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sldIdLst>
    <p:sldId id="256" r:id="rId2"/>
    <p:sldId id="258" r:id="rId3"/>
    <p:sldId id="262" r:id="rId4"/>
    <p:sldId id="292" r:id="rId5"/>
    <p:sldId id="264" r:id="rId6"/>
    <p:sldId id="313" r:id="rId7"/>
    <p:sldId id="263" r:id="rId8"/>
    <p:sldId id="293" r:id="rId9"/>
    <p:sldId id="289" r:id="rId10"/>
    <p:sldId id="294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14" r:id="rId20"/>
    <p:sldId id="304" r:id="rId21"/>
    <p:sldId id="312" r:id="rId22"/>
    <p:sldId id="306" r:id="rId23"/>
    <p:sldId id="307" r:id="rId24"/>
    <p:sldId id="308" r:id="rId25"/>
    <p:sldId id="305" r:id="rId26"/>
    <p:sldId id="309" r:id="rId27"/>
    <p:sldId id="310" r:id="rId28"/>
    <p:sldId id="311" r:id="rId29"/>
    <p:sldId id="31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lores, Gregory (LCDR)" initials="FG(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630B"/>
    <a:srgbClr val="47619D"/>
    <a:srgbClr val="002463"/>
    <a:srgbClr val="949087"/>
    <a:srgbClr val="364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61" autoAdjust="0"/>
    <p:restoredTop sz="94714" autoAdjust="0"/>
  </p:normalViewPr>
  <p:slideViewPr>
    <p:cSldViewPr snapToGrid="0" snapToObjects="1">
      <p:cViewPr>
        <p:scale>
          <a:sx n="125" d="100"/>
          <a:sy n="125" d="100"/>
        </p:scale>
        <p:origin x="-7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" y="10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23" d="100"/>
        <a:sy n="22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5A982-AFD6-CD48-B4CB-F3B1870100C5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F4498-8F37-C742-880C-4076278C2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4498-8F37-C742-880C-4076278C2A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6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749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84823" y="1076326"/>
            <a:ext cx="8293418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97841" y="2763520"/>
            <a:ext cx="8280400" cy="35874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1pPr>
            <a:lvl2pPr marL="742950" indent="-28575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2pPr>
            <a:lvl3pPr marL="11430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3pPr>
            <a:lvl4pPr marL="16002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20574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1" y="2551039"/>
            <a:ext cx="816864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258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85750" y="1047750"/>
            <a:ext cx="1682750" cy="521493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84823" y="690246"/>
            <a:ext cx="8293418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09601" y="2164959"/>
            <a:ext cx="816864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31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85750" y="1047750"/>
            <a:ext cx="1682750" cy="521493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84823" y="771526"/>
            <a:ext cx="8293418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27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01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46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478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749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PS crest left aligned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7" y="437931"/>
            <a:ext cx="2036140" cy="49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6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151062" y="934720"/>
            <a:ext cx="6535737" cy="1486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51063" y="2763520"/>
            <a:ext cx="6535737" cy="36179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1pPr>
            <a:lvl2pPr marL="742950" indent="-28575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2pPr>
            <a:lvl3pPr marL="11430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3pPr>
            <a:lvl4pPr marL="16002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20574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78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1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4664" y="2763520"/>
            <a:ext cx="6535737" cy="36179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1pPr>
            <a:lvl2pPr marL="742950" indent="-28575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2pPr>
            <a:lvl3pPr marL="11430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3pPr>
            <a:lvl4pPr marL="16002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20574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84823" y="1076326"/>
            <a:ext cx="6525578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71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84823" y="1076326"/>
            <a:ext cx="8293418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97841" y="2794000"/>
            <a:ext cx="3870959" cy="35874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1pPr>
            <a:lvl2pPr marL="742950" indent="-28575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2pPr>
            <a:lvl3pPr marL="11430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3pPr>
            <a:lvl4pPr marL="16002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20574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1" y="2551039"/>
            <a:ext cx="816864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929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531361" y="2910840"/>
            <a:ext cx="4287520" cy="3354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84823" y="1076326"/>
            <a:ext cx="8293418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795520" y="2783840"/>
            <a:ext cx="4003041" cy="35874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1pPr>
            <a:lvl2pPr marL="742950" indent="-28575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2pPr>
            <a:lvl3pPr marL="11430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3pPr>
            <a:lvl4pPr marL="16002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20574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09601" y="2551039"/>
            <a:ext cx="816864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378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94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60" r:id="rId4"/>
    <p:sldLayoutId id="2147483662" r:id="rId5"/>
    <p:sldLayoutId id="2147483665" r:id="rId6"/>
    <p:sldLayoutId id="2147483667" r:id="rId7"/>
    <p:sldLayoutId id="2147483668" r:id="rId8"/>
    <p:sldLayoutId id="2147483669" r:id="rId9"/>
    <p:sldLayoutId id="2147483666" r:id="rId10"/>
    <p:sldLayoutId id="2147483663" r:id="rId11"/>
    <p:sldLayoutId id="2147483670" r:id="rId12"/>
    <p:sldLayoutId id="214748367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79" y="1219808"/>
            <a:ext cx="4230464" cy="2914894"/>
          </a:xfrm>
          <a:prstGeom prst="rect">
            <a:avLst/>
          </a:prstGeom>
        </p:spPr>
      </p:pic>
      <p:pic>
        <p:nvPicPr>
          <p:cNvPr id="5" name="Picture 4" descr="NPS stroked logoWH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46" y="4530781"/>
            <a:ext cx="3217863" cy="130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823" y="1032991"/>
            <a:ext cx="6507436" cy="1344613"/>
          </a:xfrm>
        </p:spPr>
        <p:txBody>
          <a:bodyPr>
            <a:noAutofit/>
          </a:bodyPr>
          <a:lstStyle/>
          <a:p>
            <a:r>
              <a:rPr lang="en-US" sz="2900" dirty="0">
                <a:latin typeface="Cambria" charset="0"/>
              </a:rPr>
              <a:t>The </a:t>
            </a:r>
            <a:r>
              <a:rPr lang="en-US" sz="2900" dirty="0">
                <a:solidFill>
                  <a:srgbClr val="E46C0A"/>
                </a:solidFill>
                <a:latin typeface="Cambria" charset="0"/>
              </a:rPr>
              <a:t>Graduate School of Engineering </a:t>
            </a:r>
            <a:r>
              <a:rPr lang="en-US" sz="2900" dirty="0" smtClean="0">
                <a:solidFill>
                  <a:srgbClr val="E46C0A"/>
                </a:solidFill>
                <a:latin typeface="Cambria" charset="0"/>
              </a:rPr>
              <a:t/>
            </a:r>
            <a:br>
              <a:rPr lang="en-US" sz="2900" dirty="0" smtClean="0">
                <a:solidFill>
                  <a:srgbClr val="E46C0A"/>
                </a:solidFill>
                <a:latin typeface="Cambria" charset="0"/>
              </a:rPr>
            </a:br>
            <a:r>
              <a:rPr lang="en-US" sz="2900" dirty="0" smtClean="0">
                <a:solidFill>
                  <a:srgbClr val="E46C0A"/>
                </a:solidFill>
                <a:latin typeface="Cambria" charset="0"/>
              </a:rPr>
              <a:t>and </a:t>
            </a:r>
            <a:r>
              <a:rPr lang="en-US" sz="2900" dirty="0">
                <a:solidFill>
                  <a:srgbClr val="E46C0A"/>
                </a:solidFill>
                <a:latin typeface="Cambria" charset="0"/>
              </a:rPr>
              <a:t>Applied Sciences</a:t>
            </a:r>
            <a:r>
              <a:rPr lang="en-US" sz="2900" dirty="0">
                <a:latin typeface="Cambria" charset="0"/>
              </a:rPr>
              <a:t> </a:t>
            </a:r>
            <a:r>
              <a:rPr lang="en-US" sz="2900" dirty="0" smtClean="0">
                <a:latin typeface="Cambria" charset="0"/>
              </a:rPr>
              <a:t>(GSEAS) develops </a:t>
            </a:r>
            <a:r>
              <a:rPr lang="en-US" sz="2900" dirty="0">
                <a:latin typeface="Cambria" charset="0"/>
              </a:rPr>
              <a:t>leading-edge technological advancements </a:t>
            </a:r>
            <a:r>
              <a:rPr lang="en-US" sz="2900" dirty="0" smtClean="0">
                <a:latin typeface="Cambria" charset="0"/>
              </a:rPr>
              <a:t>focused on DOD</a:t>
            </a:r>
            <a:r>
              <a:rPr lang="en-US" altLang="ja-JP" sz="2900" dirty="0" smtClean="0">
                <a:latin typeface="Cambria" charset="0"/>
              </a:rPr>
              <a:t>’s </a:t>
            </a:r>
            <a:r>
              <a:rPr lang="en-US" altLang="ja-JP" sz="2900" dirty="0">
                <a:latin typeface="Cambria" charset="0"/>
              </a:rPr>
              <a:t>needs.</a:t>
            </a:r>
            <a:endParaRPr lang="en-US" sz="2900" dirty="0">
              <a:latin typeface="Cambria" charset="0"/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474664" y="2956560"/>
            <a:ext cx="3181122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Applied Mathematics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Combat Systems Science and Technology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Electronic </a:t>
            </a:r>
            <a:r>
              <a:rPr lang="en-US" sz="1600" dirty="0" smtClean="0">
                <a:latin typeface="Cambria" charset="0"/>
              </a:rPr>
              <a:t>Systems Engineering </a:t>
            </a:r>
            <a:r>
              <a:rPr lang="en-US" sz="1600" dirty="0">
                <a:latin typeface="Cambria" charset="0"/>
              </a:rPr>
              <a:t>(resident and 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Mechanical and Aerospace Engineering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Mechanical Engineering for Nuclear Trained Officers (DL)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 smtClean="0">
                <a:latin typeface="Cambria" charset="0"/>
              </a:rPr>
              <a:t>Meteorology </a:t>
            </a:r>
            <a:endParaRPr lang="en-US" sz="16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Oceanography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endParaRPr lang="en-US" sz="16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endParaRPr lang="en-US" sz="1600" dirty="0">
              <a:latin typeface="Cambria" charset="0"/>
            </a:endParaRPr>
          </a:p>
        </p:txBody>
      </p:sp>
      <p:sp>
        <p:nvSpPr>
          <p:cNvPr id="15" name="Text Placeholder 8"/>
          <p:cNvSpPr txBox="1">
            <a:spLocks/>
          </p:cNvSpPr>
          <p:nvPr/>
        </p:nvSpPr>
        <p:spPr>
          <a:xfrm>
            <a:off x="3890967" y="2956560"/>
            <a:ext cx="3231090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Reactors/Mechanical Engineering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Space Systems Engineering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Space Systems Operations </a:t>
            </a:r>
            <a:br>
              <a:rPr lang="en-US" sz="1600" dirty="0">
                <a:latin typeface="Cambria" charset="0"/>
              </a:rPr>
            </a:br>
            <a:r>
              <a:rPr lang="en-US" sz="1600" dirty="0" smtClean="0">
                <a:latin typeface="Cambria" charset="0"/>
              </a:rPr>
              <a:t>(</a:t>
            </a:r>
            <a:r>
              <a:rPr lang="en-US" sz="1600" dirty="0">
                <a:latin typeface="Cambria" charset="0"/>
              </a:rPr>
              <a:t>resident and 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Systems Engineering </a:t>
            </a:r>
            <a:br>
              <a:rPr lang="en-US" sz="1600" dirty="0">
                <a:latin typeface="Cambria" charset="0"/>
              </a:rPr>
            </a:br>
            <a:r>
              <a:rPr lang="en-US" sz="1600" dirty="0">
                <a:latin typeface="Cambria" charset="0"/>
              </a:rPr>
              <a:t>(resident &amp; 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Systems Engineering Management (DL)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Undersea Warfare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 smtClean="0">
                <a:latin typeface="Cambria" charset="0"/>
              </a:rPr>
              <a:t>Underwater </a:t>
            </a:r>
            <a:r>
              <a:rPr lang="en-US" sz="1600" dirty="0">
                <a:latin typeface="Cambria" charset="0"/>
              </a:rPr>
              <a:t>Acoustic </a:t>
            </a:r>
            <a:br>
              <a:rPr lang="en-US" sz="1600" dirty="0">
                <a:latin typeface="Cambria" charset="0"/>
              </a:rPr>
            </a:br>
            <a:r>
              <a:rPr lang="en-US" sz="1600" dirty="0">
                <a:latin typeface="Cambria" charset="0"/>
              </a:rPr>
              <a:t>Systems (DL)</a:t>
            </a: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57" y="1032310"/>
            <a:ext cx="16748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09601" y="2717189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4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5607" y="1032991"/>
            <a:ext cx="6507436" cy="134461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mbria" charset="0"/>
              </a:rPr>
              <a:t>The </a:t>
            </a:r>
            <a:r>
              <a:rPr lang="en-US" sz="3200" dirty="0">
                <a:solidFill>
                  <a:srgbClr val="E46C0A"/>
                </a:solidFill>
                <a:latin typeface="Cambria" charset="0"/>
              </a:rPr>
              <a:t>Graduate School of </a:t>
            </a:r>
            <a:r>
              <a:rPr lang="en-US" sz="3200" dirty="0" smtClean="0">
                <a:solidFill>
                  <a:srgbClr val="E46C0A"/>
                </a:solidFill>
                <a:latin typeface="Cambria" charset="0"/>
              </a:rPr>
              <a:t/>
            </a:r>
            <a:br>
              <a:rPr lang="en-US" sz="3200" dirty="0" smtClean="0">
                <a:solidFill>
                  <a:srgbClr val="E46C0A"/>
                </a:solidFill>
                <a:latin typeface="Cambria" charset="0"/>
              </a:rPr>
            </a:br>
            <a:r>
              <a:rPr lang="en-US" sz="3200" dirty="0" smtClean="0">
                <a:solidFill>
                  <a:srgbClr val="E46C0A"/>
                </a:solidFill>
                <a:latin typeface="Cambria" charset="0"/>
              </a:rPr>
              <a:t>Operational </a:t>
            </a:r>
            <a:r>
              <a:rPr lang="en-US" sz="3200" dirty="0">
                <a:solidFill>
                  <a:srgbClr val="E46C0A"/>
                </a:solidFill>
                <a:latin typeface="Cambria" charset="0"/>
              </a:rPr>
              <a:t>and Information Sciences </a:t>
            </a:r>
            <a:r>
              <a:rPr lang="en-US" sz="3200" dirty="0" smtClean="0">
                <a:solidFill>
                  <a:schemeClr val="bg2"/>
                </a:solidFill>
                <a:latin typeface="Cambria" charset="0"/>
              </a:rPr>
              <a:t>(GSOIS) </a:t>
            </a:r>
            <a:r>
              <a:rPr lang="en-US" sz="3200" dirty="0" smtClean="0">
                <a:latin typeface="Cambria" charset="0"/>
              </a:rPr>
              <a:t>meets warfighter requirements, today and tomorrow</a:t>
            </a:r>
            <a:r>
              <a:rPr lang="en-US" altLang="ja-JP" sz="3200" dirty="0" smtClean="0">
                <a:latin typeface="Cambria" charset="0"/>
              </a:rPr>
              <a:t>.</a:t>
            </a:r>
            <a:endParaRPr lang="en-US" sz="3200" dirty="0">
              <a:latin typeface="Cambria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342243" y="2714317"/>
            <a:ext cx="640080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8"/>
          <p:cNvSpPr txBox="1">
            <a:spLocks/>
          </p:cNvSpPr>
          <p:nvPr/>
        </p:nvSpPr>
        <p:spPr>
          <a:xfrm>
            <a:off x="2226536" y="2908656"/>
            <a:ext cx="3289981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Computer Science (Res &amp; 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Computer Technology (DL)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Cost Estimating </a:t>
            </a:r>
            <a:r>
              <a:rPr lang="en-US" sz="1600" dirty="0" smtClean="0">
                <a:latin typeface="Cambria" charset="0"/>
              </a:rPr>
              <a:t>&amp; </a:t>
            </a:r>
            <a:r>
              <a:rPr lang="en-US" sz="1600" dirty="0">
                <a:latin typeface="Cambria" charset="0"/>
              </a:rPr>
              <a:t>Analysis (DL</a:t>
            </a:r>
            <a:r>
              <a:rPr lang="en-US" sz="1600" dirty="0" smtClean="0">
                <a:latin typeface="Cambria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 smtClean="0">
                <a:latin typeface="Cambria" charset="0"/>
              </a:rPr>
              <a:t>Cyber Systems and Operations</a:t>
            </a:r>
            <a:endParaRPr lang="en-US" sz="16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Electronic Warfare Systems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Human Systems Integration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Identity Management and Cyber Security (Resident &amp; 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Information Sciences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Information Systems </a:t>
            </a:r>
            <a:r>
              <a:rPr lang="en-US" sz="1600" dirty="0" smtClean="0">
                <a:latin typeface="Cambria" charset="0"/>
              </a:rPr>
              <a:t>and </a:t>
            </a:r>
            <a:r>
              <a:rPr lang="en-US" sz="1600" dirty="0">
                <a:latin typeface="Cambria" charset="0"/>
              </a:rPr>
              <a:t>Operations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Information Systems </a:t>
            </a:r>
            <a:r>
              <a:rPr lang="en-US" sz="1600" dirty="0" smtClean="0">
                <a:latin typeface="Cambria" charset="0"/>
              </a:rPr>
              <a:t>and Technology</a:t>
            </a:r>
            <a:endParaRPr lang="en-US" sz="1600" dirty="0">
              <a:latin typeface="Cambria" charset="0"/>
            </a:endParaRPr>
          </a:p>
        </p:txBody>
      </p:sp>
      <p:sp>
        <p:nvSpPr>
          <p:cNvPr id="15" name="Text Placeholder 8"/>
          <p:cNvSpPr txBox="1">
            <a:spLocks/>
          </p:cNvSpPr>
          <p:nvPr/>
        </p:nvSpPr>
        <p:spPr>
          <a:xfrm>
            <a:off x="5723390" y="2908656"/>
            <a:ext cx="3101292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Information </a:t>
            </a:r>
            <a:r>
              <a:rPr lang="en-US" sz="1600" dirty="0" smtClean="0">
                <a:latin typeface="Cambria" charset="0"/>
              </a:rPr>
              <a:t>Warfare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 smtClean="0">
                <a:latin typeface="Cambria" charset="0"/>
              </a:rPr>
              <a:t>Joint </a:t>
            </a:r>
            <a:r>
              <a:rPr lang="en-US" sz="1600" dirty="0">
                <a:latin typeface="Cambria" charset="0"/>
              </a:rPr>
              <a:t>C4I Systems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 smtClean="0">
                <a:latin typeface="Cambria" charset="0"/>
              </a:rPr>
              <a:t>Joint </a:t>
            </a:r>
            <a:r>
              <a:rPr lang="en-US" sz="1600" dirty="0">
                <a:latin typeface="Cambria" charset="0"/>
              </a:rPr>
              <a:t>Information Operations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Joint Operational Logistics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Modeling, Virtual Environments, </a:t>
            </a:r>
            <a:br>
              <a:rPr lang="en-US" sz="1600" dirty="0">
                <a:latin typeface="Cambria" charset="0"/>
              </a:rPr>
            </a:br>
            <a:r>
              <a:rPr lang="en-US" sz="1600" dirty="0">
                <a:latin typeface="Cambria" charset="0"/>
              </a:rPr>
              <a:t>and Simulation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Operations Analysis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Remote Sensing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Software Engineering </a:t>
            </a:r>
            <a:br>
              <a:rPr lang="en-US" sz="1600" dirty="0">
                <a:latin typeface="Cambria" charset="0"/>
              </a:rPr>
            </a:br>
            <a:r>
              <a:rPr lang="en-US" sz="1600" dirty="0">
                <a:latin typeface="Cambria" charset="0"/>
              </a:rPr>
              <a:t>(Resident &amp; 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Special Operations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Systems Analysis (DL</a:t>
            </a:r>
            <a:r>
              <a:rPr lang="en-US" sz="1600" dirty="0" smtClean="0">
                <a:latin typeface="Cambria" charset="0"/>
              </a:rPr>
              <a:t>)</a:t>
            </a:r>
            <a:endParaRPr lang="en-US" sz="1600" dirty="0">
              <a:latin typeface="Cambri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77" y="977449"/>
            <a:ext cx="1674812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01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823" y="1032991"/>
            <a:ext cx="6507436" cy="1344613"/>
          </a:xfrm>
        </p:spPr>
        <p:txBody>
          <a:bodyPr>
            <a:noAutofit/>
          </a:bodyPr>
          <a:lstStyle/>
          <a:p>
            <a:r>
              <a:rPr lang="en-US" sz="3100" dirty="0">
                <a:latin typeface="Cambria" charset="0"/>
              </a:rPr>
              <a:t>The </a:t>
            </a:r>
            <a:r>
              <a:rPr lang="en-US" sz="3100" dirty="0">
                <a:solidFill>
                  <a:srgbClr val="E46C0A"/>
                </a:solidFill>
                <a:latin typeface="Cambria" charset="0"/>
              </a:rPr>
              <a:t>Graduate School of Business </a:t>
            </a:r>
            <a:br>
              <a:rPr lang="en-US" sz="3100" dirty="0">
                <a:solidFill>
                  <a:srgbClr val="E46C0A"/>
                </a:solidFill>
                <a:latin typeface="Cambria" charset="0"/>
              </a:rPr>
            </a:br>
            <a:r>
              <a:rPr lang="en-US" sz="3100" dirty="0">
                <a:solidFill>
                  <a:srgbClr val="E46C0A"/>
                </a:solidFill>
                <a:latin typeface="Cambria" charset="0"/>
              </a:rPr>
              <a:t>and Public Policy </a:t>
            </a:r>
            <a:r>
              <a:rPr lang="en-US" sz="3100" dirty="0" smtClean="0">
                <a:latin typeface="Cambria" charset="0"/>
              </a:rPr>
              <a:t>(GSBPP) provides </a:t>
            </a:r>
            <a:r>
              <a:rPr lang="en-US" sz="3100" dirty="0">
                <a:latin typeface="Cambria" charset="0"/>
              </a:rPr>
              <a:t>unique education and research in the business of defense management.</a:t>
            </a: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497077" y="2881443"/>
            <a:ext cx="3181122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None/>
              <a:defRPr/>
            </a:pPr>
            <a:r>
              <a:rPr lang="en-US" sz="1600" b="1" dirty="0">
                <a:latin typeface="Cambria" charset="0"/>
                <a:ea typeface="ＭＳ Ｐゴシック" charset="0"/>
                <a:cs typeface="Minion Pro" charset="0"/>
              </a:rPr>
              <a:t>Resident Programs</a:t>
            </a:r>
            <a:br>
              <a:rPr lang="en-US" sz="1600" b="1" dirty="0">
                <a:latin typeface="Cambria" charset="0"/>
                <a:ea typeface="ＭＳ Ｐゴシック" charset="0"/>
                <a:cs typeface="Minion Pro" charset="0"/>
              </a:rPr>
            </a:br>
            <a:r>
              <a:rPr lang="en-US" sz="1600" b="1" dirty="0">
                <a:latin typeface="Cambria" charset="0"/>
                <a:ea typeface="ＭＳ Ｐゴシック" charset="0"/>
                <a:cs typeface="Minion Pro" charset="0"/>
              </a:rPr>
              <a:t>  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MBA Degrees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Acquisition </a:t>
            </a: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and 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Contract Management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Defense Business Management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</a:rPr>
              <a:t>Financial Management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Information Systems Management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</a:rPr>
              <a:t>Material Logistics Support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endParaRPr lang="en-US" sz="1600" dirty="0">
              <a:latin typeface="Cambria" charset="0"/>
              <a:ea typeface="ＭＳ Ｐゴシック" charset="0"/>
              <a:cs typeface="Minion Pro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None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  MSM Degrees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Defense Systems Analysis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Manpower Systems Analysis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None/>
              <a:defRPr/>
            </a:pPr>
            <a:endParaRPr lang="en-US" sz="1600" dirty="0">
              <a:latin typeface="Cambria" charset="0"/>
              <a:ea typeface="ＭＳ Ｐゴシック" charset="0"/>
              <a:cs typeface="Minion Pro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endParaRPr lang="en-US" sz="1600" dirty="0">
              <a:latin typeface="Cambria" charset="0"/>
              <a:ea typeface="ＭＳ Ｐゴシック" charset="0"/>
              <a:cs typeface="Minion Pro" charset="0"/>
            </a:endParaRPr>
          </a:p>
        </p:txBody>
      </p:sp>
      <p:sp>
        <p:nvSpPr>
          <p:cNvPr id="15" name="Text Placeholder 8"/>
          <p:cNvSpPr txBox="1">
            <a:spLocks/>
          </p:cNvSpPr>
          <p:nvPr/>
        </p:nvSpPr>
        <p:spPr>
          <a:xfrm>
            <a:off x="3954464" y="2881443"/>
            <a:ext cx="3101292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None/>
            </a:pPr>
            <a:r>
              <a:rPr lang="en-US" sz="1600" b="1" dirty="0">
                <a:solidFill>
                  <a:srgbClr val="1F497D"/>
                </a:solidFill>
                <a:latin typeface="Cambria" charset="0"/>
              </a:rPr>
              <a:t>Non-Resident Programs</a:t>
            </a:r>
            <a:endParaRPr lang="en-US" sz="1600" dirty="0">
              <a:solidFill>
                <a:srgbClr val="1F497D"/>
              </a:solidFill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solidFill>
                  <a:srgbClr val="1F497D"/>
                </a:solidFill>
                <a:latin typeface="Cambria" charset="0"/>
              </a:rPr>
              <a:t>Contract </a:t>
            </a:r>
            <a:r>
              <a:rPr lang="en-US" sz="1600" dirty="0" smtClean="0">
                <a:solidFill>
                  <a:srgbClr val="1F497D"/>
                </a:solidFill>
                <a:latin typeface="Cambria" charset="0"/>
              </a:rPr>
              <a:t>Management</a:t>
            </a:r>
            <a:endParaRPr lang="en-US" sz="1600" dirty="0">
              <a:solidFill>
                <a:srgbClr val="1F497D"/>
              </a:solidFill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solidFill>
                  <a:srgbClr val="1F497D"/>
                </a:solidFill>
                <a:latin typeface="Cambria" charset="0"/>
              </a:rPr>
              <a:t>Program </a:t>
            </a:r>
            <a:r>
              <a:rPr lang="en-US" sz="1600" dirty="0" smtClean="0">
                <a:solidFill>
                  <a:srgbClr val="1F497D"/>
                </a:solidFill>
                <a:latin typeface="Cambria" charset="0"/>
              </a:rPr>
              <a:t>Management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 smtClean="0">
                <a:solidFill>
                  <a:srgbClr val="1F497D"/>
                </a:solidFill>
                <a:latin typeface="Cambria" charset="0"/>
              </a:rPr>
              <a:t> Executive MBA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endParaRPr lang="en-US" sz="1600" dirty="0">
              <a:solidFill>
                <a:srgbClr val="1F497D"/>
              </a:solidFill>
              <a:latin typeface="Cambria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None/>
            </a:pPr>
            <a:r>
              <a:rPr lang="en-US" sz="1600" b="1" dirty="0" smtClean="0">
                <a:solidFill>
                  <a:srgbClr val="1F497D"/>
                </a:solidFill>
                <a:latin typeface="Cambria" charset="0"/>
              </a:rPr>
              <a:t>Professional </a:t>
            </a:r>
            <a:r>
              <a:rPr lang="en-US" sz="1600" b="1" dirty="0">
                <a:solidFill>
                  <a:srgbClr val="1F497D"/>
                </a:solidFill>
                <a:latin typeface="Cambria" charset="0"/>
              </a:rPr>
              <a:t>Development Programs</a:t>
            </a:r>
            <a:endParaRPr lang="en-US" sz="1600" dirty="0">
              <a:solidFill>
                <a:srgbClr val="1F497D"/>
              </a:solidFill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solidFill>
                  <a:srgbClr val="1F497D"/>
                </a:solidFill>
                <a:latin typeface="Cambria" charset="0"/>
              </a:rPr>
              <a:t>Advanced Acquisition Program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solidFill>
                  <a:srgbClr val="1F497D"/>
                </a:solidFill>
                <a:latin typeface="Cambria" charset="0"/>
              </a:rPr>
              <a:t>Cost Management Certificate</a:t>
            </a:r>
            <a:endParaRPr lang="en-US" sz="16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Practical Comptrollership</a:t>
            </a:r>
            <a:endParaRPr lang="en-US" sz="1600" dirty="0">
              <a:solidFill>
                <a:srgbClr val="1F497D"/>
              </a:solidFill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solidFill>
                  <a:srgbClr val="1F497D"/>
                </a:solidFill>
                <a:latin typeface="Cambria" charset="0"/>
              </a:rPr>
              <a:t>Human Resources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solidFill>
                  <a:srgbClr val="1F497D"/>
                </a:solidFill>
                <a:latin typeface="Cambria" charset="0"/>
              </a:rPr>
              <a:t>Conrad Scholar Program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Tx/>
              <a:buChar char="•"/>
            </a:pPr>
            <a:endParaRPr lang="en-US" sz="1600" dirty="0">
              <a:solidFill>
                <a:srgbClr val="1F497D"/>
              </a:solidFill>
              <a:latin typeface="Cambria" charset="0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2057" y="1032536"/>
            <a:ext cx="1674813" cy="526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834571" y="37102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09601" y="2722872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2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5607" y="1032991"/>
            <a:ext cx="6507436" cy="134461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mbria" charset="0"/>
              </a:rPr>
              <a:t>The </a:t>
            </a:r>
            <a:r>
              <a:rPr lang="en-US" sz="3200" dirty="0">
                <a:solidFill>
                  <a:srgbClr val="E46C0A"/>
                </a:solidFill>
                <a:latin typeface="Cambria" charset="0"/>
              </a:rPr>
              <a:t>School of International</a:t>
            </a:r>
            <a:br>
              <a:rPr lang="en-US" sz="3200" dirty="0">
                <a:solidFill>
                  <a:srgbClr val="E46C0A"/>
                </a:solidFill>
                <a:latin typeface="Cambria" charset="0"/>
              </a:rPr>
            </a:br>
            <a:r>
              <a:rPr lang="en-US" sz="3200" dirty="0">
                <a:solidFill>
                  <a:srgbClr val="E46C0A"/>
                </a:solidFill>
                <a:latin typeface="Cambria" charset="0"/>
              </a:rPr>
              <a:t>Graduate Studies </a:t>
            </a:r>
            <a:r>
              <a:rPr lang="en-US" sz="3200" dirty="0" smtClean="0">
                <a:latin typeface="Cambria" charset="0"/>
              </a:rPr>
              <a:t>(SIGS) provides </a:t>
            </a:r>
            <a:br>
              <a:rPr lang="en-US" sz="3200" dirty="0" smtClean="0">
                <a:latin typeface="Cambria" charset="0"/>
              </a:rPr>
            </a:br>
            <a:r>
              <a:rPr lang="en-US" sz="3200" dirty="0" smtClean="0">
                <a:latin typeface="Cambria" charset="0"/>
              </a:rPr>
              <a:t>an </a:t>
            </a:r>
            <a:r>
              <a:rPr lang="en-US" sz="3200" dirty="0">
                <a:latin typeface="Cambria" charset="0"/>
              </a:rPr>
              <a:t>education for </a:t>
            </a:r>
            <a:r>
              <a:rPr lang="en-US" sz="3200" dirty="0" smtClean="0">
                <a:latin typeface="Cambria" charset="0"/>
              </a:rPr>
              <a:t>today</a:t>
            </a:r>
            <a:r>
              <a:rPr lang="en-US" altLang="ja-JP" sz="3200" dirty="0" smtClean="0">
                <a:latin typeface="Cambria" charset="0"/>
              </a:rPr>
              <a:t>’s </a:t>
            </a:r>
            <a:r>
              <a:rPr lang="en-US" altLang="ja-JP" sz="3200" dirty="0">
                <a:latin typeface="Cambria" charset="0"/>
              </a:rPr>
              <a:t>global </a:t>
            </a:r>
            <a:r>
              <a:rPr lang="en-US" altLang="ja-JP" sz="3200" dirty="0" smtClean="0">
                <a:latin typeface="Cambria" charset="0"/>
              </a:rPr>
              <a:t>challenges.</a:t>
            </a:r>
            <a:endParaRPr lang="en-US" sz="3200" dirty="0">
              <a:latin typeface="Cambria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342243" y="2747705"/>
            <a:ext cx="640080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8"/>
          <p:cNvSpPr txBox="1">
            <a:spLocks/>
          </p:cNvSpPr>
          <p:nvPr/>
        </p:nvSpPr>
        <p:spPr>
          <a:xfrm>
            <a:off x="2225447" y="2973972"/>
            <a:ext cx="3289981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1800" b="1" dirty="0">
                <a:latin typeface="Cambria" charset="0"/>
              </a:rPr>
              <a:t>Security </a:t>
            </a:r>
            <a:r>
              <a:rPr lang="en-US" sz="1800" b="1" dirty="0" smtClean="0">
                <a:latin typeface="Cambria" charset="0"/>
              </a:rPr>
              <a:t>Studies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Strategy/Strategic Studies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Civil-Military Relations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Stabilization </a:t>
            </a:r>
            <a:r>
              <a:rPr lang="en-US" sz="1800" dirty="0">
                <a:latin typeface="Cambria" charset="0"/>
              </a:rPr>
              <a:t>and </a:t>
            </a:r>
            <a:r>
              <a:rPr lang="en-US" sz="1800" dirty="0" smtClean="0">
                <a:latin typeface="Cambria" charset="0"/>
              </a:rPr>
              <a:t>Reconstruction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Combating </a:t>
            </a:r>
            <a:r>
              <a:rPr lang="en-US" sz="1800" dirty="0">
                <a:latin typeface="Cambria" charset="0"/>
              </a:rPr>
              <a:t>Terrorism: Policy and </a:t>
            </a:r>
            <a:r>
              <a:rPr lang="en-US" sz="1800" dirty="0" smtClean="0">
                <a:latin typeface="Cambria" charset="0"/>
              </a:rPr>
              <a:t>Strategy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Homeland </a:t>
            </a:r>
            <a:r>
              <a:rPr lang="en-US" sz="1800" dirty="0">
                <a:latin typeface="Cambria" charset="0"/>
              </a:rPr>
              <a:t>Defense </a:t>
            </a:r>
            <a:br>
              <a:rPr lang="en-US" sz="1800" dirty="0">
                <a:latin typeface="Cambria" charset="0"/>
              </a:rPr>
            </a:br>
            <a:r>
              <a:rPr lang="en-US" sz="1800" dirty="0">
                <a:latin typeface="Cambria" charset="0"/>
              </a:rPr>
              <a:t>and Security (Military and Civilian)</a:t>
            </a:r>
          </a:p>
        </p:txBody>
      </p:sp>
      <p:sp>
        <p:nvSpPr>
          <p:cNvPr id="15" name="Text Placeholder 8"/>
          <p:cNvSpPr txBox="1">
            <a:spLocks/>
          </p:cNvSpPr>
          <p:nvPr/>
        </p:nvSpPr>
        <p:spPr>
          <a:xfrm>
            <a:off x="5723390" y="2973972"/>
            <a:ext cx="3101292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1800" b="1" dirty="0">
                <a:latin typeface="Cambria" charset="0"/>
              </a:rPr>
              <a:t>Regional </a:t>
            </a:r>
            <a:r>
              <a:rPr lang="en-US" sz="1800" b="1" dirty="0" smtClean="0">
                <a:latin typeface="Cambria" charset="0"/>
              </a:rPr>
              <a:t>Studies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Middle </a:t>
            </a:r>
            <a:r>
              <a:rPr lang="en-US" sz="1800" dirty="0">
                <a:latin typeface="Cambria" charset="0"/>
              </a:rPr>
              <a:t>East, </a:t>
            </a:r>
            <a:br>
              <a:rPr lang="en-US" sz="1800" dirty="0">
                <a:latin typeface="Cambria" charset="0"/>
              </a:rPr>
            </a:br>
            <a:r>
              <a:rPr lang="en-US" sz="1800" dirty="0">
                <a:latin typeface="Cambria" charset="0"/>
              </a:rPr>
              <a:t>South Asia and </a:t>
            </a:r>
            <a:br>
              <a:rPr lang="en-US" sz="1800" dirty="0">
                <a:latin typeface="Cambria" charset="0"/>
              </a:rPr>
            </a:br>
            <a:r>
              <a:rPr lang="en-US" sz="1800" dirty="0">
                <a:latin typeface="Cambria" charset="0"/>
              </a:rPr>
              <a:t>Sub-Saharan </a:t>
            </a:r>
            <a:r>
              <a:rPr lang="en-US" sz="1800" dirty="0" smtClean="0">
                <a:latin typeface="Cambria" charset="0"/>
              </a:rPr>
              <a:t>Africa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Europe </a:t>
            </a:r>
            <a:r>
              <a:rPr lang="en-US" sz="1800" dirty="0">
                <a:latin typeface="Cambria" charset="0"/>
              </a:rPr>
              <a:t>and </a:t>
            </a:r>
            <a:r>
              <a:rPr lang="en-US" sz="1800" dirty="0" smtClean="0">
                <a:latin typeface="Cambria" charset="0"/>
              </a:rPr>
              <a:t>Eurasia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Far </a:t>
            </a:r>
            <a:r>
              <a:rPr lang="en-US" sz="1800" dirty="0">
                <a:latin typeface="Cambria" charset="0"/>
              </a:rPr>
              <a:t>East, Pacific, Southeast </a:t>
            </a:r>
            <a:r>
              <a:rPr lang="en-US" sz="1800" dirty="0" smtClean="0">
                <a:latin typeface="Cambria" charset="0"/>
              </a:rPr>
              <a:t>Asia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Western </a:t>
            </a:r>
            <a:r>
              <a:rPr lang="en-US" sz="1800" dirty="0">
                <a:latin typeface="Cambria" charset="0"/>
              </a:rPr>
              <a:t>Hemisphere</a:t>
            </a:r>
            <a:br>
              <a:rPr lang="en-US" sz="1800" dirty="0">
                <a:latin typeface="Cambria" charset="0"/>
              </a:rPr>
            </a:br>
            <a:endParaRPr lang="en-US" sz="1800" dirty="0">
              <a:latin typeface="Cambri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77" y="977677"/>
            <a:ext cx="1674812" cy="526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0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 txBox="1">
            <a:spLocks/>
          </p:cNvSpPr>
          <p:nvPr/>
        </p:nvSpPr>
        <p:spPr bwMode="auto">
          <a:xfrm>
            <a:off x="337855" y="974725"/>
            <a:ext cx="2781304" cy="542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70000"/>
              </a:lnSpc>
              <a:spcAft>
                <a:spcPts val="350"/>
              </a:spcAft>
              <a:defRPr/>
            </a:pPr>
            <a:r>
              <a:rPr lang="en-US" sz="3200" dirty="0">
                <a:solidFill>
                  <a:srgbClr val="CD630B"/>
                </a:solidFill>
                <a:latin typeface="Cambria" charset="0"/>
              </a:rPr>
              <a:t>Resident Degree Students</a:t>
            </a:r>
            <a:endParaRPr lang="en-US" sz="3200" dirty="0">
              <a:solidFill>
                <a:srgbClr val="CD630B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Average </a:t>
            </a: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on Board</a:t>
            </a:r>
            <a:b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</a:b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AY </a:t>
            </a: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2013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charset="0"/>
              <a:buNone/>
              <a:defRPr/>
            </a:pPr>
            <a:endParaRPr lang="en-US" sz="2000" b="1" dirty="0" smtClean="0">
              <a:solidFill>
                <a:srgbClr val="364A7A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charset="0"/>
              <a:buNone/>
              <a:defRPr/>
            </a:pPr>
            <a:endParaRPr lang="en-US" sz="2000" b="1" dirty="0" smtClean="0">
              <a:solidFill>
                <a:srgbClr val="364A7A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b="1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Total </a:t>
            </a:r>
            <a:r>
              <a:rPr lang="en-US" sz="2000" b="1" dirty="0">
                <a:solidFill>
                  <a:srgbClr val="364A7A"/>
                </a:solidFill>
                <a:latin typeface="Cambria" charset="0"/>
                <a:cs typeface="Minion Pro" charset="0"/>
              </a:rPr>
              <a:t>Resident: </a:t>
            </a:r>
            <a:r>
              <a:rPr lang="en-US" sz="2000" b="1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1,636</a:t>
            </a: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75</a:t>
            </a: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% U.S. uniformed </a:t>
            </a: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services</a:t>
            </a: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13</a:t>
            </a: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% </a:t>
            </a: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International</a:t>
            </a: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12</a:t>
            </a: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% Government Civilian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89458" y="974725"/>
            <a:ext cx="0" cy="5192713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12" y="907921"/>
            <a:ext cx="5335614" cy="541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823" y="753743"/>
            <a:ext cx="8293418" cy="1344613"/>
          </a:xfrm>
        </p:spPr>
        <p:txBody>
          <a:bodyPr/>
          <a:lstStyle/>
          <a:p>
            <a:r>
              <a:rPr lang="en-US" dirty="0">
                <a:solidFill>
                  <a:srgbClr val="CD630B"/>
                </a:solidFill>
                <a:latin typeface="Cambria" charset="0"/>
              </a:rPr>
              <a:t>International Resident Students </a:t>
            </a:r>
            <a:br>
              <a:rPr lang="en-US" dirty="0">
                <a:solidFill>
                  <a:srgbClr val="CD630B"/>
                </a:solidFill>
                <a:latin typeface="Cambria" charset="0"/>
              </a:rPr>
            </a:br>
            <a:r>
              <a:rPr lang="en-US" dirty="0">
                <a:solidFill>
                  <a:srgbClr val="CD630B"/>
                </a:solidFill>
                <a:latin typeface="Cambria" charset="0"/>
              </a:rPr>
              <a:t>by </a:t>
            </a:r>
            <a:r>
              <a:rPr lang="en-US" dirty="0" smtClean="0">
                <a:solidFill>
                  <a:srgbClr val="CD630B"/>
                </a:solidFill>
                <a:latin typeface="Cambria" charset="0"/>
              </a:rPr>
              <a:t>Region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6" y="1825171"/>
            <a:ext cx="8944428" cy="477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823" y="726171"/>
            <a:ext cx="8293418" cy="1344613"/>
          </a:xfrm>
        </p:spPr>
        <p:txBody>
          <a:bodyPr/>
          <a:lstStyle/>
          <a:p>
            <a:r>
              <a:rPr lang="en-US" dirty="0" smtClean="0">
                <a:solidFill>
                  <a:srgbClr val="CD630B"/>
                </a:solidFill>
                <a:latin typeface="Cambria" charset="0"/>
              </a:rPr>
              <a:t>The world comes to our door…</a:t>
            </a:r>
            <a:endParaRPr lang="en-US" dirty="0"/>
          </a:p>
        </p:txBody>
      </p:sp>
      <p:sp>
        <p:nvSpPr>
          <p:cNvPr id="4" name="Text Placeholder 8"/>
          <p:cNvSpPr txBox="1">
            <a:spLocks/>
          </p:cNvSpPr>
          <p:nvPr/>
        </p:nvSpPr>
        <p:spPr>
          <a:xfrm>
            <a:off x="4798666" y="2192033"/>
            <a:ext cx="2404041" cy="408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b="1" dirty="0">
                <a:latin typeface="Cambria"/>
                <a:cs typeface="Cambria"/>
              </a:rPr>
              <a:t>Caribbean, Central </a:t>
            </a:r>
            <a:r>
              <a:rPr lang="en-US" sz="1600" b="1" dirty="0" smtClean="0">
                <a:latin typeface="Cambria"/>
                <a:cs typeface="Cambria"/>
              </a:rPr>
              <a:t/>
            </a:r>
            <a:br>
              <a:rPr lang="en-US" sz="1600" b="1" dirty="0" smtClean="0">
                <a:latin typeface="Cambria"/>
                <a:cs typeface="Cambria"/>
              </a:rPr>
            </a:br>
            <a:r>
              <a:rPr lang="en-US" sz="1600" b="1" dirty="0" smtClean="0">
                <a:latin typeface="Cambria"/>
                <a:cs typeface="Cambria"/>
              </a:rPr>
              <a:t>and </a:t>
            </a:r>
            <a:r>
              <a:rPr lang="en-US" sz="1600" b="1" dirty="0">
                <a:latin typeface="Cambria"/>
                <a:cs typeface="Cambria"/>
              </a:rPr>
              <a:t>South America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>
                <a:latin typeface="Cambria"/>
                <a:cs typeface="Cambria"/>
              </a:rPr>
              <a:t>Argentina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>
                <a:latin typeface="Cambria"/>
                <a:cs typeface="Cambria"/>
              </a:rPr>
              <a:t>Brazil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>
                <a:latin typeface="Cambria"/>
                <a:cs typeface="Cambria"/>
              </a:rPr>
              <a:t>Chile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>
                <a:latin typeface="Cambria"/>
                <a:cs typeface="Cambria"/>
              </a:rPr>
              <a:t>Colombia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 smtClean="0">
                <a:latin typeface="Cambria"/>
                <a:cs typeface="Cambria"/>
              </a:rPr>
              <a:t>Peru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endParaRPr lang="en-US" sz="1600" b="1" dirty="0">
              <a:latin typeface="Cambria"/>
              <a:cs typeface="Cambria"/>
            </a:endParaRP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r>
              <a:rPr lang="en-US" sz="1600" b="1" dirty="0">
                <a:latin typeface="Cambria"/>
                <a:cs typeface="Cambria"/>
              </a:rPr>
              <a:t>Africa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r>
              <a:rPr lang="en-US" sz="1600" dirty="0">
                <a:latin typeface="Cambria"/>
                <a:cs typeface="Cambria"/>
              </a:rPr>
              <a:t>Egypt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r>
              <a:rPr lang="en-US" sz="1600" dirty="0">
                <a:latin typeface="Cambria"/>
                <a:cs typeface="Cambria"/>
              </a:rPr>
              <a:t>Mauritius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r>
              <a:rPr lang="en-US" sz="1600" dirty="0">
                <a:latin typeface="Cambria"/>
                <a:cs typeface="Cambria"/>
              </a:rPr>
              <a:t>Tanzania	    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r>
              <a:rPr lang="en-US" sz="1600" dirty="0">
                <a:latin typeface="Cambria"/>
                <a:cs typeface="Cambria"/>
              </a:rPr>
              <a:t>Tunisia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r>
              <a:rPr lang="en-US" sz="1600" dirty="0">
                <a:latin typeface="Cambria"/>
                <a:cs typeface="Cambria"/>
              </a:rPr>
              <a:t>Uganda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endParaRPr lang="en-US" sz="1600" dirty="0">
              <a:latin typeface="Cambria"/>
              <a:cs typeface="Cambria"/>
            </a:endParaRP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>
                <a:latin typeface="Cambria"/>
                <a:cs typeface="Cambria"/>
              </a:rPr>
              <a:t>	</a:t>
            </a:r>
            <a:endParaRPr lang="en-US" sz="1600" b="1" dirty="0">
              <a:latin typeface="Cambria"/>
              <a:cs typeface="Cambria"/>
            </a:endParaRP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3075098" y="2192033"/>
            <a:ext cx="2404041" cy="408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spcBef>
                <a:spcPts val="0"/>
              </a:spcBef>
              <a:buNone/>
            </a:pPr>
            <a:r>
              <a:rPr lang="en-US" sz="1600" b="1" dirty="0">
                <a:latin typeface="Cambria"/>
                <a:cs typeface="Cambria"/>
              </a:rPr>
              <a:t>Europe</a:t>
            </a:r>
            <a:endParaRPr lang="en-US" sz="1600" dirty="0">
              <a:latin typeface="Cambria"/>
              <a:cs typeface="Cambria"/>
            </a:endParaRP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Albania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Netherlands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Bulgaria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Norway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Denmark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Estonia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Portugal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Georgia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Romania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Germany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Slovakia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Greece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Sweden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Turkey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Hungary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Ukraine</a:t>
            </a:r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462424" y="3471105"/>
            <a:ext cx="2404041" cy="408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b="1" dirty="0">
                <a:latin typeface="Cambria"/>
                <a:cs typeface="Cambria"/>
              </a:rPr>
              <a:t>North America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>
                <a:latin typeface="Cambria"/>
                <a:cs typeface="Cambria"/>
              </a:rPr>
              <a:t>Canada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 smtClean="0">
                <a:latin typeface="Cambria"/>
                <a:cs typeface="Cambria"/>
              </a:rPr>
              <a:t>Mexico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endParaRPr lang="en-US" sz="1600" dirty="0" smtClean="0">
              <a:latin typeface="Cambria"/>
              <a:cs typeface="Cambria"/>
            </a:endParaRP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b="1" dirty="0">
                <a:latin typeface="Cambria"/>
                <a:cs typeface="Cambria"/>
              </a:rPr>
              <a:t>Central/East Asia </a:t>
            </a:r>
            <a:r>
              <a:rPr lang="en-US" sz="1600" b="1" dirty="0" smtClean="0">
                <a:latin typeface="Cambria"/>
                <a:cs typeface="Cambria"/>
              </a:rPr>
              <a:t/>
            </a:r>
            <a:br>
              <a:rPr lang="en-US" sz="1600" b="1" dirty="0" smtClean="0">
                <a:latin typeface="Cambria"/>
                <a:cs typeface="Cambria"/>
              </a:rPr>
            </a:br>
            <a:r>
              <a:rPr lang="en-US" sz="1600" b="1" dirty="0" smtClean="0">
                <a:latin typeface="Cambria"/>
                <a:cs typeface="Cambria"/>
              </a:rPr>
              <a:t>and Middle </a:t>
            </a:r>
            <a:r>
              <a:rPr lang="en-US" sz="1600" b="1" dirty="0">
                <a:latin typeface="Cambria"/>
                <a:cs typeface="Cambria"/>
              </a:rPr>
              <a:t>East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dirty="0">
                <a:latin typeface="Cambria"/>
                <a:cs typeface="Cambria"/>
              </a:rPr>
              <a:t>Israel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dirty="0">
                <a:latin typeface="Cambria"/>
                <a:cs typeface="Cambria"/>
              </a:rPr>
              <a:t>Jordan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dirty="0">
                <a:latin typeface="Cambria"/>
                <a:cs typeface="Cambria"/>
              </a:rPr>
              <a:t>Pakistan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dirty="0">
                <a:latin typeface="Cambria"/>
                <a:cs typeface="Cambria"/>
              </a:rPr>
              <a:t>Saudi Arabia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dirty="0">
                <a:latin typeface="Cambria"/>
                <a:cs typeface="Cambria"/>
              </a:rPr>
              <a:t>Yemen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dirty="0">
                <a:latin typeface="Cambria"/>
                <a:cs typeface="Cambria"/>
              </a:rPr>
              <a:t>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b="1" dirty="0">
                <a:latin typeface="Cambria"/>
                <a:cs typeface="Cambria"/>
              </a:rPr>
              <a:t>                         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 smtClean="0">
                <a:latin typeface="Cambria"/>
                <a:cs typeface="Cambria"/>
              </a:rPr>
              <a:t>                                                                 </a:t>
            </a:r>
            <a:r>
              <a:rPr lang="en-US" sz="1600" b="1" dirty="0" smtClean="0">
                <a:latin typeface="Cambria"/>
                <a:cs typeface="Cambria"/>
              </a:rPr>
              <a:t>                   </a:t>
            </a:r>
            <a:endParaRPr lang="en-US" sz="1600" b="1" dirty="0">
              <a:latin typeface="Cambria"/>
              <a:cs typeface="Cambria"/>
            </a:endParaRP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7211671" y="2188776"/>
            <a:ext cx="2404041" cy="408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ts val="0"/>
              </a:spcBef>
              <a:buNone/>
            </a:pPr>
            <a:r>
              <a:rPr lang="en-US" sz="1600" b="1" dirty="0">
                <a:latin typeface="Cambria"/>
                <a:cs typeface="Cambria"/>
              </a:rPr>
              <a:t>Australia	 	</a:t>
            </a:r>
            <a:endParaRPr lang="en-US" sz="1600" b="1" dirty="0" smtClean="0">
              <a:latin typeface="Cambria"/>
              <a:cs typeface="Cambria"/>
            </a:endParaRP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b="1" dirty="0">
                <a:latin typeface="Cambria"/>
                <a:cs typeface="Cambria"/>
              </a:rPr>
              <a:t>Far/Near East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Indonesia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Japan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Kazakhstan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Korea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Malaysia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Maldives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Mongolia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Nepal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Philippines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Singapore	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Taiwan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Thailand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b="1" dirty="0">
                <a:latin typeface="Cambria"/>
                <a:cs typeface="Cambria"/>
              </a:rPr>
              <a:t> 	</a:t>
            </a:r>
            <a:r>
              <a:rPr lang="en-US" sz="1600" dirty="0">
                <a:latin typeface="Cambria"/>
                <a:cs typeface="Cambria"/>
              </a:rPr>
              <a:t>      </a:t>
            </a:r>
            <a:r>
              <a:rPr lang="en-US" sz="1600" b="1" dirty="0">
                <a:latin typeface="Cambria"/>
                <a:cs typeface="Cambria"/>
              </a:rPr>
              <a:t>                     </a:t>
            </a:r>
            <a:endParaRPr lang="en-US" sz="1600" dirty="0">
              <a:latin typeface="Cambria"/>
              <a:cs typeface="Cambria"/>
            </a:endParaRP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b="1" dirty="0">
                <a:latin typeface="Cambria"/>
                <a:cs typeface="Cambria"/>
              </a:rPr>
              <a:t>	  </a:t>
            </a:r>
          </a:p>
          <a:p>
            <a:pPr marL="0" indent="0" eaLnBrk="0" hangingPunct="0">
              <a:spcBef>
                <a:spcPts val="0"/>
              </a:spcBef>
              <a:buNone/>
            </a:pPr>
            <a:endParaRPr lang="en-US" sz="1600" b="1" dirty="0">
              <a:latin typeface="Cambria"/>
              <a:cs typeface="Cambria"/>
            </a:endParaRPr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480566" y="2146671"/>
            <a:ext cx="2404041" cy="107368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b="1" dirty="0" smtClean="0">
                <a:solidFill>
                  <a:srgbClr val="CD630B"/>
                </a:solidFill>
                <a:latin typeface="Cambria"/>
                <a:cs typeface="Cambria"/>
              </a:rPr>
              <a:t>219 Students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b="1" dirty="0" smtClean="0">
                <a:solidFill>
                  <a:srgbClr val="CD630B"/>
                </a:solidFill>
                <a:latin typeface="Cambria"/>
                <a:cs typeface="Cambria"/>
              </a:rPr>
              <a:t>46 Countries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200" dirty="0" smtClean="0">
                <a:solidFill>
                  <a:srgbClr val="CD630B"/>
                </a:solidFill>
                <a:latin typeface="Cambria"/>
                <a:cs typeface="Cambria"/>
              </a:rPr>
              <a:t>AY2013/QTR4</a:t>
            </a:r>
            <a:endParaRPr lang="en-US" sz="1200" dirty="0">
              <a:solidFill>
                <a:srgbClr val="CD630B"/>
              </a:solidFill>
              <a:latin typeface="Cambria"/>
              <a:cs typeface="Cambri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4823" y="1925110"/>
            <a:ext cx="825822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230429" y="31477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1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 txBox="1">
            <a:spLocks/>
          </p:cNvSpPr>
          <p:nvPr/>
        </p:nvSpPr>
        <p:spPr bwMode="auto">
          <a:xfrm>
            <a:off x="337855" y="974725"/>
            <a:ext cx="2781304" cy="542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70000"/>
              </a:lnSpc>
              <a:spcAft>
                <a:spcPts val="350"/>
              </a:spcAft>
              <a:defRPr/>
            </a:pPr>
            <a:r>
              <a:rPr lang="en-US" sz="3200" dirty="0" smtClean="0">
                <a:solidFill>
                  <a:srgbClr val="CD630B"/>
                </a:solidFill>
                <a:latin typeface="Cambria" charset="0"/>
              </a:rPr>
              <a:t>Distance Learning (DL) </a:t>
            </a:r>
            <a:r>
              <a:rPr lang="en-US" sz="3200" dirty="0">
                <a:solidFill>
                  <a:srgbClr val="CD630B"/>
                </a:solidFill>
                <a:latin typeface="Cambria" charset="0"/>
              </a:rPr>
              <a:t>Degree Students</a:t>
            </a:r>
            <a:endParaRPr lang="en-US" sz="3200" dirty="0">
              <a:solidFill>
                <a:srgbClr val="CD630B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Average </a:t>
            </a: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on Board</a:t>
            </a:r>
            <a:b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</a:b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AY </a:t>
            </a: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2013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charset="0"/>
              <a:buNone/>
              <a:defRPr/>
            </a:pPr>
            <a:endParaRPr lang="en-US" sz="2000" b="1" dirty="0" smtClean="0">
              <a:solidFill>
                <a:srgbClr val="364A7A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charset="0"/>
              <a:buNone/>
              <a:defRPr/>
            </a:pPr>
            <a:endParaRPr lang="en-US" sz="2000" b="1" dirty="0" smtClean="0">
              <a:solidFill>
                <a:srgbClr val="364A7A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b="1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Total DL Students: 1,001</a:t>
            </a: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62% Government </a:t>
            </a: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Civilian </a:t>
            </a:r>
            <a:endParaRPr lang="en-US" sz="2000" dirty="0" smtClean="0">
              <a:solidFill>
                <a:srgbClr val="364A7A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38% U.S. Uniformed Services</a:t>
            </a:r>
            <a:b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</a:b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/>
            </a:r>
            <a:b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</a:b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  (34% U.S. Navy)</a:t>
            </a:r>
            <a:endParaRPr lang="en-US" sz="2000" dirty="0">
              <a:solidFill>
                <a:srgbClr val="364A7A"/>
              </a:solidFill>
              <a:latin typeface="Cambria" charset="0"/>
              <a:cs typeface="Minion Pro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89458" y="974725"/>
            <a:ext cx="0" cy="5192713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12" y="907921"/>
            <a:ext cx="5335614" cy="541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2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823" y="952946"/>
            <a:ext cx="6953748" cy="134461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" charset="0"/>
              </a:rPr>
              <a:t>We bring the </a:t>
            </a:r>
            <a:r>
              <a:rPr lang="en-US" dirty="0">
                <a:solidFill>
                  <a:srgbClr val="E46C0A"/>
                </a:solidFill>
                <a:latin typeface="Cambria" charset="0"/>
              </a:rPr>
              <a:t>best </a:t>
            </a:r>
            <a:r>
              <a:rPr lang="en-US" dirty="0" smtClean="0">
                <a:solidFill>
                  <a:srgbClr val="E46C0A"/>
                </a:solidFill>
                <a:latin typeface="Cambria" charset="0"/>
              </a:rPr>
              <a:t>and </a:t>
            </a:r>
            <a:br>
              <a:rPr lang="en-US" dirty="0" smtClean="0">
                <a:solidFill>
                  <a:srgbClr val="E46C0A"/>
                </a:solidFill>
                <a:latin typeface="Cambria" charset="0"/>
              </a:rPr>
            </a:br>
            <a:r>
              <a:rPr lang="en-US" dirty="0" smtClean="0">
                <a:solidFill>
                  <a:srgbClr val="E46C0A"/>
                </a:solidFill>
                <a:latin typeface="Cambria" charset="0"/>
              </a:rPr>
              <a:t>brightest </a:t>
            </a:r>
            <a:r>
              <a:rPr lang="en-US" dirty="0">
                <a:solidFill>
                  <a:srgbClr val="E46C0A"/>
                </a:solidFill>
                <a:latin typeface="Cambria" charset="0"/>
              </a:rPr>
              <a:t>minds </a:t>
            </a:r>
            <a:r>
              <a:rPr lang="en-US" dirty="0">
                <a:latin typeface="Cambria" charset="0"/>
              </a:rPr>
              <a:t>to teach the </a:t>
            </a:r>
            <a:r>
              <a:rPr lang="en-US" dirty="0" smtClean="0">
                <a:latin typeface="Cambria" charset="0"/>
              </a:rPr>
              <a:t/>
            </a:r>
            <a:br>
              <a:rPr lang="en-US" dirty="0" smtClean="0">
                <a:latin typeface="Cambria" charset="0"/>
              </a:rPr>
            </a:br>
            <a:r>
              <a:rPr lang="en-US" dirty="0" smtClean="0">
                <a:latin typeface="Cambria" charset="0"/>
              </a:rPr>
              <a:t>next generation of </a:t>
            </a:r>
            <a:r>
              <a:rPr lang="en-US" dirty="0">
                <a:latin typeface="Cambria" charset="0"/>
              </a:rPr>
              <a:t>leaders</a:t>
            </a:r>
            <a:r>
              <a:rPr lang="en-US" dirty="0" smtClean="0">
                <a:latin typeface="Cambria" charset="0"/>
              </a:rPr>
              <a:t>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7786" y="2582608"/>
            <a:ext cx="5896065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28119" y="960417"/>
            <a:ext cx="2114175" cy="5342644"/>
          </a:xfrm>
          <a:prstGeom prst="rect">
            <a:avLst/>
          </a:prstGeom>
          <a:solidFill>
            <a:srgbClr val="00246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495618" y="2799448"/>
            <a:ext cx="6008233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Wingdings" charset="0"/>
              <a:buChar char="§"/>
              <a:defRPr/>
            </a:pPr>
            <a:r>
              <a:rPr lang="en-US" sz="2200" dirty="0" smtClean="0">
                <a:latin typeface="Cambria" charset="0"/>
                <a:ea typeface="ＭＳ Ｐゴシック" charset="0"/>
                <a:cs typeface="Minion Pro" charset="0"/>
              </a:rPr>
              <a:t>Active recruiting from top Ph.D. programs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Wingdings" charset="0"/>
              <a:buChar char="§"/>
              <a:defRPr/>
            </a:pPr>
            <a:r>
              <a:rPr lang="en-US" sz="2200" dirty="0" smtClean="0">
                <a:latin typeface="Cambria" charset="0"/>
                <a:ea typeface="ＭＳ Ｐゴシック" charset="0"/>
                <a:cs typeface="Minion Pro" charset="0"/>
              </a:rPr>
              <a:t>A robust mix of tenured faculty, lecturers, visiting professors, others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Wingdings" charset="0"/>
              <a:buChar char="§"/>
              <a:defRPr/>
            </a:pPr>
            <a:r>
              <a:rPr lang="en-US" sz="2200" dirty="0" smtClean="0">
                <a:latin typeface="Cambria" charset="0"/>
                <a:ea typeface="ＭＳ Ｐゴシック" charset="0"/>
                <a:cs typeface="Minion Pro" charset="0"/>
              </a:rPr>
              <a:t>Includes 6% military personnel with strong academic credentials and recent operational expertise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Wingdings" charset="0"/>
              <a:buChar char="§"/>
              <a:defRPr/>
            </a:pPr>
            <a:r>
              <a:rPr lang="en-US" sz="2200" dirty="0" smtClean="0">
                <a:latin typeface="Cambria" charset="0"/>
                <a:ea typeface="ＭＳ Ｐゴシック" charset="0"/>
                <a:cs typeface="Minion Pro" charset="0"/>
              </a:rPr>
              <a:t>Integrates teaching with research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Wingdings" charset="0"/>
              <a:buChar char="§"/>
              <a:defRPr/>
            </a:pPr>
            <a:r>
              <a:rPr lang="en-US" sz="2200" dirty="0" smtClean="0">
                <a:latin typeface="Cambria" charset="0"/>
                <a:ea typeface="ＭＳ Ｐゴシック" charset="0"/>
                <a:cs typeface="Minion Pro" charset="0"/>
              </a:rPr>
              <a:t>No teaching assistants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Wingdings" charset="0"/>
              <a:buChar char="§"/>
              <a:defRPr/>
            </a:pPr>
            <a:r>
              <a:rPr lang="en-US" sz="2200" dirty="0" smtClean="0">
                <a:latin typeface="Cambria" charset="0"/>
                <a:ea typeface="ＭＳ Ｐゴシック" charset="0"/>
                <a:cs typeface="Minion Pro" charset="0"/>
              </a:rPr>
              <a:t>Develops technologies eligible for patents</a:t>
            </a:r>
            <a:endParaRPr lang="en-US" sz="2200" dirty="0">
              <a:latin typeface="Cambria" charset="0"/>
              <a:ea typeface="ＭＳ Ｐゴシック" charset="0"/>
              <a:cs typeface="Minion Pro" charset="0"/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 bwMode="auto">
          <a:xfrm>
            <a:off x="6910293" y="1045882"/>
            <a:ext cx="1928908" cy="51634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800" b="1" kern="0" dirty="0" smtClean="0">
                <a:solidFill>
                  <a:schemeClr val="tx1"/>
                </a:solidFill>
                <a:latin typeface="Calibri"/>
                <a:cs typeface="Calibri"/>
              </a:rPr>
              <a:t>FACULTY HIGHLIGHTS</a:t>
            </a:r>
            <a:endParaRPr lang="en-US" sz="1800" b="1" kern="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endParaRPr lang="en-US" sz="1400" kern="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Calibri"/>
                <a:cs typeface="Calibri"/>
              </a:rPr>
              <a:t>719 CIVILIAN FACULTY </a:t>
            </a:r>
            <a:endParaRPr lang="en-US" sz="1400" b="1" kern="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 smtClean="0">
                <a:solidFill>
                  <a:schemeClr val="accent6"/>
                </a:solidFill>
                <a:latin typeface="Calibri"/>
                <a:cs typeface="Calibri"/>
              </a:rPr>
              <a:t>  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259 tenure or tenure-  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track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(100%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with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doctorates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)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 460 non tenure-track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endParaRPr lang="en-US" sz="1400" kern="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Calibri"/>
                <a:cs typeface="Calibri"/>
              </a:rPr>
              <a:t>46 MILITARY FACULTY</a:t>
            </a:r>
            <a:r>
              <a:rPr lang="en-US" sz="1400" kern="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endParaRPr lang="en-US" sz="1400" kern="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b="1" kern="0" dirty="0">
                <a:solidFill>
                  <a:schemeClr val="tx1"/>
                </a:solidFill>
                <a:latin typeface="Calibri"/>
                <a:cs typeface="Calibri"/>
              </a:rPr>
              <a:t>Top Sources of Faculty Graduate Degrees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 smtClean="0">
                <a:solidFill>
                  <a:schemeClr val="tx1"/>
                </a:solidFill>
                <a:latin typeface="Calibri"/>
                <a:cs typeface="Calibri"/>
              </a:rPr>
              <a:t>  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UC Berkeley             28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Stanford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               30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MIT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                        23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USC                           22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UCLA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                     12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endParaRPr lang="en-US" sz="1400" kern="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Calibri"/>
                <a:cs typeface="Calibri"/>
              </a:rPr>
              <a:t>Academic Leaders</a:t>
            </a:r>
            <a:endParaRPr lang="en-US" sz="1400" b="1" kern="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 smtClean="0">
                <a:solidFill>
                  <a:schemeClr val="tx1"/>
                </a:solidFill>
                <a:latin typeface="Calibri"/>
                <a:cs typeface="Calibri"/>
              </a:rPr>
              <a:t>  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278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NPS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faculty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earned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their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highest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degree from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one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of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the nation’s top 50   </a:t>
            </a:r>
            <a:b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</a:b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 universities.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 bwMode="auto">
          <a:xfrm>
            <a:off x="7893146" y="5998682"/>
            <a:ext cx="1069468" cy="34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000" kern="0" dirty="0">
                <a:solidFill>
                  <a:srgbClr val="47619D"/>
                </a:solidFill>
                <a:latin typeface="Calibri"/>
                <a:cs typeface="Calibri"/>
              </a:rPr>
              <a:t>(AY2013/QTR 4)</a:t>
            </a:r>
          </a:p>
        </p:txBody>
      </p:sp>
    </p:spTree>
    <p:extLst>
      <p:ext uri="{BB962C8B-B14F-4D97-AF65-F5344CB8AC3E}">
        <p14:creationId xmlns:p14="http://schemas.microsoft.com/office/powerpoint/2010/main" val="26228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4664" y="3058160"/>
            <a:ext cx="6535737" cy="3617913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Working shoulder to shoulder with world-class faculty creates  a two-way learning environment</a:t>
            </a:r>
          </a:p>
          <a:p>
            <a:r>
              <a:rPr lang="en-US" dirty="0" smtClean="0">
                <a:latin typeface="+mj-lt"/>
              </a:rPr>
              <a:t>The perfect balance of academics and research enhances the graduate educational experience</a:t>
            </a:r>
          </a:p>
          <a:p>
            <a:r>
              <a:rPr lang="en-US" dirty="0" smtClean="0">
                <a:latin typeface="+mj-lt"/>
              </a:rPr>
              <a:t>Relevant education for today’s warfighter 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D630B"/>
                </a:solidFill>
                <a:latin typeface="+mj-lt"/>
              </a:rPr>
              <a:t>Students</a:t>
            </a:r>
            <a:r>
              <a:rPr lang="en-US" sz="3600" dirty="0" smtClean="0">
                <a:latin typeface="+mj-lt"/>
              </a:rPr>
              <a:t> bring real-world experience to explore complex national security issues, and </a:t>
            </a:r>
            <a:br>
              <a:rPr lang="en-US" sz="3600" dirty="0" smtClean="0">
                <a:latin typeface="+mj-lt"/>
              </a:rPr>
            </a:br>
            <a:r>
              <a:rPr lang="en-US" sz="3600" dirty="0" smtClean="0">
                <a:solidFill>
                  <a:srgbClr val="CD630B"/>
                </a:solidFill>
                <a:latin typeface="+mj-lt"/>
              </a:rPr>
              <a:t>find solutions</a:t>
            </a:r>
            <a:r>
              <a:rPr lang="en-US" sz="3600" dirty="0" smtClean="0">
                <a:latin typeface="+mj-lt"/>
              </a:rPr>
              <a:t>. </a:t>
            </a:r>
            <a:endParaRPr lang="en-US" sz="3600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7786" y="2887408"/>
            <a:ext cx="6059714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5660" y="977678"/>
            <a:ext cx="1674810" cy="526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4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267859"/>
            <a:ext cx="9144000" cy="288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b="0" i="0" kern="1100" spc="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5400" b="1" dirty="0" smtClean="0">
                <a:latin typeface="Calibri"/>
                <a:cs typeface="Calibri"/>
              </a:rPr>
              <a:t>An Introduction to the</a:t>
            </a:r>
          </a:p>
          <a:p>
            <a:pPr algn="ctr">
              <a:lnSpc>
                <a:spcPct val="110000"/>
              </a:lnSpc>
            </a:pPr>
            <a:r>
              <a:rPr lang="en-US" sz="4400" b="1" dirty="0" smtClean="0">
                <a:latin typeface="Trajan pro"/>
                <a:cs typeface="Trajan pro"/>
              </a:rPr>
              <a:t>NAVAL</a:t>
            </a:r>
          </a:p>
          <a:p>
            <a:pPr algn="ctr">
              <a:lnSpc>
                <a:spcPct val="90000"/>
              </a:lnSpc>
            </a:pPr>
            <a:r>
              <a:rPr lang="en-US" sz="4400" b="1" dirty="0" smtClean="0">
                <a:latin typeface="Trajan pro"/>
                <a:cs typeface="Trajan pro"/>
              </a:rPr>
              <a:t>POSTGRADUATE </a:t>
            </a:r>
            <a:br>
              <a:rPr lang="en-US" sz="4400" b="1" dirty="0" smtClean="0">
                <a:latin typeface="Trajan pro"/>
                <a:cs typeface="Trajan pro"/>
              </a:rPr>
            </a:br>
            <a:r>
              <a:rPr lang="en-US" sz="4400" b="1" dirty="0" smtClean="0">
                <a:latin typeface="Trajan pro"/>
                <a:cs typeface="Trajan pro"/>
              </a:rPr>
              <a:t>SCHOOL</a:t>
            </a:r>
            <a:endParaRPr lang="en-US" sz="4800" b="1" dirty="0" smtClean="0">
              <a:latin typeface="Trajan pro"/>
              <a:cs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3400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charset="0"/>
              </a:rPr>
              <a:t>At the </a:t>
            </a:r>
            <a:r>
              <a:rPr lang="en-US" dirty="0" smtClean="0">
                <a:solidFill>
                  <a:srgbClr val="E46C0A"/>
                </a:solidFill>
                <a:latin typeface="Cambria" charset="0"/>
              </a:rPr>
              <a:t>cutting edge </a:t>
            </a:r>
            <a:r>
              <a:rPr lang="en-US" dirty="0">
                <a:solidFill>
                  <a:srgbClr val="E46C0A"/>
                </a:solidFill>
                <a:latin typeface="Cambria" charset="0"/>
              </a:rPr>
              <a:t>of </a:t>
            </a:r>
            <a:r>
              <a:rPr lang="en-US" dirty="0" err="1">
                <a:solidFill>
                  <a:srgbClr val="E46C0A"/>
                </a:solidFill>
                <a:latin typeface="Cambria" charset="0"/>
              </a:rPr>
              <a:t>cybersecurity</a:t>
            </a:r>
            <a:r>
              <a:rPr lang="en-US" dirty="0">
                <a:solidFill>
                  <a:srgbClr val="E46C0A"/>
                </a:solidFill>
                <a:latin typeface="Cambria" charset="0"/>
              </a:rPr>
              <a:t> </a:t>
            </a:r>
            <a:r>
              <a:rPr lang="en-US" dirty="0">
                <a:latin typeface="Cambria" charset="0"/>
              </a:rPr>
              <a:t>research </a:t>
            </a:r>
            <a:r>
              <a:rPr lang="en-US" dirty="0" smtClean="0">
                <a:latin typeface="Cambria" charset="0"/>
              </a:rPr>
              <a:t/>
            </a:r>
            <a:br>
              <a:rPr lang="en-US" dirty="0" smtClean="0">
                <a:latin typeface="Cambria" charset="0"/>
              </a:rPr>
            </a:br>
            <a:r>
              <a:rPr lang="en-US" dirty="0" smtClean="0">
                <a:latin typeface="Cambria" charset="0"/>
              </a:rPr>
              <a:t>and </a:t>
            </a:r>
            <a:r>
              <a:rPr lang="en-US" dirty="0">
                <a:latin typeface="Cambria" charset="0"/>
              </a:rPr>
              <a:t>education</a:t>
            </a:r>
            <a:r>
              <a:rPr lang="en-US" dirty="0" smtClean="0">
                <a:latin typeface="Cambria" charset="0"/>
              </a:rPr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78276" y="2763520"/>
            <a:ext cx="6535737" cy="36179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dirty="0" smtClean="0">
                <a:latin typeface="Cambria"/>
                <a:cs typeface="Cambria"/>
              </a:rPr>
              <a:t>Multi-dimensional </a:t>
            </a:r>
            <a:r>
              <a:rPr lang="en-US" dirty="0">
                <a:latin typeface="Cambria"/>
                <a:cs typeface="Cambria"/>
              </a:rPr>
              <a:t>approach through research and dedicated curricula</a:t>
            </a:r>
          </a:p>
          <a:p>
            <a:pPr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dirty="0" smtClean="0">
                <a:latin typeface="Cambria"/>
                <a:cs typeface="Cambria"/>
              </a:rPr>
              <a:t>SCIF and dedicated </a:t>
            </a:r>
            <a:r>
              <a:rPr lang="en-US" dirty="0">
                <a:latin typeface="Cambria"/>
                <a:cs typeface="Cambria"/>
              </a:rPr>
              <a:t>Cyber </a:t>
            </a:r>
            <a:r>
              <a:rPr lang="en-US" dirty="0" smtClean="0">
                <a:latin typeface="Cambria"/>
                <a:cs typeface="Cambria"/>
              </a:rPr>
              <a:t>Battle Lab</a:t>
            </a:r>
            <a:endParaRPr lang="en-US" dirty="0">
              <a:latin typeface="Cambria"/>
              <a:cs typeface="Cambria"/>
            </a:endParaRPr>
          </a:p>
          <a:p>
            <a:pPr defTabSz="914400"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kern="0" dirty="0">
                <a:latin typeface="Cambria"/>
                <a:cs typeface="Cambria"/>
              </a:rPr>
              <a:t>Interdisciplinary core </a:t>
            </a:r>
            <a:r>
              <a:rPr lang="en-US" kern="0" dirty="0" smtClean="0">
                <a:latin typeface="Cambria"/>
                <a:cs typeface="Cambria"/>
              </a:rPr>
              <a:t>instruction</a:t>
            </a:r>
            <a:r>
              <a:rPr lang="en-US" kern="0" dirty="0">
                <a:latin typeface="Cambria"/>
                <a:cs typeface="Cambria"/>
              </a:rPr>
              <a:t> </a:t>
            </a:r>
            <a:r>
              <a:rPr lang="en-US" kern="0" dirty="0" smtClean="0">
                <a:latin typeface="Cambria"/>
                <a:cs typeface="Cambria"/>
              </a:rPr>
              <a:t>from across campus</a:t>
            </a:r>
            <a:endParaRPr lang="en-US" kern="0" dirty="0" smtClean="0">
              <a:solidFill>
                <a:schemeClr val="bg2"/>
              </a:solidFill>
              <a:latin typeface="Cambria"/>
              <a:cs typeface="Cambria"/>
            </a:endParaRPr>
          </a:p>
          <a:p>
            <a:pPr defTabSz="914400"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kern="0" dirty="0" smtClean="0">
                <a:solidFill>
                  <a:schemeClr val="bg2"/>
                </a:solidFill>
                <a:latin typeface="Cambria"/>
                <a:cs typeface="Cambria"/>
              </a:rPr>
              <a:t>Degree programs for officers and senior enlisted cyber warriors</a:t>
            </a:r>
            <a:endParaRPr lang="en-US" kern="0" dirty="0">
              <a:solidFill>
                <a:schemeClr val="bg2"/>
              </a:solidFill>
              <a:latin typeface="Cambria"/>
              <a:cs typeface="Cambria"/>
            </a:endParaRPr>
          </a:p>
          <a:p>
            <a:pPr>
              <a:lnSpc>
                <a:spcPct val="90000"/>
              </a:lnSpc>
              <a:spcBef>
                <a:spcPts val="1176"/>
              </a:spcBef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76929" y="2605465"/>
            <a:ext cx="6466114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77" y="977677"/>
            <a:ext cx="1674811" cy="526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6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5633" y="934720"/>
            <a:ext cx="6535737" cy="148621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D630B"/>
                </a:solidFill>
                <a:latin typeface="Cambria" charset="0"/>
              </a:rPr>
              <a:t>Leading the cultural change </a:t>
            </a:r>
            <a:r>
              <a:rPr lang="en-US" dirty="0" smtClean="0">
                <a:latin typeface="Cambria" charset="0"/>
              </a:rPr>
              <a:t>necessary to achieve energy independence.</a:t>
            </a:r>
            <a:endParaRPr lang="en-US" dirty="0">
              <a:latin typeface="Minion Pro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2847" y="2763520"/>
            <a:ext cx="6508523" cy="36179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 smtClean="0">
                <a:latin typeface="Cambria" charset="0"/>
              </a:rPr>
              <a:t>Four specialized degree programs focused on energy science, technology, policy</a:t>
            </a:r>
            <a:endParaRPr lang="en-US" sz="22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 smtClean="0">
                <a:latin typeface="Cambria" charset="0"/>
              </a:rPr>
              <a:t>Active, student-driven research in all aspects of energy, focused on </a:t>
            </a:r>
            <a:r>
              <a:rPr lang="en-US" sz="2200" dirty="0" err="1" smtClean="0">
                <a:latin typeface="Cambria" charset="0"/>
              </a:rPr>
              <a:t>warfighting</a:t>
            </a:r>
            <a:r>
              <a:rPr lang="en-US" sz="2200" dirty="0" smtClean="0">
                <a:latin typeface="Cambria" charset="0"/>
              </a:rPr>
              <a:t> first</a:t>
            </a:r>
            <a:endParaRPr lang="en-US" sz="22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 smtClean="0">
                <a:latin typeface="Cambria" charset="0"/>
              </a:rPr>
              <a:t>Dedicated Energy Academic Group </a:t>
            </a:r>
            <a:endParaRPr lang="en-US" sz="22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 smtClean="0">
                <a:latin typeface="Cambria" charset="0"/>
              </a:rPr>
              <a:t>Senior leader continuing education programs, campus lecture series, more</a:t>
            </a:r>
            <a:endParaRPr lang="en-US" sz="2200" dirty="0">
              <a:latin typeface="Cambria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1500" y="2605465"/>
            <a:ext cx="640987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5660" y="977678"/>
            <a:ext cx="1674811" cy="526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3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D630B"/>
                </a:solidFill>
                <a:latin typeface="Cambria" charset="0"/>
              </a:rPr>
              <a:t>Advancing</a:t>
            </a:r>
            <a:r>
              <a:rPr lang="en-US" dirty="0">
                <a:latin typeface="Cambria" charset="0"/>
              </a:rPr>
              <a:t> </a:t>
            </a:r>
            <a:r>
              <a:rPr lang="en-US" dirty="0">
                <a:solidFill>
                  <a:srgbClr val="E46C0A"/>
                </a:solidFill>
                <a:latin typeface="Cambria" charset="0"/>
              </a:rPr>
              <a:t>unmanned systems, </a:t>
            </a:r>
            <a:r>
              <a:rPr lang="en-US" dirty="0" smtClean="0">
                <a:latin typeface="Cambria" charset="0"/>
              </a:rPr>
              <a:t>from </a:t>
            </a:r>
            <a:r>
              <a:rPr lang="en-US" dirty="0">
                <a:latin typeface="Cambria" charset="0"/>
              </a:rPr>
              <a:t>technical </a:t>
            </a:r>
            <a:r>
              <a:rPr lang="en-US" dirty="0" smtClean="0">
                <a:latin typeface="Cambria" charset="0"/>
              </a:rPr>
              <a:t>to </a:t>
            </a:r>
            <a:r>
              <a:rPr lang="en-US" dirty="0">
                <a:latin typeface="Cambria" charset="0"/>
              </a:rPr>
              <a:t>tactical.</a:t>
            </a:r>
            <a:endParaRPr lang="en-US" dirty="0">
              <a:latin typeface="Minion Pro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78276" y="2763520"/>
            <a:ext cx="6535737" cy="361791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Cambria" charset="0"/>
              </a:rPr>
              <a:t>Consortium </a:t>
            </a:r>
            <a:r>
              <a:rPr lang="en-US" b="1" dirty="0">
                <a:latin typeface="Cambria" charset="0"/>
              </a:rPr>
              <a:t>for Robotics and Unmanned Systems Education and </a:t>
            </a:r>
            <a:r>
              <a:rPr lang="en-US" b="1" dirty="0" smtClean="0">
                <a:latin typeface="Cambria" charset="0"/>
              </a:rPr>
              <a:t>Research (CRUSER) </a:t>
            </a:r>
            <a:endParaRPr lang="en-US" b="1" dirty="0">
              <a:latin typeface="Cambria" charset="0"/>
            </a:endParaRPr>
          </a:p>
          <a:p>
            <a:pPr lvl="1">
              <a:spcAft>
                <a:spcPts val="600"/>
              </a:spcAft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SECNAV initiated / Chartered by </a:t>
            </a:r>
            <a:r>
              <a:rPr lang="en-US" sz="2000" dirty="0" smtClean="0">
                <a:latin typeface="Cambria" charset="0"/>
              </a:rPr>
              <a:t>former Under </a:t>
            </a:r>
            <a:r>
              <a:rPr lang="en-US" sz="2000" dirty="0">
                <a:latin typeface="Cambria" charset="0"/>
              </a:rPr>
              <a:t>Secretary Robert </a:t>
            </a:r>
            <a:r>
              <a:rPr lang="en-US" sz="2000" dirty="0" smtClean="0">
                <a:latin typeface="Cambria" charset="0"/>
              </a:rPr>
              <a:t>O. Work</a:t>
            </a:r>
            <a:endParaRPr lang="en-US" sz="2000" dirty="0">
              <a:latin typeface="Cambria" charset="0"/>
            </a:endParaRPr>
          </a:p>
          <a:p>
            <a:pPr lvl="1">
              <a:spcAft>
                <a:spcPts val="600"/>
              </a:spcAft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A cross-disciplinary community of experts in </a:t>
            </a:r>
            <a:r>
              <a:rPr lang="en-US" sz="2000" dirty="0" smtClean="0">
                <a:latin typeface="Cambria" charset="0"/>
              </a:rPr>
              <a:t>education and research </a:t>
            </a:r>
            <a:r>
              <a:rPr lang="en-US" sz="2000" dirty="0">
                <a:latin typeface="Cambria" charset="0"/>
              </a:rPr>
              <a:t>across ALL areas of robotics and autonomous systems </a:t>
            </a:r>
          </a:p>
          <a:p>
            <a:pPr lvl="1">
              <a:spcAft>
                <a:spcPts val="600"/>
              </a:spcAft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From technical to ethical, concept generation to </a:t>
            </a:r>
            <a:r>
              <a:rPr lang="en-US" sz="2000" dirty="0" smtClean="0">
                <a:latin typeface="Cambria" charset="0"/>
              </a:rPr>
              <a:t>experimentation</a:t>
            </a:r>
            <a:endParaRPr lang="en-US" sz="2000" dirty="0">
              <a:latin typeface="Cambria" charset="0"/>
            </a:endParaRPr>
          </a:p>
          <a:p>
            <a:pPr>
              <a:buFont typeface="Wingdings" charset="0"/>
              <a:buChar char="§"/>
            </a:pPr>
            <a:endParaRPr lang="en-US" sz="2000" dirty="0">
              <a:latin typeface="Cambria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276929" y="2605465"/>
            <a:ext cx="6466114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77" y="981075"/>
            <a:ext cx="16748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7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74664" y="2875585"/>
            <a:ext cx="6535737" cy="36179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kern="0" dirty="0">
                <a:latin typeface="Cambria"/>
                <a:cs typeface="Cambria"/>
              </a:rPr>
              <a:t>Multidisciplinary approach to all facets of cost, supply, performance mgmt. and more</a:t>
            </a:r>
          </a:p>
          <a:p>
            <a:pPr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kern="0" dirty="0" smtClean="0">
                <a:solidFill>
                  <a:srgbClr val="1F497D"/>
                </a:solidFill>
                <a:latin typeface="Cambria"/>
                <a:cs typeface="Cambria"/>
              </a:rPr>
              <a:t>Led the creation of a </a:t>
            </a:r>
            <a:r>
              <a:rPr lang="en-US" kern="0" dirty="0">
                <a:solidFill>
                  <a:srgbClr val="1F497D"/>
                </a:solidFill>
                <a:latin typeface="Cambria"/>
                <a:cs typeface="Cambria"/>
              </a:rPr>
              <a:t>body of scholarly knowledge in defense acquisition unparalleled in government or </a:t>
            </a:r>
            <a:r>
              <a:rPr lang="en-US" kern="0" dirty="0" smtClean="0">
                <a:solidFill>
                  <a:srgbClr val="1F497D"/>
                </a:solidFill>
                <a:latin typeface="Cambria"/>
                <a:cs typeface="Cambria"/>
              </a:rPr>
              <a:t>academia</a:t>
            </a:r>
          </a:p>
          <a:p>
            <a:pPr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kern="0" dirty="0" smtClean="0">
                <a:solidFill>
                  <a:srgbClr val="1F497D"/>
                </a:solidFill>
                <a:latin typeface="Cambria"/>
                <a:cs typeface="Cambria"/>
              </a:rPr>
              <a:t>Consistent engagement from the Pentagon and </a:t>
            </a:r>
            <a:r>
              <a:rPr lang="en-US" kern="0" dirty="0">
                <a:solidFill>
                  <a:srgbClr val="1F497D"/>
                </a:solidFill>
                <a:latin typeface="Cambria"/>
                <a:cs typeface="Cambria"/>
              </a:rPr>
              <a:t>f</a:t>
            </a:r>
            <a:r>
              <a:rPr lang="en-US" kern="0" dirty="0" smtClean="0">
                <a:solidFill>
                  <a:srgbClr val="1F497D"/>
                </a:solidFill>
                <a:latin typeface="Cambria"/>
                <a:cs typeface="Cambria"/>
              </a:rPr>
              <a:t>leet provides a continuous stream of relevant topics for research </a:t>
            </a:r>
            <a:endParaRPr lang="en-US" kern="0" dirty="0">
              <a:solidFill>
                <a:srgbClr val="1F497D"/>
              </a:solidFill>
              <a:latin typeface="Cambria"/>
              <a:cs typeface="Cambria"/>
            </a:endParaRPr>
          </a:p>
          <a:p>
            <a:pPr>
              <a:lnSpc>
                <a:spcPct val="90000"/>
              </a:lnSpc>
              <a:spcBef>
                <a:spcPts val="1176"/>
              </a:spcBef>
              <a:defRPr/>
            </a:pPr>
            <a:endParaRPr lang="en-US" kern="0" dirty="0">
              <a:solidFill>
                <a:srgbClr val="1F497D"/>
              </a:solidFill>
              <a:latin typeface="Cambria"/>
              <a:cs typeface="Cambri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ambria" charset="0"/>
              </a:rPr>
              <a:t>An intellectual and experimental hub for the </a:t>
            </a:r>
            <a:r>
              <a:rPr lang="en-US" sz="3200" dirty="0" smtClean="0">
                <a:solidFill>
                  <a:srgbClr val="CD630B"/>
                </a:solidFill>
                <a:latin typeface="Cambria" charset="0"/>
              </a:rPr>
              <a:t>advancement </a:t>
            </a:r>
            <a:r>
              <a:rPr lang="en-US" sz="3200" dirty="0">
                <a:solidFill>
                  <a:srgbClr val="CD630B"/>
                </a:solidFill>
                <a:latin typeface="Cambria" charset="0"/>
              </a:rPr>
              <a:t>of </a:t>
            </a:r>
            <a:r>
              <a:rPr lang="en-US" sz="3200" dirty="0" smtClean="0">
                <a:solidFill>
                  <a:srgbClr val="CD630B"/>
                </a:solidFill>
                <a:latin typeface="Cambria" charset="0"/>
              </a:rPr>
              <a:t>defense acquisition.</a:t>
            </a:r>
            <a:endParaRPr lang="en-US" sz="3200" dirty="0">
              <a:solidFill>
                <a:srgbClr val="CD630B"/>
              </a:solidFill>
              <a:latin typeface="Minion Pro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1" y="2663104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1031875"/>
            <a:ext cx="16748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0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D630B"/>
                </a:solidFill>
                <a:latin typeface="Cambria" charset="0"/>
              </a:rPr>
              <a:t>Rapid deployment </a:t>
            </a:r>
            <a:r>
              <a:rPr lang="en-US" dirty="0">
                <a:latin typeface="Cambria" charset="0"/>
              </a:rPr>
              <a:t>from </a:t>
            </a:r>
            <a:br>
              <a:rPr lang="en-US" dirty="0">
                <a:latin typeface="Cambria" charset="0"/>
              </a:rPr>
            </a:br>
            <a:r>
              <a:rPr lang="en-US" dirty="0">
                <a:latin typeface="Cambria" charset="0"/>
              </a:rPr>
              <a:t>field experimentation to </a:t>
            </a:r>
            <a:br>
              <a:rPr lang="en-US" dirty="0">
                <a:latin typeface="Cambria" charset="0"/>
              </a:rPr>
            </a:br>
            <a:r>
              <a:rPr lang="en-US" dirty="0">
                <a:latin typeface="Cambria" charset="0"/>
              </a:rPr>
              <a:t>fleet utilization.</a:t>
            </a:r>
            <a:endParaRPr lang="en-US" dirty="0">
              <a:latin typeface="Minion Pro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78276" y="2763520"/>
            <a:ext cx="6508523" cy="36179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>
                <a:latin typeface="Cambria" charset="0"/>
              </a:rPr>
              <a:t>Rapid technology integration from field to fleet and joint warfighter</a:t>
            </a: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>
                <a:latin typeface="Cambria" charset="0"/>
              </a:rPr>
              <a:t>Diverse applications </a:t>
            </a:r>
            <a:r>
              <a:rPr lang="en-US" sz="2200" dirty="0" smtClean="0">
                <a:latin typeface="Cambria" charset="0"/>
              </a:rPr>
              <a:t>—broad DOD impact, homeland security integration, civil crossover</a:t>
            </a:r>
            <a:endParaRPr lang="en-US" sz="22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>
                <a:latin typeface="Cambria" charset="0"/>
              </a:rPr>
              <a:t>Multi-</a:t>
            </a:r>
            <a:r>
              <a:rPr lang="en-US" sz="2200" dirty="0" smtClean="0">
                <a:latin typeface="Cambria" charset="0"/>
              </a:rPr>
              <a:t>disciplinary, </a:t>
            </a:r>
            <a:r>
              <a:rPr lang="en-US" sz="2200" dirty="0">
                <a:latin typeface="Cambria" charset="0"/>
              </a:rPr>
              <a:t>campus-wide efforts</a:t>
            </a: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>
                <a:latin typeface="Cambria" charset="0"/>
              </a:rPr>
              <a:t>Multi-institutional partnerships </a:t>
            </a:r>
            <a:r>
              <a:rPr lang="en-US" sz="2200" dirty="0" smtClean="0">
                <a:latin typeface="Cambria" charset="0"/>
              </a:rPr>
              <a:t>— expanding list of military, homeland security, industry and academic organizations </a:t>
            </a:r>
            <a:r>
              <a:rPr lang="en-US" sz="2200" dirty="0">
                <a:latin typeface="Cambria" charset="0"/>
              </a:rPr>
              <a:t>participating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76929" y="2605465"/>
            <a:ext cx="6466114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1" y="934720"/>
            <a:ext cx="1666542" cy="523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0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74664" y="2875585"/>
            <a:ext cx="6535737" cy="36179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dirty="0">
                <a:latin typeface="Cambria" charset="0"/>
              </a:rPr>
              <a:t>Three-Meter Segmented Mirror Telescope on campus</a:t>
            </a: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dirty="0">
                <a:latin typeface="Cambria" charset="0"/>
              </a:rPr>
              <a:t>Prototype reconnaissance satellite on site (model)</a:t>
            </a: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dirty="0">
                <a:latin typeface="Cambria" charset="0"/>
              </a:rPr>
              <a:t>Unique, experimental test-</a:t>
            </a:r>
            <a:r>
              <a:rPr lang="en-US" dirty="0" smtClean="0">
                <a:latin typeface="Cambria" charset="0"/>
              </a:rPr>
              <a:t>bed </a:t>
            </a:r>
            <a:r>
              <a:rPr lang="en-US" dirty="0">
                <a:latin typeface="Cambria" charset="0"/>
              </a:rPr>
              <a:t>for dedicated faculty/student education and research</a:t>
            </a: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dirty="0">
                <a:latin typeface="Cambria" charset="0"/>
              </a:rPr>
              <a:t>Research to advance capabilities in optics, vibration control, </a:t>
            </a:r>
            <a:r>
              <a:rPr lang="en-US" dirty="0" smtClean="0">
                <a:latin typeface="Cambria" charset="0"/>
              </a:rPr>
              <a:t>and operability</a:t>
            </a:r>
            <a:endParaRPr lang="en-US" dirty="0">
              <a:latin typeface="Cambria" charset="0"/>
            </a:endParaRPr>
          </a:p>
          <a:p>
            <a:pPr>
              <a:spcBef>
                <a:spcPts val="1176"/>
              </a:spcBef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charset="0"/>
              </a:rPr>
              <a:t>A </a:t>
            </a:r>
            <a:r>
              <a:rPr lang="en-US" dirty="0">
                <a:solidFill>
                  <a:srgbClr val="CD630B"/>
                </a:solidFill>
                <a:latin typeface="Cambria" charset="0"/>
              </a:rPr>
              <a:t>national Center of Excellence </a:t>
            </a:r>
            <a:r>
              <a:rPr lang="en-US" dirty="0" smtClean="0">
                <a:latin typeface="Cambria" charset="0"/>
              </a:rPr>
              <a:t>in </a:t>
            </a:r>
            <a:r>
              <a:rPr lang="en-US" dirty="0">
                <a:latin typeface="Cambria" charset="0"/>
              </a:rPr>
              <a:t>adaptive optics education </a:t>
            </a:r>
            <a:r>
              <a:rPr lang="en-US" dirty="0" smtClean="0">
                <a:latin typeface="Cambria" charset="0"/>
              </a:rPr>
              <a:t/>
            </a:r>
            <a:br>
              <a:rPr lang="en-US" dirty="0" smtClean="0">
                <a:latin typeface="Cambria" charset="0"/>
              </a:rPr>
            </a:br>
            <a:r>
              <a:rPr lang="en-US" dirty="0" smtClean="0">
                <a:latin typeface="Cambria" charset="0"/>
              </a:rPr>
              <a:t>and </a:t>
            </a:r>
            <a:r>
              <a:rPr lang="en-US" dirty="0">
                <a:latin typeface="Cambria" charset="0"/>
              </a:rPr>
              <a:t>research</a:t>
            </a:r>
            <a:r>
              <a:rPr lang="en-US" dirty="0" smtClean="0">
                <a:latin typeface="Cambria" charset="0"/>
              </a:rPr>
              <a:t>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9601" y="2663104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58" y="1032312"/>
            <a:ext cx="1674812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8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334306" y="2770359"/>
            <a:ext cx="6535737" cy="361791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en-US" sz="2000" b="1" dirty="0">
                <a:latin typeface="Cambria" charset="0"/>
              </a:rPr>
              <a:t>Center for Homeland Defense and </a:t>
            </a:r>
            <a:r>
              <a:rPr lang="en-US" sz="2000" b="1" dirty="0" smtClean="0">
                <a:latin typeface="Cambria" charset="0"/>
              </a:rPr>
              <a:t>Security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000" dirty="0" smtClean="0">
                <a:latin typeface="Cambria" charset="0"/>
              </a:rPr>
              <a:t>The nation</a:t>
            </a:r>
            <a:r>
              <a:rPr lang="en-US" altLang="ja-JP" sz="2000" dirty="0" smtClean="0">
                <a:latin typeface="Cambria" charset="0"/>
              </a:rPr>
              <a:t>’s </a:t>
            </a:r>
            <a:r>
              <a:rPr lang="en-US" altLang="ja-JP" sz="2000" dirty="0">
                <a:latin typeface="Cambria" charset="0"/>
              </a:rPr>
              <a:t>first graduate degree in </a:t>
            </a:r>
            <a:r>
              <a:rPr lang="en-US" altLang="ja-JP" sz="2000" dirty="0" smtClean="0">
                <a:latin typeface="Cambria" charset="0"/>
              </a:rPr>
              <a:t/>
            </a:r>
            <a:br>
              <a:rPr lang="en-US" altLang="ja-JP" sz="2000" dirty="0" smtClean="0">
                <a:latin typeface="Cambria" charset="0"/>
              </a:rPr>
            </a:br>
            <a:r>
              <a:rPr lang="en-US" altLang="ja-JP" sz="2000" dirty="0" smtClean="0">
                <a:latin typeface="Cambria" charset="0"/>
              </a:rPr>
              <a:t>homeland security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000" dirty="0" smtClean="0">
                <a:latin typeface="Cambria" charset="0"/>
              </a:rPr>
              <a:t>450+ graduates </a:t>
            </a:r>
            <a:r>
              <a:rPr lang="en-US" sz="2000" dirty="0">
                <a:latin typeface="Cambria" charset="0"/>
              </a:rPr>
              <a:t>to </a:t>
            </a:r>
            <a:r>
              <a:rPr lang="en-US" sz="2000" dirty="0" smtClean="0">
                <a:latin typeface="Cambria" charset="0"/>
              </a:rPr>
              <a:t>date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000" dirty="0" smtClean="0">
                <a:latin typeface="Cambria" charset="0"/>
              </a:rPr>
              <a:t>Students </a:t>
            </a:r>
            <a:r>
              <a:rPr lang="en-US" sz="2000" dirty="0">
                <a:latin typeface="Cambria" charset="0"/>
              </a:rPr>
              <a:t>come from </a:t>
            </a:r>
            <a:r>
              <a:rPr lang="en-US" sz="2000" dirty="0" smtClean="0">
                <a:latin typeface="Cambria" charset="0"/>
              </a:rPr>
              <a:t>Dept. Homeland Security, </a:t>
            </a:r>
            <a:r>
              <a:rPr lang="en-US" sz="2000" dirty="0">
                <a:latin typeface="Cambria" charset="0"/>
              </a:rPr>
              <a:t>police, fire, </a:t>
            </a:r>
            <a:r>
              <a:rPr lang="en-US" sz="2000" dirty="0" smtClean="0">
                <a:latin typeface="Cambria" charset="0"/>
              </a:rPr>
              <a:t>EMS, </a:t>
            </a:r>
            <a:r>
              <a:rPr lang="en-US" sz="2000" dirty="0">
                <a:latin typeface="Cambria" charset="0"/>
              </a:rPr>
              <a:t>military and several others at local, state, federal and tribal </a:t>
            </a:r>
            <a:r>
              <a:rPr lang="en-US" sz="2000" dirty="0" smtClean="0">
                <a:latin typeface="Cambria" charset="0"/>
              </a:rPr>
              <a:t>levels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000" dirty="0" smtClean="0">
                <a:latin typeface="Cambria" charset="0"/>
              </a:rPr>
              <a:t>Hybrid in-residence </a:t>
            </a:r>
            <a:r>
              <a:rPr lang="en-US" sz="2000" dirty="0">
                <a:latin typeface="Cambria" charset="0"/>
              </a:rPr>
              <a:t>and web delivery, mobile education, executive leaders </a:t>
            </a:r>
            <a:r>
              <a:rPr lang="en-US" sz="2000" dirty="0" smtClean="0">
                <a:latin typeface="Cambria" charset="0"/>
              </a:rPr>
              <a:t>program, self-study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000" dirty="0" smtClean="0">
                <a:latin typeface="Cambria" charset="0"/>
              </a:rPr>
              <a:t>Executive </a:t>
            </a:r>
            <a:r>
              <a:rPr lang="en-US" sz="2000" dirty="0">
                <a:latin typeface="Cambria" charset="0"/>
              </a:rPr>
              <a:t>education seminars for 16 governors </a:t>
            </a:r>
            <a:br>
              <a:rPr lang="en-US" sz="2000" dirty="0">
                <a:latin typeface="Cambria" charset="0"/>
              </a:rPr>
            </a:br>
            <a:r>
              <a:rPr lang="en-US" sz="2000" dirty="0">
                <a:latin typeface="Cambria" charset="0"/>
              </a:rPr>
              <a:t>in 13 states and </a:t>
            </a:r>
            <a:r>
              <a:rPr lang="en-US" sz="2000" dirty="0" smtClean="0">
                <a:latin typeface="Cambria" charset="0"/>
              </a:rPr>
              <a:t>territories</a:t>
            </a:r>
            <a:endParaRPr lang="en-US" sz="2000" dirty="0">
              <a:latin typeface="Cambri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17252" y="1076326"/>
            <a:ext cx="6525578" cy="134461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" charset="0"/>
              </a:rPr>
              <a:t>Playing </a:t>
            </a:r>
            <a:r>
              <a:rPr lang="en-US" dirty="0" smtClean="0">
                <a:latin typeface="Cambria" charset="0"/>
              </a:rPr>
              <a:t>a lead </a:t>
            </a:r>
            <a:r>
              <a:rPr lang="en-US" dirty="0">
                <a:latin typeface="Cambria" charset="0"/>
              </a:rPr>
              <a:t>role in </a:t>
            </a:r>
            <a:br>
              <a:rPr lang="en-US" dirty="0">
                <a:latin typeface="Cambria" charset="0"/>
              </a:rPr>
            </a:br>
            <a:r>
              <a:rPr lang="en-US" dirty="0">
                <a:latin typeface="Cambria" charset="0"/>
              </a:rPr>
              <a:t>the </a:t>
            </a:r>
            <a:r>
              <a:rPr lang="en-US" dirty="0" smtClean="0">
                <a:latin typeface="Cambria" charset="0"/>
              </a:rPr>
              <a:t>evolution of </a:t>
            </a:r>
            <a:r>
              <a:rPr lang="en-US" dirty="0">
                <a:solidFill>
                  <a:srgbClr val="CD630B"/>
                </a:solidFill>
                <a:latin typeface="Cambria" charset="0"/>
              </a:rPr>
              <a:t>securing </a:t>
            </a:r>
            <a:br>
              <a:rPr lang="en-US" dirty="0">
                <a:solidFill>
                  <a:srgbClr val="CD630B"/>
                </a:solidFill>
                <a:latin typeface="Cambria" charset="0"/>
              </a:rPr>
            </a:br>
            <a:r>
              <a:rPr lang="en-US" dirty="0">
                <a:solidFill>
                  <a:srgbClr val="CD630B"/>
                </a:solidFill>
                <a:latin typeface="Cambria" charset="0"/>
              </a:rPr>
              <a:t>our homeland.</a:t>
            </a:r>
            <a:endParaRPr lang="en-US" dirty="0">
              <a:solidFill>
                <a:srgbClr val="CD630B"/>
              </a:solidFill>
              <a:latin typeface="Minion Pro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442030" y="2612304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4" y="990600"/>
            <a:ext cx="16748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9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76" y="998217"/>
            <a:ext cx="6591981" cy="148621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mbria" charset="0"/>
              </a:rPr>
              <a:t>With over 50,000 graduates, </a:t>
            </a:r>
            <a:r>
              <a:rPr lang="en-US" sz="3200" dirty="0" smtClean="0">
                <a:latin typeface="Cambria" charset="0"/>
              </a:rPr>
              <a:t>alumni </a:t>
            </a:r>
            <a:r>
              <a:rPr lang="en-US" sz="3200" dirty="0">
                <a:latin typeface="Cambria" charset="0"/>
              </a:rPr>
              <a:t>range </a:t>
            </a:r>
            <a:r>
              <a:rPr lang="en-US" sz="3200" dirty="0" smtClean="0">
                <a:latin typeface="Cambria" charset="0"/>
              </a:rPr>
              <a:t>from </a:t>
            </a:r>
            <a:r>
              <a:rPr lang="en-US" sz="3200" dirty="0" smtClean="0">
                <a:solidFill>
                  <a:srgbClr val="E46C0A"/>
                </a:solidFill>
                <a:latin typeface="Cambria" charset="0"/>
              </a:rPr>
              <a:t>admirals </a:t>
            </a:r>
            <a:r>
              <a:rPr lang="en-US" sz="3200" dirty="0">
                <a:solidFill>
                  <a:srgbClr val="E46C0A"/>
                </a:solidFill>
                <a:latin typeface="Cambria" charset="0"/>
              </a:rPr>
              <a:t>to astronauts, service chiefs to chief executives</a:t>
            </a:r>
            <a:r>
              <a:rPr lang="en-US" sz="3200" dirty="0">
                <a:solidFill>
                  <a:srgbClr val="CD630B"/>
                </a:solidFill>
                <a:latin typeface="Cambria" charset="0"/>
              </a:rPr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3990" y="2709094"/>
            <a:ext cx="6675438" cy="361791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Font typeface="Wingdings" charset="0"/>
              <a:buChar char="§"/>
              <a:defRPr/>
            </a:pP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Representing all U.S. military services, government agencies, defense industry leaders, and many more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Wingdings" charset="0"/>
              <a:buChar char="§"/>
              <a:defRPr/>
            </a:pPr>
            <a:r>
              <a:rPr lang="en-US" sz="2000" dirty="0" smtClean="0">
                <a:latin typeface="Cambria" charset="0"/>
                <a:ea typeface="ＭＳ Ｐゴシック" charset="0"/>
                <a:cs typeface="Minion Pro" charset="0"/>
              </a:rPr>
              <a:t>More than 5,500 int’l officers </a:t>
            </a: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from </a:t>
            </a:r>
            <a:r>
              <a:rPr lang="en-US" sz="2000" dirty="0" smtClean="0">
                <a:latin typeface="Cambria" charset="0"/>
                <a:ea typeface="ＭＳ Ｐゴシック" charset="0"/>
                <a:cs typeface="Minion Pro" charset="0"/>
              </a:rPr>
              <a:t>100+ countries</a:t>
            </a:r>
            <a:endParaRPr lang="en-US" sz="1600" dirty="0">
              <a:latin typeface="Cambria" charset="0"/>
              <a:ea typeface="ＭＳ Ｐゴシック" charset="0"/>
              <a:cs typeface="Minion Pro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Wingdings" charset="0"/>
              <a:buChar char="§"/>
              <a:defRPr/>
            </a:pP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16% of </a:t>
            </a:r>
            <a:r>
              <a:rPr lang="en-US" sz="2000" dirty="0" smtClean="0">
                <a:latin typeface="Cambria" charset="0"/>
                <a:ea typeface="ＭＳ Ｐゴシック" charset="0"/>
                <a:cs typeface="Minion Pro" charset="0"/>
              </a:rPr>
              <a:t>all U</a:t>
            </a: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.S. Navy active-duty Flag Officers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Wingdings" charset="0"/>
              <a:buChar char="§"/>
              <a:defRPr/>
            </a:pP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About 28,300 resident and non-</a:t>
            </a:r>
            <a:r>
              <a:rPr lang="en-US" sz="2000" dirty="0" smtClean="0">
                <a:latin typeface="Cambria" charset="0"/>
                <a:ea typeface="ＭＳ Ｐゴシック" charset="0"/>
                <a:cs typeface="Minion Pro" charset="0"/>
              </a:rPr>
              <a:t>resident, </a:t>
            </a: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non-degree participants annually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Font typeface="Wingdings" charset="0"/>
              <a:buChar char="§"/>
              <a:defRPr/>
            </a:pPr>
            <a:r>
              <a:rPr lang="en-US" sz="2000" dirty="0" smtClean="0">
                <a:latin typeface="Cambria" charset="0"/>
                <a:ea typeface="ＭＳ Ｐゴシック" charset="0"/>
                <a:cs typeface="Minion Pro" charset="0"/>
              </a:rPr>
              <a:t>Notable alumni </a:t>
            </a: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include:</a:t>
            </a:r>
          </a:p>
          <a:p>
            <a:pPr marL="630238" lvl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Adm. Mark Ferguson, USN, </a:t>
            </a: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Commander U.S. Naval Forces Europe- Africa</a:t>
            </a:r>
            <a:endParaRPr lang="en-US" sz="1600" dirty="0">
              <a:latin typeface="Cambria" charset="0"/>
              <a:ea typeface="ＭＳ Ｐゴシック" charset="0"/>
              <a:cs typeface="Minion Pro" charset="0"/>
            </a:endParaRPr>
          </a:p>
          <a:p>
            <a:pPr marL="630238" lvl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Adm. William </a:t>
            </a:r>
            <a:r>
              <a:rPr lang="en-US" sz="1600" dirty="0" err="1">
                <a:latin typeface="Cambria" charset="0"/>
                <a:ea typeface="ＭＳ Ｐゴシック" charset="0"/>
                <a:cs typeface="Minion Pro" charset="0"/>
              </a:rPr>
              <a:t>McRaven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, USN, </a:t>
            </a: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 Former Commander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, U.S. Special Operations Command</a:t>
            </a:r>
          </a:p>
          <a:p>
            <a:pPr marL="630238" lvl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Gen. Keith Alexander, USA, </a:t>
            </a: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Former Director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, National Security Agency</a:t>
            </a:r>
          </a:p>
          <a:p>
            <a:pPr marL="630238" lvl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Wingdings" charset="0"/>
              <a:buChar char="§"/>
              <a:defRPr/>
            </a:pP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Adm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. Mike Mullen, USN, Former Chairman, Joint Chiefs of Staff</a:t>
            </a:r>
          </a:p>
          <a:p>
            <a:pPr marL="630238" lvl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Wingdings" charset="0"/>
              <a:buChar char="§"/>
              <a:defRPr/>
            </a:pP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Gen. Michael </a:t>
            </a:r>
            <a:r>
              <a:rPr lang="en-US" sz="1600" dirty="0" err="1" smtClean="0">
                <a:latin typeface="Cambria" charset="0"/>
                <a:ea typeface="ＭＳ Ｐゴシック" charset="0"/>
                <a:cs typeface="Minion Pro" charset="0"/>
              </a:rPr>
              <a:t>Hagee</a:t>
            </a: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, 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USMC, Former </a:t>
            </a: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Commandant</a:t>
            </a:r>
            <a:endParaRPr lang="en-US" sz="1600" dirty="0">
              <a:latin typeface="Cambria" charset="0"/>
              <a:ea typeface="ＭＳ Ｐゴシック" charset="0"/>
              <a:cs typeface="Minion Pro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2643" y="2525274"/>
            <a:ext cx="6212477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28" y="968375"/>
            <a:ext cx="16748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7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25449" y="2826778"/>
            <a:ext cx="6535737" cy="36179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80"/>
              </a:spcBef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Education is the ultimate provider of transformative thought leaders </a:t>
            </a:r>
          </a:p>
          <a:p>
            <a:pPr>
              <a:lnSpc>
                <a:spcPct val="90000"/>
              </a:lnSpc>
              <a:spcBef>
                <a:spcPts val="1080"/>
              </a:spcBef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Agile, unique programs </a:t>
            </a:r>
            <a:r>
              <a:rPr lang="en-US" sz="2000" dirty="0" smtClean="0">
                <a:latin typeface="Cambria" charset="0"/>
              </a:rPr>
              <a:t>focus </a:t>
            </a:r>
            <a:r>
              <a:rPr lang="en-US" sz="2000" dirty="0">
                <a:latin typeface="Cambria" charset="0"/>
              </a:rPr>
              <a:t>on joint military applications like no other institution in the world</a:t>
            </a:r>
          </a:p>
          <a:p>
            <a:pPr>
              <a:lnSpc>
                <a:spcPct val="90000"/>
              </a:lnSpc>
              <a:spcBef>
                <a:spcPts val="1080"/>
              </a:spcBef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Relevant research responds to the immediate and future needs of the national security enterprise</a:t>
            </a:r>
          </a:p>
          <a:p>
            <a:pPr>
              <a:lnSpc>
                <a:spcPct val="90000"/>
              </a:lnSpc>
              <a:spcBef>
                <a:spcPts val="1080"/>
              </a:spcBef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Executive, distance and continuing education deliver programs regardless of when and where</a:t>
            </a:r>
          </a:p>
          <a:p>
            <a:pPr>
              <a:lnSpc>
                <a:spcPct val="90000"/>
              </a:lnSpc>
              <a:spcBef>
                <a:spcPts val="1080"/>
              </a:spcBef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Building international </a:t>
            </a:r>
            <a:r>
              <a:rPr lang="en-US" sz="2000" dirty="0" smtClean="0">
                <a:latin typeface="Cambria" charset="0"/>
              </a:rPr>
              <a:t>capacity, developing defense cooperation </a:t>
            </a:r>
            <a:r>
              <a:rPr lang="en-US" sz="2000" dirty="0">
                <a:latin typeface="Cambria" charset="0"/>
              </a:rPr>
              <a:t>with partners across the globe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6537" y="1031875"/>
            <a:ext cx="6525578" cy="1344613"/>
          </a:xfrm>
        </p:spPr>
        <p:txBody>
          <a:bodyPr>
            <a:noAutofit/>
          </a:bodyPr>
          <a:lstStyle/>
          <a:p>
            <a:r>
              <a:rPr lang="en-US" sz="3300" dirty="0">
                <a:latin typeface="Cambria" charset="0"/>
              </a:rPr>
              <a:t>NPS is a world-</a:t>
            </a:r>
            <a:r>
              <a:rPr lang="en-US" sz="3300" dirty="0" smtClean="0">
                <a:latin typeface="Cambria" charset="0"/>
              </a:rPr>
              <a:t>class</a:t>
            </a:r>
            <a:r>
              <a:rPr lang="en-US" sz="3300" dirty="0">
                <a:latin typeface="Cambria" charset="0"/>
              </a:rPr>
              <a:t> </a:t>
            </a:r>
            <a:r>
              <a:rPr lang="en-US" sz="3300" dirty="0" smtClean="0">
                <a:latin typeface="Cambria" charset="0"/>
              </a:rPr>
              <a:t>institution — </a:t>
            </a:r>
            <a:r>
              <a:rPr lang="en-US" sz="3300" dirty="0">
                <a:solidFill>
                  <a:srgbClr val="E46C0A"/>
                </a:solidFill>
                <a:latin typeface="Cambria" charset="0"/>
              </a:rPr>
              <a:t>a valued, </a:t>
            </a:r>
            <a:r>
              <a:rPr lang="en-US" sz="3300" dirty="0" smtClean="0">
                <a:solidFill>
                  <a:srgbClr val="E46C0A"/>
                </a:solidFill>
                <a:latin typeface="Cambria" charset="0"/>
              </a:rPr>
              <a:t>strategic investment </a:t>
            </a:r>
            <a:r>
              <a:rPr lang="en-US" sz="3300" dirty="0">
                <a:latin typeface="Cambria" charset="0"/>
              </a:rPr>
              <a:t>for the future of </a:t>
            </a:r>
            <a:r>
              <a:rPr lang="en-US" sz="3300" dirty="0" smtClean="0">
                <a:latin typeface="Cambria" charset="0"/>
              </a:rPr>
              <a:t>our </a:t>
            </a:r>
            <a:r>
              <a:rPr lang="en-US" sz="3300" dirty="0">
                <a:latin typeface="Cambria" charset="0"/>
              </a:rPr>
              <a:t>nation.</a:t>
            </a:r>
            <a:endParaRPr lang="en-US" sz="3300" dirty="0">
              <a:solidFill>
                <a:srgbClr val="CD630B"/>
              </a:solidFill>
              <a:latin typeface="Cambria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51315" y="2608847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4" y="1031875"/>
            <a:ext cx="16748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1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10121-D-AE587-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1"/>
            <a:ext cx="9144000" cy="61112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540994"/>
            <a:ext cx="9243060" cy="145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4025" y="628588"/>
            <a:ext cx="44520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300" dirty="0">
                <a:latin typeface="Trajan Pro"/>
                <a:cs typeface="Trajan Pro"/>
              </a:rPr>
              <a:t>NAVAL POSTGRADUATE SCHOOL</a:t>
            </a:r>
          </a:p>
          <a:p>
            <a:pPr algn="ctr"/>
            <a:r>
              <a:rPr lang="en-US" dirty="0">
                <a:cs typeface="Calibri"/>
              </a:rPr>
              <a:t>1 University Circle  •  Monterey, CA 93943</a:t>
            </a:r>
          </a:p>
          <a:p>
            <a:pPr algn="ctr"/>
            <a:r>
              <a:rPr lang="en-US" dirty="0">
                <a:cs typeface="Calibri"/>
              </a:rPr>
              <a:t>(831) 656-1068   •   www.nps.edu</a:t>
            </a:r>
          </a:p>
        </p:txBody>
      </p:sp>
    </p:spTree>
    <p:extLst>
      <p:ext uri="{BB962C8B-B14F-4D97-AF65-F5344CB8AC3E}">
        <p14:creationId xmlns:p14="http://schemas.microsoft.com/office/powerpoint/2010/main" val="316237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062" y="952871"/>
            <a:ext cx="6535737" cy="11970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>
                <a:latin typeface="Cambria" charset="0"/>
              </a:rPr>
              <a:t>The Naval Postgraduate </a:t>
            </a:r>
            <a:r>
              <a:rPr lang="en-US" sz="3600" dirty="0" smtClean="0">
                <a:latin typeface="Cambria" charset="0"/>
              </a:rPr>
              <a:t>School </a:t>
            </a:r>
            <a:r>
              <a:rPr lang="en-US" sz="3600" dirty="0" smtClean="0">
                <a:solidFill>
                  <a:schemeClr val="bg2"/>
                </a:solidFill>
                <a:latin typeface="Cambria" charset="0"/>
              </a:rPr>
              <a:t>mission: </a:t>
            </a:r>
            <a:r>
              <a:rPr lang="en-US" sz="3600" dirty="0" smtClean="0">
                <a:solidFill>
                  <a:schemeClr val="accent5"/>
                </a:solidFill>
                <a:latin typeface="Cambria" charset="0"/>
              </a:rPr>
              <a:t>educating s</a:t>
            </a:r>
            <a:r>
              <a:rPr lang="en-US" sz="3600" dirty="0" smtClean="0">
                <a:solidFill>
                  <a:srgbClr val="E46C0A"/>
                </a:solidFill>
                <a:latin typeface="Cambria" charset="0"/>
              </a:rPr>
              <a:t>tudents</a:t>
            </a:r>
            <a:endParaRPr lang="en-US" sz="3600" dirty="0">
              <a:solidFill>
                <a:srgbClr val="CD630B"/>
              </a:solidFill>
              <a:latin typeface="Cambria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51063" y="2298339"/>
            <a:ext cx="6729866" cy="381421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latin typeface="Cambria" charset="0"/>
                <a:cs typeface="Arial" charset="0"/>
              </a:rPr>
              <a:t>NPS MISSION – OPNAVINST 5450.210D </a:t>
            </a:r>
            <a:endParaRPr lang="en-US" sz="2000" b="1" dirty="0" smtClean="0">
              <a:latin typeface="Cambria" charset="0"/>
              <a:cs typeface="Arial" charset="0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sz="2000" b="1" dirty="0" smtClean="0">
              <a:latin typeface="Cambria" charset="0"/>
              <a:cs typeface="Arial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CD630B"/>
                </a:solidFill>
                <a:latin typeface="Cambria" charset="0"/>
                <a:cs typeface="Arial" charset="0"/>
              </a:rPr>
              <a:t>Programs</a:t>
            </a:r>
            <a:r>
              <a:rPr lang="en-US" sz="2000" dirty="0" smtClean="0">
                <a:solidFill>
                  <a:srgbClr val="CD630B"/>
                </a:solidFill>
                <a:latin typeface="Cambria" charset="0"/>
                <a:cs typeface="Arial" charset="0"/>
              </a:rPr>
              <a:t>:</a:t>
            </a:r>
            <a:r>
              <a:rPr lang="en-US" sz="2000" dirty="0" smtClean="0">
                <a:latin typeface="Cambria" charset="0"/>
                <a:cs typeface="Arial" charset="0"/>
              </a:rPr>
              <a:t>  “</a:t>
            </a:r>
            <a:r>
              <a:rPr lang="en-US" altLang="ja-JP" sz="2000" dirty="0" smtClean="0">
                <a:latin typeface="Cambria" charset="0"/>
                <a:cs typeface="Arial" charset="0"/>
              </a:rPr>
              <a:t>Provide </a:t>
            </a:r>
            <a:r>
              <a:rPr lang="en-US" altLang="ja-JP" sz="2000" dirty="0">
                <a:latin typeface="Cambria" charset="0"/>
                <a:cs typeface="Arial" charset="0"/>
              </a:rPr>
              <a:t>relevant and unique </a:t>
            </a:r>
            <a:r>
              <a:rPr lang="en-US" altLang="ja-JP" sz="2000" b="1" dirty="0">
                <a:latin typeface="Cambria" charset="0"/>
                <a:cs typeface="Arial" charset="0"/>
              </a:rPr>
              <a:t>advanced education and research programs </a:t>
            </a:r>
            <a:r>
              <a:rPr lang="en-US" altLang="ja-JP" sz="2000" dirty="0">
                <a:latin typeface="Cambria" charset="0"/>
                <a:cs typeface="Arial" charset="0"/>
              </a:rPr>
              <a:t>to increase the combat effectiveness of commissioned officers of the naval service to enhance the security of the United States.</a:t>
            </a:r>
            <a:r>
              <a:rPr lang="ja-JP" altLang="en-US" sz="2000" dirty="0" smtClean="0">
                <a:latin typeface="Cambria" charset="0"/>
                <a:cs typeface="Arial" charset="0"/>
              </a:rPr>
              <a:t>”</a:t>
            </a:r>
            <a:endParaRPr lang="en-US" altLang="ja-JP" sz="2000" dirty="0" smtClean="0">
              <a:latin typeface="Cambria" charset="0"/>
              <a:cs typeface="Arial" charset="0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altLang="ja-JP" sz="2000" dirty="0" smtClean="0">
              <a:latin typeface="Cambria" charset="0"/>
              <a:cs typeface="Arial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CD630B"/>
                </a:solidFill>
                <a:latin typeface="Cambria" charset="0"/>
                <a:cs typeface="Arial" charset="0"/>
              </a:rPr>
              <a:t>Research </a:t>
            </a:r>
            <a:r>
              <a:rPr lang="en-US" sz="2000" b="1" dirty="0">
                <a:solidFill>
                  <a:srgbClr val="CD630B"/>
                </a:solidFill>
                <a:latin typeface="Cambria" charset="0"/>
                <a:cs typeface="Arial" charset="0"/>
              </a:rPr>
              <a:t>and Faculty</a:t>
            </a:r>
            <a:r>
              <a:rPr lang="en-US" sz="2000" dirty="0" smtClean="0">
                <a:solidFill>
                  <a:srgbClr val="CD630B"/>
                </a:solidFill>
                <a:latin typeface="Cambria" charset="0"/>
                <a:cs typeface="Arial" charset="0"/>
              </a:rPr>
              <a:t>:</a:t>
            </a:r>
            <a:r>
              <a:rPr lang="en-US" sz="2000" dirty="0" smtClean="0">
                <a:latin typeface="Cambria" charset="0"/>
                <a:cs typeface="Arial" charset="0"/>
              </a:rPr>
              <a:t>  “</a:t>
            </a:r>
            <a:r>
              <a:rPr lang="en-US" altLang="ja-JP" sz="2000" dirty="0" smtClean="0">
                <a:latin typeface="Cambria" charset="0"/>
                <a:cs typeface="Arial" charset="0"/>
              </a:rPr>
              <a:t>In </a:t>
            </a:r>
            <a:r>
              <a:rPr lang="en-US" altLang="ja-JP" sz="2000" dirty="0">
                <a:latin typeface="Cambria" charset="0"/>
                <a:cs typeface="Arial" charset="0"/>
              </a:rPr>
              <a:t>support of the foregoing, and </a:t>
            </a:r>
            <a:r>
              <a:rPr lang="en-US" altLang="ja-JP" sz="2000" b="1" dirty="0">
                <a:latin typeface="Cambria" charset="0"/>
                <a:cs typeface="Arial" charset="0"/>
              </a:rPr>
              <a:t>to sustain academic excellence</a:t>
            </a:r>
            <a:r>
              <a:rPr lang="en-US" altLang="ja-JP" sz="2000" dirty="0">
                <a:latin typeface="Cambria" charset="0"/>
                <a:cs typeface="Arial" charset="0"/>
              </a:rPr>
              <a:t>, foster and encourage a program of </a:t>
            </a:r>
            <a:r>
              <a:rPr lang="en-US" altLang="ja-JP" sz="2000" b="1" dirty="0">
                <a:latin typeface="Cambria" charset="0"/>
                <a:cs typeface="Arial" charset="0"/>
              </a:rPr>
              <a:t>relevant and meritorious research </a:t>
            </a:r>
            <a:r>
              <a:rPr lang="en-US" altLang="ja-JP" sz="2000" dirty="0">
                <a:latin typeface="Cambria" charset="0"/>
                <a:cs typeface="Arial" charset="0"/>
              </a:rPr>
              <a:t>which both supports the needs of </a:t>
            </a:r>
            <a:r>
              <a:rPr lang="en-US" altLang="ja-JP" sz="2000" dirty="0" smtClean="0">
                <a:latin typeface="Cambria" charset="0"/>
                <a:cs typeface="Arial" charset="0"/>
              </a:rPr>
              <a:t>the Navy </a:t>
            </a:r>
            <a:r>
              <a:rPr lang="en-US" altLang="ja-JP" sz="2000" dirty="0">
                <a:latin typeface="Cambria" charset="0"/>
                <a:cs typeface="Arial" charset="0"/>
              </a:rPr>
              <a:t>and Department of </a:t>
            </a:r>
            <a:r>
              <a:rPr lang="en-US" altLang="ja-JP" sz="2000" dirty="0" smtClean="0">
                <a:latin typeface="Cambria" charset="0"/>
                <a:cs typeface="Arial" charset="0"/>
              </a:rPr>
              <a:t>Defense (DOD) </a:t>
            </a:r>
            <a:r>
              <a:rPr lang="en-US" altLang="ja-JP" sz="2000" dirty="0">
                <a:latin typeface="Cambria" charset="0"/>
                <a:cs typeface="Arial" charset="0"/>
              </a:rPr>
              <a:t>while </a:t>
            </a:r>
            <a:r>
              <a:rPr lang="en-US" altLang="ja-JP" sz="2000" b="1" dirty="0">
                <a:latin typeface="Cambria" charset="0"/>
                <a:cs typeface="Arial" charset="0"/>
              </a:rPr>
              <a:t>building the intellectual capital </a:t>
            </a:r>
            <a:r>
              <a:rPr lang="en-US" altLang="ja-JP" sz="2000" dirty="0">
                <a:latin typeface="Cambria" charset="0"/>
                <a:cs typeface="Arial" charset="0"/>
              </a:rPr>
              <a:t>of NPS faculty.</a:t>
            </a:r>
            <a:r>
              <a:rPr lang="ja-JP" altLang="en-US" sz="2000" dirty="0">
                <a:latin typeface="Cambria" charset="0"/>
                <a:cs typeface="Arial" charset="0"/>
              </a:rPr>
              <a:t>”</a:t>
            </a:r>
            <a:endParaRPr lang="en-US" altLang="ja-JP" sz="2000" dirty="0">
              <a:latin typeface="Cambria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Cambria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5" y="1032536"/>
            <a:ext cx="1674885" cy="52639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86000" y="2178387"/>
            <a:ext cx="640080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5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dirty="0" smtClean="0">
                <a:latin typeface="Cambria" charset="0"/>
              </a:rPr>
              <a:t>In-residence and Distance Learning (DL)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dirty="0" smtClean="0">
                <a:latin typeface="Cambria" charset="0"/>
              </a:rPr>
              <a:t>Master’</a:t>
            </a:r>
            <a:r>
              <a:rPr lang="en-US" altLang="ja-JP" dirty="0" smtClean="0">
                <a:latin typeface="Cambria" charset="0"/>
              </a:rPr>
              <a:t>s, </a:t>
            </a:r>
            <a:r>
              <a:rPr lang="en-US" altLang="ja-JP" dirty="0">
                <a:latin typeface="Cambria" charset="0"/>
              </a:rPr>
              <a:t>Ph.D., Engineer, MBA, EMBA, more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Biennial program reviews by flag-level sponsors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dirty="0" smtClean="0">
                <a:latin typeface="Cambria" charset="0"/>
              </a:rPr>
              <a:t>Subspecialty </a:t>
            </a:r>
            <a:r>
              <a:rPr lang="en-US" dirty="0">
                <a:latin typeface="Cambria" charset="0"/>
              </a:rPr>
              <a:t>and professional education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dirty="0">
                <a:latin typeface="Cambria" charset="0"/>
              </a:rPr>
              <a:t>Professional certifications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dirty="0" smtClean="0">
                <a:latin typeface="Cambria" charset="0"/>
              </a:rPr>
              <a:t>Joint Professional Military Education</a:t>
            </a:r>
            <a:endParaRPr lang="en-US" dirty="0">
              <a:latin typeface="Cambria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dirty="0" smtClean="0">
                <a:latin typeface="Cambria" charset="0"/>
              </a:rPr>
              <a:t>Civilian Instruction (CIVINS)</a:t>
            </a:r>
            <a:endParaRPr lang="en-US" dirty="0">
              <a:latin typeface="Cambria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823" y="1176107"/>
            <a:ext cx="6525578" cy="134461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mbria" charset="0"/>
              </a:rPr>
              <a:t>NPS fulfills the </a:t>
            </a:r>
            <a:r>
              <a:rPr lang="en-US" sz="3200" dirty="0">
                <a:solidFill>
                  <a:srgbClr val="E46C0A"/>
                </a:solidFill>
                <a:latin typeface="Cambria" charset="0"/>
              </a:rPr>
              <a:t>graduate education needs </a:t>
            </a:r>
            <a:r>
              <a:rPr lang="en-US" sz="3200" dirty="0">
                <a:latin typeface="Cambria" charset="0"/>
              </a:rPr>
              <a:t>of the Department of the </a:t>
            </a:r>
            <a:r>
              <a:rPr lang="en-US" sz="3200" dirty="0" smtClean="0">
                <a:latin typeface="Cambria" charset="0"/>
              </a:rPr>
              <a:t>Navy, DOD, and U.S. Government.</a:t>
            </a:r>
            <a:r>
              <a:rPr lang="en-US" sz="3200" dirty="0">
                <a:latin typeface="Cambria" charset="0"/>
              </a:rPr>
              <a:t/>
            </a:r>
            <a:br>
              <a:rPr lang="en-US" sz="3200" dirty="0">
                <a:latin typeface="Cambria" charset="0"/>
              </a:rPr>
            </a:b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985" y="1032536"/>
            <a:ext cx="1674885" cy="52639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09601" y="2551039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1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51062" y="873760"/>
            <a:ext cx="6535737" cy="16764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mbria" charset="0"/>
              </a:rPr>
              <a:t>NPS </a:t>
            </a:r>
            <a:r>
              <a:rPr lang="en-US" sz="3600" dirty="0" smtClean="0">
                <a:latin typeface="Cambria" charset="0"/>
              </a:rPr>
              <a:t>provides </a:t>
            </a:r>
            <a:r>
              <a:rPr lang="en-US" sz="3600" dirty="0">
                <a:solidFill>
                  <a:srgbClr val="E46C0A"/>
                </a:solidFill>
                <a:latin typeface="Cambria" charset="0"/>
              </a:rPr>
              <a:t>graduate-level research </a:t>
            </a:r>
            <a:r>
              <a:rPr lang="en-US" sz="3600" dirty="0" smtClean="0">
                <a:solidFill>
                  <a:srgbClr val="E46C0A"/>
                </a:solidFill>
                <a:latin typeface="Cambria" charset="0"/>
              </a:rPr>
              <a:t>opportunities</a:t>
            </a:r>
            <a:r>
              <a:rPr lang="en-US" sz="3600" dirty="0" smtClean="0">
                <a:latin typeface="Cambria" charset="0"/>
              </a:rPr>
              <a:t>, </a:t>
            </a:r>
            <a:r>
              <a:rPr lang="en-US" sz="3600" dirty="0">
                <a:latin typeface="Cambria" charset="0"/>
              </a:rPr>
              <a:t>applying academic rigor to </a:t>
            </a:r>
            <a:r>
              <a:rPr lang="en-US" sz="3600" dirty="0" smtClean="0">
                <a:latin typeface="Cambria" charset="0"/>
              </a:rPr>
              <a:t/>
            </a:r>
            <a:br>
              <a:rPr lang="en-US" sz="3600" dirty="0" smtClean="0">
                <a:latin typeface="Cambria" charset="0"/>
              </a:rPr>
            </a:br>
            <a:r>
              <a:rPr lang="en-US" sz="3600" dirty="0" smtClean="0">
                <a:latin typeface="Cambria" charset="0"/>
              </a:rPr>
              <a:t>a </a:t>
            </a:r>
            <a:r>
              <a:rPr lang="en-US" sz="3600" dirty="0">
                <a:latin typeface="Cambria" charset="0"/>
              </a:rPr>
              <a:t>defined niche.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51063" y="3108960"/>
            <a:ext cx="6535737" cy="361791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128"/>
              </a:spcBef>
              <a:defRPr/>
            </a:pPr>
            <a:r>
              <a:rPr lang="en-US" sz="2200" dirty="0">
                <a:latin typeface="Cambria"/>
                <a:cs typeface="Cambria"/>
              </a:rPr>
              <a:t>Responds to joint, interagency, emerging needs and coalition requirements of the Departments of </a:t>
            </a:r>
            <a:r>
              <a:rPr lang="en-US" sz="2200" dirty="0" smtClean="0">
                <a:latin typeface="Cambria"/>
                <a:cs typeface="Cambria"/>
              </a:rPr>
              <a:t>Navy, </a:t>
            </a:r>
            <a:r>
              <a:rPr lang="en-US" sz="2200" dirty="0">
                <a:latin typeface="Cambria"/>
                <a:cs typeface="Cambria"/>
              </a:rPr>
              <a:t>Defense, Homeland Security and more </a:t>
            </a:r>
          </a:p>
          <a:p>
            <a:pPr>
              <a:lnSpc>
                <a:spcPct val="90000"/>
              </a:lnSpc>
              <a:spcBef>
                <a:spcPts val="1128"/>
              </a:spcBef>
              <a:defRPr/>
            </a:pPr>
            <a:r>
              <a:rPr lang="en-US" sz="2200" dirty="0">
                <a:latin typeface="Cambria"/>
                <a:cs typeface="Cambria"/>
              </a:rPr>
              <a:t>Largest sponsor is the U.S. Navy</a:t>
            </a:r>
          </a:p>
          <a:p>
            <a:pPr>
              <a:lnSpc>
                <a:spcPct val="90000"/>
              </a:lnSpc>
              <a:spcBef>
                <a:spcPts val="1128"/>
              </a:spcBef>
              <a:defRPr/>
            </a:pPr>
            <a:r>
              <a:rPr lang="en-US" sz="2200" dirty="0">
                <a:latin typeface="Cambria"/>
                <a:cs typeface="Cambria"/>
              </a:rPr>
              <a:t>Fosters a multi-service, interagency, coalition learning environment</a:t>
            </a:r>
          </a:p>
          <a:p>
            <a:pPr>
              <a:lnSpc>
                <a:spcPct val="90000"/>
              </a:lnSpc>
              <a:spcBef>
                <a:spcPts val="1128"/>
              </a:spcBef>
              <a:defRPr/>
            </a:pPr>
            <a:r>
              <a:rPr lang="en-US" sz="2200" dirty="0">
                <a:latin typeface="Cambria"/>
                <a:cs typeface="Cambria"/>
              </a:rPr>
              <a:t>Prepares the joint intellectual leaders for tomorrow's joint forces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35200" y="2876159"/>
            <a:ext cx="6451599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535" y="866775"/>
            <a:ext cx="1730519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01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84823" y="2532380"/>
            <a:ext cx="6878002" cy="3617913"/>
          </a:xfrm>
        </p:spPr>
        <p:txBody>
          <a:bodyPr>
            <a:noAutofit/>
          </a:bodyPr>
          <a:lstStyle/>
          <a:p>
            <a:r>
              <a:rPr lang="en-US" sz="2200" b="1" dirty="0" smtClean="0">
                <a:latin typeface="+mj-lt"/>
              </a:rPr>
              <a:t>Area academic/research </a:t>
            </a:r>
            <a:r>
              <a:rPr lang="en-US" sz="2200" b="1" dirty="0">
                <a:latin typeface="+mj-lt"/>
              </a:rPr>
              <a:t>institutions </a:t>
            </a:r>
            <a:r>
              <a:rPr lang="en-US" sz="2200" dirty="0">
                <a:latin typeface="+mj-lt"/>
              </a:rPr>
              <a:t>(Stanford University, </a:t>
            </a:r>
            <a:r>
              <a:rPr lang="en-US" sz="2200" dirty="0" smtClean="0">
                <a:latin typeface="+mj-lt"/>
              </a:rPr>
              <a:t> UC </a:t>
            </a:r>
            <a:r>
              <a:rPr lang="en-US" sz="2200" dirty="0">
                <a:latin typeface="+mj-lt"/>
              </a:rPr>
              <a:t>Berkeley, UCSC, SJSU, Fleet Numerical Meteorology and Oceanography, </a:t>
            </a:r>
            <a:r>
              <a:rPr lang="en-US" sz="2200" dirty="0" smtClean="0">
                <a:latin typeface="+mj-lt"/>
              </a:rPr>
              <a:t>Naval Research Laboratory, Defense </a:t>
            </a:r>
            <a:r>
              <a:rPr lang="en-US" sz="2200" dirty="0">
                <a:latin typeface="+mj-lt"/>
              </a:rPr>
              <a:t>Language Institute</a:t>
            </a:r>
            <a:r>
              <a:rPr lang="en-US" sz="2200" dirty="0" smtClean="0">
                <a:latin typeface="+mj-lt"/>
              </a:rPr>
              <a:t>)</a:t>
            </a:r>
          </a:p>
          <a:p>
            <a:r>
              <a:rPr lang="en-US" sz="2200" b="1" dirty="0" smtClean="0">
                <a:latin typeface="+mj-lt"/>
              </a:rPr>
              <a:t>Open </a:t>
            </a:r>
            <a:r>
              <a:rPr lang="en-US" sz="2200" b="1" dirty="0">
                <a:latin typeface="+mj-lt"/>
              </a:rPr>
              <a:t>ocean ranges </a:t>
            </a:r>
            <a:r>
              <a:rPr lang="en-US" sz="2200" dirty="0" smtClean="0">
                <a:latin typeface="+mj-lt"/>
              </a:rPr>
              <a:t>(Monterey Bay)</a:t>
            </a:r>
            <a:r>
              <a:rPr lang="en-US" sz="2200" b="1" dirty="0" smtClean="0">
                <a:latin typeface="+mj-lt"/>
              </a:rPr>
              <a:t> and </a:t>
            </a:r>
            <a:r>
              <a:rPr lang="en-US" sz="2200" b="1" dirty="0">
                <a:latin typeface="+mj-lt"/>
              </a:rPr>
              <a:t>uncontrolled </a:t>
            </a:r>
            <a:r>
              <a:rPr lang="en-US" sz="2200" b="1" dirty="0" smtClean="0">
                <a:latin typeface="+mj-lt"/>
              </a:rPr>
              <a:t>airspace </a:t>
            </a:r>
            <a:r>
              <a:rPr lang="en-US" sz="2200" dirty="0" smtClean="0">
                <a:latin typeface="+mj-lt"/>
              </a:rPr>
              <a:t>(Camp Roberts)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+mj-lt"/>
              </a:rPr>
              <a:t>Silicon </a:t>
            </a:r>
            <a:r>
              <a:rPr lang="en-US" sz="2200" b="1" dirty="0">
                <a:latin typeface="+mj-lt"/>
              </a:rPr>
              <a:t>Valley</a:t>
            </a:r>
            <a:r>
              <a:rPr lang="en-US" sz="2200" dirty="0">
                <a:latin typeface="+mj-lt"/>
              </a:rPr>
              <a:t>’s powerful technological epicenter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823" y="809626"/>
            <a:ext cx="8097202" cy="13446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ambria" charset="0"/>
              </a:rPr>
              <a:t>NPS’ location creates </a:t>
            </a:r>
            <a:r>
              <a:rPr lang="en-US" sz="3600" dirty="0" smtClean="0">
                <a:solidFill>
                  <a:srgbClr val="CD630B"/>
                </a:solidFill>
                <a:latin typeface="Cambria" charset="0"/>
              </a:rPr>
              <a:t>advantages </a:t>
            </a:r>
            <a:br>
              <a:rPr lang="en-US" sz="3600" dirty="0" smtClean="0">
                <a:solidFill>
                  <a:srgbClr val="CD630B"/>
                </a:solidFill>
                <a:latin typeface="Cambria" charset="0"/>
              </a:rPr>
            </a:br>
            <a:r>
              <a:rPr lang="en-US" sz="3600" dirty="0" smtClean="0">
                <a:latin typeface="Cambria" charset="0"/>
              </a:rPr>
              <a:t>and </a:t>
            </a:r>
            <a:r>
              <a:rPr lang="en-US" sz="3600" dirty="0" smtClean="0">
                <a:solidFill>
                  <a:srgbClr val="CD630B"/>
                </a:solidFill>
                <a:latin typeface="Cambria" charset="0"/>
              </a:rPr>
              <a:t>synergies </a:t>
            </a:r>
            <a:r>
              <a:rPr lang="en-US" sz="3600" dirty="0" smtClean="0">
                <a:latin typeface="Cambria" charset="0"/>
              </a:rPr>
              <a:t>for a </a:t>
            </a:r>
            <a:r>
              <a:rPr lang="en-US" sz="3600" dirty="0" smtClean="0">
                <a:solidFill>
                  <a:srgbClr val="CD630B"/>
                </a:solidFill>
                <a:latin typeface="Cambria" charset="0"/>
              </a:rPr>
              <a:t>dynamic </a:t>
            </a:r>
            <a:r>
              <a:rPr lang="en-US" sz="3600" dirty="0" smtClean="0">
                <a:latin typeface="Cambria" charset="0"/>
              </a:rPr>
              <a:t>learning </a:t>
            </a:r>
            <a:br>
              <a:rPr lang="en-US" sz="3600" dirty="0" smtClean="0">
                <a:latin typeface="Cambria" charset="0"/>
              </a:rPr>
            </a:br>
            <a:r>
              <a:rPr lang="en-US" sz="3600" dirty="0" smtClean="0">
                <a:latin typeface="Cambria" charset="0"/>
              </a:rPr>
              <a:t>and research environment.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2344348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989013"/>
            <a:ext cx="1530350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87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062" y="871223"/>
            <a:ext cx="6535737" cy="14862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dirty="0">
                <a:latin typeface="Cambria" charset="0"/>
              </a:rPr>
              <a:t>NPS has a long, rich history in the </a:t>
            </a:r>
            <a:r>
              <a:rPr lang="en-US" sz="3400" dirty="0">
                <a:solidFill>
                  <a:schemeClr val="bg2"/>
                </a:solidFill>
                <a:latin typeface="Cambria" charset="0"/>
              </a:rPr>
              <a:t>pursuit of </a:t>
            </a:r>
            <a:r>
              <a:rPr lang="en-US" sz="3400" dirty="0">
                <a:solidFill>
                  <a:srgbClr val="FF6600"/>
                </a:solidFill>
                <a:latin typeface="Cambria" charset="0"/>
              </a:rPr>
              <a:t>innovative education</a:t>
            </a:r>
            <a:r>
              <a:rPr lang="en-US" sz="3400" dirty="0">
                <a:solidFill>
                  <a:srgbClr val="E46C0A"/>
                </a:solidFill>
                <a:latin typeface="Cambria" charset="0"/>
              </a:rPr>
              <a:t> </a:t>
            </a:r>
            <a:r>
              <a:rPr lang="en-US" sz="3400" dirty="0" smtClean="0">
                <a:latin typeface="Cambria" charset="0"/>
              </a:rPr>
              <a:t>in support of</a:t>
            </a:r>
            <a:r>
              <a:rPr lang="en-US" sz="3400" dirty="0" smtClean="0">
                <a:solidFill>
                  <a:srgbClr val="CD630B"/>
                </a:solidFill>
                <a:latin typeface="Cambria" charset="0"/>
              </a:rPr>
              <a:t> </a:t>
            </a:r>
            <a:r>
              <a:rPr lang="en-US" sz="3400" dirty="0">
                <a:solidFill>
                  <a:schemeClr val="accent5"/>
                </a:solidFill>
                <a:latin typeface="Cambria" charset="0"/>
              </a:rPr>
              <a:t>national security</a:t>
            </a:r>
            <a:r>
              <a:rPr lang="en-US" sz="3400" dirty="0">
                <a:latin typeface="Cambria" charset="0"/>
              </a:rPr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51063" y="2709094"/>
            <a:ext cx="6720794" cy="36179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1909  – 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Founded at the U.S. Naval Academy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1951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Moved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to Monterey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1951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Operations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Research department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1956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Systems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Management department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1972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National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Security Affairs department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and</a:t>
            </a:r>
          </a:p>
          <a:p>
            <a:pPr marL="0" indent="0">
              <a:lnSpc>
                <a:spcPct val="70000"/>
              </a:lnSpc>
              <a:buNone/>
              <a:defRPr/>
            </a:pP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                </a:t>
            </a:r>
            <a:r>
              <a:rPr lang="en-US" sz="1800" dirty="0" err="1" smtClean="0">
                <a:latin typeface="Cambria" charset="0"/>
                <a:ea typeface="ＭＳ Ｐゴシック" charset="0"/>
                <a:cs typeface="Minion Pro" charset="0"/>
              </a:rPr>
              <a:t>War</a:t>
            </a:r>
            <a:r>
              <a:rPr lang="en-US" sz="1800" dirty="0" err="1">
                <a:latin typeface="Cambria" charset="0"/>
                <a:ea typeface="ＭＳ Ｐゴシック" charset="0"/>
                <a:cs typeface="Minion Pro" charset="0"/>
              </a:rPr>
              <a:t>f</a:t>
            </a:r>
            <a:r>
              <a:rPr lang="en-US" sz="1800" dirty="0" err="1" smtClean="0">
                <a:latin typeface="Cambria" charset="0"/>
                <a:ea typeface="ＭＳ Ｐゴシック" charset="0"/>
                <a:cs typeface="Minion Pro" charset="0"/>
              </a:rPr>
              <a:t>ighting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curricula (anti-submarine warfare)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1996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Information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Warfare curriculum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1999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Joint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Professional Military Education campus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2003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Homeland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Security curriculum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2004  –  Information Operations curriculum</a:t>
            </a:r>
            <a:endParaRPr lang="en-US" sz="1800" dirty="0">
              <a:latin typeface="Cambria" charset="0"/>
              <a:ea typeface="ＭＳ Ｐゴシック" charset="0"/>
              <a:cs typeface="Minion Pro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2011  –  Cyber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Systems and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Operations curriculum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2012  –  Energy Specializations</a:t>
            </a:r>
            <a:endParaRPr lang="en-US" sz="1800" dirty="0">
              <a:latin typeface="Cambria" charset="0"/>
              <a:ea typeface="ＭＳ Ｐゴシック" charset="0"/>
              <a:cs typeface="Minion Pro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41772" y="2487542"/>
            <a:ext cx="640080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535" y="866775"/>
            <a:ext cx="1730519" cy="54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dirty="0">
                <a:latin typeface="Cambria" charset="0"/>
              </a:rPr>
              <a:t> </a:t>
            </a:r>
            <a:r>
              <a:rPr lang="en-US" sz="2000" dirty="0">
                <a:solidFill>
                  <a:srgbClr val="CD630B"/>
                </a:solidFill>
                <a:latin typeface="Cambria" charset="0"/>
              </a:rPr>
              <a:t>WASC</a:t>
            </a:r>
            <a:r>
              <a:rPr lang="en-US" sz="2000" dirty="0">
                <a:latin typeface="Cambria" charset="0"/>
              </a:rPr>
              <a:t>        Western Association of Schools </a:t>
            </a:r>
            <a:br>
              <a:rPr lang="en-US" sz="2000" dirty="0">
                <a:latin typeface="Cambria" charset="0"/>
              </a:rPr>
            </a:br>
            <a:r>
              <a:rPr lang="en-US" sz="2000" dirty="0">
                <a:latin typeface="Cambria" charset="0"/>
              </a:rPr>
              <a:t>                     and Colleges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dirty="0">
                <a:latin typeface="Cambria" charset="0"/>
              </a:rPr>
              <a:t> </a:t>
            </a:r>
            <a:r>
              <a:rPr lang="en-US" sz="2000" dirty="0">
                <a:solidFill>
                  <a:srgbClr val="CD630B"/>
                </a:solidFill>
                <a:latin typeface="Cambria" charset="0"/>
              </a:rPr>
              <a:t>ABET</a:t>
            </a:r>
            <a:r>
              <a:rPr lang="en-US" sz="2000" dirty="0">
                <a:latin typeface="Cambria" charset="0"/>
              </a:rPr>
              <a:t>        </a:t>
            </a:r>
            <a:r>
              <a:rPr lang="en-US" sz="2000" dirty="0" smtClean="0">
                <a:latin typeface="Cambria" charset="0"/>
              </a:rPr>
              <a:t> Accreditation </a:t>
            </a:r>
            <a:r>
              <a:rPr lang="en-US" sz="2000" dirty="0">
                <a:latin typeface="Cambria" charset="0"/>
              </a:rPr>
              <a:t>Board for Engineering </a:t>
            </a:r>
            <a:br>
              <a:rPr lang="en-US" sz="2000" dirty="0">
                <a:latin typeface="Cambria" charset="0"/>
              </a:rPr>
            </a:br>
            <a:r>
              <a:rPr lang="en-US" sz="2000" dirty="0">
                <a:latin typeface="Cambria" charset="0"/>
              </a:rPr>
              <a:t>                   </a:t>
            </a:r>
            <a:r>
              <a:rPr lang="en-US" sz="2000" dirty="0" smtClean="0">
                <a:latin typeface="Cambria" charset="0"/>
              </a:rPr>
              <a:t>  </a:t>
            </a:r>
            <a:r>
              <a:rPr lang="en-US" sz="2000" dirty="0">
                <a:latin typeface="Cambria" charset="0"/>
              </a:rPr>
              <a:t>and Technology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dirty="0">
                <a:latin typeface="Cambria" charset="0"/>
              </a:rPr>
              <a:t> </a:t>
            </a:r>
            <a:r>
              <a:rPr lang="en-US" sz="2000" dirty="0">
                <a:solidFill>
                  <a:srgbClr val="CD630B"/>
                </a:solidFill>
                <a:latin typeface="Cambria" charset="0"/>
              </a:rPr>
              <a:t>AACSB</a:t>
            </a:r>
            <a:r>
              <a:rPr lang="en-US" sz="2000" dirty="0">
                <a:latin typeface="Cambria" charset="0"/>
              </a:rPr>
              <a:t>    </a:t>
            </a:r>
            <a:r>
              <a:rPr lang="en-US" sz="2000" dirty="0" smtClean="0">
                <a:latin typeface="Cambria" charset="0"/>
              </a:rPr>
              <a:t>   </a:t>
            </a:r>
            <a:r>
              <a:rPr lang="en-US" sz="2000" dirty="0">
                <a:latin typeface="Cambria" charset="0"/>
              </a:rPr>
              <a:t>Association to Advance Collegiate </a:t>
            </a:r>
            <a:br>
              <a:rPr lang="en-US" sz="2000" dirty="0">
                <a:latin typeface="Cambria" charset="0"/>
              </a:rPr>
            </a:br>
            <a:r>
              <a:rPr lang="en-US" sz="2000" dirty="0">
                <a:latin typeface="Cambria" charset="0"/>
              </a:rPr>
              <a:t>                  </a:t>
            </a:r>
            <a:r>
              <a:rPr lang="en-US" sz="2000" dirty="0" smtClean="0">
                <a:latin typeface="Cambria" charset="0"/>
              </a:rPr>
              <a:t>   </a:t>
            </a:r>
            <a:r>
              <a:rPr lang="en-US" sz="2000" dirty="0">
                <a:latin typeface="Cambria" charset="0"/>
              </a:rPr>
              <a:t>Schools of Business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dirty="0">
                <a:latin typeface="Cambria" charset="0"/>
              </a:rPr>
              <a:t> </a:t>
            </a:r>
            <a:r>
              <a:rPr lang="en-US" sz="2000" dirty="0">
                <a:solidFill>
                  <a:srgbClr val="CD630B"/>
                </a:solidFill>
                <a:latin typeface="Cambria" charset="0"/>
              </a:rPr>
              <a:t>NASPAA</a:t>
            </a:r>
            <a:r>
              <a:rPr lang="en-US" sz="2000" dirty="0">
                <a:latin typeface="Cambria" charset="0"/>
              </a:rPr>
              <a:t> </a:t>
            </a:r>
            <a:r>
              <a:rPr lang="en-US" sz="2000" dirty="0" smtClean="0">
                <a:latin typeface="Cambria" charset="0"/>
              </a:rPr>
              <a:t>   </a:t>
            </a:r>
            <a:r>
              <a:rPr lang="en-US" sz="2000" dirty="0">
                <a:latin typeface="Cambria" charset="0"/>
              </a:rPr>
              <a:t>National Association of Schools of </a:t>
            </a:r>
            <a:br>
              <a:rPr lang="en-US" sz="2000" dirty="0">
                <a:latin typeface="Cambria" charset="0"/>
              </a:rPr>
            </a:br>
            <a:r>
              <a:rPr lang="en-US" sz="2000" dirty="0">
                <a:latin typeface="Cambria" charset="0"/>
              </a:rPr>
              <a:t>                  </a:t>
            </a:r>
            <a:r>
              <a:rPr lang="en-US" sz="2000" dirty="0" smtClean="0">
                <a:latin typeface="Cambria" charset="0"/>
              </a:rPr>
              <a:t>   </a:t>
            </a:r>
            <a:r>
              <a:rPr lang="en-US" sz="2000" dirty="0">
                <a:latin typeface="Cambria" charset="0"/>
              </a:rPr>
              <a:t>Public Affairs and Administration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dirty="0">
                <a:latin typeface="Cambria" charset="0"/>
              </a:rPr>
              <a:t>NPS was recently awarded </a:t>
            </a:r>
            <a:br>
              <a:rPr lang="en-US" sz="3400" dirty="0">
                <a:latin typeface="Cambria" charset="0"/>
              </a:rPr>
            </a:br>
            <a:r>
              <a:rPr lang="en-US" sz="3400" dirty="0" smtClean="0">
                <a:latin typeface="Cambria" charset="0"/>
              </a:rPr>
              <a:t>a 10</a:t>
            </a:r>
            <a:r>
              <a:rPr lang="en-US" sz="3400" dirty="0">
                <a:latin typeface="Cambria" charset="0"/>
              </a:rPr>
              <a:t>-year </a:t>
            </a:r>
            <a:r>
              <a:rPr lang="en-US" sz="3400" dirty="0">
                <a:solidFill>
                  <a:srgbClr val="1F497D"/>
                </a:solidFill>
                <a:latin typeface="Cambria" charset="0"/>
              </a:rPr>
              <a:t>reaccreditation, </a:t>
            </a:r>
            <a:r>
              <a:rPr lang="en-US" sz="3400" dirty="0" smtClean="0">
                <a:solidFill>
                  <a:srgbClr val="1F497D"/>
                </a:solidFill>
                <a:latin typeface="Cambria" charset="0"/>
              </a:rPr>
              <a:t/>
            </a:r>
            <a:br>
              <a:rPr lang="en-US" sz="3400" dirty="0" smtClean="0">
                <a:solidFill>
                  <a:srgbClr val="1F497D"/>
                </a:solidFill>
                <a:latin typeface="Cambria" charset="0"/>
              </a:rPr>
            </a:br>
            <a:r>
              <a:rPr lang="en-US" sz="3400" dirty="0" smtClean="0">
                <a:solidFill>
                  <a:srgbClr val="E46C0A"/>
                </a:solidFill>
                <a:latin typeface="Cambria" charset="0"/>
              </a:rPr>
              <a:t>the </a:t>
            </a:r>
            <a:r>
              <a:rPr lang="en-US" sz="3400" dirty="0">
                <a:solidFill>
                  <a:srgbClr val="E46C0A"/>
                </a:solidFill>
                <a:latin typeface="Cambria" charset="0"/>
              </a:rPr>
              <a:t>longest term </a:t>
            </a:r>
            <a:r>
              <a:rPr lang="en-US" sz="3400" dirty="0">
                <a:latin typeface="Cambria" charset="0"/>
              </a:rPr>
              <a:t>achievable.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686" y="1032535"/>
            <a:ext cx="1674886" cy="526392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09601" y="2568822"/>
            <a:ext cx="5882639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3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-GRAPHS-2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3" y="907137"/>
            <a:ext cx="5203058" cy="5279572"/>
          </a:xfrm>
          <a:prstGeom prst="rect">
            <a:avLst/>
          </a:prstGeom>
        </p:spPr>
      </p:pic>
      <p:sp>
        <p:nvSpPr>
          <p:cNvPr id="3" name="Text Placeholder 5"/>
          <p:cNvSpPr txBox="1">
            <a:spLocks/>
          </p:cNvSpPr>
          <p:nvPr/>
        </p:nvSpPr>
        <p:spPr bwMode="auto">
          <a:xfrm>
            <a:off x="6126839" y="974725"/>
            <a:ext cx="2641600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70000"/>
              </a:lnSpc>
              <a:buFont typeface="Wingdings" charset="0"/>
              <a:buNone/>
              <a:defRPr/>
            </a:pPr>
            <a:r>
              <a:rPr lang="en-US" sz="3400" dirty="0" smtClean="0">
                <a:solidFill>
                  <a:srgbClr val="CD630B"/>
                </a:solidFill>
                <a:latin typeface="Cambria" charset="0"/>
                <a:cs typeface="Minion Pro" charset="0"/>
              </a:rPr>
              <a:t>NPS is relevance delivered.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921369" y="974725"/>
            <a:ext cx="0" cy="5192713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6112323" y="2366530"/>
            <a:ext cx="2767013" cy="348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charset="0"/>
              <a:buChar char="§"/>
            </a:pPr>
            <a:r>
              <a:rPr lang="en-US" sz="2200" dirty="0" smtClean="0">
                <a:solidFill>
                  <a:srgbClr val="364A7A"/>
                </a:solidFill>
                <a:latin typeface="Cambria" charset="0"/>
              </a:rPr>
              <a:t>Student focused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charset="0"/>
              <a:buChar char="§"/>
            </a:pPr>
            <a:r>
              <a:rPr lang="en-US" sz="2200" dirty="0" smtClean="0">
                <a:solidFill>
                  <a:srgbClr val="364A7A"/>
                </a:solidFill>
                <a:latin typeface="Cambria" charset="0"/>
              </a:rPr>
              <a:t>Four dynamic graduate </a:t>
            </a:r>
            <a:r>
              <a:rPr lang="en-US" sz="2200" dirty="0">
                <a:solidFill>
                  <a:srgbClr val="364A7A"/>
                </a:solidFill>
                <a:latin typeface="Cambria" charset="0"/>
              </a:rPr>
              <a:t>schools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charset="0"/>
              <a:buChar char="§"/>
            </a:pPr>
            <a:r>
              <a:rPr lang="en-US" sz="2200" dirty="0">
                <a:solidFill>
                  <a:srgbClr val="364A7A"/>
                </a:solidFill>
                <a:latin typeface="Cambria" charset="0"/>
              </a:rPr>
              <a:t>Interdisciplinary </a:t>
            </a:r>
            <a:r>
              <a:rPr lang="en-US" sz="2200" dirty="0" smtClean="0">
                <a:solidFill>
                  <a:srgbClr val="364A7A"/>
                </a:solidFill>
                <a:latin typeface="Cambria" charset="0"/>
              </a:rPr>
              <a:t>academic groups combine </a:t>
            </a:r>
            <a:r>
              <a:rPr lang="en-US" sz="2200" dirty="0">
                <a:solidFill>
                  <a:srgbClr val="364A7A"/>
                </a:solidFill>
                <a:latin typeface="Cambria" charset="0"/>
              </a:rPr>
              <a:t>expertise from across campus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charset="0"/>
              <a:buChar char="§"/>
            </a:pPr>
            <a:r>
              <a:rPr lang="en-US" sz="2200" dirty="0">
                <a:solidFill>
                  <a:srgbClr val="364A7A"/>
                </a:solidFill>
                <a:latin typeface="Cambria" charset="0"/>
              </a:rPr>
              <a:t>Unique, relevant curricula</a:t>
            </a:r>
          </a:p>
        </p:txBody>
      </p:sp>
    </p:spTree>
    <p:extLst>
      <p:ext uri="{BB962C8B-B14F-4D97-AF65-F5344CB8AC3E}">
        <p14:creationId xmlns:p14="http://schemas.microsoft.com/office/powerpoint/2010/main" val="187605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002B52"/>
      </a:lt2>
      <a:accent1>
        <a:srgbClr val="004A8D"/>
      </a:accent1>
      <a:accent2>
        <a:srgbClr val="CCCCCC"/>
      </a:accent2>
      <a:accent3>
        <a:srgbClr val="FFCC00"/>
      </a:accent3>
      <a:accent4>
        <a:srgbClr val="999999"/>
      </a:accent4>
      <a:accent5>
        <a:srgbClr val="FF6600"/>
      </a:accent5>
      <a:accent6>
        <a:srgbClr val="6699CC"/>
      </a:accent6>
      <a:hlink>
        <a:srgbClr val="C5D525"/>
      </a:hlink>
      <a:folHlink>
        <a:srgbClr val="33A9A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2590</TotalTime>
  <Words>1330</Words>
  <Application>Microsoft Office PowerPoint</Application>
  <PresentationFormat>On-screen Show (4:3)</PresentationFormat>
  <Paragraphs>292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Theme</vt:lpstr>
      <vt:lpstr>PowerPoint Presentation</vt:lpstr>
      <vt:lpstr>PowerPoint Presentation</vt:lpstr>
      <vt:lpstr>The Naval Postgraduate School mission: educating students</vt:lpstr>
      <vt:lpstr>NPS fulfills the graduate education needs of the Department of the Navy, DOD, and U.S. Government. </vt:lpstr>
      <vt:lpstr>NPS provides graduate-level research opportunities, applying academic rigor to  a defined niche.</vt:lpstr>
      <vt:lpstr>NPS’ location creates advantages  and synergies for a dynamic learning  and research environment.</vt:lpstr>
      <vt:lpstr>NPS has a long, rich history in the pursuit of innovative education in support of national security.</vt:lpstr>
      <vt:lpstr>NPS was recently awarded  a 10-year reaccreditation,  the longest term achievable.</vt:lpstr>
      <vt:lpstr>PowerPoint Presentation</vt:lpstr>
      <vt:lpstr>The Graduate School of Engineering  and Applied Sciences (GSEAS) develops leading-edge technological advancements focused on DOD’s needs.</vt:lpstr>
      <vt:lpstr>The Graduate School of  Operational and Information Sciences (GSOIS) meets warfighter requirements, today and tomorrow.</vt:lpstr>
      <vt:lpstr>The Graduate School of Business  and Public Policy (GSBPP) provides unique education and research in the business of defense management.</vt:lpstr>
      <vt:lpstr>The School of International Graduate Studies (SIGS) provides  an education for today’s global challenges.</vt:lpstr>
      <vt:lpstr>PowerPoint Presentation</vt:lpstr>
      <vt:lpstr>International Resident Students  by Region</vt:lpstr>
      <vt:lpstr>The world comes to our door…</vt:lpstr>
      <vt:lpstr>PowerPoint Presentation</vt:lpstr>
      <vt:lpstr>We bring the best and  brightest minds to teach the  next generation of leaders.</vt:lpstr>
      <vt:lpstr>Students bring real-world experience to explore complex national security issues, and  find solutions. </vt:lpstr>
      <vt:lpstr>At the cutting edge of cybersecurity research  and education.</vt:lpstr>
      <vt:lpstr>Leading the cultural change necessary to achieve energy independence.</vt:lpstr>
      <vt:lpstr>Advancing unmanned systems, from technical to tactical.</vt:lpstr>
      <vt:lpstr>An intellectual and experimental hub for the advancement of defense acquisition.</vt:lpstr>
      <vt:lpstr>Rapid deployment from  field experimentation to  fleet utilization.</vt:lpstr>
      <vt:lpstr>A national Center of Excellence in adaptive optics education  and research.</vt:lpstr>
      <vt:lpstr>Playing a lead role in  the evolution of securing  our homeland.</vt:lpstr>
      <vt:lpstr>With over 50,000 graduates, alumni range from admirals to astronauts, service chiefs to chief executives.</vt:lpstr>
      <vt:lpstr>NPS is a world-class institution — a valued, strategic investment for the future of our nation.</vt:lpstr>
      <vt:lpstr>PowerPoint Presentation</vt:lpstr>
    </vt:vector>
  </TitlesOfParts>
  <Company>Naval Postgraduate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Gretchen Miller</dc:creator>
  <cp:lastModifiedBy>Flores, Gregory (LCDR)</cp:lastModifiedBy>
  <cp:revision>334</cp:revision>
  <dcterms:created xsi:type="dcterms:W3CDTF">2011-07-25T16:04:11Z</dcterms:created>
  <dcterms:modified xsi:type="dcterms:W3CDTF">2014-10-01T16:06:50Z</dcterms:modified>
</cp:coreProperties>
</file>