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8" r:id="rId1"/>
  </p:sldMasterIdLst>
  <p:notesMasterIdLst>
    <p:notesMasterId r:id="rId42"/>
  </p:notesMasterIdLst>
  <p:handoutMasterIdLst>
    <p:handoutMasterId r:id="rId43"/>
  </p:handoutMasterIdLst>
  <p:sldIdLst>
    <p:sldId id="367" r:id="rId2"/>
    <p:sldId id="420" r:id="rId3"/>
    <p:sldId id="421" r:id="rId4"/>
    <p:sldId id="368" r:id="rId5"/>
    <p:sldId id="527" r:id="rId6"/>
    <p:sldId id="528" r:id="rId7"/>
    <p:sldId id="523" r:id="rId8"/>
    <p:sldId id="524" r:id="rId9"/>
    <p:sldId id="525" r:id="rId10"/>
    <p:sldId id="526" r:id="rId11"/>
    <p:sldId id="501" r:id="rId12"/>
    <p:sldId id="502" r:id="rId13"/>
    <p:sldId id="504" r:id="rId14"/>
    <p:sldId id="505" r:id="rId15"/>
    <p:sldId id="506" r:id="rId16"/>
    <p:sldId id="508" r:id="rId17"/>
    <p:sldId id="521" r:id="rId18"/>
    <p:sldId id="509" r:id="rId19"/>
    <p:sldId id="512" r:id="rId20"/>
    <p:sldId id="510" r:id="rId21"/>
    <p:sldId id="529" r:id="rId22"/>
    <p:sldId id="530" r:id="rId23"/>
    <p:sldId id="531" r:id="rId24"/>
    <p:sldId id="514" r:id="rId25"/>
    <p:sldId id="511" r:id="rId26"/>
    <p:sldId id="515" r:id="rId27"/>
    <p:sldId id="516" r:id="rId28"/>
    <p:sldId id="517" r:id="rId29"/>
    <p:sldId id="533" r:id="rId30"/>
    <p:sldId id="532" r:id="rId31"/>
    <p:sldId id="534" r:id="rId32"/>
    <p:sldId id="522" r:id="rId33"/>
    <p:sldId id="518" r:id="rId34"/>
    <p:sldId id="519" r:id="rId35"/>
    <p:sldId id="535" r:id="rId36"/>
    <p:sldId id="536" r:id="rId37"/>
    <p:sldId id="520" r:id="rId38"/>
    <p:sldId id="537" r:id="rId39"/>
    <p:sldId id="419" r:id="rId40"/>
    <p:sldId id="369" r:id="rId41"/>
  </p:sldIdLst>
  <p:sldSz cx="12192000" cy="6858000"/>
  <p:notesSz cx="6881813" cy="9296400"/>
  <p:custDataLst>
    <p:tags r:id="rId44"/>
  </p:custDataLst>
  <p:defaultTextStyle>
    <a:defPPr>
      <a:defRPr lang="en-US"/>
    </a:defPPr>
    <a:lvl1pPr algn="l" rtl="0" fontAlgn="base">
      <a:spcBef>
        <a:spcPct val="0"/>
      </a:spcBef>
      <a:spcAft>
        <a:spcPct val="0"/>
      </a:spcAft>
      <a:defRPr sz="3600" b="1" i="1" kern="1200">
        <a:solidFill>
          <a:schemeClr val="tx1"/>
        </a:solidFill>
        <a:latin typeface="Arial Rounded MT Bold" pitchFamily="34" charset="0"/>
        <a:ea typeface="+mn-ea"/>
        <a:cs typeface="+mn-cs"/>
      </a:defRPr>
    </a:lvl1pPr>
    <a:lvl2pPr marL="457200" algn="l" rtl="0" fontAlgn="base">
      <a:spcBef>
        <a:spcPct val="0"/>
      </a:spcBef>
      <a:spcAft>
        <a:spcPct val="0"/>
      </a:spcAft>
      <a:defRPr sz="3600" b="1" i="1" kern="1200">
        <a:solidFill>
          <a:schemeClr val="tx1"/>
        </a:solidFill>
        <a:latin typeface="Arial Rounded MT Bold" pitchFamily="34" charset="0"/>
        <a:ea typeface="+mn-ea"/>
        <a:cs typeface="+mn-cs"/>
      </a:defRPr>
    </a:lvl2pPr>
    <a:lvl3pPr marL="914400" algn="l" rtl="0" fontAlgn="base">
      <a:spcBef>
        <a:spcPct val="0"/>
      </a:spcBef>
      <a:spcAft>
        <a:spcPct val="0"/>
      </a:spcAft>
      <a:defRPr sz="3600" b="1" i="1" kern="1200">
        <a:solidFill>
          <a:schemeClr val="tx1"/>
        </a:solidFill>
        <a:latin typeface="Arial Rounded MT Bold" pitchFamily="34" charset="0"/>
        <a:ea typeface="+mn-ea"/>
        <a:cs typeface="+mn-cs"/>
      </a:defRPr>
    </a:lvl3pPr>
    <a:lvl4pPr marL="1371600" algn="l" rtl="0" fontAlgn="base">
      <a:spcBef>
        <a:spcPct val="0"/>
      </a:spcBef>
      <a:spcAft>
        <a:spcPct val="0"/>
      </a:spcAft>
      <a:defRPr sz="3600" b="1" i="1" kern="1200">
        <a:solidFill>
          <a:schemeClr val="tx1"/>
        </a:solidFill>
        <a:latin typeface="Arial Rounded MT Bold" pitchFamily="34" charset="0"/>
        <a:ea typeface="+mn-ea"/>
        <a:cs typeface="+mn-cs"/>
      </a:defRPr>
    </a:lvl4pPr>
    <a:lvl5pPr marL="1828800" algn="l" rtl="0" fontAlgn="base">
      <a:spcBef>
        <a:spcPct val="0"/>
      </a:spcBef>
      <a:spcAft>
        <a:spcPct val="0"/>
      </a:spcAft>
      <a:defRPr sz="3600" b="1" i="1" kern="1200">
        <a:solidFill>
          <a:schemeClr val="tx1"/>
        </a:solidFill>
        <a:latin typeface="Arial Rounded MT Bold" pitchFamily="34" charset="0"/>
        <a:ea typeface="+mn-ea"/>
        <a:cs typeface="+mn-cs"/>
      </a:defRPr>
    </a:lvl5pPr>
    <a:lvl6pPr marL="2286000" algn="l" defTabSz="914400" rtl="0" eaLnBrk="1" latinLnBrk="0" hangingPunct="1">
      <a:defRPr sz="3600" b="1" i="1" kern="1200">
        <a:solidFill>
          <a:schemeClr val="tx1"/>
        </a:solidFill>
        <a:latin typeface="Arial Rounded MT Bold" pitchFamily="34" charset="0"/>
        <a:ea typeface="+mn-ea"/>
        <a:cs typeface="+mn-cs"/>
      </a:defRPr>
    </a:lvl6pPr>
    <a:lvl7pPr marL="2743200" algn="l" defTabSz="914400" rtl="0" eaLnBrk="1" latinLnBrk="0" hangingPunct="1">
      <a:defRPr sz="3600" b="1" i="1" kern="1200">
        <a:solidFill>
          <a:schemeClr val="tx1"/>
        </a:solidFill>
        <a:latin typeface="Arial Rounded MT Bold" pitchFamily="34" charset="0"/>
        <a:ea typeface="+mn-ea"/>
        <a:cs typeface="+mn-cs"/>
      </a:defRPr>
    </a:lvl7pPr>
    <a:lvl8pPr marL="3200400" algn="l" defTabSz="914400" rtl="0" eaLnBrk="1" latinLnBrk="0" hangingPunct="1">
      <a:defRPr sz="3600" b="1" i="1" kern="1200">
        <a:solidFill>
          <a:schemeClr val="tx1"/>
        </a:solidFill>
        <a:latin typeface="Arial Rounded MT Bold" pitchFamily="34" charset="0"/>
        <a:ea typeface="+mn-ea"/>
        <a:cs typeface="+mn-cs"/>
      </a:defRPr>
    </a:lvl8pPr>
    <a:lvl9pPr marL="3657600" algn="l" defTabSz="914400" rtl="0" eaLnBrk="1" latinLnBrk="0" hangingPunct="1">
      <a:defRPr sz="3600" b="1" i="1" kern="1200">
        <a:solidFill>
          <a:schemeClr val="tx1"/>
        </a:solidFill>
        <a:latin typeface="Arial Rounded MT Bold"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FF00"/>
    <a:srgbClr val="000066"/>
    <a:srgbClr val="DDDDDD"/>
    <a:srgbClr val="0000CC"/>
    <a:srgbClr val="0033CC"/>
    <a:srgbClr val="0000FF"/>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9437" autoAdjust="0"/>
  </p:normalViewPr>
  <p:slideViewPr>
    <p:cSldViewPr>
      <p:cViewPr varScale="1">
        <p:scale>
          <a:sx n="104" d="100"/>
          <a:sy n="104" d="100"/>
        </p:scale>
        <p:origin x="144" y="35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392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i="0">
                <a:latin typeface="Arial" charset="0"/>
              </a:defRPr>
            </a:lvl1pPr>
          </a:lstStyle>
          <a:p>
            <a:pPr>
              <a:defRPr/>
            </a:pPr>
            <a:endParaRPr lang="en-US"/>
          </a:p>
        </p:txBody>
      </p:sp>
      <p:sp>
        <p:nvSpPr>
          <p:cNvPr id="104451" name="Rectangle 3"/>
          <p:cNvSpPr>
            <a:spLocks noGrp="1" noChangeArrowheads="1"/>
          </p:cNvSpPr>
          <p:nvPr>
            <p:ph type="dt" sz="quarter" idx="1"/>
          </p:nvPr>
        </p:nvSpPr>
        <p:spPr bwMode="auto">
          <a:xfrm>
            <a:off x="3897313" y="0"/>
            <a:ext cx="2982912"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i="0">
                <a:latin typeface="Arial" charset="0"/>
              </a:defRPr>
            </a:lvl1pPr>
          </a:lstStyle>
          <a:p>
            <a:pPr>
              <a:defRPr/>
            </a:pPr>
            <a:endParaRPr lang="en-US"/>
          </a:p>
        </p:txBody>
      </p:sp>
      <p:sp>
        <p:nvSpPr>
          <p:cNvPr id="104452" name="Rectangle 4"/>
          <p:cNvSpPr>
            <a:spLocks noGrp="1" noChangeArrowheads="1"/>
          </p:cNvSpPr>
          <p:nvPr>
            <p:ph type="ftr" sz="quarter" idx="2"/>
          </p:nvPr>
        </p:nvSpPr>
        <p:spPr bwMode="auto">
          <a:xfrm>
            <a:off x="0" y="8829675"/>
            <a:ext cx="2982913"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i="0">
                <a:latin typeface="Arial" charset="0"/>
              </a:defRPr>
            </a:lvl1pPr>
          </a:lstStyle>
          <a:p>
            <a:pPr>
              <a:defRPr/>
            </a:pPr>
            <a:endParaRPr lang="en-US"/>
          </a:p>
        </p:txBody>
      </p:sp>
      <p:sp>
        <p:nvSpPr>
          <p:cNvPr id="104453" name="Rectangle 5"/>
          <p:cNvSpPr>
            <a:spLocks noGrp="1" noChangeArrowheads="1"/>
          </p:cNvSpPr>
          <p:nvPr>
            <p:ph type="sldNum" sz="quarter" idx="3"/>
          </p:nvPr>
        </p:nvSpPr>
        <p:spPr bwMode="auto">
          <a:xfrm>
            <a:off x="3897313" y="8829675"/>
            <a:ext cx="2982912"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i="0">
                <a:latin typeface="Arial" charset="0"/>
              </a:defRPr>
            </a:lvl1pPr>
          </a:lstStyle>
          <a:p>
            <a:pPr>
              <a:defRPr/>
            </a:pPr>
            <a:fld id="{0EF6B218-7AE7-47E0-8E36-3C02FFE35A36}"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defTabSz="931863">
              <a:defRPr sz="1200" b="0" i="0">
                <a:latin typeface="Arial" charset="0"/>
              </a:defRPr>
            </a:lvl1pPr>
          </a:lstStyle>
          <a:p>
            <a:pPr>
              <a:defRPr/>
            </a:pPr>
            <a:endParaRPr lang="en-US"/>
          </a:p>
        </p:txBody>
      </p:sp>
      <p:sp>
        <p:nvSpPr>
          <p:cNvPr id="4099" name="Rectangle 3"/>
          <p:cNvSpPr>
            <a:spLocks noGrp="1" noChangeArrowheads="1"/>
          </p:cNvSpPr>
          <p:nvPr>
            <p:ph type="dt" idx="1"/>
          </p:nvPr>
        </p:nvSpPr>
        <p:spPr bwMode="auto">
          <a:xfrm>
            <a:off x="3897313" y="0"/>
            <a:ext cx="2982912"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b="0" i="0">
                <a:latin typeface="Arial" charset="0"/>
              </a:defRPr>
            </a:lvl1pPr>
          </a:lstStyle>
          <a:p>
            <a:pPr>
              <a:defRPr/>
            </a:pPr>
            <a:endParaRPr lang="en-US"/>
          </a:p>
        </p:txBody>
      </p:sp>
      <p:sp>
        <p:nvSpPr>
          <p:cNvPr id="8196" name="Rectangle 4"/>
          <p:cNvSpPr>
            <a:spLocks noGrp="1" noRot="1" noChangeAspect="1" noChangeArrowheads="1" noTextEdit="1"/>
          </p:cNvSpPr>
          <p:nvPr>
            <p:ph type="sldImg" idx="2"/>
          </p:nvPr>
        </p:nvSpPr>
        <p:spPr bwMode="auto">
          <a:xfrm>
            <a:off x="342900" y="696913"/>
            <a:ext cx="61976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8975" y="4416425"/>
            <a:ext cx="5503863"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829675"/>
            <a:ext cx="2982913"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defTabSz="931863">
              <a:defRPr sz="1200" b="0" i="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897313" y="8829675"/>
            <a:ext cx="2982912"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b="0" i="0">
                <a:latin typeface="Arial" charset="0"/>
              </a:defRPr>
            </a:lvl1pPr>
          </a:lstStyle>
          <a:p>
            <a:pPr>
              <a:defRPr/>
            </a:pPr>
            <a:fld id="{E57652BA-BA23-463A-8525-ADC0741C79A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70A2872-69D9-445B-8B50-85EF98B36789}"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ChangeArrowheads="1" noTextEdit="1"/>
          </p:cNvSpPr>
          <p:nvPr>
            <p:ph type="sldImg"/>
          </p:nvPr>
        </p:nvSpPr>
        <p:spPr>
          <a:xfrm>
            <a:off x="342900" y="696913"/>
            <a:ext cx="6197600" cy="3486150"/>
          </a:xfrm>
          <a:ln/>
        </p:spPr>
      </p:sp>
      <p:sp>
        <p:nvSpPr>
          <p:cNvPr id="12291" name="Rectangle 3"/>
          <p:cNvSpPr>
            <a:spLocks noGrp="1" noChangeArrowheads="1"/>
          </p:cNvSpPr>
          <p:nvPr>
            <p:ph type="body" idx="1"/>
          </p:nvPr>
        </p:nvSpPr>
        <p:spPr>
          <a:noFill/>
          <a:ln/>
        </p:spPr>
        <p:txBody>
          <a:bodyPr/>
          <a:lstStyle/>
          <a:p>
            <a:endParaRPr lang="en-US" dirty="0">
              <a:latin typeface="Arial" pitchFamily="34" charset="0"/>
            </a:endParaRPr>
          </a:p>
        </p:txBody>
      </p:sp>
    </p:spTree>
    <p:extLst>
      <p:ext uri="{BB962C8B-B14F-4D97-AF65-F5344CB8AC3E}">
        <p14:creationId xmlns:p14="http://schemas.microsoft.com/office/powerpoint/2010/main" val="2869319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342900" y="695325"/>
            <a:ext cx="6203950" cy="3490913"/>
          </a:xfrm>
          <a:ln/>
        </p:spPr>
      </p:sp>
      <p:sp>
        <p:nvSpPr>
          <p:cNvPr id="11267" name="Rectangle 3"/>
          <p:cNvSpPr>
            <a:spLocks noGrp="1" noChangeArrowheads="1"/>
          </p:cNvSpPr>
          <p:nvPr>
            <p:ph type="body" idx="1"/>
          </p:nvPr>
        </p:nvSpPr>
        <p:spPr>
          <a:xfrm>
            <a:off x="914400" y="4414838"/>
            <a:ext cx="5053013" cy="4186237"/>
          </a:xfrm>
          <a:noFill/>
          <a:ln/>
        </p:spPr>
        <p:txBody>
          <a:bodyPr lIns="90730" tIns="45363" rIns="90730" bIns="45363"/>
          <a:lstStyle/>
          <a:p>
            <a:endParaRPr lang="en-US">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DTMP PPT Title Illustration (b)"/>
          <p:cNvPicPr>
            <a:picLocks noChangeAspect="1" noChangeArrowheads="1"/>
          </p:cNvPicPr>
          <p:nvPr userDrawn="1"/>
        </p:nvPicPr>
        <p:blipFill rotWithShape="1">
          <a:blip r:embed="rId2" cstate="print"/>
          <a:srcRect t="16667"/>
          <a:stretch/>
        </p:blipFill>
        <p:spPr bwMode="auto">
          <a:xfrm>
            <a:off x="2118" y="1143000"/>
            <a:ext cx="12187767" cy="5715000"/>
          </a:xfrm>
          <a:prstGeom prst="rect">
            <a:avLst/>
          </a:prstGeom>
          <a:noFill/>
          <a:ln w="9525">
            <a:noFill/>
            <a:miter lim="800000"/>
            <a:headEnd/>
            <a:tailEnd/>
          </a:ln>
        </p:spPr>
      </p:pic>
      <p:sp>
        <p:nvSpPr>
          <p:cNvPr id="5" name="Text Box 5"/>
          <p:cNvSpPr txBox="1">
            <a:spLocks noChangeArrowheads="1"/>
          </p:cNvSpPr>
          <p:nvPr userDrawn="1"/>
        </p:nvSpPr>
        <p:spPr bwMode="auto">
          <a:xfrm>
            <a:off x="2235200" y="501651"/>
            <a:ext cx="9652000" cy="646331"/>
          </a:xfrm>
          <a:prstGeom prst="rect">
            <a:avLst/>
          </a:prstGeom>
          <a:noFill/>
          <a:ln w="9525">
            <a:noFill/>
            <a:miter lim="800000"/>
            <a:headEnd/>
            <a:tailEnd/>
          </a:ln>
          <a:effectLst/>
        </p:spPr>
        <p:txBody>
          <a:bodyPr>
            <a:spAutoFit/>
          </a:bodyPr>
          <a:lstStyle/>
          <a:p>
            <a:pPr algn="l">
              <a:tabLst>
                <a:tab pos="3657600" algn="l"/>
              </a:tabLst>
              <a:defRPr/>
            </a:pPr>
            <a:r>
              <a:rPr lang="en-US" sz="3600" i="0" dirty="0">
                <a:solidFill>
                  <a:schemeClr val="accent2">
                    <a:lumMod val="75000"/>
                  </a:schemeClr>
                </a:solidFill>
                <a:latin typeface="Garamond" panose="02020404030301010803" pitchFamily="18" charset="0"/>
              </a:rPr>
              <a:t>Defense Travel Management Office</a:t>
            </a:r>
          </a:p>
        </p:txBody>
      </p:sp>
      <p:sp>
        <p:nvSpPr>
          <p:cNvPr id="6" name="Text Box 6"/>
          <p:cNvSpPr txBox="1">
            <a:spLocks noChangeArrowheads="1"/>
          </p:cNvSpPr>
          <p:nvPr userDrawn="1"/>
        </p:nvSpPr>
        <p:spPr bwMode="auto">
          <a:xfrm>
            <a:off x="9434771" y="6565612"/>
            <a:ext cx="2757230" cy="307777"/>
          </a:xfrm>
          <a:prstGeom prst="rect">
            <a:avLst/>
          </a:prstGeom>
          <a:noFill/>
          <a:ln w="9525">
            <a:noFill/>
            <a:miter lim="800000"/>
            <a:headEnd/>
            <a:tailEnd/>
          </a:ln>
          <a:effectLst/>
        </p:spPr>
        <p:txBody>
          <a:bodyPr wrap="none" anchor="ctr">
            <a:spAutoFit/>
          </a:bodyPr>
          <a:lstStyle/>
          <a:p>
            <a:pPr algn="r">
              <a:defRPr/>
            </a:pPr>
            <a:r>
              <a:rPr lang="en-US" sz="1400" b="0" i="0" dirty="0">
                <a:solidFill>
                  <a:schemeClr val="accent2">
                    <a:lumMod val="75000"/>
                  </a:schemeClr>
                </a:solidFill>
                <a:latin typeface="Times New Roman" panose="02020603050405020304" pitchFamily="18" charset="0"/>
                <a:cs typeface="Times New Roman" panose="02020603050405020304" pitchFamily="18" charset="0"/>
              </a:rPr>
              <a:t>Defense Human Resources Activity</a:t>
            </a:r>
          </a:p>
        </p:txBody>
      </p:sp>
      <p:sp>
        <p:nvSpPr>
          <p:cNvPr id="7" name="Text Box 7"/>
          <p:cNvSpPr txBox="1">
            <a:spLocks noChangeArrowheads="1"/>
          </p:cNvSpPr>
          <p:nvPr userDrawn="1"/>
        </p:nvSpPr>
        <p:spPr bwMode="auto">
          <a:xfrm>
            <a:off x="0" y="6559550"/>
            <a:ext cx="1771639" cy="276999"/>
          </a:xfrm>
          <a:prstGeom prst="rect">
            <a:avLst/>
          </a:prstGeom>
          <a:noFill/>
          <a:ln w="9525">
            <a:noFill/>
            <a:miter lim="800000"/>
            <a:headEnd/>
            <a:tailEnd/>
          </a:ln>
          <a:effectLst/>
        </p:spPr>
        <p:txBody>
          <a:bodyPr wrap="none">
            <a:spAutoFit/>
          </a:bodyPr>
          <a:lstStyle/>
          <a:p>
            <a:pPr>
              <a:defRPr/>
            </a:pPr>
            <a:r>
              <a:rPr lang="en-US" sz="1200" b="0" i="0" dirty="0">
                <a:solidFill>
                  <a:schemeClr val="accent2">
                    <a:lumMod val="75000"/>
                  </a:schemeClr>
                </a:solidFill>
                <a:latin typeface="+mj-lt"/>
              </a:rPr>
              <a:t>Department of Defense</a:t>
            </a:r>
          </a:p>
        </p:txBody>
      </p:sp>
      <p:sp>
        <p:nvSpPr>
          <p:cNvPr id="191491" name="Rectangle 3"/>
          <p:cNvSpPr>
            <a:spLocks noGrp="1" noChangeArrowheads="1"/>
          </p:cNvSpPr>
          <p:nvPr>
            <p:ph type="ctrTitle"/>
          </p:nvPr>
        </p:nvSpPr>
        <p:spPr>
          <a:xfrm>
            <a:off x="914400" y="3797300"/>
            <a:ext cx="10363200" cy="685800"/>
          </a:xfrm>
        </p:spPr>
        <p:txBody>
          <a:bodyPr/>
          <a:lstStyle>
            <a:lvl1pPr>
              <a:defRPr>
                <a:solidFill>
                  <a:schemeClr val="accent2">
                    <a:lumMod val="75000"/>
                  </a:schemeClr>
                </a:solidFill>
              </a:defRPr>
            </a:lvl1pPr>
          </a:lstStyle>
          <a:p>
            <a:r>
              <a:rPr lang="en-US"/>
              <a:t>Click to edit Master title style</a:t>
            </a:r>
            <a:endParaRPr lang="en-US" dirty="0"/>
          </a:p>
        </p:txBody>
      </p:sp>
      <p:sp>
        <p:nvSpPr>
          <p:cNvPr id="191492" name="Rectangle 4"/>
          <p:cNvSpPr>
            <a:spLocks noGrp="1" noChangeArrowheads="1"/>
          </p:cNvSpPr>
          <p:nvPr>
            <p:ph type="subTitle" idx="1"/>
          </p:nvPr>
        </p:nvSpPr>
        <p:spPr>
          <a:xfrm>
            <a:off x="1066800" y="4670018"/>
            <a:ext cx="10058400" cy="533400"/>
          </a:xfrm>
        </p:spPr>
        <p:txBody>
          <a:bodyPr/>
          <a:lstStyle>
            <a:lvl1pPr marL="0" indent="0">
              <a:buFontTx/>
              <a:buNone/>
              <a:defRPr sz="1800">
                <a:solidFill>
                  <a:schemeClr val="accent2">
                    <a:lumMod val="75000"/>
                  </a:schemeClr>
                </a:solidFill>
              </a:defRPr>
            </a:lvl1pPr>
          </a:lstStyle>
          <a:p>
            <a:r>
              <a:rPr lang="en-US"/>
              <a:t>Click to edit Master subtitle style</a:t>
            </a:r>
            <a:endParaRPr lang="en-US" dirty="0"/>
          </a:p>
        </p:txBody>
      </p:sp>
      <p:sp>
        <p:nvSpPr>
          <p:cNvPr id="9" name="Footer Placeholder 8"/>
          <p:cNvSpPr>
            <a:spLocks noGrp="1" noChangeArrowheads="1"/>
          </p:cNvSpPr>
          <p:nvPr>
            <p:ph type="ftr" sz="quarter" idx="10"/>
          </p:nvPr>
        </p:nvSpPr>
        <p:spPr bwMode="auto">
          <a:xfrm>
            <a:off x="1066800" y="5629682"/>
            <a:ext cx="100584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eaLnBrk="0" hangingPunct="0">
              <a:defRPr sz="2000" b="0" i="0">
                <a:solidFill>
                  <a:schemeClr val="accent2">
                    <a:lumMod val="75000"/>
                  </a:schemeClr>
                </a:solidFill>
                <a:latin typeface="+mn-lt"/>
              </a:defRPr>
            </a:lvl1pPr>
          </a:lstStyle>
          <a:p>
            <a:pPr>
              <a:defRPr/>
            </a:pPr>
            <a:r>
              <a:rPr lang="en-US"/>
              <a:t>Presenter</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599" y="50801"/>
            <a:ext cx="1930399" cy="193039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sldNum" sz="quarter" idx="10"/>
          </p:nvPr>
        </p:nvSpPr>
        <p:spPr>
          <a:ln/>
        </p:spPr>
        <p:txBody>
          <a:bodyPr/>
          <a:lstStyle>
            <a:lvl1pPr>
              <a:defRPr/>
            </a:lvl1pPr>
          </a:lstStyle>
          <a:p>
            <a:pPr>
              <a:defRPr/>
            </a:pPr>
            <a:fld id="{3288C918-86BF-4D34-816E-036D50FDDAA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64600" y="304800"/>
            <a:ext cx="27178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11200" y="304800"/>
            <a:ext cx="79502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sldNum" sz="quarter" idx="10"/>
          </p:nvPr>
        </p:nvSpPr>
        <p:spPr>
          <a:ln/>
        </p:spPr>
        <p:txBody>
          <a:bodyPr/>
          <a:lstStyle>
            <a:lvl1pPr>
              <a:defRPr/>
            </a:lvl1pPr>
          </a:lstStyle>
          <a:p>
            <a:pPr>
              <a:defRPr/>
            </a:pPr>
            <a:fld id="{CB43E814-4FF9-49B2-9000-02D1567FD1D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15754" y="335256"/>
            <a:ext cx="10523846" cy="1036343"/>
          </a:xfrm>
        </p:spPr>
        <p:txBody>
          <a:bodyPr anchor="t" anchorCtr="0"/>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8"/>
          <p:cNvSpPr>
            <a:spLocks noGrp="1" noChangeArrowheads="1"/>
          </p:cNvSpPr>
          <p:nvPr>
            <p:ph type="sldNum" sz="quarter" idx="10"/>
          </p:nvPr>
        </p:nvSpPr>
        <p:spPr>
          <a:ln/>
        </p:spPr>
        <p:txBody>
          <a:bodyPr/>
          <a:lstStyle>
            <a:lvl1pPr>
              <a:defRPr/>
            </a:lvl1pPr>
          </a:lstStyle>
          <a:p>
            <a:pPr>
              <a:defRPr/>
            </a:pPr>
            <a:fld id="{7D187A4C-A87B-41AC-8A01-0B3AA42528A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556F2E6D-19CA-4801-B83B-EE318EBA962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1524000"/>
            <a:ext cx="5843016"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524000"/>
            <a:ext cx="5842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sldNum" sz="quarter" idx="10"/>
          </p:nvPr>
        </p:nvSpPr>
        <p:spPr>
          <a:ln/>
        </p:spPr>
        <p:txBody>
          <a:bodyPr/>
          <a:lstStyle>
            <a:lvl1pPr>
              <a:defRPr/>
            </a:lvl1pPr>
          </a:lstStyle>
          <a:p>
            <a:pPr>
              <a:defRPr/>
            </a:pPr>
            <a:fld id="{3124B1D6-EBB5-4354-B14A-3FFCD6D57982}" type="slidenum">
              <a:rPr lang="en-US"/>
              <a:pPr>
                <a:defRPr/>
              </a:pPr>
              <a:t>‹#›</a:t>
            </a:fld>
            <a:endParaRPr lang="en-US"/>
          </a:p>
        </p:txBody>
      </p:sp>
      <p:sp>
        <p:nvSpPr>
          <p:cNvPr id="7" name="Title 1">
            <a:extLst>
              <a:ext uri="{FF2B5EF4-FFF2-40B4-BE49-F238E27FC236}">
                <a16:creationId xmlns:a16="http://schemas.microsoft.com/office/drawing/2014/main" id="{CCAF4BC3-3FE4-4552-BC13-C52C3E4CAE8B}"/>
              </a:ext>
            </a:extLst>
          </p:cNvPr>
          <p:cNvSpPr>
            <a:spLocks noGrp="1"/>
          </p:cNvSpPr>
          <p:nvPr>
            <p:ph type="title"/>
          </p:nvPr>
        </p:nvSpPr>
        <p:spPr>
          <a:xfrm>
            <a:off x="1515754" y="335256"/>
            <a:ext cx="10523846" cy="1036343"/>
          </a:xfrm>
        </p:spPr>
        <p:txBody>
          <a:bodyPr anchor="t" anchorCtr="0"/>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0" y="1487488"/>
            <a:ext cx="5925312"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200" y="2297112"/>
            <a:ext cx="59253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7" y="1487488"/>
            <a:ext cx="5922433"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2297112"/>
            <a:ext cx="59224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8"/>
          <p:cNvSpPr>
            <a:spLocks noGrp="1" noChangeArrowheads="1"/>
          </p:cNvSpPr>
          <p:nvPr>
            <p:ph type="sldNum" sz="quarter" idx="10"/>
          </p:nvPr>
        </p:nvSpPr>
        <p:spPr>
          <a:ln/>
        </p:spPr>
        <p:txBody>
          <a:bodyPr/>
          <a:lstStyle>
            <a:lvl1pPr>
              <a:defRPr/>
            </a:lvl1pPr>
          </a:lstStyle>
          <a:p>
            <a:pPr>
              <a:defRPr/>
            </a:pPr>
            <a:fld id="{C3F10A27-4C1C-4EF2-9FDA-AFBAD6E84234}" type="slidenum">
              <a:rPr lang="en-US"/>
              <a:pPr>
                <a:defRPr/>
              </a:pPr>
              <a:t>‹#›</a:t>
            </a:fld>
            <a:endParaRPr lang="en-US"/>
          </a:p>
        </p:txBody>
      </p:sp>
      <p:sp>
        <p:nvSpPr>
          <p:cNvPr id="8" name="Title 1">
            <a:extLst>
              <a:ext uri="{FF2B5EF4-FFF2-40B4-BE49-F238E27FC236}">
                <a16:creationId xmlns:a16="http://schemas.microsoft.com/office/drawing/2014/main" id="{93C80426-C235-4612-B494-CF6737664FDD}"/>
              </a:ext>
            </a:extLst>
          </p:cNvPr>
          <p:cNvSpPr>
            <a:spLocks noGrp="1"/>
          </p:cNvSpPr>
          <p:nvPr>
            <p:ph type="title"/>
          </p:nvPr>
        </p:nvSpPr>
        <p:spPr>
          <a:xfrm>
            <a:off x="1515754" y="335256"/>
            <a:ext cx="10600046" cy="1036343"/>
          </a:xfrm>
        </p:spPr>
        <p:txBody>
          <a:bodyPr anchor="t" anchorCtr="0"/>
          <a:lstStyle/>
          <a:p>
            <a:r>
              <a:rPr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8"/>
          <p:cNvSpPr>
            <a:spLocks noGrp="1" noChangeArrowheads="1"/>
          </p:cNvSpPr>
          <p:nvPr>
            <p:ph type="sldNum" sz="quarter" idx="10"/>
          </p:nvPr>
        </p:nvSpPr>
        <p:spPr>
          <a:ln/>
        </p:spPr>
        <p:txBody>
          <a:bodyPr/>
          <a:lstStyle>
            <a:lvl1pPr>
              <a:defRPr/>
            </a:lvl1pPr>
          </a:lstStyle>
          <a:p>
            <a:pPr>
              <a:defRPr/>
            </a:pPr>
            <a:fld id="{2F0929F1-07A1-4AA4-9967-21939AC5EBD9}" type="slidenum">
              <a:rPr lang="en-US"/>
              <a:pPr>
                <a:defRPr/>
              </a:pPr>
              <a:t>‹#›</a:t>
            </a:fld>
            <a:endParaRPr lang="en-US"/>
          </a:p>
        </p:txBody>
      </p:sp>
      <p:sp>
        <p:nvSpPr>
          <p:cNvPr id="4" name="Title 1">
            <a:extLst>
              <a:ext uri="{FF2B5EF4-FFF2-40B4-BE49-F238E27FC236}">
                <a16:creationId xmlns:a16="http://schemas.microsoft.com/office/drawing/2014/main" id="{BA418D99-B626-4280-ADF8-BA825272FB5B}"/>
              </a:ext>
            </a:extLst>
          </p:cNvPr>
          <p:cNvSpPr>
            <a:spLocks noGrp="1"/>
          </p:cNvSpPr>
          <p:nvPr>
            <p:ph type="title"/>
          </p:nvPr>
        </p:nvSpPr>
        <p:spPr>
          <a:xfrm>
            <a:off x="1515754" y="335256"/>
            <a:ext cx="10523846" cy="1036343"/>
          </a:xfrm>
        </p:spPr>
        <p:txBody>
          <a:bodyPr anchor="t" anchorCtr="0"/>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AE996456-A239-4CAC-9D7B-FBB676CEB3E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7800" y="604836"/>
            <a:ext cx="3630084" cy="1100136"/>
          </a:xfrm>
        </p:spPr>
        <p:txBody>
          <a:bodyPr anchor="t" anchorCtr="0"/>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5257800" y="609600"/>
            <a:ext cx="6815667" cy="55165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47800" y="1828800"/>
            <a:ext cx="3630084" cy="444112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4AFD6DA2-A67D-4367-A576-3A7B6D73CC3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AD126EDE-1837-4961-B4BD-07E1568E36C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DTMP PPT Slide Base Swoop"/>
          <p:cNvPicPr>
            <a:picLocks noChangeAspect="1" noChangeArrowheads="1"/>
          </p:cNvPicPr>
          <p:nvPr/>
        </p:nvPicPr>
        <p:blipFill>
          <a:blip r:embed="rId13" cstate="print"/>
          <a:srcRect/>
          <a:stretch>
            <a:fillRect/>
          </a:stretch>
        </p:blipFill>
        <p:spPr bwMode="auto">
          <a:xfrm>
            <a:off x="0" y="6327776"/>
            <a:ext cx="12192000" cy="530225"/>
          </a:xfrm>
          <a:prstGeom prst="rect">
            <a:avLst/>
          </a:prstGeom>
          <a:noFill/>
          <a:ln w="9525">
            <a:noFill/>
            <a:miter lim="800000"/>
            <a:headEnd/>
            <a:tailEnd/>
          </a:ln>
        </p:spPr>
      </p:pic>
      <p:pic>
        <p:nvPicPr>
          <p:cNvPr id="1027" name="Picture 3" descr="DTMP PPT Slide Top Swoop"/>
          <p:cNvPicPr>
            <a:picLocks noChangeAspect="1" noChangeArrowheads="1"/>
          </p:cNvPicPr>
          <p:nvPr/>
        </p:nvPicPr>
        <p:blipFill rotWithShape="1">
          <a:blip r:embed="rId14" cstate="print">
            <a:extLst>
              <a:ext uri="{BEBA8EAE-BF5A-486C-A8C5-ECC9F3942E4B}">
                <a14:imgProps xmlns:a14="http://schemas.microsoft.com/office/drawing/2010/main">
                  <a14:imgLayer r:embed="rId15">
                    <a14:imgEffect>
                      <a14:backgroundRemoval t="0" b="45087" l="133" r="99867">
                        <a14:foregroundMark x1="533" y1="12717" x2="3267" y2="1156"/>
                        <a14:foregroundMark x1="91133" y1="14451" x2="99933" y2="39884"/>
                        <a14:foregroundMark x1="79733" y1="37572" x2="92267" y2="16763"/>
                        <a14:foregroundMark x1="85867" y1="38728" x2="93333" y2="26012"/>
                        <a14:foregroundMark x1="82267" y1="37572" x2="99867" y2="43931"/>
                        <a14:foregroundMark x1="1800" y1="24855" x2="133" y2="1156"/>
                        <a14:backgroundMark x1="4133" y1="33526" x2="7733" y2="11561"/>
                      </a14:backgroundRemoval>
                    </a14:imgEffect>
                  </a14:imgLayer>
                </a14:imgProps>
              </a:ext>
            </a:extLst>
          </a:blip>
          <a:srcRect b="49398"/>
          <a:stretch/>
        </p:blipFill>
        <p:spPr bwMode="auto">
          <a:xfrm>
            <a:off x="0" y="0"/>
            <a:ext cx="12192000" cy="530224"/>
          </a:xfrm>
          <a:prstGeom prst="rect">
            <a:avLst/>
          </a:prstGeom>
          <a:noFill/>
          <a:ln w="9525">
            <a:noFill/>
            <a:miter lim="800000"/>
            <a:headEnd/>
            <a:tailEnd/>
          </a:ln>
        </p:spPr>
      </p:pic>
      <p:sp>
        <p:nvSpPr>
          <p:cNvPr id="1028" name="Rectangle 4"/>
          <p:cNvSpPr>
            <a:spLocks noGrp="1" noChangeArrowheads="1"/>
          </p:cNvSpPr>
          <p:nvPr>
            <p:ph type="title"/>
          </p:nvPr>
        </p:nvSpPr>
        <p:spPr bwMode="auto">
          <a:xfrm>
            <a:off x="1515754" y="335257"/>
            <a:ext cx="10523846"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9" name="Rectangle 5"/>
          <p:cNvSpPr>
            <a:spLocks noGrp="1" noChangeArrowheads="1"/>
          </p:cNvSpPr>
          <p:nvPr>
            <p:ph type="body" idx="1"/>
          </p:nvPr>
        </p:nvSpPr>
        <p:spPr bwMode="auto">
          <a:xfrm>
            <a:off x="136477" y="1453694"/>
            <a:ext cx="11903123" cy="48740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0470" name="Rectangle 6"/>
          <p:cNvSpPr>
            <a:spLocks noChangeArrowheads="1"/>
          </p:cNvSpPr>
          <p:nvPr/>
        </p:nvSpPr>
        <p:spPr bwMode="auto">
          <a:xfrm>
            <a:off x="9793267" y="36513"/>
            <a:ext cx="2398734" cy="276999"/>
          </a:xfrm>
          <a:prstGeom prst="rect">
            <a:avLst/>
          </a:prstGeom>
          <a:noFill/>
          <a:ln w="9525">
            <a:noFill/>
            <a:miter lim="800000"/>
            <a:headEnd/>
            <a:tailEnd/>
          </a:ln>
          <a:effectLst/>
        </p:spPr>
        <p:txBody>
          <a:bodyPr wrap="none">
            <a:spAutoFit/>
          </a:bodyPr>
          <a:lstStyle/>
          <a:p>
            <a:pPr algn="r">
              <a:tabLst>
                <a:tab pos="1143000" algn="l"/>
              </a:tabLst>
              <a:defRPr/>
            </a:pPr>
            <a:r>
              <a:rPr lang="en-US" sz="1200" b="0" i="0" dirty="0">
                <a:solidFill>
                  <a:schemeClr val="bg1"/>
                </a:solidFill>
                <a:latin typeface="Times New Roman" panose="02020603050405020304" pitchFamily="18" charset="0"/>
                <a:cs typeface="Times New Roman" panose="02020603050405020304" pitchFamily="18" charset="0"/>
              </a:rPr>
              <a:t>Defense Travel Management Office</a:t>
            </a:r>
          </a:p>
        </p:txBody>
      </p:sp>
      <p:sp>
        <p:nvSpPr>
          <p:cNvPr id="190471" name="Text Box 7"/>
          <p:cNvSpPr txBox="1">
            <a:spLocks noChangeArrowheads="1"/>
          </p:cNvSpPr>
          <p:nvPr/>
        </p:nvSpPr>
        <p:spPr bwMode="auto">
          <a:xfrm>
            <a:off x="9434771" y="6553200"/>
            <a:ext cx="2757230" cy="307777"/>
          </a:xfrm>
          <a:prstGeom prst="rect">
            <a:avLst/>
          </a:prstGeom>
          <a:noFill/>
          <a:ln w="9525">
            <a:noFill/>
            <a:miter lim="800000"/>
            <a:headEnd/>
            <a:tailEnd/>
          </a:ln>
          <a:effectLst/>
        </p:spPr>
        <p:txBody>
          <a:bodyPr wrap="none">
            <a:spAutoFit/>
          </a:bodyPr>
          <a:lstStyle/>
          <a:p>
            <a:pPr algn="r">
              <a:defRPr/>
            </a:pPr>
            <a:r>
              <a:rPr lang="en-US" sz="1400" b="0" i="0" dirty="0">
                <a:solidFill>
                  <a:schemeClr val="bg1"/>
                </a:solidFill>
                <a:latin typeface="Times New Roman" panose="02020603050405020304" pitchFamily="18" charset="0"/>
                <a:cs typeface="Times New Roman" panose="02020603050405020304" pitchFamily="18" charset="0"/>
              </a:rPr>
              <a:t>Defense Human Resources Activity</a:t>
            </a:r>
          </a:p>
        </p:txBody>
      </p:sp>
      <p:sp>
        <p:nvSpPr>
          <p:cNvPr id="190472" name="Rectangle 8"/>
          <p:cNvSpPr>
            <a:spLocks noGrp="1" noChangeArrowheads="1"/>
          </p:cNvSpPr>
          <p:nvPr>
            <p:ph type="sldNum" sz="quarter" idx="4"/>
          </p:nvPr>
        </p:nvSpPr>
        <p:spPr bwMode="auto">
          <a:xfrm>
            <a:off x="-1" y="6588125"/>
            <a:ext cx="381001" cy="2789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a:defRPr sz="1000" b="0" i="0">
                <a:solidFill>
                  <a:schemeClr val="bg1"/>
                </a:solidFill>
                <a:latin typeface="Garamond" pitchFamily="18" charset="0"/>
              </a:defRPr>
            </a:lvl1pPr>
          </a:lstStyle>
          <a:p>
            <a:pPr>
              <a:defRPr/>
            </a:pPr>
            <a:fld id="{5A2CC15B-F568-475A-86FE-892C208A3EC8}" type="slidenum">
              <a:rPr lang="en-US"/>
              <a:pPr>
                <a:defRPr/>
              </a:pPr>
              <a:t>‹#›</a:t>
            </a:fld>
            <a:endParaRPr lang="en-US"/>
          </a:p>
        </p:txBody>
      </p:sp>
      <p:pic>
        <p:nvPicPr>
          <p:cNvPr id="2" name="Picture 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36477" y="40944"/>
            <a:ext cx="1360227" cy="1360227"/>
          </a:xfrm>
          <a:prstGeom prst="rect">
            <a:avLst/>
          </a:prstGeom>
        </p:spPr>
      </p:pic>
    </p:spTree>
  </p:cSld>
  <p:clrMap bg1="lt1" tx1="dk1" bg2="lt2" tx2="dk2" accent1="accent1" accent2="accent2" accent3="accent3" accent4="accent4" accent5="accent5" accent6="accent6" hlink="hlink" folHlink="folHlink"/>
  <p:sldLayoutIdLst>
    <p:sldLayoutId id="2147483728"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hf hdr="0" ftr="0" dt="0"/>
  <p:txStyles>
    <p:titleStyle>
      <a:lvl1pPr algn="l" rtl="0" eaLnBrk="1" fontAlgn="base" hangingPunct="1">
        <a:spcBef>
          <a:spcPct val="0"/>
        </a:spcBef>
        <a:spcAft>
          <a:spcPct val="0"/>
        </a:spcAft>
        <a:defRPr sz="2800" b="1">
          <a:solidFill>
            <a:schemeClr val="tx2"/>
          </a:solidFill>
          <a:latin typeface="+mj-lt"/>
          <a:ea typeface="+mj-ea"/>
          <a:cs typeface="+mj-cs"/>
        </a:defRPr>
      </a:lvl1pPr>
      <a:lvl2pPr algn="l" rtl="0" eaLnBrk="1" fontAlgn="base" hangingPunct="1">
        <a:spcBef>
          <a:spcPct val="0"/>
        </a:spcBef>
        <a:spcAft>
          <a:spcPct val="0"/>
        </a:spcAft>
        <a:defRPr sz="2800" b="1">
          <a:solidFill>
            <a:schemeClr val="tx2"/>
          </a:solidFill>
          <a:latin typeface="Arial" charset="0"/>
        </a:defRPr>
      </a:lvl2pPr>
      <a:lvl3pPr algn="l" rtl="0" eaLnBrk="1" fontAlgn="base" hangingPunct="1">
        <a:spcBef>
          <a:spcPct val="0"/>
        </a:spcBef>
        <a:spcAft>
          <a:spcPct val="0"/>
        </a:spcAft>
        <a:defRPr sz="2800" b="1">
          <a:solidFill>
            <a:schemeClr val="tx2"/>
          </a:solidFill>
          <a:latin typeface="Arial" charset="0"/>
        </a:defRPr>
      </a:lvl3pPr>
      <a:lvl4pPr algn="l" rtl="0" eaLnBrk="1" fontAlgn="base" hangingPunct="1">
        <a:spcBef>
          <a:spcPct val="0"/>
        </a:spcBef>
        <a:spcAft>
          <a:spcPct val="0"/>
        </a:spcAft>
        <a:defRPr sz="2800" b="1">
          <a:solidFill>
            <a:schemeClr val="tx2"/>
          </a:solidFill>
          <a:latin typeface="Arial" charset="0"/>
        </a:defRPr>
      </a:lvl4pPr>
      <a:lvl5pPr algn="l" rtl="0" eaLnBrk="1" fontAlgn="base" hangingPunct="1">
        <a:spcBef>
          <a:spcPct val="0"/>
        </a:spcBef>
        <a:spcAft>
          <a:spcPct val="0"/>
        </a:spcAft>
        <a:defRPr sz="2800" b="1">
          <a:solidFill>
            <a:schemeClr val="tx2"/>
          </a:solidFill>
          <a:latin typeface="Arial" charset="0"/>
        </a:defRPr>
      </a:lvl5pPr>
      <a:lvl6pPr marL="457200" algn="l" rtl="0" eaLnBrk="1" fontAlgn="base" hangingPunct="1">
        <a:spcBef>
          <a:spcPct val="0"/>
        </a:spcBef>
        <a:spcAft>
          <a:spcPct val="0"/>
        </a:spcAft>
        <a:defRPr sz="2800" b="1">
          <a:solidFill>
            <a:schemeClr val="tx2"/>
          </a:solidFill>
          <a:latin typeface="Arial" charset="0"/>
        </a:defRPr>
      </a:lvl6pPr>
      <a:lvl7pPr marL="914400" algn="l" rtl="0" eaLnBrk="1" fontAlgn="base" hangingPunct="1">
        <a:spcBef>
          <a:spcPct val="0"/>
        </a:spcBef>
        <a:spcAft>
          <a:spcPct val="0"/>
        </a:spcAft>
        <a:defRPr sz="2800" b="1">
          <a:solidFill>
            <a:schemeClr val="tx2"/>
          </a:solidFill>
          <a:latin typeface="Arial" charset="0"/>
        </a:defRPr>
      </a:lvl7pPr>
      <a:lvl8pPr marL="1371600" algn="l" rtl="0" eaLnBrk="1" fontAlgn="base" hangingPunct="1">
        <a:spcBef>
          <a:spcPct val="0"/>
        </a:spcBef>
        <a:spcAft>
          <a:spcPct val="0"/>
        </a:spcAft>
        <a:defRPr sz="2800" b="1">
          <a:solidFill>
            <a:schemeClr val="tx2"/>
          </a:solidFill>
          <a:latin typeface="Arial" charset="0"/>
        </a:defRPr>
      </a:lvl8pPr>
      <a:lvl9pPr marL="1828800" algn="l" rtl="0" eaLnBrk="1" fontAlgn="base" hangingPunct="1">
        <a:spcBef>
          <a:spcPct val="0"/>
        </a:spcBef>
        <a:spcAft>
          <a:spcPct val="0"/>
        </a:spcAft>
        <a:defRPr sz="28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200">
          <a:solidFill>
            <a:schemeClr val="tx1"/>
          </a:solidFill>
          <a:latin typeface="+mn-lt"/>
        </a:defRPr>
      </a:lvl2pPr>
      <a:lvl3pPr marL="1143000" indent="-228600" algn="l" rtl="0" eaLnBrk="1" fontAlgn="base" hangingPunct="1">
        <a:spcBef>
          <a:spcPct val="20000"/>
        </a:spcBef>
        <a:spcAft>
          <a:spcPct val="0"/>
        </a:spcAft>
        <a:buChar char="•"/>
        <a:defRPr sz="2200">
          <a:solidFill>
            <a:schemeClr val="tx1"/>
          </a:solidFill>
          <a:latin typeface="+mn-lt"/>
        </a:defRPr>
      </a:lvl3pPr>
      <a:lvl4pPr marL="1600200" indent="-228600" algn="l" rtl="0" eaLnBrk="1" fontAlgn="base" hangingPunct="1">
        <a:spcBef>
          <a:spcPct val="20000"/>
        </a:spcBef>
        <a:spcAft>
          <a:spcPct val="0"/>
        </a:spcAft>
        <a:buChar char="–"/>
        <a:defRPr sz="2200">
          <a:solidFill>
            <a:schemeClr val="tx1"/>
          </a:solidFill>
          <a:latin typeface="+mn-lt"/>
        </a:defRPr>
      </a:lvl4pPr>
      <a:lvl5pPr marL="2057400" indent="-228600" algn="l" rtl="0" eaLnBrk="1" fontAlgn="base" hangingPunct="1">
        <a:spcBef>
          <a:spcPct val="20000"/>
        </a:spcBef>
        <a:spcAft>
          <a:spcPct val="0"/>
        </a:spcAft>
        <a:buChar char="»"/>
        <a:defRPr sz="2200">
          <a:solidFill>
            <a:schemeClr val="tx1"/>
          </a:solidFill>
          <a:latin typeface="+mn-lt"/>
        </a:defRPr>
      </a:lvl5pPr>
      <a:lvl6pPr marL="2514600" indent="-228600" algn="l" rtl="0" eaLnBrk="1" fontAlgn="base" hangingPunct="1">
        <a:spcBef>
          <a:spcPct val="20000"/>
        </a:spcBef>
        <a:spcAft>
          <a:spcPct val="0"/>
        </a:spcAft>
        <a:buChar char="»"/>
        <a:defRPr sz="2200">
          <a:solidFill>
            <a:schemeClr val="tx1"/>
          </a:solidFill>
          <a:latin typeface="+mn-lt"/>
        </a:defRPr>
      </a:lvl6pPr>
      <a:lvl7pPr marL="2971800" indent="-228600" algn="l" rtl="0" eaLnBrk="1" fontAlgn="base" hangingPunct="1">
        <a:spcBef>
          <a:spcPct val="20000"/>
        </a:spcBef>
        <a:spcAft>
          <a:spcPct val="0"/>
        </a:spcAft>
        <a:buChar char="»"/>
        <a:defRPr sz="2200">
          <a:solidFill>
            <a:schemeClr val="tx1"/>
          </a:solidFill>
          <a:latin typeface="+mn-lt"/>
        </a:defRPr>
      </a:lvl7pPr>
      <a:lvl8pPr marL="3429000" indent="-228600" algn="l" rtl="0" eaLnBrk="1" fontAlgn="base" hangingPunct="1">
        <a:spcBef>
          <a:spcPct val="20000"/>
        </a:spcBef>
        <a:spcAft>
          <a:spcPct val="0"/>
        </a:spcAft>
        <a:buChar char="»"/>
        <a:defRPr sz="2200">
          <a:solidFill>
            <a:schemeClr val="tx1"/>
          </a:solidFill>
          <a:latin typeface="+mn-lt"/>
        </a:defRPr>
      </a:lvl8pPr>
      <a:lvl9pPr marL="3886200" indent="-228600" algn="l" rtl="0" eaLnBrk="1" fontAlgn="base" hangingPunct="1">
        <a:spcBef>
          <a:spcPct val="20000"/>
        </a:spcBef>
        <a:spcAft>
          <a:spcPct val="0"/>
        </a:spcAft>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hyperlink" Target="https://www.defensetravel.dod.mil/Docs/Cancellation_Procedures_Information_Paper.pdf" TargetMode="External"/><Relationship Id="rId3" Type="http://schemas.openxmlformats.org/officeDocument/2006/relationships/hyperlink" Target="https://www.defensetravel.dod.mil/site/rssDetail.cfm?id=6940" TargetMode="External"/><Relationship Id="rId7" Type="http://schemas.openxmlformats.org/officeDocument/2006/relationships/hyperlink" Target="https://www.defensetravel.dod.mil/Community/se/251137451BDC95C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defensetravel.dod.mil/Community/se/2511374551E4DBBA" TargetMode="External"/><Relationship Id="rId5" Type="http://schemas.openxmlformats.org/officeDocument/2006/relationships/hyperlink" Target="https://www.defensetravel.dod.mil/site/sitemap.cfm" TargetMode="External"/><Relationship Id="rId4" Type="http://schemas.openxmlformats.org/officeDocument/2006/relationships/hyperlink" Target="http://www.defensetravel.dod.mil/site/redesign.cfm" TargetMode="External"/><Relationship Id="rId9" Type="http://schemas.openxmlformats.org/officeDocument/2006/relationships/hyperlink" Target="https://www.defensetravel.dod.mil/passpor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defensetravel.dod.mil/site/rssDetail.cfm?id=6940"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defensetravel.dod.mil/Community/se/2511374551E4DBBA" TargetMode="External"/><Relationship Id="rId2" Type="http://schemas.openxmlformats.org/officeDocument/2006/relationships/hyperlink" Target="https://www.defensetravel.dod.mil/site/sitemap.cf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defensetravel.dod.mil/site/redesign.cfm" TargetMode="External"/><Relationship Id="rId2" Type="http://schemas.openxmlformats.org/officeDocument/2006/relationships/hyperlink" Target="https://www.defensetravel.dod.mil/Community/se/251137451BDC95C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 to the TAC Outreach Call</a:t>
            </a:r>
          </a:p>
        </p:txBody>
      </p:sp>
      <p:sp>
        <p:nvSpPr>
          <p:cNvPr id="3" name="Content Placeholder 2"/>
          <p:cNvSpPr>
            <a:spLocks noGrp="1"/>
          </p:cNvSpPr>
          <p:nvPr>
            <p:ph idx="1"/>
          </p:nvPr>
        </p:nvSpPr>
        <p:spPr>
          <a:xfrm>
            <a:off x="685800" y="1371598"/>
            <a:ext cx="10363200" cy="4953001"/>
          </a:xfrm>
        </p:spPr>
        <p:txBody>
          <a:bodyPr/>
          <a:lstStyle/>
          <a:p>
            <a:pPr>
              <a:buNone/>
            </a:pPr>
            <a:r>
              <a:rPr lang="en-US" dirty="0"/>
              <a:t>Presenter(s) 	– Dan Greene</a:t>
            </a:r>
          </a:p>
          <a:p>
            <a:pPr>
              <a:buNone/>
            </a:pPr>
            <a:r>
              <a:rPr lang="en-US" dirty="0"/>
              <a:t>			– Jason Prado</a:t>
            </a:r>
          </a:p>
          <a:p>
            <a:pPr>
              <a:buNone/>
            </a:pPr>
            <a:r>
              <a:rPr lang="en-US" dirty="0"/>
              <a:t>	Date 	– December 12, 2019</a:t>
            </a:r>
          </a:p>
          <a:p>
            <a:pPr>
              <a:buNone/>
            </a:pPr>
            <a:r>
              <a:rPr lang="en-US" dirty="0"/>
              <a:t>	Topic 	– Trip Cancel</a:t>
            </a:r>
          </a:p>
          <a:p>
            <a:pPr>
              <a:buNone/>
            </a:pPr>
            <a:endParaRPr lang="en-US" dirty="0"/>
          </a:p>
          <a:p>
            <a:pPr algn="ctr">
              <a:buNone/>
            </a:pPr>
            <a:r>
              <a:rPr lang="en-US" b="1" u="sng" dirty="0"/>
              <a:t>The presentation will begin shortly</a:t>
            </a:r>
          </a:p>
          <a:p>
            <a:pPr>
              <a:buNone/>
            </a:pPr>
            <a:endParaRPr lang="en-US" dirty="0"/>
          </a:p>
          <a:p>
            <a:pPr>
              <a:buNone/>
            </a:pPr>
            <a:r>
              <a:rPr lang="en-US" dirty="0"/>
              <a:t>	Phone	– 866-481-1781</a:t>
            </a:r>
          </a:p>
          <a:p>
            <a:pPr>
              <a:buNone/>
            </a:pPr>
            <a:r>
              <a:rPr lang="en-US" dirty="0"/>
              <a:t>	Pin 		– 8210518109 </a:t>
            </a:r>
          </a:p>
          <a:p>
            <a:pPr indent="0">
              <a:buNone/>
            </a:pPr>
            <a:endParaRPr lang="en-US" dirty="0"/>
          </a:p>
          <a:p>
            <a:pPr indent="0">
              <a:buNone/>
            </a:pPr>
            <a:r>
              <a:rPr lang="en-US" sz="2000" dirty="0"/>
              <a:t>Ensure you have muted your phone by pressing *6 on your phone’s keypad or by pressing “Mute” on your phone.</a:t>
            </a:r>
            <a:endParaRPr lang="en-US" dirty="0"/>
          </a:p>
        </p:txBody>
      </p:sp>
      <p:sp>
        <p:nvSpPr>
          <p:cNvPr id="4" name="Slide Number Placeholder 3"/>
          <p:cNvSpPr>
            <a:spLocks noGrp="1"/>
          </p:cNvSpPr>
          <p:nvPr>
            <p:ph type="sldNum" sz="quarter" idx="10"/>
          </p:nvPr>
        </p:nvSpPr>
        <p:spPr/>
        <p:txBody>
          <a:bodyPr/>
          <a:lstStyle/>
          <a:p>
            <a:pPr>
              <a:defRPr/>
            </a:pPr>
            <a:fld id="{F57B2C23-782C-452B-ABE2-F99DA25C02F9}" type="slidenum">
              <a:rPr lang="en-US" smtClean="0"/>
              <a:pPr>
                <a:defRPr/>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F2083-8A6C-413F-955A-5D8B88DEAD54}"/>
              </a:ext>
            </a:extLst>
          </p:cNvPr>
          <p:cNvSpPr>
            <a:spLocks noGrp="1"/>
          </p:cNvSpPr>
          <p:nvPr>
            <p:ph type="title"/>
          </p:nvPr>
        </p:nvSpPr>
        <p:spPr/>
        <p:txBody>
          <a:bodyPr/>
          <a:lstStyle/>
          <a:p>
            <a:r>
              <a:rPr lang="en-US" dirty="0"/>
              <a:t>Future TraX and Passport Changes</a:t>
            </a:r>
          </a:p>
        </p:txBody>
      </p:sp>
      <p:sp>
        <p:nvSpPr>
          <p:cNvPr id="3" name="Content Placeholder 2">
            <a:extLst>
              <a:ext uri="{FF2B5EF4-FFF2-40B4-BE49-F238E27FC236}">
                <a16:creationId xmlns:a16="http://schemas.microsoft.com/office/drawing/2014/main" id="{A13E1FA5-58CC-42BB-956E-31961ED6A88B}"/>
              </a:ext>
            </a:extLst>
          </p:cNvPr>
          <p:cNvSpPr>
            <a:spLocks noGrp="1"/>
          </p:cNvSpPr>
          <p:nvPr>
            <p:ph idx="1"/>
          </p:nvPr>
        </p:nvSpPr>
        <p:spPr/>
        <p:txBody>
          <a:bodyPr/>
          <a:lstStyle/>
          <a:p>
            <a:r>
              <a:rPr lang="en-US" dirty="0"/>
              <a:t>Later this year, DTMO will roll out an updated version of Travel Explorer (TraX) and Passport, DTMO’s single sign-on portal that provides access to TraX and other permission-based applications. </a:t>
            </a:r>
          </a:p>
          <a:p>
            <a:endParaRPr lang="en-US" dirty="0"/>
          </a:p>
          <a:p>
            <a:r>
              <a:rPr lang="en-US" dirty="0"/>
              <a:t>While most of the improvements have occurred on the back end coding, users will notice an updated look and feel, as well as clearer navigation to applications and tools, and enhanced accessibility. </a:t>
            </a:r>
          </a:p>
          <a:p>
            <a:endParaRPr lang="en-US" dirty="0"/>
          </a:p>
          <a:p>
            <a:r>
              <a:rPr lang="en-US" dirty="0"/>
              <a:t>Additionally, both Passport and TraX are being recoded to be mobile friendly. </a:t>
            </a:r>
          </a:p>
          <a:p>
            <a:pPr lvl="1"/>
            <a:r>
              <a:rPr lang="en-US" dirty="0"/>
              <a:t>Users on phones or tablets will soon be able to more easily navigate through interfaces, and content will resize to fit the screen.</a:t>
            </a:r>
          </a:p>
        </p:txBody>
      </p:sp>
      <p:sp>
        <p:nvSpPr>
          <p:cNvPr id="4" name="Slide Number Placeholder 3">
            <a:extLst>
              <a:ext uri="{FF2B5EF4-FFF2-40B4-BE49-F238E27FC236}">
                <a16:creationId xmlns:a16="http://schemas.microsoft.com/office/drawing/2014/main" id="{12BFC72E-ECE8-4C52-9548-A80716A9B9AC}"/>
              </a:ext>
            </a:extLst>
          </p:cNvPr>
          <p:cNvSpPr>
            <a:spLocks noGrp="1"/>
          </p:cNvSpPr>
          <p:nvPr>
            <p:ph type="sldNum" sz="quarter" idx="10"/>
          </p:nvPr>
        </p:nvSpPr>
        <p:spPr/>
        <p:txBody>
          <a:bodyPr/>
          <a:lstStyle/>
          <a:p>
            <a:pPr>
              <a:defRPr/>
            </a:pPr>
            <a:fld id="{7D187A4C-A87B-41AC-8A01-0B3AA42528A5}" type="slidenum">
              <a:rPr lang="en-US" smtClean="0"/>
              <a:pPr>
                <a:defRPr/>
              </a:pPr>
              <a:t>10</a:t>
            </a:fld>
            <a:endParaRPr lang="en-US"/>
          </a:p>
        </p:txBody>
      </p:sp>
    </p:spTree>
    <p:extLst>
      <p:ext uri="{BB962C8B-B14F-4D97-AF65-F5344CB8AC3E}">
        <p14:creationId xmlns:p14="http://schemas.microsoft.com/office/powerpoint/2010/main" val="381584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E2561-3A5A-49E3-BC77-F4A82E1B2E36}"/>
              </a:ext>
            </a:extLst>
          </p:cNvPr>
          <p:cNvSpPr>
            <a:spLocks noGrp="1"/>
          </p:cNvSpPr>
          <p:nvPr>
            <p:ph type="title"/>
          </p:nvPr>
        </p:nvSpPr>
        <p:spPr/>
        <p:txBody>
          <a:bodyPr/>
          <a:lstStyle/>
          <a:p>
            <a:r>
              <a:rPr lang="en-US" dirty="0"/>
              <a:t>Cancelling Trips in DTS</a:t>
            </a:r>
          </a:p>
        </p:txBody>
      </p:sp>
      <p:sp>
        <p:nvSpPr>
          <p:cNvPr id="3" name="Content Placeholder 2">
            <a:extLst>
              <a:ext uri="{FF2B5EF4-FFF2-40B4-BE49-F238E27FC236}">
                <a16:creationId xmlns:a16="http://schemas.microsoft.com/office/drawing/2014/main" id="{57E527D8-F3DC-431A-A120-BC9155F1F5D3}"/>
              </a:ext>
            </a:extLst>
          </p:cNvPr>
          <p:cNvSpPr>
            <a:spLocks noGrp="1"/>
          </p:cNvSpPr>
          <p:nvPr>
            <p:ph idx="1"/>
          </p:nvPr>
        </p:nvSpPr>
        <p:spPr/>
        <p:txBody>
          <a:bodyPr/>
          <a:lstStyle/>
          <a:p>
            <a:r>
              <a:rPr lang="en-US" dirty="0"/>
              <a:t>If an authorization was created in DTS, but the trip was not taken, then the document need to be either cancelled, removed, or a subsequent voucher will need to be filed to close it out.</a:t>
            </a:r>
          </a:p>
          <a:p>
            <a:pPr lvl="1"/>
            <a:r>
              <a:rPr lang="en-US" dirty="0"/>
              <a:t>Documents that have not been closed out can cause multiple issues for the traveler and/or their organization.</a:t>
            </a:r>
          </a:p>
          <a:p>
            <a:endParaRPr lang="en-US" dirty="0"/>
          </a:p>
          <a:p>
            <a:r>
              <a:rPr lang="en-US" dirty="0"/>
              <a:t>The required actions taken will depend on:</a:t>
            </a:r>
          </a:p>
          <a:p>
            <a:pPr lvl="1"/>
            <a:r>
              <a:rPr lang="en-US" dirty="0"/>
              <a:t>The status of the document.</a:t>
            </a:r>
          </a:p>
          <a:p>
            <a:pPr lvl="2"/>
            <a:r>
              <a:rPr lang="en-US" dirty="0"/>
              <a:t>Signed, Approved, Ticketed</a:t>
            </a:r>
          </a:p>
          <a:p>
            <a:pPr lvl="1"/>
            <a:r>
              <a:rPr lang="en-US" dirty="0"/>
              <a:t>Are/Were there reservations? </a:t>
            </a:r>
          </a:p>
          <a:p>
            <a:pPr lvl="1"/>
            <a:r>
              <a:rPr lang="en-US" dirty="0"/>
              <a:t>Whether the traveler or Government is owed any money.</a:t>
            </a:r>
          </a:p>
          <a:p>
            <a:endParaRPr lang="en-US" dirty="0"/>
          </a:p>
          <a:p>
            <a:endParaRPr lang="en-US" dirty="0"/>
          </a:p>
        </p:txBody>
      </p:sp>
      <p:sp>
        <p:nvSpPr>
          <p:cNvPr id="4" name="Slide Number Placeholder 3">
            <a:extLst>
              <a:ext uri="{FF2B5EF4-FFF2-40B4-BE49-F238E27FC236}">
                <a16:creationId xmlns:a16="http://schemas.microsoft.com/office/drawing/2014/main" id="{BB461732-0E19-4335-9DC3-FDF7C511AEBA}"/>
              </a:ext>
            </a:extLst>
          </p:cNvPr>
          <p:cNvSpPr>
            <a:spLocks noGrp="1"/>
          </p:cNvSpPr>
          <p:nvPr>
            <p:ph type="sldNum" sz="quarter" idx="10"/>
          </p:nvPr>
        </p:nvSpPr>
        <p:spPr/>
        <p:txBody>
          <a:bodyPr/>
          <a:lstStyle/>
          <a:p>
            <a:pPr>
              <a:defRPr/>
            </a:pPr>
            <a:fld id="{7D187A4C-A87B-41AC-8A01-0B3AA42528A5}" type="slidenum">
              <a:rPr lang="en-US" smtClean="0"/>
              <a:pPr>
                <a:defRPr/>
              </a:pPr>
              <a:t>11</a:t>
            </a:fld>
            <a:endParaRPr lang="en-US"/>
          </a:p>
        </p:txBody>
      </p:sp>
    </p:spTree>
    <p:extLst>
      <p:ext uri="{BB962C8B-B14F-4D97-AF65-F5344CB8AC3E}">
        <p14:creationId xmlns:p14="http://schemas.microsoft.com/office/powerpoint/2010/main" val="2071402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203B8-1C35-450D-A65F-7BA2706742A2}"/>
              </a:ext>
            </a:extLst>
          </p:cNvPr>
          <p:cNvSpPr>
            <a:spLocks noGrp="1"/>
          </p:cNvSpPr>
          <p:nvPr>
            <p:ph type="title"/>
          </p:nvPr>
        </p:nvSpPr>
        <p:spPr/>
        <p:txBody>
          <a:bodyPr/>
          <a:lstStyle/>
          <a:p>
            <a:r>
              <a:rPr lang="en-US" dirty="0"/>
              <a:t>Removing an Authorization</a:t>
            </a:r>
          </a:p>
        </p:txBody>
      </p:sp>
      <p:sp>
        <p:nvSpPr>
          <p:cNvPr id="3" name="Content Placeholder 2">
            <a:extLst>
              <a:ext uri="{FF2B5EF4-FFF2-40B4-BE49-F238E27FC236}">
                <a16:creationId xmlns:a16="http://schemas.microsoft.com/office/drawing/2014/main" id="{1A6DAA5A-CC9E-4147-AEDB-7F4A56897B97}"/>
              </a:ext>
            </a:extLst>
          </p:cNvPr>
          <p:cNvSpPr>
            <a:spLocks noGrp="1"/>
          </p:cNvSpPr>
          <p:nvPr>
            <p:ph idx="1"/>
          </p:nvPr>
        </p:nvSpPr>
        <p:spPr/>
        <p:txBody>
          <a:bodyPr/>
          <a:lstStyle/>
          <a:p>
            <a:r>
              <a:rPr lang="en-US" dirty="0"/>
              <a:t>If the document has been CREATED, but never SIGNED, then the document should be removed.</a:t>
            </a:r>
          </a:p>
          <a:p>
            <a:endParaRPr lang="en-US" dirty="0"/>
          </a:p>
          <a:p>
            <a:r>
              <a:rPr lang="en-US" dirty="0"/>
              <a:t>From the DTS Traveler Dashboard, select “Options &gt; Remove Authorization”.</a:t>
            </a:r>
          </a:p>
        </p:txBody>
      </p:sp>
      <p:sp>
        <p:nvSpPr>
          <p:cNvPr id="4" name="Slide Number Placeholder 3">
            <a:extLst>
              <a:ext uri="{FF2B5EF4-FFF2-40B4-BE49-F238E27FC236}">
                <a16:creationId xmlns:a16="http://schemas.microsoft.com/office/drawing/2014/main" id="{3B1C35BA-6FB7-4321-8B27-37D86E38EEFB}"/>
              </a:ext>
            </a:extLst>
          </p:cNvPr>
          <p:cNvSpPr>
            <a:spLocks noGrp="1"/>
          </p:cNvSpPr>
          <p:nvPr>
            <p:ph type="sldNum" sz="quarter" idx="10"/>
          </p:nvPr>
        </p:nvSpPr>
        <p:spPr/>
        <p:txBody>
          <a:bodyPr/>
          <a:lstStyle/>
          <a:p>
            <a:pPr>
              <a:defRPr/>
            </a:pPr>
            <a:fld id="{7D187A4C-A87B-41AC-8A01-0B3AA42528A5}" type="slidenum">
              <a:rPr lang="en-US" smtClean="0"/>
              <a:pPr>
                <a:defRPr/>
              </a:pPr>
              <a:t>12</a:t>
            </a:fld>
            <a:endParaRPr lang="en-US"/>
          </a:p>
        </p:txBody>
      </p:sp>
      <p:pic>
        <p:nvPicPr>
          <p:cNvPr id="5" name="Picture 4">
            <a:extLst>
              <a:ext uri="{FF2B5EF4-FFF2-40B4-BE49-F238E27FC236}">
                <a16:creationId xmlns:a16="http://schemas.microsoft.com/office/drawing/2014/main" id="{7391946E-AB21-4F86-9CD5-A1BA15763E7B}"/>
              </a:ext>
            </a:extLst>
          </p:cNvPr>
          <p:cNvPicPr>
            <a:picLocks noChangeAspect="1"/>
          </p:cNvPicPr>
          <p:nvPr/>
        </p:nvPicPr>
        <p:blipFill>
          <a:blip r:embed="rId2"/>
          <a:stretch>
            <a:fillRect/>
          </a:stretch>
        </p:blipFill>
        <p:spPr>
          <a:xfrm>
            <a:off x="1524000" y="3890734"/>
            <a:ext cx="9144000" cy="1963767"/>
          </a:xfrm>
          <a:prstGeom prst="rect">
            <a:avLst/>
          </a:prstGeom>
        </p:spPr>
      </p:pic>
    </p:spTree>
    <p:extLst>
      <p:ext uri="{BB962C8B-B14F-4D97-AF65-F5344CB8AC3E}">
        <p14:creationId xmlns:p14="http://schemas.microsoft.com/office/powerpoint/2010/main" val="880603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C71BE-795E-4447-B88B-71ABA573E4F9}"/>
              </a:ext>
            </a:extLst>
          </p:cNvPr>
          <p:cNvSpPr>
            <a:spLocks noGrp="1"/>
          </p:cNvSpPr>
          <p:nvPr>
            <p:ph type="title"/>
          </p:nvPr>
        </p:nvSpPr>
        <p:spPr/>
        <p:txBody>
          <a:bodyPr/>
          <a:lstStyle/>
          <a:p>
            <a:r>
              <a:rPr lang="en-US" dirty="0"/>
              <a:t>Removing an Authorization</a:t>
            </a:r>
          </a:p>
        </p:txBody>
      </p:sp>
      <p:sp>
        <p:nvSpPr>
          <p:cNvPr id="3" name="Content Placeholder 2">
            <a:extLst>
              <a:ext uri="{FF2B5EF4-FFF2-40B4-BE49-F238E27FC236}">
                <a16:creationId xmlns:a16="http://schemas.microsoft.com/office/drawing/2014/main" id="{0D0A9118-00CF-4618-AC78-F8687757F5B4}"/>
              </a:ext>
            </a:extLst>
          </p:cNvPr>
          <p:cNvSpPr>
            <a:spLocks noGrp="1"/>
          </p:cNvSpPr>
          <p:nvPr>
            <p:ph idx="1"/>
          </p:nvPr>
        </p:nvSpPr>
        <p:spPr/>
        <p:txBody>
          <a:bodyPr/>
          <a:lstStyle/>
          <a:p>
            <a:r>
              <a:rPr lang="en-US" dirty="0"/>
              <a:t>You will get prompted to confirm the removal of the document. </a:t>
            </a:r>
          </a:p>
          <a:p>
            <a:endParaRPr lang="en-US" dirty="0"/>
          </a:p>
          <a:p>
            <a:endParaRPr lang="en-US" dirty="0"/>
          </a:p>
          <a:p>
            <a:endParaRPr lang="en-US" dirty="0"/>
          </a:p>
          <a:p>
            <a:endParaRPr lang="en-US" dirty="0"/>
          </a:p>
          <a:p>
            <a:endParaRPr lang="en-US" dirty="0"/>
          </a:p>
          <a:p>
            <a:endParaRPr lang="en-US" dirty="0"/>
          </a:p>
          <a:p>
            <a:endParaRPr lang="en-US" dirty="0"/>
          </a:p>
          <a:p>
            <a:r>
              <a:rPr lang="en-US" dirty="0"/>
              <a:t>If you made no reservations, DTS deletes the authorization. </a:t>
            </a:r>
          </a:p>
          <a:p>
            <a:pPr lvl="1"/>
            <a:r>
              <a:rPr lang="en-US" dirty="0"/>
              <a:t>You may have to refresh your screen to verify that the deleted authorization is actually gone from the list. </a:t>
            </a:r>
          </a:p>
        </p:txBody>
      </p:sp>
      <p:sp>
        <p:nvSpPr>
          <p:cNvPr id="4" name="Slide Number Placeholder 3">
            <a:extLst>
              <a:ext uri="{FF2B5EF4-FFF2-40B4-BE49-F238E27FC236}">
                <a16:creationId xmlns:a16="http://schemas.microsoft.com/office/drawing/2014/main" id="{0B1D8D52-C29A-4450-842E-A08E67A72828}"/>
              </a:ext>
            </a:extLst>
          </p:cNvPr>
          <p:cNvSpPr>
            <a:spLocks noGrp="1"/>
          </p:cNvSpPr>
          <p:nvPr>
            <p:ph type="sldNum" sz="quarter" idx="10"/>
          </p:nvPr>
        </p:nvSpPr>
        <p:spPr/>
        <p:txBody>
          <a:bodyPr/>
          <a:lstStyle/>
          <a:p>
            <a:pPr>
              <a:defRPr/>
            </a:pPr>
            <a:fld id="{7D187A4C-A87B-41AC-8A01-0B3AA42528A5}" type="slidenum">
              <a:rPr lang="en-US" smtClean="0"/>
              <a:pPr>
                <a:defRPr/>
              </a:pPr>
              <a:t>13</a:t>
            </a:fld>
            <a:endParaRPr lang="en-US"/>
          </a:p>
        </p:txBody>
      </p:sp>
      <p:pic>
        <p:nvPicPr>
          <p:cNvPr id="6" name="Picture 5">
            <a:extLst>
              <a:ext uri="{FF2B5EF4-FFF2-40B4-BE49-F238E27FC236}">
                <a16:creationId xmlns:a16="http://schemas.microsoft.com/office/drawing/2014/main" id="{C3F8F2B3-84B3-44D5-A177-9C5EB3A28B37}"/>
              </a:ext>
            </a:extLst>
          </p:cNvPr>
          <p:cNvPicPr>
            <a:picLocks noChangeAspect="1"/>
          </p:cNvPicPr>
          <p:nvPr/>
        </p:nvPicPr>
        <p:blipFill>
          <a:blip r:embed="rId2"/>
          <a:stretch>
            <a:fillRect/>
          </a:stretch>
        </p:blipFill>
        <p:spPr>
          <a:xfrm>
            <a:off x="2833687" y="2286000"/>
            <a:ext cx="6524625" cy="2466975"/>
          </a:xfrm>
          <a:prstGeom prst="rect">
            <a:avLst/>
          </a:prstGeom>
        </p:spPr>
      </p:pic>
    </p:spTree>
    <p:extLst>
      <p:ext uri="{BB962C8B-B14F-4D97-AF65-F5344CB8AC3E}">
        <p14:creationId xmlns:p14="http://schemas.microsoft.com/office/powerpoint/2010/main" val="3910332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23EA2-3F8F-428E-925B-5DA387B642EB}"/>
              </a:ext>
            </a:extLst>
          </p:cNvPr>
          <p:cNvSpPr>
            <a:spLocks noGrp="1"/>
          </p:cNvSpPr>
          <p:nvPr>
            <p:ph type="title"/>
          </p:nvPr>
        </p:nvSpPr>
        <p:spPr/>
        <p:txBody>
          <a:bodyPr/>
          <a:lstStyle/>
          <a:p>
            <a:r>
              <a:rPr lang="en-US" dirty="0"/>
              <a:t>Removing an Authorization</a:t>
            </a:r>
          </a:p>
        </p:txBody>
      </p:sp>
      <p:sp>
        <p:nvSpPr>
          <p:cNvPr id="3" name="Content Placeholder 2">
            <a:extLst>
              <a:ext uri="{FF2B5EF4-FFF2-40B4-BE49-F238E27FC236}">
                <a16:creationId xmlns:a16="http://schemas.microsoft.com/office/drawing/2014/main" id="{BD8BC9D0-0C9E-4C0A-B2B4-6A61C46EDBFB}"/>
              </a:ext>
            </a:extLst>
          </p:cNvPr>
          <p:cNvSpPr>
            <a:spLocks noGrp="1"/>
          </p:cNvSpPr>
          <p:nvPr>
            <p:ph idx="1"/>
          </p:nvPr>
        </p:nvSpPr>
        <p:spPr/>
        <p:txBody>
          <a:bodyPr/>
          <a:lstStyle/>
          <a:p>
            <a:r>
              <a:rPr lang="en-US" dirty="0"/>
              <a:t>If you have made reservations, you will </a:t>
            </a:r>
            <a:r>
              <a:rPr lang="en-US" b="1" u="sng" dirty="0">
                <a:solidFill>
                  <a:srgbClr val="FF0000"/>
                </a:solidFill>
              </a:rPr>
              <a:t>NOT</a:t>
            </a:r>
            <a:r>
              <a:rPr lang="en-US" dirty="0"/>
              <a:t> be able to remove the document until the reservations have been deleted from the document.</a:t>
            </a:r>
          </a:p>
          <a:p>
            <a:endParaRPr lang="en-US" dirty="0"/>
          </a:p>
          <a:p>
            <a:r>
              <a:rPr lang="en-US" dirty="0"/>
              <a:t>If the reservations are still active in the document:</a:t>
            </a:r>
          </a:p>
          <a:p>
            <a:pPr marL="914400" lvl="1" indent="-457200">
              <a:buFont typeface="+mj-lt"/>
              <a:buAutoNum type="arabicPeriod"/>
            </a:pPr>
            <a:r>
              <a:rPr lang="en-US" dirty="0"/>
              <a:t>Select Edit next to the affected authorization.</a:t>
            </a:r>
          </a:p>
          <a:p>
            <a:pPr marL="914400" lvl="1" indent="-457200">
              <a:buFont typeface="+mj-lt"/>
              <a:buAutoNum type="arabicPeriod"/>
            </a:pPr>
            <a:r>
              <a:rPr lang="en-US" dirty="0"/>
              <a:t>Navigate to the DTS Reservations module and delete all reservations.</a:t>
            </a:r>
          </a:p>
          <a:p>
            <a:pPr marL="914400" lvl="1" indent="-457200">
              <a:buFont typeface="+mj-lt"/>
              <a:buAutoNum type="arabicPeriod"/>
            </a:pPr>
            <a:r>
              <a:rPr lang="en-US" dirty="0"/>
              <a:t>Return to the DTS Dashboard and select Remove Authorization again.</a:t>
            </a:r>
          </a:p>
          <a:p>
            <a:pPr marL="914400" lvl="1" indent="-457200">
              <a:buFont typeface="+mj-lt"/>
              <a:buAutoNum type="arabicPeriod"/>
            </a:pPr>
            <a:endParaRPr lang="en-US" dirty="0"/>
          </a:p>
          <a:p>
            <a:pPr marL="514350" indent="-457200"/>
            <a:r>
              <a:rPr lang="en-US" dirty="0"/>
              <a:t>Always contact the vendor (e.g. airline, hotel, rental car company) to ensure all your reservations are fully cancelled to avoid incurring additional charges or fees</a:t>
            </a:r>
          </a:p>
        </p:txBody>
      </p:sp>
      <p:sp>
        <p:nvSpPr>
          <p:cNvPr id="4" name="Slide Number Placeholder 3">
            <a:extLst>
              <a:ext uri="{FF2B5EF4-FFF2-40B4-BE49-F238E27FC236}">
                <a16:creationId xmlns:a16="http://schemas.microsoft.com/office/drawing/2014/main" id="{0840B96B-504D-42D2-A51E-AF5C3742DAC3}"/>
              </a:ext>
            </a:extLst>
          </p:cNvPr>
          <p:cNvSpPr>
            <a:spLocks noGrp="1"/>
          </p:cNvSpPr>
          <p:nvPr>
            <p:ph type="sldNum" sz="quarter" idx="10"/>
          </p:nvPr>
        </p:nvSpPr>
        <p:spPr/>
        <p:txBody>
          <a:bodyPr/>
          <a:lstStyle/>
          <a:p>
            <a:pPr>
              <a:defRPr/>
            </a:pPr>
            <a:fld id="{7D187A4C-A87B-41AC-8A01-0B3AA42528A5}" type="slidenum">
              <a:rPr lang="en-US" smtClean="0"/>
              <a:pPr>
                <a:defRPr/>
              </a:pPr>
              <a:t>14</a:t>
            </a:fld>
            <a:endParaRPr lang="en-US"/>
          </a:p>
        </p:txBody>
      </p:sp>
    </p:spTree>
    <p:extLst>
      <p:ext uri="{BB962C8B-B14F-4D97-AF65-F5344CB8AC3E}">
        <p14:creationId xmlns:p14="http://schemas.microsoft.com/office/powerpoint/2010/main" val="847768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3CABA-C58D-4955-9AD4-20C314AEF053}"/>
              </a:ext>
            </a:extLst>
          </p:cNvPr>
          <p:cNvSpPr>
            <a:spLocks noGrp="1"/>
          </p:cNvSpPr>
          <p:nvPr>
            <p:ph type="title"/>
          </p:nvPr>
        </p:nvSpPr>
        <p:spPr/>
        <p:txBody>
          <a:bodyPr/>
          <a:lstStyle/>
          <a:p>
            <a:r>
              <a:rPr lang="en-US" dirty="0"/>
              <a:t>Removing an Authorization</a:t>
            </a:r>
          </a:p>
        </p:txBody>
      </p:sp>
      <p:sp>
        <p:nvSpPr>
          <p:cNvPr id="3" name="Content Placeholder 2">
            <a:extLst>
              <a:ext uri="{FF2B5EF4-FFF2-40B4-BE49-F238E27FC236}">
                <a16:creationId xmlns:a16="http://schemas.microsoft.com/office/drawing/2014/main" id="{5325AB5D-A466-49AB-9102-3CCB7440279B}"/>
              </a:ext>
            </a:extLst>
          </p:cNvPr>
          <p:cNvSpPr>
            <a:spLocks noGrp="1"/>
          </p:cNvSpPr>
          <p:nvPr>
            <p:ph idx="1"/>
          </p:nvPr>
        </p:nvSpPr>
        <p:spPr/>
        <p:txBody>
          <a:bodyPr/>
          <a:lstStyle/>
          <a:p>
            <a:r>
              <a:rPr lang="en-US" dirty="0"/>
              <a:t>If the reservations are not still active in the document, you will not be able to remove them from the document.</a:t>
            </a:r>
          </a:p>
          <a:p>
            <a:pPr lvl="1"/>
            <a:r>
              <a:rPr lang="en-US" dirty="0"/>
              <a:t>Users may receive error messages or screen flashes when attempting to remove reservations that no longer exist.</a:t>
            </a:r>
          </a:p>
          <a:p>
            <a:endParaRPr lang="en-US" dirty="0"/>
          </a:p>
          <a:p>
            <a:r>
              <a:rPr lang="en-US" dirty="0"/>
              <a:t>Instead of removing the authorization, the document now needs to be cancelled.</a:t>
            </a:r>
          </a:p>
          <a:p>
            <a:endParaRPr lang="en-US" dirty="0"/>
          </a:p>
          <a:p>
            <a:r>
              <a:rPr lang="en-US" dirty="0"/>
              <a:t>In order to begin the cancellation process, the document needs to be stamped SIGNED.</a:t>
            </a:r>
          </a:p>
          <a:p>
            <a:pPr lvl="1"/>
            <a:r>
              <a:rPr lang="en-US" dirty="0"/>
              <a:t>This will send the document to CTO SUBMIT and once it has updated to CTO BOOKED, the cancellation process can start.</a:t>
            </a:r>
          </a:p>
        </p:txBody>
      </p:sp>
      <p:sp>
        <p:nvSpPr>
          <p:cNvPr id="4" name="Slide Number Placeholder 3">
            <a:extLst>
              <a:ext uri="{FF2B5EF4-FFF2-40B4-BE49-F238E27FC236}">
                <a16:creationId xmlns:a16="http://schemas.microsoft.com/office/drawing/2014/main" id="{F206EA3C-9C2B-4ADB-9724-73F196F54F12}"/>
              </a:ext>
            </a:extLst>
          </p:cNvPr>
          <p:cNvSpPr>
            <a:spLocks noGrp="1"/>
          </p:cNvSpPr>
          <p:nvPr>
            <p:ph type="sldNum" sz="quarter" idx="10"/>
          </p:nvPr>
        </p:nvSpPr>
        <p:spPr/>
        <p:txBody>
          <a:bodyPr/>
          <a:lstStyle/>
          <a:p>
            <a:pPr>
              <a:defRPr/>
            </a:pPr>
            <a:fld id="{7D187A4C-A87B-41AC-8A01-0B3AA42528A5}" type="slidenum">
              <a:rPr lang="en-US" smtClean="0"/>
              <a:pPr>
                <a:defRPr/>
              </a:pPr>
              <a:t>15</a:t>
            </a:fld>
            <a:endParaRPr lang="en-US"/>
          </a:p>
        </p:txBody>
      </p:sp>
    </p:spTree>
    <p:extLst>
      <p:ext uri="{BB962C8B-B14F-4D97-AF65-F5344CB8AC3E}">
        <p14:creationId xmlns:p14="http://schemas.microsoft.com/office/powerpoint/2010/main" val="3826308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B6941-0CB5-43D1-AFF9-7D4F7914DAE4}"/>
              </a:ext>
            </a:extLst>
          </p:cNvPr>
          <p:cNvSpPr>
            <a:spLocks noGrp="1"/>
          </p:cNvSpPr>
          <p:nvPr>
            <p:ph type="title"/>
          </p:nvPr>
        </p:nvSpPr>
        <p:spPr/>
        <p:txBody>
          <a:bodyPr/>
          <a:lstStyle/>
          <a:p>
            <a:r>
              <a:rPr lang="en-US" dirty="0"/>
              <a:t>Cancelling an Authorization</a:t>
            </a:r>
          </a:p>
        </p:txBody>
      </p:sp>
      <p:sp>
        <p:nvSpPr>
          <p:cNvPr id="3" name="Content Placeholder 2">
            <a:extLst>
              <a:ext uri="{FF2B5EF4-FFF2-40B4-BE49-F238E27FC236}">
                <a16:creationId xmlns:a16="http://schemas.microsoft.com/office/drawing/2014/main" id="{F7C66353-F3E2-42B1-A903-BB5DF856512E}"/>
              </a:ext>
            </a:extLst>
          </p:cNvPr>
          <p:cNvSpPr>
            <a:spLocks noGrp="1"/>
          </p:cNvSpPr>
          <p:nvPr>
            <p:ph idx="1"/>
          </p:nvPr>
        </p:nvSpPr>
        <p:spPr/>
        <p:txBody>
          <a:bodyPr/>
          <a:lstStyle/>
          <a:p>
            <a:r>
              <a:rPr lang="en-US" dirty="0"/>
              <a:t>DTS has an automated Trip Cancel process that allows for:</a:t>
            </a:r>
          </a:p>
          <a:p>
            <a:pPr lvl="1"/>
            <a:r>
              <a:rPr lang="en-US" dirty="0"/>
              <a:t>Reservations to be cancelled automatically by DTS.</a:t>
            </a:r>
          </a:p>
          <a:p>
            <a:pPr lvl="1"/>
            <a:r>
              <a:rPr lang="en-US" dirty="0"/>
              <a:t>Existing expenses in the document to be handled properly.</a:t>
            </a:r>
          </a:p>
          <a:p>
            <a:pPr lvl="1"/>
            <a:r>
              <a:rPr lang="en-US" dirty="0"/>
              <a:t>Documents to route differently.</a:t>
            </a:r>
          </a:p>
          <a:p>
            <a:pPr lvl="1"/>
            <a:r>
              <a:rPr lang="en-US" dirty="0"/>
              <a:t>De-Obligations to be performed.</a:t>
            </a:r>
          </a:p>
          <a:p>
            <a:pPr lvl="1"/>
            <a:endParaRPr lang="en-US" dirty="0"/>
          </a:p>
        </p:txBody>
      </p:sp>
      <p:sp>
        <p:nvSpPr>
          <p:cNvPr id="4" name="Slide Number Placeholder 3">
            <a:extLst>
              <a:ext uri="{FF2B5EF4-FFF2-40B4-BE49-F238E27FC236}">
                <a16:creationId xmlns:a16="http://schemas.microsoft.com/office/drawing/2014/main" id="{7927C6F1-EC2F-4CD1-8105-A196663D42CE}"/>
              </a:ext>
            </a:extLst>
          </p:cNvPr>
          <p:cNvSpPr>
            <a:spLocks noGrp="1"/>
          </p:cNvSpPr>
          <p:nvPr>
            <p:ph type="sldNum" sz="quarter" idx="10"/>
          </p:nvPr>
        </p:nvSpPr>
        <p:spPr/>
        <p:txBody>
          <a:bodyPr/>
          <a:lstStyle/>
          <a:p>
            <a:pPr>
              <a:defRPr/>
            </a:pPr>
            <a:fld id="{7D187A4C-A87B-41AC-8A01-0B3AA42528A5}" type="slidenum">
              <a:rPr lang="en-US" smtClean="0"/>
              <a:pPr>
                <a:defRPr/>
              </a:pPr>
              <a:t>16</a:t>
            </a:fld>
            <a:endParaRPr lang="en-US"/>
          </a:p>
        </p:txBody>
      </p:sp>
      <p:pic>
        <p:nvPicPr>
          <p:cNvPr id="7" name="Picture 6">
            <a:extLst>
              <a:ext uri="{FF2B5EF4-FFF2-40B4-BE49-F238E27FC236}">
                <a16:creationId xmlns:a16="http://schemas.microsoft.com/office/drawing/2014/main" id="{C22AD8BF-92FC-451F-AD38-64040CBCDDBC}"/>
              </a:ext>
            </a:extLst>
          </p:cNvPr>
          <p:cNvPicPr>
            <a:picLocks noChangeAspect="1"/>
          </p:cNvPicPr>
          <p:nvPr/>
        </p:nvPicPr>
        <p:blipFill>
          <a:blip r:embed="rId2"/>
          <a:stretch>
            <a:fillRect/>
          </a:stretch>
        </p:blipFill>
        <p:spPr>
          <a:xfrm>
            <a:off x="1747838" y="3581400"/>
            <a:ext cx="8696325" cy="2672830"/>
          </a:xfrm>
          <a:prstGeom prst="rect">
            <a:avLst/>
          </a:prstGeom>
        </p:spPr>
      </p:pic>
    </p:spTree>
    <p:extLst>
      <p:ext uri="{BB962C8B-B14F-4D97-AF65-F5344CB8AC3E}">
        <p14:creationId xmlns:p14="http://schemas.microsoft.com/office/powerpoint/2010/main" val="3050705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B6941-0CB5-43D1-AFF9-7D4F7914DAE4}"/>
              </a:ext>
            </a:extLst>
          </p:cNvPr>
          <p:cNvSpPr>
            <a:spLocks noGrp="1"/>
          </p:cNvSpPr>
          <p:nvPr>
            <p:ph type="title"/>
          </p:nvPr>
        </p:nvSpPr>
        <p:spPr/>
        <p:txBody>
          <a:bodyPr/>
          <a:lstStyle/>
          <a:p>
            <a:r>
              <a:rPr lang="en-US" dirty="0"/>
              <a:t>Cancelling an Authorization</a:t>
            </a:r>
          </a:p>
        </p:txBody>
      </p:sp>
      <p:sp>
        <p:nvSpPr>
          <p:cNvPr id="3" name="Content Placeholder 2">
            <a:extLst>
              <a:ext uri="{FF2B5EF4-FFF2-40B4-BE49-F238E27FC236}">
                <a16:creationId xmlns:a16="http://schemas.microsoft.com/office/drawing/2014/main" id="{F7C66353-F3E2-42B1-A903-BB5DF856512E}"/>
              </a:ext>
            </a:extLst>
          </p:cNvPr>
          <p:cNvSpPr>
            <a:spLocks noGrp="1"/>
          </p:cNvSpPr>
          <p:nvPr>
            <p:ph idx="1"/>
          </p:nvPr>
        </p:nvSpPr>
        <p:spPr/>
        <p:txBody>
          <a:bodyPr/>
          <a:lstStyle/>
          <a:p>
            <a:r>
              <a:rPr lang="en-US" dirty="0"/>
              <a:t>There are two ways to Cancel a Trip in </a:t>
            </a:r>
            <a:br>
              <a:rPr lang="en-US" dirty="0"/>
            </a:br>
            <a:r>
              <a:rPr lang="en-US" dirty="0"/>
              <a:t>DTS:</a:t>
            </a:r>
          </a:p>
          <a:p>
            <a:pPr lvl="1"/>
            <a:r>
              <a:rPr lang="en-US" dirty="0"/>
              <a:t>No Expenses were incurred</a:t>
            </a:r>
          </a:p>
          <a:p>
            <a:pPr lvl="1"/>
            <a:r>
              <a:rPr lang="en-US" dirty="0"/>
              <a:t>Expenses were incurred or the traveler</a:t>
            </a:r>
            <a:br>
              <a:rPr lang="en-US" dirty="0"/>
            </a:br>
            <a:r>
              <a:rPr lang="en-US" dirty="0"/>
              <a:t>received a non-ATM advance or </a:t>
            </a:r>
            <a:br>
              <a:rPr lang="en-US" dirty="0"/>
            </a:br>
            <a:r>
              <a:rPr lang="en-US" dirty="0"/>
              <a:t>scheduled partial payment</a:t>
            </a:r>
          </a:p>
          <a:p>
            <a:pPr lvl="1"/>
            <a:endParaRPr lang="en-US" dirty="0"/>
          </a:p>
          <a:p>
            <a:r>
              <a:rPr lang="en-US" dirty="0"/>
              <a:t>DTS will not always present the user with</a:t>
            </a:r>
            <a:br>
              <a:rPr lang="en-US" dirty="0"/>
            </a:br>
            <a:r>
              <a:rPr lang="en-US" dirty="0"/>
              <a:t>this pop-up.</a:t>
            </a:r>
          </a:p>
          <a:p>
            <a:pPr lvl="1"/>
            <a:r>
              <a:rPr lang="en-US" dirty="0"/>
              <a:t>If the DTS can determine how your </a:t>
            </a:r>
            <a:br>
              <a:rPr lang="en-US" dirty="0"/>
            </a:br>
            <a:r>
              <a:rPr lang="en-US" dirty="0"/>
              <a:t>document should be cancelled, it will </a:t>
            </a:r>
            <a:br>
              <a:rPr lang="en-US" dirty="0"/>
            </a:br>
            <a:r>
              <a:rPr lang="en-US" dirty="0"/>
              <a:t>choose one of these two options</a:t>
            </a:r>
            <a:br>
              <a:rPr lang="en-US" dirty="0"/>
            </a:br>
            <a:r>
              <a:rPr lang="en-US" dirty="0"/>
              <a:t>automatically.</a:t>
            </a:r>
          </a:p>
        </p:txBody>
      </p:sp>
      <p:sp>
        <p:nvSpPr>
          <p:cNvPr id="4" name="Slide Number Placeholder 3">
            <a:extLst>
              <a:ext uri="{FF2B5EF4-FFF2-40B4-BE49-F238E27FC236}">
                <a16:creationId xmlns:a16="http://schemas.microsoft.com/office/drawing/2014/main" id="{7927C6F1-EC2F-4CD1-8105-A196663D42CE}"/>
              </a:ext>
            </a:extLst>
          </p:cNvPr>
          <p:cNvSpPr>
            <a:spLocks noGrp="1"/>
          </p:cNvSpPr>
          <p:nvPr>
            <p:ph type="sldNum" sz="quarter" idx="10"/>
          </p:nvPr>
        </p:nvSpPr>
        <p:spPr/>
        <p:txBody>
          <a:bodyPr/>
          <a:lstStyle/>
          <a:p>
            <a:pPr>
              <a:defRPr/>
            </a:pPr>
            <a:fld id="{7D187A4C-A87B-41AC-8A01-0B3AA42528A5}" type="slidenum">
              <a:rPr lang="en-US" smtClean="0"/>
              <a:pPr>
                <a:defRPr/>
              </a:pPr>
              <a:t>17</a:t>
            </a:fld>
            <a:endParaRPr lang="en-US"/>
          </a:p>
        </p:txBody>
      </p:sp>
      <p:pic>
        <p:nvPicPr>
          <p:cNvPr id="5" name="Picture 4">
            <a:extLst>
              <a:ext uri="{FF2B5EF4-FFF2-40B4-BE49-F238E27FC236}">
                <a16:creationId xmlns:a16="http://schemas.microsoft.com/office/drawing/2014/main" id="{C70A7CAD-D64A-4435-A6F3-4A0F2ADAF448}"/>
              </a:ext>
            </a:extLst>
          </p:cNvPr>
          <p:cNvPicPr>
            <a:picLocks noChangeAspect="1"/>
          </p:cNvPicPr>
          <p:nvPr/>
        </p:nvPicPr>
        <p:blipFill>
          <a:blip r:embed="rId2"/>
          <a:stretch>
            <a:fillRect/>
          </a:stretch>
        </p:blipFill>
        <p:spPr>
          <a:xfrm>
            <a:off x="6313349" y="1497867"/>
            <a:ext cx="5726251" cy="4785734"/>
          </a:xfrm>
          <a:prstGeom prst="rect">
            <a:avLst/>
          </a:prstGeom>
          <a:ln>
            <a:solidFill>
              <a:schemeClr val="tx1"/>
            </a:solidFill>
          </a:ln>
        </p:spPr>
      </p:pic>
    </p:spTree>
    <p:extLst>
      <p:ext uri="{BB962C8B-B14F-4D97-AF65-F5344CB8AC3E}">
        <p14:creationId xmlns:p14="http://schemas.microsoft.com/office/powerpoint/2010/main" val="2160330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38CE6-D47C-441F-B52F-BEC52D8FFFA7}"/>
              </a:ext>
            </a:extLst>
          </p:cNvPr>
          <p:cNvSpPr>
            <a:spLocks noGrp="1"/>
          </p:cNvSpPr>
          <p:nvPr>
            <p:ph type="title"/>
          </p:nvPr>
        </p:nvSpPr>
        <p:spPr/>
        <p:txBody>
          <a:bodyPr/>
          <a:lstStyle/>
          <a:p>
            <a:r>
              <a:rPr lang="en-US" dirty="0"/>
              <a:t>Cancelling an Authorization when No Expenses were Incurred</a:t>
            </a:r>
            <a:br>
              <a:rPr lang="en-US" dirty="0"/>
            </a:br>
            <a:endParaRPr lang="en-US" dirty="0"/>
          </a:p>
        </p:txBody>
      </p:sp>
      <p:sp>
        <p:nvSpPr>
          <p:cNvPr id="3" name="Content Placeholder 2">
            <a:extLst>
              <a:ext uri="{FF2B5EF4-FFF2-40B4-BE49-F238E27FC236}">
                <a16:creationId xmlns:a16="http://schemas.microsoft.com/office/drawing/2014/main" id="{7A5A87DB-B78D-47D7-9B38-1F574486BCCB}"/>
              </a:ext>
            </a:extLst>
          </p:cNvPr>
          <p:cNvSpPr>
            <a:spLocks noGrp="1"/>
          </p:cNvSpPr>
          <p:nvPr>
            <p:ph idx="1"/>
          </p:nvPr>
        </p:nvSpPr>
        <p:spPr/>
        <p:txBody>
          <a:bodyPr/>
          <a:lstStyle/>
          <a:p>
            <a:pPr>
              <a:defRPr/>
            </a:pPr>
            <a:r>
              <a:rPr lang="en-US" dirty="0"/>
              <a:t>No expenses were incurred by the traveler.</a:t>
            </a:r>
          </a:p>
          <a:p>
            <a:pPr lvl="1">
              <a:defRPr/>
            </a:pPr>
            <a:r>
              <a:rPr lang="en-US" dirty="0"/>
              <a:t>DTS realizes that there is no voucher is required for reimbursement</a:t>
            </a:r>
          </a:p>
          <a:p>
            <a:endParaRPr lang="en-US" dirty="0"/>
          </a:p>
          <a:p>
            <a:pPr>
              <a:defRPr/>
            </a:pPr>
            <a:r>
              <a:rPr lang="en-US" dirty="0"/>
              <a:t>Routing for the document is altered to only allow the SIGNED, RETURNED, or CANCELLED stamp.</a:t>
            </a:r>
          </a:p>
          <a:p>
            <a:pPr lvl="1">
              <a:defRPr/>
            </a:pPr>
            <a:r>
              <a:rPr lang="en-US" dirty="0"/>
              <a:t>The document can no longer be stamped APPROVED.</a:t>
            </a:r>
          </a:p>
          <a:p>
            <a:endParaRPr lang="en-US" dirty="0"/>
          </a:p>
          <a:p>
            <a:r>
              <a:rPr lang="en-US" dirty="0"/>
              <a:t>Expenses do not need to be removed from the document.</a:t>
            </a:r>
          </a:p>
          <a:p>
            <a:pPr lvl="1"/>
            <a:r>
              <a:rPr lang="en-US" dirty="0"/>
              <a:t>Voucher will never be created.</a:t>
            </a:r>
          </a:p>
          <a:p>
            <a:endParaRPr lang="en-US" dirty="0"/>
          </a:p>
          <a:p>
            <a:r>
              <a:rPr lang="en-US" dirty="0"/>
              <a:t>The CANCELLED stamp is the final stamp on this document.</a:t>
            </a:r>
          </a:p>
        </p:txBody>
      </p:sp>
      <p:sp>
        <p:nvSpPr>
          <p:cNvPr id="4" name="Slide Number Placeholder 3">
            <a:extLst>
              <a:ext uri="{FF2B5EF4-FFF2-40B4-BE49-F238E27FC236}">
                <a16:creationId xmlns:a16="http://schemas.microsoft.com/office/drawing/2014/main" id="{988781F7-AD91-4D80-9988-42C8D6F2728B}"/>
              </a:ext>
            </a:extLst>
          </p:cNvPr>
          <p:cNvSpPr>
            <a:spLocks noGrp="1"/>
          </p:cNvSpPr>
          <p:nvPr>
            <p:ph type="sldNum" sz="quarter" idx="10"/>
          </p:nvPr>
        </p:nvSpPr>
        <p:spPr/>
        <p:txBody>
          <a:bodyPr/>
          <a:lstStyle/>
          <a:p>
            <a:pPr>
              <a:defRPr/>
            </a:pPr>
            <a:fld id="{7D187A4C-A87B-41AC-8A01-0B3AA42528A5}" type="slidenum">
              <a:rPr lang="en-US" smtClean="0"/>
              <a:pPr>
                <a:defRPr/>
              </a:pPr>
              <a:t>18</a:t>
            </a:fld>
            <a:endParaRPr lang="en-US"/>
          </a:p>
        </p:txBody>
      </p:sp>
    </p:spTree>
    <p:extLst>
      <p:ext uri="{BB962C8B-B14F-4D97-AF65-F5344CB8AC3E}">
        <p14:creationId xmlns:p14="http://schemas.microsoft.com/office/powerpoint/2010/main" val="1297994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F5976-FDFE-4103-A0BD-081FF72CD560}"/>
              </a:ext>
            </a:extLst>
          </p:cNvPr>
          <p:cNvSpPr>
            <a:spLocks noGrp="1"/>
          </p:cNvSpPr>
          <p:nvPr>
            <p:ph type="title"/>
          </p:nvPr>
        </p:nvSpPr>
        <p:spPr/>
        <p:txBody>
          <a:bodyPr/>
          <a:lstStyle/>
          <a:p>
            <a:r>
              <a:rPr lang="en-US" dirty="0"/>
              <a:t>Cancelling an Authorization when No Expenses were Incurred</a:t>
            </a:r>
          </a:p>
        </p:txBody>
      </p:sp>
      <p:sp>
        <p:nvSpPr>
          <p:cNvPr id="4" name="Slide Number Placeholder 3">
            <a:extLst>
              <a:ext uri="{FF2B5EF4-FFF2-40B4-BE49-F238E27FC236}">
                <a16:creationId xmlns:a16="http://schemas.microsoft.com/office/drawing/2014/main" id="{AE55EB5A-F4C9-49F0-9FC9-2E4A61B609A5}"/>
              </a:ext>
            </a:extLst>
          </p:cNvPr>
          <p:cNvSpPr>
            <a:spLocks noGrp="1"/>
          </p:cNvSpPr>
          <p:nvPr>
            <p:ph type="sldNum" sz="quarter" idx="10"/>
          </p:nvPr>
        </p:nvSpPr>
        <p:spPr/>
        <p:txBody>
          <a:bodyPr/>
          <a:lstStyle/>
          <a:p>
            <a:pPr>
              <a:defRPr/>
            </a:pPr>
            <a:fld id="{7D187A4C-A87B-41AC-8A01-0B3AA42528A5}" type="slidenum">
              <a:rPr lang="en-US" smtClean="0"/>
              <a:pPr>
                <a:defRPr/>
              </a:pPr>
              <a:t>19</a:t>
            </a:fld>
            <a:endParaRPr lang="en-US"/>
          </a:p>
        </p:txBody>
      </p:sp>
      <p:sp>
        <p:nvSpPr>
          <p:cNvPr id="6" name="Rounded Rectangle 8">
            <a:extLst>
              <a:ext uri="{FF2B5EF4-FFF2-40B4-BE49-F238E27FC236}">
                <a16:creationId xmlns:a16="http://schemas.microsoft.com/office/drawing/2014/main" id="{F761DC16-16E8-4CB1-AFD6-ECD68176C804}"/>
              </a:ext>
            </a:extLst>
          </p:cNvPr>
          <p:cNvSpPr/>
          <p:nvPr/>
        </p:nvSpPr>
        <p:spPr bwMode="auto">
          <a:xfrm>
            <a:off x="4520911" y="1523999"/>
            <a:ext cx="3150177" cy="668865"/>
          </a:xfrm>
          <a:prstGeom prst="roundRect">
            <a:avLst/>
          </a:prstGeom>
          <a:solidFill>
            <a:srgbClr val="92D050"/>
          </a:solidFill>
          <a:ln w="9525" cap="flat" cmpd="sng" algn="ctr">
            <a:solidFill>
              <a:schemeClr val="tx1"/>
            </a:solidFill>
            <a:prstDash val="solid"/>
            <a:round/>
            <a:headEnd type="none" w="med" len="med"/>
            <a:tailEnd type="none" w="med" len="med"/>
          </a:ln>
          <a:effectLst/>
        </p:spPr>
        <p:txBody>
          <a:bodyPr anchor="ctr">
            <a:normAutofit fontScale="55000" lnSpcReduction="20000"/>
          </a:bodyPr>
          <a:lstStyle/>
          <a:p>
            <a:pPr algn="ctr">
              <a:defRPr/>
            </a:pPr>
            <a:r>
              <a:rPr lang="en-US" b="0" i="0" dirty="0">
                <a:latin typeface="+mj-lt"/>
                <a:cs typeface="+mn-cs"/>
              </a:rPr>
              <a:t>Trip Cancel – No Expenses Incurred</a:t>
            </a:r>
          </a:p>
        </p:txBody>
      </p:sp>
      <p:sp>
        <p:nvSpPr>
          <p:cNvPr id="7" name="Rounded Rectangle 39">
            <a:extLst>
              <a:ext uri="{FF2B5EF4-FFF2-40B4-BE49-F238E27FC236}">
                <a16:creationId xmlns:a16="http://schemas.microsoft.com/office/drawing/2014/main" id="{4A75AF85-5999-4F2C-A4C1-0453754F4991}"/>
              </a:ext>
            </a:extLst>
          </p:cNvPr>
          <p:cNvSpPr/>
          <p:nvPr/>
        </p:nvSpPr>
        <p:spPr bwMode="auto">
          <a:xfrm>
            <a:off x="8839200" y="2393524"/>
            <a:ext cx="3150177" cy="668865"/>
          </a:xfrm>
          <a:prstGeom prst="roundRect">
            <a:avLst/>
          </a:prstGeom>
          <a:solidFill>
            <a:srgbClr val="92D050"/>
          </a:solidFill>
          <a:ln w="9525" cap="flat" cmpd="sng" algn="ctr">
            <a:solidFill>
              <a:schemeClr val="tx1"/>
            </a:solidFill>
            <a:prstDash val="solid"/>
            <a:round/>
            <a:headEnd type="none" w="med" len="med"/>
            <a:tailEnd type="none" w="med" len="med"/>
          </a:ln>
          <a:effectLst/>
        </p:spPr>
        <p:txBody>
          <a:bodyPr anchor="ctr">
            <a:normAutofit fontScale="47500" lnSpcReduction="20000"/>
          </a:bodyPr>
          <a:lstStyle/>
          <a:p>
            <a:pPr algn="ctr">
              <a:defRPr/>
            </a:pPr>
            <a:r>
              <a:rPr lang="en-US" b="0" i="0" dirty="0">
                <a:latin typeface="+mj-lt"/>
                <a:cs typeface="+mn-cs"/>
              </a:rPr>
              <a:t>Document has been SIGNED but never been APPROVED</a:t>
            </a:r>
          </a:p>
        </p:txBody>
      </p:sp>
      <p:sp>
        <p:nvSpPr>
          <p:cNvPr id="8" name="Rounded Rectangle 40">
            <a:extLst>
              <a:ext uri="{FF2B5EF4-FFF2-40B4-BE49-F238E27FC236}">
                <a16:creationId xmlns:a16="http://schemas.microsoft.com/office/drawing/2014/main" id="{3FA342D6-21F3-4D6A-A9A6-F248B406E57C}"/>
              </a:ext>
            </a:extLst>
          </p:cNvPr>
          <p:cNvSpPr/>
          <p:nvPr/>
        </p:nvSpPr>
        <p:spPr bwMode="auto">
          <a:xfrm>
            <a:off x="558511" y="2393524"/>
            <a:ext cx="3150177" cy="668865"/>
          </a:xfrm>
          <a:prstGeom prst="roundRect">
            <a:avLst/>
          </a:prstGeom>
          <a:solidFill>
            <a:srgbClr val="92D050"/>
          </a:solidFill>
          <a:ln w="9525" cap="flat" cmpd="sng" algn="ctr">
            <a:solidFill>
              <a:schemeClr val="tx1"/>
            </a:solidFill>
            <a:prstDash val="solid"/>
            <a:round/>
            <a:headEnd type="none" w="med" len="med"/>
            <a:tailEnd type="none" w="med" len="med"/>
          </a:ln>
          <a:effectLst/>
        </p:spPr>
        <p:txBody>
          <a:bodyPr anchor="ctr">
            <a:normAutofit fontScale="40000" lnSpcReduction="20000"/>
          </a:bodyPr>
          <a:lstStyle/>
          <a:p>
            <a:pPr algn="ctr">
              <a:defRPr/>
            </a:pPr>
            <a:r>
              <a:rPr lang="en-US" b="0" i="0" dirty="0">
                <a:latin typeface="+mj-lt"/>
                <a:cs typeface="+mn-cs"/>
              </a:rPr>
              <a:t>Document is, or </a:t>
            </a:r>
            <a:r>
              <a:rPr lang="en-US" b="0" i="0" dirty="0">
                <a:solidFill>
                  <a:srgbClr val="000000"/>
                </a:solidFill>
                <a:latin typeface="Arial"/>
                <a:cs typeface="+mn-cs"/>
              </a:rPr>
              <a:t>previously</a:t>
            </a:r>
            <a:r>
              <a:rPr lang="en-US" b="0" i="0" dirty="0">
                <a:latin typeface="+mj-lt"/>
                <a:cs typeface="+mn-cs"/>
              </a:rPr>
              <a:t> has been, APPROVED but not routing</a:t>
            </a:r>
          </a:p>
        </p:txBody>
      </p:sp>
      <p:sp>
        <p:nvSpPr>
          <p:cNvPr id="9" name="Rounded Rectangle 41">
            <a:extLst>
              <a:ext uri="{FF2B5EF4-FFF2-40B4-BE49-F238E27FC236}">
                <a16:creationId xmlns:a16="http://schemas.microsoft.com/office/drawing/2014/main" id="{7DDA76BA-A6B5-4785-B484-98D787DCF86E}"/>
              </a:ext>
            </a:extLst>
          </p:cNvPr>
          <p:cNvSpPr/>
          <p:nvPr/>
        </p:nvSpPr>
        <p:spPr bwMode="auto">
          <a:xfrm>
            <a:off x="558511" y="3257135"/>
            <a:ext cx="1482436" cy="468205"/>
          </a:xfrm>
          <a:prstGeom prst="roundRect">
            <a:avLst/>
          </a:prstGeom>
          <a:solidFill>
            <a:srgbClr val="00B0F0"/>
          </a:solidFill>
          <a:ln w="9525" cap="flat" cmpd="sng" algn="ctr">
            <a:solidFill>
              <a:schemeClr val="tx1"/>
            </a:solidFill>
            <a:prstDash val="solid"/>
            <a:round/>
            <a:headEnd type="none" w="med" len="med"/>
            <a:tailEnd type="none" w="med" len="med"/>
          </a:ln>
          <a:effectLst/>
        </p:spPr>
        <p:txBody>
          <a:bodyPr anchor="ctr">
            <a:normAutofit fontScale="32500" lnSpcReduction="20000"/>
          </a:bodyPr>
          <a:lstStyle/>
          <a:p>
            <a:pPr algn="ctr">
              <a:defRPr/>
            </a:pPr>
            <a:r>
              <a:rPr lang="en-US" b="0" i="0" dirty="0">
                <a:latin typeface="+mj-lt"/>
                <a:cs typeface="+mn-cs"/>
              </a:rPr>
              <a:t>Active Reservations</a:t>
            </a:r>
          </a:p>
        </p:txBody>
      </p:sp>
      <p:sp>
        <p:nvSpPr>
          <p:cNvPr id="10" name="Rounded Rectangle 42">
            <a:extLst>
              <a:ext uri="{FF2B5EF4-FFF2-40B4-BE49-F238E27FC236}">
                <a16:creationId xmlns:a16="http://schemas.microsoft.com/office/drawing/2014/main" id="{8BECBFDA-4F1C-49B2-86B4-A9142E4AB506}"/>
              </a:ext>
            </a:extLst>
          </p:cNvPr>
          <p:cNvSpPr/>
          <p:nvPr/>
        </p:nvSpPr>
        <p:spPr bwMode="auto">
          <a:xfrm>
            <a:off x="2226252" y="3257135"/>
            <a:ext cx="1482436" cy="468205"/>
          </a:xfrm>
          <a:prstGeom prst="roundRect">
            <a:avLst/>
          </a:prstGeom>
          <a:solidFill>
            <a:srgbClr val="00B0F0"/>
          </a:solidFill>
          <a:ln w="9525" cap="flat" cmpd="sng" algn="ctr">
            <a:solidFill>
              <a:schemeClr val="tx1"/>
            </a:solidFill>
            <a:prstDash val="solid"/>
            <a:round/>
            <a:headEnd type="none" w="med" len="med"/>
            <a:tailEnd type="none" w="med" len="med"/>
          </a:ln>
          <a:effectLst/>
        </p:spPr>
        <p:txBody>
          <a:bodyPr anchor="ctr">
            <a:normAutofit fontScale="32500" lnSpcReduction="20000"/>
          </a:bodyPr>
          <a:lstStyle/>
          <a:p>
            <a:pPr algn="ctr">
              <a:defRPr/>
            </a:pPr>
            <a:r>
              <a:rPr lang="en-US" b="0" i="0" dirty="0">
                <a:latin typeface="+mj-lt"/>
                <a:cs typeface="+mn-cs"/>
              </a:rPr>
              <a:t>No Reservations</a:t>
            </a:r>
          </a:p>
        </p:txBody>
      </p:sp>
      <p:sp>
        <p:nvSpPr>
          <p:cNvPr id="11" name="Rounded Rectangle 43">
            <a:extLst>
              <a:ext uri="{FF2B5EF4-FFF2-40B4-BE49-F238E27FC236}">
                <a16:creationId xmlns:a16="http://schemas.microsoft.com/office/drawing/2014/main" id="{A86BF377-7786-48FE-B4FF-4908DE7BCE98}"/>
              </a:ext>
            </a:extLst>
          </p:cNvPr>
          <p:cNvSpPr/>
          <p:nvPr/>
        </p:nvSpPr>
        <p:spPr bwMode="auto">
          <a:xfrm>
            <a:off x="558511" y="4461092"/>
            <a:ext cx="1482436" cy="535092"/>
          </a:xfrm>
          <a:prstGeom prst="roundRect">
            <a:avLst/>
          </a:prstGeom>
          <a:solidFill>
            <a:srgbClr val="FFC000"/>
          </a:solidFill>
          <a:ln w="9525" cap="flat" cmpd="sng" algn="ctr">
            <a:solidFill>
              <a:schemeClr val="tx1"/>
            </a:solidFill>
            <a:prstDash val="solid"/>
            <a:round/>
            <a:headEnd type="none" w="med" len="med"/>
            <a:tailEnd type="none" w="med" len="med"/>
          </a:ln>
          <a:effectLst/>
        </p:spPr>
        <p:txBody>
          <a:bodyPr anchor="ctr">
            <a:normAutofit fontScale="25000" lnSpcReduction="20000"/>
          </a:bodyPr>
          <a:lstStyle/>
          <a:p>
            <a:pPr algn="ctr">
              <a:defRPr/>
            </a:pPr>
            <a:r>
              <a:rPr lang="en-US" b="0" i="0" dirty="0">
                <a:solidFill>
                  <a:srgbClr val="000000"/>
                </a:solidFill>
                <a:latin typeface="Arial"/>
                <a:cs typeface="+mn-cs"/>
              </a:rPr>
              <a:t>DTS cancels reservations and sends PNR to CTO’s Cancelled Queue</a:t>
            </a:r>
          </a:p>
        </p:txBody>
      </p:sp>
      <p:sp>
        <p:nvSpPr>
          <p:cNvPr id="12" name="Rounded Rectangle 44">
            <a:extLst>
              <a:ext uri="{FF2B5EF4-FFF2-40B4-BE49-F238E27FC236}">
                <a16:creationId xmlns:a16="http://schemas.microsoft.com/office/drawing/2014/main" id="{11F1B31E-7725-48E1-B3E2-3DB092A670D5}"/>
              </a:ext>
            </a:extLst>
          </p:cNvPr>
          <p:cNvSpPr/>
          <p:nvPr/>
        </p:nvSpPr>
        <p:spPr bwMode="auto">
          <a:xfrm>
            <a:off x="558511" y="3859114"/>
            <a:ext cx="1482436" cy="468205"/>
          </a:xfrm>
          <a:prstGeom prst="roundRect">
            <a:avLst/>
          </a:prstGeom>
          <a:solidFill>
            <a:srgbClr val="FFC000"/>
          </a:solidFill>
          <a:ln w="9525" cap="flat" cmpd="sng" algn="ctr">
            <a:solidFill>
              <a:schemeClr val="tx1"/>
            </a:solidFill>
            <a:prstDash val="solid"/>
            <a:round/>
            <a:headEnd type="none" w="med" len="med"/>
            <a:tailEnd type="none" w="med" len="med"/>
          </a:ln>
          <a:effectLst/>
        </p:spPr>
        <p:txBody>
          <a:bodyPr anchor="ctr">
            <a:normAutofit fontScale="32500" lnSpcReduction="20000"/>
          </a:bodyPr>
          <a:lstStyle/>
          <a:p>
            <a:pPr algn="ctr">
              <a:defRPr/>
            </a:pPr>
            <a:r>
              <a:rPr lang="en-US" b="0" i="0" dirty="0">
                <a:latin typeface="+mj-lt"/>
                <a:cs typeface="+mn-cs"/>
              </a:rPr>
              <a:t>Authorization is Amended</a:t>
            </a:r>
          </a:p>
        </p:txBody>
      </p:sp>
      <p:sp>
        <p:nvSpPr>
          <p:cNvPr id="13" name="Rounded Rectangle 45">
            <a:extLst>
              <a:ext uri="{FF2B5EF4-FFF2-40B4-BE49-F238E27FC236}">
                <a16:creationId xmlns:a16="http://schemas.microsoft.com/office/drawing/2014/main" id="{506ECD01-C5FA-4F98-85C5-1D48AF93FEE2}"/>
              </a:ext>
            </a:extLst>
          </p:cNvPr>
          <p:cNvSpPr/>
          <p:nvPr/>
        </p:nvSpPr>
        <p:spPr bwMode="auto">
          <a:xfrm>
            <a:off x="3412980" y="5275385"/>
            <a:ext cx="1482436" cy="468205"/>
          </a:xfrm>
          <a:prstGeom prst="roundRect">
            <a:avLst/>
          </a:prstGeom>
          <a:solidFill>
            <a:srgbClr val="FFC000"/>
          </a:solidFill>
          <a:ln w="9525" cap="flat" cmpd="sng" algn="ctr">
            <a:solidFill>
              <a:schemeClr val="tx1"/>
            </a:solidFill>
            <a:prstDash val="solid"/>
            <a:round/>
            <a:headEnd type="none" w="med" len="med"/>
            <a:tailEnd type="none" w="med" len="med"/>
          </a:ln>
          <a:effectLst/>
        </p:spPr>
        <p:txBody>
          <a:bodyPr anchor="ctr">
            <a:normAutofit fontScale="25000" lnSpcReduction="20000"/>
          </a:bodyPr>
          <a:lstStyle/>
          <a:p>
            <a:pPr algn="ctr">
              <a:defRPr/>
            </a:pPr>
            <a:r>
              <a:rPr lang="en-US" b="0" i="0" dirty="0">
                <a:latin typeface="+mj-lt"/>
                <a:cs typeface="+mn-cs"/>
              </a:rPr>
              <a:t>Document must be SIGNED to initiate routing</a:t>
            </a:r>
          </a:p>
        </p:txBody>
      </p:sp>
      <p:cxnSp>
        <p:nvCxnSpPr>
          <p:cNvPr id="16" name="Straight Arrow Connector 48">
            <a:extLst>
              <a:ext uri="{FF2B5EF4-FFF2-40B4-BE49-F238E27FC236}">
                <a16:creationId xmlns:a16="http://schemas.microsoft.com/office/drawing/2014/main" id="{824A274B-3AEE-4641-8980-30E3D8BC7078}"/>
              </a:ext>
            </a:extLst>
          </p:cNvPr>
          <p:cNvCxnSpPr>
            <a:cxnSpLocks noChangeShapeType="1"/>
            <a:stCxn id="9" idx="2"/>
          </p:cNvCxnSpPr>
          <p:nvPr/>
        </p:nvCxnSpPr>
        <p:spPr bwMode="auto">
          <a:xfrm>
            <a:off x="1299729" y="3725341"/>
            <a:ext cx="0" cy="133773"/>
          </a:xfrm>
          <a:prstGeom prst="straightConnector1">
            <a:avLst/>
          </a:prstGeom>
          <a:noFill/>
          <a:ln w="9525" algn="ctr">
            <a:solidFill>
              <a:schemeClr val="tx1"/>
            </a:solidFill>
            <a:round/>
            <a:headEnd/>
            <a:tailEnd type="triangle" w="med" len="med"/>
          </a:ln>
        </p:spPr>
      </p:cxnSp>
      <p:cxnSp>
        <p:nvCxnSpPr>
          <p:cNvPr id="17" name="Straight Arrow Connector 49">
            <a:extLst>
              <a:ext uri="{FF2B5EF4-FFF2-40B4-BE49-F238E27FC236}">
                <a16:creationId xmlns:a16="http://schemas.microsoft.com/office/drawing/2014/main" id="{2B27DC03-DDE4-4220-AE95-7FE38898BE05}"/>
              </a:ext>
            </a:extLst>
          </p:cNvPr>
          <p:cNvCxnSpPr>
            <a:cxnSpLocks noChangeShapeType="1"/>
          </p:cNvCxnSpPr>
          <p:nvPr/>
        </p:nvCxnSpPr>
        <p:spPr bwMode="auto">
          <a:xfrm>
            <a:off x="1299729" y="4327319"/>
            <a:ext cx="0" cy="133773"/>
          </a:xfrm>
          <a:prstGeom prst="straightConnector1">
            <a:avLst/>
          </a:prstGeom>
          <a:noFill/>
          <a:ln w="9525" algn="ctr">
            <a:solidFill>
              <a:schemeClr val="tx1"/>
            </a:solidFill>
            <a:round/>
            <a:headEnd/>
            <a:tailEnd type="triangle" w="med" len="med"/>
          </a:ln>
        </p:spPr>
      </p:cxnSp>
      <p:sp>
        <p:nvSpPr>
          <p:cNvPr id="19" name="Rounded Rectangle 51">
            <a:extLst>
              <a:ext uri="{FF2B5EF4-FFF2-40B4-BE49-F238E27FC236}">
                <a16:creationId xmlns:a16="http://schemas.microsoft.com/office/drawing/2014/main" id="{8C16AA85-BEC8-400C-A89B-AC33759FC023}"/>
              </a:ext>
            </a:extLst>
          </p:cNvPr>
          <p:cNvSpPr/>
          <p:nvPr/>
        </p:nvSpPr>
        <p:spPr bwMode="auto">
          <a:xfrm>
            <a:off x="8839200" y="3257135"/>
            <a:ext cx="1482436" cy="468205"/>
          </a:xfrm>
          <a:prstGeom prst="roundRect">
            <a:avLst/>
          </a:prstGeom>
          <a:solidFill>
            <a:srgbClr val="00B0F0"/>
          </a:solidFill>
          <a:ln w="9525" cap="flat" cmpd="sng" algn="ctr">
            <a:solidFill>
              <a:schemeClr val="tx1"/>
            </a:solidFill>
            <a:prstDash val="solid"/>
            <a:round/>
            <a:headEnd type="none" w="med" len="med"/>
            <a:tailEnd type="none" w="med" len="med"/>
          </a:ln>
          <a:effectLst/>
        </p:spPr>
        <p:txBody>
          <a:bodyPr anchor="ctr">
            <a:normAutofit fontScale="32500" lnSpcReduction="20000"/>
          </a:bodyPr>
          <a:lstStyle/>
          <a:p>
            <a:pPr algn="ctr">
              <a:defRPr/>
            </a:pPr>
            <a:r>
              <a:rPr lang="en-US" b="0" i="0" dirty="0">
                <a:latin typeface="+mj-lt"/>
                <a:cs typeface="+mn-cs"/>
              </a:rPr>
              <a:t>Active Reservations</a:t>
            </a:r>
          </a:p>
        </p:txBody>
      </p:sp>
      <p:sp>
        <p:nvSpPr>
          <p:cNvPr id="20" name="Rounded Rectangle 52">
            <a:extLst>
              <a:ext uri="{FF2B5EF4-FFF2-40B4-BE49-F238E27FC236}">
                <a16:creationId xmlns:a16="http://schemas.microsoft.com/office/drawing/2014/main" id="{052E6151-4480-4261-BE95-A793D3D70106}"/>
              </a:ext>
            </a:extLst>
          </p:cNvPr>
          <p:cNvSpPr/>
          <p:nvPr/>
        </p:nvSpPr>
        <p:spPr bwMode="auto">
          <a:xfrm>
            <a:off x="10506941" y="3257135"/>
            <a:ext cx="1482436" cy="468205"/>
          </a:xfrm>
          <a:prstGeom prst="roundRect">
            <a:avLst/>
          </a:prstGeom>
          <a:solidFill>
            <a:srgbClr val="00B0F0"/>
          </a:solidFill>
          <a:ln w="9525" cap="flat" cmpd="sng" algn="ctr">
            <a:solidFill>
              <a:schemeClr val="tx1"/>
            </a:solidFill>
            <a:prstDash val="solid"/>
            <a:round/>
            <a:headEnd type="none" w="med" len="med"/>
            <a:tailEnd type="none" w="med" len="med"/>
          </a:ln>
          <a:effectLst/>
        </p:spPr>
        <p:txBody>
          <a:bodyPr anchor="ctr">
            <a:normAutofit fontScale="32500" lnSpcReduction="20000"/>
          </a:bodyPr>
          <a:lstStyle/>
          <a:p>
            <a:pPr algn="ctr">
              <a:defRPr/>
            </a:pPr>
            <a:r>
              <a:rPr lang="en-US" b="0" i="0" dirty="0">
                <a:latin typeface="+mj-lt"/>
                <a:cs typeface="+mn-cs"/>
              </a:rPr>
              <a:t>No Reservations</a:t>
            </a:r>
          </a:p>
        </p:txBody>
      </p:sp>
      <p:sp>
        <p:nvSpPr>
          <p:cNvPr id="21" name="Rounded Rectangle 54">
            <a:extLst>
              <a:ext uri="{FF2B5EF4-FFF2-40B4-BE49-F238E27FC236}">
                <a16:creationId xmlns:a16="http://schemas.microsoft.com/office/drawing/2014/main" id="{04F621D6-0E41-4336-9BDD-AAE2A5C07B88}"/>
              </a:ext>
            </a:extLst>
          </p:cNvPr>
          <p:cNvSpPr/>
          <p:nvPr/>
        </p:nvSpPr>
        <p:spPr bwMode="auto">
          <a:xfrm>
            <a:off x="8839200" y="3859114"/>
            <a:ext cx="1482436" cy="535092"/>
          </a:xfrm>
          <a:prstGeom prst="roundRect">
            <a:avLst/>
          </a:prstGeom>
          <a:solidFill>
            <a:srgbClr val="FFC000"/>
          </a:solidFill>
          <a:ln w="9525" cap="flat" cmpd="sng" algn="ctr">
            <a:solidFill>
              <a:schemeClr val="tx1"/>
            </a:solidFill>
            <a:prstDash val="solid"/>
            <a:round/>
            <a:headEnd type="none" w="med" len="med"/>
            <a:tailEnd type="none" w="med" len="med"/>
          </a:ln>
          <a:effectLst/>
        </p:spPr>
        <p:txBody>
          <a:bodyPr anchor="ctr">
            <a:normAutofit fontScale="25000" lnSpcReduction="20000"/>
          </a:bodyPr>
          <a:lstStyle/>
          <a:p>
            <a:pPr algn="ctr">
              <a:defRPr/>
            </a:pPr>
            <a:r>
              <a:rPr lang="en-US" b="0" i="0" dirty="0">
                <a:solidFill>
                  <a:srgbClr val="000000"/>
                </a:solidFill>
                <a:latin typeface="Arial"/>
                <a:cs typeface="+mn-cs"/>
              </a:rPr>
              <a:t>DTS cancels reservations and sends PNR to CTO’s Cancelled Queue</a:t>
            </a:r>
          </a:p>
        </p:txBody>
      </p:sp>
      <p:cxnSp>
        <p:nvCxnSpPr>
          <p:cNvPr id="24" name="Straight Arrow Connector 58">
            <a:extLst>
              <a:ext uri="{FF2B5EF4-FFF2-40B4-BE49-F238E27FC236}">
                <a16:creationId xmlns:a16="http://schemas.microsoft.com/office/drawing/2014/main" id="{BDAF691B-DAD3-4FCB-B337-F948F7022D12}"/>
              </a:ext>
            </a:extLst>
          </p:cNvPr>
          <p:cNvCxnSpPr>
            <a:cxnSpLocks noChangeShapeType="1"/>
            <a:stCxn id="19" idx="2"/>
          </p:cNvCxnSpPr>
          <p:nvPr/>
        </p:nvCxnSpPr>
        <p:spPr bwMode="auto">
          <a:xfrm>
            <a:off x="9580418" y="3725341"/>
            <a:ext cx="0" cy="133773"/>
          </a:xfrm>
          <a:prstGeom prst="straightConnector1">
            <a:avLst/>
          </a:prstGeom>
          <a:noFill/>
          <a:ln w="9525" algn="ctr">
            <a:solidFill>
              <a:schemeClr val="tx1"/>
            </a:solidFill>
            <a:round/>
            <a:headEnd/>
            <a:tailEnd type="triangle" w="med" len="med"/>
          </a:ln>
        </p:spPr>
      </p:cxnSp>
      <p:sp>
        <p:nvSpPr>
          <p:cNvPr id="28" name="Rounded Rectangle 95">
            <a:extLst>
              <a:ext uri="{FF2B5EF4-FFF2-40B4-BE49-F238E27FC236}">
                <a16:creationId xmlns:a16="http://schemas.microsoft.com/office/drawing/2014/main" id="{08F74188-042B-4B9D-A373-30F999CD0D2D}"/>
              </a:ext>
            </a:extLst>
          </p:cNvPr>
          <p:cNvSpPr/>
          <p:nvPr/>
        </p:nvSpPr>
        <p:spPr bwMode="auto">
          <a:xfrm>
            <a:off x="2226252" y="3859114"/>
            <a:ext cx="1482436" cy="468205"/>
          </a:xfrm>
          <a:prstGeom prst="roundRect">
            <a:avLst/>
          </a:prstGeom>
          <a:solidFill>
            <a:srgbClr val="FFC000"/>
          </a:solidFill>
          <a:ln w="9525" cap="flat" cmpd="sng" algn="ctr">
            <a:solidFill>
              <a:schemeClr val="tx1"/>
            </a:solidFill>
            <a:prstDash val="solid"/>
            <a:round/>
            <a:headEnd type="none" w="med" len="med"/>
            <a:tailEnd type="none" w="med" len="med"/>
          </a:ln>
          <a:effectLst/>
        </p:spPr>
        <p:txBody>
          <a:bodyPr anchor="ctr">
            <a:normAutofit fontScale="32500" lnSpcReduction="20000"/>
          </a:bodyPr>
          <a:lstStyle/>
          <a:p>
            <a:pPr algn="ctr">
              <a:defRPr/>
            </a:pPr>
            <a:r>
              <a:rPr lang="en-US" b="0" i="0" dirty="0">
                <a:latin typeface="+mj-lt"/>
                <a:cs typeface="+mn-cs"/>
              </a:rPr>
              <a:t>Authorization is Amended</a:t>
            </a:r>
          </a:p>
        </p:txBody>
      </p:sp>
      <p:cxnSp>
        <p:nvCxnSpPr>
          <p:cNvPr id="29" name="Straight Arrow Connector 96">
            <a:extLst>
              <a:ext uri="{FF2B5EF4-FFF2-40B4-BE49-F238E27FC236}">
                <a16:creationId xmlns:a16="http://schemas.microsoft.com/office/drawing/2014/main" id="{9D8DFCCC-F5CA-490C-B9E4-ECB17D6D23C7}"/>
              </a:ext>
            </a:extLst>
          </p:cNvPr>
          <p:cNvCxnSpPr>
            <a:cxnSpLocks noChangeShapeType="1"/>
          </p:cNvCxnSpPr>
          <p:nvPr/>
        </p:nvCxnSpPr>
        <p:spPr bwMode="auto">
          <a:xfrm>
            <a:off x="2967470" y="3725341"/>
            <a:ext cx="0" cy="133773"/>
          </a:xfrm>
          <a:prstGeom prst="straightConnector1">
            <a:avLst/>
          </a:prstGeom>
          <a:noFill/>
          <a:ln w="9525" algn="ctr">
            <a:solidFill>
              <a:schemeClr val="tx1"/>
            </a:solidFill>
            <a:round/>
            <a:headEnd/>
            <a:tailEnd type="triangle" w="med" len="med"/>
          </a:ln>
        </p:spPr>
      </p:cxnSp>
      <p:sp>
        <p:nvSpPr>
          <p:cNvPr id="34" name="Rounded Rectangle 105">
            <a:extLst>
              <a:ext uri="{FF2B5EF4-FFF2-40B4-BE49-F238E27FC236}">
                <a16:creationId xmlns:a16="http://schemas.microsoft.com/office/drawing/2014/main" id="{BBD53C91-756C-417B-8855-4B3FBC477F93}"/>
              </a:ext>
            </a:extLst>
          </p:cNvPr>
          <p:cNvSpPr/>
          <p:nvPr/>
        </p:nvSpPr>
        <p:spPr bwMode="auto">
          <a:xfrm>
            <a:off x="8858250" y="5853433"/>
            <a:ext cx="3150177" cy="668865"/>
          </a:xfrm>
          <a:prstGeom prst="roundRect">
            <a:avLst/>
          </a:prstGeom>
          <a:solidFill>
            <a:srgbClr val="FF3300"/>
          </a:solidFill>
          <a:ln w="9525" cap="flat" cmpd="sng" algn="ctr">
            <a:solidFill>
              <a:schemeClr val="tx1"/>
            </a:solidFill>
            <a:prstDash val="solid"/>
            <a:round/>
            <a:headEnd type="none" w="med" len="med"/>
            <a:tailEnd type="none" w="med" len="med"/>
          </a:ln>
          <a:effectLst/>
        </p:spPr>
        <p:txBody>
          <a:bodyPr anchor="ctr">
            <a:normAutofit fontScale="40000" lnSpcReduction="20000"/>
          </a:bodyPr>
          <a:lstStyle/>
          <a:p>
            <a:pPr algn="ctr">
              <a:defRPr/>
            </a:pPr>
            <a:r>
              <a:rPr lang="en-US" b="0" i="0" dirty="0">
                <a:solidFill>
                  <a:schemeClr val="bg1"/>
                </a:solidFill>
                <a:latin typeface="+mj-lt"/>
                <a:cs typeface="+mn-cs"/>
              </a:rPr>
              <a:t>Approving Official applies the CANCELLED stamp to the document to close it out.</a:t>
            </a:r>
          </a:p>
        </p:txBody>
      </p:sp>
      <p:cxnSp>
        <p:nvCxnSpPr>
          <p:cNvPr id="35" name="Shape 109">
            <a:extLst>
              <a:ext uri="{FF2B5EF4-FFF2-40B4-BE49-F238E27FC236}">
                <a16:creationId xmlns:a16="http://schemas.microsoft.com/office/drawing/2014/main" id="{284B9BA1-2C0D-4FAE-9252-9A74EE55BC13}"/>
              </a:ext>
            </a:extLst>
          </p:cNvPr>
          <p:cNvCxnSpPr>
            <a:cxnSpLocks noChangeShapeType="1"/>
            <a:stCxn id="6" idx="1"/>
            <a:endCxn id="8" idx="0"/>
          </p:cNvCxnSpPr>
          <p:nvPr/>
        </p:nvCxnSpPr>
        <p:spPr bwMode="auto">
          <a:xfrm rot="10800000" flipV="1">
            <a:off x="2133601" y="1858432"/>
            <a:ext cx="2387311" cy="535092"/>
          </a:xfrm>
          <a:prstGeom prst="bentConnector2">
            <a:avLst/>
          </a:prstGeom>
          <a:noFill/>
          <a:ln w="9525" algn="ctr">
            <a:solidFill>
              <a:schemeClr val="tx1"/>
            </a:solidFill>
            <a:round/>
            <a:headEnd/>
            <a:tailEnd type="triangle" w="med" len="med"/>
          </a:ln>
        </p:spPr>
      </p:cxnSp>
      <p:cxnSp>
        <p:nvCxnSpPr>
          <p:cNvPr id="36" name="Shape 111">
            <a:extLst>
              <a:ext uri="{FF2B5EF4-FFF2-40B4-BE49-F238E27FC236}">
                <a16:creationId xmlns:a16="http://schemas.microsoft.com/office/drawing/2014/main" id="{7DCF5E84-C81E-48FC-ABC0-C6D67C24A527}"/>
              </a:ext>
            </a:extLst>
          </p:cNvPr>
          <p:cNvCxnSpPr>
            <a:cxnSpLocks noChangeShapeType="1"/>
            <a:stCxn id="6" idx="3"/>
            <a:endCxn id="7" idx="0"/>
          </p:cNvCxnSpPr>
          <p:nvPr/>
        </p:nvCxnSpPr>
        <p:spPr bwMode="auto">
          <a:xfrm>
            <a:off x="7671088" y="1858432"/>
            <a:ext cx="2743201" cy="535092"/>
          </a:xfrm>
          <a:prstGeom prst="bentConnector2">
            <a:avLst/>
          </a:prstGeom>
          <a:noFill/>
          <a:ln w="9525" algn="ctr">
            <a:solidFill>
              <a:schemeClr val="tx1"/>
            </a:solidFill>
            <a:round/>
            <a:headEnd/>
            <a:tailEnd type="triangle" w="med" len="med"/>
          </a:ln>
        </p:spPr>
      </p:cxnSp>
      <p:sp>
        <p:nvSpPr>
          <p:cNvPr id="53" name="Rounded Rectangle 40">
            <a:extLst>
              <a:ext uri="{FF2B5EF4-FFF2-40B4-BE49-F238E27FC236}">
                <a16:creationId xmlns:a16="http://schemas.microsoft.com/office/drawing/2014/main" id="{F2C47E00-DF1A-4E1B-9A86-5F57BBE0E03D}"/>
              </a:ext>
            </a:extLst>
          </p:cNvPr>
          <p:cNvSpPr/>
          <p:nvPr/>
        </p:nvSpPr>
        <p:spPr bwMode="auto">
          <a:xfrm>
            <a:off x="4520911" y="2396062"/>
            <a:ext cx="3150177" cy="668865"/>
          </a:xfrm>
          <a:prstGeom prst="roundRect">
            <a:avLst/>
          </a:prstGeom>
          <a:solidFill>
            <a:srgbClr val="92D050"/>
          </a:solidFill>
          <a:ln w="9525" cap="flat" cmpd="sng" algn="ctr">
            <a:solidFill>
              <a:schemeClr val="tx1"/>
            </a:solidFill>
            <a:prstDash val="solid"/>
            <a:round/>
            <a:headEnd type="none" w="med" len="med"/>
            <a:tailEnd type="none" w="med" len="med"/>
          </a:ln>
          <a:effectLst/>
        </p:spPr>
        <p:txBody>
          <a:bodyPr anchor="ctr">
            <a:normAutofit fontScale="40000" lnSpcReduction="20000"/>
          </a:bodyPr>
          <a:lstStyle/>
          <a:p>
            <a:pPr algn="ctr">
              <a:defRPr/>
            </a:pPr>
            <a:r>
              <a:rPr lang="en-US" b="0" i="0" dirty="0">
                <a:latin typeface="+mj-lt"/>
                <a:cs typeface="+mn-cs"/>
              </a:rPr>
              <a:t>Document was </a:t>
            </a:r>
            <a:r>
              <a:rPr lang="en-US" b="0" i="0" dirty="0">
                <a:solidFill>
                  <a:srgbClr val="000000"/>
                </a:solidFill>
                <a:latin typeface="Arial"/>
                <a:cs typeface="+mn-cs"/>
              </a:rPr>
              <a:t>previously</a:t>
            </a:r>
            <a:r>
              <a:rPr lang="en-US" b="0" i="0" dirty="0">
                <a:latin typeface="+mj-lt"/>
                <a:cs typeface="+mn-cs"/>
              </a:rPr>
              <a:t> APPROVED but then amended and is currently routing</a:t>
            </a:r>
          </a:p>
        </p:txBody>
      </p:sp>
      <p:sp>
        <p:nvSpPr>
          <p:cNvPr id="54" name="Rounded Rectangle 41">
            <a:extLst>
              <a:ext uri="{FF2B5EF4-FFF2-40B4-BE49-F238E27FC236}">
                <a16:creationId xmlns:a16="http://schemas.microsoft.com/office/drawing/2014/main" id="{6B6C43B5-9FD2-496C-AD96-5F5A2637023C}"/>
              </a:ext>
            </a:extLst>
          </p:cNvPr>
          <p:cNvSpPr/>
          <p:nvPr/>
        </p:nvSpPr>
        <p:spPr bwMode="auto">
          <a:xfrm>
            <a:off x="4520911" y="3260520"/>
            <a:ext cx="1482436" cy="468205"/>
          </a:xfrm>
          <a:prstGeom prst="roundRect">
            <a:avLst/>
          </a:prstGeom>
          <a:solidFill>
            <a:srgbClr val="00B0F0"/>
          </a:solidFill>
          <a:ln w="9525" cap="flat" cmpd="sng" algn="ctr">
            <a:solidFill>
              <a:schemeClr val="tx1"/>
            </a:solidFill>
            <a:prstDash val="solid"/>
            <a:round/>
            <a:headEnd type="none" w="med" len="med"/>
            <a:tailEnd type="none" w="med" len="med"/>
          </a:ln>
          <a:effectLst/>
        </p:spPr>
        <p:txBody>
          <a:bodyPr anchor="ctr">
            <a:normAutofit fontScale="32500" lnSpcReduction="20000"/>
          </a:bodyPr>
          <a:lstStyle/>
          <a:p>
            <a:pPr algn="ctr">
              <a:defRPr/>
            </a:pPr>
            <a:r>
              <a:rPr lang="en-US" b="0" i="0" dirty="0">
                <a:latin typeface="+mj-lt"/>
                <a:cs typeface="+mn-cs"/>
              </a:rPr>
              <a:t>Active Reservations</a:t>
            </a:r>
          </a:p>
        </p:txBody>
      </p:sp>
      <p:sp>
        <p:nvSpPr>
          <p:cNvPr id="55" name="Rounded Rectangle 42">
            <a:extLst>
              <a:ext uri="{FF2B5EF4-FFF2-40B4-BE49-F238E27FC236}">
                <a16:creationId xmlns:a16="http://schemas.microsoft.com/office/drawing/2014/main" id="{F0517135-82D9-4A08-9A76-B5DDFC87F137}"/>
              </a:ext>
            </a:extLst>
          </p:cNvPr>
          <p:cNvSpPr/>
          <p:nvPr/>
        </p:nvSpPr>
        <p:spPr bwMode="auto">
          <a:xfrm>
            <a:off x="6188652" y="3260520"/>
            <a:ext cx="1482436" cy="468205"/>
          </a:xfrm>
          <a:prstGeom prst="roundRect">
            <a:avLst/>
          </a:prstGeom>
          <a:solidFill>
            <a:srgbClr val="00B0F0"/>
          </a:solidFill>
          <a:ln w="9525" cap="flat" cmpd="sng" algn="ctr">
            <a:solidFill>
              <a:schemeClr val="tx1"/>
            </a:solidFill>
            <a:prstDash val="solid"/>
            <a:round/>
            <a:headEnd type="none" w="med" len="med"/>
            <a:tailEnd type="none" w="med" len="med"/>
          </a:ln>
          <a:effectLst/>
        </p:spPr>
        <p:txBody>
          <a:bodyPr anchor="ctr">
            <a:normAutofit fontScale="32500" lnSpcReduction="20000"/>
          </a:bodyPr>
          <a:lstStyle/>
          <a:p>
            <a:pPr algn="ctr">
              <a:defRPr/>
            </a:pPr>
            <a:r>
              <a:rPr lang="en-US" b="0" i="0" dirty="0">
                <a:latin typeface="+mj-lt"/>
                <a:cs typeface="+mn-cs"/>
              </a:rPr>
              <a:t>No Reservations</a:t>
            </a:r>
          </a:p>
        </p:txBody>
      </p:sp>
      <p:sp>
        <p:nvSpPr>
          <p:cNvPr id="56" name="Rounded Rectangle 43">
            <a:extLst>
              <a:ext uri="{FF2B5EF4-FFF2-40B4-BE49-F238E27FC236}">
                <a16:creationId xmlns:a16="http://schemas.microsoft.com/office/drawing/2014/main" id="{2A31A2E7-24E2-45E7-85FF-F50751CCDBC3}"/>
              </a:ext>
            </a:extLst>
          </p:cNvPr>
          <p:cNvSpPr/>
          <p:nvPr/>
        </p:nvSpPr>
        <p:spPr bwMode="auto">
          <a:xfrm>
            <a:off x="4508211" y="3862498"/>
            <a:ext cx="1482436" cy="535092"/>
          </a:xfrm>
          <a:prstGeom prst="roundRect">
            <a:avLst/>
          </a:prstGeom>
          <a:solidFill>
            <a:srgbClr val="FFC000"/>
          </a:solidFill>
          <a:ln w="9525" cap="flat" cmpd="sng" algn="ctr">
            <a:solidFill>
              <a:schemeClr val="tx1"/>
            </a:solidFill>
            <a:prstDash val="solid"/>
            <a:round/>
            <a:headEnd type="none" w="med" len="med"/>
            <a:tailEnd type="none" w="med" len="med"/>
          </a:ln>
          <a:effectLst/>
        </p:spPr>
        <p:txBody>
          <a:bodyPr anchor="ctr">
            <a:normAutofit fontScale="25000" lnSpcReduction="20000"/>
          </a:bodyPr>
          <a:lstStyle/>
          <a:p>
            <a:pPr algn="ctr">
              <a:defRPr/>
            </a:pPr>
            <a:r>
              <a:rPr lang="en-US" b="0" i="0" dirty="0">
                <a:solidFill>
                  <a:srgbClr val="000000"/>
                </a:solidFill>
                <a:latin typeface="Arial"/>
                <a:cs typeface="+mn-cs"/>
              </a:rPr>
              <a:t>DTS cancels reservations and sends PNR to CTO’s Cancelled Queue</a:t>
            </a:r>
          </a:p>
        </p:txBody>
      </p:sp>
      <p:cxnSp>
        <p:nvCxnSpPr>
          <p:cNvPr id="61" name="Straight Arrow Connector 48">
            <a:extLst>
              <a:ext uri="{FF2B5EF4-FFF2-40B4-BE49-F238E27FC236}">
                <a16:creationId xmlns:a16="http://schemas.microsoft.com/office/drawing/2014/main" id="{AD9F03D3-2450-4639-8C6E-4CD517D81C9C}"/>
              </a:ext>
            </a:extLst>
          </p:cNvPr>
          <p:cNvCxnSpPr>
            <a:cxnSpLocks noChangeShapeType="1"/>
            <a:stCxn id="54" idx="2"/>
          </p:cNvCxnSpPr>
          <p:nvPr/>
        </p:nvCxnSpPr>
        <p:spPr bwMode="auto">
          <a:xfrm>
            <a:off x="5262129" y="3728726"/>
            <a:ext cx="0" cy="133773"/>
          </a:xfrm>
          <a:prstGeom prst="straightConnector1">
            <a:avLst/>
          </a:prstGeom>
          <a:noFill/>
          <a:ln w="9525" algn="ctr">
            <a:solidFill>
              <a:schemeClr val="tx1"/>
            </a:solidFill>
            <a:round/>
            <a:headEnd/>
            <a:tailEnd type="triangle" w="med" len="med"/>
          </a:ln>
        </p:spPr>
      </p:cxnSp>
      <p:sp>
        <p:nvSpPr>
          <p:cNvPr id="67" name="Rounded Rectangle 97">
            <a:extLst>
              <a:ext uri="{FF2B5EF4-FFF2-40B4-BE49-F238E27FC236}">
                <a16:creationId xmlns:a16="http://schemas.microsoft.com/office/drawing/2014/main" id="{876B9DFC-A3D9-44FE-B303-392EB3DF0C96}"/>
              </a:ext>
            </a:extLst>
          </p:cNvPr>
          <p:cNvSpPr/>
          <p:nvPr/>
        </p:nvSpPr>
        <p:spPr bwMode="auto">
          <a:xfrm>
            <a:off x="2579110" y="5853434"/>
            <a:ext cx="3150177" cy="668865"/>
          </a:xfrm>
          <a:prstGeom prst="roundRect">
            <a:avLst/>
          </a:prstGeom>
          <a:solidFill>
            <a:srgbClr val="FF3300"/>
          </a:solidFill>
          <a:ln w="9525" cap="flat" cmpd="sng" algn="ctr">
            <a:solidFill>
              <a:schemeClr val="tx1"/>
            </a:solidFill>
            <a:prstDash val="solid"/>
            <a:round/>
            <a:headEnd type="none" w="med" len="med"/>
            <a:tailEnd type="none" w="med" len="med"/>
          </a:ln>
          <a:effectLst/>
        </p:spPr>
        <p:txBody>
          <a:bodyPr anchor="ctr">
            <a:normAutofit fontScale="40000" lnSpcReduction="20000"/>
          </a:bodyPr>
          <a:lstStyle/>
          <a:p>
            <a:pPr algn="ctr">
              <a:defRPr/>
            </a:pPr>
            <a:r>
              <a:rPr lang="en-US" b="0" i="0" dirty="0">
                <a:solidFill>
                  <a:schemeClr val="bg1"/>
                </a:solidFill>
                <a:latin typeface="+mj-lt"/>
                <a:cs typeface="+mn-cs"/>
              </a:rPr>
              <a:t>Approving Official applies the CANCELLED stamp to the document. Funds are de-obligated.</a:t>
            </a:r>
          </a:p>
        </p:txBody>
      </p:sp>
      <p:cxnSp>
        <p:nvCxnSpPr>
          <p:cNvPr id="83" name="Straight Arrow Connector 82">
            <a:extLst>
              <a:ext uri="{FF2B5EF4-FFF2-40B4-BE49-F238E27FC236}">
                <a16:creationId xmlns:a16="http://schemas.microsoft.com/office/drawing/2014/main" id="{D44A969A-1576-46C7-9013-EF54E933C2AE}"/>
              </a:ext>
            </a:extLst>
          </p:cNvPr>
          <p:cNvCxnSpPr>
            <a:cxnSpLocks/>
            <a:stCxn id="6" idx="2"/>
            <a:endCxn id="53" idx="0"/>
          </p:cNvCxnSpPr>
          <p:nvPr/>
        </p:nvCxnSpPr>
        <p:spPr bwMode="auto">
          <a:xfrm>
            <a:off x="6096000" y="2192864"/>
            <a:ext cx="0" cy="20319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90" name="Connector: Elbow 89">
            <a:extLst>
              <a:ext uri="{FF2B5EF4-FFF2-40B4-BE49-F238E27FC236}">
                <a16:creationId xmlns:a16="http://schemas.microsoft.com/office/drawing/2014/main" id="{8175043B-96FB-4144-8A8D-8FCC1E15F83A}"/>
              </a:ext>
            </a:extLst>
          </p:cNvPr>
          <p:cNvCxnSpPr>
            <a:stCxn id="53" idx="2"/>
            <a:endCxn id="54" idx="0"/>
          </p:cNvCxnSpPr>
          <p:nvPr/>
        </p:nvCxnSpPr>
        <p:spPr bwMode="auto">
          <a:xfrm rot="5400000">
            <a:off x="5581269" y="2745788"/>
            <a:ext cx="195593" cy="833871"/>
          </a:xfrm>
          <a:prstGeom prst="bentConnector3">
            <a:avLst/>
          </a:prstGeom>
          <a:solidFill>
            <a:schemeClr val="accent1"/>
          </a:solidFill>
          <a:ln w="9525" cap="flat" cmpd="sng" algn="ctr">
            <a:solidFill>
              <a:schemeClr val="tx1"/>
            </a:solidFill>
            <a:prstDash val="solid"/>
            <a:round/>
            <a:headEnd type="none" w="med" len="med"/>
            <a:tailEnd type="triangle"/>
          </a:ln>
          <a:effectLst/>
        </p:spPr>
      </p:cxnSp>
      <p:cxnSp>
        <p:nvCxnSpPr>
          <p:cNvPr id="92" name="Connector: Elbow 91">
            <a:extLst>
              <a:ext uri="{FF2B5EF4-FFF2-40B4-BE49-F238E27FC236}">
                <a16:creationId xmlns:a16="http://schemas.microsoft.com/office/drawing/2014/main" id="{6FD060BC-9B7B-4BC2-BAE4-136A65A134A1}"/>
              </a:ext>
            </a:extLst>
          </p:cNvPr>
          <p:cNvCxnSpPr>
            <a:stCxn id="53" idx="2"/>
            <a:endCxn id="55" idx="0"/>
          </p:cNvCxnSpPr>
          <p:nvPr/>
        </p:nvCxnSpPr>
        <p:spPr bwMode="auto">
          <a:xfrm rot="16200000" flipH="1">
            <a:off x="6415139" y="2745788"/>
            <a:ext cx="195593" cy="833870"/>
          </a:xfrm>
          <a:prstGeom prst="bentConnector3">
            <a:avLst/>
          </a:prstGeom>
          <a:solidFill>
            <a:schemeClr val="accent1"/>
          </a:solidFill>
          <a:ln w="9525" cap="flat" cmpd="sng" algn="ctr">
            <a:solidFill>
              <a:schemeClr val="tx1"/>
            </a:solidFill>
            <a:prstDash val="solid"/>
            <a:round/>
            <a:headEnd type="none" w="med" len="med"/>
            <a:tailEnd type="triangle"/>
          </a:ln>
          <a:effectLst/>
        </p:spPr>
      </p:cxnSp>
      <p:cxnSp>
        <p:nvCxnSpPr>
          <p:cNvPr id="97" name="Connector: Elbow 96">
            <a:extLst>
              <a:ext uri="{FF2B5EF4-FFF2-40B4-BE49-F238E27FC236}">
                <a16:creationId xmlns:a16="http://schemas.microsoft.com/office/drawing/2014/main" id="{7B0573AA-9F43-400F-92E1-0F6930D43596}"/>
              </a:ext>
            </a:extLst>
          </p:cNvPr>
          <p:cNvCxnSpPr>
            <a:cxnSpLocks/>
            <a:stCxn id="8" idx="2"/>
            <a:endCxn id="9" idx="0"/>
          </p:cNvCxnSpPr>
          <p:nvPr/>
        </p:nvCxnSpPr>
        <p:spPr bwMode="auto">
          <a:xfrm rot="5400000">
            <a:off x="1619292" y="2742827"/>
            <a:ext cx="194746" cy="833871"/>
          </a:xfrm>
          <a:prstGeom prst="bentConnector3">
            <a:avLst/>
          </a:prstGeom>
          <a:solidFill>
            <a:schemeClr val="accent1"/>
          </a:solidFill>
          <a:ln w="9525" cap="flat" cmpd="sng" algn="ctr">
            <a:solidFill>
              <a:schemeClr val="tx1"/>
            </a:solidFill>
            <a:prstDash val="solid"/>
            <a:round/>
            <a:headEnd type="none" w="med" len="med"/>
            <a:tailEnd type="triangle"/>
          </a:ln>
          <a:effectLst/>
        </p:spPr>
      </p:cxnSp>
      <p:cxnSp>
        <p:nvCxnSpPr>
          <p:cNvPr id="99" name="Connector: Elbow 98">
            <a:extLst>
              <a:ext uri="{FF2B5EF4-FFF2-40B4-BE49-F238E27FC236}">
                <a16:creationId xmlns:a16="http://schemas.microsoft.com/office/drawing/2014/main" id="{9A6F3C43-DF92-4AD1-9AF6-BF4EE26325D4}"/>
              </a:ext>
            </a:extLst>
          </p:cNvPr>
          <p:cNvCxnSpPr>
            <a:stCxn id="8" idx="2"/>
            <a:endCxn id="10" idx="0"/>
          </p:cNvCxnSpPr>
          <p:nvPr/>
        </p:nvCxnSpPr>
        <p:spPr bwMode="auto">
          <a:xfrm rot="16200000" flipH="1">
            <a:off x="2453162" y="2742827"/>
            <a:ext cx="194746" cy="833870"/>
          </a:xfrm>
          <a:prstGeom prst="bentConnector3">
            <a:avLst/>
          </a:prstGeom>
          <a:solidFill>
            <a:schemeClr val="accent1"/>
          </a:solidFill>
          <a:ln w="9525" cap="flat" cmpd="sng" algn="ctr">
            <a:solidFill>
              <a:schemeClr val="tx1"/>
            </a:solidFill>
            <a:prstDash val="solid"/>
            <a:round/>
            <a:headEnd type="none" w="med" len="med"/>
            <a:tailEnd type="triangle"/>
          </a:ln>
          <a:effectLst/>
        </p:spPr>
      </p:cxnSp>
      <p:cxnSp>
        <p:nvCxnSpPr>
          <p:cNvPr id="101" name="Connector: Elbow 100">
            <a:extLst>
              <a:ext uri="{FF2B5EF4-FFF2-40B4-BE49-F238E27FC236}">
                <a16:creationId xmlns:a16="http://schemas.microsoft.com/office/drawing/2014/main" id="{19D2AEC0-C1ED-4DDD-996D-85662D33D29C}"/>
              </a:ext>
            </a:extLst>
          </p:cNvPr>
          <p:cNvCxnSpPr>
            <a:stCxn id="7" idx="2"/>
            <a:endCxn id="19" idx="0"/>
          </p:cNvCxnSpPr>
          <p:nvPr/>
        </p:nvCxnSpPr>
        <p:spPr bwMode="auto">
          <a:xfrm rot="5400000">
            <a:off x="9899981" y="2742827"/>
            <a:ext cx="194746" cy="833871"/>
          </a:xfrm>
          <a:prstGeom prst="bentConnector3">
            <a:avLst/>
          </a:prstGeom>
          <a:solidFill>
            <a:schemeClr val="accent1"/>
          </a:solidFill>
          <a:ln w="9525" cap="flat" cmpd="sng" algn="ctr">
            <a:solidFill>
              <a:schemeClr val="tx1"/>
            </a:solidFill>
            <a:prstDash val="solid"/>
            <a:round/>
            <a:headEnd type="none" w="med" len="med"/>
            <a:tailEnd type="triangle"/>
          </a:ln>
          <a:effectLst/>
        </p:spPr>
      </p:cxnSp>
      <p:cxnSp>
        <p:nvCxnSpPr>
          <p:cNvPr id="103" name="Connector: Elbow 102">
            <a:extLst>
              <a:ext uri="{FF2B5EF4-FFF2-40B4-BE49-F238E27FC236}">
                <a16:creationId xmlns:a16="http://schemas.microsoft.com/office/drawing/2014/main" id="{38B7D867-0753-433C-B8EF-78DFBECC438F}"/>
              </a:ext>
            </a:extLst>
          </p:cNvPr>
          <p:cNvCxnSpPr>
            <a:stCxn id="7" idx="2"/>
            <a:endCxn id="20" idx="0"/>
          </p:cNvCxnSpPr>
          <p:nvPr/>
        </p:nvCxnSpPr>
        <p:spPr bwMode="auto">
          <a:xfrm rot="16200000" flipH="1">
            <a:off x="10733851" y="2742827"/>
            <a:ext cx="194746" cy="833870"/>
          </a:xfrm>
          <a:prstGeom prst="bentConnector3">
            <a:avLst/>
          </a:prstGeom>
          <a:solidFill>
            <a:schemeClr val="accent1"/>
          </a:solidFill>
          <a:ln w="9525" cap="flat" cmpd="sng" algn="ctr">
            <a:solidFill>
              <a:schemeClr val="tx1"/>
            </a:solidFill>
            <a:prstDash val="solid"/>
            <a:round/>
            <a:headEnd type="none" w="med" len="med"/>
            <a:tailEnd type="triangle"/>
          </a:ln>
          <a:effectLst/>
        </p:spPr>
      </p:cxnSp>
      <p:cxnSp>
        <p:nvCxnSpPr>
          <p:cNvPr id="105" name="Connector: Elbow 104">
            <a:extLst>
              <a:ext uri="{FF2B5EF4-FFF2-40B4-BE49-F238E27FC236}">
                <a16:creationId xmlns:a16="http://schemas.microsoft.com/office/drawing/2014/main" id="{AEB66F58-D42D-499A-AAFE-7E051D051AF2}"/>
              </a:ext>
            </a:extLst>
          </p:cNvPr>
          <p:cNvCxnSpPr>
            <a:cxnSpLocks/>
            <a:stCxn id="20" idx="2"/>
            <a:endCxn id="193" idx="0"/>
          </p:cNvCxnSpPr>
          <p:nvPr/>
        </p:nvCxnSpPr>
        <p:spPr bwMode="auto">
          <a:xfrm rot="5400000">
            <a:off x="10168501" y="3990178"/>
            <a:ext cx="1344497" cy="814821"/>
          </a:xfrm>
          <a:prstGeom prst="bentConnector3">
            <a:avLst>
              <a:gd name="adj1" fmla="val 74796"/>
            </a:avLst>
          </a:prstGeom>
          <a:solidFill>
            <a:schemeClr val="accent1"/>
          </a:solidFill>
          <a:ln w="9525" cap="flat" cmpd="sng" algn="ctr">
            <a:solidFill>
              <a:schemeClr val="tx1"/>
            </a:solidFill>
            <a:prstDash val="solid"/>
            <a:round/>
            <a:headEnd type="none" w="med" len="med"/>
            <a:tailEnd type="triangle"/>
          </a:ln>
          <a:effectLst/>
        </p:spPr>
      </p:cxnSp>
      <p:cxnSp>
        <p:nvCxnSpPr>
          <p:cNvPr id="107" name="Connector: Elbow 106">
            <a:extLst>
              <a:ext uri="{FF2B5EF4-FFF2-40B4-BE49-F238E27FC236}">
                <a16:creationId xmlns:a16="http://schemas.microsoft.com/office/drawing/2014/main" id="{EDA5F3FF-2244-4CD2-B69F-CEEB94018E38}"/>
              </a:ext>
            </a:extLst>
          </p:cNvPr>
          <p:cNvCxnSpPr>
            <a:cxnSpLocks/>
            <a:stCxn id="21" idx="2"/>
            <a:endCxn id="193" idx="0"/>
          </p:cNvCxnSpPr>
          <p:nvPr/>
        </p:nvCxnSpPr>
        <p:spPr bwMode="auto">
          <a:xfrm rot="16200000" flipH="1">
            <a:off x="9669063" y="4305561"/>
            <a:ext cx="675631" cy="852920"/>
          </a:xfrm>
          <a:prstGeom prst="bentConnector3">
            <a:avLst>
              <a:gd name="adj1" fmla="val 50000"/>
            </a:avLst>
          </a:prstGeom>
          <a:solidFill>
            <a:schemeClr val="accent1"/>
          </a:solidFill>
          <a:ln w="9525" cap="flat" cmpd="sng" algn="ctr">
            <a:solidFill>
              <a:schemeClr val="tx1"/>
            </a:solidFill>
            <a:prstDash val="solid"/>
            <a:round/>
            <a:headEnd type="none" w="med" len="med"/>
            <a:tailEnd type="triangle"/>
          </a:ln>
          <a:effectLst/>
        </p:spPr>
      </p:cxnSp>
      <p:cxnSp>
        <p:nvCxnSpPr>
          <p:cNvPr id="132" name="Connector: Elbow 131">
            <a:extLst>
              <a:ext uri="{FF2B5EF4-FFF2-40B4-BE49-F238E27FC236}">
                <a16:creationId xmlns:a16="http://schemas.microsoft.com/office/drawing/2014/main" id="{2E127C11-0ED9-4244-A566-51C6B328F2A6}"/>
              </a:ext>
            </a:extLst>
          </p:cNvPr>
          <p:cNvCxnSpPr>
            <a:stCxn id="11" idx="2"/>
            <a:endCxn id="13" idx="0"/>
          </p:cNvCxnSpPr>
          <p:nvPr/>
        </p:nvCxnSpPr>
        <p:spPr bwMode="auto">
          <a:xfrm rot="16200000" flipH="1">
            <a:off x="2587363" y="3708549"/>
            <a:ext cx="279201" cy="2854469"/>
          </a:xfrm>
          <a:prstGeom prst="bentConnector3">
            <a:avLst/>
          </a:prstGeom>
          <a:solidFill>
            <a:schemeClr val="accent1"/>
          </a:solidFill>
          <a:ln w="9525" cap="flat" cmpd="sng" algn="ctr">
            <a:solidFill>
              <a:schemeClr val="tx1"/>
            </a:solidFill>
            <a:prstDash val="solid"/>
            <a:round/>
            <a:headEnd type="none" w="med" len="med"/>
            <a:tailEnd type="triangle"/>
          </a:ln>
          <a:effectLst/>
        </p:spPr>
      </p:cxnSp>
      <p:cxnSp>
        <p:nvCxnSpPr>
          <p:cNvPr id="134" name="Connector: Elbow 133">
            <a:extLst>
              <a:ext uri="{FF2B5EF4-FFF2-40B4-BE49-F238E27FC236}">
                <a16:creationId xmlns:a16="http://schemas.microsoft.com/office/drawing/2014/main" id="{5EE7A8B8-8453-4385-A5D4-25E68FB8A46E}"/>
              </a:ext>
            </a:extLst>
          </p:cNvPr>
          <p:cNvCxnSpPr>
            <a:stCxn id="28" idx="2"/>
            <a:endCxn id="13" idx="0"/>
          </p:cNvCxnSpPr>
          <p:nvPr/>
        </p:nvCxnSpPr>
        <p:spPr bwMode="auto">
          <a:xfrm rot="16200000" flipH="1">
            <a:off x="3086801" y="4207988"/>
            <a:ext cx="948066" cy="1186728"/>
          </a:xfrm>
          <a:prstGeom prst="bentConnector3">
            <a:avLst>
              <a:gd name="adj1" fmla="val 86169"/>
            </a:avLst>
          </a:prstGeom>
          <a:solidFill>
            <a:schemeClr val="accent1"/>
          </a:solidFill>
          <a:ln w="9525" cap="flat" cmpd="sng" algn="ctr">
            <a:solidFill>
              <a:schemeClr val="tx1"/>
            </a:solidFill>
            <a:prstDash val="solid"/>
            <a:round/>
            <a:headEnd type="none" w="med" len="med"/>
            <a:tailEnd type="triangle"/>
          </a:ln>
          <a:effectLst/>
        </p:spPr>
      </p:cxnSp>
      <p:cxnSp>
        <p:nvCxnSpPr>
          <p:cNvPr id="138" name="Connector: Elbow 137">
            <a:extLst>
              <a:ext uri="{FF2B5EF4-FFF2-40B4-BE49-F238E27FC236}">
                <a16:creationId xmlns:a16="http://schemas.microsoft.com/office/drawing/2014/main" id="{47611906-192A-47A4-A69B-8878B6286D63}"/>
              </a:ext>
            </a:extLst>
          </p:cNvPr>
          <p:cNvCxnSpPr>
            <a:cxnSpLocks/>
            <a:stCxn id="55" idx="2"/>
            <a:endCxn id="13" idx="0"/>
          </p:cNvCxnSpPr>
          <p:nvPr/>
        </p:nvCxnSpPr>
        <p:spPr bwMode="auto">
          <a:xfrm rot="5400000">
            <a:off x="4768704" y="3114219"/>
            <a:ext cx="1546660" cy="2775672"/>
          </a:xfrm>
          <a:prstGeom prst="bentConnector3">
            <a:avLst>
              <a:gd name="adj1" fmla="val 91261"/>
            </a:avLst>
          </a:prstGeom>
          <a:solidFill>
            <a:schemeClr val="accent1"/>
          </a:solidFill>
          <a:ln w="9525" cap="flat" cmpd="sng" algn="ctr">
            <a:solidFill>
              <a:schemeClr val="tx1"/>
            </a:solidFill>
            <a:prstDash val="solid"/>
            <a:round/>
            <a:headEnd type="none" w="med" len="med"/>
            <a:tailEnd type="triangle"/>
          </a:ln>
          <a:effectLst/>
        </p:spPr>
      </p:cxnSp>
      <p:cxnSp>
        <p:nvCxnSpPr>
          <p:cNvPr id="140" name="Connector: Elbow 139">
            <a:extLst>
              <a:ext uri="{FF2B5EF4-FFF2-40B4-BE49-F238E27FC236}">
                <a16:creationId xmlns:a16="http://schemas.microsoft.com/office/drawing/2014/main" id="{C1906C6B-C24F-48C5-A7C5-521E11D9DD54}"/>
              </a:ext>
            </a:extLst>
          </p:cNvPr>
          <p:cNvCxnSpPr>
            <a:cxnSpLocks/>
            <a:stCxn id="56" idx="2"/>
            <a:endCxn id="13" idx="0"/>
          </p:cNvCxnSpPr>
          <p:nvPr/>
        </p:nvCxnSpPr>
        <p:spPr bwMode="auto">
          <a:xfrm rot="5400000">
            <a:off x="4262917" y="4288872"/>
            <a:ext cx="877795" cy="1095231"/>
          </a:xfrm>
          <a:prstGeom prst="bentConnector3">
            <a:avLst>
              <a:gd name="adj1" fmla="val 83638"/>
            </a:avLst>
          </a:prstGeom>
          <a:solidFill>
            <a:schemeClr val="accent1"/>
          </a:solidFill>
          <a:ln w="9525" cap="flat" cmpd="sng" algn="ctr">
            <a:solidFill>
              <a:schemeClr val="tx1"/>
            </a:solidFill>
            <a:prstDash val="solid"/>
            <a:round/>
            <a:headEnd type="none" w="med" len="med"/>
            <a:tailEnd type="triangle"/>
          </a:ln>
          <a:effectLst/>
        </p:spPr>
      </p:cxnSp>
      <p:cxnSp>
        <p:nvCxnSpPr>
          <p:cNvPr id="188" name="Straight Arrow Connector 187">
            <a:extLst>
              <a:ext uri="{FF2B5EF4-FFF2-40B4-BE49-F238E27FC236}">
                <a16:creationId xmlns:a16="http://schemas.microsoft.com/office/drawing/2014/main" id="{96256D4F-9123-4FD0-BABB-0A66099F8811}"/>
              </a:ext>
            </a:extLst>
          </p:cNvPr>
          <p:cNvCxnSpPr>
            <a:stCxn id="13" idx="2"/>
            <a:endCxn id="67" idx="0"/>
          </p:cNvCxnSpPr>
          <p:nvPr/>
        </p:nvCxnSpPr>
        <p:spPr bwMode="auto">
          <a:xfrm>
            <a:off x="4154198" y="5743590"/>
            <a:ext cx="1" cy="10984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93" name="Rounded Rectangle 54">
            <a:extLst>
              <a:ext uri="{FF2B5EF4-FFF2-40B4-BE49-F238E27FC236}">
                <a16:creationId xmlns:a16="http://schemas.microsoft.com/office/drawing/2014/main" id="{E87A8365-1C5A-4B99-BBE4-FE1E54FC784B}"/>
              </a:ext>
            </a:extLst>
          </p:cNvPr>
          <p:cNvSpPr/>
          <p:nvPr/>
        </p:nvSpPr>
        <p:spPr bwMode="auto">
          <a:xfrm>
            <a:off x="9692120" y="5069837"/>
            <a:ext cx="1482436" cy="535092"/>
          </a:xfrm>
          <a:prstGeom prst="roundRect">
            <a:avLst/>
          </a:prstGeom>
          <a:solidFill>
            <a:srgbClr val="FFC000"/>
          </a:solidFill>
          <a:ln w="9525" cap="flat" cmpd="sng" algn="ctr">
            <a:solidFill>
              <a:schemeClr val="tx1"/>
            </a:solidFill>
            <a:prstDash val="solid"/>
            <a:round/>
            <a:headEnd type="none" w="med" len="med"/>
            <a:tailEnd type="none" w="med" len="med"/>
          </a:ln>
          <a:effectLst/>
        </p:spPr>
        <p:txBody>
          <a:bodyPr anchor="ctr">
            <a:normAutofit fontScale="25000" lnSpcReduction="20000"/>
          </a:bodyPr>
          <a:lstStyle/>
          <a:p>
            <a:pPr algn="ctr">
              <a:defRPr/>
            </a:pPr>
            <a:r>
              <a:rPr lang="en-US" b="0" i="0" dirty="0">
                <a:solidFill>
                  <a:srgbClr val="000000"/>
                </a:solidFill>
                <a:latin typeface="Arial"/>
                <a:cs typeface="+mn-cs"/>
              </a:rPr>
              <a:t>The document should be SIGNED, but it is not required since it has already been routing.</a:t>
            </a:r>
          </a:p>
        </p:txBody>
      </p:sp>
      <p:cxnSp>
        <p:nvCxnSpPr>
          <p:cNvPr id="201" name="Connector: Elbow 200">
            <a:extLst>
              <a:ext uri="{FF2B5EF4-FFF2-40B4-BE49-F238E27FC236}">
                <a16:creationId xmlns:a16="http://schemas.microsoft.com/office/drawing/2014/main" id="{F2C9887F-1BE1-44DE-B55E-097812717C9C}"/>
              </a:ext>
            </a:extLst>
          </p:cNvPr>
          <p:cNvCxnSpPr>
            <a:stCxn id="193" idx="2"/>
            <a:endCxn id="34" idx="0"/>
          </p:cNvCxnSpPr>
          <p:nvPr/>
        </p:nvCxnSpPr>
        <p:spPr bwMode="auto">
          <a:xfrm rot="16200000" flipH="1">
            <a:off x="10309086" y="5729180"/>
            <a:ext cx="248504" cy="1"/>
          </a:xfrm>
          <a:prstGeom prst="bentConnector3">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03565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A171499-FD85-4312-92A3-0C4633B8EE59}"/>
              </a:ext>
            </a:extLst>
          </p:cNvPr>
          <p:cNvSpPr>
            <a:spLocks noGrp="1"/>
          </p:cNvSpPr>
          <p:nvPr>
            <p:ph type="ctrTitle"/>
          </p:nvPr>
        </p:nvSpPr>
        <p:spPr>
          <a:xfrm>
            <a:off x="914400" y="3797300"/>
            <a:ext cx="10363200" cy="872718"/>
          </a:xfrm>
        </p:spPr>
        <p:txBody>
          <a:bodyPr/>
          <a:lstStyle/>
          <a:p>
            <a:r>
              <a:rPr lang="en-US" dirty="0">
                <a:solidFill>
                  <a:srgbClr val="262673"/>
                </a:solidFill>
              </a:rPr>
              <a:t>TAC Outreach Call</a:t>
            </a:r>
            <a:br>
              <a:rPr lang="en-US" dirty="0">
                <a:solidFill>
                  <a:srgbClr val="262673"/>
                </a:solidFill>
              </a:rPr>
            </a:br>
            <a:r>
              <a:rPr lang="en-US" dirty="0">
                <a:solidFill>
                  <a:srgbClr val="262673"/>
                </a:solidFill>
              </a:rPr>
              <a:t>December 12, 2019</a:t>
            </a:r>
            <a:endParaRPr lang="en-US" dirty="0"/>
          </a:p>
        </p:txBody>
      </p:sp>
      <p:sp>
        <p:nvSpPr>
          <p:cNvPr id="6" name="Subtitle 5">
            <a:extLst>
              <a:ext uri="{FF2B5EF4-FFF2-40B4-BE49-F238E27FC236}">
                <a16:creationId xmlns:a16="http://schemas.microsoft.com/office/drawing/2014/main" id="{2EEA36C4-CE47-401A-923C-F375D6C927A3}"/>
              </a:ext>
            </a:extLst>
          </p:cNvPr>
          <p:cNvSpPr>
            <a:spLocks noGrp="1"/>
          </p:cNvSpPr>
          <p:nvPr>
            <p:ph type="subTitle" idx="1"/>
          </p:nvPr>
        </p:nvSpPr>
        <p:spPr>
          <a:xfrm>
            <a:off x="1066800" y="4776177"/>
            <a:ext cx="10058400" cy="533400"/>
          </a:xfrm>
        </p:spPr>
        <p:txBody>
          <a:bodyPr/>
          <a:lstStyle/>
          <a:p>
            <a:r>
              <a:rPr lang="en-US" dirty="0"/>
              <a:t>Trip Cancel</a:t>
            </a:r>
          </a:p>
        </p:txBody>
      </p:sp>
      <p:sp>
        <p:nvSpPr>
          <p:cNvPr id="7" name="Text Box 9">
            <a:extLst>
              <a:ext uri="{FF2B5EF4-FFF2-40B4-BE49-F238E27FC236}">
                <a16:creationId xmlns:a16="http://schemas.microsoft.com/office/drawing/2014/main" id="{E3671636-3520-4302-82FA-BEC1241C608E}"/>
              </a:ext>
            </a:extLst>
          </p:cNvPr>
          <p:cNvSpPr txBox="1">
            <a:spLocks noChangeArrowheads="1"/>
          </p:cNvSpPr>
          <p:nvPr/>
        </p:nvSpPr>
        <p:spPr bwMode="auto">
          <a:xfrm>
            <a:off x="1447800" y="5390336"/>
            <a:ext cx="7162800" cy="738188"/>
          </a:xfrm>
          <a:prstGeom prst="rect">
            <a:avLst/>
          </a:prstGeom>
          <a:noFill/>
          <a:ln w="9525">
            <a:noFill/>
            <a:miter lim="800000"/>
            <a:headEnd/>
            <a:tailEnd/>
          </a:ln>
        </p:spPr>
        <p:txBody>
          <a:bodyPr wrap="square">
            <a:spAutoFit/>
          </a:bodyPr>
          <a:lstStyle/>
          <a:p>
            <a:pPr>
              <a:spcBef>
                <a:spcPct val="50000"/>
              </a:spcBef>
            </a:pPr>
            <a:r>
              <a:rPr lang="en-US" sz="1400" b="0" i="0" dirty="0">
                <a:solidFill>
                  <a:schemeClr val="accent2"/>
                </a:solidFill>
                <a:latin typeface="Arial" pitchFamily="34" charset="0"/>
              </a:rPr>
              <a:t>Presenters:</a:t>
            </a:r>
            <a:br>
              <a:rPr lang="en-US" sz="1400" b="0" i="0" dirty="0">
                <a:solidFill>
                  <a:schemeClr val="accent2"/>
                </a:solidFill>
                <a:latin typeface="Arial" pitchFamily="34" charset="0"/>
              </a:rPr>
            </a:br>
            <a:r>
              <a:rPr lang="en-US" sz="1400" b="0" i="0" dirty="0">
                <a:solidFill>
                  <a:schemeClr val="accent2"/>
                </a:solidFill>
                <a:latin typeface="Arial" pitchFamily="34" charset="0"/>
              </a:rPr>
              <a:t>Jason Prado, Moderator</a:t>
            </a:r>
            <a:br>
              <a:rPr lang="en-US" sz="1400" b="0" i="0" dirty="0">
                <a:solidFill>
                  <a:schemeClr val="accent2"/>
                </a:solidFill>
                <a:latin typeface="Arial" pitchFamily="34" charset="0"/>
              </a:rPr>
            </a:br>
            <a:r>
              <a:rPr lang="en-US" sz="1400" b="0" i="0" dirty="0">
                <a:solidFill>
                  <a:schemeClr val="accent2"/>
                </a:solidFill>
                <a:latin typeface="Arial" pitchFamily="34" charset="0"/>
              </a:rPr>
              <a:t>Dan Greene, TAC Outreach Call Coordinator</a:t>
            </a:r>
          </a:p>
        </p:txBody>
      </p:sp>
    </p:spTree>
    <p:extLst>
      <p:ext uri="{BB962C8B-B14F-4D97-AF65-F5344CB8AC3E}">
        <p14:creationId xmlns:p14="http://schemas.microsoft.com/office/powerpoint/2010/main" val="40896355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AFC3B-1796-496B-A12D-43A21A4751DA}"/>
              </a:ext>
            </a:extLst>
          </p:cNvPr>
          <p:cNvSpPr>
            <a:spLocks noGrp="1"/>
          </p:cNvSpPr>
          <p:nvPr>
            <p:ph type="title"/>
          </p:nvPr>
        </p:nvSpPr>
        <p:spPr/>
        <p:txBody>
          <a:bodyPr/>
          <a:lstStyle/>
          <a:p>
            <a:r>
              <a:rPr lang="en-US" dirty="0"/>
              <a:t>Cancelling an Authorization when No Expenses were Incurred – Common Issues/Misconceptions</a:t>
            </a:r>
          </a:p>
        </p:txBody>
      </p:sp>
      <p:sp>
        <p:nvSpPr>
          <p:cNvPr id="3" name="Content Placeholder 2">
            <a:extLst>
              <a:ext uri="{FF2B5EF4-FFF2-40B4-BE49-F238E27FC236}">
                <a16:creationId xmlns:a16="http://schemas.microsoft.com/office/drawing/2014/main" id="{AF057292-DF1F-4CF2-B603-F553EE0DEB40}"/>
              </a:ext>
            </a:extLst>
          </p:cNvPr>
          <p:cNvSpPr>
            <a:spLocks noGrp="1"/>
          </p:cNvSpPr>
          <p:nvPr>
            <p:ph idx="1"/>
          </p:nvPr>
        </p:nvSpPr>
        <p:spPr/>
        <p:txBody>
          <a:bodyPr/>
          <a:lstStyle/>
          <a:p>
            <a:r>
              <a:rPr lang="en-US" b="1" dirty="0"/>
              <a:t>“Travelers must remove all expenses from the document.”</a:t>
            </a:r>
          </a:p>
          <a:p>
            <a:pPr lvl="1"/>
            <a:r>
              <a:rPr lang="en-US" dirty="0"/>
              <a:t>False. </a:t>
            </a:r>
          </a:p>
          <a:p>
            <a:pPr lvl="2"/>
            <a:r>
              <a:rPr lang="en-US" sz="2000" dirty="0"/>
              <a:t>Since the document will be stamped CANCELLED and can never be stamped APPROVED, there is no reason to remove any expenses.</a:t>
            </a:r>
          </a:p>
          <a:p>
            <a:pPr lvl="1"/>
            <a:endParaRPr lang="en-US" dirty="0"/>
          </a:p>
          <a:p>
            <a:r>
              <a:rPr lang="en-US" b="1" dirty="0"/>
              <a:t>“Travelers must remove all reservations from the document prior to using the trip cancel.”</a:t>
            </a:r>
          </a:p>
          <a:p>
            <a:pPr lvl="1"/>
            <a:r>
              <a:rPr lang="en-US" dirty="0"/>
              <a:t>False. </a:t>
            </a:r>
          </a:p>
          <a:p>
            <a:pPr lvl="2"/>
            <a:r>
              <a:rPr lang="en-US" sz="2000" dirty="0"/>
              <a:t>DTS will automatically cancel the reservations. In fact, if you are advising travelers to cancel their reservations prior to using trip cancel, you can cause DTS-7179.</a:t>
            </a:r>
          </a:p>
          <a:p>
            <a:pPr lvl="1"/>
            <a:endParaRPr lang="en-US" dirty="0"/>
          </a:p>
          <a:p>
            <a:endParaRPr lang="en-US" dirty="0"/>
          </a:p>
        </p:txBody>
      </p:sp>
      <p:sp>
        <p:nvSpPr>
          <p:cNvPr id="4" name="Slide Number Placeholder 3">
            <a:extLst>
              <a:ext uri="{FF2B5EF4-FFF2-40B4-BE49-F238E27FC236}">
                <a16:creationId xmlns:a16="http://schemas.microsoft.com/office/drawing/2014/main" id="{00F726B5-4CB4-42A4-85E9-869412F407AF}"/>
              </a:ext>
            </a:extLst>
          </p:cNvPr>
          <p:cNvSpPr>
            <a:spLocks noGrp="1"/>
          </p:cNvSpPr>
          <p:nvPr>
            <p:ph type="sldNum" sz="quarter" idx="10"/>
          </p:nvPr>
        </p:nvSpPr>
        <p:spPr/>
        <p:txBody>
          <a:bodyPr/>
          <a:lstStyle/>
          <a:p>
            <a:pPr>
              <a:defRPr/>
            </a:pPr>
            <a:fld id="{7D187A4C-A87B-41AC-8A01-0B3AA42528A5}" type="slidenum">
              <a:rPr lang="en-US" smtClean="0"/>
              <a:pPr>
                <a:defRPr/>
              </a:pPr>
              <a:t>20</a:t>
            </a:fld>
            <a:endParaRPr lang="en-US"/>
          </a:p>
        </p:txBody>
      </p:sp>
    </p:spTree>
    <p:extLst>
      <p:ext uri="{BB962C8B-B14F-4D97-AF65-F5344CB8AC3E}">
        <p14:creationId xmlns:p14="http://schemas.microsoft.com/office/powerpoint/2010/main" val="36691568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046E5-BBD2-40D2-B906-5FF4F1255497}"/>
              </a:ext>
            </a:extLst>
          </p:cNvPr>
          <p:cNvSpPr>
            <a:spLocks noGrp="1"/>
          </p:cNvSpPr>
          <p:nvPr>
            <p:ph type="title"/>
          </p:nvPr>
        </p:nvSpPr>
        <p:spPr/>
        <p:txBody>
          <a:bodyPr/>
          <a:lstStyle/>
          <a:p>
            <a:r>
              <a:rPr lang="en-US" dirty="0"/>
              <a:t>DTS-7179 Issue</a:t>
            </a:r>
          </a:p>
        </p:txBody>
      </p:sp>
      <p:sp>
        <p:nvSpPr>
          <p:cNvPr id="3" name="Content Placeholder 2">
            <a:extLst>
              <a:ext uri="{FF2B5EF4-FFF2-40B4-BE49-F238E27FC236}">
                <a16:creationId xmlns:a16="http://schemas.microsoft.com/office/drawing/2014/main" id="{AB6685B2-9139-4A3F-ADBE-0685BE9FC6F3}"/>
              </a:ext>
            </a:extLst>
          </p:cNvPr>
          <p:cNvSpPr>
            <a:spLocks noGrp="1"/>
          </p:cNvSpPr>
          <p:nvPr>
            <p:ph idx="1"/>
          </p:nvPr>
        </p:nvSpPr>
        <p:spPr/>
        <p:txBody>
          <a:bodyPr/>
          <a:lstStyle/>
          <a:p>
            <a:r>
              <a:rPr lang="en-US" dirty="0"/>
              <a:t>This was our #2 most reported issue overall for 2019.</a:t>
            </a:r>
          </a:p>
          <a:p>
            <a:pPr lvl="1"/>
            <a:r>
              <a:rPr lang="en-US" dirty="0"/>
              <a:t>This issue is </a:t>
            </a:r>
            <a:r>
              <a:rPr lang="en-US" b="1" u="sng" dirty="0">
                <a:solidFill>
                  <a:srgbClr val="FF0000"/>
                </a:solidFill>
              </a:rPr>
              <a:t>ENTIRELY</a:t>
            </a:r>
            <a:r>
              <a:rPr lang="en-US" dirty="0"/>
              <a:t> avoidable.</a:t>
            </a:r>
          </a:p>
          <a:p>
            <a:pPr lvl="1"/>
            <a:endParaRPr lang="en-US" dirty="0"/>
          </a:p>
          <a:p>
            <a:r>
              <a:rPr lang="en-US" dirty="0"/>
              <a:t>Travelers are editing their document and making changes to their reservations.</a:t>
            </a:r>
          </a:p>
          <a:p>
            <a:pPr lvl="1"/>
            <a:r>
              <a:rPr lang="en-US" dirty="0"/>
              <a:t>Cancelling existing reservations is the most common thing we see, but this can also occur if they book new reservations or sometimes simply enter the Reservations Module.</a:t>
            </a:r>
          </a:p>
          <a:p>
            <a:pPr lvl="1"/>
            <a:endParaRPr lang="en-US" dirty="0"/>
          </a:p>
          <a:p>
            <a:r>
              <a:rPr lang="en-US" dirty="0"/>
              <a:t>They are then exiting the document by hitting “Home”.</a:t>
            </a:r>
          </a:p>
          <a:p>
            <a:endParaRPr lang="en-US" dirty="0"/>
          </a:p>
          <a:p>
            <a:r>
              <a:rPr lang="en-US" dirty="0"/>
              <a:t>Once outside of the document, they are selecting the “Options:” menu and then “Cancel Trip”. </a:t>
            </a:r>
          </a:p>
        </p:txBody>
      </p:sp>
      <p:sp>
        <p:nvSpPr>
          <p:cNvPr id="4" name="Slide Number Placeholder 3">
            <a:extLst>
              <a:ext uri="{FF2B5EF4-FFF2-40B4-BE49-F238E27FC236}">
                <a16:creationId xmlns:a16="http://schemas.microsoft.com/office/drawing/2014/main" id="{EB516582-2AEA-4CCF-8090-15E0D22E7456}"/>
              </a:ext>
            </a:extLst>
          </p:cNvPr>
          <p:cNvSpPr>
            <a:spLocks noGrp="1"/>
          </p:cNvSpPr>
          <p:nvPr>
            <p:ph type="sldNum" sz="quarter" idx="10"/>
          </p:nvPr>
        </p:nvSpPr>
        <p:spPr/>
        <p:txBody>
          <a:bodyPr/>
          <a:lstStyle/>
          <a:p>
            <a:pPr>
              <a:defRPr/>
            </a:pPr>
            <a:fld id="{7D187A4C-A87B-41AC-8A01-0B3AA42528A5}" type="slidenum">
              <a:rPr lang="en-US" smtClean="0"/>
              <a:pPr>
                <a:defRPr/>
              </a:pPr>
              <a:t>21</a:t>
            </a:fld>
            <a:endParaRPr lang="en-US"/>
          </a:p>
        </p:txBody>
      </p:sp>
    </p:spTree>
    <p:extLst>
      <p:ext uri="{BB962C8B-B14F-4D97-AF65-F5344CB8AC3E}">
        <p14:creationId xmlns:p14="http://schemas.microsoft.com/office/powerpoint/2010/main" val="1701592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47848-7AAE-4E83-92ED-99082C3AEA4D}"/>
              </a:ext>
            </a:extLst>
          </p:cNvPr>
          <p:cNvSpPr>
            <a:spLocks noGrp="1"/>
          </p:cNvSpPr>
          <p:nvPr>
            <p:ph type="title"/>
          </p:nvPr>
        </p:nvSpPr>
        <p:spPr/>
        <p:txBody>
          <a:bodyPr/>
          <a:lstStyle/>
          <a:p>
            <a:r>
              <a:rPr lang="en-US" dirty="0"/>
              <a:t>DTS-7179 Issue</a:t>
            </a:r>
          </a:p>
        </p:txBody>
      </p:sp>
      <p:sp>
        <p:nvSpPr>
          <p:cNvPr id="3" name="Content Placeholder 2">
            <a:extLst>
              <a:ext uri="{FF2B5EF4-FFF2-40B4-BE49-F238E27FC236}">
                <a16:creationId xmlns:a16="http://schemas.microsoft.com/office/drawing/2014/main" id="{05E2151E-45CF-40C5-8B96-7B4624E27BAB}"/>
              </a:ext>
            </a:extLst>
          </p:cNvPr>
          <p:cNvSpPr>
            <a:spLocks noGrp="1"/>
          </p:cNvSpPr>
          <p:nvPr>
            <p:ph idx="1"/>
          </p:nvPr>
        </p:nvSpPr>
        <p:spPr/>
        <p:txBody>
          <a:bodyPr/>
          <a:lstStyle/>
          <a:p>
            <a:r>
              <a:rPr lang="en-US" dirty="0"/>
              <a:t>Since there was a change to the reservations, when the document is stamped SIGNED, DTS routes it to CTO SUBMIT.</a:t>
            </a:r>
          </a:p>
          <a:p>
            <a:endParaRPr lang="en-US" dirty="0"/>
          </a:p>
          <a:p>
            <a:r>
              <a:rPr lang="en-US" dirty="0"/>
              <a:t>However, because the document was trip cancelled, the CTO BOOKED stamp is removed from the routing list.</a:t>
            </a:r>
          </a:p>
          <a:p>
            <a:endParaRPr lang="en-US" dirty="0"/>
          </a:p>
          <a:p>
            <a:r>
              <a:rPr lang="en-US" dirty="0"/>
              <a:t>Now, the document is stuck at CTO SUBMIT without the ability to update to CTO BOOKED.</a:t>
            </a:r>
          </a:p>
          <a:p>
            <a:endParaRPr lang="en-US" dirty="0"/>
          </a:p>
          <a:p>
            <a:r>
              <a:rPr lang="en-US" dirty="0"/>
              <a:t>Documents with DTS-7179 need to be abandoned or have a permission level 9 action performed.</a:t>
            </a:r>
          </a:p>
        </p:txBody>
      </p:sp>
      <p:sp>
        <p:nvSpPr>
          <p:cNvPr id="4" name="Slide Number Placeholder 3">
            <a:extLst>
              <a:ext uri="{FF2B5EF4-FFF2-40B4-BE49-F238E27FC236}">
                <a16:creationId xmlns:a16="http://schemas.microsoft.com/office/drawing/2014/main" id="{9D362408-3FBD-407E-8A7A-92521D3743A3}"/>
              </a:ext>
            </a:extLst>
          </p:cNvPr>
          <p:cNvSpPr>
            <a:spLocks noGrp="1"/>
          </p:cNvSpPr>
          <p:nvPr>
            <p:ph type="sldNum" sz="quarter" idx="10"/>
          </p:nvPr>
        </p:nvSpPr>
        <p:spPr/>
        <p:txBody>
          <a:bodyPr/>
          <a:lstStyle/>
          <a:p>
            <a:pPr>
              <a:defRPr/>
            </a:pPr>
            <a:fld id="{7D187A4C-A87B-41AC-8A01-0B3AA42528A5}" type="slidenum">
              <a:rPr lang="en-US" smtClean="0"/>
              <a:pPr>
                <a:defRPr/>
              </a:pPr>
              <a:t>22</a:t>
            </a:fld>
            <a:endParaRPr lang="en-US"/>
          </a:p>
        </p:txBody>
      </p:sp>
    </p:spTree>
    <p:extLst>
      <p:ext uri="{BB962C8B-B14F-4D97-AF65-F5344CB8AC3E}">
        <p14:creationId xmlns:p14="http://schemas.microsoft.com/office/powerpoint/2010/main" val="8445454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C7BA2-C557-4D16-8AD7-094B0AC0A9F6}"/>
              </a:ext>
            </a:extLst>
          </p:cNvPr>
          <p:cNvSpPr>
            <a:spLocks noGrp="1"/>
          </p:cNvSpPr>
          <p:nvPr>
            <p:ph type="title"/>
          </p:nvPr>
        </p:nvSpPr>
        <p:spPr/>
        <p:txBody>
          <a:bodyPr/>
          <a:lstStyle/>
          <a:p>
            <a:r>
              <a:rPr lang="en-US" dirty="0"/>
              <a:t>DTS-7179 Avoidance</a:t>
            </a:r>
          </a:p>
        </p:txBody>
      </p:sp>
      <p:sp>
        <p:nvSpPr>
          <p:cNvPr id="3" name="Content Placeholder 2">
            <a:extLst>
              <a:ext uri="{FF2B5EF4-FFF2-40B4-BE49-F238E27FC236}">
                <a16:creationId xmlns:a16="http://schemas.microsoft.com/office/drawing/2014/main" id="{5945B669-60EC-4B77-92E0-B2EF97D1E7AD}"/>
              </a:ext>
            </a:extLst>
          </p:cNvPr>
          <p:cNvSpPr>
            <a:spLocks noGrp="1"/>
          </p:cNvSpPr>
          <p:nvPr>
            <p:ph idx="1"/>
          </p:nvPr>
        </p:nvSpPr>
        <p:spPr/>
        <p:txBody>
          <a:bodyPr/>
          <a:lstStyle/>
          <a:p>
            <a:r>
              <a:rPr lang="en-US" dirty="0"/>
              <a:t>If your travelers modify their reservations, they should always apply the SIGNED stamp before taking the next action in trip cancellation.</a:t>
            </a:r>
          </a:p>
          <a:p>
            <a:pPr lvl="1"/>
            <a:endParaRPr lang="en-US" dirty="0"/>
          </a:p>
          <a:p>
            <a:r>
              <a:rPr lang="en-US" dirty="0"/>
              <a:t>Applying the SIGNED stamp whenever reservations are modified ensure that those reservations are properly handled by the system.</a:t>
            </a:r>
          </a:p>
          <a:p>
            <a:pPr lvl="1"/>
            <a:r>
              <a:rPr lang="en-US" dirty="0"/>
              <a:t>Another issue we see is travelers touching their reservations, exiting the document and not doing anything, which oftentimes leads to auto-cancellation by the system.</a:t>
            </a:r>
          </a:p>
          <a:p>
            <a:pPr lvl="2"/>
            <a:endParaRPr lang="en-US" dirty="0"/>
          </a:p>
          <a:p>
            <a:r>
              <a:rPr lang="en-US" dirty="0"/>
              <a:t>Instead of manually canceling reservations, allow DTS to handle the cancellations via Trip Cancel.</a:t>
            </a:r>
          </a:p>
        </p:txBody>
      </p:sp>
      <p:sp>
        <p:nvSpPr>
          <p:cNvPr id="4" name="Slide Number Placeholder 3">
            <a:extLst>
              <a:ext uri="{FF2B5EF4-FFF2-40B4-BE49-F238E27FC236}">
                <a16:creationId xmlns:a16="http://schemas.microsoft.com/office/drawing/2014/main" id="{8AF82F9D-6144-442A-81D2-EA972957D1B8}"/>
              </a:ext>
            </a:extLst>
          </p:cNvPr>
          <p:cNvSpPr>
            <a:spLocks noGrp="1"/>
          </p:cNvSpPr>
          <p:nvPr>
            <p:ph type="sldNum" sz="quarter" idx="10"/>
          </p:nvPr>
        </p:nvSpPr>
        <p:spPr/>
        <p:txBody>
          <a:bodyPr/>
          <a:lstStyle/>
          <a:p>
            <a:pPr>
              <a:defRPr/>
            </a:pPr>
            <a:fld id="{7D187A4C-A87B-41AC-8A01-0B3AA42528A5}" type="slidenum">
              <a:rPr lang="en-US" smtClean="0"/>
              <a:pPr>
                <a:defRPr/>
              </a:pPr>
              <a:t>23</a:t>
            </a:fld>
            <a:endParaRPr lang="en-US"/>
          </a:p>
        </p:txBody>
      </p:sp>
    </p:spTree>
    <p:extLst>
      <p:ext uri="{BB962C8B-B14F-4D97-AF65-F5344CB8AC3E}">
        <p14:creationId xmlns:p14="http://schemas.microsoft.com/office/powerpoint/2010/main" val="6977677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AFC3B-1796-496B-A12D-43A21A4751DA}"/>
              </a:ext>
            </a:extLst>
          </p:cNvPr>
          <p:cNvSpPr>
            <a:spLocks noGrp="1"/>
          </p:cNvSpPr>
          <p:nvPr>
            <p:ph type="title"/>
          </p:nvPr>
        </p:nvSpPr>
        <p:spPr/>
        <p:txBody>
          <a:bodyPr/>
          <a:lstStyle/>
          <a:p>
            <a:r>
              <a:rPr lang="en-US" dirty="0"/>
              <a:t>Cancelling an Authorization when No Expenses were Incurred – Common Issues/Misconceptions</a:t>
            </a:r>
          </a:p>
        </p:txBody>
      </p:sp>
      <p:sp>
        <p:nvSpPr>
          <p:cNvPr id="3" name="Content Placeholder 2">
            <a:extLst>
              <a:ext uri="{FF2B5EF4-FFF2-40B4-BE49-F238E27FC236}">
                <a16:creationId xmlns:a16="http://schemas.microsoft.com/office/drawing/2014/main" id="{AF057292-DF1F-4CF2-B603-F553EE0DEB40}"/>
              </a:ext>
            </a:extLst>
          </p:cNvPr>
          <p:cNvSpPr>
            <a:spLocks noGrp="1"/>
          </p:cNvSpPr>
          <p:nvPr>
            <p:ph idx="1"/>
          </p:nvPr>
        </p:nvSpPr>
        <p:spPr>
          <a:xfrm>
            <a:off x="136477" y="1453694"/>
            <a:ext cx="11903123" cy="5134431"/>
          </a:xfrm>
        </p:spPr>
        <p:txBody>
          <a:bodyPr/>
          <a:lstStyle/>
          <a:p>
            <a:r>
              <a:rPr lang="en-US" b="1" dirty="0"/>
              <a:t>“Per Diem must be zeroed out prior to cancellation.”</a:t>
            </a:r>
          </a:p>
          <a:p>
            <a:pPr lvl="1"/>
            <a:r>
              <a:rPr lang="en-US" dirty="0"/>
              <a:t>False. </a:t>
            </a:r>
          </a:p>
          <a:p>
            <a:pPr lvl="2"/>
            <a:r>
              <a:rPr lang="en-US" sz="2000" dirty="0"/>
              <a:t>Once the document is stamped CANCELLED a de-obligation will occur for any previous obligation. </a:t>
            </a:r>
          </a:p>
          <a:p>
            <a:pPr lvl="2"/>
            <a:r>
              <a:rPr lang="en-US" sz="2000" dirty="0"/>
              <a:t>Per Diem and Expenses do not need to be removed.</a:t>
            </a:r>
          </a:p>
          <a:p>
            <a:endParaRPr lang="en-US" dirty="0"/>
          </a:p>
          <a:p>
            <a:r>
              <a:rPr lang="en-US" b="1" dirty="0"/>
              <a:t>“I didn’t incur any expenses, but I can’t cancel with no expenses incurred.”</a:t>
            </a:r>
          </a:p>
          <a:p>
            <a:pPr lvl="1"/>
            <a:r>
              <a:rPr lang="en-US" dirty="0"/>
              <a:t>If the document contains one of the following, DTS will prevent the ability to cancel a document with no expenses incurred:</a:t>
            </a:r>
          </a:p>
          <a:p>
            <a:pPr lvl="2"/>
            <a:r>
              <a:rPr lang="en-US" sz="1600" dirty="0"/>
              <a:t>A scheduled partial payment or advance has been submitted for payment or has been paid.</a:t>
            </a:r>
          </a:p>
          <a:p>
            <a:pPr lvl="2"/>
            <a:r>
              <a:rPr lang="en-US" sz="1600" dirty="0"/>
              <a:t>Centrally Billed Account (CBA) tickets are on or within the tickets are waiting (TAW) date.</a:t>
            </a:r>
          </a:p>
          <a:p>
            <a:pPr lvl="2"/>
            <a:r>
              <a:rPr lang="en-US" sz="1600" dirty="0"/>
              <a:t>The document has been stamped CTO TICKETED.</a:t>
            </a:r>
          </a:p>
          <a:p>
            <a:pPr lvl="2"/>
            <a:r>
              <a:rPr lang="en-US" sz="1600" dirty="0"/>
              <a:t>A TMC fee (either Individually Billed Account [IBA] or CBA) exists on the authorization.</a:t>
            </a:r>
          </a:p>
          <a:p>
            <a:pPr lvl="2"/>
            <a:r>
              <a:rPr lang="en-US" sz="1600" dirty="0"/>
              <a:t>One or more CBA tickets has a status of “Matched” in the CBA Module.</a:t>
            </a:r>
            <a:endParaRPr lang="en-US" dirty="0"/>
          </a:p>
        </p:txBody>
      </p:sp>
      <p:sp>
        <p:nvSpPr>
          <p:cNvPr id="4" name="Slide Number Placeholder 3">
            <a:extLst>
              <a:ext uri="{FF2B5EF4-FFF2-40B4-BE49-F238E27FC236}">
                <a16:creationId xmlns:a16="http://schemas.microsoft.com/office/drawing/2014/main" id="{00F726B5-4CB4-42A4-85E9-869412F407AF}"/>
              </a:ext>
            </a:extLst>
          </p:cNvPr>
          <p:cNvSpPr>
            <a:spLocks noGrp="1"/>
          </p:cNvSpPr>
          <p:nvPr>
            <p:ph type="sldNum" sz="quarter" idx="10"/>
          </p:nvPr>
        </p:nvSpPr>
        <p:spPr/>
        <p:txBody>
          <a:bodyPr/>
          <a:lstStyle/>
          <a:p>
            <a:pPr>
              <a:defRPr/>
            </a:pPr>
            <a:fld id="{7D187A4C-A87B-41AC-8A01-0B3AA42528A5}" type="slidenum">
              <a:rPr lang="en-US" smtClean="0"/>
              <a:pPr>
                <a:defRPr/>
              </a:pPr>
              <a:t>24</a:t>
            </a:fld>
            <a:endParaRPr lang="en-US"/>
          </a:p>
        </p:txBody>
      </p:sp>
    </p:spTree>
    <p:extLst>
      <p:ext uri="{BB962C8B-B14F-4D97-AF65-F5344CB8AC3E}">
        <p14:creationId xmlns:p14="http://schemas.microsoft.com/office/powerpoint/2010/main" val="31712952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5A6EF-4EBE-40E8-A096-6D7422146B49}"/>
              </a:ext>
            </a:extLst>
          </p:cNvPr>
          <p:cNvSpPr>
            <a:spLocks noGrp="1"/>
          </p:cNvSpPr>
          <p:nvPr>
            <p:ph type="title"/>
          </p:nvPr>
        </p:nvSpPr>
        <p:spPr/>
        <p:txBody>
          <a:bodyPr/>
          <a:lstStyle/>
          <a:p>
            <a:r>
              <a:rPr lang="en-US" dirty="0"/>
              <a:t>Cancelling an Authorization when Expenses were Incurred</a:t>
            </a:r>
          </a:p>
        </p:txBody>
      </p:sp>
      <p:sp>
        <p:nvSpPr>
          <p:cNvPr id="3" name="Content Placeholder 2">
            <a:extLst>
              <a:ext uri="{FF2B5EF4-FFF2-40B4-BE49-F238E27FC236}">
                <a16:creationId xmlns:a16="http://schemas.microsoft.com/office/drawing/2014/main" id="{DF56FF49-9B0B-4975-9F71-2BD7BED28649}"/>
              </a:ext>
            </a:extLst>
          </p:cNvPr>
          <p:cNvSpPr>
            <a:spLocks noGrp="1"/>
          </p:cNvSpPr>
          <p:nvPr>
            <p:ph idx="1"/>
          </p:nvPr>
        </p:nvSpPr>
        <p:spPr/>
        <p:txBody>
          <a:bodyPr/>
          <a:lstStyle/>
          <a:p>
            <a:r>
              <a:rPr lang="en-US" dirty="0"/>
              <a:t>If you incurred any expenses (e.g., TMC fee) or earned any allowances, you must file a voucher to claim them.</a:t>
            </a:r>
          </a:p>
          <a:p>
            <a:pPr lvl="1"/>
            <a:r>
              <a:rPr lang="en-US" dirty="0"/>
              <a:t>DTS realizes that reimbursement will need to be made, so the goal is to create a voucher as soon as possible.</a:t>
            </a:r>
          </a:p>
          <a:p>
            <a:pPr lvl="1"/>
            <a:endParaRPr lang="en-US" dirty="0"/>
          </a:p>
          <a:p>
            <a:r>
              <a:rPr lang="en-US" dirty="0"/>
              <a:t>For documents that have are currently in the routing process, DTS will prevent the CANCELLED stamp from appearing.</a:t>
            </a:r>
          </a:p>
          <a:p>
            <a:pPr lvl="1"/>
            <a:r>
              <a:rPr lang="en-US" dirty="0"/>
              <a:t>Authorization needs to be APPROVED, so a voucher can be created and processed.</a:t>
            </a:r>
          </a:p>
          <a:p>
            <a:pPr lvl="1"/>
            <a:r>
              <a:rPr lang="en-US" dirty="0"/>
              <a:t>After the AO approves the authorization, the user can create and submit a voucher following the usual voucher process to receive reimbursement for expenses incurred for the cancelled trip. </a:t>
            </a:r>
          </a:p>
          <a:p>
            <a:endParaRPr lang="en-US" dirty="0"/>
          </a:p>
        </p:txBody>
      </p:sp>
      <p:sp>
        <p:nvSpPr>
          <p:cNvPr id="4" name="Slide Number Placeholder 3">
            <a:extLst>
              <a:ext uri="{FF2B5EF4-FFF2-40B4-BE49-F238E27FC236}">
                <a16:creationId xmlns:a16="http://schemas.microsoft.com/office/drawing/2014/main" id="{83F8166E-5168-410C-8197-A08380759BF8}"/>
              </a:ext>
            </a:extLst>
          </p:cNvPr>
          <p:cNvSpPr>
            <a:spLocks noGrp="1"/>
          </p:cNvSpPr>
          <p:nvPr>
            <p:ph type="sldNum" sz="quarter" idx="10"/>
          </p:nvPr>
        </p:nvSpPr>
        <p:spPr/>
        <p:txBody>
          <a:bodyPr/>
          <a:lstStyle/>
          <a:p>
            <a:pPr>
              <a:defRPr/>
            </a:pPr>
            <a:fld id="{7D187A4C-A87B-41AC-8A01-0B3AA42528A5}" type="slidenum">
              <a:rPr lang="en-US" smtClean="0"/>
              <a:pPr>
                <a:defRPr/>
              </a:pPr>
              <a:t>25</a:t>
            </a:fld>
            <a:endParaRPr lang="en-US"/>
          </a:p>
        </p:txBody>
      </p:sp>
    </p:spTree>
    <p:extLst>
      <p:ext uri="{BB962C8B-B14F-4D97-AF65-F5344CB8AC3E}">
        <p14:creationId xmlns:p14="http://schemas.microsoft.com/office/powerpoint/2010/main" val="41311252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5A6EF-4EBE-40E8-A096-6D7422146B49}"/>
              </a:ext>
            </a:extLst>
          </p:cNvPr>
          <p:cNvSpPr>
            <a:spLocks noGrp="1"/>
          </p:cNvSpPr>
          <p:nvPr>
            <p:ph type="title"/>
          </p:nvPr>
        </p:nvSpPr>
        <p:spPr/>
        <p:txBody>
          <a:bodyPr/>
          <a:lstStyle/>
          <a:p>
            <a:r>
              <a:rPr lang="en-US" dirty="0"/>
              <a:t>Cancelling an Authorization when Expenses were Incurred</a:t>
            </a:r>
          </a:p>
        </p:txBody>
      </p:sp>
      <p:sp>
        <p:nvSpPr>
          <p:cNvPr id="3" name="Content Placeholder 2">
            <a:extLst>
              <a:ext uri="{FF2B5EF4-FFF2-40B4-BE49-F238E27FC236}">
                <a16:creationId xmlns:a16="http://schemas.microsoft.com/office/drawing/2014/main" id="{DF56FF49-9B0B-4975-9F71-2BD7BED28649}"/>
              </a:ext>
            </a:extLst>
          </p:cNvPr>
          <p:cNvSpPr>
            <a:spLocks noGrp="1"/>
          </p:cNvSpPr>
          <p:nvPr>
            <p:ph idx="1"/>
          </p:nvPr>
        </p:nvSpPr>
        <p:spPr/>
        <p:txBody>
          <a:bodyPr/>
          <a:lstStyle/>
          <a:p>
            <a:r>
              <a:rPr lang="en-US" dirty="0"/>
              <a:t>For documents that have been APPROVED and are not currently routing, DTS will:</a:t>
            </a:r>
          </a:p>
          <a:p>
            <a:pPr lvl="1"/>
            <a:r>
              <a:rPr lang="en-US" dirty="0"/>
              <a:t>Amend the document.</a:t>
            </a:r>
          </a:p>
          <a:p>
            <a:pPr lvl="1"/>
            <a:r>
              <a:rPr lang="en-US" dirty="0"/>
              <a:t>Cancel any existing reservations through the reservation module.</a:t>
            </a:r>
          </a:p>
          <a:p>
            <a:pPr lvl="1"/>
            <a:r>
              <a:rPr lang="en-US" dirty="0"/>
              <a:t>Auto-approve the authorization.</a:t>
            </a:r>
          </a:p>
          <a:p>
            <a:pPr lvl="1"/>
            <a:r>
              <a:rPr lang="en-US" dirty="0"/>
              <a:t>Create a voucher.</a:t>
            </a:r>
          </a:p>
          <a:p>
            <a:pPr lvl="1"/>
            <a:r>
              <a:rPr lang="en-US" dirty="0"/>
              <a:t>Zero out all expenses (including per diem entitlements) except for TMC Fees.</a:t>
            </a:r>
          </a:p>
          <a:p>
            <a:pPr lvl="1"/>
            <a:endParaRPr lang="en-US" dirty="0"/>
          </a:p>
          <a:p>
            <a:endParaRPr lang="en-US" dirty="0"/>
          </a:p>
        </p:txBody>
      </p:sp>
      <p:sp>
        <p:nvSpPr>
          <p:cNvPr id="4" name="Slide Number Placeholder 3">
            <a:extLst>
              <a:ext uri="{FF2B5EF4-FFF2-40B4-BE49-F238E27FC236}">
                <a16:creationId xmlns:a16="http://schemas.microsoft.com/office/drawing/2014/main" id="{83F8166E-5168-410C-8197-A08380759BF8}"/>
              </a:ext>
            </a:extLst>
          </p:cNvPr>
          <p:cNvSpPr>
            <a:spLocks noGrp="1"/>
          </p:cNvSpPr>
          <p:nvPr>
            <p:ph type="sldNum" sz="quarter" idx="10"/>
          </p:nvPr>
        </p:nvSpPr>
        <p:spPr/>
        <p:txBody>
          <a:bodyPr/>
          <a:lstStyle/>
          <a:p>
            <a:pPr>
              <a:defRPr/>
            </a:pPr>
            <a:fld id="{7D187A4C-A87B-41AC-8A01-0B3AA42528A5}" type="slidenum">
              <a:rPr lang="en-US" smtClean="0"/>
              <a:pPr>
                <a:defRPr/>
              </a:pPr>
              <a:t>26</a:t>
            </a:fld>
            <a:endParaRPr lang="en-US"/>
          </a:p>
        </p:txBody>
      </p:sp>
    </p:spTree>
    <p:extLst>
      <p:ext uri="{BB962C8B-B14F-4D97-AF65-F5344CB8AC3E}">
        <p14:creationId xmlns:p14="http://schemas.microsoft.com/office/powerpoint/2010/main" val="22898150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FC134CEC-BD71-4842-B8A9-C697A3F690CF}"/>
              </a:ext>
            </a:extLst>
          </p:cNvPr>
          <p:cNvSpPr/>
          <p:nvPr/>
        </p:nvSpPr>
        <p:spPr bwMode="auto">
          <a:xfrm>
            <a:off x="0" y="6172867"/>
            <a:ext cx="12192000" cy="677794"/>
          </a:xfrm>
          <a:prstGeom prst="rect">
            <a:avLst/>
          </a:prstGeom>
          <a:solidFill>
            <a:schemeClr val="bg1"/>
          </a:solidFill>
          <a:ln w="2857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j-lt"/>
            </a:endParaRPr>
          </a:p>
        </p:txBody>
      </p:sp>
      <p:sp>
        <p:nvSpPr>
          <p:cNvPr id="2" name="Title 1">
            <a:extLst>
              <a:ext uri="{FF2B5EF4-FFF2-40B4-BE49-F238E27FC236}">
                <a16:creationId xmlns:a16="http://schemas.microsoft.com/office/drawing/2014/main" id="{C522E78B-9F39-4699-BABA-A96CCD99F949}"/>
              </a:ext>
            </a:extLst>
          </p:cNvPr>
          <p:cNvSpPr>
            <a:spLocks noGrp="1"/>
          </p:cNvSpPr>
          <p:nvPr>
            <p:ph type="title"/>
          </p:nvPr>
        </p:nvSpPr>
        <p:spPr>
          <a:xfrm>
            <a:off x="1515754" y="228600"/>
            <a:ext cx="10523846" cy="1036343"/>
          </a:xfrm>
        </p:spPr>
        <p:txBody>
          <a:bodyPr/>
          <a:lstStyle/>
          <a:p>
            <a:r>
              <a:rPr lang="en-US" dirty="0"/>
              <a:t>Cancelling an Authorization when Expenses were Incurred</a:t>
            </a:r>
          </a:p>
        </p:txBody>
      </p:sp>
      <p:sp>
        <p:nvSpPr>
          <p:cNvPr id="4" name="Slide Number Placeholder 3">
            <a:extLst>
              <a:ext uri="{FF2B5EF4-FFF2-40B4-BE49-F238E27FC236}">
                <a16:creationId xmlns:a16="http://schemas.microsoft.com/office/drawing/2014/main" id="{8108ADC9-6760-4181-8AC9-B07F3FAA9E69}"/>
              </a:ext>
            </a:extLst>
          </p:cNvPr>
          <p:cNvSpPr>
            <a:spLocks noGrp="1"/>
          </p:cNvSpPr>
          <p:nvPr>
            <p:ph type="sldNum" sz="quarter" idx="10"/>
          </p:nvPr>
        </p:nvSpPr>
        <p:spPr>
          <a:xfrm>
            <a:off x="-1" y="6588125"/>
            <a:ext cx="381001" cy="278943"/>
          </a:xfrm>
        </p:spPr>
        <p:txBody>
          <a:bodyPr/>
          <a:lstStyle/>
          <a:p>
            <a:pPr>
              <a:defRPr/>
            </a:pPr>
            <a:fld id="{7D187A4C-A87B-41AC-8A01-0B3AA42528A5}" type="slidenum">
              <a:rPr lang="en-US" smtClean="0"/>
              <a:pPr>
                <a:defRPr/>
              </a:pPr>
              <a:t>27</a:t>
            </a:fld>
            <a:endParaRPr lang="en-US"/>
          </a:p>
        </p:txBody>
      </p:sp>
      <p:sp>
        <p:nvSpPr>
          <p:cNvPr id="7" name="Rounded Rectangle 8">
            <a:extLst>
              <a:ext uri="{FF2B5EF4-FFF2-40B4-BE49-F238E27FC236}">
                <a16:creationId xmlns:a16="http://schemas.microsoft.com/office/drawing/2014/main" id="{11FD9A3C-A931-4102-8DC0-CAF358301620}"/>
              </a:ext>
            </a:extLst>
          </p:cNvPr>
          <p:cNvSpPr/>
          <p:nvPr/>
        </p:nvSpPr>
        <p:spPr bwMode="auto">
          <a:xfrm>
            <a:off x="4325671" y="838200"/>
            <a:ext cx="3489343" cy="654676"/>
          </a:xfrm>
          <a:prstGeom prst="roundRect">
            <a:avLst/>
          </a:prstGeom>
          <a:solidFill>
            <a:srgbClr val="92D050"/>
          </a:solidFill>
          <a:ln w="9525" cap="flat" cmpd="sng" algn="ctr">
            <a:solidFill>
              <a:schemeClr val="tx1"/>
            </a:solidFill>
            <a:prstDash val="solid"/>
            <a:round/>
            <a:headEnd type="none" w="med" len="med"/>
            <a:tailEnd type="triangle" w="med" len="med"/>
          </a:ln>
          <a:effectLst/>
        </p:spPr>
        <p:txBody>
          <a:bodyPr anchor="ctr">
            <a:normAutofit fontScale="55000" lnSpcReduction="20000"/>
          </a:bodyPr>
          <a:lstStyle/>
          <a:p>
            <a:pPr algn="ctr">
              <a:defRPr/>
            </a:pPr>
            <a:r>
              <a:rPr lang="en-US" b="0" i="0" dirty="0">
                <a:latin typeface="+mj-lt"/>
                <a:cs typeface="+mn-cs"/>
              </a:rPr>
              <a:t>Trip Cancel - Expenses Incurred </a:t>
            </a:r>
          </a:p>
        </p:txBody>
      </p:sp>
      <p:sp>
        <p:nvSpPr>
          <p:cNvPr id="8" name="Rounded Rectangle 20">
            <a:extLst>
              <a:ext uri="{FF2B5EF4-FFF2-40B4-BE49-F238E27FC236}">
                <a16:creationId xmlns:a16="http://schemas.microsoft.com/office/drawing/2014/main" id="{B1AA6C90-E9F6-4C62-9C37-8621961B634B}"/>
              </a:ext>
            </a:extLst>
          </p:cNvPr>
          <p:cNvSpPr/>
          <p:nvPr/>
        </p:nvSpPr>
        <p:spPr bwMode="auto">
          <a:xfrm>
            <a:off x="8506323" y="1645944"/>
            <a:ext cx="3489343" cy="654676"/>
          </a:xfrm>
          <a:prstGeom prst="roundRect">
            <a:avLst/>
          </a:prstGeom>
          <a:solidFill>
            <a:srgbClr val="92D050"/>
          </a:solidFill>
          <a:ln w="9525" cap="flat" cmpd="sng" algn="ctr">
            <a:solidFill>
              <a:schemeClr val="tx1"/>
            </a:solidFill>
            <a:prstDash val="solid"/>
            <a:round/>
            <a:headEnd type="none" w="med" len="med"/>
            <a:tailEnd type="triangle" w="med" len="med"/>
          </a:ln>
          <a:effectLst/>
        </p:spPr>
        <p:txBody>
          <a:bodyPr anchor="ctr">
            <a:normAutofit fontScale="55000" lnSpcReduction="20000"/>
          </a:bodyPr>
          <a:lstStyle/>
          <a:p>
            <a:pPr algn="ctr">
              <a:defRPr/>
            </a:pPr>
            <a:r>
              <a:rPr lang="en-US" sz="3500" b="0" i="0" dirty="0">
                <a:solidFill>
                  <a:srgbClr val="000000"/>
                </a:solidFill>
                <a:latin typeface="Arial"/>
                <a:cs typeface="+mn-cs"/>
              </a:rPr>
              <a:t>Document has been SIGNED but never been APPROVED</a:t>
            </a:r>
          </a:p>
        </p:txBody>
      </p:sp>
      <p:sp>
        <p:nvSpPr>
          <p:cNvPr id="9" name="Rounded Rectangle 23">
            <a:extLst>
              <a:ext uri="{FF2B5EF4-FFF2-40B4-BE49-F238E27FC236}">
                <a16:creationId xmlns:a16="http://schemas.microsoft.com/office/drawing/2014/main" id="{D5F70D07-DE34-4B61-8CE5-EEB58A5DD0C0}"/>
              </a:ext>
            </a:extLst>
          </p:cNvPr>
          <p:cNvSpPr/>
          <p:nvPr/>
        </p:nvSpPr>
        <p:spPr bwMode="auto">
          <a:xfrm>
            <a:off x="228600" y="1645945"/>
            <a:ext cx="3489343" cy="654676"/>
          </a:xfrm>
          <a:prstGeom prst="roundRect">
            <a:avLst/>
          </a:prstGeom>
          <a:solidFill>
            <a:srgbClr val="92D050"/>
          </a:solidFill>
          <a:ln w="9525" cap="flat" cmpd="sng" algn="ctr">
            <a:solidFill>
              <a:schemeClr val="tx1"/>
            </a:solidFill>
            <a:prstDash val="solid"/>
            <a:round/>
            <a:headEnd type="none" w="med" len="med"/>
            <a:tailEnd type="triangle" w="med" len="med"/>
          </a:ln>
          <a:effectLst/>
        </p:spPr>
        <p:txBody>
          <a:bodyPr anchor="ctr">
            <a:normAutofit fontScale="40000" lnSpcReduction="20000"/>
          </a:bodyPr>
          <a:lstStyle/>
          <a:p>
            <a:pPr algn="ctr">
              <a:defRPr/>
            </a:pPr>
            <a:r>
              <a:rPr lang="en-US" b="0" i="0" dirty="0">
                <a:latin typeface="+mj-lt"/>
                <a:cs typeface="+mn-cs"/>
              </a:rPr>
              <a:t>Document is or </a:t>
            </a:r>
            <a:r>
              <a:rPr lang="en-US" b="0" i="0" dirty="0">
                <a:solidFill>
                  <a:srgbClr val="000000"/>
                </a:solidFill>
                <a:latin typeface="Arial"/>
                <a:cs typeface="+mn-cs"/>
              </a:rPr>
              <a:t>previously</a:t>
            </a:r>
            <a:r>
              <a:rPr lang="en-US" b="0" i="0" dirty="0">
                <a:latin typeface="+mj-lt"/>
                <a:cs typeface="+mn-cs"/>
              </a:rPr>
              <a:t> has been APPROVED and is not routing.</a:t>
            </a:r>
          </a:p>
        </p:txBody>
      </p:sp>
      <p:sp>
        <p:nvSpPr>
          <p:cNvPr id="10" name="Rounded Rectangle 24">
            <a:extLst>
              <a:ext uri="{FF2B5EF4-FFF2-40B4-BE49-F238E27FC236}">
                <a16:creationId xmlns:a16="http://schemas.microsoft.com/office/drawing/2014/main" id="{BC54F2B6-23A8-4CAA-9881-2879D68C1B92}"/>
              </a:ext>
            </a:extLst>
          </p:cNvPr>
          <p:cNvSpPr/>
          <p:nvPr/>
        </p:nvSpPr>
        <p:spPr bwMode="auto">
          <a:xfrm>
            <a:off x="228600" y="2507757"/>
            <a:ext cx="1642044" cy="458273"/>
          </a:xfrm>
          <a:prstGeom prst="roundRect">
            <a:avLst/>
          </a:prstGeom>
          <a:solidFill>
            <a:srgbClr val="00B0F0"/>
          </a:solidFill>
          <a:ln w="9525" cap="flat" cmpd="sng" algn="ctr">
            <a:solidFill>
              <a:schemeClr val="tx1"/>
            </a:solidFill>
            <a:prstDash val="solid"/>
            <a:round/>
            <a:headEnd type="none" w="med" len="med"/>
            <a:tailEnd type="triangle" w="med" len="med"/>
          </a:ln>
          <a:effectLst/>
        </p:spPr>
        <p:txBody>
          <a:bodyPr anchor="ctr">
            <a:normAutofit fontScale="32500" lnSpcReduction="20000"/>
          </a:bodyPr>
          <a:lstStyle/>
          <a:p>
            <a:pPr algn="ctr">
              <a:defRPr/>
            </a:pPr>
            <a:r>
              <a:rPr lang="en-US" b="0" i="0" dirty="0">
                <a:latin typeface="+mj-lt"/>
                <a:cs typeface="+mn-cs"/>
              </a:rPr>
              <a:t>Active Reservations</a:t>
            </a:r>
          </a:p>
        </p:txBody>
      </p:sp>
      <p:sp>
        <p:nvSpPr>
          <p:cNvPr id="11" name="Rounded Rectangle 28">
            <a:extLst>
              <a:ext uri="{FF2B5EF4-FFF2-40B4-BE49-F238E27FC236}">
                <a16:creationId xmlns:a16="http://schemas.microsoft.com/office/drawing/2014/main" id="{16AD4798-4FE6-46F8-9DE3-BBD49E551BE7}"/>
              </a:ext>
            </a:extLst>
          </p:cNvPr>
          <p:cNvSpPr/>
          <p:nvPr/>
        </p:nvSpPr>
        <p:spPr bwMode="auto">
          <a:xfrm>
            <a:off x="2075899" y="2507757"/>
            <a:ext cx="1642044" cy="458273"/>
          </a:xfrm>
          <a:prstGeom prst="roundRect">
            <a:avLst/>
          </a:prstGeom>
          <a:solidFill>
            <a:srgbClr val="00B0F0"/>
          </a:solidFill>
          <a:ln w="9525" cap="flat" cmpd="sng" algn="ctr">
            <a:solidFill>
              <a:schemeClr val="tx1"/>
            </a:solidFill>
            <a:prstDash val="solid"/>
            <a:round/>
            <a:headEnd type="none" w="med" len="med"/>
            <a:tailEnd type="triangle" w="med" len="med"/>
          </a:ln>
          <a:effectLst/>
        </p:spPr>
        <p:txBody>
          <a:bodyPr anchor="ctr">
            <a:normAutofit fontScale="32500" lnSpcReduction="20000"/>
          </a:bodyPr>
          <a:lstStyle/>
          <a:p>
            <a:pPr algn="ctr">
              <a:defRPr/>
            </a:pPr>
            <a:r>
              <a:rPr lang="en-US" b="0" i="0" dirty="0">
                <a:latin typeface="+mj-lt"/>
                <a:cs typeface="+mn-cs"/>
              </a:rPr>
              <a:t>No/Past Reservations</a:t>
            </a:r>
          </a:p>
        </p:txBody>
      </p:sp>
      <p:sp>
        <p:nvSpPr>
          <p:cNvPr id="12" name="Rounded Rectangle 30">
            <a:extLst>
              <a:ext uri="{FF2B5EF4-FFF2-40B4-BE49-F238E27FC236}">
                <a16:creationId xmlns:a16="http://schemas.microsoft.com/office/drawing/2014/main" id="{5B54C905-0EDE-45E9-83D9-E6E3DA94418C}"/>
              </a:ext>
            </a:extLst>
          </p:cNvPr>
          <p:cNvSpPr/>
          <p:nvPr/>
        </p:nvSpPr>
        <p:spPr bwMode="auto">
          <a:xfrm>
            <a:off x="228600" y="3686173"/>
            <a:ext cx="1642044" cy="523741"/>
          </a:xfrm>
          <a:prstGeom prst="roundRect">
            <a:avLst/>
          </a:prstGeom>
          <a:solidFill>
            <a:srgbClr val="FFC000"/>
          </a:solidFill>
          <a:ln w="9525" cap="flat" cmpd="sng" algn="ctr">
            <a:solidFill>
              <a:schemeClr val="tx1"/>
            </a:solidFill>
            <a:prstDash val="solid"/>
            <a:round/>
            <a:headEnd type="none" w="med" len="med"/>
            <a:tailEnd type="triangle" w="med" len="med"/>
          </a:ln>
          <a:effectLst/>
        </p:spPr>
        <p:txBody>
          <a:bodyPr anchor="ctr">
            <a:normAutofit fontScale="25000" lnSpcReduction="20000"/>
          </a:bodyPr>
          <a:lstStyle/>
          <a:p>
            <a:pPr algn="ctr">
              <a:defRPr/>
            </a:pPr>
            <a:r>
              <a:rPr lang="en-US" b="0" i="0" dirty="0">
                <a:solidFill>
                  <a:srgbClr val="000000"/>
                </a:solidFill>
                <a:latin typeface="Arial"/>
                <a:cs typeface="+mn-cs"/>
              </a:rPr>
              <a:t>DTS cancels reservations and sends PNR to CTO’s Cancelled Queue</a:t>
            </a:r>
          </a:p>
        </p:txBody>
      </p:sp>
      <p:sp>
        <p:nvSpPr>
          <p:cNvPr id="13" name="Rounded Rectangle 33">
            <a:extLst>
              <a:ext uri="{FF2B5EF4-FFF2-40B4-BE49-F238E27FC236}">
                <a16:creationId xmlns:a16="http://schemas.microsoft.com/office/drawing/2014/main" id="{5BFB938B-BF0E-4F10-8EAC-D9EB5EB0AA0D}"/>
              </a:ext>
            </a:extLst>
          </p:cNvPr>
          <p:cNvSpPr/>
          <p:nvPr/>
        </p:nvSpPr>
        <p:spPr bwMode="auto">
          <a:xfrm>
            <a:off x="228600" y="3096965"/>
            <a:ext cx="1642044" cy="458273"/>
          </a:xfrm>
          <a:prstGeom prst="roundRect">
            <a:avLst/>
          </a:prstGeom>
          <a:solidFill>
            <a:srgbClr val="FFC000"/>
          </a:solidFill>
          <a:ln w="9525" cap="flat" cmpd="sng" algn="ctr">
            <a:solidFill>
              <a:schemeClr val="tx1"/>
            </a:solidFill>
            <a:prstDash val="solid"/>
            <a:round/>
            <a:headEnd type="none" w="med" len="med"/>
            <a:tailEnd type="triangle" w="med" len="med"/>
          </a:ln>
          <a:effectLst/>
        </p:spPr>
        <p:txBody>
          <a:bodyPr anchor="ctr">
            <a:normAutofit fontScale="32500" lnSpcReduction="20000"/>
          </a:bodyPr>
          <a:lstStyle/>
          <a:p>
            <a:pPr algn="ctr">
              <a:defRPr/>
            </a:pPr>
            <a:r>
              <a:rPr lang="en-US" b="0" i="0" dirty="0">
                <a:latin typeface="+mj-lt"/>
                <a:cs typeface="+mn-cs"/>
              </a:rPr>
              <a:t>Authorization is Amended</a:t>
            </a:r>
          </a:p>
        </p:txBody>
      </p:sp>
      <p:sp>
        <p:nvSpPr>
          <p:cNvPr id="14" name="Rounded Rectangle 34">
            <a:extLst>
              <a:ext uri="{FF2B5EF4-FFF2-40B4-BE49-F238E27FC236}">
                <a16:creationId xmlns:a16="http://schemas.microsoft.com/office/drawing/2014/main" id="{5DAD3572-75DF-4B19-89B7-C33A11600346}"/>
              </a:ext>
            </a:extLst>
          </p:cNvPr>
          <p:cNvSpPr/>
          <p:nvPr/>
        </p:nvSpPr>
        <p:spPr bwMode="auto">
          <a:xfrm>
            <a:off x="228600" y="4340849"/>
            <a:ext cx="1642044" cy="458273"/>
          </a:xfrm>
          <a:prstGeom prst="roundRect">
            <a:avLst/>
          </a:prstGeom>
          <a:solidFill>
            <a:srgbClr val="FFC000"/>
          </a:solidFill>
          <a:ln w="9525" cap="flat" cmpd="sng" algn="ctr">
            <a:solidFill>
              <a:schemeClr val="tx1"/>
            </a:solidFill>
            <a:prstDash val="solid"/>
            <a:round/>
            <a:headEnd type="none" w="med" len="med"/>
            <a:tailEnd type="triangle" w="med" len="med"/>
          </a:ln>
          <a:effectLst/>
        </p:spPr>
        <p:txBody>
          <a:bodyPr anchor="ctr">
            <a:normAutofit fontScale="32500" lnSpcReduction="20000"/>
          </a:bodyPr>
          <a:lstStyle/>
          <a:p>
            <a:pPr algn="ctr">
              <a:defRPr/>
            </a:pPr>
            <a:r>
              <a:rPr lang="en-US" b="0" i="0" dirty="0">
                <a:latin typeface="+mj-lt"/>
                <a:cs typeface="+mn-cs"/>
              </a:rPr>
              <a:t>Authorization is Auto Approved</a:t>
            </a:r>
          </a:p>
        </p:txBody>
      </p:sp>
      <p:cxnSp>
        <p:nvCxnSpPr>
          <p:cNvPr id="17" name="Straight Arrow Connector 39">
            <a:extLst>
              <a:ext uri="{FF2B5EF4-FFF2-40B4-BE49-F238E27FC236}">
                <a16:creationId xmlns:a16="http://schemas.microsoft.com/office/drawing/2014/main" id="{CE9BB99D-78F5-4A2C-B631-3EFE970B5A21}"/>
              </a:ext>
            </a:extLst>
          </p:cNvPr>
          <p:cNvCxnSpPr>
            <a:cxnSpLocks noChangeShapeType="1"/>
            <a:stCxn id="10" idx="2"/>
          </p:cNvCxnSpPr>
          <p:nvPr/>
        </p:nvCxnSpPr>
        <p:spPr bwMode="auto">
          <a:xfrm>
            <a:off x="1049622" y="2966030"/>
            <a:ext cx="0" cy="130935"/>
          </a:xfrm>
          <a:prstGeom prst="straightConnector1">
            <a:avLst/>
          </a:prstGeom>
          <a:noFill/>
          <a:ln w="9525" algn="ctr">
            <a:solidFill>
              <a:schemeClr val="tx1"/>
            </a:solidFill>
            <a:round/>
            <a:headEnd/>
            <a:tailEnd type="triangle" w="med" len="med"/>
          </a:ln>
        </p:spPr>
      </p:cxnSp>
      <p:cxnSp>
        <p:nvCxnSpPr>
          <p:cNvPr id="18" name="Straight Arrow Connector 40">
            <a:extLst>
              <a:ext uri="{FF2B5EF4-FFF2-40B4-BE49-F238E27FC236}">
                <a16:creationId xmlns:a16="http://schemas.microsoft.com/office/drawing/2014/main" id="{1A2101A4-787E-4B5D-95F3-468CA75E3460}"/>
              </a:ext>
            </a:extLst>
          </p:cNvPr>
          <p:cNvCxnSpPr>
            <a:cxnSpLocks noChangeShapeType="1"/>
          </p:cNvCxnSpPr>
          <p:nvPr/>
        </p:nvCxnSpPr>
        <p:spPr bwMode="auto">
          <a:xfrm>
            <a:off x="1049622" y="3555238"/>
            <a:ext cx="0" cy="130935"/>
          </a:xfrm>
          <a:prstGeom prst="straightConnector1">
            <a:avLst/>
          </a:prstGeom>
          <a:noFill/>
          <a:ln w="9525" algn="ctr">
            <a:solidFill>
              <a:schemeClr val="tx1"/>
            </a:solidFill>
            <a:round/>
            <a:headEnd/>
            <a:tailEnd type="triangle" w="med" len="med"/>
          </a:ln>
        </p:spPr>
      </p:cxnSp>
      <p:cxnSp>
        <p:nvCxnSpPr>
          <p:cNvPr id="19" name="Straight Arrow Connector 41">
            <a:extLst>
              <a:ext uri="{FF2B5EF4-FFF2-40B4-BE49-F238E27FC236}">
                <a16:creationId xmlns:a16="http://schemas.microsoft.com/office/drawing/2014/main" id="{BFD73724-60A3-415F-983D-67C031F1F44E}"/>
              </a:ext>
            </a:extLst>
          </p:cNvPr>
          <p:cNvCxnSpPr>
            <a:cxnSpLocks noChangeShapeType="1"/>
          </p:cNvCxnSpPr>
          <p:nvPr/>
        </p:nvCxnSpPr>
        <p:spPr bwMode="auto">
          <a:xfrm>
            <a:off x="1049622" y="4209914"/>
            <a:ext cx="0" cy="130935"/>
          </a:xfrm>
          <a:prstGeom prst="straightConnector1">
            <a:avLst/>
          </a:prstGeom>
          <a:noFill/>
          <a:ln w="9525" algn="ctr">
            <a:solidFill>
              <a:schemeClr val="tx1"/>
            </a:solidFill>
            <a:round/>
            <a:headEnd/>
            <a:tailEnd type="triangle" w="med" len="med"/>
          </a:ln>
        </p:spPr>
      </p:cxnSp>
      <p:sp>
        <p:nvSpPr>
          <p:cNvPr id="20" name="Rounded Rectangle 42">
            <a:extLst>
              <a:ext uri="{FF2B5EF4-FFF2-40B4-BE49-F238E27FC236}">
                <a16:creationId xmlns:a16="http://schemas.microsoft.com/office/drawing/2014/main" id="{080B2889-F02C-460A-A0AB-1BC26D6B1EAD}"/>
              </a:ext>
            </a:extLst>
          </p:cNvPr>
          <p:cNvSpPr/>
          <p:nvPr/>
        </p:nvSpPr>
        <p:spPr bwMode="auto">
          <a:xfrm>
            <a:off x="8506323" y="2507756"/>
            <a:ext cx="1642044" cy="458273"/>
          </a:xfrm>
          <a:prstGeom prst="roundRect">
            <a:avLst/>
          </a:prstGeom>
          <a:solidFill>
            <a:srgbClr val="00B0F0"/>
          </a:solidFill>
          <a:ln w="9525" cap="flat" cmpd="sng" algn="ctr">
            <a:solidFill>
              <a:schemeClr val="tx1"/>
            </a:solidFill>
            <a:prstDash val="solid"/>
            <a:round/>
            <a:headEnd type="none" w="med" len="med"/>
            <a:tailEnd type="triangle" w="med" len="med"/>
          </a:ln>
          <a:effectLst/>
        </p:spPr>
        <p:txBody>
          <a:bodyPr anchor="ctr">
            <a:normAutofit fontScale="32500" lnSpcReduction="20000"/>
          </a:bodyPr>
          <a:lstStyle/>
          <a:p>
            <a:pPr algn="ctr">
              <a:defRPr/>
            </a:pPr>
            <a:r>
              <a:rPr lang="en-US" b="0" i="0" dirty="0">
                <a:latin typeface="+mj-lt"/>
                <a:cs typeface="+mn-cs"/>
              </a:rPr>
              <a:t>Active Reservations</a:t>
            </a:r>
          </a:p>
        </p:txBody>
      </p:sp>
      <p:sp>
        <p:nvSpPr>
          <p:cNvPr id="21" name="Rounded Rectangle 43">
            <a:extLst>
              <a:ext uri="{FF2B5EF4-FFF2-40B4-BE49-F238E27FC236}">
                <a16:creationId xmlns:a16="http://schemas.microsoft.com/office/drawing/2014/main" id="{E1E2EC0C-68E0-4F92-A547-8AB1BD67BCC0}"/>
              </a:ext>
            </a:extLst>
          </p:cNvPr>
          <p:cNvSpPr/>
          <p:nvPr/>
        </p:nvSpPr>
        <p:spPr bwMode="auto">
          <a:xfrm>
            <a:off x="10353622" y="2507756"/>
            <a:ext cx="1642044" cy="458273"/>
          </a:xfrm>
          <a:prstGeom prst="roundRect">
            <a:avLst/>
          </a:prstGeom>
          <a:solidFill>
            <a:srgbClr val="00B0F0"/>
          </a:solidFill>
          <a:ln w="9525" cap="flat" cmpd="sng" algn="ctr">
            <a:solidFill>
              <a:schemeClr val="tx1"/>
            </a:solidFill>
            <a:prstDash val="solid"/>
            <a:round/>
            <a:headEnd type="none" w="med" len="med"/>
            <a:tailEnd type="triangle" w="med" len="med"/>
          </a:ln>
          <a:effectLst/>
        </p:spPr>
        <p:txBody>
          <a:bodyPr anchor="ctr">
            <a:normAutofit fontScale="32500" lnSpcReduction="20000"/>
          </a:bodyPr>
          <a:lstStyle/>
          <a:p>
            <a:pPr algn="ctr">
              <a:defRPr/>
            </a:pPr>
            <a:r>
              <a:rPr lang="en-US" b="0" i="0" dirty="0">
                <a:latin typeface="+mj-lt"/>
                <a:cs typeface="+mn-cs"/>
              </a:rPr>
              <a:t>No/Past Reservations</a:t>
            </a:r>
          </a:p>
        </p:txBody>
      </p:sp>
      <p:sp>
        <p:nvSpPr>
          <p:cNvPr id="23" name="Rounded Rectangle 45">
            <a:extLst>
              <a:ext uri="{FF2B5EF4-FFF2-40B4-BE49-F238E27FC236}">
                <a16:creationId xmlns:a16="http://schemas.microsoft.com/office/drawing/2014/main" id="{633E1BBA-9D6B-4A08-BB83-99238CDC1D70}"/>
              </a:ext>
            </a:extLst>
          </p:cNvPr>
          <p:cNvSpPr/>
          <p:nvPr/>
        </p:nvSpPr>
        <p:spPr bwMode="auto">
          <a:xfrm>
            <a:off x="8506323" y="3096964"/>
            <a:ext cx="1642044" cy="589208"/>
          </a:xfrm>
          <a:prstGeom prst="roundRect">
            <a:avLst/>
          </a:prstGeom>
          <a:solidFill>
            <a:srgbClr val="FFC000"/>
          </a:solidFill>
          <a:ln w="9525" cap="flat" cmpd="sng" algn="ctr">
            <a:solidFill>
              <a:schemeClr val="tx1"/>
            </a:solidFill>
            <a:prstDash val="solid"/>
            <a:round/>
            <a:headEnd type="none" w="med" len="med"/>
            <a:tailEnd type="triangle" w="med" len="med"/>
          </a:ln>
          <a:effectLst/>
        </p:spPr>
        <p:txBody>
          <a:bodyPr anchor="ctr">
            <a:normAutofit fontScale="25000" lnSpcReduction="20000"/>
          </a:bodyPr>
          <a:lstStyle/>
          <a:p>
            <a:pPr algn="ctr">
              <a:defRPr/>
            </a:pPr>
            <a:r>
              <a:rPr lang="en-US" b="0" i="0" dirty="0">
                <a:solidFill>
                  <a:srgbClr val="000000"/>
                </a:solidFill>
                <a:latin typeface="Arial"/>
                <a:cs typeface="+mn-cs"/>
              </a:rPr>
              <a:t>DTS cancels reservations and sends PNR to CTO’s Cancelled Queue</a:t>
            </a:r>
          </a:p>
        </p:txBody>
      </p:sp>
      <p:cxnSp>
        <p:nvCxnSpPr>
          <p:cNvPr id="26" name="Straight Arrow Connector 49">
            <a:extLst>
              <a:ext uri="{FF2B5EF4-FFF2-40B4-BE49-F238E27FC236}">
                <a16:creationId xmlns:a16="http://schemas.microsoft.com/office/drawing/2014/main" id="{B081A85D-9E24-4578-B0DF-2847A77CC51A}"/>
              </a:ext>
            </a:extLst>
          </p:cNvPr>
          <p:cNvCxnSpPr>
            <a:cxnSpLocks noChangeShapeType="1"/>
            <a:stCxn id="20" idx="2"/>
          </p:cNvCxnSpPr>
          <p:nvPr/>
        </p:nvCxnSpPr>
        <p:spPr bwMode="auto">
          <a:xfrm>
            <a:off x="9327345" y="2966029"/>
            <a:ext cx="0" cy="130935"/>
          </a:xfrm>
          <a:prstGeom prst="straightConnector1">
            <a:avLst/>
          </a:prstGeom>
          <a:noFill/>
          <a:ln w="9525" algn="ctr">
            <a:solidFill>
              <a:schemeClr val="tx1"/>
            </a:solidFill>
            <a:round/>
            <a:headEnd/>
            <a:tailEnd type="triangle" w="med" len="med"/>
          </a:ln>
        </p:spPr>
      </p:cxnSp>
      <p:cxnSp>
        <p:nvCxnSpPr>
          <p:cNvPr id="27" name="Straight Arrow Connector 50">
            <a:extLst>
              <a:ext uri="{FF2B5EF4-FFF2-40B4-BE49-F238E27FC236}">
                <a16:creationId xmlns:a16="http://schemas.microsoft.com/office/drawing/2014/main" id="{D7BFA493-2861-4D72-BFC1-7A558BB7F2EE}"/>
              </a:ext>
            </a:extLst>
          </p:cNvPr>
          <p:cNvCxnSpPr>
            <a:cxnSpLocks noChangeShapeType="1"/>
          </p:cNvCxnSpPr>
          <p:nvPr/>
        </p:nvCxnSpPr>
        <p:spPr bwMode="auto">
          <a:xfrm>
            <a:off x="9327345" y="3686172"/>
            <a:ext cx="0" cy="130935"/>
          </a:xfrm>
          <a:prstGeom prst="straightConnector1">
            <a:avLst/>
          </a:prstGeom>
          <a:noFill/>
          <a:ln w="9525" algn="ctr">
            <a:solidFill>
              <a:schemeClr val="tx1"/>
            </a:solidFill>
            <a:round/>
            <a:headEnd/>
            <a:tailEnd type="triangle" w="med" len="med"/>
          </a:ln>
        </p:spPr>
      </p:cxnSp>
      <p:sp>
        <p:nvSpPr>
          <p:cNvPr id="28" name="Rounded Rectangle 62">
            <a:extLst>
              <a:ext uri="{FF2B5EF4-FFF2-40B4-BE49-F238E27FC236}">
                <a16:creationId xmlns:a16="http://schemas.microsoft.com/office/drawing/2014/main" id="{8A8AB3FA-0FDD-43DE-97AB-A7E3379FC629}"/>
              </a:ext>
            </a:extLst>
          </p:cNvPr>
          <p:cNvSpPr/>
          <p:nvPr/>
        </p:nvSpPr>
        <p:spPr bwMode="auto">
          <a:xfrm>
            <a:off x="10374832" y="4470042"/>
            <a:ext cx="1642044" cy="2201476"/>
          </a:xfrm>
          <a:prstGeom prst="roundRect">
            <a:avLst/>
          </a:prstGeom>
          <a:solidFill>
            <a:srgbClr val="FF3300"/>
          </a:solidFill>
          <a:ln w="9525" cap="flat" cmpd="sng" algn="ctr">
            <a:solidFill>
              <a:schemeClr val="tx1"/>
            </a:solidFill>
            <a:prstDash val="solid"/>
            <a:round/>
            <a:headEnd type="none" w="med" len="med"/>
            <a:tailEnd type="triangle" w="med" len="med"/>
          </a:ln>
          <a:effectLst/>
        </p:spPr>
        <p:txBody>
          <a:bodyPr anchor="ctr">
            <a:normAutofit fontScale="92500" lnSpcReduction="10000"/>
          </a:bodyPr>
          <a:lstStyle/>
          <a:p>
            <a:pPr algn="ctr">
              <a:defRPr/>
            </a:pPr>
            <a:r>
              <a:rPr lang="en-US" sz="1100" b="0" i="0" dirty="0">
                <a:latin typeface="+mj-lt"/>
                <a:cs typeface="+mn-cs"/>
              </a:rPr>
              <a:t>Document will not be able to be Trip Cancelled.</a:t>
            </a:r>
          </a:p>
          <a:p>
            <a:pPr algn="ctr">
              <a:defRPr/>
            </a:pPr>
            <a:endParaRPr lang="en-US" sz="1100" b="0" i="0" dirty="0">
              <a:latin typeface="+mj-lt"/>
            </a:endParaRPr>
          </a:p>
          <a:p>
            <a:pPr algn="ctr">
              <a:defRPr/>
            </a:pPr>
            <a:r>
              <a:rPr lang="en-US" sz="1100" b="0" i="0" dirty="0">
                <a:latin typeface="+mj-lt"/>
              </a:rPr>
              <a:t>The user will be notified of DTS’ inability to perform this action.</a:t>
            </a:r>
          </a:p>
          <a:p>
            <a:pPr algn="ctr">
              <a:defRPr/>
            </a:pPr>
            <a:endParaRPr lang="en-US" sz="1100" b="0" i="0" dirty="0">
              <a:latin typeface="+mj-lt"/>
            </a:endParaRPr>
          </a:p>
          <a:p>
            <a:pPr algn="ctr">
              <a:defRPr/>
            </a:pPr>
            <a:r>
              <a:rPr lang="en-US" sz="1100" b="0" i="0" dirty="0">
                <a:latin typeface="+mj-lt"/>
                <a:cs typeface="+mn-cs"/>
              </a:rPr>
              <a:t>The document will need to be stamped APPROVED before any trip cancel actions can take place.</a:t>
            </a:r>
          </a:p>
        </p:txBody>
      </p:sp>
      <p:cxnSp>
        <p:nvCxnSpPr>
          <p:cNvPr id="31" name="Straight Arrow Connector 69">
            <a:extLst>
              <a:ext uri="{FF2B5EF4-FFF2-40B4-BE49-F238E27FC236}">
                <a16:creationId xmlns:a16="http://schemas.microsoft.com/office/drawing/2014/main" id="{8D8E35A3-3910-4D1C-A8FD-067DABAD9C3D}"/>
              </a:ext>
            </a:extLst>
          </p:cNvPr>
          <p:cNvCxnSpPr>
            <a:cxnSpLocks noChangeShapeType="1"/>
            <a:stCxn id="73" idx="2"/>
            <a:endCxn id="75" idx="0"/>
          </p:cNvCxnSpPr>
          <p:nvPr/>
        </p:nvCxnSpPr>
        <p:spPr bwMode="auto">
          <a:xfrm>
            <a:off x="1973271" y="5495925"/>
            <a:ext cx="0" cy="103702"/>
          </a:xfrm>
          <a:prstGeom prst="straightConnector1">
            <a:avLst/>
          </a:prstGeom>
          <a:noFill/>
          <a:ln w="9525" algn="ctr">
            <a:solidFill>
              <a:schemeClr val="tx1"/>
            </a:solidFill>
            <a:round/>
            <a:headEnd/>
            <a:tailEnd type="triangle" w="med" len="med"/>
          </a:ln>
        </p:spPr>
      </p:cxnSp>
      <p:cxnSp>
        <p:nvCxnSpPr>
          <p:cNvPr id="32" name="Straight Arrow Connector 70">
            <a:extLst>
              <a:ext uri="{FF2B5EF4-FFF2-40B4-BE49-F238E27FC236}">
                <a16:creationId xmlns:a16="http://schemas.microsoft.com/office/drawing/2014/main" id="{F76F00DE-0209-475E-A7F8-2B5489EB0E28}"/>
              </a:ext>
            </a:extLst>
          </p:cNvPr>
          <p:cNvCxnSpPr>
            <a:cxnSpLocks noChangeShapeType="1"/>
            <a:endCxn id="28" idx="0"/>
          </p:cNvCxnSpPr>
          <p:nvPr/>
        </p:nvCxnSpPr>
        <p:spPr bwMode="auto">
          <a:xfrm>
            <a:off x="11174644" y="2966029"/>
            <a:ext cx="21210" cy="1504013"/>
          </a:xfrm>
          <a:prstGeom prst="straightConnector1">
            <a:avLst/>
          </a:prstGeom>
          <a:noFill/>
          <a:ln w="9525" algn="ctr">
            <a:solidFill>
              <a:schemeClr val="tx1"/>
            </a:solidFill>
            <a:round/>
            <a:headEnd/>
            <a:tailEnd type="triangle" w="med" len="med"/>
          </a:ln>
        </p:spPr>
      </p:cxnSp>
      <p:cxnSp>
        <p:nvCxnSpPr>
          <p:cNvPr id="35" name="Shape 83">
            <a:extLst>
              <a:ext uri="{FF2B5EF4-FFF2-40B4-BE49-F238E27FC236}">
                <a16:creationId xmlns:a16="http://schemas.microsoft.com/office/drawing/2014/main" id="{685DE692-83E5-484F-9C69-3C6F5D7376E7}"/>
              </a:ext>
            </a:extLst>
          </p:cNvPr>
          <p:cNvCxnSpPr>
            <a:cxnSpLocks noChangeShapeType="1"/>
            <a:stCxn id="7" idx="1"/>
            <a:endCxn id="9" idx="0"/>
          </p:cNvCxnSpPr>
          <p:nvPr/>
        </p:nvCxnSpPr>
        <p:spPr bwMode="auto">
          <a:xfrm rot="10800000" flipV="1">
            <a:off x="1973273" y="1165537"/>
            <a:ext cx="2352399" cy="480407"/>
          </a:xfrm>
          <a:prstGeom prst="bentConnector2">
            <a:avLst/>
          </a:prstGeom>
          <a:noFill/>
          <a:ln w="9525" algn="ctr">
            <a:solidFill>
              <a:schemeClr val="tx1"/>
            </a:solidFill>
            <a:round/>
            <a:headEnd/>
            <a:tailEnd type="triangle" w="med" len="med"/>
          </a:ln>
        </p:spPr>
      </p:cxnSp>
      <p:cxnSp>
        <p:nvCxnSpPr>
          <p:cNvPr id="36" name="Shape 86">
            <a:extLst>
              <a:ext uri="{FF2B5EF4-FFF2-40B4-BE49-F238E27FC236}">
                <a16:creationId xmlns:a16="http://schemas.microsoft.com/office/drawing/2014/main" id="{359C3391-9A59-48F7-AD29-96A3F8E205B2}"/>
              </a:ext>
            </a:extLst>
          </p:cNvPr>
          <p:cNvCxnSpPr>
            <a:cxnSpLocks noChangeShapeType="1"/>
            <a:stCxn id="7" idx="3"/>
            <a:endCxn id="8" idx="0"/>
          </p:cNvCxnSpPr>
          <p:nvPr/>
        </p:nvCxnSpPr>
        <p:spPr bwMode="auto">
          <a:xfrm>
            <a:off x="7815014" y="1165538"/>
            <a:ext cx="2435981" cy="480406"/>
          </a:xfrm>
          <a:prstGeom prst="bentConnector2">
            <a:avLst/>
          </a:prstGeom>
          <a:noFill/>
          <a:ln w="9525" algn="ctr">
            <a:solidFill>
              <a:schemeClr val="tx1"/>
            </a:solidFill>
            <a:round/>
            <a:headEnd/>
            <a:tailEnd type="triangle" w="med" len="med"/>
          </a:ln>
        </p:spPr>
      </p:cxnSp>
      <p:cxnSp>
        <p:nvCxnSpPr>
          <p:cNvPr id="38" name="Connector: Elbow 37">
            <a:extLst>
              <a:ext uri="{FF2B5EF4-FFF2-40B4-BE49-F238E27FC236}">
                <a16:creationId xmlns:a16="http://schemas.microsoft.com/office/drawing/2014/main" id="{EFA0AF77-7DCC-47CE-9639-EE27C77B62D7}"/>
              </a:ext>
            </a:extLst>
          </p:cNvPr>
          <p:cNvCxnSpPr>
            <a:stCxn id="9" idx="2"/>
            <a:endCxn id="10" idx="0"/>
          </p:cNvCxnSpPr>
          <p:nvPr/>
        </p:nvCxnSpPr>
        <p:spPr bwMode="auto">
          <a:xfrm rot="5400000">
            <a:off x="1407879" y="1942364"/>
            <a:ext cx="207136" cy="923650"/>
          </a:xfrm>
          <a:prstGeom prst="bentConnector3">
            <a:avLst/>
          </a:prstGeom>
          <a:solidFill>
            <a:schemeClr val="accent1"/>
          </a:solidFill>
          <a:ln w="9525" cap="flat" cmpd="sng" algn="ctr">
            <a:solidFill>
              <a:schemeClr val="tx1"/>
            </a:solidFill>
            <a:prstDash val="solid"/>
            <a:round/>
            <a:headEnd type="none" w="med" len="med"/>
            <a:tailEnd type="triangle"/>
          </a:ln>
          <a:effectLst/>
        </p:spPr>
      </p:cxnSp>
      <p:cxnSp>
        <p:nvCxnSpPr>
          <p:cNvPr id="40" name="Connector: Elbow 39">
            <a:extLst>
              <a:ext uri="{FF2B5EF4-FFF2-40B4-BE49-F238E27FC236}">
                <a16:creationId xmlns:a16="http://schemas.microsoft.com/office/drawing/2014/main" id="{0419B9FF-E05C-457C-9237-A43B8F223FCC}"/>
              </a:ext>
            </a:extLst>
          </p:cNvPr>
          <p:cNvCxnSpPr>
            <a:stCxn id="9" idx="2"/>
            <a:endCxn id="11" idx="0"/>
          </p:cNvCxnSpPr>
          <p:nvPr/>
        </p:nvCxnSpPr>
        <p:spPr bwMode="auto">
          <a:xfrm rot="16200000" flipH="1">
            <a:off x="2331528" y="1942364"/>
            <a:ext cx="207136" cy="923649"/>
          </a:xfrm>
          <a:prstGeom prst="bentConnector3">
            <a:avLst/>
          </a:prstGeom>
          <a:solidFill>
            <a:schemeClr val="accent1"/>
          </a:solidFill>
          <a:ln w="9525" cap="flat" cmpd="sng" algn="ctr">
            <a:solidFill>
              <a:schemeClr val="tx1"/>
            </a:solidFill>
            <a:prstDash val="solid"/>
            <a:round/>
            <a:headEnd type="none" w="med" len="med"/>
            <a:tailEnd type="triangle"/>
          </a:ln>
          <a:effectLst/>
        </p:spPr>
      </p:cxnSp>
      <p:cxnSp>
        <p:nvCxnSpPr>
          <p:cNvPr id="42" name="Connector: Elbow 41">
            <a:extLst>
              <a:ext uri="{FF2B5EF4-FFF2-40B4-BE49-F238E27FC236}">
                <a16:creationId xmlns:a16="http://schemas.microsoft.com/office/drawing/2014/main" id="{00E43845-701B-46FD-BC8B-B3CD87A8E8CE}"/>
              </a:ext>
            </a:extLst>
          </p:cNvPr>
          <p:cNvCxnSpPr>
            <a:cxnSpLocks/>
            <a:stCxn id="8" idx="2"/>
            <a:endCxn id="20" idx="0"/>
          </p:cNvCxnSpPr>
          <p:nvPr/>
        </p:nvCxnSpPr>
        <p:spPr bwMode="auto">
          <a:xfrm rot="5400000">
            <a:off x="9685602" y="1942363"/>
            <a:ext cx="207136" cy="923650"/>
          </a:xfrm>
          <a:prstGeom prst="bentConnector3">
            <a:avLst/>
          </a:prstGeom>
          <a:solidFill>
            <a:schemeClr val="accent1"/>
          </a:solidFill>
          <a:ln w="9525" cap="flat" cmpd="sng" algn="ctr">
            <a:solidFill>
              <a:schemeClr val="tx1"/>
            </a:solidFill>
            <a:prstDash val="solid"/>
            <a:round/>
            <a:headEnd type="none" w="med" len="med"/>
            <a:tailEnd type="triangle"/>
          </a:ln>
          <a:effectLst/>
        </p:spPr>
      </p:cxnSp>
      <p:cxnSp>
        <p:nvCxnSpPr>
          <p:cNvPr id="44" name="Connector: Elbow 43">
            <a:extLst>
              <a:ext uri="{FF2B5EF4-FFF2-40B4-BE49-F238E27FC236}">
                <a16:creationId xmlns:a16="http://schemas.microsoft.com/office/drawing/2014/main" id="{8A3A33F5-4D1E-4ACB-A1E2-D34C3C2AF502}"/>
              </a:ext>
            </a:extLst>
          </p:cNvPr>
          <p:cNvCxnSpPr>
            <a:cxnSpLocks/>
            <a:stCxn id="8" idx="2"/>
            <a:endCxn id="21" idx="0"/>
          </p:cNvCxnSpPr>
          <p:nvPr/>
        </p:nvCxnSpPr>
        <p:spPr bwMode="auto">
          <a:xfrm rot="16200000" flipH="1">
            <a:off x="10609251" y="1942363"/>
            <a:ext cx="207136" cy="923649"/>
          </a:xfrm>
          <a:prstGeom prst="bentConnector3">
            <a:avLst>
              <a:gd name="adj1" fmla="val 50000"/>
            </a:avLst>
          </a:prstGeom>
          <a:solidFill>
            <a:schemeClr val="accent1"/>
          </a:solidFill>
          <a:ln w="9525" cap="flat" cmpd="sng" algn="ctr">
            <a:solidFill>
              <a:schemeClr val="tx1"/>
            </a:solidFill>
            <a:prstDash val="solid"/>
            <a:round/>
            <a:headEnd type="none" w="med" len="med"/>
            <a:tailEnd type="triangle"/>
          </a:ln>
          <a:effectLst/>
        </p:spPr>
      </p:cxnSp>
      <p:sp>
        <p:nvSpPr>
          <p:cNvPr id="48" name="Rounded Rectangle 23">
            <a:extLst>
              <a:ext uri="{FF2B5EF4-FFF2-40B4-BE49-F238E27FC236}">
                <a16:creationId xmlns:a16="http://schemas.microsoft.com/office/drawing/2014/main" id="{AE4ECB3C-C476-45A2-AD9D-72E3ACD665F1}"/>
              </a:ext>
            </a:extLst>
          </p:cNvPr>
          <p:cNvSpPr/>
          <p:nvPr/>
        </p:nvSpPr>
        <p:spPr bwMode="auto">
          <a:xfrm>
            <a:off x="4325670" y="1655066"/>
            <a:ext cx="3489343" cy="654676"/>
          </a:xfrm>
          <a:prstGeom prst="roundRect">
            <a:avLst/>
          </a:prstGeom>
          <a:solidFill>
            <a:srgbClr val="92D050"/>
          </a:solidFill>
          <a:ln w="9525" cap="flat" cmpd="sng" algn="ctr">
            <a:solidFill>
              <a:schemeClr val="tx1"/>
            </a:solidFill>
            <a:prstDash val="solid"/>
            <a:round/>
            <a:headEnd type="none" w="med" len="med"/>
            <a:tailEnd type="triangle" w="med" len="med"/>
          </a:ln>
          <a:effectLst/>
        </p:spPr>
        <p:txBody>
          <a:bodyPr anchor="ctr">
            <a:normAutofit fontScale="40000" lnSpcReduction="20000"/>
          </a:bodyPr>
          <a:lstStyle/>
          <a:p>
            <a:pPr algn="ctr">
              <a:defRPr/>
            </a:pPr>
            <a:r>
              <a:rPr lang="en-US" b="0" i="0" dirty="0">
                <a:latin typeface="+mj-lt"/>
                <a:cs typeface="+mn-cs"/>
              </a:rPr>
              <a:t>Document was </a:t>
            </a:r>
            <a:r>
              <a:rPr lang="en-US" b="0" i="0" dirty="0">
                <a:solidFill>
                  <a:srgbClr val="000000"/>
                </a:solidFill>
                <a:latin typeface="Arial"/>
                <a:cs typeface="+mn-cs"/>
              </a:rPr>
              <a:t>previously</a:t>
            </a:r>
            <a:r>
              <a:rPr lang="en-US" b="0" i="0" dirty="0">
                <a:latin typeface="+mj-lt"/>
                <a:cs typeface="+mn-cs"/>
              </a:rPr>
              <a:t> APPROVED but is currently routing.</a:t>
            </a:r>
          </a:p>
        </p:txBody>
      </p:sp>
      <p:cxnSp>
        <p:nvCxnSpPr>
          <p:cNvPr id="50" name="Straight Arrow Connector 49">
            <a:extLst>
              <a:ext uri="{FF2B5EF4-FFF2-40B4-BE49-F238E27FC236}">
                <a16:creationId xmlns:a16="http://schemas.microsoft.com/office/drawing/2014/main" id="{14139475-961C-4CA5-BF9C-B6B1E9DC5116}"/>
              </a:ext>
            </a:extLst>
          </p:cNvPr>
          <p:cNvCxnSpPr>
            <a:stCxn id="7" idx="2"/>
            <a:endCxn id="48" idx="0"/>
          </p:cNvCxnSpPr>
          <p:nvPr/>
        </p:nvCxnSpPr>
        <p:spPr bwMode="auto">
          <a:xfrm flipH="1">
            <a:off x="6070342" y="1492876"/>
            <a:ext cx="1" cy="16219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52" name="Rounded Rectangle 42">
            <a:extLst>
              <a:ext uri="{FF2B5EF4-FFF2-40B4-BE49-F238E27FC236}">
                <a16:creationId xmlns:a16="http://schemas.microsoft.com/office/drawing/2014/main" id="{059364B3-415E-429A-BD6B-4C0AE3A22886}"/>
              </a:ext>
            </a:extLst>
          </p:cNvPr>
          <p:cNvSpPr/>
          <p:nvPr/>
        </p:nvSpPr>
        <p:spPr bwMode="auto">
          <a:xfrm>
            <a:off x="4367459" y="2531367"/>
            <a:ext cx="1642044" cy="458273"/>
          </a:xfrm>
          <a:prstGeom prst="roundRect">
            <a:avLst/>
          </a:prstGeom>
          <a:solidFill>
            <a:srgbClr val="00B0F0"/>
          </a:solidFill>
          <a:ln w="9525" cap="flat" cmpd="sng" algn="ctr">
            <a:solidFill>
              <a:schemeClr val="tx1"/>
            </a:solidFill>
            <a:prstDash val="solid"/>
            <a:round/>
            <a:headEnd type="none" w="med" len="med"/>
            <a:tailEnd type="triangle" w="med" len="med"/>
          </a:ln>
          <a:effectLst/>
        </p:spPr>
        <p:txBody>
          <a:bodyPr anchor="ctr">
            <a:normAutofit fontScale="32500" lnSpcReduction="20000"/>
          </a:bodyPr>
          <a:lstStyle/>
          <a:p>
            <a:pPr algn="ctr">
              <a:defRPr/>
            </a:pPr>
            <a:r>
              <a:rPr lang="en-US" b="0" i="0" dirty="0">
                <a:latin typeface="+mj-lt"/>
                <a:cs typeface="+mn-cs"/>
              </a:rPr>
              <a:t>Active Reservations</a:t>
            </a:r>
          </a:p>
        </p:txBody>
      </p:sp>
      <p:sp>
        <p:nvSpPr>
          <p:cNvPr id="53" name="Rounded Rectangle 43">
            <a:extLst>
              <a:ext uri="{FF2B5EF4-FFF2-40B4-BE49-F238E27FC236}">
                <a16:creationId xmlns:a16="http://schemas.microsoft.com/office/drawing/2014/main" id="{F5FF28C3-BC53-42F2-812E-0A568715C8E9}"/>
              </a:ext>
            </a:extLst>
          </p:cNvPr>
          <p:cNvSpPr/>
          <p:nvPr/>
        </p:nvSpPr>
        <p:spPr bwMode="auto">
          <a:xfrm>
            <a:off x="6214758" y="2531367"/>
            <a:ext cx="1642044" cy="458273"/>
          </a:xfrm>
          <a:prstGeom prst="roundRect">
            <a:avLst/>
          </a:prstGeom>
          <a:solidFill>
            <a:srgbClr val="00B0F0"/>
          </a:solidFill>
          <a:ln w="9525" cap="flat" cmpd="sng" algn="ctr">
            <a:solidFill>
              <a:schemeClr val="tx1"/>
            </a:solidFill>
            <a:prstDash val="solid"/>
            <a:round/>
            <a:headEnd type="none" w="med" len="med"/>
            <a:tailEnd type="triangle" w="med" len="med"/>
          </a:ln>
          <a:effectLst/>
        </p:spPr>
        <p:txBody>
          <a:bodyPr anchor="ctr">
            <a:normAutofit fontScale="32500" lnSpcReduction="20000"/>
          </a:bodyPr>
          <a:lstStyle/>
          <a:p>
            <a:pPr algn="ctr">
              <a:defRPr/>
            </a:pPr>
            <a:r>
              <a:rPr lang="en-US" b="0" i="0" dirty="0">
                <a:latin typeface="+mj-lt"/>
                <a:cs typeface="+mn-cs"/>
              </a:rPr>
              <a:t>No/Past Reservations</a:t>
            </a:r>
          </a:p>
        </p:txBody>
      </p:sp>
      <p:sp>
        <p:nvSpPr>
          <p:cNvPr id="55" name="Rounded Rectangle 45">
            <a:extLst>
              <a:ext uri="{FF2B5EF4-FFF2-40B4-BE49-F238E27FC236}">
                <a16:creationId xmlns:a16="http://schemas.microsoft.com/office/drawing/2014/main" id="{30E8D8DB-1337-4C37-BDD4-7737FC6849CF}"/>
              </a:ext>
            </a:extLst>
          </p:cNvPr>
          <p:cNvSpPr/>
          <p:nvPr/>
        </p:nvSpPr>
        <p:spPr bwMode="auto">
          <a:xfrm>
            <a:off x="4367459" y="3120575"/>
            <a:ext cx="1642044" cy="589208"/>
          </a:xfrm>
          <a:prstGeom prst="roundRect">
            <a:avLst/>
          </a:prstGeom>
          <a:solidFill>
            <a:srgbClr val="FFC000"/>
          </a:solidFill>
          <a:ln w="9525" cap="flat" cmpd="sng" algn="ctr">
            <a:solidFill>
              <a:schemeClr val="tx1"/>
            </a:solidFill>
            <a:prstDash val="solid"/>
            <a:round/>
            <a:headEnd type="none" w="med" len="med"/>
            <a:tailEnd type="triangle" w="med" len="med"/>
          </a:ln>
          <a:effectLst/>
        </p:spPr>
        <p:txBody>
          <a:bodyPr anchor="ctr">
            <a:normAutofit fontScale="25000" lnSpcReduction="20000"/>
          </a:bodyPr>
          <a:lstStyle/>
          <a:p>
            <a:pPr algn="ctr">
              <a:defRPr/>
            </a:pPr>
            <a:r>
              <a:rPr lang="en-US" b="0" i="0" dirty="0">
                <a:solidFill>
                  <a:srgbClr val="000000"/>
                </a:solidFill>
                <a:latin typeface="Arial"/>
                <a:cs typeface="+mn-cs"/>
              </a:rPr>
              <a:t>DTS cancels reservations and sends PNR to CTO’s Cancelled Queue</a:t>
            </a:r>
          </a:p>
        </p:txBody>
      </p:sp>
      <p:cxnSp>
        <p:nvCxnSpPr>
          <p:cNvPr id="56" name="Straight Arrow Connector 49">
            <a:extLst>
              <a:ext uri="{FF2B5EF4-FFF2-40B4-BE49-F238E27FC236}">
                <a16:creationId xmlns:a16="http://schemas.microsoft.com/office/drawing/2014/main" id="{64965670-E3F5-4ED6-A84D-7E2E4203ACB0}"/>
              </a:ext>
            </a:extLst>
          </p:cNvPr>
          <p:cNvCxnSpPr>
            <a:cxnSpLocks noChangeShapeType="1"/>
            <a:stCxn id="52" idx="2"/>
          </p:cNvCxnSpPr>
          <p:nvPr/>
        </p:nvCxnSpPr>
        <p:spPr bwMode="auto">
          <a:xfrm>
            <a:off x="5188481" y="2989640"/>
            <a:ext cx="0" cy="130935"/>
          </a:xfrm>
          <a:prstGeom prst="straightConnector1">
            <a:avLst/>
          </a:prstGeom>
          <a:noFill/>
          <a:ln w="9525" algn="ctr">
            <a:solidFill>
              <a:schemeClr val="tx1"/>
            </a:solidFill>
            <a:round/>
            <a:headEnd/>
            <a:tailEnd type="triangle" w="med" len="med"/>
          </a:ln>
        </p:spPr>
      </p:cxnSp>
      <p:sp>
        <p:nvSpPr>
          <p:cNvPr id="60" name="Rounded Rectangle 72">
            <a:extLst>
              <a:ext uri="{FF2B5EF4-FFF2-40B4-BE49-F238E27FC236}">
                <a16:creationId xmlns:a16="http://schemas.microsoft.com/office/drawing/2014/main" id="{8E8C61DB-70EC-4DF8-8F4D-B65B2BE499DA}"/>
              </a:ext>
            </a:extLst>
          </p:cNvPr>
          <p:cNvSpPr/>
          <p:nvPr/>
        </p:nvSpPr>
        <p:spPr bwMode="auto">
          <a:xfrm>
            <a:off x="4378067" y="6172868"/>
            <a:ext cx="3591971" cy="654676"/>
          </a:xfrm>
          <a:prstGeom prst="roundRect">
            <a:avLst/>
          </a:prstGeom>
          <a:solidFill>
            <a:srgbClr val="FF3300"/>
          </a:solidFill>
          <a:ln w="9525" cap="flat" cmpd="sng" algn="ctr">
            <a:solidFill>
              <a:schemeClr val="tx1"/>
            </a:solidFill>
            <a:prstDash val="solid"/>
            <a:round/>
            <a:headEnd type="none" w="med" len="med"/>
            <a:tailEnd type="triangle" w="med" len="med"/>
          </a:ln>
          <a:effectLst/>
        </p:spPr>
        <p:txBody>
          <a:bodyPr anchor="ctr">
            <a:normAutofit fontScale="32500" lnSpcReduction="20000"/>
          </a:bodyPr>
          <a:lstStyle/>
          <a:p>
            <a:pPr algn="ctr">
              <a:defRPr/>
            </a:pPr>
            <a:r>
              <a:rPr lang="en-US" b="0" i="0" dirty="0">
                <a:latin typeface="+mj-lt"/>
              </a:rPr>
              <a:t>Approving Official applies the APPROVED stamp to the document. Funds are de-obligated.</a:t>
            </a:r>
          </a:p>
        </p:txBody>
      </p:sp>
      <p:cxnSp>
        <p:nvCxnSpPr>
          <p:cNvPr id="63" name="Connector: Elbow 62">
            <a:extLst>
              <a:ext uri="{FF2B5EF4-FFF2-40B4-BE49-F238E27FC236}">
                <a16:creationId xmlns:a16="http://schemas.microsoft.com/office/drawing/2014/main" id="{6A42476D-BAEC-420A-B373-A61F08894EE2}"/>
              </a:ext>
            </a:extLst>
          </p:cNvPr>
          <p:cNvCxnSpPr>
            <a:stCxn id="48" idx="2"/>
            <a:endCxn id="52" idx="0"/>
          </p:cNvCxnSpPr>
          <p:nvPr/>
        </p:nvCxnSpPr>
        <p:spPr bwMode="auto">
          <a:xfrm rot="5400000">
            <a:off x="5518600" y="1979624"/>
            <a:ext cx="221625" cy="881861"/>
          </a:xfrm>
          <a:prstGeom prst="bentConnector3">
            <a:avLst/>
          </a:prstGeom>
          <a:solidFill>
            <a:schemeClr val="accent1"/>
          </a:solidFill>
          <a:ln w="9525" cap="flat" cmpd="sng" algn="ctr">
            <a:solidFill>
              <a:schemeClr val="tx1"/>
            </a:solidFill>
            <a:prstDash val="solid"/>
            <a:round/>
            <a:headEnd type="none" w="med" len="med"/>
            <a:tailEnd type="triangle"/>
          </a:ln>
          <a:effectLst/>
        </p:spPr>
      </p:cxnSp>
      <p:cxnSp>
        <p:nvCxnSpPr>
          <p:cNvPr id="65" name="Connector: Elbow 64">
            <a:extLst>
              <a:ext uri="{FF2B5EF4-FFF2-40B4-BE49-F238E27FC236}">
                <a16:creationId xmlns:a16="http://schemas.microsoft.com/office/drawing/2014/main" id="{CAB35D76-D5BD-4B22-B8D3-E95B23F76249}"/>
              </a:ext>
            </a:extLst>
          </p:cNvPr>
          <p:cNvCxnSpPr>
            <a:stCxn id="48" idx="2"/>
            <a:endCxn id="53" idx="0"/>
          </p:cNvCxnSpPr>
          <p:nvPr/>
        </p:nvCxnSpPr>
        <p:spPr bwMode="auto">
          <a:xfrm rot="16200000" flipH="1">
            <a:off x="6442249" y="1937835"/>
            <a:ext cx="221625" cy="965438"/>
          </a:xfrm>
          <a:prstGeom prst="bentConnector3">
            <a:avLst/>
          </a:prstGeom>
          <a:solidFill>
            <a:schemeClr val="accent1"/>
          </a:solidFill>
          <a:ln w="9525" cap="flat" cmpd="sng" algn="ctr">
            <a:solidFill>
              <a:schemeClr val="tx1"/>
            </a:solidFill>
            <a:prstDash val="solid"/>
            <a:round/>
            <a:headEnd type="none" w="med" len="med"/>
            <a:tailEnd type="triangle"/>
          </a:ln>
          <a:effectLst/>
        </p:spPr>
      </p:cxnSp>
      <p:sp>
        <p:nvSpPr>
          <p:cNvPr id="66" name="Rounded Rectangle 44">
            <a:extLst>
              <a:ext uri="{FF2B5EF4-FFF2-40B4-BE49-F238E27FC236}">
                <a16:creationId xmlns:a16="http://schemas.microsoft.com/office/drawing/2014/main" id="{C30747D0-EB4D-48B0-8C8C-B4E965332360}"/>
              </a:ext>
            </a:extLst>
          </p:cNvPr>
          <p:cNvSpPr/>
          <p:nvPr/>
        </p:nvSpPr>
        <p:spPr bwMode="auto">
          <a:xfrm>
            <a:off x="5353030" y="3927785"/>
            <a:ext cx="1642044" cy="458273"/>
          </a:xfrm>
          <a:prstGeom prst="roundRect">
            <a:avLst/>
          </a:prstGeom>
          <a:solidFill>
            <a:srgbClr val="FFC000"/>
          </a:solidFill>
          <a:ln w="9525" cap="flat" cmpd="sng" algn="ctr">
            <a:solidFill>
              <a:schemeClr val="tx1"/>
            </a:solidFill>
            <a:prstDash val="solid"/>
            <a:round/>
            <a:headEnd type="none" w="med" len="med"/>
            <a:tailEnd type="triangle" w="med" len="med"/>
          </a:ln>
          <a:effectLst/>
        </p:spPr>
        <p:txBody>
          <a:bodyPr anchor="ctr">
            <a:normAutofit fontScale="25000" lnSpcReduction="20000"/>
          </a:bodyPr>
          <a:lstStyle/>
          <a:p>
            <a:pPr algn="ctr">
              <a:defRPr/>
            </a:pPr>
            <a:r>
              <a:rPr lang="en-US" b="0" i="0" dirty="0">
                <a:latin typeface="+mj-lt"/>
                <a:cs typeface="+mn-cs"/>
              </a:rPr>
              <a:t>All non-CTO related expenses are zeroed out.</a:t>
            </a:r>
          </a:p>
        </p:txBody>
      </p:sp>
      <p:sp>
        <p:nvSpPr>
          <p:cNvPr id="73" name="Rounded Rectangle 34">
            <a:extLst>
              <a:ext uri="{FF2B5EF4-FFF2-40B4-BE49-F238E27FC236}">
                <a16:creationId xmlns:a16="http://schemas.microsoft.com/office/drawing/2014/main" id="{48BE1143-5136-4F20-8647-F785315D612F}"/>
              </a:ext>
            </a:extLst>
          </p:cNvPr>
          <p:cNvSpPr/>
          <p:nvPr/>
        </p:nvSpPr>
        <p:spPr bwMode="auto">
          <a:xfrm>
            <a:off x="1152249" y="5037652"/>
            <a:ext cx="1642044" cy="458273"/>
          </a:xfrm>
          <a:prstGeom prst="roundRect">
            <a:avLst/>
          </a:prstGeom>
          <a:solidFill>
            <a:srgbClr val="FFC000"/>
          </a:solidFill>
          <a:ln w="9525" cap="flat" cmpd="sng" algn="ctr">
            <a:solidFill>
              <a:schemeClr val="tx1"/>
            </a:solidFill>
            <a:prstDash val="solid"/>
            <a:round/>
            <a:headEnd type="none" w="med" len="med"/>
            <a:tailEnd type="triangle" w="med" len="med"/>
          </a:ln>
          <a:effectLst/>
        </p:spPr>
        <p:txBody>
          <a:bodyPr anchor="ctr">
            <a:normAutofit fontScale="25000" lnSpcReduction="20000"/>
          </a:bodyPr>
          <a:lstStyle/>
          <a:p>
            <a:pPr algn="ctr">
              <a:defRPr/>
            </a:pPr>
            <a:r>
              <a:rPr lang="en-US" b="0" i="0" dirty="0">
                <a:latin typeface="+mj-lt"/>
              </a:rPr>
              <a:t>Voucher is created and all non-TMC related expenses are zeroed out.</a:t>
            </a:r>
          </a:p>
        </p:txBody>
      </p:sp>
      <p:sp>
        <p:nvSpPr>
          <p:cNvPr id="75" name="Rounded Rectangle 34">
            <a:extLst>
              <a:ext uri="{FF2B5EF4-FFF2-40B4-BE49-F238E27FC236}">
                <a16:creationId xmlns:a16="http://schemas.microsoft.com/office/drawing/2014/main" id="{4EA5751F-07F0-45ED-9113-916A665E104D}"/>
              </a:ext>
            </a:extLst>
          </p:cNvPr>
          <p:cNvSpPr/>
          <p:nvPr/>
        </p:nvSpPr>
        <p:spPr bwMode="auto">
          <a:xfrm>
            <a:off x="1152249" y="5599627"/>
            <a:ext cx="1642044" cy="458273"/>
          </a:xfrm>
          <a:prstGeom prst="roundRect">
            <a:avLst/>
          </a:prstGeom>
          <a:solidFill>
            <a:srgbClr val="FFC000"/>
          </a:solidFill>
          <a:ln w="9525" cap="flat" cmpd="sng" algn="ctr">
            <a:solidFill>
              <a:schemeClr val="tx1"/>
            </a:solidFill>
            <a:prstDash val="solid"/>
            <a:round/>
            <a:headEnd type="none" w="med" len="med"/>
            <a:tailEnd type="triangle" w="med" len="med"/>
          </a:ln>
          <a:effectLst/>
        </p:spPr>
        <p:txBody>
          <a:bodyPr anchor="ctr">
            <a:normAutofit fontScale="25000" lnSpcReduction="20000"/>
          </a:bodyPr>
          <a:lstStyle/>
          <a:p>
            <a:pPr algn="ctr">
              <a:defRPr/>
            </a:pPr>
            <a:r>
              <a:rPr lang="en-US" b="0" i="0" dirty="0">
                <a:latin typeface="+mj-lt"/>
              </a:rPr>
              <a:t>Voucher must be SIGNED to initiate routing</a:t>
            </a:r>
          </a:p>
        </p:txBody>
      </p:sp>
      <p:cxnSp>
        <p:nvCxnSpPr>
          <p:cNvPr id="80" name="Connector: Elbow 79">
            <a:extLst>
              <a:ext uri="{FF2B5EF4-FFF2-40B4-BE49-F238E27FC236}">
                <a16:creationId xmlns:a16="http://schemas.microsoft.com/office/drawing/2014/main" id="{C6DDC261-A3E0-4931-BBEB-4CEEBE3A0C06}"/>
              </a:ext>
            </a:extLst>
          </p:cNvPr>
          <p:cNvCxnSpPr>
            <a:cxnSpLocks/>
            <a:stCxn id="14" idx="2"/>
            <a:endCxn id="73" idx="0"/>
          </p:cNvCxnSpPr>
          <p:nvPr/>
        </p:nvCxnSpPr>
        <p:spPr bwMode="auto">
          <a:xfrm rot="16200000" flipH="1">
            <a:off x="1392181" y="4456562"/>
            <a:ext cx="238530" cy="923649"/>
          </a:xfrm>
          <a:prstGeom prst="bentConnector3">
            <a:avLst>
              <a:gd name="adj1" fmla="val 50000"/>
            </a:avLst>
          </a:prstGeom>
          <a:solidFill>
            <a:schemeClr val="accent1"/>
          </a:solidFill>
          <a:ln w="9525" cap="flat" cmpd="sng" algn="ctr">
            <a:solidFill>
              <a:schemeClr val="tx1"/>
            </a:solidFill>
            <a:prstDash val="solid"/>
            <a:round/>
            <a:headEnd type="none" w="med" len="med"/>
            <a:tailEnd type="triangle"/>
          </a:ln>
          <a:effectLst/>
        </p:spPr>
      </p:cxnSp>
      <p:cxnSp>
        <p:nvCxnSpPr>
          <p:cNvPr id="113" name="Connector: Elbow 112">
            <a:extLst>
              <a:ext uri="{FF2B5EF4-FFF2-40B4-BE49-F238E27FC236}">
                <a16:creationId xmlns:a16="http://schemas.microsoft.com/office/drawing/2014/main" id="{82229F96-C681-43BF-9D4E-07CFE0A2311F}"/>
              </a:ext>
            </a:extLst>
          </p:cNvPr>
          <p:cNvCxnSpPr>
            <a:stCxn id="11" idx="2"/>
            <a:endCxn id="73" idx="0"/>
          </p:cNvCxnSpPr>
          <p:nvPr/>
        </p:nvCxnSpPr>
        <p:spPr bwMode="auto">
          <a:xfrm rot="5400000">
            <a:off x="1399285" y="3540016"/>
            <a:ext cx="2071622" cy="923650"/>
          </a:xfrm>
          <a:prstGeom prst="bentConnector3">
            <a:avLst>
              <a:gd name="adj1" fmla="val 94599"/>
            </a:avLst>
          </a:prstGeom>
          <a:solidFill>
            <a:schemeClr val="accent1"/>
          </a:solidFill>
          <a:ln w="9525" cap="flat" cmpd="sng" algn="ctr">
            <a:solidFill>
              <a:schemeClr val="tx1"/>
            </a:solidFill>
            <a:prstDash val="solid"/>
            <a:round/>
            <a:headEnd type="none" w="med" len="med"/>
            <a:tailEnd type="triangle"/>
          </a:ln>
          <a:effectLst/>
        </p:spPr>
      </p:cxnSp>
      <p:cxnSp>
        <p:nvCxnSpPr>
          <p:cNvPr id="118" name="Connector: Elbow 117">
            <a:extLst>
              <a:ext uri="{FF2B5EF4-FFF2-40B4-BE49-F238E27FC236}">
                <a16:creationId xmlns:a16="http://schemas.microsoft.com/office/drawing/2014/main" id="{9AD3148B-ADEC-4FBB-8B16-D01CBCFB1EE3}"/>
              </a:ext>
            </a:extLst>
          </p:cNvPr>
          <p:cNvCxnSpPr>
            <a:stCxn id="55" idx="2"/>
            <a:endCxn id="66" idx="0"/>
          </p:cNvCxnSpPr>
          <p:nvPr/>
        </p:nvCxnSpPr>
        <p:spPr bwMode="auto">
          <a:xfrm rot="16200000" flipH="1">
            <a:off x="5572265" y="3325998"/>
            <a:ext cx="218002" cy="985571"/>
          </a:xfrm>
          <a:prstGeom prst="bentConnector3">
            <a:avLst/>
          </a:prstGeom>
          <a:solidFill>
            <a:schemeClr val="accent1"/>
          </a:solidFill>
          <a:ln w="9525" cap="flat" cmpd="sng" algn="ctr">
            <a:solidFill>
              <a:schemeClr val="tx1"/>
            </a:solidFill>
            <a:prstDash val="solid"/>
            <a:round/>
            <a:headEnd type="none" w="med" len="med"/>
            <a:tailEnd type="triangle"/>
          </a:ln>
          <a:effectLst/>
        </p:spPr>
      </p:cxnSp>
      <p:cxnSp>
        <p:nvCxnSpPr>
          <p:cNvPr id="120" name="Connector: Elbow 119">
            <a:extLst>
              <a:ext uri="{FF2B5EF4-FFF2-40B4-BE49-F238E27FC236}">
                <a16:creationId xmlns:a16="http://schemas.microsoft.com/office/drawing/2014/main" id="{77C229FD-5E80-4283-8802-A7E4DE42B57D}"/>
              </a:ext>
            </a:extLst>
          </p:cNvPr>
          <p:cNvCxnSpPr>
            <a:stCxn id="53" idx="2"/>
            <a:endCxn id="66" idx="0"/>
          </p:cNvCxnSpPr>
          <p:nvPr/>
        </p:nvCxnSpPr>
        <p:spPr bwMode="auto">
          <a:xfrm rot="5400000">
            <a:off x="6135844" y="3027848"/>
            <a:ext cx="938145" cy="861728"/>
          </a:xfrm>
          <a:prstGeom prst="bentConnector3">
            <a:avLst>
              <a:gd name="adj1" fmla="val 87566"/>
            </a:avLst>
          </a:prstGeom>
          <a:solidFill>
            <a:schemeClr val="accent1"/>
          </a:solidFill>
          <a:ln w="9525" cap="flat" cmpd="sng" algn="ctr">
            <a:solidFill>
              <a:schemeClr val="tx1"/>
            </a:solidFill>
            <a:prstDash val="solid"/>
            <a:round/>
            <a:headEnd type="none" w="med" len="med"/>
            <a:tailEnd type="triangle"/>
          </a:ln>
          <a:effectLst/>
        </p:spPr>
      </p:cxnSp>
      <p:sp>
        <p:nvSpPr>
          <p:cNvPr id="122" name="Rounded Rectangle 44">
            <a:extLst>
              <a:ext uri="{FF2B5EF4-FFF2-40B4-BE49-F238E27FC236}">
                <a16:creationId xmlns:a16="http://schemas.microsoft.com/office/drawing/2014/main" id="{70DA0ABF-6F29-4A5B-A403-31209724A20B}"/>
              </a:ext>
            </a:extLst>
          </p:cNvPr>
          <p:cNvSpPr/>
          <p:nvPr/>
        </p:nvSpPr>
        <p:spPr bwMode="auto">
          <a:xfrm>
            <a:off x="5357647" y="4534437"/>
            <a:ext cx="1642044" cy="458273"/>
          </a:xfrm>
          <a:prstGeom prst="roundRect">
            <a:avLst/>
          </a:prstGeom>
          <a:solidFill>
            <a:srgbClr val="FFC000"/>
          </a:solidFill>
          <a:ln w="9525" cap="flat" cmpd="sng" algn="ctr">
            <a:solidFill>
              <a:schemeClr val="tx1"/>
            </a:solidFill>
            <a:prstDash val="solid"/>
            <a:round/>
            <a:headEnd type="none" w="med" len="med"/>
            <a:tailEnd type="triangle" w="med" len="med"/>
          </a:ln>
          <a:effectLst/>
        </p:spPr>
        <p:txBody>
          <a:bodyPr anchor="ctr">
            <a:normAutofit fontScale="25000" lnSpcReduction="20000"/>
          </a:bodyPr>
          <a:lstStyle/>
          <a:p>
            <a:pPr algn="ctr">
              <a:defRPr/>
            </a:pPr>
            <a:r>
              <a:rPr lang="en-US" b="0" i="0" dirty="0">
                <a:latin typeface="+mj-lt"/>
              </a:rPr>
              <a:t>AO stamps the authorization APPROVED.</a:t>
            </a:r>
          </a:p>
        </p:txBody>
      </p:sp>
      <p:sp>
        <p:nvSpPr>
          <p:cNvPr id="126" name="Rounded Rectangle 34">
            <a:extLst>
              <a:ext uri="{FF2B5EF4-FFF2-40B4-BE49-F238E27FC236}">
                <a16:creationId xmlns:a16="http://schemas.microsoft.com/office/drawing/2014/main" id="{276D0AEE-C66D-4CE8-8A65-EA01C902E566}"/>
              </a:ext>
            </a:extLst>
          </p:cNvPr>
          <p:cNvSpPr/>
          <p:nvPr/>
        </p:nvSpPr>
        <p:spPr bwMode="auto">
          <a:xfrm>
            <a:off x="5353030" y="5174020"/>
            <a:ext cx="1642044" cy="556073"/>
          </a:xfrm>
          <a:prstGeom prst="roundRect">
            <a:avLst/>
          </a:prstGeom>
          <a:solidFill>
            <a:srgbClr val="FFC000"/>
          </a:solidFill>
          <a:ln w="9525" cap="flat" cmpd="sng" algn="ctr">
            <a:solidFill>
              <a:schemeClr val="tx1"/>
            </a:solidFill>
            <a:prstDash val="solid"/>
            <a:round/>
            <a:headEnd type="none" w="med" len="med"/>
            <a:tailEnd type="triangle" w="med" len="med"/>
          </a:ln>
          <a:effectLst/>
        </p:spPr>
        <p:txBody>
          <a:bodyPr anchor="ctr">
            <a:normAutofit fontScale="25000" lnSpcReduction="20000"/>
          </a:bodyPr>
          <a:lstStyle/>
          <a:p>
            <a:pPr algn="ctr">
              <a:defRPr/>
            </a:pPr>
            <a:r>
              <a:rPr lang="en-US" b="0" i="0" dirty="0">
                <a:latin typeface="+mj-lt"/>
              </a:rPr>
              <a:t>Traveler creates the voucher and applies the SIGNED stamp to initiate routing.</a:t>
            </a:r>
          </a:p>
        </p:txBody>
      </p:sp>
      <p:cxnSp>
        <p:nvCxnSpPr>
          <p:cNvPr id="138" name="Straight Arrow Connector 137">
            <a:extLst>
              <a:ext uri="{FF2B5EF4-FFF2-40B4-BE49-F238E27FC236}">
                <a16:creationId xmlns:a16="http://schemas.microsoft.com/office/drawing/2014/main" id="{E6C4B0CA-0DEB-4DFA-B5D6-B891066D6A04}"/>
              </a:ext>
            </a:extLst>
          </p:cNvPr>
          <p:cNvCxnSpPr>
            <a:stCxn id="66" idx="2"/>
            <a:endCxn id="122" idx="0"/>
          </p:cNvCxnSpPr>
          <p:nvPr/>
        </p:nvCxnSpPr>
        <p:spPr bwMode="auto">
          <a:xfrm>
            <a:off x="6174052" y="4386058"/>
            <a:ext cx="4617" cy="14837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40" name="Straight Arrow Connector 139">
            <a:extLst>
              <a:ext uri="{FF2B5EF4-FFF2-40B4-BE49-F238E27FC236}">
                <a16:creationId xmlns:a16="http://schemas.microsoft.com/office/drawing/2014/main" id="{491371F2-19BE-4802-8137-5785954B6767}"/>
              </a:ext>
            </a:extLst>
          </p:cNvPr>
          <p:cNvCxnSpPr>
            <a:cxnSpLocks/>
            <a:stCxn id="122" idx="2"/>
            <a:endCxn id="126" idx="0"/>
          </p:cNvCxnSpPr>
          <p:nvPr/>
        </p:nvCxnSpPr>
        <p:spPr bwMode="auto">
          <a:xfrm flipH="1">
            <a:off x="6174052" y="4992710"/>
            <a:ext cx="4617" cy="18131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44" name="Connector: Elbow 143">
            <a:extLst>
              <a:ext uri="{FF2B5EF4-FFF2-40B4-BE49-F238E27FC236}">
                <a16:creationId xmlns:a16="http://schemas.microsoft.com/office/drawing/2014/main" id="{1D276E6F-A781-4518-9F32-B5DE91AA20E7}"/>
              </a:ext>
            </a:extLst>
          </p:cNvPr>
          <p:cNvCxnSpPr>
            <a:stCxn id="126" idx="2"/>
            <a:endCxn id="60" idx="0"/>
          </p:cNvCxnSpPr>
          <p:nvPr/>
        </p:nvCxnSpPr>
        <p:spPr bwMode="auto">
          <a:xfrm rot="16200000" flipH="1">
            <a:off x="5952665" y="5951479"/>
            <a:ext cx="442775" cy="1"/>
          </a:xfrm>
          <a:prstGeom prst="bentConnector3">
            <a:avLst/>
          </a:prstGeom>
          <a:solidFill>
            <a:schemeClr val="accent1"/>
          </a:solidFill>
          <a:ln w="9525" cap="flat" cmpd="sng" algn="ctr">
            <a:solidFill>
              <a:schemeClr val="tx1"/>
            </a:solidFill>
            <a:prstDash val="solid"/>
            <a:round/>
            <a:headEnd type="none" w="med" len="med"/>
            <a:tailEnd type="triangle"/>
          </a:ln>
          <a:effectLst/>
        </p:spPr>
      </p:cxnSp>
      <p:sp>
        <p:nvSpPr>
          <p:cNvPr id="149" name="Rounded Rectangle 44">
            <a:extLst>
              <a:ext uri="{FF2B5EF4-FFF2-40B4-BE49-F238E27FC236}">
                <a16:creationId xmlns:a16="http://schemas.microsoft.com/office/drawing/2014/main" id="{F2943C6C-2BD9-4449-AF61-5227BF329CD0}"/>
              </a:ext>
            </a:extLst>
          </p:cNvPr>
          <p:cNvSpPr/>
          <p:nvPr/>
        </p:nvSpPr>
        <p:spPr bwMode="auto">
          <a:xfrm>
            <a:off x="8506323" y="3817107"/>
            <a:ext cx="1642044" cy="458273"/>
          </a:xfrm>
          <a:prstGeom prst="roundRect">
            <a:avLst/>
          </a:prstGeom>
          <a:solidFill>
            <a:srgbClr val="FFC000"/>
          </a:solidFill>
          <a:ln w="9525" cap="flat" cmpd="sng" algn="ctr">
            <a:solidFill>
              <a:schemeClr val="tx1"/>
            </a:solidFill>
            <a:prstDash val="solid"/>
            <a:round/>
            <a:headEnd type="none" w="med" len="med"/>
            <a:tailEnd type="triangle" w="med" len="med"/>
          </a:ln>
          <a:effectLst/>
        </p:spPr>
        <p:txBody>
          <a:bodyPr anchor="ctr">
            <a:normAutofit fontScale="25000" lnSpcReduction="20000"/>
          </a:bodyPr>
          <a:lstStyle/>
          <a:p>
            <a:pPr algn="ctr">
              <a:defRPr/>
            </a:pPr>
            <a:r>
              <a:rPr lang="en-US" b="0" i="0" dirty="0">
                <a:latin typeface="+mj-lt"/>
                <a:cs typeface="+mn-cs"/>
              </a:rPr>
              <a:t>All non-CTO related expenses are zeroed out.</a:t>
            </a:r>
          </a:p>
        </p:txBody>
      </p:sp>
      <p:sp>
        <p:nvSpPr>
          <p:cNvPr id="150" name="Rounded Rectangle 44">
            <a:extLst>
              <a:ext uri="{FF2B5EF4-FFF2-40B4-BE49-F238E27FC236}">
                <a16:creationId xmlns:a16="http://schemas.microsoft.com/office/drawing/2014/main" id="{B59EB8FB-018F-49B0-AAA2-98BFFDD429F9}"/>
              </a:ext>
            </a:extLst>
          </p:cNvPr>
          <p:cNvSpPr/>
          <p:nvPr/>
        </p:nvSpPr>
        <p:spPr bwMode="auto">
          <a:xfrm>
            <a:off x="8506323" y="4470042"/>
            <a:ext cx="1642044" cy="458273"/>
          </a:xfrm>
          <a:prstGeom prst="roundRect">
            <a:avLst/>
          </a:prstGeom>
          <a:solidFill>
            <a:srgbClr val="FFC000"/>
          </a:solidFill>
          <a:ln w="9525" cap="flat" cmpd="sng" algn="ctr">
            <a:solidFill>
              <a:schemeClr val="tx1"/>
            </a:solidFill>
            <a:prstDash val="solid"/>
            <a:round/>
            <a:headEnd type="none" w="med" len="med"/>
            <a:tailEnd type="triangle" w="med" len="med"/>
          </a:ln>
          <a:effectLst/>
        </p:spPr>
        <p:txBody>
          <a:bodyPr anchor="ctr">
            <a:normAutofit fontScale="25000" lnSpcReduction="20000"/>
          </a:bodyPr>
          <a:lstStyle/>
          <a:p>
            <a:pPr algn="ctr">
              <a:defRPr/>
            </a:pPr>
            <a:r>
              <a:rPr lang="en-US" b="0" i="0" dirty="0">
                <a:latin typeface="+mj-lt"/>
              </a:rPr>
              <a:t>AO stamps the authorization APPROVED.</a:t>
            </a:r>
          </a:p>
        </p:txBody>
      </p:sp>
      <p:sp>
        <p:nvSpPr>
          <p:cNvPr id="151" name="Rounded Rectangle 34">
            <a:extLst>
              <a:ext uri="{FF2B5EF4-FFF2-40B4-BE49-F238E27FC236}">
                <a16:creationId xmlns:a16="http://schemas.microsoft.com/office/drawing/2014/main" id="{882403C1-BFA4-4BFD-A010-DEEC90EA5856}"/>
              </a:ext>
            </a:extLst>
          </p:cNvPr>
          <p:cNvSpPr/>
          <p:nvPr/>
        </p:nvSpPr>
        <p:spPr bwMode="auto">
          <a:xfrm>
            <a:off x="8506323" y="5204069"/>
            <a:ext cx="1642044" cy="556073"/>
          </a:xfrm>
          <a:prstGeom prst="roundRect">
            <a:avLst/>
          </a:prstGeom>
          <a:solidFill>
            <a:srgbClr val="FFC000"/>
          </a:solidFill>
          <a:ln w="9525" cap="flat" cmpd="sng" algn="ctr">
            <a:solidFill>
              <a:schemeClr val="tx1"/>
            </a:solidFill>
            <a:prstDash val="solid"/>
            <a:round/>
            <a:headEnd type="none" w="med" len="med"/>
            <a:tailEnd type="triangle" w="med" len="med"/>
          </a:ln>
          <a:effectLst/>
        </p:spPr>
        <p:txBody>
          <a:bodyPr anchor="ctr">
            <a:normAutofit fontScale="25000" lnSpcReduction="20000"/>
          </a:bodyPr>
          <a:lstStyle/>
          <a:p>
            <a:pPr algn="ctr">
              <a:defRPr/>
            </a:pPr>
            <a:r>
              <a:rPr lang="en-US" b="0" i="0" dirty="0">
                <a:latin typeface="+mj-lt"/>
              </a:rPr>
              <a:t>Traveler creates the voucher and applies the SIGNED stamp to initiate routing.</a:t>
            </a:r>
          </a:p>
        </p:txBody>
      </p:sp>
      <p:cxnSp>
        <p:nvCxnSpPr>
          <p:cNvPr id="152" name="Straight Arrow Connector 151">
            <a:extLst>
              <a:ext uri="{FF2B5EF4-FFF2-40B4-BE49-F238E27FC236}">
                <a16:creationId xmlns:a16="http://schemas.microsoft.com/office/drawing/2014/main" id="{6A33F339-A02B-42DF-8F9B-A42F658E5425}"/>
              </a:ext>
            </a:extLst>
          </p:cNvPr>
          <p:cNvCxnSpPr>
            <a:stCxn id="149" idx="2"/>
            <a:endCxn id="150" idx="0"/>
          </p:cNvCxnSpPr>
          <p:nvPr/>
        </p:nvCxnSpPr>
        <p:spPr bwMode="auto">
          <a:xfrm>
            <a:off x="9327345" y="4275380"/>
            <a:ext cx="0" cy="19466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53" name="Straight Arrow Connector 152">
            <a:extLst>
              <a:ext uri="{FF2B5EF4-FFF2-40B4-BE49-F238E27FC236}">
                <a16:creationId xmlns:a16="http://schemas.microsoft.com/office/drawing/2014/main" id="{A73BE842-5CBA-4E56-87C8-1DA970DCBCBA}"/>
              </a:ext>
            </a:extLst>
          </p:cNvPr>
          <p:cNvCxnSpPr>
            <a:cxnSpLocks/>
            <a:stCxn id="150" idx="2"/>
            <a:endCxn id="151" idx="0"/>
          </p:cNvCxnSpPr>
          <p:nvPr/>
        </p:nvCxnSpPr>
        <p:spPr bwMode="auto">
          <a:xfrm>
            <a:off x="9327345" y="4928315"/>
            <a:ext cx="0" cy="27575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54" name="Connector: Elbow 153">
            <a:extLst>
              <a:ext uri="{FF2B5EF4-FFF2-40B4-BE49-F238E27FC236}">
                <a16:creationId xmlns:a16="http://schemas.microsoft.com/office/drawing/2014/main" id="{E5F3F1CE-999E-4251-A13B-B21B9D3552CB}"/>
              </a:ext>
            </a:extLst>
          </p:cNvPr>
          <p:cNvCxnSpPr>
            <a:cxnSpLocks/>
            <a:stCxn id="151" idx="2"/>
            <a:endCxn id="60" idx="3"/>
          </p:cNvCxnSpPr>
          <p:nvPr/>
        </p:nvCxnSpPr>
        <p:spPr bwMode="auto">
          <a:xfrm rot="5400000">
            <a:off x="8278660" y="5451521"/>
            <a:ext cx="740064" cy="1357307"/>
          </a:xfrm>
          <a:prstGeom prst="bentConnector2">
            <a:avLst/>
          </a:prstGeom>
          <a:solidFill>
            <a:schemeClr val="accent1"/>
          </a:solidFill>
          <a:ln w="9525" cap="flat" cmpd="sng" algn="ctr">
            <a:solidFill>
              <a:schemeClr val="tx1"/>
            </a:solidFill>
            <a:prstDash val="solid"/>
            <a:round/>
            <a:headEnd type="none" w="med" len="med"/>
            <a:tailEnd type="triangle"/>
          </a:ln>
          <a:effectLst/>
        </p:spPr>
      </p:cxnSp>
      <p:cxnSp>
        <p:nvCxnSpPr>
          <p:cNvPr id="166" name="Connector: Elbow 165">
            <a:extLst>
              <a:ext uri="{FF2B5EF4-FFF2-40B4-BE49-F238E27FC236}">
                <a16:creationId xmlns:a16="http://schemas.microsoft.com/office/drawing/2014/main" id="{0B8321F2-F12E-4D00-B7A0-58440549EF06}"/>
              </a:ext>
            </a:extLst>
          </p:cNvPr>
          <p:cNvCxnSpPr>
            <a:stCxn id="75" idx="2"/>
            <a:endCxn id="60" idx="1"/>
          </p:cNvCxnSpPr>
          <p:nvPr/>
        </p:nvCxnSpPr>
        <p:spPr bwMode="auto">
          <a:xfrm rot="16200000" flipH="1">
            <a:off x="2954516" y="5076655"/>
            <a:ext cx="442306" cy="2404796"/>
          </a:xfrm>
          <a:prstGeom prst="bentConnector2">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9695008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523CC-89A1-479E-9285-ACEBF68BE368}"/>
              </a:ext>
            </a:extLst>
          </p:cNvPr>
          <p:cNvSpPr>
            <a:spLocks noGrp="1"/>
          </p:cNvSpPr>
          <p:nvPr>
            <p:ph type="title"/>
          </p:nvPr>
        </p:nvSpPr>
        <p:spPr/>
        <p:txBody>
          <a:bodyPr/>
          <a:lstStyle/>
          <a:p>
            <a:r>
              <a:rPr lang="en-US" dirty="0"/>
              <a:t>Cancelling an Authorization when Expenses were Incurred – Common Issues/Misconceptions</a:t>
            </a:r>
          </a:p>
        </p:txBody>
      </p:sp>
      <p:sp>
        <p:nvSpPr>
          <p:cNvPr id="3" name="Content Placeholder 2">
            <a:extLst>
              <a:ext uri="{FF2B5EF4-FFF2-40B4-BE49-F238E27FC236}">
                <a16:creationId xmlns:a16="http://schemas.microsoft.com/office/drawing/2014/main" id="{A71D1A7C-B2D0-4786-B279-8B6520778C22}"/>
              </a:ext>
            </a:extLst>
          </p:cNvPr>
          <p:cNvSpPr>
            <a:spLocks noGrp="1"/>
          </p:cNvSpPr>
          <p:nvPr>
            <p:ph idx="1"/>
          </p:nvPr>
        </p:nvSpPr>
        <p:spPr/>
        <p:txBody>
          <a:bodyPr/>
          <a:lstStyle/>
          <a:p>
            <a:r>
              <a:rPr lang="en-US" b="1" dirty="0"/>
              <a:t>“The traveler (or whoever cancelled the document) was able to apply the APPROVED stamp! This should not happen!”</a:t>
            </a:r>
          </a:p>
          <a:p>
            <a:pPr lvl="1"/>
            <a:r>
              <a:rPr lang="en-US" dirty="0"/>
              <a:t>Not quite true. </a:t>
            </a:r>
          </a:p>
          <a:p>
            <a:pPr lvl="2"/>
            <a:r>
              <a:rPr lang="en-US" dirty="0"/>
              <a:t>The APPROVED stamp that goes on the auto-generated amendment during the trip cancel process is PAY PROCESS IGNORE. </a:t>
            </a:r>
          </a:p>
          <a:p>
            <a:pPr lvl="2"/>
            <a:r>
              <a:rPr lang="en-US" dirty="0"/>
              <a:t>This stamp “ignores” the obligation portion of the approval process and does not obligate or de-obligate any funds. </a:t>
            </a:r>
          </a:p>
          <a:p>
            <a:pPr lvl="2"/>
            <a:r>
              <a:rPr lang="en-US" dirty="0"/>
              <a:t>It simply allows the system to create a voucher.</a:t>
            </a:r>
          </a:p>
        </p:txBody>
      </p:sp>
      <p:sp>
        <p:nvSpPr>
          <p:cNvPr id="4" name="Slide Number Placeholder 3">
            <a:extLst>
              <a:ext uri="{FF2B5EF4-FFF2-40B4-BE49-F238E27FC236}">
                <a16:creationId xmlns:a16="http://schemas.microsoft.com/office/drawing/2014/main" id="{E41DC3B2-AB64-4EA5-B5D6-671C23344B03}"/>
              </a:ext>
            </a:extLst>
          </p:cNvPr>
          <p:cNvSpPr>
            <a:spLocks noGrp="1"/>
          </p:cNvSpPr>
          <p:nvPr>
            <p:ph type="sldNum" sz="quarter" idx="10"/>
          </p:nvPr>
        </p:nvSpPr>
        <p:spPr/>
        <p:txBody>
          <a:bodyPr/>
          <a:lstStyle/>
          <a:p>
            <a:pPr>
              <a:defRPr/>
            </a:pPr>
            <a:fld id="{7D187A4C-A87B-41AC-8A01-0B3AA42528A5}" type="slidenum">
              <a:rPr lang="en-US" smtClean="0"/>
              <a:pPr>
                <a:defRPr/>
              </a:pPr>
              <a:t>28</a:t>
            </a:fld>
            <a:endParaRPr lang="en-US"/>
          </a:p>
        </p:txBody>
      </p:sp>
    </p:spTree>
    <p:extLst>
      <p:ext uri="{BB962C8B-B14F-4D97-AF65-F5344CB8AC3E}">
        <p14:creationId xmlns:p14="http://schemas.microsoft.com/office/powerpoint/2010/main" val="5342417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523CC-89A1-479E-9285-ACEBF68BE368}"/>
              </a:ext>
            </a:extLst>
          </p:cNvPr>
          <p:cNvSpPr>
            <a:spLocks noGrp="1"/>
          </p:cNvSpPr>
          <p:nvPr>
            <p:ph type="title"/>
          </p:nvPr>
        </p:nvSpPr>
        <p:spPr/>
        <p:txBody>
          <a:bodyPr/>
          <a:lstStyle/>
          <a:p>
            <a:r>
              <a:rPr lang="en-US" dirty="0"/>
              <a:t>Cancelling an Authorization when Expenses were Incurred – Common Issues/Misconceptions</a:t>
            </a:r>
          </a:p>
        </p:txBody>
      </p:sp>
      <p:sp>
        <p:nvSpPr>
          <p:cNvPr id="3" name="Content Placeholder 2">
            <a:extLst>
              <a:ext uri="{FF2B5EF4-FFF2-40B4-BE49-F238E27FC236}">
                <a16:creationId xmlns:a16="http://schemas.microsoft.com/office/drawing/2014/main" id="{A71D1A7C-B2D0-4786-B279-8B6520778C22}"/>
              </a:ext>
            </a:extLst>
          </p:cNvPr>
          <p:cNvSpPr>
            <a:spLocks noGrp="1"/>
          </p:cNvSpPr>
          <p:nvPr>
            <p:ph idx="1"/>
          </p:nvPr>
        </p:nvSpPr>
        <p:spPr/>
        <p:txBody>
          <a:bodyPr/>
          <a:lstStyle/>
          <a:p>
            <a:r>
              <a:rPr lang="en-US" b="1" dirty="0"/>
              <a:t>“Travelers must remove all expenses from the document.”</a:t>
            </a:r>
          </a:p>
          <a:p>
            <a:pPr lvl="1"/>
            <a:r>
              <a:rPr lang="en-US" dirty="0"/>
              <a:t>False. </a:t>
            </a:r>
          </a:p>
          <a:p>
            <a:pPr lvl="2"/>
            <a:r>
              <a:rPr lang="en-US" dirty="0"/>
              <a:t>DTS zeroed out all expenses that were not TMC Fees. </a:t>
            </a:r>
          </a:p>
          <a:p>
            <a:pPr lvl="2"/>
            <a:r>
              <a:rPr lang="en-US" dirty="0"/>
              <a:t>They do not need to be removed from the document.</a:t>
            </a:r>
          </a:p>
          <a:p>
            <a:pPr lvl="2"/>
            <a:endParaRPr lang="en-US" dirty="0"/>
          </a:p>
          <a:p>
            <a:endParaRPr lang="en-US" dirty="0"/>
          </a:p>
        </p:txBody>
      </p:sp>
      <p:sp>
        <p:nvSpPr>
          <p:cNvPr id="4" name="Slide Number Placeholder 3">
            <a:extLst>
              <a:ext uri="{FF2B5EF4-FFF2-40B4-BE49-F238E27FC236}">
                <a16:creationId xmlns:a16="http://schemas.microsoft.com/office/drawing/2014/main" id="{E41DC3B2-AB64-4EA5-B5D6-671C23344B03}"/>
              </a:ext>
            </a:extLst>
          </p:cNvPr>
          <p:cNvSpPr>
            <a:spLocks noGrp="1"/>
          </p:cNvSpPr>
          <p:nvPr>
            <p:ph type="sldNum" sz="quarter" idx="10"/>
          </p:nvPr>
        </p:nvSpPr>
        <p:spPr/>
        <p:txBody>
          <a:bodyPr/>
          <a:lstStyle/>
          <a:p>
            <a:pPr>
              <a:defRPr/>
            </a:pPr>
            <a:fld id="{7D187A4C-A87B-41AC-8A01-0B3AA42528A5}" type="slidenum">
              <a:rPr lang="en-US" smtClean="0"/>
              <a:pPr>
                <a:defRPr/>
              </a:pPr>
              <a:t>29</a:t>
            </a:fld>
            <a:endParaRPr lang="en-US"/>
          </a:p>
        </p:txBody>
      </p:sp>
    </p:spTree>
    <p:extLst>
      <p:ext uri="{BB962C8B-B14F-4D97-AF65-F5344CB8AC3E}">
        <p14:creationId xmlns:p14="http://schemas.microsoft.com/office/powerpoint/2010/main" val="4125206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3DCCF-9047-40BF-969A-B01E6C5500DA}"/>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73CFAEDD-2F4F-4270-A3F4-796E657540E1}"/>
              </a:ext>
            </a:extLst>
          </p:cNvPr>
          <p:cNvSpPr>
            <a:spLocks noGrp="1"/>
          </p:cNvSpPr>
          <p:nvPr>
            <p:ph idx="1"/>
          </p:nvPr>
        </p:nvSpPr>
        <p:spPr>
          <a:xfrm>
            <a:off x="136477" y="1453694"/>
            <a:ext cx="11903123" cy="5069050"/>
          </a:xfrm>
        </p:spPr>
        <p:txBody>
          <a:bodyPr>
            <a:normAutofit lnSpcReduction="10000"/>
          </a:bodyPr>
          <a:lstStyle/>
          <a:p>
            <a:r>
              <a:rPr lang="en-US" dirty="0"/>
              <a:t>Top Issues for November/December</a:t>
            </a:r>
          </a:p>
          <a:p>
            <a:r>
              <a:rPr lang="en-US" dirty="0"/>
              <a:t>Top Issues for 2019</a:t>
            </a:r>
          </a:p>
          <a:p>
            <a:r>
              <a:rPr lang="en-US" dirty="0"/>
              <a:t>Delayed DTS Payment Processing Due to DEAMS Downtime</a:t>
            </a:r>
          </a:p>
          <a:p>
            <a:r>
              <a:rPr lang="en-US" dirty="0"/>
              <a:t>Updates to the DTMO and TraX Websites</a:t>
            </a:r>
          </a:p>
          <a:p>
            <a:pPr lvl="1"/>
            <a:r>
              <a:rPr lang="en-US" dirty="0"/>
              <a:t>Beta Testers Wanted!</a:t>
            </a:r>
          </a:p>
          <a:p>
            <a:r>
              <a:rPr lang="en-US" dirty="0"/>
              <a:t>Cancelling Trips in DTS</a:t>
            </a:r>
          </a:p>
          <a:p>
            <a:pPr lvl="1"/>
            <a:r>
              <a:rPr lang="en-US" dirty="0"/>
              <a:t>Removing Authorizations</a:t>
            </a:r>
          </a:p>
          <a:p>
            <a:pPr lvl="1"/>
            <a:r>
              <a:rPr lang="en-US" dirty="0"/>
              <a:t>Cancelling Authorizations</a:t>
            </a:r>
          </a:p>
          <a:p>
            <a:pPr lvl="1"/>
            <a:r>
              <a:rPr lang="en-US" dirty="0"/>
              <a:t>Common Misconceptions</a:t>
            </a:r>
          </a:p>
          <a:p>
            <a:pPr lvl="1"/>
            <a:r>
              <a:rPr lang="en-US" dirty="0"/>
              <a:t>Hotel Cancellations</a:t>
            </a:r>
          </a:p>
          <a:p>
            <a:r>
              <a:rPr lang="en-US" dirty="0"/>
              <a:t>Resources</a:t>
            </a:r>
          </a:p>
          <a:p>
            <a:r>
              <a:rPr lang="en-US" dirty="0"/>
              <a:t>Questions</a:t>
            </a:r>
          </a:p>
        </p:txBody>
      </p:sp>
      <p:sp>
        <p:nvSpPr>
          <p:cNvPr id="4" name="Slide Number Placeholder 3">
            <a:extLst>
              <a:ext uri="{FF2B5EF4-FFF2-40B4-BE49-F238E27FC236}">
                <a16:creationId xmlns:a16="http://schemas.microsoft.com/office/drawing/2014/main" id="{F30DE30D-F844-4438-8CF8-75FA8CAC0642}"/>
              </a:ext>
            </a:extLst>
          </p:cNvPr>
          <p:cNvSpPr>
            <a:spLocks noGrp="1"/>
          </p:cNvSpPr>
          <p:nvPr>
            <p:ph type="sldNum" sz="quarter" idx="10"/>
          </p:nvPr>
        </p:nvSpPr>
        <p:spPr/>
        <p:txBody>
          <a:bodyPr/>
          <a:lstStyle/>
          <a:p>
            <a:pPr>
              <a:defRPr/>
            </a:pPr>
            <a:fld id="{7D187A4C-A87B-41AC-8A01-0B3AA42528A5}" type="slidenum">
              <a:rPr lang="en-US" smtClean="0"/>
              <a:pPr>
                <a:defRPr/>
              </a:pPr>
              <a:t>3</a:t>
            </a:fld>
            <a:endParaRPr lang="en-US"/>
          </a:p>
        </p:txBody>
      </p:sp>
    </p:spTree>
    <p:extLst>
      <p:ext uri="{BB962C8B-B14F-4D97-AF65-F5344CB8AC3E}">
        <p14:creationId xmlns:p14="http://schemas.microsoft.com/office/powerpoint/2010/main" val="8693379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1CD4A-990A-43F8-977A-CAD1D7EFB99E}"/>
              </a:ext>
            </a:extLst>
          </p:cNvPr>
          <p:cNvSpPr>
            <a:spLocks noGrp="1"/>
          </p:cNvSpPr>
          <p:nvPr>
            <p:ph type="title"/>
          </p:nvPr>
        </p:nvSpPr>
        <p:spPr/>
        <p:txBody>
          <a:bodyPr/>
          <a:lstStyle/>
          <a:p>
            <a:r>
              <a:rPr lang="en-US" dirty="0"/>
              <a:t>How to determine if the Trip Cancel process was started</a:t>
            </a:r>
          </a:p>
        </p:txBody>
      </p:sp>
      <p:sp>
        <p:nvSpPr>
          <p:cNvPr id="3" name="Content Placeholder 2">
            <a:extLst>
              <a:ext uri="{FF2B5EF4-FFF2-40B4-BE49-F238E27FC236}">
                <a16:creationId xmlns:a16="http://schemas.microsoft.com/office/drawing/2014/main" id="{139D0224-2838-4F92-8406-C4C170D80121}"/>
              </a:ext>
            </a:extLst>
          </p:cNvPr>
          <p:cNvSpPr>
            <a:spLocks noGrp="1"/>
          </p:cNvSpPr>
          <p:nvPr>
            <p:ph idx="1"/>
          </p:nvPr>
        </p:nvSpPr>
        <p:spPr/>
        <p:txBody>
          <a:bodyPr/>
          <a:lstStyle/>
          <a:p>
            <a:r>
              <a:rPr lang="en-US" dirty="0"/>
              <a:t>Whenever a document has been trip cancelled via DTS Trip Cancel functionality, a banner will appear on every version of the document under the Digital Signature page.</a:t>
            </a:r>
          </a:p>
          <a:p>
            <a:endParaRPr lang="en-US" dirty="0"/>
          </a:p>
          <a:p>
            <a:endParaRPr lang="en-US" dirty="0"/>
          </a:p>
        </p:txBody>
      </p:sp>
      <p:sp>
        <p:nvSpPr>
          <p:cNvPr id="4" name="Slide Number Placeholder 3">
            <a:extLst>
              <a:ext uri="{FF2B5EF4-FFF2-40B4-BE49-F238E27FC236}">
                <a16:creationId xmlns:a16="http://schemas.microsoft.com/office/drawing/2014/main" id="{0AFEDD1B-DFCE-49E7-BF83-AE36E8991566}"/>
              </a:ext>
            </a:extLst>
          </p:cNvPr>
          <p:cNvSpPr>
            <a:spLocks noGrp="1"/>
          </p:cNvSpPr>
          <p:nvPr>
            <p:ph type="sldNum" sz="quarter" idx="10"/>
          </p:nvPr>
        </p:nvSpPr>
        <p:spPr/>
        <p:txBody>
          <a:bodyPr/>
          <a:lstStyle/>
          <a:p>
            <a:pPr>
              <a:defRPr/>
            </a:pPr>
            <a:fld id="{7D187A4C-A87B-41AC-8A01-0B3AA42528A5}" type="slidenum">
              <a:rPr lang="en-US" smtClean="0"/>
              <a:pPr>
                <a:defRPr/>
              </a:pPr>
              <a:t>30</a:t>
            </a:fld>
            <a:endParaRPr lang="en-US"/>
          </a:p>
        </p:txBody>
      </p:sp>
      <p:pic>
        <p:nvPicPr>
          <p:cNvPr id="6" name="Picture 5">
            <a:extLst>
              <a:ext uri="{FF2B5EF4-FFF2-40B4-BE49-F238E27FC236}">
                <a16:creationId xmlns:a16="http://schemas.microsoft.com/office/drawing/2014/main" id="{C04A06C3-D962-4093-B621-7B3027CAD466}"/>
              </a:ext>
            </a:extLst>
          </p:cNvPr>
          <p:cNvPicPr>
            <a:picLocks noChangeAspect="1"/>
          </p:cNvPicPr>
          <p:nvPr/>
        </p:nvPicPr>
        <p:blipFill>
          <a:blip r:embed="rId2"/>
          <a:stretch>
            <a:fillRect/>
          </a:stretch>
        </p:blipFill>
        <p:spPr>
          <a:xfrm>
            <a:off x="3232874" y="2889734"/>
            <a:ext cx="5726251" cy="2002000"/>
          </a:xfrm>
          <a:prstGeom prst="rect">
            <a:avLst/>
          </a:prstGeom>
        </p:spPr>
      </p:pic>
    </p:spTree>
    <p:extLst>
      <p:ext uri="{BB962C8B-B14F-4D97-AF65-F5344CB8AC3E}">
        <p14:creationId xmlns:p14="http://schemas.microsoft.com/office/powerpoint/2010/main" val="16715771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24914-D058-46B0-9887-DC387D64D716}"/>
              </a:ext>
            </a:extLst>
          </p:cNvPr>
          <p:cNvSpPr>
            <a:spLocks noGrp="1"/>
          </p:cNvSpPr>
          <p:nvPr>
            <p:ph type="title"/>
          </p:nvPr>
        </p:nvSpPr>
        <p:spPr/>
        <p:txBody>
          <a:bodyPr/>
          <a:lstStyle/>
          <a:p>
            <a:r>
              <a:rPr lang="en-US" dirty="0"/>
              <a:t>How to determine if the Trip Cancel process was started</a:t>
            </a:r>
          </a:p>
        </p:txBody>
      </p:sp>
      <p:sp>
        <p:nvSpPr>
          <p:cNvPr id="3" name="Content Placeholder 2">
            <a:extLst>
              <a:ext uri="{FF2B5EF4-FFF2-40B4-BE49-F238E27FC236}">
                <a16:creationId xmlns:a16="http://schemas.microsoft.com/office/drawing/2014/main" id="{F7499E1E-CE97-4806-95B7-E8F707D45601}"/>
              </a:ext>
            </a:extLst>
          </p:cNvPr>
          <p:cNvSpPr>
            <a:spLocks noGrp="1"/>
          </p:cNvSpPr>
          <p:nvPr>
            <p:ph idx="1"/>
          </p:nvPr>
        </p:nvSpPr>
        <p:spPr/>
        <p:txBody>
          <a:bodyPr/>
          <a:lstStyle/>
          <a:p>
            <a:r>
              <a:rPr lang="en-US" dirty="0"/>
              <a:t>An ADJUSTED stamp with the name of the person who used Trip Cancel will appear with the comment “Trip Cancelled”.</a:t>
            </a:r>
          </a:p>
          <a:p>
            <a:endParaRPr lang="en-US" dirty="0"/>
          </a:p>
          <a:p>
            <a:r>
              <a:rPr lang="en-US" dirty="0"/>
              <a:t>If there are reservations, this stamp will immediately be followed by a </a:t>
            </a:r>
            <a:br>
              <a:rPr lang="en-US" dirty="0"/>
            </a:br>
            <a:r>
              <a:rPr lang="en-US" dirty="0"/>
              <a:t>CTO CANCELLED stamp.</a:t>
            </a:r>
          </a:p>
        </p:txBody>
      </p:sp>
      <p:sp>
        <p:nvSpPr>
          <p:cNvPr id="4" name="Slide Number Placeholder 3">
            <a:extLst>
              <a:ext uri="{FF2B5EF4-FFF2-40B4-BE49-F238E27FC236}">
                <a16:creationId xmlns:a16="http://schemas.microsoft.com/office/drawing/2014/main" id="{9F2FDE75-4D8E-49A9-87DC-E9596C5B8386}"/>
              </a:ext>
            </a:extLst>
          </p:cNvPr>
          <p:cNvSpPr>
            <a:spLocks noGrp="1"/>
          </p:cNvSpPr>
          <p:nvPr>
            <p:ph type="sldNum" sz="quarter" idx="10"/>
          </p:nvPr>
        </p:nvSpPr>
        <p:spPr/>
        <p:txBody>
          <a:bodyPr/>
          <a:lstStyle/>
          <a:p>
            <a:pPr>
              <a:defRPr/>
            </a:pPr>
            <a:fld id="{7D187A4C-A87B-41AC-8A01-0B3AA42528A5}" type="slidenum">
              <a:rPr lang="en-US" smtClean="0"/>
              <a:pPr>
                <a:defRPr/>
              </a:pPr>
              <a:t>31</a:t>
            </a:fld>
            <a:endParaRPr lang="en-US"/>
          </a:p>
        </p:txBody>
      </p:sp>
      <p:pic>
        <p:nvPicPr>
          <p:cNvPr id="5" name="Picture 4">
            <a:extLst>
              <a:ext uri="{FF2B5EF4-FFF2-40B4-BE49-F238E27FC236}">
                <a16:creationId xmlns:a16="http://schemas.microsoft.com/office/drawing/2014/main" id="{D7F975B9-A85D-4649-91BA-7D70AF796B27}"/>
              </a:ext>
            </a:extLst>
          </p:cNvPr>
          <p:cNvPicPr>
            <a:picLocks noChangeAspect="1"/>
          </p:cNvPicPr>
          <p:nvPr/>
        </p:nvPicPr>
        <p:blipFill>
          <a:blip r:embed="rId2"/>
          <a:stretch>
            <a:fillRect/>
          </a:stretch>
        </p:blipFill>
        <p:spPr>
          <a:xfrm>
            <a:off x="2521371" y="4015094"/>
            <a:ext cx="7133333" cy="1628571"/>
          </a:xfrm>
          <a:prstGeom prst="rect">
            <a:avLst/>
          </a:prstGeom>
        </p:spPr>
      </p:pic>
    </p:spTree>
    <p:extLst>
      <p:ext uri="{BB962C8B-B14F-4D97-AF65-F5344CB8AC3E}">
        <p14:creationId xmlns:p14="http://schemas.microsoft.com/office/powerpoint/2010/main" val="23415124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750AF-1133-4E78-93AF-5FC150209D4B}"/>
              </a:ext>
            </a:extLst>
          </p:cNvPr>
          <p:cNvSpPr>
            <a:spLocks noGrp="1"/>
          </p:cNvSpPr>
          <p:nvPr>
            <p:ph type="title"/>
          </p:nvPr>
        </p:nvSpPr>
        <p:spPr/>
        <p:txBody>
          <a:bodyPr/>
          <a:lstStyle/>
          <a:p>
            <a:r>
              <a:rPr lang="en-US" dirty="0"/>
              <a:t>Hotel Reservations</a:t>
            </a:r>
          </a:p>
        </p:txBody>
      </p:sp>
      <p:sp>
        <p:nvSpPr>
          <p:cNvPr id="3" name="Content Placeholder 2">
            <a:extLst>
              <a:ext uri="{FF2B5EF4-FFF2-40B4-BE49-F238E27FC236}">
                <a16:creationId xmlns:a16="http://schemas.microsoft.com/office/drawing/2014/main" id="{A32DA029-A2EF-457E-AA10-88B660B5A21B}"/>
              </a:ext>
            </a:extLst>
          </p:cNvPr>
          <p:cNvSpPr>
            <a:spLocks noGrp="1"/>
          </p:cNvSpPr>
          <p:nvPr>
            <p:ph idx="1"/>
          </p:nvPr>
        </p:nvSpPr>
        <p:spPr/>
        <p:txBody>
          <a:bodyPr/>
          <a:lstStyle/>
          <a:p>
            <a:r>
              <a:rPr lang="en-US" dirty="0"/>
              <a:t>You should always cancel hotel reservations as soon as you know that travel is no longer required, especially when within 24 to 48 hours of departure to avoid hotel cancellation or no-show fees. </a:t>
            </a:r>
          </a:p>
          <a:p>
            <a:pPr lvl="1"/>
            <a:endParaRPr lang="en-US" dirty="0"/>
          </a:p>
          <a:p>
            <a:r>
              <a:rPr lang="en-US" dirty="0"/>
              <a:t>Even if the authorization is unsigned with “reserved” reservations, you can still incur fees. </a:t>
            </a:r>
          </a:p>
          <a:p>
            <a:pPr lvl="1"/>
            <a:r>
              <a:rPr lang="en-US" dirty="0"/>
              <a:t>A common misconception is that since you did not sign the document, the reservations were not officially booked.</a:t>
            </a:r>
          </a:p>
          <a:p>
            <a:endParaRPr lang="en-US" dirty="0"/>
          </a:p>
          <a:p>
            <a:r>
              <a:rPr lang="en-US" dirty="0"/>
              <a:t>Be sure to follow the cancellation process in DTS and obtain cancellation confirmation numbers. </a:t>
            </a:r>
          </a:p>
          <a:p>
            <a:pPr lvl="1"/>
            <a:r>
              <a:rPr lang="en-US" dirty="0"/>
              <a:t>Always, follow up with the vendor to ensure reservations fully cancel.</a:t>
            </a:r>
          </a:p>
        </p:txBody>
      </p:sp>
      <p:sp>
        <p:nvSpPr>
          <p:cNvPr id="4" name="Slide Number Placeholder 3">
            <a:extLst>
              <a:ext uri="{FF2B5EF4-FFF2-40B4-BE49-F238E27FC236}">
                <a16:creationId xmlns:a16="http://schemas.microsoft.com/office/drawing/2014/main" id="{46DEF3E0-6D91-4CE3-B0A8-CB4F779A98F5}"/>
              </a:ext>
            </a:extLst>
          </p:cNvPr>
          <p:cNvSpPr>
            <a:spLocks noGrp="1"/>
          </p:cNvSpPr>
          <p:nvPr>
            <p:ph type="sldNum" sz="quarter" idx="10"/>
          </p:nvPr>
        </p:nvSpPr>
        <p:spPr/>
        <p:txBody>
          <a:bodyPr/>
          <a:lstStyle/>
          <a:p>
            <a:pPr>
              <a:defRPr/>
            </a:pPr>
            <a:fld id="{7D187A4C-A87B-41AC-8A01-0B3AA42528A5}" type="slidenum">
              <a:rPr lang="en-US" smtClean="0"/>
              <a:pPr>
                <a:defRPr/>
              </a:pPr>
              <a:t>32</a:t>
            </a:fld>
            <a:endParaRPr lang="en-US"/>
          </a:p>
        </p:txBody>
      </p:sp>
    </p:spTree>
    <p:extLst>
      <p:ext uri="{BB962C8B-B14F-4D97-AF65-F5344CB8AC3E}">
        <p14:creationId xmlns:p14="http://schemas.microsoft.com/office/powerpoint/2010/main" val="15925600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441BF-BCE5-4E4A-B120-6625C43FE172}"/>
              </a:ext>
            </a:extLst>
          </p:cNvPr>
          <p:cNvSpPr>
            <a:spLocks noGrp="1"/>
          </p:cNvSpPr>
          <p:nvPr>
            <p:ph type="title"/>
          </p:nvPr>
        </p:nvSpPr>
        <p:spPr/>
        <p:txBody>
          <a:bodyPr/>
          <a:lstStyle/>
          <a:p>
            <a:r>
              <a:rPr lang="en-US" dirty="0"/>
              <a:t>Hotel Cancellations</a:t>
            </a:r>
          </a:p>
        </p:txBody>
      </p:sp>
      <p:sp>
        <p:nvSpPr>
          <p:cNvPr id="3" name="Content Placeholder 2">
            <a:extLst>
              <a:ext uri="{FF2B5EF4-FFF2-40B4-BE49-F238E27FC236}">
                <a16:creationId xmlns:a16="http://schemas.microsoft.com/office/drawing/2014/main" id="{B47CED64-3E14-48AB-87BF-A1240E9AB1C4}"/>
              </a:ext>
            </a:extLst>
          </p:cNvPr>
          <p:cNvSpPr>
            <a:spLocks noGrp="1"/>
          </p:cNvSpPr>
          <p:nvPr>
            <p:ph idx="1"/>
          </p:nvPr>
        </p:nvSpPr>
        <p:spPr/>
        <p:txBody>
          <a:bodyPr/>
          <a:lstStyle/>
          <a:p>
            <a:pPr>
              <a:defRPr/>
            </a:pPr>
            <a:r>
              <a:rPr lang="en-US" dirty="0"/>
              <a:t>When a hotel is selected in DTS, the reservation is confirmed and guaranteed for late arrival if the traveler has a GTCC or provides a personal credit card number.</a:t>
            </a:r>
          </a:p>
          <a:p>
            <a:pPr lvl="1">
              <a:defRPr/>
            </a:pPr>
            <a:endParaRPr lang="en-US" dirty="0"/>
          </a:p>
          <a:p>
            <a:pPr>
              <a:defRPr/>
            </a:pPr>
            <a:r>
              <a:rPr lang="en-US" dirty="0"/>
              <a:t>Each hotel or hotel chain has its own no-show policy.</a:t>
            </a:r>
          </a:p>
          <a:p>
            <a:pPr>
              <a:defRPr/>
            </a:pPr>
            <a:endParaRPr lang="en-US" dirty="0"/>
          </a:p>
          <a:p>
            <a:pPr>
              <a:defRPr/>
            </a:pPr>
            <a:r>
              <a:rPr lang="en-US" dirty="0"/>
              <a:t>Travelers must ensure that their hotel reservations are actually cancelled before the cancellation deadline to avoid paying a no-show charge.</a:t>
            </a:r>
          </a:p>
          <a:p>
            <a:endParaRPr lang="en-US" dirty="0"/>
          </a:p>
        </p:txBody>
      </p:sp>
      <p:sp>
        <p:nvSpPr>
          <p:cNvPr id="4" name="Slide Number Placeholder 3">
            <a:extLst>
              <a:ext uri="{FF2B5EF4-FFF2-40B4-BE49-F238E27FC236}">
                <a16:creationId xmlns:a16="http://schemas.microsoft.com/office/drawing/2014/main" id="{76F0C0A4-0DBC-4945-BCDD-14565C374333}"/>
              </a:ext>
            </a:extLst>
          </p:cNvPr>
          <p:cNvSpPr>
            <a:spLocks noGrp="1"/>
          </p:cNvSpPr>
          <p:nvPr>
            <p:ph type="sldNum" sz="quarter" idx="10"/>
          </p:nvPr>
        </p:nvSpPr>
        <p:spPr/>
        <p:txBody>
          <a:bodyPr/>
          <a:lstStyle/>
          <a:p>
            <a:pPr>
              <a:defRPr/>
            </a:pPr>
            <a:fld id="{7D187A4C-A87B-41AC-8A01-0B3AA42528A5}" type="slidenum">
              <a:rPr lang="en-US" smtClean="0"/>
              <a:pPr>
                <a:defRPr/>
              </a:pPr>
              <a:t>33</a:t>
            </a:fld>
            <a:endParaRPr lang="en-US"/>
          </a:p>
        </p:txBody>
      </p:sp>
    </p:spTree>
    <p:extLst>
      <p:ext uri="{BB962C8B-B14F-4D97-AF65-F5344CB8AC3E}">
        <p14:creationId xmlns:p14="http://schemas.microsoft.com/office/powerpoint/2010/main" val="2282969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1D840E5-B578-472F-8237-DACAF09209C9}"/>
              </a:ext>
            </a:extLst>
          </p:cNvPr>
          <p:cNvPicPr>
            <a:picLocks noChangeAspect="1"/>
          </p:cNvPicPr>
          <p:nvPr/>
        </p:nvPicPr>
        <p:blipFill>
          <a:blip r:embed="rId2"/>
          <a:stretch>
            <a:fillRect/>
          </a:stretch>
        </p:blipFill>
        <p:spPr>
          <a:xfrm>
            <a:off x="2319809" y="2819400"/>
            <a:ext cx="7552381" cy="2866667"/>
          </a:xfrm>
          <a:prstGeom prst="rect">
            <a:avLst/>
          </a:prstGeom>
        </p:spPr>
      </p:pic>
      <p:sp>
        <p:nvSpPr>
          <p:cNvPr id="2" name="Title 1">
            <a:extLst>
              <a:ext uri="{FF2B5EF4-FFF2-40B4-BE49-F238E27FC236}">
                <a16:creationId xmlns:a16="http://schemas.microsoft.com/office/drawing/2014/main" id="{D8BA36BC-B261-4459-855E-83D91BB98526}"/>
              </a:ext>
            </a:extLst>
          </p:cNvPr>
          <p:cNvSpPr>
            <a:spLocks noGrp="1"/>
          </p:cNvSpPr>
          <p:nvPr>
            <p:ph type="title"/>
          </p:nvPr>
        </p:nvSpPr>
        <p:spPr/>
        <p:txBody>
          <a:bodyPr/>
          <a:lstStyle/>
          <a:p>
            <a:r>
              <a:rPr lang="en-US" dirty="0"/>
              <a:t>Hotel Cancellations</a:t>
            </a:r>
          </a:p>
        </p:txBody>
      </p:sp>
      <p:sp>
        <p:nvSpPr>
          <p:cNvPr id="3" name="Content Placeholder 2">
            <a:extLst>
              <a:ext uri="{FF2B5EF4-FFF2-40B4-BE49-F238E27FC236}">
                <a16:creationId xmlns:a16="http://schemas.microsoft.com/office/drawing/2014/main" id="{583ADAFB-87E7-4B4F-BE7A-86CD19ED7864}"/>
              </a:ext>
            </a:extLst>
          </p:cNvPr>
          <p:cNvSpPr>
            <a:spLocks noGrp="1"/>
          </p:cNvSpPr>
          <p:nvPr>
            <p:ph idx="1"/>
          </p:nvPr>
        </p:nvSpPr>
        <p:spPr/>
        <p:txBody>
          <a:bodyPr/>
          <a:lstStyle/>
          <a:p>
            <a:pPr>
              <a:defRPr/>
            </a:pPr>
            <a:r>
              <a:rPr lang="en-US" dirty="0"/>
              <a:t>DTS will display a Lodging Cancellation History link after a hotel is cancelled via DTS.</a:t>
            </a:r>
          </a:p>
          <a:p>
            <a:pPr lvl="1">
              <a:defRPr/>
            </a:pPr>
            <a:r>
              <a:rPr lang="en-US" dirty="0"/>
              <a:t>This will display the hotel Cancellation Number.</a:t>
            </a:r>
          </a:p>
          <a:p>
            <a:pPr lvl="1">
              <a:defRPr/>
            </a:pPr>
            <a:endParaRPr lang="en-US" dirty="0"/>
          </a:p>
          <a:p>
            <a:pPr>
              <a:defRPr/>
            </a:pPr>
            <a:endParaRPr lang="en-US" dirty="0"/>
          </a:p>
          <a:p>
            <a:endParaRPr lang="en-US" dirty="0"/>
          </a:p>
        </p:txBody>
      </p:sp>
      <p:sp>
        <p:nvSpPr>
          <p:cNvPr id="4" name="Slide Number Placeholder 3">
            <a:extLst>
              <a:ext uri="{FF2B5EF4-FFF2-40B4-BE49-F238E27FC236}">
                <a16:creationId xmlns:a16="http://schemas.microsoft.com/office/drawing/2014/main" id="{CD350B04-3787-48CB-8584-48C32D631AA4}"/>
              </a:ext>
            </a:extLst>
          </p:cNvPr>
          <p:cNvSpPr>
            <a:spLocks noGrp="1"/>
          </p:cNvSpPr>
          <p:nvPr>
            <p:ph type="sldNum" sz="quarter" idx="10"/>
          </p:nvPr>
        </p:nvSpPr>
        <p:spPr/>
        <p:txBody>
          <a:bodyPr/>
          <a:lstStyle/>
          <a:p>
            <a:pPr>
              <a:defRPr/>
            </a:pPr>
            <a:fld id="{7D187A4C-A87B-41AC-8A01-0B3AA42528A5}" type="slidenum">
              <a:rPr lang="en-US" smtClean="0"/>
              <a:pPr>
                <a:defRPr/>
              </a:pPr>
              <a:t>34</a:t>
            </a:fld>
            <a:endParaRPr lang="en-US"/>
          </a:p>
        </p:txBody>
      </p:sp>
      <p:sp>
        <p:nvSpPr>
          <p:cNvPr id="6" name="Rectangle 5">
            <a:extLst>
              <a:ext uri="{FF2B5EF4-FFF2-40B4-BE49-F238E27FC236}">
                <a16:creationId xmlns:a16="http://schemas.microsoft.com/office/drawing/2014/main" id="{587FC29D-6FEA-4F21-B253-24108EA3E920}"/>
              </a:ext>
            </a:extLst>
          </p:cNvPr>
          <p:cNvSpPr/>
          <p:nvPr/>
        </p:nvSpPr>
        <p:spPr bwMode="auto">
          <a:xfrm>
            <a:off x="2667000" y="5236486"/>
            <a:ext cx="1828800" cy="249913"/>
          </a:xfrm>
          <a:prstGeom prst="rect">
            <a:avLst/>
          </a:prstGeom>
          <a:noFill/>
          <a:ln w="28575" cap="flat" cmpd="sng" algn="ctr">
            <a:solidFill>
              <a:srgbClr val="FF33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9991692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566CF-C520-455F-9E41-4A659A67C9B4}"/>
              </a:ext>
            </a:extLst>
          </p:cNvPr>
          <p:cNvSpPr>
            <a:spLocks noGrp="1"/>
          </p:cNvSpPr>
          <p:nvPr>
            <p:ph type="title"/>
          </p:nvPr>
        </p:nvSpPr>
        <p:spPr/>
        <p:txBody>
          <a:bodyPr/>
          <a:lstStyle/>
          <a:p>
            <a:r>
              <a:rPr lang="en-US" dirty="0"/>
              <a:t>Hotel Cancellations</a:t>
            </a:r>
          </a:p>
        </p:txBody>
      </p:sp>
      <p:sp>
        <p:nvSpPr>
          <p:cNvPr id="3" name="Content Placeholder 2">
            <a:extLst>
              <a:ext uri="{FF2B5EF4-FFF2-40B4-BE49-F238E27FC236}">
                <a16:creationId xmlns:a16="http://schemas.microsoft.com/office/drawing/2014/main" id="{2A33962A-35B8-4CB8-92DA-EDFB987C9603}"/>
              </a:ext>
            </a:extLst>
          </p:cNvPr>
          <p:cNvSpPr>
            <a:spLocks noGrp="1"/>
          </p:cNvSpPr>
          <p:nvPr>
            <p:ph idx="1"/>
          </p:nvPr>
        </p:nvSpPr>
        <p:spPr/>
        <p:txBody>
          <a:bodyPr/>
          <a:lstStyle/>
          <a:p>
            <a:r>
              <a:rPr lang="en-US" dirty="0"/>
              <a:t>Selecting the Lodging Cancellation History link will display a history of every hotel selected and then cancelled.</a:t>
            </a:r>
          </a:p>
        </p:txBody>
      </p:sp>
      <p:sp>
        <p:nvSpPr>
          <p:cNvPr id="4" name="Slide Number Placeholder 3">
            <a:extLst>
              <a:ext uri="{FF2B5EF4-FFF2-40B4-BE49-F238E27FC236}">
                <a16:creationId xmlns:a16="http://schemas.microsoft.com/office/drawing/2014/main" id="{C109AAF1-5547-4895-BA7D-18993582A387}"/>
              </a:ext>
            </a:extLst>
          </p:cNvPr>
          <p:cNvSpPr>
            <a:spLocks noGrp="1"/>
          </p:cNvSpPr>
          <p:nvPr>
            <p:ph type="sldNum" sz="quarter" idx="10"/>
          </p:nvPr>
        </p:nvSpPr>
        <p:spPr/>
        <p:txBody>
          <a:bodyPr/>
          <a:lstStyle/>
          <a:p>
            <a:pPr>
              <a:defRPr/>
            </a:pPr>
            <a:fld id="{7D187A4C-A87B-41AC-8A01-0B3AA42528A5}" type="slidenum">
              <a:rPr lang="en-US" smtClean="0"/>
              <a:pPr>
                <a:defRPr/>
              </a:pPr>
              <a:t>35</a:t>
            </a:fld>
            <a:endParaRPr lang="en-US"/>
          </a:p>
        </p:txBody>
      </p:sp>
      <p:pic>
        <p:nvPicPr>
          <p:cNvPr id="8" name="Picture 7">
            <a:extLst>
              <a:ext uri="{FF2B5EF4-FFF2-40B4-BE49-F238E27FC236}">
                <a16:creationId xmlns:a16="http://schemas.microsoft.com/office/drawing/2014/main" id="{B3E26AEA-41AC-4624-9160-3DF0763F86EB}"/>
              </a:ext>
            </a:extLst>
          </p:cNvPr>
          <p:cNvPicPr>
            <a:picLocks noChangeAspect="1"/>
          </p:cNvPicPr>
          <p:nvPr/>
        </p:nvPicPr>
        <p:blipFill>
          <a:blip r:embed="rId2"/>
          <a:stretch>
            <a:fillRect/>
          </a:stretch>
        </p:blipFill>
        <p:spPr>
          <a:xfrm>
            <a:off x="2110286" y="2514600"/>
            <a:ext cx="7971428" cy="3076190"/>
          </a:xfrm>
          <a:prstGeom prst="rect">
            <a:avLst/>
          </a:prstGeom>
        </p:spPr>
      </p:pic>
    </p:spTree>
    <p:extLst>
      <p:ext uri="{BB962C8B-B14F-4D97-AF65-F5344CB8AC3E}">
        <p14:creationId xmlns:p14="http://schemas.microsoft.com/office/powerpoint/2010/main" val="29417687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B2D3645-0F8B-47BA-B7D1-992836409ABF}"/>
              </a:ext>
            </a:extLst>
          </p:cNvPr>
          <p:cNvPicPr>
            <a:picLocks noChangeAspect="1"/>
          </p:cNvPicPr>
          <p:nvPr/>
        </p:nvPicPr>
        <p:blipFill>
          <a:blip r:embed="rId2"/>
          <a:stretch>
            <a:fillRect/>
          </a:stretch>
        </p:blipFill>
        <p:spPr>
          <a:xfrm>
            <a:off x="2110286" y="2514600"/>
            <a:ext cx="7971428" cy="3076190"/>
          </a:xfrm>
          <a:prstGeom prst="rect">
            <a:avLst/>
          </a:prstGeom>
        </p:spPr>
      </p:pic>
      <p:sp>
        <p:nvSpPr>
          <p:cNvPr id="2" name="Title 1">
            <a:extLst>
              <a:ext uri="{FF2B5EF4-FFF2-40B4-BE49-F238E27FC236}">
                <a16:creationId xmlns:a16="http://schemas.microsoft.com/office/drawing/2014/main" id="{6F1566CF-C520-455F-9E41-4A659A67C9B4}"/>
              </a:ext>
            </a:extLst>
          </p:cNvPr>
          <p:cNvSpPr>
            <a:spLocks noGrp="1"/>
          </p:cNvSpPr>
          <p:nvPr>
            <p:ph type="title"/>
          </p:nvPr>
        </p:nvSpPr>
        <p:spPr/>
        <p:txBody>
          <a:bodyPr/>
          <a:lstStyle/>
          <a:p>
            <a:r>
              <a:rPr lang="en-US" dirty="0"/>
              <a:t>Hotel Cancellations</a:t>
            </a:r>
          </a:p>
        </p:txBody>
      </p:sp>
      <p:sp>
        <p:nvSpPr>
          <p:cNvPr id="3" name="Content Placeholder 2">
            <a:extLst>
              <a:ext uri="{FF2B5EF4-FFF2-40B4-BE49-F238E27FC236}">
                <a16:creationId xmlns:a16="http://schemas.microsoft.com/office/drawing/2014/main" id="{2A33962A-35B8-4CB8-92DA-EDFB987C9603}"/>
              </a:ext>
            </a:extLst>
          </p:cNvPr>
          <p:cNvSpPr>
            <a:spLocks noGrp="1"/>
          </p:cNvSpPr>
          <p:nvPr>
            <p:ph idx="1"/>
          </p:nvPr>
        </p:nvSpPr>
        <p:spPr/>
        <p:txBody>
          <a:bodyPr/>
          <a:lstStyle/>
          <a:p>
            <a:r>
              <a:rPr lang="en-US" dirty="0"/>
              <a:t>It’s very important that the Cancellation Number is an actual number and not the word CANCELLED.</a:t>
            </a:r>
          </a:p>
        </p:txBody>
      </p:sp>
      <p:sp>
        <p:nvSpPr>
          <p:cNvPr id="4" name="Slide Number Placeholder 3">
            <a:extLst>
              <a:ext uri="{FF2B5EF4-FFF2-40B4-BE49-F238E27FC236}">
                <a16:creationId xmlns:a16="http://schemas.microsoft.com/office/drawing/2014/main" id="{C109AAF1-5547-4895-BA7D-18993582A387}"/>
              </a:ext>
            </a:extLst>
          </p:cNvPr>
          <p:cNvSpPr>
            <a:spLocks noGrp="1"/>
          </p:cNvSpPr>
          <p:nvPr>
            <p:ph type="sldNum" sz="quarter" idx="10"/>
          </p:nvPr>
        </p:nvSpPr>
        <p:spPr/>
        <p:txBody>
          <a:bodyPr/>
          <a:lstStyle/>
          <a:p>
            <a:pPr>
              <a:defRPr/>
            </a:pPr>
            <a:fld id="{7D187A4C-A87B-41AC-8A01-0B3AA42528A5}" type="slidenum">
              <a:rPr lang="en-US" smtClean="0"/>
              <a:pPr>
                <a:defRPr/>
              </a:pPr>
              <a:t>36</a:t>
            </a:fld>
            <a:endParaRPr lang="en-US"/>
          </a:p>
        </p:txBody>
      </p:sp>
      <p:sp>
        <p:nvSpPr>
          <p:cNvPr id="7" name="Rectangle 6">
            <a:extLst>
              <a:ext uri="{FF2B5EF4-FFF2-40B4-BE49-F238E27FC236}">
                <a16:creationId xmlns:a16="http://schemas.microsoft.com/office/drawing/2014/main" id="{1BF898E9-194D-4B40-BD2D-186D7FF6FC9C}"/>
              </a:ext>
            </a:extLst>
          </p:cNvPr>
          <p:cNvSpPr/>
          <p:nvPr/>
        </p:nvSpPr>
        <p:spPr bwMode="auto">
          <a:xfrm>
            <a:off x="8305800" y="3124200"/>
            <a:ext cx="1371600" cy="1371600"/>
          </a:xfrm>
          <a:prstGeom prst="rect">
            <a:avLst/>
          </a:prstGeom>
          <a:noFill/>
          <a:ln w="28575" cap="flat" cmpd="sng" algn="ctr">
            <a:solidFill>
              <a:srgbClr val="FF33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23237488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6D3FE-CA24-4035-8AC3-E9DFF8364661}"/>
              </a:ext>
            </a:extLst>
          </p:cNvPr>
          <p:cNvSpPr>
            <a:spLocks noGrp="1"/>
          </p:cNvSpPr>
          <p:nvPr>
            <p:ph type="title"/>
          </p:nvPr>
        </p:nvSpPr>
        <p:spPr>
          <a:xfrm>
            <a:off x="1506230" y="326188"/>
            <a:ext cx="10523846" cy="1036343"/>
          </a:xfrm>
        </p:spPr>
        <p:txBody>
          <a:bodyPr/>
          <a:lstStyle/>
          <a:p>
            <a:r>
              <a:rPr lang="en-US" dirty="0"/>
              <a:t>Hotel Cancellations</a:t>
            </a:r>
          </a:p>
        </p:txBody>
      </p:sp>
      <p:sp>
        <p:nvSpPr>
          <p:cNvPr id="3" name="Content Placeholder 2">
            <a:extLst>
              <a:ext uri="{FF2B5EF4-FFF2-40B4-BE49-F238E27FC236}">
                <a16:creationId xmlns:a16="http://schemas.microsoft.com/office/drawing/2014/main" id="{5D9343FC-5546-43E6-A40C-C0FBBC3F5772}"/>
              </a:ext>
            </a:extLst>
          </p:cNvPr>
          <p:cNvSpPr>
            <a:spLocks noGrp="1"/>
          </p:cNvSpPr>
          <p:nvPr>
            <p:ph idx="1"/>
          </p:nvPr>
        </p:nvSpPr>
        <p:spPr>
          <a:xfrm>
            <a:off x="126953" y="1444626"/>
            <a:ext cx="11903123" cy="4874081"/>
          </a:xfrm>
        </p:spPr>
        <p:txBody>
          <a:bodyPr wrap="square"/>
          <a:lstStyle/>
          <a:p>
            <a:r>
              <a:rPr lang="en-US" dirty="0"/>
              <a:t>DTS communicates with different systems when lodging reservations are made or cancelled.</a:t>
            </a:r>
          </a:p>
          <a:p>
            <a:pPr lvl="1"/>
            <a:endParaRPr lang="en-US" dirty="0"/>
          </a:p>
          <a:p>
            <a:r>
              <a:rPr lang="en-US" dirty="0"/>
              <a:t>It is possible that when the cancellation request leaves DTS, it may have to go to 2-3 different systems before actually reaching the hotel.</a:t>
            </a:r>
          </a:p>
          <a:p>
            <a:endParaRPr lang="en-US" dirty="0"/>
          </a:p>
        </p:txBody>
      </p:sp>
      <p:sp>
        <p:nvSpPr>
          <p:cNvPr id="4" name="Slide Number Placeholder 3">
            <a:extLst>
              <a:ext uri="{FF2B5EF4-FFF2-40B4-BE49-F238E27FC236}">
                <a16:creationId xmlns:a16="http://schemas.microsoft.com/office/drawing/2014/main" id="{454684F9-1C98-4DA0-9617-6EECF271C150}"/>
              </a:ext>
            </a:extLst>
          </p:cNvPr>
          <p:cNvSpPr>
            <a:spLocks noGrp="1"/>
          </p:cNvSpPr>
          <p:nvPr>
            <p:ph type="sldNum" sz="quarter" idx="10"/>
          </p:nvPr>
        </p:nvSpPr>
        <p:spPr>
          <a:xfrm>
            <a:off x="-9525" y="6579057"/>
            <a:ext cx="381001" cy="278943"/>
          </a:xfrm>
        </p:spPr>
        <p:txBody>
          <a:bodyPr/>
          <a:lstStyle/>
          <a:p>
            <a:pPr>
              <a:defRPr/>
            </a:pPr>
            <a:fld id="{7D187A4C-A87B-41AC-8A01-0B3AA42528A5}" type="slidenum">
              <a:rPr lang="en-US" smtClean="0"/>
              <a:pPr>
                <a:defRPr/>
              </a:pPr>
              <a:t>37</a:t>
            </a:fld>
            <a:endParaRPr lang="en-US"/>
          </a:p>
        </p:txBody>
      </p:sp>
      <p:sp>
        <p:nvSpPr>
          <p:cNvPr id="5" name="Rectangle 4">
            <a:extLst>
              <a:ext uri="{FF2B5EF4-FFF2-40B4-BE49-F238E27FC236}">
                <a16:creationId xmlns:a16="http://schemas.microsoft.com/office/drawing/2014/main" id="{F3C870FA-8E4B-492C-8C83-4B7BB6C60B3B}"/>
              </a:ext>
            </a:extLst>
          </p:cNvPr>
          <p:cNvSpPr/>
          <p:nvPr/>
        </p:nvSpPr>
        <p:spPr bwMode="auto">
          <a:xfrm>
            <a:off x="371476" y="4124782"/>
            <a:ext cx="1524000" cy="1524000"/>
          </a:xfrm>
          <a:prstGeom prst="rect">
            <a:avLst/>
          </a:prstGeom>
          <a:solidFill>
            <a:srgbClr val="00B0F0"/>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bg1"/>
                </a:solidFill>
                <a:effectLst/>
                <a:latin typeface="+mj-lt"/>
              </a:rPr>
              <a:t>DTS</a:t>
            </a:r>
            <a:endParaRPr kumimoji="0" lang="en-US" sz="1200" b="0" i="0" u="none" strike="noStrike" cap="none" normalizeH="0" baseline="0" dirty="0">
              <a:ln>
                <a:noFill/>
              </a:ln>
              <a:solidFill>
                <a:schemeClr val="bg1"/>
              </a:solidFill>
              <a:effectLst/>
              <a:latin typeface="+mj-lt"/>
            </a:endParaRPr>
          </a:p>
        </p:txBody>
      </p:sp>
      <p:cxnSp>
        <p:nvCxnSpPr>
          <p:cNvPr id="7" name="Straight Arrow Connector 6">
            <a:extLst>
              <a:ext uri="{FF2B5EF4-FFF2-40B4-BE49-F238E27FC236}">
                <a16:creationId xmlns:a16="http://schemas.microsoft.com/office/drawing/2014/main" id="{5CED004F-D798-4724-A166-59DAEE07A0CC}"/>
              </a:ext>
            </a:extLst>
          </p:cNvPr>
          <p:cNvCxnSpPr/>
          <p:nvPr/>
        </p:nvCxnSpPr>
        <p:spPr bwMode="auto">
          <a:xfrm>
            <a:off x="1971676" y="4410532"/>
            <a:ext cx="152400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8" name="Rectangle 7">
            <a:extLst>
              <a:ext uri="{FF2B5EF4-FFF2-40B4-BE49-F238E27FC236}">
                <a16:creationId xmlns:a16="http://schemas.microsoft.com/office/drawing/2014/main" id="{C38874AD-B7BE-4B3A-91FC-50C01F250F71}"/>
              </a:ext>
            </a:extLst>
          </p:cNvPr>
          <p:cNvSpPr/>
          <p:nvPr/>
        </p:nvSpPr>
        <p:spPr bwMode="auto">
          <a:xfrm>
            <a:off x="3648076" y="4181932"/>
            <a:ext cx="1524000" cy="1523942"/>
          </a:xfrm>
          <a:prstGeom prst="rect">
            <a:avLst/>
          </a:prstGeom>
          <a:solidFill>
            <a:srgbClr val="FFC000"/>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j-lt"/>
              </a:rPr>
              <a:t>Global Distribution System</a:t>
            </a:r>
          </a:p>
        </p:txBody>
      </p:sp>
      <p:cxnSp>
        <p:nvCxnSpPr>
          <p:cNvPr id="10" name="Straight Arrow Connector 9">
            <a:extLst>
              <a:ext uri="{FF2B5EF4-FFF2-40B4-BE49-F238E27FC236}">
                <a16:creationId xmlns:a16="http://schemas.microsoft.com/office/drawing/2014/main" id="{763C33B3-8625-4ABA-AACF-948504FF3C30}"/>
              </a:ext>
            </a:extLst>
          </p:cNvPr>
          <p:cNvCxnSpPr/>
          <p:nvPr/>
        </p:nvCxnSpPr>
        <p:spPr bwMode="auto">
          <a:xfrm>
            <a:off x="5286376" y="4410532"/>
            <a:ext cx="160020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2" name="Rectangle 11">
            <a:extLst>
              <a:ext uri="{FF2B5EF4-FFF2-40B4-BE49-F238E27FC236}">
                <a16:creationId xmlns:a16="http://schemas.microsoft.com/office/drawing/2014/main" id="{4AB73F72-274D-429C-A918-132ED60F9763}"/>
              </a:ext>
            </a:extLst>
          </p:cNvPr>
          <p:cNvSpPr/>
          <p:nvPr/>
        </p:nvSpPr>
        <p:spPr bwMode="auto">
          <a:xfrm>
            <a:off x="7000876" y="4181932"/>
            <a:ext cx="1524000" cy="1523942"/>
          </a:xfrm>
          <a:prstGeom prst="rect">
            <a:avLst/>
          </a:prstGeom>
          <a:solidFill>
            <a:srgbClr val="92D050"/>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j-lt"/>
              </a:rPr>
              <a:t>Main Hotel System</a:t>
            </a:r>
          </a:p>
        </p:txBody>
      </p:sp>
      <p:sp>
        <p:nvSpPr>
          <p:cNvPr id="13" name="Rectangle 12">
            <a:extLst>
              <a:ext uri="{FF2B5EF4-FFF2-40B4-BE49-F238E27FC236}">
                <a16:creationId xmlns:a16="http://schemas.microsoft.com/office/drawing/2014/main" id="{D65B5A3A-6CD9-472F-ADF0-1E771771D3A2}"/>
              </a:ext>
            </a:extLst>
          </p:cNvPr>
          <p:cNvSpPr/>
          <p:nvPr/>
        </p:nvSpPr>
        <p:spPr bwMode="auto">
          <a:xfrm>
            <a:off x="10353676" y="4267200"/>
            <a:ext cx="1524000" cy="1523942"/>
          </a:xfrm>
          <a:prstGeom prst="rect">
            <a:avLst/>
          </a:prstGeom>
          <a:solidFill>
            <a:srgbClr val="FFFF00"/>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j-lt"/>
              </a:rPr>
              <a:t>Hotel Vendor System</a:t>
            </a:r>
          </a:p>
        </p:txBody>
      </p:sp>
      <p:cxnSp>
        <p:nvCxnSpPr>
          <p:cNvPr id="14" name="Straight Arrow Connector 13">
            <a:extLst>
              <a:ext uri="{FF2B5EF4-FFF2-40B4-BE49-F238E27FC236}">
                <a16:creationId xmlns:a16="http://schemas.microsoft.com/office/drawing/2014/main" id="{EBCE5A13-B313-475E-ACF3-24F0BA75BEA3}"/>
              </a:ext>
            </a:extLst>
          </p:cNvPr>
          <p:cNvCxnSpPr/>
          <p:nvPr/>
        </p:nvCxnSpPr>
        <p:spPr bwMode="auto">
          <a:xfrm>
            <a:off x="8610600" y="4410532"/>
            <a:ext cx="160020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36034415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89EBF-3438-43BA-B7B4-D0482E939495}"/>
              </a:ext>
            </a:extLst>
          </p:cNvPr>
          <p:cNvSpPr>
            <a:spLocks noGrp="1"/>
          </p:cNvSpPr>
          <p:nvPr>
            <p:ph type="title"/>
          </p:nvPr>
        </p:nvSpPr>
        <p:spPr/>
        <p:txBody>
          <a:bodyPr/>
          <a:lstStyle/>
          <a:p>
            <a:r>
              <a:rPr lang="en-US" dirty="0"/>
              <a:t>Hotel Cancellations</a:t>
            </a:r>
          </a:p>
        </p:txBody>
      </p:sp>
      <p:sp>
        <p:nvSpPr>
          <p:cNvPr id="3" name="Content Placeholder 2">
            <a:extLst>
              <a:ext uri="{FF2B5EF4-FFF2-40B4-BE49-F238E27FC236}">
                <a16:creationId xmlns:a16="http://schemas.microsoft.com/office/drawing/2014/main" id="{B1231990-54B9-4C20-8EDC-D90C670CB9EE}"/>
              </a:ext>
            </a:extLst>
          </p:cNvPr>
          <p:cNvSpPr>
            <a:spLocks noGrp="1"/>
          </p:cNvSpPr>
          <p:nvPr>
            <p:ph idx="1"/>
          </p:nvPr>
        </p:nvSpPr>
        <p:spPr>
          <a:xfrm>
            <a:off x="136477" y="1453694"/>
            <a:ext cx="11903123" cy="4874081"/>
          </a:xfrm>
        </p:spPr>
        <p:txBody>
          <a:bodyPr/>
          <a:lstStyle/>
          <a:p>
            <a:r>
              <a:rPr lang="en-US" dirty="0"/>
              <a:t>By the time it is received by the hotel, there may be a time-out, resulting in the reservation not being cancelled, but appearing as “CANCELLED” in DTS.</a:t>
            </a:r>
          </a:p>
          <a:p>
            <a:endParaRPr lang="en-US" dirty="0"/>
          </a:p>
          <a:p>
            <a:endParaRPr lang="en-US" dirty="0"/>
          </a:p>
          <a:p>
            <a:endParaRPr lang="en-US" dirty="0"/>
          </a:p>
          <a:p>
            <a:endParaRPr lang="en-US" dirty="0"/>
          </a:p>
          <a:p>
            <a:endParaRPr lang="en-US" dirty="0"/>
          </a:p>
          <a:p>
            <a:endParaRPr lang="en-US" dirty="0"/>
          </a:p>
          <a:p>
            <a:r>
              <a:rPr lang="en-US" dirty="0"/>
              <a:t>If the traveler sees “CANCELLED”, they should contact the hotel directly to obtain a hotel cancellation confirmation number or go to the hotel’s own reservation system web site. </a:t>
            </a:r>
          </a:p>
        </p:txBody>
      </p:sp>
      <p:sp>
        <p:nvSpPr>
          <p:cNvPr id="4" name="Slide Number Placeholder 3">
            <a:extLst>
              <a:ext uri="{FF2B5EF4-FFF2-40B4-BE49-F238E27FC236}">
                <a16:creationId xmlns:a16="http://schemas.microsoft.com/office/drawing/2014/main" id="{EF5DA07D-CE8A-4737-8002-D625FD83A8CA}"/>
              </a:ext>
            </a:extLst>
          </p:cNvPr>
          <p:cNvSpPr>
            <a:spLocks noGrp="1"/>
          </p:cNvSpPr>
          <p:nvPr>
            <p:ph type="sldNum" sz="quarter" idx="10"/>
          </p:nvPr>
        </p:nvSpPr>
        <p:spPr/>
        <p:txBody>
          <a:bodyPr/>
          <a:lstStyle/>
          <a:p>
            <a:pPr>
              <a:defRPr/>
            </a:pPr>
            <a:fld id="{7D187A4C-A87B-41AC-8A01-0B3AA42528A5}" type="slidenum">
              <a:rPr lang="en-US" smtClean="0"/>
              <a:pPr>
                <a:defRPr/>
              </a:pPr>
              <a:t>38</a:t>
            </a:fld>
            <a:endParaRPr lang="en-US"/>
          </a:p>
        </p:txBody>
      </p:sp>
      <p:sp>
        <p:nvSpPr>
          <p:cNvPr id="5" name="Rectangle 4">
            <a:extLst>
              <a:ext uri="{FF2B5EF4-FFF2-40B4-BE49-F238E27FC236}">
                <a16:creationId xmlns:a16="http://schemas.microsoft.com/office/drawing/2014/main" id="{9B806E3B-FA90-4D51-9D4F-800BDBFC21E6}"/>
              </a:ext>
            </a:extLst>
          </p:cNvPr>
          <p:cNvSpPr/>
          <p:nvPr/>
        </p:nvSpPr>
        <p:spPr bwMode="auto">
          <a:xfrm>
            <a:off x="394855" y="2676982"/>
            <a:ext cx="1524000" cy="1524000"/>
          </a:xfrm>
          <a:prstGeom prst="rect">
            <a:avLst/>
          </a:prstGeom>
          <a:solidFill>
            <a:srgbClr val="00B0F0"/>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bg1"/>
                </a:solidFill>
                <a:effectLst/>
                <a:latin typeface="+mj-lt"/>
              </a:rPr>
              <a:t>DTS</a:t>
            </a:r>
            <a:endParaRPr kumimoji="0" lang="en-US" sz="1200" b="0" i="0" u="none" strike="noStrike" cap="none" normalizeH="0" baseline="0" dirty="0">
              <a:ln>
                <a:noFill/>
              </a:ln>
              <a:solidFill>
                <a:schemeClr val="bg1"/>
              </a:solidFill>
              <a:effectLst/>
              <a:latin typeface="+mj-lt"/>
            </a:endParaRPr>
          </a:p>
        </p:txBody>
      </p:sp>
      <p:cxnSp>
        <p:nvCxnSpPr>
          <p:cNvPr id="6" name="Straight Arrow Connector 5">
            <a:extLst>
              <a:ext uri="{FF2B5EF4-FFF2-40B4-BE49-F238E27FC236}">
                <a16:creationId xmlns:a16="http://schemas.microsoft.com/office/drawing/2014/main" id="{FB7F4EFA-F63A-4946-876D-61D10C6EFF4C}"/>
              </a:ext>
            </a:extLst>
          </p:cNvPr>
          <p:cNvCxnSpPr/>
          <p:nvPr/>
        </p:nvCxnSpPr>
        <p:spPr bwMode="auto">
          <a:xfrm>
            <a:off x="1995055" y="2962732"/>
            <a:ext cx="152400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7" name="Rectangle 6">
            <a:extLst>
              <a:ext uri="{FF2B5EF4-FFF2-40B4-BE49-F238E27FC236}">
                <a16:creationId xmlns:a16="http://schemas.microsoft.com/office/drawing/2014/main" id="{27BC215D-4EFE-4AD9-BFE3-9877FB063AD5}"/>
              </a:ext>
            </a:extLst>
          </p:cNvPr>
          <p:cNvSpPr/>
          <p:nvPr/>
        </p:nvSpPr>
        <p:spPr bwMode="auto">
          <a:xfrm>
            <a:off x="3671455" y="2676982"/>
            <a:ext cx="1524000" cy="1523942"/>
          </a:xfrm>
          <a:prstGeom prst="rect">
            <a:avLst/>
          </a:prstGeom>
          <a:solidFill>
            <a:srgbClr val="FFC000"/>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j-lt"/>
              </a:rPr>
              <a:t>Global Distribution System</a:t>
            </a:r>
          </a:p>
        </p:txBody>
      </p:sp>
      <p:cxnSp>
        <p:nvCxnSpPr>
          <p:cNvPr id="8" name="Straight Arrow Connector 7">
            <a:extLst>
              <a:ext uri="{FF2B5EF4-FFF2-40B4-BE49-F238E27FC236}">
                <a16:creationId xmlns:a16="http://schemas.microsoft.com/office/drawing/2014/main" id="{12728FEE-4234-4C59-8792-19D6D1DA0115}"/>
              </a:ext>
            </a:extLst>
          </p:cNvPr>
          <p:cNvCxnSpPr/>
          <p:nvPr/>
        </p:nvCxnSpPr>
        <p:spPr bwMode="auto">
          <a:xfrm>
            <a:off x="5309755" y="2962732"/>
            <a:ext cx="160020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9" name="Rectangle 8">
            <a:extLst>
              <a:ext uri="{FF2B5EF4-FFF2-40B4-BE49-F238E27FC236}">
                <a16:creationId xmlns:a16="http://schemas.microsoft.com/office/drawing/2014/main" id="{C35B90A3-C330-4272-B8F6-C12A537BCBAF}"/>
              </a:ext>
            </a:extLst>
          </p:cNvPr>
          <p:cNvSpPr/>
          <p:nvPr/>
        </p:nvSpPr>
        <p:spPr bwMode="auto">
          <a:xfrm>
            <a:off x="7024255" y="2676982"/>
            <a:ext cx="1524000" cy="1523942"/>
          </a:xfrm>
          <a:prstGeom prst="rect">
            <a:avLst/>
          </a:prstGeom>
          <a:solidFill>
            <a:srgbClr val="92D050"/>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j-lt"/>
              </a:rPr>
              <a:t>Main Hotel System</a:t>
            </a:r>
          </a:p>
        </p:txBody>
      </p:sp>
      <p:sp>
        <p:nvSpPr>
          <p:cNvPr id="10" name="Rectangle 9">
            <a:extLst>
              <a:ext uri="{FF2B5EF4-FFF2-40B4-BE49-F238E27FC236}">
                <a16:creationId xmlns:a16="http://schemas.microsoft.com/office/drawing/2014/main" id="{5BEFF645-E5B0-4087-9C4E-7E9C531CD3E1}"/>
              </a:ext>
            </a:extLst>
          </p:cNvPr>
          <p:cNvSpPr/>
          <p:nvPr/>
        </p:nvSpPr>
        <p:spPr bwMode="auto">
          <a:xfrm>
            <a:off x="10377055" y="2676982"/>
            <a:ext cx="1524000" cy="1523942"/>
          </a:xfrm>
          <a:prstGeom prst="rect">
            <a:avLst/>
          </a:prstGeom>
          <a:solidFill>
            <a:srgbClr val="FFFF00"/>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j-lt"/>
              </a:rPr>
              <a:t>Hotel Vendor System</a:t>
            </a:r>
          </a:p>
        </p:txBody>
      </p:sp>
      <p:grpSp>
        <p:nvGrpSpPr>
          <p:cNvPr id="58" name="Group 57">
            <a:extLst>
              <a:ext uri="{FF2B5EF4-FFF2-40B4-BE49-F238E27FC236}">
                <a16:creationId xmlns:a16="http://schemas.microsoft.com/office/drawing/2014/main" id="{027C4990-956C-4981-B6B7-26B57C41F42A}"/>
              </a:ext>
            </a:extLst>
          </p:cNvPr>
          <p:cNvGrpSpPr/>
          <p:nvPr/>
        </p:nvGrpSpPr>
        <p:grpSpPr>
          <a:xfrm>
            <a:off x="1995055" y="3810000"/>
            <a:ext cx="542924" cy="533311"/>
            <a:chOff x="1995055" y="3810000"/>
            <a:chExt cx="542924" cy="533311"/>
          </a:xfrm>
        </p:grpSpPr>
        <p:sp>
          <p:nvSpPr>
            <p:cNvPr id="13" name="Flowchart: Connector 12">
              <a:extLst>
                <a:ext uri="{FF2B5EF4-FFF2-40B4-BE49-F238E27FC236}">
                  <a16:creationId xmlns:a16="http://schemas.microsoft.com/office/drawing/2014/main" id="{292017D7-78ED-416D-9B1F-BE09A912F9EC}"/>
                </a:ext>
              </a:extLst>
            </p:cNvPr>
            <p:cNvSpPr/>
            <p:nvPr/>
          </p:nvSpPr>
          <p:spPr bwMode="auto">
            <a:xfrm>
              <a:off x="1995055" y="3810000"/>
              <a:ext cx="542924" cy="533311"/>
            </a:xfrm>
            <a:prstGeom prst="flowChartConnector">
              <a:avLst/>
            </a:prstGeom>
            <a:no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j-lt"/>
              </a:endParaRPr>
            </a:p>
          </p:txBody>
        </p:sp>
        <p:cxnSp>
          <p:nvCxnSpPr>
            <p:cNvPr id="15" name="Straight Connector 14">
              <a:extLst>
                <a:ext uri="{FF2B5EF4-FFF2-40B4-BE49-F238E27FC236}">
                  <a16:creationId xmlns:a16="http://schemas.microsoft.com/office/drawing/2014/main" id="{C4142670-8FB4-4914-8B1E-CABB9C48265C}"/>
                </a:ext>
              </a:extLst>
            </p:cNvPr>
            <p:cNvCxnSpPr>
              <a:cxnSpLocks/>
              <a:stCxn id="13" idx="0"/>
            </p:cNvCxnSpPr>
            <p:nvPr/>
          </p:nvCxnSpPr>
          <p:spPr bwMode="auto">
            <a:xfrm>
              <a:off x="2266517" y="3810000"/>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id="{92057A1A-F88D-425E-A6ED-60E3CC7BE982}"/>
                </a:ext>
              </a:extLst>
            </p:cNvPr>
            <p:cNvCxnSpPr>
              <a:cxnSpLocks/>
              <a:stCxn id="13" idx="7"/>
            </p:cNvCxnSpPr>
            <p:nvPr/>
          </p:nvCxnSpPr>
          <p:spPr bwMode="auto">
            <a:xfrm flipH="1">
              <a:off x="2409394" y="3888102"/>
              <a:ext cx="49076" cy="6840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D6122B30-23C4-4A86-AAA8-62EAF444B6CF}"/>
                </a:ext>
              </a:extLst>
            </p:cNvPr>
            <p:cNvCxnSpPr>
              <a:cxnSpLocks/>
              <a:stCxn id="13" idx="6"/>
            </p:cNvCxnSpPr>
            <p:nvPr/>
          </p:nvCxnSpPr>
          <p:spPr bwMode="auto">
            <a:xfrm flipH="1">
              <a:off x="2409394" y="4076656"/>
              <a:ext cx="12858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FF270D58-41F1-4AAF-8BD5-096C6167437F}"/>
                </a:ext>
              </a:extLst>
            </p:cNvPr>
            <p:cNvCxnSpPr>
              <a:cxnSpLocks/>
              <a:stCxn id="13" idx="5"/>
            </p:cNvCxnSpPr>
            <p:nvPr/>
          </p:nvCxnSpPr>
          <p:spPr bwMode="auto">
            <a:xfrm flipH="1" flipV="1">
              <a:off x="2409394" y="4229056"/>
              <a:ext cx="49076" cy="3615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49ECCFCC-6BC7-4620-BB19-B6CD8CB1DEE2}"/>
                </a:ext>
              </a:extLst>
            </p:cNvPr>
            <p:cNvCxnSpPr>
              <a:cxnSpLocks/>
              <a:stCxn id="13" idx="4"/>
            </p:cNvCxnSpPr>
            <p:nvPr/>
          </p:nvCxnSpPr>
          <p:spPr bwMode="auto">
            <a:xfrm flipV="1">
              <a:off x="2266517" y="4229056"/>
              <a:ext cx="0" cy="11425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E66EF2DC-31E5-43AC-8A4D-3BBEF3D9BCD7}"/>
                </a:ext>
              </a:extLst>
            </p:cNvPr>
            <p:cNvCxnSpPr>
              <a:cxnSpLocks/>
              <a:stCxn id="13" idx="3"/>
            </p:cNvCxnSpPr>
            <p:nvPr/>
          </p:nvCxnSpPr>
          <p:spPr bwMode="auto">
            <a:xfrm flipV="1">
              <a:off x="2074564" y="4229056"/>
              <a:ext cx="49076" cy="3615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4" name="Straight Connector 33">
              <a:extLst>
                <a:ext uri="{FF2B5EF4-FFF2-40B4-BE49-F238E27FC236}">
                  <a16:creationId xmlns:a16="http://schemas.microsoft.com/office/drawing/2014/main" id="{680B72BC-D24E-47FC-853C-5D3A05FF4A12}"/>
                </a:ext>
              </a:extLst>
            </p:cNvPr>
            <p:cNvCxnSpPr>
              <a:cxnSpLocks/>
              <a:stCxn id="13" idx="2"/>
            </p:cNvCxnSpPr>
            <p:nvPr/>
          </p:nvCxnSpPr>
          <p:spPr bwMode="auto">
            <a:xfrm>
              <a:off x="1995055" y="4076656"/>
              <a:ext cx="12858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id="{DC2CB0CF-592E-4DDA-9C69-430306332C7E}"/>
                </a:ext>
              </a:extLst>
            </p:cNvPr>
            <p:cNvCxnSpPr>
              <a:cxnSpLocks/>
            </p:cNvCxnSpPr>
            <p:nvPr/>
          </p:nvCxnSpPr>
          <p:spPr bwMode="auto">
            <a:xfrm>
              <a:off x="2080779" y="3886200"/>
              <a:ext cx="73075" cy="6840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1" name="Straight Connector 40">
              <a:extLst>
                <a:ext uri="{FF2B5EF4-FFF2-40B4-BE49-F238E27FC236}">
                  <a16:creationId xmlns:a16="http://schemas.microsoft.com/office/drawing/2014/main" id="{F9CF8137-078F-4E3C-97A3-AE3BBEC9B19C}"/>
                </a:ext>
              </a:extLst>
            </p:cNvPr>
            <p:cNvCxnSpPr>
              <a:cxnSpLocks/>
            </p:cNvCxnSpPr>
            <p:nvPr/>
          </p:nvCxnSpPr>
          <p:spPr bwMode="auto">
            <a:xfrm flipH="1" flipV="1">
              <a:off x="2172714" y="3871070"/>
              <a:ext cx="93804" cy="205586"/>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43" name="Straight Connector 42">
              <a:extLst>
                <a:ext uri="{FF2B5EF4-FFF2-40B4-BE49-F238E27FC236}">
                  <a16:creationId xmlns:a16="http://schemas.microsoft.com/office/drawing/2014/main" id="{D376FFBE-FF98-4CF5-9CEF-55D154328DE5}"/>
                </a:ext>
              </a:extLst>
            </p:cNvPr>
            <p:cNvCxnSpPr>
              <a:cxnSpLocks/>
            </p:cNvCxnSpPr>
            <p:nvPr/>
          </p:nvCxnSpPr>
          <p:spPr bwMode="auto">
            <a:xfrm>
              <a:off x="2266517" y="4114800"/>
              <a:ext cx="93800" cy="108362"/>
            </a:xfrm>
            <a:prstGeom prst="line">
              <a:avLst/>
            </a:prstGeom>
            <a:solidFill>
              <a:schemeClr val="accent1"/>
            </a:solidFill>
            <a:ln w="38100" cap="flat" cmpd="sng" algn="ctr">
              <a:solidFill>
                <a:schemeClr val="tx1"/>
              </a:solidFill>
              <a:prstDash val="solid"/>
              <a:round/>
              <a:headEnd type="none" w="med" len="med"/>
              <a:tailEnd type="none" w="med" len="med"/>
            </a:ln>
            <a:effectLst/>
          </p:spPr>
        </p:cxnSp>
        <p:sp>
          <p:nvSpPr>
            <p:cNvPr id="52" name="Flowchart: Connector 51">
              <a:extLst>
                <a:ext uri="{FF2B5EF4-FFF2-40B4-BE49-F238E27FC236}">
                  <a16:creationId xmlns:a16="http://schemas.microsoft.com/office/drawing/2014/main" id="{22CBFB8F-262B-4D91-8235-414EB886E162}"/>
                </a:ext>
              </a:extLst>
            </p:cNvPr>
            <p:cNvSpPr/>
            <p:nvPr/>
          </p:nvSpPr>
          <p:spPr bwMode="auto">
            <a:xfrm>
              <a:off x="2221275" y="4044495"/>
              <a:ext cx="90481" cy="76199"/>
            </a:xfrm>
            <a:prstGeom prst="flowChartConnector">
              <a:avLst/>
            </a:prstGeom>
            <a:solidFill>
              <a:schemeClr val="tx1"/>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j-lt"/>
              </a:endParaRPr>
            </a:p>
          </p:txBody>
        </p:sp>
      </p:grpSp>
    </p:spTree>
    <p:extLst>
      <p:ext uri="{BB962C8B-B14F-4D97-AF65-F5344CB8AC3E}">
        <p14:creationId xmlns:p14="http://schemas.microsoft.com/office/powerpoint/2010/main" val="19923616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482230-994B-4712-A8A9-026D77E5E1C4}"/>
              </a:ext>
            </a:extLst>
          </p:cNvPr>
          <p:cNvSpPr>
            <a:spLocks noGrp="1"/>
          </p:cNvSpPr>
          <p:nvPr>
            <p:ph type="title"/>
          </p:nvPr>
        </p:nvSpPr>
        <p:spPr/>
        <p:txBody>
          <a:bodyPr/>
          <a:lstStyle/>
          <a:p>
            <a:r>
              <a:rPr lang="en-US" dirty="0"/>
              <a:t>Resources</a:t>
            </a:r>
          </a:p>
        </p:txBody>
      </p:sp>
      <p:sp>
        <p:nvSpPr>
          <p:cNvPr id="7" name="Content Placeholder 6">
            <a:extLst>
              <a:ext uri="{FF2B5EF4-FFF2-40B4-BE49-F238E27FC236}">
                <a16:creationId xmlns:a16="http://schemas.microsoft.com/office/drawing/2014/main" id="{55664A00-5B3C-46BA-A674-6456443A5D75}"/>
              </a:ext>
            </a:extLst>
          </p:cNvPr>
          <p:cNvSpPr>
            <a:spLocks noGrp="1"/>
          </p:cNvSpPr>
          <p:nvPr>
            <p:ph idx="1"/>
          </p:nvPr>
        </p:nvSpPr>
        <p:spPr/>
        <p:txBody>
          <a:bodyPr>
            <a:normAutofit lnSpcReduction="10000"/>
          </a:bodyPr>
          <a:lstStyle/>
          <a:p>
            <a:r>
              <a:rPr lang="en-US" sz="2000" dirty="0"/>
              <a:t>Info on DEAMS Downtime</a:t>
            </a:r>
          </a:p>
          <a:p>
            <a:pPr lvl="1"/>
            <a:r>
              <a:rPr lang="en-US" sz="1800" dirty="0">
                <a:hlinkClick r:id="rId3"/>
              </a:rPr>
              <a:t>https://www.defensetravel.dod.mil/site/rssDetail.cfm?id=6940</a:t>
            </a:r>
            <a:endParaRPr lang="en-US" sz="1800" dirty="0"/>
          </a:p>
          <a:p>
            <a:pPr lvl="1"/>
            <a:endParaRPr lang="en-US" sz="1800" dirty="0"/>
          </a:p>
          <a:p>
            <a:r>
              <a:rPr lang="en-US" sz="2000" dirty="0"/>
              <a:t>DTMO Redesign</a:t>
            </a:r>
          </a:p>
          <a:p>
            <a:pPr lvl="1"/>
            <a:r>
              <a:rPr lang="en-US" sz="1800" dirty="0"/>
              <a:t>Information - </a:t>
            </a:r>
            <a:r>
              <a:rPr lang="en-US" sz="1800" dirty="0">
                <a:hlinkClick r:id="rId4"/>
              </a:rPr>
              <a:t>www.defensetravel.dod.mil/site/redesign.cfm</a:t>
            </a:r>
            <a:endParaRPr lang="en-US" sz="1800" dirty="0"/>
          </a:p>
          <a:p>
            <a:pPr lvl="1"/>
            <a:r>
              <a:rPr lang="en-US" sz="1800" dirty="0"/>
              <a:t>DTMO Site Map - </a:t>
            </a:r>
            <a:r>
              <a:rPr lang="en-US" sz="1800" dirty="0">
                <a:hlinkClick r:id="rId5"/>
              </a:rPr>
              <a:t>https://www.defensetravel.dod.mil/site/sitemap.cfm</a:t>
            </a:r>
            <a:endParaRPr lang="en-US" sz="1800" dirty="0"/>
          </a:p>
          <a:p>
            <a:pPr lvl="1"/>
            <a:r>
              <a:rPr lang="en-US" sz="1800" dirty="0"/>
              <a:t>Feedback Tool - </a:t>
            </a:r>
            <a:r>
              <a:rPr lang="en-US" sz="1800" dirty="0">
                <a:hlinkClick r:id="rId6"/>
              </a:rPr>
              <a:t>https://www.defensetravel.dod.mil/Community/se/2511374551E4DBBA</a:t>
            </a:r>
            <a:endParaRPr lang="en-US" sz="1800" dirty="0"/>
          </a:p>
          <a:p>
            <a:pPr lvl="1"/>
            <a:r>
              <a:rPr lang="en-US" sz="1800" dirty="0"/>
              <a:t>Beta Tester Form - </a:t>
            </a:r>
            <a:r>
              <a:rPr lang="en-US" sz="1800" dirty="0">
                <a:hlinkClick r:id="rId7"/>
              </a:rPr>
              <a:t>https://www.defensetravel.dod.mil/Community/se/251137451BDC95CF</a:t>
            </a:r>
            <a:endParaRPr lang="en-US" sz="1800" dirty="0"/>
          </a:p>
          <a:p>
            <a:endParaRPr lang="en-US" sz="2000" dirty="0"/>
          </a:p>
          <a:p>
            <a:r>
              <a:rPr lang="en-US" sz="2000" dirty="0"/>
              <a:t>Information Paper: Trip Cancellation Procedures in DTS</a:t>
            </a:r>
          </a:p>
          <a:p>
            <a:pPr lvl="1"/>
            <a:r>
              <a:rPr lang="en-US" sz="1800" dirty="0">
                <a:hlinkClick r:id="rId8"/>
              </a:rPr>
              <a:t>https://www.defensetravel.dod.mil/Docs/Cancellation_Procedures_Information_Paper.pdf</a:t>
            </a:r>
            <a:endParaRPr lang="en-US" sz="1800" dirty="0"/>
          </a:p>
          <a:p>
            <a:endParaRPr lang="en-US" sz="2000" dirty="0"/>
          </a:p>
          <a:p>
            <a:r>
              <a:rPr lang="en-US" sz="2000" dirty="0"/>
              <a:t>You can contact the Travel Assistance Center (TAC) via:</a:t>
            </a:r>
          </a:p>
          <a:p>
            <a:pPr lvl="1"/>
            <a:r>
              <a:rPr lang="en-US" sz="1800" dirty="0"/>
              <a:t>Phone 888-Help1Go (888-435-7146)</a:t>
            </a:r>
          </a:p>
          <a:p>
            <a:pPr lvl="1"/>
            <a:r>
              <a:rPr lang="en-US" sz="1800" dirty="0"/>
              <a:t>Web (</a:t>
            </a:r>
            <a:r>
              <a:rPr lang="en-US" sz="1800" dirty="0">
                <a:hlinkClick r:id="rId9"/>
              </a:rPr>
              <a:t>https://www.defensetravel.dod.mil/passport/</a:t>
            </a:r>
            <a:r>
              <a:rPr lang="en-US" sz="1800" dirty="0"/>
              <a:t>)</a:t>
            </a:r>
            <a:endParaRPr lang="en-US" dirty="0"/>
          </a:p>
        </p:txBody>
      </p:sp>
      <p:sp>
        <p:nvSpPr>
          <p:cNvPr id="6" name="Slide Number Placeholder 3">
            <a:extLst>
              <a:ext uri="{FF2B5EF4-FFF2-40B4-BE49-F238E27FC236}">
                <a16:creationId xmlns:a16="http://schemas.microsoft.com/office/drawing/2014/main" id="{CA60408B-662C-47F5-8F52-D4FDA5F1EE14}"/>
              </a:ext>
            </a:extLst>
          </p:cNvPr>
          <p:cNvSpPr>
            <a:spLocks noGrp="1"/>
          </p:cNvSpPr>
          <p:nvPr>
            <p:ph type="sldNum" sz="quarter" idx="10"/>
          </p:nvPr>
        </p:nvSpPr>
        <p:spPr/>
        <p:txBody>
          <a:bodyPr/>
          <a:lstStyle/>
          <a:p>
            <a:pPr>
              <a:defRPr/>
            </a:pPr>
            <a:fld id="{F57B2C23-782C-452B-ABE2-F99DA25C02F9}" type="slidenum">
              <a:rPr lang="en-US" smtClean="0"/>
              <a:pPr>
                <a:defRPr/>
              </a:pPr>
              <a:t>39</a:t>
            </a:fld>
            <a:endParaRPr lang="en-US" dirty="0"/>
          </a:p>
        </p:txBody>
      </p:sp>
    </p:spTree>
    <p:extLst>
      <p:ext uri="{BB962C8B-B14F-4D97-AF65-F5344CB8AC3E}">
        <p14:creationId xmlns:p14="http://schemas.microsoft.com/office/powerpoint/2010/main" val="2434821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Top Issues for November/December</a:t>
            </a:r>
          </a:p>
        </p:txBody>
      </p:sp>
      <p:sp>
        <p:nvSpPr>
          <p:cNvPr id="2" name="Slide Number Placeholder 1"/>
          <p:cNvSpPr>
            <a:spLocks noGrp="1"/>
          </p:cNvSpPr>
          <p:nvPr>
            <p:ph type="sldNum" sz="quarter" idx="10"/>
          </p:nvPr>
        </p:nvSpPr>
        <p:spPr/>
        <p:txBody>
          <a:bodyPr/>
          <a:lstStyle/>
          <a:p>
            <a:pPr>
              <a:defRPr/>
            </a:pPr>
            <a:fld id="{AE996456-A239-4CAC-9D7B-FBB676CEB3E5}" type="slidenum">
              <a:rPr lang="en-US" smtClean="0"/>
              <a:pPr>
                <a:defRPr/>
              </a:pPr>
              <a:t>4</a:t>
            </a:fld>
            <a:endParaRPr lang="en-US"/>
          </a:p>
        </p:txBody>
      </p:sp>
      <p:graphicFrame>
        <p:nvGraphicFramePr>
          <p:cNvPr id="5" name="Content Placeholder 4"/>
          <p:cNvGraphicFramePr>
            <a:graphicFrameLocks/>
          </p:cNvGraphicFramePr>
          <p:nvPr>
            <p:extLst>
              <p:ext uri="{D42A27DB-BD31-4B8C-83A1-F6EECF244321}">
                <p14:modId xmlns:p14="http://schemas.microsoft.com/office/powerpoint/2010/main" val="4001588535"/>
              </p:ext>
            </p:extLst>
          </p:nvPr>
        </p:nvGraphicFramePr>
        <p:xfrm>
          <a:off x="342900" y="1524001"/>
          <a:ext cx="11506200" cy="4786464"/>
        </p:xfrm>
        <a:graphic>
          <a:graphicData uri="http://schemas.openxmlformats.org/drawingml/2006/table">
            <a:tbl>
              <a:tblPr firstRow="1" bandRow="1">
                <a:tableStyleId>{5C22544A-7EE6-4342-B048-85BDC9FD1C3A}</a:tableStyleId>
              </a:tblPr>
              <a:tblGrid>
                <a:gridCol w="1715837">
                  <a:extLst>
                    <a:ext uri="{9D8B030D-6E8A-4147-A177-3AD203B41FA5}">
                      <a16:colId xmlns:a16="http://schemas.microsoft.com/office/drawing/2014/main" val="20000"/>
                    </a:ext>
                  </a:extLst>
                </a:gridCol>
                <a:gridCol w="4037263">
                  <a:extLst>
                    <a:ext uri="{9D8B030D-6E8A-4147-A177-3AD203B41FA5}">
                      <a16:colId xmlns:a16="http://schemas.microsoft.com/office/drawing/2014/main" val="20001"/>
                    </a:ext>
                  </a:extLst>
                </a:gridCol>
                <a:gridCol w="4239126">
                  <a:extLst>
                    <a:ext uri="{9D8B030D-6E8A-4147-A177-3AD203B41FA5}">
                      <a16:colId xmlns:a16="http://schemas.microsoft.com/office/drawing/2014/main" val="20002"/>
                    </a:ext>
                  </a:extLst>
                </a:gridCol>
                <a:gridCol w="1513974">
                  <a:extLst>
                    <a:ext uri="{9D8B030D-6E8A-4147-A177-3AD203B41FA5}">
                      <a16:colId xmlns:a16="http://schemas.microsoft.com/office/drawing/2014/main" val="20003"/>
                    </a:ext>
                  </a:extLst>
                </a:gridCol>
              </a:tblGrid>
              <a:tr h="518237">
                <a:tc>
                  <a:txBody>
                    <a:bodyPr/>
                    <a:lstStyle/>
                    <a:p>
                      <a:pPr algn="ctr"/>
                      <a:r>
                        <a:rPr lang="en-US" dirty="0">
                          <a:solidFill>
                            <a:schemeClr val="tx1"/>
                          </a:solidFill>
                        </a:rPr>
                        <a:t>Issue #</a:t>
                      </a:r>
                    </a:p>
                  </a:txBody>
                  <a:tcPr anchor="ctr"/>
                </a:tc>
                <a:tc>
                  <a:txBody>
                    <a:bodyPr/>
                    <a:lstStyle/>
                    <a:p>
                      <a:pPr algn="ctr"/>
                      <a:r>
                        <a:rPr lang="en-US" dirty="0">
                          <a:solidFill>
                            <a:schemeClr val="tx1"/>
                          </a:solidFill>
                        </a:rPr>
                        <a:t>Summary</a:t>
                      </a:r>
                    </a:p>
                  </a:txBody>
                  <a:tcPr anchor="ctr"/>
                </a:tc>
                <a:tc>
                  <a:txBody>
                    <a:bodyPr/>
                    <a:lstStyle/>
                    <a:p>
                      <a:pPr algn="ctr"/>
                      <a:r>
                        <a:rPr lang="en-US" dirty="0">
                          <a:solidFill>
                            <a:schemeClr val="tx1"/>
                          </a:solidFill>
                        </a:rPr>
                        <a:t>Workaround</a:t>
                      </a:r>
                    </a:p>
                  </a:txBody>
                  <a:tcPr anchor="ctr"/>
                </a:tc>
                <a:tc>
                  <a:txBody>
                    <a:bodyPr/>
                    <a:lstStyle/>
                    <a:p>
                      <a:pPr algn="ctr"/>
                      <a:r>
                        <a:rPr lang="en-US" dirty="0">
                          <a:solidFill>
                            <a:schemeClr val="tx1"/>
                          </a:solidFill>
                        </a:rPr>
                        <a:t>Release</a:t>
                      </a:r>
                    </a:p>
                  </a:txBody>
                  <a:tcPr anchor="ctr"/>
                </a:tc>
                <a:extLst>
                  <a:ext uri="{0D108BD9-81ED-4DB2-BD59-A6C34878D82A}">
                    <a16:rowId xmlns:a16="http://schemas.microsoft.com/office/drawing/2014/main" val="10000"/>
                  </a:ext>
                </a:extLst>
              </a:tr>
              <a:tr h="738267">
                <a:tc>
                  <a:txBody>
                    <a:bodyPr/>
                    <a:lstStyle/>
                    <a:p>
                      <a:pPr algn="ctr" fontAlgn="ctr"/>
                      <a:r>
                        <a:rPr lang="en-US" sz="1200" b="0" i="0" u="none" strike="noStrike" dirty="0">
                          <a:solidFill>
                            <a:srgbClr val="000000"/>
                          </a:solidFill>
                          <a:latin typeface="+mj-lt"/>
                        </a:rPr>
                        <a:t>DEAMS Yellow Status</a:t>
                      </a:r>
                    </a:p>
                  </a:txBody>
                  <a:tcPr marL="9525" marR="9525" marT="9525" marB="0" anchor="ctr"/>
                </a:tc>
                <a:tc>
                  <a:txBody>
                    <a:bodyPr/>
                    <a:lstStyle/>
                    <a:p>
                      <a:pPr algn="l"/>
                      <a:r>
                        <a:rPr lang="en-US" sz="1200" dirty="0">
                          <a:solidFill>
                            <a:schemeClr val="tx1"/>
                          </a:solidFill>
                        </a:rPr>
                        <a:t>Delayed DTS Payment Processing Due to DEAMS Downtime. </a:t>
                      </a:r>
                    </a:p>
                  </a:txBody>
                  <a:tcPr anchor="ctr"/>
                </a:tc>
                <a:tc>
                  <a:txBody>
                    <a:bodyPr/>
                    <a:lstStyle/>
                    <a:p>
                      <a:pPr algn="l"/>
                      <a:r>
                        <a:rPr lang="en-US" sz="1200" dirty="0">
                          <a:solidFill>
                            <a:schemeClr val="tx1"/>
                          </a:solidFill>
                        </a:rPr>
                        <a:t>The DEAMS upgrade is now complete and Air Force DEAMS program management office is working as quickly as possible to process delayed payment transactions. </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Not a DTS Issue</a:t>
                      </a:r>
                    </a:p>
                  </a:txBody>
                  <a:tcPr anchor="ctr"/>
                </a:tc>
                <a:extLst>
                  <a:ext uri="{0D108BD9-81ED-4DB2-BD59-A6C34878D82A}">
                    <a16:rowId xmlns:a16="http://schemas.microsoft.com/office/drawing/2014/main" val="10001"/>
                  </a:ext>
                </a:extLst>
              </a:tr>
              <a:tr h="695320">
                <a:tc>
                  <a:txBody>
                    <a:bodyPr/>
                    <a:lstStyle/>
                    <a:p>
                      <a:pPr algn="ctr" fontAlgn="ctr"/>
                      <a:r>
                        <a:rPr lang="en-US" sz="1200" b="0" i="0" u="none" strike="noStrike" dirty="0">
                          <a:solidFill>
                            <a:srgbClr val="000000"/>
                          </a:solidFill>
                          <a:latin typeface="+mj-lt"/>
                        </a:rPr>
                        <a:t>DTS-16386</a:t>
                      </a:r>
                    </a:p>
                  </a:txBody>
                  <a:tcPr marL="9525" marR="9525" marT="9525" marB="0" anchor="ctr"/>
                </a:tc>
                <a:tc>
                  <a:txBody>
                    <a:bodyPr/>
                    <a:lstStyle/>
                    <a:p>
                      <a:pPr algn="l"/>
                      <a:r>
                        <a:rPr lang="en-US" sz="1200" kern="1200" dirty="0">
                          <a:solidFill>
                            <a:schemeClr val="dk1"/>
                          </a:solidFill>
                          <a:latin typeface="+mn-lt"/>
                          <a:ea typeface="+mn-ea"/>
                          <a:cs typeface="+mn-cs"/>
                        </a:rPr>
                        <a:t>The reimbursement cannot be limited on the CTW Cost Comparison Screen.</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For authorizations, there is no workaround. For vouchers that have been approved with $0 cost, please submit a ticket to the TAC so we can provide instructions.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Ready For Assignment</a:t>
                      </a:r>
                    </a:p>
                  </a:txBody>
                  <a:tcPr anchor="ctr"/>
                </a:tc>
                <a:extLst>
                  <a:ext uri="{0D108BD9-81ED-4DB2-BD59-A6C34878D82A}">
                    <a16:rowId xmlns:a16="http://schemas.microsoft.com/office/drawing/2014/main" val="10002"/>
                  </a:ext>
                </a:extLst>
              </a:tr>
              <a:tr h="826655">
                <a:tc>
                  <a:txBody>
                    <a:bodyPr/>
                    <a:lstStyle/>
                    <a:p>
                      <a:pPr algn="ctr" fontAlgn="ctr"/>
                      <a:r>
                        <a:rPr lang="en-US" sz="1200" b="0" i="0" u="none" strike="noStrike" dirty="0">
                          <a:solidFill>
                            <a:srgbClr val="000000"/>
                          </a:solidFill>
                          <a:latin typeface="+mj-lt"/>
                        </a:rPr>
                        <a:t>DTS-16538</a:t>
                      </a:r>
                    </a:p>
                  </a:txBody>
                  <a:tcPr marL="9525" marR="9525" marT="9525" marB="0" anchor="ctr"/>
                </a:tc>
                <a:tc>
                  <a:txBody>
                    <a:bodyPr/>
                    <a:lstStyle/>
                    <a:p>
                      <a:pPr algn="l"/>
                      <a:r>
                        <a:rPr lang="en-US" sz="1200" dirty="0">
                          <a:solidFill>
                            <a:schemeClr val="tx1"/>
                          </a:solidFill>
                        </a:rPr>
                        <a:t>Reject invalid or missing terminator (GEX) due to apostrophe in the Profile name and address.</a:t>
                      </a:r>
                    </a:p>
                  </a:txBody>
                  <a:tcPr anchor="ctr"/>
                </a:tc>
                <a:tc>
                  <a:txBody>
                    <a:bodyPr/>
                    <a:lstStyle/>
                    <a:p>
                      <a:pPr algn="l"/>
                      <a:r>
                        <a:rPr lang="en-US" sz="1200" dirty="0"/>
                        <a:t>Until this issue is resolved, we recommend adjusting the document to remove any special characters from the profile. These changes should be saved to the permanent profile to prevent future issues. Once adjusted, the document can be submitted successfully.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Ready For Assignment</a:t>
                      </a:r>
                    </a:p>
                  </a:txBody>
                  <a:tcPr anchor="ctr"/>
                </a:tc>
                <a:extLst>
                  <a:ext uri="{0D108BD9-81ED-4DB2-BD59-A6C34878D82A}">
                    <a16:rowId xmlns:a16="http://schemas.microsoft.com/office/drawing/2014/main" val="10003"/>
                  </a:ext>
                </a:extLst>
              </a:tr>
              <a:tr h="826655">
                <a:tc>
                  <a:txBody>
                    <a:bodyPr/>
                    <a:lstStyle/>
                    <a:p>
                      <a:pPr algn="ctr" fontAlgn="ctr"/>
                      <a:r>
                        <a:rPr lang="en-US" sz="1200" b="0" i="0" u="none" strike="noStrike" dirty="0">
                          <a:solidFill>
                            <a:srgbClr val="000000"/>
                          </a:solidFill>
                          <a:latin typeface="+mj-lt"/>
                        </a:rPr>
                        <a:t>DTS-7179</a:t>
                      </a:r>
                    </a:p>
                  </a:txBody>
                  <a:tcPr marL="9525" marR="9525" marT="9525" marB="0" anchor="ctr"/>
                </a:tc>
                <a:tc>
                  <a:txBody>
                    <a:bodyPr/>
                    <a:lstStyle/>
                    <a:p>
                      <a:pPr algn="l"/>
                      <a:r>
                        <a:rPr lang="en-US" sz="1200" dirty="0">
                          <a:solidFill>
                            <a:schemeClr val="tx1"/>
                          </a:solidFill>
                        </a:rPr>
                        <a:t>Document stuck at CTO SUBMIT after Trip Cancel. This issue is caused by reservations being cancelled in the document prior to selecting Trip Cancel.</a:t>
                      </a:r>
                    </a:p>
                  </a:txBody>
                  <a:tcPr anchor="ctr"/>
                </a:tc>
                <a:tc>
                  <a:txBody>
                    <a:bodyPr/>
                    <a:lstStyle/>
                    <a:p>
                      <a:pPr algn="l"/>
                      <a:r>
                        <a:rPr lang="en-US" sz="1200" dirty="0">
                          <a:solidFill>
                            <a:schemeClr val="tx1"/>
                          </a:solidFill>
                        </a:rPr>
                        <a:t>There is no workaround for this issue. Please submit a ticket to have the document Manually Abandoned. To avoid this issue in the future, do not cancel reservations within the document. Selecting the Trip Cancel link will cancel the reservations.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Ready For Assignment</a:t>
                      </a:r>
                    </a:p>
                  </a:txBody>
                  <a:tcPr anchor="ctr"/>
                </a:tc>
                <a:extLst>
                  <a:ext uri="{0D108BD9-81ED-4DB2-BD59-A6C34878D82A}">
                    <a16:rowId xmlns:a16="http://schemas.microsoft.com/office/drawing/2014/main" val="10004"/>
                  </a:ext>
                </a:extLst>
              </a:tr>
              <a:tr h="738267">
                <a:tc>
                  <a:txBody>
                    <a:bodyPr/>
                    <a:lstStyle/>
                    <a:p>
                      <a:pPr algn="ctr" fontAlgn="ctr"/>
                      <a:r>
                        <a:rPr lang="en-US" sz="1200" b="0" i="0" u="none" strike="noStrike" dirty="0">
                          <a:solidFill>
                            <a:srgbClr val="000000"/>
                          </a:solidFill>
                          <a:latin typeface="+mj-lt"/>
                        </a:rPr>
                        <a:t>DTS-16300</a:t>
                      </a:r>
                    </a:p>
                  </a:txBody>
                  <a:tcPr marL="9525" marR="9525" marT="9525" marB="0" anchor="ctr"/>
                </a:tc>
                <a:tc>
                  <a:txBody>
                    <a:bodyPr/>
                    <a:lstStyle/>
                    <a:p>
                      <a:pPr algn="l"/>
                      <a:r>
                        <a:rPr lang="en-US" sz="1200" kern="1200" dirty="0">
                          <a:solidFill>
                            <a:schemeClr val="dk1"/>
                          </a:solidFill>
                          <a:latin typeface="+mn-lt"/>
                          <a:ea typeface="+mn-ea"/>
                          <a:cs typeface="+mn-cs"/>
                        </a:rPr>
                        <a:t>In Transit Date Does Not Reflect Properly in Per Diem after Removing or Adding it in the Itinerary </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Unfortunately, there is no workaround with the in- transit remaining on the Itinerary. The in-transit dates can be removed from the Itinerary in order to update the Per Diem Entitlements.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Ready For Assignment</a:t>
                      </a:r>
                    </a:p>
                  </a:txBody>
                  <a:tcPr anchor="ctr"/>
                </a:tc>
                <a:extLst>
                  <a:ext uri="{0D108BD9-81ED-4DB2-BD59-A6C34878D82A}">
                    <a16:rowId xmlns:a16="http://schemas.microsoft.com/office/drawing/2014/main" val="10005"/>
                  </a:ext>
                </a:extLst>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i="0" dirty="0">
                <a:latin typeface="Arial" pitchFamily="34" charset="0"/>
              </a:rPr>
              <a:t>Questions</a:t>
            </a:r>
            <a:endParaRPr lang="en-US" dirty="0"/>
          </a:p>
        </p:txBody>
      </p:sp>
      <p:sp>
        <p:nvSpPr>
          <p:cNvPr id="6" name="Content Placeholder 5"/>
          <p:cNvSpPr>
            <a:spLocks noGrp="1"/>
          </p:cNvSpPr>
          <p:nvPr>
            <p:ph idx="1"/>
          </p:nvPr>
        </p:nvSpPr>
        <p:spPr/>
        <p:txBody>
          <a:bodyPr/>
          <a:lstStyle/>
          <a:p>
            <a:r>
              <a:rPr lang="en-US" dirty="0"/>
              <a:t>Questions are taken via Telephone by Site Name in alphabetical order</a:t>
            </a:r>
          </a:p>
          <a:p>
            <a:pPr lvl="1"/>
            <a:r>
              <a:rPr lang="en-US" dirty="0"/>
              <a:t>A – E (Example – Dyess Air Force Base)</a:t>
            </a:r>
          </a:p>
          <a:p>
            <a:pPr lvl="1"/>
            <a:r>
              <a:rPr lang="en-US" dirty="0"/>
              <a:t>F – L (Example – Fort Huachuca) </a:t>
            </a:r>
          </a:p>
          <a:p>
            <a:pPr lvl="1"/>
            <a:r>
              <a:rPr lang="en-US" dirty="0"/>
              <a:t>M – S (Example – Redstone Arsenal)</a:t>
            </a:r>
          </a:p>
          <a:p>
            <a:pPr lvl="1"/>
            <a:r>
              <a:rPr lang="en-US" dirty="0"/>
              <a:t>T – Z (Example – Yuma Proving Ground)</a:t>
            </a:r>
          </a:p>
          <a:p>
            <a:pPr lvl="1"/>
            <a:endParaRPr lang="en-US" dirty="0"/>
          </a:p>
          <a:p>
            <a:r>
              <a:rPr lang="en-US" dirty="0"/>
              <a:t>You can press #6 to unmute your phone’s line to ask a question.</a:t>
            </a:r>
          </a:p>
          <a:p>
            <a:endParaRPr lang="en-US" dirty="0"/>
          </a:p>
          <a:p>
            <a:r>
              <a:rPr lang="en-US" dirty="0"/>
              <a:t>Please be considerate and mute your phone if you are not talking by pressing *6.</a:t>
            </a:r>
          </a:p>
        </p:txBody>
      </p:sp>
      <p:sp>
        <p:nvSpPr>
          <p:cNvPr id="7" name="Slide Number Placeholder 3">
            <a:extLst>
              <a:ext uri="{FF2B5EF4-FFF2-40B4-BE49-F238E27FC236}">
                <a16:creationId xmlns:a16="http://schemas.microsoft.com/office/drawing/2014/main" id="{6D3572CD-5D6E-48B7-A24B-55BF81EBABD8}"/>
              </a:ext>
            </a:extLst>
          </p:cNvPr>
          <p:cNvSpPr>
            <a:spLocks noGrp="1"/>
          </p:cNvSpPr>
          <p:nvPr>
            <p:ph type="sldNum" sz="quarter" idx="10"/>
          </p:nvPr>
        </p:nvSpPr>
        <p:spPr/>
        <p:txBody>
          <a:bodyPr/>
          <a:lstStyle/>
          <a:p>
            <a:pPr>
              <a:defRPr/>
            </a:pPr>
            <a:fld id="{F57B2C23-782C-452B-ABE2-F99DA25C02F9}" type="slidenum">
              <a:rPr lang="en-US" smtClean="0"/>
              <a:pPr>
                <a:defRPr/>
              </a:pPr>
              <a:t>40</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Top 10 Issues for 2019</a:t>
            </a:r>
          </a:p>
        </p:txBody>
      </p:sp>
      <p:sp>
        <p:nvSpPr>
          <p:cNvPr id="2" name="Slide Number Placeholder 1"/>
          <p:cNvSpPr>
            <a:spLocks noGrp="1"/>
          </p:cNvSpPr>
          <p:nvPr>
            <p:ph type="sldNum" sz="quarter" idx="10"/>
          </p:nvPr>
        </p:nvSpPr>
        <p:spPr/>
        <p:txBody>
          <a:bodyPr/>
          <a:lstStyle/>
          <a:p>
            <a:pPr>
              <a:defRPr/>
            </a:pPr>
            <a:fld id="{AE996456-A239-4CAC-9D7B-FBB676CEB3E5}" type="slidenum">
              <a:rPr lang="en-US" smtClean="0"/>
              <a:pPr>
                <a:defRPr/>
              </a:pPr>
              <a:t>5</a:t>
            </a:fld>
            <a:endParaRPr lang="en-US"/>
          </a:p>
        </p:txBody>
      </p:sp>
      <p:graphicFrame>
        <p:nvGraphicFramePr>
          <p:cNvPr id="5" name="Content Placeholder 4"/>
          <p:cNvGraphicFramePr>
            <a:graphicFrameLocks/>
          </p:cNvGraphicFramePr>
          <p:nvPr>
            <p:extLst>
              <p:ext uri="{D42A27DB-BD31-4B8C-83A1-F6EECF244321}">
                <p14:modId xmlns:p14="http://schemas.microsoft.com/office/powerpoint/2010/main" val="719280526"/>
              </p:ext>
            </p:extLst>
          </p:nvPr>
        </p:nvGraphicFramePr>
        <p:xfrm>
          <a:off x="144154" y="1381124"/>
          <a:ext cx="11887200" cy="4931807"/>
        </p:xfrm>
        <a:graphic>
          <a:graphicData uri="http://schemas.openxmlformats.org/drawingml/2006/table">
            <a:tbl>
              <a:tblPr firstRow="1" bandRow="1">
                <a:tableStyleId>{5C22544A-7EE6-4342-B048-85BDC9FD1C3A}</a:tableStyleId>
              </a:tblPr>
              <a:tblGrid>
                <a:gridCol w="824764">
                  <a:extLst>
                    <a:ext uri="{9D8B030D-6E8A-4147-A177-3AD203B41FA5}">
                      <a16:colId xmlns:a16="http://schemas.microsoft.com/office/drawing/2014/main" val="20000"/>
                    </a:ext>
                  </a:extLst>
                </a:gridCol>
                <a:gridCol w="1149661">
                  <a:extLst>
                    <a:ext uri="{9D8B030D-6E8A-4147-A177-3AD203B41FA5}">
                      <a16:colId xmlns:a16="http://schemas.microsoft.com/office/drawing/2014/main" val="2577353846"/>
                    </a:ext>
                  </a:extLst>
                </a:gridCol>
                <a:gridCol w="8517987">
                  <a:extLst>
                    <a:ext uri="{9D8B030D-6E8A-4147-A177-3AD203B41FA5}">
                      <a16:colId xmlns:a16="http://schemas.microsoft.com/office/drawing/2014/main" val="20001"/>
                    </a:ext>
                  </a:extLst>
                </a:gridCol>
                <a:gridCol w="1394788">
                  <a:extLst>
                    <a:ext uri="{9D8B030D-6E8A-4147-A177-3AD203B41FA5}">
                      <a16:colId xmlns:a16="http://schemas.microsoft.com/office/drawing/2014/main" val="20003"/>
                    </a:ext>
                  </a:extLst>
                </a:gridCol>
              </a:tblGrid>
              <a:tr h="316760">
                <a:tc>
                  <a:txBody>
                    <a:bodyPr/>
                    <a:lstStyle/>
                    <a:p>
                      <a:pPr algn="ctr"/>
                      <a:r>
                        <a:rPr lang="en-US" sz="1800" b="1" i="0" kern="1200" dirty="0">
                          <a:solidFill>
                            <a:schemeClr val="tx1"/>
                          </a:solidFill>
                          <a:latin typeface="+mn-lt"/>
                          <a:ea typeface="+mn-ea"/>
                          <a:cs typeface="+mn-cs"/>
                        </a:rPr>
                        <a:t>Rank</a:t>
                      </a:r>
                    </a:p>
                  </a:txBody>
                  <a:tcPr anchor="ctr"/>
                </a:tc>
                <a:tc>
                  <a:txBody>
                    <a:bodyPr/>
                    <a:lstStyle/>
                    <a:p>
                      <a:pPr algn="ctr"/>
                      <a:r>
                        <a:rPr lang="en-US" dirty="0">
                          <a:solidFill>
                            <a:schemeClr val="tx1"/>
                          </a:solidFill>
                        </a:rPr>
                        <a:t>Issue #</a:t>
                      </a:r>
                    </a:p>
                  </a:txBody>
                  <a:tcPr anchor="ctr"/>
                </a:tc>
                <a:tc>
                  <a:txBody>
                    <a:bodyPr/>
                    <a:lstStyle/>
                    <a:p>
                      <a:pPr algn="ctr"/>
                      <a:r>
                        <a:rPr lang="en-US" dirty="0">
                          <a:solidFill>
                            <a:schemeClr val="tx1"/>
                          </a:solidFill>
                        </a:rPr>
                        <a:t>Summary</a:t>
                      </a:r>
                    </a:p>
                  </a:txBody>
                  <a:tcPr anchor="ctr"/>
                </a:tc>
                <a:tc>
                  <a:txBody>
                    <a:bodyPr/>
                    <a:lstStyle/>
                    <a:p>
                      <a:pPr algn="ctr"/>
                      <a:r>
                        <a:rPr lang="en-US" dirty="0">
                          <a:solidFill>
                            <a:schemeClr val="tx1"/>
                          </a:solidFill>
                        </a:rPr>
                        <a:t>Release</a:t>
                      </a:r>
                    </a:p>
                  </a:txBody>
                  <a:tcPr anchor="ctr"/>
                </a:tc>
                <a:extLst>
                  <a:ext uri="{0D108BD9-81ED-4DB2-BD59-A6C34878D82A}">
                    <a16:rowId xmlns:a16="http://schemas.microsoft.com/office/drawing/2014/main" val="10000"/>
                  </a:ext>
                </a:extLst>
              </a:tr>
              <a:tr h="451247">
                <a:tc>
                  <a:txBody>
                    <a:bodyPr/>
                    <a:lstStyle/>
                    <a:p>
                      <a:pPr marL="0" algn="ctr" defTabSz="914400" rtl="0" eaLnBrk="1" fontAlgn="ctr" latinLnBrk="0" hangingPunct="1"/>
                      <a:r>
                        <a:rPr lang="en-US" sz="1800" b="1" i="0" kern="1200" dirty="0">
                          <a:solidFill>
                            <a:schemeClr val="tx1"/>
                          </a:solidFill>
                          <a:latin typeface="+mn-lt"/>
                          <a:ea typeface="+mn-ea"/>
                          <a:cs typeface="+mn-cs"/>
                        </a:rPr>
                        <a:t>1</a:t>
                      </a:r>
                    </a:p>
                  </a:txBody>
                  <a:tcPr marL="9525" marR="9525" marT="9525" marB="0" anchor="ctr"/>
                </a:tc>
                <a:tc>
                  <a:txBody>
                    <a:bodyPr/>
                    <a:lstStyle/>
                    <a:p>
                      <a:pPr algn="ctr" fontAlgn="ctr"/>
                      <a:r>
                        <a:rPr lang="en-US" sz="1200" b="0" i="0" u="none" strike="noStrike" dirty="0">
                          <a:solidFill>
                            <a:srgbClr val="000000"/>
                          </a:solidFill>
                          <a:latin typeface="+mj-lt"/>
                        </a:rPr>
                        <a:t>DTS-14717</a:t>
                      </a:r>
                    </a:p>
                  </a:txBody>
                  <a:tcPr marL="9525" marR="9525" marT="9525" marB="0" anchor="ctr"/>
                </a:tc>
                <a:tc>
                  <a:txBody>
                    <a:bodyPr/>
                    <a:lstStyle/>
                    <a:p>
                      <a:pPr algn="l"/>
                      <a:r>
                        <a:rPr lang="en-US" sz="1200" dirty="0">
                          <a:solidFill>
                            <a:schemeClr val="tx1"/>
                          </a:solidFill>
                        </a:rPr>
                        <a:t>Authorizations that have already been ticketed cannot be submitted as signed on an amendment created by the Commercial Travel Office (CTO/TMC).</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FY19-SABRE-API</a:t>
                      </a:r>
                    </a:p>
                  </a:txBody>
                  <a:tcPr anchor="ctr"/>
                </a:tc>
                <a:extLst>
                  <a:ext uri="{0D108BD9-81ED-4DB2-BD59-A6C34878D82A}">
                    <a16:rowId xmlns:a16="http://schemas.microsoft.com/office/drawing/2014/main" val="10001"/>
                  </a:ext>
                </a:extLst>
              </a:tr>
              <a:tr h="424997">
                <a:tc>
                  <a:txBody>
                    <a:bodyPr/>
                    <a:lstStyle/>
                    <a:p>
                      <a:pPr marL="0" algn="ctr" defTabSz="914400" rtl="0" eaLnBrk="1" fontAlgn="ctr" latinLnBrk="0" hangingPunct="1"/>
                      <a:r>
                        <a:rPr lang="en-US" sz="1800" b="1" i="0" kern="1200" dirty="0">
                          <a:solidFill>
                            <a:schemeClr val="tx1"/>
                          </a:solidFill>
                          <a:latin typeface="+mn-lt"/>
                          <a:ea typeface="+mn-ea"/>
                          <a:cs typeface="+mn-cs"/>
                        </a:rPr>
                        <a:t>2</a:t>
                      </a:r>
                    </a:p>
                  </a:txBody>
                  <a:tcPr marL="9525" marR="9525" marT="9525" marB="0" anchor="ctr"/>
                </a:tc>
                <a:tc>
                  <a:txBody>
                    <a:bodyPr/>
                    <a:lstStyle/>
                    <a:p>
                      <a:pPr algn="ctr" fontAlgn="ctr"/>
                      <a:r>
                        <a:rPr lang="en-US" sz="1200" b="0" i="0" u="none" strike="noStrike" dirty="0">
                          <a:solidFill>
                            <a:srgbClr val="000000"/>
                          </a:solidFill>
                          <a:latin typeface="+mj-lt"/>
                        </a:rPr>
                        <a:t>DTS-7179</a:t>
                      </a:r>
                    </a:p>
                  </a:txBody>
                  <a:tcPr marL="9525" marR="9525" marT="9525" marB="0" anchor="ctr"/>
                </a:tc>
                <a:tc>
                  <a:txBody>
                    <a:bodyPr/>
                    <a:lstStyle/>
                    <a:p>
                      <a:pPr algn="l"/>
                      <a:r>
                        <a:rPr lang="en-US" sz="1200" kern="1200" dirty="0">
                          <a:solidFill>
                            <a:schemeClr val="dk1"/>
                          </a:solidFill>
                          <a:latin typeface="+mn-lt"/>
                          <a:ea typeface="+mn-ea"/>
                          <a:cs typeface="+mn-cs"/>
                        </a:rPr>
                        <a:t>Document routes to CTO SUBMIT after the Trip Cancelled has been applied. </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Ready For Assignment</a:t>
                      </a:r>
                    </a:p>
                  </a:txBody>
                  <a:tcPr anchor="ctr"/>
                </a:tc>
                <a:extLst>
                  <a:ext uri="{0D108BD9-81ED-4DB2-BD59-A6C34878D82A}">
                    <a16:rowId xmlns:a16="http://schemas.microsoft.com/office/drawing/2014/main" val="10002"/>
                  </a:ext>
                </a:extLst>
              </a:tr>
              <a:tr h="424997">
                <a:tc>
                  <a:txBody>
                    <a:bodyPr/>
                    <a:lstStyle/>
                    <a:p>
                      <a:pPr marL="0" algn="ctr" defTabSz="914400" rtl="0" eaLnBrk="1" fontAlgn="ctr" latinLnBrk="0" hangingPunct="1"/>
                      <a:r>
                        <a:rPr lang="en-US" sz="1800" b="1" i="0" kern="1200" dirty="0">
                          <a:solidFill>
                            <a:schemeClr val="tx1"/>
                          </a:solidFill>
                          <a:latin typeface="+mn-lt"/>
                          <a:ea typeface="+mn-ea"/>
                          <a:cs typeface="+mn-cs"/>
                        </a:rPr>
                        <a:t>3</a:t>
                      </a:r>
                    </a:p>
                  </a:txBody>
                  <a:tcPr marL="9525" marR="9525" marT="9525" marB="0" anchor="ctr"/>
                </a:tc>
                <a:tc>
                  <a:txBody>
                    <a:bodyPr/>
                    <a:lstStyle/>
                    <a:p>
                      <a:pPr algn="ctr" fontAlgn="ctr"/>
                      <a:r>
                        <a:rPr lang="en-US" sz="1200" b="0" i="0" u="none" strike="noStrike" dirty="0">
                          <a:solidFill>
                            <a:srgbClr val="000000"/>
                          </a:solidFill>
                          <a:latin typeface="+mj-lt"/>
                        </a:rPr>
                        <a:t>DTS-1842</a:t>
                      </a:r>
                    </a:p>
                  </a:txBody>
                  <a:tcPr marL="9525" marR="9525" marT="9525" marB="0" anchor="ctr"/>
                </a:tc>
                <a:tc>
                  <a:txBody>
                    <a:bodyPr/>
                    <a:lstStyle/>
                    <a:p>
                      <a:pPr algn="l"/>
                      <a:r>
                        <a:rPr lang="en-US" sz="1200" dirty="0">
                          <a:solidFill>
                            <a:schemeClr val="tx1"/>
                          </a:solidFill>
                        </a:rPr>
                        <a:t>AA (Sabre) and TW (</a:t>
                      </a:r>
                      <a:r>
                        <a:rPr lang="en-US" sz="1200" dirty="0" err="1">
                          <a:solidFill>
                            <a:schemeClr val="tx1"/>
                          </a:solidFill>
                        </a:rPr>
                        <a:t>Worldspan</a:t>
                      </a:r>
                      <a:r>
                        <a:rPr lang="en-US" sz="1200" dirty="0">
                          <a:solidFill>
                            <a:schemeClr val="tx1"/>
                          </a:solidFill>
                        </a:rPr>
                        <a:t>) documents sporadically getting stuck at CTO SUBMIT for unknown reasons.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Ready For Assignment</a:t>
                      </a:r>
                    </a:p>
                  </a:txBody>
                  <a:tcPr anchor="ctr"/>
                </a:tc>
                <a:extLst>
                  <a:ext uri="{0D108BD9-81ED-4DB2-BD59-A6C34878D82A}">
                    <a16:rowId xmlns:a16="http://schemas.microsoft.com/office/drawing/2014/main" val="10003"/>
                  </a:ext>
                </a:extLst>
              </a:tr>
              <a:tr h="316760">
                <a:tc>
                  <a:txBody>
                    <a:bodyPr/>
                    <a:lstStyle/>
                    <a:p>
                      <a:pPr marL="0" algn="ctr" defTabSz="914400" rtl="0" eaLnBrk="1" fontAlgn="ctr" latinLnBrk="0" hangingPunct="1"/>
                      <a:r>
                        <a:rPr lang="en-US" sz="1800" b="1" i="0" kern="1200" dirty="0">
                          <a:solidFill>
                            <a:schemeClr val="tx1"/>
                          </a:solidFill>
                          <a:latin typeface="+mn-lt"/>
                          <a:ea typeface="+mn-ea"/>
                          <a:cs typeface="+mn-cs"/>
                        </a:rPr>
                        <a:t>4</a:t>
                      </a:r>
                    </a:p>
                  </a:txBody>
                  <a:tcPr marL="9525" marR="9525" marT="9525" marB="0" anchor="ctr"/>
                </a:tc>
                <a:tc>
                  <a:txBody>
                    <a:bodyPr/>
                    <a:lstStyle/>
                    <a:p>
                      <a:pPr algn="ctr" fontAlgn="ctr"/>
                      <a:r>
                        <a:rPr lang="en-US" sz="1200" b="0" i="0" u="none" strike="noStrike" dirty="0">
                          <a:solidFill>
                            <a:srgbClr val="000000"/>
                          </a:solidFill>
                          <a:latin typeface="+mj-lt"/>
                        </a:rPr>
                        <a:t>DTS-14583</a:t>
                      </a:r>
                    </a:p>
                  </a:txBody>
                  <a:tcPr marL="9525" marR="9525" marT="9525" marB="0" anchor="ctr"/>
                </a:tc>
                <a:tc>
                  <a:txBody>
                    <a:bodyPr/>
                    <a:lstStyle/>
                    <a:p>
                      <a:pPr algn="l"/>
                      <a:r>
                        <a:rPr lang="en-US" sz="1200" kern="1200" dirty="0">
                          <a:solidFill>
                            <a:schemeClr val="dk1"/>
                          </a:solidFill>
                          <a:latin typeface="+mn-lt"/>
                          <a:ea typeface="+mn-ea"/>
                          <a:cs typeface="+mn-cs"/>
                        </a:rPr>
                        <a:t>Stuck at processing your request when viewing/editing documents, after 4/5/19.</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FY19-SABRE-API</a:t>
                      </a:r>
                    </a:p>
                  </a:txBody>
                  <a:tcPr anchor="ctr"/>
                </a:tc>
                <a:extLst>
                  <a:ext uri="{0D108BD9-81ED-4DB2-BD59-A6C34878D82A}">
                    <a16:rowId xmlns:a16="http://schemas.microsoft.com/office/drawing/2014/main" val="10004"/>
                  </a:ext>
                </a:extLst>
              </a:tr>
              <a:tr h="451247">
                <a:tc>
                  <a:txBody>
                    <a:bodyPr/>
                    <a:lstStyle/>
                    <a:p>
                      <a:pPr marL="0" algn="ctr" defTabSz="914400" rtl="0" eaLnBrk="1" fontAlgn="ctr" latinLnBrk="0" hangingPunct="1"/>
                      <a:r>
                        <a:rPr lang="en-US" sz="1800" b="1" i="0" kern="1200" dirty="0">
                          <a:solidFill>
                            <a:schemeClr val="tx1"/>
                          </a:solidFill>
                          <a:latin typeface="+mn-lt"/>
                          <a:ea typeface="+mn-ea"/>
                          <a:cs typeface="+mn-cs"/>
                        </a:rPr>
                        <a:t>5</a:t>
                      </a:r>
                    </a:p>
                  </a:txBody>
                  <a:tcPr marL="9525" marR="9525" marT="9525" marB="0" anchor="ctr"/>
                </a:tc>
                <a:tc>
                  <a:txBody>
                    <a:bodyPr/>
                    <a:lstStyle/>
                    <a:p>
                      <a:pPr algn="ctr" fontAlgn="ctr"/>
                      <a:r>
                        <a:rPr lang="en-US" sz="1200" b="0" i="0" u="none" strike="noStrike" dirty="0">
                          <a:solidFill>
                            <a:srgbClr val="000000"/>
                          </a:solidFill>
                          <a:latin typeface="+mj-lt"/>
                        </a:rPr>
                        <a:t>DTS-14169</a:t>
                      </a: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Stuck at processing your request when viewing/editing documents, before 4/5/19.</a:t>
                      </a:r>
                      <a:r>
                        <a:rPr lang="en-US" sz="1200" dirty="0">
                          <a:solidFill>
                            <a:schemeClr val="tx1"/>
                          </a:solidFill>
                        </a:rPr>
                        <a:t> </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FY19-Release-3</a:t>
                      </a:r>
                    </a:p>
                  </a:txBody>
                  <a:tcPr anchor="ctr"/>
                </a:tc>
                <a:extLst>
                  <a:ext uri="{0D108BD9-81ED-4DB2-BD59-A6C34878D82A}">
                    <a16:rowId xmlns:a16="http://schemas.microsoft.com/office/drawing/2014/main" val="10005"/>
                  </a:ext>
                </a:extLst>
              </a:tr>
              <a:tr h="451247">
                <a:tc>
                  <a:txBody>
                    <a:bodyPr/>
                    <a:lstStyle/>
                    <a:p>
                      <a:pPr marL="0" algn="ctr" defTabSz="914400" rtl="0" eaLnBrk="1" fontAlgn="ctr" latinLnBrk="0" hangingPunct="1"/>
                      <a:r>
                        <a:rPr lang="en-US" sz="1800" b="1" i="0" kern="1200" dirty="0">
                          <a:solidFill>
                            <a:schemeClr val="tx1"/>
                          </a:solidFill>
                          <a:latin typeface="+mn-lt"/>
                          <a:ea typeface="+mn-ea"/>
                          <a:cs typeface="+mn-cs"/>
                        </a:rPr>
                        <a:t>6</a:t>
                      </a:r>
                    </a:p>
                  </a:txBody>
                  <a:tcPr marL="9525" marR="9525" marT="9525" marB="0" anchor="ctr"/>
                </a:tc>
                <a:tc>
                  <a:txBody>
                    <a:bodyPr/>
                    <a:lstStyle/>
                    <a:p>
                      <a:pPr algn="ctr" fontAlgn="ctr"/>
                      <a:r>
                        <a:rPr lang="en-US" sz="1200" b="0" i="0" u="none" strike="noStrike" dirty="0">
                          <a:solidFill>
                            <a:srgbClr val="000000"/>
                          </a:solidFill>
                          <a:latin typeface="+mj-lt"/>
                        </a:rPr>
                        <a:t>DTS-14029</a:t>
                      </a:r>
                    </a:p>
                  </a:txBody>
                  <a:tcPr marL="9525" marR="9525" marT="9525" marB="0" anchor="ctr"/>
                </a:tc>
                <a:tc>
                  <a:txBody>
                    <a:bodyPr/>
                    <a:lstStyle/>
                    <a:p>
                      <a:pPr algn="l"/>
                      <a:r>
                        <a:rPr lang="en-US" sz="1200" kern="1200" dirty="0">
                          <a:solidFill>
                            <a:schemeClr val="dk1"/>
                          </a:solidFill>
                          <a:latin typeface="+mn-lt"/>
                          <a:ea typeface="+mn-ea"/>
                          <a:cs typeface="+mn-cs"/>
                        </a:rPr>
                        <a:t>No Budget Exists Approval Failure when attempting Approve when Budget and LOA elements match.</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FY19-January JFU Off-Cycle</a:t>
                      </a:r>
                    </a:p>
                  </a:txBody>
                  <a:tcPr anchor="ctr"/>
                </a:tc>
                <a:extLst>
                  <a:ext uri="{0D108BD9-81ED-4DB2-BD59-A6C34878D82A}">
                    <a16:rowId xmlns:a16="http://schemas.microsoft.com/office/drawing/2014/main" val="700311547"/>
                  </a:ext>
                </a:extLst>
              </a:tr>
              <a:tr h="451247">
                <a:tc>
                  <a:txBody>
                    <a:bodyPr/>
                    <a:lstStyle/>
                    <a:p>
                      <a:pPr marL="0" algn="ctr" defTabSz="914400" rtl="0" eaLnBrk="1" fontAlgn="ctr" latinLnBrk="0" hangingPunct="1"/>
                      <a:r>
                        <a:rPr lang="en-US" sz="1800" b="1" i="0" kern="1200" dirty="0">
                          <a:solidFill>
                            <a:schemeClr val="tx1"/>
                          </a:solidFill>
                          <a:latin typeface="+mn-lt"/>
                          <a:ea typeface="+mn-ea"/>
                          <a:cs typeface="+mn-cs"/>
                        </a:rPr>
                        <a:t>7</a:t>
                      </a:r>
                    </a:p>
                  </a:txBody>
                  <a:tcPr marL="9525" marR="9525" marT="9525" marB="0" anchor="ctr"/>
                </a:tc>
                <a:tc>
                  <a:txBody>
                    <a:bodyPr/>
                    <a:lstStyle/>
                    <a:p>
                      <a:pPr algn="ctr" fontAlgn="ctr"/>
                      <a:r>
                        <a:rPr lang="en-US" sz="1200" b="0" i="0" u="none" strike="noStrike" dirty="0">
                          <a:solidFill>
                            <a:srgbClr val="000000"/>
                          </a:solidFill>
                          <a:latin typeface="+mj-lt"/>
                        </a:rPr>
                        <a:t>DTS-14679</a:t>
                      </a:r>
                    </a:p>
                  </a:txBody>
                  <a:tcPr marL="9525" marR="9525" marT="9525" marB="0" anchor="ctr"/>
                </a:tc>
                <a:tc>
                  <a:txBody>
                    <a:bodyPr/>
                    <a:lstStyle/>
                    <a:p>
                      <a:pPr algn="l"/>
                      <a:r>
                        <a:rPr lang="en-US" sz="1200" dirty="0">
                          <a:solidFill>
                            <a:schemeClr val="tx1"/>
                          </a:solidFill>
                        </a:rPr>
                        <a:t>Blank Expense Name causes various issues in a document.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FY20-October Expense Update</a:t>
                      </a:r>
                    </a:p>
                  </a:txBody>
                  <a:tcPr anchor="ctr"/>
                </a:tc>
                <a:extLst>
                  <a:ext uri="{0D108BD9-81ED-4DB2-BD59-A6C34878D82A}">
                    <a16:rowId xmlns:a16="http://schemas.microsoft.com/office/drawing/2014/main" val="4115781111"/>
                  </a:ext>
                </a:extLst>
              </a:tr>
              <a:tr h="451247">
                <a:tc>
                  <a:txBody>
                    <a:bodyPr/>
                    <a:lstStyle/>
                    <a:p>
                      <a:pPr marL="0" algn="ctr" defTabSz="914400" rtl="0" eaLnBrk="1" fontAlgn="ctr" latinLnBrk="0" hangingPunct="1"/>
                      <a:r>
                        <a:rPr lang="en-US" sz="1800" b="1" i="0" kern="1200" dirty="0">
                          <a:solidFill>
                            <a:schemeClr val="tx1"/>
                          </a:solidFill>
                          <a:latin typeface="+mn-lt"/>
                          <a:ea typeface="+mn-ea"/>
                          <a:cs typeface="+mn-cs"/>
                        </a:rPr>
                        <a:t>8</a:t>
                      </a:r>
                    </a:p>
                  </a:txBody>
                  <a:tcPr marL="9525" marR="9525" marT="9525" marB="0" anchor="ctr"/>
                </a:tc>
                <a:tc>
                  <a:txBody>
                    <a:bodyPr/>
                    <a:lstStyle/>
                    <a:p>
                      <a:pPr algn="ctr" fontAlgn="ctr"/>
                      <a:r>
                        <a:rPr lang="en-US" sz="1200" b="0" i="0" u="none" strike="noStrike" dirty="0">
                          <a:solidFill>
                            <a:srgbClr val="000000"/>
                          </a:solidFill>
                          <a:latin typeface="+mj-lt"/>
                        </a:rPr>
                        <a:t>DTS-14386</a:t>
                      </a:r>
                    </a:p>
                  </a:txBody>
                  <a:tcPr marL="9525" marR="9525" marT="9525" marB="0" anchor="ctr"/>
                </a:tc>
                <a:tc>
                  <a:txBody>
                    <a:bodyPr/>
                    <a:lstStyle/>
                    <a:p>
                      <a:pPr algn="l"/>
                      <a:r>
                        <a:rPr lang="en-US" sz="1200" kern="1200" dirty="0">
                          <a:solidFill>
                            <a:schemeClr val="dk1"/>
                          </a:solidFill>
                          <a:latin typeface="+mn-lt"/>
                          <a:ea typeface="+mn-ea"/>
                          <a:cs typeface="+mn-cs"/>
                        </a:rPr>
                        <a:t>Stamping Error: Trouble processing your document when attempting to stamp document.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Ready For Assignment</a:t>
                      </a:r>
                    </a:p>
                  </a:txBody>
                  <a:tcPr anchor="ctr"/>
                </a:tc>
                <a:extLst>
                  <a:ext uri="{0D108BD9-81ED-4DB2-BD59-A6C34878D82A}">
                    <a16:rowId xmlns:a16="http://schemas.microsoft.com/office/drawing/2014/main" val="322184628"/>
                  </a:ext>
                </a:extLst>
              </a:tr>
              <a:tr h="451247">
                <a:tc>
                  <a:txBody>
                    <a:bodyPr/>
                    <a:lstStyle/>
                    <a:p>
                      <a:pPr marL="0" algn="ctr" defTabSz="914400" rtl="0" eaLnBrk="1" fontAlgn="ctr" latinLnBrk="0" hangingPunct="1"/>
                      <a:r>
                        <a:rPr lang="en-US" sz="1800" b="1" i="0" kern="1200" dirty="0">
                          <a:solidFill>
                            <a:schemeClr val="tx1"/>
                          </a:solidFill>
                          <a:latin typeface="+mn-lt"/>
                          <a:ea typeface="+mn-ea"/>
                          <a:cs typeface="+mn-cs"/>
                        </a:rPr>
                        <a:t>9</a:t>
                      </a:r>
                    </a:p>
                  </a:txBody>
                  <a:tcPr marL="9525" marR="9525" marT="9525" marB="0" anchor="ctr"/>
                </a:tc>
                <a:tc>
                  <a:txBody>
                    <a:bodyPr/>
                    <a:lstStyle/>
                    <a:p>
                      <a:pPr marL="0" algn="ctr" defTabSz="914400" rtl="0" eaLnBrk="1" fontAlgn="ctr" latinLnBrk="0" hangingPunct="1"/>
                      <a:r>
                        <a:rPr lang="en-US" sz="1200" b="0" i="0" u="none" strike="noStrike" kern="1200" dirty="0">
                          <a:solidFill>
                            <a:srgbClr val="000000"/>
                          </a:solidFill>
                          <a:latin typeface="+mj-lt"/>
                          <a:ea typeface="+mn-ea"/>
                          <a:cs typeface="+mn-cs"/>
                        </a:rPr>
                        <a:t>PPT</a:t>
                      </a:r>
                    </a:p>
                  </a:txBody>
                  <a:tcPr marL="9525" marR="9525" marT="9525" marB="0" anchor="ctr"/>
                </a:tc>
                <a:tc>
                  <a:txBody>
                    <a:bodyPr/>
                    <a:lstStyle/>
                    <a:p>
                      <a:pPr algn="l"/>
                      <a:r>
                        <a:rPr lang="en-US" sz="1200" kern="1200" dirty="0">
                          <a:solidFill>
                            <a:schemeClr val="dk1"/>
                          </a:solidFill>
                          <a:latin typeface="+mn-lt"/>
                          <a:ea typeface="+mn-ea"/>
                          <a:cs typeface="+mn-cs"/>
                        </a:rPr>
                        <a:t>Various PNR errors received in document due to a Travel Management Company (TMC) Conversion/Transition that took place on March 29, 2019.</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a:p>
                  </a:txBody>
                  <a:tcPr anchor="ctr"/>
                </a:tc>
                <a:extLst>
                  <a:ext uri="{0D108BD9-81ED-4DB2-BD59-A6C34878D82A}">
                    <a16:rowId xmlns:a16="http://schemas.microsoft.com/office/drawing/2014/main" val="1696523875"/>
                  </a:ext>
                </a:extLst>
              </a:tr>
              <a:tr h="451247">
                <a:tc>
                  <a:txBody>
                    <a:bodyPr/>
                    <a:lstStyle/>
                    <a:p>
                      <a:pPr marL="0" algn="ctr" defTabSz="914400" rtl="0" eaLnBrk="1" fontAlgn="ctr" latinLnBrk="0" hangingPunct="1"/>
                      <a:r>
                        <a:rPr lang="en-US" sz="1800" b="1" i="0" kern="1200" dirty="0">
                          <a:solidFill>
                            <a:schemeClr val="tx1"/>
                          </a:solidFill>
                          <a:latin typeface="+mn-lt"/>
                          <a:ea typeface="+mn-ea"/>
                          <a:cs typeface="+mn-cs"/>
                        </a:rPr>
                        <a:t>10</a:t>
                      </a:r>
                    </a:p>
                  </a:txBody>
                  <a:tcPr marL="9525" marR="9525" marT="9525" marB="0" anchor="ctr"/>
                </a:tc>
                <a:tc>
                  <a:txBody>
                    <a:bodyPr/>
                    <a:lstStyle/>
                    <a:p>
                      <a:pPr algn="ctr" fontAlgn="ctr"/>
                      <a:r>
                        <a:rPr lang="en-US" sz="1200" b="0" i="0" u="none" strike="noStrike" dirty="0">
                          <a:solidFill>
                            <a:srgbClr val="000000"/>
                          </a:solidFill>
                          <a:latin typeface="+mj-lt"/>
                        </a:rPr>
                        <a:t>DTS-13495</a:t>
                      </a: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Documents Signed with Cross-Org routing have no pending routing actions.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Ready For Assignment</a:t>
                      </a:r>
                    </a:p>
                  </a:txBody>
                  <a:tcPr anchor="ctr"/>
                </a:tc>
                <a:extLst>
                  <a:ext uri="{0D108BD9-81ED-4DB2-BD59-A6C34878D82A}">
                    <a16:rowId xmlns:a16="http://schemas.microsoft.com/office/drawing/2014/main" val="352839234"/>
                  </a:ext>
                </a:extLst>
              </a:tr>
            </a:tbl>
          </a:graphicData>
        </a:graphic>
      </p:graphicFrame>
    </p:spTree>
    <p:extLst>
      <p:ext uri="{BB962C8B-B14F-4D97-AF65-F5344CB8AC3E}">
        <p14:creationId xmlns:p14="http://schemas.microsoft.com/office/powerpoint/2010/main" val="1901773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CC69C-57CF-4242-AA70-884C51712BBB}"/>
              </a:ext>
            </a:extLst>
          </p:cNvPr>
          <p:cNvSpPr>
            <a:spLocks noGrp="1"/>
          </p:cNvSpPr>
          <p:nvPr>
            <p:ph type="title"/>
          </p:nvPr>
        </p:nvSpPr>
        <p:spPr/>
        <p:txBody>
          <a:bodyPr/>
          <a:lstStyle/>
          <a:p>
            <a:r>
              <a:rPr lang="en-US" dirty="0"/>
              <a:t>Delayed DTS Payment Processing Due to DEAMS Downtime</a:t>
            </a:r>
          </a:p>
        </p:txBody>
      </p:sp>
      <p:sp>
        <p:nvSpPr>
          <p:cNvPr id="3" name="Content Placeholder 2">
            <a:extLst>
              <a:ext uri="{FF2B5EF4-FFF2-40B4-BE49-F238E27FC236}">
                <a16:creationId xmlns:a16="http://schemas.microsoft.com/office/drawing/2014/main" id="{23C1E0ED-08EE-44D5-B0FA-025D77B7B870}"/>
              </a:ext>
            </a:extLst>
          </p:cNvPr>
          <p:cNvSpPr>
            <a:spLocks noGrp="1"/>
          </p:cNvSpPr>
          <p:nvPr>
            <p:ph idx="1"/>
          </p:nvPr>
        </p:nvSpPr>
        <p:spPr/>
        <p:txBody>
          <a:bodyPr/>
          <a:lstStyle/>
          <a:p>
            <a:r>
              <a:rPr lang="en-US" dirty="0"/>
              <a:t>DEAMS was recently offline during a major software upgrade which resulted in delayed DTS payment processing for Air Force travel documents. </a:t>
            </a:r>
          </a:p>
          <a:p>
            <a:pPr lvl="1"/>
            <a:r>
              <a:rPr lang="en-US" dirty="0"/>
              <a:t>Affected documents will be in an OBLIG SUBMITTED status within DTS. </a:t>
            </a:r>
          </a:p>
          <a:p>
            <a:endParaRPr lang="en-US" dirty="0"/>
          </a:p>
          <a:p>
            <a:r>
              <a:rPr lang="en-US" dirty="0"/>
              <a:t>The DEAMS upgrade is now complete and Air Force DEAMS program management office is working as quickly as possible to process delayed payment transactions.</a:t>
            </a:r>
          </a:p>
          <a:p>
            <a:endParaRPr lang="en-US" dirty="0"/>
          </a:p>
          <a:p>
            <a:r>
              <a:rPr lang="en-US" dirty="0"/>
              <a:t>This is </a:t>
            </a:r>
            <a:r>
              <a:rPr lang="en-US" b="1" u="sng" dirty="0">
                <a:solidFill>
                  <a:srgbClr val="FF0000"/>
                </a:solidFill>
              </a:rPr>
              <a:t>not</a:t>
            </a:r>
            <a:r>
              <a:rPr lang="en-US" dirty="0"/>
              <a:t> a DTS issue. </a:t>
            </a:r>
          </a:p>
          <a:p>
            <a:pPr lvl="1"/>
            <a:r>
              <a:rPr lang="en-US" dirty="0"/>
              <a:t>Please be aware that the Travel Assistance Center is unable to assist with this issue as it is outside DTS.</a:t>
            </a:r>
          </a:p>
          <a:p>
            <a:pPr lvl="1"/>
            <a:endParaRPr lang="en-US" dirty="0"/>
          </a:p>
          <a:p>
            <a:r>
              <a:rPr lang="en-US" dirty="0">
                <a:hlinkClick r:id="rId2"/>
              </a:rPr>
              <a:t>https://www.defensetravel.dod.mil/site/rssDetail.cfm?id=6940</a:t>
            </a:r>
            <a:endParaRPr lang="en-US" dirty="0"/>
          </a:p>
        </p:txBody>
      </p:sp>
      <p:sp>
        <p:nvSpPr>
          <p:cNvPr id="4" name="Slide Number Placeholder 3">
            <a:extLst>
              <a:ext uri="{FF2B5EF4-FFF2-40B4-BE49-F238E27FC236}">
                <a16:creationId xmlns:a16="http://schemas.microsoft.com/office/drawing/2014/main" id="{B3701091-FAD9-4A31-9AE2-1F617758DFA5}"/>
              </a:ext>
            </a:extLst>
          </p:cNvPr>
          <p:cNvSpPr>
            <a:spLocks noGrp="1"/>
          </p:cNvSpPr>
          <p:nvPr>
            <p:ph type="sldNum" sz="quarter" idx="10"/>
          </p:nvPr>
        </p:nvSpPr>
        <p:spPr/>
        <p:txBody>
          <a:bodyPr/>
          <a:lstStyle/>
          <a:p>
            <a:pPr>
              <a:defRPr/>
            </a:pPr>
            <a:fld id="{7D187A4C-A87B-41AC-8A01-0B3AA42528A5}" type="slidenum">
              <a:rPr lang="en-US" smtClean="0"/>
              <a:pPr>
                <a:defRPr/>
              </a:pPr>
              <a:t>6</a:t>
            </a:fld>
            <a:endParaRPr lang="en-US"/>
          </a:p>
        </p:txBody>
      </p:sp>
    </p:spTree>
    <p:extLst>
      <p:ext uri="{BB962C8B-B14F-4D97-AF65-F5344CB8AC3E}">
        <p14:creationId xmlns:p14="http://schemas.microsoft.com/office/powerpoint/2010/main" val="3712081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D256F-BA75-475A-BD11-BBFE00A85404}"/>
              </a:ext>
            </a:extLst>
          </p:cNvPr>
          <p:cNvSpPr>
            <a:spLocks noGrp="1"/>
          </p:cNvSpPr>
          <p:nvPr>
            <p:ph type="title"/>
          </p:nvPr>
        </p:nvSpPr>
        <p:spPr/>
        <p:txBody>
          <a:bodyPr/>
          <a:lstStyle/>
          <a:p>
            <a:r>
              <a:rPr lang="en-US" dirty="0"/>
              <a:t>Updates to the DTMO and TraX Websites</a:t>
            </a:r>
          </a:p>
        </p:txBody>
      </p:sp>
      <p:sp>
        <p:nvSpPr>
          <p:cNvPr id="3" name="Content Placeholder 2">
            <a:extLst>
              <a:ext uri="{FF2B5EF4-FFF2-40B4-BE49-F238E27FC236}">
                <a16:creationId xmlns:a16="http://schemas.microsoft.com/office/drawing/2014/main" id="{957B8559-8501-4452-9739-867F6FE50826}"/>
              </a:ext>
            </a:extLst>
          </p:cNvPr>
          <p:cNvSpPr>
            <a:spLocks noGrp="1"/>
          </p:cNvSpPr>
          <p:nvPr>
            <p:ph idx="1"/>
          </p:nvPr>
        </p:nvSpPr>
        <p:spPr/>
        <p:txBody>
          <a:bodyPr/>
          <a:lstStyle/>
          <a:p>
            <a:r>
              <a:rPr lang="en-US" dirty="0"/>
              <a:t>You may have noticed changes to the DTMO website already, including a reorganized top navigation menu. </a:t>
            </a:r>
          </a:p>
          <a:p>
            <a:endParaRPr lang="en-US" dirty="0"/>
          </a:p>
          <a:p>
            <a:endParaRPr lang="en-US" dirty="0"/>
          </a:p>
          <a:p>
            <a:endParaRPr lang="en-US" dirty="0"/>
          </a:p>
          <a:p>
            <a:endParaRPr lang="en-US" dirty="0"/>
          </a:p>
          <a:p>
            <a:r>
              <a:rPr lang="en-US" dirty="0"/>
              <a:t>As part of the improvement process, we are updating the user interface, organizing, merging, and adding new content. </a:t>
            </a:r>
          </a:p>
          <a:p>
            <a:endParaRPr lang="en-US" dirty="0"/>
          </a:p>
          <a:p>
            <a:r>
              <a:rPr lang="en-US" dirty="0"/>
              <a:t>We are also improving the navigation, making it easier to find the resources and information you need. </a:t>
            </a:r>
          </a:p>
          <a:p>
            <a:pPr lvl="1"/>
            <a:r>
              <a:rPr lang="en-US" dirty="0"/>
              <a:t>Our goal is to create a website that better serves you.</a:t>
            </a:r>
          </a:p>
        </p:txBody>
      </p:sp>
      <p:sp>
        <p:nvSpPr>
          <p:cNvPr id="4" name="Slide Number Placeholder 3">
            <a:extLst>
              <a:ext uri="{FF2B5EF4-FFF2-40B4-BE49-F238E27FC236}">
                <a16:creationId xmlns:a16="http://schemas.microsoft.com/office/drawing/2014/main" id="{13A5F834-496E-4EA4-A785-F2C15A8DFD0B}"/>
              </a:ext>
            </a:extLst>
          </p:cNvPr>
          <p:cNvSpPr>
            <a:spLocks noGrp="1"/>
          </p:cNvSpPr>
          <p:nvPr>
            <p:ph type="sldNum" sz="quarter" idx="10"/>
          </p:nvPr>
        </p:nvSpPr>
        <p:spPr/>
        <p:txBody>
          <a:bodyPr/>
          <a:lstStyle/>
          <a:p>
            <a:pPr>
              <a:defRPr/>
            </a:pPr>
            <a:fld id="{7D187A4C-A87B-41AC-8A01-0B3AA42528A5}" type="slidenum">
              <a:rPr lang="en-US" smtClean="0"/>
              <a:pPr>
                <a:defRPr/>
              </a:pPr>
              <a:t>7</a:t>
            </a:fld>
            <a:endParaRPr lang="en-US"/>
          </a:p>
        </p:txBody>
      </p:sp>
      <p:pic>
        <p:nvPicPr>
          <p:cNvPr id="5" name="Picture 4">
            <a:extLst>
              <a:ext uri="{FF2B5EF4-FFF2-40B4-BE49-F238E27FC236}">
                <a16:creationId xmlns:a16="http://schemas.microsoft.com/office/drawing/2014/main" id="{7D933C27-C5A4-42F3-B1C1-F3EC84327FDD}"/>
              </a:ext>
            </a:extLst>
          </p:cNvPr>
          <p:cNvPicPr>
            <a:picLocks noChangeAspect="1"/>
          </p:cNvPicPr>
          <p:nvPr/>
        </p:nvPicPr>
        <p:blipFill>
          <a:blip r:embed="rId2"/>
          <a:stretch>
            <a:fillRect/>
          </a:stretch>
        </p:blipFill>
        <p:spPr>
          <a:xfrm>
            <a:off x="2216944" y="2438400"/>
            <a:ext cx="7758112" cy="1458498"/>
          </a:xfrm>
          <a:prstGeom prst="rect">
            <a:avLst/>
          </a:prstGeom>
        </p:spPr>
      </p:pic>
    </p:spTree>
    <p:extLst>
      <p:ext uri="{BB962C8B-B14F-4D97-AF65-F5344CB8AC3E}">
        <p14:creationId xmlns:p14="http://schemas.microsoft.com/office/powerpoint/2010/main" val="1651408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C3D17-D038-46A4-AD87-BE5FD0BD30C3}"/>
              </a:ext>
            </a:extLst>
          </p:cNvPr>
          <p:cNvSpPr>
            <a:spLocks noGrp="1"/>
          </p:cNvSpPr>
          <p:nvPr>
            <p:ph type="title"/>
          </p:nvPr>
        </p:nvSpPr>
        <p:spPr/>
        <p:txBody>
          <a:bodyPr/>
          <a:lstStyle/>
          <a:p>
            <a:r>
              <a:rPr lang="en-US" dirty="0"/>
              <a:t>Updates to the DTMO and TraX Websites</a:t>
            </a:r>
          </a:p>
        </p:txBody>
      </p:sp>
      <p:sp>
        <p:nvSpPr>
          <p:cNvPr id="3" name="Content Placeholder 2">
            <a:extLst>
              <a:ext uri="{FF2B5EF4-FFF2-40B4-BE49-F238E27FC236}">
                <a16:creationId xmlns:a16="http://schemas.microsoft.com/office/drawing/2014/main" id="{25302001-5805-45B4-9673-A290CF7A7433}"/>
              </a:ext>
            </a:extLst>
          </p:cNvPr>
          <p:cNvSpPr>
            <a:spLocks noGrp="1"/>
          </p:cNvSpPr>
          <p:nvPr>
            <p:ph idx="1"/>
          </p:nvPr>
        </p:nvSpPr>
        <p:spPr/>
        <p:txBody>
          <a:bodyPr/>
          <a:lstStyle/>
          <a:p>
            <a:r>
              <a:rPr lang="en-US" dirty="0"/>
              <a:t>Some pages might go away and information that was available through PDF documents may shift to web content. </a:t>
            </a:r>
          </a:p>
          <a:p>
            <a:endParaRPr lang="en-US" dirty="0"/>
          </a:p>
          <a:p>
            <a:r>
              <a:rPr lang="en-US" dirty="0"/>
              <a:t>If you have trouble finding anything, try using the sitemap that has all of the webpages listed and organized by program and topic. </a:t>
            </a:r>
          </a:p>
          <a:p>
            <a:pPr lvl="1"/>
            <a:r>
              <a:rPr lang="en-US" dirty="0">
                <a:hlinkClick r:id="rId2"/>
              </a:rPr>
              <a:t>https://www.defensetravel.dod.mil/site/sitemap.cfm</a:t>
            </a:r>
            <a:endParaRPr lang="en-US" dirty="0"/>
          </a:p>
          <a:p>
            <a:pPr lvl="1"/>
            <a:endParaRPr lang="en-US" dirty="0"/>
          </a:p>
          <a:p>
            <a:r>
              <a:rPr lang="en-US" dirty="0"/>
              <a:t>If you still can’t find what you are looking for or if something is broken (or you get an error), please let us know through the website feedback tool. </a:t>
            </a:r>
          </a:p>
          <a:p>
            <a:pPr lvl="1"/>
            <a:r>
              <a:rPr lang="en-US" dirty="0">
                <a:hlinkClick r:id="rId3"/>
              </a:rPr>
              <a:t>https://www.defensetravel.dod.mil/Community/se/2511374551E4DBBA</a:t>
            </a:r>
            <a:endParaRPr lang="en-US" dirty="0"/>
          </a:p>
        </p:txBody>
      </p:sp>
      <p:sp>
        <p:nvSpPr>
          <p:cNvPr id="4" name="Slide Number Placeholder 3">
            <a:extLst>
              <a:ext uri="{FF2B5EF4-FFF2-40B4-BE49-F238E27FC236}">
                <a16:creationId xmlns:a16="http://schemas.microsoft.com/office/drawing/2014/main" id="{B59D0882-F9C5-479B-B72F-B4C003AE2973}"/>
              </a:ext>
            </a:extLst>
          </p:cNvPr>
          <p:cNvSpPr>
            <a:spLocks noGrp="1"/>
          </p:cNvSpPr>
          <p:nvPr>
            <p:ph type="sldNum" sz="quarter" idx="10"/>
          </p:nvPr>
        </p:nvSpPr>
        <p:spPr/>
        <p:txBody>
          <a:bodyPr/>
          <a:lstStyle/>
          <a:p>
            <a:pPr>
              <a:defRPr/>
            </a:pPr>
            <a:fld id="{7D187A4C-A87B-41AC-8A01-0B3AA42528A5}" type="slidenum">
              <a:rPr lang="en-US" smtClean="0"/>
              <a:pPr>
                <a:defRPr/>
              </a:pPr>
              <a:t>8</a:t>
            </a:fld>
            <a:endParaRPr lang="en-US"/>
          </a:p>
        </p:txBody>
      </p:sp>
    </p:spTree>
    <p:extLst>
      <p:ext uri="{BB962C8B-B14F-4D97-AF65-F5344CB8AC3E}">
        <p14:creationId xmlns:p14="http://schemas.microsoft.com/office/powerpoint/2010/main" val="1065179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3FCB7-652C-4007-AC62-9F73A3125B7A}"/>
              </a:ext>
            </a:extLst>
          </p:cNvPr>
          <p:cNvSpPr>
            <a:spLocks noGrp="1"/>
          </p:cNvSpPr>
          <p:nvPr>
            <p:ph type="title"/>
          </p:nvPr>
        </p:nvSpPr>
        <p:spPr/>
        <p:txBody>
          <a:bodyPr/>
          <a:lstStyle/>
          <a:p>
            <a:r>
              <a:rPr lang="en-US" dirty="0"/>
              <a:t>Beta Testers Wanted!</a:t>
            </a:r>
          </a:p>
        </p:txBody>
      </p:sp>
      <p:sp>
        <p:nvSpPr>
          <p:cNvPr id="3" name="Content Placeholder 2">
            <a:extLst>
              <a:ext uri="{FF2B5EF4-FFF2-40B4-BE49-F238E27FC236}">
                <a16:creationId xmlns:a16="http://schemas.microsoft.com/office/drawing/2014/main" id="{C047C6E0-6E44-444E-8146-70BCCD7833EC}"/>
              </a:ext>
            </a:extLst>
          </p:cNvPr>
          <p:cNvSpPr>
            <a:spLocks noGrp="1"/>
          </p:cNvSpPr>
          <p:nvPr>
            <p:ph idx="1"/>
          </p:nvPr>
        </p:nvSpPr>
        <p:spPr/>
        <p:txBody>
          <a:bodyPr/>
          <a:lstStyle/>
          <a:p>
            <a:r>
              <a:rPr lang="en-US" dirty="0"/>
              <a:t>If you are interested in answering a few questions about how you use the current site and/or helping us test site changes, please complete the form on the DTMO website. </a:t>
            </a:r>
          </a:p>
          <a:p>
            <a:pPr lvl="1"/>
            <a:r>
              <a:rPr lang="en-US" dirty="0">
                <a:hlinkClick r:id="rId2"/>
              </a:rPr>
              <a:t>https://www.defensetravel.dod.mil/Community/se/251137451BDC95CF</a:t>
            </a:r>
            <a:endParaRPr lang="en-US" dirty="0"/>
          </a:p>
          <a:p>
            <a:pPr lvl="1"/>
            <a:endParaRPr lang="en-US" dirty="0"/>
          </a:p>
          <a:p>
            <a:r>
              <a:rPr lang="en-US" dirty="0"/>
              <a:t>We will be testing in stages so not all users will be contacted right away. </a:t>
            </a:r>
          </a:p>
          <a:p>
            <a:endParaRPr lang="en-US" dirty="0"/>
          </a:p>
          <a:p>
            <a:r>
              <a:rPr lang="en-US" dirty="0"/>
              <a:t>Feel free to check out our redesign page and give us feedback on our progress! </a:t>
            </a:r>
          </a:p>
          <a:p>
            <a:pPr lvl="1"/>
            <a:r>
              <a:rPr lang="en-US" dirty="0">
                <a:hlinkClick r:id="rId3"/>
              </a:rPr>
              <a:t>www.defensetravel.dod.mil/site/redesign.cfm</a:t>
            </a:r>
            <a:endParaRPr lang="en-US" dirty="0"/>
          </a:p>
        </p:txBody>
      </p:sp>
      <p:sp>
        <p:nvSpPr>
          <p:cNvPr id="4" name="Slide Number Placeholder 3">
            <a:extLst>
              <a:ext uri="{FF2B5EF4-FFF2-40B4-BE49-F238E27FC236}">
                <a16:creationId xmlns:a16="http://schemas.microsoft.com/office/drawing/2014/main" id="{0C15E2E5-EBA6-4A45-83DE-EFDB571E00C6}"/>
              </a:ext>
            </a:extLst>
          </p:cNvPr>
          <p:cNvSpPr>
            <a:spLocks noGrp="1"/>
          </p:cNvSpPr>
          <p:nvPr>
            <p:ph type="sldNum" sz="quarter" idx="10"/>
          </p:nvPr>
        </p:nvSpPr>
        <p:spPr/>
        <p:txBody>
          <a:bodyPr/>
          <a:lstStyle/>
          <a:p>
            <a:pPr>
              <a:defRPr/>
            </a:pPr>
            <a:fld id="{7D187A4C-A87B-41AC-8A01-0B3AA42528A5}" type="slidenum">
              <a:rPr lang="en-US" smtClean="0"/>
              <a:pPr>
                <a:defRPr/>
              </a:pPr>
              <a:t>9</a:t>
            </a:fld>
            <a:endParaRPr lang="en-US"/>
          </a:p>
        </p:txBody>
      </p:sp>
    </p:spTree>
    <p:extLst>
      <p:ext uri="{BB962C8B-B14F-4D97-AF65-F5344CB8AC3E}">
        <p14:creationId xmlns:p14="http://schemas.microsoft.com/office/powerpoint/2010/main" val="33506370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UUID" val="{E5FC68ED-10C6-40D4-847A-AA4A52B1EE42}"/>
  <p:tag name="ISPRING_RESOURCE_FOLDER" val="C:\Users\dangreene\Documents\Training\TAC Outreach Call Template\"/>
  <p:tag name="ISPRING_PRESENTATION_PATH" val="C:\Users\dangreene\Documents\Training\TAC Outreach Call Template.ppt"/>
  <p:tag name="ISPRING_PROJECT_FOLDER_UPDATED" val="1"/>
  <p:tag name="ISPRING_SCREEN_RECS_UPDATED" val="C:\Users\dangreene\Documents\Training\TAC Outreach Call Template\"/>
  <p:tag name="ISPRING_RESOURCE_PATHS_HASH_2" val="754dd541176f388efaf58226a08cddaeb7661ad3"/>
</p:tagLst>
</file>

<file path=ppt/theme/theme1.xml><?xml version="1.0" encoding="utf-8"?>
<a:theme xmlns:a="http://schemas.openxmlformats.org/drawingml/2006/main" name="TAC Outreach Call">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8575" cap="flat" cmpd="sng" algn="ctr">
          <a:solidFill>
            <a:srgbClr val="FF3300"/>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defTabSz="914400" rtl="0" eaLnBrk="1" fontAlgn="base" latinLnBrk="0" hangingPunct="1">
          <a:lnSpc>
            <a:spcPct val="100000"/>
          </a:lnSpc>
          <a:spcBef>
            <a:spcPct val="0"/>
          </a:spcBef>
          <a:spcAft>
            <a:spcPct val="0"/>
          </a:spcAft>
          <a:buClrTx/>
          <a:buSzTx/>
          <a:buFontTx/>
          <a:buNone/>
          <a:tabLst/>
          <a:defRPr kumimoji="0" sz="1200" b="0" i="0" u="none" strike="noStrike" cap="none" normalizeH="0" baseline="0" dirty="0" smtClean="0">
            <a:ln>
              <a:noFill/>
            </a:ln>
            <a:solidFill>
              <a:schemeClr val="tx1"/>
            </a:solidFill>
            <a:effectLst/>
            <a:latin typeface="+mj-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1" i="1" u="none" strike="noStrike" cap="none" normalizeH="0" baseline="0" smtClean="0">
            <a:ln>
              <a:noFill/>
            </a:ln>
            <a:solidFill>
              <a:schemeClr val="tx1"/>
            </a:solidFill>
            <a:effectLst/>
            <a:latin typeface="Arial Rounded MT Bold" pitchFamily="34" charset="0"/>
          </a:defRPr>
        </a:defPPr>
      </a:lstStyle>
    </a:lnDef>
    <a:txDef>
      <a:spPr>
        <a:solidFill>
          <a:schemeClr val="bg1"/>
        </a:solidFill>
        <a:ln>
          <a:solidFill>
            <a:schemeClr val="tx1"/>
          </a:solidFill>
        </a:ln>
      </a:spPr>
      <a:bodyPr wrap="square" rtlCol="0" anchor="ctr">
        <a:normAutofit/>
      </a:bodyPr>
      <a:lstStyle>
        <a:defPPr>
          <a:defRPr sz="1400" b="0" i="0" dirty="0" smtClean="0">
            <a:latin typeface="+mj-lt"/>
          </a:defRPr>
        </a:defPPr>
      </a:lstStyle>
    </a:tx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97529F7F-97B8-4510-9E43-C5C7BF6738C9}" vid="{DA09E45A-C090-4C92-A0E2-F9CD54E42F4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TAC Outreach Call</Template>
  <TotalTime>7210</TotalTime>
  <Words>3374</Words>
  <Application>Microsoft Office PowerPoint</Application>
  <PresentationFormat>Widescreen</PresentationFormat>
  <Paragraphs>441</Paragraphs>
  <Slides>40</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Arial Rounded MT Bold</vt:lpstr>
      <vt:lpstr>Garamond</vt:lpstr>
      <vt:lpstr>Times New Roman</vt:lpstr>
      <vt:lpstr>TAC Outreach Call</vt:lpstr>
      <vt:lpstr>Welcome to the TAC Outreach Call</vt:lpstr>
      <vt:lpstr>TAC Outreach Call December 12, 2019</vt:lpstr>
      <vt:lpstr>Agenda</vt:lpstr>
      <vt:lpstr>Top Issues for November/December</vt:lpstr>
      <vt:lpstr>Top 10 Issues for 2019</vt:lpstr>
      <vt:lpstr>Delayed DTS Payment Processing Due to DEAMS Downtime</vt:lpstr>
      <vt:lpstr>Updates to the DTMO and TraX Websites</vt:lpstr>
      <vt:lpstr>Updates to the DTMO and TraX Websites</vt:lpstr>
      <vt:lpstr>Beta Testers Wanted!</vt:lpstr>
      <vt:lpstr>Future TraX and Passport Changes</vt:lpstr>
      <vt:lpstr>Cancelling Trips in DTS</vt:lpstr>
      <vt:lpstr>Removing an Authorization</vt:lpstr>
      <vt:lpstr>Removing an Authorization</vt:lpstr>
      <vt:lpstr>Removing an Authorization</vt:lpstr>
      <vt:lpstr>Removing an Authorization</vt:lpstr>
      <vt:lpstr>Cancelling an Authorization</vt:lpstr>
      <vt:lpstr>Cancelling an Authorization</vt:lpstr>
      <vt:lpstr>Cancelling an Authorization when No Expenses were Incurred </vt:lpstr>
      <vt:lpstr>Cancelling an Authorization when No Expenses were Incurred</vt:lpstr>
      <vt:lpstr>Cancelling an Authorization when No Expenses were Incurred – Common Issues/Misconceptions</vt:lpstr>
      <vt:lpstr>DTS-7179 Issue</vt:lpstr>
      <vt:lpstr>DTS-7179 Issue</vt:lpstr>
      <vt:lpstr>DTS-7179 Avoidance</vt:lpstr>
      <vt:lpstr>Cancelling an Authorization when No Expenses were Incurred – Common Issues/Misconceptions</vt:lpstr>
      <vt:lpstr>Cancelling an Authorization when Expenses were Incurred</vt:lpstr>
      <vt:lpstr>Cancelling an Authorization when Expenses were Incurred</vt:lpstr>
      <vt:lpstr>Cancelling an Authorization when Expenses were Incurred</vt:lpstr>
      <vt:lpstr>Cancelling an Authorization when Expenses were Incurred – Common Issues/Misconceptions</vt:lpstr>
      <vt:lpstr>Cancelling an Authorization when Expenses were Incurred – Common Issues/Misconceptions</vt:lpstr>
      <vt:lpstr>How to determine if the Trip Cancel process was started</vt:lpstr>
      <vt:lpstr>How to determine if the Trip Cancel process was started</vt:lpstr>
      <vt:lpstr>Hotel Reservations</vt:lpstr>
      <vt:lpstr>Hotel Cancellations</vt:lpstr>
      <vt:lpstr>Hotel Cancellations</vt:lpstr>
      <vt:lpstr>Hotel Cancellations</vt:lpstr>
      <vt:lpstr>Hotel Cancellations</vt:lpstr>
      <vt:lpstr>Hotel Cancellations</vt:lpstr>
      <vt:lpstr>Hotel Cancellations</vt:lpstr>
      <vt:lpstr>Resources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TAC Outreach Call</dc:title>
  <dc:creator>Greene, Dan - US</dc:creator>
  <cp:lastModifiedBy>Greene, Dan - US</cp:lastModifiedBy>
  <cp:revision>27</cp:revision>
  <dcterms:created xsi:type="dcterms:W3CDTF">2019-12-04T14:18:51Z</dcterms:created>
  <dcterms:modified xsi:type="dcterms:W3CDTF">2019-12-09T14:29:42Z</dcterms:modified>
</cp:coreProperties>
</file>