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72"/>
  </p:notesMasterIdLst>
  <p:handoutMasterIdLst>
    <p:handoutMasterId r:id="rId73"/>
  </p:handoutMasterIdLst>
  <p:sldIdLst>
    <p:sldId id="367" r:id="rId2"/>
    <p:sldId id="420" r:id="rId3"/>
    <p:sldId id="421" r:id="rId4"/>
    <p:sldId id="368" r:id="rId5"/>
    <p:sldId id="473" r:id="rId6"/>
    <p:sldId id="474" r:id="rId7"/>
    <p:sldId id="476" r:id="rId8"/>
    <p:sldId id="469" r:id="rId9"/>
    <p:sldId id="468" r:id="rId10"/>
    <p:sldId id="471" r:id="rId11"/>
    <p:sldId id="475" r:id="rId12"/>
    <p:sldId id="477" r:id="rId13"/>
    <p:sldId id="478" r:id="rId14"/>
    <p:sldId id="481" r:id="rId15"/>
    <p:sldId id="499" r:id="rId16"/>
    <p:sldId id="497" r:id="rId17"/>
    <p:sldId id="498" r:id="rId18"/>
    <p:sldId id="500" r:id="rId19"/>
    <p:sldId id="502" r:id="rId20"/>
    <p:sldId id="501" r:id="rId21"/>
    <p:sldId id="479" r:id="rId22"/>
    <p:sldId id="480" r:id="rId23"/>
    <p:sldId id="482" r:id="rId24"/>
    <p:sldId id="298" r:id="rId25"/>
    <p:sldId id="483" r:id="rId26"/>
    <p:sldId id="259" r:id="rId27"/>
    <p:sldId id="484" r:id="rId28"/>
    <p:sldId id="260" r:id="rId29"/>
    <p:sldId id="485" r:id="rId30"/>
    <p:sldId id="486" r:id="rId31"/>
    <p:sldId id="488" r:id="rId32"/>
    <p:sldId id="487" r:id="rId33"/>
    <p:sldId id="489" r:id="rId34"/>
    <p:sldId id="490" r:id="rId35"/>
    <p:sldId id="491" r:id="rId36"/>
    <p:sldId id="492" r:id="rId37"/>
    <p:sldId id="493" r:id="rId38"/>
    <p:sldId id="494" r:id="rId39"/>
    <p:sldId id="261" r:id="rId40"/>
    <p:sldId id="495" r:id="rId41"/>
    <p:sldId id="262" r:id="rId42"/>
    <p:sldId id="263" r:id="rId43"/>
    <p:sldId id="496" r:id="rId44"/>
    <p:sldId id="503" r:id="rId45"/>
    <p:sldId id="504" r:id="rId46"/>
    <p:sldId id="505" r:id="rId47"/>
    <p:sldId id="506" r:id="rId48"/>
    <p:sldId id="507" r:id="rId49"/>
    <p:sldId id="508" r:id="rId50"/>
    <p:sldId id="509" r:id="rId51"/>
    <p:sldId id="511" r:id="rId52"/>
    <p:sldId id="510" r:id="rId53"/>
    <p:sldId id="512" r:id="rId54"/>
    <p:sldId id="515" r:id="rId55"/>
    <p:sldId id="516" r:id="rId56"/>
    <p:sldId id="514" r:id="rId57"/>
    <p:sldId id="273" r:id="rId58"/>
    <p:sldId id="274" r:id="rId59"/>
    <p:sldId id="518" r:id="rId60"/>
    <p:sldId id="275" r:id="rId61"/>
    <p:sldId id="517" r:id="rId62"/>
    <p:sldId id="276" r:id="rId63"/>
    <p:sldId id="519" r:id="rId64"/>
    <p:sldId id="522" r:id="rId65"/>
    <p:sldId id="523" r:id="rId66"/>
    <p:sldId id="520" r:id="rId67"/>
    <p:sldId id="521" r:id="rId68"/>
    <p:sldId id="277" r:id="rId69"/>
    <p:sldId id="419" r:id="rId70"/>
    <p:sldId id="369" r:id="rId71"/>
  </p:sldIdLst>
  <p:sldSz cx="12192000" cy="6858000"/>
  <p:notesSz cx="6881813" cy="9296400"/>
  <p:custDataLst>
    <p:tags r:id="rId74"/>
  </p:custDataLst>
  <p:defaultTextStyle>
    <a:defPPr>
      <a:defRPr lang="en-US"/>
    </a:defPPr>
    <a:lvl1pPr algn="l" rtl="0" fontAlgn="base">
      <a:spcBef>
        <a:spcPct val="0"/>
      </a:spcBef>
      <a:spcAft>
        <a:spcPct val="0"/>
      </a:spcAft>
      <a:defRPr sz="3600" b="1" i="1" kern="1200">
        <a:solidFill>
          <a:schemeClr val="tx1"/>
        </a:solidFill>
        <a:latin typeface="Arial Rounded MT Bold" pitchFamily="34" charset="0"/>
        <a:ea typeface="+mn-ea"/>
        <a:cs typeface="+mn-cs"/>
      </a:defRPr>
    </a:lvl1pPr>
    <a:lvl2pPr marL="457200" algn="l" rtl="0" fontAlgn="base">
      <a:spcBef>
        <a:spcPct val="0"/>
      </a:spcBef>
      <a:spcAft>
        <a:spcPct val="0"/>
      </a:spcAft>
      <a:defRPr sz="3600" b="1" i="1" kern="1200">
        <a:solidFill>
          <a:schemeClr val="tx1"/>
        </a:solidFill>
        <a:latin typeface="Arial Rounded MT Bold" pitchFamily="34" charset="0"/>
        <a:ea typeface="+mn-ea"/>
        <a:cs typeface="+mn-cs"/>
      </a:defRPr>
    </a:lvl2pPr>
    <a:lvl3pPr marL="914400" algn="l" rtl="0" fontAlgn="base">
      <a:spcBef>
        <a:spcPct val="0"/>
      </a:spcBef>
      <a:spcAft>
        <a:spcPct val="0"/>
      </a:spcAft>
      <a:defRPr sz="3600" b="1" i="1" kern="1200">
        <a:solidFill>
          <a:schemeClr val="tx1"/>
        </a:solidFill>
        <a:latin typeface="Arial Rounded MT Bold" pitchFamily="34" charset="0"/>
        <a:ea typeface="+mn-ea"/>
        <a:cs typeface="+mn-cs"/>
      </a:defRPr>
    </a:lvl3pPr>
    <a:lvl4pPr marL="1371600" algn="l" rtl="0" fontAlgn="base">
      <a:spcBef>
        <a:spcPct val="0"/>
      </a:spcBef>
      <a:spcAft>
        <a:spcPct val="0"/>
      </a:spcAft>
      <a:defRPr sz="3600" b="1" i="1" kern="1200">
        <a:solidFill>
          <a:schemeClr val="tx1"/>
        </a:solidFill>
        <a:latin typeface="Arial Rounded MT Bold" pitchFamily="34" charset="0"/>
        <a:ea typeface="+mn-ea"/>
        <a:cs typeface="+mn-cs"/>
      </a:defRPr>
    </a:lvl4pPr>
    <a:lvl5pPr marL="1828800" algn="l" rtl="0" fontAlgn="base">
      <a:spcBef>
        <a:spcPct val="0"/>
      </a:spcBef>
      <a:spcAft>
        <a:spcPct val="0"/>
      </a:spcAft>
      <a:defRPr sz="3600" b="1" i="1" kern="1200">
        <a:solidFill>
          <a:schemeClr val="tx1"/>
        </a:solidFill>
        <a:latin typeface="Arial Rounded MT Bold" pitchFamily="34" charset="0"/>
        <a:ea typeface="+mn-ea"/>
        <a:cs typeface="+mn-cs"/>
      </a:defRPr>
    </a:lvl5pPr>
    <a:lvl6pPr marL="2286000" algn="l" defTabSz="914400" rtl="0" eaLnBrk="1" latinLnBrk="0" hangingPunct="1">
      <a:defRPr sz="3600" b="1" i="1" kern="1200">
        <a:solidFill>
          <a:schemeClr val="tx1"/>
        </a:solidFill>
        <a:latin typeface="Arial Rounded MT Bold" pitchFamily="34" charset="0"/>
        <a:ea typeface="+mn-ea"/>
        <a:cs typeface="+mn-cs"/>
      </a:defRPr>
    </a:lvl6pPr>
    <a:lvl7pPr marL="2743200" algn="l" defTabSz="914400" rtl="0" eaLnBrk="1" latinLnBrk="0" hangingPunct="1">
      <a:defRPr sz="3600" b="1" i="1" kern="1200">
        <a:solidFill>
          <a:schemeClr val="tx1"/>
        </a:solidFill>
        <a:latin typeface="Arial Rounded MT Bold" pitchFamily="34" charset="0"/>
        <a:ea typeface="+mn-ea"/>
        <a:cs typeface="+mn-cs"/>
      </a:defRPr>
    </a:lvl7pPr>
    <a:lvl8pPr marL="3200400" algn="l" defTabSz="914400" rtl="0" eaLnBrk="1" latinLnBrk="0" hangingPunct="1">
      <a:defRPr sz="3600" b="1" i="1" kern="1200">
        <a:solidFill>
          <a:schemeClr val="tx1"/>
        </a:solidFill>
        <a:latin typeface="Arial Rounded MT Bold" pitchFamily="34" charset="0"/>
        <a:ea typeface="+mn-ea"/>
        <a:cs typeface="+mn-cs"/>
      </a:defRPr>
    </a:lvl8pPr>
    <a:lvl9pPr marL="3657600" algn="l" defTabSz="914400" rtl="0" eaLnBrk="1" latinLnBrk="0" hangingPunct="1">
      <a:defRPr sz="3600" b="1" i="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0AB3"/>
    <a:srgbClr val="FF3300"/>
    <a:srgbClr val="FFFF00"/>
    <a:srgbClr val="000066"/>
    <a:srgbClr val="DDDDDD"/>
    <a:srgbClr val="0000CC"/>
    <a:srgbClr val="0033C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437" autoAdjust="0"/>
  </p:normalViewPr>
  <p:slideViewPr>
    <p:cSldViewPr>
      <p:cViewPr>
        <p:scale>
          <a:sx n="100" d="100"/>
          <a:sy n="100" d="100"/>
        </p:scale>
        <p:origin x="264" y="4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pPr>
              <a:defRPr/>
            </a:pPr>
            <a:fld id="{0EF6B218-7AE7-47E0-8E36-3C02FFE35A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i="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i="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i="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i="0">
                <a:latin typeface="Arial" charset="0"/>
              </a:defRPr>
            </a:lvl1pPr>
          </a:lstStyle>
          <a:p>
            <a:pPr>
              <a:defRPr/>
            </a:pPr>
            <a:fld id="{E57652BA-BA23-463A-8525-ADC0741C7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0A2872-69D9-445B-8B50-85EF98B3678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42900" y="696913"/>
            <a:ext cx="6197600" cy="3486150"/>
          </a:xfrm>
          <a:ln/>
        </p:spPr>
      </p:sp>
      <p:sp>
        <p:nvSpPr>
          <p:cNvPr id="122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86931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42900" y="695325"/>
            <a:ext cx="6203950" cy="3490913"/>
          </a:xfrm>
          <a:ln/>
        </p:spPr>
      </p:sp>
      <p:sp>
        <p:nvSpPr>
          <p:cNvPr id="11267" name="Rectangle 3"/>
          <p:cNvSpPr>
            <a:spLocks noGrp="1" noChangeArrowheads="1"/>
          </p:cNvSpPr>
          <p:nvPr>
            <p:ph type="body" idx="1"/>
          </p:nvPr>
        </p:nvSpPr>
        <p:spPr>
          <a:xfrm>
            <a:off x="914400" y="4414838"/>
            <a:ext cx="5053013" cy="4186237"/>
          </a:xfrm>
          <a:noFill/>
          <a:ln/>
        </p:spPr>
        <p:txBody>
          <a:bodyPr lIns="90730" tIns="45363" rIns="90730" bIns="45363"/>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TMP PPT Title Illustration (b)"/>
          <p:cNvPicPr>
            <a:picLocks noChangeAspect="1" noChangeArrowheads="1"/>
          </p:cNvPicPr>
          <p:nvPr userDrawn="1"/>
        </p:nvPicPr>
        <p:blipFill rotWithShape="1">
          <a:blip r:embed="rId2" cstate="print"/>
          <a:srcRect t="16667"/>
          <a:stretch/>
        </p:blipFill>
        <p:spPr bwMode="auto">
          <a:xfrm>
            <a:off x="2118" y="1143000"/>
            <a:ext cx="12187767" cy="5715000"/>
          </a:xfrm>
          <a:prstGeom prst="rect">
            <a:avLst/>
          </a:prstGeom>
          <a:noFill/>
          <a:ln w="9525">
            <a:noFill/>
            <a:miter lim="800000"/>
            <a:headEnd/>
            <a:tailEnd/>
          </a:ln>
        </p:spPr>
      </p:pic>
      <p:sp>
        <p:nvSpPr>
          <p:cNvPr id="5" name="Text Box 5"/>
          <p:cNvSpPr txBox="1">
            <a:spLocks noChangeArrowheads="1"/>
          </p:cNvSpPr>
          <p:nvPr userDrawn="1"/>
        </p:nvSpPr>
        <p:spPr bwMode="auto">
          <a:xfrm>
            <a:off x="2235200" y="501651"/>
            <a:ext cx="9652000" cy="646331"/>
          </a:xfrm>
          <a:prstGeom prst="rect">
            <a:avLst/>
          </a:prstGeom>
          <a:noFill/>
          <a:ln w="9525">
            <a:noFill/>
            <a:miter lim="800000"/>
            <a:headEnd/>
            <a:tailEnd/>
          </a:ln>
          <a:effectLst/>
        </p:spPr>
        <p:txBody>
          <a:bodyPr>
            <a:spAutoFit/>
          </a:bodyPr>
          <a:lstStyle/>
          <a:p>
            <a:pPr algn="l">
              <a:tabLst>
                <a:tab pos="3657600" algn="l"/>
              </a:tabLst>
              <a:defRPr/>
            </a:pPr>
            <a:r>
              <a:rPr lang="en-US" sz="3600" i="0" dirty="0">
                <a:solidFill>
                  <a:schemeClr val="accent2">
                    <a:lumMod val="75000"/>
                  </a:schemeClr>
                </a:solidFill>
                <a:latin typeface="Garamond" panose="02020404030301010803" pitchFamily="18" charset="0"/>
              </a:rPr>
              <a:t>Defense Travel Management Office</a:t>
            </a:r>
          </a:p>
        </p:txBody>
      </p:sp>
      <p:sp>
        <p:nvSpPr>
          <p:cNvPr id="6" name="Text Box 6"/>
          <p:cNvSpPr txBox="1">
            <a:spLocks noChangeArrowheads="1"/>
          </p:cNvSpPr>
          <p:nvPr userDrawn="1"/>
        </p:nvSpPr>
        <p:spPr bwMode="auto">
          <a:xfrm>
            <a:off x="9434771" y="6565612"/>
            <a:ext cx="2757230" cy="307777"/>
          </a:xfrm>
          <a:prstGeom prst="rect">
            <a:avLst/>
          </a:prstGeom>
          <a:noFill/>
          <a:ln w="9525">
            <a:noFill/>
            <a:miter lim="800000"/>
            <a:headEnd/>
            <a:tailEnd/>
          </a:ln>
          <a:effectLst/>
        </p:spPr>
        <p:txBody>
          <a:bodyPr wrap="none" anchor="ctr">
            <a:spAutoFit/>
          </a:bodyPr>
          <a:lstStyle/>
          <a:p>
            <a:pPr algn="r">
              <a:defRPr/>
            </a:pPr>
            <a:r>
              <a:rPr lang="en-US" sz="1400" b="0" i="0" dirty="0">
                <a:solidFill>
                  <a:schemeClr val="accent2">
                    <a:lumMod val="75000"/>
                  </a:schemeClr>
                </a:solidFill>
                <a:latin typeface="Times New Roman" panose="02020603050405020304" pitchFamily="18" charset="0"/>
                <a:cs typeface="Times New Roman" panose="02020603050405020304" pitchFamily="18" charset="0"/>
              </a:rPr>
              <a:t>Defense Human Resources Activity</a:t>
            </a:r>
          </a:p>
        </p:txBody>
      </p:sp>
      <p:sp>
        <p:nvSpPr>
          <p:cNvPr id="7" name="Text Box 7"/>
          <p:cNvSpPr txBox="1">
            <a:spLocks noChangeArrowheads="1"/>
          </p:cNvSpPr>
          <p:nvPr userDrawn="1"/>
        </p:nvSpPr>
        <p:spPr bwMode="auto">
          <a:xfrm>
            <a:off x="0" y="6559550"/>
            <a:ext cx="1771639" cy="276999"/>
          </a:xfrm>
          <a:prstGeom prst="rect">
            <a:avLst/>
          </a:prstGeom>
          <a:noFill/>
          <a:ln w="9525">
            <a:noFill/>
            <a:miter lim="800000"/>
            <a:headEnd/>
            <a:tailEnd/>
          </a:ln>
          <a:effectLst/>
        </p:spPr>
        <p:txBody>
          <a:bodyPr wrap="none">
            <a:spAutoFit/>
          </a:bodyPr>
          <a:lstStyle/>
          <a:p>
            <a:pPr>
              <a:defRPr/>
            </a:pPr>
            <a:r>
              <a:rPr lang="en-US" sz="1200" b="0" i="0" dirty="0">
                <a:solidFill>
                  <a:schemeClr val="accent2">
                    <a:lumMod val="75000"/>
                  </a:schemeClr>
                </a:solidFill>
                <a:latin typeface="+mj-lt"/>
              </a:rPr>
              <a:t>Department of Defense</a:t>
            </a:r>
          </a:p>
        </p:txBody>
      </p:sp>
      <p:sp>
        <p:nvSpPr>
          <p:cNvPr id="191491" name="Rectangle 3"/>
          <p:cNvSpPr>
            <a:spLocks noGrp="1" noChangeArrowheads="1"/>
          </p:cNvSpPr>
          <p:nvPr>
            <p:ph type="ctrTitle"/>
          </p:nvPr>
        </p:nvSpPr>
        <p:spPr>
          <a:xfrm>
            <a:off x="914400" y="3797300"/>
            <a:ext cx="10363200" cy="685800"/>
          </a:xfrm>
        </p:spPr>
        <p:txBody>
          <a:bodyPr/>
          <a:lstStyle>
            <a:lvl1pPr>
              <a:defRPr>
                <a:solidFill>
                  <a:schemeClr val="accent2">
                    <a:lumMod val="75000"/>
                  </a:schemeClr>
                </a:solidFill>
              </a:defRPr>
            </a:lvl1pPr>
          </a:lstStyle>
          <a:p>
            <a:r>
              <a:rPr lang="en-US"/>
              <a:t>Click to edit Master title style</a:t>
            </a:r>
            <a:endParaRPr lang="en-US" dirty="0"/>
          </a:p>
        </p:txBody>
      </p:sp>
      <p:sp>
        <p:nvSpPr>
          <p:cNvPr id="191492" name="Rectangle 4"/>
          <p:cNvSpPr>
            <a:spLocks noGrp="1" noChangeArrowheads="1"/>
          </p:cNvSpPr>
          <p:nvPr>
            <p:ph type="subTitle" idx="1"/>
          </p:nvPr>
        </p:nvSpPr>
        <p:spPr>
          <a:xfrm>
            <a:off x="1066800" y="4670018"/>
            <a:ext cx="10058400" cy="533400"/>
          </a:xfrm>
        </p:spPr>
        <p:txBody>
          <a:bodyPr/>
          <a:lstStyle>
            <a:lvl1pPr marL="0" indent="0">
              <a:buFontTx/>
              <a:buNone/>
              <a:defRPr sz="1800">
                <a:solidFill>
                  <a:schemeClr val="accent2">
                    <a:lumMod val="75000"/>
                  </a:schemeClr>
                </a:solidFill>
              </a:defRPr>
            </a:lvl1pPr>
          </a:lstStyle>
          <a:p>
            <a:r>
              <a:rPr lang="en-US"/>
              <a:t>Click to edit Master subtitle style</a:t>
            </a:r>
            <a:endParaRPr lang="en-US" dirty="0"/>
          </a:p>
        </p:txBody>
      </p:sp>
      <p:sp>
        <p:nvSpPr>
          <p:cNvPr id="9" name="Footer Placeholder 8"/>
          <p:cNvSpPr>
            <a:spLocks noGrp="1" noChangeArrowheads="1"/>
          </p:cNvSpPr>
          <p:nvPr>
            <p:ph type="ftr" sz="quarter" idx="10"/>
          </p:nvPr>
        </p:nvSpPr>
        <p:spPr bwMode="auto">
          <a:xfrm>
            <a:off x="1066800" y="5629682"/>
            <a:ext cx="10058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chemeClr val="accent2">
                    <a:lumMod val="75000"/>
                  </a:schemeClr>
                </a:solidFill>
                <a:latin typeface="+mn-lt"/>
              </a:defRPr>
            </a:lvl1pPr>
          </a:lstStyle>
          <a:p>
            <a:pPr>
              <a:defRPr/>
            </a:pPr>
            <a:r>
              <a:rPr lang="en-US"/>
              <a:t>Presenter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599" y="50801"/>
            <a:ext cx="1930399" cy="1930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3288C918-86BF-4D34-816E-036D50FDDA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304800"/>
            <a:ext cx="2717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04800"/>
            <a:ext cx="7950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B43E814-4FF9-49B2-9000-02D1567FD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5754" y="335256"/>
            <a:ext cx="10523846" cy="1036343"/>
          </a:xfrm>
        </p:spPr>
        <p:txBody>
          <a:bodyPr anchor="t" anchorCtr="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7D187A4C-A87B-41AC-8A01-0B3AA42528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56F2E6D-19CA-4801-B83B-EE318EBA96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0"/>
            <a:ext cx="584301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842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3124B1D6-EBB5-4354-B14A-3FFCD6D57982}" type="slidenum">
              <a:rPr lang="en-US"/>
              <a:pPr>
                <a:defRPr/>
              </a:pPr>
              <a:t>‹#›</a:t>
            </a:fld>
            <a:endParaRPr lang="en-US"/>
          </a:p>
        </p:txBody>
      </p:sp>
      <p:sp>
        <p:nvSpPr>
          <p:cNvPr id="7" name="Title 1">
            <a:extLst>
              <a:ext uri="{FF2B5EF4-FFF2-40B4-BE49-F238E27FC236}">
                <a16:creationId xmlns:a16="http://schemas.microsoft.com/office/drawing/2014/main" id="{CCAF4BC3-3FE4-4552-BC13-C52C3E4CAE8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87488"/>
            <a:ext cx="5925312"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 y="2297112"/>
            <a:ext cx="59253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487488"/>
            <a:ext cx="59224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297112"/>
            <a:ext cx="59224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8"/>
          <p:cNvSpPr>
            <a:spLocks noGrp="1" noChangeArrowheads="1"/>
          </p:cNvSpPr>
          <p:nvPr>
            <p:ph type="sldNum" sz="quarter" idx="10"/>
          </p:nvPr>
        </p:nvSpPr>
        <p:spPr>
          <a:ln/>
        </p:spPr>
        <p:txBody>
          <a:bodyPr/>
          <a:lstStyle>
            <a:lvl1pPr>
              <a:defRPr/>
            </a:lvl1pPr>
          </a:lstStyle>
          <a:p>
            <a:pPr>
              <a:defRPr/>
            </a:pPr>
            <a:fld id="{C3F10A27-4C1C-4EF2-9FDA-AFBAD6E84234}" type="slidenum">
              <a:rPr lang="en-US"/>
              <a:pPr>
                <a:defRPr/>
              </a:pPr>
              <a:t>‹#›</a:t>
            </a:fld>
            <a:endParaRPr lang="en-US"/>
          </a:p>
        </p:txBody>
      </p:sp>
      <p:sp>
        <p:nvSpPr>
          <p:cNvPr id="8" name="Title 1">
            <a:extLst>
              <a:ext uri="{FF2B5EF4-FFF2-40B4-BE49-F238E27FC236}">
                <a16:creationId xmlns:a16="http://schemas.microsoft.com/office/drawing/2014/main" id="{93C80426-C235-4612-B494-CF6737664FDD}"/>
              </a:ext>
            </a:extLst>
          </p:cNvPr>
          <p:cNvSpPr>
            <a:spLocks noGrp="1"/>
          </p:cNvSpPr>
          <p:nvPr>
            <p:ph type="title"/>
          </p:nvPr>
        </p:nvSpPr>
        <p:spPr>
          <a:xfrm>
            <a:off x="1515754" y="335256"/>
            <a:ext cx="10600046" cy="1036343"/>
          </a:xfrm>
        </p:spPr>
        <p:txBody>
          <a:bodyPr anchor="t" anchorCtr="0"/>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2F0929F1-07A1-4AA4-9967-21939AC5EBD9}" type="slidenum">
              <a:rPr lang="en-US"/>
              <a:pPr>
                <a:defRPr/>
              </a:pPr>
              <a:t>‹#›</a:t>
            </a:fld>
            <a:endParaRPr lang="en-US"/>
          </a:p>
        </p:txBody>
      </p:sp>
      <p:sp>
        <p:nvSpPr>
          <p:cNvPr id="4" name="Title 1">
            <a:extLst>
              <a:ext uri="{FF2B5EF4-FFF2-40B4-BE49-F238E27FC236}">
                <a16:creationId xmlns:a16="http://schemas.microsoft.com/office/drawing/2014/main" id="{BA418D99-B626-4280-ADF8-BA825272FB5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E996456-A239-4CAC-9D7B-FBB676CEB3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04836"/>
            <a:ext cx="3630084" cy="1100136"/>
          </a:xfrm>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257800" y="609600"/>
            <a:ext cx="6815667" cy="5516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7800" y="1828800"/>
            <a:ext cx="3630084" cy="44411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AFD6DA2-A67D-4367-A576-3A7B6D73CC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D126EDE-1837-4961-B4BD-07E1568E36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13" cstate="print"/>
          <a:srcRect/>
          <a:stretch>
            <a:fillRect/>
          </a:stretch>
        </p:blipFill>
        <p:spPr bwMode="auto">
          <a:xfrm>
            <a:off x="0" y="6327776"/>
            <a:ext cx="12192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45087" l="133" r="99867">
                        <a14:foregroundMark x1="533" y1="12717" x2="3267" y2="1156"/>
                        <a14:foregroundMark x1="91133" y1="14451" x2="99933" y2="39884"/>
                        <a14:foregroundMark x1="79733" y1="37572" x2="92267" y2="16763"/>
                        <a14:foregroundMark x1="85867" y1="38728" x2="93333" y2="26012"/>
                        <a14:foregroundMark x1="82267" y1="37572" x2="99867" y2="43931"/>
                        <a14:foregroundMark x1="1800" y1="24855" x2="133" y2="1156"/>
                        <a14:backgroundMark x1="4133" y1="33526" x2="7733" y2="11561"/>
                      </a14:backgroundRemoval>
                    </a14:imgEffect>
                  </a14:imgLayer>
                </a14:imgProps>
              </a:ext>
            </a:extLst>
          </a:blip>
          <a:srcRect b="49398"/>
          <a:stretch/>
        </p:blipFill>
        <p:spPr bwMode="auto">
          <a:xfrm>
            <a:off x="0" y="0"/>
            <a:ext cx="12192000" cy="530224"/>
          </a:xfrm>
          <a:prstGeom prst="rect">
            <a:avLst/>
          </a:prstGeom>
          <a:noFill/>
          <a:ln w="9525">
            <a:noFill/>
            <a:miter lim="800000"/>
            <a:headEnd/>
            <a:tailEnd/>
          </a:ln>
        </p:spPr>
      </p:pic>
      <p:sp>
        <p:nvSpPr>
          <p:cNvPr id="1028" name="Rectangle 4"/>
          <p:cNvSpPr>
            <a:spLocks noGrp="1" noChangeArrowheads="1"/>
          </p:cNvSpPr>
          <p:nvPr>
            <p:ph type="title"/>
          </p:nvPr>
        </p:nvSpPr>
        <p:spPr bwMode="auto">
          <a:xfrm>
            <a:off x="1515754" y="335257"/>
            <a:ext cx="1052384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136477" y="1453694"/>
            <a:ext cx="11903123" cy="4874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0470" name="Rectangle 6"/>
          <p:cNvSpPr>
            <a:spLocks noChangeArrowheads="1"/>
          </p:cNvSpPr>
          <p:nvPr/>
        </p:nvSpPr>
        <p:spPr bwMode="auto">
          <a:xfrm>
            <a:off x="9793267" y="36513"/>
            <a:ext cx="2398734" cy="276999"/>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Times New Roman" panose="02020603050405020304" pitchFamily="18" charset="0"/>
                <a:cs typeface="Times New Roman" panose="02020603050405020304" pitchFamily="18" charset="0"/>
              </a:rPr>
              <a:t>Defense Travel Management Office</a:t>
            </a:r>
          </a:p>
        </p:txBody>
      </p:sp>
      <p:sp>
        <p:nvSpPr>
          <p:cNvPr id="190471" name="Text Box 7"/>
          <p:cNvSpPr txBox="1">
            <a:spLocks noChangeArrowheads="1"/>
          </p:cNvSpPr>
          <p:nvPr/>
        </p:nvSpPr>
        <p:spPr bwMode="auto">
          <a:xfrm>
            <a:off x="9434771" y="6553200"/>
            <a:ext cx="2757230" cy="307777"/>
          </a:xfrm>
          <a:prstGeom prst="rect">
            <a:avLst/>
          </a:prstGeom>
          <a:noFill/>
          <a:ln w="9525">
            <a:noFill/>
            <a:miter lim="800000"/>
            <a:headEnd/>
            <a:tailEnd/>
          </a:ln>
          <a:effectLst/>
        </p:spPr>
        <p:txBody>
          <a:bodyPr wrap="none">
            <a:spAutoFit/>
          </a:bodyPr>
          <a:lstStyle/>
          <a:p>
            <a:pPr algn="r">
              <a:defRPr/>
            </a:pPr>
            <a:r>
              <a:rPr lang="en-US" sz="1400" b="0" i="0" dirty="0">
                <a:solidFill>
                  <a:schemeClr val="bg1"/>
                </a:solidFill>
                <a:latin typeface="Times New Roman" panose="02020603050405020304" pitchFamily="18" charset="0"/>
                <a:cs typeface="Times New Roman" panose="02020603050405020304" pitchFamily="18" charset="0"/>
              </a:rPr>
              <a:t>Defense Human Resources Activity</a:t>
            </a:r>
          </a:p>
        </p:txBody>
      </p:sp>
      <p:sp>
        <p:nvSpPr>
          <p:cNvPr id="190472" name="Rectangle 8"/>
          <p:cNvSpPr>
            <a:spLocks noGrp="1" noChangeArrowheads="1"/>
          </p:cNvSpPr>
          <p:nvPr>
            <p:ph type="sldNum" sz="quarter" idx="4"/>
          </p:nvPr>
        </p:nvSpPr>
        <p:spPr bwMode="auto">
          <a:xfrm>
            <a:off x="-1" y="6588125"/>
            <a:ext cx="381001" cy="278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i="0">
                <a:solidFill>
                  <a:schemeClr val="bg1"/>
                </a:solidFill>
                <a:latin typeface="Garamond" pitchFamily="18" charset="0"/>
              </a:defRPr>
            </a:lvl1pPr>
          </a:lstStyle>
          <a:p>
            <a:pPr>
              <a:defRPr/>
            </a:pPr>
            <a:fld id="{5A2CC15B-F568-475A-86FE-892C208A3EC8}" type="slidenum">
              <a:rPr lang="en-US"/>
              <a:pPr>
                <a:defRPr/>
              </a:pPr>
              <a:t>‹#›</a:t>
            </a:fld>
            <a:endParaRPr lang="en-US"/>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6477" y="40944"/>
            <a:ext cx="1360227" cy="1360227"/>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defensetravel.dod.mil/CnstTv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defensetravel.dod.mil/passport/" TargetMode="External"/><Relationship Id="rId3" Type="http://schemas.openxmlformats.org/officeDocument/2006/relationships/hyperlink" Target="https://www.defensetravel.dod.mil/CnstTvl/" TargetMode="External"/><Relationship Id="rId7" Type="http://schemas.openxmlformats.org/officeDocument/2006/relationships/hyperlink" Target="https://www.defensetravel.dod.mil/Docs/perdiem/JT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efensetravel.dod.mil/Docs/Constructed_Travel_Information_Paper.pdf" TargetMode="External"/><Relationship Id="rId5" Type="http://schemas.openxmlformats.org/officeDocument/2006/relationships/hyperlink" Target="https://www.defensetravel.dod.mil/CnstTvl/CT_Voucher_Instructions.pdf" TargetMode="External"/><Relationship Id="rId4" Type="http://schemas.openxmlformats.org/officeDocument/2006/relationships/hyperlink" Target="https://www.defensetravel.dod.mil/CnstTvl/CT_Authorization_Instructions.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TAC Outreach Call</a:t>
            </a:r>
          </a:p>
        </p:txBody>
      </p:sp>
      <p:sp>
        <p:nvSpPr>
          <p:cNvPr id="4" name="Slide Number Placeholder 3"/>
          <p:cNvSpPr>
            <a:spLocks noGrp="1"/>
          </p:cNvSpPr>
          <p:nvPr>
            <p:ph type="sldNum" sz="quarter" idx="10"/>
          </p:nvPr>
        </p:nvSpPr>
        <p:spPr/>
        <p:txBody>
          <a:bodyPr/>
          <a:lstStyle/>
          <a:p>
            <a:pPr>
              <a:defRPr/>
            </a:pPr>
            <a:fld id="{F57B2C23-782C-452B-ABE2-F99DA25C02F9}" type="slidenum">
              <a:rPr lang="en-US" smtClean="0"/>
              <a:pPr>
                <a:defRPr/>
              </a:pPr>
              <a:t>1</a:t>
            </a:fld>
            <a:endParaRPr lang="en-US" dirty="0"/>
          </a:p>
        </p:txBody>
      </p:sp>
      <p:pic>
        <p:nvPicPr>
          <p:cNvPr id="6" name="Content Placeholder 5">
            <a:extLst>
              <a:ext uri="{FF2B5EF4-FFF2-40B4-BE49-F238E27FC236}">
                <a16:creationId xmlns:a16="http://schemas.microsoft.com/office/drawing/2014/main" id="{1AA854C7-A97B-4C7A-ABE2-CFEC987AF1A3}"/>
              </a:ext>
            </a:extLst>
          </p:cNvPr>
          <p:cNvPicPr>
            <a:picLocks noGrp="1" noChangeAspect="1"/>
          </p:cNvPicPr>
          <p:nvPr>
            <p:ph idx="1"/>
          </p:nvPr>
        </p:nvPicPr>
        <p:blipFill>
          <a:blip r:embed="rId3"/>
          <a:stretch>
            <a:fillRect/>
          </a:stretch>
        </p:blipFill>
        <p:spPr>
          <a:xfrm>
            <a:off x="1220111" y="1454150"/>
            <a:ext cx="9735902" cy="4873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FE90-D465-42E9-9EDA-F1F185012891}"/>
              </a:ext>
            </a:extLst>
          </p:cNvPr>
          <p:cNvSpPr>
            <a:spLocks noGrp="1"/>
          </p:cNvSpPr>
          <p:nvPr>
            <p:ph type="title"/>
          </p:nvPr>
        </p:nvSpPr>
        <p:spPr/>
        <p:txBody>
          <a:bodyPr/>
          <a:lstStyle/>
          <a:p>
            <a:r>
              <a:rPr lang="en-US" dirty="0"/>
              <a:t>Import/Export Document – Accounting</a:t>
            </a:r>
          </a:p>
        </p:txBody>
      </p:sp>
      <p:sp>
        <p:nvSpPr>
          <p:cNvPr id="4" name="Slide Number Placeholder 3">
            <a:extLst>
              <a:ext uri="{FF2B5EF4-FFF2-40B4-BE49-F238E27FC236}">
                <a16:creationId xmlns:a16="http://schemas.microsoft.com/office/drawing/2014/main" id="{8BB361C6-A240-4E12-96EF-16D876A9BB63}"/>
              </a:ext>
            </a:extLst>
          </p:cNvPr>
          <p:cNvSpPr>
            <a:spLocks noGrp="1"/>
          </p:cNvSpPr>
          <p:nvPr>
            <p:ph type="sldNum" sz="quarter" idx="10"/>
          </p:nvPr>
        </p:nvSpPr>
        <p:spPr/>
        <p:txBody>
          <a:bodyPr/>
          <a:lstStyle/>
          <a:p>
            <a:pPr>
              <a:defRPr/>
            </a:pPr>
            <a:fld id="{7D187A4C-A87B-41AC-8A01-0B3AA42528A5}" type="slidenum">
              <a:rPr lang="en-US" smtClean="0"/>
              <a:pPr>
                <a:defRPr/>
              </a:pPr>
              <a:t>10</a:t>
            </a:fld>
            <a:endParaRPr lang="en-US"/>
          </a:p>
        </p:txBody>
      </p:sp>
      <p:pic>
        <p:nvPicPr>
          <p:cNvPr id="8" name="Content Placeholder 7">
            <a:extLst>
              <a:ext uri="{FF2B5EF4-FFF2-40B4-BE49-F238E27FC236}">
                <a16:creationId xmlns:a16="http://schemas.microsoft.com/office/drawing/2014/main" id="{B15D3422-8990-4585-9211-78A4B0F7A48A}"/>
              </a:ext>
            </a:extLst>
          </p:cNvPr>
          <p:cNvPicPr>
            <a:picLocks noGrp="1" noChangeAspect="1"/>
          </p:cNvPicPr>
          <p:nvPr>
            <p:ph idx="1"/>
          </p:nvPr>
        </p:nvPicPr>
        <p:blipFill>
          <a:blip r:embed="rId2"/>
          <a:stretch>
            <a:fillRect/>
          </a:stretch>
        </p:blipFill>
        <p:spPr>
          <a:xfrm>
            <a:off x="1282827" y="1454150"/>
            <a:ext cx="9610471" cy="4873625"/>
          </a:xfrm>
          <a:prstGeom prst="rect">
            <a:avLst/>
          </a:prstGeom>
        </p:spPr>
      </p:pic>
    </p:spTree>
    <p:extLst>
      <p:ext uri="{BB962C8B-B14F-4D97-AF65-F5344CB8AC3E}">
        <p14:creationId xmlns:p14="http://schemas.microsoft.com/office/powerpoint/2010/main" val="228157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FE90-D465-42E9-9EDA-F1F185012891}"/>
              </a:ext>
            </a:extLst>
          </p:cNvPr>
          <p:cNvSpPr>
            <a:spLocks noGrp="1"/>
          </p:cNvSpPr>
          <p:nvPr>
            <p:ph type="title"/>
          </p:nvPr>
        </p:nvSpPr>
        <p:spPr/>
        <p:txBody>
          <a:bodyPr/>
          <a:lstStyle/>
          <a:p>
            <a:r>
              <a:rPr lang="en-US" dirty="0"/>
              <a:t>Import/Export Document – Sign and Submit</a:t>
            </a:r>
          </a:p>
        </p:txBody>
      </p:sp>
      <p:sp>
        <p:nvSpPr>
          <p:cNvPr id="4" name="Slide Number Placeholder 3">
            <a:extLst>
              <a:ext uri="{FF2B5EF4-FFF2-40B4-BE49-F238E27FC236}">
                <a16:creationId xmlns:a16="http://schemas.microsoft.com/office/drawing/2014/main" id="{8BB361C6-A240-4E12-96EF-16D876A9BB63}"/>
              </a:ext>
            </a:extLst>
          </p:cNvPr>
          <p:cNvSpPr>
            <a:spLocks noGrp="1"/>
          </p:cNvSpPr>
          <p:nvPr>
            <p:ph type="sldNum" sz="quarter" idx="10"/>
          </p:nvPr>
        </p:nvSpPr>
        <p:spPr/>
        <p:txBody>
          <a:bodyPr/>
          <a:lstStyle/>
          <a:p>
            <a:pPr>
              <a:defRPr/>
            </a:pPr>
            <a:fld id="{7D187A4C-A87B-41AC-8A01-0B3AA42528A5}" type="slidenum">
              <a:rPr lang="en-US" smtClean="0"/>
              <a:pPr>
                <a:defRPr/>
              </a:pPr>
              <a:t>11</a:t>
            </a:fld>
            <a:endParaRPr lang="en-US"/>
          </a:p>
        </p:txBody>
      </p:sp>
      <p:pic>
        <p:nvPicPr>
          <p:cNvPr id="7" name="Content Placeholder 6">
            <a:extLst>
              <a:ext uri="{FF2B5EF4-FFF2-40B4-BE49-F238E27FC236}">
                <a16:creationId xmlns:a16="http://schemas.microsoft.com/office/drawing/2014/main" id="{3ACE1F89-7104-41AF-9A53-9CA4D76BD560}"/>
              </a:ext>
            </a:extLst>
          </p:cNvPr>
          <p:cNvPicPr>
            <a:picLocks noGrp="1" noChangeAspect="1"/>
          </p:cNvPicPr>
          <p:nvPr>
            <p:ph idx="1"/>
          </p:nvPr>
        </p:nvPicPr>
        <p:blipFill>
          <a:blip r:embed="rId2"/>
          <a:stretch>
            <a:fillRect/>
          </a:stretch>
        </p:blipFill>
        <p:spPr>
          <a:xfrm>
            <a:off x="2223105" y="1454150"/>
            <a:ext cx="7729915" cy="4873625"/>
          </a:xfrm>
          <a:prstGeom prst="rect">
            <a:avLst/>
          </a:prstGeom>
        </p:spPr>
      </p:pic>
    </p:spTree>
    <p:extLst>
      <p:ext uri="{BB962C8B-B14F-4D97-AF65-F5344CB8AC3E}">
        <p14:creationId xmlns:p14="http://schemas.microsoft.com/office/powerpoint/2010/main" val="136193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072F-640B-486C-A90D-52F4413AE52A}"/>
              </a:ext>
            </a:extLst>
          </p:cNvPr>
          <p:cNvSpPr>
            <a:spLocks noGrp="1"/>
          </p:cNvSpPr>
          <p:nvPr>
            <p:ph type="title"/>
          </p:nvPr>
        </p:nvSpPr>
        <p:spPr/>
        <p:txBody>
          <a:bodyPr/>
          <a:lstStyle/>
          <a:p>
            <a:r>
              <a:rPr lang="en-US" dirty="0"/>
              <a:t>Constructed Travel</a:t>
            </a:r>
          </a:p>
        </p:txBody>
      </p:sp>
      <p:sp>
        <p:nvSpPr>
          <p:cNvPr id="3" name="Content Placeholder 2">
            <a:extLst>
              <a:ext uri="{FF2B5EF4-FFF2-40B4-BE49-F238E27FC236}">
                <a16:creationId xmlns:a16="http://schemas.microsoft.com/office/drawing/2014/main" id="{84F91409-DF90-4A8B-85EC-FF7DB843C9C4}"/>
              </a:ext>
            </a:extLst>
          </p:cNvPr>
          <p:cNvSpPr>
            <a:spLocks noGrp="1"/>
          </p:cNvSpPr>
          <p:nvPr>
            <p:ph idx="1"/>
          </p:nvPr>
        </p:nvSpPr>
        <p:spPr/>
        <p:txBody>
          <a:bodyPr/>
          <a:lstStyle/>
          <a:p>
            <a:r>
              <a:rPr lang="en-US" dirty="0"/>
              <a:t>Prior to performing for official travel, the Authorizing Official (AO) will authorize or direct the traveler to use a specific transportation mode (i.e., the directed transportation mode).</a:t>
            </a:r>
          </a:p>
          <a:p>
            <a:endParaRPr lang="en-US" dirty="0"/>
          </a:p>
          <a:p>
            <a:r>
              <a:rPr lang="en-US" dirty="0"/>
              <a:t>Sometimes the traveler would rather travel using a different transportation mode (i.e., the selected transportation mode). </a:t>
            </a:r>
          </a:p>
          <a:p>
            <a:endParaRPr lang="en-US" dirty="0"/>
          </a:p>
          <a:p>
            <a:r>
              <a:rPr lang="en-US" dirty="0"/>
              <a:t>The most common example, the AO directed a traveler to use commercial air, but the traveler decided to drive their own car instead. </a:t>
            </a:r>
          </a:p>
        </p:txBody>
      </p:sp>
      <p:sp>
        <p:nvSpPr>
          <p:cNvPr id="4" name="Slide Number Placeholder 3">
            <a:extLst>
              <a:ext uri="{FF2B5EF4-FFF2-40B4-BE49-F238E27FC236}">
                <a16:creationId xmlns:a16="http://schemas.microsoft.com/office/drawing/2014/main" id="{18E76CA8-90A6-4B88-9ACB-4AE6C0D56A2F}"/>
              </a:ext>
            </a:extLst>
          </p:cNvPr>
          <p:cNvSpPr>
            <a:spLocks noGrp="1"/>
          </p:cNvSpPr>
          <p:nvPr>
            <p:ph type="sldNum" sz="quarter" idx="10"/>
          </p:nvPr>
        </p:nvSpPr>
        <p:spPr/>
        <p:txBody>
          <a:bodyPr/>
          <a:lstStyle/>
          <a:p>
            <a:pPr>
              <a:defRPr/>
            </a:pPr>
            <a:fld id="{7D187A4C-A87B-41AC-8A01-0B3AA42528A5}" type="slidenum">
              <a:rPr lang="en-US" smtClean="0"/>
              <a:pPr>
                <a:defRPr/>
              </a:pPr>
              <a:t>12</a:t>
            </a:fld>
            <a:endParaRPr lang="en-US"/>
          </a:p>
        </p:txBody>
      </p:sp>
    </p:spTree>
    <p:extLst>
      <p:ext uri="{BB962C8B-B14F-4D97-AF65-F5344CB8AC3E}">
        <p14:creationId xmlns:p14="http://schemas.microsoft.com/office/powerpoint/2010/main" val="23199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072F-640B-486C-A90D-52F4413AE52A}"/>
              </a:ext>
            </a:extLst>
          </p:cNvPr>
          <p:cNvSpPr>
            <a:spLocks noGrp="1"/>
          </p:cNvSpPr>
          <p:nvPr>
            <p:ph type="title"/>
          </p:nvPr>
        </p:nvSpPr>
        <p:spPr/>
        <p:txBody>
          <a:bodyPr/>
          <a:lstStyle/>
          <a:p>
            <a:r>
              <a:rPr lang="en-US" dirty="0"/>
              <a:t>Constructed Travel</a:t>
            </a:r>
          </a:p>
        </p:txBody>
      </p:sp>
      <p:sp>
        <p:nvSpPr>
          <p:cNvPr id="3" name="Content Placeholder 2">
            <a:extLst>
              <a:ext uri="{FF2B5EF4-FFF2-40B4-BE49-F238E27FC236}">
                <a16:creationId xmlns:a16="http://schemas.microsoft.com/office/drawing/2014/main" id="{84F91409-DF90-4A8B-85EC-FF7DB843C9C4}"/>
              </a:ext>
            </a:extLst>
          </p:cNvPr>
          <p:cNvSpPr>
            <a:spLocks noGrp="1"/>
          </p:cNvSpPr>
          <p:nvPr>
            <p:ph idx="1"/>
          </p:nvPr>
        </p:nvSpPr>
        <p:spPr/>
        <p:txBody>
          <a:bodyPr/>
          <a:lstStyle/>
          <a:p>
            <a:r>
              <a:rPr lang="en-US" dirty="0"/>
              <a:t>The Joint Travel Regulations (JTR) allows the traveler to use their selected transportation mode, but it also gives the AO the right to limit their transportation reimbursement if their choice is more expensive. </a:t>
            </a:r>
          </a:p>
          <a:p>
            <a:endParaRPr lang="en-US" dirty="0"/>
          </a:p>
          <a:p>
            <a:r>
              <a:rPr lang="en-US" dirty="0"/>
              <a:t>This is referred to Constructed Travel.</a:t>
            </a:r>
          </a:p>
          <a:p>
            <a:endParaRPr lang="en-US" dirty="0"/>
          </a:p>
          <a:p>
            <a:r>
              <a:rPr lang="en-US" dirty="0"/>
              <a:t>Constructed Travel lets the AO compare the true costs of the same trip using different transportation modes.</a:t>
            </a:r>
          </a:p>
        </p:txBody>
      </p:sp>
      <p:sp>
        <p:nvSpPr>
          <p:cNvPr id="4" name="Slide Number Placeholder 3">
            <a:extLst>
              <a:ext uri="{FF2B5EF4-FFF2-40B4-BE49-F238E27FC236}">
                <a16:creationId xmlns:a16="http://schemas.microsoft.com/office/drawing/2014/main" id="{18E76CA8-90A6-4B88-9ACB-4AE6C0D56A2F}"/>
              </a:ext>
            </a:extLst>
          </p:cNvPr>
          <p:cNvSpPr>
            <a:spLocks noGrp="1"/>
          </p:cNvSpPr>
          <p:nvPr>
            <p:ph type="sldNum" sz="quarter" idx="10"/>
          </p:nvPr>
        </p:nvSpPr>
        <p:spPr/>
        <p:txBody>
          <a:bodyPr/>
          <a:lstStyle/>
          <a:p>
            <a:pPr>
              <a:defRPr/>
            </a:pPr>
            <a:fld id="{7D187A4C-A87B-41AC-8A01-0B3AA42528A5}" type="slidenum">
              <a:rPr lang="en-US" smtClean="0"/>
              <a:pPr>
                <a:defRPr/>
              </a:pPr>
              <a:t>13</a:t>
            </a:fld>
            <a:endParaRPr lang="en-US"/>
          </a:p>
        </p:txBody>
      </p:sp>
    </p:spTree>
    <p:extLst>
      <p:ext uri="{BB962C8B-B14F-4D97-AF65-F5344CB8AC3E}">
        <p14:creationId xmlns:p14="http://schemas.microsoft.com/office/powerpoint/2010/main" val="412877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EB3E-42E7-460C-A791-8897D68C2803}"/>
              </a:ext>
            </a:extLst>
          </p:cNvPr>
          <p:cNvSpPr>
            <a:spLocks noGrp="1"/>
          </p:cNvSpPr>
          <p:nvPr>
            <p:ph type="title"/>
          </p:nvPr>
        </p:nvSpPr>
        <p:spPr/>
        <p:txBody>
          <a:bodyPr/>
          <a:lstStyle/>
          <a:p>
            <a:r>
              <a:rPr lang="en-US" dirty="0"/>
              <a:t>Constructed Travel</a:t>
            </a:r>
          </a:p>
        </p:txBody>
      </p:sp>
      <p:sp>
        <p:nvSpPr>
          <p:cNvPr id="3" name="Content Placeholder 2">
            <a:extLst>
              <a:ext uri="{FF2B5EF4-FFF2-40B4-BE49-F238E27FC236}">
                <a16:creationId xmlns:a16="http://schemas.microsoft.com/office/drawing/2014/main" id="{79E0EBA7-4BE8-413B-99D6-D90244C5680E}"/>
              </a:ext>
            </a:extLst>
          </p:cNvPr>
          <p:cNvSpPr>
            <a:spLocks noGrp="1"/>
          </p:cNvSpPr>
          <p:nvPr>
            <p:ph idx="1"/>
          </p:nvPr>
        </p:nvSpPr>
        <p:spPr>
          <a:xfrm>
            <a:off x="136477" y="1453694"/>
            <a:ext cx="11903123" cy="5069050"/>
          </a:xfrm>
        </p:spPr>
        <p:txBody>
          <a:bodyPr>
            <a:normAutofit fontScale="92500"/>
          </a:bodyPr>
          <a:lstStyle/>
          <a:p>
            <a:r>
              <a:rPr lang="en-US" dirty="0"/>
              <a:t>When Constructed Travel applies, here’s what happens: </a:t>
            </a:r>
          </a:p>
          <a:p>
            <a:pPr marL="857250" lvl="1" indent="-457200">
              <a:buFont typeface="+mj-lt"/>
              <a:buAutoNum type="arabicPeriod"/>
            </a:pPr>
            <a:r>
              <a:rPr lang="en-US" dirty="0"/>
              <a:t>The traveler creates their DTS authorization to show the total costs of the trip for their selected transportation mode. </a:t>
            </a:r>
          </a:p>
          <a:p>
            <a:pPr marL="857250" lvl="1" indent="-457200">
              <a:buFont typeface="+mj-lt"/>
              <a:buAutoNum type="arabicPeriod"/>
            </a:pPr>
            <a:endParaRPr lang="en-US" dirty="0"/>
          </a:p>
          <a:p>
            <a:pPr marL="857250" lvl="1" indent="-457200">
              <a:buFont typeface="+mj-lt"/>
              <a:buAutoNum type="arabicPeriod"/>
            </a:pPr>
            <a:r>
              <a:rPr lang="en-US" dirty="0"/>
              <a:t>The traveler completes a Constructed Travel Worksheet (CTW) to show the estimated cost (a.k.a., the constructed cost) of the directed transportation mode and attach it to the DTS document. </a:t>
            </a:r>
          </a:p>
          <a:p>
            <a:pPr marL="1257300" lvl="2" indent="-457200"/>
            <a:r>
              <a:rPr lang="en-US" dirty="0"/>
              <a:t>They may also include cost avoidances and additional considerations on the CTW. </a:t>
            </a:r>
          </a:p>
          <a:p>
            <a:pPr marL="857250" lvl="1" indent="-457200">
              <a:buFont typeface="+mj-lt"/>
              <a:buAutoNum type="arabicPeriod"/>
            </a:pPr>
            <a:endParaRPr lang="en-US" dirty="0"/>
          </a:p>
          <a:p>
            <a:pPr marL="857250" lvl="1" indent="-457200">
              <a:buFont typeface="+mj-lt"/>
              <a:buAutoNum type="arabicPeriod"/>
            </a:pPr>
            <a:r>
              <a:rPr lang="en-US" dirty="0"/>
              <a:t>The AO considers the information in both the authorization and the CTW and decides how to authorize the trip: </a:t>
            </a:r>
          </a:p>
          <a:p>
            <a:pPr marL="1257300" lvl="2" indent="-457200">
              <a:buAutoNum type="alphaLcPeriod"/>
            </a:pPr>
            <a:r>
              <a:rPr lang="en-US" dirty="0"/>
              <a:t>To allow full reimbursement for the selected transportation mode. </a:t>
            </a:r>
          </a:p>
          <a:p>
            <a:pPr marL="1257300" lvl="2" indent="-457200">
              <a:buAutoNum type="alphaLcPeriod"/>
            </a:pPr>
            <a:r>
              <a:rPr lang="en-US" dirty="0"/>
              <a:t>To allow the traveler to use their selected transportation mode, but limit their transportation reimbursement to the constructed cost of the directed transportation mode.</a:t>
            </a:r>
          </a:p>
        </p:txBody>
      </p:sp>
      <p:sp>
        <p:nvSpPr>
          <p:cNvPr id="4" name="Slide Number Placeholder 3">
            <a:extLst>
              <a:ext uri="{FF2B5EF4-FFF2-40B4-BE49-F238E27FC236}">
                <a16:creationId xmlns:a16="http://schemas.microsoft.com/office/drawing/2014/main" id="{136C2605-4B20-483A-BD94-51FCAA624516}"/>
              </a:ext>
            </a:extLst>
          </p:cNvPr>
          <p:cNvSpPr>
            <a:spLocks noGrp="1"/>
          </p:cNvSpPr>
          <p:nvPr>
            <p:ph type="sldNum" sz="quarter" idx="10"/>
          </p:nvPr>
        </p:nvSpPr>
        <p:spPr/>
        <p:txBody>
          <a:bodyPr/>
          <a:lstStyle/>
          <a:p>
            <a:pPr>
              <a:defRPr/>
            </a:pPr>
            <a:fld id="{7D187A4C-A87B-41AC-8A01-0B3AA42528A5}" type="slidenum">
              <a:rPr lang="en-US" smtClean="0"/>
              <a:pPr>
                <a:defRPr/>
              </a:pPr>
              <a:t>14</a:t>
            </a:fld>
            <a:endParaRPr lang="en-US"/>
          </a:p>
        </p:txBody>
      </p:sp>
    </p:spTree>
    <p:extLst>
      <p:ext uri="{BB962C8B-B14F-4D97-AF65-F5344CB8AC3E}">
        <p14:creationId xmlns:p14="http://schemas.microsoft.com/office/powerpoint/2010/main" val="210102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1CD5-6698-449E-BF04-7003C3E35E44}"/>
              </a:ext>
            </a:extLst>
          </p:cNvPr>
          <p:cNvSpPr>
            <a:spLocks noGrp="1"/>
          </p:cNvSpPr>
          <p:nvPr>
            <p:ph type="title"/>
          </p:nvPr>
        </p:nvSpPr>
        <p:spPr/>
        <p:txBody>
          <a:bodyPr/>
          <a:lstStyle/>
          <a:p>
            <a:r>
              <a:rPr lang="en-US" dirty="0"/>
              <a:t>Constructed Travel</a:t>
            </a:r>
          </a:p>
        </p:txBody>
      </p:sp>
      <p:sp>
        <p:nvSpPr>
          <p:cNvPr id="4" name="Slide Number Placeholder 3">
            <a:extLst>
              <a:ext uri="{FF2B5EF4-FFF2-40B4-BE49-F238E27FC236}">
                <a16:creationId xmlns:a16="http://schemas.microsoft.com/office/drawing/2014/main" id="{B773CC77-95BC-4CDB-BD68-DD2FBA636F4D}"/>
              </a:ext>
            </a:extLst>
          </p:cNvPr>
          <p:cNvSpPr>
            <a:spLocks noGrp="1"/>
          </p:cNvSpPr>
          <p:nvPr>
            <p:ph type="sldNum" sz="quarter" idx="10"/>
          </p:nvPr>
        </p:nvSpPr>
        <p:spPr/>
        <p:txBody>
          <a:bodyPr/>
          <a:lstStyle/>
          <a:p>
            <a:pPr>
              <a:defRPr/>
            </a:pPr>
            <a:fld id="{7D187A4C-A87B-41AC-8A01-0B3AA42528A5}" type="slidenum">
              <a:rPr lang="en-US" smtClean="0"/>
              <a:pPr>
                <a:defRPr/>
              </a:pPr>
              <a:t>15</a:t>
            </a:fld>
            <a:endParaRPr lang="en-US"/>
          </a:p>
        </p:txBody>
      </p:sp>
      <p:sp>
        <p:nvSpPr>
          <p:cNvPr id="6" name="TextBox 5">
            <a:extLst>
              <a:ext uri="{FF2B5EF4-FFF2-40B4-BE49-F238E27FC236}">
                <a16:creationId xmlns:a16="http://schemas.microsoft.com/office/drawing/2014/main" id="{5D758B4F-764C-4DDD-86B3-928EADEAF063}"/>
              </a:ext>
            </a:extLst>
          </p:cNvPr>
          <p:cNvSpPr txBox="1"/>
          <p:nvPr/>
        </p:nvSpPr>
        <p:spPr>
          <a:xfrm>
            <a:off x="228600" y="3048000"/>
            <a:ext cx="2971800" cy="1828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selecting the Private Auto – To/From TDY expense, the traveler will be notified that This expense may require a Constructed Travel Worksheet to be submitted with this document.</a:t>
            </a:r>
          </a:p>
        </p:txBody>
      </p:sp>
      <p:pic>
        <p:nvPicPr>
          <p:cNvPr id="9" name="Content Placeholder 8">
            <a:extLst>
              <a:ext uri="{FF2B5EF4-FFF2-40B4-BE49-F238E27FC236}">
                <a16:creationId xmlns:a16="http://schemas.microsoft.com/office/drawing/2014/main" id="{CB60E393-10B8-4578-ABB9-D3BB088CA588}"/>
              </a:ext>
            </a:extLst>
          </p:cNvPr>
          <p:cNvPicPr>
            <a:picLocks noGrp="1" noChangeAspect="1"/>
          </p:cNvPicPr>
          <p:nvPr>
            <p:ph idx="1"/>
          </p:nvPr>
        </p:nvPicPr>
        <p:blipFill>
          <a:blip r:embed="rId2"/>
          <a:stretch>
            <a:fillRect/>
          </a:stretch>
        </p:blipFill>
        <p:spPr>
          <a:xfrm>
            <a:off x="3857074" y="1454150"/>
            <a:ext cx="4461976" cy="4873625"/>
          </a:xfrm>
          <a:prstGeom prst="rect">
            <a:avLst/>
          </a:prstGeom>
        </p:spPr>
      </p:pic>
    </p:spTree>
    <p:extLst>
      <p:ext uri="{BB962C8B-B14F-4D97-AF65-F5344CB8AC3E}">
        <p14:creationId xmlns:p14="http://schemas.microsoft.com/office/powerpoint/2010/main" val="376852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1CD5-6698-449E-BF04-7003C3E35E44}"/>
              </a:ext>
            </a:extLst>
          </p:cNvPr>
          <p:cNvSpPr>
            <a:spLocks noGrp="1"/>
          </p:cNvSpPr>
          <p:nvPr>
            <p:ph type="title"/>
          </p:nvPr>
        </p:nvSpPr>
        <p:spPr/>
        <p:txBody>
          <a:bodyPr/>
          <a:lstStyle/>
          <a:p>
            <a:r>
              <a:rPr lang="en-US" dirty="0"/>
              <a:t>Constructed Travel</a:t>
            </a:r>
          </a:p>
        </p:txBody>
      </p:sp>
      <p:sp>
        <p:nvSpPr>
          <p:cNvPr id="4" name="Slide Number Placeholder 3">
            <a:extLst>
              <a:ext uri="{FF2B5EF4-FFF2-40B4-BE49-F238E27FC236}">
                <a16:creationId xmlns:a16="http://schemas.microsoft.com/office/drawing/2014/main" id="{B773CC77-95BC-4CDB-BD68-DD2FBA636F4D}"/>
              </a:ext>
            </a:extLst>
          </p:cNvPr>
          <p:cNvSpPr>
            <a:spLocks noGrp="1"/>
          </p:cNvSpPr>
          <p:nvPr>
            <p:ph type="sldNum" sz="quarter" idx="10"/>
          </p:nvPr>
        </p:nvSpPr>
        <p:spPr/>
        <p:txBody>
          <a:bodyPr/>
          <a:lstStyle/>
          <a:p>
            <a:pPr>
              <a:defRPr/>
            </a:pPr>
            <a:fld id="{7D187A4C-A87B-41AC-8A01-0B3AA42528A5}" type="slidenum">
              <a:rPr lang="en-US" smtClean="0"/>
              <a:pPr>
                <a:defRPr/>
              </a:pPr>
              <a:t>16</a:t>
            </a:fld>
            <a:endParaRPr lang="en-US"/>
          </a:p>
        </p:txBody>
      </p:sp>
      <p:sp>
        <p:nvSpPr>
          <p:cNvPr id="6" name="TextBox 5">
            <a:extLst>
              <a:ext uri="{FF2B5EF4-FFF2-40B4-BE49-F238E27FC236}">
                <a16:creationId xmlns:a16="http://schemas.microsoft.com/office/drawing/2014/main" id="{5D758B4F-764C-4DDD-86B3-928EADEAF063}"/>
              </a:ext>
            </a:extLst>
          </p:cNvPr>
          <p:cNvSpPr txBox="1"/>
          <p:nvPr/>
        </p:nvSpPr>
        <p:spPr>
          <a:xfrm>
            <a:off x="381000" y="3372790"/>
            <a:ext cx="2971800"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Since this trip has a leg that is greater than 400 miles, a CTW will be required.</a:t>
            </a:r>
          </a:p>
        </p:txBody>
      </p:sp>
      <p:pic>
        <p:nvPicPr>
          <p:cNvPr id="9" name="Content Placeholder 8">
            <a:extLst>
              <a:ext uri="{FF2B5EF4-FFF2-40B4-BE49-F238E27FC236}">
                <a16:creationId xmlns:a16="http://schemas.microsoft.com/office/drawing/2014/main" id="{CB60E393-10B8-4578-ABB9-D3BB088CA588}"/>
              </a:ext>
            </a:extLst>
          </p:cNvPr>
          <p:cNvPicPr>
            <a:picLocks noGrp="1" noChangeAspect="1"/>
          </p:cNvPicPr>
          <p:nvPr>
            <p:ph idx="1"/>
          </p:nvPr>
        </p:nvPicPr>
        <p:blipFill>
          <a:blip r:embed="rId2"/>
          <a:stretch>
            <a:fillRect/>
          </a:stretch>
        </p:blipFill>
        <p:spPr>
          <a:xfrm>
            <a:off x="3857074" y="1454150"/>
            <a:ext cx="4461976" cy="4873625"/>
          </a:xfrm>
          <a:prstGeom prst="rect">
            <a:avLst/>
          </a:prstGeom>
        </p:spPr>
      </p:pic>
      <p:sp>
        <p:nvSpPr>
          <p:cNvPr id="13" name="Rectangle 12">
            <a:extLst>
              <a:ext uri="{FF2B5EF4-FFF2-40B4-BE49-F238E27FC236}">
                <a16:creationId xmlns:a16="http://schemas.microsoft.com/office/drawing/2014/main" id="{648B1028-15D1-4E40-88C3-8C61097FBE7C}"/>
              </a:ext>
            </a:extLst>
          </p:cNvPr>
          <p:cNvSpPr/>
          <p:nvPr/>
        </p:nvSpPr>
        <p:spPr bwMode="auto">
          <a:xfrm>
            <a:off x="4038600" y="4724400"/>
            <a:ext cx="1295400" cy="5334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924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028B-21B1-4DE3-A938-7E107FAE2007}"/>
              </a:ext>
            </a:extLst>
          </p:cNvPr>
          <p:cNvSpPr>
            <a:spLocks noGrp="1"/>
          </p:cNvSpPr>
          <p:nvPr>
            <p:ph type="title"/>
          </p:nvPr>
        </p:nvSpPr>
        <p:spPr/>
        <p:txBody>
          <a:bodyPr/>
          <a:lstStyle/>
          <a:p>
            <a:r>
              <a:rPr lang="en-US" dirty="0"/>
              <a:t>Constructed Travel</a:t>
            </a:r>
          </a:p>
        </p:txBody>
      </p:sp>
      <p:sp>
        <p:nvSpPr>
          <p:cNvPr id="4" name="Slide Number Placeholder 3">
            <a:extLst>
              <a:ext uri="{FF2B5EF4-FFF2-40B4-BE49-F238E27FC236}">
                <a16:creationId xmlns:a16="http://schemas.microsoft.com/office/drawing/2014/main" id="{8826F530-7397-4B3D-8D74-3F985CE7D27D}"/>
              </a:ext>
            </a:extLst>
          </p:cNvPr>
          <p:cNvSpPr>
            <a:spLocks noGrp="1"/>
          </p:cNvSpPr>
          <p:nvPr>
            <p:ph type="sldNum" sz="quarter" idx="10"/>
          </p:nvPr>
        </p:nvSpPr>
        <p:spPr/>
        <p:txBody>
          <a:bodyPr/>
          <a:lstStyle/>
          <a:p>
            <a:pPr>
              <a:defRPr/>
            </a:pPr>
            <a:fld id="{7D187A4C-A87B-41AC-8A01-0B3AA42528A5}" type="slidenum">
              <a:rPr lang="en-US" smtClean="0"/>
              <a:pPr>
                <a:defRPr/>
              </a:pPr>
              <a:t>17</a:t>
            </a:fld>
            <a:endParaRPr lang="en-US"/>
          </a:p>
        </p:txBody>
      </p:sp>
      <p:sp>
        <p:nvSpPr>
          <p:cNvPr id="14" name="TextBox 13">
            <a:extLst>
              <a:ext uri="{FF2B5EF4-FFF2-40B4-BE49-F238E27FC236}">
                <a16:creationId xmlns:a16="http://schemas.microsoft.com/office/drawing/2014/main" id="{4A3BF4F3-256B-4CE9-AE6A-2752EA0D073A}"/>
              </a:ext>
            </a:extLst>
          </p:cNvPr>
          <p:cNvSpPr txBox="1"/>
          <p:nvPr/>
        </p:nvSpPr>
        <p:spPr>
          <a:xfrm>
            <a:off x="361950" y="2392657"/>
            <a:ext cx="2971800" cy="2941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As a side-note, DTS pulls the official mileage from the Defense Table of Distances (DTOD), which calculates from zip to zip.</a:t>
            </a:r>
          </a:p>
          <a:p>
            <a:endParaRPr lang="en-US" sz="1400" b="0" i="0" dirty="0">
              <a:latin typeface="+mj-lt"/>
            </a:endParaRPr>
          </a:p>
          <a:p>
            <a:r>
              <a:rPr lang="en-US" sz="1400" b="0" i="0" dirty="0">
                <a:latin typeface="+mj-lt"/>
              </a:rPr>
              <a:t>It is very possible that the mileage to/from will differ.</a:t>
            </a:r>
          </a:p>
          <a:p>
            <a:endParaRPr lang="en-US" sz="1400" b="0" i="0" dirty="0">
              <a:latin typeface="+mj-lt"/>
            </a:endParaRPr>
          </a:p>
          <a:p>
            <a:r>
              <a:rPr lang="en-US" sz="1400" b="0" i="0" dirty="0">
                <a:latin typeface="+mj-lt"/>
              </a:rPr>
              <a:t>This is due to on/off ramps, construction, “official routes”, and the tilt of the Earth’s axis.</a:t>
            </a:r>
          </a:p>
        </p:txBody>
      </p:sp>
      <p:pic>
        <p:nvPicPr>
          <p:cNvPr id="17" name="Content Placeholder 16">
            <a:extLst>
              <a:ext uri="{FF2B5EF4-FFF2-40B4-BE49-F238E27FC236}">
                <a16:creationId xmlns:a16="http://schemas.microsoft.com/office/drawing/2014/main" id="{F9071765-23A4-40D6-8B2C-C8F4C28D2AC9}"/>
              </a:ext>
            </a:extLst>
          </p:cNvPr>
          <p:cNvPicPr>
            <a:picLocks noGrp="1" noChangeAspect="1"/>
          </p:cNvPicPr>
          <p:nvPr>
            <p:ph idx="1"/>
          </p:nvPr>
        </p:nvPicPr>
        <p:blipFill>
          <a:blip r:embed="rId2"/>
          <a:stretch>
            <a:fillRect/>
          </a:stretch>
        </p:blipFill>
        <p:spPr>
          <a:xfrm>
            <a:off x="3733800" y="2518420"/>
            <a:ext cx="7974259" cy="2658086"/>
          </a:xfrm>
          <a:prstGeom prst="rect">
            <a:avLst/>
          </a:prstGeom>
        </p:spPr>
      </p:pic>
    </p:spTree>
    <p:extLst>
      <p:ext uri="{BB962C8B-B14F-4D97-AF65-F5344CB8AC3E}">
        <p14:creationId xmlns:p14="http://schemas.microsoft.com/office/powerpoint/2010/main" val="18676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4354-E51F-4D6D-B1FE-BE2CC0D69DBB}"/>
              </a:ext>
            </a:extLst>
          </p:cNvPr>
          <p:cNvSpPr>
            <a:spLocks noGrp="1"/>
          </p:cNvSpPr>
          <p:nvPr>
            <p:ph type="title"/>
          </p:nvPr>
        </p:nvSpPr>
        <p:spPr/>
        <p:txBody>
          <a:bodyPr/>
          <a:lstStyle/>
          <a:p>
            <a:r>
              <a:rPr lang="en-US" dirty="0"/>
              <a:t>Constructed Travel</a:t>
            </a:r>
          </a:p>
        </p:txBody>
      </p:sp>
      <p:pic>
        <p:nvPicPr>
          <p:cNvPr id="5" name="Content Placeholder 4">
            <a:extLst>
              <a:ext uri="{FF2B5EF4-FFF2-40B4-BE49-F238E27FC236}">
                <a16:creationId xmlns:a16="http://schemas.microsoft.com/office/drawing/2014/main" id="{89CDED73-8BE1-4F92-86EC-C924BE80A806}"/>
              </a:ext>
            </a:extLst>
          </p:cNvPr>
          <p:cNvPicPr>
            <a:picLocks noGrp="1" noChangeAspect="1"/>
          </p:cNvPicPr>
          <p:nvPr>
            <p:ph idx="1"/>
          </p:nvPr>
        </p:nvPicPr>
        <p:blipFill>
          <a:blip r:embed="rId2"/>
          <a:stretch>
            <a:fillRect/>
          </a:stretch>
        </p:blipFill>
        <p:spPr>
          <a:xfrm>
            <a:off x="3352800" y="1981200"/>
            <a:ext cx="8220075" cy="3590925"/>
          </a:xfrm>
          <a:prstGeom prst="rect">
            <a:avLst/>
          </a:prstGeom>
        </p:spPr>
      </p:pic>
      <p:sp>
        <p:nvSpPr>
          <p:cNvPr id="4" name="Slide Number Placeholder 3">
            <a:extLst>
              <a:ext uri="{FF2B5EF4-FFF2-40B4-BE49-F238E27FC236}">
                <a16:creationId xmlns:a16="http://schemas.microsoft.com/office/drawing/2014/main" id="{D6B31273-835F-4EE4-AA88-29E556DB8E1A}"/>
              </a:ext>
            </a:extLst>
          </p:cNvPr>
          <p:cNvSpPr>
            <a:spLocks noGrp="1"/>
          </p:cNvSpPr>
          <p:nvPr>
            <p:ph type="sldNum" sz="quarter" idx="10"/>
          </p:nvPr>
        </p:nvSpPr>
        <p:spPr/>
        <p:txBody>
          <a:bodyPr/>
          <a:lstStyle/>
          <a:p>
            <a:pPr>
              <a:defRPr/>
            </a:pPr>
            <a:fld id="{7D187A4C-A87B-41AC-8A01-0B3AA42528A5}" type="slidenum">
              <a:rPr lang="en-US" smtClean="0"/>
              <a:pPr>
                <a:defRPr/>
              </a:pPr>
              <a:t>18</a:t>
            </a:fld>
            <a:endParaRPr lang="en-US"/>
          </a:p>
        </p:txBody>
      </p:sp>
      <p:sp>
        <p:nvSpPr>
          <p:cNvPr id="6" name="TextBox 5">
            <a:extLst>
              <a:ext uri="{FF2B5EF4-FFF2-40B4-BE49-F238E27FC236}">
                <a16:creationId xmlns:a16="http://schemas.microsoft.com/office/drawing/2014/main" id="{9161D38D-146C-48BB-8AD5-650992ED2320}"/>
              </a:ext>
            </a:extLst>
          </p:cNvPr>
          <p:cNvSpPr txBox="1"/>
          <p:nvPr/>
        </p:nvSpPr>
        <p:spPr>
          <a:xfrm>
            <a:off x="304800" y="3128962"/>
            <a:ext cx="2971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Anytime a Transportation expense other than Commercial Air is added to the document, the document will trigger a Pre-Audit Flag that requires justification.</a:t>
            </a:r>
          </a:p>
        </p:txBody>
      </p:sp>
    </p:spTree>
    <p:extLst>
      <p:ext uri="{BB962C8B-B14F-4D97-AF65-F5344CB8AC3E}">
        <p14:creationId xmlns:p14="http://schemas.microsoft.com/office/powerpoint/2010/main" val="99041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4354-E51F-4D6D-B1FE-BE2CC0D69DBB}"/>
              </a:ext>
            </a:extLst>
          </p:cNvPr>
          <p:cNvSpPr>
            <a:spLocks noGrp="1"/>
          </p:cNvSpPr>
          <p:nvPr>
            <p:ph type="title"/>
          </p:nvPr>
        </p:nvSpPr>
        <p:spPr/>
        <p:txBody>
          <a:bodyPr/>
          <a:lstStyle/>
          <a:p>
            <a:r>
              <a:rPr lang="en-US" dirty="0"/>
              <a:t>Constructed Travel</a:t>
            </a:r>
          </a:p>
        </p:txBody>
      </p:sp>
      <p:pic>
        <p:nvPicPr>
          <p:cNvPr id="5" name="Content Placeholder 4">
            <a:extLst>
              <a:ext uri="{FF2B5EF4-FFF2-40B4-BE49-F238E27FC236}">
                <a16:creationId xmlns:a16="http://schemas.microsoft.com/office/drawing/2014/main" id="{89CDED73-8BE1-4F92-86EC-C924BE80A806}"/>
              </a:ext>
            </a:extLst>
          </p:cNvPr>
          <p:cNvPicPr>
            <a:picLocks noGrp="1" noChangeAspect="1"/>
          </p:cNvPicPr>
          <p:nvPr>
            <p:ph idx="1"/>
          </p:nvPr>
        </p:nvPicPr>
        <p:blipFill>
          <a:blip r:embed="rId2"/>
          <a:stretch>
            <a:fillRect/>
          </a:stretch>
        </p:blipFill>
        <p:spPr>
          <a:xfrm>
            <a:off x="3352800" y="1981200"/>
            <a:ext cx="8220075" cy="3590925"/>
          </a:xfrm>
          <a:prstGeom prst="rect">
            <a:avLst/>
          </a:prstGeom>
        </p:spPr>
      </p:pic>
      <p:sp>
        <p:nvSpPr>
          <p:cNvPr id="4" name="Slide Number Placeholder 3">
            <a:extLst>
              <a:ext uri="{FF2B5EF4-FFF2-40B4-BE49-F238E27FC236}">
                <a16:creationId xmlns:a16="http://schemas.microsoft.com/office/drawing/2014/main" id="{D6B31273-835F-4EE4-AA88-29E556DB8E1A}"/>
              </a:ext>
            </a:extLst>
          </p:cNvPr>
          <p:cNvSpPr>
            <a:spLocks noGrp="1"/>
          </p:cNvSpPr>
          <p:nvPr>
            <p:ph type="sldNum" sz="quarter" idx="10"/>
          </p:nvPr>
        </p:nvSpPr>
        <p:spPr/>
        <p:txBody>
          <a:bodyPr/>
          <a:lstStyle/>
          <a:p>
            <a:pPr>
              <a:defRPr/>
            </a:pPr>
            <a:fld id="{7D187A4C-A87B-41AC-8A01-0B3AA42528A5}" type="slidenum">
              <a:rPr lang="en-US" smtClean="0"/>
              <a:pPr>
                <a:defRPr/>
              </a:pPr>
              <a:t>19</a:t>
            </a:fld>
            <a:endParaRPr lang="en-US"/>
          </a:p>
        </p:txBody>
      </p:sp>
      <p:sp>
        <p:nvSpPr>
          <p:cNvPr id="6" name="TextBox 5">
            <a:extLst>
              <a:ext uri="{FF2B5EF4-FFF2-40B4-BE49-F238E27FC236}">
                <a16:creationId xmlns:a16="http://schemas.microsoft.com/office/drawing/2014/main" id="{9161D38D-146C-48BB-8AD5-650992ED2320}"/>
              </a:ext>
            </a:extLst>
          </p:cNvPr>
          <p:cNvSpPr txBox="1"/>
          <p:nvPr/>
        </p:nvSpPr>
        <p:spPr>
          <a:xfrm>
            <a:off x="304800" y="3128963"/>
            <a:ext cx="2971800" cy="681038"/>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The CTW can be found on the Pre-Audit page at the top of the </a:t>
            </a:r>
            <a:br>
              <a:rPr lang="en-US" sz="1400" b="0" i="0" dirty="0">
                <a:latin typeface="+mj-lt"/>
              </a:rPr>
            </a:br>
            <a:r>
              <a:rPr lang="en-US" sz="1400" b="0" i="0" dirty="0">
                <a:latin typeface="+mj-lt"/>
              </a:rPr>
              <a:t>Pre-Audit section.</a:t>
            </a:r>
          </a:p>
        </p:txBody>
      </p:sp>
      <p:sp>
        <p:nvSpPr>
          <p:cNvPr id="3" name="Rectangle 2">
            <a:extLst>
              <a:ext uri="{FF2B5EF4-FFF2-40B4-BE49-F238E27FC236}">
                <a16:creationId xmlns:a16="http://schemas.microsoft.com/office/drawing/2014/main" id="{6AED14A9-89DE-4947-AF7A-4F1117A68FD8}"/>
              </a:ext>
            </a:extLst>
          </p:cNvPr>
          <p:cNvSpPr/>
          <p:nvPr/>
        </p:nvSpPr>
        <p:spPr bwMode="auto">
          <a:xfrm>
            <a:off x="3505200" y="2819400"/>
            <a:ext cx="2057400"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3541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71499-FD85-4312-92A3-0C4633B8EE59}"/>
              </a:ext>
            </a:extLst>
          </p:cNvPr>
          <p:cNvSpPr>
            <a:spLocks noGrp="1"/>
          </p:cNvSpPr>
          <p:nvPr>
            <p:ph type="ctrTitle"/>
          </p:nvPr>
        </p:nvSpPr>
        <p:spPr>
          <a:xfrm>
            <a:off x="914400" y="3797300"/>
            <a:ext cx="10363200" cy="872718"/>
          </a:xfrm>
        </p:spPr>
        <p:txBody>
          <a:bodyPr/>
          <a:lstStyle/>
          <a:p>
            <a:r>
              <a:rPr lang="en-US" dirty="0">
                <a:solidFill>
                  <a:srgbClr val="262673"/>
                </a:solidFill>
              </a:rPr>
              <a:t>TAC Outreach Call</a:t>
            </a:r>
            <a:br>
              <a:rPr lang="en-US" dirty="0">
                <a:solidFill>
                  <a:srgbClr val="262673"/>
                </a:solidFill>
              </a:rPr>
            </a:br>
            <a:r>
              <a:rPr lang="en-US" dirty="0">
                <a:solidFill>
                  <a:srgbClr val="262673"/>
                </a:solidFill>
              </a:rPr>
              <a:t>February 11, 2020</a:t>
            </a:r>
            <a:endParaRPr lang="en-US" dirty="0"/>
          </a:p>
        </p:txBody>
      </p:sp>
      <p:sp>
        <p:nvSpPr>
          <p:cNvPr id="6" name="Subtitle 5">
            <a:extLst>
              <a:ext uri="{FF2B5EF4-FFF2-40B4-BE49-F238E27FC236}">
                <a16:creationId xmlns:a16="http://schemas.microsoft.com/office/drawing/2014/main" id="{2EEA36C4-CE47-401A-923C-F375D6C927A3}"/>
              </a:ext>
            </a:extLst>
          </p:cNvPr>
          <p:cNvSpPr>
            <a:spLocks noGrp="1"/>
          </p:cNvSpPr>
          <p:nvPr>
            <p:ph type="subTitle" idx="1"/>
          </p:nvPr>
        </p:nvSpPr>
        <p:spPr>
          <a:xfrm>
            <a:off x="1066800" y="4776177"/>
            <a:ext cx="10058400" cy="533400"/>
          </a:xfrm>
        </p:spPr>
        <p:txBody>
          <a:bodyPr/>
          <a:lstStyle/>
          <a:p>
            <a:r>
              <a:rPr lang="en-US" dirty="0"/>
              <a:t>Import/Export Changes and Constructed Travel</a:t>
            </a:r>
          </a:p>
        </p:txBody>
      </p:sp>
      <p:sp>
        <p:nvSpPr>
          <p:cNvPr id="7" name="Text Box 9">
            <a:extLst>
              <a:ext uri="{FF2B5EF4-FFF2-40B4-BE49-F238E27FC236}">
                <a16:creationId xmlns:a16="http://schemas.microsoft.com/office/drawing/2014/main" id="{E3671636-3520-4302-82FA-BEC1241C608E}"/>
              </a:ext>
            </a:extLst>
          </p:cNvPr>
          <p:cNvSpPr txBox="1">
            <a:spLocks noChangeArrowheads="1"/>
          </p:cNvSpPr>
          <p:nvPr/>
        </p:nvSpPr>
        <p:spPr bwMode="auto">
          <a:xfrm>
            <a:off x="1447800" y="5390336"/>
            <a:ext cx="7162800" cy="738188"/>
          </a:xfrm>
          <a:prstGeom prst="rect">
            <a:avLst/>
          </a:prstGeom>
          <a:noFill/>
          <a:ln w="9525">
            <a:noFill/>
            <a:miter lim="800000"/>
            <a:headEnd/>
            <a:tailEnd/>
          </a:ln>
        </p:spPr>
        <p:txBody>
          <a:bodyPr wrap="square">
            <a:spAutoFit/>
          </a:bodyPr>
          <a:lstStyle/>
          <a:p>
            <a:pPr>
              <a:spcBef>
                <a:spcPct val="50000"/>
              </a:spcBef>
            </a:pPr>
            <a:r>
              <a:rPr lang="en-US" sz="1400" b="0" i="0" dirty="0">
                <a:solidFill>
                  <a:schemeClr val="accent2"/>
                </a:solidFill>
                <a:latin typeface="Arial" pitchFamily="34" charset="0"/>
              </a:rPr>
              <a:t>Presenters:</a:t>
            </a:r>
            <a:br>
              <a:rPr lang="en-US" sz="1400" b="0" i="0" dirty="0">
                <a:solidFill>
                  <a:schemeClr val="accent2"/>
                </a:solidFill>
                <a:latin typeface="Arial" pitchFamily="34" charset="0"/>
              </a:rPr>
            </a:br>
            <a:r>
              <a:rPr lang="en-US" sz="1400" b="0" i="0" dirty="0">
                <a:solidFill>
                  <a:schemeClr val="accent2"/>
                </a:solidFill>
                <a:latin typeface="Arial" pitchFamily="34" charset="0"/>
              </a:rPr>
              <a:t>Jason Prado, Travel Assistance Center (TAC) Manager</a:t>
            </a:r>
            <a:br>
              <a:rPr lang="en-US" sz="1400" b="0" i="0" dirty="0">
                <a:solidFill>
                  <a:schemeClr val="accent2"/>
                </a:solidFill>
                <a:latin typeface="Arial" pitchFamily="34" charset="0"/>
              </a:rPr>
            </a:br>
            <a:r>
              <a:rPr lang="en-US" sz="1400" b="0" i="0" dirty="0">
                <a:solidFill>
                  <a:schemeClr val="accent2"/>
                </a:solidFill>
                <a:latin typeface="Arial" pitchFamily="34" charset="0"/>
              </a:rPr>
              <a:t>Dan Greene, TAC Outreach Call Coordinator</a:t>
            </a:r>
          </a:p>
        </p:txBody>
      </p:sp>
    </p:spTree>
    <p:extLst>
      <p:ext uri="{BB962C8B-B14F-4D97-AF65-F5344CB8AC3E}">
        <p14:creationId xmlns:p14="http://schemas.microsoft.com/office/powerpoint/2010/main" val="408963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813E-CB55-47E3-975C-FA5C6CD9C7BC}"/>
              </a:ext>
            </a:extLst>
          </p:cNvPr>
          <p:cNvSpPr>
            <a:spLocks noGrp="1"/>
          </p:cNvSpPr>
          <p:nvPr>
            <p:ph type="title"/>
          </p:nvPr>
        </p:nvSpPr>
        <p:spPr/>
        <p:txBody>
          <a:bodyPr/>
          <a:lstStyle/>
          <a:p>
            <a:r>
              <a:rPr lang="en-US" dirty="0"/>
              <a:t>Constructed Travel</a:t>
            </a:r>
          </a:p>
        </p:txBody>
      </p:sp>
      <p:sp>
        <p:nvSpPr>
          <p:cNvPr id="4" name="Slide Number Placeholder 3">
            <a:extLst>
              <a:ext uri="{FF2B5EF4-FFF2-40B4-BE49-F238E27FC236}">
                <a16:creationId xmlns:a16="http://schemas.microsoft.com/office/drawing/2014/main" id="{C40CD4DF-10AE-41B5-AA99-351E79133982}"/>
              </a:ext>
            </a:extLst>
          </p:cNvPr>
          <p:cNvSpPr>
            <a:spLocks noGrp="1"/>
          </p:cNvSpPr>
          <p:nvPr>
            <p:ph type="sldNum" sz="quarter" idx="10"/>
          </p:nvPr>
        </p:nvSpPr>
        <p:spPr/>
        <p:txBody>
          <a:bodyPr/>
          <a:lstStyle/>
          <a:p>
            <a:pPr>
              <a:defRPr/>
            </a:pPr>
            <a:fld id="{7D187A4C-A87B-41AC-8A01-0B3AA42528A5}" type="slidenum">
              <a:rPr lang="en-US" smtClean="0"/>
              <a:pPr>
                <a:defRPr/>
              </a:pPr>
              <a:t>20</a:t>
            </a:fld>
            <a:endParaRPr lang="en-US"/>
          </a:p>
        </p:txBody>
      </p:sp>
      <p:pic>
        <p:nvPicPr>
          <p:cNvPr id="6" name="Content Placeholder 8">
            <a:extLst>
              <a:ext uri="{FF2B5EF4-FFF2-40B4-BE49-F238E27FC236}">
                <a16:creationId xmlns:a16="http://schemas.microsoft.com/office/drawing/2014/main" id="{2EAB9102-6F11-42A4-9C35-A5B97D16DC54}"/>
              </a:ext>
            </a:extLst>
          </p:cNvPr>
          <p:cNvPicPr>
            <a:picLocks noGrp="1" noChangeAspect="1"/>
          </p:cNvPicPr>
          <p:nvPr>
            <p:ph idx="1"/>
          </p:nvPr>
        </p:nvPicPr>
        <p:blipFill>
          <a:blip r:embed="rId2"/>
          <a:stretch>
            <a:fillRect/>
          </a:stretch>
        </p:blipFill>
        <p:spPr>
          <a:xfrm>
            <a:off x="3857074" y="1454150"/>
            <a:ext cx="4461976" cy="4873625"/>
          </a:xfrm>
          <a:prstGeom prst="rect">
            <a:avLst/>
          </a:prstGeom>
        </p:spPr>
      </p:pic>
      <p:sp>
        <p:nvSpPr>
          <p:cNvPr id="7" name="TextBox 6">
            <a:extLst>
              <a:ext uri="{FF2B5EF4-FFF2-40B4-BE49-F238E27FC236}">
                <a16:creationId xmlns:a16="http://schemas.microsoft.com/office/drawing/2014/main" id="{86E33EC9-3476-4F2B-97FD-CE7676256948}"/>
              </a:ext>
            </a:extLst>
          </p:cNvPr>
          <p:cNvSpPr txBox="1"/>
          <p:nvPr/>
        </p:nvSpPr>
        <p:spPr>
          <a:xfrm>
            <a:off x="304800" y="3128963"/>
            <a:ext cx="2971800" cy="1138238"/>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CTW can be found on the yellow banner of transportation expenses that may trigger the pre-audit.</a:t>
            </a:r>
          </a:p>
        </p:txBody>
      </p:sp>
      <p:sp>
        <p:nvSpPr>
          <p:cNvPr id="8" name="Rectangle 7">
            <a:extLst>
              <a:ext uri="{FF2B5EF4-FFF2-40B4-BE49-F238E27FC236}">
                <a16:creationId xmlns:a16="http://schemas.microsoft.com/office/drawing/2014/main" id="{C37C1FCC-C577-410B-BA54-E99A9EDD9D03}"/>
              </a:ext>
            </a:extLst>
          </p:cNvPr>
          <p:cNvSpPr/>
          <p:nvPr/>
        </p:nvSpPr>
        <p:spPr bwMode="auto">
          <a:xfrm>
            <a:off x="4038600" y="2667000"/>
            <a:ext cx="3962400" cy="3810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31334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0628-38EF-4D00-94A5-09795F83D579}"/>
              </a:ext>
            </a:extLst>
          </p:cNvPr>
          <p:cNvSpPr>
            <a:spLocks noGrp="1"/>
          </p:cNvSpPr>
          <p:nvPr>
            <p:ph type="title"/>
          </p:nvPr>
        </p:nvSpPr>
        <p:spPr/>
        <p:txBody>
          <a:bodyPr/>
          <a:lstStyle/>
          <a:p>
            <a:r>
              <a:rPr lang="en-US" dirty="0"/>
              <a:t>Constructed Travel Worksheet</a:t>
            </a:r>
          </a:p>
        </p:txBody>
      </p:sp>
      <p:sp>
        <p:nvSpPr>
          <p:cNvPr id="3" name="Content Placeholder 2">
            <a:extLst>
              <a:ext uri="{FF2B5EF4-FFF2-40B4-BE49-F238E27FC236}">
                <a16:creationId xmlns:a16="http://schemas.microsoft.com/office/drawing/2014/main" id="{AA0DC0D0-9433-4A96-89B7-D83669E5359E}"/>
              </a:ext>
            </a:extLst>
          </p:cNvPr>
          <p:cNvSpPr>
            <a:spLocks noGrp="1"/>
          </p:cNvSpPr>
          <p:nvPr>
            <p:ph idx="1"/>
          </p:nvPr>
        </p:nvSpPr>
        <p:spPr/>
        <p:txBody>
          <a:bodyPr/>
          <a:lstStyle/>
          <a:p>
            <a:r>
              <a:rPr lang="en-US" dirty="0"/>
              <a:t>A Constructed Travel Worksheet (CTW) must be filled out if the traveler cannot meet at least one of the following conditions:</a:t>
            </a:r>
          </a:p>
          <a:p>
            <a:pPr lvl="1"/>
            <a:r>
              <a:rPr lang="en-US" dirty="0"/>
              <a:t>The traveler will use the transportation mode the AO authorized or directed on every travel leg. </a:t>
            </a:r>
          </a:p>
          <a:p>
            <a:pPr lvl="1"/>
            <a:r>
              <a:rPr lang="en-US" dirty="0"/>
              <a:t>The traveler will use their privately owned vehicle (POV) (automobile or motorcycle only) for every travel leg that is 400 or fewer miles, per the Defense Table of Official Distance (DTOD). </a:t>
            </a:r>
          </a:p>
          <a:p>
            <a:pPr lvl="1"/>
            <a:r>
              <a:rPr lang="en-US" dirty="0"/>
              <a:t>Government transportation is authorized or directed.</a:t>
            </a:r>
          </a:p>
          <a:p>
            <a:pPr lvl="1"/>
            <a:endParaRPr lang="en-US" dirty="0"/>
          </a:p>
          <a:p>
            <a:r>
              <a:rPr lang="en-US" dirty="0"/>
              <a:t>If none of these conditions apply, the traveler must complete a CTW to help the Approving Official decide whether to limit the transportation reimbursement to the constructed transportation cost. </a:t>
            </a:r>
          </a:p>
        </p:txBody>
      </p:sp>
      <p:sp>
        <p:nvSpPr>
          <p:cNvPr id="4" name="Slide Number Placeholder 3">
            <a:extLst>
              <a:ext uri="{FF2B5EF4-FFF2-40B4-BE49-F238E27FC236}">
                <a16:creationId xmlns:a16="http://schemas.microsoft.com/office/drawing/2014/main" id="{46CB2054-1B71-4A87-9C6E-E4EEEDAD28E6}"/>
              </a:ext>
            </a:extLst>
          </p:cNvPr>
          <p:cNvSpPr>
            <a:spLocks noGrp="1"/>
          </p:cNvSpPr>
          <p:nvPr>
            <p:ph type="sldNum" sz="quarter" idx="10"/>
          </p:nvPr>
        </p:nvSpPr>
        <p:spPr/>
        <p:txBody>
          <a:bodyPr/>
          <a:lstStyle/>
          <a:p>
            <a:pPr>
              <a:defRPr/>
            </a:pPr>
            <a:fld id="{7D187A4C-A87B-41AC-8A01-0B3AA42528A5}" type="slidenum">
              <a:rPr lang="en-US" smtClean="0"/>
              <a:pPr>
                <a:defRPr/>
              </a:pPr>
              <a:t>21</a:t>
            </a:fld>
            <a:endParaRPr lang="en-US"/>
          </a:p>
        </p:txBody>
      </p:sp>
    </p:spTree>
    <p:extLst>
      <p:ext uri="{BB962C8B-B14F-4D97-AF65-F5344CB8AC3E}">
        <p14:creationId xmlns:p14="http://schemas.microsoft.com/office/powerpoint/2010/main" val="220429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06FC-7559-4E4E-83A1-CD7A2EE71F5F}"/>
              </a:ext>
            </a:extLst>
          </p:cNvPr>
          <p:cNvSpPr>
            <a:spLocks noGrp="1"/>
          </p:cNvSpPr>
          <p:nvPr>
            <p:ph type="title"/>
          </p:nvPr>
        </p:nvSpPr>
        <p:spPr/>
        <p:txBody>
          <a:bodyPr/>
          <a:lstStyle/>
          <a:p>
            <a:r>
              <a:rPr lang="en-US" dirty="0"/>
              <a:t>Constructed Travel Worksheet</a:t>
            </a:r>
          </a:p>
        </p:txBody>
      </p:sp>
      <p:sp>
        <p:nvSpPr>
          <p:cNvPr id="3" name="Content Placeholder 2">
            <a:extLst>
              <a:ext uri="{FF2B5EF4-FFF2-40B4-BE49-F238E27FC236}">
                <a16:creationId xmlns:a16="http://schemas.microsoft.com/office/drawing/2014/main" id="{BEB53DAB-4798-4A5A-A3AC-BE6926885F30}"/>
              </a:ext>
            </a:extLst>
          </p:cNvPr>
          <p:cNvSpPr>
            <a:spLocks noGrp="1"/>
          </p:cNvSpPr>
          <p:nvPr>
            <p:ph idx="1"/>
          </p:nvPr>
        </p:nvSpPr>
        <p:spPr/>
        <p:txBody>
          <a:bodyPr/>
          <a:lstStyle/>
          <a:p>
            <a:r>
              <a:rPr lang="en-US" dirty="0"/>
              <a:t>DTS has a CTW available that is stored on the DTMO’s website that complies with the Joint Travel Regulations (JTR).</a:t>
            </a:r>
          </a:p>
          <a:p>
            <a:pPr lvl="1"/>
            <a:r>
              <a:rPr lang="en-US" dirty="0">
                <a:hlinkClick r:id="rId2"/>
              </a:rPr>
              <a:t>https://www.defensetravel.dod.mil/CnstTvl/</a:t>
            </a:r>
            <a:endParaRPr lang="en-US" dirty="0"/>
          </a:p>
          <a:p>
            <a:endParaRPr lang="en-US" dirty="0"/>
          </a:p>
          <a:p>
            <a:r>
              <a:rPr lang="en-US" dirty="0"/>
              <a:t>Travelers are not required to use the CTW available through DTS. </a:t>
            </a:r>
          </a:p>
          <a:p>
            <a:pPr lvl="1"/>
            <a:r>
              <a:rPr lang="en-US" dirty="0"/>
              <a:t>Travelers may use any locally-approved worksheet, but should check with their organization’s local business rules.</a:t>
            </a:r>
          </a:p>
          <a:p>
            <a:pPr lvl="1"/>
            <a:endParaRPr lang="en-US" dirty="0"/>
          </a:p>
          <a:p>
            <a:endParaRPr lang="en-US" dirty="0"/>
          </a:p>
        </p:txBody>
      </p:sp>
      <p:sp>
        <p:nvSpPr>
          <p:cNvPr id="4" name="Slide Number Placeholder 3">
            <a:extLst>
              <a:ext uri="{FF2B5EF4-FFF2-40B4-BE49-F238E27FC236}">
                <a16:creationId xmlns:a16="http://schemas.microsoft.com/office/drawing/2014/main" id="{9F51FED6-DA65-4ED5-858A-C105CC394C88}"/>
              </a:ext>
            </a:extLst>
          </p:cNvPr>
          <p:cNvSpPr>
            <a:spLocks noGrp="1"/>
          </p:cNvSpPr>
          <p:nvPr>
            <p:ph type="sldNum" sz="quarter" idx="10"/>
          </p:nvPr>
        </p:nvSpPr>
        <p:spPr/>
        <p:txBody>
          <a:bodyPr/>
          <a:lstStyle/>
          <a:p>
            <a:pPr>
              <a:defRPr/>
            </a:pPr>
            <a:fld id="{7D187A4C-A87B-41AC-8A01-0B3AA42528A5}" type="slidenum">
              <a:rPr lang="en-US" smtClean="0"/>
              <a:pPr>
                <a:defRPr/>
              </a:pPr>
              <a:t>22</a:t>
            </a:fld>
            <a:endParaRPr lang="en-US"/>
          </a:p>
        </p:txBody>
      </p:sp>
    </p:spTree>
    <p:extLst>
      <p:ext uri="{BB962C8B-B14F-4D97-AF65-F5344CB8AC3E}">
        <p14:creationId xmlns:p14="http://schemas.microsoft.com/office/powerpoint/2010/main" val="10687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805C-9754-4F92-8962-B810B1BB7A33}"/>
              </a:ext>
            </a:extLst>
          </p:cNvPr>
          <p:cNvSpPr>
            <a:spLocks noGrp="1"/>
          </p:cNvSpPr>
          <p:nvPr>
            <p:ph type="title"/>
          </p:nvPr>
        </p:nvSpPr>
        <p:spPr/>
        <p:txBody>
          <a:bodyPr/>
          <a:lstStyle/>
          <a:p>
            <a:r>
              <a:rPr lang="en-US" dirty="0"/>
              <a:t>Constructed Travel Worksheet</a:t>
            </a:r>
          </a:p>
        </p:txBody>
      </p:sp>
      <p:pic>
        <p:nvPicPr>
          <p:cNvPr id="5" name="Content Placeholder 4">
            <a:extLst>
              <a:ext uri="{FF2B5EF4-FFF2-40B4-BE49-F238E27FC236}">
                <a16:creationId xmlns:a16="http://schemas.microsoft.com/office/drawing/2014/main" id="{CB9E74A5-CB5C-4918-84B0-FD5B7A35A66B}"/>
              </a:ext>
            </a:extLst>
          </p:cNvPr>
          <p:cNvPicPr>
            <a:picLocks noGrp="1" noChangeAspect="1"/>
          </p:cNvPicPr>
          <p:nvPr>
            <p:ph idx="1"/>
          </p:nvPr>
        </p:nvPicPr>
        <p:blipFill>
          <a:blip r:embed="rId2"/>
          <a:stretch>
            <a:fillRect/>
          </a:stretch>
        </p:blipFill>
        <p:spPr>
          <a:xfrm>
            <a:off x="1644650" y="1562100"/>
            <a:ext cx="8886825" cy="4657725"/>
          </a:xfrm>
          <a:prstGeom prst="rect">
            <a:avLst/>
          </a:prstGeom>
        </p:spPr>
      </p:pic>
      <p:sp>
        <p:nvSpPr>
          <p:cNvPr id="4" name="Slide Number Placeholder 3">
            <a:extLst>
              <a:ext uri="{FF2B5EF4-FFF2-40B4-BE49-F238E27FC236}">
                <a16:creationId xmlns:a16="http://schemas.microsoft.com/office/drawing/2014/main" id="{08038018-BFD6-45E4-AD75-E6E1FD575734}"/>
              </a:ext>
            </a:extLst>
          </p:cNvPr>
          <p:cNvSpPr>
            <a:spLocks noGrp="1"/>
          </p:cNvSpPr>
          <p:nvPr>
            <p:ph type="sldNum" sz="quarter" idx="10"/>
          </p:nvPr>
        </p:nvSpPr>
        <p:spPr/>
        <p:txBody>
          <a:bodyPr/>
          <a:lstStyle/>
          <a:p>
            <a:pPr>
              <a:defRPr/>
            </a:pPr>
            <a:fld id="{7D187A4C-A87B-41AC-8A01-0B3AA42528A5}" type="slidenum">
              <a:rPr lang="en-US" smtClean="0"/>
              <a:pPr>
                <a:defRPr/>
              </a:pPr>
              <a:t>23</a:t>
            </a:fld>
            <a:endParaRPr lang="en-US"/>
          </a:p>
        </p:txBody>
      </p:sp>
    </p:spTree>
    <p:extLst>
      <p:ext uri="{BB962C8B-B14F-4D97-AF65-F5344CB8AC3E}">
        <p14:creationId xmlns:p14="http://schemas.microsoft.com/office/powerpoint/2010/main" val="266632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015069-ED2C-47AC-8B0F-1843395C01FE}"/>
              </a:ext>
            </a:extLst>
          </p:cNvPr>
          <p:cNvSpPr>
            <a:spLocks noGrp="1"/>
          </p:cNvSpPr>
          <p:nvPr>
            <p:ph type="body" idx="1"/>
          </p:nvPr>
        </p:nvSpPr>
        <p:spPr/>
        <p:txBody>
          <a:bodyPr/>
          <a:lstStyle/>
          <a:p>
            <a:pPr algn="ctr"/>
            <a:r>
              <a:rPr lang="en-US" dirty="0"/>
              <a:t>Authorization</a:t>
            </a:r>
          </a:p>
        </p:txBody>
      </p:sp>
      <p:sp>
        <p:nvSpPr>
          <p:cNvPr id="5" name="Content Placeholder 4"/>
          <p:cNvSpPr>
            <a:spLocks noGrp="1"/>
          </p:cNvSpPr>
          <p:nvPr>
            <p:ph sz="half" idx="2"/>
          </p:nvPr>
        </p:nvSpPr>
        <p:spPr/>
        <p:txBody>
          <a:bodyPr/>
          <a:lstStyle/>
          <a:p>
            <a:r>
              <a:rPr lang="en-US" sz="2000" dirty="0"/>
              <a:t>Created prior to travel.</a:t>
            </a:r>
          </a:p>
          <a:p>
            <a:endParaRPr lang="en-US" sz="2000" dirty="0"/>
          </a:p>
          <a:p>
            <a:r>
              <a:rPr lang="en-US" sz="2000" dirty="0"/>
              <a:t>Required for </a:t>
            </a:r>
            <a:r>
              <a:rPr lang="en-US" sz="2000" dirty="0" err="1"/>
              <a:t>En</a:t>
            </a:r>
            <a:r>
              <a:rPr lang="en-US" sz="2000" dirty="0"/>
              <a:t>-Route Transportation other than authorized travel mode.</a:t>
            </a:r>
          </a:p>
          <a:p>
            <a:endParaRPr lang="en-US" sz="2000" dirty="0"/>
          </a:p>
          <a:p>
            <a:r>
              <a:rPr lang="en-US" sz="2000" dirty="0"/>
              <a:t>Will determine if travel will be subject to limited reimbursement.</a:t>
            </a:r>
          </a:p>
        </p:txBody>
      </p:sp>
      <p:sp>
        <p:nvSpPr>
          <p:cNvPr id="7" name="Text Placeholder 6">
            <a:extLst>
              <a:ext uri="{FF2B5EF4-FFF2-40B4-BE49-F238E27FC236}">
                <a16:creationId xmlns:a16="http://schemas.microsoft.com/office/drawing/2014/main" id="{0B370FB7-DBFB-4CD5-9D8F-FDA34FACCDC5}"/>
              </a:ext>
            </a:extLst>
          </p:cNvPr>
          <p:cNvSpPr>
            <a:spLocks noGrp="1"/>
          </p:cNvSpPr>
          <p:nvPr>
            <p:ph type="body" sz="quarter" idx="3"/>
          </p:nvPr>
        </p:nvSpPr>
        <p:spPr/>
        <p:txBody>
          <a:bodyPr/>
          <a:lstStyle/>
          <a:p>
            <a:pPr algn="ctr"/>
            <a:r>
              <a:rPr lang="en-US" dirty="0"/>
              <a:t>Voucher</a:t>
            </a:r>
          </a:p>
        </p:txBody>
      </p:sp>
      <p:sp>
        <p:nvSpPr>
          <p:cNvPr id="6" name="Content Placeholder 5"/>
          <p:cNvSpPr>
            <a:spLocks noGrp="1"/>
          </p:cNvSpPr>
          <p:nvPr>
            <p:ph sz="quarter" idx="4"/>
          </p:nvPr>
        </p:nvSpPr>
        <p:spPr/>
        <p:txBody>
          <a:bodyPr/>
          <a:lstStyle/>
          <a:p>
            <a:r>
              <a:rPr lang="en-US" sz="2000" dirty="0"/>
              <a:t>Created after travel.</a:t>
            </a:r>
          </a:p>
          <a:p>
            <a:endParaRPr lang="en-US" sz="2000" dirty="0"/>
          </a:p>
          <a:p>
            <a:r>
              <a:rPr lang="en-US" sz="2000" dirty="0"/>
              <a:t>If you completed travel using an </a:t>
            </a:r>
            <a:r>
              <a:rPr lang="en-US" sz="2000" dirty="0" err="1"/>
              <a:t>en</a:t>
            </a:r>
            <a:r>
              <a:rPr lang="en-US" sz="2000" dirty="0"/>
              <a:t>-route transportation mode that was not approved prior to travel.</a:t>
            </a:r>
          </a:p>
          <a:p>
            <a:endParaRPr lang="en-US" sz="2000" dirty="0"/>
          </a:p>
          <a:p>
            <a:r>
              <a:rPr lang="en-US" sz="2000" dirty="0"/>
              <a:t>AO will determine if the change in the transportation mode was the best way to travel.</a:t>
            </a:r>
            <a:endParaRPr lang="en-US" dirty="0"/>
          </a:p>
        </p:txBody>
      </p:sp>
      <p:sp>
        <p:nvSpPr>
          <p:cNvPr id="4" name="Slide Number Placeholder 3"/>
          <p:cNvSpPr>
            <a:spLocks noGrp="1"/>
          </p:cNvSpPr>
          <p:nvPr>
            <p:ph type="sldNum" sz="quarter" idx="10"/>
          </p:nvPr>
        </p:nvSpPr>
        <p:spPr/>
        <p:txBody>
          <a:bodyPr/>
          <a:lstStyle/>
          <a:p>
            <a:pPr>
              <a:defRPr/>
            </a:pPr>
            <a:fld id="{2DF9F953-76ED-4CF0-9061-B0526D42DFFE}" type="slidenum">
              <a:rPr lang="en-US" smtClean="0"/>
              <a:pPr>
                <a:defRPr/>
              </a:pPr>
              <a:t>24</a:t>
            </a:fld>
            <a:endParaRPr lang="en-US"/>
          </a:p>
        </p:txBody>
      </p:sp>
      <p:sp>
        <p:nvSpPr>
          <p:cNvPr id="2" name="Title 1"/>
          <p:cNvSpPr>
            <a:spLocks noGrp="1"/>
          </p:cNvSpPr>
          <p:nvPr>
            <p:ph type="title"/>
          </p:nvPr>
        </p:nvSpPr>
        <p:spPr/>
        <p:txBody>
          <a:bodyPr/>
          <a:lstStyle/>
          <a:p>
            <a:r>
              <a:rPr lang="en-US" dirty="0"/>
              <a:t>Constructed Travel Worksheet</a:t>
            </a:r>
          </a:p>
        </p:txBody>
      </p:sp>
    </p:spTree>
    <p:extLst>
      <p:ext uri="{BB962C8B-B14F-4D97-AF65-F5344CB8AC3E}">
        <p14:creationId xmlns:p14="http://schemas.microsoft.com/office/powerpoint/2010/main" val="193730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DTS Constructed Travel Worksheet – Authorization </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25</a:t>
            </a:fld>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057400" y="2381478"/>
            <a:ext cx="7772400" cy="2095044"/>
          </a:xfrm>
          <a:prstGeom prst="rect">
            <a:avLst/>
          </a:prstGeom>
          <a:noFill/>
          <a:ln w="9525">
            <a:noFill/>
            <a:miter lim="800000"/>
            <a:headEnd/>
            <a:tailEnd/>
          </a:ln>
        </p:spPr>
      </p:pic>
      <p:sp>
        <p:nvSpPr>
          <p:cNvPr id="8" name="Left Arrow 7">
            <a:extLst>
              <a:ext uri="{FF2B5EF4-FFF2-40B4-BE49-F238E27FC236}">
                <a16:creationId xmlns:a16="http://schemas.microsoft.com/office/drawing/2014/main" id="{A51C93FD-10C2-4DB1-A6D8-BA8086E8B919}"/>
              </a:ext>
            </a:extLst>
          </p:cNvPr>
          <p:cNvSpPr/>
          <p:nvPr/>
        </p:nvSpPr>
        <p:spPr>
          <a:xfrm>
            <a:off x="8077200" y="3505200"/>
            <a:ext cx="990600" cy="457200"/>
          </a:xfrm>
          <a:prstGeom prst="leftArrow">
            <a:avLst/>
          </a:prstGeom>
          <a:solidFill>
            <a:srgbClr val="FF0000"/>
          </a:solidFill>
          <a:ln w="28575">
            <a:solidFill>
              <a:schemeClr val="tx1"/>
            </a:solidFill>
          </a:ln>
        </p:spPr>
        <p:txBody>
          <a:bodyPr wrap="none" lIns="91440" tIns="45720" rIns="91440" bIns="45720" rtlCol="0" anchor="ctr">
            <a:normAutofit fontScale="250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9" name="TextBox 8">
            <a:extLst>
              <a:ext uri="{FF2B5EF4-FFF2-40B4-BE49-F238E27FC236}">
                <a16:creationId xmlns:a16="http://schemas.microsoft.com/office/drawing/2014/main" id="{93FE6E1B-BBB6-4BA8-A43C-AADDE101F504}"/>
              </a:ext>
            </a:extLst>
          </p:cNvPr>
          <p:cNvSpPr txBox="1"/>
          <p:nvPr/>
        </p:nvSpPr>
        <p:spPr>
          <a:xfrm>
            <a:off x="6248400" y="4648200"/>
            <a:ext cx="3048000" cy="990600"/>
          </a:xfrm>
          <a:prstGeom prst="rect">
            <a:avLst/>
          </a:prstGeom>
          <a:noFill/>
          <a:ln>
            <a:solidFill>
              <a:schemeClr val="tx1"/>
            </a:solidFill>
          </a:ln>
        </p:spPr>
        <p:txBody>
          <a:bodyPr wrap="square" rtlCol="0" anchor="ctr">
            <a:normAutofit/>
          </a:bodyPr>
          <a:lstStyle/>
          <a:p>
            <a:r>
              <a:rPr lang="en-US" sz="1400" b="0" i="0" dirty="0">
                <a:latin typeface="+mj-lt"/>
              </a:rPr>
              <a:t>The CTW is not required for trips where the travel legs are less than 400 miles each.</a:t>
            </a:r>
          </a:p>
        </p:txBody>
      </p:sp>
    </p:spTree>
    <p:extLst>
      <p:ext uri="{BB962C8B-B14F-4D97-AF65-F5344CB8AC3E}">
        <p14:creationId xmlns:p14="http://schemas.microsoft.com/office/powerpoint/2010/main" val="2443880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DTS Constructed Travel Worksheet – Authorization </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26</a:t>
            </a:fld>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057400" y="2381478"/>
            <a:ext cx="7772400" cy="2095044"/>
          </a:xfrm>
          <a:prstGeom prst="rect">
            <a:avLst/>
          </a:prstGeom>
          <a:noFill/>
          <a:ln w="9525">
            <a:noFill/>
            <a:miter lim="800000"/>
            <a:headEnd/>
            <a:tailEnd/>
          </a:ln>
        </p:spPr>
      </p:pic>
      <p:sp>
        <p:nvSpPr>
          <p:cNvPr id="6" name="Down Arrow 5"/>
          <p:cNvSpPr/>
          <p:nvPr/>
        </p:nvSpPr>
        <p:spPr>
          <a:xfrm>
            <a:off x="8229600" y="1981200"/>
            <a:ext cx="381000" cy="609600"/>
          </a:xfrm>
          <a:prstGeom prst="downArrow">
            <a:avLst/>
          </a:prstGeom>
          <a:solidFill>
            <a:srgbClr val="FF0000"/>
          </a:solidFill>
          <a:ln w="28575">
            <a:solidFill>
              <a:schemeClr val="tx1"/>
            </a:solidFill>
          </a:ln>
        </p:spPr>
        <p:txBody>
          <a:bodyPr wrap="none" lIns="91440" tIns="45720" rIns="91440" bIns="45720" rtlCol="0" anchor="ctr">
            <a:normAutofit fontScale="625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7" name="TextBox 6"/>
          <p:cNvSpPr txBox="1"/>
          <p:nvPr/>
        </p:nvSpPr>
        <p:spPr>
          <a:xfrm>
            <a:off x="4648200" y="1447800"/>
            <a:ext cx="3048000" cy="990600"/>
          </a:xfrm>
          <a:prstGeom prst="rect">
            <a:avLst/>
          </a:prstGeom>
          <a:noFill/>
          <a:ln>
            <a:solidFill>
              <a:schemeClr val="tx1"/>
            </a:solidFill>
          </a:ln>
        </p:spPr>
        <p:txBody>
          <a:bodyPr wrap="square" rtlCol="0" anchor="ctr">
            <a:normAutofit/>
          </a:bodyPr>
          <a:lstStyle/>
          <a:p>
            <a:r>
              <a:rPr lang="en-US" sz="1400" b="0" i="0" dirty="0">
                <a:latin typeface="+mj-lt"/>
              </a:rPr>
              <a:t>The instructions for the Constructed Travel Worksheet for both the traveler and the AO are on the worksheet.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057400" y="2055091"/>
            <a:ext cx="7772400" cy="274781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Section #1 – Single TDY Location</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27</a:t>
            </a:fld>
            <a:endParaRPr lang="en-US" dirty="0"/>
          </a:p>
        </p:txBody>
      </p:sp>
      <p:sp>
        <p:nvSpPr>
          <p:cNvPr id="7" name="TextBox 6"/>
          <p:cNvSpPr txBox="1"/>
          <p:nvPr/>
        </p:nvSpPr>
        <p:spPr>
          <a:xfrm>
            <a:off x="1143000" y="2667000"/>
            <a:ext cx="685800" cy="304800"/>
          </a:xfrm>
          <a:prstGeom prst="rect">
            <a:avLst/>
          </a:prstGeom>
          <a:noFill/>
        </p:spPr>
        <p:txBody>
          <a:bodyPr wrap="square" rtlCol="0">
            <a:normAutofit/>
          </a:bodyPr>
          <a:lstStyle/>
          <a:p>
            <a:pPr algn="r"/>
            <a:r>
              <a:rPr lang="en-US" sz="1400" b="0" i="0" dirty="0">
                <a:latin typeface="+mj-lt"/>
              </a:rPr>
              <a:t>Start</a:t>
            </a:r>
          </a:p>
        </p:txBody>
      </p:sp>
      <p:sp>
        <p:nvSpPr>
          <p:cNvPr id="9" name="TextBox 8"/>
          <p:cNvSpPr txBox="1"/>
          <p:nvPr/>
        </p:nvSpPr>
        <p:spPr>
          <a:xfrm>
            <a:off x="1295400" y="2971800"/>
            <a:ext cx="533400" cy="304800"/>
          </a:xfrm>
          <a:prstGeom prst="rect">
            <a:avLst/>
          </a:prstGeom>
          <a:noFill/>
        </p:spPr>
        <p:txBody>
          <a:bodyPr wrap="square" rtlCol="0">
            <a:normAutofit/>
          </a:bodyPr>
          <a:lstStyle/>
          <a:p>
            <a:r>
              <a:rPr lang="en-US" sz="1400" b="0" i="0" dirty="0">
                <a:latin typeface="+mj-lt"/>
              </a:rPr>
              <a:t>End</a:t>
            </a:r>
          </a:p>
        </p:txBody>
      </p:sp>
      <p:cxnSp>
        <p:nvCxnSpPr>
          <p:cNvPr id="5" name="Straight Arrow Connector 4">
            <a:extLst>
              <a:ext uri="{FF2B5EF4-FFF2-40B4-BE49-F238E27FC236}">
                <a16:creationId xmlns:a16="http://schemas.microsoft.com/office/drawing/2014/main" id="{75D92EC4-6B06-4C75-BF38-BD22C1E7446A}"/>
              </a:ext>
            </a:extLst>
          </p:cNvPr>
          <p:cNvCxnSpPr>
            <a:stCxn id="7" idx="3"/>
          </p:cNvCxnSpPr>
          <p:nvPr/>
        </p:nvCxnSpPr>
        <p:spPr bwMode="auto">
          <a:xfrm>
            <a:off x="1828800" y="28194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336DC189-4BE1-4E83-A93D-F4F33AD35A86}"/>
              </a:ext>
            </a:extLst>
          </p:cNvPr>
          <p:cNvCxnSpPr>
            <a:stCxn id="9" idx="3"/>
          </p:cNvCxnSpPr>
          <p:nvPr/>
        </p:nvCxnSpPr>
        <p:spPr bwMode="auto">
          <a:xfrm>
            <a:off x="1828800" y="31242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9F2C7855-B64D-47CF-A83A-B3ED0AFD0E1C}"/>
              </a:ext>
            </a:extLst>
          </p:cNvPr>
          <p:cNvSpPr txBox="1"/>
          <p:nvPr/>
        </p:nvSpPr>
        <p:spPr>
          <a:xfrm>
            <a:off x="9144000" y="1447800"/>
            <a:ext cx="2286000"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For trips with one location, the traveler will only use the top part in Section 1.</a:t>
            </a:r>
          </a:p>
        </p:txBody>
      </p:sp>
    </p:spTree>
    <p:extLst>
      <p:ext uri="{BB962C8B-B14F-4D97-AF65-F5344CB8AC3E}">
        <p14:creationId xmlns:p14="http://schemas.microsoft.com/office/powerpoint/2010/main" val="285345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057400" y="2055091"/>
            <a:ext cx="7772400" cy="274781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Section #1 – Multiple TDY Locations</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28</a:t>
            </a:fld>
            <a:endParaRPr lang="en-US" dirty="0"/>
          </a:p>
        </p:txBody>
      </p:sp>
      <p:sp>
        <p:nvSpPr>
          <p:cNvPr id="7" name="TextBox 6"/>
          <p:cNvSpPr txBox="1"/>
          <p:nvPr/>
        </p:nvSpPr>
        <p:spPr>
          <a:xfrm>
            <a:off x="1143000" y="2667000"/>
            <a:ext cx="685800" cy="304800"/>
          </a:xfrm>
          <a:prstGeom prst="rect">
            <a:avLst/>
          </a:prstGeom>
          <a:noFill/>
        </p:spPr>
        <p:txBody>
          <a:bodyPr wrap="square" rtlCol="0">
            <a:normAutofit/>
          </a:bodyPr>
          <a:lstStyle/>
          <a:p>
            <a:pPr algn="r"/>
            <a:r>
              <a:rPr lang="en-US" sz="1400" b="0" i="0" dirty="0">
                <a:latin typeface="+mj-lt"/>
              </a:rPr>
              <a:t>Start</a:t>
            </a:r>
          </a:p>
        </p:txBody>
      </p:sp>
      <p:sp>
        <p:nvSpPr>
          <p:cNvPr id="9" name="TextBox 8"/>
          <p:cNvSpPr txBox="1"/>
          <p:nvPr/>
        </p:nvSpPr>
        <p:spPr>
          <a:xfrm>
            <a:off x="1295400" y="2971800"/>
            <a:ext cx="533400" cy="304800"/>
          </a:xfrm>
          <a:prstGeom prst="rect">
            <a:avLst/>
          </a:prstGeom>
          <a:noFill/>
        </p:spPr>
        <p:txBody>
          <a:bodyPr wrap="square" rtlCol="0">
            <a:normAutofit/>
          </a:bodyPr>
          <a:lstStyle/>
          <a:p>
            <a:r>
              <a:rPr lang="en-US" sz="1400" b="0" i="0" dirty="0">
                <a:latin typeface="+mj-lt"/>
              </a:rPr>
              <a:t>End</a:t>
            </a:r>
          </a:p>
        </p:txBody>
      </p:sp>
      <p:sp>
        <p:nvSpPr>
          <p:cNvPr id="10" name="TextBox 9"/>
          <p:cNvSpPr txBox="1"/>
          <p:nvPr/>
        </p:nvSpPr>
        <p:spPr>
          <a:xfrm>
            <a:off x="1143000" y="3657600"/>
            <a:ext cx="762000" cy="304800"/>
          </a:xfrm>
          <a:prstGeom prst="rect">
            <a:avLst/>
          </a:prstGeom>
          <a:noFill/>
        </p:spPr>
        <p:txBody>
          <a:bodyPr wrap="square" rtlCol="0">
            <a:normAutofit/>
          </a:bodyPr>
          <a:lstStyle/>
          <a:p>
            <a:r>
              <a:rPr lang="en-US" sz="1400" b="0" i="0" dirty="0">
                <a:latin typeface="+mj-lt"/>
              </a:rPr>
              <a:t>Loc 2</a:t>
            </a:r>
          </a:p>
        </p:txBody>
      </p:sp>
      <p:sp>
        <p:nvSpPr>
          <p:cNvPr id="11" name="TextBox 10"/>
          <p:cNvSpPr txBox="1"/>
          <p:nvPr/>
        </p:nvSpPr>
        <p:spPr>
          <a:xfrm>
            <a:off x="1143000" y="3937000"/>
            <a:ext cx="762000" cy="304800"/>
          </a:xfrm>
          <a:prstGeom prst="rect">
            <a:avLst/>
          </a:prstGeom>
          <a:noFill/>
        </p:spPr>
        <p:txBody>
          <a:bodyPr wrap="square" rtlCol="0">
            <a:normAutofit/>
          </a:bodyPr>
          <a:lstStyle/>
          <a:p>
            <a:r>
              <a:rPr lang="en-US" sz="1400" b="0" i="0" dirty="0">
                <a:latin typeface="+mj-lt"/>
              </a:rPr>
              <a:t>Loc 3</a:t>
            </a:r>
          </a:p>
        </p:txBody>
      </p:sp>
      <p:sp>
        <p:nvSpPr>
          <p:cNvPr id="12" name="TextBox 11"/>
          <p:cNvSpPr txBox="1"/>
          <p:nvPr/>
        </p:nvSpPr>
        <p:spPr>
          <a:xfrm>
            <a:off x="1143000" y="4178300"/>
            <a:ext cx="762000" cy="304800"/>
          </a:xfrm>
          <a:prstGeom prst="rect">
            <a:avLst/>
          </a:prstGeom>
          <a:noFill/>
        </p:spPr>
        <p:txBody>
          <a:bodyPr wrap="square" rtlCol="0">
            <a:normAutofit/>
          </a:bodyPr>
          <a:lstStyle/>
          <a:p>
            <a:r>
              <a:rPr lang="en-US" sz="1400" b="0" i="0" dirty="0">
                <a:latin typeface="+mj-lt"/>
              </a:rPr>
              <a:t>Loc 4</a:t>
            </a:r>
          </a:p>
        </p:txBody>
      </p:sp>
      <p:sp>
        <p:nvSpPr>
          <p:cNvPr id="13" name="TextBox 12"/>
          <p:cNvSpPr txBox="1"/>
          <p:nvPr/>
        </p:nvSpPr>
        <p:spPr>
          <a:xfrm>
            <a:off x="1143000" y="4419600"/>
            <a:ext cx="762000" cy="304800"/>
          </a:xfrm>
          <a:prstGeom prst="rect">
            <a:avLst/>
          </a:prstGeom>
          <a:noFill/>
        </p:spPr>
        <p:txBody>
          <a:bodyPr wrap="square" rtlCol="0">
            <a:normAutofit/>
          </a:bodyPr>
          <a:lstStyle/>
          <a:p>
            <a:r>
              <a:rPr lang="en-US" sz="1400" b="0" i="0" dirty="0">
                <a:latin typeface="+mj-lt"/>
              </a:rPr>
              <a:t>Loc 5</a:t>
            </a:r>
          </a:p>
        </p:txBody>
      </p:sp>
      <p:cxnSp>
        <p:nvCxnSpPr>
          <p:cNvPr id="5" name="Straight Arrow Connector 4">
            <a:extLst>
              <a:ext uri="{FF2B5EF4-FFF2-40B4-BE49-F238E27FC236}">
                <a16:creationId xmlns:a16="http://schemas.microsoft.com/office/drawing/2014/main" id="{75D92EC4-6B06-4C75-BF38-BD22C1E7446A}"/>
              </a:ext>
            </a:extLst>
          </p:cNvPr>
          <p:cNvCxnSpPr>
            <a:stCxn id="7" idx="3"/>
          </p:cNvCxnSpPr>
          <p:nvPr/>
        </p:nvCxnSpPr>
        <p:spPr bwMode="auto">
          <a:xfrm>
            <a:off x="1828800" y="28194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336DC189-4BE1-4E83-A93D-F4F33AD35A86}"/>
              </a:ext>
            </a:extLst>
          </p:cNvPr>
          <p:cNvCxnSpPr>
            <a:stCxn id="9" idx="3"/>
          </p:cNvCxnSpPr>
          <p:nvPr/>
        </p:nvCxnSpPr>
        <p:spPr bwMode="auto">
          <a:xfrm>
            <a:off x="1828800" y="31242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C70DC48E-C6F2-45E7-89B9-74C48B96BD1E}"/>
              </a:ext>
            </a:extLst>
          </p:cNvPr>
          <p:cNvCxnSpPr>
            <a:cxnSpLocks/>
          </p:cNvCxnSpPr>
          <p:nvPr/>
        </p:nvCxnSpPr>
        <p:spPr bwMode="auto">
          <a:xfrm>
            <a:off x="1828800" y="38100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5956992A-5C5E-4A05-9386-ADD30AB074D4}"/>
              </a:ext>
            </a:extLst>
          </p:cNvPr>
          <p:cNvCxnSpPr>
            <a:cxnSpLocks/>
          </p:cNvCxnSpPr>
          <p:nvPr/>
        </p:nvCxnSpPr>
        <p:spPr bwMode="auto">
          <a:xfrm>
            <a:off x="1828800" y="40767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DFB3437-F0DF-4062-A49F-714343A61BF3}"/>
              </a:ext>
            </a:extLst>
          </p:cNvPr>
          <p:cNvCxnSpPr>
            <a:cxnSpLocks/>
          </p:cNvCxnSpPr>
          <p:nvPr/>
        </p:nvCxnSpPr>
        <p:spPr bwMode="auto">
          <a:xfrm>
            <a:off x="1828800" y="432435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0F36DC1-5982-458E-AB87-2BD932748861}"/>
              </a:ext>
            </a:extLst>
          </p:cNvPr>
          <p:cNvCxnSpPr>
            <a:cxnSpLocks/>
          </p:cNvCxnSpPr>
          <p:nvPr/>
        </p:nvCxnSpPr>
        <p:spPr bwMode="auto">
          <a:xfrm>
            <a:off x="1828800" y="45720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60701856-C3D3-43C8-B787-F23BDEFD77D4}"/>
              </a:ext>
            </a:extLst>
          </p:cNvPr>
          <p:cNvSpPr txBox="1"/>
          <p:nvPr/>
        </p:nvSpPr>
        <p:spPr>
          <a:xfrm>
            <a:off x="9144000" y="1447800"/>
            <a:ext cx="2286000"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For trips with multiple locations, the traveler will follow this order.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F253-F457-48EF-9B0C-466A8B7E9D0D}"/>
              </a:ext>
            </a:extLst>
          </p:cNvPr>
          <p:cNvSpPr>
            <a:spLocks noGrp="1"/>
          </p:cNvSpPr>
          <p:nvPr>
            <p:ph type="title"/>
          </p:nvPr>
        </p:nvSpPr>
        <p:spPr/>
        <p:txBody>
          <a:bodyPr/>
          <a:lstStyle/>
          <a:p>
            <a:r>
              <a:rPr lang="en-US" dirty="0"/>
              <a:t>Section #1 – Departure and Arrival Location</a:t>
            </a:r>
          </a:p>
        </p:txBody>
      </p:sp>
      <p:pic>
        <p:nvPicPr>
          <p:cNvPr id="5" name="Content Placeholder 4">
            <a:extLst>
              <a:ext uri="{FF2B5EF4-FFF2-40B4-BE49-F238E27FC236}">
                <a16:creationId xmlns:a16="http://schemas.microsoft.com/office/drawing/2014/main" id="{651C2932-C708-4D60-9CAA-1E65F7FE998E}"/>
              </a:ext>
            </a:extLst>
          </p:cNvPr>
          <p:cNvPicPr>
            <a:picLocks noGrp="1" noChangeAspect="1"/>
          </p:cNvPicPr>
          <p:nvPr>
            <p:ph idx="1"/>
          </p:nvPr>
        </p:nvPicPr>
        <p:blipFill>
          <a:blip r:embed="rId2"/>
          <a:stretch>
            <a:fillRect/>
          </a:stretch>
        </p:blipFill>
        <p:spPr>
          <a:xfrm>
            <a:off x="136525" y="2964986"/>
            <a:ext cx="11903075" cy="1851952"/>
          </a:xfrm>
          <a:prstGeom prst="rect">
            <a:avLst/>
          </a:prstGeom>
        </p:spPr>
      </p:pic>
      <p:sp>
        <p:nvSpPr>
          <p:cNvPr id="4" name="Slide Number Placeholder 3">
            <a:extLst>
              <a:ext uri="{FF2B5EF4-FFF2-40B4-BE49-F238E27FC236}">
                <a16:creationId xmlns:a16="http://schemas.microsoft.com/office/drawing/2014/main" id="{BDC9738D-AAB4-49AA-BF79-F1CB5869743B}"/>
              </a:ext>
            </a:extLst>
          </p:cNvPr>
          <p:cNvSpPr>
            <a:spLocks noGrp="1"/>
          </p:cNvSpPr>
          <p:nvPr>
            <p:ph type="sldNum" sz="quarter" idx="10"/>
          </p:nvPr>
        </p:nvSpPr>
        <p:spPr/>
        <p:txBody>
          <a:bodyPr/>
          <a:lstStyle/>
          <a:p>
            <a:pPr>
              <a:defRPr/>
            </a:pPr>
            <a:fld id="{7D187A4C-A87B-41AC-8A01-0B3AA42528A5}" type="slidenum">
              <a:rPr lang="en-US" smtClean="0"/>
              <a:pPr>
                <a:defRPr/>
              </a:pPr>
              <a:t>29</a:t>
            </a:fld>
            <a:endParaRPr lang="en-US"/>
          </a:p>
        </p:txBody>
      </p:sp>
      <p:sp>
        <p:nvSpPr>
          <p:cNvPr id="6" name="TextBox 5">
            <a:extLst>
              <a:ext uri="{FF2B5EF4-FFF2-40B4-BE49-F238E27FC236}">
                <a16:creationId xmlns:a16="http://schemas.microsoft.com/office/drawing/2014/main" id="{37E08626-7EA6-4F5F-AD4B-B73747CE49BC}"/>
              </a:ext>
            </a:extLst>
          </p:cNvPr>
          <p:cNvSpPr txBox="1"/>
          <p:nvPr/>
        </p:nvSpPr>
        <p:spPr>
          <a:xfrm>
            <a:off x="1066800" y="5181600"/>
            <a:ext cx="2209800" cy="838200"/>
          </a:xfrm>
          <a:prstGeom prst="rect">
            <a:avLst/>
          </a:prstGeom>
          <a:noFill/>
          <a:ln>
            <a:solidFill>
              <a:schemeClr val="tx1"/>
            </a:solidFill>
          </a:ln>
        </p:spPr>
        <p:txBody>
          <a:bodyPr wrap="square" rtlCol="0" anchor="ctr">
            <a:normAutofit/>
          </a:bodyPr>
          <a:lstStyle/>
          <a:p>
            <a:r>
              <a:rPr lang="en-US" sz="1400" b="0" i="0" dirty="0">
                <a:latin typeface="+mj-lt"/>
              </a:rPr>
              <a:t>Should include location (City, State) as well as the airport code.</a:t>
            </a:r>
          </a:p>
        </p:txBody>
      </p:sp>
      <p:sp>
        <p:nvSpPr>
          <p:cNvPr id="7" name="Up Arrow 15">
            <a:extLst>
              <a:ext uri="{FF2B5EF4-FFF2-40B4-BE49-F238E27FC236}">
                <a16:creationId xmlns:a16="http://schemas.microsoft.com/office/drawing/2014/main" id="{5EDAFAA0-BCE9-425E-883A-CDD622D51615}"/>
              </a:ext>
            </a:extLst>
          </p:cNvPr>
          <p:cNvSpPr/>
          <p:nvPr/>
        </p:nvSpPr>
        <p:spPr>
          <a:xfrm>
            <a:off x="4038600" y="4724400"/>
            <a:ext cx="609600" cy="914400"/>
          </a:xfrm>
          <a:prstGeom prst="upArrow">
            <a:avLst/>
          </a:prstGeom>
          <a:solidFill>
            <a:srgbClr val="FF0000"/>
          </a:solidFill>
          <a:ln w="28575">
            <a:solidFill>
              <a:schemeClr val="tx1"/>
            </a:solidFill>
          </a:ln>
        </p:spPr>
        <p:txBody>
          <a:bodyPr wrap="none" lIns="91440" tIns="45720" rIns="91440" bIns="45720" rtlCol="0" anchor="ctr">
            <a:normAutofit fontScale="925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8" name="Up Arrow 15">
            <a:extLst>
              <a:ext uri="{FF2B5EF4-FFF2-40B4-BE49-F238E27FC236}">
                <a16:creationId xmlns:a16="http://schemas.microsoft.com/office/drawing/2014/main" id="{CA86C11E-C7EB-4B19-809C-391FF5C5B12E}"/>
              </a:ext>
            </a:extLst>
          </p:cNvPr>
          <p:cNvSpPr/>
          <p:nvPr/>
        </p:nvSpPr>
        <p:spPr>
          <a:xfrm>
            <a:off x="7178675" y="4770669"/>
            <a:ext cx="609600" cy="914400"/>
          </a:xfrm>
          <a:prstGeom prst="upArrow">
            <a:avLst/>
          </a:prstGeom>
          <a:solidFill>
            <a:srgbClr val="FF0000"/>
          </a:solidFill>
          <a:ln w="28575">
            <a:solidFill>
              <a:schemeClr val="tx1"/>
            </a:solidFill>
          </a:ln>
        </p:spPr>
        <p:txBody>
          <a:bodyPr wrap="none" lIns="91440" tIns="45720" rIns="91440" bIns="45720" rtlCol="0" anchor="ctr">
            <a:normAutofit fontScale="925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36449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DCCF-9047-40BF-969A-B01E6C550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3CFAEDD-2F4F-4270-A3F4-796E657540E1}"/>
              </a:ext>
            </a:extLst>
          </p:cNvPr>
          <p:cNvSpPr>
            <a:spLocks noGrp="1"/>
          </p:cNvSpPr>
          <p:nvPr>
            <p:ph idx="1"/>
          </p:nvPr>
        </p:nvSpPr>
        <p:spPr/>
        <p:txBody>
          <a:bodyPr/>
          <a:lstStyle/>
          <a:p>
            <a:r>
              <a:rPr lang="en-US" dirty="0"/>
              <a:t>Top Issues for January/February</a:t>
            </a:r>
          </a:p>
          <a:p>
            <a:r>
              <a:rPr lang="en-US" dirty="0"/>
              <a:t>Import/Export Documents – Java Framework Updates</a:t>
            </a:r>
          </a:p>
          <a:p>
            <a:r>
              <a:rPr lang="en-US" dirty="0"/>
              <a:t>Constructed Travel</a:t>
            </a:r>
          </a:p>
          <a:p>
            <a:pPr lvl="1"/>
            <a:r>
              <a:rPr lang="en-US" dirty="0"/>
              <a:t>Definition</a:t>
            </a:r>
          </a:p>
          <a:p>
            <a:pPr lvl="1"/>
            <a:r>
              <a:rPr lang="en-US" dirty="0"/>
              <a:t>Constructed Travel Worksheet</a:t>
            </a:r>
          </a:p>
          <a:p>
            <a:pPr lvl="1"/>
            <a:r>
              <a:rPr lang="en-US" dirty="0"/>
              <a:t>Approval Process</a:t>
            </a:r>
          </a:p>
          <a:p>
            <a:pPr lvl="1"/>
            <a:r>
              <a:rPr lang="en-US" dirty="0"/>
              <a:t>Mixed Mode</a:t>
            </a:r>
          </a:p>
          <a:p>
            <a:r>
              <a:rPr lang="en-US" dirty="0"/>
              <a:t>Resources</a:t>
            </a:r>
          </a:p>
          <a:p>
            <a:r>
              <a:rPr lang="en-US" dirty="0"/>
              <a:t>Questions</a:t>
            </a:r>
          </a:p>
        </p:txBody>
      </p:sp>
      <p:sp>
        <p:nvSpPr>
          <p:cNvPr id="4" name="Slide Number Placeholder 3">
            <a:extLst>
              <a:ext uri="{FF2B5EF4-FFF2-40B4-BE49-F238E27FC236}">
                <a16:creationId xmlns:a16="http://schemas.microsoft.com/office/drawing/2014/main" id="{F30DE30D-F844-4438-8CF8-75FA8CAC0642}"/>
              </a:ext>
            </a:extLst>
          </p:cNvPr>
          <p:cNvSpPr>
            <a:spLocks noGrp="1"/>
          </p:cNvSpPr>
          <p:nvPr>
            <p:ph type="sldNum" sz="quarter" idx="10"/>
          </p:nvPr>
        </p:nvSpPr>
        <p:spPr/>
        <p:txBody>
          <a:bodyPr/>
          <a:lstStyle/>
          <a:p>
            <a:pPr>
              <a:defRPr/>
            </a:pPr>
            <a:fld id="{7D187A4C-A87B-41AC-8A01-0B3AA42528A5}" type="slidenum">
              <a:rPr lang="en-US" smtClean="0"/>
              <a:pPr>
                <a:defRPr/>
              </a:pPr>
              <a:t>3</a:t>
            </a:fld>
            <a:endParaRPr lang="en-US"/>
          </a:p>
        </p:txBody>
      </p:sp>
    </p:spTree>
    <p:extLst>
      <p:ext uri="{BB962C8B-B14F-4D97-AF65-F5344CB8AC3E}">
        <p14:creationId xmlns:p14="http://schemas.microsoft.com/office/powerpoint/2010/main" val="86933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F253-F457-48EF-9B0C-466A8B7E9D0D}"/>
              </a:ext>
            </a:extLst>
          </p:cNvPr>
          <p:cNvSpPr>
            <a:spLocks noGrp="1"/>
          </p:cNvSpPr>
          <p:nvPr>
            <p:ph type="title"/>
          </p:nvPr>
        </p:nvSpPr>
        <p:spPr/>
        <p:txBody>
          <a:bodyPr/>
          <a:lstStyle/>
          <a:p>
            <a:r>
              <a:rPr lang="en-US" dirty="0"/>
              <a:t>Section #1 – Mode</a:t>
            </a:r>
          </a:p>
        </p:txBody>
      </p:sp>
      <p:pic>
        <p:nvPicPr>
          <p:cNvPr id="5" name="Content Placeholder 4">
            <a:extLst>
              <a:ext uri="{FF2B5EF4-FFF2-40B4-BE49-F238E27FC236}">
                <a16:creationId xmlns:a16="http://schemas.microsoft.com/office/drawing/2014/main" id="{651C2932-C708-4D60-9CAA-1E65F7FE998E}"/>
              </a:ext>
            </a:extLst>
          </p:cNvPr>
          <p:cNvPicPr>
            <a:picLocks noGrp="1" noChangeAspect="1"/>
          </p:cNvPicPr>
          <p:nvPr>
            <p:ph idx="1"/>
          </p:nvPr>
        </p:nvPicPr>
        <p:blipFill>
          <a:blip r:embed="rId2"/>
          <a:stretch>
            <a:fillRect/>
          </a:stretch>
        </p:blipFill>
        <p:spPr>
          <a:xfrm>
            <a:off x="136525" y="2964986"/>
            <a:ext cx="11903075" cy="1851952"/>
          </a:xfrm>
          <a:prstGeom prst="rect">
            <a:avLst/>
          </a:prstGeom>
        </p:spPr>
      </p:pic>
      <p:sp>
        <p:nvSpPr>
          <p:cNvPr id="4" name="Slide Number Placeholder 3">
            <a:extLst>
              <a:ext uri="{FF2B5EF4-FFF2-40B4-BE49-F238E27FC236}">
                <a16:creationId xmlns:a16="http://schemas.microsoft.com/office/drawing/2014/main" id="{BDC9738D-AAB4-49AA-BF79-F1CB5869743B}"/>
              </a:ext>
            </a:extLst>
          </p:cNvPr>
          <p:cNvSpPr>
            <a:spLocks noGrp="1"/>
          </p:cNvSpPr>
          <p:nvPr>
            <p:ph type="sldNum" sz="quarter" idx="10"/>
          </p:nvPr>
        </p:nvSpPr>
        <p:spPr/>
        <p:txBody>
          <a:bodyPr/>
          <a:lstStyle/>
          <a:p>
            <a:pPr>
              <a:defRPr/>
            </a:pPr>
            <a:fld id="{7D187A4C-A87B-41AC-8A01-0B3AA42528A5}" type="slidenum">
              <a:rPr lang="en-US" smtClean="0"/>
              <a:pPr>
                <a:defRPr/>
              </a:pPr>
              <a:t>30</a:t>
            </a:fld>
            <a:endParaRPr lang="en-US"/>
          </a:p>
        </p:txBody>
      </p:sp>
      <p:sp>
        <p:nvSpPr>
          <p:cNvPr id="7" name="Up Arrow 15">
            <a:extLst>
              <a:ext uri="{FF2B5EF4-FFF2-40B4-BE49-F238E27FC236}">
                <a16:creationId xmlns:a16="http://schemas.microsoft.com/office/drawing/2014/main" id="{5EDAFAA0-BCE9-425E-883A-CDD622D51615}"/>
              </a:ext>
            </a:extLst>
          </p:cNvPr>
          <p:cNvSpPr/>
          <p:nvPr/>
        </p:nvSpPr>
        <p:spPr>
          <a:xfrm>
            <a:off x="9372600" y="4724400"/>
            <a:ext cx="609600" cy="914400"/>
          </a:xfrm>
          <a:prstGeom prst="upArrow">
            <a:avLst/>
          </a:prstGeom>
          <a:solidFill>
            <a:srgbClr val="FF0000"/>
          </a:solidFill>
          <a:ln w="28575">
            <a:solidFill>
              <a:schemeClr val="tx1"/>
            </a:solidFill>
          </a:ln>
        </p:spPr>
        <p:txBody>
          <a:bodyPr wrap="none" lIns="91440" tIns="45720" rIns="91440" bIns="45720" rtlCol="0" anchor="ctr">
            <a:normAutofit fontScale="925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8" name="TextBox 7">
            <a:extLst>
              <a:ext uri="{FF2B5EF4-FFF2-40B4-BE49-F238E27FC236}">
                <a16:creationId xmlns:a16="http://schemas.microsoft.com/office/drawing/2014/main" id="{A8782F7A-AD19-4F17-9A2E-437D97AFFEAC}"/>
              </a:ext>
            </a:extLst>
          </p:cNvPr>
          <p:cNvSpPr txBox="1"/>
          <p:nvPr/>
        </p:nvSpPr>
        <p:spPr>
          <a:xfrm>
            <a:off x="5105400" y="4953000"/>
            <a:ext cx="2209800" cy="990600"/>
          </a:xfrm>
          <a:prstGeom prst="rect">
            <a:avLst/>
          </a:prstGeom>
          <a:noFill/>
          <a:ln>
            <a:solidFill>
              <a:schemeClr val="tx1"/>
            </a:solidFill>
          </a:ln>
        </p:spPr>
        <p:txBody>
          <a:bodyPr wrap="square" rtlCol="0" anchor="ctr">
            <a:normAutofit/>
          </a:bodyPr>
          <a:lstStyle/>
          <a:p>
            <a:r>
              <a:rPr lang="en-US" sz="1400" b="0" i="0" dirty="0">
                <a:latin typeface="+mj-lt"/>
              </a:rPr>
              <a:t>If the standard transportation mode is air, the Fare Class should be included.</a:t>
            </a:r>
          </a:p>
        </p:txBody>
      </p:sp>
    </p:spTree>
    <p:extLst>
      <p:ext uri="{BB962C8B-B14F-4D97-AF65-F5344CB8AC3E}">
        <p14:creationId xmlns:p14="http://schemas.microsoft.com/office/powerpoint/2010/main" val="3531906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F253-F457-48EF-9B0C-466A8B7E9D0D}"/>
              </a:ext>
            </a:extLst>
          </p:cNvPr>
          <p:cNvSpPr>
            <a:spLocks noGrp="1"/>
          </p:cNvSpPr>
          <p:nvPr>
            <p:ph type="title"/>
          </p:nvPr>
        </p:nvSpPr>
        <p:spPr/>
        <p:txBody>
          <a:bodyPr/>
          <a:lstStyle/>
          <a:p>
            <a:r>
              <a:rPr lang="en-US" dirty="0"/>
              <a:t>Section #1 – Cost</a:t>
            </a:r>
          </a:p>
        </p:txBody>
      </p:sp>
      <p:pic>
        <p:nvPicPr>
          <p:cNvPr id="5" name="Content Placeholder 4">
            <a:extLst>
              <a:ext uri="{FF2B5EF4-FFF2-40B4-BE49-F238E27FC236}">
                <a16:creationId xmlns:a16="http://schemas.microsoft.com/office/drawing/2014/main" id="{651C2932-C708-4D60-9CAA-1E65F7FE998E}"/>
              </a:ext>
            </a:extLst>
          </p:cNvPr>
          <p:cNvPicPr>
            <a:picLocks noGrp="1" noChangeAspect="1"/>
          </p:cNvPicPr>
          <p:nvPr>
            <p:ph idx="1"/>
          </p:nvPr>
        </p:nvPicPr>
        <p:blipFill>
          <a:blip r:embed="rId2"/>
          <a:stretch>
            <a:fillRect/>
          </a:stretch>
        </p:blipFill>
        <p:spPr>
          <a:xfrm>
            <a:off x="136525" y="2964986"/>
            <a:ext cx="11903075" cy="1851952"/>
          </a:xfrm>
          <a:prstGeom prst="rect">
            <a:avLst/>
          </a:prstGeom>
        </p:spPr>
      </p:pic>
      <p:sp>
        <p:nvSpPr>
          <p:cNvPr id="4" name="Slide Number Placeholder 3">
            <a:extLst>
              <a:ext uri="{FF2B5EF4-FFF2-40B4-BE49-F238E27FC236}">
                <a16:creationId xmlns:a16="http://schemas.microsoft.com/office/drawing/2014/main" id="{BDC9738D-AAB4-49AA-BF79-F1CB5869743B}"/>
              </a:ext>
            </a:extLst>
          </p:cNvPr>
          <p:cNvSpPr>
            <a:spLocks noGrp="1"/>
          </p:cNvSpPr>
          <p:nvPr>
            <p:ph type="sldNum" sz="quarter" idx="10"/>
          </p:nvPr>
        </p:nvSpPr>
        <p:spPr/>
        <p:txBody>
          <a:bodyPr/>
          <a:lstStyle/>
          <a:p>
            <a:pPr>
              <a:defRPr/>
            </a:pPr>
            <a:fld id="{7D187A4C-A87B-41AC-8A01-0B3AA42528A5}" type="slidenum">
              <a:rPr lang="en-US" smtClean="0"/>
              <a:pPr>
                <a:defRPr/>
              </a:pPr>
              <a:t>31</a:t>
            </a:fld>
            <a:endParaRPr lang="en-US"/>
          </a:p>
        </p:txBody>
      </p:sp>
      <p:sp>
        <p:nvSpPr>
          <p:cNvPr id="7" name="Up Arrow 15">
            <a:extLst>
              <a:ext uri="{FF2B5EF4-FFF2-40B4-BE49-F238E27FC236}">
                <a16:creationId xmlns:a16="http://schemas.microsoft.com/office/drawing/2014/main" id="{5EDAFAA0-BCE9-425E-883A-CDD622D51615}"/>
              </a:ext>
            </a:extLst>
          </p:cNvPr>
          <p:cNvSpPr/>
          <p:nvPr/>
        </p:nvSpPr>
        <p:spPr>
          <a:xfrm>
            <a:off x="11049000" y="4648200"/>
            <a:ext cx="609600" cy="914400"/>
          </a:xfrm>
          <a:prstGeom prst="upArrow">
            <a:avLst/>
          </a:prstGeom>
          <a:solidFill>
            <a:srgbClr val="FF0000"/>
          </a:solidFill>
          <a:ln w="28575">
            <a:solidFill>
              <a:schemeClr val="tx1"/>
            </a:solidFill>
          </a:ln>
        </p:spPr>
        <p:txBody>
          <a:bodyPr wrap="none" lIns="91440" tIns="45720" rIns="91440" bIns="45720" rtlCol="0" anchor="ctr">
            <a:normAutofit fontScale="925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8" name="TextBox 7">
            <a:extLst>
              <a:ext uri="{FF2B5EF4-FFF2-40B4-BE49-F238E27FC236}">
                <a16:creationId xmlns:a16="http://schemas.microsoft.com/office/drawing/2014/main" id="{A8782F7A-AD19-4F17-9A2E-437D97AFFEAC}"/>
              </a:ext>
            </a:extLst>
          </p:cNvPr>
          <p:cNvSpPr txBox="1"/>
          <p:nvPr/>
        </p:nvSpPr>
        <p:spPr>
          <a:xfrm>
            <a:off x="5105400" y="4953000"/>
            <a:ext cx="2438400" cy="990600"/>
          </a:xfrm>
          <a:prstGeom prst="rect">
            <a:avLst/>
          </a:prstGeom>
          <a:noFill/>
          <a:ln>
            <a:solidFill>
              <a:schemeClr val="tx1"/>
            </a:solidFill>
          </a:ln>
        </p:spPr>
        <p:txBody>
          <a:bodyPr wrap="square" rtlCol="0" anchor="ctr">
            <a:normAutofit/>
          </a:bodyPr>
          <a:lstStyle/>
          <a:p>
            <a:r>
              <a:rPr lang="en-US" sz="1400" b="0" i="0" dirty="0">
                <a:latin typeface="+mj-lt"/>
              </a:rPr>
              <a:t>The cost for each leg needs to be obtained from the DTS Reservation Module.</a:t>
            </a:r>
          </a:p>
        </p:txBody>
      </p:sp>
    </p:spTree>
    <p:extLst>
      <p:ext uri="{BB962C8B-B14F-4D97-AF65-F5344CB8AC3E}">
        <p14:creationId xmlns:p14="http://schemas.microsoft.com/office/powerpoint/2010/main" val="3143213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CBA5-D384-4204-A5B4-AE1F3458D032}"/>
              </a:ext>
            </a:extLst>
          </p:cNvPr>
          <p:cNvSpPr>
            <a:spLocks noGrp="1"/>
          </p:cNvSpPr>
          <p:nvPr>
            <p:ph type="title"/>
          </p:nvPr>
        </p:nvSpPr>
        <p:spPr/>
        <p:txBody>
          <a:bodyPr/>
          <a:lstStyle/>
          <a:p>
            <a:r>
              <a:rPr lang="en-US" dirty="0"/>
              <a:t>Section #1 – Cost – How to Obtain</a:t>
            </a:r>
          </a:p>
        </p:txBody>
      </p:sp>
      <p:pic>
        <p:nvPicPr>
          <p:cNvPr id="5" name="Content Placeholder 4">
            <a:extLst>
              <a:ext uri="{FF2B5EF4-FFF2-40B4-BE49-F238E27FC236}">
                <a16:creationId xmlns:a16="http://schemas.microsoft.com/office/drawing/2014/main" id="{36D161EE-7AE1-49A1-877B-CF8DB86336F8}"/>
              </a:ext>
            </a:extLst>
          </p:cNvPr>
          <p:cNvPicPr>
            <a:picLocks noGrp="1" noChangeAspect="1"/>
          </p:cNvPicPr>
          <p:nvPr>
            <p:ph idx="1"/>
          </p:nvPr>
        </p:nvPicPr>
        <p:blipFill>
          <a:blip r:embed="rId2"/>
          <a:stretch>
            <a:fillRect/>
          </a:stretch>
        </p:blipFill>
        <p:spPr>
          <a:xfrm>
            <a:off x="2430782" y="1454150"/>
            <a:ext cx="7314560" cy="4873625"/>
          </a:xfrm>
          <a:prstGeom prst="rect">
            <a:avLst/>
          </a:prstGeom>
        </p:spPr>
      </p:pic>
      <p:sp>
        <p:nvSpPr>
          <p:cNvPr id="4" name="Slide Number Placeholder 3">
            <a:extLst>
              <a:ext uri="{FF2B5EF4-FFF2-40B4-BE49-F238E27FC236}">
                <a16:creationId xmlns:a16="http://schemas.microsoft.com/office/drawing/2014/main" id="{277A6D5F-47B5-4C27-9B85-B0D5CB0996ED}"/>
              </a:ext>
            </a:extLst>
          </p:cNvPr>
          <p:cNvSpPr>
            <a:spLocks noGrp="1"/>
          </p:cNvSpPr>
          <p:nvPr>
            <p:ph type="sldNum" sz="quarter" idx="10"/>
          </p:nvPr>
        </p:nvSpPr>
        <p:spPr/>
        <p:txBody>
          <a:bodyPr/>
          <a:lstStyle/>
          <a:p>
            <a:pPr>
              <a:defRPr/>
            </a:pPr>
            <a:fld id="{7D187A4C-A87B-41AC-8A01-0B3AA42528A5}" type="slidenum">
              <a:rPr lang="en-US" smtClean="0"/>
              <a:pPr>
                <a:defRPr/>
              </a:pPr>
              <a:t>32</a:t>
            </a:fld>
            <a:endParaRPr lang="en-US"/>
          </a:p>
        </p:txBody>
      </p:sp>
      <p:sp>
        <p:nvSpPr>
          <p:cNvPr id="6" name="TextBox 5">
            <a:extLst>
              <a:ext uri="{FF2B5EF4-FFF2-40B4-BE49-F238E27FC236}">
                <a16:creationId xmlns:a16="http://schemas.microsoft.com/office/drawing/2014/main" id="{CB046C1E-7969-462D-A85E-26E37185A2D8}"/>
              </a:ext>
            </a:extLst>
          </p:cNvPr>
          <p:cNvSpPr txBox="1"/>
          <p:nvPr/>
        </p:nvSpPr>
        <p:spPr>
          <a:xfrm>
            <a:off x="4419600" y="1981200"/>
            <a:ext cx="3733800" cy="1752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To obtain the correct costs, travelers need to navigate to the Review Reservations section of their document and “Add new flight”.</a:t>
            </a:r>
          </a:p>
          <a:p>
            <a:endParaRPr lang="en-US" sz="1400" b="0" i="0" dirty="0">
              <a:latin typeface="+mj-lt"/>
            </a:endParaRPr>
          </a:p>
          <a:p>
            <a:r>
              <a:rPr lang="en-US" sz="1400" b="0" i="0" dirty="0">
                <a:latin typeface="+mj-lt"/>
              </a:rPr>
              <a:t>They are not booking an actual flight, just checking the cost plus any applicable taxes and fees.</a:t>
            </a:r>
          </a:p>
        </p:txBody>
      </p:sp>
    </p:spTree>
    <p:extLst>
      <p:ext uri="{BB962C8B-B14F-4D97-AF65-F5344CB8AC3E}">
        <p14:creationId xmlns:p14="http://schemas.microsoft.com/office/powerpoint/2010/main" val="303355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C792-8706-45E3-AB15-2B01EEAC8004}"/>
              </a:ext>
            </a:extLst>
          </p:cNvPr>
          <p:cNvSpPr>
            <a:spLocks noGrp="1"/>
          </p:cNvSpPr>
          <p:nvPr>
            <p:ph type="title"/>
          </p:nvPr>
        </p:nvSpPr>
        <p:spPr/>
        <p:txBody>
          <a:bodyPr/>
          <a:lstStyle/>
          <a:p>
            <a:r>
              <a:rPr lang="en-US" dirty="0"/>
              <a:t>Section #1 – Cost – How to Obtain</a:t>
            </a:r>
          </a:p>
        </p:txBody>
      </p:sp>
      <p:pic>
        <p:nvPicPr>
          <p:cNvPr id="5" name="Content Placeholder 4">
            <a:extLst>
              <a:ext uri="{FF2B5EF4-FFF2-40B4-BE49-F238E27FC236}">
                <a16:creationId xmlns:a16="http://schemas.microsoft.com/office/drawing/2014/main" id="{09A20C15-066F-4348-A53F-8CAC2554850D}"/>
              </a:ext>
            </a:extLst>
          </p:cNvPr>
          <p:cNvPicPr>
            <a:picLocks noGrp="1" noChangeAspect="1"/>
          </p:cNvPicPr>
          <p:nvPr>
            <p:ph idx="1"/>
          </p:nvPr>
        </p:nvPicPr>
        <p:blipFill>
          <a:blip r:embed="rId2"/>
          <a:stretch>
            <a:fillRect/>
          </a:stretch>
        </p:blipFill>
        <p:spPr>
          <a:xfrm>
            <a:off x="1758950" y="2133600"/>
            <a:ext cx="8658225" cy="3514725"/>
          </a:xfrm>
          <a:prstGeom prst="rect">
            <a:avLst/>
          </a:prstGeom>
        </p:spPr>
      </p:pic>
      <p:sp>
        <p:nvSpPr>
          <p:cNvPr id="4" name="Slide Number Placeholder 3">
            <a:extLst>
              <a:ext uri="{FF2B5EF4-FFF2-40B4-BE49-F238E27FC236}">
                <a16:creationId xmlns:a16="http://schemas.microsoft.com/office/drawing/2014/main" id="{AF222966-FDB8-48BC-A66C-2B56C7802799}"/>
              </a:ext>
            </a:extLst>
          </p:cNvPr>
          <p:cNvSpPr>
            <a:spLocks noGrp="1"/>
          </p:cNvSpPr>
          <p:nvPr>
            <p:ph type="sldNum" sz="quarter" idx="10"/>
          </p:nvPr>
        </p:nvSpPr>
        <p:spPr/>
        <p:txBody>
          <a:bodyPr/>
          <a:lstStyle/>
          <a:p>
            <a:pPr>
              <a:defRPr/>
            </a:pPr>
            <a:fld id="{7D187A4C-A87B-41AC-8A01-0B3AA42528A5}" type="slidenum">
              <a:rPr lang="en-US" smtClean="0"/>
              <a:pPr>
                <a:defRPr/>
              </a:pPr>
              <a:t>33</a:t>
            </a:fld>
            <a:endParaRPr lang="en-US"/>
          </a:p>
        </p:txBody>
      </p:sp>
      <p:sp>
        <p:nvSpPr>
          <p:cNvPr id="6" name="TextBox 5">
            <a:extLst>
              <a:ext uri="{FF2B5EF4-FFF2-40B4-BE49-F238E27FC236}">
                <a16:creationId xmlns:a16="http://schemas.microsoft.com/office/drawing/2014/main" id="{F764B266-D3B7-4E9B-9943-D4A63C2EC7FD}"/>
              </a:ext>
            </a:extLst>
          </p:cNvPr>
          <p:cNvSpPr txBox="1"/>
          <p:nvPr/>
        </p:nvSpPr>
        <p:spPr>
          <a:xfrm>
            <a:off x="381000" y="4657726"/>
            <a:ext cx="3733800" cy="1133474"/>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Input the departure and arrival airports, along with the date and time the traveler would have traveled by commercial air, then hit Search.</a:t>
            </a:r>
          </a:p>
        </p:txBody>
      </p:sp>
    </p:spTree>
    <p:extLst>
      <p:ext uri="{BB962C8B-B14F-4D97-AF65-F5344CB8AC3E}">
        <p14:creationId xmlns:p14="http://schemas.microsoft.com/office/powerpoint/2010/main" val="1834189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93CC-6EB6-4C5D-AB47-84E23E42E48E}"/>
              </a:ext>
            </a:extLst>
          </p:cNvPr>
          <p:cNvSpPr>
            <a:spLocks noGrp="1"/>
          </p:cNvSpPr>
          <p:nvPr>
            <p:ph type="title"/>
          </p:nvPr>
        </p:nvSpPr>
        <p:spPr/>
        <p:txBody>
          <a:bodyPr/>
          <a:lstStyle/>
          <a:p>
            <a:r>
              <a:rPr lang="en-US" dirty="0"/>
              <a:t>Section #1 – Cost – How to Obtain</a:t>
            </a:r>
          </a:p>
        </p:txBody>
      </p:sp>
      <p:pic>
        <p:nvPicPr>
          <p:cNvPr id="5" name="Content Placeholder 4">
            <a:extLst>
              <a:ext uri="{FF2B5EF4-FFF2-40B4-BE49-F238E27FC236}">
                <a16:creationId xmlns:a16="http://schemas.microsoft.com/office/drawing/2014/main" id="{2E1D4A60-7AE9-4379-B49D-A03D9D852A7C}"/>
              </a:ext>
            </a:extLst>
          </p:cNvPr>
          <p:cNvPicPr>
            <a:picLocks noGrp="1" noChangeAspect="1"/>
          </p:cNvPicPr>
          <p:nvPr>
            <p:ph idx="1"/>
          </p:nvPr>
        </p:nvPicPr>
        <p:blipFill>
          <a:blip r:embed="rId2"/>
          <a:stretch>
            <a:fillRect/>
          </a:stretch>
        </p:blipFill>
        <p:spPr>
          <a:xfrm>
            <a:off x="2902569" y="1454150"/>
            <a:ext cx="6370986" cy="4873625"/>
          </a:xfrm>
          <a:prstGeom prst="rect">
            <a:avLst/>
          </a:prstGeom>
        </p:spPr>
      </p:pic>
      <p:sp>
        <p:nvSpPr>
          <p:cNvPr id="4" name="Slide Number Placeholder 3">
            <a:extLst>
              <a:ext uri="{FF2B5EF4-FFF2-40B4-BE49-F238E27FC236}">
                <a16:creationId xmlns:a16="http://schemas.microsoft.com/office/drawing/2014/main" id="{EA6F3191-B526-44DE-8B9A-C6C0FD2BE37F}"/>
              </a:ext>
            </a:extLst>
          </p:cNvPr>
          <p:cNvSpPr>
            <a:spLocks noGrp="1"/>
          </p:cNvSpPr>
          <p:nvPr>
            <p:ph type="sldNum" sz="quarter" idx="10"/>
          </p:nvPr>
        </p:nvSpPr>
        <p:spPr/>
        <p:txBody>
          <a:bodyPr/>
          <a:lstStyle/>
          <a:p>
            <a:pPr>
              <a:defRPr/>
            </a:pPr>
            <a:fld id="{7D187A4C-A87B-41AC-8A01-0B3AA42528A5}" type="slidenum">
              <a:rPr lang="en-US" smtClean="0"/>
              <a:pPr>
                <a:defRPr/>
              </a:pPr>
              <a:t>34</a:t>
            </a:fld>
            <a:endParaRPr lang="en-US"/>
          </a:p>
        </p:txBody>
      </p:sp>
      <p:sp>
        <p:nvSpPr>
          <p:cNvPr id="6" name="TextBox 5">
            <a:extLst>
              <a:ext uri="{FF2B5EF4-FFF2-40B4-BE49-F238E27FC236}">
                <a16:creationId xmlns:a16="http://schemas.microsoft.com/office/drawing/2014/main" id="{C013CF89-682B-4849-8053-9B51CD1605C1}"/>
              </a:ext>
            </a:extLst>
          </p:cNvPr>
          <p:cNvSpPr txBox="1"/>
          <p:nvPr/>
        </p:nvSpPr>
        <p:spPr>
          <a:xfrm>
            <a:off x="180974" y="2138362"/>
            <a:ext cx="2537445" cy="3505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cost for Constructed Travel can </a:t>
            </a:r>
            <a:r>
              <a:rPr lang="en-US" sz="1400" i="0" u="sng" dirty="0">
                <a:solidFill>
                  <a:srgbClr val="FF0000"/>
                </a:solidFill>
                <a:latin typeface="+mj-lt"/>
              </a:rPr>
              <a:t>only</a:t>
            </a:r>
            <a:r>
              <a:rPr lang="en-US" sz="1400" b="0" i="0" dirty="0">
                <a:latin typeface="+mj-lt"/>
              </a:rPr>
              <a:t> be the YCA fare, or GSA Contract Rate, in DTS.</a:t>
            </a:r>
          </a:p>
          <a:p>
            <a:endParaRPr lang="en-US" sz="1400" b="0" i="0" dirty="0">
              <a:latin typeface="+mj-lt"/>
            </a:endParaRPr>
          </a:p>
          <a:p>
            <a:r>
              <a:rPr lang="en-US" sz="1400" b="0" i="0" dirty="0">
                <a:latin typeface="+mj-lt"/>
              </a:rPr>
              <a:t>In this example, the traveler received the “–CA”, or GSA Contract with Limited Availability.</a:t>
            </a:r>
          </a:p>
          <a:p>
            <a:endParaRPr lang="en-US" sz="1400" b="0" i="0" dirty="0">
              <a:latin typeface="+mj-lt"/>
            </a:endParaRPr>
          </a:p>
          <a:p>
            <a:r>
              <a:rPr lang="en-US" sz="1400" b="0" i="0" dirty="0">
                <a:latin typeface="+mj-lt"/>
              </a:rPr>
              <a:t>In the event this happens, the traveler would need to contact their local Travel Management Office (TMC) via telephone to obtain the lowest cost YCA Fare.</a:t>
            </a:r>
          </a:p>
        </p:txBody>
      </p:sp>
    </p:spTree>
    <p:extLst>
      <p:ext uri="{BB962C8B-B14F-4D97-AF65-F5344CB8AC3E}">
        <p14:creationId xmlns:p14="http://schemas.microsoft.com/office/powerpoint/2010/main" val="155853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CDA2-9F91-43D8-8AAF-C4541CEC8224}"/>
              </a:ext>
            </a:extLst>
          </p:cNvPr>
          <p:cNvSpPr>
            <a:spLocks noGrp="1"/>
          </p:cNvSpPr>
          <p:nvPr>
            <p:ph type="title"/>
          </p:nvPr>
        </p:nvSpPr>
        <p:spPr/>
        <p:txBody>
          <a:bodyPr/>
          <a:lstStyle/>
          <a:p>
            <a:r>
              <a:rPr lang="en-US" dirty="0"/>
              <a:t>Section #1 – Cost – How to Obtain</a:t>
            </a:r>
          </a:p>
        </p:txBody>
      </p:sp>
      <p:pic>
        <p:nvPicPr>
          <p:cNvPr id="5" name="Content Placeholder 4">
            <a:extLst>
              <a:ext uri="{FF2B5EF4-FFF2-40B4-BE49-F238E27FC236}">
                <a16:creationId xmlns:a16="http://schemas.microsoft.com/office/drawing/2014/main" id="{26766FE6-D53C-47DF-A6F1-EF16058833E0}"/>
              </a:ext>
            </a:extLst>
          </p:cNvPr>
          <p:cNvPicPr>
            <a:picLocks noGrp="1" noChangeAspect="1"/>
          </p:cNvPicPr>
          <p:nvPr>
            <p:ph idx="1"/>
          </p:nvPr>
        </p:nvPicPr>
        <p:blipFill>
          <a:blip r:embed="rId2"/>
          <a:stretch>
            <a:fillRect/>
          </a:stretch>
        </p:blipFill>
        <p:spPr>
          <a:xfrm>
            <a:off x="3124200" y="1454149"/>
            <a:ext cx="7982503" cy="4873625"/>
          </a:xfrm>
          <a:prstGeom prst="rect">
            <a:avLst/>
          </a:prstGeom>
        </p:spPr>
      </p:pic>
      <p:sp>
        <p:nvSpPr>
          <p:cNvPr id="4" name="Slide Number Placeholder 3">
            <a:extLst>
              <a:ext uri="{FF2B5EF4-FFF2-40B4-BE49-F238E27FC236}">
                <a16:creationId xmlns:a16="http://schemas.microsoft.com/office/drawing/2014/main" id="{AA5BB89B-0336-4587-BDBD-0F9A47918778}"/>
              </a:ext>
            </a:extLst>
          </p:cNvPr>
          <p:cNvSpPr>
            <a:spLocks noGrp="1"/>
          </p:cNvSpPr>
          <p:nvPr>
            <p:ph type="sldNum" sz="quarter" idx="10"/>
          </p:nvPr>
        </p:nvSpPr>
        <p:spPr/>
        <p:txBody>
          <a:bodyPr/>
          <a:lstStyle/>
          <a:p>
            <a:pPr>
              <a:defRPr/>
            </a:pPr>
            <a:fld id="{7D187A4C-A87B-41AC-8A01-0B3AA42528A5}" type="slidenum">
              <a:rPr lang="en-US" smtClean="0"/>
              <a:pPr>
                <a:defRPr/>
              </a:pPr>
              <a:t>35</a:t>
            </a:fld>
            <a:endParaRPr lang="en-US"/>
          </a:p>
        </p:txBody>
      </p:sp>
      <p:sp>
        <p:nvSpPr>
          <p:cNvPr id="6" name="TextBox 5">
            <a:extLst>
              <a:ext uri="{FF2B5EF4-FFF2-40B4-BE49-F238E27FC236}">
                <a16:creationId xmlns:a16="http://schemas.microsoft.com/office/drawing/2014/main" id="{904F6622-A4DD-4A9A-A624-BD51DE359A61}"/>
              </a:ext>
            </a:extLst>
          </p:cNvPr>
          <p:cNvSpPr txBox="1"/>
          <p:nvPr/>
        </p:nvSpPr>
        <p:spPr>
          <a:xfrm>
            <a:off x="247031" y="2516980"/>
            <a:ext cx="2537445" cy="2747962"/>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cost for Constructed Travel can </a:t>
            </a:r>
            <a:r>
              <a:rPr lang="en-US" sz="1400" i="0" u="sng" dirty="0">
                <a:solidFill>
                  <a:srgbClr val="FF0000"/>
                </a:solidFill>
                <a:latin typeface="+mj-lt"/>
              </a:rPr>
              <a:t>only</a:t>
            </a:r>
            <a:r>
              <a:rPr lang="en-US" sz="1400" b="0" i="0" dirty="0">
                <a:latin typeface="+mj-lt"/>
              </a:rPr>
              <a:t> be the YCA fare, or GSA Contract Rate, in DTS.</a:t>
            </a:r>
          </a:p>
          <a:p>
            <a:endParaRPr lang="en-US" sz="1400" b="0" i="0" dirty="0">
              <a:latin typeface="+mj-lt"/>
            </a:endParaRPr>
          </a:p>
          <a:p>
            <a:r>
              <a:rPr lang="en-US" sz="1400" b="0" i="0" dirty="0">
                <a:latin typeface="+mj-lt"/>
              </a:rPr>
              <a:t>In this example, the traveler received both a –CA and YCA.</a:t>
            </a:r>
          </a:p>
          <a:p>
            <a:endParaRPr lang="en-US" sz="1400" b="0" i="0" dirty="0">
              <a:latin typeface="+mj-lt"/>
            </a:endParaRPr>
          </a:p>
          <a:p>
            <a:r>
              <a:rPr lang="en-US" sz="1400" b="0" i="0" dirty="0">
                <a:latin typeface="+mj-lt"/>
              </a:rPr>
              <a:t>The correct Constructed Cost for this leg of travel is $320.40, not $228.40.</a:t>
            </a:r>
          </a:p>
        </p:txBody>
      </p:sp>
      <p:sp>
        <p:nvSpPr>
          <p:cNvPr id="7" name="Rectangle 6">
            <a:extLst>
              <a:ext uri="{FF2B5EF4-FFF2-40B4-BE49-F238E27FC236}">
                <a16:creationId xmlns:a16="http://schemas.microsoft.com/office/drawing/2014/main" id="{845A9F53-128B-4041-9CCE-99FCEF62A87D}"/>
              </a:ext>
            </a:extLst>
          </p:cNvPr>
          <p:cNvSpPr/>
          <p:nvPr/>
        </p:nvSpPr>
        <p:spPr bwMode="auto">
          <a:xfrm>
            <a:off x="9677400" y="4343400"/>
            <a:ext cx="1219200" cy="8382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19727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CDA2-9F91-43D8-8AAF-C4541CEC8224}"/>
              </a:ext>
            </a:extLst>
          </p:cNvPr>
          <p:cNvSpPr>
            <a:spLocks noGrp="1"/>
          </p:cNvSpPr>
          <p:nvPr>
            <p:ph type="title"/>
          </p:nvPr>
        </p:nvSpPr>
        <p:spPr/>
        <p:txBody>
          <a:bodyPr/>
          <a:lstStyle/>
          <a:p>
            <a:r>
              <a:rPr lang="en-US" dirty="0"/>
              <a:t>Section #1 – Cost – How to Obtain</a:t>
            </a:r>
          </a:p>
        </p:txBody>
      </p:sp>
      <p:pic>
        <p:nvPicPr>
          <p:cNvPr id="5" name="Content Placeholder 4">
            <a:extLst>
              <a:ext uri="{FF2B5EF4-FFF2-40B4-BE49-F238E27FC236}">
                <a16:creationId xmlns:a16="http://schemas.microsoft.com/office/drawing/2014/main" id="{26766FE6-D53C-47DF-A6F1-EF16058833E0}"/>
              </a:ext>
            </a:extLst>
          </p:cNvPr>
          <p:cNvPicPr>
            <a:picLocks noGrp="1" noChangeAspect="1"/>
          </p:cNvPicPr>
          <p:nvPr>
            <p:ph idx="1"/>
          </p:nvPr>
        </p:nvPicPr>
        <p:blipFill>
          <a:blip r:embed="rId2"/>
          <a:stretch>
            <a:fillRect/>
          </a:stretch>
        </p:blipFill>
        <p:spPr>
          <a:xfrm>
            <a:off x="3124200" y="1454149"/>
            <a:ext cx="7982503" cy="4873625"/>
          </a:xfrm>
          <a:prstGeom prst="rect">
            <a:avLst/>
          </a:prstGeom>
        </p:spPr>
      </p:pic>
      <p:sp>
        <p:nvSpPr>
          <p:cNvPr id="4" name="Slide Number Placeholder 3">
            <a:extLst>
              <a:ext uri="{FF2B5EF4-FFF2-40B4-BE49-F238E27FC236}">
                <a16:creationId xmlns:a16="http://schemas.microsoft.com/office/drawing/2014/main" id="{AA5BB89B-0336-4587-BDBD-0F9A47918778}"/>
              </a:ext>
            </a:extLst>
          </p:cNvPr>
          <p:cNvSpPr>
            <a:spLocks noGrp="1"/>
          </p:cNvSpPr>
          <p:nvPr>
            <p:ph type="sldNum" sz="quarter" idx="10"/>
          </p:nvPr>
        </p:nvSpPr>
        <p:spPr/>
        <p:txBody>
          <a:bodyPr/>
          <a:lstStyle/>
          <a:p>
            <a:pPr>
              <a:defRPr/>
            </a:pPr>
            <a:fld id="{7D187A4C-A87B-41AC-8A01-0B3AA42528A5}" type="slidenum">
              <a:rPr lang="en-US" smtClean="0"/>
              <a:pPr>
                <a:defRPr/>
              </a:pPr>
              <a:t>36</a:t>
            </a:fld>
            <a:endParaRPr lang="en-US"/>
          </a:p>
        </p:txBody>
      </p:sp>
      <p:sp>
        <p:nvSpPr>
          <p:cNvPr id="6" name="TextBox 5">
            <a:extLst>
              <a:ext uri="{FF2B5EF4-FFF2-40B4-BE49-F238E27FC236}">
                <a16:creationId xmlns:a16="http://schemas.microsoft.com/office/drawing/2014/main" id="{904F6622-A4DD-4A9A-A624-BD51DE359A61}"/>
              </a:ext>
            </a:extLst>
          </p:cNvPr>
          <p:cNvSpPr txBox="1"/>
          <p:nvPr/>
        </p:nvSpPr>
        <p:spPr>
          <a:xfrm>
            <a:off x="381000" y="2901551"/>
            <a:ext cx="2537445" cy="197882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traveler should take a screenshot of these results to upload into their document.</a:t>
            </a:r>
          </a:p>
          <a:p>
            <a:endParaRPr lang="en-US" sz="1400" b="0" i="0" dirty="0">
              <a:latin typeface="+mj-lt"/>
            </a:endParaRPr>
          </a:p>
          <a:p>
            <a:r>
              <a:rPr lang="en-US" sz="1400" b="0" i="0" dirty="0">
                <a:latin typeface="+mj-lt"/>
              </a:rPr>
              <a:t>This provides verification for the Approving Official that the costs stated on the CTW are accurate.</a:t>
            </a:r>
          </a:p>
        </p:txBody>
      </p:sp>
      <p:sp>
        <p:nvSpPr>
          <p:cNvPr id="7" name="Rectangle 6">
            <a:extLst>
              <a:ext uri="{FF2B5EF4-FFF2-40B4-BE49-F238E27FC236}">
                <a16:creationId xmlns:a16="http://schemas.microsoft.com/office/drawing/2014/main" id="{845A9F53-128B-4041-9CCE-99FCEF62A87D}"/>
              </a:ext>
            </a:extLst>
          </p:cNvPr>
          <p:cNvSpPr/>
          <p:nvPr/>
        </p:nvSpPr>
        <p:spPr bwMode="auto">
          <a:xfrm>
            <a:off x="9677400" y="4343400"/>
            <a:ext cx="1219200" cy="8382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931599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CDA2-9F91-43D8-8AAF-C4541CEC8224}"/>
              </a:ext>
            </a:extLst>
          </p:cNvPr>
          <p:cNvSpPr>
            <a:spLocks noGrp="1"/>
          </p:cNvSpPr>
          <p:nvPr>
            <p:ph type="title"/>
          </p:nvPr>
        </p:nvSpPr>
        <p:spPr/>
        <p:txBody>
          <a:bodyPr/>
          <a:lstStyle/>
          <a:p>
            <a:r>
              <a:rPr lang="en-US" dirty="0"/>
              <a:t>Section #1 – Cost – How to Obtain</a:t>
            </a:r>
          </a:p>
        </p:txBody>
      </p:sp>
      <p:pic>
        <p:nvPicPr>
          <p:cNvPr id="5" name="Content Placeholder 4">
            <a:extLst>
              <a:ext uri="{FF2B5EF4-FFF2-40B4-BE49-F238E27FC236}">
                <a16:creationId xmlns:a16="http://schemas.microsoft.com/office/drawing/2014/main" id="{26766FE6-D53C-47DF-A6F1-EF16058833E0}"/>
              </a:ext>
            </a:extLst>
          </p:cNvPr>
          <p:cNvPicPr>
            <a:picLocks noGrp="1" noChangeAspect="1"/>
          </p:cNvPicPr>
          <p:nvPr>
            <p:ph idx="1"/>
          </p:nvPr>
        </p:nvPicPr>
        <p:blipFill>
          <a:blip r:embed="rId2"/>
          <a:stretch>
            <a:fillRect/>
          </a:stretch>
        </p:blipFill>
        <p:spPr>
          <a:xfrm>
            <a:off x="3124200" y="1454149"/>
            <a:ext cx="7982503" cy="4873625"/>
          </a:xfrm>
          <a:prstGeom prst="rect">
            <a:avLst/>
          </a:prstGeom>
        </p:spPr>
      </p:pic>
      <p:sp>
        <p:nvSpPr>
          <p:cNvPr id="4" name="Slide Number Placeholder 3">
            <a:extLst>
              <a:ext uri="{FF2B5EF4-FFF2-40B4-BE49-F238E27FC236}">
                <a16:creationId xmlns:a16="http://schemas.microsoft.com/office/drawing/2014/main" id="{AA5BB89B-0336-4587-BDBD-0F9A47918778}"/>
              </a:ext>
            </a:extLst>
          </p:cNvPr>
          <p:cNvSpPr>
            <a:spLocks noGrp="1"/>
          </p:cNvSpPr>
          <p:nvPr>
            <p:ph type="sldNum" sz="quarter" idx="10"/>
          </p:nvPr>
        </p:nvSpPr>
        <p:spPr/>
        <p:txBody>
          <a:bodyPr/>
          <a:lstStyle/>
          <a:p>
            <a:pPr>
              <a:defRPr/>
            </a:pPr>
            <a:fld id="{7D187A4C-A87B-41AC-8A01-0B3AA42528A5}" type="slidenum">
              <a:rPr lang="en-US" smtClean="0"/>
              <a:pPr>
                <a:defRPr/>
              </a:pPr>
              <a:t>37</a:t>
            </a:fld>
            <a:endParaRPr lang="en-US"/>
          </a:p>
        </p:txBody>
      </p:sp>
      <p:sp>
        <p:nvSpPr>
          <p:cNvPr id="6" name="TextBox 5">
            <a:extLst>
              <a:ext uri="{FF2B5EF4-FFF2-40B4-BE49-F238E27FC236}">
                <a16:creationId xmlns:a16="http://schemas.microsoft.com/office/drawing/2014/main" id="{904F6622-A4DD-4A9A-A624-BD51DE359A61}"/>
              </a:ext>
            </a:extLst>
          </p:cNvPr>
          <p:cNvSpPr txBox="1"/>
          <p:nvPr/>
        </p:nvSpPr>
        <p:spPr>
          <a:xfrm>
            <a:off x="381001" y="2901551"/>
            <a:ext cx="2362200" cy="197882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Since the system will list all –CA fares first, followed by the lowest cost YCA, we recommend obtaining a screenshot of the last –CA, followed by the first YCA.</a:t>
            </a:r>
          </a:p>
        </p:txBody>
      </p:sp>
      <p:sp>
        <p:nvSpPr>
          <p:cNvPr id="7" name="Rectangle 6">
            <a:extLst>
              <a:ext uri="{FF2B5EF4-FFF2-40B4-BE49-F238E27FC236}">
                <a16:creationId xmlns:a16="http://schemas.microsoft.com/office/drawing/2014/main" id="{845A9F53-128B-4041-9CCE-99FCEF62A87D}"/>
              </a:ext>
            </a:extLst>
          </p:cNvPr>
          <p:cNvSpPr/>
          <p:nvPr/>
        </p:nvSpPr>
        <p:spPr bwMode="auto">
          <a:xfrm>
            <a:off x="9677400" y="4343400"/>
            <a:ext cx="1219200" cy="8382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872745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F1EF-7873-4D7A-AF96-38042677CB39}"/>
              </a:ext>
            </a:extLst>
          </p:cNvPr>
          <p:cNvSpPr>
            <a:spLocks noGrp="1"/>
          </p:cNvSpPr>
          <p:nvPr>
            <p:ph type="title"/>
          </p:nvPr>
        </p:nvSpPr>
        <p:spPr/>
        <p:txBody>
          <a:bodyPr/>
          <a:lstStyle/>
          <a:p>
            <a:r>
              <a:rPr lang="en-US" dirty="0"/>
              <a:t>Section #1 – Cost</a:t>
            </a:r>
          </a:p>
        </p:txBody>
      </p:sp>
      <p:pic>
        <p:nvPicPr>
          <p:cNvPr id="5" name="Content Placeholder 4">
            <a:extLst>
              <a:ext uri="{FF2B5EF4-FFF2-40B4-BE49-F238E27FC236}">
                <a16:creationId xmlns:a16="http://schemas.microsoft.com/office/drawing/2014/main" id="{6BA7E805-0B1F-4CF5-8DCE-23079FDC4827}"/>
              </a:ext>
            </a:extLst>
          </p:cNvPr>
          <p:cNvPicPr>
            <a:picLocks noGrp="1" noChangeAspect="1"/>
          </p:cNvPicPr>
          <p:nvPr>
            <p:ph idx="1"/>
          </p:nvPr>
        </p:nvPicPr>
        <p:blipFill>
          <a:blip r:embed="rId2"/>
          <a:stretch>
            <a:fillRect/>
          </a:stretch>
        </p:blipFill>
        <p:spPr>
          <a:xfrm>
            <a:off x="136525" y="2960389"/>
            <a:ext cx="11903075" cy="1861147"/>
          </a:xfrm>
          <a:prstGeom prst="rect">
            <a:avLst/>
          </a:prstGeom>
        </p:spPr>
      </p:pic>
      <p:sp>
        <p:nvSpPr>
          <p:cNvPr id="4" name="Slide Number Placeholder 3">
            <a:extLst>
              <a:ext uri="{FF2B5EF4-FFF2-40B4-BE49-F238E27FC236}">
                <a16:creationId xmlns:a16="http://schemas.microsoft.com/office/drawing/2014/main" id="{7A6E5F63-6EC9-48E3-86B1-72E2B9EF40A6}"/>
              </a:ext>
            </a:extLst>
          </p:cNvPr>
          <p:cNvSpPr>
            <a:spLocks noGrp="1"/>
          </p:cNvSpPr>
          <p:nvPr>
            <p:ph type="sldNum" sz="quarter" idx="10"/>
          </p:nvPr>
        </p:nvSpPr>
        <p:spPr/>
        <p:txBody>
          <a:bodyPr/>
          <a:lstStyle/>
          <a:p>
            <a:pPr>
              <a:defRPr/>
            </a:pPr>
            <a:fld id="{7D187A4C-A87B-41AC-8A01-0B3AA42528A5}" type="slidenum">
              <a:rPr lang="en-US" smtClean="0"/>
              <a:pPr>
                <a:defRPr/>
              </a:pPr>
              <a:t>38</a:t>
            </a:fld>
            <a:endParaRPr lang="en-US"/>
          </a:p>
        </p:txBody>
      </p:sp>
      <p:sp>
        <p:nvSpPr>
          <p:cNvPr id="6" name="Up Arrow 15">
            <a:extLst>
              <a:ext uri="{FF2B5EF4-FFF2-40B4-BE49-F238E27FC236}">
                <a16:creationId xmlns:a16="http://schemas.microsoft.com/office/drawing/2014/main" id="{CB7D5878-BC18-4647-A79D-DA82848EFA16}"/>
              </a:ext>
            </a:extLst>
          </p:cNvPr>
          <p:cNvSpPr/>
          <p:nvPr/>
        </p:nvSpPr>
        <p:spPr>
          <a:xfrm>
            <a:off x="11125200" y="4724400"/>
            <a:ext cx="609600" cy="914400"/>
          </a:xfrm>
          <a:prstGeom prst="upArrow">
            <a:avLst/>
          </a:prstGeom>
          <a:solidFill>
            <a:srgbClr val="FF0000"/>
          </a:solidFill>
          <a:ln w="28575">
            <a:solidFill>
              <a:schemeClr val="tx1"/>
            </a:solidFill>
          </a:ln>
        </p:spPr>
        <p:txBody>
          <a:bodyPr wrap="none" lIns="91440" tIns="45720" rIns="91440" bIns="45720" rtlCol="0" anchor="ctr">
            <a:normAutofit fontScale="92500" lnSpcReduction="20000"/>
          </a:bodyPr>
          <a:lstStyle/>
          <a:p>
            <a:pPr algn="ctr"/>
            <a:endParaRPr lang="en-US" sz="5400"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7" name="TextBox 6">
            <a:extLst>
              <a:ext uri="{FF2B5EF4-FFF2-40B4-BE49-F238E27FC236}">
                <a16:creationId xmlns:a16="http://schemas.microsoft.com/office/drawing/2014/main" id="{4ED6165E-AAF7-4111-A24B-BCDBB3CF5743}"/>
              </a:ext>
            </a:extLst>
          </p:cNvPr>
          <p:cNvSpPr txBox="1"/>
          <p:nvPr/>
        </p:nvSpPr>
        <p:spPr>
          <a:xfrm>
            <a:off x="2895600" y="4953000"/>
            <a:ext cx="5486400" cy="990600"/>
          </a:xfrm>
          <a:prstGeom prst="rect">
            <a:avLst/>
          </a:prstGeom>
          <a:noFill/>
          <a:ln>
            <a:solidFill>
              <a:schemeClr val="tx1"/>
            </a:solidFill>
          </a:ln>
        </p:spPr>
        <p:txBody>
          <a:bodyPr wrap="square" rtlCol="0" anchor="ctr">
            <a:normAutofit/>
          </a:bodyPr>
          <a:lstStyle/>
          <a:p>
            <a:r>
              <a:rPr lang="en-US" sz="1400" b="0" i="0" dirty="0">
                <a:latin typeface="+mj-lt"/>
              </a:rPr>
              <a:t>Since YCA fares are contracted one-way rates, the cost for the Departure Flight will be the same as the Return Flight. </a:t>
            </a:r>
          </a:p>
          <a:p>
            <a:endParaRPr lang="en-US" sz="1400" b="0" i="0" dirty="0">
              <a:latin typeface="+mj-lt"/>
            </a:endParaRPr>
          </a:p>
          <a:p>
            <a:r>
              <a:rPr lang="en-US" sz="1400" b="0" i="0" dirty="0">
                <a:latin typeface="+mj-lt"/>
              </a:rPr>
              <a:t>A separate screenshot for the Return Flight is not required.</a:t>
            </a:r>
          </a:p>
        </p:txBody>
      </p:sp>
    </p:spTree>
    <p:extLst>
      <p:ext uri="{BB962C8B-B14F-4D97-AF65-F5344CB8AC3E}">
        <p14:creationId xmlns:p14="http://schemas.microsoft.com/office/powerpoint/2010/main" val="73909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2057400" y="2079981"/>
            <a:ext cx="7772400" cy="269803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Section #1 – Completed – Multiple TDY Locations</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Issues for January/February</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3325170756"/>
              </p:ext>
            </p:extLst>
          </p:nvPr>
        </p:nvGraphicFramePr>
        <p:xfrm>
          <a:off x="342900" y="1524001"/>
          <a:ext cx="11506200" cy="4750281"/>
        </p:xfrm>
        <a:graphic>
          <a:graphicData uri="http://schemas.openxmlformats.org/drawingml/2006/table">
            <a:tbl>
              <a:tblPr firstRow="1" bandRow="1">
                <a:tableStyleId>{5C22544A-7EE6-4342-B048-85BDC9FD1C3A}</a:tableStyleId>
              </a:tblPr>
              <a:tblGrid>
                <a:gridCol w="1715837">
                  <a:extLst>
                    <a:ext uri="{9D8B030D-6E8A-4147-A177-3AD203B41FA5}">
                      <a16:colId xmlns:a16="http://schemas.microsoft.com/office/drawing/2014/main" val="20000"/>
                    </a:ext>
                  </a:extLst>
                </a:gridCol>
                <a:gridCol w="4037263">
                  <a:extLst>
                    <a:ext uri="{9D8B030D-6E8A-4147-A177-3AD203B41FA5}">
                      <a16:colId xmlns:a16="http://schemas.microsoft.com/office/drawing/2014/main" val="20001"/>
                    </a:ext>
                  </a:extLst>
                </a:gridCol>
                <a:gridCol w="4239126">
                  <a:extLst>
                    <a:ext uri="{9D8B030D-6E8A-4147-A177-3AD203B41FA5}">
                      <a16:colId xmlns:a16="http://schemas.microsoft.com/office/drawing/2014/main" val="20002"/>
                    </a:ext>
                  </a:extLst>
                </a:gridCol>
                <a:gridCol w="1513974">
                  <a:extLst>
                    <a:ext uri="{9D8B030D-6E8A-4147-A177-3AD203B41FA5}">
                      <a16:colId xmlns:a16="http://schemas.microsoft.com/office/drawing/2014/main" val="20003"/>
                    </a:ext>
                  </a:extLst>
                </a:gridCol>
              </a:tblGrid>
              <a:tr h="592173">
                <a:tc>
                  <a:txBody>
                    <a:bodyPr/>
                    <a:lstStyle/>
                    <a:p>
                      <a:pPr algn="ctr"/>
                      <a:r>
                        <a:rPr lang="en-US" dirty="0">
                          <a:solidFill>
                            <a:schemeClr val="tx1"/>
                          </a:solidFill>
                        </a:rPr>
                        <a:t>Issue #</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Workaround</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843594">
                <a:tc>
                  <a:txBody>
                    <a:bodyPr/>
                    <a:lstStyle/>
                    <a:p>
                      <a:pPr algn="ctr" fontAlgn="ctr"/>
                      <a:r>
                        <a:rPr lang="en-US" sz="1200" b="0" i="0" u="none" strike="noStrike" dirty="0">
                          <a:solidFill>
                            <a:srgbClr val="000000"/>
                          </a:solidFill>
                          <a:latin typeface="+mj-lt"/>
                        </a:rPr>
                        <a:t>DEAMS Yellow Status</a:t>
                      </a:r>
                    </a:p>
                  </a:txBody>
                  <a:tcPr marL="9525" marR="9525" marT="9525" marB="0" anchor="ctr"/>
                </a:tc>
                <a:tc>
                  <a:txBody>
                    <a:bodyPr/>
                    <a:lstStyle/>
                    <a:p>
                      <a:pPr algn="l"/>
                      <a:r>
                        <a:rPr lang="en-US" sz="1200" dirty="0">
                          <a:solidFill>
                            <a:schemeClr val="tx1"/>
                          </a:solidFill>
                        </a:rPr>
                        <a:t>Delayed DTS Payment Processing Due to DEAMS Downtime. </a:t>
                      </a:r>
                    </a:p>
                  </a:txBody>
                  <a:tcPr anchor="ctr"/>
                </a:tc>
                <a:tc>
                  <a:txBody>
                    <a:bodyPr/>
                    <a:lstStyle/>
                    <a:p>
                      <a:pPr algn="l"/>
                      <a:r>
                        <a:rPr lang="en-US" sz="1200" dirty="0">
                          <a:solidFill>
                            <a:schemeClr val="tx1"/>
                          </a:solidFill>
                        </a:rPr>
                        <a:t>The DEAMS upgrade is now complete and Air Force DEAMS program management office is working as quickly as possible to process delayed payment transactions.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Not a DTS Issue</a:t>
                      </a:r>
                    </a:p>
                  </a:txBody>
                  <a:tcPr anchor="ctr"/>
                </a:tc>
                <a:extLst>
                  <a:ext uri="{0D108BD9-81ED-4DB2-BD59-A6C34878D82A}">
                    <a16:rowId xmlns:a16="http://schemas.microsoft.com/office/drawing/2014/main" val="10001"/>
                  </a:ext>
                </a:extLst>
              </a:tr>
              <a:tr h="794520">
                <a:tc>
                  <a:txBody>
                    <a:bodyPr/>
                    <a:lstStyle/>
                    <a:p>
                      <a:pPr algn="ctr" fontAlgn="ctr"/>
                      <a:r>
                        <a:rPr lang="en-US" sz="1200" b="0" i="0" u="none" strike="noStrike" dirty="0">
                          <a:solidFill>
                            <a:srgbClr val="000000"/>
                          </a:solidFill>
                          <a:latin typeface="+mj-lt"/>
                        </a:rPr>
                        <a:t>DTS-11219</a:t>
                      </a:r>
                    </a:p>
                  </a:txBody>
                  <a:tcPr marL="9525" marR="9525" marT="9525" marB="0" anchor="ctr"/>
                </a:tc>
                <a:tc>
                  <a:txBody>
                    <a:bodyPr/>
                    <a:lstStyle/>
                    <a:p>
                      <a:pPr algn="l"/>
                      <a:r>
                        <a:rPr lang="en-US" sz="1200" dirty="0">
                          <a:solidFill>
                            <a:schemeClr val="tx1"/>
                          </a:solidFill>
                        </a:rPr>
                        <a:t>The traveler receives an unallocated expenses Pre-Audit advisory because the allocation is incorrect after updating the itinerary or adding expenses.</a:t>
                      </a:r>
                    </a:p>
                  </a:txBody>
                  <a:tcPr anchor="ctr"/>
                </a:tc>
                <a:tc>
                  <a:txBody>
                    <a:bodyPr/>
                    <a:lstStyle/>
                    <a:p>
                      <a:pPr algn="l"/>
                      <a:r>
                        <a:rPr lang="en-US" sz="1200" dirty="0"/>
                        <a:t>Please contact the TAC for a workaround to this issue.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FY20-Release-1</a:t>
                      </a:r>
                    </a:p>
                  </a:txBody>
                  <a:tcPr anchor="ctr"/>
                </a:tc>
                <a:extLst>
                  <a:ext uri="{0D108BD9-81ED-4DB2-BD59-A6C34878D82A}">
                    <a16:rowId xmlns:a16="http://schemas.microsoft.com/office/drawing/2014/main" val="10002"/>
                  </a:ext>
                </a:extLst>
              </a:tr>
              <a:tr h="801472">
                <a:tc>
                  <a:txBody>
                    <a:bodyPr/>
                    <a:lstStyle/>
                    <a:p>
                      <a:pPr algn="ctr" fontAlgn="ctr"/>
                      <a:r>
                        <a:rPr lang="en-US" sz="1200" b="0" i="0" u="none" strike="noStrike" kern="1200" dirty="0">
                          <a:solidFill>
                            <a:srgbClr val="000000"/>
                          </a:solidFill>
                          <a:latin typeface="+mn-lt"/>
                          <a:ea typeface="+mn-ea"/>
                          <a:cs typeface="+mn-cs"/>
                        </a:rPr>
                        <a:t>DTS-7179</a:t>
                      </a:r>
                      <a:endParaRPr lang="en-US" sz="1200" b="0" i="0" u="none" strike="noStrike" dirty="0">
                        <a:solidFill>
                          <a:srgbClr val="000000"/>
                        </a:solidFill>
                        <a:latin typeface="+mj-lt"/>
                      </a:endParaRPr>
                    </a:p>
                  </a:txBody>
                  <a:tcPr marL="9525" marR="9525" marT="9525" marB="0" anchor="ctr"/>
                </a:tc>
                <a:tc>
                  <a:txBody>
                    <a:bodyPr/>
                    <a:lstStyle/>
                    <a:p>
                      <a:pPr algn="l"/>
                      <a:r>
                        <a:rPr lang="en-US" sz="1000" dirty="0">
                          <a:solidFill>
                            <a:schemeClr val="tx1"/>
                          </a:solidFill>
                        </a:rPr>
                        <a:t>Document routes to CTO SUBMIT after the Trip Cancelled has been applied. Authorizations with the trip cancel applied will not update to CTO BOOKED. This is due to travelers canceling reservations prior to using the trip cancel. Canceling reservations manually is not necessary and will cause this issue. </a:t>
                      </a:r>
                    </a:p>
                  </a:txBody>
                  <a:tcPr anchor="ctr"/>
                </a:tc>
                <a:tc>
                  <a:txBody>
                    <a:bodyPr/>
                    <a:lstStyle/>
                    <a:p>
                      <a:pPr algn="l"/>
                      <a:r>
                        <a:rPr lang="en-US" sz="1200" dirty="0">
                          <a:solidFill>
                            <a:schemeClr val="tx1"/>
                          </a:solidFill>
                        </a:rPr>
                        <a:t>Unfortunately,</a:t>
                      </a:r>
                      <a:r>
                        <a:rPr lang="en-US" sz="1200" baseline="0" dirty="0">
                          <a:solidFill>
                            <a:schemeClr val="tx1"/>
                          </a:solidFill>
                        </a:rPr>
                        <a:t> there is no workaround for this issue. Please submit a ticket to the TAC so we can have the document properly handled.</a:t>
                      </a:r>
                      <a:endParaRPr 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3"/>
                  </a:ext>
                </a:extLst>
              </a:tr>
              <a:tr h="772848">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200" kern="1200" dirty="0">
                          <a:solidFill>
                            <a:schemeClr val="dk1"/>
                          </a:solidFill>
                          <a:latin typeface="+mn-lt"/>
                          <a:ea typeface="+mn-ea"/>
                          <a:cs typeface="+mn-cs"/>
                        </a:rPr>
                        <a:t>DTS is updating with an incorrect airfare at ticketing when the airfare is fully or partially priced or stored in a foreign currency, or for rental cars updating with an incorrect price when converted from a foreign currency.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document will need to be cancelled and a new authorization will need to be created. If the traveler has been ticketed, we recommend waiting until the travel is completed to perform this action.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4"/>
                  </a:ext>
                </a:extLst>
              </a:tr>
              <a:tr h="843594">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200" kern="1200" dirty="0">
                          <a:solidFill>
                            <a:schemeClr val="dk1"/>
                          </a:solidFill>
                          <a:latin typeface="+mn-lt"/>
                          <a:ea typeface="+mn-ea"/>
                          <a:cs typeface="+mn-cs"/>
                        </a:rPr>
                        <a:t>Amended documents do not link up with the previous version causing multiple documents with the same TANUM to show on a Traveler's Dashboard.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Unfortunately, there is no workaround for this issue and the document will need to be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A59C-45D6-404E-A30C-7CD21651533F}"/>
              </a:ext>
            </a:extLst>
          </p:cNvPr>
          <p:cNvSpPr>
            <a:spLocks noGrp="1"/>
          </p:cNvSpPr>
          <p:nvPr>
            <p:ph type="title"/>
          </p:nvPr>
        </p:nvSpPr>
        <p:spPr/>
        <p:txBody>
          <a:bodyPr/>
          <a:lstStyle/>
          <a:p>
            <a:r>
              <a:rPr lang="en-US" dirty="0"/>
              <a:t>Section #2 – Single TDY Location</a:t>
            </a:r>
          </a:p>
        </p:txBody>
      </p:sp>
      <p:pic>
        <p:nvPicPr>
          <p:cNvPr id="5" name="Content Placeholder 4">
            <a:extLst>
              <a:ext uri="{FF2B5EF4-FFF2-40B4-BE49-F238E27FC236}">
                <a16:creationId xmlns:a16="http://schemas.microsoft.com/office/drawing/2014/main" id="{89D6F8DA-07FA-466C-8016-C280C482858E}"/>
              </a:ext>
            </a:extLst>
          </p:cNvPr>
          <p:cNvPicPr>
            <a:picLocks noGrp="1" noChangeAspect="1"/>
          </p:cNvPicPr>
          <p:nvPr>
            <p:ph idx="1"/>
          </p:nvPr>
        </p:nvPicPr>
        <p:blipFill>
          <a:blip r:embed="rId2"/>
          <a:stretch>
            <a:fillRect/>
          </a:stretch>
        </p:blipFill>
        <p:spPr>
          <a:xfrm>
            <a:off x="2895600" y="1387931"/>
            <a:ext cx="8566682" cy="4873625"/>
          </a:xfrm>
          <a:prstGeom prst="rect">
            <a:avLst/>
          </a:prstGeom>
        </p:spPr>
      </p:pic>
      <p:sp>
        <p:nvSpPr>
          <p:cNvPr id="4" name="Slide Number Placeholder 3">
            <a:extLst>
              <a:ext uri="{FF2B5EF4-FFF2-40B4-BE49-F238E27FC236}">
                <a16:creationId xmlns:a16="http://schemas.microsoft.com/office/drawing/2014/main" id="{171AD901-9A45-4508-9C99-A41630007B01}"/>
              </a:ext>
            </a:extLst>
          </p:cNvPr>
          <p:cNvSpPr>
            <a:spLocks noGrp="1"/>
          </p:cNvSpPr>
          <p:nvPr>
            <p:ph type="sldNum" sz="quarter" idx="10"/>
          </p:nvPr>
        </p:nvSpPr>
        <p:spPr/>
        <p:txBody>
          <a:bodyPr/>
          <a:lstStyle/>
          <a:p>
            <a:pPr>
              <a:defRPr/>
            </a:pPr>
            <a:fld id="{7D187A4C-A87B-41AC-8A01-0B3AA42528A5}" type="slidenum">
              <a:rPr lang="en-US" smtClean="0"/>
              <a:pPr>
                <a:defRPr/>
              </a:pPr>
              <a:t>40</a:t>
            </a:fld>
            <a:endParaRPr lang="en-US"/>
          </a:p>
        </p:txBody>
      </p:sp>
      <p:sp>
        <p:nvSpPr>
          <p:cNvPr id="6" name="TextBox 5">
            <a:extLst>
              <a:ext uri="{FF2B5EF4-FFF2-40B4-BE49-F238E27FC236}">
                <a16:creationId xmlns:a16="http://schemas.microsoft.com/office/drawing/2014/main" id="{CA46F47F-C6FC-4213-94DA-AE5DE33FDB6C}"/>
              </a:ext>
            </a:extLst>
          </p:cNvPr>
          <p:cNvSpPr txBox="1"/>
          <p:nvPr/>
        </p:nvSpPr>
        <p:spPr>
          <a:xfrm>
            <a:off x="152400" y="2819400"/>
            <a:ext cx="2438400" cy="2286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Parts A-D in Section 2 are all the costs from Section 1.</a:t>
            </a:r>
          </a:p>
          <a:p>
            <a:endParaRPr lang="en-US" sz="1400" b="0" i="0" dirty="0">
              <a:latin typeface="+mj-lt"/>
            </a:endParaRPr>
          </a:p>
          <a:p>
            <a:r>
              <a:rPr lang="en-US" sz="1400" b="0" i="0" dirty="0">
                <a:latin typeface="+mj-lt"/>
              </a:rPr>
              <a:t>2E is any TMC Fees the traveler would normally encounter.</a:t>
            </a:r>
          </a:p>
          <a:p>
            <a:endParaRPr lang="en-US" sz="1400" b="0" i="0" dirty="0">
              <a:latin typeface="+mj-lt"/>
            </a:endParaRPr>
          </a:p>
          <a:p>
            <a:r>
              <a:rPr lang="en-US" sz="1400" b="0" i="0" dirty="0">
                <a:latin typeface="+mj-lt"/>
              </a:rPr>
              <a:t>2F is the sum total of 2A-E.</a:t>
            </a:r>
          </a:p>
        </p:txBody>
      </p:sp>
    </p:spTree>
    <p:extLst>
      <p:ext uri="{BB962C8B-B14F-4D97-AF65-F5344CB8AC3E}">
        <p14:creationId xmlns:p14="http://schemas.microsoft.com/office/powerpoint/2010/main" val="152833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 Multiple TDY Locations</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41</a:t>
            </a:fld>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057400" y="1221347"/>
            <a:ext cx="7772400" cy="441530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and #4</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42</a:t>
            </a:fld>
            <a:endParaRPr lang="en-US"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2057400" y="1634523"/>
            <a:ext cx="7772400" cy="3588955"/>
          </a:xfrm>
          <a:prstGeom prst="rect">
            <a:avLst/>
          </a:prstGeom>
          <a:noFill/>
          <a:ln w="9525">
            <a:noFill/>
            <a:miter lim="800000"/>
            <a:headEnd/>
            <a:tailEnd/>
          </a:ln>
        </p:spPr>
      </p:pic>
      <p:sp>
        <p:nvSpPr>
          <p:cNvPr id="9" name="TextBox 8"/>
          <p:cNvSpPr txBox="1"/>
          <p:nvPr/>
        </p:nvSpPr>
        <p:spPr>
          <a:xfrm>
            <a:off x="3314700" y="5410200"/>
            <a:ext cx="5562600" cy="914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Sections 3 and 4 are for the Approving Official’s consideration only. </a:t>
            </a:r>
            <a:r>
              <a:rPr lang="en-US" sz="1400" i="0" dirty="0">
                <a:solidFill>
                  <a:srgbClr val="FF0000"/>
                </a:solidFill>
                <a:latin typeface="+mj-lt"/>
              </a:rPr>
              <a:t>They cannot be factored into the Constructed Travel limitation</a:t>
            </a:r>
            <a:r>
              <a:rPr lang="en-US" sz="1400" b="0" i="0" dirty="0">
                <a:latin typeface="+mj-lt"/>
              </a:rPr>
              <a:t>. These were placed into the CTW as a result of customer feedback.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4B71-1F65-4642-ABEF-4BD0531BF2F3}"/>
              </a:ext>
            </a:extLst>
          </p:cNvPr>
          <p:cNvSpPr>
            <a:spLocks noGrp="1"/>
          </p:cNvSpPr>
          <p:nvPr>
            <p:ph type="title"/>
          </p:nvPr>
        </p:nvSpPr>
        <p:spPr/>
        <p:txBody>
          <a:bodyPr/>
          <a:lstStyle/>
          <a:p>
            <a:r>
              <a:rPr lang="en-US" dirty="0"/>
              <a:t>Constructed Travel Worksheet – Uploading </a:t>
            </a:r>
          </a:p>
        </p:txBody>
      </p:sp>
      <p:pic>
        <p:nvPicPr>
          <p:cNvPr id="5" name="Content Placeholder 4">
            <a:extLst>
              <a:ext uri="{FF2B5EF4-FFF2-40B4-BE49-F238E27FC236}">
                <a16:creationId xmlns:a16="http://schemas.microsoft.com/office/drawing/2014/main" id="{1EBAD761-A4AE-4910-A43F-8D0453C52FE7}"/>
              </a:ext>
            </a:extLst>
          </p:cNvPr>
          <p:cNvPicPr>
            <a:picLocks noGrp="1" noChangeAspect="1"/>
          </p:cNvPicPr>
          <p:nvPr>
            <p:ph idx="1"/>
          </p:nvPr>
        </p:nvPicPr>
        <p:blipFill>
          <a:blip r:embed="rId2"/>
          <a:stretch>
            <a:fillRect/>
          </a:stretch>
        </p:blipFill>
        <p:spPr>
          <a:xfrm>
            <a:off x="3851536" y="1454150"/>
            <a:ext cx="4473053" cy="4873625"/>
          </a:xfrm>
          <a:prstGeom prst="rect">
            <a:avLst/>
          </a:prstGeom>
        </p:spPr>
      </p:pic>
      <p:sp>
        <p:nvSpPr>
          <p:cNvPr id="4" name="Slide Number Placeholder 3">
            <a:extLst>
              <a:ext uri="{FF2B5EF4-FFF2-40B4-BE49-F238E27FC236}">
                <a16:creationId xmlns:a16="http://schemas.microsoft.com/office/drawing/2014/main" id="{5EE00B2E-6A11-4CC0-B88D-95307EAD43C3}"/>
              </a:ext>
            </a:extLst>
          </p:cNvPr>
          <p:cNvSpPr>
            <a:spLocks noGrp="1"/>
          </p:cNvSpPr>
          <p:nvPr>
            <p:ph type="sldNum" sz="quarter" idx="10"/>
          </p:nvPr>
        </p:nvSpPr>
        <p:spPr/>
        <p:txBody>
          <a:bodyPr/>
          <a:lstStyle/>
          <a:p>
            <a:pPr>
              <a:defRPr/>
            </a:pPr>
            <a:fld id="{7D187A4C-A87B-41AC-8A01-0B3AA42528A5}" type="slidenum">
              <a:rPr lang="en-US" smtClean="0"/>
              <a:pPr>
                <a:defRPr/>
              </a:pPr>
              <a:t>43</a:t>
            </a:fld>
            <a:endParaRPr lang="en-US"/>
          </a:p>
        </p:txBody>
      </p:sp>
      <p:sp>
        <p:nvSpPr>
          <p:cNvPr id="6" name="TextBox 5">
            <a:extLst>
              <a:ext uri="{FF2B5EF4-FFF2-40B4-BE49-F238E27FC236}">
                <a16:creationId xmlns:a16="http://schemas.microsoft.com/office/drawing/2014/main" id="{AD37E518-6A6C-4979-96C5-D108868F5664}"/>
              </a:ext>
            </a:extLst>
          </p:cNvPr>
          <p:cNvSpPr txBox="1"/>
          <p:nvPr/>
        </p:nvSpPr>
        <p:spPr>
          <a:xfrm>
            <a:off x="609600" y="2252662"/>
            <a:ext cx="2438400" cy="3276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saving the CTW, the traveler should upload it to their Substantiating Documents section.</a:t>
            </a:r>
          </a:p>
          <a:p>
            <a:endParaRPr lang="en-US" sz="1400" b="0" i="0" dirty="0">
              <a:latin typeface="+mj-lt"/>
            </a:endParaRPr>
          </a:p>
          <a:p>
            <a:r>
              <a:rPr lang="en-US" sz="1400" b="0" i="0" dirty="0">
                <a:latin typeface="+mj-lt"/>
              </a:rPr>
              <a:t>It’s important that when uploading, the “Constructed Travel Worksheet (CTW)” option is selected from the drop-down.</a:t>
            </a:r>
          </a:p>
          <a:p>
            <a:endParaRPr lang="en-US" sz="1400" b="0" i="0" dirty="0">
              <a:latin typeface="+mj-lt"/>
            </a:endParaRPr>
          </a:p>
          <a:p>
            <a:r>
              <a:rPr lang="en-US" sz="1400" b="0" i="0" dirty="0">
                <a:latin typeface="+mj-lt"/>
              </a:rPr>
              <a:t>This will populate the CTW for the AO during Approval.</a:t>
            </a:r>
          </a:p>
        </p:txBody>
      </p:sp>
    </p:spTree>
    <p:extLst>
      <p:ext uri="{BB962C8B-B14F-4D97-AF65-F5344CB8AC3E}">
        <p14:creationId xmlns:p14="http://schemas.microsoft.com/office/powerpoint/2010/main" val="173371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5790-860E-4489-AF88-AB3440AFFCA9}"/>
              </a:ext>
            </a:extLst>
          </p:cNvPr>
          <p:cNvSpPr>
            <a:spLocks noGrp="1"/>
          </p:cNvSpPr>
          <p:nvPr>
            <p:ph type="title"/>
          </p:nvPr>
        </p:nvSpPr>
        <p:spPr/>
        <p:txBody>
          <a:bodyPr/>
          <a:lstStyle/>
          <a:p>
            <a:r>
              <a:rPr lang="en-US" dirty="0"/>
              <a:t>Constructed Travel Worksheet – Uploading </a:t>
            </a:r>
          </a:p>
        </p:txBody>
      </p:sp>
      <p:pic>
        <p:nvPicPr>
          <p:cNvPr id="5" name="Content Placeholder 4">
            <a:extLst>
              <a:ext uri="{FF2B5EF4-FFF2-40B4-BE49-F238E27FC236}">
                <a16:creationId xmlns:a16="http://schemas.microsoft.com/office/drawing/2014/main" id="{C5D6696F-5D64-4F4A-AC6D-6EE5A179BE59}"/>
              </a:ext>
            </a:extLst>
          </p:cNvPr>
          <p:cNvPicPr>
            <a:picLocks noGrp="1" noChangeAspect="1"/>
          </p:cNvPicPr>
          <p:nvPr>
            <p:ph idx="1"/>
          </p:nvPr>
        </p:nvPicPr>
        <p:blipFill>
          <a:blip r:embed="rId2"/>
          <a:stretch>
            <a:fillRect/>
          </a:stretch>
        </p:blipFill>
        <p:spPr>
          <a:xfrm>
            <a:off x="3866372" y="1454150"/>
            <a:ext cx="4443381" cy="4873625"/>
          </a:xfrm>
          <a:prstGeom prst="rect">
            <a:avLst/>
          </a:prstGeom>
        </p:spPr>
      </p:pic>
      <p:sp>
        <p:nvSpPr>
          <p:cNvPr id="4" name="Slide Number Placeholder 3">
            <a:extLst>
              <a:ext uri="{FF2B5EF4-FFF2-40B4-BE49-F238E27FC236}">
                <a16:creationId xmlns:a16="http://schemas.microsoft.com/office/drawing/2014/main" id="{10A647F2-3F59-4719-934A-AD9CC9AC01E9}"/>
              </a:ext>
            </a:extLst>
          </p:cNvPr>
          <p:cNvSpPr>
            <a:spLocks noGrp="1"/>
          </p:cNvSpPr>
          <p:nvPr>
            <p:ph type="sldNum" sz="quarter" idx="10"/>
          </p:nvPr>
        </p:nvSpPr>
        <p:spPr/>
        <p:txBody>
          <a:bodyPr/>
          <a:lstStyle/>
          <a:p>
            <a:pPr>
              <a:defRPr/>
            </a:pPr>
            <a:fld id="{7D187A4C-A87B-41AC-8A01-0B3AA42528A5}" type="slidenum">
              <a:rPr lang="en-US" smtClean="0"/>
              <a:pPr>
                <a:defRPr/>
              </a:pPr>
              <a:t>44</a:t>
            </a:fld>
            <a:endParaRPr lang="en-US"/>
          </a:p>
        </p:txBody>
      </p:sp>
      <p:sp>
        <p:nvSpPr>
          <p:cNvPr id="6" name="TextBox 5">
            <a:extLst>
              <a:ext uri="{FF2B5EF4-FFF2-40B4-BE49-F238E27FC236}">
                <a16:creationId xmlns:a16="http://schemas.microsoft.com/office/drawing/2014/main" id="{E3ADE3E5-4502-42CB-9638-47F52B14B721}"/>
              </a:ext>
            </a:extLst>
          </p:cNvPr>
          <p:cNvSpPr txBox="1"/>
          <p:nvPr/>
        </p:nvSpPr>
        <p:spPr>
          <a:xfrm>
            <a:off x="609600" y="2252662"/>
            <a:ext cx="2438400" cy="3276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Travelers should also upload their Screenshot to the Substantiating Documents section.</a:t>
            </a:r>
          </a:p>
          <a:p>
            <a:endParaRPr lang="en-US" sz="1400" b="0" i="0" dirty="0">
              <a:latin typeface="+mj-lt"/>
            </a:endParaRPr>
          </a:p>
          <a:p>
            <a:r>
              <a:rPr lang="en-US" sz="1400" b="0" i="0" dirty="0">
                <a:latin typeface="+mj-lt"/>
              </a:rPr>
              <a:t>It’s important that when uploading, the “Constructed Travel Worksheet (CTW)” option is selected from the drop-down.</a:t>
            </a:r>
          </a:p>
          <a:p>
            <a:endParaRPr lang="en-US" sz="1400" b="0" i="0" dirty="0">
              <a:latin typeface="+mj-lt"/>
            </a:endParaRPr>
          </a:p>
          <a:p>
            <a:r>
              <a:rPr lang="en-US" sz="1400" b="0" i="0" dirty="0">
                <a:latin typeface="+mj-lt"/>
              </a:rPr>
              <a:t>This will populate the screenshot for the AO during Approval.</a:t>
            </a:r>
          </a:p>
        </p:txBody>
      </p:sp>
    </p:spTree>
    <p:extLst>
      <p:ext uri="{BB962C8B-B14F-4D97-AF65-F5344CB8AC3E}">
        <p14:creationId xmlns:p14="http://schemas.microsoft.com/office/powerpoint/2010/main" val="853753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A9FE-CEBF-48CA-AA9E-73112EC0F46E}"/>
              </a:ext>
            </a:extLst>
          </p:cNvPr>
          <p:cNvSpPr>
            <a:spLocks noGrp="1"/>
          </p:cNvSpPr>
          <p:nvPr>
            <p:ph type="title"/>
          </p:nvPr>
        </p:nvSpPr>
        <p:spPr/>
        <p:txBody>
          <a:bodyPr/>
          <a:lstStyle/>
          <a:p>
            <a:r>
              <a:rPr lang="en-US" dirty="0"/>
              <a:t>Constructed Travel Worksheet – Pre-Audit </a:t>
            </a:r>
          </a:p>
        </p:txBody>
      </p:sp>
      <p:pic>
        <p:nvPicPr>
          <p:cNvPr id="5" name="Content Placeholder 4">
            <a:extLst>
              <a:ext uri="{FF2B5EF4-FFF2-40B4-BE49-F238E27FC236}">
                <a16:creationId xmlns:a16="http://schemas.microsoft.com/office/drawing/2014/main" id="{5B76801C-C3DC-4664-932A-A058D7E8D8C6}"/>
              </a:ext>
            </a:extLst>
          </p:cNvPr>
          <p:cNvPicPr>
            <a:picLocks noGrp="1" noChangeAspect="1"/>
          </p:cNvPicPr>
          <p:nvPr>
            <p:ph idx="1"/>
          </p:nvPr>
        </p:nvPicPr>
        <p:blipFill>
          <a:blip r:embed="rId2"/>
          <a:stretch>
            <a:fillRect/>
          </a:stretch>
        </p:blipFill>
        <p:spPr>
          <a:xfrm>
            <a:off x="3429000" y="1752600"/>
            <a:ext cx="7953375" cy="4391025"/>
          </a:xfrm>
          <a:prstGeom prst="rect">
            <a:avLst/>
          </a:prstGeom>
        </p:spPr>
      </p:pic>
      <p:sp>
        <p:nvSpPr>
          <p:cNvPr id="4" name="Slide Number Placeholder 3">
            <a:extLst>
              <a:ext uri="{FF2B5EF4-FFF2-40B4-BE49-F238E27FC236}">
                <a16:creationId xmlns:a16="http://schemas.microsoft.com/office/drawing/2014/main" id="{077C7983-48E3-495B-8540-F8DB1D8AB591}"/>
              </a:ext>
            </a:extLst>
          </p:cNvPr>
          <p:cNvSpPr>
            <a:spLocks noGrp="1"/>
          </p:cNvSpPr>
          <p:nvPr>
            <p:ph type="sldNum" sz="quarter" idx="10"/>
          </p:nvPr>
        </p:nvSpPr>
        <p:spPr/>
        <p:txBody>
          <a:bodyPr/>
          <a:lstStyle/>
          <a:p>
            <a:pPr>
              <a:defRPr/>
            </a:pPr>
            <a:fld id="{7D187A4C-A87B-41AC-8A01-0B3AA42528A5}" type="slidenum">
              <a:rPr lang="en-US" smtClean="0"/>
              <a:pPr>
                <a:defRPr/>
              </a:pPr>
              <a:t>45</a:t>
            </a:fld>
            <a:endParaRPr lang="en-US"/>
          </a:p>
        </p:txBody>
      </p:sp>
      <p:sp>
        <p:nvSpPr>
          <p:cNvPr id="6" name="TextBox 5">
            <a:extLst>
              <a:ext uri="{FF2B5EF4-FFF2-40B4-BE49-F238E27FC236}">
                <a16:creationId xmlns:a16="http://schemas.microsoft.com/office/drawing/2014/main" id="{5DA250C5-8FB3-4C1D-AA13-F8E460558F37}"/>
              </a:ext>
            </a:extLst>
          </p:cNvPr>
          <p:cNvSpPr txBox="1"/>
          <p:nvPr/>
        </p:nvSpPr>
        <p:spPr>
          <a:xfrm>
            <a:off x="685800" y="2652712"/>
            <a:ext cx="2438400" cy="2590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uploading all the required documentation, travelers can justify the pre-audit accordingly.</a:t>
            </a:r>
          </a:p>
          <a:p>
            <a:endParaRPr lang="en-US" sz="1400" b="0" i="0" dirty="0">
              <a:latin typeface="+mj-lt"/>
            </a:endParaRPr>
          </a:p>
          <a:p>
            <a:r>
              <a:rPr lang="en-US" sz="1400" b="0" i="0" dirty="0">
                <a:latin typeface="+mj-lt"/>
              </a:rPr>
              <a:t>If the trip did not require a CTW, then the correct justification is “Trip is less than 400 miles for each leg or 800 miles round trip. CTW is not required.”</a:t>
            </a:r>
          </a:p>
        </p:txBody>
      </p:sp>
    </p:spTree>
    <p:extLst>
      <p:ext uri="{BB962C8B-B14F-4D97-AF65-F5344CB8AC3E}">
        <p14:creationId xmlns:p14="http://schemas.microsoft.com/office/powerpoint/2010/main" val="1117814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8281-6B64-4AB5-9785-F71AD599D4C6}"/>
              </a:ext>
            </a:extLst>
          </p:cNvPr>
          <p:cNvSpPr>
            <a:spLocks noGrp="1"/>
          </p:cNvSpPr>
          <p:nvPr>
            <p:ph type="title"/>
          </p:nvPr>
        </p:nvSpPr>
        <p:spPr/>
        <p:txBody>
          <a:bodyPr/>
          <a:lstStyle/>
          <a:p>
            <a:r>
              <a:rPr lang="en-US" dirty="0"/>
              <a:t>Constructed Travel Worksheet – Approving Official </a:t>
            </a:r>
          </a:p>
        </p:txBody>
      </p:sp>
      <p:pic>
        <p:nvPicPr>
          <p:cNvPr id="5" name="Content Placeholder 4">
            <a:extLst>
              <a:ext uri="{FF2B5EF4-FFF2-40B4-BE49-F238E27FC236}">
                <a16:creationId xmlns:a16="http://schemas.microsoft.com/office/drawing/2014/main" id="{66F2A2A8-979A-45D8-9603-7FDEC2FB05EA}"/>
              </a:ext>
            </a:extLst>
          </p:cNvPr>
          <p:cNvPicPr>
            <a:picLocks noGrp="1" noChangeAspect="1"/>
          </p:cNvPicPr>
          <p:nvPr>
            <p:ph idx="1"/>
          </p:nvPr>
        </p:nvPicPr>
        <p:blipFill>
          <a:blip r:embed="rId2"/>
          <a:stretch>
            <a:fillRect/>
          </a:stretch>
        </p:blipFill>
        <p:spPr>
          <a:xfrm>
            <a:off x="3810000" y="1447800"/>
            <a:ext cx="7343775" cy="4867275"/>
          </a:xfrm>
          <a:prstGeom prst="rect">
            <a:avLst/>
          </a:prstGeom>
        </p:spPr>
      </p:pic>
      <p:sp>
        <p:nvSpPr>
          <p:cNvPr id="4" name="Slide Number Placeholder 3">
            <a:extLst>
              <a:ext uri="{FF2B5EF4-FFF2-40B4-BE49-F238E27FC236}">
                <a16:creationId xmlns:a16="http://schemas.microsoft.com/office/drawing/2014/main" id="{2B137B7F-2BD9-4614-920C-1F52150EF6DC}"/>
              </a:ext>
            </a:extLst>
          </p:cNvPr>
          <p:cNvSpPr>
            <a:spLocks noGrp="1"/>
          </p:cNvSpPr>
          <p:nvPr>
            <p:ph type="sldNum" sz="quarter" idx="10"/>
          </p:nvPr>
        </p:nvSpPr>
        <p:spPr/>
        <p:txBody>
          <a:bodyPr/>
          <a:lstStyle/>
          <a:p>
            <a:pPr>
              <a:defRPr/>
            </a:pPr>
            <a:fld id="{7D187A4C-A87B-41AC-8A01-0B3AA42528A5}" type="slidenum">
              <a:rPr lang="en-US" smtClean="0"/>
              <a:pPr>
                <a:defRPr/>
              </a:pPr>
              <a:t>46</a:t>
            </a:fld>
            <a:endParaRPr lang="en-US"/>
          </a:p>
        </p:txBody>
      </p:sp>
      <p:sp>
        <p:nvSpPr>
          <p:cNvPr id="6" name="TextBox 5">
            <a:extLst>
              <a:ext uri="{FF2B5EF4-FFF2-40B4-BE49-F238E27FC236}">
                <a16:creationId xmlns:a16="http://schemas.microsoft.com/office/drawing/2014/main" id="{14D71299-E70E-40C4-A68A-AD6524076672}"/>
              </a:ext>
            </a:extLst>
          </p:cNvPr>
          <p:cNvSpPr txBox="1"/>
          <p:nvPr/>
        </p:nvSpPr>
        <p:spPr>
          <a:xfrm>
            <a:off x="190499" y="2590800"/>
            <a:ext cx="3581400" cy="2209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For trips that contain constructed travel, the Digital Signature screen displays a Constructed Travel Worksheet (CTW) Cost Comparison for the Approving Official.</a:t>
            </a:r>
          </a:p>
          <a:p>
            <a:endParaRPr lang="en-US" sz="1400" b="0" i="0" dirty="0">
              <a:latin typeface="+mj-lt"/>
            </a:endParaRPr>
          </a:p>
          <a:p>
            <a:r>
              <a:rPr lang="en-US" sz="1400" b="0" i="0" dirty="0">
                <a:latin typeface="+mj-lt"/>
              </a:rPr>
              <a:t>This screen helps to decide whether to</a:t>
            </a:r>
          </a:p>
          <a:p>
            <a:r>
              <a:rPr lang="en-US" sz="1400" b="0" i="0" dirty="0">
                <a:latin typeface="+mj-lt"/>
              </a:rPr>
              <a:t>limit the traveler’s transportation reimbursement to the constructed cost or to allow full reimbursement for travel.</a:t>
            </a:r>
          </a:p>
        </p:txBody>
      </p:sp>
    </p:spTree>
    <p:extLst>
      <p:ext uri="{BB962C8B-B14F-4D97-AF65-F5344CB8AC3E}">
        <p14:creationId xmlns:p14="http://schemas.microsoft.com/office/powerpoint/2010/main" val="143653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8281-6B64-4AB5-9785-F71AD599D4C6}"/>
              </a:ext>
            </a:extLst>
          </p:cNvPr>
          <p:cNvSpPr>
            <a:spLocks noGrp="1"/>
          </p:cNvSpPr>
          <p:nvPr>
            <p:ph type="title"/>
          </p:nvPr>
        </p:nvSpPr>
        <p:spPr/>
        <p:txBody>
          <a:bodyPr/>
          <a:lstStyle/>
          <a:p>
            <a:r>
              <a:rPr lang="en-US" dirty="0"/>
              <a:t>Constructed Travel Worksheet – Approving Official </a:t>
            </a:r>
          </a:p>
        </p:txBody>
      </p:sp>
      <p:pic>
        <p:nvPicPr>
          <p:cNvPr id="5" name="Content Placeholder 4">
            <a:extLst>
              <a:ext uri="{FF2B5EF4-FFF2-40B4-BE49-F238E27FC236}">
                <a16:creationId xmlns:a16="http://schemas.microsoft.com/office/drawing/2014/main" id="{66F2A2A8-979A-45D8-9603-7FDEC2FB05EA}"/>
              </a:ext>
            </a:extLst>
          </p:cNvPr>
          <p:cNvPicPr>
            <a:picLocks noGrp="1" noChangeAspect="1"/>
          </p:cNvPicPr>
          <p:nvPr>
            <p:ph idx="1"/>
          </p:nvPr>
        </p:nvPicPr>
        <p:blipFill>
          <a:blip r:embed="rId2"/>
          <a:stretch>
            <a:fillRect/>
          </a:stretch>
        </p:blipFill>
        <p:spPr>
          <a:xfrm>
            <a:off x="3810000" y="1447800"/>
            <a:ext cx="7343775" cy="4867275"/>
          </a:xfrm>
          <a:prstGeom prst="rect">
            <a:avLst/>
          </a:prstGeom>
        </p:spPr>
      </p:pic>
      <p:sp>
        <p:nvSpPr>
          <p:cNvPr id="4" name="Slide Number Placeholder 3">
            <a:extLst>
              <a:ext uri="{FF2B5EF4-FFF2-40B4-BE49-F238E27FC236}">
                <a16:creationId xmlns:a16="http://schemas.microsoft.com/office/drawing/2014/main" id="{2B137B7F-2BD9-4614-920C-1F52150EF6DC}"/>
              </a:ext>
            </a:extLst>
          </p:cNvPr>
          <p:cNvSpPr>
            <a:spLocks noGrp="1"/>
          </p:cNvSpPr>
          <p:nvPr>
            <p:ph type="sldNum" sz="quarter" idx="10"/>
          </p:nvPr>
        </p:nvSpPr>
        <p:spPr/>
        <p:txBody>
          <a:bodyPr/>
          <a:lstStyle/>
          <a:p>
            <a:pPr>
              <a:defRPr/>
            </a:pPr>
            <a:fld id="{7D187A4C-A87B-41AC-8A01-0B3AA42528A5}" type="slidenum">
              <a:rPr lang="en-US" smtClean="0"/>
              <a:pPr>
                <a:defRPr/>
              </a:pPr>
              <a:t>47</a:t>
            </a:fld>
            <a:endParaRPr lang="en-US"/>
          </a:p>
        </p:txBody>
      </p:sp>
      <p:sp>
        <p:nvSpPr>
          <p:cNvPr id="6" name="TextBox 5">
            <a:extLst>
              <a:ext uri="{FF2B5EF4-FFF2-40B4-BE49-F238E27FC236}">
                <a16:creationId xmlns:a16="http://schemas.microsoft.com/office/drawing/2014/main" id="{14D71299-E70E-40C4-A68A-AD6524076672}"/>
              </a:ext>
            </a:extLst>
          </p:cNvPr>
          <p:cNvSpPr txBox="1"/>
          <p:nvPr/>
        </p:nvSpPr>
        <p:spPr>
          <a:xfrm>
            <a:off x="190499" y="3271837"/>
            <a:ext cx="3581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If the traveler uploaded their CTW and classified it correctly, the AO can view it from this section without having to navigate away to Expenses.</a:t>
            </a:r>
          </a:p>
        </p:txBody>
      </p:sp>
      <p:sp>
        <p:nvSpPr>
          <p:cNvPr id="3" name="Rectangle 2">
            <a:extLst>
              <a:ext uri="{FF2B5EF4-FFF2-40B4-BE49-F238E27FC236}">
                <a16:creationId xmlns:a16="http://schemas.microsoft.com/office/drawing/2014/main" id="{78C88F31-D016-4D2A-A374-AA1598CFA8C8}"/>
              </a:ext>
            </a:extLst>
          </p:cNvPr>
          <p:cNvSpPr/>
          <p:nvPr/>
        </p:nvSpPr>
        <p:spPr bwMode="auto">
          <a:xfrm>
            <a:off x="3886200" y="2743200"/>
            <a:ext cx="3505200" cy="528637"/>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535600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8281-6B64-4AB5-9785-F71AD599D4C6}"/>
              </a:ext>
            </a:extLst>
          </p:cNvPr>
          <p:cNvSpPr>
            <a:spLocks noGrp="1"/>
          </p:cNvSpPr>
          <p:nvPr>
            <p:ph type="title"/>
          </p:nvPr>
        </p:nvSpPr>
        <p:spPr/>
        <p:txBody>
          <a:bodyPr/>
          <a:lstStyle/>
          <a:p>
            <a:r>
              <a:rPr lang="en-US" dirty="0"/>
              <a:t>Constructed Travel Worksheet – Approving Official </a:t>
            </a:r>
          </a:p>
        </p:txBody>
      </p:sp>
      <p:pic>
        <p:nvPicPr>
          <p:cNvPr id="5" name="Content Placeholder 4">
            <a:extLst>
              <a:ext uri="{FF2B5EF4-FFF2-40B4-BE49-F238E27FC236}">
                <a16:creationId xmlns:a16="http://schemas.microsoft.com/office/drawing/2014/main" id="{66F2A2A8-979A-45D8-9603-7FDEC2FB05EA}"/>
              </a:ext>
            </a:extLst>
          </p:cNvPr>
          <p:cNvPicPr>
            <a:picLocks noGrp="1" noChangeAspect="1"/>
          </p:cNvPicPr>
          <p:nvPr>
            <p:ph idx="1"/>
          </p:nvPr>
        </p:nvPicPr>
        <p:blipFill>
          <a:blip r:embed="rId2"/>
          <a:stretch>
            <a:fillRect/>
          </a:stretch>
        </p:blipFill>
        <p:spPr>
          <a:xfrm>
            <a:off x="3810000" y="1447800"/>
            <a:ext cx="7343775" cy="4867275"/>
          </a:xfrm>
          <a:prstGeom prst="rect">
            <a:avLst/>
          </a:prstGeom>
        </p:spPr>
      </p:pic>
      <p:sp>
        <p:nvSpPr>
          <p:cNvPr id="4" name="Slide Number Placeholder 3">
            <a:extLst>
              <a:ext uri="{FF2B5EF4-FFF2-40B4-BE49-F238E27FC236}">
                <a16:creationId xmlns:a16="http://schemas.microsoft.com/office/drawing/2014/main" id="{2B137B7F-2BD9-4614-920C-1F52150EF6DC}"/>
              </a:ext>
            </a:extLst>
          </p:cNvPr>
          <p:cNvSpPr>
            <a:spLocks noGrp="1"/>
          </p:cNvSpPr>
          <p:nvPr>
            <p:ph type="sldNum" sz="quarter" idx="10"/>
          </p:nvPr>
        </p:nvSpPr>
        <p:spPr/>
        <p:txBody>
          <a:bodyPr/>
          <a:lstStyle/>
          <a:p>
            <a:pPr>
              <a:defRPr/>
            </a:pPr>
            <a:fld id="{7D187A4C-A87B-41AC-8A01-0B3AA42528A5}" type="slidenum">
              <a:rPr lang="en-US" smtClean="0"/>
              <a:pPr>
                <a:defRPr/>
              </a:pPr>
              <a:t>48</a:t>
            </a:fld>
            <a:endParaRPr lang="en-US"/>
          </a:p>
        </p:txBody>
      </p:sp>
      <p:sp>
        <p:nvSpPr>
          <p:cNvPr id="6" name="TextBox 5">
            <a:extLst>
              <a:ext uri="{FF2B5EF4-FFF2-40B4-BE49-F238E27FC236}">
                <a16:creationId xmlns:a16="http://schemas.microsoft.com/office/drawing/2014/main" id="{14D71299-E70E-40C4-A68A-AD6524076672}"/>
              </a:ext>
            </a:extLst>
          </p:cNvPr>
          <p:cNvSpPr txBox="1"/>
          <p:nvPr/>
        </p:nvSpPr>
        <p:spPr>
          <a:xfrm>
            <a:off x="190499" y="3271837"/>
            <a:ext cx="3581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AO needs to put the cost from Box 2D on the CTW into the Transportation Costs box and the cost from Box 2E into the TMC Fee box.</a:t>
            </a:r>
          </a:p>
        </p:txBody>
      </p:sp>
      <p:sp>
        <p:nvSpPr>
          <p:cNvPr id="3" name="Rectangle 2">
            <a:extLst>
              <a:ext uri="{FF2B5EF4-FFF2-40B4-BE49-F238E27FC236}">
                <a16:creationId xmlns:a16="http://schemas.microsoft.com/office/drawing/2014/main" id="{78C88F31-D016-4D2A-A374-AA1598CFA8C8}"/>
              </a:ext>
            </a:extLst>
          </p:cNvPr>
          <p:cNvSpPr/>
          <p:nvPr/>
        </p:nvSpPr>
        <p:spPr bwMode="auto">
          <a:xfrm>
            <a:off x="4014787" y="3962400"/>
            <a:ext cx="3376613" cy="9144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104995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1EB2D2D2-4E91-432B-B6D1-7BE3EF0F9F08}"/>
              </a:ext>
            </a:extLst>
          </p:cNvPr>
          <p:cNvPicPr>
            <a:picLocks noGrp="1" noChangeAspect="1"/>
          </p:cNvPicPr>
          <p:nvPr>
            <p:ph sz="half" idx="2"/>
          </p:nvPr>
        </p:nvPicPr>
        <p:blipFill>
          <a:blip r:embed="rId2"/>
          <a:stretch>
            <a:fillRect/>
          </a:stretch>
        </p:blipFill>
        <p:spPr>
          <a:xfrm>
            <a:off x="7304087" y="2443162"/>
            <a:ext cx="3629025" cy="2733675"/>
          </a:xfrm>
          <a:prstGeom prst="rect">
            <a:avLst/>
          </a:prstGeom>
        </p:spPr>
      </p:pic>
      <p:sp>
        <p:nvSpPr>
          <p:cNvPr id="4" name="Slide Number Placeholder 3">
            <a:extLst>
              <a:ext uri="{FF2B5EF4-FFF2-40B4-BE49-F238E27FC236}">
                <a16:creationId xmlns:a16="http://schemas.microsoft.com/office/drawing/2014/main" id="{2B137B7F-2BD9-4614-920C-1F52150EF6DC}"/>
              </a:ext>
            </a:extLst>
          </p:cNvPr>
          <p:cNvSpPr>
            <a:spLocks noGrp="1"/>
          </p:cNvSpPr>
          <p:nvPr>
            <p:ph type="sldNum" sz="quarter" idx="10"/>
          </p:nvPr>
        </p:nvSpPr>
        <p:spPr/>
        <p:txBody>
          <a:bodyPr/>
          <a:lstStyle/>
          <a:p>
            <a:fld id="{7D187A4C-A87B-41AC-8A01-0B3AA42528A5}" type="slidenum">
              <a:rPr lang="en-US" smtClean="0"/>
              <a:pPr/>
              <a:t>49</a:t>
            </a:fld>
            <a:endParaRPr lang="en-US"/>
          </a:p>
        </p:txBody>
      </p:sp>
      <p:sp>
        <p:nvSpPr>
          <p:cNvPr id="10" name="Title 9">
            <a:extLst>
              <a:ext uri="{FF2B5EF4-FFF2-40B4-BE49-F238E27FC236}">
                <a16:creationId xmlns:a16="http://schemas.microsoft.com/office/drawing/2014/main" id="{27EF99FE-A765-40AE-BA62-4C8945807966}"/>
              </a:ext>
            </a:extLst>
          </p:cNvPr>
          <p:cNvSpPr>
            <a:spLocks noGrp="1"/>
          </p:cNvSpPr>
          <p:nvPr>
            <p:ph type="title"/>
          </p:nvPr>
        </p:nvSpPr>
        <p:spPr/>
        <p:txBody>
          <a:bodyPr/>
          <a:lstStyle/>
          <a:p>
            <a:r>
              <a:rPr lang="en-US" dirty="0"/>
              <a:t>Constructed Travel Worksheet – Approving Official </a:t>
            </a:r>
          </a:p>
        </p:txBody>
      </p:sp>
      <p:pic>
        <p:nvPicPr>
          <p:cNvPr id="22" name="Content Placeholder 11">
            <a:extLst>
              <a:ext uri="{FF2B5EF4-FFF2-40B4-BE49-F238E27FC236}">
                <a16:creationId xmlns:a16="http://schemas.microsoft.com/office/drawing/2014/main" id="{DC051F82-63DE-4CA8-B73E-CCAD30322B05}"/>
              </a:ext>
            </a:extLst>
          </p:cNvPr>
          <p:cNvPicPr>
            <a:picLocks noGrp="1" noChangeAspect="1"/>
          </p:cNvPicPr>
          <p:nvPr>
            <p:ph sz="half" idx="1"/>
          </p:nvPr>
        </p:nvPicPr>
        <p:blipFill>
          <a:blip r:embed="rId3"/>
          <a:stretch>
            <a:fillRect/>
          </a:stretch>
        </p:blipFill>
        <p:spPr bwMode="auto">
          <a:xfrm>
            <a:off x="152400" y="3217876"/>
            <a:ext cx="5843588" cy="1184248"/>
          </a:xfrm>
          <a:prstGeom prst="rect">
            <a:avLst/>
          </a:prstGeom>
          <a:noFill/>
          <a:ln w="9525">
            <a:noFill/>
            <a:miter lim="800000"/>
            <a:headEnd/>
            <a:tailEnd/>
          </a:ln>
        </p:spPr>
      </p:pic>
      <p:sp>
        <p:nvSpPr>
          <p:cNvPr id="23" name="TextBox 22">
            <a:extLst>
              <a:ext uri="{FF2B5EF4-FFF2-40B4-BE49-F238E27FC236}">
                <a16:creationId xmlns:a16="http://schemas.microsoft.com/office/drawing/2014/main" id="{50AF0CD8-5B4C-4927-A799-F37A2A2B8252}"/>
              </a:ext>
            </a:extLst>
          </p:cNvPr>
          <p:cNvSpPr txBox="1"/>
          <p:nvPr/>
        </p:nvSpPr>
        <p:spPr>
          <a:xfrm>
            <a:off x="1371600" y="5098982"/>
            <a:ext cx="49530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AO needs to put the cost from Box 2D on the CTW into the Transportation Costs box and the cost from Box 2E into the TMC Fee box.</a:t>
            </a:r>
          </a:p>
        </p:txBody>
      </p:sp>
      <p:sp>
        <p:nvSpPr>
          <p:cNvPr id="24" name="Rectangle 23">
            <a:extLst>
              <a:ext uri="{FF2B5EF4-FFF2-40B4-BE49-F238E27FC236}">
                <a16:creationId xmlns:a16="http://schemas.microsoft.com/office/drawing/2014/main" id="{AE2F0B56-5388-4FBA-A3BE-F98EFE521748}"/>
              </a:ext>
            </a:extLst>
          </p:cNvPr>
          <p:cNvSpPr/>
          <p:nvPr/>
        </p:nvSpPr>
        <p:spPr bwMode="auto">
          <a:xfrm>
            <a:off x="5105400" y="3886200"/>
            <a:ext cx="762000" cy="3810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DE81E6A4-56BC-4E47-AD09-0C3E0CE2540D}"/>
              </a:ext>
            </a:extLst>
          </p:cNvPr>
          <p:cNvSpPr/>
          <p:nvPr/>
        </p:nvSpPr>
        <p:spPr bwMode="auto">
          <a:xfrm>
            <a:off x="9753600" y="2865430"/>
            <a:ext cx="1066800" cy="94457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84150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53D5-A3C9-4DE4-A77A-933129FF509F}"/>
              </a:ext>
            </a:extLst>
          </p:cNvPr>
          <p:cNvSpPr>
            <a:spLocks noGrp="1"/>
          </p:cNvSpPr>
          <p:nvPr>
            <p:ph type="title"/>
          </p:nvPr>
        </p:nvSpPr>
        <p:spPr/>
        <p:txBody>
          <a:bodyPr/>
          <a:lstStyle/>
          <a:p>
            <a:r>
              <a:rPr lang="en-US" dirty="0"/>
              <a:t>Import/Export Documents</a:t>
            </a:r>
          </a:p>
        </p:txBody>
      </p:sp>
      <p:sp>
        <p:nvSpPr>
          <p:cNvPr id="3" name="Content Placeholder 2">
            <a:extLst>
              <a:ext uri="{FF2B5EF4-FFF2-40B4-BE49-F238E27FC236}">
                <a16:creationId xmlns:a16="http://schemas.microsoft.com/office/drawing/2014/main" id="{F4B21D76-17AB-4F61-982A-26654BC9D612}"/>
              </a:ext>
            </a:extLst>
          </p:cNvPr>
          <p:cNvSpPr>
            <a:spLocks noGrp="1"/>
          </p:cNvSpPr>
          <p:nvPr>
            <p:ph idx="1"/>
          </p:nvPr>
        </p:nvSpPr>
        <p:spPr/>
        <p:txBody>
          <a:bodyPr/>
          <a:lstStyle/>
          <a:p>
            <a:r>
              <a:rPr lang="en-US" dirty="0"/>
              <a:t>Some DoD Components use systems other than DTS to create its travel orders, but use DTS to take advantage of its reservations and payment processes. </a:t>
            </a:r>
          </a:p>
          <a:p>
            <a:pPr lvl="1"/>
            <a:r>
              <a:rPr lang="en-US" dirty="0"/>
              <a:t>We refer to these systems as DTS partner systems. </a:t>
            </a:r>
          </a:p>
          <a:p>
            <a:pPr lvl="1"/>
            <a:endParaRPr lang="en-US" dirty="0"/>
          </a:p>
          <a:p>
            <a:r>
              <a:rPr lang="en-US" dirty="0"/>
              <a:t>The DTS Import/Export (I/E) module lets its partner systems create travel orders, import them into DTS for reservations and payments, and export them back to the partner system for final processing.</a:t>
            </a:r>
          </a:p>
          <a:p>
            <a:endParaRPr lang="en-US" dirty="0"/>
          </a:p>
          <a:p>
            <a:r>
              <a:rPr lang="en-US" dirty="0"/>
              <a:t>Documents that import from partner systems are referred to as Import/Export (I/E) documents.</a:t>
            </a:r>
          </a:p>
          <a:p>
            <a:pPr lvl="1"/>
            <a:r>
              <a:rPr lang="en-US" dirty="0"/>
              <a:t>The most common partner systems are NROWS and ROWSR.</a:t>
            </a:r>
          </a:p>
          <a:p>
            <a:pPr lvl="1"/>
            <a:endParaRPr lang="en-US" dirty="0"/>
          </a:p>
          <a:p>
            <a:endParaRPr lang="en-US" dirty="0"/>
          </a:p>
        </p:txBody>
      </p:sp>
      <p:sp>
        <p:nvSpPr>
          <p:cNvPr id="4" name="Slide Number Placeholder 3">
            <a:extLst>
              <a:ext uri="{FF2B5EF4-FFF2-40B4-BE49-F238E27FC236}">
                <a16:creationId xmlns:a16="http://schemas.microsoft.com/office/drawing/2014/main" id="{75A910E1-113A-41C1-B06A-F16B506B06BC}"/>
              </a:ext>
            </a:extLst>
          </p:cNvPr>
          <p:cNvSpPr>
            <a:spLocks noGrp="1"/>
          </p:cNvSpPr>
          <p:nvPr>
            <p:ph type="sldNum" sz="quarter" idx="10"/>
          </p:nvPr>
        </p:nvSpPr>
        <p:spPr/>
        <p:txBody>
          <a:bodyPr/>
          <a:lstStyle/>
          <a:p>
            <a:pPr>
              <a:defRPr/>
            </a:pPr>
            <a:fld id="{7D187A4C-A87B-41AC-8A01-0B3AA42528A5}" type="slidenum">
              <a:rPr lang="en-US" smtClean="0"/>
              <a:pPr>
                <a:defRPr/>
              </a:pPr>
              <a:t>5</a:t>
            </a:fld>
            <a:endParaRPr lang="en-US"/>
          </a:p>
        </p:txBody>
      </p:sp>
    </p:spTree>
    <p:extLst>
      <p:ext uri="{BB962C8B-B14F-4D97-AF65-F5344CB8AC3E}">
        <p14:creationId xmlns:p14="http://schemas.microsoft.com/office/powerpoint/2010/main" val="3832474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229B9-ABB1-46B5-8BA6-E3DE38C8862E}"/>
              </a:ext>
            </a:extLst>
          </p:cNvPr>
          <p:cNvSpPr>
            <a:spLocks noGrp="1"/>
          </p:cNvSpPr>
          <p:nvPr>
            <p:ph type="title"/>
          </p:nvPr>
        </p:nvSpPr>
        <p:spPr/>
        <p:txBody>
          <a:bodyPr/>
          <a:lstStyle/>
          <a:p>
            <a:r>
              <a:rPr lang="en-US" dirty="0"/>
              <a:t>Constructed Travel Worksheet – Approving Official </a:t>
            </a:r>
          </a:p>
        </p:txBody>
      </p:sp>
      <p:pic>
        <p:nvPicPr>
          <p:cNvPr id="9" name="Content Placeholder 8">
            <a:extLst>
              <a:ext uri="{FF2B5EF4-FFF2-40B4-BE49-F238E27FC236}">
                <a16:creationId xmlns:a16="http://schemas.microsoft.com/office/drawing/2014/main" id="{13002E11-6ED7-4288-B743-1DA3C82E7441}"/>
              </a:ext>
            </a:extLst>
          </p:cNvPr>
          <p:cNvPicPr>
            <a:picLocks noGrp="1" noChangeAspect="1"/>
          </p:cNvPicPr>
          <p:nvPr>
            <p:ph idx="1"/>
          </p:nvPr>
        </p:nvPicPr>
        <p:blipFill>
          <a:blip r:embed="rId2"/>
          <a:stretch>
            <a:fillRect/>
          </a:stretch>
        </p:blipFill>
        <p:spPr>
          <a:xfrm>
            <a:off x="4343400" y="2495550"/>
            <a:ext cx="7229475" cy="2809875"/>
          </a:xfrm>
          <a:prstGeom prst="rect">
            <a:avLst/>
          </a:prstGeom>
        </p:spPr>
      </p:pic>
      <p:sp>
        <p:nvSpPr>
          <p:cNvPr id="4" name="Slide Number Placeholder 3">
            <a:extLst>
              <a:ext uri="{FF2B5EF4-FFF2-40B4-BE49-F238E27FC236}">
                <a16:creationId xmlns:a16="http://schemas.microsoft.com/office/drawing/2014/main" id="{B0C64879-8AF8-4E92-A800-DF825CD99FE9}"/>
              </a:ext>
            </a:extLst>
          </p:cNvPr>
          <p:cNvSpPr>
            <a:spLocks noGrp="1"/>
          </p:cNvSpPr>
          <p:nvPr>
            <p:ph type="sldNum" sz="quarter" idx="10"/>
          </p:nvPr>
        </p:nvSpPr>
        <p:spPr/>
        <p:txBody>
          <a:bodyPr/>
          <a:lstStyle/>
          <a:p>
            <a:pPr>
              <a:defRPr/>
            </a:pPr>
            <a:fld id="{3124B1D6-EBB5-4354-B14A-3FFCD6D57982}" type="slidenum">
              <a:rPr lang="en-US" smtClean="0"/>
              <a:pPr>
                <a:defRPr/>
              </a:pPr>
              <a:t>50</a:t>
            </a:fld>
            <a:endParaRPr lang="en-US"/>
          </a:p>
        </p:txBody>
      </p:sp>
      <p:sp>
        <p:nvSpPr>
          <p:cNvPr id="8" name="TextBox 7">
            <a:extLst>
              <a:ext uri="{FF2B5EF4-FFF2-40B4-BE49-F238E27FC236}">
                <a16:creationId xmlns:a16="http://schemas.microsoft.com/office/drawing/2014/main" id="{EAFCC8CA-6878-443A-8186-AD3EF497E87A}"/>
              </a:ext>
            </a:extLst>
          </p:cNvPr>
          <p:cNvSpPr txBox="1"/>
          <p:nvPr/>
        </p:nvSpPr>
        <p:spPr>
          <a:xfrm>
            <a:off x="381000" y="3429000"/>
            <a:ext cx="3200400" cy="1905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At this point, the Approving Official should review the remainder of the CTW to see if there would be any additional cost savings with the traveler </a:t>
            </a:r>
          </a:p>
        </p:txBody>
      </p:sp>
    </p:spTree>
    <p:extLst>
      <p:ext uri="{BB962C8B-B14F-4D97-AF65-F5344CB8AC3E}">
        <p14:creationId xmlns:p14="http://schemas.microsoft.com/office/powerpoint/2010/main" val="75536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229B9-ABB1-46B5-8BA6-E3DE38C8862E}"/>
              </a:ext>
            </a:extLst>
          </p:cNvPr>
          <p:cNvSpPr>
            <a:spLocks noGrp="1"/>
          </p:cNvSpPr>
          <p:nvPr>
            <p:ph type="title"/>
          </p:nvPr>
        </p:nvSpPr>
        <p:spPr/>
        <p:txBody>
          <a:bodyPr/>
          <a:lstStyle/>
          <a:p>
            <a:r>
              <a:rPr lang="en-US" dirty="0"/>
              <a:t>Constructed Travel Worksheet – Approving Official </a:t>
            </a:r>
          </a:p>
        </p:txBody>
      </p:sp>
      <p:sp>
        <p:nvSpPr>
          <p:cNvPr id="4" name="Slide Number Placeholder 3">
            <a:extLst>
              <a:ext uri="{FF2B5EF4-FFF2-40B4-BE49-F238E27FC236}">
                <a16:creationId xmlns:a16="http://schemas.microsoft.com/office/drawing/2014/main" id="{B0C64879-8AF8-4E92-A800-DF825CD99FE9}"/>
              </a:ext>
            </a:extLst>
          </p:cNvPr>
          <p:cNvSpPr>
            <a:spLocks noGrp="1"/>
          </p:cNvSpPr>
          <p:nvPr>
            <p:ph type="sldNum" sz="quarter" idx="10"/>
          </p:nvPr>
        </p:nvSpPr>
        <p:spPr/>
        <p:txBody>
          <a:bodyPr/>
          <a:lstStyle/>
          <a:p>
            <a:pPr>
              <a:defRPr/>
            </a:pPr>
            <a:fld id="{3124B1D6-EBB5-4354-B14A-3FFCD6D57982}" type="slidenum">
              <a:rPr lang="en-US" smtClean="0"/>
              <a:pPr>
                <a:defRPr/>
              </a:pPr>
              <a:t>51</a:t>
            </a:fld>
            <a:endParaRPr lang="en-US"/>
          </a:p>
        </p:txBody>
      </p:sp>
      <p:sp>
        <p:nvSpPr>
          <p:cNvPr id="8" name="TextBox 7">
            <a:extLst>
              <a:ext uri="{FF2B5EF4-FFF2-40B4-BE49-F238E27FC236}">
                <a16:creationId xmlns:a16="http://schemas.microsoft.com/office/drawing/2014/main" id="{EAFCC8CA-6878-443A-8186-AD3EF497E87A}"/>
              </a:ext>
            </a:extLst>
          </p:cNvPr>
          <p:cNvSpPr txBox="1"/>
          <p:nvPr/>
        </p:nvSpPr>
        <p:spPr>
          <a:xfrm>
            <a:off x="381000" y="3429000"/>
            <a:ext cx="3200400" cy="2286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At this point, the Approving Official should review the remainder of the CTW to see if there would be any additional cost savings if the traveler took their preferred transportation mode.</a:t>
            </a:r>
          </a:p>
          <a:p>
            <a:endParaRPr lang="en-US" sz="1400" b="0" i="0" dirty="0">
              <a:latin typeface="+mj-lt"/>
            </a:endParaRPr>
          </a:p>
          <a:p>
            <a:r>
              <a:rPr lang="en-US" sz="1400" i="0" u="sng" dirty="0">
                <a:solidFill>
                  <a:srgbClr val="FF0000"/>
                </a:solidFill>
                <a:latin typeface="+mj-lt"/>
              </a:rPr>
              <a:t>They cannot be factored into the Constructed Travel limitation. </a:t>
            </a:r>
          </a:p>
        </p:txBody>
      </p:sp>
      <p:pic>
        <p:nvPicPr>
          <p:cNvPr id="10" name="Picture 3">
            <a:extLst>
              <a:ext uri="{FF2B5EF4-FFF2-40B4-BE49-F238E27FC236}">
                <a16:creationId xmlns:a16="http://schemas.microsoft.com/office/drawing/2014/main" id="{59580F8B-60FB-450D-95F4-BFB0E41DBE46}"/>
              </a:ext>
            </a:extLst>
          </p:cNvPr>
          <p:cNvPicPr>
            <a:picLocks noGrp="1" noChangeAspect="1" noChangeArrowheads="1"/>
          </p:cNvPicPr>
          <p:nvPr>
            <p:ph idx="1"/>
          </p:nvPr>
        </p:nvPicPr>
        <p:blipFill>
          <a:blip r:embed="rId2" cstate="print"/>
          <a:srcRect/>
          <a:stretch>
            <a:fillRect/>
          </a:stretch>
        </p:blipFill>
        <p:spPr bwMode="auto">
          <a:xfrm>
            <a:off x="4632539" y="2183108"/>
            <a:ext cx="7178461" cy="3314700"/>
          </a:xfrm>
          <a:prstGeom prst="rect">
            <a:avLst/>
          </a:prstGeom>
          <a:noFill/>
          <a:ln w="9525">
            <a:noFill/>
            <a:miter lim="800000"/>
            <a:headEnd/>
            <a:tailEnd/>
          </a:ln>
        </p:spPr>
      </p:pic>
    </p:spTree>
    <p:extLst>
      <p:ext uri="{BB962C8B-B14F-4D97-AF65-F5344CB8AC3E}">
        <p14:creationId xmlns:p14="http://schemas.microsoft.com/office/powerpoint/2010/main" val="2329935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229B9-ABB1-46B5-8BA6-E3DE38C8862E}"/>
              </a:ext>
            </a:extLst>
          </p:cNvPr>
          <p:cNvSpPr>
            <a:spLocks noGrp="1"/>
          </p:cNvSpPr>
          <p:nvPr>
            <p:ph type="title"/>
          </p:nvPr>
        </p:nvSpPr>
        <p:spPr/>
        <p:txBody>
          <a:bodyPr/>
          <a:lstStyle/>
          <a:p>
            <a:r>
              <a:rPr lang="en-US" dirty="0"/>
              <a:t>Constructed Travel Worksheet – Approving Official </a:t>
            </a:r>
          </a:p>
        </p:txBody>
      </p:sp>
      <p:pic>
        <p:nvPicPr>
          <p:cNvPr id="9" name="Content Placeholder 8">
            <a:extLst>
              <a:ext uri="{FF2B5EF4-FFF2-40B4-BE49-F238E27FC236}">
                <a16:creationId xmlns:a16="http://schemas.microsoft.com/office/drawing/2014/main" id="{13002E11-6ED7-4288-B743-1DA3C82E7441}"/>
              </a:ext>
            </a:extLst>
          </p:cNvPr>
          <p:cNvPicPr>
            <a:picLocks noGrp="1" noChangeAspect="1"/>
          </p:cNvPicPr>
          <p:nvPr>
            <p:ph idx="1"/>
          </p:nvPr>
        </p:nvPicPr>
        <p:blipFill>
          <a:blip r:embed="rId2"/>
          <a:stretch>
            <a:fillRect/>
          </a:stretch>
        </p:blipFill>
        <p:spPr>
          <a:xfrm>
            <a:off x="4343400" y="2495550"/>
            <a:ext cx="7229475" cy="2809875"/>
          </a:xfrm>
          <a:prstGeom prst="rect">
            <a:avLst/>
          </a:prstGeom>
        </p:spPr>
      </p:pic>
      <p:sp>
        <p:nvSpPr>
          <p:cNvPr id="4" name="Slide Number Placeholder 3">
            <a:extLst>
              <a:ext uri="{FF2B5EF4-FFF2-40B4-BE49-F238E27FC236}">
                <a16:creationId xmlns:a16="http://schemas.microsoft.com/office/drawing/2014/main" id="{B0C64879-8AF8-4E92-A800-DF825CD99FE9}"/>
              </a:ext>
            </a:extLst>
          </p:cNvPr>
          <p:cNvSpPr>
            <a:spLocks noGrp="1"/>
          </p:cNvSpPr>
          <p:nvPr>
            <p:ph type="sldNum" sz="quarter" idx="10"/>
          </p:nvPr>
        </p:nvSpPr>
        <p:spPr/>
        <p:txBody>
          <a:bodyPr/>
          <a:lstStyle/>
          <a:p>
            <a:pPr>
              <a:defRPr/>
            </a:pPr>
            <a:fld id="{3124B1D6-EBB5-4354-B14A-3FFCD6D57982}" type="slidenum">
              <a:rPr lang="en-US" smtClean="0"/>
              <a:pPr>
                <a:defRPr/>
              </a:pPr>
              <a:t>52</a:t>
            </a:fld>
            <a:endParaRPr lang="en-US"/>
          </a:p>
        </p:txBody>
      </p:sp>
      <p:sp>
        <p:nvSpPr>
          <p:cNvPr id="8" name="TextBox 7">
            <a:extLst>
              <a:ext uri="{FF2B5EF4-FFF2-40B4-BE49-F238E27FC236}">
                <a16:creationId xmlns:a16="http://schemas.microsoft.com/office/drawing/2014/main" id="{EAFCC8CA-6878-443A-8186-AD3EF497E87A}"/>
              </a:ext>
            </a:extLst>
          </p:cNvPr>
          <p:cNvSpPr txBox="1"/>
          <p:nvPr/>
        </p:nvSpPr>
        <p:spPr>
          <a:xfrm>
            <a:off x="381000" y="3429000"/>
            <a:ext cx="3200400"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Selecting Approve Traveler Amount will not limit the authorization.</a:t>
            </a:r>
          </a:p>
        </p:txBody>
      </p:sp>
      <p:sp>
        <p:nvSpPr>
          <p:cNvPr id="3" name="Arrow: Up 2">
            <a:extLst>
              <a:ext uri="{FF2B5EF4-FFF2-40B4-BE49-F238E27FC236}">
                <a16:creationId xmlns:a16="http://schemas.microsoft.com/office/drawing/2014/main" id="{DD55F30F-D993-4906-B4C9-E91612EB7926}"/>
              </a:ext>
            </a:extLst>
          </p:cNvPr>
          <p:cNvSpPr/>
          <p:nvPr/>
        </p:nvSpPr>
        <p:spPr bwMode="auto">
          <a:xfrm>
            <a:off x="7958137" y="5105400"/>
            <a:ext cx="457200" cy="6858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79515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229B9-ABB1-46B5-8BA6-E3DE38C8862E}"/>
              </a:ext>
            </a:extLst>
          </p:cNvPr>
          <p:cNvSpPr>
            <a:spLocks noGrp="1"/>
          </p:cNvSpPr>
          <p:nvPr>
            <p:ph type="title"/>
          </p:nvPr>
        </p:nvSpPr>
        <p:spPr/>
        <p:txBody>
          <a:bodyPr/>
          <a:lstStyle/>
          <a:p>
            <a:r>
              <a:rPr lang="en-US" dirty="0"/>
              <a:t>Constructed Travel Worksheet – Approving Official </a:t>
            </a:r>
          </a:p>
        </p:txBody>
      </p:sp>
      <p:sp>
        <p:nvSpPr>
          <p:cNvPr id="4" name="Slide Number Placeholder 3">
            <a:extLst>
              <a:ext uri="{FF2B5EF4-FFF2-40B4-BE49-F238E27FC236}">
                <a16:creationId xmlns:a16="http://schemas.microsoft.com/office/drawing/2014/main" id="{B0C64879-8AF8-4E92-A800-DF825CD99FE9}"/>
              </a:ext>
            </a:extLst>
          </p:cNvPr>
          <p:cNvSpPr>
            <a:spLocks noGrp="1"/>
          </p:cNvSpPr>
          <p:nvPr>
            <p:ph type="sldNum" sz="quarter" idx="10"/>
          </p:nvPr>
        </p:nvSpPr>
        <p:spPr/>
        <p:txBody>
          <a:bodyPr/>
          <a:lstStyle/>
          <a:p>
            <a:pPr>
              <a:defRPr/>
            </a:pPr>
            <a:fld id="{3124B1D6-EBB5-4354-B14A-3FFCD6D57982}" type="slidenum">
              <a:rPr lang="en-US" smtClean="0"/>
              <a:pPr>
                <a:defRPr/>
              </a:pPr>
              <a:t>53</a:t>
            </a:fld>
            <a:endParaRPr lang="en-US"/>
          </a:p>
        </p:txBody>
      </p:sp>
      <p:sp>
        <p:nvSpPr>
          <p:cNvPr id="8" name="TextBox 7">
            <a:extLst>
              <a:ext uri="{FF2B5EF4-FFF2-40B4-BE49-F238E27FC236}">
                <a16:creationId xmlns:a16="http://schemas.microsoft.com/office/drawing/2014/main" id="{EAFCC8CA-6878-443A-8186-AD3EF497E87A}"/>
              </a:ext>
            </a:extLst>
          </p:cNvPr>
          <p:cNvSpPr txBox="1"/>
          <p:nvPr/>
        </p:nvSpPr>
        <p:spPr>
          <a:xfrm>
            <a:off x="381000" y="3438525"/>
            <a:ext cx="3200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Selecting "Approve Government Amount" will automatically limit reimbursement and adjust any advances and SPPs in this document. </a:t>
            </a:r>
          </a:p>
        </p:txBody>
      </p:sp>
      <p:pic>
        <p:nvPicPr>
          <p:cNvPr id="7" name="Content Placeholder 6">
            <a:extLst>
              <a:ext uri="{FF2B5EF4-FFF2-40B4-BE49-F238E27FC236}">
                <a16:creationId xmlns:a16="http://schemas.microsoft.com/office/drawing/2014/main" id="{F22A78D3-748B-4C5E-9A87-78FB60A933C5}"/>
              </a:ext>
            </a:extLst>
          </p:cNvPr>
          <p:cNvPicPr>
            <a:picLocks noGrp="1" noChangeAspect="1"/>
          </p:cNvPicPr>
          <p:nvPr>
            <p:ph idx="1"/>
          </p:nvPr>
        </p:nvPicPr>
        <p:blipFill>
          <a:blip r:embed="rId2"/>
          <a:stretch>
            <a:fillRect/>
          </a:stretch>
        </p:blipFill>
        <p:spPr>
          <a:xfrm>
            <a:off x="4343400" y="2590800"/>
            <a:ext cx="7210425" cy="2714625"/>
          </a:xfrm>
          <a:prstGeom prst="rect">
            <a:avLst/>
          </a:prstGeom>
        </p:spPr>
      </p:pic>
      <p:sp>
        <p:nvSpPr>
          <p:cNvPr id="10" name="Arrow: Up 9">
            <a:extLst>
              <a:ext uri="{FF2B5EF4-FFF2-40B4-BE49-F238E27FC236}">
                <a16:creationId xmlns:a16="http://schemas.microsoft.com/office/drawing/2014/main" id="{8B2AA3C8-F9D0-4D85-AC44-77912846B4E3}"/>
              </a:ext>
            </a:extLst>
          </p:cNvPr>
          <p:cNvSpPr/>
          <p:nvPr/>
        </p:nvSpPr>
        <p:spPr bwMode="auto">
          <a:xfrm>
            <a:off x="4419600" y="5105400"/>
            <a:ext cx="457200" cy="6858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578333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B93A-49D1-4569-9B50-74FD3A186A2E}"/>
              </a:ext>
            </a:extLst>
          </p:cNvPr>
          <p:cNvSpPr>
            <a:spLocks noGrp="1"/>
          </p:cNvSpPr>
          <p:nvPr>
            <p:ph type="title"/>
          </p:nvPr>
        </p:nvSpPr>
        <p:spPr/>
        <p:txBody>
          <a:bodyPr/>
          <a:lstStyle/>
          <a:p>
            <a:r>
              <a:rPr lang="en-US" dirty="0"/>
              <a:t>Constructed Travel – Approved As Limited</a:t>
            </a:r>
          </a:p>
        </p:txBody>
      </p:sp>
      <p:pic>
        <p:nvPicPr>
          <p:cNvPr id="5" name="Content Placeholder 4">
            <a:extLst>
              <a:ext uri="{FF2B5EF4-FFF2-40B4-BE49-F238E27FC236}">
                <a16:creationId xmlns:a16="http://schemas.microsoft.com/office/drawing/2014/main" id="{442E8027-31BA-4F57-9417-10C7FDF4C986}"/>
              </a:ext>
            </a:extLst>
          </p:cNvPr>
          <p:cNvPicPr>
            <a:picLocks noGrp="1" noChangeAspect="1"/>
          </p:cNvPicPr>
          <p:nvPr>
            <p:ph idx="1"/>
          </p:nvPr>
        </p:nvPicPr>
        <p:blipFill>
          <a:blip r:embed="rId2"/>
          <a:stretch>
            <a:fillRect/>
          </a:stretch>
        </p:blipFill>
        <p:spPr>
          <a:xfrm>
            <a:off x="5029200" y="1524000"/>
            <a:ext cx="6760692" cy="4873625"/>
          </a:xfrm>
          <a:prstGeom prst="rect">
            <a:avLst/>
          </a:prstGeom>
        </p:spPr>
      </p:pic>
      <p:sp>
        <p:nvSpPr>
          <p:cNvPr id="4" name="Slide Number Placeholder 3">
            <a:extLst>
              <a:ext uri="{FF2B5EF4-FFF2-40B4-BE49-F238E27FC236}">
                <a16:creationId xmlns:a16="http://schemas.microsoft.com/office/drawing/2014/main" id="{D6D29146-8C17-444C-A216-CD15B7CB0C06}"/>
              </a:ext>
            </a:extLst>
          </p:cNvPr>
          <p:cNvSpPr>
            <a:spLocks noGrp="1"/>
          </p:cNvSpPr>
          <p:nvPr>
            <p:ph type="sldNum" sz="quarter" idx="10"/>
          </p:nvPr>
        </p:nvSpPr>
        <p:spPr/>
        <p:txBody>
          <a:bodyPr/>
          <a:lstStyle/>
          <a:p>
            <a:pPr>
              <a:defRPr/>
            </a:pPr>
            <a:fld id="{7D187A4C-A87B-41AC-8A01-0B3AA42528A5}" type="slidenum">
              <a:rPr lang="en-US" smtClean="0"/>
              <a:pPr>
                <a:defRPr/>
              </a:pPr>
              <a:t>54</a:t>
            </a:fld>
            <a:endParaRPr lang="en-US"/>
          </a:p>
        </p:txBody>
      </p:sp>
      <p:sp>
        <p:nvSpPr>
          <p:cNvPr id="6" name="TextBox 5">
            <a:extLst>
              <a:ext uri="{FF2B5EF4-FFF2-40B4-BE49-F238E27FC236}">
                <a16:creationId xmlns:a16="http://schemas.microsoft.com/office/drawing/2014/main" id="{AEE1E956-EFC2-4901-B527-EA0D6DC63A93}"/>
              </a:ext>
            </a:extLst>
          </p:cNvPr>
          <p:cNvSpPr txBox="1"/>
          <p:nvPr/>
        </p:nvSpPr>
        <p:spPr>
          <a:xfrm>
            <a:off x="381000" y="3438525"/>
            <a:ext cx="3200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a document is Approved as Limited, the Digital Signature will display the CTW at the top of the Digital Signature page.</a:t>
            </a:r>
          </a:p>
        </p:txBody>
      </p:sp>
    </p:spTree>
    <p:extLst>
      <p:ext uri="{BB962C8B-B14F-4D97-AF65-F5344CB8AC3E}">
        <p14:creationId xmlns:p14="http://schemas.microsoft.com/office/powerpoint/2010/main" val="3174625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BB8CEF3-9C9F-413E-B5BB-5196BAB759ED}"/>
              </a:ext>
            </a:extLst>
          </p:cNvPr>
          <p:cNvPicPr>
            <a:picLocks noGrp="1" noChangeAspect="1"/>
          </p:cNvPicPr>
          <p:nvPr>
            <p:ph idx="1"/>
          </p:nvPr>
        </p:nvPicPr>
        <p:blipFill>
          <a:blip r:embed="rId2"/>
          <a:stretch>
            <a:fillRect/>
          </a:stretch>
        </p:blipFill>
        <p:spPr>
          <a:xfrm>
            <a:off x="3152775" y="2438400"/>
            <a:ext cx="8772525" cy="3019425"/>
          </a:xfrm>
          <a:prstGeom prst="rect">
            <a:avLst/>
          </a:prstGeom>
        </p:spPr>
      </p:pic>
      <p:sp>
        <p:nvSpPr>
          <p:cNvPr id="2" name="Title 1">
            <a:extLst>
              <a:ext uri="{FF2B5EF4-FFF2-40B4-BE49-F238E27FC236}">
                <a16:creationId xmlns:a16="http://schemas.microsoft.com/office/drawing/2014/main" id="{FA917A83-15EA-44FE-B444-78962B0A5EFC}"/>
              </a:ext>
            </a:extLst>
          </p:cNvPr>
          <p:cNvSpPr>
            <a:spLocks noGrp="1"/>
          </p:cNvSpPr>
          <p:nvPr>
            <p:ph type="title"/>
          </p:nvPr>
        </p:nvSpPr>
        <p:spPr/>
        <p:txBody>
          <a:bodyPr/>
          <a:lstStyle/>
          <a:p>
            <a:r>
              <a:rPr lang="en-US" dirty="0"/>
              <a:t>Constructed Travel – Approved As Limited</a:t>
            </a:r>
          </a:p>
        </p:txBody>
      </p:sp>
      <p:sp>
        <p:nvSpPr>
          <p:cNvPr id="4" name="Slide Number Placeholder 3">
            <a:extLst>
              <a:ext uri="{FF2B5EF4-FFF2-40B4-BE49-F238E27FC236}">
                <a16:creationId xmlns:a16="http://schemas.microsoft.com/office/drawing/2014/main" id="{3C3BA03D-0977-46B4-BE01-39C4B927B832}"/>
              </a:ext>
            </a:extLst>
          </p:cNvPr>
          <p:cNvSpPr>
            <a:spLocks noGrp="1"/>
          </p:cNvSpPr>
          <p:nvPr>
            <p:ph type="sldNum" sz="quarter" idx="10"/>
          </p:nvPr>
        </p:nvSpPr>
        <p:spPr/>
        <p:txBody>
          <a:bodyPr/>
          <a:lstStyle/>
          <a:p>
            <a:pPr>
              <a:defRPr/>
            </a:pPr>
            <a:fld id="{7D187A4C-A87B-41AC-8A01-0B3AA42528A5}" type="slidenum">
              <a:rPr lang="en-US" smtClean="0"/>
              <a:pPr>
                <a:defRPr/>
              </a:pPr>
              <a:t>55</a:t>
            </a:fld>
            <a:endParaRPr lang="en-US"/>
          </a:p>
        </p:txBody>
      </p:sp>
      <p:sp>
        <p:nvSpPr>
          <p:cNvPr id="7" name="TextBox 6">
            <a:extLst>
              <a:ext uri="{FF2B5EF4-FFF2-40B4-BE49-F238E27FC236}">
                <a16:creationId xmlns:a16="http://schemas.microsoft.com/office/drawing/2014/main" id="{0E4DB7E6-C379-49AC-8C5C-C8850E2066B7}"/>
              </a:ext>
            </a:extLst>
          </p:cNvPr>
          <p:cNvSpPr txBox="1"/>
          <p:nvPr/>
        </p:nvSpPr>
        <p:spPr>
          <a:xfrm>
            <a:off x="247650" y="3200400"/>
            <a:ext cx="3200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a document is Approved as Limited, the CONSTRUCTED TRAVEL stamp will appear in the history. </a:t>
            </a:r>
          </a:p>
        </p:txBody>
      </p:sp>
    </p:spTree>
    <p:extLst>
      <p:ext uri="{BB962C8B-B14F-4D97-AF65-F5344CB8AC3E}">
        <p14:creationId xmlns:p14="http://schemas.microsoft.com/office/powerpoint/2010/main" val="671534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2491-5E54-4FB8-B42B-1FF86F4529E8}"/>
              </a:ext>
            </a:extLst>
          </p:cNvPr>
          <p:cNvSpPr>
            <a:spLocks noGrp="1"/>
          </p:cNvSpPr>
          <p:nvPr>
            <p:ph type="title"/>
          </p:nvPr>
        </p:nvSpPr>
        <p:spPr/>
        <p:txBody>
          <a:bodyPr/>
          <a:lstStyle/>
          <a:p>
            <a:r>
              <a:rPr lang="en-US" dirty="0"/>
              <a:t>Constructed Travel – Approved As Limited</a:t>
            </a:r>
          </a:p>
        </p:txBody>
      </p:sp>
      <p:pic>
        <p:nvPicPr>
          <p:cNvPr id="7" name="Content Placeholder 6">
            <a:extLst>
              <a:ext uri="{FF2B5EF4-FFF2-40B4-BE49-F238E27FC236}">
                <a16:creationId xmlns:a16="http://schemas.microsoft.com/office/drawing/2014/main" id="{34D4A768-BA04-491C-BE5A-D36BFA6DFA2B}"/>
              </a:ext>
            </a:extLst>
          </p:cNvPr>
          <p:cNvPicPr>
            <a:picLocks noGrp="1" noChangeAspect="1"/>
          </p:cNvPicPr>
          <p:nvPr>
            <p:ph idx="1"/>
          </p:nvPr>
        </p:nvPicPr>
        <p:blipFill>
          <a:blip r:embed="rId2"/>
          <a:stretch>
            <a:fillRect/>
          </a:stretch>
        </p:blipFill>
        <p:spPr>
          <a:xfrm>
            <a:off x="3048000" y="2667000"/>
            <a:ext cx="8162925" cy="2438400"/>
          </a:xfrm>
          <a:prstGeom prst="rect">
            <a:avLst/>
          </a:prstGeom>
        </p:spPr>
      </p:pic>
      <p:sp>
        <p:nvSpPr>
          <p:cNvPr id="4" name="Slide Number Placeholder 3">
            <a:extLst>
              <a:ext uri="{FF2B5EF4-FFF2-40B4-BE49-F238E27FC236}">
                <a16:creationId xmlns:a16="http://schemas.microsoft.com/office/drawing/2014/main" id="{13B2647C-807B-4A1C-9FAC-8F0454677155}"/>
              </a:ext>
            </a:extLst>
          </p:cNvPr>
          <p:cNvSpPr>
            <a:spLocks noGrp="1"/>
          </p:cNvSpPr>
          <p:nvPr>
            <p:ph type="sldNum" sz="quarter" idx="10"/>
          </p:nvPr>
        </p:nvSpPr>
        <p:spPr/>
        <p:txBody>
          <a:bodyPr/>
          <a:lstStyle/>
          <a:p>
            <a:pPr>
              <a:defRPr/>
            </a:pPr>
            <a:fld id="{7D187A4C-A87B-41AC-8A01-0B3AA42528A5}" type="slidenum">
              <a:rPr lang="en-US" smtClean="0"/>
              <a:pPr>
                <a:defRPr/>
              </a:pPr>
              <a:t>56</a:t>
            </a:fld>
            <a:endParaRPr lang="en-US"/>
          </a:p>
        </p:txBody>
      </p:sp>
      <p:sp>
        <p:nvSpPr>
          <p:cNvPr id="8" name="TextBox 7">
            <a:extLst>
              <a:ext uri="{FF2B5EF4-FFF2-40B4-BE49-F238E27FC236}">
                <a16:creationId xmlns:a16="http://schemas.microsoft.com/office/drawing/2014/main" id="{1FB9E3DB-614F-4A9A-8D0D-D323FEFD8C0B}"/>
              </a:ext>
            </a:extLst>
          </p:cNvPr>
          <p:cNvSpPr txBox="1"/>
          <p:nvPr/>
        </p:nvSpPr>
        <p:spPr>
          <a:xfrm>
            <a:off x="247650" y="3200400"/>
            <a:ext cx="3200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a document is Approved as Limited, the Actual and Allowed columns will be different.</a:t>
            </a:r>
          </a:p>
        </p:txBody>
      </p:sp>
    </p:spTree>
    <p:extLst>
      <p:ext uri="{BB962C8B-B14F-4D97-AF65-F5344CB8AC3E}">
        <p14:creationId xmlns:p14="http://schemas.microsoft.com/office/powerpoint/2010/main" val="1500126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Mixed-Mode Constructed Travel</a:t>
            </a:r>
          </a:p>
        </p:txBody>
      </p:sp>
      <p:sp>
        <p:nvSpPr>
          <p:cNvPr id="3" name="Content Placeholder 2"/>
          <p:cNvSpPr>
            <a:spLocks noGrp="1"/>
          </p:cNvSpPr>
          <p:nvPr>
            <p:ph idx="1"/>
          </p:nvPr>
        </p:nvSpPr>
        <p:spPr/>
        <p:txBody>
          <a:bodyPr/>
          <a:lstStyle/>
          <a:p>
            <a:r>
              <a:rPr lang="en-US" dirty="0"/>
              <a:t>Mixed-mode constructed travel occurs when travel by more than one en route transportation mode is indicated. </a:t>
            </a:r>
          </a:p>
          <a:p>
            <a:pPr lvl="1"/>
            <a:r>
              <a:rPr lang="en-US" sz="2000" dirty="0"/>
              <a:t>For example, travel using both private auto and a commercial carrier. </a:t>
            </a:r>
          </a:p>
          <a:p>
            <a:endParaRPr lang="en-US" sz="2000" dirty="0"/>
          </a:p>
          <a:p>
            <a:r>
              <a:rPr lang="en-US" dirty="0"/>
              <a:t>A comparison should be made between the cost of the mixed-mode and the cost of using the standard mode for the entire trip.</a:t>
            </a:r>
          </a:p>
          <a:p>
            <a:pPr lvl="1"/>
            <a:r>
              <a:rPr lang="en-US" sz="2000" dirty="0"/>
              <a:t>If mixed-mode travel is approved with full reimbursement, the reimbursement is based on the actual cost of the mixed-mode. </a:t>
            </a:r>
          </a:p>
          <a:p>
            <a:pPr lvl="1"/>
            <a:r>
              <a:rPr lang="en-US" sz="2000" dirty="0"/>
              <a:t>If the trip is approved as limited, reimbursement is based on the constructed cost for the entire trip. </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Mixed-Mode Constructed Travel Example</a:t>
            </a:r>
          </a:p>
        </p:txBody>
      </p:sp>
      <p:sp>
        <p:nvSpPr>
          <p:cNvPr id="3" name="Content Placeholder 2"/>
          <p:cNvSpPr>
            <a:spLocks noGrp="1"/>
          </p:cNvSpPr>
          <p:nvPr>
            <p:ph idx="1"/>
          </p:nvPr>
        </p:nvSpPr>
        <p:spPr/>
        <p:txBody>
          <a:bodyPr/>
          <a:lstStyle/>
          <a:p>
            <a:r>
              <a:rPr lang="en-US" dirty="0"/>
              <a:t>Example:</a:t>
            </a:r>
          </a:p>
          <a:p>
            <a:pPr lvl="1"/>
            <a:r>
              <a:rPr lang="en-US" dirty="0"/>
              <a:t>Traveler is going to drive to TDY and fly back home.</a:t>
            </a:r>
          </a:p>
          <a:p>
            <a:pPr lvl="1"/>
            <a:r>
              <a:rPr lang="en-US" dirty="0"/>
              <a:t>Cost of flight is $219.17</a:t>
            </a:r>
          </a:p>
          <a:p>
            <a:pPr lvl="1"/>
            <a:r>
              <a:rPr lang="en-US" dirty="0"/>
              <a:t>Cost of mileage is $309.92</a:t>
            </a:r>
          </a:p>
          <a:p>
            <a:pPr lvl="1"/>
            <a:r>
              <a:rPr lang="en-US" dirty="0"/>
              <a:t>Actual Travel Cost is $529.09</a:t>
            </a:r>
          </a:p>
          <a:p>
            <a:pPr lvl="1"/>
            <a:endParaRPr lang="en-US" dirty="0"/>
          </a:p>
          <a:p>
            <a:pPr lvl="1"/>
            <a:r>
              <a:rPr lang="en-US" dirty="0"/>
              <a:t>It’s important that the CTW is filled out in its entirety in order to assist the AO in including the cost of the roundtrip airfare, not just the one way flight cost when making the comparison.</a:t>
            </a:r>
          </a:p>
          <a:p>
            <a:pPr lvl="1"/>
            <a:endParaRPr lang="en-US" dirty="0"/>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9D3C-DE21-4F9F-95D0-2C2D1D927060}"/>
              </a:ext>
            </a:extLst>
          </p:cNvPr>
          <p:cNvSpPr>
            <a:spLocks noGrp="1"/>
          </p:cNvSpPr>
          <p:nvPr>
            <p:ph type="title"/>
          </p:nvPr>
        </p:nvSpPr>
        <p:spPr/>
        <p:txBody>
          <a:bodyPr/>
          <a:lstStyle/>
          <a:p>
            <a:r>
              <a:rPr lang="en-US" dirty="0"/>
              <a:t>Mixed-Mode Constructed Travel Example</a:t>
            </a:r>
          </a:p>
        </p:txBody>
      </p:sp>
      <p:pic>
        <p:nvPicPr>
          <p:cNvPr id="5" name="Content Placeholder 4">
            <a:extLst>
              <a:ext uri="{FF2B5EF4-FFF2-40B4-BE49-F238E27FC236}">
                <a16:creationId xmlns:a16="http://schemas.microsoft.com/office/drawing/2014/main" id="{B5894509-172C-48CC-83FA-6B0524FD808F}"/>
              </a:ext>
            </a:extLst>
          </p:cNvPr>
          <p:cNvPicPr>
            <a:picLocks noGrp="1" noChangeAspect="1"/>
          </p:cNvPicPr>
          <p:nvPr>
            <p:ph idx="1"/>
          </p:nvPr>
        </p:nvPicPr>
        <p:blipFill>
          <a:blip r:embed="rId2"/>
          <a:stretch>
            <a:fillRect/>
          </a:stretch>
        </p:blipFill>
        <p:spPr>
          <a:xfrm>
            <a:off x="1920875" y="1590675"/>
            <a:ext cx="8334375" cy="4600575"/>
          </a:xfrm>
          <a:prstGeom prst="rect">
            <a:avLst/>
          </a:prstGeom>
        </p:spPr>
      </p:pic>
      <p:sp>
        <p:nvSpPr>
          <p:cNvPr id="4" name="Slide Number Placeholder 3">
            <a:extLst>
              <a:ext uri="{FF2B5EF4-FFF2-40B4-BE49-F238E27FC236}">
                <a16:creationId xmlns:a16="http://schemas.microsoft.com/office/drawing/2014/main" id="{2EDD3839-1019-4A64-B853-95217A21BED6}"/>
              </a:ext>
            </a:extLst>
          </p:cNvPr>
          <p:cNvSpPr>
            <a:spLocks noGrp="1"/>
          </p:cNvSpPr>
          <p:nvPr>
            <p:ph type="sldNum" sz="quarter" idx="10"/>
          </p:nvPr>
        </p:nvSpPr>
        <p:spPr/>
        <p:txBody>
          <a:bodyPr/>
          <a:lstStyle/>
          <a:p>
            <a:pPr>
              <a:defRPr/>
            </a:pPr>
            <a:fld id="{7D187A4C-A87B-41AC-8A01-0B3AA42528A5}" type="slidenum">
              <a:rPr lang="en-US" smtClean="0"/>
              <a:pPr>
                <a:defRPr/>
              </a:pPr>
              <a:t>59</a:t>
            </a:fld>
            <a:endParaRPr lang="en-US"/>
          </a:p>
        </p:txBody>
      </p:sp>
      <p:sp>
        <p:nvSpPr>
          <p:cNvPr id="6" name="TextBox 5">
            <a:extLst>
              <a:ext uri="{FF2B5EF4-FFF2-40B4-BE49-F238E27FC236}">
                <a16:creationId xmlns:a16="http://schemas.microsoft.com/office/drawing/2014/main" id="{2735D91D-D8BF-41D9-B14F-C3813A9B1C41}"/>
              </a:ext>
            </a:extLst>
          </p:cNvPr>
          <p:cNvSpPr txBox="1"/>
          <p:nvPr/>
        </p:nvSpPr>
        <p:spPr>
          <a:xfrm>
            <a:off x="247650" y="3200400"/>
            <a:ext cx="3200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traveler will be flying back for $219.70. </a:t>
            </a:r>
          </a:p>
          <a:p>
            <a:br>
              <a:rPr lang="en-US" sz="1400" b="0" i="0" dirty="0">
                <a:latin typeface="+mj-lt"/>
              </a:rPr>
            </a:br>
            <a:r>
              <a:rPr lang="en-US" sz="1400" b="0" i="0" dirty="0">
                <a:latin typeface="+mj-lt"/>
              </a:rPr>
              <a:t>This would be the potential cost of them flying out as well.</a:t>
            </a:r>
          </a:p>
        </p:txBody>
      </p:sp>
    </p:spTree>
    <p:extLst>
      <p:ext uri="{BB962C8B-B14F-4D97-AF65-F5344CB8AC3E}">
        <p14:creationId xmlns:p14="http://schemas.microsoft.com/office/powerpoint/2010/main" val="367162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53D5-A3C9-4DE4-A77A-933129FF509F}"/>
              </a:ext>
            </a:extLst>
          </p:cNvPr>
          <p:cNvSpPr>
            <a:spLocks noGrp="1"/>
          </p:cNvSpPr>
          <p:nvPr>
            <p:ph type="title"/>
          </p:nvPr>
        </p:nvSpPr>
        <p:spPr/>
        <p:txBody>
          <a:bodyPr/>
          <a:lstStyle/>
          <a:p>
            <a:r>
              <a:rPr lang="en-US" dirty="0"/>
              <a:t>Import/Export Documents</a:t>
            </a:r>
          </a:p>
        </p:txBody>
      </p:sp>
      <p:sp>
        <p:nvSpPr>
          <p:cNvPr id="3" name="Content Placeholder 2">
            <a:extLst>
              <a:ext uri="{FF2B5EF4-FFF2-40B4-BE49-F238E27FC236}">
                <a16:creationId xmlns:a16="http://schemas.microsoft.com/office/drawing/2014/main" id="{F4B21D76-17AB-4F61-982A-26654BC9D612}"/>
              </a:ext>
            </a:extLst>
          </p:cNvPr>
          <p:cNvSpPr>
            <a:spLocks noGrp="1"/>
          </p:cNvSpPr>
          <p:nvPr>
            <p:ph idx="1"/>
          </p:nvPr>
        </p:nvSpPr>
        <p:spPr/>
        <p:txBody>
          <a:bodyPr/>
          <a:lstStyle/>
          <a:p>
            <a:r>
              <a:rPr lang="en-US" dirty="0"/>
              <a:t>I/E documents were the last type of documents in DTS that had utilized the Legacy Screen.</a:t>
            </a:r>
          </a:p>
          <a:p>
            <a:pPr lvl="1"/>
            <a:endParaRPr lang="en-US" dirty="0"/>
          </a:p>
          <a:p>
            <a:r>
              <a:rPr lang="en-US" dirty="0"/>
              <a:t>A recent update of the Defense Travel System has implemented Java Framework Updates (JFU) for Import/Export documents.</a:t>
            </a:r>
          </a:p>
          <a:p>
            <a:pPr lvl="1"/>
            <a:r>
              <a:rPr lang="en-US" dirty="0"/>
              <a:t>These updates enhance technology to include 508 compliance, system stability and security, and allow the system to leverage new browser capabilities.</a:t>
            </a:r>
          </a:p>
          <a:p>
            <a:pPr lvl="1"/>
            <a:endParaRPr lang="en-US" dirty="0"/>
          </a:p>
          <a:p>
            <a:r>
              <a:rPr lang="en-US" dirty="0"/>
              <a:t>Itinerary, Expenses, and a few other screens had previously been JFU’d, but now all screens for I/E have been updated.</a:t>
            </a:r>
          </a:p>
        </p:txBody>
      </p:sp>
      <p:sp>
        <p:nvSpPr>
          <p:cNvPr id="4" name="Slide Number Placeholder 3">
            <a:extLst>
              <a:ext uri="{FF2B5EF4-FFF2-40B4-BE49-F238E27FC236}">
                <a16:creationId xmlns:a16="http://schemas.microsoft.com/office/drawing/2014/main" id="{75A910E1-113A-41C1-B06A-F16B506B06BC}"/>
              </a:ext>
            </a:extLst>
          </p:cNvPr>
          <p:cNvSpPr>
            <a:spLocks noGrp="1"/>
          </p:cNvSpPr>
          <p:nvPr>
            <p:ph type="sldNum" sz="quarter" idx="10"/>
          </p:nvPr>
        </p:nvSpPr>
        <p:spPr/>
        <p:txBody>
          <a:bodyPr/>
          <a:lstStyle/>
          <a:p>
            <a:pPr>
              <a:defRPr/>
            </a:pPr>
            <a:fld id="{7D187A4C-A87B-41AC-8A01-0B3AA42528A5}" type="slidenum">
              <a:rPr lang="en-US" smtClean="0"/>
              <a:pPr>
                <a:defRPr/>
              </a:pPr>
              <a:t>6</a:t>
            </a:fld>
            <a:endParaRPr lang="en-US"/>
          </a:p>
        </p:txBody>
      </p:sp>
    </p:spTree>
    <p:extLst>
      <p:ext uri="{BB962C8B-B14F-4D97-AF65-F5344CB8AC3E}">
        <p14:creationId xmlns:p14="http://schemas.microsoft.com/office/powerpoint/2010/main" val="638329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Mixed-Mode Constructed Travel Example</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60</a:t>
            </a:fld>
            <a:endParaRPr lang="en-US" dirty="0"/>
          </a:p>
        </p:txBody>
      </p:sp>
      <p:pic>
        <p:nvPicPr>
          <p:cNvPr id="6" name="Content Placeholder 5">
            <a:extLst>
              <a:ext uri="{FF2B5EF4-FFF2-40B4-BE49-F238E27FC236}">
                <a16:creationId xmlns:a16="http://schemas.microsoft.com/office/drawing/2014/main" id="{E76B535F-A622-4CAE-A889-6C852233AFB0}"/>
              </a:ext>
            </a:extLst>
          </p:cNvPr>
          <p:cNvPicPr>
            <a:picLocks noGrp="1" noChangeAspect="1"/>
          </p:cNvPicPr>
          <p:nvPr>
            <p:ph idx="1"/>
          </p:nvPr>
        </p:nvPicPr>
        <p:blipFill>
          <a:blip r:embed="rId2"/>
          <a:stretch>
            <a:fillRect/>
          </a:stretch>
        </p:blipFill>
        <p:spPr>
          <a:xfrm>
            <a:off x="2100261" y="1571625"/>
            <a:ext cx="7991475" cy="1724025"/>
          </a:xfrm>
          <a:prstGeom prst="rect">
            <a:avLst/>
          </a:prstGeom>
        </p:spPr>
      </p:pic>
      <p:sp>
        <p:nvSpPr>
          <p:cNvPr id="10" name="TextBox 9">
            <a:extLst>
              <a:ext uri="{FF2B5EF4-FFF2-40B4-BE49-F238E27FC236}">
                <a16:creationId xmlns:a16="http://schemas.microsoft.com/office/drawing/2014/main" id="{C066BC06-34D2-4D5B-9919-DFE2BFD3CC93}"/>
              </a:ext>
            </a:extLst>
          </p:cNvPr>
          <p:cNvSpPr txBox="1"/>
          <p:nvPr/>
        </p:nvSpPr>
        <p:spPr>
          <a:xfrm>
            <a:off x="838200" y="4114800"/>
            <a:ext cx="3200400" cy="609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traveler will be driving 539 miles, which equates to $309.92.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04A-0B4F-42BF-8248-F6811C06CD04}"/>
              </a:ext>
            </a:extLst>
          </p:cNvPr>
          <p:cNvSpPr>
            <a:spLocks noGrp="1"/>
          </p:cNvSpPr>
          <p:nvPr>
            <p:ph type="title"/>
          </p:nvPr>
        </p:nvSpPr>
        <p:spPr/>
        <p:txBody>
          <a:bodyPr/>
          <a:lstStyle/>
          <a:p>
            <a:r>
              <a:rPr lang="en-US" dirty="0"/>
              <a:t>Mixed-Mode Constructed Travel Example</a:t>
            </a:r>
          </a:p>
        </p:txBody>
      </p:sp>
      <p:sp>
        <p:nvSpPr>
          <p:cNvPr id="4" name="Slide Number Placeholder 3">
            <a:extLst>
              <a:ext uri="{FF2B5EF4-FFF2-40B4-BE49-F238E27FC236}">
                <a16:creationId xmlns:a16="http://schemas.microsoft.com/office/drawing/2014/main" id="{87BB6314-2EE3-4516-8BFE-217A1F1B5DD7}"/>
              </a:ext>
            </a:extLst>
          </p:cNvPr>
          <p:cNvSpPr>
            <a:spLocks noGrp="1"/>
          </p:cNvSpPr>
          <p:nvPr>
            <p:ph type="sldNum" sz="quarter" idx="10"/>
          </p:nvPr>
        </p:nvSpPr>
        <p:spPr/>
        <p:txBody>
          <a:bodyPr/>
          <a:lstStyle/>
          <a:p>
            <a:pPr>
              <a:defRPr/>
            </a:pPr>
            <a:fld id="{7D187A4C-A87B-41AC-8A01-0B3AA42528A5}" type="slidenum">
              <a:rPr lang="en-US" smtClean="0"/>
              <a:pPr>
                <a:defRPr/>
              </a:pPr>
              <a:t>61</a:t>
            </a:fld>
            <a:endParaRPr lang="en-US"/>
          </a:p>
        </p:txBody>
      </p:sp>
      <p:pic>
        <p:nvPicPr>
          <p:cNvPr id="8" name="Content Placeholder 7">
            <a:extLst>
              <a:ext uri="{FF2B5EF4-FFF2-40B4-BE49-F238E27FC236}">
                <a16:creationId xmlns:a16="http://schemas.microsoft.com/office/drawing/2014/main" id="{99B3000A-F972-491F-B7F5-0EBC3387C2A5}"/>
              </a:ext>
            </a:extLst>
          </p:cNvPr>
          <p:cNvPicPr>
            <a:picLocks noGrp="1" noChangeAspect="1"/>
          </p:cNvPicPr>
          <p:nvPr>
            <p:ph idx="1"/>
          </p:nvPr>
        </p:nvPicPr>
        <p:blipFill>
          <a:blip r:embed="rId2"/>
          <a:stretch>
            <a:fillRect/>
          </a:stretch>
        </p:blipFill>
        <p:spPr>
          <a:xfrm>
            <a:off x="136525" y="2998232"/>
            <a:ext cx="11903075" cy="1785461"/>
          </a:xfrm>
          <a:prstGeom prst="rect">
            <a:avLst/>
          </a:prstGeom>
        </p:spPr>
      </p:pic>
      <p:sp>
        <p:nvSpPr>
          <p:cNvPr id="9" name="TextBox 8">
            <a:extLst>
              <a:ext uri="{FF2B5EF4-FFF2-40B4-BE49-F238E27FC236}">
                <a16:creationId xmlns:a16="http://schemas.microsoft.com/office/drawing/2014/main" id="{250AF36F-3E0D-4A25-9533-AB7057EE6B79}"/>
              </a:ext>
            </a:extLst>
          </p:cNvPr>
          <p:cNvSpPr txBox="1"/>
          <p:nvPr/>
        </p:nvSpPr>
        <p:spPr>
          <a:xfrm>
            <a:off x="3615531" y="4953000"/>
            <a:ext cx="4960938" cy="1457326"/>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traveler should fill out the CTW accurately and completely.</a:t>
            </a:r>
          </a:p>
          <a:p>
            <a:br>
              <a:rPr lang="en-US" sz="1400" b="0" i="0" dirty="0">
                <a:latin typeface="+mj-lt"/>
              </a:rPr>
            </a:br>
            <a:r>
              <a:rPr lang="en-US" sz="1400" b="0" i="0" dirty="0">
                <a:latin typeface="+mj-lt"/>
              </a:rPr>
              <a:t>Even though they are only flying for one portion, the CTW is a look at what would happen if they had taken the standard transportation mode for the entire trip.</a:t>
            </a:r>
          </a:p>
        </p:txBody>
      </p:sp>
    </p:spTree>
    <p:extLst>
      <p:ext uri="{BB962C8B-B14F-4D97-AF65-F5344CB8AC3E}">
        <p14:creationId xmlns:p14="http://schemas.microsoft.com/office/powerpoint/2010/main" val="1190726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Mixed-Mode Constructed Travel Example</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62</a:t>
            </a:fld>
            <a:endParaRPr lang="en-US" dirty="0"/>
          </a:p>
        </p:txBody>
      </p:sp>
      <p:pic>
        <p:nvPicPr>
          <p:cNvPr id="6" name="Content Placeholder 5">
            <a:extLst>
              <a:ext uri="{FF2B5EF4-FFF2-40B4-BE49-F238E27FC236}">
                <a16:creationId xmlns:a16="http://schemas.microsoft.com/office/drawing/2014/main" id="{8495504F-C4CE-4335-A6CA-ACFE41DFB7BF}"/>
              </a:ext>
            </a:extLst>
          </p:cNvPr>
          <p:cNvPicPr>
            <a:picLocks noGrp="1" noChangeAspect="1"/>
          </p:cNvPicPr>
          <p:nvPr>
            <p:ph idx="1"/>
          </p:nvPr>
        </p:nvPicPr>
        <p:blipFill>
          <a:blip r:embed="rId2"/>
          <a:stretch>
            <a:fillRect/>
          </a:stretch>
        </p:blipFill>
        <p:spPr>
          <a:xfrm>
            <a:off x="3886200" y="1828800"/>
            <a:ext cx="7343775" cy="3533775"/>
          </a:xfrm>
          <a:prstGeom prst="rect">
            <a:avLst/>
          </a:prstGeom>
        </p:spPr>
      </p:pic>
      <p:sp>
        <p:nvSpPr>
          <p:cNvPr id="7" name="TextBox 6">
            <a:extLst>
              <a:ext uri="{FF2B5EF4-FFF2-40B4-BE49-F238E27FC236}">
                <a16:creationId xmlns:a16="http://schemas.microsoft.com/office/drawing/2014/main" id="{28F6D6ED-EFD0-481F-B70C-6147F99A2C32}"/>
              </a:ext>
            </a:extLst>
          </p:cNvPr>
          <p:cNvSpPr txBox="1"/>
          <p:nvPr/>
        </p:nvSpPr>
        <p:spPr>
          <a:xfrm>
            <a:off x="685800" y="2743200"/>
            <a:ext cx="3200400" cy="1524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With Mixed-Mode Constructed Travel, the Cost Comparison screen can be a bit misleading.</a:t>
            </a:r>
          </a:p>
          <a:p>
            <a:endParaRPr lang="en-US" sz="1400" b="0" i="0" dirty="0">
              <a:latin typeface="+mj-lt"/>
            </a:endParaRPr>
          </a:p>
          <a:p>
            <a:r>
              <a:rPr lang="en-US" sz="1400" b="0" i="0" dirty="0">
                <a:latin typeface="+mj-lt"/>
              </a:rPr>
              <a:t>DTS only displays the Private Auto portion of the trip.</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0202-5565-4D7B-B825-6086834A2097}"/>
              </a:ext>
            </a:extLst>
          </p:cNvPr>
          <p:cNvSpPr>
            <a:spLocks noGrp="1"/>
          </p:cNvSpPr>
          <p:nvPr>
            <p:ph type="title"/>
          </p:nvPr>
        </p:nvSpPr>
        <p:spPr/>
        <p:txBody>
          <a:bodyPr/>
          <a:lstStyle/>
          <a:p>
            <a:r>
              <a:rPr lang="en-US" dirty="0"/>
              <a:t>Mixed-Mode Constructed Travel Example</a:t>
            </a:r>
            <a:br>
              <a:rPr lang="en-US" dirty="0"/>
            </a:br>
            <a:r>
              <a:rPr lang="en-US" dirty="0"/>
              <a:t>(CORRECT)</a:t>
            </a:r>
          </a:p>
        </p:txBody>
      </p:sp>
      <p:pic>
        <p:nvPicPr>
          <p:cNvPr id="5" name="Content Placeholder 4">
            <a:extLst>
              <a:ext uri="{FF2B5EF4-FFF2-40B4-BE49-F238E27FC236}">
                <a16:creationId xmlns:a16="http://schemas.microsoft.com/office/drawing/2014/main" id="{2E599A5F-44E2-40F5-859A-0EBD13552D83}"/>
              </a:ext>
            </a:extLst>
          </p:cNvPr>
          <p:cNvPicPr>
            <a:picLocks noGrp="1" noChangeAspect="1"/>
          </p:cNvPicPr>
          <p:nvPr>
            <p:ph idx="1"/>
          </p:nvPr>
        </p:nvPicPr>
        <p:blipFill>
          <a:blip r:embed="rId2"/>
          <a:stretch>
            <a:fillRect/>
          </a:stretch>
        </p:blipFill>
        <p:spPr>
          <a:xfrm>
            <a:off x="3962400" y="1905000"/>
            <a:ext cx="7515225" cy="4086225"/>
          </a:xfrm>
          <a:prstGeom prst="rect">
            <a:avLst/>
          </a:prstGeom>
        </p:spPr>
      </p:pic>
      <p:sp>
        <p:nvSpPr>
          <p:cNvPr id="4" name="Slide Number Placeholder 3">
            <a:extLst>
              <a:ext uri="{FF2B5EF4-FFF2-40B4-BE49-F238E27FC236}">
                <a16:creationId xmlns:a16="http://schemas.microsoft.com/office/drawing/2014/main" id="{F36B2EE1-59D9-4B18-B28E-AC3060A480DA}"/>
              </a:ext>
            </a:extLst>
          </p:cNvPr>
          <p:cNvSpPr>
            <a:spLocks noGrp="1"/>
          </p:cNvSpPr>
          <p:nvPr>
            <p:ph type="sldNum" sz="quarter" idx="10"/>
          </p:nvPr>
        </p:nvSpPr>
        <p:spPr/>
        <p:txBody>
          <a:bodyPr/>
          <a:lstStyle/>
          <a:p>
            <a:pPr>
              <a:defRPr/>
            </a:pPr>
            <a:fld id="{7D187A4C-A87B-41AC-8A01-0B3AA42528A5}" type="slidenum">
              <a:rPr lang="en-US" smtClean="0"/>
              <a:pPr>
                <a:defRPr/>
              </a:pPr>
              <a:t>63</a:t>
            </a:fld>
            <a:endParaRPr lang="en-US"/>
          </a:p>
        </p:txBody>
      </p:sp>
      <p:sp>
        <p:nvSpPr>
          <p:cNvPr id="6" name="TextBox 5">
            <a:extLst>
              <a:ext uri="{FF2B5EF4-FFF2-40B4-BE49-F238E27FC236}">
                <a16:creationId xmlns:a16="http://schemas.microsoft.com/office/drawing/2014/main" id="{D6C83614-84E7-4CD9-879D-AD5C8C4EF934}"/>
              </a:ext>
            </a:extLst>
          </p:cNvPr>
          <p:cNvSpPr txBox="1"/>
          <p:nvPr/>
        </p:nvSpPr>
        <p:spPr>
          <a:xfrm>
            <a:off x="228600" y="2743200"/>
            <a:ext cx="3581400" cy="1676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putting in the information from the CTW, it may look like the traveler’s preferred method is much cheaper (‭$141.92‬ less), prompting the AO to not limit the authorization.</a:t>
            </a:r>
          </a:p>
        </p:txBody>
      </p:sp>
    </p:spTree>
    <p:extLst>
      <p:ext uri="{BB962C8B-B14F-4D97-AF65-F5344CB8AC3E}">
        <p14:creationId xmlns:p14="http://schemas.microsoft.com/office/powerpoint/2010/main" val="3704654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0202-5565-4D7B-B825-6086834A2097}"/>
              </a:ext>
            </a:extLst>
          </p:cNvPr>
          <p:cNvSpPr>
            <a:spLocks noGrp="1"/>
          </p:cNvSpPr>
          <p:nvPr>
            <p:ph type="title"/>
          </p:nvPr>
        </p:nvSpPr>
        <p:spPr/>
        <p:txBody>
          <a:bodyPr/>
          <a:lstStyle/>
          <a:p>
            <a:r>
              <a:rPr lang="en-US" dirty="0"/>
              <a:t>Mixed-Mode Constructed Travel Example</a:t>
            </a:r>
            <a:br>
              <a:rPr lang="en-US" dirty="0"/>
            </a:br>
            <a:r>
              <a:rPr lang="en-US" dirty="0"/>
              <a:t>(CORRECT)</a:t>
            </a:r>
          </a:p>
        </p:txBody>
      </p:sp>
      <p:pic>
        <p:nvPicPr>
          <p:cNvPr id="5" name="Content Placeholder 4">
            <a:extLst>
              <a:ext uri="{FF2B5EF4-FFF2-40B4-BE49-F238E27FC236}">
                <a16:creationId xmlns:a16="http://schemas.microsoft.com/office/drawing/2014/main" id="{2E599A5F-44E2-40F5-859A-0EBD13552D83}"/>
              </a:ext>
            </a:extLst>
          </p:cNvPr>
          <p:cNvPicPr>
            <a:picLocks noGrp="1" noChangeAspect="1"/>
          </p:cNvPicPr>
          <p:nvPr>
            <p:ph idx="1"/>
          </p:nvPr>
        </p:nvPicPr>
        <p:blipFill>
          <a:blip r:embed="rId2"/>
          <a:stretch>
            <a:fillRect/>
          </a:stretch>
        </p:blipFill>
        <p:spPr>
          <a:xfrm>
            <a:off x="3962400" y="1905000"/>
            <a:ext cx="7515225" cy="4086225"/>
          </a:xfrm>
          <a:prstGeom prst="rect">
            <a:avLst/>
          </a:prstGeom>
        </p:spPr>
      </p:pic>
      <p:sp>
        <p:nvSpPr>
          <p:cNvPr id="4" name="Slide Number Placeholder 3">
            <a:extLst>
              <a:ext uri="{FF2B5EF4-FFF2-40B4-BE49-F238E27FC236}">
                <a16:creationId xmlns:a16="http://schemas.microsoft.com/office/drawing/2014/main" id="{F36B2EE1-59D9-4B18-B28E-AC3060A480DA}"/>
              </a:ext>
            </a:extLst>
          </p:cNvPr>
          <p:cNvSpPr>
            <a:spLocks noGrp="1"/>
          </p:cNvSpPr>
          <p:nvPr>
            <p:ph type="sldNum" sz="quarter" idx="10"/>
          </p:nvPr>
        </p:nvSpPr>
        <p:spPr/>
        <p:txBody>
          <a:bodyPr/>
          <a:lstStyle/>
          <a:p>
            <a:pPr>
              <a:defRPr/>
            </a:pPr>
            <a:fld id="{7D187A4C-A87B-41AC-8A01-0B3AA42528A5}" type="slidenum">
              <a:rPr lang="en-US" smtClean="0"/>
              <a:pPr>
                <a:defRPr/>
              </a:pPr>
              <a:t>64</a:t>
            </a:fld>
            <a:endParaRPr lang="en-US"/>
          </a:p>
        </p:txBody>
      </p:sp>
      <p:sp>
        <p:nvSpPr>
          <p:cNvPr id="6" name="TextBox 5">
            <a:extLst>
              <a:ext uri="{FF2B5EF4-FFF2-40B4-BE49-F238E27FC236}">
                <a16:creationId xmlns:a16="http://schemas.microsoft.com/office/drawing/2014/main" id="{D6C83614-84E7-4CD9-879D-AD5C8C4EF934}"/>
              </a:ext>
            </a:extLst>
          </p:cNvPr>
          <p:cNvSpPr txBox="1"/>
          <p:nvPr/>
        </p:nvSpPr>
        <p:spPr>
          <a:xfrm>
            <a:off x="371475" y="3186112"/>
            <a:ext cx="3276600" cy="1524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In reality, The Traveler’s Preferred Transportation mode is $529.09, which is $77.25 more than the Government’s Preferred Transportation mode.</a:t>
            </a:r>
          </a:p>
        </p:txBody>
      </p:sp>
      <p:cxnSp>
        <p:nvCxnSpPr>
          <p:cNvPr id="9" name="Straight Connector 8">
            <a:extLst>
              <a:ext uri="{FF2B5EF4-FFF2-40B4-BE49-F238E27FC236}">
                <a16:creationId xmlns:a16="http://schemas.microsoft.com/office/drawing/2014/main" id="{4649E0B4-1BDD-48DB-97FC-B62678CAA1DD}"/>
              </a:ext>
            </a:extLst>
          </p:cNvPr>
          <p:cNvCxnSpPr/>
          <p:nvPr/>
        </p:nvCxnSpPr>
        <p:spPr bwMode="auto">
          <a:xfrm>
            <a:off x="10553700" y="4505325"/>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4AB9E197-8C38-4732-896F-CD0A6D22817F}"/>
              </a:ext>
            </a:extLst>
          </p:cNvPr>
          <p:cNvSpPr/>
          <p:nvPr/>
        </p:nvSpPr>
        <p:spPr>
          <a:xfrm>
            <a:off x="10439400" y="4601945"/>
            <a:ext cx="1295400" cy="461665"/>
          </a:xfrm>
          <a:prstGeom prst="rect">
            <a:avLst/>
          </a:prstGeom>
          <a:solidFill>
            <a:schemeClr val="bg1"/>
          </a:solidFill>
          <a:ln>
            <a:solidFill>
              <a:schemeClr val="tx1"/>
            </a:solidFill>
          </a:ln>
        </p:spPr>
        <p:txBody>
          <a:bodyPr wrap="square">
            <a:spAutoFit/>
          </a:bodyPr>
          <a:lstStyle/>
          <a:p>
            <a:pPr algn="ctr"/>
            <a:r>
              <a:rPr lang="en-US" sz="2400" b="0" i="0" dirty="0">
                <a:latin typeface="+mj-lt"/>
              </a:rPr>
              <a:t>$529.09</a:t>
            </a:r>
          </a:p>
        </p:txBody>
      </p:sp>
    </p:spTree>
    <p:extLst>
      <p:ext uri="{BB962C8B-B14F-4D97-AF65-F5344CB8AC3E}">
        <p14:creationId xmlns:p14="http://schemas.microsoft.com/office/powerpoint/2010/main" val="464163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85B82E5-C59F-4595-931B-BD4B4D494863}"/>
              </a:ext>
            </a:extLst>
          </p:cNvPr>
          <p:cNvPicPr>
            <a:picLocks noGrp="1" noChangeAspect="1"/>
          </p:cNvPicPr>
          <p:nvPr>
            <p:ph idx="1"/>
          </p:nvPr>
        </p:nvPicPr>
        <p:blipFill>
          <a:blip r:embed="rId2"/>
          <a:stretch>
            <a:fillRect/>
          </a:stretch>
        </p:blipFill>
        <p:spPr>
          <a:xfrm>
            <a:off x="1997075" y="2057400"/>
            <a:ext cx="8181975" cy="3667125"/>
          </a:xfrm>
          <a:prstGeom prst="rect">
            <a:avLst/>
          </a:prstGeom>
        </p:spPr>
      </p:pic>
      <p:sp>
        <p:nvSpPr>
          <p:cNvPr id="2" name="Title 1">
            <a:extLst>
              <a:ext uri="{FF2B5EF4-FFF2-40B4-BE49-F238E27FC236}">
                <a16:creationId xmlns:a16="http://schemas.microsoft.com/office/drawing/2014/main" id="{33D30202-5565-4D7B-B825-6086834A2097}"/>
              </a:ext>
            </a:extLst>
          </p:cNvPr>
          <p:cNvSpPr>
            <a:spLocks noGrp="1"/>
          </p:cNvSpPr>
          <p:nvPr>
            <p:ph type="title"/>
          </p:nvPr>
        </p:nvSpPr>
        <p:spPr/>
        <p:txBody>
          <a:bodyPr/>
          <a:lstStyle/>
          <a:p>
            <a:r>
              <a:rPr lang="en-US" dirty="0"/>
              <a:t>Mixed-Mode Constructed Travel Example</a:t>
            </a:r>
            <a:br>
              <a:rPr lang="en-US" dirty="0"/>
            </a:br>
            <a:r>
              <a:rPr lang="en-US" dirty="0"/>
              <a:t>(CORRECT)</a:t>
            </a:r>
          </a:p>
        </p:txBody>
      </p:sp>
      <p:sp>
        <p:nvSpPr>
          <p:cNvPr id="4" name="Slide Number Placeholder 3">
            <a:extLst>
              <a:ext uri="{FF2B5EF4-FFF2-40B4-BE49-F238E27FC236}">
                <a16:creationId xmlns:a16="http://schemas.microsoft.com/office/drawing/2014/main" id="{F36B2EE1-59D9-4B18-B28E-AC3060A480DA}"/>
              </a:ext>
            </a:extLst>
          </p:cNvPr>
          <p:cNvSpPr>
            <a:spLocks noGrp="1"/>
          </p:cNvSpPr>
          <p:nvPr>
            <p:ph type="sldNum" sz="quarter" idx="10"/>
          </p:nvPr>
        </p:nvSpPr>
        <p:spPr/>
        <p:txBody>
          <a:bodyPr/>
          <a:lstStyle/>
          <a:p>
            <a:pPr>
              <a:defRPr/>
            </a:pPr>
            <a:fld id="{7D187A4C-A87B-41AC-8A01-0B3AA42528A5}" type="slidenum">
              <a:rPr lang="en-US" smtClean="0"/>
              <a:pPr>
                <a:defRPr/>
              </a:pPr>
              <a:t>65</a:t>
            </a:fld>
            <a:endParaRPr lang="en-US"/>
          </a:p>
        </p:txBody>
      </p:sp>
      <p:sp>
        <p:nvSpPr>
          <p:cNvPr id="6" name="TextBox 5">
            <a:extLst>
              <a:ext uri="{FF2B5EF4-FFF2-40B4-BE49-F238E27FC236}">
                <a16:creationId xmlns:a16="http://schemas.microsoft.com/office/drawing/2014/main" id="{D6C83614-84E7-4CD9-879D-AD5C8C4EF934}"/>
              </a:ext>
            </a:extLst>
          </p:cNvPr>
          <p:cNvSpPr txBox="1"/>
          <p:nvPr/>
        </p:nvSpPr>
        <p:spPr>
          <a:xfrm>
            <a:off x="371475" y="3186112"/>
            <a:ext cx="3276600" cy="1524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If the AO has limited the document correctly, the mileage should be the same as the cost of airfare (unless the traveler added Private Auto – At TDY).</a:t>
            </a:r>
          </a:p>
        </p:txBody>
      </p:sp>
    </p:spTree>
    <p:extLst>
      <p:ext uri="{BB962C8B-B14F-4D97-AF65-F5344CB8AC3E}">
        <p14:creationId xmlns:p14="http://schemas.microsoft.com/office/powerpoint/2010/main" val="338859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B4F4-D3A4-4B08-B30C-A91B31EEC6C9}"/>
              </a:ext>
            </a:extLst>
          </p:cNvPr>
          <p:cNvSpPr>
            <a:spLocks noGrp="1"/>
          </p:cNvSpPr>
          <p:nvPr>
            <p:ph type="title"/>
          </p:nvPr>
        </p:nvSpPr>
        <p:spPr/>
        <p:txBody>
          <a:bodyPr/>
          <a:lstStyle/>
          <a:p>
            <a:r>
              <a:rPr lang="en-US" dirty="0"/>
              <a:t>Mixed-Mode Constructed Travel Example</a:t>
            </a:r>
            <a:br>
              <a:rPr lang="en-US" dirty="0"/>
            </a:br>
            <a:r>
              <a:rPr lang="en-US" dirty="0"/>
              <a:t>(INCORRECT)</a:t>
            </a:r>
          </a:p>
        </p:txBody>
      </p:sp>
      <p:pic>
        <p:nvPicPr>
          <p:cNvPr id="5" name="Content Placeholder 4">
            <a:extLst>
              <a:ext uri="{FF2B5EF4-FFF2-40B4-BE49-F238E27FC236}">
                <a16:creationId xmlns:a16="http://schemas.microsoft.com/office/drawing/2014/main" id="{037D6F11-F5E6-4E04-B85F-92CA28842680}"/>
              </a:ext>
            </a:extLst>
          </p:cNvPr>
          <p:cNvPicPr>
            <a:picLocks noGrp="1" noChangeAspect="1"/>
          </p:cNvPicPr>
          <p:nvPr>
            <p:ph idx="1"/>
          </p:nvPr>
        </p:nvPicPr>
        <p:blipFill>
          <a:blip r:embed="rId2"/>
          <a:stretch>
            <a:fillRect/>
          </a:stretch>
        </p:blipFill>
        <p:spPr>
          <a:xfrm>
            <a:off x="1858859" y="1454150"/>
            <a:ext cx="8458406" cy="4873625"/>
          </a:xfrm>
          <a:prstGeom prst="rect">
            <a:avLst/>
          </a:prstGeom>
        </p:spPr>
      </p:pic>
      <p:sp>
        <p:nvSpPr>
          <p:cNvPr id="4" name="Slide Number Placeholder 3">
            <a:extLst>
              <a:ext uri="{FF2B5EF4-FFF2-40B4-BE49-F238E27FC236}">
                <a16:creationId xmlns:a16="http://schemas.microsoft.com/office/drawing/2014/main" id="{ED733FA1-1677-4DF2-92B1-E95CA90D2828}"/>
              </a:ext>
            </a:extLst>
          </p:cNvPr>
          <p:cNvSpPr>
            <a:spLocks noGrp="1"/>
          </p:cNvSpPr>
          <p:nvPr>
            <p:ph type="sldNum" sz="quarter" idx="10"/>
          </p:nvPr>
        </p:nvSpPr>
        <p:spPr/>
        <p:txBody>
          <a:bodyPr/>
          <a:lstStyle/>
          <a:p>
            <a:pPr>
              <a:defRPr/>
            </a:pPr>
            <a:fld id="{7D187A4C-A87B-41AC-8A01-0B3AA42528A5}" type="slidenum">
              <a:rPr lang="en-US" smtClean="0"/>
              <a:pPr>
                <a:defRPr/>
              </a:pPr>
              <a:t>66</a:t>
            </a:fld>
            <a:endParaRPr lang="en-US"/>
          </a:p>
        </p:txBody>
      </p:sp>
      <p:sp>
        <p:nvSpPr>
          <p:cNvPr id="7" name="TextBox 6">
            <a:extLst>
              <a:ext uri="{FF2B5EF4-FFF2-40B4-BE49-F238E27FC236}">
                <a16:creationId xmlns:a16="http://schemas.microsoft.com/office/drawing/2014/main" id="{2E8D8B07-A22A-4D23-97FF-30B1A3B1BB1F}"/>
              </a:ext>
            </a:extLst>
          </p:cNvPr>
          <p:cNvSpPr txBox="1"/>
          <p:nvPr/>
        </p:nvSpPr>
        <p:spPr>
          <a:xfrm>
            <a:off x="371475" y="3186112"/>
            <a:ext cx="3276600" cy="1524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In this example, the CTW is filled out incorrectly.</a:t>
            </a:r>
          </a:p>
          <a:p>
            <a:br>
              <a:rPr lang="en-US" sz="1400" b="0" i="0" dirty="0">
                <a:latin typeface="+mj-lt"/>
              </a:rPr>
            </a:br>
            <a:r>
              <a:rPr lang="en-US" sz="1400" b="0" i="0" dirty="0">
                <a:latin typeface="+mj-lt"/>
              </a:rPr>
              <a:t>The traveler has only included the leg that they will be driving in the Constructed Travel cost.</a:t>
            </a:r>
          </a:p>
        </p:txBody>
      </p:sp>
    </p:spTree>
    <p:extLst>
      <p:ext uri="{BB962C8B-B14F-4D97-AF65-F5344CB8AC3E}">
        <p14:creationId xmlns:p14="http://schemas.microsoft.com/office/powerpoint/2010/main" val="1292325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E421-D19B-42D6-B8C4-ED0B77487E50}"/>
              </a:ext>
            </a:extLst>
          </p:cNvPr>
          <p:cNvSpPr>
            <a:spLocks noGrp="1"/>
          </p:cNvSpPr>
          <p:nvPr>
            <p:ph type="title"/>
          </p:nvPr>
        </p:nvSpPr>
        <p:spPr/>
        <p:txBody>
          <a:bodyPr/>
          <a:lstStyle/>
          <a:p>
            <a:r>
              <a:rPr lang="en-US" dirty="0"/>
              <a:t>Mixed-Mode Constructed Travel Example</a:t>
            </a:r>
            <a:br>
              <a:rPr lang="en-US" dirty="0"/>
            </a:br>
            <a:r>
              <a:rPr lang="en-US" dirty="0"/>
              <a:t>(INCORRECT)</a:t>
            </a:r>
          </a:p>
        </p:txBody>
      </p:sp>
      <p:pic>
        <p:nvPicPr>
          <p:cNvPr id="5" name="Content Placeholder 4">
            <a:extLst>
              <a:ext uri="{FF2B5EF4-FFF2-40B4-BE49-F238E27FC236}">
                <a16:creationId xmlns:a16="http://schemas.microsoft.com/office/drawing/2014/main" id="{21637442-C73C-4A5E-B1A3-5B3C5C061555}"/>
              </a:ext>
            </a:extLst>
          </p:cNvPr>
          <p:cNvPicPr>
            <a:picLocks noGrp="1" noChangeAspect="1"/>
          </p:cNvPicPr>
          <p:nvPr>
            <p:ph idx="1"/>
          </p:nvPr>
        </p:nvPicPr>
        <p:blipFill>
          <a:blip r:embed="rId2"/>
          <a:stretch>
            <a:fillRect/>
          </a:stretch>
        </p:blipFill>
        <p:spPr>
          <a:xfrm>
            <a:off x="4343400" y="1828800"/>
            <a:ext cx="7362825" cy="4105275"/>
          </a:xfrm>
          <a:prstGeom prst="rect">
            <a:avLst/>
          </a:prstGeom>
        </p:spPr>
      </p:pic>
      <p:sp>
        <p:nvSpPr>
          <p:cNvPr id="4" name="Slide Number Placeholder 3">
            <a:extLst>
              <a:ext uri="{FF2B5EF4-FFF2-40B4-BE49-F238E27FC236}">
                <a16:creationId xmlns:a16="http://schemas.microsoft.com/office/drawing/2014/main" id="{7DA024A1-5714-4A4A-BB8E-66EE6E695CAB}"/>
              </a:ext>
            </a:extLst>
          </p:cNvPr>
          <p:cNvSpPr>
            <a:spLocks noGrp="1"/>
          </p:cNvSpPr>
          <p:nvPr>
            <p:ph type="sldNum" sz="quarter" idx="10"/>
          </p:nvPr>
        </p:nvSpPr>
        <p:spPr/>
        <p:txBody>
          <a:bodyPr/>
          <a:lstStyle/>
          <a:p>
            <a:pPr>
              <a:defRPr/>
            </a:pPr>
            <a:fld id="{7D187A4C-A87B-41AC-8A01-0B3AA42528A5}" type="slidenum">
              <a:rPr lang="en-US" smtClean="0"/>
              <a:pPr>
                <a:defRPr/>
              </a:pPr>
              <a:t>67</a:t>
            </a:fld>
            <a:endParaRPr lang="en-US"/>
          </a:p>
        </p:txBody>
      </p:sp>
      <p:sp>
        <p:nvSpPr>
          <p:cNvPr id="6" name="TextBox 5">
            <a:extLst>
              <a:ext uri="{FF2B5EF4-FFF2-40B4-BE49-F238E27FC236}">
                <a16:creationId xmlns:a16="http://schemas.microsoft.com/office/drawing/2014/main" id="{8E72B88A-80F7-44F5-A3E9-3D8148B0A50D}"/>
              </a:ext>
            </a:extLst>
          </p:cNvPr>
          <p:cNvSpPr txBox="1"/>
          <p:nvPr/>
        </p:nvSpPr>
        <p:spPr>
          <a:xfrm>
            <a:off x="371475" y="3186111"/>
            <a:ext cx="3276600" cy="230028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the AO goes to approve the document, the costs appear much lower, prompting them to limit the authorization to only the cost of the single flight.</a:t>
            </a:r>
          </a:p>
          <a:p>
            <a:endParaRPr lang="en-US" sz="1400" b="0" i="0" dirty="0">
              <a:latin typeface="+mj-lt"/>
            </a:endParaRPr>
          </a:p>
          <a:p>
            <a:r>
              <a:rPr lang="en-US" sz="1400" b="0" i="0" dirty="0">
                <a:latin typeface="+mj-lt"/>
              </a:rPr>
              <a:t>This will underpay the traveler $219.17  because they are still entitled to the cost the government would have paid for them to fly back.</a:t>
            </a:r>
          </a:p>
        </p:txBody>
      </p:sp>
    </p:spTree>
    <p:extLst>
      <p:ext uri="{BB962C8B-B14F-4D97-AF65-F5344CB8AC3E}">
        <p14:creationId xmlns:p14="http://schemas.microsoft.com/office/powerpoint/2010/main" val="2281771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Mixed-Mode Constructed Travel Example</a:t>
            </a:r>
            <a:br>
              <a:rPr lang="en-US" dirty="0"/>
            </a:br>
            <a:r>
              <a:rPr lang="en-US" dirty="0"/>
              <a:t>(INCORRECT)</a:t>
            </a:r>
          </a:p>
        </p:txBody>
      </p:sp>
      <p:sp>
        <p:nvSpPr>
          <p:cNvPr id="4" name="Slide Number Placeholder 3"/>
          <p:cNvSpPr>
            <a:spLocks noGrp="1"/>
          </p:cNvSpPr>
          <p:nvPr>
            <p:ph type="sldNum" sz="quarter" idx="10"/>
          </p:nvPr>
        </p:nvSpPr>
        <p:spPr/>
        <p:txBody>
          <a:bodyPr/>
          <a:lstStyle/>
          <a:p>
            <a:pPr>
              <a:defRPr/>
            </a:pPr>
            <a:fld id="{7D187A4C-A87B-41AC-8A01-0B3AA42528A5}" type="slidenum">
              <a:rPr lang="en-US" smtClean="0"/>
              <a:pPr>
                <a:defRPr/>
              </a:pPr>
              <a:t>68</a:t>
            </a:fld>
            <a:endParaRPr lang="en-US" dirty="0"/>
          </a:p>
        </p:txBody>
      </p:sp>
      <p:pic>
        <p:nvPicPr>
          <p:cNvPr id="9" name="Content Placeholder 8">
            <a:extLst>
              <a:ext uri="{FF2B5EF4-FFF2-40B4-BE49-F238E27FC236}">
                <a16:creationId xmlns:a16="http://schemas.microsoft.com/office/drawing/2014/main" id="{A66DEC1B-FB40-44B8-8047-18952FA6CC17}"/>
              </a:ext>
            </a:extLst>
          </p:cNvPr>
          <p:cNvPicPr>
            <a:picLocks noGrp="1" noChangeAspect="1"/>
          </p:cNvPicPr>
          <p:nvPr>
            <p:ph idx="1"/>
          </p:nvPr>
        </p:nvPicPr>
        <p:blipFill>
          <a:blip r:embed="rId2"/>
          <a:stretch>
            <a:fillRect/>
          </a:stretch>
        </p:blipFill>
        <p:spPr>
          <a:xfrm>
            <a:off x="1982787" y="2038350"/>
            <a:ext cx="8210550" cy="3705225"/>
          </a:xfrm>
          <a:prstGeom prst="rect">
            <a:avLst/>
          </a:prstGeom>
        </p:spPr>
      </p:pic>
      <p:sp>
        <p:nvSpPr>
          <p:cNvPr id="12" name="TextBox 11">
            <a:extLst>
              <a:ext uri="{FF2B5EF4-FFF2-40B4-BE49-F238E27FC236}">
                <a16:creationId xmlns:a16="http://schemas.microsoft.com/office/drawing/2014/main" id="{B556C15C-066B-4ABA-BA2D-6A1F7E39646C}"/>
              </a:ext>
            </a:extLst>
          </p:cNvPr>
          <p:cNvSpPr txBox="1"/>
          <p:nvPr/>
        </p:nvSpPr>
        <p:spPr>
          <a:xfrm>
            <a:off x="190499" y="4419600"/>
            <a:ext cx="3276600"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approving this way, it cuts out the mileage entirely from the Allowed cost.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82230-994B-4712-A8A9-026D77E5E1C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55664A00-5B3C-46BA-A674-6456443A5D75}"/>
              </a:ext>
            </a:extLst>
          </p:cNvPr>
          <p:cNvSpPr>
            <a:spLocks noGrp="1"/>
          </p:cNvSpPr>
          <p:nvPr>
            <p:ph idx="1"/>
          </p:nvPr>
        </p:nvSpPr>
        <p:spPr>
          <a:xfrm>
            <a:off x="136477" y="1453694"/>
            <a:ext cx="11903123" cy="5069050"/>
          </a:xfrm>
        </p:spPr>
        <p:txBody>
          <a:bodyPr>
            <a:normAutofit fontScale="92500" lnSpcReduction="10000"/>
          </a:bodyPr>
          <a:lstStyle/>
          <a:p>
            <a:r>
              <a:rPr lang="en-US" sz="2000" dirty="0"/>
              <a:t>DTS Constructed Travel Worksheet</a:t>
            </a:r>
          </a:p>
          <a:p>
            <a:pPr lvl="1"/>
            <a:r>
              <a:rPr lang="en-US" sz="1800" dirty="0">
                <a:hlinkClick r:id="rId3"/>
              </a:rPr>
              <a:t>https://www.defensetravel.dod.mil/CnstTvl/</a:t>
            </a:r>
            <a:endParaRPr lang="en-US" sz="1800" dirty="0"/>
          </a:p>
          <a:p>
            <a:endParaRPr lang="en-US" sz="2000" dirty="0"/>
          </a:p>
          <a:p>
            <a:r>
              <a:rPr lang="en-US" sz="2000" dirty="0"/>
              <a:t>Completing a Constructed Travel Worksheet</a:t>
            </a:r>
          </a:p>
          <a:p>
            <a:pPr lvl="1"/>
            <a:r>
              <a:rPr lang="en-US" sz="1800" dirty="0"/>
              <a:t>Authorization – </a:t>
            </a:r>
            <a:r>
              <a:rPr lang="en-US" sz="1800" dirty="0">
                <a:hlinkClick r:id="rId4"/>
              </a:rPr>
              <a:t>https://www.defensetravel.dod.mil/CnstTvl/CT_Authorization_Instructions.pdf</a:t>
            </a:r>
            <a:r>
              <a:rPr lang="en-US" sz="1800" dirty="0"/>
              <a:t>  </a:t>
            </a:r>
          </a:p>
          <a:p>
            <a:pPr lvl="1"/>
            <a:r>
              <a:rPr lang="en-US" sz="1800" dirty="0"/>
              <a:t>Voucher – </a:t>
            </a:r>
            <a:r>
              <a:rPr lang="en-US" sz="1800" dirty="0">
                <a:hlinkClick r:id="rId5"/>
              </a:rPr>
              <a:t>https://www.defensetravel.dod.mil/CnstTvl/CT_Voucher_Instructions.pdf</a:t>
            </a:r>
            <a:endParaRPr lang="en-US" sz="1800" dirty="0"/>
          </a:p>
          <a:p>
            <a:endParaRPr lang="en-US" sz="2000" dirty="0"/>
          </a:p>
          <a:p>
            <a:r>
              <a:rPr lang="en-US" sz="2000" dirty="0"/>
              <a:t>Introduction to Constructed Travel in DTS Information Paper</a:t>
            </a:r>
          </a:p>
          <a:p>
            <a:pPr lvl="1"/>
            <a:r>
              <a:rPr lang="en-US" sz="1800" dirty="0">
                <a:hlinkClick r:id="rId6"/>
              </a:rPr>
              <a:t>https://www.defensetravel.dod.mil/Docs/Constructed_Travel_Information_Paper.pdf</a:t>
            </a:r>
            <a:r>
              <a:rPr lang="en-US" sz="1800" dirty="0"/>
              <a:t> </a:t>
            </a:r>
          </a:p>
          <a:p>
            <a:endParaRPr lang="en-US" sz="2000" dirty="0"/>
          </a:p>
          <a:p>
            <a:r>
              <a:rPr lang="en-US" sz="2000" dirty="0"/>
              <a:t>Joint Travel Regulations</a:t>
            </a:r>
          </a:p>
          <a:p>
            <a:pPr lvl="1"/>
            <a:r>
              <a:rPr lang="en-US" sz="1800" dirty="0">
                <a:hlinkClick r:id="rId7"/>
              </a:rPr>
              <a:t>https://www.defensetravel.dod.mil/Docs/perdiem/JTR.pdf</a:t>
            </a:r>
            <a:endParaRPr lang="en-US" sz="1800" dirty="0"/>
          </a:p>
          <a:p>
            <a:endParaRPr lang="en-US" sz="2000" dirty="0"/>
          </a:p>
          <a:p>
            <a:r>
              <a:rPr lang="en-US" sz="2000" dirty="0"/>
              <a:t>You can contact the Travel Assistance Center (TAC) via:</a:t>
            </a:r>
          </a:p>
          <a:p>
            <a:pPr lvl="1"/>
            <a:r>
              <a:rPr lang="en-US" sz="1800" dirty="0"/>
              <a:t>Phone 888-Help1Go (888-435-7146)</a:t>
            </a:r>
          </a:p>
          <a:p>
            <a:pPr lvl="1"/>
            <a:r>
              <a:rPr lang="en-US" sz="1800" dirty="0"/>
              <a:t>Web (</a:t>
            </a:r>
            <a:r>
              <a:rPr lang="en-US" sz="1800" dirty="0">
                <a:hlinkClick r:id="rId8"/>
              </a:rPr>
              <a:t>https://www.defensetravel.dod.mil/passport/</a:t>
            </a:r>
            <a:r>
              <a:rPr lang="en-US" sz="1800" dirty="0"/>
              <a:t>)</a:t>
            </a:r>
            <a:endParaRPr lang="en-US" dirty="0"/>
          </a:p>
        </p:txBody>
      </p:sp>
      <p:sp>
        <p:nvSpPr>
          <p:cNvPr id="6" name="Slide Number Placeholder 3">
            <a:extLst>
              <a:ext uri="{FF2B5EF4-FFF2-40B4-BE49-F238E27FC236}">
                <a16:creationId xmlns:a16="http://schemas.microsoft.com/office/drawing/2014/main" id="{CA60408B-662C-47F5-8F52-D4FDA5F1EE14}"/>
              </a:ext>
            </a:extLst>
          </p:cNvPr>
          <p:cNvSpPr>
            <a:spLocks noGrp="1"/>
          </p:cNvSpPr>
          <p:nvPr>
            <p:ph type="sldNum" sz="quarter" idx="10"/>
          </p:nvPr>
        </p:nvSpPr>
        <p:spPr/>
        <p:txBody>
          <a:bodyPr/>
          <a:lstStyle/>
          <a:p>
            <a:pPr>
              <a:defRPr/>
            </a:pPr>
            <a:fld id="{F57B2C23-782C-452B-ABE2-F99DA25C02F9}" type="slidenum">
              <a:rPr lang="en-US" smtClean="0"/>
              <a:pPr>
                <a:defRPr/>
              </a:pPr>
              <a:t>69</a:t>
            </a:fld>
            <a:endParaRPr lang="en-US" dirty="0"/>
          </a:p>
        </p:txBody>
      </p:sp>
    </p:spTree>
    <p:extLst>
      <p:ext uri="{BB962C8B-B14F-4D97-AF65-F5344CB8AC3E}">
        <p14:creationId xmlns:p14="http://schemas.microsoft.com/office/powerpoint/2010/main" val="243482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2960-2D50-4CCA-B726-E188FB920960}"/>
              </a:ext>
            </a:extLst>
          </p:cNvPr>
          <p:cNvSpPr>
            <a:spLocks noGrp="1"/>
          </p:cNvSpPr>
          <p:nvPr>
            <p:ph type="title"/>
          </p:nvPr>
        </p:nvSpPr>
        <p:spPr/>
        <p:txBody>
          <a:bodyPr/>
          <a:lstStyle/>
          <a:p>
            <a:r>
              <a:rPr lang="en-US" dirty="0"/>
              <a:t>Import/Export Documents – View Details </a:t>
            </a:r>
          </a:p>
        </p:txBody>
      </p:sp>
      <p:sp>
        <p:nvSpPr>
          <p:cNvPr id="4" name="Slide Number Placeholder 3">
            <a:extLst>
              <a:ext uri="{FF2B5EF4-FFF2-40B4-BE49-F238E27FC236}">
                <a16:creationId xmlns:a16="http://schemas.microsoft.com/office/drawing/2014/main" id="{CB69EFD8-07EB-46FA-967E-2268CA41588D}"/>
              </a:ext>
            </a:extLst>
          </p:cNvPr>
          <p:cNvSpPr>
            <a:spLocks noGrp="1"/>
          </p:cNvSpPr>
          <p:nvPr>
            <p:ph type="sldNum" sz="quarter" idx="10"/>
          </p:nvPr>
        </p:nvSpPr>
        <p:spPr/>
        <p:txBody>
          <a:bodyPr/>
          <a:lstStyle/>
          <a:p>
            <a:pPr>
              <a:defRPr/>
            </a:pPr>
            <a:fld id="{7D187A4C-A87B-41AC-8A01-0B3AA42528A5}" type="slidenum">
              <a:rPr lang="en-US" smtClean="0"/>
              <a:pPr>
                <a:defRPr/>
              </a:pPr>
              <a:t>7</a:t>
            </a:fld>
            <a:endParaRPr lang="en-US"/>
          </a:p>
        </p:txBody>
      </p:sp>
      <p:sp>
        <p:nvSpPr>
          <p:cNvPr id="8" name="TextBox 7">
            <a:extLst>
              <a:ext uri="{FF2B5EF4-FFF2-40B4-BE49-F238E27FC236}">
                <a16:creationId xmlns:a16="http://schemas.microsoft.com/office/drawing/2014/main" id="{0CB9109E-3933-4B72-ABD1-F5B0BE89F378}"/>
              </a:ext>
            </a:extLst>
          </p:cNvPr>
          <p:cNvSpPr txBox="1"/>
          <p:nvPr/>
        </p:nvSpPr>
        <p:spPr>
          <a:xfrm>
            <a:off x="304800" y="2819400"/>
            <a:ext cx="3276600" cy="1752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banner will be displayed at the top of each page of the I/E document.</a:t>
            </a:r>
          </a:p>
          <a:p>
            <a:endParaRPr lang="en-US" sz="1400" b="0" i="0" dirty="0">
              <a:latin typeface="+mj-lt"/>
            </a:endParaRPr>
          </a:p>
          <a:p>
            <a:r>
              <a:rPr lang="en-US" sz="1400" b="0" i="0" dirty="0">
                <a:latin typeface="+mj-lt"/>
              </a:rPr>
              <a:t>This banner replaces the three links that were previously present at the top of each page on an I/E document.</a:t>
            </a:r>
          </a:p>
        </p:txBody>
      </p:sp>
      <p:pic>
        <p:nvPicPr>
          <p:cNvPr id="10" name="Content Placeholder 9">
            <a:extLst>
              <a:ext uri="{FF2B5EF4-FFF2-40B4-BE49-F238E27FC236}">
                <a16:creationId xmlns:a16="http://schemas.microsoft.com/office/drawing/2014/main" id="{FED3E45F-B74F-496C-AFE9-933BAC829969}"/>
              </a:ext>
            </a:extLst>
          </p:cNvPr>
          <p:cNvPicPr>
            <a:picLocks noGrp="1" noChangeAspect="1"/>
          </p:cNvPicPr>
          <p:nvPr>
            <p:ph idx="1"/>
          </p:nvPr>
        </p:nvPicPr>
        <p:blipFill>
          <a:blip r:embed="rId2"/>
          <a:stretch>
            <a:fillRect/>
          </a:stretch>
        </p:blipFill>
        <p:spPr>
          <a:xfrm>
            <a:off x="4267200" y="2362200"/>
            <a:ext cx="7114649" cy="3103133"/>
          </a:xfrm>
          <a:prstGeom prst="rect">
            <a:avLst/>
          </a:prstGeom>
        </p:spPr>
      </p:pic>
    </p:spTree>
    <p:extLst>
      <p:ext uri="{BB962C8B-B14F-4D97-AF65-F5344CB8AC3E}">
        <p14:creationId xmlns:p14="http://schemas.microsoft.com/office/powerpoint/2010/main" val="502564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0" dirty="0">
                <a:latin typeface="Arial" pitchFamily="34" charset="0"/>
              </a:rPr>
              <a:t>Questions</a:t>
            </a:r>
            <a:endParaRPr lang="en-US" dirty="0"/>
          </a:p>
        </p:txBody>
      </p:sp>
      <p:sp>
        <p:nvSpPr>
          <p:cNvPr id="6" name="Content Placeholder 5"/>
          <p:cNvSpPr>
            <a:spLocks noGrp="1"/>
          </p:cNvSpPr>
          <p:nvPr>
            <p:ph idx="1"/>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pPr lvl="1"/>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p:txBody>
      </p:sp>
      <p:sp>
        <p:nvSpPr>
          <p:cNvPr id="7" name="Slide Number Placeholder 3">
            <a:extLst>
              <a:ext uri="{FF2B5EF4-FFF2-40B4-BE49-F238E27FC236}">
                <a16:creationId xmlns:a16="http://schemas.microsoft.com/office/drawing/2014/main" id="{6D3572CD-5D6E-48B7-A24B-55BF81EBABD8}"/>
              </a:ext>
            </a:extLst>
          </p:cNvPr>
          <p:cNvSpPr>
            <a:spLocks noGrp="1"/>
          </p:cNvSpPr>
          <p:nvPr>
            <p:ph type="sldNum" sz="quarter" idx="10"/>
          </p:nvPr>
        </p:nvSpPr>
        <p:spPr/>
        <p:txBody>
          <a:bodyPr/>
          <a:lstStyle/>
          <a:p>
            <a:pPr>
              <a:defRPr/>
            </a:pPr>
            <a:fld id="{F57B2C23-782C-452B-ABE2-F99DA25C02F9}" type="slidenum">
              <a:rPr lang="en-US" smtClean="0"/>
              <a:pPr>
                <a:defRPr/>
              </a:pPr>
              <a:t>70</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C66228-7061-4B42-934D-5F5A2A8C8057}"/>
              </a:ext>
            </a:extLst>
          </p:cNvPr>
          <p:cNvPicPr>
            <a:picLocks noGrp="1" noChangeAspect="1"/>
          </p:cNvPicPr>
          <p:nvPr>
            <p:ph sz="half" idx="1"/>
          </p:nvPr>
        </p:nvPicPr>
        <p:blipFill>
          <a:blip r:embed="rId2"/>
          <a:stretch>
            <a:fillRect/>
          </a:stretch>
        </p:blipFill>
        <p:spPr>
          <a:xfrm>
            <a:off x="76200" y="1577327"/>
            <a:ext cx="3881193" cy="3800475"/>
          </a:xfrm>
          <a:prstGeom prst="rect">
            <a:avLst/>
          </a:prstGeom>
        </p:spPr>
      </p:pic>
      <p:pic>
        <p:nvPicPr>
          <p:cNvPr id="8" name="Content Placeholder 7">
            <a:extLst>
              <a:ext uri="{FF2B5EF4-FFF2-40B4-BE49-F238E27FC236}">
                <a16:creationId xmlns:a16="http://schemas.microsoft.com/office/drawing/2014/main" id="{EC794316-7D4C-437E-96E4-D3F4FD995D78}"/>
              </a:ext>
            </a:extLst>
          </p:cNvPr>
          <p:cNvPicPr>
            <a:picLocks noGrp="1" noChangeAspect="1"/>
          </p:cNvPicPr>
          <p:nvPr>
            <p:ph sz="half" idx="2"/>
          </p:nvPr>
        </p:nvPicPr>
        <p:blipFill>
          <a:blip r:embed="rId3"/>
          <a:stretch>
            <a:fillRect/>
          </a:stretch>
        </p:blipFill>
        <p:spPr>
          <a:xfrm>
            <a:off x="4119614" y="1577327"/>
            <a:ext cx="3952771" cy="3800475"/>
          </a:xfrm>
          <a:prstGeom prst="rect">
            <a:avLst/>
          </a:prstGeom>
        </p:spPr>
      </p:pic>
      <p:sp>
        <p:nvSpPr>
          <p:cNvPr id="4" name="Slide Number Placeholder 3">
            <a:extLst>
              <a:ext uri="{FF2B5EF4-FFF2-40B4-BE49-F238E27FC236}">
                <a16:creationId xmlns:a16="http://schemas.microsoft.com/office/drawing/2014/main" id="{DE89FADF-0C88-438C-891F-270795E5952D}"/>
              </a:ext>
            </a:extLst>
          </p:cNvPr>
          <p:cNvSpPr>
            <a:spLocks noGrp="1"/>
          </p:cNvSpPr>
          <p:nvPr>
            <p:ph type="sldNum" sz="quarter" idx="10"/>
          </p:nvPr>
        </p:nvSpPr>
        <p:spPr/>
        <p:txBody>
          <a:bodyPr/>
          <a:lstStyle/>
          <a:p>
            <a:pPr>
              <a:defRPr/>
            </a:pPr>
            <a:fld id="{7D187A4C-A87B-41AC-8A01-0B3AA42528A5}" type="slidenum">
              <a:rPr lang="en-US" smtClean="0"/>
              <a:pPr>
                <a:defRPr/>
              </a:pPr>
              <a:t>8</a:t>
            </a:fld>
            <a:endParaRPr lang="en-US"/>
          </a:p>
        </p:txBody>
      </p:sp>
      <p:sp>
        <p:nvSpPr>
          <p:cNvPr id="6" name="Title 5">
            <a:extLst>
              <a:ext uri="{FF2B5EF4-FFF2-40B4-BE49-F238E27FC236}">
                <a16:creationId xmlns:a16="http://schemas.microsoft.com/office/drawing/2014/main" id="{95AD3E59-FD24-429D-B10D-A7DE362AB340}"/>
              </a:ext>
            </a:extLst>
          </p:cNvPr>
          <p:cNvSpPr>
            <a:spLocks noGrp="1"/>
          </p:cNvSpPr>
          <p:nvPr>
            <p:ph type="title"/>
          </p:nvPr>
        </p:nvSpPr>
        <p:spPr/>
        <p:txBody>
          <a:bodyPr/>
          <a:lstStyle/>
          <a:p>
            <a:r>
              <a:rPr lang="en-US" dirty="0"/>
              <a:t>Import/Export Documents – View Details </a:t>
            </a:r>
          </a:p>
        </p:txBody>
      </p:sp>
      <p:pic>
        <p:nvPicPr>
          <p:cNvPr id="9" name="Picture 8">
            <a:extLst>
              <a:ext uri="{FF2B5EF4-FFF2-40B4-BE49-F238E27FC236}">
                <a16:creationId xmlns:a16="http://schemas.microsoft.com/office/drawing/2014/main" id="{362D0282-D598-4428-A791-47C4131AE886}"/>
              </a:ext>
            </a:extLst>
          </p:cNvPr>
          <p:cNvPicPr>
            <a:picLocks noChangeAspect="1"/>
          </p:cNvPicPr>
          <p:nvPr/>
        </p:nvPicPr>
        <p:blipFill>
          <a:blip r:embed="rId4"/>
          <a:stretch>
            <a:fillRect/>
          </a:stretch>
        </p:blipFill>
        <p:spPr>
          <a:xfrm>
            <a:off x="8234606" y="1577327"/>
            <a:ext cx="3937925" cy="3800475"/>
          </a:xfrm>
          <a:prstGeom prst="rect">
            <a:avLst/>
          </a:prstGeom>
        </p:spPr>
      </p:pic>
      <p:sp>
        <p:nvSpPr>
          <p:cNvPr id="10" name="TextBox 9">
            <a:extLst>
              <a:ext uri="{FF2B5EF4-FFF2-40B4-BE49-F238E27FC236}">
                <a16:creationId xmlns:a16="http://schemas.microsoft.com/office/drawing/2014/main" id="{7D1E3BC5-E91F-4A3E-850B-B48CE9EAD04A}"/>
              </a:ext>
            </a:extLst>
          </p:cNvPr>
          <p:cNvSpPr txBox="1"/>
          <p:nvPr/>
        </p:nvSpPr>
        <p:spPr>
          <a:xfrm>
            <a:off x="4457699" y="5545492"/>
            <a:ext cx="3276600"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Selecting View Details will display a pop-up with all the I/E settings on the imported document.</a:t>
            </a:r>
          </a:p>
        </p:txBody>
      </p:sp>
    </p:spTree>
    <p:extLst>
      <p:ext uri="{BB962C8B-B14F-4D97-AF65-F5344CB8AC3E}">
        <p14:creationId xmlns:p14="http://schemas.microsoft.com/office/powerpoint/2010/main" val="347116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07F7-F02E-4EA6-9AAD-8F6B477780C6}"/>
              </a:ext>
            </a:extLst>
          </p:cNvPr>
          <p:cNvSpPr>
            <a:spLocks noGrp="1"/>
          </p:cNvSpPr>
          <p:nvPr>
            <p:ph type="title"/>
          </p:nvPr>
        </p:nvSpPr>
        <p:spPr/>
        <p:txBody>
          <a:bodyPr/>
          <a:lstStyle/>
          <a:p>
            <a:r>
              <a:rPr lang="en-US" dirty="0"/>
              <a:t>Import/Export Documents – Review Trip Authorization</a:t>
            </a:r>
          </a:p>
        </p:txBody>
      </p:sp>
      <p:sp>
        <p:nvSpPr>
          <p:cNvPr id="4" name="Slide Number Placeholder 3">
            <a:extLst>
              <a:ext uri="{FF2B5EF4-FFF2-40B4-BE49-F238E27FC236}">
                <a16:creationId xmlns:a16="http://schemas.microsoft.com/office/drawing/2014/main" id="{E4782284-0C5D-494A-B9E0-B4B99BCD90C1}"/>
              </a:ext>
            </a:extLst>
          </p:cNvPr>
          <p:cNvSpPr>
            <a:spLocks noGrp="1"/>
          </p:cNvSpPr>
          <p:nvPr>
            <p:ph type="sldNum" sz="quarter" idx="10"/>
          </p:nvPr>
        </p:nvSpPr>
        <p:spPr/>
        <p:txBody>
          <a:bodyPr/>
          <a:lstStyle/>
          <a:p>
            <a:pPr>
              <a:defRPr/>
            </a:pPr>
            <a:fld id="{7D187A4C-A87B-41AC-8A01-0B3AA42528A5}" type="slidenum">
              <a:rPr lang="en-US" smtClean="0"/>
              <a:pPr>
                <a:defRPr/>
              </a:pPr>
              <a:t>9</a:t>
            </a:fld>
            <a:endParaRPr lang="en-US"/>
          </a:p>
        </p:txBody>
      </p:sp>
      <p:pic>
        <p:nvPicPr>
          <p:cNvPr id="8" name="Content Placeholder 7">
            <a:extLst>
              <a:ext uri="{FF2B5EF4-FFF2-40B4-BE49-F238E27FC236}">
                <a16:creationId xmlns:a16="http://schemas.microsoft.com/office/drawing/2014/main" id="{FCC11C21-2BD3-4E77-B27A-885C0018A09D}"/>
              </a:ext>
            </a:extLst>
          </p:cNvPr>
          <p:cNvPicPr>
            <a:picLocks noGrp="1" noChangeAspect="1"/>
          </p:cNvPicPr>
          <p:nvPr>
            <p:ph idx="1"/>
          </p:nvPr>
        </p:nvPicPr>
        <p:blipFill>
          <a:blip r:embed="rId2"/>
          <a:stretch>
            <a:fillRect/>
          </a:stretch>
        </p:blipFill>
        <p:spPr>
          <a:xfrm>
            <a:off x="2024623" y="1454150"/>
            <a:ext cx="8126879" cy="4873625"/>
          </a:xfrm>
          <a:prstGeom prst="rect">
            <a:avLst/>
          </a:prstGeom>
        </p:spPr>
      </p:pic>
    </p:spTree>
    <p:extLst>
      <p:ext uri="{BB962C8B-B14F-4D97-AF65-F5344CB8AC3E}">
        <p14:creationId xmlns:p14="http://schemas.microsoft.com/office/powerpoint/2010/main" val="2997313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5FC68ED-10C6-40D4-847A-AA4A52B1EE42}"/>
  <p:tag name="ISPRING_RESOURCE_FOLDER" val="C:\Users\dangreene\Documents\Training\TAC Outreach Call Template\"/>
  <p:tag name="ISPRING_PRESENTATION_PATH" val="C:\Users\dangreene\Documents\Training\TAC Outreach Call Template.ppt"/>
  <p:tag name="ISPRING_PROJECT_FOLDER_UPDATED" val="1"/>
  <p:tag name="ISPRING_SCREEN_RECS_UPDATED" val="C:\Users\dangreene\Documents\Training\TAC Outreach Call Template\"/>
  <p:tag name="ISPRING_RESOURCE_PATHS_HASH_2" val="754dd541176f388efaf58226a08cddaeb7661ad3"/>
</p:tagLst>
</file>

<file path=ppt/theme/theme1.xml><?xml version="1.0" encoding="utf-8"?>
<a:theme xmlns:a="http://schemas.openxmlformats.org/drawingml/2006/main" name="TAC Outreach Call">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33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txDef>
      <a:spPr>
        <a:solidFill>
          <a:schemeClr val="bg1"/>
        </a:solidFill>
        <a:ln>
          <a:solidFill>
            <a:schemeClr val="tx1"/>
          </a:solidFill>
        </a:ln>
      </a:spPr>
      <a:bodyPr wrap="square" rtlCol="0" anchor="ctr">
        <a:normAutofit/>
      </a:bodyPr>
      <a:lstStyle>
        <a:defPPr>
          <a:defRPr sz="1400" b="0" i="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AC Outreach Call" id="{44D91E28-9F93-4FAE-9CEB-B5C1D26B8E14}" vid="{3109F8FC-B66F-4A0E-B604-CFC3DE61FC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 Outreach Call</Template>
  <TotalTime>5697</TotalTime>
  <Words>3240</Words>
  <Application>Microsoft Office PowerPoint</Application>
  <PresentationFormat>Widescreen</PresentationFormat>
  <Paragraphs>369</Paragraphs>
  <Slides>70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Arial Rounded MT Bold</vt:lpstr>
      <vt:lpstr>Garamond</vt:lpstr>
      <vt:lpstr>Times New Roman</vt:lpstr>
      <vt:lpstr>TAC Outreach Call</vt:lpstr>
      <vt:lpstr>Welcome to the TAC Outreach Call</vt:lpstr>
      <vt:lpstr>TAC Outreach Call February 11, 2020</vt:lpstr>
      <vt:lpstr>Agenda</vt:lpstr>
      <vt:lpstr>Top Issues for January/February</vt:lpstr>
      <vt:lpstr>Import/Export Documents</vt:lpstr>
      <vt:lpstr>Import/Export Documents</vt:lpstr>
      <vt:lpstr>Import/Export Documents – View Details </vt:lpstr>
      <vt:lpstr>Import/Export Documents – View Details </vt:lpstr>
      <vt:lpstr>Import/Export Documents – Review Trip Authorization</vt:lpstr>
      <vt:lpstr>Import/Export Document – Accounting</vt:lpstr>
      <vt:lpstr>Import/Export Document – Sign and Submit</vt:lpstr>
      <vt:lpstr>Constructed Travel</vt:lpstr>
      <vt:lpstr>Constructed Travel</vt:lpstr>
      <vt:lpstr>Constructed Travel</vt:lpstr>
      <vt:lpstr>Constructed Travel</vt:lpstr>
      <vt:lpstr>Constructed Travel</vt:lpstr>
      <vt:lpstr>Constructed Travel</vt:lpstr>
      <vt:lpstr>Constructed Travel</vt:lpstr>
      <vt:lpstr>Constructed Travel</vt:lpstr>
      <vt:lpstr>Constructed Travel</vt:lpstr>
      <vt:lpstr>Constructed Travel Worksheet</vt:lpstr>
      <vt:lpstr>Constructed Travel Worksheet</vt:lpstr>
      <vt:lpstr>Constructed Travel Worksheet</vt:lpstr>
      <vt:lpstr>Constructed Travel Worksheet</vt:lpstr>
      <vt:lpstr>DTS Constructed Travel Worksheet – Authorization </vt:lpstr>
      <vt:lpstr>DTS Constructed Travel Worksheet – Authorization </vt:lpstr>
      <vt:lpstr>Section #1 – Single TDY Location</vt:lpstr>
      <vt:lpstr>Section #1 – Multiple TDY Locations</vt:lpstr>
      <vt:lpstr>Section #1 – Departure and Arrival Location</vt:lpstr>
      <vt:lpstr>Section #1 – Mode</vt:lpstr>
      <vt:lpstr>Section #1 – Cost</vt:lpstr>
      <vt:lpstr>Section #1 – Cost – How to Obtain</vt:lpstr>
      <vt:lpstr>Section #1 – Cost – How to Obtain</vt:lpstr>
      <vt:lpstr>Section #1 – Cost – How to Obtain</vt:lpstr>
      <vt:lpstr>Section #1 – Cost – How to Obtain</vt:lpstr>
      <vt:lpstr>Section #1 – Cost – How to Obtain</vt:lpstr>
      <vt:lpstr>Section #1 – Cost – How to Obtain</vt:lpstr>
      <vt:lpstr>Section #1 – Cost</vt:lpstr>
      <vt:lpstr>Section #1 – Completed – Multiple TDY Locations</vt:lpstr>
      <vt:lpstr>Section #2 – Single TDY Location</vt:lpstr>
      <vt:lpstr>Section #2 – Multiple TDY Locations</vt:lpstr>
      <vt:lpstr>Section #3 and #4</vt:lpstr>
      <vt:lpstr>Constructed Travel Worksheet – Uploading </vt:lpstr>
      <vt:lpstr>Constructed Travel Worksheet – Uploading </vt:lpstr>
      <vt:lpstr>Constructed Travel Worksheet – Pre-Audit </vt:lpstr>
      <vt:lpstr>Constructed Travel Worksheet – Approving Official </vt:lpstr>
      <vt:lpstr>Constructed Travel Worksheet – Approving Official </vt:lpstr>
      <vt:lpstr>Constructed Travel Worksheet – Approving Official </vt:lpstr>
      <vt:lpstr>Constructed Travel Worksheet – Approving Official </vt:lpstr>
      <vt:lpstr>Constructed Travel Worksheet – Approving Official </vt:lpstr>
      <vt:lpstr>Constructed Travel Worksheet – Approving Official </vt:lpstr>
      <vt:lpstr>Constructed Travel Worksheet – Approving Official </vt:lpstr>
      <vt:lpstr>Constructed Travel Worksheet – Approving Official </vt:lpstr>
      <vt:lpstr>Constructed Travel – Approved As Limited</vt:lpstr>
      <vt:lpstr>Constructed Travel – Approved As Limited</vt:lpstr>
      <vt:lpstr>Constructed Travel – Approved As Limited</vt:lpstr>
      <vt:lpstr>Mixed-Mode Constructed Travel</vt:lpstr>
      <vt:lpstr>Mixed-Mode Constructed Travel Example</vt:lpstr>
      <vt:lpstr>Mixed-Mode Constructed Travel Example</vt:lpstr>
      <vt:lpstr>Mixed-Mode Constructed Travel Example</vt:lpstr>
      <vt:lpstr>Mixed-Mode Constructed Travel Example</vt:lpstr>
      <vt:lpstr>Mixed-Mode Constructed Travel Example</vt:lpstr>
      <vt:lpstr>Mixed-Mode Constructed Travel Example (CORRECT)</vt:lpstr>
      <vt:lpstr>Mixed-Mode Constructed Travel Example (CORRECT)</vt:lpstr>
      <vt:lpstr>Mixed-Mode Constructed Travel Example (CORRECT)</vt:lpstr>
      <vt:lpstr>Mixed-Mode Constructed Travel Example (INCORRECT)</vt:lpstr>
      <vt:lpstr>Mixed-Mode Constructed Travel Example (INCORRECT)</vt:lpstr>
      <vt:lpstr>Mixed-Mode Constructed Travel Example (INCORRECT)</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cp:lastModifiedBy>Greene, Dan - US</cp:lastModifiedBy>
  <cp:revision>45</cp:revision>
  <dcterms:created xsi:type="dcterms:W3CDTF">2020-02-06T14:08:54Z</dcterms:created>
  <dcterms:modified xsi:type="dcterms:W3CDTF">2020-02-10T16:10:22Z</dcterms:modified>
</cp:coreProperties>
</file>