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50"/>
  </p:notesMasterIdLst>
  <p:handoutMasterIdLst>
    <p:handoutMasterId r:id="rId51"/>
  </p:handoutMasterIdLst>
  <p:sldIdLst>
    <p:sldId id="367" r:id="rId2"/>
    <p:sldId id="420" r:id="rId3"/>
    <p:sldId id="421" r:id="rId4"/>
    <p:sldId id="368" r:id="rId5"/>
    <p:sldId id="422" r:id="rId6"/>
    <p:sldId id="488" r:id="rId7"/>
    <p:sldId id="489" r:id="rId8"/>
    <p:sldId id="492" r:id="rId9"/>
    <p:sldId id="490" r:id="rId10"/>
    <p:sldId id="487" r:id="rId11"/>
    <p:sldId id="495" r:id="rId12"/>
    <p:sldId id="496" r:id="rId13"/>
    <p:sldId id="498" r:id="rId14"/>
    <p:sldId id="500" r:id="rId15"/>
    <p:sldId id="501" r:id="rId16"/>
    <p:sldId id="502" r:id="rId17"/>
    <p:sldId id="503" r:id="rId18"/>
    <p:sldId id="504" r:id="rId19"/>
    <p:sldId id="505" r:id="rId20"/>
    <p:sldId id="497" r:id="rId21"/>
    <p:sldId id="506" r:id="rId22"/>
    <p:sldId id="507" r:id="rId23"/>
    <p:sldId id="510" r:id="rId24"/>
    <p:sldId id="423" r:id="rId25"/>
    <p:sldId id="424" r:id="rId26"/>
    <p:sldId id="427" r:id="rId27"/>
    <p:sldId id="477" r:id="rId28"/>
    <p:sldId id="478" r:id="rId29"/>
    <p:sldId id="428" r:id="rId30"/>
    <p:sldId id="511" r:id="rId31"/>
    <p:sldId id="512" r:id="rId32"/>
    <p:sldId id="426" r:id="rId33"/>
    <p:sldId id="508" r:id="rId34"/>
    <p:sldId id="434" r:id="rId35"/>
    <p:sldId id="429" r:id="rId36"/>
    <p:sldId id="430" r:id="rId37"/>
    <p:sldId id="438" r:id="rId38"/>
    <p:sldId id="431" r:id="rId39"/>
    <p:sldId id="437" r:id="rId40"/>
    <p:sldId id="442" r:id="rId41"/>
    <p:sldId id="479" r:id="rId42"/>
    <p:sldId id="440" r:id="rId43"/>
    <p:sldId id="441" r:id="rId44"/>
    <p:sldId id="435" r:id="rId45"/>
    <p:sldId id="436" r:id="rId46"/>
    <p:sldId id="432" r:id="rId47"/>
    <p:sldId id="419" r:id="rId48"/>
    <p:sldId id="369" r:id="rId49"/>
  </p:sldIdLst>
  <p:sldSz cx="12192000" cy="6858000"/>
  <p:notesSz cx="6881813" cy="9296400"/>
  <p:custDataLst>
    <p:tags r:id="rId52"/>
  </p:custDataLst>
  <p:defaultTextStyle>
    <a:defPPr>
      <a:defRPr lang="en-US"/>
    </a:defPPr>
    <a:lvl1pPr algn="l" rtl="0" fontAlgn="base">
      <a:spcBef>
        <a:spcPct val="0"/>
      </a:spcBef>
      <a:spcAft>
        <a:spcPct val="0"/>
      </a:spcAft>
      <a:defRPr sz="3600" b="1" i="1" kern="1200">
        <a:solidFill>
          <a:schemeClr val="tx1"/>
        </a:solidFill>
        <a:latin typeface="Arial Rounded MT Bold" pitchFamily="34" charset="0"/>
        <a:ea typeface="+mn-ea"/>
        <a:cs typeface="+mn-cs"/>
      </a:defRPr>
    </a:lvl1pPr>
    <a:lvl2pPr marL="457200" algn="l" rtl="0" fontAlgn="base">
      <a:spcBef>
        <a:spcPct val="0"/>
      </a:spcBef>
      <a:spcAft>
        <a:spcPct val="0"/>
      </a:spcAft>
      <a:defRPr sz="3600" b="1" i="1" kern="1200">
        <a:solidFill>
          <a:schemeClr val="tx1"/>
        </a:solidFill>
        <a:latin typeface="Arial Rounded MT Bold" pitchFamily="34" charset="0"/>
        <a:ea typeface="+mn-ea"/>
        <a:cs typeface="+mn-cs"/>
      </a:defRPr>
    </a:lvl2pPr>
    <a:lvl3pPr marL="914400" algn="l" rtl="0" fontAlgn="base">
      <a:spcBef>
        <a:spcPct val="0"/>
      </a:spcBef>
      <a:spcAft>
        <a:spcPct val="0"/>
      </a:spcAft>
      <a:defRPr sz="3600" b="1" i="1" kern="1200">
        <a:solidFill>
          <a:schemeClr val="tx1"/>
        </a:solidFill>
        <a:latin typeface="Arial Rounded MT Bold" pitchFamily="34" charset="0"/>
        <a:ea typeface="+mn-ea"/>
        <a:cs typeface="+mn-cs"/>
      </a:defRPr>
    </a:lvl3pPr>
    <a:lvl4pPr marL="1371600" algn="l" rtl="0" fontAlgn="base">
      <a:spcBef>
        <a:spcPct val="0"/>
      </a:spcBef>
      <a:spcAft>
        <a:spcPct val="0"/>
      </a:spcAft>
      <a:defRPr sz="3600" b="1" i="1" kern="1200">
        <a:solidFill>
          <a:schemeClr val="tx1"/>
        </a:solidFill>
        <a:latin typeface="Arial Rounded MT Bold" pitchFamily="34" charset="0"/>
        <a:ea typeface="+mn-ea"/>
        <a:cs typeface="+mn-cs"/>
      </a:defRPr>
    </a:lvl4pPr>
    <a:lvl5pPr marL="1828800" algn="l" rtl="0" fontAlgn="base">
      <a:spcBef>
        <a:spcPct val="0"/>
      </a:spcBef>
      <a:spcAft>
        <a:spcPct val="0"/>
      </a:spcAft>
      <a:defRPr sz="3600" b="1" i="1" kern="1200">
        <a:solidFill>
          <a:schemeClr val="tx1"/>
        </a:solidFill>
        <a:latin typeface="Arial Rounded MT Bold" pitchFamily="34" charset="0"/>
        <a:ea typeface="+mn-ea"/>
        <a:cs typeface="+mn-cs"/>
      </a:defRPr>
    </a:lvl5pPr>
    <a:lvl6pPr marL="2286000" algn="l" defTabSz="914400" rtl="0" eaLnBrk="1" latinLnBrk="0" hangingPunct="1">
      <a:defRPr sz="3600" b="1" i="1" kern="1200">
        <a:solidFill>
          <a:schemeClr val="tx1"/>
        </a:solidFill>
        <a:latin typeface="Arial Rounded MT Bold" pitchFamily="34" charset="0"/>
        <a:ea typeface="+mn-ea"/>
        <a:cs typeface="+mn-cs"/>
      </a:defRPr>
    </a:lvl6pPr>
    <a:lvl7pPr marL="2743200" algn="l" defTabSz="914400" rtl="0" eaLnBrk="1" latinLnBrk="0" hangingPunct="1">
      <a:defRPr sz="3600" b="1" i="1" kern="1200">
        <a:solidFill>
          <a:schemeClr val="tx1"/>
        </a:solidFill>
        <a:latin typeface="Arial Rounded MT Bold" pitchFamily="34" charset="0"/>
        <a:ea typeface="+mn-ea"/>
        <a:cs typeface="+mn-cs"/>
      </a:defRPr>
    </a:lvl7pPr>
    <a:lvl8pPr marL="3200400" algn="l" defTabSz="914400" rtl="0" eaLnBrk="1" latinLnBrk="0" hangingPunct="1">
      <a:defRPr sz="3600" b="1" i="1" kern="1200">
        <a:solidFill>
          <a:schemeClr val="tx1"/>
        </a:solidFill>
        <a:latin typeface="Arial Rounded MT Bold" pitchFamily="34" charset="0"/>
        <a:ea typeface="+mn-ea"/>
        <a:cs typeface="+mn-cs"/>
      </a:defRPr>
    </a:lvl8pPr>
    <a:lvl9pPr marL="3657600" algn="l" defTabSz="914400" rtl="0" eaLnBrk="1" latinLnBrk="0" hangingPunct="1">
      <a:defRPr sz="3600" b="1" i="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000066"/>
    <a:srgbClr val="DDDDDD"/>
    <a:srgbClr val="0000CC"/>
    <a:srgbClr val="0033CC"/>
    <a:srgbClr val="0000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37" autoAdjust="0"/>
  </p:normalViewPr>
  <p:slideViewPr>
    <p:cSldViewPr>
      <p:cViewPr varScale="1">
        <p:scale>
          <a:sx n="111" d="100"/>
          <a:sy n="111" d="100"/>
        </p:scale>
        <p:origin x="59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92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i="0">
                <a:latin typeface="Arial" charset="0"/>
              </a:defRPr>
            </a:lvl1pPr>
          </a:lstStyle>
          <a:p>
            <a:pPr>
              <a:defRPr/>
            </a:pPr>
            <a:endParaRPr lang="en-US"/>
          </a:p>
        </p:txBody>
      </p:sp>
      <p:sp>
        <p:nvSpPr>
          <p:cNvPr id="104451"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latin typeface="Arial" charset="0"/>
              </a:defRPr>
            </a:lvl1pPr>
          </a:lstStyle>
          <a:p>
            <a:pPr>
              <a:defRPr/>
            </a:pPr>
            <a:endParaRPr lang="en-US"/>
          </a:p>
        </p:txBody>
      </p:sp>
      <p:sp>
        <p:nvSpPr>
          <p:cNvPr id="104452"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i="0">
                <a:latin typeface="Arial" charset="0"/>
              </a:defRPr>
            </a:lvl1pPr>
          </a:lstStyle>
          <a:p>
            <a:pPr>
              <a:defRPr/>
            </a:pPr>
            <a:endParaRPr lang="en-US"/>
          </a:p>
        </p:txBody>
      </p:sp>
      <p:sp>
        <p:nvSpPr>
          <p:cNvPr id="104453"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latin typeface="Arial" charset="0"/>
              </a:defRPr>
            </a:lvl1pPr>
          </a:lstStyle>
          <a:p>
            <a:pPr>
              <a:defRPr/>
            </a:pPr>
            <a:fld id="{0EF6B218-7AE7-47E0-8E36-3C02FFE35A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b="0" i="0">
                <a:latin typeface="Arial" charset="0"/>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i="0">
                <a:latin typeface="Arial" charset="0"/>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342900" y="696913"/>
            <a:ext cx="61976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3863"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b="0" i="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i="0">
                <a:latin typeface="Arial" charset="0"/>
              </a:defRPr>
            </a:lvl1pPr>
          </a:lstStyle>
          <a:p>
            <a:pPr>
              <a:defRPr/>
            </a:pPr>
            <a:fld id="{E57652BA-BA23-463A-8525-ADC0741C79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0A2872-69D9-445B-8B50-85EF98B3678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7652BA-BA23-463A-8525-ADC0741C79A3}" type="slidenum">
              <a:rPr lang="en-US" smtClean="0"/>
              <a:pPr>
                <a:defRPr/>
              </a:pPr>
              <a:t>6</a:t>
            </a:fld>
            <a:endParaRPr lang="en-US"/>
          </a:p>
        </p:txBody>
      </p:sp>
    </p:spTree>
    <p:extLst>
      <p:ext uri="{BB962C8B-B14F-4D97-AF65-F5344CB8AC3E}">
        <p14:creationId xmlns:p14="http://schemas.microsoft.com/office/powerpoint/2010/main" val="292736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342900" y="696913"/>
            <a:ext cx="6197600" cy="3486150"/>
          </a:xfrm>
          <a:ln/>
        </p:spPr>
      </p:sp>
      <p:sp>
        <p:nvSpPr>
          <p:cNvPr id="12291"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286931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42900" y="695325"/>
            <a:ext cx="6203950" cy="3490913"/>
          </a:xfrm>
          <a:ln/>
        </p:spPr>
      </p:sp>
      <p:sp>
        <p:nvSpPr>
          <p:cNvPr id="11267" name="Rectangle 3"/>
          <p:cNvSpPr>
            <a:spLocks noGrp="1" noChangeArrowheads="1"/>
          </p:cNvSpPr>
          <p:nvPr>
            <p:ph type="body" idx="1"/>
          </p:nvPr>
        </p:nvSpPr>
        <p:spPr>
          <a:xfrm>
            <a:off x="914400" y="4414838"/>
            <a:ext cx="5053013" cy="4186237"/>
          </a:xfrm>
          <a:noFill/>
          <a:ln/>
        </p:spPr>
        <p:txBody>
          <a:bodyPr lIns="90730" tIns="45363" rIns="90730" bIns="45363"/>
          <a:lstStyle/>
          <a:p>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TMP PPT Title Illustration (b)"/>
          <p:cNvPicPr>
            <a:picLocks noChangeAspect="1" noChangeArrowheads="1"/>
          </p:cNvPicPr>
          <p:nvPr userDrawn="1"/>
        </p:nvPicPr>
        <p:blipFill rotWithShape="1">
          <a:blip r:embed="rId2" cstate="print"/>
          <a:srcRect t="16667"/>
          <a:stretch/>
        </p:blipFill>
        <p:spPr bwMode="auto">
          <a:xfrm>
            <a:off x="2118" y="1143000"/>
            <a:ext cx="12187767" cy="5715000"/>
          </a:xfrm>
          <a:prstGeom prst="rect">
            <a:avLst/>
          </a:prstGeom>
          <a:noFill/>
          <a:ln w="9525">
            <a:noFill/>
            <a:miter lim="800000"/>
            <a:headEnd/>
            <a:tailEnd/>
          </a:ln>
        </p:spPr>
      </p:pic>
      <p:sp>
        <p:nvSpPr>
          <p:cNvPr id="5" name="Text Box 5"/>
          <p:cNvSpPr txBox="1">
            <a:spLocks noChangeArrowheads="1"/>
          </p:cNvSpPr>
          <p:nvPr userDrawn="1"/>
        </p:nvSpPr>
        <p:spPr bwMode="auto">
          <a:xfrm>
            <a:off x="2235200" y="501651"/>
            <a:ext cx="9652000" cy="646331"/>
          </a:xfrm>
          <a:prstGeom prst="rect">
            <a:avLst/>
          </a:prstGeom>
          <a:noFill/>
          <a:ln w="9525">
            <a:noFill/>
            <a:miter lim="800000"/>
            <a:headEnd/>
            <a:tailEnd/>
          </a:ln>
          <a:effectLst/>
        </p:spPr>
        <p:txBody>
          <a:bodyPr>
            <a:spAutoFit/>
          </a:bodyPr>
          <a:lstStyle/>
          <a:p>
            <a:pPr algn="l">
              <a:tabLst>
                <a:tab pos="3657600" algn="l"/>
              </a:tabLst>
              <a:defRPr/>
            </a:pPr>
            <a:r>
              <a:rPr lang="en-US" sz="3600" i="0" dirty="0">
                <a:solidFill>
                  <a:schemeClr val="accent2">
                    <a:lumMod val="75000"/>
                  </a:schemeClr>
                </a:solidFill>
                <a:latin typeface="Garamond" panose="02020404030301010803" pitchFamily="18" charset="0"/>
              </a:rPr>
              <a:t>Defense Travel Management Office</a:t>
            </a:r>
          </a:p>
        </p:txBody>
      </p:sp>
      <p:sp>
        <p:nvSpPr>
          <p:cNvPr id="6" name="Text Box 6"/>
          <p:cNvSpPr txBox="1">
            <a:spLocks noChangeArrowheads="1"/>
          </p:cNvSpPr>
          <p:nvPr userDrawn="1"/>
        </p:nvSpPr>
        <p:spPr bwMode="auto">
          <a:xfrm>
            <a:off x="9434771" y="6565612"/>
            <a:ext cx="2757230" cy="307777"/>
          </a:xfrm>
          <a:prstGeom prst="rect">
            <a:avLst/>
          </a:prstGeom>
          <a:noFill/>
          <a:ln w="9525">
            <a:noFill/>
            <a:miter lim="800000"/>
            <a:headEnd/>
            <a:tailEnd/>
          </a:ln>
          <a:effectLst/>
        </p:spPr>
        <p:txBody>
          <a:bodyPr wrap="none" anchor="ctr">
            <a:spAutoFit/>
          </a:bodyPr>
          <a:lstStyle/>
          <a:p>
            <a:pPr algn="r">
              <a:defRPr/>
            </a:pPr>
            <a:r>
              <a:rPr lang="en-US" sz="1400" b="0" i="0" dirty="0">
                <a:solidFill>
                  <a:schemeClr val="accent2">
                    <a:lumMod val="75000"/>
                  </a:schemeClr>
                </a:solidFill>
                <a:latin typeface="Times New Roman" panose="02020603050405020304" pitchFamily="18" charset="0"/>
                <a:cs typeface="Times New Roman" panose="02020603050405020304" pitchFamily="18" charset="0"/>
              </a:rPr>
              <a:t>Defense Human Resources Activity</a:t>
            </a:r>
          </a:p>
        </p:txBody>
      </p:sp>
      <p:sp>
        <p:nvSpPr>
          <p:cNvPr id="7" name="Text Box 7"/>
          <p:cNvSpPr txBox="1">
            <a:spLocks noChangeArrowheads="1"/>
          </p:cNvSpPr>
          <p:nvPr userDrawn="1"/>
        </p:nvSpPr>
        <p:spPr bwMode="auto">
          <a:xfrm>
            <a:off x="0" y="6559550"/>
            <a:ext cx="1771639" cy="276999"/>
          </a:xfrm>
          <a:prstGeom prst="rect">
            <a:avLst/>
          </a:prstGeom>
          <a:noFill/>
          <a:ln w="9525">
            <a:noFill/>
            <a:miter lim="800000"/>
            <a:headEnd/>
            <a:tailEnd/>
          </a:ln>
          <a:effectLst/>
        </p:spPr>
        <p:txBody>
          <a:bodyPr wrap="none">
            <a:spAutoFit/>
          </a:bodyPr>
          <a:lstStyle/>
          <a:p>
            <a:pPr>
              <a:defRPr/>
            </a:pPr>
            <a:r>
              <a:rPr lang="en-US" sz="1200" b="0" i="0" dirty="0">
                <a:solidFill>
                  <a:schemeClr val="accent2">
                    <a:lumMod val="75000"/>
                  </a:schemeClr>
                </a:solidFill>
                <a:latin typeface="+mj-lt"/>
              </a:rPr>
              <a:t>Department of Defense</a:t>
            </a:r>
          </a:p>
        </p:txBody>
      </p:sp>
      <p:sp>
        <p:nvSpPr>
          <p:cNvPr id="191491" name="Rectangle 3"/>
          <p:cNvSpPr>
            <a:spLocks noGrp="1" noChangeArrowheads="1"/>
          </p:cNvSpPr>
          <p:nvPr>
            <p:ph type="ctrTitle"/>
          </p:nvPr>
        </p:nvSpPr>
        <p:spPr>
          <a:xfrm>
            <a:off x="914400" y="3797300"/>
            <a:ext cx="10363200" cy="685800"/>
          </a:xfrm>
        </p:spPr>
        <p:txBody>
          <a:bodyPr/>
          <a:lstStyle>
            <a:lvl1pPr>
              <a:defRPr>
                <a:solidFill>
                  <a:schemeClr val="accent2">
                    <a:lumMod val="75000"/>
                  </a:schemeClr>
                </a:solidFill>
              </a:defRPr>
            </a:lvl1pPr>
          </a:lstStyle>
          <a:p>
            <a:r>
              <a:rPr lang="en-US"/>
              <a:t>Click to edit Master title style</a:t>
            </a:r>
            <a:endParaRPr lang="en-US" dirty="0"/>
          </a:p>
        </p:txBody>
      </p:sp>
      <p:sp>
        <p:nvSpPr>
          <p:cNvPr id="191492" name="Rectangle 4"/>
          <p:cNvSpPr>
            <a:spLocks noGrp="1" noChangeArrowheads="1"/>
          </p:cNvSpPr>
          <p:nvPr>
            <p:ph type="subTitle" idx="1"/>
          </p:nvPr>
        </p:nvSpPr>
        <p:spPr>
          <a:xfrm>
            <a:off x="1066800" y="4670018"/>
            <a:ext cx="10058400" cy="533400"/>
          </a:xfrm>
        </p:spPr>
        <p:txBody>
          <a:bodyPr/>
          <a:lstStyle>
            <a:lvl1pPr marL="0" indent="0">
              <a:buFontTx/>
              <a:buNone/>
              <a:defRPr sz="1800">
                <a:solidFill>
                  <a:schemeClr val="accent2">
                    <a:lumMod val="75000"/>
                  </a:schemeClr>
                </a:solidFill>
              </a:defRPr>
            </a:lvl1pPr>
          </a:lstStyle>
          <a:p>
            <a:r>
              <a:rPr lang="en-US"/>
              <a:t>Click to edit Master subtitle style</a:t>
            </a:r>
            <a:endParaRPr lang="en-US" dirty="0"/>
          </a:p>
        </p:txBody>
      </p:sp>
      <p:sp>
        <p:nvSpPr>
          <p:cNvPr id="9" name="Footer Placeholder 8"/>
          <p:cNvSpPr>
            <a:spLocks noGrp="1" noChangeArrowheads="1"/>
          </p:cNvSpPr>
          <p:nvPr>
            <p:ph type="ftr" sz="quarter" idx="10"/>
          </p:nvPr>
        </p:nvSpPr>
        <p:spPr bwMode="auto">
          <a:xfrm>
            <a:off x="1066800" y="5629682"/>
            <a:ext cx="10058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defRPr sz="2000" b="0" i="0">
                <a:solidFill>
                  <a:schemeClr val="accent2">
                    <a:lumMod val="75000"/>
                  </a:schemeClr>
                </a:solidFill>
                <a:latin typeface="+mn-lt"/>
              </a:defRPr>
            </a:lvl1pPr>
          </a:lstStyle>
          <a:p>
            <a:pPr>
              <a:defRPr/>
            </a:pPr>
            <a:r>
              <a:rPr lang="en-US"/>
              <a:t>Presenter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599" y="50801"/>
            <a:ext cx="1930399" cy="19303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3288C918-86BF-4D34-816E-036D50FDDAA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4600" y="304800"/>
            <a:ext cx="2717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304800"/>
            <a:ext cx="7950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fld id="{CB43E814-4FF9-49B2-9000-02D1567FD1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5754" y="335256"/>
            <a:ext cx="10523846" cy="1036343"/>
          </a:xfrm>
        </p:spPr>
        <p:txBody>
          <a:bodyPr anchor="t" anchorCtr="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7D187A4C-A87B-41AC-8A01-0B3AA42528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56F2E6D-19CA-4801-B83B-EE318EBA96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0"/>
            <a:ext cx="584301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842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sz="quarter" idx="10"/>
          </p:nvPr>
        </p:nvSpPr>
        <p:spPr>
          <a:ln/>
        </p:spPr>
        <p:txBody>
          <a:bodyPr/>
          <a:lstStyle>
            <a:lvl1pPr>
              <a:defRPr/>
            </a:lvl1pPr>
          </a:lstStyle>
          <a:p>
            <a:pPr>
              <a:defRPr/>
            </a:pPr>
            <a:fld id="{3124B1D6-EBB5-4354-B14A-3FFCD6D57982}" type="slidenum">
              <a:rPr lang="en-US"/>
              <a:pPr>
                <a:defRPr/>
              </a:pPr>
              <a:t>‹#›</a:t>
            </a:fld>
            <a:endParaRPr lang="en-US"/>
          </a:p>
        </p:txBody>
      </p:sp>
      <p:sp>
        <p:nvSpPr>
          <p:cNvPr id="7" name="Title 1">
            <a:extLst>
              <a:ext uri="{FF2B5EF4-FFF2-40B4-BE49-F238E27FC236}">
                <a16:creationId xmlns:a16="http://schemas.microsoft.com/office/drawing/2014/main" id="{CCAF4BC3-3FE4-4552-BC13-C52C3E4CAE8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487488"/>
            <a:ext cx="5925312"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 y="2297112"/>
            <a:ext cx="5925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7" y="1487488"/>
            <a:ext cx="59224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297112"/>
            <a:ext cx="59224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8"/>
          <p:cNvSpPr>
            <a:spLocks noGrp="1" noChangeArrowheads="1"/>
          </p:cNvSpPr>
          <p:nvPr>
            <p:ph type="sldNum" sz="quarter" idx="10"/>
          </p:nvPr>
        </p:nvSpPr>
        <p:spPr>
          <a:ln/>
        </p:spPr>
        <p:txBody>
          <a:bodyPr/>
          <a:lstStyle>
            <a:lvl1pPr>
              <a:defRPr/>
            </a:lvl1pPr>
          </a:lstStyle>
          <a:p>
            <a:pPr>
              <a:defRPr/>
            </a:pPr>
            <a:fld id="{C3F10A27-4C1C-4EF2-9FDA-AFBAD6E84234}" type="slidenum">
              <a:rPr lang="en-US"/>
              <a:pPr>
                <a:defRPr/>
              </a:pPr>
              <a:t>‹#›</a:t>
            </a:fld>
            <a:endParaRPr lang="en-US"/>
          </a:p>
        </p:txBody>
      </p:sp>
      <p:sp>
        <p:nvSpPr>
          <p:cNvPr id="8" name="Title 1">
            <a:extLst>
              <a:ext uri="{FF2B5EF4-FFF2-40B4-BE49-F238E27FC236}">
                <a16:creationId xmlns:a16="http://schemas.microsoft.com/office/drawing/2014/main" id="{93C80426-C235-4612-B494-CF6737664FDD}"/>
              </a:ext>
            </a:extLst>
          </p:cNvPr>
          <p:cNvSpPr>
            <a:spLocks noGrp="1"/>
          </p:cNvSpPr>
          <p:nvPr>
            <p:ph type="title"/>
          </p:nvPr>
        </p:nvSpPr>
        <p:spPr>
          <a:xfrm>
            <a:off x="1515754" y="335256"/>
            <a:ext cx="10600046" cy="1036343"/>
          </a:xfrm>
        </p:spPr>
        <p:txBody>
          <a:bodyPr anchor="t" anchorCtr="0"/>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2F0929F1-07A1-4AA4-9967-21939AC5EBD9}" type="slidenum">
              <a:rPr lang="en-US"/>
              <a:pPr>
                <a:defRPr/>
              </a:pPr>
              <a:t>‹#›</a:t>
            </a:fld>
            <a:endParaRPr lang="en-US"/>
          </a:p>
        </p:txBody>
      </p:sp>
      <p:sp>
        <p:nvSpPr>
          <p:cNvPr id="4" name="Title 1">
            <a:extLst>
              <a:ext uri="{FF2B5EF4-FFF2-40B4-BE49-F238E27FC236}">
                <a16:creationId xmlns:a16="http://schemas.microsoft.com/office/drawing/2014/main" id="{BA418D99-B626-4280-ADF8-BA825272FB5B}"/>
              </a:ext>
            </a:extLst>
          </p:cNvPr>
          <p:cNvSpPr>
            <a:spLocks noGrp="1"/>
          </p:cNvSpPr>
          <p:nvPr>
            <p:ph type="title"/>
          </p:nvPr>
        </p:nvSpPr>
        <p:spPr>
          <a:xfrm>
            <a:off x="1515754" y="335256"/>
            <a:ext cx="10523846" cy="1036343"/>
          </a:xfrm>
        </p:spPr>
        <p:txBody>
          <a:bodyPr anchor="t" anchorCtr="0"/>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E996456-A239-4CAC-9D7B-FBB676CEB3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604836"/>
            <a:ext cx="3630084" cy="1100136"/>
          </a:xfrm>
        </p:spPr>
        <p:txBody>
          <a:bodyPr anchor="t" anchorCtr="0"/>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5257800" y="609600"/>
            <a:ext cx="6815667" cy="55165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7800" y="1828800"/>
            <a:ext cx="3630084" cy="44411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AFD6DA2-A67D-4367-A576-3A7B6D73CC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AD126EDE-1837-4961-B4BD-07E1568E36C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DTMP PPT Slide Base Swoop"/>
          <p:cNvPicPr>
            <a:picLocks noChangeAspect="1" noChangeArrowheads="1"/>
          </p:cNvPicPr>
          <p:nvPr/>
        </p:nvPicPr>
        <p:blipFill>
          <a:blip r:embed="rId13" cstate="print"/>
          <a:srcRect/>
          <a:stretch>
            <a:fillRect/>
          </a:stretch>
        </p:blipFill>
        <p:spPr bwMode="auto">
          <a:xfrm>
            <a:off x="0" y="6327776"/>
            <a:ext cx="12192000" cy="530225"/>
          </a:xfrm>
          <a:prstGeom prst="rect">
            <a:avLst/>
          </a:prstGeom>
          <a:noFill/>
          <a:ln w="9525">
            <a:noFill/>
            <a:miter lim="800000"/>
            <a:headEnd/>
            <a:tailEnd/>
          </a:ln>
        </p:spPr>
      </p:pic>
      <p:pic>
        <p:nvPicPr>
          <p:cNvPr id="1027" name="Picture 3" descr="DTMP PPT Slide Top Swoop"/>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0" b="45087" l="133" r="99867">
                        <a14:foregroundMark x1="533" y1="12717" x2="3267" y2="1156"/>
                        <a14:foregroundMark x1="91133" y1="14451" x2="99933" y2="39884"/>
                        <a14:foregroundMark x1="79733" y1="37572" x2="92267" y2="16763"/>
                        <a14:foregroundMark x1="85867" y1="38728" x2="93333" y2="26012"/>
                        <a14:foregroundMark x1="82267" y1="37572" x2="99867" y2="43931"/>
                        <a14:foregroundMark x1="1800" y1="24855" x2="133" y2="1156"/>
                        <a14:backgroundMark x1="4133" y1="33526" x2="7733" y2="11561"/>
                      </a14:backgroundRemoval>
                    </a14:imgEffect>
                  </a14:imgLayer>
                </a14:imgProps>
              </a:ext>
            </a:extLst>
          </a:blip>
          <a:srcRect b="49398"/>
          <a:stretch/>
        </p:blipFill>
        <p:spPr bwMode="auto">
          <a:xfrm>
            <a:off x="0" y="0"/>
            <a:ext cx="12192000" cy="530224"/>
          </a:xfrm>
          <a:prstGeom prst="rect">
            <a:avLst/>
          </a:prstGeom>
          <a:noFill/>
          <a:ln w="9525">
            <a:noFill/>
            <a:miter lim="800000"/>
            <a:headEnd/>
            <a:tailEnd/>
          </a:ln>
        </p:spPr>
      </p:pic>
      <p:sp>
        <p:nvSpPr>
          <p:cNvPr id="1028" name="Rectangle 4"/>
          <p:cNvSpPr>
            <a:spLocks noGrp="1" noChangeArrowheads="1"/>
          </p:cNvSpPr>
          <p:nvPr>
            <p:ph type="title"/>
          </p:nvPr>
        </p:nvSpPr>
        <p:spPr bwMode="auto">
          <a:xfrm>
            <a:off x="1515754" y="335257"/>
            <a:ext cx="10523846"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5"/>
          <p:cNvSpPr>
            <a:spLocks noGrp="1" noChangeArrowheads="1"/>
          </p:cNvSpPr>
          <p:nvPr>
            <p:ph type="body" idx="1"/>
          </p:nvPr>
        </p:nvSpPr>
        <p:spPr bwMode="auto">
          <a:xfrm>
            <a:off x="136477" y="1453694"/>
            <a:ext cx="11903123" cy="4874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470" name="Rectangle 6"/>
          <p:cNvSpPr>
            <a:spLocks noChangeArrowheads="1"/>
          </p:cNvSpPr>
          <p:nvPr/>
        </p:nvSpPr>
        <p:spPr bwMode="auto">
          <a:xfrm>
            <a:off x="9793267" y="36513"/>
            <a:ext cx="2398734" cy="276999"/>
          </a:xfrm>
          <a:prstGeom prst="rect">
            <a:avLst/>
          </a:prstGeom>
          <a:noFill/>
          <a:ln w="9525">
            <a:noFill/>
            <a:miter lim="800000"/>
            <a:headEnd/>
            <a:tailEnd/>
          </a:ln>
          <a:effectLst/>
        </p:spPr>
        <p:txBody>
          <a:bodyPr wrap="none">
            <a:spAutoFit/>
          </a:bodyPr>
          <a:lstStyle/>
          <a:p>
            <a:pPr algn="r">
              <a:tabLst>
                <a:tab pos="1143000" algn="l"/>
              </a:tabLst>
              <a:defRPr/>
            </a:pPr>
            <a:r>
              <a:rPr lang="en-US" sz="1200" b="0" i="0" dirty="0">
                <a:solidFill>
                  <a:schemeClr val="bg1"/>
                </a:solidFill>
                <a:latin typeface="Times New Roman" panose="02020603050405020304" pitchFamily="18" charset="0"/>
                <a:cs typeface="Times New Roman" panose="02020603050405020304" pitchFamily="18" charset="0"/>
              </a:rPr>
              <a:t>Defense Travel Management Office</a:t>
            </a:r>
          </a:p>
        </p:txBody>
      </p:sp>
      <p:sp>
        <p:nvSpPr>
          <p:cNvPr id="190471" name="Text Box 7"/>
          <p:cNvSpPr txBox="1">
            <a:spLocks noChangeArrowheads="1"/>
          </p:cNvSpPr>
          <p:nvPr/>
        </p:nvSpPr>
        <p:spPr bwMode="auto">
          <a:xfrm>
            <a:off x="9434771" y="6553200"/>
            <a:ext cx="2757230" cy="307777"/>
          </a:xfrm>
          <a:prstGeom prst="rect">
            <a:avLst/>
          </a:prstGeom>
          <a:noFill/>
          <a:ln w="9525">
            <a:noFill/>
            <a:miter lim="800000"/>
            <a:headEnd/>
            <a:tailEnd/>
          </a:ln>
          <a:effectLst/>
        </p:spPr>
        <p:txBody>
          <a:bodyPr wrap="none">
            <a:spAutoFit/>
          </a:bodyPr>
          <a:lstStyle/>
          <a:p>
            <a:pPr algn="r">
              <a:defRPr/>
            </a:pPr>
            <a:r>
              <a:rPr lang="en-US" sz="1400" b="0" i="0" dirty="0">
                <a:solidFill>
                  <a:schemeClr val="bg1"/>
                </a:solidFill>
                <a:latin typeface="Times New Roman" panose="02020603050405020304" pitchFamily="18" charset="0"/>
                <a:cs typeface="Times New Roman" panose="02020603050405020304" pitchFamily="18" charset="0"/>
              </a:rPr>
              <a:t>Defense Human Resources Activity</a:t>
            </a:r>
          </a:p>
        </p:txBody>
      </p:sp>
      <p:sp>
        <p:nvSpPr>
          <p:cNvPr id="190472" name="Rectangle 8"/>
          <p:cNvSpPr>
            <a:spLocks noGrp="1" noChangeArrowheads="1"/>
          </p:cNvSpPr>
          <p:nvPr>
            <p:ph type="sldNum" sz="quarter" idx="4"/>
          </p:nvPr>
        </p:nvSpPr>
        <p:spPr bwMode="auto">
          <a:xfrm>
            <a:off x="-1" y="6588125"/>
            <a:ext cx="381001" cy="278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000" b="0" i="0">
                <a:solidFill>
                  <a:schemeClr val="bg1"/>
                </a:solidFill>
                <a:latin typeface="Garamond" pitchFamily="18" charset="0"/>
              </a:defRPr>
            </a:lvl1pPr>
          </a:lstStyle>
          <a:p>
            <a:pPr>
              <a:defRPr/>
            </a:pPr>
            <a:fld id="{5A2CC15B-F568-475A-86FE-892C208A3EC8}" type="slidenum">
              <a:rPr lang="en-US"/>
              <a:pPr>
                <a:defRPr/>
              </a:pPr>
              <a:t>‹#›</a:t>
            </a:fld>
            <a:endParaRPr lang="en-US"/>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6477" y="40944"/>
            <a:ext cx="1360227" cy="1360227"/>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1" fontAlgn="base" hangingPunct="1">
        <a:spcBef>
          <a:spcPct val="0"/>
        </a:spcBef>
        <a:spcAft>
          <a:spcPct val="0"/>
        </a:spcAft>
        <a:defRPr sz="2800" b="1">
          <a:solidFill>
            <a:schemeClr val="tx2"/>
          </a:solidFill>
          <a:latin typeface="+mj-lt"/>
          <a:ea typeface="+mj-ea"/>
          <a:cs typeface="+mj-cs"/>
        </a:defRPr>
      </a:lvl1pPr>
      <a:lvl2pPr algn="l" rtl="0" eaLnBrk="1" fontAlgn="base" hangingPunct="1">
        <a:spcBef>
          <a:spcPct val="0"/>
        </a:spcBef>
        <a:spcAft>
          <a:spcPct val="0"/>
        </a:spcAft>
        <a:defRPr sz="2800" b="1">
          <a:solidFill>
            <a:schemeClr val="tx2"/>
          </a:solidFill>
          <a:latin typeface="Arial" charset="0"/>
        </a:defRPr>
      </a:lvl2pPr>
      <a:lvl3pPr algn="l" rtl="0" eaLnBrk="1" fontAlgn="base" hangingPunct="1">
        <a:spcBef>
          <a:spcPct val="0"/>
        </a:spcBef>
        <a:spcAft>
          <a:spcPct val="0"/>
        </a:spcAft>
        <a:defRPr sz="2800" b="1">
          <a:solidFill>
            <a:schemeClr val="tx2"/>
          </a:solidFill>
          <a:latin typeface="Arial" charset="0"/>
        </a:defRPr>
      </a:lvl3pPr>
      <a:lvl4pPr algn="l" rtl="0" eaLnBrk="1" fontAlgn="base" hangingPunct="1">
        <a:spcBef>
          <a:spcPct val="0"/>
        </a:spcBef>
        <a:spcAft>
          <a:spcPct val="0"/>
        </a:spcAft>
        <a:defRPr sz="2800" b="1">
          <a:solidFill>
            <a:schemeClr val="tx2"/>
          </a:solidFill>
          <a:latin typeface="Arial" charset="0"/>
        </a:defRPr>
      </a:lvl4pPr>
      <a:lvl5pPr algn="l" rtl="0" eaLnBrk="1" fontAlgn="base" hangingPunct="1">
        <a:spcBef>
          <a:spcPct val="0"/>
        </a:spcBef>
        <a:spcAft>
          <a:spcPct val="0"/>
        </a:spcAft>
        <a:defRPr sz="2800" b="1">
          <a:solidFill>
            <a:schemeClr val="tx2"/>
          </a:solidFill>
          <a:latin typeface="Arial" charset="0"/>
        </a:defRPr>
      </a:lvl5pPr>
      <a:lvl6pPr marL="457200" algn="l" rtl="0" eaLnBrk="1" fontAlgn="base" hangingPunct="1">
        <a:spcBef>
          <a:spcPct val="0"/>
        </a:spcBef>
        <a:spcAft>
          <a:spcPct val="0"/>
        </a:spcAft>
        <a:defRPr sz="2800" b="1">
          <a:solidFill>
            <a:schemeClr val="tx2"/>
          </a:solidFill>
          <a:latin typeface="Arial" charset="0"/>
        </a:defRPr>
      </a:lvl6pPr>
      <a:lvl7pPr marL="914400" algn="l" rtl="0" eaLnBrk="1" fontAlgn="base" hangingPunct="1">
        <a:spcBef>
          <a:spcPct val="0"/>
        </a:spcBef>
        <a:spcAft>
          <a:spcPct val="0"/>
        </a:spcAft>
        <a:defRPr sz="2800" b="1">
          <a:solidFill>
            <a:schemeClr val="tx2"/>
          </a:solidFill>
          <a:latin typeface="Arial" charset="0"/>
        </a:defRPr>
      </a:lvl7pPr>
      <a:lvl8pPr marL="1371600" algn="l" rtl="0" eaLnBrk="1" fontAlgn="base" hangingPunct="1">
        <a:spcBef>
          <a:spcPct val="0"/>
        </a:spcBef>
        <a:spcAft>
          <a:spcPct val="0"/>
        </a:spcAft>
        <a:defRPr sz="2800" b="1">
          <a:solidFill>
            <a:schemeClr val="tx2"/>
          </a:solidFill>
          <a:latin typeface="Arial" charset="0"/>
        </a:defRPr>
      </a:lvl8pPr>
      <a:lvl9pPr marL="1828800" algn="l" rtl="0" eaLnBrk="1" fontAlgn="base" hangingPunct="1">
        <a:spcBef>
          <a:spcPct val="0"/>
        </a:spcBef>
        <a:spcAft>
          <a:spcPct val="0"/>
        </a:spcAft>
        <a:defRPr sz="28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200">
          <a:solidFill>
            <a:schemeClr val="tx1"/>
          </a:solidFill>
          <a:latin typeface="+mn-lt"/>
        </a:defRPr>
      </a:lvl3pPr>
      <a:lvl4pPr marL="1600200" indent="-228600" algn="l" rtl="0" eaLnBrk="1" fontAlgn="base" hangingPunct="1">
        <a:spcBef>
          <a:spcPct val="2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defensetravel.dod.mil/Docs/Manual_Abandon_Stamp.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defensetravel.dod.mil/passport/" TargetMode="External"/><Relationship Id="rId4" Type="http://schemas.openxmlformats.org/officeDocument/2006/relationships/hyperlink" Target="https://www.defensetravel.dod.mil/Docs/Look_Ahead_IP_14.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defensetravel.dod.mil/Docs/Manual_Abandon_Stamp.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the TAC Outreach Call</a:t>
            </a:r>
          </a:p>
        </p:txBody>
      </p:sp>
      <p:sp>
        <p:nvSpPr>
          <p:cNvPr id="4" name="Slide Number Placeholder 3"/>
          <p:cNvSpPr>
            <a:spLocks noGrp="1"/>
          </p:cNvSpPr>
          <p:nvPr>
            <p:ph type="sldNum" sz="quarter" idx="10"/>
          </p:nvPr>
        </p:nvSpPr>
        <p:spPr/>
        <p:txBody>
          <a:bodyPr/>
          <a:lstStyle/>
          <a:p>
            <a:pPr>
              <a:defRPr/>
            </a:pPr>
            <a:fld id="{F57B2C23-782C-452B-ABE2-F99DA25C02F9}" type="slidenum">
              <a:rPr lang="en-US" smtClean="0"/>
              <a:pPr>
                <a:defRPr/>
              </a:pPr>
              <a:t>1</a:t>
            </a:fld>
            <a:endParaRPr lang="en-US" dirty="0"/>
          </a:p>
        </p:txBody>
      </p:sp>
      <p:pic>
        <p:nvPicPr>
          <p:cNvPr id="6" name="Content Placeholder 5">
            <a:extLst>
              <a:ext uri="{FF2B5EF4-FFF2-40B4-BE49-F238E27FC236}">
                <a16:creationId xmlns:a16="http://schemas.microsoft.com/office/drawing/2014/main" id="{45E66945-5887-4E01-9EDA-DD23AEEB17E4}"/>
              </a:ext>
            </a:extLst>
          </p:cNvPr>
          <p:cNvPicPr>
            <a:picLocks noGrp="1" noChangeAspect="1"/>
          </p:cNvPicPr>
          <p:nvPr>
            <p:ph idx="1"/>
          </p:nvPr>
        </p:nvPicPr>
        <p:blipFill>
          <a:blip r:embed="rId3"/>
          <a:stretch>
            <a:fillRect/>
          </a:stretch>
        </p:blipFill>
        <p:spPr>
          <a:xfrm>
            <a:off x="1220111" y="1454150"/>
            <a:ext cx="9735902" cy="48736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76AF-E416-49AB-82AF-567A037D008E}"/>
              </a:ext>
            </a:extLst>
          </p:cNvPr>
          <p:cNvSpPr>
            <a:spLocks noGrp="1"/>
          </p:cNvSpPr>
          <p:nvPr>
            <p:ph type="title"/>
          </p:nvPr>
        </p:nvSpPr>
        <p:spPr/>
        <p:txBody>
          <a:bodyPr/>
          <a:lstStyle/>
          <a:p>
            <a:r>
              <a:rPr lang="en-US" dirty="0"/>
              <a:t>Manual Abandon Process – Reservations </a:t>
            </a:r>
          </a:p>
        </p:txBody>
      </p:sp>
      <p:sp>
        <p:nvSpPr>
          <p:cNvPr id="3" name="Content Placeholder 2">
            <a:extLst>
              <a:ext uri="{FF2B5EF4-FFF2-40B4-BE49-F238E27FC236}">
                <a16:creationId xmlns:a16="http://schemas.microsoft.com/office/drawing/2014/main" id="{3BE88174-FF51-40C4-8A22-F75965198497}"/>
              </a:ext>
            </a:extLst>
          </p:cNvPr>
          <p:cNvSpPr>
            <a:spLocks noGrp="1"/>
          </p:cNvSpPr>
          <p:nvPr>
            <p:ph idx="1"/>
          </p:nvPr>
        </p:nvSpPr>
        <p:spPr/>
        <p:txBody>
          <a:bodyPr/>
          <a:lstStyle/>
          <a:p>
            <a:r>
              <a:rPr lang="en-US" dirty="0"/>
              <a:t>If the document is for future travel and the traveler needs to book new reservations, please be sure to cancel all reservations in the Passenger Name Record (PNR) by having them contact their local Commercial Travel Office / Travel Management Company (CTO/TMC) outside of DTS before making any new reservations. </a:t>
            </a:r>
          </a:p>
          <a:p>
            <a:pPr lvl="1"/>
            <a:r>
              <a:rPr lang="en-US" dirty="0"/>
              <a:t>Ensure that they obtain a hotel cancellation confirmation number if their PNR contained a hotel reservation.</a:t>
            </a:r>
          </a:p>
          <a:p>
            <a:endParaRPr lang="en-US" dirty="0"/>
          </a:p>
          <a:p>
            <a:r>
              <a:rPr lang="en-US" dirty="0"/>
              <a:t>If this is for past dated travel:</a:t>
            </a:r>
          </a:p>
          <a:p>
            <a:pPr lvl="1"/>
            <a:r>
              <a:rPr lang="en-US" dirty="0"/>
              <a:t>Airfare can be added to the My Expenses screen in the "Other Expenses" section as a "Ticketed Expense".  </a:t>
            </a:r>
          </a:p>
          <a:p>
            <a:pPr lvl="1"/>
            <a:r>
              <a:rPr lang="en-US" dirty="0"/>
              <a:t>Rental cars can be added as a "Transportation Expense".  </a:t>
            </a:r>
          </a:p>
          <a:p>
            <a:pPr lvl="1"/>
            <a:r>
              <a:rPr lang="en-US" dirty="0"/>
              <a:t>As usual, lodging is claimed on the Per Diem Entitlements screen.</a:t>
            </a:r>
          </a:p>
          <a:p>
            <a:endParaRPr lang="en-US" dirty="0"/>
          </a:p>
        </p:txBody>
      </p:sp>
      <p:sp>
        <p:nvSpPr>
          <p:cNvPr id="4" name="Slide Number Placeholder 3">
            <a:extLst>
              <a:ext uri="{FF2B5EF4-FFF2-40B4-BE49-F238E27FC236}">
                <a16:creationId xmlns:a16="http://schemas.microsoft.com/office/drawing/2014/main" id="{14B4AAD3-2897-4847-8537-36F97CDD2382}"/>
              </a:ext>
            </a:extLst>
          </p:cNvPr>
          <p:cNvSpPr>
            <a:spLocks noGrp="1"/>
          </p:cNvSpPr>
          <p:nvPr>
            <p:ph type="sldNum" sz="quarter" idx="10"/>
          </p:nvPr>
        </p:nvSpPr>
        <p:spPr/>
        <p:txBody>
          <a:bodyPr/>
          <a:lstStyle/>
          <a:p>
            <a:pPr>
              <a:defRPr/>
            </a:pPr>
            <a:fld id="{7D187A4C-A87B-41AC-8A01-0B3AA42528A5}" type="slidenum">
              <a:rPr lang="en-US" smtClean="0"/>
              <a:pPr>
                <a:defRPr/>
              </a:pPr>
              <a:t>10</a:t>
            </a:fld>
            <a:endParaRPr lang="en-US"/>
          </a:p>
        </p:txBody>
      </p:sp>
    </p:spTree>
    <p:extLst>
      <p:ext uri="{BB962C8B-B14F-4D97-AF65-F5344CB8AC3E}">
        <p14:creationId xmlns:p14="http://schemas.microsoft.com/office/powerpoint/2010/main" val="3915952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6787-6701-4565-BD65-AE9227B09B26}"/>
              </a:ext>
            </a:extLst>
          </p:cNvPr>
          <p:cNvSpPr>
            <a:spLocks noGrp="1"/>
          </p:cNvSpPr>
          <p:nvPr>
            <p:ph type="title"/>
          </p:nvPr>
        </p:nvSpPr>
        <p:spPr/>
        <p:txBody>
          <a:bodyPr/>
          <a:lstStyle/>
          <a:p>
            <a:r>
              <a:rPr lang="en-US" dirty="0"/>
              <a:t>What happens when a Document is submitted for Manual Abandon?</a:t>
            </a:r>
          </a:p>
        </p:txBody>
      </p:sp>
      <p:sp>
        <p:nvSpPr>
          <p:cNvPr id="3" name="Content Placeholder 2">
            <a:extLst>
              <a:ext uri="{FF2B5EF4-FFF2-40B4-BE49-F238E27FC236}">
                <a16:creationId xmlns:a16="http://schemas.microsoft.com/office/drawing/2014/main" id="{048ED53A-4873-4662-A2B8-91CEC2908319}"/>
              </a:ext>
            </a:extLst>
          </p:cNvPr>
          <p:cNvSpPr>
            <a:spLocks noGrp="1"/>
          </p:cNvSpPr>
          <p:nvPr>
            <p:ph idx="1"/>
          </p:nvPr>
        </p:nvSpPr>
        <p:spPr/>
        <p:txBody>
          <a:bodyPr/>
          <a:lstStyle/>
          <a:p>
            <a:r>
              <a:rPr lang="en-US" dirty="0"/>
              <a:t>The Travel Assistance Center does not have the ability to apply the MANUAL ABANDON stamp.</a:t>
            </a:r>
          </a:p>
          <a:p>
            <a:endParaRPr lang="en-US" dirty="0"/>
          </a:p>
          <a:p>
            <a:r>
              <a:rPr lang="en-US" dirty="0"/>
              <a:t>Documents must be escalated to DTS Operations to apply the MANUAL ABANDON stamp.</a:t>
            </a:r>
          </a:p>
          <a:p>
            <a:endParaRPr lang="en-US" dirty="0"/>
          </a:p>
          <a:p>
            <a:r>
              <a:rPr lang="en-US" dirty="0"/>
              <a:t>The TAC escalates the ticket to DTS Operations in batches after verifying the information is accurate and the system issue or problem is properly documented.</a:t>
            </a:r>
          </a:p>
          <a:p>
            <a:pPr lvl="1"/>
            <a:r>
              <a:rPr lang="en-US" dirty="0"/>
              <a:t>All of the information in the ticket needs to exactly match what is in DTS.</a:t>
            </a:r>
          </a:p>
        </p:txBody>
      </p:sp>
      <p:sp>
        <p:nvSpPr>
          <p:cNvPr id="4" name="Slide Number Placeholder 3">
            <a:extLst>
              <a:ext uri="{FF2B5EF4-FFF2-40B4-BE49-F238E27FC236}">
                <a16:creationId xmlns:a16="http://schemas.microsoft.com/office/drawing/2014/main" id="{8DEFFB0D-A073-4A9C-BCA7-E12C0127D1FF}"/>
              </a:ext>
            </a:extLst>
          </p:cNvPr>
          <p:cNvSpPr>
            <a:spLocks noGrp="1"/>
          </p:cNvSpPr>
          <p:nvPr>
            <p:ph type="sldNum" sz="quarter" idx="10"/>
          </p:nvPr>
        </p:nvSpPr>
        <p:spPr/>
        <p:txBody>
          <a:bodyPr/>
          <a:lstStyle/>
          <a:p>
            <a:pPr>
              <a:defRPr/>
            </a:pPr>
            <a:fld id="{7D187A4C-A87B-41AC-8A01-0B3AA42528A5}" type="slidenum">
              <a:rPr lang="en-US" smtClean="0"/>
              <a:pPr>
                <a:defRPr/>
              </a:pPr>
              <a:t>11</a:t>
            </a:fld>
            <a:endParaRPr lang="en-US"/>
          </a:p>
        </p:txBody>
      </p:sp>
    </p:spTree>
    <p:extLst>
      <p:ext uri="{BB962C8B-B14F-4D97-AF65-F5344CB8AC3E}">
        <p14:creationId xmlns:p14="http://schemas.microsoft.com/office/powerpoint/2010/main" val="671853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BEC7-5407-499B-8327-FA690A57E860}"/>
              </a:ext>
            </a:extLst>
          </p:cNvPr>
          <p:cNvSpPr>
            <a:spLocks noGrp="1"/>
          </p:cNvSpPr>
          <p:nvPr>
            <p:ph type="title"/>
          </p:nvPr>
        </p:nvSpPr>
        <p:spPr/>
        <p:txBody>
          <a:bodyPr/>
          <a:lstStyle/>
          <a:p>
            <a:r>
              <a:rPr lang="en-US" dirty="0"/>
              <a:t>What happens when a Document is submitted for Manual Abandon?</a:t>
            </a:r>
          </a:p>
        </p:txBody>
      </p:sp>
      <p:sp>
        <p:nvSpPr>
          <p:cNvPr id="3" name="Content Placeholder 2">
            <a:extLst>
              <a:ext uri="{FF2B5EF4-FFF2-40B4-BE49-F238E27FC236}">
                <a16:creationId xmlns:a16="http://schemas.microsoft.com/office/drawing/2014/main" id="{9667DB40-8A23-4A51-A6BD-EB471FCAC39D}"/>
              </a:ext>
            </a:extLst>
          </p:cNvPr>
          <p:cNvSpPr>
            <a:spLocks noGrp="1"/>
          </p:cNvSpPr>
          <p:nvPr>
            <p:ph idx="1"/>
          </p:nvPr>
        </p:nvSpPr>
        <p:spPr/>
        <p:txBody>
          <a:bodyPr/>
          <a:lstStyle/>
          <a:p>
            <a:r>
              <a:rPr lang="en-US" dirty="0"/>
              <a:t>DTS Operations receives the tickets from the TAC and runs a batch of them at a time depending on the workload.</a:t>
            </a:r>
          </a:p>
          <a:p>
            <a:endParaRPr lang="en-US" dirty="0"/>
          </a:p>
          <a:p>
            <a:r>
              <a:rPr lang="en-US" dirty="0"/>
              <a:t>It typically takes about 3 weeks for the document to be stamped MANUAL ABANDON after being escalated.</a:t>
            </a:r>
          </a:p>
          <a:p>
            <a:pPr lvl="1"/>
            <a:r>
              <a:rPr lang="en-US" dirty="0"/>
              <a:t>Lately, DTS Operations has been stamping documents MANUAL ABANDON within 1-2 weeks.</a:t>
            </a:r>
          </a:p>
          <a:p>
            <a:pPr lvl="1"/>
            <a:r>
              <a:rPr lang="en-US" dirty="0"/>
              <a:t>The time it could take could be longer or shorter.</a:t>
            </a:r>
          </a:p>
          <a:p>
            <a:pPr lvl="1"/>
            <a:endParaRPr lang="en-US" dirty="0"/>
          </a:p>
          <a:p>
            <a:endParaRPr lang="en-US" dirty="0"/>
          </a:p>
        </p:txBody>
      </p:sp>
      <p:sp>
        <p:nvSpPr>
          <p:cNvPr id="4" name="Slide Number Placeholder 3">
            <a:extLst>
              <a:ext uri="{FF2B5EF4-FFF2-40B4-BE49-F238E27FC236}">
                <a16:creationId xmlns:a16="http://schemas.microsoft.com/office/drawing/2014/main" id="{04702EE2-D3EE-44C3-9025-D1182BA5DC8E}"/>
              </a:ext>
            </a:extLst>
          </p:cNvPr>
          <p:cNvSpPr>
            <a:spLocks noGrp="1"/>
          </p:cNvSpPr>
          <p:nvPr>
            <p:ph type="sldNum" sz="quarter" idx="10"/>
          </p:nvPr>
        </p:nvSpPr>
        <p:spPr/>
        <p:txBody>
          <a:bodyPr/>
          <a:lstStyle/>
          <a:p>
            <a:pPr>
              <a:defRPr/>
            </a:pPr>
            <a:fld id="{7D187A4C-A87B-41AC-8A01-0B3AA42528A5}" type="slidenum">
              <a:rPr lang="en-US" smtClean="0"/>
              <a:pPr>
                <a:defRPr/>
              </a:pPr>
              <a:t>12</a:t>
            </a:fld>
            <a:endParaRPr lang="en-US"/>
          </a:p>
        </p:txBody>
      </p:sp>
    </p:spTree>
    <p:extLst>
      <p:ext uri="{BB962C8B-B14F-4D97-AF65-F5344CB8AC3E}">
        <p14:creationId xmlns:p14="http://schemas.microsoft.com/office/powerpoint/2010/main" val="3673877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7C25-E64B-4A10-B28E-3B72928A6442}"/>
              </a:ext>
            </a:extLst>
          </p:cNvPr>
          <p:cNvSpPr>
            <a:spLocks noGrp="1"/>
          </p:cNvSpPr>
          <p:nvPr>
            <p:ph type="title"/>
          </p:nvPr>
        </p:nvSpPr>
        <p:spPr/>
        <p:txBody>
          <a:bodyPr/>
          <a:lstStyle/>
          <a:p>
            <a:r>
              <a:rPr lang="en-US" dirty="0"/>
              <a:t>Where Manual Abandon can go wrong…</a:t>
            </a:r>
          </a:p>
        </p:txBody>
      </p:sp>
      <p:sp>
        <p:nvSpPr>
          <p:cNvPr id="3" name="Content Placeholder 2">
            <a:extLst>
              <a:ext uri="{FF2B5EF4-FFF2-40B4-BE49-F238E27FC236}">
                <a16:creationId xmlns:a16="http://schemas.microsoft.com/office/drawing/2014/main" id="{2A2C2A0C-6252-4C7B-BE56-FB223C30D32C}"/>
              </a:ext>
            </a:extLst>
          </p:cNvPr>
          <p:cNvSpPr>
            <a:spLocks noGrp="1"/>
          </p:cNvSpPr>
          <p:nvPr>
            <p:ph idx="1"/>
          </p:nvPr>
        </p:nvSpPr>
        <p:spPr/>
        <p:txBody>
          <a:bodyPr/>
          <a:lstStyle/>
          <a:p>
            <a:r>
              <a:rPr lang="en-US" dirty="0"/>
              <a:t>The ticket must match DTS exactly in order for the document to be successfully abandoned. </a:t>
            </a:r>
          </a:p>
          <a:p>
            <a:pPr lvl="1"/>
            <a:r>
              <a:rPr lang="en-US" dirty="0"/>
              <a:t>We recommend copy/pasting from DTS.</a:t>
            </a:r>
          </a:p>
          <a:p>
            <a:endParaRPr lang="en-US" dirty="0"/>
          </a:p>
          <a:p>
            <a:r>
              <a:rPr lang="en-US" dirty="0"/>
              <a:t>Issues can occur if…</a:t>
            </a:r>
          </a:p>
          <a:p>
            <a:pPr lvl="1"/>
            <a:r>
              <a:rPr lang="en-US" dirty="0"/>
              <a:t>The document name is incorrect</a:t>
            </a:r>
          </a:p>
          <a:p>
            <a:pPr lvl="1"/>
            <a:r>
              <a:rPr lang="en-US" dirty="0"/>
              <a:t>The document has been amended</a:t>
            </a:r>
          </a:p>
          <a:p>
            <a:pPr lvl="1"/>
            <a:r>
              <a:rPr lang="en-US" dirty="0"/>
              <a:t>The traveler’s name is incorrect</a:t>
            </a:r>
          </a:p>
          <a:p>
            <a:pPr lvl="1"/>
            <a:r>
              <a:rPr lang="en-US" dirty="0"/>
              <a:t>The SSN in the ticket is incorrect</a:t>
            </a:r>
          </a:p>
          <a:p>
            <a:pPr lvl="1"/>
            <a:r>
              <a:rPr lang="en-US" dirty="0"/>
              <a:t>The document type is incorrect</a:t>
            </a:r>
          </a:p>
          <a:p>
            <a:pPr lvl="1"/>
            <a:r>
              <a:rPr lang="en-US" dirty="0"/>
              <a:t>The traveler has been deleted</a:t>
            </a:r>
          </a:p>
          <a:p>
            <a:pPr lvl="1"/>
            <a:r>
              <a:rPr lang="en-US" dirty="0"/>
              <a:t>There are two travelers with the same name and the same last four</a:t>
            </a:r>
          </a:p>
        </p:txBody>
      </p:sp>
      <p:sp>
        <p:nvSpPr>
          <p:cNvPr id="4" name="Slide Number Placeholder 3">
            <a:extLst>
              <a:ext uri="{FF2B5EF4-FFF2-40B4-BE49-F238E27FC236}">
                <a16:creationId xmlns:a16="http://schemas.microsoft.com/office/drawing/2014/main" id="{47FD7551-C19F-4E81-AC39-47DAC40C9070}"/>
              </a:ext>
            </a:extLst>
          </p:cNvPr>
          <p:cNvSpPr>
            <a:spLocks noGrp="1"/>
          </p:cNvSpPr>
          <p:nvPr>
            <p:ph type="sldNum" sz="quarter" idx="10"/>
          </p:nvPr>
        </p:nvSpPr>
        <p:spPr/>
        <p:txBody>
          <a:bodyPr/>
          <a:lstStyle/>
          <a:p>
            <a:pPr>
              <a:defRPr/>
            </a:pPr>
            <a:fld id="{7D187A4C-A87B-41AC-8A01-0B3AA42528A5}" type="slidenum">
              <a:rPr lang="en-US" smtClean="0"/>
              <a:pPr>
                <a:defRPr/>
              </a:pPr>
              <a:t>13</a:t>
            </a:fld>
            <a:endParaRPr lang="en-US"/>
          </a:p>
        </p:txBody>
      </p:sp>
    </p:spTree>
    <p:extLst>
      <p:ext uri="{BB962C8B-B14F-4D97-AF65-F5344CB8AC3E}">
        <p14:creationId xmlns:p14="http://schemas.microsoft.com/office/powerpoint/2010/main" val="338802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129D-49C9-43E3-ABD2-514B1F8FF331}"/>
              </a:ext>
            </a:extLst>
          </p:cNvPr>
          <p:cNvSpPr>
            <a:spLocks noGrp="1"/>
          </p:cNvSpPr>
          <p:nvPr>
            <p:ph type="title"/>
          </p:nvPr>
        </p:nvSpPr>
        <p:spPr/>
        <p:txBody>
          <a:bodyPr/>
          <a:lstStyle/>
          <a:p>
            <a:r>
              <a:rPr lang="en-US" dirty="0"/>
              <a:t>If the Document Name is incorrect…</a:t>
            </a:r>
          </a:p>
        </p:txBody>
      </p:sp>
      <p:sp>
        <p:nvSpPr>
          <p:cNvPr id="3" name="Content Placeholder 2">
            <a:extLst>
              <a:ext uri="{FF2B5EF4-FFF2-40B4-BE49-F238E27FC236}">
                <a16:creationId xmlns:a16="http://schemas.microsoft.com/office/drawing/2014/main" id="{0C822169-2AFF-44D9-86CA-8419395E0BEE}"/>
              </a:ext>
            </a:extLst>
          </p:cNvPr>
          <p:cNvSpPr>
            <a:spLocks noGrp="1"/>
          </p:cNvSpPr>
          <p:nvPr>
            <p:ph idx="1"/>
          </p:nvPr>
        </p:nvSpPr>
        <p:spPr>
          <a:xfrm>
            <a:off x="136477" y="1453694"/>
            <a:ext cx="11903123" cy="4947106"/>
          </a:xfrm>
        </p:spPr>
        <p:txBody>
          <a:bodyPr>
            <a:normAutofit lnSpcReduction="10000"/>
          </a:bodyPr>
          <a:lstStyle/>
          <a:p>
            <a:r>
              <a:rPr lang="en-US" dirty="0"/>
              <a:t>If the original version of the document is listed instead of an amendment, it will fail or the wrong version maybe locked. </a:t>
            </a:r>
          </a:p>
          <a:p>
            <a:pPr lvl="2"/>
            <a:endParaRPr lang="en-US" sz="2400" dirty="0"/>
          </a:p>
          <a:p>
            <a:r>
              <a:rPr lang="en-US" dirty="0"/>
              <a:t>Some reports show the original version of the document rather than the current version </a:t>
            </a:r>
          </a:p>
          <a:p>
            <a:pPr lvl="1"/>
            <a:r>
              <a:rPr lang="en-US" dirty="0"/>
              <a:t>For example, FLTDYLOC01012020_A01 vice FLTDYLOC01012020_A01-01.  </a:t>
            </a:r>
          </a:p>
          <a:p>
            <a:pPr lvl="1"/>
            <a:r>
              <a:rPr lang="en-US" dirty="0"/>
              <a:t>The document name from the traveler’s list of documents must be in the ticket and not the document from the report.  </a:t>
            </a:r>
          </a:p>
          <a:p>
            <a:pPr lvl="1"/>
            <a:r>
              <a:rPr lang="en-US" dirty="0"/>
              <a:t>Instead of the original, the current version (FLTDYLOC01012020_A01-01) should be in the ticket otherwise it will not be abandoned. </a:t>
            </a:r>
          </a:p>
          <a:p>
            <a:pPr lvl="1"/>
            <a:endParaRPr lang="en-US" dirty="0"/>
          </a:p>
          <a:p>
            <a:r>
              <a:rPr lang="en-US" dirty="0"/>
              <a:t>Be sure to copy/paste.  </a:t>
            </a:r>
          </a:p>
          <a:p>
            <a:pPr lvl="1"/>
            <a:r>
              <a:rPr lang="en-US" dirty="0"/>
              <a:t>Many failures are due to the document name being typed incorrectly. </a:t>
            </a:r>
          </a:p>
        </p:txBody>
      </p:sp>
      <p:sp>
        <p:nvSpPr>
          <p:cNvPr id="4" name="Slide Number Placeholder 3">
            <a:extLst>
              <a:ext uri="{FF2B5EF4-FFF2-40B4-BE49-F238E27FC236}">
                <a16:creationId xmlns:a16="http://schemas.microsoft.com/office/drawing/2014/main" id="{FA935FD3-B793-4375-8417-CA18F8130475}"/>
              </a:ext>
            </a:extLst>
          </p:cNvPr>
          <p:cNvSpPr>
            <a:spLocks noGrp="1"/>
          </p:cNvSpPr>
          <p:nvPr>
            <p:ph type="sldNum" sz="quarter" idx="10"/>
          </p:nvPr>
        </p:nvSpPr>
        <p:spPr/>
        <p:txBody>
          <a:bodyPr/>
          <a:lstStyle/>
          <a:p>
            <a:pPr>
              <a:defRPr/>
            </a:pPr>
            <a:fld id="{7D187A4C-A87B-41AC-8A01-0B3AA42528A5}" type="slidenum">
              <a:rPr lang="en-US" smtClean="0"/>
              <a:pPr>
                <a:defRPr/>
              </a:pPr>
              <a:t>14</a:t>
            </a:fld>
            <a:endParaRPr lang="en-US"/>
          </a:p>
        </p:txBody>
      </p:sp>
    </p:spTree>
    <p:extLst>
      <p:ext uri="{BB962C8B-B14F-4D97-AF65-F5344CB8AC3E}">
        <p14:creationId xmlns:p14="http://schemas.microsoft.com/office/powerpoint/2010/main" val="41118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9BE58-E39D-4EB7-B728-854C76794DC9}"/>
              </a:ext>
            </a:extLst>
          </p:cNvPr>
          <p:cNvSpPr>
            <a:spLocks noGrp="1"/>
          </p:cNvSpPr>
          <p:nvPr>
            <p:ph type="title"/>
          </p:nvPr>
        </p:nvSpPr>
        <p:spPr/>
        <p:txBody>
          <a:bodyPr/>
          <a:lstStyle/>
          <a:p>
            <a:r>
              <a:rPr lang="en-US" dirty="0"/>
              <a:t>Amending the Document after it’s been escalated…</a:t>
            </a:r>
          </a:p>
        </p:txBody>
      </p:sp>
      <p:sp>
        <p:nvSpPr>
          <p:cNvPr id="3" name="Content Placeholder 2">
            <a:extLst>
              <a:ext uri="{FF2B5EF4-FFF2-40B4-BE49-F238E27FC236}">
                <a16:creationId xmlns:a16="http://schemas.microsoft.com/office/drawing/2014/main" id="{3854E1E3-10D3-415E-B8F0-4902A0556FB6}"/>
              </a:ext>
            </a:extLst>
          </p:cNvPr>
          <p:cNvSpPr>
            <a:spLocks noGrp="1"/>
          </p:cNvSpPr>
          <p:nvPr>
            <p:ph idx="1"/>
          </p:nvPr>
        </p:nvSpPr>
        <p:spPr/>
        <p:txBody>
          <a:bodyPr/>
          <a:lstStyle/>
          <a:p>
            <a:r>
              <a:rPr lang="en-US" dirty="0"/>
              <a:t>Documents are amended after being escalated to be abandoned can cause failures.</a:t>
            </a:r>
          </a:p>
          <a:p>
            <a:endParaRPr lang="en-US" dirty="0"/>
          </a:p>
          <a:p>
            <a:r>
              <a:rPr lang="en-US" dirty="0"/>
              <a:t>If the document name changes due to an amendment, or a voucher is removed, then the document in the ticket will fail to be abandoned. </a:t>
            </a:r>
          </a:p>
          <a:p>
            <a:endParaRPr lang="en-US" dirty="0"/>
          </a:p>
          <a:p>
            <a:r>
              <a:rPr lang="en-US" dirty="0"/>
              <a:t>We recommend not making any changes once the TAC has informed you that the document will be escalated to be abandoned.</a:t>
            </a:r>
          </a:p>
          <a:p>
            <a:pPr lvl="1"/>
            <a:r>
              <a:rPr lang="en-US" dirty="0"/>
              <a:t>At that point, you should create a new document.</a:t>
            </a:r>
          </a:p>
          <a:p>
            <a:endParaRPr lang="en-US" dirty="0"/>
          </a:p>
        </p:txBody>
      </p:sp>
      <p:sp>
        <p:nvSpPr>
          <p:cNvPr id="4" name="Slide Number Placeholder 3">
            <a:extLst>
              <a:ext uri="{FF2B5EF4-FFF2-40B4-BE49-F238E27FC236}">
                <a16:creationId xmlns:a16="http://schemas.microsoft.com/office/drawing/2014/main" id="{AF4CFC83-D6C3-42E2-A68B-AE4535617781}"/>
              </a:ext>
            </a:extLst>
          </p:cNvPr>
          <p:cNvSpPr>
            <a:spLocks noGrp="1"/>
          </p:cNvSpPr>
          <p:nvPr>
            <p:ph type="sldNum" sz="quarter" idx="10"/>
          </p:nvPr>
        </p:nvSpPr>
        <p:spPr/>
        <p:txBody>
          <a:bodyPr/>
          <a:lstStyle/>
          <a:p>
            <a:pPr>
              <a:defRPr/>
            </a:pPr>
            <a:fld id="{7D187A4C-A87B-41AC-8A01-0B3AA42528A5}" type="slidenum">
              <a:rPr lang="en-US" smtClean="0"/>
              <a:pPr>
                <a:defRPr/>
              </a:pPr>
              <a:t>15</a:t>
            </a:fld>
            <a:endParaRPr lang="en-US"/>
          </a:p>
        </p:txBody>
      </p:sp>
    </p:spTree>
    <p:extLst>
      <p:ext uri="{BB962C8B-B14F-4D97-AF65-F5344CB8AC3E}">
        <p14:creationId xmlns:p14="http://schemas.microsoft.com/office/powerpoint/2010/main" val="374505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9507-6529-4F61-A58B-B10701DC3E57}"/>
              </a:ext>
            </a:extLst>
          </p:cNvPr>
          <p:cNvSpPr>
            <a:spLocks noGrp="1"/>
          </p:cNvSpPr>
          <p:nvPr>
            <p:ph type="title"/>
          </p:nvPr>
        </p:nvSpPr>
        <p:spPr/>
        <p:txBody>
          <a:bodyPr/>
          <a:lstStyle/>
          <a:p>
            <a:r>
              <a:rPr lang="en-US" dirty="0"/>
              <a:t>If the Traveler’s Name is incorrect…</a:t>
            </a:r>
          </a:p>
        </p:txBody>
      </p:sp>
      <p:sp>
        <p:nvSpPr>
          <p:cNvPr id="3" name="Content Placeholder 2">
            <a:extLst>
              <a:ext uri="{FF2B5EF4-FFF2-40B4-BE49-F238E27FC236}">
                <a16:creationId xmlns:a16="http://schemas.microsoft.com/office/drawing/2014/main" id="{4AF6C3B5-FC88-46E1-A7D6-67982BA1A054}"/>
              </a:ext>
            </a:extLst>
          </p:cNvPr>
          <p:cNvSpPr>
            <a:spLocks noGrp="1"/>
          </p:cNvSpPr>
          <p:nvPr>
            <p:ph idx="1"/>
          </p:nvPr>
        </p:nvSpPr>
        <p:spPr/>
        <p:txBody>
          <a:bodyPr/>
          <a:lstStyle/>
          <a:p>
            <a:r>
              <a:rPr lang="en-US" dirty="0"/>
              <a:t>The most common issues we see with incorrect names are:</a:t>
            </a:r>
          </a:p>
          <a:p>
            <a:pPr lvl="1"/>
            <a:r>
              <a:rPr lang="en-US" dirty="0"/>
              <a:t>Missing the suffix (like JR, II, III, etc.) from the Last Name field.</a:t>
            </a:r>
          </a:p>
          <a:p>
            <a:pPr lvl="1"/>
            <a:r>
              <a:rPr lang="en-US" dirty="0"/>
              <a:t>Having a comma (,) in the Last Name field.</a:t>
            </a:r>
          </a:p>
          <a:p>
            <a:pPr lvl="1"/>
            <a:r>
              <a:rPr lang="en-US" dirty="0"/>
              <a:t>First and Last names are transposed (SMITH for First and JOHN for Last).</a:t>
            </a:r>
          </a:p>
          <a:p>
            <a:pPr lvl="1"/>
            <a:r>
              <a:rPr lang="en-US" dirty="0"/>
              <a:t>Names not copied/pasted from DTS.</a:t>
            </a:r>
          </a:p>
          <a:p>
            <a:pPr lvl="2"/>
            <a:r>
              <a:rPr lang="en-US" dirty="0"/>
              <a:t>People with names that can have different spellings are the most common we see with that issue (Jeffrey vice Jeffery, etc.)</a:t>
            </a:r>
          </a:p>
          <a:p>
            <a:pPr lvl="2"/>
            <a:endParaRPr lang="en-US" dirty="0"/>
          </a:p>
          <a:p>
            <a:r>
              <a:rPr lang="en-US" dirty="0"/>
              <a:t>As usual, we recommend copying/pasting the names from DTS rather than attempting to type them out.</a:t>
            </a:r>
          </a:p>
        </p:txBody>
      </p:sp>
      <p:sp>
        <p:nvSpPr>
          <p:cNvPr id="4" name="Slide Number Placeholder 3">
            <a:extLst>
              <a:ext uri="{FF2B5EF4-FFF2-40B4-BE49-F238E27FC236}">
                <a16:creationId xmlns:a16="http://schemas.microsoft.com/office/drawing/2014/main" id="{2F501C1B-0CF7-4C5D-B9A8-D181DBAE7CF0}"/>
              </a:ext>
            </a:extLst>
          </p:cNvPr>
          <p:cNvSpPr>
            <a:spLocks noGrp="1"/>
          </p:cNvSpPr>
          <p:nvPr>
            <p:ph type="sldNum" sz="quarter" idx="10"/>
          </p:nvPr>
        </p:nvSpPr>
        <p:spPr/>
        <p:txBody>
          <a:bodyPr/>
          <a:lstStyle/>
          <a:p>
            <a:pPr>
              <a:defRPr/>
            </a:pPr>
            <a:fld id="{7D187A4C-A87B-41AC-8A01-0B3AA42528A5}" type="slidenum">
              <a:rPr lang="en-US" smtClean="0"/>
              <a:pPr>
                <a:defRPr/>
              </a:pPr>
              <a:t>16</a:t>
            </a:fld>
            <a:endParaRPr lang="en-US"/>
          </a:p>
        </p:txBody>
      </p:sp>
    </p:spTree>
    <p:extLst>
      <p:ext uri="{BB962C8B-B14F-4D97-AF65-F5344CB8AC3E}">
        <p14:creationId xmlns:p14="http://schemas.microsoft.com/office/powerpoint/2010/main" val="319420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C4F44-8943-4D5D-8B59-915BAE412971}"/>
              </a:ext>
            </a:extLst>
          </p:cNvPr>
          <p:cNvSpPr>
            <a:spLocks noGrp="1"/>
          </p:cNvSpPr>
          <p:nvPr>
            <p:ph type="title"/>
          </p:nvPr>
        </p:nvSpPr>
        <p:spPr/>
        <p:txBody>
          <a:bodyPr/>
          <a:lstStyle/>
          <a:p>
            <a:r>
              <a:rPr lang="en-US" dirty="0"/>
              <a:t>If the Traveler’s SSN is incorrect…</a:t>
            </a:r>
          </a:p>
        </p:txBody>
      </p:sp>
      <p:sp>
        <p:nvSpPr>
          <p:cNvPr id="3" name="Content Placeholder 2">
            <a:extLst>
              <a:ext uri="{FF2B5EF4-FFF2-40B4-BE49-F238E27FC236}">
                <a16:creationId xmlns:a16="http://schemas.microsoft.com/office/drawing/2014/main" id="{F3483EC2-6818-48D6-98BB-197818AD7DA0}"/>
              </a:ext>
            </a:extLst>
          </p:cNvPr>
          <p:cNvSpPr>
            <a:spLocks noGrp="1"/>
          </p:cNvSpPr>
          <p:nvPr>
            <p:ph idx="1"/>
          </p:nvPr>
        </p:nvSpPr>
        <p:spPr/>
        <p:txBody>
          <a:bodyPr/>
          <a:lstStyle/>
          <a:p>
            <a:r>
              <a:rPr lang="en-US" dirty="0"/>
              <a:t>The traveler’s last four can be found in DTS by poking them in the “i”.</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there’s a special character in the last 4, that needs to be included in the Last Four SSN ticket field. </a:t>
            </a:r>
          </a:p>
        </p:txBody>
      </p:sp>
      <p:sp>
        <p:nvSpPr>
          <p:cNvPr id="4" name="Slide Number Placeholder 3">
            <a:extLst>
              <a:ext uri="{FF2B5EF4-FFF2-40B4-BE49-F238E27FC236}">
                <a16:creationId xmlns:a16="http://schemas.microsoft.com/office/drawing/2014/main" id="{96C671D4-9402-408D-9F64-5D95CA15D1D8}"/>
              </a:ext>
            </a:extLst>
          </p:cNvPr>
          <p:cNvSpPr>
            <a:spLocks noGrp="1"/>
          </p:cNvSpPr>
          <p:nvPr>
            <p:ph type="sldNum" sz="quarter" idx="10"/>
          </p:nvPr>
        </p:nvSpPr>
        <p:spPr/>
        <p:txBody>
          <a:bodyPr/>
          <a:lstStyle/>
          <a:p>
            <a:pPr>
              <a:defRPr/>
            </a:pPr>
            <a:fld id="{7D187A4C-A87B-41AC-8A01-0B3AA42528A5}" type="slidenum">
              <a:rPr lang="en-US" smtClean="0"/>
              <a:pPr>
                <a:defRPr/>
              </a:pPr>
              <a:t>17</a:t>
            </a:fld>
            <a:endParaRPr lang="en-US"/>
          </a:p>
        </p:txBody>
      </p:sp>
      <p:pic>
        <p:nvPicPr>
          <p:cNvPr id="5" name="Picture 4">
            <a:extLst>
              <a:ext uri="{FF2B5EF4-FFF2-40B4-BE49-F238E27FC236}">
                <a16:creationId xmlns:a16="http://schemas.microsoft.com/office/drawing/2014/main" id="{485938EF-9126-4452-803A-6094E9CC0543}"/>
              </a:ext>
            </a:extLst>
          </p:cNvPr>
          <p:cNvPicPr>
            <a:picLocks noChangeAspect="1"/>
          </p:cNvPicPr>
          <p:nvPr/>
        </p:nvPicPr>
        <p:blipFill>
          <a:blip r:embed="rId2"/>
          <a:stretch>
            <a:fillRect/>
          </a:stretch>
        </p:blipFill>
        <p:spPr>
          <a:xfrm>
            <a:off x="2133600" y="1996357"/>
            <a:ext cx="7748587" cy="3377931"/>
          </a:xfrm>
          <a:prstGeom prst="rect">
            <a:avLst/>
          </a:prstGeom>
        </p:spPr>
      </p:pic>
      <p:sp>
        <p:nvSpPr>
          <p:cNvPr id="6" name="Arrow: Up 5">
            <a:extLst>
              <a:ext uri="{FF2B5EF4-FFF2-40B4-BE49-F238E27FC236}">
                <a16:creationId xmlns:a16="http://schemas.microsoft.com/office/drawing/2014/main" id="{AA365B2B-329A-421B-ADC9-7D7A237D6703}"/>
              </a:ext>
            </a:extLst>
          </p:cNvPr>
          <p:cNvSpPr/>
          <p:nvPr/>
        </p:nvSpPr>
        <p:spPr bwMode="auto">
          <a:xfrm>
            <a:off x="4858328" y="3863026"/>
            <a:ext cx="304800" cy="381000"/>
          </a:xfrm>
          <a:prstGeom prst="up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775831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609E-0F91-42DA-82E2-C47B28005268}"/>
              </a:ext>
            </a:extLst>
          </p:cNvPr>
          <p:cNvSpPr>
            <a:spLocks noGrp="1"/>
          </p:cNvSpPr>
          <p:nvPr>
            <p:ph type="title"/>
          </p:nvPr>
        </p:nvSpPr>
        <p:spPr/>
        <p:txBody>
          <a:bodyPr/>
          <a:lstStyle/>
          <a:p>
            <a:r>
              <a:rPr lang="en-US" dirty="0"/>
              <a:t>If the Traveler is deleted…</a:t>
            </a:r>
          </a:p>
        </p:txBody>
      </p:sp>
      <p:sp>
        <p:nvSpPr>
          <p:cNvPr id="3" name="Content Placeholder 2">
            <a:extLst>
              <a:ext uri="{FF2B5EF4-FFF2-40B4-BE49-F238E27FC236}">
                <a16:creationId xmlns:a16="http://schemas.microsoft.com/office/drawing/2014/main" id="{AD4F1ACA-9152-41F8-8583-3FABC226C5D2}"/>
              </a:ext>
            </a:extLst>
          </p:cNvPr>
          <p:cNvSpPr>
            <a:spLocks noGrp="1"/>
          </p:cNvSpPr>
          <p:nvPr>
            <p:ph idx="1"/>
          </p:nvPr>
        </p:nvSpPr>
        <p:spPr/>
        <p:txBody>
          <a:bodyPr/>
          <a:lstStyle/>
          <a:p>
            <a:r>
              <a:rPr lang="en-US" dirty="0"/>
              <a:t>If a traveler is deleted, their documents vanish from visibility under Traveler Look-Up.</a:t>
            </a:r>
          </a:p>
          <a:p>
            <a:endParaRPr lang="en-US" dirty="0"/>
          </a:p>
          <a:p>
            <a:r>
              <a:rPr lang="en-US" dirty="0"/>
              <a:t>These documents are still out there, but cannot be seen unless the traveler is received back into the organization or created using the same SSN.</a:t>
            </a:r>
          </a:p>
          <a:p>
            <a:pPr lvl="1"/>
            <a:r>
              <a:rPr lang="en-US" dirty="0"/>
              <a:t>All documents will be restored/visible once either of these actions has been performed.</a:t>
            </a:r>
          </a:p>
          <a:p>
            <a:pPr lvl="1"/>
            <a:endParaRPr lang="en-US" dirty="0"/>
          </a:p>
          <a:p>
            <a:r>
              <a:rPr lang="en-US" dirty="0"/>
              <a:t>If a traveler has been deleted, the manual abandon process will fail until that traveler is restored.</a:t>
            </a:r>
          </a:p>
        </p:txBody>
      </p:sp>
      <p:sp>
        <p:nvSpPr>
          <p:cNvPr id="4" name="Slide Number Placeholder 3">
            <a:extLst>
              <a:ext uri="{FF2B5EF4-FFF2-40B4-BE49-F238E27FC236}">
                <a16:creationId xmlns:a16="http://schemas.microsoft.com/office/drawing/2014/main" id="{0E693683-2F64-4D62-A15E-280DFD2A16F6}"/>
              </a:ext>
            </a:extLst>
          </p:cNvPr>
          <p:cNvSpPr>
            <a:spLocks noGrp="1"/>
          </p:cNvSpPr>
          <p:nvPr>
            <p:ph type="sldNum" sz="quarter" idx="10"/>
          </p:nvPr>
        </p:nvSpPr>
        <p:spPr/>
        <p:txBody>
          <a:bodyPr/>
          <a:lstStyle/>
          <a:p>
            <a:pPr>
              <a:defRPr/>
            </a:pPr>
            <a:fld id="{7D187A4C-A87B-41AC-8A01-0B3AA42528A5}" type="slidenum">
              <a:rPr lang="en-US" smtClean="0"/>
              <a:pPr>
                <a:defRPr/>
              </a:pPr>
              <a:t>18</a:t>
            </a:fld>
            <a:endParaRPr lang="en-US"/>
          </a:p>
        </p:txBody>
      </p:sp>
    </p:spTree>
    <p:extLst>
      <p:ext uri="{BB962C8B-B14F-4D97-AF65-F5344CB8AC3E}">
        <p14:creationId xmlns:p14="http://schemas.microsoft.com/office/powerpoint/2010/main" val="2926586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E45AD-F1E6-4815-AD1E-A6597C9EA470}"/>
              </a:ext>
            </a:extLst>
          </p:cNvPr>
          <p:cNvSpPr>
            <a:spLocks noGrp="1"/>
          </p:cNvSpPr>
          <p:nvPr>
            <p:ph type="title"/>
          </p:nvPr>
        </p:nvSpPr>
        <p:spPr/>
        <p:txBody>
          <a:bodyPr/>
          <a:lstStyle/>
          <a:p>
            <a:r>
              <a:rPr lang="en-US" dirty="0"/>
              <a:t>There are two travelers with the same name and the same last four….</a:t>
            </a:r>
          </a:p>
        </p:txBody>
      </p:sp>
      <p:sp>
        <p:nvSpPr>
          <p:cNvPr id="3" name="Content Placeholder 2">
            <a:extLst>
              <a:ext uri="{FF2B5EF4-FFF2-40B4-BE49-F238E27FC236}">
                <a16:creationId xmlns:a16="http://schemas.microsoft.com/office/drawing/2014/main" id="{9D767CC7-0CB6-4467-8F9D-3A193623FE27}"/>
              </a:ext>
            </a:extLst>
          </p:cNvPr>
          <p:cNvSpPr>
            <a:spLocks noGrp="1"/>
          </p:cNvSpPr>
          <p:nvPr>
            <p:ph idx="1"/>
          </p:nvPr>
        </p:nvSpPr>
        <p:spPr/>
        <p:txBody>
          <a:bodyPr>
            <a:normAutofit/>
          </a:bodyPr>
          <a:lstStyle/>
          <a:p>
            <a:r>
              <a:rPr lang="en-US" dirty="0"/>
              <a:t>Sometimes a profile can be created with an incorrect SSN. </a:t>
            </a:r>
          </a:p>
          <a:p>
            <a:endParaRPr lang="en-US" dirty="0"/>
          </a:p>
          <a:p>
            <a:r>
              <a:rPr lang="en-US" dirty="0"/>
              <a:t>If the numbers in the incorrect SSN are not the last four (first 5 numbers), the traveler will appear to have two profiles in the system with the same last four.</a:t>
            </a:r>
          </a:p>
          <a:p>
            <a:pPr lvl="1"/>
            <a:r>
              <a:rPr lang="en-US" dirty="0"/>
              <a:t>Example:	SWAN, WILL				###-##-1234</a:t>
            </a:r>
            <a:br>
              <a:rPr lang="en-US" dirty="0"/>
            </a:br>
            <a:r>
              <a:rPr lang="en-US" dirty="0"/>
              <a:t>			SWAN, WILL 				###-##-1234</a:t>
            </a:r>
          </a:p>
          <a:p>
            <a:endParaRPr lang="en-US" dirty="0"/>
          </a:p>
          <a:p>
            <a:r>
              <a:rPr lang="en-US" dirty="0"/>
              <a:t>If a profile was created with the wrong SSN, the DTA can change the last name to include ‘Wrong SSN’ or ‘Bad Profile’ so the last name does not match. </a:t>
            </a:r>
          </a:p>
          <a:p>
            <a:pPr lvl="1"/>
            <a:r>
              <a:rPr lang="en-US" dirty="0"/>
              <a:t>Example:	SWAN WRONG SSN, WILL		###-##-1234</a:t>
            </a:r>
            <a:br>
              <a:rPr lang="en-US" dirty="0"/>
            </a:br>
            <a:r>
              <a:rPr lang="en-US" dirty="0"/>
              <a:t>			SWAN, WILL 				###-##-1234</a:t>
            </a:r>
          </a:p>
          <a:p>
            <a:endParaRPr lang="en-US" dirty="0"/>
          </a:p>
          <a:p>
            <a:endParaRPr lang="en-US" dirty="0"/>
          </a:p>
        </p:txBody>
      </p:sp>
      <p:sp>
        <p:nvSpPr>
          <p:cNvPr id="4" name="Slide Number Placeholder 3">
            <a:extLst>
              <a:ext uri="{FF2B5EF4-FFF2-40B4-BE49-F238E27FC236}">
                <a16:creationId xmlns:a16="http://schemas.microsoft.com/office/drawing/2014/main" id="{6341D21E-42AF-41C8-B258-24AC0F086F76}"/>
              </a:ext>
            </a:extLst>
          </p:cNvPr>
          <p:cNvSpPr>
            <a:spLocks noGrp="1"/>
          </p:cNvSpPr>
          <p:nvPr>
            <p:ph type="sldNum" sz="quarter" idx="10"/>
          </p:nvPr>
        </p:nvSpPr>
        <p:spPr/>
        <p:txBody>
          <a:bodyPr/>
          <a:lstStyle/>
          <a:p>
            <a:pPr>
              <a:defRPr/>
            </a:pPr>
            <a:fld id="{7D187A4C-A87B-41AC-8A01-0B3AA42528A5}" type="slidenum">
              <a:rPr lang="en-US" smtClean="0"/>
              <a:pPr>
                <a:defRPr/>
              </a:pPr>
              <a:t>19</a:t>
            </a:fld>
            <a:endParaRPr lang="en-US"/>
          </a:p>
        </p:txBody>
      </p:sp>
    </p:spTree>
    <p:extLst>
      <p:ext uri="{BB962C8B-B14F-4D97-AF65-F5344CB8AC3E}">
        <p14:creationId xmlns:p14="http://schemas.microsoft.com/office/powerpoint/2010/main" val="345559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171499-FD85-4312-92A3-0C4633B8EE59}"/>
              </a:ext>
            </a:extLst>
          </p:cNvPr>
          <p:cNvSpPr>
            <a:spLocks noGrp="1"/>
          </p:cNvSpPr>
          <p:nvPr>
            <p:ph type="ctrTitle"/>
          </p:nvPr>
        </p:nvSpPr>
        <p:spPr>
          <a:xfrm>
            <a:off x="914400" y="3797300"/>
            <a:ext cx="10363200" cy="872718"/>
          </a:xfrm>
        </p:spPr>
        <p:txBody>
          <a:bodyPr/>
          <a:lstStyle/>
          <a:p>
            <a:r>
              <a:rPr lang="en-US" dirty="0">
                <a:solidFill>
                  <a:srgbClr val="262673"/>
                </a:solidFill>
              </a:rPr>
              <a:t>TAC Outreach Call</a:t>
            </a:r>
            <a:br>
              <a:rPr lang="en-US" dirty="0">
                <a:solidFill>
                  <a:srgbClr val="262673"/>
                </a:solidFill>
              </a:rPr>
            </a:br>
            <a:r>
              <a:rPr lang="en-US" dirty="0">
                <a:solidFill>
                  <a:srgbClr val="262673"/>
                </a:solidFill>
              </a:rPr>
              <a:t>April 14, 2020</a:t>
            </a:r>
            <a:endParaRPr lang="en-US" dirty="0"/>
          </a:p>
        </p:txBody>
      </p:sp>
      <p:sp>
        <p:nvSpPr>
          <p:cNvPr id="6" name="Subtitle 5">
            <a:extLst>
              <a:ext uri="{FF2B5EF4-FFF2-40B4-BE49-F238E27FC236}">
                <a16:creationId xmlns:a16="http://schemas.microsoft.com/office/drawing/2014/main" id="{2EEA36C4-CE47-401A-923C-F375D6C927A3}"/>
              </a:ext>
            </a:extLst>
          </p:cNvPr>
          <p:cNvSpPr>
            <a:spLocks noGrp="1"/>
          </p:cNvSpPr>
          <p:nvPr>
            <p:ph type="subTitle" idx="1"/>
          </p:nvPr>
        </p:nvSpPr>
        <p:spPr>
          <a:xfrm>
            <a:off x="1066800" y="4776177"/>
            <a:ext cx="10058400" cy="533400"/>
          </a:xfrm>
        </p:spPr>
        <p:txBody>
          <a:bodyPr/>
          <a:lstStyle/>
          <a:p>
            <a:r>
              <a:rPr lang="en-US" dirty="0"/>
              <a:t>Manual Abandon Process and Look Ahead</a:t>
            </a:r>
          </a:p>
        </p:txBody>
      </p:sp>
      <p:sp>
        <p:nvSpPr>
          <p:cNvPr id="7" name="Text Box 9">
            <a:extLst>
              <a:ext uri="{FF2B5EF4-FFF2-40B4-BE49-F238E27FC236}">
                <a16:creationId xmlns:a16="http://schemas.microsoft.com/office/drawing/2014/main" id="{E3671636-3520-4302-82FA-BEC1241C608E}"/>
              </a:ext>
            </a:extLst>
          </p:cNvPr>
          <p:cNvSpPr txBox="1">
            <a:spLocks noChangeArrowheads="1"/>
          </p:cNvSpPr>
          <p:nvPr/>
        </p:nvSpPr>
        <p:spPr bwMode="auto">
          <a:xfrm>
            <a:off x="1447800" y="5390336"/>
            <a:ext cx="7162800" cy="738188"/>
          </a:xfrm>
          <a:prstGeom prst="rect">
            <a:avLst/>
          </a:prstGeom>
          <a:noFill/>
          <a:ln w="9525">
            <a:noFill/>
            <a:miter lim="800000"/>
            <a:headEnd/>
            <a:tailEnd/>
          </a:ln>
        </p:spPr>
        <p:txBody>
          <a:bodyPr wrap="square">
            <a:spAutoFit/>
          </a:bodyPr>
          <a:lstStyle/>
          <a:p>
            <a:pPr>
              <a:spcBef>
                <a:spcPct val="50000"/>
              </a:spcBef>
            </a:pPr>
            <a:r>
              <a:rPr lang="en-US" sz="1400" b="0" i="0" dirty="0">
                <a:solidFill>
                  <a:schemeClr val="accent2"/>
                </a:solidFill>
                <a:latin typeface="Arial" pitchFamily="34" charset="0"/>
              </a:rPr>
              <a:t>Presenters:</a:t>
            </a:r>
            <a:br>
              <a:rPr lang="en-US" sz="1400" b="0" i="0" dirty="0">
                <a:solidFill>
                  <a:schemeClr val="accent2"/>
                </a:solidFill>
                <a:latin typeface="Arial" pitchFamily="34" charset="0"/>
              </a:rPr>
            </a:br>
            <a:r>
              <a:rPr lang="en-US" sz="1400" b="0" i="0" dirty="0">
                <a:solidFill>
                  <a:schemeClr val="accent2"/>
                </a:solidFill>
                <a:latin typeface="Arial" pitchFamily="34" charset="0"/>
              </a:rPr>
              <a:t>Jason Prado, Travel Assistance Center (TAC) Manager</a:t>
            </a:r>
            <a:br>
              <a:rPr lang="en-US" sz="1400" b="0" i="0" dirty="0">
                <a:solidFill>
                  <a:schemeClr val="accent2"/>
                </a:solidFill>
                <a:latin typeface="Arial" pitchFamily="34" charset="0"/>
              </a:rPr>
            </a:br>
            <a:r>
              <a:rPr lang="en-US" sz="1400" b="0" i="0" dirty="0">
                <a:solidFill>
                  <a:schemeClr val="accent2"/>
                </a:solidFill>
                <a:latin typeface="Arial" pitchFamily="34" charset="0"/>
              </a:rPr>
              <a:t>Dan Greene, TAC Outreach Call Coordinator</a:t>
            </a:r>
          </a:p>
        </p:txBody>
      </p:sp>
    </p:spTree>
    <p:extLst>
      <p:ext uri="{BB962C8B-B14F-4D97-AF65-F5344CB8AC3E}">
        <p14:creationId xmlns:p14="http://schemas.microsoft.com/office/powerpoint/2010/main" val="408963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2EBE-D94E-4FAE-AC20-D806BD1559CD}"/>
              </a:ext>
            </a:extLst>
          </p:cNvPr>
          <p:cNvSpPr>
            <a:spLocks noGrp="1"/>
          </p:cNvSpPr>
          <p:nvPr>
            <p:ph type="title"/>
          </p:nvPr>
        </p:nvSpPr>
        <p:spPr/>
        <p:txBody>
          <a:bodyPr/>
          <a:lstStyle/>
          <a:p>
            <a:r>
              <a:rPr lang="en-US" dirty="0"/>
              <a:t>Alternatives to stamping a document MANUAL ABANDON</a:t>
            </a:r>
          </a:p>
        </p:txBody>
      </p:sp>
      <p:sp>
        <p:nvSpPr>
          <p:cNvPr id="3" name="Content Placeholder 2">
            <a:extLst>
              <a:ext uri="{FF2B5EF4-FFF2-40B4-BE49-F238E27FC236}">
                <a16:creationId xmlns:a16="http://schemas.microsoft.com/office/drawing/2014/main" id="{FB8B7ACE-9927-4F2F-9B8B-730EBE57DEAA}"/>
              </a:ext>
            </a:extLst>
          </p:cNvPr>
          <p:cNvSpPr>
            <a:spLocks noGrp="1"/>
          </p:cNvSpPr>
          <p:nvPr>
            <p:ph idx="1"/>
          </p:nvPr>
        </p:nvSpPr>
        <p:spPr/>
        <p:txBody>
          <a:bodyPr/>
          <a:lstStyle/>
          <a:p>
            <a:r>
              <a:rPr lang="en-US" dirty="0"/>
              <a:t>The MANUAL ABANDON stamp does not perform a de-obligation, so if possible, we recommend cancelling the document or filing a zero dollar voucher.</a:t>
            </a:r>
          </a:p>
          <a:p>
            <a:endParaRPr lang="en-US" dirty="0"/>
          </a:p>
          <a:p>
            <a:r>
              <a:rPr lang="en-US" dirty="0"/>
              <a:t>Canceling an authorization will send a de-obligation to the accounting system when the document is stamped CANCELLED.</a:t>
            </a:r>
          </a:p>
          <a:p>
            <a:endParaRPr lang="en-US" dirty="0"/>
          </a:p>
          <a:p>
            <a:r>
              <a:rPr lang="en-US" dirty="0"/>
              <a:t>A zero dollar voucher will send an updated obligation (for zero dollars) to the accounting system upon voucher approval, so that will de-obligate the funding in the accounting system.</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BC7A2A4-5B82-49E8-B414-8131FFCBA4BE}"/>
              </a:ext>
            </a:extLst>
          </p:cNvPr>
          <p:cNvSpPr>
            <a:spLocks noGrp="1"/>
          </p:cNvSpPr>
          <p:nvPr>
            <p:ph type="sldNum" sz="quarter" idx="10"/>
          </p:nvPr>
        </p:nvSpPr>
        <p:spPr/>
        <p:txBody>
          <a:bodyPr/>
          <a:lstStyle/>
          <a:p>
            <a:pPr>
              <a:defRPr/>
            </a:pPr>
            <a:fld id="{7D187A4C-A87B-41AC-8A01-0B3AA42528A5}" type="slidenum">
              <a:rPr lang="en-US" smtClean="0"/>
              <a:pPr>
                <a:defRPr/>
              </a:pPr>
              <a:t>20</a:t>
            </a:fld>
            <a:endParaRPr lang="en-US"/>
          </a:p>
        </p:txBody>
      </p:sp>
    </p:spTree>
    <p:extLst>
      <p:ext uri="{BB962C8B-B14F-4D97-AF65-F5344CB8AC3E}">
        <p14:creationId xmlns:p14="http://schemas.microsoft.com/office/powerpoint/2010/main" val="2817968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E182-FD57-4F12-8846-857F348817BA}"/>
              </a:ext>
            </a:extLst>
          </p:cNvPr>
          <p:cNvSpPr>
            <a:spLocks noGrp="1"/>
          </p:cNvSpPr>
          <p:nvPr>
            <p:ph type="title"/>
          </p:nvPr>
        </p:nvSpPr>
        <p:spPr/>
        <p:txBody>
          <a:bodyPr/>
          <a:lstStyle/>
          <a:p>
            <a:r>
              <a:rPr lang="en-US" dirty="0"/>
              <a:t>Reminders with Manual Abandons</a:t>
            </a:r>
          </a:p>
        </p:txBody>
      </p:sp>
      <p:sp>
        <p:nvSpPr>
          <p:cNvPr id="3" name="Content Placeholder 2">
            <a:extLst>
              <a:ext uri="{FF2B5EF4-FFF2-40B4-BE49-F238E27FC236}">
                <a16:creationId xmlns:a16="http://schemas.microsoft.com/office/drawing/2014/main" id="{5EC5EEF9-86C1-40A5-B13A-D9B328F7CD27}"/>
              </a:ext>
            </a:extLst>
          </p:cNvPr>
          <p:cNvSpPr>
            <a:spLocks noGrp="1"/>
          </p:cNvSpPr>
          <p:nvPr>
            <p:ph idx="1"/>
          </p:nvPr>
        </p:nvSpPr>
        <p:spPr/>
        <p:txBody>
          <a:bodyPr/>
          <a:lstStyle/>
          <a:p>
            <a:r>
              <a:rPr lang="en-US" dirty="0"/>
              <a:t>Ensure the Ticket Information is up to date and accurate.</a:t>
            </a:r>
          </a:p>
          <a:p>
            <a:r>
              <a:rPr lang="en-US" dirty="0"/>
              <a:t>Copy/Paste Information from DTS.</a:t>
            </a:r>
          </a:p>
          <a:p>
            <a:r>
              <a:rPr lang="en-US" dirty="0"/>
              <a:t>Once the TAC has informed you that the document will be stamped MANUAL ABANDON, don’t touch it.</a:t>
            </a:r>
          </a:p>
          <a:p>
            <a:pPr lvl="1"/>
            <a:r>
              <a:rPr lang="en-US" dirty="0"/>
              <a:t>Start a new document.</a:t>
            </a:r>
          </a:p>
          <a:p>
            <a:pPr lvl="1"/>
            <a:r>
              <a:rPr lang="en-US" dirty="0"/>
              <a:t>Avoid amending the affected document. </a:t>
            </a:r>
          </a:p>
          <a:p>
            <a:r>
              <a:rPr lang="en-US" dirty="0"/>
              <a:t>The process can take greater than 3 weeks, so we appreciate your patience.</a:t>
            </a:r>
          </a:p>
          <a:p>
            <a:pPr lvl="1"/>
            <a:r>
              <a:rPr lang="en-US" dirty="0"/>
              <a:t>Avoid Client Updating your ticket.</a:t>
            </a:r>
          </a:p>
          <a:p>
            <a:r>
              <a:rPr lang="en-US" dirty="0"/>
              <a:t>Always attempt workarounds that the TAC provides to avoid system issues.</a:t>
            </a:r>
          </a:p>
          <a:p>
            <a:pPr lvl="1"/>
            <a:r>
              <a:rPr lang="en-US" dirty="0"/>
              <a:t>If the document can be processed, it’s better to do that than to stamp the document MANUAL ABANDON.</a:t>
            </a:r>
          </a:p>
          <a:p>
            <a:pPr lvl="1"/>
            <a:endParaRPr lang="en-US" dirty="0"/>
          </a:p>
        </p:txBody>
      </p:sp>
      <p:sp>
        <p:nvSpPr>
          <p:cNvPr id="4" name="Slide Number Placeholder 3">
            <a:extLst>
              <a:ext uri="{FF2B5EF4-FFF2-40B4-BE49-F238E27FC236}">
                <a16:creationId xmlns:a16="http://schemas.microsoft.com/office/drawing/2014/main" id="{9E2E5888-B1DE-45D2-A475-A3324CAE14E9}"/>
              </a:ext>
            </a:extLst>
          </p:cNvPr>
          <p:cNvSpPr>
            <a:spLocks noGrp="1"/>
          </p:cNvSpPr>
          <p:nvPr>
            <p:ph type="sldNum" sz="quarter" idx="10"/>
          </p:nvPr>
        </p:nvSpPr>
        <p:spPr/>
        <p:txBody>
          <a:bodyPr/>
          <a:lstStyle/>
          <a:p>
            <a:pPr>
              <a:defRPr/>
            </a:pPr>
            <a:fld id="{7D187A4C-A87B-41AC-8A01-0B3AA42528A5}" type="slidenum">
              <a:rPr lang="en-US" smtClean="0"/>
              <a:pPr>
                <a:defRPr/>
              </a:pPr>
              <a:t>21</a:t>
            </a:fld>
            <a:endParaRPr lang="en-US"/>
          </a:p>
        </p:txBody>
      </p:sp>
    </p:spTree>
    <p:extLst>
      <p:ext uri="{BB962C8B-B14F-4D97-AF65-F5344CB8AC3E}">
        <p14:creationId xmlns:p14="http://schemas.microsoft.com/office/powerpoint/2010/main" val="228137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2558-5C64-406E-9447-5D6EDDCFAD9B}"/>
              </a:ext>
            </a:extLst>
          </p:cNvPr>
          <p:cNvSpPr>
            <a:spLocks noGrp="1"/>
          </p:cNvSpPr>
          <p:nvPr>
            <p:ph type="title"/>
          </p:nvPr>
        </p:nvSpPr>
        <p:spPr/>
        <p:txBody>
          <a:bodyPr/>
          <a:lstStyle/>
          <a:p>
            <a:r>
              <a:rPr lang="en-US" dirty="0"/>
              <a:t>DTS FY20 R2 Functional Release</a:t>
            </a:r>
          </a:p>
        </p:txBody>
      </p:sp>
      <p:sp>
        <p:nvSpPr>
          <p:cNvPr id="3" name="Content Placeholder 2">
            <a:extLst>
              <a:ext uri="{FF2B5EF4-FFF2-40B4-BE49-F238E27FC236}">
                <a16:creationId xmlns:a16="http://schemas.microsoft.com/office/drawing/2014/main" id="{33687FB8-D2F2-49F3-9129-28C72360D5DF}"/>
              </a:ext>
            </a:extLst>
          </p:cNvPr>
          <p:cNvSpPr>
            <a:spLocks noGrp="1"/>
          </p:cNvSpPr>
          <p:nvPr>
            <p:ph idx="1"/>
          </p:nvPr>
        </p:nvSpPr>
        <p:spPr/>
        <p:txBody>
          <a:bodyPr/>
          <a:lstStyle/>
          <a:p>
            <a:r>
              <a:rPr lang="en-US" dirty="0"/>
              <a:t>DTS FY20 R2 Functional Release scheduled for April 2020 focuses on the DTS Expenses module and document attachment functionality. </a:t>
            </a:r>
          </a:p>
          <a:p>
            <a:endParaRPr lang="en-US" dirty="0"/>
          </a:p>
          <a:p>
            <a:r>
              <a:rPr lang="en-US" dirty="0"/>
              <a:t>This software version reshapes the Add expenses and upload supporting documents design, displays recorded expenses in a single running list, incorporates quick access to per diem under Enter Expenses, and launches a What’s New feature. </a:t>
            </a:r>
          </a:p>
          <a:p>
            <a:pPr lvl="1"/>
            <a:r>
              <a:rPr lang="en-US" dirty="0"/>
              <a:t>This DTS edition also retires fax capability. </a:t>
            </a:r>
          </a:p>
          <a:p>
            <a:endParaRPr lang="en-US" dirty="0"/>
          </a:p>
          <a:p>
            <a:r>
              <a:rPr lang="en-US" dirty="0"/>
              <a:t>This is scheduled for the following dates:</a:t>
            </a:r>
          </a:p>
          <a:p>
            <a:pPr lvl="1"/>
            <a:r>
              <a:rPr lang="en-US" dirty="0"/>
              <a:t>April 13, 2020 – EWTS</a:t>
            </a:r>
          </a:p>
          <a:p>
            <a:pPr lvl="1"/>
            <a:r>
              <a:rPr lang="en-US" dirty="0"/>
              <a:t>More Info Next Slide – DTS </a:t>
            </a:r>
          </a:p>
        </p:txBody>
      </p:sp>
      <p:sp>
        <p:nvSpPr>
          <p:cNvPr id="4" name="Slide Number Placeholder 3">
            <a:extLst>
              <a:ext uri="{FF2B5EF4-FFF2-40B4-BE49-F238E27FC236}">
                <a16:creationId xmlns:a16="http://schemas.microsoft.com/office/drawing/2014/main" id="{D4F799F1-6A0C-4C65-AE58-EF73C05DA06F}"/>
              </a:ext>
            </a:extLst>
          </p:cNvPr>
          <p:cNvSpPr>
            <a:spLocks noGrp="1"/>
          </p:cNvSpPr>
          <p:nvPr>
            <p:ph type="sldNum" sz="quarter" idx="10"/>
          </p:nvPr>
        </p:nvSpPr>
        <p:spPr/>
        <p:txBody>
          <a:bodyPr/>
          <a:lstStyle/>
          <a:p>
            <a:pPr>
              <a:defRPr/>
            </a:pPr>
            <a:fld id="{7D187A4C-A87B-41AC-8A01-0B3AA42528A5}" type="slidenum">
              <a:rPr lang="en-US" smtClean="0"/>
              <a:pPr>
                <a:defRPr/>
              </a:pPr>
              <a:t>22</a:t>
            </a:fld>
            <a:endParaRPr lang="en-US"/>
          </a:p>
        </p:txBody>
      </p:sp>
    </p:spTree>
    <p:extLst>
      <p:ext uri="{BB962C8B-B14F-4D97-AF65-F5344CB8AC3E}">
        <p14:creationId xmlns:p14="http://schemas.microsoft.com/office/powerpoint/2010/main" val="248912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2558-5C64-406E-9447-5D6EDDCFAD9B}"/>
              </a:ext>
            </a:extLst>
          </p:cNvPr>
          <p:cNvSpPr>
            <a:spLocks noGrp="1"/>
          </p:cNvSpPr>
          <p:nvPr>
            <p:ph type="title"/>
          </p:nvPr>
        </p:nvSpPr>
        <p:spPr/>
        <p:txBody>
          <a:bodyPr/>
          <a:lstStyle/>
          <a:p>
            <a:r>
              <a:rPr lang="en-US" dirty="0"/>
              <a:t>DTS FY20 R2 Functional Release</a:t>
            </a:r>
          </a:p>
        </p:txBody>
      </p:sp>
      <p:sp>
        <p:nvSpPr>
          <p:cNvPr id="3" name="Content Placeholder 2">
            <a:extLst>
              <a:ext uri="{FF2B5EF4-FFF2-40B4-BE49-F238E27FC236}">
                <a16:creationId xmlns:a16="http://schemas.microsoft.com/office/drawing/2014/main" id="{33687FB8-D2F2-49F3-9129-28C72360D5DF}"/>
              </a:ext>
            </a:extLst>
          </p:cNvPr>
          <p:cNvSpPr>
            <a:spLocks noGrp="1"/>
          </p:cNvSpPr>
          <p:nvPr>
            <p:ph idx="1"/>
          </p:nvPr>
        </p:nvSpPr>
        <p:spPr/>
        <p:txBody>
          <a:bodyPr>
            <a:normAutofit lnSpcReduction="10000"/>
          </a:bodyPr>
          <a:lstStyle/>
          <a:p>
            <a:r>
              <a:rPr lang="en-US" dirty="0"/>
              <a:t>This release is being scheduled to be implemented in a phased approach across DoD organizations. </a:t>
            </a:r>
          </a:p>
          <a:p>
            <a:endParaRPr lang="en-US" dirty="0"/>
          </a:p>
          <a:p>
            <a:r>
              <a:rPr lang="en-US" dirty="0"/>
              <a:t>On April 17, 2020, the release will be implemented for randomly selected DoD organizations to allow software engineers to assess system performance. </a:t>
            </a:r>
          </a:p>
          <a:p>
            <a:pPr lvl="1"/>
            <a:r>
              <a:rPr lang="en-US" dirty="0"/>
              <a:t>If your organization is part of the pilot, users will see an on screen banner once logged into DTS. </a:t>
            </a:r>
          </a:p>
          <a:p>
            <a:endParaRPr lang="en-US" dirty="0"/>
          </a:p>
          <a:p>
            <a:r>
              <a:rPr lang="en-US" dirty="0"/>
              <a:t>Following a successful verification, the release will be implemented across all remaining DoD organizations, which is tentatively scheduled for April 28, 2020. </a:t>
            </a:r>
          </a:p>
          <a:p>
            <a:endParaRPr lang="en-US" dirty="0"/>
          </a:p>
          <a:p>
            <a:r>
              <a:rPr lang="en-US" dirty="0"/>
              <a:t>Please continue to monitor the DTS homepage for any updates to the release schedule. </a:t>
            </a:r>
          </a:p>
        </p:txBody>
      </p:sp>
      <p:sp>
        <p:nvSpPr>
          <p:cNvPr id="4" name="Slide Number Placeholder 3">
            <a:extLst>
              <a:ext uri="{FF2B5EF4-FFF2-40B4-BE49-F238E27FC236}">
                <a16:creationId xmlns:a16="http://schemas.microsoft.com/office/drawing/2014/main" id="{D4F799F1-6A0C-4C65-AE58-EF73C05DA06F}"/>
              </a:ext>
            </a:extLst>
          </p:cNvPr>
          <p:cNvSpPr>
            <a:spLocks noGrp="1"/>
          </p:cNvSpPr>
          <p:nvPr>
            <p:ph type="sldNum" sz="quarter" idx="10"/>
          </p:nvPr>
        </p:nvSpPr>
        <p:spPr/>
        <p:txBody>
          <a:bodyPr/>
          <a:lstStyle/>
          <a:p>
            <a:pPr>
              <a:defRPr/>
            </a:pPr>
            <a:fld id="{7D187A4C-A87B-41AC-8A01-0B3AA42528A5}" type="slidenum">
              <a:rPr lang="en-US" smtClean="0"/>
              <a:pPr>
                <a:defRPr/>
              </a:pPr>
              <a:t>23</a:t>
            </a:fld>
            <a:endParaRPr lang="en-US"/>
          </a:p>
        </p:txBody>
      </p:sp>
    </p:spTree>
    <p:extLst>
      <p:ext uri="{BB962C8B-B14F-4D97-AF65-F5344CB8AC3E}">
        <p14:creationId xmlns:p14="http://schemas.microsoft.com/office/powerpoint/2010/main" val="2501427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E234-5E6D-4BCB-9209-24050E604E00}"/>
              </a:ext>
            </a:extLst>
          </p:cNvPr>
          <p:cNvSpPr>
            <a:spLocks noGrp="1"/>
          </p:cNvSpPr>
          <p:nvPr>
            <p:ph type="title"/>
          </p:nvPr>
        </p:nvSpPr>
        <p:spPr/>
        <p:txBody>
          <a:bodyPr/>
          <a:lstStyle/>
          <a:p>
            <a:r>
              <a:rPr lang="en-US" dirty="0"/>
              <a:t>Upcoming Changes – What’s New Pop-Up</a:t>
            </a:r>
          </a:p>
        </p:txBody>
      </p:sp>
      <p:pic>
        <p:nvPicPr>
          <p:cNvPr id="5" name="Content Placeholder 4">
            <a:extLst>
              <a:ext uri="{FF2B5EF4-FFF2-40B4-BE49-F238E27FC236}">
                <a16:creationId xmlns:a16="http://schemas.microsoft.com/office/drawing/2014/main" id="{6C8C5669-85FC-4D03-AACE-A53A674A4EB6}"/>
              </a:ext>
            </a:extLst>
          </p:cNvPr>
          <p:cNvPicPr>
            <a:picLocks noGrp="1" noChangeAspect="1"/>
          </p:cNvPicPr>
          <p:nvPr>
            <p:ph idx="1"/>
          </p:nvPr>
        </p:nvPicPr>
        <p:blipFill>
          <a:blip r:embed="rId2"/>
          <a:stretch>
            <a:fillRect/>
          </a:stretch>
        </p:blipFill>
        <p:spPr>
          <a:xfrm>
            <a:off x="4724400" y="1143000"/>
            <a:ext cx="7014639" cy="4873625"/>
          </a:xfrm>
          <a:prstGeom prst="rect">
            <a:avLst/>
          </a:prstGeom>
        </p:spPr>
      </p:pic>
      <p:sp>
        <p:nvSpPr>
          <p:cNvPr id="4" name="Slide Number Placeholder 3">
            <a:extLst>
              <a:ext uri="{FF2B5EF4-FFF2-40B4-BE49-F238E27FC236}">
                <a16:creationId xmlns:a16="http://schemas.microsoft.com/office/drawing/2014/main" id="{2967DB0C-FF1B-465F-BDAD-8D7950D3B808}"/>
              </a:ext>
            </a:extLst>
          </p:cNvPr>
          <p:cNvSpPr>
            <a:spLocks noGrp="1"/>
          </p:cNvSpPr>
          <p:nvPr>
            <p:ph type="sldNum" sz="quarter" idx="10"/>
          </p:nvPr>
        </p:nvSpPr>
        <p:spPr/>
        <p:txBody>
          <a:bodyPr/>
          <a:lstStyle/>
          <a:p>
            <a:pPr>
              <a:defRPr/>
            </a:pPr>
            <a:fld id="{7D187A4C-A87B-41AC-8A01-0B3AA42528A5}" type="slidenum">
              <a:rPr lang="en-US" smtClean="0"/>
              <a:pPr>
                <a:defRPr/>
              </a:pPr>
              <a:t>24</a:t>
            </a:fld>
            <a:endParaRPr lang="en-US"/>
          </a:p>
        </p:txBody>
      </p:sp>
      <p:sp>
        <p:nvSpPr>
          <p:cNvPr id="6" name="TextBox 5">
            <a:extLst>
              <a:ext uri="{FF2B5EF4-FFF2-40B4-BE49-F238E27FC236}">
                <a16:creationId xmlns:a16="http://schemas.microsoft.com/office/drawing/2014/main" id="{35C7EEE0-0294-4BE1-889A-BBB4B98083FA}"/>
              </a:ext>
            </a:extLst>
          </p:cNvPr>
          <p:cNvSpPr txBox="1"/>
          <p:nvPr/>
        </p:nvSpPr>
        <p:spPr>
          <a:xfrm>
            <a:off x="152400" y="2133600"/>
            <a:ext cx="3429000" cy="2438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new feature that will be deployed is the “What’s New Pop-Up”. </a:t>
            </a:r>
          </a:p>
          <a:p>
            <a:endParaRPr lang="en-US" sz="1400" b="0" i="0" dirty="0">
              <a:latin typeface="+mj-lt"/>
            </a:endParaRPr>
          </a:p>
          <a:p>
            <a:r>
              <a:rPr lang="en-US" sz="1400" b="0" i="0" dirty="0">
                <a:latin typeface="+mj-lt"/>
              </a:rPr>
              <a:t>Whenever there is a system change, the user will be presented with a What’s New Pop-Up describing the changes on that particular part of DTS.</a:t>
            </a:r>
          </a:p>
          <a:p>
            <a:endParaRPr lang="en-US" sz="1400" b="0" i="0" dirty="0">
              <a:latin typeface="+mj-lt"/>
            </a:endParaRPr>
          </a:p>
          <a:p>
            <a:r>
              <a:rPr lang="en-US" sz="1400" b="0" i="0" dirty="0">
                <a:latin typeface="+mj-lt"/>
              </a:rPr>
              <a:t>The system will look at the traveler’s login information and will only present the traveler with this one time.</a:t>
            </a:r>
          </a:p>
        </p:txBody>
      </p:sp>
    </p:spTree>
    <p:extLst>
      <p:ext uri="{BB962C8B-B14F-4D97-AF65-F5344CB8AC3E}">
        <p14:creationId xmlns:p14="http://schemas.microsoft.com/office/powerpoint/2010/main" val="656579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D9DA-93B6-464A-B5C1-E527988E0DA4}"/>
              </a:ext>
            </a:extLst>
          </p:cNvPr>
          <p:cNvSpPr>
            <a:spLocks noGrp="1"/>
          </p:cNvSpPr>
          <p:nvPr>
            <p:ph type="title"/>
          </p:nvPr>
        </p:nvSpPr>
        <p:spPr/>
        <p:txBody>
          <a:bodyPr/>
          <a:lstStyle/>
          <a:p>
            <a:r>
              <a:rPr lang="en-US" dirty="0"/>
              <a:t>Upcoming Changes – What’s New Pop-Up</a:t>
            </a:r>
          </a:p>
        </p:txBody>
      </p:sp>
      <p:pic>
        <p:nvPicPr>
          <p:cNvPr id="6" name="Content Placeholder 5">
            <a:extLst>
              <a:ext uri="{FF2B5EF4-FFF2-40B4-BE49-F238E27FC236}">
                <a16:creationId xmlns:a16="http://schemas.microsoft.com/office/drawing/2014/main" id="{EA5B37FC-945C-43A8-B078-13345671CD4B}"/>
              </a:ext>
            </a:extLst>
          </p:cNvPr>
          <p:cNvPicPr>
            <a:picLocks noGrp="1" noChangeAspect="1"/>
          </p:cNvPicPr>
          <p:nvPr>
            <p:ph idx="1"/>
          </p:nvPr>
        </p:nvPicPr>
        <p:blipFill>
          <a:blip r:embed="rId2"/>
          <a:stretch>
            <a:fillRect/>
          </a:stretch>
        </p:blipFill>
        <p:spPr>
          <a:xfrm>
            <a:off x="3216187" y="1463676"/>
            <a:ext cx="2795803" cy="4173248"/>
          </a:xfrm>
          <a:prstGeom prst="rect">
            <a:avLst/>
          </a:prstGeom>
        </p:spPr>
      </p:pic>
      <p:sp>
        <p:nvSpPr>
          <p:cNvPr id="4" name="Slide Number Placeholder 3">
            <a:extLst>
              <a:ext uri="{FF2B5EF4-FFF2-40B4-BE49-F238E27FC236}">
                <a16:creationId xmlns:a16="http://schemas.microsoft.com/office/drawing/2014/main" id="{3785903A-FB49-413B-AD97-1F5F09DEA488}"/>
              </a:ext>
            </a:extLst>
          </p:cNvPr>
          <p:cNvSpPr>
            <a:spLocks noGrp="1"/>
          </p:cNvSpPr>
          <p:nvPr>
            <p:ph type="sldNum" sz="quarter" idx="10"/>
          </p:nvPr>
        </p:nvSpPr>
        <p:spPr/>
        <p:txBody>
          <a:bodyPr/>
          <a:lstStyle/>
          <a:p>
            <a:pPr>
              <a:defRPr/>
            </a:pPr>
            <a:fld id="{7D187A4C-A87B-41AC-8A01-0B3AA42528A5}" type="slidenum">
              <a:rPr lang="en-US" smtClean="0"/>
              <a:pPr>
                <a:defRPr/>
              </a:pPr>
              <a:t>25</a:t>
            </a:fld>
            <a:endParaRPr lang="en-US"/>
          </a:p>
        </p:txBody>
      </p:sp>
      <p:pic>
        <p:nvPicPr>
          <p:cNvPr id="7" name="Picture 6">
            <a:extLst>
              <a:ext uri="{FF2B5EF4-FFF2-40B4-BE49-F238E27FC236}">
                <a16:creationId xmlns:a16="http://schemas.microsoft.com/office/drawing/2014/main" id="{A80E9047-BDA9-4DC8-B303-62C293EC0DC6}"/>
              </a:ext>
            </a:extLst>
          </p:cNvPr>
          <p:cNvPicPr>
            <a:picLocks noChangeAspect="1"/>
          </p:cNvPicPr>
          <p:nvPr/>
        </p:nvPicPr>
        <p:blipFill>
          <a:blip r:embed="rId3"/>
          <a:stretch>
            <a:fillRect/>
          </a:stretch>
        </p:blipFill>
        <p:spPr>
          <a:xfrm>
            <a:off x="244387" y="1463676"/>
            <a:ext cx="2793605" cy="4173248"/>
          </a:xfrm>
          <a:prstGeom prst="rect">
            <a:avLst/>
          </a:prstGeom>
        </p:spPr>
      </p:pic>
      <p:pic>
        <p:nvPicPr>
          <p:cNvPr id="8" name="Picture 7">
            <a:extLst>
              <a:ext uri="{FF2B5EF4-FFF2-40B4-BE49-F238E27FC236}">
                <a16:creationId xmlns:a16="http://schemas.microsoft.com/office/drawing/2014/main" id="{6670AFE8-20B9-4931-A033-196CDF6FCB96}"/>
              </a:ext>
            </a:extLst>
          </p:cNvPr>
          <p:cNvPicPr>
            <a:picLocks noChangeAspect="1"/>
          </p:cNvPicPr>
          <p:nvPr/>
        </p:nvPicPr>
        <p:blipFill>
          <a:blip r:embed="rId4"/>
          <a:stretch>
            <a:fillRect/>
          </a:stretch>
        </p:blipFill>
        <p:spPr>
          <a:xfrm>
            <a:off x="6190185" y="1474861"/>
            <a:ext cx="2799809" cy="4162063"/>
          </a:xfrm>
          <a:prstGeom prst="rect">
            <a:avLst/>
          </a:prstGeom>
        </p:spPr>
      </p:pic>
      <p:pic>
        <p:nvPicPr>
          <p:cNvPr id="9" name="Picture 8">
            <a:extLst>
              <a:ext uri="{FF2B5EF4-FFF2-40B4-BE49-F238E27FC236}">
                <a16:creationId xmlns:a16="http://schemas.microsoft.com/office/drawing/2014/main" id="{31E4C370-120B-4BB7-AAC7-0A3E42E7F3DC}"/>
              </a:ext>
            </a:extLst>
          </p:cNvPr>
          <p:cNvPicPr>
            <a:picLocks noChangeAspect="1"/>
          </p:cNvPicPr>
          <p:nvPr/>
        </p:nvPicPr>
        <p:blipFill>
          <a:blip r:embed="rId5"/>
          <a:stretch>
            <a:fillRect/>
          </a:stretch>
        </p:blipFill>
        <p:spPr>
          <a:xfrm>
            <a:off x="9168189" y="1474861"/>
            <a:ext cx="2795211" cy="4162063"/>
          </a:xfrm>
          <a:prstGeom prst="rect">
            <a:avLst/>
          </a:prstGeom>
        </p:spPr>
      </p:pic>
    </p:spTree>
    <p:extLst>
      <p:ext uri="{BB962C8B-B14F-4D97-AF65-F5344CB8AC3E}">
        <p14:creationId xmlns:p14="http://schemas.microsoft.com/office/powerpoint/2010/main" val="2513104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B663A70-84E6-4D7E-B021-C59C257ADE02}"/>
              </a:ext>
            </a:extLst>
          </p:cNvPr>
          <p:cNvPicPr>
            <a:picLocks noGrp="1" noChangeAspect="1"/>
          </p:cNvPicPr>
          <p:nvPr>
            <p:ph idx="1"/>
          </p:nvPr>
        </p:nvPicPr>
        <p:blipFill>
          <a:blip r:embed="rId2"/>
          <a:stretch>
            <a:fillRect/>
          </a:stretch>
        </p:blipFill>
        <p:spPr>
          <a:xfrm>
            <a:off x="1776228" y="1454150"/>
            <a:ext cx="8623668" cy="4873625"/>
          </a:xfrm>
          <a:prstGeom prst="rect">
            <a:avLst/>
          </a:prstGeom>
        </p:spPr>
      </p:pic>
      <p:sp>
        <p:nvSpPr>
          <p:cNvPr id="2" name="Title 1">
            <a:extLst>
              <a:ext uri="{FF2B5EF4-FFF2-40B4-BE49-F238E27FC236}">
                <a16:creationId xmlns:a16="http://schemas.microsoft.com/office/drawing/2014/main" id="{A4CD76E0-64BC-443C-94C0-839BFD9F110F}"/>
              </a:ext>
            </a:extLst>
          </p:cNvPr>
          <p:cNvSpPr>
            <a:spLocks noGrp="1"/>
          </p:cNvSpPr>
          <p:nvPr>
            <p:ph type="title"/>
          </p:nvPr>
        </p:nvSpPr>
        <p:spPr/>
        <p:txBody>
          <a:bodyPr/>
          <a:lstStyle/>
          <a:p>
            <a:r>
              <a:rPr lang="en-US" dirty="0"/>
              <a:t>Upcoming Changes – New Expenses Screen</a:t>
            </a:r>
          </a:p>
        </p:txBody>
      </p:sp>
      <p:sp>
        <p:nvSpPr>
          <p:cNvPr id="4" name="Slide Number Placeholder 3">
            <a:extLst>
              <a:ext uri="{FF2B5EF4-FFF2-40B4-BE49-F238E27FC236}">
                <a16:creationId xmlns:a16="http://schemas.microsoft.com/office/drawing/2014/main" id="{3A3A51B4-F078-4CB8-9636-DFBBD876A94D}"/>
              </a:ext>
            </a:extLst>
          </p:cNvPr>
          <p:cNvSpPr>
            <a:spLocks noGrp="1"/>
          </p:cNvSpPr>
          <p:nvPr>
            <p:ph type="sldNum" sz="quarter" idx="10"/>
          </p:nvPr>
        </p:nvSpPr>
        <p:spPr/>
        <p:txBody>
          <a:bodyPr/>
          <a:lstStyle/>
          <a:p>
            <a:pPr>
              <a:defRPr/>
            </a:pPr>
            <a:fld id="{7D187A4C-A87B-41AC-8A01-0B3AA42528A5}" type="slidenum">
              <a:rPr lang="en-US" smtClean="0"/>
              <a:pPr>
                <a:defRPr/>
              </a:pPr>
              <a:t>26</a:t>
            </a:fld>
            <a:endParaRPr lang="en-US"/>
          </a:p>
        </p:txBody>
      </p:sp>
      <p:sp>
        <p:nvSpPr>
          <p:cNvPr id="7" name="TextBox 6">
            <a:extLst>
              <a:ext uri="{FF2B5EF4-FFF2-40B4-BE49-F238E27FC236}">
                <a16:creationId xmlns:a16="http://schemas.microsoft.com/office/drawing/2014/main" id="{1B1BE9CD-891A-4604-9586-5FA71CDBB67D}"/>
              </a:ext>
            </a:extLst>
          </p:cNvPr>
          <p:cNvSpPr txBox="1"/>
          <p:nvPr/>
        </p:nvSpPr>
        <p:spPr>
          <a:xfrm>
            <a:off x="190499" y="1828800"/>
            <a:ext cx="3733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Trip Workbook, Reservation Expenses, Other Expenses, and Substantiating Documents will be combined into one Expenses page with new intuitive features.</a:t>
            </a:r>
          </a:p>
        </p:txBody>
      </p:sp>
    </p:spTree>
    <p:extLst>
      <p:ext uri="{BB962C8B-B14F-4D97-AF65-F5344CB8AC3E}">
        <p14:creationId xmlns:p14="http://schemas.microsoft.com/office/powerpoint/2010/main" val="2642733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572EF55-FAB3-4991-A9ED-42E937843C75}"/>
              </a:ext>
            </a:extLst>
          </p:cNvPr>
          <p:cNvPicPr>
            <a:picLocks noGrp="1" noChangeAspect="1"/>
          </p:cNvPicPr>
          <p:nvPr>
            <p:ph idx="1"/>
          </p:nvPr>
        </p:nvPicPr>
        <p:blipFill>
          <a:blip r:embed="rId2"/>
          <a:stretch>
            <a:fillRect/>
          </a:stretch>
        </p:blipFill>
        <p:spPr>
          <a:xfrm>
            <a:off x="2132282" y="1454150"/>
            <a:ext cx="7911561" cy="4873625"/>
          </a:xfrm>
          <a:prstGeom prst="rect">
            <a:avLst/>
          </a:prstGeom>
        </p:spPr>
      </p:pic>
      <p:sp>
        <p:nvSpPr>
          <p:cNvPr id="2" name="Title 1">
            <a:extLst>
              <a:ext uri="{FF2B5EF4-FFF2-40B4-BE49-F238E27FC236}">
                <a16:creationId xmlns:a16="http://schemas.microsoft.com/office/drawing/2014/main" id="{A4CD76E0-64BC-443C-94C0-839BFD9F110F}"/>
              </a:ext>
            </a:extLst>
          </p:cNvPr>
          <p:cNvSpPr>
            <a:spLocks noGrp="1"/>
          </p:cNvSpPr>
          <p:nvPr>
            <p:ph type="title"/>
          </p:nvPr>
        </p:nvSpPr>
        <p:spPr/>
        <p:txBody>
          <a:bodyPr/>
          <a:lstStyle/>
          <a:p>
            <a:r>
              <a:rPr lang="en-US" dirty="0"/>
              <a:t>Upcoming Changes – New Expenses Screen</a:t>
            </a:r>
          </a:p>
        </p:txBody>
      </p:sp>
      <p:sp>
        <p:nvSpPr>
          <p:cNvPr id="4" name="Slide Number Placeholder 3">
            <a:extLst>
              <a:ext uri="{FF2B5EF4-FFF2-40B4-BE49-F238E27FC236}">
                <a16:creationId xmlns:a16="http://schemas.microsoft.com/office/drawing/2014/main" id="{3A3A51B4-F078-4CB8-9636-DFBBD876A94D}"/>
              </a:ext>
            </a:extLst>
          </p:cNvPr>
          <p:cNvSpPr>
            <a:spLocks noGrp="1"/>
          </p:cNvSpPr>
          <p:nvPr>
            <p:ph type="sldNum" sz="quarter" idx="10"/>
          </p:nvPr>
        </p:nvSpPr>
        <p:spPr/>
        <p:txBody>
          <a:bodyPr/>
          <a:lstStyle/>
          <a:p>
            <a:pPr>
              <a:defRPr/>
            </a:pPr>
            <a:fld id="{7D187A4C-A87B-41AC-8A01-0B3AA42528A5}" type="slidenum">
              <a:rPr lang="en-US" smtClean="0"/>
              <a:pPr>
                <a:defRPr/>
              </a:pPr>
              <a:t>27</a:t>
            </a:fld>
            <a:endParaRPr lang="en-US"/>
          </a:p>
        </p:txBody>
      </p:sp>
      <p:sp>
        <p:nvSpPr>
          <p:cNvPr id="7" name="TextBox 6">
            <a:extLst>
              <a:ext uri="{FF2B5EF4-FFF2-40B4-BE49-F238E27FC236}">
                <a16:creationId xmlns:a16="http://schemas.microsoft.com/office/drawing/2014/main" id="{1B1BE9CD-891A-4604-9586-5FA71CDBB67D}"/>
              </a:ext>
            </a:extLst>
          </p:cNvPr>
          <p:cNvSpPr txBox="1"/>
          <p:nvPr/>
        </p:nvSpPr>
        <p:spPr>
          <a:xfrm>
            <a:off x="190499" y="1828800"/>
            <a:ext cx="3733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All expenses will be collapsed and displayed in a default order, that can be modified by selecting the Sort By feature at the top.</a:t>
            </a:r>
          </a:p>
        </p:txBody>
      </p:sp>
    </p:spTree>
    <p:extLst>
      <p:ext uri="{BB962C8B-B14F-4D97-AF65-F5344CB8AC3E}">
        <p14:creationId xmlns:p14="http://schemas.microsoft.com/office/powerpoint/2010/main" val="1351353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B663A70-84E6-4D7E-B021-C59C257ADE02}"/>
              </a:ext>
            </a:extLst>
          </p:cNvPr>
          <p:cNvPicPr>
            <a:picLocks noGrp="1" noChangeAspect="1"/>
          </p:cNvPicPr>
          <p:nvPr>
            <p:ph idx="1"/>
          </p:nvPr>
        </p:nvPicPr>
        <p:blipFill>
          <a:blip r:embed="rId2"/>
          <a:stretch>
            <a:fillRect/>
          </a:stretch>
        </p:blipFill>
        <p:spPr>
          <a:xfrm>
            <a:off x="1776228" y="1454150"/>
            <a:ext cx="8623668" cy="4873625"/>
          </a:xfrm>
          <a:prstGeom prst="rect">
            <a:avLst/>
          </a:prstGeom>
        </p:spPr>
      </p:pic>
      <p:sp>
        <p:nvSpPr>
          <p:cNvPr id="2" name="Title 1">
            <a:extLst>
              <a:ext uri="{FF2B5EF4-FFF2-40B4-BE49-F238E27FC236}">
                <a16:creationId xmlns:a16="http://schemas.microsoft.com/office/drawing/2014/main" id="{A4CD76E0-64BC-443C-94C0-839BFD9F110F}"/>
              </a:ext>
            </a:extLst>
          </p:cNvPr>
          <p:cNvSpPr>
            <a:spLocks noGrp="1"/>
          </p:cNvSpPr>
          <p:nvPr>
            <p:ph type="title"/>
          </p:nvPr>
        </p:nvSpPr>
        <p:spPr/>
        <p:txBody>
          <a:bodyPr/>
          <a:lstStyle/>
          <a:p>
            <a:r>
              <a:rPr lang="en-US" dirty="0"/>
              <a:t>Upcoming Changes – Download All Button</a:t>
            </a:r>
          </a:p>
        </p:txBody>
      </p:sp>
      <p:sp>
        <p:nvSpPr>
          <p:cNvPr id="4" name="Slide Number Placeholder 3">
            <a:extLst>
              <a:ext uri="{FF2B5EF4-FFF2-40B4-BE49-F238E27FC236}">
                <a16:creationId xmlns:a16="http://schemas.microsoft.com/office/drawing/2014/main" id="{3A3A51B4-F078-4CB8-9636-DFBBD876A94D}"/>
              </a:ext>
            </a:extLst>
          </p:cNvPr>
          <p:cNvSpPr>
            <a:spLocks noGrp="1"/>
          </p:cNvSpPr>
          <p:nvPr>
            <p:ph type="sldNum" sz="quarter" idx="10"/>
          </p:nvPr>
        </p:nvSpPr>
        <p:spPr/>
        <p:txBody>
          <a:bodyPr/>
          <a:lstStyle/>
          <a:p>
            <a:pPr>
              <a:defRPr/>
            </a:pPr>
            <a:fld id="{7D187A4C-A87B-41AC-8A01-0B3AA42528A5}" type="slidenum">
              <a:rPr lang="en-US" smtClean="0"/>
              <a:pPr>
                <a:defRPr/>
              </a:pPr>
              <a:t>28</a:t>
            </a:fld>
            <a:endParaRPr lang="en-US"/>
          </a:p>
        </p:txBody>
      </p:sp>
      <p:sp>
        <p:nvSpPr>
          <p:cNvPr id="7" name="TextBox 6">
            <a:extLst>
              <a:ext uri="{FF2B5EF4-FFF2-40B4-BE49-F238E27FC236}">
                <a16:creationId xmlns:a16="http://schemas.microsoft.com/office/drawing/2014/main" id="{1B1BE9CD-891A-4604-9586-5FA71CDBB67D}"/>
              </a:ext>
            </a:extLst>
          </p:cNvPr>
          <p:cNvSpPr txBox="1"/>
          <p:nvPr/>
        </p:nvSpPr>
        <p:spPr>
          <a:xfrm>
            <a:off x="199735" y="2609411"/>
            <a:ext cx="2438400" cy="104775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new button will be added to allow routing officials to  download all receipts at one time as a .zip file.</a:t>
            </a:r>
          </a:p>
        </p:txBody>
      </p:sp>
      <p:sp>
        <p:nvSpPr>
          <p:cNvPr id="8" name="Arrow: Down 7">
            <a:extLst>
              <a:ext uri="{FF2B5EF4-FFF2-40B4-BE49-F238E27FC236}">
                <a16:creationId xmlns:a16="http://schemas.microsoft.com/office/drawing/2014/main" id="{0E5A56D3-1F80-47F3-BBBD-2C0606BEFC35}"/>
              </a:ext>
            </a:extLst>
          </p:cNvPr>
          <p:cNvSpPr/>
          <p:nvPr/>
        </p:nvSpPr>
        <p:spPr bwMode="auto">
          <a:xfrm>
            <a:off x="7010400" y="2590800"/>
            <a:ext cx="4572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590649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B663A70-84E6-4D7E-B021-C59C257ADE02}"/>
              </a:ext>
            </a:extLst>
          </p:cNvPr>
          <p:cNvPicPr>
            <a:picLocks noGrp="1" noChangeAspect="1"/>
          </p:cNvPicPr>
          <p:nvPr>
            <p:ph idx="1"/>
          </p:nvPr>
        </p:nvPicPr>
        <p:blipFill>
          <a:blip r:embed="rId2"/>
          <a:stretch>
            <a:fillRect/>
          </a:stretch>
        </p:blipFill>
        <p:spPr>
          <a:xfrm>
            <a:off x="1776228" y="1454150"/>
            <a:ext cx="8623668" cy="4873625"/>
          </a:xfrm>
          <a:prstGeom prst="rect">
            <a:avLst/>
          </a:prstGeom>
        </p:spPr>
      </p:pic>
      <p:sp>
        <p:nvSpPr>
          <p:cNvPr id="2" name="Title 1">
            <a:extLst>
              <a:ext uri="{FF2B5EF4-FFF2-40B4-BE49-F238E27FC236}">
                <a16:creationId xmlns:a16="http://schemas.microsoft.com/office/drawing/2014/main" id="{A4CD76E0-64BC-443C-94C0-839BFD9F110F}"/>
              </a:ext>
            </a:extLst>
          </p:cNvPr>
          <p:cNvSpPr>
            <a:spLocks noGrp="1"/>
          </p:cNvSpPr>
          <p:nvPr>
            <p:ph type="title"/>
          </p:nvPr>
        </p:nvSpPr>
        <p:spPr/>
        <p:txBody>
          <a:bodyPr/>
          <a:lstStyle/>
          <a:p>
            <a:r>
              <a:rPr lang="en-US" dirty="0"/>
              <a:t>Upcoming Changes – Add Button</a:t>
            </a:r>
          </a:p>
        </p:txBody>
      </p:sp>
      <p:sp>
        <p:nvSpPr>
          <p:cNvPr id="4" name="Slide Number Placeholder 3">
            <a:extLst>
              <a:ext uri="{FF2B5EF4-FFF2-40B4-BE49-F238E27FC236}">
                <a16:creationId xmlns:a16="http://schemas.microsoft.com/office/drawing/2014/main" id="{3A3A51B4-F078-4CB8-9636-DFBBD876A94D}"/>
              </a:ext>
            </a:extLst>
          </p:cNvPr>
          <p:cNvSpPr>
            <a:spLocks noGrp="1"/>
          </p:cNvSpPr>
          <p:nvPr>
            <p:ph type="sldNum" sz="quarter" idx="10"/>
          </p:nvPr>
        </p:nvSpPr>
        <p:spPr/>
        <p:txBody>
          <a:bodyPr/>
          <a:lstStyle/>
          <a:p>
            <a:pPr>
              <a:defRPr/>
            </a:pPr>
            <a:fld id="{7D187A4C-A87B-41AC-8A01-0B3AA42528A5}" type="slidenum">
              <a:rPr lang="en-US" smtClean="0"/>
              <a:pPr>
                <a:defRPr/>
              </a:pPr>
              <a:t>29</a:t>
            </a:fld>
            <a:endParaRPr lang="en-US"/>
          </a:p>
        </p:txBody>
      </p:sp>
      <p:sp>
        <p:nvSpPr>
          <p:cNvPr id="7" name="TextBox 6">
            <a:extLst>
              <a:ext uri="{FF2B5EF4-FFF2-40B4-BE49-F238E27FC236}">
                <a16:creationId xmlns:a16="http://schemas.microsoft.com/office/drawing/2014/main" id="{1B1BE9CD-891A-4604-9586-5FA71CDBB67D}"/>
              </a:ext>
            </a:extLst>
          </p:cNvPr>
          <p:cNvSpPr txBox="1"/>
          <p:nvPr/>
        </p:nvSpPr>
        <p:spPr>
          <a:xfrm>
            <a:off x="609600" y="2381250"/>
            <a:ext cx="3733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“Add” button will now have the ability to add expenses, upload documents or pdfs, and import Government Charge Card Transactions (GTCCs) (on vouchers).</a:t>
            </a:r>
          </a:p>
        </p:txBody>
      </p:sp>
      <p:sp>
        <p:nvSpPr>
          <p:cNvPr id="8" name="Arrow: Down 7">
            <a:extLst>
              <a:ext uri="{FF2B5EF4-FFF2-40B4-BE49-F238E27FC236}">
                <a16:creationId xmlns:a16="http://schemas.microsoft.com/office/drawing/2014/main" id="{0E5A56D3-1F80-47F3-BBBD-2C0606BEFC35}"/>
              </a:ext>
            </a:extLst>
          </p:cNvPr>
          <p:cNvSpPr/>
          <p:nvPr/>
        </p:nvSpPr>
        <p:spPr bwMode="auto">
          <a:xfrm>
            <a:off x="9601200" y="2590800"/>
            <a:ext cx="4572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353403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DCCF-9047-40BF-969A-B01E6C5500D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3CFAEDD-2F4F-4270-A3F4-796E657540E1}"/>
              </a:ext>
            </a:extLst>
          </p:cNvPr>
          <p:cNvSpPr>
            <a:spLocks noGrp="1"/>
          </p:cNvSpPr>
          <p:nvPr>
            <p:ph idx="1"/>
          </p:nvPr>
        </p:nvSpPr>
        <p:spPr/>
        <p:txBody>
          <a:bodyPr/>
          <a:lstStyle/>
          <a:p>
            <a:r>
              <a:rPr lang="en-US" dirty="0"/>
              <a:t>Top Issues for March/April</a:t>
            </a:r>
          </a:p>
          <a:p>
            <a:r>
              <a:rPr lang="en-US" dirty="0"/>
              <a:t>Manual Abandon Process</a:t>
            </a:r>
          </a:p>
          <a:p>
            <a:pPr lvl="1"/>
            <a:r>
              <a:rPr lang="en-US" dirty="0"/>
              <a:t>Requirements</a:t>
            </a:r>
          </a:p>
          <a:p>
            <a:pPr lvl="1"/>
            <a:r>
              <a:rPr lang="en-US" dirty="0"/>
              <a:t>Process</a:t>
            </a:r>
          </a:p>
          <a:p>
            <a:pPr lvl="1"/>
            <a:r>
              <a:rPr lang="en-US" dirty="0"/>
              <a:t>Common Issues</a:t>
            </a:r>
          </a:p>
          <a:p>
            <a:r>
              <a:rPr lang="en-US" dirty="0"/>
              <a:t>DTS FY20 R2 Functional Release </a:t>
            </a:r>
          </a:p>
          <a:p>
            <a:r>
              <a:rPr lang="en-US" dirty="0"/>
              <a:t>Resources</a:t>
            </a:r>
          </a:p>
          <a:p>
            <a:r>
              <a:rPr lang="en-US" dirty="0"/>
              <a:t>Questions</a:t>
            </a:r>
          </a:p>
        </p:txBody>
      </p:sp>
      <p:sp>
        <p:nvSpPr>
          <p:cNvPr id="4" name="Slide Number Placeholder 3">
            <a:extLst>
              <a:ext uri="{FF2B5EF4-FFF2-40B4-BE49-F238E27FC236}">
                <a16:creationId xmlns:a16="http://schemas.microsoft.com/office/drawing/2014/main" id="{F30DE30D-F844-4438-8CF8-75FA8CAC0642}"/>
              </a:ext>
            </a:extLst>
          </p:cNvPr>
          <p:cNvSpPr>
            <a:spLocks noGrp="1"/>
          </p:cNvSpPr>
          <p:nvPr>
            <p:ph type="sldNum" sz="quarter" idx="10"/>
          </p:nvPr>
        </p:nvSpPr>
        <p:spPr/>
        <p:txBody>
          <a:bodyPr/>
          <a:lstStyle/>
          <a:p>
            <a:pPr>
              <a:defRPr/>
            </a:pPr>
            <a:fld id="{7D187A4C-A87B-41AC-8A01-0B3AA42528A5}" type="slidenum">
              <a:rPr lang="en-US" smtClean="0"/>
              <a:pPr>
                <a:defRPr/>
              </a:pPr>
              <a:t>3</a:t>
            </a:fld>
            <a:endParaRPr lang="en-US"/>
          </a:p>
        </p:txBody>
      </p:sp>
    </p:spTree>
    <p:extLst>
      <p:ext uri="{BB962C8B-B14F-4D97-AF65-F5344CB8AC3E}">
        <p14:creationId xmlns:p14="http://schemas.microsoft.com/office/powerpoint/2010/main" val="869337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572E-7727-4DC7-88B9-9EDC171667F9}"/>
              </a:ext>
            </a:extLst>
          </p:cNvPr>
          <p:cNvSpPr>
            <a:spLocks noGrp="1"/>
          </p:cNvSpPr>
          <p:nvPr>
            <p:ph type="title"/>
          </p:nvPr>
        </p:nvSpPr>
        <p:spPr/>
        <p:txBody>
          <a:bodyPr/>
          <a:lstStyle/>
          <a:p>
            <a:r>
              <a:rPr lang="en-US" dirty="0"/>
              <a:t>Upcoming Changes – Add Button</a:t>
            </a:r>
          </a:p>
        </p:txBody>
      </p:sp>
      <p:pic>
        <p:nvPicPr>
          <p:cNvPr id="5" name="Content Placeholder 4">
            <a:extLst>
              <a:ext uri="{FF2B5EF4-FFF2-40B4-BE49-F238E27FC236}">
                <a16:creationId xmlns:a16="http://schemas.microsoft.com/office/drawing/2014/main" id="{3C42D61A-5433-4D6D-8770-8D357783B0AE}"/>
              </a:ext>
            </a:extLst>
          </p:cNvPr>
          <p:cNvPicPr>
            <a:picLocks noGrp="1" noChangeAspect="1"/>
          </p:cNvPicPr>
          <p:nvPr>
            <p:ph idx="1"/>
          </p:nvPr>
        </p:nvPicPr>
        <p:blipFill>
          <a:blip r:embed="rId2"/>
          <a:stretch>
            <a:fillRect/>
          </a:stretch>
        </p:blipFill>
        <p:spPr>
          <a:xfrm>
            <a:off x="6629400" y="1447800"/>
            <a:ext cx="3942806" cy="4873625"/>
          </a:xfrm>
          <a:prstGeom prst="rect">
            <a:avLst/>
          </a:prstGeom>
        </p:spPr>
      </p:pic>
      <p:sp>
        <p:nvSpPr>
          <p:cNvPr id="4" name="Slide Number Placeholder 3">
            <a:extLst>
              <a:ext uri="{FF2B5EF4-FFF2-40B4-BE49-F238E27FC236}">
                <a16:creationId xmlns:a16="http://schemas.microsoft.com/office/drawing/2014/main" id="{B8888A2A-6472-48FA-ACDF-3CFD78CA8BBE}"/>
              </a:ext>
            </a:extLst>
          </p:cNvPr>
          <p:cNvSpPr>
            <a:spLocks noGrp="1"/>
          </p:cNvSpPr>
          <p:nvPr>
            <p:ph type="sldNum" sz="quarter" idx="10"/>
          </p:nvPr>
        </p:nvSpPr>
        <p:spPr/>
        <p:txBody>
          <a:bodyPr/>
          <a:lstStyle/>
          <a:p>
            <a:pPr>
              <a:defRPr/>
            </a:pPr>
            <a:fld id="{7D187A4C-A87B-41AC-8A01-0B3AA42528A5}" type="slidenum">
              <a:rPr lang="en-US" smtClean="0"/>
              <a:pPr>
                <a:defRPr/>
              </a:pPr>
              <a:t>30</a:t>
            </a:fld>
            <a:endParaRPr lang="en-US"/>
          </a:p>
        </p:txBody>
      </p:sp>
      <p:pic>
        <p:nvPicPr>
          <p:cNvPr id="6" name="Picture 5">
            <a:extLst>
              <a:ext uri="{FF2B5EF4-FFF2-40B4-BE49-F238E27FC236}">
                <a16:creationId xmlns:a16="http://schemas.microsoft.com/office/drawing/2014/main" id="{773B5FE3-DAB8-4A0D-A574-5FCDADAD4D71}"/>
              </a:ext>
            </a:extLst>
          </p:cNvPr>
          <p:cNvPicPr>
            <a:picLocks noChangeAspect="1"/>
          </p:cNvPicPr>
          <p:nvPr/>
        </p:nvPicPr>
        <p:blipFill>
          <a:blip r:embed="rId3"/>
          <a:stretch>
            <a:fillRect/>
          </a:stretch>
        </p:blipFill>
        <p:spPr>
          <a:xfrm>
            <a:off x="838200" y="1447800"/>
            <a:ext cx="3936049" cy="4873625"/>
          </a:xfrm>
          <a:prstGeom prst="rect">
            <a:avLst/>
          </a:prstGeom>
        </p:spPr>
      </p:pic>
      <p:sp>
        <p:nvSpPr>
          <p:cNvPr id="7" name="Arrow: Right 6">
            <a:extLst>
              <a:ext uri="{FF2B5EF4-FFF2-40B4-BE49-F238E27FC236}">
                <a16:creationId xmlns:a16="http://schemas.microsoft.com/office/drawing/2014/main" id="{E09D4F71-D3DF-4A8E-BA7F-C6C9FF137C10}"/>
              </a:ext>
            </a:extLst>
          </p:cNvPr>
          <p:cNvSpPr/>
          <p:nvPr/>
        </p:nvSpPr>
        <p:spPr bwMode="auto">
          <a:xfrm>
            <a:off x="5181600" y="3505200"/>
            <a:ext cx="1066800" cy="685800"/>
          </a:xfrm>
          <a:prstGeom prst="rightArrow">
            <a:avLst/>
          </a:prstGeom>
          <a:solidFill>
            <a:srgbClr val="FF33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8" name="TextBox 7">
            <a:extLst>
              <a:ext uri="{FF2B5EF4-FFF2-40B4-BE49-F238E27FC236}">
                <a16:creationId xmlns:a16="http://schemas.microsoft.com/office/drawing/2014/main" id="{7F219E10-1987-4977-8945-4BF0F4743C0B}"/>
              </a:ext>
            </a:extLst>
          </p:cNvPr>
          <p:cNvSpPr txBox="1"/>
          <p:nvPr/>
        </p:nvSpPr>
        <p:spPr>
          <a:xfrm>
            <a:off x="3521847" y="4267201"/>
            <a:ext cx="2504803" cy="1828799"/>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selecting “Add New”, users can choose the type of expense to add using existing functionality.</a:t>
            </a:r>
          </a:p>
          <a:p>
            <a:endParaRPr lang="en-US" sz="1400" b="0" i="0" dirty="0">
              <a:latin typeface="+mj-lt"/>
            </a:endParaRPr>
          </a:p>
          <a:p>
            <a:r>
              <a:rPr lang="en-US" sz="1400" b="0" i="0" dirty="0">
                <a:latin typeface="+mj-lt"/>
              </a:rPr>
              <a:t>Users can also attach receipts and leave notes when creating expenses.</a:t>
            </a:r>
          </a:p>
        </p:txBody>
      </p:sp>
    </p:spTree>
    <p:extLst>
      <p:ext uri="{BB962C8B-B14F-4D97-AF65-F5344CB8AC3E}">
        <p14:creationId xmlns:p14="http://schemas.microsoft.com/office/powerpoint/2010/main" val="492559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2BDD-42CE-4069-B196-B29E54027CC4}"/>
              </a:ext>
            </a:extLst>
          </p:cNvPr>
          <p:cNvSpPr>
            <a:spLocks noGrp="1"/>
          </p:cNvSpPr>
          <p:nvPr>
            <p:ph type="title"/>
          </p:nvPr>
        </p:nvSpPr>
        <p:spPr/>
        <p:txBody>
          <a:bodyPr/>
          <a:lstStyle/>
          <a:p>
            <a:r>
              <a:rPr lang="en-US" dirty="0"/>
              <a:t>Upcoming Changes – Duplicate Expense</a:t>
            </a:r>
          </a:p>
        </p:txBody>
      </p:sp>
      <p:pic>
        <p:nvPicPr>
          <p:cNvPr id="5" name="Content Placeholder 4">
            <a:extLst>
              <a:ext uri="{FF2B5EF4-FFF2-40B4-BE49-F238E27FC236}">
                <a16:creationId xmlns:a16="http://schemas.microsoft.com/office/drawing/2014/main" id="{47605225-A838-4DEA-97F4-4408C8DC98AC}"/>
              </a:ext>
            </a:extLst>
          </p:cNvPr>
          <p:cNvPicPr>
            <a:picLocks noGrp="1" noChangeAspect="1"/>
          </p:cNvPicPr>
          <p:nvPr>
            <p:ph idx="1"/>
          </p:nvPr>
        </p:nvPicPr>
        <p:blipFill>
          <a:blip r:embed="rId2"/>
          <a:stretch>
            <a:fillRect/>
          </a:stretch>
        </p:blipFill>
        <p:spPr>
          <a:xfrm>
            <a:off x="2328862" y="1295400"/>
            <a:ext cx="7534275" cy="1228725"/>
          </a:xfrm>
          <a:prstGeom prst="rect">
            <a:avLst/>
          </a:prstGeom>
        </p:spPr>
      </p:pic>
      <p:sp>
        <p:nvSpPr>
          <p:cNvPr id="4" name="Slide Number Placeholder 3">
            <a:extLst>
              <a:ext uri="{FF2B5EF4-FFF2-40B4-BE49-F238E27FC236}">
                <a16:creationId xmlns:a16="http://schemas.microsoft.com/office/drawing/2014/main" id="{2D6F27F9-6285-401A-BEAD-236BC1CE6212}"/>
              </a:ext>
            </a:extLst>
          </p:cNvPr>
          <p:cNvSpPr>
            <a:spLocks noGrp="1"/>
          </p:cNvSpPr>
          <p:nvPr>
            <p:ph type="sldNum" sz="quarter" idx="10"/>
          </p:nvPr>
        </p:nvSpPr>
        <p:spPr/>
        <p:txBody>
          <a:bodyPr/>
          <a:lstStyle/>
          <a:p>
            <a:pPr>
              <a:defRPr/>
            </a:pPr>
            <a:fld id="{7D187A4C-A87B-41AC-8A01-0B3AA42528A5}" type="slidenum">
              <a:rPr lang="en-US" smtClean="0"/>
              <a:pPr>
                <a:defRPr/>
              </a:pPr>
              <a:t>31</a:t>
            </a:fld>
            <a:endParaRPr lang="en-US"/>
          </a:p>
        </p:txBody>
      </p:sp>
      <p:pic>
        <p:nvPicPr>
          <p:cNvPr id="6" name="Picture 5">
            <a:extLst>
              <a:ext uri="{FF2B5EF4-FFF2-40B4-BE49-F238E27FC236}">
                <a16:creationId xmlns:a16="http://schemas.microsoft.com/office/drawing/2014/main" id="{CCF80FF2-E6AE-4B7C-86E9-FD9A8B826390}"/>
              </a:ext>
            </a:extLst>
          </p:cNvPr>
          <p:cNvPicPr>
            <a:picLocks noChangeAspect="1"/>
          </p:cNvPicPr>
          <p:nvPr/>
        </p:nvPicPr>
        <p:blipFill>
          <a:blip r:embed="rId3"/>
          <a:stretch>
            <a:fillRect/>
          </a:stretch>
        </p:blipFill>
        <p:spPr>
          <a:xfrm>
            <a:off x="6777677" y="2780435"/>
            <a:ext cx="2918139" cy="3662362"/>
          </a:xfrm>
          <a:prstGeom prst="rect">
            <a:avLst/>
          </a:prstGeom>
        </p:spPr>
      </p:pic>
      <p:pic>
        <p:nvPicPr>
          <p:cNvPr id="7" name="Content Placeholder 4">
            <a:extLst>
              <a:ext uri="{FF2B5EF4-FFF2-40B4-BE49-F238E27FC236}">
                <a16:creationId xmlns:a16="http://schemas.microsoft.com/office/drawing/2014/main" id="{3A549897-F447-484E-A22B-50C9982FB8DD}"/>
              </a:ext>
            </a:extLst>
          </p:cNvPr>
          <p:cNvPicPr>
            <a:picLocks noChangeAspect="1"/>
          </p:cNvPicPr>
          <p:nvPr/>
        </p:nvPicPr>
        <p:blipFill>
          <a:blip r:embed="rId4"/>
          <a:stretch>
            <a:fillRect/>
          </a:stretch>
        </p:blipFill>
        <p:spPr bwMode="auto">
          <a:xfrm>
            <a:off x="2210224" y="2780435"/>
            <a:ext cx="2962883" cy="3662362"/>
          </a:xfrm>
          <a:prstGeom prst="rect">
            <a:avLst/>
          </a:prstGeom>
          <a:noFill/>
          <a:ln w="9525">
            <a:noFill/>
            <a:miter lim="800000"/>
            <a:headEnd/>
            <a:tailEnd/>
          </a:ln>
        </p:spPr>
      </p:pic>
      <p:sp>
        <p:nvSpPr>
          <p:cNvPr id="8" name="Arrow: Down 7">
            <a:extLst>
              <a:ext uri="{FF2B5EF4-FFF2-40B4-BE49-F238E27FC236}">
                <a16:creationId xmlns:a16="http://schemas.microsoft.com/office/drawing/2014/main" id="{84140DCF-9D96-476B-BEE9-4AD46E002473}"/>
              </a:ext>
            </a:extLst>
          </p:cNvPr>
          <p:cNvSpPr/>
          <p:nvPr/>
        </p:nvSpPr>
        <p:spPr bwMode="auto">
          <a:xfrm>
            <a:off x="3429000" y="2286000"/>
            <a:ext cx="457200" cy="609600"/>
          </a:xfrm>
          <a:prstGeom prst="downArrow">
            <a:avLst/>
          </a:prstGeom>
          <a:solidFill>
            <a:srgbClr val="FF33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9" name="Arrow: Down 8">
            <a:extLst>
              <a:ext uri="{FF2B5EF4-FFF2-40B4-BE49-F238E27FC236}">
                <a16:creationId xmlns:a16="http://schemas.microsoft.com/office/drawing/2014/main" id="{2C189D17-9732-4D7F-8596-20CF6344EA6E}"/>
              </a:ext>
            </a:extLst>
          </p:cNvPr>
          <p:cNvSpPr/>
          <p:nvPr/>
        </p:nvSpPr>
        <p:spPr bwMode="auto">
          <a:xfrm rot="16200000">
            <a:off x="5746792" y="4267200"/>
            <a:ext cx="457200" cy="609600"/>
          </a:xfrm>
          <a:prstGeom prst="downArrow">
            <a:avLst/>
          </a:prstGeom>
          <a:solidFill>
            <a:srgbClr val="FF33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7C404D69-8FF1-44C9-9436-E10B61E1C51D}"/>
              </a:ext>
            </a:extLst>
          </p:cNvPr>
          <p:cNvSpPr txBox="1"/>
          <p:nvPr/>
        </p:nvSpPr>
        <p:spPr>
          <a:xfrm>
            <a:off x="9981776" y="2895600"/>
            <a:ext cx="1905425"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new feature will be added to Duplicate Expense.</a:t>
            </a:r>
          </a:p>
        </p:txBody>
      </p:sp>
    </p:spTree>
    <p:extLst>
      <p:ext uri="{BB962C8B-B14F-4D97-AF65-F5344CB8AC3E}">
        <p14:creationId xmlns:p14="http://schemas.microsoft.com/office/powerpoint/2010/main" val="4197788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E48C385B-D163-467B-8176-7DD888174C78}"/>
              </a:ext>
            </a:extLst>
          </p:cNvPr>
          <p:cNvPicPr>
            <a:picLocks noGrp="1" noChangeAspect="1"/>
          </p:cNvPicPr>
          <p:nvPr>
            <p:ph idx="1"/>
          </p:nvPr>
        </p:nvPicPr>
        <p:blipFill>
          <a:blip r:embed="rId2"/>
          <a:stretch>
            <a:fillRect/>
          </a:stretch>
        </p:blipFill>
        <p:spPr>
          <a:xfrm>
            <a:off x="4529570" y="2033587"/>
            <a:ext cx="7496175" cy="3705225"/>
          </a:xfrm>
          <a:prstGeom prst="rect">
            <a:avLst/>
          </a:prstGeom>
        </p:spPr>
      </p:pic>
      <p:sp>
        <p:nvSpPr>
          <p:cNvPr id="2" name="Title 1">
            <a:extLst>
              <a:ext uri="{FF2B5EF4-FFF2-40B4-BE49-F238E27FC236}">
                <a16:creationId xmlns:a16="http://schemas.microsoft.com/office/drawing/2014/main" id="{A57A2A27-4A34-472E-9BFE-658C0F57C83F}"/>
              </a:ext>
            </a:extLst>
          </p:cNvPr>
          <p:cNvSpPr>
            <a:spLocks noGrp="1"/>
          </p:cNvSpPr>
          <p:nvPr>
            <p:ph type="title"/>
          </p:nvPr>
        </p:nvSpPr>
        <p:spPr/>
        <p:txBody>
          <a:bodyPr/>
          <a:lstStyle/>
          <a:p>
            <a:r>
              <a:rPr lang="en-US" dirty="0"/>
              <a:t>Upcoming Changes – Expanding Expenses</a:t>
            </a:r>
          </a:p>
        </p:txBody>
      </p:sp>
      <p:sp>
        <p:nvSpPr>
          <p:cNvPr id="4" name="Slide Number Placeholder 3">
            <a:extLst>
              <a:ext uri="{FF2B5EF4-FFF2-40B4-BE49-F238E27FC236}">
                <a16:creationId xmlns:a16="http://schemas.microsoft.com/office/drawing/2014/main" id="{E50A5844-0565-4F2A-953C-EB031738C9A7}"/>
              </a:ext>
            </a:extLst>
          </p:cNvPr>
          <p:cNvSpPr>
            <a:spLocks noGrp="1"/>
          </p:cNvSpPr>
          <p:nvPr>
            <p:ph type="sldNum" sz="quarter" idx="10"/>
          </p:nvPr>
        </p:nvSpPr>
        <p:spPr/>
        <p:txBody>
          <a:bodyPr/>
          <a:lstStyle/>
          <a:p>
            <a:pPr>
              <a:defRPr/>
            </a:pPr>
            <a:fld id="{7D187A4C-A87B-41AC-8A01-0B3AA42528A5}" type="slidenum">
              <a:rPr lang="en-US" smtClean="0"/>
              <a:pPr>
                <a:defRPr/>
              </a:pPr>
              <a:t>32</a:t>
            </a:fld>
            <a:endParaRPr lang="en-US"/>
          </a:p>
        </p:txBody>
      </p:sp>
      <p:sp>
        <p:nvSpPr>
          <p:cNvPr id="8" name="TextBox 7">
            <a:extLst>
              <a:ext uri="{FF2B5EF4-FFF2-40B4-BE49-F238E27FC236}">
                <a16:creationId xmlns:a16="http://schemas.microsoft.com/office/drawing/2014/main" id="{BD08CBA3-4AD5-40EE-9469-BAADE04154DA}"/>
              </a:ext>
            </a:extLst>
          </p:cNvPr>
          <p:cNvSpPr txBox="1"/>
          <p:nvPr/>
        </p:nvSpPr>
        <p:spPr>
          <a:xfrm>
            <a:off x="304800" y="2849857"/>
            <a:ext cx="2857501"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Information about each expense can be displayed by pressing the arrow button to expand.</a:t>
            </a:r>
          </a:p>
        </p:txBody>
      </p:sp>
      <p:sp>
        <p:nvSpPr>
          <p:cNvPr id="9" name="Arrow: Right 8">
            <a:extLst>
              <a:ext uri="{FF2B5EF4-FFF2-40B4-BE49-F238E27FC236}">
                <a16:creationId xmlns:a16="http://schemas.microsoft.com/office/drawing/2014/main" id="{B1787DB7-EA40-431E-9C39-FF4F128F584E}"/>
              </a:ext>
            </a:extLst>
          </p:cNvPr>
          <p:cNvSpPr/>
          <p:nvPr/>
        </p:nvSpPr>
        <p:spPr bwMode="auto">
          <a:xfrm>
            <a:off x="4300970" y="2697457"/>
            <a:ext cx="457200" cy="3048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45859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6E183502-CB51-41B4-813E-E663B6B67DB2}"/>
              </a:ext>
            </a:extLst>
          </p:cNvPr>
          <p:cNvPicPr>
            <a:picLocks noGrp="1" noChangeAspect="1"/>
          </p:cNvPicPr>
          <p:nvPr>
            <p:ph idx="1"/>
          </p:nvPr>
        </p:nvPicPr>
        <p:blipFill>
          <a:blip r:embed="rId2"/>
          <a:stretch>
            <a:fillRect/>
          </a:stretch>
        </p:blipFill>
        <p:spPr>
          <a:xfrm>
            <a:off x="4343400" y="2024062"/>
            <a:ext cx="7477125" cy="3724275"/>
          </a:xfrm>
          <a:prstGeom prst="rect">
            <a:avLst/>
          </a:prstGeom>
        </p:spPr>
      </p:pic>
      <p:sp>
        <p:nvSpPr>
          <p:cNvPr id="2" name="Title 1">
            <a:extLst>
              <a:ext uri="{FF2B5EF4-FFF2-40B4-BE49-F238E27FC236}">
                <a16:creationId xmlns:a16="http://schemas.microsoft.com/office/drawing/2014/main" id="{A57A2A27-4A34-472E-9BFE-658C0F57C83F}"/>
              </a:ext>
            </a:extLst>
          </p:cNvPr>
          <p:cNvSpPr>
            <a:spLocks noGrp="1"/>
          </p:cNvSpPr>
          <p:nvPr>
            <p:ph type="title"/>
          </p:nvPr>
        </p:nvSpPr>
        <p:spPr/>
        <p:txBody>
          <a:bodyPr/>
          <a:lstStyle/>
          <a:p>
            <a:r>
              <a:rPr lang="en-US" dirty="0"/>
              <a:t>Upcoming Changes – Expanding Expenses</a:t>
            </a:r>
          </a:p>
        </p:txBody>
      </p:sp>
      <p:sp>
        <p:nvSpPr>
          <p:cNvPr id="4" name="Slide Number Placeholder 3">
            <a:extLst>
              <a:ext uri="{FF2B5EF4-FFF2-40B4-BE49-F238E27FC236}">
                <a16:creationId xmlns:a16="http://schemas.microsoft.com/office/drawing/2014/main" id="{E50A5844-0565-4F2A-953C-EB031738C9A7}"/>
              </a:ext>
            </a:extLst>
          </p:cNvPr>
          <p:cNvSpPr>
            <a:spLocks noGrp="1"/>
          </p:cNvSpPr>
          <p:nvPr>
            <p:ph type="sldNum" sz="quarter" idx="10"/>
          </p:nvPr>
        </p:nvSpPr>
        <p:spPr/>
        <p:txBody>
          <a:bodyPr/>
          <a:lstStyle/>
          <a:p>
            <a:pPr>
              <a:defRPr/>
            </a:pPr>
            <a:fld id="{7D187A4C-A87B-41AC-8A01-0B3AA42528A5}" type="slidenum">
              <a:rPr lang="en-US" smtClean="0"/>
              <a:pPr>
                <a:defRPr/>
              </a:pPr>
              <a:t>33</a:t>
            </a:fld>
            <a:endParaRPr lang="en-US"/>
          </a:p>
        </p:txBody>
      </p:sp>
      <p:sp>
        <p:nvSpPr>
          <p:cNvPr id="8" name="TextBox 7">
            <a:extLst>
              <a:ext uri="{FF2B5EF4-FFF2-40B4-BE49-F238E27FC236}">
                <a16:creationId xmlns:a16="http://schemas.microsoft.com/office/drawing/2014/main" id="{BD08CBA3-4AD5-40EE-9469-BAADE04154DA}"/>
              </a:ext>
            </a:extLst>
          </p:cNvPr>
          <p:cNvSpPr txBox="1"/>
          <p:nvPr/>
        </p:nvSpPr>
        <p:spPr>
          <a:xfrm>
            <a:off x="304800" y="2849857"/>
            <a:ext cx="2857501" cy="1036343"/>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Each expense will also have a “Notes” section to allow the traveler to enter any comments about the expense.</a:t>
            </a:r>
          </a:p>
        </p:txBody>
      </p:sp>
      <p:sp>
        <p:nvSpPr>
          <p:cNvPr id="9" name="Arrow: Right 8">
            <a:extLst>
              <a:ext uri="{FF2B5EF4-FFF2-40B4-BE49-F238E27FC236}">
                <a16:creationId xmlns:a16="http://schemas.microsoft.com/office/drawing/2014/main" id="{B1787DB7-EA40-431E-9C39-FF4F128F584E}"/>
              </a:ext>
            </a:extLst>
          </p:cNvPr>
          <p:cNvSpPr/>
          <p:nvPr/>
        </p:nvSpPr>
        <p:spPr bwMode="auto">
          <a:xfrm rot="10800000">
            <a:off x="5791200" y="2697457"/>
            <a:ext cx="457200" cy="3048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240241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3E67-1719-44BC-BAC6-941114F847D6}"/>
              </a:ext>
            </a:extLst>
          </p:cNvPr>
          <p:cNvSpPr>
            <a:spLocks noGrp="1"/>
          </p:cNvSpPr>
          <p:nvPr>
            <p:ph type="title"/>
          </p:nvPr>
        </p:nvSpPr>
        <p:spPr/>
        <p:txBody>
          <a:bodyPr/>
          <a:lstStyle/>
          <a:p>
            <a:r>
              <a:rPr lang="en-US" dirty="0"/>
              <a:t>Upcoming Changes – Lodging Expenses</a:t>
            </a:r>
          </a:p>
        </p:txBody>
      </p:sp>
      <p:pic>
        <p:nvPicPr>
          <p:cNvPr id="5" name="Content Placeholder 4">
            <a:extLst>
              <a:ext uri="{FF2B5EF4-FFF2-40B4-BE49-F238E27FC236}">
                <a16:creationId xmlns:a16="http://schemas.microsoft.com/office/drawing/2014/main" id="{4D146DCA-42EE-4A4E-B0BB-DD7A5904C5D5}"/>
              </a:ext>
            </a:extLst>
          </p:cNvPr>
          <p:cNvPicPr>
            <a:picLocks noGrp="1" noChangeAspect="1"/>
          </p:cNvPicPr>
          <p:nvPr>
            <p:ph idx="1"/>
          </p:nvPr>
        </p:nvPicPr>
        <p:blipFill>
          <a:blip r:embed="rId2"/>
          <a:stretch>
            <a:fillRect/>
          </a:stretch>
        </p:blipFill>
        <p:spPr>
          <a:xfrm>
            <a:off x="3887238" y="1828800"/>
            <a:ext cx="8304762" cy="4142857"/>
          </a:xfrm>
          <a:prstGeom prst="rect">
            <a:avLst/>
          </a:prstGeom>
        </p:spPr>
      </p:pic>
      <p:sp>
        <p:nvSpPr>
          <p:cNvPr id="4" name="Slide Number Placeholder 3">
            <a:extLst>
              <a:ext uri="{FF2B5EF4-FFF2-40B4-BE49-F238E27FC236}">
                <a16:creationId xmlns:a16="http://schemas.microsoft.com/office/drawing/2014/main" id="{8487E98E-489C-4D04-B9D6-6E8AF3FC777D}"/>
              </a:ext>
            </a:extLst>
          </p:cNvPr>
          <p:cNvSpPr>
            <a:spLocks noGrp="1"/>
          </p:cNvSpPr>
          <p:nvPr>
            <p:ph type="sldNum" sz="quarter" idx="10"/>
          </p:nvPr>
        </p:nvSpPr>
        <p:spPr/>
        <p:txBody>
          <a:bodyPr/>
          <a:lstStyle/>
          <a:p>
            <a:pPr>
              <a:defRPr/>
            </a:pPr>
            <a:fld id="{7D187A4C-A87B-41AC-8A01-0B3AA42528A5}" type="slidenum">
              <a:rPr lang="en-US" smtClean="0"/>
              <a:pPr>
                <a:defRPr/>
              </a:pPr>
              <a:t>34</a:t>
            </a:fld>
            <a:endParaRPr lang="en-US"/>
          </a:p>
        </p:txBody>
      </p:sp>
      <p:sp>
        <p:nvSpPr>
          <p:cNvPr id="6" name="TextBox 5">
            <a:extLst>
              <a:ext uri="{FF2B5EF4-FFF2-40B4-BE49-F238E27FC236}">
                <a16:creationId xmlns:a16="http://schemas.microsoft.com/office/drawing/2014/main" id="{CE5FE4AE-5506-43ED-8563-E9AFED211D17}"/>
              </a:ext>
            </a:extLst>
          </p:cNvPr>
          <p:cNvSpPr txBox="1"/>
          <p:nvPr/>
        </p:nvSpPr>
        <p:spPr>
          <a:xfrm>
            <a:off x="520124" y="3429000"/>
            <a:ext cx="3061275" cy="1143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Lodging will not be editable on this screen, but it will be visible and pulled from the Per Diem page.</a:t>
            </a:r>
          </a:p>
        </p:txBody>
      </p:sp>
    </p:spTree>
    <p:extLst>
      <p:ext uri="{BB962C8B-B14F-4D97-AF65-F5344CB8AC3E}">
        <p14:creationId xmlns:p14="http://schemas.microsoft.com/office/powerpoint/2010/main" val="2822669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649F-46EB-4A37-B710-31FD240B5DA0}"/>
              </a:ext>
            </a:extLst>
          </p:cNvPr>
          <p:cNvSpPr>
            <a:spLocks noGrp="1"/>
          </p:cNvSpPr>
          <p:nvPr>
            <p:ph type="title"/>
          </p:nvPr>
        </p:nvSpPr>
        <p:spPr/>
        <p:txBody>
          <a:bodyPr/>
          <a:lstStyle/>
          <a:p>
            <a:r>
              <a:rPr lang="en-US" dirty="0"/>
              <a:t>Upcoming Changes – Adding Expenses, Documents, GTCC Transactions</a:t>
            </a:r>
          </a:p>
        </p:txBody>
      </p:sp>
      <p:pic>
        <p:nvPicPr>
          <p:cNvPr id="5" name="Content Placeholder 4">
            <a:extLst>
              <a:ext uri="{FF2B5EF4-FFF2-40B4-BE49-F238E27FC236}">
                <a16:creationId xmlns:a16="http://schemas.microsoft.com/office/drawing/2014/main" id="{33410944-0FF8-4064-8185-20A7E4CFC94A}"/>
              </a:ext>
            </a:extLst>
          </p:cNvPr>
          <p:cNvPicPr>
            <a:picLocks noGrp="1" noChangeAspect="1"/>
          </p:cNvPicPr>
          <p:nvPr>
            <p:ph idx="1"/>
          </p:nvPr>
        </p:nvPicPr>
        <p:blipFill>
          <a:blip r:embed="rId2"/>
          <a:stretch>
            <a:fillRect/>
          </a:stretch>
        </p:blipFill>
        <p:spPr>
          <a:xfrm>
            <a:off x="4724400" y="1611019"/>
            <a:ext cx="6457008" cy="4873625"/>
          </a:xfrm>
          <a:prstGeom prst="rect">
            <a:avLst/>
          </a:prstGeom>
        </p:spPr>
      </p:pic>
      <p:sp>
        <p:nvSpPr>
          <p:cNvPr id="4" name="Slide Number Placeholder 3">
            <a:extLst>
              <a:ext uri="{FF2B5EF4-FFF2-40B4-BE49-F238E27FC236}">
                <a16:creationId xmlns:a16="http://schemas.microsoft.com/office/drawing/2014/main" id="{D763C685-D263-4827-BDF9-A99C7739ED92}"/>
              </a:ext>
            </a:extLst>
          </p:cNvPr>
          <p:cNvSpPr>
            <a:spLocks noGrp="1"/>
          </p:cNvSpPr>
          <p:nvPr>
            <p:ph type="sldNum" sz="quarter" idx="10"/>
          </p:nvPr>
        </p:nvSpPr>
        <p:spPr/>
        <p:txBody>
          <a:bodyPr/>
          <a:lstStyle/>
          <a:p>
            <a:pPr>
              <a:defRPr/>
            </a:pPr>
            <a:fld id="{7D187A4C-A87B-41AC-8A01-0B3AA42528A5}" type="slidenum">
              <a:rPr lang="en-US" smtClean="0"/>
              <a:pPr>
                <a:defRPr/>
              </a:pPr>
              <a:t>35</a:t>
            </a:fld>
            <a:endParaRPr lang="en-US"/>
          </a:p>
        </p:txBody>
      </p:sp>
      <p:sp>
        <p:nvSpPr>
          <p:cNvPr id="6" name="TextBox 5">
            <a:extLst>
              <a:ext uri="{FF2B5EF4-FFF2-40B4-BE49-F238E27FC236}">
                <a16:creationId xmlns:a16="http://schemas.microsoft.com/office/drawing/2014/main" id="{7EAB6237-16E6-4565-A706-B0E24E5872B4}"/>
              </a:ext>
            </a:extLst>
          </p:cNvPr>
          <p:cNvSpPr txBox="1"/>
          <p:nvPr/>
        </p:nvSpPr>
        <p:spPr>
          <a:xfrm>
            <a:off x="609600" y="2381250"/>
            <a:ext cx="3733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The “Add” button will now have the ability to add expenses, upload documents or pdfs, and import Government Charge Card Transactions (GTCCs) (on vouchers).</a:t>
            </a:r>
          </a:p>
        </p:txBody>
      </p:sp>
    </p:spTree>
    <p:extLst>
      <p:ext uri="{BB962C8B-B14F-4D97-AF65-F5344CB8AC3E}">
        <p14:creationId xmlns:p14="http://schemas.microsoft.com/office/powerpoint/2010/main" val="1421748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F52E-58A6-4A8A-B3E1-34CA69D61E58}"/>
              </a:ext>
            </a:extLst>
          </p:cNvPr>
          <p:cNvSpPr>
            <a:spLocks noGrp="1"/>
          </p:cNvSpPr>
          <p:nvPr>
            <p:ph type="title"/>
          </p:nvPr>
        </p:nvSpPr>
        <p:spPr/>
        <p:txBody>
          <a:bodyPr/>
          <a:lstStyle/>
          <a:p>
            <a:r>
              <a:rPr lang="en-US" dirty="0"/>
              <a:t>Upcoming Changes – Attaching Documents</a:t>
            </a:r>
          </a:p>
        </p:txBody>
      </p:sp>
      <p:pic>
        <p:nvPicPr>
          <p:cNvPr id="5" name="Content Placeholder 4">
            <a:extLst>
              <a:ext uri="{FF2B5EF4-FFF2-40B4-BE49-F238E27FC236}">
                <a16:creationId xmlns:a16="http://schemas.microsoft.com/office/drawing/2014/main" id="{9F84595D-E356-4526-BCCD-BFFB4C007EAC}"/>
              </a:ext>
            </a:extLst>
          </p:cNvPr>
          <p:cNvPicPr>
            <a:picLocks noGrp="1" noChangeAspect="1"/>
          </p:cNvPicPr>
          <p:nvPr>
            <p:ph idx="1"/>
          </p:nvPr>
        </p:nvPicPr>
        <p:blipFill>
          <a:blip r:embed="rId2"/>
          <a:stretch>
            <a:fillRect/>
          </a:stretch>
        </p:blipFill>
        <p:spPr>
          <a:xfrm>
            <a:off x="6400800" y="1447800"/>
            <a:ext cx="4993222" cy="4873625"/>
          </a:xfrm>
          <a:prstGeom prst="rect">
            <a:avLst/>
          </a:prstGeom>
        </p:spPr>
      </p:pic>
      <p:sp>
        <p:nvSpPr>
          <p:cNvPr id="4" name="Slide Number Placeholder 3">
            <a:extLst>
              <a:ext uri="{FF2B5EF4-FFF2-40B4-BE49-F238E27FC236}">
                <a16:creationId xmlns:a16="http://schemas.microsoft.com/office/drawing/2014/main" id="{D185DA58-E13F-4C0F-9CAD-7C5D8BECB0D5}"/>
              </a:ext>
            </a:extLst>
          </p:cNvPr>
          <p:cNvSpPr>
            <a:spLocks noGrp="1"/>
          </p:cNvSpPr>
          <p:nvPr>
            <p:ph type="sldNum" sz="quarter" idx="10"/>
          </p:nvPr>
        </p:nvSpPr>
        <p:spPr/>
        <p:txBody>
          <a:bodyPr/>
          <a:lstStyle/>
          <a:p>
            <a:pPr>
              <a:defRPr/>
            </a:pPr>
            <a:fld id="{7D187A4C-A87B-41AC-8A01-0B3AA42528A5}" type="slidenum">
              <a:rPr lang="en-US" smtClean="0"/>
              <a:pPr>
                <a:defRPr/>
              </a:pPr>
              <a:t>36</a:t>
            </a:fld>
            <a:endParaRPr lang="en-US"/>
          </a:p>
        </p:txBody>
      </p:sp>
      <p:sp>
        <p:nvSpPr>
          <p:cNvPr id="6" name="TextBox 5">
            <a:extLst>
              <a:ext uri="{FF2B5EF4-FFF2-40B4-BE49-F238E27FC236}">
                <a16:creationId xmlns:a16="http://schemas.microsoft.com/office/drawing/2014/main" id="{150BC71E-2DAF-4E9F-A862-D80D7779311C}"/>
              </a:ext>
            </a:extLst>
          </p:cNvPr>
          <p:cNvSpPr txBox="1"/>
          <p:nvPr/>
        </p:nvSpPr>
        <p:spPr>
          <a:xfrm>
            <a:off x="609600" y="2381250"/>
            <a:ext cx="3733800"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Selecting “Documents” will give the user the ability to upload the Constructed Travel Worksheet (CTW), Travel Authorization (Form 1610), Memos, Travel Orders, and Other types of documents.</a:t>
            </a:r>
          </a:p>
        </p:txBody>
      </p:sp>
    </p:spTree>
    <p:extLst>
      <p:ext uri="{BB962C8B-B14F-4D97-AF65-F5344CB8AC3E}">
        <p14:creationId xmlns:p14="http://schemas.microsoft.com/office/powerpoint/2010/main" val="412116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9A13-F7C8-414F-974D-0897F33407D1}"/>
              </a:ext>
            </a:extLst>
          </p:cNvPr>
          <p:cNvSpPr>
            <a:spLocks noGrp="1"/>
          </p:cNvSpPr>
          <p:nvPr>
            <p:ph type="title"/>
          </p:nvPr>
        </p:nvSpPr>
        <p:spPr/>
        <p:txBody>
          <a:bodyPr/>
          <a:lstStyle/>
          <a:p>
            <a:r>
              <a:rPr lang="en-US" dirty="0"/>
              <a:t>Upcoming Changes – Attaching Documents</a:t>
            </a:r>
          </a:p>
        </p:txBody>
      </p:sp>
      <p:pic>
        <p:nvPicPr>
          <p:cNvPr id="5" name="Content Placeholder 4">
            <a:extLst>
              <a:ext uri="{FF2B5EF4-FFF2-40B4-BE49-F238E27FC236}">
                <a16:creationId xmlns:a16="http://schemas.microsoft.com/office/drawing/2014/main" id="{71CF42EF-CA69-4621-9481-8F2EA7FDE38D}"/>
              </a:ext>
            </a:extLst>
          </p:cNvPr>
          <p:cNvPicPr>
            <a:picLocks noGrp="1" noChangeAspect="1"/>
          </p:cNvPicPr>
          <p:nvPr>
            <p:ph idx="1"/>
          </p:nvPr>
        </p:nvPicPr>
        <p:blipFill>
          <a:blip r:embed="rId2"/>
          <a:stretch>
            <a:fillRect/>
          </a:stretch>
        </p:blipFill>
        <p:spPr>
          <a:xfrm>
            <a:off x="6096000" y="1371599"/>
            <a:ext cx="3922868" cy="4873625"/>
          </a:xfrm>
          <a:prstGeom prst="rect">
            <a:avLst/>
          </a:prstGeom>
        </p:spPr>
      </p:pic>
      <p:sp>
        <p:nvSpPr>
          <p:cNvPr id="4" name="Slide Number Placeholder 3">
            <a:extLst>
              <a:ext uri="{FF2B5EF4-FFF2-40B4-BE49-F238E27FC236}">
                <a16:creationId xmlns:a16="http://schemas.microsoft.com/office/drawing/2014/main" id="{9BD46455-437B-4B16-B153-741BCB822207}"/>
              </a:ext>
            </a:extLst>
          </p:cNvPr>
          <p:cNvSpPr>
            <a:spLocks noGrp="1"/>
          </p:cNvSpPr>
          <p:nvPr>
            <p:ph type="sldNum" sz="quarter" idx="10"/>
          </p:nvPr>
        </p:nvSpPr>
        <p:spPr/>
        <p:txBody>
          <a:bodyPr/>
          <a:lstStyle/>
          <a:p>
            <a:pPr>
              <a:defRPr/>
            </a:pPr>
            <a:fld id="{7D187A4C-A87B-41AC-8A01-0B3AA42528A5}" type="slidenum">
              <a:rPr lang="en-US" smtClean="0"/>
              <a:pPr>
                <a:defRPr/>
              </a:pPr>
              <a:t>37</a:t>
            </a:fld>
            <a:endParaRPr lang="en-US"/>
          </a:p>
        </p:txBody>
      </p:sp>
      <p:sp>
        <p:nvSpPr>
          <p:cNvPr id="3" name="TextBox 2">
            <a:extLst>
              <a:ext uri="{FF2B5EF4-FFF2-40B4-BE49-F238E27FC236}">
                <a16:creationId xmlns:a16="http://schemas.microsoft.com/office/drawing/2014/main" id="{715C86A9-579A-41E6-82DA-105E9CF630A6}"/>
              </a:ext>
            </a:extLst>
          </p:cNvPr>
          <p:cNvSpPr txBox="1"/>
          <p:nvPr/>
        </p:nvSpPr>
        <p:spPr>
          <a:xfrm>
            <a:off x="685800" y="2133600"/>
            <a:ext cx="3733800" cy="2438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documents will be uploaded, they will be automatically converted to a .</a:t>
            </a:r>
            <a:r>
              <a:rPr lang="en-US" sz="1400" b="0" i="0" dirty="0" err="1">
                <a:latin typeface="+mj-lt"/>
              </a:rPr>
              <a:t>png</a:t>
            </a:r>
            <a:r>
              <a:rPr lang="en-US" sz="1400" b="0" i="0" dirty="0">
                <a:latin typeface="+mj-lt"/>
              </a:rPr>
              <a:t> file, which will allow users to view it in DTS without having to download the file.</a:t>
            </a:r>
          </a:p>
          <a:p>
            <a:endParaRPr lang="en-US" sz="1400" b="0" i="0" dirty="0">
              <a:latin typeface="+mj-lt"/>
            </a:endParaRPr>
          </a:p>
          <a:p>
            <a:r>
              <a:rPr lang="en-US" sz="1400" b="0" i="0" dirty="0">
                <a:latin typeface="+mj-lt"/>
              </a:rPr>
              <a:t>For documents that must retain their .pdf integrity, such as digitally signed documents, the “Attach as PDF” box can be checked.</a:t>
            </a:r>
          </a:p>
        </p:txBody>
      </p:sp>
    </p:spTree>
    <p:extLst>
      <p:ext uri="{BB962C8B-B14F-4D97-AF65-F5344CB8AC3E}">
        <p14:creationId xmlns:p14="http://schemas.microsoft.com/office/powerpoint/2010/main" val="3925027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2435-E61F-4D87-A9EB-AD236E9F376F}"/>
              </a:ext>
            </a:extLst>
          </p:cNvPr>
          <p:cNvSpPr>
            <a:spLocks noGrp="1"/>
          </p:cNvSpPr>
          <p:nvPr>
            <p:ph type="title"/>
          </p:nvPr>
        </p:nvSpPr>
        <p:spPr/>
        <p:txBody>
          <a:bodyPr/>
          <a:lstStyle/>
          <a:p>
            <a:r>
              <a:rPr lang="en-US" dirty="0"/>
              <a:t>Upcoming Changes – Attaching Receipts</a:t>
            </a:r>
          </a:p>
        </p:txBody>
      </p:sp>
      <p:pic>
        <p:nvPicPr>
          <p:cNvPr id="5" name="Content Placeholder 4">
            <a:extLst>
              <a:ext uri="{FF2B5EF4-FFF2-40B4-BE49-F238E27FC236}">
                <a16:creationId xmlns:a16="http://schemas.microsoft.com/office/drawing/2014/main" id="{D8D0291D-24D6-4405-8E33-8752872E2ADB}"/>
              </a:ext>
            </a:extLst>
          </p:cNvPr>
          <p:cNvPicPr>
            <a:picLocks noGrp="1" noChangeAspect="1"/>
          </p:cNvPicPr>
          <p:nvPr>
            <p:ph idx="1"/>
          </p:nvPr>
        </p:nvPicPr>
        <p:blipFill>
          <a:blip r:embed="rId2"/>
          <a:stretch>
            <a:fillRect/>
          </a:stretch>
        </p:blipFill>
        <p:spPr>
          <a:xfrm>
            <a:off x="6934200" y="1447800"/>
            <a:ext cx="4380786" cy="4873625"/>
          </a:xfrm>
          <a:prstGeom prst="rect">
            <a:avLst/>
          </a:prstGeom>
        </p:spPr>
      </p:pic>
      <p:sp>
        <p:nvSpPr>
          <p:cNvPr id="4" name="Slide Number Placeholder 3">
            <a:extLst>
              <a:ext uri="{FF2B5EF4-FFF2-40B4-BE49-F238E27FC236}">
                <a16:creationId xmlns:a16="http://schemas.microsoft.com/office/drawing/2014/main" id="{95D4B65C-9CED-4647-A0B5-C3825EA369FF}"/>
              </a:ext>
            </a:extLst>
          </p:cNvPr>
          <p:cNvSpPr>
            <a:spLocks noGrp="1"/>
          </p:cNvSpPr>
          <p:nvPr>
            <p:ph type="sldNum" sz="quarter" idx="10"/>
          </p:nvPr>
        </p:nvSpPr>
        <p:spPr/>
        <p:txBody>
          <a:bodyPr/>
          <a:lstStyle/>
          <a:p>
            <a:pPr>
              <a:defRPr/>
            </a:pPr>
            <a:fld id="{7D187A4C-A87B-41AC-8A01-0B3AA42528A5}" type="slidenum">
              <a:rPr lang="en-US" smtClean="0"/>
              <a:pPr>
                <a:defRPr/>
              </a:pPr>
              <a:t>38</a:t>
            </a:fld>
            <a:endParaRPr lang="en-US"/>
          </a:p>
        </p:txBody>
      </p:sp>
      <p:sp>
        <p:nvSpPr>
          <p:cNvPr id="6" name="TextBox 5">
            <a:extLst>
              <a:ext uri="{FF2B5EF4-FFF2-40B4-BE49-F238E27FC236}">
                <a16:creationId xmlns:a16="http://schemas.microsoft.com/office/drawing/2014/main" id="{CE0169A7-29A4-485F-917D-14BF3DF767CE}"/>
              </a:ext>
            </a:extLst>
          </p:cNvPr>
          <p:cNvSpPr txBox="1"/>
          <p:nvPr/>
        </p:nvSpPr>
        <p:spPr>
          <a:xfrm>
            <a:off x="609600" y="2640306"/>
            <a:ext cx="3733800" cy="1036344"/>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selecting an expense type to add, users will have the ability to attach a receipt at the same time.</a:t>
            </a:r>
          </a:p>
        </p:txBody>
      </p:sp>
      <p:sp>
        <p:nvSpPr>
          <p:cNvPr id="7" name="Arrow: Right 6">
            <a:extLst>
              <a:ext uri="{FF2B5EF4-FFF2-40B4-BE49-F238E27FC236}">
                <a16:creationId xmlns:a16="http://schemas.microsoft.com/office/drawing/2014/main" id="{FF42E8CD-5E59-49B8-95D8-3E1E7DA745BC}"/>
              </a:ext>
            </a:extLst>
          </p:cNvPr>
          <p:cNvSpPr/>
          <p:nvPr/>
        </p:nvSpPr>
        <p:spPr bwMode="auto">
          <a:xfrm>
            <a:off x="6777677" y="2806054"/>
            <a:ext cx="685800" cy="4572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58991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043B-9F26-40F4-BB9F-7917F44DDE51}"/>
              </a:ext>
            </a:extLst>
          </p:cNvPr>
          <p:cNvSpPr>
            <a:spLocks noGrp="1"/>
          </p:cNvSpPr>
          <p:nvPr>
            <p:ph type="title"/>
          </p:nvPr>
        </p:nvSpPr>
        <p:spPr/>
        <p:txBody>
          <a:bodyPr/>
          <a:lstStyle/>
          <a:p>
            <a:r>
              <a:rPr lang="en-US" dirty="0"/>
              <a:t>Upcoming Changes – Attaching Receipts</a:t>
            </a:r>
          </a:p>
        </p:txBody>
      </p:sp>
      <p:pic>
        <p:nvPicPr>
          <p:cNvPr id="5" name="Content Placeholder 4">
            <a:extLst>
              <a:ext uri="{FF2B5EF4-FFF2-40B4-BE49-F238E27FC236}">
                <a16:creationId xmlns:a16="http://schemas.microsoft.com/office/drawing/2014/main" id="{9278098D-F735-4FE5-A16E-941493C10EA2}"/>
              </a:ext>
            </a:extLst>
          </p:cNvPr>
          <p:cNvPicPr>
            <a:picLocks noGrp="1" noChangeAspect="1"/>
          </p:cNvPicPr>
          <p:nvPr>
            <p:ph idx="1"/>
          </p:nvPr>
        </p:nvPicPr>
        <p:blipFill>
          <a:blip r:embed="rId2"/>
          <a:stretch>
            <a:fillRect/>
          </a:stretch>
        </p:blipFill>
        <p:spPr>
          <a:xfrm>
            <a:off x="6787202" y="1447800"/>
            <a:ext cx="3952874" cy="4873625"/>
          </a:xfrm>
          <a:prstGeom prst="rect">
            <a:avLst/>
          </a:prstGeom>
        </p:spPr>
      </p:pic>
      <p:sp>
        <p:nvSpPr>
          <p:cNvPr id="4" name="Slide Number Placeholder 3">
            <a:extLst>
              <a:ext uri="{FF2B5EF4-FFF2-40B4-BE49-F238E27FC236}">
                <a16:creationId xmlns:a16="http://schemas.microsoft.com/office/drawing/2014/main" id="{46B9330E-0E41-44AD-9580-C3D6C73ABAC2}"/>
              </a:ext>
            </a:extLst>
          </p:cNvPr>
          <p:cNvSpPr>
            <a:spLocks noGrp="1"/>
          </p:cNvSpPr>
          <p:nvPr>
            <p:ph type="sldNum" sz="quarter" idx="10"/>
          </p:nvPr>
        </p:nvSpPr>
        <p:spPr/>
        <p:txBody>
          <a:bodyPr/>
          <a:lstStyle/>
          <a:p>
            <a:pPr>
              <a:defRPr/>
            </a:pPr>
            <a:fld id="{7D187A4C-A87B-41AC-8A01-0B3AA42528A5}" type="slidenum">
              <a:rPr lang="en-US" smtClean="0"/>
              <a:pPr>
                <a:defRPr/>
              </a:pPr>
              <a:t>39</a:t>
            </a:fld>
            <a:endParaRPr lang="en-US"/>
          </a:p>
        </p:txBody>
      </p:sp>
      <p:sp>
        <p:nvSpPr>
          <p:cNvPr id="6" name="TextBox 5">
            <a:extLst>
              <a:ext uri="{FF2B5EF4-FFF2-40B4-BE49-F238E27FC236}">
                <a16:creationId xmlns:a16="http://schemas.microsoft.com/office/drawing/2014/main" id="{E973418D-BF80-42E2-84BE-1EB1BF0B2520}"/>
              </a:ext>
            </a:extLst>
          </p:cNvPr>
          <p:cNvSpPr txBox="1"/>
          <p:nvPr/>
        </p:nvSpPr>
        <p:spPr>
          <a:xfrm>
            <a:off x="1470974" y="3389312"/>
            <a:ext cx="3581400" cy="9906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attaching a document or receipt, the workbook functions (zooming, rotating, moving) will be available prior to attaching.</a:t>
            </a:r>
          </a:p>
        </p:txBody>
      </p:sp>
    </p:spTree>
    <p:extLst>
      <p:ext uri="{BB962C8B-B14F-4D97-AF65-F5344CB8AC3E}">
        <p14:creationId xmlns:p14="http://schemas.microsoft.com/office/powerpoint/2010/main" val="3224483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Top Issues for March/April</a:t>
            </a:r>
          </a:p>
        </p:txBody>
      </p:sp>
      <p:sp>
        <p:nvSpPr>
          <p:cNvPr id="2" name="Slide Number Placeholder 1"/>
          <p:cNvSpPr>
            <a:spLocks noGrp="1"/>
          </p:cNvSpPr>
          <p:nvPr>
            <p:ph type="sldNum" sz="quarter" idx="10"/>
          </p:nvPr>
        </p:nvSpPr>
        <p:spPr/>
        <p:txBody>
          <a:bodyPr/>
          <a:lstStyle/>
          <a:p>
            <a:pPr>
              <a:defRPr/>
            </a:pPr>
            <a:fld id="{AE996456-A239-4CAC-9D7B-FBB676CEB3E5}" type="slidenum">
              <a:rPr lang="en-US" smtClean="0"/>
              <a:pPr>
                <a:defRPr/>
              </a:pPr>
              <a:t>4</a:t>
            </a:fld>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1006664957"/>
              </p:ext>
            </p:extLst>
          </p:nvPr>
        </p:nvGraphicFramePr>
        <p:xfrm>
          <a:off x="342900" y="1524000"/>
          <a:ext cx="11506200" cy="4684442"/>
        </p:xfrm>
        <a:graphic>
          <a:graphicData uri="http://schemas.openxmlformats.org/drawingml/2006/table">
            <a:tbl>
              <a:tblPr firstRow="1" bandRow="1">
                <a:tableStyleId>{5C22544A-7EE6-4342-B048-85BDC9FD1C3A}</a:tableStyleId>
              </a:tblPr>
              <a:tblGrid>
                <a:gridCol w="1715837">
                  <a:extLst>
                    <a:ext uri="{9D8B030D-6E8A-4147-A177-3AD203B41FA5}">
                      <a16:colId xmlns:a16="http://schemas.microsoft.com/office/drawing/2014/main" val="20000"/>
                    </a:ext>
                  </a:extLst>
                </a:gridCol>
                <a:gridCol w="4037263">
                  <a:extLst>
                    <a:ext uri="{9D8B030D-6E8A-4147-A177-3AD203B41FA5}">
                      <a16:colId xmlns:a16="http://schemas.microsoft.com/office/drawing/2014/main" val="20001"/>
                    </a:ext>
                  </a:extLst>
                </a:gridCol>
                <a:gridCol w="4239126">
                  <a:extLst>
                    <a:ext uri="{9D8B030D-6E8A-4147-A177-3AD203B41FA5}">
                      <a16:colId xmlns:a16="http://schemas.microsoft.com/office/drawing/2014/main" val="20002"/>
                    </a:ext>
                  </a:extLst>
                </a:gridCol>
                <a:gridCol w="1513974">
                  <a:extLst>
                    <a:ext uri="{9D8B030D-6E8A-4147-A177-3AD203B41FA5}">
                      <a16:colId xmlns:a16="http://schemas.microsoft.com/office/drawing/2014/main" val="20003"/>
                    </a:ext>
                  </a:extLst>
                </a:gridCol>
              </a:tblGrid>
              <a:tr h="551164">
                <a:tc>
                  <a:txBody>
                    <a:bodyPr/>
                    <a:lstStyle/>
                    <a:p>
                      <a:pPr algn="ctr"/>
                      <a:r>
                        <a:rPr lang="en-US" dirty="0">
                          <a:solidFill>
                            <a:schemeClr val="tx1"/>
                          </a:solidFill>
                        </a:rPr>
                        <a:t>Issue #</a:t>
                      </a:r>
                    </a:p>
                  </a:txBody>
                  <a:tcPr anchor="ctr"/>
                </a:tc>
                <a:tc>
                  <a:txBody>
                    <a:bodyPr/>
                    <a:lstStyle/>
                    <a:p>
                      <a:pPr algn="ctr"/>
                      <a:r>
                        <a:rPr lang="en-US" dirty="0">
                          <a:solidFill>
                            <a:schemeClr val="tx1"/>
                          </a:solidFill>
                        </a:rPr>
                        <a:t>Summary</a:t>
                      </a:r>
                    </a:p>
                  </a:txBody>
                  <a:tcPr anchor="ctr"/>
                </a:tc>
                <a:tc>
                  <a:txBody>
                    <a:bodyPr/>
                    <a:lstStyle/>
                    <a:p>
                      <a:pPr algn="ctr"/>
                      <a:r>
                        <a:rPr lang="en-US" dirty="0">
                          <a:solidFill>
                            <a:schemeClr val="tx1"/>
                          </a:solidFill>
                        </a:rPr>
                        <a:t>Workaround</a:t>
                      </a:r>
                    </a:p>
                  </a:txBody>
                  <a:tcPr anchor="ctr"/>
                </a:tc>
                <a:tc>
                  <a:txBody>
                    <a:bodyPr/>
                    <a:lstStyle/>
                    <a:p>
                      <a:pPr algn="ctr"/>
                      <a:r>
                        <a:rPr lang="en-US" dirty="0">
                          <a:solidFill>
                            <a:schemeClr val="tx1"/>
                          </a:solidFill>
                        </a:rPr>
                        <a:t>Release</a:t>
                      </a:r>
                    </a:p>
                  </a:txBody>
                  <a:tcPr anchor="ctr"/>
                </a:tc>
                <a:extLst>
                  <a:ext uri="{0D108BD9-81ED-4DB2-BD59-A6C34878D82A}">
                    <a16:rowId xmlns:a16="http://schemas.microsoft.com/office/drawing/2014/main" val="10000"/>
                  </a:ext>
                </a:extLst>
              </a:tr>
              <a:tr h="959102">
                <a:tc>
                  <a:txBody>
                    <a:bodyPr/>
                    <a:lstStyle/>
                    <a:p>
                      <a:pPr algn="ctr" fontAlgn="ctr"/>
                      <a:r>
                        <a:rPr lang="en-US" sz="1200" b="0" i="0" u="none" strike="noStrike" dirty="0">
                          <a:solidFill>
                            <a:srgbClr val="000000"/>
                          </a:solidFill>
                          <a:latin typeface="+mj-lt"/>
                        </a:rPr>
                        <a:t>DTS-14360</a:t>
                      </a:r>
                    </a:p>
                  </a:txBody>
                  <a:tcPr marL="9525" marR="9525" marT="9525" marB="0" anchor="ctr"/>
                </a:tc>
                <a:tc>
                  <a:txBody>
                    <a:bodyPr/>
                    <a:lstStyle/>
                    <a:p>
                      <a:pPr algn="l"/>
                      <a:r>
                        <a:rPr lang="en-US" sz="1100" dirty="0">
                          <a:solidFill>
                            <a:schemeClr val="tx1"/>
                          </a:solidFill>
                          <a:latin typeface="+mj-lt"/>
                        </a:rPr>
                        <a:t>Document routes to CTO SUBMIT after the Trip Cancelled has been applied. Authorizations with the trip cancel applied will not update to CTO BOOKED. This is due to travelers canceling reservations prior to using the trip cancel. Canceling reservations manually is not necessary and will cause this issue. </a:t>
                      </a:r>
                    </a:p>
                  </a:txBody>
                  <a:tcPr anchor="ctr"/>
                </a:tc>
                <a:tc>
                  <a:txBody>
                    <a:bodyPr/>
                    <a:lstStyle/>
                    <a:p>
                      <a:pPr algn="l"/>
                      <a:r>
                        <a:rPr lang="en-US" sz="1100" dirty="0">
                          <a:solidFill>
                            <a:schemeClr val="tx1"/>
                          </a:solidFill>
                          <a:latin typeface="+mj-lt"/>
                        </a:rPr>
                        <a:t>Unfortunately,</a:t>
                      </a:r>
                      <a:r>
                        <a:rPr lang="en-US" sz="1100" baseline="0" dirty="0">
                          <a:solidFill>
                            <a:schemeClr val="tx1"/>
                          </a:solidFill>
                          <a:latin typeface="+mj-lt"/>
                        </a:rPr>
                        <a:t> there is no workaround for this issue. Please submit a ticket to the TAC so we can have the document properly handled.</a:t>
                      </a:r>
                      <a:endParaRPr lang="en-US" sz="1100" dirty="0">
                        <a:solidFill>
                          <a:schemeClr val="tx1"/>
                        </a:solidFill>
                        <a:latin typeface="+mj-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mj-lt"/>
                        </a:rPr>
                        <a:t>Ready for Assignment</a:t>
                      </a:r>
                    </a:p>
                  </a:txBody>
                  <a:tcPr anchor="ctr"/>
                </a:tc>
                <a:extLst>
                  <a:ext uri="{0D108BD9-81ED-4DB2-BD59-A6C34878D82A}">
                    <a16:rowId xmlns:a16="http://schemas.microsoft.com/office/drawing/2014/main" val="10001"/>
                  </a:ext>
                </a:extLst>
              </a:tr>
              <a:tr h="739497">
                <a:tc>
                  <a:txBody>
                    <a:bodyPr/>
                    <a:lstStyle/>
                    <a:p>
                      <a:pPr algn="ctr" fontAlgn="ctr"/>
                      <a:r>
                        <a:rPr lang="en-US" sz="1200" b="0" i="0" u="none" strike="noStrike" dirty="0">
                          <a:solidFill>
                            <a:srgbClr val="000000"/>
                          </a:solidFill>
                          <a:latin typeface="+mj-lt"/>
                        </a:rPr>
                        <a:t>DTS-10843</a:t>
                      </a:r>
                    </a:p>
                  </a:txBody>
                  <a:tcPr marL="9525" marR="9525" marT="9525" marB="0" anchor="ctr"/>
                </a:tc>
                <a:tc>
                  <a:txBody>
                    <a:bodyPr/>
                    <a:lstStyle/>
                    <a:p>
                      <a:pPr algn="l"/>
                      <a:r>
                        <a:rPr lang="en-US" sz="1200" kern="1200" dirty="0">
                          <a:solidFill>
                            <a:schemeClr val="dk1"/>
                          </a:solidFill>
                          <a:latin typeface="+mn-lt"/>
                          <a:ea typeface="+mn-ea"/>
                          <a:cs typeface="+mn-cs"/>
                        </a:rPr>
                        <a:t>The document is stuck at APPROVED.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Please submit a ticket to the TAC so we can have the issue properly documented.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Ready for Assignment</a:t>
                      </a:r>
                    </a:p>
                  </a:txBody>
                  <a:tcPr anchor="ctr"/>
                </a:tc>
                <a:extLst>
                  <a:ext uri="{0D108BD9-81ED-4DB2-BD59-A6C34878D82A}">
                    <a16:rowId xmlns:a16="http://schemas.microsoft.com/office/drawing/2014/main" val="10002"/>
                  </a:ext>
                </a:extLst>
              </a:tr>
              <a:tr h="739497">
                <a:tc>
                  <a:txBody>
                    <a:bodyPr/>
                    <a:lstStyle/>
                    <a:p>
                      <a:pPr algn="ctr" fontAlgn="ctr"/>
                      <a:r>
                        <a:rPr lang="en-US" sz="1200" b="0" i="0" u="none" strike="noStrike" dirty="0">
                          <a:solidFill>
                            <a:srgbClr val="000000"/>
                          </a:solidFill>
                          <a:latin typeface="+mj-lt"/>
                        </a:rPr>
                        <a:t>PPT</a:t>
                      </a:r>
                    </a:p>
                  </a:txBody>
                  <a:tcPr marL="9525" marR="9525" marT="9525" marB="0" anchor="ctr"/>
                </a:tc>
                <a:tc>
                  <a:txBody>
                    <a:bodyPr/>
                    <a:lstStyle/>
                    <a:p>
                      <a:pPr algn="l"/>
                      <a:r>
                        <a:rPr lang="en-US" sz="1200" dirty="0">
                          <a:solidFill>
                            <a:schemeClr val="tx1"/>
                          </a:solidFill>
                        </a:rPr>
                        <a:t>CBA invoices stopped processing at CERTIFIED.</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submit a ticket to the TAC so we can have the issue properly documented.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tc>
                <a:extLst>
                  <a:ext uri="{0D108BD9-81ED-4DB2-BD59-A6C34878D82A}">
                    <a16:rowId xmlns:a16="http://schemas.microsoft.com/office/drawing/2014/main" val="10003"/>
                  </a:ext>
                </a:extLst>
              </a:tr>
              <a:tr h="551164">
                <a:tc>
                  <a:txBody>
                    <a:bodyPr/>
                    <a:lstStyle/>
                    <a:p>
                      <a:pPr algn="ctr" fontAlgn="ctr"/>
                      <a:r>
                        <a:rPr lang="en-US" sz="1200" b="0" i="0" u="none" strike="noStrike" dirty="0">
                          <a:solidFill>
                            <a:srgbClr val="000000"/>
                          </a:solidFill>
                          <a:latin typeface="+mj-lt"/>
                        </a:rPr>
                        <a:t>DTS-16801</a:t>
                      </a:r>
                    </a:p>
                  </a:txBody>
                  <a:tcPr marL="9525" marR="9525" marT="9525" marB="0" anchor="ctr"/>
                </a:tc>
                <a:tc>
                  <a:txBody>
                    <a:bodyPr/>
                    <a:lstStyle/>
                    <a:p>
                      <a:pPr algn="l"/>
                      <a:r>
                        <a:rPr lang="en-US" sz="1200" kern="1200" dirty="0">
                          <a:solidFill>
                            <a:schemeClr val="dk1"/>
                          </a:solidFill>
                          <a:latin typeface="+mn-lt"/>
                          <a:ea typeface="+mn-ea"/>
                          <a:cs typeface="+mn-cs"/>
                        </a:rPr>
                        <a:t>MCTFS 824 Acknowledgements are not posting in DTS.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submit a ticket to the TAC so we can have the issue properly documented.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FY20-MR-3</a:t>
                      </a:r>
                    </a:p>
                  </a:txBody>
                  <a:tcPr anchor="ctr"/>
                </a:tc>
                <a:extLst>
                  <a:ext uri="{0D108BD9-81ED-4DB2-BD59-A6C34878D82A}">
                    <a16:rowId xmlns:a16="http://schemas.microsoft.com/office/drawing/2014/main" val="10004"/>
                  </a:ext>
                </a:extLst>
              </a:tr>
              <a:tr h="879177">
                <a:tc>
                  <a:txBody>
                    <a:bodyPr/>
                    <a:lstStyle/>
                    <a:p>
                      <a:pPr algn="ctr" fontAlgn="ctr"/>
                      <a:r>
                        <a:rPr lang="en-US" sz="1200" b="0" i="0" u="none" strike="noStrike" dirty="0">
                          <a:solidFill>
                            <a:srgbClr val="000000"/>
                          </a:solidFill>
                          <a:latin typeface="+mj-lt"/>
                        </a:rPr>
                        <a:t>DTS-17127</a:t>
                      </a:r>
                    </a:p>
                  </a:txBody>
                  <a:tcPr marL="9525" marR="9525" marT="9525" marB="0" anchor="ctr"/>
                </a:tc>
                <a:tc>
                  <a:txBody>
                    <a:bodyPr/>
                    <a:lstStyle/>
                    <a:p>
                      <a:pPr algn="l"/>
                      <a:r>
                        <a:rPr lang="en-US" sz="1200" dirty="0">
                          <a:solidFill>
                            <a:schemeClr val="tx1"/>
                          </a:solidFill>
                        </a:rPr>
                        <a:t>Amended authorizations with two PNRs are calculating the flight Allowed cost to be higher than the Actual cost. This is causing an un-allocated expenses Pre-Audit, preventing routing, and causing errors adjusting LOAs and expenses.</a:t>
                      </a:r>
                    </a:p>
                  </a:txBody>
                  <a:tcPr anchor="ctr"/>
                </a:tc>
                <a:tc>
                  <a:txBody>
                    <a:bodyPr/>
                    <a:lstStyle/>
                    <a:p>
                      <a:pPr algn="l"/>
                      <a:r>
                        <a:rPr lang="en-US" sz="1200" dirty="0"/>
                        <a:t>Unfortunately, there is currently no workaround for this issue. If the travel is imminent, we recommend contacting the Travel Management Office (TMC) directly for assistance with ticketing outside of DTS.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FY20-MR-3</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CB9C-3ED6-478D-991D-E433E6FE3BC2}"/>
              </a:ext>
            </a:extLst>
          </p:cNvPr>
          <p:cNvSpPr>
            <a:spLocks noGrp="1"/>
          </p:cNvSpPr>
          <p:nvPr>
            <p:ph type="title"/>
          </p:nvPr>
        </p:nvSpPr>
        <p:spPr/>
        <p:txBody>
          <a:bodyPr/>
          <a:lstStyle/>
          <a:p>
            <a:r>
              <a:rPr lang="en-US" dirty="0"/>
              <a:t>Upcoming Changes – Attaching Receipts</a:t>
            </a:r>
          </a:p>
        </p:txBody>
      </p:sp>
      <p:pic>
        <p:nvPicPr>
          <p:cNvPr id="5" name="Content Placeholder 4">
            <a:extLst>
              <a:ext uri="{FF2B5EF4-FFF2-40B4-BE49-F238E27FC236}">
                <a16:creationId xmlns:a16="http://schemas.microsoft.com/office/drawing/2014/main" id="{0E94F11A-432E-40AC-8283-9BA3EA757D42}"/>
              </a:ext>
            </a:extLst>
          </p:cNvPr>
          <p:cNvPicPr>
            <a:picLocks noGrp="1" noChangeAspect="1"/>
          </p:cNvPicPr>
          <p:nvPr>
            <p:ph idx="1"/>
          </p:nvPr>
        </p:nvPicPr>
        <p:blipFill>
          <a:blip r:embed="rId2"/>
          <a:stretch>
            <a:fillRect/>
          </a:stretch>
        </p:blipFill>
        <p:spPr>
          <a:xfrm>
            <a:off x="5748584" y="1523999"/>
            <a:ext cx="3910140" cy="4873625"/>
          </a:xfrm>
          <a:prstGeom prst="rect">
            <a:avLst/>
          </a:prstGeom>
        </p:spPr>
      </p:pic>
      <p:sp>
        <p:nvSpPr>
          <p:cNvPr id="4" name="Slide Number Placeholder 3">
            <a:extLst>
              <a:ext uri="{FF2B5EF4-FFF2-40B4-BE49-F238E27FC236}">
                <a16:creationId xmlns:a16="http://schemas.microsoft.com/office/drawing/2014/main" id="{39E371AA-DF60-4C47-8B79-712DEEBD5AEA}"/>
              </a:ext>
            </a:extLst>
          </p:cNvPr>
          <p:cNvSpPr>
            <a:spLocks noGrp="1"/>
          </p:cNvSpPr>
          <p:nvPr>
            <p:ph type="sldNum" sz="quarter" idx="10"/>
          </p:nvPr>
        </p:nvSpPr>
        <p:spPr/>
        <p:txBody>
          <a:bodyPr/>
          <a:lstStyle/>
          <a:p>
            <a:pPr>
              <a:defRPr/>
            </a:pPr>
            <a:fld id="{7D187A4C-A87B-41AC-8A01-0B3AA42528A5}" type="slidenum">
              <a:rPr lang="en-US" smtClean="0"/>
              <a:pPr>
                <a:defRPr/>
              </a:pPr>
              <a:t>40</a:t>
            </a:fld>
            <a:endParaRPr lang="en-US"/>
          </a:p>
        </p:txBody>
      </p:sp>
      <p:pic>
        <p:nvPicPr>
          <p:cNvPr id="6" name="Content Placeholder 4">
            <a:extLst>
              <a:ext uri="{FF2B5EF4-FFF2-40B4-BE49-F238E27FC236}">
                <a16:creationId xmlns:a16="http://schemas.microsoft.com/office/drawing/2014/main" id="{F7AF7862-7613-41E2-A199-FF08A394556C}"/>
              </a:ext>
            </a:extLst>
          </p:cNvPr>
          <p:cNvPicPr>
            <a:picLocks noChangeAspect="1"/>
          </p:cNvPicPr>
          <p:nvPr/>
        </p:nvPicPr>
        <p:blipFill>
          <a:blip r:embed="rId3"/>
          <a:stretch>
            <a:fillRect/>
          </a:stretch>
        </p:blipFill>
        <p:spPr bwMode="auto">
          <a:xfrm>
            <a:off x="609600" y="1523999"/>
            <a:ext cx="3929309" cy="4873625"/>
          </a:xfrm>
          <a:prstGeom prst="rect">
            <a:avLst/>
          </a:prstGeom>
          <a:noFill/>
          <a:ln w="9525">
            <a:noFill/>
            <a:miter lim="800000"/>
            <a:headEnd/>
            <a:tailEnd/>
          </a:ln>
        </p:spPr>
      </p:pic>
      <p:sp>
        <p:nvSpPr>
          <p:cNvPr id="7" name="Arrow: Right 6">
            <a:extLst>
              <a:ext uri="{FF2B5EF4-FFF2-40B4-BE49-F238E27FC236}">
                <a16:creationId xmlns:a16="http://schemas.microsoft.com/office/drawing/2014/main" id="{4065490F-14E0-456D-AB0A-11EAD343AD32}"/>
              </a:ext>
            </a:extLst>
          </p:cNvPr>
          <p:cNvSpPr/>
          <p:nvPr/>
        </p:nvSpPr>
        <p:spPr bwMode="auto">
          <a:xfrm>
            <a:off x="4615109" y="3419475"/>
            <a:ext cx="1066800" cy="762000"/>
          </a:xfrm>
          <a:prstGeom prst="right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21800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B663A70-84E6-4D7E-B021-C59C257ADE02}"/>
              </a:ext>
            </a:extLst>
          </p:cNvPr>
          <p:cNvPicPr>
            <a:picLocks noGrp="1" noChangeAspect="1"/>
          </p:cNvPicPr>
          <p:nvPr>
            <p:ph idx="1"/>
          </p:nvPr>
        </p:nvPicPr>
        <p:blipFill>
          <a:blip r:embed="rId2"/>
          <a:stretch>
            <a:fillRect/>
          </a:stretch>
        </p:blipFill>
        <p:spPr>
          <a:xfrm>
            <a:off x="1776228" y="1454150"/>
            <a:ext cx="8623668" cy="4873625"/>
          </a:xfrm>
          <a:prstGeom prst="rect">
            <a:avLst/>
          </a:prstGeom>
        </p:spPr>
      </p:pic>
      <p:sp>
        <p:nvSpPr>
          <p:cNvPr id="2" name="Title 1">
            <a:extLst>
              <a:ext uri="{FF2B5EF4-FFF2-40B4-BE49-F238E27FC236}">
                <a16:creationId xmlns:a16="http://schemas.microsoft.com/office/drawing/2014/main" id="{A4CD76E0-64BC-443C-94C0-839BFD9F110F}"/>
              </a:ext>
            </a:extLst>
          </p:cNvPr>
          <p:cNvSpPr>
            <a:spLocks noGrp="1"/>
          </p:cNvSpPr>
          <p:nvPr>
            <p:ph type="title"/>
          </p:nvPr>
        </p:nvSpPr>
        <p:spPr/>
        <p:txBody>
          <a:bodyPr/>
          <a:lstStyle/>
          <a:p>
            <a:r>
              <a:rPr lang="en-US" dirty="0"/>
              <a:t>Upcoming Changes – Import PDF Button</a:t>
            </a:r>
          </a:p>
        </p:txBody>
      </p:sp>
      <p:sp>
        <p:nvSpPr>
          <p:cNvPr id="4" name="Slide Number Placeholder 3">
            <a:extLst>
              <a:ext uri="{FF2B5EF4-FFF2-40B4-BE49-F238E27FC236}">
                <a16:creationId xmlns:a16="http://schemas.microsoft.com/office/drawing/2014/main" id="{3A3A51B4-F078-4CB8-9636-DFBBD876A94D}"/>
              </a:ext>
            </a:extLst>
          </p:cNvPr>
          <p:cNvSpPr>
            <a:spLocks noGrp="1"/>
          </p:cNvSpPr>
          <p:nvPr>
            <p:ph type="sldNum" sz="quarter" idx="10"/>
          </p:nvPr>
        </p:nvSpPr>
        <p:spPr/>
        <p:txBody>
          <a:bodyPr/>
          <a:lstStyle/>
          <a:p>
            <a:pPr>
              <a:defRPr/>
            </a:pPr>
            <a:fld id="{7D187A4C-A87B-41AC-8A01-0B3AA42528A5}" type="slidenum">
              <a:rPr lang="en-US" smtClean="0"/>
              <a:pPr>
                <a:defRPr/>
              </a:pPr>
              <a:t>41</a:t>
            </a:fld>
            <a:endParaRPr lang="en-US"/>
          </a:p>
        </p:txBody>
      </p:sp>
      <p:sp>
        <p:nvSpPr>
          <p:cNvPr id="7" name="TextBox 6">
            <a:extLst>
              <a:ext uri="{FF2B5EF4-FFF2-40B4-BE49-F238E27FC236}">
                <a16:creationId xmlns:a16="http://schemas.microsoft.com/office/drawing/2014/main" id="{1B1BE9CD-891A-4604-9586-5FA71CDBB67D}"/>
              </a:ext>
            </a:extLst>
          </p:cNvPr>
          <p:cNvSpPr txBox="1"/>
          <p:nvPr/>
        </p:nvSpPr>
        <p:spPr>
          <a:xfrm>
            <a:off x="333250" y="2362200"/>
            <a:ext cx="1182504" cy="12954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 new button will be added to import PDFs.</a:t>
            </a:r>
          </a:p>
        </p:txBody>
      </p:sp>
      <p:sp>
        <p:nvSpPr>
          <p:cNvPr id="8" name="Arrow: Down 7">
            <a:extLst>
              <a:ext uri="{FF2B5EF4-FFF2-40B4-BE49-F238E27FC236}">
                <a16:creationId xmlns:a16="http://schemas.microsoft.com/office/drawing/2014/main" id="{0E5A56D3-1F80-47F3-BBBD-2C0606BEFC35}"/>
              </a:ext>
            </a:extLst>
          </p:cNvPr>
          <p:cNvSpPr/>
          <p:nvPr/>
        </p:nvSpPr>
        <p:spPr bwMode="auto">
          <a:xfrm>
            <a:off x="7467600" y="2667000"/>
            <a:ext cx="457200" cy="533400"/>
          </a:xfrm>
          <a:prstGeom prst="downArrow">
            <a:avLst/>
          </a:prstGeom>
          <a:solidFill>
            <a:srgbClr val="FF0000"/>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001734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745F-3173-4BAD-A131-F6236E24C390}"/>
              </a:ext>
            </a:extLst>
          </p:cNvPr>
          <p:cNvSpPr>
            <a:spLocks noGrp="1"/>
          </p:cNvSpPr>
          <p:nvPr>
            <p:ph type="title"/>
          </p:nvPr>
        </p:nvSpPr>
        <p:spPr/>
        <p:txBody>
          <a:bodyPr/>
          <a:lstStyle/>
          <a:p>
            <a:r>
              <a:rPr lang="en-US" dirty="0"/>
              <a:t>Upcoming Changes – Import PDF</a:t>
            </a:r>
          </a:p>
        </p:txBody>
      </p:sp>
      <p:pic>
        <p:nvPicPr>
          <p:cNvPr id="5" name="Content Placeholder 4">
            <a:extLst>
              <a:ext uri="{FF2B5EF4-FFF2-40B4-BE49-F238E27FC236}">
                <a16:creationId xmlns:a16="http://schemas.microsoft.com/office/drawing/2014/main" id="{5FA2960E-2F5B-4CF7-A3C9-9696D1C29B76}"/>
              </a:ext>
            </a:extLst>
          </p:cNvPr>
          <p:cNvPicPr>
            <a:picLocks noGrp="1" noChangeAspect="1"/>
          </p:cNvPicPr>
          <p:nvPr>
            <p:ph idx="1"/>
          </p:nvPr>
        </p:nvPicPr>
        <p:blipFill>
          <a:blip r:embed="rId2"/>
          <a:stretch>
            <a:fillRect/>
          </a:stretch>
        </p:blipFill>
        <p:spPr>
          <a:xfrm>
            <a:off x="4137007" y="1454150"/>
            <a:ext cx="3902111" cy="4873625"/>
          </a:xfrm>
          <a:prstGeom prst="rect">
            <a:avLst/>
          </a:prstGeom>
        </p:spPr>
      </p:pic>
      <p:sp>
        <p:nvSpPr>
          <p:cNvPr id="4" name="Slide Number Placeholder 3">
            <a:extLst>
              <a:ext uri="{FF2B5EF4-FFF2-40B4-BE49-F238E27FC236}">
                <a16:creationId xmlns:a16="http://schemas.microsoft.com/office/drawing/2014/main" id="{9EDCFFB9-A658-4B6F-AD46-CC0B22826509}"/>
              </a:ext>
            </a:extLst>
          </p:cNvPr>
          <p:cNvSpPr>
            <a:spLocks noGrp="1"/>
          </p:cNvSpPr>
          <p:nvPr>
            <p:ph type="sldNum" sz="quarter" idx="10"/>
          </p:nvPr>
        </p:nvSpPr>
        <p:spPr/>
        <p:txBody>
          <a:bodyPr/>
          <a:lstStyle/>
          <a:p>
            <a:pPr>
              <a:defRPr/>
            </a:pPr>
            <a:fld id="{7D187A4C-A87B-41AC-8A01-0B3AA42528A5}" type="slidenum">
              <a:rPr lang="en-US" smtClean="0"/>
              <a:pPr>
                <a:defRPr/>
              </a:pPr>
              <a:t>42</a:t>
            </a:fld>
            <a:endParaRPr lang="en-US"/>
          </a:p>
        </p:txBody>
      </p:sp>
      <p:sp>
        <p:nvSpPr>
          <p:cNvPr id="6" name="TextBox 5">
            <a:extLst>
              <a:ext uri="{FF2B5EF4-FFF2-40B4-BE49-F238E27FC236}">
                <a16:creationId xmlns:a16="http://schemas.microsoft.com/office/drawing/2014/main" id="{08642F2E-432B-4977-9BAB-A9CA85EBC8EC}"/>
              </a:ext>
            </a:extLst>
          </p:cNvPr>
          <p:cNvSpPr txBox="1"/>
          <p:nvPr/>
        </p:nvSpPr>
        <p:spPr>
          <a:xfrm>
            <a:off x="533400" y="2895600"/>
            <a:ext cx="2895600" cy="1143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importing a receipt or pdf, the user will be able to associate that pdf directly to an expense or create a new one.</a:t>
            </a:r>
          </a:p>
        </p:txBody>
      </p:sp>
    </p:spTree>
    <p:extLst>
      <p:ext uri="{BB962C8B-B14F-4D97-AF65-F5344CB8AC3E}">
        <p14:creationId xmlns:p14="http://schemas.microsoft.com/office/powerpoint/2010/main" val="3141008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4142-1A86-492F-A625-56C6325BB484}"/>
              </a:ext>
            </a:extLst>
          </p:cNvPr>
          <p:cNvSpPr>
            <a:spLocks noGrp="1"/>
          </p:cNvSpPr>
          <p:nvPr>
            <p:ph type="title"/>
          </p:nvPr>
        </p:nvSpPr>
        <p:spPr/>
        <p:txBody>
          <a:bodyPr/>
          <a:lstStyle/>
          <a:p>
            <a:r>
              <a:rPr lang="en-US" dirty="0"/>
              <a:t>Upcoming Changes – Import PDF</a:t>
            </a:r>
          </a:p>
        </p:txBody>
      </p:sp>
      <p:pic>
        <p:nvPicPr>
          <p:cNvPr id="5" name="Content Placeholder 4">
            <a:extLst>
              <a:ext uri="{FF2B5EF4-FFF2-40B4-BE49-F238E27FC236}">
                <a16:creationId xmlns:a16="http://schemas.microsoft.com/office/drawing/2014/main" id="{248BC8CF-B31E-4448-9E95-FC8B754D60E8}"/>
              </a:ext>
            </a:extLst>
          </p:cNvPr>
          <p:cNvPicPr>
            <a:picLocks noGrp="1" noChangeAspect="1"/>
          </p:cNvPicPr>
          <p:nvPr>
            <p:ph idx="1"/>
          </p:nvPr>
        </p:nvPicPr>
        <p:blipFill>
          <a:blip r:embed="rId2"/>
          <a:stretch>
            <a:fillRect/>
          </a:stretch>
        </p:blipFill>
        <p:spPr>
          <a:xfrm>
            <a:off x="4125745" y="1454150"/>
            <a:ext cx="3924635" cy="4873625"/>
          </a:xfrm>
          <a:prstGeom prst="rect">
            <a:avLst/>
          </a:prstGeom>
        </p:spPr>
      </p:pic>
      <p:sp>
        <p:nvSpPr>
          <p:cNvPr id="4" name="Slide Number Placeholder 3">
            <a:extLst>
              <a:ext uri="{FF2B5EF4-FFF2-40B4-BE49-F238E27FC236}">
                <a16:creationId xmlns:a16="http://schemas.microsoft.com/office/drawing/2014/main" id="{47799DC3-DF86-4F2E-9C6B-221AB9B52BFC}"/>
              </a:ext>
            </a:extLst>
          </p:cNvPr>
          <p:cNvSpPr>
            <a:spLocks noGrp="1"/>
          </p:cNvSpPr>
          <p:nvPr>
            <p:ph type="sldNum" sz="quarter" idx="10"/>
          </p:nvPr>
        </p:nvSpPr>
        <p:spPr/>
        <p:txBody>
          <a:bodyPr/>
          <a:lstStyle/>
          <a:p>
            <a:pPr>
              <a:defRPr/>
            </a:pPr>
            <a:fld id="{7D187A4C-A87B-41AC-8A01-0B3AA42528A5}" type="slidenum">
              <a:rPr lang="en-US" smtClean="0"/>
              <a:pPr>
                <a:defRPr/>
              </a:pPr>
              <a:t>43</a:t>
            </a:fld>
            <a:endParaRPr lang="en-US"/>
          </a:p>
        </p:txBody>
      </p:sp>
      <p:sp>
        <p:nvSpPr>
          <p:cNvPr id="6" name="TextBox 5">
            <a:extLst>
              <a:ext uri="{FF2B5EF4-FFF2-40B4-BE49-F238E27FC236}">
                <a16:creationId xmlns:a16="http://schemas.microsoft.com/office/drawing/2014/main" id="{D0DDF6A6-45D8-4BE7-AF73-63A0F4465A89}"/>
              </a:ext>
            </a:extLst>
          </p:cNvPr>
          <p:cNvSpPr txBox="1"/>
          <p:nvPr/>
        </p:nvSpPr>
        <p:spPr>
          <a:xfrm>
            <a:off x="533400" y="2895600"/>
            <a:ext cx="2895600" cy="1143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When importing a receipt or pdf, the user will be able to associate that pdf directly to an expense or create a new one.</a:t>
            </a:r>
          </a:p>
        </p:txBody>
      </p:sp>
    </p:spTree>
    <p:extLst>
      <p:ext uri="{BB962C8B-B14F-4D97-AF65-F5344CB8AC3E}">
        <p14:creationId xmlns:p14="http://schemas.microsoft.com/office/powerpoint/2010/main" val="187656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0841-9101-421E-A45F-81E720322B21}"/>
              </a:ext>
            </a:extLst>
          </p:cNvPr>
          <p:cNvSpPr>
            <a:spLocks noGrp="1"/>
          </p:cNvSpPr>
          <p:nvPr>
            <p:ph type="title"/>
          </p:nvPr>
        </p:nvSpPr>
        <p:spPr/>
        <p:txBody>
          <a:bodyPr/>
          <a:lstStyle/>
          <a:p>
            <a:r>
              <a:rPr lang="en-US" dirty="0"/>
              <a:t>Upcoming Changes – Attachments</a:t>
            </a:r>
          </a:p>
        </p:txBody>
      </p:sp>
      <p:pic>
        <p:nvPicPr>
          <p:cNvPr id="5" name="Content Placeholder 4">
            <a:extLst>
              <a:ext uri="{FF2B5EF4-FFF2-40B4-BE49-F238E27FC236}">
                <a16:creationId xmlns:a16="http://schemas.microsoft.com/office/drawing/2014/main" id="{8CD8B837-2B98-4D00-A7C0-ECED8C05001E}"/>
              </a:ext>
            </a:extLst>
          </p:cNvPr>
          <p:cNvPicPr>
            <a:picLocks noGrp="1" noChangeAspect="1"/>
          </p:cNvPicPr>
          <p:nvPr>
            <p:ph idx="1"/>
          </p:nvPr>
        </p:nvPicPr>
        <p:blipFill>
          <a:blip r:embed="rId2"/>
          <a:stretch>
            <a:fillRect/>
          </a:stretch>
        </p:blipFill>
        <p:spPr>
          <a:xfrm>
            <a:off x="1967925" y="1852328"/>
            <a:ext cx="8240275" cy="4077269"/>
          </a:xfrm>
          <a:prstGeom prst="rect">
            <a:avLst/>
          </a:prstGeom>
        </p:spPr>
      </p:pic>
      <p:sp>
        <p:nvSpPr>
          <p:cNvPr id="4" name="Slide Number Placeholder 3">
            <a:extLst>
              <a:ext uri="{FF2B5EF4-FFF2-40B4-BE49-F238E27FC236}">
                <a16:creationId xmlns:a16="http://schemas.microsoft.com/office/drawing/2014/main" id="{E69722A1-93B8-40CB-9726-569017D5CAF6}"/>
              </a:ext>
            </a:extLst>
          </p:cNvPr>
          <p:cNvSpPr>
            <a:spLocks noGrp="1"/>
          </p:cNvSpPr>
          <p:nvPr>
            <p:ph type="sldNum" sz="quarter" idx="10"/>
          </p:nvPr>
        </p:nvSpPr>
        <p:spPr/>
        <p:txBody>
          <a:bodyPr/>
          <a:lstStyle/>
          <a:p>
            <a:pPr>
              <a:defRPr/>
            </a:pPr>
            <a:fld id="{7D187A4C-A87B-41AC-8A01-0B3AA42528A5}" type="slidenum">
              <a:rPr lang="en-US" smtClean="0"/>
              <a:pPr>
                <a:defRPr/>
              </a:pPr>
              <a:t>44</a:t>
            </a:fld>
            <a:endParaRPr lang="en-US"/>
          </a:p>
        </p:txBody>
      </p:sp>
      <p:sp>
        <p:nvSpPr>
          <p:cNvPr id="6" name="TextBox 5">
            <a:extLst>
              <a:ext uri="{FF2B5EF4-FFF2-40B4-BE49-F238E27FC236}">
                <a16:creationId xmlns:a16="http://schemas.microsoft.com/office/drawing/2014/main" id="{AF221B29-B0B0-43E8-9369-C9389302D935}"/>
              </a:ext>
            </a:extLst>
          </p:cNvPr>
          <p:cNvSpPr txBox="1"/>
          <p:nvPr/>
        </p:nvSpPr>
        <p:spPr>
          <a:xfrm>
            <a:off x="520125" y="3429000"/>
            <a:ext cx="2895600" cy="1143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a receipt/document/pdf has been attached, it can be viewed by expanding the expense.</a:t>
            </a:r>
          </a:p>
        </p:txBody>
      </p:sp>
    </p:spTree>
    <p:extLst>
      <p:ext uri="{BB962C8B-B14F-4D97-AF65-F5344CB8AC3E}">
        <p14:creationId xmlns:p14="http://schemas.microsoft.com/office/powerpoint/2010/main" val="1374584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80841-9101-421E-A45F-81E720322B21}"/>
              </a:ext>
            </a:extLst>
          </p:cNvPr>
          <p:cNvSpPr>
            <a:spLocks noGrp="1"/>
          </p:cNvSpPr>
          <p:nvPr>
            <p:ph type="title"/>
          </p:nvPr>
        </p:nvSpPr>
        <p:spPr/>
        <p:txBody>
          <a:bodyPr/>
          <a:lstStyle/>
          <a:p>
            <a:r>
              <a:rPr lang="en-US" dirty="0"/>
              <a:t>Upcoming Changes – Attachments</a:t>
            </a:r>
          </a:p>
        </p:txBody>
      </p:sp>
      <p:sp>
        <p:nvSpPr>
          <p:cNvPr id="4" name="Slide Number Placeholder 3">
            <a:extLst>
              <a:ext uri="{FF2B5EF4-FFF2-40B4-BE49-F238E27FC236}">
                <a16:creationId xmlns:a16="http://schemas.microsoft.com/office/drawing/2014/main" id="{E69722A1-93B8-40CB-9726-569017D5CAF6}"/>
              </a:ext>
            </a:extLst>
          </p:cNvPr>
          <p:cNvSpPr>
            <a:spLocks noGrp="1"/>
          </p:cNvSpPr>
          <p:nvPr>
            <p:ph type="sldNum" sz="quarter" idx="10"/>
          </p:nvPr>
        </p:nvSpPr>
        <p:spPr/>
        <p:txBody>
          <a:bodyPr/>
          <a:lstStyle/>
          <a:p>
            <a:pPr>
              <a:defRPr/>
            </a:pPr>
            <a:fld id="{7D187A4C-A87B-41AC-8A01-0B3AA42528A5}" type="slidenum">
              <a:rPr lang="en-US" smtClean="0"/>
              <a:pPr>
                <a:defRPr/>
              </a:pPr>
              <a:t>45</a:t>
            </a:fld>
            <a:endParaRPr lang="en-US"/>
          </a:p>
        </p:txBody>
      </p:sp>
      <p:pic>
        <p:nvPicPr>
          <p:cNvPr id="7" name="Content Placeholder 6">
            <a:extLst>
              <a:ext uri="{FF2B5EF4-FFF2-40B4-BE49-F238E27FC236}">
                <a16:creationId xmlns:a16="http://schemas.microsoft.com/office/drawing/2014/main" id="{505762ED-F53C-4BDD-AD70-7E740A96BB82}"/>
              </a:ext>
            </a:extLst>
          </p:cNvPr>
          <p:cNvPicPr>
            <a:picLocks noGrp="1" noChangeAspect="1"/>
          </p:cNvPicPr>
          <p:nvPr>
            <p:ph idx="1"/>
          </p:nvPr>
        </p:nvPicPr>
        <p:blipFill>
          <a:blip r:embed="rId2"/>
          <a:stretch>
            <a:fillRect/>
          </a:stretch>
        </p:blipFill>
        <p:spPr>
          <a:xfrm>
            <a:off x="1953635" y="1847565"/>
            <a:ext cx="8268854" cy="4086795"/>
          </a:xfrm>
          <a:prstGeom prst="rect">
            <a:avLst/>
          </a:prstGeom>
        </p:spPr>
      </p:pic>
      <p:sp>
        <p:nvSpPr>
          <p:cNvPr id="5" name="TextBox 4">
            <a:extLst>
              <a:ext uri="{FF2B5EF4-FFF2-40B4-BE49-F238E27FC236}">
                <a16:creationId xmlns:a16="http://schemas.microsoft.com/office/drawing/2014/main" id="{7E567C43-099A-4C40-ABD9-219D822C031C}"/>
              </a:ext>
            </a:extLst>
          </p:cNvPr>
          <p:cNvSpPr txBox="1"/>
          <p:nvPr/>
        </p:nvSpPr>
        <p:spPr>
          <a:xfrm>
            <a:off x="520125" y="3429000"/>
            <a:ext cx="2895600" cy="1143000"/>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After a receipt/document/pdf has been attached, it can be viewed by expanding the expense.</a:t>
            </a:r>
          </a:p>
        </p:txBody>
      </p:sp>
    </p:spTree>
    <p:extLst>
      <p:ext uri="{BB962C8B-B14F-4D97-AF65-F5344CB8AC3E}">
        <p14:creationId xmlns:p14="http://schemas.microsoft.com/office/powerpoint/2010/main" val="3486608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BECE-7C4D-4ADC-A5F0-86BE8D925208}"/>
              </a:ext>
            </a:extLst>
          </p:cNvPr>
          <p:cNvSpPr>
            <a:spLocks noGrp="1"/>
          </p:cNvSpPr>
          <p:nvPr>
            <p:ph type="title"/>
          </p:nvPr>
        </p:nvSpPr>
        <p:spPr/>
        <p:txBody>
          <a:bodyPr/>
          <a:lstStyle/>
          <a:p>
            <a:r>
              <a:rPr lang="en-US" dirty="0"/>
              <a:t>Upcoming Changes – Currency Converter</a:t>
            </a:r>
          </a:p>
        </p:txBody>
      </p:sp>
      <p:pic>
        <p:nvPicPr>
          <p:cNvPr id="5" name="Content Placeholder 4">
            <a:extLst>
              <a:ext uri="{FF2B5EF4-FFF2-40B4-BE49-F238E27FC236}">
                <a16:creationId xmlns:a16="http://schemas.microsoft.com/office/drawing/2014/main" id="{FE918900-BD08-41DE-80DD-B11EB3FC390E}"/>
              </a:ext>
            </a:extLst>
          </p:cNvPr>
          <p:cNvPicPr>
            <a:picLocks noGrp="1" noChangeAspect="1"/>
          </p:cNvPicPr>
          <p:nvPr>
            <p:ph idx="1"/>
          </p:nvPr>
        </p:nvPicPr>
        <p:blipFill>
          <a:blip r:embed="rId2"/>
          <a:stretch>
            <a:fillRect/>
          </a:stretch>
        </p:blipFill>
        <p:spPr>
          <a:xfrm>
            <a:off x="7620000" y="1524000"/>
            <a:ext cx="4075696" cy="4873625"/>
          </a:xfrm>
          <a:prstGeom prst="rect">
            <a:avLst/>
          </a:prstGeom>
        </p:spPr>
      </p:pic>
      <p:sp>
        <p:nvSpPr>
          <p:cNvPr id="4" name="Slide Number Placeholder 3">
            <a:extLst>
              <a:ext uri="{FF2B5EF4-FFF2-40B4-BE49-F238E27FC236}">
                <a16:creationId xmlns:a16="http://schemas.microsoft.com/office/drawing/2014/main" id="{759DE83D-4294-49A5-92ED-B0006F314D5A}"/>
              </a:ext>
            </a:extLst>
          </p:cNvPr>
          <p:cNvSpPr>
            <a:spLocks noGrp="1"/>
          </p:cNvSpPr>
          <p:nvPr>
            <p:ph type="sldNum" sz="quarter" idx="10"/>
          </p:nvPr>
        </p:nvSpPr>
        <p:spPr/>
        <p:txBody>
          <a:bodyPr/>
          <a:lstStyle/>
          <a:p>
            <a:pPr>
              <a:defRPr/>
            </a:pPr>
            <a:fld id="{7D187A4C-A87B-41AC-8A01-0B3AA42528A5}" type="slidenum">
              <a:rPr lang="en-US" smtClean="0"/>
              <a:pPr>
                <a:defRPr/>
              </a:pPr>
              <a:t>46</a:t>
            </a:fld>
            <a:endParaRPr lang="en-US"/>
          </a:p>
        </p:txBody>
      </p:sp>
      <p:sp>
        <p:nvSpPr>
          <p:cNvPr id="6" name="TextBox 5">
            <a:extLst>
              <a:ext uri="{FF2B5EF4-FFF2-40B4-BE49-F238E27FC236}">
                <a16:creationId xmlns:a16="http://schemas.microsoft.com/office/drawing/2014/main" id="{DC32B413-0513-413A-B14A-38B7B5697FDE}"/>
              </a:ext>
            </a:extLst>
          </p:cNvPr>
          <p:cNvSpPr txBox="1"/>
          <p:nvPr/>
        </p:nvSpPr>
        <p:spPr>
          <a:xfrm>
            <a:off x="609599" y="2640306"/>
            <a:ext cx="3962401" cy="1474494"/>
          </a:xfrm>
          <a:prstGeom prst="rect">
            <a:avLst/>
          </a:prstGeom>
          <a:solidFill>
            <a:schemeClr val="bg1"/>
          </a:solidFill>
          <a:ln>
            <a:solidFill>
              <a:schemeClr val="tx1"/>
            </a:solidFill>
          </a:ln>
        </p:spPr>
        <p:txBody>
          <a:bodyPr wrap="square" rtlCol="0" anchor="ctr">
            <a:normAutofit/>
          </a:bodyPr>
          <a:lstStyle/>
          <a:p>
            <a:r>
              <a:rPr lang="en-US" sz="1400" b="0" i="0" dirty="0">
                <a:latin typeface="+mj-lt"/>
              </a:rPr>
              <a:t>For expenses that are in foreign currency, the Currency Converter will automatically convert based on the real-market currency rate.</a:t>
            </a:r>
          </a:p>
        </p:txBody>
      </p:sp>
    </p:spTree>
    <p:extLst>
      <p:ext uri="{BB962C8B-B14F-4D97-AF65-F5344CB8AC3E}">
        <p14:creationId xmlns:p14="http://schemas.microsoft.com/office/powerpoint/2010/main" val="316786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82230-994B-4712-A8A9-026D77E5E1C4}"/>
              </a:ext>
            </a:extLst>
          </p:cNvPr>
          <p:cNvSpPr>
            <a:spLocks noGrp="1"/>
          </p:cNvSpPr>
          <p:nvPr>
            <p:ph type="title"/>
          </p:nvPr>
        </p:nvSpPr>
        <p:spPr/>
        <p:txBody>
          <a:bodyPr/>
          <a:lstStyle/>
          <a:p>
            <a:r>
              <a:rPr lang="en-US" dirty="0"/>
              <a:t>Resources</a:t>
            </a:r>
          </a:p>
        </p:txBody>
      </p:sp>
      <p:sp>
        <p:nvSpPr>
          <p:cNvPr id="7" name="Content Placeholder 6">
            <a:extLst>
              <a:ext uri="{FF2B5EF4-FFF2-40B4-BE49-F238E27FC236}">
                <a16:creationId xmlns:a16="http://schemas.microsoft.com/office/drawing/2014/main" id="{55664A00-5B3C-46BA-A674-6456443A5D75}"/>
              </a:ext>
            </a:extLst>
          </p:cNvPr>
          <p:cNvSpPr>
            <a:spLocks noGrp="1"/>
          </p:cNvSpPr>
          <p:nvPr>
            <p:ph idx="1"/>
          </p:nvPr>
        </p:nvSpPr>
        <p:spPr>
          <a:xfrm>
            <a:off x="136477" y="1453694"/>
            <a:ext cx="11903123" cy="4874081"/>
          </a:xfrm>
        </p:spPr>
        <p:txBody>
          <a:bodyPr/>
          <a:lstStyle/>
          <a:p>
            <a:r>
              <a:rPr lang="en-US" sz="2000" dirty="0"/>
              <a:t>Manual Abandon Process:</a:t>
            </a:r>
          </a:p>
          <a:p>
            <a:pPr lvl="1"/>
            <a:r>
              <a:rPr lang="en-US" sz="1800" dirty="0">
                <a:hlinkClick r:id="rId3"/>
              </a:rPr>
              <a:t>http://www.defensetravel.dod.mil/Docs/Manual_Abandon_Stamp.pdf</a:t>
            </a:r>
            <a:endParaRPr lang="en-US" sz="1800" dirty="0"/>
          </a:p>
          <a:p>
            <a:pPr lvl="1"/>
            <a:endParaRPr lang="en-US" sz="1800" dirty="0"/>
          </a:p>
          <a:p>
            <a:r>
              <a:rPr lang="en-US" sz="2000" dirty="0"/>
              <a:t>DTS FY20 R2 Functional Release</a:t>
            </a:r>
          </a:p>
          <a:p>
            <a:pPr lvl="1"/>
            <a:r>
              <a:rPr lang="en-US" sz="1800" dirty="0">
                <a:hlinkClick r:id="rId4"/>
              </a:rPr>
              <a:t>https://www.defensetravel.dod.mil/Docs/Look_Ahead_IP_14.pdf</a:t>
            </a:r>
            <a:r>
              <a:rPr lang="en-US" sz="1800" dirty="0"/>
              <a:t> </a:t>
            </a:r>
          </a:p>
          <a:p>
            <a:endParaRPr lang="en-US" sz="2000" dirty="0"/>
          </a:p>
          <a:p>
            <a:r>
              <a:rPr lang="en-US" sz="2000" dirty="0"/>
              <a:t>You can contact the Travel Assistance Center (TAC) via:</a:t>
            </a:r>
          </a:p>
          <a:p>
            <a:pPr lvl="1"/>
            <a:r>
              <a:rPr lang="en-US" sz="1800" dirty="0"/>
              <a:t>Phone 888-Help1Go (888-435-7146)</a:t>
            </a:r>
          </a:p>
          <a:p>
            <a:pPr lvl="1"/>
            <a:r>
              <a:rPr lang="en-US" sz="1800" dirty="0"/>
              <a:t>Web (</a:t>
            </a:r>
            <a:r>
              <a:rPr lang="en-US" sz="1800" dirty="0">
                <a:hlinkClick r:id="rId5"/>
              </a:rPr>
              <a:t>https://www.defensetravel.dod.mil/passport/</a:t>
            </a:r>
            <a:r>
              <a:rPr lang="en-US" sz="1800" dirty="0"/>
              <a:t>)</a:t>
            </a:r>
          </a:p>
          <a:p>
            <a:pPr lvl="1"/>
            <a:endParaRPr lang="en-US" sz="2000" dirty="0"/>
          </a:p>
          <a:p>
            <a:endParaRPr lang="en-US" sz="2000" dirty="0"/>
          </a:p>
          <a:p>
            <a:endParaRPr lang="en-US" dirty="0"/>
          </a:p>
        </p:txBody>
      </p:sp>
      <p:sp>
        <p:nvSpPr>
          <p:cNvPr id="6" name="Slide Number Placeholder 3">
            <a:extLst>
              <a:ext uri="{FF2B5EF4-FFF2-40B4-BE49-F238E27FC236}">
                <a16:creationId xmlns:a16="http://schemas.microsoft.com/office/drawing/2014/main" id="{CA60408B-662C-47F5-8F52-D4FDA5F1EE14}"/>
              </a:ext>
            </a:extLst>
          </p:cNvPr>
          <p:cNvSpPr>
            <a:spLocks noGrp="1"/>
          </p:cNvSpPr>
          <p:nvPr>
            <p:ph type="sldNum" sz="quarter" idx="10"/>
          </p:nvPr>
        </p:nvSpPr>
        <p:spPr/>
        <p:txBody>
          <a:bodyPr/>
          <a:lstStyle/>
          <a:p>
            <a:pPr>
              <a:defRPr/>
            </a:pPr>
            <a:fld id="{F57B2C23-782C-452B-ABE2-F99DA25C02F9}" type="slidenum">
              <a:rPr lang="en-US" smtClean="0"/>
              <a:pPr>
                <a:defRPr/>
              </a:pPr>
              <a:t>47</a:t>
            </a:fld>
            <a:endParaRPr lang="en-US" dirty="0"/>
          </a:p>
        </p:txBody>
      </p:sp>
    </p:spTree>
    <p:extLst>
      <p:ext uri="{BB962C8B-B14F-4D97-AF65-F5344CB8AC3E}">
        <p14:creationId xmlns:p14="http://schemas.microsoft.com/office/powerpoint/2010/main" val="243482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i="0" dirty="0">
                <a:latin typeface="Arial" pitchFamily="34" charset="0"/>
              </a:rPr>
              <a:t>Questions</a:t>
            </a:r>
            <a:endParaRPr lang="en-US" dirty="0"/>
          </a:p>
        </p:txBody>
      </p:sp>
      <p:sp>
        <p:nvSpPr>
          <p:cNvPr id="6" name="Content Placeholder 5"/>
          <p:cNvSpPr>
            <a:spLocks noGrp="1"/>
          </p:cNvSpPr>
          <p:nvPr>
            <p:ph idx="1"/>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pPr lvl="1"/>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p:txBody>
      </p:sp>
      <p:sp>
        <p:nvSpPr>
          <p:cNvPr id="7" name="Slide Number Placeholder 3">
            <a:extLst>
              <a:ext uri="{FF2B5EF4-FFF2-40B4-BE49-F238E27FC236}">
                <a16:creationId xmlns:a16="http://schemas.microsoft.com/office/drawing/2014/main" id="{6D3572CD-5D6E-48B7-A24B-55BF81EBABD8}"/>
              </a:ext>
            </a:extLst>
          </p:cNvPr>
          <p:cNvSpPr>
            <a:spLocks noGrp="1"/>
          </p:cNvSpPr>
          <p:nvPr>
            <p:ph type="sldNum" sz="quarter" idx="10"/>
          </p:nvPr>
        </p:nvSpPr>
        <p:spPr/>
        <p:txBody>
          <a:bodyPr/>
          <a:lstStyle/>
          <a:p>
            <a:pPr>
              <a:defRPr/>
            </a:pPr>
            <a:fld id="{F57B2C23-782C-452B-ABE2-F99DA25C02F9}" type="slidenum">
              <a:rPr lang="en-US" smtClean="0"/>
              <a:pPr>
                <a:defRPr/>
              </a:pPr>
              <a:t>48</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AA65F-8821-481C-99FD-4815DFA1C969}"/>
              </a:ext>
            </a:extLst>
          </p:cNvPr>
          <p:cNvSpPr>
            <a:spLocks noGrp="1"/>
          </p:cNvSpPr>
          <p:nvPr>
            <p:ph type="title"/>
          </p:nvPr>
        </p:nvSpPr>
        <p:spPr/>
        <p:txBody>
          <a:bodyPr/>
          <a:lstStyle/>
          <a:p>
            <a:r>
              <a:rPr lang="en-US" dirty="0"/>
              <a:t>Manual Abandon Process</a:t>
            </a:r>
          </a:p>
        </p:txBody>
      </p:sp>
      <p:sp>
        <p:nvSpPr>
          <p:cNvPr id="3" name="Content Placeholder 2">
            <a:extLst>
              <a:ext uri="{FF2B5EF4-FFF2-40B4-BE49-F238E27FC236}">
                <a16:creationId xmlns:a16="http://schemas.microsoft.com/office/drawing/2014/main" id="{FBA69A21-8F62-475F-A3BC-80A71132E81A}"/>
              </a:ext>
            </a:extLst>
          </p:cNvPr>
          <p:cNvSpPr>
            <a:spLocks noGrp="1"/>
          </p:cNvSpPr>
          <p:nvPr>
            <p:ph idx="1"/>
          </p:nvPr>
        </p:nvSpPr>
        <p:spPr/>
        <p:txBody>
          <a:bodyPr/>
          <a:lstStyle/>
          <a:p>
            <a:r>
              <a:rPr lang="en-US" dirty="0"/>
              <a:t>Documents that have system issues with no workaround that affect or prevent processing of the document may need to be manually abandoned.</a:t>
            </a:r>
          </a:p>
          <a:p>
            <a:endParaRPr lang="en-US" dirty="0"/>
          </a:p>
          <a:p>
            <a:r>
              <a:rPr lang="en-US" dirty="0"/>
              <a:t>If provided a workaround by the Travel Assistance Center (TAC), we always encourage you to ensure you try it before requesting the MANUAL ABANDON stamp be applied.</a:t>
            </a:r>
          </a:p>
          <a:p>
            <a:endParaRPr lang="en-US" dirty="0"/>
          </a:p>
          <a:p>
            <a:r>
              <a:rPr lang="en-US" dirty="0"/>
              <a:t>Once the TAC has notified you that the document will be escalated to be abandoned, you do not need to wait for the MANUAL ABANDON stamp.</a:t>
            </a:r>
          </a:p>
          <a:p>
            <a:pPr lvl="1"/>
            <a:r>
              <a:rPr lang="en-US" dirty="0"/>
              <a:t>Go ahead and create a new document immediately.</a:t>
            </a:r>
          </a:p>
        </p:txBody>
      </p:sp>
      <p:sp>
        <p:nvSpPr>
          <p:cNvPr id="4" name="Slide Number Placeholder 3">
            <a:extLst>
              <a:ext uri="{FF2B5EF4-FFF2-40B4-BE49-F238E27FC236}">
                <a16:creationId xmlns:a16="http://schemas.microsoft.com/office/drawing/2014/main" id="{84CF3F38-47D9-4855-9B30-371F6CA0E0ED}"/>
              </a:ext>
            </a:extLst>
          </p:cNvPr>
          <p:cNvSpPr>
            <a:spLocks noGrp="1"/>
          </p:cNvSpPr>
          <p:nvPr>
            <p:ph type="sldNum" sz="quarter" idx="10"/>
          </p:nvPr>
        </p:nvSpPr>
        <p:spPr/>
        <p:txBody>
          <a:bodyPr/>
          <a:lstStyle/>
          <a:p>
            <a:pPr>
              <a:defRPr/>
            </a:pPr>
            <a:fld id="{7D187A4C-A87B-41AC-8A01-0B3AA42528A5}" type="slidenum">
              <a:rPr lang="en-US" smtClean="0"/>
              <a:pPr>
                <a:defRPr/>
              </a:pPr>
              <a:t>5</a:t>
            </a:fld>
            <a:endParaRPr lang="en-US"/>
          </a:p>
        </p:txBody>
      </p:sp>
    </p:spTree>
    <p:extLst>
      <p:ext uri="{BB962C8B-B14F-4D97-AF65-F5344CB8AC3E}">
        <p14:creationId xmlns:p14="http://schemas.microsoft.com/office/powerpoint/2010/main" val="322432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2D68-104C-445B-9ACF-0A9B7EEE8601}"/>
              </a:ext>
            </a:extLst>
          </p:cNvPr>
          <p:cNvSpPr>
            <a:spLocks noGrp="1"/>
          </p:cNvSpPr>
          <p:nvPr>
            <p:ph type="title"/>
          </p:nvPr>
        </p:nvSpPr>
        <p:spPr/>
        <p:txBody>
          <a:bodyPr/>
          <a:lstStyle/>
          <a:p>
            <a:r>
              <a:rPr lang="en-US" dirty="0"/>
              <a:t>Manual Abandon Requirements</a:t>
            </a:r>
          </a:p>
        </p:txBody>
      </p:sp>
      <p:sp>
        <p:nvSpPr>
          <p:cNvPr id="3" name="Content Placeholder 2">
            <a:extLst>
              <a:ext uri="{FF2B5EF4-FFF2-40B4-BE49-F238E27FC236}">
                <a16:creationId xmlns:a16="http://schemas.microsoft.com/office/drawing/2014/main" id="{57BCD0C4-7A3C-4A04-AB87-09CDCC5B3B67}"/>
              </a:ext>
            </a:extLst>
          </p:cNvPr>
          <p:cNvSpPr>
            <a:spLocks noGrp="1"/>
          </p:cNvSpPr>
          <p:nvPr>
            <p:ph idx="1"/>
          </p:nvPr>
        </p:nvSpPr>
        <p:spPr/>
        <p:txBody>
          <a:bodyPr/>
          <a:lstStyle/>
          <a:p>
            <a:r>
              <a:rPr lang="en-US" dirty="0"/>
              <a:t>Given the current travel situation, the TAC has received a lot of requests to manually abandon older documents.</a:t>
            </a:r>
          </a:p>
          <a:p>
            <a:endParaRPr lang="en-US" dirty="0"/>
          </a:p>
          <a:p>
            <a:r>
              <a:rPr lang="en-US" dirty="0"/>
              <a:t>In order for a document to be stamped MANUAL ABANDON, there needs to be an existing issue with that document that would prevent normal processing.</a:t>
            </a:r>
          </a:p>
          <a:p>
            <a:endParaRPr lang="en-US" dirty="0"/>
          </a:p>
          <a:p>
            <a:r>
              <a:rPr lang="en-US" dirty="0"/>
              <a:t>Stamping a document MANUAL ABANDON for convenience is not permitted.</a:t>
            </a:r>
          </a:p>
        </p:txBody>
      </p:sp>
      <p:sp>
        <p:nvSpPr>
          <p:cNvPr id="4" name="Slide Number Placeholder 3">
            <a:extLst>
              <a:ext uri="{FF2B5EF4-FFF2-40B4-BE49-F238E27FC236}">
                <a16:creationId xmlns:a16="http://schemas.microsoft.com/office/drawing/2014/main" id="{33174D87-2A5D-427C-B7B3-CF7EC48D53A4}"/>
              </a:ext>
            </a:extLst>
          </p:cNvPr>
          <p:cNvSpPr>
            <a:spLocks noGrp="1"/>
          </p:cNvSpPr>
          <p:nvPr>
            <p:ph type="sldNum" sz="quarter" idx="10"/>
          </p:nvPr>
        </p:nvSpPr>
        <p:spPr/>
        <p:txBody>
          <a:bodyPr/>
          <a:lstStyle/>
          <a:p>
            <a:fld id="{7D187A4C-A87B-41AC-8A01-0B3AA42528A5}" type="slidenum">
              <a:rPr lang="en-US" smtClean="0"/>
              <a:pPr/>
              <a:t>6</a:t>
            </a:fld>
            <a:endParaRPr lang="en-US"/>
          </a:p>
        </p:txBody>
      </p:sp>
    </p:spTree>
    <p:extLst>
      <p:ext uri="{BB962C8B-B14F-4D97-AF65-F5344CB8AC3E}">
        <p14:creationId xmlns:p14="http://schemas.microsoft.com/office/powerpoint/2010/main" val="9442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DE11E-8536-4B35-A251-C0D186C2CEBA}"/>
              </a:ext>
            </a:extLst>
          </p:cNvPr>
          <p:cNvSpPr>
            <a:spLocks noGrp="1"/>
          </p:cNvSpPr>
          <p:nvPr>
            <p:ph type="title"/>
          </p:nvPr>
        </p:nvSpPr>
        <p:spPr/>
        <p:txBody>
          <a:bodyPr/>
          <a:lstStyle/>
          <a:p>
            <a:r>
              <a:rPr lang="en-US" dirty="0"/>
              <a:t>Manual Abandon Requirements</a:t>
            </a:r>
          </a:p>
        </p:txBody>
      </p:sp>
      <p:sp>
        <p:nvSpPr>
          <p:cNvPr id="3" name="Content Placeholder 2">
            <a:extLst>
              <a:ext uri="{FF2B5EF4-FFF2-40B4-BE49-F238E27FC236}">
                <a16:creationId xmlns:a16="http://schemas.microsoft.com/office/drawing/2014/main" id="{99C98190-2043-4E79-BBD8-2CAF77F1C92A}"/>
              </a:ext>
            </a:extLst>
          </p:cNvPr>
          <p:cNvSpPr>
            <a:spLocks noGrp="1"/>
          </p:cNvSpPr>
          <p:nvPr>
            <p:ph idx="1"/>
          </p:nvPr>
        </p:nvSpPr>
        <p:spPr/>
        <p:txBody>
          <a:bodyPr/>
          <a:lstStyle/>
          <a:p>
            <a:r>
              <a:rPr lang="en-US" dirty="0"/>
              <a:t>If a document meets one (or more) of the following criteria, instead of being locked and abandoned, it’s escalated to have a Permission Level 9 action performed:</a:t>
            </a:r>
          </a:p>
          <a:p>
            <a:pPr lvl="1"/>
            <a:r>
              <a:rPr lang="en-US" dirty="0"/>
              <a:t>Import/Export Authorization (documents imported from another system)</a:t>
            </a:r>
          </a:p>
          <a:p>
            <a:pPr lvl="1"/>
            <a:r>
              <a:rPr lang="en-US" dirty="0"/>
              <a:t>Approved Document with CBA as the method of reimbursement</a:t>
            </a:r>
          </a:p>
          <a:p>
            <a:pPr lvl="1"/>
            <a:r>
              <a:rPr lang="en-US" dirty="0"/>
              <a:t>Approved Document with Scheduled or Paid Advances</a:t>
            </a:r>
          </a:p>
          <a:p>
            <a:pPr lvl="1"/>
            <a:r>
              <a:rPr lang="en-US" dirty="0"/>
              <a:t>Approved Document with Scheduled or Paid Partial Payments</a:t>
            </a:r>
          </a:p>
          <a:p>
            <a:endParaRPr lang="en-US" dirty="0"/>
          </a:p>
          <a:p>
            <a:r>
              <a:rPr lang="en-US" dirty="0"/>
              <a:t>More information on the Manual Abandon and Lock Process can be found at </a:t>
            </a:r>
            <a:r>
              <a:rPr lang="en-US" dirty="0">
                <a:hlinkClick r:id="rId2"/>
              </a:rPr>
              <a:t>http://www.defensetravel.dod.mil/Docs/Manual_Abandon_Stamp.pdf</a:t>
            </a:r>
            <a:r>
              <a:rPr lang="en-US" dirty="0"/>
              <a:t>.</a:t>
            </a:r>
            <a:br>
              <a:rPr lang="en-US" dirty="0"/>
            </a:br>
            <a:endParaRPr lang="en-US" dirty="0"/>
          </a:p>
        </p:txBody>
      </p:sp>
      <p:sp>
        <p:nvSpPr>
          <p:cNvPr id="4" name="Slide Number Placeholder 3">
            <a:extLst>
              <a:ext uri="{FF2B5EF4-FFF2-40B4-BE49-F238E27FC236}">
                <a16:creationId xmlns:a16="http://schemas.microsoft.com/office/drawing/2014/main" id="{21C8E4C3-FB93-4B13-98C7-E7EE55C745E9}"/>
              </a:ext>
            </a:extLst>
          </p:cNvPr>
          <p:cNvSpPr>
            <a:spLocks noGrp="1"/>
          </p:cNvSpPr>
          <p:nvPr>
            <p:ph type="sldNum" sz="quarter" idx="10"/>
          </p:nvPr>
        </p:nvSpPr>
        <p:spPr/>
        <p:txBody>
          <a:bodyPr/>
          <a:lstStyle/>
          <a:p>
            <a:pPr>
              <a:defRPr/>
            </a:pPr>
            <a:fld id="{7D187A4C-A87B-41AC-8A01-0B3AA42528A5}" type="slidenum">
              <a:rPr lang="en-US" smtClean="0"/>
              <a:pPr>
                <a:defRPr/>
              </a:pPr>
              <a:t>7</a:t>
            </a:fld>
            <a:endParaRPr lang="en-US"/>
          </a:p>
        </p:txBody>
      </p:sp>
    </p:spTree>
    <p:extLst>
      <p:ext uri="{BB962C8B-B14F-4D97-AF65-F5344CB8AC3E}">
        <p14:creationId xmlns:p14="http://schemas.microsoft.com/office/powerpoint/2010/main" val="207012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1AB0-3B3B-4140-8CC9-2DCA10101A0E}"/>
              </a:ext>
            </a:extLst>
          </p:cNvPr>
          <p:cNvSpPr>
            <a:spLocks noGrp="1"/>
          </p:cNvSpPr>
          <p:nvPr>
            <p:ph type="title"/>
          </p:nvPr>
        </p:nvSpPr>
        <p:spPr/>
        <p:txBody>
          <a:bodyPr/>
          <a:lstStyle/>
          <a:p>
            <a:r>
              <a:rPr lang="en-US" dirty="0"/>
              <a:t>Manual Abandon – Common Issues</a:t>
            </a:r>
          </a:p>
        </p:txBody>
      </p:sp>
      <p:sp>
        <p:nvSpPr>
          <p:cNvPr id="3" name="Content Placeholder 2">
            <a:extLst>
              <a:ext uri="{FF2B5EF4-FFF2-40B4-BE49-F238E27FC236}">
                <a16:creationId xmlns:a16="http://schemas.microsoft.com/office/drawing/2014/main" id="{C890B455-1933-45D4-AB69-99A304A919D5}"/>
              </a:ext>
            </a:extLst>
          </p:cNvPr>
          <p:cNvSpPr>
            <a:spLocks noGrp="1"/>
          </p:cNvSpPr>
          <p:nvPr>
            <p:ph idx="1"/>
          </p:nvPr>
        </p:nvSpPr>
        <p:spPr/>
        <p:txBody>
          <a:bodyPr/>
          <a:lstStyle/>
          <a:p>
            <a:r>
              <a:rPr lang="en-US" dirty="0"/>
              <a:t>For certain issues, it’s a “given” that the document will not be able to be processed and instead will need to be manually abandoned.</a:t>
            </a:r>
          </a:p>
          <a:p>
            <a:endParaRPr lang="en-US" dirty="0"/>
          </a:p>
          <a:p>
            <a:r>
              <a:rPr lang="en-US" dirty="0"/>
              <a:t>The most common issues is having a document stuck at CTO SUBMIT for greater </a:t>
            </a:r>
            <a:r>
              <a:rPr lang="en-US"/>
              <a:t>than 4 months</a:t>
            </a:r>
            <a:r>
              <a:rPr lang="en-US" dirty="0"/>
              <a:t>.</a:t>
            </a:r>
          </a:p>
          <a:p>
            <a:pPr lvl="1"/>
            <a:r>
              <a:rPr lang="en-US" dirty="0"/>
              <a:t>After a certain amount of time the Passenger Name Record (PNR) is recycled by the Global Distribution System (GDS) and no longer belongs to the affected document.</a:t>
            </a:r>
          </a:p>
          <a:p>
            <a:endParaRPr lang="en-US" dirty="0"/>
          </a:p>
          <a:p>
            <a:r>
              <a:rPr lang="en-US" dirty="0"/>
              <a:t>Another common issue is trying to process documents that are very old.</a:t>
            </a:r>
          </a:p>
          <a:p>
            <a:pPr lvl="1"/>
            <a:r>
              <a:rPr lang="en-US" dirty="0"/>
              <a:t>Documents that have not processed with TANUMS beginning with a 0 or 1 fall under this category.</a:t>
            </a:r>
          </a:p>
        </p:txBody>
      </p:sp>
      <p:sp>
        <p:nvSpPr>
          <p:cNvPr id="4" name="Slide Number Placeholder 3">
            <a:extLst>
              <a:ext uri="{FF2B5EF4-FFF2-40B4-BE49-F238E27FC236}">
                <a16:creationId xmlns:a16="http://schemas.microsoft.com/office/drawing/2014/main" id="{91362CC2-049B-4E9D-8AC7-166B3B0B8923}"/>
              </a:ext>
            </a:extLst>
          </p:cNvPr>
          <p:cNvSpPr>
            <a:spLocks noGrp="1"/>
          </p:cNvSpPr>
          <p:nvPr>
            <p:ph type="sldNum" sz="quarter" idx="10"/>
          </p:nvPr>
        </p:nvSpPr>
        <p:spPr/>
        <p:txBody>
          <a:bodyPr/>
          <a:lstStyle/>
          <a:p>
            <a:pPr>
              <a:defRPr/>
            </a:pPr>
            <a:fld id="{7D187A4C-A87B-41AC-8A01-0B3AA42528A5}" type="slidenum">
              <a:rPr lang="en-US" smtClean="0"/>
              <a:pPr>
                <a:defRPr/>
              </a:pPr>
              <a:t>8</a:t>
            </a:fld>
            <a:endParaRPr lang="en-US"/>
          </a:p>
        </p:txBody>
      </p:sp>
    </p:spTree>
    <p:extLst>
      <p:ext uri="{BB962C8B-B14F-4D97-AF65-F5344CB8AC3E}">
        <p14:creationId xmlns:p14="http://schemas.microsoft.com/office/powerpoint/2010/main" val="344867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C347-A5A3-4D3E-867D-2EDA79A56F41}"/>
              </a:ext>
            </a:extLst>
          </p:cNvPr>
          <p:cNvSpPr>
            <a:spLocks noGrp="1"/>
          </p:cNvSpPr>
          <p:nvPr>
            <p:ph type="title"/>
          </p:nvPr>
        </p:nvSpPr>
        <p:spPr/>
        <p:txBody>
          <a:bodyPr/>
          <a:lstStyle/>
          <a:p>
            <a:r>
              <a:rPr lang="en-US" dirty="0"/>
              <a:t>What does the MANUAL ABANDON stamp do?</a:t>
            </a:r>
          </a:p>
        </p:txBody>
      </p:sp>
      <p:sp>
        <p:nvSpPr>
          <p:cNvPr id="3" name="Content Placeholder 2">
            <a:extLst>
              <a:ext uri="{FF2B5EF4-FFF2-40B4-BE49-F238E27FC236}">
                <a16:creationId xmlns:a16="http://schemas.microsoft.com/office/drawing/2014/main" id="{35E475F1-1F0E-4865-BD09-423E72CFFDB7}"/>
              </a:ext>
            </a:extLst>
          </p:cNvPr>
          <p:cNvSpPr>
            <a:spLocks noGrp="1"/>
          </p:cNvSpPr>
          <p:nvPr>
            <p:ph idx="1"/>
          </p:nvPr>
        </p:nvSpPr>
        <p:spPr>
          <a:xfrm>
            <a:off x="136477" y="1453694"/>
            <a:ext cx="11903123" cy="5069050"/>
          </a:xfrm>
        </p:spPr>
        <p:txBody>
          <a:bodyPr>
            <a:normAutofit lnSpcReduction="10000"/>
          </a:bodyPr>
          <a:lstStyle/>
          <a:p>
            <a:r>
              <a:rPr lang="en-US" dirty="0"/>
              <a:t>The MANUAL ABANDON stamp is a permanent system stamp that will lock the document from further processing and remove it from the routing officials' queues. </a:t>
            </a:r>
          </a:p>
          <a:p>
            <a:endParaRPr lang="en-US" dirty="0"/>
          </a:p>
          <a:p>
            <a:r>
              <a:rPr lang="en-US" dirty="0"/>
              <a:t>Applying the MANUAL ABANDON stamp does not:</a:t>
            </a:r>
          </a:p>
          <a:p>
            <a:pPr lvl="1"/>
            <a:r>
              <a:rPr lang="en-US" dirty="0"/>
              <a:t>Remove the document from the traveler’s list of documents</a:t>
            </a:r>
          </a:p>
          <a:p>
            <a:pPr lvl="1"/>
            <a:r>
              <a:rPr lang="en-US" dirty="0"/>
              <a:t>Remove/cancel existing reservations</a:t>
            </a:r>
          </a:p>
          <a:p>
            <a:pPr lvl="1"/>
            <a:r>
              <a:rPr lang="en-US" dirty="0"/>
              <a:t>Perform a de-obligation in your official accounting system </a:t>
            </a:r>
          </a:p>
          <a:p>
            <a:pPr lvl="1"/>
            <a:r>
              <a:rPr lang="en-US" dirty="0"/>
              <a:t>Perform a de-obligation in your DTS Budget Module</a:t>
            </a:r>
          </a:p>
          <a:p>
            <a:endParaRPr lang="en-US" dirty="0"/>
          </a:p>
          <a:p>
            <a:r>
              <a:rPr lang="en-US" dirty="0"/>
              <a:t>Manual Abandon is not necessary to re-create a new document or perform a manual de-obligation.</a:t>
            </a:r>
          </a:p>
          <a:p>
            <a:pPr lvl="1"/>
            <a:r>
              <a:rPr lang="en-US" dirty="0"/>
              <a:t>If you’ve been informed that this must happen, it’s due to a local business rule and not a DTS requirement.</a:t>
            </a:r>
          </a:p>
        </p:txBody>
      </p:sp>
      <p:sp>
        <p:nvSpPr>
          <p:cNvPr id="4" name="Slide Number Placeholder 3">
            <a:extLst>
              <a:ext uri="{FF2B5EF4-FFF2-40B4-BE49-F238E27FC236}">
                <a16:creationId xmlns:a16="http://schemas.microsoft.com/office/drawing/2014/main" id="{7071ACDA-72C1-4164-A97A-2E4978DE1001}"/>
              </a:ext>
            </a:extLst>
          </p:cNvPr>
          <p:cNvSpPr>
            <a:spLocks noGrp="1"/>
          </p:cNvSpPr>
          <p:nvPr>
            <p:ph type="sldNum" sz="quarter" idx="10"/>
          </p:nvPr>
        </p:nvSpPr>
        <p:spPr/>
        <p:txBody>
          <a:bodyPr/>
          <a:lstStyle/>
          <a:p>
            <a:pPr>
              <a:defRPr/>
            </a:pPr>
            <a:fld id="{7D187A4C-A87B-41AC-8A01-0B3AA42528A5}" type="slidenum">
              <a:rPr lang="en-US" smtClean="0"/>
              <a:pPr>
                <a:defRPr/>
              </a:pPr>
              <a:t>9</a:t>
            </a:fld>
            <a:endParaRPr lang="en-US"/>
          </a:p>
        </p:txBody>
      </p:sp>
    </p:spTree>
    <p:extLst>
      <p:ext uri="{BB962C8B-B14F-4D97-AF65-F5344CB8AC3E}">
        <p14:creationId xmlns:p14="http://schemas.microsoft.com/office/powerpoint/2010/main" val="1897672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UID" val="{E5FC68ED-10C6-40D4-847A-AA4A52B1EE42}"/>
  <p:tag name="ISPRING_RESOURCE_FOLDER" val="C:\Users\dangreene\Documents\Training\TAC Outreach Call Template\"/>
  <p:tag name="ISPRING_PRESENTATION_PATH" val="C:\Users\dangreene\Documents\Training\TAC Outreach Call Template.ppt"/>
  <p:tag name="ISPRING_PROJECT_FOLDER_UPDATED" val="1"/>
  <p:tag name="ISPRING_SCREEN_RECS_UPDATED" val="C:\Users\dangreene\Documents\Training\TAC Outreach Call Template\"/>
  <p:tag name="ISPRING_RESOURCE_PATHS_HASH_2" val="754dd541176f388efaf58226a08cddaeb7661ad3"/>
</p:tagLst>
</file>

<file path=ppt/theme/theme1.xml><?xml version="1.0" encoding="utf-8"?>
<a:theme xmlns:a="http://schemas.openxmlformats.org/drawingml/2006/main" name="TAC Outreach Call">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33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mj-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1" u="none" strike="noStrike" cap="none" normalizeH="0" baseline="0" smtClean="0">
            <a:ln>
              <a:noFill/>
            </a:ln>
            <a:solidFill>
              <a:schemeClr val="tx1"/>
            </a:solidFill>
            <a:effectLst/>
            <a:latin typeface="Arial Rounded MT Bold" pitchFamily="34" charset="0"/>
          </a:defRPr>
        </a:defPPr>
      </a:lstStyle>
    </a:lnDef>
    <a:txDef>
      <a:spPr>
        <a:solidFill>
          <a:schemeClr val="bg1"/>
        </a:solidFill>
        <a:ln>
          <a:solidFill>
            <a:schemeClr val="tx1"/>
          </a:solidFill>
        </a:ln>
      </a:spPr>
      <a:bodyPr wrap="square" rtlCol="0" anchor="ctr">
        <a:normAutofit/>
      </a:bodyPr>
      <a:lstStyle>
        <a:defPPr>
          <a:defRPr sz="1400" b="0" i="0" dirty="0" smtClean="0">
            <a:latin typeface="+mj-lt"/>
          </a:defRPr>
        </a:defPPr>
      </a:lstStyle>
    </a:tx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AC Outreach Call" id="{44D91E28-9F93-4FAE-9CEB-B5C1D26B8E14}" vid="{3109F8FC-B66F-4A0E-B604-CFC3DE61FCB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TAC Outreach Call</Template>
  <TotalTime>1110</TotalTime>
  <Words>2874</Words>
  <Application>Microsoft Office PowerPoint</Application>
  <PresentationFormat>Widescreen</PresentationFormat>
  <Paragraphs>319</Paragraphs>
  <Slides>48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Arial Rounded MT Bold</vt:lpstr>
      <vt:lpstr>Garamond</vt:lpstr>
      <vt:lpstr>Times New Roman</vt:lpstr>
      <vt:lpstr>TAC Outreach Call</vt:lpstr>
      <vt:lpstr>Welcome to the TAC Outreach Call</vt:lpstr>
      <vt:lpstr>TAC Outreach Call April 14, 2020</vt:lpstr>
      <vt:lpstr>Agenda</vt:lpstr>
      <vt:lpstr>Top Issues for March/April</vt:lpstr>
      <vt:lpstr>Manual Abandon Process</vt:lpstr>
      <vt:lpstr>Manual Abandon Requirements</vt:lpstr>
      <vt:lpstr>Manual Abandon Requirements</vt:lpstr>
      <vt:lpstr>Manual Abandon – Common Issues</vt:lpstr>
      <vt:lpstr>What does the MANUAL ABANDON stamp do?</vt:lpstr>
      <vt:lpstr>Manual Abandon Process – Reservations </vt:lpstr>
      <vt:lpstr>What happens when a Document is submitted for Manual Abandon?</vt:lpstr>
      <vt:lpstr>What happens when a Document is submitted for Manual Abandon?</vt:lpstr>
      <vt:lpstr>Where Manual Abandon can go wrong…</vt:lpstr>
      <vt:lpstr>If the Document Name is incorrect…</vt:lpstr>
      <vt:lpstr>Amending the Document after it’s been escalated…</vt:lpstr>
      <vt:lpstr>If the Traveler’s Name is incorrect…</vt:lpstr>
      <vt:lpstr>If the Traveler’s SSN is incorrect…</vt:lpstr>
      <vt:lpstr>If the Traveler is deleted…</vt:lpstr>
      <vt:lpstr>There are two travelers with the same name and the same last four….</vt:lpstr>
      <vt:lpstr>Alternatives to stamping a document MANUAL ABANDON</vt:lpstr>
      <vt:lpstr>Reminders with Manual Abandons</vt:lpstr>
      <vt:lpstr>DTS FY20 R2 Functional Release</vt:lpstr>
      <vt:lpstr>DTS FY20 R2 Functional Release</vt:lpstr>
      <vt:lpstr>Upcoming Changes – What’s New Pop-Up</vt:lpstr>
      <vt:lpstr>Upcoming Changes – What’s New Pop-Up</vt:lpstr>
      <vt:lpstr>Upcoming Changes – New Expenses Screen</vt:lpstr>
      <vt:lpstr>Upcoming Changes – New Expenses Screen</vt:lpstr>
      <vt:lpstr>Upcoming Changes – Download All Button</vt:lpstr>
      <vt:lpstr>Upcoming Changes – Add Button</vt:lpstr>
      <vt:lpstr>Upcoming Changes – Add Button</vt:lpstr>
      <vt:lpstr>Upcoming Changes – Duplicate Expense</vt:lpstr>
      <vt:lpstr>Upcoming Changes – Expanding Expenses</vt:lpstr>
      <vt:lpstr>Upcoming Changes – Expanding Expenses</vt:lpstr>
      <vt:lpstr>Upcoming Changes – Lodging Expenses</vt:lpstr>
      <vt:lpstr>Upcoming Changes – Adding Expenses, Documents, GTCC Transactions</vt:lpstr>
      <vt:lpstr>Upcoming Changes – Attaching Documents</vt:lpstr>
      <vt:lpstr>Upcoming Changes – Attaching Documents</vt:lpstr>
      <vt:lpstr>Upcoming Changes – Attaching Receipts</vt:lpstr>
      <vt:lpstr>Upcoming Changes – Attaching Receipts</vt:lpstr>
      <vt:lpstr>Upcoming Changes – Attaching Receipts</vt:lpstr>
      <vt:lpstr>Upcoming Changes – Import PDF Button</vt:lpstr>
      <vt:lpstr>Upcoming Changes – Import PDF</vt:lpstr>
      <vt:lpstr>Upcoming Changes – Import PDF</vt:lpstr>
      <vt:lpstr>Upcoming Changes – Attachments</vt:lpstr>
      <vt:lpstr>Upcoming Changes – Attachments</vt:lpstr>
      <vt:lpstr>Upcoming Changes – Currency Converter</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cp:lastModifiedBy>Greene, Dan - US</cp:lastModifiedBy>
  <cp:revision>33</cp:revision>
  <dcterms:created xsi:type="dcterms:W3CDTF">2020-04-06T11:32:42Z</dcterms:created>
  <dcterms:modified xsi:type="dcterms:W3CDTF">2020-04-13T12:39:52Z</dcterms:modified>
</cp:coreProperties>
</file>