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77" r:id="rId2"/>
    <p:sldId id="257" r:id="rId3"/>
    <p:sldId id="263" r:id="rId4"/>
    <p:sldId id="264" r:id="rId5"/>
    <p:sldId id="272" r:id="rId6"/>
    <p:sldId id="273" r:id="rId7"/>
    <p:sldId id="276" r:id="rId8"/>
    <p:sldId id="266" r:id="rId9"/>
    <p:sldId id="268" r:id="rId10"/>
    <p:sldId id="267" r:id="rId11"/>
    <p:sldId id="265" r:id="rId12"/>
    <p:sldId id="278" r:id="rId13"/>
    <p:sldId id="275" r:id="rId14"/>
    <p:sldId id="280" r:id="rId15"/>
    <p:sldId id="279" r:id="rId16"/>
    <p:sldId id="269" r:id="rId17"/>
    <p:sldId id="270" r:id="rId18"/>
    <p:sldId id="258" r:id="rId19"/>
    <p:sldId id="259" r:id="rId20"/>
    <p:sldId id="260" r:id="rId21"/>
    <p:sldId id="271" r:id="rId22"/>
    <p:sldId id="262" r:id="rId23"/>
  </p:sldIdLst>
  <p:sldSz cx="12192000" cy="6858000"/>
  <p:notesSz cx="6934200" cy="9220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5138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475" y="0"/>
            <a:ext cx="3005138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FCFD02-FF85-4326-B40A-2491026FCE2C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1675" y="1152525"/>
            <a:ext cx="5530850" cy="3111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738" y="4437063"/>
            <a:ext cx="5546725" cy="36306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8238"/>
            <a:ext cx="3005138" cy="4619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475" y="8758238"/>
            <a:ext cx="3005138" cy="4619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BB8EF9-052F-4345-AF98-39D4450B80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090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1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61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EC385A98-7456-6A4A-828A-65D2D506BD4C}" type="slidenum">
              <a:rPr lang="en-US" altLang="en-US">
                <a:latin typeface="Arial" charset="0"/>
              </a:rPr>
              <a:pPr>
                <a:spcBef>
                  <a:spcPct val="0"/>
                </a:spcBef>
              </a:pPr>
              <a:t>14</a:t>
            </a:fld>
            <a:endParaRPr lang="en-US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823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CD74F-C0FD-447E-A21A-0A210D3DCDFC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FB57-35F4-481B-BBA5-A5C30453E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615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CD74F-C0FD-447E-A21A-0A210D3DCDFC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Walter C. Smith / walter.smith@nps.edu / 831.656.2593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FB57-35F4-481B-BBA5-A5C30453E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352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CD74F-C0FD-447E-A21A-0A210D3DCDFC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Walter C. Smith / walter.smith@nps.edu / 831.656.2593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FB57-35F4-481B-BBA5-A5C30453E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5672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CD74F-C0FD-447E-A21A-0A210D3DCDFC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Walter C. Smith / walter.smith@nps.edu / 831.656.2593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FB57-35F4-481B-BBA5-A5C30453E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831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CD74F-C0FD-447E-A21A-0A210D3DCDFC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FB57-35F4-481B-BBA5-A5C30453E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661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CD74F-C0FD-447E-A21A-0A210D3DCDFC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Walter C. Smith / walter.smith@nps.edu / 831.656.2593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FB57-35F4-481B-BBA5-A5C30453E7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902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CD74F-C0FD-447E-A21A-0A210D3DCDFC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Walter C. Smith / walter.smith@nps.edu / 831.656.2593</a:t>
            </a:r>
          </a:p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FB57-35F4-481B-BBA5-A5C30453E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444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CD74F-C0FD-447E-A21A-0A210D3DCDFC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Walter C. Smith / walter.smith@nps.edu / 831.656.2593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FB57-35F4-481B-BBA5-A5C30453E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60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CD74F-C0FD-447E-A21A-0A210D3DCDFC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Walter C. Smith / walter.smith@nps.edu / 831.656.2593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FB57-35F4-481B-BBA5-A5C30453E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808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CD74F-C0FD-447E-A21A-0A210D3DCDFC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Walter C. Smith / walter.smith@nps.edu / 831.656.2593</a:t>
            </a:r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FB57-35F4-481B-BBA5-A5C30453E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787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CD74F-C0FD-447E-A21A-0A210D3DCDFC}" type="datetimeFigureOut">
              <a:rPr lang="en-US" smtClean="0"/>
              <a:t>7/14/2020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Walter C. Smith / walter.smith@nps.edu / 831.656.2593</a:t>
            </a:r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2FB57-35F4-481B-BBA5-A5C30453E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5726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CD74F-C0FD-447E-A21A-0A210D3DCDFC}" type="datetimeFigureOut">
              <a:rPr lang="en-US" smtClean="0"/>
              <a:pPr/>
              <a:t>7/14/2020</a:t>
            </a:fld>
            <a:r>
              <a:rPr lang="en-US" dirty="0" smtClean="0"/>
              <a:t> – Walter C. Smith	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walter.smith@nps.edu / 831.656.2593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2FB57-35F4-481B-BBA5-A5C30453E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486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nps01-my.sharepoint.com/:v:/g/personal/csclay_nps_edu/EWdJJP5vwddDhVuDcnI29K4BZZY-PRNVE033djj_zrBJQQ?e=YkSdY3" TargetMode="Externa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hyperlink" Target="mailto:cfsmith@nps.edu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nps01-my.sharepoint.com/:v:/g/personal/ajgannon_nps_edu/EQ3HQuCW8OBCmmY2yXLiSckBwnbMIU8GOSFNFkejsSRpYQ?e=ACH6ZS" TargetMode="Externa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gif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Transonic Compressor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0152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Casing High Speed </a:t>
            </a:r>
            <a:br>
              <a:rPr lang="en-US" dirty="0" smtClean="0"/>
            </a:br>
            <a:r>
              <a:rPr lang="en-US" dirty="0" smtClean="0"/>
              <a:t>Pressure Measurements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Re-implement high speed casing pressure measurements on the NPS Military Fan</a:t>
            </a:r>
          </a:p>
          <a:p>
            <a:r>
              <a:rPr lang="en-US" dirty="0" smtClean="0"/>
              <a:t>Make measurements of shock structure with/without Casing treatments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99753" y="6460843"/>
            <a:ext cx="6195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Walter C. </a:t>
            </a:r>
            <a:r>
              <a:rPr lang="en-US" dirty="0" smtClean="0"/>
              <a:t>Smith, </a:t>
            </a:r>
            <a:r>
              <a:rPr lang="en-US" dirty="0"/>
              <a:t>PhD</a:t>
            </a:r>
            <a:r>
              <a:rPr lang="en-US" dirty="0" smtClean="0"/>
              <a:t> </a:t>
            </a:r>
            <a:r>
              <a:rPr lang="en-US" dirty="0"/>
              <a:t>/ walter.smith@nps.edu / </a:t>
            </a:r>
            <a:r>
              <a:rPr lang="en-US" dirty="0" smtClean="0"/>
              <a:t>831.656.2593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2965" y="883384"/>
            <a:ext cx="3739035" cy="5762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2838018"/>
            <a:ext cx="3390664" cy="218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2574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Small Scale loop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Design and specification of small scale transonic compressor test facility</a:t>
            </a:r>
          </a:p>
          <a:p>
            <a:r>
              <a:rPr lang="en-US" dirty="0" smtClean="0"/>
              <a:t>Technical specification of components</a:t>
            </a:r>
          </a:p>
          <a:p>
            <a:r>
              <a:rPr lang="en-US" dirty="0" smtClean="0"/>
              <a:t>Power, performance, fluid and heat transfer analysis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99753" y="6460843"/>
            <a:ext cx="6195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Walter C. </a:t>
            </a:r>
            <a:r>
              <a:rPr lang="en-US" dirty="0" smtClean="0"/>
              <a:t>Smith, </a:t>
            </a:r>
            <a:r>
              <a:rPr lang="en-US" dirty="0"/>
              <a:t>PhD</a:t>
            </a:r>
            <a:r>
              <a:rPr lang="en-US" dirty="0" smtClean="0"/>
              <a:t> </a:t>
            </a:r>
            <a:r>
              <a:rPr lang="en-US" dirty="0"/>
              <a:t>/ walter.smith@nps.edu / </a:t>
            </a:r>
            <a:r>
              <a:rPr lang="en-US" dirty="0" smtClean="0"/>
              <a:t>831.656.2593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8509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Energy Resilience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72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H2 system automation</a:t>
            </a:r>
            <a:br>
              <a:rPr lang="en-US" dirty="0" smtClean="0"/>
            </a:br>
            <a:r>
              <a:rPr lang="en-US" dirty="0" smtClean="0"/>
              <a:t>gas turbine modification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https://nps01-my.sharepoint.com/:v:/</a:t>
            </a:r>
            <a:r>
              <a:rPr lang="en-US" dirty="0" smtClean="0">
                <a:hlinkClick r:id="rId2"/>
              </a:rPr>
              <a:t>g/personal/csclay_nps_edu/EWdJJP5vwddDhVuDcnI29K4BZZY-PRNVE033djj_zrBJQQ?e=YkSdY3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ubtitle 2"/>
          <p:cNvSpPr txBox="1">
            <a:spLocks/>
          </p:cNvSpPr>
          <p:nvPr/>
        </p:nvSpPr>
        <p:spPr bwMode="auto">
          <a:xfrm>
            <a:off x="0" y="2883611"/>
            <a:ext cx="4206149" cy="2444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457200" indent="-457200"/>
            <a:r>
              <a:rPr lang="en-US" altLang="en-US" sz="1400" b="0" dirty="0"/>
              <a:t>An ongoing project is investigating Small Modular Reactors (SMRs) in Regional Energy Markets</a:t>
            </a:r>
          </a:p>
          <a:p>
            <a:pPr marL="457200" indent="-457200"/>
            <a:r>
              <a:rPr lang="en-US" altLang="en-US" sz="1400" b="0" dirty="0"/>
              <a:t>Project is now moving toward considering the integration SMRs with renewable energy sources in independent grids</a:t>
            </a:r>
          </a:p>
          <a:p>
            <a:pPr marL="457200" indent="-457200"/>
            <a:r>
              <a:rPr lang="en-US" altLang="en-US" sz="1400" b="0" dirty="0"/>
              <a:t>SMR Autonomous Load Following has been a focus of previous research but alternative means of achieving the same end are a new thrust</a:t>
            </a:r>
          </a:p>
          <a:p>
            <a:pPr marL="457200" indent="-457200"/>
            <a:r>
              <a:rPr lang="en-US" altLang="en-US" sz="1400" b="0" dirty="0"/>
              <a:t>Load following - matching output to demand – is an especially important consideration when integrating energy sources that have their own intermittency (e.g., wind and solar) in conjunction with demand variability</a:t>
            </a:r>
          </a:p>
        </p:txBody>
      </p:sp>
      <p:pic>
        <p:nvPicPr>
          <p:cNvPr id="8" name="Picture 6" descr="NPS Logo">
            <a:extLst>
              <a:ext uri="{FF2B5EF4-FFF2-40B4-BE49-F238E27FC236}">
                <a16:creationId xmlns:a16="http://schemas.microsoft.com/office/drawing/2014/main" id="{39D6A7D0-8712-0B4C-9112-E52207987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59" y="-49428"/>
            <a:ext cx="2146300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5C90BD-54F1-EA41-8D14-DD9E4D3DC0EA}"/>
              </a:ext>
            </a:extLst>
          </p:cNvPr>
          <p:cNvSpPr txBox="1"/>
          <p:nvPr/>
        </p:nvSpPr>
        <p:spPr>
          <a:xfrm>
            <a:off x="2271759" y="229779"/>
            <a:ext cx="432881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Research Opportunities in Combined Source</a:t>
            </a:r>
          </a:p>
          <a:p>
            <a:r>
              <a:rPr lang="en-US" dirty="0"/>
              <a:t>Microgrids with Energy </a:t>
            </a:r>
            <a:r>
              <a:rPr lang="en-US" dirty="0" smtClean="0"/>
              <a:t>Storage</a:t>
            </a:r>
          </a:p>
          <a:p>
            <a:endParaRPr lang="en-US" dirty="0" smtClean="0"/>
          </a:p>
          <a:p>
            <a:r>
              <a:rPr lang="en-US" dirty="0" smtClean="0"/>
              <a:t>PI: Craig Smith</a:t>
            </a:r>
          </a:p>
          <a:p>
            <a:r>
              <a:rPr lang="en-US" dirty="0" smtClean="0"/>
              <a:t>Physics</a:t>
            </a:r>
          </a:p>
          <a:p>
            <a:r>
              <a:rPr lang="en-US" dirty="0" smtClean="0">
                <a:hlinkClick r:id="rId4"/>
              </a:rPr>
              <a:t>cfsmith@nps.edu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97A511D1-9161-EE4A-AF2E-7FF656D55D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241" y="956179"/>
            <a:ext cx="3797300" cy="26098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418D8F7-5B7D-B44E-AD99-2643804A3BCC}"/>
              </a:ext>
            </a:extLst>
          </p:cNvPr>
          <p:cNvSpPr/>
          <p:nvPr/>
        </p:nvSpPr>
        <p:spPr>
          <a:xfrm>
            <a:off x="4358549" y="3598521"/>
            <a:ext cx="441080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en-US" altLang="en-US" sz="2000" dirty="0"/>
              <a:t>Research opportunities include:</a:t>
            </a:r>
          </a:p>
          <a:p>
            <a:pPr marL="742950" indent="-457200">
              <a:buFont typeface="Arial" panose="020B0604020202020204" pitchFamily="34" charset="0"/>
              <a:buChar char="•"/>
            </a:pPr>
            <a:r>
              <a:rPr lang="en-US" altLang="en-US" sz="1600" dirty="0"/>
              <a:t>Comprehensive technology survey and evaluations to identify and characterize energy storage options most suitable for such applications</a:t>
            </a:r>
          </a:p>
          <a:p>
            <a:pPr marL="742950" indent="-457200">
              <a:buFont typeface="Arial" panose="020B0604020202020204" pitchFamily="34" charset="0"/>
              <a:buChar char="•"/>
            </a:pPr>
            <a:r>
              <a:rPr lang="en-US" altLang="en-US" sz="1600" dirty="0"/>
              <a:t>Modeling of reference energy source mixes to determine energy storage capacity needed</a:t>
            </a:r>
          </a:p>
          <a:p>
            <a:pPr marL="742950" indent="-457200">
              <a:buFont typeface="Arial" panose="020B0604020202020204" pitchFamily="34" charset="0"/>
              <a:buChar char="•"/>
            </a:pPr>
            <a:r>
              <a:rPr lang="en-US" altLang="en-US" sz="1600" dirty="0"/>
              <a:t>Experimental evaluation of performance of integrated supply with energy storage to meet variable demand scenarios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99753" y="6460843"/>
            <a:ext cx="6195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Walter C. </a:t>
            </a:r>
            <a:r>
              <a:rPr lang="en-US" dirty="0" smtClean="0"/>
              <a:t>Smith, </a:t>
            </a:r>
            <a:r>
              <a:rPr lang="en-US" dirty="0"/>
              <a:t>PhD</a:t>
            </a:r>
            <a:r>
              <a:rPr lang="en-US" dirty="0" smtClean="0"/>
              <a:t> </a:t>
            </a:r>
            <a:r>
              <a:rPr lang="en-US" dirty="0"/>
              <a:t>/ walter.smith@nps.edu / </a:t>
            </a:r>
            <a:r>
              <a:rPr lang="en-US" dirty="0" smtClean="0"/>
              <a:t>831.656.2593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18D8F7-5B7D-B44E-AD99-2643804A3BCC}"/>
              </a:ext>
            </a:extLst>
          </p:cNvPr>
          <p:cNvSpPr/>
          <p:nvPr/>
        </p:nvSpPr>
        <p:spPr>
          <a:xfrm>
            <a:off x="8921750" y="1378912"/>
            <a:ext cx="3270250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en-US" altLang="en-US" sz="2000" dirty="0" smtClean="0"/>
              <a:t>Project Partners: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Westinghouse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European Commission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Joint </a:t>
            </a:r>
            <a:r>
              <a:rPr lang="en-US" dirty="0"/>
              <a:t>Research Center - </a:t>
            </a:r>
            <a:r>
              <a:rPr lang="en-US" dirty="0" err="1"/>
              <a:t>Petten</a:t>
            </a:r>
            <a:endParaRPr lang="en-US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72131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Misc. 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8425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Supersonic wind tunnel upgrade – Mach 4+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Calculate new throat shape</a:t>
            </a:r>
          </a:p>
          <a:p>
            <a:r>
              <a:rPr lang="en-US" dirty="0" smtClean="0"/>
              <a:t>Computational Fluid Dynamics Analysis</a:t>
            </a:r>
          </a:p>
          <a:p>
            <a:r>
              <a:rPr lang="en-US" dirty="0" smtClean="0"/>
              <a:t>Design hardware</a:t>
            </a:r>
          </a:p>
          <a:p>
            <a:r>
              <a:rPr lang="en-US" dirty="0" smtClean="0"/>
              <a:t>Have hardware built</a:t>
            </a:r>
          </a:p>
          <a:p>
            <a:r>
              <a:rPr lang="en-US" dirty="0" smtClean="0"/>
              <a:t>Test in wind tunnel</a:t>
            </a:r>
            <a:endParaRPr lang="en-US" dirty="0"/>
          </a:p>
        </p:txBody>
      </p:sp>
      <p:pic>
        <p:nvPicPr>
          <p:cNvPr id="5" name="MachFourSlowMotionTrimmed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72200" y="2544763"/>
            <a:ext cx="5181600" cy="2913062"/>
          </a:xfrm>
        </p:spPr>
      </p:pic>
      <p:sp>
        <p:nvSpPr>
          <p:cNvPr id="6" name="TextBox 5"/>
          <p:cNvSpPr txBox="1"/>
          <p:nvPr/>
        </p:nvSpPr>
        <p:spPr>
          <a:xfrm>
            <a:off x="-99753" y="6460843"/>
            <a:ext cx="6195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Walter C. </a:t>
            </a:r>
            <a:r>
              <a:rPr lang="en-US" dirty="0" smtClean="0"/>
              <a:t>Smith, </a:t>
            </a:r>
            <a:r>
              <a:rPr lang="en-US" dirty="0"/>
              <a:t>PhD</a:t>
            </a:r>
            <a:r>
              <a:rPr lang="en-US" dirty="0" smtClean="0"/>
              <a:t> </a:t>
            </a:r>
            <a:r>
              <a:rPr lang="en-US" dirty="0"/>
              <a:t>/ walter.smith@nps.edu / </a:t>
            </a:r>
            <a:r>
              <a:rPr lang="en-US" dirty="0" smtClean="0"/>
              <a:t>831.656.2593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858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CFD Validation Experiment for Novel Auxiliary Propulsion </a:t>
            </a:r>
            <a:r>
              <a:rPr lang="en-US" dirty="0"/>
              <a:t>S</a:t>
            </a:r>
            <a:r>
              <a:rPr lang="en-US" dirty="0" smtClean="0"/>
              <a:t>ystem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6743699" y="2266789"/>
            <a:ext cx="4762501" cy="2611667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5853107" y="4878456"/>
            <a:ext cx="6147261" cy="1904945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4"/>
          <a:stretch>
            <a:fillRect/>
          </a:stretch>
        </p:blipFill>
        <p:spPr>
          <a:xfrm>
            <a:off x="569331" y="2623373"/>
            <a:ext cx="5131376" cy="3352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99753" y="6460843"/>
            <a:ext cx="6195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Walter C. </a:t>
            </a:r>
            <a:r>
              <a:rPr lang="en-US" dirty="0" smtClean="0"/>
              <a:t>Smith, </a:t>
            </a:r>
            <a:r>
              <a:rPr lang="en-US" dirty="0"/>
              <a:t>PhD</a:t>
            </a:r>
            <a:r>
              <a:rPr lang="en-US" dirty="0" smtClean="0"/>
              <a:t> </a:t>
            </a:r>
            <a:r>
              <a:rPr lang="en-US" dirty="0"/>
              <a:t>/ walter.smith@nps.edu / </a:t>
            </a:r>
            <a:r>
              <a:rPr lang="en-US" dirty="0" smtClean="0"/>
              <a:t>831.656.2593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9441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Optimal Low Vibration, low unsteadiness Flow Restriction Geometries </a:t>
            </a:r>
            <a:r>
              <a:rPr lang="en-US" dirty="0" smtClean="0"/>
              <a:t>(Pseudo-Funded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Objectives:</a:t>
            </a:r>
          </a:p>
          <a:p>
            <a:pPr lvl="1"/>
            <a:r>
              <a:rPr lang="en-US" dirty="0" smtClean="0"/>
              <a:t>Characterize/Model flow “classical” flow restrictor geometries for hydraulic performance, turbulence, flow instability</a:t>
            </a:r>
          </a:p>
          <a:p>
            <a:pPr lvl="1"/>
            <a:r>
              <a:rPr lang="en-US" dirty="0" smtClean="0"/>
              <a:t>Model flow through AM enabled geometries to find performance (flow instability, turbulence, </a:t>
            </a:r>
            <a:r>
              <a:rPr lang="en-US" dirty="0" err="1" smtClean="0"/>
              <a:t>performace</a:t>
            </a:r>
            <a:r>
              <a:rPr lang="en-US" dirty="0" smtClean="0"/>
              <a:t>) benefits</a:t>
            </a:r>
          </a:p>
          <a:p>
            <a:pPr lvl="1"/>
            <a:r>
              <a:rPr lang="en-US" dirty="0" smtClean="0"/>
              <a:t>Re-purpose previously developed optimization scheme for use in automated design and analysis of candidate geometries.</a:t>
            </a:r>
          </a:p>
          <a:p>
            <a:pPr lvl="1"/>
            <a:r>
              <a:rPr lang="en-US" dirty="0" smtClean="0"/>
              <a:t>Develop test platform, AM build reference and candidate geometries, test.</a:t>
            </a:r>
          </a:p>
          <a:p>
            <a:pPr lvl="1"/>
            <a:endParaRPr lang="en-US" dirty="0"/>
          </a:p>
        </p:txBody>
      </p:sp>
      <p:pic>
        <p:nvPicPr>
          <p:cNvPr id="5" name="Content Placeholder 4"/>
          <p:cNvPicPr>
            <a:picLocks noGrp="1"/>
          </p:cNvPicPr>
          <p:nvPr>
            <p:ph sz="half" idx="2"/>
          </p:nvPr>
        </p:nvPicPr>
        <p:blipFill rotWithShape="1">
          <a:blip r:embed="rId2"/>
          <a:srcRect l="41987" t="20414" r="18269" b="7693"/>
          <a:stretch/>
        </p:blipFill>
        <p:spPr bwMode="auto">
          <a:xfrm>
            <a:off x="6542526" y="1825625"/>
            <a:ext cx="2933983" cy="28710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c="http://schemas.openxmlformats.org/markup-compatibility/2006" xmlns:cx="http://schemas.microsoft.com/office/drawing/2014/chartex" xmlns:wpc="http://schemas.microsoft.com/office/word/2010/wordprocessingCanvas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99753" y="6460843"/>
            <a:ext cx="6195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Walter C. </a:t>
            </a:r>
            <a:r>
              <a:rPr lang="en-US" dirty="0" smtClean="0"/>
              <a:t>Smith, </a:t>
            </a:r>
            <a:r>
              <a:rPr lang="en-US" dirty="0"/>
              <a:t>PhD</a:t>
            </a:r>
            <a:r>
              <a:rPr lang="en-US" dirty="0" smtClean="0"/>
              <a:t> </a:t>
            </a:r>
            <a:r>
              <a:rPr lang="en-US" dirty="0"/>
              <a:t>/ walter.smith@nps.edu / </a:t>
            </a:r>
            <a:r>
              <a:rPr lang="en-US" dirty="0" smtClean="0"/>
              <a:t>831.656.2593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172200" y="4831628"/>
            <a:ext cx="5181600" cy="1708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Potential Collaborators:</a:t>
            </a:r>
          </a:p>
          <a:p>
            <a:pPr lvl="1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Naval Surface Warfare Center – Philadelphia Division (NSWCPD)</a:t>
            </a:r>
          </a:p>
          <a:p>
            <a:pPr lvl="1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Naval Reactors (NAVSEA 08E)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4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Topology Optimization of AM built parts for Mechanical Design (Un-Funded)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</a:p>
          <a:p>
            <a:pPr lvl="1"/>
            <a:r>
              <a:rPr lang="en-US" dirty="0" smtClean="0"/>
              <a:t>Re-purpose previously developed optimization scheme for use with mechanical parts</a:t>
            </a:r>
          </a:p>
          <a:p>
            <a:pPr lvl="1"/>
            <a:r>
              <a:rPr lang="en-US" dirty="0" smtClean="0"/>
              <a:t>Integrate geometry modification/subtraction</a:t>
            </a:r>
          </a:p>
          <a:p>
            <a:pPr lvl="1"/>
            <a:r>
              <a:rPr lang="en-US" dirty="0" smtClean="0"/>
              <a:t>Build parts</a:t>
            </a:r>
          </a:p>
          <a:p>
            <a:pPr lvl="1"/>
            <a:r>
              <a:rPr lang="en-US" dirty="0" smtClean="0"/>
              <a:t>Test parts</a:t>
            </a:r>
            <a:endParaRPr lang="en-US" dirty="0"/>
          </a:p>
        </p:txBody>
      </p:sp>
      <p:pic>
        <p:nvPicPr>
          <p:cNvPr id="1026" name="Picture 2" descr="https://i0.wp.com/metrology.news/wp-content/uploads/2016/11/frustrum_header.jpg?resize=800%2C445&amp;ssl=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560161"/>
            <a:ext cx="5181600" cy="288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99753" y="6460843"/>
            <a:ext cx="6195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Walter C. </a:t>
            </a:r>
            <a:r>
              <a:rPr lang="en-US" dirty="0" smtClean="0"/>
              <a:t>Smith, </a:t>
            </a:r>
            <a:r>
              <a:rPr lang="en-US" dirty="0"/>
              <a:t>PhD</a:t>
            </a:r>
            <a:r>
              <a:rPr lang="en-US" dirty="0" smtClean="0"/>
              <a:t> </a:t>
            </a:r>
            <a:r>
              <a:rPr lang="en-US" dirty="0"/>
              <a:t>/ walter.smith@nps.edu / </a:t>
            </a:r>
            <a:r>
              <a:rPr lang="en-US" dirty="0" smtClean="0"/>
              <a:t>831.656.2593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73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Computational Fluid Dynamics for Axial Compressor Stall Prediction (Funded)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Objectives:</a:t>
            </a:r>
          </a:p>
          <a:p>
            <a:pPr lvl="1"/>
            <a:r>
              <a:rPr lang="en-US" dirty="0" smtClean="0"/>
              <a:t>Validate performance/stall data for Transonic Compressor Rig (TCR)</a:t>
            </a:r>
          </a:p>
          <a:p>
            <a:pPr lvl="2"/>
            <a:r>
              <a:rPr lang="en-US" dirty="0" smtClean="0"/>
              <a:t>Tight Tip Gap</a:t>
            </a:r>
          </a:p>
          <a:p>
            <a:pPr lvl="2"/>
            <a:r>
              <a:rPr lang="en-US" dirty="0" smtClean="0"/>
              <a:t>Large Tip Gap</a:t>
            </a:r>
          </a:p>
          <a:p>
            <a:pPr lvl="2"/>
            <a:r>
              <a:rPr lang="en-US" dirty="0" smtClean="0"/>
              <a:t>1 Casing Treatment</a:t>
            </a:r>
          </a:p>
          <a:p>
            <a:pPr lvl="1"/>
            <a:r>
              <a:rPr lang="en-US" dirty="0" smtClean="0"/>
              <a:t>Determine effect on stall point prediction based on percent of full rotor modelled (single/multiple blade passages -&gt; Full Rotor)</a:t>
            </a:r>
          </a:p>
          <a:p>
            <a:pPr lvl="1"/>
            <a:r>
              <a:rPr lang="en-US" dirty="0" smtClean="0"/>
              <a:t>Perform LES/</a:t>
            </a:r>
            <a:r>
              <a:rPr lang="en-US" dirty="0" err="1" smtClean="0"/>
              <a:t>iDDES</a:t>
            </a:r>
            <a:r>
              <a:rPr lang="en-US" dirty="0" smtClean="0"/>
              <a:t> simulation for a single configuration </a:t>
            </a:r>
            <a:r>
              <a:rPr lang="en-US" dirty="0"/>
              <a:t>(single/multiple blade passages -&gt; Full </a:t>
            </a:r>
            <a:r>
              <a:rPr lang="en-US" dirty="0" smtClean="0"/>
              <a:t>rotor) to compare stall prediction.</a:t>
            </a:r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29542"/>
            <a:ext cx="5181600" cy="2835875"/>
          </a:xfr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083268"/>
            <a:ext cx="3847843" cy="25622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" t="5407" r="6369" b="1805"/>
          <a:stretch/>
        </p:blipFill>
        <p:spPr>
          <a:xfrm>
            <a:off x="8580585" y="4001294"/>
            <a:ext cx="3109546" cy="23721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99753" y="6460843"/>
            <a:ext cx="6195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Walter C. </a:t>
            </a:r>
            <a:r>
              <a:rPr lang="en-US" dirty="0" smtClean="0"/>
              <a:t>Smith, PhD </a:t>
            </a:r>
            <a:r>
              <a:rPr lang="en-US" dirty="0"/>
              <a:t>/ walter.smith@nps.edu / </a:t>
            </a:r>
            <a:r>
              <a:rPr lang="en-US" dirty="0" smtClean="0"/>
              <a:t>831.656.2593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03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Analysis of Supercritical Pressure Fluid Use for Power Generation (Pseudo-Funded)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Objectives:</a:t>
            </a:r>
          </a:p>
          <a:p>
            <a:pPr lvl="1"/>
            <a:r>
              <a:rPr lang="en-US" dirty="0" smtClean="0"/>
              <a:t>Develop model of HX system for Waste Heat Recovery System</a:t>
            </a:r>
          </a:p>
          <a:p>
            <a:pPr lvl="1"/>
            <a:r>
              <a:rPr lang="en-US" dirty="0" smtClean="0"/>
              <a:t>Validate Numerical analysis for air as working fluid vs. measurement</a:t>
            </a:r>
          </a:p>
          <a:p>
            <a:pPr lvl="1"/>
            <a:r>
              <a:rPr lang="en-US" dirty="0" smtClean="0"/>
              <a:t>Implement appropriate SCO2 properties into Solver (CFX)</a:t>
            </a:r>
          </a:p>
          <a:p>
            <a:pPr lvl="1"/>
            <a:r>
              <a:rPr lang="en-US" dirty="0" smtClean="0"/>
              <a:t>Assess Heat transfer and system stability with SCO2 as working fluid</a:t>
            </a:r>
          </a:p>
          <a:p>
            <a:pPr lvl="1"/>
            <a:r>
              <a:rPr lang="en-US" dirty="0" smtClean="0"/>
              <a:t>Model buoyancy driven system to determine system stability boundary.</a:t>
            </a:r>
            <a:endParaRPr lang="en-US" dirty="0"/>
          </a:p>
        </p:txBody>
      </p:sp>
      <p:pic>
        <p:nvPicPr>
          <p:cNvPr id="2050" name="Picture 2" descr="Figure 2.5: Density of CO2 in the critical region.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329" y="4355893"/>
            <a:ext cx="3645035" cy="239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igure 2.1: The phase diagram of CO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379" y="1690688"/>
            <a:ext cx="3864985" cy="2535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99753" y="6460843"/>
            <a:ext cx="6195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Walter C. </a:t>
            </a:r>
            <a:r>
              <a:rPr lang="en-US" dirty="0" smtClean="0"/>
              <a:t>Smith, </a:t>
            </a:r>
            <a:r>
              <a:rPr lang="en-US" dirty="0"/>
              <a:t>PhD</a:t>
            </a:r>
            <a:r>
              <a:rPr lang="en-US" dirty="0" smtClean="0"/>
              <a:t> </a:t>
            </a:r>
            <a:r>
              <a:rPr lang="en-US" dirty="0"/>
              <a:t>/ walter.smith@nps.edu / </a:t>
            </a:r>
            <a:r>
              <a:rPr lang="en-US" dirty="0" smtClean="0"/>
              <a:t>831.656.2593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94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Transonic compressor (rotating </a:t>
            </a:r>
            <a:r>
              <a:rPr lang="en-US" dirty="0" err="1" smtClean="0"/>
              <a:t>equp</a:t>
            </a:r>
            <a:r>
              <a:rPr lang="en-US" dirty="0" smtClean="0"/>
              <a:t>)</a:t>
            </a:r>
          </a:p>
          <a:p>
            <a:r>
              <a:rPr lang="en-US" dirty="0" smtClean="0"/>
              <a:t>McFarland works</a:t>
            </a:r>
          </a:p>
          <a:p>
            <a:r>
              <a:rPr lang="en-US" dirty="0" smtClean="0"/>
              <a:t>ESTEP (h2 and waste heat)</a:t>
            </a:r>
          </a:p>
          <a:p>
            <a:r>
              <a:rPr lang="en-US" dirty="0" smtClean="0"/>
              <a:t>AM</a:t>
            </a:r>
          </a:p>
          <a:p>
            <a:r>
              <a:rPr lang="en-US" dirty="0" smtClean="0"/>
              <a:t>SSWT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9238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image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225" y="365125"/>
            <a:ext cx="7671421" cy="6241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6333" y="365125"/>
            <a:ext cx="3937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Large Experimental Annex </a:t>
            </a:r>
          </a:p>
          <a:p>
            <a:r>
              <a:rPr lang="en-US" dirty="0" smtClean="0"/>
              <a:t>Located off campus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Other Faculty at the LEA/TPL:</a:t>
            </a:r>
          </a:p>
          <a:p>
            <a:r>
              <a:rPr lang="en-US" dirty="0" smtClean="0"/>
              <a:t>Prof. Hobson</a:t>
            </a:r>
          </a:p>
          <a:p>
            <a:r>
              <a:rPr lang="en-US" dirty="0" smtClean="0"/>
              <a:t>Prof. Gannon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99753" y="6460843"/>
            <a:ext cx="6195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Walter C. </a:t>
            </a:r>
            <a:r>
              <a:rPr lang="en-US" dirty="0" smtClean="0"/>
              <a:t>Smith, </a:t>
            </a:r>
            <a:r>
              <a:rPr lang="en-US" dirty="0"/>
              <a:t>PhD</a:t>
            </a:r>
            <a:r>
              <a:rPr lang="en-US" dirty="0" smtClean="0"/>
              <a:t> </a:t>
            </a:r>
            <a:r>
              <a:rPr lang="en-US" dirty="0"/>
              <a:t>/ walter.smith@nps.edu / </a:t>
            </a:r>
            <a:r>
              <a:rPr lang="en-US" dirty="0" smtClean="0"/>
              <a:t>831.656.2593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52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of TCR2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Setup and control of New 21000 rpm electric motor</a:t>
            </a:r>
          </a:p>
          <a:p>
            <a:r>
              <a:rPr lang="en-US" dirty="0" smtClean="0"/>
              <a:t>Modification of current Rotor</a:t>
            </a:r>
            <a:endParaRPr lang="en-US" dirty="0"/>
          </a:p>
          <a:p>
            <a:pPr lvl="1"/>
            <a:r>
              <a:rPr lang="en-US" dirty="0" smtClean="0"/>
              <a:t>Structural/vibration analysis</a:t>
            </a:r>
          </a:p>
          <a:p>
            <a:r>
              <a:rPr lang="en-US" dirty="0" smtClean="0"/>
              <a:t>Design of Casing and flow path</a:t>
            </a:r>
          </a:p>
          <a:p>
            <a:r>
              <a:rPr lang="en-US" dirty="0" smtClean="0"/>
              <a:t>Operational checkout of available parts</a:t>
            </a:r>
          </a:p>
          <a:p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-99753" y="6460843"/>
            <a:ext cx="6195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Walter C. </a:t>
            </a:r>
            <a:r>
              <a:rPr lang="en-US" dirty="0" smtClean="0"/>
              <a:t>Smith, </a:t>
            </a:r>
            <a:r>
              <a:rPr lang="en-US" dirty="0"/>
              <a:t>PhD</a:t>
            </a:r>
            <a:r>
              <a:rPr lang="en-US" dirty="0" smtClean="0"/>
              <a:t> </a:t>
            </a:r>
            <a:r>
              <a:rPr lang="en-US" dirty="0"/>
              <a:t>/ walter.smith@nps.edu / </a:t>
            </a:r>
            <a:r>
              <a:rPr lang="en-US" dirty="0" smtClean="0"/>
              <a:t>831.656.2593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9835" t="15567" r="16600" b="10587"/>
          <a:stretch/>
        </p:blipFill>
        <p:spPr>
          <a:xfrm>
            <a:off x="6019800" y="1825625"/>
            <a:ext cx="5785164" cy="432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488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CFD/ Design of Transonic Compressor Inlet Distortion Screen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Development of Inlet Distortion Screen to increase Tip Sensitivity of NPS Military Fan</a:t>
            </a:r>
          </a:p>
          <a:p>
            <a:r>
              <a:rPr lang="en-US" dirty="0" smtClean="0"/>
              <a:t>Computational Simulation and Analysis of Screen</a:t>
            </a:r>
          </a:p>
          <a:p>
            <a:r>
              <a:rPr lang="en-US" dirty="0" smtClean="0"/>
              <a:t>Manufacture an Installation</a:t>
            </a:r>
          </a:p>
          <a:p>
            <a:r>
              <a:rPr lang="en-US" dirty="0" smtClean="0"/>
              <a:t>Measurement of performance in baseline configuration</a:t>
            </a:r>
          </a:p>
          <a:p>
            <a:r>
              <a:rPr lang="en-US" dirty="0" smtClean="0"/>
              <a:t>Measurement of performance with casing treatment to recover stall margin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99753" y="6460843"/>
            <a:ext cx="6195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Walter C. </a:t>
            </a:r>
            <a:r>
              <a:rPr lang="en-US" dirty="0" smtClean="0"/>
              <a:t>Smith, </a:t>
            </a:r>
            <a:r>
              <a:rPr lang="en-US" dirty="0"/>
              <a:t>PhD</a:t>
            </a:r>
            <a:r>
              <a:rPr lang="en-US" dirty="0" smtClean="0"/>
              <a:t> </a:t>
            </a:r>
            <a:r>
              <a:rPr lang="en-US" dirty="0"/>
              <a:t>/ walter.smith@nps.edu / </a:t>
            </a:r>
            <a:r>
              <a:rPr lang="en-US" dirty="0" smtClean="0"/>
              <a:t>831.656.2593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4934" t="36909" r="34967" b="33433"/>
          <a:stretch/>
        </p:blipFill>
        <p:spPr>
          <a:xfrm>
            <a:off x="6403817" y="1907105"/>
            <a:ext cx="5624572" cy="311756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907794" y="5365883"/>
            <a:ext cx="4446006" cy="5460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>
                <a:solidFill>
                  <a:schemeClr val="tx1"/>
                </a:solidFill>
              </a:rPr>
              <a:t>Image Source</a:t>
            </a:r>
            <a:r>
              <a:rPr lang="en-US" sz="1050" dirty="0">
                <a:solidFill>
                  <a:schemeClr val="tx1"/>
                </a:solidFill>
              </a:rPr>
              <a:t>: Bailey, Justin Mark. "Full Scale Experimental Transonic Fan Interaction with a Boundary Layer Ingesting Total Pressure Distortion." PhD diss., Virginia Tech, 2017. </a:t>
            </a:r>
          </a:p>
        </p:txBody>
      </p:sp>
    </p:spTree>
    <p:extLst>
      <p:ext uri="{BB962C8B-B14F-4D97-AF65-F5344CB8AC3E}">
        <p14:creationId xmlns:p14="http://schemas.microsoft.com/office/powerpoint/2010/main" val="31217417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478331" y="748075"/>
            <a:ext cx="11448625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Use </a:t>
            </a:r>
            <a:r>
              <a:rPr lang="en-US" dirty="0" err="1" smtClean="0"/>
              <a:t>Solidworks</a:t>
            </a:r>
            <a:r>
              <a:rPr lang="en-US" dirty="0" smtClean="0"/>
              <a:t> to generate different casing slot/grooves to increase stall margin in gas turbines for ships and aircraft. </a:t>
            </a:r>
          </a:p>
          <a:p>
            <a:r>
              <a:rPr lang="en-US" dirty="0" smtClean="0"/>
              <a:t>Use simulation to find best one and test this on a real compressor.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"/>
            <a:ext cx="10515600" cy="803082"/>
          </a:xfrm>
        </p:spPr>
        <p:txBody>
          <a:bodyPr/>
          <a:lstStyle/>
          <a:p>
            <a:r>
              <a:rPr lang="en-US" dirty="0" smtClean="0"/>
              <a:t>Automated design of casing treatments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188" y="2511816"/>
            <a:ext cx="5181600" cy="641646"/>
          </a:xfrm>
        </p:spPr>
        <p:txBody>
          <a:bodyPr/>
          <a:lstStyle/>
          <a:p>
            <a:r>
              <a:rPr lang="en-US" dirty="0" smtClean="0"/>
              <a:t>Hah, ASME GT2018-75040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99753" y="6460843"/>
            <a:ext cx="6195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Walter C. </a:t>
            </a:r>
            <a:r>
              <a:rPr lang="en-US" dirty="0" smtClean="0"/>
              <a:t>Smith, </a:t>
            </a:r>
            <a:r>
              <a:rPr lang="en-US" dirty="0"/>
              <a:t>PhD</a:t>
            </a:r>
            <a:r>
              <a:rPr lang="en-US" dirty="0" smtClean="0"/>
              <a:t> </a:t>
            </a:r>
            <a:r>
              <a:rPr lang="en-US" dirty="0"/>
              <a:t>/ walter.smith@nps.edu / </a:t>
            </a:r>
            <a:r>
              <a:rPr lang="en-US" dirty="0" smtClean="0"/>
              <a:t>831.656.2593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8645" r="13294"/>
          <a:stretch/>
        </p:blipFill>
        <p:spPr>
          <a:xfrm>
            <a:off x="135172" y="3466769"/>
            <a:ext cx="2914898" cy="29940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9100" r="12750"/>
          <a:stretch/>
        </p:blipFill>
        <p:spPr>
          <a:xfrm>
            <a:off x="3604666" y="2832639"/>
            <a:ext cx="3784821" cy="34453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6032" y="3290623"/>
            <a:ext cx="4704594" cy="263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593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Automated design of Transonic compressors/optimization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6691685" cy="4351338"/>
          </a:xfrm>
        </p:spPr>
        <p:txBody>
          <a:bodyPr/>
          <a:lstStyle/>
          <a:p>
            <a:r>
              <a:rPr lang="en-US" dirty="0" smtClean="0"/>
              <a:t>Show video of geometry being generated</a:t>
            </a:r>
          </a:p>
          <a:p>
            <a:r>
              <a:rPr lang="en-US" u="sng" dirty="0">
                <a:hlinkClick r:id="rId2"/>
              </a:rPr>
              <a:t>https://nps01-my.sharepoint.com/:v:/g/personal/ajgannon_nps_edu/EQ3HQuCW8OBCmmY2yXLiSckBwnbMIU8GOSFNFkejsSRpYQ?e=ACH6ZS</a:t>
            </a:r>
            <a:endParaRPr lang="en-US" dirty="0"/>
          </a:p>
          <a:p>
            <a:r>
              <a:rPr lang="en-US" dirty="0" smtClean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99753" y="6460843"/>
            <a:ext cx="6195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Walter C. </a:t>
            </a:r>
            <a:r>
              <a:rPr lang="en-US" dirty="0" smtClean="0"/>
              <a:t>Smith, </a:t>
            </a:r>
            <a:r>
              <a:rPr lang="en-US" dirty="0"/>
              <a:t>PhD</a:t>
            </a:r>
            <a:r>
              <a:rPr lang="en-US" dirty="0" smtClean="0"/>
              <a:t> </a:t>
            </a:r>
            <a:r>
              <a:rPr lang="en-US" dirty="0"/>
              <a:t>/ walter.smith@nps.edu / </a:t>
            </a:r>
            <a:r>
              <a:rPr lang="en-US" dirty="0" smtClean="0"/>
              <a:t>831.656.2593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812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Optical Measurements in TCR/Cascade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Objectives:</a:t>
            </a:r>
          </a:p>
          <a:p>
            <a:pPr lvl="1"/>
            <a:r>
              <a:rPr lang="en-US" dirty="0" smtClean="0"/>
              <a:t>Design waveguide </a:t>
            </a:r>
            <a:r>
              <a:rPr lang="en-US" dirty="0" err="1" smtClean="0"/>
              <a:t>fixturing</a:t>
            </a:r>
            <a:endParaRPr lang="en-US" dirty="0" smtClean="0"/>
          </a:p>
          <a:p>
            <a:pPr lvl="1"/>
            <a:r>
              <a:rPr lang="en-US" dirty="0" smtClean="0"/>
              <a:t>Implement PIV / LDV system in Linear Cascade</a:t>
            </a:r>
          </a:p>
          <a:p>
            <a:pPr lvl="1"/>
            <a:r>
              <a:rPr lang="en-US" dirty="0" smtClean="0"/>
              <a:t>Develop methodology for implementation in TCR</a:t>
            </a:r>
          </a:p>
          <a:p>
            <a:r>
              <a:rPr lang="en-US" dirty="0" smtClean="0"/>
              <a:t>Hurdles</a:t>
            </a:r>
          </a:p>
          <a:p>
            <a:pPr lvl="1"/>
            <a:r>
              <a:rPr lang="en-US" dirty="0" smtClean="0"/>
              <a:t>Laser Safety timelines</a:t>
            </a:r>
            <a:endParaRPr lang="en-US" dirty="0"/>
          </a:p>
        </p:txBody>
      </p:sp>
      <p:pic>
        <p:nvPicPr>
          <p:cNvPr id="1026" name="Picture 2" descr="1: Particle Image Velocimetry (PIV) experimental setup: The flow ...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944" y="1539089"/>
            <a:ext cx="2425403" cy="2157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article Image Velocimetry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5916" y="1617175"/>
            <a:ext cx="2743200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aser Doppler velocimetry - Wikip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4282290"/>
            <a:ext cx="3657600" cy="243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aser Doppler Velocimetry : LDV Princip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201" y="4870276"/>
            <a:ext cx="3421796" cy="1680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-99753" y="6460843"/>
            <a:ext cx="6195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Walter C. </a:t>
            </a:r>
            <a:r>
              <a:rPr lang="en-US" dirty="0" smtClean="0"/>
              <a:t>Smith, </a:t>
            </a:r>
            <a:r>
              <a:rPr lang="en-US" dirty="0"/>
              <a:t>PhD</a:t>
            </a:r>
            <a:r>
              <a:rPr lang="en-US" dirty="0" smtClean="0"/>
              <a:t> </a:t>
            </a:r>
            <a:r>
              <a:rPr lang="en-US" dirty="0"/>
              <a:t>/ walter.smith@nps.edu / </a:t>
            </a:r>
            <a:r>
              <a:rPr lang="en-US" dirty="0" smtClean="0"/>
              <a:t>831.656.2593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179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Rotor / casing treatment Computational Fluid Dynamics V&amp;V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Model Fluid Structure interactions of Transonic Rotor</a:t>
            </a:r>
          </a:p>
          <a:p>
            <a:r>
              <a:rPr lang="en-US" dirty="0" smtClean="0"/>
              <a:t>Include casing treatment analysis sensitivity study</a:t>
            </a:r>
          </a:p>
          <a:p>
            <a:r>
              <a:rPr lang="en-US" dirty="0" smtClean="0"/>
              <a:t>Potential overlap with stall prediction effort</a:t>
            </a:r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10400" y="1027906"/>
            <a:ext cx="5181600" cy="3382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99753" y="6460843"/>
            <a:ext cx="6195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Walter C. </a:t>
            </a:r>
            <a:r>
              <a:rPr lang="en-US" dirty="0" smtClean="0"/>
              <a:t>Smith, </a:t>
            </a:r>
            <a:r>
              <a:rPr lang="en-US" dirty="0"/>
              <a:t>PhD</a:t>
            </a:r>
            <a:r>
              <a:rPr lang="en-US" dirty="0" smtClean="0"/>
              <a:t> </a:t>
            </a:r>
            <a:r>
              <a:rPr lang="en-US" dirty="0"/>
              <a:t>/ walter.smith@nps.edu / </a:t>
            </a:r>
            <a:r>
              <a:rPr lang="en-US" dirty="0" smtClean="0"/>
              <a:t>831.656.2593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3632" y="4229467"/>
            <a:ext cx="3618368" cy="26285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6866" y="3395623"/>
            <a:ext cx="2477053" cy="343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7472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Develop New Downstream </a:t>
            </a:r>
            <a:r>
              <a:rPr lang="en-US" dirty="0" smtClean="0"/>
              <a:t>Transonic </a:t>
            </a:r>
            <a:r>
              <a:rPr lang="en-US" dirty="0" smtClean="0"/>
              <a:t>Instrumentation / Implement Upstream Probes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Design new downstream instrumentation rakes for</a:t>
            </a:r>
          </a:p>
          <a:p>
            <a:pPr lvl="1"/>
            <a:r>
              <a:rPr lang="en-US" dirty="0" smtClean="0"/>
              <a:t>Pressure</a:t>
            </a:r>
          </a:p>
          <a:p>
            <a:pPr lvl="1"/>
            <a:r>
              <a:rPr lang="en-US" dirty="0" err="1" smtClean="0"/>
              <a:t>Kulite</a:t>
            </a:r>
            <a:r>
              <a:rPr lang="en-US" dirty="0" smtClean="0"/>
              <a:t> (High Speed Pressure)</a:t>
            </a:r>
          </a:p>
          <a:p>
            <a:pPr lvl="1"/>
            <a:r>
              <a:rPr lang="en-US" dirty="0" smtClean="0"/>
              <a:t>Temperature</a:t>
            </a:r>
          </a:p>
          <a:p>
            <a:r>
              <a:rPr lang="en-US" dirty="0" smtClean="0"/>
              <a:t>Use additive manufacturing techniques to facilitate previously impractical designs</a:t>
            </a:r>
          </a:p>
          <a:p>
            <a:r>
              <a:rPr lang="en-US" dirty="0" smtClean="0"/>
              <a:t>Baseline measurements in free-jet</a:t>
            </a:r>
          </a:p>
          <a:p>
            <a:r>
              <a:rPr lang="en-US" dirty="0" smtClean="0"/>
              <a:t>Install and measure in transonic compressor</a:t>
            </a:r>
          </a:p>
          <a:p>
            <a:r>
              <a:rPr lang="en-US" dirty="0" smtClean="0"/>
              <a:t>Data analysis and numerical integration (Baseline and Casing Treatment)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99753" y="6460843"/>
            <a:ext cx="6195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Walter C. </a:t>
            </a:r>
            <a:r>
              <a:rPr lang="en-US" dirty="0" smtClean="0"/>
              <a:t>Smith, </a:t>
            </a:r>
            <a:r>
              <a:rPr lang="en-US" dirty="0"/>
              <a:t>PhD</a:t>
            </a:r>
            <a:r>
              <a:rPr lang="en-US" dirty="0" smtClean="0"/>
              <a:t> </a:t>
            </a:r>
            <a:r>
              <a:rPr lang="en-US" dirty="0"/>
              <a:t>/ walter.smith@nps.edu / </a:t>
            </a:r>
            <a:r>
              <a:rPr lang="en-US" dirty="0" smtClean="0"/>
              <a:t>831.656.2593</a:t>
            </a:r>
            <a:endParaRPr lang="en-US" dirty="0"/>
          </a:p>
        </p:txBody>
      </p:sp>
      <p:pic>
        <p:nvPicPr>
          <p:cNvPr id="6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583356"/>
            <a:ext cx="5181600" cy="2835875"/>
          </a:xfrm>
        </p:spPr>
      </p:pic>
    </p:spTree>
    <p:extLst>
      <p:ext uri="{BB962C8B-B14F-4D97-AF65-F5344CB8AC3E}">
        <p14:creationId xmlns:p14="http://schemas.microsoft.com/office/powerpoint/2010/main" val="20907825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16879</TotalTime>
  <Words>1007</Words>
  <Application>Microsoft Office PowerPoint</Application>
  <PresentationFormat>Widescreen</PresentationFormat>
  <Paragraphs>139</Paragraphs>
  <Slides>22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ＭＳ Ｐゴシック</vt:lpstr>
      <vt:lpstr>Arial</vt:lpstr>
      <vt:lpstr>Calibri</vt:lpstr>
      <vt:lpstr>Calibri Light</vt:lpstr>
      <vt:lpstr>Office Theme</vt:lpstr>
      <vt:lpstr>Transonic Compressor</vt:lpstr>
      <vt:lpstr>Computational Fluid Dynamics for Axial Compressor Stall Prediction (Funded)</vt:lpstr>
      <vt:lpstr>Design of TCR2 </vt:lpstr>
      <vt:lpstr>CFD/ Design of Transonic Compressor Inlet Distortion Screen</vt:lpstr>
      <vt:lpstr>Automated design of casing treatments</vt:lpstr>
      <vt:lpstr>Automated design of Transonic compressors/optimization</vt:lpstr>
      <vt:lpstr>Optical Measurements in TCR/Cascade</vt:lpstr>
      <vt:lpstr>Rotor / casing treatment Computational Fluid Dynamics V&amp;V Study</vt:lpstr>
      <vt:lpstr>Develop New Downstream Transonic Instrumentation / Implement Upstream Probes </vt:lpstr>
      <vt:lpstr>Casing High Speed  Pressure Measurements</vt:lpstr>
      <vt:lpstr>Small Scale loop design</vt:lpstr>
      <vt:lpstr>Energy Resilience</vt:lpstr>
      <vt:lpstr>H2 system automation gas turbine modification</vt:lpstr>
      <vt:lpstr>PowerPoint Presentation</vt:lpstr>
      <vt:lpstr>Misc. </vt:lpstr>
      <vt:lpstr>Supersonic wind tunnel upgrade – Mach 4+</vt:lpstr>
      <vt:lpstr>CFD Validation Experiment for Novel Auxiliary Propulsion System</vt:lpstr>
      <vt:lpstr>Optimal Low Vibration, low unsteadiness Flow Restriction Geometries (Pseudo-Funded)</vt:lpstr>
      <vt:lpstr>Topology Optimization of AM built parts for Mechanical Design (Un-Funded)</vt:lpstr>
      <vt:lpstr>Analysis of Supercritical Pressure Fluid Use for Power Generation (Pseudo-Funded)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Walter Castro Smith</dc:creator>
  <cp:lastModifiedBy>Walter Castro Smith</cp:lastModifiedBy>
  <cp:revision>49</cp:revision>
  <cp:lastPrinted>2020-07-10T18:00:06Z</cp:lastPrinted>
  <dcterms:created xsi:type="dcterms:W3CDTF">2020-01-29T22:18:13Z</dcterms:created>
  <dcterms:modified xsi:type="dcterms:W3CDTF">2020-07-15T18:15:26Z</dcterms:modified>
</cp:coreProperties>
</file>