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80" r:id="rId5"/>
    <p:sldId id="258" r:id="rId6"/>
    <p:sldId id="287" r:id="rId7"/>
    <p:sldId id="290" r:id="rId8"/>
    <p:sldId id="288" r:id="rId9"/>
    <p:sldId id="302" r:id="rId10"/>
    <p:sldId id="299" r:id="rId11"/>
    <p:sldId id="289" r:id="rId12"/>
    <p:sldId id="300" r:id="rId13"/>
    <p:sldId id="30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A7A"/>
    <a:srgbClr val="CD630B"/>
    <a:srgbClr val="949087"/>
    <a:srgbClr val="476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C8460-251F-4169-8D1C-02E04FB453A2}" v="53" dt="2021-10-01T16:37:26.997"/>
    <p1510:client id="{3AFB48E2-B1F0-7082-186E-913FB07659DB}" v="3" dt="2021-10-01T18:51:23.777"/>
    <p1510:client id="{54226060-18FC-001A-1349-E21A7C2ED833}" v="60" dt="2021-10-28T17:50:05.643"/>
    <p1510:client id="{6020E30D-4817-C6C2-3AF3-35FF82F6E186}" v="25" dt="2022-07-12T21:54:24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36" autoAdjust="0"/>
  </p:normalViewPr>
  <p:slideViewPr>
    <p:cSldViewPr snapToGrid="0" snapToObjects="1">
      <p:cViewPr varScale="1">
        <p:scale>
          <a:sx n="101" d="100"/>
          <a:sy n="101" d="100"/>
        </p:scale>
        <p:origin x="120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5A982-AFD6-CD48-B4CB-F3B1870100C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F4498-8F37-C742-880C-4076278C2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PS crest left aligned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" y="437931"/>
            <a:ext cx="2036140" cy="4991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1642" y="2032003"/>
            <a:ext cx="7220662" cy="288471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7000" b="1">
                <a:latin typeface="Calibri"/>
                <a:cs typeface="Calibri"/>
              </a:defRPr>
            </a:lvl1pPr>
          </a:lstStyle>
          <a:p>
            <a:r>
              <a:rPr lang="en-US" sz="6000">
                <a:latin typeface="Trajan Pro"/>
              </a:rPr>
              <a:t>Click to edit Master title style</a:t>
            </a:r>
            <a:endParaRPr lang="en-US" sz="6000" dirty="0">
              <a:latin typeface="Trajan Pro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888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11793" y="-1"/>
            <a:ext cx="8368921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NPS stroked cr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" y="125078"/>
            <a:ext cx="400112" cy="27043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 rot="16200000">
            <a:off x="-2886747" y="3433055"/>
            <a:ext cx="6322786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sz="2000" b="1" spc="300" dirty="0">
                <a:latin typeface="Trajan Pro"/>
                <a:cs typeface="Trajan Pro"/>
              </a:rPr>
              <a:t>NAVAL POSTGRADUATE SCHOOL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43362" y="544287"/>
            <a:ext cx="7943438" cy="93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Cambria"/>
                <a:cs typeface="Cambr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3362" y="1681808"/>
            <a:ext cx="7943438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43362" y="1883472"/>
            <a:ext cx="7943438" cy="47477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786626" y="6491418"/>
            <a:ext cx="672826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F5659B66-DF0D-48EB-AC62-25D0907F60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5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69984" y="-1"/>
            <a:ext cx="6228640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NPS stroked cr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" y="125078"/>
            <a:ext cx="400112" cy="27043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886747" y="3433055"/>
            <a:ext cx="6322786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sz="2000" b="1" spc="300" dirty="0">
                <a:latin typeface="Trajan Pro"/>
                <a:cs typeface="Trajan Pro"/>
              </a:rPr>
              <a:t>NAVAL POSTGRADUATE SCHOOL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43644" y="544286"/>
            <a:ext cx="5675085" cy="1542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Cambria"/>
                <a:cs typeface="Cambr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43644" y="2227817"/>
            <a:ext cx="5675086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43644" y="2503714"/>
            <a:ext cx="5675086" cy="4127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Cambria"/>
                <a:cs typeface="Cambr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7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870772" y="6412878"/>
            <a:ext cx="5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9B66-DF0D-48EB-AC62-25D0907F6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4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obotics.certificate@nps.edu" TargetMode="External"/><Relationship Id="rId2" Type="http://schemas.openxmlformats.org/officeDocument/2006/relationships/hyperlink" Target="https://nps.edu/Admissions/AM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www.nps.edu/web/mae/robotic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ps.edu/web/admissions/apply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1062" y="1076326"/>
            <a:ext cx="6535737" cy="1344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151063" y="2908300"/>
            <a:ext cx="6535737" cy="3503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CAM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43508"/>
            <a:ext cx="9306726" cy="9306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654619"/>
            <a:ext cx="9306725" cy="517841"/>
          </a:xfrm>
          <a:prstGeom prst="rect">
            <a:avLst/>
          </a:prstGeom>
          <a:gradFill flip="none" rotWithShape="1">
            <a:gsLst>
              <a:gs pos="0">
                <a:srgbClr val="002463"/>
              </a:gs>
              <a:gs pos="100000">
                <a:srgbClr val="002463"/>
              </a:gs>
              <a:gs pos="5100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PS stroked cr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4" y="362083"/>
            <a:ext cx="3046096" cy="20588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74939"/>
            <a:ext cx="9287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latin typeface="Trajan Pro"/>
                <a:cs typeface="Trajan Pro"/>
              </a:rPr>
              <a:t>NAVAL POSTGRADUATE SCHOOL</a:t>
            </a:r>
          </a:p>
        </p:txBody>
      </p:sp>
      <p:sp>
        <p:nvSpPr>
          <p:cNvPr id="2" name="Rectangle 1"/>
          <p:cNvSpPr/>
          <p:nvPr/>
        </p:nvSpPr>
        <p:spPr>
          <a:xfrm>
            <a:off x="517071" y="5859841"/>
            <a:ext cx="4572000" cy="4855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1 University Circle, Monterey, CA</a:t>
            </a:r>
          </a:p>
          <a:p>
            <a:r>
              <a:rPr lang="en-US" dirty="0" err="1">
                <a:latin typeface="Cambria"/>
                <a:cs typeface="Cambria"/>
              </a:rPr>
              <a:t>www.nps.edu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1666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3362" y="1883472"/>
            <a:ext cx="6410146" cy="4743096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Four course, one-year graduate </a:t>
            </a:r>
            <a:br>
              <a:rPr lang="en-US" dirty="0"/>
            </a:br>
            <a:r>
              <a:rPr lang="en-US" dirty="0"/>
              <a:t>certificate in Robotics Engineering</a:t>
            </a:r>
          </a:p>
          <a:p>
            <a:r>
              <a:rPr lang="en-US" dirty="0"/>
              <a:t>DL format with synchronous and asynchronous activities</a:t>
            </a:r>
            <a:endParaRPr lang="en-US" dirty="0">
              <a:ea typeface="Cambria"/>
            </a:endParaRPr>
          </a:p>
          <a:p>
            <a:r>
              <a:rPr lang="en-US" dirty="0"/>
              <a:t>Cohorts starting in Winter / Summer                          quarters</a:t>
            </a:r>
          </a:p>
          <a:p>
            <a:r>
              <a:rPr lang="en-US" dirty="0"/>
              <a:t>Apply online: </a:t>
            </a:r>
          </a:p>
          <a:p>
            <a:pPr lvl="1"/>
            <a:r>
              <a:rPr lang="en-US" dirty="0">
                <a:hlinkClick r:id="rId2"/>
              </a:rPr>
              <a:t>https://nps.edu/Admissions/AMS/</a:t>
            </a:r>
            <a:endParaRPr lang="en-US" dirty="0"/>
          </a:p>
          <a:p>
            <a:r>
              <a:rPr lang="en-US" dirty="0"/>
              <a:t>Contact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robotics.certificate@nps.edu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www.nps.edu/web/mae/robotics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77" y="0"/>
            <a:ext cx="281102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2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Graduate </a:t>
            </a:r>
            <a:r>
              <a:rPr lang="en-US" sz="7000" b="1" dirty="0">
                <a:latin typeface="Calibri"/>
                <a:cs typeface="Calibri"/>
              </a:rPr>
              <a:t>Certificate in </a:t>
            </a:r>
            <a:br>
              <a:rPr lang="en-US" sz="7000" b="1" dirty="0">
                <a:latin typeface="Calibri"/>
                <a:cs typeface="Calibri"/>
              </a:rPr>
            </a:br>
            <a:r>
              <a:rPr lang="en-US" sz="7000" b="1" dirty="0">
                <a:latin typeface="Calibri"/>
                <a:cs typeface="Calibri"/>
              </a:rPr>
              <a:t>Robotics Engineering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8681" y="4916714"/>
            <a:ext cx="563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Department of Mechanical and Aerospace Engineering</a:t>
            </a:r>
          </a:p>
          <a:p>
            <a:pPr algn="ctr"/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001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Graduate certificate</a:t>
            </a:r>
          </a:p>
          <a:p>
            <a:r>
              <a:rPr lang="en-US" dirty="0"/>
              <a:t>Focus on NR&amp;DE relevant </a:t>
            </a:r>
            <a:br>
              <a:rPr lang="en-US" dirty="0"/>
            </a:br>
            <a:r>
              <a:rPr lang="en-US" dirty="0"/>
              <a:t>topics in Unmanned Systems</a:t>
            </a:r>
          </a:p>
          <a:p>
            <a:r>
              <a:rPr lang="en-US" dirty="0"/>
              <a:t>Four technical courses,</a:t>
            </a:r>
            <a:br>
              <a:rPr lang="en-US" dirty="0"/>
            </a:br>
            <a:r>
              <a:rPr lang="en-US" dirty="0"/>
              <a:t>nominally one year</a:t>
            </a:r>
          </a:p>
          <a:p>
            <a:r>
              <a:rPr lang="en-US" dirty="0"/>
              <a:t>Hybrid delivery:</a:t>
            </a:r>
          </a:p>
          <a:p>
            <a:pPr lvl="1"/>
            <a:r>
              <a:rPr lang="en-US" dirty="0"/>
              <a:t>Remote classroom/assignments</a:t>
            </a:r>
            <a:endParaRPr lang="en-US" dirty="0">
              <a:ea typeface="Cambria"/>
            </a:endParaRPr>
          </a:p>
          <a:p>
            <a:pPr lvl="1"/>
            <a:r>
              <a:rPr lang="en-US" dirty="0"/>
              <a:t>Two, one-week lab residencies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  <a:ea typeface="Cambria"/>
              </a:rPr>
              <a:t>(Currently Suspended)</a:t>
            </a:r>
          </a:p>
          <a:p>
            <a:r>
              <a:rPr lang="en-US" dirty="0"/>
              <a:t>Summer/ winter quarter entries -</a:t>
            </a:r>
            <a:br>
              <a:rPr lang="en-US" dirty="0"/>
            </a:br>
            <a:r>
              <a:rPr lang="en-US" dirty="0"/>
              <a:t>late Sept/ March application deadlines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77" y="0"/>
            <a:ext cx="281102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26" y="1696729"/>
            <a:ext cx="2563131" cy="29766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Robotics Engineering Certificate Four Graduate Courses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3362" y="2026542"/>
            <a:ext cx="7943437" cy="4747742"/>
          </a:xfrm>
          <a:effectLst/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Foundations</a:t>
            </a:r>
          </a:p>
          <a:p>
            <a:pPr lvl="1"/>
            <a:r>
              <a:rPr lang="en-US" sz="2000" dirty="0"/>
              <a:t>ME3420 Computational Foundations </a:t>
            </a:r>
            <a:br>
              <a:rPr lang="en-US" sz="2000" dirty="0"/>
            </a:br>
            <a:r>
              <a:rPr lang="en-US" sz="2000" dirty="0"/>
              <a:t>for Robotics (MATLAB)</a:t>
            </a:r>
          </a:p>
          <a:p>
            <a:pPr lvl="1"/>
            <a:r>
              <a:rPr lang="en-US" sz="2000" dirty="0"/>
              <a:t>EC4310 Fundamentals of Robotics</a:t>
            </a:r>
          </a:p>
          <a:p>
            <a:r>
              <a:rPr lang="en-US" sz="2000" dirty="0"/>
              <a:t>Applications / Electives</a:t>
            </a:r>
          </a:p>
          <a:p>
            <a:pPr lvl="1"/>
            <a:r>
              <a:rPr lang="en-US" sz="2000" dirty="0"/>
              <a:t>ME4822 Guidance, Navigation, and Control                                                of Marine Systems    –or–                                                                                           ME4828 Fundamental GNC Algorithms of                                           Autonomous Robotics</a:t>
            </a:r>
          </a:p>
          <a:p>
            <a:pPr lvl="1"/>
            <a:r>
              <a:rPr lang="en-US" sz="2000" dirty="0"/>
              <a:t>AE4820 Robotic </a:t>
            </a:r>
            <a:r>
              <a:rPr lang="en-US" sz="2000"/>
              <a:t>Multibody Systems  </a:t>
            </a:r>
            <a:r>
              <a:rPr lang="en-US" sz="2000" dirty="0"/>
              <a:t>–or– </a:t>
            </a:r>
            <a:br>
              <a:rPr lang="en-US" sz="2000" dirty="0"/>
            </a:br>
            <a:r>
              <a:rPr lang="en-US" sz="2000" dirty="0"/>
              <a:t>ME4800 Machine Learning for Autonomous Operations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A variety of other courses across campus may be substituted for the “Applications” courses based on teaching schedules and customer demand.  E.g., </a:t>
            </a:r>
            <a:r>
              <a:rPr lang="en-US" sz="2100" dirty="0"/>
              <a:t>ME4823: Multiple Robot Cooperative Control</a:t>
            </a:r>
            <a:r>
              <a:rPr lang="en-US" sz="2000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Designed for a practicing engineers with a STEM undergraduate degree</a:t>
            </a:r>
          </a:p>
          <a:p>
            <a:r>
              <a:rPr lang="en-US" dirty="0"/>
              <a:t>Provide foundational knowledge to begin working on NR&amp;DE topics in robotics and autonomous systems</a:t>
            </a:r>
          </a:p>
          <a:p>
            <a:r>
              <a:rPr lang="en-US" dirty="0"/>
              <a:t>Uniquely relevant defense (NAVSEA/NAVAIR) examples and applications:</a:t>
            </a:r>
          </a:p>
          <a:p>
            <a:pPr lvl="1"/>
            <a:r>
              <a:rPr lang="en-US" dirty="0"/>
              <a:t>Sensor integration</a:t>
            </a:r>
          </a:p>
          <a:p>
            <a:pPr lvl="1"/>
            <a:r>
              <a:rPr lang="en-US" dirty="0"/>
              <a:t>Mission-centric</a:t>
            </a:r>
          </a:p>
          <a:p>
            <a:r>
              <a:rPr lang="en-US" dirty="0"/>
              <a:t>Combine NPS expertise in </a:t>
            </a:r>
            <a:br>
              <a:rPr lang="en-US" dirty="0"/>
            </a:br>
            <a:r>
              <a:rPr lang="en-US" dirty="0"/>
              <a:t>distance learning and </a:t>
            </a:r>
            <a:br>
              <a:rPr lang="en-US" dirty="0"/>
            </a:br>
            <a:r>
              <a:rPr lang="en-US" dirty="0"/>
              <a:t>hands-on education</a:t>
            </a:r>
          </a:p>
          <a:p>
            <a:r>
              <a:rPr lang="en-US" dirty="0"/>
              <a:t>Foster collaboration and </a:t>
            </a:r>
            <a:br>
              <a:rPr lang="en-US" dirty="0"/>
            </a:br>
            <a:r>
              <a:rPr lang="en-US" dirty="0"/>
              <a:t>alignment across NR&amp;DE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71" r="16034"/>
          <a:stretch/>
        </p:blipFill>
        <p:spPr>
          <a:xfrm>
            <a:off x="5473959" y="4562720"/>
            <a:ext cx="3365241" cy="20246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2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Options to “stack” certificate programs, e.g.,</a:t>
            </a:r>
          </a:p>
          <a:p>
            <a:pPr lvl="1"/>
            <a:r>
              <a:rPr lang="en-US" dirty="0"/>
              <a:t>Robotics + Applied Trajectory Optimization + Thesis</a:t>
            </a:r>
            <a:br>
              <a:rPr lang="en-US" dirty="0"/>
            </a:br>
            <a:r>
              <a:rPr lang="en-US" dirty="0"/>
              <a:t>= Aeronautical Engineering MS</a:t>
            </a:r>
          </a:p>
          <a:p>
            <a:pPr lvl="1"/>
            <a:r>
              <a:rPr lang="en-US" dirty="0">
                <a:ea typeface="Cambria"/>
              </a:rPr>
              <a:t>Robotics + 4 ME courses + Thesis</a:t>
            </a:r>
            <a:br>
              <a:rPr lang="en-US" dirty="0">
                <a:ea typeface="Cambria"/>
              </a:rPr>
            </a:br>
            <a:r>
              <a:rPr lang="en-US" dirty="0">
                <a:ea typeface="Cambria"/>
              </a:rPr>
              <a:t>= Mechanical Engineering MS</a:t>
            </a:r>
            <a:endParaRPr lang="en-US" dirty="0"/>
          </a:p>
          <a:p>
            <a:pPr lvl="1"/>
            <a:r>
              <a:rPr lang="en-US" dirty="0"/>
              <a:t>Robotics + 4 ECE courses (+ Thesis)</a:t>
            </a:r>
            <a:br>
              <a:rPr lang="en-US" dirty="0"/>
            </a:br>
            <a:r>
              <a:rPr lang="en-US" dirty="0"/>
              <a:t>= Electrical and Computer Engineering  Meng (MS)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CAVEAT: This route benefits from prior planning!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050" name="Picture 2" descr="Image result for stackable certificate pro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47" y="79585"/>
            <a:ext cx="2388896" cy="15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Faculty-led instruction</a:t>
            </a:r>
          </a:p>
          <a:p>
            <a:r>
              <a:rPr lang="en-US" dirty="0"/>
              <a:t>Typically one course per quarter</a:t>
            </a:r>
          </a:p>
          <a:p>
            <a:r>
              <a:rPr lang="en-US" dirty="0"/>
              <a:t>Online delivery in two modes</a:t>
            </a:r>
          </a:p>
          <a:p>
            <a:pPr lvl="1"/>
            <a:r>
              <a:rPr lang="en-US" dirty="0"/>
              <a:t>Synchronous: Parallel with resident course via VTC</a:t>
            </a:r>
          </a:p>
          <a:p>
            <a:pPr lvl="1"/>
            <a:r>
              <a:rPr lang="en-US" dirty="0"/>
              <a:t>Asynchronous: Self-paced online material</a:t>
            </a:r>
          </a:p>
          <a:p>
            <a:pPr lvl="1"/>
            <a:r>
              <a:rPr lang="en-US" dirty="0"/>
              <a:t>Both modes provide schedule flexibility</a:t>
            </a:r>
          </a:p>
          <a:p>
            <a:r>
              <a:rPr lang="en-US" dirty="0"/>
              <a:t>One-week NPS residencies</a:t>
            </a:r>
          </a:p>
          <a:p>
            <a:pPr lvl="1"/>
            <a:r>
              <a:rPr lang="en-US" dirty="0"/>
              <a:t>Hands-on labs</a:t>
            </a:r>
          </a:p>
          <a:p>
            <a:pPr lvl="1"/>
            <a:r>
              <a:rPr lang="en-US" dirty="0"/>
              <a:t>Leverage NPS facilities</a:t>
            </a:r>
          </a:p>
          <a:p>
            <a:pPr lvl="1"/>
            <a:r>
              <a:rPr lang="en-US" dirty="0"/>
              <a:t>Collaboration between NR&amp;DE engineers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998" y="36364"/>
            <a:ext cx="3656466" cy="22900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Cost</a:t>
            </a:r>
          </a:p>
          <a:p>
            <a:pPr lvl="1"/>
            <a:r>
              <a:rPr lang="en-US" dirty="0"/>
              <a:t>$3,500 / course</a:t>
            </a:r>
            <a:endParaRPr lang="en-US" dirty="0">
              <a:ea typeface="Cambria"/>
            </a:endParaRPr>
          </a:p>
          <a:p>
            <a:pPr lvl="1"/>
            <a:r>
              <a:rPr lang="en-US" dirty="0"/>
              <a:t>Minimal textbook costs.  Software licenses provided.</a:t>
            </a:r>
          </a:p>
          <a:p>
            <a:r>
              <a:rPr lang="en-US" dirty="0"/>
              <a:t>Eligibility</a:t>
            </a:r>
          </a:p>
          <a:p>
            <a:pPr lvl="1"/>
            <a:r>
              <a:rPr lang="en-US" dirty="0"/>
              <a:t>STEM undergraduate degree</a:t>
            </a:r>
          </a:p>
          <a:p>
            <a:pPr lvl="1"/>
            <a:r>
              <a:rPr lang="en-US" dirty="0"/>
              <a:t>Command participation agreement</a:t>
            </a:r>
          </a:p>
          <a:p>
            <a:r>
              <a:rPr lang="en-US" dirty="0"/>
              <a:t>Application</a:t>
            </a:r>
          </a:p>
          <a:p>
            <a:pPr lvl="1"/>
            <a:r>
              <a:rPr lang="en-US" dirty="0">
                <a:hlinkClick r:id="rId2"/>
              </a:rPr>
              <a:t>Online application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See NPS calendar for deadlines</a:t>
            </a:r>
          </a:p>
          <a:p>
            <a:pPr lvl="1"/>
            <a:r>
              <a:rPr lang="en-US" dirty="0"/>
              <a:t>No GRE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Size</a:t>
            </a:r>
          </a:p>
          <a:p>
            <a:pPr lvl="1"/>
            <a:r>
              <a:rPr lang="en-US" dirty="0"/>
              <a:t>Minimum of 10 students.</a:t>
            </a:r>
          </a:p>
          <a:p>
            <a:pPr lvl="1"/>
            <a:r>
              <a:rPr lang="en-US" dirty="0"/>
              <a:t>Maximum 30 per section.</a:t>
            </a:r>
          </a:p>
          <a:p>
            <a:r>
              <a:rPr lang="en-US" dirty="0"/>
              <a:t>Programming Languages</a:t>
            </a:r>
          </a:p>
          <a:p>
            <a:pPr lvl="1"/>
            <a:r>
              <a:rPr lang="en-US" dirty="0"/>
              <a:t>Emphasis on language-independent computational concepts</a:t>
            </a:r>
          </a:p>
          <a:p>
            <a:pPr lvl="1"/>
            <a:r>
              <a:rPr lang="en-US" dirty="0"/>
              <a:t>Currently programming in MATLAB</a:t>
            </a:r>
            <a:br>
              <a:rPr lang="en-US" dirty="0"/>
            </a:br>
            <a:r>
              <a:rPr lang="en-US" dirty="0"/>
              <a:t>with exposure to ROS, </a:t>
            </a:r>
            <a:r>
              <a:rPr lang="en-US" dirty="0" err="1"/>
              <a:t>OpenCV</a:t>
            </a:r>
            <a:r>
              <a:rPr lang="en-US" dirty="0"/>
              <a:t>, simulation, etc.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59B66-DF0D-48EB-AC62-25D0907F60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0952"/>
      </p:ext>
    </p:extLst>
  </p:cSld>
  <p:clrMapOvr>
    <a:masterClrMapping/>
  </p:clrMapOvr>
</p:sld>
</file>

<file path=ppt/theme/theme1.xml><?xml version="1.0" encoding="utf-8"?>
<a:theme xmlns:a="http://schemas.openxmlformats.org/drawingml/2006/main" name="NPS powerpoint template 2">
  <a:themeElements>
    <a:clrScheme name="NPS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D6F56012379845B1EED35A31BA9F09" ma:contentTypeVersion="12" ma:contentTypeDescription="Create a new document." ma:contentTypeScope="" ma:versionID="ba3eb53138690da799892b8ee874a750">
  <xsd:schema xmlns:xsd="http://www.w3.org/2001/XMLSchema" xmlns:xs="http://www.w3.org/2001/XMLSchema" xmlns:p="http://schemas.microsoft.com/office/2006/metadata/properties" xmlns:ns2="69f741ef-4e78-4b20-b69f-15768345e6b0" xmlns:ns3="535c0efa-f795-4dee-bce2-77f5318503f2" targetNamespace="http://schemas.microsoft.com/office/2006/metadata/properties" ma:root="true" ma:fieldsID="1d645411c9adcdc8a22031ad879506a7" ns2:_="" ns3:_="">
    <xsd:import namespace="69f741ef-4e78-4b20-b69f-15768345e6b0"/>
    <xsd:import namespace="535c0efa-f795-4dee-bce2-77f531850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741ef-4e78-4b20-b69f-15768345e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c0efa-f795-4dee-bce2-77f5318503f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2E8CE3-E980-4558-9375-A52FF3832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022CA-BFC7-484D-914C-6ACC8C1B70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f741ef-4e78-4b20-b69f-15768345e6b0"/>
    <ds:schemaRef ds:uri="535c0efa-f795-4dee-bce2-77f5318503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A323B7-E05E-42BD-992D-F1631C2C9D62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535c0efa-f795-4dee-bce2-77f5318503f2"/>
    <ds:schemaRef ds:uri="69f741ef-4e78-4b20-b69f-15768345e6b0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NPS powerpoint template 4</Template>
  <TotalTime>9935</TotalTime>
  <Words>531</Words>
  <Application>Microsoft Office PowerPoint</Application>
  <PresentationFormat>On-screen Show (4:3)</PresentationFormat>
  <Paragraphs>126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NPS powerpoint template 2</vt:lpstr>
      <vt:lpstr>PowerPoint Presentation</vt:lpstr>
      <vt:lpstr>Graduate Certificate in  Robotics Engineering</vt:lpstr>
      <vt:lpstr>Overview</vt:lpstr>
      <vt:lpstr>Robotics Engineering Certificate Four Graduate Courses</vt:lpstr>
      <vt:lpstr>Educational Objectives</vt:lpstr>
      <vt:lpstr>Stackable</vt:lpstr>
      <vt:lpstr>Instruction</vt:lpstr>
      <vt:lpstr>Details</vt:lpstr>
      <vt:lpstr>Details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Wenschel Lan</dc:creator>
  <cp:lastModifiedBy>Bingham, Brian (CIV)</cp:lastModifiedBy>
  <cp:revision>111</cp:revision>
  <dcterms:created xsi:type="dcterms:W3CDTF">2017-09-26T22:54:16Z</dcterms:created>
  <dcterms:modified xsi:type="dcterms:W3CDTF">2022-07-12T21:57:41Z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0x0101000BD6F56012379845B1EED35A31BA9F09</vt:lpwstr>
  </property>
</Properties>
</file>