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3" r:id="rId2"/>
    <p:sldId id="290" r:id="rId3"/>
    <p:sldId id="291" r:id="rId4"/>
    <p:sldId id="304" r:id="rId5"/>
    <p:sldId id="305" r:id="rId6"/>
    <p:sldId id="292" r:id="rId7"/>
    <p:sldId id="307" r:id="rId8"/>
    <p:sldId id="297" r:id="rId9"/>
    <p:sldId id="308" r:id="rId10"/>
    <p:sldId id="296" r:id="rId11"/>
    <p:sldId id="299" r:id="rId12"/>
    <p:sldId id="306" r:id="rId13"/>
    <p:sldId id="300" r:id="rId14"/>
    <p:sldId id="293" r:id="rId15"/>
    <p:sldId id="301" r:id="rId16"/>
  </p:sldIdLst>
  <p:sldSz cx="9144000" cy="6858000" type="screen4x3"/>
  <p:notesSz cx="7102475" cy="93884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8" d="100"/>
          <a:sy n="148" d="100"/>
        </p:scale>
        <p:origin x="-488" y="14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ED6A5FF-4ABA-4751-A07B-5C9207FAD102}" type="datetimeFigureOut">
              <a:rPr lang="en-US" smtClean="0"/>
              <a:t>4/5/16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E7C34C36-32FC-4708-9B24-18E881DD09D8}" type="slidenum">
              <a:rPr lang="en-US" smtClean="0"/>
              <a:t>‹#›</a:t>
            </a:fld>
            <a:endParaRPr lang="en-US"/>
          </a:p>
        </p:txBody>
      </p:sp>
    </p:spTree>
    <p:extLst>
      <p:ext uri="{BB962C8B-B14F-4D97-AF65-F5344CB8AC3E}">
        <p14:creationId xmlns:p14="http://schemas.microsoft.com/office/powerpoint/2010/main" val="95952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a:t>
            </a:r>
            <a:r>
              <a:rPr lang="en-US" baseline="0" dirty="0" smtClean="0"/>
              <a:t> idea behind both TFP and OTTER</a:t>
            </a:r>
          </a:p>
          <a:p>
            <a:r>
              <a:rPr lang="en-US" baseline="0" dirty="0" smtClean="0"/>
              <a:t>This is an example of how we minimize fuel usage using linear optimization.</a:t>
            </a:r>
          </a:p>
          <a:p>
            <a:r>
              <a:rPr lang="en-US" baseline="0" dirty="0" smtClean="0"/>
              <a:t>Consider LCS1 on a 48 hour transit with a 19 </a:t>
            </a:r>
            <a:r>
              <a:rPr lang="en-US" baseline="0" dirty="0" err="1" smtClean="0"/>
              <a:t>kt</a:t>
            </a:r>
            <a:r>
              <a:rPr lang="en-US" baseline="0" dirty="0" smtClean="0"/>
              <a:t> PIM.</a:t>
            </a:r>
          </a:p>
          <a:p>
            <a:r>
              <a:rPr lang="en-US" baseline="0" dirty="0" smtClean="0"/>
              <a:t>Traditionally, we would consider the best transit speed to be a constant, average speed.</a:t>
            </a:r>
          </a:p>
          <a:p>
            <a:r>
              <a:rPr lang="en-US" baseline="0" dirty="0" smtClean="0"/>
              <a:t>Linear optimization tells us to use 2 speeds to average out the same but will burn less because of efficient points of interest.</a:t>
            </a:r>
          </a:p>
          <a:p>
            <a:r>
              <a:rPr lang="en-US" baseline="0" dirty="0" smtClean="0"/>
              <a:t>Knowing these points of interest are a key to efficient ship driving.  </a:t>
            </a:r>
          </a:p>
          <a:p>
            <a:r>
              <a:rPr lang="en-US" baseline="0" dirty="0" smtClean="0"/>
              <a:t>This example shows a savings of 432 gph which over a 48 hour transit = 113 hours on station</a:t>
            </a:r>
          </a:p>
          <a:p>
            <a:r>
              <a:rPr lang="en-US" baseline="0" dirty="0" smtClean="0"/>
              <a:t>This is a huge XX% savings</a:t>
            </a:r>
          </a:p>
          <a:p>
            <a:r>
              <a:rPr lang="en-US" baseline="0" dirty="0" smtClean="0"/>
              <a:t>***This is compared to a ship maintaining average speed for the entire transit****</a:t>
            </a:r>
          </a:p>
          <a:p>
            <a:r>
              <a:rPr lang="en-US" baseline="0" dirty="0" smtClean="0"/>
              <a:t>We all know that COs love drills and evolutions and typically stay at the front of the PIM window instead exactly in the middle.</a:t>
            </a:r>
          </a:p>
          <a:p>
            <a:r>
              <a:rPr lang="en-US" baseline="0" dirty="0" smtClean="0"/>
              <a:t>So maintaining a constant speed is not a realistic comparison.  </a:t>
            </a:r>
          </a:p>
          <a:p>
            <a:r>
              <a:rPr lang="en-US" dirty="0" smtClean="0"/>
              <a:t>If</a:t>
            </a:r>
            <a:r>
              <a:rPr lang="en-US" baseline="0" dirty="0" smtClean="0"/>
              <a:t> we model in the actual behavior and compare the savings, it is significantly better for all ships.</a:t>
            </a:r>
          </a:p>
          <a:p>
            <a:endParaRPr lang="en-US" baseline="0" dirty="0" smtClean="0"/>
          </a:p>
          <a:p>
            <a:r>
              <a:rPr lang="en-US" baseline="0" dirty="0" smtClean="0"/>
              <a:t>Here is the formulation – Minimize total fuel burned, Arrive(1), on time (2).</a:t>
            </a:r>
            <a:endParaRPr lang="en-US" dirty="0"/>
          </a:p>
        </p:txBody>
      </p:sp>
      <p:sp>
        <p:nvSpPr>
          <p:cNvPr id="4" name="Slide Number Placeholder 3"/>
          <p:cNvSpPr>
            <a:spLocks noGrp="1"/>
          </p:cNvSpPr>
          <p:nvPr>
            <p:ph type="sldNum" sz="quarter" idx="10"/>
          </p:nvPr>
        </p:nvSpPr>
        <p:spPr/>
        <p:txBody>
          <a:bodyPr/>
          <a:lstStyle/>
          <a:p>
            <a:fld id="{AC5B924B-A028-4B3A-9C4A-A3F03639AA92}" type="slidenum">
              <a:rPr lang="en-US" smtClean="0"/>
              <a:t>5</a:t>
            </a:fld>
            <a:endParaRPr lang="en-US"/>
          </a:p>
        </p:txBody>
      </p:sp>
    </p:spTree>
    <p:extLst>
      <p:ext uri="{BB962C8B-B14F-4D97-AF65-F5344CB8AC3E}">
        <p14:creationId xmlns:p14="http://schemas.microsoft.com/office/powerpoint/2010/main" val="264746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FB2DF-8FD4-4823-85D8-F78E59F4A0F6}"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221660974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FB2DF-8FD4-4823-85D8-F78E59F4A0F6}"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222787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FB2DF-8FD4-4823-85D8-F78E59F4A0F6}"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28526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212121"/>
        </a:solidFill>
        <a:effectLst/>
      </p:bgPr>
    </p:bg>
    <p:spTree>
      <p:nvGrpSpPr>
        <p:cNvPr id="1" name=""/>
        <p:cNvGrpSpPr/>
        <p:nvPr/>
      </p:nvGrpSpPr>
      <p:grpSpPr>
        <a:xfrm>
          <a:off x="0" y="0"/>
          <a:ext cx="0" cy="0"/>
          <a:chOff x="0" y="0"/>
          <a:chExt cx="0" cy="0"/>
        </a:xfrm>
      </p:grpSpPr>
      <p:sp>
        <p:nvSpPr>
          <p:cNvPr id="8" name="Rectangle 7"/>
          <p:cNvSpPr/>
          <p:nvPr userDrawn="1"/>
        </p:nvSpPr>
        <p:spPr>
          <a:xfrm>
            <a:off x="69507" y="203200"/>
            <a:ext cx="8988552" cy="6556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1EAEA-A074-42CA-826E-C5803F1E6CF1}" type="datetimeFigureOut">
              <a:rPr lang="en-US" smtClean="0">
                <a:solidFill>
                  <a:prstClr val="black">
                    <a:tint val="75000"/>
                  </a:prstClr>
                </a:solidFill>
              </a:rPr>
              <a:pPr/>
              <a:t>4/5/16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507" y="116116"/>
            <a:ext cx="9006840" cy="141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AB11C18D-CD55-463B-8B66-2DE77B3645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36416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FB2DF-8FD4-4823-85D8-F78E59F4A0F6}"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37097519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FB2DF-8FD4-4823-85D8-F78E59F4A0F6}" type="datetimeFigureOut">
              <a:rPr lang="en-US" smtClean="0"/>
              <a:t>4/5/16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348411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FB2DF-8FD4-4823-85D8-F78E59F4A0F6}"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319350487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FB2DF-8FD4-4823-85D8-F78E59F4A0F6}" type="datetimeFigureOut">
              <a:rPr lang="en-US" smtClean="0"/>
              <a:t>4/5/16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296432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FB2DF-8FD4-4823-85D8-F78E59F4A0F6}" type="datetimeFigureOut">
              <a:rPr lang="en-US" smtClean="0"/>
              <a:t>4/5/16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63393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FB2DF-8FD4-4823-85D8-F78E59F4A0F6}" type="datetimeFigureOut">
              <a:rPr lang="en-US" smtClean="0"/>
              <a:t>4/5/16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235728549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FB2DF-8FD4-4823-85D8-F78E59F4A0F6}"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361072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FB2DF-8FD4-4823-85D8-F78E59F4A0F6}" type="datetimeFigureOut">
              <a:rPr lang="en-US" smtClean="0"/>
              <a:t>4/5/16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C4BB9-E09D-4E6C-8B71-420F810C5273}" type="slidenum">
              <a:rPr lang="en-US" smtClean="0"/>
              <a:t>‹#›</a:t>
            </a:fld>
            <a:endParaRPr lang="en-US"/>
          </a:p>
        </p:txBody>
      </p:sp>
    </p:spTree>
    <p:extLst>
      <p:ext uri="{BB962C8B-B14F-4D97-AF65-F5344CB8AC3E}">
        <p14:creationId xmlns:p14="http://schemas.microsoft.com/office/powerpoint/2010/main" val="27957660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FB2DF-8FD4-4823-85D8-F78E59F4A0F6}" type="datetimeFigureOut">
              <a:rPr lang="en-US" smtClean="0"/>
              <a:t>4/5/16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C4BB9-E09D-4E6C-8B71-420F810C5273}" type="slidenum">
              <a:rPr lang="en-US" smtClean="0"/>
              <a:t>‹#›</a:t>
            </a:fld>
            <a:endParaRPr lang="en-US"/>
          </a:p>
        </p:txBody>
      </p:sp>
    </p:spTree>
    <p:extLst>
      <p:ext uri="{BB962C8B-B14F-4D97-AF65-F5344CB8AC3E}">
        <p14:creationId xmlns:p14="http://schemas.microsoft.com/office/powerpoint/2010/main" val="94095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Seed Project Presentation Outline</a:t>
            </a:r>
            <a:endParaRPr lang="en-US" dirty="0"/>
          </a:p>
        </p:txBody>
      </p:sp>
      <p:sp>
        <p:nvSpPr>
          <p:cNvPr id="3" name="Content Placeholder 2"/>
          <p:cNvSpPr>
            <a:spLocks noGrp="1"/>
          </p:cNvSpPr>
          <p:nvPr>
            <p:ph sz="half" idx="1"/>
          </p:nvPr>
        </p:nvSpPr>
        <p:spPr>
          <a:xfrm>
            <a:off x="228600" y="1066800"/>
            <a:ext cx="8801100" cy="5791200"/>
          </a:xfrm>
          <a:solidFill>
            <a:schemeClr val="bg1"/>
          </a:solidFill>
        </p:spPr>
        <p:txBody>
          <a:bodyPr>
            <a:normAutofit fontScale="47500" lnSpcReduction="20000"/>
          </a:bodyPr>
          <a:lstStyle/>
          <a:p>
            <a:r>
              <a:rPr lang="en-US" dirty="0" smtClean="0"/>
              <a:t>This presentation outline/example is meant to follow the project plan format and hopefully falls out of that easily.</a:t>
            </a:r>
          </a:p>
          <a:p>
            <a:r>
              <a:rPr lang="en-US" dirty="0" smtClean="0"/>
              <a:t>This is meant as a guide for the typical questions / answers required.   Your plan may vary and not all questions raised in this outline are appropriate to your project.</a:t>
            </a:r>
          </a:p>
          <a:p>
            <a:endParaRPr lang="en-US" dirty="0"/>
          </a:p>
          <a:p>
            <a:r>
              <a:rPr lang="en-US" dirty="0" smtClean="0"/>
              <a:t>Goal:</a:t>
            </a:r>
          </a:p>
          <a:p>
            <a:pPr lvl="2"/>
            <a:r>
              <a:rPr lang="en-US" dirty="0" smtClean="0"/>
              <a:t>Get through presentation in 6-10 minutes leaving 20 minutes for real discussion with the group.</a:t>
            </a:r>
          </a:p>
          <a:p>
            <a:pPr lvl="2"/>
            <a:r>
              <a:rPr lang="en-US" dirty="0" smtClean="0"/>
              <a:t>USE US!!   Think of the Funding Committee  as on your team so ask us anything!   The presentation to the Funding </a:t>
            </a:r>
            <a:r>
              <a:rPr lang="en-US" dirty="0"/>
              <a:t>C</a:t>
            </a:r>
            <a:r>
              <a:rPr lang="en-US" dirty="0" smtClean="0"/>
              <a:t>ommittee is a good trial for donors in the end.   We are here to help you make a big impact, get funding and make a difference at NPS and in the world!</a:t>
            </a:r>
          </a:p>
          <a:p>
            <a:pPr lvl="2"/>
            <a:r>
              <a:rPr lang="en-US" dirty="0" smtClean="0"/>
              <a:t>Use your Steward(s) from the Funding committee to review drafts, ask questions of etc.!</a:t>
            </a:r>
          </a:p>
          <a:p>
            <a:endParaRPr lang="en-US" dirty="0"/>
          </a:p>
          <a:p>
            <a:r>
              <a:rPr lang="en-US" dirty="0" smtClean="0"/>
              <a:t>Suggestions and Tips</a:t>
            </a:r>
          </a:p>
          <a:p>
            <a:pPr lvl="2"/>
            <a:r>
              <a:rPr lang="en-US" dirty="0" smtClean="0"/>
              <a:t>Minimize text on slides.</a:t>
            </a:r>
          </a:p>
          <a:p>
            <a:pPr lvl="3"/>
            <a:r>
              <a:rPr lang="en-US" dirty="0" smtClean="0"/>
              <a:t>Reading slides is not engaging.   These donors have their hearts in the right place and are looking for an engagement with their funds that can follow.   Their personal interaction with you has an impact.  They want to support people that are doing great work and that they like interacting with.   Showing your personality is great!</a:t>
            </a:r>
          </a:p>
          <a:p>
            <a:pPr lvl="2"/>
            <a:r>
              <a:rPr lang="en-US" dirty="0" smtClean="0"/>
              <a:t>Team … focus on how the different people cover different aspects of the project per the example TEAM slide below.</a:t>
            </a:r>
          </a:p>
          <a:p>
            <a:pPr lvl="3"/>
            <a:r>
              <a:rPr lang="en-US" dirty="0" smtClean="0"/>
              <a:t>You have automatic credibility!   We work with the donors to explain how wonderful you are and the significance of your background so that you automatically have credibility when you walk into the room.   This is our work on your behalf.   Therefore, in the presentation, you can go ‘lightly’ here to express your strength/experience as pertinent, but all of the awards and qualifications will have been dealt with before hand!</a:t>
            </a:r>
          </a:p>
          <a:p>
            <a:pPr lvl="2"/>
            <a:r>
              <a:rPr lang="en-US" dirty="0" smtClean="0"/>
              <a:t>Bullet lists for key points.</a:t>
            </a:r>
          </a:p>
          <a:p>
            <a:pPr lvl="2"/>
            <a:r>
              <a:rPr lang="en-US" dirty="0" smtClean="0"/>
              <a:t>Photos better than words where applicable.</a:t>
            </a:r>
          </a:p>
          <a:p>
            <a:pPr lvl="2"/>
            <a:r>
              <a:rPr lang="en-US" dirty="0" smtClean="0"/>
              <a:t>Demo/video even better than photos… where applicable.</a:t>
            </a:r>
          </a:p>
          <a:p>
            <a:endParaRPr lang="en-US" dirty="0"/>
          </a:p>
          <a:p>
            <a:r>
              <a:rPr lang="en-US" dirty="0" smtClean="0"/>
              <a:t>Backup Slides…</a:t>
            </a:r>
          </a:p>
          <a:p>
            <a:pPr lvl="2"/>
            <a:r>
              <a:rPr lang="en-US" dirty="0" smtClean="0"/>
              <a:t>If you have greater detail, long quotes, etc., feel free to put them in backup slides that you can pull up if questioned and that can be read in advance.</a:t>
            </a:r>
          </a:p>
          <a:p>
            <a:pPr lvl="2"/>
            <a:endParaRPr lang="en-US" dirty="0"/>
          </a:p>
          <a:p>
            <a:r>
              <a:rPr lang="en-US" dirty="0" smtClean="0"/>
              <a:t>Background / Reading Material:</a:t>
            </a:r>
          </a:p>
          <a:p>
            <a:pPr lvl="2"/>
            <a:r>
              <a:rPr lang="en-US" dirty="0" smtClean="0"/>
              <a:t>Feel free to provide any of this that you have.   The funding committee AND donors do their homework and read in advance.   This allows the presentation to go more quickly because there is already an understanding and more time for discussion and interactions!</a:t>
            </a:r>
            <a:endParaRPr lang="en-US" dirty="0"/>
          </a:p>
        </p:txBody>
      </p:sp>
    </p:spTree>
    <p:extLst>
      <p:ext uri="{BB962C8B-B14F-4D97-AF65-F5344CB8AC3E}">
        <p14:creationId xmlns:p14="http://schemas.microsoft.com/office/powerpoint/2010/main" val="2301456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Plan</a:t>
            </a:r>
            <a:endParaRPr lang="en-US" dirty="0"/>
          </a:p>
        </p:txBody>
      </p:sp>
      <p:sp>
        <p:nvSpPr>
          <p:cNvPr id="3" name="Content Placeholder 2"/>
          <p:cNvSpPr>
            <a:spLocks noGrp="1"/>
          </p:cNvSpPr>
          <p:nvPr>
            <p:ph sz="half" idx="1"/>
          </p:nvPr>
        </p:nvSpPr>
        <p:spPr>
          <a:xfrm>
            <a:off x="457200" y="1600200"/>
            <a:ext cx="8305800" cy="4525963"/>
          </a:xfrm>
        </p:spPr>
        <p:txBody>
          <a:bodyPr>
            <a:normAutofit/>
          </a:bodyPr>
          <a:lstStyle/>
          <a:p>
            <a:r>
              <a:rPr lang="en-US" dirty="0" smtClean="0"/>
              <a:t>What are your deliverables?</a:t>
            </a:r>
          </a:p>
          <a:p>
            <a:r>
              <a:rPr lang="en-US" dirty="0" smtClean="0"/>
              <a:t>Who is your target customer with these deliverables?</a:t>
            </a:r>
          </a:p>
          <a:p>
            <a:endParaRPr lang="en-US" dirty="0" smtClean="0"/>
          </a:p>
          <a:p>
            <a:r>
              <a:rPr lang="en-US" dirty="0" smtClean="0"/>
              <a:t>Explain how your are going to reach your target customer so that this technology / research has an impact!</a:t>
            </a:r>
          </a:p>
          <a:p>
            <a:endParaRPr lang="en-US" dirty="0" smtClean="0"/>
          </a:p>
          <a:p>
            <a:r>
              <a:rPr lang="en-US" dirty="0" smtClean="0"/>
              <a:t>How is this research transitioned to the real world?</a:t>
            </a:r>
            <a:endParaRPr lang="en-US" dirty="0"/>
          </a:p>
        </p:txBody>
      </p:sp>
    </p:spTree>
    <p:extLst>
      <p:ext uri="{BB962C8B-B14F-4D97-AF65-F5344CB8AC3E}">
        <p14:creationId xmlns:p14="http://schemas.microsoft.com/office/powerpoint/2010/main" val="13173292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Status / Accomplishments To Date</a:t>
            </a:r>
            <a:endParaRPr lang="en-US" dirty="0"/>
          </a:p>
        </p:txBody>
      </p:sp>
      <p:sp>
        <p:nvSpPr>
          <p:cNvPr id="3" name="Content Placeholder 2"/>
          <p:cNvSpPr>
            <a:spLocks noGrp="1"/>
          </p:cNvSpPr>
          <p:nvPr>
            <p:ph sz="half" idx="1"/>
          </p:nvPr>
        </p:nvSpPr>
        <p:spPr>
          <a:xfrm>
            <a:off x="457200" y="1600200"/>
            <a:ext cx="8153400" cy="4525963"/>
          </a:xfrm>
        </p:spPr>
        <p:txBody>
          <a:bodyPr>
            <a:normAutofit/>
          </a:bodyPr>
          <a:lstStyle/>
          <a:p>
            <a:r>
              <a:rPr lang="en-US" dirty="0" smtClean="0"/>
              <a:t>If applicable… </a:t>
            </a:r>
          </a:p>
          <a:p>
            <a:endParaRPr lang="en-US" dirty="0" smtClean="0"/>
          </a:p>
          <a:p>
            <a:r>
              <a:rPr lang="en-US" dirty="0" smtClean="0"/>
              <a:t>Could be work already accomplished that will feed into this project or work in progress…</a:t>
            </a:r>
            <a:endParaRPr lang="en-US" dirty="0"/>
          </a:p>
        </p:txBody>
      </p:sp>
    </p:spTree>
    <p:extLst>
      <p:ext uri="{BB962C8B-B14F-4D97-AF65-F5344CB8AC3E}">
        <p14:creationId xmlns:p14="http://schemas.microsoft.com/office/powerpoint/2010/main" val="13173292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The Team</a:t>
            </a:r>
            <a:endParaRPr lang="en-US" dirty="0"/>
          </a:p>
        </p:txBody>
      </p:sp>
      <p:sp>
        <p:nvSpPr>
          <p:cNvPr id="3" name="Content Placeholder 2"/>
          <p:cNvSpPr>
            <a:spLocks noGrp="1"/>
          </p:cNvSpPr>
          <p:nvPr>
            <p:ph sz="half" idx="1"/>
          </p:nvPr>
        </p:nvSpPr>
        <p:spPr>
          <a:xfrm>
            <a:off x="457200" y="990600"/>
            <a:ext cx="8153400" cy="5562600"/>
          </a:xfrm>
        </p:spPr>
        <p:txBody>
          <a:bodyPr>
            <a:normAutofit fontScale="85000" lnSpcReduction="10000"/>
          </a:bodyPr>
          <a:lstStyle/>
          <a:p>
            <a:r>
              <a:rPr lang="en-US" dirty="0" smtClean="0"/>
              <a:t>Big picture of the solution areas to show you have the bases covered as well as the expertise in that area.</a:t>
            </a:r>
          </a:p>
          <a:p>
            <a:r>
              <a:rPr lang="en-US" dirty="0" smtClean="0"/>
              <a:t>Diagrams with names are often most effective here.</a:t>
            </a:r>
          </a:p>
          <a:p>
            <a:endParaRPr lang="en-US" dirty="0" smtClean="0"/>
          </a:p>
          <a:p>
            <a:r>
              <a:rPr lang="en-US" dirty="0" smtClean="0"/>
              <a:t>Made up Example:  Budget Based Planning</a:t>
            </a:r>
          </a:p>
          <a:p>
            <a:pPr lvl="2"/>
            <a:r>
              <a:rPr lang="en-US" dirty="0" smtClean="0"/>
              <a:t>The Combined Solution </a:t>
            </a:r>
          </a:p>
          <a:p>
            <a:pPr lvl="4"/>
            <a:r>
              <a:rPr lang="en-US" dirty="0" smtClean="0"/>
              <a:t>Database of Solutions / Parts</a:t>
            </a:r>
          </a:p>
          <a:p>
            <a:pPr lvl="5"/>
            <a:r>
              <a:rPr lang="en-US" dirty="0" smtClean="0"/>
              <a:t>Karen…:  Owns company with all the models for every electric vehicle in the world.</a:t>
            </a:r>
          </a:p>
          <a:p>
            <a:pPr lvl="5"/>
            <a:r>
              <a:rPr lang="en-US" dirty="0" smtClean="0"/>
              <a:t> Already vetted and used in other projects.</a:t>
            </a:r>
          </a:p>
          <a:p>
            <a:pPr lvl="4"/>
            <a:r>
              <a:rPr lang="en-US" dirty="0" smtClean="0"/>
              <a:t>Simulation Engine</a:t>
            </a:r>
          </a:p>
          <a:p>
            <a:pPr lvl="5"/>
            <a:r>
              <a:rPr lang="en-US" dirty="0" smtClean="0"/>
              <a:t>Dick…: Award winning,… tested in this way and that.  Can be easily extended to include financial variables.</a:t>
            </a:r>
          </a:p>
          <a:p>
            <a:pPr lvl="4"/>
            <a:r>
              <a:rPr lang="en-US" dirty="0" err="1" smtClean="0"/>
              <a:t>Wargaming</a:t>
            </a:r>
            <a:r>
              <a:rPr lang="en-US" dirty="0" smtClean="0"/>
              <a:t> Expertise</a:t>
            </a:r>
          </a:p>
          <a:p>
            <a:pPr lvl="5"/>
            <a:r>
              <a:rPr lang="en-US" dirty="0" smtClean="0"/>
              <a:t>Andy…: Participates in </a:t>
            </a:r>
            <a:r>
              <a:rPr lang="en-US" dirty="0" err="1" smtClean="0"/>
              <a:t>x,y,z</a:t>
            </a:r>
            <a:r>
              <a:rPr lang="en-US" dirty="0"/>
              <a:t> </a:t>
            </a:r>
            <a:r>
              <a:rPr lang="en-US" dirty="0" smtClean="0"/>
              <a:t>today and can easily get this to be a part of those.</a:t>
            </a:r>
          </a:p>
          <a:p>
            <a:pPr lvl="4"/>
            <a:r>
              <a:rPr lang="en-US" dirty="0" smtClean="0"/>
              <a:t>Congress Connection = How we make an impact and influence the influencers.</a:t>
            </a:r>
          </a:p>
          <a:p>
            <a:pPr lvl="5"/>
            <a:r>
              <a:rPr lang="en-US" dirty="0" smtClean="0"/>
              <a:t>Susan…: In Congress on the budget planning committee and looking for a new tool to take there.</a:t>
            </a:r>
          </a:p>
          <a:p>
            <a:pPr lvl="5"/>
            <a:endParaRPr lang="en-US" dirty="0" smtClean="0"/>
          </a:p>
          <a:p>
            <a:pPr lvl="5"/>
            <a:endParaRPr lang="en-US" dirty="0"/>
          </a:p>
        </p:txBody>
      </p:sp>
    </p:spTree>
    <p:extLst>
      <p:ext uri="{BB962C8B-B14F-4D97-AF65-F5344CB8AC3E}">
        <p14:creationId xmlns:p14="http://schemas.microsoft.com/office/powerpoint/2010/main" val="11045627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and Use of Funds</a:t>
            </a:r>
            <a:endParaRPr lang="en-US" dirty="0"/>
          </a:p>
        </p:txBody>
      </p:sp>
      <p:sp>
        <p:nvSpPr>
          <p:cNvPr id="5" name="Content Placeholder 2"/>
          <p:cNvSpPr>
            <a:spLocks noGrp="1"/>
          </p:cNvSpPr>
          <p:nvPr>
            <p:ph idx="1"/>
          </p:nvPr>
        </p:nvSpPr>
        <p:spPr>
          <a:xfrm>
            <a:off x="457200" y="1600200"/>
            <a:ext cx="8229600" cy="4525963"/>
          </a:xfrm>
        </p:spPr>
        <p:txBody>
          <a:bodyPr>
            <a:normAutofit/>
          </a:bodyPr>
          <a:lstStyle/>
          <a:p>
            <a:r>
              <a:rPr lang="en-US" dirty="0" smtClean="0"/>
              <a:t>Next Slide one example.</a:t>
            </a:r>
          </a:p>
          <a:p>
            <a:endParaRPr lang="en-US" dirty="0" smtClean="0"/>
          </a:p>
        </p:txBody>
      </p:sp>
    </p:spTree>
    <p:extLst>
      <p:ext uri="{BB962C8B-B14F-4D97-AF65-F5344CB8AC3E}">
        <p14:creationId xmlns:p14="http://schemas.microsoft.com/office/powerpoint/2010/main" val="9642485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Proposal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 year effort, split into yearly phases</a:t>
            </a:r>
          </a:p>
          <a:p>
            <a:pPr lvl="1"/>
            <a:r>
              <a:rPr lang="en-US" dirty="0" smtClean="0"/>
              <a:t>Phase 1 - $150K - Overall architecture development</a:t>
            </a:r>
          </a:p>
          <a:p>
            <a:pPr lvl="1"/>
            <a:r>
              <a:rPr lang="en-US" dirty="0" smtClean="0"/>
              <a:t>Phase 2 - $200K - Detailed algorithms for security and control mechanisms</a:t>
            </a:r>
          </a:p>
          <a:p>
            <a:pPr lvl="1"/>
            <a:r>
              <a:rPr lang="en-US" dirty="0" smtClean="0"/>
              <a:t>Phase 3 - $100K</a:t>
            </a:r>
            <a:r>
              <a:rPr lang="en-US" dirty="0"/>
              <a:t> </a:t>
            </a:r>
            <a:r>
              <a:rPr lang="en-US" dirty="0" smtClean="0"/>
              <a:t>- Field testing and applications</a:t>
            </a:r>
          </a:p>
          <a:p>
            <a:endParaRPr lang="en-US" dirty="0" smtClean="0"/>
          </a:p>
          <a:p>
            <a:r>
              <a:rPr lang="en-US" dirty="0" smtClean="0"/>
              <a:t>Use of funds</a:t>
            </a:r>
          </a:p>
          <a:p>
            <a:pPr lvl="1"/>
            <a:r>
              <a:rPr lang="en-US" dirty="0" smtClean="0"/>
              <a:t>85-90% - Faculty and research staff labor</a:t>
            </a:r>
          </a:p>
          <a:p>
            <a:pPr lvl="1"/>
            <a:r>
              <a:rPr lang="en-US" dirty="0" smtClean="0"/>
              <a:t>5-10% - Equipment</a:t>
            </a:r>
          </a:p>
          <a:p>
            <a:pPr lvl="1"/>
            <a:r>
              <a:rPr lang="en-US" dirty="0" smtClean="0"/>
              <a:t>5-10% - Travel for field experiments and conferences</a:t>
            </a:r>
          </a:p>
        </p:txBody>
      </p:sp>
    </p:spTree>
    <p:extLst>
      <p:ext uri="{BB962C8B-B14F-4D97-AF65-F5344CB8AC3E}">
        <p14:creationId xmlns:p14="http://schemas.microsoft.com/office/powerpoint/2010/main" val="3319923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The Impact Statement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Reaffirm / summarize what impact this project will have.</a:t>
            </a:r>
          </a:p>
          <a:p>
            <a:endParaRPr lang="en-US" dirty="0"/>
          </a:p>
          <a:p>
            <a:r>
              <a:rPr lang="en-US" dirty="0" smtClean="0"/>
              <a:t>This is your last and lasting impression!   Make your case as compelling and simple as possible to sum it up!   </a:t>
            </a:r>
          </a:p>
          <a:p>
            <a:endParaRPr lang="en-US" dirty="0"/>
          </a:p>
          <a:p>
            <a:r>
              <a:rPr lang="en-US" dirty="0" smtClean="0"/>
              <a:t>This should be the lines you would want to hear people saying about your project over and over behind your back! </a:t>
            </a:r>
            <a:endParaRPr lang="en-US" dirty="0"/>
          </a:p>
        </p:txBody>
      </p:sp>
    </p:spTree>
    <p:extLst>
      <p:ext uri="{BB962C8B-B14F-4D97-AF65-F5344CB8AC3E}">
        <p14:creationId xmlns:p14="http://schemas.microsoft.com/office/powerpoint/2010/main" val="16169735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458200" cy="1470025"/>
          </a:xfrm>
        </p:spPr>
        <p:txBody>
          <a:bodyPr>
            <a:noAutofit/>
          </a:bodyPr>
          <a:lstStyle/>
          <a:p>
            <a:r>
              <a:rPr lang="en-US" b="1" dirty="0" smtClean="0">
                <a:solidFill>
                  <a:schemeClr val="tx2">
                    <a:lumMod val="75000"/>
                  </a:schemeClr>
                </a:solidFill>
                <a:latin typeface="+mn-lt"/>
              </a:rPr>
              <a:t>Operating in </a:t>
            </a:r>
            <a:br>
              <a:rPr lang="en-US" b="1" dirty="0" smtClean="0">
                <a:solidFill>
                  <a:schemeClr val="tx2">
                    <a:lumMod val="75000"/>
                  </a:schemeClr>
                </a:solidFill>
                <a:latin typeface="+mn-lt"/>
              </a:rPr>
            </a:br>
            <a:r>
              <a:rPr lang="en-US" b="1" dirty="0" smtClean="0">
                <a:solidFill>
                  <a:schemeClr val="tx2">
                    <a:lumMod val="75000"/>
                  </a:schemeClr>
                </a:solidFill>
                <a:latin typeface="+mn-lt"/>
              </a:rPr>
              <a:t>Infrastructure-Less Environments</a:t>
            </a:r>
            <a:endParaRPr lang="en-US" b="1" dirty="0">
              <a:solidFill>
                <a:schemeClr val="tx2">
                  <a:lumMod val="75000"/>
                </a:schemeClr>
              </a:solidFill>
              <a:latin typeface="+mn-lt"/>
            </a:endParaRPr>
          </a:p>
        </p:txBody>
      </p:sp>
      <p:sp>
        <p:nvSpPr>
          <p:cNvPr id="3" name="Subtitle 2"/>
          <p:cNvSpPr>
            <a:spLocks noGrp="1"/>
          </p:cNvSpPr>
          <p:nvPr>
            <p:ph type="subTitle" idx="1"/>
          </p:nvPr>
        </p:nvSpPr>
        <p:spPr>
          <a:xfrm>
            <a:off x="381000" y="3886200"/>
            <a:ext cx="8534400" cy="1752600"/>
          </a:xfrm>
        </p:spPr>
        <p:txBody>
          <a:bodyPr>
            <a:noAutofit/>
          </a:bodyPr>
          <a:lstStyle/>
          <a:p>
            <a:r>
              <a:rPr lang="en-US" sz="2800" i="1" dirty="0" err="1" smtClean="0"/>
              <a:t>Gurminder</a:t>
            </a:r>
            <a:r>
              <a:rPr lang="en-US" sz="2800" i="1" dirty="0" smtClean="0"/>
              <a:t> Singh, Ph.D.</a:t>
            </a:r>
          </a:p>
          <a:p>
            <a:r>
              <a:rPr lang="en-US" sz="2800" dirty="0" smtClean="0"/>
              <a:t>Professor, Computer Science</a:t>
            </a:r>
          </a:p>
          <a:p>
            <a:r>
              <a:rPr lang="en-US" sz="2800" dirty="0" smtClean="0"/>
              <a:t>Director, Center for Mobile Devices and Communications</a:t>
            </a:r>
            <a:endParaRPr lang="en-US" sz="2800" dirty="0"/>
          </a:p>
        </p:txBody>
      </p:sp>
      <p:pic>
        <p:nvPicPr>
          <p:cNvPr id="4" name="Picture 3" descr="NPS crest left aligned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807" y="437931"/>
            <a:ext cx="2036140" cy="499173"/>
          </a:xfrm>
          <a:prstGeom prst="rect">
            <a:avLst/>
          </a:prstGeom>
        </p:spPr>
      </p:pic>
      <p:sp>
        <p:nvSpPr>
          <p:cNvPr id="5" name="Title 1"/>
          <p:cNvSpPr txBox="1">
            <a:spLocks/>
          </p:cNvSpPr>
          <p:nvPr/>
        </p:nvSpPr>
        <p:spPr>
          <a:xfrm>
            <a:off x="533400" y="202091"/>
            <a:ext cx="84582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latin typeface="+mn-lt"/>
              </a:rPr>
              <a:t>Title Slide… Example</a:t>
            </a:r>
            <a:endParaRPr lang="en-US" b="1" dirty="0">
              <a:solidFill>
                <a:schemeClr val="tx2">
                  <a:lumMod val="75000"/>
                </a:schemeClr>
              </a:solidFill>
              <a:latin typeface="+mn-lt"/>
            </a:endParaRPr>
          </a:p>
        </p:txBody>
      </p:sp>
    </p:spTree>
    <p:extLst>
      <p:ext uri="{BB962C8B-B14F-4D97-AF65-F5344CB8AC3E}">
        <p14:creationId xmlns:p14="http://schemas.microsoft.com/office/powerpoint/2010/main" val="23402557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 Opportunity</a:t>
            </a:r>
            <a:endParaRPr lang="en-US" dirty="0"/>
          </a:p>
        </p:txBody>
      </p:sp>
      <p:sp>
        <p:nvSpPr>
          <p:cNvPr id="3" name="Content Placeholder 2"/>
          <p:cNvSpPr>
            <a:spLocks noGrp="1"/>
          </p:cNvSpPr>
          <p:nvPr>
            <p:ph sz="half" idx="1"/>
          </p:nvPr>
        </p:nvSpPr>
        <p:spPr>
          <a:xfrm>
            <a:off x="685800" y="2057400"/>
            <a:ext cx="8153400" cy="4267200"/>
          </a:xfrm>
          <a:solidFill>
            <a:schemeClr val="bg1"/>
          </a:solidFill>
        </p:spPr>
        <p:txBody>
          <a:bodyPr>
            <a:normAutofit lnSpcReduction="10000"/>
          </a:bodyPr>
          <a:lstStyle/>
          <a:p>
            <a:r>
              <a:rPr lang="en-US" dirty="0" smtClean="0"/>
              <a:t>What problem are you trying to solve?  Issue being addressed?</a:t>
            </a:r>
          </a:p>
          <a:p>
            <a:endParaRPr lang="en-US" dirty="0"/>
          </a:p>
          <a:p>
            <a:r>
              <a:rPr lang="en-US" dirty="0" smtClean="0"/>
              <a:t>Or… what is the opportunity created by your project.</a:t>
            </a:r>
          </a:p>
          <a:p>
            <a:endParaRPr lang="en-US" dirty="0"/>
          </a:p>
          <a:p>
            <a:r>
              <a:rPr lang="en-US" dirty="0" smtClean="0"/>
              <a:t>The following is a good problem slide!   Few words but you quickly get the idea.</a:t>
            </a:r>
          </a:p>
          <a:p>
            <a:r>
              <a:rPr lang="en-US" dirty="0" smtClean="0"/>
              <a:t>The second slide talks to the opportunity… what software can be standardized and used…</a:t>
            </a:r>
            <a:endParaRPr lang="en-US" dirty="0"/>
          </a:p>
        </p:txBody>
      </p:sp>
    </p:spTree>
    <p:extLst>
      <p:ext uri="{BB962C8B-B14F-4D97-AF65-F5344CB8AC3E}">
        <p14:creationId xmlns:p14="http://schemas.microsoft.com/office/powerpoint/2010/main" val="30070505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664772"/>
            <a:ext cx="7848600" cy="489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77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25" y="0"/>
            <a:ext cx="8195765" cy="762000"/>
          </a:xfrm>
        </p:spPr>
        <p:txBody>
          <a:bodyPr>
            <a:normAutofit/>
          </a:bodyPr>
          <a:lstStyle/>
          <a:p>
            <a:r>
              <a:rPr lang="en-US" dirty="0" smtClean="0"/>
              <a:t>Ideas ready for transition</a:t>
            </a:r>
            <a:endParaRPr lang="en-US" dirty="0"/>
          </a:p>
        </p:txBody>
      </p:sp>
      <p:sp>
        <p:nvSpPr>
          <p:cNvPr id="10" name="Rectangle 8"/>
          <p:cNvSpPr>
            <a:spLocks noChangeArrowheads="1"/>
          </p:cNvSpPr>
          <p:nvPr/>
        </p:nvSpPr>
        <p:spPr bwMode="auto">
          <a:xfrm>
            <a:off x="1676400" y="32615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a:spLocks noChangeArrowheads="1"/>
          </p:cNvSpPr>
          <p:nvPr/>
        </p:nvSpPr>
        <p:spPr bwMode="auto">
          <a:xfrm>
            <a:off x="1676400" y="55475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p:cNvGrpSpPr/>
          <p:nvPr/>
        </p:nvGrpSpPr>
        <p:grpSpPr>
          <a:xfrm>
            <a:off x="5066243" y="4015048"/>
            <a:ext cx="3175826" cy="2448749"/>
            <a:chOff x="6500553" y="972589"/>
            <a:chExt cx="4320819" cy="2734887"/>
          </a:xfrm>
        </p:grpSpPr>
        <p:sp>
          <p:nvSpPr>
            <p:cNvPr id="12" name="Rounded Rectangle 11"/>
            <p:cNvSpPr/>
            <p:nvPr/>
          </p:nvSpPr>
          <p:spPr bwMode="auto">
            <a:xfrm>
              <a:off x="6500553" y="972589"/>
              <a:ext cx="4320819" cy="2734887"/>
            </a:xfrm>
            <a:prstGeom prst="roundRect">
              <a:avLst>
                <a:gd name="adj" fmla="val 9068"/>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28" charset="-128"/>
              </a:endParaRPr>
            </a:p>
          </p:txBody>
        </p:sp>
        <p:grpSp>
          <p:nvGrpSpPr>
            <p:cNvPr id="5" name="Group 4"/>
            <p:cNvGrpSpPr/>
            <p:nvPr/>
          </p:nvGrpSpPr>
          <p:grpSpPr>
            <a:xfrm>
              <a:off x="6866314" y="1167214"/>
              <a:ext cx="3640974" cy="2368217"/>
              <a:chOff x="184504" y="973752"/>
              <a:chExt cx="6329829" cy="5752260"/>
            </a:xfrm>
          </p:grpSpPr>
          <p:pic>
            <p:nvPicPr>
              <p:cNvPr id="2049" name="Picture 17"/>
              <p:cNvPicPr>
                <a:picLocks noChangeAspect="1" noChangeArrowheads="1"/>
              </p:cNvPicPr>
              <p:nvPr/>
            </p:nvPicPr>
            <p:blipFill rotWithShape="1">
              <a:blip r:embed="rId3">
                <a:extLst>
                  <a:ext uri="{28A0092B-C50C-407E-A947-70E740481C1C}">
                    <a14:useLocalDpi xmlns:a14="http://schemas.microsoft.com/office/drawing/2010/main"/>
                  </a:ext>
                </a:extLst>
              </a:blip>
              <a:srcRect r="7941"/>
              <a:stretch/>
            </p:blipFill>
            <p:spPr bwMode="auto">
              <a:xfrm>
                <a:off x="184504" y="973752"/>
                <a:ext cx="6329829" cy="575226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388856" y="2618263"/>
                <a:ext cx="3366433" cy="2212026"/>
                <a:chOff x="620796" y="2732380"/>
                <a:chExt cx="3231805" cy="2123519"/>
              </a:xfrm>
            </p:grpSpPr>
            <p:cxnSp>
              <p:nvCxnSpPr>
                <p:cNvPr id="16" name="Straight Connector 15"/>
                <p:cNvCxnSpPr/>
                <p:nvPr/>
              </p:nvCxnSpPr>
              <p:spPr bwMode="auto">
                <a:xfrm flipV="1">
                  <a:off x="806056" y="2809834"/>
                  <a:ext cx="2878774" cy="1868474"/>
                </a:xfrm>
                <a:prstGeom prst="line">
                  <a:avLst/>
                </a:prstGeom>
                <a:solidFill>
                  <a:schemeClr val="accent1"/>
                </a:solidFill>
                <a:ln w="57150" cap="flat" cmpd="sng" algn="ctr">
                  <a:solidFill>
                    <a:srgbClr val="00B050"/>
                  </a:solidFill>
                  <a:prstDash val="lgDash"/>
                  <a:round/>
                  <a:headEnd type="none" w="med" len="med"/>
                  <a:tailEnd type="none" w="med" len="med"/>
                </a:ln>
                <a:effectLst/>
              </p:spPr>
            </p:cxnSp>
            <p:sp>
              <p:nvSpPr>
                <p:cNvPr id="18" name="Oval 17"/>
                <p:cNvSpPr/>
                <p:nvPr/>
              </p:nvSpPr>
              <p:spPr>
                <a:xfrm>
                  <a:off x="620796" y="4665399"/>
                  <a:ext cx="260228" cy="190500"/>
                </a:xfrm>
                <a:prstGeom prst="ellipse">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p:cNvSpPr/>
                <p:nvPr/>
              </p:nvSpPr>
              <p:spPr>
                <a:xfrm>
                  <a:off x="3592373" y="2732380"/>
                  <a:ext cx="260228" cy="190500"/>
                </a:xfrm>
                <a:prstGeom prst="ellipse">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048" name="Group 2047"/>
              <p:cNvGrpSpPr/>
              <p:nvPr/>
            </p:nvGrpSpPr>
            <p:grpSpPr>
              <a:xfrm>
                <a:off x="2828459" y="2843260"/>
                <a:ext cx="1990164" cy="1541912"/>
                <a:chOff x="2770094" y="2882170"/>
                <a:chExt cx="1990164" cy="1541912"/>
              </a:xfrm>
            </p:grpSpPr>
            <p:cxnSp>
              <p:nvCxnSpPr>
                <p:cNvPr id="7" name="Straight Connector 6"/>
                <p:cNvCxnSpPr/>
                <p:nvPr/>
              </p:nvCxnSpPr>
              <p:spPr bwMode="auto">
                <a:xfrm flipV="1">
                  <a:off x="2770094" y="3899647"/>
                  <a:ext cx="0" cy="524435"/>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21" name="Straight Connector 20"/>
                <p:cNvCxnSpPr/>
                <p:nvPr/>
              </p:nvCxnSpPr>
              <p:spPr bwMode="auto">
                <a:xfrm flipV="1">
                  <a:off x="2922494" y="3769660"/>
                  <a:ext cx="0" cy="524435"/>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22" name="Straight Connector 21"/>
                <p:cNvCxnSpPr/>
                <p:nvPr/>
              </p:nvCxnSpPr>
              <p:spPr bwMode="auto">
                <a:xfrm flipV="1">
                  <a:off x="3074894" y="3653120"/>
                  <a:ext cx="0" cy="524435"/>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3227294" y="3536580"/>
                  <a:ext cx="0" cy="524435"/>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24" name="Straight Connector 23"/>
                <p:cNvCxnSpPr/>
                <p:nvPr/>
              </p:nvCxnSpPr>
              <p:spPr bwMode="auto">
                <a:xfrm flipV="1">
                  <a:off x="3379694" y="3460381"/>
                  <a:ext cx="0" cy="524435"/>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27" name="Straight Connector 26"/>
                <p:cNvCxnSpPr/>
                <p:nvPr/>
              </p:nvCxnSpPr>
              <p:spPr bwMode="auto">
                <a:xfrm flipV="1">
                  <a:off x="3532094" y="3357288"/>
                  <a:ext cx="0" cy="524435"/>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28" name="Straight Connector 27"/>
                <p:cNvCxnSpPr/>
                <p:nvPr/>
              </p:nvCxnSpPr>
              <p:spPr bwMode="auto">
                <a:xfrm flipV="1">
                  <a:off x="3684494" y="3240748"/>
                  <a:ext cx="0" cy="524435"/>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29" name="Straight Connector 28"/>
                <p:cNvCxnSpPr/>
                <p:nvPr/>
              </p:nvCxnSpPr>
              <p:spPr bwMode="auto">
                <a:xfrm flipV="1">
                  <a:off x="3836894" y="3164549"/>
                  <a:ext cx="0" cy="524435"/>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30" name="Straight Connector 29"/>
                <p:cNvCxnSpPr/>
                <p:nvPr/>
              </p:nvCxnSpPr>
              <p:spPr bwMode="auto">
                <a:xfrm flipV="1">
                  <a:off x="3989294" y="3061456"/>
                  <a:ext cx="0" cy="524435"/>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31" name="Straight Connector 30"/>
                <p:cNvCxnSpPr/>
                <p:nvPr/>
              </p:nvCxnSpPr>
              <p:spPr bwMode="auto">
                <a:xfrm flipV="1">
                  <a:off x="4141694" y="2998705"/>
                  <a:ext cx="0" cy="473619"/>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32" name="Straight Connector 31"/>
                <p:cNvCxnSpPr/>
                <p:nvPr/>
              </p:nvCxnSpPr>
              <p:spPr bwMode="auto">
                <a:xfrm flipH="1" flipV="1">
                  <a:off x="4294094" y="3003189"/>
                  <a:ext cx="8965" cy="354099"/>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33" name="Straight Connector 32"/>
                <p:cNvCxnSpPr/>
                <p:nvPr/>
              </p:nvCxnSpPr>
              <p:spPr bwMode="auto">
                <a:xfrm flipH="1" flipV="1">
                  <a:off x="4446495" y="2953885"/>
                  <a:ext cx="8963" cy="286863"/>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34" name="Straight Connector 33"/>
                <p:cNvCxnSpPr/>
                <p:nvPr/>
              </p:nvCxnSpPr>
              <p:spPr bwMode="auto">
                <a:xfrm flipH="1" flipV="1">
                  <a:off x="4598895" y="2904580"/>
                  <a:ext cx="8963" cy="286863"/>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35" name="Straight Connector 34"/>
                <p:cNvCxnSpPr/>
                <p:nvPr/>
              </p:nvCxnSpPr>
              <p:spPr bwMode="auto">
                <a:xfrm flipH="1" flipV="1">
                  <a:off x="4751296" y="2882170"/>
                  <a:ext cx="8962" cy="179286"/>
                </a:xfrm>
                <a:prstGeom prst="line">
                  <a:avLst/>
                </a:prstGeom>
                <a:solidFill>
                  <a:schemeClr val="accent1"/>
                </a:solidFill>
                <a:ln w="38100" cap="flat" cmpd="sng" algn="ctr">
                  <a:solidFill>
                    <a:srgbClr val="00B050"/>
                  </a:solidFill>
                  <a:prstDash val="solid"/>
                  <a:round/>
                  <a:headEnd type="none" w="med" len="med"/>
                  <a:tailEnd type="none" w="med" len="med"/>
                </a:ln>
                <a:effectLst/>
              </p:spPr>
            </p:cxnSp>
          </p:grpSp>
        </p:grpSp>
      </p:grpSp>
      <p:sp>
        <p:nvSpPr>
          <p:cNvPr id="4" name="Slide Number Placeholder 3"/>
          <p:cNvSpPr>
            <a:spLocks noGrp="1"/>
          </p:cNvSpPr>
          <p:nvPr>
            <p:ph type="sldNum" sz="quarter" idx="12"/>
          </p:nvPr>
        </p:nvSpPr>
        <p:spPr/>
        <p:txBody>
          <a:bodyPr/>
          <a:lstStyle/>
          <a:p>
            <a:fld id="{3C75F0A5-7DB6-4217-8655-4F81FE8E35AC}" type="slidenum">
              <a:rPr lang="en-US" smtClean="0"/>
              <a:t>5</a:t>
            </a:fld>
            <a:endParaRPr lang="en-US"/>
          </a:p>
        </p:txBody>
      </p:sp>
      <p:grpSp>
        <p:nvGrpSpPr>
          <p:cNvPr id="8" name="Group 7"/>
          <p:cNvGrpSpPr/>
          <p:nvPr/>
        </p:nvGrpSpPr>
        <p:grpSpPr>
          <a:xfrm>
            <a:off x="1198332" y="1340370"/>
            <a:ext cx="2687063" cy="2533286"/>
            <a:chOff x="507076" y="914400"/>
            <a:chExt cx="4330931" cy="3208713"/>
          </a:xfrm>
        </p:grpSpPr>
        <p:sp>
          <p:nvSpPr>
            <p:cNvPr id="6" name="Rounded Rectangle 5"/>
            <p:cNvSpPr/>
            <p:nvPr/>
          </p:nvSpPr>
          <p:spPr bwMode="auto">
            <a:xfrm>
              <a:off x="507076" y="914400"/>
              <a:ext cx="4330931" cy="3208713"/>
            </a:xfrm>
            <a:prstGeom prst="roundRect">
              <a:avLst>
                <a:gd name="adj" fmla="val 3714"/>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28" charset="-128"/>
              </a:endParaRPr>
            </a:p>
          </p:txBody>
        </p:sp>
        <p:grpSp>
          <p:nvGrpSpPr>
            <p:cNvPr id="36" name="Group 35"/>
            <p:cNvGrpSpPr/>
            <p:nvPr/>
          </p:nvGrpSpPr>
          <p:grpSpPr>
            <a:xfrm>
              <a:off x="783210" y="1123290"/>
              <a:ext cx="3816506" cy="2808630"/>
              <a:chOff x="1531356" y="811430"/>
              <a:chExt cx="9171999" cy="6001946"/>
            </a:xfrm>
          </p:grpSpPr>
          <p:pic>
            <p:nvPicPr>
              <p:cNvPr id="37" name="Picture 36" descr="Screen Shot 2015-08-21 at 11.18.46 AM.png"/>
              <p:cNvPicPr>
                <a:picLocks noChangeAspect="1"/>
              </p:cNvPicPr>
              <p:nvPr/>
            </p:nvPicPr>
            <p:blipFill rotWithShape="1">
              <a:blip r:embed="rId4" cstate="print">
                <a:extLst>
                  <a:ext uri="{28A0092B-C50C-407E-A947-70E740481C1C}">
                    <a14:useLocalDpi xmlns:a14="http://schemas.microsoft.com/office/drawing/2010/main"/>
                  </a:ext>
                </a:extLst>
              </a:blip>
              <a:srcRect l="827" t="1233" r="7030" b="2032"/>
              <a:stretch/>
            </p:blipFill>
            <p:spPr>
              <a:xfrm>
                <a:off x="1531356" y="811430"/>
                <a:ext cx="4924684" cy="2689578"/>
              </a:xfrm>
              <a:prstGeom prst="rect">
                <a:avLst/>
              </a:prstGeom>
              <a:ln>
                <a:solidFill>
                  <a:schemeClr val="tx1"/>
                </a:solidFill>
              </a:ln>
            </p:spPr>
          </p:pic>
          <p:pic>
            <p:nvPicPr>
              <p:cNvPr id="38" name="Picture 37" descr="Screen Shot 2015-08-21 at 11.19.40 AM.png"/>
              <p:cNvPicPr>
                <a:picLocks noChangeAspect="1"/>
              </p:cNvPicPr>
              <p:nvPr/>
            </p:nvPicPr>
            <p:blipFill rotWithShape="1">
              <a:blip r:embed="rId5" cstate="print">
                <a:extLst>
                  <a:ext uri="{28A0092B-C50C-407E-A947-70E740481C1C}">
                    <a14:useLocalDpi xmlns:a14="http://schemas.microsoft.com/office/drawing/2010/main"/>
                  </a:ext>
                </a:extLst>
              </a:blip>
              <a:srcRect l="803" r="5193" b="5522"/>
              <a:stretch/>
            </p:blipFill>
            <p:spPr>
              <a:xfrm>
                <a:off x="4493802" y="2564904"/>
                <a:ext cx="5274607" cy="2736304"/>
              </a:xfrm>
              <a:prstGeom prst="rect">
                <a:avLst/>
              </a:prstGeom>
              <a:ln>
                <a:solidFill>
                  <a:schemeClr val="tx1"/>
                </a:solidFill>
              </a:ln>
            </p:spPr>
          </p:pic>
          <p:pic>
            <p:nvPicPr>
              <p:cNvPr id="39" name="Picture 38" descr="Screen Shot 2015-08-21 at 11.24.59 AM.png"/>
              <p:cNvPicPr>
                <a:picLocks noChangeAspect="1"/>
              </p:cNvPicPr>
              <p:nvPr/>
            </p:nvPicPr>
            <p:blipFill rotWithShape="1">
              <a:blip r:embed="rId6" cstate="print">
                <a:extLst>
                  <a:ext uri="{28A0092B-C50C-407E-A947-70E740481C1C}">
                    <a14:useLocalDpi xmlns:a14="http://schemas.microsoft.com/office/drawing/2010/main"/>
                  </a:ext>
                </a:extLst>
              </a:blip>
              <a:srcRect l="1248" t="1399" r="9530" b="10840"/>
              <a:stretch/>
            </p:blipFill>
            <p:spPr>
              <a:xfrm>
                <a:off x="7423395" y="4268724"/>
                <a:ext cx="3279960" cy="2544652"/>
              </a:xfrm>
              <a:prstGeom prst="rect">
                <a:avLst/>
              </a:prstGeom>
              <a:ln>
                <a:solidFill>
                  <a:schemeClr val="tx1"/>
                </a:solidFill>
              </a:ln>
            </p:spPr>
          </p:pic>
          <p:sp>
            <p:nvSpPr>
              <p:cNvPr id="40" name="Bent Arrow 39"/>
              <p:cNvSpPr/>
              <p:nvPr/>
            </p:nvSpPr>
            <p:spPr>
              <a:xfrm flipV="1">
                <a:off x="3287688" y="3573016"/>
                <a:ext cx="1152128" cy="100811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flipV="1">
                <a:off x="6096000" y="5373216"/>
                <a:ext cx="1152128" cy="100811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grpSp>
        <p:nvGrpSpPr>
          <p:cNvPr id="2051" name="Group 2050"/>
          <p:cNvGrpSpPr/>
          <p:nvPr/>
        </p:nvGrpSpPr>
        <p:grpSpPr>
          <a:xfrm>
            <a:off x="735687" y="4264426"/>
            <a:ext cx="2777705" cy="2236124"/>
            <a:chOff x="764778" y="4355869"/>
            <a:chExt cx="3703606" cy="2236124"/>
          </a:xfrm>
        </p:grpSpPr>
        <p:sp>
          <p:nvSpPr>
            <p:cNvPr id="9" name="Rounded Rectangle 8"/>
            <p:cNvSpPr/>
            <p:nvPr/>
          </p:nvSpPr>
          <p:spPr bwMode="auto">
            <a:xfrm>
              <a:off x="764778" y="4355869"/>
              <a:ext cx="3703606" cy="2236124"/>
            </a:xfrm>
            <a:prstGeom prst="roundRect">
              <a:avLst>
                <a:gd name="adj" fmla="val 7002"/>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28" charset="-128"/>
              </a:endParaRPr>
            </a:p>
          </p:txBody>
        </p:sp>
        <p:pic>
          <p:nvPicPr>
            <p:cNvPr id="42" name="Picture 5" descr="C:\temp\paired_routes3nm.pn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998193" y="4515715"/>
              <a:ext cx="3365991" cy="19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0" name="Group 2049"/>
          <p:cNvGrpSpPr/>
          <p:nvPr/>
        </p:nvGrpSpPr>
        <p:grpSpPr>
          <a:xfrm>
            <a:off x="5565934" y="1327494"/>
            <a:ext cx="2177903" cy="2215926"/>
            <a:chOff x="7215447" y="947651"/>
            <a:chExt cx="3399906" cy="2601884"/>
          </a:xfrm>
        </p:grpSpPr>
        <p:sp>
          <p:nvSpPr>
            <p:cNvPr id="19" name="Rounded Rectangle 18"/>
            <p:cNvSpPr/>
            <p:nvPr/>
          </p:nvSpPr>
          <p:spPr bwMode="auto">
            <a:xfrm>
              <a:off x="7215447" y="947651"/>
              <a:ext cx="3399906" cy="2601884"/>
            </a:xfrm>
            <a:prstGeom prst="roundRect">
              <a:avLst>
                <a:gd name="adj" fmla="val 6443"/>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28" charset="-128"/>
              </a:endParaRPr>
            </a:p>
          </p:txBody>
        </p:sp>
        <p:pic>
          <p:nvPicPr>
            <p:cNvPr id="1026" name="Picture 2" descr="f47d8db3-32df-4f2d-bbd3-b67db5a734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5027" y="1101012"/>
              <a:ext cx="2934393" cy="22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TextBox 2051"/>
          <p:cNvSpPr txBox="1"/>
          <p:nvPr/>
        </p:nvSpPr>
        <p:spPr>
          <a:xfrm>
            <a:off x="910748" y="980903"/>
            <a:ext cx="2300043"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Amphibious route planning</a:t>
            </a:r>
            <a:endParaRPr lang="en-US" dirty="0">
              <a:latin typeface="Arial" panose="020B0604020202020204" pitchFamily="34" charset="0"/>
              <a:cs typeface="Arial" panose="020B0604020202020204" pitchFamily="34" charset="0"/>
            </a:endParaRPr>
          </a:p>
        </p:txBody>
      </p:sp>
      <p:sp>
        <p:nvSpPr>
          <p:cNvPr id="49" name="TextBox 48"/>
          <p:cNvSpPr txBox="1"/>
          <p:nvPr/>
        </p:nvSpPr>
        <p:spPr>
          <a:xfrm>
            <a:off x="476390" y="3918158"/>
            <a:ext cx="2300043"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Airborne battle management</a:t>
            </a:r>
            <a:endParaRPr lang="en-US" dirty="0">
              <a:latin typeface="Arial" panose="020B0604020202020204" pitchFamily="34" charset="0"/>
              <a:cs typeface="Arial" panose="020B0604020202020204" pitchFamily="34" charset="0"/>
            </a:endParaRPr>
          </a:p>
        </p:txBody>
      </p:sp>
      <p:sp>
        <p:nvSpPr>
          <p:cNvPr id="50" name="TextBox 49"/>
          <p:cNvSpPr txBox="1"/>
          <p:nvPr/>
        </p:nvSpPr>
        <p:spPr>
          <a:xfrm>
            <a:off x="5340436" y="948637"/>
            <a:ext cx="2300043"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Electronic chart security</a:t>
            </a:r>
            <a:endParaRPr lang="en-US" dirty="0">
              <a:latin typeface="Arial" panose="020B0604020202020204" pitchFamily="34" charset="0"/>
              <a:cs typeface="Arial" panose="020B0604020202020204" pitchFamily="34" charset="0"/>
            </a:endParaRPr>
          </a:p>
        </p:txBody>
      </p:sp>
      <p:sp>
        <p:nvSpPr>
          <p:cNvPr id="51" name="TextBox 50"/>
          <p:cNvSpPr txBox="1"/>
          <p:nvPr/>
        </p:nvSpPr>
        <p:spPr>
          <a:xfrm>
            <a:off x="4856461" y="3678967"/>
            <a:ext cx="2300043"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Fuel conservation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06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sz="half" idx="1"/>
          </p:nvPr>
        </p:nvSpPr>
        <p:spPr>
          <a:xfrm>
            <a:off x="381000" y="1447800"/>
            <a:ext cx="8534400" cy="4876800"/>
          </a:xfrm>
        </p:spPr>
        <p:txBody>
          <a:bodyPr>
            <a:normAutofit/>
          </a:bodyPr>
          <a:lstStyle/>
          <a:p>
            <a:r>
              <a:rPr lang="en-US" dirty="0" smtClean="0"/>
              <a:t>What you plan to do to solve the problem.</a:t>
            </a:r>
          </a:p>
          <a:p>
            <a:endParaRPr lang="en-US" dirty="0" smtClean="0"/>
          </a:p>
          <a:p>
            <a:r>
              <a:rPr lang="en-US" dirty="0" smtClean="0"/>
              <a:t>The </a:t>
            </a:r>
            <a:r>
              <a:rPr lang="en-US" dirty="0"/>
              <a:t>less text and the more diagrams, schematics and </a:t>
            </a:r>
            <a:r>
              <a:rPr lang="en-US" dirty="0" smtClean="0"/>
              <a:t>photos </a:t>
            </a:r>
            <a:r>
              <a:rPr lang="en-US" dirty="0"/>
              <a:t>the better.   If you have a prototype or demo, this is the time to transition to it</a:t>
            </a:r>
            <a:r>
              <a:rPr lang="en-US" dirty="0" smtClean="0"/>
              <a:t>!</a:t>
            </a:r>
          </a:p>
          <a:p>
            <a:endParaRPr lang="en-US" dirty="0"/>
          </a:p>
          <a:p>
            <a:r>
              <a:rPr lang="en-US" dirty="0"/>
              <a:t>A picture is worth 1000 words and a prototype is worth 10,000 slides!</a:t>
            </a:r>
          </a:p>
          <a:p>
            <a:endParaRPr lang="en-US" dirty="0"/>
          </a:p>
        </p:txBody>
      </p:sp>
    </p:spTree>
    <p:extLst>
      <p:ext uri="{BB962C8B-B14F-4D97-AF65-F5344CB8AC3E}">
        <p14:creationId xmlns:p14="http://schemas.microsoft.com/office/powerpoint/2010/main" val="10594764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Proposition</a:t>
            </a:r>
            <a:endParaRPr lang="en-US" dirty="0"/>
          </a:p>
        </p:txBody>
      </p:sp>
      <p:sp>
        <p:nvSpPr>
          <p:cNvPr id="3" name="Content Placeholder 2"/>
          <p:cNvSpPr>
            <a:spLocks noGrp="1"/>
          </p:cNvSpPr>
          <p:nvPr>
            <p:ph sz="half" idx="1"/>
          </p:nvPr>
        </p:nvSpPr>
        <p:spPr>
          <a:xfrm>
            <a:off x="381000" y="1447800"/>
            <a:ext cx="8153400" cy="4495800"/>
          </a:xfrm>
        </p:spPr>
        <p:txBody>
          <a:bodyPr>
            <a:normAutofit lnSpcReduction="10000"/>
          </a:bodyPr>
          <a:lstStyle/>
          <a:p>
            <a:pPr marL="0" indent="0">
              <a:buNone/>
            </a:pPr>
            <a:endParaRPr lang="en-US" dirty="0" smtClean="0"/>
          </a:p>
          <a:p>
            <a:r>
              <a:rPr lang="en-US" dirty="0"/>
              <a:t>Explain the value of the </a:t>
            </a:r>
            <a:r>
              <a:rPr lang="en-US" dirty="0" smtClean="0"/>
              <a:t>elimination of the problem…</a:t>
            </a:r>
          </a:p>
          <a:p>
            <a:r>
              <a:rPr lang="en-US" dirty="0" smtClean="0"/>
              <a:t>… And / Or </a:t>
            </a:r>
            <a:r>
              <a:rPr lang="en-US" dirty="0"/>
              <a:t>the value of the </a:t>
            </a:r>
            <a:r>
              <a:rPr lang="en-US" dirty="0" smtClean="0"/>
              <a:t>solution you </a:t>
            </a:r>
            <a:r>
              <a:rPr lang="en-US" dirty="0"/>
              <a:t>provide</a:t>
            </a:r>
            <a:r>
              <a:rPr lang="en-US" dirty="0" smtClean="0"/>
              <a:t>.</a:t>
            </a:r>
          </a:p>
          <a:p>
            <a:endParaRPr lang="en-US" dirty="0"/>
          </a:p>
          <a:p>
            <a:r>
              <a:rPr lang="en-US" dirty="0" smtClean="0"/>
              <a:t>Why is this so critical to NPS/</a:t>
            </a:r>
            <a:r>
              <a:rPr lang="en-US" dirty="0" err="1" smtClean="0"/>
              <a:t>DoN</a:t>
            </a:r>
            <a:r>
              <a:rPr lang="en-US" dirty="0" smtClean="0"/>
              <a:t>/DoD or…</a:t>
            </a:r>
          </a:p>
          <a:p>
            <a:endParaRPr lang="en-US" dirty="0"/>
          </a:p>
          <a:p>
            <a:r>
              <a:rPr lang="en-US" dirty="0" smtClean="0"/>
              <a:t>Why is this approach novel?</a:t>
            </a:r>
          </a:p>
          <a:p>
            <a:endParaRPr lang="en-US" dirty="0" smtClean="0"/>
          </a:p>
          <a:p>
            <a:r>
              <a:rPr lang="en-US" dirty="0" smtClean="0"/>
              <a:t>What critical gap will this project fill?</a:t>
            </a:r>
          </a:p>
          <a:p>
            <a:endParaRPr lang="en-US" dirty="0" smtClean="0"/>
          </a:p>
          <a:p>
            <a:endParaRPr lang="en-US" dirty="0"/>
          </a:p>
        </p:txBody>
      </p:sp>
    </p:spTree>
    <p:extLst>
      <p:ext uri="{BB962C8B-B14F-4D97-AF65-F5344CB8AC3E}">
        <p14:creationId xmlns:p14="http://schemas.microsoft.com/office/powerpoint/2010/main" val="10224884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fontScale="90000"/>
          </a:bodyPr>
          <a:lstStyle/>
          <a:p>
            <a:r>
              <a:rPr lang="en-US" dirty="0" smtClean="0"/>
              <a:t>Competitive Analysis </a:t>
            </a:r>
            <a:br>
              <a:rPr lang="en-US" dirty="0" smtClean="0"/>
            </a:br>
            <a:r>
              <a:rPr lang="en-US" sz="2200" dirty="0" smtClean="0"/>
              <a:t>(Why this approach/solution is not and can not be done by others in the world!)</a:t>
            </a:r>
            <a:endParaRPr lang="en-US" sz="2200" dirty="0"/>
          </a:p>
        </p:txBody>
      </p:sp>
      <p:sp>
        <p:nvSpPr>
          <p:cNvPr id="3" name="Content Placeholder 2"/>
          <p:cNvSpPr>
            <a:spLocks noGrp="1"/>
          </p:cNvSpPr>
          <p:nvPr>
            <p:ph sz="half" idx="1"/>
          </p:nvPr>
        </p:nvSpPr>
        <p:spPr>
          <a:xfrm>
            <a:off x="457200" y="2362200"/>
            <a:ext cx="8001000" cy="3763963"/>
          </a:xfrm>
        </p:spPr>
        <p:txBody>
          <a:bodyPr>
            <a:normAutofit fontScale="77500" lnSpcReduction="20000"/>
          </a:bodyPr>
          <a:lstStyle/>
          <a:p>
            <a:r>
              <a:rPr lang="en-US" dirty="0" smtClean="0"/>
              <a:t>Explain the current state of the art as you know it.</a:t>
            </a:r>
          </a:p>
          <a:p>
            <a:r>
              <a:rPr lang="en-US" dirty="0" smtClean="0"/>
              <a:t>Provide limitations of other work being done in this area and why your approach is better.</a:t>
            </a:r>
          </a:p>
          <a:p>
            <a:r>
              <a:rPr lang="en-US" dirty="0" smtClean="0"/>
              <a:t>Why hasn’t this been done elsewhere?  Why hasn’t someone else identified this problem?</a:t>
            </a:r>
          </a:p>
          <a:p>
            <a:r>
              <a:rPr lang="en-US" dirty="0" smtClean="0"/>
              <a:t>Why </a:t>
            </a:r>
            <a:r>
              <a:rPr lang="en-US" dirty="0"/>
              <a:t>should/can this be done at NPS versus another leading research institution</a:t>
            </a:r>
            <a:r>
              <a:rPr lang="en-US" dirty="0" smtClean="0"/>
              <a:t>?</a:t>
            </a:r>
          </a:p>
          <a:p>
            <a:endParaRPr lang="en-US" dirty="0"/>
          </a:p>
          <a:p>
            <a:r>
              <a:rPr lang="en-US" dirty="0"/>
              <a:t>Everyone already understands:</a:t>
            </a:r>
          </a:p>
          <a:p>
            <a:pPr lvl="2"/>
            <a:r>
              <a:rPr lang="en-US" dirty="0"/>
              <a:t>The students are different…</a:t>
            </a:r>
          </a:p>
          <a:p>
            <a:pPr lvl="2"/>
            <a:r>
              <a:rPr lang="en-US" dirty="0"/>
              <a:t>Classified research is hard to do elsewhere…</a:t>
            </a:r>
          </a:p>
          <a:p>
            <a:pPr lvl="2"/>
            <a:r>
              <a:rPr lang="en-US" dirty="0"/>
              <a:t>Go beyond these generalities and make it more specific to your project.</a:t>
            </a:r>
          </a:p>
          <a:p>
            <a:endParaRPr lang="en-US" dirty="0"/>
          </a:p>
          <a:p>
            <a:endParaRPr lang="en-US" dirty="0" smtClean="0"/>
          </a:p>
        </p:txBody>
      </p:sp>
    </p:spTree>
    <p:extLst>
      <p:ext uri="{BB962C8B-B14F-4D97-AF65-F5344CB8AC3E}">
        <p14:creationId xmlns:p14="http://schemas.microsoft.com/office/powerpoint/2010/main" val="13173292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Success &amp; Metrics</a:t>
            </a:r>
            <a:endParaRPr lang="en-US" sz="2200" dirty="0"/>
          </a:p>
        </p:txBody>
      </p:sp>
      <p:sp>
        <p:nvSpPr>
          <p:cNvPr id="3" name="Content Placeholder 2"/>
          <p:cNvSpPr>
            <a:spLocks noGrp="1"/>
          </p:cNvSpPr>
          <p:nvPr>
            <p:ph sz="half" idx="1"/>
          </p:nvPr>
        </p:nvSpPr>
        <p:spPr>
          <a:xfrm>
            <a:off x="609600" y="1447800"/>
            <a:ext cx="8001000" cy="3763963"/>
          </a:xfrm>
        </p:spPr>
        <p:txBody>
          <a:bodyPr>
            <a:normAutofit/>
          </a:bodyPr>
          <a:lstStyle/>
          <a:p>
            <a:r>
              <a:rPr lang="en-US" dirty="0"/>
              <a:t>What is success to you and how will it be measured</a:t>
            </a:r>
            <a:r>
              <a:rPr lang="en-US" dirty="0" smtClean="0"/>
              <a:t>?</a:t>
            </a:r>
          </a:p>
          <a:p>
            <a:endParaRPr lang="en-US" dirty="0"/>
          </a:p>
          <a:p>
            <a:r>
              <a:rPr lang="en-US" dirty="0" smtClean="0"/>
              <a:t>What </a:t>
            </a:r>
            <a:r>
              <a:rPr lang="en-US" dirty="0"/>
              <a:t>are the key metrics you plan to achieve.</a:t>
            </a:r>
          </a:p>
          <a:p>
            <a:endParaRPr lang="en-US" dirty="0" smtClean="0"/>
          </a:p>
          <a:p>
            <a:r>
              <a:rPr lang="en-US" dirty="0" smtClean="0"/>
              <a:t>What </a:t>
            </a:r>
            <a:r>
              <a:rPr lang="en-US" dirty="0"/>
              <a:t>will you measure and how?</a:t>
            </a:r>
          </a:p>
          <a:p>
            <a:endParaRPr lang="en-US" dirty="0" smtClean="0"/>
          </a:p>
        </p:txBody>
      </p:sp>
    </p:spTree>
    <p:extLst>
      <p:ext uri="{BB962C8B-B14F-4D97-AF65-F5344CB8AC3E}">
        <p14:creationId xmlns:p14="http://schemas.microsoft.com/office/powerpoint/2010/main" val="318494133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0c4ac9d829c1f686c3419bfe49c0479fe0b5b"/>
  <p:tag name="ISPRING_RESOURCE_PATHS_HASH_2" val="4dd4f3532939ffb09825e32fff9d64f311582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17377</TotalTime>
  <Words>1353</Words>
  <Application>Microsoft Macintosh PowerPoint</Application>
  <PresentationFormat>On-screen Show (4:3)</PresentationFormat>
  <Paragraphs>132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Seed Project Presentation Outline</vt:lpstr>
      <vt:lpstr>Operating in  Infrastructure-Less Environments</vt:lpstr>
      <vt:lpstr>The Problem / Opportunity</vt:lpstr>
      <vt:lpstr>PowerPoint Presentation</vt:lpstr>
      <vt:lpstr>Ideas ready for transition</vt:lpstr>
      <vt:lpstr>The Solution</vt:lpstr>
      <vt:lpstr>Value Proposition</vt:lpstr>
      <vt:lpstr>Competitive Analysis  (Why this approach/solution is not and can not be done by others in the world!)</vt:lpstr>
      <vt:lpstr>Success &amp; Metrics</vt:lpstr>
      <vt:lpstr>Impact Plan</vt:lpstr>
      <vt:lpstr>Current Status / Accomplishments To Date</vt:lpstr>
      <vt:lpstr>The Team</vt:lpstr>
      <vt:lpstr>Timeline and Use of Funds</vt:lpstr>
      <vt:lpstr>Example:  Proposal</vt:lpstr>
      <vt:lpstr>In Summary: The Impact Statement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Committee    Update and Status</dc:title>
  <dc:creator>Karen</dc:creator>
  <cp:lastModifiedBy>NPS Foundation</cp:lastModifiedBy>
  <cp:revision>167</cp:revision>
  <cp:lastPrinted>2016-03-24T22:00:40Z</cp:lastPrinted>
  <dcterms:created xsi:type="dcterms:W3CDTF">2015-07-27T22:38:39Z</dcterms:created>
  <dcterms:modified xsi:type="dcterms:W3CDTF">2016-04-05T16:48:04Z</dcterms:modified>
</cp:coreProperties>
</file>