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78" r:id="rId11"/>
    <p:sldId id="279" r:id="rId12"/>
    <p:sldId id="280" r:id="rId13"/>
    <p:sldId id="270" r:id="rId14"/>
    <p:sldId id="268" r:id="rId15"/>
    <p:sldId id="267" r:id="rId16"/>
    <p:sldId id="266" r:id="rId17"/>
    <p:sldId id="265" r:id="rId18"/>
    <p:sldId id="271" r:id="rId19"/>
    <p:sldId id="276" r:id="rId20"/>
    <p:sldId id="277" r:id="rId21"/>
    <p:sldId id="281"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0001814-C8BB-40D1-95C2-89CCAB1E0F49}" type="datetimeFigureOut">
              <a:rPr lang="en-US" smtClean="0"/>
              <a:t>3/16/2017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0F1C349-96E8-4F17-8F03-2F57E92DCE6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001814-C8BB-40D1-95C2-89CCAB1E0F49}" type="datetimeFigureOut">
              <a:rPr lang="en-US" smtClean="0"/>
              <a:t>3/16/2017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F1C349-96E8-4F17-8F03-2F57E92DCE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001814-C8BB-40D1-95C2-89CCAB1E0F49}" type="datetimeFigureOut">
              <a:rPr lang="en-US" smtClean="0"/>
              <a:t>3/16/2017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F1C349-96E8-4F17-8F03-2F57E92DCE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001814-C8BB-40D1-95C2-89CCAB1E0F49}" type="datetimeFigureOut">
              <a:rPr lang="en-US" smtClean="0"/>
              <a:t>3/16/2017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F1C349-96E8-4F17-8F03-2F57E92DCE6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0001814-C8BB-40D1-95C2-89CCAB1E0F49}" type="datetimeFigureOut">
              <a:rPr lang="en-US" smtClean="0"/>
              <a:t>3/16/2017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F1C349-96E8-4F17-8F03-2F57E92DCE6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001814-C8BB-40D1-95C2-89CCAB1E0F49}" type="datetimeFigureOut">
              <a:rPr lang="en-US" smtClean="0"/>
              <a:t>3/16/2017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0F1C349-96E8-4F17-8F03-2F57E92DCE6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0001814-C8BB-40D1-95C2-89CCAB1E0F49}" type="datetimeFigureOut">
              <a:rPr lang="en-US" smtClean="0"/>
              <a:t>3/16/2017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0F1C349-96E8-4F17-8F03-2F57E92DCE6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0001814-C8BB-40D1-95C2-89CCAB1E0F49}" type="datetimeFigureOut">
              <a:rPr lang="en-US" smtClean="0"/>
              <a:t>3/16/2017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0F1C349-96E8-4F17-8F03-2F57E92DCE6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0001814-C8BB-40D1-95C2-89CCAB1E0F49}" type="datetimeFigureOut">
              <a:rPr lang="en-US" smtClean="0"/>
              <a:t>3/16/2017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0F1C349-96E8-4F17-8F03-2F57E92DCE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0001814-C8BB-40D1-95C2-89CCAB1E0F49}" type="datetimeFigureOut">
              <a:rPr lang="en-US" smtClean="0"/>
              <a:t>3/16/2017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0F1C349-96E8-4F17-8F03-2F57E92DCE6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0001814-C8BB-40D1-95C2-89CCAB1E0F49}" type="datetimeFigureOut">
              <a:rPr lang="en-US" smtClean="0"/>
              <a:t>3/16/2017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0F1C349-96E8-4F17-8F03-2F57E92DCE6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0001814-C8BB-40D1-95C2-89CCAB1E0F49}" type="datetimeFigureOut">
              <a:rPr lang="en-US" smtClean="0"/>
              <a:t>3/16/2017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0F1C349-96E8-4F17-8F03-2F57E92DCE6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as.prod.nel.training.navy.mil/ELIAASv2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gcmartin@nps.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ytwms.navy.mi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normAutofit fontScale="90000"/>
          </a:bodyPr>
          <a:lstStyle/>
          <a:p>
            <a:r>
              <a:rPr lang="en-US" dirty="0" smtClean="0"/>
              <a:t>How to Navigate TWMS and NKO</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18732"/>
            <a:ext cx="3357851" cy="2334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http://parrotheadjeff.com/blog/wp-content/uploads/2011/02/Centennial-Prowler-and-Growler-over-Mount-Rainier-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306597"/>
            <a:ext cx="3969605" cy="2646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584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TWMS</a:t>
            </a:r>
            <a:endParaRPr lang="en-US" dirty="0"/>
          </a:p>
        </p:txBody>
      </p:sp>
      <p:pic>
        <p:nvPicPr>
          <p:cNvPr id="1026" name="Picture 2" descr="\\alle\krconnor$\Desktop\Log Training\1.png"/>
          <p:cNvPicPr>
            <a:picLocks noChangeAspect="1" noChangeArrowheads="1"/>
          </p:cNvPicPr>
          <p:nvPr/>
        </p:nvPicPr>
        <p:blipFill rotWithShape="1">
          <a:blip r:embed="rId2">
            <a:extLst>
              <a:ext uri="{28A0092B-C50C-407E-A947-70E740481C1C}">
                <a14:useLocalDpi xmlns:a14="http://schemas.microsoft.com/office/drawing/2010/main" val="0"/>
              </a:ext>
            </a:extLst>
          </a:blip>
          <a:srcRect t="-45544" b="45544"/>
          <a:stretch/>
        </p:blipFill>
        <p:spPr bwMode="auto">
          <a:xfrm>
            <a:off x="1066800" y="-990600"/>
            <a:ext cx="689773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1183888"/>
            <a:ext cx="6934200" cy="830997"/>
          </a:xfrm>
          <a:prstGeom prst="rect">
            <a:avLst/>
          </a:prstGeom>
          <a:noFill/>
        </p:spPr>
        <p:txBody>
          <a:bodyPr wrap="square" rtlCol="0">
            <a:spAutoFit/>
          </a:bodyPr>
          <a:lstStyle/>
          <a:p>
            <a:pPr marL="342900" indent="-342900">
              <a:buFontTx/>
              <a:buChar char="-"/>
            </a:pPr>
            <a:r>
              <a:rPr lang="en-US" sz="2400" dirty="0" smtClean="0"/>
              <a:t>Track your training</a:t>
            </a:r>
          </a:p>
          <a:p>
            <a:pPr marL="342900" indent="-342900">
              <a:buFontTx/>
              <a:buChar char="-"/>
            </a:pPr>
            <a:r>
              <a:rPr lang="en-US" sz="2400" dirty="0" smtClean="0"/>
              <a:t>Click “Training/</a:t>
            </a:r>
            <a:r>
              <a:rPr lang="en-US" sz="2400" dirty="0" err="1" smtClean="0"/>
              <a:t>Educ</a:t>
            </a:r>
            <a:r>
              <a:rPr lang="en-US" sz="2400" dirty="0" smtClean="0"/>
              <a:t>/Cert &amp;Skills”</a:t>
            </a:r>
            <a:endParaRPr lang="en-US" sz="2400" dirty="0"/>
          </a:p>
        </p:txBody>
      </p:sp>
    </p:spTree>
    <p:extLst>
      <p:ext uri="{BB962C8B-B14F-4D97-AF65-F5344CB8AC3E}">
        <p14:creationId xmlns:p14="http://schemas.microsoft.com/office/powerpoint/2010/main" val="135600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“Training Requirements”</a:t>
            </a:r>
            <a:endParaRPr lang="en-US" dirty="0"/>
          </a:p>
        </p:txBody>
      </p:sp>
      <p:sp>
        <p:nvSpPr>
          <p:cNvPr id="4" name="Title 2"/>
          <p:cNvSpPr>
            <a:spLocks noGrp="1"/>
          </p:cNvSpPr>
          <p:nvPr>
            <p:ph type="title"/>
          </p:nvPr>
        </p:nvSpPr>
        <p:spPr/>
        <p:txBody>
          <a:bodyPr/>
          <a:lstStyle/>
          <a:p>
            <a:r>
              <a:rPr lang="en-US" dirty="0" smtClean="0"/>
              <a:t>TWMS</a:t>
            </a:r>
            <a:endParaRPr lang="en-US" dirty="0"/>
          </a:p>
        </p:txBody>
      </p:sp>
      <p:pic>
        <p:nvPicPr>
          <p:cNvPr id="2050" name="Picture 2" descr="\\alle\krconnor$\Desktop\Log Training\2.png"/>
          <p:cNvPicPr>
            <a:picLocks noChangeAspect="1" noChangeArrowheads="1"/>
          </p:cNvPicPr>
          <p:nvPr/>
        </p:nvPicPr>
        <p:blipFill rotWithShape="1">
          <a:blip r:embed="rId2">
            <a:extLst>
              <a:ext uri="{28A0092B-C50C-407E-A947-70E740481C1C}">
                <a14:useLocalDpi xmlns:a14="http://schemas.microsoft.com/office/drawing/2010/main" val="0"/>
              </a:ext>
            </a:extLst>
          </a:blip>
          <a:srcRect t="-41323" b="41323"/>
          <a:stretch/>
        </p:blipFill>
        <p:spPr bwMode="auto">
          <a:xfrm>
            <a:off x="1172737" y="-609600"/>
            <a:ext cx="7417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071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below list will show all of your requirements, their due dates and whether or not you have complete it. Due to training being on multiple sites, the completion column may take several days to reflect the completed training.</a:t>
            </a:r>
            <a:endParaRPr lang="en-US" dirty="0"/>
          </a:p>
        </p:txBody>
      </p:sp>
      <p:sp>
        <p:nvSpPr>
          <p:cNvPr id="3" name="Title 2"/>
          <p:cNvSpPr>
            <a:spLocks noGrp="1"/>
          </p:cNvSpPr>
          <p:nvPr>
            <p:ph type="title"/>
          </p:nvPr>
        </p:nvSpPr>
        <p:spPr/>
        <p:txBody>
          <a:bodyPr/>
          <a:lstStyle/>
          <a:p>
            <a:r>
              <a:rPr lang="en-US" dirty="0" smtClean="0"/>
              <a:t>TWMS</a:t>
            </a:r>
            <a:endParaRPr lang="en-US" dirty="0"/>
          </a:p>
        </p:txBody>
      </p:sp>
      <p:pic>
        <p:nvPicPr>
          <p:cNvPr id="3074" name="Picture 2" descr="\\alle\krconnor$\Desktop\Log Training\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61582"/>
            <a:ext cx="9144000" cy="270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44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094" y="1066800"/>
            <a:ext cx="8229600" cy="4525963"/>
          </a:xfrm>
        </p:spPr>
        <p:txBody>
          <a:bodyPr/>
          <a:lstStyle/>
          <a:p>
            <a:r>
              <a:rPr lang="en-US" sz="2300" dirty="0" smtClean="0">
                <a:hlinkClick r:id="rId2"/>
              </a:rPr>
              <a:t>https</a:t>
            </a:r>
            <a:r>
              <a:rPr lang="en-US" sz="2300" dirty="0">
                <a:hlinkClick r:id="rId2"/>
              </a:rPr>
              <a:t>://</a:t>
            </a:r>
            <a:r>
              <a:rPr lang="en-US" sz="2300" dirty="0" smtClean="0">
                <a:hlinkClick r:id="rId2"/>
              </a:rPr>
              <a:t>www.aas.prod.nel.training.navy.mil</a:t>
            </a:r>
            <a:endParaRPr lang="en-US" sz="2300" dirty="0"/>
          </a:p>
          <a:p>
            <a:r>
              <a:rPr lang="en-US" dirty="0" smtClean="0"/>
              <a:t>CAC required</a:t>
            </a:r>
          </a:p>
          <a:p>
            <a:r>
              <a:rPr lang="en-US" dirty="0" smtClean="0"/>
              <a:t>Click “I agree” and on next page “Login With CAC Card”</a:t>
            </a:r>
          </a:p>
          <a:p>
            <a:pPr marL="109728" indent="0">
              <a:buNone/>
            </a:pPr>
            <a:endParaRPr lang="en-US" dirty="0"/>
          </a:p>
        </p:txBody>
      </p:sp>
      <p:sp>
        <p:nvSpPr>
          <p:cNvPr id="3" name="Title 2"/>
          <p:cNvSpPr>
            <a:spLocks noGrp="1"/>
          </p:cNvSpPr>
          <p:nvPr>
            <p:ph type="title"/>
          </p:nvPr>
        </p:nvSpPr>
        <p:spPr/>
        <p:txBody>
          <a:bodyPr/>
          <a:lstStyle/>
          <a:p>
            <a:r>
              <a:rPr lang="en-US" dirty="0" smtClean="0"/>
              <a:t>NKO</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971800"/>
            <a:ext cx="9200783"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449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Course Catalog</a:t>
            </a:r>
          </a:p>
          <a:p>
            <a:endParaRPr lang="en-US" dirty="0"/>
          </a:p>
        </p:txBody>
      </p:sp>
      <p:sp>
        <p:nvSpPr>
          <p:cNvPr id="3" name="Title 2"/>
          <p:cNvSpPr>
            <a:spLocks noGrp="1"/>
          </p:cNvSpPr>
          <p:nvPr>
            <p:ph type="title"/>
          </p:nvPr>
        </p:nvSpPr>
        <p:spPr/>
        <p:txBody>
          <a:bodyPr/>
          <a:lstStyle/>
          <a:p>
            <a:r>
              <a:rPr lang="en-US" dirty="0" smtClean="0"/>
              <a:t>NKO	</a:t>
            </a:r>
            <a:endParaRPr lang="en-US" dirty="0"/>
          </a:p>
        </p:txBody>
      </p:sp>
      <p:pic>
        <p:nvPicPr>
          <p:cNvPr id="3074" name="Picture 2" descr="\\alle\krconnor$\Desktop\How to log onto TWMS\How to find GMT on NKO\Step 3.png"/>
          <p:cNvPicPr>
            <a:picLocks noChangeAspect="1" noChangeArrowheads="1"/>
          </p:cNvPicPr>
          <p:nvPr/>
        </p:nvPicPr>
        <p:blipFill rotWithShape="1">
          <a:blip r:embed="rId2">
            <a:extLst>
              <a:ext uri="{28A0092B-C50C-407E-A947-70E740481C1C}">
                <a14:useLocalDpi xmlns:a14="http://schemas.microsoft.com/office/drawing/2010/main" val="0"/>
              </a:ext>
            </a:extLst>
          </a:blip>
          <a:srcRect b="49813"/>
          <a:stretch/>
        </p:blipFill>
        <p:spPr bwMode="auto">
          <a:xfrm>
            <a:off x="457200" y="2133600"/>
            <a:ext cx="836612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05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829" y="1066800"/>
            <a:ext cx="8229600" cy="4525963"/>
          </a:xfrm>
        </p:spPr>
        <p:txBody>
          <a:bodyPr/>
          <a:lstStyle/>
          <a:p>
            <a:r>
              <a:rPr lang="en-US" dirty="0" smtClean="0"/>
              <a:t>Type in the course code in the “Number” section</a:t>
            </a:r>
          </a:p>
          <a:p>
            <a:pPr lvl="1"/>
            <a:r>
              <a:rPr lang="en-US" dirty="0" smtClean="0"/>
              <a:t>Ex: DOD-IAA-V13.0 for DOD Cyber Awareness </a:t>
            </a:r>
          </a:p>
          <a:p>
            <a:r>
              <a:rPr lang="en-US" dirty="0" smtClean="0"/>
              <a:t>Type in the title or key word in the “Title” Section</a:t>
            </a:r>
          </a:p>
          <a:p>
            <a:pPr lvl="1"/>
            <a:r>
              <a:rPr lang="en-US" dirty="0" smtClean="0"/>
              <a:t>Ex: Cyber Awareness or DOD Cyber Awareness Challenge V3</a:t>
            </a:r>
            <a:endParaRPr lang="en-US" dirty="0"/>
          </a:p>
        </p:txBody>
      </p:sp>
      <p:sp>
        <p:nvSpPr>
          <p:cNvPr id="3" name="Title 2"/>
          <p:cNvSpPr>
            <a:spLocks noGrp="1"/>
          </p:cNvSpPr>
          <p:nvPr>
            <p:ph type="title"/>
          </p:nvPr>
        </p:nvSpPr>
        <p:spPr/>
        <p:txBody>
          <a:bodyPr/>
          <a:lstStyle/>
          <a:p>
            <a:r>
              <a:rPr lang="en-US" dirty="0" smtClean="0"/>
              <a:t>NKO</a:t>
            </a:r>
            <a:endParaRPr lang="en-US" dirty="0"/>
          </a:p>
        </p:txBody>
      </p:sp>
      <p:pic>
        <p:nvPicPr>
          <p:cNvPr id="4098" name="Picture 2" descr="\\alle\krconnor$\Desktop\How to log onto TWMS\How to find GMT on NKO\course search.png"/>
          <p:cNvPicPr>
            <a:picLocks noChangeAspect="1" noChangeArrowheads="1"/>
          </p:cNvPicPr>
          <p:nvPr/>
        </p:nvPicPr>
        <p:blipFill rotWithShape="1">
          <a:blip r:embed="rId2">
            <a:extLst>
              <a:ext uri="{28A0092B-C50C-407E-A947-70E740481C1C}">
                <a14:useLocalDpi xmlns:a14="http://schemas.microsoft.com/office/drawing/2010/main" val="0"/>
              </a:ext>
            </a:extLst>
          </a:blip>
          <a:srcRect t="-2" b="24476"/>
          <a:stretch/>
        </p:blipFill>
        <p:spPr bwMode="auto">
          <a:xfrm>
            <a:off x="3629" y="3886200"/>
            <a:ext cx="9144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429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enroll for all applicable courses</a:t>
            </a:r>
          </a:p>
          <a:p>
            <a:r>
              <a:rPr lang="en-US" dirty="0" smtClean="0"/>
              <a:t>Click “OK”</a:t>
            </a:r>
            <a:endParaRPr lang="en-US" dirty="0"/>
          </a:p>
        </p:txBody>
      </p:sp>
      <p:sp>
        <p:nvSpPr>
          <p:cNvPr id="3" name="Title 2"/>
          <p:cNvSpPr>
            <a:spLocks noGrp="1"/>
          </p:cNvSpPr>
          <p:nvPr>
            <p:ph type="title"/>
          </p:nvPr>
        </p:nvSpPr>
        <p:spPr/>
        <p:txBody>
          <a:bodyPr/>
          <a:lstStyle/>
          <a:p>
            <a:r>
              <a:rPr lang="en-US" dirty="0" smtClean="0"/>
              <a:t>NKO</a:t>
            </a:r>
            <a:endParaRPr lang="en-US" dirty="0"/>
          </a:p>
        </p:txBody>
      </p:sp>
      <p:pic>
        <p:nvPicPr>
          <p:cNvPr id="5122" name="Picture 2" descr="\\alle\krconnor$\Desktop\How to log onto TWMS\How to find GMT on NKO\Step 7.png"/>
          <p:cNvPicPr>
            <a:picLocks noChangeAspect="1" noChangeArrowheads="1"/>
          </p:cNvPicPr>
          <p:nvPr/>
        </p:nvPicPr>
        <p:blipFill rotWithShape="1">
          <a:blip r:embed="rId2">
            <a:extLst>
              <a:ext uri="{28A0092B-C50C-407E-A947-70E740481C1C}">
                <a14:useLocalDpi xmlns:a14="http://schemas.microsoft.com/office/drawing/2010/main" val="0"/>
              </a:ext>
            </a:extLst>
          </a:blip>
          <a:srcRect l="-317" t="37595" r="-317" b="45490"/>
          <a:stretch/>
        </p:blipFill>
        <p:spPr bwMode="auto">
          <a:xfrm>
            <a:off x="228600" y="2819400"/>
            <a:ext cx="850392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alle\krconnor$\Desktop\How to log onto TWMS\How to find GMT on NKO\Step 8.png"/>
          <p:cNvPicPr>
            <a:picLocks noChangeAspect="1" noChangeArrowheads="1"/>
          </p:cNvPicPr>
          <p:nvPr/>
        </p:nvPicPr>
        <p:blipFill rotWithShape="1">
          <a:blip r:embed="rId3">
            <a:extLst>
              <a:ext uri="{28A0092B-C50C-407E-A947-70E740481C1C}">
                <a14:useLocalDpi xmlns:a14="http://schemas.microsoft.com/office/drawing/2010/main" val="0"/>
              </a:ext>
            </a:extLst>
          </a:blip>
          <a:srcRect t="50664" b="24001"/>
          <a:stretch/>
        </p:blipFill>
        <p:spPr bwMode="auto">
          <a:xfrm>
            <a:off x="195943" y="4648200"/>
            <a:ext cx="8883421"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50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 back to “My Learning” Tab</a:t>
            </a:r>
            <a:endParaRPr lang="en-US" dirty="0"/>
          </a:p>
        </p:txBody>
      </p:sp>
      <p:sp>
        <p:nvSpPr>
          <p:cNvPr id="3" name="Title 2"/>
          <p:cNvSpPr>
            <a:spLocks noGrp="1"/>
          </p:cNvSpPr>
          <p:nvPr>
            <p:ph type="title"/>
          </p:nvPr>
        </p:nvSpPr>
        <p:spPr/>
        <p:txBody>
          <a:bodyPr/>
          <a:lstStyle/>
          <a:p>
            <a:r>
              <a:rPr lang="en-US" dirty="0" smtClean="0"/>
              <a:t>NKO</a:t>
            </a:r>
            <a:endParaRPr lang="en-US" dirty="0"/>
          </a:p>
        </p:txBody>
      </p:sp>
      <p:pic>
        <p:nvPicPr>
          <p:cNvPr id="6146" name="Picture 2" descr="\\alle\krconnor$\Desktop\How to log onto TWMS\How to find GMT on NKO\Step 9.png"/>
          <p:cNvPicPr>
            <a:picLocks noChangeAspect="1" noChangeArrowheads="1"/>
          </p:cNvPicPr>
          <p:nvPr/>
        </p:nvPicPr>
        <p:blipFill rotWithShape="1">
          <a:blip r:embed="rId2">
            <a:extLst>
              <a:ext uri="{28A0092B-C50C-407E-A947-70E740481C1C}">
                <a14:useLocalDpi xmlns:a14="http://schemas.microsoft.com/office/drawing/2010/main" val="0"/>
              </a:ext>
            </a:extLst>
          </a:blip>
          <a:srcRect b="67444"/>
          <a:stretch/>
        </p:blipFill>
        <p:spPr bwMode="auto">
          <a:xfrm>
            <a:off x="228600" y="2971800"/>
            <a:ext cx="8512291"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42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Launch Course!</a:t>
            </a:r>
            <a:endParaRPr lang="en-US" dirty="0"/>
          </a:p>
        </p:txBody>
      </p:sp>
      <p:sp>
        <p:nvSpPr>
          <p:cNvPr id="3" name="Title 2"/>
          <p:cNvSpPr>
            <a:spLocks noGrp="1"/>
          </p:cNvSpPr>
          <p:nvPr>
            <p:ph type="title"/>
          </p:nvPr>
        </p:nvSpPr>
        <p:spPr/>
        <p:txBody>
          <a:bodyPr/>
          <a:lstStyle/>
          <a:p>
            <a:r>
              <a:rPr lang="en-US" dirty="0" smtClean="0"/>
              <a:t>NKO	</a:t>
            </a:r>
            <a:endParaRPr lang="en-US" dirty="0"/>
          </a:p>
        </p:txBody>
      </p:sp>
      <p:pic>
        <p:nvPicPr>
          <p:cNvPr id="7170" name="Picture 2" descr="\\alle\krconnor$\Desktop\How to log onto TWMS\How to find GMT on NKO\Step 10.png"/>
          <p:cNvPicPr>
            <a:picLocks noChangeAspect="1" noChangeArrowheads="1"/>
          </p:cNvPicPr>
          <p:nvPr/>
        </p:nvPicPr>
        <p:blipFill rotWithShape="1">
          <a:blip r:embed="rId2">
            <a:extLst>
              <a:ext uri="{28A0092B-C50C-407E-A947-70E740481C1C}">
                <a14:useLocalDpi xmlns:a14="http://schemas.microsoft.com/office/drawing/2010/main" val="0"/>
              </a:ext>
            </a:extLst>
          </a:blip>
          <a:srcRect t="21515" b="36580"/>
          <a:stretch/>
        </p:blipFill>
        <p:spPr bwMode="auto">
          <a:xfrm>
            <a:off x="163286" y="2286000"/>
            <a:ext cx="8741801"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357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66800"/>
            <a:ext cx="8229600" cy="4525963"/>
          </a:xfrm>
        </p:spPr>
        <p:txBody>
          <a:bodyPr/>
          <a:lstStyle/>
          <a:p>
            <a:r>
              <a:rPr lang="en-US" dirty="0" smtClean="0"/>
              <a:t>Find your Certificate after completion</a:t>
            </a:r>
            <a:r>
              <a:rPr lang="en-US" dirty="0"/>
              <a:t> </a:t>
            </a:r>
            <a:r>
              <a:rPr lang="en-US" dirty="0" smtClean="0"/>
              <a:t>under My Learning click on “Open My Training History”</a:t>
            </a:r>
            <a:endParaRPr lang="en-US" dirty="0"/>
          </a:p>
        </p:txBody>
      </p:sp>
      <p:sp>
        <p:nvSpPr>
          <p:cNvPr id="3" name="Title 2"/>
          <p:cNvSpPr>
            <a:spLocks noGrp="1"/>
          </p:cNvSpPr>
          <p:nvPr>
            <p:ph type="title"/>
          </p:nvPr>
        </p:nvSpPr>
        <p:spPr/>
        <p:txBody>
          <a:bodyPr/>
          <a:lstStyle/>
          <a:p>
            <a:r>
              <a:rPr lang="en-US" dirty="0" smtClean="0"/>
              <a:t>NKO	</a:t>
            </a:r>
            <a:endParaRPr lang="en-US" dirty="0"/>
          </a:p>
        </p:txBody>
      </p:sp>
      <p:pic>
        <p:nvPicPr>
          <p:cNvPr id="1026" name="Picture 2" descr="\\alle\krconnor$\Desktop\NKO\Trai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05000"/>
            <a:ext cx="5456407" cy="485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46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TWMS- </a:t>
            </a:r>
          </a:p>
          <a:p>
            <a:pPr lvl="1"/>
            <a:r>
              <a:rPr lang="en-US" dirty="0" smtClean="0"/>
              <a:t>Every DON employee (active duty/reservist/civilian) has a TWMS account</a:t>
            </a:r>
          </a:p>
          <a:p>
            <a:pPr lvl="1"/>
            <a:r>
              <a:rPr lang="en-US" dirty="0" smtClean="0"/>
              <a:t>Some TWMS courses take you to NKO</a:t>
            </a:r>
          </a:p>
          <a:p>
            <a:r>
              <a:rPr lang="en-US" dirty="0" smtClean="0"/>
              <a:t>NKO – </a:t>
            </a:r>
            <a:r>
              <a:rPr lang="en-US" dirty="0"/>
              <a:t>S</a:t>
            </a:r>
            <a:r>
              <a:rPr lang="en-US" dirty="0" smtClean="0"/>
              <a:t>lide 10</a:t>
            </a:r>
            <a:endParaRPr lang="en-US" dirty="0"/>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699592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25963"/>
          </a:xfrm>
        </p:spPr>
        <p:txBody>
          <a:bodyPr/>
          <a:lstStyle/>
          <a:p>
            <a:r>
              <a:rPr lang="en-US" dirty="0" smtClean="0"/>
              <a:t>Find your training and click on the certificate</a:t>
            </a:r>
            <a:endParaRPr lang="en-US" dirty="0"/>
          </a:p>
        </p:txBody>
      </p:sp>
      <p:sp>
        <p:nvSpPr>
          <p:cNvPr id="3" name="Title 2"/>
          <p:cNvSpPr>
            <a:spLocks noGrp="1"/>
          </p:cNvSpPr>
          <p:nvPr>
            <p:ph type="title"/>
          </p:nvPr>
        </p:nvSpPr>
        <p:spPr/>
        <p:txBody>
          <a:bodyPr/>
          <a:lstStyle/>
          <a:p>
            <a:r>
              <a:rPr lang="en-US" dirty="0" smtClean="0"/>
              <a:t>NKO	</a:t>
            </a:r>
            <a:endParaRPr lang="en-US" dirty="0"/>
          </a:p>
        </p:txBody>
      </p:sp>
      <p:pic>
        <p:nvPicPr>
          <p:cNvPr id="2050" name="Picture 2" descr="\\alle\krconnor$\Desktop\NKO\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1638300"/>
            <a:ext cx="6084869"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62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Must be exact URL &amp; connected via VPN</a:t>
            </a:r>
            <a:endParaRPr lang="en-US" dirty="0"/>
          </a:p>
        </p:txBody>
      </p:sp>
      <p:sp>
        <p:nvSpPr>
          <p:cNvPr id="3" name="Title 2"/>
          <p:cNvSpPr>
            <a:spLocks noGrp="1"/>
          </p:cNvSpPr>
          <p:nvPr>
            <p:ph type="title"/>
          </p:nvPr>
        </p:nvSpPr>
        <p:spPr/>
        <p:txBody>
          <a:bodyPr/>
          <a:lstStyle/>
          <a:p>
            <a:r>
              <a:rPr lang="en-US" dirty="0" smtClean="0"/>
              <a:t>Muster Codes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2286000"/>
            <a:ext cx="58244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181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Contact </a:t>
            </a:r>
            <a:r>
              <a:rPr lang="en-US" dirty="0" smtClean="0"/>
              <a:t>the Civilian </a:t>
            </a:r>
            <a:r>
              <a:rPr lang="en-US" dirty="0" smtClean="0"/>
              <a:t>Training Officer</a:t>
            </a:r>
          </a:p>
          <a:p>
            <a:pPr lvl="1"/>
            <a:r>
              <a:rPr lang="en-US" dirty="0" smtClean="0"/>
              <a:t>George Martinez</a:t>
            </a:r>
            <a:endParaRPr lang="en-US" dirty="0" smtClean="0"/>
          </a:p>
          <a:p>
            <a:pPr lvl="2"/>
            <a:r>
              <a:rPr lang="en-US" dirty="0" smtClean="0">
                <a:hlinkClick r:id="rId2"/>
              </a:rPr>
              <a:t>TrainingOfficer@nps.edu</a:t>
            </a:r>
          </a:p>
          <a:p>
            <a:pPr lvl="2"/>
            <a:r>
              <a:rPr lang="en-US" smtClean="0">
                <a:hlinkClick r:id="rId2"/>
              </a:rPr>
              <a:t>gcmartin@nps.edu</a:t>
            </a:r>
            <a:endParaRPr lang="en-US" dirty="0" smtClean="0"/>
          </a:p>
          <a:p>
            <a:pPr lvl="2"/>
            <a:r>
              <a:rPr lang="en-US" dirty="0" smtClean="0"/>
              <a:t>X-1187</a:t>
            </a:r>
            <a:endParaRPr lang="en-US" dirty="0" smtClean="0"/>
          </a:p>
        </p:txBody>
      </p:sp>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974629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a:hlinkClick r:id="rId2"/>
              </a:rPr>
              <a:t>https://mytwms.navy.mil</a:t>
            </a:r>
            <a:r>
              <a:rPr lang="en-US" u="sng" dirty="0" smtClean="0">
                <a:hlinkClick r:id="rId2"/>
              </a:rPr>
              <a:t>/</a:t>
            </a:r>
            <a:endParaRPr lang="en-US" u="sng" dirty="0" smtClean="0"/>
          </a:p>
          <a:p>
            <a:r>
              <a:rPr lang="en-US" dirty="0" smtClean="0"/>
              <a:t>Click for Self-Service</a:t>
            </a:r>
            <a:endParaRPr lang="en-US" dirty="0"/>
          </a:p>
        </p:txBody>
      </p:sp>
      <p:sp>
        <p:nvSpPr>
          <p:cNvPr id="3" name="Title 2"/>
          <p:cNvSpPr>
            <a:spLocks noGrp="1"/>
          </p:cNvSpPr>
          <p:nvPr>
            <p:ph type="title"/>
          </p:nvPr>
        </p:nvSpPr>
        <p:spPr/>
        <p:txBody>
          <a:bodyPr/>
          <a:lstStyle/>
          <a:p>
            <a:r>
              <a:rPr lang="en-US" dirty="0" smtClean="0"/>
              <a:t>TWMS</a:t>
            </a:r>
            <a:endParaRPr lang="en-US" dirty="0"/>
          </a:p>
        </p:txBody>
      </p:sp>
      <p:pic>
        <p:nvPicPr>
          <p:cNvPr id="4" name="Picture 2" descr="\\alle\krconnor$\Desktop\How to log onto TWMS\Step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0"/>
            <a:ext cx="4876800" cy="4779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779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continue</a:t>
            </a:r>
            <a:endParaRPr lang="en-US" dirty="0"/>
          </a:p>
        </p:txBody>
      </p:sp>
      <p:sp>
        <p:nvSpPr>
          <p:cNvPr id="3" name="Title 2"/>
          <p:cNvSpPr>
            <a:spLocks noGrp="1"/>
          </p:cNvSpPr>
          <p:nvPr>
            <p:ph type="title"/>
          </p:nvPr>
        </p:nvSpPr>
        <p:spPr/>
        <p:txBody>
          <a:bodyPr/>
          <a:lstStyle/>
          <a:p>
            <a:r>
              <a:rPr lang="en-US" dirty="0" smtClean="0"/>
              <a:t>TWMS</a:t>
            </a:r>
            <a:endParaRPr lang="en-US" dirty="0"/>
          </a:p>
        </p:txBody>
      </p:sp>
      <p:pic>
        <p:nvPicPr>
          <p:cNvPr id="4" name="Picture 2" descr="\\alle\krconnor$\Desktop\How to log onto TWMS\Step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78424"/>
            <a:ext cx="9063727" cy="3694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95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Pop up appears and takes you to your outstanding training</a:t>
            </a:r>
          </a:p>
          <a:p>
            <a:r>
              <a:rPr lang="en-US" dirty="0" smtClean="0"/>
              <a:t>No pop-up go to next slide</a:t>
            </a:r>
            <a:endParaRPr lang="en-US" dirty="0"/>
          </a:p>
        </p:txBody>
      </p:sp>
      <p:sp>
        <p:nvSpPr>
          <p:cNvPr id="3" name="Title 2"/>
          <p:cNvSpPr>
            <a:spLocks noGrp="1"/>
          </p:cNvSpPr>
          <p:nvPr>
            <p:ph type="title"/>
          </p:nvPr>
        </p:nvSpPr>
        <p:spPr/>
        <p:txBody>
          <a:bodyPr/>
          <a:lstStyle/>
          <a:p>
            <a:r>
              <a:rPr lang="en-US" dirty="0" smtClean="0"/>
              <a:t>TWMS</a:t>
            </a:r>
            <a:endParaRPr lang="en-US" dirty="0"/>
          </a:p>
        </p:txBody>
      </p:sp>
      <p:pic>
        <p:nvPicPr>
          <p:cNvPr id="4" name="Picture 3" descr="\\alle\krconnor$\Desktop\How to log onto TWMS\Step 3.png"/>
          <p:cNvPicPr>
            <a:picLocks noChangeAspect="1" noChangeArrowheads="1"/>
          </p:cNvPicPr>
          <p:nvPr/>
        </p:nvPicPr>
        <p:blipFill rotWithShape="1">
          <a:blip r:embed="rId2">
            <a:extLst>
              <a:ext uri="{28A0092B-C50C-407E-A947-70E740481C1C}">
                <a14:useLocalDpi xmlns:a14="http://schemas.microsoft.com/office/drawing/2010/main" val="0"/>
              </a:ext>
            </a:extLst>
          </a:blip>
          <a:srcRect l="27113" t="12211" r="21296" b="18929"/>
          <a:stretch/>
        </p:blipFill>
        <p:spPr bwMode="auto">
          <a:xfrm>
            <a:off x="1219200" y="2895600"/>
            <a:ext cx="6492240"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219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3"/>
          </a:xfrm>
        </p:spPr>
        <p:txBody>
          <a:bodyPr/>
          <a:lstStyle/>
          <a:p>
            <a:r>
              <a:rPr lang="en-US" dirty="0" smtClean="0"/>
              <a:t>If </a:t>
            </a:r>
            <a:r>
              <a:rPr lang="en-US" dirty="0" smtClean="0"/>
              <a:t>you do not get the pop-up from the previous page:</a:t>
            </a:r>
          </a:p>
          <a:p>
            <a:pPr lvl="1"/>
            <a:r>
              <a:rPr lang="en-US" dirty="0" smtClean="0"/>
              <a:t>Select </a:t>
            </a:r>
            <a:r>
              <a:rPr lang="en-US" dirty="0" smtClean="0"/>
              <a:t>Online Training and </a:t>
            </a:r>
            <a:r>
              <a:rPr lang="en-US" dirty="0" smtClean="0"/>
              <a:t>Notices</a:t>
            </a:r>
          </a:p>
          <a:p>
            <a:pPr lvl="1"/>
            <a:r>
              <a:rPr lang="en-US" dirty="0" smtClean="0"/>
              <a:t>Once on the page, this option will disappear from you menu on the left.</a:t>
            </a:r>
            <a:endParaRPr lang="en-US" dirty="0"/>
          </a:p>
        </p:txBody>
      </p:sp>
      <p:sp>
        <p:nvSpPr>
          <p:cNvPr id="3" name="Title 2"/>
          <p:cNvSpPr>
            <a:spLocks noGrp="1"/>
          </p:cNvSpPr>
          <p:nvPr>
            <p:ph type="title"/>
          </p:nvPr>
        </p:nvSpPr>
        <p:spPr/>
        <p:txBody>
          <a:bodyPr/>
          <a:lstStyle/>
          <a:p>
            <a:r>
              <a:rPr lang="en-US" dirty="0" smtClean="0"/>
              <a:t>TWMS</a:t>
            </a:r>
            <a:endParaRPr lang="en-US" dirty="0"/>
          </a:p>
        </p:txBody>
      </p:sp>
      <p:pic>
        <p:nvPicPr>
          <p:cNvPr id="4" name="Picture 3" descr="\\alle\krconnor$\Desktop\How to log onto TWMS\Step 3 Alt.png"/>
          <p:cNvPicPr>
            <a:picLocks noChangeAspect="1" noChangeArrowheads="1"/>
          </p:cNvPicPr>
          <p:nvPr/>
        </p:nvPicPr>
        <p:blipFill rotWithShape="1">
          <a:blip r:embed="rId2">
            <a:extLst>
              <a:ext uri="{28A0092B-C50C-407E-A947-70E740481C1C}">
                <a14:useLocalDpi xmlns:a14="http://schemas.microsoft.com/office/drawing/2010/main" val="0"/>
              </a:ext>
            </a:extLst>
          </a:blip>
          <a:srcRect l="-2" t="13871" r="67164" b="43343"/>
          <a:stretch/>
        </p:blipFill>
        <p:spPr bwMode="auto">
          <a:xfrm>
            <a:off x="2362200" y="3200400"/>
            <a:ext cx="502412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274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on your desired requirement</a:t>
            </a:r>
            <a:endParaRPr lang="en-US" dirty="0"/>
          </a:p>
        </p:txBody>
      </p:sp>
      <p:sp>
        <p:nvSpPr>
          <p:cNvPr id="3" name="Title 2"/>
          <p:cNvSpPr>
            <a:spLocks noGrp="1"/>
          </p:cNvSpPr>
          <p:nvPr>
            <p:ph type="title"/>
          </p:nvPr>
        </p:nvSpPr>
        <p:spPr/>
        <p:txBody>
          <a:bodyPr/>
          <a:lstStyle/>
          <a:p>
            <a:r>
              <a:rPr lang="en-US" dirty="0" smtClean="0"/>
              <a:t>TWMS</a:t>
            </a:r>
            <a:endParaRPr lang="en-US" dirty="0"/>
          </a:p>
        </p:txBody>
      </p:sp>
      <p:pic>
        <p:nvPicPr>
          <p:cNvPr id="4" name="Picture 3" descr="\\alle\krconnor$\Desktop\How to log onto TWMS\Step 4.png"/>
          <p:cNvPicPr>
            <a:picLocks noChangeAspect="1" noChangeArrowheads="1"/>
          </p:cNvPicPr>
          <p:nvPr/>
        </p:nvPicPr>
        <p:blipFill rotWithShape="1">
          <a:blip r:embed="rId2">
            <a:extLst>
              <a:ext uri="{28A0092B-C50C-407E-A947-70E740481C1C}">
                <a14:useLocalDpi xmlns:a14="http://schemas.microsoft.com/office/drawing/2010/main" val="0"/>
              </a:ext>
            </a:extLst>
          </a:blip>
          <a:srcRect l="9346" t="24823" r="47838" b="23750"/>
          <a:stretch/>
        </p:blipFill>
        <p:spPr bwMode="auto">
          <a:xfrm>
            <a:off x="304800" y="2133600"/>
            <a:ext cx="8138160"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127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TWMS</a:t>
            </a:r>
            <a:endParaRPr lang="en-US" dirty="0"/>
          </a:p>
        </p:txBody>
      </p:sp>
      <p:pic>
        <p:nvPicPr>
          <p:cNvPr id="4" name="Picture 3" descr="\\alle\krconnor$\Desktop\How to log onto TWMS\Step 5.png"/>
          <p:cNvPicPr>
            <a:picLocks noChangeAspect="1" noChangeArrowheads="1"/>
          </p:cNvPicPr>
          <p:nvPr/>
        </p:nvPicPr>
        <p:blipFill rotWithShape="1">
          <a:blip r:embed="rId2">
            <a:extLst>
              <a:ext uri="{28A0092B-C50C-407E-A947-70E740481C1C}">
                <a14:useLocalDpi xmlns:a14="http://schemas.microsoft.com/office/drawing/2010/main" val="0"/>
              </a:ext>
            </a:extLst>
          </a:blip>
          <a:srcRect l="22263" t="1689" r="23722" b="7923"/>
          <a:stretch/>
        </p:blipFill>
        <p:spPr bwMode="auto">
          <a:xfrm>
            <a:off x="914400" y="1208313"/>
            <a:ext cx="7194332" cy="563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881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course is on TWMS it will pop up. If it is located on NKO it will redirect you to the NKO homepage</a:t>
            </a:r>
            <a:endParaRPr lang="en-US" dirty="0"/>
          </a:p>
        </p:txBody>
      </p:sp>
      <p:sp>
        <p:nvSpPr>
          <p:cNvPr id="3" name="Title 2"/>
          <p:cNvSpPr>
            <a:spLocks noGrp="1"/>
          </p:cNvSpPr>
          <p:nvPr>
            <p:ph type="title"/>
          </p:nvPr>
        </p:nvSpPr>
        <p:spPr/>
        <p:txBody>
          <a:bodyPr/>
          <a:lstStyle/>
          <a:p>
            <a:r>
              <a:rPr lang="en-US" dirty="0" smtClean="0"/>
              <a:t>TWMS</a:t>
            </a:r>
            <a:endParaRPr lang="en-US" dirty="0"/>
          </a:p>
        </p:txBody>
      </p:sp>
      <p:pic>
        <p:nvPicPr>
          <p:cNvPr id="5" name="Picture 3" descr="\\alle\krconnor$\Desktop\How to log onto TWMS\Step 6.png"/>
          <p:cNvPicPr>
            <a:picLocks noChangeAspect="1" noChangeArrowheads="1"/>
          </p:cNvPicPr>
          <p:nvPr/>
        </p:nvPicPr>
        <p:blipFill rotWithShape="1">
          <a:blip r:embed="rId2">
            <a:extLst>
              <a:ext uri="{28A0092B-C50C-407E-A947-70E740481C1C}">
                <a14:useLocalDpi xmlns:a14="http://schemas.microsoft.com/office/drawing/2010/main" val="0"/>
              </a:ext>
            </a:extLst>
          </a:blip>
          <a:srcRect l="28550" t="2" r="26504" b="33032"/>
          <a:stretch/>
        </p:blipFill>
        <p:spPr bwMode="auto">
          <a:xfrm>
            <a:off x="2743200" y="2438400"/>
            <a:ext cx="603504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9765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103</TotalTime>
  <Words>322</Words>
  <Application>Microsoft Office PowerPoint</Application>
  <PresentationFormat>On-screen Show (4:3)</PresentationFormat>
  <Paragraphs>60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How to Navigate TWMS and NKO</vt:lpstr>
      <vt:lpstr>Overview</vt:lpstr>
      <vt:lpstr>TWMS</vt:lpstr>
      <vt:lpstr>TWMS</vt:lpstr>
      <vt:lpstr>TWMS</vt:lpstr>
      <vt:lpstr>TWMS</vt:lpstr>
      <vt:lpstr>TWMS</vt:lpstr>
      <vt:lpstr>TWMS</vt:lpstr>
      <vt:lpstr>TWMS</vt:lpstr>
      <vt:lpstr>TWMS</vt:lpstr>
      <vt:lpstr>TWMS</vt:lpstr>
      <vt:lpstr>TWMS</vt:lpstr>
      <vt:lpstr>NKO</vt:lpstr>
      <vt:lpstr>NKO </vt:lpstr>
      <vt:lpstr>NKO</vt:lpstr>
      <vt:lpstr>NKO</vt:lpstr>
      <vt:lpstr>NKO</vt:lpstr>
      <vt:lpstr>NKO </vt:lpstr>
      <vt:lpstr>NKO </vt:lpstr>
      <vt:lpstr>NKO </vt:lpstr>
      <vt:lpstr>Muster Codes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Navigate TWMS and NKO</dc:title>
  <dc:creator>Connor, Kristen (LT)</dc:creator>
  <cp:lastModifiedBy>Connor, Kristen (LT)</cp:lastModifiedBy>
  <cp:revision>17</cp:revision>
  <dcterms:created xsi:type="dcterms:W3CDTF">2015-12-11T20:54:48Z</dcterms:created>
  <dcterms:modified xsi:type="dcterms:W3CDTF">2017-03-16T15:55:48Z</dcterms:modified>
</cp:coreProperties>
</file>