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6"/>
  </p:notesMasterIdLst>
  <p:handoutMasterIdLst>
    <p:handoutMasterId r:id="rId17"/>
  </p:handoutMasterIdLst>
  <p:sldIdLst>
    <p:sldId id="655" r:id="rId5"/>
    <p:sldId id="693" r:id="rId6"/>
    <p:sldId id="691" r:id="rId7"/>
    <p:sldId id="694" r:id="rId8"/>
    <p:sldId id="695" r:id="rId9"/>
    <p:sldId id="696" r:id="rId10"/>
    <p:sldId id="692" r:id="rId11"/>
    <p:sldId id="697" r:id="rId12"/>
    <p:sldId id="698" r:id="rId13"/>
    <p:sldId id="699" r:id="rId14"/>
    <p:sldId id="657" r:id="rId15"/>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wart, Ryan (CIV)" initials="SR(" lastIdx="1" clrIdx="0">
    <p:extLst>
      <p:ext uri="{19B8F6BF-5375-455C-9EA6-DF929625EA0E}">
        <p15:presenceInfo xmlns:p15="http://schemas.microsoft.com/office/powerpoint/2012/main" userId="Stewart, Ryan (CIV)"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CC6600"/>
    <a:srgbClr val="FCFDFE"/>
    <a:srgbClr val="FFFF00"/>
    <a:srgbClr val="3333CC"/>
    <a:srgbClr val="0C304D"/>
    <a:srgbClr val="FFCC33"/>
    <a:srgbClr val="99CCFF"/>
    <a:srgbClr val="006666"/>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49" autoAdjust="0"/>
    <p:restoredTop sz="93653" autoAdjust="0"/>
  </p:normalViewPr>
  <p:slideViewPr>
    <p:cSldViewPr snapToObjects="1">
      <p:cViewPr varScale="1">
        <p:scale>
          <a:sx n="103" d="100"/>
          <a:sy n="103" d="100"/>
        </p:scale>
        <p:origin x="1536" y="108"/>
      </p:cViewPr>
      <p:guideLst>
        <p:guide orient="horz" pos="2160"/>
        <p:guide pos="2880"/>
      </p:guideLst>
    </p:cSldViewPr>
  </p:slideViewPr>
  <p:outlineViewPr>
    <p:cViewPr>
      <p:scale>
        <a:sx n="33" d="100"/>
        <a:sy n="33" d="100"/>
      </p:scale>
      <p:origin x="0" y="1338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50" d="100"/>
          <a:sy n="50" d="100"/>
        </p:scale>
        <p:origin x="2704" y="32"/>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8482" name="Rectangle 2"/>
          <p:cNvSpPr>
            <a:spLocks noGrp="1" noChangeArrowheads="1"/>
          </p:cNvSpPr>
          <p:nvPr>
            <p:ph type="hdr" sz="quarter"/>
          </p:nvPr>
        </p:nvSpPr>
        <p:spPr bwMode="auto">
          <a:xfrm>
            <a:off x="1" y="1"/>
            <a:ext cx="2981502" cy="464506"/>
          </a:xfrm>
          <a:prstGeom prst="rect">
            <a:avLst/>
          </a:prstGeom>
          <a:noFill/>
          <a:ln w="9525">
            <a:noFill/>
            <a:miter lim="800000"/>
            <a:headEnd/>
            <a:tailEnd/>
          </a:ln>
          <a:effectLst/>
        </p:spPr>
        <p:txBody>
          <a:bodyPr vert="horz" wrap="square" lIns="93963" tIns="46983" rIns="93963" bIns="46983" numCol="1" anchor="t" anchorCtr="0" compatLnSpc="1">
            <a:prstTxWarp prst="textNoShape">
              <a:avLst/>
            </a:prstTxWarp>
          </a:bodyPr>
          <a:lstStyle>
            <a:lvl1pPr defTabSz="940370">
              <a:defRPr sz="1200">
                <a:latin typeface="Arial" charset="0"/>
                <a:ea typeface="+mn-ea"/>
                <a:cs typeface="+mn-cs"/>
              </a:defRPr>
            </a:lvl1pPr>
          </a:lstStyle>
          <a:p>
            <a:pPr>
              <a:defRPr/>
            </a:pPr>
            <a:endParaRPr lang="en-US"/>
          </a:p>
        </p:txBody>
      </p:sp>
      <p:sp>
        <p:nvSpPr>
          <p:cNvPr id="148483" name="Rectangle 3"/>
          <p:cNvSpPr>
            <a:spLocks noGrp="1" noChangeArrowheads="1"/>
          </p:cNvSpPr>
          <p:nvPr>
            <p:ph type="dt" sz="quarter" idx="1"/>
          </p:nvPr>
        </p:nvSpPr>
        <p:spPr bwMode="auto">
          <a:xfrm>
            <a:off x="3898772" y="1"/>
            <a:ext cx="2981502" cy="464506"/>
          </a:xfrm>
          <a:prstGeom prst="rect">
            <a:avLst/>
          </a:prstGeom>
          <a:noFill/>
          <a:ln w="9525">
            <a:noFill/>
            <a:miter lim="800000"/>
            <a:headEnd/>
            <a:tailEnd/>
          </a:ln>
          <a:effectLst/>
        </p:spPr>
        <p:txBody>
          <a:bodyPr vert="horz" wrap="square" lIns="93963" tIns="46983" rIns="93963" bIns="46983" numCol="1" anchor="t" anchorCtr="0" compatLnSpc="1">
            <a:prstTxWarp prst="textNoShape">
              <a:avLst/>
            </a:prstTxWarp>
          </a:bodyPr>
          <a:lstStyle>
            <a:lvl1pPr algn="r" defTabSz="940370">
              <a:defRPr sz="1200">
                <a:latin typeface="Arial" charset="0"/>
                <a:ea typeface="+mn-ea"/>
                <a:cs typeface="+mn-cs"/>
              </a:defRPr>
            </a:lvl1pPr>
          </a:lstStyle>
          <a:p>
            <a:pPr>
              <a:defRPr/>
            </a:pPr>
            <a:endParaRPr lang="en-US"/>
          </a:p>
        </p:txBody>
      </p:sp>
      <p:sp>
        <p:nvSpPr>
          <p:cNvPr id="148484" name="Rectangle 4"/>
          <p:cNvSpPr>
            <a:spLocks noGrp="1" noChangeArrowheads="1"/>
          </p:cNvSpPr>
          <p:nvPr>
            <p:ph type="ftr" sz="quarter" idx="2"/>
          </p:nvPr>
        </p:nvSpPr>
        <p:spPr bwMode="auto">
          <a:xfrm>
            <a:off x="1" y="8830321"/>
            <a:ext cx="2981502" cy="464506"/>
          </a:xfrm>
          <a:prstGeom prst="rect">
            <a:avLst/>
          </a:prstGeom>
          <a:noFill/>
          <a:ln w="9525">
            <a:noFill/>
            <a:miter lim="800000"/>
            <a:headEnd/>
            <a:tailEnd/>
          </a:ln>
          <a:effectLst/>
        </p:spPr>
        <p:txBody>
          <a:bodyPr vert="horz" wrap="square" lIns="93963" tIns="46983" rIns="93963" bIns="46983" numCol="1" anchor="b" anchorCtr="0" compatLnSpc="1">
            <a:prstTxWarp prst="textNoShape">
              <a:avLst/>
            </a:prstTxWarp>
          </a:bodyPr>
          <a:lstStyle>
            <a:lvl1pPr defTabSz="940370">
              <a:defRPr sz="1200">
                <a:latin typeface="Arial" charset="0"/>
                <a:ea typeface="+mn-ea"/>
                <a:cs typeface="+mn-cs"/>
              </a:defRPr>
            </a:lvl1pPr>
          </a:lstStyle>
          <a:p>
            <a:pPr>
              <a:defRPr/>
            </a:pPr>
            <a:endParaRPr lang="en-US"/>
          </a:p>
        </p:txBody>
      </p:sp>
      <p:sp>
        <p:nvSpPr>
          <p:cNvPr id="148485" name="Rectangle 5"/>
          <p:cNvSpPr>
            <a:spLocks noGrp="1" noChangeArrowheads="1"/>
          </p:cNvSpPr>
          <p:nvPr>
            <p:ph type="sldNum" sz="quarter" idx="3"/>
          </p:nvPr>
        </p:nvSpPr>
        <p:spPr bwMode="auto">
          <a:xfrm>
            <a:off x="3898772" y="8830321"/>
            <a:ext cx="2981502" cy="464506"/>
          </a:xfrm>
          <a:prstGeom prst="rect">
            <a:avLst/>
          </a:prstGeom>
          <a:noFill/>
          <a:ln w="9525">
            <a:noFill/>
            <a:miter lim="800000"/>
            <a:headEnd/>
            <a:tailEnd/>
          </a:ln>
          <a:effectLst/>
        </p:spPr>
        <p:txBody>
          <a:bodyPr vert="horz" wrap="square" lIns="93963" tIns="46983" rIns="93963" bIns="46983" numCol="1" anchor="b" anchorCtr="0" compatLnSpc="1">
            <a:prstTxWarp prst="textNoShape">
              <a:avLst/>
            </a:prstTxWarp>
          </a:bodyPr>
          <a:lstStyle>
            <a:lvl1pPr algn="r" defTabSz="940114">
              <a:defRPr sz="1200">
                <a:ea typeface="ＭＳ Ｐゴシック" charset="-128"/>
              </a:defRPr>
            </a:lvl1pPr>
          </a:lstStyle>
          <a:p>
            <a:pPr>
              <a:defRPr/>
            </a:pPr>
            <a:fld id="{FBEBDF4C-EB5C-424A-A5AF-13B9AE6F16BD}" type="slidenum">
              <a:rPr lang="en-US"/>
              <a:pPr>
                <a:defRPr/>
              </a:pPr>
              <a:t>‹#›</a:t>
            </a:fld>
            <a:endParaRPr lang="en-US" dirty="0"/>
          </a:p>
        </p:txBody>
      </p:sp>
    </p:spTree>
    <p:extLst>
      <p:ext uri="{BB962C8B-B14F-4D97-AF65-F5344CB8AC3E}">
        <p14:creationId xmlns:p14="http://schemas.microsoft.com/office/powerpoint/2010/main" val="20688966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1" y="1"/>
            <a:ext cx="2981502" cy="464506"/>
          </a:xfrm>
          <a:prstGeom prst="rect">
            <a:avLst/>
          </a:prstGeom>
          <a:noFill/>
          <a:ln w="9525">
            <a:noFill/>
            <a:miter lim="800000"/>
            <a:headEnd/>
            <a:tailEnd/>
          </a:ln>
          <a:effectLst/>
        </p:spPr>
        <p:txBody>
          <a:bodyPr vert="horz" wrap="square" lIns="93963" tIns="46983" rIns="93963" bIns="46983" numCol="1" anchor="t" anchorCtr="0" compatLnSpc="1">
            <a:prstTxWarp prst="textNoShape">
              <a:avLst/>
            </a:prstTxWarp>
          </a:bodyPr>
          <a:lstStyle>
            <a:lvl1pPr defTabSz="940370">
              <a:defRPr sz="1200">
                <a:latin typeface="Arial" charset="0"/>
                <a:ea typeface="+mn-ea"/>
                <a:cs typeface="+mn-cs"/>
              </a:defRPr>
            </a:lvl1pPr>
          </a:lstStyle>
          <a:p>
            <a:pPr>
              <a:defRPr/>
            </a:pPr>
            <a:endParaRPr lang="en-US"/>
          </a:p>
        </p:txBody>
      </p:sp>
      <p:sp>
        <p:nvSpPr>
          <p:cNvPr id="20483" name="Rectangle 3"/>
          <p:cNvSpPr>
            <a:spLocks noGrp="1" noChangeArrowheads="1"/>
          </p:cNvSpPr>
          <p:nvPr>
            <p:ph type="dt" idx="1"/>
          </p:nvPr>
        </p:nvSpPr>
        <p:spPr bwMode="auto">
          <a:xfrm>
            <a:off x="3898772" y="1"/>
            <a:ext cx="2981502" cy="464506"/>
          </a:xfrm>
          <a:prstGeom prst="rect">
            <a:avLst/>
          </a:prstGeom>
          <a:noFill/>
          <a:ln w="9525">
            <a:noFill/>
            <a:miter lim="800000"/>
            <a:headEnd/>
            <a:tailEnd/>
          </a:ln>
          <a:effectLst/>
        </p:spPr>
        <p:txBody>
          <a:bodyPr vert="horz" wrap="square" lIns="93963" tIns="46983" rIns="93963" bIns="46983" numCol="1" anchor="t" anchorCtr="0" compatLnSpc="1">
            <a:prstTxWarp prst="textNoShape">
              <a:avLst/>
            </a:prstTxWarp>
          </a:bodyPr>
          <a:lstStyle>
            <a:lvl1pPr algn="r" defTabSz="940370">
              <a:defRPr sz="1200">
                <a:latin typeface="Arial" charset="0"/>
                <a:ea typeface="+mn-ea"/>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16013" y="695325"/>
            <a:ext cx="4649787" cy="3487738"/>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687565" y="4416737"/>
            <a:ext cx="5506683" cy="4183694"/>
          </a:xfrm>
          <a:prstGeom prst="rect">
            <a:avLst/>
          </a:prstGeom>
          <a:noFill/>
          <a:ln w="9525">
            <a:noFill/>
            <a:miter lim="800000"/>
            <a:headEnd/>
            <a:tailEnd/>
          </a:ln>
          <a:effectLst/>
        </p:spPr>
        <p:txBody>
          <a:bodyPr vert="horz" wrap="square" lIns="93963" tIns="46983" rIns="93963" bIns="4698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1" y="8830321"/>
            <a:ext cx="2981502" cy="464506"/>
          </a:xfrm>
          <a:prstGeom prst="rect">
            <a:avLst/>
          </a:prstGeom>
          <a:noFill/>
          <a:ln w="9525">
            <a:noFill/>
            <a:miter lim="800000"/>
            <a:headEnd/>
            <a:tailEnd/>
          </a:ln>
          <a:effectLst/>
        </p:spPr>
        <p:txBody>
          <a:bodyPr vert="horz" wrap="square" lIns="93963" tIns="46983" rIns="93963" bIns="46983" numCol="1" anchor="b" anchorCtr="0" compatLnSpc="1">
            <a:prstTxWarp prst="textNoShape">
              <a:avLst/>
            </a:prstTxWarp>
          </a:bodyPr>
          <a:lstStyle>
            <a:lvl1pPr defTabSz="940370">
              <a:defRPr sz="1200">
                <a:latin typeface="Arial" charset="0"/>
                <a:ea typeface="+mn-ea"/>
                <a:cs typeface="+mn-cs"/>
              </a:defRPr>
            </a:lvl1pPr>
          </a:lstStyle>
          <a:p>
            <a:pPr>
              <a:defRPr/>
            </a:pPr>
            <a:endParaRPr lang="en-US"/>
          </a:p>
        </p:txBody>
      </p:sp>
      <p:sp>
        <p:nvSpPr>
          <p:cNvPr id="20487" name="Rectangle 7"/>
          <p:cNvSpPr>
            <a:spLocks noGrp="1" noChangeArrowheads="1"/>
          </p:cNvSpPr>
          <p:nvPr>
            <p:ph type="sldNum" sz="quarter" idx="5"/>
          </p:nvPr>
        </p:nvSpPr>
        <p:spPr bwMode="auto">
          <a:xfrm>
            <a:off x="3898772" y="8830321"/>
            <a:ext cx="2981502" cy="464506"/>
          </a:xfrm>
          <a:prstGeom prst="rect">
            <a:avLst/>
          </a:prstGeom>
          <a:noFill/>
          <a:ln w="9525">
            <a:noFill/>
            <a:miter lim="800000"/>
            <a:headEnd/>
            <a:tailEnd/>
          </a:ln>
          <a:effectLst/>
        </p:spPr>
        <p:txBody>
          <a:bodyPr vert="horz" wrap="square" lIns="93963" tIns="46983" rIns="93963" bIns="46983" numCol="1" anchor="b" anchorCtr="0" compatLnSpc="1">
            <a:prstTxWarp prst="textNoShape">
              <a:avLst/>
            </a:prstTxWarp>
          </a:bodyPr>
          <a:lstStyle>
            <a:lvl1pPr algn="r" defTabSz="940114">
              <a:defRPr sz="1200">
                <a:ea typeface="ＭＳ Ｐゴシック" charset="-128"/>
              </a:defRPr>
            </a:lvl1pPr>
          </a:lstStyle>
          <a:p>
            <a:pPr>
              <a:defRPr/>
            </a:pPr>
            <a:fld id="{5F3B3BA0-2261-48EA-BB69-4A21C2E334F2}" type="slidenum">
              <a:rPr lang="en-US"/>
              <a:pPr>
                <a:defRPr/>
              </a:pPr>
              <a:t>‹#›</a:t>
            </a:fld>
            <a:endParaRPr lang="en-US" dirty="0"/>
          </a:p>
        </p:txBody>
      </p:sp>
    </p:spTree>
    <p:extLst>
      <p:ext uri="{BB962C8B-B14F-4D97-AF65-F5344CB8AC3E}">
        <p14:creationId xmlns:p14="http://schemas.microsoft.com/office/powerpoint/2010/main" val="1061969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5" descr="nps_ppt_master2"/>
          <p:cNvPicPr>
            <a:picLocks noChangeAspect="1" noChangeArrowheads="1"/>
          </p:cNvPicPr>
          <p:nvPr/>
        </p:nvPicPr>
        <p:blipFill>
          <a:blip r:embed="rId2" cstate="print"/>
          <a:srcRect/>
          <a:stretch>
            <a:fillRect/>
          </a:stretch>
        </p:blipFill>
        <p:spPr bwMode="auto">
          <a:xfrm>
            <a:off x="0" y="0"/>
            <a:ext cx="9144000" cy="6861175"/>
          </a:xfrm>
          <a:prstGeom prst="rect">
            <a:avLst/>
          </a:prstGeom>
          <a:noFill/>
          <a:ln w="9525">
            <a:noFill/>
            <a:miter lim="800000"/>
            <a:headEnd/>
            <a:tailEnd/>
          </a:ln>
        </p:spPr>
      </p:pic>
      <p:sp>
        <p:nvSpPr>
          <p:cNvPr id="1038339" name="Rectangle 3"/>
          <p:cNvSpPr>
            <a:spLocks noGrp="1" noChangeArrowheads="1"/>
          </p:cNvSpPr>
          <p:nvPr>
            <p:ph type="ctrTitle"/>
          </p:nvPr>
        </p:nvSpPr>
        <p:spPr>
          <a:xfrm>
            <a:off x="990600" y="2667000"/>
            <a:ext cx="7620000" cy="1143000"/>
          </a:xfrm>
        </p:spPr>
        <p:txBody>
          <a:bodyPr/>
          <a:lstStyle>
            <a:lvl1pPr algn="ctr">
              <a:defRPr sz="3600">
                <a:solidFill>
                  <a:schemeClr val="tx1"/>
                </a:solidFill>
              </a:defRPr>
            </a:lvl1pPr>
          </a:lstStyle>
          <a:p>
            <a:r>
              <a:rPr lang="en-US"/>
              <a:t>Click to edit Master title style</a:t>
            </a:r>
          </a:p>
        </p:txBody>
      </p:sp>
      <p:sp>
        <p:nvSpPr>
          <p:cNvPr id="1038340" name="Rectangle 4"/>
          <p:cNvSpPr>
            <a:spLocks noGrp="1" noChangeArrowheads="1"/>
          </p:cNvSpPr>
          <p:nvPr>
            <p:ph type="subTitle" idx="1"/>
          </p:nvPr>
        </p:nvSpPr>
        <p:spPr>
          <a:xfrm>
            <a:off x="1600200" y="4114800"/>
            <a:ext cx="6400800" cy="1752600"/>
          </a:xfrm>
        </p:spPr>
        <p:txBody>
          <a:bodyPr/>
          <a:lstStyle>
            <a:lvl1pPr marL="0" indent="0" algn="ctr">
              <a:buFontTx/>
              <a:buNone/>
              <a:defRPr sz="28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B5E0AD4E-9C3D-4F53-A406-01542380D137}" type="datetime9">
              <a:rPr lang="en-US"/>
              <a:pPr>
                <a:defRPr/>
              </a:pPr>
              <a:t>2/1/2021 3:21:34 PM</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51705-680F-400A-8C46-008DD75F7C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0"/>
            <a:ext cx="20955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0"/>
            <a:ext cx="61341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8F92FF19-72B2-4197-BD66-D32F29032CC5}" type="datetime9">
              <a:rPr lang="en-US"/>
              <a:pPr>
                <a:defRPr/>
              </a:pPr>
              <a:t>2/1/2021 3:21:34 PM</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DC4062-9738-4761-BFC5-53A1F1BA5740}"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137D0DD1-EF5B-4CE0-8188-BB3FE209680E}" type="datetime9">
              <a:rPr lang="en-US"/>
              <a:pPr>
                <a:defRPr/>
              </a:pPr>
              <a:t>2/1/2021 3:21:34 PM</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A294725-9C5A-43FB-BB48-47B286674EC1}"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91D74FAA-0326-428B-9A3A-01213B9E9B44}" type="datetime9">
              <a:rPr lang="en-US"/>
              <a:pPr>
                <a:defRPr/>
              </a:pPr>
              <a:t>2/1/2021 3:21:34 PM</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FC938B-04CD-4E30-AA8E-96E51163168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954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954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0056DF7F-96DA-46E3-8401-DBB724C72241}" type="datetime9">
              <a:rPr lang="en-US"/>
              <a:pPr>
                <a:defRPr/>
              </a:pPr>
              <a:t>2/1/2021 3:21:34 PM</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D2CA2E1-F4EF-4F73-967C-3869DF4BD65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579860D2-E25A-4FF2-8564-A72E839B51D6}" type="datetime9">
              <a:rPr lang="en-US"/>
              <a:pPr>
                <a:defRPr/>
              </a:pPr>
              <a:t>2/1/2021 3:21:34 PM</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A76FF14-DA5E-40C6-BD39-0B2079F42CA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455A8125-0D32-4E21-829B-28967AF44A00}" type="datetime9">
              <a:rPr lang="en-US"/>
              <a:pPr>
                <a:defRPr/>
              </a:pPr>
              <a:t>2/1/2021 3:21:34 PM</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00556D4-3EA5-49D6-9238-BADE97F81F1D}"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B6760477-698C-469B-A392-2698E6FF7565}" type="datetime9">
              <a:rPr lang="en-US"/>
              <a:pPr>
                <a:defRPr/>
              </a:pPr>
              <a:t>2/1/2021 3:21:34 PM</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347CFCD-E3DC-44A0-BA87-25A263E8DFF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149542D-0A4A-4BA0-B057-A43EA7E7FD0A}" type="datetime9">
              <a:rPr lang="en-US"/>
              <a:pPr>
                <a:defRPr/>
              </a:pPr>
              <a:t>2/1/2021 3:21:34 PM</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650F36-121B-4873-AB23-5F94FE869DFA}"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14775048-314B-40DC-91BE-1AB68799DE5C}" type="datetime9">
              <a:rPr lang="en-US"/>
              <a:pPr>
                <a:defRPr/>
              </a:pPr>
              <a:t>2/1/2021 3:21:34 PM</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CAAF3A6-AA56-4C7F-9883-B9A91E4AC91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1" descr="nps_ppt_slide"/>
          <p:cNvPicPr>
            <a:picLocks noChangeAspect="1" noChangeArrowheads="1"/>
          </p:cNvPicPr>
          <p:nvPr/>
        </p:nvPicPr>
        <p:blipFill>
          <a:blip r:embed="rId13" cstate="print"/>
          <a:srcRect/>
          <a:stretch>
            <a:fillRect/>
          </a:stretch>
        </p:blipFill>
        <p:spPr bwMode="auto">
          <a:xfrm>
            <a:off x="0" y="0"/>
            <a:ext cx="9144000" cy="6856413"/>
          </a:xfrm>
          <a:prstGeom prst="rect">
            <a:avLst/>
          </a:prstGeom>
          <a:noFill/>
          <a:ln w="9525">
            <a:noFill/>
            <a:miter lim="800000"/>
            <a:headEnd/>
            <a:tailEnd/>
          </a:ln>
        </p:spPr>
      </p:pic>
      <p:sp>
        <p:nvSpPr>
          <p:cNvPr id="1027" name="Rectangle 2"/>
          <p:cNvSpPr>
            <a:spLocks noGrp="1" noChangeArrowheads="1"/>
          </p:cNvSpPr>
          <p:nvPr>
            <p:ph type="title"/>
          </p:nvPr>
        </p:nvSpPr>
        <p:spPr bwMode="auto">
          <a:xfrm>
            <a:off x="1600200" y="0"/>
            <a:ext cx="72390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57200" y="12954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charset="-128"/>
              </a:defRPr>
            </a:lvl1pPr>
          </a:lstStyle>
          <a:p>
            <a:pPr>
              <a:defRPr/>
            </a:pPr>
            <a:fld id="{3E66AF1A-FE82-438A-B9CC-F77AB21CA156}" type="datetime9">
              <a:rPr lang="en-US"/>
              <a:pPr>
                <a:defRPr/>
              </a:pPr>
              <a:t>2/1/2021 3:21:34 PM</a:t>
            </a:fld>
            <a:endParaRPr lang="en-US" dirty="0"/>
          </a:p>
        </p:txBody>
      </p:sp>
      <p:sp>
        <p:nvSpPr>
          <p:cNvPr id="1029" name="Rectangle 5"/>
          <p:cNvSpPr>
            <a:spLocks noGrp="1" noChangeArrowheads="1"/>
          </p:cNvSpPr>
          <p:nvPr>
            <p:ph type="ftr" sz="quarter" idx="3"/>
          </p:nvPr>
        </p:nvSpPr>
        <p:spPr bwMode="auto">
          <a:xfrm>
            <a:off x="3352800" y="630555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charset="0"/>
                <a:ea typeface="ＭＳ Ｐゴシック" charset="-128"/>
              </a:defRPr>
            </a:lvl1pPr>
          </a:lstStyle>
          <a:p>
            <a:pPr>
              <a:defRPr/>
            </a:pPr>
            <a:fld id="{E1D07BBA-32B8-4ED0-A2CB-6E6CB3DFE7E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343" r:id="rId1"/>
    <p:sldLayoutId id="2147484333" r:id="rId2"/>
    <p:sldLayoutId id="2147484334" r:id="rId3"/>
    <p:sldLayoutId id="2147484335" r:id="rId4"/>
    <p:sldLayoutId id="2147484336" r:id="rId5"/>
    <p:sldLayoutId id="2147484337" r:id="rId6"/>
    <p:sldLayoutId id="2147484338" r:id="rId7"/>
    <p:sldLayoutId id="2147484339" r:id="rId8"/>
    <p:sldLayoutId id="2147484340" r:id="rId9"/>
    <p:sldLayoutId id="2147484341" r:id="rId10"/>
    <p:sldLayoutId id="2147484342" r:id="rId11"/>
  </p:sldLayoutIdLst>
  <p:hf hdr="0" ftr="0" dt="0"/>
  <p:txStyles>
    <p:titleStyle>
      <a:lvl1pPr algn="r" rtl="0" eaLnBrk="0" fontAlgn="base" hangingPunct="0">
        <a:spcBef>
          <a:spcPct val="0"/>
        </a:spcBef>
        <a:spcAft>
          <a:spcPct val="0"/>
        </a:spcAft>
        <a:defRPr sz="3200" b="1">
          <a:solidFill>
            <a:schemeClr val="bg1"/>
          </a:solidFill>
          <a:latin typeface="+mj-lt"/>
          <a:ea typeface="MS PGothic" pitchFamily="34" charset="-128"/>
          <a:cs typeface="ＭＳ Ｐゴシック" charset="0"/>
        </a:defRPr>
      </a:lvl1pPr>
      <a:lvl2pPr algn="r" rtl="0" eaLnBrk="0" fontAlgn="base" hangingPunct="0">
        <a:spcBef>
          <a:spcPct val="0"/>
        </a:spcBef>
        <a:spcAft>
          <a:spcPct val="0"/>
        </a:spcAft>
        <a:defRPr sz="3200" b="1">
          <a:solidFill>
            <a:schemeClr val="bg1"/>
          </a:solidFill>
          <a:latin typeface="Times" pitchFamily="1" charset="0"/>
          <a:ea typeface="MS PGothic" pitchFamily="34" charset="-128"/>
          <a:cs typeface="ＭＳ Ｐゴシック" charset="0"/>
        </a:defRPr>
      </a:lvl2pPr>
      <a:lvl3pPr algn="r" rtl="0" eaLnBrk="0" fontAlgn="base" hangingPunct="0">
        <a:spcBef>
          <a:spcPct val="0"/>
        </a:spcBef>
        <a:spcAft>
          <a:spcPct val="0"/>
        </a:spcAft>
        <a:defRPr sz="3200" b="1">
          <a:solidFill>
            <a:schemeClr val="bg1"/>
          </a:solidFill>
          <a:latin typeface="Times" pitchFamily="1" charset="0"/>
          <a:ea typeface="MS PGothic" pitchFamily="34" charset="-128"/>
          <a:cs typeface="ＭＳ Ｐゴシック" charset="0"/>
        </a:defRPr>
      </a:lvl3pPr>
      <a:lvl4pPr algn="r" rtl="0" eaLnBrk="0" fontAlgn="base" hangingPunct="0">
        <a:spcBef>
          <a:spcPct val="0"/>
        </a:spcBef>
        <a:spcAft>
          <a:spcPct val="0"/>
        </a:spcAft>
        <a:defRPr sz="3200" b="1">
          <a:solidFill>
            <a:schemeClr val="bg1"/>
          </a:solidFill>
          <a:latin typeface="Times" pitchFamily="1" charset="0"/>
          <a:ea typeface="MS PGothic" pitchFamily="34" charset="-128"/>
          <a:cs typeface="ＭＳ Ｐゴシック" charset="0"/>
        </a:defRPr>
      </a:lvl4pPr>
      <a:lvl5pPr algn="r" rtl="0" eaLnBrk="0" fontAlgn="base" hangingPunct="0">
        <a:spcBef>
          <a:spcPct val="0"/>
        </a:spcBef>
        <a:spcAft>
          <a:spcPct val="0"/>
        </a:spcAft>
        <a:defRPr sz="3200" b="1">
          <a:solidFill>
            <a:schemeClr val="bg1"/>
          </a:solidFill>
          <a:latin typeface="Times" pitchFamily="1" charset="0"/>
          <a:ea typeface="MS PGothic" pitchFamily="34" charset="-128"/>
          <a:cs typeface="ＭＳ Ｐゴシック" charset="0"/>
        </a:defRPr>
      </a:lvl5pPr>
      <a:lvl6pPr marL="457200" algn="r" rtl="0" fontAlgn="base">
        <a:spcBef>
          <a:spcPct val="0"/>
        </a:spcBef>
        <a:spcAft>
          <a:spcPct val="0"/>
        </a:spcAft>
        <a:defRPr sz="3200" b="1">
          <a:solidFill>
            <a:schemeClr val="bg1"/>
          </a:solidFill>
          <a:latin typeface="Times" pitchFamily="1" charset="0"/>
        </a:defRPr>
      </a:lvl6pPr>
      <a:lvl7pPr marL="914400" algn="r" rtl="0" fontAlgn="base">
        <a:spcBef>
          <a:spcPct val="0"/>
        </a:spcBef>
        <a:spcAft>
          <a:spcPct val="0"/>
        </a:spcAft>
        <a:defRPr sz="3200" b="1">
          <a:solidFill>
            <a:schemeClr val="bg1"/>
          </a:solidFill>
          <a:latin typeface="Times" pitchFamily="1" charset="0"/>
        </a:defRPr>
      </a:lvl7pPr>
      <a:lvl8pPr marL="1371600" algn="r" rtl="0" fontAlgn="base">
        <a:spcBef>
          <a:spcPct val="0"/>
        </a:spcBef>
        <a:spcAft>
          <a:spcPct val="0"/>
        </a:spcAft>
        <a:defRPr sz="3200" b="1">
          <a:solidFill>
            <a:schemeClr val="bg1"/>
          </a:solidFill>
          <a:latin typeface="Times" pitchFamily="1" charset="0"/>
        </a:defRPr>
      </a:lvl8pPr>
      <a:lvl9pPr marL="1828800" algn="r" rtl="0" fontAlgn="base">
        <a:spcBef>
          <a:spcPct val="0"/>
        </a:spcBef>
        <a:spcAft>
          <a:spcPct val="0"/>
        </a:spcAft>
        <a:defRPr sz="3200" b="1">
          <a:solidFill>
            <a:schemeClr val="bg1"/>
          </a:solidFill>
          <a:latin typeface="Times" pitchFamily="1"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D5640E-D6E6-4DF0-AC34-69C08C3727E3}"/>
              </a:ext>
            </a:extLst>
          </p:cNvPr>
          <p:cNvSpPr>
            <a:spLocks noGrp="1"/>
          </p:cNvSpPr>
          <p:nvPr>
            <p:ph type="ctrTitle"/>
          </p:nvPr>
        </p:nvSpPr>
        <p:spPr>
          <a:xfrm>
            <a:off x="990600" y="2667000"/>
            <a:ext cx="8001000" cy="1981200"/>
          </a:xfrm>
        </p:spPr>
        <p:txBody>
          <a:bodyPr/>
          <a:lstStyle/>
          <a:p>
            <a:r>
              <a:rPr lang="en-US" sz="3200" dirty="0">
                <a:latin typeface="Arial" panose="020B0604020202020204" pitchFamily="34" charset="0"/>
                <a:cs typeface="Arial" panose="020B0604020202020204" pitchFamily="34" charset="0"/>
              </a:rPr>
              <a:t>NPS Annual Custodian Training</a:t>
            </a:r>
            <a:br>
              <a:rPr lang="en-US" sz="3200" dirty="0">
                <a:latin typeface="Arial" panose="020B0604020202020204" pitchFamily="34" charset="0"/>
                <a:cs typeface="Arial" panose="020B0604020202020204" pitchFamily="34" charset="0"/>
              </a:rPr>
            </a:br>
            <a:endParaRPr lang="en-US" sz="3200" dirty="0"/>
          </a:p>
        </p:txBody>
      </p:sp>
      <p:sp>
        <p:nvSpPr>
          <p:cNvPr id="6" name="Subtitle 5">
            <a:extLst>
              <a:ext uri="{FF2B5EF4-FFF2-40B4-BE49-F238E27FC236}">
                <a16:creationId xmlns:a16="http://schemas.microsoft.com/office/drawing/2014/main" id="{A8AF5169-80C9-4B6C-8C13-B95786F297CB}"/>
              </a:ext>
            </a:extLst>
          </p:cNvPr>
          <p:cNvSpPr>
            <a:spLocks noGrp="1"/>
          </p:cNvSpPr>
          <p:nvPr>
            <p:ph type="subTitle" idx="1"/>
          </p:nvPr>
        </p:nvSpPr>
        <p:spPr/>
        <p:txBody>
          <a:bodyPr/>
          <a:lstStyle/>
          <a:p>
            <a:pPr algn="r"/>
            <a:endParaRPr lang="en-US" sz="1600" dirty="0">
              <a:latin typeface="Arial" panose="020B0604020202020204" pitchFamily="34" charset="0"/>
              <a:cs typeface="Arial" panose="020B0604020202020204" pitchFamily="34" charset="0"/>
            </a:endParaRPr>
          </a:p>
          <a:p>
            <a:pPr algn="r"/>
            <a:endParaRPr lang="en-US" sz="1600" dirty="0">
              <a:latin typeface="Arial" panose="020B0604020202020204" pitchFamily="34" charset="0"/>
              <a:cs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0BBE92D1-3DD6-4228-99E0-4CFEE2289B2D}"/>
              </a:ext>
            </a:extLst>
          </p:cNvPr>
          <p:cNvSpPr>
            <a:spLocks noGrp="1"/>
          </p:cNvSpPr>
          <p:nvPr>
            <p:ph type="sldNum" sz="quarter" idx="4294967295"/>
          </p:nvPr>
        </p:nvSpPr>
        <p:spPr>
          <a:xfrm>
            <a:off x="7010400" y="6245225"/>
            <a:ext cx="2133600" cy="476250"/>
          </a:xfrm>
        </p:spPr>
        <p:txBody>
          <a:bodyPr/>
          <a:lstStyle/>
          <a:p>
            <a:pPr>
              <a:defRPr/>
            </a:pPr>
            <a:fld id="{9A294725-9C5A-43FB-BB48-47B286674EC1}" type="slidenum">
              <a:rPr lang="en-US" smtClean="0"/>
              <a:pPr>
                <a:defRPr/>
              </a:pPr>
              <a:t>1</a:t>
            </a:fld>
            <a:endParaRPr lang="en-US" dirty="0"/>
          </a:p>
        </p:txBody>
      </p:sp>
    </p:spTree>
    <p:extLst>
      <p:ext uri="{BB962C8B-B14F-4D97-AF65-F5344CB8AC3E}">
        <p14:creationId xmlns:p14="http://schemas.microsoft.com/office/powerpoint/2010/main" val="3660053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C0A3D-E61B-4BAA-9C24-25AC8CEC6BB5}"/>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NPS Annual Custodian Training</a:t>
            </a:r>
            <a:endParaRPr lang="en-US" dirty="0"/>
          </a:p>
        </p:txBody>
      </p:sp>
      <p:sp>
        <p:nvSpPr>
          <p:cNvPr id="3" name="Content Placeholder 2">
            <a:extLst>
              <a:ext uri="{FF2B5EF4-FFF2-40B4-BE49-F238E27FC236}">
                <a16:creationId xmlns:a16="http://schemas.microsoft.com/office/drawing/2014/main" id="{0AC57BA0-4375-4A0D-8798-C56256D58C73}"/>
              </a:ext>
            </a:extLst>
          </p:cNvPr>
          <p:cNvSpPr>
            <a:spLocks noGrp="1"/>
          </p:cNvSpPr>
          <p:nvPr>
            <p:ph idx="1"/>
          </p:nvPr>
        </p:nvSpPr>
        <p:spPr>
          <a:xfrm>
            <a:off x="457200" y="914400"/>
            <a:ext cx="8534400" cy="4525963"/>
          </a:xfrm>
        </p:spPr>
        <p:txBody>
          <a:bodyPr/>
          <a:lstStyle/>
          <a:p>
            <a:pPr marL="0" indent="0">
              <a:buNone/>
            </a:pPr>
            <a:r>
              <a:rPr lang="en-US" sz="2400" b="1" u="sng" dirty="0"/>
              <a:t>Asset Disposal </a:t>
            </a:r>
          </a:p>
          <a:p>
            <a:r>
              <a:rPr lang="en-US" sz="2000" dirty="0"/>
              <a:t>Personal property that has been identified for permanent removal from service and is not being transferred to another entity for use should be sent to DLA for disposal. </a:t>
            </a:r>
          </a:p>
          <a:p>
            <a:r>
              <a:rPr lang="en-US" sz="2000" dirty="0"/>
              <a:t>Asset disposal will be coordinated with the NPS Property Office. </a:t>
            </a:r>
          </a:p>
          <a:p>
            <a:r>
              <a:rPr lang="en-US" sz="2000" dirty="0"/>
              <a:t>The NPS Property Office will completes one of the following disposal forms depending on the asset's condition:</a:t>
            </a:r>
          </a:p>
          <a:p>
            <a:pPr lvl="1"/>
            <a:r>
              <a:rPr lang="en-US" sz="2000" dirty="0"/>
              <a:t>DD Form 1348-1A, Issue Release/Receipt Document, is used for personal property that is declared obsolete, unfit for performance, or unserviceable through no specific cause or because of normal use. </a:t>
            </a:r>
          </a:p>
          <a:p>
            <a:pPr lvl="1"/>
            <a:r>
              <a:rPr lang="en-US" sz="2000" dirty="0"/>
              <a:t>DD Form 200 is used for personal property that is damaged/unfit for performance but not through normal use (e.g., vandalism or abuse) or when personal property cannot be found because of loss, destruction, or other reason. This document must be signed by the NPS President and retained by the NPS Property Office. </a:t>
            </a:r>
          </a:p>
          <a:p>
            <a:endParaRPr lang="en-US" sz="2400" dirty="0"/>
          </a:p>
        </p:txBody>
      </p:sp>
      <p:sp>
        <p:nvSpPr>
          <p:cNvPr id="4" name="Slide Number Placeholder 3">
            <a:extLst>
              <a:ext uri="{FF2B5EF4-FFF2-40B4-BE49-F238E27FC236}">
                <a16:creationId xmlns:a16="http://schemas.microsoft.com/office/drawing/2014/main" id="{7DA6C969-72A8-4BFA-9E70-314CDF544110}"/>
              </a:ext>
            </a:extLst>
          </p:cNvPr>
          <p:cNvSpPr>
            <a:spLocks noGrp="1"/>
          </p:cNvSpPr>
          <p:nvPr>
            <p:ph type="sldNum" sz="quarter" idx="12"/>
          </p:nvPr>
        </p:nvSpPr>
        <p:spPr/>
        <p:txBody>
          <a:bodyPr/>
          <a:lstStyle/>
          <a:p>
            <a:pPr>
              <a:defRPr/>
            </a:pPr>
            <a:fld id="{9A294725-9C5A-43FB-BB48-47B286674EC1}" type="slidenum">
              <a:rPr lang="en-US" smtClean="0"/>
              <a:pPr>
                <a:defRPr/>
              </a:pPr>
              <a:t>10</a:t>
            </a:fld>
            <a:endParaRPr lang="en-US" dirty="0"/>
          </a:p>
        </p:txBody>
      </p:sp>
    </p:spTree>
    <p:extLst>
      <p:ext uri="{BB962C8B-B14F-4D97-AF65-F5344CB8AC3E}">
        <p14:creationId xmlns:p14="http://schemas.microsoft.com/office/powerpoint/2010/main" val="92502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C86F-1FA4-4A22-9D89-D0F8053FEA5F}"/>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NPS Annual Custodian Training</a:t>
            </a:r>
            <a:endParaRPr lang="en-US" dirty="0"/>
          </a:p>
        </p:txBody>
      </p:sp>
      <p:sp>
        <p:nvSpPr>
          <p:cNvPr id="3" name="Content Placeholder 2">
            <a:extLst>
              <a:ext uri="{FF2B5EF4-FFF2-40B4-BE49-F238E27FC236}">
                <a16:creationId xmlns:a16="http://schemas.microsoft.com/office/drawing/2014/main" id="{F2B82447-B835-4819-BC61-51523A09107C}"/>
              </a:ext>
            </a:extLst>
          </p:cNvPr>
          <p:cNvSpPr>
            <a:spLocks noGrp="1"/>
          </p:cNvSpPr>
          <p:nvPr>
            <p:ph idx="1"/>
          </p:nvPr>
        </p:nvSpPr>
        <p:spPr>
          <a:xfrm>
            <a:off x="577921" y="1066800"/>
            <a:ext cx="8229600" cy="4525963"/>
          </a:xfrm>
        </p:spPr>
        <p:txBody>
          <a:bodyPr/>
          <a:lstStyle/>
          <a:p>
            <a:endParaRPr lang="en-US" dirty="0">
              <a:latin typeface="Arial" panose="020B0604020202020204" pitchFamily="34" charset="0"/>
              <a:cs typeface="Arial" panose="020B0604020202020204" pitchFamily="34" charset="0"/>
            </a:endParaRPr>
          </a:p>
          <a:p>
            <a:pPr marL="0" indent="0" algn="ctr">
              <a:buNone/>
            </a:pPr>
            <a:r>
              <a:rPr lang="en-US" dirty="0">
                <a:latin typeface="Arial" panose="020B0604020202020204" pitchFamily="34" charset="0"/>
                <a:cs typeface="Arial" panose="020B0604020202020204" pitchFamily="34" charset="0"/>
              </a:rPr>
              <a:t>Thank You for Completing NPS Annual Custodian Training. </a:t>
            </a:r>
          </a:p>
          <a:p>
            <a:pPr marL="0" indent="0" algn="ctr">
              <a:buNone/>
            </a:pPr>
            <a:endParaRPr lang="en-US" dirty="0">
              <a:latin typeface="Arial" panose="020B0604020202020204" pitchFamily="34" charset="0"/>
              <a:cs typeface="Arial" panose="020B0604020202020204" pitchFamily="34" charset="0"/>
            </a:endParaRPr>
          </a:p>
          <a:p>
            <a:pPr marL="0" indent="0" algn="ctr">
              <a:buNone/>
            </a:pPr>
            <a:r>
              <a:rPr lang="en-US" dirty="0">
                <a:latin typeface="Arial" panose="020B0604020202020204" pitchFamily="34" charset="0"/>
                <a:cs typeface="Arial" panose="020B0604020202020204" pitchFamily="34" charset="0"/>
              </a:rPr>
              <a:t>Any questions or concurs please contact the NPS Property Office at  (831) 656-2923</a:t>
            </a:r>
            <a:endParaRPr lang="en-US" dirty="0"/>
          </a:p>
        </p:txBody>
      </p:sp>
      <p:sp>
        <p:nvSpPr>
          <p:cNvPr id="4" name="Slide Number Placeholder 3">
            <a:extLst>
              <a:ext uri="{FF2B5EF4-FFF2-40B4-BE49-F238E27FC236}">
                <a16:creationId xmlns:a16="http://schemas.microsoft.com/office/drawing/2014/main" id="{49CA48B7-9B79-4F06-BD01-B76B4D32CC2B}"/>
              </a:ext>
            </a:extLst>
          </p:cNvPr>
          <p:cNvSpPr>
            <a:spLocks noGrp="1"/>
          </p:cNvSpPr>
          <p:nvPr>
            <p:ph type="sldNum" sz="quarter" idx="12"/>
          </p:nvPr>
        </p:nvSpPr>
        <p:spPr/>
        <p:txBody>
          <a:bodyPr/>
          <a:lstStyle/>
          <a:p>
            <a:pPr>
              <a:defRPr/>
            </a:pPr>
            <a:fld id="{9A294725-9C5A-43FB-BB48-47B286674EC1}" type="slidenum">
              <a:rPr lang="en-US" smtClean="0"/>
              <a:pPr>
                <a:defRPr/>
              </a:pPr>
              <a:t>11</a:t>
            </a:fld>
            <a:endParaRPr lang="en-US" dirty="0"/>
          </a:p>
        </p:txBody>
      </p:sp>
    </p:spTree>
    <p:extLst>
      <p:ext uri="{BB962C8B-B14F-4D97-AF65-F5344CB8AC3E}">
        <p14:creationId xmlns:p14="http://schemas.microsoft.com/office/powerpoint/2010/main" val="167108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BD278F-6F9C-4F89-BB51-0482DE52035D}"/>
              </a:ext>
            </a:extLst>
          </p:cNvPr>
          <p:cNvSpPr>
            <a:spLocks noGrp="1"/>
          </p:cNvSpPr>
          <p:nvPr>
            <p:ph idx="1"/>
          </p:nvPr>
        </p:nvSpPr>
        <p:spPr>
          <a:xfrm>
            <a:off x="445214" y="835024"/>
            <a:ext cx="8546386" cy="5718175"/>
          </a:xfrm>
        </p:spPr>
        <p:txBody>
          <a:bodyPr/>
          <a:lstStyle/>
          <a:p>
            <a:r>
              <a:rPr lang="en-US" sz="2000" dirty="0"/>
              <a:t>The Property Custodian is directly responsible for the physical custody of accountable property under their control. </a:t>
            </a:r>
          </a:p>
          <a:p>
            <a:endParaRPr lang="en-US" sz="2000" dirty="0"/>
          </a:p>
          <a:p>
            <a:r>
              <a:rPr lang="en-US" sz="2000" dirty="0"/>
              <a:t>All NPS government employees can be  designated as custodians. </a:t>
            </a:r>
          </a:p>
          <a:p>
            <a:endParaRPr lang="en-US" sz="2000" dirty="0"/>
          </a:p>
          <a:p>
            <a:r>
              <a:rPr lang="en-US" sz="2000" dirty="0"/>
              <a:t>Contractor support personnel are not authorized to be primary custodians of government property. </a:t>
            </a:r>
          </a:p>
          <a:p>
            <a:endParaRPr lang="en-US" sz="2000" dirty="0"/>
          </a:p>
          <a:p>
            <a:r>
              <a:rPr lang="en-US" sz="2000" dirty="0"/>
              <a:t>Foreign nationals are also not authorized to be custodians. </a:t>
            </a:r>
          </a:p>
          <a:p>
            <a:pPr marL="0" indent="0">
              <a:buNone/>
            </a:pPr>
            <a:endParaRPr lang="en-US" sz="2000" dirty="0"/>
          </a:p>
          <a:p>
            <a:r>
              <a:rPr lang="en-US" sz="2000" dirty="0"/>
              <a:t>It is not recommended to assign custody to government interns such as student aids due to their quick turnaround/short term employment. </a:t>
            </a:r>
          </a:p>
          <a:p>
            <a:endParaRPr lang="en-US" sz="2000" dirty="0"/>
          </a:p>
          <a:p>
            <a:r>
              <a:rPr lang="en-US" sz="2000" dirty="0"/>
              <a:t>Custodians must perform personal property management duties and responsibilities.</a:t>
            </a:r>
          </a:p>
        </p:txBody>
      </p:sp>
      <p:sp>
        <p:nvSpPr>
          <p:cNvPr id="4" name="Slide Number Placeholder 3">
            <a:extLst>
              <a:ext uri="{FF2B5EF4-FFF2-40B4-BE49-F238E27FC236}">
                <a16:creationId xmlns:a16="http://schemas.microsoft.com/office/drawing/2014/main" id="{A190440B-1A60-48AA-9AD7-746E57549570}"/>
              </a:ext>
            </a:extLst>
          </p:cNvPr>
          <p:cNvSpPr>
            <a:spLocks noGrp="1"/>
          </p:cNvSpPr>
          <p:nvPr>
            <p:ph type="sldNum" sz="quarter" idx="12"/>
          </p:nvPr>
        </p:nvSpPr>
        <p:spPr/>
        <p:txBody>
          <a:bodyPr/>
          <a:lstStyle/>
          <a:p>
            <a:pPr>
              <a:defRPr/>
            </a:pPr>
            <a:fld id="{9A294725-9C5A-43FB-BB48-47B286674EC1}" type="slidenum">
              <a:rPr lang="en-US" smtClean="0"/>
              <a:pPr>
                <a:defRPr/>
              </a:pPr>
              <a:t>2</a:t>
            </a:fld>
            <a:endParaRPr lang="en-US" dirty="0"/>
          </a:p>
        </p:txBody>
      </p:sp>
      <p:sp>
        <p:nvSpPr>
          <p:cNvPr id="5" name="Title 1">
            <a:extLst>
              <a:ext uri="{FF2B5EF4-FFF2-40B4-BE49-F238E27FC236}">
                <a16:creationId xmlns:a16="http://schemas.microsoft.com/office/drawing/2014/main" id="{841EC535-E8A0-4BD7-A0B0-399E05805A46}"/>
              </a:ext>
            </a:extLst>
          </p:cNvPr>
          <p:cNvSpPr>
            <a:spLocks noGrp="1"/>
          </p:cNvSpPr>
          <p:nvPr>
            <p:ph type="title"/>
          </p:nvPr>
        </p:nvSpPr>
        <p:spPr>
          <a:xfrm>
            <a:off x="1640440" y="9221"/>
            <a:ext cx="7467600" cy="762000"/>
          </a:xfrm>
        </p:spPr>
        <p:txBody>
          <a:bodyPr>
            <a:normAutofit/>
          </a:bodyPr>
          <a:lstStyle/>
          <a:p>
            <a:r>
              <a:rPr lang="en-US" dirty="0">
                <a:latin typeface="Arial" panose="020B0604020202020204" pitchFamily="34" charset="0"/>
                <a:cs typeface="Arial" panose="020B0604020202020204" pitchFamily="34" charset="0"/>
              </a:rPr>
              <a:t>NPS Annual Custodian Training</a:t>
            </a:r>
            <a:endParaRPr lang="en-US" dirty="0"/>
          </a:p>
        </p:txBody>
      </p:sp>
    </p:spTree>
    <p:extLst>
      <p:ext uri="{BB962C8B-B14F-4D97-AF65-F5344CB8AC3E}">
        <p14:creationId xmlns:p14="http://schemas.microsoft.com/office/powerpoint/2010/main" val="1129248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DDEC9-6E1C-4026-A766-83A3D8BC1ACB}"/>
              </a:ext>
            </a:extLst>
          </p:cNvPr>
          <p:cNvSpPr>
            <a:spLocks noGrp="1"/>
          </p:cNvSpPr>
          <p:nvPr>
            <p:ph type="title"/>
          </p:nvPr>
        </p:nvSpPr>
        <p:spPr>
          <a:xfrm>
            <a:off x="1640440" y="9221"/>
            <a:ext cx="7467600" cy="762000"/>
          </a:xfrm>
        </p:spPr>
        <p:txBody>
          <a:bodyPr>
            <a:normAutofit/>
          </a:bodyPr>
          <a:lstStyle/>
          <a:p>
            <a:r>
              <a:rPr lang="en-US" dirty="0">
                <a:latin typeface="Arial" panose="020B0604020202020204" pitchFamily="34" charset="0"/>
                <a:cs typeface="Arial" panose="020B0604020202020204" pitchFamily="34" charset="0"/>
              </a:rPr>
              <a:t>NPS Annual Custodian Training</a:t>
            </a:r>
            <a:endParaRPr lang="en-US" dirty="0"/>
          </a:p>
        </p:txBody>
      </p:sp>
      <p:sp>
        <p:nvSpPr>
          <p:cNvPr id="3" name="Content Placeholder 2">
            <a:extLst>
              <a:ext uri="{FF2B5EF4-FFF2-40B4-BE49-F238E27FC236}">
                <a16:creationId xmlns:a16="http://schemas.microsoft.com/office/drawing/2014/main" id="{A1FCFBEE-179E-4CAA-92F2-EF3745082EEB}"/>
              </a:ext>
            </a:extLst>
          </p:cNvPr>
          <p:cNvSpPr>
            <a:spLocks noGrp="1"/>
          </p:cNvSpPr>
          <p:nvPr>
            <p:ph idx="1"/>
          </p:nvPr>
        </p:nvSpPr>
        <p:spPr>
          <a:xfrm>
            <a:off x="304800" y="838200"/>
            <a:ext cx="8803240" cy="5867400"/>
          </a:xfrm>
        </p:spPr>
        <p:txBody>
          <a:bodyPr>
            <a:normAutofit lnSpcReduction="10000"/>
          </a:bodyPr>
          <a:lstStyle/>
          <a:p>
            <a:r>
              <a:rPr lang="en-US" sz="2000" dirty="0"/>
              <a:t>Once a year all custodians will receive their property inventory list from the NPS property management Office that displays all assets under their custody. </a:t>
            </a:r>
          </a:p>
          <a:p>
            <a:endParaRPr lang="en-US" sz="2000" dirty="0"/>
          </a:p>
          <a:p>
            <a:r>
              <a:rPr lang="en-US" sz="2000" dirty="0"/>
              <a:t>Custodians are responsible for verifying the accuracy of the asset report. </a:t>
            </a:r>
          </a:p>
          <a:p>
            <a:endParaRPr lang="en-US" sz="2000" dirty="0"/>
          </a:p>
          <a:p>
            <a:r>
              <a:rPr lang="en-US" sz="2000" dirty="0"/>
              <a:t>If discrepancies are noted, i.e., erroneous asset, missing asset, incorrect data on asset record, etc., the custodian will work with the NPS Property Office to resolve these issues. </a:t>
            </a:r>
          </a:p>
          <a:p>
            <a:endParaRPr lang="en-US" sz="2000" dirty="0"/>
          </a:p>
          <a:p>
            <a:r>
              <a:rPr lang="en-US" sz="2000" dirty="0"/>
              <a:t>Custodians are to review and sight asset on the report, ensuring the following: </a:t>
            </a:r>
          </a:p>
          <a:p>
            <a:pPr lvl="1"/>
            <a:r>
              <a:rPr lang="en-US" sz="2000" dirty="0"/>
              <a:t>The report has the correct information listed, such as description of the item, serial number and make and model.</a:t>
            </a:r>
          </a:p>
          <a:p>
            <a:pPr lvl="1"/>
            <a:r>
              <a:rPr lang="en-US" sz="2000" dirty="0"/>
              <a:t>The asset can be found in the same location noted on the report.</a:t>
            </a:r>
          </a:p>
          <a:p>
            <a:pPr lvl="1"/>
            <a:r>
              <a:rPr lang="en-US" sz="2000" dirty="0"/>
              <a:t>The item bar code is correct and affixed properly on property items that permit. There are exceptions for property items that are submerged in water.</a:t>
            </a:r>
          </a:p>
          <a:p>
            <a:pPr lvl="1"/>
            <a:r>
              <a:rPr lang="en-US" sz="2000" dirty="0"/>
              <a:t>The results of the asset report review are emailed to the APO, and coordination with the APO is conducted to resolve all issues. </a:t>
            </a:r>
          </a:p>
          <a:p>
            <a:endParaRPr lang="en-US" sz="1200" dirty="0"/>
          </a:p>
        </p:txBody>
      </p:sp>
    </p:spTree>
    <p:extLst>
      <p:ext uri="{BB962C8B-B14F-4D97-AF65-F5344CB8AC3E}">
        <p14:creationId xmlns:p14="http://schemas.microsoft.com/office/powerpoint/2010/main" val="3240117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9F0F0-4AFB-471D-B874-7E23054B0656}"/>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NPS Annual Custodian Training</a:t>
            </a:r>
            <a:endParaRPr lang="en-US" dirty="0"/>
          </a:p>
        </p:txBody>
      </p:sp>
      <p:sp>
        <p:nvSpPr>
          <p:cNvPr id="3" name="Content Placeholder 2">
            <a:extLst>
              <a:ext uri="{FF2B5EF4-FFF2-40B4-BE49-F238E27FC236}">
                <a16:creationId xmlns:a16="http://schemas.microsoft.com/office/drawing/2014/main" id="{CA9C7DD5-F106-42A3-A7DE-BEEA21C2FE83}"/>
              </a:ext>
            </a:extLst>
          </p:cNvPr>
          <p:cNvSpPr>
            <a:spLocks noGrp="1"/>
          </p:cNvSpPr>
          <p:nvPr>
            <p:ph idx="1"/>
          </p:nvPr>
        </p:nvSpPr>
        <p:spPr>
          <a:xfrm>
            <a:off x="381000" y="782548"/>
            <a:ext cx="8610600" cy="5846852"/>
          </a:xfrm>
        </p:spPr>
        <p:txBody>
          <a:bodyPr/>
          <a:lstStyle/>
          <a:p>
            <a:pPr marL="0" indent="0">
              <a:buNone/>
            </a:pPr>
            <a:r>
              <a:rPr lang="en-US" sz="2800" b="1" u="sng" dirty="0"/>
              <a:t>Custodian Responsibilities </a:t>
            </a:r>
          </a:p>
          <a:p>
            <a:r>
              <a:rPr lang="en-US" sz="2000" dirty="0"/>
              <a:t>Knows the location of personal property in their custody as generated from DPAS and accept responsibility and accountability for control, use, and maintenance of government bought personal property. </a:t>
            </a:r>
          </a:p>
          <a:p>
            <a:endParaRPr lang="en-US" sz="2000" dirty="0"/>
          </a:p>
          <a:p>
            <a:r>
              <a:rPr lang="en-US" sz="2000" dirty="0"/>
              <a:t>Takes corrective action on items erroneously assigned to them. </a:t>
            </a:r>
          </a:p>
          <a:p>
            <a:endParaRPr lang="en-US" sz="2000" dirty="0"/>
          </a:p>
          <a:p>
            <a:r>
              <a:rPr lang="en-US" sz="2000" dirty="0"/>
              <a:t>Contacts the NPS Property Office for a replacement bar code label in the event of loss or destruction of a property bar code label. </a:t>
            </a:r>
          </a:p>
          <a:p>
            <a:endParaRPr lang="en-US" sz="2000" dirty="0"/>
          </a:p>
          <a:p>
            <a:r>
              <a:rPr lang="en-US" sz="2000" dirty="0"/>
              <a:t>Obtains approval to move government equipment to an off-site location before removing the equipment from the facility using a Property Pass. 		</a:t>
            </a:r>
          </a:p>
          <a:p>
            <a:r>
              <a:rPr lang="en-US" sz="2000" dirty="0"/>
              <a:t>Coordinates with the APO to ensures that all property is properly transferred to another custodian or excessed to the property department in the event of separating from NPS.</a:t>
            </a:r>
          </a:p>
          <a:p>
            <a:endParaRPr lang="en-US" sz="2000" dirty="0"/>
          </a:p>
        </p:txBody>
      </p:sp>
      <p:sp>
        <p:nvSpPr>
          <p:cNvPr id="4" name="Slide Number Placeholder 3">
            <a:extLst>
              <a:ext uri="{FF2B5EF4-FFF2-40B4-BE49-F238E27FC236}">
                <a16:creationId xmlns:a16="http://schemas.microsoft.com/office/drawing/2014/main" id="{86E9A88B-CAD6-48A9-8071-9FA7AFAE6925}"/>
              </a:ext>
            </a:extLst>
          </p:cNvPr>
          <p:cNvSpPr>
            <a:spLocks noGrp="1"/>
          </p:cNvSpPr>
          <p:nvPr>
            <p:ph type="sldNum" sz="quarter" idx="12"/>
          </p:nvPr>
        </p:nvSpPr>
        <p:spPr/>
        <p:txBody>
          <a:bodyPr/>
          <a:lstStyle/>
          <a:p>
            <a:pPr>
              <a:defRPr/>
            </a:pPr>
            <a:fld id="{9A294725-9C5A-43FB-BB48-47B286674EC1}" type="slidenum">
              <a:rPr lang="en-US" smtClean="0"/>
              <a:pPr>
                <a:defRPr/>
              </a:pPr>
              <a:t>4</a:t>
            </a:fld>
            <a:endParaRPr lang="en-US" dirty="0"/>
          </a:p>
        </p:txBody>
      </p:sp>
    </p:spTree>
    <p:extLst>
      <p:ext uri="{BB962C8B-B14F-4D97-AF65-F5344CB8AC3E}">
        <p14:creationId xmlns:p14="http://schemas.microsoft.com/office/powerpoint/2010/main" val="906593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C8645-05FC-402E-9EA0-CA8C38E5DC0A}"/>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NPS Annual Custodian Training</a:t>
            </a:r>
            <a:endParaRPr lang="en-US" dirty="0"/>
          </a:p>
        </p:txBody>
      </p:sp>
      <p:sp>
        <p:nvSpPr>
          <p:cNvPr id="3" name="Content Placeholder 2">
            <a:extLst>
              <a:ext uri="{FF2B5EF4-FFF2-40B4-BE49-F238E27FC236}">
                <a16:creationId xmlns:a16="http://schemas.microsoft.com/office/drawing/2014/main" id="{504923ED-6868-4BAF-B3F1-0403D45E5D4F}"/>
              </a:ext>
            </a:extLst>
          </p:cNvPr>
          <p:cNvSpPr>
            <a:spLocks noGrp="1"/>
          </p:cNvSpPr>
          <p:nvPr>
            <p:ph idx="1"/>
          </p:nvPr>
        </p:nvSpPr>
        <p:spPr>
          <a:xfrm>
            <a:off x="457200" y="914400"/>
            <a:ext cx="8458200" cy="4525963"/>
          </a:xfrm>
        </p:spPr>
        <p:txBody>
          <a:bodyPr/>
          <a:lstStyle/>
          <a:p>
            <a:pPr marL="0" indent="0">
              <a:buNone/>
            </a:pPr>
            <a:r>
              <a:rPr lang="en-US" sz="2800" b="1" u="sng" dirty="0"/>
              <a:t>Custodian Responsibilities </a:t>
            </a:r>
          </a:p>
          <a:p>
            <a:r>
              <a:rPr lang="en-US" sz="2400" dirty="0"/>
              <a:t>Accountable for ALL personal property, including sub-minor personal property in their custody.</a:t>
            </a:r>
          </a:p>
          <a:p>
            <a:endParaRPr lang="en-US" sz="2400" dirty="0"/>
          </a:p>
          <a:p>
            <a:r>
              <a:rPr lang="en-US" sz="2400" dirty="0"/>
              <a:t>Reports discrepancies with their asset records, i.e., location, lost, damaged, destroyed, barcode labels. 	</a:t>
            </a:r>
          </a:p>
          <a:p>
            <a:endParaRPr lang="en-US" sz="2400" dirty="0"/>
          </a:p>
          <a:p>
            <a:r>
              <a:rPr lang="en-US" sz="2400" dirty="0"/>
              <a:t>May initiate asset disposal by contacting the NPS Property Office in the event an asset is deemed no longer required, excess or obsolete.</a:t>
            </a:r>
          </a:p>
          <a:p>
            <a:endParaRPr lang="en-US" sz="2400" dirty="0"/>
          </a:p>
          <a:p>
            <a:endParaRPr lang="en-US" sz="2400" dirty="0"/>
          </a:p>
        </p:txBody>
      </p:sp>
      <p:sp>
        <p:nvSpPr>
          <p:cNvPr id="4" name="Slide Number Placeholder 3">
            <a:extLst>
              <a:ext uri="{FF2B5EF4-FFF2-40B4-BE49-F238E27FC236}">
                <a16:creationId xmlns:a16="http://schemas.microsoft.com/office/drawing/2014/main" id="{3058D5C7-1C31-4C11-88EA-E5260F81E4A9}"/>
              </a:ext>
            </a:extLst>
          </p:cNvPr>
          <p:cNvSpPr>
            <a:spLocks noGrp="1"/>
          </p:cNvSpPr>
          <p:nvPr>
            <p:ph type="sldNum" sz="quarter" idx="12"/>
          </p:nvPr>
        </p:nvSpPr>
        <p:spPr/>
        <p:txBody>
          <a:bodyPr/>
          <a:lstStyle/>
          <a:p>
            <a:pPr>
              <a:defRPr/>
            </a:pPr>
            <a:fld id="{9A294725-9C5A-43FB-BB48-47B286674EC1}" type="slidenum">
              <a:rPr lang="en-US" smtClean="0"/>
              <a:pPr>
                <a:defRPr/>
              </a:pPr>
              <a:t>5</a:t>
            </a:fld>
            <a:endParaRPr lang="en-US" dirty="0"/>
          </a:p>
        </p:txBody>
      </p:sp>
    </p:spTree>
    <p:extLst>
      <p:ext uri="{BB962C8B-B14F-4D97-AF65-F5344CB8AC3E}">
        <p14:creationId xmlns:p14="http://schemas.microsoft.com/office/powerpoint/2010/main" val="2091696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1BF8E-3C5E-4CC4-B9CF-3EA9657052C4}"/>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NPS Annual Custodian Training</a:t>
            </a:r>
            <a:endParaRPr lang="en-US" dirty="0"/>
          </a:p>
        </p:txBody>
      </p:sp>
      <p:sp>
        <p:nvSpPr>
          <p:cNvPr id="3" name="Content Placeholder 2">
            <a:extLst>
              <a:ext uri="{FF2B5EF4-FFF2-40B4-BE49-F238E27FC236}">
                <a16:creationId xmlns:a16="http://schemas.microsoft.com/office/drawing/2014/main" id="{C9144F57-4FF0-4AD0-BDD1-580DA058FBA5}"/>
              </a:ext>
            </a:extLst>
          </p:cNvPr>
          <p:cNvSpPr>
            <a:spLocks noGrp="1"/>
          </p:cNvSpPr>
          <p:nvPr>
            <p:ph idx="1"/>
          </p:nvPr>
        </p:nvSpPr>
        <p:spPr>
          <a:xfrm>
            <a:off x="446070" y="844550"/>
            <a:ext cx="8534400" cy="5638800"/>
          </a:xfrm>
        </p:spPr>
        <p:txBody>
          <a:bodyPr/>
          <a:lstStyle/>
          <a:p>
            <a:pPr marL="0" indent="0">
              <a:buNone/>
            </a:pPr>
            <a:r>
              <a:rPr lang="en-US" b="1" u="sng" dirty="0"/>
              <a:t>Custodian Responsibilities </a:t>
            </a:r>
          </a:p>
          <a:p>
            <a:r>
              <a:rPr lang="en-US" sz="1900" dirty="0"/>
              <a:t>Immediately contact the Property Management Office if any property item comes up loss or stolen, that way the appropriate action can be initiated. </a:t>
            </a:r>
          </a:p>
          <a:p>
            <a:endParaRPr lang="en-US" sz="1900" dirty="0"/>
          </a:p>
          <a:p>
            <a:r>
              <a:rPr lang="en-US" sz="1900" dirty="0"/>
              <a:t>A DD 200/FLIPL will be initiated when liability can’t be determined and                               requires further investigation. A Statement of Charges is only initiated when a custodian accepts financial responsibility or when gross negligence has occurred.</a:t>
            </a:r>
          </a:p>
          <a:p>
            <a:pPr marL="0" indent="0">
              <a:buNone/>
            </a:pPr>
            <a:endParaRPr lang="en-US" sz="1900" dirty="0"/>
          </a:p>
          <a:p>
            <a:r>
              <a:rPr lang="en-US" sz="1900" dirty="0"/>
              <a:t>Ensures that all assigned property is properly safeguarded and secured when not in use. </a:t>
            </a:r>
          </a:p>
          <a:p>
            <a:pPr marL="0" indent="0">
              <a:buNone/>
            </a:pPr>
            <a:endParaRPr lang="en-US" sz="1900" dirty="0"/>
          </a:p>
          <a:p>
            <a:r>
              <a:rPr lang="en-US" sz="1900" dirty="0"/>
              <a:t>Receives all requested property assets from Property Management and all supplies from the Warehouse, which is the official receiving point. This guarantees accurate accountability. All requests for receiving shipment outside of the warehouse will need to be formally approved by the COO, who serves as the deciding official on any request of that nature.</a:t>
            </a:r>
          </a:p>
          <a:p>
            <a:endParaRPr lang="en-US" dirty="0"/>
          </a:p>
        </p:txBody>
      </p:sp>
      <p:sp>
        <p:nvSpPr>
          <p:cNvPr id="4" name="Slide Number Placeholder 3">
            <a:extLst>
              <a:ext uri="{FF2B5EF4-FFF2-40B4-BE49-F238E27FC236}">
                <a16:creationId xmlns:a16="http://schemas.microsoft.com/office/drawing/2014/main" id="{B825D64B-8BE2-46CB-B8AC-C422A847ED25}"/>
              </a:ext>
            </a:extLst>
          </p:cNvPr>
          <p:cNvSpPr>
            <a:spLocks noGrp="1"/>
          </p:cNvSpPr>
          <p:nvPr>
            <p:ph type="sldNum" sz="quarter" idx="12"/>
          </p:nvPr>
        </p:nvSpPr>
        <p:spPr/>
        <p:txBody>
          <a:bodyPr/>
          <a:lstStyle/>
          <a:p>
            <a:pPr>
              <a:defRPr/>
            </a:pPr>
            <a:fld id="{9A294725-9C5A-43FB-BB48-47B286674EC1}" type="slidenum">
              <a:rPr lang="en-US" smtClean="0"/>
              <a:pPr>
                <a:defRPr/>
              </a:pPr>
              <a:t>6</a:t>
            </a:fld>
            <a:endParaRPr lang="en-US" dirty="0"/>
          </a:p>
        </p:txBody>
      </p:sp>
    </p:spTree>
    <p:extLst>
      <p:ext uri="{BB962C8B-B14F-4D97-AF65-F5344CB8AC3E}">
        <p14:creationId xmlns:p14="http://schemas.microsoft.com/office/powerpoint/2010/main" val="3705680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211F7-5C1C-4678-8B63-7D776CCC1606}"/>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NPS Annual Custodian Training</a:t>
            </a:r>
            <a:endParaRPr lang="en-US" dirty="0"/>
          </a:p>
        </p:txBody>
      </p:sp>
      <p:sp>
        <p:nvSpPr>
          <p:cNvPr id="3" name="Content Placeholder 2">
            <a:extLst>
              <a:ext uri="{FF2B5EF4-FFF2-40B4-BE49-F238E27FC236}">
                <a16:creationId xmlns:a16="http://schemas.microsoft.com/office/drawing/2014/main" id="{2ABD6D06-C412-44D6-8AD8-D826DDBEDA18}"/>
              </a:ext>
            </a:extLst>
          </p:cNvPr>
          <p:cNvSpPr>
            <a:spLocks noGrp="1"/>
          </p:cNvSpPr>
          <p:nvPr>
            <p:ph idx="1"/>
          </p:nvPr>
        </p:nvSpPr>
        <p:spPr>
          <a:xfrm>
            <a:off x="381000" y="784261"/>
            <a:ext cx="8686800" cy="4525963"/>
          </a:xfrm>
        </p:spPr>
        <p:txBody>
          <a:bodyPr/>
          <a:lstStyle/>
          <a:p>
            <a:pPr marL="0" indent="0">
              <a:buNone/>
            </a:pPr>
            <a:r>
              <a:rPr lang="en-US" sz="2400" b="1" u="sng" dirty="0"/>
              <a:t>With respect to Condition Codes</a:t>
            </a:r>
            <a:r>
              <a:rPr lang="en-US" sz="2400" dirty="0"/>
              <a:t>:</a:t>
            </a:r>
          </a:p>
          <a:p>
            <a:r>
              <a:rPr lang="en-US" sz="2200" dirty="0"/>
              <a:t>Accountable records need to be kept current, and that includes Condition Codes.</a:t>
            </a:r>
          </a:p>
          <a:p>
            <a:endParaRPr lang="en-US" sz="2200" dirty="0"/>
          </a:p>
          <a:p>
            <a:r>
              <a:rPr lang="en-US" sz="2200" dirty="0"/>
              <a:t>Condition codes should be validated during inventories, but there is no need to update anything unless there has been a change in condition. </a:t>
            </a:r>
          </a:p>
          <a:p>
            <a:endParaRPr lang="en-US" sz="2200" dirty="0"/>
          </a:p>
          <a:p>
            <a:r>
              <a:rPr lang="en-US" sz="2200" dirty="0"/>
              <a:t>Custodians are not expected to operationally TEST equipment for serviceability. However, clearly broken/out-of-commission equipment should be caught during inventories if not already known/reported. </a:t>
            </a:r>
          </a:p>
          <a:p>
            <a:endParaRPr lang="en-US" sz="2200" dirty="0"/>
          </a:p>
          <a:p>
            <a:r>
              <a:rPr lang="en-US" sz="2200" dirty="0"/>
              <a:t>This is where the condition code then becomes relevant as it should be updated to support subsequent turn-in/disposal actions.</a:t>
            </a:r>
          </a:p>
        </p:txBody>
      </p:sp>
      <p:sp>
        <p:nvSpPr>
          <p:cNvPr id="4" name="Slide Number Placeholder 3">
            <a:extLst>
              <a:ext uri="{FF2B5EF4-FFF2-40B4-BE49-F238E27FC236}">
                <a16:creationId xmlns:a16="http://schemas.microsoft.com/office/drawing/2014/main" id="{234BF5C0-A04A-48AE-80B7-073C2F9C5AA2}"/>
              </a:ext>
            </a:extLst>
          </p:cNvPr>
          <p:cNvSpPr>
            <a:spLocks noGrp="1"/>
          </p:cNvSpPr>
          <p:nvPr>
            <p:ph type="sldNum" sz="quarter" idx="12"/>
          </p:nvPr>
        </p:nvSpPr>
        <p:spPr/>
        <p:txBody>
          <a:bodyPr/>
          <a:lstStyle/>
          <a:p>
            <a:pPr>
              <a:defRPr/>
            </a:pPr>
            <a:fld id="{9A294725-9C5A-43FB-BB48-47B286674EC1}" type="slidenum">
              <a:rPr lang="en-US" smtClean="0"/>
              <a:pPr>
                <a:defRPr/>
              </a:pPr>
              <a:t>7</a:t>
            </a:fld>
            <a:endParaRPr lang="en-US" dirty="0"/>
          </a:p>
        </p:txBody>
      </p:sp>
    </p:spTree>
    <p:extLst>
      <p:ext uri="{BB962C8B-B14F-4D97-AF65-F5344CB8AC3E}">
        <p14:creationId xmlns:p14="http://schemas.microsoft.com/office/powerpoint/2010/main" val="3600445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9F865-E065-4E59-904A-DABF9B5A0469}"/>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NPS Annual Custodian Training</a:t>
            </a:r>
            <a:endParaRPr lang="en-US" dirty="0"/>
          </a:p>
        </p:txBody>
      </p:sp>
      <p:sp>
        <p:nvSpPr>
          <p:cNvPr id="3" name="Content Placeholder 2">
            <a:extLst>
              <a:ext uri="{FF2B5EF4-FFF2-40B4-BE49-F238E27FC236}">
                <a16:creationId xmlns:a16="http://schemas.microsoft.com/office/drawing/2014/main" id="{441B2A4E-403D-4F73-A961-504064BCD397}"/>
              </a:ext>
            </a:extLst>
          </p:cNvPr>
          <p:cNvSpPr>
            <a:spLocks noGrp="1"/>
          </p:cNvSpPr>
          <p:nvPr>
            <p:ph idx="1"/>
          </p:nvPr>
        </p:nvSpPr>
        <p:spPr>
          <a:xfrm>
            <a:off x="422097" y="838200"/>
            <a:ext cx="8686800" cy="4525963"/>
          </a:xfrm>
        </p:spPr>
        <p:txBody>
          <a:bodyPr/>
          <a:lstStyle/>
          <a:p>
            <a:pPr marL="0" indent="0">
              <a:buNone/>
            </a:pPr>
            <a:r>
              <a:rPr lang="en-US" sz="2400" b="1" u="sng" dirty="0"/>
              <a:t>Missing, Lost, Stolen, Reporting (MLSR</a:t>
            </a:r>
            <a:r>
              <a:rPr lang="en-US" sz="2000" b="1" u="sng" dirty="0"/>
              <a:t>) </a:t>
            </a:r>
            <a:endParaRPr lang="en-US" sz="2000" u="sng" dirty="0"/>
          </a:p>
          <a:p>
            <a:r>
              <a:rPr lang="en-US" sz="2000" dirty="0"/>
              <a:t>When property is lost, stolen, damaged, or destroyed, the custodian will notify the NPS Property Office in order to begin the process of filling out DD Form 200.</a:t>
            </a:r>
          </a:p>
          <a:p>
            <a:endParaRPr lang="en-US" sz="2000" dirty="0"/>
          </a:p>
          <a:p>
            <a:r>
              <a:rPr lang="en-US" sz="2000" dirty="0"/>
              <a:t>The custodian completes blocks 1, 3, 5 through 10, and 11 of that form. </a:t>
            </a:r>
          </a:p>
          <a:p>
            <a:endParaRPr lang="en-US" sz="2000" dirty="0"/>
          </a:p>
          <a:p>
            <a:r>
              <a:rPr lang="en-US" sz="2000" dirty="0"/>
              <a:t>The custodian then sends the DD Form 200 back to the NPS Property Office for review and assigns a survey number for tracking (block 2 of the DD Form 200, example: 1060-887).</a:t>
            </a:r>
          </a:p>
          <a:p>
            <a:endParaRPr lang="en-US" sz="2000" dirty="0"/>
          </a:p>
          <a:p>
            <a:r>
              <a:rPr lang="en-US" sz="2000" dirty="0"/>
              <a:t>The NPS Property Office then sends DD Form 200 and accompanying instructions to the property custodian’s immediate supervisor for routing.</a:t>
            </a:r>
          </a:p>
        </p:txBody>
      </p:sp>
      <p:sp>
        <p:nvSpPr>
          <p:cNvPr id="4" name="Slide Number Placeholder 3">
            <a:extLst>
              <a:ext uri="{FF2B5EF4-FFF2-40B4-BE49-F238E27FC236}">
                <a16:creationId xmlns:a16="http://schemas.microsoft.com/office/drawing/2014/main" id="{EA36B5F6-1A43-404C-80F3-50C0BBAF00AA}"/>
              </a:ext>
            </a:extLst>
          </p:cNvPr>
          <p:cNvSpPr>
            <a:spLocks noGrp="1"/>
          </p:cNvSpPr>
          <p:nvPr>
            <p:ph type="sldNum" sz="quarter" idx="12"/>
          </p:nvPr>
        </p:nvSpPr>
        <p:spPr/>
        <p:txBody>
          <a:bodyPr/>
          <a:lstStyle/>
          <a:p>
            <a:pPr>
              <a:defRPr/>
            </a:pPr>
            <a:fld id="{9A294725-9C5A-43FB-BB48-47B286674EC1}" type="slidenum">
              <a:rPr lang="en-US" smtClean="0"/>
              <a:pPr>
                <a:defRPr/>
              </a:pPr>
              <a:t>8</a:t>
            </a:fld>
            <a:endParaRPr lang="en-US" dirty="0"/>
          </a:p>
        </p:txBody>
      </p:sp>
    </p:spTree>
    <p:extLst>
      <p:ext uri="{BB962C8B-B14F-4D97-AF65-F5344CB8AC3E}">
        <p14:creationId xmlns:p14="http://schemas.microsoft.com/office/powerpoint/2010/main" val="216761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C0A3D-E61B-4BAA-9C24-25AC8CEC6BB5}"/>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NPS Annual Custodian Training</a:t>
            </a:r>
            <a:endParaRPr lang="en-US" dirty="0"/>
          </a:p>
        </p:txBody>
      </p:sp>
      <p:sp>
        <p:nvSpPr>
          <p:cNvPr id="3" name="Content Placeholder 2">
            <a:extLst>
              <a:ext uri="{FF2B5EF4-FFF2-40B4-BE49-F238E27FC236}">
                <a16:creationId xmlns:a16="http://schemas.microsoft.com/office/drawing/2014/main" id="{0AC57BA0-4375-4A0D-8798-C56256D58C73}"/>
              </a:ext>
            </a:extLst>
          </p:cNvPr>
          <p:cNvSpPr>
            <a:spLocks noGrp="1"/>
          </p:cNvSpPr>
          <p:nvPr>
            <p:ph idx="1"/>
          </p:nvPr>
        </p:nvSpPr>
        <p:spPr>
          <a:xfrm>
            <a:off x="405829" y="842483"/>
            <a:ext cx="8686800" cy="5943600"/>
          </a:xfrm>
        </p:spPr>
        <p:txBody>
          <a:bodyPr/>
          <a:lstStyle/>
          <a:p>
            <a:pPr marL="0" indent="0">
              <a:buNone/>
            </a:pPr>
            <a:r>
              <a:rPr lang="en-US" sz="2000" b="1" u="sng" dirty="0"/>
              <a:t>Property Transfer to outside agency </a:t>
            </a:r>
            <a:endParaRPr lang="en-US" sz="2000" u="sng" dirty="0"/>
          </a:p>
          <a:p>
            <a:r>
              <a:rPr lang="en-US" sz="1800" dirty="0"/>
              <a:t>Transferred-out personal property includes personal property that DON transfers to another DON agency, to DOD, and to other federal or non-federal entities. </a:t>
            </a:r>
          </a:p>
          <a:p>
            <a:r>
              <a:rPr lang="en-US" sz="1800" dirty="0"/>
              <a:t>The original vendor invoice, the completed DD Form 1149, DD 1150, and/or DD 1348, and any other historical asset records are sent to the receiving activity's APO. </a:t>
            </a:r>
          </a:p>
          <a:p>
            <a:r>
              <a:rPr lang="en-US" sz="1800" dirty="0"/>
              <a:t>Financial transactional records related to procuring goods are to be retained for a period of 5 years. </a:t>
            </a:r>
          </a:p>
          <a:p>
            <a:r>
              <a:rPr lang="en-US" sz="1800" dirty="0"/>
              <a:t>Other asset accounting must be retained for two years after the asset is disposed of and/or removed from the DON’s financial statements. </a:t>
            </a:r>
          </a:p>
          <a:p>
            <a:r>
              <a:rPr lang="en-US" sz="1800" dirty="0"/>
              <a:t>This documentation must include the following for any asset for which title has passed to the government or from one activity to the other (for which accountability is retained by the transferring organization until receipt and acceptance by the gaining activity): </a:t>
            </a:r>
          </a:p>
          <a:p>
            <a:pPr lvl="1"/>
            <a:r>
              <a:rPr lang="en-US" sz="1600" dirty="0"/>
              <a:t>Part number, </a:t>
            </a:r>
          </a:p>
          <a:p>
            <a:pPr lvl="1"/>
            <a:r>
              <a:rPr lang="en-US" sz="1600" dirty="0"/>
              <a:t>National stock number, </a:t>
            </a:r>
          </a:p>
          <a:p>
            <a:pPr lvl="1"/>
            <a:r>
              <a:rPr lang="en-US" sz="1600" dirty="0"/>
              <a:t>Serial number, </a:t>
            </a:r>
          </a:p>
          <a:p>
            <a:pPr lvl="1"/>
            <a:r>
              <a:rPr lang="en-US" sz="1600" dirty="0"/>
              <a:t>Bar code (or another unique identifier), </a:t>
            </a:r>
          </a:p>
          <a:p>
            <a:pPr lvl="1"/>
            <a:r>
              <a:rPr lang="en-US" sz="1600" dirty="0"/>
              <a:t>Nomenclature, </a:t>
            </a:r>
          </a:p>
          <a:p>
            <a:pPr lvl="1"/>
            <a:r>
              <a:rPr lang="en-US" sz="1600" dirty="0"/>
              <a:t>Quantity, and </a:t>
            </a:r>
          </a:p>
          <a:p>
            <a:pPr lvl="1"/>
            <a:r>
              <a:rPr lang="en-US" sz="1600" dirty="0"/>
              <a:t>Value of items shipped from contractors or vendors. </a:t>
            </a:r>
          </a:p>
          <a:p>
            <a:endParaRPr lang="en-US" sz="1800" dirty="0"/>
          </a:p>
        </p:txBody>
      </p:sp>
      <p:sp>
        <p:nvSpPr>
          <p:cNvPr id="4" name="Slide Number Placeholder 3">
            <a:extLst>
              <a:ext uri="{FF2B5EF4-FFF2-40B4-BE49-F238E27FC236}">
                <a16:creationId xmlns:a16="http://schemas.microsoft.com/office/drawing/2014/main" id="{7DA6C969-72A8-4BFA-9E70-314CDF544110}"/>
              </a:ext>
            </a:extLst>
          </p:cNvPr>
          <p:cNvSpPr>
            <a:spLocks noGrp="1"/>
          </p:cNvSpPr>
          <p:nvPr>
            <p:ph type="sldNum" sz="quarter" idx="12"/>
          </p:nvPr>
        </p:nvSpPr>
        <p:spPr/>
        <p:txBody>
          <a:bodyPr/>
          <a:lstStyle/>
          <a:p>
            <a:pPr>
              <a:defRPr/>
            </a:pPr>
            <a:fld id="{9A294725-9C5A-43FB-BB48-47B286674EC1}" type="slidenum">
              <a:rPr lang="en-US" smtClean="0"/>
              <a:pPr>
                <a:defRPr/>
              </a:pPr>
              <a:t>9</a:t>
            </a:fld>
            <a:endParaRPr lang="en-US" dirty="0"/>
          </a:p>
        </p:txBody>
      </p:sp>
    </p:spTree>
    <p:extLst>
      <p:ext uri="{BB962C8B-B14F-4D97-AF65-F5344CB8AC3E}">
        <p14:creationId xmlns:p14="http://schemas.microsoft.com/office/powerpoint/2010/main" val="199264079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A5BEA52684B8A45AD1A2DEB66F6C58C" ma:contentTypeVersion="13" ma:contentTypeDescription="Create a new document." ma:contentTypeScope="" ma:versionID="aeb34ff2b91c4ab6e3b719ec86cf004c">
  <xsd:schema xmlns:xsd="http://www.w3.org/2001/XMLSchema" xmlns:xs="http://www.w3.org/2001/XMLSchema" xmlns:p="http://schemas.microsoft.com/office/2006/metadata/properties" xmlns:ns3="a377d90b-9ca7-455a-b7b4-77c5054bd58b" xmlns:ns4="1e6c96c0-535a-4f95-bd6f-040ebcd49806" targetNamespace="http://schemas.microsoft.com/office/2006/metadata/properties" ma:root="true" ma:fieldsID="e047da4889f99cf9c86f458f8bbd22ff" ns3:_="" ns4:_="">
    <xsd:import namespace="a377d90b-9ca7-455a-b7b4-77c5054bd58b"/>
    <xsd:import namespace="1e6c96c0-535a-4f95-bd6f-040ebcd4980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377d90b-9ca7-455a-b7b4-77c5054bd58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e6c96c0-535a-4f95-bd6f-040ebcd4980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80E64C3-FA50-4A5D-8955-E576F96C5CDC}">
  <ds:schemaRefs>
    <ds:schemaRef ds:uri="http://schemas.microsoft.com/sharepoint/v3/contenttype/forms"/>
  </ds:schemaRefs>
</ds:datastoreItem>
</file>

<file path=customXml/itemProps2.xml><?xml version="1.0" encoding="utf-8"?>
<ds:datastoreItem xmlns:ds="http://schemas.openxmlformats.org/officeDocument/2006/customXml" ds:itemID="{05A9121F-4CA7-49DE-B3DB-91F567425B86}">
  <ds:schemaRefs>
    <ds:schemaRef ds:uri="http://schemas.microsoft.com/office/2006/documentManagement/types"/>
    <ds:schemaRef ds:uri="http://purl.org/dc/elements/1.1/"/>
    <ds:schemaRef ds:uri="http://schemas.microsoft.com/office/2006/metadata/properties"/>
    <ds:schemaRef ds:uri="http://purl.org/dc/terms/"/>
    <ds:schemaRef ds:uri="a377d90b-9ca7-455a-b7b4-77c5054bd58b"/>
    <ds:schemaRef ds:uri="http://purl.org/dc/dcmitype/"/>
    <ds:schemaRef ds:uri="http://schemas.microsoft.com/office/infopath/2007/PartnerControls"/>
    <ds:schemaRef ds:uri="http://schemas.openxmlformats.org/package/2006/metadata/core-properties"/>
    <ds:schemaRef ds:uri="1e6c96c0-535a-4f95-bd6f-040ebcd49806"/>
    <ds:schemaRef ds:uri="http://www.w3.org/XML/1998/namespace"/>
  </ds:schemaRefs>
</ds:datastoreItem>
</file>

<file path=customXml/itemProps3.xml><?xml version="1.0" encoding="utf-8"?>
<ds:datastoreItem xmlns:ds="http://schemas.openxmlformats.org/officeDocument/2006/customXml" ds:itemID="{A58E418C-2171-4C99-B99C-4F439564DE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377d90b-9ca7-455a-b7b4-77c5054bd58b"/>
    <ds:schemaRef ds:uri="1e6c96c0-535a-4f95-bd6f-040ebcd4980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5907</TotalTime>
  <Words>1221</Words>
  <Application>Microsoft Office PowerPoint</Application>
  <PresentationFormat>On-screen Show (4:3)</PresentationFormat>
  <Paragraphs>106</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Times</vt:lpstr>
      <vt:lpstr>Default Design</vt:lpstr>
      <vt:lpstr>NPS Annual Custodian Training </vt:lpstr>
      <vt:lpstr>NPS Annual Custodian Training</vt:lpstr>
      <vt:lpstr>NPS Annual Custodian Training</vt:lpstr>
      <vt:lpstr>NPS Annual Custodian Training</vt:lpstr>
      <vt:lpstr>NPS Annual Custodian Training</vt:lpstr>
      <vt:lpstr>NPS Annual Custodian Training</vt:lpstr>
      <vt:lpstr>NPS Annual Custodian Training</vt:lpstr>
      <vt:lpstr>NPS Annual Custodian Training</vt:lpstr>
      <vt:lpstr>NPS Annual Custodian Training</vt:lpstr>
      <vt:lpstr>NPS Annual Custodian Training</vt:lpstr>
      <vt:lpstr>NPS Annual Custodian Training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NPS Modernization Plan</dc:title>
  <dc:creator>Stewart, Ryan (CIV)</dc:creator>
  <cp:lastModifiedBy>Nguyen, Dan (CIV)</cp:lastModifiedBy>
  <cp:revision>46</cp:revision>
  <dcterms:created xsi:type="dcterms:W3CDTF">2021-01-08T17:12:24Z</dcterms:created>
  <dcterms:modified xsi:type="dcterms:W3CDTF">2021-02-01T23:24:02Z</dcterms:modified>
</cp:coreProperties>
</file>