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344" r:id="rId2"/>
  </p:sldMasterIdLst>
  <p:notesMasterIdLst>
    <p:notesMasterId r:id="rId30"/>
  </p:notesMasterIdLst>
  <p:handoutMasterIdLst>
    <p:handoutMasterId r:id="rId31"/>
  </p:handoutMasterIdLst>
  <p:sldIdLst>
    <p:sldId id="914" r:id="rId3"/>
    <p:sldId id="890" r:id="rId4"/>
    <p:sldId id="891" r:id="rId5"/>
    <p:sldId id="892" r:id="rId6"/>
    <p:sldId id="893" r:id="rId7"/>
    <p:sldId id="894" r:id="rId8"/>
    <p:sldId id="895" r:id="rId9"/>
    <p:sldId id="896" r:id="rId10"/>
    <p:sldId id="897" r:id="rId11"/>
    <p:sldId id="915" r:id="rId12"/>
    <p:sldId id="898" r:id="rId13"/>
    <p:sldId id="917" r:id="rId14"/>
    <p:sldId id="899" r:id="rId15"/>
    <p:sldId id="900" r:id="rId16"/>
    <p:sldId id="901" r:id="rId17"/>
    <p:sldId id="902" r:id="rId18"/>
    <p:sldId id="903" r:id="rId19"/>
    <p:sldId id="904" r:id="rId20"/>
    <p:sldId id="905" r:id="rId21"/>
    <p:sldId id="906" r:id="rId22"/>
    <p:sldId id="907" r:id="rId23"/>
    <p:sldId id="908" r:id="rId24"/>
    <p:sldId id="916" r:id="rId25"/>
    <p:sldId id="910" r:id="rId26"/>
    <p:sldId id="911" r:id="rId27"/>
    <p:sldId id="912" r:id="rId28"/>
    <p:sldId id="913"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ery, Amber (CIV)" initials="KA(" lastIdx="1" clrIdx="0">
    <p:extLst>
      <p:ext uri="{19B8F6BF-5375-455C-9EA6-DF929625EA0E}">
        <p15:presenceInfo xmlns:p15="http://schemas.microsoft.com/office/powerpoint/2012/main" userId="S::alkinger@nps.edu::f0d28fee-887a-4abe-a6eb-a6933e7400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CC00"/>
    <a:srgbClr val="0C304D"/>
    <a:srgbClr val="FFCC33"/>
    <a:srgbClr val="FFFF00"/>
    <a:srgbClr val="99CCFF"/>
    <a:srgbClr val="0066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9559" autoAdjust="0"/>
  </p:normalViewPr>
  <p:slideViewPr>
    <p:cSldViewPr snapToObjects="1">
      <p:cViewPr varScale="1">
        <p:scale>
          <a:sx n="56" d="100"/>
          <a:sy n="56" d="100"/>
        </p:scale>
        <p:origin x="78" y="1098"/>
      </p:cViewPr>
      <p:guideLst>
        <p:guide orient="horz" pos="2160"/>
        <p:guide pos="2880"/>
      </p:guideLst>
    </p:cSldViewPr>
  </p:slideViewPr>
  <p:outlineViewPr>
    <p:cViewPr>
      <p:scale>
        <a:sx n="33" d="100"/>
        <a:sy n="33" d="100"/>
      </p:scale>
      <p:origin x="0" y="1338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5" d="100"/>
          <a:sy n="75" d="100"/>
        </p:scale>
        <p:origin x="-336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1" y="1"/>
            <a:ext cx="3037212" cy="464506"/>
          </a:xfrm>
          <a:prstGeom prst="rect">
            <a:avLst/>
          </a:prstGeom>
          <a:noFill/>
          <a:ln w="9525">
            <a:noFill/>
            <a:miter lim="800000"/>
            <a:headEnd/>
            <a:tailEnd/>
          </a:ln>
          <a:effectLst/>
        </p:spPr>
        <p:txBody>
          <a:bodyPr vert="horz" wrap="square" lIns="93963" tIns="46983" rIns="93963" bIns="46983" numCol="1" anchor="t" anchorCtr="0" compatLnSpc="1">
            <a:prstTxWarp prst="textNoShape">
              <a:avLst/>
            </a:prstTxWarp>
          </a:bodyPr>
          <a:lstStyle>
            <a:lvl1pPr defTabSz="940370">
              <a:defRPr sz="1200">
                <a:latin typeface="Arial" charset="0"/>
                <a:ea typeface="+mn-ea"/>
                <a:cs typeface="+mn-cs"/>
              </a:defRPr>
            </a:lvl1pPr>
          </a:lstStyle>
          <a:p>
            <a:pPr>
              <a:defRPr/>
            </a:pPr>
            <a:endParaRPr lang="en-US"/>
          </a:p>
        </p:txBody>
      </p:sp>
      <p:sp>
        <p:nvSpPr>
          <p:cNvPr id="148483" name="Rectangle 3"/>
          <p:cNvSpPr>
            <a:spLocks noGrp="1" noChangeArrowheads="1"/>
          </p:cNvSpPr>
          <p:nvPr>
            <p:ph type="dt" sz="quarter" idx="1"/>
          </p:nvPr>
        </p:nvSpPr>
        <p:spPr bwMode="auto">
          <a:xfrm>
            <a:off x="3971620" y="1"/>
            <a:ext cx="3037212" cy="464506"/>
          </a:xfrm>
          <a:prstGeom prst="rect">
            <a:avLst/>
          </a:prstGeom>
          <a:noFill/>
          <a:ln w="9525">
            <a:noFill/>
            <a:miter lim="800000"/>
            <a:headEnd/>
            <a:tailEnd/>
          </a:ln>
          <a:effectLst/>
        </p:spPr>
        <p:txBody>
          <a:bodyPr vert="horz" wrap="square" lIns="93963" tIns="46983" rIns="93963" bIns="46983" numCol="1" anchor="t" anchorCtr="0" compatLnSpc="1">
            <a:prstTxWarp prst="textNoShape">
              <a:avLst/>
            </a:prstTxWarp>
          </a:bodyPr>
          <a:lstStyle>
            <a:lvl1pPr algn="r" defTabSz="940370">
              <a:defRPr sz="1200">
                <a:latin typeface="Arial" charset="0"/>
                <a:ea typeface="+mn-ea"/>
                <a:cs typeface="+mn-cs"/>
              </a:defRPr>
            </a:lvl1pPr>
          </a:lstStyle>
          <a:p>
            <a:pPr>
              <a:defRPr/>
            </a:pPr>
            <a:endParaRPr lang="en-US"/>
          </a:p>
        </p:txBody>
      </p:sp>
      <p:sp>
        <p:nvSpPr>
          <p:cNvPr id="148484" name="Rectangle 4"/>
          <p:cNvSpPr>
            <a:spLocks noGrp="1" noChangeArrowheads="1"/>
          </p:cNvSpPr>
          <p:nvPr>
            <p:ph type="ftr" sz="quarter" idx="2"/>
          </p:nvPr>
        </p:nvSpPr>
        <p:spPr bwMode="auto">
          <a:xfrm>
            <a:off x="1" y="8830321"/>
            <a:ext cx="3037212" cy="464506"/>
          </a:xfrm>
          <a:prstGeom prst="rect">
            <a:avLst/>
          </a:prstGeom>
          <a:noFill/>
          <a:ln w="9525">
            <a:noFill/>
            <a:miter lim="800000"/>
            <a:headEnd/>
            <a:tailEnd/>
          </a:ln>
          <a:effectLst/>
        </p:spPr>
        <p:txBody>
          <a:bodyPr vert="horz" wrap="square" lIns="93963" tIns="46983" rIns="93963" bIns="46983" numCol="1" anchor="b" anchorCtr="0" compatLnSpc="1">
            <a:prstTxWarp prst="textNoShape">
              <a:avLst/>
            </a:prstTxWarp>
          </a:bodyPr>
          <a:lstStyle>
            <a:lvl1pPr defTabSz="940370">
              <a:defRPr sz="1200">
                <a:latin typeface="Arial" charset="0"/>
                <a:ea typeface="+mn-ea"/>
                <a:cs typeface="+mn-cs"/>
              </a:defRPr>
            </a:lvl1pPr>
          </a:lstStyle>
          <a:p>
            <a:pPr>
              <a:defRPr/>
            </a:pPr>
            <a:endParaRPr lang="en-US"/>
          </a:p>
        </p:txBody>
      </p:sp>
      <p:sp>
        <p:nvSpPr>
          <p:cNvPr id="148485" name="Rectangle 5"/>
          <p:cNvSpPr>
            <a:spLocks noGrp="1" noChangeArrowheads="1"/>
          </p:cNvSpPr>
          <p:nvPr>
            <p:ph type="sldNum" sz="quarter" idx="3"/>
          </p:nvPr>
        </p:nvSpPr>
        <p:spPr bwMode="auto">
          <a:xfrm>
            <a:off x="3971620" y="8830321"/>
            <a:ext cx="3037212" cy="464506"/>
          </a:xfrm>
          <a:prstGeom prst="rect">
            <a:avLst/>
          </a:prstGeom>
          <a:noFill/>
          <a:ln w="9525">
            <a:noFill/>
            <a:miter lim="800000"/>
            <a:headEnd/>
            <a:tailEnd/>
          </a:ln>
          <a:effectLst/>
        </p:spPr>
        <p:txBody>
          <a:bodyPr vert="horz" wrap="square" lIns="93963" tIns="46983" rIns="93963" bIns="46983" numCol="1" anchor="b" anchorCtr="0" compatLnSpc="1">
            <a:prstTxWarp prst="textNoShape">
              <a:avLst/>
            </a:prstTxWarp>
          </a:bodyPr>
          <a:lstStyle>
            <a:lvl1pPr algn="r" defTabSz="940114">
              <a:defRPr sz="1200">
                <a:ea typeface="ＭＳ Ｐゴシック" charset="-128"/>
              </a:defRPr>
            </a:lvl1pPr>
          </a:lstStyle>
          <a:p>
            <a:pPr>
              <a:defRPr/>
            </a:pPr>
            <a:fld id="{FBEBDF4C-EB5C-424A-A5AF-13B9AE6F16BD}" type="slidenum">
              <a:rPr lang="en-US"/>
              <a:pPr>
                <a:defRPr/>
              </a:pPr>
              <a:t>‹#›</a:t>
            </a:fld>
            <a:endParaRPr lang="en-US" dirty="0"/>
          </a:p>
        </p:txBody>
      </p:sp>
    </p:spTree>
    <p:extLst>
      <p:ext uri="{BB962C8B-B14F-4D97-AF65-F5344CB8AC3E}">
        <p14:creationId xmlns:p14="http://schemas.microsoft.com/office/powerpoint/2010/main" val="206889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3037212" cy="464506"/>
          </a:xfrm>
          <a:prstGeom prst="rect">
            <a:avLst/>
          </a:prstGeom>
          <a:noFill/>
          <a:ln w="9525">
            <a:noFill/>
            <a:miter lim="800000"/>
            <a:headEnd/>
            <a:tailEnd/>
          </a:ln>
          <a:effectLst/>
        </p:spPr>
        <p:txBody>
          <a:bodyPr vert="horz" wrap="square" lIns="93963" tIns="46983" rIns="93963" bIns="46983" numCol="1" anchor="t" anchorCtr="0" compatLnSpc="1">
            <a:prstTxWarp prst="textNoShape">
              <a:avLst/>
            </a:prstTxWarp>
          </a:bodyPr>
          <a:lstStyle>
            <a:lvl1pPr defTabSz="940370">
              <a:defRPr sz="1200">
                <a:latin typeface="Arial"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71620" y="1"/>
            <a:ext cx="3037212" cy="464506"/>
          </a:xfrm>
          <a:prstGeom prst="rect">
            <a:avLst/>
          </a:prstGeom>
          <a:noFill/>
          <a:ln w="9525">
            <a:noFill/>
            <a:miter lim="800000"/>
            <a:headEnd/>
            <a:tailEnd/>
          </a:ln>
          <a:effectLst/>
        </p:spPr>
        <p:txBody>
          <a:bodyPr vert="horz" wrap="square" lIns="93963" tIns="46983" rIns="93963" bIns="46983" numCol="1" anchor="t" anchorCtr="0" compatLnSpc="1">
            <a:prstTxWarp prst="textNoShape">
              <a:avLst/>
            </a:prstTxWarp>
          </a:bodyPr>
          <a:lstStyle>
            <a:lvl1pPr algn="r" defTabSz="940370">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5325"/>
            <a:ext cx="4648200" cy="348773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0412" y="4416737"/>
            <a:ext cx="5609576" cy="4183694"/>
          </a:xfrm>
          <a:prstGeom prst="rect">
            <a:avLst/>
          </a:prstGeom>
          <a:noFill/>
          <a:ln w="9525">
            <a:noFill/>
            <a:miter lim="800000"/>
            <a:headEnd/>
            <a:tailEnd/>
          </a:ln>
          <a:effectLst/>
        </p:spPr>
        <p:txBody>
          <a:bodyPr vert="horz" wrap="square" lIns="93963" tIns="46983" rIns="93963" bIns="469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1" y="8830321"/>
            <a:ext cx="3037212" cy="464506"/>
          </a:xfrm>
          <a:prstGeom prst="rect">
            <a:avLst/>
          </a:prstGeom>
          <a:noFill/>
          <a:ln w="9525">
            <a:noFill/>
            <a:miter lim="800000"/>
            <a:headEnd/>
            <a:tailEnd/>
          </a:ln>
          <a:effectLst/>
        </p:spPr>
        <p:txBody>
          <a:bodyPr vert="horz" wrap="square" lIns="93963" tIns="46983" rIns="93963" bIns="46983" numCol="1" anchor="b" anchorCtr="0" compatLnSpc="1">
            <a:prstTxWarp prst="textNoShape">
              <a:avLst/>
            </a:prstTxWarp>
          </a:bodyPr>
          <a:lstStyle>
            <a:lvl1pPr defTabSz="940370">
              <a:defRPr sz="1200">
                <a:latin typeface="Arial"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71620" y="8830321"/>
            <a:ext cx="3037212" cy="464506"/>
          </a:xfrm>
          <a:prstGeom prst="rect">
            <a:avLst/>
          </a:prstGeom>
          <a:noFill/>
          <a:ln w="9525">
            <a:noFill/>
            <a:miter lim="800000"/>
            <a:headEnd/>
            <a:tailEnd/>
          </a:ln>
          <a:effectLst/>
        </p:spPr>
        <p:txBody>
          <a:bodyPr vert="horz" wrap="square" lIns="93963" tIns="46983" rIns="93963" bIns="46983" numCol="1" anchor="b" anchorCtr="0" compatLnSpc="1">
            <a:prstTxWarp prst="textNoShape">
              <a:avLst/>
            </a:prstTxWarp>
          </a:bodyPr>
          <a:lstStyle>
            <a:lvl1pPr algn="r" defTabSz="940114">
              <a:defRPr sz="1200">
                <a:ea typeface="ＭＳ Ｐゴシック" charset="-128"/>
              </a:defRPr>
            </a:lvl1pPr>
          </a:lstStyle>
          <a:p>
            <a:pPr>
              <a:defRPr/>
            </a:pPr>
            <a:fld id="{5F3B3BA0-2261-48EA-BB69-4A21C2E334F2}" type="slidenum">
              <a:rPr lang="en-US"/>
              <a:pPr>
                <a:defRPr/>
              </a:pPr>
              <a:t>‹#›</a:t>
            </a:fld>
            <a:endParaRPr lang="en-US" dirty="0"/>
          </a:p>
        </p:txBody>
      </p:sp>
    </p:spTree>
    <p:extLst>
      <p:ext uri="{BB962C8B-B14F-4D97-AF65-F5344CB8AC3E}">
        <p14:creationId xmlns:p14="http://schemas.microsoft.com/office/powerpoint/2010/main" val="106196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0344B2-F4DE-47C4-9C4F-6DAFC24D2002}"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74085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EF4498-8F37-C742-880C-4076278C2A9A}" type="slidenum">
              <a:rPr lang="en-US" smtClean="0"/>
              <a:t>7</a:t>
            </a:fld>
            <a:endParaRPr lang="en-US"/>
          </a:p>
        </p:txBody>
      </p:sp>
    </p:spTree>
    <p:extLst>
      <p:ext uri="{BB962C8B-B14F-4D97-AF65-F5344CB8AC3E}">
        <p14:creationId xmlns:p14="http://schemas.microsoft.com/office/powerpoint/2010/main" val="371224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nps_ppt_master2"/>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sp>
        <p:nvSpPr>
          <p:cNvPr id="1038339" name="Rectangle 3"/>
          <p:cNvSpPr>
            <a:spLocks noGrp="1" noChangeArrowheads="1"/>
          </p:cNvSpPr>
          <p:nvPr>
            <p:ph type="ctrTitle"/>
          </p:nvPr>
        </p:nvSpPr>
        <p:spPr>
          <a:xfrm>
            <a:off x="990600" y="2667000"/>
            <a:ext cx="7620000" cy="1143000"/>
          </a:xfrm>
        </p:spPr>
        <p:txBody>
          <a:bodyPr/>
          <a:lstStyle>
            <a:lvl1pPr algn="ctr">
              <a:defRPr sz="3600">
                <a:solidFill>
                  <a:schemeClr val="tx1"/>
                </a:solidFill>
              </a:defRPr>
            </a:lvl1pPr>
          </a:lstStyle>
          <a:p>
            <a:r>
              <a:rPr lang="en-US"/>
              <a:t>Click to edit Master title style</a:t>
            </a:r>
          </a:p>
        </p:txBody>
      </p:sp>
      <p:sp>
        <p:nvSpPr>
          <p:cNvPr id="1038340" name="Rectangle 4"/>
          <p:cNvSpPr>
            <a:spLocks noGrp="1" noChangeArrowheads="1"/>
          </p:cNvSpPr>
          <p:nvPr>
            <p:ph type="subTitle" idx="1"/>
          </p:nvPr>
        </p:nvSpPr>
        <p:spPr>
          <a:xfrm>
            <a:off x="1600200" y="4114800"/>
            <a:ext cx="6400800" cy="1752600"/>
          </a:xfrm>
        </p:spPr>
        <p:txBody>
          <a:bodyPr/>
          <a:lstStyle>
            <a:lvl1pPr marL="0" indent="0" algn="ctr">
              <a:buFontTx/>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E0AD4E-9C3D-4F53-A406-01542380D137}" type="datetime9">
              <a:rPr lang="en-US"/>
              <a:pPr>
                <a:defRPr/>
              </a:pPr>
              <a:t>2/3/2021 7:13:37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51705-680F-400A-8C46-008DD75F7C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0955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1341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92FF19-72B2-4197-BD66-D32F29032CC5}" type="datetime9">
              <a:rPr lang="en-US"/>
              <a:pPr>
                <a:defRPr/>
              </a:pPr>
              <a:t>2/3/2021 7:13:37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DC4062-9738-4761-BFC5-53A1F1BA574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bg>
      <p:bgPr>
        <a:gradFill rotWithShape="1">
          <a:gsLst>
            <a:gs pos="0">
              <a:srgbClr val="47619D"/>
            </a:gs>
            <a:gs pos="76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492121"/>
            <a:ext cx="9144000" cy="60880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pencil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15" y="268045"/>
            <a:ext cx="4010025" cy="162763"/>
          </a:xfrm>
          <a:prstGeom prst="rect">
            <a:avLst/>
          </a:prstGeom>
        </p:spPr>
      </p:pic>
      <p:sp>
        <p:nvSpPr>
          <p:cNvPr id="4" name="Title Placeholder 1"/>
          <p:cNvSpPr>
            <a:spLocks noGrp="1"/>
          </p:cNvSpPr>
          <p:nvPr>
            <p:ph type="title"/>
          </p:nvPr>
        </p:nvSpPr>
        <p:spPr>
          <a:xfrm>
            <a:off x="2151062" y="1076326"/>
            <a:ext cx="6535737" cy="1344613"/>
          </a:xfrm>
          <a:prstGeom prst="rect">
            <a:avLst/>
          </a:prstGeom>
        </p:spPr>
        <p:txBody>
          <a:bodyPr vert="horz" lIns="91440" tIns="45720" rIns="91440" bIns="45720" rtlCol="0" anchor="ctr">
            <a:normAutofit/>
          </a:bodyPr>
          <a:lstStyle>
            <a:lvl1pPr algn="l">
              <a:lnSpc>
                <a:spcPct val="80000"/>
              </a:lnSpc>
              <a:defRPr b="0" i="0" kern="1100" spc="0">
                <a:solidFill>
                  <a:srgbClr val="364A7A"/>
                </a:solidFill>
                <a:latin typeface="Minion Pro"/>
                <a:cs typeface="Minion Pro"/>
              </a:defRPr>
            </a:lvl1pPr>
          </a:lstStyle>
          <a:p>
            <a:r>
              <a:rPr lang="en-US"/>
              <a:t>Click to edit Master title style</a:t>
            </a:r>
            <a:endParaRPr lang="en-US" dirty="0"/>
          </a:p>
        </p:txBody>
      </p:sp>
      <p:cxnSp>
        <p:nvCxnSpPr>
          <p:cNvPr id="5" name="Straight Connector 4"/>
          <p:cNvCxnSpPr/>
          <p:nvPr userDrawn="1"/>
        </p:nvCxnSpPr>
        <p:spPr>
          <a:xfrm>
            <a:off x="2286000" y="2645103"/>
            <a:ext cx="6400800" cy="0"/>
          </a:xfrm>
          <a:prstGeom prst="line">
            <a:avLst/>
          </a:prstGeom>
          <a:ln w="19050" cmpd="sng">
            <a:solidFill>
              <a:srgbClr val="47619D"/>
            </a:solidFill>
          </a:ln>
        </p:spPr>
        <p:style>
          <a:lnRef idx="1">
            <a:schemeClr val="dk1"/>
          </a:lnRef>
          <a:fillRef idx="0">
            <a:schemeClr val="dk1"/>
          </a:fillRef>
          <a:effectRef idx="0">
            <a:schemeClr val="dk1"/>
          </a:effectRef>
          <a:fontRef idx="minor">
            <a:schemeClr val="tx1"/>
          </a:fontRef>
        </p:style>
      </p:cxnSp>
      <p:sp>
        <p:nvSpPr>
          <p:cNvPr id="7" name="Text Placeholder 6"/>
          <p:cNvSpPr>
            <a:spLocks noGrp="1"/>
          </p:cNvSpPr>
          <p:nvPr>
            <p:ph type="body" sz="quarter" idx="10"/>
          </p:nvPr>
        </p:nvSpPr>
        <p:spPr>
          <a:xfrm>
            <a:off x="2151063" y="2908300"/>
            <a:ext cx="6535737" cy="3503613"/>
          </a:xfrm>
          <a:prstGeom prst="rect">
            <a:avLst/>
          </a:prstGeom>
        </p:spPr>
        <p:txBody>
          <a:bodyPr>
            <a:normAutofit/>
          </a:bodyPr>
          <a:lstStyle>
            <a:lvl1pPr marL="342900" indent="-342900">
              <a:buFont typeface="Wingdings" charset="2"/>
              <a:buChar char="§"/>
              <a:defRPr sz="2400" baseline="0">
                <a:solidFill>
                  <a:srgbClr val="364A7A"/>
                </a:solidFill>
                <a:latin typeface="Minion Pro"/>
                <a:cs typeface="Minion Pro"/>
              </a:defRPr>
            </a:lvl1pPr>
            <a:lvl2pPr marL="742950" indent="-285750">
              <a:buFont typeface="Wingdings" charset="2"/>
              <a:buChar char="§"/>
              <a:defRPr sz="2400" baseline="0">
                <a:solidFill>
                  <a:srgbClr val="364A7A"/>
                </a:solidFill>
                <a:latin typeface="Minion Pro"/>
                <a:cs typeface="Minion Pro"/>
              </a:defRPr>
            </a:lvl2pPr>
            <a:lvl3pPr marL="1143000" indent="-228600">
              <a:buFont typeface="Wingdings" charset="2"/>
              <a:buChar char="§"/>
              <a:defRPr sz="2400" baseline="0">
                <a:solidFill>
                  <a:srgbClr val="364A7A"/>
                </a:solidFill>
                <a:latin typeface="Minion Pro"/>
                <a:cs typeface="Minion Pro"/>
              </a:defRPr>
            </a:lvl3pPr>
            <a:lvl4pPr marL="1600200" indent="-228600">
              <a:buFont typeface="Wingdings" charset="2"/>
              <a:buChar char="§"/>
              <a:defRPr sz="2400" baseline="0">
                <a:solidFill>
                  <a:srgbClr val="364A7A"/>
                </a:solidFill>
                <a:latin typeface="Minion Pro"/>
                <a:cs typeface="Minion Pro"/>
              </a:defRPr>
            </a:lvl4pPr>
            <a:lvl5pPr marL="2057400" indent="-228600">
              <a:buFont typeface="Wingdings" charset="2"/>
              <a:buChar char="§"/>
              <a:defRPr sz="2400" baseline="0">
                <a:solidFill>
                  <a:srgbClr val="364A7A"/>
                </a:solidFill>
                <a:latin typeface="Minion Pro"/>
                <a:cs typeface="Minion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85750" y="1047750"/>
            <a:ext cx="1682750" cy="52149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948055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Custom Layout">
    <p:bg>
      <p:bgPr>
        <a:gradFill rotWithShape="1">
          <a:gsLst>
            <a:gs pos="0">
              <a:srgbClr val="47619D"/>
            </a:gs>
            <a:gs pos="76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492121"/>
            <a:ext cx="9144000" cy="60880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pencil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15" y="268045"/>
            <a:ext cx="4010025" cy="162763"/>
          </a:xfrm>
          <a:prstGeom prst="rect">
            <a:avLst/>
          </a:prstGeom>
        </p:spPr>
      </p:pic>
      <p:sp>
        <p:nvSpPr>
          <p:cNvPr id="7" name="Text Placeholder 6"/>
          <p:cNvSpPr>
            <a:spLocks noGrp="1"/>
          </p:cNvSpPr>
          <p:nvPr>
            <p:ph type="body" sz="quarter" idx="10"/>
          </p:nvPr>
        </p:nvSpPr>
        <p:spPr>
          <a:xfrm>
            <a:off x="6045200" y="1047750"/>
            <a:ext cx="2641600" cy="5364163"/>
          </a:xfrm>
          <a:prstGeom prst="rect">
            <a:avLst/>
          </a:prstGeom>
        </p:spPr>
        <p:txBody>
          <a:bodyPr>
            <a:normAutofit/>
          </a:bodyPr>
          <a:lstStyle>
            <a:lvl1pPr marL="0" indent="0">
              <a:buFont typeface="Wingdings" charset="2"/>
              <a:buNone/>
              <a:defRPr sz="2400" baseline="0">
                <a:solidFill>
                  <a:srgbClr val="364A7A"/>
                </a:solidFill>
                <a:latin typeface="Minion Pro"/>
                <a:cs typeface="Minion Pro"/>
              </a:defRPr>
            </a:lvl1pPr>
            <a:lvl2pPr marL="457200" indent="0">
              <a:buFont typeface="Wingdings" charset="2"/>
              <a:buNone/>
              <a:defRPr sz="2400" baseline="0">
                <a:solidFill>
                  <a:srgbClr val="364A7A"/>
                </a:solidFill>
                <a:latin typeface="Minion Pro"/>
                <a:cs typeface="Minion Pro"/>
              </a:defRPr>
            </a:lvl2pPr>
            <a:lvl3pPr marL="914400" indent="0">
              <a:buFont typeface="Wingdings" charset="2"/>
              <a:buNone/>
              <a:defRPr sz="2400" baseline="0">
                <a:solidFill>
                  <a:srgbClr val="364A7A"/>
                </a:solidFill>
                <a:latin typeface="Minion Pro"/>
                <a:cs typeface="Minion Pro"/>
              </a:defRPr>
            </a:lvl3pPr>
            <a:lvl4pPr marL="1371600" indent="0">
              <a:buFont typeface="Wingdings" charset="2"/>
              <a:buNone/>
              <a:defRPr sz="2400" baseline="0">
                <a:solidFill>
                  <a:srgbClr val="364A7A"/>
                </a:solidFill>
                <a:latin typeface="Minion Pro"/>
                <a:cs typeface="Minion Pro"/>
              </a:defRPr>
            </a:lvl4pPr>
            <a:lvl5pPr marL="1828800" indent="0">
              <a:buFont typeface="Wingdings" charset="2"/>
              <a:buNone/>
              <a:defRPr sz="2400" baseline="0">
                <a:solidFill>
                  <a:srgbClr val="364A7A"/>
                </a:solidFill>
                <a:latin typeface="Minion Pro"/>
                <a:cs typeface="Minion Pro"/>
              </a:defRPr>
            </a:lvl5pPr>
          </a:lstStyle>
          <a:p>
            <a:pPr lvl="0"/>
            <a:r>
              <a:rPr lang="en-US"/>
              <a:t>Click to edit Master text styles</a:t>
            </a:r>
          </a:p>
        </p:txBody>
      </p:sp>
      <p:sp>
        <p:nvSpPr>
          <p:cNvPr id="8" name="Rectangle 7"/>
          <p:cNvSpPr/>
          <p:nvPr userDrawn="1"/>
        </p:nvSpPr>
        <p:spPr>
          <a:xfrm>
            <a:off x="285750" y="1047750"/>
            <a:ext cx="1682750" cy="52149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9" name="Rectangle 8"/>
          <p:cNvSpPr/>
          <p:nvPr userDrawn="1"/>
        </p:nvSpPr>
        <p:spPr>
          <a:xfrm>
            <a:off x="629920" y="894080"/>
            <a:ext cx="5130800" cy="53686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656111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253410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69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81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3CE4EA-B42E-4ED9-9582-3A7C94CF29EF}" type="slidenum">
              <a:rPr lang="en-US"/>
              <a:pPr>
                <a:defRPr/>
              </a:pPr>
              <a:t>‹#›</a:t>
            </a:fld>
            <a:endParaRPr lang="en-US"/>
          </a:p>
        </p:txBody>
      </p:sp>
    </p:spTree>
    <p:extLst>
      <p:ext uri="{BB962C8B-B14F-4D97-AF65-F5344CB8AC3E}">
        <p14:creationId xmlns:p14="http://schemas.microsoft.com/office/powerpoint/2010/main" val="126795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9C458D-F085-418C-99C0-F8CAD1E51A9D}" type="slidenum">
              <a:rPr lang="en-US"/>
              <a:pPr>
                <a:defRPr/>
              </a:pPr>
              <a:t>‹#›</a:t>
            </a:fld>
            <a:endParaRPr lang="en-US"/>
          </a:p>
        </p:txBody>
      </p:sp>
    </p:spTree>
    <p:extLst>
      <p:ext uri="{BB962C8B-B14F-4D97-AF65-F5344CB8AC3E}">
        <p14:creationId xmlns:p14="http://schemas.microsoft.com/office/powerpoint/2010/main" val="374464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24DF4640-3170-44C6-AD12-6A0C3289B29D}" type="slidenum">
              <a:rPr lang="en-US"/>
              <a:pPr>
                <a:defRPr/>
              </a:pPr>
              <a:t>‹#›</a:t>
            </a:fld>
            <a:endParaRPr lang="en-US" dirty="0"/>
          </a:p>
        </p:txBody>
      </p:sp>
    </p:spTree>
    <p:extLst>
      <p:ext uri="{BB962C8B-B14F-4D97-AF65-F5344CB8AC3E}">
        <p14:creationId xmlns:p14="http://schemas.microsoft.com/office/powerpoint/2010/main" val="222048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37D0DD1-EF5B-4CE0-8188-BB3FE209680E}" type="datetime9">
              <a:rPr lang="en-US"/>
              <a:pPr>
                <a:defRPr/>
              </a:pPr>
              <a:t>2/3/2021 7:13:37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94725-9C5A-43FB-BB48-47B286674EC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DFEE396A-BCC9-429A-B2FC-A12C20D65E1E}" type="slidenum">
              <a:rPr lang="en-US"/>
              <a:pPr>
                <a:defRPr/>
              </a:pPr>
              <a:t>‹#›</a:t>
            </a:fld>
            <a:endParaRPr lang="en-US" dirty="0"/>
          </a:p>
        </p:txBody>
      </p:sp>
    </p:spTree>
    <p:extLst>
      <p:ext uri="{BB962C8B-B14F-4D97-AF65-F5344CB8AC3E}">
        <p14:creationId xmlns:p14="http://schemas.microsoft.com/office/powerpoint/2010/main" val="126112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E9EE8526-B47E-47E5-AC42-92F4770B0B96}" type="slidenum">
              <a:rPr lang="en-US"/>
              <a:pPr>
                <a:defRPr/>
              </a:pPr>
              <a:t>‹#›</a:t>
            </a:fld>
            <a:endParaRPr lang="en-US" dirty="0"/>
          </a:p>
        </p:txBody>
      </p:sp>
    </p:spTree>
    <p:extLst>
      <p:ext uri="{BB962C8B-B14F-4D97-AF65-F5344CB8AC3E}">
        <p14:creationId xmlns:p14="http://schemas.microsoft.com/office/powerpoint/2010/main" val="779234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1CD8B4A1-4016-462B-9975-FA5D81F6A04A}" type="slidenum">
              <a:rPr lang="en-US"/>
              <a:pPr>
                <a:defRPr/>
              </a:pPr>
              <a:t>‹#›</a:t>
            </a:fld>
            <a:endParaRPr lang="en-US" dirty="0"/>
          </a:p>
        </p:txBody>
      </p:sp>
    </p:spTree>
    <p:extLst>
      <p:ext uri="{BB962C8B-B14F-4D97-AF65-F5344CB8AC3E}">
        <p14:creationId xmlns:p14="http://schemas.microsoft.com/office/powerpoint/2010/main" val="376934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44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3731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42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1257387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1881224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384959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319283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1D74FAA-0326-428B-9A3A-01213B9E9B44}" type="datetime9">
              <a:rPr lang="en-US"/>
              <a:pPr>
                <a:defRPr/>
              </a:pPr>
              <a:t>2/3/2021 7:13:37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FC938B-04CD-4E30-AA8E-96E51163168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2042113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3383536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72525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1798243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83528"/>
            <a:ext cx="1219200" cy="850420"/>
          </a:xfrm>
          <a:prstGeom prst="rect">
            <a:avLst/>
          </a:prstGeom>
        </p:spPr>
      </p:pic>
    </p:spTree>
    <p:extLst>
      <p:ext uri="{BB962C8B-B14F-4D97-AF65-F5344CB8AC3E}">
        <p14:creationId xmlns:p14="http://schemas.microsoft.com/office/powerpoint/2010/main" val="287303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056DF7F-96DA-46E3-8401-DBB724C72241}" type="datetime9">
              <a:rPr lang="en-US"/>
              <a:pPr>
                <a:defRPr/>
              </a:pPr>
              <a:t>2/3/2021 7:13:37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2CA2E1-F4EF-4F73-967C-3869DF4BD6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79860D2-E25A-4FF2-8564-A72E839B51D6}" type="datetime9">
              <a:rPr lang="en-US"/>
              <a:pPr>
                <a:defRPr/>
              </a:pPr>
              <a:t>2/3/2021 7:13:37 AM</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76FF14-DA5E-40C6-BD39-0B2079F42CA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5A8125-0D32-4E21-829B-28967AF44A00}" type="datetime9">
              <a:rPr lang="en-US"/>
              <a:pPr>
                <a:defRPr/>
              </a:pPr>
              <a:t>2/3/2021 7:13:37 AM</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0556D4-3EA5-49D6-9238-BADE97F81F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760477-698C-469B-A392-2698E6FF7565}" type="datetime9">
              <a:rPr lang="en-US"/>
              <a:pPr>
                <a:defRPr/>
              </a:pPr>
              <a:t>2/3/2021 7:13:37 AM</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47CFCD-E3DC-44A0-BA87-25A263E8DF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49542D-0A4A-4BA0-B057-A43EA7E7FD0A}" type="datetime9">
              <a:rPr lang="en-US"/>
              <a:pPr>
                <a:defRPr/>
              </a:pPr>
              <a:t>2/3/2021 7:13:37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50F36-121B-4873-AB23-5F94FE869DF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775048-314B-40DC-91BE-1AB68799DE5C}" type="datetime9">
              <a:rPr lang="en-US"/>
              <a:pPr>
                <a:defRPr/>
              </a:pPr>
              <a:t>2/3/2021 7:13:37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AAF3A6-AA56-4C7F-9883-B9A91E4AC9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nps_ppt_slide"/>
          <p:cNvPicPr>
            <a:picLocks noChangeAspect="1" noChangeArrowheads="1"/>
          </p:cNvPicPr>
          <p:nvPr/>
        </p:nvPicPr>
        <p:blipFill>
          <a:blip r:embed="rId15" cstate="print"/>
          <a:srcRect/>
          <a:stretch>
            <a:fillRect/>
          </a:stretch>
        </p:blipFill>
        <p:spPr bwMode="auto">
          <a:xfrm>
            <a:off x="0" y="0"/>
            <a:ext cx="9144000" cy="68564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0"/>
            <a:ext cx="7239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fld id="{3E66AF1A-FE82-438A-B9CC-F77AB21CA156}" type="datetime9">
              <a:rPr lang="en-US"/>
              <a:pPr>
                <a:defRPr/>
              </a:pPr>
              <a:t>2/3/2021 7:13:37 AM</a:t>
            </a:fld>
            <a:endParaRPr lang="en-US" dirty="0"/>
          </a:p>
        </p:txBody>
      </p:sp>
      <p:sp>
        <p:nvSpPr>
          <p:cNvPr id="1029" name="Rectangle 5"/>
          <p:cNvSpPr>
            <a:spLocks noGrp="1" noChangeArrowheads="1"/>
          </p:cNvSpPr>
          <p:nvPr>
            <p:ph type="ftr" sz="quarter" idx="3"/>
          </p:nvPr>
        </p:nvSpPr>
        <p:spPr bwMode="auto">
          <a:xfrm>
            <a:off x="3352800" y="6305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ea typeface="ＭＳ Ｐゴシック" charset="-128"/>
              </a:defRPr>
            </a:lvl1pPr>
          </a:lstStyle>
          <a:p>
            <a:pPr>
              <a:defRPr/>
            </a:pPr>
            <a:fld id="{E1D07BBA-32B8-4ED0-A2CB-6E6CB3DFE7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3"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418" r:id="rId12"/>
    <p:sldLayoutId id="2147484419" r:id="rId13"/>
  </p:sldLayoutIdLst>
  <p:hf hdr="0" ftr="0" dt="0"/>
  <p:txStyles>
    <p:titleStyle>
      <a:lvl1pPr algn="r" rtl="0" eaLnBrk="0" fontAlgn="base" hangingPunct="0">
        <a:spcBef>
          <a:spcPct val="0"/>
        </a:spcBef>
        <a:spcAft>
          <a:spcPct val="0"/>
        </a:spcAft>
        <a:defRPr sz="3200" b="1">
          <a:solidFill>
            <a:schemeClr val="bg1"/>
          </a:solidFill>
          <a:latin typeface="+mj-lt"/>
          <a:ea typeface="MS PGothic" pitchFamily="34" charset="-128"/>
          <a:cs typeface="ＭＳ Ｐゴシック" charset="0"/>
        </a:defRPr>
      </a:lvl1pPr>
      <a:lvl2pPr algn="r" rtl="0" eaLnBrk="0" fontAlgn="base" hangingPunct="0">
        <a:spcBef>
          <a:spcPct val="0"/>
        </a:spcBef>
        <a:spcAft>
          <a:spcPct val="0"/>
        </a:spcAft>
        <a:defRPr sz="3200" b="1">
          <a:solidFill>
            <a:schemeClr val="bg1"/>
          </a:solidFill>
          <a:latin typeface="Times" pitchFamily="1" charset="0"/>
          <a:ea typeface="MS PGothic" pitchFamily="34" charset="-128"/>
          <a:cs typeface="ＭＳ Ｐゴシック" charset="0"/>
        </a:defRPr>
      </a:lvl2pPr>
      <a:lvl3pPr algn="r" rtl="0" eaLnBrk="0" fontAlgn="base" hangingPunct="0">
        <a:spcBef>
          <a:spcPct val="0"/>
        </a:spcBef>
        <a:spcAft>
          <a:spcPct val="0"/>
        </a:spcAft>
        <a:defRPr sz="3200" b="1">
          <a:solidFill>
            <a:schemeClr val="bg1"/>
          </a:solidFill>
          <a:latin typeface="Times" pitchFamily="1" charset="0"/>
          <a:ea typeface="MS PGothic" pitchFamily="34" charset="-128"/>
          <a:cs typeface="ＭＳ Ｐゴシック" charset="0"/>
        </a:defRPr>
      </a:lvl3pPr>
      <a:lvl4pPr algn="r" rtl="0" eaLnBrk="0" fontAlgn="base" hangingPunct="0">
        <a:spcBef>
          <a:spcPct val="0"/>
        </a:spcBef>
        <a:spcAft>
          <a:spcPct val="0"/>
        </a:spcAft>
        <a:defRPr sz="3200" b="1">
          <a:solidFill>
            <a:schemeClr val="bg1"/>
          </a:solidFill>
          <a:latin typeface="Times" pitchFamily="1" charset="0"/>
          <a:ea typeface="MS PGothic" pitchFamily="34" charset="-128"/>
          <a:cs typeface="ＭＳ Ｐゴシック" charset="0"/>
        </a:defRPr>
      </a:lvl4pPr>
      <a:lvl5pPr algn="r" rtl="0" eaLnBrk="0" fontAlgn="base" hangingPunct="0">
        <a:spcBef>
          <a:spcPct val="0"/>
        </a:spcBef>
        <a:spcAft>
          <a:spcPct val="0"/>
        </a:spcAft>
        <a:defRPr sz="3200" b="1">
          <a:solidFill>
            <a:schemeClr val="bg1"/>
          </a:solidFill>
          <a:latin typeface="Times" pitchFamily="1" charset="0"/>
          <a:ea typeface="MS PGothic" pitchFamily="34" charset="-128"/>
          <a:cs typeface="ＭＳ Ｐゴシック" charset="0"/>
        </a:defRPr>
      </a:lvl5pPr>
      <a:lvl6pPr marL="457200" algn="r" rtl="0" fontAlgn="base">
        <a:spcBef>
          <a:spcPct val="0"/>
        </a:spcBef>
        <a:spcAft>
          <a:spcPct val="0"/>
        </a:spcAft>
        <a:defRPr sz="3200" b="1">
          <a:solidFill>
            <a:schemeClr val="bg1"/>
          </a:solidFill>
          <a:latin typeface="Times" pitchFamily="1" charset="0"/>
        </a:defRPr>
      </a:lvl6pPr>
      <a:lvl7pPr marL="914400" algn="r" rtl="0" fontAlgn="base">
        <a:spcBef>
          <a:spcPct val="0"/>
        </a:spcBef>
        <a:spcAft>
          <a:spcPct val="0"/>
        </a:spcAft>
        <a:defRPr sz="3200" b="1">
          <a:solidFill>
            <a:schemeClr val="bg1"/>
          </a:solidFill>
          <a:latin typeface="Times" pitchFamily="1" charset="0"/>
        </a:defRPr>
      </a:lvl7pPr>
      <a:lvl8pPr marL="1371600" algn="r" rtl="0" fontAlgn="base">
        <a:spcBef>
          <a:spcPct val="0"/>
        </a:spcBef>
        <a:spcAft>
          <a:spcPct val="0"/>
        </a:spcAft>
        <a:defRPr sz="3200" b="1">
          <a:solidFill>
            <a:schemeClr val="bg1"/>
          </a:solidFill>
          <a:latin typeface="Times" pitchFamily="1" charset="0"/>
        </a:defRPr>
      </a:lvl8pPr>
      <a:lvl9pPr marL="1828800" algn="r" rtl="0" fontAlgn="base">
        <a:spcBef>
          <a:spcPct val="0"/>
        </a:spcBef>
        <a:spcAft>
          <a:spcPct val="0"/>
        </a:spcAft>
        <a:defRPr sz="3200" b="1">
          <a:solidFill>
            <a:schemeClr val="bg1"/>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0" y="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80126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 id="2147484366" r:id="rId2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nps.edu/group/acquisition/contracting" TargetMode="External"/><Relationship Id="rId2" Type="http://schemas.openxmlformats.org/officeDocument/2006/relationships/hyperlink" Target="https://nps.edu/group/acquisition/welcome"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371600" y="3108960"/>
            <a:ext cx="6858000" cy="2438400"/>
          </a:xfrm>
        </p:spPr>
        <p:txBody>
          <a:bodyPr/>
          <a:lstStyle/>
          <a:p>
            <a:r>
              <a:rPr lang="en-US" sz="3600" dirty="0">
                <a:latin typeface="Times New Roman" pitchFamily="-106" charset="0"/>
              </a:rPr>
              <a:t>Preventing Unauthorized Commitments</a:t>
            </a:r>
            <a:br>
              <a:rPr lang="en-US" sz="3600" dirty="0">
                <a:latin typeface="Times New Roman" pitchFamily="-106" charset="0"/>
              </a:rPr>
            </a:br>
            <a:br>
              <a:rPr lang="en-US" dirty="0">
                <a:latin typeface="Times New Roman" pitchFamily="-106" charset="0"/>
              </a:rPr>
            </a:br>
            <a:r>
              <a:rPr lang="en-US" sz="2400" i="1" dirty="0">
                <a:latin typeface="Times New Roman" pitchFamily="-106" charset="0"/>
              </a:rPr>
              <a:t>Acquisition Support Directorate</a:t>
            </a:r>
            <a:endParaRPr lang="en-US" i="1" dirty="0">
              <a:solidFill>
                <a:srgbClr val="FFFF00"/>
              </a:solidFill>
              <a:latin typeface="Times New Roman" pitchFamily="-106" charset="0"/>
            </a:endParaRPr>
          </a:p>
        </p:txBody>
      </p:sp>
      <p:sp>
        <p:nvSpPr>
          <p:cNvPr id="6148" name="Text Box 4"/>
          <p:cNvSpPr txBox="1">
            <a:spLocks noChangeArrowheads="1"/>
          </p:cNvSpPr>
          <p:nvPr/>
        </p:nvSpPr>
        <p:spPr bwMode="auto">
          <a:xfrm>
            <a:off x="5943600" y="6234113"/>
            <a:ext cx="3200400" cy="336550"/>
          </a:xfrm>
          <a:prstGeom prst="rect">
            <a:avLst/>
          </a:prstGeom>
          <a:noFill/>
          <a:ln w="9525">
            <a:noFill/>
            <a:miter lim="800000"/>
            <a:headEnd/>
            <a:tailEnd/>
          </a:ln>
        </p:spPr>
        <p:txBody>
          <a:bodyPr>
            <a:spAutoFit/>
          </a:bodyPr>
          <a:lstStyle/>
          <a:p>
            <a:pPr fontAlgn="base">
              <a:spcBef>
                <a:spcPct val="50000"/>
              </a:spcBef>
              <a:spcAft>
                <a:spcPct val="0"/>
              </a:spcAft>
            </a:pPr>
            <a:r>
              <a:rPr lang="en-US" sz="1600" i="1" dirty="0">
                <a:solidFill>
                  <a:srgbClr val="FFFFFF"/>
                </a:solidFill>
                <a:latin typeface="Arial" charset="0"/>
              </a:rPr>
              <a:t>Excellence Through Knowledge</a:t>
            </a:r>
          </a:p>
        </p:txBody>
      </p:sp>
    </p:spTree>
    <p:extLst>
      <p:ext uri="{BB962C8B-B14F-4D97-AF65-F5344CB8AC3E}">
        <p14:creationId xmlns:p14="http://schemas.microsoft.com/office/powerpoint/2010/main" val="242112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51063" y="1047750"/>
            <a:ext cx="6535737" cy="4831471"/>
          </a:xfrm>
        </p:spPr>
        <p:txBody>
          <a:bodyPr>
            <a:noAutofit/>
          </a:bodyPr>
          <a:lstStyle/>
          <a:p>
            <a:pPr>
              <a:buFont typeface="Wingdings" pitchFamily="2" charset="2"/>
              <a:buChar char="Ø"/>
              <a:defRPr/>
            </a:pPr>
            <a:r>
              <a:rPr lang="en-US" sz="1800" dirty="0"/>
              <a:t> </a:t>
            </a:r>
            <a:r>
              <a:rPr lang="en-US" sz="1800" dirty="0">
                <a:solidFill>
                  <a:srgbClr val="FF0000"/>
                </a:solidFill>
                <a:latin typeface="Helvetica" panose="020B0604020202020204" pitchFamily="34" charset="0"/>
                <a:cs typeface="Helvetica" panose="020B0604020202020204" pitchFamily="34" charset="0"/>
              </a:rPr>
              <a:t>During contract performance…</a:t>
            </a:r>
          </a:p>
          <a:p>
            <a:pPr>
              <a:buFont typeface="Wingdings" pitchFamily="2" charset="2"/>
              <a:buChar char="Ø"/>
              <a:defRPr/>
            </a:pPr>
            <a:endParaRPr lang="en-US" sz="1800" b="1" dirty="0">
              <a:solidFill>
                <a:srgbClr val="002060"/>
              </a:solidFill>
              <a:latin typeface="Helvetica" panose="020B0604020202020204" pitchFamily="34" charset="0"/>
              <a:cs typeface="Helvetica" panose="020B0604020202020204" pitchFamily="34" charset="0"/>
            </a:endParaRPr>
          </a:p>
          <a:p>
            <a:pPr>
              <a:defRPr/>
            </a:pPr>
            <a:r>
              <a:rPr lang="en-US" sz="1800" dirty="0">
                <a:solidFill>
                  <a:srgbClr val="002060"/>
                </a:solidFill>
                <a:latin typeface="Helvetica" panose="020B0604020202020204" pitchFamily="34" charset="0"/>
                <a:cs typeface="Helvetica" panose="020B0604020202020204" pitchFamily="34" charset="0"/>
              </a:rPr>
              <a:t>In the day-to-day management of Navy programs, it</a:t>
            </a:r>
          </a:p>
          <a:p>
            <a:pPr>
              <a:defRPr/>
            </a:pPr>
            <a:r>
              <a:rPr lang="en-US" sz="1800" dirty="0">
                <a:solidFill>
                  <a:srgbClr val="002060"/>
                </a:solidFill>
                <a:latin typeface="Helvetica" panose="020B0604020202020204" pitchFamily="34" charset="0"/>
                <a:cs typeface="Helvetica" panose="020B0604020202020204" pitchFamily="34" charset="0"/>
              </a:rPr>
              <a:t>is necessary to make decisions and to provide guidance to contractors. </a:t>
            </a:r>
          </a:p>
          <a:p>
            <a:pPr>
              <a:defRPr/>
            </a:pPr>
            <a:endParaRPr lang="en-US" sz="1800" dirty="0">
              <a:solidFill>
                <a:srgbClr val="002060"/>
              </a:solidFill>
              <a:latin typeface="Helvetica" panose="020B0604020202020204" pitchFamily="34" charset="0"/>
              <a:cs typeface="Helvetica" panose="020B0604020202020204" pitchFamily="34" charset="0"/>
            </a:endParaRPr>
          </a:p>
          <a:p>
            <a:pPr marL="285750" indent="-285750">
              <a:buFont typeface="Wingdings" charset="2"/>
              <a:buChar char="Ø"/>
              <a:defRPr/>
            </a:pPr>
            <a:r>
              <a:rPr lang="en-US" sz="1800" dirty="0">
                <a:solidFill>
                  <a:srgbClr val="FF0000"/>
                </a:solidFill>
                <a:latin typeface="Helvetica" panose="020B0604020202020204" pitchFamily="34" charset="0"/>
                <a:cs typeface="Helvetica" panose="020B0604020202020204" pitchFamily="34" charset="0"/>
              </a:rPr>
              <a:t>Danger Areas include:</a:t>
            </a:r>
          </a:p>
          <a:p>
            <a:pPr>
              <a:defRPr/>
            </a:pPr>
            <a:endParaRPr lang="en-US" sz="1800" dirty="0">
              <a:latin typeface="Helvetica" panose="020B0604020202020204" pitchFamily="34" charset="0"/>
              <a:cs typeface="Helvetica" panose="020B0604020202020204" pitchFamily="34" charset="0"/>
            </a:endParaRPr>
          </a:p>
          <a:p>
            <a:pPr marL="457200" indent="-457200">
              <a:buFont typeface="Wingdings" charset="2"/>
              <a:buChar char="u"/>
              <a:defRPr/>
            </a:pPr>
            <a:r>
              <a:rPr lang="en-US" sz="1800" dirty="0">
                <a:solidFill>
                  <a:srgbClr val="002060"/>
                </a:solidFill>
                <a:latin typeface="Helvetica" panose="020B0604020202020204" pitchFamily="34" charset="0"/>
                <a:cs typeface="Helvetica" panose="020B0604020202020204" pitchFamily="34" charset="0"/>
              </a:rPr>
              <a:t>that the COR, Program Manager, engineer, activity funds manager or other unauthorized team member will give direction to the contractor to perform differently than what the contract requires; or</a:t>
            </a:r>
          </a:p>
          <a:p>
            <a:pPr marL="457200" indent="-457200">
              <a:buFont typeface="Wingdings" charset="2"/>
              <a:buChar char="u"/>
              <a:defRPr/>
            </a:pPr>
            <a:r>
              <a:rPr lang="en-US" sz="1800" dirty="0">
                <a:solidFill>
                  <a:srgbClr val="002060"/>
                </a:solidFill>
                <a:latin typeface="Helvetica" panose="020B0604020202020204" pitchFamily="34" charset="0"/>
                <a:cs typeface="Helvetica" panose="020B0604020202020204" pitchFamily="34" charset="0"/>
              </a:rPr>
              <a:t>that their comments will be interpreted or construed by contractor personnel as such direction.</a:t>
            </a:r>
          </a:p>
          <a:p>
            <a:pPr marL="0" indent="0">
              <a:lnSpc>
                <a:spcPct val="90000"/>
              </a:lnSpc>
              <a:buNone/>
            </a:pP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63" y="836191"/>
            <a:ext cx="1674885" cy="5263927"/>
          </a:xfrm>
          <a:prstGeom prst="rect">
            <a:avLst/>
          </a:prstGeom>
        </p:spPr>
      </p:pic>
    </p:spTree>
    <p:extLst>
      <p:ext uri="{BB962C8B-B14F-4D97-AF65-F5344CB8AC3E}">
        <p14:creationId xmlns:p14="http://schemas.microsoft.com/office/powerpoint/2010/main" val="273216903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68734" y="1047750"/>
            <a:ext cx="6618066" cy="5364163"/>
          </a:xfrm>
        </p:spPr>
        <p:txBody>
          <a:bodyPr>
            <a:normAutofit/>
          </a:bodyPr>
          <a:lstStyle/>
          <a:p>
            <a:endParaRPr lang="en-US" sz="1800" dirty="0">
              <a:latin typeface="+mn-lt"/>
            </a:endParaRPr>
          </a:p>
          <a:p>
            <a:r>
              <a:rPr lang="en-US" sz="1800" dirty="0">
                <a:latin typeface="+mn-lt"/>
              </a:rPr>
              <a:t>During the life of a contract, there may be valid reasons to alter some terms and conditions.  Valid changes can include both reasonably expected changes and changes to accommodate unexpected situations (e.g. a pandemic).</a:t>
            </a:r>
          </a:p>
          <a:p>
            <a:endParaRPr lang="en-US" sz="1800" dirty="0">
              <a:latin typeface="+mn-lt"/>
            </a:endParaRPr>
          </a:p>
          <a:p>
            <a:r>
              <a:rPr lang="en-US" sz="1800" dirty="0">
                <a:latin typeface="+mn-lt"/>
              </a:rPr>
              <a:t>All valid changes to a contract or to an order must be made in writing by the Contracting Officer and are referred to as modifications.</a:t>
            </a:r>
          </a:p>
          <a:p>
            <a:r>
              <a:rPr lang="en-US" sz="1800" dirty="0">
                <a:latin typeface="+mn-lt"/>
              </a:rPr>
              <a:t>		</a:t>
            </a:r>
          </a:p>
          <a:p>
            <a:endParaRPr lang="en-US" sz="1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23986481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90174" y="1047750"/>
            <a:ext cx="6696626" cy="5364163"/>
          </a:xfrm>
        </p:spPr>
        <p:txBody>
          <a:bodyPr>
            <a:normAutofit/>
          </a:bodyPr>
          <a:lstStyle/>
          <a:p>
            <a:pPr algn="ctr"/>
            <a:r>
              <a:rPr lang="en-US" dirty="0">
                <a:solidFill>
                  <a:srgbClr val="FF0000"/>
                </a:solidFill>
              </a:rPr>
              <a:t>Actual Recent Occurrences…</a:t>
            </a:r>
          </a:p>
          <a:p>
            <a:endParaRPr lang="en-US" sz="2100" dirty="0">
              <a:latin typeface="+mn-lt"/>
            </a:endParaRPr>
          </a:p>
          <a:p>
            <a:pPr marL="342900" indent="-342900">
              <a:buFont typeface="Wingdings" charset="2"/>
              <a:buChar char="²"/>
            </a:pPr>
            <a:r>
              <a:rPr lang="en-US" sz="2100" dirty="0">
                <a:latin typeface="+mn-lt"/>
              </a:rPr>
              <a:t>Boat repair requested, but no valid contract or payment method available</a:t>
            </a:r>
          </a:p>
          <a:p>
            <a:pPr marL="342900" indent="-342900">
              <a:buFont typeface="Wingdings" charset="2"/>
              <a:buChar char="²"/>
            </a:pPr>
            <a:r>
              <a:rPr lang="en-US" sz="2100" dirty="0">
                <a:latin typeface="+mn-lt"/>
              </a:rPr>
              <a:t>Court reporter solicited and utilized with no valid contract or approval in place</a:t>
            </a:r>
          </a:p>
          <a:p>
            <a:pPr marL="342900" indent="-342900">
              <a:buFont typeface="Wingdings" charset="2"/>
              <a:buChar char="²"/>
            </a:pPr>
            <a:r>
              <a:rPr lang="en-US" sz="2100" dirty="0">
                <a:latin typeface="+mn-lt"/>
              </a:rPr>
              <a:t>Gap in contract coverage between expired and new contract, but NPS requested and received service</a:t>
            </a:r>
          </a:p>
          <a:p>
            <a:pPr marL="342900" indent="-342900">
              <a:buFont typeface="Wingdings" charset="2"/>
              <a:buChar char="²"/>
            </a:pPr>
            <a:r>
              <a:rPr lang="en-US" sz="2100" dirty="0">
                <a:latin typeface="+mn-lt"/>
              </a:rPr>
              <a:t>Bus services requested/provided without a valid contract in place</a:t>
            </a:r>
          </a:p>
          <a:p>
            <a:pPr marL="342900" indent="-342900">
              <a:buFont typeface="Wingdings" charset="2"/>
              <a:buChar char="²"/>
            </a:pPr>
            <a:r>
              <a:rPr lang="en-US" sz="2100" dirty="0">
                <a:latin typeface="+mn-lt"/>
              </a:rPr>
              <a:t>Publication of journal requested and provided, but no valid contract/purchase in place</a:t>
            </a:r>
          </a:p>
          <a:p>
            <a:pPr marL="342900" indent="-342900">
              <a:buFont typeface="Wingdings" charset="2"/>
              <a:buChar char="²"/>
            </a:pPr>
            <a:r>
              <a:rPr lang="en-US" sz="2100" dirty="0">
                <a:latin typeface="+mn-lt"/>
              </a:rPr>
              <a:t>Data purchased, but no contract coverage</a:t>
            </a:r>
          </a:p>
          <a:p>
            <a:pPr marL="342900" indent="-342900">
              <a:buFont typeface="Wingdings" charset="2"/>
              <a:buChar char="²"/>
            </a:pPr>
            <a:r>
              <a:rPr lang="en-US" sz="2100" dirty="0">
                <a:latin typeface="+mn-lt"/>
              </a:rPr>
              <a:t>Seminar provided/held without contract coverage</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257687134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90174" y="1047750"/>
            <a:ext cx="6696626" cy="5364163"/>
          </a:xfrm>
        </p:spPr>
        <p:txBody>
          <a:bodyPr>
            <a:normAutofit lnSpcReduction="10000"/>
          </a:bodyPr>
          <a:lstStyle/>
          <a:p>
            <a:pPr algn="ctr"/>
            <a:r>
              <a:rPr lang="en-US" dirty="0">
                <a:solidFill>
                  <a:srgbClr val="FF0000"/>
                </a:solidFill>
              </a:rPr>
              <a:t>Actual Recent Occurrences…</a:t>
            </a:r>
          </a:p>
          <a:p>
            <a:endParaRPr lang="en-US" sz="2100" dirty="0">
              <a:latin typeface="+mn-lt"/>
            </a:endParaRPr>
          </a:p>
          <a:p>
            <a:pPr marL="342900" indent="-342900">
              <a:buFont typeface="Wingdings" charset="2"/>
              <a:buChar char="²"/>
            </a:pPr>
            <a:r>
              <a:rPr lang="en-US" sz="2100" dirty="0">
                <a:latin typeface="+mn-lt"/>
              </a:rPr>
              <a:t>Requirements package submitted in KFS, but wasn’t approved and never made it to Purchasing</a:t>
            </a:r>
          </a:p>
          <a:p>
            <a:pPr marL="342900" indent="-342900">
              <a:buFont typeface="Wingdings" charset="2"/>
              <a:buChar char="²"/>
            </a:pPr>
            <a:r>
              <a:rPr lang="en-US" sz="2100" dirty="0">
                <a:latin typeface="+mn-lt"/>
              </a:rPr>
              <a:t>Contractual coverage had ended but customer asked for and received service</a:t>
            </a:r>
          </a:p>
          <a:p>
            <a:pPr marL="342900" indent="-342900">
              <a:buFont typeface="Wingdings" charset="2"/>
              <a:buChar char="²"/>
            </a:pPr>
            <a:r>
              <a:rPr lang="en-US" sz="2100" dirty="0">
                <a:latin typeface="+mn-lt"/>
              </a:rPr>
              <a:t>Task order expired; former subcontractor directed to continue working on the project</a:t>
            </a:r>
          </a:p>
          <a:p>
            <a:pPr marL="342900" indent="-342900">
              <a:buFont typeface="Wingdings" charset="2"/>
              <a:buChar char="²"/>
            </a:pPr>
            <a:r>
              <a:rPr lang="en-US" sz="2100" dirty="0">
                <a:latin typeface="+mn-lt"/>
              </a:rPr>
              <a:t>Options were available, but were not exercised (Options are NOT automatic – they require a contract modification to exercise the option.)</a:t>
            </a:r>
          </a:p>
          <a:p>
            <a:pPr marL="342900" indent="-342900">
              <a:buFont typeface="Wingdings" charset="2"/>
              <a:buChar char="²"/>
            </a:pPr>
            <a:r>
              <a:rPr lang="en-US" sz="2100" dirty="0">
                <a:latin typeface="+mn-lt"/>
              </a:rPr>
              <a:t>Additional deliverables-  Additional items were desired but not formally ordered (under an Indefinite Delivery Indefinite Quantity contract)</a:t>
            </a:r>
          </a:p>
          <a:p>
            <a:pPr marL="342900" indent="-342900">
              <a:buFont typeface="Wingdings" charset="2"/>
              <a:buChar char="²"/>
            </a:pPr>
            <a:r>
              <a:rPr lang="en-US" sz="2100" dirty="0">
                <a:latin typeface="+mn-lt"/>
              </a:rPr>
              <a:t>Contractor travel was desired (not covered by contract)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405621551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solidFill>
                  <a:srgbClr val="FF0000"/>
                </a:solidFill>
              </a:rPr>
            </a:br>
            <a:r>
              <a:rPr lang="en-US" sz="4000" dirty="0">
                <a:solidFill>
                  <a:srgbClr val="FF0000"/>
                </a:solidFill>
              </a:rPr>
              <a:t>Tips to Avoid UACs	</a:t>
            </a:r>
            <a:br>
              <a:rPr lang="en-US" sz="4000" dirty="0"/>
            </a:br>
            <a:endParaRPr lang="en-US" sz="4000" dirty="0"/>
          </a:p>
        </p:txBody>
      </p:sp>
      <p:sp>
        <p:nvSpPr>
          <p:cNvPr id="3" name="Text Placeholder 2"/>
          <p:cNvSpPr>
            <a:spLocks noGrp="1"/>
          </p:cNvSpPr>
          <p:nvPr>
            <p:ph type="body" sz="quarter" idx="10"/>
          </p:nvPr>
        </p:nvSpPr>
        <p:spPr>
          <a:xfrm>
            <a:off x="2142353" y="2877457"/>
            <a:ext cx="6535737" cy="3503613"/>
          </a:xfrm>
        </p:spPr>
        <p:txBody>
          <a:bodyPr>
            <a:normAutofit fontScale="55000" lnSpcReduction="20000"/>
          </a:bodyPr>
          <a:lstStyle/>
          <a:p>
            <a:pPr>
              <a:buFont typeface="Wingdings" charset="2"/>
              <a:buChar char="Ø"/>
            </a:pPr>
            <a:r>
              <a:rPr lang="en-US" sz="2900" dirty="0">
                <a:latin typeface="+mn-lt"/>
              </a:rPr>
              <a:t>Ensure a contractual agreement issued by a Contracting Officer, Purchasing Agent, or cardholder exists before requesting or receiving any type of supply or service from a contractor.</a:t>
            </a:r>
          </a:p>
          <a:p>
            <a:pPr>
              <a:buFont typeface="Wingdings" charset="2"/>
              <a:buChar char="Ø"/>
            </a:pPr>
            <a:endParaRPr lang="en-US" sz="2900" dirty="0">
              <a:latin typeface="+mn-lt"/>
            </a:endParaRPr>
          </a:p>
          <a:p>
            <a:pPr>
              <a:buFont typeface="Wingdings" charset="2"/>
              <a:buChar char="Ø"/>
            </a:pPr>
            <a:r>
              <a:rPr lang="en-US" sz="2900" dirty="0">
                <a:latin typeface="+mn-lt"/>
              </a:rPr>
              <a:t>As a rule, do not sign any contractor-initiated paperwork.</a:t>
            </a:r>
          </a:p>
          <a:p>
            <a:pPr>
              <a:buFont typeface="Wingdings" charset="2"/>
              <a:buChar char="Ø"/>
            </a:pPr>
            <a:endParaRPr lang="en-US" sz="2900" dirty="0">
              <a:latin typeface="+mn-lt"/>
            </a:endParaRPr>
          </a:p>
          <a:p>
            <a:pPr>
              <a:buFont typeface="Wingdings" charset="2"/>
              <a:buChar char="Ø"/>
            </a:pPr>
            <a:r>
              <a:rPr lang="en-US" sz="2900" dirty="0">
                <a:latin typeface="+mn-lt"/>
              </a:rPr>
              <a:t>Do not ask a contractor to make changes in provisions of a contract without consulting the Contracting Officer, Purchasing Agent or cardholder and ensuring a modification has been issued.</a:t>
            </a:r>
          </a:p>
          <a:p>
            <a:pPr>
              <a:buFont typeface="Wingdings" charset="2"/>
              <a:buChar char="Ø"/>
            </a:pPr>
            <a:endParaRPr lang="en-US" sz="2900" dirty="0">
              <a:latin typeface="+mn-lt"/>
            </a:endParaRPr>
          </a:p>
          <a:p>
            <a:pPr>
              <a:buFont typeface="Wingdings" charset="2"/>
              <a:buChar char="Ø"/>
            </a:pPr>
            <a:r>
              <a:rPr lang="en-US" sz="2900" dirty="0">
                <a:latin typeface="+mn-lt"/>
              </a:rPr>
              <a:t>Do not make statements regarding proposals that might be construed as a commitment of the Government.</a:t>
            </a:r>
          </a:p>
          <a:p>
            <a:pPr>
              <a:buFont typeface="Wingdings" charset="2"/>
              <a:buChar char="Ø"/>
            </a:pPr>
            <a:endParaRPr lang="en-US" sz="2900" dirty="0">
              <a:latin typeface="+mn-lt"/>
            </a:endParaRPr>
          </a:p>
          <a:p>
            <a:pPr>
              <a:buFont typeface="Wingdings" charset="2"/>
              <a:buChar char="Ø"/>
            </a:pPr>
            <a:r>
              <a:rPr lang="en-US" sz="2900" dirty="0">
                <a:latin typeface="+mn-lt"/>
              </a:rPr>
              <a:t>Do not tell a contractor to stop work on an existing contract (except if it is a matter of safety).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339193342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42547" y="1047750"/>
            <a:ext cx="6644253" cy="1741279"/>
          </a:xfrm>
        </p:spPr>
        <p:txBody>
          <a:bodyPr>
            <a:normAutofit lnSpcReduction="10000"/>
          </a:bodyPr>
          <a:lstStyle/>
          <a:p>
            <a:r>
              <a:rPr lang="en-US" sz="1800" dirty="0">
                <a:latin typeface="+mn-lt"/>
              </a:rPr>
              <a:t>The number one tip for avoiding a UAC:</a:t>
            </a:r>
          </a:p>
          <a:p>
            <a:r>
              <a:rPr lang="en-US" sz="1800" dirty="0">
                <a:latin typeface="+mn-lt"/>
              </a:rPr>
              <a:t>Get in touch with your Program Manager, Contracting Officer, Purchasing Agent, or cardholder early and work together to satisfy the program’s requirements.</a:t>
            </a:r>
          </a:p>
          <a:p>
            <a:endParaRPr lang="en-US" sz="1800" dirty="0">
              <a:latin typeface="+mn-lt"/>
            </a:endParaRPr>
          </a:p>
          <a:p>
            <a:r>
              <a:rPr lang="en-US" sz="1800" dirty="0">
                <a:latin typeface="+mn-lt"/>
              </a:rPr>
              <a:t>  Typical Lead Times: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pic>
        <p:nvPicPr>
          <p:cNvPr id="2" name="Picture 1">
            <a:extLst>
              <a:ext uri="{FF2B5EF4-FFF2-40B4-BE49-F238E27FC236}">
                <a16:creationId xmlns:a16="http://schemas.microsoft.com/office/drawing/2014/main" id="{DEC0EDFA-BBDE-43B8-8E61-7343D13F4C25}"/>
              </a:ext>
            </a:extLst>
          </p:cNvPr>
          <p:cNvPicPr>
            <a:picLocks noChangeAspect="1"/>
          </p:cNvPicPr>
          <p:nvPr/>
        </p:nvPicPr>
        <p:blipFill>
          <a:blip r:embed="rId3"/>
          <a:stretch>
            <a:fillRect/>
          </a:stretch>
        </p:blipFill>
        <p:spPr>
          <a:xfrm>
            <a:off x="2042547" y="2789029"/>
            <a:ext cx="6600265" cy="3619500"/>
          </a:xfrm>
          <a:prstGeom prst="rect">
            <a:avLst/>
          </a:prstGeom>
        </p:spPr>
      </p:pic>
    </p:spTree>
    <p:extLst>
      <p:ext uri="{BB962C8B-B14F-4D97-AF65-F5344CB8AC3E}">
        <p14:creationId xmlns:p14="http://schemas.microsoft.com/office/powerpoint/2010/main" val="389763358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FF0000"/>
                </a:solidFill>
              </a:rPr>
              <a:t>Tips to Avoid Recurrence</a:t>
            </a:r>
          </a:p>
        </p:txBody>
      </p:sp>
      <p:sp>
        <p:nvSpPr>
          <p:cNvPr id="3" name="Text Placeholder 2"/>
          <p:cNvSpPr>
            <a:spLocks noGrp="1"/>
          </p:cNvSpPr>
          <p:nvPr>
            <p:ph type="body" sz="quarter" idx="10"/>
          </p:nvPr>
        </p:nvSpPr>
        <p:spPr/>
        <p:txBody>
          <a:bodyPr>
            <a:normAutofit/>
          </a:bodyPr>
          <a:lstStyle/>
          <a:p>
            <a:pPr>
              <a:buFont typeface="Wingdings" charset="2"/>
              <a:buChar char="Ø"/>
            </a:pPr>
            <a:r>
              <a:rPr lang="en-US" sz="1800" dirty="0">
                <a:latin typeface="+mn-lt"/>
              </a:rPr>
              <a:t>Annual training for all hands</a:t>
            </a:r>
          </a:p>
          <a:p>
            <a:pPr>
              <a:buFont typeface="Wingdings" charset="2"/>
              <a:buChar char="Ø"/>
            </a:pPr>
            <a:endParaRPr lang="en-US" sz="1800" dirty="0">
              <a:latin typeface="+mn-lt"/>
            </a:endParaRPr>
          </a:p>
          <a:p>
            <a:pPr>
              <a:buFont typeface="Wingdings" charset="2"/>
              <a:buChar char="Ø"/>
            </a:pPr>
            <a:r>
              <a:rPr lang="en-US" sz="1800" dirty="0">
                <a:latin typeface="+mn-lt"/>
              </a:rPr>
              <a:t>Targeted training for employees who are in positions that make them susceptible to committing an unauthorized commitment (Program Managers, Engineers, Contracting Officer’s Representatives, Activity Funds Managers, etc.)</a:t>
            </a:r>
          </a:p>
          <a:p>
            <a:pPr>
              <a:buFont typeface="Wingdings" charset="2"/>
              <a:buChar char="Ø"/>
            </a:pPr>
            <a:endParaRPr lang="en-US" sz="1800" dirty="0">
              <a:latin typeface="+mn-lt"/>
            </a:endParaRPr>
          </a:p>
          <a:p>
            <a:pPr>
              <a:buFont typeface="Wingdings" charset="2"/>
              <a:buChar char="Ø"/>
            </a:pPr>
            <a:r>
              <a:rPr lang="en-US" sz="1800" dirty="0">
                <a:latin typeface="+mn-lt"/>
              </a:rPr>
              <a:t>Individual training for any newly-onboard employee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23095099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FF0000"/>
                </a:solidFill>
              </a:rPr>
              <a:t>Ratification</a:t>
            </a:r>
          </a:p>
        </p:txBody>
      </p:sp>
      <p:sp>
        <p:nvSpPr>
          <p:cNvPr id="3" name="Text Placeholder 2"/>
          <p:cNvSpPr>
            <a:spLocks noGrp="1"/>
          </p:cNvSpPr>
          <p:nvPr>
            <p:ph type="body" sz="quarter" idx="10"/>
          </p:nvPr>
        </p:nvSpPr>
        <p:spPr/>
        <p:txBody>
          <a:bodyPr>
            <a:normAutofit fontScale="70000" lnSpcReduction="20000"/>
          </a:bodyPr>
          <a:lstStyle/>
          <a:p>
            <a:pPr>
              <a:buFont typeface="Wingdings" charset="2"/>
              <a:buChar char="Ø"/>
            </a:pPr>
            <a:r>
              <a:rPr lang="en-US" sz="2600" dirty="0">
                <a:latin typeface="+mn-lt"/>
              </a:rPr>
              <a:t>“Ratification” means the act of approving an unauthorized commitment by an official who has the authority to do so.  It is a remedy that allows the government to pay a vendor who provided services pursuant to a UAC.</a:t>
            </a:r>
          </a:p>
          <a:p>
            <a:pPr>
              <a:buFont typeface="Wingdings" charset="2"/>
              <a:buChar char="Ø"/>
            </a:pPr>
            <a:endParaRPr lang="en-US" sz="2600" dirty="0">
              <a:latin typeface="+mn-lt"/>
            </a:endParaRPr>
          </a:p>
          <a:p>
            <a:pPr>
              <a:buFont typeface="Wingdings" charset="2"/>
              <a:buChar char="Ø"/>
            </a:pPr>
            <a:r>
              <a:rPr lang="en-US" sz="2600" dirty="0">
                <a:latin typeface="+mn-lt"/>
              </a:rPr>
              <a:t>The Federal Acquisition Regulation (FAR) directs agencies to take positive action to preclude, to the maximum extent possible, the need for ratification actions. </a:t>
            </a:r>
          </a:p>
          <a:p>
            <a:pPr>
              <a:buFont typeface="Wingdings" charset="2"/>
              <a:buChar char="Ø"/>
            </a:pPr>
            <a:endParaRPr lang="en-US" sz="2600" dirty="0">
              <a:latin typeface="+mn-lt"/>
            </a:endParaRPr>
          </a:p>
          <a:p>
            <a:pPr>
              <a:buFont typeface="Wingdings" charset="2"/>
              <a:buChar char="Ø"/>
            </a:pPr>
            <a:r>
              <a:rPr lang="en-US" sz="2600" dirty="0">
                <a:latin typeface="+mn-lt"/>
              </a:rPr>
              <a:t>Local contracting officers do not have ratification authority.</a:t>
            </a:r>
          </a:p>
          <a:p>
            <a:pPr>
              <a:buFont typeface="Wingdings" charset="2"/>
              <a:buChar char="Ø"/>
            </a:pPr>
            <a:endParaRPr lang="en-US" sz="2600" dirty="0">
              <a:latin typeface="+mn-lt"/>
            </a:endParaRPr>
          </a:p>
          <a:p>
            <a:pPr>
              <a:buFont typeface="Wingdings" charset="2"/>
              <a:buChar char="Ø"/>
            </a:pPr>
            <a:r>
              <a:rPr lang="en-US" sz="2600" dirty="0">
                <a:latin typeface="+mn-lt"/>
              </a:rPr>
              <a:t>Ratification requires the consideration of disciplinary action against the person committing the unauthorized act.</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17" y="600498"/>
            <a:ext cx="1674885" cy="5263927"/>
          </a:xfrm>
          <a:prstGeom prst="rect">
            <a:avLst/>
          </a:prstGeom>
        </p:spPr>
      </p:pic>
    </p:spTree>
    <p:extLst>
      <p:ext uri="{BB962C8B-B14F-4D97-AF65-F5344CB8AC3E}">
        <p14:creationId xmlns:p14="http://schemas.microsoft.com/office/powerpoint/2010/main" val="58132406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29454" y="1047750"/>
            <a:ext cx="6657346" cy="5364163"/>
          </a:xfrm>
        </p:spPr>
        <p:txBody>
          <a:bodyPr>
            <a:normAutofit/>
          </a:bodyPr>
          <a:lstStyle/>
          <a:p>
            <a:r>
              <a:rPr lang="en-US" sz="1800" dirty="0">
                <a:latin typeface="+mn-lt"/>
              </a:rPr>
              <a:t>“Head of the Contracting Activity (HCA)”  –The official who has overall responsibility for managing the Contracting Activity – NAVSUP 00</a:t>
            </a:r>
          </a:p>
          <a:p>
            <a:endParaRPr lang="en-US" sz="1800" dirty="0">
              <a:latin typeface="+mn-lt"/>
            </a:endParaRPr>
          </a:p>
          <a:p>
            <a:r>
              <a:rPr lang="en-US" sz="1800" dirty="0">
                <a:latin typeface="+mn-lt"/>
              </a:rPr>
              <a:t>“Chief of the Contracting Office (CCO)” – The official who has overall responsibility for managing the Contracting Office.</a:t>
            </a:r>
          </a:p>
          <a:p>
            <a:endParaRPr lang="en-US" sz="1800" dirty="0">
              <a:latin typeface="+mn-lt"/>
            </a:endParaRPr>
          </a:p>
          <a:p>
            <a:r>
              <a:rPr lang="en-US" sz="1800" dirty="0">
                <a:latin typeface="+mn-lt"/>
              </a:rPr>
              <a:t>The CCO may ratify unauthorized commitments up to $50,000 (if the contracting activity’s procurement authority is over $500,000; below that amount the CCO has no ratification authority.)  Above $50,000 requires HCA ratification.  [NAVSUPINST 4200.81F]</a:t>
            </a:r>
          </a:p>
          <a:p>
            <a:endParaRPr lang="en-US" sz="1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67393196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a:solidFill>
                  <a:srgbClr val="FF0000"/>
                </a:solidFill>
              </a:rPr>
              <a:t>7 Criteria for Ratification</a:t>
            </a:r>
            <a:endParaRPr lang="en-US" sz="3600" dirty="0">
              <a:solidFill>
                <a:srgbClr val="FF0000"/>
              </a:solidFill>
            </a:endParaRPr>
          </a:p>
        </p:txBody>
      </p:sp>
      <p:sp>
        <p:nvSpPr>
          <p:cNvPr id="3" name="Text Placeholder 2"/>
          <p:cNvSpPr>
            <a:spLocks noGrp="1"/>
          </p:cNvSpPr>
          <p:nvPr>
            <p:ph type="body" sz="quarter" idx="10"/>
          </p:nvPr>
        </p:nvSpPr>
        <p:spPr/>
        <p:txBody>
          <a:bodyPr>
            <a:normAutofit fontScale="77500" lnSpcReduction="20000"/>
          </a:bodyPr>
          <a:lstStyle/>
          <a:p>
            <a:pPr>
              <a:buFont typeface="Wingdings" charset="2"/>
              <a:buChar char="Ø"/>
            </a:pPr>
            <a:r>
              <a:rPr lang="en-US" dirty="0"/>
              <a:t>The ratification authority provided by FAR 1.602-3 “may be exercised only when–</a:t>
            </a:r>
          </a:p>
          <a:p>
            <a:endParaRPr lang="en-US" dirty="0"/>
          </a:p>
          <a:p>
            <a:pPr lvl="1"/>
            <a:r>
              <a:rPr lang="en-US" dirty="0"/>
              <a:t>(1) Supplies or services have been provided to and accepted by the Government, or the Government otherwise has obtained or will obtain a benefit resulting from performance of the unauthorized commitment;</a:t>
            </a:r>
          </a:p>
          <a:p>
            <a:pPr lvl="1"/>
            <a:endParaRPr lang="en-US" dirty="0"/>
          </a:p>
          <a:p>
            <a:pPr lvl="1"/>
            <a:r>
              <a:rPr lang="en-US" dirty="0"/>
              <a:t>(2) The ratifying official has the authority to enter into a contractual commitment;</a:t>
            </a:r>
          </a:p>
          <a:p>
            <a:pPr lvl="1"/>
            <a:endParaRPr lang="en-US" dirty="0"/>
          </a:p>
          <a:p>
            <a:pPr lvl="1"/>
            <a:r>
              <a:rPr lang="en-US" dirty="0"/>
              <a:t>(3) The resulting contract would otherwise have been proper if made by an appropriate contracting officer;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25096231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224" y="1032535"/>
            <a:ext cx="6263485" cy="1344613"/>
          </a:xfrm>
        </p:spPr>
        <p:txBody>
          <a:bodyPr>
            <a:noAutofit/>
          </a:bodyPr>
          <a:lstStyle/>
          <a:p>
            <a:pPr algn="ctr"/>
            <a:r>
              <a:rPr lang="en-US" sz="3600" dirty="0">
                <a:solidFill>
                  <a:srgbClr val="FF0000"/>
                </a:solidFill>
              </a:rPr>
              <a:t>Unauthorized Commitment </a:t>
            </a:r>
            <a:br>
              <a:rPr lang="en-US" sz="3600" dirty="0">
                <a:solidFill>
                  <a:srgbClr val="FF0000"/>
                </a:solidFill>
              </a:rPr>
            </a:br>
            <a:r>
              <a:rPr lang="en-US" sz="3600" dirty="0">
                <a:solidFill>
                  <a:srgbClr val="FF0000"/>
                </a:solidFill>
              </a:rPr>
              <a:t>Defined </a:t>
            </a:r>
          </a:p>
        </p:txBody>
      </p:sp>
      <p:sp>
        <p:nvSpPr>
          <p:cNvPr id="3" name="Text Placeholder 2"/>
          <p:cNvSpPr>
            <a:spLocks noGrp="1"/>
          </p:cNvSpPr>
          <p:nvPr>
            <p:ph type="body" sz="quarter" idx="10"/>
          </p:nvPr>
        </p:nvSpPr>
        <p:spPr>
          <a:xfrm>
            <a:off x="2151062" y="2682240"/>
            <a:ext cx="6535737" cy="3816096"/>
          </a:xfrm>
        </p:spPr>
        <p:txBody>
          <a:bodyPr>
            <a:noAutofit/>
          </a:bodyPr>
          <a:lstStyle/>
          <a:p>
            <a:pPr marL="0" indent="0">
              <a:lnSpc>
                <a:spcPct val="90000"/>
              </a:lnSpc>
              <a:buNone/>
            </a:pPr>
            <a:endParaRPr lang="en-US" sz="1200" dirty="0"/>
          </a:p>
          <a:p>
            <a:pPr>
              <a:buFont typeface="Wingdings" pitchFamily="2" charset="2"/>
              <a:buChar char="Ø"/>
              <a:defRPr/>
            </a:pPr>
            <a:r>
              <a:rPr lang="en-US" sz="1800" dirty="0">
                <a:solidFill>
                  <a:srgbClr val="002060"/>
                </a:solidFill>
                <a:latin typeface="+mn-lt"/>
                <a:cs typeface="Helvetica" panose="020B0604020202020204" pitchFamily="34" charset="0"/>
              </a:rPr>
              <a:t>An unauthorized commitment (UAC) is a purported agreement that is not binding because the Government representative who made it </a:t>
            </a:r>
            <a:r>
              <a:rPr lang="en-US" sz="1800" b="1" u="sng" dirty="0">
                <a:solidFill>
                  <a:srgbClr val="002060"/>
                </a:solidFill>
                <a:latin typeface="+mn-lt"/>
                <a:cs typeface="Helvetica" panose="020B0604020202020204" pitchFamily="34" charset="0"/>
              </a:rPr>
              <a:t>lacked the authority</a:t>
            </a:r>
            <a:r>
              <a:rPr lang="en-US" sz="1800" dirty="0">
                <a:solidFill>
                  <a:srgbClr val="002060"/>
                </a:solidFill>
                <a:latin typeface="+mn-lt"/>
                <a:cs typeface="Helvetica" panose="020B0604020202020204" pitchFamily="34" charset="0"/>
              </a:rPr>
              <a:t> to enter into that agreement on behalf of the Government.  </a:t>
            </a:r>
            <a:r>
              <a:rPr lang="en-US" sz="1800" b="1" dirty="0">
                <a:solidFill>
                  <a:srgbClr val="002060"/>
                </a:solidFill>
                <a:latin typeface="+mn-lt"/>
                <a:cs typeface="Helvetica" panose="020B0604020202020204" pitchFamily="34" charset="0"/>
              </a:rPr>
              <a:t>[FAR 1.602-3(a)]</a:t>
            </a:r>
          </a:p>
          <a:p>
            <a:pPr marL="0" indent="0">
              <a:buNone/>
              <a:defRPr/>
            </a:pPr>
            <a:r>
              <a:rPr lang="en-US" sz="1800" b="1" dirty="0">
                <a:solidFill>
                  <a:srgbClr val="002060"/>
                </a:solidFill>
                <a:latin typeface="+mn-lt"/>
                <a:cs typeface="Helvetica" panose="020B0604020202020204" pitchFamily="34" charset="0"/>
              </a:rPr>
              <a:t> </a:t>
            </a:r>
          </a:p>
          <a:p>
            <a:pPr lvl="0">
              <a:buFont typeface="Wingdings" pitchFamily="2" charset="2"/>
              <a:buChar char="Ø"/>
              <a:defRPr/>
            </a:pPr>
            <a:r>
              <a:rPr lang="en-US" sz="1800" dirty="0">
                <a:solidFill>
                  <a:srgbClr val="002060"/>
                </a:solidFill>
                <a:latin typeface="+mn-lt"/>
                <a:cs typeface="Helvetica" panose="020B0604020202020204" pitchFamily="34" charset="0"/>
              </a:rPr>
              <a:t>Unauthorized commitments may occur where no formal contract exists </a:t>
            </a:r>
            <a:r>
              <a:rPr lang="en-US" sz="1800" i="1" dirty="0">
                <a:solidFill>
                  <a:srgbClr val="002060"/>
                </a:solidFill>
                <a:latin typeface="+mn-lt"/>
                <a:cs typeface="Helvetica" panose="020B0604020202020204" pitchFamily="34" charset="0"/>
              </a:rPr>
              <a:t>or during contract performance.</a:t>
            </a:r>
          </a:p>
          <a:p>
            <a:pPr marL="0" indent="0">
              <a:buNone/>
              <a:defRPr/>
            </a:pPr>
            <a:endParaRPr lang="en-US" sz="1800" b="1" dirty="0">
              <a:solidFill>
                <a:srgbClr val="002060"/>
              </a:solidFill>
              <a:latin typeface="+mn-lt"/>
              <a:cs typeface="Helvetica" panose="020B0604020202020204" pitchFamily="34" charset="0"/>
            </a:endParaRPr>
          </a:p>
          <a:p>
            <a:pPr>
              <a:buFont typeface="Wingdings" pitchFamily="2" charset="2"/>
              <a:buChar char="Ø"/>
              <a:defRPr/>
            </a:pPr>
            <a:r>
              <a:rPr lang="en-US" sz="1800" dirty="0">
                <a:solidFill>
                  <a:srgbClr val="002060"/>
                </a:solidFill>
                <a:latin typeface="+mn-lt"/>
                <a:cs typeface="Helvetica" panose="020B0604020202020204" pitchFamily="34" charset="0"/>
              </a:rPr>
              <a:t>If you do not know whether you have the authority to bind the Government in a contract, then you probably do not have that authority! </a:t>
            </a:r>
            <a:endParaRPr lang="en-US" sz="1800" b="1" dirty="0">
              <a:solidFill>
                <a:srgbClr val="002060"/>
              </a:solidFill>
              <a:latin typeface="+mn-lt"/>
              <a:cs typeface="Helvetica" panose="020B0604020202020204" pitchFamily="34" charset="0"/>
            </a:endParaRPr>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r>
              <a:rPr lang="en-US" sz="1400" dirty="0"/>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203240316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16361" y="1047750"/>
            <a:ext cx="6670439" cy="5364163"/>
          </a:xfrm>
        </p:spPr>
        <p:txBody>
          <a:bodyPr>
            <a:normAutofit/>
          </a:bodyPr>
          <a:lstStyle/>
          <a:p>
            <a:pPr marL="342900" indent="-342900">
              <a:buFont typeface="Wingdings" charset="2"/>
              <a:buChar char="§"/>
            </a:pPr>
            <a:r>
              <a:rPr lang="en-US" sz="1900" dirty="0">
                <a:latin typeface="+mn-lt"/>
              </a:rPr>
              <a:t>(4) The contracting officer reviewing the unauthorized commitment determines the price to be fair and reasonable</a:t>
            </a:r>
          </a:p>
          <a:p>
            <a:endParaRPr lang="en-US" sz="1900" dirty="0">
              <a:latin typeface="+mn-lt"/>
            </a:endParaRPr>
          </a:p>
          <a:p>
            <a:pPr marL="342900" indent="-342900">
              <a:buFont typeface="Wingdings" charset="2"/>
              <a:buChar char="§"/>
            </a:pPr>
            <a:r>
              <a:rPr lang="en-US" sz="1900" dirty="0">
                <a:latin typeface="+mn-lt"/>
              </a:rPr>
              <a:t>(5) The contracting officer recommends payment and legal counsel concurs in the recommendation, unless agency procedures expressly do not require such concurrence</a:t>
            </a:r>
          </a:p>
          <a:p>
            <a:endParaRPr lang="en-US" sz="1900" dirty="0">
              <a:latin typeface="+mn-lt"/>
            </a:endParaRPr>
          </a:p>
          <a:p>
            <a:pPr marL="342900" indent="-342900">
              <a:buFont typeface="Wingdings" charset="2"/>
              <a:buChar char="§"/>
            </a:pPr>
            <a:r>
              <a:rPr lang="en-US" sz="1900" dirty="0">
                <a:latin typeface="+mn-lt"/>
              </a:rPr>
              <a:t>(6) Funds are available and were available at the time the unauthorized commitment was made</a:t>
            </a:r>
          </a:p>
          <a:p>
            <a:pPr marL="342900" indent="-342900">
              <a:buFont typeface="Wingdings" charset="2"/>
              <a:buChar char="§"/>
            </a:pPr>
            <a:endParaRPr lang="en-US" sz="1900" dirty="0">
              <a:latin typeface="+mn-lt"/>
            </a:endParaRPr>
          </a:p>
          <a:p>
            <a:pPr marL="342900" indent="-342900">
              <a:buFont typeface="Wingdings" charset="2"/>
              <a:buChar char="§"/>
            </a:pPr>
            <a:r>
              <a:rPr lang="en-US" sz="1900" dirty="0">
                <a:latin typeface="+mn-lt"/>
              </a:rPr>
              <a:t>(7) The ratification is in accordance with any other limitations prescribed under agency procedures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357743309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solidFill>
                  <a:srgbClr val="FF0000"/>
                </a:solidFill>
              </a:rPr>
            </a:br>
            <a:r>
              <a:rPr lang="en-US" sz="3600" dirty="0">
                <a:solidFill>
                  <a:srgbClr val="FF0000"/>
                </a:solidFill>
              </a:rPr>
              <a:t>Ratification Process</a:t>
            </a:r>
            <a:br>
              <a:rPr lang="en-US" sz="3600" dirty="0">
                <a:solidFill>
                  <a:srgbClr val="FF0000"/>
                </a:solidFill>
              </a:rPr>
            </a:br>
            <a:r>
              <a:rPr lang="en-US" sz="2000" dirty="0">
                <a:solidFill>
                  <a:srgbClr val="FF0000"/>
                </a:solidFill>
              </a:rPr>
              <a:t>(NPS Instruction 4491.3D)</a:t>
            </a:r>
            <a:br>
              <a:rPr lang="en-US" sz="2000" dirty="0">
                <a:solidFill>
                  <a:srgbClr val="FF0000"/>
                </a:solidFill>
              </a:rPr>
            </a:br>
            <a:endParaRPr lang="en-US" sz="2000" dirty="0">
              <a:solidFill>
                <a:srgbClr val="FF0000"/>
              </a:solidFill>
            </a:endParaRPr>
          </a:p>
        </p:txBody>
      </p:sp>
      <p:sp>
        <p:nvSpPr>
          <p:cNvPr id="3" name="Text Placeholder 2"/>
          <p:cNvSpPr>
            <a:spLocks noGrp="1"/>
          </p:cNvSpPr>
          <p:nvPr>
            <p:ph type="body" sz="quarter" idx="10"/>
          </p:nvPr>
        </p:nvSpPr>
        <p:spPr>
          <a:xfrm>
            <a:off x="2151063" y="2736654"/>
            <a:ext cx="6535737" cy="3675260"/>
          </a:xfrm>
        </p:spPr>
        <p:txBody>
          <a:bodyPr>
            <a:normAutofit lnSpcReduction="10000"/>
          </a:bodyPr>
          <a:lstStyle/>
          <a:p>
            <a:pPr>
              <a:buFont typeface="Wingdings" charset="2"/>
              <a:buChar char="Ø"/>
            </a:pPr>
            <a:r>
              <a:rPr lang="en-US" sz="2600" dirty="0">
                <a:latin typeface="+mn-lt"/>
              </a:rPr>
              <a:t>The employee making the unauthorized commitment shall forward to their Commanding Officer documentation acknowledging their personal responsibility for the UAC, which shall include at a minimum:</a:t>
            </a:r>
          </a:p>
          <a:p>
            <a:endParaRPr lang="en-US" dirty="0"/>
          </a:p>
          <a:p>
            <a:pPr lvl="1"/>
            <a:r>
              <a:rPr lang="en-US" sz="2300" dirty="0">
                <a:latin typeface="+mn-lt"/>
              </a:rPr>
              <a:t>Statement of Facts </a:t>
            </a:r>
          </a:p>
          <a:p>
            <a:pPr lvl="1"/>
            <a:r>
              <a:rPr lang="en-US" sz="2300" dirty="0">
                <a:latin typeface="+mn-lt"/>
              </a:rPr>
              <a:t>UAC Checklist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310071864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55641" y="1102723"/>
            <a:ext cx="6631159" cy="5364163"/>
          </a:xfrm>
        </p:spPr>
        <p:txBody>
          <a:bodyPr>
            <a:normAutofit/>
          </a:bodyPr>
          <a:lstStyle/>
          <a:p>
            <a:pPr>
              <a:lnSpc>
                <a:spcPct val="80000"/>
              </a:lnSpc>
            </a:pPr>
            <a:r>
              <a:rPr lang="en-US" sz="2300" dirty="0">
                <a:latin typeface="Times New Roman" panose="02020603050405020304" pitchFamily="18" charset="0"/>
                <a:cs typeface="Times New Roman" panose="02020603050405020304" pitchFamily="18" charset="0"/>
              </a:rPr>
              <a:t>Statement of Facts should include the following:</a:t>
            </a:r>
          </a:p>
          <a:p>
            <a:pPr lvl="1">
              <a:buFontTx/>
              <a:buChar char="-"/>
            </a:pPr>
            <a:r>
              <a:rPr lang="en-US" sz="2000" dirty="0">
                <a:latin typeface="Times New Roman" panose="02020603050405020304" pitchFamily="18" charset="0"/>
                <a:cs typeface="Times New Roman" panose="02020603050405020304" pitchFamily="18" charset="0"/>
              </a:rPr>
              <a:t>Statement signed by the individual describing the circumstances of the unauthorized commitment</a:t>
            </a:r>
          </a:p>
          <a:p>
            <a:pPr lvl="1">
              <a:buFontTx/>
              <a:buChar char="-"/>
            </a:pPr>
            <a:r>
              <a:rPr lang="en-US" sz="2000" dirty="0">
                <a:latin typeface="Times New Roman" panose="02020603050405020304" pitchFamily="18" charset="0"/>
                <a:cs typeface="Times New Roman" panose="02020603050405020304" pitchFamily="18" charset="0"/>
              </a:rPr>
              <a:t>Description of why normal procurement procedures were not followed</a:t>
            </a:r>
          </a:p>
          <a:p>
            <a:pPr lvl="1">
              <a:buFontTx/>
              <a:buChar char="-"/>
            </a:pPr>
            <a:r>
              <a:rPr lang="en-US" sz="2000" dirty="0">
                <a:latin typeface="Times New Roman" panose="02020603050405020304" pitchFamily="18" charset="0"/>
                <a:cs typeface="Times New Roman" panose="02020603050405020304" pitchFamily="18" charset="0"/>
              </a:rPr>
              <a:t>Description of the bona fide Government requirement that necessitated the commitment</a:t>
            </a:r>
          </a:p>
          <a:p>
            <a:pPr lvl="1">
              <a:buFontTx/>
              <a:buChar char="-"/>
            </a:pPr>
            <a:r>
              <a:rPr lang="en-US" sz="2000" dirty="0">
                <a:latin typeface="Times New Roman" panose="02020603050405020304" pitchFamily="18" charset="0"/>
                <a:cs typeface="Times New Roman" panose="02020603050405020304" pitchFamily="18" charset="0"/>
              </a:rPr>
              <a:t>A description of whether the Government received any benefit from the unauthorized commitment and the value of that benefit</a:t>
            </a:r>
          </a:p>
          <a:p>
            <a:pPr lvl="1">
              <a:buFontTx/>
              <a:buChar char="-"/>
            </a:pPr>
            <a:r>
              <a:rPr lang="en-US" sz="2000" dirty="0">
                <a:latin typeface="Times New Roman" panose="02020603050405020304" pitchFamily="18" charset="0"/>
                <a:cs typeface="Times New Roman" panose="02020603050405020304" pitchFamily="18" charset="0"/>
              </a:rPr>
              <a:t>Any other pertinent facts</a:t>
            </a:r>
          </a:p>
          <a:p>
            <a:pPr lvl="1">
              <a:buFontTx/>
              <a:buChar char="-"/>
            </a:pPr>
            <a:r>
              <a:rPr lang="en-US" sz="2000" dirty="0">
                <a:latin typeface="Times New Roman" panose="02020603050405020304" pitchFamily="18" charset="0"/>
                <a:cs typeface="Times New Roman" panose="02020603050405020304" pitchFamily="18" charset="0"/>
              </a:rPr>
              <a:t>All orders, invoices, or other documentary evidence of the transaction</a:t>
            </a:r>
          </a:p>
          <a:p>
            <a:endParaRPr lang="en-US" sz="1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7178403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33600" y="836191"/>
            <a:ext cx="6631159" cy="5364163"/>
          </a:xfrm>
        </p:spPr>
        <p:txBody>
          <a:bodyPr>
            <a:normAutofit/>
          </a:bodyPr>
          <a:lstStyle/>
          <a:p>
            <a:r>
              <a:rPr lang="en-US" sz="1800" dirty="0">
                <a:latin typeface="+mn-lt"/>
              </a:rPr>
              <a:t>If the Department Dean or Staff Director concurs that the commitment should be ratified, then the Department Dean or Staff Director shall sign and forward the documentation required by the employee along with an endorsement to the Acquisition Support Directorate that:</a:t>
            </a:r>
          </a:p>
          <a:p>
            <a:r>
              <a:rPr lang="en-US" sz="1800" dirty="0">
                <a:latin typeface="+mn-lt"/>
              </a:rPr>
              <a:t> </a:t>
            </a:r>
          </a:p>
          <a:p>
            <a:pPr lvl="1"/>
            <a:r>
              <a:rPr lang="en-US" sz="1800" dirty="0">
                <a:latin typeface="+mn-lt"/>
              </a:rPr>
              <a:t>Verifies the accuracy and completeness of the documentation;</a:t>
            </a:r>
          </a:p>
          <a:p>
            <a:endParaRPr lang="en-US" sz="1800" dirty="0">
              <a:latin typeface="+mn-lt"/>
            </a:endParaRPr>
          </a:p>
          <a:p>
            <a:pPr lvl="1"/>
            <a:r>
              <a:rPr lang="en-US" sz="1800" dirty="0">
                <a:latin typeface="+mn-lt"/>
              </a:rPr>
              <a:t>Describes any disciplinary action taken, the measures taken to prevent a recurrence of unauthorized commitments; and</a:t>
            </a:r>
          </a:p>
          <a:p>
            <a:endParaRPr lang="en-US" sz="1800" dirty="0">
              <a:latin typeface="+mn-lt"/>
            </a:endParaRPr>
          </a:p>
          <a:p>
            <a:pPr lvl="1"/>
            <a:r>
              <a:rPr lang="en-US" sz="1800" dirty="0">
                <a:latin typeface="+mn-lt"/>
              </a:rPr>
              <a:t>Provides a complete purchase description and funding for the ratifying contract.</a:t>
            </a:r>
          </a:p>
          <a:p>
            <a:endParaRPr lang="en-US" sz="1800" dirty="0">
              <a:latin typeface="+mn-lt"/>
            </a:endParaRPr>
          </a:p>
          <a:p>
            <a:r>
              <a:rPr lang="en-US" sz="1800" dirty="0">
                <a:latin typeface="+mn-lt"/>
              </a:rPr>
              <a:t>The authority to sign the ratification documentation cannot be delegated.</a:t>
            </a:r>
          </a:p>
          <a:p>
            <a:endParaRPr lang="en-US" sz="1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56442643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55641" y="1047750"/>
            <a:ext cx="6631159" cy="5364163"/>
          </a:xfrm>
        </p:spPr>
        <p:txBody>
          <a:bodyPr>
            <a:normAutofit lnSpcReduction="10000"/>
          </a:bodyPr>
          <a:lstStyle/>
          <a:p>
            <a:r>
              <a:rPr lang="en-US" sz="1800" dirty="0">
                <a:latin typeface="+mn-lt"/>
              </a:rPr>
              <a:t>The Acquisition Support Directorate will prepare the draft letter for the NPS Presidential signature and route the complete package.  If approved for ratification, the package will be delivered to FLCSD for processing.  The FLCSD Contracting Officer will do the following:</a:t>
            </a:r>
          </a:p>
          <a:p>
            <a:endParaRPr lang="en-US" sz="1800" dirty="0">
              <a:latin typeface="+mn-lt"/>
            </a:endParaRPr>
          </a:p>
          <a:p>
            <a:pPr marL="800100" lvl="1" indent="-342900">
              <a:buFont typeface="Wingdings" charset="2"/>
              <a:buChar char="§"/>
            </a:pPr>
            <a:r>
              <a:rPr lang="en-US" sz="1800" dirty="0">
                <a:latin typeface="+mn-lt"/>
              </a:rPr>
              <a:t>Review the documentation and endorsement provided;</a:t>
            </a:r>
          </a:p>
          <a:p>
            <a:pPr marL="342900" indent="-342900">
              <a:buFont typeface="Wingdings" charset="2"/>
              <a:buChar char="§"/>
            </a:pPr>
            <a:endParaRPr lang="en-US" sz="1800" dirty="0">
              <a:latin typeface="+mn-lt"/>
            </a:endParaRPr>
          </a:p>
          <a:p>
            <a:pPr marL="800100" lvl="1" indent="-342900">
              <a:buFont typeface="Wingdings" charset="2"/>
              <a:buChar char="§"/>
            </a:pPr>
            <a:r>
              <a:rPr lang="en-US" sz="1800" dirty="0">
                <a:latin typeface="+mn-lt"/>
              </a:rPr>
              <a:t>Ascertain whether there are any questions of fact, and resolve accordingly;</a:t>
            </a:r>
          </a:p>
          <a:p>
            <a:pPr marL="342900" indent="-342900">
              <a:buFont typeface="Wingdings" charset="2"/>
              <a:buChar char="§"/>
            </a:pPr>
            <a:endParaRPr lang="en-US" sz="1800" dirty="0">
              <a:latin typeface="+mn-lt"/>
            </a:endParaRPr>
          </a:p>
          <a:p>
            <a:pPr marL="800100" lvl="1" indent="-342900">
              <a:buFont typeface="Wingdings" charset="2"/>
              <a:buChar char="§"/>
            </a:pPr>
            <a:r>
              <a:rPr lang="en-US" sz="1800" dirty="0">
                <a:latin typeface="+mn-lt"/>
              </a:rPr>
              <a:t>Prepare a determination and findings addressing the limitations in FAR 1.602-3(c);</a:t>
            </a:r>
          </a:p>
          <a:p>
            <a:pPr marL="342900" indent="-342900">
              <a:buFont typeface="Wingdings" charset="2"/>
              <a:buChar char="§"/>
            </a:pPr>
            <a:endParaRPr lang="en-US" sz="1800" dirty="0">
              <a:latin typeface="+mn-lt"/>
            </a:endParaRPr>
          </a:p>
          <a:p>
            <a:pPr marL="800100" lvl="1" indent="-342900">
              <a:buFont typeface="Wingdings" charset="2"/>
              <a:buChar char="§"/>
            </a:pPr>
            <a:r>
              <a:rPr lang="en-US" sz="1800" dirty="0">
                <a:latin typeface="+mn-lt"/>
              </a:rPr>
              <a:t>Prepare a recommendation to the ratifying official; and</a:t>
            </a:r>
          </a:p>
          <a:p>
            <a:pPr marL="342900" indent="-342900">
              <a:buFont typeface="Wingdings" charset="2"/>
              <a:buChar char="§"/>
            </a:pPr>
            <a:endParaRPr lang="en-US" sz="1800" dirty="0">
              <a:latin typeface="+mn-lt"/>
            </a:endParaRPr>
          </a:p>
          <a:p>
            <a:pPr marL="800100" lvl="1" indent="-342900">
              <a:buFont typeface="Wingdings" charset="2"/>
              <a:buChar char="§"/>
            </a:pPr>
            <a:r>
              <a:rPr lang="en-US" sz="1800" dirty="0">
                <a:latin typeface="+mn-lt"/>
              </a:rPr>
              <a:t>Submit the contract and supporting documents to their counsel for an opinion as to form and legality and for any additional advice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48973037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81827" y="1047750"/>
            <a:ext cx="6604973" cy="5364163"/>
          </a:xfrm>
        </p:spPr>
        <p:txBody>
          <a:bodyPr>
            <a:normAutofit/>
          </a:bodyPr>
          <a:lstStyle/>
          <a:p>
            <a:r>
              <a:rPr lang="en-US" sz="1800" dirty="0">
                <a:latin typeface="+mn-lt"/>
              </a:rPr>
              <a:t>The ratifying official shall:</a:t>
            </a:r>
          </a:p>
          <a:p>
            <a:endParaRPr lang="en-US" sz="1800" dirty="0">
              <a:latin typeface="+mn-lt"/>
            </a:endParaRPr>
          </a:p>
          <a:p>
            <a:pPr lvl="1"/>
            <a:r>
              <a:rPr lang="en-US" sz="1800" dirty="0">
                <a:latin typeface="+mn-lt"/>
              </a:rPr>
              <a:t>Review the file, and if the ratification is proper, and if the ratifying official concurs, shall make the appropriate determination and findings and return the file to the Contracting Officer for execution of a ratification contract. </a:t>
            </a:r>
          </a:p>
          <a:p>
            <a:endParaRPr lang="en-US" sz="1800" dirty="0">
              <a:latin typeface="+mn-lt"/>
            </a:endParaRPr>
          </a:p>
          <a:p>
            <a:endParaRPr lang="en-US" sz="1800" dirty="0">
              <a:latin typeface="+mn-lt"/>
            </a:endParaRPr>
          </a:p>
          <a:p>
            <a:r>
              <a:rPr lang="en-US" sz="1800" dirty="0">
                <a:latin typeface="+mn-lt"/>
              </a:rPr>
              <a:t>*Typical timeline for entire ratification process is ~120 days from submittal to ASD (for uncomplicated situations).  This means even if a vendor ultimately can be paid by the government via the ratification process, payment will not be immediate.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44604794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29454" y="1047750"/>
            <a:ext cx="6657346" cy="5364163"/>
          </a:xfrm>
        </p:spPr>
        <p:txBody>
          <a:bodyPr>
            <a:normAutofit/>
          </a:bodyPr>
          <a:lstStyle/>
          <a:p>
            <a:pPr marL="285750" indent="-285750">
              <a:buFont typeface="Wingdings" charset="2"/>
              <a:buChar char="Ø"/>
            </a:pPr>
            <a:r>
              <a:rPr lang="en-US" sz="1800" dirty="0">
                <a:latin typeface="+mn-lt"/>
              </a:rPr>
              <a:t>Items needed to ensure ratification:</a:t>
            </a:r>
          </a:p>
          <a:p>
            <a:pPr marL="742950" lvl="1" indent="-285750">
              <a:buFont typeface="Wingdings" charset="2"/>
              <a:buChar char="Ø"/>
            </a:pPr>
            <a:endParaRPr lang="en-US" sz="1800" dirty="0">
              <a:latin typeface="+mn-lt"/>
            </a:endParaRPr>
          </a:p>
          <a:p>
            <a:pPr marL="742950" lvl="1" indent="-285750">
              <a:buFont typeface="Wingdings" charset="2"/>
              <a:buChar char="Ø"/>
            </a:pPr>
            <a:r>
              <a:rPr lang="en-US" sz="1800" dirty="0">
                <a:latin typeface="+mn-lt"/>
              </a:rPr>
              <a:t>The employee responsible for the unauthorized commitment must accept responsibility</a:t>
            </a:r>
          </a:p>
          <a:p>
            <a:pPr marL="742950" lvl="1" indent="-285750">
              <a:buFont typeface="Wingdings" charset="2"/>
              <a:buChar char="Ø"/>
            </a:pPr>
            <a:endParaRPr lang="en-US" sz="1800" dirty="0">
              <a:latin typeface="+mn-lt"/>
            </a:endParaRPr>
          </a:p>
          <a:p>
            <a:pPr marL="742950" lvl="1" indent="-285750">
              <a:buFont typeface="Wingdings" charset="2"/>
              <a:buChar char="Ø"/>
            </a:pPr>
            <a:r>
              <a:rPr lang="en-US" sz="1800" dirty="0">
                <a:latin typeface="+mn-lt"/>
              </a:rPr>
              <a:t>The funds that are proposed to be used must be of same purpose, time and amount as the commitment for which ratification is sought</a:t>
            </a:r>
          </a:p>
          <a:p>
            <a:pPr marL="285750" indent="-285750">
              <a:buFont typeface="Wingdings" charset="2"/>
              <a:buChar char="Ø"/>
            </a:pPr>
            <a:endParaRPr lang="en-US" sz="1800" dirty="0">
              <a:latin typeface="+mn-lt"/>
            </a:endParaRPr>
          </a:p>
          <a:p>
            <a:pPr marL="742950" lvl="1" indent="-285750">
              <a:buFont typeface="Wingdings" charset="2"/>
              <a:buChar char="Ø"/>
            </a:pPr>
            <a:r>
              <a:rPr lang="en-US" sz="1800" dirty="0">
                <a:latin typeface="+mn-lt"/>
              </a:rPr>
              <a:t>The Commanding Officer—our President—must agree with requesting ratification. (This authority is not delegable.)</a:t>
            </a:r>
          </a:p>
          <a:p>
            <a:pPr marL="285750" indent="-285750">
              <a:buFont typeface="Wingdings" charset="2"/>
              <a:buChar char="Ø"/>
            </a:pPr>
            <a:endParaRPr lang="en-US" sz="1800" dirty="0">
              <a:latin typeface="+mn-lt"/>
            </a:endParaRPr>
          </a:p>
          <a:p>
            <a:pPr marL="742950" lvl="1" indent="-285750">
              <a:buFont typeface="Wingdings" charset="2"/>
              <a:buChar char="Ø"/>
            </a:pPr>
            <a:r>
              <a:rPr lang="en-US" sz="1800" dirty="0">
                <a:latin typeface="+mn-lt"/>
              </a:rPr>
              <a:t>The determination of the price as fair and reasonable must be supported by analysis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295896628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p:txBody>
          <a:bodyPr/>
          <a:lstStyle/>
          <a:p>
            <a:r>
              <a:rPr lang="en-US" dirty="0"/>
              <a:t>Unauthorized Commitments are a preventable offense. </a:t>
            </a:r>
          </a:p>
          <a:p>
            <a:r>
              <a:rPr lang="en-US" dirty="0"/>
              <a:t>Before entering into any new or modified commitments please contact your Program Manager, Contracting Officer, Purchasing Agent, or cardholder for guidance. </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21929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50895" y="836192"/>
            <a:ext cx="6735905" cy="5575722"/>
          </a:xfrm>
        </p:spPr>
        <p:txBody>
          <a:bodyPr>
            <a:normAutofit/>
          </a:bodyPr>
          <a:lstStyle/>
          <a:p>
            <a:r>
              <a:rPr lang="en-US" sz="1900" dirty="0">
                <a:solidFill>
                  <a:srgbClr val="002060"/>
                </a:solidFill>
                <a:latin typeface="+mn-lt"/>
              </a:rPr>
              <a:t>The goal is for NPS to eradicate new UACs through awareness and an aggressive no tolerance policy</a:t>
            </a:r>
            <a:r>
              <a:rPr lang="en-US" sz="1900" dirty="0">
                <a:solidFill>
                  <a:srgbClr val="002060"/>
                </a:solidFill>
              </a:rPr>
              <a:t>. </a:t>
            </a:r>
          </a:p>
          <a:p>
            <a:endParaRPr lang="en-US" sz="1900" dirty="0">
              <a:solidFill>
                <a:srgbClr val="002060"/>
              </a:solidFill>
              <a:latin typeface="+mn-lt"/>
            </a:endParaRPr>
          </a:p>
          <a:p>
            <a:pPr marL="342900" indent="-342900">
              <a:buFont typeface="Arial" panose="020B0604020202020204" pitchFamily="34" charset="0"/>
              <a:buChar char="•"/>
            </a:pPr>
            <a:r>
              <a:rPr lang="en-US" sz="1900" dirty="0">
                <a:solidFill>
                  <a:srgbClr val="002060"/>
                </a:solidFill>
                <a:latin typeface="+mn-lt"/>
              </a:rPr>
              <a:t>FY 18 NPS - zero UACs</a:t>
            </a:r>
          </a:p>
          <a:p>
            <a:pPr marL="342900" indent="-342900">
              <a:buFont typeface="Arial" panose="020B0604020202020204" pitchFamily="34" charset="0"/>
              <a:buChar char="•"/>
            </a:pPr>
            <a:r>
              <a:rPr lang="en-US" sz="1900" dirty="0">
                <a:solidFill>
                  <a:srgbClr val="002060"/>
                </a:solidFill>
                <a:latin typeface="+mn-lt"/>
              </a:rPr>
              <a:t>FY 19 NPS - 2 UACs</a:t>
            </a:r>
          </a:p>
          <a:p>
            <a:pPr marL="342900" indent="-342900">
              <a:buFont typeface="Arial" panose="020B0604020202020204" pitchFamily="34" charset="0"/>
              <a:buChar char="•"/>
            </a:pPr>
            <a:r>
              <a:rPr lang="en-US" sz="1900" dirty="0">
                <a:solidFill>
                  <a:srgbClr val="002060"/>
                </a:solidFill>
                <a:latin typeface="+mn-lt"/>
              </a:rPr>
              <a:t>FY 20 NPS – 7 UACs</a:t>
            </a:r>
          </a:p>
          <a:p>
            <a:endParaRPr lang="en-US" sz="1900" dirty="0">
              <a:solidFill>
                <a:srgbClr val="002060"/>
              </a:solidFill>
              <a:latin typeface="+mn-lt"/>
            </a:endParaRPr>
          </a:p>
          <a:p>
            <a:pPr algn="ctr"/>
            <a:r>
              <a:rPr lang="en-US" sz="1900" dirty="0">
                <a:solidFill>
                  <a:srgbClr val="002060"/>
                </a:solidFill>
                <a:latin typeface="+mn-lt"/>
              </a:rPr>
              <a:t>NPS-specific UAC training was created and mandated for all NPS employees and is an annual training requirement.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58" y="836191"/>
            <a:ext cx="1674885" cy="5263927"/>
          </a:xfrm>
          <a:prstGeom prst="rect">
            <a:avLst/>
          </a:prstGeom>
        </p:spPr>
      </p:pic>
    </p:spTree>
    <p:extLst>
      <p:ext uri="{BB962C8B-B14F-4D97-AF65-F5344CB8AC3E}">
        <p14:creationId xmlns:p14="http://schemas.microsoft.com/office/powerpoint/2010/main" val="158946262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076326"/>
            <a:ext cx="6535738" cy="1344613"/>
          </a:xfrm>
        </p:spPr>
        <p:txBody>
          <a:bodyPr>
            <a:noAutofit/>
          </a:bodyPr>
          <a:lstStyle/>
          <a:p>
            <a:pPr algn="ctr"/>
            <a:r>
              <a:rPr lang="en-US" sz="3600" dirty="0">
                <a:solidFill>
                  <a:srgbClr val="FF0000"/>
                </a:solidFill>
              </a:rPr>
              <a:t>What’s the Bottom Line?</a:t>
            </a:r>
          </a:p>
        </p:txBody>
      </p:sp>
      <p:sp>
        <p:nvSpPr>
          <p:cNvPr id="3" name="Text Placeholder 2"/>
          <p:cNvSpPr>
            <a:spLocks noGrp="1"/>
          </p:cNvSpPr>
          <p:nvPr>
            <p:ph type="body" sz="quarter" idx="10"/>
          </p:nvPr>
        </p:nvSpPr>
        <p:spPr>
          <a:xfrm>
            <a:off x="2151062" y="2685255"/>
            <a:ext cx="6535737" cy="3503613"/>
          </a:xfrm>
        </p:spPr>
        <p:txBody>
          <a:bodyPr>
            <a:noAutofit/>
          </a:bodyPr>
          <a:lstStyle/>
          <a:p>
            <a:pPr>
              <a:buSzPct val="115000"/>
              <a:buFont typeface="Wingdings" pitchFamily="2" charset="2"/>
              <a:buChar char="Ø"/>
              <a:defRPr/>
            </a:pPr>
            <a:r>
              <a:rPr lang="en-US" sz="1800" dirty="0">
                <a:solidFill>
                  <a:srgbClr val="002060"/>
                </a:solidFill>
                <a:latin typeface="+mn-lt"/>
              </a:rPr>
              <a:t>Unauthorized commitments can be avoided by understanding what they are, knowing how they occur, and being aware of contracting authority.  </a:t>
            </a:r>
          </a:p>
          <a:p>
            <a:pPr>
              <a:buSzPct val="115000"/>
              <a:buFont typeface="Wingdings" pitchFamily="2" charset="2"/>
              <a:buChar char="Ø"/>
              <a:defRPr/>
            </a:pPr>
            <a:endParaRPr lang="en-US" sz="1800" dirty="0">
              <a:solidFill>
                <a:srgbClr val="002060"/>
              </a:solidFill>
              <a:latin typeface="+mn-lt"/>
            </a:endParaRPr>
          </a:p>
          <a:p>
            <a:pPr>
              <a:buSzPct val="115000"/>
              <a:buFont typeface="Wingdings" pitchFamily="2" charset="2"/>
              <a:buChar char="Ø"/>
              <a:defRPr/>
            </a:pPr>
            <a:r>
              <a:rPr lang="en-US" sz="1800" dirty="0">
                <a:solidFill>
                  <a:srgbClr val="002060"/>
                </a:solidFill>
                <a:latin typeface="+mn-lt"/>
              </a:rPr>
              <a:t>This session will address contracting authority, how UACs occur, tips for how they can be avoided </a:t>
            </a:r>
            <a:r>
              <a:rPr lang="en-US" sz="1800" b="1" dirty="0">
                <a:solidFill>
                  <a:srgbClr val="FF0000"/>
                </a:solidFill>
                <a:latin typeface="+mn-lt"/>
              </a:rPr>
              <a:t>and suggestions on how to prevent recurrences</a:t>
            </a:r>
            <a:r>
              <a:rPr lang="en-US" sz="1800" dirty="0">
                <a:solidFill>
                  <a:srgbClr val="002060"/>
                </a:solidFill>
                <a:latin typeface="+mn-lt"/>
              </a:rPr>
              <a:t>.  It will also address the ratification process.   </a:t>
            </a:r>
          </a:p>
          <a:p>
            <a:pPr>
              <a:buSzPct val="115000"/>
              <a:buFont typeface="Wingdings" pitchFamily="2" charset="2"/>
              <a:buChar char="Ø"/>
              <a:defRPr/>
            </a:pPr>
            <a:endParaRPr lang="en-US" sz="1800" dirty="0">
              <a:solidFill>
                <a:srgbClr val="002060"/>
              </a:solidFill>
            </a:endParaRPr>
          </a:p>
          <a:p>
            <a:pPr>
              <a:buSzPct val="115000"/>
              <a:buFont typeface="Wingdings" pitchFamily="2" charset="2"/>
              <a:buChar char="Ø"/>
              <a:defRPr/>
            </a:pPr>
            <a:r>
              <a:rPr lang="en-US" sz="1800" dirty="0">
                <a:solidFill>
                  <a:srgbClr val="002060"/>
                </a:solidFill>
                <a:latin typeface="+mn-lt"/>
              </a:rPr>
              <a:t>Ask yourself, is there an existing and funded contract for this product/service?  Has this product/service been approved via KFS?  If the answer is no to either, please do not proceed.  </a:t>
            </a:r>
          </a:p>
          <a:p>
            <a:pPr>
              <a:buSzPct val="115000"/>
              <a:buFont typeface="Wingdings" pitchFamily="2" charset="2"/>
              <a:buChar char="Ø"/>
              <a:defRPr/>
            </a:pPr>
            <a:endParaRPr lang="en-US" sz="1800" dirty="0">
              <a:solidFill>
                <a:srgbClr val="002060"/>
              </a:solidFill>
              <a:latin typeface="+mn-lt"/>
            </a:endParaRPr>
          </a:p>
          <a:p>
            <a:pPr marL="0" indent="0">
              <a:lnSpc>
                <a:spcPct val="90000"/>
              </a:lnSpc>
              <a:buNone/>
            </a:pPr>
            <a:endParaRPr lang="en-US" sz="1400" dirty="0"/>
          </a:p>
          <a:p>
            <a:pPr marL="0" indent="0">
              <a:lnSpc>
                <a:spcPct val="90000"/>
              </a:lnSpc>
              <a:buNone/>
            </a:pP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11606396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076326"/>
            <a:ext cx="6535738" cy="1344613"/>
          </a:xfrm>
        </p:spPr>
        <p:txBody>
          <a:bodyPr>
            <a:noAutofit/>
          </a:bodyPr>
          <a:lstStyle/>
          <a:p>
            <a:pPr algn="ctr"/>
            <a:r>
              <a:rPr lang="en-US" sz="3600" dirty="0">
                <a:solidFill>
                  <a:srgbClr val="FF0000"/>
                </a:solidFill>
              </a:rPr>
              <a:t>Contracting Authority</a:t>
            </a:r>
          </a:p>
        </p:txBody>
      </p:sp>
      <p:sp>
        <p:nvSpPr>
          <p:cNvPr id="3" name="Text Placeholder 2"/>
          <p:cNvSpPr>
            <a:spLocks noGrp="1"/>
          </p:cNvSpPr>
          <p:nvPr>
            <p:ph type="body" sz="quarter" idx="10"/>
          </p:nvPr>
        </p:nvSpPr>
        <p:spPr>
          <a:xfrm>
            <a:off x="2151063" y="2792849"/>
            <a:ext cx="6535737" cy="3503613"/>
          </a:xfrm>
        </p:spPr>
        <p:txBody>
          <a:bodyPr>
            <a:noAutofit/>
          </a:bodyPr>
          <a:lstStyle/>
          <a:p>
            <a:pPr marL="0" indent="0">
              <a:lnSpc>
                <a:spcPct val="90000"/>
              </a:lnSpc>
              <a:buNone/>
            </a:pPr>
            <a:r>
              <a:rPr lang="en-US" sz="1800" dirty="0">
                <a:latin typeface="+mn-lt"/>
              </a:rPr>
              <a:t>The only officials who have authority to enter into agreements on behalf of the U.S. Government are warranted Contracting Officers, Purchasing Agents, and purchase cardholders acting within their delegated authority. </a:t>
            </a:r>
          </a:p>
          <a:p>
            <a:pPr marL="0" indent="0">
              <a:lnSpc>
                <a:spcPct val="90000"/>
              </a:lnSpc>
              <a:buNone/>
            </a:pPr>
            <a:endParaRPr lang="en-US" sz="1800" dirty="0">
              <a:latin typeface="+mn-lt"/>
            </a:endParaRPr>
          </a:p>
          <a:p>
            <a:pPr marL="0" indent="0">
              <a:lnSpc>
                <a:spcPct val="90000"/>
              </a:lnSpc>
              <a:buNone/>
            </a:pPr>
            <a:r>
              <a:rPr lang="en-US" sz="1800" dirty="0">
                <a:latin typeface="+mn-lt"/>
              </a:rPr>
              <a:t>This authority is typically conferred on a SF1402.  However, Purchasing Agents and cardholders can receive authority on a letter of delegation containing all pertinent information typically found on a SF1402.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1481123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076326"/>
            <a:ext cx="6535738" cy="1344613"/>
          </a:xfrm>
        </p:spPr>
        <p:txBody>
          <a:bodyPr>
            <a:noAutofit/>
          </a:bodyPr>
          <a:lstStyle/>
          <a:p>
            <a:pPr algn="ctr"/>
            <a:r>
              <a:rPr lang="en-US" sz="3600" dirty="0">
                <a:solidFill>
                  <a:srgbClr val="FF0000"/>
                </a:solidFill>
              </a:rPr>
              <a:t>Unauthorized Commitments</a:t>
            </a:r>
          </a:p>
        </p:txBody>
      </p:sp>
      <p:sp>
        <p:nvSpPr>
          <p:cNvPr id="3" name="Text Placeholder 2"/>
          <p:cNvSpPr>
            <a:spLocks noGrp="1"/>
          </p:cNvSpPr>
          <p:nvPr>
            <p:ph type="body" sz="quarter" idx="10"/>
          </p:nvPr>
        </p:nvSpPr>
        <p:spPr>
          <a:xfrm>
            <a:off x="2151063" y="2792849"/>
            <a:ext cx="6535737" cy="3754168"/>
          </a:xfrm>
        </p:spPr>
        <p:txBody>
          <a:bodyPr>
            <a:noAutofit/>
          </a:bodyPr>
          <a:lstStyle/>
          <a:p>
            <a:pPr>
              <a:buFont typeface="Wingdings" pitchFamily="2" charset="2"/>
              <a:buChar char="Ø"/>
              <a:defRPr/>
            </a:pPr>
            <a:r>
              <a:rPr lang="en-US" sz="1400" dirty="0">
                <a:solidFill>
                  <a:srgbClr val="002060"/>
                </a:solidFill>
                <a:latin typeface="Helvetica" panose="020B0604020202020204" pitchFamily="34" charset="0"/>
                <a:cs typeface="Helvetica" panose="020B0604020202020204" pitchFamily="34" charset="0"/>
              </a:rPr>
              <a:t>An unauthorized commitment occurs when a person who has not been </a:t>
            </a:r>
            <a:r>
              <a:rPr lang="en-US" sz="1400" b="1" u="sng" dirty="0">
                <a:solidFill>
                  <a:srgbClr val="FF0000"/>
                </a:solidFill>
                <a:latin typeface="Helvetica" panose="020B0604020202020204" pitchFamily="34" charset="0"/>
                <a:cs typeface="Helvetica" panose="020B0604020202020204" pitchFamily="34" charset="0"/>
              </a:rPr>
              <a:t>specifically</a:t>
            </a:r>
            <a:r>
              <a:rPr lang="en-US" sz="1400" dirty="0">
                <a:solidFill>
                  <a:srgbClr val="002060"/>
                </a:solidFill>
                <a:latin typeface="Helvetica" panose="020B0604020202020204" pitchFamily="34" charset="0"/>
                <a:cs typeface="Helvetica" panose="020B0604020202020204" pitchFamily="34" charset="0"/>
              </a:rPr>
              <a:t> delegated contracting authority, obligates the Government by acquiring commodities or services from a commercial source.  </a:t>
            </a:r>
          </a:p>
          <a:p>
            <a:pPr>
              <a:buFont typeface="Wingdings" pitchFamily="2" charset="2"/>
              <a:buChar char="Ø"/>
              <a:defRPr/>
            </a:pPr>
            <a:endParaRPr lang="en-US" sz="1400" dirty="0">
              <a:solidFill>
                <a:srgbClr val="C00000"/>
              </a:solidFill>
              <a:latin typeface="Helvetica" panose="020B0604020202020204" pitchFamily="34" charset="0"/>
              <a:cs typeface="Helvetica" panose="020B0604020202020204" pitchFamily="34" charset="0"/>
            </a:endParaRPr>
          </a:p>
          <a:p>
            <a:pPr>
              <a:buFont typeface="Wingdings" charset="2"/>
              <a:buChar char="Ø"/>
              <a:defRPr/>
            </a:pPr>
            <a:r>
              <a:rPr lang="en-US" sz="1400" dirty="0">
                <a:solidFill>
                  <a:srgbClr val="FF0000"/>
                </a:solidFill>
                <a:latin typeface="Helvetica" panose="020B0604020202020204" pitchFamily="34" charset="0"/>
                <a:cs typeface="Helvetica" panose="020B0604020202020204" pitchFamily="34" charset="0"/>
              </a:rPr>
              <a:t>Unauthorized contracting actions violate federal law, violate principles of ethical conduct for Government employees, and could lead to disciplinary action.</a:t>
            </a:r>
          </a:p>
          <a:p>
            <a:pPr>
              <a:defRPr/>
            </a:pPr>
            <a:endParaRPr lang="en-US" sz="1400" dirty="0">
              <a:solidFill>
                <a:srgbClr val="002060"/>
              </a:solidFill>
              <a:latin typeface="Helvetica" panose="020B0604020202020204" pitchFamily="34" charset="0"/>
              <a:cs typeface="Helvetica" panose="020B0604020202020204" pitchFamily="34" charset="0"/>
            </a:endParaRPr>
          </a:p>
          <a:p>
            <a:pPr>
              <a:buFont typeface="Wingdings" pitchFamily="2" charset="2"/>
              <a:buChar char="Ø"/>
              <a:defRPr/>
            </a:pPr>
            <a:r>
              <a:rPr lang="en-US" sz="1400" dirty="0">
                <a:solidFill>
                  <a:srgbClr val="002060"/>
                </a:solidFill>
                <a:latin typeface="Helvetica" panose="020B0604020202020204" pitchFamily="34" charset="0"/>
                <a:cs typeface="Helvetica" panose="020B0604020202020204" pitchFamily="34" charset="0"/>
              </a:rPr>
              <a:t>Repercussions for UACs can also include:</a:t>
            </a:r>
          </a:p>
          <a:p>
            <a:pPr>
              <a:buFont typeface="Wingdings" pitchFamily="2" charset="2"/>
              <a:buChar char="Ø"/>
              <a:defRPr/>
            </a:pPr>
            <a:endParaRPr lang="en-US" sz="1400" dirty="0">
              <a:solidFill>
                <a:srgbClr val="002060"/>
              </a:solidFill>
              <a:latin typeface="Helvetica" panose="020B0604020202020204" pitchFamily="34" charset="0"/>
              <a:cs typeface="Helvetica" panose="020B0604020202020204" pitchFamily="34" charset="0"/>
            </a:endParaRPr>
          </a:p>
          <a:p>
            <a:pPr marL="0" indent="0">
              <a:buNone/>
              <a:defRPr/>
            </a:pPr>
            <a:r>
              <a:rPr lang="en-US" sz="1400" dirty="0">
                <a:solidFill>
                  <a:srgbClr val="002060"/>
                </a:solidFill>
                <a:latin typeface="Helvetica" panose="020B0604020202020204" pitchFamily="34" charset="0"/>
                <a:cs typeface="Helvetica" panose="020B0604020202020204" pitchFamily="34" charset="0"/>
              </a:rPr>
              <a:t>   		-</a:t>
            </a:r>
            <a:r>
              <a:rPr lang="en-US" sz="1400" b="1" u="sng" dirty="0">
                <a:solidFill>
                  <a:srgbClr val="FF0000"/>
                </a:solidFill>
                <a:latin typeface="Helvetica" panose="020B0604020202020204" pitchFamily="34" charset="0"/>
                <a:cs typeface="Helvetica" panose="020B0604020202020204" pitchFamily="34" charset="0"/>
              </a:rPr>
              <a:t>PERSONAL LIABILITY </a:t>
            </a:r>
            <a:r>
              <a:rPr lang="en-US" sz="1400" dirty="0">
                <a:solidFill>
                  <a:srgbClr val="002060"/>
                </a:solidFill>
                <a:latin typeface="Helvetica" panose="020B0604020202020204" pitchFamily="34" charset="0"/>
                <a:cs typeface="Helvetica" panose="020B0604020202020204" pitchFamily="34" charset="0"/>
              </a:rPr>
              <a:t>for payment to the contractor.</a:t>
            </a:r>
          </a:p>
          <a:p>
            <a:pPr marL="0" indent="0">
              <a:buNone/>
              <a:defRPr/>
            </a:pPr>
            <a:endParaRPr lang="en-US" sz="1400" dirty="0">
              <a:solidFill>
                <a:srgbClr val="002060"/>
              </a:solidFill>
              <a:latin typeface="Helvetica" panose="020B0604020202020204" pitchFamily="34" charset="0"/>
              <a:cs typeface="Helvetica" panose="020B0604020202020204" pitchFamily="34" charset="0"/>
            </a:endParaRPr>
          </a:p>
          <a:p>
            <a:pPr>
              <a:buFont typeface="Wingdings" pitchFamily="2" charset="2"/>
              <a:buChar char="Ø"/>
              <a:defRPr/>
            </a:pPr>
            <a:r>
              <a:rPr lang="en-US" sz="1400" dirty="0">
                <a:solidFill>
                  <a:srgbClr val="002060"/>
                </a:solidFill>
                <a:latin typeface="Helvetica" panose="020B0604020202020204" pitchFamily="34" charset="0"/>
                <a:cs typeface="Helvetica" panose="020B0604020202020204" pitchFamily="34" charset="0"/>
              </a:rPr>
              <a:t>UACs also damage relationships with our contractors because sometimes we cannot pay them after the fact, and even where we can, payment is often delayed.</a:t>
            </a:r>
          </a:p>
          <a:p>
            <a:pPr marL="0" indent="0">
              <a:buNone/>
              <a:defRPr/>
            </a:pPr>
            <a:endParaRPr lang="en-US" sz="1400" dirty="0">
              <a:solidFill>
                <a:srgbClr val="002060"/>
              </a:solidFill>
              <a:latin typeface="Helvetica" panose="020B0604020202020204" pitchFamily="34" charset="0"/>
              <a:cs typeface="Helvetica" panose="020B0604020202020204" pitchFamily="34" charset="0"/>
            </a:endParaRPr>
          </a:p>
          <a:p>
            <a:pPr>
              <a:buFont typeface="Wingdings" pitchFamily="2" charset="2"/>
              <a:buChar char="Ø"/>
              <a:defRPr/>
            </a:pPr>
            <a:endParaRPr lang="en-US" sz="1600" dirty="0">
              <a:solidFill>
                <a:srgbClr val="002060"/>
              </a:solidFill>
              <a:latin typeface="Helvetica" panose="020B0604020202020204" pitchFamily="34" charset="0"/>
              <a:cs typeface="Helvetica" panose="020B0604020202020204" pitchFamily="34" charset="0"/>
            </a:endParaRPr>
          </a:p>
          <a:p>
            <a:pPr marL="0" indent="0">
              <a:lnSpc>
                <a:spcPct val="90000"/>
              </a:lnSpc>
              <a:buNone/>
            </a:pP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31702982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076326"/>
            <a:ext cx="6535738" cy="1344613"/>
          </a:xfrm>
        </p:spPr>
        <p:txBody>
          <a:bodyPr>
            <a:noAutofit/>
          </a:bodyPr>
          <a:lstStyle/>
          <a:p>
            <a:pPr algn="ctr"/>
            <a:r>
              <a:rPr lang="en-US" sz="3600" dirty="0">
                <a:solidFill>
                  <a:srgbClr val="FF0000"/>
                </a:solidFill>
              </a:rPr>
              <a:t>Unauthorized Commitments</a:t>
            </a:r>
          </a:p>
        </p:txBody>
      </p:sp>
      <p:sp>
        <p:nvSpPr>
          <p:cNvPr id="3" name="Text Placeholder 2"/>
          <p:cNvSpPr>
            <a:spLocks noGrp="1"/>
          </p:cNvSpPr>
          <p:nvPr>
            <p:ph type="body" sz="quarter" idx="10"/>
          </p:nvPr>
        </p:nvSpPr>
        <p:spPr>
          <a:xfrm>
            <a:off x="2151063" y="2792849"/>
            <a:ext cx="6535737" cy="3636321"/>
          </a:xfrm>
        </p:spPr>
        <p:txBody>
          <a:bodyPr>
            <a:noAutofit/>
          </a:bodyPr>
          <a:lstStyle/>
          <a:p>
            <a:pPr marL="0" indent="0">
              <a:lnSpc>
                <a:spcPct val="90000"/>
              </a:lnSpc>
              <a:buNone/>
            </a:pPr>
            <a:r>
              <a:rPr lang="en-US" sz="1800" dirty="0">
                <a:latin typeface="+mn-lt"/>
              </a:rPr>
              <a:t>Potential Disciplinary Consequences:</a:t>
            </a:r>
          </a:p>
          <a:p>
            <a:pPr marL="0" indent="0">
              <a:lnSpc>
                <a:spcPct val="90000"/>
              </a:lnSpc>
              <a:buNone/>
            </a:pPr>
            <a:endParaRPr lang="en-US" sz="1800" dirty="0">
              <a:latin typeface="+mn-lt"/>
            </a:endParaRPr>
          </a:p>
          <a:p>
            <a:pPr>
              <a:lnSpc>
                <a:spcPct val="90000"/>
              </a:lnSpc>
              <a:buFont typeface="Wingdings" charset="2"/>
              <a:buChar char="Ø"/>
            </a:pPr>
            <a:r>
              <a:rPr lang="en-US" sz="1800" dirty="0">
                <a:latin typeface="+mn-lt"/>
              </a:rPr>
              <a:t> Counseling</a:t>
            </a:r>
          </a:p>
          <a:p>
            <a:pPr>
              <a:lnSpc>
                <a:spcPct val="90000"/>
              </a:lnSpc>
              <a:buFont typeface="Wingdings" charset="2"/>
              <a:buChar char="Ø"/>
            </a:pPr>
            <a:r>
              <a:rPr lang="en-US" sz="1800" dirty="0">
                <a:latin typeface="+mn-lt"/>
              </a:rPr>
              <a:t> Notation in performance evaluation.</a:t>
            </a:r>
          </a:p>
          <a:p>
            <a:pPr>
              <a:lnSpc>
                <a:spcPct val="90000"/>
              </a:lnSpc>
              <a:buFont typeface="Wingdings" charset="2"/>
              <a:buChar char="Ø"/>
            </a:pPr>
            <a:r>
              <a:rPr lang="en-US" sz="1800" dirty="0">
                <a:latin typeface="+mn-lt"/>
              </a:rPr>
              <a:t> Cancellation of the purchase card (if cardholder)</a:t>
            </a:r>
          </a:p>
          <a:p>
            <a:pPr>
              <a:lnSpc>
                <a:spcPct val="90000"/>
              </a:lnSpc>
              <a:buFont typeface="Wingdings" charset="2"/>
              <a:buChar char="Ø"/>
            </a:pPr>
            <a:r>
              <a:rPr lang="en-US" sz="1800" dirty="0">
                <a:latin typeface="+mn-lt"/>
              </a:rPr>
              <a:t> Reprimand</a:t>
            </a:r>
          </a:p>
          <a:p>
            <a:pPr>
              <a:lnSpc>
                <a:spcPct val="90000"/>
              </a:lnSpc>
              <a:buFont typeface="Wingdings" charset="2"/>
              <a:buChar char="Ø"/>
            </a:pPr>
            <a:r>
              <a:rPr lang="en-US" sz="1800" dirty="0">
                <a:latin typeface="+mn-lt"/>
              </a:rPr>
              <a:t> Suspension of employment</a:t>
            </a:r>
          </a:p>
          <a:p>
            <a:pPr>
              <a:lnSpc>
                <a:spcPct val="90000"/>
              </a:lnSpc>
              <a:buFont typeface="Wingdings" charset="2"/>
              <a:buChar char="Ø"/>
            </a:pPr>
            <a:r>
              <a:rPr lang="en-US" sz="1800" dirty="0">
                <a:latin typeface="+mn-lt"/>
              </a:rPr>
              <a:t> Termination of employment</a:t>
            </a:r>
          </a:p>
          <a:p>
            <a:pPr>
              <a:lnSpc>
                <a:spcPct val="90000"/>
              </a:lnSpc>
              <a:buFont typeface="Wingdings" charset="2"/>
              <a:buChar char="Ø"/>
            </a:pPr>
            <a:r>
              <a:rPr lang="en-US" sz="1800" dirty="0">
                <a:latin typeface="+mn-lt"/>
              </a:rPr>
              <a:t> Criminal prosecution</a:t>
            </a:r>
          </a:p>
          <a:p>
            <a:pPr marL="0" indent="0">
              <a:lnSpc>
                <a:spcPct val="90000"/>
              </a:lnSpc>
              <a:buNone/>
            </a:pPr>
            <a:endParaRPr lang="en-US" sz="1800" dirty="0">
              <a:latin typeface="+mn-lt"/>
            </a:endParaRPr>
          </a:p>
          <a:p>
            <a:pPr marL="0" indent="0">
              <a:lnSpc>
                <a:spcPct val="90000"/>
              </a:lnSpc>
              <a:buNone/>
            </a:pPr>
            <a:r>
              <a:rPr lang="en-US" sz="1800" dirty="0">
                <a:latin typeface="+mn-lt"/>
              </a:rPr>
              <a:t>It is in your best interest (and the Navy’s) to avoid making unauthorized commitments.</a:t>
            </a:r>
          </a:p>
          <a:p>
            <a:pPr marL="0" indent="0">
              <a:lnSpc>
                <a:spcPct val="90000"/>
              </a:lnSpc>
              <a:buNone/>
            </a:pPr>
            <a:endParaRPr lang="en-US"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175122870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076326"/>
            <a:ext cx="6555951" cy="1411539"/>
          </a:xfrm>
        </p:spPr>
        <p:txBody>
          <a:bodyPr>
            <a:noAutofit/>
          </a:bodyPr>
          <a:lstStyle/>
          <a:p>
            <a:pPr algn="ctr"/>
            <a:r>
              <a:rPr lang="en-US" sz="3600" dirty="0">
                <a:solidFill>
                  <a:srgbClr val="FF0000"/>
                </a:solidFill>
              </a:rPr>
              <a:t>How do they occur?</a:t>
            </a:r>
          </a:p>
        </p:txBody>
      </p:sp>
      <p:sp>
        <p:nvSpPr>
          <p:cNvPr id="3" name="Text Placeholder 2"/>
          <p:cNvSpPr>
            <a:spLocks noGrp="1"/>
          </p:cNvSpPr>
          <p:nvPr>
            <p:ph type="body" sz="quarter" idx="10"/>
          </p:nvPr>
        </p:nvSpPr>
        <p:spPr>
          <a:xfrm>
            <a:off x="2151062" y="2743200"/>
            <a:ext cx="6863912" cy="3685650"/>
          </a:xfrm>
        </p:spPr>
        <p:txBody>
          <a:bodyPr>
            <a:noAutofit/>
          </a:bodyPr>
          <a:lstStyle/>
          <a:p>
            <a:pPr marL="0" indent="0">
              <a:lnSpc>
                <a:spcPct val="90000"/>
              </a:lnSpc>
              <a:buNone/>
            </a:pPr>
            <a:r>
              <a:rPr lang="en-US" sz="1800" dirty="0">
                <a:latin typeface="+mn-lt"/>
              </a:rPr>
              <a:t>Unauthorized commitments can occur:</a:t>
            </a:r>
          </a:p>
          <a:p>
            <a:pPr marL="0" indent="0">
              <a:lnSpc>
                <a:spcPct val="90000"/>
              </a:lnSpc>
              <a:buNone/>
            </a:pPr>
            <a:endParaRPr lang="en-US" sz="1800" dirty="0">
              <a:latin typeface="+mn-lt"/>
            </a:endParaRPr>
          </a:p>
          <a:p>
            <a:pPr marL="0" indent="0">
              <a:lnSpc>
                <a:spcPct val="90000"/>
              </a:lnSpc>
              <a:buNone/>
            </a:pPr>
            <a:r>
              <a:rPr lang="en-US" sz="1800" dirty="0">
                <a:latin typeface="+mn-lt"/>
              </a:rPr>
              <a:t>1.  Where no formal contract exists.</a:t>
            </a:r>
          </a:p>
          <a:p>
            <a:pPr marL="0" indent="0">
              <a:lnSpc>
                <a:spcPct val="90000"/>
              </a:lnSpc>
              <a:buNone/>
            </a:pPr>
            <a:r>
              <a:rPr lang="en-US" sz="1800" dirty="0">
                <a:latin typeface="+mn-lt"/>
              </a:rPr>
              <a:t>Unauthorized staff or faculty order supplies/services in the absence of a contract, or before a contract is issued.</a:t>
            </a:r>
          </a:p>
          <a:p>
            <a:pPr marL="0" indent="0">
              <a:lnSpc>
                <a:spcPct val="90000"/>
              </a:lnSpc>
              <a:buNone/>
            </a:pPr>
            <a:endParaRPr lang="en-US" sz="1800" dirty="0">
              <a:latin typeface="+mn-lt"/>
            </a:endParaRPr>
          </a:p>
          <a:p>
            <a:pPr marL="0" indent="0">
              <a:lnSpc>
                <a:spcPct val="90000"/>
              </a:lnSpc>
              <a:buNone/>
            </a:pPr>
            <a:r>
              <a:rPr lang="en-US" sz="1800" dirty="0">
                <a:latin typeface="+mn-lt"/>
              </a:rPr>
              <a:t>2.  During contract performance. </a:t>
            </a:r>
          </a:p>
          <a:p>
            <a:pPr marL="0" indent="0">
              <a:lnSpc>
                <a:spcPct val="90000"/>
              </a:lnSpc>
              <a:buNone/>
            </a:pPr>
            <a:r>
              <a:rPr lang="en-US" sz="1800" dirty="0">
                <a:latin typeface="+mn-lt"/>
              </a:rPr>
              <a:t>Someone other than a Contracting Officer directs the contractor to deviate from the contract, or to perform work that is above and beyond the contract requirements.    </a:t>
            </a:r>
          </a:p>
          <a:p>
            <a:pPr marL="0" indent="0">
              <a:lnSpc>
                <a:spcPct val="90000"/>
              </a:lnSpc>
              <a:buNone/>
            </a:pPr>
            <a:endParaRPr lang="en-US" sz="1800" dirty="0">
              <a:latin typeface="+mn-lt"/>
            </a:endParaRPr>
          </a:p>
          <a:p>
            <a:pPr marL="0" indent="0">
              <a:lnSpc>
                <a:spcPct val="90000"/>
              </a:lnSpc>
              <a:buNone/>
            </a:pPr>
            <a:r>
              <a:rPr lang="en-US" sz="1800" dirty="0">
                <a:latin typeface="+mn-lt"/>
              </a:rPr>
              <a:t>3.  When a Contracting Officer, Purchasing Agent, or cardholder exceeds authority.  </a:t>
            </a:r>
          </a:p>
          <a:p>
            <a:pPr marL="0" indent="0">
              <a:lnSpc>
                <a:spcPct val="90000"/>
              </a:lnSpc>
              <a:buNone/>
            </a:pP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45" y="1032535"/>
            <a:ext cx="1674885" cy="5263927"/>
          </a:xfrm>
          <a:prstGeom prst="rect">
            <a:avLst/>
          </a:prstGeom>
        </p:spPr>
      </p:pic>
    </p:spTree>
    <p:extLst>
      <p:ext uri="{BB962C8B-B14F-4D97-AF65-F5344CB8AC3E}">
        <p14:creationId xmlns:p14="http://schemas.microsoft.com/office/powerpoint/2010/main" val="344845796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51063" y="1047750"/>
            <a:ext cx="6535737" cy="4831471"/>
          </a:xfrm>
        </p:spPr>
        <p:txBody>
          <a:bodyPr>
            <a:noAutofit/>
          </a:bodyPr>
          <a:lstStyle/>
          <a:p>
            <a:pPr>
              <a:buFont typeface="Wingdings" pitchFamily="2" charset="2"/>
              <a:buChar char="Ø"/>
              <a:defRPr/>
            </a:pPr>
            <a:r>
              <a:rPr lang="en-US" sz="1800" dirty="0"/>
              <a:t> </a:t>
            </a:r>
            <a:r>
              <a:rPr lang="en-US" sz="1800" dirty="0">
                <a:solidFill>
                  <a:srgbClr val="FF0000"/>
                </a:solidFill>
                <a:latin typeface="Helvetica" panose="020B0604020202020204" pitchFamily="34" charset="0"/>
                <a:cs typeface="Helvetica" panose="020B0604020202020204" pitchFamily="34" charset="0"/>
              </a:rPr>
              <a:t>Where no formal contract exists…</a:t>
            </a:r>
          </a:p>
          <a:p>
            <a:pPr>
              <a:buFont typeface="Wingdings" pitchFamily="2" charset="2"/>
              <a:buChar char="Ø"/>
              <a:defRPr/>
            </a:pPr>
            <a:endParaRPr lang="en-US" sz="1800" b="1" dirty="0">
              <a:solidFill>
                <a:srgbClr val="002060"/>
              </a:solidFill>
              <a:latin typeface="Helvetica" panose="020B0604020202020204" pitchFamily="34" charset="0"/>
              <a:cs typeface="Helvetica" panose="020B0604020202020204" pitchFamily="34" charset="0"/>
            </a:endParaRPr>
          </a:p>
          <a:p>
            <a:pPr>
              <a:defRPr/>
            </a:pPr>
            <a:r>
              <a:rPr lang="en-US" sz="1800" dirty="0">
                <a:solidFill>
                  <a:srgbClr val="002060"/>
                </a:solidFill>
                <a:latin typeface="Helvetica" panose="020B0604020202020204" pitchFamily="34" charset="0"/>
                <a:cs typeface="Helvetica" panose="020B0604020202020204" pitchFamily="34" charset="0"/>
              </a:rPr>
              <a:t>NPS utilizes an acquisition process that is outlined in the NPS Acquisition Management Portal.</a:t>
            </a:r>
          </a:p>
          <a:p>
            <a:pPr>
              <a:defRPr/>
            </a:pPr>
            <a:endParaRPr lang="en-US" sz="1800" dirty="0">
              <a:solidFill>
                <a:srgbClr val="002060"/>
              </a:solidFill>
              <a:latin typeface="Helvetica" panose="020B0604020202020204" pitchFamily="34" charset="0"/>
              <a:cs typeface="Helvetica" panose="020B0604020202020204" pitchFamily="34" charset="0"/>
            </a:endParaRPr>
          </a:p>
          <a:p>
            <a:pPr>
              <a:defRPr/>
            </a:pPr>
            <a:r>
              <a:rPr lang="en-US" sz="1800" dirty="0">
                <a:solidFill>
                  <a:srgbClr val="002060"/>
                </a:solidFill>
                <a:latin typeface="Helvetica" panose="020B0604020202020204" pitchFamily="34" charset="0"/>
                <a:cs typeface="Helvetica" panose="020B0604020202020204" pitchFamily="34" charset="0"/>
                <a:hlinkClick r:id="rId2"/>
              </a:rPr>
              <a:t>https://nps.edu/group/acquisition/welcome</a:t>
            </a:r>
            <a:endParaRPr lang="en-US" sz="1800" dirty="0">
              <a:solidFill>
                <a:srgbClr val="002060"/>
              </a:solidFill>
              <a:latin typeface="Helvetica" panose="020B0604020202020204" pitchFamily="34" charset="0"/>
              <a:cs typeface="Helvetica" panose="020B0604020202020204" pitchFamily="34" charset="0"/>
            </a:endParaRPr>
          </a:p>
          <a:p>
            <a:pPr>
              <a:defRPr/>
            </a:pPr>
            <a:endParaRPr lang="en-US" sz="1800" dirty="0">
              <a:solidFill>
                <a:srgbClr val="002060"/>
              </a:solidFill>
              <a:latin typeface="Helvetica" panose="020B0604020202020204" pitchFamily="34" charset="0"/>
              <a:cs typeface="Helvetica" panose="020B0604020202020204" pitchFamily="34" charset="0"/>
            </a:endParaRPr>
          </a:p>
          <a:p>
            <a:pPr marL="285750" indent="-285750">
              <a:buFont typeface="Wingdings" charset="2"/>
              <a:buChar char="Ø"/>
              <a:defRPr/>
            </a:pPr>
            <a:r>
              <a:rPr lang="en-US" sz="1800" dirty="0">
                <a:solidFill>
                  <a:srgbClr val="FF0000"/>
                </a:solidFill>
                <a:latin typeface="Helvetica" panose="020B0604020202020204" pitchFamily="34" charset="0"/>
                <a:cs typeface="Helvetica" panose="020B0604020202020204" pitchFamily="34" charset="0"/>
              </a:rPr>
              <a:t>Danger Areas include:</a:t>
            </a:r>
          </a:p>
          <a:p>
            <a:pPr>
              <a:defRPr/>
            </a:pPr>
            <a:endParaRPr lang="en-US" sz="1800" dirty="0">
              <a:latin typeface="Helvetica" panose="020B0604020202020204" pitchFamily="34" charset="0"/>
              <a:cs typeface="Helvetica" panose="020B0604020202020204" pitchFamily="34" charset="0"/>
            </a:endParaRPr>
          </a:p>
          <a:p>
            <a:pPr marL="457200" indent="-457200">
              <a:buFont typeface="Wingdings" charset="2"/>
              <a:buChar char="u"/>
              <a:defRPr/>
            </a:pPr>
            <a:r>
              <a:rPr lang="en-US" sz="1800" dirty="0">
                <a:solidFill>
                  <a:srgbClr val="002060"/>
                </a:solidFill>
                <a:latin typeface="Helvetica" panose="020B0604020202020204" pitchFamily="34" charset="0"/>
                <a:cs typeface="Helvetica" panose="020B0604020202020204" pitchFamily="34" charset="0"/>
              </a:rPr>
              <a:t>that the customer receives the service or product before the contract is complete.</a:t>
            </a:r>
          </a:p>
          <a:p>
            <a:pPr marL="457200" indent="-457200">
              <a:buFont typeface="Wingdings" charset="2"/>
              <a:buChar char="u"/>
              <a:defRPr/>
            </a:pPr>
            <a:endParaRPr lang="en-US" sz="1800" dirty="0">
              <a:solidFill>
                <a:srgbClr val="002060"/>
              </a:solidFill>
              <a:latin typeface="Helvetica" panose="020B0604020202020204" pitchFamily="34" charset="0"/>
              <a:cs typeface="Helvetica" panose="020B0604020202020204" pitchFamily="34" charset="0"/>
            </a:endParaRPr>
          </a:p>
          <a:p>
            <a:pPr>
              <a:defRPr/>
            </a:pPr>
            <a:r>
              <a:rPr lang="en-US" sz="1800" dirty="0">
                <a:solidFill>
                  <a:srgbClr val="002060"/>
                </a:solidFill>
                <a:latin typeface="Helvetica" panose="020B0604020202020204" pitchFamily="34" charset="0"/>
                <a:cs typeface="Helvetica" panose="020B0604020202020204" pitchFamily="34" charset="0"/>
              </a:rPr>
              <a:t>*TO ENSURE A TIMELY CONTRACT AWARD, BE SURE TO SUBMIT REQUIREMENT TIMELY (See Procurement Lead Times - </a:t>
            </a:r>
            <a:r>
              <a:rPr lang="en-US" sz="1800" dirty="0">
                <a:solidFill>
                  <a:srgbClr val="002060"/>
                </a:solidFill>
                <a:latin typeface="Helvetica" panose="020B0604020202020204" pitchFamily="34" charset="0"/>
                <a:cs typeface="Helvetica" panose="020B0604020202020204" pitchFamily="34" charset="0"/>
                <a:hlinkClick r:id="rId3"/>
              </a:rPr>
              <a:t>https://nps.edu/group/acquisition/contracting</a:t>
            </a:r>
            <a:r>
              <a:rPr lang="en-US" sz="1800" dirty="0">
                <a:solidFill>
                  <a:srgbClr val="002060"/>
                </a:solidFill>
                <a:latin typeface="Helvetica" panose="020B0604020202020204" pitchFamily="34" charset="0"/>
                <a:cs typeface="Helvetica" panose="020B0604020202020204" pitchFamily="34" charset="0"/>
              </a:rPr>
              <a:t>)</a:t>
            </a:r>
          </a:p>
          <a:p>
            <a:pPr>
              <a:defRPr/>
            </a:pPr>
            <a:endParaRPr lang="en-US" sz="1800" dirty="0">
              <a:solidFill>
                <a:srgbClr val="002060"/>
              </a:solidFill>
              <a:latin typeface="Helvetica" panose="020B0604020202020204" pitchFamily="34" charset="0"/>
              <a:cs typeface="Helvetica" panose="020B0604020202020204" pitchFamily="34" charset="0"/>
            </a:endParaRPr>
          </a:p>
          <a:p>
            <a:pPr marL="0" indent="0">
              <a:lnSpc>
                <a:spcPct val="90000"/>
              </a:lnSpc>
              <a:buNone/>
            </a:pPr>
            <a:endParaRPr lang="en-US"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63" y="836191"/>
            <a:ext cx="1674885" cy="5263927"/>
          </a:xfrm>
          <a:prstGeom prst="rect">
            <a:avLst/>
          </a:prstGeom>
        </p:spPr>
      </p:pic>
    </p:spTree>
    <p:extLst>
      <p:ext uri="{BB962C8B-B14F-4D97-AF65-F5344CB8AC3E}">
        <p14:creationId xmlns:p14="http://schemas.microsoft.com/office/powerpoint/2010/main" val="2467534494"/>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14671</TotalTime>
  <Words>2059</Words>
  <Application>Microsoft Office PowerPoint</Application>
  <PresentationFormat>On-screen Show (4:3)</PresentationFormat>
  <Paragraphs>208</Paragraphs>
  <Slides>27</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MS PGothic</vt:lpstr>
      <vt:lpstr>MS PGothic</vt:lpstr>
      <vt:lpstr>Arial</vt:lpstr>
      <vt:lpstr>Calibri</vt:lpstr>
      <vt:lpstr>Helvetica</vt:lpstr>
      <vt:lpstr>Minion Pro</vt:lpstr>
      <vt:lpstr>Times</vt:lpstr>
      <vt:lpstr>Times New Roman</vt:lpstr>
      <vt:lpstr>Wingdings</vt:lpstr>
      <vt:lpstr>Default Design</vt:lpstr>
      <vt:lpstr>Theme1</vt:lpstr>
      <vt:lpstr>Preventing Unauthorized Commitments  Acquisition Support Directorate</vt:lpstr>
      <vt:lpstr>Unauthorized Commitment  Defined </vt:lpstr>
      <vt:lpstr>PowerPoint Presentation</vt:lpstr>
      <vt:lpstr>What’s the Bottom Line?</vt:lpstr>
      <vt:lpstr>Contracting Authority</vt:lpstr>
      <vt:lpstr>Unauthorized Commitments</vt:lpstr>
      <vt:lpstr>Unauthorized Commitments</vt:lpstr>
      <vt:lpstr>How do they occur?</vt:lpstr>
      <vt:lpstr>PowerPoint Presentation</vt:lpstr>
      <vt:lpstr>PowerPoint Presentation</vt:lpstr>
      <vt:lpstr>PowerPoint Presentation</vt:lpstr>
      <vt:lpstr>PowerPoint Presentation</vt:lpstr>
      <vt:lpstr>PowerPoint Presentation</vt:lpstr>
      <vt:lpstr> Tips to Avoid UACs  </vt:lpstr>
      <vt:lpstr>PowerPoint Presentation</vt:lpstr>
      <vt:lpstr>Tips to Avoid Recurrence</vt:lpstr>
      <vt:lpstr>Ratification</vt:lpstr>
      <vt:lpstr>PowerPoint Presentation</vt:lpstr>
      <vt:lpstr>7 Criteria for Ratification</vt:lpstr>
      <vt:lpstr>PowerPoint Presentation</vt:lpstr>
      <vt:lpstr> Ratification Process (NPS Instruction 4491.3D) </vt:lpstr>
      <vt:lpstr>PowerPoint Presentation</vt:lpstr>
      <vt:lpstr>PowerPoint Presentation</vt:lpstr>
      <vt:lpstr>PowerPoint Presentation</vt:lpstr>
      <vt:lpstr>PowerPoint Presentation</vt:lpstr>
      <vt:lpstr>PowerPoint Presentation</vt:lpstr>
      <vt:lpstr>Summary</vt:lpstr>
    </vt:vector>
  </TitlesOfParts>
  <Company>CISR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Kolpak, Ronald (LT)</dc:creator>
  <cp:lastModifiedBy>Jeffrey Jodlowski</cp:lastModifiedBy>
  <cp:revision>550</cp:revision>
  <cp:lastPrinted>2018-04-23T17:49:52Z</cp:lastPrinted>
  <dcterms:created xsi:type="dcterms:W3CDTF">2006-04-10T15:47:40Z</dcterms:created>
  <dcterms:modified xsi:type="dcterms:W3CDTF">2021-02-03T15:23:48Z</dcterms:modified>
</cp:coreProperties>
</file>