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57" r:id="rId1"/>
  </p:sldMasterIdLst>
  <p:notesMasterIdLst>
    <p:notesMasterId r:id="rId18"/>
  </p:notesMasterIdLst>
  <p:handoutMasterIdLst>
    <p:handoutMasterId r:id="rId19"/>
  </p:handoutMasterIdLst>
  <p:sldIdLst>
    <p:sldId id="414" r:id="rId2"/>
    <p:sldId id="445" r:id="rId3"/>
    <p:sldId id="431" r:id="rId4"/>
    <p:sldId id="441" r:id="rId5"/>
    <p:sldId id="415" r:id="rId6"/>
    <p:sldId id="421" r:id="rId7"/>
    <p:sldId id="336" r:id="rId8"/>
    <p:sldId id="417" r:id="rId9"/>
    <p:sldId id="363" r:id="rId10"/>
    <p:sldId id="447" r:id="rId11"/>
    <p:sldId id="443" r:id="rId12"/>
    <p:sldId id="429" r:id="rId13"/>
    <p:sldId id="444" r:id="rId14"/>
    <p:sldId id="446" r:id="rId15"/>
    <p:sldId id="442" r:id="rId16"/>
    <p:sldId id="343" r:id="rId17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990"/>
    <a:srgbClr val="FFFFFF"/>
    <a:srgbClr val="A90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6" autoAdjust="0"/>
    <p:restoredTop sz="96197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588" y="96"/>
      </p:cViewPr>
      <p:guideLst>
        <p:guide orient="horz" pos="2160"/>
        <p:guide pos="383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F4D4A1-BFEF-4FA1-9B6A-B384693A7AC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6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E3563-CCA6-4950-B888-15F4800AC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196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2F48069-30F1-DB43-9B33-A0908987F96A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19E08DE-FE69-1443-98C4-A06FF26495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13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EF4FB1-1C15-46F8-90EC-75FB51B68C4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09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5500" y="1228725"/>
            <a:ext cx="5899150" cy="331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055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E08DE-FE69-1443-98C4-A06FF26495F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E08DE-FE69-1443-98C4-A06FF26495F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87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25500" y="1228725"/>
            <a:ext cx="5899150" cy="3317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DDBACE-0F8F-43FD-98F0-DEE13552DA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674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07" charset="-128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  <a:noFill/>
        </p:spPr>
        <p:txBody>
          <a:bodyPr lIns="93319" tIns="46660" rIns="93319" bIns="46660"/>
          <a:lstStyle/>
          <a:p>
            <a:pPr defTabSz="915785" fontAlgn="base">
              <a:spcBef>
                <a:spcPct val="0"/>
              </a:spcBef>
              <a:spcAft>
                <a:spcPct val="0"/>
              </a:spcAft>
            </a:pPr>
            <a:fld id="{3E61D90B-9B4D-43C2-9CE1-6479957DEB45}" type="slidenum">
              <a:rPr lang="en-US" sz="3800">
                <a:solidFill>
                  <a:srgbClr val="000000"/>
                </a:solidFill>
                <a:latin typeface="Cochin"/>
                <a:ea typeface="ＭＳ Ｐゴシック" pitchFamily="-107" charset="-128"/>
                <a:cs typeface="ヒラギノ明朝 ProN W3"/>
                <a:sym typeface="Cochin"/>
              </a:rPr>
              <a:pPr defTabSz="915785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3800">
              <a:solidFill>
                <a:srgbClr val="000000"/>
              </a:solidFill>
              <a:latin typeface="Cochin"/>
              <a:ea typeface="ＭＳ Ｐゴシック" pitchFamily="-107" charset="-128"/>
              <a:cs typeface="ヒラギノ明朝 ProN W3"/>
              <a:sym typeface="Cochin"/>
            </a:endParaRPr>
          </a:p>
        </p:txBody>
      </p:sp>
    </p:spTree>
    <p:extLst>
      <p:ext uri="{BB962C8B-B14F-4D97-AF65-F5344CB8AC3E}">
        <p14:creationId xmlns:p14="http://schemas.microsoft.com/office/powerpoint/2010/main" val="466081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231900" y="2066926"/>
            <a:ext cx="9702800" cy="59093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ct val="5000"/>
              </a:spcBef>
              <a:spcAft>
                <a:spcPct val="5000"/>
              </a:spcAft>
              <a:defRPr lang="en-US" altLang="en-US" sz="3600" b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2078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208617" y="4338936"/>
            <a:ext cx="9726083" cy="461665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ct val="5000"/>
              </a:spcBef>
              <a:defRPr sz="2400">
                <a:solidFill>
                  <a:schemeClr val="accent1"/>
                </a:solidFill>
                <a:latin typeface="Arial Narrow" pitchFamily="34" charset="0"/>
              </a:defRPr>
            </a:lvl1pPr>
          </a:lstStyle>
          <a:p>
            <a:r>
              <a:rPr lang="en-US" altLang="en-US"/>
              <a:t>Click to edit Master subtitle style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99117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3" y="1031936"/>
            <a:ext cx="10287000" cy="181126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buFont typeface="Wingdings" pitchFamily="2" charset="2"/>
              <a:buChar char="Ø"/>
              <a:defRPr/>
            </a:lvl3pPr>
            <a:lvl4pPr>
              <a:defRPr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290" name="Picture 2" descr="http://upload.wikimedia.org/wikipedia/commons/thumb/1/1e/Naval_Postgraduate_School.png/200px-Naval_Postgraduate_School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775138" cy="5334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68633" y="633260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‹#›</a:t>
            </a:fld>
            <a:endParaRPr lang="en-US" dirty="0">
              <a:solidFill>
                <a:srgbClr val="224D73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26F6C-96FC-4AB2-81E6-DD5807F564B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2763" y="76200"/>
            <a:ext cx="914400" cy="91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28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F6E73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6F6E73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36D69-D6B3-5343-B41B-5BF0F7E13497}" type="slidenum">
              <a:rPr lang="en-US">
                <a:solidFill>
                  <a:srgbClr val="224D7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224D73"/>
              </a:solidFill>
            </a:endParaRPr>
          </a:p>
        </p:txBody>
      </p:sp>
      <p:pic>
        <p:nvPicPr>
          <p:cNvPr id="5" name="Picture 2" descr="http://upload.wikimedia.org/wikipedia/commons/thumb/1/1e/Naval_Postgraduate_School.png/200px-Naval_Postgraduate_School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751490" cy="533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844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eaVert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D4E7ECD-1298-7844-98A7-4BB7790FABF4}" type="datetime1">
              <a:rPr lang="en-US" smtClean="0">
                <a:solidFill>
                  <a:srgbClr val="6F6E73"/>
                </a:solidFill>
              </a:rPr>
              <a:pPr defTabSz="914400"/>
              <a:t>4/9/2024</a:t>
            </a:fld>
            <a:endParaRPr lang="en-US">
              <a:solidFill>
                <a:srgbClr val="6F6E7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/>
          <a:lstStyle/>
          <a:p>
            <a:pPr defTabSz="914400"/>
            <a:r>
              <a:rPr lang="en-US">
                <a:solidFill>
                  <a:srgbClr val="6F6E73"/>
                </a:solidFill>
              </a:rPr>
              <a:t>HSIL Workshop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>
                <a:solidFill>
                  <a:srgbClr val="224D73"/>
                </a:solidFill>
              </a:rPr>
              <a:pPr/>
              <a:t>‹#›</a:t>
            </a:fld>
            <a:endParaRPr lang="en-US">
              <a:solidFill>
                <a:srgbClr val="224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53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94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133" y="1031936"/>
            <a:ext cx="10287000" cy="1811265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bg2"/>
                </a:solidFill>
              </a:defRPr>
            </a:lvl2pPr>
            <a:lvl3pPr>
              <a:buFont typeface="Wingdings" pitchFamily="2" charset="2"/>
              <a:buChar char="Ø"/>
              <a:defRPr/>
            </a:lvl3pPr>
            <a:lvl4pPr>
              <a:defRPr>
                <a:solidFill>
                  <a:schemeClr val="bg2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290" name="Picture 2" descr="http://upload.wikimedia.org/wikipedia/commons/thumb/1/1e/Naval_Postgraduate_School.png/200px-Naval_Postgraduate_School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76200"/>
            <a:ext cx="775138" cy="533400"/>
          </a:xfrm>
          <a:prstGeom prst="rect">
            <a:avLst/>
          </a:prstGeom>
          <a:noFill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50883" y="151133"/>
            <a:ext cx="10514286" cy="458467"/>
          </a:xfrm>
          <a:prstGeom prst="rect">
            <a:avLst/>
          </a:prstGeom>
        </p:spPr>
        <p:txBody>
          <a:bodyPr/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68633" y="633260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‹#›</a:t>
            </a:fld>
            <a:endParaRPr lang="en-US" dirty="0">
              <a:solidFill>
                <a:srgbClr val="224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87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1368633" y="6332601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4BD5B20-B110-47F3-9AF5-CAC8FFCB018A}" type="slidenum">
              <a:rPr lang="en-US" smtClean="0">
                <a:solidFill>
                  <a:srgbClr val="224D73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224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398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8" r:id="rId1"/>
    <p:sldLayoutId id="2147484559" r:id="rId2"/>
    <p:sldLayoutId id="2147484560" r:id="rId3"/>
    <p:sldLayoutId id="2147484561" r:id="rId4"/>
    <p:sldLayoutId id="2147484562" r:id="rId5"/>
    <p:sldLayoutId id="2147484563" r:id="rId6"/>
  </p:sldLayoutIdLst>
  <p:hf hdr="0" ftr="0" dt="0"/>
  <p:txStyles>
    <p:titleStyle>
      <a:lvl1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+mj-lt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 Narrow" pitchFamily="34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 Narrow" pitchFamily="34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 Narrow" pitchFamily="34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chemeClr val="bg2"/>
          </a:solidFill>
          <a:latin typeface="Arial Narrow" pitchFamily="34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61671"/>
          </a:solidFill>
          <a:latin typeface="Arial Narrow" pitchFamily="34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61671"/>
          </a:solidFill>
          <a:latin typeface="Arial Narrow" pitchFamily="34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61671"/>
          </a:solidFill>
          <a:latin typeface="Arial Narrow" pitchFamily="34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06167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75000"/>
        </a:spcBef>
        <a:spcAft>
          <a:spcPct val="5000"/>
        </a:spcAft>
        <a:buClr>
          <a:schemeClr val="tx2"/>
        </a:buClr>
        <a:buSzPct val="75000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342900" indent="-228600" algn="l" rtl="0" eaLnBrk="1" fontAlgn="base" hangingPunct="1">
        <a:spcBef>
          <a:spcPct val="35000"/>
        </a:spcBef>
        <a:spcAft>
          <a:spcPct val="5000"/>
        </a:spcAft>
        <a:buClr>
          <a:schemeClr val="tx1"/>
        </a:buClr>
        <a:buSzPct val="85000"/>
        <a:buChar char="•"/>
        <a:defRPr sz="2000">
          <a:solidFill>
            <a:schemeClr val="bg2"/>
          </a:solidFill>
          <a:latin typeface="+mn-lt"/>
        </a:defRPr>
      </a:lvl2pPr>
      <a:lvl3pPr marL="800100" indent="-228600" algn="l" rtl="0" eaLnBrk="1" fontAlgn="base" hangingPunct="1">
        <a:spcBef>
          <a:spcPct val="20000"/>
        </a:spcBef>
        <a:spcAft>
          <a:spcPct val="5000"/>
        </a:spcAft>
        <a:buClr>
          <a:schemeClr val="tx1"/>
        </a:buClr>
        <a:buSzPct val="85000"/>
        <a:buFont typeface="Wingdings" pitchFamily="2" charset="2"/>
        <a:buChar char="Ø"/>
        <a:defRPr>
          <a:solidFill>
            <a:schemeClr val="tx1"/>
          </a:solidFill>
          <a:latin typeface="+mn-lt"/>
        </a:defRPr>
      </a:lvl3pPr>
      <a:lvl4pPr marL="1143000" indent="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600">
          <a:solidFill>
            <a:schemeClr val="bg2"/>
          </a:solidFill>
          <a:latin typeface="+mn-lt"/>
        </a:defRPr>
      </a:lvl4pPr>
      <a:lvl5pPr marL="1485900" indent="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</a:defRPr>
      </a:lvl5pPr>
      <a:lvl6pPr marL="19431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</a:defRPr>
      </a:lvl6pPr>
      <a:lvl7pPr marL="24003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</a:defRPr>
      </a:lvl7pPr>
      <a:lvl8pPr marL="28575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</a:defRPr>
      </a:lvl8pPr>
      <a:lvl9pPr marL="33147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mailto:sramos@nps.edu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mailto:alicia.smith@nps.edu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hyperlink" Target="mailto:bryan.hudgens@nps.edue" TargetMode="External"/><Relationship Id="rId11" Type="http://schemas.openxmlformats.org/officeDocument/2006/relationships/hyperlink" Target="mailto:irb@nps.edu" TargetMode="External"/><Relationship Id="rId5" Type="http://schemas.openxmlformats.org/officeDocument/2006/relationships/image" Target="../media/image11.jpeg"/><Relationship Id="rId10" Type="http://schemas.openxmlformats.org/officeDocument/2006/relationships/hyperlink" Target="https://nps.edu/web/research/irb-home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Cynthia.burns@nps.edu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bryan.hudgens@nps.edu" TargetMode="External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ynthia.burns@nps.edu" TargetMode="External"/><Relationship Id="rId5" Type="http://schemas.openxmlformats.org/officeDocument/2006/relationships/hyperlink" Target="mailto:sramos@nps.edu" TargetMode="External"/><Relationship Id="rId4" Type="http://schemas.openxmlformats.org/officeDocument/2006/relationships/hyperlink" Target="mailto:alicia.smith@nps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irb@nps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mailto:sramos@nps.edu" TargetMode="External"/><Relationship Id="rId3" Type="http://schemas.openxmlformats.org/officeDocument/2006/relationships/notesSlide" Target="../notesSlides/notesSlide2.xml"/><Relationship Id="rId7" Type="http://schemas.openxmlformats.org/officeDocument/2006/relationships/hyperlink" Target="mailto:alicia.smith@nps.edu" TargetMode="Externa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hyperlink" Target="mailto:bryan.hudgens@nps.edue" TargetMode="External"/><Relationship Id="rId11" Type="http://schemas.openxmlformats.org/officeDocument/2006/relationships/hyperlink" Target="mailto:irb@nps.edu" TargetMode="External"/><Relationship Id="rId5" Type="http://schemas.openxmlformats.org/officeDocument/2006/relationships/image" Target="../media/image11.jpeg"/><Relationship Id="rId10" Type="http://schemas.openxmlformats.org/officeDocument/2006/relationships/hyperlink" Target="https://nps.edu/web/research/irb-home" TargetMode="External"/><Relationship Id="rId4" Type="http://schemas.openxmlformats.org/officeDocument/2006/relationships/image" Target="../media/image10.png"/><Relationship Id="rId9" Type="http://schemas.openxmlformats.org/officeDocument/2006/relationships/hyperlink" Target="mailto:Cynthia.burns@nps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8014" y="380999"/>
            <a:ext cx="11516710" cy="6090745"/>
          </a:xfrm>
          <a:prstGeom prst="rect">
            <a:avLst/>
          </a:prstGeom>
          <a:gradFill>
            <a:gsLst>
              <a:gs pos="0">
                <a:srgbClr val="3875A6"/>
              </a:gs>
              <a:gs pos="95000">
                <a:schemeClr val="accent3"/>
              </a:gs>
            </a:gsLst>
            <a:lin ang="5400000" scaled="0"/>
          </a:gradFill>
          <a:ln>
            <a:solidFill>
              <a:srgbClr val="CCD8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dirty="0">
              <a:gradFill>
                <a:gsLst>
                  <a:gs pos="0">
                    <a:srgbClr val="3875A6"/>
                  </a:gs>
                  <a:gs pos="100000">
                    <a:srgbClr val="165006"/>
                  </a:gs>
                </a:gsLst>
                <a:lin ang="5400000" scaled="0"/>
              </a:gra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209" y="4307664"/>
            <a:ext cx="7294562" cy="1077218"/>
          </a:xfrm>
          <a:ln>
            <a:noFill/>
          </a:ln>
        </p:spPr>
        <p:txBody>
          <a:bodyPr/>
          <a:lstStyle/>
          <a:p>
            <a:pPr marL="0" indent="0">
              <a:defRPr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Bryan Hudgens</a:t>
            </a:r>
          </a:p>
          <a:p>
            <a:pPr marL="0" indent="0">
              <a:defRPr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Chair, Institutional Review Board</a:t>
            </a:r>
          </a:p>
          <a:p>
            <a:pPr marL="0" indent="0">
              <a:defRPr/>
            </a:pPr>
            <a:r>
              <a:rPr lang="en-US" sz="2000" dirty="0">
                <a:solidFill>
                  <a:schemeClr val="bg2"/>
                </a:solidFill>
                <a:latin typeface="+mn-lt"/>
              </a:rPr>
              <a:t>12 Apr 2024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2468990" y="6019800"/>
            <a:ext cx="7239000" cy="1588"/>
          </a:xfrm>
          <a:prstGeom prst="line">
            <a:avLst/>
          </a:prstGeom>
          <a:ln w="25400" cap="rnd">
            <a:solidFill>
              <a:srgbClr val="FFCF6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2"/>
          <p:cNvGrpSpPr/>
          <p:nvPr/>
        </p:nvGrpSpPr>
        <p:grpSpPr>
          <a:xfrm>
            <a:off x="2476500" y="528552"/>
            <a:ext cx="7239000" cy="692236"/>
            <a:chOff x="838200" y="528552"/>
            <a:chExt cx="7239000" cy="69223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838200" y="1219200"/>
              <a:ext cx="7239000" cy="1588"/>
            </a:xfrm>
            <a:prstGeom prst="line">
              <a:avLst/>
            </a:prstGeom>
            <a:ln w="25400" cap="rnd">
              <a:solidFill>
                <a:srgbClr val="FFCF67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8" descr="nps_logo_3clr_cymk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528552"/>
              <a:ext cx="914400" cy="647871"/>
            </a:xfrm>
            <a:prstGeom prst="rect">
              <a:avLst/>
            </a:prstGeom>
          </p:spPr>
        </p:pic>
      </p:grpSp>
      <p:pic>
        <p:nvPicPr>
          <p:cNvPr id="32" name="Picture 31" descr="nps_te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485776"/>
            <a:ext cx="1600200" cy="73342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47925" y="1304925"/>
            <a:ext cx="7277100" cy="2419124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Going Straight to the Source:</a:t>
            </a: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br>
              <a:rPr lang="en-US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Using Human Subjects Data</a:t>
            </a:r>
            <a:b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Your Thesis, Capstone Report, </a:t>
            </a:r>
            <a:b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 Dissertation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4270B-45C4-42F7-9492-213BA53BB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3869" y="3940257"/>
            <a:ext cx="2577662" cy="177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94704-7532-4F2C-8D7B-FCDFE6163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083" y="3940257"/>
            <a:ext cx="2694049" cy="17915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247FCD-755A-CAE5-806C-D88425CA16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10" y="1555456"/>
            <a:ext cx="2276697" cy="15177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23CB72-C574-B5F5-AEE1-C479210070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4834" y="1554319"/>
            <a:ext cx="2276697" cy="15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74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026160" y="122238"/>
            <a:ext cx="10955169" cy="520699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dirty="0">
                <a:latin typeface="+mn-lt"/>
                <a:cs typeface="Arial" pitchFamily="34" charset="0"/>
              </a:rPr>
              <a:t>What is Human Subjects Research (HSR)?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10078" y="804312"/>
            <a:ext cx="11881921" cy="2898062"/>
          </a:xfrm>
          <a:prstGeom prst="rect">
            <a:avLst/>
          </a:prstGeom>
        </p:spPr>
        <p:txBody>
          <a:bodyPr lIns="91425" tIns="45713" rIns="91425" bIns="45713"/>
          <a:lstStyle>
            <a:lvl1pPr marL="668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1pPr>
            <a:lvl2pPr marL="11128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2pPr>
            <a:lvl3pPr marL="1557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3pPr>
            <a:lvl4pPr marL="20018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4pPr>
            <a:lvl5pPr marL="2446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5pPr>
            <a:lvl6pPr marL="29035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6pPr>
            <a:lvl7pPr marL="33607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7pPr>
            <a:lvl8pPr marL="38179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8pPr>
            <a:lvl9pPr marL="42751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9pPr>
          </a:lstStyle>
          <a:p>
            <a:pPr marL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u="sng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First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, it’s </a:t>
            </a:r>
            <a:r>
              <a:rPr lang="en-US" sz="2400" b="1" u="sng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research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</a:p>
          <a:p>
            <a:pPr marL="889000" lvl="2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“A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systematic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investigation,</a:t>
            </a:r>
          </a:p>
          <a:p>
            <a:pPr marL="889000" lvl="2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designed to develop or contribute to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generalizable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knowledge”</a:t>
            </a:r>
            <a:endParaRPr lang="en-US" sz="2400" b="1" u="sng" dirty="0">
              <a:solidFill>
                <a:schemeClr val="bg2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  <a:p>
            <a:pPr marL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u="sng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Second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, it’s research </a:t>
            </a:r>
            <a:r>
              <a:rPr lang="en-US" sz="2400" b="1" u="sng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about human subjects </a:t>
            </a:r>
            <a:endParaRPr lang="en-US" sz="2400" dirty="0">
              <a:solidFill>
                <a:schemeClr val="bg2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  <a:p>
            <a:pPr marL="889000" lvl="2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“A living individual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about whom </a:t>
            </a:r>
          </a:p>
          <a:p>
            <a:pPr marL="889000" lvl="2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an investigator…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conducting research 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obtains</a:t>
            </a:r>
          </a:p>
          <a:p>
            <a:pPr marL="88900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(1) data through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intervention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or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interaction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with the individual, </a:t>
            </a:r>
            <a:r>
              <a:rPr lang="en-US" sz="2400" b="1" i="1" u="sng" dirty="0">
                <a:solidFill>
                  <a:srgbClr val="FF0000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OR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</a:p>
          <a:p>
            <a:pPr marL="88900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(2) </a:t>
            </a: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identifiable private information</a:t>
            </a:r>
            <a:r>
              <a:rPr lang="en-US" sz="2400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about an individual.”</a:t>
            </a:r>
          </a:p>
          <a:p>
            <a:pPr marL="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Good news: Two categories of common NPS studies typically aren’t HSR</a:t>
            </a:r>
          </a:p>
          <a:p>
            <a:pPr marL="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	(1) Evaluating DOD “programs” and giving results to the “boss”</a:t>
            </a:r>
          </a:p>
          <a:p>
            <a:pPr marL="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bg2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	(2) Testing things in operational settings</a:t>
            </a:r>
          </a:p>
          <a:p>
            <a:pPr marL="0" lvl="2" indent="0" defTabSz="642915" eaLnBrk="1" hangingPunct="1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u="sng" dirty="0">
                <a:solidFill>
                  <a:srgbClr val="FF0000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IRB must make this determination, but we do these quickly – trust the process!</a:t>
            </a:r>
          </a:p>
          <a:p>
            <a:pPr marL="889000" lvl="2" indent="0" defTabSz="642915" eaLnBrk="1" hangingPunct="1">
              <a:spcBef>
                <a:spcPts val="0"/>
              </a:spcBef>
              <a:spcAft>
                <a:spcPts val="1200"/>
              </a:spcAft>
              <a:buNone/>
            </a:pPr>
            <a:endParaRPr lang="en-US" sz="2400" dirty="0">
              <a:solidFill>
                <a:schemeClr val="bg2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FAC92-F475-5879-81EF-66F090DA4AC7}"/>
              </a:ext>
            </a:extLst>
          </p:cNvPr>
          <p:cNvSpPr txBox="1"/>
          <p:nvPr/>
        </p:nvSpPr>
        <p:spPr>
          <a:xfrm>
            <a:off x="310079" y="6131997"/>
            <a:ext cx="1157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2"/>
                </a:solidFill>
                <a:cs typeface="Arial" pitchFamily="34" charset="0"/>
              </a:rPr>
              <a:t>(These are </a:t>
            </a:r>
            <a:r>
              <a:rPr lang="en-US" sz="1800" i="1" dirty="0">
                <a:solidFill>
                  <a:schemeClr val="bg2"/>
                </a:solidFill>
                <a:cs typeface="Arial" pitchFamily="34" charset="0"/>
              </a:rPr>
              <a:t>Federal</a:t>
            </a:r>
            <a:r>
              <a:rPr lang="en-US" sz="1800" dirty="0">
                <a:solidFill>
                  <a:schemeClr val="bg2"/>
                </a:solidFill>
                <a:cs typeface="Arial" pitchFamily="34" charset="0"/>
              </a:rPr>
              <a:t> Regulation definitions: see 45 CFR 46 &amp; 32 CFR 219)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133674" y="842861"/>
            <a:ext cx="7929563" cy="69839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969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Process for when a student plans to engage in an activity that may be considered human subjects research.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237592" y="124179"/>
            <a:ext cx="9989208" cy="5185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sx="1000" sy="1000" algn="ctr" rotWithShape="0">
              <a:srgbClr val="F9F8ED"/>
            </a:outerShdw>
          </a:effectLst>
        </p:spPr>
        <p:txBody>
          <a:bodyPr vert="horz" wrap="square" lIns="35719" tIns="35719" rIns="35719" bIns="3571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algn="l" defTabSz="642915" eaLnBrk="1" hangingPunct="1">
              <a:defRPr/>
            </a:pPr>
            <a:r>
              <a:rPr lang="en-US" sz="32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What Should You Do? Trust </a:t>
            </a:r>
            <a:r>
              <a:rPr lang="en-US" sz="3200" i="1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</a:t>
            </a:r>
            <a:r>
              <a:rPr lang="en-US" sz="3200" dirty="0">
                <a:solidFill>
                  <a:schemeClr val="bg2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(IRB) Process</a:t>
            </a:r>
            <a:endParaRPr lang="en-US" sz="3200" kern="0" dirty="0">
              <a:solidFill>
                <a:schemeClr val="bg2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566305" y="1665921"/>
            <a:ext cx="1567369" cy="845714"/>
          </a:xfrm>
          <a:prstGeom prst="rect">
            <a:avLst/>
          </a:prstGeom>
          <a:solidFill>
            <a:schemeClr val="accent5">
              <a:lumMod val="90000"/>
            </a:schemeClr>
          </a:solidFill>
          <a:ln w="25400" cap="flat" cmpd="sng" algn="ctr">
            <a:solidFill>
              <a:srgbClr val="6E7A8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4" tIns="32147" rIns="64294" bIns="32147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ea typeface="ヒラギノ明朝 ProN W3" charset="0"/>
                <a:cs typeface="Arial" panose="020B0604020202020204" pitchFamily="34" charset="0"/>
                <a:sym typeface="Cochin" charset="0"/>
              </a:rPr>
              <a:t>Student identifies a topic for a thesis or capstone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D75A39-5A7C-45B4-A84D-C494192439E8}"/>
              </a:ext>
            </a:extLst>
          </p:cNvPr>
          <p:cNvGrpSpPr/>
          <p:nvPr/>
        </p:nvGrpSpPr>
        <p:grpSpPr>
          <a:xfrm>
            <a:off x="2133674" y="1665921"/>
            <a:ext cx="2635395" cy="845714"/>
            <a:chOff x="867090" y="3064398"/>
            <a:chExt cx="3748118" cy="1202793"/>
          </a:xfrm>
          <a:solidFill>
            <a:schemeClr val="accent5">
              <a:lumMod val="90000"/>
            </a:schemeClr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FA71D59-E478-43F6-977E-01F1B63AB2B3}"/>
                </a:ext>
              </a:extLst>
            </p:cNvPr>
            <p:cNvSpPr/>
            <p:nvPr/>
          </p:nvSpPr>
          <p:spPr bwMode="auto">
            <a:xfrm>
              <a:off x="1756680" y="3064398"/>
              <a:ext cx="2858528" cy="1202793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Student selects an advisor, and the advisor agrees to the topic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FB63844-5BF9-490E-AA46-3066D8B2ABE0}"/>
                </a:ext>
              </a:extLst>
            </p:cNvPr>
            <p:cNvCxnSpPr>
              <a:cxnSpLocks/>
              <a:stCxn id="3" idx="3"/>
              <a:endCxn id="38" idx="1"/>
            </p:cNvCxnSpPr>
            <p:nvPr/>
          </p:nvCxnSpPr>
          <p:spPr bwMode="auto">
            <a:xfrm flipV="1">
              <a:off x="867090" y="3665794"/>
              <a:ext cx="889590" cy="11211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4B4F190-8B21-4F32-B282-E0CBC44192A6}"/>
              </a:ext>
            </a:extLst>
          </p:cNvPr>
          <p:cNvGrpSpPr/>
          <p:nvPr/>
        </p:nvGrpSpPr>
        <p:grpSpPr>
          <a:xfrm>
            <a:off x="4769069" y="1670567"/>
            <a:ext cx="2717537" cy="845714"/>
            <a:chOff x="4938973" y="3071006"/>
            <a:chExt cx="2375231" cy="1202793"/>
          </a:xfrm>
          <a:solidFill>
            <a:schemeClr val="accent5">
              <a:lumMod val="9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FA86C6F-4806-4E43-A932-A1809501708D}"/>
                </a:ext>
              </a:extLst>
            </p:cNvPr>
            <p:cNvSpPr/>
            <p:nvPr/>
          </p:nvSpPr>
          <p:spPr bwMode="auto">
            <a:xfrm>
              <a:off x="5554920" y="3071006"/>
              <a:ext cx="1759284" cy="1202793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Student conducts a brief literature review and develops a method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9F7D4C6-AC20-4299-B2E3-C013130EB0AF}"/>
                </a:ext>
              </a:extLst>
            </p:cNvPr>
            <p:cNvCxnSpPr/>
            <p:nvPr/>
          </p:nvCxnSpPr>
          <p:spPr bwMode="auto">
            <a:xfrm flipV="1">
              <a:off x="4938973" y="3665795"/>
              <a:ext cx="615947" cy="2411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286F163-7F8D-4BA1-8C04-6D0CFB3B9DFB}"/>
              </a:ext>
            </a:extLst>
          </p:cNvPr>
          <p:cNvGrpSpPr/>
          <p:nvPr/>
        </p:nvGrpSpPr>
        <p:grpSpPr>
          <a:xfrm>
            <a:off x="7486606" y="1667617"/>
            <a:ext cx="1670084" cy="845714"/>
            <a:chOff x="7314204" y="3066810"/>
            <a:chExt cx="2375231" cy="1202793"/>
          </a:xfrm>
          <a:solidFill>
            <a:schemeClr val="accent5">
              <a:lumMod val="90000"/>
            </a:schemeClr>
          </a:solidFill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B71BCD0-5D41-4946-BA44-4B49B3C8F5EE}"/>
                </a:ext>
              </a:extLst>
            </p:cNvPr>
            <p:cNvCxnSpPr/>
            <p:nvPr/>
          </p:nvCxnSpPr>
          <p:spPr bwMode="auto">
            <a:xfrm flipV="1">
              <a:off x="7314204" y="3685518"/>
              <a:ext cx="615947" cy="2411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0614E1A-7E8A-413A-82E4-A839899AD9BD}"/>
                </a:ext>
              </a:extLst>
            </p:cNvPr>
            <p:cNvSpPr/>
            <p:nvPr/>
          </p:nvSpPr>
          <p:spPr bwMode="auto">
            <a:xfrm>
              <a:off x="7930151" y="3066810"/>
              <a:ext cx="1759284" cy="1202793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The advisor agrees to the method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710C1A-1FFE-46C5-B07C-3A16A9EE9901}"/>
              </a:ext>
            </a:extLst>
          </p:cNvPr>
          <p:cNvGrpSpPr/>
          <p:nvPr/>
        </p:nvGrpSpPr>
        <p:grpSpPr>
          <a:xfrm>
            <a:off x="9148809" y="1673558"/>
            <a:ext cx="2233895" cy="845714"/>
            <a:chOff x="9689435" y="3075260"/>
            <a:chExt cx="2375231" cy="1202793"/>
          </a:xfrm>
          <a:solidFill>
            <a:schemeClr val="accent5">
              <a:lumMod val="90000"/>
            </a:schemeClr>
          </a:solidFill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752DC3F-DCE8-4212-AB40-3C3C5418FA31}"/>
                </a:ext>
              </a:extLst>
            </p:cNvPr>
            <p:cNvSpPr/>
            <p:nvPr/>
          </p:nvSpPr>
          <p:spPr bwMode="auto">
            <a:xfrm>
              <a:off x="10305382" y="3075260"/>
              <a:ext cx="1759284" cy="1202793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The student drafts a thesis or capstone proposal</a:t>
              </a: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8691073-AC43-4E62-A197-BDA8ABEBE5E4}"/>
                </a:ext>
              </a:extLst>
            </p:cNvPr>
            <p:cNvCxnSpPr/>
            <p:nvPr/>
          </p:nvCxnSpPr>
          <p:spPr bwMode="auto">
            <a:xfrm flipV="1">
              <a:off x="9689435" y="3672402"/>
              <a:ext cx="615947" cy="2411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6FF77F7-5D25-43E3-9C59-82AF562DC3D4}"/>
              </a:ext>
            </a:extLst>
          </p:cNvPr>
          <p:cNvGrpSpPr/>
          <p:nvPr/>
        </p:nvGrpSpPr>
        <p:grpSpPr>
          <a:xfrm>
            <a:off x="458165" y="2519272"/>
            <a:ext cx="10097240" cy="2403586"/>
            <a:chOff x="205862" y="3582968"/>
            <a:chExt cx="12638801" cy="3418442"/>
          </a:xfrm>
          <a:solidFill>
            <a:schemeClr val="accent5">
              <a:lumMod val="90000"/>
            </a:schemeClr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9BC59E-68EE-4863-B8D5-1F1E36E5E86D}"/>
                </a:ext>
              </a:extLst>
            </p:cNvPr>
            <p:cNvGrpSpPr/>
            <p:nvPr/>
          </p:nvGrpSpPr>
          <p:grpSpPr>
            <a:xfrm>
              <a:off x="205862" y="4758860"/>
              <a:ext cx="3296654" cy="2242550"/>
              <a:chOff x="5851497" y="3067739"/>
              <a:chExt cx="3296654" cy="2242550"/>
            </a:xfrm>
            <a:grpFill/>
          </p:grpSpPr>
          <p:sp>
            <p:nvSpPr>
              <p:cNvPr id="5" name="Diamond 4">
                <a:extLst>
                  <a:ext uri="{FF2B5EF4-FFF2-40B4-BE49-F238E27FC236}">
                    <a16:creationId xmlns:a16="http://schemas.microsoft.com/office/drawing/2014/main" id="{3642E6C3-44A8-42CB-BEFA-927AC2107B5A}"/>
                  </a:ext>
                </a:extLst>
              </p:cNvPr>
              <p:cNvSpPr/>
              <p:nvPr/>
            </p:nvSpPr>
            <p:spPr bwMode="auto">
              <a:xfrm>
                <a:off x="5851497" y="3067739"/>
                <a:ext cx="3296654" cy="2242550"/>
              </a:xfrm>
              <a:prstGeom prst="diamond">
                <a:avLst/>
              </a:prstGeom>
              <a:solidFill>
                <a:schemeClr val="accent2">
                  <a:lumMod val="60000"/>
                  <a:lumOff val="40000"/>
                  <a:alpha val="50000"/>
                </a:schemeClr>
              </a:solidFill>
              <a:ln w="25400" cap="flat" cmpd="sng" algn="ctr">
                <a:solidFill>
                  <a:srgbClr val="6E7A8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72" dirty="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395F26-B19D-435A-B6F2-0DEF32B87E0A}"/>
                  </a:ext>
                </a:extLst>
              </p:cNvPr>
              <p:cNvSpPr txBox="1"/>
              <p:nvPr/>
            </p:nvSpPr>
            <p:spPr>
              <a:xfrm>
                <a:off x="6066925" y="3190427"/>
                <a:ext cx="2905394" cy="1969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Does</a:t>
                </a:r>
              </a:p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proposal include</a:t>
                </a:r>
              </a:p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activity that </a:t>
                </a:r>
                <a:r>
                  <a:rPr lang="en-US" sz="1400" b="1" i="1" u="sng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may</a:t>
                </a:r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 involve interaction with humans or  information about</a:t>
                </a:r>
              </a:p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humans?</a:t>
                </a:r>
              </a:p>
            </p:txBody>
          </p:sp>
        </p:grpSp>
        <p:cxnSp>
          <p:nvCxnSpPr>
            <p:cNvPr id="16" name="Connector: Elbow 15">
              <a:extLst>
                <a:ext uri="{FF2B5EF4-FFF2-40B4-BE49-F238E27FC236}">
                  <a16:creationId xmlns:a16="http://schemas.microsoft.com/office/drawing/2014/main" id="{D1A88F0B-1D60-430D-816D-481D2422C95E}"/>
                </a:ext>
              </a:extLst>
            </p:cNvPr>
            <p:cNvCxnSpPr>
              <a:cxnSpLocks/>
              <a:stCxn id="41" idx="2"/>
              <a:endCxn id="5" idx="0"/>
            </p:cNvCxnSpPr>
            <p:nvPr/>
          </p:nvCxnSpPr>
          <p:spPr bwMode="auto">
            <a:xfrm rot="5400000">
              <a:off x="6761481" y="-1324323"/>
              <a:ext cx="1175892" cy="10990473"/>
            </a:xfrm>
            <a:prstGeom prst="bentConnector3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A8A397-24A9-4F58-A418-FA699CD3A523}"/>
              </a:ext>
            </a:extLst>
          </p:cNvPr>
          <p:cNvGrpSpPr/>
          <p:nvPr/>
        </p:nvGrpSpPr>
        <p:grpSpPr>
          <a:xfrm>
            <a:off x="630273" y="4939611"/>
            <a:ext cx="2128894" cy="1595196"/>
            <a:chOff x="114044" y="6697686"/>
            <a:chExt cx="2814640" cy="2268723"/>
          </a:xfrm>
          <a:solidFill>
            <a:schemeClr val="accent5">
              <a:lumMod val="90000"/>
            </a:schemeClr>
          </a:solidFill>
        </p:grpSpPr>
        <p:sp>
          <p:nvSpPr>
            <p:cNvPr id="27" name="Rectangle 26"/>
            <p:cNvSpPr/>
            <p:nvPr/>
          </p:nvSpPr>
          <p:spPr bwMode="auto">
            <a:xfrm>
              <a:off x="114044" y="7311962"/>
              <a:ext cx="2814640" cy="1654447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Activity does not constitute human subjects research and student can begin research activity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1BF97661-A6E5-40A2-9231-E796F601E7B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19604" y="6697686"/>
              <a:ext cx="0" cy="590450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05C06C9-5FF0-458A-93AC-4A9EC7678D9B}"/>
                </a:ext>
              </a:extLst>
            </p:cNvPr>
            <p:cNvSpPr txBox="1"/>
            <p:nvPr/>
          </p:nvSpPr>
          <p:spPr>
            <a:xfrm>
              <a:off x="1619604" y="6807234"/>
              <a:ext cx="660851" cy="43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3E50D94-EC6D-43CD-8659-0EDA60FF415E}"/>
              </a:ext>
            </a:extLst>
          </p:cNvPr>
          <p:cNvGrpSpPr/>
          <p:nvPr/>
        </p:nvGrpSpPr>
        <p:grpSpPr>
          <a:xfrm>
            <a:off x="3029340" y="3428999"/>
            <a:ext cx="3155056" cy="1344969"/>
            <a:chOff x="2140925" y="4876796"/>
            <a:chExt cx="4487194" cy="1912844"/>
          </a:xfrm>
          <a:solidFill>
            <a:schemeClr val="accent5">
              <a:lumMod val="90000"/>
            </a:schemeClr>
          </a:solidFill>
        </p:grpSpPr>
        <p:sp>
          <p:nvSpPr>
            <p:cNvPr id="19" name="Rectangle 18"/>
            <p:cNvSpPr/>
            <p:nvPr/>
          </p:nvSpPr>
          <p:spPr bwMode="auto">
            <a:xfrm>
              <a:off x="2838456" y="4876796"/>
              <a:ext cx="3789663" cy="1912844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Complete a determination request form, have advisor sign it, and submit it to IRB. Wait for a response before undertaking any activity that may involve human subject research 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69C7481-6988-4B6A-A52E-70C0A375FBB2}"/>
                </a:ext>
              </a:extLst>
            </p:cNvPr>
            <p:cNvCxnSpPr>
              <a:cxnSpLocks/>
              <a:stCxn id="5" idx="3"/>
            </p:cNvCxnSpPr>
            <p:nvPr/>
          </p:nvCxnSpPr>
          <p:spPr bwMode="auto">
            <a:xfrm>
              <a:off x="2229885" y="5880123"/>
              <a:ext cx="613783" cy="0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BDD1E20-CB69-4023-936E-F7380F40114B}"/>
                </a:ext>
              </a:extLst>
            </p:cNvPr>
            <p:cNvSpPr txBox="1"/>
            <p:nvPr/>
          </p:nvSpPr>
          <p:spPr>
            <a:xfrm>
              <a:off x="2140925" y="5478436"/>
              <a:ext cx="777616" cy="43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0E17DA-C542-4337-AAE8-3867D7715052}"/>
              </a:ext>
            </a:extLst>
          </p:cNvPr>
          <p:cNvGrpSpPr/>
          <p:nvPr/>
        </p:nvGrpSpPr>
        <p:grpSpPr>
          <a:xfrm>
            <a:off x="6191375" y="3353703"/>
            <a:ext cx="2633722" cy="1565156"/>
            <a:chOff x="6638043" y="4970354"/>
            <a:chExt cx="3044711" cy="1995495"/>
          </a:xfrm>
          <a:solidFill>
            <a:schemeClr val="accent5">
              <a:lumMod val="90000"/>
            </a:schemeClr>
          </a:solidFill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C570402-A8B8-4E94-8889-0DD8BDA73C7A}"/>
                </a:ext>
              </a:extLst>
            </p:cNvPr>
            <p:cNvGrpSpPr/>
            <p:nvPr/>
          </p:nvGrpSpPr>
          <p:grpSpPr>
            <a:xfrm>
              <a:off x="7111709" y="4970354"/>
              <a:ext cx="2571045" cy="1995495"/>
              <a:chOff x="5909512" y="3270782"/>
              <a:chExt cx="2571045" cy="1995495"/>
            </a:xfrm>
            <a:grpFill/>
          </p:grpSpPr>
          <p:sp>
            <p:nvSpPr>
              <p:cNvPr id="57" name="Diamond 56">
                <a:extLst>
                  <a:ext uri="{FF2B5EF4-FFF2-40B4-BE49-F238E27FC236}">
                    <a16:creationId xmlns:a16="http://schemas.microsoft.com/office/drawing/2014/main" id="{492AA422-BA8F-4690-81C1-BB87EE14E6EC}"/>
                  </a:ext>
                </a:extLst>
              </p:cNvPr>
              <p:cNvSpPr/>
              <p:nvPr/>
            </p:nvSpPr>
            <p:spPr bwMode="auto">
              <a:xfrm>
                <a:off x="5909512" y="3270782"/>
                <a:ext cx="2571045" cy="1995495"/>
              </a:xfrm>
              <a:prstGeom prst="diamond">
                <a:avLst/>
              </a:prstGeom>
              <a:grpFill/>
              <a:ln w="25400" cap="flat" cmpd="sng" algn="ctr">
                <a:solidFill>
                  <a:srgbClr val="6E7A8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64294" tIns="32147" rIns="64294" bIns="32147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642915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672" dirty="0">
                  <a:solidFill>
                    <a:srgbClr val="000000"/>
                  </a:solidFill>
                  <a:latin typeface="Cochin" charset="0"/>
                  <a:ea typeface="ヒラギノ明朝 ProN W3" charset="0"/>
                  <a:cs typeface="ヒラギノ明朝 ProN W3" charset="0"/>
                  <a:sym typeface="Cochin" charset="0"/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164B3D0C-FEDD-406C-ABE7-EB760B37E29B}"/>
                  </a:ext>
                </a:extLst>
              </p:cNvPr>
              <p:cNvSpPr txBox="1"/>
              <p:nvPr/>
            </p:nvSpPr>
            <p:spPr>
              <a:xfrm>
                <a:off x="6083637" y="3539196"/>
                <a:ext cx="2277471" cy="1656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Did the</a:t>
                </a:r>
              </a:p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IRB determine that</a:t>
                </a:r>
              </a:p>
              <a:p>
                <a:pPr algn="ctr"/>
                <a:r>
                  <a:rPr lang="en-US" sz="1400" dirty="0">
                    <a:solidFill>
                      <a:schemeClr val="tx2"/>
                    </a:solidFill>
                    <a:latin typeface="Arial" panose="020B0604020202020204" pitchFamily="34" charset="0"/>
                    <a:ea typeface="ヒラギノ明朝 ProN W3" charset="0"/>
                    <a:cs typeface="Arial" panose="020B0604020202020204" pitchFamily="34" charset="0"/>
                    <a:sym typeface="Cochin" charset="0"/>
                  </a:rPr>
                  <a:t>the activity was human subjects research?</a:t>
                </a:r>
              </a:p>
              <a:p>
                <a:pPr algn="ctr"/>
                <a:endParaRPr lang="en-US" sz="844" dirty="0"/>
              </a:p>
            </p:txBody>
          </p:sp>
        </p:grp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C8A88913-EBCA-4DD7-A395-3DD0FDB6BC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38043" y="5931262"/>
              <a:ext cx="482595" cy="2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B8DAAF-CEF1-4698-BCD6-0757B7DC796B}"/>
              </a:ext>
            </a:extLst>
          </p:cNvPr>
          <p:cNvGrpSpPr/>
          <p:nvPr/>
        </p:nvGrpSpPr>
        <p:grpSpPr>
          <a:xfrm>
            <a:off x="2759168" y="4918859"/>
            <a:ext cx="4953933" cy="1034307"/>
            <a:chOff x="1756678" y="6995709"/>
            <a:chExt cx="7045596" cy="1471014"/>
          </a:xfrm>
        </p:grpSpPr>
        <p:cxnSp>
          <p:nvCxnSpPr>
            <p:cNvPr id="28" name="Connector: Elbow 27">
              <a:extLst>
                <a:ext uri="{FF2B5EF4-FFF2-40B4-BE49-F238E27FC236}">
                  <a16:creationId xmlns:a16="http://schemas.microsoft.com/office/drawing/2014/main" id="{405FD477-9BB2-4BC2-817A-8CB60CFA9FA8}"/>
                </a:ext>
              </a:extLst>
            </p:cNvPr>
            <p:cNvCxnSpPr>
              <a:cxnSpLocks/>
              <a:stCxn id="57" idx="2"/>
              <a:endCxn id="27" idx="3"/>
            </p:cNvCxnSpPr>
            <p:nvPr/>
          </p:nvCxnSpPr>
          <p:spPr bwMode="auto">
            <a:xfrm rot="5400000">
              <a:off x="4543969" y="4208418"/>
              <a:ext cx="1471014" cy="7045596"/>
            </a:xfrm>
            <a:prstGeom prst="bentConnector2">
              <a:avLst/>
            </a:prstGeom>
            <a:solidFill>
              <a:srgbClr val="163859">
                <a:alpha val="34901"/>
              </a:srgbClr>
            </a:solidFill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6B2370F-F252-4D1D-8C6D-A5B5A285FC83}"/>
                </a:ext>
              </a:extLst>
            </p:cNvPr>
            <p:cNvSpPr txBox="1"/>
            <p:nvPr/>
          </p:nvSpPr>
          <p:spPr>
            <a:xfrm>
              <a:off x="8183139" y="7025225"/>
              <a:ext cx="604981" cy="437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78030D1-9AB4-4227-95C5-F79BBFEC35A4}"/>
              </a:ext>
            </a:extLst>
          </p:cNvPr>
          <p:cNvGrpSpPr/>
          <p:nvPr/>
        </p:nvGrpSpPr>
        <p:grpSpPr>
          <a:xfrm>
            <a:off x="8789280" y="3485402"/>
            <a:ext cx="3050785" cy="1358626"/>
            <a:chOff x="9664861" y="5226954"/>
            <a:chExt cx="3117717" cy="1475726"/>
          </a:xfrm>
          <a:solidFill>
            <a:schemeClr val="accent5">
              <a:lumMod val="90000"/>
            </a:schemeClr>
          </a:solidFill>
        </p:grpSpPr>
        <p:sp>
          <p:nvSpPr>
            <p:cNvPr id="131" name="Rectangle 130"/>
            <p:cNvSpPr/>
            <p:nvPr/>
          </p:nvSpPr>
          <p:spPr bwMode="auto">
            <a:xfrm>
              <a:off x="10166345" y="5226954"/>
              <a:ext cx="2616233" cy="1475726"/>
            </a:xfrm>
            <a:prstGeom prst="rect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srgbClr val="000000"/>
                  </a:solidFill>
                  <a:latin typeface="Arial" panose="020B0604020202020204" pitchFamily="34" charset="0"/>
                  <a:ea typeface="ヒラギノ明朝 ProN W3" charset="0"/>
                  <a:cs typeface="Arial" panose="020B0604020202020204" pitchFamily="34" charset="0"/>
                  <a:sym typeface="Cochin" charset="0"/>
                </a:rPr>
                <a:t>Subjects need protection. Take CITI training, then work with advisor to submit research protocol to IRB. Wait for approval before any human subject research activity</a:t>
              </a:r>
            </a:p>
          </p:txBody>
        </p: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7E360ABE-8BEB-4242-A673-B19B0CF6199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691019" y="5939711"/>
              <a:ext cx="482595" cy="2"/>
            </a:xfrm>
            <a:prstGeom prst="straightConnector1">
              <a:avLst/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3495CD6-4091-4361-8A2E-11D308FD4AEF}"/>
                </a:ext>
              </a:extLst>
            </p:cNvPr>
            <p:cNvSpPr txBox="1"/>
            <p:nvPr/>
          </p:nvSpPr>
          <p:spPr>
            <a:xfrm>
              <a:off x="9664861" y="5614711"/>
              <a:ext cx="609495" cy="339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5DC4F5D-F6CE-43B9-A9A8-20C9E2EE3221}"/>
              </a:ext>
            </a:extLst>
          </p:cNvPr>
          <p:cNvGrpSpPr/>
          <p:nvPr/>
        </p:nvGrpSpPr>
        <p:grpSpPr>
          <a:xfrm>
            <a:off x="2925240" y="5016637"/>
            <a:ext cx="2773994" cy="1473339"/>
            <a:chOff x="7734336" y="8143531"/>
            <a:chExt cx="2571046" cy="1524582"/>
          </a:xfrm>
          <a:solidFill>
            <a:schemeClr val="accent2">
              <a:lumMod val="60000"/>
              <a:lumOff val="40000"/>
              <a:alpha val="50000"/>
            </a:schemeClr>
          </a:solidFill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9FEB4316-BE10-41E5-AC5F-2BE6CF6C75FF}"/>
                </a:ext>
              </a:extLst>
            </p:cNvPr>
            <p:cNvSpPr/>
            <p:nvPr/>
          </p:nvSpPr>
          <p:spPr bwMode="auto">
            <a:xfrm>
              <a:off x="7734336" y="8143531"/>
              <a:ext cx="2571046" cy="1524582"/>
            </a:xfrm>
            <a:prstGeom prst="cloudCallout">
              <a:avLst>
                <a:gd name="adj1" fmla="val -64389"/>
                <a:gd name="adj2" fmla="val -86010"/>
              </a:avLst>
            </a:prstGeom>
            <a:grpFill/>
            <a:ln w="25400" cap="flat" cmpd="sng" algn="ctr">
              <a:solidFill>
                <a:srgbClr val="6E7A8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1400" dirty="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5B8476-C353-4B16-B4B7-27B6FCEF5A80}"/>
                </a:ext>
              </a:extLst>
            </p:cNvPr>
            <p:cNvSpPr txBox="1"/>
            <p:nvPr/>
          </p:nvSpPr>
          <p:spPr>
            <a:xfrm>
              <a:off x="7977933" y="8331101"/>
              <a:ext cx="2083852" cy="12102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Survey, focus group, interview, questionnaire, audio/video recording, or secondary information about people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779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DA06AE-6094-8A1E-A89E-F58215A6F6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12</a:t>
            </a:fld>
            <a:endParaRPr lang="en-US" dirty="0">
              <a:solidFill>
                <a:srgbClr val="224D7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B9FDA0-DCF6-8E3D-0403-EC32364BD87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40292" y="76199"/>
            <a:ext cx="10639332" cy="709867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2"/>
                </a:solidFill>
              </a:rPr>
              <a:t>Trust the IRB Process: Step 1 – The Python Thesis Dashboard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DB8A2-408C-C8E3-1E91-490B63E91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39" t="11455" r="34472" b="79644"/>
          <a:stretch/>
        </p:blipFill>
        <p:spPr>
          <a:xfrm>
            <a:off x="1140292" y="963753"/>
            <a:ext cx="9528031" cy="406031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C4168A-C49E-F845-13B1-FE2A02BD1686}"/>
              </a:ext>
            </a:extLst>
          </p:cNvPr>
          <p:cNvSpPr txBox="1"/>
          <p:nvPr/>
        </p:nvSpPr>
        <p:spPr>
          <a:xfrm>
            <a:off x="301868" y="5201749"/>
            <a:ext cx="11676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</a:rPr>
              <a:t>This is a pre-screen. 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  <a:highlight>
                  <a:srgbClr val="FFFF00"/>
                </a:highlight>
              </a:rPr>
              <a:t>“Yes” to </a:t>
            </a:r>
            <a:r>
              <a:rPr lang="en-US" sz="2800" i="1" u="sng" dirty="0">
                <a:solidFill>
                  <a:schemeClr val="bg2"/>
                </a:solidFill>
                <a:highlight>
                  <a:srgbClr val="FFFF00"/>
                </a:highlight>
              </a:rPr>
              <a:t>any</a:t>
            </a:r>
            <a:r>
              <a:rPr lang="en-US" sz="2800" dirty="0">
                <a:solidFill>
                  <a:schemeClr val="bg2"/>
                </a:solidFill>
                <a:highlight>
                  <a:srgbClr val="FFFF00"/>
                </a:highlight>
              </a:rPr>
              <a:t> = need IRB determination. “No” to </a:t>
            </a:r>
            <a:r>
              <a:rPr lang="en-US" sz="2800" i="1" u="sng" dirty="0">
                <a:solidFill>
                  <a:schemeClr val="bg2"/>
                </a:solidFill>
                <a:highlight>
                  <a:srgbClr val="FFFF00"/>
                </a:highlight>
              </a:rPr>
              <a:t>all</a:t>
            </a:r>
            <a:r>
              <a:rPr lang="en-US" sz="2800" i="1" dirty="0">
                <a:solidFill>
                  <a:schemeClr val="bg2"/>
                </a:solidFill>
                <a:highlight>
                  <a:srgbClr val="FFFF00"/>
                </a:highlight>
              </a:rPr>
              <a:t> </a:t>
            </a:r>
            <a:r>
              <a:rPr lang="en-US" sz="2800" dirty="0">
                <a:solidFill>
                  <a:schemeClr val="bg2"/>
                </a:solidFill>
                <a:highlight>
                  <a:srgbClr val="FFFF00"/>
                </a:highlight>
              </a:rPr>
              <a:t>= no IRB involvement.</a:t>
            </a:r>
          </a:p>
          <a:p>
            <a:pPr algn="ctr"/>
            <a:r>
              <a:rPr lang="en-US" sz="2800" dirty="0">
                <a:solidFill>
                  <a:schemeClr val="bg2"/>
                </a:solidFill>
              </a:rPr>
              <a:t>If you have questions, </a:t>
            </a:r>
            <a:r>
              <a:rPr lang="en-US" sz="2800" i="1" u="sng" dirty="0">
                <a:solidFill>
                  <a:schemeClr val="bg2"/>
                </a:solidFill>
              </a:rPr>
              <a:t>please</a:t>
            </a:r>
            <a:r>
              <a:rPr lang="en-US" sz="2800" dirty="0">
                <a:solidFill>
                  <a:schemeClr val="bg2"/>
                </a:solidFill>
              </a:rPr>
              <a:t> ask us!</a:t>
            </a:r>
          </a:p>
        </p:txBody>
      </p:sp>
    </p:spTree>
    <p:extLst>
      <p:ext uri="{BB962C8B-B14F-4D97-AF65-F5344CB8AC3E}">
        <p14:creationId xmlns:p14="http://schemas.microsoft.com/office/powerpoint/2010/main" val="3890769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1811F-CF48-4A6D-884F-F99C6CAB6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13</a:t>
            </a:fld>
            <a:endParaRPr lang="en-US" dirty="0">
              <a:solidFill>
                <a:srgbClr val="224D7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DC2EA9-E4EC-4D0D-A899-E93415314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" t="4583" r="1627" b="55000"/>
          <a:stretch/>
        </p:blipFill>
        <p:spPr>
          <a:xfrm>
            <a:off x="316027" y="942976"/>
            <a:ext cx="11256850" cy="55054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06D173-9F0E-4FF6-82AA-575E4F7435C0}"/>
              </a:ext>
            </a:extLst>
          </p:cNvPr>
          <p:cNvSpPr/>
          <p:nvPr/>
        </p:nvSpPr>
        <p:spPr>
          <a:xfrm>
            <a:off x="1333500" y="1609725"/>
            <a:ext cx="3438525" cy="685800"/>
          </a:xfrm>
          <a:prstGeom prst="rect">
            <a:avLst/>
          </a:pr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56E35B-778D-48AE-A55F-756E73B2E0FC}"/>
              </a:ext>
            </a:extLst>
          </p:cNvPr>
          <p:cNvSpPr/>
          <p:nvPr/>
        </p:nvSpPr>
        <p:spPr>
          <a:xfrm>
            <a:off x="8193741" y="5163672"/>
            <a:ext cx="3379136" cy="493058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FC8FF1-0343-45F9-A5F7-2B0A2C340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7712" r="34472" b="76067"/>
          <a:stretch/>
        </p:blipFill>
        <p:spPr>
          <a:xfrm>
            <a:off x="1952502" y="913662"/>
            <a:ext cx="8240370" cy="532577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16508D5-B1AA-425F-8EF8-5EC763641A64}"/>
              </a:ext>
            </a:extLst>
          </p:cNvPr>
          <p:cNvSpPr txBox="1">
            <a:spLocks/>
          </p:cNvSpPr>
          <p:nvPr/>
        </p:nvSpPr>
        <p:spPr bwMode="auto">
          <a:xfrm>
            <a:off x="1237592" y="124179"/>
            <a:ext cx="10582373" cy="5185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5399" sx="1000" sy="1000" algn="ctr" rotWithShape="0">
              <a:srgbClr val="F9F8ED"/>
            </a:outerShdw>
          </a:effectLst>
        </p:spPr>
        <p:txBody>
          <a:bodyPr vert="horz" wrap="square" lIns="35719" tIns="35719" rIns="35719" bIns="3571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+mj-lt"/>
                <a:ea typeface="+mj-ea"/>
                <a:cs typeface="+mj-cs"/>
                <a:sym typeface="Copperplate"/>
              </a:defRPr>
            </a:lvl1pPr>
            <a:lvl2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2pPr>
            <a:lvl3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3pPr>
            <a:lvl4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4pPr>
            <a:lvl5pPr algn="ct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7800">
                <a:solidFill>
                  <a:srgbClr val="6B7786"/>
                </a:solidFill>
                <a:latin typeface="Copperplate" charset="0"/>
                <a:ea typeface="ヒラギノ明朝 ProN W3" charset="0"/>
                <a:cs typeface="ヒラギノ明朝 ProN W3" charset="0"/>
                <a:sym typeface="Copperplate" charset="0"/>
              </a:defRPr>
            </a:lvl9pPr>
          </a:lstStyle>
          <a:p>
            <a:pPr algn="l"/>
            <a:r>
              <a:rPr lang="en-US" sz="2800" dirty="0">
                <a:solidFill>
                  <a:schemeClr val="bg2"/>
                </a:solidFill>
                <a:latin typeface="+mj-lt"/>
              </a:rPr>
              <a:t>Trust the IRB Process: Step </a:t>
            </a:r>
            <a:r>
              <a:rPr lang="en-US" sz="2800" dirty="0">
                <a:solidFill>
                  <a:schemeClr val="bg2"/>
                </a:solidFill>
              </a:rPr>
              <a:t>1</a:t>
            </a:r>
            <a:r>
              <a:rPr lang="en-US" sz="2800" dirty="0">
                <a:solidFill>
                  <a:schemeClr val="bg2"/>
                </a:solidFill>
                <a:latin typeface="+mj-lt"/>
              </a:rPr>
              <a:t> – The Python Thesis Dashboard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5A631-644D-E055-B78D-05AFC08A6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20450" r="34472" b="76067"/>
          <a:stretch/>
        </p:blipFill>
        <p:spPr>
          <a:xfrm>
            <a:off x="197998" y="2734981"/>
            <a:ext cx="11796003" cy="163699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712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8EDD85-CA4D-46CC-A109-E4C36BAF0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2657" y="900953"/>
            <a:ext cx="6714621" cy="5632311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Request if you answer “Yes” to </a:t>
            </a:r>
            <a:r>
              <a:rPr lang="en-US" sz="2000" b="1" i="1" u="sng" dirty="0">
                <a:solidFill>
                  <a:srgbClr val="FF0000"/>
                </a:solidFill>
              </a:rPr>
              <a:t>any</a:t>
            </a:r>
            <a:r>
              <a:rPr lang="en-US" sz="2000" b="1" dirty="0">
                <a:solidFill>
                  <a:srgbClr val="FF0000"/>
                </a:solidFill>
              </a:rPr>
              <a:t> Python thesis dashboard question (link on our IRB page)</a:t>
            </a:r>
            <a:endParaRPr lang="en-US" sz="2000" dirty="0">
              <a:solidFill>
                <a:schemeClr val="accent4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Student completes (~15 minutes), faculty advisor signs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Will you use secondary data or biospecimens? If yes (Python Checklist), describe the data - what variables?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Will you interact with people? If yes (Python Checklist), describe the interaction - interviews, survey, experiment, attend exercise and observe…?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Attach a copy of any data collection instruments (e.g., surveys) and/or interview questions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Include a copy of thesis proposal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NOTE: If your advisor is </a:t>
            </a:r>
            <a:r>
              <a:rPr lang="en-US" sz="2000" i="1" u="sng" dirty="0">
                <a:solidFill>
                  <a:schemeClr val="bg2"/>
                </a:solidFill>
              </a:rPr>
              <a:t>confident</a:t>
            </a:r>
            <a:r>
              <a:rPr lang="en-US" sz="2000" dirty="0">
                <a:solidFill>
                  <a:schemeClr val="bg2"/>
                </a:solidFill>
              </a:rPr>
              <a:t> a project </a:t>
            </a:r>
            <a:r>
              <a:rPr lang="en-US" sz="2000" i="1" u="sng" dirty="0">
                <a:solidFill>
                  <a:schemeClr val="bg2"/>
                </a:solidFill>
              </a:rPr>
              <a:t>is</a:t>
            </a:r>
            <a:r>
              <a:rPr lang="en-US" sz="2000" dirty="0">
                <a:solidFill>
                  <a:schemeClr val="bg2"/>
                </a:solidFill>
              </a:rPr>
              <a:t> research involving human subjects, you can skip this step and go right to Third Step - Prepare a Protocol (rare, contact us)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A8E3E1-4B04-4974-A201-6D3200904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78" y="160274"/>
            <a:ext cx="10589099" cy="456167"/>
          </a:xfrm>
        </p:spPr>
        <p:txBody>
          <a:bodyPr/>
          <a:lstStyle/>
          <a:p>
            <a:pPr algn="l"/>
            <a:r>
              <a:rPr lang="en-US" sz="2800" dirty="0">
                <a:solidFill>
                  <a:schemeClr val="bg2"/>
                </a:solidFill>
                <a:latin typeface="+mn-lt"/>
              </a:rPr>
              <a:t>Trust the IRB Process: Step 2 – IRB </a:t>
            </a:r>
            <a:r>
              <a:rPr lang="en-US" sz="2800" dirty="0">
                <a:latin typeface="+mn-lt"/>
                <a:ea typeface="ＭＳ Ｐゴシック" pitchFamily="-107" charset="-128"/>
                <a:cs typeface="Arial"/>
              </a:rPr>
              <a:t>Determination Request Form</a:t>
            </a:r>
            <a:br>
              <a:rPr lang="en-US" sz="2800" dirty="0">
                <a:latin typeface="Arial Narrow" panose="020B0606020202030204" pitchFamily="34" charset="0"/>
                <a:ea typeface="ＭＳ Ｐゴシック" pitchFamily="-107" charset="-128"/>
                <a:cs typeface="Arial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03FE9-606E-4F65-83CB-E3780227A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14</a:t>
            </a:fld>
            <a:endParaRPr lang="en-US" dirty="0">
              <a:solidFill>
                <a:srgbClr val="224D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F7F9BD-2001-4088-9F08-D3D0F1E6F2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8" t="8594" r="41892" b="50000"/>
          <a:stretch/>
        </p:blipFill>
        <p:spPr>
          <a:xfrm>
            <a:off x="404722" y="801225"/>
            <a:ext cx="4516070" cy="5837845"/>
          </a:xfrm>
          <a:prstGeom prst="rect">
            <a:avLst/>
          </a:prstGeom>
          <a:ln w="952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13058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2B00AD0-7F48-C776-27D9-8940282364F0}"/>
              </a:ext>
            </a:extLst>
          </p:cNvPr>
          <p:cNvSpPr txBox="1">
            <a:spLocks/>
          </p:cNvSpPr>
          <p:nvPr/>
        </p:nvSpPr>
        <p:spPr>
          <a:xfrm>
            <a:off x="1023730" y="76200"/>
            <a:ext cx="9968948" cy="496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75000"/>
              </a:spcBef>
              <a:spcAft>
                <a:spcPct val="5000"/>
              </a:spcAft>
              <a:buClr>
                <a:schemeClr val="tx2"/>
              </a:buClr>
              <a:buSzPct val="75000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-228600" algn="l" rtl="0" eaLnBrk="1" fontAlgn="base" hangingPunct="1">
              <a:spcBef>
                <a:spcPct val="35000"/>
              </a:spcBef>
              <a:spcAft>
                <a:spcPct val="500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8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3pPr>
            <a:lvl4pPr marL="1143000" indent="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600">
                <a:solidFill>
                  <a:schemeClr val="bg2"/>
                </a:solidFill>
                <a:latin typeface="+mn-lt"/>
              </a:defRPr>
            </a:lvl4pPr>
            <a:lvl5pPr marL="1485900" indent="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5pPr>
            <a:lvl6pPr marL="1943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6pPr>
            <a:lvl7pPr marL="2400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7pPr>
            <a:lvl8pPr marL="2857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8pPr>
            <a:lvl9pPr marL="3314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3200" kern="0" dirty="0">
                <a:solidFill>
                  <a:srgbClr val="284990"/>
                </a:solidFill>
                <a:latin typeface="+mj-lt"/>
              </a:rPr>
              <a:t>The (Other) Most Important Slide in This Presentation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D12BE0-A69D-E88B-21EC-B51738AAAFC9}"/>
              </a:ext>
            </a:extLst>
          </p:cNvPr>
          <p:cNvGrpSpPr/>
          <p:nvPr/>
        </p:nvGrpSpPr>
        <p:grpSpPr>
          <a:xfrm>
            <a:off x="1315961" y="810705"/>
            <a:ext cx="9752352" cy="5788058"/>
            <a:chOff x="0" y="0"/>
            <a:chExt cx="12344402" cy="6858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4241F5-D006-6106-8472-8C14132FA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1686321"/>
              <a:ext cx="6144430" cy="2710091"/>
            </a:xfrm>
            <a:prstGeom prst="rect">
              <a:avLst/>
            </a:prstGeom>
          </p:spPr>
        </p:pic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EEED6662-F9FF-7406-B169-A55417FF8BCB}"/>
                </a:ext>
              </a:extLst>
            </p:cNvPr>
            <p:cNvSpPr txBox="1">
              <a:spLocks/>
            </p:cNvSpPr>
            <p:nvPr/>
          </p:nvSpPr>
          <p:spPr>
            <a:xfrm>
              <a:off x="219342" y="0"/>
              <a:ext cx="11659312" cy="1182814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u="sng" dirty="0">
                  <a:solidFill>
                    <a:prstClr val="black"/>
                  </a:solidFill>
                  <a:latin typeface="Calibri" panose="020F0502020204030204"/>
                </a:rPr>
                <a:t>ATTENTION NPS Students:</a:t>
              </a:r>
            </a:p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dirty="0">
                  <a:solidFill>
                    <a:srgbClr val="FF0000"/>
                  </a:solidFill>
                  <a:latin typeface="Calibri" panose="020F0502020204030204"/>
                </a:rPr>
                <a:t>Only the NPS IRB </a:t>
              </a:r>
              <a:r>
                <a:rPr lang="en-US" sz="1800" dirty="0">
                  <a:solidFill>
                    <a:srgbClr val="FF0000"/>
                  </a:solidFill>
                  <a:latin typeface="Calibri" panose="020F0502020204030204"/>
                </a:rPr>
                <a:t>can determine if your thesis, dissertation, report, or capstone includes an activity that is considered human subjects research (HSR).</a:t>
              </a:r>
            </a:p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Not you, your advisor, or your department chair</a:t>
              </a:r>
            </a:p>
          </p:txBody>
        </p:sp>
        <p:pic>
          <p:nvPicPr>
            <p:cNvPr id="14" name="Picture Placeholder 5">
              <a:extLst>
                <a:ext uri="{FF2B5EF4-FFF2-40B4-BE49-F238E27FC236}">
                  <a16:creationId xmlns:a16="http://schemas.microsoft.com/office/drawing/2014/main" id="{E78B4FE2-E3BD-39B9-7A4E-BB556D04F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" t="-1638"/>
            <a:stretch/>
          </p:blipFill>
          <p:spPr>
            <a:xfrm>
              <a:off x="11008683" y="5996307"/>
              <a:ext cx="653161" cy="591171"/>
            </a:xfrm>
            <a:custGeom>
              <a:avLst/>
              <a:gdLst>
                <a:gd name="connsiteX0" fmla="*/ 4728104 w 5039333"/>
                <a:gd name="connsiteY0" fmla="*/ 1561505 h 5172574"/>
                <a:gd name="connsiteX1" fmla="*/ 4729866 w 5039333"/>
                <a:gd name="connsiteY1" fmla="*/ 1561505 h 5172574"/>
                <a:gd name="connsiteX2" fmla="*/ 4765132 w 5039333"/>
                <a:gd name="connsiteY2" fmla="*/ 1646143 h 5172574"/>
                <a:gd name="connsiteX3" fmla="*/ 4728104 w 5039333"/>
                <a:gd name="connsiteY3" fmla="*/ 1561505 h 5172574"/>
                <a:gd name="connsiteX4" fmla="*/ 4888651 w 5039333"/>
                <a:gd name="connsiteY4" fmla="*/ 1542826 h 5172574"/>
                <a:gd name="connsiteX5" fmla="*/ 4889224 w 5039333"/>
                <a:gd name="connsiteY5" fmla="*/ 1544092 h 5172574"/>
                <a:gd name="connsiteX6" fmla="*/ 4907960 w 5039333"/>
                <a:gd name="connsiteY6" fmla="*/ 1589717 h 5172574"/>
                <a:gd name="connsiteX7" fmla="*/ 4869167 w 5039333"/>
                <a:gd name="connsiteY7" fmla="*/ 1499790 h 5172574"/>
                <a:gd name="connsiteX8" fmla="*/ 4870930 w 5039333"/>
                <a:gd name="connsiteY8" fmla="*/ 1499790 h 5172574"/>
                <a:gd name="connsiteX9" fmla="*/ 4888651 w 5039333"/>
                <a:gd name="connsiteY9" fmla="*/ 1542826 h 5172574"/>
                <a:gd name="connsiteX10" fmla="*/ 4583190 w 5039333"/>
                <a:gd name="connsiteY10" fmla="*/ 1291357 h 5172574"/>
                <a:gd name="connsiteX11" fmla="*/ 4608198 w 5039333"/>
                <a:gd name="connsiteY11" fmla="*/ 1328750 h 5172574"/>
                <a:gd name="connsiteX12" fmla="*/ 4606436 w 5039333"/>
                <a:gd name="connsiteY12" fmla="*/ 1328750 h 5172574"/>
                <a:gd name="connsiteX13" fmla="*/ 4526081 w 5039333"/>
                <a:gd name="connsiteY13" fmla="*/ 1205962 h 5172574"/>
                <a:gd name="connsiteX14" fmla="*/ 4544719 w 5039333"/>
                <a:gd name="connsiteY14" fmla="*/ 1231768 h 5172574"/>
                <a:gd name="connsiteX15" fmla="*/ 4565879 w 5039333"/>
                <a:gd name="connsiteY15" fmla="*/ 1263507 h 5172574"/>
                <a:gd name="connsiteX16" fmla="*/ 4583190 w 5039333"/>
                <a:gd name="connsiteY16" fmla="*/ 1291357 h 5172574"/>
                <a:gd name="connsiteX17" fmla="*/ 707794 w 5039333"/>
                <a:gd name="connsiteY17" fmla="*/ 1046623 h 5172574"/>
                <a:gd name="connsiteX18" fmla="*/ 672528 w 5039333"/>
                <a:gd name="connsiteY18" fmla="*/ 1110102 h 5172574"/>
                <a:gd name="connsiteX19" fmla="*/ 639027 w 5039333"/>
                <a:gd name="connsiteY19" fmla="*/ 1177107 h 5172574"/>
                <a:gd name="connsiteX20" fmla="*/ 623156 w 5039333"/>
                <a:gd name="connsiteY20" fmla="*/ 1210608 h 5172574"/>
                <a:gd name="connsiteX21" fmla="*/ 607288 w 5039333"/>
                <a:gd name="connsiteY21" fmla="*/ 1244112 h 5172574"/>
                <a:gd name="connsiteX22" fmla="*/ 577311 w 5039333"/>
                <a:gd name="connsiteY22" fmla="*/ 1312879 h 5172574"/>
                <a:gd name="connsiteX23" fmla="*/ 249338 w 5039333"/>
                <a:gd name="connsiteY23" fmla="*/ 2272111 h 5172574"/>
                <a:gd name="connsiteX24" fmla="*/ 245812 w 5039333"/>
                <a:gd name="connsiteY24" fmla="*/ 2781703 h 5172574"/>
                <a:gd name="connsiteX25" fmla="*/ 351609 w 5039333"/>
                <a:gd name="connsiteY25" fmla="*/ 3280714 h 5172574"/>
                <a:gd name="connsiteX26" fmla="*/ 868255 w 5039333"/>
                <a:gd name="connsiteY26" fmla="*/ 4151780 h 5172574"/>
                <a:gd name="connsiteX27" fmla="*/ 1702292 w 5039333"/>
                <a:gd name="connsiteY27" fmla="*/ 4726614 h 5172574"/>
                <a:gd name="connsiteX28" fmla="*/ 2700317 w 5039333"/>
                <a:gd name="connsiteY28" fmla="*/ 4897654 h 5172574"/>
                <a:gd name="connsiteX29" fmla="*/ 3678944 w 5039333"/>
                <a:gd name="connsiteY29" fmla="*/ 4634923 h 5172574"/>
                <a:gd name="connsiteX30" fmla="*/ 4456557 w 5039333"/>
                <a:gd name="connsiteY30" fmla="*/ 3986031 h 5172574"/>
                <a:gd name="connsiteX31" fmla="*/ 4892089 w 5039333"/>
                <a:gd name="connsiteY31" fmla="*/ 3070883 h 5172574"/>
                <a:gd name="connsiteX32" fmla="*/ 4960857 w 5039333"/>
                <a:gd name="connsiteY32" fmla="*/ 3289531 h 5172574"/>
                <a:gd name="connsiteX33" fmla="*/ 4410711 w 5039333"/>
                <a:gd name="connsiteY33" fmla="*/ 4217023 h 5172574"/>
                <a:gd name="connsiteX34" fmla="*/ 3523774 w 5039333"/>
                <a:gd name="connsiteY34" fmla="*/ 4821832 h 5172574"/>
                <a:gd name="connsiteX35" fmla="*/ 2467560 w 5039333"/>
                <a:gd name="connsiteY35" fmla="*/ 4992872 h 5172574"/>
                <a:gd name="connsiteX36" fmla="*/ 1443088 w 5039333"/>
                <a:gd name="connsiteY36" fmla="*/ 4700165 h 5172574"/>
                <a:gd name="connsiteX37" fmla="*/ 642553 w 5039333"/>
                <a:gd name="connsiteY37" fmla="*/ 4003664 h 5172574"/>
                <a:gd name="connsiteX38" fmla="*/ 215837 w 5039333"/>
                <a:gd name="connsiteY38" fmla="*/ 3037380 h 5172574"/>
                <a:gd name="connsiteX39" fmla="*/ 240523 w 5039333"/>
                <a:gd name="connsiteY39" fmla="*/ 1984695 h 5172574"/>
                <a:gd name="connsiteX40" fmla="*/ 422141 w 5039333"/>
                <a:gd name="connsiteY40" fmla="*/ 1489209 h 5172574"/>
                <a:gd name="connsiteX41" fmla="*/ 707794 w 5039333"/>
                <a:gd name="connsiteY41" fmla="*/ 1046623 h 5172574"/>
                <a:gd name="connsiteX42" fmla="*/ 4497112 w 5039333"/>
                <a:gd name="connsiteY42" fmla="*/ 916139 h 5172574"/>
                <a:gd name="connsiteX43" fmla="*/ 4507691 w 5039333"/>
                <a:gd name="connsiteY43" fmla="*/ 921428 h 5172574"/>
                <a:gd name="connsiteX44" fmla="*/ 4520033 w 5039333"/>
                <a:gd name="connsiteY44" fmla="*/ 928482 h 5172574"/>
                <a:gd name="connsiteX45" fmla="*/ 4569406 w 5039333"/>
                <a:gd name="connsiteY45" fmla="*/ 990198 h 5172574"/>
                <a:gd name="connsiteX46" fmla="*/ 4617015 w 5039333"/>
                <a:gd name="connsiteY46" fmla="*/ 1053676 h 5172574"/>
                <a:gd name="connsiteX47" fmla="*/ 4676967 w 5039333"/>
                <a:gd name="connsiteY47" fmla="*/ 1141841 h 5172574"/>
                <a:gd name="connsiteX48" fmla="*/ 4747499 w 5039333"/>
                <a:gd name="connsiteY48" fmla="*/ 1256454 h 5172574"/>
                <a:gd name="connsiteX49" fmla="*/ 4781001 w 5039333"/>
                <a:gd name="connsiteY49" fmla="*/ 1316406 h 5172574"/>
                <a:gd name="connsiteX50" fmla="*/ 4796871 w 5039333"/>
                <a:gd name="connsiteY50" fmla="*/ 1346383 h 5172574"/>
                <a:gd name="connsiteX51" fmla="*/ 4810978 w 5039333"/>
                <a:gd name="connsiteY51" fmla="*/ 1376358 h 5172574"/>
                <a:gd name="connsiteX52" fmla="*/ 4807451 w 5039333"/>
                <a:gd name="connsiteY52" fmla="*/ 1374596 h 5172574"/>
                <a:gd name="connsiteX53" fmla="*/ 4773948 w 5039333"/>
                <a:gd name="connsiteY53" fmla="*/ 1312879 h 5172574"/>
                <a:gd name="connsiteX54" fmla="*/ 4738682 w 5039333"/>
                <a:gd name="connsiteY54" fmla="*/ 1251165 h 5172574"/>
                <a:gd name="connsiteX55" fmla="*/ 4662861 w 5039333"/>
                <a:gd name="connsiteY55" fmla="*/ 1131261 h 5172574"/>
                <a:gd name="connsiteX56" fmla="*/ 4602909 w 5039333"/>
                <a:gd name="connsiteY56" fmla="*/ 1048386 h 5172574"/>
                <a:gd name="connsiteX57" fmla="*/ 4551773 w 5039333"/>
                <a:gd name="connsiteY57" fmla="*/ 981380 h 5172574"/>
                <a:gd name="connsiteX58" fmla="*/ 4525324 w 5039333"/>
                <a:gd name="connsiteY58" fmla="*/ 947879 h 5172574"/>
                <a:gd name="connsiteX59" fmla="*/ 4222038 w 5039333"/>
                <a:gd name="connsiteY59" fmla="*/ 849134 h 5172574"/>
                <a:gd name="connsiteX60" fmla="*/ 4252013 w 5039333"/>
                <a:gd name="connsiteY60" fmla="*/ 861476 h 5172574"/>
                <a:gd name="connsiteX61" fmla="*/ 4443991 w 5039333"/>
                <a:gd name="connsiteY61" fmla="*/ 1083211 h 5172574"/>
                <a:gd name="connsiteX62" fmla="*/ 4526081 w 5039333"/>
                <a:gd name="connsiteY62" fmla="*/ 1205962 h 5172574"/>
                <a:gd name="connsiteX63" fmla="*/ 4521798 w 5039333"/>
                <a:gd name="connsiteY63" fmla="*/ 1200029 h 5172574"/>
                <a:gd name="connsiteX64" fmla="*/ 4477714 w 5039333"/>
                <a:gd name="connsiteY64" fmla="*/ 1136550 h 5172574"/>
                <a:gd name="connsiteX65" fmla="*/ 4430106 w 5039333"/>
                <a:gd name="connsiteY65" fmla="*/ 1076598 h 5172574"/>
                <a:gd name="connsiteX66" fmla="*/ 4405420 w 5039333"/>
                <a:gd name="connsiteY66" fmla="*/ 1046623 h 5172574"/>
                <a:gd name="connsiteX67" fmla="*/ 4380734 w 5039333"/>
                <a:gd name="connsiteY67" fmla="*/ 1016646 h 5172574"/>
                <a:gd name="connsiteX68" fmla="*/ 4329598 w 5039333"/>
                <a:gd name="connsiteY68" fmla="*/ 958459 h 5172574"/>
                <a:gd name="connsiteX69" fmla="*/ 4222038 w 5039333"/>
                <a:gd name="connsiteY69" fmla="*/ 849134 h 5172574"/>
                <a:gd name="connsiteX70" fmla="*/ 2590993 w 5039333"/>
                <a:gd name="connsiteY70" fmla="*/ 284881 h 5172574"/>
                <a:gd name="connsiteX71" fmla="*/ 4848008 w 5039333"/>
                <a:gd name="connsiteY71" fmla="*/ 2541895 h 5172574"/>
                <a:gd name="connsiteX72" fmla="*/ 4836356 w 5039333"/>
                <a:gd name="connsiteY72" fmla="*/ 2772662 h 5172574"/>
                <a:gd name="connsiteX73" fmla="*/ 4805702 w 5039333"/>
                <a:gd name="connsiteY73" fmla="*/ 2973520 h 5172574"/>
                <a:gd name="connsiteX74" fmla="*/ 4810978 w 5039333"/>
                <a:gd name="connsiteY74" fmla="*/ 2984481 h 5172574"/>
                <a:gd name="connsiteX75" fmla="*/ 4851534 w 5039333"/>
                <a:gd name="connsiteY75" fmla="*/ 3086752 h 5172574"/>
                <a:gd name="connsiteX76" fmla="*/ 4458319 w 5039333"/>
                <a:gd name="connsiteY76" fmla="*/ 3910210 h 5172574"/>
                <a:gd name="connsiteX77" fmla="*/ 3779450 w 5039333"/>
                <a:gd name="connsiteY77" fmla="*/ 4516783 h 5172574"/>
                <a:gd name="connsiteX78" fmla="*/ 2922490 w 5039333"/>
                <a:gd name="connsiteY78" fmla="*/ 4813016 h 5172574"/>
                <a:gd name="connsiteX79" fmla="*/ 2021448 w 5039333"/>
                <a:gd name="connsiteY79" fmla="*/ 4756591 h 5172574"/>
                <a:gd name="connsiteX80" fmla="*/ 1215623 w 5039333"/>
                <a:gd name="connsiteY80" fmla="*/ 4356323 h 5172574"/>
                <a:gd name="connsiteX81" fmla="*/ 628447 w 5039333"/>
                <a:gd name="connsiteY81" fmla="*/ 3679218 h 5172574"/>
                <a:gd name="connsiteX82" fmla="*/ 349847 w 5039333"/>
                <a:gd name="connsiteY82" fmla="*/ 2831075 h 5172574"/>
                <a:gd name="connsiteX83" fmla="*/ 345902 w 5039333"/>
                <a:gd name="connsiteY83" fmla="*/ 2774443 h 5172574"/>
                <a:gd name="connsiteX84" fmla="*/ 345630 w 5039333"/>
                <a:gd name="connsiteY84" fmla="*/ 2772662 h 5172574"/>
                <a:gd name="connsiteX85" fmla="*/ 345241 w 5039333"/>
                <a:gd name="connsiteY85" fmla="*/ 2764951 h 5172574"/>
                <a:gd name="connsiteX86" fmla="*/ 334308 w 5039333"/>
                <a:gd name="connsiteY86" fmla="*/ 2607964 h 5172574"/>
                <a:gd name="connsiteX87" fmla="*/ 335383 w 5039333"/>
                <a:gd name="connsiteY87" fmla="*/ 2569715 h 5172574"/>
                <a:gd name="connsiteX88" fmla="*/ 333978 w 5039333"/>
                <a:gd name="connsiteY88" fmla="*/ 2541895 h 5172574"/>
                <a:gd name="connsiteX89" fmla="*/ 338912 w 5039333"/>
                <a:gd name="connsiteY89" fmla="*/ 2444195 h 5172574"/>
                <a:gd name="connsiteX90" fmla="*/ 340589 w 5039333"/>
                <a:gd name="connsiteY90" fmla="*/ 2384523 h 5172574"/>
                <a:gd name="connsiteX91" fmla="*/ 342807 w 5039333"/>
                <a:gd name="connsiteY91" fmla="*/ 2367040 h 5172574"/>
                <a:gd name="connsiteX92" fmla="*/ 345630 w 5039333"/>
                <a:gd name="connsiteY92" fmla="*/ 2311129 h 5172574"/>
                <a:gd name="connsiteX93" fmla="*/ 2590993 w 5039333"/>
                <a:gd name="connsiteY93" fmla="*/ 284881 h 5172574"/>
                <a:gd name="connsiteX94" fmla="*/ 1524200 w 5039333"/>
                <a:gd name="connsiteY94" fmla="*/ 209060 h 5172574"/>
                <a:gd name="connsiteX95" fmla="*/ 1279103 w 5039333"/>
                <a:gd name="connsiteY95" fmla="*/ 383625 h 5172574"/>
                <a:gd name="connsiteX96" fmla="*/ 799487 w 5039333"/>
                <a:gd name="connsiteY96" fmla="*/ 760970 h 5172574"/>
                <a:gd name="connsiteX97" fmla="*/ 423905 w 5039333"/>
                <a:gd name="connsiteY97" fmla="*/ 1240585 h 5172574"/>
                <a:gd name="connsiteX98" fmla="*/ 173518 w 5039333"/>
                <a:gd name="connsiteY98" fmla="*/ 1797786 h 5172574"/>
                <a:gd name="connsiteX99" fmla="*/ 65958 w 5039333"/>
                <a:gd name="connsiteY99" fmla="*/ 2397305 h 5172574"/>
                <a:gd name="connsiteX100" fmla="*/ 102986 w 5039333"/>
                <a:gd name="connsiteY100" fmla="*/ 3005642 h 5172574"/>
                <a:gd name="connsiteX101" fmla="*/ 134725 w 5039333"/>
                <a:gd name="connsiteY101" fmla="*/ 3155521 h 5172574"/>
                <a:gd name="connsiteX102" fmla="*/ 154122 w 5039333"/>
                <a:gd name="connsiteY102" fmla="*/ 3229579 h 5172574"/>
                <a:gd name="connsiteX103" fmla="*/ 175282 w 5039333"/>
                <a:gd name="connsiteY103" fmla="*/ 3303638 h 5172574"/>
                <a:gd name="connsiteX104" fmla="*/ 284606 w 5039333"/>
                <a:gd name="connsiteY104" fmla="*/ 3589291 h 5172574"/>
                <a:gd name="connsiteX105" fmla="*/ 427432 w 5039333"/>
                <a:gd name="connsiteY105" fmla="*/ 3859076 h 5172574"/>
                <a:gd name="connsiteX106" fmla="*/ 601999 w 5039333"/>
                <a:gd name="connsiteY106" fmla="*/ 4109463 h 5172574"/>
                <a:gd name="connsiteX107" fmla="*/ 804776 w 5039333"/>
                <a:gd name="connsiteY107" fmla="*/ 4338691 h 5172574"/>
                <a:gd name="connsiteX108" fmla="*/ 1034004 w 5039333"/>
                <a:gd name="connsiteY108" fmla="*/ 4539707 h 5172574"/>
                <a:gd name="connsiteX109" fmla="*/ 1284392 w 5039333"/>
                <a:gd name="connsiteY109" fmla="*/ 4714272 h 5172574"/>
                <a:gd name="connsiteX110" fmla="*/ 1351397 w 5039333"/>
                <a:gd name="connsiteY110" fmla="*/ 4753064 h 5172574"/>
                <a:gd name="connsiteX111" fmla="*/ 1384901 w 5039333"/>
                <a:gd name="connsiteY111" fmla="*/ 4772461 h 5172574"/>
                <a:gd name="connsiteX112" fmla="*/ 1418402 w 5039333"/>
                <a:gd name="connsiteY112" fmla="*/ 4790094 h 5172574"/>
                <a:gd name="connsiteX113" fmla="*/ 1487172 w 5039333"/>
                <a:gd name="connsiteY113" fmla="*/ 4825360 h 5172574"/>
                <a:gd name="connsiteX114" fmla="*/ 1555939 w 5039333"/>
                <a:gd name="connsiteY114" fmla="*/ 4857099 h 5172574"/>
                <a:gd name="connsiteX115" fmla="*/ 1841593 w 5039333"/>
                <a:gd name="connsiteY115" fmla="*/ 4966424 h 5172574"/>
                <a:gd name="connsiteX116" fmla="*/ 2139590 w 5039333"/>
                <a:gd name="connsiteY116" fmla="*/ 5038718 h 5172574"/>
                <a:gd name="connsiteX117" fmla="*/ 3347445 w 5039333"/>
                <a:gd name="connsiteY117" fmla="*/ 4964659 h 5172574"/>
                <a:gd name="connsiteX118" fmla="*/ 3902883 w 5039333"/>
                <a:gd name="connsiteY118" fmla="*/ 4712509 h 5172574"/>
                <a:gd name="connsiteX119" fmla="*/ 4382498 w 5039333"/>
                <a:gd name="connsiteY119" fmla="*/ 4335165 h 5172574"/>
                <a:gd name="connsiteX120" fmla="*/ 4758079 w 5039333"/>
                <a:gd name="connsiteY120" fmla="*/ 3855549 h 5172574"/>
                <a:gd name="connsiteX121" fmla="*/ 5008466 w 5039333"/>
                <a:gd name="connsiteY121" fmla="*/ 3298349 h 5172574"/>
                <a:gd name="connsiteX122" fmla="*/ 5035578 w 5039333"/>
                <a:gd name="connsiteY122" fmla="*/ 3414285 h 5172574"/>
                <a:gd name="connsiteX123" fmla="*/ 5039333 w 5039333"/>
                <a:gd name="connsiteY123" fmla="*/ 3436011 h 5172574"/>
                <a:gd name="connsiteX124" fmla="*/ 4972399 w 5039333"/>
                <a:gd name="connsiteY124" fmla="*/ 3618891 h 5172574"/>
                <a:gd name="connsiteX125" fmla="*/ 4403875 w 5039333"/>
                <a:gd name="connsiteY125" fmla="*/ 4462124 h 5172574"/>
                <a:gd name="connsiteX126" fmla="*/ 4253822 w 5039333"/>
                <a:gd name="connsiteY126" fmla="*/ 4598501 h 5172574"/>
                <a:gd name="connsiteX127" fmla="*/ 4172842 w 5039333"/>
                <a:gd name="connsiteY127" fmla="*/ 4661928 h 5172574"/>
                <a:gd name="connsiteX128" fmla="*/ 3151720 w 5039333"/>
                <a:gd name="connsiteY128" fmla="*/ 5118067 h 5172574"/>
                <a:gd name="connsiteX129" fmla="*/ 2515170 w 5039333"/>
                <a:gd name="connsiteY129" fmla="*/ 5170966 h 5172574"/>
                <a:gd name="connsiteX130" fmla="*/ 2196015 w 5039333"/>
                <a:gd name="connsiteY130" fmla="*/ 5140989 h 5172574"/>
                <a:gd name="connsiteX131" fmla="*/ 2116666 w 5039333"/>
                <a:gd name="connsiteY131" fmla="*/ 5126882 h 5172574"/>
                <a:gd name="connsiteX132" fmla="*/ 2039081 w 5039333"/>
                <a:gd name="connsiteY132" fmla="*/ 5111014 h 5172574"/>
                <a:gd name="connsiteX133" fmla="*/ 1883912 w 5039333"/>
                <a:gd name="connsiteY133" fmla="*/ 5070457 h 5172574"/>
                <a:gd name="connsiteX134" fmla="*/ 1808091 w 5039333"/>
                <a:gd name="connsiteY134" fmla="*/ 5047535 h 5172574"/>
                <a:gd name="connsiteX135" fmla="*/ 1732268 w 5039333"/>
                <a:gd name="connsiteY135" fmla="*/ 5021085 h 5172574"/>
                <a:gd name="connsiteX136" fmla="*/ 1582389 w 5039333"/>
                <a:gd name="connsiteY136" fmla="*/ 4962897 h 5172574"/>
                <a:gd name="connsiteX137" fmla="*/ 1510094 w 5039333"/>
                <a:gd name="connsiteY137" fmla="*/ 4929394 h 5172574"/>
                <a:gd name="connsiteX138" fmla="*/ 1437799 w 5039333"/>
                <a:gd name="connsiteY138" fmla="*/ 4894128 h 5172574"/>
                <a:gd name="connsiteX139" fmla="*/ 1296736 w 5039333"/>
                <a:gd name="connsiteY139" fmla="*/ 4818307 h 5172574"/>
                <a:gd name="connsiteX140" fmla="*/ 1227967 w 5039333"/>
                <a:gd name="connsiteY140" fmla="*/ 4777750 h 5172574"/>
                <a:gd name="connsiteX141" fmla="*/ 1160962 w 5039333"/>
                <a:gd name="connsiteY141" fmla="*/ 4733669 h 5172574"/>
                <a:gd name="connsiteX142" fmla="*/ 1127460 w 5039333"/>
                <a:gd name="connsiteY142" fmla="*/ 4712509 h 5172574"/>
                <a:gd name="connsiteX143" fmla="*/ 1095721 w 5039333"/>
                <a:gd name="connsiteY143" fmla="*/ 4689586 h 5172574"/>
                <a:gd name="connsiteX144" fmla="*/ 1030478 w 5039333"/>
                <a:gd name="connsiteY144" fmla="*/ 4641978 h 5172574"/>
                <a:gd name="connsiteX145" fmla="*/ 788908 w 5039333"/>
                <a:gd name="connsiteY145" fmla="*/ 4433909 h 5172574"/>
                <a:gd name="connsiteX146" fmla="*/ 573786 w 5039333"/>
                <a:gd name="connsiteY146" fmla="*/ 4199390 h 5172574"/>
                <a:gd name="connsiteX147" fmla="*/ 390403 w 5039333"/>
                <a:gd name="connsiteY147" fmla="*/ 3940187 h 5172574"/>
                <a:gd name="connsiteX148" fmla="*/ 311054 w 5039333"/>
                <a:gd name="connsiteY148" fmla="*/ 3802650 h 5172574"/>
                <a:gd name="connsiteX149" fmla="*/ 274026 w 5039333"/>
                <a:gd name="connsiteY149" fmla="*/ 3732119 h 5172574"/>
                <a:gd name="connsiteX150" fmla="*/ 238760 w 5039333"/>
                <a:gd name="connsiteY150" fmla="*/ 3661587 h 5172574"/>
                <a:gd name="connsiteX151" fmla="*/ 207021 w 5039333"/>
                <a:gd name="connsiteY151" fmla="*/ 3589291 h 5172574"/>
                <a:gd name="connsiteX152" fmla="*/ 191150 w 5039333"/>
                <a:gd name="connsiteY152" fmla="*/ 3552263 h 5172574"/>
                <a:gd name="connsiteX153" fmla="*/ 177044 w 5039333"/>
                <a:gd name="connsiteY153" fmla="*/ 3515233 h 5172574"/>
                <a:gd name="connsiteX154" fmla="*/ 148831 w 5039333"/>
                <a:gd name="connsiteY154" fmla="*/ 3441174 h 5172574"/>
                <a:gd name="connsiteX155" fmla="*/ 124145 w 5039333"/>
                <a:gd name="connsiteY155" fmla="*/ 3365354 h 5172574"/>
                <a:gd name="connsiteX156" fmla="*/ 80064 w 5039333"/>
                <a:gd name="connsiteY156" fmla="*/ 3213711 h 5172574"/>
                <a:gd name="connsiteX157" fmla="*/ 62431 w 5039333"/>
                <a:gd name="connsiteY157" fmla="*/ 3136126 h 5172574"/>
                <a:gd name="connsiteX158" fmla="*/ 46560 w 5039333"/>
                <a:gd name="connsiteY158" fmla="*/ 3058541 h 5172574"/>
                <a:gd name="connsiteX159" fmla="*/ 6006 w 5039333"/>
                <a:gd name="connsiteY159" fmla="*/ 2744675 h 5172574"/>
                <a:gd name="connsiteX160" fmla="*/ 39507 w 5039333"/>
                <a:gd name="connsiteY160" fmla="*/ 2115178 h 5172574"/>
                <a:gd name="connsiteX161" fmla="*/ 53614 w 5039333"/>
                <a:gd name="connsiteY161" fmla="*/ 2037594 h 5172574"/>
                <a:gd name="connsiteX162" fmla="*/ 71247 w 5039333"/>
                <a:gd name="connsiteY162" fmla="*/ 1960009 h 5172574"/>
                <a:gd name="connsiteX163" fmla="*/ 90644 w 5039333"/>
                <a:gd name="connsiteY163" fmla="*/ 1884188 h 5172574"/>
                <a:gd name="connsiteX164" fmla="*/ 113566 w 5039333"/>
                <a:gd name="connsiteY164" fmla="*/ 1808366 h 5172574"/>
                <a:gd name="connsiteX165" fmla="*/ 124145 w 5039333"/>
                <a:gd name="connsiteY165" fmla="*/ 1771337 h 5172574"/>
                <a:gd name="connsiteX166" fmla="*/ 136489 w 5039333"/>
                <a:gd name="connsiteY166" fmla="*/ 1732545 h 5172574"/>
                <a:gd name="connsiteX167" fmla="*/ 162938 w 5039333"/>
                <a:gd name="connsiteY167" fmla="*/ 1658487 h 5172574"/>
                <a:gd name="connsiteX168" fmla="*/ 192915 w 5039333"/>
                <a:gd name="connsiteY168" fmla="*/ 1584428 h 5172574"/>
                <a:gd name="connsiteX169" fmla="*/ 222890 w 5039333"/>
                <a:gd name="connsiteY169" fmla="*/ 1512132 h 5172574"/>
                <a:gd name="connsiteX170" fmla="*/ 291659 w 5039333"/>
                <a:gd name="connsiteY170" fmla="*/ 1371069 h 5172574"/>
                <a:gd name="connsiteX171" fmla="*/ 328687 w 5039333"/>
                <a:gd name="connsiteY171" fmla="*/ 1302302 h 5172574"/>
                <a:gd name="connsiteX172" fmla="*/ 369244 w 5039333"/>
                <a:gd name="connsiteY172" fmla="*/ 1233532 h 5172574"/>
                <a:gd name="connsiteX173" fmla="*/ 411563 w 5039333"/>
                <a:gd name="connsiteY173" fmla="*/ 1166527 h 5172574"/>
                <a:gd name="connsiteX174" fmla="*/ 453882 w 5039333"/>
                <a:gd name="connsiteY174" fmla="*/ 1101286 h 5172574"/>
                <a:gd name="connsiteX175" fmla="*/ 499728 w 5039333"/>
                <a:gd name="connsiteY175" fmla="*/ 1037808 h 5172574"/>
                <a:gd name="connsiteX176" fmla="*/ 547336 w 5039333"/>
                <a:gd name="connsiteY176" fmla="*/ 974329 h 5172574"/>
                <a:gd name="connsiteX177" fmla="*/ 988159 w 5039333"/>
                <a:gd name="connsiteY177" fmla="*/ 531742 h 5172574"/>
                <a:gd name="connsiteX178" fmla="*/ 1524200 w 5039333"/>
                <a:gd name="connsiteY178" fmla="*/ 209060 h 5172574"/>
                <a:gd name="connsiteX179" fmla="*/ 3479692 w 5039333"/>
                <a:gd name="connsiteY179" fmla="*/ 202007 h 5172574"/>
                <a:gd name="connsiteX180" fmla="*/ 3576673 w 5039333"/>
                <a:gd name="connsiteY180" fmla="*/ 230220 h 5172574"/>
                <a:gd name="connsiteX181" fmla="*/ 3673655 w 5039333"/>
                <a:gd name="connsiteY181" fmla="*/ 263721 h 5172574"/>
                <a:gd name="connsiteX182" fmla="*/ 4454792 w 5039333"/>
                <a:gd name="connsiteY182" fmla="*/ 850899 h 5172574"/>
                <a:gd name="connsiteX183" fmla="*/ 4400131 w 5039333"/>
                <a:gd name="connsiteY183" fmla="*/ 801526 h 5172574"/>
                <a:gd name="connsiteX184" fmla="*/ 4343706 w 5039333"/>
                <a:gd name="connsiteY184" fmla="*/ 753917 h 5172574"/>
                <a:gd name="connsiteX185" fmla="*/ 3479692 w 5039333"/>
                <a:gd name="connsiteY185" fmla="*/ 202007 h 5172574"/>
                <a:gd name="connsiteX186" fmla="*/ 2955994 w 5039333"/>
                <a:gd name="connsiteY186" fmla="*/ 198480 h 5172574"/>
                <a:gd name="connsiteX187" fmla="*/ 2996548 w 5039333"/>
                <a:gd name="connsiteY187" fmla="*/ 198480 h 5172574"/>
                <a:gd name="connsiteX188" fmla="*/ 3070607 w 5039333"/>
                <a:gd name="connsiteY188" fmla="*/ 212587 h 5172574"/>
                <a:gd name="connsiteX189" fmla="*/ 3144665 w 5039333"/>
                <a:gd name="connsiteY189" fmla="*/ 230220 h 5172574"/>
                <a:gd name="connsiteX190" fmla="*/ 3181695 w 5039333"/>
                <a:gd name="connsiteY190" fmla="*/ 239035 h 5172574"/>
                <a:gd name="connsiteX191" fmla="*/ 3218723 w 5039333"/>
                <a:gd name="connsiteY191" fmla="*/ 249615 h 5172574"/>
                <a:gd name="connsiteX192" fmla="*/ 3291019 w 5039333"/>
                <a:gd name="connsiteY192" fmla="*/ 270774 h 5172574"/>
                <a:gd name="connsiteX193" fmla="*/ 3573146 w 5039333"/>
                <a:gd name="connsiteY193" fmla="*/ 381863 h 5172574"/>
                <a:gd name="connsiteX194" fmla="*/ 4084501 w 5039333"/>
                <a:gd name="connsiteY194" fmla="*/ 706309 h 5172574"/>
                <a:gd name="connsiteX195" fmla="*/ 4045708 w 5039333"/>
                <a:gd name="connsiteY195" fmla="*/ 686911 h 5172574"/>
                <a:gd name="connsiteX196" fmla="*/ 4028076 w 5039333"/>
                <a:gd name="connsiteY196" fmla="*/ 676332 h 5172574"/>
                <a:gd name="connsiteX197" fmla="*/ 2836090 w 5039333"/>
                <a:gd name="connsiteY197" fmla="*/ 200243 h 5172574"/>
                <a:gd name="connsiteX198" fmla="*/ 2915437 w 5039333"/>
                <a:gd name="connsiteY198" fmla="*/ 200243 h 5172574"/>
                <a:gd name="connsiteX199" fmla="*/ 2590991 w 5039333"/>
                <a:gd name="connsiteY199" fmla="*/ 150870 h 5172574"/>
                <a:gd name="connsiteX200" fmla="*/ 2495773 w 5039333"/>
                <a:gd name="connsiteY200" fmla="*/ 164977 h 5172574"/>
                <a:gd name="connsiteX201" fmla="*/ 2471087 w 5039333"/>
                <a:gd name="connsiteY201" fmla="*/ 168503 h 5172574"/>
                <a:gd name="connsiteX202" fmla="*/ 2446401 w 5039333"/>
                <a:gd name="connsiteY202" fmla="*/ 173792 h 5172574"/>
                <a:gd name="connsiteX203" fmla="*/ 2398793 w 5039333"/>
                <a:gd name="connsiteY203" fmla="*/ 184372 h 5172574"/>
                <a:gd name="connsiteX204" fmla="*/ 1580625 w 5039333"/>
                <a:gd name="connsiteY204" fmla="*/ 403020 h 5172574"/>
                <a:gd name="connsiteX205" fmla="*/ 892941 w 5039333"/>
                <a:gd name="connsiteY205" fmla="*/ 894980 h 5172574"/>
                <a:gd name="connsiteX206" fmla="*/ 1159197 w 5039333"/>
                <a:gd name="connsiteY206" fmla="*/ 605800 h 5172574"/>
                <a:gd name="connsiteX207" fmla="*/ 1485407 w 5039333"/>
                <a:gd name="connsiteY207" fmla="*/ 406547 h 5172574"/>
                <a:gd name="connsiteX208" fmla="*/ 1659972 w 5039333"/>
                <a:gd name="connsiteY208" fmla="*/ 327200 h 5172574"/>
                <a:gd name="connsiteX209" fmla="*/ 1749901 w 5039333"/>
                <a:gd name="connsiteY209" fmla="*/ 293696 h 5172574"/>
                <a:gd name="connsiteX210" fmla="*/ 1839828 w 5039333"/>
                <a:gd name="connsiteY210" fmla="*/ 263721 h 5172574"/>
                <a:gd name="connsiteX211" fmla="*/ 2211884 w 5039333"/>
                <a:gd name="connsiteY211" fmla="*/ 177319 h 5172574"/>
                <a:gd name="connsiteX212" fmla="*/ 2590991 w 5039333"/>
                <a:gd name="connsiteY212" fmla="*/ 150870 h 5172574"/>
                <a:gd name="connsiteX213" fmla="*/ 2522251 w 5039333"/>
                <a:gd name="connsiteY213" fmla="*/ 412 h 5172574"/>
                <a:gd name="connsiteX214" fmla="*/ 3301599 w 5039333"/>
                <a:gd name="connsiteY214" fmla="*/ 106789 h 5172574"/>
                <a:gd name="connsiteX215" fmla="*/ 3236358 w 5039333"/>
                <a:gd name="connsiteY215" fmla="*/ 96209 h 5172574"/>
                <a:gd name="connsiteX216" fmla="*/ 3167589 w 5039333"/>
                <a:gd name="connsiteY216" fmla="*/ 89156 h 5172574"/>
                <a:gd name="connsiteX217" fmla="*/ 2984206 w 5039333"/>
                <a:gd name="connsiteY217" fmla="*/ 52126 h 5172574"/>
                <a:gd name="connsiteX218" fmla="*/ 2890753 w 5039333"/>
                <a:gd name="connsiteY218" fmla="*/ 39784 h 5172574"/>
                <a:gd name="connsiteX219" fmla="*/ 2797297 w 5039333"/>
                <a:gd name="connsiteY219" fmla="*/ 30967 h 5172574"/>
                <a:gd name="connsiteX220" fmla="*/ 2703844 w 5039333"/>
                <a:gd name="connsiteY220" fmla="*/ 23913 h 5172574"/>
                <a:gd name="connsiteX221" fmla="*/ 2610388 w 5039333"/>
                <a:gd name="connsiteY221" fmla="*/ 20387 h 5172574"/>
                <a:gd name="connsiteX222" fmla="*/ 2516935 w 5039333"/>
                <a:gd name="connsiteY222" fmla="*/ 22151 h 5172574"/>
                <a:gd name="connsiteX223" fmla="*/ 2469325 w 5039333"/>
                <a:gd name="connsiteY223" fmla="*/ 23913 h 5172574"/>
                <a:gd name="connsiteX224" fmla="*/ 2423479 w 5039333"/>
                <a:gd name="connsiteY224" fmla="*/ 27440 h 5172574"/>
                <a:gd name="connsiteX225" fmla="*/ 1691714 w 5039333"/>
                <a:gd name="connsiteY225" fmla="*/ 182610 h 5172574"/>
                <a:gd name="connsiteX226" fmla="*/ 1725215 w 5039333"/>
                <a:gd name="connsiteY226" fmla="*/ 164977 h 5172574"/>
                <a:gd name="connsiteX227" fmla="*/ 1751666 w 5039333"/>
                <a:gd name="connsiteY227" fmla="*/ 152635 h 5172574"/>
                <a:gd name="connsiteX228" fmla="*/ 1818671 w 5039333"/>
                <a:gd name="connsiteY228" fmla="*/ 122658 h 5172574"/>
                <a:gd name="connsiteX229" fmla="*/ 1876858 w 5039333"/>
                <a:gd name="connsiteY229" fmla="*/ 101498 h 5172574"/>
                <a:gd name="connsiteX230" fmla="*/ 1963261 w 5039333"/>
                <a:gd name="connsiteY230" fmla="*/ 75050 h 5172574"/>
                <a:gd name="connsiteX231" fmla="*/ 2088454 w 5039333"/>
                <a:gd name="connsiteY231" fmla="*/ 45073 h 5172574"/>
                <a:gd name="connsiteX232" fmla="*/ 2167803 w 5039333"/>
                <a:gd name="connsiteY232" fmla="*/ 30967 h 5172574"/>
                <a:gd name="connsiteX233" fmla="*/ 2211884 w 5039333"/>
                <a:gd name="connsiteY233" fmla="*/ 23913 h 5172574"/>
                <a:gd name="connsiteX234" fmla="*/ 2259494 w 5039333"/>
                <a:gd name="connsiteY234" fmla="*/ 18624 h 5172574"/>
                <a:gd name="connsiteX235" fmla="*/ 2522251 w 5039333"/>
                <a:gd name="connsiteY235" fmla="*/ 412 h 517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5039333" h="5172574">
                  <a:moveTo>
                    <a:pt x="4728104" y="1561505"/>
                  </a:moveTo>
                  <a:cubicBezTo>
                    <a:pt x="4728104" y="1561505"/>
                    <a:pt x="4729866" y="1561505"/>
                    <a:pt x="4729866" y="1561505"/>
                  </a:cubicBezTo>
                  <a:cubicBezTo>
                    <a:pt x="4742210" y="1589717"/>
                    <a:pt x="4754552" y="1616166"/>
                    <a:pt x="4765132" y="1646143"/>
                  </a:cubicBezTo>
                  <a:cubicBezTo>
                    <a:pt x="4754552" y="1616166"/>
                    <a:pt x="4740446" y="1589717"/>
                    <a:pt x="4728104" y="1561505"/>
                  </a:cubicBezTo>
                  <a:close/>
                  <a:moveTo>
                    <a:pt x="4888651" y="1542826"/>
                  </a:moveTo>
                  <a:lnTo>
                    <a:pt x="4889224" y="1544092"/>
                  </a:lnTo>
                  <a:cubicBezTo>
                    <a:pt x="4896057" y="1558860"/>
                    <a:pt x="4902670" y="1573848"/>
                    <a:pt x="4907960" y="1589717"/>
                  </a:cubicBezTo>
                  <a:close/>
                  <a:moveTo>
                    <a:pt x="4869167" y="1499790"/>
                  </a:moveTo>
                  <a:cubicBezTo>
                    <a:pt x="4869167" y="1499790"/>
                    <a:pt x="4870930" y="1499790"/>
                    <a:pt x="4870930" y="1499790"/>
                  </a:cubicBezTo>
                  <a:lnTo>
                    <a:pt x="4888651" y="1542826"/>
                  </a:lnTo>
                  <a:close/>
                  <a:moveTo>
                    <a:pt x="4583190" y="1291357"/>
                  </a:moveTo>
                  <a:lnTo>
                    <a:pt x="4608198" y="1328750"/>
                  </a:lnTo>
                  <a:cubicBezTo>
                    <a:pt x="4608198" y="1328750"/>
                    <a:pt x="4606436" y="1328750"/>
                    <a:pt x="4606436" y="1328750"/>
                  </a:cubicBezTo>
                  <a:close/>
                  <a:moveTo>
                    <a:pt x="4526081" y="1205962"/>
                  </a:moveTo>
                  <a:lnTo>
                    <a:pt x="4544719" y="1231768"/>
                  </a:lnTo>
                  <a:lnTo>
                    <a:pt x="4565879" y="1263507"/>
                  </a:lnTo>
                  <a:lnTo>
                    <a:pt x="4583190" y="1291357"/>
                  </a:lnTo>
                  <a:close/>
                  <a:moveTo>
                    <a:pt x="707794" y="1046623"/>
                  </a:moveTo>
                  <a:cubicBezTo>
                    <a:pt x="695452" y="1069545"/>
                    <a:pt x="683108" y="1090705"/>
                    <a:pt x="672528" y="1110102"/>
                  </a:cubicBezTo>
                  <a:cubicBezTo>
                    <a:pt x="661949" y="1133024"/>
                    <a:pt x="649607" y="1154183"/>
                    <a:pt x="639027" y="1177107"/>
                  </a:cubicBezTo>
                  <a:lnTo>
                    <a:pt x="623156" y="1210608"/>
                  </a:lnTo>
                  <a:lnTo>
                    <a:pt x="607288" y="1244112"/>
                  </a:lnTo>
                  <a:cubicBezTo>
                    <a:pt x="596708" y="1267034"/>
                    <a:pt x="587890" y="1289958"/>
                    <a:pt x="577311" y="1312879"/>
                  </a:cubicBezTo>
                  <a:cubicBezTo>
                    <a:pt x="400981" y="1603824"/>
                    <a:pt x="288131" y="1933558"/>
                    <a:pt x="249338" y="2272111"/>
                  </a:cubicBezTo>
                  <a:cubicBezTo>
                    <a:pt x="229943" y="2441387"/>
                    <a:pt x="228179" y="2612427"/>
                    <a:pt x="245812" y="2781703"/>
                  </a:cubicBezTo>
                  <a:cubicBezTo>
                    <a:pt x="261682" y="2950979"/>
                    <a:pt x="298710" y="3118491"/>
                    <a:pt x="351609" y="3280714"/>
                  </a:cubicBezTo>
                  <a:cubicBezTo>
                    <a:pt x="457407" y="3603397"/>
                    <a:pt x="635500" y="3903157"/>
                    <a:pt x="868255" y="4151780"/>
                  </a:cubicBezTo>
                  <a:cubicBezTo>
                    <a:pt x="1101010" y="4400406"/>
                    <a:pt x="1386663" y="4599657"/>
                    <a:pt x="1702292" y="4726614"/>
                  </a:cubicBezTo>
                  <a:cubicBezTo>
                    <a:pt x="2016158" y="4855335"/>
                    <a:pt x="2360001" y="4913523"/>
                    <a:pt x="2700317" y="4897654"/>
                  </a:cubicBezTo>
                  <a:cubicBezTo>
                    <a:pt x="3040632" y="4883548"/>
                    <a:pt x="3377420" y="4791857"/>
                    <a:pt x="3678944" y="4634923"/>
                  </a:cubicBezTo>
                  <a:cubicBezTo>
                    <a:pt x="3980466" y="4479753"/>
                    <a:pt x="4248488" y="4255816"/>
                    <a:pt x="4456557" y="3986031"/>
                  </a:cubicBezTo>
                  <a:cubicBezTo>
                    <a:pt x="4666388" y="3718010"/>
                    <a:pt x="4816268" y="3402382"/>
                    <a:pt x="4892089" y="3070883"/>
                  </a:cubicBezTo>
                  <a:cubicBezTo>
                    <a:pt x="4918539" y="3141415"/>
                    <a:pt x="4939699" y="3213709"/>
                    <a:pt x="4960857" y="3289531"/>
                  </a:cubicBezTo>
                  <a:cubicBezTo>
                    <a:pt x="4848008" y="3633372"/>
                    <a:pt x="4659334" y="3954292"/>
                    <a:pt x="4410711" y="4217023"/>
                  </a:cubicBezTo>
                  <a:cubicBezTo>
                    <a:pt x="4163850" y="4479753"/>
                    <a:pt x="3858799" y="4689586"/>
                    <a:pt x="3523774" y="4821832"/>
                  </a:cubicBezTo>
                  <a:cubicBezTo>
                    <a:pt x="3188748" y="4955842"/>
                    <a:pt x="2825510" y="5014032"/>
                    <a:pt x="2467560" y="4992872"/>
                  </a:cubicBezTo>
                  <a:cubicBezTo>
                    <a:pt x="2109613" y="4971713"/>
                    <a:pt x="1756955" y="4871204"/>
                    <a:pt x="1443088" y="4700165"/>
                  </a:cubicBezTo>
                  <a:cubicBezTo>
                    <a:pt x="1127458" y="4530889"/>
                    <a:pt x="854149" y="4289317"/>
                    <a:pt x="642553" y="4003664"/>
                  </a:cubicBezTo>
                  <a:cubicBezTo>
                    <a:pt x="432721" y="3718010"/>
                    <a:pt x="284604" y="3384749"/>
                    <a:pt x="215837" y="3037380"/>
                  </a:cubicBezTo>
                  <a:cubicBezTo>
                    <a:pt x="147067" y="2688248"/>
                    <a:pt x="155885" y="2328536"/>
                    <a:pt x="240523" y="1984695"/>
                  </a:cubicBezTo>
                  <a:cubicBezTo>
                    <a:pt x="282842" y="1813655"/>
                    <a:pt x="342794" y="1646143"/>
                    <a:pt x="422141" y="1489209"/>
                  </a:cubicBezTo>
                  <a:cubicBezTo>
                    <a:pt x="501490" y="1332277"/>
                    <a:pt x="596708" y="1182396"/>
                    <a:pt x="707794" y="1046623"/>
                  </a:cubicBezTo>
                  <a:close/>
                  <a:moveTo>
                    <a:pt x="4497112" y="916139"/>
                  </a:moveTo>
                  <a:cubicBezTo>
                    <a:pt x="4500638" y="917902"/>
                    <a:pt x="4504165" y="919666"/>
                    <a:pt x="4507691" y="921428"/>
                  </a:cubicBezTo>
                  <a:cubicBezTo>
                    <a:pt x="4511218" y="924955"/>
                    <a:pt x="4516507" y="926719"/>
                    <a:pt x="4520033" y="928482"/>
                  </a:cubicBezTo>
                  <a:cubicBezTo>
                    <a:pt x="4537666" y="947879"/>
                    <a:pt x="4553537" y="969038"/>
                    <a:pt x="4569406" y="990198"/>
                  </a:cubicBezTo>
                  <a:cubicBezTo>
                    <a:pt x="4585276" y="1011357"/>
                    <a:pt x="4602909" y="1032517"/>
                    <a:pt x="4617015" y="1053676"/>
                  </a:cubicBezTo>
                  <a:cubicBezTo>
                    <a:pt x="4636411" y="1081889"/>
                    <a:pt x="4657570" y="1111864"/>
                    <a:pt x="4676967" y="1141841"/>
                  </a:cubicBezTo>
                  <a:cubicBezTo>
                    <a:pt x="4701653" y="1180633"/>
                    <a:pt x="4726340" y="1217662"/>
                    <a:pt x="4747499" y="1256454"/>
                  </a:cubicBezTo>
                  <a:lnTo>
                    <a:pt x="4781001" y="1316406"/>
                  </a:lnTo>
                  <a:lnTo>
                    <a:pt x="4796871" y="1346383"/>
                  </a:lnTo>
                  <a:lnTo>
                    <a:pt x="4810978" y="1376358"/>
                  </a:lnTo>
                  <a:cubicBezTo>
                    <a:pt x="4809213" y="1376358"/>
                    <a:pt x="4809213" y="1374596"/>
                    <a:pt x="4807451" y="1374596"/>
                  </a:cubicBezTo>
                  <a:cubicBezTo>
                    <a:pt x="4796871" y="1353436"/>
                    <a:pt x="4786292" y="1334039"/>
                    <a:pt x="4773948" y="1312879"/>
                  </a:cubicBezTo>
                  <a:lnTo>
                    <a:pt x="4738682" y="1251165"/>
                  </a:lnTo>
                  <a:cubicBezTo>
                    <a:pt x="4713996" y="1210608"/>
                    <a:pt x="4689310" y="1170054"/>
                    <a:pt x="4662861" y="1131261"/>
                  </a:cubicBezTo>
                  <a:lnTo>
                    <a:pt x="4602909" y="1048386"/>
                  </a:lnTo>
                  <a:cubicBezTo>
                    <a:pt x="4587039" y="1025464"/>
                    <a:pt x="4569406" y="1004304"/>
                    <a:pt x="4551773" y="981380"/>
                  </a:cubicBezTo>
                  <a:lnTo>
                    <a:pt x="4525324" y="947879"/>
                  </a:lnTo>
                  <a:close/>
                  <a:moveTo>
                    <a:pt x="4222038" y="849134"/>
                  </a:moveTo>
                  <a:cubicBezTo>
                    <a:pt x="4230853" y="852661"/>
                    <a:pt x="4241433" y="856188"/>
                    <a:pt x="4252013" y="861476"/>
                  </a:cubicBezTo>
                  <a:cubicBezTo>
                    <a:pt x="4320780" y="931127"/>
                    <a:pt x="4384700" y="1005185"/>
                    <a:pt x="4443991" y="1083211"/>
                  </a:cubicBezTo>
                  <a:lnTo>
                    <a:pt x="4526081" y="1205962"/>
                  </a:lnTo>
                  <a:lnTo>
                    <a:pt x="4521798" y="1200029"/>
                  </a:lnTo>
                  <a:lnTo>
                    <a:pt x="4477714" y="1136550"/>
                  </a:lnTo>
                  <a:lnTo>
                    <a:pt x="4430106" y="1076598"/>
                  </a:lnTo>
                  <a:lnTo>
                    <a:pt x="4405420" y="1046623"/>
                  </a:lnTo>
                  <a:lnTo>
                    <a:pt x="4380734" y="1016646"/>
                  </a:lnTo>
                  <a:cubicBezTo>
                    <a:pt x="4363101" y="997251"/>
                    <a:pt x="4347231" y="977854"/>
                    <a:pt x="4329598" y="958459"/>
                  </a:cubicBezTo>
                  <a:cubicBezTo>
                    <a:pt x="4294332" y="921428"/>
                    <a:pt x="4259066" y="884400"/>
                    <a:pt x="4222038" y="849134"/>
                  </a:cubicBezTo>
                  <a:close/>
                  <a:moveTo>
                    <a:pt x="2590993" y="284881"/>
                  </a:moveTo>
                  <a:cubicBezTo>
                    <a:pt x="3837507" y="284881"/>
                    <a:pt x="4848008" y="1295380"/>
                    <a:pt x="4848008" y="2541895"/>
                  </a:cubicBezTo>
                  <a:cubicBezTo>
                    <a:pt x="4848008" y="2619802"/>
                    <a:pt x="4844061" y="2696787"/>
                    <a:pt x="4836356" y="2772662"/>
                  </a:cubicBezTo>
                  <a:lnTo>
                    <a:pt x="4805702" y="2973520"/>
                  </a:lnTo>
                  <a:lnTo>
                    <a:pt x="4810978" y="2984481"/>
                  </a:lnTo>
                  <a:cubicBezTo>
                    <a:pt x="4825084" y="3017984"/>
                    <a:pt x="4837426" y="3051486"/>
                    <a:pt x="4851534" y="3086752"/>
                  </a:cubicBezTo>
                  <a:cubicBezTo>
                    <a:pt x="4777474" y="3384749"/>
                    <a:pt x="4641702" y="3665112"/>
                    <a:pt x="4458319" y="3910210"/>
                  </a:cubicBezTo>
                  <a:cubicBezTo>
                    <a:pt x="4274937" y="4155307"/>
                    <a:pt x="4042182" y="4363376"/>
                    <a:pt x="3779450" y="4516783"/>
                  </a:cubicBezTo>
                  <a:cubicBezTo>
                    <a:pt x="3516721" y="4671953"/>
                    <a:pt x="3224014" y="4772460"/>
                    <a:pt x="2922490" y="4813016"/>
                  </a:cubicBezTo>
                  <a:cubicBezTo>
                    <a:pt x="2620968" y="4853571"/>
                    <a:pt x="2314155" y="4834176"/>
                    <a:pt x="2021448" y="4756591"/>
                  </a:cubicBezTo>
                  <a:cubicBezTo>
                    <a:pt x="1728742" y="4679006"/>
                    <a:pt x="1453668" y="4541469"/>
                    <a:pt x="1215623" y="4356323"/>
                  </a:cubicBezTo>
                  <a:cubicBezTo>
                    <a:pt x="977579" y="4171178"/>
                    <a:pt x="776564" y="3940185"/>
                    <a:pt x="628447" y="3679218"/>
                  </a:cubicBezTo>
                  <a:cubicBezTo>
                    <a:pt x="480330" y="3418251"/>
                    <a:pt x="385113" y="3127308"/>
                    <a:pt x="349847" y="2831075"/>
                  </a:cubicBezTo>
                  <a:lnTo>
                    <a:pt x="345902" y="2774443"/>
                  </a:lnTo>
                  <a:lnTo>
                    <a:pt x="345630" y="2772662"/>
                  </a:lnTo>
                  <a:lnTo>
                    <a:pt x="345241" y="2764951"/>
                  </a:lnTo>
                  <a:lnTo>
                    <a:pt x="334308" y="2607964"/>
                  </a:lnTo>
                  <a:lnTo>
                    <a:pt x="335383" y="2569715"/>
                  </a:lnTo>
                  <a:lnTo>
                    <a:pt x="333978" y="2541895"/>
                  </a:lnTo>
                  <a:lnTo>
                    <a:pt x="338912" y="2444195"/>
                  </a:lnTo>
                  <a:lnTo>
                    <a:pt x="340589" y="2384523"/>
                  </a:lnTo>
                  <a:lnTo>
                    <a:pt x="342807" y="2367040"/>
                  </a:lnTo>
                  <a:lnTo>
                    <a:pt x="345630" y="2311129"/>
                  </a:lnTo>
                  <a:cubicBezTo>
                    <a:pt x="461213" y="1173014"/>
                    <a:pt x="1422384" y="284881"/>
                    <a:pt x="2590993" y="284881"/>
                  </a:cubicBezTo>
                  <a:close/>
                  <a:moveTo>
                    <a:pt x="1524200" y="209060"/>
                  </a:moveTo>
                  <a:cubicBezTo>
                    <a:pt x="1437799" y="261959"/>
                    <a:pt x="1358450" y="320147"/>
                    <a:pt x="1279103" y="383625"/>
                  </a:cubicBezTo>
                  <a:cubicBezTo>
                    <a:pt x="1104536" y="491187"/>
                    <a:pt x="944077" y="618144"/>
                    <a:pt x="799487" y="760970"/>
                  </a:cubicBezTo>
                  <a:cubicBezTo>
                    <a:pt x="656660" y="905560"/>
                    <a:pt x="529703" y="1066020"/>
                    <a:pt x="423905" y="1240585"/>
                  </a:cubicBezTo>
                  <a:cubicBezTo>
                    <a:pt x="318108" y="1416915"/>
                    <a:pt x="235234" y="1603824"/>
                    <a:pt x="173518" y="1797786"/>
                  </a:cubicBezTo>
                  <a:cubicBezTo>
                    <a:pt x="115330" y="1991748"/>
                    <a:pt x="78300" y="2194528"/>
                    <a:pt x="65958" y="2397305"/>
                  </a:cubicBezTo>
                  <a:cubicBezTo>
                    <a:pt x="53614" y="2600085"/>
                    <a:pt x="65958" y="2804627"/>
                    <a:pt x="102986" y="3005642"/>
                  </a:cubicBezTo>
                  <a:cubicBezTo>
                    <a:pt x="110039" y="3056777"/>
                    <a:pt x="124145" y="3106149"/>
                    <a:pt x="134725" y="3155521"/>
                  </a:cubicBezTo>
                  <a:cubicBezTo>
                    <a:pt x="140016" y="3180207"/>
                    <a:pt x="147069" y="3204893"/>
                    <a:pt x="154122" y="3229579"/>
                  </a:cubicBezTo>
                  <a:cubicBezTo>
                    <a:pt x="161175" y="3254265"/>
                    <a:pt x="168229" y="3278952"/>
                    <a:pt x="175282" y="3303638"/>
                  </a:cubicBezTo>
                  <a:cubicBezTo>
                    <a:pt x="207021" y="3400620"/>
                    <a:pt x="242287" y="3497600"/>
                    <a:pt x="284606" y="3589291"/>
                  </a:cubicBezTo>
                  <a:cubicBezTo>
                    <a:pt x="326925" y="3682746"/>
                    <a:pt x="376297" y="3770911"/>
                    <a:pt x="427432" y="3859076"/>
                  </a:cubicBezTo>
                  <a:cubicBezTo>
                    <a:pt x="482095" y="3945476"/>
                    <a:pt x="538520" y="4030114"/>
                    <a:pt x="601999" y="4109463"/>
                  </a:cubicBezTo>
                  <a:cubicBezTo>
                    <a:pt x="663713" y="4190575"/>
                    <a:pt x="734245" y="4266396"/>
                    <a:pt x="804776" y="4338691"/>
                  </a:cubicBezTo>
                  <a:cubicBezTo>
                    <a:pt x="878835" y="4409223"/>
                    <a:pt x="952893" y="4477991"/>
                    <a:pt x="1034004" y="4539707"/>
                  </a:cubicBezTo>
                  <a:cubicBezTo>
                    <a:pt x="1113354" y="4603185"/>
                    <a:pt x="1197991" y="4661373"/>
                    <a:pt x="1284392" y="4714272"/>
                  </a:cubicBezTo>
                  <a:lnTo>
                    <a:pt x="1351397" y="4753064"/>
                  </a:lnTo>
                  <a:lnTo>
                    <a:pt x="1384901" y="4772461"/>
                  </a:lnTo>
                  <a:lnTo>
                    <a:pt x="1418402" y="4790094"/>
                  </a:lnTo>
                  <a:lnTo>
                    <a:pt x="1487172" y="4825360"/>
                  </a:lnTo>
                  <a:cubicBezTo>
                    <a:pt x="1510094" y="4835940"/>
                    <a:pt x="1533017" y="4846520"/>
                    <a:pt x="1555939" y="4857099"/>
                  </a:cubicBezTo>
                  <a:cubicBezTo>
                    <a:pt x="1647630" y="4901181"/>
                    <a:pt x="1744612" y="4934684"/>
                    <a:pt x="1841593" y="4966424"/>
                  </a:cubicBezTo>
                  <a:cubicBezTo>
                    <a:pt x="1940337" y="4996399"/>
                    <a:pt x="2039081" y="5021085"/>
                    <a:pt x="2139590" y="5038718"/>
                  </a:cubicBezTo>
                  <a:cubicBezTo>
                    <a:pt x="2539856" y="5112776"/>
                    <a:pt x="2957758" y="5084563"/>
                    <a:pt x="3347445" y="4964659"/>
                  </a:cubicBezTo>
                  <a:cubicBezTo>
                    <a:pt x="3541407" y="4902945"/>
                    <a:pt x="3728316" y="4818307"/>
                    <a:pt x="3902883" y="4712509"/>
                  </a:cubicBezTo>
                  <a:cubicBezTo>
                    <a:pt x="4077448" y="4604948"/>
                    <a:pt x="4237908" y="4479755"/>
                    <a:pt x="4382498" y="4335165"/>
                  </a:cubicBezTo>
                  <a:cubicBezTo>
                    <a:pt x="4525324" y="4190575"/>
                    <a:pt x="4652281" y="4030114"/>
                    <a:pt x="4758079" y="3855549"/>
                  </a:cubicBezTo>
                  <a:cubicBezTo>
                    <a:pt x="4863876" y="3680982"/>
                    <a:pt x="4946752" y="3492311"/>
                    <a:pt x="5008466" y="3298349"/>
                  </a:cubicBezTo>
                  <a:cubicBezTo>
                    <a:pt x="5018165" y="3336259"/>
                    <a:pt x="5027422" y="3375051"/>
                    <a:pt x="5035578" y="3414285"/>
                  </a:cubicBezTo>
                  <a:lnTo>
                    <a:pt x="5039333" y="3436011"/>
                  </a:lnTo>
                  <a:lnTo>
                    <a:pt x="4972399" y="3618891"/>
                  </a:lnTo>
                  <a:cubicBezTo>
                    <a:pt x="4838158" y="3936271"/>
                    <a:pt x="4643909" y="4222090"/>
                    <a:pt x="4403875" y="4462124"/>
                  </a:cubicBezTo>
                  <a:lnTo>
                    <a:pt x="4253822" y="4598501"/>
                  </a:lnTo>
                  <a:lnTo>
                    <a:pt x="4172842" y="4661928"/>
                  </a:lnTo>
                  <a:cubicBezTo>
                    <a:pt x="3869931" y="4884512"/>
                    <a:pt x="3518926" y="5042465"/>
                    <a:pt x="3151720" y="5118067"/>
                  </a:cubicBezTo>
                  <a:cubicBezTo>
                    <a:pt x="2941887" y="5162148"/>
                    <a:pt x="2728530" y="5178019"/>
                    <a:pt x="2515170" y="5170966"/>
                  </a:cubicBezTo>
                  <a:cubicBezTo>
                    <a:pt x="2407610" y="5169201"/>
                    <a:pt x="2301813" y="5156859"/>
                    <a:pt x="2196015" y="5140989"/>
                  </a:cubicBezTo>
                  <a:cubicBezTo>
                    <a:pt x="2169565" y="5137462"/>
                    <a:pt x="2143116" y="5132173"/>
                    <a:pt x="2116666" y="5126882"/>
                  </a:cubicBezTo>
                  <a:cubicBezTo>
                    <a:pt x="2091980" y="5121593"/>
                    <a:pt x="2065532" y="5118067"/>
                    <a:pt x="2039081" y="5111014"/>
                  </a:cubicBezTo>
                  <a:cubicBezTo>
                    <a:pt x="1986183" y="5096907"/>
                    <a:pt x="1935048" y="5086327"/>
                    <a:pt x="1883912" y="5070457"/>
                  </a:cubicBezTo>
                  <a:lnTo>
                    <a:pt x="1808091" y="5047535"/>
                  </a:lnTo>
                  <a:lnTo>
                    <a:pt x="1732268" y="5021085"/>
                  </a:lnTo>
                  <a:cubicBezTo>
                    <a:pt x="1681134" y="5003452"/>
                    <a:pt x="1631762" y="4982292"/>
                    <a:pt x="1582389" y="4962897"/>
                  </a:cubicBezTo>
                  <a:cubicBezTo>
                    <a:pt x="1557703" y="4952317"/>
                    <a:pt x="1534780" y="4939973"/>
                    <a:pt x="1510094" y="4929394"/>
                  </a:cubicBezTo>
                  <a:cubicBezTo>
                    <a:pt x="1485407" y="4917051"/>
                    <a:pt x="1460721" y="4906472"/>
                    <a:pt x="1437799" y="4894128"/>
                  </a:cubicBezTo>
                  <a:cubicBezTo>
                    <a:pt x="1390190" y="4869442"/>
                    <a:pt x="1342582" y="4846520"/>
                    <a:pt x="1296736" y="4818307"/>
                  </a:cubicBezTo>
                  <a:cubicBezTo>
                    <a:pt x="1273812" y="4804201"/>
                    <a:pt x="1250890" y="4791857"/>
                    <a:pt x="1227967" y="4777750"/>
                  </a:cubicBezTo>
                  <a:lnTo>
                    <a:pt x="1160962" y="4733669"/>
                  </a:lnTo>
                  <a:lnTo>
                    <a:pt x="1127460" y="4712509"/>
                  </a:lnTo>
                  <a:lnTo>
                    <a:pt x="1095721" y="4689586"/>
                  </a:lnTo>
                  <a:lnTo>
                    <a:pt x="1030478" y="4641978"/>
                  </a:lnTo>
                  <a:cubicBezTo>
                    <a:pt x="945840" y="4576735"/>
                    <a:pt x="864728" y="4507968"/>
                    <a:pt x="788908" y="4433909"/>
                  </a:cubicBezTo>
                  <a:cubicBezTo>
                    <a:pt x="711323" y="4359851"/>
                    <a:pt x="640791" y="4280502"/>
                    <a:pt x="573786" y="4199390"/>
                  </a:cubicBezTo>
                  <a:cubicBezTo>
                    <a:pt x="508543" y="4116516"/>
                    <a:pt x="445065" y="4030114"/>
                    <a:pt x="390403" y="3940187"/>
                  </a:cubicBezTo>
                  <a:cubicBezTo>
                    <a:pt x="362191" y="3896104"/>
                    <a:pt x="337505" y="3848496"/>
                    <a:pt x="311054" y="3802650"/>
                  </a:cubicBezTo>
                  <a:cubicBezTo>
                    <a:pt x="296948" y="3779727"/>
                    <a:pt x="286368" y="3755041"/>
                    <a:pt x="274026" y="3732119"/>
                  </a:cubicBezTo>
                  <a:cubicBezTo>
                    <a:pt x="261682" y="3709195"/>
                    <a:pt x="249340" y="3686273"/>
                    <a:pt x="238760" y="3661587"/>
                  </a:cubicBezTo>
                  <a:lnTo>
                    <a:pt x="207021" y="3589291"/>
                  </a:lnTo>
                  <a:cubicBezTo>
                    <a:pt x="201730" y="3576949"/>
                    <a:pt x="196441" y="3564605"/>
                    <a:pt x="191150" y="3552263"/>
                  </a:cubicBezTo>
                  <a:lnTo>
                    <a:pt x="177044" y="3515233"/>
                  </a:lnTo>
                  <a:lnTo>
                    <a:pt x="148831" y="3441174"/>
                  </a:lnTo>
                  <a:cubicBezTo>
                    <a:pt x="140016" y="3416488"/>
                    <a:pt x="132963" y="3390040"/>
                    <a:pt x="124145" y="3365354"/>
                  </a:cubicBezTo>
                  <a:cubicBezTo>
                    <a:pt x="106512" y="3315982"/>
                    <a:pt x="94170" y="3264845"/>
                    <a:pt x="80064" y="3213711"/>
                  </a:cubicBezTo>
                  <a:cubicBezTo>
                    <a:pt x="73011" y="3187260"/>
                    <a:pt x="67720" y="3162574"/>
                    <a:pt x="62431" y="3136126"/>
                  </a:cubicBezTo>
                  <a:cubicBezTo>
                    <a:pt x="57140" y="3109675"/>
                    <a:pt x="51851" y="3084989"/>
                    <a:pt x="46560" y="3058541"/>
                  </a:cubicBezTo>
                  <a:cubicBezTo>
                    <a:pt x="27165" y="2954506"/>
                    <a:pt x="11295" y="2850472"/>
                    <a:pt x="6006" y="2744675"/>
                  </a:cubicBezTo>
                  <a:cubicBezTo>
                    <a:pt x="-8101" y="2534842"/>
                    <a:pt x="2479" y="2323247"/>
                    <a:pt x="39507" y="2115178"/>
                  </a:cubicBezTo>
                  <a:lnTo>
                    <a:pt x="53614" y="2037594"/>
                  </a:lnTo>
                  <a:cubicBezTo>
                    <a:pt x="58904" y="2011145"/>
                    <a:pt x="65958" y="1986459"/>
                    <a:pt x="71247" y="1960009"/>
                  </a:cubicBezTo>
                  <a:cubicBezTo>
                    <a:pt x="78300" y="1935323"/>
                    <a:pt x="83591" y="1908874"/>
                    <a:pt x="90644" y="1884188"/>
                  </a:cubicBezTo>
                  <a:lnTo>
                    <a:pt x="113566" y="1808366"/>
                  </a:lnTo>
                  <a:cubicBezTo>
                    <a:pt x="117092" y="1796023"/>
                    <a:pt x="120619" y="1783679"/>
                    <a:pt x="124145" y="1771337"/>
                  </a:cubicBezTo>
                  <a:lnTo>
                    <a:pt x="136489" y="1732545"/>
                  </a:lnTo>
                  <a:lnTo>
                    <a:pt x="162938" y="1658487"/>
                  </a:lnTo>
                  <a:cubicBezTo>
                    <a:pt x="173518" y="1633801"/>
                    <a:pt x="182335" y="1609114"/>
                    <a:pt x="192915" y="1584428"/>
                  </a:cubicBezTo>
                  <a:cubicBezTo>
                    <a:pt x="201730" y="1559742"/>
                    <a:pt x="212310" y="1535056"/>
                    <a:pt x="222890" y="1512132"/>
                  </a:cubicBezTo>
                  <a:cubicBezTo>
                    <a:pt x="245813" y="1464524"/>
                    <a:pt x="266973" y="1416915"/>
                    <a:pt x="291659" y="1371069"/>
                  </a:cubicBezTo>
                  <a:cubicBezTo>
                    <a:pt x="304001" y="1348147"/>
                    <a:pt x="316345" y="1325223"/>
                    <a:pt x="328687" y="1302302"/>
                  </a:cubicBezTo>
                  <a:lnTo>
                    <a:pt x="369244" y="1233532"/>
                  </a:lnTo>
                  <a:cubicBezTo>
                    <a:pt x="383350" y="1210610"/>
                    <a:pt x="397457" y="1187687"/>
                    <a:pt x="411563" y="1166527"/>
                  </a:cubicBezTo>
                  <a:lnTo>
                    <a:pt x="453882" y="1101286"/>
                  </a:lnTo>
                  <a:lnTo>
                    <a:pt x="499728" y="1037808"/>
                  </a:lnTo>
                  <a:cubicBezTo>
                    <a:pt x="515596" y="1014884"/>
                    <a:pt x="531467" y="993724"/>
                    <a:pt x="547336" y="974329"/>
                  </a:cubicBezTo>
                  <a:cubicBezTo>
                    <a:pt x="676057" y="810342"/>
                    <a:pt x="824173" y="660463"/>
                    <a:pt x="988159" y="531742"/>
                  </a:cubicBezTo>
                  <a:cubicBezTo>
                    <a:pt x="1153908" y="403022"/>
                    <a:pt x="1333764" y="293698"/>
                    <a:pt x="1524200" y="209060"/>
                  </a:cubicBezTo>
                  <a:close/>
                  <a:moveTo>
                    <a:pt x="3479692" y="202007"/>
                  </a:moveTo>
                  <a:cubicBezTo>
                    <a:pt x="3511432" y="210822"/>
                    <a:pt x="3544933" y="219640"/>
                    <a:pt x="3576673" y="230220"/>
                  </a:cubicBezTo>
                  <a:lnTo>
                    <a:pt x="3673655" y="263721"/>
                  </a:lnTo>
                  <a:cubicBezTo>
                    <a:pt x="3969888" y="406549"/>
                    <a:pt x="4236144" y="607564"/>
                    <a:pt x="4454792" y="850899"/>
                  </a:cubicBezTo>
                  <a:lnTo>
                    <a:pt x="4400131" y="801526"/>
                  </a:lnTo>
                  <a:cubicBezTo>
                    <a:pt x="4380734" y="785656"/>
                    <a:pt x="4363101" y="769787"/>
                    <a:pt x="4343706" y="753917"/>
                  </a:cubicBezTo>
                  <a:cubicBezTo>
                    <a:pt x="4096845" y="514109"/>
                    <a:pt x="3802374" y="323673"/>
                    <a:pt x="3479692" y="202007"/>
                  </a:cubicBezTo>
                  <a:close/>
                  <a:moveTo>
                    <a:pt x="2955994" y="198480"/>
                  </a:moveTo>
                  <a:lnTo>
                    <a:pt x="2996548" y="198480"/>
                  </a:lnTo>
                  <a:lnTo>
                    <a:pt x="3070607" y="212587"/>
                  </a:lnTo>
                  <a:lnTo>
                    <a:pt x="3144665" y="230220"/>
                  </a:lnTo>
                  <a:lnTo>
                    <a:pt x="3181695" y="239035"/>
                  </a:lnTo>
                  <a:cubicBezTo>
                    <a:pt x="3194037" y="242562"/>
                    <a:pt x="3206381" y="246088"/>
                    <a:pt x="3218723" y="249615"/>
                  </a:cubicBezTo>
                  <a:lnTo>
                    <a:pt x="3291019" y="270774"/>
                  </a:lnTo>
                  <a:cubicBezTo>
                    <a:pt x="3386237" y="302514"/>
                    <a:pt x="3481455" y="337780"/>
                    <a:pt x="3573146" y="381863"/>
                  </a:cubicBezTo>
                  <a:cubicBezTo>
                    <a:pt x="3758291" y="466501"/>
                    <a:pt x="3929331" y="577587"/>
                    <a:pt x="4084501" y="706309"/>
                  </a:cubicBezTo>
                  <a:cubicBezTo>
                    <a:pt x="4072157" y="699255"/>
                    <a:pt x="4058051" y="693965"/>
                    <a:pt x="4045708" y="686911"/>
                  </a:cubicBezTo>
                  <a:cubicBezTo>
                    <a:pt x="4040418" y="683385"/>
                    <a:pt x="4033364" y="679858"/>
                    <a:pt x="4028076" y="676332"/>
                  </a:cubicBezTo>
                  <a:cubicBezTo>
                    <a:pt x="3684233" y="411838"/>
                    <a:pt x="3266333" y="244326"/>
                    <a:pt x="2836090" y="200243"/>
                  </a:cubicBezTo>
                  <a:lnTo>
                    <a:pt x="2915437" y="200243"/>
                  </a:lnTo>
                  <a:close/>
                  <a:moveTo>
                    <a:pt x="2590991" y="150870"/>
                  </a:moveTo>
                  <a:lnTo>
                    <a:pt x="2495773" y="164977"/>
                  </a:lnTo>
                  <a:lnTo>
                    <a:pt x="2471087" y="168503"/>
                  </a:lnTo>
                  <a:lnTo>
                    <a:pt x="2446401" y="173792"/>
                  </a:lnTo>
                  <a:lnTo>
                    <a:pt x="2398793" y="184372"/>
                  </a:lnTo>
                  <a:cubicBezTo>
                    <a:pt x="2114902" y="207296"/>
                    <a:pt x="1836302" y="281354"/>
                    <a:pt x="1580625" y="403020"/>
                  </a:cubicBezTo>
                  <a:cubicBezTo>
                    <a:pt x="1324947" y="522924"/>
                    <a:pt x="1090430" y="692200"/>
                    <a:pt x="892941" y="894980"/>
                  </a:cubicBezTo>
                  <a:cubicBezTo>
                    <a:pt x="972288" y="792709"/>
                    <a:pt x="1060453" y="695727"/>
                    <a:pt x="1159197" y="605800"/>
                  </a:cubicBezTo>
                  <a:cubicBezTo>
                    <a:pt x="1261468" y="529977"/>
                    <a:pt x="1372557" y="464737"/>
                    <a:pt x="1485407" y="406547"/>
                  </a:cubicBezTo>
                  <a:cubicBezTo>
                    <a:pt x="1543595" y="378334"/>
                    <a:pt x="1601785" y="351886"/>
                    <a:pt x="1659972" y="327200"/>
                  </a:cubicBezTo>
                  <a:lnTo>
                    <a:pt x="1749901" y="293696"/>
                  </a:lnTo>
                  <a:cubicBezTo>
                    <a:pt x="1778114" y="283117"/>
                    <a:pt x="1809853" y="274301"/>
                    <a:pt x="1839828" y="263721"/>
                  </a:cubicBezTo>
                  <a:cubicBezTo>
                    <a:pt x="1961496" y="226691"/>
                    <a:pt x="2086689" y="194952"/>
                    <a:pt x="2211884" y="177319"/>
                  </a:cubicBezTo>
                  <a:cubicBezTo>
                    <a:pt x="2337077" y="159686"/>
                    <a:pt x="2464034" y="150870"/>
                    <a:pt x="2590991" y="150870"/>
                  </a:cubicBezTo>
                  <a:close/>
                  <a:moveTo>
                    <a:pt x="2522251" y="412"/>
                  </a:moveTo>
                  <a:cubicBezTo>
                    <a:pt x="2785505" y="-4299"/>
                    <a:pt x="3049008" y="31407"/>
                    <a:pt x="3301599" y="106789"/>
                  </a:cubicBezTo>
                  <a:cubicBezTo>
                    <a:pt x="3278677" y="103263"/>
                    <a:pt x="3255753" y="99736"/>
                    <a:pt x="3236358" y="96209"/>
                  </a:cubicBezTo>
                  <a:cubicBezTo>
                    <a:pt x="3213434" y="92683"/>
                    <a:pt x="3190512" y="90918"/>
                    <a:pt x="3167589" y="89156"/>
                  </a:cubicBezTo>
                  <a:cubicBezTo>
                    <a:pt x="3107637" y="73286"/>
                    <a:pt x="3045922" y="62706"/>
                    <a:pt x="2984206" y="52126"/>
                  </a:cubicBezTo>
                  <a:cubicBezTo>
                    <a:pt x="2952467" y="48600"/>
                    <a:pt x="2922492" y="43311"/>
                    <a:pt x="2890753" y="39784"/>
                  </a:cubicBezTo>
                  <a:cubicBezTo>
                    <a:pt x="2859013" y="36257"/>
                    <a:pt x="2829036" y="32731"/>
                    <a:pt x="2797297" y="30967"/>
                  </a:cubicBezTo>
                  <a:cubicBezTo>
                    <a:pt x="2765558" y="29204"/>
                    <a:pt x="2735583" y="23913"/>
                    <a:pt x="2703844" y="23913"/>
                  </a:cubicBezTo>
                  <a:lnTo>
                    <a:pt x="2610388" y="20387"/>
                  </a:lnTo>
                  <a:cubicBezTo>
                    <a:pt x="2578649" y="20387"/>
                    <a:pt x="2548674" y="22151"/>
                    <a:pt x="2516935" y="22151"/>
                  </a:cubicBezTo>
                  <a:lnTo>
                    <a:pt x="2469325" y="23913"/>
                  </a:lnTo>
                  <a:cubicBezTo>
                    <a:pt x="2455218" y="25678"/>
                    <a:pt x="2439350" y="25678"/>
                    <a:pt x="2423479" y="27440"/>
                  </a:cubicBezTo>
                  <a:cubicBezTo>
                    <a:pt x="2173092" y="41546"/>
                    <a:pt x="1926231" y="94445"/>
                    <a:pt x="1691714" y="182610"/>
                  </a:cubicBezTo>
                  <a:cubicBezTo>
                    <a:pt x="1705820" y="175557"/>
                    <a:pt x="1716400" y="170268"/>
                    <a:pt x="1725215" y="164977"/>
                  </a:cubicBezTo>
                  <a:cubicBezTo>
                    <a:pt x="1734033" y="161450"/>
                    <a:pt x="1742848" y="156161"/>
                    <a:pt x="1751666" y="152635"/>
                  </a:cubicBezTo>
                  <a:cubicBezTo>
                    <a:pt x="1769298" y="143817"/>
                    <a:pt x="1786931" y="135002"/>
                    <a:pt x="1818671" y="122658"/>
                  </a:cubicBezTo>
                  <a:cubicBezTo>
                    <a:pt x="1834539" y="115605"/>
                    <a:pt x="1853937" y="108551"/>
                    <a:pt x="1876858" y="101498"/>
                  </a:cubicBezTo>
                  <a:cubicBezTo>
                    <a:pt x="1899782" y="94445"/>
                    <a:pt x="1927995" y="83865"/>
                    <a:pt x="1963261" y="75050"/>
                  </a:cubicBezTo>
                  <a:cubicBezTo>
                    <a:pt x="1998527" y="66232"/>
                    <a:pt x="2039081" y="55653"/>
                    <a:pt x="2088454" y="45073"/>
                  </a:cubicBezTo>
                  <a:cubicBezTo>
                    <a:pt x="2113140" y="41546"/>
                    <a:pt x="2139590" y="36257"/>
                    <a:pt x="2167803" y="30967"/>
                  </a:cubicBezTo>
                  <a:cubicBezTo>
                    <a:pt x="2181909" y="29204"/>
                    <a:pt x="2196015" y="25678"/>
                    <a:pt x="2211884" y="23913"/>
                  </a:cubicBezTo>
                  <a:cubicBezTo>
                    <a:pt x="2225990" y="22151"/>
                    <a:pt x="2243623" y="20387"/>
                    <a:pt x="2259494" y="18624"/>
                  </a:cubicBezTo>
                  <a:cubicBezTo>
                    <a:pt x="2346777" y="8045"/>
                    <a:pt x="2434499" y="1984"/>
                    <a:pt x="2522251" y="412"/>
                  </a:cubicBezTo>
                  <a:close/>
                </a:path>
              </a:pathLst>
            </a:cu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655477-11DE-D370-6457-580074E161AB}"/>
                </a:ext>
              </a:extLst>
            </p:cNvPr>
            <p:cNvSpPr txBox="1"/>
            <p:nvPr/>
          </p:nvSpPr>
          <p:spPr>
            <a:xfrm>
              <a:off x="219343" y="2142667"/>
              <a:ext cx="3050809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US" b="1" i="1" dirty="0">
                  <a:solidFill>
                    <a:prstClr val="black"/>
                  </a:solidFill>
                  <a:latin typeface="Calibri" panose="020F0502020204030204"/>
                </a:rPr>
                <a:t>The Python Checklist:</a:t>
              </a:r>
            </a:p>
            <a:p>
              <a:pPr algn="r" defTabSz="685800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Does what you checked match what you did or plan to do in your thesis?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F73DB0-1BFE-5503-A8E0-D1FF8136B8A2}"/>
                </a:ext>
              </a:extLst>
            </p:cNvPr>
            <p:cNvSpPr txBox="1"/>
            <p:nvPr/>
          </p:nvSpPr>
          <p:spPr>
            <a:xfrm>
              <a:off x="1137084" y="5194700"/>
              <a:ext cx="9571291" cy="164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IRB/HRPP contacts: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IRB Chair: Bryan Hudgens, Lt. Col. (Ret.),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6"/>
                </a:rPr>
                <a:t>bryan.hudgens@nps.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6"/>
                </a:rPr>
                <a:t>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2039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Lead Specialist: Ms. Ali Smith,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alicia.smith@nps.edu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1037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Specialist: Mr. Scott Ramos,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sramos@nps.edu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2043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Specialist: Ms. Cindy Burns, 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9"/>
                </a:rPr>
                <a:t>Cynthia.burns@nps.edu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1927</a:t>
              </a:r>
            </a:p>
            <a:p>
              <a:pPr defTabSz="685800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Resources: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NPS Human Research Protection Program (HRPP):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https://nps.edu/web/research/irb-home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irb@nps.edu</a:t>
              </a:r>
              <a:endParaRPr lang="en-US" sz="12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7" name="Arrow: Right 3">
              <a:extLst>
                <a:ext uri="{FF2B5EF4-FFF2-40B4-BE49-F238E27FC236}">
                  <a16:creationId xmlns:a16="http://schemas.microsoft.com/office/drawing/2014/main" id="{26ED42C0-81CA-6263-0682-7D8322ED8A46}"/>
                </a:ext>
              </a:extLst>
            </p:cNvPr>
            <p:cNvSpPr/>
            <p:nvPr/>
          </p:nvSpPr>
          <p:spPr>
            <a:xfrm>
              <a:off x="3460493" y="2726926"/>
              <a:ext cx="1187865" cy="6288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881DAD-9612-4E82-0F23-F2BC55E6CCCF}"/>
                </a:ext>
              </a:extLst>
            </p:cNvPr>
            <p:cNvSpPr txBox="1"/>
            <p:nvPr/>
          </p:nvSpPr>
          <p:spPr>
            <a:xfrm>
              <a:off x="65315" y="4406039"/>
              <a:ext cx="1227908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If you checked “Yes” to </a:t>
              </a:r>
              <a:r>
                <a:rPr lang="en-US" i="1" dirty="0">
                  <a:solidFill>
                    <a:srgbClr val="FF0000"/>
                  </a:solidFill>
                  <a:latin typeface="Calibri" panose="020F0502020204030204"/>
                </a:rPr>
                <a:t>any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 of these activities and haven’t contacted the IRB/HRPP, do so </a:t>
              </a:r>
              <a:r>
                <a:rPr lang="en-US" i="1" u="sng" dirty="0">
                  <a:solidFill>
                    <a:srgbClr val="FF0000"/>
                  </a:solidFill>
                  <a:latin typeface="Calibri" panose="020F0502020204030204"/>
                </a:rPr>
                <a:t>ASAP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! </a:t>
              </a:r>
            </a:p>
            <a:p>
              <a:pPr defTabSz="685800">
                <a:defRPr/>
              </a:pP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If you checked “No” and engaged in </a:t>
              </a:r>
              <a:r>
                <a:rPr lang="en-US" i="1" dirty="0">
                  <a:solidFill>
                    <a:srgbClr val="FF0000"/>
                  </a:solidFill>
                  <a:latin typeface="Calibri" panose="020F0502020204030204"/>
                </a:rPr>
                <a:t>any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 of these six activities, contact the IRB/HRPP </a:t>
              </a:r>
              <a:r>
                <a:rPr lang="en-US" i="1" u="sng" dirty="0">
                  <a:solidFill>
                    <a:srgbClr val="FF0000"/>
                  </a:solidFill>
                  <a:latin typeface="Calibri" panose="020F0502020204030204"/>
                </a:rPr>
                <a:t>ASAP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! 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378136-AC52-8B2A-6397-DF1B2A51F2A4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07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0"/>
    </mc:Choice>
    <mc:Fallback xmlns="">
      <p:transition spd="slow" advTm="7912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61394" y="101600"/>
            <a:ext cx="8229600" cy="508000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/>
            <a:r>
              <a:rPr lang="en-US" dirty="0">
                <a:ea typeface="ＭＳ Ｐゴシック" pitchFamily="-107" charset="-128"/>
              </a:rPr>
              <a:t>HRPP and IRB Contact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954" y="1967288"/>
            <a:ext cx="9790117" cy="3608666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defTabSz="642915" fontAlgn="base">
              <a:lnSpc>
                <a:spcPct val="150000"/>
              </a:lnSpc>
              <a:spcBef>
                <a:spcPct val="0"/>
              </a:spcBef>
              <a:spcAft>
                <a:spcPts val="1800"/>
              </a:spcAft>
            </a:pPr>
            <a:r>
              <a:rPr lang="en-US" sz="2500" b="1" dirty="0">
                <a:solidFill>
                  <a:schemeClr val="bg2"/>
                </a:solidFill>
                <a:latin typeface="Arial"/>
                <a:ea typeface="ＭＳ Ｐゴシック" pitchFamily="-105" charset="-128"/>
                <a:cs typeface="Arial"/>
                <a:sym typeface="Cochin"/>
              </a:rPr>
              <a:t>IRB Contact Information</a:t>
            </a:r>
            <a:r>
              <a:rPr lang="en-US" sz="2500" dirty="0">
                <a:solidFill>
                  <a:schemeClr val="bg2"/>
                </a:solidFill>
                <a:latin typeface="Arial"/>
                <a:ea typeface="ＭＳ Ｐゴシック" pitchFamily="-105" charset="-128"/>
                <a:cs typeface="Arial"/>
                <a:sym typeface="Cochin"/>
              </a:rPr>
              <a:t>:</a:t>
            </a:r>
            <a:endParaRPr lang="en-US" sz="3100" dirty="0">
              <a:solidFill>
                <a:schemeClr val="bg2"/>
              </a:solidFill>
              <a:latin typeface="Arial"/>
              <a:ea typeface="ＭＳ Ｐゴシック" pitchFamily="-105" charset="-128"/>
              <a:cs typeface="Arial"/>
              <a:sym typeface="Cochin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IRB Chair:		Mr. Bryan Hudgens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				</a:t>
            </a: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  <a:hlinkClick r:id="rId3"/>
              </a:rPr>
              <a:t>bryan.hudgens@nps.edu</a:t>
            </a:r>
            <a:endParaRPr lang="en-US" sz="2200" dirty="0">
              <a:solidFill>
                <a:schemeClr val="bg2"/>
              </a:solidFill>
              <a:latin typeface="Arial"/>
              <a:ea typeface="ヒラギノ明朝 ProN W3"/>
              <a:cs typeface="Arial"/>
              <a:sym typeface="Cochin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bg2"/>
              </a:solidFill>
              <a:latin typeface="Arial"/>
              <a:ea typeface="ヒラギノ明朝 ProN W3"/>
              <a:cs typeface="Arial"/>
              <a:sym typeface="Cochin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HRPP Support:		Ms. Ali Smith (Lead Specialist)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				</a:t>
            </a: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  <a:hlinkClick r:id="rId4"/>
              </a:rPr>
              <a:t>alicia.smith@nps.edu</a:t>
            </a: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 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endParaRPr lang="en-US" sz="2200" dirty="0">
              <a:solidFill>
                <a:schemeClr val="bg2"/>
              </a:solidFill>
              <a:latin typeface="Arial"/>
              <a:ea typeface="ヒラギノ明朝 ProN W3"/>
              <a:cs typeface="Arial"/>
              <a:sym typeface="Cochin"/>
            </a:endParaRP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Mr. Scott Ramos (Specialist)			Ms. Cynthia Burns (Specialist)</a:t>
            </a:r>
          </a:p>
          <a:p>
            <a:pPr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			   </a:t>
            </a:r>
            <a:r>
              <a:rPr lang="en-US" sz="2200" dirty="0">
                <a:solidFill>
                  <a:srgbClr val="00B0F0"/>
                </a:solidFill>
                <a:latin typeface="Arial"/>
                <a:ea typeface="ヒラギノ明朝 ProN W3"/>
                <a:cs typeface="Arial"/>
                <a:sym typeface="Cochin"/>
                <a:hlinkClick r:id="rId5"/>
              </a:rPr>
              <a:t>sramos@nps.edu</a:t>
            </a:r>
            <a:r>
              <a:rPr lang="en-US" sz="2200" dirty="0">
                <a:solidFill>
                  <a:srgbClr val="00B0F0"/>
                </a:solidFill>
                <a:latin typeface="Arial"/>
                <a:ea typeface="ヒラギノ明朝 ProN W3"/>
                <a:cs typeface="Arial"/>
                <a:sym typeface="Cochin"/>
              </a:rPr>
              <a:t>		</a:t>
            </a:r>
            <a:r>
              <a:rPr lang="en-US" sz="2200" dirty="0">
                <a:solidFill>
                  <a:srgbClr val="00B0F0"/>
                </a:solidFill>
                <a:latin typeface="Arial"/>
                <a:ea typeface="ヒラギノ明朝 ProN W3"/>
                <a:cs typeface="Arial"/>
                <a:sym typeface="Cochin"/>
                <a:hlinkClick r:id="rId6"/>
              </a:rPr>
              <a:t>cynthia.burns@nps.edu</a:t>
            </a:r>
            <a:r>
              <a:rPr lang="en-US" sz="2200" dirty="0">
                <a:solidFill>
                  <a:srgbClr val="00B0F0"/>
                </a:solidFill>
                <a:latin typeface="Arial"/>
                <a:ea typeface="ヒラギノ明朝 ProN W3"/>
                <a:cs typeface="Arial"/>
                <a:sym typeface="Cochin"/>
              </a:rPr>
              <a:t>  </a:t>
            </a:r>
            <a:endParaRPr lang="en-US" sz="2200" dirty="0">
              <a:solidFill>
                <a:schemeClr val="bg2"/>
              </a:solidFill>
              <a:latin typeface="Arial"/>
              <a:ea typeface="ヒラギノ明朝 ProN W3"/>
              <a:cs typeface="Arial"/>
              <a:sym typeface="Cochi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30588" y="820029"/>
            <a:ext cx="4983332" cy="1172907"/>
          </a:xfrm>
          <a:prstGeom prst="rect">
            <a:avLst/>
          </a:prstGeom>
          <a:noFill/>
        </p:spPr>
        <p:txBody>
          <a:bodyPr wrap="none" lIns="64284" tIns="32142" rIns="64284" bIns="32142" rtlCol="0">
            <a:spAutoFit/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chemeClr val="bg2"/>
                </a:solidFill>
                <a:latin typeface="Arial"/>
                <a:ea typeface="ヒラギノ明朝 ProN W3"/>
                <a:cs typeface="Arial"/>
                <a:sym typeface="Cochin"/>
              </a:rPr>
              <a:t>NPS IRB website and email:</a:t>
            </a:r>
          </a:p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ea typeface="ヒラギノ明朝 ProN W3"/>
                <a:cs typeface="Arial"/>
                <a:sym typeface="Cochin"/>
              </a:rPr>
              <a:t>https://my.nps.edu/web/research/irb</a:t>
            </a:r>
            <a:br>
              <a:rPr lang="en-US" sz="2400" dirty="0">
                <a:solidFill>
                  <a:srgbClr val="C00000"/>
                </a:solidFill>
                <a:ea typeface="ヒラギノ明朝 ProN W3"/>
                <a:cs typeface="Arial"/>
                <a:sym typeface="Cochin"/>
              </a:rPr>
            </a:br>
            <a:r>
              <a:rPr lang="en-US" sz="2400" dirty="0" err="1">
                <a:solidFill>
                  <a:schemeClr val="bg2"/>
                </a:solidFill>
                <a:ea typeface="ヒラギノ明朝 ProN W3"/>
                <a:cs typeface="Arial"/>
                <a:sym typeface="Cochin"/>
              </a:rPr>
              <a:t>IRB@nps.edu</a:t>
            </a:r>
            <a:endParaRPr lang="en-US" sz="2400" dirty="0">
              <a:solidFill>
                <a:schemeClr val="bg2"/>
              </a:solidFill>
              <a:latin typeface="Arial"/>
              <a:ea typeface="ヒラギノ明朝 ProN W3"/>
              <a:cs typeface="Arial"/>
              <a:sym typeface="Cochin"/>
            </a:endParaRPr>
          </a:p>
        </p:txBody>
      </p:sp>
      <p:pic>
        <p:nvPicPr>
          <p:cNvPr id="1026" name="Picture 2" descr="C:\Users\lgshattuck\AppData\Local\Microsoft\Windows\Temporary Internet Files\Content.IE5\WDQUWEAT\telephone[1]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021" y="3429000"/>
            <a:ext cx="11303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gshattuck\AppData\Local\Microsoft\Windows\Temporary Internet Files\Content.IE5\71XQ9Z3F\computer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033" y="2379449"/>
            <a:ext cx="893068" cy="102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61393" y="5892801"/>
            <a:ext cx="928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tx2"/>
                </a:solidFill>
              </a:rPr>
              <a:t>“Help [us] help you!” (McGuire, 1996)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25C8BB-8F4B-045B-8E6E-EB96E7AF8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133" y="1031936"/>
            <a:ext cx="10287000" cy="48251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You won’t remember all of this.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That’s OK!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Keep these slides.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We’ll help you!</a:t>
            </a:r>
          </a:p>
          <a:p>
            <a:pPr>
              <a:lnSpc>
                <a:spcPct val="150000"/>
              </a:lnSpc>
            </a:pP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50000"/>
              </a:lnSpc>
            </a:pPr>
            <a:r>
              <a:rPr lang="en-US" dirty="0">
                <a:solidFill>
                  <a:schemeClr val="bg2"/>
                </a:solidFill>
              </a:rPr>
              <a:t>Your new friends in Human Research Protection (</a:t>
            </a:r>
            <a:r>
              <a:rPr lang="en-US" dirty="0">
                <a:solidFill>
                  <a:schemeClr val="bg2"/>
                </a:solidFill>
                <a:hlinkClick r:id="rId2"/>
              </a:rPr>
              <a:t>irb@nps.edu</a:t>
            </a:r>
            <a:r>
              <a:rPr lang="en-US" dirty="0">
                <a:solidFill>
                  <a:schemeClr val="bg2"/>
                </a:solidFill>
              </a:rPr>
              <a:t>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E6A457-A11A-8336-E55E-F1C6D51AE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631" y="160274"/>
            <a:ext cx="10375768" cy="550544"/>
          </a:xfrm>
        </p:spPr>
        <p:txBody>
          <a:bodyPr/>
          <a:lstStyle/>
          <a:p>
            <a:pPr algn="l"/>
            <a:r>
              <a:rPr lang="en-US" dirty="0"/>
              <a:t>Disclaimers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7B5C8-DBA8-01FB-42D1-2A00DD0E4D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2</a:t>
            </a:fld>
            <a:endParaRPr lang="en-US" dirty="0">
              <a:solidFill>
                <a:srgbClr val="224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266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18E4DBB-C0C6-DB98-9AED-A10E45719F9A}"/>
              </a:ext>
            </a:extLst>
          </p:cNvPr>
          <p:cNvGrpSpPr/>
          <p:nvPr/>
        </p:nvGrpSpPr>
        <p:grpSpPr>
          <a:xfrm>
            <a:off x="1517780" y="810705"/>
            <a:ext cx="9258302" cy="5788058"/>
            <a:chOff x="0" y="0"/>
            <a:chExt cx="12344402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D81360-1FBD-35F6-1FEF-4F257599B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9200" y="1686321"/>
              <a:ext cx="6144430" cy="2710091"/>
            </a:xfrm>
            <a:prstGeom prst="rect">
              <a:avLst/>
            </a:prstGeom>
          </p:spPr>
        </p:pic>
        <p:sp>
          <p:nvSpPr>
            <p:cNvPr id="47" name="Content Placeholder 2"/>
            <p:cNvSpPr txBox="1">
              <a:spLocks/>
            </p:cNvSpPr>
            <p:nvPr/>
          </p:nvSpPr>
          <p:spPr>
            <a:xfrm>
              <a:off x="219342" y="0"/>
              <a:ext cx="11659312" cy="1182814"/>
            </a:xfrm>
            <a:prstGeom prst="rect">
              <a:avLst/>
            </a:prstGeom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5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5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50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u="sng" dirty="0">
                  <a:solidFill>
                    <a:prstClr val="black"/>
                  </a:solidFill>
                  <a:latin typeface="Calibri" panose="020F0502020204030204"/>
                </a:rPr>
                <a:t>ATTENTION NPS Students:</a:t>
              </a:r>
            </a:p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dirty="0">
                  <a:solidFill>
                    <a:srgbClr val="FF0000"/>
                  </a:solidFill>
                  <a:latin typeface="Calibri" panose="020F0502020204030204"/>
                </a:rPr>
                <a:t>Only the NPS IRB </a:t>
              </a:r>
              <a:r>
                <a:rPr lang="en-US" sz="1800" dirty="0">
                  <a:solidFill>
                    <a:srgbClr val="FF0000"/>
                  </a:solidFill>
                  <a:latin typeface="Calibri" panose="020F0502020204030204"/>
                </a:rPr>
                <a:t>can determine if your thesis, dissertation, report, or capstone includes an activity that is considered human subjects research (HSR).</a:t>
              </a:r>
            </a:p>
            <a:p>
              <a:pPr marL="0" indent="0" algn="ctr" defTabSz="685800">
                <a:buClr>
                  <a:srgbClr val="954F72"/>
                </a:buClr>
                <a:buNone/>
                <a:defRPr/>
              </a:pPr>
              <a:r>
                <a:rPr lang="en-US" sz="1800" b="1" i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Not you, your advisor, or your department chair</a:t>
              </a:r>
            </a:p>
          </p:txBody>
        </p:sp>
        <p:pic>
          <p:nvPicPr>
            <p:cNvPr id="5" name="Picture Placeholder 5">
              <a:extLst>
                <a:ext uri="{FF2B5EF4-FFF2-40B4-BE49-F238E27FC236}">
                  <a16:creationId xmlns:a16="http://schemas.microsoft.com/office/drawing/2014/main" id="{C1E06AA8-77DF-4BEE-A506-24D3A977A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4" t="-1638"/>
            <a:stretch/>
          </p:blipFill>
          <p:spPr>
            <a:xfrm>
              <a:off x="11008683" y="5996307"/>
              <a:ext cx="653161" cy="591171"/>
            </a:xfrm>
            <a:custGeom>
              <a:avLst/>
              <a:gdLst>
                <a:gd name="connsiteX0" fmla="*/ 4728104 w 5039333"/>
                <a:gd name="connsiteY0" fmla="*/ 1561505 h 5172574"/>
                <a:gd name="connsiteX1" fmla="*/ 4729866 w 5039333"/>
                <a:gd name="connsiteY1" fmla="*/ 1561505 h 5172574"/>
                <a:gd name="connsiteX2" fmla="*/ 4765132 w 5039333"/>
                <a:gd name="connsiteY2" fmla="*/ 1646143 h 5172574"/>
                <a:gd name="connsiteX3" fmla="*/ 4728104 w 5039333"/>
                <a:gd name="connsiteY3" fmla="*/ 1561505 h 5172574"/>
                <a:gd name="connsiteX4" fmla="*/ 4888651 w 5039333"/>
                <a:gd name="connsiteY4" fmla="*/ 1542826 h 5172574"/>
                <a:gd name="connsiteX5" fmla="*/ 4889224 w 5039333"/>
                <a:gd name="connsiteY5" fmla="*/ 1544092 h 5172574"/>
                <a:gd name="connsiteX6" fmla="*/ 4907960 w 5039333"/>
                <a:gd name="connsiteY6" fmla="*/ 1589717 h 5172574"/>
                <a:gd name="connsiteX7" fmla="*/ 4869167 w 5039333"/>
                <a:gd name="connsiteY7" fmla="*/ 1499790 h 5172574"/>
                <a:gd name="connsiteX8" fmla="*/ 4870930 w 5039333"/>
                <a:gd name="connsiteY8" fmla="*/ 1499790 h 5172574"/>
                <a:gd name="connsiteX9" fmla="*/ 4888651 w 5039333"/>
                <a:gd name="connsiteY9" fmla="*/ 1542826 h 5172574"/>
                <a:gd name="connsiteX10" fmla="*/ 4583190 w 5039333"/>
                <a:gd name="connsiteY10" fmla="*/ 1291357 h 5172574"/>
                <a:gd name="connsiteX11" fmla="*/ 4608198 w 5039333"/>
                <a:gd name="connsiteY11" fmla="*/ 1328750 h 5172574"/>
                <a:gd name="connsiteX12" fmla="*/ 4606436 w 5039333"/>
                <a:gd name="connsiteY12" fmla="*/ 1328750 h 5172574"/>
                <a:gd name="connsiteX13" fmla="*/ 4526081 w 5039333"/>
                <a:gd name="connsiteY13" fmla="*/ 1205962 h 5172574"/>
                <a:gd name="connsiteX14" fmla="*/ 4544719 w 5039333"/>
                <a:gd name="connsiteY14" fmla="*/ 1231768 h 5172574"/>
                <a:gd name="connsiteX15" fmla="*/ 4565879 w 5039333"/>
                <a:gd name="connsiteY15" fmla="*/ 1263507 h 5172574"/>
                <a:gd name="connsiteX16" fmla="*/ 4583190 w 5039333"/>
                <a:gd name="connsiteY16" fmla="*/ 1291357 h 5172574"/>
                <a:gd name="connsiteX17" fmla="*/ 707794 w 5039333"/>
                <a:gd name="connsiteY17" fmla="*/ 1046623 h 5172574"/>
                <a:gd name="connsiteX18" fmla="*/ 672528 w 5039333"/>
                <a:gd name="connsiteY18" fmla="*/ 1110102 h 5172574"/>
                <a:gd name="connsiteX19" fmla="*/ 639027 w 5039333"/>
                <a:gd name="connsiteY19" fmla="*/ 1177107 h 5172574"/>
                <a:gd name="connsiteX20" fmla="*/ 623156 w 5039333"/>
                <a:gd name="connsiteY20" fmla="*/ 1210608 h 5172574"/>
                <a:gd name="connsiteX21" fmla="*/ 607288 w 5039333"/>
                <a:gd name="connsiteY21" fmla="*/ 1244112 h 5172574"/>
                <a:gd name="connsiteX22" fmla="*/ 577311 w 5039333"/>
                <a:gd name="connsiteY22" fmla="*/ 1312879 h 5172574"/>
                <a:gd name="connsiteX23" fmla="*/ 249338 w 5039333"/>
                <a:gd name="connsiteY23" fmla="*/ 2272111 h 5172574"/>
                <a:gd name="connsiteX24" fmla="*/ 245812 w 5039333"/>
                <a:gd name="connsiteY24" fmla="*/ 2781703 h 5172574"/>
                <a:gd name="connsiteX25" fmla="*/ 351609 w 5039333"/>
                <a:gd name="connsiteY25" fmla="*/ 3280714 h 5172574"/>
                <a:gd name="connsiteX26" fmla="*/ 868255 w 5039333"/>
                <a:gd name="connsiteY26" fmla="*/ 4151780 h 5172574"/>
                <a:gd name="connsiteX27" fmla="*/ 1702292 w 5039333"/>
                <a:gd name="connsiteY27" fmla="*/ 4726614 h 5172574"/>
                <a:gd name="connsiteX28" fmla="*/ 2700317 w 5039333"/>
                <a:gd name="connsiteY28" fmla="*/ 4897654 h 5172574"/>
                <a:gd name="connsiteX29" fmla="*/ 3678944 w 5039333"/>
                <a:gd name="connsiteY29" fmla="*/ 4634923 h 5172574"/>
                <a:gd name="connsiteX30" fmla="*/ 4456557 w 5039333"/>
                <a:gd name="connsiteY30" fmla="*/ 3986031 h 5172574"/>
                <a:gd name="connsiteX31" fmla="*/ 4892089 w 5039333"/>
                <a:gd name="connsiteY31" fmla="*/ 3070883 h 5172574"/>
                <a:gd name="connsiteX32" fmla="*/ 4960857 w 5039333"/>
                <a:gd name="connsiteY32" fmla="*/ 3289531 h 5172574"/>
                <a:gd name="connsiteX33" fmla="*/ 4410711 w 5039333"/>
                <a:gd name="connsiteY33" fmla="*/ 4217023 h 5172574"/>
                <a:gd name="connsiteX34" fmla="*/ 3523774 w 5039333"/>
                <a:gd name="connsiteY34" fmla="*/ 4821832 h 5172574"/>
                <a:gd name="connsiteX35" fmla="*/ 2467560 w 5039333"/>
                <a:gd name="connsiteY35" fmla="*/ 4992872 h 5172574"/>
                <a:gd name="connsiteX36" fmla="*/ 1443088 w 5039333"/>
                <a:gd name="connsiteY36" fmla="*/ 4700165 h 5172574"/>
                <a:gd name="connsiteX37" fmla="*/ 642553 w 5039333"/>
                <a:gd name="connsiteY37" fmla="*/ 4003664 h 5172574"/>
                <a:gd name="connsiteX38" fmla="*/ 215837 w 5039333"/>
                <a:gd name="connsiteY38" fmla="*/ 3037380 h 5172574"/>
                <a:gd name="connsiteX39" fmla="*/ 240523 w 5039333"/>
                <a:gd name="connsiteY39" fmla="*/ 1984695 h 5172574"/>
                <a:gd name="connsiteX40" fmla="*/ 422141 w 5039333"/>
                <a:gd name="connsiteY40" fmla="*/ 1489209 h 5172574"/>
                <a:gd name="connsiteX41" fmla="*/ 707794 w 5039333"/>
                <a:gd name="connsiteY41" fmla="*/ 1046623 h 5172574"/>
                <a:gd name="connsiteX42" fmla="*/ 4497112 w 5039333"/>
                <a:gd name="connsiteY42" fmla="*/ 916139 h 5172574"/>
                <a:gd name="connsiteX43" fmla="*/ 4507691 w 5039333"/>
                <a:gd name="connsiteY43" fmla="*/ 921428 h 5172574"/>
                <a:gd name="connsiteX44" fmla="*/ 4520033 w 5039333"/>
                <a:gd name="connsiteY44" fmla="*/ 928482 h 5172574"/>
                <a:gd name="connsiteX45" fmla="*/ 4569406 w 5039333"/>
                <a:gd name="connsiteY45" fmla="*/ 990198 h 5172574"/>
                <a:gd name="connsiteX46" fmla="*/ 4617015 w 5039333"/>
                <a:gd name="connsiteY46" fmla="*/ 1053676 h 5172574"/>
                <a:gd name="connsiteX47" fmla="*/ 4676967 w 5039333"/>
                <a:gd name="connsiteY47" fmla="*/ 1141841 h 5172574"/>
                <a:gd name="connsiteX48" fmla="*/ 4747499 w 5039333"/>
                <a:gd name="connsiteY48" fmla="*/ 1256454 h 5172574"/>
                <a:gd name="connsiteX49" fmla="*/ 4781001 w 5039333"/>
                <a:gd name="connsiteY49" fmla="*/ 1316406 h 5172574"/>
                <a:gd name="connsiteX50" fmla="*/ 4796871 w 5039333"/>
                <a:gd name="connsiteY50" fmla="*/ 1346383 h 5172574"/>
                <a:gd name="connsiteX51" fmla="*/ 4810978 w 5039333"/>
                <a:gd name="connsiteY51" fmla="*/ 1376358 h 5172574"/>
                <a:gd name="connsiteX52" fmla="*/ 4807451 w 5039333"/>
                <a:gd name="connsiteY52" fmla="*/ 1374596 h 5172574"/>
                <a:gd name="connsiteX53" fmla="*/ 4773948 w 5039333"/>
                <a:gd name="connsiteY53" fmla="*/ 1312879 h 5172574"/>
                <a:gd name="connsiteX54" fmla="*/ 4738682 w 5039333"/>
                <a:gd name="connsiteY54" fmla="*/ 1251165 h 5172574"/>
                <a:gd name="connsiteX55" fmla="*/ 4662861 w 5039333"/>
                <a:gd name="connsiteY55" fmla="*/ 1131261 h 5172574"/>
                <a:gd name="connsiteX56" fmla="*/ 4602909 w 5039333"/>
                <a:gd name="connsiteY56" fmla="*/ 1048386 h 5172574"/>
                <a:gd name="connsiteX57" fmla="*/ 4551773 w 5039333"/>
                <a:gd name="connsiteY57" fmla="*/ 981380 h 5172574"/>
                <a:gd name="connsiteX58" fmla="*/ 4525324 w 5039333"/>
                <a:gd name="connsiteY58" fmla="*/ 947879 h 5172574"/>
                <a:gd name="connsiteX59" fmla="*/ 4222038 w 5039333"/>
                <a:gd name="connsiteY59" fmla="*/ 849134 h 5172574"/>
                <a:gd name="connsiteX60" fmla="*/ 4252013 w 5039333"/>
                <a:gd name="connsiteY60" fmla="*/ 861476 h 5172574"/>
                <a:gd name="connsiteX61" fmla="*/ 4443991 w 5039333"/>
                <a:gd name="connsiteY61" fmla="*/ 1083211 h 5172574"/>
                <a:gd name="connsiteX62" fmla="*/ 4526081 w 5039333"/>
                <a:gd name="connsiteY62" fmla="*/ 1205962 h 5172574"/>
                <a:gd name="connsiteX63" fmla="*/ 4521798 w 5039333"/>
                <a:gd name="connsiteY63" fmla="*/ 1200029 h 5172574"/>
                <a:gd name="connsiteX64" fmla="*/ 4477714 w 5039333"/>
                <a:gd name="connsiteY64" fmla="*/ 1136550 h 5172574"/>
                <a:gd name="connsiteX65" fmla="*/ 4430106 w 5039333"/>
                <a:gd name="connsiteY65" fmla="*/ 1076598 h 5172574"/>
                <a:gd name="connsiteX66" fmla="*/ 4405420 w 5039333"/>
                <a:gd name="connsiteY66" fmla="*/ 1046623 h 5172574"/>
                <a:gd name="connsiteX67" fmla="*/ 4380734 w 5039333"/>
                <a:gd name="connsiteY67" fmla="*/ 1016646 h 5172574"/>
                <a:gd name="connsiteX68" fmla="*/ 4329598 w 5039333"/>
                <a:gd name="connsiteY68" fmla="*/ 958459 h 5172574"/>
                <a:gd name="connsiteX69" fmla="*/ 4222038 w 5039333"/>
                <a:gd name="connsiteY69" fmla="*/ 849134 h 5172574"/>
                <a:gd name="connsiteX70" fmla="*/ 2590993 w 5039333"/>
                <a:gd name="connsiteY70" fmla="*/ 284881 h 5172574"/>
                <a:gd name="connsiteX71" fmla="*/ 4848008 w 5039333"/>
                <a:gd name="connsiteY71" fmla="*/ 2541895 h 5172574"/>
                <a:gd name="connsiteX72" fmla="*/ 4836356 w 5039333"/>
                <a:gd name="connsiteY72" fmla="*/ 2772662 h 5172574"/>
                <a:gd name="connsiteX73" fmla="*/ 4805702 w 5039333"/>
                <a:gd name="connsiteY73" fmla="*/ 2973520 h 5172574"/>
                <a:gd name="connsiteX74" fmla="*/ 4810978 w 5039333"/>
                <a:gd name="connsiteY74" fmla="*/ 2984481 h 5172574"/>
                <a:gd name="connsiteX75" fmla="*/ 4851534 w 5039333"/>
                <a:gd name="connsiteY75" fmla="*/ 3086752 h 5172574"/>
                <a:gd name="connsiteX76" fmla="*/ 4458319 w 5039333"/>
                <a:gd name="connsiteY76" fmla="*/ 3910210 h 5172574"/>
                <a:gd name="connsiteX77" fmla="*/ 3779450 w 5039333"/>
                <a:gd name="connsiteY77" fmla="*/ 4516783 h 5172574"/>
                <a:gd name="connsiteX78" fmla="*/ 2922490 w 5039333"/>
                <a:gd name="connsiteY78" fmla="*/ 4813016 h 5172574"/>
                <a:gd name="connsiteX79" fmla="*/ 2021448 w 5039333"/>
                <a:gd name="connsiteY79" fmla="*/ 4756591 h 5172574"/>
                <a:gd name="connsiteX80" fmla="*/ 1215623 w 5039333"/>
                <a:gd name="connsiteY80" fmla="*/ 4356323 h 5172574"/>
                <a:gd name="connsiteX81" fmla="*/ 628447 w 5039333"/>
                <a:gd name="connsiteY81" fmla="*/ 3679218 h 5172574"/>
                <a:gd name="connsiteX82" fmla="*/ 349847 w 5039333"/>
                <a:gd name="connsiteY82" fmla="*/ 2831075 h 5172574"/>
                <a:gd name="connsiteX83" fmla="*/ 345902 w 5039333"/>
                <a:gd name="connsiteY83" fmla="*/ 2774443 h 5172574"/>
                <a:gd name="connsiteX84" fmla="*/ 345630 w 5039333"/>
                <a:gd name="connsiteY84" fmla="*/ 2772662 h 5172574"/>
                <a:gd name="connsiteX85" fmla="*/ 345241 w 5039333"/>
                <a:gd name="connsiteY85" fmla="*/ 2764951 h 5172574"/>
                <a:gd name="connsiteX86" fmla="*/ 334308 w 5039333"/>
                <a:gd name="connsiteY86" fmla="*/ 2607964 h 5172574"/>
                <a:gd name="connsiteX87" fmla="*/ 335383 w 5039333"/>
                <a:gd name="connsiteY87" fmla="*/ 2569715 h 5172574"/>
                <a:gd name="connsiteX88" fmla="*/ 333978 w 5039333"/>
                <a:gd name="connsiteY88" fmla="*/ 2541895 h 5172574"/>
                <a:gd name="connsiteX89" fmla="*/ 338912 w 5039333"/>
                <a:gd name="connsiteY89" fmla="*/ 2444195 h 5172574"/>
                <a:gd name="connsiteX90" fmla="*/ 340589 w 5039333"/>
                <a:gd name="connsiteY90" fmla="*/ 2384523 h 5172574"/>
                <a:gd name="connsiteX91" fmla="*/ 342807 w 5039333"/>
                <a:gd name="connsiteY91" fmla="*/ 2367040 h 5172574"/>
                <a:gd name="connsiteX92" fmla="*/ 345630 w 5039333"/>
                <a:gd name="connsiteY92" fmla="*/ 2311129 h 5172574"/>
                <a:gd name="connsiteX93" fmla="*/ 2590993 w 5039333"/>
                <a:gd name="connsiteY93" fmla="*/ 284881 h 5172574"/>
                <a:gd name="connsiteX94" fmla="*/ 1524200 w 5039333"/>
                <a:gd name="connsiteY94" fmla="*/ 209060 h 5172574"/>
                <a:gd name="connsiteX95" fmla="*/ 1279103 w 5039333"/>
                <a:gd name="connsiteY95" fmla="*/ 383625 h 5172574"/>
                <a:gd name="connsiteX96" fmla="*/ 799487 w 5039333"/>
                <a:gd name="connsiteY96" fmla="*/ 760970 h 5172574"/>
                <a:gd name="connsiteX97" fmla="*/ 423905 w 5039333"/>
                <a:gd name="connsiteY97" fmla="*/ 1240585 h 5172574"/>
                <a:gd name="connsiteX98" fmla="*/ 173518 w 5039333"/>
                <a:gd name="connsiteY98" fmla="*/ 1797786 h 5172574"/>
                <a:gd name="connsiteX99" fmla="*/ 65958 w 5039333"/>
                <a:gd name="connsiteY99" fmla="*/ 2397305 h 5172574"/>
                <a:gd name="connsiteX100" fmla="*/ 102986 w 5039333"/>
                <a:gd name="connsiteY100" fmla="*/ 3005642 h 5172574"/>
                <a:gd name="connsiteX101" fmla="*/ 134725 w 5039333"/>
                <a:gd name="connsiteY101" fmla="*/ 3155521 h 5172574"/>
                <a:gd name="connsiteX102" fmla="*/ 154122 w 5039333"/>
                <a:gd name="connsiteY102" fmla="*/ 3229579 h 5172574"/>
                <a:gd name="connsiteX103" fmla="*/ 175282 w 5039333"/>
                <a:gd name="connsiteY103" fmla="*/ 3303638 h 5172574"/>
                <a:gd name="connsiteX104" fmla="*/ 284606 w 5039333"/>
                <a:gd name="connsiteY104" fmla="*/ 3589291 h 5172574"/>
                <a:gd name="connsiteX105" fmla="*/ 427432 w 5039333"/>
                <a:gd name="connsiteY105" fmla="*/ 3859076 h 5172574"/>
                <a:gd name="connsiteX106" fmla="*/ 601999 w 5039333"/>
                <a:gd name="connsiteY106" fmla="*/ 4109463 h 5172574"/>
                <a:gd name="connsiteX107" fmla="*/ 804776 w 5039333"/>
                <a:gd name="connsiteY107" fmla="*/ 4338691 h 5172574"/>
                <a:gd name="connsiteX108" fmla="*/ 1034004 w 5039333"/>
                <a:gd name="connsiteY108" fmla="*/ 4539707 h 5172574"/>
                <a:gd name="connsiteX109" fmla="*/ 1284392 w 5039333"/>
                <a:gd name="connsiteY109" fmla="*/ 4714272 h 5172574"/>
                <a:gd name="connsiteX110" fmla="*/ 1351397 w 5039333"/>
                <a:gd name="connsiteY110" fmla="*/ 4753064 h 5172574"/>
                <a:gd name="connsiteX111" fmla="*/ 1384901 w 5039333"/>
                <a:gd name="connsiteY111" fmla="*/ 4772461 h 5172574"/>
                <a:gd name="connsiteX112" fmla="*/ 1418402 w 5039333"/>
                <a:gd name="connsiteY112" fmla="*/ 4790094 h 5172574"/>
                <a:gd name="connsiteX113" fmla="*/ 1487172 w 5039333"/>
                <a:gd name="connsiteY113" fmla="*/ 4825360 h 5172574"/>
                <a:gd name="connsiteX114" fmla="*/ 1555939 w 5039333"/>
                <a:gd name="connsiteY114" fmla="*/ 4857099 h 5172574"/>
                <a:gd name="connsiteX115" fmla="*/ 1841593 w 5039333"/>
                <a:gd name="connsiteY115" fmla="*/ 4966424 h 5172574"/>
                <a:gd name="connsiteX116" fmla="*/ 2139590 w 5039333"/>
                <a:gd name="connsiteY116" fmla="*/ 5038718 h 5172574"/>
                <a:gd name="connsiteX117" fmla="*/ 3347445 w 5039333"/>
                <a:gd name="connsiteY117" fmla="*/ 4964659 h 5172574"/>
                <a:gd name="connsiteX118" fmla="*/ 3902883 w 5039333"/>
                <a:gd name="connsiteY118" fmla="*/ 4712509 h 5172574"/>
                <a:gd name="connsiteX119" fmla="*/ 4382498 w 5039333"/>
                <a:gd name="connsiteY119" fmla="*/ 4335165 h 5172574"/>
                <a:gd name="connsiteX120" fmla="*/ 4758079 w 5039333"/>
                <a:gd name="connsiteY120" fmla="*/ 3855549 h 5172574"/>
                <a:gd name="connsiteX121" fmla="*/ 5008466 w 5039333"/>
                <a:gd name="connsiteY121" fmla="*/ 3298349 h 5172574"/>
                <a:gd name="connsiteX122" fmla="*/ 5035578 w 5039333"/>
                <a:gd name="connsiteY122" fmla="*/ 3414285 h 5172574"/>
                <a:gd name="connsiteX123" fmla="*/ 5039333 w 5039333"/>
                <a:gd name="connsiteY123" fmla="*/ 3436011 h 5172574"/>
                <a:gd name="connsiteX124" fmla="*/ 4972399 w 5039333"/>
                <a:gd name="connsiteY124" fmla="*/ 3618891 h 5172574"/>
                <a:gd name="connsiteX125" fmla="*/ 4403875 w 5039333"/>
                <a:gd name="connsiteY125" fmla="*/ 4462124 h 5172574"/>
                <a:gd name="connsiteX126" fmla="*/ 4253822 w 5039333"/>
                <a:gd name="connsiteY126" fmla="*/ 4598501 h 5172574"/>
                <a:gd name="connsiteX127" fmla="*/ 4172842 w 5039333"/>
                <a:gd name="connsiteY127" fmla="*/ 4661928 h 5172574"/>
                <a:gd name="connsiteX128" fmla="*/ 3151720 w 5039333"/>
                <a:gd name="connsiteY128" fmla="*/ 5118067 h 5172574"/>
                <a:gd name="connsiteX129" fmla="*/ 2515170 w 5039333"/>
                <a:gd name="connsiteY129" fmla="*/ 5170966 h 5172574"/>
                <a:gd name="connsiteX130" fmla="*/ 2196015 w 5039333"/>
                <a:gd name="connsiteY130" fmla="*/ 5140989 h 5172574"/>
                <a:gd name="connsiteX131" fmla="*/ 2116666 w 5039333"/>
                <a:gd name="connsiteY131" fmla="*/ 5126882 h 5172574"/>
                <a:gd name="connsiteX132" fmla="*/ 2039081 w 5039333"/>
                <a:gd name="connsiteY132" fmla="*/ 5111014 h 5172574"/>
                <a:gd name="connsiteX133" fmla="*/ 1883912 w 5039333"/>
                <a:gd name="connsiteY133" fmla="*/ 5070457 h 5172574"/>
                <a:gd name="connsiteX134" fmla="*/ 1808091 w 5039333"/>
                <a:gd name="connsiteY134" fmla="*/ 5047535 h 5172574"/>
                <a:gd name="connsiteX135" fmla="*/ 1732268 w 5039333"/>
                <a:gd name="connsiteY135" fmla="*/ 5021085 h 5172574"/>
                <a:gd name="connsiteX136" fmla="*/ 1582389 w 5039333"/>
                <a:gd name="connsiteY136" fmla="*/ 4962897 h 5172574"/>
                <a:gd name="connsiteX137" fmla="*/ 1510094 w 5039333"/>
                <a:gd name="connsiteY137" fmla="*/ 4929394 h 5172574"/>
                <a:gd name="connsiteX138" fmla="*/ 1437799 w 5039333"/>
                <a:gd name="connsiteY138" fmla="*/ 4894128 h 5172574"/>
                <a:gd name="connsiteX139" fmla="*/ 1296736 w 5039333"/>
                <a:gd name="connsiteY139" fmla="*/ 4818307 h 5172574"/>
                <a:gd name="connsiteX140" fmla="*/ 1227967 w 5039333"/>
                <a:gd name="connsiteY140" fmla="*/ 4777750 h 5172574"/>
                <a:gd name="connsiteX141" fmla="*/ 1160962 w 5039333"/>
                <a:gd name="connsiteY141" fmla="*/ 4733669 h 5172574"/>
                <a:gd name="connsiteX142" fmla="*/ 1127460 w 5039333"/>
                <a:gd name="connsiteY142" fmla="*/ 4712509 h 5172574"/>
                <a:gd name="connsiteX143" fmla="*/ 1095721 w 5039333"/>
                <a:gd name="connsiteY143" fmla="*/ 4689586 h 5172574"/>
                <a:gd name="connsiteX144" fmla="*/ 1030478 w 5039333"/>
                <a:gd name="connsiteY144" fmla="*/ 4641978 h 5172574"/>
                <a:gd name="connsiteX145" fmla="*/ 788908 w 5039333"/>
                <a:gd name="connsiteY145" fmla="*/ 4433909 h 5172574"/>
                <a:gd name="connsiteX146" fmla="*/ 573786 w 5039333"/>
                <a:gd name="connsiteY146" fmla="*/ 4199390 h 5172574"/>
                <a:gd name="connsiteX147" fmla="*/ 390403 w 5039333"/>
                <a:gd name="connsiteY147" fmla="*/ 3940187 h 5172574"/>
                <a:gd name="connsiteX148" fmla="*/ 311054 w 5039333"/>
                <a:gd name="connsiteY148" fmla="*/ 3802650 h 5172574"/>
                <a:gd name="connsiteX149" fmla="*/ 274026 w 5039333"/>
                <a:gd name="connsiteY149" fmla="*/ 3732119 h 5172574"/>
                <a:gd name="connsiteX150" fmla="*/ 238760 w 5039333"/>
                <a:gd name="connsiteY150" fmla="*/ 3661587 h 5172574"/>
                <a:gd name="connsiteX151" fmla="*/ 207021 w 5039333"/>
                <a:gd name="connsiteY151" fmla="*/ 3589291 h 5172574"/>
                <a:gd name="connsiteX152" fmla="*/ 191150 w 5039333"/>
                <a:gd name="connsiteY152" fmla="*/ 3552263 h 5172574"/>
                <a:gd name="connsiteX153" fmla="*/ 177044 w 5039333"/>
                <a:gd name="connsiteY153" fmla="*/ 3515233 h 5172574"/>
                <a:gd name="connsiteX154" fmla="*/ 148831 w 5039333"/>
                <a:gd name="connsiteY154" fmla="*/ 3441174 h 5172574"/>
                <a:gd name="connsiteX155" fmla="*/ 124145 w 5039333"/>
                <a:gd name="connsiteY155" fmla="*/ 3365354 h 5172574"/>
                <a:gd name="connsiteX156" fmla="*/ 80064 w 5039333"/>
                <a:gd name="connsiteY156" fmla="*/ 3213711 h 5172574"/>
                <a:gd name="connsiteX157" fmla="*/ 62431 w 5039333"/>
                <a:gd name="connsiteY157" fmla="*/ 3136126 h 5172574"/>
                <a:gd name="connsiteX158" fmla="*/ 46560 w 5039333"/>
                <a:gd name="connsiteY158" fmla="*/ 3058541 h 5172574"/>
                <a:gd name="connsiteX159" fmla="*/ 6006 w 5039333"/>
                <a:gd name="connsiteY159" fmla="*/ 2744675 h 5172574"/>
                <a:gd name="connsiteX160" fmla="*/ 39507 w 5039333"/>
                <a:gd name="connsiteY160" fmla="*/ 2115178 h 5172574"/>
                <a:gd name="connsiteX161" fmla="*/ 53614 w 5039333"/>
                <a:gd name="connsiteY161" fmla="*/ 2037594 h 5172574"/>
                <a:gd name="connsiteX162" fmla="*/ 71247 w 5039333"/>
                <a:gd name="connsiteY162" fmla="*/ 1960009 h 5172574"/>
                <a:gd name="connsiteX163" fmla="*/ 90644 w 5039333"/>
                <a:gd name="connsiteY163" fmla="*/ 1884188 h 5172574"/>
                <a:gd name="connsiteX164" fmla="*/ 113566 w 5039333"/>
                <a:gd name="connsiteY164" fmla="*/ 1808366 h 5172574"/>
                <a:gd name="connsiteX165" fmla="*/ 124145 w 5039333"/>
                <a:gd name="connsiteY165" fmla="*/ 1771337 h 5172574"/>
                <a:gd name="connsiteX166" fmla="*/ 136489 w 5039333"/>
                <a:gd name="connsiteY166" fmla="*/ 1732545 h 5172574"/>
                <a:gd name="connsiteX167" fmla="*/ 162938 w 5039333"/>
                <a:gd name="connsiteY167" fmla="*/ 1658487 h 5172574"/>
                <a:gd name="connsiteX168" fmla="*/ 192915 w 5039333"/>
                <a:gd name="connsiteY168" fmla="*/ 1584428 h 5172574"/>
                <a:gd name="connsiteX169" fmla="*/ 222890 w 5039333"/>
                <a:gd name="connsiteY169" fmla="*/ 1512132 h 5172574"/>
                <a:gd name="connsiteX170" fmla="*/ 291659 w 5039333"/>
                <a:gd name="connsiteY170" fmla="*/ 1371069 h 5172574"/>
                <a:gd name="connsiteX171" fmla="*/ 328687 w 5039333"/>
                <a:gd name="connsiteY171" fmla="*/ 1302302 h 5172574"/>
                <a:gd name="connsiteX172" fmla="*/ 369244 w 5039333"/>
                <a:gd name="connsiteY172" fmla="*/ 1233532 h 5172574"/>
                <a:gd name="connsiteX173" fmla="*/ 411563 w 5039333"/>
                <a:gd name="connsiteY173" fmla="*/ 1166527 h 5172574"/>
                <a:gd name="connsiteX174" fmla="*/ 453882 w 5039333"/>
                <a:gd name="connsiteY174" fmla="*/ 1101286 h 5172574"/>
                <a:gd name="connsiteX175" fmla="*/ 499728 w 5039333"/>
                <a:gd name="connsiteY175" fmla="*/ 1037808 h 5172574"/>
                <a:gd name="connsiteX176" fmla="*/ 547336 w 5039333"/>
                <a:gd name="connsiteY176" fmla="*/ 974329 h 5172574"/>
                <a:gd name="connsiteX177" fmla="*/ 988159 w 5039333"/>
                <a:gd name="connsiteY177" fmla="*/ 531742 h 5172574"/>
                <a:gd name="connsiteX178" fmla="*/ 1524200 w 5039333"/>
                <a:gd name="connsiteY178" fmla="*/ 209060 h 5172574"/>
                <a:gd name="connsiteX179" fmla="*/ 3479692 w 5039333"/>
                <a:gd name="connsiteY179" fmla="*/ 202007 h 5172574"/>
                <a:gd name="connsiteX180" fmla="*/ 3576673 w 5039333"/>
                <a:gd name="connsiteY180" fmla="*/ 230220 h 5172574"/>
                <a:gd name="connsiteX181" fmla="*/ 3673655 w 5039333"/>
                <a:gd name="connsiteY181" fmla="*/ 263721 h 5172574"/>
                <a:gd name="connsiteX182" fmla="*/ 4454792 w 5039333"/>
                <a:gd name="connsiteY182" fmla="*/ 850899 h 5172574"/>
                <a:gd name="connsiteX183" fmla="*/ 4400131 w 5039333"/>
                <a:gd name="connsiteY183" fmla="*/ 801526 h 5172574"/>
                <a:gd name="connsiteX184" fmla="*/ 4343706 w 5039333"/>
                <a:gd name="connsiteY184" fmla="*/ 753917 h 5172574"/>
                <a:gd name="connsiteX185" fmla="*/ 3479692 w 5039333"/>
                <a:gd name="connsiteY185" fmla="*/ 202007 h 5172574"/>
                <a:gd name="connsiteX186" fmla="*/ 2955994 w 5039333"/>
                <a:gd name="connsiteY186" fmla="*/ 198480 h 5172574"/>
                <a:gd name="connsiteX187" fmla="*/ 2996548 w 5039333"/>
                <a:gd name="connsiteY187" fmla="*/ 198480 h 5172574"/>
                <a:gd name="connsiteX188" fmla="*/ 3070607 w 5039333"/>
                <a:gd name="connsiteY188" fmla="*/ 212587 h 5172574"/>
                <a:gd name="connsiteX189" fmla="*/ 3144665 w 5039333"/>
                <a:gd name="connsiteY189" fmla="*/ 230220 h 5172574"/>
                <a:gd name="connsiteX190" fmla="*/ 3181695 w 5039333"/>
                <a:gd name="connsiteY190" fmla="*/ 239035 h 5172574"/>
                <a:gd name="connsiteX191" fmla="*/ 3218723 w 5039333"/>
                <a:gd name="connsiteY191" fmla="*/ 249615 h 5172574"/>
                <a:gd name="connsiteX192" fmla="*/ 3291019 w 5039333"/>
                <a:gd name="connsiteY192" fmla="*/ 270774 h 5172574"/>
                <a:gd name="connsiteX193" fmla="*/ 3573146 w 5039333"/>
                <a:gd name="connsiteY193" fmla="*/ 381863 h 5172574"/>
                <a:gd name="connsiteX194" fmla="*/ 4084501 w 5039333"/>
                <a:gd name="connsiteY194" fmla="*/ 706309 h 5172574"/>
                <a:gd name="connsiteX195" fmla="*/ 4045708 w 5039333"/>
                <a:gd name="connsiteY195" fmla="*/ 686911 h 5172574"/>
                <a:gd name="connsiteX196" fmla="*/ 4028076 w 5039333"/>
                <a:gd name="connsiteY196" fmla="*/ 676332 h 5172574"/>
                <a:gd name="connsiteX197" fmla="*/ 2836090 w 5039333"/>
                <a:gd name="connsiteY197" fmla="*/ 200243 h 5172574"/>
                <a:gd name="connsiteX198" fmla="*/ 2915437 w 5039333"/>
                <a:gd name="connsiteY198" fmla="*/ 200243 h 5172574"/>
                <a:gd name="connsiteX199" fmla="*/ 2590991 w 5039333"/>
                <a:gd name="connsiteY199" fmla="*/ 150870 h 5172574"/>
                <a:gd name="connsiteX200" fmla="*/ 2495773 w 5039333"/>
                <a:gd name="connsiteY200" fmla="*/ 164977 h 5172574"/>
                <a:gd name="connsiteX201" fmla="*/ 2471087 w 5039333"/>
                <a:gd name="connsiteY201" fmla="*/ 168503 h 5172574"/>
                <a:gd name="connsiteX202" fmla="*/ 2446401 w 5039333"/>
                <a:gd name="connsiteY202" fmla="*/ 173792 h 5172574"/>
                <a:gd name="connsiteX203" fmla="*/ 2398793 w 5039333"/>
                <a:gd name="connsiteY203" fmla="*/ 184372 h 5172574"/>
                <a:gd name="connsiteX204" fmla="*/ 1580625 w 5039333"/>
                <a:gd name="connsiteY204" fmla="*/ 403020 h 5172574"/>
                <a:gd name="connsiteX205" fmla="*/ 892941 w 5039333"/>
                <a:gd name="connsiteY205" fmla="*/ 894980 h 5172574"/>
                <a:gd name="connsiteX206" fmla="*/ 1159197 w 5039333"/>
                <a:gd name="connsiteY206" fmla="*/ 605800 h 5172574"/>
                <a:gd name="connsiteX207" fmla="*/ 1485407 w 5039333"/>
                <a:gd name="connsiteY207" fmla="*/ 406547 h 5172574"/>
                <a:gd name="connsiteX208" fmla="*/ 1659972 w 5039333"/>
                <a:gd name="connsiteY208" fmla="*/ 327200 h 5172574"/>
                <a:gd name="connsiteX209" fmla="*/ 1749901 w 5039333"/>
                <a:gd name="connsiteY209" fmla="*/ 293696 h 5172574"/>
                <a:gd name="connsiteX210" fmla="*/ 1839828 w 5039333"/>
                <a:gd name="connsiteY210" fmla="*/ 263721 h 5172574"/>
                <a:gd name="connsiteX211" fmla="*/ 2211884 w 5039333"/>
                <a:gd name="connsiteY211" fmla="*/ 177319 h 5172574"/>
                <a:gd name="connsiteX212" fmla="*/ 2590991 w 5039333"/>
                <a:gd name="connsiteY212" fmla="*/ 150870 h 5172574"/>
                <a:gd name="connsiteX213" fmla="*/ 2522251 w 5039333"/>
                <a:gd name="connsiteY213" fmla="*/ 412 h 5172574"/>
                <a:gd name="connsiteX214" fmla="*/ 3301599 w 5039333"/>
                <a:gd name="connsiteY214" fmla="*/ 106789 h 5172574"/>
                <a:gd name="connsiteX215" fmla="*/ 3236358 w 5039333"/>
                <a:gd name="connsiteY215" fmla="*/ 96209 h 5172574"/>
                <a:gd name="connsiteX216" fmla="*/ 3167589 w 5039333"/>
                <a:gd name="connsiteY216" fmla="*/ 89156 h 5172574"/>
                <a:gd name="connsiteX217" fmla="*/ 2984206 w 5039333"/>
                <a:gd name="connsiteY217" fmla="*/ 52126 h 5172574"/>
                <a:gd name="connsiteX218" fmla="*/ 2890753 w 5039333"/>
                <a:gd name="connsiteY218" fmla="*/ 39784 h 5172574"/>
                <a:gd name="connsiteX219" fmla="*/ 2797297 w 5039333"/>
                <a:gd name="connsiteY219" fmla="*/ 30967 h 5172574"/>
                <a:gd name="connsiteX220" fmla="*/ 2703844 w 5039333"/>
                <a:gd name="connsiteY220" fmla="*/ 23913 h 5172574"/>
                <a:gd name="connsiteX221" fmla="*/ 2610388 w 5039333"/>
                <a:gd name="connsiteY221" fmla="*/ 20387 h 5172574"/>
                <a:gd name="connsiteX222" fmla="*/ 2516935 w 5039333"/>
                <a:gd name="connsiteY222" fmla="*/ 22151 h 5172574"/>
                <a:gd name="connsiteX223" fmla="*/ 2469325 w 5039333"/>
                <a:gd name="connsiteY223" fmla="*/ 23913 h 5172574"/>
                <a:gd name="connsiteX224" fmla="*/ 2423479 w 5039333"/>
                <a:gd name="connsiteY224" fmla="*/ 27440 h 5172574"/>
                <a:gd name="connsiteX225" fmla="*/ 1691714 w 5039333"/>
                <a:gd name="connsiteY225" fmla="*/ 182610 h 5172574"/>
                <a:gd name="connsiteX226" fmla="*/ 1725215 w 5039333"/>
                <a:gd name="connsiteY226" fmla="*/ 164977 h 5172574"/>
                <a:gd name="connsiteX227" fmla="*/ 1751666 w 5039333"/>
                <a:gd name="connsiteY227" fmla="*/ 152635 h 5172574"/>
                <a:gd name="connsiteX228" fmla="*/ 1818671 w 5039333"/>
                <a:gd name="connsiteY228" fmla="*/ 122658 h 5172574"/>
                <a:gd name="connsiteX229" fmla="*/ 1876858 w 5039333"/>
                <a:gd name="connsiteY229" fmla="*/ 101498 h 5172574"/>
                <a:gd name="connsiteX230" fmla="*/ 1963261 w 5039333"/>
                <a:gd name="connsiteY230" fmla="*/ 75050 h 5172574"/>
                <a:gd name="connsiteX231" fmla="*/ 2088454 w 5039333"/>
                <a:gd name="connsiteY231" fmla="*/ 45073 h 5172574"/>
                <a:gd name="connsiteX232" fmla="*/ 2167803 w 5039333"/>
                <a:gd name="connsiteY232" fmla="*/ 30967 h 5172574"/>
                <a:gd name="connsiteX233" fmla="*/ 2211884 w 5039333"/>
                <a:gd name="connsiteY233" fmla="*/ 23913 h 5172574"/>
                <a:gd name="connsiteX234" fmla="*/ 2259494 w 5039333"/>
                <a:gd name="connsiteY234" fmla="*/ 18624 h 5172574"/>
                <a:gd name="connsiteX235" fmla="*/ 2522251 w 5039333"/>
                <a:gd name="connsiteY235" fmla="*/ 412 h 517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5039333" h="5172574">
                  <a:moveTo>
                    <a:pt x="4728104" y="1561505"/>
                  </a:moveTo>
                  <a:cubicBezTo>
                    <a:pt x="4728104" y="1561505"/>
                    <a:pt x="4729866" y="1561505"/>
                    <a:pt x="4729866" y="1561505"/>
                  </a:cubicBezTo>
                  <a:cubicBezTo>
                    <a:pt x="4742210" y="1589717"/>
                    <a:pt x="4754552" y="1616166"/>
                    <a:pt x="4765132" y="1646143"/>
                  </a:cubicBezTo>
                  <a:cubicBezTo>
                    <a:pt x="4754552" y="1616166"/>
                    <a:pt x="4740446" y="1589717"/>
                    <a:pt x="4728104" y="1561505"/>
                  </a:cubicBezTo>
                  <a:close/>
                  <a:moveTo>
                    <a:pt x="4888651" y="1542826"/>
                  </a:moveTo>
                  <a:lnTo>
                    <a:pt x="4889224" y="1544092"/>
                  </a:lnTo>
                  <a:cubicBezTo>
                    <a:pt x="4896057" y="1558860"/>
                    <a:pt x="4902670" y="1573848"/>
                    <a:pt x="4907960" y="1589717"/>
                  </a:cubicBezTo>
                  <a:close/>
                  <a:moveTo>
                    <a:pt x="4869167" y="1499790"/>
                  </a:moveTo>
                  <a:cubicBezTo>
                    <a:pt x="4869167" y="1499790"/>
                    <a:pt x="4870930" y="1499790"/>
                    <a:pt x="4870930" y="1499790"/>
                  </a:cubicBezTo>
                  <a:lnTo>
                    <a:pt x="4888651" y="1542826"/>
                  </a:lnTo>
                  <a:close/>
                  <a:moveTo>
                    <a:pt x="4583190" y="1291357"/>
                  </a:moveTo>
                  <a:lnTo>
                    <a:pt x="4608198" y="1328750"/>
                  </a:lnTo>
                  <a:cubicBezTo>
                    <a:pt x="4608198" y="1328750"/>
                    <a:pt x="4606436" y="1328750"/>
                    <a:pt x="4606436" y="1328750"/>
                  </a:cubicBezTo>
                  <a:close/>
                  <a:moveTo>
                    <a:pt x="4526081" y="1205962"/>
                  </a:moveTo>
                  <a:lnTo>
                    <a:pt x="4544719" y="1231768"/>
                  </a:lnTo>
                  <a:lnTo>
                    <a:pt x="4565879" y="1263507"/>
                  </a:lnTo>
                  <a:lnTo>
                    <a:pt x="4583190" y="1291357"/>
                  </a:lnTo>
                  <a:close/>
                  <a:moveTo>
                    <a:pt x="707794" y="1046623"/>
                  </a:moveTo>
                  <a:cubicBezTo>
                    <a:pt x="695452" y="1069545"/>
                    <a:pt x="683108" y="1090705"/>
                    <a:pt x="672528" y="1110102"/>
                  </a:cubicBezTo>
                  <a:cubicBezTo>
                    <a:pt x="661949" y="1133024"/>
                    <a:pt x="649607" y="1154183"/>
                    <a:pt x="639027" y="1177107"/>
                  </a:cubicBezTo>
                  <a:lnTo>
                    <a:pt x="623156" y="1210608"/>
                  </a:lnTo>
                  <a:lnTo>
                    <a:pt x="607288" y="1244112"/>
                  </a:lnTo>
                  <a:cubicBezTo>
                    <a:pt x="596708" y="1267034"/>
                    <a:pt x="587890" y="1289958"/>
                    <a:pt x="577311" y="1312879"/>
                  </a:cubicBezTo>
                  <a:cubicBezTo>
                    <a:pt x="400981" y="1603824"/>
                    <a:pt x="288131" y="1933558"/>
                    <a:pt x="249338" y="2272111"/>
                  </a:cubicBezTo>
                  <a:cubicBezTo>
                    <a:pt x="229943" y="2441387"/>
                    <a:pt x="228179" y="2612427"/>
                    <a:pt x="245812" y="2781703"/>
                  </a:cubicBezTo>
                  <a:cubicBezTo>
                    <a:pt x="261682" y="2950979"/>
                    <a:pt x="298710" y="3118491"/>
                    <a:pt x="351609" y="3280714"/>
                  </a:cubicBezTo>
                  <a:cubicBezTo>
                    <a:pt x="457407" y="3603397"/>
                    <a:pt x="635500" y="3903157"/>
                    <a:pt x="868255" y="4151780"/>
                  </a:cubicBezTo>
                  <a:cubicBezTo>
                    <a:pt x="1101010" y="4400406"/>
                    <a:pt x="1386663" y="4599657"/>
                    <a:pt x="1702292" y="4726614"/>
                  </a:cubicBezTo>
                  <a:cubicBezTo>
                    <a:pt x="2016158" y="4855335"/>
                    <a:pt x="2360001" y="4913523"/>
                    <a:pt x="2700317" y="4897654"/>
                  </a:cubicBezTo>
                  <a:cubicBezTo>
                    <a:pt x="3040632" y="4883548"/>
                    <a:pt x="3377420" y="4791857"/>
                    <a:pt x="3678944" y="4634923"/>
                  </a:cubicBezTo>
                  <a:cubicBezTo>
                    <a:pt x="3980466" y="4479753"/>
                    <a:pt x="4248488" y="4255816"/>
                    <a:pt x="4456557" y="3986031"/>
                  </a:cubicBezTo>
                  <a:cubicBezTo>
                    <a:pt x="4666388" y="3718010"/>
                    <a:pt x="4816268" y="3402382"/>
                    <a:pt x="4892089" y="3070883"/>
                  </a:cubicBezTo>
                  <a:cubicBezTo>
                    <a:pt x="4918539" y="3141415"/>
                    <a:pt x="4939699" y="3213709"/>
                    <a:pt x="4960857" y="3289531"/>
                  </a:cubicBezTo>
                  <a:cubicBezTo>
                    <a:pt x="4848008" y="3633372"/>
                    <a:pt x="4659334" y="3954292"/>
                    <a:pt x="4410711" y="4217023"/>
                  </a:cubicBezTo>
                  <a:cubicBezTo>
                    <a:pt x="4163850" y="4479753"/>
                    <a:pt x="3858799" y="4689586"/>
                    <a:pt x="3523774" y="4821832"/>
                  </a:cubicBezTo>
                  <a:cubicBezTo>
                    <a:pt x="3188748" y="4955842"/>
                    <a:pt x="2825510" y="5014032"/>
                    <a:pt x="2467560" y="4992872"/>
                  </a:cubicBezTo>
                  <a:cubicBezTo>
                    <a:pt x="2109613" y="4971713"/>
                    <a:pt x="1756955" y="4871204"/>
                    <a:pt x="1443088" y="4700165"/>
                  </a:cubicBezTo>
                  <a:cubicBezTo>
                    <a:pt x="1127458" y="4530889"/>
                    <a:pt x="854149" y="4289317"/>
                    <a:pt x="642553" y="4003664"/>
                  </a:cubicBezTo>
                  <a:cubicBezTo>
                    <a:pt x="432721" y="3718010"/>
                    <a:pt x="284604" y="3384749"/>
                    <a:pt x="215837" y="3037380"/>
                  </a:cubicBezTo>
                  <a:cubicBezTo>
                    <a:pt x="147067" y="2688248"/>
                    <a:pt x="155885" y="2328536"/>
                    <a:pt x="240523" y="1984695"/>
                  </a:cubicBezTo>
                  <a:cubicBezTo>
                    <a:pt x="282842" y="1813655"/>
                    <a:pt x="342794" y="1646143"/>
                    <a:pt x="422141" y="1489209"/>
                  </a:cubicBezTo>
                  <a:cubicBezTo>
                    <a:pt x="501490" y="1332277"/>
                    <a:pt x="596708" y="1182396"/>
                    <a:pt x="707794" y="1046623"/>
                  </a:cubicBezTo>
                  <a:close/>
                  <a:moveTo>
                    <a:pt x="4497112" y="916139"/>
                  </a:moveTo>
                  <a:cubicBezTo>
                    <a:pt x="4500638" y="917902"/>
                    <a:pt x="4504165" y="919666"/>
                    <a:pt x="4507691" y="921428"/>
                  </a:cubicBezTo>
                  <a:cubicBezTo>
                    <a:pt x="4511218" y="924955"/>
                    <a:pt x="4516507" y="926719"/>
                    <a:pt x="4520033" y="928482"/>
                  </a:cubicBezTo>
                  <a:cubicBezTo>
                    <a:pt x="4537666" y="947879"/>
                    <a:pt x="4553537" y="969038"/>
                    <a:pt x="4569406" y="990198"/>
                  </a:cubicBezTo>
                  <a:cubicBezTo>
                    <a:pt x="4585276" y="1011357"/>
                    <a:pt x="4602909" y="1032517"/>
                    <a:pt x="4617015" y="1053676"/>
                  </a:cubicBezTo>
                  <a:cubicBezTo>
                    <a:pt x="4636411" y="1081889"/>
                    <a:pt x="4657570" y="1111864"/>
                    <a:pt x="4676967" y="1141841"/>
                  </a:cubicBezTo>
                  <a:cubicBezTo>
                    <a:pt x="4701653" y="1180633"/>
                    <a:pt x="4726340" y="1217662"/>
                    <a:pt x="4747499" y="1256454"/>
                  </a:cubicBezTo>
                  <a:lnTo>
                    <a:pt x="4781001" y="1316406"/>
                  </a:lnTo>
                  <a:lnTo>
                    <a:pt x="4796871" y="1346383"/>
                  </a:lnTo>
                  <a:lnTo>
                    <a:pt x="4810978" y="1376358"/>
                  </a:lnTo>
                  <a:cubicBezTo>
                    <a:pt x="4809213" y="1376358"/>
                    <a:pt x="4809213" y="1374596"/>
                    <a:pt x="4807451" y="1374596"/>
                  </a:cubicBezTo>
                  <a:cubicBezTo>
                    <a:pt x="4796871" y="1353436"/>
                    <a:pt x="4786292" y="1334039"/>
                    <a:pt x="4773948" y="1312879"/>
                  </a:cubicBezTo>
                  <a:lnTo>
                    <a:pt x="4738682" y="1251165"/>
                  </a:lnTo>
                  <a:cubicBezTo>
                    <a:pt x="4713996" y="1210608"/>
                    <a:pt x="4689310" y="1170054"/>
                    <a:pt x="4662861" y="1131261"/>
                  </a:cubicBezTo>
                  <a:lnTo>
                    <a:pt x="4602909" y="1048386"/>
                  </a:lnTo>
                  <a:cubicBezTo>
                    <a:pt x="4587039" y="1025464"/>
                    <a:pt x="4569406" y="1004304"/>
                    <a:pt x="4551773" y="981380"/>
                  </a:cubicBezTo>
                  <a:lnTo>
                    <a:pt x="4525324" y="947879"/>
                  </a:lnTo>
                  <a:close/>
                  <a:moveTo>
                    <a:pt x="4222038" y="849134"/>
                  </a:moveTo>
                  <a:cubicBezTo>
                    <a:pt x="4230853" y="852661"/>
                    <a:pt x="4241433" y="856188"/>
                    <a:pt x="4252013" y="861476"/>
                  </a:cubicBezTo>
                  <a:cubicBezTo>
                    <a:pt x="4320780" y="931127"/>
                    <a:pt x="4384700" y="1005185"/>
                    <a:pt x="4443991" y="1083211"/>
                  </a:cubicBezTo>
                  <a:lnTo>
                    <a:pt x="4526081" y="1205962"/>
                  </a:lnTo>
                  <a:lnTo>
                    <a:pt x="4521798" y="1200029"/>
                  </a:lnTo>
                  <a:lnTo>
                    <a:pt x="4477714" y="1136550"/>
                  </a:lnTo>
                  <a:lnTo>
                    <a:pt x="4430106" y="1076598"/>
                  </a:lnTo>
                  <a:lnTo>
                    <a:pt x="4405420" y="1046623"/>
                  </a:lnTo>
                  <a:lnTo>
                    <a:pt x="4380734" y="1016646"/>
                  </a:lnTo>
                  <a:cubicBezTo>
                    <a:pt x="4363101" y="997251"/>
                    <a:pt x="4347231" y="977854"/>
                    <a:pt x="4329598" y="958459"/>
                  </a:cubicBezTo>
                  <a:cubicBezTo>
                    <a:pt x="4294332" y="921428"/>
                    <a:pt x="4259066" y="884400"/>
                    <a:pt x="4222038" y="849134"/>
                  </a:cubicBezTo>
                  <a:close/>
                  <a:moveTo>
                    <a:pt x="2590993" y="284881"/>
                  </a:moveTo>
                  <a:cubicBezTo>
                    <a:pt x="3837507" y="284881"/>
                    <a:pt x="4848008" y="1295380"/>
                    <a:pt x="4848008" y="2541895"/>
                  </a:cubicBezTo>
                  <a:cubicBezTo>
                    <a:pt x="4848008" y="2619802"/>
                    <a:pt x="4844061" y="2696787"/>
                    <a:pt x="4836356" y="2772662"/>
                  </a:cubicBezTo>
                  <a:lnTo>
                    <a:pt x="4805702" y="2973520"/>
                  </a:lnTo>
                  <a:lnTo>
                    <a:pt x="4810978" y="2984481"/>
                  </a:lnTo>
                  <a:cubicBezTo>
                    <a:pt x="4825084" y="3017984"/>
                    <a:pt x="4837426" y="3051486"/>
                    <a:pt x="4851534" y="3086752"/>
                  </a:cubicBezTo>
                  <a:cubicBezTo>
                    <a:pt x="4777474" y="3384749"/>
                    <a:pt x="4641702" y="3665112"/>
                    <a:pt x="4458319" y="3910210"/>
                  </a:cubicBezTo>
                  <a:cubicBezTo>
                    <a:pt x="4274937" y="4155307"/>
                    <a:pt x="4042182" y="4363376"/>
                    <a:pt x="3779450" y="4516783"/>
                  </a:cubicBezTo>
                  <a:cubicBezTo>
                    <a:pt x="3516721" y="4671953"/>
                    <a:pt x="3224014" y="4772460"/>
                    <a:pt x="2922490" y="4813016"/>
                  </a:cubicBezTo>
                  <a:cubicBezTo>
                    <a:pt x="2620968" y="4853571"/>
                    <a:pt x="2314155" y="4834176"/>
                    <a:pt x="2021448" y="4756591"/>
                  </a:cubicBezTo>
                  <a:cubicBezTo>
                    <a:pt x="1728742" y="4679006"/>
                    <a:pt x="1453668" y="4541469"/>
                    <a:pt x="1215623" y="4356323"/>
                  </a:cubicBezTo>
                  <a:cubicBezTo>
                    <a:pt x="977579" y="4171178"/>
                    <a:pt x="776564" y="3940185"/>
                    <a:pt x="628447" y="3679218"/>
                  </a:cubicBezTo>
                  <a:cubicBezTo>
                    <a:pt x="480330" y="3418251"/>
                    <a:pt x="385113" y="3127308"/>
                    <a:pt x="349847" y="2831075"/>
                  </a:cubicBezTo>
                  <a:lnTo>
                    <a:pt x="345902" y="2774443"/>
                  </a:lnTo>
                  <a:lnTo>
                    <a:pt x="345630" y="2772662"/>
                  </a:lnTo>
                  <a:lnTo>
                    <a:pt x="345241" y="2764951"/>
                  </a:lnTo>
                  <a:lnTo>
                    <a:pt x="334308" y="2607964"/>
                  </a:lnTo>
                  <a:lnTo>
                    <a:pt x="335383" y="2569715"/>
                  </a:lnTo>
                  <a:lnTo>
                    <a:pt x="333978" y="2541895"/>
                  </a:lnTo>
                  <a:lnTo>
                    <a:pt x="338912" y="2444195"/>
                  </a:lnTo>
                  <a:lnTo>
                    <a:pt x="340589" y="2384523"/>
                  </a:lnTo>
                  <a:lnTo>
                    <a:pt x="342807" y="2367040"/>
                  </a:lnTo>
                  <a:lnTo>
                    <a:pt x="345630" y="2311129"/>
                  </a:lnTo>
                  <a:cubicBezTo>
                    <a:pt x="461213" y="1173014"/>
                    <a:pt x="1422384" y="284881"/>
                    <a:pt x="2590993" y="284881"/>
                  </a:cubicBezTo>
                  <a:close/>
                  <a:moveTo>
                    <a:pt x="1524200" y="209060"/>
                  </a:moveTo>
                  <a:cubicBezTo>
                    <a:pt x="1437799" y="261959"/>
                    <a:pt x="1358450" y="320147"/>
                    <a:pt x="1279103" y="383625"/>
                  </a:cubicBezTo>
                  <a:cubicBezTo>
                    <a:pt x="1104536" y="491187"/>
                    <a:pt x="944077" y="618144"/>
                    <a:pt x="799487" y="760970"/>
                  </a:cubicBezTo>
                  <a:cubicBezTo>
                    <a:pt x="656660" y="905560"/>
                    <a:pt x="529703" y="1066020"/>
                    <a:pt x="423905" y="1240585"/>
                  </a:cubicBezTo>
                  <a:cubicBezTo>
                    <a:pt x="318108" y="1416915"/>
                    <a:pt x="235234" y="1603824"/>
                    <a:pt x="173518" y="1797786"/>
                  </a:cubicBezTo>
                  <a:cubicBezTo>
                    <a:pt x="115330" y="1991748"/>
                    <a:pt x="78300" y="2194528"/>
                    <a:pt x="65958" y="2397305"/>
                  </a:cubicBezTo>
                  <a:cubicBezTo>
                    <a:pt x="53614" y="2600085"/>
                    <a:pt x="65958" y="2804627"/>
                    <a:pt x="102986" y="3005642"/>
                  </a:cubicBezTo>
                  <a:cubicBezTo>
                    <a:pt x="110039" y="3056777"/>
                    <a:pt x="124145" y="3106149"/>
                    <a:pt x="134725" y="3155521"/>
                  </a:cubicBezTo>
                  <a:cubicBezTo>
                    <a:pt x="140016" y="3180207"/>
                    <a:pt x="147069" y="3204893"/>
                    <a:pt x="154122" y="3229579"/>
                  </a:cubicBezTo>
                  <a:cubicBezTo>
                    <a:pt x="161175" y="3254265"/>
                    <a:pt x="168229" y="3278952"/>
                    <a:pt x="175282" y="3303638"/>
                  </a:cubicBezTo>
                  <a:cubicBezTo>
                    <a:pt x="207021" y="3400620"/>
                    <a:pt x="242287" y="3497600"/>
                    <a:pt x="284606" y="3589291"/>
                  </a:cubicBezTo>
                  <a:cubicBezTo>
                    <a:pt x="326925" y="3682746"/>
                    <a:pt x="376297" y="3770911"/>
                    <a:pt x="427432" y="3859076"/>
                  </a:cubicBezTo>
                  <a:cubicBezTo>
                    <a:pt x="482095" y="3945476"/>
                    <a:pt x="538520" y="4030114"/>
                    <a:pt x="601999" y="4109463"/>
                  </a:cubicBezTo>
                  <a:cubicBezTo>
                    <a:pt x="663713" y="4190575"/>
                    <a:pt x="734245" y="4266396"/>
                    <a:pt x="804776" y="4338691"/>
                  </a:cubicBezTo>
                  <a:cubicBezTo>
                    <a:pt x="878835" y="4409223"/>
                    <a:pt x="952893" y="4477991"/>
                    <a:pt x="1034004" y="4539707"/>
                  </a:cubicBezTo>
                  <a:cubicBezTo>
                    <a:pt x="1113354" y="4603185"/>
                    <a:pt x="1197991" y="4661373"/>
                    <a:pt x="1284392" y="4714272"/>
                  </a:cubicBezTo>
                  <a:lnTo>
                    <a:pt x="1351397" y="4753064"/>
                  </a:lnTo>
                  <a:lnTo>
                    <a:pt x="1384901" y="4772461"/>
                  </a:lnTo>
                  <a:lnTo>
                    <a:pt x="1418402" y="4790094"/>
                  </a:lnTo>
                  <a:lnTo>
                    <a:pt x="1487172" y="4825360"/>
                  </a:lnTo>
                  <a:cubicBezTo>
                    <a:pt x="1510094" y="4835940"/>
                    <a:pt x="1533017" y="4846520"/>
                    <a:pt x="1555939" y="4857099"/>
                  </a:cubicBezTo>
                  <a:cubicBezTo>
                    <a:pt x="1647630" y="4901181"/>
                    <a:pt x="1744612" y="4934684"/>
                    <a:pt x="1841593" y="4966424"/>
                  </a:cubicBezTo>
                  <a:cubicBezTo>
                    <a:pt x="1940337" y="4996399"/>
                    <a:pt x="2039081" y="5021085"/>
                    <a:pt x="2139590" y="5038718"/>
                  </a:cubicBezTo>
                  <a:cubicBezTo>
                    <a:pt x="2539856" y="5112776"/>
                    <a:pt x="2957758" y="5084563"/>
                    <a:pt x="3347445" y="4964659"/>
                  </a:cubicBezTo>
                  <a:cubicBezTo>
                    <a:pt x="3541407" y="4902945"/>
                    <a:pt x="3728316" y="4818307"/>
                    <a:pt x="3902883" y="4712509"/>
                  </a:cubicBezTo>
                  <a:cubicBezTo>
                    <a:pt x="4077448" y="4604948"/>
                    <a:pt x="4237908" y="4479755"/>
                    <a:pt x="4382498" y="4335165"/>
                  </a:cubicBezTo>
                  <a:cubicBezTo>
                    <a:pt x="4525324" y="4190575"/>
                    <a:pt x="4652281" y="4030114"/>
                    <a:pt x="4758079" y="3855549"/>
                  </a:cubicBezTo>
                  <a:cubicBezTo>
                    <a:pt x="4863876" y="3680982"/>
                    <a:pt x="4946752" y="3492311"/>
                    <a:pt x="5008466" y="3298349"/>
                  </a:cubicBezTo>
                  <a:cubicBezTo>
                    <a:pt x="5018165" y="3336259"/>
                    <a:pt x="5027422" y="3375051"/>
                    <a:pt x="5035578" y="3414285"/>
                  </a:cubicBezTo>
                  <a:lnTo>
                    <a:pt x="5039333" y="3436011"/>
                  </a:lnTo>
                  <a:lnTo>
                    <a:pt x="4972399" y="3618891"/>
                  </a:lnTo>
                  <a:cubicBezTo>
                    <a:pt x="4838158" y="3936271"/>
                    <a:pt x="4643909" y="4222090"/>
                    <a:pt x="4403875" y="4462124"/>
                  </a:cubicBezTo>
                  <a:lnTo>
                    <a:pt x="4253822" y="4598501"/>
                  </a:lnTo>
                  <a:lnTo>
                    <a:pt x="4172842" y="4661928"/>
                  </a:lnTo>
                  <a:cubicBezTo>
                    <a:pt x="3869931" y="4884512"/>
                    <a:pt x="3518926" y="5042465"/>
                    <a:pt x="3151720" y="5118067"/>
                  </a:cubicBezTo>
                  <a:cubicBezTo>
                    <a:pt x="2941887" y="5162148"/>
                    <a:pt x="2728530" y="5178019"/>
                    <a:pt x="2515170" y="5170966"/>
                  </a:cubicBezTo>
                  <a:cubicBezTo>
                    <a:pt x="2407610" y="5169201"/>
                    <a:pt x="2301813" y="5156859"/>
                    <a:pt x="2196015" y="5140989"/>
                  </a:cubicBezTo>
                  <a:cubicBezTo>
                    <a:pt x="2169565" y="5137462"/>
                    <a:pt x="2143116" y="5132173"/>
                    <a:pt x="2116666" y="5126882"/>
                  </a:cubicBezTo>
                  <a:cubicBezTo>
                    <a:pt x="2091980" y="5121593"/>
                    <a:pt x="2065532" y="5118067"/>
                    <a:pt x="2039081" y="5111014"/>
                  </a:cubicBezTo>
                  <a:cubicBezTo>
                    <a:pt x="1986183" y="5096907"/>
                    <a:pt x="1935048" y="5086327"/>
                    <a:pt x="1883912" y="5070457"/>
                  </a:cubicBezTo>
                  <a:lnTo>
                    <a:pt x="1808091" y="5047535"/>
                  </a:lnTo>
                  <a:lnTo>
                    <a:pt x="1732268" y="5021085"/>
                  </a:lnTo>
                  <a:cubicBezTo>
                    <a:pt x="1681134" y="5003452"/>
                    <a:pt x="1631762" y="4982292"/>
                    <a:pt x="1582389" y="4962897"/>
                  </a:cubicBezTo>
                  <a:cubicBezTo>
                    <a:pt x="1557703" y="4952317"/>
                    <a:pt x="1534780" y="4939973"/>
                    <a:pt x="1510094" y="4929394"/>
                  </a:cubicBezTo>
                  <a:cubicBezTo>
                    <a:pt x="1485407" y="4917051"/>
                    <a:pt x="1460721" y="4906472"/>
                    <a:pt x="1437799" y="4894128"/>
                  </a:cubicBezTo>
                  <a:cubicBezTo>
                    <a:pt x="1390190" y="4869442"/>
                    <a:pt x="1342582" y="4846520"/>
                    <a:pt x="1296736" y="4818307"/>
                  </a:cubicBezTo>
                  <a:cubicBezTo>
                    <a:pt x="1273812" y="4804201"/>
                    <a:pt x="1250890" y="4791857"/>
                    <a:pt x="1227967" y="4777750"/>
                  </a:cubicBezTo>
                  <a:lnTo>
                    <a:pt x="1160962" y="4733669"/>
                  </a:lnTo>
                  <a:lnTo>
                    <a:pt x="1127460" y="4712509"/>
                  </a:lnTo>
                  <a:lnTo>
                    <a:pt x="1095721" y="4689586"/>
                  </a:lnTo>
                  <a:lnTo>
                    <a:pt x="1030478" y="4641978"/>
                  </a:lnTo>
                  <a:cubicBezTo>
                    <a:pt x="945840" y="4576735"/>
                    <a:pt x="864728" y="4507968"/>
                    <a:pt x="788908" y="4433909"/>
                  </a:cubicBezTo>
                  <a:cubicBezTo>
                    <a:pt x="711323" y="4359851"/>
                    <a:pt x="640791" y="4280502"/>
                    <a:pt x="573786" y="4199390"/>
                  </a:cubicBezTo>
                  <a:cubicBezTo>
                    <a:pt x="508543" y="4116516"/>
                    <a:pt x="445065" y="4030114"/>
                    <a:pt x="390403" y="3940187"/>
                  </a:cubicBezTo>
                  <a:cubicBezTo>
                    <a:pt x="362191" y="3896104"/>
                    <a:pt x="337505" y="3848496"/>
                    <a:pt x="311054" y="3802650"/>
                  </a:cubicBezTo>
                  <a:cubicBezTo>
                    <a:pt x="296948" y="3779727"/>
                    <a:pt x="286368" y="3755041"/>
                    <a:pt x="274026" y="3732119"/>
                  </a:cubicBezTo>
                  <a:cubicBezTo>
                    <a:pt x="261682" y="3709195"/>
                    <a:pt x="249340" y="3686273"/>
                    <a:pt x="238760" y="3661587"/>
                  </a:cubicBezTo>
                  <a:lnTo>
                    <a:pt x="207021" y="3589291"/>
                  </a:lnTo>
                  <a:cubicBezTo>
                    <a:pt x="201730" y="3576949"/>
                    <a:pt x="196441" y="3564605"/>
                    <a:pt x="191150" y="3552263"/>
                  </a:cubicBezTo>
                  <a:lnTo>
                    <a:pt x="177044" y="3515233"/>
                  </a:lnTo>
                  <a:lnTo>
                    <a:pt x="148831" y="3441174"/>
                  </a:lnTo>
                  <a:cubicBezTo>
                    <a:pt x="140016" y="3416488"/>
                    <a:pt x="132963" y="3390040"/>
                    <a:pt x="124145" y="3365354"/>
                  </a:cubicBezTo>
                  <a:cubicBezTo>
                    <a:pt x="106512" y="3315982"/>
                    <a:pt x="94170" y="3264845"/>
                    <a:pt x="80064" y="3213711"/>
                  </a:cubicBezTo>
                  <a:cubicBezTo>
                    <a:pt x="73011" y="3187260"/>
                    <a:pt x="67720" y="3162574"/>
                    <a:pt x="62431" y="3136126"/>
                  </a:cubicBezTo>
                  <a:cubicBezTo>
                    <a:pt x="57140" y="3109675"/>
                    <a:pt x="51851" y="3084989"/>
                    <a:pt x="46560" y="3058541"/>
                  </a:cubicBezTo>
                  <a:cubicBezTo>
                    <a:pt x="27165" y="2954506"/>
                    <a:pt x="11295" y="2850472"/>
                    <a:pt x="6006" y="2744675"/>
                  </a:cubicBezTo>
                  <a:cubicBezTo>
                    <a:pt x="-8101" y="2534842"/>
                    <a:pt x="2479" y="2323247"/>
                    <a:pt x="39507" y="2115178"/>
                  </a:cubicBezTo>
                  <a:lnTo>
                    <a:pt x="53614" y="2037594"/>
                  </a:lnTo>
                  <a:cubicBezTo>
                    <a:pt x="58904" y="2011145"/>
                    <a:pt x="65958" y="1986459"/>
                    <a:pt x="71247" y="1960009"/>
                  </a:cubicBezTo>
                  <a:cubicBezTo>
                    <a:pt x="78300" y="1935323"/>
                    <a:pt x="83591" y="1908874"/>
                    <a:pt x="90644" y="1884188"/>
                  </a:cubicBezTo>
                  <a:lnTo>
                    <a:pt x="113566" y="1808366"/>
                  </a:lnTo>
                  <a:cubicBezTo>
                    <a:pt x="117092" y="1796023"/>
                    <a:pt x="120619" y="1783679"/>
                    <a:pt x="124145" y="1771337"/>
                  </a:cubicBezTo>
                  <a:lnTo>
                    <a:pt x="136489" y="1732545"/>
                  </a:lnTo>
                  <a:lnTo>
                    <a:pt x="162938" y="1658487"/>
                  </a:lnTo>
                  <a:cubicBezTo>
                    <a:pt x="173518" y="1633801"/>
                    <a:pt x="182335" y="1609114"/>
                    <a:pt x="192915" y="1584428"/>
                  </a:cubicBezTo>
                  <a:cubicBezTo>
                    <a:pt x="201730" y="1559742"/>
                    <a:pt x="212310" y="1535056"/>
                    <a:pt x="222890" y="1512132"/>
                  </a:cubicBezTo>
                  <a:cubicBezTo>
                    <a:pt x="245813" y="1464524"/>
                    <a:pt x="266973" y="1416915"/>
                    <a:pt x="291659" y="1371069"/>
                  </a:cubicBezTo>
                  <a:cubicBezTo>
                    <a:pt x="304001" y="1348147"/>
                    <a:pt x="316345" y="1325223"/>
                    <a:pt x="328687" y="1302302"/>
                  </a:cubicBezTo>
                  <a:lnTo>
                    <a:pt x="369244" y="1233532"/>
                  </a:lnTo>
                  <a:cubicBezTo>
                    <a:pt x="383350" y="1210610"/>
                    <a:pt x="397457" y="1187687"/>
                    <a:pt x="411563" y="1166527"/>
                  </a:cubicBezTo>
                  <a:lnTo>
                    <a:pt x="453882" y="1101286"/>
                  </a:lnTo>
                  <a:lnTo>
                    <a:pt x="499728" y="1037808"/>
                  </a:lnTo>
                  <a:cubicBezTo>
                    <a:pt x="515596" y="1014884"/>
                    <a:pt x="531467" y="993724"/>
                    <a:pt x="547336" y="974329"/>
                  </a:cubicBezTo>
                  <a:cubicBezTo>
                    <a:pt x="676057" y="810342"/>
                    <a:pt x="824173" y="660463"/>
                    <a:pt x="988159" y="531742"/>
                  </a:cubicBezTo>
                  <a:cubicBezTo>
                    <a:pt x="1153908" y="403022"/>
                    <a:pt x="1333764" y="293698"/>
                    <a:pt x="1524200" y="209060"/>
                  </a:cubicBezTo>
                  <a:close/>
                  <a:moveTo>
                    <a:pt x="3479692" y="202007"/>
                  </a:moveTo>
                  <a:cubicBezTo>
                    <a:pt x="3511432" y="210822"/>
                    <a:pt x="3544933" y="219640"/>
                    <a:pt x="3576673" y="230220"/>
                  </a:cubicBezTo>
                  <a:lnTo>
                    <a:pt x="3673655" y="263721"/>
                  </a:lnTo>
                  <a:cubicBezTo>
                    <a:pt x="3969888" y="406549"/>
                    <a:pt x="4236144" y="607564"/>
                    <a:pt x="4454792" y="850899"/>
                  </a:cubicBezTo>
                  <a:lnTo>
                    <a:pt x="4400131" y="801526"/>
                  </a:lnTo>
                  <a:cubicBezTo>
                    <a:pt x="4380734" y="785656"/>
                    <a:pt x="4363101" y="769787"/>
                    <a:pt x="4343706" y="753917"/>
                  </a:cubicBezTo>
                  <a:cubicBezTo>
                    <a:pt x="4096845" y="514109"/>
                    <a:pt x="3802374" y="323673"/>
                    <a:pt x="3479692" y="202007"/>
                  </a:cubicBezTo>
                  <a:close/>
                  <a:moveTo>
                    <a:pt x="2955994" y="198480"/>
                  </a:moveTo>
                  <a:lnTo>
                    <a:pt x="2996548" y="198480"/>
                  </a:lnTo>
                  <a:lnTo>
                    <a:pt x="3070607" y="212587"/>
                  </a:lnTo>
                  <a:lnTo>
                    <a:pt x="3144665" y="230220"/>
                  </a:lnTo>
                  <a:lnTo>
                    <a:pt x="3181695" y="239035"/>
                  </a:lnTo>
                  <a:cubicBezTo>
                    <a:pt x="3194037" y="242562"/>
                    <a:pt x="3206381" y="246088"/>
                    <a:pt x="3218723" y="249615"/>
                  </a:cubicBezTo>
                  <a:lnTo>
                    <a:pt x="3291019" y="270774"/>
                  </a:lnTo>
                  <a:cubicBezTo>
                    <a:pt x="3386237" y="302514"/>
                    <a:pt x="3481455" y="337780"/>
                    <a:pt x="3573146" y="381863"/>
                  </a:cubicBezTo>
                  <a:cubicBezTo>
                    <a:pt x="3758291" y="466501"/>
                    <a:pt x="3929331" y="577587"/>
                    <a:pt x="4084501" y="706309"/>
                  </a:cubicBezTo>
                  <a:cubicBezTo>
                    <a:pt x="4072157" y="699255"/>
                    <a:pt x="4058051" y="693965"/>
                    <a:pt x="4045708" y="686911"/>
                  </a:cubicBezTo>
                  <a:cubicBezTo>
                    <a:pt x="4040418" y="683385"/>
                    <a:pt x="4033364" y="679858"/>
                    <a:pt x="4028076" y="676332"/>
                  </a:cubicBezTo>
                  <a:cubicBezTo>
                    <a:pt x="3684233" y="411838"/>
                    <a:pt x="3266333" y="244326"/>
                    <a:pt x="2836090" y="200243"/>
                  </a:cubicBezTo>
                  <a:lnTo>
                    <a:pt x="2915437" y="200243"/>
                  </a:lnTo>
                  <a:close/>
                  <a:moveTo>
                    <a:pt x="2590991" y="150870"/>
                  </a:moveTo>
                  <a:lnTo>
                    <a:pt x="2495773" y="164977"/>
                  </a:lnTo>
                  <a:lnTo>
                    <a:pt x="2471087" y="168503"/>
                  </a:lnTo>
                  <a:lnTo>
                    <a:pt x="2446401" y="173792"/>
                  </a:lnTo>
                  <a:lnTo>
                    <a:pt x="2398793" y="184372"/>
                  </a:lnTo>
                  <a:cubicBezTo>
                    <a:pt x="2114902" y="207296"/>
                    <a:pt x="1836302" y="281354"/>
                    <a:pt x="1580625" y="403020"/>
                  </a:cubicBezTo>
                  <a:cubicBezTo>
                    <a:pt x="1324947" y="522924"/>
                    <a:pt x="1090430" y="692200"/>
                    <a:pt x="892941" y="894980"/>
                  </a:cubicBezTo>
                  <a:cubicBezTo>
                    <a:pt x="972288" y="792709"/>
                    <a:pt x="1060453" y="695727"/>
                    <a:pt x="1159197" y="605800"/>
                  </a:cubicBezTo>
                  <a:cubicBezTo>
                    <a:pt x="1261468" y="529977"/>
                    <a:pt x="1372557" y="464737"/>
                    <a:pt x="1485407" y="406547"/>
                  </a:cubicBezTo>
                  <a:cubicBezTo>
                    <a:pt x="1543595" y="378334"/>
                    <a:pt x="1601785" y="351886"/>
                    <a:pt x="1659972" y="327200"/>
                  </a:cubicBezTo>
                  <a:lnTo>
                    <a:pt x="1749901" y="293696"/>
                  </a:lnTo>
                  <a:cubicBezTo>
                    <a:pt x="1778114" y="283117"/>
                    <a:pt x="1809853" y="274301"/>
                    <a:pt x="1839828" y="263721"/>
                  </a:cubicBezTo>
                  <a:cubicBezTo>
                    <a:pt x="1961496" y="226691"/>
                    <a:pt x="2086689" y="194952"/>
                    <a:pt x="2211884" y="177319"/>
                  </a:cubicBezTo>
                  <a:cubicBezTo>
                    <a:pt x="2337077" y="159686"/>
                    <a:pt x="2464034" y="150870"/>
                    <a:pt x="2590991" y="150870"/>
                  </a:cubicBezTo>
                  <a:close/>
                  <a:moveTo>
                    <a:pt x="2522251" y="412"/>
                  </a:moveTo>
                  <a:cubicBezTo>
                    <a:pt x="2785505" y="-4299"/>
                    <a:pt x="3049008" y="31407"/>
                    <a:pt x="3301599" y="106789"/>
                  </a:cubicBezTo>
                  <a:cubicBezTo>
                    <a:pt x="3278677" y="103263"/>
                    <a:pt x="3255753" y="99736"/>
                    <a:pt x="3236358" y="96209"/>
                  </a:cubicBezTo>
                  <a:cubicBezTo>
                    <a:pt x="3213434" y="92683"/>
                    <a:pt x="3190512" y="90918"/>
                    <a:pt x="3167589" y="89156"/>
                  </a:cubicBezTo>
                  <a:cubicBezTo>
                    <a:pt x="3107637" y="73286"/>
                    <a:pt x="3045922" y="62706"/>
                    <a:pt x="2984206" y="52126"/>
                  </a:cubicBezTo>
                  <a:cubicBezTo>
                    <a:pt x="2952467" y="48600"/>
                    <a:pt x="2922492" y="43311"/>
                    <a:pt x="2890753" y="39784"/>
                  </a:cubicBezTo>
                  <a:cubicBezTo>
                    <a:pt x="2859013" y="36257"/>
                    <a:pt x="2829036" y="32731"/>
                    <a:pt x="2797297" y="30967"/>
                  </a:cubicBezTo>
                  <a:cubicBezTo>
                    <a:pt x="2765558" y="29204"/>
                    <a:pt x="2735583" y="23913"/>
                    <a:pt x="2703844" y="23913"/>
                  </a:cubicBezTo>
                  <a:lnTo>
                    <a:pt x="2610388" y="20387"/>
                  </a:lnTo>
                  <a:cubicBezTo>
                    <a:pt x="2578649" y="20387"/>
                    <a:pt x="2548674" y="22151"/>
                    <a:pt x="2516935" y="22151"/>
                  </a:cubicBezTo>
                  <a:lnTo>
                    <a:pt x="2469325" y="23913"/>
                  </a:lnTo>
                  <a:cubicBezTo>
                    <a:pt x="2455218" y="25678"/>
                    <a:pt x="2439350" y="25678"/>
                    <a:pt x="2423479" y="27440"/>
                  </a:cubicBezTo>
                  <a:cubicBezTo>
                    <a:pt x="2173092" y="41546"/>
                    <a:pt x="1926231" y="94445"/>
                    <a:pt x="1691714" y="182610"/>
                  </a:cubicBezTo>
                  <a:cubicBezTo>
                    <a:pt x="1705820" y="175557"/>
                    <a:pt x="1716400" y="170268"/>
                    <a:pt x="1725215" y="164977"/>
                  </a:cubicBezTo>
                  <a:cubicBezTo>
                    <a:pt x="1734033" y="161450"/>
                    <a:pt x="1742848" y="156161"/>
                    <a:pt x="1751666" y="152635"/>
                  </a:cubicBezTo>
                  <a:cubicBezTo>
                    <a:pt x="1769298" y="143817"/>
                    <a:pt x="1786931" y="135002"/>
                    <a:pt x="1818671" y="122658"/>
                  </a:cubicBezTo>
                  <a:cubicBezTo>
                    <a:pt x="1834539" y="115605"/>
                    <a:pt x="1853937" y="108551"/>
                    <a:pt x="1876858" y="101498"/>
                  </a:cubicBezTo>
                  <a:cubicBezTo>
                    <a:pt x="1899782" y="94445"/>
                    <a:pt x="1927995" y="83865"/>
                    <a:pt x="1963261" y="75050"/>
                  </a:cubicBezTo>
                  <a:cubicBezTo>
                    <a:pt x="1998527" y="66232"/>
                    <a:pt x="2039081" y="55653"/>
                    <a:pt x="2088454" y="45073"/>
                  </a:cubicBezTo>
                  <a:cubicBezTo>
                    <a:pt x="2113140" y="41546"/>
                    <a:pt x="2139590" y="36257"/>
                    <a:pt x="2167803" y="30967"/>
                  </a:cubicBezTo>
                  <a:cubicBezTo>
                    <a:pt x="2181909" y="29204"/>
                    <a:pt x="2196015" y="25678"/>
                    <a:pt x="2211884" y="23913"/>
                  </a:cubicBezTo>
                  <a:cubicBezTo>
                    <a:pt x="2225990" y="22151"/>
                    <a:pt x="2243623" y="20387"/>
                    <a:pt x="2259494" y="18624"/>
                  </a:cubicBezTo>
                  <a:cubicBezTo>
                    <a:pt x="2346777" y="8045"/>
                    <a:pt x="2434499" y="1984"/>
                    <a:pt x="2522251" y="412"/>
                  </a:cubicBezTo>
                  <a:close/>
                </a:path>
              </a:pathLst>
            </a:cu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402FDCB-2E37-26D1-E287-56393EF5E0E4}"/>
                </a:ext>
              </a:extLst>
            </p:cNvPr>
            <p:cNvSpPr txBox="1"/>
            <p:nvPr/>
          </p:nvSpPr>
          <p:spPr>
            <a:xfrm>
              <a:off x="219343" y="2142667"/>
              <a:ext cx="3050809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US" b="1" i="1" dirty="0">
                  <a:solidFill>
                    <a:prstClr val="black"/>
                  </a:solidFill>
                  <a:latin typeface="Calibri" panose="020F0502020204030204"/>
                </a:rPr>
                <a:t>The Python Checklist:</a:t>
              </a:r>
            </a:p>
            <a:p>
              <a:pPr algn="r" defTabSz="685800">
                <a:defRPr/>
              </a:pP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Does what you checked match what you did or plan to do in your thesis?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EB86C9C-0756-50BC-3DFE-011EA1416F67}"/>
                </a:ext>
              </a:extLst>
            </p:cNvPr>
            <p:cNvSpPr txBox="1"/>
            <p:nvPr/>
          </p:nvSpPr>
          <p:spPr>
            <a:xfrm>
              <a:off x="1137084" y="5194700"/>
              <a:ext cx="9571291" cy="164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IRB/HRPP contacts: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IRB Chair: Bryan Hudgens, Lt. Col. (Ret.),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6"/>
                </a:rPr>
                <a:t>bryan.hudgens@nps.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6"/>
                </a:rPr>
                <a:t>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2039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Lead Specialist: Ms. Ali Smith,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alicia.smith@nps.edu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1037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Specialist: Mr. Scott Ramos,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sramos@nps.edu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2043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HRPP Specialist: Ms. Cindy Burns, 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9"/>
                </a:rPr>
                <a:t>Cynthia.burns@nps.edu</a:t>
              </a: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 ext. 1927</a:t>
              </a:r>
            </a:p>
            <a:p>
              <a:pPr defTabSz="685800"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Calibri" panose="020F0502020204030204"/>
                </a:rPr>
                <a:t>Resources:</a:t>
              </a:r>
            </a:p>
            <a:p>
              <a:pPr marL="300038" lvl="1" defTabSz="685800">
                <a:defRPr/>
              </a:pPr>
              <a:r>
                <a:rPr lang="en-US" sz="1200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NPS Human Research Protection Program (HRPP):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https://nps.edu/web/research/irb-home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</a:rPr>
                <a:t>, </a:t>
              </a:r>
              <a:r>
                <a:rPr lang="en-US" sz="1200" u="sng" dirty="0">
                  <a:solidFill>
                    <a:srgbClr val="4472C4">
                      <a:lumMod val="75000"/>
                    </a:srgbClr>
                  </a:solidFill>
                  <a:latin typeface="Calibri" panose="020F0502020204030204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irb@nps.edu</a:t>
              </a:r>
              <a:endParaRPr lang="en-US" sz="1200" u="sng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7AA4B31E-CEDC-F6E7-73A8-DFF20944DE90}"/>
                </a:ext>
              </a:extLst>
            </p:cNvPr>
            <p:cNvSpPr/>
            <p:nvPr/>
          </p:nvSpPr>
          <p:spPr>
            <a:xfrm>
              <a:off x="3460493" y="2726926"/>
              <a:ext cx="1187865" cy="628880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83F9D0C-38C5-5A26-94F9-C1D1F3221992}"/>
                </a:ext>
              </a:extLst>
            </p:cNvPr>
            <p:cNvSpPr txBox="1"/>
            <p:nvPr/>
          </p:nvSpPr>
          <p:spPr>
            <a:xfrm>
              <a:off x="65315" y="4406039"/>
              <a:ext cx="1227908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If you checked “Yes” to </a:t>
              </a:r>
              <a:r>
                <a:rPr lang="en-US" i="1" dirty="0">
                  <a:solidFill>
                    <a:srgbClr val="FF0000"/>
                  </a:solidFill>
                  <a:latin typeface="Calibri" panose="020F0502020204030204"/>
                </a:rPr>
                <a:t>any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 of these activities and haven’t contacted the IRB/HRPP, do so </a:t>
              </a:r>
              <a:r>
                <a:rPr lang="en-US" i="1" u="sng" dirty="0">
                  <a:solidFill>
                    <a:srgbClr val="FF0000"/>
                  </a:solidFill>
                  <a:latin typeface="Calibri" panose="020F0502020204030204"/>
                </a:rPr>
                <a:t>ASAP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! </a:t>
              </a:r>
            </a:p>
            <a:p>
              <a:pPr defTabSz="685800">
                <a:defRPr/>
              </a:pP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If you checked “No” and engaged in </a:t>
              </a:r>
              <a:r>
                <a:rPr lang="en-US" i="1" dirty="0">
                  <a:solidFill>
                    <a:srgbClr val="FF0000"/>
                  </a:solidFill>
                  <a:latin typeface="Calibri" panose="020F0502020204030204"/>
                </a:rPr>
                <a:t>any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 of these six activities, contact the IRB/HRPP </a:t>
              </a:r>
              <a:r>
                <a:rPr lang="en-US" i="1" u="sng" dirty="0">
                  <a:solidFill>
                    <a:srgbClr val="FF0000"/>
                  </a:solidFill>
                  <a:latin typeface="Calibri" panose="020F0502020204030204"/>
                </a:rPr>
                <a:t>ASAP</a:t>
              </a:r>
              <a:r>
                <a:rPr lang="en-US" dirty="0">
                  <a:solidFill>
                    <a:srgbClr val="FF0000"/>
                  </a:solidFill>
                  <a:latin typeface="Calibri" panose="020F0502020204030204"/>
                </a:rPr>
                <a:t>! 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04199A-22ED-878C-AFB5-01E770767019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62B00AD0-7F48-C776-27D9-8940282364F0}"/>
              </a:ext>
            </a:extLst>
          </p:cNvPr>
          <p:cNvSpPr txBox="1">
            <a:spLocks/>
          </p:cNvSpPr>
          <p:nvPr/>
        </p:nvSpPr>
        <p:spPr>
          <a:xfrm>
            <a:off x="1213503" y="76200"/>
            <a:ext cx="9586260" cy="49636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75000"/>
              </a:spcBef>
              <a:spcAft>
                <a:spcPct val="5000"/>
              </a:spcAft>
              <a:buClr>
                <a:schemeClr val="tx2"/>
              </a:buClr>
              <a:buSzPct val="75000"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-228600" algn="l" rtl="0" eaLnBrk="1" fontAlgn="base" hangingPunct="1">
              <a:spcBef>
                <a:spcPct val="35000"/>
              </a:spcBef>
              <a:spcAft>
                <a:spcPct val="500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bg2"/>
                </a:solidFill>
                <a:latin typeface="+mn-lt"/>
              </a:defRPr>
            </a:lvl2pPr>
            <a:lvl3pPr marL="800100" indent="-228600" algn="l" rtl="0" eaLnBrk="1" fontAlgn="base" hangingPunct="1">
              <a:spcBef>
                <a:spcPct val="20000"/>
              </a:spcBef>
              <a:spcAft>
                <a:spcPct val="5000"/>
              </a:spcAft>
              <a:buClr>
                <a:schemeClr val="tx1"/>
              </a:buClr>
              <a:buSzPct val="85000"/>
              <a:buFont typeface="Wingdings" pitchFamily="2" charset="2"/>
              <a:buChar char="Ø"/>
              <a:defRPr>
                <a:solidFill>
                  <a:schemeClr val="tx1"/>
                </a:solidFill>
                <a:latin typeface="+mn-lt"/>
              </a:defRPr>
            </a:lvl3pPr>
            <a:lvl4pPr marL="1143000" indent="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600">
                <a:solidFill>
                  <a:schemeClr val="bg2"/>
                </a:solidFill>
                <a:latin typeface="+mn-lt"/>
              </a:defRPr>
            </a:lvl4pPr>
            <a:lvl5pPr marL="1485900" indent="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5pPr>
            <a:lvl6pPr marL="1943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6pPr>
            <a:lvl7pPr marL="24003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7pPr>
            <a:lvl8pPr marL="28575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8pPr>
            <a:lvl9pPr marL="33147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Font typeface="Wingdings" pitchFamily="2" charset="2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en-US" sz="3200" kern="0" dirty="0">
                <a:solidFill>
                  <a:srgbClr val="284990"/>
                </a:solidFill>
                <a:latin typeface="+mj-lt"/>
              </a:rPr>
              <a:t>The Most Important Slide in This Presentation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76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20"/>
    </mc:Choice>
    <mc:Fallback xmlns="">
      <p:transition spd="slow" advTm="791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BD1AA-EBE6-A6FD-1B7D-5EA7FBD04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4</a:t>
            </a:fld>
            <a:endParaRPr lang="en-US" dirty="0">
              <a:solidFill>
                <a:srgbClr val="224D73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BC10B8-58B2-892F-E491-6F156E7A3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96" y="887952"/>
            <a:ext cx="8480408" cy="5653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D7D9C5-2F35-DBF0-5A26-B0CABB367E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7" t="21274" r="4930" b="28247"/>
          <a:stretch/>
        </p:blipFill>
        <p:spPr>
          <a:xfrm>
            <a:off x="3169419" y="4069117"/>
            <a:ext cx="6359142" cy="20438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A50212-9068-4060-31D9-785BCD7A813B}"/>
              </a:ext>
            </a:extLst>
          </p:cNvPr>
          <p:cNvSpPr txBox="1"/>
          <p:nvPr/>
        </p:nvSpPr>
        <p:spPr>
          <a:xfrm>
            <a:off x="1267617" y="69466"/>
            <a:ext cx="10355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/>
                </a:solidFill>
                <a:latin typeface="+mj-lt"/>
              </a:rPr>
              <a:t>Can VR Be Used to Assist F-18 Maintainers?</a:t>
            </a:r>
          </a:p>
        </p:txBody>
      </p:sp>
    </p:spTree>
    <p:extLst>
      <p:ext uri="{BB962C8B-B14F-4D97-AF65-F5344CB8AC3E}">
        <p14:creationId xmlns:p14="http://schemas.microsoft.com/office/powerpoint/2010/main" val="24693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144D1-BCBF-49B6-9BC5-F98D6C6E9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5</a:t>
            </a:fld>
            <a:endParaRPr lang="en-US" dirty="0">
              <a:solidFill>
                <a:srgbClr val="224D73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238CF9-3E8E-4885-ABF3-23E7AA4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59" y="160274"/>
            <a:ext cx="10945905" cy="426336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lnSpc>
                <a:spcPct val="70000"/>
              </a:lnSpc>
              <a:defRPr/>
            </a:pPr>
            <a:r>
              <a:rPr lang="en-US" dirty="0">
                <a:cs typeface="Arial" pitchFamily="34" charset="0"/>
              </a:rPr>
              <a:t>Laboratory Simulation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DE568-C340-44FD-8191-D15FE24C6EB4}"/>
              </a:ext>
            </a:extLst>
          </p:cNvPr>
          <p:cNvSpPr txBox="1"/>
          <p:nvPr/>
        </p:nvSpPr>
        <p:spPr>
          <a:xfrm>
            <a:off x="4092069" y="2690238"/>
            <a:ext cx="38465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Can VR be used to train airborne soldiers to flair their parachutes for a safe and soft landing?</a:t>
            </a:r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C8D19D-56DD-1707-F749-122C73BBD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227" y="1307506"/>
            <a:ext cx="3139715" cy="47044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7E59A-EC5F-992C-1C39-D1329589856F}"/>
              </a:ext>
            </a:extLst>
          </p:cNvPr>
          <p:cNvSpPr txBox="1"/>
          <p:nvPr/>
        </p:nvSpPr>
        <p:spPr>
          <a:xfrm>
            <a:off x="546981" y="6065336"/>
            <a:ext cx="3709934" cy="649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84990"/>
                </a:solidFill>
              </a:rPr>
              <a:t>https://www.army.mil/article/246658/army_airborne_school_replaces_j_1_training_parachute_after_testing_new_j_3_chute_system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1B23F1-BE0A-B79B-A0F6-A6A21456A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7782" y="1459074"/>
            <a:ext cx="3300991" cy="44013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38D693-CB4E-63F8-92FB-9E5522D8B464}"/>
              </a:ext>
            </a:extLst>
          </p:cNvPr>
          <p:cNvSpPr txBox="1"/>
          <p:nvPr/>
        </p:nvSpPr>
        <p:spPr>
          <a:xfrm>
            <a:off x="7935085" y="6007860"/>
            <a:ext cx="3709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84990"/>
                </a:solidFill>
              </a:rPr>
              <a:t>Photo Credit: Dr. Amela Sadagic</a:t>
            </a:r>
          </a:p>
        </p:txBody>
      </p:sp>
    </p:spTree>
    <p:extLst>
      <p:ext uri="{BB962C8B-B14F-4D97-AF65-F5344CB8AC3E}">
        <p14:creationId xmlns:p14="http://schemas.microsoft.com/office/powerpoint/2010/main" val="26352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3144D1-BCBF-49B6-9BC5-F98D6C6E9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6</a:t>
            </a:fld>
            <a:endParaRPr lang="en-US" dirty="0">
              <a:solidFill>
                <a:srgbClr val="224D73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238CF9-3E8E-4885-ABF3-23E7AA4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659" y="160274"/>
            <a:ext cx="10945905" cy="426336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lnSpc>
                <a:spcPct val="70000"/>
              </a:lnSpc>
              <a:defRPr/>
            </a:pPr>
            <a:r>
              <a:rPr lang="en-US" dirty="0">
                <a:cs typeface="Arial" pitchFamily="34" charset="0"/>
              </a:rPr>
              <a:t>Field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3DE568-C340-44FD-8191-D15FE24C6EB4}"/>
              </a:ext>
            </a:extLst>
          </p:cNvPr>
          <p:cNvSpPr txBox="1"/>
          <p:nvPr/>
        </p:nvSpPr>
        <p:spPr>
          <a:xfrm>
            <a:off x="6404644" y="842681"/>
            <a:ext cx="5268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2"/>
                </a:solidFill>
              </a:rPr>
              <a:t>Does training under stressful conditions result in better performance?</a:t>
            </a:r>
            <a:endParaRPr lang="en-US" sz="2400" dirty="0">
              <a:solidFill>
                <a:schemeClr val="bg2"/>
              </a:solidFill>
            </a:endParaRPr>
          </a:p>
          <a:p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7E59A-EC5F-992C-1C39-D1329589856F}"/>
              </a:ext>
            </a:extLst>
          </p:cNvPr>
          <p:cNvSpPr txBox="1"/>
          <p:nvPr/>
        </p:nvSpPr>
        <p:spPr>
          <a:xfrm>
            <a:off x="654960" y="4514490"/>
            <a:ext cx="4858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84990"/>
                </a:solidFill>
              </a:rPr>
              <a:t>https://www.alexandriava.gov/academies/alexandria-community-fire-academy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38D693-CB4E-63F8-92FB-9E5522D8B464}"/>
              </a:ext>
            </a:extLst>
          </p:cNvPr>
          <p:cNvSpPr txBox="1"/>
          <p:nvPr/>
        </p:nvSpPr>
        <p:spPr>
          <a:xfrm>
            <a:off x="6302880" y="5956083"/>
            <a:ext cx="5271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84990"/>
                </a:solidFill>
              </a:rPr>
              <a:t>https://www.citylabhamilton.com/new-blog-1/2020/1/15/digitally-upgrading-the-fire-departments-equipment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39C387-D228-CBF6-117B-EE812A6AA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17" y="842681"/>
            <a:ext cx="5491824" cy="3646571"/>
          </a:xfrm>
          <a:prstGeom prst="rect">
            <a:avLst/>
          </a:prstGeom>
        </p:spPr>
      </p:pic>
      <p:pic>
        <p:nvPicPr>
          <p:cNvPr id="1026" name="Picture 2" descr="Digitally Upgrading the Fire Department's Equipment — CityLAB Hamilton">
            <a:extLst>
              <a:ext uri="{FF2B5EF4-FFF2-40B4-BE49-F238E27FC236}">
                <a16:creationId xmlns:a16="http://schemas.microsoft.com/office/drawing/2014/main" id="{3DEDFCB4-CAAE-5DC5-47FC-79AE27A08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576" y="2226100"/>
            <a:ext cx="5469857" cy="36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97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02937" y="110490"/>
            <a:ext cx="10821970" cy="563312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dirty="0">
                <a:cs typeface="Arial" pitchFamily="34" charset="0"/>
              </a:rPr>
              <a:t>What Info Do Pilots Want to See in Each Phase of Flight?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9069" y="4778864"/>
            <a:ext cx="2972865" cy="1631216"/>
          </a:xfrm>
          <a:prstGeom prst="rect">
            <a:avLst/>
          </a:prstGeom>
          <a:noFill/>
          <a:ln w="28575">
            <a:solidFill>
              <a:srgbClr val="2849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Surveys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Questionnaires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Focus Groups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Interviews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6472E-0D33-48E1-A06C-1FEA6319B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01" y="1065828"/>
            <a:ext cx="5228290" cy="29409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D1749-A8EA-4071-B0FB-9BA4B2700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648" t="9825" r="18191" b="50000"/>
          <a:stretch/>
        </p:blipFill>
        <p:spPr>
          <a:xfrm>
            <a:off x="5511791" y="987567"/>
            <a:ext cx="6275856" cy="557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51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90FBB-F3F0-4171-A552-9464650F1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8983" y="6332601"/>
            <a:ext cx="609600" cy="365125"/>
          </a:xfrm>
        </p:spPr>
        <p:txBody>
          <a:bodyPr/>
          <a:lstStyle/>
          <a:p>
            <a:fld id="{84BD5B20-B110-47F3-9AF5-CAC8FFCB018A}" type="slidenum">
              <a:rPr lang="en-US" smtClean="0">
                <a:solidFill>
                  <a:srgbClr val="224D73"/>
                </a:solidFill>
              </a:rPr>
              <a:pPr/>
              <a:t>8</a:t>
            </a:fld>
            <a:endParaRPr lang="en-US" dirty="0">
              <a:solidFill>
                <a:srgbClr val="224D73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C12F9E-8BFC-4735-BF41-F4F8C0670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18" t="12083" r="16204" b="68754"/>
          <a:stretch/>
        </p:blipFill>
        <p:spPr>
          <a:xfrm>
            <a:off x="352718" y="891057"/>
            <a:ext cx="11613376" cy="4900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B3C059-05C7-454F-8ACE-66DF52D24C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92" t="16516" r="59451" b="74129"/>
          <a:stretch/>
        </p:blipFill>
        <p:spPr>
          <a:xfrm>
            <a:off x="276517" y="1991669"/>
            <a:ext cx="3100933" cy="41519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6BB1CA-A1B4-45BE-A3FF-B0DBEB87D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66" t="15967" r="44829" b="73166"/>
          <a:stretch/>
        </p:blipFill>
        <p:spPr>
          <a:xfrm>
            <a:off x="2834525" y="1791643"/>
            <a:ext cx="1733550" cy="4256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39A16-E162-4F29-838D-D17D9EB42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03" t="15774" r="33847" b="73316"/>
          <a:stretch/>
        </p:blipFill>
        <p:spPr>
          <a:xfrm>
            <a:off x="4568074" y="1716966"/>
            <a:ext cx="923925" cy="42284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44CFE2-DEC1-4720-9571-ACD7545801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56" t="15791" r="21131" b="73336"/>
          <a:stretch/>
        </p:blipFill>
        <p:spPr>
          <a:xfrm>
            <a:off x="5406275" y="1734492"/>
            <a:ext cx="1362062" cy="415373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A92472-6F0A-4E37-BE99-285DABAFB0A1}"/>
              </a:ext>
            </a:extLst>
          </p:cNvPr>
          <p:cNvSpPr/>
          <p:nvPr/>
        </p:nvSpPr>
        <p:spPr>
          <a:xfrm>
            <a:off x="6705598" y="1791643"/>
            <a:ext cx="5218845" cy="4256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CB55B-E680-429D-81D2-80D6DDE9EA32}"/>
              </a:ext>
            </a:extLst>
          </p:cNvPr>
          <p:cNvSpPr txBox="1"/>
          <p:nvPr/>
        </p:nvSpPr>
        <p:spPr>
          <a:xfrm>
            <a:off x="8561916" y="4682804"/>
            <a:ext cx="2972865" cy="1631216"/>
          </a:xfrm>
          <a:prstGeom prst="rect">
            <a:avLst/>
          </a:prstGeom>
          <a:noFill/>
          <a:ln w="28575">
            <a:solidFill>
              <a:srgbClr val="2849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Surveys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Questionnaires</a:t>
            </a:r>
          </a:p>
          <a:p>
            <a:pPr algn="ctr"/>
            <a:r>
              <a:rPr lang="en-US" sz="2800" b="1" dirty="0">
                <a:solidFill>
                  <a:schemeClr val="tx2"/>
                </a:solidFill>
              </a:rPr>
              <a:t>Focus Groups</a:t>
            </a:r>
          </a:p>
          <a:p>
            <a:pPr algn="ctr"/>
            <a:r>
              <a:rPr lang="en-US" sz="2400" dirty="0">
                <a:solidFill>
                  <a:schemeClr val="tx2"/>
                </a:solidFill>
              </a:rPr>
              <a:t>Interviews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4F460DD-FD87-492A-9A5B-F70B9E574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363" y="110490"/>
            <a:ext cx="10776220" cy="563312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dirty="0">
                <a:cs typeface="Arial" pitchFamily="34" charset="0"/>
              </a:rPr>
              <a:t>What Info Do Pilots Want to See in Each Phase of Flight?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A99D419-75A4-41E5-A1CA-454430BC6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0251" y="1991669"/>
            <a:ext cx="3294530" cy="219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53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1166648" y="134006"/>
            <a:ext cx="9656380" cy="600779"/>
          </a:xfrm>
          <a:effectLst>
            <a:outerShdw dist="25399" sx="1000" sy="1000" algn="ctr" rotWithShape="0">
              <a:srgbClr val="F9F8ED"/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2800" dirty="0">
                <a:cs typeface="Arial" pitchFamily="34" charset="0"/>
              </a:rPr>
              <a:t>How Do Deployments Affect Children’s Performance in School?  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2244496" y="2917767"/>
            <a:ext cx="7865093" cy="4889000"/>
          </a:xfrm>
          <a:prstGeom prst="rect">
            <a:avLst/>
          </a:prstGeom>
        </p:spPr>
        <p:txBody>
          <a:bodyPr lIns="91425" tIns="45713" rIns="91425" bIns="45713"/>
          <a:lstStyle>
            <a:lvl1pPr marL="668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1pPr>
            <a:lvl2pPr marL="11128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2pPr>
            <a:lvl3pPr marL="1557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3pPr>
            <a:lvl4pPr marL="20018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4pPr>
            <a:lvl5pPr marL="2446338" indent="-350838" algn="l" rtl="0" eaLnBrk="0" fontAlgn="base" hangingPunct="0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/>
              </a:defRPr>
            </a:lvl5pPr>
            <a:lvl6pPr marL="29035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6pPr>
            <a:lvl7pPr marL="33607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7pPr>
            <a:lvl8pPr marL="38179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8pPr>
            <a:lvl9pPr marL="4275138" indent="-350838" algn="l" rtl="0" fontAlgn="base">
              <a:spcBef>
                <a:spcPts val="4000"/>
              </a:spcBef>
              <a:spcAft>
                <a:spcPct val="0"/>
              </a:spcAft>
              <a:buSzPct val="74000"/>
              <a:buChar char="•"/>
              <a:defRPr sz="4000">
                <a:solidFill>
                  <a:schemeClr val="tx1"/>
                </a:solidFill>
                <a:latin typeface="+mn-lt"/>
                <a:ea typeface="+mn-ea"/>
                <a:cs typeface="+mn-cs"/>
                <a:sym typeface="Cochin" charset="0"/>
              </a:defRPr>
            </a:lvl9pPr>
          </a:lstStyle>
          <a:p>
            <a:pPr marL="0" indent="0" algn="ctr" defTabSz="642915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Compare performance of school children whose military parents </a:t>
            </a:r>
            <a:r>
              <a:rPr lang="en-US" sz="2000" b="1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are</a:t>
            </a: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  <a:r>
              <a:rPr lang="en-US" sz="2000" b="1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deployed</a:t>
            </a: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to those children whose parents </a:t>
            </a:r>
            <a:r>
              <a:rPr lang="en-US" sz="2000" b="1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are not</a:t>
            </a: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 </a:t>
            </a:r>
            <a:r>
              <a:rPr lang="en-US" sz="2000" b="1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deployed</a:t>
            </a: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</a:rPr>
              <a:t>.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School g</a:t>
            </a:r>
            <a:r>
              <a:rPr lang="en-US" sz="2000" dirty="0" err="1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rades</a:t>
            </a: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 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Special classes (advanced or challenged)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Disciplinary issues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Number of deployments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Length of deployments</a:t>
            </a:r>
          </a:p>
          <a:p>
            <a:pPr marL="2578100" lvl="5" indent="-342900" defTabSz="642915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2000" dirty="0">
                <a:solidFill>
                  <a:srgbClr val="224D73"/>
                </a:solidFill>
                <a:latin typeface="Arial" charset="0"/>
                <a:ea typeface="ＭＳ Ｐゴシック" pitchFamily="-107" charset="-128"/>
                <a:cs typeface="ヒラギノ明朝 ProN W3"/>
                <a:sym typeface="Cochin"/>
              </a:rPr>
              <a:t>Age of children</a:t>
            </a:r>
          </a:p>
          <a:p>
            <a:pPr marL="0" indent="0" algn="ctr" defTabSz="642915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200" dirty="0">
              <a:solidFill>
                <a:srgbClr val="224D73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  <a:p>
            <a:pPr marL="0" indent="0" algn="ctr" defTabSz="642915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endParaRPr lang="en-US" sz="2000" dirty="0">
              <a:solidFill>
                <a:srgbClr val="224D73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  <a:p>
            <a:pPr marL="0" indent="0" algn="ctr" defTabSz="642915" eaLnBrk="1" hangingPunct="1">
              <a:spcBef>
                <a:spcPts val="0"/>
              </a:spcBef>
              <a:spcAft>
                <a:spcPts val="1200"/>
              </a:spcAft>
              <a:defRPr/>
            </a:pPr>
            <a:endParaRPr lang="en-US" sz="2200" dirty="0">
              <a:solidFill>
                <a:srgbClr val="000000"/>
              </a:solidFill>
              <a:latin typeface="Arial" charset="0"/>
              <a:ea typeface="ＭＳ Ｐゴシック" pitchFamily="-107" charset="-128"/>
              <a:cs typeface="ヒラギノ明朝 ProN W3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306"/>
          <a:stretch/>
        </p:blipFill>
        <p:spPr>
          <a:xfrm>
            <a:off x="7590669" y="871986"/>
            <a:ext cx="2651760" cy="1846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138" y="4795366"/>
            <a:ext cx="2569132" cy="1712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3774"/>
          <a:stretch/>
        </p:blipFill>
        <p:spPr>
          <a:xfrm>
            <a:off x="1802547" y="4772026"/>
            <a:ext cx="2520495" cy="174307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17974" y="871987"/>
            <a:ext cx="2783359" cy="1846927"/>
            <a:chOff x="1952625" y="1762125"/>
            <a:chExt cx="5024033" cy="3333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4099"/>
            <a:stretch/>
          </p:blipFill>
          <p:spPr>
            <a:xfrm>
              <a:off x="1952625" y="1762125"/>
              <a:ext cx="5024033" cy="3333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 rot="21175820">
              <a:off x="3888100" y="2604557"/>
              <a:ext cx="699270" cy="186811"/>
            </a:xfrm>
            <a:prstGeom prst="roundRect">
              <a:avLst/>
            </a:prstGeom>
            <a:solidFill>
              <a:srgbClr val="DDDDDD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D6D7E8A-9B4B-44A8-9F15-0C275E1EE23F}"/>
              </a:ext>
            </a:extLst>
          </p:cNvPr>
          <p:cNvSpPr txBox="1"/>
          <p:nvPr/>
        </p:nvSpPr>
        <p:spPr>
          <a:xfrm>
            <a:off x="5050559" y="1278194"/>
            <a:ext cx="2078182" cy="830997"/>
          </a:xfrm>
          <a:prstGeom prst="rect">
            <a:avLst/>
          </a:prstGeom>
          <a:noFill/>
          <a:ln w="28575">
            <a:solidFill>
              <a:srgbClr val="2849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/>
                </a:solidFill>
              </a:rPr>
              <a:t>Secondary Information</a:t>
            </a:r>
          </a:p>
        </p:txBody>
      </p:sp>
    </p:spTree>
    <p:extLst>
      <p:ext uri="{BB962C8B-B14F-4D97-AF65-F5344CB8AC3E}">
        <p14:creationId xmlns:p14="http://schemas.microsoft.com/office/powerpoint/2010/main" val="4209728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4"/>
</p:tagLst>
</file>

<file path=ppt/theme/theme1.xml><?xml version="1.0" encoding="utf-8"?>
<a:theme xmlns:a="http://schemas.openxmlformats.org/drawingml/2006/main" name="2_HSI PowerPoint Template">
  <a:themeElements>
    <a:clrScheme name="HSI_Color_Scheme">
      <a:dk1>
        <a:srgbClr val="6F6E73"/>
      </a:dk1>
      <a:lt1>
        <a:srgbClr val="FFFFFF"/>
      </a:lt1>
      <a:dk2>
        <a:srgbClr val="152C40"/>
      </a:dk2>
      <a:lt2>
        <a:srgbClr val="224D73"/>
      </a:lt2>
      <a:accent1>
        <a:srgbClr val="FFF7E1"/>
      </a:accent1>
      <a:accent2>
        <a:srgbClr val="990000"/>
      </a:accent2>
      <a:accent3>
        <a:srgbClr val="FFFFFF"/>
      </a:accent3>
      <a:accent4>
        <a:srgbClr val="050B0D"/>
      </a:accent4>
      <a:accent5>
        <a:srgbClr val="FFF7E1"/>
      </a:accent5>
      <a:accent6>
        <a:srgbClr val="8A0000"/>
      </a:accent6>
      <a:hlink>
        <a:srgbClr val="3981BF"/>
      </a:hlink>
      <a:folHlink>
        <a:srgbClr val="3C3E65"/>
      </a:folHlink>
    </a:clrScheme>
    <a:fontScheme name="MS_design_template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S_design_templat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S_design_templat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10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FAF4E5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FCF8F0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11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FAF4E5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FCF8F0"/>
        </a:accent5>
        <a:accent6>
          <a:srgbClr val="2D2D2D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12">
        <a:dk1>
          <a:srgbClr val="050B2B"/>
        </a:dk1>
        <a:lt1>
          <a:srgbClr val="FFFFFF"/>
        </a:lt1>
        <a:dk2>
          <a:srgbClr val="061671"/>
        </a:dk2>
        <a:lt2>
          <a:srgbClr val="5F5F5F"/>
        </a:lt2>
        <a:accent1>
          <a:srgbClr val="FEF5D7"/>
        </a:accent1>
        <a:accent2>
          <a:srgbClr val="333333"/>
        </a:accent2>
        <a:accent3>
          <a:srgbClr val="FFFFFF"/>
        </a:accent3>
        <a:accent4>
          <a:srgbClr val="030823"/>
        </a:accent4>
        <a:accent5>
          <a:srgbClr val="FEF9E8"/>
        </a:accent5>
        <a:accent6>
          <a:srgbClr val="2D2D2D"/>
        </a:accent6>
        <a:hlink>
          <a:srgbClr val="065AB3"/>
        </a:hlink>
        <a:folHlink>
          <a:srgbClr val="3C3E6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design_template 13">
        <a:dk1>
          <a:srgbClr val="333333"/>
        </a:dk1>
        <a:lt1>
          <a:srgbClr val="FFFFFF"/>
        </a:lt1>
        <a:dk2>
          <a:srgbClr val="061671"/>
        </a:dk2>
        <a:lt2>
          <a:srgbClr val="5F5F5F"/>
        </a:lt2>
        <a:accent1>
          <a:srgbClr val="FEF5D7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FEF9E8"/>
        </a:accent5>
        <a:accent6>
          <a:srgbClr val="8A0000"/>
        </a:accent6>
        <a:hlink>
          <a:srgbClr val="065AB3"/>
        </a:hlink>
        <a:folHlink>
          <a:srgbClr val="3C3E6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6C0B9FE4CC9B4D8645FDC076CCE076" ma:contentTypeVersion="18" ma:contentTypeDescription="Create a new document." ma:contentTypeScope="" ma:versionID="f3fc3c084f715a4a7e5d9724b6647c84">
  <xsd:schema xmlns:xsd="http://www.w3.org/2001/XMLSchema" xmlns:xs="http://www.w3.org/2001/XMLSchema" xmlns:p="http://schemas.microsoft.com/office/2006/metadata/properties" xmlns:ns2="697296a0-1ff4-41e9-8819-7eb7371c4ff4" xmlns:ns3="52949f20-d677-44c2-aeff-2fbe395c1969" targetNamespace="http://schemas.microsoft.com/office/2006/metadata/properties" ma:root="true" ma:fieldsID="d84760ad3921276aa721626a265cf224" ns2:_="" ns3:_="">
    <xsd:import namespace="697296a0-1ff4-41e9-8819-7eb7371c4ff4"/>
    <xsd:import namespace="52949f20-d677-44c2-aeff-2fbe395c19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7296a0-1ff4-41e9-8819-7eb7371c4f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d3d128b-9ae0-43bc-bb56-1c88709221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949f20-d677-44c2-aeff-2fbe395c1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d6ce1d2-1b69-4124-9ae6-dfa072be5107}" ma:internalName="TaxCatchAll" ma:showField="CatchAllData" ma:web="52949f20-d677-44c2-aeff-2fbe395c19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B77291-778F-4488-B16C-5129DD0CE304}"/>
</file>

<file path=customXml/itemProps2.xml><?xml version="1.0" encoding="utf-8"?>
<ds:datastoreItem xmlns:ds="http://schemas.openxmlformats.org/officeDocument/2006/customXml" ds:itemID="{E112C495-DFA4-4A3F-8C3D-AC78DB168FCE}"/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14155</TotalTime>
  <Words>1396</Words>
  <Application>Microsoft Office PowerPoint</Application>
  <PresentationFormat>Widescreen</PresentationFormat>
  <Paragraphs>147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ＭＳ Ｐゴシック</vt:lpstr>
      <vt:lpstr>Arial</vt:lpstr>
      <vt:lpstr>Arial Narrow</vt:lpstr>
      <vt:lpstr>Calibri</vt:lpstr>
      <vt:lpstr>Cochin</vt:lpstr>
      <vt:lpstr>Wingdings</vt:lpstr>
      <vt:lpstr>ヒラギノ明朝 ProN W3</vt:lpstr>
      <vt:lpstr>2_HSI PowerPoint Template</vt:lpstr>
      <vt:lpstr>Going Straight to the Source:  Using Human Subjects Data in Your Thesis, Capstone Report,  or Dissertation</vt:lpstr>
      <vt:lpstr>Disclaimers</vt:lpstr>
      <vt:lpstr>PowerPoint Presentation</vt:lpstr>
      <vt:lpstr>PowerPoint Presentation</vt:lpstr>
      <vt:lpstr>Laboratory Simulation</vt:lpstr>
      <vt:lpstr>Field Study</vt:lpstr>
      <vt:lpstr>What Info Do Pilots Want to See in Each Phase of Flight?</vt:lpstr>
      <vt:lpstr>What Info Do Pilots Want to See in Each Phase of Flight?</vt:lpstr>
      <vt:lpstr>How Do Deployments Affect Children’s Performance in School?  </vt:lpstr>
      <vt:lpstr>What is Human Subjects Research (HSR)?</vt:lpstr>
      <vt:lpstr>PowerPoint Presentation</vt:lpstr>
      <vt:lpstr>PowerPoint Presentation</vt:lpstr>
      <vt:lpstr>PowerPoint Presentation</vt:lpstr>
      <vt:lpstr>Trust the IRB Process: Step 2 – IRB Determination Request Form </vt:lpstr>
      <vt:lpstr>PowerPoint Presentation</vt:lpstr>
      <vt:lpstr>HRPP and IRB Contact Information</vt:lpstr>
    </vt:vector>
  </TitlesOfParts>
  <Company>NPS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Integrity in Academic Writing</dc:title>
  <dc:creator>Sandra Leavitt</dc:creator>
  <cp:lastModifiedBy>Aileen B. Houston</cp:lastModifiedBy>
  <cp:revision>125</cp:revision>
  <cp:lastPrinted>2020-01-07T23:40:37Z</cp:lastPrinted>
  <dcterms:created xsi:type="dcterms:W3CDTF">2014-10-07T06:08:27Z</dcterms:created>
  <dcterms:modified xsi:type="dcterms:W3CDTF">2024-04-09T21:41:26Z</dcterms:modified>
</cp:coreProperties>
</file>