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0" r:id="rId1"/>
  </p:sldMasterIdLst>
  <p:notesMasterIdLst>
    <p:notesMasterId r:id="rId31"/>
  </p:notesMasterIdLst>
  <p:sldIdLst>
    <p:sldId id="256" r:id="rId2"/>
    <p:sldId id="257" r:id="rId3"/>
    <p:sldId id="1949" r:id="rId4"/>
    <p:sldId id="1948" r:id="rId5"/>
    <p:sldId id="442" r:id="rId6"/>
    <p:sldId id="392" r:id="rId7"/>
    <p:sldId id="1950" r:id="rId8"/>
    <p:sldId id="454" r:id="rId9"/>
    <p:sldId id="457" r:id="rId10"/>
    <p:sldId id="458" r:id="rId11"/>
    <p:sldId id="1925" r:id="rId12"/>
    <p:sldId id="1951" r:id="rId13"/>
    <p:sldId id="1946" r:id="rId14"/>
    <p:sldId id="1947" r:id="rId15"/>
    <p:sldId id="460" r:id="rId16"/>
    <p:sldId id="1958" r:id="rId17"/>
    <p:sldId id="1960" r:id="rId18"/>
    <p:sldId id="1963" r:id="rId19"/>
    <p:sldId id="1962" r:id="rId20"/>
    <p:sldId id="1964" r:id="rId21"/>
    <p:sldId id="1965" r:id="rId22"/>
    <p:sldId id="1966" r:id="rId23"/>
    <p:sldId id="1967" r:id="rId24"/>
    <p:sldId id="1968" r:id="rId25"/>
    <p:sldId id="1969" r:id="rId26"/>
    <p:sldId id="1954" r:id="rId27"/>
    <p:sldId id="1970" r:id="rId28"/>
    <p:sldId id="264" r:id="rId29"/>
    <p:sldId id="26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09C"/>
    <a:srgbClr val="FFFD78"/>
    <a:srgbClr val="0432FF"/>
    <a:srgbClr val="D9D9D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24" autoAdjust="0"/>
    <p:restoredTop sz="96973" autoAdjust="0"/>
  </p:normalViewPr>
  <p:slideViewPr>
    <p:cSldViewPr>
      <p:cViewPr>
        <p:scale>
          <a:sx n="100" d="100"/>
          <a:sy n="100" d="100"/>
        </p:scale>
        <p:origin x="549" y="78"/>
      </p:cViewPr>
      <p:guideLst>
        <p:guide orient="horz" pos="2160"/>
        <p:guide pos="2880"/>
      </p:guideLst>
    </p:cSldViewPr>
  </p:slideViewPr>
  <p:outlineViewPr>
    <p:cViewPr>
      <p:scale>
        <a:sx n="33" d="100"/>
        <a:sy n="33" d="100"/>
      </p:scale>
      <p:origin x="0" y="9288"/>
    </p:cViewPr>
  </p:outlineViewPr>
  <p:notesTextViewPr>
    <p:cViewPr>
      <p:scale>
        <a:sx n="100" d="100"/>
        <a:sy n="100" d="100"/>
      </p:scale>
      <p:origin x="0" y="0"/>
    </p:cViewPr>
  </p:notesTextViewPr>
  <p:sorterViewPr>
    <p:cViewPr varScale="1">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2T20:03:17.880"/>
    </inkml:context>
    <inkml:brush xml:id="br0">
      <inkml:brushProperty name="width" value="0.05" units="cm"/>
      <inkml:brushProperty name="height" value="0.05" units="cm"/>
      <inkml:brushProperty name="color" value="#E71224"/>
    </inkml:brush>
  </inkml:definitions>
  <inkml:trace contextRef="#ctx0" brushRef="#br0">1 254 16583 0 0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2T20:03:17.880"/>
    </inkml:context>
    <inkml:brush xml:id="br0">
      <inkml:brushProperty name="width" value="0.05" units="cm"/>
      <inkml:brushProperty name="height" value="0.05" units="cm"/>
      <inkml:brushProperty name="color" value="#E71224"/>
    </inkml:brush>
  </inkml:definitions>
  <inkml:trace contextRef="#ctx0" brushRef="#br0">1 254 16583 0 0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2T20:03:17.880"/>
    </inkml:context>
    <inkml:brush xml:id="br0">
      <inkml:brushProperty name="width" value="0.05" units="cm"/>
      <inkml:brushProperty name="height" value="0.05" units="cm"/>
      <inkml:brushProperty name="color" value="#E71224"/>
    </inkml:brush>
  </inkml:definitions>
  <inkml:trace contextRef="#ctx0" brushRef="#br0">1 254 16583 0 0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2T20:03:17.880"/>
    </inkml:context>
    <inkml:brush xml:id="br0">
      <inkml:brushProperty name="width" value="0.05" units="cm"/>
      <inkml:brushProperty name="height" value="0.05" units="cm"/>
      <inkml:brushProperty name="color" value="#E71224"/>
    </inkml:brush>
  </inkml:definitions>
  <inkml:trace contextRef="#ctx0" brushRef="#br0">1 254 16583 0 0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2T20:03:17.880"/>
    </inkml:context>
    <inkml:brush xml:id="br0">
      <inkml:brushProperty name="width" value="0.05" units="cm"/>
      <inkml:brushProperty name="height" value="0.05" units="cm"/>
      <inkml:brushProperty name="color" value="#E71224"/>
    </inkml:brush>
  </inkml:definitions>
  <inkml:trace contextRef="#ctx0" brushRef="#br0">1 254 16583 0 0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2T20:03:17.880"/>
    </inkml:context>
    <inkml:brush xml:id="br0">
      <inkml:brushProperty name="width" value="0.05" units="cm"/>
      <inkml:brushProperty name="height" value="0.05" units="cm"/>
      <inkml:brushProperty name="color" value="#E71224"/>
    </inkml:brush>
  </inkml:definitions>
  <inkml:trace contextRef="#ctx0" brushRef="#br0">1 254 16583 0 0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2T20:03:17.880"/>
    </inkml:context>
    <inkml:brush xml:id="br0">
      <inkml:brushProperty name="width" value="0.05" units="cm"/>
      <inkml:brushProperty name="height" value="0.05" units="cm"/>
      <inkml:brushProperty name="color" value="#E71224"/>
    </inkml:brush>
  </inkml:definitions>
  <inkml:trace contextRef="#ctx0" brushRef="#br0">1 254 16583 0 0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2T20:03:17.880"/>
    </inkml:context>
    <inkml:brush xml:id="br0">
      <inkml:brushProperty name="width" value="0.05" units="cm"/>
      <inkml:brushProperty name="height" value="0.05" units="cm"/>
      <inkml:brushProperty name="color" value="#E71224"/>
    </inkml:brush>
  </inkml:definitions>
  <inkml:trace contextRef="#ctx0" brushRef="#br0">1 254 16583 0 0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2T20:03:17.880"/>
    </inkml:context>
    <inkml:brush xml:id="br0">
      <inkml:brushProperty name="width" value="0.05" units="cm"/>
      <inkml:brushProperty name="height" value="0.05" units="cm"/>
      <inkml:brushProperty name="color" value="#E71224"/>
    </inkml:brush>
  </inkml:definitions>
  <inkml:trace contextRef="#ctx0" brushRef="#br0">1 254 16583 0 0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2T20:03:17.880"/>
    </inkml:context>
    <inkml:brush xml:id="br0">
      <inkml:brushProperty name="width" value="0.05" units="cm"/>
      <inkml:brushProperty name="height" value="0.05" units="cm"/>
      <inkml:brushProperty name="color" value="#E71224"/>
    </inkml:brush>
  </inkml:definitions>
  <inkml:trace contextRef="#ctx0" brushRef="#br0">1 254 16583 0 0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AF961170-ED74-41AE-9526-281B4FA20222}" type="datetimeFigureOut">
              <a:rPr lang="en-US"/>
              <a:pPr>
                <a:defRPr/>
              </a:pPr>
              <a:t>5/22/2023</a:t>
            </a:fld>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5481308D-7E00-429B-9F21-CA2335CF8D6F}" type="slidenum">
              <a:rPr lang="en-US"/>
              <a:pPr>
                <a:defRPr/>
              </a:pPr>
              <a:t>‹#›</a:t>
            </a:fld>
            <a:endParaRPr lang="en-US"/>
          </a:p>
        </p:txBody>
      </p:sp>
    </p:spTree>
    <p:extLst>
      <p:ext uri="{BB962C8B-B14F-4D97-AF65-F5344CB8AC3E}">
        <p14:creationId xmlns:p14="http://schemas.microsoft.com/office/powerpoint/2010/main" val="2118480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algn="ctr"/>
            <a:r>
              <a:rPr lang="en-US" sz="1200" b="1" dirty="0"/>
              <a:t>Your briefing will not be longer than 30 minutes</a:t>
            </a:r>
          </a:p>
          <a:p>
            <a:pPr algn="ctr"/>
            <a:endParaRPr lang="en-US" sz="1200" b="1" dirty="0"/>
          </a:p>
          <a:p>
            <a:pPr algn="ctr"/>
            <a:r>
              <a:rPr lang="en-US" sz="1200" b="1" dirty="0"/>
              <a:t>Do not use font smaller than 18</a:t>
            </a:r>
          </a:p>
          <a:p>
            <a:pPr eaLnBrk="1" hangingPunct="1"/>
            <a:endParaRPr lang="en-US" dirty="0"/>
          </a:p>
        </p:txBody>
      </p:sp>
    </p:spTree>
    <p:extLst>
      <p:ext uri="{BB962C8B-B14F-4D97-AF65-F5344CB8AC3E}">
        <p14:creationId xmlns:p14="http://schemas.microsoft.com/office/powerpoint/2010/main" val="369044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buFont typeface="Arial" charset="0"/>
              <a:buNone/>
            </a:pPr>
            <a:r>
              <a:rPr lang="en-US" sz="1200" b="1" i="0" dirty="0">
                <a:solidFill>
                  <a:schemeClr val="tx1"/>
                </a:solidFill>
              </a:rPr>
              <a:t>1.  Limit to one slide only.</a:t>
            </a:r>
          </a:p>
          <a:p>
            <a:pPr eaLnBrk="1" hangingPunct="1">
              <a:buFont typeface="Arial" charset="0"/>
              <a:buNone/>
            </a:pPr>
            <a:r>
              <a:rPr lang="en-US" sz="1200" b="1" i="0" dirty="0">
                <a:solidFill>
                  <a:schemeClr val="tx1"/>
                </a:solidFill>
              </a:rPr>
              <a:t>2.  This section is meant to orient the review committee on the overall objectives of the research, regardless of what portion of the planned work was accomplished since project inception or the previous IPR, whichever is applicable.</a:t>
            </a:r>
          </a:p>
          <a:p>
            <a:pPr eaLnBrk="1" hangingPunct="1"/>
            <a:endParaRPr lang="en-US" b="1" i="0" dirty="0"/>
          </a:p>
        </p:txBody>
      </p:sp>
    </p:spTree>
    <p:extLst>
      <p:ext uri="{BB962C8B-B14F-4D97-AF65-F5344CB8AC3E}">
        <p14:creationId xmlns:p14="http://schemas.microsoft.com/office/powerpoint/2010/main" val="106747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sz="1800" kern="0" dirty="0"/>
              <a:t>Performance of every infrastructure system is limited by interactions within and across its technological and organizational systems </a:t>
            </a:r>
          </a:p>
          <a:p>
            <a:pPr lvl="1">
              <a:buFont typeface="Arial" panose="020B0604020202020204" pitchFamily="34" charset="0"/>
              <a:buChar char="•"/>
            </a:pPr>
            <a:r>
              <a:rPr lang="en-US" sz="1800" kern="0" dirty="0"/>
              <a:t>These dictate its </a:t>
            </a:r>
            <a:r>
              <a:rPr lang="en-US" sz="1800" b="1" i="1" kern="0" dirty="0"/>
              <a:t>operational boundary </a:t>
            </a:r>
            <a:r>
              <a:rPr lang="en-US" sz="1800" kern="0" dirty="0"/>
              <a:t>(design envelope)</a:t>
            </a:r>
          </a:p>
          <a:p>
            <a:pPr>
              <a:spcBef>
                <a:spcPts val="1200"/>
              </a:spcBef>
            </a:pPr>
            <a:endParaRPr lang="en-US" sz="1800" kern="0" dirty="0"/>
          </a:p>
          <a:p>
            <a:pPr>
              <a:spcBef>
                <a:spcPts val="1200"/>
              </a:spcBef>
            </a:pPr>
            <a:r>
              <a:rPr lang="en-US" sz="1800" kern="0" dirty="0"/>
              <a:t>Understanding the importance of surprise for installation resilience is tied to  </a:t>
            </a:r>
            <a:r>
              <a:rPr lang="en-US" sz="1800" b="1" i="1" kern="0" dirty="0"/>
              <a:t>the challenge-response relationship that exists between any system and its operating environment</a:t>
            </a:r>
            <a:r>
              <a:rPr lang="en-US" sz="1800" kern="0" dirty="0"/>
              <a:t>. </a:t>
            </a:r>
            <a:endParaRPr lang="en-US" kern="0" dirty="0"/>
          </a:p>
          <a:p>
            <a:pPr>
              <a:spcBef>
                <a:spcPts val="1200"/>
              </a:spcBef>
            </a:pPr>
            <a:endParaRPr lang="en-US" sz="1800" kern="0" dirty="0"/>
          </a:p>
          <a:p>
            <a:pPr>
              <a:spcBef>
                <a:spcPts val="1200"/>
              </a:spcBef>
            </a:pPr>
            <a:r>
              <a:rPr lang="en-US" sz="1800" kern="0" dirty="0"/>
              <a:t>Where does surprise occur?</a:t>
            </a:r>
          </a:p>
          <a:p>
            <a:pPr marL="457200" lvl="1" indent="0">
              <a:buNone/>
            </a:pPr>
            <a:r>
              <a:rPr lang="en-US" sz="1800" b="1" i="1" kern="0" dirty="0"/>
              <a:t>Understanding of events that challenge </a:t>
            </a:r>
            <a:r>
              <a:rPr lang="en-US" sz="1800" kern="0" dirty="0"/>
              <a:t>the design boundary of our system</a:t>
            </a:r>
          </a:p>
          <a:p>
            <a:pPr marL="457200" lvl="1" indent="0">
              <a:buNone/>
            </a:pPr>
            <a:r>
              <a:rPr lang="en-US" sz="1800" b="1" i="1" kern="0" dirty="0"/>
              <a:t>Understanding of our system</a:t>
            </a:r>
            <a:r>
              <a:rPr lang="en-US" sz="1800" kern="0" dirty="0"/>
              <a:t>, how it works, and its operational boundary</a:t>
            </a:r>
            <a:endParaRPr lang="en-US" sz="1800" u="sng" kern="0" dirty="0"/>
          </a:p>
          <a:p>
            <a:pPr eaLnBrk="1" hangingPunct="1"/>
            <a:endParaRPr lang="en-US" b="1" i="0" dirty="0"/>
          </a:p>
        </p:txBody>
      </p:sp>
    </p:spTree>
    <p:extLst>
      <p:ext uri="{BB962C8B-B14F-4D97-AF65-F5344CB8AC3E}">
        <p14:creationId xmlns:p14="http://schemas.microsoft.com/office/powerpoint/2010/main" val="922403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sz="1800" kern="0" dirty="0"/>
              <a:t>Performance of every infrastructure system is limited by interactions within and across its technological and organizational systems </a:t>
            </a:r>
          </a:p>
          <a:p>
            <a:pPr lvl="1">
              <a:buFont typeface="Arial" panose="020B0604020202020204" pitchFamily="34" charset="0"/>
              <a:buChar char="•"/>
            </a:pPr>
            <a:r>
              <a:rPr lang="en-US" sz="1800" kern="0" dirty="0"/>
              <a:t>These dictate its </a:t>
            </a:r>
            <a:r>
              <a:rPr lang="en-US" sz="1800" b="1" i="1" kern="0" dirty="0"/>
              <a:t>operational boundary </a:t>
            </a:r>
            <a:r>
              <a:rPr lang="en-US" sz="1800" kern="0" dirty="0"/>
              <a:t>(design envelope)</a:t>
            </a:r>
          </a:p>
          <a:p>
            <a:pPr>
              <a:spcBef>
                <a:spcPts val="1200"/>
              </a:spcBef>
            </a:pPr>
            <a:endParaRPr lang="en-US" sz="1800" kern="0" dirty="0"/>
          </a:p>
          <a:p>
            <a:pPr>
              <a:spcBef>
                <a:spcPts val="1200"/>
              </a:spcBef>
            </a:pPr>
            <a:r>
              <a:rPr lang="en-US" sz="1800" kern="0" dirty="0"/>
              <a:t>Understanding the importance of surprise for installation resilience is tied to  </a:t>
            </a:r>
            <a:r>
              <a:rPr lang="en-US" sz="1800" b="1" i="1" kern="0" dirty="0"/>
              <a:t>the challenge-response relationship that exists between any system and its operating environment</a:t>
            </a:r>
            <a:r>
              <a:rPr lang="en-US" sz="1800" kern="0" dirty="0"/>
              <a:t>. </a:t>
            </a:r>
            <a:endParaRPr lang="en-US" kern="0" dirty="0"/>
          </a:p>
          <a:p>
            <a:pPr>
              <a:spcBef>
                <a:spcPts val="1200"/>
              </a:spcBef>
            </a:pPr>
            <a:endParaRPr lang="en-US" sz="1800" kern="0" dirty="0"/>
          </a:p>
          <a:p>
            <a:pPr>
              <a:spcBef>
                <a:spcPts val="1200"/>
              </a:spcBef>
            </a:pPr>
            <a:r>
              <a:rPr lang="en-US" sz="1800" kern="0" dirty="0"/>
              <a:t>Where does surprise occur?</a:t>
            </a:r>
          </a:p>
          <a:p>
            <a:pPr marL="457200" lvl="1" indent="0">
              <a:buNone/>
            </a:pPr>
            <a:r>
              <a:rPr lang="en-US" sz="1800" b="1" i="1" kern="0" dirty="0"/>
              <a:t>Understanding of events that challenge </a:t>
            </a:r>
            <a:r>
              <a:rPr lang="en-US" sz="1800" kern="0" dirty="0"/>
              <a:t>the design boundary of our system</a:t>
            </a:r>
          </a:p>
          <a:p>
            <a:pPr marL="457200" lvl="1" indent="0">
              <a:buNone/>
            </a:pPr>
            <a:r>
              <a:rPr lang="en-US" sz="1800" b="1" i="1" kern="0" dirty="0"/>
              <a:t>Understanding of our system</a:t>
            </a:r>
            <a:r>
              <a:rPr lang="en-US" sz="1800" kern="0" dirty="0"/>
              <a:t>, how it works, and its operational boundary</a:t>
            </a:r>
            <a:endParaRPr lang="en-US" sz="1800" u="sng" kern="0" dirty="0"/>
          </a:p>
          <a:p>
            <a:pPr eaLnBrk="1" hangingPunct="1"/>
            <a:endParaRPr lang="en-US" b="1" i="0" dirty="0"/>
          </a:p>
        </p:txBody>
      </p:sp>
    </p:spTree>
    <p:extLst>
      <p:ext uri="{BB962C8B-B14F-4D97-AF65-F5344CB8AC3E}">
        <p14:creationId xmlns:p14="http://schemas.microsoft.com/office/powerpoint/2010/main" val="256069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sz="1800" kern="0" dirty="0"/>
              <a:t>Performance of every infrastructure system is limited by interactions within and across its technological and organizational systems </a:t>
            </a:r>
          </a:p>
          <a:p>
            <a:pPr lvl="1">
              <a:buFont typeface="Arial" panose="020B0604020202020204" pitchFamily="34" charset="0"/>
              <a:buChar char="•"/>
            </a:pPr>
            <a:r>
              <a:rPr lang="en-US" sz="1800" kern="0" dirty="0"/>
              <a:t>These dictate its </a:t>
            </a:r>
            <a:r>
              <a:rPr lang="en-US" sz="1800" b="1" i="1" kern="0" dirty="0"/>
              <a:t>operational boundary </a:t>
            </a:r>
            <a:r>
              <a:rPr lang="en-US" sz="1800" kern="0" dirty="0"/>
              <a:t>(design envelope)</a:t>
            </a:r>
          </a:p>
          <a:p>
            <a:pPr>
              <a:spcBef>
                <a:spcPts val="1200"/>
              </a:spcBef>
            </a:pPr>
            <a:endParaRPr lang="en-US" sz="1800" kern="0" dirty="0"/>
          </a:p>
          <a:p>
            <a:pPr>
              <a:spcBef>
                <a:spcPts val="1200"/>
              </a:spcBef>
            </a:pPr>
            <a:r>
              <a:rPr lang="en-US" sz="1800" kern="0" dirty="0"/>
              <a:t>Understanding the importance of surprise for installation resilience is tied to  </a:t>
            </a:r>
            <a:r>
              <a:rPr lang="en-US" sz="1800" b="1" i="1" kern="0" dirty="0"/>
              <a:t>the challenge-response relationship that exists between any system and its operating environment</a:t>
            </a:r>
            <a:r>
              <a:rPr lang="en-US" sz="1800" kern="0" dirty="0"/>
              <a:t>. </a:t>
            </a:r>
            <a:endParaRPr lang="en-US" kern="0" dirty="0"/>
          </a:p>
          <a:p>
            <a:pPr>
              <a:spcBef>
                <a:spcPts val="1200"/>
              </a:spcBef>
            </a:pPr>
            <a:endParaRPr lang="en-US" sz="1800" kern="0" dirty="0"/>
          </a:p>
          <a:p>
            <a:pPr>
              <a:spcBef>
                <a:spcPts val="1200"/>
              </a:spcBef>
            </a:pPr>
            <a:r>
              <a:rPr lang="en-US" sz="1800" kern="0" dirty="0"/>
              <a:t>Where does surprise occur?</a:t>
            </a:r>
          </a:p>
          <a:p>
            <a:pPr marL="457200" lvl="1" indent="0">
              <a:buNone/>
            </a:pPr>
            <a:r>
              <a:rPr lang="en-US" sz="1800" b="1" i="1" kern="0" dirty="0"/>
              <a:t>Understanding of events that challenge </a:t>
            </a:r>
            <a:r>
              <a:rPr lang="en-US" sz="1800" kern="0" dirty="0"/>
              <a:t>the design boundary of our system</a:t>
            </a:r>
          </a:p>
          <a:p>
            <a:pPr marL="457200" lvl="1" indent="0">
              <a:buNone/>
            </a:pPr>
            <a:r>
              <a:rPr lang="en-US" sz="1800" b="1" i="1" kern="0" dirty="0"/>
              <a:t>Understanding of our system</a:t>
            </a:r>
            <a:r>
              <a:rPr lang="en-US" sz="1800" kern="0" dirty="0"/>
              <a:t>, how it works, and its operational boundary</a:t>
            </a:r>
            <a:endParaRPr lang="en-US" sz="1800" u="sng" kern="0" dirty="0"/>
          </a:p>
          <a:p>
            <a:pPr eaLnBrk="1" hangingPunct="1"/>
            <a:endParaRPr lang="en-US" b="1" i="0" dirty="0"/>
          </a:p>
        </p:txBody>
      </p:sp>
    </p:spTree>
    <p:extLst>
      <p:ext uri="{BB962C8B-B14F-4D97-AF65-F5344CB8AC3E}">
        <p14:creationId xmlns:p14="http://schemas.microsoft.com/office/powerpoint/2010/main" val="1625003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1200150" y="693738"/>
            <a:ext cx="4611688" cy="3459162"/>
          </a:xfrm>
          <a:prstGeom prst="rect">
            <a:avLst/>
          </a:prstGeom>
          <a:noFill/>
          <a:ln w="12700">
            <a:solidFill>
              <a:srgbClr val="000000"/>
            </a:solidFill>
            <a:miter lim="800000"/>
            <a:headEnd/>
            <a:tailEnd/>
          </a:ln>
        </p:spPr>
      </p:sp>
      <p:sp>
        <p:nvSpPr>
          <p:cNvPr id="39939" name="Rectangle 3"/>
          <p:cNvSpPr>
            <a:spLocks noGrp="1" noChangeArrowheads="1"/>
          </p:cNvSpPr>
          <p:nvPr>
            <p:ph type="body" idx="1"/>
          </p:nvPr>
        </p:nvSpPr>
        <p:spPr bwMode="auto">
          <a:xfrm>
            <a:off x="935038" y="4384675"/>
            <a:ext cx="5140325" cy="4232275"/>
          </a:xfrm>
          <a:prstGeom prst="rect">
            <a:avLst/>
          </a:prstGeom>
          <a:noFill/>
          <a:ln>
            <a:miter lim="800000"/>
            <a:headEnd/>
            <a:tailEnd/>
          </a:ln>
        </p:spPr>
        <p:txBody>
          <a:bodyPr lIns="93442" tIns="46722" rIns="93442" bIns="46722"/>
          <a:lstStyle/>
          <a:p>
            <a:pPr marL="0" indent="0">
              <a:buNone/>
            </a:pPr>
            <a:endParaRPr lang="en-US" sz="1200" dirty="0"/>
          </a:p>
          <a:p>
            <a:pPr eaLnBrk="1" hangingPunct="1"/>
            <a:endParaRPr lang="en-US" dirty="0"/>
          </a:p>
        </p:txBody>
      </p:sp>
    </p:spTree>
    <p:extLst>
      <p:ext uri="{BB962C8B-B14F-4D97-AF65-F5344CB8AC3E}">
        <p14:creationId xmlns:p14="http://schemas.microsoft.com/office/powerpoint/2010/main" val="191546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1200150" y="693738"/>
            <a:ext cx="4611688" cy="3459162"/>
          </a:xfrm>
          <a:prstGeom prst="rect">
            <a:avLst/>
          </a:prstGeom>
          <a:noFill/>
          <a:ln w="12700">
            <a:solidFill>
              <a:srgbClr val="000000"/>
            </a:solidFill>
            <a:miter lim="800000"/>
            <a:headEnd/>
            <a:tailEnd/>
          </a:ln>
        </p:spPr>
      </p:sp>
      <p:sp>
        <p:nvSpPr>
          <p:cNvPr id="39939" name="Rectangle 3"/>
          <p:cNvSpPr>
            <a:spLocks noGrp="1" noChangeArrowheads="1"/>
          </p:cNvSpPr>
          <p:nvPr>
            <p:ph type="body" idx="1"/>
          </p:nvPr>
        </p:nvSpPr>
        <p:spPr bwMode="auto">
          <a:xfrm>
            <a:off x="935038" y="4384675"/>
            <a:ext cx="5140325" cy="4232275"/>
          </a:xfrm>
          <a:prstGeom prst="rect">
            <a:avLst/>
          </a:prstGeom>
          <a:noFill/>
          <a:ln>
            <a:miter lim="800000"/>
            <a:headEnd/>
            <a:tailEnd/>
          </a:ln>
        </p:spPr>
        <p:txBody>
          <a:bodyPr lIns="93442" tIns="46722" rIns="93442" bIns="46722"/>
          <a:lstStyle/>
          <a:p>
            <a:pPr marL="0" indent="0">
              <a:buNone/>
            </a:pPr>
            <a:endParaRPr lang="en-US" sz="1200" dirty="0"/>
          </a:p>
          <a:p>
            <a:pPr eaLnBrk="1" hangingPunct="1"/>
            <a:endParaRPr lang="en-US" dirty="0"/>
          </a:p>
        </p:txBody>
      </p:sp>
    </p:spTree>
    <p:extLst>
      <p:ext uri="{BB962C8B-B14F-4D97-AF65-F5344CB8AC3E}">
        <p14:creationId xmlns:p14="http://schemas.microsoft.com/office/powerpoint/2010/main" val="53505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98875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dirty="0">
                <a:solidFill>
                  <a:schemeClr val="tx1"/>
                </a:solidFill>
              </a:rPr>
              <a:t>A symbol would be something like </a:t>
            </a:r>
            <a:r>
              <a:rPr lang="en-US" sz="1200" b="1" i="0" dirty="0" err="1">
                <a:solidFill>
                  <a:schemeClr val="tx1"/>
                </a:solidFill>
              </a:rPr>
              <a:t>T</a:t>
            </a:r>
            <a:r>
              <a:rPr lang="en-US" sz="1200" b="1" i="0" baseline="-25000" dirty="0" err="1">
                <a:solidFill>
                  <a:schemeClr val="tx1"/>
                </a:solidFill>
              </a:rPr>
              <a:t>s</a:t>
            </a:r>
            <a:r>
              <a:rPr lang="en-US" sz="1200" b="1" i="0" dirty="0">
                <a:solidFill>
                  <a:schemeClr val="tx1"/>
                </a:solidFill>
              </a:rPr>
              <a:t> standing for specimen temperature.  Do not list common unit designations (e.g., mm, kW,  </a:t>
            </a:r>
            <a:r>
              <a:rPr lang="en-US" sz="1200" b="1" i="0" dirty="0" err="1">
                <a:solidFill>
                  <a:schemeClr val="tx1"/>
                </a:solidFill>
              </a:rPr>
              <a:t>lb</a:t>
            </a:r>
            <a:r>
              <a:rPr lang="en-US" sz="1200" b="1" i="0" dirty="0">
                <a:solidFill>
                  <a:schemeClr val="tx1"/>
                </a:solidFill>
              </a:rPr>
              <a:t>) or elemental symbols from the periodic table.</a:t>
            </a:r>
          </a:p>
          <a:p>
            <a:pPr eaLnBrk="1" hangingPunct="1"/>
            <a:endParaRPr lang="en-US" b="1" i="0" dirty="0"/>
          </a:p>
        </p:txBody>
      </p:sp>
    </p:spTree>
    <p:extLst>
      <p:ext uri="{BB962C8B-B14F-4D97-AF65-F5344CB8AC3E}">
        <p14:creationId xmlns:p14="http://schemas.microsoft.com/office/powerpoint/2010/main" val="408975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8600" y="2743200"/>
            <a:ext cx="8686800" cy="917575"/>
          </a:xfrm>
        </p:spPr>
        <p:txBody>
          <a:bodyPr/>
          <a:lstStyle>
            <a:lvl1pPr>
              <a:defRPr b="1">
                <a:solidFill>
                  <a:srgbClr val="0D609C"/>
                </a:solidFill>
              </a:defRPr>
            </a:lvl1pPr>
          </a:lstStyle>
          <a:p>
            <a:r>
              <a:rPr lang="en-US"/>
              <a:t>Click to edit Master title style</a:t>
            </a:r>
            <a:endParaRPr lang="en-US" dirty="0"/>
          </a:p>
        </p:txBody>
      </p:sp>
      <p:sp>
        <p:nvSpPr>
          <p:cNvPr id="5123" name="Rectangle 3"/>
          <p:cNvSpPr>
            <a:spLocks noGrp="1" noChangeArrowheads="1"/>
          </p:cNvSpPr>
          <p:nvPr>
            <p:ph type="subTitle" idx="1"/>
          </p:nvPr>
        </p:nvSpPr>
        <p:spPr>
          <a:xfrm>
            <a:off x="1371600" y="3886200"/>
            <a:ext cx="6400800" cy="914400"/>
          </a:xfrm>
        </p:spPr>
        <p:txBody>
          <a:bodyPr/>
          <a:lstStyle>
            <a:lvl1pPr marL="0" indent="0" algn="ctr">
              <a:lnSpc>
                <a:spcPct val="80000"/>
              </a:lnSpc>
              <a:buFont typeface="Arial" charset="0"/>
              <a:buNone/>
              <a:defRPr sz="2000" b="1">
                <a:solidFill>
                  <a:srgbClr val="000000"/>
                </a:solidFill>
              </a:defRPr>
            </a:lvl1pPr>
          </a:lstStyle>
          <a:p>
            <a:r>
              <a:rPr lang="en-US"/>
              <a:t>Click to edit Master subtitle style</a:t>
            </a:r>
            <a:endParaRPr lang="en-US" dirty="0"/>
          </a:p>
        </p:txBody>
      </p:sp>
    </p:spTree>
    <p:extLst>
      <p:ext uri="{BB962C8B-B14F-4D97-AF65-F5344CB8AC3E}">
        <p14:creationId xmlns:p14="http://schemas.microsoft.com/office/powerpoint/2010/main" val="403492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D609C"/>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Tx/>
              <a:defRPr>
                <a:solidFill>
                  <a:srgbClr val="000000"/>
                </a:solidFill>
              </a:defRPr>
            </a:lvl1pPr>
            <a:lvl2pPr>
              <a:buClrTx/>
              <a:defRPr>
                <a:solidFill>
                  <a:srgbClr val="000000"/>
                </a:solidFill>
              </a:defRPr>
            </a:lvl2pPr>
            <a:lvl3pPr>
              <a:buClrTx/>
              <a:defRPr>
                <a:solidFill>
                  <a:srgbClr val="000000"/>
                </a:solidFill>
              </a:defRPr>
            </a:lvl3pPr>
            <a:lvl4pPr>
              <a:buClrTx/>
              <a:defRPr>
                <a:solidFill>
                  <a:srgbClr val="000000"/>
                </a:solidFill>
              </a:defRPr>
            </a:lvl4pPr>
            <a:lvl5pPr>
              <a:buClrTx/>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9CC7DA1-28FE-434E-BB02-0E74B489278A}" type="slidenum">
              <a:rPr lang="en-US" smtClean="0"/>
              <a:pPr>
                <a:defRPr/>
              </a:pPr>
              <a:t>‹#›</a:t>
            </a:fld>
            <a:endParaRPr lang="en-US" dirty="0"/>
          </a:p>
        </p:txBody>
      </p:sp>
    </p:spTree>
    <p:extLst>
      <p:ext uri="{BB962C8B-B14F-4D97-AF65-F5344CB8AC3E}">
        <p14:creationId xmlns:p14="http://schemas.microsoft.com/office/powerpoint/2010/main" val="200894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914400"/>
            <a:ext cx="2133600" cy="5211763"/>
          </a:xfrm>
        </p:spPr>
        <p:txBody>
          <a:bodyPr vert="eaVert"/>
          <a:lstStyle>
            <a:lvl1pPr>
              <a:defRPr>
                <a:solidFill>
                  <a:srgbClr val="0D609C"/>
                </a:solidFill>
              </a:defRPr>
            </a:lvl1pPr>
          </a:lstStyle>
          <a:p>
            <a:r>
              <a:rPr lang="en-US"/>
              <a:t>Click to edit Master title style</a:t>
            </a:r>
          </a:p>
        </p:txBody>
      </p:sp>
      <p:sp>
        <p:nvSpPr>
          <p:cNvPr id="3" name="Vertical Text Placeholder 2"/>
          <p:cNvSpPr>
            <a:spLocks noGrp="1"/>
          </p:cNvSpPr>
          <p:nvPr>
            <p:ph type="body" orient="vert" idx="1"/>
          </p:nvPr>
        </p:nvSpPr>
        <p:spPr>
          <a:xfrm>
            <a:off x="152400" y="914400"/>
            <a:ext cx="6248400" cy="5211763"/>
          </a:xfrm>
        </p:spPr>
        <p:txBody>
          <a:bodyPr vert="eaVert"/>
          <a:lstStyle>
            <a:lvl1pPr>
              <a:buClrTx/>
              <a:defRPr>
                <a:solidFill>
                  <a:srgbClr val="000000"/>
                </a:solidFill>
              </a:defRPr>
            </a:lvl1pPr>
            <a:lvl2pPr>
              <a:buClrTx/>
              <a:defRPr>
                <a:solidFill>
                  <a:srgbClr val="000000"/>
                </a:solidFill>
              </a:defRPr>
            </a:lvl2pPr>
            <a:lvl3pPr>
              <a:buClrTx/>
              <a:defRPr>
                <a:solidFill>
                  <a:srgbClr val="000000"/>
                </a:solidFill>
              </a:defRPr>
            </a:lvl3pPr>
            <a:lvl4pPr>
              <a:buClrTx/>
              <a:defRPr>
                <a:solidFill>
                  <a:srgbClr val="000000"/>
                </a:solidFill>
              </a:defRPr>
            </a:lvl4pPr>
            <a:lvl5pPr>
              <a:buClrTx/>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CEC6312B-1F2F-44A5-A784-387BE1298698}" type="slidenum">
              <a:rPr lang="en-US" smtClean="0"/>
              <a:pPr>
                <a:defRPr/>
              </a:pPr>
              <a:t>‹#›</a:t>
            </a:fld>
            <a:endParaRPr lang="en-US" dirty="0"/>
          </a:p>
        </p:txBody>
      </p:sp>
    </p:spTree>
    <p:extLst>
      <p:ext uri="{BB962C8B-B14F-4D97-AF65-F5344CB8AC3E}">
        <p14:creationId xmlns:p14="http://schemas.microsoft.com/office/powerpoint/2010/main" val="42151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D609C"/>
                </a:solidFill>
              </a:defRPr>
            </a:lvl1pPr>
          </a:lstStyle>
          <a:p>
            <a:r>
              <a:rPr lang="en-US"/>
              <a:t>Click to edit Master title style</a:t>
            </a:r>
          </a:p>
        </p:txBody>
      </p:sp>
      <p:sp>
        <p:nvSpPr>
          <p:cNvPr id="3" name="Content Placeholder 2"/>
          <p:cNvSpPr>
            <a:spLocks noGrp="1"/>
          </p:cNvSpPr>
          <p:nvPr>
            <p:ph idx="1"/>
          </p:nvPr>
        </p:nvSpPr>
        <p:spPr/>
        <p:txBody>
          <a:bodyPr/>
          <a:lstStyle>
            <a:lvl1pPr>
              <a:buClrTx/>
              <a:defRPr sz="2400">
                <a:solidFill>
                  <a:srgbClr val="000000"/>
                </a:solidFill>
              </a:defRPr>
            </a:lvl1pPr>
            <a:lvl2pPr>
              <a:buClrTx/>
              <a:defRPr sz="2000">
                <a:solidFill>
                  <a:srgbClr val="000000"/>
                </a:solidFill>
              </a:defRPr>
            </a:lvl2pPr>
            <a:lvl3pPr>
              <a:buClrTx/>
              <a:defRPr sz="1800">
                <a:solidFill>
                  <a:srgbClr val="000000"/>
                </a:solidFill>
              </a:defRPr>
            </a:lvl3pPr>
            <a:lvl4pPr>
              <a:buClrTx/>
              <a:defRPr sz="1600">
                <a:solidFill>
                  <a:srgbClr val="000000"/>
                </a:solidFill>
              </a:defRPr>
            </a:lvl4pPr>
            <a:lvl5pPr>
              <a:buClrTx/>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8C8B53A7-21D7-4990-A3BD-F06DCAE13504}" type="slidenum">
              <a:rPr lang="en-US" smtClean="0"/>
              <a:pPr>
                <a:defRPr/>
              </a:pPr>
              <a:t>‹#›</a:t>
            </a:fld>
            <a:endParaRPr lang="en-US" dirty="0"/>
          </a:p>
        </p:txBody>
      </p:sp>
    </p:spTree>
    <p:extLst>
      <p:ext uri="{BB962C8B-B14F-4D97-AF65-F5344CB8AC3E}">
        <p14:creationId xmlns:p14="http://schemas.microsoft.com/office/powerpoint/2010/main" val="196580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D609C"/>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189E029-DE79-4E31-BF85-364ED8B380A7}" type="slidenum">
              <a:rPr lang="en-US" smtClean="0"/>
              <a:pPr>
                <a:defRPr/>
              </a:pPr>
              <a:t>‹#›</a:t>
            </a:fld>
            <a:endParaRPr lang="en-US" dirty="0"/>
          </a:p>
        </p:txBody>
      </p:sp>
    </p:spTree>
    <p:extLst>
      <p:ext uri="{BB962C8B-B14F-4D97-AF65-F5344CB8AC3E}">
        <p14:creationId xmlns:p14="http://schemas.microsoft.com/office/powerpoint/2010/main" val="143423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D609C"/>
                </a:solidFill>
              </a:defRPr>
            </a:lvl1pPr>
          </a:lstStyle>
          <a:p>
            <a:r>
              <a:rPr lang="en-US"/>
              <a:t>Click to edit Master title style</a:t>
            </a:r>
          </a:p>
        </p:txBody>
      </p:sp>
      <p:sp>
        <p:nvSpPr>
          <p:cNvPr id="3" name="Content Placeholder 2"/>
          <p:cNvSpPr>
            <a:spLocks noGrp="1"/>
          </p:cNvSpPr>
          <p:nvPr>
            <p:ph sz="half" idx="1"/>
          </p:nvPr>
        </p:nvSpPr>
        <p:spPr>
          <a:xfrm>
            <a:off x="457200" y="1905000"/>
            <a:ext cx="4038600" cy="4221163"/>
          </a:xfrm>
        </p:spPr>
        <p:txBody>
          <a:bodyPr/>
          <a:lstStyle>
            <a:lvl1pPr>
              <a:buClrTx/>
              <a:defRPr sz="2400">
                <a:solidFill>
                  <a:srgbClr val="000000"/>
                </a:solidFill>
              </a:defRPr>
            </a:lvl1pPr>
            <a:lvl2pPr>
              <a:buClrTx/>
              <a:defRPr sz="2000">
                <a:solidFill>
                  <a:srgbClr val="000000"/>
                </a:solidFill>
              </a:defRPr>
            </a:lvl2pPr>
            <a:lvl3pPr>
              <a:buClrTx/>
              <a:defRPr sz="1800">
                <a:solidFill>
                  <a:srgbClr val="000000"/>
                </a:solidFill>
              </a:defRPr>
            </a:lvl3pPr>
            <a:lvl4pPr>
              <a:buClrTx/>
              <a:defRPr sz="1600">
                <a:solidFill>
                  <a:srgbClr val="000000"/>
                </a:solidFill>
              </a:defRPr>
            </a:lvl4pPr>
            <a:lvl5pPr>
              <a:buClrTx/>
              <a:defRPr sz="1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buClrTx/>
              <a:defRPr sz="2400">
                <a:solidFill>
                  <a:srgbClr val="000000"/>
                </a:solidFill>
              </a:defRPr>
            </a:lvl1pPr>
            <a:lvl2pPr>
              <a:buClrTx/>
              <a:defRPr sz="2000">
                <a:solidFill>
                  <a:srgbClr val="000000"/>
                </a:solidFill>
              </a:defRPr>
            </a:lvl2pPr>
            <a:lvl3pPr>
              <a:buClrTx/>
              <a:defRPr sz="1800">
                <a:solidFill>
                  <a:srgbClr val="000000"/>
                </a:solidFill>
              </a:defRPr>
            </a:lvl3pPr>
            <a:lvl4pPr>
              <a:buClrTx/>
              <a:defRPr sz="1600">
                <a:solidFill>
                  <a:srgbClr val="000000"/>
                </a:solidFill>
              </a:defRPr>
            </a:lvl4pPr>
            <a:lvl5pPr>
              <a:buClrTx/>
              <a:defRPr sz="1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971E41D-BC73-4614-9123-DE6CF50CF4DC}" type="slidenum">
              <a:rPr lang="en-US" smtClean="0"/>
              <a:pPr>
                <a:defRPr/>
              </a:pPr>
              <a:t>‹#›</a:t>
            </a:fld>
            <a:endParaRPr lang="en-US" dirty="0"/>
          </a:p>
        </p:txBody>
      </p:sp>
    </p:spTree>
    <p:extLst>
      <p:ext uri="{BB962C8B-B14F-4D97-AF65-F5344CB8AC3E}">
        <p14:creationId xmlns:p14="http://schemas.microsoft.com/office/powerpoint/2010/main" val="413375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D609C"/>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576E27A1-B910-4A44-9D3C-64F3CFE24622}" type="slidenum">
              <a:rPr lang="en-US" smtClean="0"/>
              <a:pPr>
                <a:defRPr/>
              </a:pPr>
              <a:t>‹#›</a:t>
            </a:fld>
            <a:endParaRPr lang="en-US" dirty="0"/>
          </a:p>
        </p:txBody>
      </p:sp>
    </p:spTree>
    <p:extLst>
      <p:ext uri="{BB962C8B-B14F-4D97-AF65-F5344CB8AC3E}">
        <p14:creationId xmlns:p14="http://schemas.microsoft.com/office/powerpoint/2010/main" val="406616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D609C"/>
                </a:solidFill>
              </a:defRPr>
            </a:lvl1p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201B7501-A423-41AB-9E02-F351CC82440B}" type="slidenum">
              <a:rPr lang="en-US" smtClean="0"/>
              <a:pPr>
                <a:defRPr/>
              </a:pPr>
              <a:t>‹#›</a:t>
            </a:fld>
            <a:endParaRPr lang="en-US" dirty="0"/>
          </a:p>
        </p:txBody>
      </p:sp>
    </p:spTree>
    <p:extLst>
      <p:ext uri="{BB962C8B-B14F-4D97-AF65-F5344CB8AC3E}">
        <p14:creationId xmlns:p14="http://schemas.microsoft.com/office/powerpoint/2010/main" val="318502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583DB036-1CEA-4F14-90C1-DAD0AAE6E344}" type="slidenum">
              <a:rPr lang="en-US" smtClean="0"/>
              <a:pPr>
                <a:defRPr/>
              </a:pPr>
              <a:t>‹#›</a:t>
            </a:fld>
            <a:endParaRPr lang="en-US" dirty="0"/>
          </a:p>
        </p:txBody>
      </p:sp>
    </p:spTree>
    <p:extLst>
      <p:ext uri="{BB962C8B-B14F-4D97-AF65-F5344CB8AC3E}">
        <p14:creationId xmlns:p14="http://schemas.microsoft.com/office/powerpoint/2010/main" val="307873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162050"/>
          </a:xfrm>
        </p:spPr>
        <p:txBody>
          <a:bodyPr anchor="b"/>
          <a:lstStyle>
            <a:lvl1pPr algn="l">
              <a:defRPr sz="2000" b="1">
                <a:solidFill>
                  <a:srgbClr val="0D609C"/>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685800"/>
            <a:ext cx="5111750" cy="5853113"/>
          </a:xfrm>
        </p:spPr>
        <p:txBody>
          <a:bodyPr/>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47850"/>
            <a:ext cx="3008313" cy="4691063"/>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EAB0793-6CDB-47E4-8E86-9B16CD3C8533}" type="slidenum">
              <a:rPr lang="en-US" smtClean="0"/>
              <a:pPr>
                <a:defRPr/>
              </a:pPr>
              <a:t>‹#›</a:t>
            </a:fld>
            <a:endParaRPr lang="en-US" dirty="0"/>
          </a:p>
        </p:txBody>
      </p:sp>
    </p:spTree>
    <p:extLst>
      <p:ext uri="{BB962C8B-B14F-4D97-AF65-F5344CB8AC3E}">
        <p14:creationId xmlns:p14="http://schemas.microsoft.com/office/powerpoint/2010/main" val="278978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0000"/>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xfrm>
            <a:off x="6858000" y="6477000"/>
            <a:ext cx="2133600" cy="476250"/>
          </a:xfrm>
          <a:ln/>
        </p:spPr>
        <p:txBody>
          <a:bodyPr/>
          <a:lstStyle>
            <a:lvl1pPr>
              <a:defRPr/>
            </a:lvl1pPr>
          </a:lstStyle>
          <a:p>
            <a:pPr>
              <a:defRPr/>
            </a:pPr>
            <a:fld id="{1E170278-0DFA-4B94-BEB7-8ACB71E83577}" type="slidenum">
              <a:rPr lang="en-US" smtClean="0"/>
              <a:pPr>
                <a:defRPr/>
              </a:pPr>
              <a:t>‹#›</a:t>
            </a:fld>
            <a:endParaRPr lang="en-US" dirty="0"/>
          </a:p>
        </p:txBody>
      </p:sp>
    </p:spTree>
    <p:extLst>
      <p:ext uri="{BB962C8B-B14F-4D97-AF65-F5344CB8AC3E}">
        <p14:creationId xmlns:p14="http://schemas.microsoft.com/office/powerpoint/2010/main" val="987875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6858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3075" name="Rectangle 3"/>
          <p:cNvSpPr>
            <a:spLocks noGrp="1" noChangeArrowheads="1"/>
          </p:cNvSpPr>
          <p:nvPr>
            <p:ph type="body" idx="1"/>
          </p:nvPr>
        </p:nvSpPr>
        <p:spPr bwMode="auto">
          <a:xfrm>
            <a:off x="457200" y="1905000"/>
            <a:ext cx="82296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7" name="Rectangle 13"/>
          <p:cNvSpPr>
            <a:spLocks noGrp="1" noChangeArrowheads="1"/>
          </p:cNvSpPr>
          <p:nvPr>
            <p:ph type="dt" sz="half" idx="2"/>
          </p:nvPr>
        </p:nvSpPr>
        <p:spPr bwMode="auto">
          <a:xfrm>
            <a:off x="35052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p>
        </p:txBody>
      </p:sp>
      <p:sp>
        <p:nvSpPr>
          <p:cNvPr id="1038" name="Rectangle 14"/>
          <p:cNvSpPr>
            <a:spLocks noGrp="1" noChangeArrowheads="1"/>
          </p:cNvSpPr>
          <p:nvPr>
            <p:ph type="ftr" sz="quarter" idx="3"/>
          </p:nvPr>
        </p:nvSpPr>
        <p:spPr bwMode="auto">
          <a:xfrm>
            <a:off x="76200" y="64770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en-US"/>
          </a:p>
        </p:txBody>
      </p:sp>
      <p:sp>
        <p:nvSpPr>
          <p:cNvPr id="1039" name="Rectangle 15"/>
          <p:cNvSpPr>
            <a:spLocks noGrp="1" noChangeArrowheads="1"/>
          </p:cNvSpPr>
          <p:nvPr>
            <p:ph type="sldNum" sz="quarter" idx="4"/>
          </p:nvPr>
        </p:nvSpPr>
        <p:spPr bwMode="auto">
          <a:xfrm>
            <a:off x="68580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defRPr>
            </a:lvl1pPr>
          </a:lstStyle>
          <a:p>
            <a:pPr>
              <a:defRPr/>
            </a:pPr>
            <a:fld id="{46DE06FC-6ECF-4ECA-BBFD-DD264E44AAA5}" type="slidenum">
              <a:rPr lang="en-US" smtClean="0"/>
              <a:pPr>
                <a:defRPr/>
              </a:pPr>
              <a:t>‹#›</a:t>
            </a:fld>
            <a:endParaRPr lang="en-US" dirty="0"/>
          </a:p>
        </p:txBody>
      </p:sp>
    </p:spTree>
    <p:extLst>
      <p:ext uri="{BB962C8B-B14F-4D97-AF65-F5344CB8AC3E}">
        <p14:creationId xmlns:p14="http://schemas.microsoft.com/office/powerpoint/2010/main" val="162670249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hdr="0" ftr="0" dt="0"/>
  <p:txStyles>
    <p:titleStyle>
      <a:lvl1pPr algn="ctr" rtl="0" eaLnBrk="1" fontAlgn="base" hangingPunct="1">
        <a:spcBef>
          <a:spcPct val="0"/>
        </a:spcBef>
        <a:spcAft>
          <a:spcPct val="0"/>
        </a:spcAft>
        <a:defRPr sz="3200" b="1">
          <a:solidFill>
            <a:srgbClr val="0D609C"/>
          </a:solidFill>
          <a:latin typeface="+mj-lt"/>
          <a:ea typeface="ＭＳ Ｐゴシック" charset="-128"/>
          <a:cs typeface="ＭＳ Ｐゴシック" charset="-128"/>
        </a:defRPr>
      </a:lvl1pPr>
      <a:lvl2pPr algn="ctr" rtl="0" eaLnBrk="1" fontAlgn="base" hangingPunct="1">
        <a:spcBef>
          <a:spcPct val="0"/>
        </a:spcBef>
        <a:spcAft>
          <a:spcPct val="0"/>
        </a:spcAft>
        <a:defRPr sz="3200" b="1">
          <a:solidFill>
            <a:srgbClr val="0D609C"/>
          </a:solidFill>
          <a:latin typeface="Arial" charset="0"/>
          <a:ea typeface="ＭＳ Ｐゴシック" charset="-128"/>
          <a:cs typeface="ＭＳ Ｐゴシック" charset="-128"/>
        </a:defRPr>
      </a:lvl2pPr>
      <a:lvl3pPr algn="ctr" rtl="0" eaLnBrk="1" fontAlgn="base" hangingPunct="1">
        <a:spcBef>
          <a:spcPct val="0"/>
        </a:spcBef>
        <a:spcAft>
          <a:spcPct val="0"/>
        </a:spcAft>
        <a:defRPr sz="3200" b="1">
          <a:solidFill>
            <a:srgbClr val="0D609C"/>
          </a:solidFill>
          <a:latin typeface="Arial" charset="0"/>
          <a:ea typeface="ＭＳ Ｐゴシック" charset="-128"/>
          <a:cs typeface="ＭＳ Ｐゴシック" charset="-128"/>
        </a:defRPr>
      </a:lvl3pPr>
      <a:lvl4pPr algn="ctr" rtl="0" eaLnBrk="1" fontAlgn="base" hangingPunct="1">
        <a:spcBef>
          <a:spcPct val="0"/>
        </a:spcBef>
        <a:spcAft>
          <a:spcPct val="0"/>
        </a:spcAft>
        <a:defRPr sz="3200" b="1">
          <a:solidFill>
            <a:srgbClr val="0D609C"/>
          </a:solidFill>
          <a:latin typeface="Arial" charset="0"/>
          <a:ea typeface="ＭＳ Ｐゴシック" charset="-128"/>
          <a:cs typeface="ＭＳ Ｐゴシック" charset="-128"/>
        </a:defRPr>
      </a:lvl4pPr>
      <a:lvl5pPr algn="ctr" rtl="0" eaLnBrk="1" fontAlgn="base" hangingPunct="1">
        <a:spcBef>
          <a:spcPct val="0"/>
        </a:spcBef>
        <a:spcAft>
          <a:spcPct val="0"/>
        </a:spcAft>
        <a:defRPr sz="3200" b="1">
          <a:solidFill>
            <a:srgbClr val="0D609C"/>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200" b="1">
          <a:solidFill>
            <a:srgbClr val="006600"/>
          </a:solidFill>
          <a:latin typeface="Georgia" charset="0"/>
        </a:defRPr>
      </a:lvl6pPr>
      <a:lvl7pPr marL="914400" algn="ctr" rtl="0" eaLnBrk="1" fontAlgn="base" hangingPunct="1">
        <a:spcBef>
          <a:spcPct val="0"/>
        </a:spcBef>
        <a:spcAft>
          <a:spcPct val="0"/>
        </a:spcAft>
        <a:defRPr sz="3200" b="1">
          <a:solidFill>
            <a:srgbClr val="006600"/>
          </a:solidFill>
          <a:latin typeface="Georgia" charset="0"/>
        </a:defRPr>
      </a:lvl7pPr>
      <a:lvl8pPr marL="1371600" algn="ctr" rtl="0" eaLnBrk="1" fontAlgn="base" hangingPunct="1">
        <a:spcBef>
          <a:spcPct val="0"/>
        </a:spcBef>
        <a:spcAft>
          <a:spcPct val="0"/>
        </a:spcAft>
        <a:defRPr sz="3200" b="1">
          <a:solidFill>
            <a:srgbClr val="006600"/>
          </a:solidFill>
          <a:latin typeface="Georgia" charset="0"/>
        </a:defRPr>
      </a:lvl8pPr>
      <a:lvl9pPr marL="1828800" algn="ctr" rtl="0" eaLnBrk="1" fontAlgn="base" hangingPunct="1">
        <a:spcBef>
          <a:spcPct val="0"/>
        </a:spcBef>
        <a:spcAft>
          <a:spcPct val="0"/>
        </a:spcAft>
        <a:defRPr sz="3200" b="1">
          <a:solidFill>
            <a:srgbClr val="006600"/>
          </a:solidFill>
          <a:latin typeface="Georgia" charset="0"/>
        </a:defRPr>
      </a:lvl9pPr>
    </p:titleStyle>
    <p:bodyStyle>
      <a:lvl1pPr marL="342900" indent="-342900" algn="l" rtl="0" eaLnBrk="1" fontAlgn="base" hangingPunct="1">
        <a:spcBef>
          <a:spcPct val="20000"/>
        </a:spcBef>
        <a:spcAft>
          <a:spcPct val="0"/>
        </a:spcAft>
        <a:buSzPct val="75000"/>
        <a:buFont typeface="Arial" pitchFamily="34" charset="0"/>
        <a:buChar char="●"/>
        <a:defRPr sz="24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SzPct val="80000"/>
        <a:buFont typeface="Wingdings" pitchFamily="2" charset="2"/>
        <a:buChar char="t"/>
        <a:defRPr sz="2000">
          <a:solidFill>
            <a:schemeClr val="tx1"/>
          </a:solidFill>
          <a:latin typeface="+mn-lt"/>
          <a:ea typeface="ＭＳ Ｐゴシック" charset="-128"/>
          <a:cs typeface="ＭＳ Ｐゴシック"/>
        </a:defRPr>
      </a:lvl2pPr>
      <a:lvl3pPr marL="1143000" indent="-228600" algn="l" rtl="0" eaLnBrk="1" fontAlgn="base" hangingPunct="1">
        <a:spcBef>
          <a:spcPct val="20000"/>
        </a:spcBef>
        <a:spcAft>
          <a:spcPct val="0"/>
        </a:spcAft>
        <a:buSzPct val="100000"/>
        <a:buFont typeface="Wingdings" pitchFamily="2" charset="2"/>
        <a:buChar char="§"/>
        <a:defRPr>
          <a:solidFill>
            <a:schemeClr val="tx1"/>
          </a:solidFill>
          <a:latin typeface="+mn-lt"/>
          <a:ea typeface="ＭＳ Ｐゴシック" charset="-128"/>
          <a:cs typeface="ＭＳ Ｐゴシック"/>
        </a:defRPr>
      </a:lvl3pPr>
      <a:lvl4pPr marL="1600200" indent="-228600" algn="l" rtl="0" eaLnBrk="1" fontAlgn="base" hangingPunct="1">
        <a:spcBef>
          <a:spcPct val="20000"/>
        </a:spcBef>
        <a:spcAft>
          <a:spcPct val="0"/>
        </a:spcAft>
        <a:buChar char="–"/>
        <a:defRPr sz="1600">
          <a:solidFill>
            <a:schemeClr val="tx1"/>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har char="»"/>
        <a:defRPr sz="1400">
          <a:solidFill>
            <a:schemeClr val="tx1"/>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57200" y="1600200"/>
            <a:ext cx="8229600" cy="917575"/>
          </a:xfrm>
        </p:spPr>
        <p:txBody>
          <a:bodyPr/>
          <a:lstStyle/>
          <a:p>
            <a:r>
              <a:rPr lang="en-US" dirty="0" err="1"/>
              <a:t>Dysruption</a:t>
            </a:r>
            <a:r>
              <a:rPr lang="en-US" dirty="0"/>
              <a:t> Game to Study Surprise in Infrastructure Management</a:t>
            </a:r>
          </a:p>
        </p:txBody>
      </p:sp>
      <p:sp>
        <p:nvSpPr>
          <p:cNvPr id="3075" name="Subtitle 2"/>
          <p:cNvSpPr>
            <a:spLocks noGrp="1"/>
          </p:cNvSpPr>
          <p:nvPr>
            <p:ph type="subTitle" idx="1"/>
          </p:nvPr>
        </p:nvSpPr>
        <p:spPr>
          <a:xfrm>
            <a:off x="1460299" y="2743200"/>
            <a:ext cx="6400800" cy="2057400"/>
          </a:xfrm>
        </p:spPr>
        <p:txBody>
          <a:bodyPr/>
          <a:lstStyle/>
          <a:p>
            <a:pPr eaLnBrk="1" hangingPunct="1"/>
            <a:r>
              <a:rPr lang="en-US" sz="1800" dirty="0">
                <a:solidFill>
                  <a:schemeClr val="tx1"/>
                </a:solidFill>
              </a:rPr>
              <a:t>Daniel Eisenberg</a:t>
            </a:r>
          </a:p>
          <a:p>
            <a:r>
              <a:rPr lang="en-US" sz="1800" dirty="0">
                <a:solidFill>
                  <a:schemeClr val="tx1"/>
                </a:solidFill>
                <a:ea typeface="ＭＳ Ｐゴシック"/>
              </a:rPr>
              <a:t>Michelle L Hancock</a:t>
            </a:r>
          </a:p>
          <a:p>
            <a:endParaRPr lang="en-US" sz="1800" dirty="0">
              <a:solidFill>
                <a:schemeClr val="tx1"/>
              </a:solidFill>
              <a:ea typeface="ＭＳ Ｐゴシック"/>
            </a:endParaRPr>
          </a:p>
          <a:p>
            <a:pPr eaLnBrk="1" hangingPunct="1"/>
            <a:r>
              <a:rPr lang="en-US" sz="1800" b="0" dirty="0">
                <a:solidFill>
                  <a:schemeClr val="tx1"/>
                </a:solidFill>
              </a:rPr>
              <a:t>Operations Research</a:t>
            </a:r>
          </a:p>
          <a:p>
            <a:pPr eaLnBrk="1" hangingPunct="1"/>
            <a:r>
              <a:rPr lang="en-US" sz="1800" b="0" dirty="0">
                <a:solidFill>
                  <a:schemeClr val="tx1"/>
                </a:solidFill>
              </a:rPr>
              <a:t>Center for Infrastructure Defense</a:t>
            </a:r>
          </a:p>
          <a:p>
            <a:pPr eaLnBrk="1" hangingPunct="1"/>
            <a:endParaRPr lang="en-US" sz="1800" b="0" dirty="0">
              <a:solidFill>
                <a:schemeClr val="tx1"/>
              </a:solidFill>
            </a:endParaRPr>
          </a:p>
          <a:p>
            <a:pPr eaLnBrk="1" hangingPunct="1"/>
            <a:r>
              <a:rPr lang="en-US" sz="1800" b="0" dirty="0">
                <a:solidFill>
                  <a:schemeClr val="tx1"/>
                </a:solidFill>
              </a:rPr>
              <a:t>MOVES Institute Open House</a:t>
            </a:r>
          </a:p>
          <a:p>
            <a:pPr eaLnBrk="1" hangingPunct="1"/>
            <a:r>
              <a:rPr lang="en-US" sz="1800" b="0" dirty="0">
                <a:solidFill>
                  <a:schemeClr val="tx1"/>
                </a:solidFill>
                <a:ea typeface="ＭＳ Ｐゴシック"/>
              </a:rPr>
              <a:t>23 MAY 2023</a:t>
            </a:r>
          </a:p>
          <a:p>
            <a:pPr eaLnBrk="1" hangingPunct="1"/>
            <a:endParaRPr lang="en-US" sz="1800" dirty="0"/>
          </a:p>
        </p:txBody>
      </p:sp>
      <p:pic>
        <p:nvPicPr>
          <p:cNvPr id="2" name="Google Shape;104;p1">
            <a:extLst>
              <a:ext uri="{FF2B5EF4-FFF2-40B4-BE49-F238E27FC236}">
                <a16:creationId xmlns:a16="http://schemas.microsoft.com/office/drawing/2014/main" id="{379F2726-E718-5598-7317-F5E50F6F501E}"/>
              </a:ext>
            </a:extLst>
          </p:cNvPr>
          <p:cNvPicPr preferRelativeResize="0"/>
          <p:nvPr/>
        </p:nvPicPr>
        <p:blipFill rotWithShape="1">
          <a:blip r:embed="rId3">
            <a:alphaModFix/>
          </a:blip>
          <a:srcRect/>
          <a:stretch/>
        </p:blipFill>
        <p:spPr>
          <a:xfrm>
            <a:off x="609600" y="3133885"/>
            <a:ext cx="1853797" cy="1276031"/>
          </a:xfrm>
          <a:prstGeom prst="rect">
            <a:avLst/>
          </a:prstGeom>
          <a:noFill/>
          <a:ln>
            <a:noFill/>
          </a:ln>
        </p:spPr>
      </p:pic>
      <p:pic>
        <p:nvPicPr>
          <p:cNvPr id="3" name="Google Shape;105;p1">
            <a:extLst>
              <a:ext uri="{FF2B5EF4-FFF2-40B4-BE49-F238E27FC236}">
                <a16:creationId xmlns:a16="http://schemas.microsoft.com/office/drawing/2014/main" id="{1D02ACE7-F67B-3170-68D6-2D2CB47C3970}"/>
              </a:ext>
            </a:extLst>
          </p:cNvPr>
          <p:cNvPicPr preferRelativeResize="0"/>
          <p:nvPr/>
        </p:nvPicPr>
        <p:blipFill rotWithShape="1">
          <a:blip r:embed="rId4">
            <a:alphaModFix/>
          </a:blip>
          <a:srcRect/>
          <a:stretch/>
        </p:blipFill>
        <p:spPr>
          <a:xfrm>
            <a:off x="6858000" y="3132816"/>
            <a:ext cx="1278043" cy="12781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CE7A-9938-E7C1-95EB-7A57B7E49BEE}"/>
              </a:ext>
            </a:extLst>
          </p:cNvPr>
          <p:cNvSpPr>
            <a:spLocks noGrp="1"/>
          </p:cNvSpPr>
          <p:nvPr>
            <p:ph type="title"/>
          </p:nvPr>
        </p:nvSpPr>
        <p:spPr>
          <a:xfrm>
            <a:off x="0" y="381000"/>
            <a:ext cx="9144000" cy="762000"/>
          </a:xfrm>
        </p:spPr>
        <p:txBody>
          <a:bodyPr/>
          <a:lstStyle/>
          <a:p>
            <a:r>
              <a:rPr lang="en-US" sz="2800" dirty="0" err="1"/>
              <a:t>Dysruption</a:t>
            </a:r>
            <a:r>
              <a:rPr lang="en-US" sz="2800" dirty="0"/>
              <a:t> currently features 3 games</a:t>
            </a:r>
          </a:p>
        </p:txBody>
      </p:sp>
      <p:pic>
        <p:nvPicPr>
          <p:cNvPr id="6" name="Content Placeholder 5">
            <a:extLst>
              <a:ext uri="{FF2B5EF4-FFF2-40B4-BE49-F238E27FC236}">
                <a16:creationId xmlns:a16="http://schemas.microsoft.com/office/drawing/2014/main" id="{3EF7A896-38F9-950E-1A66-0A8CAB22C56B}"/>
              </a:ext>
            </a:extLst>
          </p:cNvPr>
          <p:cNvPicPr>
            <a:picLocks noGrp="1" noChangeAspect="1"/>
          </p:cNvPicPr>
          <p:nvPr>
            <p:ph idx="1"/>
          </p:nvPr>
        </p:nvPicPr>
        <p:blipFill>
          <a:blip r:embed="rId2"/>
          <a:stretch>
            <a:fillRect/>
          </a:stretch>
        </p:blipFill>
        <p:spPr>
          <a:xfrm>
            <a:off x="496123" y="1172497"/>
            <a:ext cx="8151754" cy="4516708"/>
          </a:xfrm>
        </p:spPr>
      </p:pic>
      <p:sp>
        <p:nvSpPr>
          <p:cNvPr id="4" name="Slide Number Placeholder 3">
            <a:extLst>
              <a:ext uri="{FF2B5EF4-FFF2-40B4-BE49-F238E27FC236}">
                <a16:creationId xmlns:a16="http://schemas.microsoft.com/office/drawing/2014/main" id="{D2736710-1613-90D1-B032-C5C42A456B71}"/>
              </a:ext>
            </a:extLst>
          </p:cNvPr>
          <p:cNvSpPr>
            <a:spLocks noGrp="1"/>
          </p:cNvSpPr>
          <p:nvPr>
            <p:ph type="sldNum" sz="quarter" idx="12"/>
          </p:nvPr>
        </p:nvSpPr>
        <p:spPr/>
        <p:txBody>
          <a:bodyPr/>
          <a:lstStyle/>
          <a:p>
            <a:pPr>
              <a:defRPr/>
            </a:pPr>
            <a:fld id="{8C8B53A7-21D7-4990-A3BD-F06DCAE13504}" type="slidenum">
              <a:rPr lang="en-US" smtClean="0"/>
              <a:pPr>
                <a:defRPr/>
              </a:pPr>
              <a:t>10</a:t>
            </a:fld>
            <a:endParaRPr lang="en-US" dirty="0"/>
          </a:p>
        </p:txBody>
      </p:sp>
      <p:sp>
        <p:nvSpPr>
          <p:cNvPr id="7" name="TextBox 6">
            <a:extLst>
              <a:ext uri="{FF2B5EF4-FFF2-40B4-BE49-F238E27FC236}">
                <a16:creationId xmlns:a16="http://schemas.microsoft.com/office/drawing/2014/main" id="{E58FBF19-1E1F-56FB-9173-0A217A18FA8E}"/>
              </a:ext>
            </a:extLst>
          </p:cNvPr>
          <p:cNvSpPr txBox="1"/>
          <p:nvPr/>
        </p:nvSpPr>
        <p:spPr>
          <a:xfrm>
            <a:off x="442047" y="5733450"/>
            <a:ext cx="2514600" cy="830997"/>
          </a:xfrm>
          <a:prstGeom prst="rect">
            <a:avLst/>
          </a:prstGeom>
          <a:noFill/>
        </p:spPr>
        <p:txBody>
          <a:bodyPr wrap="square" rtlCol="0">
            <a:spAutoFit/>
          </a:bodyPr>
          <a:lstStyle/>
          <a:p>
            <a:pPr algn="ctr"/>
            <a:r>
              <a:rPr lang="en-US" sz="1600" dirty="0"/>
              <a:t>Attack-based exploration of system dependence and vulnerability</a:t>
            </a:r>
          </a:p>
        </p:txBody>
      </p:sp>
      <p:sp>
        <p:nvSpPr>
          <p:cNvPr id="9" name="TextBox 8">
            <a:extLst>
              <a:ext uri="{FF2B5EF4-FFF2-40B4-BE49-F238E27FC236}">
                <a16:creationId xmlns:a16="http://schemas.microsoft.com/office/drawing/2014/main" id="{5A22E4E7-21B8-85AB-F042-BE2F0DEAF94E}"/>
              </a:ext>
            </a:extLst>
          </p:cNvPr>
          <p:cNvSpPr txBox="1"/>
          <p:nvPr/>
        </p:nvSpPr>
        <p:spPr>
          <a:xfrm>
            <a:off x="3276600" y="5733450"/>
            <a:ext cx="2628900" cy="830997"/>
          </a:xfrm>
          <a:prstGeom prst="rect">
            <a:avLst/>
          </a:prstGeom>
          <a:noFill/>
        </p:spPr>
        <p:txBody>
          <a:bodyPr wrap="square" rtlCol="0">
            <a:spAutoFit/>
          </a:bodyPr>
          <a:lstStyle/>
          <a:p>
            <a:pPr algn="ctr"/>
            <a:r>
              <a:rPr lang="en-US" sz="1600" dirty="0"/>
              <a:t>Repair broken components to restore function under time pressure</a:t>
            </a:r>
          </a:p>
        </p:txBody>
      </p:sp>
      <p:sp>
        <p:nvSpPr>
          <p:cNvPr id="10" name="TextBox 9">
            <a:extLst>
              <a:ext uri="{FF2B5EF4-FFF2-40B4-BE49-F238E27FC236}">
                <a16:creationId xmlns:a16="http://schemas.microsoft.com/office/drawing/2014/main" id="{F8CEBE99-87A1-AB1E-E53A-E8B9555DFF34}"/>
              </a:ext>
            </a:extLst>
          </p:cNvPr>
          <p:cNvSpPr txBox="1"/>
          <p:nvPr/>
        </p:nvSpPr>
        <p:spPr>
          <a:xfrm>
            <a:off x="6187353" y="5733450"/>
            <a:ext cx="2514600" cy="830997"/>
          </a:xfrm>
          <a:prstGeom prst="rect">
            <a:avLst/>
          </a:prstGeom>
          <a:noFill/>
        </p:spPr>
        <p:txBody>
          <a:bodyPr wrap="square" rtlCol="0">
            <a:spAutoFit/>
          </a:bodyPr>
          <a:lstStyle/>
          <a:p>
            <a:pPr algn="ctr"/>
            <a:r>
              <a:rPr lang="en-US" sz="1600" dirty="0"/>
              <a:t>Repair or replace to fix random failures under time and budget pressure</a:t>
            </a:r>
          </a:p>
        </p:txBody>
      </p:sp>
    </p:spTree>
    <p:extLst>
      <p:ext uri="{BB962C8B-B14F-4D97-AF65-F5344CB8AC3E}">
        <p14:creationId xmlns:p14="http://schemas.microsoft.com/office/powerpoint/2010/main" val="4148288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071F-6737-284B-8654-4E61C1B9A1E1}"/>
              </a:ext>
            </a:extLst>
          </p:cNvPr>
          <p:cNvSpPr>
            <a:spLocks noGrp="1"/>
          </p:cNvSpPr>
          <p:nvPr>
            <p:ph type="title"/>
          </p:nvPr>
        </p:nvSpPr>
        <p:spPr>
          <a:xfrm>
            <a:off x="25400" y="533400"/>
            <a:ext cx="3403600" cy="304800"/>
          </a:xfrm>
        </p:spPr>
        <p:txBody>
          <a:bodyPr>
            <a:normAutofit fontScale="90000"/>
          </a:bodyPr>
          <a:lstStyle/>
          <a:p>
            <a:pPr algn="l"/>
            <a:r>
              <a:rPr lang="en-US" sz="2400" dirty="0"/>
              <a:t>Game 1: Break It Bad</a:t>
            </a:r>
            <a:endParaRPr lang="en-US" sz="2400" b="1" i="1" dirty="0"/>
          </a:p>
        </p:txBody>
      </p:sp>
      <p:sp>
        <p:nvSpPr>
          <p:cNvPr id="3" name="Content Placeholder 2">
            <a:extLst>
              <a:ext uri="{FF2B5EF4-FFF2-40B4-BE49-F238E27FC236}">
                <a16:creationId xmlns:a16="http://schemas.microsoft.com/office/drawing/2014/main" id="{4AADF6C7-5F88-2E46-8B90-6AF71C6A06E5}"/>
              </a:ext>
            </a:extLst>
          </p:cNvPr>
          <p:cNvSpPr>
            <a:spLocks noGrp="1"/>
          </p:cNvSpPr>
          <p:nvPr>
            <p:ph idx="1"/>
          </p:nvPr>
        </p:nvSpPr>
        <p:spPr>
          <a:xfrm>
            <a:off x="304800" y="914400"/>
            <a:ext cx="6934200" cy="2564129"/>
          </a:xfrm>
        </p:spPr>
        <p:txBody>
          <a:bodyPr/>
          <a:lstStyle/>
          <a:p>
            <a:r>
              <a:rPr lang="en-US" sz="1800" dirty="0"/>
              <a:t>You are the “attacker” of the system</a:t>
            </a:r>
          </a:p>
          <a:p>
            <a:r>
              <a:rPr lang="en-US" sz="1800" dirty="0"/>
              <a:t>Your job is to </a:t>
            </a:r>
            <a:r>
              <a:rPr lang="en-US" sz="1800" b="1" i="1" u="sng" dirty="0"/>
              <a:t>increase</a:t>
            </a:r>
            <a:r>
              <a:rPr lang="en-US" sz="1800" dirty="0"/>
              <a:t> the operating cost of the system</a:t>
            </a:r>
          </a:p>
          <a:p>
            <a:r>
              <a:rPr lang="en-US" sz="1800" dirty="0"/>
              <a:t>You break pipe segments to do this</a:t>
            </a:r>
          </a:p>
          <a:p>
            <a:pPr lvl="1"/>
            <a:r>
              <a:rPr lang="en-US" sz="1400" dirty="0"/>
              <a:t>After each break, flows will be rerouted to in minimum cost manner</a:t>
            </a:r>
          </a:p>
          <a:p>
            <a:r>
              <a:rPr lang="en-US" sz="1800" dirty="0"/>
              <a:t>You will submit 5 different attack strategies</a:t>
            </a:r>
          </a:p>
          <a:p>
            <a:pPr lvl="1"/>
            <a:r>
              <a:rPr lang="en-US" sz="1400" dirty="0"/>
              <a:t>If you could attack 1, 2, 3, 4, 5 link(s) in the original system, which one(s) would you choose?</a:t>
            </a:r>
          </a:p>
        </p:txBody>
      </p:sp>
      <p:sp>
        <p:nvSpPr>
          <p:cNvPr id="5" name="Content Placeholder 2">
            <a:extLst>
              <a:ext uri="{FF2B5EF4-FFF2-40B4-BE49-F238E27FC236}">
                <a16:creationId xmlns:a16="http://schemas.microsoft.com/office/drawing/2014/main" id="{492C5006-71BF-5557-0ED9-1FE7598597C8}"/>
              </a:ext>
            </a:extLst>
          </p:cNvPr>
          <p:cNvSpPr txBox="1">
            <a:spLocks/>
          </p:cNvSpPr>
          <p:nvPr/>
        </p:nvSpPr>
        <p:spPr bwMode="auto">
          <a:xfrm>
            <a:off x="7240693" y="936756"/>
            <a:ext cx="1752600" cy="946043"/>
          </a:xfrm>
          <a:prstGeom prst="rect">
            <a:avLst/>
          </a:prstGeom>
          <a:noFill/>
          <a:ln w="9525">
            <a:solidFill>
              <a:srgbClr val="0432FF"/>
            </a:solid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pPr marL="0" indent="0" algn="ctr">
              <a:buNone/>
            </a:pPr>
            <a:r>
              <a:rPr lang="en-US" sz="1600" kern="0" dirty="0">
                <a:solidFill>
                  <a:srgbClr val="0432FF"/>
                </a:solidFill>
              </a:rPr>
              <a:t>Worst-Case Attack Strategies are not “nested”</a:t>
            </a:r>
          </a:p>
        </p:txBody>
      </p:sp>
      <p:sp>
        <p:nvSpPr>
          <p:cNvPr id="6" name="Content Placeholder 2">
            <a:extLst>
              <a:ext uri="{FF2B5EF4-FFF2-40B4-BE49-F238E27FC236}">
                <a16:creationId xmlns:a16="http://schemas.microsoft.com/office/drawing/2014/main" id="{4516A951-EC71-2D47-813E-EAEB1A6275A6}"/>
              </a:ext>
            </a:extLst>
          </p:cNvPr>
          <p:cNvSpPr txBox="1">
            <a:spLocks/>
          </p:cNvSpPr>
          <p:nvPr/>
        </p:nvSpPr>
        <p:spPr bwMode="auto">
          <a:xfrm>
            <a:off x="7242810" y="2003556"/>
            <a:ext cx="1752600" cy="1143000"/>
          </a:xfrm>
          <a:prstGeom prst="rect">
            <a:avLst/>
          </a:prstGeom>
          <a:noFill/>
          <a:ln w="9525">
            <a:solidFill>
              <a:srgbClr val="0432FF"/>
            </a:solidFill>
            <a:miter lim="800000"/>
            <a:headEnd/>
            <a:tailEnd/>
          </a:ln>
        </p:spPr>
        <p:txBody>
          <a:bodyPr vert="horz" wrap="square" lIns="91440" tIns="45720" rIns="91440" bIns="45720" numCol="1" rtlCol="0" anchor="t" anchorCtr="0" compatLnSpc="1">
            <a:prstTxWarp prst="textNoShape">
              <a:avLst/>
            </a:prstTxWarp>
            <a:noAutofit/>
          </a:bodyPr>
          <a:lstStyle>
            <a:defPPr>
              <a:defRPr lang="en-US"/>
            </a:defPPr>
            <a:lvl1pPr marL="0" indent="0" algn="ctr" eaLnBrk="1" hangingPunct="1">
              <a:spcBef>
                <a:spcPct val="20000"/>
              </a:spcBef>
              <a:buClrTx/>
              <a:buSzPct val="75000"/>
              <a:buFont typeface="Arial" pitchFamily="34" charset="0"/>
              <a:buNone/>
              <a:defRPr sz="1600" kern="0">
                <a:solidFill>
                  <a:srgbClr val="0432FF"/>
                </a:solidFill>
                <a:latin typeface="+mn-lt"/>
                <a:ea typeface="ＭＳ Ｐゴシック" charset="-128"/>
                <a:cs typeface="ＭＳ Ｐゴシック" charset="-128"/>
              </a:defRPr>
            </a:lvl1pPr>
            <a:lvl2pPr marL="742950" indent="-285750" eaLnBrk="1" hangingPunct="1">
              <a:spcBef>
                <a:spcPct val="20000"/>
              </a:spcBef>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eaLnBrk="1" hangingPunct="1">
              <a:spcBef>
                <a:spcPct val="20000"/>
              </a:spcBef>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eaLnBrk="1" hangingPunct="1">
              <a:spcBef>
                <a:spcPct val="20000"/>
              </a:spcBef>
              <a:buClrTx/>
              <a:buChar char="–"/>
              <a:defRPr sz="1600">
                <a:solidFill>
                  <a:srgbClr val="000000"/>
                </a:solidFill>
                <a:ea typeface="ＭＳ Ｐゴシック" charset="-128"/>
                <a:cs typeface="ＭＳ Ｐゴシック"/>
              </a:defRPr>
            </a:lvl4pPr>
            <a:lvl5pPr marL="2057400" indent="-228600" eaLnBrk="1" hangingPunct="1">
              <a:spcBef>
                <a:spcPct val="20000"/>
              </a:spcBef>
              <a:buClrTx/>
              <a:buChar char="»"/>
              <a:defRPr sz="1400">
                <a:solidFill>
                  <a:srgbClr val="000000"/>
                </a:solidFill>
                <a:ea typeface="ＭＳ Ｐゴシック" charset="-128"/>
                <a:cs typeface="ＭＳ Ｐゴシック"/>
              </a:defRPr>
            </a:lvl5pPr>
            <a:lvl6pPr marL="2514600" indent="-228600" fontAlgn="base">
              <a:spcBef>
                <a:spcPct val="20000"/>
              </a:spcBef>
              <a:spcAft>
                <a:spcPct val="0"/>
              </a:spcAft>
              <a:buChar char="»"/>
              <a:defRPr sz="2000">
                <a:ea typeface="ＭＳ Ｐゴシック" charset="-128"/>
              </a:defRPr>
            </a:lvl6pPr>
            <a:lvl7pPr marL="2971800" indent="-228600" fontAlgn="base">
              <a:spcBef>
                <a:spcPct val="20000"/>
              </a:spcBef>
              <a:spcAft>
                <a:spcPct val="0"/>
              </a:spcAft>
              <a:buChar char="»"/>
              <a:defRPr sz="2000">
                <a:ea typeface="ＭＳ Ｐゴシック" charset="-128"/>
              </a:defRPr>
            </a:lvl7pPr>
            <a:lvl8pPr marL="3429000" indent="-228600" fontAlgn="base">
              <a:spcBef>
                <a:spcPct val="20000"/>
              </a:spcBef>
              <a:spcAft>
                <a:spcPct val="0"/>
              </a:spcAft>
              <a:buChar char="»"/>
              <a:defRPr sz="2000">
                <a:ea typeface="ＭＳ Ｐゴシック" charset="-128"/>
              </a:defRPr>
            </a:lvl8pPr>
            <a:lvl9pPr marL="3886200" indent="-228600" fontAlgn="base">
              <a:spcBef>
                <a:spcPct val="20000"/>
              </a:spcBef>
              <a:spcAft>
                <a:spcPct val="0"/>
              </a:spcAft>
              <a:buChar char="»"/>
              <a:defRPr sz="2000">
                <a:ea typeface="ＭＳ Ｐゴシック" charset="-128"/>
              </a:defRPr>
            </a:lvl9pPr>
          </a:lstStyle>
          <a:p>
            <a:r>
              <a:rPr lang="en-US" dirty="0"/>
              <a:t>Network vulnerabilities are often hidden in plain sight</a:t>
            </a:r>
          </a:p>
        </p:txBody>
      </p:sp>
      <p:sp>
        <p:nvSpPr>
          <p:cNvPr id="9" name="TextBox 8">
            <a:extLst>
              <a:ext uri="{FF2B5EF4-FFF2-40B4-BE49-F238E27FC236}">
                <a16:creationId xmlns:a16="http://schemas.microsoft.com/office/drawing/2014/main" id="{7E6384EA-03A2-8196-4116-CFD7E072ABC1}"/>
              </a:ext>
            </a:extLst>
          </p:cNvPr>
          <p:cNvSpPr txBox="1"/>
          <p:nvPr/>
        </p:nvSpPr>
        <p:spPr>
          <a:xfrm>
            <a:off x="7479639" y="513503"/>
            <a:ext cx="1274708" cy="369332"/>
          </a:xfrm>
          <a:prstGeom prst="rect">
            <a:avLst/>
          </a:prstGeom>
          <a:noFill/>
        </p:spPr>
        <p:txBody>
          <a:bodyPr wrap="none" rtlCol="0">
            <a:spAutoFit/>
          </a:bodyPr>
          <a:lstStyle/>
          <a:p>
            <a:pPr algn="ctr"/>
            <a:r>
              <a:rPr lang="en-US" b="1" u="sng" dirty="0">
                <a:solidFill>
                  <a:srgbClr val="0432FF"/>
                </a:solidFill>
              </a:rPr>
              <a:t>INSIGHTS</a:t>
            </a:r>
          </a:p>
        </p:txBody>
      </p:sp>
    </p:spTree>
    <p:extLst>
      <p:ext uri="{BB962C8B-B14F-4D97-AF65-F5344CB8AC3E}">
        <p14:creationId xmlns:p14="http://schemas.microsoft.com/office/powerpoint/2010/main" val="3371518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071F-6737-284B-8654-4E61C1B9A1E1}"/>
              </a:ext>
            </a:extLst>
          </p:cNvPr>
          <p:cNvSpPr>
            <a:spLocks noGrp="1"/>
          </p:cNvSpPr>
          <p:nvPr>
            <p:ph type="title"/>
          </p:nvPr>
        </p:nvSpPr>
        <p:spPr>
          <a:xfrm>
            <a:off x="25400" y="533400"/>
            <a:ext cx="3403600" cy="304800"/>
          </a:xfrm>
        </p:spPr>
        <p:txBody>
          <a:bodyPr>
            <a:normAutofit fontScale="90000"/>
          </a:bodyPr>
          <a:lstStyle/>
          <a:p>
            <a:pPr algn="l"/>
            <a:r>
              <a:rPr lang="en-US" sz="2400" dirty="0"/>
              <a:t>Game 1: Break It Bad</a:t>
            </a:r>
            <a:endParaRPr lang="en-US" sz="2400" b="1" i="1" dirty="0"/>
          </a:p>
        </p:txBody>
      </p:sp>
      <p:sp>
        <p:nvSpPr>
          <p:cNvPr id="3" name="Content Placeholder 2">
            <a:extLst>
              <a:ext uri="{FF2B5EF4-FFF2-40B4-BE49-F238E27FC236}">
                <a16:creationId xmlns:a16="http://schemas.microsoft.com/office/drawing/2014/main" id="{4AADF6C7-5F88-2E46-8B90-6AF71C6A06E5}"/>
              </a:ext>
            </a:extLst>
          </p:cNvPr>
          <p:cNvSpPr>
            <a:spLocks noGrp="1"/>
          </p:cNvSpPr>
          <p:nvPr>
            <p:ph idx="1"/>
          </p:nvPr>
        </p:nvSpPr>
        <p:spPr>
          <a:xfrm>
            <a:off x="304800" y="914400"/>
            <a:ext cx="6934200" cy="2564129"/>
          </a:xfrm>
        </p:spPr>
        <p:txBody>
          <a:bodyPr/>
          <a:lstStyle/>
          <a:p>
            <a:r>
              <a:rPr lang="en-US" sz="1800" dirty="0"/>
              <a:t>You are the “attacker” of the system</a:t>
            </a:r>
          </a:p>
          <a:p>
            <a:r>
              <a:rPr lang="en-US" sz="1800" dirty="0"/>
              <a:t>Your job is to </a:t>
            </a:r>
            <a:r>
              <a:rPr lang="en-US" sz="1800" b="1" i="1" u="sng" dirty="0"/>
              <a:t>increase</a:t>
            </a:r>
            <a:r>
              <a:rPr lang="en-US" sz="1800" dirty="0"/>
              <a:t> the operating cost of the system</a:t>
            </a:r>
          </a:p>
          <a:p>
            <a:r>
              <a:rPr lang="en-US" sz="1800" dirty="0"/>
              <a:t>You break pipe segments to do this</a:t>
            </a:r>
          </a:p>
          <a:p>
            <a:pPr lvl="1"/>
            <a:r>
              <a:rPr lang="en-US" sz="1400" dirty="0"/>
              <a:t>After each break, flows will be rerouted to in minimum cost manner</a:t>
            </a:r>
          </a:p>
          <a:p>
            <a:r>
              <a:rPr lang="en-US" sz="1800" dirty="0"/>
              <a:t>You will submit 5 different attack strategies</a:t>
            </a:r>
          </a:p>
          <a:p>
            <a:pPr lvl="1"/>
            <a:r>
              <a:rPr lang="en-US" sz="1400" dirty="0"/>
              <a:t>If you could attack 1, 2, 3, 4, 5 link(s) in the original system, which one(s) would you choose?</a:t>
            </a:r>
          </a:p>
        </p:txBody>
      </p:sp>
      <p:sp>
        <p:nvSpPr>
          <p:cNvPr id="5" name="Content Placeholder 2">
            <a:extLst>
              <a:ext uri="{FF2B5EF4-FFF2-40B4-BE49-F238E27FC236}">
                <a16:creationId xmlns:a16="http://schemas.microsoft.com/office/drawing/2014/main" id="{492C5006-71BF-5557-0ED9-1FE7598597C8}"/>
              </a:ext>
            </a:extLst>
          </p:cNvPr>
          <p:cNvSpPr txBox="1">
            <a:spLocks/>
          </p:cNvSpPr>
          <p:nvPr/>
        </p:nvSpPr>
        <p:spPr bwMode="auto">
          <a:xfrm>
            <a:off x="7240693" y="936756"/>
            <a:ext cx="1752600" cy="946043"/>
          </a:xfrm>
          <a:prstGeom prst="rect">
            <a:avLst/>
          </a:prstGeom>
          <a:noFill/>
          <a:ln w="9525">
            <a:solidFill>
              <a:srgbClr val="0432FF"/>
            </a:solid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pPr marL="0" indent="0" algn="ctr">
              <a:buNone/>
            </a:pPr>
            <a:r>
              <a:rPr lang="en-US" sz="1600" kern="0" dirty="0">
                <a:solidFill>
                  <a:srgbClr val="0432FF"/>
                </a:solidFill>
              </a:rPr>
              <a:t>Worst-Case Attack Strategies are not “nested”</a:t>
            </a:r>
          </a:p>
        </p:txBody>
      </p:sp>
      <p:sp>
        <p:nvSpPr>
          <p:cNvPr id="6" name="Content Placeholder 2">
            <a:extLst>
              <a:ext uri="{FF2B5EF4-FFF2-40B4-BE49-F238E27FC236}">
                <a16:creationId xmlns:a16="http://schemas.microsoft.com/office/drawing/2014/main" id="{4516A951-EC71-2D47-813E-EAEB1A6275A6}"/>
              </a:ext>
            </a:extLst>
          </p:cNvPr>
          <p:cNvSpPr txBox="1">
            <a:spLocks/>
          </p:cNvSpPr>
          <p:nvPr/>
        </p:nvSpPr>
        <p:spPr bwMode="auto">
          <a:xfrm>
            <a:off x="7242810" y="2003556"/>
            <a:ext cx="1752600" cy="1143000"/>
          </a:xfrm>
          <a:prstGeom prst="rect">
            <a:avLst/>
          </a:prstGeom>
          <a:noFill/>
          <a:ln w="9525">
            <a:solidFill>
              <a:srgbClr val="0432FF"/>
            </a:solidFill>
            <a:miter lim="800000"/>
            <a:headEnd/>
            <a:tailEnd/>
          </a:ln>
        </p:spPr>
        <p:txBody>
          <a:bodyPr vert="horz" wrap="square" lIns="91440" tIns="45720" rIns="91440" bIns="45720" numCol="1" rtlCol="0" anchor="t" anchorCtr="0" compatLnSpc="1">
            <a:prstTxWarp prst="textNoShape">
              <a:avLst/>
            </a:prstTxWarp>
            <a:noAutofit/>
          </a:bodyPr>
          <a:lstStyle>
            <a:defPPr>
              <a:defRPr lang="en-US"/>
            </a:defPPr>
            <a:lvl1pPr marL="0" indent="0" algn="ctr" eaLnBrk="1" hangingPunct="1">
              <a:spcBef>
                <a:spcPct val="20000"/>
              </a:spcBef>
              <a:buClrTx/>
              <a:buSzPct val="75000"/>
              <a:buFont typeface="Arial" pitchFamily="34" charset="0"/>
              <a:buNone/>
              <a:defRPr sz="1600" kern="0">
                <a:solidFill>
                  <a:srgbClr val="0432FF"/>
                </a:solidFill>
                <a:latin typeface="+mn-lt"/>
                <a:ea typeface="ＭＳ Ｐゴシック" charset="-128"/>
                <a:cs typeface="ＭＳ Ｐゴシック" charset="-128"/>
              </a:defRPr>
            </a:lvl1pPr>
            <a:lvl2pPr marL="742950" indent="-285750" eaLnBrk="1" hangingPunct="1">
              <a:spcBef>
                <a:spcPct val="20000"/>
              </a:spcBef>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eaLnBrk="1" hangingPunct="1">
              <a:spcBef>
                <a:spcPct val="20000"/>
              </a:spcBef>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eaLnBrk="1" hangingPunct="1">
              <a:spcBef>
                <a:spcPct val="20000"/>
              </a:spcBef>
              <a:buClrTx/>
              <a:buChar char="–"/>
              <a:defRPr sz="1600">
                <a:solidFill>
                  <a:srgbClr val="000000"/>
                </a:solidFill>
                <a:ea typeface="ＭＳ Ｐゴシック" charset="-128"/>
                <a:cs typeface="ＭＳ Ｐゴシック"/>
              </a:defRPr>
            </a:lvl4pPr>
            <a:lvl5pPr marL="2057400" indent="-228600" eaLnBrk="1" hangingPunct="1">
              <a:spcBef>
                <a:spcPct val="20000"/>
              </a:spcBef>
              <a:buClrTx/>
              <a:buChar char="»"/>
              <a:defRPr sz="1400">
                <a:solidFill>
                  <a:srgbClr val="000000"/>
                </a:solidFill>
                <a:ea typeface="ＭＳ Ｐゴシック" charset="-128"/>
                <a:cs typeface="ＭＳ Ｐゴシック"/>
              </a:defRPr>
            </a:lvl5pPr>
            <a:lvl6pPr marL="2514600" indent="-228600" fontAlgn="base">
              <a:spcBef>
                <a:spcPct val="20000"/>
              </a:spcBef>
              <a:spcAft>
                <a:spcPct val="0"/>
              </a:spcAft>
              <a:buChar char="»"/>
              <a:defRPr sz="2000">
                <a:ea typeface="ＭＳ Ｐゴシック" charset="-128"/>
              </a:defRPr>
            </a:lvl6pPr>
            <a:lvl7pPr marL="2971800" indent="-228600" fontAlgn="base">
              <a:spcBef>
                <a:spcPct val="20000"/>
              </a:spcBef>
              <a:spcAft>
                <a:spcPct val="0"/>
              </a:spcAft>
              <a:buChar char="»"/>
              <a:defRPr sz="2000">
                <a:ea typeface="ＭＳ Ｐゴシック" charset="-128"/>
              </a:defRPr>
            </a:lvl7pPr>
            <a:lvl8pPr marL="3429000" indent="-228600" fontAlgn="base">
              <a:spcBef>
                <a:spcPct val="20000"/>
              </a:spcBef>
              <a:spcAft>
                <a:spcPct val="0"/>
              </a:spcAft>
              <a:buChar char="»"/>
              <a:defRPr sz="2000">
                <a:ea typeface="ＭＳ Ｐゴシック" charset="-128"/>
              </a:defRPr>
            </a:lvl8pPr>
            <a:lvl9pPr marL="3886200" indent="-228600" fontAlgn="base">
              <a:spcBef>
                <a:spcPct val="20000"/>
              </a:spcBef>
              <a:spcAft>
                <a:spcPct val="0"/>
              </a:spcAft>
              <a:buChar char="»"/>
              <a:defRPr sz="2000">
                <a:ea typeface="ＭＳ Ｐゴシック" charset="-128"/>
              </a:defRPr>
            </a:lvl9pPr>
          </a:lstStyle>
          <a:p>
            <a:r>
              <a:rPr lang="en-US" dirty="0"/>
              <a:t>Network vulnerabilities are often hidden in plain sight</a:t>
            </a:r>
          </a:p>
        </p:txBody>
      </p:sp>
      <p:sp>
        <p:nvSpPr>
          <p:cNvPr id="7" name="Content Placeholder 2">
            <a:extLst>
              <a:ext uri="{FF2B5EF4-FFF2-40B4-BE49-F238E27FC236}">
                <a16:creationId xmlns:a16="http://schemas.microsoft.com/office/drawing/2014/main" id="{2D6A3673-358F-CED8-2237-50B6061A962A}"/>
              </a:ext>
            </a:extLst>
          </p:cNvPr>
          <p:cNvSpPr txBox="1">
            <a:spLocks/>
          </p:cNvSpPr>
          <p:nvPr/>
        </p:nvSpPr>
        <p:spPr bwMode="auto">
          <a:xfrm>
            <a:off x="285750" y="3894666"/>
            <a:ext cx="6934200" cy="2887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r>
              <a:rPr lang="en-US" sz="1800" kern="0" dirty="0"/>
              <a:t>You are the “operator” of the system trying to recover system function after a disruption</a:t>
            </a:r>
          </a:p>
          <a:p>
            <a:r>
              <a:rPr lang="en-US" sz="1800" kern="0" dirty="0"/>
              <a:t>Your job is to </a:t>
            </a:r>
            <a:r>
              <a:rPr lang="en-US" sz="1800" b="1" i="1" u="sng" kern="0" dirty="0"/>
              <a:t>decrease</a:t>
            </a:r>
            <a:r>
              <a:rPr lang="en-US" sz="1800" kern="0" dirty="0"/>
              <a:t> the operating cost of the system</a:t>
            </a:r>
          </a:p>
          <a:p>
            <a:r>
              <a:rPr lang="en-US" sz="1800" kern="0" dirty="0"/>
              <a:t>You fix pipe segments to do this</a:t>
            </a:r>
          </a:p>
          <a:p>
            <a:pPr lvl="1"/>
            <a:r>
              <a:rPr lang="en-US" sz="1400" kern="0" dirty="0"/>
              <a:t>After each fix, flows will be rerouted to in minimum cost manner</a:t>
            </a:r>
          </a:p>
          <a:p>
            <a:r>
              <a:rPr lang="en-US" sz="1800" kern="0" dirty="0"/>
              <a:t>You will submit 5 different repair strategies</a:t>
            </a:r>
          </a:p>
          <a:p>
            <a:pPr lvl="1"/>
            <a:r>
              <a:rPr lang="en-US" sz="1400" kern="0" dirty="0"/>
              <a:t>If you could repair k=1, 2, 3, 4, 5 links in the original system, which one would you choose?</a:t>
            </a:r>
          </a:p>
          <a:p>
            <a:r>
              <a:rPr lang="en-US" sz="1800" kern="0" dirty="0"/>
              <a:t>You will have limited time to identify these repair strategies!</a:t>
            </a:r>
          </a:p>
          <a:p>
            <a:endParaRPr lang="en-US" sz="1800" kern="0" dirty="0"/>
          </a:p>
          <a:p>
            <a:pPr lvl="1"/>
            <a:endParaRPr lang="en-US" sz="1600" kern="0" dirty="0"/>
          </a:p>
        </p:txBody>
      </p:sp>
      <p:sp>
        <p:nvSpPr>
          <p:cNvPr id="8" name="Title 1">
            <a:extLst>
              <a:ext uri="{FF2B5EF4-FFF2-40B4-BE49-F238E27FC236}">
                <a16:creationId xmlns:a16="http://schemas.microsoft.com/office/drawing/2014/main" id="{7C07F791-0FAA-875F-C869-58A4AC01E44C}"/>
              </a:ext>
            </a:extLst>
          </p:cNvPr>
          <p:cNvSpPr txBox="1">
            <a:spLocks/>
          </p:cNvSpPr>
          <p:nvPr/>
        </p:nvSpPr>
        <p:spPr bwMode="auto">
          <a:xfrm>
            <a:off x="25400" y="3529964"/>
            <a:ext cx="340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200" b="1">
                <a:solidFill>
                  <a:srgbClr val="0D609C"/>
                </a:solidFill>
                <a:latin typeface="+mj-lt"/>
                <a:ea typeface="ＭＳ Ｐゴシック" charset="-128"/>
                <a:cs typeface="ＭＳ Ｐゴシック" charset="-128"/>
              </a:defRPr>
            </a:lvl1pPr>
            <a:lvl2pPr algn="ctr" rtl="0" eaLnBrk="1" fontAlgn="base" hangingPunct="1">
              <a:spcBef>
                <a:spcPct val="0"/>
              </a:spcBef>
              <a:spcAft>
                <a:spcPct val="0"/>
              </a:spcAft>
              <a:defRPr sz="3200" b="1">
                <a:solidFill>
                  <a:srgbClr val="0D609C"/>
                </a:solidFill>
                <a:latin typeface="Arial" charset="0"/>
                <a:ea typeface="ＭＳ Ｐゴシック" charset="-128"/>
                <a:cs typeface="ＭＳ Ｐゴシック" charset="-128"/>
              </a:defRPr>
            </a:lvl2pPr>
            <a:lvl3pPr algn="ctr" rtl="0" eaLnBrk="1" fontAlgn="base" hangingPunct="1">
              <a:spcBef>
                <a:spcPct val="0"/>
              </a:spcBef>
              <a:spcAft>
                <a:spcPct val="0"/>
              </a:spcAft>
              <a:defRPr sz="3200" b="1">
                <a:solidFill>
                  <a:srgbClr val="0D609C"/>
                </a:solidFill>
                <a:latin typeface="Arial" charset="0"/>
                <a:ea typeface="ＭＳ Ｐゴシック" charset="-128"/>
                <a:cs typeface="ＭＳ Ｐゴシック" charset="-128"/>
              </a:defRPr>
            </a:lvl3pPr>
            <a:lvl4pPr algn="ctr" rtl="0" eaLnBrk="1" fontAlgn="base" hangingPunct="1">
              <a:spcBef>
                <a:spcPct val="0"/>
              </a:spcBef>
              <a:spcAft>
                <a:spcPct val="0"/>
              </a:spcAft>
              <a:defRPr sz="3200" b="1">
                <a:solidFill>
                  <a:srgbClr val="0D609C"/>
                </a:solidFill>
                <a:latin typeface="Arial" charset="0"/>
                <a:ea typeface="ＭＳ Ｐゴシック" charset="-128"/>
                <a:cs typeface="ＭＳ Ｐゴシック" charset="-128"/>
              </a:defRPr>
            </a:lvl4pPr>
            <a:lvl5pPr algn="ctr" rtl="0" eaLnBrk="1" fontAlgn="base" hangingPunct="1">
              <a:spcBef>
                <a:spcPct val="0"/>
              </a:spcBef>
              <a:spcAft>
                <a:spcPct val="0"/>
              </a:spcAft>
              <a:defRPr sz="3200" b="1">
                <a:solidFill>
                  <a:srgbClr val="0D609C"/>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200" b="1">
                <a:solidFill>
                  <a:srgbClr val="006600"/>
                </a:solidFill>
                <a:latin typeface="Georgia" charset="0"/>
              </a:defRPr>
            </a:lvl6pPr>
            <a:lvl7pPr marL="914400" algn="ctr" rtl="0" eaLnBrk="1" fontAlgn="base" hangingPunct="1">
              <a:spcBef>
                <a:spcPct val="0"/>
              </a:spcBef>
              <a:spcAft>
                <a:spcPct val="0"/>
              </a:spcAft>
              <a:defRPr sz="3200" b="1">
                <a:solidFill>
                  <a:srgbClr val="006600"/>
                </a:solidFill>
                <a:latin typeface="Georgia" charset="0"/>
              </a:defRPr>
            </a:lvl7pPr>
            <a:lvl8pPr marL="1371600" algn="ctr" rtl="0" eaLnBrk="1" fontAlgn="base" hangingPunct="1">
              <a:spcBef>
                <a:spcPct val="0"/>
              </a:spcBef>
              <a:spcAft>
                <a:spcPct val="0"/>
              </a:spcAft>
              <a:defRPr sz="3200" b="1">
                <a:solidFill>
                  <a:srgbClr val="006600"/>
                </a:solidFill>
                <a:latin typeface="Georgia" charset="0"/>
              </a:defRPr>
            </a:lvl8pPr>
            <a:lvl9pPr marL="1828800" algn="ctr" rtl="0" eaLnBrk="1" fontAlgn="base" hangingPunct="1">
              <a:spcBef>
                <a:spcPct val="0"/>
              </a:spcBef>
              <a:spcAft>
                <a:spcPct val="0"/>
              </a:spcAft>
              <a:defRPr sz="3200" b="1">
                <a:solidFill>
                  <a:srgbClr val="006600"/>
                </a:solidFill>
                <a:latin typeface="Georgia" charset="0"/>
              </a:defRPr>
            </a:lvl9pPr>
          </a:lstStyle>
          <a:p>
            <a:pPr algn="l"/>
            <a:r>
              <a:rPr lang="en-US" sz="2400" kern="0" dirty="0"/>
              <a:t>Game 2: Fix It Fast</a:t>
            </a:r>
            <a:endParaRPr lang="en-US" sz="2400" i="1" kern="0" dirty="0"/>
          </a:p>
        </p:txBody>
      </p:sp>
      <p:sp>
        <p:nvSpPr>
          <p:cNvPr id="9" name="TextBox 8">
            <a:extLst>
              <a:ext uri="{FF2B5EF4-FFF2-40B4-BE49-F238E27FC236}">
                <a16:creationId xmlns:a16="http://schemas.microsoft.com/office/drawing/2014/main" id="{7E6384EA-03A2-8196-4116-CFD7E072ABC1}"/>
              </a:ext>
            </a:extLst>
          </p:cNvPr>
          <p:cNvSpPr txBox="1"/>
          <p:nvPr/>
        </p:nvSpPr>
        <p:spPr>
          <a:xfrm>
            <a:off x="7479639" y="513503"/>
            <a:ext cx="1274708" cy="369332"/>
          </a:xfrm>
          <a:prstGeom prst="rect">
            <a:avLst/>
          </a:prstGeom>
          <a:noFill/>
        </p:spPr>
        <p:txBody>
          <a:bodyPr wrap="none" rtlCol="0">
            <a:spAutoFit/>
          </a:bodyPr>
          <a:lstStyle/>
          <a:p>
            <a:pPr algn="ctr"/>
            <a:r>
              <a:rPr lang="en-US" b="1" u="sng" dirty="0">
                <a:solidFill>
                  <a:srgbClr val="0432FF"/>
                </a:solidFill>
              </a:rPr>
              <a:t>INSIGHTS</a:t>
            </a:r>
          </a:p>
        </p:txBody>
      </p:sp>
      <p:sp>
        <p:nvSpPr>
          <p:cNvPr id="10" name="Content Placeholder 2">
            <a:extLst>
              <a:ext uri="{FF2B5EF4-FFF2-40B4-BE49-F238E27FC236}">
                <a16:creationId xmlns:a16="http://schemas.microsoft.com/office/drawing/2014/main" id="{58A80EB9-BD0A-028C-80B6-B9318FE3E560}"/>
              </a:ext>
            </a:extLst>
          </p:cNvPr>
          <p:cNvSpPr txBox="1">
            <a:spLocks/>
          </p:cNvSpPr>
          <p:nvPr/>
        </p:nvSpPr>
        <p:spPr bwMode="auto">
          <a:xfrm>
            <a:off x="7219950" y="3962400"/>
            <a:ext cx="1752600" cy="1371600"/>
          </a:xfrm>
          <a:prstGeom prst="rect">
            <a:avLst/>
          </a:prstGeom>
          <a:noFill/>
          <a:ln w="9525">
            <a:solidFill>
              <a:srgbClr val="0432FF"/>
            </a:solidFill>
            <a:miter lim="800000"/>
            <a:headEnd/>
            <a:tailEnd/>
          </a:ln>
        </p:spPr>
        <p:txBody>
          <a:bodyPr vert="horz" wrap="square" lIns="91440" tIns="45720" rIns="91440" bIns="45720" numCol="1" rtlCol="0" anchor="t" anchorCtr="0" compatLnSpc="1">
            <a:prstTxWarp prst="textNoShape">
              <a:avLst/>
            </a:prstTxWarp>
            <a:noAutofit/>
          </a:bodyPr>
          <a:lstStyle>
            <a:defPPr>
              <a:defRPr lang="en-US"/>
            </a:defPPr>
            <a:lvl1pPr marL="0" indent="0" algn="ctr" eaLnBrk="1" hangingPunct="1">
              <a:spcBef>
                <a:spcPct val="20000"/>
              </a:spcBef>
              <a:buClrTx/>
              <a:buSzPct val="75000"/>
              <a:buFont typeface="Arial" pitchFamily="34" charset="0"/>
              <a:buNone/>
              <a:defRPr sz="1600" kern="0">
                <a:solidFill>
                  <a:srgbClr val="0432FF"/>
                </a:solidFill>
                <a:latin typeface="+mn-lt"/>
                <a:ea typeface="ＭＳ Ｐゴシック" charset="-128"/>
                <a:cs typeface="ＭＳ Ｐゴシック" charset="-128"/>
              </a:defRPr>
            </a:lvl1pPr>
            <a:lvl2pPr marL="742950" indent="-285750" eaLnBrk="1" hangingPunct="1">
              <a:spcBef>
                <a:spcPct val="20000"/>
              </a:spcBef>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eaLnBrk="1" hangingPunct="1">
              <a:spcBef>
                <a:spcPct val="20000"/>
              </a:spcBef>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eaLnBrk="1" hangingPunct="1">
              <a:spcBef>
                <a:spcPct val="20000"/>
              </a:spcBef>
              <a:buClrTx/>
              <a:buChar char="–"/>
              <a:defRPr sz="1600">
                <a:solidFill>
                  <a:srgbClr val="000000"/>
                </a:solidFill>
                <a:ea typeface="ＭＳ Ｐゴシック" charset="-128"/>
                <a:cs typeface="ＭＳ Ｐゴシック"/>
              </a:defRPr>
            </a:lvl4pPr>
            <a:lvl5pPr marL="2057400" indent="-228600" eaLnBrk="1" hangingPunct="1">
              <a:spcBef>
                <a:spcPct val="20000"/>
              </a:spcBef>
              <a:buClrTx/>
              <a:buChar char="»"/>
              <a:defRPr sz="1400">
                <a:solidFill>
                  <a:srgbClr val="000000"/>
                </a:solidFill>
                <a:ea typeface="ＭＳ Ｐゴシック" charset="-128"/>
                <a:cs typeface="ＭＳ Ｐゴシック"/>
              </a:defRPr>
            </a:lvl5pPr>
            <a:lvl6pPr marL="2514600" indent="-228600" fontAlgn="base">
              <a:spcBef>
                <a:spcPct val="20000"/>
              </a:spcBef>
              <a:spcAft>
                <a:spcPct val="0"/>
              </a:spcAft>
              <a:buChar char="»"/>
              <a:defRPr sz="2000">
                <a:ea typeface="ＭＳ Ｐゴシック" charset="-128"/>
              </a:defRPr>
            </a:lvl6pPr>
            <a:lvl7pPr marL="2971800" indent="-228600" fontAlgn="base">
              <a:spcBef>
                <a:spcPct val="20000"/>
              </a:spcBef>
              <a:spcAft>
                <a:spcPct val="0"/>
              </a:spcAft>
              <a:buChar char="»"/>
              <a:defRPr sz="2000">
                <a:ea typeface="ＭＳ Ｐゴシック" charset="-128"/>
              </a:defRPr>
            </a:lvl7pPr>
            <a:lvl8pPr marL="3429000" indent="-228600" fontAlgn="base">
              <a:spcBef>
                <a:spcPct val="20000"/>
              </a:spcBef>
              <a:spcAft>
                <a:spcPct val="0"/>
              </a:spcAft>
              <a:buChar char="»"/>
              <a:defRPr sz="2000">
                <a:ea typeface="ＭＳ Ｐゴシック" charset="-128"/>
              </a:defRPr>
            </a:lvl8pPr>
            <a:lvl9pPr marL="3886200" indent="-228600" fontAlgn="base">
              <a:spcBef>
                <a:spcPct val="20000"/>
              </a:spcBef>
              <a:spcAft>
                <a:spcPct val="0"/>
              </a:spcAft>
              <a:buChar char="»"/>
              <a:defRPr sz="2000">
                <a:ea typeface="ＭＳ Ｐゴシック" charset="-128"/>
              </a:defRPr>
            </a:lvl9pPr>
          </a:lstStyle>
          <a:p>
            <a:r>
              <a:rPr lang="en-US" dirty="0"/>
              <a:t>The best strategies for breaking and fixing are different!</a:t>
            </a:r>
          </a:p>
        </p:txBody>
      </p:sp>
    </p:spTree>
    <p:extLst>
      <p:ext uri="{BB962C8B-B14F-4D97-AF65-F5344CB8AC3E}">
        <p14:creationId xmlns:p14="http://schemas.microsoft.com/office/powerpoint/2010/main" val="185507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071F-6737-284B-8654-4E61C1B9A1E1}"/>
              </a:ext>
            </a:extLst>
          </p:cNvPr>
          <p:cNvSpPr>
            <a:spLocks noGrp="1"/>
          </p:cNvSpPr>
          <p:nvPr>
            <p:ph type="title"/>
          </p:nvPr>
        </p:nvSpPr>
        <p:spPr>
          <a:xfrm>
            <a:off x="0" y="533400"/>
            <a:ext cx="9144000" cy="394374"/>
          </a:xfrm>
        </p:spPr>
        <p:txBody>
          <a:bodyPr>
            <a:noAutofit/>
          </a:bodyPr>
          <a:lstStyle/>
          <a:p>
            <a:pPr algn="l"/>
            <a:r>
              <a:rPr lang="en-US" sz="2400" dirty="0"/>
              <a:t>Game 3: </a:t>
            </a:r>
            <a:r>
              <a:rPr lang="en-US" sz="2400" b="1" i="1" dirty="0"/>
              <a:t>Save Our System</a:t>
            </a:r>
          </a:p>
        </p:txBody>
      </p:sp>
      <p:sp>
        <p:nvSpPr>
          <p:cNvPr id="3" name="Content Placeholder 2">
            <a:extLst>
              <a:ext uri="{FF2B5EF4-FFF2-40B4-BE49-F238E27FC236}">
                <a16:creationId xmlns:a16="http://schemas.microsoft.com/office/drawing/2014/main" id="{4AADF6C7-5F88-2E46-8B90-6AF71C6A06E5}"/>
              </a:ext>
            </a:extLst>
          </p:cNvPr>
          <p:cNvSpPr>
            <a:spLocks noGrp="1"/>
          </p:cNvSpPr>
          <p:nvPr>
            <p:ph idx="1"/>
          </p:nvPr>
        </p:nvSpPr>
        <p:spPr>
          <a:xfrm>
            <a:off x="76201" y="990600"/>
            <a:ext cx="7086599" cy="1905740"/>
          </a:xfrm>
        </p:spPr>
        <p:txBody>
          <a:bodyPr vert="horz" wrap="square" lIns="73152" tIns="34290" rIns="68580" bIns="34290" numCol="1" rtlCol="0" anchor="t" anchorCtr="0" compatLnSpc="1">
            <a:prstTxWarp prst="textNoShape">
              <a:avLst/>
            </a:prstTxWarp>
            <a:noAutofit/>
          </a:bodyPr>
          <a:lstStyle/>
          <a:p>
            <a:r>
              <a:rPr lang="en-US" sz="1600" dirty="0"/>
              <a:t>You are the “operator” of the system trying to manage system function over several rounds during which various pipes can break at random</a:t>
            </a:r>
          </a:p>
          <a:p>
            <a:r>
              <a:rPr lang="en-US" sz="1600" dirty="0"/>
              <a:t>You can</a:t>
            </a:r>
            <a:r>
              <a:rPr lang="en-US" sz="1600" kern="0" dirty="0"/>
              <a:t> either </a:t>
            </a:r>
            <a:r>
              <a:rPr lang="en-US" sz="1600" b="1" i="1" kern="0" dirty="0"/>
              <a:t>repair</a:t>
            </a:r>
            <a:r>
              <a:rPr lang="en-US" sz="1600" kern="0" dirty="0"/>
              <a:t> or </a:t>
            </a:r>
            <a:r>
              <a:rPr lang="en-US" sz="1600" b="1" i="1" kern="0" dirty="0"/>
              <a:t>replace</a:t>
            </a:r>
            <a:r>
              <a:rPr lang="en-US" sz="1600" kern="0" dirty="0"/>
              <a:t> a pipe segment</a:t>
            </a:r>
          </a:p>
          <a:p>
            <a:pPr lvl="1"/>
            <a:r>
              <a:rPr lang="en-US" sz="1600" b="1" i="1" kern="0" dirty="0"/>
              <a:t>Replacing</a:t>
            </a:r>
            <a:r>
              <a:rPr lang="en-US" sz="1600" kern="0" dirty="0"/>
              <a:t> a broken pipe </a:t>
            </a:r>
            <a:r>
              <a:rPr lang="en-US" sz="1600" b="1" i="1" kern="0" dirty="0"/>
              <a:t>increases FCI more, and costs more</a:t>
            </a:r>
          </a:p>
          <a:p>
            <a:pPr lvl="1"/>
            <a:r>
              <a:rPr lang="en-US" sz="1600" b="1" i="1" kern="0" dirty="0"/>
              <a:t>Repairing</a:t>
            </a:r>
            <a:r>
              <a:rPr lang="en-US" sz="1600" kern="0" dirty="0"/>
              <a:t> a broken pipe </a:t>
            </a:r>
            <a:r>
              <a:rPr lang="en-US" sz="1600" b="1" i="1" kern="0" dirty="0"/>
              <a:t>increases FCI less, and costs less</a:t>
            </a:r>
          </a:p>
          <a:p>
            <a:r>
              <a:rPr lang="en-US" sz="1600" kern="0" dirty="0"/>
              <a:t>After each fix, flows in the network are rerouted</a:t>
            </a:r>
            <a:endParaRPr lang="en-US" sz="1400" dirty="0"/>
          </a:p>
        </p:txBody>
      </p:sp>
      <p:pic>
        <p:nvPicPr>
          <p:cNvPr id="5" name="Picture 4">
            <a:extLst>
              <a:ext uri="{FF2B5EF4-FFF2-40B4-BE49-F238E27FC236}">
                <a16:creationId xmlns:a16="http://schemas.microsoft.com/office/drawing/2014/main" id="{43B66A33-06CC-2798-FFE4-18D5EFF80F51}"/>
              </a:ext>
            </a:extLst>
          </p:cNvPr>
          <p:cNvPicPr>
            <a:picLocks noChangeAspect="1"/>
          </p:cNvPicPr>
          <p:nvPr/>
        </p:nvPicPr>
        <p:blipFill rotWithShape="1">
          <a:blip r:embed="rId2"/>
          <a:srcRect t="16938"/>
          <a:stretch/>
        </p:blipFill>
        <p:spPr>
          <a:xfrm>
            <a:off x="444862" y="3950204"/>
            <a:ext cx="3845908" cy="1780732"/>
          </a:xfrm>
          <a:prstGeom prst="rect">
            <a:avLst/>
          </a:prstGeom>
        </p:spPr>
      </p:pic>
      <p:sp>
        <p:nvSpPr>
          <p:cNvPr id="6" name="TextBox 5">
            <a:extLst>
              <a:ext uri="{FF2B5EF4-FFF2-40B4-BE49-F238E27FC236}">
                <a16:creationId xmlns:a16="http://schemas.microsoft.com/office/drawing/2014/main" id="{1C0332A9-A6C8-03F3-5872-70715411A6A9}"/>
              </a:ext>
            </a:extLst>
          </p:cNvPr>
          <p:cNvSpPr txBox="1"/>
          <p:nvPr/>
        </p:nvSpPr>
        <p:spPr>
          <a:xfrm rot="16200000">
            <a:off x="-809854" y="4721367"/>
            <a:ext cx="2319866" cy="276999"/>
          </a:xfrm>
          <a:prstGeom prst="rect">
            <a:avLst/>
          </a:prstGeom>
          <a:solidFill>
            <a:schemeClr val="bg1"/>
          </a:solidFill>
          <a:ln>
            <a:noFill/>
          </a:ln>
        </p:spPr>
        <p:txBody>
          <a:bodyPr wrap="none" rtlCol="0">
            <a:spAutoFit/>
          </a:bodyPr>
          <a:lstStyle/>
          <a:p>
            <a:r>
              <a:rPr lang="en-US" sz="1200" b="1" dirty="0"/>
              <a:t>Facility Condition Index (FCI)</a:t>
            </a:r>
          </a:p>
        </p:txBody>
      </p:sp>
      <p:sp>
        <p:nvSpPr>
          <p:cNvPr id="7" name="TextBox 6">
            <a:extLst>
              <a:ext uri="{FF2B5EF4-FFF2-40B4-BE49-F238E27FC236}">
                <a16:creationId xmlns:a16="http://schemas.microsoft.com/office/drawing/2014/main" id="{57C9002F-9C2B-FA64-1F16-1E971C8143DE}"/>
              </a:ext>
            </a:extLst>
          </p:cNvPr>
          <p:cNvSpPr txBox="1"/>
          <p:nvPr/>
        </p:nvSpPr>
        <p:spPr>
          <a:xfrm>
            <a:off x="1391929" y="5801900"/>
            <a:ext cx="2027222" cy="276999"/>
          </a:xfrm>
          <a:prstGeom prst="rect">
            <a:avLst/>
          </a:prstGeom>
          <a:solidFill>
            <a:schemeClr val="bg1"/>
          </a:solidFill>
          <a:ln>
            <a:noFill/>
          </a:ln>
        </p:spPr>
        <p:txBody>
          <a:bodyPr wrap="none" rtlCol="0">
            <a:spAutoFit/>
          </a:bodyPr>
          <a:lstStyle/>
          <a:p>
            <a:r>
              <a:rPr lang="en-US" sz="1200" b="1" dirty="0"/>
              <a:t>Component Age (# turns)</a:t>
            </a:r>
          </a:p>
        </p:txBody>
      </p:sp>
      <p:sp>
        <p:nvSpPr>
          <p:cNvPr id="8" name="TextBox 7">
            <a:extLst>
              <a:ext uri="{FF2B5EF4-FFF2-40B4-BE49-F238E27FC236}">
                <a16:creationId xmlns:a16="http://schemas.microsoft.com/office/drawing/2014/main" id="{75BD677D-9B56-11E4-5485-D81AD375D153}"/>
              </a:ext>
            </a:extLst>
          </p:cNvPr>
          <p:cNvSpPr txBox="1"/>
          <p:nvPr/>
        </p:nvSpPr>
        <p:spPr>
          <a:xfrm>
            <a:off x="318214" y="3058180"/>
            <a:ext cx="4099200" cy="523220"/>
          </a:xfrm>
          <a:prstGeom prst="rect">
            <a:avLst/>
          </a:prstGeom>
          <a:noFill/>
        </p:spPr>
        <p:txBody>
          <a:bodyPr wrap="none" rtlCol="0">
            <a:spAutoFit/>
          </a:bodyPr>
          <a:lstStyle/>
          <a:p>
            <a:pPr algn="ctr"/>
            <a:r>
              <a:rPr lang="en-US" sz="1400" b="1" dirty="0"/>
              <a:t>New components start at FCI=100.</a:t>
            </a:r>
          </a:p>
          <a:p>
            <a:pPr algn="ctr"/>
            <a:r>
              <a:rPr lang="en-US" sz="1400" b="1" dirty="0"/>
              <a:t>The older the pipe segment, the lower the FCI.</a:t>
            </a:r>
          </a:p>
        </p:txBody>
      </p:sp>
      <p:sp>
        <p:nvSpPr>
          <p:cNvPr id="9" name="TextBox 8">
            <a:extLst>
              <a:ext uri="{FF2B5EF4-FFF2-40B4-BE49-F238E27FC236}">
                <a16:creationId xmlns:a16="http://schemas.microsoft.com/office/drawing/2014/main" id="{E0D4E833-0A53-BE6F-61B9-0EE4DCBEE3F2}"/>
              </a:ext>
            </a:extLst>
          </p:cNvPr>
          <p:cNvSpPr txBox="1"/>
          <p:nvPr/>
        </p:nvSpPr>
        <p:spPr>
          <a:xfrm>
            <a:off x="863830" y="4577409"/>
            <a:ext cx="1615947" cy="75898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sz="1600" b="1">
                <a:solidFill>
                  <a:srgbClr val="002060"/>
                </a:solidFill>
                <a:cs typeface="Calibri"/>
              </a:defRPr>
            </a:lvl1pPr>
          </a:lstStyle>
          <a:p>
            <a:r>
              <a:rPr lang="en-US" sz="1000" dirty="0">
                <a:solidFill>
                  <a:srgbClr val="C00000"/>
                </a:solidFill>
              </a:rPr>
              <a:t>Accelerated aging</a:t>
            </a:r>
            <a:r>
              <a:rPr lang="en-US" sz="1000" b="0" dirty="0">
                <a:solidFill>
                  <a:srgbClr val="C00000"/>
                </a:solidFill>
              </a:rPr>
              <a:t> (overuse, deferred maintenance,  </a:t>
            </a:r>
          </a:p>
          <a:p>
            <a:r>
              <a:rPr lang="en-US" sz="1000" b="0" dirty="0">
                <a:solidFill>
                  <a:srgbClr val="C00000"/>
                </a:solidFill>
              </a:rPr>
              <a:t>unanticipated environmental exposure)</a:t>
            </a:r>
          </a:p>
        </p:txBody>
      </p:sp>
      <p:sp>
        <p:nvSpPr>
          <p:cNvPr id="10" name="TextBox 9">
            <a:extLst>
              <a:ext uri="{FF2B5EF4-FFF2-40B4-BE49-F238E27FC236}">
                <a16:creationId xmlns:a16="http://schemas.microsoft.com/office/drawing/2014/main" id="{DFB4E1A3-9EB1-9674-6186-557AB6A0507A}"/>
              </a:ext>
            </a:extLst>
          </p:cNvPr>
          <p:cNvSpPr txBox="1"/>
          <p:nvPr/>
        </p:nvSpPr>
        <p:spPr>
          <a:xfrm>
            <a:off x="2782715" y="3701993"/>
            <a:ext cx="1631194" cy="75898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002060"/>
                </a:solidFill>
                <a:cs typeface="Calibri"/>
              </a:rPr>
              <a:t>Nominal aging </a:t>
            </a:r>
          </a:p>
          <a:p>
            <a:r>
              <a:rPr lang="en-US" sz="1000" dirty="0">
                <a:solidFill>
                  <a:srgbClr val="002060"/>
                </a:solidFill>
                <a:cs typeface="Calibri"/>
              </a:rPr>
              <a:t>(normal wear and tear, preventive maintenance, normal environmental conditions, </a:t>
            </a:r>
            <a:r>
              <a:rPr lang="en-US" sz="1000" dirty="0" err="1">
                <a:solidFill>
                  <a:srgbClr val="002060"/>
                </a:solidFill>
                <a:cs typeface="Calibri"/>
              </a:rPr>
              <a:t>etc</a:t>
            </a:r>
            <a:r>
              <a:rPr lang="en-US" sz="1000" dirty="0">
                <a:solidFill>
                  <a:srgbClr val="002060"/>
                </a:solidFill>
                <a:cs typeface="Calibri"/>
              </a:rPr>
              <a:t>)</a:t>
            </a:r>
          </a:p>
        </p:txBody>
      </p:sp>
      <p:pic>
        <p:nvPicPr>
          <p:cNvPr id="12" name="Picture 11">
            <a:extLst>
              <a:ext uri="{FF2B5EF4-FFF2-40B4-BE49-F238E27FC236}">
                <a16:creationId xmlns:a16="http://schemas.microsoft.com/office/drawing/2014/main" id="{BA109853-4F0D-7838-7DE5-0A01E857051E}"/>
              </a:ext>
            </a:extLst>
          </p:cNvPr>
          <p:cNvPicPr>
            <a:picLocks noChangeAspect="1"/>
          </p:cNvPicPr>
          <p:nvPr/>
        </p:nvPicPr>
        <p:blipFill>
          <a:blip r:embed="rId3"/>
          <a:stretch>
            <a:fillRect/>
          </a:stretch>
        </p:blipFill>
        <p:spPr>
          <a:xfrm>
            <a:off x="4871582" y="3740198"/>
            <a:ext cx="3845908" cy="2048315"/>
          </a:xfrm>
          <a:prstGeom prst="rect">
            <a:avLst/>
          </a:prstGeom>
        </p:spPr>
      </p:pic>
      <p:sp>
        <p:nvSpPr>
          <p:cNvPr id="13" name="TextBox 12">
            <a:extLst>
              <a:ext uri="{FF2B5EF4-FFF2-40B4-BE49-F238E27FC236}">
                <a16:creationId xmlns:a16="http://schemas.microsoft.com/office/drawing/2014/main" id="{C50A6B29-1F38-B02A-DF77-948FF709541C}"/>
              </a:ext>
            </a:extLst>
          </p:cNvPr>
          <p:cNvSpPr txBox="1"/>
          <p:nvPr/>
        </p:nvSpPr>
        <p:spPr>
          <a:xfrm>
            <a:off x="5841066" y="5788513"/>
            <a:ext cx="2319866" cy="276999"/>
          </a:xfrm>
          <a:prstGeom prst="rect">
            <a:avLst/>
          </a:prstGeom>
          <a:solidFill>
            <a:schemeClr val="bg1"/>
          </a:solidFill>
          <a:ln>
            <a:noFill/>
          </a:ln>
        </p:spPr>
        <p:txBody>
          <a:bodyPr wrap="none" rtlCol="0">
            <a:spAutoFit/>
          </a:bodyPr>
          <a:lstStyle/>
          <a:p>
            <a:r>
              <a:rPr lang="en-US" sz="1200" b="1" dirty="0"/>
              <a:t>Facility Condition Index (FCI)</a:t>
            </a:r>
          </a:p>
        </p:txBody>
      </p:sp>
      <p:sp>
        <p:nvSpPr>
          <p:cNvPr id="14" name="TextBox 13">
            <a:extLst>
              <a:ext uri="{FF2B5EF4-FFF2-40B4-BE49-F238E27FC236}">
                <a16:creationId xmlns:a16="http://schemas.microsoft.com/office/drawing/2014/main" id="{37F42EB3-C683-01B9-4048-8D846E0459FA}"/>
              </a:ext>
            </a:extLst>
          </p:cNvPr>
          <p:cNvSpPr txBox="1"/>
          <p:nvPr/>
        </p:nvSpPr>
        <p:spPr>
          <a:xfrm>
            <a:off x="5405520" y="3056583"/>
            <a:ext cx="2688557" cy="523220"/>
          </a:xfrm>
          <a:prstGeom prst="rect">
            <a:avLst/>
          </a:prstGeom>
          <a:noFill/>
        </p:spPr>
        <p:txBody>
          <a:bodyPr wrap="none" rtlCol="0">
            <a:spAutoFit/>
          </a:bodyPr>
          <a:lstStyle/>
          <a:p>
            <a:pPr algn="ctr"/>
            <a:r>
              <a:rPr lang="en-US" sz="1400" b="1" dirty="0"/>
              <a:t>The lower the FCI, the higher </a:t>
            </a:r>
          </a:p>
          <a:p>
            <a:pPr algn="ctr"/>
            <a:r>
              <a:rPr lang="en-US" sz="1400" b="1" dirty="0"/>
              <a:t>the Prob(Failure)</a:t>
            </a:r>
          </a:p>
        </p:txBody>
      </p:sp>
      <p:sp>
        <p:nvSpPr>
          <p:cNvPr id="15" name="TextBox 14">
            <a:extLst>
              <a:ext uri="{FF2B5EF4-FFF2-40B4-BE49-F238E27FC236}">
                <a16:creationId xmlns:a16="http://schemas.microsoft.com/office/drawing/2014/main" id="{2A10D60A-00F7-7184-979C-2AEFD12857E9}"/>
              </a:ext>
            </a:extLst>
          </p:cNvPr>
          <p:cNvSpPr txBox="1"/>
          <p:nvPr/>
        </p:nvSpPr>
        <p:spPr>
          <a:xfrm>
            <a:off x="5169866" y="4016525"/>
            <a:ext cx="1264175" cy="189747"/>
          </a:xfrm>
          <a:prstGeom prst="rect">
            <a:avLst/>
          </a:prstGeom>
          <a:solidFill>
            <a:schemeClr val="bg1"/>
          </a:solidFill>
          <a:ln>
            <a:solidFill>
              <a:srgbClr val="0432FF"/>
            </a:solidFill>
          </a:ln>
        </p:spPr>
        <p:txBody>
          <a:bodyPr wrap="none" rtlCol="0">
            <a:spAutoFit/>
          </a:bodyPr>
          <a:lstStyle/>
          <a:p>
            <a:r>
              <a:rPr lang="en-US" sz="800" dirty="0">
                <a:solidFill>
                  <a:srgbClr val="0432FF"/>
                </a:solidFill>
              </a:rPr>
              <a:t>P(Fail | FCI=100) = 8.2%</a:t>
            </a:r>
          </a:p>
        </p:txBody>
      </p:sp>
      <p:sp>
        <p:nvSpPr>
          <p:cNvPr id="16" name="TextBox 15">
            <a:extLst>
              <a:ext uri="{FF2B5EF4-FFF2-40B4-BE49-F238E27FC236}">
                <a16:creationId xmlns:a16="http://schemas.microsoft.com/office/drawing/2014/main" id="{62A67FCD-D1E2-D7CC-F60E-7800B4815223}"/>
              </a:ext>
            </a:extLst>
          </p:cNvPr>
          <p:cNvSpPr txBox="1"/>
          <p:nvPr/>
        </p:nvSpPr>
        <p:spPr>
          <a:xfrm>
            <a:off x="5497435" y="4398084"/>
            <a:ext cx="1208957" cy="189747"/>
          </a:xfrm>
          <a:prstGeom prst="rect">
            <a:avLst/>
          </a:prstGeom>
          <a:solidFill>
            <a:schemeClr val="bg1"/>
          </a:solidFill>
          <a:ln>
            <a:solidFill>
              <a:schemeClr val="accent6">
                <a:lumMod val="75000"/>
              </a:schemeClr>
            </a:solidFill>
          </a:ln>
        </p:spPr>
        <p:txBody>
          <a:bodyPr wrap="none" rtlCol="0">
            <a:spAutoFit/>
          </a:bodyPr>
          <a:lstStyle>
            <a:defPPr>
              <a:defRPr lang="en-US"/>
            </a:defPPr>
            <a:lvl1pPr>
              <a:defRPr sz="1400">
                <a:solidFill>
                  <a:srgbClr val="0432FF"/>
                </a:solidFill>
              </a:defRPr>
            </a:lvl1pPr>
          </a:lstStyle>
          <a:p>
            <a:r>
              <a:rPr lang="en-US" sz="800" dirty="0">
                <a:solidFill>
                  <a:schemeClr val="accent6">
                    <a:lumMod val="75000"/>
                  </a:schemeClr>
                </a:solidFill>
              </a:rPr>
              <a:t>P(Fail | FCI=97) = 8.8%</a:t>
            </a:r>
          </a:p>
        </p:txBody>
      </p:sp>
      <p:sp>
        <p:nvSpPr>
          <p:cNvPr id="17" name="Oval 16">
            <a:extLst>
              <a:ext uri="{FF2B5EF4-FFF2-40B4-BE49-F238E27FC236}">
                <a16:creationId xmlns:a16="http://schemas.microsoft.com/office/drawing/2014/main" id="{7829AE0B-E4CD-D570-37E5-229194BFD07B}"/>
              </a:ext>
            </a:extLst>
          </p:cNvPr>
          <p:cNvSpPr>
            <a:spLocks noChangeAspect="1"/>
          </p:cNvSpPr>
          <p:nvPr/>
        </p:nvSpPr>
        <p:spPr>
          <a:xfrm>
            <a:off x="5161131" y="5413959"/>
            <a:ext cx="60668" cy="5551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Oval 17">
            <a:extLst>
              <a:ext uri="{FF2B5EF4-FFF2-40B4-BE49-F238E27FC236}">
                <a16:creationId xmlns:a16="http://schemas.microsoft.com/office/drawing/2014/main" id="{6F8A4FE8-747D-41C7-7622-2ACD8A0AA419}"/>
              </a:ext>
            </a:extLst>
          </p:cNvPr>
          <p:cNvSpPr>
            <a:spLocks noChangeAspect="1"/>
          </p:cNvSpPr>
          <p:nvPr/>
        </p:nvSpPr>
        <p:spPr>
          <a:xfrm>
            <a:off x="5262245" y="5400744"/>
            <a:ext cx="60668" cy="5551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9" name="Straight Arrow Connector 18">
            <a:extLst>
              <a:ext uri="{FF2B5EF4-FFF2-40B4-BE49-F238E27FC236}">
                <a16:creationId xmlns:a16="http://schemas.microsoft.com/office/drawing/2014/main" id="{69374B67-94FA-085D-DF33-FBA9159DF1C0}"/>
              </a:ext>
            </a:extLst>
          </p:cNvPr>
          <p:cNvCxnSpPr/>
          <p:nvPr/>
        </p:nvCxnSpPr>
        <p:spPr>
          <a:xfrm flipH="1">
            <a:off x="5191466" y="4203375"/>
            <a:ext cx="70780" cy="1197368"/>
          </a:xfrm>
          <a:prstGeom prst="straightConnector1">
            <a:avLst/>
          </a:prstGeom>
          <a:ln>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0D6EBA8-22DE-6D71-9A26-18B0C431D150}"/>
              </a:ext>
            </a:extLst>
          </p:cNvPr>
          <p:cNvCxnSpPr>
            <a:cxnSpLocks/>
          </p:cNvCxnSpPr>
          <p:nvPr/>
        </p:nvCxnSpPr>
        <p:spPr>
          <a:xfrm flipH="1">
            <a:off x="5300466" y="4584935"/>
            <a:ext cx="237542" cy="78691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34568C2-2A3A-475F-4436-D8F331D082FB}"/>
              </a:ext>
            </a:extLst>
          </p:cNvPr>
          <p:cNvSpPr txBox="1"/>
          <p:nvPr/>
        </p:nvSpPr>
        <p:spPr>
          <a:xfrm>
            <a:off x="6699093" y="5282621"/>
            <a:ext cx="1264175" cy="189747"/>
          </a:xfrm>
          <a:prstGeom prst="rect">
            <a:avLst/>
          </a:prstGeom>
          <a:noFill/>
          <a:ln>
            <a:solidFill>
              <a:srgbClr val="7030A0"/>
            </a:solidFill>
          </a:ln>
        </p:spPr>
        <p:txBody>
          <a:bodyPr wrap="none" rtlCol="0">
            <a:spAutoFit/>
          </a:bodyPr>
          <a:lstStyle>
            <a:defPPr>
              <a:defRPr lang="en-US"/>
            </a:defPPr>
            <a:lvl1pPr>
              <a:defRPr sz="1400">
                <a:solidFill>
                  <a:srgbClr val="0432FF"/>
                </a:solidFill>
              </a:defRPr>
            </a:lvl1pPr>
          </a:lstStyle>
          <a:p>
            <a:r>
              <a:rPr lang="en-US" sz="800" dirty="0">
                <a:solidFill>
                  <a:srgbClr val="7030A0"/>
                </a:solidFill>
              </a:rPr>
              <a:t>P(Fail | FCI=80) = 13.5%</a:t>
            </a:r>
          </a:p>
        </p:txBody>
      </p:sp>
      <p:sp>
        <p:nvSpPr>
          <p:cNvPr id="22" name="Oval 21">
            <a:extLst>
              <a:ext uri="{FF2B5EF4-FFF2-40B4-BE49-F238E27FC236}">
                <a16:creationId xmlns:a16="http://schemas.microsoft.com/office/drawing/2014/main" id="{36A6F8C1-A29B-8125-9D3D-89F9C4725A62}"/>
              </a:ext>
            </a:extLst>
          </p:cNvPr>
          <p:cNvSpPr>
            <a:spLocks noChangeAspect="1"/>
          </p:cNvSpPr>
          <p:nvPr/>
        </p:nvSpPr>
        <p:spPr>
          <a:xfrm>
            <a:off x="5893002" y="5308222"/>
            <a:ext cx="60668" cy="55513"/>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23" name="Straight Arrow Connector 22">
            <a:extLst>
              <a:ext uri="{FF2B5EF4-FFF2-40B4-BE49-F238E27FC236}">
                <a16:creationId xmlns:a16="http://schemas.microsoft.com/office/drawing/2014/main" id="{15BA709E-E654-04AE-6253-922569B5513E}"/>
              </a:ext>
            </a:extLst>
          </p:cNvPr>
          <p:cNvCxnSpPr>
            <a:cxnSpLocks/>
          </p:cNvCxnSpPr>
          <p:nvPr/>
        </p:nvCxnSpPr>
        <p:spPr>
          <a:xfrm flipH="1">
            <a:off x="5987553" y="5335978"/>
            <a:ext cx="715101"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F6A1BE0E-625B-55DE-9622-8B60EFAC3E9B}"/>
              </a:ext>
            </a:extLst>
          </p:cNvPr>
          <p:cNvSpPr txBox="1">
            <a:spLocks/>
          </p:cNvSpPr>
          <p:nvPr/>
        </p:nvSpPr>
        <p:spPr bwMode="auto">
          <a:xfrm>
            <a:off x="7240693" y="936756"/>
            <a:ext cx="1752600" cy="946043"/>
          </a:xfrm>
          <a:prstGeom prst="rect">
            <a:avLst/>
          </a:prstGeom>
          <a:noFill/>
          <a:ln w="9525">
            <a:solidFill>
              <a:srgbClr val="0432FF"/>
            </a:solid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pPr marL="0" indent="0" algn="ctr">
              <a:buNone/>
            </a:pPr>
            <a:r>
              <a:rPr lang="en-US" sz="1600" kern="0" dirty="0">
                <a:solidFill>
                  <a:srgbClr val="0432FF"/>
                </a:solidFill>
              </a:rPr>
              <a:t>Worst-Case Attack Strategies are not “nested”</a:t>
            </a:r>
          </a:p>
        </p:txBody>
      </p:sp>
      <p:sp>
        <p:nvSpPr>
          <p:cNvPr id="26" name="TextBox 25">
            <a:extLst>
              <a:ext uri="{FF2B5EF4-FFF2-40B4-BE49-F238E27FC236}">
                <a16:creationId xmlns:a16="http://schemas.microsoft.com/office/drawing/2014/main" id="{336F6F3E-CE62-705B-B1FA-5E54DC94C918}"/>
              </a:ext>
            </a:extLst>
          </p:cNvPr>
          <p:cNvSpPr txBox="1"/>
          <p:nvPr/>
        </p:nvSpPr>
        <p:spPr>
          <a:xfrm>
            <a:off x="7479639" y="513503"/>
            <a:ext cx="1274708" cy="369332"/>
          </a:xfrm>
          <a:prstGeom prst="rect">
            <a:avLst/>
          </a:prstGeom>
          <a:noFill/>
        </p:spPr>
        <p:txBody>
          <a:bodyPr wrap="none" rtlCol="0">
            <a:spAutoFit/>
          </a:bodyPr>
          <a:lstStyle/>
          <a:p>
            <a:pPr algn="ctr"/>
            <a:r>
              <a:rPr lang="en-US" b="1" u="sng" dirty="0">
                <a:solidFill>
                  <a:srgbClr val="0432FF"/>
                </a:solidFill>
              </a:rPr>
              <a:t>INSIGHTS</a:t>
            </a:r>
          </a:p>
        </p:txBody>
      </p:sp>
    </p:spTree>
    <p:extLst>
      <p:ext uri="{BB962C8B-B14F-4D97-AF65-F5344CB8AC3E}">
        <p14:creationId xmlns:p14="http://schemas.microsoft.com/office/powerpoint/2010/main" val="2119683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5FC18-3B82-0EFE-96A5-F719C2B82BE2}"/>
              </a:ext>
            </a:extLst>
          </p:cNvPr>
          <p:cNvSpPr>
            <a:spLocks noGrp="1"/>
          </p:cNvSpPr>
          <p:nvPr>
            <p:ph type="title"/>
          </p:nvPr>
        </p:nvSpPr>
        <p:spPr>
          <a:xfrm>
            <a:off x="0" y="685800"/>
            <a:ext cx="9144000" cy="381000"/>
          </a:xfrm>
        </p:spPr>
        <p:txBody>
          <a:bodyPr/>
          <a:lstStyle/>
          <a:p>
            <a:r>
              <a:rPr lang="en-US" sz="2400" dirty="0"/>
              <a:t>Save Our System: A Progression of Scenarios</a:t>
            </a:r>
          </a:p>
        </p:txBody>
      </p:sp>
      <p:sp>
        <p:nvSpPr>
          <p:cNvPr id="3" name="Content Placeholder 2">
            <a:extLst>
              <a:ext uri="{FF2B5EF4-FFF2-40B4-BE49-F238E27FC236}">
                <a16:creationId xmlns:a16="http://schemas.microsoft.com/office/drawing/2014/main" id="{B9A18C17-0D1D-C3DA-DE9C-8CCFC5320BC4}"/>
              </a:ext>
            </a:extLst>
          </p:cNvPr>
          <p:cNvSpPr>
            <a:spLocks noGrp="1"/>
          </p:cNvSpPr>
          <p:nvPr>
            <p:ph idx="1"/>
          </p:nvPr>
        </p:nvSpPr>
        <p:spPr>
          <a:xfrm>
            <a:off x="457200" y="1257300"/>
            <a:ext cx="7010400" cy="5029200"/>
          </a:xfrm>
        </p:spPr>
        <p:txBody>
          <a:bodyPr/>
          <a:lstStyle/>
          <a:p>
            <a:pPr marL="0" indent="0">
              <a:buNone/>
            </a:pPr>
            <a:r>
              <a:rPr lang="en-US" sz="2000" u="sng" dirty="0">
                <a:ea typeface="ＭＳ Ｐゴシック"/>
              </a:rPr>
              <a:t>Scenario 1</a:t>
            </a:r>
            <a:r>
              <a:rPr lang="en-US" sz="2000" dirty="0">
                <a:ea typeface="ＭＳ Ｐゴシック"/>
              </a:rPr>
              <a:t>: You are </a:t>
            </a:r>
            <a:r>
              <a:rPr lang="en-US" sz="2000" b="1" i="1" dirty="0">
                <a:ea typeface="ＭＳ Ｐゴシック"/>
              </a:rPr>
              <a:t>the Public Works Officer (PWO) for a brand new system</a:t>
            </a:r>
          </a:p>
          <a:p>
            <a:pPr lvl="1"/>
            <a:r>
              <a:rPr lang="en-US" sz="1600" dirty="0"/>
              <a:t>All components start brand new (FCI=100)</a:t>
            </a:r>
          </a:p>
          <a:p>
            <a:pPr lvl="1"/>
            <a:r>
              <a:rPr lang="en-US" sz="1600" dirty="0"/>
              <a:t>You have a starting budget of $1000</a:t>
            </a:r>
          </a:p>
          <a:p>
            <a:pPr lvl="1"/>
            <a:r>
              <a:rPr lang="en-US" sz="1600" dirty="0"/>
              <a:t>You receive an additional $300 per turn</a:t>
            </a:r>
          </a:p>
          <a:p>
            <a:pPr lvl="1"/>
            <a:endParaRPr lang="en-US" sz="1600" dirty="0"/>
          </a:p>
          <a:p>
            <a:pPr marL="0" indent="0">
              <a:buNone/>
            </a:pPr>
            <a:r>
              <a:rPr lang="en-US" sz="2000" u="sng" dirty="0"/>
              <a:t>Scenario 2</a:t>
            </a:r>
            <a:r>
              <a:rPr lang="en-US" sz="2000" dirty="0"/>
              <a:t>: You are </a:t>
            </a:r>
            <a:r>
              <a:rPr lang="en-US" sz="2000" b="1" i="1" dirty="0"/>
              <a:t>the PWO for an existing system</a:t>
            </a:r>
          </a:p>
          <a:p>
            <a:pPr lvl="1"/>
            <a:r>
              <a:rPr lang="en-US" sz="1600" dirty="0"/>
              <a:t>One pipe segment is broken</a:t>
            </a:r>
          </a:p>
          <a:p>
            <a:pPr lvl="1"/>
            <a:r>
              <a:rPr lang="en-US" sz="1600" dirty="0"/>
              <a:t>All components start with 95 ≤ FCI ≤ 100</a:t>
            </a:r>
          </a:p>
          <a:p>
            <a:pPr lvl="1"/>
            <a:r>
              <a:rPr lang="en-US" sz="1600" dirty="0"/>
              <a:t>You have a starting budget of $1000</a:t>
            </a:r>
          </a:p>
          <a:p>
            <a:pPr lvl="1"/>
            <a:r>
              <a:rPr lang="en-US" sz="1600" dirty="0"/>
              <a:t>You receive an additional $300 per turn</a:t>
            </a:r>
          </a:p>
          <a:p>
            <a:pPr lvl="1"/>
            <a:endParaRPr lang="en-US" sz="1600" dirty="0"/>
          </a:p>
          <a:p>
            <a:pPr marL="0" indent="0">
              <a:buNone/>
            </a:pPr>
            <a:r>
              <a:rPr lang="en-US" sz="2000" u="sng" dirty="0"/>
              <a:t>Scenario 3</a:t>
            </a:r>
            <a:r>
              <a:rPr lang="en-US" sz="2000" dirty="0"/>
              <a:t>: Your system </a:t>
            </a:r>
            <a:r>
              <a:rPr lang="en-US" sz="2000" b="1" i="1" dirty="0"/>
              <a:t>experienced a major disaster </a:t>
            </a:r>
          </a:p>
          <a:p>
            <a:pPr lvl="1"/>
            <a:r>
              <a:rPr lang="en-US" sz="1600" dirty="0"/>
              <a:t>Many components broken</a:t>
            </a:r>
          </a:p>
          <a:p>
            <a:pPr lvl="1"/>
            <a:r>
              <a:rPr lang="en-US" sz="1600" dirty="0"/>
              <a:t>All components start with 95 ≤ FCI ≤ 100</a:t>
            </a:r>
          </a:p>
          <a:p>
            <a:pPr lvl="1"/>
            <a:r>
              <a:rPr lang="en-US" sz="1600" dirty="0"/>
              <a:t>Congress has given you 2.5x your normal budget (start = $2500)</a:t>
            </a:r>
          </a:p>
          <a:p>
            <a:pPr lvl="1"/>
            <a:r>
              <a:rPr lang="en-US" sz="1600" dirty="0"/>
              <a:t>You receive an additional $300 per turn</a:t>
            </a:r>
          </a:p>
        </p:txBody>
      </p:sp>
      <p:sp>
        <p:nvSpPr>
          <p:cNvPr id="4" name="Slide Number Placeholder 3">
            <a:extLst>
              <a:ext uri="{FF2B5EF4-FFF2-40B4-BE49-F238E27FC236}">
                <a16:creationId xmlns:a16="http://schemas.microsoft.com/office/drawing/2014/main" id="{58D81959-2BD8-6815-4AFD-3113CCC28671}"/>
              </a:ext>
            </a:extLst>
          </p:cNvPr>
          <p:cNvSpPr>
            <a:spLocks noGrp="1"/>
          </p:cNvSpPr>
          <p:nvPr>
            <p:ph type="sldNum" sz="quarter" idx="12"/>
          </p:nvPr>
        </p:nvSpPr>
        <p:spPr/>
        <p:txBody>
          <a:bodyPr/>
          <a:lstStyle/>
          <a:p>
            <a:pPr>
              <a:defRPr/>
            </a:pPr>
            <a:fld id="{8C8B53A7-21D7-4990-A3BD-F06DCAE13504}" type="slidenum">
              <a:rPr lang="en-US" smtClean="0"/>
              <a:pPr>
                <a:defRPr/>
              </a:pPr>
              <a:t>14</a:t>
            </a:fld>
            <a:endParaRPr lang="en-US" dirty="0"/>
          </a:p>
        </p:txBody>
      </p:sp>
      <p:sp>
        <p:nvSpPr>
          <p:cNvPr id="5" name="Content Placeholder 2">
            <a:extLst>
              <a:ext uri="{FF2B5EF4-FFF2-40B4-BE49-F238E27FC236}">
                <a16:creationId xmlns:a16="http://schemas.microsoft.com/office/drawing/2014/main" id="{11F03ED2-6B88-9B16-170E-26173F33CBC2}"/>
              </a:ext>
            </a:extLst>
          </p:cNvPr>
          <p:cNvSpPr txBox="1">
            <a:spLocks/>
          </p:cNvSpPr>
          <p:nvPr/>
        </p:nvSpPr>
        <p:spPr bwMode="auto">
          <a:xfrm>
            <a:off x="7304854" y="1680553"/>
            <a:ext cx="1752600" cy="946043"/>
          </a:xfrm>
          <a:prstGeom prst="rect">
            <a:avLst/>
          </a:prstGeom>
          <a:noFill/>
          <a:ln w="9525">
            <a:solidFill>
              <a:srgbClr val="0432FF"/>
            </a:solid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pPr marL="0" indent="0" algn="ctr">
              <a:buNone/>
            </a:pPr>
            <a:r>
              <a:rPr lang="en-US" sz="1600" kern="0" dirty="0">
                <a:solidFill>
                  <a:srgbClr val="0432FF"/>
                </a:solidFill>
              </a:rPr>
              <a:t>Can perform poorly if bad luck or strategies</a:t>
            </a:r>
          </a:p>
        </p:txBody>
      </p:sp>
      <p:sp>
        <p:nvSpPr>
          <p:cNvPr id="6" name="TextBox 5">
            <a:extLst>
              <a:ext uri="{FF2B5EF4-FFF2-40B4-BE49-F238E27FC236}">
                <a16:creationId xmlns:a16="http://schemas.microsoft.com/office/drawing/2014/main" id="{910ECDFB-15D8-0C7D-625B-EC497FE902D5}"/>
              </a:ext>
            </a:extLst>
          </p:cNvPr>
          <p:cNvSpPr txBox="1"/>
          <p:nvPr/>
        </p:nvSpPr>
        <p:spPr>
          <a:xfrm>
            <a:off x="7543800" y="1257300"/>
            <a:ext cx="1274708" cy="369332"/>
          </a:xfrm>
          <a:prstGeom prst="rect">
            <a:avLst/>
          </a:prstGeom>
          <a:noFill/>
        </p:spPr>
        <p:txBody>
          <a:bodyPr wrap="none" rtlCol="0">
            <a:spAutoFit/>
          </a:bodyPr>
          <a:lstStyle/>
          <a:p>
            <a:pPr algn="ctr"/>
            <a:r>
              <a:rPr lang="en-US" b="1" u="sng" dirty="0">
                <a:solidFill>
                  <a:srgbClr val="0432FF"/>
                </a:solidFill>
              </a:rPr>
              <a:t>INSIGHTS</a:t>
            </a:r>
          </a:p>
        </p:txBody>
      </p:sp>
      <p:sp>
        <p:nvSpPr>
          <p:cNvPr id="7" name="Content Placeholder 2">
            <a:extLst>
              <a:ext uri="{FF2B5EF4-FFF2-40B4-BE49-F238E27FC236}">
                <a16:creationId xmlns:a16="http://schemas.microsoft.com/office/drawing/2014/main" id="{06327B41-962D-DCB8-B418-AF6BB0FB299A}"/>
              </a:ext>
            </a:extLst>
          </p:cNvPr>
          <p:cNvSpPr txBox="1">
            <a:spLocks/>
          </p:cNvSpPr>
          <p:nvPr/>
        </p:nvSpPr>
        <p:spPr bwMode="auto">
          <a:xfrm>
            <a:off x="7304854" y="3169808"/>
            <a:ext cx="1752600" cy="946043"/>
          </a:xfrm>
          <a:prstGeom prst="rect">
            <a:avLst/>
          </a:prstGeom>
          <a:noFill/>
          <a:ln w="9525">
            <a:solidFill>
              <a:srgbClr val="0432FF"/>
            </a:solid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pPr marL="0" indent="0" algn="ctr">
              <a:buNone/>
            </a:pPr>
            <a:r>
              <a:rPr lang="en-US" sz="1600" kern="0" dirty="0">
                <a:solidFill>
                  <a:srgbClr val="0432FF"/>
                </a:solidFill>
              </a:rPr>
              <a:t>Possible to keep system running on repairs</a:t>
            </a:r>
          </a:p>
        </p:txBody>
      </p:sp>
      <p:sp>
        <p:nvSpPr>
          <p:cNvPr id="8" name="Content Placeholder 2">
            <a:extLst>
              <a:ext uri="{FF2B5EF4-FFF2-40B4-BE49-F238E27FC236}">
                <a16:creationId xmlns:a16="http://schemas.microsoft.com/office/drawing/2014/main" id="{F0A4B8FC-3FC7-E0A9-C8C4-B553CFD447DF}"/>
              </a:ext>
            </a:extLst>
          </p:cNvPr>
          <p:cNvSpPr txBox="1">
            <a:spLocks/>
          </p:cNvSpPr>
          <p:nvPr/>
        </p:nvSpPr>
        <p:spPr bwMode="auto">
          <a:xfrm>
            <a:off x="7304854" y="4959621"/>
            <a:ext cx="1752600" cy="946043"/>
          </a:xfrm>
          <a:prstGeom prst="rect">
            <a:avLst/>
          </a:prstGeom>
          <a:noFill/>
          <a:ln w="9525">
            <a:solidFill>
              <a:srgbClr val="0432FF"/>
            </a:solid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pPr marL="0" indent="0" algn="ctr">
              <a:buNone/>
            </a:pPr>
            <a:r>
              <a:rPr lang="en-US" sz="1600" kern="0" dirty="0">
                <a:solidFill>
                  <a:srgbClr val="0432FF"/>
                </a:solidFill>
              </a:rPr>
              <a:t>Increased budget does not solve problems </a:t>
            </a:r>
          </a:p>
        </p:txBody>
      </p:sp>
    </p:spTree>
    <p:extLst>
      <p:ext uri="{BB962C8B-B14F-4D97-AF65-F5344CB8AC3E}">
        <p14:creationId xmlns:p14="http://schemas.microsoft.com/office/powerpoint/2010/main" val="349561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AD87-E8A3-5D91-C88E-3AEBA62716AB}"/>
              </a:ext>
            </a:extLst>
          </p:cNvPr>
          <p:cNvSpPr>
            <a:spLocks noGrp="1"/>
          </p:cNvSpPr>
          <p:nvPr>
            <p:ph type="title"/>
          </p:nvPr>
        </p:nvSpPr>
        <p:spPr>
          <a:xfrm>
            <a:off x="0" y="590550"/>
            <a:ext cx="9144000" cy="476250"/>
          </a:xfrm>
        </p:spPr>
        <p:txBody>
          <a:bodyPr/>
          <a:lstStyle/>
          <a:p>
            <a:r>
              <a:rPr lang="en-US" sz="2400" dirty="0">
                <a:ea typeface="ＭＳ Ｐゴシック"/>
              </a:rPr>
              <a:t>We have held 8 </a:t>
            </a:r>
            <a:r>
              <a:rPr lang="en-US" sz="2400" err="1">
                <a:ea typeface="ＭＳ Ｐゴシック"/>
              </a:rPr>
              <a:t>Dysruption</a:t>
            </a:r>
            <a:r>
              <a:rPr lang="en-US" sz="2400" dirty="0">
                <a:ea typeface="ＭＳ Ｐゴシック"/>
              </a:rPr>
              <a:t> training sessions to date</a:t>
            </a:r>
          </a:p>
        </p:txBody>
      </p:sp>
      <p:pic>
        <p:nvPicPr>
          <p:cNvPr id="6" name="Content Placeholder 5">
            <a:extLst>
              <a:ext uri="{FF2B5EF4-FFF2-40B4-BE49-F238E27FC236}">
                <a16:creationId xmlns:a16="http://schemas.microsoft.com/office/drawing/2014/main" id="{11397398-E07D-C71A-D4C7-4B4315A9B642}"/>
              </a:ext>
            </a:extLst>
          </p:cNvPr>
          <p:cNvPicPr>
            <a:picLocks noGrp="1" noChangeAspect="1"/>
          </p:cNvPicPr>
          <p:nvPr>
            <p:ph idx="1"/>
          </p:nvPr>
        </p:nvPicPr>
        <p:blipFill>
          <a:blip r:embed="rId2"/>
          <a:stretch>
            <a:fillRect/>
          </a:stretch>
        </p:blipFill>
        <p:spPr>
          <a:xfrm>
            <a:off x="533400" y="2122051"/>
            <a:ext cx="8229600" cy="2983349"/>
          </a:xfrm>
        </p:spPr>
      </p:pic>
      <p:sp>
        <p:nvSpPr>
          <p:cNvPr id="4" name="Slide Number Placeholder 3">
            <a:extLst>
              <a:ext uri="{FF2B5EF4-FFF2-40B4-BE49-F238E27FC236}">
                <a16:creationId xmlns:a16="http://schemas.microsoft.com/office/drawing/2014/main" id="{11AF353B-CC62-A58D-9AD9-E3CF6E2C81B7}"/>
              </a:ext>
            </a:extLst>
          </p:cNvPr>
          <p:cNvSpPr>
            <a:spLocks noGrp="1"/>
          </p:cNvSpPr>
          <p:nvPr>
            <p:ph type="sldNum" sz="quarter" idx="12"/>
          </p:nvPr>
        </p:nvSpPr>
        <p:spPr/>
        <p:txBody>
          <a:bodyPr/>
          <a:lstStyle/>
          <a:p>
            <a:pPr>
              <a:defRPr/>
            </a:pPr>
            <a:fld id="{8C8B53A7-21D7-4990-A3BD-F06DCAE13504}" type="slidenum">
              <a:rPr lang="en-US" smtClean="0"/>
              <a:pPr>
                <a:defRPr/>
              </a:pPr>
              <a:t>15</a:t>
            </a:fld>
            <a:endParaRPr lang="en-US" dirty="0"/>
          </a:p>
        </p:txBody>
      </p:sp>
      <p:sp>
        <p:nvSpPr>
          <p:cNvPr id="8" name="TextBox 7">
            <a:extLst>
              <a:ext uri="{FF2B5EF4-FFF2-40B4-BE49-F238E27FC236}">
                <a16:creationId xmlns:a16="http://schemas.microsoft.com/office/drawing/2014/main" id="{C5150058-11AB-44DD-465E-DDF6F873BB93}"/>
              </a:ext>
            </a:extLst>
          </p:cNvPr>
          <p:cNvSpPr txBox="1"/>
          <p:nvPr/>
        </p:nvSpPr>
        <p:spPr>
          <a:xfrm>
            <a:off x="3505200" y="2262902"/>
            <a:ext cx="5105400" cy="830997"/>
          </a:xfrm>
          <a:prstGeom prst="rect">
            <a:avLst/>
          </a:prstGeom>
          <a:solidFill>
            <a:schemeClr val="bg1"/>
          </a:solidFill>
          <a:ln>
            <a:solidFill>
              <a:schemeClr val="tx1"/>
            </a:solidFill>
          </a:ln>
        </p:spPr>
        <p:txBody>
          <a:bodyPr wrap="square" rtlCol="0">
            <a:spAutoFit/>
          </a:bodyPr>
          <a:lstStyle/>
          <a:p>
            <a:r>
              <a:rPr lang="en-US" sz="1200" b="1" dirty="0"/>
              <a:t>June 2022 (hybrid): NAVFAC Civil Engineering Corps Officer School (CECOS) Intermediate Public Works Department (PWD) Course</a:t>
            </a:r>
            <a:r>
              <a:rPr lang="en-US" sz="1200" dirty="0"/>
              <a:t> </a:t>
            </a:r>
          </a:p>
          <a:p>
            <a:r>
              <a:rPr lang="en-US" sz="1200" dirty="0"/>
              <a:t>Naval Base Port Hueneme, CA</a:t>
            </a:r>
          </a:p>
          <a:p>
            <a:r>
              <a:rPr lang="en-US" sz="1200" dirty="0"/>
              <a:t>students: 20 resident, 12 online (rank O3-O4)</a:t>
            </a:r>
          </a:p>
        </p:txBody>
      </p:sp>
      <p:sp>
        <p:nvSpPr>
          <p:cNvPr id="9" name="TextBox 8">
            <a:extLst>
              <a:ext uri="{FF2B5EF4-FFF2-40B4-BE49-F238E27FC236}">
                <a16:creationId xmlns:a16="http://schemas.microsoft.com/office/drawing/2014/main" id="{84D9445B-8D35-B16E-186E-061605C4B382}"/>
              </a:ext>
            </a:extLst>
          </p:cNvPr>
          <p:cNvSpPr txBox="1"/>
          <p:nvPr/>
        </p:nvSpPr>
        <p:spPr>
          <a:xfrm>
            <a:off x="540238" y="5144869"/>
            <a:ext cx="4572000" cy="646331"/>
          </a:xfrm>
          <a:prstGeom prst="rect">
            <a:avLst/>
          </a:prstGeom>
          <a:solidFill>
            <a:schemeClr val="bg1"/>
          </a:solidFill>
          <a:ln>
            <a:solidFill>
              <a:schemeClr val="tx1"/>
            </a:solidFill>
          </a:ln>
        </p:spPr>
        <p:txBody>
          <a:bodyPr wrap="square" rtlCol="0">
            <a:spAutoFit/>
          </a:bodyPr>
          <a:lstStyle/>
          <a:p>
            <a:r>
              <a:rPr lang="en-US" sz="1200" b="1" dirty="0"/>
              <a:t>July 2022 (hybrid): NAVFAC CECOS Advanced PWD Course</a:t>
            </a:r>
          </a:p>
          <a:p>
            <a:r>
              <a:rPr lang="en-US" sz="1200" dirty="0"/>
              <a:t>Navy Yard, Washington DC </a:t>
            </a:r>
          </a:p>
          <a:p>
            <a:r>
              <a:rPr lang="en-US" sz="1200" dirty="0"/>
              <a:t>students: 12 resident, 8 online (rank O3-O5)</a:t>
            </a:r>
          </a:p>
        </p:txBody>
      </p:sp>
      <p:sp>
        <p:nvSpPr>
          <p:cNvPr id="11" name="TextBox 10">
            <a:extLst>
              <a:ext uri="{FF2B5EF4-FFF2-40B4-BE49-F238E27FC236}">
                <a16:creationId xmlns:a16="http://schemas.microsoft.com/office/drawing/2014/main" id="{F4AC055E-5C81-F2A5-5A57-EC9D209F2EE8}"/>
              </a:ext>
            </a:extLst>
          </p:cNvPr>
          <p:cNvSpPr txBox="1"/>
          <p:nvPr/>
        </p:nvSpPr>
        <p:spPr>
          <a:xfrm>
            <a:off x="530469" y="1217054"/>
            <a:ext cx="5562600" cy="646331"/>
          </a:xfrm>
          <a:prstGeom prst="rect">
            <a:avLst/>
          </a:prstGeom>
          <a:solidFill>
            <a:schemeClr val="bg1"/>
          </a:solidFill>
          <a:ln>
            <a:solidFill>
              <a:schemeClr val="tx1"/>
            </a:solidFill>
          </a:ln>
        </p:spPr>
        <p:txBody>
          <a:bodyPr wrap="square" rtlCol="0">
            <a:spAutoFit/>
          </a:bodyPr>
          <a:lstStyle/>
          <a:p>
            <a:r>
              <a:rPr lang="en-US" sz="1200" b="1" dirty="0"/>
              <a:t>June 2022 (resident): Military Operations Research Society (MORS) Annual Symposium, </a:t>
            </a:r>
            <a:r>
              <a:rPr lang="en-US" sz="1200" dirty="0"/>
              <a:t>Marine Corps University, Quantico, VA</a:t>
            </a:r>
          </a:p>
          <a:p>
            <a:r>
              <a:rPr lang="en-US" sz="1200" dirty="0"/>
              <a:t>participants: 18-20 (researchers, faculty, + grad students)</a:t>
            </a:r>
          </a:p>
        </p:txBody>
      </p:sp>
      <p:pic>
        <p:nvPicPr>
          <p:cNvPr id="1032" name="Picture 8">
            <a:extLst>
              <a:ext uri="{FF2B5EF4-FFF2-40B4-BE49-F238E27FC236}">
                <a16:creationId xmlns:a16="http://schemas.microsoft.com/office/drawing/2014/main" id="{8ACF1A33-7755-115F-3A73-FF7AF7D3F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262" y="1129434"/>
            <a:ext cx="2076938" cy="7755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2AF389-E7CF-01DB-2145-5C257823BB8F}"/>
              </a:ext>
            </a:extLst>
          </p:cNvPr>
          <p:cNvSpPr txBox="1"/>
          <p:nvPr/>
        </p:nvSpPr>
        <p:spPr>
          <a:xfrm>
            <a:off x="152400" y="5950803"/>
            <a:ext cx="4793762" cy="830997"/>
          </a:xfrm>
          <a:prstGeom prst="rect">
            <a:avLst/>
          </a:prstGeom>
          <a:solidFill>
            <a:schemeClr val="bg1"/>
          </a:solidFill>
          <a:ln>
            <a:solidFill>
              <a:schemeClr val="tx1"/>
            </a:solidFill>
          </a:ln>
        </p:spPr>
        <p:txBody>
          <a:bodyPr wrap="square" lIns="91440" tIns="45720" rIns="91440" bIns="45720" rtlCol="0" anchor="t">
            <a:spAutoFit/>
          </a:bodyPr>
          <a:lstStyle/>
          <a:p>
            <a:r>
              <a:rPr lang="en-US" sz="1200" b="1" dirty="0"/>
              <a:t>Sept 2022 (resident): NPS / CHDS Critical Infrastructure Course</a:t>
            </a:r>
          </a:p>
          <a:p>
            <a:r>
              <a:rPr lang="en-US" sz="1200" dirty="0">
                <a:latin typeface="Arial"/>
                <a:cs typeface="Arial"/>
              </a:rPr>
              <a:t>Washington DC; students: 12 resident students</a:t>
            </a:r>
          </a:p>
          <a:p>
            <a:r>
              <a:rPr lang="en-US" sz="1200" b="1" dirty="0">
                <a:latin typeface="Arial"/>
                <a:cs typeface="Arial"/>
              </a:rPr>
              <a:t>Oct 2022 (resident): NPS / CHDS Critical Infrastructure Course</a:t>
            </a:r>
            <a:endParaRPr lang="en-US" sz="1200" dirty="0">
              <a:latin typeface="Arial"/>
              <a:cs typeface="Arial"/>
            </a:endParaRPr>
          </a:p>
          <a:p>
            <a:r>
              <a:rPr lang="en-US" sz="1200" dirty="0">
                <a:latin typeface="Arial"/>
                <a:cs typeface="Arial"/>
              </a:rPr>
              <a:t>Monterey, CA; students: 25 resident students</a:t>
            </a:r>
          </a:p>
        </p:txBody>
      </p:sp>
      <p:pic>
        <p:nvPicPr>
          <p:cNvPr id="5" name="Picture 2" descr="NPS Center for Homeland Defense &amp; Security Honored in 2021 'ASTORS' -  American Security Today">
            <a:extLst>
              <a:ext uri="{FF2B5EF4-FFF2-40B4-BE49-F238E27FC236}">
                <a16:creationId xmlns:a16="http://schemas.microsoft.com/office/drawing/2014/main" id="{70218583-12F7-9EC0-3711-1D1F0779DB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413" y="6012060"/>
            <a:ext cx="3133724" cy="64633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5F227B7-13A9-AF4F-47EF-5DE7FCDF9656}"/>
              </a:ext>
            </a:extLst>
          </p:cNvPr>
          <p:cNvGrpSpPr/>
          <p:nvPr/>
        </p:nvGrpSpPr>
        <p:grpSpPr>
          <a:xfrm>
            <a:off x="5507275" y="4646890"/>
            <a:ext cx="3103325" cy="1194287"/>
            <a:chOff x="5715000" y="5100917"/>
            <a:chExt cx="3103325" cy="1194287"/>
          </a:xfrm>
        </p:grpSpPr>
        <p:sp>
          <p:nvSpPr>
            <p:cNvPr id="7" name="Rectangle 6">
              <a:extLst>
                <a:ext uri="{FF2B5EF4-FFF2-40B4-BE49-F238E27FC236}">
                  <a16:creationId xmlns:a16="http://schemas.microsoft.com/office/drawing/2014/main" id="{5A8508D0-61AF-74A5-C264-E46F39D785FB}"/>
                </a:ext>
              </a:extLst>
            </p:cNvPr>
            <p:cNvSpPr/>
            <p:nvPr/>
          </p:nvSpPr>
          <p:spPr>
            <a:xfrm>
              <a:off x="5715000" y="5100917"/>
              <a:ext cx="3103325" cy="119428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descr="Civil Engineer Corps — Hampton Roads Seabee Ball">
              <a:extLst>
                <a:ext uri="{FF2B5EF4-FFF2-40B4-BE49-F238E27FC236}">
                  <a16:creationId xmlns:a16="http://schemas.microsoft.com/office/drawing/2014/main" id="{05C82E48-DB69-10EB-6D96-7C0F433AA4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853" y="5176708"/>
              <a:ext cx="1027827" cy="10249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val Civil Engineer Corps Officers School: Home - NETC">
              <a:extLst>
                <a:ext uri="{FF2B5EF4-FFF2-40B4-BE49-F238E27FC236}">
                  <a16:creationId xmlns:a16="http://schemas.microsoft.com/office/drawing/2014/main" id="{97188960-821A-4560-989A-97510D28C7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5109547"/>
              <a:ext cx="865528" cy="11388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s and Seals">
              <a:extLst>
                <a:ext uri="{FF2B5EF4-FFF2-40B4-BE49-F238E27FC236}">
                  <a16:creationId xmlns:a16="http://schemas.microsoft.com/office/drawing/2014/main" id="{83F87C85-E15C-D1D5-9660-D3CC042D10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9194" y="5207526"/>
              <a:ext cx="951736" cy="9632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8676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072F71-F1C2-55C7-787B-56DBD311D546}"/>
              </a:ext>
            </a:extLst>
          </p:cNvPr>
          <p:cNvSpPr>
            <a:spLocks noGrp="1"/>
          </p:cNvSpPr>
          <p:nvPr>
            <p:ph type="sldNum" sz="quarter" idx="12"/>
          </p:nvPr>
        </p:nvSpPr>
        <p:spPr/>
        <p:txBody>
          <a:bodyPr/>
          <a:lstStyle/>
          <a:p>
            <a:pPr>
              <a:defRPr/>
            </a:pPr>
            <a:fld id="{8C8B53A7-21D7-4990-A3BD-F06DCAE13504}" type="slidenum">
              <a:rPr lang="en-US" smtClean="0"/>
              <a:pPr>
                <a:defRPr/>
              </a:pPr>
              <a:t>16</a:t>
            </a:fld>
            <a:endParaRPr lang="en-US" dirty="0"/>
          </a:p>
        </p:txBody>
      </p:sp>
      <p:sp>
        <p:nvSpPr>
          <p:cNvPr id="9" name="Title 8">
            <a:extLst>
              <a:ext uri="{FF2B5EF4-FFF2-40B4-BE49-F238E27FC236}">
                <a16:creationId xmlns:a16="http://schemas.microsoft.com/office/drawing/2014/main" id="{91BCF5EB-17C1-87AA-D800-9A828F56C9DD}"/>
              </a:ext>
            </a:extLst>
          </p:cNvPr>
          <p:cNvSpPr>
            <a:spLocks noGrp="1"/>
          </p:cNvSpPr>
          <p:nvPr>
            <p:ph type="title"/>
          </p:nvPr>
        </p:nvSpPr>
        <p:spPr>
          <a:xfrm>
            <a:off x="-10349" y="596524"/>
            <a:ext cx="9144000" cy="762000"/>
          </a:xfrm>
        </p:spPr>
        <p:txBody>
          <a:bodyPr/>
          <a:lstStyle/>
          <a:p>
            <a:r>
              <a:rPr lang="en-US" dirty="0">
                <a:ea typeface="ＭＳ Ｐゴシック"/>
              </a:rPr>
              <a:t>Results: Experience and Surprise</a:t>
            </a:r>
            <a:endParaRPr lang="en-US" dirty="0"/>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A02CA246-9561-ECB7-BC3C-F5CCE279C046}"/>
                  </a:ext>
                </a:extLst>
              </p14:cNvPr>
              <p14:cNvContentPartPr/>
              <p14:nvPr/>
            </p14:nvContentPartPr>
            <p14:xfrm>
              <a:off x="1692004" y="2217080"/>
              <a:ext cx="360" cy="360"/>
            </p14:xfrm>
          </p:contentPart>
        </mc:Choice>
        <mc:Fallback>
          <p:pic>
            <p:nvPicPr>
              <p:cNvPr id="10" name="Ink 9">
                <a:extLst>
                  <a:ext uri="{FF2B5EF4-FFF2-40B4-BE49-F238E27FC236}">
                    <a16:creationId xmlns:a16="http://schemas.microsoft.com/office/drawing/2014/main" id="{A02CA246-9561-ECB7-BC3C-F5CCE279C046}"/>
                  </a:ext>
                </a:extLst>
              </p:cNvPr>
              <p:cNvPicPr/>
              <p:nvPr/>
            </p:nvPicPr>
            <p:blipFill>
              <a:blip r:embed="rId3"/>
              <a:stretch>
                <a:fillRect/>
              </a:stretch>
            </p:blipFill>
            <p:spPr>
              <a:xfrm>
                <a:off x="1683004" y="2208080"/>
                <a:ext cx="18000" cy="18000"/>
              </a:xfrm>
              <a:prstGeom prst="rect">
                <a:avLst/>
              </a:prstGeom>
            </p:spPr>
          </p:pic>
        </mc:Fallback>
      </mc:AlternateContent>
      <p:sp>
        <p:nvSpPr>
          <p:cNvPr id="12" name="TextBox 11">
            <a:extLst>
              <a:ext uri="{FF2B5EF4-FFF2-40B4-BE49-F238E27FC236}">
                <a16:creationId xmlns:a16="http://schemas.microsoft.com/office/drawing/2014/main" id="{6F1A4577-AAB0-29A6-BDD4-B6AE70AD0A90}"/>
              </a:ext>
            </a:extLst>
          </p:cNvPr>
          <p:cNvSpPr txBox="1"/>
          <p:nvPr/>
        </p:nvSpPr>
        <p:spPr>
          <a:xfrm>
            <a:off x="1976295" y="2091346"/>
            <a:ext cx="805099" cy="461665"/>
          </a:xfrm>
          <a:prstGeom prst="rect">
            <a:avLst/>
          </a:prstGeom>
          <a:noFill/>
        </p:spPr>
        <p:txBody>
          <a:bodyPr wrap="square" lIns="91440" tIns="45720" rIns="91440" bIns="45720" rtlCol="0" anchor="t">
            <a:spAutoFit/>
          </a:bodyPr>
          <a:lstStyle/>
          <a:p>
            <a:pPr algn="ctr"/>
            <a:r>
              <a:rPr lang="en-US" sz="1200" b="1" dirty="0">
                <a:latin typeface="+mj-lt"/>
                <a:cs typeface="Arial"/>
              </a:rPr>
              <a:t>CECOS</a:t>
            </a:r>
          </a:p>
          <a:p>
            <a:pPr algn="ctr"/>
            <a:r>
              <a:rPr lang="en-US" sz="1200" dirty="0">
                <a:latin typeface="+mj-lt"/>
                <a:cs typeface="Arial"/>
              </a:rPr>
              <a:t> (n = 52)</a:t>
            </a:r>
            <a:endParaRPr lang="en-US" dirty="0"/>
          </a:p>
        </p:txBody>
      </p:sp>
      <p:sp>
        <p:nvSpPr>
          <p:cNvPr id="13" name="TextBox 12">
            <a:extLst>
              <a:ext uri="{FF2B5EF4-FFF2-40B4-BE49-F238E27FC236}">
                <a16:creationId xmlns:a16="http://schemas.microsoft.com/office/drawing/2014/main" id="{A9AEDA00-FAF2-8605-3E61-BAB926669966}"/>
              </a:ext>
            </a:extLst>
          </p:cNvPr>
          <p:cNvSpPr txBox="1"/>
          <p:nvPr/>
        </p:nvSpPr>
        <p:spPr>
          <a:xfrm>
            <a:off x="4348474" y="2091346"/>
            <a:ext cx="794449" cy="461665"/>
          </a:xfrm>
          <a:prstGeom prst="rect">
            <a:avLst/>
          </a:prstGeom>
          <a:noFill/>
        </p:spPr>
        <p:txBody>
          <a:bodyPr wrap="square" lIns="91440" tIns="45720" rIns="91440" bIns="45720" rtlCol="0" anchor="t">
            <a:spAutoFit/>
          </a:bodyPr>
          <a:lstStyle/>
          <a:p>
            <a:pPr algn="ctr"/>
            <a:r>
              <a:rPr lang="en-US" sz="1200" b="1" dirty="0">
                <a:latin typeface="+mj-lt"/>
                <a:cs typeface="Arial"/>
              </a:rPr>
              <a:t> CHDS</a:t>
            </a:r>
            <a:r>
              <a:rPr lang="en-US" sz="1200" dirty="0">
                <a:latin typeface="+mj-lt"/>
                <a:cs typeface="Arial"/>
              </a:rPr>
              <a:t> </a:t>
            </a:r>
          </a:p>
          <a:p>
            <a:pPr algn="ctr"/>
            <a:r>
              <a:rPr lang="en-US" sz="1200" dirty="0">
                <a:latin typeface="+mj-lt"/>
                <a:cs typeface="Arial"/>
              </a:rPr>
              <a:t>(n = 80)</a:t>
            </a:r>
          </a:p>
        </p:txBody>
      </p:sp>
      <p:sp>
        <p:nvSpPr>
          <p:cNvPr id="14" name="TextBox 13">
            <a:extLst>
              <a:ext uri="{FF2B5EF4-FFF2-40B4-BE49-F238E27FC236}">
                <a16:creationId xmlns:a16="http://schemas.microsoft.com/office/drawing/2014/main" id="{D07D30B4-F4AC-FE31-4C14-18919C3633C7}"/>
              </a:ext>
            </a:extLst>
          </p:cNvPr>
          <p:cNvSpPr txBox="1"/>
          <p:nvPr/>
        </p:nvSpPr>
        <p:spPr>
          <a:xfrm>
            <a:off x="6620842" y="2091346"/>
            <a:ext cx="1277616" cy="461665"/>
          </a:xfrm>
          <a:prstGeom prst="rect">
            <a:avLst/>
          </a:prstGeom>
          <a:noFill/>
        </p:spPr>
        <p:txBody>
          <a:bodyPr wrap="square" lIns="91440" tIns="45720" rIns="91440" bIns="45720" rtlCol="0" anchor="t">
            <a:spAutoFit/>
          </a:bodyPr>
          <a:lstStyle/>
          <a:p>
            <a:pPr algn="ctr"/>
            <a:r>
              <a:rPr lang="en-US" sz="1200" b="1" dirty="0">
                <a:latin typeface="+mj-lt"/>
                <a:cs typeface="Arial"/>
              </a:rPr>
              <a:t>ASU </a:t>
            </a:r>
            <a:r>
              <a:rPr lang="en-US" sz="1200" dirty="0">
                <a:latin typeface="+mj-lt"/>
                <a:cs typeface="Arial"/>
              </a:rPr>
              <a:t>(n = 30)</a:t>
            </a:r>
            <a:endParaRPr lang="en-US" dirty="0">
              <a:cs typeface="Arial"/>
            </a:endParaRPr>
          </a:p>
          <a:p>
            <a:pPr algn="ctr"/>
            <a:r>
              <a:rPr lang="en-US" sz="1200" b="1" dirty="0">
                <a:latin typeface="+mj-lt"/>
                <a:cs typeface="Arial"/>
              </a:rPr>
              <a:t>MORS </a:t>
            </a:r>
            <a:r>
              <a:rPr lang="en-US" sz="1200" dirty="0">
                <a:latin typeface="+mj-lt"/>
                <a:cs typeface="Arial"/>
              </a:rPr>
              <a:t>(n = 20)</a:t>
            </a:r>
          </a:p>
        </p:txBody>
      </p:sp>
      <p:sp>
        <p:nvSpPr>
          <p:cNvPr id="15" name="TextBox 14">
            <a:extLst>
              <a:ext uri="{FF2B5EF4-FFF2-40B4-BE49-F238E27FC236}">
                <a16:creationId xmlns:a16="http://schemas.microsoft.com/office/drawing/2014/main" id="{22A9C3EC-B0BF-359A-70F1-29AD8FF9308D}"/>
              </a:ext>
            </a:extLst>
          </p:cNvPr>
          <p:cNvSpPr txBox="1"/>
          <p:nvPr/>
        </p:nvSpPr>
        <p:spPr>
          <a:xfrm>
            <a:off x="231947" y="4147070"/>
            <a:ext cx="1494740" cy="276999"/>
          </a:xfrm>
          <a:prstGeom prst="rect">
            <a:avLst/>
          </a:prstGeom>
          <a:noFill/>
        </p:spPr>
        <p:txBody>
          <a:bodyPr wrap="square" lIns="91440" tIns="45720" rIns="91440" bIns="45720" rtlCol="0" anchor="t">
            <a:spAutoFit/>
          </a:bodyPr>
          <a:lstStyle/>
          <a:p>
            <a:endParaRPr lang="en-US" sz="1200" dirty="0">
              <a:latin typeface="+mj-lt"/>
            </a:endParaRPr>
          </a:p>
        </p:txBody>
      </p:sp>
      <p:sp>
        <p:nvSpPr>
          <p:cNvPr id="26" name="TextBox 25">
            <a:extLst>
              <a:ext uri="{FF2B5EF4-FFF2-40B4-BE49-F238E27FC236}">
                <a16:creationId xmlns:a16="http://schemas.microsoft.com/office/drawing/2014/main" id="{38B36DA2-8D86-E7C6-E5DD-D8D06EE7B06C}"/>
              </a:ext>
            </a:extLst>
          </p:cNvPr>
          <p:cNvSpPr txBox="1"/>
          <p:nvPr/>
        </p:nvSpPr>
        <p:spPr>
          <a:xfrm>
            <a:off x="231947" y="5491054"/>
            <a:ext cx="1217949" cy="276999"/>
          </a:xfrm>
          <a:prstGeom prst="rect">
            <a:avLst/>
          </a:prstGeom>
          <a:noFill/>
        </p:spPr>
        <p:txBody>
          <a:bodyPr wrap="square" lIns="91440" tIns="45720" rIns="91440" bIns="45720" rtlCol="0" anchor="t">
            <a:spAutoFit/>
          </a:bodyPr>
          <a:lstStyle/>
          <a:p>
            <a:endParaRPr lang="en-US" sz="1200" dirty="0"/>
          </a:p>
        </p:txBody>
      </p:sp>
      <p:sp>
        <p:nvSpPr>
          <p:cNvPr id="3" name="Arrow: Right 2">
            <a:extLst>
              <a:ext uri="{FF2B5EF4-FFF2-40B4-BE49-F238E27FC236}">
                <a16:creationId xmlns:a16="http://schemas.microsoft.com/office/drawing/2014/main" id="{3DC4A3F9-E76E-0D78-CFA5-A5BFC2664D11}"/>
              </a:ext>
            </a:extLst>
          </p:cNvPr>
          <p:cNvSpPr/>
          <p:nvPr/>
        </p:nvSpPr>
        <p:spPr>
          <a:xfrm>
            <a:off x="2895601" y="1612024"/>
            <a:ext cx="3657600" cy="278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pic>
        <p:nvPicPr>
          <p:cNvPr id="6" name="Picture 5">
            <a:extLst>
              <a:ext uri="{FF2B5EF4-FFF2-40B4-BE49-F238E27FC236}">
                <a16:creationId xmlns:a16="http://schemas.microsoft.com/office/drawing/2014/main" id="{7844FEB0-B0B1-3593-1B0B-0B1D806C8F32}"/>
              </a:ext>
            </a:extLst>
          </p:cNvPr>
          <p:cNvPicPr>
            <a:picLocks noChangeAspect="1"/>
          </p:cNvPicPr>
          <p:nvPr/>
        </p:nvPicPr>
        <p:blipFill>
          <a:blip r:embed="rId4"/>
          <a:stretch>
            <a:fillRect/>
          </a:stretch>
        </p:blipFill>
        <p:spPr>
          <a:xfrm>
            <a:off x="463816" y="2494669"/>
            <a:ext cx="561394" cy="936001"/>
          </a:xfrm>
          <a:prstGeom prst="rect">
            <a:avLst/>
          </a:prstGeom>
        </p:spPr>
      </p:pic>
      <p:pic>
        <p:nvPicPr>
          <p:cNvPr id="30" name="Picture 29">
            <a:extLst>
              <a:ext uri="{FF2B5EF4-FFF2-40B4-BE49-F238E27FC236}">
                <a16:creationId xmlns:a16="http://schemas.microsoft.com/office/drawing/2014/main" id="{645A143A-712E-223A-2DA0-58AEED26A194}"/>
              </a:ext>
            </a:extLst>
          </p:cNvPr>
          <p:cNvPicPr>
            <a:picLocks noChangeAspect="1"/>
          </p:cNvPicPr>
          <p:nvPr/>
        </p:nvPicPr>
        <p:blipFill>
          <a:blip r:embed="rId5"/>
          <a:stretch>
            <a:fillRect/>
          </a:stretch>
        </p:blipFill>
        <p:spPr>
          <a:xfrm>
            <a:off x="137714" y="3955503"/>
            <a:ext cx="1213599" cy="763133"/>
          </a:xfrm>
          <a:prstGeom prst="rect">
            <a:avLst/>
          </a:prstGeom>
        </p:spPr>
      </p:pic>
      <p:pic>
        <p:nvPicPr>
          <p:cNvPr id="32" name="Content Placeholder 5">
            <a:extLst>
              <a:ext uri="{FF2B5EF4-FFF2-40B4-BE49-F238E27FC236}">
                <a16:creationId xmlns:a16="http://schemas.microsoft.com/office/drawing/2014/main" id="{51E3CF80-CA6B-174B-AAA1-2A0539D62426}"/>
              </a:ext>
            </a:extLst>
          </p:cNvPr>
          <p:cNvPicPr>
            <a:picLocks noChangeAspect="1"/>
          </p:cNvPicPr>
          <p:nvPr/>
        </p:nvPicPr>
        <p:blipFill rotWithShape="1">
          <a:blip r:embed="rId6"/>
          <a:srcRect l="19713" t="43276" r="19312" b="41818"/>
          <a:stretch/>
        </p:blipFill>
        <p:spPr bwMode="auto">
          <a:xfrm>
            <a:off x="91267" y="5181600"/>
            <a:ext cx="1497064" cy="938023"/>
          </a:xfrm>
          <a:prstGeom prst="rect">
            <a:avLst/>
          </a:prstGeom>
          <a:noFill/>
          <a:ln w="9525">
            <a:noFill/>
            <a:miter lim="800000"/>
            <a:headEnd/>
            <a:tailEnd/>
          </a:ln>
        </p:spPr>
      </p:pic>
      <p:sp>
        <p:nvSpPr>
          <p:cNvPr id="25" name="TextBox 24">
            <a:extLst>
              <a:ext uri="{FF2B5EF4-FFF2-40B4-BE49-F238E27FC236}">
                <a16:creationId xmlns:a16="http://schemas.microsoft.com/office/drawing/2014/main" id="{6EC059A2-4625-2C5D-DE9B-3C7E47D46EE4}"/>
              </a:ext>
            </a:extLst>
          </p:cNvPr>
          <p:cNvSpPr txBox="1"/>
          <p:nvPr/>
        </p:nvSpPr>
        <p:spPr>
          <a:xfrm flipH="1">
            <a:off x="1978111" y="1566472"/>
            <a:ext cx="745285" cy="369332"/>
          </a:xfrm>
          <a:prstGeom prst="rect">
            <a:avLst/>
          </a:prstGeom>
          <a:noFill/>
        </p:spPr>
        <p:txBody>
          <a:bodyPr wrap="square" rtlCol="0">
            <a:spAutoFit/>
          </a:bodyPr>
          <a:lstStyle/>
          <a:p>
            <a:pPr algn="ctr"/>
            <a:r>
              <a:rPr lang="en-US" b="1" dirty="0"/>
              <a:t>Near</a:t>
            </a:r>
          </a:p>
        </p:txBody>
      </p:sp>
      <p:sp>
        <p:nvSpPr>
          <p:cNvPr id="31" name="TextBox 30">
            <a:extLst>
              <a:ext uri="{FF2B5EF4-FFF2-40B4-BE49-F238E27FC236}">
                <a16:creationId xmlns:a16="http://schemas.microsoft.com/office/drawing/2014/main" id="{46CDDEF5-73C7-266F-D60E-923F96B94243}"/>
              </a:ext>
            </a:extLst>
          </p:cNvPr>
          <p:cNvSpPr txBox="1"/>
          <p:nvPr/>
        </p:nvSpPr>
        <p:spPr>
          <a:xfrm flipH="1">
            <a:off x="6821404" y="1566472"/>
            <a:ext cx="745285" cy="369332"/>
          </a:xfrm>
          <a:prstGeom prst="rect">
            <a:avLst/>
          </a:prstGeom>
          <a:noFill/>
        </p:spPr>
        <p:txBody>
          <a:bodyPr wrap="square" rtlCol="0">
            <a:spAutoFit/>
          </a:bodyPr>
          <a:lstStyle/>
          <a:p>
            <a:pPr algn="ctr"/>
            <a:r>
              <a:rPr lang="en-US" b="1" dirty="0"/>
              <a:t>Far</a:t>
            </a:r>
          </a:p>
        </p:txBody>
      </p:sp>
      <p:cxnSp>
        <p:nvCxnSpPr>
          <p:cNvPr id="34" name="Straight Connector 33">
            <a:extLst>
              <a:ext uri="{FF2B5EF4-FFF2-40B4-BE49-F238E27FC236}">
                <a16:creationId xmlns:a16="http://schemas.microsoft.com/office/drawing/2014/main" id="{6E142294-9539-3CB6-4A07-B66FC281D77D}"/>
              </a:ext>
            </a:extLst>
          </p:cNvPr>
          <p:cNvCxnSpPr>
            <a:cxnSpLocks/>
          </p:cNvCxnSpPr>
          <p:nvPr/>
        </p:nvCxnSpPr>
        <p:spPr>
          <a:xfrm>
            <a:off x="35052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42F1CFE-344A-9ED4-B96B-32EDC2C4F74E}"/>
              </a:ext>
            </a:extLst>
          </p:cNvPr>
          <p:cNvCxnSpPr>
            <a:cxnSpLocks/>
          </p:cNvCxnSpPr>
          <p:nvPr/>
        </p:nvCxnSpPr>
        <p:spPr>
          <a:xfrm>
            <a:off x="59436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31216241-A11A-C224-799A-59DC1619908F}"/>
              </a:ext>
            </a:extLst>
          </p:cNvPr>
          <p:cNvSpPr txBox="1"/>
          <p:nvPr/>
        </p:nvSpPr>
        <p:spPr>
          <a:xfrm flipH="1">
            <a:off x="2790168" y="1219200"/>
            <a:ext cx="3736227" cy="369332"/>
          </a:xfrm>
          <a:prstGeom prst="rect">
            <a:avLst/>
          </a:prstGeom>
          <a:noFill/>
        </p:spPr>
        <p:txBody>
          <a:bodyPr wrap="square" rtlCol="0">
            <a:spAutoFit/>
          </a:bodyPr>
          <a:lstStyle/>
          <a:p>
            <a:pPr algn="ctr"/>
            <a:r>
              <a:rPr lang="en-US" b="1" dirty="0"/>
              <a:t>Experience with System Mgmt.</a:t>
            </a:r>
          </a:p>
        </p:txBody>
      </p:sp>
      <p:sp>
        <p:nvSpPr>
          <p:cNvPr id="44" name="TextBox 43">
            <a:extLst>
              <a:ext uri="{FF2B5EF4-FFF2-40B4-BE49-F238E27FC236}">
                <a16:creationId xmlns:a16="http://schemas.microsoft.com/office/drawing/2014/main" id="{A8376AAA-0147-50E7-54A7-C4C09FAEFA64}"/>
              </a:ext>
            </a:extLst>
          </p:cNvPr>
          <p:cNvSpPr txBox="1"/>
          <p:nvPr/>
        </p:nvSpPr>
        <p:spPr>
          <a:xfrm>
            <a:off x="204784" y="2186054"/>
            <a:ext cx="1079459" cy="307777"/>
          </a:xfrm>
          <a:prstGeom prst="rect">
            <a:avLst/>
          </a:prstGeom>
          <a:noFill/>
        </p:spPr>
        <p:txBody>
          <a:bodyPr wrap="square" lIns="91440" tIns="45720" rIns="91440" bIns="45720" rtlCol="0" anchor="t">
            <a:spAutoFit/>
          </a:bodyPr>
          <a:lstStyle/>
          <a:p>
            <a:pPr algn="ctr"/>
            <a:r>
              <a:rPr lang="en-US" sz="1400" dirty="0">
                <a:latin typeface="+mj-lt"/>
                <a:cs typeface="Arial"/>
              </a:rPr>
              <a:t>Sensing</a:t>
            </a:r>
            <a:endParaRPr lang="en-US" sz="1400" dirty="0">
              <a:latin typeface="+mj-lt"/>
            </a:endParaRPr>
          </a:p>
        </p:txBody>
      </p:sp>
      <p:sp>
        <p:nvSpPr>
          <p:cNvPr id="47" name="TextBox 46">
            <a:extLst>
              <a:ext uri="{FF2B5EF4-FFF2-40B4-BE49-F238E27FC236}">
                <a16:creationId xmlns:a16="http://schemas.microsoft.com/office/drawing/2014/main" id="{9C22317D-6D8A-83A7-9353-18914E8CE782}"/>
              </a:ext>
            </a:extLst>
          </p:cNvPr>
          <p:cNvSpPr txBox="1"/>
          <p:nvPr/>
        </p:nvSpPr>
        <p:spPr>
          <a:xfrm>
            <a:off x="157487" y="36571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Anticipating</a:t>
            </a:r>
            <a:endParaRPr lang="en-US" sz="1400" dirty="0">
              <a:latin typeface="+mj-lt"/>
            </a:endParaRPr>
          </a:p>
        </p:txBody>
      </p:sp>
      <p:sp>
        <p:nvSpPr>
          <p:cNvPr id="48" name="TextBox 47">
            <a:extLst>
              <a:ext uri="{FF2B5EF4-FFF2-40B4-BE49-F238E27FC236}">
                <a16:creationId xmlns:a16="http://schemas.microsoft.com/office/drawing/2014/main" id="{E13FCE80-6918-866D-F773-68E722A0286F}"/>
              </a:ext>
            </a:extLst>
          </p:cNvPr>
          <p:cNvSpPr txBox="1"/>
          <p:nvPr/>
        </p:nvSpPr>
        <p:spPr>
          <a:xfrm>
            <a:off x="157487" y="49294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Learning</a:t>
            </a:r>
            <a:endParaRPr lang="en-US" sz="1400" dirty="0">
              <a:latin typeface="+mj-lt"/>
            </a:endParaRPr>
          </a:p>
        </p:txBody>
      </p:sp>
    </p:spTree>
    <p:extLst>
      <p:ext uri="{BB962C8B-B14F-4D97-AF65-F5344CB8AC3E}">
        <p14:creationId xmlns:p14="http://schemas.microsoft.com/office/powerpoint/2010/main" val="386628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072F71-F1C2-55C7-787B-56DBD311D546}"/>
              </a:ext>
            </a:extLst>
          </p:cNvPr>
          <p:cNvSpPr>
            <a:spLocks noGrp="1"/>
          </p:cNvSpPr>
          <p:nvPr>
            <p:ph type="sldNum" sz="quarter" idx="12"/>
          </p:nvPr>
        </p:nvSpPr>
        <p:spPr/>
        <p:txBody>
          <a:bodyPr/>
          <a:lstStyle/>
          <a:p>
            <a:pPr>
              <a:defRPr/>
            </a:pPr>
            <a:fld id="{8C8B53A7-21D7-4990-A3BD-F06DCAE13504}" type="slidenum">
              <a:rPr lang="en-US" smtClean="0"/>
              <a:pPr>
                <a:defRPr/>
              </a:pPr>
              <a:t>17</a:t>
            </a:fld>
            <a:endParaRPr lang="en-US" dirty="0"/>
          </a:p>
        </p:txBody>
      </p:sp>
      <p:sp>
        <p:nvSpPr>
          <p:cNvPr id="9" name="Title 8">
            <a:extLst>
              <a:ext uri="{FF2B5EF4-FFF2-40B4-BE49-F238E27FC236}">
                <a16:creationId xmlns:a16="http://schemas.microsoft.com/office/drawing/2014/main" id="{91BCF5EB-17C1-87AA-D800-9A828F56C9DD}"/>
              </a:ext>
            </a:extLst>
          </p:cNvPr>
          <p:cNvSpPr>
            <a:spLocks noGrp="1"/>
          </p:cNvSpPr>
          <p:nvPr>
            <p:ph type="title"/>
          </p:nvPr>
        </p:nvSpPr>
        <p:spPr>
          <a:xfrm>
            <a:off x="-10349" y="596524"/>
            <a:ext cx="9144000" cy="762000"/>
          </a:xfrm>
        </p:spPr>
        <p:txBody>
          <a:bodyPr/>
          <a:lstStyle/>
          <a:p>
            <a:r>
              <a:rPr lang="en-US" dirty="0">
                <a:ea typeface="ＭＳ Ｐゴシック"/>
              </a:rPr>
              <a:t>Results: Experience and Surprise</a:t>
            </a:r>
            <a:endParaRPr lang="en-US" dirty="0"/>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A02CA246-9561-ECB7-BC3C-F5CCE279C046}"/>
                  </a:ext>
                </a:extLst>
              </p14:cNvPr>
              <p14:cNvContentPartPr/>
              <p14:nvPr/>
            </p14:nvContentPartPr>
            <p14:xfrm>
              <a:off x="1692004" y="2217080"/>
              <a:ext cx="360" cy="360"/>
            </p14:xfrm>
          </p:contentPart>
        </mc:Choice>
        <mc:Fallback>
          <p:pic>
            <p:nvPicPr>
              <p:cNvPr id="10" name="Ink 9">
                <a:extLst>
                  <a:ext uri="{FF2B5EF4-FFF2-40B4-BE49-F238E27FC236}">
                    <a16:creationId xmlns:a16="http://schemas.microsoft.com/office/drawing/2014/main" id="{A02CA246-9561-ECB7-BC3C-F5CCE279C046}"/>
                  </a:ext>
                </a:extLst>
              </p:cNvPr>
              <p:cNvPicPr/>
              <p:nvPr/>
            </p:nvPicPr>
            <p:blipFill>
              <a:blip r:embed="rId3"/>
              <a:stretch>
                <a:fillRect/>
              </a:stretch>
            </p:blipFill>
            <p:spPr>
              <a:xfrm>
                <a:off x="1683004" y="2208080"/>
                <a:ext cx="18000" cy="18000"/>
              </a:xfrm>
              <a:prstGeom prst="rect">
                <a:avLst/>
              </a:prstGeom>
            </p:spPr>
          </p:pic>
        </mc:Fallback>
      </mc:AlternateContent>
      <p:sp>
        <p:nvSpPr>
          <p:cNvPr id="12" name="TextBox 11">
            <a:extLst>
              <a:ext uri="{FF2B5EF4-FFF2-40B4-BE49-F238E27FC236}">
                <a16:creationId xmlns:a16="http://schemas.microsoft.com/office/drawing/2014/main" id="{6F1A4577-AAB0-29A6-BDD4-B6AE70AD0A90}"/>
              </a:ext>
            </a:extLst>
          </p:cNvPr>
          <p:cNvSpPr txBox="1"/>
          <p:nvPr/>
        </p:nvSpPr>
        <p:spPr>
          <a:xfrm>
            <a:off x="1976295" y="2091346"/>
            <a:ext cx="805099" cy="461665"/>
          </a:xfrm>
          <a:prstGeom prst="rect">
            <a:avLst/>
          </a:prstGeom>
          <a:noFill/>
        </p:spPr>
        <p:txBody>
          <a:bodyPr wrap="square" lIns="91440" tIns="45720" rIns="91440" bIns="45720" rtlCol="0" anchor="t">
            <a:spAutoFit/>
          </a:bodyPr>
          <a:lstStyle/>
          <a:p>
            <a:pPr algn="ctr"/>
            <a:r>
              <a:rPr lang="en-US" sz="1200" b="1" dirty="0">
                <a:latin typeface="+mj-lt"/>
                <a:cs typeface="Arial"/>
              </a:rPr>
              <a:t>CECOS</a:t>
            </a:r>
          </a:p>
          <a:p>
            <a:pPr algn="ctr"/>
            <a:r>
              <a:rPr lang="en-US" sz="1200" dirty="0">
                <a:latin typeface="+mj-lt"/>
                <a:cs typeface="Arial"/>
              </a:rPr>
              <a:t> (n = 52)</a:t>
            </a:r>
            <a:endParaRPr lang="en-US" dirty="0"/>
          </a:p>
        </p:txBody>
      </p:sp>
      <p:sp>
        <p:nvSpPr>
          <p:cNvPr id="13" name="TextBox 12">
            <a:extLst>
              <a:ext uri="{FF2B5EF4-FFF2-40B4-BE49-F238E27FC236}">
                <a16:creationId xmlns:a16="http://schemas.microsoft.com/office/drawing/2014/main" id="{A9AEDA00-FAF2-8605-3E61-BAB926669966}"/>
              </a:ext>
            </a:extLst>
          </p:cNvPr>
          <p:cNvSpPr txBox="1"/>
          <p:nvPr/>
        </p:nvSpPr>
        <p:spPr>
          <a:xfrm>
            <a:off x="4348474" y="2091346"/>
            <a:ext cx="794449" cy="461665"/>
          </a:xfrm>
          <a:prstGeom prst="rect">
            <a:avLst/>
          </a:prstGeom>
          <a:noFill/>
        </p:spPr>
        <p:txBody>
          <a:bodyPr wrap="square" lIns="91440" tIns="45720" rIns="91440" bIns="45720" rtlCol="0" anchor="t">
            <a:spAutoFit/>
          </a:bodyPr>
          <a:lstStyle/>
          <a:p>
            <a:pPr algn="ctr"/>
            <a:r>
              <a:rPr lang="en-US" sz="1200" b="1" dirty="0">
                <a:latin typeface="+mj-lt"/>
                <a:cs typeface="Arial"/>
              </a:rPr>
              <a:t> CHDS</a:t>
            </a:r>
            <a:r>
              <a:rPr lang="en-US" sz="1200" dirty="0">
                <a:latin typeface="+mj-lt"/>
                <a:cs typeface="Arial"/>
              </a:rPr>
              <a:t> </a:t>
            </a:r>
          </a:p>
          <a:p>
            <a:pPr algn="ctr"/>
            <a:r>
              <a:rPr lang="en-US" sz="1200" dirty="0">
                <a:latin typeface="+mj-lt"/>
                <a:cs typeface="Arial"/>
              </a:rPr>
              <a:t>(n = 80)</a:t>
            </a:r>
          </a:p>
        </p:txBody>
      </p:sp>
      <p:sp>
        <p:nvSpPr>
          <p:cNvPr id="14" name="TextBox 13">
            <a:extLst>
              <a:ext uri="{FF2B5EF4-FFF2-40B4-BE49-F238E27FC236}">
                <a16:creationId xmlns:a16="http://schemas.microsoft.com/office/drawing/2014/main" id="{D07D30B4-F4AC-FE31-4C14-18919C3633C7}"/>
              </a:ext>
            </a:extLst>
          </p:cNvPr>
          <p:cNvSpPr txBox="1"/>
          <p:nvPr/>
        </p:nvSpPr>
        <p:spPr>
          <a:xfrm>
            <a:off x="6620842" y="2091346"/>
            <a:ext cx="1277616" cy="461665"/>
          </a:xfrm>
          <a:prstGeom prst="rect">
            <a:avLst/>
          </a:prstGeom>
          <a:noFill/>
        </p:spPr>
        <p:txBody>
          <a:bodyPr wrap="square" lIns="91440" tIns="45720" rIns="91440" bIns="45720" rtlCol="0" anchor="t">
            <a:spAutoFit/>
          </a:bodyPr>
          <a:lstStyle/>
          <a:p>
            <a:pPr algn="ctr"/>
            <a:r>
              <a:rPr lang="en-US" sz="1200" b="1" dirty="0">
                <a:latin typeface="+mj-lt"/>
                <a:cs typeface="Arial"/>
              </a:rPr>
              <a:t>ASU </a:t>
            </a:r>
            <a:r>
              <a:rPr lang="en-US" sz="1200" dirty="0">
                <a:latin typeface="+mj-lt"/>
                <a:cs typeface="Arial"/>
              </a:rPr>
              <a:t>(n = 30)</a:t>
            </a:r>
            <a:endParaRPr lang="en-US" dirty="0">
              <a:cs typeface="Arial"/>
            </a:endParaRPr>
          </a:p>
          <a:p>
            <a:pPr algn="ctr"/>
            <a:r>
              <a:rPr lang="en-US" sz="1200" b="1" dirty="0">
                <a:latin typeface="+mj-lt"/>
                <a:cs typeface="Arial"/>
              </a:rPr>
              <a:t>MORS </a:t>
            </a:r>
            <a:r>
              <a:rPr lang="en-US" sz="1200" dirty="0">
                <a:latin typeface="+mj-lt"/>
                <a:cs typeface="Arial"/>
              </a:rPr>
              <a:t>(n = 20)</a:t>
            </a:r>
          </a:p>
        </p:txBody>
      </p:sp>
      <p:sp>
        <p:nvSpPr>
          <p:cNvPr id="15" name="TextBox 14">
            <a:extLst>
              <a:ext uri="{FF2B5EF4-FFF2-40B4-BE49-F238E27FC236}">
                <a16:creationId xmlns:a16="http://schemas.microsoft.com/office/drawing/2014/main" id="{22A9C3EC-B0BF-359A-70F1-29AD8FF9308D}"/>
              </a:ext>
            </a:extLst>
          </p:cNvPr>
          <p:cNvSpPr txBox="1"/>
          <p:nvPr/>
        </p:nvSpPr>
        <p:spPr>
          <a:xfrm>
            <a:off x="231947" y="4147070"/>
            <a:ext cx="1494740" cy="276999"/>
          </a:xfrm>
          <a:prstGeom prst="rect">
            <a:avLst/>
          </a:prstGeom>
          <a:noFill/>
        </p:spPr>
        <p:txBody>
          <a:bodyPr wrap="square" lIns="91440" tIns="45720" rIns="91440" bIns="45720" rtlCol="0" anchor="t">
            <a:spAutoFit/>
          </a:bodyPr>
          <a:lstStyle/>
          <a:p>
            <a:endParaRPr lang="en-US" sz="1200" dirty="0">
              <a:latin typeface="+mj-lt"/>
            </a:endParaRPr>
          </a:p>
        </p:txBody>
      </p:sp>
      <p:sp>
        <p:nvSpPr>
          <p:cNvPr id="17" name="TextBox 16">
            <a:extLst>
              <a:ext uri="{FF2B5EF4-FFF2-40B4-BE49-F238E27FC236}">
                <a16:creationId xmlns:a16="http://schemas.microsoft.com/office/drawing/2014/main" id="{AFCFE004-1876-601C-A41E-66DF57BF86FD}"/>
              </a:ext>
            </a:extLst>
          </p:cNvPr>
          <p:cNvSpPr txBox="1"/>
          <p:nvPr/>
        </p:nvSpPr>
        <p:spPr>
          <a:xfrm>
            <a:off x="1487922" y="2698270"/>
            <a:ext cx="1781845" cy="523220"/>
          </a:xfrm>
          <a:prstGeom prst="rect">
            <a:avLst/>
          </a:prstGeom>
          <a:noFill/>
        </p:spPr>
        <p:txBody>
          <a:bodyPr wrap="square" lIns="91440" tIns="45720" rIns="91440" bIns="45720" rtlCol="0" anchor="t">
            <a:spAutoFit/>
          </a:bodyPr>
          <a:lstStyle/>
          <a:p>
            <a:pPr algn="ctr"/>
            <a:r>
              <a:rPr lang="en-US" sz="1400" dirty="0">
                <a:latin typeface="+mj-lt"/>
                <a:cs typeface="Arial"/>
              </a:rPr>
              <a:t>“…caught me off </a:t>
            </a:r>
          </a:p>
          <a:p>
            <a:pPr algn="ctr"/>
            <a:r>
              <a:rPr lang="en-US" sz="1400" dirty="0">
                <a:latin typeface="+mj-lt"/>
                <a:cs typeface="Arial"/>
              </a:rPr>
              <a:t>my game”</a:t>
            </a:r>
            <a:endParaRPr lang="en-US" sz="1400" dirty="0">
              <a:latin typeface="+mj-lt"/>
            </a:endParaRPr>
          </a:p>
        </p:txBody>
      </p:sp>
      <p:sp>
        <p:nvSpPr>
          <p:cNvPr id="18" name="TextBox 17">
            <a:extLst>
              <a:ext uri="{FF2B5EF4-FFF2-40B4-BE49-F238E27FC236}">
                <a16:creationId xmlns:a16="http://schemas.microsoft.com/office/drawing/2014/main" id="{71C8361C-58C2-C8DB-79FE-029196846374}"/>
              </a:ext>
            </a:extLst>
          </p:cNvPr>
          <p:cNvSpPr txBox="1"/>
          <p:nvPr/>
        </p:nvSpPr>
        <p:spPr>
          <a:xfrm>
            <a:off x="1425153" y="4075459"/>
            <a:ext cx="1907382" cy="523220"/>
          </a:xfrm>
          <a:prstGeom prst="rect">
            <a:avLst/>
          </a:prstGeom>
          <a:noFill/>
        </p:spPr>
        <p:txBody>
          <a:bodyPr wrap="square" lIns="91440" tIns="45720" rIns="91440" bIns="45720" rtlCol="0" anchor="t">
            <a:spAutoFit/>
          </a:bodyPr>
          <a:lstStyle/>
          <a:p>
            <a:pPr algn="ctr"/>
            <a:r>
              <a:rPr lang="en-US" sz="1400" dirty="0">
                <a:latin typeface="+mj-lt"/>
                <a:cs typeface="Arial"/>
              </a:rPr>
              <a:t>“difficulties assigning priorities”</a:t>
            </a:r>
            <a:endParaRPr lang="en-US" sz="1400" dirty="0">
              <a:latin typeface="+mj-lt"/>
            </a:endParaRPr>
          </a:p>
        </p:txBody>
      </p:sp>
      <p:sp>
        <p:nvSpPr>
          <p:cNvPr id="26" name="TextBox 25">
            <a:extLst>
              <a:ext uri="{FF2B5EF4-FFF2-40B4-BE49-F238E27FC236}">
                <a16:creationId xmlns:a16="http://schemas.microsoft.com/office/drawing/2014/main" id="{38B36DA2-8D86-E7C6-E5DD-D8D06EE7B06C}"/>
              </a:ext>
            </a:extLst>
          </p:cNvPr>
          <p:cNvSpPr txBox="1"/>
          <p:nvPr/>
        </p:nvSpPr>
        <p:spPr>
          <a:xfrm>
            <a:off x="231947" y="5491054"/>
            <a:ext cx="1217949" cy="276999"/>
          </a:xfrm>
          <a:prstGeom prst="rect">
            <a:avLst/>
          </a:prstGeom>
          <a:noFill/>
        </p:spPr>
        <p:txBody>
          <a:bodyPr wrap="square" lIns="91440" tIns="45720" rIns="91440" bIns="45720" rtlCol="0" anchor="t">
            <a:spAutoFit/>
          </a:bodyPr>
          <a:lstStyle/>
          <a:p>
            <a:endParaRPr lang="en-US" sz="1200" dirty="0"/>
          </a:p>
        </p:txBody>
      </p:sp>
      <p:sp>
        <p:nvSpPr>
          <p:cNvPr id="27" name="TextBox 26">
            <a:extLst>
              <a:ext uri="{FF2B5EF4-FFF2-40B4-BE49-F238E27FC236}">
                <a16:creationId xmlns:a16="http://schemas.microsoft.com/office/drawing/2014/main" id="{A3F7CCDD-5A6A-933E-5B57-0500A419A3BD}"/>
              </a:ext>
            </a:extLst>
          </p:cNvPr>
          <p:cNvSpPr txBox="1"/>
          <p:nvPr/>
        </p:nvSpPr>
        <p:spPr>
          <a:xfrm>
            <a:off x="1587214" y="5496723"/>
            <a:ext cx="1583261" cy="307777"/>
          </a:xfrm>
          <a:prstGeom prst="rect">
            <a:avLst/>
          </a:prstGeom>
          <a:noFill/>
        </p:spPr>
        <p:txBody>
          <a:bodyPr wrap="square" lIns="91440" tIns="45720" rIns="91440" bIns="45720" rtlCol="0" anchor="t">
            <a:spAutoFit/>
          </a:bodyPr>
          <a:lstStyle/>
          <a:p>
            <a:pPr algn="ctr"/>
            <a:r>
              <a:rPr lang="en-US" sz="1400" dirty="0">
                <a:latin typeface="+mj-lt"/>
                <a:cs typeface="Arial"/>
              </a:rPr>
              <a:t>“need to adjust”</a:t>
            </a:r>
            <a:endParaRPr lang="en-US" sz="1400" dirty="0">
              <a:latin typeface="+mj-lt"/>
            </a:endParaRPr>
          </a:p>
        </p:txBody>
      </p:sp>
      <p:sp>
        <p:nvSpPr>
          <p:cNvPr id="3" name="Arrow: Right 2">
            <a:extLst>
              <a:ext uri="{FF2B5EF4-FFF2-40B4-BE49-F238E27FC236}">
                <a16:creationId xmlns:a16="http://schemas.microsoft.com/office/drawing/2014/main" id="{3DC4A3F9-E76E-0D78-CFA5-A5BFC2664D11}"/>
              </a:ext>
            </a:extLst>
          </p:cNvPr>
          <p:cNvSpPr/>
          <p:nvPr/>
        </p:nvSpPr>
        <p:spPr>
          <a:xfrm>
            <a:off x="2895601" y="1612024"/>
            <a:ext cx="3657600" cy="278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pic>
        <p:nvPicPr>
          <p:cNvPr id="6" name="Picture 5">
            <a:extLst>
              <a:ext uri="{FF2B5EF4-FFF2-40B4-BE49-F238E27FC236}">
                <a16:creationId xmlns:a16="http://schemas.microsoft.com/office/drawing/2014/main" id="{7844FEB0-B0B1-3593-1B0B-0B1D806C8F32}"/>
              </a:ext>
            </a:extLst>
          </p:cNvPr>
          <p:cNvPicPr>
            <a:picLocks noChangeAspect="1"/>
          </p:cNvPicPr>
          <p:nvPr/>
        </p:nvPicPr>
        <p:blipFill>
          <a:blip r:embed="rId4"/>
          <a:stretch>
            <a:fillRect/>
          </a:stretch>
        </p:blipFill>
        <p:spPr>
          <a:xfrm>
            <a:off x="463816" y="2494669"/>
            <a:ext cx="561394" cy="936001"/>
          </a:xfrm>
          <a:prstGeom prst="rect">
            <a:avLst/>
          </a:prstGeom>
        </p:spPr>
      </p:pic>
      <p:pic>
        <p:nvPicPr>
          <p:cNvPr id="30" name="Picture 29">
            <a:extLst>
              <a:ext uri="{FF2B5EF4-FFF2-40B4-BE49-F238E27FC236}">
                <a16:creationId xmlns:a16="http://schemas.microsoft.com/office/drawing/2014/main" id="{645A143A-712E-223A-2DA0-58AEED26A194}"/>
              </a:ext>
            </a:extLst>
          </p:cNvPr>
          <p:cNvPicPr>
            <a:picLocks noChangeAspect="1"/>
          </p:cNvPicPr>
          <p:nvPr/>
        </p:nvPicPr>
        <p:blipFill>
          <a:blip r:embed="rId5"/>
          <a:stretch>
            <a:fillRect/>
          </a:stretch>
        </p:blipFill>
        <p:spPr>
          <a:xfrm>
            <a:off x="137714" y="3955503"/>
            <a:ext cx="1213599" cy="763133"/>
          </a:xfrm>
          <a:prstGeom prst="rect">
            <a:avLst/>
          </a:prstGeom>
        </p:spPr>
      </p:pic>
      <p:pic>
        <p:nvPicPr>
          <p:cNvPr id="32" name="Content Placeholder 5">
            <a:extLst>
              <a:ext uri="{FF2B5EF4-FFF2-40B4-BE49-F238E27FC236}">
                <a16:creationId xmlns:a16="http://schemas.microsoft.com/office/drawing/2014/main" id="{51E3CF80-CA6B-174B-AAA1-2A0539D62426}"/>
              </a:ext>
            </a:extLst>
          </p:cNvPr>
          <p:cNvPicPr>
            <a:picLocks noChangeAspect="1"/>
          </p:cNvPicPr>
          <p:nvPr/>
        </p:nvPicPr>
        <p:blipFill rotWithShape="1">
          <a:blip r:embed="rId6"/>
          <a:srcRect l="19713" t="43276" r="19312" b="41818"/>
          <a:stretch/>
        </p:blipFill>
        <p:spPr bwMode="auto">
          <a:xfrm>
            <a:off x="91267" y="5181600"/>
            <a:ext cx="1497064" cy="938023"/>
          </a:xfrm>
          <a:prstGeom prst="rect">
            <a:avLst/>
          </a:prstGeom>
          <a:noFill/>
          <a:ln w="9525">
            <a:noFill/>
            <a:miter lim="800000"/>
            <a:headEnd/>
            <a:tailEnd/>
          </a:ln>
        </p:spPr>
      </p:pic>
      <p:grpSp>
        <p:nvGrpSpPr>
          <p:cNvPr id="33" name="Group 32">
            <a:extLst>
              <a:ext uri="{FF2B5EF4-FFF2-40B4-BE49-F238E27FC236}">
                <a16:creationId xmlns:a16="http://schemas.microsoft.com/office/drawing/2014/main" id="{87D5E66C-B349-3884-57F1-9C72CD38543B}"/>
              </a:ext>
            </a:extLst>
          </p:cNvPr>
          <p:cNvGrpSpPr/>
          <p:nvPr/>
        </p:nvGrpSpPr>
        <p:grpSpPr>
          <a:xfrm>
            <a:off x="2126803" y="3328326"/>
            <a:ext cx="504082" cy="634074"/>
            <a:chOff x="2158215" y="3444340"/>
            <a:chExt cx="504082" cy="634074"/>
          </a:xfrm>
        </p:grpSpPr>
        <p:sp>
          <p:nvSpPr>
            <p:cNvPr id="38" name="Arrow: Right 37">
              <a:extLst>
                <a:ext uri="{FF2B5EF4-FFF2-40B4-BE49-F238E27FC236}">
                  <a16:creationId xmlns:a16="http://schemas.microsoft.com/office/drawing/2014/main" id="{FE0894E8-844D-0DD4-AF95-247759B740F8}"/>
                </a:ext>
              </a:extLst>
            </p:cNvPr>
            <p:cNvSpPr/>
            <p:nvPr/>
          </p:nvSpPr>
          <p:spPr>
            <a:xfrm rot="5400000">
              <a:off x="1935731" y="3666824"/>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61FAC7BC-6679-2575-211B-38A1EB8FFB7D}"/>
                </a:ext>
              </a:extLst>
            </p:cNvPr>
            <p:cNvSpPr/>
            <p:nvPr/>
          </p:nvSpPr>
          <p:spPr>
            <a:xfrm rot="5400000">
              <a:off x="2255103" y="3671220"/>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0FA0B2A-74A5-9EAF-8798-E055499C60B2}"/>
              </a:ext>
            </a:extLst>
          </p:cNvPr>
          <p:cNvGrpSpPr/>
          <p:nvPr/>
        </p:nvGrpSpPr>
        <p:grpSpPr>
          <a:xfrm>
            <a:off x="2126804" y="4667385"/>
            <a:ext cx="504080" cy="640027"/>
            <a:chOff x="2158216" y="4685397"/>
            <a:chExt cx="504080" cy="640027"/>
          </a:xfrm>
        </p:grpSpPr>
        <p:sp>
          <p:nvSpPr>
            <p:cNvPr id="45" name="Arrow: Right 44">
              <a:extLst>
                <a:ext uri="{FF2B5EF4-FFF2-40B4-BE49-F238E27FC236}">
                  <a16:creationId xmlns:a16="http://schemas.microsoft.com/office/drawing/2014/main" id="{78B137E1-D245-48CE-B7B4-F5F54BBAACD2}"/>
                </a:ext>
              </a:extLst>
            </p:cNvPr>
            <p:cNvSpPr/>
            <p:nvPr/>
          </p:nvSpPr>
          <p:spPr>
            <a:xfrm rot="5400000">
              <a:off x="1935732" y="4907881"/>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E2F1FA54-145C-1780-2B39-630BD563D924}"/>
                </a:ext>
              </a:extLst>
            </p:cNvPr>
            <p:cNvSpPr/>
            <p:nvPr/>
          </p:nvSpPr>
          <p:spPr>
            <a:xfrm rot="5400000">
              <a:off x="2255102" y="4918230"/>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6EC059A2-4625-2C5D-DE9B-3C7E47D46EE4}"/>
              </a:ext>
            </a:extLst>
          </p:cNvPr>
          <p:cNvSpPr txBox="1"/>
          <p:nvPr/>
        </p:nvSpPr>
        <p:spPr>
          <a:xfrm flipH="1">
            <a:off x="1978111" y="1566472"/>
            <a:ext cx="745285" cy="369332"/>
          </a:xfrm>
          <a:prstGeom prst="rect">
            <a:avLst/>
          </a:prstGeom>
          <a:noFill/>
        </p:spPr>
        <p:txBody>
          <a:bodyPr wrap="square" rtlCol="0">
            <a:spAutoFit/>
          </a:bodyPr>
          <a:lstStyle/>
          <a:p>
            <a:pPr algn="ctr"/>
            <a:r>
              <a:rPr lang="en-US" b="1" dirty="0"/>
              <a:t>Near</a:t>
            </a:r>
          </a:p>
        </p:txBody>
      </p:sp>
      <p:sp>
        <p:nvSpPr>
          <p:cNvPr id="31" name="TextBox 30">
            <a:extLst>
              <a:ext uri="{FF2B5EF4-FFF2-40B4-BE49-F238E27FC236}">
                <a16:creationId xmlns:a16="http://schemas.microsoft.com/office/drawing/2014/main" id="{46CDDEF5-73C7-266F-D60E-923F96B94243}"/>
              </a:ext>
            </a:extLst>
          </p:cNvPr>
          <p:cNvSpPr txBox="1"/>
          <p:nvPr/>
        </p:nvSpPr>
        <p:spPr>
          <a:xfrm flipH="1">
            <a:off x="6821404" y="1566472"/>
            <a:ext cx="745285" cy="369332"/>
          </a:xfrm>
          <a:prstGeom prst="rect">
            <a:avLst/>
          </a:prstGeom>
          <a:noFill/>
        </p:spPr>
        <p:txBody>
          <a:bodyPr wrap="square" rtlCol="0">
            <a:spAutoFit/>
          </a:bodyPr>
          <a:lstStyle/>
          <a:p>
            <a:pPr algn="ctr"/>
            <a:r>
              <a:rPr lang="en-US" b="1" dirty="0"/>
              <a:t>Far</a:t>
            </a:r>
          </a:p>
        </p:txBody>
      </p:sp>
      <p:cxnSp>
        <p:nvCxnSpPr>
          <p:cNvPr id="34" name="Straight Connector 33">
            <a:extLst>
              <a:ext uri="{FF2B5EF4-FFF2-40B4-BE49-F238E27FC236}">
                <a16:creationId xmlns:a16="http://schemas.microsoft.com/office/drawing/2014/main" id="{6E142294-9539-3CB6-4A07-B66FC281D77D}"/>
              </a:ext>
            </a:extLst>
          </p:cNvPr>
          <p:cNvCxnSpPr>
            <a:cxnSpLocks/>
          </p:cNvCxnSpPr>
          <p:nvPr/>
        </p:nvCxnSpPr>
        <p:spPr>
          <a:xfrm>
            <a:off x="35052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42F1CFE-344A-9ED4-B96B-32EDC2C4F74E}"/>
              </a:ext>
            </a:extLst>
          </p:cNvPr>
          <p:cNvCxnSpPr>
            <a:cxnSpLocks/>
          </p:cNvCxnSpPr>
          <p:nvPr/>
        </p:nvCxnSpPr>
        <p:spPr>
          <a:xfrm>
            <a:off x="59436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31216241-A11A-C224-799A-59DC1619908F}"/>
              </a:ext>
            </a:extLst>
          </p:cNvPr>
          <p:cNvSpPr txBox="1"/>
          <p:nvPr/>
        </p:nvSpPr>
        <p:spPr>
          <a:xfrm flipH="1">
            <a:off x="2790168" y="1219200"/>
            <a:ext cx="3736227" cy="369332"/>
          </a:xfrm>
          <a:prstGeom prst="rect">
            <a:avLst/>
          </a:prstGeom>
          <a:noFill/>
        </p:spPr>
        <p:txBody>
          <a:bodyPr wrap="square" rtlCol="0">
            <a:spAutoFit/>
          </a:bodyPr>
          <a:lstStyle/>
          <a:p>
            <a:pPr algn="ctr"/>
            <a:r>
              <a:rPr lang="en-US" b="1" dirty="0"/>
              <a:t>Experience with System Mgmt.</a:t>
            </a:r>
          </a:p>
        </p:txBody>
      </p:sp>
      <p:sp>
        <p:nvSpPr>
          <p:cNvPr id="44" name="TextBox 43">
            <a:extLst>
              <a:ext uri="{FF2B5EF4-FFF2-40B4-BE49-F238E27FC236}">
                <a16:creationId xmlns:a16="http://schemas.microsoft.com/office/drawing/2014/main" id="{A8376AAA-0147-50E7-54A7-C4C09FAEFA64}"/>
              </a:ext>
            </a:extLst>
          </p:cNvPr>
          <p:cNvSpPr txBox="1"/>
          <p:nvPr/>
        </p:nvSpPr>
        <p:spPr>
          <a:xfrm>
            <a:off x="204784" y="2186054"/>
            <a:ext cx="1079459" cy="307777"/>
          </a:xfrm>
          <a:prstGeom prst="rect">
            <a:avLst/>
          </a:prstGeom>
          <a:noFill/>
        </p:spPr>
        <p:txBody>
          <a:bodyPr wrap="square" lIns="91440" tIns="45720" rIns="91440" bIns="45720" rtlCol="0" anchor="t">
            <a:spAutoFit/>
          </a:bodyPr>
          <a:lstStyle/>
          <a:p>
            <a:pPr algn="ctr"/>
            <a:r>
              <a:rPr lang="en-US" sz="1400" dirty="0">
                <a:latin typeface="+mj-lt"/>
                <a:cs typeface="Arial"/>
              </a:rPr>
              <a:t>Sensing</a:t>
            </a:r>
            <a:endParaRPr lang="en-US" sz="1400" dirty="0">
              <a:latin typeface="+mj-lt"/>
            </a:endParaRPr>
          </a:p>
        </p:txBody>
      </p:sp>
      <p:sp>
        <p:nvSpPr>
          <p:cNvPr id="47" name="TextBox 46">
            <a:extLst>
              <a:ext uri="{FF2B5EF4-FFF2-40B4-BE49-F238E27FC236}">
                <a16:creationId xmlns:a16="http://schemas.microsoft.com/office/drawing/2014/main" id="{9C22317D-6D8A-83A7-9353-18914E8CE782}"/>
              </a:ext>
            </a:extLst>
          </p:cNvPr>
          <p:cNvSpPr txBox="1"/>
          <p:nvPr/>
        </p:nvSpPr>
        <p:spPr>
          <a:xfrm>
            <a:off x="157487" y="36571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Anticipating</a:t>
            </a:r>
            <a:endParaRPr lang="en-US" sz="1400" dirty="0">
              <a:latin typeface="+mj-lt"/>
            </a:endParaRPr>
          </a:p>
        </p:txBody>
      </p:sp>
      <p:sp>
        <p:nvSpPr>
          <p:cNvPr id="48" name="TextBox 47">
            <a:extLst>
              <a:ext uri="{FF2B5EF4-FFF2-40B4-BE49-F238E27FC236}">
                <a16:creationId xmlns:a16="http://schemas.microsoft.com/office/drawing/2014/main" id="{E13FCE80-6918-866D-F773-68E722A0286F}"/>
              </a:ext>
            </a:extLst>
          </p:cNvPr>
          <p:cNvSpPr txBox="1"/>
          <p:nvPr/>
        </p:nvSpPr>
        <p:spPr>
          <a:xfrm>
            <a:off x="157487" y="49294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Learning</a:t>
            </a:r>
            <a:endParaRPr lang="en-US" sz="1400" dirty="0">
              <a:latin typeface="+mj-lt"/>
            </a:endParaRPr>
          </a:p>
        </p:txBody>
      </p:sp>
    </p:spTree>
    <p:extLst>
      <p:ext uri="{BB962C8B-B14F-4D97-AF65-F5344CB8AC3E}">
        <p14:creationId xmlns:p14="http://schemas.microsoft.com/office/powerpoint/2010/main" val="3151890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072F71-F1C2-55C7-787B-56DBD311D546}"/>
              </a:ext>
            </a:extLst>
          </p:cNvPr>
          <p:cNvSpPr>
            <a:spLocks noGrp="1"/>
          </p:cNvSpPr>
          <p:nvPr>
            <p:ph type="sldNum" sz="quarter" idx="12"/>
          </p:nvPr>
        </p:nvSpPr>
        <p:spPr/>
        <p:txBody>
          <a:bodyPr/>
          <a:lstStyle/>
          <a:p>
            <a:pPr>
              <a:defRPr/>
            </a:pPr>
            <a:fld id="{8C8B53A7-21D7-4990-A3BD-F06DCAE13504}" type="slidenum">
              <a:rPr lang="en-US" smtClean="0"/>
              <a:pPr>
                <a:defRPr/>
              </a:pPr>
              <a:t>18</a:t>
            </a:fld>
            <a:endParaRPr lang="en-US" dirty="0"/>
          </a:p>
        </p:txBody>
      </p:sp>
      <p:sp>
        <p:nvSpPr>
          <p:cNvPr id="9" name="Title 8">
            <a:extLst>
              <a:ext uri="{FF2B5EF4-FFF2-40B4-BE49-F238E27FC236}">
                <a16:creationId xmlns:a16="http://schemas.microsoft.com/office/drawing/2014/main" id="{91BCF5EB-17C1-87AA-D800-9A828F56C9DD}"/>
              </a:ext>
            </a:extLst>
          </p:cNvPr>
          <p:cNvSpPr>
            <a:spLocks noGrp="1"/>
          </p:cNvSpPr>
          <p:nvPr>
            <p:ph type="title"/>
          </p:nvPr>
        </p:nvSpPr>
        <p:spPr>
          <a:xfrm>
            <a:off x="-10349" y="596524"/>
            <a:ext cx="9144000" cy="762000"/>
          </a:xfrm>
        </p:spPr>
        <p:txBody>
          <a:bodyPr/>
          <a:lstStyle/>
          <a:p>
            <a:r>
              <a:rPr lang="en-US" dirty="0">
                <a:ea typeface="ＭＳ Ｐゴシック"/>
              </a:rPr>
              <a:t>Results: Experience and Surprise</a:t>
            </a:r>
            <a:endParaRPr lang="en-US" dirty="0"/>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A02CA246-9561-ECB7-BC3C-F5CCE279C046}"/>
                  </a:ext>
                </a:extLst>
              </p14:cNvPr>
              <p14:cNvContentPartPr/>
              <p14:nvPr/>
            </p14:nvContentPartPr>
            <p14:xfrm>
              <a:off x="1692004" y="2217080"/>
              <a:ext cx="360" cy="360"/>
            </p14:xfrm>
          </p:contentPart>
        </mc:Choice>
        <mc:Fallback>
          <p:pic>
            <p:nvPicPr>
              <p:cNvPr id="10" name="Ink 9">
                <a:extLst>
                  <a:ext uri="{FF2B5EF4-FFF2-40B4-BE49-F238E27FC236}">
                    <a16:creationId xmlns:a16="http://schemas.microsoft.com/office/drawing/2014/main" id="{A02CA246-9561-ECB7-BC3C-F5CCE279C046}"/>
                  </a:ext>
                </a:extLst>
              </p:cNvPr>
              <p:cNvPicPr/>
              <p:nvPr/>
            </p:nvPicPr>
            <p:blipFill>
              <a:blip r:embed="rId3"/>
              <a:stretch>
                <a:fillRect/>
              </a:stretch>
            </p:blipFill>
            <p:spPr>
              <a:xfrm>
                <a:off x="1683004" y="2208080"/>
                <a:ext cx="18000" cy="18000"/>
              </a:xfrm>
              <a:prstGeom prst="rect">
                <a:avLst/>
              </a:prstGeom>
            </p:spPr>
          </p:pic>
        </mc:Fallback>
      </mc:AlternateContent>
      <p:sp>
        <p:nvSpPr>
          <p:cNvPr id="12" name="TextBox 11">
            <a:extLst>
              <a:ext uri="{FF2B5EF4-FFF2-40B4-BE49-F238E27FC236}">
                <a16:creationId xmlns:a16="http://schemas.microsoft.com/office/drawing/2014/main" id="{6F1A4577-AAB0-29A6-BDD4-B6AE70AD0A90}"/>
              </a:ext>
            </a:extLst>
          </p:cNvPr>
          <p:cNvSpPr txBox="1"/>
          <p:nvPr/>
        </p:nvSpPr>
        <p:spPr>
          <a:xfrm>
            <a:off x="1976295" y="2091346"/>
            <a:ext cx="805099" cy="461665"/>
          </a:xfrm>
          <a:prstGeom prst="rect">
            <a:avLst/>
          </a:prstGeom>
          <a:noFill/>
        </p:spPr>
        <p:txBody>
          <a:bodyPr wrap="square" lIns="91440" tIns="45720" rIns="91440" bIns="45720" rtlCol="0" anchor="t">
            <a:spAutoFit/>
          </a:bodyPr>
          <a:lstStyle/>
          <a:p>
            <a:pPr algn="ctr"/>
            <a:r>
              <a:rPr lang="en-US" sz="1200" b="1" dirty="0">
                <a:latin typeface="+mj-lt"/>
                <a:cs typeface="Arial"/>
              </a:rPr>
              <a:t>CECOS</a:t>
            </a:r>
          </a:p>
          <a:p>
            <a:pPr algn="ctr"/>
            <a:r>
              <a:rPr lang="en-US" sz="1200" dirty="0">
                <a:latin typeface="+mj-lt"/>
                <a:cs typeface="Arial"/>
              </a:rPr>
              <a:t> (n = 52)</a:t>
            </a:r>
            <a:endParaRPr lang="en-US" dirty="0"/>
          </a:p>
        </p:txBody>
      </p:sp>
      <p:sp>
        <p:nvSpPr>
          <p:cNvPr id="13" name="TextBox 12">
            <a:extLst>
              <a:ext uri="{FF2B5EF4-FFF2-40B4-BE49-F238E27FC236}">
                <a16:creationId xmlns:a16="http://schemas.microsoft.com/office/drawing/2014/main" id="{A9AEDA00-FAF2-8605-3E61-BAB926669966}"/>
              </a:ext>
            </a:extLst>
          </p:cNvPr>
          <p:cNvSpPr txBox="1"/>
          <p:nvPr/>
        </p:nvSpPr>
        <p:spPr>
          <a:xfrm>
            <a:off x="4348474" y="2091346"/>
            <a:ext cx="794449" cy="461665"/>
          </a:xfrm>
          <a:prstGeom prst="rect">
            <a:avLst/>
          </a:prstGeom>
          <a:noFill/>
        </p:spPr>
        <p:txBody>
          <a:bodyPr wrap="square" lIns="91440" tIns="45720" rIns="91440" bIns="45720" rtlCol="0" anchor="t">
            <a:spAutoFit/>
          </a:bodyPr>
          <a:lstStyle/>
          <a:p>
            <a:pPr algn="ctr"/>
            <a:r>
              <a:rPr lang="en-US" sz="1200" b="1" dirty="0">
                <a:latin typeface="+mj-lt"/>
                <a:cs typeface="Arial"/>
              </a:rPr>
              <a:t> CHDS</a:t>
            </a:r>
            <a:r>
              <a:rPr lang="en-US" sz="1200" dirty="0">
                <a:latin typeface="+mj-lt"/>
                <a:cs typeface="Arial"/>
              </a:rPr>
              <a:t> </a:t>
            </a:r>
          </a:p>
          <a:p>
            <a:pPr algn="ctr"/>
            <a:r>
              <a:rPr lang="en-US" sz="1200" dirty="0">
                <a:latin typeface="+mj-lt"/>
                <a:cs typeface="Arial"/>
              </a:rPr>
              <a:t>(n = 80)</a:t>
            </a:r>
          </a:p>
        </p:txBody>
      </p:sp>
      <p:sp>
        <p:nvSpPr>
          <p:cNvPr id="14" name="TextBox 13">
            <a:extLst>
              <a:ext uri="{FF2B5EF4-FFF2-40B4-BE49-F238E27FC236}">
                <a16:creationId xmlns:a16="http://schemas.microsoft.com/office/drawing/2014/main" id="{D07D30B4-F4AC-FE31-4C14-18919C3633C7}"/>
              </a:ext>
            </a:extLst>
          </p:cNvPr>
          <p:cNvSpPr txBox="1"/>
          <p:nvPr/>
        </p:nvSpPr>
        <p:spPr>
          <a:xfrm>
            <a:off x="6620842" y="2091346"/>
            <a:ext cx="1277616" cy="461665"/>
          </a:xfrm>
          <a:prstGeom prst="rect">
            <a:avLst/>
          </a:prstGeom>
          <a:noFill/>
        </p:spPr>
        <p:txBody>
          <a:bodyPr wrap="square" lIns="91440" tIns="45720" rIns="91440" bIns="45720" rtlCol="0" anchor="t">
            <a:spAutoFit/>
          </a:bodyPr>
          <a:lstStyle/>
          <a:p>
            <a:pPr algn="ctr"/>
            <a:r>
              <a:rPr lang="en-US" sz="1200" b="1" dirty="0">
                <a:latin typeface="+mj-lt"/>
                <a:cs typeface="Arial"/>
              </a:rPr>
              <a:t>ASU </a:t>
            </a:r>
            <a:r>
              <a:rPr lang="en-US" sz="1200" dirty="0">
                <a:latin typeface="+mj-lt"/>
                <a:cs typeface="Arial"/>
              </a:rPr>
              <a:t>(n = 30)</a:t>
            </a:r>
            <a:endParaRPr lang="en-US" dirty="0">
              <a:cs typeface="Arial"/>
            </a:endParaRPr>
          </a:p>
          <a:p>
            <a:pPr algn="ctr"/>
            <a:r>
              <a:rPr lang="en-US" sz="1200" b="1" dirty="0">
                <a:latin typeface="+mj-lt"/>
                <a:cs typeface="Arial"/>
              </a:rPr>
              <a:t>MORS </a:t>
            </a:r>
            <a:r>
              <a:rPr lang="en-US" sz="1200" dirty="0">
                <a:latin typeface="+mj-lt"/>
                <a:cs typeface="Arial"/>
              </a:rPr>
              <a:t>(n = 20)</a:t>
            </a:r>
          </a:p>
        </p:txBody>
      </p:sp>
      <p:sp>
        <p:nvSpPr>
          <p:cNvPr id="15" name="TextBox 14">
            <a:extLst>
              <a:ext uri="{FF2B5EF4-FFF2-40B4-BE49-F238E27FC236}">
                <a16:creationId xmlns:a16="http://schemas.microsoft.com/office/drawing/2014/main" id="{22A9C3EC-B0BF-359A-70F1-29AD8FF9308D}"/>
              </a:ext>
            </a:extLst>
          </p:cNvPr>
          <p:cNvSpPr txBox="1"/>
          <p:nvPr/>
        </p:nvSpPr>
        <p:spPr>
          <a:xfrm>
            <a:off x="231947" y="4147070"/>
            <a:ext cx="1494740" cy="276999"/>
          </a:xfrm>
          <a:prstGeom prst="rect">
            <a:avLst/>
          </a:prstGeom>
          <a:noFill/>
        </p:spPr>
        <p:txBody>
          <a:bodyPr wrap="square" lIns="91440" tIns="45720" rIns="91440" bIns="45720" rtlCol="0" anchor="t">
            <a:spAutoFit/>
          </a:bodyPr>
          <a:lstStyle/>
          <a:p>
            <a:endParaRPr lang="en-US" sz="1200" dirty="0">
              <a:latin typeface="+mj-lt"/>
            </a:endParaRPr>
          </a:p>
        </p:txBody>
      </p:sp>
      <p:sp>
        <p:nvSpPr>
          <p:cNvPr id="17" name="TextBox 16">
            <a:extLst>
              <a:ext uri="{FF2B5EF4-FFF2-40B4-BE49-F238E27FC236}">
                <a16:creationId xmlns:a16="http://schemas.microsoft.com/office/drawing/2014/main" id="{AFCFE004-1876-601C-A41E-66DF57BF86FD}"/>
              </a:ext>
            </a:extLst>
          </p:cNvPr>
          <p:cNvSpPr txBox="1"/>
          <p:nvPr/>
        </p:nvSpPr>
        <p:spPr>
          <a:xfrm>
            <a:off x="1487922" y="2698270"/>
            <a:ext cx="1781845" cy="523220"/>
          </a:xfrm>
          <a:prstGeom prst="rect">
            <a:avLst/>
          </a:prstGeom>
          <a:noFill/>
        </p:spPr>
        <p:txBody>
          <a:bodyPr wrap="square" lIns="91440" tIns="45720" rIns="91440" bIns="45720" rtlCol="0" anchor="t">
            <a:spAutoFit/>
          </a:bodyPr>
          <a:lstStyle/>
          <a:p>
            <a:pPr algn="ctr"/>
            <a:r>
              <a:rPr lang="en-US" sz="1400" dirty="0">
                <a:latin typeface="+mj-lt"/>
                <a:cs typeface="Arial"/>
              </a:rPr>
              <a:t>More Experience = Higher Expectations</a:t>
            </a:r>
            <a:endParaRPr lang="en-US" sz="1400" dirty="0">
              <a:latin typeface="+mj-lt"/>
            </a:endParaRPr>
          </a:p>
        </p:txBody>
      </p:sp>
      <p:sp>
        <p:nvSpPr>
          <p:cNvPr id="26" name="TextBox 25">
            <a:extLst>
              <a:ext uri="{FF2B5EF4-FFF2-40B4-BE49-F238E27FC236}">
                <a16:creationId xmlns:a16="http://schemas.microsoft.com/office/drawing/2014/main" id="{38B36DA2-8D86-E7C6-E5DD-D8D06EE7B06C}"/>
              </a:ext>
            </a:extLst>
          </p:cNvPr>
          <p:cNvSpPr txBox="1"/>
          <p:nvPr/>
        </p:nvSpPr>
        <p:spPr>
          <a:xfrm>
            <a:off x="231947" y="5491054"/>
            <a:ext cx="1217949" cy="276999"/>
          </a:xfrm>
          <a:prstGeom prst="rect">
            <a:avLst/>
          </a:prstGeom>
          <a:noFill/>
        </p:spPr>
        <p:txBody>
          <a:bodyPr wrap="square" lIns="91440" tIns="45720" rIns="91440" bIns="45720" rtlCol="0" anchor="t">
            <a:spAutoFit/>
          </a:bodyPr>
          <a:lstStyle/>
          <a:p>
            <a:endParaRPr lang="en-US" sz="1200" dirty="0"/>
          </a:p>
        </p:txBody>
      </p:sp>
      <p:sp>
        <p:nvSpPr>
          <p:cNvPr id="27" name="TextBox 26">
            <a:extLst>
              <a:ext uri="{FF2B5EF4-FFF2-40B4-BE49-F238E27FC236}">
                <a16:creationId xmlns:a16="http://schemas.microsoft.com/office/drawing/2014/main" id="{A3F7CCDD-5A6A-933E-5B57-0500A419A3BD}"/>
              </a:ext>
            </a:extLst>
          </p:cNvPr>
          <p:cNvSpPr txBox="1"/>
          <p:nvPr/>
        </p:nvSpPr>
        <p:spPr>
          <a:xfrm>
            <a:off x="1587214" y="5496723"/>
            <a:ext cx="1583261" cy="307777"/>
          </a:xfrm>
          <a:prstGeom prst="rect">
            <a:avLst/>
          </a:prstGeom>
          <a:noFill/>
        </p:spPr>
        <p:txBody>
          <a:bodyPr wrap="square" lIns="91440" tIns="45720" rIns="91440" bIns="45720" rtlCol="0" anchor="t">
            <a:spAutoFit/>
          </a:bodyPr>
          <a:lstStyle/>
          <a:p>
            <a:pPr algn="ctr"/>
            <a:r>
              <a:rPr lang="en-US" sz="1400" dirty="0">
                <a:latin typeface="+mj-lt"/>
                <a:cs typeface="Arial"/>
              </a:rPr>
              <a:t>Style Adjustment</a:t>
            </a:r>
            <a:endParaRPr lang="en-US" sz="1400" dirty="0">
              <a:latin typeface="+mj-lt"/>
            </a:endParaRPr>
          </a:p>
        </p:txBody>
      </p:sp>
      <p:sp>
        <p:nvSpPr>
          <p:cNvPr id="3" name="Arrow: Right 2">
            <a:extLst>
              <a:ext uri="{FF2B5EF4-FFF2-40B4-BE49-F238E27FC236}">
                <a16:creationId xmlns:a16="http://schemas.microsoft.com/office/drawing/2014/main" id="{3DC4A3F9-E76E-0D78-CFA5-A5BFC2664D11}"/>
              </a:ext>
            </a:extLst>
          </p:cNvPr>
          <p:cNvSpPr/>
          <p:nvPr/>
        </p:nvSpPr>
        <p:spPr>
          <a:xfrm>
            <a:off x="2895601" y="1612024"/>
            <a:ext cx="3657600" cy="278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pic>
        <p:nvPicPr>
          <p:cNvPr id="6" name="Picture 5">
            <a:extLst>
              <a:ext uri="{FF2B5EF4-FFF2-40B4-BE49-F238E27FC236}">
                <a16:creationId xmlns:a16="http://schemas.microsoft.com/office/drawing/2014/main" id="{7844FEB0-B0B1-3593-1B0B-0B1D806C8F32}"/>
              </a:ext>
            </a:extLst>
          </p:cNvPr>
          <p:cNvPicPr>
            <a:picLocks noChangeAspect="1"/>
          </p:cNvPicPr>
          <p:nvPr/>
        </p:nvPicPr>
        <p:blipFill>
          <a:blip r:embed="rId4"/>
          <a:stretch>
            <a:fillRect/>
          </a:stretch>
        </p:blipFill>
        <p:spPr>
          <a:xfrm>
            <a:off x="463816" y="2494669"/>
            <a:ext cx="561394" cy="936001"/>
          </a:xfrm>
          <a:prstGeom prst="rect">
            <a:avLst/>
          </a:prstGeom>
        </p:spPr>
      </p:pic>
      <p:pic>
        <p:nvPicPr>
          <p:cNvPr id="30" name="Picture 29">
            <a:extLst>
              <a:ext uri="{FF2B5EF4-FFF2-40B4-BE49-F238E27FC236}">
                <a16:creationId xmlns:a16="http://schemas.microsoft.com/office/drawing/2014/main" id="{645A143A-712E-223A-2DA0-58AEED26A194}"/>
              </a:ext>
            </a:extLst>
          </p:cNvPr>
          <p:cNvPicPr>
            <a:picLocks noChangeAspect="1"/>
          </p:cNvPicPr>
          <p:nvPr/>
        </p:nvPicPr>
        <p:blipFill>
          <a:blip r:embed="rId5"/>
          <a:stretch>
            <a:fillRect/>
          </a:stretch>
        </p:blipFill>
        <p:spPr>
          <a:xfrm>
            <a:off x="137714" y="3955503"/>
            <a:ext cx="1213599" cy="763133"/>
          </a:xfrm>
          <a:prstGeom prst="rect">
            <a:avLst/>
          </a:prstGeom>
        </p:spPr>
      </p:pic>
      <p:pic>
        <p:nvPicPr>
          <p:cNvPr id="32" name="Content Placeholder 5">
            <a:extLst>
              <a:ext uri="{FF2B5EF4-FFF2-40B4-BE49-F238E27FC236}">
                <a16:creationId xmlns:a16="http://schemas.microsoft.com/office/drawing/2014/main" id="{51E3CF80-CA6B-174B-AAA1-2A0539D62426}"/>
              </a:ext>
            </a:extLst>
          </p:cNvPr>
          <p:cNvPicPr>
            <a:picLocks noChangeAspect="1"/>
          </p:cNvPicPr>
          <p:nvPr/>
        </p:nvPicPr>
        <p:blipFill rotWithShape="1">
          <a:blip r:embed="rId6"/>
          <a:srcRect l="19713" t="43276" r="19312" b="41818"/>
          <a:stretch/>
        </p:blipFill>
        <p:spPr bwMode="auto">
          <a:xfrm>
            <a:off x="91267" y="5181600"/>
            <a:ext cx="1497064" cy="938023"/>
          </a:xfrm>
          <a:prstGeom prst="rect">
            <a:avLst/>
          </a:prstGeom>
          <a:noFill/>
          <a:ln w="9525">
            <a:noFill/>
            <a:miter lim="800000"/>
            <a:headEnd/>
            <a:tailEnd/>
          </a:ln>
        </p:spPr>
      </p:pic>
      <p:grpSp>
        <p:nvGrpSpPr>
          <p:cNvPr id="33" name="Group 32">
            <a:extLst>
              <a:ext uri="{FF2B5EF4-FFF2-40B4-BE49-F238E27FC236}">
                <a16:creationId xmlns:a16="http://schemas.microsoft.com/office/drawing/2014/main" id="{87D5E66C-B349-3884-57F1-9C72CD38543B}"/>
              </a:ext>
            </a:extLst>
          </p:cNvPr>
          <p:cNvGrpSpPr/>
          <p:nvPr/>
        </p:nvGrpSpPr>
        <p:grpSpPr>
          <a:xfrm>
            <a:off x="2126803" y="3328326"/>
            <a:ext cx="504082" cy="634074"/>
            <a:chOff x="2158215" y="3444340"/>
            <a:chExt cx="504082" cy="634074"/>
          </a:xfrm>
        </p:grpSpPr>
        <p:sp>
          <p:nvSpPr>
            <p:cNvPr id="38" name="Arrow: Right 37">
              <a:extLst>
                <a:ext uri="{FF2B5EF4-FFF2-40B4-BE49-F238E27FC236}">
                  <a16:creationId xmlns:a16="http://schemas.microsoft.com/office/drawing/2014/main" id="{FE0894E8-844D-0DD4-AF95-247759B740F8}"/>
                </a:ext>
              </a:extLst>
            </p:cNvPr>
            <p:cNvSpPr/>
            <p:nvPr/>
          </p:nvSpPr>
          <p:spPr>
            <a:xfrm rot="5400000">
              <a:off x="1935731" y="3666824"/>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61FAC7BC-6679-2575-211B-38A1EB8FFB7D}"/>
                </a:ext>
              </a:extLst>
            </p:cNvPr>
            <p:cNvSpPr/>
            <p:nvPr/>
          </p:nvSpPr>
          <p:spPr>
            <a:xfrm rot="5400000">
              <a:off x="2255103" y="3671220"/>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0FA0B2A-74A5-9EAF-8798-E055499C60B2}"/>
              </a:ext>
            </a:extLst>
          </p:cNvPr>
          <p:cNvGrpSpPr/>
          <p:nvPr/>
        </p:nvGrpSpPr>
        <p:grpSpPr>
          <a:xfrm>
            <a:off x="2126804" y="4667385"/>
            <a:ext cx="504080" cy="640027"/>
            <a:chOff x="2158216" y="4685397"/>
            <a:chExt cx="504080" cy="640027"/>
          </a:xfrm>
        </p:grpSpPr>
        <p:sp>
          <p:nvSpPr>
            <p:cNvPr id="45" name="Arrow: Right 44">
              <a:extLst>
                <a:ext uri="{FF2B5EF4-FFF2-40B4-BE49-F238E27FC236}">
                  <a16:creationId xmlns:a16="http://schemas.microsoft.com/office/drawing/2014/main" id="{78B137E1-D245-48CE-B7B4-F5F54BBAACD2}"/>
                </a:ext>
              </a:extLst>
            </p:cNvPr>
            <p:cNvSpPr/>
            <p:nvPr/>
          </p:nvSpPr>
          <p:spPr>
            <a:xfrm rot="5400000">
              <a:off x="1935732" y="4907881"/>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E2F1FA54-145C-1780-2B39-630BD563D924}"/>
                </a:ext>
              </a:extLst>
            </p:cNvPr>
            <p:cNvSpPr/>
            <p:nvPr/>
          </p:nvSpPr>
          <p:spPr>
            <a:xfrm rot="5400000">
              <a:off x="2255102" y="4918230"/>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6EC059A2-4625-2C5D-DE9B-3C7E47D46EE4}"/>
              </a:ext>
            </a:extLst>
          </p:cNvPr>
          <p:cNvSpPr txBox="1"/>
          <p:nvPr/>
        </p:nvSpPr>
        <p:spPr>
          <a:xfrm flipH="1">
            <a:off x="1978111" y="1566472"/>
            <a:ext cx="745285" cy="369332"/>
          </a:xfrm>
          <a:prstGeom prst="rect">
            <a:avLst/>
          </a:prstGeom>
          <a:noFill/>
        </p:spPr>
        <p:txBody>
          <a:bodyPr wrap="square" rtlCol="0">
            <a:spAutoFit/>
          </a:bodyPr>
          <a:lstStyle/>
          <a:p>
            <a:pPr algn="ctr"/>
            <a:r>
              <a:rPr lang="en-US" b="1" dirty="0"/>
              <a:t>Near</a:t>
            </a:r>
          </a:p>
        </p:txBody>
      </p:sp>
      <p:sp>
        <p:nvSpPr>
          <p:cNvPr id="31" name="TextBox 30">
            <a:extLst>
              <a:ext uri="{FF2B5EF4-FFF2-40B4-BE49-F238E27FC236}">
                <a16:creationId xmlns:a16="http://schemas.microsoft.com/office/drawing/2014/main" id="{46CDDEF5-73C7-266F-D60E-923F96B94243}"/>
              </a:ext>
            </a:extLst>
          </p:cNvPr>
          <p:cNvSpPr txBox="1"/>
          <p:nvPr/>
        </p:nvSpPr>
        <p:spPr>
          <a:xfrm flipH="1">
            <a:off x="6821404" y="1566472"/>
            <a:ext cx="745285" cy="369332"/>
          </a:xfrm>
          <a:prstGeom prst="rect">
            <a:avLst/>
          </a:prstGeom>
          <a:noFill/>
        </p:spPr>
        <p:txBody>
          <a:bodyPr wrap="square" rtlCol="0">
            <a:spAutoFit/>
          </a:bodyPr>
          <a:lstStyle/>
          <a:p>
            <a:pPr algn="ctr"/>
            <a:r>
              <a:rPr lang="en-US" b="1" dirty="0"/>
              <a:t>Far</a:t>
            </a:r>
          </a:p>
        </p:txBody>
      </p:sp>
      <p:cxnSp>
        <p:nvCxnSpPr>
          <p:cNvPr id="34" name="Straight Connector 33">
            <a:extLst>
              <a:ext uri="{FF2B5EF4-FFF2-40B4-BE49-F238E27FC236}">
                <a16:creationId xmlns:a16="http://schemas.microsoft.com/office/drawing/2014/main" id="{6E142294-9539-3CB6-4A07-B66FC281D77D}"/>
              </a:ext>
            </a:extLst>
          </p:cNvPr>
          <p:cNvCxnSpPr>
            <a:cxnSpLocks/>
          </p:cNvCxnSpPr>
          <p:nvPr/>
        </p:nvCxnSpPr>
        <p:spPr>
          <a:xfrm>
            <a:off x="35052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42F1CFE-344A-9ED4-B96B-32EDC2C4F74E}"/>
              </a:ext>
            </a:extLst>
          </p:cNvPr>
          <p:cNvCxnSpPr>
            <a:cxnSpLocks/>
          </p:cNvCxnSpPr>
          <p:nvPr/>
        </p:nvCxnSpPr>
        <p:spPr>
          <a:xfrm>
            <a:off x="59436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31216241-A11A-C224-799A-59DC1619908F}"/>
              </a:ext>
            </a:extLst>
          </p:cNvPr>
          <p:cNvSpPr txBox="1"/>
          <p:nvPr/>
        </p:nvSpPr>
        <p:spPr>
          <a:xfrm flipH="1">
            <a:off x="2790168" y="1219200"/>
            <a:ext cx="3736227" cy="369332"/>
          </a:xfrm>
          <a:prstGeom prst="rect">
            <a:avLst/>
          </a:prstGeom>
          <a:noFill/>
        </p:spPr>
        <p:txBody>
          <a:bodyPr wrap="square" rtlCol="0">
            <a:spAutoFit/>
          </a:bodyPr>
          <a:lstStyle/>
          <a:p>
            <a:pPr algn="ctr"/>
            <a:r>
              <a:rPr lang="en-US" b="1" dirty="0"/>
              <a:t>Experience with System Mgmt.</a:t>
            </a:r>
          </a:p>
        </p:txBody>
      </p:sp>
      <p:sp>
        <p:nvSpPr>
          <p:cNvPr id="44" name="TextBox 43">
            <a:extLst>
              <a:ext uri="{FF2B5EF4-FFF2-40B4-BE49-F238E27FC236}">
                <a16:creationId xmlns:a16="http://schemas.microsoft.com/office/drawing/2014/main" id="{A8376AAA-0147-50E7-54A7-C4C09FAEFA64}"/>
              </a:ext>
            </a:extLst>
          </p:cNvPr>
          <p:cNvSpPr txBox="1"/>
          <p:nvPr/>
        </p:nvSpPr>
        <p:spPr>
          <a:xfrm>
            <a:off x="204784" y="2186054"/>
            <a:ext cx="1079459" cy="307777"/>
          </a:xfrm>
          <a:prstGeom prst="rect">
            <a:avLst/>
          </a:prstGeom>
          <a:noFill/>
        </p:spPr>
        <p:txBody>
          <a:bodyPr wrap="square" lIns="91440" tIns="45720" rIns="91440" bIns="45720" rtlCol="0" anchor="t">
            <a:spAutoFit/>
          </a:bodyPr>
          <a:lstStyle/>
          <a:p>
            <a:pPr algn="ctr"/>
            <a:r>
              <a:rPr lang="en-US" sz="1400" dirty="0">
                <a:latin typeface="+mj-lt"/>
                <a:cs typeface="Arial"/>
              </a:rPr>
              <a:t>Sensing</a:t>
            </a:r>
            <a:endParaRPr lang="en-US" sz="1400" dirty="0">
              <a:latin typeface="+mj-lt"/>
            </a:endParaRPr>
          </a:p>
        </p:txBody>
      </p:sp>
      <p:sp>
        <p:nvSpPr>
          <p:cNvPr id="47" name="TextBox 46">
            <a:extLst>
              <a:ext uri="{FF2B5EF4-FFF2-40B4-BE49-F238E27FC236}">
                <a16:creationId xmlns:a16="http://schemas.microsoft.com/office/drawing/2014/main" id="{9C22317D-6D8A-83A7-9353-18914E8CE782}"/>
              </a:ext>
            </a:extLst>
          </p:cNvPr>
          <p:cNvSpPr txBox="1"/>
          <p:nvPr/>
        </p:nvSpPr>
        <p:spPr>
          <a:xfrm>
            <a:off x="157487" y="36571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Anticipating</a:t>
            </a:r>
            <a:endParaRPr lang="en-US" sz="1400" dirty="0">
              <a:latin typeface="+mj-lt"/>
            </a:endParaRPr>
          </a:p>
        </p:txBody>
      </p:sp>
      <p:sp>
        <p:nvSpPr>
          <p:cNvPr id="48" name="TextBox 47">
            <a:extLst>
              <a:ext uri="{FF2B5EF4-FFF2-40B4-BE49-F238E27FC236}">
                <a16:creationId xmlns:a16="http://schemas.microsoft.com/office/drawing/2014/main" id="{E13FCE80-6918-866D-F773-68E722A0286F}"/>
              </a:ext>
            </a:extLst>
          </p:cNvPr>
          <p:cNvSpPr txBox="1"/>
          <p:nvPr/>
        </p:nvSpPr>
        <p:spPr>
          <a:xfrm>
            <a:off x="157487" y="49294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Learning</a:t>
            </a:r>
            <a:endParaRPr lang="en-US" sz="1400" dirty="0">
              <a:latin typeface="+mj-lt"/>
            </a:endParaRPr>
          </a:p>
        </p:txBody>
      </p:sp>
      <p:sp>
        <p:nvSpPr>
          <p:cNvPr id="5" name="TextBox 4">
            <a:extLst>
              <a:ext uri="{FF2B5EF4-FFF2-40B4-BE49-F238E27FC236}">
                <a16:creationId xmlns:a16="http://schemas.microsoft.com/office/drawing/2014/main" id="{7F054E63-3231-0F6E-AFA2-DB3309F55158}"/>
              </a:ext>
            </a:extLst>
          </p:cNvPr>
          <p:cNvSpPr txBox="1"/>
          <p:nvPr/>
        </p:nvSpPr>
        <p:spPr>
          <a:xfrm>
            <a:off x="1425153" y="4183181"/>
            <a:ext cx="1907382" cy="307777"/>
          </a:xfrm>
          <a:prstGeom prst="rect">
            <a:avLst/>
          </a:prstGeom>
          <a:noFill/>
        </p:spPr>
        <p:txBody>
          <a:bodyPr wrap="square" lIns="91440" tIns="45720" rIns="91440" bIns="45720" rtlCol="0" anchor="t">
            <a:spAutoFit/>
          </a:bodyPr>
          <a:lstStyle/>
          <a:p>
            <a:pPr algn="ctr"/>
            <a:r>
              <a:rPr lang="en-US" sz="1400" dirty="0">
                <a:latin typeface="+mj-lt"/>
                <a:cs typeface="Arial"/>
              </a:rPr>
              <a:t>Delayed Reaction</a:t>
            </a:r>
            <a:endParaRPr lang="en-US" sz="1400" dirty="0">
              <a:latin typeface="+mj-lt"/>
            </a:endParaRPr>
          </a:p>
        </p:txBody>
      </p:sp>
    </p:spTree>
    <p:extLst>
      <p:ext uri="{BB962C8B-B14F-4D97-AF65-F5344CB8AC3E}">
        <p14:creationId xmlns:p14="http://schemas.microsoft.com/office/powerpoint/2010/main" val="4038532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072F71-F1C2-55C7-787B-56DBD311D546}"/>
              </a:ext>
            </a:extLst>
          </p:cNvPr>
          <p:cNvSpPr>
            <a:spLocks noGrp="1"/>
          </p:cNvSpPr>
          <p:nvPr>
            <p:ph type="sldNum" sz="quarter" idx="12"/>
          </p:nvPr>
        </p:nvSpPr>
        <p:spPr/>
        <p:txBody>
          <a:bodyPr/>
          <a:lstStyle/>
          <a:p>
            <a:pPr>
              <a:defRPr/>
            </a:pPr>
            <a:fld id="{8C8B53A7-21D7-4990-A3BD-F06DCAE13504}" type="slidenum">
              <a:rPr lang="en-US" smtClean="0"/>
              <a:pPr>
                <a:defRPr/>
              </a:pPr>
              <a:t>19</a:t>
            </a:fld>
            <a:endParaRPr lang="en-US" dirty="0"/>
          </a:p>
        </p:txBody>
      </p:sp>
      <p:sp>
        <p:nvSpPr>
          <p:cNvPr id="9" name="Title 8">
            <a:extLst>
              <a:ext uri="{FF2B5EF4-FFF2-40B4-BE49-F238E27FC236}">
                <a16:creationId xmlns:a16="http://schemas.microsoft.com/office/drawing/2014/main" id="{91BCF5EB-17C1-87AA-D800-9A828F56C9DD}"/>
              </a:ext>
            </a:extLst>
          </p:cNvPr>
          <p:cNvSpPr>
            <a:spLocks noGrp="1"/>
          </p:cNvSpPr>
          <p:nvPr>
            <p:ph type="title"/>
          </p:nvPr>
        </p:nvSpPr>
        <p:spPr>
          <a:xfrm>
            <a:off x="-10349" y="596524"/>
            <a:ext cx="9144000" cy="762000"/>
          </a:xfrm>
        </p:spPr>
        <p:txBody>
          <a:bodyPr/>
          <a:lstStyle/>
          <a:p>
            <a:r>
              <a:rPr lang="en-US" dirty="0">
                <a:ea typeface="ＭＳ Ｐゴシック"/>
              </a:rPr>
              <a:t>Results: Experience and Surprise</a:t>
            </a:r>
            <a:endParaRPr lang="en-US" dirty="0"/>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A02CA246-9561-ECB7-BC3C-F5CCE279C046}"/>
                  </a:ext>
                </a:extLst>
              </p14:cNvPr>
              <p14:cNvContentPartPr/>
              <p14:nvPr/>
            </p14:nvContentPartPr>
            <p14:xfrm>
              <a:off x="1692004" y="2217080"/>
              <a:ext cx="360" cy="360"/>
            </p14:xfrm>
          </p:contentPart>
        </mc:Choice>
        <mc:Fallback>
          <p:pic>
            <p:nvPicPr>
              <p:cNvPr id="10" name="Ink 9">
                <a:extLst>
                  <a:ext uri="{FF2B5EF4-FFF2-40B4-BE49-F238E27FC236}">
                    <a16:creationId xmlns:a16="http://schemas.microsoft.com/office/drawing/2014/main" id="{A02CA246-9561-ECB7-BC3C-F5CCE279C046}"/>
                  </a:ext>
                </a:extLst>
              </p:cNvPr>
              <p:cNvPicPr/>
              <p:nvPr/>
            </p:nvPicPr>
            <p:blipFill>
              <a:blip r:embed="rId3"/>
              <a:stretch>
                <a:fillRect/>
              </a:stretch>
            </p:blipFill>
            <p:spPr>
              <a:xfrm>
                <a:off x="1683004" y="2208080"/>
                <a:ext cx="18000" cy="18000"/>
              </a:xfrm>
              <a:prstGeom prst="rect">
                <a:avLst/>
              </a:prstGeom>
            </p:spPr>
          </p:pic>
        </mc:Fallback>
      </mc:AlternateContent>
      <p:sp>
        <p:nvSpPr>
          <p:cNvPr id="12" name="TextBox 11">
            <a:extLst>
              <a:ext uri="{FF2B5EF4-FFF2-40B4-BE49-F238E27FC236}">
                <a16:creationId xmlns:a16="http://schemas.microsoft.com/office/drawing/2014/main" id="{6F1A4577-AAB0-29A6-BDD4-B6AE70AD0A90}"/>
              </a:ext>
            </a:extLst>
          </p:cNvPr>
          <p:cNvSpPr txBox="1"/>
          <p:nvPr/>
        </p:nvSpPr>
        <p:spPr>
          <a:xfrm>
            <a:off x="1976295" y="2091346"/>
            <a:ext cx="805099" cy="461665"/>
          </a:xfrm>
          <a:prstGeom prst="rect">
            <a:avLst/>
          </a:prstGeom>
          <a:noFill/>
        </p:spPr>
        <p:txBody>
          <a:bodyPr wrap="square" lIns="91440" tIns="45720" rIns="91440" bIns="45720" rtlCol="0" anchor="t">
            <a:spAutoFit/>
          </a:bodyPr>
          <a:lstStyle/>
          <a:p>
            <a:pPr algn="ctr"/>
            <a:r>
              <a:rPr lang="en-US" sz="1200" b="1" dirty="0">
                <a:latin typeface="+mj-lt"/>
                <a:cs typeface="Arial"/>
              </a:rPr>
              <a:t>CECOS</a:t>
            </a:r>
          </a:p>
          <a:p>
            <a:pPr algn="ctr"/>
            <a:r>
              <a:rPr lang="en-US" sz="1200" dirty="0">
                <a:latin typeface="+mj-lt"/>
                <a:cs typeface="Arial"/>
              </a:rPr>
              <a:t> (n = 52)</a:t>
            </a:r>
            <a:endParaRPr lang="en-US" dirty="0"/>
          </a:p>
        </p:txBody>
      </p:sp>
      <p:sp>
        <p:nvSpPr>
          <p:cNvPr id="13" name="TextBox 12">
            <a:extLst>
              <a:ext uri="{FF2B5EF4-FFF2-40B4-BE49-F238E27FC236}">
                <a16:creationId xmlns:a16="http://schemas.microsoft.com/office/drawing/2014/main" id="{A9AEDA00-FAF2-8605-3E61-BAB926669966}"/>
              </a:ext>
            </a:extLst>
          </p:cNvPr>
          <p:cNvSpPr txBox="1"/>
          <p:nvPr/>
        </p:nvSpPr>
        <p:spPr>
          <a:xfrm>
            <a:off x="4348474" y="2091346"/>
            <a:ext cx="794449" cy="461665"/>
          </a:xfrm>
          <a:prstGeom prst="rect">
            <a:avLst/>
          </a:prstGeom>
          <a:noFill/>
        </p:spPr>
        <p:txBody>
          <a:bodyPr wrap="square" lIns="91440" tIns="45720" rIns="91440" bIns="45720" rtlCol="0" anchor="t">
            <a:spAutoFit/>
          </a:bodyPr>
          <a:lstStyle/>
          <a:p>
            <a:pPr algn="ctr"/>
            <a:r>
              <a:rPr lang="en-US" sz="1200" b="1" dirty="0">
                <a:latin typeface="+mj-lt"/>
                <a:cs typeface="Arial"/>
              </a:rPr>
              <a:t> CHDS</a:t>
            </a:r>
            <a:r>
              <a:rPr lang="en-US" sz="1200" dirty="0">
                <a:latin typeface="+mj-lt"/>
                <a:cs typeface="Arial"/>
              </a:rPr>
              <a:t> </a:t>
            </a:r>
          </a:p>
          <a:p>
            <a:pPr algn="ctr"/>
            <a:r>
              <a:rPr lang="en-US" sz="1200" dirty="0">
                <a:latin typeface="+mj-lt"/>
                <a:cs typeface="Arial"/>
              </a:rPr>
              <a:t>(n = 80)</a:t>
            </a:r>
          </a:p>
        </p:txBody>
      </p:sp>
      <p:sp>
        <p:nvSpPr>
          <p:cNvPr id="14" name="TextBox 13">
            <a:extLst>
              <a:ext uri="{FF2B5EF4-FFF2-40B4-BE49-F238E27FC236}">
                <a16:creationId xmlns:a16="http://schemas.microsoft.com/office/drawing/2014/main" id="{D07D30B4-F4AC-FE31-4C14-18919C3633C7}"/>
              </a:ext>
            </a:extLst>
          </p:cNvPr>
          <p:cNvSpPr txBox="1"/>
          <p:nvPr/>
        </p:nvSpPr>
        <p:spPr>
          <a:xfrm>
            <a:off x="6620842" y="2091346"/>
            <a:ext cx="1277616" cy="461665"/>
          </a:xfrm>
          <a:prstGeom prst="rect">
            <a:avLst/>
          </a:prstGeom>
          <a:noFill/>
        </p:spPr>
        <p:txBody>
          <a:bodyPr wrap="square" lIns="91440" tIns="45720" rIns="91440" bIns="45720" rtlCol="0" anchor="t">
            <a:spAutoFit/>
          </a:bodyPr>
          <a:lstStyle/>
          <a:p>
            <a:pPr algn="ctr"/>
            <a:r>
              <a:rPr lang="en-US" sz="1200" b="1" dirty="0">
                <a:latin typeface="+mj-lt"/>
                <a:cs typeface="Arial"/>
              </a:rPr>
              <a:t>ASU </a:t>
            </a:r>
            <a:r>
              <a:rPr lang="en-US" sz="1200" dirty="0">
                <a:latin typeface="+mj-lt"/>
                <a:cs typeface="Arial"/>
              </a:rPr>
              <a:t>(n = 30)</a:t>
            </a:r>
            <a:endParaRPr lang="en-US" dirty="0">
              <a:cs typeface="Arial"/>
            </a:endParaRPr>
          </a:p>
          <a:p>
            <a:pPr algn="ctr"/>
            <a:r>
              <a:rPr lang="en-US" sz="1200" b="1" dirty="0">
                <a:latin typeface="+mj-lt"/>
                <a:cs typeface="Arial"/>
              </a:rPr>
              <a:t>MORS </a:t>
            </a:r>
            <a:r>
              <a:rPr lang="en-US" sz="1200" dirty="0">
                <a:latin typeface="+mj-lt"/>
                <a:cs typeface="Arial"/>
              </a:rPr>
              <a:t>(n = 20)</a:t>
            </a:r>
          </a:p>
        </p:txBody>
      </p:sp>
      <p:sp>
        <p:nvSpPr>
          <p:cNvPr id="15" name="TextBox 14">
            <a:extLst>
              <a:ext uri="{FF2B5EF4-FFF2-40B4-BE49-F238E27FC236}">
                <a16:creationId xmlns:a16="http://schemas.microsoft.com/office/drawing/2014/main" id="{22A9C3EC-B0BF-359A-70F1-29AD8FF9308D}"/>
              </a:ext>
            </a:extLst>
          </p:cNvPr>
          <p:cNvSpPr txBox="1"/>
          <p:nvPr/>
        </p:nvSpPr>
        <p:spPr>
          <a:xfrm>
            <a:off x="231947" y="4147070"/>
            <a:ext cx="1494740" cy="276999"/>
          </a:xfrm>
          <a:prstGeom prst="rect">
            <a:avLst/>
          </a:prstGeom>
          <a:noFill/>
        </p:spPr>
        <p:txBody>
          <a:bodyPr wrap="square" lIns="91440" tIns="45720" rIns="91440" bIns="45720" rtlCol="0" anchor="t">
            <a:spAutoFit/>
          </a:bodyPr>
          <a:lstStyle/>
          <a:p>
            <a:endParaRPr lang="en-US" sz="1200" dirty="0">
              <a:latin typeface="+mj-lt"/>
            </a:endParaRPr>
          </a:p>
        </p:txBody>
      </p:sp>
      <p:sp>
        <p:nvSpPr>
          <p:cNvPr id="17" name="TextBox 16">
            <a:extLst>
              <a:ext uri="{FF2B5EF4-FFF2-40B4-BE49-F238E27FC236}">
                <a16:creationId xmlns:a16="http://schemas.microsoft.com/office/drawing/2014/main" id="{AFCFE004-1876-601C-A41E-66DF57BF86FD}"/>
              </a:ext>
            </a:extLst>
          </p:cNvPr>
          <p:cNvSpPr txBox="1"/>
          <p:nvPr/>
        </p:nvSpPr>
        <p:spPr>
          <a:xfrm>
            <a:off x="1487922" y="2698270"/>
            <a:ext cx="1781845" cy="523220"/>
          </a:xfrm>
          <a:prstGeom prst="rect">
            <a:avLst/>
          </a:prstGeom>
          <a:noFill/>
        </p:spPr>
        <p:txBody>
          <a:bodyPr wrap="square" lIns="91440" tIns="45720" rIns="91440" bIns="45720" rtlCol="0" anchor="t">
            <a:spAutoFit/>
          </a:bodyPr>
          <a:lstStyle/>
          <a:p>
            <a:pPr algn="ctr"/>
            <a:r>
              <a:rPr lang="en-US" sz="1400" dirty="0">
                <a:latin typeface="+mj-lt"/>
                <a:cs typeface="Arial"/>
              </a:rPr>
              <a:t>More Experience = Higher Expectations</a:t>
            </a:r>
            <a:endParaRPr lang="en-US" sz="1400" dirty="0">
              <a:latin typeface="+mj-lt"/>
            </a:endParaRPr>
          </a:p>
        </p:txBody>
      </p:sp>
      <p:sp>
        <p:nvSpPr>
          <p:cNvPr id="18" name="TextBox 17">
            <a:extLst>
              <a:ext uri="{FF2B5EF4-FFF2-40B4-BE49-F238E27FC236}">
                <a16:creationId xmlns:a16="http://schemas.microsoft.com/office/drawing/2014/main" id="{71C8361C-58C2-C8DB-79FE-029196846374}"/>
              </a:ext>
            </a:extLst>
          </p:cNvPr>
          <p:cNvSpPr txBox="1"/>
          <p:nvPr/>
        </p:nvSpPr>
        <p:spPr>
          <a:xfrm>
            <a:off x="1425153" y="4183181"/>
            <a:ext cx="1907382" cy="307777"/>
          </a:xfrm>
          <a:prstGeom prst="rect">
            <a:avLst/>
          </a:prstGeom>
          <a:noFill/>
        </p:spPr>
        <p:txBody>
          <a:bodyPr wrap="square" lIns="91440" tIns="45720" rIns="91440" bIns="45720" rtlCol="0" anchor="t">
            <a:spAutoFit/>
          </a:bodyPr>
          <a:lstStyle/>
          <a:p>
            <a:pPr algn="ctr"/>
            <a:r>
              <a:rPr lang="en-US" sz="1400" dirty="0">
                <a:latin typeface="+mj-lt"/>
                <a:cs typeface="Arial"/>
              </a:rPr>
              <a:t>Delayed Reaction</a:t>
            </a:r>
            <a:endParaRPr lang="en-US" sz="1400" dirty="0">
              <a:latin typeface="+mj-lt"/>
            </a:endParaRPr>
          </a:p>
        </p:txBody>
      </p:sp>
      <p:sp>
        <p:nvSpPr>
          <p:cNvPr id="26" name="TextBox 25">
            <a:extLst>
              <a:ext uri="{FF2B5EF4-FFF2-40B4-BE49-F238E27FC236}">
                <a16:creationId xmlns:a16="http://schemas.microsoft.com/office/drawing/2014/main" id="{38B36DA2-8D86-E7C6-E5DD-D8D06EE7B06C}"/>
              </a:ext>
            </a:extLst>
          </p:cNvPr>
          <p:cNvSpPr txBox="1"/>
          <p:nvPr/>
        </p:nvSpPr>
        <p:spPr>
          <a:xfrm>
            <a:off x="231947" y="5491054"/>
            <a:ext cx="1217949" cy="276999"/>
          </a:xfrm>
          <a:prstGeom prst="rect">
            <a:avLst/>
          </a:prstGeom>
          <a:noFill/>
        </p:spPr>
        <p:txBody>
          <a:bodyPr wrap="square" lIns="91440" tIns="45720" rIns="91440" bIns="45720" rtlCol="0" anchor="t">
            <a:spAutoFit/>
          </a:bodyPr>
          <a:lstStyle/>
          <a:p>
            <a:endParaRPr lang="en-US" sz="1200" dirty="0"/>
          </a:p>
        </p:txBody>
      </p:sp>
      <p:sp>
        <p:nvSpPr>
          <p:cNvPr id="27" name="TextBox 26">
            <a:extLst>
              <a:ext uri="{FF2B5EF4-FFF2-40B4-BE49-F238E27FC236}">
                <a16:creationId xmlns:a16="http://schemas.microsoft.com/office/drawing/2014/main" id="{A3F7CCDD-5A6A-933E-5B57-0500A419A3BD}"/>
              </a:ext>
            </a:extLst>
          </p:cNvPr>
          <p:cNvSpPr txBox="1"/>
          <p:nvPr/>
        </p:nvSpPr>
        <p:spPr>
          <a:xfrm>
            <a:off x="1587214" y="5496723"/>
            <a:ext cx="1583261" cy="307777"/>
          </a:xfrm>
          <a:prstGeom prst="rect">
            <a:avLst/>
          </a:prstGeom>
          <a:noFill/>
        </p:spPr>
        <p:txBody>
          <a:bodyPr wrap="square" lIns="91440" tIns="45720" rIns="91440" bIns="45720" rtlCol="0" anchor="t">
            <a:spAutoFit/>
          </a:bodyPr>
          <a:lstStyle/>
          <a:p>
            <a:pPr algn="ctr"/>
            <a:r>
              <a:rPr lang="en-US" sz="1400" dirty="0">
                <a:latin typeface="+mj-lt"/>
                <a:cs typeface="Arial"/>
              </a:rPr>
              <a:t>Style Adjustment</a:t>
            </a:r>
            <a:endParaRPr lang="en-US" sz="1400" dirty="0">
              <a:latin typeface="+mj-lt"/>
            </a:endParaRPr>
          </a:p>
        </p:txBody>
      </p:sp>
      <p:sp>
        <p:nvSpPr>
          <p:cNvPr id="3" name="Arrow: Right 2">
            <a:extLst>
              <a:ext uri="{FF2B5EF4-FFF2-40B4-BE49-F238E27FC236}">
                <a16:creationId xmlns:a16="http://schemas.microsoft.com/office/drawing/2014/main" id="{3DC4A3F9-E76E-0D78-CFA5-A5BFC2664D11}"/>
              </a:ext>
            </a:extLst>
          </p:cNvPr>
          <p:cNvSpPr/>
          <p:nvPr/>
        </p:nvSpPr>
        <p:spPr>
          <a:xfrm>
            <a:off x="2895601" y="1612024"/>
            <a:ext cx="3657600" cy="278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pic>
        <p:nvPicPr>
          <p:cNvPr id="6" name="Picture 5">
            <a:extLst>
              <a:ext uri="{FF2B5EF4-FFF2-40B4-BE49-F238E27FC236}">
                <a16:creationId xmlns:a16="http://schemas.microsoft.com/office/drawing/2014/main" id="{7844FEB0-B0B1-3593-1B0B-0B1D806C8F32}"/>
              </a:ext>
            </a:extLst>
          </p:cNvPr>
          <p:cNvPicPr>
            <a:picLocks noChangeAspect="1"/>
          </p:cNvPicPr>
          <p:nvPr/>
        </p:nvPicPr>
        <p:blipFill>
          <a:blip r:embed="rId4"/>
          <a:stretch>
            <a:fillRect/>
          </a:stretch>
        </p:blipFill>
        <p:spPr>
          <a:xfrm>
            <a:off x="463816" y="2494669"/>
            <a:ext cx="561394" cy="936001"/>
          </a:xfrm>
          <a:prstGeom prst="rect">
            <a:avLst/>
          </a:prstGeom>
        </p:spPr>
      </p:pic>
      <p:pic>
        <p:nvPicPr>
          <p:cNvPr id="30" name="Picture 29">
            <a:extLst>
              <a:ext uri="{FF2B5EF4-FFF2-40B4-BE49-F238E27FC236}">
                <a16:creationId xmlns:a16="http://schemas.microsoft.com/office/drawing/2014/main" id="{645A143A-712E-223A-2DA0-58AEED26A194}"/>
              </a:ext>
            </a:extLst>
          </p:cNvPr>
          <p:cNvPicPr>
            <a:picLocks noChangeAspect="1"/>
          </p:cNvPicPr>
          <p:nvPr/>
        </p:nvPicPr>
        <p:blipFill>
          <a:blip r:embed="rId5"/>
          <a:stretch>
            <a:fillRect/>
          </a:stretch>
        </p:blipFill>
        <p:spPr>
          <a:xfrm>
            <a:off x="137714" y="3955503"/>
            <a:ext cx="1213599" cy="763133"/>
          </a:xfrm>
          <a:prstGeom prst="rect">
            <a:avLst/>
          </a:prstGeom>
        </p:spPr>
      </p:pic>
      <p:pic>
        <p:nvPicPr>
          <p:cNvPr id="32" name="Content Placeholder 5">
            <a:extLst>
              <a:ext uri="{FF2B5EF4-FFF2-40B4-BE49-F238E27FC236}">
                <a16:creationId xmlns:a16="http://schemas.microsoft.com/office/drawing/2014/main" id="{51E3CF80-CA6B-174B-AAA1-2A0539D62426}"/>
              </a:ext>
            </a:extLst>
          </p:cNvPr>
          <p:cNvPicPr>
            <a:picLocks noChangeAspect="1"/>
          </p:cNvPicPr>
          <p:nvPr/>
        </p:nvPicPr>
        <p:blipFill rotWithShape="1">
          <a:blip r:embed="rId6"/>
          <a:srcRect l="19713" t="43276" r="19312" b="41818"/>
          <a:stretch/>
        </p:blipFill>
        <p:spPr bwMode="auto">
          <a:xfrm>
            <a:off x="91267" y="5181600"/>
            <a:ext cx="1497064" cy="938023"/>
          </a:xfrm>
          <a:prstGeom prst="rect">
            <a:avLst/>
          </a:prstGeom>
          <a:noFill/>
          <a:ln w="9525">
            <a:noFill/>
            <a:miter lim="800000"/>
            <a:headEnd/>
            <a:tailEnd/>
          </a:ln>
        </p:spPr>
      </p:pic>
      <p:grpSp>
        <p:nvGrpSpPr>
          <p:cNvPr id="33" name="Group 32">
            <a:extLst>
              <a:ext uri="{FF2B5EF4-FFF2-40B4-BE49-F238E27FC236}">
                <a16:creationId xmlns:a16="http://schemas.microsoft.com/office/drawing/2014/main" id="{87D5E66C-B349-3884-57F1-9C72CD38543B}"/>
              </a:ext>
            </a:extLst>
          </p:cNvPr>
          <p:cNvGrpSpPr/>
          <p:nvPr/>
        </p:nvGrpSpPr>
        <p:grpSpPr>
          <a:xfrm>
            <a:off x="2126803" y="3328326"/>
            <a:ext cx="504082" cy="634074"/>
            <a:chOff x="2158215" y="3444340"/>
            <a:chExt cx="504082" cy="634074"/>
          </a:xfrm>
        </p:grpSpPr>
        <p:sp>
          <p:nvSpPr>
            <p:cNvPr id="38" name="Arrow: Right 37">
              <a:extLst>
                <a:ext uri="{FF2B5EF4-FFF2-40B4-BE49-F238E27FC236}">
                  <a16:creationId xmlns:a16="http://schemas.microsoft.com/office/drawing/2014/main" id="{FE0894E8-844D-0DD4-AF95-247759B740F8}"/>
                </a:ext>
              </a:extLst>
            </p:cNvPr>
            <p:cNvSpPr/>
            <p:nvPr/>
          </p:nvSpPr>
          <p:spPr>
            <a:xfrm rot="5400000">
              <a:off x="1935731" y="3666824"/>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61FAC7BC-6679-2575-211B-38A1EB8FFB7D}"/>
                </a:ext>
              </a:extLst>
            </p:cNvPr>
            <p:cNvSpPr/>
            <p:nvPr/>
          </p:nvSpPr>
          <p:spPr>
            <a:xfrm rot="5400000">
              <a:off x="2255103" y="3671220"/>
              <a:ext cx="629679" cy="184709"/>
            </a:xfrm>
            <a:prstGeom prst="rightArrow">
              <a:avLst/>
            </a:prstGeom>
            <a:solidFill>
              <a:srgbClr val="FF000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0FA0B2A-74A5-9EAF-8798-E055499C60B2}"/>
              </a:ext>
            </a:extLst>
          </p:cNvPr>
          <p:cNvGrpSpPr/>
          <p:nvPr/>
        </p:nvGrpSpPr>
        <p:grpSpPr>
          <a:xfrm>
            <a:off x="2126804" y="4667385"/>
            <a:ext cx="504080" cy="640027"/>
            <a:chOff x="2158216" y="4685397"/>
            <a:chExt cx="504080" cy="640027"/>
          </a:xfrm>
        </p:grpSpPr>
        <p:sp>
          <p:nvSpPr>
            <p:cNvPr id="45" name="Arrow: Right 44">
              <a:extLst>
                <a:ext uri="{FF2B5EF4-FFF2-40B4-BE49-F238E27FC236}">
                  <a16:creationId xmlns:a16="http://schemas.microsoft.com/office/drawing/2014/main" id="{78B137E1-D245-48CE-B7B4-F5F54BBAACD2}"/>
                </a:ext>
              </a:extLst>
            </p:cNvPr>
            <p:cNvSpPr/>
            <p:nvPr/>
          </p:nvSpPr>
          <p:spPr>
            <a:xfrm rot="5400000">
              <a:off x="1935732" y="4907881"/>
              <a:ext cx="629678" cy="184709"/>
            </a:xfrm>
            <a:prstGeom prst="rightArrow">
              <a:avLst/>
            </a:prstGeom>
            <a:solidFill>
              <a:srgbClr val="92D05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E2F1FA54-145C-1780-2B39-630BD563D924}"/>
                </a:ext>
              </a:extLst>
            </p:cNvPr>
            <p:cNvSpPr/>
            <p:nvPr/>
          </p:nvSpPr>
          <p:spPr>
            <a:xfrm rot="5400000">
              <a:off x="2255102" y="4918230"/>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6EC059A2-4625-2C5D-DE9B-3C7E47D46EE4}"/>
              </a:ext>
            </a:extLst>
          </p:cNvPr>
          <p:cNvSpPr txBox="1"/>
          <p:nvPr/>
        </p:nvSpPr>
        <p:spPr>
          <a:xfrm flipH="1">
            <a:off x="1978111" y="1566472"/>
            <a:ext cx="745285" cy="369332"/>
          </a:xfrm>
          <a:prstGeom prst="rect">
            <a:avLst/>
          </a:prstGeom>
          <a:noFill/>
        </p:spPr>
        <p:txBody>
          <a:bodyPr wrap="square" rtlCol="0">
            <a:spAutoFit/>
          </a:bodyPr>
          <a:lstStyle/>
          <a:p>
            <a:pPr algn="ctr"/>
            <a:r>
              <a:rPr lang="en-US" b="1" dirty="0"/>
              <a:t>Near</a:t>
            </a:r>
          </a:p>
        </p:txBody>
      </p:sp>
      <p:sp>
        <p:nvSpPr>
          <p:cNvPr id="31" name="TextBox 30">
            <a:extLst>
              <a:ext uri="{FF2B5EF4-FFF2-40B4-BE49-F238E27FC236}">
                <a16:creationId xmlns:a16="http://schemas.microsoft.com/office/drawing/2014/main" id="{46CDDEF5-73C7-266F-D60E-923F96B94243}"/>
              </a:ext>
            </a:extLst>
          </p:cNvPr>
          <p:cNvSpPr txBox="1"/>
          <p:nvPr/>
        </p:nvSpPr>
        <p:spPr>
          <a:xfrm flipH="1">
            <a:off x="6821404" y="1566472"/>
            <a:ext cx="745285" cy="369332"/>
          </a:xfrm>
          <a:prstGeom prst="rect">
            <a:avLst/>
          </a:prstGeom>
          <a:noFill/>
        </p:spPr>
        <p:txBody>
          <a:bodyPr wrap="square" rtlCol="0">
            <a:spAutoFit/>
          </a:bodyPr>
          <a:lstStyle/>
          <a:p>
            <a:pPr algn="ctr"/>
            <a:r>
              <a:rPr lang="en-US" b="1" dirty="0"/>
              <a:t>Far</a:t>
            </a:r>
          </a:p>
        </p:txBody>
      </p:sp>
      <p:cxnSp>
        <p:nvCxnSpPr>
          <p:cNvPr id="34" name="Straight Connector 33">
            <a:extLst>
              <a:ext uri="{FF2B5EF4-FFF2-40B4-BE49-F238E27FC236}">
                <a16:creationId xmlns:a16="http://schemas.microsoft.com/office/drawing/2014/main" id="{6E142294-9539-3CB6-4A07-B66FC281D77D}"/>
              </a:ext>
            </a:extLst>
          </p:cNvPr>
          <p:cNvCxnSpPr>
            <a:cxnSpLocks/>
          </p:cNvCxnSpPr>
          <p:nvPr/>
        </p:nvCxnSpPr>
        <p:spPr>
          <a:xfrm>
            <a:off x="35052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42F1CFE-344A-9ED4-B96B-32EDC2C4F74E}"/>
              </a:ext>
            </a:extLst>
          </p:cNvPr>
          <p:cNvCxnSpPr>
            <a:cxnSpLocks/>
          </p:cNvCxnSpPr>
          <p:nvPr/>
        </p:nvCxnSpPr>
        <p:spPr>
          <a:xfrm>
            <a:off x="59436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31216241-A11A-C224-799A-59DC1619908F}"/>
              </a:ext>
            </a:extLst>
          </p:cNvPr>
          <p:cNvSpPr txBox="1"/>
          <p:nvPr/>
        </p:nvSpPr>
        <p:spPr>
          <a:xfrm flipH="1">
            <a:off x="2790168" y="1219200"/>
            <a:ext cx="3736227" cy="369332"/>
          </a:xfrm>
          <a:prstGeom prst="rect">
            <a:avLst/>
          </a:prstGeom>
          <a:noFill/>
        </p:spPr>
        <p:txBody>
          <a:bodyPr wrap="square" rtlCol="0">
            <a:spAutoFit/>
          </a:bodyPr>
          <a:lstStyle/>
          <a:p>
            <a:pPr algn="ctr"/>
            <a:r>
              <a:rPr lang="en-US" b="1" dirty="0"/>
              <a:t>Experience with System Mgmt.</a:t>
            </a:r>
          </a:p>
        </p:txBody>
      </p:sp>
      <p:sp>
        <p:nvSpPr>
          <p:cNvPr id="44" name="TextBox 43">
            <a:extLst>
              <a:ext uri="{FF2B5EF4-FFF2-40B4-BE49-F238E27FC236}">
                <a16:creationId xmlns:a16="http://schemas.microsoft.com/office/drawing/2014/main" id="{A8376AAA-0147-50E7-54A7-C4C09FAEFA64}"/>
              </a:ext>
            </a:extLst>
          </p:cNvPr>
          <p:cNvSpPr txBox="1"/>
          <p:nvPr/>
        </p:nvSpPr>
        <p:spPr>
          <a:xfrm>
            <a:off x="204784" y="2186054"/>
            <a:ext cx="1079459" cy="307777"/>
          </a:xfrm>
          <a:prstGeom prst="rect">
            <a:avLst/>
          </a:prstGeom>
          <a:noFill/>
        </p:spPr>
        <p:txBody>
          <a:bodyPr wrap="square" lIns="91440" tIns="45720" rIns="91440" bIns="45720" rtlCol="0" anchor="t">
            <a:spAutoFit/>
          </a:bodyPr>
          <a:lstStyle/>
          <a:p>
            <a:pPr algn="ctr"/>
            <a:r>
              <a:rPr lang="en-US" sz="1400" dirty="0">
                <a:latin typeface="+mj-lt"/>
                <a:cs typeface="Arial"/>
              </a:rPr>
              <a:t>Sensing</a:t>
            </a:r>
            <a:endParaRPr lang="en-US" sz="1400" dirty="0">
              <a:latin typeface="+mj-lt"/>
            </a:endParaRPr>
          </a:p>
        </p:txBody>
      </p:sp>
      <p:sp>
        <p:nvSpPr>
          <p:cNvPr id="47" name="TextBox 46">
            <a:extLst>
              <a:ext uri="{FF2B5EF4-FFF2-40B4-BE49-F238E27FC236}">
                <a16:creationId xmlns:a16="http://schemas.microsoft.com/office/drawing/2014/main" id="{9C22317D-6D8A-83A7-9353-18914E8CE782}"/>
              </a:ext>
            </a:extLst>
          </p:cNvPr>
          <p:cNvSpPr txBox="1"/>
          <p:nvPr/>
        </p:nvSpPr>
        <p:spPr>
          <a:xfrm>
            <a:off x="157487" y="36571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Anticipating</a:t>
            </a:r>
            <a:endParaRPr lang="en-US" sz="1400" dirty="0">
              <a:latin typeface="+mj-lt"/>
            </a:endParaRPr>
          </a:p>
        </p:txBody>
      </p:sp>
      <p:sp>
        <p:nvSpPr>
          <p:cNvPr id="48" name="TextBox 47">
            <a:extLst>
              <a:ext uri="{FF2B5EF4-FFF2-40B4-BE49-F238E27FC236}">
                <a16:creationId xmlns:a16="http://schemas.microsoft.com/office/drawing/2014/main" id="{E13FCE80-6918-866D-F773-68E722A0286F}"/>
              </a:ext>
            </a:extLst>
          </p:cNvPr>
          <p:cNvSpPr txBox="1"/>
          <p:nvPr/>
        </p:nvSpPr>
        <p:spPr>
          <a:xfrm>
            <a:off x="157487" y="49294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Learning</a:t>
            </a:r>
            <a:endParaRPr lang="en-US" sz="1400" dirty="0">
              <a:latin typeface="+mj-lt"/>
            </a:endParaRPr>
          </a:p>
        </p:txBody>
      </p:sp>
    </p:spTree>
    <p:extLst>
      <p:ext uri="{BB962C8B-B14F-4D97-AF65-F5344CB8AC3E}">
        <p14:creationId xmlns:p14="http://schemas.microsoft.com/office/powerpoint/2010/main" val="116838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19100" y="533400"/>
            <a:ext cx="8305800" cy="762000"/>
          </a:xfrm>
        </p:spPr>
        <p:txBody>
          <a:bodyPr/>
          <a:lstStyle/>
          <a:p>
            <a:pPr eaLnBrk="1" hangingPunct="1"/>
            <a:r>
              <a:rPr lang="en-US" dirty="0"/>
              <a:t>Project Objective</a:t>
            </a:r>
          </a:p>
        </p:txBody>
      </p:sp>
      <p:sp>
        <p:nvSpPr>
          <p:cNvPr id="5123" name="Content Placeholder 2"/>
          <p:cNvSpPr>
            <a:spLocks noGrp="1"/>
          </p:cNvSpPr>
          <p:nvPr>
            <p:ph idx="1"/>
          </p:nvPr>
        </p:nvSpPr>
        <p:spPr>
          <a:xfrm>
            <a:off x="56357" y="1295400"/>
            <a:ext cx="9029700" cy="2821626"/>
          </a:xfrm>
        </p:spPr>
        <p:txBody>
          <a:bodyPr/>
          <a:lstStyle/>
          <a:p>
            <a:pPr indent="7938">
              <a:buNone/>
            </a:pPr>
            <a:r>
              <a:rPr lang="en-US" sz="1800" b="1" dirty="0">
                <a:ea typeface="ＭＳ Ｐゴシック"/>
                <a:cs typeface="ＭＳ Ｐゴシック"/>
              </a:rPr>
              <a:t>Develop theory, tools, case studies, and training exercises that assess and enhance the resilience of installation infrastructure systems by studying their capacity to adapt to surprising future events driven by climate extremes.</a:t>
            </a:r>
          </a:p>
          <a:p>
            <a:pPr marL="685800"/>
            <a:r>
              <a:rPr lang="en-US" sz="1800" dirty="0"/>
              <a:t>Identify the characteristics of resilient systems that successfully adapt.</a:t>
            </a:r>
          </a:p>
          <a:p>
            <a:pPr marL="685800"/>
            <a:r>
              <a:rPr lang="en-US" sz="1800" dirty="0"/>
              <a:t>Create associated measures and tools for the resilience of US military installations to natural disasters.</a:t>
            </a:r>
          </a:p>
          <a:p>
            <a:pPr marL="685800"/>
            <a:r>
              <a:rPr lang="en-US" sz="1800" dirty="0"/>
              <a:t>Develop novel tools to study and train installation mission owners and infrastructure operators how to prepare for and manage future surprises. </a:t>
            </a:r>
            <a:endParaRPr lang="en-US" sz="1800" dirty="0">
              <a:solidFill>
                <a:schemeClr val="tx1"/>
              </a:solidFill>
            </a:endParaRPr>
          </a:p>
          <a:p>
            <a:pPr eaLnBrk="1" hangingPunct="1">
              <a:buFont typeface="Arial" charset="0"/>
              <a:buNone/>
            </a:pPr>
            <a:endParaRPr lang="en-US" sz="1600" dirty="0">
              <a:solidFill>
                <a:schemeClr val="tx1"/>
              </a:solidFill>
            </a:endParaRPr>
          </a:p>
          <a:p>
            <a:pPr eaLnBrk="1" hangingPunct="1"/>
            <a:endParaRPr lang="en-US" sz="1800" dirty="0"/>
          </a:p>
        </p:txBody>
      </p:sp>
      <p:sp>
        <p:nvSpPr>
          <p:cNvPr id="4" name="Slide Number Placeholder 3"/>
          <p:cNvSpPr>
            <a:spLocks noGrp="1"/>
          </p:cNvSpPr>
          <p:nvPr>
            <p:ph type="sldNum" sz="quarter" idx="12"/>
          </p:nvPr>
        </p:nvSpPr>
        <p:spPr/>
        <p:txBody>
          <a:bodyPr/>
          <a:lstStyle/>
          <a:p>
            <a:pPr>
              <a:defRPr/>
            </a:pPr>
            <a:fld id="{13659F81-786F-4C5A-A51F-124EC7A65712}" type="slidenum">
              <a:rPr lang="en-US" smtClean="0"/>
              <a:pPr>
                <a:defRPr/>
              </a:pPr>
              <a:t>2</a:t>
            </a:fld>
            <a:endParaRPr lang="en-US" dirty="0"/>
          </a:p>
        </p:txBody>
      </p:sp>
      <p:grpSp>
        <p:nvGrpSpPr>
          <p:cNvPr id="12" name="Group 11">
            <a:extLst>
              <a:ext uri="{FF2B5EF4-FFF2-40B4-BE49-F238E27FC236}">
                <a16:creationId xmlns:a16="http://schemas.microsoft.com/office/drawing/2014/main" id="{B370E5E2-26A7-EE73-C492-88AD1F18D4D7}"/>
              </a:ext>
            </a:extLst>
          </p:cNvPr>
          <p:cNvGrpSpPr/>
          <p:nvPr/>
        </p:nvGrpSpPr>
        <p:grpSpPr>
          <a:xfrm>
            <a:off x="304800" y="4038600"/>
            <a:ext cx="8585414" cy="2084871"/>
            <a:chOff x="450576" y="4654944"/>
            <a:chExt cx="8585414" cy="2084871"/>
          </a:xfrm>
        </p:grpSpPr>
        <p:pic>
          <p:nvPicPr>
            <p:cNvPr id="2" name="Picture 1">
              <a:extLst>
                <a:ext uri="{FF2B5EF4-FFF2-40B4-BE49-F238E27FC236}">
                  <a16:creationId xmlns:a16="http://schemas.microsoft.com/office/drawing/2014/main" id="{A7BD0A28-C611-0BB5-0B5C-913F7A84A7DD}"/>
                </a:ext>
              </a:extLst>
            </p:cNvPr>
            <p:cNvPicPr>
              <a:picLocks noChangeAspect="1"/>
            </p:cNvPicPr>
            <p:nvPr/>
          </p:nvPicPr>
          <p:blipFill rotWithShape="1">
            <a:blip r:embed="rId3">
              <a:extLst>
                <a:ext uri="{28A0092B-C50C-407E-A947-70E740481C1C}">
                  <a14:useLocalDpi xmlns:a14="http://schemas.microsoft.com/office/drawing/2010/main" val="0"/>
                </a:ext>
              </a:extLst>
            </a:blip>
            <a:srcRect b="4877"/>
            <a:stretch/>
          </p:blipFill>
          <p:spPr>
            <a:xfrm>
              <a:off x="668478" y="5110830"/>
              <a:ext cx="2263842" cy="1613000"/>
            </a:xfrm>
            <a:prstGeom prst="rect">
              <a:avLst/>
            </a:prstGeom>
            <a:ln w="28575">
              <a:solidFill>
                <a:schemeClr val="tx1"/>
              </a:solidFill>
            </a:ln>
          </p:spPr>
        </p:pic>
        <p:sp>
          <p:nvSpPr>
            <p:cNvPr id="3" name="TextBox 2">
              <a:extLst>
                <a:ext uri="{FF2B5EF4-FFF2-40B4-BE49-F238E27FC236}">
                  <a16:creationId xmlns:a16="http://schemas.microsoft.com/office/drawing/2014/main" id="{0AFA5601-0703-38FD-5B6A-A58913E047A8}"/>
                </a:ext>
              </a:extLst>
            </p:cNvPr>
            <p:cNvSpPr txBox="1"/>
            <p:nvPr/>
          </p:nvSpPr>
          <p:spPr>
            <a:xfrm>
              <a:off x="731649" y="5271477"/>
              <a:ext cx="1107996" cy="338554"/>
            </a:xfrm>
            <a:prstGeom prst="rect">
              <a:avLst/>
            </a:prstGeom>
            <a:noFill/>
          </p:spPr>
          <p:txBody>
            <a:bodyPr wrap="none" rtlCol="0">
              <a:spAutoFit/>
            </a:bodyPr>
            <a:lstStyle/>
            <a:p>
              <a:r>
                <a:rPr lang="en-US" sz="1600" dirty="0">
                  <a:solidFill>
                    <a:srgbClr val="FF0000"/>
                  </a:solidFill>
                </a:rPr>
                <a:t>TS Marco</a:t>
              </a:r>
            </a:p>
          </p:txBody>
        </p:sp>
        <p:sp>
          <p:nvSpPr>
            <p:cNvPr id="5" name="TextBox 4">
              <a:extLst>
                <a:ext uri="{FF2B5EF4-FFF2-40B4-BE49-F238E27FC236}">
                  <a16:creationId xmlns:a16="http://schemas.microsoft.com/office/drawing/2014/main" id="{2B608024-9F85-E9B9-DE89-91563012BED5}"/>
                </a:ext>
              </a:extLst>
            </p:cNvPr>
            <p:cNvSpPr txBox="1"/>
            <p:nvPr/>
          </p:nvSpPr>
          <p:spPr>
            <a:xfrm>
              <a:off x="1931555" y="6347230"/>
              <a:ext cx="1027845" cy="338554"/>
            </a:xfrm>
            <a:prstGeom prst="rect">
              <a:avLst/>
            </a:prstGeom>
            <a:noFill/>
          </p:spPr>
          <p:txBody>
            <a:bodyPr wrap="none" rtlCol="0">
              <a:spAutoFit/>
            </a:bodyPr>
            <a:lstStyle/>
            <a:p>
              <a:r>
                <a:rPr lang="en-US" sz="1600" dirty="0">
                  <a:solidFill>
                    <a:srgbClr val="FF0000"/>
                  </a:solidFill>
                </a:rPr>
                <a:t>TS Laura</a:t>
              </a:r>
            </a:p>
          </p:txBody>
        </p:sp>
        <p:sp>
          <p:nvSpPr>
            <p:cNvPr id="6" name="TextBox 5">
              <a:extLst>
                <a:ext uri="{FF2B5EF4-FFF2-40B4-BE49-F238E27FC236}">
                  <a16:creationId xmlns:a16="http://schemas.microsoft.com/office/drawing/2014/main" id="{81D1CF88-7CB2-9FEB-D64A-5D170511F9F0}"/>
                </a:ext>
              </a:extLst>
            </p:cNvPr>
            <p:cNvSpPr txBox="1"/>
            <p:nvPr/>
          </p:nvSpPr>
          <p:spPr>
            <a:xfrm>
              <a:off x="2229120" y="5205682"/>
              <a:ext cx="639919" cy="584775"/>
            </a:xfrm>
            <a:prstGeom prst="rect">
              <a:avLst/>
            </a:prstGeom>
            <a:noFill/>
          </p:spPr>
          <p:txBody>
            <a:bodyPr wrap="none" rtlCol="0">
              <a:spAutoFit/>
            </a:bodyPr>
            <a:lstStyle/>
            <a:p>
              <a:r>
                <a:rPr lang="en-US" sz="1600" dirty="0">
                  <a:solidFill>
                    <a:srgbClr val="FF0000"/>
                  </a:solidFill>
                </a:rPr>
                <a:t>AUG</a:t>
              </a:r>
            </a:p>
            <a:p>
              <a:r>
                <a:rPr lang="en-US" sz="1600" dirty="0">
                  <a:solidFill>
                    <a:srgbClr val="FF0000"/>
                  </a:solidFill>
                </a:rPr>
                <a:t>2020</a:t>
              </a:r>
            </a:p>
          </p:txBody>
        </p:sp>
        <p:sp>
          <p:nvSpPr>
            <p:cNvPr id="7" name="TextBox 6">
              <a:extLst>
                <a:ext uri="{FF2B5EF4-FFF2-40B4-BE49-F238E27FC236}">
                  <a16:creationId xmlns:a16="http://schemas.microsoft.com/office/drawing/2014/main" id="{DDB64F61-AA35-D33C-BC84-DE66566DF82E}"/>
                </a:ext>
              </a:extLst>
            </p:cNvPr>
            <p:cNvSpPr txBox="1"/>
            <p:nvPr/>
          </p:nvSpPr>
          <p:spPr>
            <a:xfrm>
              <a:off x="450576" y="4673800"/>
              <a:ext cx="2564805" cy="301050"/>
            </a:xfrm>
            <a:prstGeom prst="rect">
              <a:avLst/>
            </a:prstGeom>
            <a:solidFill>
              <a:srgbClr val="F2F2F2">
                <a:alpha val="74510"/>
              </a:srgbClr>
            </a:solidFill>
          </p:spPr>
          <p:txBody>
            <a:bodyPr wrap="none" lIns="0" tIns="0" rIns="0" bIns="0" rtlCol="0">
              <a:noAutofit/>
            </a:bodyPr>
            <a:lstStyle/>
            <a:p>
              <a:pPr algn="ctr"/>
              <a:r>
                <a:rPr lang="en-US" i="1" dirty="0">
                  <a:solidFill>
                    <a:srgbClr val="FF0000"/>
                  </a:solidFill>
                </a:rPr>
                <a:t>Climate-Driven Surprises</a:t>
              </a:r>
            </a:p>
          </p:txBody>
        </p:sp>
        <p:pic>
          <p:nvPicPr>
            <p:cNvPr id="8" name="Picture 7">
              <a:extLst>
                <a:ext uri="{FF2B5EF4-FFF2-40B4-BE49-F238E27FC236}">
                  <a16:creationId xmlns:a16="http://schemas.microsoft.com/office/drawing/2014/main" id="{01BD7275-20FE-1EF5-55E9-1690D2378B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675" t="8170" r="16056" b="11371"/>
            <a:stretch/>
          </p:blipFill>
          <p:spPr>
            <a:xfrm>
              <a:off x="3572085" y="5110830"/>
              <a:ext cx="2178065" cy="1628985"/>
            </a:xfrm>
            <a:prstGeom prst="rect">
              <a:avLst/>
            </a:prstGeom>
            <a:ln w="28575">
              <a:solidFill>
                <a:schemeClr val="accent6">
                  <a:lumMod val="10000"/>
                </a:schemeClr>
              </a:solidFill>
            </a:ln>
          </p:spPr>
        </p:pic>
        <p:sp>
          <p:nvSpPr>
            <p:cNvPr id="9" name="TextBox 8">
              <a:extLst>
                <a:ext uri="{FF2B5EF4-FFF2-40B4-BE49-F238E27FC236}">
                  <a16:creationId xmlns:a16="http://schemas.microsoft.com/office/drawing/2014/main" id="{A577F190-7DB8-39B0-DBF9-9FBB856FD2B2}"/>
                </a:ext>
              </a:extLst>
            </p:cNvPr>
            <p:cNvSpPr txBox="1"/>
            <p:nvPr/>
          </p:nvSpPr>
          <p:spPr>
            <a:xfrm>
              <a:off x="3244054" y="4674392"/>
              <a:ext cx="2945858" cy="259310"/>
            </a:xfrm>
            <a:prstGeom prst="rect">
              <a:avLst/>
            </a:prstGeom>
            <a:solidFill>
              <a:srgbClr val="F2F2F2">
                <a:alpha val="74510"/>
              </a:srgbClr>
            </a:solidFill>
          </p:spPr>
          <p:txBody>
            <a:bodyPr wrap="none" lIns="0" tIns="0" rIns="0" bIns="0" rtlCol="0">
              <a:noAutofit/>
            </a:bodyPr>
            <a:lstStyle>
              <a:defPPr>
                <a:defRPr lang="en-US"/>
              </a:defPPr>
              <a:lvl1pPr algn="ctr">
                <a:defRPr i="1">
                  <a:solidFill>
                    <a:srgbClr val="FF0000"/>
                  </a:solidFill>
                </a:defRPr>
              </a:lvl1pPr>
            </a:lstStyle>
            <a:p>
              <a:r>
                <a:rPr lang="en-US" dirty="0" err="1"/>
                <a:t>Realistic,Yet</a:t>
              </a:r>
              <a:r>
                <a:rPr lang="en-US" dirty="0"/>
                <a:t> Fictitious Place</a:t>
              </a:r>
            </a:p>
          </p:txBody>
        </p:sp>
        <p:pic>
          <p:nvPicPr>
            <p:cNvPr id="10" name="Picture 17">
              <a:extLst>
                <a:ext uri="{FF2B5EF4-FFF2-40B4-BE49-F238E27FC236}">
                  <a16:creationId xmlns:a16="http://schemas.microsoft.com/office/drawing/2014/main" id="{73D45401-5116-D7F6-9044-C9050EC67001}"/>
                </a:ext>
              </a:extLst>
            </p:cNvPr>
            <p:cNvPicPr>
              <a:picLocks noChangeAspect="1"/>
            </p:cNvPicPr>
            <p:nvPr/>
          </p:nvPicPr>
          <p:blipFill rotWithShape="1">
            <a:blip r:embed="rId5">
              <a:extLst>
                <a:ext uri="{28A0092B-C50C-407E-A947-70E740481C1C}">
                  <a14:useLocalDpi xmlns:a14="http://schemas.microsoft.com/office/drawing/2010/main" val="0"/>
                </a:ext>
              </a:extLst>
            </a:blip>
            <a:srcRect l="25025" t="8057" r="15830" b="-4502"/>
            <a:stretch/>
          </p:blipFill>
          <p:spPr bwMode="auto">
            <a:xfrm>
              <a:off x="6399621" y="5319056"/>
              <a:ext cx="2636369" cy="987150"/>
            </a:xfrm>
            <a:prstGeom prst="rect">
              <a:avLst/>
            </a:prstGeom>
            <a:solidFill>
              <a:srgbClr val="F2F2F2">
                <a:alpha val="74510"/>
              </a:srgbClr>
            </a:solidFill>
          </p:spPr>
        </p:pic>
        <p:sp>
          <p:nvSpPr>
            <p:cNvPr id="11" name="TextBox 10">
              <a:extLst>
                <a:ext uri="{FF2B5EF4-FFF2-40B4-BE49-F238E27FC236}">
                  <a16:creationId xmlns:a16="http://schemas.microsoft.com/office/drawing/2014/main" id="{1E3F39CA-2990-40E9-A093-FDDC587B98BC}"/>
                </a:ext>
              </a:extLst>
            </p:cNvPr>
            <p:cNvSpPr txBox="1"/>
            <p:nvPr/>
          </p:nvSpPr>
          <p:spPr>
            <a:xfrm>
              <a:off x="6317742" y="4654944"/>
              <a:ext cx="2706703" cy="291313"/>
            </a:xfrm>
            <a:prstGeom prst="rect">
              <a:avLst/>
            </a:prstGeom>
            <a:solidFill>
              <a:srgbClr val="F2F2F2">
                <a:alpha val="74510"/>
              </a:srgbClr>
            </a:solidFill>
          </p:spPr>
          <p:txBody>
            <a:bodyPr wrap="none" lIns="0" tIns="0" rIns="0" bIns="0" rtlCol="0">
              <a:noAutofit/>
            </a:bodyPr>
            <a:lstStyle>
              <a:defPPr>
                <a:defRPr lang="en-US"/>
              </a:defPPr>
              <a:lvl1pPr algn="ctr">
                <a:defRPr i="1">
                  <a:solidFill>
                    <a:srgbClr val="FF0000"/>
                  </a:solidFill>
                </a:defRPr>
              </a:lvl1pPr>
            </a:lstStyle>
            <a:p>
              <a:r>
                <a:rPr lang="en-US" dirty="0"/>
                <a:t>Novel Training Exercises</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072F71-F1C2-55C7-787B-56DBD311D546}"/>
              </a:ext>
            </a:extLst>
          </p:cNvPr>
          <p:cNvSpPr>
            <a:spLocks noGrp="1"/>
          </p:cNvSpPr>
          <p:nvPr>
            <p:ph type="sldNum" sz="quarter" idx="12"/>
          </p:nvPr>
        </p:nvSpPr>
        <p:spPr/>
        <p:txBody>
          <a:bodyPr/>
          <a:lstStyle/>
          <a:p>
            <a:pPr>
              <a:defRPr/>
            </a:pPr>
            <a:fld id="{8C8B53A7-21D7-4990-A3BD-F06DCAE13504}" type="slidenum">
              <a:rPr lang="en-US" smtClean="0"/>
              <a:pPr>
                <a:defRPr/>
              </a:pPr>
              <a:t>20</a:t>
            </a:fld>
            <a:endParaRPr lang="en-US" dirty="0"/>
          </a:p>
        </p:txBody>
      </p:sp>
      <p:sp>
        <p:nvSpPr>
          <p:cNvPr id="9" name="Title 8">
            <a:extLst>
              <a:ext uri="{FF2B5EF4-FFF2-40B4-BE49-F238E27FC236}">
                <a16:creationId xmlns:a16="http://schemas.microsoft.com/office/drawing/2014/main" id="{91BCF5EB-17C1-87AA-D800-9A828F56C9DD}"/>
              </a:ext>
            </a:extLst>
          </p:cNvPr>
          <p:cNvSpPr>
            <a:spLocks noGrp="1"/>
          </p:cNvSpPr>
          <p:nvPr>
            <p:ph type="title"/>
          </p:nvPr>
        </p:nvSpPr>
        <p:spPr>
          <a:xfrm>
            <a:off x="-10349" y="596524"/>
            <a:ext cx="9144000" cy="762000"/>
          </a:xfrm>
        </p:spPr>
        <p:txBody>
          <a:bodyPr/>
          <a:lstStyle/>
          <a:p>
            <a:r>
              <a:rPr lang="en-US" dirty="0">
                <a:ea typeface="ＭＳ Ｐゴシック"/>
              </a:rPr>
              <a:t>Results: Experience and Surprise</a:t>
            </a:r>
            <a:endParaRPr lang="en-US" dirty="0"/>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A02CA246-9561-ECB7-BC3C-F5CCE279C046}"/>
                  </a:ext>
                </a:extLst>
              </p14:cNvPr>
              <p14:cNvContentPartPr/>
              <p14:nvPr/>
            </p14:nvContentPartPr>
            <p14:xfrm>
              <a:off x="1692004" y="2217080"/>
              <a:ext cx="360" cy="360"/>
            </p14:xfrm>
          </p:contentPart>
        </mc:Choice>
        <mc:Fallback>
          <p:pic>
            <p:nvPicPr>
              <p:cNvPr id="10" name="Ink 9">
                <a:extLst>
                  <a:ext uri="{FF2B5EF4-FFF2-40B4-BE49-F238E27FC236}">
                    <a16:creationId xmlns:a16="http://schemas.microsoft.com/office/drawing/2014/main" id="{A02CA246-9561-ECB7-BC3C-F5CCE279C046}"/>
                  </a:ext>
                </a:extLst>
              </p:cNvPr>
              <p:cNvPicPr/>
              <p:nvPr/>
            </p:nvPicPr>
            <p:blipFill>
              <a:blip r:embed="rId3"/>
              <a:stretch>
                <a:fillRect/>
              </a:stretch>
            </p:blipFill>
            <p:spPr>
              <a:xfrm>
                <a:off x="1683004" y="2208080"/>
                <a:ext cx="18000" cy="18000"/>
              </a:xfrm>
              <a:prstGeom prst="rect">
                <a:avLst/>
              </a:prstGeom>
            </p:spPr>
          </p:pic>
        </mc:Fallback>
      </mc:AlternateContent>
      <p:sp>
        <p:nvSpPr>
          <p:cNvPr id="12" name="TextBox 11">
            <a:extLst>
              <a:ext uri="{FF2B5EF4-FFF2-40B4-BE49-F238E27FC236}">
                <a16:creationId xmlns:a16="http://schemas.microsoft.com/office/drawing/2014/main" id="{6F1A4577-AAB0-29A6-BDD4-B6AE70AD0A90}"/>
              </a:ext>
            </a:extLst>
          </p:cNvPr>
          <p:cNvSpPr txBox="1"/>
          <p:nvPr/>
        </p:nvSpPr>
        <p:spPr>
          <a:xfrm>
            <a:off x="1976295" y="2091346"/>
            <a:ext cx="805099" cy="461665"/>
          </a:xfrm>
          <a:prstGeom prst="rect">
            <a:avLst/>
          </a:prstGeom>
          <a:noFill/>
        </p:spPr>
        <p:txBody>
          <a:bodyPr wrap="square" lIns="91440" tIns="45720" rIns="91440" bIns="45720" rtlCol="0" anchor="t">
            <a:spAutoFit/>
          </a:bodyPr>
          <a:lstStyle/>
          <a:p>
            <a:pPr algn="ctr"/>
            <a:r>
              <a:rPr lang="en-US" sz="1200" b="1" dirty="0">
                <a:latin typeface="+mj-lt"/>
                <a:cs typeface="Arial"/>
              </a:rPr>
              <a:t>CECOS</a:t>
            </a:r>
          </a:p>
          <a:p>
            <a:pPr algn="ctr"/>
            <a:r>
              <a:rPr lang="en-US" sz="1200" dirty="0">
                <a:latin typeface="+mj-lt"/>
                <a:cs typeface="Arial"/>
              </a:rPr>
              <a:t> (n = 52)</a:t>
            </a:r>
            <a:endParaRPr lang="en-US" dirty="0"/>
          </a:p>
        </p:txBody>
      </p:sp>
      <p:sp>
        <p:nvSpPr>
          <p:cNvPr id="13" name="TextBox 12">
            <a:extLst>
              <a:ext uri="{FF2B5EF4-FFF2-40B4-BE49-F238E27FC236}">
                <a16:creationId xmlns:a16="http://schemas.microsoft.com/office/drawing/2014/main" id="{A9AEDA00-FAF2-8605-3E61-BAB926669966}"/>
              </a:ext>
            </a:extLst>
          </p:cNvPr>
          <p:cNvSpPr txBox="1"/>
          <p:nvPr/>
        </p:nvSpPr>
        <p:spPr>
          <a:xfrm>
            <a:off x="4348474" y="2091346"/>
            <a:ext cx="794449" cy="461665"/>
          </a:xfrm>
          <a:prstGeom prst="rect">
            <a:avLst/>
          </a:prstGeom>
          <a:noFill/>
        </p:spPr>
        <p:txBody>
          <a:bodyPr wrap="square" lIns="91440" tIns="45720" rIns="91440" bIns="45720" rtlCol="0" anchor="t">
            <a:spAutoFit/>
          </a:bodyPr>
          <a:lstStyle/>
          <a:p>
            <a:pPr algn="ctr"/>
            <a:r>
              <a:rPr lang="en-US" sz="1200" b="1" dirty="0">
                <a:latin typeface="+mj-lt"/>
                <a:cs typeface="Arial"/>
              </a:rPr>
              <a:t> CHDS</a:t>
            </a:r>
            <a:r>
              <a:rPr lang="en-US" sz="1200" dirty="0">
                <a:latin typeface="+mj-lt"/>
                <a:cs typeface="Arial"/>
              </a:rPr>
              <a:t> </a:t>
            </a:r>
          </a:p>
          <a:p>
            <a:pPr algn="ctr"/>
            <a:r>
              <a:rPr lang="en-US" sz="1200" dirty="0">
                <a:latin typeface="+mj-lt"/>
                <a:cs typeface="Arial"/>
              </a:rPr>
              <a:t>(n = 80)</a:t>
            </a:r>
          </a:p>
        </p:txBody>
      </p:sp>
      <p:sp>
        <p:nvSpPr>
          <p:cNvPr id="14" name="TextBox 13">
            <a:extLst>
              <a:ext uri="{FF2B5EF4-FFF2-40B4-BE49-F238E27FC236}">
                <a16:creationId xmlns:a16="http://schemas.microsoft.com/office/drawing/2014/main" id="{D07D30B4-F4AC-FE31-4C14-18919C3633C7}"/>
              </a:ext>
            </a:extLst>
          </p:cNvPr>
          <p:cNvSpPr txBox="1"/>
          <p:nvPr/>
        </p:nvSpPr>
        <p:spPr>
          <a:xfrm>
            <a:off x="6620842" y="2091346"/>
            <a:ext cx="1277616" cy="461665"/>
          </a:xfrm>
          <a:prstGeom prst="rect">
            <a:avLst/>
          </a:prstGeom>
          <a:noFill/>
        </p:spPr>
        <p:txBody>
          <a:bodyPr wrap="square" lIns="91440" tIns="45720" rIns="91440" bIns="45720" rtlCol="0" anchor="t">
            <a:spAutoFit/>
          </a:bodyPr>
          <a:lstStyle/>
          <a:p>
            <a:pPr algn="ctr"/>
            <a:r>
              <a:rPr lang="en-US" sz="1200" b="1" dirty="0">
                <a:latin typeface="+mj-lt"/>
                <a:cs typeface="Arial"/>
              </a:rPr>
              <a:t>ASU </a:t>
            </a:r>
            <a:r>
              <a:rPr lang="en-US" sz="1200" dirty="0">
                <a:latin typeface="+mj-lt"/>
                <a:cs typeface="Arial"/>
              </a:rPr>
              <a:t>(n = 30)</a:t>
            </a:r>
            <a:endParaRPr lang="en-US" dirty="0">
              <a:cs typeface="Arial"/>
            </a:endParaRPr>
          </a:p>
          <a:p>
            <a:pPr algn="ctr"/>
            <a:r>
              <a:rPr lang="en-US" sz="1200" b="1" dirty="0">
                <a:latin typeface="+mj-lt"/>
                <a:cs typeface="Arial"/>
              </a:rPr>
              <a:t>MORS </a:t>
            </a:r>
            <a:r>
              <a:rPr lang="en-US" sz="1200" dirty="0">
                <a:latin typeface="+mj-lt"/>
                <a:cs typeface="Arial"/>
              </a:rPr>
              <a:t>(n = 20)</a:t>
            </a:r>
          </a:p>
        </p:txBody>
      </p:sp>
      <p:sp>
        <p:nvSpPr>
          <p:cNvPr id="15" name="TextBox 14">
            <a:extLst>
              <a:ext uri="{FF2B5EF4-FFF2-40B4-BE49-F238E27FC236}">
                <a16:creationId xmlns:a16="http://schemas.microsoft.com/office/drawing/2014/main" id="{22A9C3EC-B0BF-359A-70F1-29AD8FF9308D}"/>
              </a:ext>
            </a:extLst>
          </p:cNvPr>
          <p:cNvSpPr txBox="1"/>
          <p:nvPr/>
        </p:nvSpPr>
        <p:spPr>
          <a:xfrm>
            <a:off x="231947" y="4147070"/>
            <a:ext cx="1494740" cy="276999"/>
          </a:xfrm>
          <a:prstGeom prst="rect">
            <a:avLst/>
          </a:prstGeom>
          <a:noFill/>
        </p:spPr>
        <p:txBody>
          <a:bodyPr wrap="square" lIns="91440" tIns="45720" rIns="91440" bIns="45720" rtlCol="0" anchor="t">
            <a:spAutoFit/>
          </a:bodyPr>
          <a:lstStyle/>
          <a:p>
            <a:endParaRPr lang="en-US" sz="1200" dirty="0">
              <a:latin typeface="+mj-lt"/>
            </a:endParaRPr>
          </a:p>
        </p:txBody>
      </p:sp>
      <p:sp>
        <p:nvSpPr>
          <p:cNvPr id="17" name="TextBox 16">
            <a:extLst>
              <a:ext uri="{FF2B5EF4-FFF2-40B4-BE49-F238E27FC236}">
                <a16:creationId xmlns:a16="http://schemas.microsoft.com/office/drawing/2014/main" id="{AFCFE004-1876-601C-A41E-66DF57BF86FD}"/>
              </a:ext>
            </a:extLst>
          </p:cNvPr>
          <p:cNvSpPr txBox="1"/>
          <p:nvPr/>
        </p:nvSpPr>
        <p:spPr>
          <a:xfrm>
            <a:off x="1487922" y="2698270"/>
            <a:ext cx="1781845" cy="523220"/>
          </a:xfrm>
          <a:prstGeom prst="rect">
            <a:avLst/>
          </a:prstGeom>
          <a:noFill/>
        </p:spPr>
        <p:txBody>
          <a:bodyPr wrap="square" lIns="91440" tIns="45720" rIns="91440" bIns="45720" rtlCol="0" anchor="t">
            <a:spAutoFit/>
          </a:bodyPr>
          <a:lstStyle/>
          <a:p>
            <a:pPr algn="ctr"/>
            <a:r>
              <a:rPr lang="en-US" sz="1400" dirty="0">
                <a:latin typeface="+mj-lt"/>
                <a:cs typeface="Arial"/>
              </a:rPr>
              <a:t>More Experience = Higher Expectations</a:t>
            </a:r>
            <a:endParaRPr lang="en-US" sz="1400" dirty="0">
              <a:latin typeface="+mj-lt"/>
            </a:endParaRPr>
          </a:p>
        </p:txBody>
      </p:sp>
      <p:sp>
        <p:nvSpPr>
          <p:cNvPr id="18" name="TextBox 17">
            <a:extLst>
              <a:ext uri="{FF2B5EF4-FFF2-40B4-BE49-F238E27FC236}">
                <a16:creationId xmlns:a16="http://schemas.microsoft.com/office/drawing/2014/main" id="{71C8361C-58C2-C8DB-79FE-029196846374}"/>
              </a:ext>
            </a:extLst>
          </p:cNvPr>
          <p:cNvSpPr txBox="1"/>
          <p:nvPr/>
        </p:nvSpPr>
        <p:spPr>
          <a:xfrm>
            <a:off x="1425153" y="4183181"/>
            <a:ext cx="1907382" cy="307777"/>
          </a:xfrm>
          <a:prstGeom prst="rect">
            <a:avLst/>
          </a:prstGeom>
          <a:noFill/>
        </p:spPr>
        <p:txBody>
          <a:bodyPr wrap="square" lIns="91440" tIns="45720" rIns="91440" bIns="45720" rtlCol="0" anchor="t">
            <a:spAutoFit/>
          </a:bodyPr>
          <a:lstStyle/>
          <a:p>
            <a:pPr algn="ctr"/>
            <a:r>
              <a:rPr lang="en-US" sz="1400" dirty="0">
                <a:latin typeface="+mj-lt"/>
                <a:cs typeface="Arial"/>
              </a:rPr>
              <a:t>Delayed Reaction</a:t>
            </a:r>
            <a:endParaRPr lang="en-US" sz="1400" dirty="0">
              <a:latin typeface="+mj-lt"/>
            </a:endParaRPr>
          </a:p>
        </p:txBody>
      </p:sp>
      <p:sp>
        <p:nvSpPr>
          <p:cNvPr id="26" name="TextBox 25">
            <a:extLst>
              <a:ext uri="{FF2B5EF4-FFF2-40B4-BE49-F238E27FC236}">
                <a16:creationId xmlns:a16="http://schemas.microsoft.com/office/drawing/2014/main" id="{38B36DA2-8D86-E7C6-E5DD-D8D06EE7B06C}"/>
              </a:ext>
            </a:extLst>
          </p:cNvPr>
          <p:cNvSpPr txBox="1"/>
          <p:nvPr/>
        </p:nvSpPr>
        <p:spPr>
          <a:xfrm>
            <a:off x="231947" y="5491054"/>
            <a:ext cx="1217949" cy="276999"/>
          </a:xfrm>
          <a:prstGeom prst="rect">
            <a:avLst/>
          </a:prstGeom>
          <a:noFill/>
        </p:spPr>
        <p:txBody>
          <a:bodyPr wrap="square" lIns="91440" tIns="45720" rIns="91440" bIns="45720" rtlCol="0" anchor="t">
            <a:spAutoFit/>
          </a:bodyPr>
          <a:lstStyle/>
          <a:p>
            <a:endParaRPr lang="en-US" sz="1200" dirty="0"/>
          </a:p>
        </p:txBody>
      </p:sp>
      <p:sp>
        <p:nvSpPr>
          <p:cNvPr id="27" name="TextBox 26">
            <a:extLst>
              <a:ext uri="{FF2B5EF4-FFF2-40B4-BE49-F238E27FC236}">
                <a16:creationId xmlns:a16="http://schemas.microsoft.com/office/drawing/2014/main" id="{A3F7CCDD-5A6A-933E-5B57-0500A419A3BD}"/>
              </a:ext>
            </a:extLst>
          </p:cNvPr>
          <p:cNvSpPr txBox="1"/>
          <p:nvPr/>
        </p:nvSpPr>
        <p:spPr>
          <a:xfrm>
            <a:off x="1587214" y="5496723"/>
            <a:ext cx="1583261" cy="307777"/>
          </a:xfrm>
          <a:prstGeom prst="rect">
            <a:avLst/>
          </a:prstGeom>
          <a:noFill/>
        </p:spPr>
        <p:txBody>
          <a:bodyPr wrap="square" lIns="91440" tIns="45720" rIns="91440" bIns="45720" rtlCol="0" anchor="t">
            <a:spAutoFit/>
          </a:bodyPr>
          <a:lstStyle/>
          <a:p>
            <a:pPr algn="ctr"/>
            <a:r>
              <a:rPr lang="en-US" sz="1400" dirty="0">
                <a:latin typeface="+mj-lt"/>
                <a:cs typeface="Arial"/>
              </a:rPr>
              <a:t>Style Adjustment</a:t>
            </a:r>
            <a:endParaRPr lang="en-US" sz="1400" dirty="0">
              <a:latin typeface="+mj-lt"/>
            </a:endParaRPr>
          </a:p>
        </p:txBody>
      </p:sp>
      <p:sp>
        <p:nvSpPr>
          <p:cNvPr id="3" name="Arrow: Right 2">
            <a:extLst>
              <a:ext uri="{FF2B5EF4-FFF2-40B4-BE49-F238E27FC236}">
                <a16:creationId xmlns:a16="http://schemas.microsoft.com/office/drawing/2014/main" id="{3DC4A3F9-E76E-0D78-CFA5-A5BFC2664D11}"/>
              </a:ext>
            </a:extLst>
          </p:cNvPr>
          <p:cNvSpPr/>
          <p:nvPr/>
        </p:nvSpPr>
        <p:spPr>
          <a:xfrm>
            <a:off x="2895601" y="1612024"/>
            <a:ext cx="3657600" cy="278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pic>
        <p:nvPicPr>
          <p:cNvPr id="6" name="Picture 5">
            <a:extLst>
              <a:ext uri="{FF2B5EF4-FFF2-40B4-BE49-F238E27FC236}">
                <a16:creationId xmlns:a16="http://schemas.microsoft.com/office/drawing/2014/main" id="{7844FEB0-B0B1-3593-1B0B-0B1D806C8F32}"/>
              </a:ext>
            </a:extLst>
          </p:cNvPr>
          <p:cNvPicPr>
            <a:picLocks noChangeAspect="1"/>
          </p:cNvPicPr>
          <p:nvPr/>
        </p:nvPicPr>
        <p:blipFill>
          <a:blip r:embed="rId4"/>
          <a:stretch>
            <a:fillRect/>
          </a:stretch>
        </p:blipFill>
        <p:spPr>
          <a:xfrm>
            <a:off x="463816" y="2494669"/>
            <a:ext cx="561394" cy="936001"/>
          </a:xfrm>
          <a:prstGeom prst="rect">
            <a:avLst/>
          </a:prstGeom>
        </p:spPr>
      </p:pic>
      <p:pic>
        <p:nvPicPr>
          <p:cNvPr id="30" name="Picture 29">
            <a:extLst>
              <a:ext uri="{FF2B5EF4-FFF2-40B4-BE49-F238E27FC236}">
                <a16:creationId xmlns:a16="http://schemas.microsoft.com/office/drawing/2014/main" id="{645A143A-712E-223A-2DA0-58AEED26A194}"/>
              </a:ext>
            </a:extLst>
          </p:cNvPr>
          <p:cNvPicPr>
            <a:picLocks noChangeAspect="1"/>
          </p:cNvPicPr>
          <p:nvPr/>
        </p:nvPicPr>
        <p:blipFill>
          <a:blip r:embed="rId5"/>
          <a:stretch>
            <a:fillRect/>
          </a:stretch>
        </p:blipFill>
        <p:spPr>
          <a:xfrm>
            <a:off x="137714" y="3955503"/>
            <a:ext cx="1213599" cy="763133"/>
          </a:xfrm>
          <a:prstGeom prst="rect">
            <a:avLst/>
          </a:prstGeom>
        </p:spPr>
      </p:pic>
      <p:pic>
        <p:nvPicPr>
          <p:cNvPr id="32" name="Content Placeholder 5">
            <a:extLst>
              <a:ext uri="{FF2B5EF4-FFF2-40B4-BE49-F238E27FC236}">
                <a16:creationId xmlns:a16="http://schemas.microsoft.com/office/drawing/2014/main" id="{51E3CF80-CA6B-174B-AAA1-2A0539D62426}"/>
              </a:ext>
            </a:extLst>
          </p:cNvPr>
          <p:cNvPicPr>
            <a:picLocks noChangeAspect="1"/>
          </p:cNvPicPr>
          <p:nvPr/>
        </p:nvPicPr>
        <p:blipFill rotWithShape="1">
          <a:blip r:embed="rId6"/>
          <a:srcRect l="19713" t="43276" r="19312" b="41818"/>
          <a:stretch/>
        </p:blipFill>
        <p:spPr bwMode="auto">
          <a:xfrm>
            <a:off x="91267" y="5181600"/>
            <a:ext cx="1497064" cy="938023"/>
          </a:xfrm>
          <a:prstGeom prst="rect">
            <a:avLst/>
          </a:prstGeom>
          <a:noFill/>
          <a:ln w="9525">
            <a:noFill/>
            <a:miter lim="800000"/>
            <a:headEnd/>
            <a:tailEnd/>
          </a:ln>
        </p:spPr>
      </p:pic>
      <p:grpSp>
        <p:nvGrpSpPr>
          <p:cNvPr id="33" name="Group 32">
            <a:extLst>
              <a:ext uri="{FF2B5EF4-FFF2-40B4-BE49-F238E27FC236}">
                <a16:creationId xmlns:a16="http://schemas.microsoft.com/office/drawing/2014/main" id="{87D5E66C-B349-3884-57F1-9C72CD38543B}"/>
              </a:ext>
            </a:extLst>
          </p:cNvPr>
          <p:cNvGrpSpPr/>
          <p:nvPr/>
        </p:nvGrpSpPr>
        <p:grpSpPr>
          <a:xfrm>
            <a:off x="2126803" y="3328326"/>
            <a:ext cx="504082" cy="634074"/>
            <a:chOff x="2158215" y="3444340"/>
            <a:chExt cx="504082" cy="634074"/>
          </a:xfrm>
        </p:grpSpPr>
        <p:sp>
          <p:nvSpPr>
            <p:cNvPr id="38" name="Arrow: Right 37">
              <a:extLst>
                <a:ext uri="{FF2B5EF4-FFF2-40B4-BE49-F238E27FC236}">
                  <a16:creationId xmlns:a16="http://schemas.microsoft.com/office/drawing/2014/main" id="{FE0894E8-844D-0DD4-AF95-247759B740F8}"/>
                </a:ext>
              </a:extLst>
            </p:cNvPr>
            <p:cNvSpPr/>
            <p:nvPr/>
          </p:nvSpPr>
          <p:spPr>
            <a:xfrm rot="5400000">
              <a:off x="1935731" y="3666824"/>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61FAC7BC-6679-2575-211B-38A1EB8FFB7D}"/>
                </a:ext>
              </a:extLst>
            </p:cNvPr>
            <p:cNvSpPr/>
            <p:nvPr/>
          </p:nvSpPr>
          <p:spPr>
            <a:xfrm rot="5400000">
              <a:off x="2255103" y="3671220"/>
              <a:ext cx="629679" cy="184709"/>
            </a:xfrm>
            <a:prstGeom prst="rightArrow">
              <a:avLst/>
            </a:prstGeom>
            <a:solidFill>
              <a:srgbClr val="FF000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0FA0B2A-74A5-9EAF-8798-E055499C60B2}"/>
              </a:ext>
            </a:extLst>
          </p:cNvPr>
          <p:cNvGrpSpPr/>
          <p:nvPr/>
        </p:nvGrpSpPr>
        <p:grpSpPr>
          <a:xfrm>
            <a:off x="2126804" y="4667385"/>
            <a:ext cx="504080" cy="640027"/>
            <a:chOff x="2158216" y="4685397"/>
            <a:chExt cx="504080" cy="640027"/>
          </a:xfrm>
        </p:grpSpPr>
        <p:sp>
          <p:nvSpPr>
            <p:cNvPr id="45" name="Arrow: Right 44">
              <a:extLst>
                <a:ext uri="{FF2B5EF4-FFF2-40B4-BE49-F238E27FC236}">
                  <a16:creationId xmlns:a16="http://schemas.microsoft.com/office/drawing/2014/main" id="{78B137E1-D245-48CE-B7B4-F5F54BBAACD2}"/>
                </a:ext>
              </a:extLst>
            </p:cNvPr>
            <p:cNvSpPr/>
            <p:nvPr/>
          </p:nvSpPr>
          <p:spPr>
            <a:xfrm rot="5400000">
              <a:off x="1935732" y="4907881"/>
              <a:ext cx="629678" cy="184709"/>
            </a:xfrm>
            <a:prstGeom prst="rightArrow">
              <a:avLst/>
            </a:prstGeom>
            <a:solidFill>
              <a:srgbClr val="92D05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E2F1FA54-145C-1780-2B39-630BD563D924}"/>
                </a:ext>
              </a:extLst>
            </p:cNvPr>
            <p:cNvSpPr/>
            <p:nvPr/>
          </p:nvSpPr>
          <p:spPr>
            <a:xfrm rot="5400000">
              <a:off x="2255102" y="4918230"/>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6EC059A2-4625-2C5D-DE9B-3C7E47D46EE4}"/>
              </a:ext>
            </a:extLst>
          </p:cNvPr>
          <p:cNvSpPr txBox="1"/>
          <p:nvPr/>
        </p:nvSpPr>
        <p:spPr>
          <a:xfrm flipH="1">
            <a:off x="1978111" y="1566472"/>
            <a:ext cx="745285" cy="369332"/>
          </a:xfrm>
          <a:prstGeom prst="rect">
            <a:avLst/>
          </a:prstGeom>
          <a:noFill/>
        </p:spPr>
        <p:txBody>
          <a:bodyPr wrap="square" rtlCol="0">
            <a:spAutoFit/>
          </a:bodyPr>
          <a:lstStyle/>
          <a:p>
            <a:pPr algn="ctr"/>
            <a:r>
              <a:rPr lang="en-US" b="1" dirty="0"/>
              <a:t>Near</a:t>
            </a:r>
          </a:p>
        </p:txBody>
      </p:sp>
      <p:sp>
        <p:nvSpPr>
          <p:cNvPr id="31" name="TextBox 30">
            <a:extLst>
              <a:ext uri="{FF2B5EF4-FFF2-40B4-BE49-F238E27FC236}">
                <a16:creationId xmlns:a16="http://schemas.microsoft.com/office/drawing/2014/main" id="{46CDDEF5-73C7-266F-D60E-923F96B94243}"/>
              </a:ext>
            </a:extLst>
          </p:cNvPr>
          <p:cNvSpPr txBox="1"/>
          <p:nvPr/>
        </p:nvSpPr>
        <p:spPr>
          <a:xfrm flipH="1">
            <a:off x="6821404" y="1566472"/>
            <a:ext cx="745285" cy="369332"/>
          </a:xfrm>
          <a:prstGeom prst="rect">
            <a:avLst/>
          </a:prstGeom>
          <a:noFill/>
        </p:spPr>
        <p:txBody>
          <a:bodyPr wrap="square" rtlCol="0">
            <a:spAutoFit/>
          </a:bodyPr>
          <a:lstStyle/>
          <a:p>
            <a:pPr algn="ctr"/>
            <a:r>
              <a:rPr lang="en-US" b="1" dirty="0"/>
              <a:t>Far</a:t>
            </a:r>
          </a:p>
        </p:txBody>
      </p:sp>
      <p:cxnSp>
        <p:nvCxnSpPr>
          <p:cNvPr id="34" name="Straight Connector 33">
            <a:extLst>
              <a:ext uri="{FF2B5EF4-FFF2-40B4-BE49-F238E27FC236}">
                <a16:creationId xmlns:a16="http://schemas.microsoft.com/office/drawing/2014/main" id="{6E142294-9539-3CB6-4A07-B66FC281D77D}"/>
              </a:ext>
            </a:extLst>
          </p:cNvPr>
          <p:cNvCxnSpPr>
            <a:cxnSpLocks/>
          </p:cNvCxnSpPr>
          <p:nvPr/>
        </p:nvCxnSpPr>
        <p:spPr>
          <a:xfrm>
            <a:off x="35052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42F1CFE-344A-9ED4-B96B-32EDC2C4F74E}"/>
              </a:ext>
            </a:extLst>
          </p:cNvPr>
          <p:cNvCxnSpPr>
            <a:cxnSpLocks/>
          </p:cNvCxnSpPr>
          <p:nvPr/>
        </p:nvCxnSpPr>
        <p:spPr>
          <a:xfrm>
            <a:off x="59436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31216241-A11A-C224-799A-59DC1619908F}"/>
              </a:ext>
            </a:extLst>
          </p:cNvPr>
          <p:cNvSpPr txBox="1"/>
          <p:nvPr/>
        </p:nvSpPr>
        <p:spPr>
          <a:xfrm flipH="1">
            <a:off x="2790168" y="1219200"/>
            <a:ext cx="3736227" cy="369332"/>
          </a:xfrm>
          <a:prstGeom prst="rect">
            <a:avLst/>
          </a:prstGeom>
          <a:noFill/>
        </p:spPr>
        <p:txBody>
          <a:bodyPr wrap="square" rtlCol="0">
            <a:spAutoFit/>
          </a:bodyPr>
          <a:lstStyle/>
          <a:p>
            <a:pPr algn="ctr"/>
            <a:r>
              <a:rPr lang="en-US" b="1" dirty="0"/>
              <a:t>Experience with System Mgmt.</a:t>
            </a:r>
          </a:p>
        </p:txBody>
      </p:sp>
      <p:sp>
        <p:nvSpPr>
          <p:cNvPr id="44" name="TextBox 43">
            <a:extLst>
              <a:ext uri="{FF2B5EF4-FFF2-40B4-BE49-F238E27FC236}">
                <a16:creationId xmlns:a16="http://schemas.microsoft.com/office/drawing/2014/main" id="{A8376AAA-0147-50E7-54A7-C4C09FAEFA64}"/>
              </a:ext>
            </a:extLst>
          </p:cNvPr>
          <p:cNvSpPr txBox="1"/>
          <p:nvPr/>
        </p:nvSpPr>
        <p:spPr>
          <a:xfrm>
            <a:off x="204784" y="2186054"/>
            <a:ext cx="1079459" cy="307777"/>
          </a:xfrm>
          <a:prstGeom prst="rect">
            <a:avLst/>
          </a:prstGeom>
          <a:noFill/>
        </p:spPr>
        <p:txBody>
          <a:bodyPr wrap="square" lIns="91440" tIns="45720" rIns="91440" bIns="45720" rtlCol="0" anchor="t">
            <a:spAutoFit/>
          </a:bodyPr>
          <a:lstStyle/>
          <a:p>
            <a:pPr algn="ctr"/>
            <a:r>
              <a:rPr lang="en-US" sz="1400" dirty="0">
                <a:latin typeface="+mj-lt"/>
                <a:cs typeface="Arial"/>
              </a:rPr>
              <a:t>Sensing</a:t>
            </a:r>
            <a:endParaRPr lang="en-US" sz="1400" dirty="0">
              <a:latin typeface="+mj-lt"/>
            </a:endParaRPr>
          </a:p>
        </p:txBody>
      </p:sp>
      <p:sp>
        <p:nvSpPr>
          <p:cNvPr id="47" name="TextBox 46">
            <a:extLst>
              <a:ext uri="{FF2B5EF4-FFF2-40B4-BE49-F238E27FC236}">
                <a16:creationId xmlns:a16="http://schemas.microsoft.com/office/drawing/2014/main" id="{9C22317D-6D8A-83A7-9353-18914E8CE782}"/>
              </a:ext>
            </a:extLst>
          </p:cNvPr>
          <p:cNvSpPr txBox="1"/>
          <p:nvPr/>
        </p:nvSpPr>
        <p:spPr>
          <a:xfrm>
            <a:off x="157487" y="36571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Anticipating</a:t>
            </a:r>
            <a:endParaRPr lang="en-US" sz="1400" dirty="0">
              <a:latin typeface="+mj-lt"/>
            </a:endParaRPr>
          </a:p>
        </p:txBody>
      </p:sp>
      <p:sp>
        <p:nvSpPr>
          <p:cNvPr id="48" name="TextBox 47">
            <a:extLst>
              <a:ext uri="{FF2B5EF4-FFF2-40B4-BE49-F238E27FC236}">
                <a16:creationId xmlns:a16="http://schemas.microsoft.com/office/drawing/2014/main" id="{E13FCE80-6918-866D-F773-68E722A0286F}"/>
              </a:ext>
            </a:extLst>
          </p:cNvPr>
          <p:cNvSpPr txBox="1"/>
          <p:nvPr/>
        </p:nvSpPr>
        <p:spPr>
          <a:xfrm>
            <a:off x="157487" y="49294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Learning</a:t>
            </a:r>
            <a:endParaRPr lang="en-US" sz="1400" dirty="0">
              <a:latin typeface="+mj-lt"/>
            </a:endParaRPr>
          </a:p>
        </p:txBody>
      </p:sp>
      <p:sp>
        <p:nvSpPr>
          <p:cNvPr id="2" name="TextBox 1">
            <a:extLst>
              <a:ext uri="{FF2B5EF4-FFF2-40B4-BE49-F238E27FC236}">
                <a16:creationId xmlns:a16="http://schemas.microsoft.com/office/drawing/2014/main" id="{E3C5543C-2277-035A-B5F0-AA0D178C16FA}"/>
              </a:ext>
            </a:extLst>
          </p:cNvPr>
          <p:cNvSpPr txBox="1"/>
          <p:nvPr/>
        </p:nvSpPr>
        <p:spPr>
          <a:xfrm>
            <a:off x="3617505" y="4079384"/>
            <a:ext cx="2256385" cy="523220"/>
          </a:xfrm>
          <a:prstGeom prst="rect">
            <a:avLst/>
          </a:prstGeom>
          <a:noFill/>
        </p:spPr>
        <p:txBody>
          <a:bodyPr wrap="square" lIns="91440" tIns="45720" rIns="91440" bIns="45720" rtlCol="0" anchor="t">
            <a:spAutoFit/>
          </a:bodyPr>
          <a:lstStyle/>
          <a:p>
            <a:pPr algn="ctr"/>
            <a:r>
              <a:rPr lang="en-US" sz="1400" dirty="0">
                <a:latin typeface="+mj-lt"/>
                <a:cs typeface="Arial"/>
              </a:rPr>
              <a:t>“systems I thought I understood I did not”</a:t>
            </a:r>
            <a:endParaRPr lang="en-US" dirty="0"/>
          </a:p>
        </p:txBody>
      </p:sp>
      <p:sp>
        <p:nvSpPr>
          <p:cNvPr id="5" name="TextBox 4">
            <a:extLst>
              <a:ext uri="{FF2B5EF4-FFF2-40B4-BE49-F238E27FC236}">
                <a16:creationId xmlns:a16="http://schemas.microsoft.com/office/drawing/2014/main" id="{A53CE946-4641-7EFE-3289-831290B98906}"/>
              </a:ext>
            </a:extLst>
          </p:cNvPr>
          <p:cNvSpPr txBox="1"/>
          <p:nvPr/>
        </p:nvSpPr>
        <p:spPr>
          <a:xfrm>
            <a:off x="3792007" y="5496723"/>
            <a:ext cx="1907382" cy="523220"/>
          </a:xfrm>
          <a:prstGeom prst="rect">
            <a:avLst/>
          </a:prstGeom>
          <a:noFill/>
        </p:spPr>
        <p:txBody>
          <a:bodyPr wrap="square" lIns="91440" tIns="45720" rIns="91440" bIns="45720" rtlCol="0" anchor="t">
            <a:spAutoFit/>
          </a:bodyPr>
          <a:lstStyle/>
          <a:p>
            <a:pPr algn="ctr"/>
            <a:r>
              <a:rPr lang="en-US" sz="1400" dirty="0"/>
              <a:t>“I don’t think I think the way most do”</a:t>
            </a:r>
          </a:p>
        </p:txBody>
      </p:sp>
      <p:grpSp>
        <p:nvGrpSpPr>
          <p:cNvPr id="7" name="Group 6">
            <a:extLst>
              <a:ext uri="{FF2B5EF4-FFF2-40B4-BE49-F238E27FC236}">
                <a16:creationId xmlns:a16="http://schemas.microsoft.com/office/drawing/2014/main" id="{CF9F15DD-B3CC-BE1E-69B3-F33C33AAB823}"/>
              </a:ext>
            </a:extLst>
          </p:cNvPr>
          <p:cNvGrpSpPr/>
          <p:nvPr/>
        </p:nvGrpSpPr>
        <p:grpSpPr>
          <a:xfrm>
            <a:off x="4493657" y="3328326"/>
            <a:ext cx="504082" cy="634074"/>
            <a:chOff x="4376941" y="3439019"/>
            <a:chExt cx="504082" cy="634074"/>
          </a:xfrm>
        </p:grpSpPr>
        <p:sp>
          <p:nvSpPr>
            <p:cNvPr id="8" name="Arrow: Right 37">
              <a:extLst>
                <a:ext uri="{FF2B5EF4-FFF2-40B4-BE49-F238E27FC236}">
                  <a16:creationId xmlns:a16="http://schemas.microsoft.com/office/drawing/2014/main" id="{FB19616B-61C3-1B8E-A8B7-CFD533886EA0}"/>
                </a:ext>
              </a:extLst>
            </p:cNvPr>
            <p:cNvSpPr/>
            <p:nvPr/>
          </p:nvSpPr>
          <p:spPr>
            <a:xfrm rot="5400000">
              <a:off x="4154457" y="3661503"/>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39">
              <a:extLst>
                <a:ext uri="{FF2B5EF4-FFF2-40B4-BE49-F238E27FC236}">
                  <a16:creationId xmlns:a16="http://schemas.microsoft.com/office/drawing/2014/main" id="{234EE045-952C-3C5F-B750-6982B5471083}"/>
                </a:ext>
              </a:extLst>
            </p:cNvPr>
            <p:cNvSpPr/>
            <p:nvPr/>
          </p:nvSpPr>
          <p:spPr>
            <a:xfrm rot="5400000">
              <a:off x="4473829" y="3665899"/>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00BA2C0-F267-D55B-FF26-BA6D56D02576}"/>
              </a:ext>
            </a:extLst>
          </p:cNvPr>
          <p:cNvGrpSpPr/>
          <p:nvPr/>
        </p:nvGrpSpPr>
        <p:grpSpPr>
          <a:xfrm>
            <a:off x="4493657" y="4668159"/>
            <a:ext cx="504082" cy="638478"/>
            <a:chOff x="4376941" y="4674874"/>
            <a:chExt cx="504082" cy="638478"/>
          </a:xfrm>
        </p:grpSpPr>
        <p:sp>
          <p:nvSpPr>
            <p:cNvPr id="20" name="Arrow: Right 37">
              <a:extLst>
                <a:ext uri="{FF2B5EF4-FFF2-40B4-BE49-F238E27FC236}">
                  <a16:creationId xmlns:a16="http://schemas.microsoft.com/office/drawing/2014/main" id="{B2F74CB7-35B8-E17C-3B88-49EE8DAE44FC}"/>
                </a:ext>
              </a:extLst>
            </p:cNvPr>
            <p:cNvSpPr/>
            <p:nvPr/>
          </p:nvSpPr>
          <p:spPr>
            <a:xfrm rot="5400000">
              <a:off x="4154457" y="4906158"/>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row: Right 39">
              <a:extLst>
                <a:ext uri="{FF2B5EF4-FFF2-40B4-BE49-F238E27FC236}">
                  <a16:creationId xmlns:a16="http://schemas.microsoft.com/office/drawing/2014/main" id="{1FD8FBC9-E1FC-E0F6-36B6-141AB8089C00}"/>
                </a:ext>
              </a:extLst>
            </p:cNvPr>
            <p:cNvSpPr/>
            <p:nvPr/>
          </p:nvSpPr>
          <p:spPr>
            <a:xfrm rot="5400000">
              <a:off x="4473829" y="4897359"/>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67995B8-0D67-9CFA-6259-1784DF62E57E}"/>
              </a:ext>
            </a:extLst>
          </p:cNvPr>
          <p:cNvSpPr txBox="1"/>
          <p:nvPr/>
        </p:nvSpPr>
        <p:spPr>
          <a:xfrm>
            <a:off x="3757305" y="2692517"/>
            <a:ext cx="1976786" cy="523220"/>
          </a:xfrm>
          <a:prstGeom prst="rect">
            <a:avLst/>
          </a:prstGeom>
          <a:noFill/>
        </p:spPr>
        <p:txBody>
          <a:bodyPr wrap="square" lIns="91440" tIns="45720" rIns="91440" bIns="45720" rtlCol="0" anchor="t">
            <a:spAutoFit/>
          </a:bodyPr>
          <a:lstStyle/>
          <a:p>
            <a:pPr algn="ctr"/>
            <a:r>
              <a:rPr lang="en-US" sz="1400" dirty="0">
                <a:latin typeface="+mj-lt"/>
              </a:rPr>
              <a:t>“the game was harder than it looks”</a:t>
            </a:r>
          </a:p>
        </p:txBody>
      </p:sp>
    </p:spTree>
    <p:extLst>
      <p:ext uri="{BB962C8B-B14F-4D97-AF65-F5344CB8AC3E}">
        <p14:creationId xmlns:p14="http://schemas.microsoft.com/office/powerpoint/2010/main" val="1918511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072F71-F1C2-55C7-787B-56DBD311D546}"/>
              </a:ext>
            </a:extLst>
          </p:cNvPr>
          <p:cNvSpPr>
            <a:spLocks noGrp="1"/>
          </p:cNvSpPr>
          <p:nvPr>
            <p:ph type="sldNum" sz="quarter" idx="12"/>
          </p:nvPr>
        </p:nvSpPr>
        <p:spPr/>
        <p:txBody>
          <a:bodyPr/>
          <a:lstStyle/>
          <a:p>
            <a:pPr>
              <a:defRPr/>
            </a:pPr>
            <a:fld id="{8C8B53A7-21D7-4990-A3BD-F06DCAE13504}" type="slidenum">
              <a:rPr lang="en-US" smtClean="0"/>
              <a:pPr>
                <a:defRPr/>
              </a:pPr>
              <a:t>21</a:t>
            </a:fld>
            <a:endParaRPr lang="en-US" dirty="0"/>
          </a:p>
        </p:txBody>
      </p:sp>
      <p:sp>
        <p:nvSpPr>
          <p:cNvPr id="9" name="Title 8">
            <a:extLst>
              <a:ext uri="{FF2B5EF4-FFF2-40B4-BE49-F238E27FC236}">
                <a16:creationId xmlns:a16="http://schemas.microsoft.com/office/drawing/2014/main" id="{91BCF5EB-17C1-87AA-D800-9A828F56C9DD}"/>
              </a:ext>
            </a:extLst>
          </p:cNvPr>
          <p:cNvSpPr>
            <a:spLocks noGrp="1"/>
          </p:cNvSpPr>
          <p:nvPr>
            <p:ph type="title"/>
          </p:nvPr>
        </p:nvSpPr>
        <p:spPr>
          <a:xfrm>
            <a:off x="-10349" y="596524"/>
            <a:ext cx="9144000" cy="762000"/>
          </a:xfrm>
        </p:spPr>
        <p:txBody>
          <a:bodyPr/>
          <a:lstStyle/>
          <a:p>
            <a:r>
              <a:rPr lang="en-US" dirty="0">
                <a:ea typeface="ＭＳ Ｐゴシック"/>
              </a:rPr>
              <a:t>Results: Experience and Surprise</a:t>
            </a:r>
            <a:endParaRPr lang="en-US" dirty="0"/>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A02CA246-9561-ECB7-BC3C-F5CCE279C046}"/>
                  </a:ext>
                </a:extLst>
              </p14:cNvPr>
              <p14:cNvContentPartPr/>
              <p14:nvPr/>
            </p14:nvContentPartPr>
            <p14:xfrm>
              <a:off x="1692004" y="2217080"/>
              <a:ext cx="360" cy="360"/>
            </p14:xfrm>
          </p:contentPart>
        </mc:Choice>
        <mc:Fallback>
          <p:pic>
            <p:nvPicPr>
              <p:cNvPr id="10" name="Ink 9">
                <a:extLst>
                  <a:ext uri="{FF2B5EF4-FFF2-40B4-BE49-F238E27FC236}">
                    <a16:creationId xmlns:a16="http://schemas.microsoft.com/office/drawing/2014/main" id="{A02CA246-9561-ECB7-BC3C-F5CCE279C046}"/>
                  </a:ext>
                </a:extLst>
              </p:cNvPr>
              <p:cNvPicPr/>
              <p:nvPr/>
            </p:nvPicPr>
            <p:blipFill>
              <a:blip r:embed="rId3"/>
              <a:stretch>
                <a:fillRect/>
              </a:stretch>
            </p:blipFill>
            <p:spPr>
              <a:xfrm>
                <a:off x="1683004" y="2208080"/>
                <a:ext cx="18000" cy="18000"/>
              </a:xfrm>
              <a:prstGeom prst="rect">
                <a:avLst/>
              </a:prstGeom>
            </p:spPr>
          </p:pic>
        </mc:Fallback>
      </mc:AlternateContent>
      <p:sp>
        <p:nvSpPr>
          <p:cNvPr id="12" name="TextBox 11">
            <a:extLst>
              <a:ext uri="{FF2B5EF4-FFF2-40B4-BE49-F238E27FC236}">
                <a16:creationId xmlns:a16="http://schemas.microsoft.com/office/drawing/2014/main" id="{6F1A4577-AAB0-29A6-BDD4-B6AE70AD0A90}"/>
              </a:ext>
            </a:extLst>
          </p:cNvPr>
          <p:cNvSpPr txBox="1"/>
          <p:nvPr/>
        </p:nvSpPr>
        <p:spPr>
          <a:xfrm>
            <a:off x="1976295" y="2091346"/>
            <a:ext cx="805099" cy="461665"/>
          </a:xfrm>
          <a:prstGeom prst="rect">
            <a:avLst/>
          </a:prstGeom>
          <a:noFill/>
        </p:spPr>
        <p:txBody>
          <a:bodyPr wrap="square" lIns="91440" tIns="45720" rIns="91440" bIns="45720" rtlCol="0" anchor="t">
            <a:spAutoFit/>
          </a:bodyPr>
          <a:lstStyle/>
          <a:p>
            <a:pPr algn="ctr"/>
            <a:r>
              <a:rPr lang="en-US" sz="1200" b="1" dirty="0">
                <a:latin typeface="+mj-lt"/>
                <a:cs typeface="Arial"/>
              </a:rPr>
              <a:t>CECOS</a:t>
            </a:r>
          </a:p>
          <a:p>
            <a:pPr algn="ctr"/>
            <a:r>
              <a:rPr lang="en-US" sz="1200" dirty="0">
                <a:latin typeface="+mj-lt"/>
                <a:cs typeface="Arial"/>
              </a:rPr>
              <a:t> (n = 52)</a:t>
            </a:r>
            <a:endParaRPr lang="en-US" dirty="0"/>
          </a:p>
        </p:txBody>
      </p:sp>
      <p:sp>
        <p:nvSpPr>
          <p:cNvPr id="13" name="TextBox 12">
            <a:extLst>
              <a:ext uri="{FF2B5EF4-FFF2-40B4-BE49-F238E27FC236}">
                <a16:creationId xmlns:a16="http://schemas.microsoft.com/office/drawing/2014/main" id="{A9AEDA00-FAF2-8605-3E61-BAB926669966}"/>
              </a:ext>
            </a:extLst>
          </p:cNvPr>
          <p:cNvSpPr txBox="1"/>
          <p:nvPr/>
        </p:nvSpPr>
        <p:spPr>
          <a:xfrm>
            <a:off x="4348474" y="2091346"/>
            <a:ext cx="794449" cy="461665"/>
          </a:xfrm>
          <a:prstGeom prst="rect">
            <a:avLst/>
          </a:prstGeom>
          <a:noFill/>
        </p:spPr>
        <p:txBody>
          <a:bodyPr wrap="square" lIns="91440" tIns="45720" rIns="91440" bIns="45720" rtlCol="0" anchor="t">
            <a:spAutoFit/>
          </a:bodyPr>
          <a:lstStyle/>
          <a:p>
            <a:pPr algn="ctr"/>
            <a:r>
              <a:rPr lang="en-US" sz="1200" b="1" dirty="0">
                <a:latin typeface="+mj-lt"/>
                <a:cs typeface="Arial"/>
              </a:rPr>
              <a:t> CHDS</a:t>
            </a:r>
            <a:r>
              <a:rPr lang="en-US" sz="1200" dirty="0">
                <a:latin typeface="+mj-lt"/>
                <a:cs typeface="Arial"/>
              </a:rPr>
              <a:t> </a:t>
            </a:r>
          </a:p>
          <a:p>
            <a:pPr algn="ctr"/>
            <a:r>
              <a:rPr lang="en-US" sz="1200" dirty="0">
                <a:latin typeface="+mj-lt"/>
                <a:cs typeface="Arial"/>
              </a:rPr>
              <a:t>(n = 80)</a:t>
            </a:r>
          </a:p>
        </p:txBody>
      </p:sp>
      <p:sp>
        <p:nvSpPr>
          <p:cNvPr id="14" name="TextBox 13">
            <a:extLst>
              <a:ext uri="{FF2B5EF4-FFF2-40B4-BE49-F238E27FC236}">
                <a16:creationId xmlns:a16="http://schemas.microsoft.com/office/drawing/2014/main" id="{D07D30B4-F4AC-FE31-4C14-18919C3633C7}"/>
              </a:ext>
            </a:extLst>
          </p:cNvPr>
          <p:cNvSpPr txBox="1"/>
          <p:nvPr/>
        </p:nvSpPr>
        <p:spPr>
          <a:xfrm>
            <a:off x="6620842" y="2091346"/>
            <a:ext cx="1277616" cy="461665"/>
          </a:xfrm>
          <a:prstGeom prst="rect">
            <a:avLst/>
          </a:prstGeom>
          <a:noFill/>
        </p:spPr>
        <p:txBody>
          <a:bodyPr wrap="square" lIns="91440" tIns="45720" rIns="91440" bIns="45720" rtlCol="0" anchor="t">
            <a:spAutoFit/>
          </a:bodyPr>
          <a:lstStyle/>
          <a:p>
            <a:pPr algn="ctr"/>
            <a:r>
              <a:rPr lang="en-US" sz="1200" b="1" dirty="0">
                <a:latin typeface="+mj-lt"/>
                <a:cs typeface="Arial"/>
              </a:rPr>
              <a:t>ASU </a:t>
            </a:r>
            <a:r>
              <a:rPr lang="en-US" sz="1200" dirty="0">
                <a:latin typeface="+mj-lt"/>
                <a:cs typeface="Arial"/>
              </a:rPr>
              <a:t>(n = 30)</a:t>
            </a:r>
            <a:endParaRPr lang="en-US" dirty="0">
              <a:cs typeface="Arial"/>
            </a:endParaRPr>
          </a:p>
          <a:p>
            <a:pPr algn="ctr"/>
            <a:r>
              <a:rPr lang="en-US" sz="1200" b="1" dirty="0">
                <a:latin typeface="+mj-lt"/>
                <a:cs typeface="Arial"/>
              </a:rPr>
              <a:t>MORS </a:t>
            </a:r>
            <a:r>
              <a:rPr lang="en-US" sz="1200" dirty="0">
                <a:latin typeface="+mj-lt"/>
                <a:cs typeface="Arial"/>
              </a:rPr>
              <a:t>(n = 20)</a:t>
            </a:r>
          </a:p>
        </p:txBody>
      </p:sp>
      <p:sp>
        <p:nvSpPr>
          <p:cNvPr id="15" name="TextBox 14">
            <a:extLst>
              <a:ext uri="{FF2B5EF4-FFF2-40B4-BE49-F238E27FC236}">
                <a16:creationId xmlns:a16="http://schemas.microsoft.com/office/drawing/2014/main" id="{22A9C3EC-B0BF-359A-70F1-29AD8FF9308D}"/>
              </a:ext>
            </a:extLst>
          </p:cNvPr>
          <p:cNvSpPr txBox="1"/>
          <p:nvPr/>
        </p:nvSpPr>
        <p:spPr>
          <a:xfrm>
            <a:off x="231947" y="4147070"/>
            <a:ext cx="1494740" cy="276999"/>
          </a:xfrm>
          <a:prstGeom prst="rect">
            <a:avLst/>
          </a:prstGeom>
          <a:noFill/>
        </p:spPr>
        <p:txBody>
          <a:bodyPr wrap="square" lIns="91440" tIns="45720" rIns="91440" bIns="45720" rtlCol="0" anchor="t">
            <a:spAutoFit/>
          </a:bodyPr>
          <a:lstStyle/>
          <a:p>
            <a:endParaRPr lang="en-US" sz="1200" dirty="0">
              <a:latin typeface="+mj-lt"/>
            </a:endParaRPr>
          </a:p>
        </p:txBody>
      </p:sp>
      <p:sp>
        <p:nvSpPr>
          <p:cNvPr id="17" name="TextBox 16">
            <a:extLst>
              <a:ext uri="{FF2B5EF4-FFF2-40B4-BE49-F238E27FC236}">
                <a16:creationId xmlns:a16="http://schemas.microsoft.com/office/drawing/2014/main" id="{AFCFE004-1876-601C-A41E-66DF57BF86FD}"/>
              </a:ext>
            </a:extLst>
          </p:cNvPr>
          <p:cNvSpPr txBox="1"/>
          <p:nvPr/>
        </p:nvSpPr>
        <p:spPr>
          <a:xfrm>
            <a:off x="1487922" y="2698270"/>
            <a:ext cx="1781845" cy="523220"/>
          </a:xfrm>
          <a:prstGeom prst="rect">
            <a:avLst/>
          </a:prstGeom>
          <a:noFill/>
        </p:spPr>
        <p:txBody>
          <a:bodyPr wrap="square" lIns="91440" tIns="45720" rIns="91440" bIns="45720" rtlCol="0" anchor="t">
            <a:spAutoFit/>
          </a:bodyPr>
          <a:lstStyle/>
          <a:p>
            <a:pPr algn="ctr"/>
            <a:r>
              <a:rPr lang="en-US" sz="1400" dirty="0">
                <a:latin typeface="+mj-lt"/>
                <a:cs typeface="Arial"/>
              </a:rPr>
              <a:t>More Experience = Higher Expectations</a:t>
            </a:r>
            <a:endParaRPr lang="en-US" sz="1400" dirty="0">
              <a:latin typeface="+mj-lt"/>
            </a:endParaRPr>
          </a:p>
        </p:txBody>
      </p:sp>
      <p:sp>
        <p:nvSpPr>
          <p:cNvPr id="18" name="TextBox 17">
            <a:extLst>
              <a:ext uri="{FF2B5EF4-FFF2-40B4-BE49-F238E27FC236}">
                <a16:creationId xmlns:a16="http://schemas.microsoft.com/office/drawing/2014/main" id="{71C8361C-58C2-C8DB-79FE-029196846374}"/>
              </a:ext>
            </a:extLst>
          </p:cNvPr>
          <p:cNvSpPr txBox="1"/>
          <p:nvPr/>
        </p:nvSpPr>
        <p:spPr>
          <a:xfrm>
            <a:off x="1425153" y="4183181"/>
            <a:ext cx="1907382" cy="307777"/>
          </a:xfrm>
          <a:prstGeom prst="rect">
            <a:avLst/>
          </a:prstGeom>
          <a:noFill/>
        </p:spPr>
        <p:txBody>
          <a:bodyPr wrap="square" lIns="91440" tIns="45720" rIns="91440" bIns="45720" rtlCol="0" anchor="t">
            <a:spAutoFit/>
          </a:bodyPr>
          <a:lstStyle/>
          <a:p>
            <a:pPr algn="ctr"/>
            <a:r>
              <a:rPr lang="en-US" sz="1400" dirty="0">
                <a:latin typeface="+mj-lt"/>
                <a:cs typeface="Arial"/>
              </a:rPr>
              <a:t>Delayed Reaction</a:t>
            </a:r>
            <a:endParaRPr lang="en-US" sz="1400" dirty="0">
              <a:latin typeface="+mj-lt"/>
            </a:endParaRPr>
          </a:p>
        </p:txBody>
      </p:sp>
      <p:sp>
        <p:nvSpPr>
          <p:cNvPr id="26" name="TextBox 25">
            <a:extLst>
              <a:ext uri="{FF2B5EF4-FFF2-40B4-BE49-F238E27FC236}">
                <a16:creationId xmlns:a16="http://schemas.microsoft.com/office/drawing/2014/main" id="{38B36DA2-8D86-E7C6-E5DD-D8D06EE7B06C}"/>
              </a:ext>
            </a:extLst>
          </p:cNvPr>
          <p:cNvSpPr txBox="1"/>
          <p:nvPr/>
        </p:nvSpPr>
        <p:spPr>
          <a:xfrm>
            <a:off x="231947" y="5491054"/>
            <a:ext cx="1217949" cy="276999"/>
          </a:xfrm>
          <a:prstGeom prst="rect">
            <a:avLst/>
          </a:prstGeom>
          <a:noFill/>
        </p:spPr>
        <p:txBody>
          <a:bodyPr wrap="square" lIns="91440" tIns="45720" rIns="91440" bIns="45720" rtlCol="0" anchor="t">
            <a:spAutoFit/>
          </a:bodyPr>
          <a:lstStyle/>
          <a:p>
            <a:endParaRPr lang="en-US" sz="1200" dirty="0"/>
          </a:p>
        </p:txBody>
      </p:sp>
      <p:sp>
        <p:nvSpPr>
          <p:cNvPr id="27" name="TextBox 26">
            <a:extLst>
              <a:ext uri="{FF2B5EF4-FFF2-40B4-BE49-F238E27FC236}">
                <a16:creationId xmlns:a16="http://schemas.microsoft.com/office/drawing/2014/main" id="{A3F7CCDD-5A6A-933E-5B57-0500A419A3BD}"/>
              </a:ext>
            </a:extLst>
          </p:cNvPr>
          <p:cNvSpPr txBox="1"/>
          <p:nvPr/>
        </p:nvSpPr>
        <p:spPr>
          <a:xfrm>
            <a:off x="1587214" y="5496723"/>
            <a:ext cx="1583261" cy="307777"/>
          </a:xfrm>
          <a:prstGeom prst="rect">
            <a:avLst/>
          </a:prstGeom>
          <a:noFill/>
        </p:spPr>
        <p:txBody>
          <a:bodyPr wrap="square" lIns="91440" tIns="45720" rIns="91440" bIns="45720" rtlCol="0" anchor="t">
            <a:spAutoFit/>
          </a:bodyPr>
          <a:lstStyle/>
          <a:p>
            <a:pPr algn="ctr"/>
            <a:r>
              <a:rPr lang="en-US" sz="1400" dirty="0">
                <a:latin typeface="+mj-lt"/>
                <a:cs typeface="Arial"/>
              </a:rPr>
              <a:t>Style Adjustment</a:t>
            </a:r>
            <a:endParaRPr lang="en-US" sz="1400" dirty="0">
              <a:latin typeface="+mj-lt"/>
            </a:endParaRPr>
          </a:p>
        </p:txBody>
      </p:sp>
      <p:sp>
        <p:nvSpPr>
          <p:cNvPr id="3" name="Arrow: Right 2">
            <a:extLst>
              <a:ext uri="{FF2B5EF4-FFF2-40B4-BE49-F238E27FC236}">
                <a16:creationId xmlns:a16="http://schemas.microsoft.com/office/drawing/2014/main" id="{3DC4A3F9-E76E-0D78-CFA5-A5BFC2664D11}"/>
              </a:ext>
            </a:extLst>
          </p:cNvPr>
          <p:cNvSpPr/>
          <p:nvPr/>
        </p:nvSpPr>
        <p:spPr>
          <a:xfrm>
            <a:off x="2895601" y="1612024"/>
            <a:ext cx="3657600" cy="278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pic>
        <p:nvPicPr>
          <p:cNvPr id="6" name="Picture 5">
            <a:extLst>
              <a:ext uri="{FF2B5EF4-FFF2-40B4-BE49-F238E27FC236}">
                <a16:creationId xmlns:a16="http://schemas.microsoft.com/office/drawing/2014/main" id="{7844FEB0-B0B1-3593-1B0B-0B1D806C8F32}"/>
              </a:ext>
            </a:extLst>
          </p:cNvPr>
          <p:cNvPicPr>
            <a:picLocks noChangeAspect="1"/>
          </p:cNvPicPr>
          <p:nvPr/>
        </p:nvPicPr>
        <p:blipFill>
          <a:blip r:embed="rId4"/>
          <a:stretch>
            <a:fillRect/>
          </a:stretch>
        </p:blipFill>
        <p:spPr>
          <a:xfrm>
            <a:off x="463816" y="2494669"/>
            <a:ext cx="561394" cy="936001"/>
          </a:xfrm>
          <a:prstGeom prst="rect">
            <a:avLst/>
          </a:prstGeom>
        </p:spPr>
      </p:pic>
      <p:pic>
        <p:nvPicPr>
          <p:cNvPr id="30" name="Picture 29">
            <a:extLst>
              <a:ext uri="{FF2B5EF4-FFF2-40B4-BE49-F238E27FC236}">
                <a16:creationId xmlns:a16="http://schemas.microsoft.com/office/drawing/2014/main" id="{645A143A-712E-223A-2DA0-58AEED26A194}"/>
              </a:ext>
            </a:extLst>
          </p:cNvPr>
          <p:cNvPicPr>
            <a:picLocks noChangeAspect="1"/>
          </p:cNvPicPr>
          <p:nvPr/>
        </p:nvPicPr>
        <p:blipFill>
          <a:blip r:embed="rId5"/>
          <a:stretch>
            <a:fillRect/>
          </a:stretch>
        </p:blipFill>
        <p:spPr>
          <a:xfrm>
            <a:off x="137714" y="3955503"/>
            <a:ext cx="1213599" cy="763133"/>
          </a:xfrm>
          <a:prstGeom prst="rect">
            <a:avLst/>
          </a:prstGeom>
        </p:spPr>
      </p:pic>
      <p:pic>
        <p:nvPicPr>
          <p:cNvPr id="32" name="Content Placeholder 5">
            <a:extLst>
              <a:ext uri="{FF2B5EF4-FFF2-40B4-BE49-F238E27FC236}">
                <a16:creationId xmlns:a16="http://schemas.microsoft.com/office/drawing/2014/main" id="{51E3CF80-CA6B-174B-AAA1-2A0539D62426}"/>
              </a:ext>
            </a:extLst>
          </p:cNvPr>
          <p:cNvPicPr>
            <a:picLocks noChangeAspect="1"/>
          </p:cNvPicPr>
          <p:nvPr/>
        </p:nvPicPr>
        <p:blipFill rotWithShape="1">
          <a:blip r:embed="rId6"/>
          <a:srcRect l="19713" t="43276" r="19312" b="41818"/>
          <a:stretch/>
        </p:blipFill>
        <p:spPr bwMode="auto">
          <a:xfrm>
            <a:off x="91267" y="5181600"/>
            <a:ext cx="1497064" cy="938023"/>
          </a:xfrm>
          <a:prstGeom prst="rect">
            <a:avLst/>
          </a:prstGeom>
          <a:noFill/>
          <a:ln w="9525">
            <a:noFill/>
            <a:miter lim="800000"/>
            <a:headEnd/>
            <a:tailEnd/>
          </a:ln>
        </p:spPr>
      </p:pic>
      <p:grpSp>
        <p:nvGrpSpPr>
          <p:cNvPr id="33" name="Group 32">
            <a:extLst>
              <a:ext uri="{FF2B5EF4-FFF2-40B4-BE49-F238E27FC236}">
                <a16:creationId xmlns:a16="http://schemas.microsoft.com/office/drawing/2014/main" id="{87D5E66C-B349-3884-57F1-9C72CD38543B}"/>
              </a:ext>
            </a:extLst>
          </p:cNvPr>
          <p:cNvGrpSpPr/>
          <p:nvPr/>
        </p:nvGrpSpPr>
        <p:grpSpPr>
          <a:xfrm>
            <a:off x="2126803" y="3328326"/>
            <a:ext cx="504082" cy="634074"/>
            <a:chOff x="2158215" y="3444340"/>
            <a:chExt cx="504082" cy="634074"/>
          </a:xfrm>
        </p:grpSpPr>
        <p:sp>
          <p:nvSpPr>
            <p:cNvPr id="38" name="Arrow: Right 37">
              <a:extLst>
                <a:ext uri="{FF2B5EF4-FFF2-40B4-BE49-F238E27FC236}">
                  <a16:creationId xmlns:a16="http://schemas.microsoft.com/office/drawing/2014/main" id="{FE0894E8-844D-0DD4-AF95-247759B740F8}"/>
                </a:ext>
              </a:extLst>
            </p:cNvPr>
            <p:cNvSpPr/>
            <p:nvPr/>
          </p:nvSpPr>
          <p:spPr>
            <a:xfrm rot="5400000">
              <a:off x="1935731" y="3666824"/>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61FAC7BC-6679-2575-211B-38A1EB8FFB7D}"/>
                </a:ext>
              </a:extLst>
            </p:cNvPr>
            <p:cNvSpPr/>
            <p:nvPr/>
          </p:nvSpPr>
          <p:spPr>
            <a:xfrm rot="5400000">
              <a:off x="2255103" y="3671220"/>
              <a:ext cx="629679" cy="184709"/>
            </a:xfrm>
            <a:prstGeom prst="rightArrow">
              <a:avLst/>
            </a:prstGeom>
            <a:solidFill>
              <a:srgbClr val="FF000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0FA0B2A-74A5-9EAF-8798-E055499C60B2}"/>
              </a:ext>
            </a:extLst>
          </p:cNvPr>
          <p:cNvGrpSpPr/>
          <p:nvPr/>
        </p:nvGrpSpPr>
        <p:grpSpPr>
          <a:xfrm>
            <a:off x="2126804" y="4667385"/>
            <a:ext cx="504080" cy="640027"/>
            <a:chOff x="2158216" y="4685397"/>
            <a:chExt cx="504080" cy="640027"/>
          </a:xfrm>
        </p:grpSpPr>
        <p:sp>
          <p:nvSpPr>
            <p:cNvPr id="45" name="Arrow: Right 44">
              <a:extLst>
                <a:ext uri="{FF2B5EF4-FFF2-40B4-BE49-F238E27FC236}">
                  <a16:creationId xmlns:a16="http://schemas.microsoft.com/office/drawing/2014/main" id="{78B137E1-D245-48CE-B7B4-F5F54BBAACD2}"/>
                </a:ext>
              </a:extLst>
            </p:cNvPr>
            <p:cNvSpPr/>
            <p:nvPr/>
          </p:nvSpPr>
          <p:spPr>
            <a:xfrm rot="5400000">
              <a:off x="1935732" y="4907881"/>
              <a:ext cx="629678" cy="184709"/>
            </a:xfrm>
            <a:prstGeom prst="rightArrow">
              <a:avLst/>
            </a:prstGeom>
            <a:solidFill>
              <a:srgbClr val="92D05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E2F1FA54-145C-1780-2B39-630BD563D924}"/>
                </a:ext>
              </a:extLst>
            </p:cNvPr>
            <p:cNvSpPr/>
            <p:nvPr/>
          </p:nvSpPr>
          <p:spPr>
            <a:xfrm rot="5400000">
              <a:off x="2255102" y="4918230"/>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6EC059A2-4625-2C5D-DE9B-3C7E47D46EE4}"/>
              </a:ext>
            </a:extLst>
          </p:cNvPr>
          <p:cNvSpPr txBox="1"/>
          <p:nvPr/>
        </p:nvSpPr>
        <p:spPr>
          <a:xfrm flipH="1">
            <a:off x="1978111" y="1566472"/>
            <a:ext cx="745285" cy="369332"/>
          </a:xfrm>
          <a:prstGeom prst="rect">
            <a:avLst/>
          </a:prstGeom>
          <a:noFill/>
        </p:spPr>
        <p:txBody>
          <a:bodyPr wrap="square" rtlCol="0">
            <a:spAutoFit/>
          </a:bodyPr>
          <a:lstStyle/>
          <a:p>
            <a:pPr algn="ctr"/>
            <a:r>
              <a:rPr lang="en-US" b="1" dirty="0"/>
              <a:t>Near</a:t>
            </a:r>
          </a:p>
        </p:txBody>
      </p:sp>
      <p:sp>
        <p:nvSpPr>
          <p:cNvPr id="31" name="TextBox 30">
            <a:extLst>
              <a:ext uri="{FF2B5EF4-FFF2-40B4-BE49-F238E27FC236}">
                <a16:creationId xmlns:a16="http://schemas.microsoft.com/office/drawing/2014/main" id="{46CDDEF5-73C7-266F-D60E-923F96B94243}"/>
              </a:ext>
            </a:extLst>
          </p:cNvPr>
          <p:cNvSpPr txBox="1"/>
          <p:nvPr/>
        </p:nvSpPr>
        <p:spPr>
          <a:xfrm flipH="1">
            <a:off x="6821404" y="1566472"/>
            <a:ext cx="745285" cy="369332"/>
          </a:xfrm>
          <a:prstGeom prst="rect">
            <a:avLst/>
          </a:prstGeom>
          <a:noFill/>
        </p:spPr>
        <p:txBody>
          <a:bodyPr wrap="square" rtlCol="0">
            <a:spAutoFit/>
          </a:bodyPr>
          <a:lstStyle/>
          <a:p>
            <a:pPr algn="ctr"/>
            <a:r>
              <a:rPr lang="en-US" b="1" dirty="0"/>
              <a:t>Far</a:t>
            </a:r>
          </a:p>
        </p:txBody>
      </p:sp>
      <p:cxnSp>
        <p:nvCxnSpPr>
          <p:cNvPr id="34" name="Straight Connector 33">
            <a:extLst>
              <a:ext uri="{FF2B5EF4-FFF2-40B4-BE49-F238E27FC236}">
                <a16:creationId xmlns:a16="http://schemas.microsoft.com/office/drawing/2014/main" id="{6E142294-9539-3CB6-4A07-B66FC281D77D}"/>
              </a:ext>
            </a:extLst>
          </p:cNvPr>
          <p:cNvCxnSpPr>
            <a:cxnSpLocks/>
          </p:cNvCxnSpPr>
          <p:nvPr/>
        </p:nvCxnSpPr>
        <p:spPr>
          <a:xfrm>
            <a:off x="35052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42F1CFE-344A-9ED4-B96B-32EDC2C4F74E}"/>
              </a:ext>
            </a:extLst>
          </p:cNvPr>
          <p:cNvCxnSpPr>
            <a:cxnSpLocks/>
          </p:cNvCxnSpPr>
          <p:nvPr/>
        </p:nvCxnSpPr>
        <p:spPr>
          <a:xfrm>
            <a:off x="59436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31216241-A11A-C224-799A-59DC1619908F}"/>
              </a:ext>
            </a:extLst>
          </p:cNvPr>
          <p:cNvSpPr txBox="1"/>
          <p:nvPr/>
        </p:nvSpPr>
        <p:spPr>
          <a:xfrm flipH="1">
            <a:off x="2790168" y="1219200"/>
            <a:ext cx="3736227" cy="369332"/>
          </a:xfrm>
          <a:prstGeom prst="rect">
            <a:avLst/>
          </a:prstGeom>
          <a:noFill/>
        </p:spPr>
        <p:txBody>
          <a:bodyPr wrap="square" rtlCol="0">
            <a:spAutoFit/>
          </a:bodyPr>
          <a:lstStyle/>
          <a:p>
            <a:pPr algn="ctr"/>
            <a:r>
              <a:rPr lang="en-US" b="1" dirty="0"/>
              <a:t>Experience with System Mgmt.</a:t>
            </a:r>
          </a:p>
        </p:txBody>
      </p:sp>
      <p:sp>
        <p:nvSpPr>
          <p:cNvPr id="44" name="TextBox 43">
            <a:extLst>
              <a:ext uri="{FF2B5EF4-FFF2-40B4-BE49-F238E27FC236}">
                <a16:creationId xmlns:a16="http://schemas.microsoft.com/office/drawing/2014/main" id="{A8376AAA-0147-50E7-54A7-C4C09FAEFA64}"/>
              </a:ext>
            </a:extLst>
          </p:cNvPr>
          <p:cNvSpPr txBox="1"/>
          <p:nvPr/>
        </p:nvSpPr>
        <p:spPr>
          <a:xfrm>
            <a:off x="204784" y="2186054"/>
            <a:ext cx="1079459" cy="307777"/>
          </a:xfrm>
          <a:prstGeom prst="rect">
            <a:avLst/>
          </a:prstGeom>
          <a:noFill/>
        </p:spPr>
        <p:txBody>
          <a:bodyPr wrap="square" lIns="91440" tIns="45720" rIns="91440" bIns="45720" rtlCol="0" anchor="t">
            <a:spAutoFit/>
          </a:bodyPr>
          <a:lstStyle/>
          <a:p>
            <a:pPr algn="ctr"/>
            <a:r>
              <a:rPr lang="en-US" sz="1400" dirty="0">
                <a:latin typeface="+mj-lt"/>
                <a:cs typeface="Arial"/>
              </a:rPr>
              <a:t>Sensing</a:t>
            </a:r>
            <a:endParaRPr lang="en-US" sz="1400" dirty="0">
              <a:latin typeface="+mj-lt"/>
            </a:endParaRPr>
          </a:p>
        </p:txBody>
      </p:sp>
      <p:sp>
        <p:nvSpPr>
          <p:cNvPr id="47" name="TextBox 46">
            <a:extLst>
              <a:ext uri="{FF2B5EF4-FFF2-40B4-BE49-F238E27FC236}">
                <a16:creationId xmlns:a16="http://schemas.microsoft.com/office/drawing/2014/main" id="{9C22317D-6D8A-83A7-9353-18914E8CE782}"/>
              </a:ext>
            </a:extLst>
          </p:cNvPr>
          <p:cNvSpPr txBox="1"/>
          <p:nvPr/>
        </p:nvSpPr>
        <p:spPr>
          <a:xfrm>
            <a:off x="157487" y="36571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Anticipating</a:t>
            </a:r>
            <a:endParaRPr lang="en-US" sz="1400" dirty="0">
              <a:latin typeface="+mj-lt"/>
            </a:endParaRPr>
          </a:p>
        </p:txBody>
      </p:sp>
      <p:sp>
        <p:nvSpPr>
          <p:cNvPr id="48" name="TextBox 47">
            <a:extLst>
              <a:ext uri="{FF2B5EF4-FFF2-40B4-BE49-F238E27FC236}">
                <a16:creationId xmlns:a16="http://schemas.microsoft.com/office/drawing/2014/main" id="{E13FCE80-6918-866D-F773-68E722A0286F}"/>
              </a:ext>
            </a:extLst>
          </p:cNvPr>
          <p:cNvSpPr txBox="1"/>
          <p:nvPr/>
        </p:nvSpPr>
        <p:spPr>
          <a:xfrm>
            <a:off x="157487" y="49294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Learning</a:t>
            </a:r>
            <a:endParaRPr lang="en-US" sz="1400" dirty="0">
              <a:latin typeface="+mj-lt"/>
            </a:endParaRPr>
          </a:p>
        </p:txBody>
      </p:sp>
      <p:grpSp>
        <p:nvGrpSpPr>
          <p:cNvPr id="7" name="Group 6">
            <a:extLst>
              <a:ext uri="{FF2B5EF4-FFF2-40B4-BE49-F238E27FC236}">
                <a16:creationId xmlns:a16="http://schemas.microsoft.com/office/drawing/2014/main" id="{CF9F15DD-B3CC-BE1E-69B3-F33C33AAB823}"/>
              </a:ext>
            </a:extLst>
          </p:cNvPr>
          <p:cNvGrpSpPr/>
          <p:nvPr/>
        </p:nvGrpSpPr>
        <p:grpSpPr>
          <a:xfrm>
            <a:off x="4493657" y="3328326"/>
            <a:ext cx="504082" cy="634074"/>
            <a:chOff x="4376941" y="3439019"/>
            <a:chExt cx="504082" cy="634074"/>
          </a:xfrm>
        </p:grpSpPr>
        <p:sp>
          <p:nvSpPr>
            <p:cNvPr id="8" name="Arrow: Right 37">
              <a:extLst>
                <a:ext uri="{FF2B5EF4-FFF2-40B4-BE49-F238E27FC236}">
                  <a16:creationId xmlns:a16="http://schemas.microsoft.com/office/drawing/2014/main" id="{FB19616B-61C3-1B8E-A8B7-CFD533886EA0}"/>
                </a:ext>
              </a:extLst>
            </p:cNvPr>
            <p:cNvSpPr/>
            <p:nvPr/>
          </p:nvSpPr>
          <p:spPr>
            <a:xfrm rot="5400000">
              <a:off x="4154457" y="3661503"/>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39">
              <a:extLst>
                <a:ext uri="{FF2B5EF4-FFF2-40B4-BE49-F238E27FC236}">
                  <a16:creationId xmlns:a16="http://schemas.microsoft.com/office/drawing/2014/main" id="{234EE045-952C-3C5F-B750-6982B5471083}"/>
                </a:ext>
              </a:extLst>
            </p:cNvPr>
            <p:cNvSpPr/>
            <p:nvPr/>
          </p:nvSpPr>
          <p:spPr>
            <a:xfrm rot="5400000">
              <a:off x="4473829" y="3665899"/>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00BA2C0-F267-D55B-FF26-BA6D56D02576}"/>
              </a:ext>
            </a:extLst>
          </p:cNvPr>
          <p:cNvGrpSpPr/>
          <p:nvPr/>
        </p:nvGrpSpPr>
        <p:grpSpPr>
          <a:xfrm>
            <a:off x="4493657" y="4668159"/>
            <a:ext cx="504082" cy="638478"/>
            <a:chOff x="4376941" y="4674874"/>
            <a:chExt cx="504082" cy="638478"/>
          </a:xfrm>
        </p:grpSpPr>
        <p:sp>
          <p:nvSpPr>
            <p:cNvPr id="20" name="Arrow: Right 37">
              <a:extLst>
                <a:ext uri="{FF2B5EF4-FFF2-40B4-BE49-F238E27FC236}">
                  <a16:creationId xmlns:a16="http://schemas.microsoft.com/office/drawing/2014/main" id="{B2F74CB7-35B8-E17C-3B88-49EE8DAE44FC}"/>
                </a:ext>
              </a:extLst>
            </p:cNvPr>
            <p:cNvSpPr/>
            <p:nvPr/>
          </p:nvSpPr>
          <p:spPr>
            <a:xfrm rot="5400000">
              <a:off x="4154457" y="4906158"/>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row: Right 39">
              <a:extLst>
                <a:ext uri="{FF2B5EF4-FFF2-40B4-BE49-F238E27FC236}">
                  <a16:creationId xmlns:a16="http://schemas.microsoft.com/office/drawing/2014/main" id="{1FD8FBC9-E1FC-E0F6-36B6-141AB8089C00}"/>
                </a:ext>
              </a:extLst>
            </p:cNvPr>
            <p:cNvSpPr/>
            <p:nvPr/>
          </p:nvSpPr>
          <p:spPr>
            <a:xfrm rot="5400000">
              <a:off x="4473829" y="4897359"/>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74B2891D-35AB-019E-EC61-CE8412DE7DFB}"/>
              </a:ext>
            </a:extLst>
          </p:cNvPr>
          <p:cNvSpPr txBox="1"/>
          <p:nvPr/>
        </p:nvSpPr>
        <p:spPr>
          <a:xfrm>
            <a:off x="3617506" y="4183181"/>
            <a:ext cx="2256385" cy="307777"/>
          </a:xfrm>
          <a:prstGeom prst="rect">
            <a:avLst/>
          </a:prstGeom>
          <a:noFill/>
        </p:spPr>
        <p:txBody>
          <a:bodyPr wrap="square" lIns="91440" tIns="45720" rIns="91440" bIns="45720" rtlCol="0" anchor="t">
            <a:spAutoFit/>
          </a:bodyPr>
          <a:lstStyle/>
          <a:p>
            <a:pPr algn="ctr"/>
            <a:r>
              <a:rPr lang="en-US" sz="1400" dirty="0">
                <a:latin typeface="+mj-lt"/>
                <a:cs typeface="Arial"/>
              </a:rPr>
              <a:t>Questions Knowledge</a:t>
            </a:r>
            <a:endParaRPr lang="en-US" dirty="0"/>
          </a:p>
        </p:txBody>
      </p:sp>
      <p:sp>
        <p:nvSpPr>
          <p:cNvPr id="24" name="TextBox 23">
            <a:extLst>
              <a:ext uri="{FF2B5EF4-FFF2-40B4-BE49-F238E27FC236}">
                <a16:creationId xmlns:a16="http://schemas.microsoft.com/office/drawing/2014/main" id="{760C987D-7BEB-D450-3425-3BB17F985DD6}"/>
              </a:ext>
            </a:extLst>
          </p:cNvPr>
          <p:cNvSpPr txBox="1"/>
          <p:nvPr/>
        </p:nvSpPr>
        <p:spPr>
          <a:xfrm>
            <a:off x="3792007" y="5496723"/>
            <a:ext cx="1907382" cy="307777"/>
          </a:xfrm>
          <a:prstGeom prst="rect">
            <a:avLst/>
          </a:prstGeom>
          <a:noFill/>
        </p:spPr>
        <p:txBody>
          <a:bodyPr wrap="square" lIns="91440" tIns="45720" rIns="91440" bIns="45720" rtlCol="0" anchor="t">
            <a:spAutoFit/>
          </a:bodyPr>
          <a:lstStyle/>
          <a:p>
            <a:pPr algn="ctr"/>
            <a:r>
              <a:rPr lang="en-US" sz="1400" dirty="0"/>
              <a:t>Needs Time to Think</a:t>
            </a:r>
          </a:p>
        </p:txBody>
      </p:sp>
      <p:sp>
        <p:nvSpPr>
          <p:cNvPr id="28" name="TextBox 27">
            <a:extLst>
              <a:ext uri="{FF2B5EF4-FFF2-40B4-BE49-F238E27FC236}">
                <a16:creationId xmlns:a16="http://schemas.microsoft.com/office/drawing/2014/main" id="{5FCDF721-4F22-32E6-D4B3-669133529D29}"/>
              </a:ext>
            </a:extLst>
          </p:cNvPr>
          <p:cNvSpPr txBox="1"/>
          <p:nvPr/>
        </p:nvSpPr>
        <p:spPr>
          <a:xfrm>
            <a:off x="3757305" y="2692517"/>
            <a:ext cx="1976786" cy="523220"/>
          </a:xfrm>
          <a:prstGeom prst="rect">
            <a:avLst/>
          </a:prstGeom>
          <a:noFill/>
        </p:spPr>
        <p:txBody>
          <a:bodyPr wrap="square" lIns="91440" tIns="45720" rIns="91440" bIns="45720" rtlCol="0" anchor="t">
            <a:spAutoFit/>
          </a:bodyPr>
          <a:lstStyle/>
          <a:p>
            <a:pPr algn="ctr"/>
            <a:r>
              <a:rPr lang="en-US" sz="1400" dirty="0">
                <a:latin typeface="+mj-lt"/>
                <a:cs typeface="Arial"/>
              </a:rPr>
              <a:t>Some Experience = “Harder than it Looks”</a:t>
            </a:r>
            <a:endParaRPr lang="en-US" sz="1400" dirty="0">
              <a:latin typeface="+mj-lt"/>
            </a:endParaRPr>
          </a:p>
        </p:txBody>
      </p:sp>
    </p:spTree>
    <p:extLst>
      <p:ext uri="{BB962C8B-B14F-4D97-AF65-F5344CB8AC3E}">
        <p14:creationId xmlns:p14="http://schemas.microsoft.com/office/powerpoint/2010/main" val="410446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072F71-F1C2-55C7-787B-56DBD311D546}"/>
              </a:ext>
            </a:extLst>
          </p:cNvPr>
          <p:cNvSpPr>
            <a:spLocks noGrp="1"/>
          </p:cNvSpPr>
          <p:nvPr>
            <p:ph type="sldNum" sz="quarter" idx="12"/>
          </p:nvPr>
        </p:nvSpPr>
        <p:spPr/>
        <p:txBody>
          <a:bodyPr/>
          <a:lstStyle/>
          <a:p>
            <a:pPr>
              <a:defRPr/>
            </a:pPr>
            <a:fld id="{8C8B53A7-21D7-4990-A3BD-F06DCAE13504}" type="slidenum">
              <a:rPr lang="en-US" smtClean="0"/>
              <a:pPr>
                <a:defRPr/>
              </a:pPr>
              <a:t>22</a:t>
            </a:fld>
            <a:endParaRPr lang="en-US" dirty="0"/>
          </a:p>
        </p:txBody>
      </p:sp>
      <p:sp>
        <p:nvSpPr>
          <p:cNvPr id="9" name="Title 8">
            <a:extLst>
              <a:ext uri="{FF2B5EF4-FFF2-40B4-BE49-F238E27FC236}">
                <a16:creationId xmlns:a16="http://schemas.microsoft.com/office/drawing/2014/main" id="{91BCF5EB-17C1-87AA-D800-9A828F56C9DD}"/>
              </a:ext>
            </a:extLst>
          </p:cNvPr>
          <p:cNvSpPr>
            <a:spLocks noGrp="1"/>
          </p:cNvSpPr>
          <p:nvPr>
            <p:ph type="title"/>
          </p:nvPr>
        </p:nvSpPr>
        <p:spPr>
          <a:xfrm>
            <a:off x="-10349" y="596524"/>
            <a:ext cx="9144000" cy="762000"/>
          </a:xfrm>
        </p:spPr>
        <p:txBody>
          <a:bodyPr/>
          <a:lstStyle/>
          <a:p>
            <a:r>
              <a:rPr lang="en-US" dirty="0">
                <a:ea typeface="ＭＳ Ｐゴシック"/>
              </a:rPr>
              <a:t>Results: Experience and Surprise</a:t>
            </a:r>
            <a:endParaRPr lang="en-US" dirty="0"/>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A02CA246-9561-ECB7-BC3C-F5CCE279C046}"/>
                  </a:ext>
                </a:extLst>
              </p14:cNvPr>
              <p14:cNvContentPartPr/>
              <p14:nvPr/>
            </p14:nvContentPartPr>
            <p14:xfrm>
              <a:off x="1692004" y="2217080"/>
              <a:ext cx="360" cy="360"/>
            </p14:xfrm>
          </p:contentPart>
        </mc:Choice>
        <mc:Fallback>
          <p:pic>
            <p:nvPicPr>
              <p:cNvPr id="10" name="Ink 9">
                <a:extLst>
                  <a:ext uri="{FF2B5EF4-FFF2-40B4-BE49-F238E27FC236}">
                    <a16:creationId xmlns:a16="http://schemas.microsoft.com/office/drawing/2014/main" id="{A02CA246-9561-ECB7-BC3C-F5CCE279C046}"/>
                  </a:ext>
                </a:extLst>
              </p:cNvPr>
              <p:cNvPicPr/>
              <p:nvPr/>
            </p:nvPicPr>
            <p:blipFill>
              <a:blip r:embed="rId3"/>
              <a:stretch>
                <a:fillRect/>
              </a:stretch>
            </p:blipFill>
            <p:spPr>
              <a:xfrm>
                <a:off x="1683004" y="2208080"/>
                <a:ext cx="18000" cy="18000"/>
              </a:xfrm>
              <a:prstGeom prst="rect">
                <a:avLst/>
              </a:prstGeom>
            </p:spPr>
          </p:pic>
        </mc:Fallback>
      </mc:AlternateContent>
      <p:sp>
        <p:nvSpPr>
          <p:cNvPr id="12" name="TextBox 11">
            <a:extLst>
              <a:ext uri="{FF2B5EF4-FFF2-40B4-BE49-F238E27FC236}">
                <a16:creationId xmlns:a16="http://schemas.microsoft.com/office/drawing/2014/main" id="{6F1A4577-AAB0-29A6-BDD4-B6AE70AD0A90}"/>
              </a:ext>
            </a:extLst>
          </p:cNvPr>
          <p:cNvSpPr txBox="1"/>
          <p:nvPr/>
        </p:nvSpPr>
        <p:spPr>
          <a:xfrm>
            <a:off x="1976295" y="2091346"/>
            <a:ext cx="805099" cy="461665"/>
          </a:xfrm>
          <a:prstGeom prst="rect">
            <a:avLst/>
          </a:prstGeom>
          <a:noFill/>
        </p:spPr>
        <p:txBody>
          <a:bodyPr wrap="square" lIns="91440" tIns="45720" rIns="91440" bIns="45720" rtlCol="0" anchor="t">
            <a:spAutoFit/>
          </a:bodyPr>
          <a:lstStyle/>
          <a:p>
            <a:pPr algn="ctr"/>
            <a:r>
              <a:rPr lang="en-US" sz="1200" b="1" dirty="0">
                <a:latin typeface="+mj-lt"/>
                <a:cs typeface="Arial"/>
              </a:rPr>
              <a:t>CECOS</a:t>
            </a:r>
          </a:p>
          <a:p>
            <a:pPr algn="ctr"/>
            <a:r>
              <a:rPr lang="en-US" sz="1200" dirty="0">
                <a:latin typeface="+mj-lt"/>
                <a:cs typeface="Arial"/>
              </a:rPr>
              <a:t> (n = 52)</a:t>
            </a:r>
            <a:endParaRPr lang="en-US" dirty="0"/>
          </a:p>
        </p:txBody>
      </p:sp>
      <p:sp>
        <p:nvSpPr>
          <p:cNvPr id="13" name="TextBox 12">
            <a:extLst>
              <a:ext uri="{FF2B5EF4-FFF2-40B4-BE49-F238E27FC236}">
                <a16:creationId xmlns:a16="http://schemas.microsoft.com/office/drawing/2014/main" id="{A9AEDA00-FAF2-8605-3E61-BAB926669966}"/>
              </a:ext>
            </a:extLst>
          </p:cNvPr>
          <p:cNvSpPr txBox="1"/>
          <p:nvPr/>
        </p:nvSpPr>
        <p:spPr>
          <a:xfrm>
            <a:off x="4348474" y="2091346"/>
            <a:ext cx="794449" cy="461665"/>
          </a:xfrm>
          <a:prstGeom prst="rect">
            <a:avLst/>
          </a:prstGeom>
          <a:noFill/>
        </p:spPr>
        <p:txBody>
          <a:bodyPr wrap="square" lIns="91440" tIns="45720" rIns="91440" bIns="45720" rtlCol="0" anchor="t">
            <a:spAutoFit/>
          </a:bodyPr>
          <a:lstStyle/>
          <a:p>
            <a:pPr algn="ctr"/>
            <a:r>
              <a:rPr lang="en-US" sz="1200" b="1" dirty="0">
                <a:latin typeface="+mj-lt"/>
                <a:cs typeface="Arial"/>
              </a:rPr>
              <a:t> CHDS</a:t>
            </a:r>
            <a:r>
              <a:rPr lang="en-US" sz="1200" dirty="0">
                <a:latin typeface="+mj-lt"/>
                <a:cs typeface="Arial"/>
              </a:rPr>
              <a:t> </a:t>
            </a:r>
          </a:p>
          <a:p>
            <a:pPr algn="ctr"/>
            <a:r>
              <a:rPr lang="en-US" sz="1200" dirty="0">
                <a:latin typeface="+mj-lt"/>
                <a:cs typeface="Arial"/>
              </a:rPr>
              <a:t>(n = 80)</a:t>
            </a:r>
          </a:p>
        </p:txBody>
      </p:sp>
      <p:sp>
        <p:nvSpPr>
          <p:cNvPr id="14" name="TextBox 13">
            <a:extLst>
              <a:ext uri="{FF2B5EF4-FFF2-40B4-BE49-F238E27FC236}">
                <a16:creationId xmlns:a16="http://schemas.microsoft.com/office/drawing/2014/main" id="{D07D30B4-F4AC-FE31-4C14-18919C3633C7}"/>
              </a:ext>
            </a:extLst>
          </p:cNvPr>
          <p:cNvSpPr txBox="1"/>
          <p:nvPr/>
        </p:nvSpPr>
        <p:spPr>
          <a:xfrm>
            <a:off x="6620842" y="2091346"/>
            <a:ext cx="1277616" cy="461665"/>
          </a:xfrm>
          <a:prstGeom prst="rect">
            <a:avLst/>
          </a:prstGeom>
          <a:noFill/>
        </p:spPr>
        <p:txBody>
          <a:bodyPr wrap="square" lIns="91440" tIns="45720" rIns="91440" bIns="45720" rtlCol="0" anchor="t">
            <a:spAutoFit/>
          </a:bodyPr>
          <a:lstStyle/>
          <a:p>
            <a:pPr algn="ctr"/>
            <a:r>
              <a:rPr lang="en-US" sz="1200" b="1" dirty="0">
                <a:latin typeface="+mj-lt"/>
                <a:cs typeface="Arial"/>
              </a:rPr>
              <a:t>ASU </a:t>
            </a:r>
            <a:r>
              <a:rPr lang="en-US" sz="1200" dirty="0">
                <a:latin typeface="+mj-lt"/>
                <a:cs typeface="Arial"/>
              </a:rPr>
              <a:t>(n = 30)</a:t>
            </a:r>
            <a:endParaRPr lang="en-US" dirty="0">
              <a:cs typeface="Arial"/>
            </a:endParaRPr>
          </a:p>
          <a:p>
            <a:pPr algn="ctr"/>
            <a:r>
              <a:rPr lang="en-US" sz="1200" b="1" dirty="0">
                <a:latin typeface="+mj-lt"/>
                <a:cs typeface="Arial"/>
              </a:rPr>
              <a:t>MORS </a:t>
            </a:r>
            <a:r>
              <a:rPr lang="en-US" sz="1200" dirty="0">
                <a:latin typeface="+mj-lt"/>
                <a:cs typeface="Arial"/>
              </a:rPr>
              <a:t>(n = 20)</a:t>
            </a:r>
          </a:p>
        </p:txBody>
      </p:sp>
      <p:sp>
        <p:nvSpPr>
          <p:cNvPr id="15" name="TextBox 14">
            <a:extLst>
              <a:ext uri="{FF2B5EF4-FFF2-40B4-BE49-F238E27FC236}">
                <a16:creationId xmlns:a16="http://schemas.microsoft.com/office/drawing/2014/main" id="{22A9C3EC-B0BF-359A-70F1-29AD8FF9308D}"/>
              </a:ext>
            </a:extLst>
          </p:cNvPr>
          <p:cNvSpPr txBox="1"/>
          <p:nvPr/>
        </p:nvSpPr>
        <p:spPr>
          <a:xfrm>
            <a:off x="231947" y="4147070"/>
            <a:ext cx="1494740" cy="276999"/>
          </a:xfrm>
          <a:prstGeom prst="rect">
            <a:avLst/>
          </a:prstGeom>
          <a:noFill/>
        </p:spPr>
        <p:txBody>
          <a:bodyPr wrap="square" lIns="91440" tIns="45720" rIns="91440" bIns="45720" rtlCol="0" anchor="t">
            <a:spAutoFit/>
          </a:bodyPr>
          <a:lstStyle/>
          <a:p>
            <a:endParaRPr lang="en-US" sz="1200" dirty="0">
              <a:latin typeface="+mj-lt"/>
            </a:endParaRPr>
          </a:p>
        </p:txBody>
      </p:sp>
      <p:sp>
        <p:nvSpPr>
          <p:cNvPr id="17" name="TextBox 16">
            <a:extLst>
              <a:ext uri="{FF2B5EF4-FFF2-40B4-BE49-F238E27FC236}">
                <a16:creationId xmlns:a16="http://schemas.microsoft.com/office/drawing/2014/main" id="{AFCFE004-1876-601C-A41E-66DF57BF86FD}"/>
              </a:ext>
            </a:extLst>
          </p:cNvPr>
          <p:cNvSpPr txBox="1"/>
          <p:nvPr/>
        </p:nvSpPr>
        <p:spPr>
          <a:xfrm>
            <a:off x="1487922" y="2698270"/>
            <a:ext cx="1781845" cy="523220"/>
          </a:xfrm>
          <a:prstGeom prst="rect">
            <a:avLst/>
          </a:prstGeom>
          <a:noFill/>
        </p:spPr>
        <p:txBody>
          <a:bodyPr wrap="square" lIns="91440" tIns="45720" rIns="91440" bIns="45720" rtlCol="0" anchor="t">
            <a:spAutoFit/>
          </a:bodyPr>
          <a:lstStyle/>
          <a:p>
            <a:pPr algn="ctr"/>
            <a:r>
              <a:rPr lang="en-US" sz="1400" dirty="0">
                <a:latin typeface="+mj-lt"/>
                <a:cs typeface="Arial"/>
              </a:rPr>
              <a:t>More Experience = Higher Expectations</a:t>
            </a:r>
            <a:endParaRPr lang="en-US" sz="1400" dirty="0">
              <a:latin typeface="+mj-lt"/>
            </a:endParaRPr>
          </a:p>
        </p:txBody>
      </p:sp>
      <p:sp>
        <p:nvSpPr>
          <p:cNvPr id="18" name="TextBox 17">
            <a:extLst>
              <a:ext uri="{FF2B5EF4-FFF2-40B4-BE49-F238E27FC236}">
                <a16:creationId xmlns:a16="http://schemas.microsoft.com/office/drawing/2014/main" id="{71C8361C-58C2-C8DB-79FE-029196846374}"/>
              </a:ext>
            </a:extLst>
          </p:cNvPr>
          <p:cNvSpPr txBox="1"/>
          <p:nvPr/>
        </p:nvSpPr>
        <p:spPr>
          <a:xfrm>
            <a:off x="1425153" y="4183181"/>
            <a:ext cx="1907382" cy="307777"/>
          </a:xfrm>
          <a:prstGeom prst="rect">
            <a:avLst/>
          </a:prstGeom>
          <a:noFill/>
        </p:spPr>
        <p:txBody>
          <a:bodyPr wrap="square" lIns="91440" tIns="45720" rIns="91440" bIns="45720" rtlCol="0" anchor="t">
            <a:spAutoFit/>
          </a:bodyPr>
          <a:lstStyle/>
          <a:p>
            <a:pPr algn="ctr"/>
            <a:r>
              <a:rPr lang="en-US" sz="1400" dirty="0">
                <a:latin typeface="+mj-lt"/>
                <a:cs typeface="Arial"/>
              </a:rPr>
              <a:t>Delayed Reaction</a:t>
            </a:r>
            <a:endParaRPr lang="en-US" sz="1400" dirty="0">
              <a:latin typeface="+mj-lt"/>
            </a:endParaRPr>
          </a:p>
        </p:txBody>
      </p:sp>
      <p:sp>
        <p:nvSpPr>
          <p:cNvPr id="26" name="TextBox 25">
            <a:extLst>
              <a:ext uri="{FF2B5EF4-FFF2-40B4-BE49-F238E27FC236}">
                <a16:creationId xmlns:a16="http://schemas.microsoft.com/office/drawing/2014/main" id="{38B36DA2-8D86-E7C6-E5DD-D8D06EE7B06C}"/>
              </a:ext>
            </a:extLst>
          </p:cNvPr>
          <p:cNvSpPr txBox="1"/>
          <p:nvPr/>
        </p:nvSpPr>
        <p:spPr>
          <a:xfrm>
            <a:off x="231947" y="5491054"/>
            <a:ext cx="1217949" cy="276999"/>
          </a:xfrm>
          <a:prstGeom prst="rect">
            <a:avLst/>
          </a:prstGeom>
          <a:noFill/>
        </p:spPr>
        <p:txBody>
          <a:bodyPr wrap="square" lIns="91440" tIns="45720" rIns="91440" bIns="45720" rtlCol="0" anchor="t">
            <a:spAutoFit/>
          </a:bodyPr>
          <a:lstStyle/>
          <a:p>
            <a:endParaRPr lang="en-US" sz="1200" dirty="0"/>
          </a:p>
        </p:txBody>
      </p:sp>
      <p:sp>
        <p:nvSpPr>
          <p:cNvPr id="27" name="TextBox 26">
            <a:extLst>
              <a:ext uri="{FF2B5EF4-FFF2-40B4-BE49-F238E27FC236}">
                <a16:creationId xmlns:a16="http://schemas.microsoft.com/office/drawing/2014/main" id="{A3F7CCDD-5A6A-933E-5B57-0500A419A3BD}"/>
              </a:ext>
            </a:extLst>
          </p:cNvPr>
          <p:cNvSpPr txBox="1"/>
          <p:nvPr/>
        </p:nvSpPr>
        <p:spPr>
          <a:xfrm>
            <a:off x="1587214" y="5496723"/>
            <a:ext cx="1583261" cy="307777"/>
          </a:xfrm>
          <a:prstGeom prst="rect">
            <a:avLst/>
          </a:prstGeom>
          <a:noFill/>
        </p:spPr>
        <p:txBody>
          <a:bodyPr wrap="square" lIns="91440" tIns="45720" rIns="91440" bIns="45720" rtlCol="0" anchor="t">
            <a:spAutoFit/>
          </a:bodyPr>
          <a:lstStyle/>
          <a:p>
            <a:pPr algn="ctr"/>
            <a:r>
              <a:rPr lang="en-US" sz="1400" dirty="0">
                <a:latin typeface="+mj-lt"/>
                <a:cs typeface="Arial"/>
              </a:rPr>
              <a:t>Style Adjustment</a:t>
            </a:r>
            <a:endParaRPr lang="en-US" sz="1400" dirty="0">
              <a:latin typeface="+mj-lt"/>
            </a:endParaRPr>
          </a:p>
        </p:txBody>
      </p:sp>
      <p:sp>
        <p:nvSpPr>
          <p:cNvPr id="3" name="Arrow: Right 2">
            <a:extLst>
              <a:ext uri="{FF2B5EF4-FFF2-40B4-BE49-F238E27FC236}">
                <a16:creationId xmlns:a16="http://schemas.microsoft.com/office/drawing/2014/main" id="{3DC4A3F9-E76E-0D78-CFA5-A5BFC2664D11}"/>
              </a:ext>
            </a:extLst>
          </p:cNvPr>
          <p:cNvSpPr/>
          <p:nvPr/>
        </p:nvSpPr>
        <p:spPr>
          <a:xfrm>
            <a:off x="2895601" y="1612024"/>
            <a:ext cx="3657600" cy="278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pic>
        <p:nvPicPr>
          <p:cNvPr id="6" name="Picture 5">
            <a:extLst>
              <a:ext uri="{FF2B5EF4-FFF2-40B4-BE49-F238E27FC236}">
                <a16:creationId xmlns:a16="http://schemas.microsoft.com/office/drawing/2014/main" id="{7844FEB0-B0B1-3593-1B0B-0B1D806C8F32}"/>
              </a:ext>
            </a:extLst>
          </p:cNvPr>
          <p:cNvPicPr>
            <a:picLocks noChangeAspect="1"/>
          </p:cNvPicPr>
          <p:nvPr/>
        </p:nvPicPr>
        <p:blipFill>
          <a:blip r:embed="rId4"/>
          <a:stretch>
            <a:fillRect/>
          </a:stretch>
        </p:blipFill>
        <p:spPr>
          <a:xfrm>
            <a:off x="463816" y="2494669"/>
            <a:ext cx="561394" cy="936001"/>
          </a:xfrm>
          <a:prstGeom prst="rect">
            <a:avLst/>
          </a:prstGeom>
        </p:spPr>
      </p:pic>
      <p:pic>
        <p:nvPicPr>
          <p:cNvPr id="30" name="Picture 29">
            <a:extLst>
              <a:ext uri="{FF2B5EF4-FFF2-40B4-BE49-F238E27FC236}">
                <a16:creationId xmlns:a16="http://schemas.microsoft.com/office/drawing/2014/main" id="{645A143A-712E-223A-2DA0-58AEED26A194}"/>
              </a:ext>
            </a:extLst>
          </p:cNvPr>
          <p:cNvPicPr>
            <a:picLocks noChangeAspect="1"/>
          </p:cNvPicPr>
          <p:nvPr/>
        </p:nvPicPr>
        <p:blipFill>
          <a:blip r:embed="rId5"/>
          <a:stretch>
            <a:fillRect/>
          </a:stretch>
        </p:blipFill>
        <p:spPr>
          <a:xfrm>
            <a:off x="137714" y="3955503"/>
            <a:ext cx="1213599" cy="763133"/>
          </a:xfrm>
          <a:prstGeom prst="rect">
            <a:avLst/>
          </a:prstGeom>
        </p:spPr>
      </p:pic>
      <p:pic>
        <p:nvPicPr>
          <p:cNvPr id="32" name="Content Placeholder 5">
            <a:extLst>
              <a:ext uri="{FF2B5EF4-FFF2-40B4-BE49-F238E27FC236}">
                <a16:creationId xmlns:a16="http://schemas.microsoft.com/office/drawing/2014/main" id="{51E3CF80-CA6B-174B-AAA1-2A0539D62426}"/>
              </a:ext>
            </a:extLst>
          </p:cNvPr>
          <p:cNvPicPr>
            <a:picLocks noChangeAspect="1"/>
          </p:cNvPicPr>
          <p:nvPr/>
        </p:nvPicPr>
        <p:blipFill rotWithShape="1">
          <a:blip r:embed="rId6"/>
          <a:srcRect l="19713" t="43276" r="19312" b="41818"/>
          <a:stretch/>
        </p:blipFill>
        <p:spPr bwMode="auto">
          <a:xfrm>
            <a:off x="91267" y="5181600"/>
            <a:ext cx="1497064" cy="938023"/>
          </a:xfrm>
          <a:prstGeom prst="rect">
            <a:avLst/>
          </a:prstGeom>
          <a:noFill/>
          <a:ln w="9525">
            <a:noFill/>
            <a:miter lim="800000"/>
            <a:headEnd/>
            <a:tailEnd/>
          </a:ln>
        </p:spPr>
      </p:pic>
      <p:grpSp>
        <p:nvGrpSpPr>
          <p:cNvPr id="33" name="Group 32">
            <a:extLst>
              <a:ext uri="{FF2B5EF4-FFF2-40B4-BE49-F238E27FC236}">
                <a16:creationId xmlns:a16="http://schemas.microsoft.com/office/drawing/2014/main" id="{87D5E66C-B349-3884-57F1-9C72CD38543B}"/>
              </a:ext>
            </a:extLst>
          </p:cNvPr>
          <p:cNvGrpSpPr/>
          <p:nvPr/>
        </p:nvGrpSpPr>
        <p:grpSpPr>
          <a:xfrm>
            <a:off x="2126803" y="3328326"/>
            <a:ext cx="504082" cy="634074"/>
            <a:chOff x="2158215" y="3444340"/>
            <a:chExt cx="504082" cy="634074"/>
          </a:xfrm>
        </p:grpSpPr>
        <p:sp>
          <p:nvSpPr>
            <p:cNvPr id="38" name="Arrow: Right 37">
              <a:extLst>
                <a:ext uri="{FF2B5EF4-FFF2-40B4-BE49-F238E27FC236}">
                  <a16:creationId xmlns:a16="http://schemas.microsoft.com/office/drawing/2014/main" id="{FE0894E8-844D-0DD4-AF95-247759B740F8}"/>
                </a:ext>
              </a:extLst>
            </p:cNvPr>
            <p:cNvSpPr/>
            <p:nvPr/>
          </p:nvSpPr>
          <p:spPr>
            <a:xfrm rot="5400000">
              <a:off x="1935731" y="3666824"/>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61FAC7BC-6679-2575-211B-38A1EB8FFB7D}"/>
                </a:ext>
              </a:extLst>
            </p:cNvPr>
            <p:cNvSpPr/>
            <p:nvPr/>
          </p:nvSpPr>
          <p:spPr>
            <a:xfrm rot="5400000">
              <a:off x="2255103" y="3671220"/>
              <a:ext cx="629679" cy="184709"/>
            </a:xfrm>
            <a:prstGeom prst="rightArrow">
              <a:avLst/>
            </a:prstGeom>
            <a:solidFill>
              <a:srgbClr val="FF000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0FA0B2A-74A5-9EAF-8798-E055499C60B2}"/>
              </a:ext>
            </a:extLst>
          </p:cNvPr>
          <p:cNvGrpSpPr/>
          <p:nvPr/>
        </p:nvGrpSpPr>
        <p:grpSpPr>
          <a:xfrm>
            <a:off x="2126804" y="4667385"/>
            <a:ext cx="504080" cy="640027"/>
            <a:chOff x="2158216" y="4685397"/>
            <a:chExt cx="504080" cy="640027"/>
          </a:xfrm>
        </p:grpSpPr>
        <p:sp>
          <p:nvSpPr>
            <p:cNvPr id="45" name="Arrow: Right 44">
              <a:extLst>
                <a:ext uri="{FF2B5EF4-FFF2-40B4-BE49-F238E27FC236}">
                  <a16:creationId xmlns:a16="http://schemas.microsoft.com/office/drawing/2014/main" id="{78B137E1-D245-48CE-B7B4-F5F54BBAACD2}"/>
                </a:ext>
              </a:extLst>
            </p:cNvPr>
            <p:cNvSpPr/>
            <p:nvPr/>
          </p:nvSpPr>
          <p:spPr>
            <a:xfrm rot="5400000">
              <a:off x="1935732" y="4907881"/>
              <a:ext cx="629678" cy="184709"/>
            </a:xfrm>
            <a:prstGeom prst="rightArrow">
              <a:avLst/>
            </a:prstGeom>
            <a:solidFill>
              <a:srgbClr val="92D05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E2F1FA54-145C-1780-2B39-630BD563D924}"/>
                </a:ext>
              </a:extLst>
            </p:cNvPr>
            <p:cNvSpPr/>
            <p:nvPr/>
          </p:nvSpPr>
          <p:spPr>
            <a:xfrm rot="5400000">
              <a:off x="2255102" y="4918230"/>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6EC059A2-4625-2C5D-DE9B-3C7E47D46EE4}"/>
              </a:ext>
            </a:extLst>
          </p:cNvPr>
          <p:cNvSpPr txBox="1"/>
          <p:nvPr/>
        </p:nvSpPr>
        <p:spPr>
          <a:xfrm flipH="1">
            <a:off x="1978111" y="1566472"/>
            <a:ext cx="745285" cy="369332"/>
          </a:xfrm>
          <a:prstGeom prst="rect">
            <a:avLst/>
          </a:prstGeom>
          <a:noFill/>
        </p:spPr>
        <p:txBody>
          <a:bodyPr wrap="square" rtlCol="0">
            <a:spAutoFit/>
          </a:bodyPr>
          <a:lstStyle/>
          <a:p>
            <a:pPr algn="ctr"/>
            <a:r>
              <a:rPr lang="en-US" b="1" dirty="0"/>
              <a:t>Near</a:t>
            </a:r>
          </a:p>
        </p:txBody>
      </p:sp>
      <p:sp>
        <p:nvSpPr>
          <p:cNvPr id="31" name="TextBox 30">
            <a:extLst>
              <a:ext uri="{FF2B5EF4-FFF2-40B4-BE49-F238E27FC236}">
                <a16:creationId xmlns:a16="http://schemas.microsoft.com/office/drawing/2014/main" id="{46CDDEF5-73C7-266F-D60E-923F96B94243}"/>
              </a:ext>
            </a:extLst>
          </p:cNvPr>
          <p:cNvSpPr txBox="1"/>
          <p:nvPr/>
        </p:nvSpPr>
        <p:spPr>
          <a:xfrm flipH="1">
            <a:off x="6821404" y="1566472"/>
            <a:ext cx="745285" cy="369332"/>
          </a:xfrm>
          <a:prstGeom prst="rect">
            <a:avLst/>
          </a:prstGeom>
          <a:noFill/>
        </p:spPr>
        <p:txBody>
          <a:bodyPr wrap="square" rtlCol="0">
            <a:spAutoFit/>
          </a:bodyPr>
          <a:lstStyle/>
          <a:p>
            <a:pPr algn="ctr"/>
            <a:r>
              <a:rPr lang="en-US" b="1" dirty="0"/>
              <a:t>Far</a:t>
            </a:r>
          </a:p>
        </p:txBody>
      </p:sp>
      <p:cxnSp>
        <p:nvCxnSpPr>
          <p:cNvPr id="34" name="Straight Connector 33">
            <a:extLst>
              <a:ext uri="{FF2B5EF4-FFF2-40B4-BE49-F238E27FC236}">
                <a16:creationId xmlns:a16="http://schemas.microsoft.com/office/drawing/2014/main" id="{6E142294-9539-3CB6-4A07-B66FC281D77D}"/>
              </a:ext>
            </a:extLst>
          </p:cNvPr>
          <p:cNvCxnSpPr>
            <a:cxnSpLocks/>
          </p:cNvCxnSpPr>
          <p:nvPr/>
        </p:nvCxnSpPr>
        <p:spPr>
          <a:xfrm>
            <a:off x="35052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42F1CFE-344A-9ED4-B96B-32EDC2C4F74E}"/>
              </a:ext>
            </a:extLst>
          </p:cNvPr>
          <p:cNvCxnSpPr>
            <a:cxnSpLocks/>
          </p:cNvCxnSpPr>
          <p:nvPr/>
        </p:nvCxnSpPr>
        <p:spPr>
          <a:xfrm>
            <a:off x="59436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31216241-A11A-C224-799A-59DC1619908F}"/>
              </a:ext>
            </a:extLst>
          </p:cNvPr>
          <p:cNvSpPr txBox="1"/>
          <p:nvPr/>
        </p:nvSpPr>
        <p:spPr>
          <a:xfrm flipH="1">
            <a:off x="2790168" y="1219200"/>
            <a:ext cx="3736227" cy="369332"/>
          </a:xfrm>
          <a:prstGeom prst="rect">
            <a:avLst/>
          </a:prstGeom>
          <a:noFill/>
        </p:spPr>
        <p:txBody>
          <a:bodyPr wrap="square" rtlCol="0">
            <a:spAutoFit/>
          </a:bodyPr>
          <a:lstStyle/>
          <a:p>
            <a:pPr algn="ctr"/>
            <a:r>
              <a:rPr lang="en-US" b="1" dirty="0"/>
              <a:t>Experience with System Mgmt.</a:t>
            </a:r>
          </a:p>
        </p:txBody>
      </p:sp>
      <p:sp>
        <p:nvSpPr>
          <p:cNvPr id="44" name="TextBox 43">
            <a:extLst>
              <a:ext uri="{FF2B5EF4-FFF2-40B4-BE49-F238E27FC236}">
                <a16:creationId xmlns:a16="http://schemas.microsoft.com/office/drawing/2014/main" id="{A8376AAA-0147-50E7-54A7-C4C09FAEFA64}"/>
              </a:ext>
            </a:extLst>
          </p:cNvPr>
          <p:cNvSpPr txBox="1"/>
          <p:nvPr/>
        </p:nvSpPr>
        <p:spPr>
          <a:xfrm>
            <a:off x="204784" y="2186054"/>
            <a:ext cx="1079459" cy="307777"/>
          </a:xfrm>
          <a:prstGeom prst="rect">
            <a:avLst/>
          </a:prstGeom>
          <a:noFill/>
        </p:spPr>
        <p:txBody>
          <a:bodyPr wrap="square" lIns="91440" tIns="45720" rIns="91440" bIns="45720" rtlCol="0" anchor="t">
            <a:spAutoFit/>
          </a:bodyPr>
          <a:lstStyle/>
          <a:p>
            <a:pPr algn="ctr"/>
            <a:r>
              <a:rPr lang="en-US" sz="1400" dirty="0">
                <a:latin typeface="+mj-lt"/>
                <a:cs typeface="Arial"/>
              </a:rPr>
              <a:t>Sensing</a:t>
            </a:r>
            <a:endParaRPr lang="en-US" sz="1400" dirty="0">
              <a:latin typeface="+mj-lt"/>
            </a:endParaRPr>
          </a:p>
        </p:txBody>
      </p:sp>
      <p:sp>
        <p:nvSpPr>
          <p:cNvPr id="47" name="TextBox 46">
            <a:extLst>
              <a:ext uri="{FF2B5EF4-FFF2-40B4-BE49-F238E27FC236}">
                <a16:creationId xmlns:a16="http://schemas.microsoft.com/office/drawing/2014/main" id="{9C22317D-6D8A-83A7-9353-18914E8CE782}"/>
              </a:ext>
            </a:extLst>
          </p:cNvPr>
          <p:cNvSpPr txBox="1"/>
          <p:nvPr/>
        </p:nvSpPr>
        <p:spPr>
          <a:xfrm>
            <a:off x="157487" y="36571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Anticipating</a:t>
            </a:r>
            <a:endParaRPr lang="en-US" sz="1400" dirty="0">
              <a:latin typeface="+mj-lt"/>
            </a:endParaRPr>
          </a:p>
        </p:txBody>
      </p:sp>
      <p:sp>
        <p:nvSpPr>
          <p:cNvPr id="48" name="TextBox 47">
            <a:extLst>
              <a:ext uri="{FF2B5EF4-FFF2-40B4-BE49-F238E27FC236}">
                <a16:creationId xmlns:a16="http://schemas.microsoft.com/office/drawing/2014/main" id="{E13FCE80-6918-866D-F773-68E722A0286F}"/>
              </a:ext>
            </a:extLst>
          </p:cNvPr>
          <p:cNvSpPr txBox="1"/>
          <p:nvPr/>
        </p:nvSpPr>
        <p:spPr>
          <a:xfrm>
            <a:off x="157487" y="49294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Learning</a:t>
            </a:r>
            <a:endParaRPr lang="en-US" sz="1400" dirty="0">
              <a:latin typeface="+mj-lt"/>
            </a:endParaRPr>
          </a:p>
        </p:txBody>
      </p:sp>
      <p:grpSp>
        <p:nvGrpSpPr>
          <p:cNvPr id="7" name="Group 6">
            <a:extLst>
              <a:ext uri="{FF2B5EF4-FFF2-40B4-BE49-F238E27FC236}">
                <a16:creationId xmlns:a16="http://schemas.microsoft.com/office/drawing/2014/main" id="{CF9F15DD-B3CC-BE1E-69B3-F33C33AAB823}"/>
              </a:ext>
            </a:extLst>
          </p:cNvPr>
          <p:cNvGrpSpPr/>
          <p:nvPr/>
        </p:nvGrpSpPr>
        <p:grpSpPr>
          <a:xfrm>
            <a:off x="4493657" y="3328326"/>
            <a:ext cx="504082" cy="634074"/>
            <a:chOff x="4376941" y="3439019"/>
            <a:chExt cx="504082" cy="634074"/>
          </a:xfrm>
        </p:grpSpPr>
        <p:sp>
          <p:nvSpPr>
            <p:cNvPr id="8" name="Arrow: Right 37">
              <a:extLst>
                <a:ext uri="{FF2B5EF4-FFF2-40B4-BE49-F238E27FC236}">
                  <a16:creationId xmlns:a16="http://schemas.microsoft.com/office/drawing/2014/main" id="{FB19616B-61C3-1B8E-A8B7-CFD533886EA0}"/>
                </a:ext>
              </a:extLst>
            </p:cNvPr>
            <p:cNvSpPr/>
            <p:nvPr/>
          </p:nvSpPr>
          <p:spPr>
            <a:xfrm rot="5400000">
              <a:off x="4154457" y="3661503"/>
              <a:ext cx="629678" cy="184709"/>
            </a:xfrm>
            <a:prstGeom prst="rightArrow">
              <a:avLst/>
            </a:prstGeom>
            <a:solidFill>
              <a:srgbClr val="92D05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39">
              <a:extLst>
                <a:ext uri="{FF2B5EF4-FFF2-40B4-BE49-F238E27FC236}">
                  <a16:creationId xmlns:a16="http://schemas.microsoft.com/office/drawing/2014/main" id="{234EE045-952C-3C5F-B750-6982B5471083}"/>
                </a:ext>
              </a:extLst>
            </p:cNvPr>
            <p:cNvSpPr/>
            <p:nvPr/>
          </p:nvSpPr>
          <p:spPr>
            <a:xfrm rot="5400000">
              <a:off x="4473829" y="3665899"/>
              <a:ext cx="629679" cy="184709"/>
            </a:xfrm>
            <a:prstGeom prst="rightArrow">
              <a:avLst/>
            </a:prstGeom>
            <a:solidFill>
              <a:srgbClr val="FF000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00BA2C0-F267-D55B-FF26-BA6D56D02576}"/>
              </a:ext>
            </a:extLst>
          </p:cNvPr>
          <p:cNvGrpSpPr/>
          <p:nvPr/>
        </p:nvGrpSpPr>
        <p:grpSpPr>
          <a:xfrm>
            <a:off x="4493657" y="4668159"/>
            <a:ext cx="504082" cy="638478"/>
            <a:chOff x="4376941" y="4674874"/>
            <a:chExt cx="504082" cy="638478"/>
          </a:xfrm>
        </p:grpSpPr>
        <p:sp>
          <p:nvSpPr>
            <p:cNvPr id="20" name="Arrow: Right 37">
              <a:extLst>
                <a:ext uri="{FF2B5EF4-FFF2-40B4-BE49-F238E27FC236}">
                  <a16:creationId xmlns:a16="http://schemas.microsoft.com/office/drawing/2014/main" id="{B2F74CB7-35B8-E17C-3B88-49EE8DAE44FC}"/>
                </a:ext>
              </a:extLst>
            </p:cNvPr>
            <p:cNvSpPr/>
            <p:nvPr/>
          </p:nvSpPr>
          <p:spPr>
            <a:xfrm rot="5400000">
              <a:off x="4154457" y="4906158"/>
              <a:ext cx="629678" cy="184709"/>
            </a:xfrm>
            <a:prstGeom prst="rightArrow">
              <a:avLst/>
            </a:prstGeom>
            <a:solidFill>
              <a:srgbClr val="92D05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row: Right 39">
              <a:extLst>
                <a:ext uri="{FF2B5EF4-FFF2-40B4-BE49-F238E27FC236}">
                  <a16:creationId xmlns:a16="http://schemas.microsoft.com/office/drawing/2014/main" id="{1FD8FBC9-E1FC-E0F6-36B6-141AB8089C00}"/>
                </a:ext>
              </a:extLst>
            </p:cNvPr>
            <p:cNvSpPr/>
            <p:nvPr/>
          </p:nvSpPr>
          <p:spPr>
            <a:xfrm rot="5400000">
              <a:off x="4473829" y="4897359"/>
              <a:ext cx="629679" cy="184709"/>
            </a:xfrm>
            <a:prstGeom prst="rightArrow">
              <a:avLst/>
            </a:prstGeom>
            <a:solidFill>
              <a:srgbClr val="FF000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74B2891D-35AB-019E-EC61-CE8412DE7DFB}"/>
              </a:ext>
            </a:extLst>
          </p:cNvPr>
          <p:cNvSpPr txBox="1"/>
          <p:nvPr/>
        </p:nvSpPr>
        <p:spPr>
          <a:xfrm>
            <a:off x="3617506" y="4183181"/>
            <a:ext cx="2256385" cy="307777"/>
          </a:xfrm>
          <a:prstGeom prst="rect">
            <a:avLst/>
          </a:prstGeom>
          <a:noFill/>
        </p:spPr>
        <p:txBody>
          <a:bodyPr wrap="square" lIns="91440" tIns="45720" rIns="91440" bIns="45720" rtlCol="0" anchor="t">
            <a:spAutoFit/>
          </a:bodyPr>
          <a:lstStyle/>
          <a:p>
            <a:pPr algn="ctr"/>
            <a:r>
              <a:rPr lang="en-US" sz="1400" dirty="0">
                <a:latin typeface="+mj-lt"/>
                <a:cs typeface="Arial"/>
              </a:rPr>
              <a:t>Questions Knowledge</a:t>
            </a:r>
            <a:endParaRPr lang="en-US" dirty="0"/>
          </a:p>
        </p:txBody>
      </p:sp>
      <p:sp>
        <p:nvSpPr>
          <p:cNvPr id="24" name="TextBox 23">
            <a:extLst>
              <a:ext uri="{FF2B5EF4-FFF2-40B4-BE49-F238E27FC236}">
                <a16:creationId xmlns:a16="http://schemas.microsoft.com/office/drawing/2014/main" id="{760C987D-7BEB-D450-3425-3BB17F985DD6}"/>
              </a:ext>
            </a:extLst>
          </p:cNvPr>
          <p:cNvSpPr txBox="1"/>
          <p:nvPr/>
        </p:nvSpPr>
        <p:spPr>
          <a:xfrm>
            <a:off x="3792007" y="5496723"/>
            <a:ext cx="1907382" cy="307777"/>
          </a:xfrm>
          <a:prstGeom prst="rect">
            <a:avLst/>
          </a:prstGeom>
          <a:noFill/>
        </p:spPr>
        <p:txBody>
          <a:bodyPr wrap="square" lIns="91440" tIns="45720" rIns="91440" bIns="45720" rtlCol="0" anchor="t">
            <a:spAutoFit/>
          </a:bodyPr>
          <a:lstStyle/>
          <a:p>
            <a:pPr algn="ctr"/>
            <a:r>
              <a:rPr lang="en-US" sz="1400" dirty="0"/>
              <a:t>Needs Time to Think</a:t>
            </a:r>
          </a:p>
        </p:txBody>
      </p:sp>
      <p:sp>
        <p:nvSpPr>
          <p:cNvPr id="28" name="TextBox 27">
            <a:extLst>
              <a:ext uri="{FF2B5EF4-FFF2-40B4-BE49-F238E27FC236}">
                <a16:creationId xmlns:a16="http://schemas.microsoft.com/office/drawing/2014/main" id="{5FCDF721-4F22-32E6-D4B3-669133529D29}"/>
              </a:ext>
            </a:extLst>
          </p:cNvPr>
          <p:cNvSpPr txBox="1"/>
          <p:nvPr/>
        </p:nvSpPr>
        <p:spPr>
          <a:xfrm>
            <a:off x="3757305" y="2692517"/>
            <a:ext cx="1976786" cy="523220"/>
          </a:xfrm>
          <a:prstGeom prst="rect">
            <a:avLst/>
          </a:prstGeom>
          <a:noFill/>
        </p:spPr>
        <p:txBody>
          <a:bodyPr wrap="square" lIns="91440" tIns="45720" rIns="91440" bIns="45720" rtlCol="0" anchor="t">
            <a:spAutoFit/>
          </a:bodyPr>
          <a:lstStyle/>
          <a:p>
            <a:pPr algn="ctr"/>
            <a:r>
              <a:rPr lang="en-US" sz="1400" dirty="0">
                <a:latin typeface="+mj-lt"/>
                <a:cs typeface="Arial"/>
              </a:rPr>
              <a:t>Some Experience = “Harder than it Looks”</a:t>
            </a:r>
            <a:endParaRPr lang="en-US" sz="1400" dirty="0">
              <a:latin typeface="+mj-lt"/>
            </a:endParaRPr>
          </a:p>
        </p:txBody>
      </p:sp>
    </p:spTree>
    <p:extLst>
      <p:ext uri="{BB962C8B-B14F-4D97-AF65-F5344CB8AC3E}">
        <p14:creationId xmlns:p14="http://schemas.microsoft.com/office/powerpoint/2010/main" val="156121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072F71-F1C2-55C7-787B-56DBD311D546}"/>
              </a:ext>
            </a:extLst>
          </p:cNvPr>
          <p:cNvSpPr>
            <a:spLocks noGrp="1"/>
          </p:cNvSpPr>
          <p:nvPr>
            <p:ph type="sldNum" sz="quarter" idx="12"/>
          </p:nvPr>
        </p:nvSpPr>
        <p:spPr/>
        <p:txBody>
          <a:bodyPr/>
          <a:lstStyle/>
          <a:p>
            <a:pPr>
              <a:defRPr/>
            </a:pPr>
            <a:fld id="{8C8B53A7-21D7-4990-A3BD-F06DCAE13504}" type="slidenum">
              <a:rPr lang="en-US" smtClean="0"/>
              <a:pPr>
                <a:defRPr/>
              </a:pPr>
              <a:t>23</a:t>
            </a:fld>
            <a:endParaRPr lang="en-US" dirty="0"/>
          </a:p>
        </p:txBody>
      </p:sp>
      <p:sp>
        <p:nvSpPr>
          <p:cNvPr id="9" name="Title 8">
            <a:extLst>
              <a:ext uri="{FF2B5EF4-FFF2-40B4-BE49-F238E27FC236}">
                <a16:creationId xmlns:a16="http://schemas.microsoft.com/office/drawing/2014/main" id="{91BCF5EB-17C1-87AA-D800-9A828F56C9DD}"/>
              </a:ext>
            </a:extLst>
          </p:cNvPr>
          <p:cNvSpPr>
            <a:spLocks noGrp="1"/>
          </p:cNvSpPr>
          <p:nvPr>
            <p:ph type="title"/>
          </p:nvPr>
        </p:nvSpPr>
        <p:spPr>
          <a:xfrm>
            <a:off x="-10349" y="596524"/>
            <a:ext cx="9144000" cy="762000"/>
          </a:xfrm>
        </p:spPr>
        <p:txBody>
          <a:bodyPr/>
          <a:lstStyle/>
          <a:p>
            <a:r>
              <a:rPr lang="en-US" dirty="0">
                <a:ea typeface="ＭＳ Ｐゴシック"/>
              </a:rPr>
              <a:t>Results: Experience and Surprise</a:t>
            </a:r>
            <a:endParaRPr lang="en-US" dirty="0"/>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A02CA246-9561-ECB7-BC3C-F5CCE279C046}"/>
                  </a:ext>
                </a:extLst>
              </p14:cNvPr>
              <p14:cNvContentPartPr/>
              <p14:nvPr/>
            </p14:nvContentPartPr>
            <p14:xfrm>
              <a:off x="1692004" y="2217080"/>
              <a:ext cx="360" cy="360"/>
            </p14:xfrm>
          </p:contentPart>
        </mc:Choice>
        <mc:Fallback>
          <p:pic>
            <p:nvPicPr>
              <p:cNvPr id="10" name="Ink 9">
                <a:extLst>
                  <a:ext uri="{FF2B5EF4-FFF2-40B4-BE49-F238E27FC236}">
                    <a16:creationId xmlns:a16="http://schemas.microsoft.com/office/drawing/2014/main" id="{A02CA246-9561-ECB7-BC3C-F5CCE279C046}"/>
                  </a:ext>
                </a:extLst>
              </p:cNvPr>
              <p:cNvPicPr/>
              <p:nvPr/>
            </p:nvPicPr>
            <p:blipFill>
              <a:blip r:embed="rId3"/>
              <a:stretch>
                <a:fillRect/>
              </a:stretch>
            </p:blipFill>
            <p:spPr>
              <a:xfrm>
                <a:off x="1683004" y="2208080"/>
                <a:ext cx="18000" cy="18000"/>
              </a:xfrm>
              <a:prstGeom prst="rect">
                <a:avLst/>
              </a:prstGeom>
            </p:spPr>
          </p:pic>
        </mc:Fallback>
      </mc:AlternateContent>
      <p:sp>
        <p:nvSpPr>
          <p:cNvPr id="12" name="TextBox 11">
            <a:extLst>
              <a:ext uri="{FF2B5EF4-FFF2-40B4-BE49-F238E27FC236}">
                <a16:creationId xmlns:a16="http://schemas.microsoft.com/office/drawing/2014/main" id="{6F1A4577-AAB0-29A6-BDD4-B6AE70AD0A90}"/>
              </a:ext>
            </a:extLst>
          </p:cNvPr>
          <p:cNvSpPr txBox="1"/>
          <p:nvPr/>
        </p:nvSpPr>
        <p:spPr>
          <a:xfrm>
            <a:off x="1976295" y="2091346"/>
            <a:ext cx="805099" cy="461665"/>
          </a:xfrm>
          <a:prstGeom prst="rect">
            <a:avLst/>
          </a:prstGeom>
          <a:noFill/>
        </p:spPr>
        <p:txBody>
          <a:bodyPr wrap="square" lIns="91440" tIns="45720" rIns="91440" bIns="45720" rtlCol="0" anchor="t">
            <a:spAutoFit/>
          </a:bodyPr>
          <a:lstStyle/>
          <a:p>
            <a:pPr algn="ctr"/>
            <a:r>
              <a:rPr lang="en-US" sz="1200" b="1" dirty="0">
                <a:latin typeface="+mj-lt"/>
                <a:cs typeface="Arial"/>
              </a:rPr>
              <a:t>CECOS</a:t>
            </a:r>
          </a:p>
          <a:p>
            <a:pPr algn="ctr"/>
            <a:r>
              <a:rPr lang="en-US" sz="1200" dirty="0">
                <a:latin typeface="+mj-lt"/>
                <a:cs typeface="Arial"/>
              </a:rPr>
              <a:t> (n = 52)</a:t>
            </a:r>
            <a:endParaRPr lang="en-US" dirty="0"/>
          </a:p>
        </p:txBody>
      </p:sp>
      <p:sp>
        <p:nvSpPr>
          <p:cNvPr id="13" name="TextBox 12">
            <a:extLst>
              <a:ext uri="{FF2B5EF4-FFF2-40B4-BE49-F238E27FC236}">
                <a16:creationId xmlns:a16="http://schemas.microsoft.com/office/drawing/2014/main" id="{A9AEDA00-FAF2-8605-3E61-BAB926669966}"/>
              </a:ext>
            </a:extLst>
          </p:cNvPr>
          <p:cNvSpPr txBox="1"/>
          <p:nvPr/>
        </p:nvSpPr>
        <p:spPr>
          <a:xfrm>
            <a:off x="4348474" y="2091346"/>
            <a:ext cx="794449" cy="461665"/>
          </a:xfrm>
          <a:prstGeom prst="rect">
            <a:avLst/>
          </a:prstGeom>
          <a:noFill/>
        </p:spPr>
        <p:txBody>
          <a:bodyPr wrap="square" lIns="91440" tIns="45720" rIns="91440" bIns="45720" rtlCol="0" anchor="t">
            <a:spAutoFit/>
          </a:bodyPr>
          <a:lstStyle/>
          <a:p>
            <a:pPr algn="ctr"/>
            <a:r>
              <a:rPr lang="en-US" sz="1200" b="1" dirty="0">
                <a:latin typeface="+mj-lt"/>
                <a:cs typeface="Arial"/>
              </a:rPr>
              <a:t> CHDS</a:t>
            </a:r>
            <a:r>
              <a:rPr lang="en-US" sz="1200" dirty="0">
                <a:latin typeface="+mj-lt"/>
                <a:cs typeface="Arial"/>
              </a:rPr>
              <a:t> </a:t>
            </a:r>
          </a:p>
          <a:p>
            <a:pPr algn="ctr"/>
            <a:r>
              <a:rPr lang="en-US" sz="1200" dirty="0">
                <a:latin typeface="+mj-lt"/>
                <a:cs typeface="Arial"/>
              </a:rPr>
              <a:t>(n = 80)</a:t>
            </a:r>
          </a:p>
        </p:txBody>
      </p:sp>
      <p:sp>
        <p:nvSpPr>
          <p:cNvPr id="14" name="TextBox 13">
            <a:extLst>
              <a:ext uri="{FF2B5EF4-FFF2-40B4-BE49-F238E27FC236}">
                <a16:creationId xmlns:a16="http://schemas.microsoft.com/office/drawing/2014/main" id="{D07D30B4-F4AC-FE31-4C14-18919C3633C7}"/>
              </a:ext>
            </a:extLst>
          </p:cNvPr>
          <p:cNvSpPr txBox="1"/>
          <p:nvPr/>
        </p:nvSpPr>
        <p:spPr>
          <a:xfrm>
            <a:off x="6620842" y="2091346"/>
            <a:ext cx="1277616" cy="461665"/>
          </a:xfrm>
          <a:prstGeom prst="rect">
            <a:avLst/>
          </a:prstGeom>
          <a:noFill/>
        </p:spPr>
        <p:txBody>
          <a:bodyPr wrap="square" lIns="91440" tIns="45720" rIns="91440" bIns="45720" rtlCol="0" anchor="t">
            <a:spAutoFit/>
          </a:bodyPr>
          <a:lstStyle/>
          <a:p>
            <a:pPr algn="ctr"/>
            <a:r>
              <a:rPr lang="en-US" sz="1200" b="1" dirty="0">
                <a:latin typeface="+mj-lt"/>
                <a:cs typeface="Arial"/>
              </a:rPr>
              <a:t>ASU </a:t>
            </a:r>
            <a:r>
              <a:rPr lang="en-US" sz="1200" dirty="0">
                <a:latin typeface="+mj-lt"/>
                <a:cs typeface="Arial"/>
              </a:rPr>
              <a:t>(n = 30)</a:t>
            </a:r>
            <a:endParaRPr lang="en-US" dirty="0">
              <a:cs typeface="Arial"/>
            </a:endParaRPr>
          </a:p>
          <a:p>
            <a:pPr algn="ctr"/>
            <a:r>
              <a:rPr lang="en-US" sz="1200" b="1" dirty="0">
                <a:latin typeface="+mj-lt"/>
                <a:cs typeface="Arial"/>
              </a:rPr>
              <a:t>MORS </a:t>
            </a:r>
            <a:r>
              <a:rPr lang="en-US" sz="1200" dirty="0">
                <a:latin typeface="+mj-lt"/>
                <a:cs typeface="Arial"/>
              </a:rPr>
              <a:t>(n = 20)</a:t>
            </a:r>
          </a:p>
        </p:txBody>
      </p:sp>
      <p:sp>
        <p:nvSpPr>
          <p:cNvPr id="15" name="TextBox 14">
            <a:extLst>
              <a:ext uri="{FF2B5EF4-FFF2-40B4-BE49-F238E27FC236}">
                <a16:creationId xmlns:a16="http://schemas.microsoft.com/office/drawing/2014/main" id="{22A9C3EC-B0BF-359A-70F1-29AD8FF9308D}"/>
              </a:ext>
            </a:extLst>
          </p:cNvPr>
          <p:cNvSpPr txBox="1"/>
          <p:nvPr/>
        </p:nvSpPr>
        <p:spPr>
          <a:xfrm>
            <a:off x="231947" y="4147070"/>
            <a:ext cx="1494740" cy="276999"/>
          </a:xfrm>
          <a:prstGeom prst="rect">
            <a:avLst/>
          </a:prstGeom>
          <a:noFill/>
        </p:spPr>
        <p:txBody>
          <a:bodyPr wrap="square" lIns="91440" tIns="45720" rIns="91440" bIns="45720" rtlCol="0" anchor="t">
            <a:spAutoFit/>
          </a:bodyPr>
          <a:lstStyle/>
          <a:p>
            <a:endParaRPr lang="en-US" sz="1200" dirty="0">
              <a:latin typeface="+mj-lt"/>
            </a:endParaRPr>
          </a:p>
        </p:txBody>
      </p:sp>
      <p:sp>
        <p:nvSpPr>
          <p:cNvPr id="17" name="TextBox 16">
            <a:extLst>
              <a:ext uri="{FF2B5EF4-FFF2-40B4-BE49-F238E27FC236}">
                <a16:creationId xmlns:a16="http://schemas.microsoft.com/office/drawing/2014/main" id="{AFCFE004-1876-601C-A41E-66DF57BF86FD}"/>
              </a:ext>
            </a:extLst>
          </p:cNvPr>
          <p:cNvSpPr txBox="1"/>
          <p:nvPr/>
        </p:nvSpPr>
        <p:spPr>
          <a:xfrm>
            <a:off x="1487922" y="2698270"/>
            <a:ext cx="1781845" cy="523220"/>
          </a:xfrm>
          <a:prstGeom prst="rect">
            <a:avLst/>
          </a:prstGeom>
          <a:noFill/>
        </p:spPr>
        <p:txBody>
          <a:bodyPr wrap="square" lIns="91440" tIns="45720" rIns="91440" bIns="45720" rtlCol="0" anchor="t">
            <a:spAutoFit/>
          </a:bodyPr>
          <a:lstStyle/>
          <a:p>
            <a:pPr algn="ctr"/>
            <a:r>
              <a:rPr lang="en-US" sz="1400" dirty="0">
                <a:latin typeface="+mj-lt"/>
                <a:cs typeface="Arial"/>
              </a:rPr>
              <a:t>More Experience = Higher Expectations</a:t>
            </a:r>
            <a:endParaRPr lang="en-US" sz="1400" dirty="0">
              <a:latin typeface="+mj-lt"/>
            </a:endParaRPr>
          </a:p>
        </p:txBody>
      </p:sp>
      <p:sp>
        <p:nvSpPr>
          <p:cNvPr id="18" name="TextBox 17">
            <a:extLst>
              <a:ext uri="{FF2B5EF4-FFF2-40B4-BE49-F238E27FC236}">
                <a16:creationId xmlns:a16="http://schemas.microsoft.com/office/drawing/2014/main" id="{71C8361C-58C2-C8DB-79FE-029196846374}"/>
              </a:ext>
            </a:extLst>
          </p:cNvPr>
          <p:cNvSpPr txBox="1"/>
          <p:nvPr/>
        </p:nvSpPr>
        <p:spPr>
          <a:xfrm>
            <a:off x="1425153" y="4183181"/>
            <a:ext cx="1907382" cy="307777"/>
          </a:xfrm>
          <a:prstGeom prst="rect">
            <a:avLst/>
          </a:prstGeom>
          <a:noFill/>
        </p:spPr>
        <p:txBody>
          <a:bodyPr wrap="square" lIns="91440" tIns="45720" rIns="91440" bIns="45720" rtlCol="0" anchor="t">
            <a:spAutoFit/>
          </a:bodyPr>
          <a:lstStyle/>
          <a:p>
            <a:pPr algn="ctr"/>
            <a:r>
              <a:rPr lang="en-US" sz="1400" dirty="0">
                <a:latin typeface="+mj-lt"/>
                <a:cs typeface="Arial"/>
              </a:rPr>
              <a:t>Delayed Reaction</a:t>
            </a:r>
            <a:endParaRPr lang="en-US" sz="1400" dirty="0">
              <a:latin typeface="+mj-lt"/>
            </a:endParaRPr>
          </a:p>
        </p:txBody>
      </p:sp>
      <p:sp>
        <p:nvSpPr>
          <p:cNvPr id="26" name="TextBox 25">
            <a:extLst>
              <a:ext uri="{FF2B5EF4-FFF2-40B4-BE49-F238E27FC236}">
                <a16:creationId xmlns:a16="http://schemas.microsoft.com/office/drawing/2014/main" id="{38B36DA2-8D86-E7C6-E5DD-D8D06EE7B06C}"/>
              </a:ext>
            </a:extLst>
          </p:cNvPr>
          <p:cNvSpPr txBox="1"/>
          <p:nvPr/>
        </p:nvSpPr>
        <p:spPr>
          <a:xfrm>
            <a:off x="231947" y="5491054"/>
            <a:ext cx="1217949" cy="276999"/>
          </a:xfrm>
          <a:prstGeom prst="rect">
            <a:avLst/>
          </a:prstGeom>
          <a:noFill/>
        </p:spPr>
        <p:txBody>
          <a:bodyPr wrap="square" lIns="91440" tIns="45720" rIns="91440" bIns="45720" rtlCol="0" anchor="t">
            <a:spAutoFit/>
          </a:bodyPr>
          <a:lstStyle/>
          <a:p>
            <a:endParaRPr lang="en-US" sz="1200" dirty="0"/>
          </a:p>
        </p:txBody>
      </p:sp>
      <p:sp>
        <p:nvSpPr>
          <p:cNvPr id="27" name="TextBox 26">
            <a:extLst>
              <a:ext uri="{FF2B5EF4-FFF2-40B4-BE49-F238E27FC236}">
                <a16:creationId xmlns:a16="http://schemas.microsoft.com/office/drawing/2014/main" id="{A3F7CCDD-5A6A-933E-5B57-0500A419A3BD}"/>
              </a:ext>
            </a:extLst>
          </p:cNvPr>
          <p:cNvSpPr txBox="1"/>
          <p:nvPr/>
        </p:nvSpPr>
        <p:spPr>
          <a:xfrm>
            <a:off x="1587214" y="5496723"/>
            <a:ext cx="1583261" cy="307777"/>
          </a:xfrm>
          <a:prstGeom prst="rect">
            <a:avLst/>
          </a:prstGeom>
          <a:noFill/>
        </p:spPr>
        <p:txBody>
          <a:bodyPr wrap="square" lIns="91440" tIns="45720" rIns="91440" bIns="45720" rtlCol="0" anchor="t">
            <a:spAutoFit/>
          </a:bodyPr>
          <a:lstStyle/>
          <a:p>
            <a:pPr algn="ctr"/>
            <a:r>
              <a:rPr lang="en-US" sz="1400" dirty="0">
                <a:latin typeface="+mj-lt"/>
                <a:cs typeface="Arial"/>
              </a:rPr>
              <a:t>Style Adjustment</a:t>
            </a:r>
            <a:endParaRPr lang="en-US" sz="1400" dirty="0">
              <a:latin typeface="+mj-lt"/>
            </a:endParaRPr>
          </a:p>
        </p:txBody>
      </p:sp>
      <p:sp>
        <p:nvSpPr>
          <p:cNvPr id="3" name="Arrow: Right 2">
            <a:extLst>
              <a:ext uri="{FF2B5EF4-FFF2-40B4-BE49-F238E27FC236}">
                <a16:creationId xmlns:a16="http://schemas.microsoft.com/office/drawing/2014/main" id="{3DC4A3F9-E76E-0D78-CFA5-A5BFC2664D11}"/>
              </a:ext>
            </a:extLst>
          </p:cNvPr>
          <p:cNvSpPr/>
          <p:nvPr/>
        </p:nvSpPr>
        <p:spPr>
          <a:xfrm>
            <a:off x="2895601" y="1612024"/>
            <a:ext cx="3657600" cy="278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pic>
        <p:nvPicPr>
          <p:cNvPr id="6" name="Picture 5">
            <a:extLst>
              <a:ext uri="{FF2B5EF4-FFF2-40B4-BE49-F238E27FC236}">
                <a16:creationId xmlns:a16="http://schemas.microsoft.com/office/drawing/2014/main" id="{7844FEB0-B0B1-3593-1B0B-0B1D806C8F32}"/>
              </a:ext>
            </a:extLst>
          </p:cNvPr>
          <p:cNvPicPr>
            <a:picLocks noChangeAspect="1"/>
          </p:cNvPicPr>
          <p:nvPr/>
        </p:nvPicPr>
        <p:blipFill>
          <a:blip r:embed="rId4"/>
          <a:stretch>
            <a:fillRect/>
          </a:stretch>
        </p:blipFill>
        <p:spPr>
          <a:xfrm>
            <a:off x="463816" y="2494669"/>
            <a:ext cx="561394" cy="936001"/>
          </a:xfrm>
          <a:prstGeom prst="rect">
            <a:avLst/>
          </a:prstGeom>
        </p:spPr>
      </p:pic>
      <p:pic>
        <p:nvPicPr>
          <p:cNvPr id="30" name="Picture 29">
            <a:extLst>
              <a:ext uri="{FF2B5EF4-FFF2-40B4-BE49-F238E27FC236}">
                <a16:creationId xmlns:a16="http://schemas.microsoft.com/office/drawing/2014/main" id="{645A143A-712E-223A-2DA0-58AEED26A194}"/>
              </a:ext>
            </a:extLst>
          </p:cNvPr>
          <p:cNvPicPr>
            <a:picLocks noChangeAspect="1"/>
          </p:cNvPicPr>
          <p:nvPr/>
        </p:nvPicPr>
        <p:blipFill>
          <a:blip r:embed="rId5"/>
          <a:stretch>
            <a:fillRect/>
          </a:stretch>
        </p:blipFill>
        <p:spPr>
          <a:xfrm>
            <a:off x="137714" y="3955503"/>
            <a:ext cx="1213599" cy="763133"/>
          </a:xfrm>
          <a:prstGeom prst="rect">
            <a:avLst/>
          </a:prstGeom>
        </p:spPr>
      </p:pic>
      <p:pic>
        <p:nvPicPr>
          <p:cNvPr id="32" name="Content Placeholder 5">
            <a:extLst>
              <a:ext uri="{FF2B5EF4-FFF2-40B4-BE49-F238E27FC236}">
                <a16:creationId xmlns:a16="http://schemas.microsoft.com/office/drawing/2014/main" id="{51E3CF80-CA6B-174B-AAA1-2A0539D62426}"/>
              </a:ext>
            </a:extLst>
          </p:cNvPr>
          <p:cNvPicPr>
            <a:picLocks noChangeAspect="1"/>
          </p:cNvPicPr>
          <p:nvPr/>
        </p:nvPicPr>
        <p:blipFill rotWithShape="1">
          <a:blip r:embed="rId6"/>
          <a:srcRect l="19713" t="43276" r="19312" b="41818"/>
          <a:stretch/>
        </p:blipFill>
        <p:spPr bwMode="auto">
          <a:xfrm>
            <a:off x="91267" y="5181600"/>
            <a:ext cx="1497064" cy="938023"/>
          </a:xfrm>
          <a:prstGeom prst="rect">
            <a:avLst/>
          </a:prstGeom>
          <a:noFill/>
          <a:ln w="9525">
            <a:noFill/>
            <a:miter lim="800000"/>
            <a:headEnd/>
            <a:tailEnd/>
          </a:ln>
        </p:spPr>
      </p:pic>
      <p:grpSp>
        <p:nvGrpSpPr>
          <p:cNvPr id="33" name="Group 32">
            <a:extLst>
              <a:ext uri="{FF2B5EF4-FFF2-40B4-BE49-F238E27FC236}">
                <a16:creationId xmlns:a16="http://schemas.microsoft.com/office/drawing/2014/main" id="{87D5E66C-B349-3884-57F1-9C72CD38543B}"/>
              </a:ext>
            </a:extLst>
          </p:cNvPr>
          <p:cNvGrpSpPr/>
          <p:nvPr/>
        </p:nvGrpSpPr>
        <p:grpSpPr>
          <a:xfrm>
            <a:off x="2126803" y="3328326"/>
            <a:ext cx="504082" cy="634074"/>
            <a:chOff x="2158215" y="3444340"/>
            <a:chExt cx="504082" cy="634074"/>
          </a:xfrm>
        </p:grpSpPr>
        <p:sp>
          <p:nvSpPr>
            <p:cNvPr id="38" name="Arrow: Right 37">
              <a:extLst>
                <a:ext uri="{FF2B5EF4-FFF2-40B4-BE49-F238E27FC236}">
                  <a16:creationId xmlns:a16="http://schemas.microsoft.com/office/drawing/2014/main" id="{FE0894E8-844D-0DD4-AF95-247759B740F8}"/>
                </a:ext>
              </a:extLst>
            </p:cNvPr>
            <p:cNvSpPr/>
            <p:nvPr/>
          </p:nvSpPr>
          <p:spPr>
            <a:xfrm rot="5400000">
              <a:off x="1935731" y="3666824"/>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61FAC7BC-6679-2575-211B-38A1EB8FFB7D}"/>
                </a:ext>
              </a:extLst>
            </p:cNvPr>
            <p:cNvSpPr/>
            <p:nvPr/>
          </p:nvSpPr>
          <p:spPr>
            <a:xfrm rot="5400000">
              <a:off x="2255103" y="3671220"/>
              <a:ext cx="629679" cy="184709"/>
            </a:xfrm>
            <a:prstGeom prst="rightArrow">
              <a:avLst/>
            </a:prstGeom>
            <a:solidFill>
              <a:srgbClr val="FF000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0FA0B2A-74A5-9EAF-8798-E055499C60B2}"/>
              </a:ext>
            </a:extLst>
          </p:cNvPr>
          <p:cNvGrpSpPr/>
          <p:nvPr/>
        </p:nvGrpSpPr>
        <p:grpSpPr>
          <a:xfrm>
            <a:off x="2126804" y="4667385"/>
            <a:ext cx="504080" cy="640027"/>
            <a:chOff x="2158216" y="4685397"/>
            <a:chExt cx="504080" cy="640027"/>
          </a:xfrm>
        </p:grpSpPr>
        <p:sp>
          <p:nvSpPr>
            <p:cNvPr id="45" name="Arrow: Right 44">
              <a:extLst>
                <a:ext uri="{FF2B5EF4-FFF2-40B4-BE49-F238E27FC236}">
                  <a16:creationId xmlns:a16="http://schemas.microsoft.com/office/drawing/2014/main" id="{78B137E1-D245-48CE-B7B4-F5F54BBAACD2}"/>
                </a:ext>
              </a:extLst>
            </p:cNvPr>
            <p:cNvSpPr/>
            <p:nvPr/>
          </p:nvSpPr>
          <p:spPr>
            <a:xfrm rot="5400000">
              <a:off x="1935732" y="4907881"/>
              <a:ext cx="629678" cy="184709"/>
            </a:xfrm>
            <a:prstGeom prst="rightArrow">
              <a:avLst/>
            </a:prstGeom>
            <a:solidFill>
              <a:srgbClr val="92D05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E2F1FA54-145C-1780-2B39-630BD563D924}"/>
                </a:ext>
              </a:extLst>
            </p:cNvPr>
            <p:cNvSpPr/>
            <p:nvPr/>
          </p:nvSpPr>
          <p:spPr>
            <a:xfrm rot="5400000">
              <a:off x="2255102" y="4918230"/>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6EC059A2-4625-2C5D-DE9B-3C7E47D46EE4}"/>
              </a:ext>
            </a:extLst>
          </p:cNvPr>
          <p:cNvSpPr txBox="1"/>
          <p:nvPr/>
        </p:nvSpPr>
        <p:spPr>
          <a:xfrm flipH="1">
            <a:off x="1978111" y="1566472"/>
            <a:ext cx="745285" cy="369332"/>
          </a:xfrm>
          <a:prstGeom prst="rect">
            <a:avLst/>
          </a:prstGeom>
          <a:noFill/>
        </p:spPr>
        <p:txBody>
          <a:bodyPr wrap="square" rtlCol="0">
            <a:spAutoFit/>
          </a:bodyPr>
          <a:lstStyle/>
          <a:p>
            <a:pPr algn="ctr"/>
            <a:r>
              <a:rPr lang="en-US" b="1" dirty="0"/>
              <a:t>Near</a:t>
            </a:r>
          </a:p>
        </p:txBody>
      </p:sp>
      <p:sp>
        <p:nvSpPr>
          <p:cNvPr id="31" name="TextBox 30">
            <a:extLst>
              <a:ext uri="{FF2B5EF4-FFF2-40B4-BE49-F238E27FC236}">
                <a16:creationId xmlns:a16="http://schemas.microsoft.com/office/drawing/2014/main" id="{46CDDEF5-73C7-266F-D60E-923F96B94243}"/>
              </a:ext>
            </a:extLst>
          </p:cNvPr>
          <p:cNvSpPr txBox="1"/>
          <p:nvPr/>
        </p:nvSpPr>
        <p:spPr>
          <a:xfrm flipH="1">
            <a:off x="6821404" y="1566472"/>
            <a:ext cx="745285" cy="369332"/>
          </a:xfrm>
          <a:prstGeom prst="rect">
            <a:avLst/>
          </a:prstGeom>
          <a:noFill/>
        </p:spPr>
        <p:txBody>
          <a:bodyPr wrap="square" rtlCol="0">
            <a:spAutoFit/>
          </a:bodyPr>
          <a:lstStyle/>
          <a:p>
            <a:pPr algn="ctr"/>
            <a:r>
              <a:rPr lang="en-US" b="1" dirty="0"/>
              <a:t>Far</a:t>
            </a:r>
          </a:p>
        </p:txBody>
      </p:sp>
      <p:cxnSp>
        <p:nvCxnSpPr>
          <p:cNvPr id="34" name="Straight Connector 33">
            <a:extLst>
              <a:ext uri="{FF2B5EF4-FFF2-40B4-BE49-F238E27FC236}">
                <a16:creationId xmlns:a16="http://schemas.microsoft.com/office/drawing/2014/main" id="{6E142294-9539-3CB6-4A07-B66FC281D77D}"/>
              </a:ext>
            </a:extLst>
          </p:cNvPr>
          <p:cNvCxnSpPr>
            <a:cxnSpLocks/>
          </p:cNvCxnSpPr>
          <p:nvPr/>
        </p:nvCxnSpPr>
        <p:spPr>
          <a:xfrm>
            <a:off x="35052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42F1CFE-344A-9ED4-B96B-32EDC2C4F74E}"/>
              </a:ext>
            </a:extLst>
          </p:cNvPr>
          <p:cNvCxnSpPr>
            <a:cxnSpLocks/>
          </p:cNvCxnSpPr>
          <p:nvPr/>
        </p:nvCxnSpPr>
        <p:spPr>
          <a:xfrm>
            <a:off x="59436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31216241-A11A-C224-799A-59DC1619908F}"/>
              </a:ext>
            </a:extLst>
          </p:cNvPr>
          <p:cNvSpPr txBox="1"/>
          <p:nvPr/>
        </p:nvSpPr>
        <p:spPr>
          <a:xfrm flipH="1">
            <a:off x="2790168" y="1219200"/>
            <a:ext cx="3736227" cy="369332"/>
          </a:xfrm>
          <a:prstGeom prst="rect">
            <a:avLst/>
          </a:prstGeom>
          <a:noFill/>
        </p:spPr>
        <p:txBody>
          <a:bodyPr wrap="square" rtlCol="0">
            <a:spAutoFit/>
          </a:bodyPr>
          <a:lstStyle/>
          <a:p>
            <a:pPr algn="ctr"/>
            <a:r>
              <a:rPr lang="en-US" b="1" dirty="0"/>
              <a:t>Experience with System Mgmt.</a:t>
            </a:r>
          </a:p>
        </p:txBody>
      </p:sp>
      <p:sp>
        <p:nvSpPr>
          <p:cNvPr id="44" name="TextBox 43">
            <a:extLst>
              <a:ext uri="{FF2B5EF4-FFF2-40B4-BE49-F238E27FC236}">
                <a16:creationId xmlns:a16="http://schemas.microsoft.com/office/drawing/2014/main" id="{A8376AAA-0147-50E7-54A7-C4C09FAEFA64}"/>
              </a:ext>
            </a:extLst>
          </p:cNvPr>
          <p:cNvSpPr txBox="1"/>
          <p:nvPr/>
        </p:nvSpPr>
        <p:spPr>
          <a:xfrm>
            <a:off x="204784" y="2186054"/>
            <a:ext cx="1079459" cy="307777"/>
          </a:xfrm>
          <a:prstGeom prst="rect">
            <a:avLst/>
          </a:prstGeom>
          <a:noFill/>
        </p:spPr>
        <p:txBody>
          <a:bodyPr wrap="square" lIns="91440" tIns="45720" rIns="91440" bIns="45720" rtlCol="0" anchor="t">
            <a:spAutoFit/>
          </a:bodyPr>
          <a:lstStyle/>
          <a:p>
            <a:pPr algn="ctr"/>
            <a:r>
              <a:rPr lang="en-US" sz="1400" dirty="0">
                <a:latin typeface="+mj-lt"/>
                <a:cs typeface="Arial"/>
              </a:rPr>
              <a:t>Sensing</a:t>
            </a:r>
            <a:endParaRPr lang="en-US" sz="1400" dirty="0">
              <a:latin typeface="+mj-lt"/>
            </a:endParaRPr>
          </a:p>
        </p:txBody>
      </p:sp>
      <p:sp>
        <p:nvSpPr>
          <p:cNvPr id="47" name="TextBox 46">
            <a:extLst>
              <a:ext uri="{FF2B5EF4-FFF2-40B4-BE49-F238E27FC236}">
                <a16:creationId xmlns:a16="http://schemas.microsoft.com/office/drawing/2014/main" id="{9C22317D-6D8A-83A7-9353-18914E8CE782}"/>
              </a:ext>
            </a:extLst>
          </p:cNvPr>
          <p:cNvSpPr txBox="1"/>
          <p:nvPr/>
        </p:nvSpPr>
        <p:spPr>
          <a:xfrm>
            <a:off x="157487" y="36571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Anticipating</a:t>
            </a:r>
            <a:endParaRPr lang="en-US" sz="1400" dirty="0">
              <a:latin typeface="+mj-lt"/>
            </a:endParaRPr>
          </a:p>
        </p:txBody>
      </p:sp>
      <p:sp>
        <p:nvSpPr>
          <p:cNvPr id="48" name="TextBox 47">
            <a:extLst>
              <a:ext uri="{FF2B5EF4-FFF2-40B4-BE49-F238E27FC236}">
                <a16:creationId xmlns:a16="http://schemas.microsoft.com/office/drawing/2014/main" id="{E13FCE80-6918-866D-F773-68E722A0286F}"/>
              </a:ext>
            </a:extLst>
          </p:cNvPr>
          <p:cNvSpPr txBox="1"/>
          <p:nvPr/>
        </p:nvSpPr>
        <p:spPr>
          <a:xfrm>
            <a:off x="157487" y="49294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Learning</a:t>
            </a:r>
            <a:endParaRPr lang="en-US" sz="1400" dirty="0">
              <a:latin typeface="+mj-lt"/>
            </a:endParaRPr>
          </a:p>
        </p:txBody>
      </p:sp>
      <p:grpSp>
        <p:nvGrpSpPr>
          <p:cNvPr id="7" name="Group 6">
            <a:extLst>
              <a:ext uri="{FF2B5EF4-FFF2-40B4-BE49-F238E27FC236}">
                <a16:creationId xmlns:a16="http://schemas.microsoft.com/office/drawing/2014/main" id="{CF9F15DD-B3CC-BE1E-69B3-F33C33AAB823}"/>
              </a:ext>
            </a:extLst>
          </p:cNvPr>
          <p:cNvGrpSpPr/>
          <p:nvPr/>
        </p:nvGrpSpPr>
        <p:grpSpPr>
          <a:xfrm>
            <a:off x="4493657" y="3328326"/>
            <a:ext cx="504082" cy="634074"/>
            <a:chOff x="4376941" y="3439019"/>
            <a:chExt cx="504082" cy="634074"/>
          </a:xfrm>
        </p:grpSpPr>
        <p:sp>
          <p:nvSpPr>
            <p:cNvPr id="8" name="Arrow: Right 37">
              <a:extLst>
                <a:ext uri="{FF2B5EF4-FFF2-40B4-BE49-F238E27FC236}">
                  <a16:creationId xmlns:a16="http://schemas.microsoft.com/office/drawing/2014/main" id="{FB19616B-61C3-1B8E-A8B7-CFD533886EA0}"/>
                </a:ext>
              </a:extLst>
            </p:cNvPr>
            <p:cNvSpPr/>
            <p:nvPr/>
          </p:nvSpPr>
          <p:spPr>
            <a:xfrm rot="5400000">
              <a:off x="4154457" y="3661503"/>
              <a:ext cx="629678" cy="184709"/>
            </a:xfrm>
            <a:prstGeom prst="rightArrow">
              <a:avLst/>
            </a:prstGeom>
            <a:solidFill>
              <a:srgbClr val="92D05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39">
              <a:extLst>
                <a:ext uri="{FF2B5EF4-FFF2-40B4-BE49-F238E27FC236}">
                  <a16:creationId xmlns:a16="http://schemas.microsoft.com/office/drawing/2014/main" id="{234EE045-952C-3C5F-B750-6982B5471083}"/>
                </a:ext>
              </a:extLst>
            </p:cNvPr>
            <p:cNvSpPr/>
            <p:nvPr/>
          </p:nvSpPr>
          <p:spPr>
            <a:xfrm rot="5400000">
              <a:off x="4473829" y="3665899"/>
              <a:ext cx="629679" cy="184709"/>
            </a:xfrm>
            <a:prstGeom prst="rightArrow">
              <a:avLst/>
            </a:prstGeom>
            <a:solidFill>
              <a:srgbClr val="FF000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00BA2C0-F267-D55B-FF26-BA6D56D02576}"/>
              </a:ext>
            </a:extLst>
          </p:cNvPr>
          <p:cNvGrpSpPr/>
          <p:nvPr/>
        </p:nvGrpSpPr>
        <p:grpSpPr>
          <a:xfrm>
            <a:off x="4493657" y="4668159"/>
            <a:ext cx="504082" cy="638478"/>
            <a:chOff x="4376941" y="4674874"/>
            <a:chExt cx="504082" cy="638478"/>
          </a:xfrm>
        </p:grpSpPr>
        <p:sp>
          <p:nvSpPr>
            <p:cNvPr id="20" name="Arrow: Right 37">
              <a:extLst>
                <a:ext uri="{FF2B5EF4-FFF2-40B4-BE49-F238E27FC236}">
                  <a16:creationId xmlns:a16="http://schemas.microsoft.com/office/drawing/2014/main" id="{B2F74CB7-35B8-E17C-3B88-49EE8DAE44FC}"/>
                </a:ext>
              </a:extLst>
            </p:cNvPr>
            <p:cNvSpPr/>
            <p:nvPr/>
          </p:nvSpPr>
          <p:spPr>
            <a:xfrm rot="5400000">
              <a:off x="4154457" y="4906158"/>
              <a:ext cx="629678" cy="184709"/>
            </a:xfrm>
            <a:prstGeom prst="rightArrow">
              <a:avLst/>
            </a:prstGeom>
            <a:solidFill>
              <a:srgbClr val="92D05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row: Right 39">
              <a:extLst>
                <a:ext uri="{FF2B5EF4-FFF2-40B4-BE49-F238E27FC236}">
                  <a16:creationId xmlns:a16="http://schemas.microsoft.com/office/drawing/2014/main" id="{1FD8FBC9-E1FC-E0F6-36B6-141AB8089C00}"/>
                </a:ext>
              </a:extLst>
            </p:cNvPr>
            <p:cNvSpPr/>
            <p:nvPr/>
          </p:nvSpPr>
          <p:spPr>
            <a:xfrm rot="5400000">
              <a:off x="4473829" y="4897359"/>
              <a:ext cx="629679" cy="184709"/>
            </a:xfrm>
            <a:prstGeom prst="rightArrow">
              <a:avLst/>
            </a:prstGeom>
            <a:solidFill>
              <a:srgbClr val="FF000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74B2891D-35AB-019E-EC61-CE8412DE7DFB}"/>
              </a:ext>
            </a:extLst>
          </p:cNvPr>
          <p:cNvSpPr txBox="1"/>
          <p:nvPr/>
        </p:nvSpPr>
        <p:spPr>
          <a:xfrm>
            <a:off x="3617506" y="4183181"/>
            <a:ext cx="2256385" cy="307777"/>
          </a:xfrm>
          <a:prstGeom prst="rect">
            <a:avLst/>
          </a:prstGeom>
          <a:noFill/>
        </p:spPr>
        <p:txBody>
          <a:bodyPr wrap="square" lIns="91440" tIns="45720" rIns="91440" bIns="45720" rtlCol="0" anchor="t">
            <a:spAutoFit/>
          </a:bodyPr>
          <a:lstStyle/>
          <a:p>
            <a:pPr algn="ctr"/>
            <a:r>
              <a:rPr lang="en-US" sz="1400" dirty="0">
                <a:latin typeface="+mj-lt"/>
                <a:cs typeface="Arial"/>
              </a:rPr>
              <a:t>Questions Knowledge</a:t>
            </a:r>
            <a:endParaRPr lang="en-US" dirty="0"/>
          </a:p>
        </p:txBody>
      </p:sp>
      <p:sp>
        <p:nvSpPr>
          <p:cNvPr id="24" name="TextBox 23">
            <a:extLst>
              <a:ext uri="{FF2B5EF4-FFF2-40B4-BE49-F238E27FC236}">
                <a16:creationId xmlns:a16="http://schemas.microsoft.com/office/drawing/2014/main" id="{760C987D-7BEB-D450-3425-3BB17F985DD6}"/>
              </a:ext>
            </a:extLst>
          </p:cNvPr>
          <p:cNvSpPr txBox="1"/>
          <p:nvPr/>
        </p:nvSpPr>
        <p:spPr>
          <a:xfrm>
            <a:off x="3792007" y="5496723"/>
            <a:ext cx="1907382" cy="307777"/>
          </a:xfrm>
          <a:prstGeom prst="rect">
            <a:avLst/>
          </a:prstGeom>
          <a:noFill/>
        </p:spPr>
        <p:txBody>
          <a:bodyPr wrap="square" lIns="91440" tIns="45720" rIns="91440" bIns="45720" rtlCol="0" anchor="t">
            <a:spAutoFit/>
          </a:bodyPr>
          <a:lstStyle/>
          <a:p>
            <a:pPr algn="ctr"/>
            <a:r>
              <a:rPr lang="en-US" sz="1400" dirty="0"/>
              <a:t>Needs Time to Think</a:t>
            </a:r>
          </a:p>
        </p:txBody>
      </p:sp>
      <p:sp>
        <p:nvSpPr>
          <p:cNvPr id="28" name="TextBox 27">
            <a:extLst>
              <a:ext uri="{FF2B5EF4-FFF2-40B4-BE49-F238E27FC236}">
                <a16:creationId xmlns:a16="http://schemas.microsoft.com/office/drawing/2014/main" id="{5FCDF721-4F22-32E6-D4B3-669133529D29}"/>
              </a:ext>
            </a:extLst>
          </p:cNvPr>
          <p:cNvSpPr txBox="1"/>
          <p:nvPr/>
        </p:nvSpPr>
        <p:spPr>
          <a:xfrm>
            <a:off x="3757305" y="2692517"/>
            <a:ext cx="1976786" cy="523220"/>
          </a:xfrm>
          <a:prstGeom prst="rect">
            <a:avLst/>
          </a:prstGeom>
          <a:noFill/>
        </p:spPr>
        <p:txBody>
          <a:bodyPr wrap="square" lIns="91440" tIns="45720" rIns="91440" bIns="45720" rtlCol="0" anchor="t">
            <a:spAutoFit/>
          </a:bodyPr>
          <a:lstStyle/>
          <a:p>
            <a:pPr algn="ctr"/>
            <a:r>
              <a:rPr lang="en-US" sz="1400" dirty="0">
                <a:latin typeface="+mj-lt"/>
                <a:cs typeface="Arial"/>
              </a:rPr>
              <a:t>Some Experience = “Harder than it Looks”</a:t>
            </a:r>
            <a:endParaRPr lang="en-US" sz="1400" dirty="0">
              <a:latin typeface="+mj-lt"/>
            </a:endParaRPr>
          </a:p>
        </p:txBody>
      </p:sp>
      <p:sp>
        <p:nvSpPr>
          <p:cNvPr id="2" name="TextBox 1">
            <a:extLst>
              <a:ext uri="{FF2B5EF4-FFF2-40B4-BE49-F238E27FC236}">
                <a16:creationId xmlns:a16="http://schemas.microsoft.com/office/drawing/2014/main" id="{A8E45A48-F9AC-D0D0-DEA2-982BB5C2B376}"/>
              </a:ext>
            </a:extLst>
          </p:cNvPr>
          <p:cNvSpPr txBox="1"/>
          <p:nvPr/>
        </p:nvSpPr>
        <p:spPr>
          <a:xfrm>
            <a:off x="6338914" y="2698270"/>
            <a:ext cx="1841473" cy="523220"/>
          </a:xfrm>
          <a:prstGeom prst="rect">
            <a:avLst/>
          </a:prstGeom>
          <a:noFill/>
        </p:spPr>
        <p:txBody>
          <a:bodyPr wrap="square" lIns="91440" tIns="45720" rIns="91440" bIns="45720" rtlCol="0" anchor="t">
            <a:spAutoFit/>
          </a:bodyPr>
          <a:lstStyle/>
          <a:p>
            <a:pPr algn="ctr"/>
            <a:r>
              <a:rPr lang="en-US" sz="1400" dirty="0">
                <a:latin typeface="+mj-lt"/>
                <a:cs typeface="Arial"/>
              </a:rPr>
              <a:t>“I relied on trial </a:t>
            </a:r>
          </a:p>
          <a:p>
            <a:pPr algn="ctr"/>
            <a:r>
              <a:rPr lang="en-US" sz="1400" dirty="0">
                <a:latin typeface="+mj-lt"/>
                <a:cs typeface="Arial"/>
              </a:rPr>
              <a:t>and error”</a:t>
            </a:r>
            <a:endParaRPr lang="en-US" sz="1200" dirty="0">
              <a:latin typeface="+mj-lt"/>
            </a:endParaRPr>
          </a:p>
        </p:txBody>
      </p:sp>
      <p:sp>
        <p:nvSpPr>
          <p:cNvPr id="5" name="TextBox 4">
            <a:extLst>
              <a:ext uri="{FF2B5EF4-FFF2-40B4-BE49-F238E27FC236}">
                <a16:creationId xmlns:a16="http://schemas.microsoft.com/office/drawing/2014/main" id="{22A13E40-81BD-25CA-D01E-458E46D8211F}"/>
              </a:ext>
            </a:extLst>
          </p:cNvPr>
          <p:cNvSpPr txBox="1"/>
          <p:nvPr/>
        </p:nvSpPr>
        <p:spPr>
          <a:xfrm>
            <a:off x="6260187" y="4080832"/>
            <a:ext cx="2133589" cy="523220"/>
          </a:xfrm>
          <a:prstGeom prst="rect">
            <a:avLst/>
          </a:prstGeom>
          <a:noFill/>
        </p:spPr>
        <p:txBody>
          <a:bodyPr wrap="square" lIns="91440" tIns="45720" rIns="91440" bIns="45720" rtlCol="0" anchor="t">
            <a:spAutoFit/>
          </a:bodyPr>
          <a:lstStyle/>
          <a:p>
            <a:pPr algn="ctr"/>
            <a:r>
              <a:rPr lang="en-US" sz="1400" dirty="0">
                <a:latin typeface="+mj-lt"/>
                <a:cs typeface="Arial"/>
              </a:rPr>
              <a:t>“opening up to strategize under pressure”</a:t>
            </a:r>
            <a:endParaRPr lang="en-US" sz="1200" dirty="0">
              <a:latin typeface="+mj-lt"/>
            </a:endParaRPr>
          </a:p>
        </p:txBody>
      </p:sp>
      <p:sp>
        <p:nvSpPr>
          <p:cNvPr id="22" name="TextBox 21">
            <a:extLst>
              <a:ext uri="{FF2B5EF4-FFF2-40B4-BE49-F238E27FC236}">
                <a16:creationId xmlns:a16="http://schemas.microsoft.com/office/drawing/2014/main" id="{BA99A84E-33CA-9F51-54C9-F33DBC9C9802}"/>
              </a:ext>
            </a:extLst>
          </p:cNvPr>
          <p:cNvSpPr txBox="1"/>
          <p:nvPr/>
        </p:nvSpPr>
        <p:spPr>
          <a:xfrm>
            <a:off x="6305959" y="5496723"/>
            <a:ext cx="1907382" cy="523220"/>
          </a:xfrm>
          <a:prstGeom prst="rect">
            <a:avLst/>
          </a:prstGeom>
          <a:noFill/>
        </p:spPr>
        <p:txBody>
          <a:bodyPr wrap="square" lIns="91440" tIns="45720" rIns="91440" bIns="45720" rtlCol="0" anchor="t">
            <a:spAutoFit/>
          </a:bodyPr>
          <a:lstStyle/>
          <a:p>
            <a:pPr algn="ctr"/>
            <a:r>
              <a:rPr lang="en-US" sz="1400" dirty="0">
                <a:latin typeface="+mj-lt"/>
              </a:rPr>
              <a:t>“critical thinking takes more time”</a:t>
            </a:r>
            <a:endParaRPr lang="en-US" sz="1200" dirty="0">
              <a:latin typeface="+mj-lt"/>
            </a:endParaRPr>
          </a:p>
        </p:txBody>
      </p:sp>
      <p:grpSp>
        <p:nvGrpSpPr>
          <p:cNvPr id="29" name="Group 28">
            <a:extLst>
              <a:ext uri="{FF2B5EF4-FFF2-40B4-BE49-F238E27FC236}">
                <a16:creationId xmlns:a16="http://schemas.microsoft.com/office/drawing/2014/main" id="{462E5232-87F9-4DE2-CCFD-73A2DD330A12}"/>
              </a:ext>
            </a:extLst>
          </p:cNvPr>
          <p:cNvGrpSpPr/>
          <p:nvPr/>
        </p:nvGrpSpPr>
        <p:grpSpPr>
          <a:xfrm>
            <a:off x="7007609" y="3328326"/>
            <a:ext cx="504082" cy="634074"/>
            <a:chOff x="6880999" y="3424605"/>
            <a:chExt cx="504082" cy="634074"/>
          </a:xfrm>
        </p:grpSpPr>
        <p:sp>
          <p:nvSpPr>
            <p:cNvPr id="37" name="Arrow: Right 37">
              <a:extLst>
                <a:ext uri="{FF2B5EF4-FFF2-40B4-BE49-F238E27FC236}">
                  <a16:creationId xmlns:a16="http://schemas.microsoft.com/office/drawing/2014/main" id="{E534CC56-76A6-5691-BCCC-CDD9FFEFE69C}"/>
                </a:ext>
              </a:extLst>
            </p:cNvPr>
            <p:cNvSpPr/>
            <p:nvPr/>
          </p:nvSpPr>
          <p:spPr>
            <a:xfrm rot="5400000">
              <a:off x="6658515" y="3647089"/>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rrow: Right 39">
              <a:extLst>
                <a:ext uri="{FF2B5EF4-FFF2-40B4-BE49-F238E27FC236}">
                  <a16:creationId xmlns:a16="http://schemas.microsoft.com/office/drawing/2014/main" id="{7F07ADCE-3A4C-4BA5-957E-B83E77ABF924}"/>
                </a:ext>
              </a:extLst>
            </p:cNvPr>
            <p:cNvSpPr/>
            <p:nvPr/>
          </p:nvSpPr>
          <p:spPr>
            <a:xfrm rot="5400000">
              <a:off x="6977887" y="3651485"/>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68BB084A-25E6-AA43-F218-FD279D24213D}"/>
              </a:ext>
            </a:extLst>
          </p:cNvPr>
          <p:cNvGrpSpPr/>
          <p:nvPr/>
        </p:nvGrpSpPr>
        <p:grpSpPr>
          <a:xfrm>
            <a:off x="7007609" y="4670361"/>
            <a:ext cx="504082" cy="634074"/>
            <a:chOff x="6884286" y="4666715"/>
            <a:chExt cx="504082" cy="634074"/>
          </a:xfrm>
        </p:grpSpPr>
        <p:sp>
          <p:nvSpPr>
            <p:cNvPr id="42" name="Arrow: Right 37">
              <a:extLst>
                <a:ext uri="{FF2B5EF4-FFF2-40B4-BE49-F238E27FC236}">
                  <a16:creationId xmlns:a16="http://schemas.microsoft.com/office/drawing/2014/main" id="{A455E855-080C-9715-AD65-61D1483AFA19}"/>
                </a:ext>
              </a:extLst>
            </p:cNvPr>
            <p:cNvSpPr/>
            <p:nvPr/>
          </p:nvSpPr>
          <p:spPr>
            <a:xfrm rot="5400000">
              <a:off x="6661802" y="4889199"/>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Arrow: Right 39">
              <a:extLst>
                <a:ext uri="{FF2B5EF4-FFF2-40B4-BE49-F238E27FC236}">
                  <a16:creationId xmlns:a16="http://schemas.microsoft.com/office/drawing/2014/main" id="{B2915AB8-688E-5ADC-7D3F-6EA74B4AE1BD}"/>
                </a:ext>
              </a:extLst>
            </p:cNvPr>
            <p:cNvSpPr/>
            <p:nvPr/>
          </p:nvSpPr>
          <p:spPr>
            <a:xfrm rot="5400000">
              <a:off x="6981174" y="4893595"/>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878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072F71-F1C2-55C7-787B-56DBD311D546}"/>
              </a:ext>
            </a:extLst>
          </p:cNvPr>
          <p:cNvSpPr>
            <a:spLocks noGrp="1"/>
          </p:cNvSpPr>
          <p:nvPr>
            <p:ph type="sldNum" sz="quarter" idx="12"/>
          </p:nvPr>
        </p:nvSpPr>
        <p:spPr/>
        <p:txBody>
          <a:bodyPr/>
          <a:lstStyle/>
          <a:p>
            <a:pPr>
              <a:defRPr/>
            </a:pPr>
            <a:fld id="{8C8B53A7-21D7-4990-A3BD-F06DCAE13504}" type="slidenum">
              <a:rPr lang="en-US" smtClean="0"/>
              <a:pPr>
                <a:defRPr/>
              </a:pPr>
              <a:t>24</a:t>
            </a:fld>
            <a:endParaRPr lang="en-US" dirty="0"/>
          </a:p>
        </p:txBody>
      </p:sp>
      <p:sp>
        <p:nvSpPr>
          <p:cNvPr id="9" name="Title 8">
            <a:extLst>
              <a:ext uri="{FF2B5EF4-FFF2-40B4-BE49-F238E27FC236}">
                <a16:creationId xmlns:a16="http://schemas.microsoft.com/office/drawing/2014/main" id="{91BCF5EB-17C1-87AA-D800-9A828F56C9DD}"/>
              </a:ext>
            </a:extLst>
          </p:cNvPr>
          <p:cNvSpPr>
            <a:spLocks noGrp="1"/>
          </p:cNvSpPr>
          <p:nvPr>
            <p:ph type="title"/>
          </p:nvPr>
        </p:nvSpPr>
        <p:spPr>
          <a:xfrm>
            <a:off x="-10349" y="596524"/>
            <a:ext cx="9144000" cy="762000"/>
          </a:xfrm>
        </p:spPr>
        <p:txBody>
          <a:bodyPr/>
          <a:lstStyle/>
          <a:p>
            <a:r>
              <a:rPr lang="en-US" dirty="0">
                <a:ea typeface="ＭＳ Ｐゴシック"/>
              </a:rPr>
              <a:t>Results: Experience and Surprise</a:t>
            </a:r>
            <a:endParaRPr lang="en-US" dirty="0"/>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A02CA246-9561-ECB7-BC3C-F5CCE279C046}"/>
                  </a:ext>
                </a:extLst>
              </p14:cNvPr>
              <p14:cNvContentPartPr/>
              <p14:nvPr/>
            </p14:nvContentPartPr>
            <p14:xfrm>
              <a:off x="1692004" y="2217080"/>
              <a:ext cx="360" cy="360"/>
            </p14:xfrm>
          </p:contentPart>
        </mc:Choice>
        <mc:Fallback>
          <p:pic>
            <p:nvPicPr>
              <p:cNvPr id="10" name="Ink 9">
                <a:extLst>
                  <a:ext uri="{FF2B5EF4-FFF2-40B4-BE49-F238E27FC236}">
                    <a16:creationId xmlns:a16="http://schemas.microsoft.com/office/drawing/2014/main" id="{A02CA246-9561-ECB7-BC3C-F5CCE279C046}"/>
                  </a:ext>
                </a:extLst>
              </p:cNvPr>
              <p:cNvPicPr/>
              <p:nvPr/>
            </p:nvPicPr>
            <p:blipFill>
              <a:blip r:embed="rId3"/>
              <a:stretch>
                <a:fillRect/>
              </a:stretch>
            </p:blipFill>
            <p:spPr>
              <a:xfrm>
                <a:off x="1683004" y="2208080"/>
                <a:ext cx="18000" cy="18000"/>
              </a:xfrm>
              <a:prstGeom prst="rect">
                <a:avLst/>
              </a:prstGeom>
            </p:spPr>
          </p:pic>
        </mc:Fallback>
      </mc:AlternateContent>
      <p:sp>
        <p:nvSpPr>
          <p:cNvPr id="12" name="TextBox 11">
            <a:extLst>
              <a:ext uri="{FF2B5EF4-FFF2-40B4-BE49-F238E27FC236}">
                <a16:creationId xmlns:a16="http://schemas.microsoft.com/office/drawing/2014/main" id="{6F1A4577-AAB0-29A6-BDD4-B6AE70AD0A90}"/>
              </a:ext>
            </a:extLst>
          </p:cNvPr>
          <p:cNvSpPr txBox="1"/>
          <p:nvPr/>
        </p:nvSpPr>
        <p:spPr>
          <a:xfrm>
            <a:off x="1976295" y="2091346"/>
            <a:ext cx="805099" cy="461665"/>
          </a:xfrm>
          <a:prstGeom prst="rect">
            <a:avLst/>
          </a:prstGeom>
          <a:noFill/>
        </p:spPr>
        <p:txBody>
          <a:bodyPr wrap="square" lIns="91440" tIns="45720" rIns="91440" bIns="45720" rtlCol="0" anchor="t">
            <a:spAutoFit/>
          </a:bodyPr>
          <a:lstStyle/>
          <a:p>
            <a:pPr algn="ctr"/>
            <a:r>
              <a:rPr lang="en-US" sz="1200" b="1" dirty="0">
                <a:latin typeface="+mj-lt"/>
                <a:cs typeface="Arial"/>
              </a:rPr>
              <a:t>CECOS</a:t>
            </a:r>
          </a:p>
          <a:p>
            <a:pPr algn="ctr"/>
            <a:r>
              <a:rPr lang="en-US" sz="1200" dirty="0">
                <a:latin typeface="+mj-lt"/>
                <a:cs typeface="Arial"/>
              </a:rPr>
              <a:t> (n = 52)</a:t>
            </a:r>
            <a:endParaRPr lang="en-US" dirty="0"/>
          </a:p>
        </p:txBody>
      </p:sp>
      <p:sp>
        <p:nvSpPr>
          <p:cNvPr id="13" name="TextBox 12">
            <a:extLst>
              <a:ext uri="{FF2B5EF4-FFF2-40B4-BE49-F238E27FC236}">
                <a16:creationId xmlns:a16="http://schemas.microsoft.com/office/drawing/2014/main" id="{A9AEDA00-FAF2-8605-3E61-BAB926669966}"/>
              </a:ext>
            </a:extLst>
          </p:cNvPr>
          <p:cNvSpPr txBox="1"/>
          <p:nvPr/>
        </p:nvSpPr>
        <p:spPr>
          <a:xfrm>
            <a:off x="4348474" y="2091346"/>
            <a:ext cx="794449" cy="461665"/>
          </a:xfrm>
          <a:prstGeom prst="rect">
            <a:avLst/>
          </a:prstGeom>
          <a:noFill/>
        </p:spPr>
        <p:txBody>
          <a:bodyPr wrap="square" lIns="91440" tIns="45720" rIns="91440" bIns="45720" rtlCol="0" anchor="t">
            <a:spAutoFit/>
          </a:bodyPr>
          <a:lstStyle/>
          <a:p>
            <a:pPr algn="ctr"/>
            <a:r>
              <a:rPr lang="en-US" sz="1200" b="1" dirty="0">
                <a:latin typeface="+mj-lt"/>
                <a:cs typeface="Arial"/>
              </a:rPr>
              <a:t> CHDS</a:t>
            </a:r>
            <a:r>
              <a:rPr lang="en-US" sz="1200" dirty="0">
                <a:latin typeface="+mj-lt"/>
                <a:cs typeface="Arial"/>
              </a:rPr>
              <a:t> </a:t>
            </a:r>
          </a:p>
          <a:p>
            <a:pPr algn="ctr"/>
            <a:r>
              <a:rPr lang="en-US" sz="1200" dirty="0">
                <a:latin typeface="+mj-lt"/>
                <a:cs typeface="Arial"/>
              </a:rPr>
              <a:t>(n = 80)</a:t>
            </a:r>
          </a:p>
        </p:txBody>
      </p:sp>
      <p:sp>
        <p:nvSpPr>
          <p:cNvPr id="14" name="TextBox 13">
            <a:extLst>
              <a:ext uri="{FF2B5EF4-FFF2-40B4-BE49-F238E27FC236}">
                <a16:creationId xmlns:a16="http://schemas.microsoft.com/office/drawing/2014/main" id="{D07D30B4-F4AC-FE31-4C14-18919C3633C7}"/>
              </a:ext>
            </a:extLst>
          </p:cNvPr>
          <p:cNvSpPr txBox="1"/>
          <p:nvPr/>
        </p:nvSpPr>
        <p:spPr>
          <a:xfrm>
            <a:off x="6620842" y="2091346"/>
            <a:ext cx="1277616" cy="461665"/>
          </a:xfrm>
          <a:prstGeom prst="rect">
            <a:avLst/>
          </a:prstGeom>
          <a:noFill/>
        </p:spPr>
        <p:txBody>
          <a:bodyPr wrap="square" lIns="91440" tIns="45720" rIns="91440" bIns="45720" rtlCol="0" anchor="t">
            <a:spAutoFit/>
          </a:bodyPr>
          <a:lstStyle/>
          <a:p>
            <a:pPr algn="ctr"/>
            <a:r>
              <a:rPr lang="en-US" sz="1200" b="1" dirty="0">
                <a:latin typeface="+mj-lt"/>
                <a:cs typeface="Arial"/>
              </a:rPr>
              <a:t>ASU </a:t>
            </a:r>
            <a:r>
              <a:rPr lang="en-US" sz="1200" dirty="0">
                <a:latin typeface="+mj-lt"/>
                <a:cs typeface="Arial"/>
              </a:rPr>
              <a:t>(n = 30)</a:t>
            </a:r>
            <a:endParaRPr lang="en-US" dirty="0">
              <a:cs typeface="Arial"/>
            </a:endParaRPr>
          </a:p>
          <a:p>
            <a:pPr algn="ctr"/>
            <a:r>
              <a:rPr lang="en-US" sz="1200" b="1" dirty="0">
                <a:latin typeface="+mj-lt"/>
                <a:cs typeface="Arial"/>
              </a:rPr>
              <a:t>MORS </a:t>
            </a:r>
            <a:r>
              <a:rPr lang="en-US" sz="1200" dirty="0">
                <a:latin typeface="+mj-lt"/>
                <a:cs typeface="Arial"/>
              </a:rPr>
              <a:t>(n = 20)</a:t>
            </a:r>
          </a:p>
        </p:txBody>
      </p:sp>
      <p:sp>
        <p:nvSpPr>
          <p:cNvPr id="15" name="TextBox 14">
            <a:extLst>
              <a:ext uri="{FF2B5EF4-FFF2-40B4-BE49-F238E27FC236}">
                <a16:creationId xmlns:a16="http://schemas.microsoft.com/office/drawing/2014/main" id="{22A9C3EC-B0BF-359A-70F1-29AD8FF9308D}"/>
              </a:ext>
            </a:extLst>
          </p:cNvPr>
          <p:cNvSpPr txBox="1"/>
          <p:nvPr/>
        </p:nvSpPr>
        <p:spPr>
          <a:xfrm>
            <a:off x="231947" y="4147070"/>
            <a:ext cx="1494740" cy="276999"/>
          </a:xfrm>
          <a:prstGeom prst="rect">
            <a:avLst/>
          </a:prstGeom>
          <a:noFill/>
        </p:spPr>
        <p:txBody>
          <a:bodyPr wrap="square" lIns="91440" tIns="45720" rIns="91440" bIns="45720" rtlCol="0" anchor="t">
            <a:spAutoFit/>
          </a:bodyPr>
          <a:lstStyle/>
          <a:p>
            <a:endParaRPr lang="en-US" sz="1200" dirty="0">
              <a:latin typeface="+mj-lt"/>
            </a:endParaRPr>
          </a:p>
        </p:txBody>
      </p:sp>
      <p:sp>
        <p:nvSpPr>
          <p:cNvPr id="17" name="TextBox 16">
            <a:extLst>
              <a:ext uri="{FF2B5EF4-FFF2-40B4-BE49-F238E27FC236}">
                <a16:creationId xmlns:a16="http://schemas.microsoft.com/office/drawing/2014/main" id="{AFCFE004-1876-601C-A41E-66DF57BF86FD}"/>
              </a:ext>
            </a:extLst>
          </p:cNvPr>
          <p:cNvSpPr txBox="1"/>
          <p:nvPr/>
        </p:nvSpPr>
        <p:spPr>
          <a:xfrm>
            <a:off x="1487922" y="2698270"/>
            <a:ext cx="1781845" cy="523220"/>
          </a:xfrm>
          <a:prstGeom prst="rect">
            <a:avLst/>
          </a:prstGeom>
          <a:noFill/>
        </p:spPr>
        <p:txBody>
          <a:bodyPr wrap="square" lIns="91440" tIns="45720" rIns="91440" bIns="45720" rtlCol="0" anchor="t">
            <a:spAutoFit/>
          </a:bodyPr>
          <a:lstStyle/>
          <a:p>
            <a:pPr algn="ctr"/>
            <a:r>
              <a:rPr lang="en-US" sz="1400" dirty="0">
                <a:latin typeface="+mj-lt"/>
                <a:cs typeface="Arial"/>
              </a:rPr>
              <a:t>More Experience = Higher Expectations</a:t>
            </a:r>
            <a:endParaRPr lang="en-US" sz="1400" dirty="0">
              <a:latin typeface="+mj-lt"/>
            </a:endParaRPr>
          </a:p>
        </p:txBody>
      </p:sp>
      <p:sp>
        <p:nvSpPr>
          <p:cNvPr id="18" name="TextBox 17">
            <a:extLst>
              <a:ext uri="{FF2B5EF4-FFF2-40B4-BE49-F238E27FC236}">
                <a16:creationId xmlns:a16="http://schemas.microsoft.com/office/drawing/2014/main" id="{71C8361C-58C2-C8DB-79FE-029196846374}"/>
              </a:ext>
            </a:extLst>
          </p:cNvPr>
          <p:cNvSpPr txBox="1"/>
          <p:nvPr/>
        </p:nvSpPr>
        <p:spPr>
          <a:xfrm>
            <a:off x="1425153" y="4183181"/>
            <a:ext cx="1907382" cy="307777"/>
          </a:xfrm>
          <a:prstGeom prst="rect">
            <a:avLst/>
          </a:prstGeom>
          <a:noFill/>
        </p:spPr>
        <p:txBody>
          <a:bodyPr wrap="square" lIns="91440" tIns="45720" rIns="91440" bIns="45720" rtlCol="0" anchor="t">
            <a:spAutoFit/>
          </a:bodyPr>
          <a:lstStyle/>
          <a:p>
            <a:pPr algn="ctr"/>
            <a:r>
              <a:rPr lang="en-US" sz="1400" dirty="0">
                <a:latin typeface="+mj-lt"/>
                <a:cs typeface="Arial"/>
              </a:rPr>
              <a:t>Delayed Reaction</a:t>
            </a:r>
            <a:endParaRPr lang="en-US" sz="1400" dirty="0">
              <a:latin typeface="+mj-lt"/>
            </a:endParaRPr>
          </a:p>
        </p:txBody>
      </p:sp>
      <p:sp>
        <p:nvSpPr>
          <p:cNvPr id="26" name="TextBox 25">
            <a:extLst>
              <a:ext uri="{FF2B5EF4-FFF2-40B4-BE49-F238E27FC236}">
                <a16:creationId xmlns:a16="http://schemas.microsoft.com/office/drawing/2014/main" id="{38B36DA2-8D86-E7C6-E5DD-D8D06EE7B06C}"/>
              </a:ext>
            </a:extLst>
          </p:cNvPr>
          <p:cNvSpPr txBox="1"/>
          <p:nvPr/>
        </p:nvSpPr>
        <p:spPr>
          <a:xfrm>
            <a:off x="231947" y="5491054"/>
            <a:ext cx="1217949" cy="276999"/>
          </a:xfrm>
          <a:prstGeom prst="rect">
            <a:avLst/>
          </a:prstGeom>
          <a:noFill/>
        </p:spPr>
        <p:txBody>
          <a:bodyPr wrap="square" lIns="91440" tIns="45720" rIns="91440" bIns="45720" rtlCol="0" anchor="t">
            <a:spAutoFit/>
          </a:bodyPr>
          <a:lstStyle/>
          <a:p>
            <a:endParaRPr lang="en-US" sz="1200" dirty="0"/>
          </a:p>
        </p:txBody>
      </p:sp>
      <p:sp>
        <p:nvSpPr>
          <p:cNvPr id="27" name="TextBox 26">
            <a:extLst>
              <a:ext uri="{FF2B5EF4-FFF2-40B4-BE49-F238E27FC236}">
                <a16:creationId xmlns:a16="http://schemas.microsoft.com/office/drawing/2014/main" id="{A3F7CCDD-5A6A-933E-5B57-0500A419A3BD}"/>
              </a:ext>
            </a:extLst>
          </p:cNvPr>
          <p:cNvSpPr txBox="1"/>
          <p:nvPr/>
        </p:nvSpPr>
        <p:spPr>
          <a:xfrm>
            <a:off x="1587214" y="5496723"/>
            <a:ext cx="1583261" cy="307777"/>
          </a:xfrm>
          <a:prstGeom prst="rect">
            <a:avLst/>
          </a:prstGeom>
          <a:noFill/>
        </p:spPr>
        <p:txBody>
          <a:bodyPr wrap="square" lIns="91440" tIns="45720" rIns="91440" bIns="45720" rtlCol="0" anchor="t">
            <a:spAutoFit/>
          </a:bodyPr>
          <a:lstStyle/>
          <a:p>
            <a:pPr algn="ctr"/>
            <a:r>
              <a:rPr lang="en-US" sz="1400" dirty="0">
                <a:latin typeface="+mj-lt"/>
                <a:cs typeface="Arial"/>
              </a:rPr>
              <a:t>Style Adjustment</a:t>
            </a:r>
            <a:endParaRPr lang="en-US" sz="1400" dirty="0">
              <a:latin typeface="+mj-lt"/>
            </a:endParaRPr>
          </a:p>
        </p:txBody>
      </p:sp>
      <p:sp>
        <p:nvSpPr>
          <p:cNvPr id="3" name="Arrow: Right 2">
            <a:extLst>
              <a:ext uri="{FF2B5EF4-FFF2-40B4-BE49-F238E27FC236}">
                <a16:creationId xmlns:a16="http://schemas.microsoft.com/office/drawing/2014/main" id="{3DC4A3F9-E76E-0D78-CFA5-A5BFC2664D11}"/>
              </a:ext>
            </a:extLst>
          </p:cNvPr>
          <p:cNvSpPr/>
          <p:nvPr/>
        </p:nvSpPr>
        <p:spPr>
          <a:xfrm>
            <a:off x="2895601" y="1612024"/>
            <a:ext cx="3657600" cy="278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pic>
        <p:nvPicPr>
          <p:cNvPr id="6" name="Picture 5">
            <a:extLst>
              <a:ext uri="{FF2B5EF4-FFF2-40B4-BE49-F238E27FC236}">
                <a16:creationId xmlns:a16="http://schemas.microsoft.com/office/drawing/2014/main" id="{7844FEB0-B0B1-3593-1B0B-0B1D806C8F32}"/>
              </a:ext>
            </a:extLst>
          </p:cNvPr>
          <p:cNvPicPr>
            <a:picLocks noChangeAspect="1"/>
          </p:cNvPicPr>
          <p:nvPr/>
        </p:nvPicPr>
        <p:blipFill>
          <a:blip r:embed="rId4"/>
          <a:stretch>
            <a:fillRect/>
          </a:stretch>
        </p:blipFill>
        <p:spPr>
          <a:xfrm>
            <a:off x="463816" y="2494669"/>
            <a:ext cx="561394" cy="936001"/>
          </a:xfrm>
          <a:prstGeom prst="rect">
            <a:avLst/>
          </a:prstGeom>
        </p:spPr>
      </p:pic>
      <p:pic>
        <p:nvPicPr>
          <p:cNvPr id="30" name="Picture 29">
            <a:extLst>
              <a:ext uri="{FF2B5EF4-FFF2-40B4-BE49-F238E27FC236}">
                <a16:creationId xmlns:a16="http://schemas.microsoft.com/office/drawing/2014/main" id="{645A143A-712E-223A-2DA0-58AEED26A194}"/>
              </a:ext>
            </a:extLst>
          </p:cNvPr>
          <p:cNvPicPr>
            <a:picLocks noChangeAspect="1"/>
          </p:cNvPicPr>
          <p:nvPr/>
        </p:nvPicPr>
        <p:blipFill>
          <a:blip r:embed="rId5"/>
          <a:stretch>
            <a:fillRect/>
          </a:stretch>
        </p:blipFill>
        <p:spPr>
          <a:xfrm>
            <a:off x="137714" y="3955503"/>
            <a:ext cx="1213599" cy="763133"/>
          </a:xfrm>
          <a:prstGeom prst="rect">
            <a:avLst/>
          </a:prstGeom>
        </p:spPr>
      </p:pic>
      <p:pic>
        <p:nvPicPr>
          <p:cNvPr id="32" name="Content Placeholder 5">
            <a:extLst>
              <a:ext uri="{FF2B5EF4-FFF2-40B4-BE49-F238E27FC236}">
                <a16:creationId xmlns:a16="http://schemas.microsoft.com/office/drawing/2014/main" id="{51E3CF80-CA6B-174B-AAA1-2A0539D62426}"/>
              </a:ext>
            </a:extLst>
          </p:cNvPr>
          <p:cNvPicPr>
            <a:picLocks noChangeAspect="1"/>
          </p:cNvPicPr>
          <p:nvPr/>
        </p:nvPicPr>
        <p:blipFill rotWithShape="1">
          <a:blip r:embed="rId6"/>
          <a:srcRect l="19713" t="43276" r="19312" b="41818"/>
          <a:stretch/>
        </p:blipFill>
        <p:spPr bwMode="auto">
          <a:xfrm>
            <a:off x="91267" y="5181600"/>
            <a:ext cx="1497064" cy="938023"/>
          </a:xfrm>
          <a:prstGeom prst="rect">
            <a:avLst/>
          </a:prstGeom>
          <a:noFill/>
          <a:ln w="9525">
            <a:noFill/>
            <a:miter lim="800000"/>
            <a:headEnd/>
            <a:tailEnd/>
          </a:ln>
        </p:spPr>
      </p:pic>
      <p:grpSp>
        <p:nvGrpSpPr>
          <p:cNvPr id="33" name="Group 32">
            <a:extLst>
              <a:ext uri="{FF2B5EF4-FFF2-40B4-BE49-F238E27FC236}">
                <a16:creationId xmlns:a16="http://schemas.microsoft.com/office/drawing/2014/main" id="{87D5E66C-B349-3884-57F1-9C72CD38543B}"/>
              </a:ext>
            </a:extLst>
          </p:cNvPr>
          <p:cNvGrpSpPr/>
          <p:nvPr/>
        </p:nvGrpSpPr>
        <p:grpSpPr>
          <a:xfrm>
            <a:off x="2126803" y="3328326"/>
            <a:ext cx="504082" cy="634074"/>
            <a:chOff x="2158215" y="3444340"/>
            <a:chExt cx="504082" cy="634074"/>
          </a:xfrm>
        </p:grpSpPr>
        <p:sp>
          <p:nvSpPr>
            <p:cNvPr id="38" name="Arrow: Right 37">
              <a:extLst>
                <a:ext uri="{FF2B5EF4-FFF2-40B4-BE49-F238E27FC236}">
                  <a16:creationId xmlns:a16="http://schemas.microsoft.com/office/drawing/2014/main" id="{FE0894E8-844D-0DD4-AF95-247759B740F8}"/>
                </a:ext>
              </a:extLst>
            </p:cNvPr>
            <p:cNvSpPr/>
            <p:nvPr/>
          </p:nvSpPr>
          <p:spPr>
            <a:xfrm rot="5400000">
              <a:off x="1935731" y="3666824"/>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61FAC7BC-6679-2575-211B-38A1EB8FFB7D}"/>
                </a:ext>
              </a:extLst>
            </p:cNvPr>
            <p:cNvSpPr/>
            <p:nvPr/>
          </p:nvSpPr>
          <p:spPr>
            <a:xfrm rot="5400000">
              <a:off x="2255103" y="3671220"/>
              <a:ext cx="629679" cy="184709"/>
            </a:xfrm>
            <a:prstGeom prst="rightArrow">
              <a:avLst/>
            </a:prstGeom>
            <a:solidFill>
              <a:srgbClr val="FF000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0FA0B2A-74A5-9EAF-8798-E055499C60B2}"/>
              </a:ext>
            </a:extLst>
          </p:cNvPr>
          <p:cNvGrpSpPr/>
          <p:nvPr/>
        </p:nvGrpSpPr>
        <p:grpSpPr>
          <a:xfrm>
            <a:off x="2126804" y="4667385"/>
            <a:ext cx="504080" cy="640027"/>
            <a:chOff x="2158216" y="4685397"/>
            <a:chExt cx="504080" cy="640027"/>
          </a:xfrm>
        </p:grpSpPr>
        <p:sp>
          <p:nvSpPr>
            <p:cNvPr id="45" name="Arrow: Right 44">
              <a:extLst>
                <a:ext uri="{FF2B5EF4-FFF2-40B4-BE49-F238E27FC236}">
                  <a16:creationId xmlns:a16="http://schemas.microsoft.com/office/drawing/2014/main" id="{78B137E1-D245-48CE-B7B4-F5F54BBAACD2}"/>
                </a:ext>
              </a:extLst>
            </p:cNvPr>
            <p:cNvSpPr/>
            <p:nvPr/>
          </p:nvSpPr>
          <p:spPr>
            <a:xfrm rot="5400000">
              <a:off x="1935732" y="4907881"/>
              <a:ext cx="629678" cy="184709"/>
            </a:xfrm>
            <a:prstGeom prst="rightArrow">
              <a:avLst/>
            </a:prstGeom>
            <a:solidFill>
              <a:srgbClr val="92D05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E2F1FA54-145C-1780-2B39-630BD563D924}"/>
                </a:ext>
              </a:extLst>
            </p:cNvPr>
            <p:cNvSpPr/>
            <p:nvPr/>
          </p:nvSpPr>
          <p:spPr>
            <a:xfrm rot="5400000">
              <a:off x="2255102" y="4918230"/>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6EC059A2-4625-2C5D-DE9B-3C7E47D46EE4}"/>
              </a:ext>
            </a:extLst>
          </p:cNvPr>
          <p:cNvSpPr txBox="1"/>
          <p:nvPr/>
        </p:nvSpPr>
        <p:spPr>
          <a:xfrm flipH="1">
            <a:off x="1978111" y="1566472"/>
            <a:ext cx="745285" cy="369332"/>
          </a:xfrm>
          <a:prstGeom prst="rect">
            <a:avLst/>
          </a:prstGeom>
          <a:noFill/>
        </p:spPr>
        <p:txBody>
          <a:bodyPr wrap="square" rtlCol="0">
            <a:spAutoFit/>
          </a:bodyPr>
          <a:lstStyle/>
          <a:p>
            <a:pPr algn="ctr"/>
            <a:r>
              <a:rPr lang="en-US" b="1" dirty="0"/>
              <a:t>Near</a:t>
            </a:r>
          </a:p>
        </p:txBody>
      </p:sp>
      <p:sp>
        <p:nvSpPr>
          <p:cNvPr id="31" name="TextBox 30">
            <a:extLst>
              <a:ext uri="{FF2B5EF4-FFF2-40B4-BE49-F238E27FC236}">
                <a16:creationId xmlns:a16="http://schemas.microsoft.com/office/drawing/2014/main" id="{46CDDEF5-73C7-266F-D60E-923F96B94243}"/>
              </a:ext>
            </a:extLst>
          </p:cNvPr>
          <p:cNvSpPr txBox="1"/>
          <p:nvPr/>
        </p:nvSpPr>
        <p:spPr>
          <a:xfrm flipH="1">
            <a:off x="6821404" y="1566472"/>
            <a:ext cx="745285" cy="369332"/>
          </a:xfrm>
          <a:prstGeom prst="rect">
            <a:avLst/>
          </a:prstGeom>
          <a:noFill/>
        </p:spPr>
        <p:txBody>
          <a:bodyPr wrap="square" rtlCol="0">
            <a:spAutoFit/>
          </a:bodyPr>
          <a:lstStyle/>
          <a:p>
            <a:pPr algn="ctr"/>
            <a:r>
              <a:rPr lang="en-US" b="1" dirty="0"/>
              <a:t>Far</a:t>
            </a:r>
          </a:p>
        </p:txBody>
      </p:sp>
      <p:cxnSp>
        <p:nvCxnSpPr>
          <p:cNvPr id="34" name="Straight Connector 33">
            <a:extLst>
              <a:ext uri="{FF2B5EF4-FFF2-40B4-BE49-F238E27FC236}">
                <a16:creationId xmlns:a16="http://schemas.microsoft.com/office/drawing/2014/main" id="{6E142294-9539-3CB6-4A07-B66FC281D77D}"/>
              </a:ext>
            </a:extLst>
          </p:cNvPr>
          <p:cNvCxnSpPr>
            <a:cxnSpLocks/>
          </p:cNvCxnSpPr>
          <p:nvPr/>
        </p:nvCxnSpPr>
        <p:spPr>
          <a:xfrm>
            <a:off x="35052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42F1CFE-344A-9ED4-B96B-32EDC2C4F74E}"/>
              </a:ext>
            </a:extLst>
          </p:cNvPr>
          <p:cNvCxnSpPr>
            <a:cxnSpLocks/>
          </p:cNvCxnSpPr>
          <p:nvPr/>
        </p:nvCxnSpPr>
        <p:spPr>
          <a:xfrm>
            <a:off x="59436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31216241-A11A-C224-799A-59DC1619908F}"/>
              </a:ext>
            </a:extLst>
          </p:cNvPr>
          <p:cNvSpPr txBox="1"/>
          <p:nvPr/>
        </p:nvSpPr>
        <p:spPr>
          <a:xfrm flipH="1">
            <a:off x="2790168" y="1219200"/>
            <a:ext cx="3736227" cy="369332"/>
          </a:xfrm>
          <a:prstGeom prst="rect">
            <a:avLst/>
          </a:prstGeom>
          <a:noFill/>
        </p:spPr>
        <p:txBody>
          <a:bodyPr wrap="square" rtlCol="0">
            <a:spAutoFit/>
          </a:bodyPr>
          <a:lstStyle/>
          <a:p>
            <a:pPr algn="ctr"/>
            <a:r>
              <a:rPr lang="en-US" b="1" dirty="0"/>
              <a:t>Experience with System Mgmt.</a:t>
            </a:r>
          </a:p>
        </p:txBody>
      </p:sp>
      <p:sp>
        <p:nvSpPr>
          <p:cNvPr id="44" name="TextBox 43">
            <a:extLst>
              <a:ext uri="{FF2B5EF4-FFF2-40B4-BE49-F238E27FC236}">
                <a16:creationId xmlns:a16="http://schemas.microsoft.com/office/drawing/2014/main" id="{A8376AAA-0147-50E7-54A7-C4C09FAEFA64}"/>
              </a:ext>
            </a:extLst>
          </p:cNvPr>
          <p:cNvSpPr txBox="1"/>
          <p:nvPr/>
        </p:nvSpPr>
        <p:spPr>
          <a:xfrm>
            <a:off x="204784" y="2186054"/>
            <a:ext cx="1079459" cy="307777"/>
          </a:xfrm>
          <a:prstGeom prst="rect">
            <a:avLst/>
          </a:prstGeom>
          <a:noFill/>
        </p:spPr>
        <p:txBody>
          <a:bodyPr wrap="square" lIns="91440" tIns="45720" rIns="91440" bIns="45720" rtlCol="0" anchor="t">
            <a:spAutoFit/>
          </a:bodyPr>
          <a:lstStyle/>
          <a:p>
            <a:pPr algn="ctr"/>
            <a:r>
              <a:rPr lang="en-US" sz="1400" dirty="0">
                <a:latin typeface="+mj-lt"/>
                <a:cs typeface="Arial"/>
              </a:rPr>
              <a:t>Sensing</a:t>
            </a:r>
            <a:endParaRPr lang="en-US" sz="1400" dirty="0">
              <a:latin typeface="+mj-lt"/>
            </a:endParaRPr>
          </a:p>
        </p:txBody>
      </p:sp>
      <p:sp>
        <p:nvSpPr>
          <p:cNvPr id="47" name="TextBox 46">
            <a:extLst>
              <a:ext uri="{FF2B5EF4-FFF2-40B4-BE49-F238E27FC236}">
                <a16:creationId xmlns:a16="http://schemas.microsoft.com/office/drawing/2014/main" id="{9C22317D-6D8A-83A7-9353-18914E8CE782}"/>
              </a:ext>
            </a:extLst>
          </p:cNvPr>
          <p:cNvSpPr txBox="1"/>
          <p:nvPr/>
        </p:nvSpPr>
        <p:spPr>
          <a:xfrm>
            <a:off x="157487" y="36571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Anticipating</a:t>
            </a:r>
            <a:endParaRPr lang="en-US" sz="1400" dirty="0">
              <a:latin typeface="+mj-lt"/>
            </a:endParaRPr>
          </a:p>
        </p:txBody>
      </p:sp>
      <p:sp>
        <p:nvSpPr>
          <p:cNvPr id="48" name="TextBox 47">
            <a:extLst>
              <a:ext uri="{FF2B5EF4-FFF2-40B4-BE49-F238E27FC236}">
                <a16:creationId xmlns:a16="http://schemas.microsoft.com/office/drawing/2014/main" id="{E13FCE80-6918-866D-F773-68E722A0286F}"/>
              </a:ext>
            </a:extLst>
          </p:cNvPr>
          <p:cNvSpPr txBox="1"/>
          <p:nvPr/>
        </p:nvSpPr>
        <p:spPr>
          <a:xfrm>
            <a:off x="157487" y="49294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Learning</a:t>
            </a:r>
            <a:endParaRPr lang="en-US" sz="1400" dirty="0">
              <a:latin typeface="+mj-lt"/>
            </a:endParaRPr>
          </a:p>
        </p:txBody>
      </p:sp>
      <p:grpSp>
        <p:nvGrpSpPr>
          <p:cNvPr id="7" name="Group 6">
            <a:extLst>
              <a:ext uri="{FF2B5EF4-FFF2-40B4-BE49-F238E27FC236}">
                <a16:creationId xmlns:a16="http://schemas.microsoft.com/office/drawing/2014/main" id="{CF9F15DD-B3CC-BE1E-69B3-F33C33AAB823}"/>
              </a:ext>
            </a:extLst>
          </p:cNvPr>
          <p:cNvGrpSpPr/>
          <p:nvPr/>
        </p:nvGrpSpPr>
        <p:grpSpPr>
          <a:xfrm>
            <a:off x="4493657" y="3328326"/>
            <a:ext cx="504082" cy="634074"/>
            <a:chOff x="4376941" y="3439019"/>
            <a:chExt cx="504082" cy="634074"/>
          </a:xfrm>
        </p:grpSpPr>
        <p:sp>
          <p:nvSpPr>
            <p:cNvPr id="8" name="Arrow: Right 37">
              <a:extLst>
                <a:ext uri="{FF2B5EF4-FFF2-40B4-BE49-F238E27FC236}">
                  <a16:creationId xmlns:a16="http://schemas.microsoft.com/office/drawing/2014/main" id="{FB19616B-61C3-1B8E-A8B7-CFD533886EA0}"/>
                </a:ext>
              </a:extLst>
            </p:cNvPr>
            <p:cNvSpPr/>
            <p:nvPr/>
          </p:nvSpPr>
          <p:spPr>
            <a:xfrm rot="5400000">
              <a:off x="4154457" y="3661503"/>
              <a:ext cx="629678" cy="184709"/>
            </a:xfrm>
            <a:prstGeom prst="rightArrow">
              <a:avLst/>
            </a:prstGeom>
            <a:solidFill>
              <a:srgbClr val="92D05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39">
              <a:extLst>
                <a:ext uri="{FF2B5EF4-FFF2-40B4-BE49-F238E27FC236}">
                  <a16:creationId xmlns:a16="http://schemas.microsoft.com/office/drawing/2014/main" id="{234EE045-952C-3C5F-B750-6982B5471083}"/>
                </a:ext>
              </a:extLst>
            </p:cNvPr>
            <p:cNvSpPr/>
            <p:nvPr/>
          </p:nvSpPr>
          <p:spPr>
            <a:xfrm rot="5400000">
              <a:off x="4473829" y="3665899"/>
              <a:ext cx="629679" cy="184709"/>
            </a:xfrm>
            <a:prstGeom prst="rightArrow">
              <a:avLst/>
            </a:prstGeom>
            <a:solidFill>
              <a:srgbClr val="FF000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00BA2C0-F267-D55B-FF26-BA6D56D02576}"/>
              </a:ext>
            </a:extLst>
          </p:cNvPr>
          <p:cNvGrpSpPr/>
          <p:nvPr/>
        </p:nvGrpSpPr>
        <p:grpSpPr>
          <a:xfrm>
            <a:off x="4493657" y="4668159"/>
            <a:ext cx="504082" cy="638478"/>
            <a:chOff x="4376941" y="4674874"/>
            <a:chExt cx="504082" cy="638478"/>
          </a:xfrm>
        </p:grpSpPr>
        <p:sp>
          <p:nvSpPr>
            <p:cNvPr id="20" name="Arrow: Right 37">
              <a:extLst>
                <a:ext uri="{FF2B5EF4-FFF2-40B4-BE49-F238E27FC236}">
                  <a16:creationId xmlns:a16="http://schemas.microsoft.com/office/drawing/2014/main" id="{B2F74CB7-35B8-E17C-3B88-49EE8DAE44FC}"/>
                </a:ext>
              </a:extLst>
            </p:cNvPr>
            <p:cNvSpPr/>
            <p:nvPr/>
          </p:nvSpPr>
          <p:spPr>
            <a:xfrm rot="5400000">
              <a:off x="4154457" y="4906158"/>
              <a:ext cx="629678" cy="184709"/>
            </a:xfrm>
            <a:prstGeom prst="rightArrow">
              <a:avLst/>
            </a:prstGeom>
            <a:solidFill>
              <a:srgbClr val="92D05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row: Right 39">
              <a:extLst>
                <a:ext uri="{FF2B5EF4-FFF2-40B4-BE49-F238E27FC236}">
                  <a16:creationId xmlns:a16="http://schemas.microsoft.com/office/drawing/2014/main" id="{1FD8FBC9-E1FC-E0F6-36B6-141AB8089C00}"/>
                </a:ext>
              </a:extLst>
            </p:cNvPr>
            <p:cNvSpPr/>
            <p:nvPr/>
          </p:nvSpPr>
          <p:spPr>
            <a:xfrm rot="5400000">
              <a:off x="4473829" y="4897359"/>
              <a:ext cx="629679" cy="184709"/>
            </a:xfrm>
            <a:prstGeom prst="rightArrow">
              <a:avLst/>
            </a:prstGeom>
            <a:solidFill>
              <a:srgbClr val="FF000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74B2891D-35AB-019E-EC61-CE8412DE7DFB}"/>
              </a:ext>
            </a:extLst>
          </p:cNvPr>
          <p:cNvSpPr txBox="1"/>
          <p:nvPr/>
        </p:nvSpPr>
        <p:spPr>
          <a:xfrm>
            <a:off x="3617506" y="4183181"/>
            <a:ext cx="2256385" cy="307777"/>
          </a:xfrm>
          <a:prstGeom prst="rect">
            <a:avLst/>
          </a:prstGeom>
          <a:noFill/>
        </p:spPr>
        <p:txBody>
          <a:bodyPr wrap="square" lIns="91440" tIns="45720" rIns="91440" bIns="45720" rtlCol="0" anchor="t">
            <a:spAutoFit/>
          </a:bodyPr>
          <a:lstStyle/>
          <a:p>
            <a:pPr algn="ctr"/>
            <a:r>
              <a:rPr lang="en-US" sz="1400" dirty="0">
                <a:latin typeface="+mj-lt"/>
                <a:cs typeface="Arial"/>
              </a:rPr>
              <a:t>Questions Knowledge</a:t>
            </a:r>
            <a:endParaRPr lang="en-US" dirty="0"/>
          </a:p>
        </p:txBody>
      </p:sp>
      <p:sp>
        <p:nvSpPr>
          <p:cNvPr id="24" name="TextBox 23">
            <a:extLst>
              <a:ext uri="{FF2B5EF4-FFF2-40B4-BE49-F238E27FC236}">
                <a16:creationId xmlns:a16="http://schemas.microsoft.com/office/drawing/2014/main" id="{760C987D-7BEB-D450-3425-3BB17F985DD6}"/>
              </a:ext>
            </a:extLst>
          </p:cNvPr>
          <p:cNvSpPr txBox="1"/>
          <p:nvPr/>
        </p:nvSpPr>
        <p:spPr>
          <a:xfrm>
            <a:off x="3792007" y="5496723"/>
            <a:ext cx="1907382" cy="307777"/>
          </a:xfrm>
          <a:prstGeom prst="rect">
            <a:avLst/>
          </a:prstGeom>
          <a:noFill/>
        </p:spPr>
        <p:txBody>
          <a:bodyPr wrap="square" lIns="91440" tIns="45720" rIns="91440" bIns="45720" rtlCol="0" anchor="t">
            <a:spAutoFit/>
          </a:bodyPr>
          <a:lstStyle/>
          <a:p>
            <a:pPr algn="ctr"/>
            <a:r>
              <a:rPr lang="en-US" sz="1400" dirty="0"/>
              <a:t>Needs Time to Think</a:t>
            </a:r>
          </a:p>
        </p:txBody>
      </p:sp>
      <p:sp>
        <p:nvSpPr>
          <p:cNvPr id="28" name="TextBox 27">
            <a:extLst>
              <a:ext uri="{FF2B5EF4-FFF2-40B4-BE49-F238E27FC236}">
                <a16:creationId xmlns:a16="http://schemas.microsoft.com/office/drawing/2014/main" id="{5FCDF721-4F22-32E6-D4B3-669133529D29}"/>
              </a:ext>
            </a:extLst>
          </p:cNvPr>
          <p:cNvSpPr txBox="1"/>
          <p:nvPr/>
        </p:nvSpPr>
        <p:spPr>
          <a:xfrm>
            <a:off x="3757305" y="2692517"/>
            <a:ext cx="1976786" cy="523220"/>
          </a:xfrm>
          <a:prstGeom prst="rect">
            <a:avLst/>
          </a:prstGeom>
          <a:noFill/>
        </p:spPr>
        <p:txBody>
          <a:bodyPr wrap="square" lIns="91440" tIns="45720" rIns="91440" bIns="45720" rtlCol="0" anchor="t">
            <a:spAutoFit/>
          </a:bodyPr>
          <a:lstStyle/>
          <a:p>
            <a:pPr algn="ctr"/>
            <a:r>
              <a:rPr lang="en-US" sz="1400" dirty="0">
                <a:latin typeface="+mj-lt"/>
                <a:cs typeface="Arial"/>
              </a:rPr>
              <a:t>Some Experience = “Harder than it Looks”</a:t>
            </a:r>
            <a:endParaRPr lang="en-US" sz="1400" dirty="0">
              <a:latin typeface="+mj-lt"/>
            </a:endParaRPr>
          </a:p>
        </p:txBody>
      </p:sp>
      <p:grpSp>
        <p:nvGrpSpPr>
          <p:cNvPr id="29" name="Group 28">
            <a:extLst>
              <a:ext uri="{FF2B5EF4-FFF2-40B4-BE49-F238E27FC236}">
                <a16:creationId xmlns:a16="http://schemas.microsoft.com/office/drawing/2014/main" id="{462E5232-87F9-4DE2-CCFD-73A2DD330A12}"/>
              </a:ext>
            </a:extLst>
          </p:cNvPr>
          <p:cNvGrpSpPr/>
          <p:nvPr/>
        </p:nvGrpSpPr>
        <p:grpSpPr>
          <a:xfrm>
            <a:off x="7007609" y="3328326"/>
            <a:ext cx="504082" cy="634074"/>
            <a:chOff x="6880999" y="3424605"/>
            <a:chExt cx="504082" cy="634074"/>
          </a:xfrm>
        </p:grpSpPr>
        <p:sp>
          <p:nvSpPr>
            <p:cNvPr id="37" name="Arrow: Right 37">
              <a:extLst>
                <a:ext uri="{FF2B5EF4-FFF2-40B4-BE49-F238E27FC236}">
                  <a16:creationId xmlns:a16="http://schemas.microsoft.com/office/drawing/2014/main" id="{E534CC56-76A6-5691-BCCC-CDD9FFEFE69C}"/>
                </a:ext>
              </a:extLst>
            </p:cNvPr>
            <p:cNvSpPr/>
            <p:nvPr/>
          </p:nvSpPr>
          <p:spPr>
            <a:xfrm rot="5400000">
              <a:off x="6658515" y="3647089"/>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rrow: Right 39">
              <a:extLst>
                <a:ext uri="{FF2B5EF4-FFF2-40B4-BE49-F238E27FC236}">
                  <a16:creationId xmlns:a16="http://schemas.microsoft.com/office/drawing/2014/main" id="{7F07ADCE-3A4C-4BA5-957E-B83E77ABF924}"/>
                </a:ext>
              </a:extLst>
            </p:cNvPr>
            <p:cNvSpPr/>
            <p:nvPr/>
          </p:nvSpPr>
          <p:spPr>
            <a:xfrm rot="5400000">
              <a:off x="6977887" y="3651485"/>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68BB084A-25E6-AA43-F218-FD279D24213D}"/>
              </a:ext>
            </a:extLst>
          </p:cNvPr>
          <p:cNvGrpSpPr/>
          <p:nvPr/>
        </p:nvGrpSpPr>
        <p:grpSpPr>
          <a:xfrm>
            <a:off x="7007609" y="4670361"/>
            <a:ext cx="504082" cy="634074"/>
            <a:chOff x="6884286" y="4666715"/>
            <a:chExt cx="504082" cy="634074"/>
          </a:xfrm>
        </p:grpSpPr>
        <p:sp>
          <p:nvSpPr>
            <p:cNvPr id="42" name="Arrow: Right 37">
              <a:extLst>
                <a:ext uri="{FF2B5EF4-FFF2-40B4-BE49-F238E27FC236}">
                  <a16:creationId xmlns:a16="http://schemas.microsoft.com/office/drawing/2014/main" id="{A455E855-080C-9715-AD65-61D1483AFA19}"/>
                </a:ext>
              </a:extLst>
            </p:cNvPr>
            <p:cNvSpPr/>
            <p:nvPr/>
          </p:nvSpPr>
          <p:spPr>
            <a:xfrm rot="5400000">
              <a:off x="6661802" y="4889199"/>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Arrow: Right 39">
              <a:extLst>
                <a:ext uri="{FF2B5EF4-FFF2-40B4-BE49-F238E27FC236}">
                  <a16:creationId xmlns:a16="http://schemas.microsoft.com/office/drawing/2014/main" id="{B2915AB8-688E-5ADC-7D3F-6EA74B4AE1BD}"/>
                </a:ext>
              </a:extLst>
            </p:cNvPr>
            <p:cNvSpPr/>
            <p:nvPr/>
          </p:nvSpPr>
          <p:spPr>
            <a:xfrm rot="5400000">
              <a:off x="6981174" y="4893595"/>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18798C3C-4AB0-5C04-F385-E3AA2A0DAF1F}"/>
              </a:ext>
            </a:extLst>
          </p:cNvPr>
          <p:cNvSpPr txBox="1"/>
          <p:nvPr/>
        </p:nvSpPr>
        <p:spPr>
          <a:xfrm>
            <a:off x="6338914" y="2698270"/>
            <a:ext cx="1841473" cy="523220"/>
          </a:xfrm>
          <a:prstGeom prst="rect">
            <a:avLst/>
          </a:prstGeom>
          <a:noFill/>
        </p:spPr>
        <p:txBody>
          <a:bodyPr wrap="square" lIns="91440" tIns="45720" rIns="91440" bIns="45720" rtlCol="0" anchor="t">
            <a:spAutoFit/>
          </a:bodyPr>
          <a:lstStyle/>
          <a:p>
            <a:pPr algn="ctr"/>
            <a:r>
              <a:rPr lang="en-US" sz="1400" dirty="0">
                <a:latin typeface="+mj-lt"/>
                <a:cs typeface="Arial"/>
              </a:rPr>
              <a:t>Less Experience = Lower Expectations</a:t>
            </a:r>
            <a:endParaRPr lang="en-US" sz="1200" dirty="0">
              <a:latin typeface="+mj-lt"/>
            </a:endParaRPr>
          </a:p>
        </p:txBody>
      </p:sp>
      <p:sp>
        <p:nvSpPr>
          <p:cNvPr id="50" name="TextBox 49">
            <a:extLst>
              <a:ext uri="{FF2B5EF4-FFF2-40B4-BE49-F238E27FC236}">
                <a16:creationId xmlns:a16="http://schemas.microsoft.com/office/drawing/2014/main" id="{8C4A4692-2850-D865-89FA-58E7CB775B80}"/>
              </a:ext>
            </a:extLst>
          </p:cNvPr>
          <p:cNvSpPr txBox="1"/>
          <p:nvPr/>
        </p:nvSpPr>
        <p:spPr>
          <a:xfrm>
            <a:off x="6305959" y="4183181"/>
            <a:ext cx="1907382" cy="307777"/>
          </a:xfrm>
          <a:prstGeom prst="rect">
            <a:avLst/>
          </a:prstGeom>
          <a:noFill/>
        </p:spPr>
        <p:txBody>
          <a:bodyPr wrap="square" lIns="91440" tIns="45720" rIns="91440" bIns="45720" rtlCol="0" anchor="t">
            <a:spAutoFit/>
          </a:bodyPr>
          <a:lstStyle/>
          <a:p>
            <a:pPr algn="ctr"/>
            <a:r>
              <a:rPr lang="en-US" sz="1400" dirty="0">
                <a:latin typeface="+mj-lt"/>
                <a:cs typeface="Arial"/>
              </a:rPr>
              <a:t>Room for Growth</a:t>
            </a:r>
            <a:endParaRPr lang="en-US" sz="1200" dirty="0">
              <a:latin typeface="+mj-lt"/>
            </a:endParaRPr>
          </a:p>
        </p:txBody>
      </p:sp>
      <p:sp>
        <p:nvSpPr>
          <p:cNvPr id="51" name="TextBox 50">
            <a:extLst>
              <a:ext uri="{FF2B5EF4-FFF2-40B4-BE49-F238E27FC236}">
                <a16:creationId xmlns:a16="http://schemas.microsoft.com/office/drawing/2014/main" id="{F1C702FD-821D-116C-5E5A-7676466A720F}"/>
              </a:ext>
            </a:extLst>
          </p:cNvPr>
          <p:cNvSpPr txBox="1"/>
          <p:nvPr/>
        </p:nvSpPr>
        <p:spPr>
          <a:xfrm>
            <a:off x="6305959" y="5496723"/>
            <a:ext cx="1907382" cy="307777"/>
          </a:xfrm>
          <a:prstGeom prst="rect">
            <a:avLst/>
          </a:prstGeom>
          <a:noFill/>
        </p:spPr>
        <p:txBody>
          <a:bodyPr wrap="square" lIns="91440" tIns="45720" rIns="91440" bIns="45720" rtlCol="0" anchor="t">
            <a:spAutoFit/>
          </a:bodyPr>
          <a:lstStyle/>
          <a:p>
            <a:pPr algn="ctr"/>
            <a:r>
              <a:rPr lang="en-US" sz="1400" dirty="0">
                <a:latin typeface="+mj-lt"/>
              </a:rPr>
              <a:t>Lens Widens</a:t>
            </a:r>
            <a:endParaRPr lang="en-US" sz="1200" dirty="0">
              <a:latin typeface="+mj-lt"/>
            </a:endParaRPr>
          </a:p>
        </p:txBody>
      </p:sp>
    </p:spTree>
    <p:extLst>
      <p:ext uri="{BB962C8B-B14F-4D97-AF65-F5344CB8AC3E}">
        <p14:creationId xmlns:p14="http://schemas.microsoft.com/office/powerpoint/2010/main" val="3271688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072F71-F1C2-55C7-787B-56DBD311D546}"/>
              </a:ext>
            </a:extLst>
          </p:cNvPr>
          <p:cNvSpPr>
            <a:spLocks noGrp="1"/>
          </p:cNvSpPr>
          <p:nvPr>
            <p:ph type="sldNum" sz="quarter" idx="12"/>
          </p:nvPr>
        </p:nvSpPr>
        <p:spPr/>
        <p:txBody>
          <a:bodyPr/>
          <a:lstStyle/>
          <a:p>
            <a:pPr>
              <a:defRPr/>
            </a:pPr>
            <a:fld id="{8C8B53A7-21D7-4990-A3BD-F06DCAE13504}" type="slidenum">
              <a:rPr lang="en-US" smtClean="0"/>
              <a:pPr>
                <a:defRPr/>
              </a:pPr>
              <a:t>25</a:t>
            </a:fld>
            <a:endParaRPr lang="en-US" dirty="0"/>
          </a:p>
        </p:txBody>
      </p:sp>
      <p:sp>
        <p:nvSpPr>
          <p:cNvPr id="9" name="Title 8">
            <a:extLst>
              <a:ext uri="{FF2B5EF4-FFF2-40B4-BE49-F238E27FC236}">
                <a16:creationId xmlns:a16="http://schemas.microsoft.com/office/drawing/2014/main" id="{91BCF5EB-17C1-87AA-D800-9A828F56C9DD}"/>
              </a:ext>
            </a:extLst>
          </p:cNvPr>
          <p:cNvSpPr>
            <a:spLocks noGrp="1"/>
          </p:cNvSpPr>
          <p:nvPr>
            <p:ph type="title"/>
          </p:nvPr>
        </p:nvSpPr>
        <p:spPr>
          <a:xfrm>
            <a:off x="-10349" y="596524"/>
            <a:ext cx="9144000" cy="762000"/>
          </a:xfrm>
        </p:spPr>
        <p:txBody>
          <a:bodyPr/>
          <a:lstStyle/>
          <a:p>
            <a:r>
              <a:rPr lang="en-US" dirty="0">
                <a:ea typeface="ＭＳ Ｐゴシック"/>
              </a:rPr>
              <a:t>Results: Experience and Surprise</a:t>
            </a:r>
            <a:endParaRPr lang="en-US" dirty="0"/>
          </a:p>
        </p:txBody>
      </p:sp>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A02CA246-9561-ECB7-BC3C-F5CCE279C046}"/>
                  </a:ext>
                </a:extLst>
              </p14:cNvPr>
              <p14:cNvContentPartPr/>
              <p14:nvPr/>
            </p14:nvContentPartPr>
            <p14:xfrm>
              <a:off x="1692004" y="2217080"/>
              <a:ext cx="360" cy="360"/>
            </p14:xfrm>
          </p:contentPart>
        </mc:Choice>
        <mc:Fallback>
          <p:pic>
            <p:nvPicPr>
              <p:cNvPr id="10" name="Ink 9">
                <a:extLst>
                  <a:ext uri="{FF2B5EF4-FFF2-40B4-BE49-F238E27FC236}">
                    <a16:creationId xmlns:a16="http://schemas.microsoft.com/office/drawing/2014/main" id="{A02CA246-9561-ECB7-BC3C-F5CCE279C046}"/>
                  </a:ext>
                </a:extLst>
              </p:cNvPr>
              <p:cNvPicPr/>
              <p:nvPr/>
            </p:nvPicPr>
            <p:blipFill>
              <a:blip r:embed="rId3"/>
              <a:stretch>
                <a:fillRect/>
              </a:stretch>
            </p:blipFill>
            <p:spPr>
              <a:xfrm>
                <a:off x="1683004" y="2208080"/>
                <a:ext cx="18000" cy="18000"/>
              </a:xfrm>
              <a:prstGeom prst="rect">
                <a:avLst/>
              </a:prstGeom>
            </p:spPr>
          </p:pic>
        </mc:Fallback>
      </mc:AlternateContent>
      <p:sp>
        <p:nvSpPr>
          <p:cNvPr id="12" name="TextBox 11">
            <a:extLst>
              <a:ext uri="{FF2B5EF4-FFF2-40B4-BE49-F238E27FC236}">
                <a16:creationId xmlns:a16="http://schemas.microsoft.com/office/drawing/2014/main" id="{6F1A4577-AAB0-29A6-BDD4-B6AE70AD0A90}"/>
              </a:ext>
            </a:extLst>
          </p:cNvPr>
          <p:cNvSpPr txBox="1"/>
          <p:nvPr/>
        </p:nvSpPr>
        <p:spPr>
          <a:xfrm>
            <a:off x="1976295" y="2091346"/>
            <a:ext cx="805099" cy="461665"/>
          </a:xfrm>
          <a:prstGeom prst="rect">
            <a:avLst/>
          </a:prstGeom>
          <a:noFill/>
        </p:spPr>
        <p:txBody>
          <a:bodyPr wrap="square" lIns="91440" tIns="45720" rIns="91440" bIns="45720" rtlCol="0" anchor="t">
            <a:spAutoFit/>
          </a:bodyPr>
          <a:lstStyle/>
          <a:p>
            <a:pPr algn="ctr"/>
            <a:r>
              <a:rPr lang="en-US" sz="1200" b="1" dirty="0">
                <a:latin typeface="+mj-lt"/>
                <a:cs typeface="Arial"/>
              </a:rPr>
              <a:t>CECOS</a:t>
            </a:r>
          </a:p>
          <a:p>
            <a:pPr algn="ctr"/>
            <a:r>
              <a:rPr lang="en-US" sz="1200" dirty="0">
                <a:latin typeface="+mj-lt"/>
                <a:cs typeface="Arial"/>
              </a:rPr>
              <a:t> (n = 52)</a:t>
            </a:r>
            <a:endParaRPr lang="en-US" dirty="0"/>
          </a:p>
        </p:txBody>
      </p:sp>
      <p:sp>
        <p:nvSpPr>
          <p:cNvPr id="13" name="TextBox 12">
            <a:extLst>
              <a:ext uri="{FF2B5EF4-FFF2-40B4-BE49-F238E27FC236}">
                <a16:creationId xmlns:a16="http://schemas.microsoft.com/office/drawing/2014/main" id="{A9AEDA00-FAF2-8605-3E61-BAB926669966}"/>
              </a:ext>
            </a:extLst>
          </p:cNvPr>
          <p:cNvSpPr txBox="1"/>
          <p:nvPr/>
        </p:nvSpPr>
        <p:spPr>
          <a:xfrm>
            <a:off x="4348474" y="2091346"/>
            <a:ext cx="794449" cy="461665"/>
          </a:xfrm>
          <a:prstGeom prst="rect">
            <a:avLst/>
          </a:prstGeom>
          <a:noFill/>
        </p:spPr>
        <p:txBody>
          <a:bodyPr wrap="square" lIns="91440" tIns="45720" rIns="91440" bIns="45720" rtlCol="0" anchor="t">
            <a:spAutoFit/>
          </a:bodyPr>
          <a:lstStyle/>
          <a:p>
            <a:pPr algn="ctr"/>
            <a:r>
              <a:rPr lang="en-US" sz="1200" b="1" dirty="0">
                <a:latin typeface="+mj-lt"/>
                <a:cs typeface="Arial"/>
              </a:rPr>
              <a:t> CHDS</a:t>
            </a:r>
            <a:r>
              <a:rPr lang="en-US" sz="1200" dirty="0">
                <a:latin typeface="+mj-lt"/>
                <a:cs typeface="Arial"/>
              </a:rPr>
              <a:t> </a:t>
            </a:r>
          </a:p>
          <a:p>
            <a:pPr algn="ctr"/>
            <a:r>
              <a:rPr lang="en-US" sz="1200" dirty="0">
                <a:latin typeface="+mj-lt"/>
                <a:cs typeface="Arial"/>
              </a:rPr>
              <a:t>(n = 80)</a:t>
            </a:r>
          </a:p>
        </p:txBody>
      </p:sp>
      <p:sp>
        <p:nvSpPr>
          <p:cNvPr id="14" name="TextBox 13">
            <a:extLst>
              <a:ext uri="{FF2B5EF4-FFF2-40B4-BE49-F238E27FC236}">
                <a16:creationId xmlns:a16="http://schemas.microsoft.com/office/drawing/2014/main" id="{D07D30B4-F4AC-FE31-4C14-18919C3633C7}"/>
              </a:ext>
            </a:extLst>
          </p:cNvPr>
          <p:cNvSpPr txBox="1"/>
          <p:nvPr/>
        </p:nvSpPr>
        <p:spPr>
          <a:xfrm>
            <a:off x="6620842" y="2091346"/>
            <a:ext cx="1277616" cy="461665"/>
          </a:xfrm>
          <a:prstGeom prst="rect">
            <a:avLst/>
          </a:prstGeom>
          <a:noFill/>
        </p:spPr>
        <p:txBody>
          <a:bodyPr wrap="square" lIns="91440" tIns="45720" rIns="91440" bIns="45720" rtlCol="0" anchor="t">
            <a:spAutoFit/>
          </a:bodyPr>
          <a:lstStyle/>
          <a:p>
            <a:pPr algn="ctr"/>
            <a:r>
              <a:rPr lang="en-US" sz="1200" b="1" dirty="0">
                <a:latin typeface="+mj-lt"/>
                <a:cs typeface="Arial"/>
              </a:rPr>
              <a:t>ASU </a:t>
            </a:r>
            <a:r>
              <a:rPr lang="en-US" sz="1200" dirty="0">
                <a:latin typeface="+mj-lt"/>
                <a:cs typeface="Arial"/>
              </a:rPr>
              <a:t>(n = 30)</a:t>
            </a:r>
            <a:endParaRPr lang="en-US" dirty="0">
              <a:cs typeface="Arial"/>
            </a:endParaRPr>
          </a:p>
          <a:p>
            <a:pPr algn="ctr"/>
            <a:r>
              <a:rPr lang="en-US" sz="1200" b="1" dirty="0">
                <a:latin typeface="+mj-lt"/>
                <a:cs typeface="Arial"/>
              </a:rPr>
              <a:t>MORS </a:t>
            </a:r>
            <a:r>
              <a:rPr lang="en-US" sz="1200" dirty="0">
                <a:latin typeface="+mj-lt"/>
                <a:cs typeface="Arial"/>
              </a:rPr>
              <a:t>(n = 20)</a:t>
            </a:r>
          </a:p>
        </p:txBody>
      </p:sp>
      <p:sp>
        <p:nvSpPr>
          <p:cNvPr id="15" name="TextBox 14">
            <a:extLst>
              <a:ext uri="{FF2B5EF4-FFF2-40B4-BE49-F238E27FC236}">
                <a16:creationId xmlns:a16="http://schemas.microsoft.com/office/drawing/2014/main" id="{22A9C3EC-B0BF-359A-70F1-29AD8FF9308D}"/>
              </a:ext>
            </a:extLst>
          </p:cNvPr>
          <p:cNvSpPr txBox="1"/>
          <p:nvPr/>
        </p:nvSpPr>
        <p:spPr>
          <a:xfrm>
            <a:off x="231947" y="4147070"/>
            <a:ext cx="1494740" cy="276999"/>
          </a:xfrm>
          <a:prstGeom prst="rect">
            <a:avLst/>
          </a:prstGeom>
          <a:noFill/>
        </p:spPr>
        <p:txBody>
          <a:bodyPr wrap="square" lIns="91440" tIns="45720" rIns="91440" bIns="45720" rtlCol="0" anchor="t">
            <a:spAutoFit/>
          </a:bodyPr>
          <a:lstStyle/>
          <a:p>
            <a:endParaRPr lang="en-US" sz="1200" dirty="0">
              <a:latin typeface="+mj-lt"/>
            </a:endParaRPr>
          </a:p>
        </p:txBody>
      </p:sp>
      <p:sp>
        <p:nvSpPr>
          <p:cNvPr id="17" name="TextBox 16">
            <a:extLst>
              <a:ext uri="{FF2B5EF4-FFF2-40B4-BE49-F238E27FC236}">
                <a16:creationId xmlns:a16="http://schemas.microsoft.com/office/drawing/2014/main" id="{AFCFE004-1876-601C-A41E-66DF57BF86FD}"/>
              </a:ext>
            </a:extLst>
          </p:cNvPr>
          <p:cNvSpPr txBox="1"/>
          <p:nvPr/>
        </p:nvSpPr>
        <p:spPr>
          <a:xfrm>
            <a:off x="1487922" y="2698270"/>
            <a:ext cx="1781845" cy="523220"/>
          </a:xfrm>
          <a:prstGeom prst="rect">
            <a:avLst/>
          </a:prstGeom>
          <a:noFill/>
        </p:spPr>
        <p:txBody>
          <a:bodyPr wrap="square" lIns="91440" tIns="45720" rIns="91440" bIns="45720" rtlCol="0" anchor="t">
            <a:spAutoFit/>
          </a:bodyPr>
          <a:lstStyle/>
          <a:p>
            <a:pPr algn="ctr"/>
            <a:r>
              <a:rPr lang="en-US" sz="1400" dirty="0">
                <a:latin typeface="+mj-lt"/>
                <a:cs typeface="Arial"/>
              </a:rPr>
              <a:t>More Experience = Higher Expectations</a:t>
            </a:r>
            <a:endParaRPr lang="en-US" sz="1400" dirty="0">
              <a:latin typeface="+mj-lt"/>
            </a:endParaRPr>
          </a:p>
        </p:txBody>
      </p:sp>
      <p:sp>
        <p:nvSpPr>
          <p:cNvPr id="18" name="TextBox 17">
            <a:extLst>
              <a:ext uri="{FF2B5EF4-FFF2-40B4-BE49-F238E27FC236}">
                <a16:creationId xmlns:a16="http://schemas.microsoft.com/office/drawing/2014/main" id="{71C8361C-58C2-C8DB-79FE-029196846374}"/>
              </a:ext>
            </a:extLst>
          </p:cNvPr>
          <p:cNvSpPr txBox="1"/>
          <p:nvPr/>
        </p:nvSpPr>
        <p:spPr>
          <a:xfrm>
            <a:off x="1425153" y="4183181"/>
            <a:ext cx="1907382" cy="307777"/>
          </a:xfrm>
          <a:prstGeom prst="rect">
            <a:avLst/>
          </a:prstGeom>
          <a:noFill/>
        </p:spPr>
        <p:txBody>
          <a:bodyPr wrap="square" lIns="91440" tIns="45720" rIns="91440" bIns="45720" rtlCol="0" anchor="t">
            <a:spAutoFit/>
          </a:bodyPr>
          <a:lstStyle/>
          <a:p>
            <a:pPr algn="ctr"/>
            <a:r>
              <a:rPr lang="en-US" sz="1400" dirty="0">
                <a:latin typeface="+mj-lt"/>
                <a:cs typeface="Arial"/>
              </a:rPr>
              <a:t>Delayed Reaction</a:t>
            </a:r>
            <a:endParaRPr lang="en-US" sz="1400" dirty="0">
              <a:latin typeface="+mj-lt"/>
            </a:endParaRPr>
          </a:p>
        </p:txBody>
      </p:sp>
      <p:sp>
        <p:nvSpPr>
          <p:cNvPr id="26" name="TextBox 25">
            <a:extLst>
              <a:ext uri="{FF2B5EF4-FFF2-40B4-BE49-F238E27FC236}">
                <a16:creationId xmlns:a16="http://schemas.microsoft.com/office/drawing/2014/main" id="{38B36DA2-8D86-E7C6-E5DD-D8D06EE7B06C}"/>
              </a:ext>
            </a:extLst>
          </p:cNvPr>
          <p:cNvSpPr txBox="1"/>
          <p:nvPr/>
        </p:nvSpPr>
        <p:spPr>
          <a:xfrm>
            <a:off x="231947" y="5491054"/>
            <a:ext cx="1217949" cy="276999"/>
          </a:xfrm>
          <a:prstGeom prst="rect">
            <a:avLst/>
          </a:prstGeom>
          <a:noFill/>
        </p:spPr>
        <p:txBody>
          <a:bodyPr wrap="square" lIns="91440" tIns="45720" rIns="91440" bIns="45720" rtlCol="0" anchor="t">
            <a:spAutoFit/>
          </a:bodyPr>
          <a:lstStyle/>
          <a:p>
            <a:endParaRPr lang="en-US" sz="1200" dirty="0"/>
          </a:p>
        </p:txBody>
      </p:sp>
      <p:sp>
        <p:nvSpPr>
          <p:cNvPr id="27" name="TextBox 26">
            <a:extLst>
              <a:ext uri="{FF2B5EF4-FFF2-40B4-BE49-F238E27FC236}">
                <a16:creationId xmlns:a16="http://schemas.microsoft.com/office/drawing/2014/main" id="{A3F7CCDD-5A6A-933E-5B57-0500A419A3BD}"/>
              </a:ext>
            </a:extLst>
          </p:cNvPr>
          <p:cNvSpPr txBox="1"/>
          <p:nvPr/>
        </p:nvSpPr>
        <p:spPr>
          <a:xfrm>
            <a:off x="1587214" y="5496723"/>
            <a:ext cx="1583261" cy="307777"/>
          </a:xfrm>
          <a:prstGeom prst="rect">
            <a:avLst/>
          </a:prstGeom>
          <a:noFill/>
        </p:spPr>
        <p:txBody>
          <a:bodyPr wrap="square" lIns="91440" tIns="45720" rIns="91440" bIns="45720" rtlCol="0" anchor="t">
            <a:spAutoFit/>
          </a:bodyPr>
          <a:lstStyle/>
          <a:p>
            <a:pPr algn="ctr"/>
            <a:r>
              <a:rPr lang="en-US" sz="1400" dirty="0">
                <a:latin typeface="+mj-lt"/>
                <a:cs typeface="Arial"/>
              </a:rPr>
              <a:t>Style Adjustment</a:t>
            </a:r>
            <a:endParaRPr lang="en-US" sz="1400" dirty="0">
              <a:latin typeface="+mj-lt"/>
            </a:endParaRPr>
          </a:p>
        </p:txBody>
      </p:sp>
      <p:sp>
        <p:nvSpPr>
          <p:cNvPr id="3" name="Arrow: Right 2">
            <a:extLst>
              <a:ext uri="{FF2B5EF4-FFF2-40B4-BE49-F238E27FC236}">
                <a16:creationId xmlns:a16="http://schemas.microsoft.com/office/drawing/2014/main" id="{3DC4A3F9-E76E-0D78-CFA5-A5BFC2664D11}"/>
              </a:ext>
            </a:extLst>
          </p:cNvPr>
          <p:cNvSpPr/>
          <p:nvPr/>
        </p:nvSpPr>
        <p:spPr>
          <a:xfrm>
            <a:off x="2895601" y="1612024"/>
            <a:ext cx="3657600" cy="278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pic>
        <p:nvPicPr>
          <p:cNvPr id="6" name="Picture 5">
            <a:extLst>
              <a:ext uri="{FF2B5EF4-FFF2-40B4-BE49-F238E27FC236}">
                <a16:creationId xmlns:a16="http://schemas.microsoft.com/office/drawing/2014/main" id="{7844FEB0-B0B1-3593-1B0B-0B1D806C8F32}"/>
              </a:ext>
            </a:extLst>
          </p:cNvPr>
          <p:cNvPicPr>
            <a:picLocks noChangeAspect="1"/>
          </p:cNvPicPr>
          <p:nvPr/>
        </p:nvPicPr>
        <p:blipFill>
          <a:blip r:embed="rId4"/>
          <a:stretch>
            <a:fillRect/>
          </a:stretch>
        </p:blipFill>
        <p:spPr>
          <a:xfrm>
            <a:off x="463816" y="2494669"/>
            <a:ext cx="561394" cy="936001"/>
          </a:xfrm>
          <a:prstGeom prst="rect">
            <a:avLst/>
          </a:prstGeom>
        </p:spPr>
      </p:pic>
      <p:pic>
        <p:nvPicPr>
          <p:cNvPr id="30" name="Picture 29">
            <a:extLst>
              <a:ext uri="{FF2B5EF4-FFF2-40B4-BE49-F238E27FC236}">
                <a16:creationId xmlns:a16="http://schemas.microsoft.com/office/drawing/2014/main" id="{645A143A-712E-223A-2DA0-58AEED26A194}"/>
              </a:ext>
            </a:extLst>
          </p:cNvPr>
          <p:cNvPicPr>
            <a:picLocks noChangeAspect="1"/>
          </p:cNvPicPr>
          <p:nvPr/>
        </p:nvPicPr>
        <p:blipFill>
          <a:blip r:embed="rId5"/>
          <a:stretch>
            <a:fillRect/>
          </a:stretch>
        </p:blipFill>
        <p:spPr>
          <a:xfrm>
            <a:off x="137714" y="3955503"/>
            <a:ext cx="1213599" cy="763133"/>
          </a:xfrm>
          <a:prstGeom prst="rect">
            <a:avLst/>
          </a:prstGeom>
        </p:spPr>
      </p:pic>
      <p:pic>
        <p:nvPicPr>
          <p:cNvPr id="32" name="Content Placeholder 5">
            <a:extLst>
              <a:ext uri="{FF2B5EF4-FFF2-40B4-BE49-F238E27FC236}">
                <a16:creationId xmlns:a16="http://schemas.microsoft.com/office/drawing/2014/main" id="{51E3CF80-CA6B-174B-AAA1-2A0539D62426}"/>
              </a:ext>
            </a:extLst>
          </p:cNvPr>
          <p:cNvPicPr>
            <a:picLocks noChangeAspect="1"/>
          </p:cNvPicPr>
          <p:nvPr/>
        </p:nvPicPr>
        <p:blipFill rotWithShape="1">
          <a:blip r:embed="rId6"/>
          <a:srcRect l="19713" t="43276" r="19312" b="41818"/>
          <a:stretch/>
        </p:blipFill>
        <p:spPr bwMode="auto">
          <a:xfrm>
            <a:off x="91267" y="5181600"/>
            <a:ext cx="1497064" cy="938023"/>
          </a:xfrm>
          <a:prstGeom prst="rect">
            <a:avLst/>
          </a:prstGeom>
          <a:noFill/>
          <a:ln w="9525">
            <a:noFill/>
            <a:miter lim="800000"/>
            <a:headEnd/>
            <a:tailEnd/>
          </a:ln>
        </p:spPr>
      </p:pic>
      <p:grpSp>
        <p:nvGrpSpPr>
          <p:cNvPr id="33" name="Group 32">
            <a:extLst>
              <a:ext uri="{FF2B5EF4-FFF2-40B4-BE49-F238E27FC236}">
                <a16:creationId xmlns:a16="http://schemas.microsoft.com/office/drawing/2014/main" id="{87D5E66C-B349-3884-57F1-9C72CD38543B}"/>
              </a:ext>
            </a:extLst>
          </p:cNvPr>
          <p:cNvGrpSpPr/>
          <p:nvPr/>
        </p:nvGrpSpPr>
        <p:grpSpPr>
          <a:xfrm>
            <a:off x="2126803" y="3328326"/>
            <a:ext cx="504082" cy="634074"/>
            <a:chOff x="2158215" y="3444340"/>
            <a:chExt cx="504082" cy="634074"/>
          </a:xfrm>
        </p:grpSpPr>
        <p:sp>
          <p:nvSpPr>
            <p:cNvPr id="38" name="Arrow: Right 37">
              <a:extLst>
                <a:ext uri="{FF2B5EF4-FFF2-40B4-BE49-F238E27FC236}">
                  <a16:creationId xmlns:a16="http://schemas.microsoft.com/office/drawing/2014/main" id="{FE0894E8-844D-0DD4-AF95-247759B740F8}"/>
                </a:ext>
              </a:extLst>
            </p:cNvPr>
            <p:cNvSpPr/>
            <p:nvPr/>
          </p:nvSpPr>
          <p:spPr>
            <a:xfrm rot="5400000">
              <a:off x="1935731" y="3666824"/>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61FAC7BC-6679-2575-211B-38A1EB8FFB7D}"/>
                </a:ext>
              </a:extLst>
            </p:cNvPr>
            <p:cNvSpPr/>
            <p:nvPr/>
          </p:nvSpPr>
          <p:spPr>
            <a:xfrm rot="5400000">
              <a:off x="2255103" y="3671220"/>
              <a:ext cx="629679" cy="184709"/>
            </a:xfrm>
            <a:prstGeom prst="rightArrow">
              <a:avLst/>
            </a:prstGeom>
            <a:solidFill>
              <a:srgbClr val="FF000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0FA0B2A-74A5-9EAF-8798-E055499C60B2}"/>
              </a:ext>
            </a:extLst>
          </p:cNvPr>
          <p:cNvGrpSpPr/>
          <p:nvPr/>
        </p:nvGrpSpPr>
        <p:grpSpPr>
          <a:xfrm>
            <a:off x="2126804" y="4667385"/>
            <a:ext cx="504080" cy="640027"/>
            <a:chOff x="2158216" y="4685397"/>
            <a:chExt cx="504080" cy="640027"/>
          </a:xfrm>
        </p:grpSpPr>
        <p:sp>
          <p:nvSpPr>
            <p:cNvPr id="45" name="Arrow: Right 44">
              <a:extLst>
                <a:ext uri="{FF2B5EF4-FFF2-40B4-BE49-F238E27FC236}">
                  <a16:creationId xmlns:a16="http://schemas.microsoft.com/office/drawing/2014/main" id="{78B137E1-D245-48CE-B7B4-F5F54BBAACD2}"/>
                </a:ext>
              </a:extLst>
            </p:cNvPr>
            <p:cNvSpPr/>
            <p:nvPr/>
          </p:nvSpPr>
          <p:spPr>
            <a:xfrm rot="5400000">
              <a:off x="1935732" y="4907881"/>
              <a:ext cx="629678" cy="184709"/>
            </a:xfrm>
            <a:prstGeom prst="rightArrow">
              <a:avLst/>
            </a:prstGeom>
            <a:solidFill>
              <a:srgbClr val="92D05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E2F1FA54-145C-1780-2B39-630BD563D924}"/>
                </a:ext>
              </a:extLst>
            </p:cNvPr>
            <p:cNvSpPr/>
            <p:nvPr/>
          </p:nvSpPr>
          <p:spPr>
            <a:xfrm rot="5400000">
              <a:off x="2255102" y="4918230"/>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6EC059A2-4625-2C5D-DE9B-3C7E47D46EE4}"/>
              </a:ext>
            </a:extLst>
          </p:cNvPr>
          <p:cNvSpPr txBox="1"/>
          <p:nvPr/>
        </p:nvSpPr>
        <p:spPr>
          <a:xfrm flipH="1">
            <a:off x="1978111" y="1566472"/>
            <a:ext cx="745285" cy="369332"/>
          </a:xfrm>
          <a:prstGeom prst="rect">
            <a:avLst/>
          </a:prstGeom>
          <a:noFill/>
        </p:spPr>
        <p:txBody>
          <a:bodyPr wrap="square" rtlCol="0">
            <a:spAutoFit/>
          </a:bodyPr>
          <a:lstStyle/>
          <a:p>
            <a:pPr algn="ctr"/>
            <a:r>
              <a:rPr lang="en-US" b="1" dirty="0"/>
              <a:t>Near</a:t>
            </a:r>
          </a:p>
        </p:txBody>
      </p:sp>
      <p:sp>
        <p:nvSpPr>
          <p:cNvPr id="31" name="TextBox 30">
            <a:extLst>
              <a:ext uri="{FF2B5EF4-FFF2-40B4-BE49-F238E27FC236}">
                <a16:creationId xmlns:a16="http://schemas.microsoft.com/office/drawing/2014/main" id="{46CDDEF5-73C7-266F-D60E-923F96B94243}"/>
              </a:ext>
            </a:extLst>
          </p:cNvPr>
          <p:cNvSpPr txBox="1"/>
          <p:nvPr/>
        </p:nvSpPr>
        <p:spPr>
          <a:xfrm flipH="1">
            <a:off x="6821404" y="1566472"/>
            <a:ext cx="745285" cy="369332"/>
          </a:xfrm>
          <a:prstGeom prst="rect">
            <a:avLst/>
          </a:prstGeom>
          <a:noFill/>
        </p:spPr>
        <p:txBody>
          <a:bodyPr wrap="square" rtlCol="0">
            <a:spAutoFit/>
          </a:bodyPr>
          <a:lstStyle/>
          <a:p>
            <a:pPr algn="ctr"/>
            <a:r>
              <a:rPr lang="en-US" b="1" dirty="0"/>
              <a:t>Far</a:t>
            </a:r>
          </a:p>
        </p:txBody>
      </p:sp>
      <p:cxnSp>
        <p:nvCxnSpPr>
          <p:cNvPr id="34" name="Straight Connector 33">
            <a:extLst>
              <a:ext uri="{FF2B5EF4-FFF2-40B4-BE49-F238E27FC236}">
                <a16:creationId xmlns:a16="http://schemas.microsoft.com/office/drawing/2014/main" id="{6E142294-9539-3CB6-4A07-B66FC281D77D}"/>
              </a:ext>
            </a:extLst>
          </p:cNvPr>
          <p:cNvCxnSpPr>
            <a:cxnSpLocks/>
          </p:cNvCxnSpPr>
          <p:nvPr/>
        </p:nvCxnSpPr>
        <p:spPr>
          <a:xfrm>
            <a:off x="35052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42F1CFE-344A-9ED4-B96B-32EDC2C4F74E}"/>
              </a:ext>
            </a:extLst>
          </p:cNvPr>
          <p:cNvCxnSpPr>
            <a:cxnSpLocks/>
          </p:cNvCxnSpPr>
          <p:nvPr/>
        </p:nvCxnSpPr>
        <p:spPr>
          <a:xfrm>
            <a:off x="5943600" y="2091346"/>
            <a:ext cx="0" cy="365032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31216241-A11A-C224-799A-59DC1619908F}"/>
              </a:ext>
            </a:extLst>
          </p:cNvPr>
          <p:cNvSpPr txBox="1"/>
          <p:nvPr/>
        </p:nvSpPr>
        <p:spPr>
          <a:xfrm flipH="1">
            <a:off x="2790168" y="1219200"/>
            <a:ext cx="3736227" cy="369332"/>
          </a:xfrm>
          <a:prstGeom prst="rect">
            <a:avLst/>
          </a:prstGeom>
          <a:noFill/>
        </p:spPr>
        <p:txBody>
          <a:bodyPr wrap="square" rtlCol="0">
            <a:spAutoFit/>
          </a:bodyPr>
          <a:lstStyle/>
          <a:p>
            <a:pPr algn="ctr"/>
            <a:r>
              <a:rPr lang="en-US" b="1" dirty="0"/>
              <a:t>Experience with System Mgmt.</a:t>
            </a:r>
          </a:p>
        </p:txBody>
      </p:sp>
      <p:sp>
        <p:nvSpPr>
          <p:cNvPr id="44" name="TextBox 43">
            <a:extLst>
              <a:ext uri="{FF2B5EF4-FFF2-40B4-BE49-F238E27FC236}">
                <a16:creationId xmlns:a16="http://schemas.microsoft.com/office/drawing/2014/main" id="{A8376AAA-0147-50E7-54A7-C4C09FAEFA64}"/>
              </a:ext>
            </a:extLst>
          </p:cNvPr>
          <p:cNvSpPr txBox="1"/>
          <p:nvPr/>
        </p:nvSpPr>
        <p:spPr>
          <a:xfrm>
            <a:off x="204784" y="2186054"/>
            <a:ext cx="1079459" cy="307777"/>
          </a:xfrm>
          <a:prstGeom prst="rect">
            <a:avLst/>
          </a:prstGeom>
          <a:noFill/>
        </p:spPr>
        <p:txBody>
          <a:bodyPr wrap="square" lIns="91440" tIns="45720" rIns="91440" bIns="45720" rtlCol="0" anchor="t">
            <a:spAutoFit/>
          </a:bodyPr>
          <a:lstStyle/>
          <a:p>
            <a:pPr algn="ctr"/>
            <a:r>
              <a:rPr lang="en-US" sz="1400" dirty="0">
                <a:latin typeface="+mj-lt"/>
                <a:cs typeface="Arial"/>
              </a:rPr>
              <a:t>Sensing</a:t>
            </a:r>
            <a:endParaRPr lang="en-US" sz="1400" dirty="0">
              <a:latin typeface="+mj-lt"/>
            </a:endParaRPr>
          </a:p>
        </p:txBody>
      </p:sp>
      <p:sp>
        <p:nvSpPr>
          <p:cNvPr id="47" name="TextBox 46">
            <a:extLst>
              <a:ext uri="{FF2B5EF4-FFF2-40B4-BE49-F238E27FC236}">
                <a16:creationId xmlns:a16="http://schemas.microsoft.com/office/drawing/2014/main" id="{9C22317D-6D8A-83A7-9353-18914E8CE782}"/>
              </a:ext>
            </a:extLst>
          </p:cNvPr>
          <p:cNvSpPr txBox="1"/>
          <p:nvPr/>
        </p:nvSpPr>
        <p:spPr>
          <a:xfrm>
            <a:off x="157487" y="36571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Anticipating</a:t>
            </a:r>
            <a:endParaRPr lang="en-US" sz="1400" dirty="0">
              <a:latin typeface="+mj-lt"/>
            </a:endParaRPr>
          </a:p>
        </p:txBody>
      </p:sp>
      <p:sp>
        <p:nvSpPr>
          <p:cNvPr id="48" name="TextBox 47">
            <a:extLst>
              <a:ext uri="{FF2B5EF4-FFF2-40B4-BE49-F238E27FC236}">
                <a16:creationId xmlns:a16="http://schemas.microsoft.com/office/drawing/2014/main" id="{E13FCE80-6918-866D-F773-68E722A0286F}"/>
              </a:ext>
            </a:extLst>
          </p:cNvPr>
          <p:cNvSpPr txBox="1"/>
          <p:nvPr/>
        </p:nvSpPr>
        <p:spPr>
          <a:xfrm>
            <a:off x="157487" y="4929402"/>
            <a:ext cx="1174053" cy="307777"/>
          </a:xfrm>
          <a:prstGeom prst="rect">
            <a:avLst/>
          </a:prstGeom>
          <a:noFill/>
        </p:spPr>
        <p:txBody>
          <a:bodyPr wrap="square" lIns="91440" tIns="45720" rIns="91440" bIns="45720" rtlCol="0" anchor="t">
            <a:spAutoFit/>
          </a:bodyPr>
          <a:lstStyle/>
          <a:p>
            <a:pPr algn="ctr"/>
            <a:r>
              <a:rPr lang="en-US" sz="1400" dirty="0">
                <a:latin typeface="+mj-lt"/>
                <a:cs typeface="Arial"/>
              </a:rPr>
              <a:t>Learning</a:t>
            </a:r>
            <a:endParaRPr lang="en-US" sz="1400" dirty="0">
              <a:latin typeface="+mj-lt"/>
            </a:endParaRPr>
          </a:p>
        </p:txBody>
      </p:sp>
      <p:grpSp>
        <p:nvGrpSpPr>
          <p:cNvPr id="7" name="Group 6">
            <a:extLst>
              <a:ext uri="{FF2B5EF4-FFF2-40B4-BE49-F238E27FC236}">
                <a16:creationId xmlns:a16="http://schemas.microsoft.com/office/drawing/2014/main" id="{CF9F15DD-B3CC-BE1E-69B3-F33C33AAB823}"/>
              </a:ext>
            </a:extLst>
          </p:cNvPr>
          <p:cNvGrpSpPr/>
          <p:nvPr/>
        </p:nvGrpSpPr>
        <p:grpSpPr>
          <a:xfrm>
            <a:off x="4493657" y="3328326"/>
            <a:ext cx="504082" cy="634074"/>
            <a:chOff x="4376941" y="3439019"/>
            <a:chExt cx="504082" cy="634074"/>
          </a:xfrm>
        </p:grpSpPr>
        <p:sp>
          <p:nvSpPr>
            <p:cNvPr id="8" name="Arrow: Right 37">
              <a:extLst>
                <a:ext uri="{FF2B5EF4-FFF2-40B4-BE49-F238E27FC236}">
                  <a16:creationId xmlns:a16="http://schemas.microsoft.com/office/drawing/2014/main" id="{FB19616B-61C3-1B8E-A8B7-CFD533886EA0}"/>
                </a:ext>
              </a:extLst>
            </p:cNvPr>
            <p:cNvSpPr/>
            <p:nvPr/>
          </p:nvSpPr>
          <p:spPr>
            <a:xfrm rot="5400000">
              <a:off x="4154457" y="3661503"/>
              <a:ext cx="629678" cy="184709"/>
            </a:xfrm>
            <a:prstGeom prst="rightArrow">
              <a:avLst/>
            </a:prstGeom>
            <a:solidFill>
              <a:srgbClr val="92D05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39">
              <a:extLst>
                <a:ext uri="{FF2B5EF4-FFF2-40B4-BE49-F238E27FC236}">
                  <a16:creationId xmlns:a16="http://schemas.microsoft.com/office/drawing/2014/main" id="{234EE045-952C-3C5F-B750-6982B5471083}"/>
                </a:ext>
              </a:extLst>
            </p:cNvPr>
            <p:cNvSpPr/>
            <p:nvPr/>
          </p:nvSpPr>
          <p:spPr>
            <a:xfrm rot="5400000">
              <a:off x="4473829" y="3665899"/>
              <a:ext cx="629679" cy="184709"/>
            </a:xfrm>
            <a:prstGeom prst="rightArrow">
              <a:avLst/>
            </a:prstGeom>
            <a:solidFill>
              <a:srgbClr val="FF000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00BA2C0-F267-D55B-FF26-BA6D56D02576}"/>
              </a:ext>
            </a:extLst>
          </p:cNvPr>
          <p:cNvGrpSpPr/>
          <p:nvPr/>
        </p:nvGrpSpPr>
        <p:grpSpPr>
          <a:xfrm>
            <a:off x="4493657" y="4668159"/>
            <a:ext cx="504082" cy="638478"/>
            <a:chOff x="4376941" y="4674874"/>
            <a:chExt cx="504082" cy="638478"/>
          </a:xfrm>
        </p:grpSpPr>
        <p:sp>
          <p:nvSpPr>
            <p:cNvPr id="20" name="Arrow: Right 37">
              <a:extLst>
                <a:ext uri="{FF2B5EF4-FFF2-40B4-BE49-F238E27FC236}">
                  <a16:creationId xmlns:a16="http://schemas.microsoft.com/office/drawing/2014/main" id="{B2F74CB7-35B8-E17C-3B88-49EE8DAE44FC}"/>
                </a:ext>
              </a:extLst>
            </p:cNvPr>
            <p:cNvSpPr/>
            <p:nvPr/>
          </p:nvSpPr>
          <p:spPr>
            <a:xfrm rot="5400000">
              <a:off x="4154457" y="4906158"/>
              <a:ext cx="629678" cy="184709"/>
            </a:xfrm>
            <a:prstGeom prst="rightArrow">
              <a:avLst/>
            </a:prstGeom>
            <a:solidFill>
              <a:srgbClr val="92D05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row: Right 39">
              <a:extLst>
                <a:ext uri="{FF2B5EF4-FFF2-40B4-BE49-F238E27FC236}">
                  <a16:creationId xmlns:a16="http://schemas.microsoft.com/office/drawing/2014/main" id="{1FD8FBC9-E1FC-E0F6-36B6-141AB8089C00}"/>
                </a:ext>
              </a:extLst>
            </p:cNvPr>
            <p:cNvSpPr/>
            <p:nvPr/>
          </p:nvSpPr>
          <p:spPr>
            <a:xfrm rot="5400000">
              <a:off x="4473829" y="4897359"/>
              <a:ext cx="629679" cy="184709"/>
            </a:xfrm>
            <a:prstGeom prst="rightArrow">
              <a:avLst/>
            </a:prstGeom>
            <a:solidFill>
              <a:srgbClr val="FF000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74B2891D-35AB-019E-EC61-CE8412DE7DFB}"/>
              </a:ext>
            </a:extLst>
          </p:cNvPr>
          <p:cNvSpPr txBox="1"/>
          <p:nvPr/>
        </p:nvSpPr>
        <p:spPr>
          <a:xfrm>
            <a:off x="3617506" y="4183181"/>
            <a:ext cx="2256385" cy="307777"/>
          </a:xfrm>
          <a:prstGeom prst="rect">
            <a:avLst/>
          </a:prstGeom>
          <a:noFill/>
        </p:spPr>
        <p:txBody>
          <a:bodyPr wrap="square" lIns="91440" tIns="45720" rIns="91440" bIns="45720" rtlCol="0" anchor="t">
            <a:spAutoFit/>
          </a:bodyPr>
          <a:lstStyle/>
          <a:p>
            <a:pPr algn="ctr"/>
            <a:r>
              <a:rPr lang="en-US" sz="1400" dirty="0">
                <a:latin typeface="+mj-lt"/>
                <a:cs typeface="Arial"/>
              </a:rPr>
              <a:t>Questions Knowledge</a:t>
            </a:r>
            <a:endParaRPr lang="en-US" dirty="0"/>
          </a:p>
        </p:txBody>
      </p:sp>
      <p:sp>
        <p:nvSpPr>
          <p:cNvPr id="24" name="TextBox 23">
            <a:extLst>
              <a:ext uri="{FF2B5EF4-FFF2-40B4-BE49-F238E27FC236}">
                <a16:creationId xmlns:a16="http://schemas.microsoft.com/office/drawing/2014/main" id="{760C987D-7BEB-D450-3425-3BB17F985DD6}"/>
              </a:ext>
            </a:extLst>
          </p:cNvPr>
          <p:cNvSpPr txBox="1"/>
          <p:nvPr/>
        </p:nvSpPr>
        <p:spPr>
          <a:xfrm>
            <a:off x="3792007" y="5496723"/>
            <a:ext cx="1907382" cy="307777"/>
          </a:xfrm>
          <a:prstGeom prst="rect">
            <a:avLst/>
          </a:prstGeom>
          <a:noFill/>
        </p:spPr>
        <p:txBody>
          <a:bodyPr wrap="square" lIns="91440" tIns="45720" rIns="91440" bIns="45720" rtlCol="0" anchor="t">
            <a:spAutoFit/>
          </a:bodyPr>
          <a:lstStyle/>
          <a:p>
            <a:pPr algn="ctr"/>
            <a:r>
              <a:rPr lang="en-US" sz="1400" dirty="0"/>
              <a:t>Needs Time to Think</a:t>
            </a:r>
          </a:p>
        </p:txBody>
      </p:sp>
      <p:sp>
        <p:nvSpPr>
          <p:cNvPr id="28" name="TextBox 27">
            <a:extLst>
              <a:ext uri="{FF2B5EF4-FFF2-40B4-BE49-F238E27FC236}">
                <a16:creationId xmlns:a16="http://schemas.microsoft.com/office/drawing/2014/main" id="{5FCDF721-4F22-32E6-D4B3-669133529D29}"/>
              </a:ext>
            </a:extLst>
          </p:cNvPr>
          <p:cNvSpPr txBox="1"/>
          <p:nvPr/>
        </p:nvSpPr>
        <p:spPr>
          <a:xfrm>
            <a:off x="3757305" y="2692517"/>
            <a:ext cx="1976786" cy="523220"/>
          </a:xfrm>
          <a:prstGeom prst="rect">
            <a:avLst/>
          </a:prstGeom>
          <a:noFill/>
        </p:spPr>
        <p:txBody>
          <a:bodyPr wrap="square" lIns="91440" tIns="45720" rIns="91440" bIns="45720" rtlCol="0" anchor="t">
            <a:spAutoFit/>
          </a:bodyPr>
          <a:lstStyle/>
          <a:p>
            <a:pPr algn="ctr"/>
            <a:r>
              <a:rPr lang="en-US" sz="1400" dirty="0">
                <a:latin typeface="+mj-lt"/>
                <a:cs typeface="Arial"/>
              </a:rPr>
              <a:t>Some Experience = “Harder than it Looks”</a:t>
            </a:r>
            <a:endParaRPr lang="en-US" sz="1400" dirty="0">
              <a:latin typeface="+mj-lt"/>
            </a:endParaRPr>
          </a:p>
        </p:txBody>
      </p:sp>
      <p:grpSp>
        <p:nvGrpSpPr>
          <p:cNvPr id="29" name="Group 28">
            <a:extLst>
              <a:ext uri="{FF2B5EF4-FFF2-40B4-BE49-F238E27FC236}">
                <a16:creationId xmlns:a16="http://schemas.microsoft.com/office/drawing/2014/main" id="{462E5232-87F9-4DE2-CCFD-73A2DD330A12}"/>
              </a:ext>
            </a:extLst>
          </p:cNvPr>
          <p:cNvGrpSpPr/>
          <p:nvPr/>
        </p:nvGrpSpPr>
        <p:grpSpPr>
          <a:xfrm>
            <a:off x="7007609" y="3328326"/>
            <a:ext cx="504082" cy="634074"/>
            <a:chOff x="6880999" y="3424605"/>
            <a:chExt cx="504082" cy="634074"/>
          </a:xfrm>
        </p:grpSpPr>
        <p:sp>
          <p:nvSpPr>
            <p:cNvPr id="37" name="Arrow: Right 37">
              <a:extLst>
                <a:ext uri="{FF2B5EF4-FFF2-40B4-BE49-F238E27FC236}">
                  <a16:creationId xmlns:a16="http://schemas.microsoft.com/office/drawing/2014/main" id="{E534CC56-76A6-5691-BCCC-CDD9FFEFE69C}"/>
                </a:ext>
              </a:extLst>
            </p:cNvPr>
            <p:cNvSpPr/>
            <p:nvPr/>
          </p:nvSpPr>
          <p:spPr>
            <a:xfrm rot="5400000">
              <a:off x="6658515" y="3647089"/>
              <a:ext cx="629678" cy="184709"/>
            </a:xfrm>
            <a:prstGeom prst="rightArrow">
              <a:avLst/>
            </a:prstGeom>
            <a:solidFill>
              <a:srgbClr val="92D05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rrow: Right 39">
              <a:extLst>
                <a:ext uri="{FF2B5EF4-FFF2-40B4-BE49-F238E27FC236}">
                  <a16:creationId xmlns:a16="http://schemas.microsoft.com/office/drawing/2014/main" id="{7F07ADCE-3A4C-4BA5-957E-B83E77ABF924}"/>
                </a:ext>
              </a:extLst>
            </p:cNvPr>
            <p:cNvSpPr/>
            <p:nvPr/>
          </p:nvSpPr>
          <p:spPr>
            <a:xfrm rot="5400000">
              <a:off x="6977887" y="3651485"/>
              <a:ext cx="629679" cy="184709"/>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68BB084A-25E6-AA43-F218-FD279D24213D}"/>
              </a:ext>
            </a:extLst>
          </p:cNvPr>
          <p:cNvGrpSpPr/>
          <p:nvPr/>
        </p:nvGrpSpPr>
        <p:grpSpPr>
          <a:xfrm>
            <a:off x="7007609" y="4670361"/>
            <a:ext cx="504082" cy="634074"/>
            <a:chOff x="6884286" y="4666715"/>
            <a:chExt cx="504082" cy="634074"/>
          </a:xfrm>
        </p:grpSpPr>
        <p:sp>
          <p:nvSpPr>
            <p:cNvPr id="42" name="Arrow: Right 37">
              <a:extLst>
                <a:ext uri="{FF2B5EF4-FFF2-40B4-BE49-F238E27FC236}">
                  <a16:creationId xmlns:a16="http://schemas.microsoft.com/office/drawing/2014/main" id="{A455E855-080C-9715-AD65-61D1483AFA19}"/>
                </a:ext>
              </a:extLst>
            </p:cNvPr>
            <p:cNvSpPr/>
            <p:nvPr/>
          </p:nvSpPr>
          <p:spPr>
            <a:xfrm rot="5400000">
              <a:off x="6661802" y="4889199"/>
              <a:ext cx="629678" cy="184709"/>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Arrow: Right 39">
              <a:extLst>
                <a:ext uri="{FF2B5EF4-FFF2-40B4-BE49-F238E27FC236}">
                  <a16:creationId xmlns:a16="http://schemas.microsoft.com/office/drawing/2014/main" id="{B2915AB8-688E-5ADC-7D3F-6EA74B4AE1BD}"/>
                </a:ext>
              </a:extLst>
            </p:cNvPr>
            <p:cNvSpPr/>
            <p:nvPr/>
          </p:nvSpPr>
          <p:spPr>
            <a:xfrm rot="5400000">
              <a:off x="6981174" y="4893595"/>
              <a:ext cx="629679" cy="184709"/>
            </a:xfrm>
            <a:prstGeom prst="rightArrow">
              <a:avLst/>
            </a:prstGeom>
            <a:solidFill>
              <a:srgbClr val="FF0000">
                <a:alpha val="32000"/>
              </a:srgb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18798C3C-4AB0-5C04-F385-E3AA2A0DAF1F}"/>
              </a:ext>
            </a:extLst>
          </p:cNvPr>
          <p:cNvSpPr txBox="1"/>
          <p:nvPr/>
        </p:nvSpPr>
        <p:spPr>
          <a:xfrm>
            <a:off x="6338914" y="2698270"/>
            <a:ext cx="1841473" cy="523220"/>
          </a:xfrm>
          <a:prstGeom prst="rect">
            <a:avLst/>
          </a:prstGeom>
          <a:noFill/>
        </p:spPr>
        <p:txBody>
          <a:bodyPr wrap="square" lIns="91440" tIns="45720" rIns="91440" bIns="45720" rtlCol="0" anchor="t">
            <a:spAutoFit/>
          </a:bodyPr>
          <a:lstStyle/>
          <a:p>
            <a:pPr algn="ctr"/>
            <a:r>
              <a:rPr lang="en-US" sz="1400" dirty="0">
                <a:latin typeface="+mj-lt"/>
                <a:cs typeface="Arial"/>
              </a:rPr>
              <a:t>Less Experience = Lower Expectations</a:t>
            </a:r>
            <a:endParaRPr lang="en-US" sz="1200" dirty="0">
              <a:latin typeface="+mj-lt"/>
            </a:endParaRPr>
          </a:p>
        </p:txBody>
      </p:sp>
      <p:sp>
        <p:nvSpPr>
          <p:cNvPr id="50" name="TextBox 49">
            <a:extLst>
              <a:ext uri="{FF2B5EF4-FFF2-40B4-BE49-F238E27FC236}">
                <a16:creationId xmlns:a16="http://schemas.microsoft.com/office/drawing/2014/main" id="{8C4A4692-2850-D865-89FA-58E7CB775B80}"/>
              </a:ext>
            </a:extLst>
          </p:cNvPr>
          <p:cNvSpPr txBox="1"/>
          <p:nvPr/>
        </p:nvSpPr>
        <p:spPr>
          <a:xfrm>
            <a:off x="6305959" y="4183181"/>
            <a:ext cx="1907382" cy="307777"/>
          </a:xfrm>
          <a:prstGeom prst="rect">
            <a:avLst/>
          </a:prstGeom>
          <a:noFill/>
        </p:spPr>
        <p:txBody>
          <a:bodyPr wrap="square" lIns="91440" tIns="45720" rIns="91440" bIns="45720" rtlCol="0" anchor="t">
            <a:spAutoFit/>
          </a:bodyPr>
          <a:lstStyle/>
          <a:p>
            <a:pPr algn="ctr"/>
            <a:r>
              <a:rPr lang="en-US" sz="1400" dirty="0">
                <a:latin typeface="+mj-lt"/>
                <a:cs typeface="Arial"/>
              </a:rPr>
              <a:t>Room for Growth</a:t>
            </a:r>
            <a:endParaRPr lang="en-US" sz="1200" dirty="0">
              <a:latin typeface="+mj-lt"/>
            </a:endParaRPr>
          </a:p>
        </p:txBody>
      </p:sp>
      <p:sp>
        <p:nvSpPr>
          <p:cNvPr id="51" name="TextBox 50">
            <a:extLst>
              <a:ext uri="{FF2B5EF4-FFF2-40B4-BE49-F238E27FC236}">
                <a16:creationId xmlns:a16="http://schemas.microsoft.com/office/drawing/2014/main" id="{F1C702FD-821D-116C-5E5A-7676466A720F}"/>
              </a:ext>
            </a:extLst>
          </p:cNvPr>
          <p:cNvSpPr txBox="1"/>
          <p:nvPr/>
        </p:nvSpPr>
        <p:spPr>
          <a:xfrm>
            <a:off x="6305959" y="5496723"/>
            <a:ext cx="1907382" cy="307777"/>
          </a:xfrm>
          <a:prstGeom prst="rect">
            <a:avLst/>
          </a:prstGeom>
          <a:noFill/>
        </p:spPr>
        <p:txBody>
          <a:bodyPr wrap="square" lIns="91440" tIns="45720" rIns="91440" bIns="45720" rtlCol="0" anchor="t">
            <a:spAutoFit/>
          </a:bodyPr>
          <a:lstStyle/>
          <a:p>
            <a:pPr algn="ctr"/>
            <a:r>
              <a:rPr lang="en-US" sz="1400" dirty="0">
                <a:latin typeface="+mj-lt"/>
              </a:rPr>
              <a:t>Lens Widens</a:t>
            </a:r>
            <a:endParaRPr lang="en-US" sz="1200" dirty="0">
              <a:latin typeface="+mj-lt"/>
            </a:endParaRPr>
          </a:p>
        </p:txBody>
      </p:sp>
    </p:spTree>
    <p:extLst>
      <p:ext uri="{BB962C8B-B14F-4D97-AF65-F5344CB8AC3E}">
        <p14:creationId xmlns:p14="http://schemas.microsoft.com/office/powerpoint/2010/main" val="3098795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85D5C-D435-4377-735B-546B95759B55}"/>
              </a:ext>
            </a:extLst>
          </p:cNvPr>
          <p:cNvSpPr>
            <a:spLocks noGrp="1"/>
          </p:cNvSpPr>
          <p:nvPr>
            <p:ph idx="1"/>
          </p:nvPr>
        </p:nvSpPr>
        <p:spPr>
          <a:xfrm>
            <a:off x="304800" y="1752600"/>
            <a:ext cx="8229600" cy="4495800"/>
          </a:xfrm>
        </p:spPr>
        <p:txBody>
          <a:bodyPr/>
          <a:lstStyle/>
          <a:p>
            <a:pPr marL="0" indent="0">
              <a:buNone/>
            </a:pPr>
            <a:r>
              <a:rPr lang="en-US" sz="1800" b="1" i="0" u="none" strike="noStrike" dirty="0" err="1">
                <a:solidFill>
                  <a:srgbClr val="000000"/>
                </a:solidFill>
                <a:effectLst/>
              </a:rPr>
              <a:t>Dysruption</a:t>
            </a:r>
            <a:r>
              <a:rPr lang="en-US" sz="1800" b="1" i="0" u="none" strike="noStrike" dirty="0">
                <a:solidFill>
                  <a:srgbClr val="000000"/>
                </a:solidFill>
                <a:effectLst/>
              </a:rPr>
              <a:t>:</a:t>
            </a:r>
          </a:p>
          <a:p>
            <a:r>
              <a:rPr lang="en-US" sz="1800" b="0" i="0" u="none" strike="noStrike" dirty="0">
                <a:solidFill>
                  <a:srgbClr val="000000"/>
                </a:solidFill>
                <a:effectLst/>
              </a:rPr>
              <a:t>Game-based exercises offer a platform to study surprise</a:t>
            </a:r>
            <a:endParaRPr lang="en-US" sz="1800" dirty="0"/>
          </a:p>
          <a:p>
            <a:r>
              <a:rPr lang="en-US" sz="1800" b="0" i="0" u="none" strike="noStrike" dirty="0">
                <a:solidFill>
                  <a:srgbClr val="000000"/>
                </a:solidFill>
                <a:effectLst/>
              </a:rPr>
              <a:t>Quickly test and Train strategies for managing surprising failures.</a:t>
            </a:r>
          </a:p>
          <a:p>
            <a:endParaRPr lang="en-US" sz="1800" dirty="0"/>
          </a:p>
          <a:p>
            <a:pPr marL="0" indent="0">
              <a:buNone/>
            </a:pPr>
            <a:r>
              <a:rPr lang="en-US" sz="1800" b="1" dirty="0"/>
              <a:t>Respondents:</a:t>
            </a:r>
          </a:p>
          <a:p>
            <a:r>
              <a:rPr lang="en-US" sz="1800" b="0" i="0" u="none" strike="noStrike" dirty="0">
                <a:solidFill>
                  <a:srgbClr val="000000"/>
                </a:solidFill>
                <a:effectLst/>
              </a:rPr>
              <a:t>Experience in infrastructure correlate to </a:t>
            </a:r>
            <a:r>
              <a:rPr lang="en-US" sz="1800" b="0" i="1" u="none" strike="noStrike" dirty="0">
                <a:solidFill>
                  <a:srgbClr val="000000"/>
                </a:solidFill>
                <a:effectLst/>
              </a:rPr>
              <a:t>positive</a:t>
            </a:r>
            <a:r>
              <a:rPr lang="en-US" sz="1800" b="0" i="0" u="none" strike="noStrike" dirty="0">
                <a:solidFill>
                  <a:srgbClr val="000000"/>
                </a:solidFill>
                <a:effectLst/>
              </a:rPr>
              <a:t> </a:t>
            </a:r>
            <a:r>
              <a:rPr lang="en-US" sz="1800" b="0" i="1" u="none" strike="noStrike" dirty="0">
                <a:solidFill>
                  <a:srgbClr val="000000"/>
                </a:solidFill>
                <a:effectLst/>
              </a:rPr>
              <a:t>and negative </a:t>
            </a:r>
            <a:r>
              <a:rPr lang="en-US" sz="1800" b="0" i="0" u="none" strike="noStrike" dirty="0">
                <a:solidFill>
                  <a:srgbClr val="000000"/>
                </a:solidFill>
                <a:effectLst/>
              </a:rPr>
              <a:t>differences in behavioral response to surprise. </a:t>
            </a:r>
          </a:p>
          <a:p>
            <a:r>
              <a:rPr lang="en-US" sz="1800" b="0" i="0" u="none" strike="noStrike" dirty="0">
                <a:solidFill>
                  <a:srgbClr val="000000"/>
                </a:solidFill>
                <a:effectLst/>
              </a:rPr>
              <a:t>Adaptive and shock response can occur during different surprise processes</a:t>
            </a:r>
          </a:p>
          <a:p>
            <a:pPr marL="0" indent="0">
              <a:buNone/>
            </a:pPr>
            <a:endParaRPr lang="en-US" sz="1800" dirty="0"/>
          </a:p>
          <a:p>
            <a:pPr marL="0" indent="0">
              <a:buNone/>
            </a:pPr>
            <a:r>
              <a:rPr lang="en-US" sz="1800" b="1" dirty="0"/>
              <a:t>Next Steps:</a:t>
            </a:r>
          </a:p>
          <a:p>
            <a:r>
              <a:rPr lang="en-US" sz="1800" b="1" i="1" kern="0" dirty="0"/>
              <a:t>Student theses: </a:t>
            </a:r>
            <a:r>
              <a:rPr lang="en-US" sz="1800" kern="0" dirty="0"/>
              <a:t>Wildfire generation (Hardesty), Power systems (Oliveros)</a:t>
            </a:r>
          </a:p>
          <a:p>
            <a:r>
              <a:rPr lang="en-US" sz="1800" b="1" i="1" dirty="0"/>
              <a:t>Qualitative Research: </a:t>
            </a:r>
            <a:r>
              <a:rPr lang="en-US" sz="1800" dirty="0"/>
              <a:t>Control groups + game experiences</a:t>
            </a:r>
            <a:endParaRPr lang="en-US" sz="1800" kern="0" dirty="0"/>
          </a:p>
          <a:p>
            <a:endParaRPr lang="en-US" sz="1800" kern="0" dirty="0"/>
          </a:p>
          <a:p>
            <a:pPr marL="0" indent="0">
              <a:buNone/>
            </a:pPr>
            <a:endParaRPr lang="en-US" sz="2000" dirty="0"/>
          </a:p>
        </p:txBody>
      </p:sp>
      <p:sp>
        <p:nvSpPr>
          <p:cNvPr id="4" name="Slide Number Placeholder 3">
            <a:extLst>
              <a:ext uri="{FF2B5EF4-FFF2-40B4-BE49-F238E27FC236}">
                <a16:creationId xmlns:a16="http://schemas.microsoft.com/office/drawing/2014/main" id="{0E072F71-F1C2-55C7-787B-56DBD311D546}"/>
              </a:ext>
            </a:extLst>
          </p:cNvPr>
          <p:cNvSpPr>
            <a:spLocks noGrp="1"/>
          </p:cNvSpPr>
          <p:nvPr>
            <p:ph type="sldNum" sz="quarter" idx="12"/>
          </p:nvPr>
        </p:nvSpPr>
        <p:spPr/>
        <p:txBody>
          <a:bodyPr/>
          <a:lstStyle/>
          <a:p>
            <a:pPr>
              <a:defRPr/>
            </a:pPr>
            <a:fld id="{8C8B53A7-21D7-4990-A3BD-F06DCAE13504}" type="slidenum">
              <a:rPr lang="en-US" smtClean="0"/>
              <a:pPr>
                <a:defRPr/>
              </a:pPr>
              <a:t>26</a:t>
            </a:fld>
            <a:endParaRPr lang="en-US" dirty="0"/>
          </a:p>
        </p:txBody>
      </p:sp>
      <p:sp>
        <p:nvSpPr>
          <p:cNvPr id="7" name="Title 6">
            <a:extLst>
              <a:ext uri="{FF2B5EF4-FFF2-40B4-BE49-F238E27FC236}">
                <a16:creationId xmlns:a16="http://schemas.microsoft.com/office/drawing/2014/main" id="{D32664A6-A5F9-BEE8-49DD-CE80C4C620F6}"/>
              </a:ext>
            </a:extLst>
          </p:cNvPr>
          <p:cNvSpPr>
            <a:spLocks noGrp="1"/>
          </p:cNvSpPr>
          <p:nvPr>
            <p:ph type="title"/>
          </p:nvPr>
        </p:nvSpPr>
        <p:spPr/>
        <p:txBody>
          <a:bodyPr/>
          <a:lstStyle/>
          <a:p>
            <a:r>
              <a:rPr lang="en-US" dirty="0"/>
              <a:t>Summary &amp; Next Steps</a:t>
            </a:r>
          </a:p>
        </p:txBody>
      </p:sp>
    </p:spTree>
    <p:extLst>
      <p:ext uri="{BB962C8B-B14F-4D97-AF65-F5344CB8AC3E}">
        <p14:creationId xmlns:p14="http://schemas.microsoft.com/office/powerpoint/2010/main" val="4150490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072F71-F1C2-55C7-787B-56DBD311D546}"/>
              </a:ext>
            </a:extLst>
          </p:cNvPr>
          <p:cNvSpPr>
            <a:spLocks noGrp="1"/>
          </p:cNvSpPr>
          <p:nvPr>
            <p:ph type="sldNum" sz="quarter" idx="12"/>
          </p:nvPr>
        </p:nvSpPr>
        <p:spPr/>
        <p:txBody>
          <a:bodyPr/>
          <a:lstStyle/>
          <a:p>
            <a:pPr>
              <a:defRPr/>
            </a:pPr>
            <a:fld id="{8C8B53A7-21D7-4990-A3BD-F06DCAE13504}" type="slidenum">
              <a:rPr lang="en-US" smtClean="0"/>
              <a:pPr>
                <a:defRPr/>
              </a:pPr>
              <a:t>27</a:t>
            </a:fld>
            <a:endParaRPr lang="en-US" dirty="0"/>
          </a:p>
        </p:txBody>
      </p:sp>
      <p:sp>
        <p:nvSpPr>
          <p:cNvPr id="7" name="Title 6">
            <a:extLst>
              <a:ext uri="{FF2B5EF4-FFF2-40B4-BE49-F238E27FC236}">
                <a16:creationId xmlns:a16="http://schemas.microsoft.com/office/drawing/2014/main" id="{D32664A6-A5F9-BEE8-49DD-CE80C4C620F6}"/>
              </a:ext>
            </a:extLst>
          </p:cNvPr>
          <p:cNvSpPr>
            <a:spLocks noGrp="1"/>
          </p:cNvSpPr>
          <p:nvPr>
            <p:ph type="title"/>
          </p:nvPr>
        </p:nvSpPr>
        <p:spPr/>
        <p:txBody>
          <a:bodyPr/>
          <a:lstStyle/>
          <a:p>
            <a:r>
              <a:rPr lang="en-US" dirty="0"/>
              <a:t>Questions</a:t>
            </a:r>
          </a:p>
        </p:txBody>
      </p:sp>
      <p:sp>
        <p:nvSpPr>
          <p:cNvPr id="5" name="Content Placeholder 4">
            <a:extLst>
              <a:ext uri="{FF2B5EF4-FFF2-40B4-BE49-F238E27FC236}">
                <a16:creationId xmlns:a16="http://schemas.microsoft.com/office/drawing/2014/main" id="{D0962C38-77DC-3E5B-0735-3F21E070C7E7}"/>
              </a:ext>
            </a:extLst>
          </p:cNvPr>
          <p:cNvSpPr>
            <a:spLocks noGrp="1"/>
          </p:cNvSpPr>
          <p:nvPr>
            <p:ph idx="1"/>
          </p:nvPr>
        </p:nvSpPr>
        <p:spPr>
          <a:xfrm>
            <a:off x="266700" y="1931987"/>
            <a:ext cx="8610600" cy="4221163"/>
          </a:xfrm>
        </p:spPr>
        <p:txBody>
          <a:bodyPr/>
          <a:lstStyle/>
          <a:p>
            <a:pPr marL="0" indent="0">
              <a:buNone/>
            </a:pPr>
            <a:r>
              <a:rPr lang="en-US" sz="1800" b="1" dirty="0"/>
              <a:t>Daniel Eisenberg</a:t>
            </a:r>
          </a:p>
          <a:p>
            <a:pPr marL="0" indent="0">
              <a:buNone/>
            </a:pPr>
            <a:r>
              <a:rPr lang="en-US" sz="1800" dirty="0"/>
              <a:t>Assistant Professor | Operations Research</a:t>
            </a:r>
          </a:p>
          <a:p>
            <a:pPr marL="0" indent="0">
              <a:buNone/>
            </a:pPr>
            <a:r>
              <a:rPr lang="en-US" sz="1800" dirty="0"/>
              <a:t>Deputy Director | Center for Infrastructure Defense</a:t>
            </a:r>
          </a:p>
          <a:p>
            <a:pPr marL="0" indent="0">
              <a:buNone/>
            </a:pPr>
            <a:r>
              <a:rPr lang="en-US" sz="1800" dirty="0"/>
              <a:t>daniel.eisenberg@nps.edu</a:t>
            </a:r>
          </a:p>
          <a:p>
            <a:pPr marL="0" indent="0">
              <a:buNone/>
            </a:pPr>
            <a:endParaRPr lang="en-US" sz="1800" dirty="0"/>
          </a:p>
          <a:p>
            <a:pPr marL="0" indent="0">
              <a:buNone/>
            </a:pPr>
            <a:r>
              <a:rPr lang="en-US" sz="1800" b="1" dirty="0"/>
              <a:t>Michelle L. Hancock</a:t>
            </a:r>
          </a:p>
          <a:p>
            <a:pPr marL="0" indent="0">
              <a:buNone/>
            </a:pPr>
            <a:r>
              <a:rPr lang="en-US" sz="1800" dirty="0"/>
              <a:t>Faculty Associate Research | Operations Research</a:t>
            </a:r>
          </a:p>
          <a:p>
            <a:pPr marL="0" indent="0">
              <a:buNone/>
            </a:pPr>
            <a:r>
              <a:rPr lang="en-US" sz="1800" dirty="0"/>
              <a:t>Community Research Lead | Center for Infrastructure Defense</a:t>
            </a:r>
          </a:p>
          <a:p>
            <a:pPr marL="0" indent="0">
              <a:buNone/>
            </a:pPr>
            <a:r>
              <a:rPr lang="en-US" sz="1800" dirty="0"/>
              <a:t>michelle.hancock@nps.edu</a:t>
            </a:r>
          </a:p>
        </p:txBody>
      </p:sp>
      <p:pic>
        <p:nvPicPr>
          <p:cNvPr id="6" name="Google Shape;104;p1">
            <a:extLst>
              <a:ext uri="{FF2B5EF4-FFF2-40B4-BE49-F238E27FC236}">
                <a16:creationId xmlns:a16="http://schemas.microsoft.com/office/drawing/2014/main" id="{792BC1C5-0A6A-6943-D4C5-E867F509FEA6}"/>
              </a:ext>
            </a:extLst>
          </p:cNvPr>
          <p:cNvPicPr preferRelativeResize="0"/>
          <p:nvPr/>
        </p:nvPicPr>
        <p:blipFill rotWithShape="1">
          <a:blip r:embed="rId2">
            <a:alphaModFix/>
          </a:blip>
          <a:srcRect/>
          <a:stretch/>
        </p:blipFill>
        <p:spPr>
          <a:xfrm>
            <a:off x="6781798" y="3627666"/>
            <a:ext cx="1853797" cy="1276031"/>
          </a:xfrm>
          <a:prstGeom prst="rect">
            <a:avLst/>
          </a:prstGeom>
          <a:noFill/>
          <a:ln>
            <a:noFill/>
          </a:ln>
        </p:spPr>
      </p:pic>
      <p:pic>
        <p:nvPicPr>
          <p:cNvPr id="8" name="Google Shape;105;p1">
            <a:extLst>
              <a:ext uri="{FF2B5EF4-FFF2-40B4-BE49-F238E27FC236}">
                <a16:creationId xmlns:a16="http://schemas.microsoft.com/office/drawing/2014/main" id="{A07F281F-2880-F900-BDC6-E7FA130FAA9A}"/>
              </a:ext>
            </a:extLst>
          </p:cNvPr>
          <p:cNvPicPr preferRelativeResize="0"/>
          <p:nvPr/>
        </p:nvPicPr>
        <p:blipFill rotWithShape="1">
          <a:blip r:embed="rId3">
            <a:alphaModFix/>
          </a:blip>
          <a:srcRect/>
          <a:stretch/>
        </p:blipFill>
        <p:spPr>
          <a:xfrm>
            <a:off x="7069676" y="1865311"/>
            <a:ext cx="1278043" cy="1278168"/>
          </a:xfrm>
          <a:prstGeom prst="rect">
            <a:avLst/>
          </a:prstGeom>
          <a:noFill/>
          <a:ln>
            <a:noFill/>
          </a:ln>
        </p:spPr>
      </p:pic>
    </p:spTree>
    <p:extLst>
      <p:ext uri="{BB962C8B-B14F-4D97-AF65-F5344CB8AC3E}">
        <p14:creationId xmlns:p14="http://schemas.microsoft.com/office/powerpoint/2010/main" val="3446065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514600"/>
            <a:ext cx="8229600" cy="762000"/>
          </a:xfrm>
        </p:spPr>
        <p:txBody>
          <a:bodyPr/>
          <a:lstStyle/>
          <a:p>
            <a:pPr eaLnBrk="1" hangingPunct="1"/>
            <a:r>
              <a:rPr lang="en-US"/>
              <a:t>BACKUP MATERIAL</a:t>
            </a:r>
          </a:p>
        </p:txBody>
      </p:sp>
      <p:sp>
        <p:nvSpPr>
          <p:cNvPr id="4" name="Slide Number Placeholder 3"/>
          <p:cNvSpPr>
            <a:spLocks noGrp="1"/>
          </p:cNvSpPr>
          <p:nvPr>
            <p:ph type="sldNum" sz="quarter" idx="12"/>
          </p:nvPr>
        </p:nvSpPr>
        <p:spPr/>
        <p:txBody>
          <a:bodyPr/>
          <a:lstStyle/>
          <a:p>
            <a:pPr>
              <a:defRPr/>
            </a:pPr>
            <a:fld id="{299B95AA-083E-4C37-AFDD-13C6126848D9}"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914400"/>
            <a:ext cx="8153400" cy="762000"/>
          </a:xfrm>
        </p:spPr>
        <p:txBody>
          <a:bodyPr/>
          <a:lstStyle/>
          <a:p>
            <a:pPr eaLnBrk="1" hangingPunct="1"/>
            <a:r>
              <a:rPr lang="en-US"/>
              <a:t>Acronyms and Symbols</a:t>
            </a:r>
          </a:p>
        </p:txBody>
      </p:sp>
      <p:sp>
        <p:nvSpPr>
          <p:cNvPr id="14339" name="Rectangle 3"/>
          <p:cNvSpPr>
            <a:spLocks noGrp="1" noChangeArrowheads="1"/>
          </p:cNvSpPr>
          <p:nvPr>
            <p:ph idx="1"/>
          </p:nvPr>
        </p:nvSpPr>
        <p:spPr>
          <a:xfrm>
            <a:off x="457200" y="1905000"/>
            <a:ext cx="8534400" cy="4221163"/>
          </a:xfrm>
        </p:spPr>
        <p:txBody>
          <a:bodyPr/>
          <a:lstStyle/>
          <a:p>
            <a:pPr marL="0" indent="0" eaLnBrk="1" hangingPunct="1">
              <a:buNone/>
              <a:tabLst>
                <a:tab pos="1362075" algn="l"/>
              </a:tabLst>
            </a:pPr>
            <a:r>
              <a:rPr lang="en-US" sz="2000" dirty="0">
                <a:solidFill>
                  <a:schemeClr val="tx1"/>
                </a:solidFill>
              </a:rPr>
              <a:t>ASU	Arizona State University</a:t>
            </a:r>
          </a:p>
          <a:p>
            <a:pPr marL="0" indent="0">
              <a:buNone/>
              <a:tabLst>
                <a:tab pos="1362075" algn="l"/>
              </a:tabLst>
            </a:pPr>
            <a:r>
              <a:rPr lang="en-US" sz="2000" dirty="0">
                <a:solidFill>
                  <a:schemeClr val="tx1"/>
                </a:solidFill>
              </a:rPr>
              <a:t>CAP	Climate Adaptation Plan (CAP)</a:t>
            </a:r>
          </a:p>
          <a:p>
            <a:pPr marL="0" indent="0">
              <a:buNone/>
              <a:tabLst>
                <a:tab pos="1362075" algn="l"/>
              </a:tabLst>
            </a:pPr>
            <a:r>
              <a:rPr lang="en-US" sz="2000" dirty="0">
                <a:solidFill>
                  <a:schemeClr val="tx1"/>
                </a:solidFill>
              </a:rPr>
              <a:t>CECOS	Civil Engineering Corps Officer School</a:t>
            </a:r>
          </a:p>
          <a:p>
            <a:pPr marL="0" indent="0">
              <a:buNone/>
              <a:tabLst>
                <a:tab pos="1362075" algn="l"/>
              </a:tabLst>
            </a:pPr>
            <a:r>
              <a:rPr lang="en-US" sz="2000" dirty="0">
                <a:solidFill>
                  <a:schemeClr val="tx1"/>
                </a:solidFill>
              </a:rPr>
              <a:t>CHDS	NPS Center for Homeland Defense and Security</a:t>
            </a:r>
          </a:p>
          <a:p>
            <a:pPr marL="0" indent="0">
              <a:buNone/>
              <a:tabLst>
                <a:tab pos="1362075" algn="l"/>
              </a:tabLst>
            </a:pPr>
            <a:r>
              <a:rPr lang="en-US" sz="2000" dirty="0">
                <a:solidFill>
                  <a:schemeClr val="tx1"/>
                </a:solidFill>
              </a:rPr>
              <a:t>ESWG	Environmental Security Working Group</a:t>
            </a:r>
          </a:p>
          <a:p>
            <a:pPr marL="0" indent="0">
              <a:buNone/>
              <a:tabLst>
                <a:tab pos="1362075" algn="l"/>
              </a:tabLst>
            </a:pPr>
            <a:r>
              <a:rPr lang="en-US" sz="2000" dirty="0">
                <a:solidFill>
                  <a:schemeClr val="tx1"/>
                </a:solidFill>
              </a:rPr>
              <a:t>IJDRR	International Journal of Disaster Risk Reduction</a:t>
            </a:r>
          </a:p>
          <a:p>
            <a:pPr marL="0" indent="0">
              <a:buNone/>
              <a:tabLst>
                <a:tab pos="1362075" algn="l"/>
              </a:tabLst>
            </a:pPr>
            <a:r>
              <a:rPr lang="en-US" sz="2000" dirty="0">
                <a:solidFill>
                  <a:schemeClr val="tx1"/>
                </a:solidFill>
              </a:rPr>
              <a:t>MORS	Military Operations Research Society</a:t>
            </a:r>
          </a:p>
          <a:p>
            <a:pPr marL="0" indent="0" eaLnBrk="1" hangingPunct="1">
              <a:buNone/>
              <a:tabLst>
                <a:tab pos="1362075" algn="l"/>
              </a:tabLst>
            </a:pPr>
            <a:r>
              <a:rPr lang="en-US" sz="2000" dirty="0">
                <a:solidFill>
                  <a:schemeClr val="tx1"/>
                </a:solidFill>
              </a:rPr>
              <a:t>NAVFAC	Naval Facilities Command</a:t>
            </a:r>
          </a:p>
          <a:p>
            <a:pPr marL="0" indent="0" eaLnBrk="1" hangingPunct="1">
              <a:buNone/>
              <a:tabLst>
                <a:tab pos="1362075" algn="l"/>
              </a:tabLst>
            </a:pPr>
            <a:r>
              <a:rPr lang="en-US" sz="2000" dirty="0">
                <a:solidFill>
                  <a:schemeClr val="tx1"/>
                </a:solidFill>
              </a:rPr>
              <a:t>NPS	Naval Postgraduate School</a:t>
            </a:r>
          </a:p>
          <a:p>
            <a:pPr marL="0" indent="0">
              <a:buNone/>
              <a:tabLst>
                <a:tab pos="1362075" algn="l"/>
              </a:tabLst>
            </a:pPr>
            <a:r>
              <a:rPr lang="en-US" sz="2000" dirty="0">
                <a:solidFill>
                  <a:schemeClr val="tx1"/>
                </a:solidFill>
              </a:rPr>
              <a:t>ORISE	Oak Ridge Institute for Science and Education </a:t>
            </a:r>
          </a:p>
          <a:p>
            <a:pPr marL="0" indent="0">
              <a:buNone/>
              <a:tabLst>
                <a:tab pos="1362075" algn="l"/>
              </a:tabLst>
            </a:pPr>
            <a:r>
              <a:rPr lang="en-US" sz="2000" dirty="0">
                <a:solidFill>
                  <a:schemeClr val="tx1"/>
                </a:solidFill>
              </a:rPr>
              <a:t>RECESS	Resource Competition, Environmental Security, and Stability</a:t>
            </a:r>
          </a:p>
          <a:p>
            <a:pPr eaLnBrk="1" hangingPunct="1"/>
            <a:endParaRPr lang="en-US" sz="2000" dirty="0">
              <a:solidFill>
                <a:schemeClr val="tx1"/>
              </a:solidFill>
            </a:endParaRPr>
          </a:p>
          <a:p>
            <a:pPr eaLnBrk="1" hangingPunct="1">
              <a:buFont typeface="Arial" charset="0"/>
              <a:buNone/>
            </a:pPr>
            <a:endParaRPr lang="en-US" sz="2000" dirty="0">
              <a:solidFill>
                <a:schemeClr val="tx1"/>
              </a:solidFill>
            </a:endParaRPr>
          </a:p>
          <a:p>
            <a:pPr eaLnBrk="1" hangingPunct="1">
              <a:buFont typeface="Arial" charset="0"/>
              <a:buNone/>
            </a:pPr>
            <a:endParaRPr lang="en-US" sz="2000" dirty="0">
              <a:solidFill>
                <a:schemeClr val="tx1"/>
              </a:solidFill>
            </a:endParaRPr>
          </a:p>
          <a:p>
            <a:pPr eaLnBrk="1" hangingPunct="1"/>
            <a:endParaRPr lang="en-US" sz="2000" dirty="0">
              <a:solidFill>
                <a:schemeClr val="tx1"/>
              </a:solidFill>
            </a:endParaRPr>
          </a:p>
        </p:txBody>
      </p:sp>
      <p:sp>
        <p:nvSpPr>
          <p:cNvPr id="4" name="Slide Number Placeholder 3"/>
          <p:cNvSpPr>
            <a:spLocks noGrp="1"/>
          </p:cNvSpPr>
          <p:nvPr>
            <p:ph type="sldNum" sz="quarter" idx="12"/>
          </p:nvPr>
        </p:nvSpPr>
        <p:spPr/>
        <p:txBody>
          <a:bodyPr/>
          <a:lstStyle/>
          <a:p>
            <a:pPr>
              <a:defRPr/>
            </a:pPr>
            <a:fld id="{C1663E71-D41D-43A1-A8CF-ED7CF14ECB47}"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A638C6B-EBE1-4890-BAA2-875031778CBA}" type="slidenum">
              <a:rPr lang="en-US" smtClean="0"/>
              <a:pPr>
                <a:defRPr/>
              </a:pPr>
              <a:t>3</a:t>
            </a:fld>
            <a:endParaRPr lang="en-US" dirty="0"/>
          </a:p>
        </p:txBody>
      </p:sp>
      <p:sp>
        <p:nvSpPr>
          <p:cNvPr id="6" name="Content Placeholder 5">
            <a:extLst>
              <a:ext uri="{FF2B5EF4-FFF2-40B4-BE49-F238E27FC236}">
                <a16:creationId xmlns:a16="http://schemas.microsoft.com/office/drawing/2014/main" id="{8C2F1166-01CF-804C-9096-D53F492E558A}"/>
              </a:ext>
            </a:extLst>
          </p:cNvPr>
          <p:cNvSpPr txBox="1">
            <a:spLocks/>
          </p:cNvSpPr>
          <p:nvPr/>
        </p:nvSpPr>
        <p:spPr bwMode="auto">
          <a:xfrm>
            <a:off x="266700" y="1170444"/>
            <a:ext cx="8572500" cy="17811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pPr marL="0" indent="0">
              <a:spcBef>
                <a:spcPts val="1080"/>
              </a:spcBef>
              <a:spcAft>
                <a:spcPts val="600"/>
              </a:spcAft>
              <a:buNone/>
            </a:pPr>
            <a:r>
              <a:rPr lang="en-US" sz="1800" b="1" i="1" kern="0" dirty="0"/>
              <a:t>“Surprise” is a process that has structure and responses that can be studied</a:t>
            </a:r>
          </a:p>
          <a:p>
            <a:pPr lvl="1">
              <a:buFont typeface="Arial" panose="020B0604020202020204" pitchFamily="34" charset="0"/>
              <a:buChar char="•"/>
            </a:pPr>
            <a:r>
              <a:rPr lang="en-US" sz="1800" b="1" kern="0" dirty="0"/>
              <a:t>Sources of Surprise: </a:t>
            </a:r>
            <a:r>
              <a:rPr lang="en-US" sz="1800" kern="0" dirty="0"/>
              <a:t>A challenge-response relationship exists between any system and its operating environment. </a:t>
            </a:r>
          </a:p>
          <a:p>
            <a:pPr lvl="1">
              <a:buFont typeface="Arial" panose="020B0604020202020204" pitchFamily="34" charset="0"/>
              <a:buChar char="•"/>
            </a:pPr>
            <a:r>
              <a:rPr lang="en-US" sz="1800" b="1" kern="0" dirty="0"/>
              <a:t>Surprise Process: </a:t>
            </a:r>
            <a:r>
              <a:rPr lang="en-US" sz="1800" kern="0" dirty="0"/>
              <a:t>System elements must extend capability in novel ways – this is </a:t>
            </a:r>
            <a:r>
              <a:rPr lang="en-US" sz="1800" b="1" i="1" kern="0" dirty="0"/>
              <a:t>adaptive capacity</a:t>
            </a:r>
            <a:r>
              <a:rPr lang="en-US" sz="1800" b="1" kern="0" dirty="0"/>
              <a:t>, </a:t>
            </a:r>
            <a:r>
              <a:rPr lang="en-US" sz="1800" kern="0" dirty="0"/>
              <a:t>or fail to – this is </a:t>
            </a:r>
            <a:r>
              <a:rPr lang="en-US" sz="1800" b="1" i="1" kern="0" dirty="0"/>
              <a:t>shock.</a:t>
            </a:r>
          </a:p>
        </p:txBody>
      </p:sp>
      <p:sp>
        <p:nvSpPr>
          <p:cNvPr id="11" name="Title 1">
            <a:extLst>
              <a:ext uri="{FF2B5EF4-FFF2-40B4-BE49-F238E27FC236}">
                <a16:creationId xmlns:a16="http://schemas.microsoft.com/office/drawing/2014/main" id="{078567B6-4355-794E-87AE-FD67CE5EC258}"/>
              </a:ext>
            </a:extLst>
          </p:cNvPr>
          <p:cNvSpPr>
            <a:spLocks noGrp="1"/>
          </p:cNvSpPr>
          <p:nvPr>
            <p:ph type="title"/>
          </p:nvPr>
        </p:nvSpPr>
        <p:spPr>
          <a:xfrm>
            <a:off x="0" y="457200"/>
            <a:ext cx="9144000" cy="762000"/>
          </a:xfrm>
        </p:spPr>
        <p:txBody>
          <a:bodyPr/>
          <a:lstStyle/>
          <a:p>
            <a:r>
              <a:rPr lang="en-US" dirty="0">
                <a:ea typeface="ＭＳ Ｐゴシック"/>
              </a:rPr>
              <a:t>Background: Surprise &amp; Gaming</a:t>
            </a:r>
          </a:p>
        </p:txBody>
      </p:sp>
      <p:pic>
        <p:nvPicPr>
          <p:cNvPr id="2" name="Content Placeholder 5">
            <a:extLst>
              <a:ext uri="{FF2B5EF4-FFF2-40B4-BE49-F238E27FC236}">
                <a16:creationId xmlns:a16="http://schemas.microsoft.com/office/drawing/2014/main" id="{093C8468-A7B2-E957-8586-7B427B402F8A}"/>
              </a:ext>
            </a:extLst>
          </p:cNvPr>
          <p:cNvPicPr>
            <a:picLocks noChangeAspect="1"/>
          </p:cNvPicPr>
          <p:nvPr/>
        </p:nvPicPr>
        <p:blipFill rotWithShape="1">
          <a:blip r:embed="rId3"/>
          <a:srcRect l="19380" t="79820" r="19645" b="5274"/>
          <a:stretch/>
        </p:blipFill>
        <p:spPr bwMode="auto">
          <a:xfrm>
            <a:off x="6232949" y="4884390"/>
            <a:ext cx="2430640" cy="1506998"/>
          </a:xfrm>
          <a:prstGeom prst="rect">
            <a:avLst/>
          </a:prstGeom>
          <a:noFill/>
          <a:ln w="9525">
            <a:solidFill>
              <a:schemeClr val="tx1"/>
            </a:solidFill>
            <a:miter lim="800000"/>
            <a:headEnd/>
            <a:tailEnd/>
          </a:ln>
        </p:spPr>
      </p:pic>
      <p:pic>
        <p:nvPicPr>
          <p:cNvPr id="3" name="Content Placeholder 5">
            <a:extLst>
              <a:ext uri="{FF2B5EF4-FFF2-40B4-BE49-F238E27FC236}">
                <a16:creationId xmlns:a16="http://schemas.microsoft.com/office/drawing/2014/main" id="{6BA18B5A-8B53-6417-6B40-7F7A43939BDC}"/>
              </a:ext>
            </a:extLst>
          </p:cNvPr>
          <p:cNvPicPr>
            <a:picLocks noChangeAspect="1"/>
          </p:cNvPicPr>
          <p:nvPr/>
        </p:nvPicPr>
        <p:blipFill rotWithShape="1">
          <a:blip r:embed="rId3"/>
          <a:srcRect l="19945" t="6948" r="19080" b="78434"/>
          <a:stretch/>
        </p:blipFill>
        <p:spPr bwMode="auto">
          <a:xfrm>
            <a:off x="1826306" y="3037197"/>
            <a:ext cx="2427710" cy="1476098"/>
          </a:xfrm>
          <a:prstGeom prst="rect">
            <a:avLst/>
          </a:prstGeom>
          <a:noFill/>
          <a:ln w="9525">
            <a:solidFill>
              <a:schemeClr val="tx1"/>
            </a:solidFill>
            <a:miter lim="800000"/>
            <a:headEnd/>
            <a:tailEnd/>
          </a:ln>
        </p:spPr>
      </p:pic>
      <p:pic>
        <p:nvPicPr>
          <p:cNvPr id="5" name="Content Placeholder 5">
            <a:extLst>
              <a:ext uri="{FF2B5EF4-FFF2-40B4-BE49-F238E27FC236}">
                <a16:creationId xmlns:a16="http://schemas.microsoft.com/office/drawing/2014/main" id="{0FA7DD46-FCCC-4BD1-2FB2-475892B71B6A}"/>
              </a:ext>
            </a:extLst>
          </p:cNvPr>
          <p:cNvPicPr>
            <a:picLocks noChangeAspect="1"/>
          </p:cNvPicPr>
          <p:nvPr/>
        </p:nvPicPr>
        <p:blipFill rotWithShape="1">
          <a:blip r:embed="rId3"/>
          <a:srcRect l="19644" t="25004" r="19381" b="60091"/>
          <a:stretch/>
        </p:blipFill>
        <p:spPr bwMode="auto">
          <a:xfrm>
            <a:off x="279838" y="4888545"/>
            <a:ext cx="2430644" cy="1506999"/>
          </a:xfrm>
          <a:prstGeom prst="rect">
            <a:avLst/>
          </a:prstGeom>
          <a:noFill/>
          <a:ln w="9525">
            <a:solidFill>
              <a:schemeClr val="tx1"/>
            </a:solidFill>
            <a:miter lim="800000"/>
            <a:headEnd/>
            <a:tailEnd/>
          </a:ln>
        </p:spPr>
      </p:pic>
      <p:pic>
        <p:nvPicPr>
          <p:cNvPr id="7" name="Content Placeholder 5">
            <a:extLst>
              <a:ext uri="{FF2B5EF4-FFF2-40B4-BE49-F238E27FC236}">
                <a16:creationId xmlns:a16="http://schemas.microsoft.com/office/drawing/2014/main" id="{6A626C76-9277-0AF4-5746-C5945E7BCF58}"/>
              </a:ext>
            </a:extLst>
          </p:cNvPr>
          <p:cNvPicPr>
            <a:picLocks noChangeAspect="1"/>
          </p:cNvPicPr>
          <p:nvPr/>
        </p:nvPicPr>
        <p:blipFill rotWithShape="1">
          <a:blip r:embed="rId3"/>
          <a:srcRect l="19713" t="43276" r="19312" b="41818"/>
          <a:stretch/>
        </p:blipFill>
        <p:spPr bwMode="auto">
          <a:xfrm>
            <a:off x="4838582" y="3042745"/>
            <a:ext cx="2430641" cy="1506998"/>
          </a:xfrm>
          <a:prstGeom prst="rect">
            <a:avLst/>
          </a:prstGeom>
          <a:noFill/>
          <a:ln w="9525">
            <a:solidFill>
              <a:schemeClr val="tx1"/>
            </a:solidFill>
            <a:miter lim="800000"/>
            <a:headEnd/>
            <a:tailEnd/>
          </a:ln>
        </p:spPr>
      </p:pic>
      <p:pic>
        <p:nvPicPr>
          <p:cNvPr id="8" name="Content Placeholder 5">
            <a:extLst>
              <a:ext uri="{FF2B5EF4-FFF2-40B4-BE49-F238E27FC236}">
                <a16:creationId xmlns:a16="http://schemas.microsoft.com/office/drawing/2014/main" id="{19630812-8883-70B7-DE72-5DD9CB6FF220}"/>
              </a:ext>
            </a:extLst>
          </p:cNvPr>
          <p:cNvPicPr>
            <a:picLocks noChangeAspect="1"/>
          </p:cNvPicPr>
          <p:nvPr/>
        </p:nvPicPr>
        <p:blipFill rotWithShape="1">
          <a:blip r:embed="rId3"/>
          <a:srcRect l="19514" t="61548" r="19512" b="23546"/>
          <a:stretch/>
        </p:blipFill>
        <p:spPr bwMode="auto">
          <a:xfrm>
            <a:off x="3256395" y="4888547"/>
            <a:ext cx="2430641" cy="150699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043796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A638C6B-EBE1-4890-BAA2-875031778CBA}" type="slidenum">
              <a:rPr lang="en-US" smtClean="0"/>
              <a:pPr>
                <a:defRPr/>
              </a:pPr>
              <a:t>4</a:t>
            </a:fld>
            <a:endParaRPr lang="en-US" dirty="0"/>
          </a:p>
        </p:txBody>
      </p:sp>
      <p:sp>
        <p:nvSpPr>
          <p:cNvPr id="11" name="Title 1">
            <a:extLst>
              <a:ext uri="{FF2B5EF4-FFF2-40B4-BE49-F238E27FC236}">
                <a16:creationId xmlns:a16="http://schemas.microsoft.com/office/drawing/2014/main" id="{078567B6-4355-794E-87AE-FD67CE5EC258}"/>
              </a:ext>
            </a:extLst>
          </p:cNvPr>
          <p:cNvSpPr>
            <a:spLocks noGrp="1"/>
          </p:cNvSpPr>
          <p:nvPr>
            <p:ph type="title"/>
          </p:nvPr>
        </p:nvSpPr>
        <p:spPr>
          <a:xfrm>
            <a:off x="0" y="457200"/>
            <a:ext cx="9144000" cy="762000"/>
          </a:xfrm>
        </p:spPr>
        <p:txBody>
          <a:bodyPr/>
          <a:lstStyle/>
          <a:p>
            <a:r>
              <a:rPr lang="en-US" dirty="0">
                <a:ea typeface="ＭＳ Ｐゴシック"/>
              </a:rPr>
              <a:t>Background: Surprise &amp; Gaming</a:t>
            </a:r>
          </a:p>
        </p:txBody>
      </p:sp>
      <p:sp>
        <p:nvSpPr>
          <p:cNvPr id="12" name="TextBox 11">
            <a:extLst>
              <a:ext uri="{FF2B5EF4-FFF2-40B4-BE49-F238E27FC236}">
                <a16:creationId xmlns:a16="http://schemas.microsoft.com/office/drawing/2014/main" id="{F6F020DE-8784-E271-EA11-EC6FF25C453A}"/>
              </a:ext>
            </a:extLst>
          </p:cNvPr>
          <p:cNvSpPr txBox="1"/>
          <p:nvPr/>
        </p:nvSpPr>
        <p:spPr>
          <a:xfrm>
            <a:off x="679947" y="3207760"/>
            <a:ext cx="1454244" cy="646331"/>
          </a:xfrm>
          <a:prstGeom prst="rect">
            <a:avLst/>
          </a:prstGeom>
          <a:noFill/>
        </p:spPr>
        <p:txBody>
          <a:bodyPr wrap="none" rtlCol="0">
            <a:spAutoFit/>
          </a:bodyPr>
          <a:lstStyle/>
          <a:p>
            <a:pPr algn="ctr"/>
            <a:r>
              <a:rPr lang="en-US" b="1" dirty="0"/>
              <a:t>Autonomic </a:t>
            </a:r>
          </a:p>
          <a:p>
            <a:pPr algn="ctr"/>
            <a:r>
              <a:rPr lang="en-US" b="1" dirty="0"/>
              <a:t>Arousal</a:t>
            </a:r>
          </a:p>
        </p:txBody>
      </p:sp>
      <p:sp>
        <p:nvSpPr>
          <p:cNvPr id="14" name="TextBox 13">
            <a:extLst>
              <a:ext uri="{FF2B5EF4-FFF2-40B4-BE49-F238E27FC236}">
                <a16:creationId xmlns:a16="http://schemas.microsoft.com/office/drawing/2014/main" id="{8983667F-6676-11D9-94DD-522081797C47}"/>
              </a:ext>
            </a:extLst>
          </p:cNvPr>
          <p:cNvSpPr txBox="1"/>
          <p:nvPr/>
        </p:nvSpPr>
        <p:spPr>
          <a:xfrm>
            <a:off x="2966065" y="3234036"/>
            <a:ext cx="2306687" cy="923330"/>
          </a:xfrm>
          <a:prstGeom prst="rect">
            <a:avLst/>
          </a:prstGeom>
          <a:noFill/>
        </p:spPr>
        <p:txBody>
          <a:bodyPr wrap="square" rtlCol="0">
            <a:spAutoFit/>
          </a:bodyPr>
          <a:lstStyle/>
          <a:p>
            <a:pPr algn="ctr"/>
            <a:r>
              <a:rPr lang="en-US" b="1" dirty="0"/>
              <a:t>Cognitive &amp; Emotional Orientation</a:t>
            </a:r>
          </a:p>
        </p:txBody>
      </p:sp>
      <p:pic>
        <p:nvPicPr>
          <p:cNvPr id="17" name="Picture 16">
            <a:extLst>
              <a:ext uri="{FF2B5EF4-FFF2-40B4-BE49-F238E27FC236}">
                <a16:creationId xmlns:a16="http://schemas.microsoft.com/office/drawing/2014/main" id="{E9DF4BE3-1F8B-D9A3-0C31-E6FA7BA4A631}"/>
              </a:ext>
            </a:extLst>
          </p:cNvPr>
          <p:cNvPicPr>
            <a:picLocks noChangeAspect="1"/>
          </p:cNvPicPr>
          <p:nvPr/>
        </p:nvPicPr>
        <p:blipFill>
          <a:blip r:embed="rId3"/>
          <a:stretch>
            <a:fillRect/>
          </a:stretch>
        </p:blipFill>
        <p:spPr>
          <a:xfrm>
            <a:off x="3200400" y="4343400"/>
            <a:ext cx="1838016" cy="1191757"/>
          </a:xfrm>
          <a:prstGeom prst="rect">
            <a:avLst/>
          </a:prstGeom>
        </p:spPr>
      </p:pic>
      <p:pic>
        <p:nvPicPr>
          <p:cNvPr id="19" name="Picture 18">
            <a:extLst>
              <a:ext uri="{FF2B5EF4-FFF2-40B4-BE49-F238E27FC236}">
                <a16:creationId xmlns:a16="http://schemas.microsoft.com/office/drawing/2014/main" id="{0F67F2D9-8404-839E-25EF-A88BB715F6CF}"/>
              </a:ext>
            </a:extLst>
          </p:cNvPr>
          <p:cNvPicPr>
            <a:picLocks noChangeAspect="1"/>
          </p:cNvPicPr>
          <p:nvPr/>
        </p:nvPicPr>
        <p:blipFill>
          <a:blip r:embed="rId4"/>
          <a:stretch>
            <a:fillRect/>
          </a:stretch>
        </p:blipFill>
        <p:spPr>
          <a:xfrm>
            <a:off x="872373" y="3955169"/>
            <a:ext cx="1069393" cy="1803833"/>
          </a:xfrm>
          <a:prstGeom prst="rect">
            <a:avLst/>
          </a:prstGeom>
        </p:spPr>
      </p:pic>
      <p:sp>
        <p:nvSpPr>
          <p:cNvPr id="20" name="TextBox 19">
            <a:extLst>
              <a:ext uri="{FF2B5EF4-FFF2-40B4-BE49-F238E27FC236}">
                <a16:creationId xmlns:a16="http://schemas.microsoft.com/office/drawing/2014/main" id="{EFAA4BF5-BC8B-3DCE-F350-A9902B63B0A6}"/>
              </a:ext>
            </a:extLst>
          </p:cNvPr>
          <p:cNvSpPr txBox="1"/>
          <p:nvPr/>
        </p:nvSpPr>
        <p:spPr>
          <a:xfrm>
            <a:off x="6038597" y="3177242"/>
            <a:ext cx="2306687" cy="923330"/>
          </a:xfrm>
          <a:prstGeom prst="rect">
            <a:avLst/>
          </a:prstGeom>
          <a:noFill/>
        </p:spPr>
        <p:txBody>
          <a:bodyPr wrap="square" rtlCol="0">
            <a:spAutoFit/>
          </a:bodyPr>
          <a:lstStyle/>
          <a:p>
            <a:pPr algn="ctr"/>
            <a:r>
              <a:rPr lang="en-US" b="1" dirty="0"/>
              <a:t>Reframing &amp; Updating </a:t>
            </a:r>
          </a:p>
          <a:p>
            <a:pPr algn="ctr"/>
            <a:r>
              <a:rPr lang="en-US" b="1" dirty="0"/>
              <a:t>Beliefs</a:t>
            </a:r>
          </a:p>
        </p:txBody>
      </p:sp>
      <p:sp>
        <p:nvSpPr>
          <p:cNvPr id="22" name="TextBox 21">
            <a:extLst>
              <a:ext uri="{FF2B5EF4-FFF2-40B4-BE49-F238E27FC236}">
                <a16:creationId xmlns:a16="http://schemas.microsoft.com/office/drawing/2014/main" id="{ECC53469-AEFD-82F6-0737-694105ED2BFA}"/>
              </a:ext>
            </a:extLst>
          </p:cNvPr>
          <p:cNvSpPr txBox="1"/>
          <p:nvPr/>
        </p:nvSpPr>
        <p:spPr>
          <a:xfrm>
            <a:off x="897955" y="5926460"/>
            <a:ext cx="1018228" cy="369332"/>
          </a:xfrm>
          <a:prstGeom prst="rect">
            <a:avLst/>
          </a:prstGeom>
          <a:noFill/>
        </p:spPr>
        <p:txBody>
          <a:bodyPr wrap="none" rtlCol="0">
            <a:spAutoFit/>
          </a:bodyPr>
          <a:lstStyle/>
          <a:p>
            <a:pPr algn="ctr"/>
            <a:r>
              <a:rPr lang="en-US" dirty="0"/>
              <a:t>Sensing</a:t>
            </a:r>
          </a:p>
        </p:txBody>
      </p:sp>
      <p:sp>
        <p:nvSpPr>
          <p:cNvPr id="23" name="TextBox 22">
            <a:extLst>
              <a:ext uri="{FF2B5EF4-FFF2-40B4-BE49-F238E27FC236}">
                <a16:creationId xmlns:a16="http://schemas.microsoft.com/office/drawing/2014/main" id="{ED7BDF71-75FD-A53F-F859-0D5831D3AA87}"/>
              </a:ext>
            </a:extLst>
          </p:cNvPr>
          <p:cNvSpPr txBox="1"/>
          <p:nvPr/>
        </p:nvSpPr>
        <p:spPr>
          <a:xfrm>
            <a:off x="3430758" y="5926460"/>
            <a:ext cx="1377300" cy="369332"/>
          </a:xfrm>
          <a:prstGeom prst="rect">
            <a:avLst/>
          </a:prstGeom>
          <a:noFill/>
        </p:spPr>
        <p:txBody>
          <a:bodyPr wrap="none" rtlCol="0">
            <a:spAutoFit/>
          </a:bodyPr>
          <a:lstStyle/>
          <a:p>
            <a:pPr algn="ctr"/>
            <a:r>
              <a:rPr lang="en-US" dirty="0"/>
              <a:t>Anticipating</a:t>
            </a:r>
          </a:p>
        </p:txBody>
      </p:sp>
      <p:sp>
        <p:nvSpPr>
          <p:cNvPr id="24" name="TextBox 23">
            <a:extLst>
              <a:ext uri="{FF2B5EF4-FFF2-40B4-BE49-F238E27FC236}">
                <a16:creationId xmlns:a16="http://schemas.microsoft.com/office/drawing/2014/main" id="{C9B7E7A7-9060-6BED-7F14-7DE3E87496DE}"/>
              </a:ext>
            </a:extLst>
          </p:cNvPr>
          <p:cNvSpPr txBox="1"/>
          <p:nvPr/>
        </p:nvSpPr>
        <p:spPr>
          <a:xfrm>
            <a:off x="6650766" y="5926460"/>
            <a:ext cx="1082349" cy="369332"/>
          </a:xfrm>
          <a:prstGeom prst="rect">
            <a:avLst/>
          </a:prstGeom>
          <a:noFill/>
        </p:spPr>
        <p:txBody>
          <a:bodyPr wrap="none" rtlCol="0">
            <a:spAutoFit/>
          </a:bodyPr>
          <a:lstStyle/>
          <a:p>
            <a:pPr algn="ctr"/>
            <a:r>
              <a:rPr lang="en-US" dirty="0"/>
              <a:t>Learning</a:t>
            </a:r>
          </a:p>
        </p:txBody>
      </p:sp>
      <p:sp>
        <p:nvSpPr>
          <p:cNvPr id="25" name="Arrow: Right 24">
            <a:extLst>
              <a:ext uri="{FF2B5EF4-FFF2-40B4-BE49-F238E27FC236}">
                <a16:creationId xmlns:a16="http://schemas.microsoft.com/office/drawing/2014/main" id="{E341A04F-52AE-B076-D643-00FFD3F6661A}"/>
              </a:ext>
            </a:extLst>
          </p:cNvPr>
          <p:cNvSpPr/>
          <p:nvPr/>
        </p:nvSpPr>
        <p:spPr>
          <a:xfrm>
            <a:off x="2184442" y="4574506"/>
            <a:ext cx="783137" cy="285251"/>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Content Placeholder 5">
            <a:extLst>
              <a:ext uri="{FF2B5EF4-FFF2-40B4-BE49-F238E27FC236}">
                <a16:creationId xmlns:a16="http://schemas.microsoft.com/office/drawing/2014/main" id="{7DDEAB4C-1E57-2D11-D826-DA5036860617}"/>
              </a:ext>
            </a:extLst>
          </p:cNvPr>
          <p:cNvPicPr>
            <a:picLocks noChangeAspect="1"/>
          </p:cNvPicPr>
          <p:nvPr/>
        </p:nvPicPr>
        <p:blipFill rotWithShape="1">
          <a:blip r:embed="rId5"/>
          <a:srcRect l="19713" t="43276" r="19312" b="41818"/>
          <a:stretch/>
        </p:blipFill>
        <p:spPr bwMode="auto">
          <a:xfrm>
            <a:off x="6038597" y="4204944"/>
            <a:ext cx="2306687" cy="1430146"/>
          </a:xfrm>
          <a:prstGeom prst="rect">
            <a:avLst/>
          </a:prstGeom>
          <a:noFill/>
          <a:ln w="9525">
            <a:noFill/>
            <a:miter lim="800000"/>
            <a:headEnd/>
            <a:tailEnd/>
          </a:ln>
        </p:spPr>
      </p:pic>
      <p:sp>
        <p:nvSpPr>
          <p:cNvPr id="28" name="Arrow: Right 27">
            <a:extLst>
              <a:ext uri="{FF2B5EF4-FFF2-40B4-BE49-F238E27FC236}">
                <a16:creationId xmlns:a16="http://schemas.microsoft.com/office/drawing/2014/main" id="{3AAFB2E9-79AA-C481-9478-61868BE35A6E}"/>
              </a:ext>
            </a:extLst>
          </p:cNvPr>
          <p:cNvSpPr/>
          <p:nvPr/>
        </p:nvSpPr>
        <p:spPr>
          <a:xfrm>
            <a:off x="5149897" y="4548669"/>
            <a:ext cx="783137" cy="285251"/>
          </a:xfrm>
          <a:prstGeom prst="rightArrow">
            <a:avLst/>
          </a:prstGeom>
          <a:solidFill>
            <a:srgbClr val="92D05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79BADD98-08D3-FE73-099F-947AAD30A0CF}"/>
              </a:ext>
            </a:extLst>
          </p:cNvPr>
          <p:cNvSpPr/>
          <p:nvPr/>
        </p:nvSpPr>
        <p:spPr>
          <a:xfrm>
            <a:off x="2184442" y="5035208"/>
            <a:ext cx="783137" cy="285251"/>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EFFD41EE-4557-2DD9-4302-4EE175355CC8}"/>
              </a:ext>
            </a:extLst>
          </p:cNvPr>
          <p:cNvSpPr/>
          <p:nvPr/>
        </p:nvSpPr>
        <p:spPr>
          <a:xfrm>
            <a:off x="5149897" y="5009371"/>
            <a:ext cx="783137" cy="285251"/>
          </a:xfrm>
          <a:prstGeom prst="rightArrow">
            <a:avLst/>
          </a:prstGeom>
          <a:solidFill>
            <a:srgbClr val="FF0000">
              <a:alpha val="32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5">
            <a:extLst>
              <a:ext uri="{FF2B5EF4-FFF2-40B4-BE49-F238E27FC236}">
                <a16:creationId xmlns:a16="http://schemas.microsoft.com/office/drawing/2014/main" id="{A0C749ED-946E-18D0-7243-0317CE4FF521}"/>
              </a:ext>
            </a:extLst>
          </p:cNvPr>
          <p:cNvSpPr txBox="1">
            <a:spLocks/>
          </p:cNvSpPr>
          <p:nvPr/>
        </p:nvSpPr>
        <p:spPr bwMode="auto">
          <a:xfrm>
            <a:off x="266700" y="1170444"/>
            <a:ext cx="8572500" cy="17811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pPr marL="0" indent="0">
              <a:spcBef>
                <a:spcPts val="1080"/>
              </a:spcBef>
              <a:spcAft>
                <a:spcPts val="600"/>
              </a:spcAft>
              <a:buNone/>
            </a:pPr>
            <a:r>
              <a:rPr lang="en-US" sz="1800" b="1" i="1" kern="0" dirty="0"/>
              <a:t>“Surprise” is a process that has structure and responses that can be studied</a:t>
            </a:r>
          </a:p>
          <a:p>
            <a:pPr lvl="1">
              <a:buFont typeface="Arial" panose="020B0604020202020204" pitchFamily="34" charset="0"/>
              <a:buChar char="•"/>
            </a:pPr>
            <a:r>
              <a:rPr lang="en-US" sz="1800" b="1" kern="0" dirty="0"/>
              <a:t>Sources of Surprise: </a:t>
            </a:r>
            <a:r>
              <a:rPr lang="en-US" sz="1800" kern="0" dirty="0"/>
              <a:t>A challenge-response relationship exists between any system and its operating environment. </a:t>
            </a:r>
          </a:p>
          <a:p>
            <a:pPr lvl="1">
              <a:buFont typeface="Arial" panose="020B0604020202020204" pitchFamily="34" charset="0"/>
              <a:buChar char="•"/>
            </a:pPr>
            <a:r>
              <a:rPr lang="en-US" sz="1800" b="1" kern="0" dirty="0"/>
              <a:t>Surprise Process: </a:t>
            </a:r>
            <a:r>
              <a:rPr lang="en-US" sz="1800" kern="0" dirty="0"/>
              <a:t>System elements must extend capability in novel ways – this is </a:t>
            </a:r>
            <a:r>
              <a:rPr lang="en-US" sz="1800" b="1" i="1" kern="0" dirty="0"/>
              <a:t>adaptive capacity</a:t>
            </a:r>
            <a:r>
              <a:rPr lang="en-US" sz="1800" b="1" kern="0" dirty="0"/>
              <a:t>, </a:t>
            </a:r>
            <a:r>
              <a:rPr lang="en-US" sz="1800" kern="0" dirty="0"/>
              <a:t>or fail to – this is </a:t>
            </a:r>
            <a:r>
              <a:rPr lang="en-US" sz="1800" b="1" i="1" kern="0" dirty="0"/>
              <a:t>shock.</a:t>
            </a:r>
          </a:p>
        </p:txBody>
      </p:sp>
      <p:sp>
        <p:nvSpPr>
          <p:cNvPr id="5" name="TextBox 4">
            <a:extLst>
              <a:ext uri="{FF2B5EF4-FFF2-40B4-BE49-F238E27FC236}">
                <a16:creationId xmlns:a16="http://schemas.microsoft.com/office/drawing/2014/main" id="{7CDB0E4F-F11C-5056-E5D2-96516C2EA1C3}"/>
              </a:ext>
            </a:extLst>
          </p:cNvPr>
          <p:cNvSpPr txBox="1"/>
          <p:nvPr/>
        </p:nvSpPr>
        <p:spPr>
          <a:xfrm>
            <a:off x="2089827" y="4240892"/>
            <a:ext cx="881973" cy="307777"/>
          </a:xfrm>
          <a:prstGeom prst="rect">
            <a:avLst/>
          </a:prstGeom>
          <a:noFill/>
        </p:spPr>
        <p:txBody>
          <a:bodyPr wrap="none" rtlCol="0">
            <a:spAutoFit/>
          </a:bodyPr>
          <a:lstStyle/>
          <a:p>
            <a:r>
              <a:rPr lang="en-US" sz="1400" dirty="0"/>
              <a:t>Adaptive</a:t>
            </a:r>
          </a:p>
        </p:txBody>
      </p:sp>
      <p:sp>
        <p:nvSpPr>
          <p:cNvPr id="7" name="TextBox 6">
            <a:extLst>
              <a:ext uri="{FF2B5EF4-FFF2-40B4-BE49-F238E27FC236}">
                <a16:creationId xmlns:a16="http://schemas.microsoft.com/office/drawing/2014/main" id="{89275BE5-148C-0356-0B10-CD81F0C5B3AE}"/>
              </a:ext>
            </a:extLst>
          </p:cNvPr>
          <p:cNvSpPr txBox="1"/>
          <p:nvPr/>
        </p:nvSpPr>
        <p:spPr>
          <a:xfrm>
            <a:off x="2089827" y="5379779"/>
            <a:ext cx="683200" cy="307777"/>
          </a:xfrm>
          <a:prstGeom prst="rect">
            <a:avLst/>
          </a:prstGeom>
          <a:noFill/>
        </p:spPr>
        <p:txBody>
          <a:bodyPr wrap="none" rtlCol="0">
            <a:spAutoFit/>
          </a:bodyPr>
          <a:lstStyle/>
          <a:p>
            <a:r>
              <a:rPr lang="en-US" sz="1400" dirty="0"/>
              <a:t>Shock</a:t>
            </a:r>
          </a:p>
        </p:txBody>
      </p:sp>
      <p:sp>
        <p:nvSpPr>
          <p:cNvPr id="8" name="TextBox 7">
            <a:extLst>
              <a:ext uri="{FF2B5EF4-FFF2-40B4-BE49-F238E27FC236}">
                <a16:creationId xmlns:a16="http://schemas.microsoft.com/office/drawing/2014/main" id="{E1F8ED0C-2965-6744-32B5-9A8412808727}"/>
              </a:ext>
            </a:extLst>
          </p:cNvPr>
          <p:cNvSpPr txBox="1"/>
          <p:nvPr/>
        </p:nvSpPr>
        <p:spPr>
          <a:xfrm>
            <a:off x="5061627" y="4240892"/>
            <a:ext cx="881973" cy="307777"/>
          </a:xfrm>
          <a:prstGeom prst="rect">
            <a:avLst/>
          </a:prstGeom>
          <a:noFill/>
        </p:spPr>
        <p:txBody>
          <a:bodyPr wrap="none" rtlCol="0">
            <a:spAutoFit/>
          </a:bodyPr>
          <a:lstStyle/>
          <a:p>
            <a:r>
              <a:rPr lang="en-US" sz="1400" dirty="0"/>
              <a:t>Adaptive</a:t>
            </a:r>
          </a:p>
        </p:txBody>
      </p:sp>
      <p:sp>
        <p:nvSpPr>
          <p:cNvPr id="9" name="TextBox 8">
            <a:extLst>
              <a:ext uri="{FF2B5EF4-FFF2-40B4-BE49-F238E27FC236}">
                <a16:creationId xmlns:a16="http://schemas.microsoft.com/office/drawing/2014/main" id="{692C87D4-A1D1-009F-BCA6-7B9DF4AAAB6E}"/>
              </a:ext>
            </a:extLst>
          </p:cNvPr>
          <p:cNvSpPr txBox="1"/>
          <p:nvPr/>
        </p:nvSpPr>
        <p:spPr>
          <a:xfrm>
            <a:off x="5061627" y="5379779"/>
            <a:ext cx="683200" cy="307777"/>
          </a:xfrm>
          <a:prstGeom prst="rect">
            <a:avLst/>
          </a:prstGeom>
          <a:noFill/>
        </p:spPr>
        <p:txBody>
          <a:bodyPr wrap="none" rtlCol="0">
            <a:spAutoFit/>
          </a:bodyPr>
          <a:lstStyle/>
          <a:p>
            <a:r>
              <a:rPr lang="en-US" sz="1400" dirty="0"/>
              <a:t>Shock</a:t>
            </a:r>
          </a:p>
        </p:txBody>
      </p:sp>
    </p:spTree>
    <p:extLst>
      <p:ext uri="{BB962C8B-B14F-4D97-AF65-F5344CB8AC3E}">
        <p14:creationId xmlns:p14="http://schemas.microsoft.com/office/powerpoint/2010/main" val="141911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A638C6B-EBE1-4890-BAA2-875031778CBA}" type="slidenum">
              <a:rPr lang="en-US" smtClean="0"/>
              <a:pPr>
                <a:defRPr/>
              </a:pPr>
              <a:t>5</a:t>
            </a:fld>
            <a:endParaRPr lang="en-US" dirty="0"/>
          </a:p>
        </p:txBody>
      </p:sp>
      <p:sp>
        <p:nvSpPr>
          <p:cNvPr id="11" name="Title 1">
            <a:extLst>
              <a:ext uri="{FF2B5EF4-FFF2-40B4-BE49-F238E27FC236}">
                <a16:creationId xmlns:a16="http://schemas.microsoft.com/office/drawing/2014/main" id="{078567B6-4355-794E-87AE-FD67CE5EC258}"/>
              </a:ext>
            </a:extLst>
          </p:cNvPr>
          <p:cNvSpPr>
            <a:spLocks noGrp="1"/>
          </p:cNvSpPr>
          <p:nvPr>
            <p:ph type="title"/>
          </p:nvPr>
        </p:nvSpPr>
        <p:spPr>
          <a:xfrm>
            <a:off x="0" y="457200"/>
            <a:ext cx="9144000" cy="762000"/>
          </a:xfrm>
        </p:spPr>
        <p:txBody>
          <a:bodyPr/>
          <a:lstStyle/>
          <a:p>
            <a:r>
              <a:rPr lang="en-US" dirty="0">
                <a:ea typeface="ＭＳ Ｐゴシック"/>
              </a:rPr>
              <a:t>Background: Surprise &amp; Gaming</a:t>
            </a:r>
          </a:p>
        </p:txBody>
      </p:sp>
      <p:pic>
        <p:nvPicPr>
          <p:cNvPr id="5" name="Picture 4">
            <a:extLst>
              <a:ext uri="{FF2B5EF4-FFF2-40B4-BE49-F238E27FC236}">
                <a16:creationId xmlns:a16="http://schemas.microsoft.com/office/drawing/2014/main" id="{B2EBB7CE-AC7B-4364-B83F-EB3E5087A551}"/>
              </a:ext>
            </a:extLst>
          </p:cNvPr>
          <p:cNvPicPr/>
          <p:nvPr/>
        </p:nvPicPr>
        <p:blipFill>
          <a:blip r:embed="rId3">
            <a:extLst>
              <a:ext uri="{28A0092B-C50C-407E-A947-70E740481C1C}">
                <a14:useLocalDpi xmlns:a14="http://schemas.microsoft.com/office/drawing/2010/main" val="0"/>
              </a:ext>
            </a:extLst>
          </a:blip>
          <a:stretch>
            <a:fillRect/>
          </a:stretch>
        </p:blipFill>
        <p:spPr>
          <a:xfrm>
            <a:off x="3810000" y="3048000"/>
            <a:ext cx="4800601" cy="3048000"/>
          </a:xfrm>
          <a:prstGeom prst="rect">
            <a:avLst/>
          </a:prstGeom>
        </p:spPr>
      </p:pic>
      <p:sp>
        <p:nvSpPr>
          <p:cNvPr id="7" name="Content Placeholder 5">
            <a:extLst>
              <a:ext uri="{FF2B5EF4-FFF2-40B4-BE49-F238E27FC236}">
                <a16:creationId xmlns:a16="http://schemas.microsoft.com/office/drawing/2014/main" id="{9AF1FFC9-73A4-42B3-A3C8-37228A7E77AA}"/>
              </a:ext>
            </a:extLst>
          </p:cNvPr>
          <p:cNvSpPr>
            <a:spLocks noGrp="1"/>
          </p:cNvSpPr>
          <p:nvPr>
            <p:ph idx="1"/>
          </p:nvPr>
        </p:nvSpPr>
        <p:spPr>
          <a:xfrm>
            <a:off x="515006" y="3316995"/>
            <a:ext cx="3330466" cy="2677352"/>
          </a:xfrm>
        </p:spPr>
        <p:txBody>
          <a:bodyPr/>
          <a:lstStyle/>
          <a:p>
            <a:pPr marL="0" indent="0">
              <a:buNone/>
            </a:pPr>
            <a:r>
              <a:rPr lang="en-US" sz="1800" b="1" kern="1200" dirty="0">
                <a:solidFill>
                  <a:schemeClr val="tx1">
                    <a:lumMod val="50000"/>
                  </a:schemeClr>
                </a:solidFill>
                <a:latin typeface="+mj-lt"/>
                <a:ea typeface="+mn-ea"/>
                <a:cs typeface="Arial Narrow" panose="020B0604020202020204" pitchFamily="34" charset="0"/>
              </a:rPr>
              <a:t>How to create controlled conditions of surprise?</a:t>
            </a:r>
          </a:p>
          <a:p>
            <a:pPr marL="0" indent="0">
              <a:buNone/>
            </a:pPr>
            <a:r>
              <a:rPr lang="en-US" sz="1600" dirty="0">
                <a:solidFill>
                  <a:schemeClr val="tx1">
                    <a:lumMod val="50000"/>
                  </a:schemeClr>
                </a:solidFill>
              </a:rPr>
              <a:t>Models and simulations require relatively little expense, but they are unable to explore much beyond the normal variation of events that have been conceived in the model. </a:t>
            </a:r>
          </a:p>
        </p:txBody>
      </p:sp>
      <p:sp>
        <p:nvSpPr>
          <p:cNvPr id="6" name="Content Placeholder 5">
            <a:extLst>
              <a:ext uri="{FF2B5EF4-FFF2-40B4-BE49-F238E27FC236}">
                <a16:creationId xmlns:a16="http://schemas.microsoft.com/office/drawing/2014/main" id="{FD7695AE-3058-9246-69F3-C9536041ACAE}"/>
              </a:ext>
            </a:extLst>
          </p:cNvPr>
          <p:cNvSpPr txBox="1">
            <a:spLocks/>
          </p:cNvSpPr>
          <p:nvPr/>
        </p:nvSpPr>
        <p:spPr bwMode="auto">
          <a:xfrm>
            <a:off x="266700" y="1170444"/>
            <a:ext cx="8572500" cy="17811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pPr marL="0" indent="0">
              <a:spcBef>
                <a:spcPts val="1080"/>
              </a:spcBef>
              <a:spcAft>
                <a:spcPts val="600"/>
              </a:spcAft>
              <a:buNone/>
            </a:pPr>
            <a:r>
              <a:rPr lang="en-US" sz="1800" b="1" i="1" kern="0" dirty="0"/>
              <a:t>“Surprise” is a process that has structure and responses that can be studied</a:t>
            </a:r>
          </a:p>
          <a:p>
            <a:pPr lvl="1">
              <a:buFont typeface="Arial" panose="020B0604020202020204" pitchFamily="34" charset="0"/>
              <a:buChar char="•"/>
            </a:pPr>
            <a:r>
              <a:rPr lang="en-US" sz="1800" b="1" kern="0" dirty="0"/>
              <a:t>Sources of Surprise: </a:t>
            </a:r>
            <a:r>
              <a:rPr lang="en-US" sz="1800" kern="0" dirty="0"/>
              <a:t>A challenge-response relationship exists between any system and its operating environment. </a:t>
            </a:r>
          </a:p>
          <a:p>
            <a:pPr lvl="1">
              <a:buFont typeface="Arial" panose="020B0604020202020204" pitchFamily="34" charset="0"/>
              <a:buChar char="•"/>
            </a:pPr>
            <a:r>
              <a:rPr lang="en-US" sz="1800" b="1" kern="0" dirty="0"/>
              <a:t>Surprise Process: </a:t>
            </a:r>
            <a:r>
              <a:rPr lang="en-US" sz="1800" kern="0" dirty="0"/>
              <a:t>System elements must extend capability in novel ways – this is </a:t>
            </a:r>
            <a:r>
              <a:rPr lang="en-US" sz="1800" b="1" i="1" kern="0" dirty="0"/>
              <a:t>adaptive capacity</a:t>
            </a:r>
            <a:r>
              <a:rPr lang="en-US" sz="1800" b="1" kern="0" dirty="0"/>
              <a:t>, </a:t>
            </a:r>
            <a:r>
              <a:rPr lang="en-US" sz="1800" kern="0" dirty="0"/>
              <a:t>or fail to – this is </a:t>
            </a:r>
            <a:r>
              <a:rPr lang="en-US" sz="1800" b="1" i="1" kern="0" dirty="0"/>
              <a:t>shock.</a:t>
            </a:r>
          </a:p>
        </p:txBody>
      </p:sp>
    </p:spTree>
    <p:extLst>
      <p:ext uri="{BB962C8B-B14F-4D97-AF65-F5344CB8AC3E}">
        <p14:creationId xmlns:p14="http://schemas.microsoft.com/office/powerpoint/2010/main" val="255746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762000"/>
          </a:xfrm>
        </p:spPr>
        <p:txBody>
          <a:bodyPr/>
          <a:lstStyle/>
          <a:p>
            <a:r>
              <a:rPr lang="en-US" dirty="0">
                <a:ea typeface="ＭＳ Ｐゴシック"/>
              </a:rPr>
              <a:t>Background: Realistic Setting</a:t>
            </a:r>
          </a:p>
        </p:txBody>
      </p:sp>
      <p:sp>
        <p:nvSpPr>
          <p:cNvPr id="4" name="Slide Number Placeholder 3"/>
          <p:cNvSpPr>
            <a:spLocks noGrp="1"/>
          </p:cNvSpPr>
          <p:nvPr>
            <p:ph type="sldNum" sz="quarter" idx="12"/>
          </p:nvPr>
        </p:nvSpPr>
        <p:spPr/>
        <p:txBody>
          <a:bodyPr/>
          <a:lstStyle/>
          <a:p>
            <a:pPr>
              <a:defRPr/>
            </a:pPr>
            <a:fld id="{407A1CAB-7516-4CCD-94E9-49442F727ECD}" type="slidenum">
              <a:rPr lang="en-US" smtClean="0"/>
              <a:pPr>
                <a:defRPr/>
              </a:pPr>
              <a:t>6</a:t>
            </a:fld>
            <a:endParaRPr lang="en-US" dirty="0"/>
          </a:p>
        </p:txBody>
      </p:sp>
      <p:pic>
        <p:nvPicPr>
          <p:cNvPr id="7" name="Picture 6" descr="A close up of a map&#10;&#10;Description automatically generated">
            <a:extLst>
              <a:ext uri="{FF2B5EF4-FFF2-40B4-BE49-F238E27FC236}">
                <a16:creationId xmlns:a16="http://schemas.microsoft.com/office/drawing/2014/main" id="{574B5318-ACC1-AE41-AF16-BA94CD8DF298}"/>
              </a:ext>
            </a:extLst>
          </p:cNvPr>
          <p:cNvPicPr/>
          <p:nvPr/>
        </p:nvPicPr>
        <p:blipFill>
          <a:blip r:embed="rId3"/>
          <a:stretch>
            <a:fillRect/>
          </a:stretch>
        </p:blipFill>
        <p:spPr>
          <a:xfrm>
            <a:off x="5622009" y="1600200"/>
            <a:ext cx="3369591" cy="2899198"/>
          </a:xfrm>
          <a:prstGeom prst="rect">
            <a:avLst/>
          </a:prstGeom>
          <a:ln w="19050">
            <a:solidFill>
              <a:schemeClr val="tx1">
                <a:lumMod val="50000"/>
              </a:schemeClr>
            </a:solidFill>
          </a:ln>
        </p:spPr>
      </p:pic>
      <p:sp>
        <p:nvSpPr>
          <p:cNvPr id="10" name="Content Placeholder 5">
            <a:extLst>
              <a:ext uri="{FF2B5EF4-FFF2-40B4-BE49-F238E27FC236}">
                <a16:creationId xmlns:a16="http://schemas.microsoft.com/office/drawing/2014/main" id="{3B87BECE-1AED-2247-A782-244880E7B102}"/>
              </a:ext>
            </a:extLst>
          </p:cNvPr>
          <p:cNvSpPr txBox="1">
            <a:spLocks/>
          </p:cNvSpPr>
          <p:nvPr/>
        </p:nvSpPr>
        <p:spPr bwMode="auto">
          <a:xfrm>
            <a:off x="152400" y="1600200"/>
            <a:ext cx="5334000" cy="423935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1" fontAlgn="base" hangingPunct="1">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pPr marL="0" indent="0">
              <a:buNone/>
            </a:pPr>
            <a:r>
              <a:rPr lang="en-US" sz="1800" dirty="0">
                <a:solidFill>
                  <a:schemeClr val="tx1"/>
                </a:solidFill>
                <a:latin typeface="Arial" panose="020B0604020202020204" pitchFamily="34" charset="0"/>
                <a:ea typeface="+mn-ea"/>
                <a:cs typeface="Arial" panose="020B0604020202020204" pitchFamily="34" charset="0"/>
              </a:rPr>
              <a:t>The </a:t>
            </a:r>
            <a:r>
              <a:rPr lang="en-US" sz="1800" b="1" i="1" dirty="0">
                <a:solidFill>
                  <a:schemeClr val="tx1"/>
                </a:solidFill>
                <a:latin typeface="Arial" panose="020B0604020202020204" pitchFamily="34" charset="0"/>
                <a:ea typeface="+mn-ea"/>
                <a:cs typeface="Arial" panose="020B0604020202020204" pitchFamily="34" charset="0"/>
              </a:rPr>
              <a:t>Dystopia Virtual World (simply “Dystopia”)</a:t>
            </a:r>
            <a:r>
              <a:rPr lang="en-US" sz="1800" dirty="0">
                <a:solidFill>
                  <a:schemeClr val="tx1"/>
                </a:solidFill>
                <a:latin typeface="Arial" panose="020B0604020202020204" pitchFamily="34" charset="0"/>
                <a:ea typeface="+mn-ea"/>
                <a:cs typeface="Arial" panose="020B0604020202020204" pitchFamily="34" charset="0"/>
              </a:rPr>
              <a:t> was developed previously at the NPS Center for Homeland Defense and Security (CHDS) for tabletop exercises.</a:t>
            </a:r>
          </a:p>
          <a:p>
            <a:pPr marL="128588" indent="-128588"/>
            <a:r>
              <a:rPr lang="en-US" sz="1600" kern="0" dirty="0">
                <a:solidFill>
                  <a:schemeClr val="tx1"/>
                </a:solidFill>
                <a:latin typeface="Arial" panose="020B0604020202020204" pitchFamily="34" charset="0"/>
                <a:cs typeface="Arial" panose="020B0604020202020204" pitchFamily="34" charset="0"/>
              </a:rPr>
              <a:t>Combines </a:t>
            </a:r>
            <a:r>
              <a:rPr lang="en-US" sz="1600" b="1" i="1" kern="0" dirty="0">
                <a:solidFill>
                  <a:schemeClr val="tx1"/>
                </a:solidFill>
                <a:latin typeface="Arial" panose="020B0604020202020204" pitchFamily="34" charset="0"/>
                <a:cs typeface="Arial" panose="020B0604020202020204" pitchFamily="34" charset="0"/>
              </a:rPr>
              <a:t>geographic and functional realism</a:t>
            </a:r>
          </a:p>
          <a:p>
            <a:pPr marL="304800" lvl="1" indent="-114300">
              <a:buFont typeface="Arial" panose="020B0604020202020204" pitchFamily="34" charset="0"/>
              <a:buChar char="•"/>
            </a:pPr>
            <a:r>
              <a:rPr lang="en-US" sz="1600" kern="0" dirty="0">
                <a:solidFill>
                  <a:schemeClr val="tx1"/>
                </a:solidFill>
                <a:latin typeface="Arial" panose="020B0604020202020204" pitchFamily="34" charset="0"/>
                <a:cs typeface="Arial" panose="020B0604020202020204" pitchFamily="34" charset="0"/>
              </a:rPr>
              <a:t>assessing operational resilience requires infrastructure function</a:t>
            </a:r>
          </a:p>
          <a:p>
            <a:pPr marL="0" indent="0">
              <a:buNone/>
            </a:pPr>
            <a:endParaRPr lang="en-US" sz="1800" dirty="0">
              <a:solidFill>
                <a:schemeClr val="tx1"/>
              </a:solidFill>
              <a:latin typeface="Arial" panose="020B0604020202020204" pitchFamily="34" charset="0"/>
              <a:ea typeface="+mn-ea"/>
              <a:cs typeface="Arial" panose="020B0604020202020204" pitchFamily="34" charset="0"/>
            </a:endParaRPr>
          </a:p>
          <a:p>
            <a:pPr marL="0" indent="0">
              <a:buNone/>
            </a:pPr>
            <a:r>
              <a:rPr lang="en-US" sz="1800" dirty="0">
                <a:solidFill>
                  <a:schemeClr val="tx1"/>
                </a:solidFill>
                <a:latin typeface="Arial" panose="020B0604020202020204" pitchFamily="34" charset="0"/>
                <a:ea typeface="+mn-ea"/>
                <a:cs typeface="Arial" panose="020B0604020202020204" pitchFamily="34" charset="0"/>
              </a:rPr>
              <a:t>A collection of structured data—including geographically realistic terrain, maps, population demographics, and infrastructure systems</a:t>
            </a:r>
          </a:p>
          <a:p>
            <a:pPr marL="304800" lvl="1" indent="-114300">
              <a:buFont typeface="Arial" panose="020B0604020202020204" pitchFamily="34" charset="0"/>
              <a:buChar char="•"/>
            </a:pPr>
            <a:r>
              <a:rPr lang="en-US" sz="1800" b="1" kern="0" dirty="0">
                <a:solidFill>
                  <a:schemeClr val="tx1"/>
                </a:solidFill>
                <a:latin typeface="Arial" panose="020B0604020202020204" pitchFamily="34" charset="0"/>
                <a:ea typeface="+mn-ea"/>
                <a:cs typeface="Arial" panose="020B0604020202020204" pitchFamily="34" charset="0"/>
              </a:rPr>
              <a:t>military installations &amp; communities</a:t>
            </a:r>
          </a:p>
          <a:p>
            <a:pPr marL="304800" lvl="1" indent="-114300">
              <a:buFont typeface="Arial" panose="020B0604020202020204" pitchFamily="34" charset="0"/>
              <a:buChar char="•"/>
            </a:pPr>
            <a:r>
              <a:rPr lang="en-US" sz="1800" b="1" kern="0" dirty="0">
                <a:solidFill>
                  <a:schemeClr val="tx1"/>
                </a:solidFill>
                <a:latin typeface="Arial" panose="020B0604020202020204" pitchFamily="34" charset="0"/>
                <a:ea typeface="+mn-ea"/>
                <a:cs typeface="Arial" panose="020B0604020202020204" pitchFamily="34" charset="0"/>
              </a:rPr>
              <a:t>can be relocated in any part of the world</a:t>
            </a:r>
          </a:p>
          <a:p>
            <a:pPr marL="128588" indent="-128588"/>
            <a:endParaRPr lang="en-US" sz="1800" kern="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B31E290-71E9-C343-8B6E-5F3867CD4D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873"/>
          <a:stretch/>
        </p:blipFill>
        <p:spPr>
          <a:xfrm>
            <a:off x="5622009" y="4648072"/>
            <a:ext cx="1564888" cy="1191487"/>
          </a:xfrm>
          <a:prstGeom prst="rect">
            <a:avLst/>
          </a:prstGeom>
          <a:ln w="38100">
            <a:solidFill>
              <a:schemeClr val="accent6">
                <a:lumMod val="10000"/>
              </a:schemeClr>
            </a:solidFill>
          </a:ln>
        </p:spPr>
      </p:pic>
      <p:pic>
        <p:nvPicPr>
          <p:cNvPr id="12" name="Picture 11">
            <a:extLst>
              <a:ext uri="{FF2B5EF4-FFF2-40B4-BE49-F238E27FC236}">
                <a16:creationId xmlns:a16="http://schemas.microsoft.com/office/drawing/2014/main" id="{363DE817-36D0-BF47-8993-82343D1F2D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535"/>
          <a:stretch/>
        </p:blipFill>
        <p:spPr>
          <a:xfrm>
            <a:off x="7401221" y="4648071"/>
            <a:ext cx="1590379" cy="1191487"/>
          </a:xfrm>
          <a:prstGeom prst="rect">
            <a:avLst/>
          </a:prstGeom>
          <a:ln w="28575">
            <a:solidFill>
              <a:schemeClr val="accent6">
                <a:lumMod val="10000"/>
              </a:schemeClr>
            </a:solidFill>
          </a:ln>
        </p:spPr>
      </p:pic>
    </p:spTree>
    <p:extLst>
      <p:ext uri="{BB962C8B-B14F-4D97-AF65-F5344CB8AC3E}">
        <p14:creationId xmlns:p14="http://schemas.microsoft.com/office/powerpoint/2010/main" val="1736096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07A1CAB-7516-4CCD-94E9-49442F727ECD}" type="slidenum">
              <a:rPr lang="en-US" smtClean="0"/>
              <a:pPr>
                <a:defRPr/>
              </a:pPr>
              <a:t>7</a:t>
            </a:fld>
            <a:endParaRPr lang="en-US" dirty="0"/>
          </a:p>
        </p:txBody>
      </p:sp>
      <p:pic>
        <p:nvPicPr>
          <p:cNvPr id="5" name="Picture 4">
            <a:extLst>
              <a:ext uri="{FF2B5EF4-FFF2-40B4-BE49-F238E27FC236}">
                <a16:creationId xmlns:a16="http://schemas.microsoft.com/office/drawing/2014/main" id="{C11D90EE-F195-D772-5C1A-1AF80BDABE23}"/>
              </a:ext>
            </a:extLst>
          </p:cNvPr>
          <p:cNvPicPr>
            <a:picLocks noChangeAspect="1"/>
          </p:cNvPicPr>
          <p:nvPr/>
        </p:nvPicPr>
        <p:blipFill rotWithShape="1">
          <a:blip r:embed="rId3"/>
          <a:srcRect l="5500" r="5500"/>
          <a:stretch/>
        </p:blipFill>
        <p:spPr>
          <a:xfrm>
            <a:off x="0" y="609600"/>
            <a:ext cx="9144000" cy="5715000"/>
          </a:xfrm>
          <a:prstGeom prst="rect">
            <a:avLst/>
          </a:prstGeom>
        </p:spPr>
      </p:pic>
      <p:sp>
        <p:nvSpPr>
          <p:cNvPr id="11" name="TextBox 10">
            <a:extLst>
              <a:ext uri="{FF2B5EF4-FFF2-40B4-BE49-F238E27FC236}">
                <a16:creationId xmlns:a16="http://schemas.microsoft.com/office/drawing/2014/main" id="{CA0F0A21-4118-71A1-3BC1-21EA6BE668E8}"/>
              </a:ext>
            </a:extLst>
          </p:cNvPr>
          <p:cNvSpPr txBox="1"/>
          <p:nvPr/>
        </p:nvSpPr>
        <p:spPr>
          <a:xfrm>
            <a:off x="3755110" y="6477000"/>
            <a:ext cx="1633781" cy="369332"/>
          </a:xfrm>
          <a:prstGeom prst="rect">
            <a:avLst/>
          </a:prstGeom>
          <a:noFill/>
        </p:spPr>
        <p:txBody>
          <a:bodyPr wrap="none" rtlCol="0">
            <a:spAutoFit/>
          </a:bodyPr>
          <a:lstStyle/>
          <a:p>
            <a:r>
              <a:rPr lang="en-US" dirty="0"/>
              <a:t>dysruption.net</a:t>
            </a:r>
          </a:p>
        </p:txBody>
      </p:sp>
    </p:spTree>
    <p:extLst>
      <p:ext uri="{BB962C8B-B14F-4D97-AF65-F5344CB8AC3E}">
        <p14:creationId xmlns:p14="http://schemas.microsoft.com/office/powerpoint/2010/main" val="208615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82797-99D0-E699-2007-1BE858DFC18C}"/>
              </a:ext>
            </a:extLst>
          </p:cNvPr>
          <p:cNvSpPr>
            <a:spLocks noGrp="1"/>
          </p:cNvSpPr>
          <p:nvPr>
            <p:ph type="title"/>
          </p:nvPr>
        </p:nvSpPr>
        <p:spPr/>
        <p:txBody>
          <a:bodyPr/>
          <a:lstStyle/>
          <a:p>
            <a:r>
              <a:rPr lang="en-US" sz="2800" dirty="0"/>
              <a:t>A notional fuel network on the island of Dystopia</a:t>
            </a:r>
          </a:p>
        </p:txBody>
      </p:sp>
      <p:pic>
        <p:nvPicPr>
          <p:cNvPr id="6" name="Content Placeholder 5">
            <a:extLst>
              <a:ext uri="{FF2B5EF4-FFF2-40B4-BE49-F238E27FC236}">
                <a16:creationId xmlns:a16="http://schemas.microsoft.com/office/drawing/2014/main" id="{28BE0D3D-B5F9-9F9A-6417-3C3AEC661D24}"/>
              </a:ext>
            </a:extLst>
          </p:cNvPr>
          <p:cNvPicPr>
            <a:picLocks noGrp="1" noChangeAspect="1"/>
          </p:cNvPicPr>
          <p:nvPr>
            <p:ph idx="1"/>
          </p:nvPr>
        </p:nvPicPr>
        <p:blipFill>
          <a:blip r:embed="rId2"/>
          <a:stretch>
            <a:fillRect/>
          </a:stretch>
        </p:blipFill>
        <p:spPr>
          <a:xfrm>
            <a:off x="-76200" y="1447800"/>
            <a:ext cx="5211449" cy="5684778"/>
          </a:xfrm>
        </p:spPr>
      </p:pic>
      <p:sp>
        <p:nvSpPr>
          <p:cNvPr id="4" name="Slide Number Placeholder 3">
            <a:extLst>
              <a:ext uri="{FF2B5EF4-FFF2-40B4-BE49-F238E27FC236}">
                <a16:creationId xmlns:a16="http://schemas.microsoft.com/office/drawing/2014/main" id="{4BF658A6-BFE1-9DD9-03EA-5A5B7C8A507F}"/>
              </a:ext>
            </a:extLst>
          </p:cNvPr>
          <p:cNvSpPr>
            <a:spLocks noGrp="1"/>
          </p:cNvSpPr>
          <p:nvPr>
            <p:ph type="sldNum" sz="quarter" idx="12"/>
          </p:nvPr>
        </p:nvSpPr>
        <p:spPr/>
        <p:txBody>
          <a:bodyPr/>
          <a:lstStyle/>
          <a:p>
            <a:pPr>
              <a:defRPr/>
            </a:pPr>
            <a:fld id="{8C8B53A7-21D7-4990-A3BD-F06DCAE13504}" type="slidenum">
              <a:rPr lang="en-US" smtClean="0"/>
              <a:pPr>
                <a:defRPr/>
              </a:pPr>
              <a:t>8</a:t>
            </a:fld>
            <a:endParaRPr lang="en-US" dirty="0"/>
          </a:p>
        </p:txBody>
      </p:sp>
      <p:pic>
        <p:nvPicPr>
          <p:cNvPr id="7" name="Picture 6">
            <a:extLst>
              <a:ext uri="{FF2B5EF4-FFF2-40B4-BE49-F238E27FC236}">
                <a16:creationId xmlns:a16="http://schemas.microsoft.com/office/drawing/2014/main" id="{84F0F9FB-826A-83E7-C007-35763A3CE04E}"/>
              </a:ext>
            </a:extLst>
          </p:cNvPr>
          <p:cNvPicPr>
            <a:picLocks noChangeAspect="1"/>
          </p:cNvPicPr>
          <p:nvPr/>
        </p:nvPicPr>
        <p:blipFill rotWithShape="1">
          <a:blip r:embed="rId3"/>
          <a:srcRect l="9902" t="9534" r="14883" b="7881"/>
          <a:stretch/>
        </p:blipFill>
        <p:spPr>
          <a:xfrm>
            <a:off x="5257800" y="1828800"/>
            <a:ext cx="3514366" cy="3429989"/>
          </a:xfrm>
          <a:prstGeom prst="rect">
            <a:avLst/>
          </a:prstGeom>
          <a:ln w="76200">
            <a:solidFill>
              <a:schemeClr val="tx1"/>
            </a:solidFill>
          </a:ln>
        </p:spPr>
      </p:pic>
      <p:sp>
        <p:nvSpPr>
          <p:cNvPr id="8" name="TextBox 7">
            <a:extLst>
              <a:ext uri="{FF2B5EF4-FFF2-40B4-BE49-F238E27FC236}">
                <a16:creationId xmlns:a16="http://schemas.microsoft.com/office/drawing/2014/main" id="{0171307F-0AAE-5BFA-BAA8-184942B2D277}"/>
              </a:ext>
            </a:extLst>
          </p:cNvPr>
          <p:cNvSpPr txBox="1"/>
          <p:nvPr/>
        </p:nvSpPr>
        <p:spPr>
          <a:xfrm>
            <a:off x="4876800" y="6319931"/>
            <a:ext cx="1347035" cy="400110"/>
          </a:xfrm>
          <a:prstGeom prst="rect">
            <a:avLst/>
          </a:prstGeom>
          <a:noFill/>
        </p:spPr>
        <p:txBody>
          <a:bodyPr wrap="none" rtlCol="0">
            <a:spAutoFit/>
          </a:bodyPr>
          <a:lstStyle/>
          <a:p>
            <a:pPr algn="ctr"/>
            <a:r>
              <a:rPr lang="en-US" sz="2000" b="1" dirty="0"/>
              <a:t>Map View</a:t>
            </a:r>
          </a:p>
        </p:txBody>
      </p:sp>
      <p:sp>
        <p:nvSpPr>
          <p:cNvPr id="9" name="TextBox 8">
            <a:extLst>
              <a:ext uri="{FF2B5EF4-FFF2-40B4-BE49-F238E27FC236}">
                <a16:creationId xmlns:a16="http://schemas.microsoft.com/office/drawing/2014/main" id="{69B8BD90-D6AC-4F63-9F6E-2329D2F28FE1}"/>
              </a:ext>
            </a:extLst>
          </p:cNvPr>
          <p:cNvSpPr txBox="1"/>
          <p:nvPr/>
        </p:nvSpPr>
        <p:spPr>
          <a:xfrm>
            <a:off x="6845710" y="5389250"/>
            <a:ext cx="2116477" cy="400110"/>
          </a:xfrm>
          <a:prstGeom prst="rect">
            <a:avLst/>
          </a:prstGeom>
          <a:noFill/>
        </p:spPr>
        <p:txBody>
          <a:bodyPr wrap="none" rtlCol="0">
            <a:spAutoFit/>
          </a:bodyPr>
          <a:lstStyle/>
          <a:p>
            <a:pPr algn="ctr"/>
            <a:r>
              <a:rPr lang="en-US" sz="2000" b="1" dirty="0"/>
              <a:t>Schematic View</a:t>
            </a:r>
          </a:p>
        </p:txBody>
      </p:sp>
    </p:spTree>
    <p:extLst>
      <p:ext uri="{BB962C8B-B14F-4D97-AF65-F5344CB8AC3E}">
        <p14:creationId xmlns:p14="http://schemas.microsoft.com/office/powerpoint/2010/main" val="2580248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BE8FBD-29AB-520F-A6C8-A5165FACF67B}"/>
              </a:ext>
            </a:extLst>
          </p:cNvPr>
          <p:cNvSpPr>
            <a:spLocks noGrp="1"/>
          </p:cNvSpPr>
          <p:nvPr>
            <p:ph type="sldNum" sz="quarter" idx="12"/>
          </p:nvPr>
        </p:nvSpPr>
        <p:spPr/>
        <p:txBody>
          <a:bodyPr/>
          <a:lstStyle/>
          <a:p>
            <a:pPr>
              <a:defRPr/>
            </a:pPr>
            <a:fld id="{8C8B53A7-21D7-4990-A3BD-F06DCAE13504}" type="slidenum">
              <a:rPr lang="en-US" smtClean="0"/>
              <a:pPr>
                <a:defRPr/>
              </a:pPr>
              <a:t>9</a:t>
            </a:fld>
            <a:endParaRPr lang="en-US" dirty="0"/>
          </a:p>
        </p:txBody>
      </p:sp>
      <p:pic>
        <p:nvPicPr>
          <p:cNvPr id="5" name="Picture 4">
            <a:extLst>
              <a:ext uri="{FF2B5EF4-FFF2-40B4-BE49-F238E27FC236}">
                <a16:creationId xmlns:a16="http://schemas.microsoft.com/office/drawing/2014/main" id="{B40431EF-9A00-C3F1-16C8-943E1DB415AA}"/>
              </a:ext>
            </a:extLst>
          </p:cNvPr>
          <p:cNvPicPr>
            <a:picLocks noChangeAspect="1"/>
          </p:cNvPicPr>
          <p:nvPr/>
        </p:nvPicPr>
        <p:blipFill>
          <a:blip r:embed="rId2"/>
          <a:stretch>
            <a:fillRect/>
          </a:stretch>
        </p:blipFill>
        <p:spPr>
          <a:xfrm>
            <a:off x="153919" y="476922"/>
            <a:ext cx="6111898" cy="3453294"/>
          </a:xfrm>
          <a:prstGeom prst="rect">
            <a:avLst/>
          </a:prstGeom>
        </p:spPr>
      </p:pic>
      <p:pic>
        <p:nvPicPr>
          <p:cNvPr id="6" name="Picture 5">
            <a:extLst>
              <a:ext uri="{FF2B5EF4-FFF2-40B4-BE49-F238E27FC236}">
                <a16:creationId xmlns:a16="http://schemas.microsoft.com/office/drawing/2014/main" id="{1044CA76-1F22-7DAF-6716-879258B7BAFF}"/>
              </a:ext>
            </a:extLst>
          </p:cNvPr>
          <p:cNvPicPr>
            <a:picLocks noChangeAspect="1"/>
          </p:cNvPicPr>
          <p:nvPr/>
        </p:nvPicPr>
        <p:blipFill rotWithShape="1">
          <a:blip r:embed="rId3"/>
          <a:srcRect r="21718"/>
          <a:stretch/>
        </p:blipFill>
        <p:spPr>
          <a:xfrm>
            <a:off x="2845158" y="4240019"/>
            <a:ext cx="6101058" cy="1919234"/>
          </a:xfrm>
          <a:prstGeom prst="rect">
            <a:avLst/>
          </a:prstGeom>
          <a:ln>
            <a:noFill/>
          </a:ln>
        </p:spPr>
      </p:pic>
      <p:sp>
        <p:nvSpPr>
          <p:cNvPr id="7" name="TextBox 6">
            <a:extLst>
              <a:ext uri="{FF2B5EF4-FFF2-40B4-BE49-F238E27FC236}">
                <a16:creationId xmlns:a16="http://schemas.microsoft.com/office/drawing/2014/main" id="{9AF5FDFF-AC8F-BBA6-7B31-2ADEB58D3351}"/>
              </a:ext>
            </a:extLst>
          </p:cNvPr>
          <p:cNvSpPr txBox="1"/>
          <p:nvPr/>
        </p:nvSpPr>
        <p:spPr>
          <a:xfrm>
            <a:off x="4524886" y="3903536"/>
            <a:ext cx="1666966" cy="369332"/>
          </a:xfrm>
          <a:prstGeom prst="rect">
            <a:avLst/>
          </a:prstGeom>
          <a:noFill/>
        </p:spPr>
        <p:txBody>
          <a:bodyPr wrap="square" rtlCol="0">
            <a:spAutoFit/>
          </a:bodyPr>
          <a:lstStyle/>
          <a:p>
            <a:pPr algn="ctr"/>
            <a:r>
              <a:rPr lang="en-US" dirty="0">
                <a:solidFill>
                  <a:srgbClr val="002060"/>
                </a:solidFill>
              </a:rPr>
              <a:t>Delivery Cost</a:t>
            </a:r>
          </a:p>
        </p:txBody>
      </p:sp>
      <p:sp>
        <p:nvSpPr>
          <p:cNvPr id="8" name="TextBox 7">
            <a:extLst>
              <a:ext uri="{FF2B5EF4-FFF2-40B4-BE49-F238E27FC236}">
                <a16:creationId xmlns:a16="http://schemas.microsoft.com/office/drawing/2014/main" id="{F273998E-B778-B2A6-128F-60CB29CFB944}"/>
              </a:ext>
            </a:extLst>
          </p:cNvPr>
          <p:cNvSpPr txBox="1"/>
          <p:nvPr/>
        </p:nvSpPr>
        <p:spPr>
          <a:xfrm>
            <a:off x="6902388" y="3901065"/>
            <a:ext cx="2044824" cy="369332"/>
          </a:xfrm>
          <a:prstGeom prst="rect">
            <a:avLst/>
          </a:prstGeom>
          <a:noFill/>
        </p:spPr>
        <p:txBody>
          <a:bodyPr wrap="square" rtlCol="0">
            <a:spAutoFit/>
          </a:bodyPr>
          <a:lstStyle>
            <a:defPPr>
              <a:defRPr lang="en-US"/>
            </a:defPPr>
            <a:lvl1pPr algn="ctr">
              <a:defRPr sz="2400">
                <a:solidFill>
                  <a:srgbClr val="002060"/>
                </a:solidFill>
              </a:defRPr>
            </a:lvl1pPr>
          </a:lstStyle>
          <a:p>
            <a:r>
              <a:rPr lang="en-US" sz="1800" dirty="0">
                <a:solidFill>
                  <a:srgbClr val="C00000"/>
                </a:solidFill>
              </a:rPr>
              <a:t>Shortfall Penalty</a:t>
            </a:r>
          </a:p>
        </p:txBody>
      </p:sp>
      <p:sp>
        <p:nvSpPr>
          <p:cNvPr id="9" name="Rectangle 8">
            <a:extLst>
              <a:ext uri="{FF2B5EF4-FFF2-40B4-BE49-F238E27FC236}">
                <a16:creationId xmlns:a16="http://schemas.microsoft.com/office/drawing/2014/main" id="{D421DD5B-E2FD-7BB2-BE47-C8A675DA388B}"/>
              </a:ext>
            </a:extLst>
          </p:cNvPr>
          <p:cNvSpPr/>
          <p:nvPr/>
        </p:nvSpPr>
        <p:spPr>
          <a:xfrm>
            <a:off x="3383647" y="4280336"/>
            <a:ext cx="3626753" cy="540703"/>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213612-DE80-63E3-8B3D-CB8FAD7D4D65}"/>
              </a:ext>
            </a:extLst>
          </p:cNvPr>
          <p:cNvSpPr/>
          <p:nvPr/>
        </p:nvSpPr>
        <p:spPr>
          <a:xfrm>
            <a:off x="7126333" y="4267200"/>
            <a:ext cx="1001309" cy="5407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5C19160-7BED-0EEA-CEAF-D66FEFB537F4}"/>
              </a:ext>
            </a:extLst>
          </p:cNvPr>
          <p:cNvSpPr txBox="1"/>
          <p:nvPr/>
        </p:nvSpPr>
        <p:spPr>
          <a:xfrm>
            <a:off x="333501" y="4876800"/>
            <a:ext cx="2511657" cy="338554"/>
          </a:xfrm>
          <a:prstGeom prst="rect">
            <a:avLst/>
          </a:prstGeom>
          <a:noFill/>
        </p:spPr>
        <p:txBody>
          <a:bodyPr wrap="square" rtlCol="0">
            <a:spAutoFit/>
          </a:bodyPr>
          <a:lstStyle/>
          <a:p>
            <a:pPr algn="r"/>
            <a:r>
              <a:rPr lang="en-US" sz="1600" dirty="0"/>
              <a:t>Balance of Flow</a:t>
            </a:r>
          </a:p>
        </p:txBody>
      </p:sp>
      <p:sp>
        <p:nvSpPr>
          <p:cNvPr id="12" name="TextBox 11">
            <a:extLst>
              <a:ext uri="{FF2B5EF4-FFF2-40B4-BE49-F238E27FC236}">
                <a16:creationId xmlns:a16="http://schemas.microsoft.com/office/drawing/2014/main" id="{5A3D6274-44FD-AB48-6F6E-827282962182}"/>
              </a:ext>
            </a:extLst>
          </p:cNvPr>
          <p:cNvSpPr txBox="1"/>
          <p:nvPr/>
        </p:nvSpPr>
        <p:spPr>
          <a:xfrm>
            <a:off x="364031" y="5340065"/>
            <a:ext cx="2483165" cy="338554"/>
          </a:xfrm>
          <a:prstGeom prst="rect">
            <a:avLst/>
          </a:prstGeom>
          <a:noFill/>
        </p:spPr>
        <p:txBody>
          <a:bodyPr wrap="square" rtlCol="0">
            <a:spAutoFit/>
          </a:bodyPr>
          <a:lstStyle/>
          <a:p>
            <a:pPr algn="r"/>
            <a:r>
              <a:rPr lang="en-US" sz="1600" dirty="0"/>
              <a:t>Edge Capacities</a:t>
            </a:r>
          </a:p>
        </p:txBody>
      </p:sp>
      <p:sp>
        <p:nvSpPr>
          <p:cNvPr id="13" name="TextBox 12">
            <a:extLst>
              <a:ext uri="{FF2B5EF4-FFF2-40B4-BE49-F238E27FC236}">
                <a16:creationId xmlns:a16="http://schemas.microsoft.com/office/drawing/2014/main" id="{537BFD0D-47BD-3AA9-2770-2FFAD8024A9C}"/>
              </a:ext>
            </a:extLst>
          </p:cNvPr>
          <p:cNvSpPr txBox="1"/>
          <p:nvPr/>
        </p:nvSpPr>
        <p:spPr>
          <a:xfrm>
            <a:off x="24581" y="6509374"/>
            <a:ext cx="8586019" cy="261610"/>
          </a:xfrm>
          <a:prstGeom prst="rect">
            <a:avLst/>
          </a:prstGeom>
          <a:noFill/>
        </p:spPr>
        <p:txBody>
          <a:bodyPr wrap="square" rtlCol="0">
            <a:spAutoFit/>
          </a:bodyPr>
          <a:lstStyle/>
          <a:p>
            <a:r>
              <a:rPr lang="en-US" sz="1100" dirty="0">
                <a:solidFill>
                  <a:schemeClr val="bg1">
                    <a:lumMod val="50000"/>
                  </a:schemeClr>
                </a:solidFill>
              </a:rPr>
              <a:t>Ref: Alderson, D.L., Brown, G., and Carlyle, W.M., 2015, "Operational Models of Infrastructure Resilience," Risk Analysis 35(4): 562-586</a:t>
            </a:r>
          </a:p>
        </p:txBody>
      </p:sp>
      <p:sp>
        <p:nvSpPr>
          <p:cNvPr id="14" name="TextBox 13">
            <a:extLst>
              <a:ext uri="{FF2B5EF4-FFF2-40B4-BE49-F238E27FC236}">
                <a16:creationId xmlns:a16="http://schemas.microsoft.com/office/drawing/2014/main" id="{0793444C-DD62-8DDC-9123-0A44F294B491}"/>
              </a:ext>
            </a:extLst>
          </p:cNvPr>
          <p:cNvSpPr txBox="1"/>
          <p:nvPr/>
        </p:nvSpPr>
        <p:spPr>
          <a:xfrm>
            <a:off x="5050613" y="818793"/>
            <a:ext cx="2282478" cy="307777"/>
          </a:xfrm>
          <a:prstGeom prst="rect">
            <a:avLst/>
          </a:prstGeom>
          <a:noFill/>
        </p:spPr>
        <p:txBody>
          <a:bodyPr wrap="square" rtlCol="0">
            <a:spAutoFit/>
          </a:bodyPr>
          <a:lstStyle/>
          <a:p>
            <a:r>
              <a:rPr lang="en-US" sz="1400" dirty="0"/>
              <a:t>Undirected Network</a:t>
            </a:r>
          </a:p>
        </p:txBody>
      </p:sp>
      <p:sp>
        <p:nvSpPr>
          <p:cNvPr id="15" name="TextBox 14">
            <a:extLst>
              <a:ext uri="{FF2B5EF4-FFF2-40B4-BE49-F238E27FC236}">
                <a16:creationId xmlns:a16="http://schemas.microsoft.com/office/drawing/2014/main" id="{215E70AB-23BE-B33F-F056-309B0F6ED34F}"/>
              </a:ext>
            </a:extLst>
          </p:cNvPr>
          <p:cNvSpPr txBox="1"/>
          <p:nvPr/>
        </p:nvSpPr>
        <p:spPr>
          <a:xfrm>
            <a:off x="5070765" y="1709021"/>
            <a:ext cx="2757322" cy="1384995"/>
          </a:xfrm>
          <a:prstGeom prst="rect">
            <a:avLst/>
          </a:prstGeom>
          <a:noFill/>
        </p:spPr>
        <p:txBody>
          <a:bodyPr wrap="square" rtlCol="0">
            <a:spAutoFit/>
          </a:bodyPr>
          <a:lstStyle/>
          <a:p>
            <a:r>
              <a:rPr lang="en-US" sz="1400" dirty="0"/>
              <a:t>Per-Unit Flow Costs</a:t>
            </a:r>
          </a:p>
          <a:p>
            <a:r>
              <a:rPr lang="en-US" sz="1400" dirty="0"/>
              <a:t>Capacitated Edges</a:t>
            </a:r>
          </a:p>
          <a:p>
            <a:endParaRPr lang="en-US" sz="1400" dirty="0"/>
          </a:p>
          <a:p>
            <a:r>
              <a:rPr lang="en-US" sz="1400" dirty="0"/>
              <a:t>Cost-Based Interdiction</a:t>
            </a:r>
          </a:p>
          <a:p>
            <a:endParaRPr lang="en-US" sz="1400" dirty="0"/>
          </a:p>
          <a:p>
            <a:r>
              <a:rPr lang="en-US" sz="1400" dirty="0"/>
              <a:t>Penalties for Demand Shortfalls</a:t>
            </a:r>
          </a:p>
        </p:txBody>
      </p:sp>
      <p:sp>
        <p:nvSpPr>
          <p:cNvPr id="16" name="TextBox 15">
            <a:extLst>
              <a:ext uri="{FF2B5EF4-FFF2-40B4-BE49-F238E27FC236}">
                <a16:creationId xmlns:a16="http://schemas.microsoft.com/office/drawing/2014/main" id="{D9333881-B457-6FEA-79A9-AEDC78C875A1}"/>
              </a:ext>
            </a:extLst>
          </p:cNvPr>
          <p:cNvSpPr txBox="1"/>
          <p:nvPr/>
        </p:nvSpPr>
        <p:spPr>
          <a:xfrm>
            <a:off x="6255985" y="481439"/>
            <a:ext cx="2687496" cy="707886"/>
          </a:xfrm>
          <a:prstGeom prst="rect">
            <a:avLst/>
          </a:prstGeom>
          <a:noFill/>
        </p:spPr>
        <p:txBody>
          <a:bodyPr wrap="square" rtlCol="0">
            <a:spAutoFit/>
          </a:bodyPr>
          <a:lstStyle/>
          <a:p>
            <a:pPr algn="r"/>
            <a:r>
              <a:rPr lang="en-US" sz="2000" b="1" dirty="0"/>
              <a:t>A Minimum-Cost Flow Network</a:t>
            </a:r>
          </a:p>
        </p:txBody>
      </p:sp>
    </p:spTree>
    <p:extLst>
      <p:ext uri="{BB962C8B-B14F-4D97-AF65-F5344CB8AC3E}">
        <p14:creationId xmlns:p14="http://schemas.microsoft.com/office/powerpoint/2010/main" val="1057323713"/>
      </p:ext>
    </p:extLst>
  </p:cSld>
  <p:clrMapOvr>
    <a:masterClrMapping/>
  </p:clrMapOvr>
</p:sld>
</file>

<file path=ppt/theme/theme1.xml><?xml version="1.0" encoding="utf-8"?>
<a:theme xmlns:a="http://schemas.openxmlformats.org/drawingml/2006/main" name="FY17 SERDP Theme">
  <a:themeElements>
    <a:clrScheme name="Custom 2">
      <a:dk1>
        <a:srgbClr val="000000"/>
      </a:dk1>
      <a:lt1>
        <a:srgbClr val="FFFFFF"/>
      </a:lt1>
      <a:dk2>
        <a:srgbClr val="000000"/>
      </a:dk2>
      <a:lt2>
        <a:srgbClr val="000000"/>
      </a:lt2>
      <a:accent1>
        <a:srgbClr val="0D609C"/>
      </a:accent1>
      <a:accent2>
        <a:srgbClr val="1F4994"/>
      </a:accent2>
      <a:accent3>
        <a:srgbClr val="000000"/>
      </a:accent3>
      <a:accent4>
        <a:srgbClr val="DADADA"/>
      </a:accent4>
      <a:accent5>
        <a:srgbClr val="C6C6C1"/>
      </a:accent5>
      <a:accent6>
        <a:srgbClr val="696A6A"/>
      </a:accent6>
      <a:hlink>
        <a:srgbClr val="094875"/>
      </a:hlink>
      <a:folHlink>
        <a:srgbClr val="91E98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SERDP Template 12-9-15</Template>
  <TotalTime>5638</TotalTime>
  <Words>2570</Words>
  <Application>Microsoft Office PowerPoint</Application>
  <PresentationFormat>On-screen Show (4:3)</PresentationFormat>
  <Paragraphs>439</Paragraphs>
  <Slides>29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Georgia</vt:lpstr>
      <vt:lpstr>Wingdings</vt:lpstr>
      <vt:lpstr>FY17 SERDP Theme</vt:lpstr>
      <vt:lpstr>Dysruption Game to Study Surprise in Infrastructure Management</vt:lpstr>
      <vt:lpstr>Project Objective</vt:lpstr>
      <vt:lpstr>Background: Surprise &amp; Gaming</vt:lpstr>
      <vt:lpstr>Background: Surprise &amp; Gaming</vt:lpstr>
      <vt:lpstr>Background: Surprise &amp; Gaming</vt:lpstr>
      <vt:lpstr>Background: Realistic Setting</vt:lpstr>
      <vt:lpstr>PowerPoint Presentation</vt:lpstr>
      <vt:lpstr>A notional fuel network on the island of Dystopia</vt:lpstr>
      <vt:lpstr>PowerPoint Presentation</vt:lpstr>
      <vt:lpstr>Dysruption currently features 3 games</vt:lpstr>
      <vt:lpstr>Game 1: Break It Bad</vt:lpstr>
      <vt:lpstr>Game 1: Break It Bad</vt:lpstr>
      <vt:lpstr>Game 3: Save Our System</vt:lpstr>
      <vt:lpstr>Save Our System: A Progression of Scenarios</vt:lpstr>
      <vt:lpstr>We have held 8 Dysruption training sessions to date</vt:lpstr>
      <vt:lpstr>Results: Experience and Surprise</vt:lpstr>
      <vt:lpstr>Results: Experience and Surprise</vt:lpstr>
      <vt:lpstr>Results: Experience and Surprise</vt:lpstr>
      <vt:lpstr>Results: Experience and Surprise</vt:lpstr>
      <vt:lpstr>Results: Experience and Surprise</vt:lpstr>
      <vt:lpstr>Results: Experience and Surprise</vt:lpstr>
      <vt:lpstr>Results: Experience and Surprise</vt:lpstr>
      <vt:lpstr>Results: Experience and Surprise</vt:lpstr>
      <vt:lpstr>Results: Experience and Surprise</vt:lpstr>
      <vt:lpstr>Results: Experience and Surprise</vt:lpstr>
      <vt:lpstr>Summary &amp; Next Steps</vt:lpstr>
      <vt:lpstr>Questions</vt:lpstr>
      <vt:lpstr>BACKUP MATERIAL</vt:lpstr>
      <vt:lpstr>Acronyms and Symbols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dsheehan</dc:creator>
  <cp:lastModifiedBy>Eisenberg, Daniel (CIV)</cp:lastModifiedBy>
  <cp:revision>871</cp:revision>
  <dcterms:created xsi:type="dcterms:W3CDTF">2010-09-03T20:18:51Z</dcterms:created>
  <dcterms:modified xsi:type="dcterms:W3CDTF">2023-05-23T03:53:50Z</dcterms:modified>
</cp:coreProperties>
</file>