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7"/>
  </p:handoutMasterIdLst>
  <p:sldIdLst>
    <p:sldId id="256" r:id="rId5"/>
    <p:sldId id="257" r:id="rId6"/>
    <p:sldId id="258" r:id="rId7"/>
    <p:sldId id="259" r:id="rId8"/>
    <p:sldId id="260" r:id="rId9"/>
    <p:sldId id="266" r:id="rId10"/>
    <p:sldId id="267"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6B4"/>
    <a:srgbClr val="ED5012"/>
    <a:srgbClr val="001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4A53E-CA78-796B-3E0A-1C79406D67C8}" v="4" dt="2023-05-23T15:02:20.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43" d="100"/>
          <a:sy n="143" d="100"/>
        </p:scale>
        <p:origin x="126" y="564"/>
      </p:cViewPr>
      <p:guideLst/>
    </p:cSldViewPr>
  </p:slideViewPr>
  <p:notesTextViewPr>
    <p:cViewPr>
      <p:scale>
        <a:sx n="1" d="1"/>
        <a:sy n="1" d="1"/>
      </p:scale>
      <p:origin x="0" y="0"/>
    </p:cViewPr>
  </p:notesTextViewPr>
  <p:notesViewPr>
    <p:cSldViewPr snapToGrid="0">
      <p:cViewPr varScale="1">
        <p:scale>
          <a:sx n="107" d="100"/>
          <a:sy n="107" d="100"/>
        </p:scale>
        <p:origin x="219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well, Perry (CIV)" userId="S::mcdowell@nps.edu::b349c3ba-4939-4556-8fc9-16435bd90232" providerId="AD" clId="Web-{0504A53E-CA78-796B-3E0A-1C79406D67C8}"/>
    <pc:docChg chg="modSld">
      <pc:chgData name="McDowell, Perry (CIV)" userId="S::mcdowell@nps.edu::b349c3ba-4939-4556-8fc9-16435bd90232" providerId="AD" clId="Web-{0504A53E-CA78-796B-3E0A-1C79406D67C8}" dt="2023-05-23T15:02:20.597" v="1" actId="20577"/>
      <pc:docMkLst>
        <pc:docMk/>
      </pc:docMkLst>
      <pc:sldChg chg="modSp">
        <pc:chgData name="McDowell, Perry (CIV)" userId="S::mcdowell@nps.edu::b349c3ba-4939-4556-8fc9-16435bd90232" providerId="AD" clId="Web-{0504A53E-CA78-796B-3E0A-1C79406D67C8}" dt="2023-05-23T15:02:20.597" v="1" actId="20577"/>
        <pc:sldMkLst>
          <pc:docMk/>
          <pc:sldMk cId="1558254489" sldId="263"/>
        </pc:sldMkLst>
        <pc:spChg chg="mod">
          <ac:chgData name="McDowell, Perry (CIV)" userId="S::mcdowell@nps.edu::b349c3ba-4939-4556-8fc9-16435bd90232" providerId="AD" clId="Web-{0504A53E-CA78-796B-3E0A-1C79406D67C8}" dt="2023-05-23T15:02:20.597" v="1" actId="20577"/>
          <ac:spMkLst>
            <pc:docMk/>
            <pc:sldMk cId="1558254489" sldId="2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7F3E9-4C52-4608-9B3C-C8A34129B175}" type="datetimeFigureOut">
              <a:rPr lang="en-US" smtClean="0"/>
              <a:t>5/23/2023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6AB1C-59F8-470D-BD0A-E626F520FD75}" type="slidenum">
              <a:rPr lang="en-US" smtClean="0"/>
              <a:t>‹#›</a:t>
            </a:fld>
            <a:endParaRPr lang="en-US"/>
          </a:p>
        </p:txBody>
      </p:sp>
    </p:spTree>
    <p:extLst>
      <p:ext uri="{BB962C8B-B14F-4D97-AF65-F5344CB8AC3E}">
        <p14:creationId xmlns:p14="http://schemas.microsoft.com/office/powerpoint/2010/main" val="41836056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07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6987" y="5536407"/>
            <a:ext cx="519490" cy="1063717"/>
          </a:xfrm>
          <a:prstGeom prst="rect">
            <a:avLst/>
          </a:prstGeom>
        </p:spPr>
      </p:pic>
    </p:spTree>
    <p:extLst>
      <p:ext uri="{BB962C8B-B14F-4D97-AF65-F5344CB8AC3E}">
        <p14:creationId xmlns:p14="http://schemas.microsoft.com/office/powerpoint/2010/main" val="12177822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rt.Reynolds@nps.edu"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Kurt.n.reynolds.mil@army.mi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UMMvehDAD4" TargetMode="External"/><Relationship Id="rId2" Type="http://schemas.openxmlformats.org/officeDocument/2006/relationships/hyperlink" Target="https://m.facebook.com/ArmyFuturesLRPF/videos/introducing-pc22/597771934967738/?_se_imp=0tJonhGS9FTkislV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866107" y="3269868"/>
            <a:ext cx="5954419" cy="769441"/>
          </a:xfrm>
          <a:prstGeom prst="rect">
            <a:avLst/>
          </a:prstGeom>
          <a:noFill/>
        </p:spPr>
        <p:txBody>
          <a:bodyPr wrap="square" rtlCol="0">
            <a:spAutoFit/>
          </a:bodyPr>
          <a:lstStyle/>
          <a:p>
            <a:pPr algn="r"/>
            <a:r>
              <a:rPr lang="en-US" sz="4400" dirty="0">
                <a:solidFill>
                  <a:srgbClr val="2356B4"/>
                </a:solidFill>
                <a:latin typeface="+mj-lt"/>
              </a:rPr>
              <a:t>MAJ Reynolds, Kurt</a:t>
            </a:r>
          </a:p>
        </p:txBody>
      </p:sp>
      <p:sp>
        <p:nvSpPr>
          <p:cNvPr id="9" name="TextBox 8"/>
          <p:cNvSpPr txBox="1"/>
          <p:nvPr/>
        </p:nvSpPr>
        <p:spPr>
          <a:xfrm>
            <a:off x="5619750" y="4034217"/>
            <a:ext cx="6200777" cy="523220"/>
          </a:xfrm>
          <a:prstGeom prst="rect">
            <a:avLst/>
          </a:prstGeom>
          <a:noFill/>
        </p:spPr>
        <p:txBody>
          <a:bodyPr wrap="square" rtlCol="0">
            <a:spAutoFit/>
          </a:bodyPr>
          <a:lstStyle/>
          <a:p>
            <a:pPr algn="r"/>
            <a:r>
              <a:rPr lang="en-US" sz="2800" dirty="0">
                <a:solidFill>
                  <a:srgbClr val="2356B4"/>
                </a:solidFill>
                <a:latin typeface="+mj-lt"/>
              </a:rPr>
              <a:t>24 May 2023</a:t>
            </a:r>
          </a:p>
        </p:txBody>
      </p:sp>
      <p:sp>
        <p:nvSpPr>
          <p:cNvPr id="10" name="TextBox 9"/>
          <p:cNvSpPr txBox="1"/>
          <p:nvPr/>
        </p:nvSpPr>
        <p:spPr>
          <a:xfrm>
            <a:off x="5953125" y="4465997"/>
            <a:ext cx="5867402" cy="954107"/>
          </a:xfrm>
          <a:prstGeom prst="rect">
            <a:avLst/>
          </a:prstGeom>
          <a:noFill/>
        </p:spPr>
        <p:txBody>
          <a:bodyPr wrap="square" rtlCol="0">
            <a:spAutoFit/>
          </a:bodyPr>
          <a:lstStyle/>
          <a:p>
            <a:pPr algn="r"/>
            <a:r>
              <a:rPr lang="en-US" sz="2800" dirty="0">
                <a:solidFill>
                  <a:srgbClr val="2356B4"/>
                </a:solidFill>
                <a:latin typeface="+mj-lt"/>
                <a:hlinkClick r:id="rId3"/>
              </a:rPr>
              <a:t>Kurt.Reynolds@nps.edu</a:t>
            </a:r>
            <a:endParaRPr lang="en-US" sz="2800" dirty="0">
              <a:solidFill>
                <a:srgbClr val="2356B4"/>
              </a:solidFill>
              <a:latin typeface="+mj-lt"/>
            </a:endParaRPr>
          </a:p>
          <a:p>
            <a:pPr algn="r"/>
            <a:r>
              <a:rPr lang="en-US" sz="2800" dirty="0">
                <a:solidFill>
                  <a:srgbClr val="2356B4"/>
                </a:solidFill>
                <a:latin typeface="+mj-lt"/>
                <a:hlinkClick r:id="rId4"/>
              </a:rPr>
              <a:t>Kurt.n.reynolds.mil@army.mil</a:t>
            </a:r>
            <a:r>
              <a:rPr lang="en-US" sz="2800" dirty="0">
                <a:solidFill>
                  <a:srgbClr val="2356B4"/>
                </a:solidFill>
                <a:latin typeface="+mj-lt"/>
              </a:rPr>
              <a:t>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5" y="-163835"/>
            <a:ext cx="6257768" cy="62528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9010" y="6062905"/>
            <a:ext cx="1716199" cy="45228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320" y="5972565"/>
            <a:ext cx="998001" cy="689528"/>
          </a:xfrm>
          <a:prstGeom prst="rect">
            <a:avLst/>
          </a:prstGeom>
        </p:spPr>
      </p:pic>
      <p:sp>
        <p:nvSpPr>
          <p:cNvPr id="7" name="TextBox 6"/>
          <p:cNvSpPr txBox="1"/>
          <p:nvPr/>
        </p:nvSpPr>
        <p:spPr>
          <a:xfrm>
            <a:off x="3811112" y="638980"/>
            <a:ext cx="8009415" cy="2308324"/>
          </a:xfrm>
          <a:prstGeom prst="rect">
            <a:avLst/>
          </a:prstGeom>
          <a:noFill/>
        </p:spPr>
        <p:txBody>
          <a:bodyPr wrap="square" rtlCol="0">
            <a:spAutoFit/>
          </a:bodyPr>
          <a:lstStyle/>
          <a:p>
            <a:pPr algn="r"/>
            <a:r>
              <a:rPr lang="en-US" sz="4800" dirty="0">
                <a:solidFill>
                  <a:srgbClr val="00133B"/>
                </a:solidFill>
                <a:latin typeface="Franklin Gothic Heavy" panose="020B0903020102020204" pitchFamily="34" charset="0"/>
              </a:rPr>
              <a:t>MOVES Support to Project Convergence 2022: A COMBAT XXI Success Story</a:t>
            </a:r>
          </a:p>
        </p:txBody>
      </p:sp>
    </p:spTree>
    <p:extLst>
      <p:ext uri="{BB962C8B-B14F-4D97-AF65-F5344CB8AC3E}">
        <p14:creationId xmlns:p14="http://schemas.microsoft.com/office/powerpoint/2010/main" val="281579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69315"/>
            <a:ext cx="12192000" cy="923330"/>
          </a:xfrm>
          <a:prstGeom prst="rect">
            <a:avLst/>
          </a:prstGeom>
          <a:noFill/>
        </p:spPr>
        <p:txBody>
          <a:bodyPr wrap="square" rtlCol="0">
            <a:spAutoFit/>
          </a:bodyPr>
          <a:lstStyle/>
          <a:p>
            <a:pPr algn="ctr"/>
            <a:r>
              <a:rPr lang="en-US" sz="5400" dirty="0">
                <a:solidFill>
                  <a:schemeClr val="bg1"/>
                </a:solidFill>
                <a:latin typeface="Franklin Gothic Heavy" panose="020B0903020102020204" pitchFamily="34" charset="0"/>
              </a:rPr>
              <a:t>Discussion</a:t>
            </a:r>
          </a:p>
        </p:txBody>
      </p:sp>
      <p:sp>
        <p:nvSpPr>
          <p:cNvPr id="3" name="TextBox 2"/>
          <p:cNvSpPr txBox="1"/>
          <p:nvPr/>
        </p:nvSpPr>
        <p:spPr>
          <a:xfrm>
            <a:off x="0" y="3305738"/>
            <a:ext cx="12192000" cy="1446550"/>
          </a:xfrm>
          <a:prstGeom prst="rect">
            <a:avLst/>
          </a:prstGeom>
          <a:noFill/>
        </p:spPr>
        <p:txBody>
          <a:bodyPr wrap="square" lIns="91440" tIns="45720" rIns="91440" bIns="45720" rtlCol="0" anchor="t">
            <a:spAutoFit/>
          </a:bodyPr>
          <a:lstStyle/>
          <a:p>
            <a:pPr algn="ctr"/>
            <a:r>
              <a:rPr lang="en-US" sz="4400" dirty="0">
                <a:solidFill>
                  <a:schemeClr val="bg1"/>
                </a:solidFill>
                <a:latin typeface="Franklin Gothic Heavy"/>
              </a:rPr>
              <a:t>MOVES Support to Project Convergence 2022: A COMBATXXI Success Story</a:t>
            </a:r>
          </a:p>
        </p:txBody>
      </p:sp>
    </p:spTree>
    <p:extLst>
      <p:ext uri="{BB962C8B-B14F-4D97-AF65-F5344CB8AC3E}">
        <p14:creationId xmlns:p14="http://schemas.microsoft.com/office/powerpoint/2010/main" val="155825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2522943"/>
            <a:ext cx="12192000" cy="1107996"/>
          </a:xfrm>
          <a:prstGeom prst="rect">
            <a:avLst/>
          </a:prstGeom>
          <a:noFill/>
        </p:spPr>
        <p:txBody>
          <a:bodyPr wrap="square" rtlCol="0">
            <a:spAutoFit/>
          </a:bodyPr>
          <a:lstStyle/>
          <a:p>
            <a:pPr algn="ctr"/>
            <a:r>
              <a:rPr lang="en-US" sz="6600" dirty="0">
                <a:solidFill>
                  <a:schemeClr val="bg1"/>
                </a:solidFill>
                <a:latin typeface="Franklin Gothic Heavy" panose="020B0903020102020204" pitchFamily="34" charset="0"/>
              </a:rPr>
              <a:t>Backup Slides</a:t>
            </a:r>
          </a:p>
        </p:txBody>
      </p:sp>
    </p:spTree>
    <p:extLst>
      <p:ext uri="{BB962C8B-B14F-4D97-AF65-F5344CB8AC3E}">
        <p14:creationId xmlns:p14="http://schemas.microsoft.com/office/powerpoint/2010/main" val="86030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Student Thesis Presentations</a:t>
            </a:r>
          </a:p>
        </p:txBody>
      </p:sp>
      <p:sp>
        <p:nvSpPr>
          <p:cNvPr id="3" name="TextBox 2"/>
          <p:cNvSpPr txBox="1"/>
          <p:nvPr/>
        </p:nvSpPr>
        <p:spPr>
          <a:xfrm>
            <a:off x="480561" y="836186"/>
            <a:ext cx="11230878" cy="5022914"/>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b="1" dirty="0">
                <a:solidFill>
                  <a:prstClr val="white">
                    <a:lumMod val="85000"/>
                  </a:prstClr>
                </a:solidFill>
                <a:latin typeface="+mj-lt"/>
                <a:ea typeface="MS PGothic" pitchFamily="34" charset="-128"/>
              </a:rPr>
              <a:t>Intent</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Show the range and scope of student thesis research</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Highlight student contributions to the field of Modeling and Simulation</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Give students a chance to present their work to a room full of M&amp;S professionals and receive feedback.</a:t>
            </a:r>
          </a:p>
          <a:p>
            <a:pPr marL="285750" indent="-285750" fontAlgn="base">
              <a:spcBef>
                <a:spcPct val="20000"/>
              </a:spcBef>
              <a:spcAft>
                <a:spcPct val="0"/>
              </a:spcAft>
              <a:buFont typeface="Arial" pitchFamily="34" charset="0"/>
              <a:buChar char="•"/>
            </a:pPr>
            <a:r>
              <a:rPr lang="en-US" b="1" dirty="0">
                <a:solidFill>
                  <a:prstClr val="white">
                    <a:lumMod val="85000"/>
                  </a:prstClr>
                </a:solidFill>
                <a:latin typeface="+mj-lt"/>
                <a:ea typeface="MS PGothic" pitchFamily="34" charset="-128"/>
              </a:rPr>
              <a:t>Format/Outline</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Title Slide</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Problem Statement</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Background</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Approach</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Results</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Future Work</a:t>
            </a:r>
          </a:p>
          <a:p>
            <a:pPr marL="285750" indent="-285750" fontAlgn="base">
              <a:spcBef>
                <a:spcPct val="20000"/>
              </a:spcBef>
              <a:spcAft>
                <a:spcPct val="0"/>
              </a:spcAft>
              <a:buFont typeface="Arial" pitchFamily="34" charset="0"/>
              <a:buChar char="•"/>
            </a:pPr>
            <a:r>
              <a:rPr lang="en-US" b="1" dirty="0">
                <a:solidFill>
                  <a:prstClr val="white">
                    <a:lumMod val="85000"/>
                  </a:prstClr>
                </a:solidFill>
                <a:latin typeface="+mj-lt"/>
                <a:ea typeface="MS PGothic" pitchFamily="34" charset="-128"/>
              </a:rPr>
              <a:t>Time Limit</a:t>
            </a:r>
          </a:p>
          <a:p>
            <a:pPr marL="742950" lvl="1"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20 minutes each</a:t>
            </a:r>
          </a:p>
          <a:p>
            <a:pPr marL="1200150" lvl="2"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15 minutes presentation</a:t>
            </a:r>
          </a:p>
          <a:p>
            <a:pPr marL="1200150" lvl="2" indent="-285750" fontAlgn="base">
              <a:spcBef>
                <a:spcPct val="20000"/>
              </a:spcBef>
              <a:spcAft>
                <a:spcPct val="0"/>
              </a:spcAft>
              <a:buFont typeface="Arial" pitchFamily="34" charset="0"/>
              <a:buChar char="•"/>
            </a:pPr>
            <a:r>
              <a:rPr lang="en-US" dirty="0">
                <a:solidFill>
                  <a:prstClr val="white">
                    <a:lumMod val="85000"/>
                  </a:prstClr>
                </a:solidFill>
                <a:latin typeface="+mj-lt"/>
                <a:ea typeface="MS PGothic" pitchFamily="34" charset="-128"/>
              </a:rPr>
              <a:t>5 minutes questions</a:t>
            </a:r>
          </a:p>
        </p:txBody>
      </p:sp>
    </p:spTree>
    <p:extLst>
      <p:ext uri="{BB962C8B-B14F-4D97-AF65-F5344CB8AC3E}">
        <p14:creationId xmlns:p14="http://schemas.microsoft.com/office/powerpoint/2010/main" val="121332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Agenda</a:t>
            </a:r>
          </a:p>
        </p:txBody>
      </p:sp>
      <p:sp>
        <p:nvSpPr>
          <p:cNvPr id="8" name="TextBox 7"/>
          <p:cNvSpPr txBox="1"/>
          <p:nvPr/>
        </p:nvSpPr>
        <p:spPr>
          <a:xfrm>
            <a:off x="480561" y="1003047"/>
            <a:ext cx="11230878" cy="3539430"/>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Problem Statement</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Background</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Approach</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Results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Future Work</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Discussion</a:t>
            </a:r>
          </a:p>
        </p:txBody>
      </p:sp>
    </p:spTree>
    <p:extLst>
      <p:ext uri="{BB962C8B-B14F-4D97-AF65-F5344CB8AC3E}">
        <p14:creationId xmlns:p14="http://schemas.microsoft.com/office/powerpoint/2010/main" val="248702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Problem Statement</a:t>
            </a:r>
          </a:p>
        </p:txBody>
      </p:sp>
      <p:sp>
        <p:nvSpPr>
          <p:cNvPr id="3" name="TextBox 2"/>
          <p:cNvSpPr txBox="1"/>
          <p:nvPr/>
        </p:nvSpPr>
        <p:spPr>
          <a:xfrm>
            <a:off x="480561" y="1003047"/>
            <a:ext cx="11230878" cy="4403260"/>
          </a:xfrm>
          <a:prstGeom prst="rect">
            <a:avLst/>
          </a:prstGeom>
          <a:noFill/>
        </p:spPr>
        <p:txBody>
          <a:bodyPr wrap="square" rtlCol="0">
            <a:normAutofit fontScale="85000" lnSpcReduction="20000"/>
          </a:bodyPr>
          <a:lstStyle/>
          <a:p>
            <a:pPr fontAlgn="base">
              <a:spcBef>
                <a:spcPct val="20000"/>
              </a:spcBef>
              <a:spcAft>
                <a:spcPct val="0"/>
              </a:spcAft>
            </a:pPr>
            <a:r>
              <a:rPr lang="en-US" sz="3200" dirty="0">
                <a:solidFill>
                  <a:prstClr val="white">
                    <a:lumMod val="85000"/>
                  </a:prstClr>
                </a:solidFill>
                <a:latin typeface="+mj-lt"/>
                <a:ea typeface="MS PGothic" pitchFamily="34" charset="-128"/>
              </a:rPr>
              <a:t>The Army analytical community lacks situational awareness regarding how the various </a:t>
            </a:r>
            <a:r>
              <a:rPr lang="en-US" sz="3200" dirty="0">
                <a:solidFill>
                  <a:srgbClr val="FFC000"/>
                </a:solidFill>
                <a:latin typeface="+mj-lt"/>
                <a:ea typeface="MS PGothic" pitchFamily="34" charset="-128"/>
              </a:rPr>
              <a:t>technologies</a:t>
            </a:r>
            <a:r>
              <a:rPr lang="en-US" sz="3200" dirty="0">
                <a:solidFill>
                  <a:prstClr val="white">
                    <a:lumMod val="85000"/>
                  </a:prstClr>
                </a:solidFill>
                <a:latin typeface="+mj-lt"/>
                <a:ea typeface="MS PGothic" pitchFamily="34" charset="-128"/>
              </a:rPr>
              <a:t> used during project convergence (PC) 2022 </a:t>
            </a:r>
            <a:r>
              <a:rPr lang="en-US" sz="3200" dirty="0">
                <a:solidFill>
                  <a:srgbClr val="FFC000"/>
                </a:solidFill>
                <a:latin typeface="+mj-lt"/>
                <a:ea typeface="MS PGothic" pitchFamily="34" charset="-128"/>
              </a:rPr>
              <a:t>interact</a:t>
            </a:r>
            <a:r>
              <a:rPr lang="en-US" sz="3200" dirty="0">
                <a:solidFill>
                  <a:prstClr val="white">
                    <a:lumMod val="85000"/>
                  </a:prstClr>
                </a:solidFill>
                <a:latin typeface="+mj-lt"/>
                <a:ea typeface="MS PGothic" pitchFamily="34" charset="-128"/>
              </a:rPr>
              <a:t> with each other </a:t>
            </a:r>
            <a:r>
              <a:rPr lang="en-US" sz="3200" dirty="0">
                <a:solidFill>
                  <a:srgbClr val="FFC000"/>
                </a:solidFill>
                <a:latin typeface="+mj-lt"/>
                <a:ea typeface="MS PGothic" pitchFamily="34" charset="-128"/>
              </a:rPr>
              <a:t>and influence</a:t>
            </a:r>
            <a:r>
              <a:rPr lang="en-US" sz="3200" dirty="0">
                <a:solidFill>
                  <a:prstClr val="white">
                    <a:lumMod val="85000"/>
                  </a:prstClr>
                </a:solidFill>
                <a:latin typeface="+mj-lt"/>
                <a:ea typeface="MS PGothic" pitchFamily="34" charset="-128"/>
              </a:rPr>
              <a:t> the </a:t>
            </a:r>
            <a:r>
              <a:rPr lang="en-US" sz="3200" dirty="0">
                <a:solidFill>
                  <a:srgbClr val="FFC000"/>
                </a:solidFill>
                <a:latin typeface="+mj-lt"/>
                <a:ea typeface="MS PGothic" pitchFamily="34" charset="-128"/>
              </a:rPr>
              <a:t>sensor-to-shooter kill chain</a:t>
            </a:r>
            <a:r>
              <a:rPr lang="en-US" sz="3200" dirty="0">
                <a:solidFill>
                  <a:prstClr val="white">
                    <a:lumMod val="85000"/>
                  </a:prstClr>
                </a:solidFill>
                <a:latin typeface="+mj-lt"/>
                <a:ea typeface="MS PGothic" pitchFamily="34" charset="-128"/>
              </a:rPr>
              <a:t> of the </a:t>
            </a:r>
            <a:r>
              <a:rPr lang="en-US" sz="3200" dirty="0">
                <a:solidFill>
                  <a:srgbClr val="FFC000"/>
                </a:solidFill>
                <a:latin typeface="+mj-lt"/>
                <a:ea typeface="MS PGothic" pitchFamily="34" charset="-128"/>
              </a:rPr>
              <a:t>Combined Joint Forces Land Component Command </a:t>
            </a:r>
            <a:r>
              <a:rPr lang="en-US" sz="3200" dirty="0">
                <a:solidFill>
                  <a:prstClr val="white">
                    <a:lumMod val="85000"/>
                  </a:prstClr>
                </a:solidFill>
                <a:latin typeface="+mj-lt"/>
                <a:ea typeface="MS PGothic" pitchFamily="34" charset="-128"/>
              </a:rPr>
              <a:t>(CJFLCC) in a specified scenario that models the conditions of a future contingency. As a result, The Joint Modernization Command (JMC) cannot </a:t>
            </a:r>
            <a:r>
              <a:rPr lang="en-US" sz="3200" dirty="0">
                <a:solidFill>
                  <a:srgbClr val="FFC000"/>
                </a:solidFill>
                <a:latin typeface="+mj-lt"/>
                <a:ea typeface="MS PGothic" pitchFamily="34" charset="-128"/>
              </a:rPr>
              <a:t>inform Army Senior leaders</a:t>
            </a:r>
            <a:r>
              <a:rPr lang="en-US" sz="3200" dirty="0">
                <a:solidFill>
                  <a:prstClr val="white">
                    <a:lumMod val="85000"/>
                  </a:prstClr>
                </a:solidFill>
                <a:latin typeface="+mj-lt"/>
                <a:ea typeface="MS PGothic" pitchFamily="34" charset="-128"/>
              </a:rPr>
              <a:t> on the technological readiness and impacts of these new capabilities for the Army in support of the Joint Forces. TRAC WSMR, as part of The Combined Joint Integrated Data Analysis Cell (CJIDAC) requires a dynamic understanding of the interactions of the various PC 22 technologies and their effects on the sensor-to-shooter kill chain to inform senior leaders on their prospective capabilities. </a:t>
            </a:r>
          </a:p>
        </p:txBody>
      </p:sp>
    </p:spTree>
    <p:extLst>
      <p:ext uri="{BB962C8B-B14F-4D97-AF65-F5344CB8AC3E}">
        <p14:creationId xmlns:p14="http://schemas.microsoft.com/office/powerpoint/2010/main" val="1059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Background</a:t>
            </a:r>
          </a:p>
        </p:txBody>
      </p:sp>
      <p:sp>
        <p:nvSpPr>
          <p:cNvPr id="3" name="TextBox 2"/>
          <p:cNvSpPr txBox="1"/>
          <p:nvPr/>
        </p:nvSpPr>
        <p:spPr>
          <a:xfrm>
            <a:off x="480561" y="1003047"/>
            <a:ext cx="11230878" cy="4810401"/>
          </a:xfrm>
          <a:prstGeom prst="rect">
            <a:avLst/>
          </a:prstGeom>
          <a:noFill/>
        </p:spPr>
        <p:txBody>
          <a:bodyPr wrap="square" rtlCol="0">
            <a:normAutofit fontScale="92500" lnSpcReduction="20000"/>
          </a:bodyPr>
          <a:lstStyle/>
          <a:p>
            <a:pPr fontAlgn="base">
              <a:spcBef>
                <a:spcPct val="20000"/>
              </a:spcBef>
              <a:spcAft>
                <a:spcPct val="0"/>
              </a:spcAft>
            </a:pPr>
            <a:r>
              <a:rPr lang="en-US" sz="3200" dirty="0">
                <a:solidFill>
                  <a:prstClr val="white">
                    <a:lumMod val="85000"/>
                  </a:prstClr>
                </a:solidFill>
                <a:latin typeface="+mj-lt"/>
                <a:ea typeface="MS PGothic" pitchFamily="34" charset="-128"/>
              </a:rPr>
              <a:t>Project Convergence 2022 (PC22)</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Known as the U.S. Army’s campaign of learning, PC is based on a continuous, structured series of demonstrations, experiments and training scenarios throughout the year. In PC22, the U.S. Army, along with its Joint and Multinational partners, will experiment within concept-driven scenarios that focus on joint and Multi-national operations, integrate Joint and Multinational partners’ future capabilities and assess future warfighting concepts and emergent equipping options.</a:t>
            </a:r>
          </a:p>
          <a:p>
            <a:pPr marL="285750" indent="-285750" fontAlgn="base">
              <a:spcBef>
                <a:spcPct val="20000"/>
              </a:spcBef>
              <a:spcAft>
                <a:spcPct val="0"/>
              </a:spcAft>
              <a:buFont typeface="Arial" pitchFamily="34" charset="0"/>
              <a:buChar char="•"/>
            </a:pPr>
            <a:r>
              <a:rPr lang="en-US" sz="3200" dirty="0">
                <a:solidFill>
                  <a:srgbClr val="FFC000"/>
                </a:solidFill>
                <a:latin typeface="+mj-lt"/>
                <a:ea typeface="MS PGothic" pitchFamily="34" charset="-128"/>
                <a:hlinkClick r:id="rId2">
                  <a:extLst>
                    <a:ext uri="{A12FA001-AC4F-418D-AE19-62706E023703}">
                      <ahyp:hlinkClr xmlns:ahyp="http://schemas.microsoft.com/office/drawing/2018/hyperlinkcolor" val="tx"/>
                    </a:ext>
                  </a:extLst>
                </a:hlinkClick>
              </a:rPr>
              <a:t>Long Range Precision Fires</a:t>
            </a:r>
            <a:endParaRPr lang="en-US" sz="3200" dirty="0">
              <a:solidFill>
                <a:srgbClr val="FFC000"/>
              </a:solidFill>
              <a:latin typeface="+mj-lt"/>
              <a:ea typeface="MS PGothic" pitchFamily="34" charset="-128"/>
            </a:endParaRPr>
          </a:p>
          <a:p>
            <a:pPr marL="285750" indent="-285750" fontAlgn="base">
              <a:spcBef>
                <a:spcPct val="20000"/>
              </a:spcBef>
              <a:spcAft>
                <a:spcPct val="0"/>
              </a:spcAft>
              <a:buFont typeface="Arial" pitchFamily="34" charset="0"/>
              <a:buChar char="•"/>
            </a:pPr>
            <a:r>
              <a:rPr lang="en-US" sz="3200" dirty="0">
                <a:solidFill>
                  <a:srgbClr val="FFC000"/>
                </a:solidFill>
                <a:latin typeface="+mj-lt"/>
                <a:ea typeface="MS PGothic" pitchFamily="34" charset="-128"/>
                <a:hlinkClick r:id="rId3">
                  <a:extLst>
                    <a:ext uri="{A12FA001-AC4F-418D-AE19-62706E023703}">
                      <ahyp:hlinkClr xmlns:ahyp="http://schemas.microsoft.com/office/drawing/2018/hyperlinkcolor" val="tx"/>
                    </a:ext>
                  </a:extLst>
                </a:hlinkClick>
              </a:rPr>
              <a:t>PC22 Technologies at a glance</a:t>
            </a:r>
            <a:endParaRPr lang="en-US" sz="3200" dirty="0">
              <a:solidFill>
                <a:srgbClr val="FFC000"/>
              </a:solidFill>
              <a:latin typeface="+mj-lt"/>
              <a:ea typeface="MS PGothic" pitchFamily="34" charset="-128"/>
            </a:endParaRPr>
          </a:p>
        </p:txBody>
      </p:sp>
    </p:spTree>
    <p:extLst>
      <p:ext uri="{BB962C8B-B14F-4D97-AF65-F5344CB8AC3E}">
        <p14:creationId xmlns:p14="http://schemas.microsoft.com/office/powerpoint/2010/main" val="395763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Approach (1 of 3)</a:t>
            </a:r>
          </a:p>
        </p:txBody>
      </p:sp>
      <p:sp>
        <p:nvSpPr>
          <p:cNvPr id="3" name="TextBox 2"/>
          <p:cNvSpPr txBox="1"/>
          <p:nvPr/>
        </p:nvSpPr>
        <p:spPr>
          <a:xfrm>
            <a:off x="480561" y="983024"/>
            <a:ext cx="11230878" cy="5237566"/>
          </a:xfrm>
          <a:prstGeom prst="rect">
            <a:avLst/>
          </a:prstGeom>
          <a:noFill/>
        </p:spPr>
        <p:txBody>
          <a:bodyPr wrap="square" rtlCol="0">
            <a:normAutofit fontScale="77500" lnSpcReduction="20000"/>
          </a:bodyPr>
          <a:lstStyle/>
          <a:p>
            <a:pPr fontAlgn="base">
              <a:spcBef>
                <a:spcPct val="20000"/>
              </a:spcBef>
              <a:spcAft>
                <a:spcPct val="0"/>
              </a:spcAft>
            </a:pPr>
            <a:r>
              <a:rPr lang="en-US" sz="3200" b="1" dirty="0">
                <a:solidFill>
                  <a:prstClr val="white">
                    <a:lumMod val="85000"/>
                  </a:prstClr>
                </a:solidFill>
                <a:latin typeface="+mj-lt"/>
                <a:ea typeface="MS PGothic" pitchFamily="34" charset="-128"/>
              </a:rPr>
              <a:t>Analysis based on the WSMR Strategic Fires scenario modified by the Naval Postgraduate School (NPS) MOVES department.</a:t>
            </a:r>
          </a:p>
          <a:p>
            <a:pPr marL="285750" indent="-285750" fontAlgn="base">
              <a:spcBef>
                <a:spcPct val="20000"/>
              </a:spcBef>
              <a:spcAft>
                <a:spcPct val="0"/>
              </a:spcAft>
              <a:buFont typeface="Arial" pitchFamily="34" charset="0"/>
              <a:buChar char="•"/>
            </a:pPr>
            <a:r>
              <a:rPr lang="en-US" sz="3200" b="1" dirty="0">
                <a:solidFill>
                  <a:prstClr val="white">
                    <a:lumMod val="85000"/>
                  </a:prstClr>
                </a:solidFill>
                <a:latin typeface="+mj-lt"/>
                <a:ea typeface="MS PGothic" pitchFamily="34" charset="-128"/>
              </a:rPr>
              <a:t>Observe and collect data on technologies participating in PC22 scenario.</a:t>
            </a:r>
          </a:p>
          <a:p>
            <a:pPr marL="285750" indent="-285750" fontAlgn="base">
              <a:spcBef>
                <a:spcPct val="20000"/>
              </a:spcBef>
              <a:spcAft>
                <a:spcPct val="0"/>
              </a:spcAft>
              <a:buFont typeface="Arial" pitchFamily="34" charset="0"/>
              <a:buChar char="•"/>
            </a:pPr>
            <a:r>
              <a:rPr lang="en-US" sz="3200" b="1" dirty="0">
                <a:solidFill>
                  <a:prstClr val="white">
                    <a:lumMod val="85000"/>
                  </a:prstClr>
                </a:solidFill>
                <a:latin typeface="+mj-lt"/>
                <a:ea typeface="MS PGothic" pitchFamily="34" charset="-128"/>
              </a:rPr>
              <a:t>Leverage </a:t>
            </a:r>
            <a:r>
              <a:rPr lang="en-US" sz="3200" b="1" dirty="0">
                <a:solidFill>
                  <a:srgbClr val="FFC000"/>
                </a:solidFill>
                <a:latin typeface="+mj-lt"/>
                <a:ea typeface="MS PGothic" pitchFamily="34" charset="-128"/>
              </a:rPr>
              <a:t>COMBAT XXI</a:t>
            </a:r>
            <a:r>
              <a:rPr lang="en-US" sz="3200" b="1" dirty="0">
                <a:solidFill>
                  <a:prstClr val="white">
                    <a:lumMod val="85000"/>
                  </a:prstClr>
                </a:solidFill>
                <a:latin typeface="+mj-lt"/>
                <a:ea typeface="MS PGothic" pitchFamily="34" charset="-128"/>
              </a:rPr>
              <a:t> to explore changes to operational outcomes based on PC22 experimental results.</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Enhance detection and decision logic in the strategic fires scenario. </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Enable integration of </a:t>
            </a:r>
            <a:r>
              <a:rPr lang="en-US" sz="3200" dirty="0" err="1">
                <a:solidFill>
                  <a:srgbClr val="FFC000"/>
                </a:solidFill>
                <a:latin typeface="+mj-lt"/>
                <a:ea typeface="MS PGothic" pitchFamily="34" charset="-128"/>
              </a:rPr>
              <a:t>ProModel</a:t>
            </a:r>
            <a:r>
              <a:rPr lang="en-US" sz="3200" dirty="0">
                <a:solidFill>
                  <a:prstClr val="white">
                    <a:lumMod val="85000"/>
                  </a:prstClr>
                </a:solidFill>
                <a:latin typeface="+mj-lt"/>
                <a:ea typeface="MS PGothic" pitchFamily="34" charset="-128"/>
              </a:rPr>
              <a:t> outputs to further resolve operational effectiveness of formations equipped with new technologies. </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Modify equipment attributes such as probability of detection, range, and speed to </a:t>
            </a:r>
            <a:r>
              <a:rPr lang="en-US" sz="3200" dirty="0">
                <a:solidFill>
                  <a:srgbClr val="FFC000"/>
                </a:solidFill>
                <a:latin typeface="+mj-lt"/>
                <a:ea typeface="MS PGothic" pitchFamily="34" charset="-128"/>
              </a:rPr>
              <a:t>represent new technology</a:t>
            </a:r>
            <a:r>
              <a:rPr lang="en-US" sz="3200" dirty="0">
                <a:solidFill>
                  <a:prstClr val="white">
                    <a:lumMod val="85000"/>
                  </a:prstClr>
                </a:solidFill>
                <a:latin typeface="+mj-lt"/>
                <a:ea typeface="MS PGothic" pitchFamily="34" charset="-128"/>
              </a:rPr>
              <a:t>.</a:t>
            </a:r>
          </a:p>
          <a:p>
            <a:pPr marL="285750" indent="-285750" fontAlgn="base">
              <a:spcBef>
                <a:spcPct val="20000"/>
              </a:spcBef>
              <a:spcAft>
                <a:spcPct val="0"/>
              </a:spcAft>
              <a:buFont typeface="Arial" pitchFamily="34" charset="0"/>
              <a:buChar char="•"/>
            </a:pPr>
            <a:r>
              <a:rPr lang="en-US" sz="3200" b="1" dirty="0">
                <a:solidFill>
                  <a:prstClr val="white">
                    <a:lumMod val="85000"/>
                  </a:prstClr>
                </a:solidFill>
                <a:latin typeface="+mj-lt"/>
                <a:ea typeface="MS PGothic" pitchFamily="34" charset="-128"/>
              </a:rPr>
              <a:t>Deliverables (end of February 2023):</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Simulation files to conduct further excursion analysis.</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Report of findings from incorporation of PC results. Results can potentially be included in the PC final report.</a:t>
            </a:r>
          </a:p>
        </p:txBody>
      </p:sp>
    </p:spTree>
    <p:extLst>
      <p:ext uri="{BB962C8B-B14F-4D97-AF65-F5344CB8AC3E}">
        <p14:creationId xmlns:p14="http://schemas.microsoft.com/office/powerpoint/2010/main" val="19494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Approach (2 of 3)</a:t>
            </a:r>
          </a:p>
        </p:txBody>
      </p:sp>
      <p:sp>
        <p:nvSpPr>
          <p:cNvPr id="3" name="TextBox 2"/>
          <p:cNvSpPr txBox="1"/>
          <p:nvPr/>
        </p:nvSpPr>
        <p:spPr>
          <a:xfrm>
            <a:off x="65072" y="769445"/>
            <a:ext cx="2334861" cy="5312363"/>
          </a:xfrm>
          <a:prstGeom prst="rect">
            <a:avLst/>
          </a:prstGeom>
          <a:noFill/>
        </p:spPr>
        <p:txBody>
          <a:bodyPr wrap="square" rtlCol="0">
            <a:normAutofit fontScale="92500"/>
          </a:bodyPr>
          <a:lstStyle/>
          <a:p>
            <a:pPr fontAlgn="base">
              <a:spcBef>
                <a:spcPct val="20000"/>
              </a:spcBef>
              <a:spcAft>
                <a:spcPct val="0"/>
              </a:spcAft>
            </a:pPr>
            <a:r>
              <a:rPr lang="en-US" sz="2400" dirty="0">
                <a:solidFill>
                  <a:prstClr val="white">
                    <a:lumMod val="85000"/>
                  </a:prstClr>
                </a:solidFill>
                <a:latin typeface="+mj-lt"/>
                <a:ea typeface="MS PGothic" pitchFamily="34" charset="-128"/>
              </a:rPr>
              <a:t>Model the Sensor-to-Shooter Kill chain in COMBAT XXI</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Simulate a use case vignette from the larger scenario</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Conduct comparative analysis </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Deliver results to stakeholders.</a:t>
            </a:r>
          </a:p>
        </p:txBody>
      </p:sp>
      <p:grpSp>
        <p:nvGrpSpPr>
          <p:cNvPr id="395" name="Group 394">
            <a:extLst>
              <a:ext uri="{FF2B5EF4-FFF2-40B4-BE49-F238E27FC236}">
                <a16:creationId xmlns:a16="http://schemas.microsoft.com/office/drawing/2014/main" id="{872B76E5-9DCE-7657-09B3-8AC9FA5A9436}"/>
              </a:ext>
            </a:extLst>
          </p:cNvPr>
          <p:cNvGrpSpPr/>
          <p:nvPr/>
        </p:nvGrpSpPr>
        <p:grpSpPr>
          <a:xfrm>
            <a:off x="2404848" y="769445"/>
            <a:ext cx="9111139" cy="6088555"/>
            <a:chOff x="1410365" y="769445"/>
            <a:chExt cx="9111139" cy="6088555"/>
          </a:xfrm>
        </p:grpSpPr>
        <p:sp>
          <p:nvSpPr>
            <p:cNvPr id="394" name="Rectangle 393">
              <a:extLst>
                <a:ext uri="{FF2B5EF4-FFF2-40B4-BE49-F238E27FC236}">
                  <a16:creationId xmlns:a16="http://schemas.microsoft.com/office/drawing/2014/main" id="{FF550BE5-3052-2E64-AAB0-26C224E4DE87}"/>
                </a:ext>
              </a:extLst>
            </p:cNvPr>
            <p:cNvSpPr/>
            <p:nvPr/>
          </p:nvSpPr>
          <p:spPr>
            <a:xfrm>
              <a:off x="1410365" y="769445"/>
              <a:ext cx="9057001" cy="6088555"/>
            </a:xfrm>
            <a:prstGeom prst="rect">
              <a:avLst/>
            </a:prstGeom>
            <a:solidFill>
              <a:schemeClr val="bg1">
                <a:lumMod val="9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429F0D51-4A7B-53B9-F015-83194CEF2BF1}"/>
                </a:ext>
              </a:extLst>
            </p:cNvPr>
            <p:cNvSpPr/>
            <p:nvPr/>
          </p:nvSpPr>
          <p:spPr>
            <a:xfrm>
              <a:off x="1410365" y="769445"/>
              <a:ext cx="2774749" cy="1530451"/>
            </a:xfrm>
            <a:custGeom>
              <a:avLst/>
              <a:gdLst>
                <a:gd name="connsiteX0" fmla="*/ 3910149 w 3910149"/>
                <a:gd name="connsiteY0" fmla="*/ 34834 h 2821577"/>
                <a:gd name="connsiteX1" fmla="*/ 3622766 w 3910149"/>
                <a:gd name="connsiteY1" fmla="*/ 400594 h 2821577"/>
                <a:gd name="connsiteX2" fmla="*/ 3631474 w 3910149"/>
                <a:gd name="connsiteY2" fmla="*/ 522514 h 2821577"/>
                <a:gd name="connsiteX3" fmla="*/ 3657600 w 3910149"/>
                <a:gd name="connsiteY3" fmla="*/ 870857 h 2821577"/>
                <a:gd name="connsiteX4" fmla="*/ 3544389 w 3910149"/>
                <a:gd name="connsiteY4" fmla="*/ 957942 h 2821577"/>
                <a:gd name="connsiteX5" fmla="*/ 3074126 w 3910149"/>
                <a:gd name="connsiteY5" fmla="*/ 1332411 h 2821577"/>
                <a:gd name="connsiteX6" fmla="*/ 3013166 w 3910149"/>
                <a:gd name="connsiteY6" fmla="*/ 1463040 h 2821577"/>
                <a:gd name="connsiteX7" fmla="*/ 2525486 w 3910149"/>
                <a:gd name="connsiteY7" fmla="*/ 1933302 h 2821577"/>
                <a:gd name="connsiteX8" fmla="*/ 1863634 w 3910149"/>
                <a:gd name="connsiteY8" fmla="*/ 2116182 h 2821577"/>
                <a:gd name="connsiteX9" fmla="*/ 1785257 w 3910149"/>
                <a:gd name="connsiteY9" fmla="*/ 2203268 h 2821577"/>
                <a:gd name="connsiteX10" fmla="*/ 1341120 w 3910149"/>
                <a:gd name="connsiteY10" fmla="*/ 2499360 h 2821577"/>
                <a:gd name="connsiteX11" fmla="*/ 1297577 w 3910149"/>
                <a:gd name="connsiteY11" fmla="*/ 2569028 h 2821577"/>
                <a:gd name="connsiteX12" fmla="*/ 670560 w 3910149"/>
                <a:gd name="connsiteY12" fmla="*/ 2629988 h 2821577"/>
                <a:gd name="connsiteX13" fmla="*/ 0 w 3910149"/>
                <a:gd name="connsiteY13" fmla="*/ 2821577 h 2821577"/>
                <a:gd name="connsiteX14" fmla="*/ 8709 w 3910149"/>
                <a:gd name="connsiteY14" fmla="*/ 0 h 2821577"/>
                <a:gd name="connsiteX15" fmla="*/ 3910149 w 3910149"/>
                <a:gd name="connsiteY15" fmla="*/ 34834 h 282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149" h="2821577">
                  <a:moveTo>
                    <a:pt x="3910149" y="34834"/>
                  </a:moveTo>
                  <a:lnTo>
                    <a:pt x="3622766" y="400594"/>
                  </a:lnTo>
                  <a:lnTo>
                    <a:pt x="3631474" y="522514"/>
                  </a:lnTo>
                  <a:lnTo>
                    <a:pt x="3657600" y="870857"/>
                  </a:lnTo>
                  <a:lnTo>
                    <a:pt x="3544389" y="957942"/>
                  </a:lnTo>
                  <a:lnTo>
                    <a:pt x="3074126" y="1332411"/>
                  </a:lnTo>
                  <a:cubicBezTo>
                    <a:pt x="3019154" y="1451516"/>
                    <a:pt x="3040460" y="1408446"/>
                    <a:pt x="3013166" y="1463040"/>
                  </a:cubicBezTo>
                  <a:lnTo>
                    <a:pt x="2525486" y="1933302"/>
                  </a:lnTo>
                  <a:lnTo>
                    <a:pt x="1863634" y="2116182"/>
                  </a:lnTo>
                  <a:lnTo>
                    <a:pt x="1785257" y="2203268"/>
                  </a:lnTo>
                  <a:lnTo>
                    <a:pt x="1341120" y="2499360"/>
                  </a:lnTo>
                  <a:lnTo>
                    <a:pt x="1297577" y="2569028"/>
                  </a:lnTo>
                  <a:lnTo>
                    <a:pt x="670560" y="2629988"/>
                  </a:lnTo>
                  <a:lnTo>
                    <a:pt x="0" y="2821577"/>
                  </a:lnTo>
                  <a:lnTo>
                    <a:pt x="8709" y="0"/>
                  </a:lnTo>
                  <a:lnTo>
                    <a:pt x="3910149" y="34834"/>
                  </a:lnTo>
                  <a:close/>
                </a:path>
              </a:pathLst>
            </a:custGeom>
            <a:solidFill>
              <a:srgbClr val="70AD47"/>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490BF3C5-9A8A-8ADB-03EE-3DD04472D9AF}"/>
                </a:ext>
              </a:extLst>
            </p:cNvPr>
            <p:cNvSpPr/>
            <p:nvPr/>
          </p:nvSpPr>
          <p:spPr>
            <a:xfrm>
              <a:off x="3057734" y="3281451"/>
              <a:ext cx="5163668" cy="3555139"/>
            </a:xfrm>
            <a:custGeom>
              <a:avLst/>
              <a:gdLst>
                <a:gd name="connsiteX0" fmla="*/ 0 w 4667794"/>
                <a:gd name="connsiteY0" fmla="*/ 3544389 h 3561806"/>
                <a:gd name="connsiteX1" fmla="*/ 34834 w 4667794"/>
                <a:gd name="connsiteY1" fmla="*/ 2856412 h 3561806"/>
                <a:gd name="connsiteX2" fmla="*/ 461554 w 4667794"/>
                <a:gd name="connsiteY2" fmla="*/ 2499360 h 3561806"/>
                <a:gd name="connsiteX3" fmla="*/ 600891 w 4667794"/>
                <a:gd name="connsiteY3" fmla="*/ 1567543 h 3561806"/>
                <a:gd name="connsiteX4" fmla="*/ 1375954 w 4667794"/>
                <a:gd name="connsiteY4" fmla="*/ 1114698 h 3561806"/>
                <a:gd name="connsiteX5" fmla="*/ 2159726 w 4667794"/>
                <a:gd name="connsiteY5" fmla="*/ 862149 h 3561806"/>
                <a:gd name="connsiteX6" fmla="*/ 2177143 w 4667794"/>
                <a:gd name="connsiteY6" fmla="*/ 243840 h 3561806"/>
                <a:gd name="connsiteX7" fmla="*/ 3701143 w 4667794"/>
                <a:gd name="connsiteY7" fmla="*/ 0 h 3561806"/>
                <a:gd name="connsiteX8" fmla="*/ 4267200 w 4667794"/>
                <a:gd name="connsiteY8" fmla="*/ 818606 h 3561806"/>
                <a:gd name="connsiteX9" fmla="*/ 4450080 w 4667794"/>
                <a:gd name="connsiteY9" fmla="*/ 2063932 h 3561806"/>
                <a:gd name="connsiteX10" fmla="*/ 4667794 w 4667794"/>
                <a:gd name="connsiteY10" fmla="*/ 3344092 h 3561806"/>
                <a:gd name="connsiteX11" fmla="*/ 4659086 w 4667794"/>
                <a:gd name="connsiteY11" fmla="*/ 3561806 h 3561806"/>
                <a:gd name="connsiteX12" fmla="*/ 0 w 4667794"/>
                <a:gd name="connsiteY12" fmla="*/ 3544389 h 3561806"/>
                <a:gd name="connsiteX0" fmla="*/ 0 w 4667794"/>
                <a:gd name="connsiteY0" fmla="*/ 3544389 h 3561806"/>
                <a:gd name="connsiteX1" fmla="*/ 34834 w 4667794"/>
                <a:gd name="connsiteY1" fmla="*/ 2856412 h 3561806"/>
                <a:gd name="connsiteX2" fmla="*/ 461554 w 4667794"/>
                <a:gd name="connsiteY2" fmla="*/ 2499360 h 3561806"/>
                <a:gd name="connsiteX3" fmla="*/ 600891 w 4667794"/>
                <a:gd name="connsiteY3" fmla="*/ 1567543 h 3561806"/>
                <a:gd name="connsiteX4" fmla="*/ 1375954 w 4667794"/>
                <a:gd name="connsiteY4" fmla="*/ 1114698 h 3561806"/>
                <a:gd name="connsiteX5" fmla="*/ 2159726 w 4667794"/>
                <a:gd name="connsiteY5" fmla="*/ 862149 h 3561806"/>
                <a:gd name="connsiteX6" fmla="*/ 2643325 w 4667794"/>
                <a:gd name="connsiteY6" fmla="*/ 262890 h 3561806"/>
                <a:gd name="connsiteX7" fmla="*/ 3701143 w 4667794"/>
                <a:gd name="connsiteY7" fmla="*/ 0 h 3561806"/>
                <a:gd name="connsiteX8" fmla="*/ 4267200 w 4667794"/>
                <a:gd name="connsiteY8" fmla="*/ 818606 h 3561806"/>
                <a:gd name="connsiteX9" fmla="*/ 4450080 w 4667794"/>
                <a:gd name="connsiteY9" fmla="*/ 2063932 h 3561806"/>
                <a:gd name="connsiteX10" fmla="*/ 4667794 w 4667794"/>
                <a:gd name="connsiteY10" fmla="*/ 3344092 h 3561806"/>
                <a:gd name="connsiteX11" fmla="*/ 4659086 w 4667794"/>
                <a:gd name="connsiteY11" fmla="*/ 3561806 h 3561806"/>
                <a:gd name="connsiteX12" fmla="*/ 0 w 4667794"/>
                <a:gd name="connsiteY12" fmla="*/ 3544389 h 35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794" h="3561806">
                  <a:moveTo>
                    <a:pt x="0" y="3544389"/>
                  </a:moveTo>
                  <a:lnTo>
                    <a:pt x="34834" y="2856412"/>
                  </a:lnTo>
                  <a:lnTo>
                    <a:pt x="461554" y="2499360"/>
                  </a:lnTo>
                  <a:lnTo>
                    <a:pt x="600891" y="1567543"/>
                  </a:lnTo>
                  <a:lnTo>
                    <a:pt x="1375954" y="1114698"/>
                  </a:lnTo>
                  <a:lnTo>
                    <a:pt x="2159726" y="862149"/>
                  </a:lnTo>
                  <a:lnTo>
                    <a:pt x="2643325" y="262890"/>
                  </a:lnTo>
                  <a:lnTo>
                    <a:pt x="3701143" y="0"/>
                  </a:lnTo>
                  <a:lnTo>
                    <a:pt x="4267200" y="818606"/>
                  </a:lnTo>
                  <a:lnTo>
                    <a:pt x="4450080" y="2063932"/>
                  </a:lnTo>
                  <a:lnTo>
                    <a:pt x="4667794" y="3344092"/>
                  </a:lnTo>
                  <a:lnTo>
                    <a:pt x="4659086" y="3561806"/>
                  </a:lnTo>
                  <a:lnTo>
                    <a:pt x="0" y="3544389"/>
                  </a:lnTo>
                  <a:close/>
                </a:path>
              </a:pathLst>
            </a:custGeom>
            <a:solidFill>
              <a:srgbClr val="70AD47"/>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6" name="Group 265">
              <a:extLst>
                <a:ext uri="{FF2B5EF4-FFF2-40B4-BE49-F238E27FC236}">
                  <a16:creationId xmlns:a16="http://schemas.microsoft.com/office/drawing/2014/main" id="{81A49FE4-369A-E871-F1EC-832538AA2F09}"/>
                </a:ext>
              </a:extLst>
            </p:cNvPr>
            <p:cNvGrpSpPr/>
            <p:nvPr/>
          </p:nvGrpSpPr>
          <p:grpSpPr>
            <a:xfrm>
              <a:off x="6739390" y="849965"/>
              <a:ext cx="923140" cy="1147992"/>
              <a:chOff x="300048" y="758015"/>
              <a:chExt cx="3069898" cy="3845697"/>
            </a:xfrm>
          </p:grpSpPr>
          <p:sp>
            <p:nvSpPr>
              <p:cNvPr id="267" name="Cylinder 266">
                <a:extLst>
                  <a:ext uri="{FF2B5EF4-FFF2-40B4-BE49-F238E27FC236}">
                    <a16:creationId xmlns:a16="http://schemas.microsoft.com/office/drawing/2014/main" id="{0785263B-0774-F2A9-7FF6-C46AF74B020B}"/>
                  </a:ext>
                </a:extLst>
              </p:cNvPr>
              <p:cNvSpPr/>
              <p:nvPr/>
            </p:nvSpPr>
            <p:spPr>
              <a:xfrm rot="8131054">
                <a:off x="1410900" y="1313572"/>
                <a:ext cx="626417" cy="2638401"/>
              </a:xfrm>
              <a:prstGeom prst="can">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sym typeface="Gill Sans"/>
                </a:endParaRPr>
              </a:p>
            </p:txBody>
          </p:sp>
          <p:sp>
            <p:nvSpPr>
              <p:cNvPr id="268" name="Rectangle 267">
                <a:extLst>
                  <a:ext uri="{FF2B5EF4-FFF2-40B4-BE49-F238E27FC236}">
                    <a16:creationId xmlns:a16="http://schemas.microsoft.com/office/drawing/2014/main" id="{C5884E55-F473-7F98-A002-00493BB4D69F}"/>
                  </a:ext>
                </a:extLst>
              </p:cNvPr>
              <p:cNvSpPr/>
              <p:nvPr/>
            </p:nvSpPr>
            <p:spPr>
              <a:xfrm rot="19004625">
                <a:off x="449782" y="2197974"/>
                <a:ext cx="1062183" cy="2405738"/>
              </a:xfrm>
              <a:prstGeom prst="rect">
                <a:avLst/>
              </a:prstGeom>
              <a:solidFill>
                <a:srgbClr val="4472C4"/>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sym typeface="Gill Sans"/>
                </a:endParaRPr>
              </a:p>
            </p:txBody>
          </p:sp>
          <p:cxnSp>
            <p:nvCxnSpPr>
              <p:cNvPr id="269" name="Straight Connector 268">
                <a:extLst>
                  <a:ext uri="{FF2B5EF4-FFF2-40B4-BE49-F238E27FC236}">
                    <a16:creationId xmlns:a16="http://schemas.microsoft.com/office/drawing/2014/main" id="{885D08DC-919E-9E99-D5FE-444A0ACD7A76}"/>
                  </a:ext>
                </a:extLst>
              </p:cNvPr>
              <p:cNvCxnSpPr/>
              <p:nvPr/>
            </p:nvCxnSpPr>
            <p:spPr>
              <a:xfrm>
                <a:off x="766425" y="2852230"/>
                <a:ext cx="742468" cy="772998"/>
              </a:xfrm>
              <a:prstGeom prst="line">
                <a:avLst/>
              </a:prstGeom>
              <a:noFill/>
              <a:ln w="25400" cap="flat">
                <a:solidFill>
                  <a:srgbClr val="000000"/>
                </a:solidFill>
                <a:prstDash val="solid"/>
                <a:miter lim="400000"/>
              </a:ln>
              <a:effectLst/>
              <a:sp3d/>
            </p:spPr>
          </p:cxnSp>
          <p:cxnSp>
            <p:nvCxnSpPr>
              <p:cNvPr id="270" name="Straight Connector 269">
                <a:extLst>
                  <a:ext uri="{FF2B5EF4-FFF2-40B4-BE49-F238E27FC236}">
                    <a16:creationId xmlns:a16="http://schemas.microsoft.com/office/drawing/2014/main" id="{78D1D91A-02B2-B782-0745-1941FC4E46EA}"/>
                  </a:ext>
                </a:extLst>
              </p:cNvPr>
              <p:cNvCxnSpPr/>
              <p:nvPr/>
            </p:nvCxnSpPr>
            <p:spPr>
              <a:xfrm>
                <a:off x="515234" y="3107911"/>
                <a:ext cx="742468" cy="772998"/>
              </a:xfrm>
              <a:prstGeom prst="line">
                <a:avLst/>
              </a:prstGeom>
              <a:noFill/>
              <a:ln w="25400" cap="flat">
                <a:solidFill>
                  <a:srgbClr val="000000"/>
                </a:solidFill>
                <a:prstDash val="solid"/>
                <a:miter lim="400000"/>
              </a:ln>
              <a:effectLst/>
              <a:sp3d/>
            </p:spPr>
          </p:cxnSp>
          <p:cxnSp>
            <p:nvCxnSpPr>
              <p:cNvPr id="271" name="Straight Connector 270">
                <a:extLst>
                  <a:ext uri="{FF2B5EF4-FFF2-40B4-BE49-F238E27FC236}">
                    <a16:creationId xmlns:a16="http://schemas.microsoft.com/office/drawing/2014/main" id="{B0DA6B61-D59B-CAEC-BDC9-8F233282268D}"/>
                  </a:ext>
                </a:extLst>
              </p:cNvPr>
              <p:cNvCxnSpPr>
                <a:cxnSpLocks/>
                <a:stCxn id="268" idx="1"/>
                <a:endCxn id="268" idx="3"/>
              </p:cNvCxnSpPr>
              <p:nvPr/>
            </p:nvCxnSpPr>
            <p:spPr>
              <a:xfrm flipV="1">
                <a:off x="594082" y="3034231"/>
                <a:ext cx="773583" cy="733223"/>
              </a:xfrm>
              <a:prstGeom prst="line">
                <a:avLst/>
              </a:prstGeom>
              <a:noFill/>
              <a:ln w="25400" cap="flat">
                <a:solidFill>
                  <a:srgbClr val="000000"/>
                </a:solidFill>
                <a:prstDash val="solid"/>
                <a:miter lim="400000"/>
              </a:ln>
              <a:effectLst/>
              <a:sp3d/>
            </p:spPr>
          </p:cxnSp>
          <p:cxnSp>
            <p:nvCxnSpPr>
              <p:cNvPr id="272" name="Straight Connector 271">
                <a:extLst>
                  <a:ext uri="{FF2B5EF4-FFF2-40B4-BE49-F238E27FC236}">
                    <a16:creationId xmlns:a16="http://schemas.microsoft.com/office/drawing/2014/main" id="{23B74DDA-A99B-2170-C378-479ECB12A04A}"/>
                  </a:ext>
                </a:extLst>
              </p:cNvPr>
              <p:cNvCxnSpPr>
                <a:cxnSpLocks/>
              </p:cNvCxnSpPr>
              <p:nvPr/>
            </p:nvCxnSpPr>
            <p:spPr>
              <a:xfrm flipV="1">
                <a:off x="746482" y="3189305"/>
                <a:ext cx="773583" cy="727874"/>
              </a:xfrm>
              <a:prstGeom prst="line">
                <a:avLst/>
              </a:prstGeom>
              <a:noFill/>
              <a:ln w="12700" cap="flat">
                <a:solidFill>
                  <a:srgbClr val="000000"/>
                </a:solidFill>
                <a:prstDash val="solid"/>
                <a:miter lim="400000"/>
              </a:ln>
              <a:effectLst/>
              <a:sp3d/>
            </p:spPr>
          </p:cxnSp>
          <p:cxnSp>
            <p:nvCxnSpPr>
              <p:cNvPr id="273" name="Straight Connector 272">
                <a:extLst>
                  <a:ext uri="{FF2B5EF4-FFF2-40B4-BE49-F238E27FC236}">
                    <a16:creationId xmlns:a16="http://schemas.microsoft.com/office/drawing/2014/main" id="{62DB3D5C-1B19-65AD-A457-0ABE2C3D959D}"/>
                  </a:ext>
                </a:extLst>
              </p:cNvPr>
              <p:cNvCxnSpPr>
                <a:cxnSpLocks/>
              </p:cNvCxnSpPr>
              <p:nvPr/>
            </p:nvCxnSpPr>
            <p:spPr>
              <a:xfrm flipV="1">
                <a:off x="898882" y="3341705"/>
                <a:ext cx="773583" cy="727874"/>
              </a:xfrm>
              <a:prstGeom prst="line">
                <a:avLst/>
              </a:prstGeom>
              <a:noFill/>
              <a:ln w="12700" cap="flat">
                <a:solidFill>
                  <a:srgbClr val="000000"/>
                </a:solidFill>
                <a:prstDash val="solid"/>
                <a:miter lim="400000"/>
              </a:ln>
              <a:effectLst/>
              <a:sp3d/>
            </p:spPr>
          </p:cxnSp>
          <p:cxnSp>
            <p:nvCxnSpPr>
              <p:cNvPr id="274" name="Straight Connector 273">
                <a:extLst>
                  <a:ext uri="{FF2B5EF4-FFF2-40B4-BE49-F238E27FC236}">
                    <a16:creationId xmlns:a16="http://schemas.microsoft.com/office/drawing/2014/main" id="{0EB97475-D532-012F-7B5D-C77201A4B34E}"/>
                  </a:ext>
                </a:extLst>
              </p:cNvPr>
              <p:cNvCxnSpPr>
                <a:cxnSpLocks/>
              </p:cNvCxnSpPr>
              <p:nvPr/>
            </p:nvCxnSpPr>
            <p:spPr>
              <a:xfrm flipV="1">
                <a:off x="300048" y="2760753"/>
                <a:ext cx="773583" cy="727874"/>
              </a:xfrm>
              <a:prstGeom prst="line">
                <a:avLst/>
              </a:prstGeom>
              <a:noFill/>
              <a:ln w="12700" cap="flat">
                <a:solidFill>
                  <a:srgbClr val="000000"/>
                </a:solidFill>
                <a:prstDash val="solid"/>
                <a:miter lim="400000"/>
              </a:ln>
              <a:effectLst/>
              <a:sp3d/>
            </p:spPr>
          </p:cxnSp>
          <p:cxnSp>
            <p:nvCxnSpPr>
              <p:cNvPr id="275" name="Straight Connector 274">
                <a:extLst>
                  <a:ext uri="{FF2B5EF4-FFF2-40B4-BE49-F238E27FC236}">
                    <a16:creationId xmlns:a16="http://schemas.microsoft.com/office/drawing/2014/main" id="{C16AA89D-0C3E-F0E3-496F-E75852AEEE73}"/>
                  </a:ext>
                </a:extLst>
              </p:cNvPr>
              <p:cNvCxnSpPr>
                <a:cxnSpLocks/>
              </p:cNvCxnSpPr>
              <p:nvPr/>
            </p:nvCxnSpPr>
            <p:spPr>
              <a:xfrm flipV="1">
                <a:off x="452448" y="2913153"/>
                <a:ext cx="773583" cy="727874"/>
              </a:xfrm>
              <a:prstGeom prst="line">
                <a:avLst/>
              </a:prstGeom>
              <a:noFill/>
              <a:ln w="12700" cap="flat">
                <a:solidFill>
                  <a:srgbClr val="000000"/>
                </a:solidFill>
                <a:prstDash val="solid"/>
                <a:miter lim="400000"/>
              </a:ln>
              <a:effectLst/>
              <a:sp3d/>
            </p:spPr>
          </p:cxnSp>
          <p:cxnSp>
            <p:nvCxnSpPr>
              <p:cNvPr id="276" name="Straight Connector 275">
                <a:extLst>
                  <a:ext uri="{FF2B5EF4-FFF2-40B4-BE49-F238E27FC236}">
                    <a16:creationId xmlns:a16="http://schemas.microsoft.com/office/drawing/2014/main" id="{B01C1A37-2942-8DC6-84CC-6637200717DF}"/>
                  </a:ext>
                </a:extLst>
              </p:cNvPr>
              <p:cNvCxnSpPr/>
              <p:nvPr/>
            </p:nvCxnSpPr>
            <p:spPr>
              <a:xfrm>
                <a:off x="346999" y="3286803"/>
                <a:ext cx="742468" cy="772998"/>
              </a:xfrm>
              <a:prstGeom prst="line">
                <a:avLst/>
              </a:prstGeom>
              <a:noFill/>
              <a:ln w="12700" cap="flat">
                <a:solidFill>
                  <a:srgbClr val="000000"/>
                </a:solidFill>
                <a:prstDash val="solid"/>
                <a:miter lim="400000"/>
              </a:ln>
              <a:effectLst/>
              <a:sp3d/>
            </p:spPr>
          </p:cxnSp>
          <p:cxnSp>
            <p:nvCxnSpPr>
              <p:cNvPr id="277" name="Straight Connector 276">
                <a:extLst>
                  <a:ext uri="{FF2B5EF4-FFF2-40B4-BE49-F238E27FC236}">
                    <a16:creationId xmlns:a16="http://schemas.microsoft.com/office/drawing/2014/main" id="{877C2BD9-DAE1-D1AC-B15D-6668E9657F3B}"/>
                  </a:ext>
                </a:extLst>
              </p:cNvPr>
              <p:cNvCxnSpPr/>
              <p:nvPr/>
            </p:nvCxnSpPr>
            <p:spPr>
              <a:xfrm>
                <a:off x="630783" y="2974261"/>
                <a:ext cx="742468" cy="772998"/>
              </a:xfrm>
              <a:prstGeom prst="line">
                <a:avLst/>
              </a:prstGeom>
              <a:noFill/>
              <a:ln w="12700" cap="flat">
                <a:solidFill>
                  <a:srgbClr val="000000"/>
                </a:solidFill>
                <a:prstDash val="solid"/>
                <a:miter lim="400000"/>
              </a:ln>
              <a:effectLst/>
              <a:sp3d/>
            </p:spPr>
          </p:cxnSp>
          <p:cxnSp>
            <p:nvCxnSpPr>
              <p:cNvPr id="278" name="Straight Connector 277">
                <a:extLst>
                  <a:ext uri="{FF2B5EF4-FFF2-40B4-BE49-F238E27FC236}">
                    <a16:creationId xmlns:a16="http://schemas.microsoft.com/office/drawing/2014/main" id="{7FEC7100-6012-C92B-3B4B-BF4427476D51}"/>
                  </a:ext>
                </a:extLst>
              </p:cNvPr>
              <p:cNvCxnSpPr/>
              <p:nvPr/>
            </p:nvCxnSpPr>
            <p:spPr>
              <a:xfrm>
                <a:off x="857590" y="2731803"/>
                <a:ext cx="742468" cy="772998"/>
              </a:xfrm>
              <a:prstGeom prst="line">
                <a:avLst/>
              </a:prstGeom>
              <a:noFill/>
              <a:ln w="12700" cap="flat">
                <a:solidFill>
                  <a:srgbClr val="000000"/>
                </a:solidFill>
                <a:prstDash val="solid"/>
                <a:miter lim="400000"/>
              </a:ln>
              <a:effectLst/>
              <a:sp3d/>
            </p:spPr>
          </p:cxnSp>
          <p:cxnSp>
            <p:nvCxnSpPr>
              <p:cNvPr id="279" name="Straight Connector 278">
                <a:extLst>
                  <a:ext uri="{FF2B5EF4-FFF2-40B4-BE49-F238E27FC236}">
                    <a16:creationId xmlns:a16="http://schemas.microsoft.com/office/drawing/2014/main" id="{B8D46BA7-FD36-4FC1-25BD-0F5B9D409B44}"/>
                  </a:ext>
                </a:extLst>
              </p:cNvPr>
              <p:cNvCxnSpPr>
                <a:cxnSpLocks/>
              </p:cNvCxnSpPr>
              <p:nvPr/>
            </p:nvCxnSpPr>
            <p:spPr>
              <a:xfrm flipV="1">
                <a:off x="1377092" y="2856789"/>
                <a:ext cx="219608" cy="189543"/>
              </a:xfrm>
              <a:prstGeom prst="line">
                <a:avLst/>
              </a:prstGeom>
              <a:noFill/>
              <a:ln w="57150" cap="flat">
                <a:solidFill>
                  <a:srgbClr val="000000"/>
                </a:solidFill>
                <a:prstDash val="solid"/>
                <a:miter lim="400000"/>
              </a:ln>
              <a:effectLst/>
              <a:sp3d/>
            </p:spPr>
          </p:cxnSp>
          <p:sp>
            <p:nvSpPr>
              <p:cNvPr id="280" name="Rectangle 279">
                <a:extLst>
                  <a:ext uri="{FF2B5EF4-FFF2-40B4-BE49-F238E27FC236}">
                    <a16:creationId xmlns:a16="http://schemas.microsoft.com/office/drawing/2014/main" id="{9F0424E7-82F2-960D-5490-142E9A9E14AA}"/>
                  </a:ext>
                </a:extLst>
              </p:cNvPr>
              <p:cNvSpPr/>
              <p:nvPr/>
            </p:nvSpPr>
            <p:spPr>
              <a:xfrm rot="19004625">
                <a:off x="2147264" y="758015"/>
                <a:ext cx="1062183" cy="2405738"/>
              </a:xfrm>
              <a:prstGeom prst="rect">
                <a:avLst/>
              </a:prstGeom>
              <a:solidFill>
                <a:srgbClr val="4472C4"/>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sym typeface="Gill Sans"/>
                </a:endParaRPr>
              </a:p>
            </p:txBody>
          </p:sp>
          <p:cxnSp>
            <p:nvCxnSpPr>
              <p:cNvPr id="281" name="Straight Connector 280">
                <a:extLst>
                  <a:ext uri="{FF2B5EF4-FFF2-40B4-BE49-F238E27FC236}">
                    <a16:creationId xmlns:a16="http://schemas.microsoft.com/office/drawing/2014/main" id="{78A863F6-3287-524D-56FB-8A019EC6941C}"/>
                  </a:ext>
                </a:extLst>
              </p:cNvPr>
              <p:cNvCxnSpPr/>
              <p:nvPr/>
            </p:nvCxnSpPr>
            <p:spPr>
              <a:xfrm>
                <a:off x="2463906" y="1412271"/>
                <a:ext cx="742468" cy="772998"/>
              </a:xfrm>
              <a:prstGeom prst="line">
                <a:avLst/>
              </a:prstGeom>
              <a:noFill/>
              <a:ln w="25400" cap="flat">
                <a:solidFill>
                  <a:srgbClr val="000000"/>
                </a:solidFill>
                <a:prstDash val="solid"/>
                <a:miter lim="400000"/>
              </a:ln>
              <a:effectLst/>
              <a:sp3d/>
            </p:spPr>
          </p:cxnSp>
          <p:cxnSp>
            <p:nvCxnSpPr>
              <p:cNvPr id="282" name="Straight Connector 281">
                <a:extLst>
                  <a:ext uri="{FF2B5EF4-FFF2-40B4-BE49-F238E27FC236}">
                    <a16:creationId xmlns:a16="http://schemas.microsoft.com/office/drawing/2014/main" id="{57C00D75-1279-EB79-BCF0-1EFE520B75E8}"/>
                  </a:ext>
                </a:extLst>
              </p:cNvPr>
              <p:cNvCxnSpPr/>
              <p:nvPr/>
            </p:nvCxnSpPr>
            <p:spPr>
              <a:xfrm>
                <a:off x="2212715" y="1667952"/>
                <a:ext cx="742468" cy="772998"/>
              </a:xfrm>
              <a:prstGeom prst="line">
                <a:avLst/>
              </a:prstGeom>
              <a:noFill/>
              <a:ln w="25400" cap="flat">
                <a:solidFill>
                  <a:srgbClr val="000000"/>
                </a:solidFill>
                <a:prstDash val="solid"/>
                <a:miter lim="400000"/>
              </a:ln>
              <a:effectLst/>
              <a:sp3d/>
            </p:spPr>
          </p:cxnSp>
          <p:cxnSp>
            <p:nvCxnSpPr>
              <p:cNvPr id="283" name="Straight Connector 282">
                <a:extLst>
                  <a:ext uri="{FF2B5EF4-FFF2-40B4-BE49-F238E27FC236}">
                    <a16:creationId xmlns:a16="http://schemas.microsoft.com/office/drawing/2014/main" id="{30C8D52C-E2E9-CA92-879B-E6E41A69E441}"/>
                  </a:ext>
                </a:extLst>
              </p:cNvPr>
              <p:cNvCxnSpPr>
                <a:cxnSpLocks/>
                <a:stCxn id="280" idx="1"/>
                <a:endCxn id="280" idx="3"/>
              </p:cNvCxnSpPr>
              <p:nvPr/>
            </p:nvCxnSpPr>
            <p:spPr>
              <a:xfrm flipV="1">
                <a:off x="2291564" y="1594272"/>
                <a:ext cx="773583" cy="733223"/>
              </a:xfrm>
              <a:prstGeom prst="line">
                <a:avLst/>
              </a:prstGeom>
              <a:noFill/>
              <a:ln w="25400" cap="flat">
                <a:solidFill>
                  <a:srgbClr val="000000"/>
                </a:solidFill>
                <a:prstDash val="solid"/>
                <a:miter lim="400000"/>
              </a:ln>
              <a:effectLst/>
              <a:sp3d/>
            </p:spPr>
          </p:cxnSp>
          <p:cxnSp>
            <p:nvCxnSpPr>
              <p:cNvPr id="284" name="Straight Connector 283">
                <a:extLst>
                  <a:ext uri="{FF2B5EF4-FFF2-40B4-BE49-F238E27FC236}">
                    <a16:creationId xmlns:a16="http://schemas.microsoft.com/office/drawing/2014/main" id="{F61560F6-74BD-3172-4430-FF5ADFF8DCF9}"/>
                  </a:ext>
                </a:extLst>
              </p:cNvPr>
              <p:cNvCxnSpPr>
                <a:cxnSpLocks/>
              </p:cNvCxnSpPr>
              <p:nvPr/>
            </p:nvCxnSpPr>
            <p:spPr>
              <a:xfrm flipV="1">
                <a:off x="2443963" y="1749346"/>
                <a:ext cx="773583" cy="727874"/>
              </a:xfrm>
              <a:prstGeom prst="line">
                <a:avLst/>
              </a:prstGeom>
              <a:noFill/>
              <a:ln w="12700" cap="flat">
                <a:solidFill>
                  <a:srgbClr val="000000"/>
                </a:solidFill>
                <a:prstDash val="solid"/>
                <a:miter lim="400000"/>
              </a:ln>
              <a:effectLst/>
              <a:sp3d/>
            </p:spPr>
          </p:cxnSp>
          <p:cxnSp>
            <p:nvCxnSpPr>
              <p:cNvPr id="285" name="Straight Connector 284">
                <a:extLst>
                  <a:ext uri="{FF2B5EF4-FFF2-40B4-BE49-F238E27FC236}">
                    <a16:creationId xmlns:a16="http://schemas.microsoft.com/office/drawing/2014/main" id="{927062DE-18F1-D55C-BD9A-5133A020752A}"/>
                  </a:ext>
                </a:extLst>
              </p:cNvPr>
              <p:cNvCxnSpPr>
                <a:cxnSpLocks/>
              </p:cNvCxnSpPr>
              <p:nvPr/>
            </p:nvCxnSpPr>
            <p:spPr>
              <a:xfrm flipV="1">
                <a:off x="2596363" y="1901746"/>
                <a:ext cx="773583" cy="727874"/>
              </a:xfrm>
              <a:prstGeom prst="line">
                <a:avLst/>
              </a:prstGeom>
              <a:noFill/>
              <a:ln w="12700" cap="flat">
                <a:solidFill>
                  <a:srgbClr val="000000"/>
                </a:solidFill>
                <a:prstDash val="solid"/>
                <a:miter lim="400000"/>
              </a:ln>
              <a:effectLst/>
              <a:sp3d/>
            </p:spPr>
          </p:cxnSp>
          <p:cxnSp>
            <p:nvCxnSpPr>
              <p:cNvPr id="286" name="Straight Connector 285">
                <a:extLst>
                  <a:ext uri="{FF2B5EF4-FFF2-40B4-BE49-F238E27FC236}">
                    <a16:creationId xmlns:a16="http://schemas.microsoft.com/office/drawing/2014/main" id="{2F6EBC0C-994B-631F-A730-8DCC39743B18}"/>
                  </a:ext>
                </a:extLst>
              </p:cNvPr>
              <p:cNvCxnSpPr>
                <a:cxnSpLocks/>
              </p:cNvCxnSpPr>
              <p:nvPr/>
            </p:nvCxnSpPr>
            <p:spPr>
              <a:xfrm flipV="1">
                <a:off x="1997529" y="1320794"/>
                <a:ext cx="773583" cy="727874"/>
              </a:xfrm>
              <a:prstGeom prst="line">
                <a:avLst/>
              </a:prstGeom>
              <a:noFill/>
              <a:ln w="12700" cap="flat">
                <a:solidFill>
                  <a:srgbClr val="000000"/>
                </a:solidFill>
                <a:prstDash val="solid"/>
                <a:miter lim="400000"/>
              </a:ln>
              <a:effectLst/>
              <a:sp3d/>
            </p:spPr>
          </p:cxnSp>
          <p:cxnSp>
            <p:nvCxnSpPr>
              <p:cNvPr id="287" name="Straight Connector 286">
                <a:extLst>
                  <a:ext uri="{FF2B5EF4-FFF2-40B4-BE49-F238E27FC236}">
                    <a16:creationId xmlns:a16="http://schemas.microsoft.com/office/drawing/2014/main" id="{6705C9EF-7455-6D65-C524-676E15D86D00}"/>
                  </a:ext>
                </a:extLst>
              </p:cNvPr>
              <p:cNvCxnSpPr>
                <a:cxnSpLocks/>
              </p:cNvCxnSpPr>
              <p:nvPr/>
            </p:nvCxnSpPr>
            <p:spPr>
              <a:xfrm flipV="1">
                <a:off x="2149929" y="1473194"/>
                <a:ext cx="773583" cy="727874"/>
              </a:xfrm>
              <a:prstGeom prst="line">
                <a:avLst/>
              </a:prstGeom>
              <a:noFill/>
              <a:ln w="12700" cap="flat">
                <a:solidFill>
                  <a:srgbClr val="000000"/>
                </a:solidFill>
                <a:prstDash val="solid"/>
                <a:miter lim="400000"/>
              </a:ln>
              <a:effectLst/>
              <a:sp3d/>
            </p:spPr>
          </p:cxnSp>
          <p:cxnSp>
            <p:nvCxnSpPr>
              <p:cNvPr id="288" name="Straight Connector 287">
                <a:extLst>
                  <a:ext uri="{FF2B5EF4-FFF2-40B4-BE49-F238E27FC236}">
                    <a16:creationId xmlns:a16="http://schemas.microsoft.com/office/drawing/2014/main" id="{6797302E-4171-7A8E-C9A8-6CF3BF079610}"/>
                  </a:ext>
                </a:extLst>
              </p:cNvPr>
              <p:cNvCxnSpPr/>
              <p:nvPr/>
            </p:nvCxnSpPr>
            <p:spPr>
              <a:xfrm>
                <a:off x="2044480" y="1846844"/>
                <a:ext cx="742468" cy="772998"/>
              </a:xfrm>
              <a:prstGeom prst="line">
                <a:avLst/>
              </a:prstGeom>
              <a:noFill/>
              <a:ln w="12700" cap="flat">
                <a:solidFill>
                  <a:srgbClr val="000000"/>
                </a:solidFill>
                <a:prstDash val="solid"/>
                <a:miter lim="400000"/>
              </a:ln>
              <a:effectLst/>
              <a:sp3d/>
            </p:spPr>
          </p:cxnSp>
          <p:cxnSp>
            <p:nvCxnSpPr>
              <p:cNvPr id="289" name="Straight Connector 288">
                <a:extLst>
                  <a:ext uri="{FF2B5EF4-FFF2-40B4-BE49-F238E27FC236}">
                    <a16:creationId xmlns:a16="http://schemas.microsoft.com/office/drawing/2014/main" id="{1445088A-23C3-BDEA-207E-70BC2A5AD579}"/>
                  </a:ext>
                </a:extLst>
              </p:cNvPr>
              <p:cNvCxnSpPr/>
              <p:nvPr/>
            </p:nvCxnSpPr>
            <p:spPr>
              <a:xfrm>
                <a:off x="2328264" y="1534302"/>
                <a:ext cx="742468" cy="772998"/>
              </a:xfrm>
              <a:prstGeom prst="line">
                <a:avLst/>
              </a:prstGeom>
              <a:noFill/>
              <a:ln w="12700" cap="flat">
                <a:solidFill>
                  <a:srgbClr val="000000"/>
                </a:solidFill>
                <a:prstDash val="solid"/>
                <a:miter lim="400000"/>
              </a:ln>
              <a:effectLst/>
              <a:sp3d/>
            </p:spPr>
          </p:cxnSp>
          <p:cxnSp>
            <p:nvCxnSpPr>
              <p:cNvPr id="290" name="Straight Connector 289">
                <a:extLst>
                  <a:ext uri="{FF2B5EF4-FFF2-40B4-BE49-F238E27FC236}">
                    <a16:creationId xmlns:a16="http://schemas.microsoft.com/office/drawing/2014/main" id="{01EF560B-9E60-8B3B-F2A6-71C0AF288903}"/>
                  </a:ext>
                </a:extLst>
              </p:cNvPr>
              <p:cNvCxnSpPr/>
              <p:nvPr/>
            </p:nvCxnSpPr>
            <p:spPr>
              <a:xfrm>
                <a:off x="2555071" y="1291844"/>
                <a:ext cx="742468" cy="772998"/>
              </a:xfrm>
              <a:prstGeom prst="line">
                <a:avLst/>
              </a:prstGeom>
              <a:noFill/>
              <a:ln w="12700" cap="flat">
                <a:solidFill>
                  <a:srgbClr val="000000"/>
                </a:solidFill>
                <a:prstDash val="solid"/>
                <a:miter lim="400000"/>
              </a:ln>
              <a:effectLst/>
              <a:sp3d/>
            </p:spPr>
          </p:cxnSp>
          <p:cxnSp>
            <p:nvCxnSpPr>
              <p:cNvPr id="291" name="Straight Connector 290">
                <a:extLst>
                  <a:ext uri="{FF2B5EF4-FFF2-40B4-BE49-F238E27FC236}">
                    <a16:creationId xmlns:a16="http://schemas.microsoft.com/office/drawing/2014/main" id="{CE8C9A67-A67B-EA17-222C-824CD9B032F3}"/>
                  </a:ext>
                </a:extLst>
              </p:cNvPr>
              <p:cNvCxnSpPr>
                <a:cxnSpLocks/>
              </p:cNvCxnSpPr>
              <p:nvPr/>
            </p:nvCxnSpPr>
            <p:spPr>
              <a:xfrm flipV="1">
                <a:off x="2076145" y="2340715"/>
                <a:ext cx="219608" cy="189543"/>
              </a:xfrm>
              <a:prstGeom prst="line">
                <a:avLst/>
              </a:prstGeom>
              <a:noFill/>
              <a:ln w="57150" cap="flat">
                <a:solidFill>
                  <a:srgbClr val="000000"/>
                </a:solidFill>
                <a:prstDash val="solid"/>
                <a:miter lim="400000"/>
              </a:ln>
              <a:effectLst/>
              <a:sp3d/>
            </p:spPr>
          </p:cxnSp>
        </p:grpSp>
        <p:sp>
          <p:nvSpPr>
            <p:cNvPr id="292" name="Rectangle 291">
              <a:extLst>
                <a:ext uri="{FF2B5EF4-FFF2-40B4-BE49-F238E27FC236}">
                  <a16:creationId xmlns:a16="http://schemas.microsoft.com/office/drawing/2014/main" id="{2E40413D-1A78-DFBE-18FB-EF2F88EF86AF}"/>
                </a:ext>
              </a:extLst>
            </p:cNvPr>
            <p:cNvSpPr>
              <a:spLocks noChangeAspect="1"/>
            </p:cNvSpPr>
            <p:nvPr/>
          </p:nvSpPr>
          <p:spPr>
            <a:xfrm rot="2642027">
              <a:off x="2169961" y="2657323"/>
              <a:ext cx="548640" cy="548640"/>
            </a:xfrm>
            <a:prstGeom prst="rect">
              <a:avLst/>
            </a:prstGeom>
            <a:no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3" name="Rectangle 292">
              <a:extLst>
                <a:ext uri="{FF2B5EF4-FFF2-40B4-BE49-F238E27FC236}">
                  <a16:creationId xmlns:a16="http://schemas.microsoft.com/office/drawing/2014/main" id="{4B7E6858-5001-4165-8477-8EF709C0FA4F}"/>
                </a:ext>
              </a:extLst>
            </p:cNvPr>
            <p:cNvSpPr>
              <a:spLocks noChangeAspect="1"/>
            </p:cNvSpPr>
            <p:nvPr/>
          </p:nvSpPr>
          <p:spPr>
            <a:xfrm rot="2642027">
              <a:off x="2945745" y="2162637"/>
              <a:ext cx="548640" cy="548640"/>
            </a:xfrm>
            <a:prstGeom prst="rect">
              <a:avLst/>
            </a:prstGeom>
            <a:no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4" name="TextBox 293">
              <a:extLst>
                <a:ext uri="{FF2B5EF4-FFF2-40B4-BE49-F238E27FC236}">
                  <a16:creationId xmlns:a16="http://schemas.microsoft.com/office/drawing/2014/main" id="{569B44A4-5CF7-A563-FBF5-AA221637FF4D}"/>
                </a:ext>
              </a:extLst>
            </p:cNvPr>
            <p:cNvSpPr txBox="1"/>
            <p:nvPr/>
          </p:nvSpPr>
          <p:spPr>
            <a:xfrm>
              <a:off x="2900793" y="2241719"/>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FF0000"/>
                  </a:solidFill>
                  <a:latin typeface="Calibri" panose="020F0502020204030204"/>
                </a:rPr>
                <a:t>DDG</a:t>
              </a:r>
            </a:p>
          </p:txBody>
        </p:sp>
        <p:cxnSp>
          <p:nvCxnSpPr>
            <p:cNvPr id="295" name="Straight Arrow Connector 294">
              <a:extLst>
                <a:ext uri="{FF2B5EF4-FFF2-40B4-BE49-F238E27FC236}">
                  <a16:creationId xmlns:a16="http://schemas.microsoft.com/office/drawing/2014/main" id="{5122E723-57E5-DB57-8F60-D1ACAB017D8B}"/>
                </a:ext>
              </a:extLst>
            </p:cNvPr>
            <p:cNvCxnSpPr>
              <a:cxnSpLocks/>
            </p:cNvCxnSpPr>
            <p:nvPr/>
          </p:nvCxnSpPr>
          <p:spPr>
            <a:xfrm flipH="1">
              <a:off x="1694126" y="3296982"/>
              <a:ext cx="1001345" cy="648929"/>
            </a:xfrm>
            <a:prstGeom prst="straightConnector1">
              <a:avLst/>
            </a:prstGeom>
            <a:noFill/>
            <a:ln w="6350" cap="flat" cmpd="sng" algn="ctr">
              <a:solidFill>
                <a:srgbClr val="FF0000"/>
              </a:solidFill>
              <a:prstDash val="solid"/>
              <a:miter lim="800000"/>
              <a:tailEnd type="triangle"/>
            </a:ln>
            <a:effectLst/>
          </p:spPr>
        </p:cxnSp>
        <p:cxnSp>
          <p:nvCxnSpPr>
            <p:cNvPr id="296" name="Straight Connector 295">
              <a:extLst>
                <a:ext uri="{FF2B5EF4-FFF2-40B4-BE49-F238E27FC236}">
                  <a16:creationId xmlns:a16="http://schemas.microsoft.com/office/drawing/2014/main" id="{BE802D6D-5E51-5869-8CFA-6663E0C7F860}"/>
                </a:ext>
              </a:extLst>
            </p:cNvPr>
            <p:cNvCxnSpPr/>
            <p:nvPr/>
          </p:nvCxnSpPr>
          <p:spPr>
            <a:xfrm flipH="1">
              <a:off x="2608527" y="3296982"/>
              <a:ext cx="86945" cy="311121"/>
            </a:xfrm>
            <a:prstGeom prst="line">
              <a:avLst/>
            </a:prstGeom>
            <a:noFill/>
            <a:ln w="6350" cap="flat" cmpd="sng" algn="ctr">
              <a:solidFill>
                <a:srgbClr val="FF0000"/>
              </a:solidFill>
              <a:prstDash val="solid"/>
              <a:miter lim="800000"/>
            </a:ln>
            <a:effectLst/>
          </p:spPr>
        </p:cxnSp>
        <p:cxnSp>
          <p:nvCxnSpPr>
            <p:cNvPr id="297" name="Straight Connector 296">
              <a:extLst>
                <a:ext uri="{FF2B5EF4-FFF2-40B4-BE49-F238E27FC236}">
                  <a16:creationId xmlns:a16="http://schemas.microsoft.com/office/drawing/2014/main" id="{19C35D79-BB10-B934-6886-1208B0955A91}"/>
                </a:ext>
              </a:extLst>
            </p:cNvPr>
            <p:cNvCxnSpPr>
              <a:cxnSpLocks/>
            </p:cNvCxnSpPr>
            <p:nvPr/>
          </p:nvCxnSpPr>
          <p:spPr>
            <a:xfrm flipH="1">
              <a:off x="2608527" y="3186456"/>
              <a:ext cx="560441" cy="421646"/>
            </a:xfrm>
            <a:prstGeom prst="line">
              <a:avLst/>
            </a:prstGeom>
            <a:noFill/>
            <a:ln w="6350" cap="flat" cmpd="sng" algn="ctr">
              <a:solidFill>
                <a:srgbClr val="FF0000"/>
              </a:solidFill>
              <a:prstDash val="solid"/>
              <a:miter lim="800000"/>
            </a:ln>
            <a:effectLst/>
          </p:spPr>
        </p:cxnSp>
        <p:sp>
          <p:nvSpPr>
            <p:cNvPr id="298" name="TextBox 297">
              <a:extLst>
                <a:ext uri="{FF2B5EF4-FFF2-40B4-BE49-F238E27FC236}">
                  <a16:creationId xmlns:a16="http://schemas.microsoft.com/office/drawing/2014/main" id="{155500E2-F98F-9DBC-5822-1A123E010CBD}"/>
                </a:ext>
              </a:extLst>
            </p:cNvPr>
            <p:cNvSpPr txBox="1"/>
            <p:nvPr/>
          </p:nvSpPr>
          <p:spPr>
            <a:xfrm>
              <a:off x="3168968" y="2869378"/>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FF0000"/>
                  </a:solidFill>
                  <a:latin typeface="Calibri" panose="020F0502020204030204"/>
                </a:rPr>
                <a:t>S</a:t>
              </a:r>
            </a:p>
          </p:txBody>
        </p:sp>
        <p:cxnSp>
          <p:nvCxnSpPr>
            <p:cNvPr id="299" name="Straight Connector 298">
              <a:extLst>
                <a:ext uri="{FF2B5EF4-FFF2-40B4-BE49-F238E27FC236}">
                  <a16:creationId xmlns:a16="http://schemas.microsoft.com/office/drawing/2014/main" id="{506AD930-92AA-5900-5EF8-20741120274F}"/>
                </a:ext>
              </a:extLst>
            </p:cNvPr>
            <p:cNvCxnSpPr>
              <a:cxnSpLocks/>
            </p:cNvCxnSpPr>
            <p:nvPr/>
          </p:nvCxnSpPr>
          <p:spPr>
            <a:xfrm flipH="1">
              <a:off x="3428084" y="2556476"/>
              <a:ext cx="560441" cy="421646"/>
            </a:xfrm>
            <a:prstGeom prst="line">
              <a:avLst/>
            </a:prstGeom>
            <a:noFill/>
            <a:ln w="6350" cap="flat" cmpd="sng" algn="ctr">
              <a:solidFill>
                <a:srgbClr val="FF0000"/>
              </a:solidFill>
              <a:prstDash val="solid"/>
              <a:miter lim="800000"/>
            </a:ln>
            <a:effectLst/>
          </p:spPr>
        </p:cxnSp>
        <p:cxnSp>
          <p:nvCxnSpPr>
            <p:cNvPr id="300" name="Straight Connector 299">
              <a:extLst>
                <a:ext uri="{FF2B5EF4-FFF2-40B4-BE49-F238E27FC236}">
                  <a16:creationId xmlns:a16="http://schemas.microsoft.com/office/drawing/2014/main" id="{934F4E3E-ECB7-60C9-7847-3A724E3FBB45}"/>
                </a:ext>
              </a:extLst>
            </p:cNvPr>
            <p:cNvCxnSpPr>
              <a:cxnSpLocks/>
            </p:cNvCxnSpPr>
            <p:nvPr/>
          </p:nvCxnSpPr>
          <p:spPr>
            <a:xfrm>
              <a:off x="3688684" y="2454594"/>
              <a:ext cx="299840" cy="106398"/>
            </a:xfrm>
            <a:prstGeom prst="line">
              <a:avLst/>
            </a:prstGeom>
            <a:noFill/>
            <a:ln w="6350" cap="flat" cmpd="sng" algn="ctr">
              <a:solidFill>
                <a:srgbClr val="FF0000"/>
              </a:solidFill>
              <a:prstDash val="solid"/>
              <a:miter lim="800000"/>
            </a:ln>
            <a:effectLst/>
          </p:spPr>
        </p:cxnSp>
        <p:cxnSp>
          <p:nvCxnSpPr>
            <p:cNvPr id="301" name="Straight Arrow Connector 300">
              <a:extLst>
                <a:ext uri="{FF2B5EF4-FFF2-40B4-BE49-F238E27FC236}">
                  <a16:creationId xmlns:a16="http://schemas.microsoft.com/office/drawing/2014/main" id="{71330142-69CE-02A6-269F-EDDEFF42F6F2}"/>
                </a:ext>
              </a:extLst>
            </p:cNvPr>
            <p:cNvCxnSpPr>
              <a:cxnSpLocks/>
            </p:cNvCxnSpPr>
            <p:nvPr/>
          </p:nvCxnSpPr>
          <p:spPr>
            <a:xfrm rot="10800000" flipH="1">
              <a:off x="3690566" y="1809684"/>
              <a:ext cx="1001345" cy="648929"/>
            </a:xfrm>
            <a:prstGeom prst="straightConnector1">
              <a:avLst/>
            </a:prstGeom>
            <a:noFill/>
            <a:ln w="6350" cap="flat" cmpd="sng" algn="ctr">
              <a:solidFill>
                <a:srgbClr val="FF0000"/>
              </a:solidFill>
              <a:prstDash val="solid"/>
              <a:miter lim="800000"/>
              <a:tailEnd type="triangle"/>
            </a:ln>
            <a:effectLst/>
          </p:spPr>
        </p:cxnSp>
        <p:sp>
          <p:nvSpPr>
            <p:cNvPr id="302" name="Rectangle 301">
              <a:extLst>
                <a:ext uri="{FF2B5EF4-FFF2-40B4-BE49-F238E27FC236}">
                  <a16:creationId xmlns:a16="http://schemas.microsoft.com/office/drawing/2014/main" id="{C0312E64-3BD0-DE86-F715-E6920B84610D}"/>
                </a:ext>
              </a:extLst>
            </p:cNvPr>
            <p:cNvSpPr/>
            <p:nvPr/>
          </p:nvSpPr>
          <p:spPr>
            <a:xfrm>
              <a:off x="3486388" y="6081808"/>
              <a:ext cx="816078" cy="540774"/>
            </a:xfrm>
            <a:prstGeom prst="rect">
              <a:avLst/>
            </a:prstGeom>
            <a:no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26B57AB3-6BF9-4F80-258C-180237CA45EE}"/>
                </a:ext>
              </a:extLst>
            </p:cNvPr>
            <p:cNvSpPr/>
            <p:nvPr/>
          </p:nvSpPr>
          <p:spPr>
            <a:xfrm>
              <a:off x="3825601" y="6411189"/>
              <a:ext cx="127820" cy="14748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4" name="Group 303">
              <a:extLst>
                <a:ext uri="{FF2B5EF4-FFF2-40B4-BE49-F238E27FC236}">
                  <a16:creationId xmlns:a16="http://schemas.microsoft.com/office/drawing/2014/main" id="{97CA4CC2-5264-708B-1F64-EFAD65B19EE7}"/>
                </a:ext>
              </a:extLst>
            </p:cNvPr>
            <p:cNvGrpSpPr/>
            <p:nvPr/>
          </p:nvGrpSpPr>
          <p:grpSpPr>
            <a:xfrm>
              <a:off x="3788731" y="6200052"/>
              <a:ext cx="201560" cy="176728"/>
              <a:chOff x="6051755" y="1848719"/>
              <a:chExt cx="201560" cy="176728"/>
            </a:xfrm>
          </p:grpSpPr>
          <p:cxnSp>
            <p:nvCxnSpPr>
              <p:cNvPr id="305" name="Straight Connector 304">
                <a:extLst>
                  <a:ext uri="{FF2B5EF4-FFF2-40B4-BE49-F238E27FC236}">
                    <a16:creationId xmlns:a16="http://schemas.microsoft.com/office/drawing/2014/main" id="{D27304B1-3925-D96F-C5A2-8A9F5C7D9AA1}"/>
                  </a:ext>
                </a:extLst>
              </p:cNvPr>
              <p:cNvCxnSpPr>
                <a:cxnSpLocks/>
              </p:cNvCxnSpPr>
              <p:nvPr/>
            </p:nvCxnSpPr>
            <p:spPr>
              <a:xfrm flipV="1">
                <a:off x="6051755" y="1848719"/>
                <a:ext cx="91440" cy="93152"/>
              </a:xfrm>
              <a:prstGeom prst="line">
                <a:avLst/>
              </a:prstGeom>
              <a:noFill/>
              <a:ln w="6350" cap="flat" cmpd="sng" algn="ctr">
                <a:solidFill>
                  <a:srgbClr val="0000FF"/>
                </a:solidFill>
                <a:prstDash val="solid"/>
                <a:miter lim="800000"/>
              </a:ln>
              <a:effectLst/>
            </p:spPr>
          </p:cxnSp>
          <p:cxnSp>
            <p:nvCxnSpPr>
              <p:cNvPr id="306" name="Straight Connector 305">
                <a:extLst>
                  <a:ext uri="{FF2B5EF4-FFF2-40B4-BE49-F238E27FC236}">
                    <a16:creationId xmlns:a16="http://schemas.microsoft.com/office/drawing/2014/main" id="{5F99D8C8-E406-9F6E-6B52-F74157F74B4A}"/>
                  </a:ext>
                </a:extLst>
              </p:cNvPr>
              <p:cNvCxnSpPr>
                <a:cxnSpLocks/>
              </p:cNvCxnSpPr>
              <p:nvPr/>
            </p:nvCxnSpPr>
            <p:spPr>
              <a:xfrm>
                <a:off x="6150076" y="1848719"/>
                <a:ext cx="98324" cy="93152"/>
              </a:xfrm>
              <a:prstGeom prst="line">
                <a:avLst/>
              </a:prstGeom>
              <a:noFill/>
              <a:ln w="6350" cap="flat" cmpd="sng" algn="ctr">
                <a:solidFill>
                  <a:srgbClr val="0000FF"/>
                </a:solidFill>
                <a:prstDash val="solid"/>
                <a:miter lim="800000"/>
              </a:ln>
              <a:effectLst/>
            </p:spPr>
          </p:cxnSp>
          <p:cxnSp>
            <p:nvCxnSpPr>
              <p:cNvPr id="307" name="Straight Connector 306">
                <a:extLst>
                  <a:ext uri="{FF2B5EF4-FFF2-40B4-BE49-F238E27FC236}">
                    <a16:creationId xmlns:a16="http://schemas.microsoft.com/office/drawing/2014/main" id="{A1420239-D707-EB72-4D5E-8C7E1CBB72DC}"/>
                  </a:ext>
                </a:extLst>
              </p:cNvPr>
              <p:cNvCxnSpPr>
                <a:cxnSpLocks/>
              </p:cNvCxnSpPr>
              <p:nvPr/>
            </p:nvCxnSpPr>
            <p:spPr>
              <a:xfrm flipV="1">
                <a:off x="6056670" y="1932295"/>
                <a:ext cx="91440" cy="93152"/>
              </a:xfrm>
              <a:prstGeom prst="line">
                <a:avLst/>
              </a:prstGeom>
              <a:noFill/>
              <a:ln w="6350" cap="flat" cmpd="sng" algn="ctr">
                <a:solidFill>
                  <a:srgbClr val="0000FF"/>
                </a:solidFill>
                <a:prstDash val="solid"/>
                <a:miter lim="800000"/>
              </a:ln>
              <a:effectLst/>
            </p:spPr>
          </p:cxnSp>
          <p:cxnSp>
            <p:nvCxnSpPr>
              <p:cNvPr id="308" name="Straight Connector 307">
                <a:extLst>
                  <a:ext uri="{FF2B5EF4-FFF2-40B4-BE49-F238E27FC236}">
                    <a16:creationId xmlns:a16="http://schemas.microsoft.com/office/drawing/2014/main" id="{74D39001-B15C-A4FD-F9AE-74F615A78BB5}"/>
                  </a:ext>
                </a:extLst>
              </p:cNvPr>
              <p:cNvCxnSpPr>
                <a:cxnSpLocks/>
              </p:cNvCxnSpPr>
              <p:nvPr/>
            </p:nvCxnSpPr>
            <p:spPr>
              <a:xfrm>
                <a:off x="6154991" y="1932295"/>
                <a:ext cx="98324" cy="93152"/>
              </a:xfrm>
              <a:prstGeom prst="line">
                <a:avLst/>
              </a:prstGeom>
              <a:noFill/>
              <a:ln w="6350" cap="flat" cmpd="sng" algn="ctr">
                <a:solidFill>
                  <a:srgbClr val="0000FF"/>
                </a:solidFill>
                <a:prstDash val="solid"/>
                <a:miter lim="800000"/>
              </a:ln>
              <a:effectLst/>
            </p:spPr>
          </p:cxnSp>
        </p:grpSp>
        <p:cxnSp>
          <p:nvCxnSpPr>
            <p:cNvPr id="309" name="Straight Connector 308">
              <a:extLst>
                <a:ext uri="{FF2B5EF4-FFF2-40B4-BE49-F238E27FC236}">
                  <a16:creationId xmlns:a16="http://schemas.microsoft.com/office/drawing/2014/main" id="{36AA5003-4F78-E7A0-97A3-5DB82F3298B2}"/>
                </a:ext>
              </a:extLst>
            </p:cNvPr>
            <p:cNvCxnSpPr>
              <a:cxnSpLocks/>
            </p:cNvCxnSpPr>
            <p:nvPr/>
          </p:nvCxnSpPr>
          <p:spPr>
            <a:xfrm flipV="1">
              <a:off x="3887052" y="5954250"/>
              <a:ext cx="0" cy="127558"/>
            </a:xfrm>
            <a:prstGeom prst="line">
              <a:avLst/>
            </a:prstGeom>
            <a:noFill/>
            <a:ln w="41275" cap="flat" cmpd="sng" algn="ctr">
              <a:solidFill>
                <a:srgbClr val="0000FF"/>
              </a:solidFill>
              <a:prstDash val="solid"/>
              <a:miter lim="800000"/>
            </a:ln>
            <a:effectLst/>
          </p:spPr>
        </p:cxnSp>
        <p:sp>
          <p:nvSpPr>
            <p:cNvPr id="310" name="TextBox 309">
              <a:extLst>
                <a:ext uri="{FF2B5EF4-FFF2-40B4-BE49-F238E27FC236}">
                  <a16:creationId xmlns:a16="http://schemas.microsoft.com/office/drawing/2014/main" id="{E17BC542-07E6-E862-B63F-1103703CDE50}"/>
                </a:ext>
              </a:extLst>
            </p:cNvPr>
            <p:cNvSpPr txBox="1"/>
            <p:nvPr/>
          </p:nvSpPr>
          <p:spPr>
            <a:xfrm>
              <a:off x="4262267" y="6194879"/>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0000FF"/>
                  </a:solidFill>
                  <a:latin typeface="Calibri" panose="020F0502020204030204"/>
                </a:rPr>
                <a:t>L</a:t>
              </a:r>
            </a:p>
          </p:txBody>
        </p:sp>
        <p:sp>
          <p:nvSpPr>
            <p:cNvPr id="311" name="Rectangle 310">
              <a:extLst>
                <a:ext uri="{FF2B5EF4-FFF2-40B4-BE49-F238E27FC236}">
                  <a16:creationId xmlns:a16="http://schemas.microsoft.com/office/drawing/2014/main" id="{8F5BF479-21B5-3CDC-4AB8-42EF62CE45B3}"/>
                </a:ext>
              </a:extLst>
            </p:cNvPr>
            <p:cNvSpPr/>
            <p:nvPr/>
          </p:nvSpPr>
          <p:spPr>
            <a:xfrm>
              <a:off x="6563366" y="3655327"/>
              <a:ext cx="690636" cy="528824"/>
            </a:xfrm>
            <a:prstGeom prst="rect">
              <a:avLst/>
            </a:prstGeom>
            <a:no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2" name="Straight Connector 311">
              <a:extLst>
                <a:ext uri="{FF2B5EF4-FFF2-40B4-BE49-F238E27FC236}">
                  <a16:creationId xmlns:a16="http://schemas.microsoft.com/office/drawing/2014/main" id="{19D23C98-8F6E-9051-6488-8C6946094C8B}"/>
                </a:ext>
              </a:extLst>
            </p:cNvPr>
            <p:cNvCxnSpPr>
              <a:cxnSpLocks/>
            </p:cNvCxnSpPr>
            <p:nvPr/>
          </p:nvCxnSpPr>
          <p:spPr>
            <a:xfrm flipV="1">
              <a:off x="6563366" y="4184151"/>
              <a:ext cx="0" cy="203008"/>
            </a:xfrm>
            <a:prstGeom prst="line">
              <a:avLst/>
            </a:prstGeom>
            <a:noFill/>
            <a:ln w="19050" cap="flat" cmpd="sng" algn="ctr">
              <a:solidFill>
                <a:srgbClr val="0000FF"/>
              </a:solidFill>
              <a:prstDash val="solid"/>
              <a:miter lim="800000"/>
            </a:ln>
            <a:effectLst/>
          </p:spPr>
        </p:cxnSp>
        <p:sp>
          <p:nvSpPr>
            <p:cNvPr id="313" name="TextBox 312">
              <a:extLst>
                <a:ext uri="{FF2B5EF4-FFF2-40B4-BE49-F238E27FC236}">
                  <a16:creationId xmlns:a16="http://schemas.microsoft.com/office/drawing/2014/main" id="{F34DB3BA-891F-43CD-F76D-59096F5A3F92}"/>
                </a:ext>
              </a:extLst>
            </p:cNvPr>
            <p:cNvSpPr txBox="1"/>
            <p:nvPr/>
          </p:nvSpPr>
          <p:spPr>
            <a:xfrm>
              <a:off x="6691563" y="3741048"/>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0000FF"/>
                  </a:solidFill>
                  <a:latin typeface="Calibri" panose="020F0502020204030204"/>
                </a:rPr>
                <a:t>CP</a:t>
              </a:r>
            </a:p>
          </p:txBody>
        </p:sp>
        <p:cxnSp>
          <p:nvCxnSpPr>
            <p:cNvPr id="314" name="Straight Connector 313">
              <a:extLst>
                <a:ext uri="{FF2B5EF4-FFF2-40B4-BE49-F238E27FC236}">
                  <a16:creationId xmlns:a16="http://schemas.microsoft.com/office/drawing/2014/main" id="{C5AE6BCC-246F-FDDF-CAA4-18638AE67981}"/>
                </a:ext>
              </a:extLst>
            </p:cNvPr>
            <p:cNvCxnSpPr>
              <a:cxnSpLocks/>
            </p:cNvCxnSpPr>
            <p:nvPr/>
          </p:nvCxnSpPr>
          <p:spPr>
            <a:xfrm flipV="1">
              <a:off x="6874250" y="3527769"/>
              <a:ext cx="0" cy="127558"/>
            </a:xfrm>
            <a:prstGeom prst="line">
              <a:avLst/>
            </a:prstGeom>
            <a:noFill/>
            <a:ln w="41275" cap="flat" cmpd="sng" algn="ctr">
              <a:solidFill>
                <a:srgbClr val="0000FF"/>
              </a:solidFill>
              <a:prstDash val="solid"/>
              <a:miter lim="800000"/>
            </a:ln>
            <a:effectLst/>
          </p:spPr>
        </p:cxnSp>
        <p:cxnSp>
          <p:nvCxnSpPr>
            <p:cNvPr id="315" name="Straight Connector 314">
              <a:extLst>
                <a:ext uri="{FF2B5EF4-FFF2-40B4-BE49-F238E27FC236}">
                  <a16:creationId xmlns:a16="http://schemas.microsoft.com/office/drawing/2014/main" id="{E1399667-CC94-FFFF-BB11-61BAF05D0F7A}"/>
                </a:ext>
              </a:extLst>
            </p:cNvPr>
            <p:cNvCxnSpPr>
              <a:cxnSpLocks/>
            </p:cNvCxnSpPr>
            <p:nvPr/>
          </p:nvCxnSpPr>
          <p:spPr>
            <a:xfrm flipV="1">
              <a:off x="6966921" y="3531753"/>
              <a:ext cx="0" cy="127558"/>
            </a:xfrm>
            <a:prstGeom prst="line">
              <a:avLst/>
            </a:prstGeom>
            <a:noFill/>
            <a:ln w="41275" cap="flat" cmpd="sng" algn="ctr">
              <a:solidFill>
                <a:srgbClr val="0000FF"/>
              </a:solidFill>
              <a:prstDash val="solid"/>
              <a:miter lim="800000"/>
            </a:ln>
            <a:effectLst/>
          </p:spPr>
        </p:cxnSp>
        <p:sp>
          <p:nvSpPr>
            <p:cNvPr id="316" name="Rectangle 315">
              <a:extLst>
                <a:ext uri="{FF2B5EF4-FFF2-40B4-BE49-F238E27FC236}">
                  <a16:creationId xmlns:a16="http://schemas.microsoft.com/office/drawing/2014/main" id="{D540108A-BE88-9ACB-8D0D-DC2BE7CF81EE}"/>
                </a:ext>
              </a:extLst>
            </p:cNvPr>
            <p:cNvSpPr/>
            <p:nvPr/>
          </p:nvSpPr>
          <p:spPr>
            <a:xfrm>
              <a:off x="6919464" y="5714537"/>
              <a:ext cx="816078" cy="540774"/>
            </a:xfrm>
            <a:prstGeom prst="rect">
              <a:avLst/>
            </a:prstGeom>
            <a:no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17" name="Group 316">
              <a:extLst>
                <a:ext uri="{FF2B5EF4-FFF2-40B4-BE49-F238E27FC236}">
                  <a16:creationId xmlns:a16="http://schemas.microsoft.com/office/drawing/2014/main" id="{21B4E06A-60AA-B26E-5780-B90D97C150D2}"/>
                </a:ext>
              </a:extLst>
            </p:cNvPr>
            <p:cNvGrpSpPr>
              <a:grpSpLocks noChangeAspect="1"/>
            </p:cNvGrpSpPr>
            <p:nvPr/>
          </p:nvGrpSpPr>
          <p:grpSpPr>
            <a:xfrm>
              <a:off x="7142046" y="5948642"/>
              <a:ext cx="370913" cy="199267"/>
              <a:chOff x="3617633" y="2084436"/>
              <a:chExt cx="585657" cy="314635"/>
            </a:xfrm>
          </p:grpSpPr>
          <p:cxnSp>
            <p:nvCxnSpPr>
              <p:cNvPr id="318" name="Straight Connector 317">
                <a:extLst>
                  <a:ext uri="{FF2B5EF4-FFF2-40B4-BE49-F238E27FC236}">
                    <a16:creationId xmlns:a16="http://schemas.microsoft.com/office/drawing/2014/main" id="{B30D6F67-6DDD-BE71-9007-159ABBC40C11}"/>
                  </a:ext>
                </a:extLst>
              </p:cNvPr>
              <p:cNvCxnSpPr/>
              <p:nvPr/>
            </p:nvCxnSpPr>
            <p:spPr>
              <a:xfrm>
                <a:off x="3618271" y="2084439"/>
                <a:ext cx="0" cy="314632"/>
              </a:xfrm>
              <a:prstGeom prst="line">
                <a:avLst/>
              </a:prstGeom>
              <a:noFill/>
              <a:ln w="6350" cap="flat" cmpd="sng" algn="ctr">
                <a:solidFill>
                  <a:srgbClr val="0000FF"/>
                </a:solidFill>
                <a:prstDash val="solid"/>
                <a:miter lim="800000"/>
              </a:ln>
              <a:effectLst/>
            </p:spPr>
          </p:cxnSp>
          <p:cxnSp>
            <p:nvCxnSpPr>
              <p:cNvPr id="319" name="Straight Connector 318">
                <a:extLst>
                  <a:ext uri="{FF2B5EF4-FFF2-40B4-BE49-F238E27FC236}">
                    <a16:creationId xmlns:a16="http://schemas.microsoft.com/office/drawing/2014/main" id="{C8F496DD-57C5-F99A-8147-94DFBF3D06DA}"/>
                  </a:ext>
                </a:extLst>
              </p:cNvPr>
              <p:cNvCxnSpPr/>
              <p:nvPr/>
            </p:nvCxnSpPr>
            <p:spPr>
              <a:xfrm>
                <a:off x="4203290" y="2084439"/>
                <a:ext cx="0" cy="314632"/>
              </a:xfrm>
              <a:prstGeom prst="line">
                <a:avLst/>
              </a:prstGeom>
              <a:noFill/>
              <a:ln w="6350" cap="flat" cmpd="sng" algn="ctr">
                <a:solidFill>
                  <a:srgbClr val="0000FF"/>
                </a:solidFill>
                <a:prstDash val="solid"/>
                <a:miter lim="800000"/>
              </a:ln>
              <a:effectLst/>
            </p:spPr>
          </p:cxnSp>
          <p:cxnSp>
            <p:nvCxnSpPr>
              <p:cNvPr id="320" name="Straight Connector 319">
                <a:extLst>
                  <a:ext uri="{FF2B5EF4-FFF2-40B4-BE49-F238E27FC236}">
                    <a16:creationId xmlns:a16="http://schemas.microsoft.com/office/drawing/2014/main" id="{8C7195C9-D9A7-27A6-B747-C3AF993E303D}"/>
                  </a:ext>
                </a:extLst>
              </p:cNvPr>
              <p:cNvCxnSpPr>
                <a:cxnSpLocks/>
              </p:cNvCxnSpPr>
              <p:nvPr/>
            </p:nvCxnSpPr>
            <p:spPr>
              <a:xfrm flipH="1">
                <a:off x="3618271" y="2084439"/>
                <a:ext cx="585019" cy="314632"/>
              </a:xfrm>
              <a:prstGeom prst="line">
                <a:avLst/>
              </a:prstGeom>
              <a:noFill/>
              <a:ln w="6350" cap="flat" cmpd="sng" algn="ctr">
                <a:solidFill>
                  <a:srgbClr val="0000FF"/>
                </a:solidFill>
                <a:prstDash val="solid"/>
                <a:miter lim="800000"/>
              </a:ln>
              <a:effectLst/>
            </p:spPr>
          </p:cxnSp>
          <p:cxnSp>
            <p:nvCxnSpPr>
              <p:cNvPr id="321" name="Straight Connector 320">
                <a:extLst>
                  <a:ext uri="{FF2B5EF4-FFF2-40B4-BE49-F238E27FC236}">
                    <a16:creationId xmlns:a16="http://schemas.microsoft.com/office/drawing/2014/main" id="{58437F1D-FF9C-5A78-8674-329193F1C9A8}"/>
                  </a:ext>
                </a:extLst>
              </p:cNvPr>
              <p:cNvCxnSpPr>
                <a:cxnSpLocks/>
              </p:cNvCxnSpPr>
              <p:nvPr/>
            </p:nvCxnSpPr>
            <p:spPr>
              <a:xfrm>
                <a:off x="3617633" y="2084436"/>
                <a:ext cx="585648" cy="314632"/>
              </a:xfrm>
              <a:prstGeom prst="line">
                <a:avLst/>
              </a:prstGeom>
              <a:noFill/>
              <a:ln w="6350" cap="flat" cmpd="sng" algn="ctr">
                <a:solidFill>
                  <a:srgbClr val="0000FF"/>
                </a:solidFill>
                <a:prstDash val="solid"/>
                <a:miter lim="800000"/>
              </a:ln>
              <a:effectLst/>
            </p:spPr>
          </p:cxnSp>
        </p:grpSp>
        <p:sp>
          <p:nvSpPr>
            <p:cNvPr id="322" name="Freeform: Shape 321">
              <a:extLst>
                <a:ext uri="{FF2B5EF4-FFF2-40B4-BE49-F238E27FC236}">
                  <a16:creationId xmlns:a16="http://schemas.microsoft.com/office/drawing/2014/main" id="{5D6E9664-C314-B341-F5E7-ACF92EB4B1FD}"/>
                </a:ext>
              </a:extLst>
            </p:cNvPr>
            <p:cNvSpPr/>
            <p:nvPr/>
          </p:nvSpPr>
          <p:spPr>
            <a:xfrm>
              <a:off x="7166347" y="5768984"/>
              <a:ext cx="310038" cy="144508"/>
            </a:xfrm>
            <a:custGeom>
              <a:avLst/>
              <a:gdLst>
                <a:gd name="connsiteX0" fmla="*/ 313509 w 600892"/>
                <a:gd name="connsiteY0" fmla="*/ 261257 h 261257"/>
                <a:gd name="connsiteX1" fmla="*/ 0 w 600892"/>
                <a:gd name="connsiteY1" fmla="*/ 17417 h 261257"/>
                <a:gd name="connsiteX2" fmla="*/ 0 w 600892"/>
                <a:gd name="connsiteY2" fmla="*/ 0 h 261257"/>
                <a:gd name="connsiteX3" fmla="*/ 357052 w 600892"/>
                <a:gd name="connsiteY3" fmla="*/ 182880 h 261257"/>
                <a:gd name="connsiteX4" fmla="*/ 574766 w 600892"/>
                <a:gd name="connsiteY4" fmla="*/ 34834 h 261257"/>
                <a:gd name="connsiteX5" fmla="*/ 600892 w 600892"/>
                <a:gd name="connsiteY5" fmla="*/ 52251 h 261257"/>
                <a:gd name="connsiteX6" fmla="*/ 313509 w 600892"/>
                <a:gd name="connsiteY6" fmla="*/ 261257 h 261257"/>
                <a:gd name="connsiteX0" fmla="*/ 313509 w 600892"/>
                <a:gd name="connsiteY0" fmla="*/ 261257 h 261257"/>
                <a:gd name="connsiteX1" fmla="*/ 0 w 600892"/>
                <a:gd name="connsiteY1" fmla="*/ 17417 h 261257"/>
                <a:gd name="connsiteX2" fmla="*/ 0 w 600892"/>
                <a:gd name="connsiteY2" fmla="*/ 0 h 261257"/>
                <a:gd name="connsiteX3" fmla="*/ 314190 w 600892"/>
                <a:gd name="connsiteY3" fmla="*/ 182880 h 261257"/>
                <a:gd name="connsiteX4" fmla="*/ 574766 w 600892"/>
                <a:gd name="connsiteY4" fmla="*/ 34834 h 261257"/>
                <a:gd name="connsiteX5" fmla="*/ 600892 w 600892"/>
                <a:gd name="connsiteY5" fmla="*/ 52251 h 261257"/>
                <a:gd name="connsiteX6" fmla="*/ 313509 w 600892"/>
                <a:gd name="connsiteY6" fmla="*/ 261257 h 261257"/>
                <a:gd name="connsiteX0" fmla="*/ 313509 w 600892"/>
                <a:gd name="connsiteY0" fmla="*/ 261257 h 261257"/>
                <a:gd name="connsiteX1" fmla="*/ 0 w 600892"/>
                <a:gd name="connsiteY1" fmla="*/ 17417 h 261257"/>
                <a:gd name="connsiteX2" fmla="*/ 0 w 600892"/>
                <a:gd name="connsiteY2" fmla="*/ 0 h 261257"/>
                <a:gd name="connsiteX3" fmla="*/ 314190 w 600892"/>
                <a:gd name="connsiteY3" fmla="*/ 182880 h 261257"/>
                <a:gd name="connsiteX4" fmla="*/ 581909 w 600892"/>
                <a:gd name="connsiteY4" fmla="*/ 1496 h 261257"/>
                <a:gd name="connsiteX5" fmla="*/ 600892 w 600892"/>
                <a:gd name="connsiteY5" fmla="*/ 52251 h 261257"/>
                <a:gd name="connsiteX6" fmla="*/ 313509 w 600892"/>
                <a:gd name="connsiteY6" fmla="*/ 261257 h 261257"/>
                <a:gd name="connsiteX0" fmla="*/ 313509 w 591367"/>
                <a:gd name="connsiteY0" fmla="*/ 261257 h 261257"/>
                <a:gd name="connsiteX1" fmla="*/ 0 w 591367"/>
                <a:gd name="connsiteY1" fmla="*/ 17417 h 261257"/>
                <a:gd name="connsiteX2" fmla="*/ 0 w 591367"/>
                <a:gd name="connsiteY2" fmla="*/ 0 h 261257"/>
                <a:gd name="connsiteX3" fmla="*/ 314190 w 591367"/>
                <a:gd name="connsiteY3" fmla="*/ 182880 h 261257"/>
                <a:gd name="connsiteX4" fmla="*/ 581909 w 591367"/>
                <a:gd name="connsiteY4" fmla="*/ 1496 h 261257"/>
                <a:gd name="connsiteX5" fmla="*/ 591367 w 591367"/>
                <a:gd name="connsiteY5" fmla="*/ 35582 h 261257"/>
                <a:gd name="connsiteX6" fmla="*/ 313509 w 591367"/>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79461 w 581909"/>
                <a:gd name="connsiteY5" fmla="*/ 30819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81843 w 581909"/>
                <a:gd name="connsiteY5" fmla="*/ 23675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81843 w 581909"/>
                <a:gd name="connsiteY5" fmla="*/ 18912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1808 w 581909"/>
                <a:gd name="connsiteY3" fmla="*/ 182880 h 261257"/>
                <a:gd name="connsiteX4" fmla="*/ 581909 w 581909"/>
                <a:gd name="connsiteY4" fmla="*/ 1496 h 261257"/>
                <a:gd name="connsiteX5" fmla="*/ 581843 w 581909"/>
                <a:gd name="connsiteY5" fmla="*/ 18912 h 261257"/>
                <a:gd name="connsiteX6" fmla="*/ 313509 w 581909"/>
                <a:gd name="connsiteY6" fmla="*/ 261257 h 261257"/>
                <a:gd name="connsiteX0" fmla="*/ 313509 w 629534"/>
                <a:gd name="connsiteY0" fmla="*/ 261257 h 261257"/>
                <a:gd name="connsiteX1" fmla="*/ 0 w 629534"/>
                <a:gd name="connsiteY1" fmla="*/ 17417 h 261257"/>
                <a:gd name="connsiteX2" fmla="*/ 0 w 629534"/>
                <a:gd name="connsiteY2" fmla="*/ 0 h 261257"/>
                <a:gd name="connsiteX3" fmla="*/ 311808 w 629534"/>
                <a:gd name="connsiteY3" fmla="*/ 182880 h 261257"/>
                <a:gd name="connsiteX4" fmla="*/ 629534 w 629534"/>
                <a:gd name="connsiteY4" fmla="*/ 3877 h 261257"/>
                <a:gd name="connsiteX5" fmla="*/ 581843 w 629534"/>
                <a:gd name="connsiteY5" fmla="*/ 18912 h 261257"/>
                <a:gd name="connsiteX6" fmla="*/ 313509 w 629534"/>
                <a:gd name="connsiteY6" fmla="*/ 261257 h 261257"/>
                <a:gd name="connsiteX0" fmla="*/ 313509 w 634230"/>
                <a:gd name="connsiteY0" fmla="*/ 261257 h 261257"/>
                <a:gd name="connsiteX1" fmla="*/ 0 w 634230"/>
                <a:gd name="connsiteY1" fmla="*/ 17417 h 261257"/>
                <a:gd name="connsiteX2" fmla="*/ 0 w 634230"/>
                <a:gd name="connsiteY2" fmla="*/ 0 h 261257"/>
                <a:gd name="connsiteX3" fmla="*/ 311808 w 634230"/>
                <a:gd name="connsiteY3" fmla="*/ 182880 h 261257"/>
                <a:gd name="connsiteX4" fmla="*/ 629534 w 634230"/>
                <a:gd name="connsiteY4" fmla="*/ 3877 h 261257"/>
                <a:gd name="connsiteX5" fmla="*/ 634230 w 634230"/>
                <a:gd name="connsiteY5" fmla="*/ 21294 h 261257"/>
                <a:gd name="connsiteX6" fmla="*/ 313509 w 634230"/>
                <a:gd name="connsiteY6" fmla="*/ 261257 h 261257"/>
                <a:gd name="connsiteX0" fmla="*/ 313509 w 629534"/>
                <a:gd name="connsiteY0" fmla="*/ 261257 h 261257"/>
                <a:gd name="connsiteX1" fmla="*/ 0 w 629534"/>
                <a:gd name="connsiteY1" fmla="*/ 17417 h 261257"/>
                <a:gd name="connsiteX2" fmla="*/ 0 w 629534"/>
                <a:gd name="connsiteY2" fmla="*/ 0 h 261257"/>
                <a:gd name="connsiteX3" fmla="*/ 311808 w 629534"/>
                <a:gd name="connsiteY3" fmla="*/ 182880 h 261257"/>
                <a:gd name="connsiteX4" fmla="*/ 629534 w 629534"/>
                <a:gd name="connsiteY4" fmla="*/ 3877 h 261257"/>
                <a:gd name="connsiteX5" fmla="*/ 627087 w 629534"/>
                <a:gd name="connsiteY5" fmla="*/ 21294 h 261257"/>
                <a:gd name="connsiteX6" fmla="*/ 313509 w 629534"/>
                <a:gd name="connsiteY6" fmla="*/ 261257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534" h="261257">
                  <a:moveTo>
                    <a:pt x="313509" y="261257"/>
                  </a:moveTo>
                  <a:lnTo>
                    <a:pt x="0" y="17417"/>
                  </a:lnTo>
                  <a:lnTo>
                    <a:pt x="0" y="0"/>
                  </a:lnTo>
                  <a:lnTo>
                    <a:pt x="311808" y="182880"/>
                  </a:lnTo>
                  <a:lnTo>
                    <a:pt x="629534" y="3877"/>
                  </a:lnTo>
                  <a:cubicBezTo>
                    <a:pt x="629512" y="9682"/>
                    <a:pt x="627109" y="15489"/>
                    <a:pt x="627087" y="21294"/>
                  </a:cubicBezTo>
                  <a:lnTo>
                    <a:pt x="313509" y="261257"/>
                  </a:lnTo>
                  <a:close/>
                </a:path>
              </a:pathLst>
            </a:cu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3" name="Oval 322">
              <a:extLst>
                <a:ext uri="{FF2B5EF4-FFF2-40B4-BE49-F238E27FC236}">
                  <a16:creationId xmlns:a16="http://schemas.microsoft.com/office/drawing/2014/main" id="{22E5BBA0-9585-9C6C-25C5-CAB76547912C}"/>
                </a:ext>
              </a:extLst>
            </p:cNvPr>
            <p:cNvSpPr/>
            <p:nvPr/>
          </p:nvSpPr>
          <p:spPr>
            <a:xfrm>
              <a:off x="7220064" y="5609314"/>
              <a:ext cx="45719" cy="45719"/>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4" name="Oval 323">
              <a:extLst>
                <a:ext uri="{FF2B5EF4-FFF2-40B4-BE49-F238E27FC236}">
                  <a16:creationId xmlns:a16="http://schemas.microsoft.com/office/drawing/2014/main" id="{2DBDD7BC-17C2-EC8C-DFC0-7F3BD7F6E830}"/>
                </a:ext>
              </a:extLst>
            </p:cNvPr>
            <p:cNvSpPr/>
            <p:nvPr/>
          </p:nvSpPr>
          <p:spPr>
            <a:xfrm>
              <a:off x="7293918" y="5609314"/>
              <a:ext cx="45719" cy="45719"/>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2DFEBB27-5BE6-3546-92FF-2F00DF9EDF59}"/>
                </a:ext>
              </a:extLst>
            </p:cNvPr>
            <p:cNvSpPr/>
            <p:nvPr/>
          </p:nvSpPr>
          <p:spPr>
            <a:xfrm>
              <a:off x="7373791" y="5605956"/>
              <a:ext cx="45719" cy="45719"/>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6" name="Group 325">
              <a:extLst>
                <a:ext uri="{FF2B5EF4-FFF2-40B4-BE49-F238E27FC236}">
                  <a16:creationId xmlns:a16="http://schemas.microsoft.com/office/drawing/2014/main" id="{D7D026A8-18C7-7C54-3398-C5AFB379AF50}"/>
                </a:ext>
              </a:extLst>
            </p:cNvPr>
            <p:cNvGrpSpPr/>
            <p:nvPr/>
          </p:nvGrpSpPr>
          <p:grpSpPr>
            <a:xfrm rot="8073953">
              <a:off x="6468480" y="2451142"/>
              <a:ext cx="1150779" cy="797253"/>
              <a:chOff x="3040467" y="1841551"/>
              <a:chExt cx="1355453" cy="965613"/>
            </a:xfrm>
          </p:grpSpPr>
          <p:cxnSp>
            <p:nvCxnSpPr>
              <p:cNvPr id="327" name="Straight Connector 326">
                <a:extLst>
                  <a:ext uri="{FF2B5EF4-FFF2-40B4-BE49-F238E27FC236}">
                    <a16:creationId xmlns:a16="http://schemas.microsoft.com/office/drawing/2014/main" id="{44C50222-8B83-BC60-620F-2CFF9606CDB0}"/>
                  </a:ext>
                </a:extLst>
              </p:cNvPr>
              <p:cNvCxnSpPr>
                <a:cxnSpLocks/>
              </p:cNvCxnSpPr>
              <p:nvPr/>
            </p:nvCxnSpPr>
            <p:spPr>
              <a:xfrm flipH="1">
                <a:off x="3040467" y="2385518"/>
                <a:ext cx="560441" cy="421646"/>
              </a:xfrm>
              <a:prstGeom prst="line">
                <a:avLst/>
              </a:prstGeom>
              <a:noFill/>
              <a:ln w="6350" cap="flat" cmpd="sng" algn="ctr">
                <a:solidFill>
                  <a:srgbClr val="0070C0"/>
                </a:solidFill>
                <a:prstDash val="solid"/>
                <a:miter lim="800000"/>
              </a:ln>
              <a:effectLst/>
            </p:spPr>
          </p:cxnSp>
          <p:cxnSp>
            <p:nvCxnSpPr>
              <p:cNvPr id="328" name="Straight Connector 327">
                <a:extLst>
                  <a:ext uri="{FF2B5EF4-FFF2-40B4-BE49-F238E27FC236}">
                    <a16:creationId xmlns:a16="http://schemas.microsoft.com/office/drawing/2014/main" id="{5113B814-F061-7B26-E925-F98B3FE55075}"/>
                  </a:ext>
                </a:extLst>
              </p:cNvPr>
              <p:cNvCxnSpPr>
                <a:cxnSpLocks/>
              </p:cNvCxnSpPr>
              <p:nvPr/>
            </p:nvCxnSpPr>
            <p:spPr>
              <a:xfrm rot="16200000" flipH="1">
                <a:off x="3401875" y="2191001"/>
                <a:ext cx="86945" cy="311121"/>
              </a:xfrm>
              <a:prstGeom prst="line">
                <a:avLst/>
              </a:prstGeom>
              <a:noFill/>
              <a:ln w="6350" cap="flat" cmpd="sng" algn="ctr">
                <a:solidFill>
                  <a:srgbClr val="0070C0"/>
                </a:solidFill>
                <a:prstDash val="solid"/>
                <a:miter lim="800000"/>
              </a:ln>
              <a:effectLst/>
            </p:spPr>
          </p:cxnSp>
          <p:cxnSp>
            <p:nvCxnSpPr>
              <p:cNvPr id="329" name="Straight Arrow Connector 328">
                <a:extLst>
                  <a:ext uri="{FF2B5EF4-FFF2-40B4-BE49-F238E27FC236}">
                    <a16:creationId xmlns:a16="http://schemas.microsoft.com/office/drawing/2014/main" id="{0C35D806-07A6-6063-56F6-E11772AC1989}"/>
                  </a:ext>
                </a:extLst>
              </p:cNvPr>
              <p:cNvCxnSpPr>
                <a:cxnSpLocks/>
              </p:cNvCxnSpPr>
              <p:nvPr/>
            </p:nvCxnSpPr>
            <p:spPr>
              <a:xfrm rot="13526047" flipH="1">
                <a:off x="3676551" y="1345748"/>
                <a:ext cx="223566" cy="1215172"/>
              </a:xfrm>
              <a:prstGeom prst="straightConnector1">
                <a:avLst/>
              </a:prstGeom>
              <a:noFill/>
              <a:ln w="6350" cap="flat" cmpd="sng" algn="ctr">
                <a:solidFill>
                  <a:srgbClr val="0070C0"/>
                </a:solidFill>
                <a:prstDash val="solid"/>
                <a:miter lim="800000"/>
                <a:tailEnd type="triangle"/>
              </a:ln>
              <a:effectLst/>
            </p:spPr>
          </p:cxnSp>
        </p:grpSp>
        <p:sp>
          <p:nvSpPr>
            <p:cNvPr id="330" name="Rectangle 329">
              <a:extLst>
                <a:ext uri="{FF2B5EF4-FFF2-40B4-BE49-F238E27FC236}">
                  <a16:creationId xmlns:a16="http://schemas.microsoft.com/office/drawing/2014/main" id="{7AE856CE-6F8F-6426-744E-40D45D48EB27}"/>
                </a:ext>
              </a:extLst>
            </p:cNvPr>
            <p:cNvSpPr/>
            <p:nvPr/>
          </p:nvSpPr>
          <p:spPr>
            <a:xfrm>
              <a:off x="8213727" y="846730"/>
              <a:ext cx="2253639" cy="4082321"/>
            </a:xfrm>
            <a:prstGeom prst="rect">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1" name="TextBox 330">
              <a:extLst>
                <a:ext uri="{FF2B5EF4-FFF2-40B4-BE49-F238E27FC236}">
                  <a16:creationId xmlns:a16="http://schemas.microsoft.com/office/drawing/2014/main" id="{7D8F382A-83AF-7465-F2E1-A4DD6AAC5651}"/>
                </a:ext>
              </a:extLst>
            </p:cNvPr>
            <p:cNvSpPr txBox="1"/>
            <p:nvPr/>
          </p:nvSpPr>
          <p:spPr>
            <a:xfrm>
              <a:off x="8361324" y="846730"/>
              <a:ext cx="194201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b="0" u="sng" dirty="0">
                  <a:solidFill>
                    <a:prstClr val="black"/>
                  </a:solidFill>
                  <a:latin typeface="Calibri" panose="020F0502020204030204"/>
                </a:rPr>
                <a:t>Events</a:t>
              </a:r>
            </a:p>
          </p:txBody>
        </p:sp>
        <p:sp>
          <p:nvSpPr>
            <p:cNvPr id="332" name="TextBox 331">
              <a:extLst>
                <a:ext uri="{FF2B5EF4-FFF2-40B4-BE49-F238E27FC236}">
                  <a16:creationId xmlns:a16="http://schemas.microsoft.com/office/drawing/2014/main" id="{E2AF47B7-7F48-21A5-4F25-9CBD267D8184}"/>
                </a:ext>
              </a:extLst>
            </p:cNvPr>
            <p:cNvSpPr txBox="1"/>
            <p:nvPr/>
          </p:nvSpPr>
          <p:spPr>
            <a:xfrm>
              <a:off x="8240790" y="1171304"/>
              <a:ext cx="2280714" cy="3847207"/>
            </a:xfrm>
            <a:prstGeom prst="rect">
              <a:avLst/>
            </a:prstGeom>
            <a:noFill/>
          </p:spPr>
          <p:txBody>
            <a:bodyPr wrap="square" rtlCol="0">
              <a:spAutoFit/>
            </a:bodyPr>
            <a:lstStyle/>
            <a:p>
              <a:pPr defTabSz="457200" eaLnBrk="1" fontAlgn="auto" hangingPunct="1">
                <a:spcBef>
                  <a:spcPts val="0"/>
                </a:spcBef>
                <a:spcAft>
                  <a:spcPts val="0"/>
                </a:spcAft>
              </a:pPr>
              <a:r>
                <a:rPr lang="en-US" sz="1400" b="0" dirty="0">
                  <a:solidFill>
                    <a:prstClr val="black"/>
                  </a:solidFill>
                  <a:latin typeface="Calibri" panose="020F0502020204030204"/>
                </a:rPr>
                <a:t>1. Satellite detects enemy units and sends location to Command Post (CP).</a:t>
              </a:r>
            </a:p>
            <a:p>
              <a:pPr defTabSz="457200" eaLnBrk="1" fontAlgn="auto" hangingPunct="1">
                <a:spcBef>
                  <a:spcPts val="0"/>
                </a:spcBef>
                <a:spcAft>
                  <a:spcPts val="0"/>
                </a:spcAft>
              </a:pPr>
              <a:endParaRPr lang="en-US" sz="400" b="0" dirty="0">
                <a:solidFill>
                  <a:prstClr val="black"/>
                </a:solidFill>
                <a:latin typeface="Calibri" panose="020F0502020204030204"/>
              </a:endParaRPr>
            </a:p>
            <a:p>
              <a:pPr defTabSz="457200" eaLnBrk="1" fontAlgn="auto" hangingPunct="1">
                <a:spcBef>
                  <a:spcPts val="0"/>
                </a:spcBef>
                <a:spcAft>
                  <a:spcPts val="0"/>
                </a:spcAft>
              </a:pPr>
              <a:r>
                <a:rPr lang="en-US" sz="1400" b="0" dirty="0">
                  <a:solidFill>
                    <a:prstClr val="black"/>
                  </a:solidFill>
                  <a:latin typeface="Calibri" panose="020F0502020204030204"/>
                </a:rPr>
                <a:t>2. CP instructs UAV unit to dispatch UAV to develop targetable intelligence. </a:t>
              </a:r>
            </a:p>
            <a:p>
              <a:pPr defTabSz="457200" eaLnBrk="1" fontAlgn="auto" hangingPunct="1">
                <a:spcBef>
                  <a:spcPts val="0"/>
                </a:spcBef>
                <a:spcAft>
                  <a:spcPts val="0"/>
                </a:spcAft>
              </a:pPr>
              <a:endParaRPr lang="en-US" sz="400" b="0" dirty="0">
                <a:solidFill>
                  <a:prstClr val="black"/>
                </a:solidFill>
                <a:latin typeface="Calibri" panose="020F0502020204030204"/>
              </a:endParaRPr>
            </a:p>
            <a:p>
              <a:pPr defTabSz="457200" eaLnBrk="1" fontAlgn="auto" hangingPunct="1">
                <a:spcBef>
                  <a:spcPts val="0"/>
                </a:spcBef>
                <a:spcAft>
                  <a:spcPts val="0"/>
                </a:spcAft>
              </a:pPr>
              <a:r>
                <a:rPr lang="en-US" sz="1400" b="0" dirty="0">
                  <a:solidFill>
                    <a:prstClr val="black"/>
                  </a:solidFill>
                  <a:latin typeface="Calibri" panose="020F0502020204030204"/>
                </a:rPr>
                <a:t>3. UAV detects enemy units and sends target information to CP. </a:t>
              </a:r>
            </a:p>
            <a:p>
              <a:pPr defTabSz="457200" eaLnBrk="1" fontAlgn="auto" hangingPunct="1">
                <a:spcBef>
                  <a:spcPts val="0"/>
                </a:spcBef>
                <a:spcAft>
                  <a:spcPts val="0"/>
                </a:spcAft>
              </a:pPr>
              <a:endParaRPr lang="en-US" sz="400" b="0" dirty="0">
                <a:solidFill>
                  <a:prstClr val="black"/>
                </a:solidFill>
                <a:latin typeface="Calibri" panose="020F0502020204030204"/>
              </a:endParaRPr>
            </a:p>
            <a:p>
              <a:pPr defTabSz="457200" eaLnBrk="1" fontAlgn="auto" hangingPunct="1">
                <a:spcBef>
                  <a:spcPts val="0"/>
                </a:spcBef>
                <a:spcAft>
                  <a:spcPts val="0"/>
                </a:spcAft>
              </a:pPr>
              <a:r>
                <a:rPr lang="en-US" sz="1400" b="0" dirty="0">
                  <a:solidFill>
                    <a:prstClr val="black"/>
                  </a:solidFill>
                  <a:latin typeface="Calibri" panose="020F0502020204030204"/>
                </a:rPr>
                <a:t>4. CP clears fires and selects firing unit. Then, sends fire mission to unit.</a:t>
              </a:r>
            </a:p>
            <a:p>
              <a:pPr defTabSz="457200" eaLnBrk="1" fontAlgn="auto" hangingPunct="1">
                <a:spcBef>
                  <a:spcPts val="0"/>
                </a:spcBef>
                <a:spcAft>
                  <a:spcPts val="0"/>
                </a:spcAft>
              </a:pPr>
              <a:endParaRPr lang="en-US" sz="400" b="0" dirty="0">
                <a:solidFill>
                  <a:prstClr val="black"/>
                </a:solidFill>
                <a:latin typeface="Calibri" panose="020F0502020204030204"/>
              </a:endParaRPr>
            </a:p>
            <a:p>
              <a:pPr defTabSz="457200" eaLnBrk="1" fontAlgn="auto" hangingPunct="1">
                <a:spcBef>
                  <a:spcPts val="0"/>
                </a:spcBef>
                <a:spcAft>
                  <a:spcPts val="0"/>
                </a:spcAft>
              </a:pPr>
              <a:r>
                <a:rPr lang="en-US" sz="1400" b="0" dirty="0">
                  <a:solidFill>
                    <a:prstClr val="black"/>
                  </a:solidFill>
                  <a:latin typeface="Calibri" panose="020F0502020204030204"/>
                </a:rPr>
                <a:t>5. Firing unit conducts fire mission.</a:t>
              </a:r>
            </a:p>
            <a:p>
              <a:pPr defTabSz="457200" eaLnBrk="1" fontAlgn="auto" hangingPunct="1">
                <a:spcBef>
                  <a:spcPts val="0"/>
                </a:spcBef>
                <a:spcAft>
                  <a:spcPts val="0"/>
                </a:spcAft>
              </a:pPr>
              <a:endParaRPr lang="en-US" sz="300" b="0" dirty="0">
                <a:solidFill>
                  <a:prstClr val="black"/>
                </a:solidFill>
                <a:latin typeface="Calibri" panose="020F0502020204030204"/>
              </a:endParaRPr>
            </a:p>
            <a:p>
              <a:pPr defTabSz="457200" eaLnBrk="1" fontAlgn="auto" hangingPunct="1">
                <a:spcBef>
                  <a:spcPts val="0"/>
                </a:spcBef>
                <a:spcAft>
                  <a:spcPts val="0"/>
                </a:spcAft>
              </a:pPr>
              <a:r>
                <a:rPr lang="en-US" sz="1400" b="0" dirty="0">
                  <a:solidFill>
                    <a:prstClr val="black"/>
                  </a:solidFill>
                  <a:latin typeface="Calibri" panose="020F0502020204030204"/>
                </a:rPr>
                <a:t>6. UAV observes and transmits BDA.</a:t>
              </a:r>
            </a:p>
          </p:txBody>
        </p:sp>
        <p:sp>
          <p:nvSpPr>
            <p:cNvPr id="333" name="TextBox 332">
              <a:extLst>
                <a:ext uri="{FF2B5EF4-FFF2-40B4-BE49-F238E27FC236}">
                  <a16:creationId xmlns:a16="http://schemas.microsoft.com/office/drawing/2014/main" id="{CF119D55-F8A4-6E06-33E7-35F987096344}"/>
                </a:ext>
              </a:extLst>
            </p:cNvPr>
            <p:cNvSpPr txBox="1"/>
            <p:nvPr/>
          </p:nvSpPr>
          <p:spPr>
            <a:xfrm>
              <a:off x="4394638" y="770752"/>
              <a:ext cx="2260405" cy="707886"/>
            </a:xfrm>
            <a:prstGeom prst="rect">
              <a:avLst/>
            </a:prstGeom>
            <a:noFill/>
          </p:spPr>
          <p:txBody>
            <a:bodyPr wrap="square" rtlCol="0">
              <a:spAutoFit/>
            </a:bodyPr>
            <a:lstStyle/>
            <a:p>
              <a:pPr defTabSz="457200" eaLnBrk="1" fontAlgn="auto" hangingPunct="1">
                <a:spcBef>
                  <a:spcPts val="0"/>
                </a:spcBef>
                <a:spcAft>
                  <a:spcPts val="0"/>
                </a:spcAft>
              </a:pPr>
              <a:r>
                <a:rPr lang="en-US" sz="1000" b="0" u="sng" dirty="0">
                  <a:solidFill>
                    <a:prstClr val="black"/>
                  </a:solidFill>
                  <a:latin typeface="Calibri" panose="020F0502020204030204"/>
                </a:rPr>
                <a:t>Variables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detect enemy.</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Probability of detection (P</a:t>
              </a:r>
              <a:r>
                <a:rPr lang="en-US" sz="1000" b="0" baseline="-25000" dirty="0">
                  <a:solidFill>
                    <a:prstClr val="black"/>
                  </a:solidFill>
                  <a:latin typeface="Calibri" panose="020F0502020204030204"/>
                </a:rPr>
                <a:t>d</a:t>
              </a:r>
              <a:r>
                <a:rPr lang="en-US" sz="1000" b="0" dirty="0">
                  <a:solidFill>
                    <a:prstClr val="black"/>
                  </a:solidFill>
                  <a:latin typeface="Calibri" panose="020F0502020204030204"/>
                </a:rPr>
                <a:t>).</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Location precision of detected units.</a:t>
              </a:r>
            </a:p>
          </p:txBody>
        </p:sp>
        <p:sp>
          <p:nvSpPr>
            <p:cNvPr id="334" name="Oval 333">
              <a:extLst>
                <a:ext uri="{FF2B5EF4-FFF2-40B4-BE49-F238E27FC236}">
                  <a16:creationId xmlns:a16="http://schemas.microsoft.com/office/drawing/2014/main" id="{E016544A-8C84-4D4D-B7A4-B495040F443C}"/>
                </a:ext>
              </a:extLst>
            </p:cNvPr>
            <p:cNvSpPr/>
            <p:nvPr/>
          </p:nvSpPr>
          <p:spPr>
            <a:xfrm>
              <a:off x="7478467" y="2191560"/>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TextBox 334">
              <a:extLst>
                <a:ext uri="{FF2B5EF4-FFF2-40B4-BE49-F238E27FC236}">
                  <a16:creationId xmlns:a16="http://schemas.microsoft.com/office/drawing/2014/main" id="{7E7BA501-0754-ECFB-8D69-19FDE580EE0B}"/>
                </a:ext>
              </a:extLst>
            </p:cNvPr>
            <p:cNvSpPr txBox="1"/>
            <p:nvPr/>
          </p:nvSpPr>
          <p:spPr>
            <a:xfrm>
              <a:off x="7454159" y="2114982"/>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1</a:t>
              </a:r>
            </a:p>
          </p:txBody>
        </p:sp>
        <p:grpSp>
          <p:nvGrpSpPr>
            <p:cNvPr id="336" name="Group 335">
              <a:extLst>
                <a:ext uri="{FF2B5EF4-FFF2-40B4-BE49-F238E27FC236}">
                  <a16:creationId xmlns:a16="http://schemas.microsoft.com/office/drawing/2014/main" id="{539362AB-20E5-9129-122D-29B06A20D66A}"/>
                </a:ext>
              </a:extLst>
            </p:cNvPr>
            <p:cNvGrpSpPr/>
            <p:nvPr/>
          </p:nvGrpSpPr>
          <p:grpSpPr>
            <a:xfrm rot="7490749">
              <a:off x="6726553" y="4521177"/>
              <a:ext cx="1036928" cy="717387"/>
              <a:chOff x="3040467" y="1893291"/>
              <a:chExt cx="1376508" cy="913873"/>
            </a:xfrm>
          </p:grpSpPr>
          <p:cxnSp>
            <p:nvCxnSpPr>
              <p:cNvPr id="337" name="Straight Connector 336">
                <a:extLst>
                  <a:ext uri="{FF2B5EF4-FFF2-40B4-BE49-F238E27FC236}">
                    <a16:creationId xmlns:a16="http://schemas.microsoft.com/office/drawing/2014/main" id="{B134AD86-31DC-BA24-F887-8A660044F671}"/>
                  </a:ext>
                </a:extLst>
              </p:cNvPr>
              <p:cNvCxnSpPr>
                <a:cxnSpLocks/>
              </p:cNvCxnSpPr>
              <p:nvPr/>
            </p:nvCxnSpPr>
            <p:spPr>
              <a:xfrm flipH="1">
                <a:off x="3040467" y="2385518"/>
                <a:ext cx="560441" cy="421646"/>
              </a:xfrm>
              <a:prstGeom prst="line">
                <a:avLst/>
              </a:prstGeom>
              <a:noFill/>
              <a:ln w="6350" cap="flat" cmpd="sng" algn="ctr">
                <a:solidFill>
                  <a:srgbClr val="0070C0"/>
                </a:solidFill>
                <a:prstDash val="solid"/>
                <a:miter lim="800000"/>
              </a:ln>
              <a:effectLst/>
            </p:spPr>
          </p:cxnSp>
          <p:cxnSp>
            <p:nvCxnSpPr>
              <p:cNvPr id="338" name="Straight Connector 337">
                <a:extLst>
                  <a:ext uri="{FF2B5EF4-FFF2-40B4-BE49-F238E27FC236}">
                    <a16:creationId xmlns:a16="http://schemas.microsoft.com/office/drawing/2014/main" id="{2CE91674-5B27-C6B1-372C-8C9D3AE055C6}"/>
                  </a:ext>
                </a:extLst>
              </p:cNvPr>
              <p:cNvCxnSpPr>
                <a:cxnSpLocks/>
              </p:cNvCxnSpPr>
              <p:nvPr/>
            </p:nvCxnSpPr>
            <p:spPr>
              <a:xfrm rot="16200000" flipH="1">
                <a:off x="3401875" y="2191001"/>
                <a:ext cx="86945" cy="311121"/>
              </a:xfrm>
              <a:prstGeom prst="line">
                <a:avLst/>
              </a:prstGeom>
              <a:noFill/>
              <a:ln w="6350" cap="flat" cmpd="sng" algn="ctr">
                <a:solidFill>
                  <a:srgbClr val="0070C0"/>
                </a:solidFill>
                <a:prstDash val="solid"/>
                <a:miter lim="800000"/>
              </a:ln>
              <a:effectLst/>
            </p:spPr>
          </p:cxnSp>
          <p:cxnSp>
            <p:nvCxnSpPr>
              <p:cNvPr id="339" name="Straight Arrow Connector 338">
                <a:extLst>
                  <a:ext uri="{FF2B5EF4-FFF2-40B4-BE49-F238E27FC236}">
                    <a16:creationId xmlns:a16="http://schemas.microsoft.com/office/drawing/2014/main" id="{F18317DB-EB70-1231-2A35-6641968B0319}"/>
                  </a:ext>
                </a:extLst>
              </p:cNvPr>
              <p:cNvCxnSpPr>
                <a:cxnSpLocks/>
              </p:cNvCxnSpPr>
              <p:nvPr/>
            </p:nvCxnSpPr>
            <p:spPr>
              <a:xfrm rot="13526047" flipH="1">
                <a:off x="3716241" y="1362460"/>
                <a:ext cx="169903" cy="1231563"/>
              </a:xfrm>
              <a:prstGeom prst="straightConnector1">
                <a:avLst/>
              </a:prstGeom>
              <a:noFill/>
              <a:ln w="6350" cap="flat" cmpd="sng" algn="ctr">
                <a:solidFill>
                  <a:srgbClr val="0070C0"/>
                </a:solidFill>
                <a:prstDash val="solid"/>
                <a:miter lim="800000"/>
                <a:tailEnd type="triangle"/>
              </a:ln>
              <a:effectLst/>
            </p:spPr>
          </p:cxnSp>
        </p:grpSp>
        <p:sp>
          <p:nvSpPr>
            <p:cNvPr id="340" name="Oval 339">
              <a:extLst>
                <a:ext uri="{FF2B5EF4-FFF2-40B4-BE49-F238E27FC236}">
                  <a16:creationId xmlns:a16="http://schemas.microsoft.com/office/drawing/2014/main" id="{41F49FAF-1201-CB5A-9C1F-8FFE00E9F0B2}"/>
                </a:ext>
              </a:extLst>
            </p:cNvPr>
            <p:cNvSpPr/>
            <p:nvPr/>
          </p:nvSpPr>
          <p:spPr>
            <a:xfrm>
              <a:off x="7425857" y="4398046"/>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1" name="TextBox 340">
              <a:extLst>
                <a:ext uri="{FF2B5EF4-FFF2-40B4-BE49-F238E27FC236}">
                  <a16:creationId xmlns:a16="http://schemas.microsoft.com/office/drawing/2014/main" id="{CB20AA3A-4D7C-C315-4292-1D5D29F24029}"/>
                </a:ext>
              </a:extLst>
            </p:cNvPr>
            <p:cNvSpPr txBox="1"/>
            <p:nvPr/>
          </p:nvSpPr>
          <p:spPr>
            <a:xfrm>
              <a:off x="7401549" y="4321468"/>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2</a:t>
              </a:r>
            </a:p>
          </p:txBody>
        </p:sp>
        <p:sp>
          <p:nvSpPr>
            <p:cNvPr id="342" name="Freeform: Shape 341">
              <a:extLst>
                <a:ext uri="{FF2B5EF4-FFF2-40B4-BE49-F238E27FC236}">
                  <a16:creationId xmlns:a16="http://schemas.microsoft.com/office/drawing/2014/main" id="{63E5D0EF-BAA4-C142-6F59-0EF3A67B2B29}"/>
                </a:ext>
              </a:extLst>
            </p:cNvPr>
            <p:cNvSpPr/>
            <p:nvPr/>
          </p:nvSpPr>
          <p:spPr>
            <a:xfrm>
              <a:off x="4339647" y="2328103"/>
              <a:ext cx="560440" cy="197262"/>
            </a:xfrm>
            <a:custGeom>
              <a:avLst/>
              <a:gdLst>
                <a:gd name="connsiteX0" fmla="*/ 313509 w 600892"/>
                <a:gd name="connsiteY0" fmla="*/ 261257 h 261257"/>
                <a:gd name="connsiteX1" fmla="*/ 0 w 600892"/>
                <a:gd name="connsiteY1" fmla="*/ 17417 h 261257"/>
                <a:gd name="connsiteX2" fmla="*/ 0 w 600892"/>
                <a:gd name="connsiteY2" fmla="*/ 0 h 261257"/>
                <a:gd name="connsiteX3" fmla="*/ 357052 w 600892"/>
                <a:gd name="connsiteY3" fmla="*/ 182880 h 261257"/>
                <a:gd name="connsiteX4" fmla="*/ 574766 w 600892"/>
                <a:gd name="connsiteY4" fmla="*/ 34834 h 261257"/>
                <a:gd name="connsiteX5" fmla="*/ 600892 w 600892"/>
                <a:gd name="connsiteY5" fmla="*/ 52251 h 261257"/>
                <a:gd name="connsiteX6" fmla="*/ 313509 w 600892"/>
                <a:gd name="connsiteY6" fmla="*/ 261257 h 261257"/>
                <a:gd name="connsiteX0" fmla="*/ 313509 w 600892"/>
                <a:gd name="connsiteY0" fmla="*/ 261257 h 261257"/>
                <a:gd name="connsiteX1" fmla="*/ 0 w 600892"/>
                <a:gd name="connsiteY1" fmla="*/ 17417 h 261257"/>
                <a:gd name="connsiteX2" fmla="*/ 0 w 600892"/>
                <a:gd name="connsiteY2" fmla="*/ 0 h 261257"/>
                <a:gd name="connsiteX3" fmla="*/ 314190 w 600892"/>
                <a:gd name="connsiteY3" fmla="*/ 182880 h 261257"/>
                <a:gd name="connsiteX4" fmla="*/ 574766 w 600892"/>
                <a:gd name="connsiteY4" fmla="*/ 34834 h 261257"/>
                <a:gd name="connsiteX5" fmla="*/ 600892 w 600892"/>
                <a:gd name="connsiteY5" fmla="*/ 52251 h 261257"/>
                <a:gd name="connsiteX6" fmla="*/ 313509 w 600892"/>
                <a:gd name="connsiteY6" fmla="*/ 261257 h 261257"/>
                <a:gd name="connsiteX0" fmla="*/ 313509 w 600892"/>
                <a:gd name="connsiteY0" fmla="*/ 261257 h 261257"/>
                <a:gd name="connsiteX1" fmla="*/ 0 w 600892"/>
                <a:gd name="connsiteY1" fmla="*/ 17417 h 261257"/>
                <a:gd name="connsiteX2" fmla="*/ 0 w 600892"/>
                <a:gd name="connsiteY2" fmla="*/ 0 h 261257"/>
                <a:gd name="connsiteX3" fmla="*/ 314190 w 600892"/>
                <a:gd name="connsiteY3" fmla="*/ 182880 h 261257"/>
                <a:gd name="connsiteX4" fmla="*/ 581909 w 600892"/>
                <a:gd name="connsiteY4" fmla="*/ 1496 h 261257"/>
                <a:gd name="connsiteX5" fmla="*/ 600892 w 600892"/>
                <a:gd name="connsiteY5" fmla="*/ 52251 h 261257"/>
                <a:gd name="connsiteX6" fmla="*/ 313509 w 600892"/>
                <a:gd name="connsiteY6" fmla="*/ 261257 h 261257"/>
                <a:gd name="connsiteX0" fmla="*/ 313509 w 591367"/>
                <a:gd name="connsiteY0" fmla="*/ 261257 h 261257"/>
                <a:gd name="connsiteX1" fmla="*/ 0 w 591367"/>
                <a:gd name="connsiteY1" fmla="*/ 17417 h 261257"/>
                <a:gd name="connsiteX2" fmla="*/ 0 w 591367"/>
                <a:gd name="connsiteY2" fmla="*/ 0 h 261257"/>
                <a:gd name="connsiteX3" fmla="*/ 314190 w 591367"/>
                <a:gd name="connsiteY3" fmla="*/ 182880 h 261257"/>
                <a:gd name="connsiteX4" fmla="*/ 581909 w 591367"/>
                <a:gd name="connsiteY4" fmla="*/ 1496 h 261257"/>
                <a:gd name="connsiteX5" fmla="*/ 591367 w 591367"/>
                <a:gd name="connsiteY5" fmla="*/ 35582 h 261257"/>
                <a:gd name="connsiteX6" fmla="*/ 313509 w 591367"/>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79461 w 581909"/>
                <a:gd name="connsiteY5" fmla="*/ 30819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81843 w 581909"/>
                <a:gd name="connsiteY5" fmla="*/ 23675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4190 w 581909"/>
                <a:gd name="connsiteY3" fmla="*/ 182880 h 261257"/>
                <a:gd name="connsiteX4" fmla="*/ 581909 w 581909"/>
                <a:gd name="connsiteY4" fmla="*/ 1496 h 261257"/>
                <a:gd name="connsiteX5" fmla="*/ 581843 w 581909"/>
                <a:gd name="connsiteY5" fmla="*/ 18912 h 261257"/>
                <a:gd name="connsiteX6" fmla="*/ 313509 w 581909"/>
                <a:gd name="connsiteY6" fmla="*/ 261257 h 261257"/>
                <a:gd name="connsiteX0" fmla="*/ 313509 w 581909"/>
                <a:gd name="connsiteY0" fmla="*/ 261257 h 261257"/>
                <a:gd name="connsiteX1" fmla="*/ 0 w 581909"/>
                <a:gd name="connsiteY1" fmla="*/ 17417 h 261257"/>
                <a:gd name="connsiteX2" fmla="*/ 0 w 581909"/>
                <a:gd name="connsiteY2" fmla="*/ 0 h 261257"/>
                <a:gd name="connsiteX3" fmla="*/ 311808 w 581909"/>
                <a:gd name="connsiteY3" fmla="*/ 182880 h 261257"/>
                <a:gd name="connsiteX4" fmla="*/ 581909 w 581909"/>
                <a:gd name="connsiteY4" fmla="*/ 1496 h 261257"/>
                <a:gd name="connsiteX5" fmla="*/ 581843 w 581909"/>
                <a:gd name="connsiteY5" fmla="*/ 18912 h 261257"/>
                <a:gd name="connsiteX6" fmla="*/ 313509 w 581909"/>
                <a:gd name="connsiteY6" fmla="*/ 261257 h 261257"/>
                <a:gd name="connsiteX0" fmla="*/ 313509 w 629534"/>
                <a:gd name="connsiteY0" fmla="*/ 261257 h 261257"/>
                <a:gd name="connsiteX1" fmla="*/ 0 w 629534"/>
                <a:gd name="connsiteY1" fmla="*/ 17417 h 261257"/>
                <a:gd name="connsiteX2" fmla="*/ 0 w 629534"/>
                <a:gd name="connsiteY2" fmla="*/ 0 h 261257"/>
                <a:gd name="connsiteX3" fmla="*/ 311808 w 629534"/>
                <a:gd name="connsiteY3" fmla="*/ 182880 h 261257"/>
                <a:gd name="connsiteX4" fmla="*/ 629534 w 629534"/>
                <a:gd name="connsiteY4" fmla="*/ 3877 h 261257"/>
                <a:gd name="connsiteX5" fmla="*/ 581843 w 629534"/>
                <a:gd name="connsiteY5" fmla="*/ 18912 h 261257"/>
                <a:gd name="connsiteX6" fmla="*/ 313509 w 629534"/>
                <a:gd name="connsiteY6" fmla="*/ 261257 h 261257"/>
                <a:gd name="connsiteX0" fmla="*/ 313509 w 634230"/>
                <a:gd name="connsiteY0" fmla="*/ 261257 h 261257"/>
                <a:gd name="connsiteX1" fmla="*/ 0 w 634230"/>
                <a:gd name="connsiteY1" fmla="*/ 17417 h 261257"/>
                <a:gd name="connsiteX2" fmla="*/ 0 w 634230"/>
                <a:gd name="connsiteY2" fmla="*/ 0 h 261257"/>
                <a:gd name="connsiteX3" fmla="*/ 311808 w 634230"/>
                <a:gd name="connsiteY3" fmla="*/ 182880 h 261257"/>
                <a:gd name="connsiteX4" fmla="*/ 629534 w 634230"/>
                <a:gd name="connsiteY4" fmla="*/ 3877 h 261257"/>
                <a:gd name="connsiteX5" fmla="*/ 634230 w 634230"/>
                <a:gd name="connsiteY5" fmla="*/ 21294 h 261257"/>
                <a:gd name="connsiteX6" fmla="*/ 313509 w 634230"/>
                <a:gd name="connsiteY6" fmla="*/ 261257 h 261257"/>
                <a:gd name="connsiteX0" fmla="*/ 313509 w 629534"/>
                <a:gd name="connsiteY0" fmla="*/ 261257 h 261257"/>
                <a:gd name="connsiteX1" fmla="*/ 0 w 629534"/>
                <a:gd name="connsiteY1" fmla="*/ 17417 h 261257"/>
                <a:gd name="connsiteX2" fmla="*/ 0 w 629534"/>
                <a:gd name="connsiteY2" fmla="*/ 0 h 261257"/>
                <a:gd name="connsiteX3" fmla="*/ 311808 w 629534"/>
                <a:gd name="connsiteY3" fmla="*/ 182880 h 261257"/>
                <a:gd name="connsiteX4" fmla="*/ 629534 w 629534"/>
                <a:gd name="connsiteY4" fmla="*/ 3877 h 261257"/>
                <a:gd name="connsiteX5" fmla="*/ 627087 w 629534"/>
                <a:gd name="connsiteY5" fmla="*/ 21294 h 261257"/>
                <a:gd name="connsiteX6" fmla="*/ 313509 w 629534"/>
                <a:gd name="connsiteY6" fmla="*/ 261257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534" h="261257">
                  <a:moveTo>
                    <a:pt x="313509" y="261257"/>
                  </a:moveTo>
                  <a:lnTo>
                    <a:pt x="0" y="17417"/>
                  </a:lnTo>
                  <a:lnTo>
                    <a:pt x="0" y="0"/>
                  </a:lnTo>
                  <a:lnTo>
                    <a:pt x="311808" y="182880"/>
                  </a:lnTo>
                  <a:lnTo>
                    <a:pt x="629534" y="3877"/>
                  </a:lnTo>
                  <a:cubicBezTo>
                    <a:pt x="629512" y="9682"/>
                    <a:pt x="627109" y="15489"/>
                    <a:pt x="627087" y="21294"/>
                  </a:cubicBezTo>
                  <a:lnTo>
                    <a:pt x="313509" y="261257"/>
                  </a:lnTo>
                  <a:close/>
                </a:path>
              </a:pathLst>
            </a:custGeom>
            <a:noFill/>
            <a:ln w="12700" cap="flat" cmpd="sng" algn="ctr">
              <a:solidFill>
                <a:srgbClr val="0000FF"/>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43" name="Group 342">
              <a:extLst>
                <a:ext uri="{FF2B5EF4-FFF2-40B4-BE49-F238E27FC236}">
                  <a16:creationId xmlns:a16="http://schemas.microsoft.com/office/drawing/2014/main" id="{82FC355B-EF40-1198-4363-D8A64862451E}"/>
                </a:ext>
              </a:extLst>
            </p:cNvPr>
            <p:cNvGrpSpPr/>
            <p:nvPr/>
          </p:nvGrpSpPr>
          <p:grpSpPr>
            <a:xfrm rot="4229658">
              <a:off x="5213330" y="2317689"/>
              <a:ext cx="1213732" cy="1514685"/>
              <a:chOff x="3158279" y="1918871"/>
              <a:chExt cx="994912" cy="881388"/>
            </a:xfrm>
          </p:grpSpPr>
          <p:cxnSp>
            <p:nvCxnSpPr>
              <p:cNvPr id="344" name="Straight Connector 343">
                <a:extLst>
                  <a:ext uri="{FF2B5EF4-FFF2-40B4-BE49-F238E27FC236}">
                    <a16:creationId xmlns:a16="http://schemas.microsoft.com/office/drawing/2014/main" id="{EC4AA97F-D126-5BA1-B285-3EB77C89F138}"/>
                  </a:ext>
                </a:extLst>
              </p:cNvPr>
              <p:cNvCxnSpPr>
                <a:cxnSpLocks/>
              </p:cNvCxnSpPr>
              <p:nvPr/>
            </p:nvCxnSpPr>
            <p:spPr>
              <a:xfrm rot="17370342" flipH="1" flipV="1">
                <a:off x="3111241" y="2242702"/>
                <a:ext cx="604595" cy="510520"/>
              </a:xfrm>
              <a:prstGeom prst="line">
                <a:avLst/>
              </a:prstGeom>
              <a:noFill/>
              <a:ln w="6350" cap="flat" cmpd="sng" algn="ctr">
                <a:solidFill>
                  <a:srgbClr val="0070C0"/>
                </a:solidFill>
                <a:prstDash val="solid"/>
                <a:miter lim="800000"/>
              </a:ln>
              <a:effectLst/>
            </p:spPr>
          </p:cxnSp>
          <p:cxnSp>
            <p:nvCxnSpPr>
              <p:cNvPr id="345" name="Straight Connector 344">
                <a:extLst>
                  <a:ext uri="{FF2B5EF4-FFF2-40B4-BE49-F238E27FC236}">
                    <a16:creationId xmlns:a16="http://schemas.microsoft.com/office/drawing/2014/main" id="{A8E5D2A2-B9BF-40C1-0671-684329510942}"/>
                  </a:ext>
                </a:extLst>
              </p:cNvPr>
              <p:cNvCxnSpPr>
                <a:cxnSpLocks/>
              </p:cNvCxnSpPr>
              <p:nvPr/>
            </p:nvCxnSpPr>
            <p:spPr>
              <a:xfrm rot="17370342">
                <a:off x="3650637" y="2165510"/>
                <a:ext cx="48675" cy="220802"/>
              </a:xfrm>
              <a:prstGeom prst="line">
                <a:avLst/>
              </a:prstGeom>
              <a:noFill/>
              <a:ln w="6350" cap="flat" cmpd="sng" algn="ctr">
                <a:solidFill>
                  <a:srgbClr val="0070C0"/>
                </a:solidFill>
                <a:prstDash val="solid"/>
                <a:miter lim="800000"/>
              </a:ln>
              <a:effectLst/>
            </p:spPr>
          </p:cxnSp>
          <p:cxnSp>
            <p:nvCxnSpPr>
              <p:cNvPr id="346" name="Straight Arrow Connector 345">
                <a:extLst>
                  <a:ext uri="{FF2B5EF4-FFF2-40B4-BE49-F238E27FC236}">
                    <a16:creationId xmlns:a16="http://schemas.microsoft.com/office/drawing/2014/main" id="{474D0658-CBAB-911D-12B8-A46D45BF34D7}"/>
                  </a:ext>
                </a:extLst>
              </p:cNvPr>
              <p:cNvCxnSpPr>
                <a:cxnSpLocks/>
              </p:cNvCxnSpPr>
              <p:nvPr/>
            </p:nvCxnSpPr>
            <p:spPr>
              <a:xfrm rot="17370342">
                <a:off x="3694295" y="1879404"/>
                <a:ext cx="419430" cy="498363"/>
              </a:xfrm>
              <a:prstGeom prst="straightConnector1">
                <a:avLst/>
              </a:prstGeom>
              <a:noFill/>
              <a:ln w="6350" cap="flat" cmpd="sng" algn="ctr">
                <a:solidFill>
                  <a:srgbClr val="0070C0"/>
                </a:solidFill>
                <a:prstDash val="solid"/>
                <a:miter lim="800000"/>
                <a:tailEnd type="triangle"/>
              </a:ln>
              <a:effectLst/>
            </p:spPr>
          </p:cxnSp>
        </p:grpSp>
        <p:sp>
          <p:nvSpPr>
            <p:cNvPr id="347" name="Oval 346">
              <a:extLst>
                <a:ext uri="{FF2B5EF4-FFF2-40B4-BE49-F238E27FC236}">
                  <a16:creationId xmlns:a16="http://schemas.microsoft.com/office/drawing/2014/main" id="{3BFC36F6-49E4-E4BD-E6AC-78C106BFA4C1}"/>
                </a:ext>
              </a:extLst>
            </p:cNvPr>
            <p:cNvSpPr/>
            <p:nvPr/>
          </p:nvSpPr>
          <p:spPr>
            <a:xfrm>
              <a:off x="4066392" y="2692584"/>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8" name="TextBox 347">
              <a:extLst>
                <a:ext uri="{FF2B5EF4-FFF2-40B4-BE49-F238E27FC236}">
                  <a16:creationId xmlns:a16="http://schemas.microsoft.com/office/drawing/2014/main" id="{76C35D59-D0A1-8A29-73B5-0BEDD968899D}"/>
                </a:ext>
              </a:extLst>
            </p:cNvPr>
            <p:cNvSpPr txBox="1"/>
            <p:nvPr/>
          </p:nvSpPr>
          <p:spPr>
            <a:xfrm>
              <a:off x="4042084" y="2616006"/>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3</a:t>
              </a:r>
            </a:p>
          </p:txBody>
        </p:sp>
        <p:grpSp>
          <p:nvGrpSpPr>
            <p:cNvPr id="349" name="Group 348">
              <a:extLst>
                <a:ext uri="{FF2B5EF4-FFF2-40B4-BE49-F238E27FC236}">
                  <a16:creationId xmlns:a16="http://schemas.microsoft.com/office/drawing/2014/main" id="{8A999CA2-0165-22BC-A60B-1EF271560638}"/>
                </a:ext>
              </a:extLst>
            </p:cNvPr>
            <p:cNvGrpSpPr/>
            <p:nvPr/>
          </p:nvGrpSpPr>
          <p:grpSpPr>
            <a:xfrm rot="10603847">
              <a:off x="5429321" y="4342753"/>
              <a:ext cx="1517999" cy="1166218"/>
              <a:chOff x="3048869" y="1601020"/>
              <a:chExt cx="1435685" cy="1219398"/>
            </a:xfrm>
          </p:grpSpPr>
          <p:cxnSp>
            <p:nvCxnSpPr>
              <p:cNvPr id="350" name="Straight Connector 349">
                <a:extLst>
                  <a:ext uri="{FF2B5EF4-FFF2-40B4-BE49-F238E27FC236}">
                    <a16:creationId xmlns:a16="http://schemas.microsoft.com/office/drawing/2014/main" id="{C25143B7-4446-4B8B-03C2-2AA1EBB4C2E4}"/>
                  </a:ext>
                </a:extLst>
              </p:cNvPr>
              <p:cNvCxnSpPr>
                <a:cxnSpLocks/>
              </p:cNvCxnSpPr>
              <p:nvPr/>
            </p:nvCxnSpPr>
            <p:spPr>
              <a:xfrm rot="10996153" flipV="1">
                <a:off x="3048869" y="2481752"/>
                <a:ext cx="411736" cy="338666"/>
              </a:xfrm>
              <a:prstGeom prst="line">
                <a:avLst/>
              </a:prstGeom>
              <a:noFill/>
              <a:ln w="6350" cap="flat" cmpd="sng" algn="ctr">
                <a:solidFill>
                  <a:srgbClr val="0070C0"/>
                </a:solidFill>
                <a:prstDash val="solid"/>
                <a:miter lim="800000"/>
              </a:ln>
              <a:effectLst/>
            </p:spPr>
          </p:cxnSp>
          <p:cxnSp>
            <p:nvCxnSpPr>
              <p:cNvPr id="351" name="Straight Connector 350">
                <a:extLst>
                  <a:ext uri="{FF2B5EF4-FFF2-40B4-BE49-F238E27FC236}">
                    <a16:creationId xmlns:a16="http://schemas.microsoft.com/office/drawing/2014/main" id="{A854C9F3-E1EC-1F01-5D3D-43B4508B8686}"/>
                  </a:ext>
                </a:extLst>
              </p:cNvPr>
              <p:cNvCxnSpPr>
                <a:cxnSpLocks/>
              </p:cNvCxnSpPr>
              <p:nvPr/>
            </p:nvCxnSpPr>
            <p:spPr>
              <a:xfrm rot="16200000" flipH="1">
                <a:off x="3265314" y="2298753"/>
                <a:ext cx="86945" cy="311121"/>
              </a:xfrm>
              <a:prstGeom prst="line">
                <a:avLst/>
              </a:prstGeom>
              <a:noFill/>
              <a:ln w="6350" cap="flat" cmpd="sng" algn="ctr">
                <a:solidFill>
                  <a:srgbClr val="0070C0"/>
                </a:solidFill>
                <a:prstDash val="solid"/>
                <a:miter lim="800000"/>
              </a:ln>
              <a:effectLst/>
            </p:spPr>
          </p:cxnSp>
          <p:cxnSp>
            <p:nvCxnSpPr>
              <p:cNvPr id="352" name="Straight Arrow Connector 351">
                <a:extLst>
                  <a:ext uri="{FF2B5EF4-FFF2-40B4-BE49-F238E27FC236}">
                    <a16:creationId xmlns:a16="http://schemas.microsoft.com/office/drawing/2014/main" id="{C7A88416-0C97-C00D-15B1-F86557FBF71C}"/>
                  </a:ext>
                </a:extLst>
              </p:cNvPr>
              <p:cNvCxnSpPr>
                <a:cxnSpLocks/>
              </p:cNvCxnSpPr>
              <p:nvPr/>
            </p:nvCxnSpPr>
            <p:spPr>
              <a:xfrm rot="10996153" flipH="1">
                <a:off x="3201436" y="1601020"/>
                <a:ext cx="1283118" cy="853492"/>
              </a:xfrm>
              <a:prstGeom prst="straightConnector1">
                <a:avLst/>
              </a:prstGeom>
              <a:noFill/>
              <a:ln w="6350" cap="flat" cmpd="sng" algn="ctr">
                <a:solidFill>
                  <a:srgbClr val="0070C0"/>
                </a:solidFill>
                <a:prstDash val="solid"/>
                <a:miter lim="800000"/>
                <a:tailEnd type="triangle"/>
              </a:ln>
              <a:effectLst/>
            </p:spPr>
          </p:cxnSp>
        </p:grpSp>
        <p:sp>
          <p:nvSpPr>
            <p:cNvPr id="353" name="Oval 352">
              <a:extLst>
                <a:ext uri="{FF2B5EF4-FFF2-40B4-BE49-F238E27FC236}">
                  <a16:creationId xmlns:a16="http://schemas.microsoft.com/office/drawing/2014/main" id="{FA6E426B-4690-CE7E-26BB-E477ABACB114}"/>
                </a:ext>
              </a:extLst>
            </p:cNvPr>
            <p:cNvSpPr/>
            <p:nvPr/>
          </p:nvSpPr>
          <p:spPr>
            <a:xfrm>
              <a:off x="5842818" y="5506218"/>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4" name="TextBox 353">
              <a:extLst>
                <a:ext uri="{FF2B5EF4-FFF2-40B4-BE49-F238E27FC236}">
                  <a16:creationId xmlns:a16="http://schemas.microsoft.com/office/drawing/2014/main" id="{90DA6160-8CE3-F1A8-9091-514B22EE6C78}"/>
                </a:ext>
              </a:extLst>
            </p:cNvPr>
            <p:cNvSpPr txBox="1"/>
            <p:nvPr/>
          </p:nvSpPr>
          <p:spPr>
            <a:xfrm>
              <a:off x="5817410" y="5442711"/>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4</a:t>
              </a:r>
            </a:p>
          </p:txBody>
        </p:sp>
        <p:sp>
          <p:nvSpPr>
            <p:cNvPr id="355" name="TextBox 354">
              <a:extLst>
                <a:ext uri="{FF2B5EF4-FFF2-40B4-BE49-F238E27FC236}">
                  <a16:creationId xmlns:a16="http://schemas.microsoft.com/office/drawing/2014/main" id="{937EC048-33ED-0BB0-C8A9-336298955439}"/>
                </a:ext>
              </a:extLst>
            </p:cNvPr>
            <p:cNvSpPr txBox="1"/>
            <p:nvPr/>
          </p:nvSpPr>
          <p:spPr>
            <a:xfrm>
              <a:off x="8026263" y="5311375"/>
              <a:ext cx="2280714" cy="707886"/>
            </a:xfrm>
            <a:prstGeom prst="rect">
              <a:avLst/>
            </a:prstGeom>
            <a:noFill/>
          </p:spPr>
          <p:txBody>
            <a:bodyPr wrap="square" rtlCol="0">
              <a:spAutoFit/>
            </a:bodyPr>
            <a:lstStyle/>
            <a:p>
              <a:pPr defTabSz="457200" eaLnBrk="1" fontAlgn="auto" hangingPunct="1">
                <a:spcBef>
                  <a:spcPts val="0"/>
                </a:spcBef>
                <a:spcAft>
                  <a:spcPts val="0"/>
                </a:spcAft>
              </a:pPr>
              <a:r>
                <a:rPr lang="en-US" sz="1000" b="0" u="sng" dirty="0">
                  <a:solidFill>
                    <a:prstClr val="black"/>
                  </a:solidFill>
                  <a:latin typeface="Calibri" panose="020F0502020204030204"/>
                </a:rPr>
                <a:t>Variables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process satellite intelligence.</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dispatch recon mission to UAV unit.</a:t>
              </a:r>
            </a:p>
          </p:txBody>
        </p:sp>
        <p:sp>
          <p:nvSpPr>
            <p:cNvPr id="356" name="TextBox 355">
              <a:extLst>
                <a:ext uri="{FF2B5EF4-FFF2-40B4-BE49-F238E27FC236}">
                  <a16:creationId xmlns:a16="http://schemas.microsoft.com/office/drawing/2014/main" id="{9C47B871-9FBF-1918-8FF2-9183655A906D}"/>
                </a:ext>
              </a:extLst>
            </p:cNvPr>
            <p:cNvSpPr txBox="1"/>
            <p:nvPr/>
          </p:nvSpPr>
          <p:spPr>
            <a:xfrm>
              <a:off x="3472640" y="3145236"/>
              <a:ext cx="2280714" cy="707886"/>
            </a:xfrm>
            <a:prstGeom prst="rect">
              <a:avLst/>
            </a:prstGeom>
            <a:noFill/>
          </p:spPr>
          <p:txBody>
            <a:bodyPr wrap="square" rtlCol="0">
              <a:spAutoFit/>
            </a:bodyPr>
            <a:lstStyle/>
            <a:p>
              <a:pPr defTabSz="457200" eaLnBrk="1" fontAlgn="auto" hangingPunct="1">
                <a:spcBef>
                  <a:spcPts val="0"/>
                </a:spcBef>
                <a:spcAft>
                  <a:spcPts val="0"/>
                </a:spcAft>
              </a:pPr>
              <a:r>
                <a:rPr lang="en-US" sz="1000" b="0" u="sng" dirty="0">
                  <a:solidFill>
                    <a:prstClr val="black"/>
                  </a:solidFill>
                  <a:latin typeface="Calibri" panose="020F0502020204030204"/>
                </a:rPr>
                <a:t>Variables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Range and speed of UAV.</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Search pattern of UAV.</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Range and P</a:t>
              </a:r>
              <a:r>
                <a:rPr lang="en-US" sz="1000" b="0" baseline="-25000" dirty="0">
                  <a:solidFill>
                    <a:prstClr val="black"/>
                  </a:solidFill>
                  <a:latin typeface="Calibri" panose="020F0502020204030204"/>
                </a:rPr>
                <a:t>d</a:t>
              </a:r>
              <a:r>
                <a:rPr lang="en-US" sz="1000" b="0" dirty="0">
                  <a:solidFill>
                    <a:prstClr val="black"/>
                  </a:solidFill>
                  <a:latin typeface="Calibri" panose="020F0502020204030204"/>
                </a:rPr>
                <a:t> of UAV sensor(s).</a:t>
              </a:r>
            </a:p>
          </p:txBody>
        </p:sp>
        <p:cxnSp>
          <p:nvCxnSpPr>
            <p:cNvPr id="357" name="Straight Connector 356">
              <a:extLst>
                <a:ext uri="{FF2B5EF4-FFF2-40B4-BE49-F238E27FC236}">
                  <a16:creationId xmlns:a16="http://schemas.microsoft.com/office/drawing/2014/main" id="{A53B244D-98AD-FD90-B48D-42B21C135B2D}"/>
                </a:ext>
              </a:extLst>
            </p:cNvPr>
            <p:cNvCxnSpPr>
              <a:cxnSpLocks/>
            </p:cNvCxnSpPr>
            <p:nvPr/>
          </p:nvCxnSpPr>
          <p:spPr>
            <a:xfrm flipV="1">
              <a:off x="4083818" y="5152094"/>
              <a:ext cx="29132" cy="219166"/>
            </a:xfrm>
            <a:prstGeom prst="line">
              <a:avLst/>
            </a:prstGeom>
            <a:noFill/>
            <a:ln w="6350" cap="flat" cmpd="sng" algn="ctr">
              <a:solidFill>
                <a:srgbClr val="0000FF"/>
              </a:solidFill>
              <a:prstDash val="solid"/>
              <a:miter lim="800000"/>
            </a:ln>
            <a:effectLst/>
          </p:spPr>
        </p:cxnSp>
        <p:cxnSp>
          <p:nvCxnSpPr>
            <p:cNvPr id="358" name="Straight Connector 357">
              <a:extLst>
                <a:ext uri="{FF2B5EF4-FFF2-40B4-BE49-F238E27FC236}">
                  <a16:creationId xmlns:a16="http://schemas.microsoft.com/office/drawing/2014/main" id="{B83FF796-0F2E-27D2-4844-E31172E89456}"/>
                </a:ext>
              </a:extLst>
            </p:cNvPr>
            <p:cNvCxnSpPr>
              <a:cxnSpLocks/>
            </p:cNvCxnSpPr>
            <p:nvPr/>
          </p:nvCxnSpPr>
          <p:spPr>
            <a:xfrm flipH="1" flipV="1">
              <a:off x="4641513" y="4922486"/>
              <a:ext cx="246751" cy="100670"/>
            </a:xfrm>
            <a:prstGeom prst="line">
              <a:avLst/>
            </a:prstGeom>
            <a:noFill/>
            <a:ln w="6350" cap="flat" cmpd="sng" algn="ctr">
              <a:solidFill>
                <a:srgbClr val="0000FF"/>
              </a:solidFill>
              <a:prstDash val="solid"/>
              <a:miter lim="800000"/>
            </a:ln>
            <a:effectLst/>
          </p:spPr>
        </p:cxnSp>
        <p:cxnSp>
          <p:nvCxnSpPr>
            <p:cNvPr id="359" name="Straight Connector 358">
              <a:extLst>
                <a:ext uri="{FF2B5EF4-FFF2-40B4-BE49-F238E27FC236}">
                  <a16:creationId xmlns:a16="http://schemas.microsoft.com/office/drawing/2014/main" id="{39BC15FE-9E35-6372-896C-85D4244D9DE3}"/>
                </a:ext>
              </a:extLst>
            </p:cNvPr>
            <p:cNvCxnSpPr>
              <a:cxnSpLocks/>
            </p:cNvCxnSpPr>
            <p:nvPr/>
          </p:nvCxnSpPr>
          <p:spPr>
            <a:xfrm flipH="1">
              <a:off x="4104548" y="4922486"/>
              <a:ext cx="543469" cy="232464"/>
            </a:xfrm>
            <a:prstGeom prst="line">
              <a:avLst/>
            </a:prstGeom>
            <a:noFill/>
            <a:ln w="6350" cap="flat" cmpd="sng" algn="ctr">
              <a:solidFill>
                <a:srgbClr val="0000FF"/>
              </a:solidFill>
              <a:prstDash val="solid"/>
              <a:miter lim="800000"/>
            </a:ln>
            <a:effectLst/>
          </p:spPr>
        </p:cxnSp>
        <p:cxnSp>
          <p:nvCxnSpPr>
            <p:cNvPr id="360" name="Straight Arrow Connector 359">
              <a:extLst>
                <a:ext uri="{FF2B5EF4-FFF2-40B4-BE49-F238E27FC236}">
                  <a16:creationId xmlns:a16="http://schemas.microsoft.com/office/drawing/2014/main" id="{6A5F3535-3BEB-7C6C-D146-EE8A29173ABA}"/>
                </a:ext>
              </a:extLst>
            </p:cNvPr>
            <p:cNvCxnSpPr>
              <a:cxnSpLocks/>
            </p:cNvCxnSpPr>
            <p:nvPr/>
          </p:nvCxnSpPr>
          <p:spPr>
            <a:xfrm flipH="1" flipV="1">
              <a:off x="4185115" y="4667374"/>
              <a:ext cx="181157" cy="371344"/>
            </a:xfrm>
            <a:prstGeom prst="straightConnector1">
              <a:avLst/>
            </a:prstGeom>
            <a:noFill/>
            <a:ln w="6350" cap="flat" cmpd="sng" algn="ctr">
              <a:solidFill>
                <a:srgbClr val="0000FF"/>
              </a:solidFill>
              <a:prstDash val="solid"/>
              <a:miter lim="800000"/>
              <a:tailEnd type="arrow"/>
            </a:ln>
            <a:effectLst/>
          </p:spPr>
        </p:cxnSp>
        <p:sp>
          <p:nvSpPr>
            <p:cNvPr id="361" name="Oval 360">
              <a:extLst>
                <a:ext uri="{FF2B5EF4-FFF2-40B4-BE49-F238E27FC236}">
                  <a16:creationId xmlns:a16="http://schemas.microsoft.com/office/drawing/2014/main" id="{86478D47-20EF-DD32-A0C7-6335E4C9709F}"/>
                </a:ext>
              </a:extLst>
            </p:cNvPr>
            <p:cNvSpPr/>
            <p:nvPr/>
          </p:nvSpPr>
          <p:spPr>
            <a:xfrm>
              <a:off x="3799696" y="5058258"/>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2" name="TextBox 361">
              <a:extLst>
                <a:ext uri="{FF2B5EF4-FFF2-40B4-BE49-F238E27FC236}">
                  <a16:creationId xmlns:a16="http://schemas.microsoft.com/office/drawing/2014/main" id="{A8C79535-D35D-9734-7A80-1BEB070F64FE}"/>
                </a:ext>
              </a:extLst>
            </p:cNvPr>
            <p:cNvSpPr txBox="1"/>
            <p:nvPr/>
          </p:nvSpPr>
          <p:spPr>
            <a:xfrm>
              <a:off x="3775388" y="4981680"/>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5</a:t>
              </a:r>
            </a:p>
          </p:txBody>
        </p:sp>
        <p:sp>
          <p:nvSpPr>
            <p:cNvPr id="363" name="Oval 362">
              <a:extLst>
                <a:ext uri="{FF2B5EF4-FFF2-40B4-BE49-F238E27FC236}">
                  <a16:creationId xmlns:a16="http://schemas.microsoft.com/office/drawing/2014/main" id="{7DC81670-EB43-61CD-2DB7-1347D0D91E5D}"/>
                </a:ext>
              </a:extLst>
            </p:cNvPr>
            <p:cNvSpPr/>
            <p:nvPr/>
          </p:nvSpPr>
          <p:spPr>
            <a:xfrm>
              <a:off x="4275239" y="2824849"/>
              <a:ext cx="225069" cy="226275"/>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4" name="TextBox 363">
              <a:extLst>
                <a:ext uri="{FF2B5EF4-FFF2-40B4-BE49-F238E27FC236}">
                  <a16:creationId xmlns:a16="http://schemas.microsoft.com/office/drawing/2014/main" id="{AD2BCB4F-EA86-1DAE-ED1F-4C4017F95B8F}"/>
                </a:ext>
              </a:extLst>
            </p:cNvPr>
            <p:cNvSpPr txBox="1"/>
            <p:nvPr/>
          </p:nvSpPr>
          <p:spPr>
            <a:xfrm>
              <a:off x="4250931" y="2748271"/>
              <a:ext cx="209309"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prstClr val="black"/>
                  </a:solidFill>
                  <a:latin typeface="Calibri" panose="020F0502020204030204"/>
                </a:rPr>
                <a:t>6</a:t>
              </a:r>
            </a:p>
          </p:txBody>
        </p:sp>
        <p:sp>
          <p:nvSpPr>
            <p:cNvPr id="365" name="TextBox 364">
              <a:extLst>
                <a:ext uri="{FF2B5EF4-FFF2-40B4-BE49-F238E27FC236}">
                  <a16:creationId xmlns:a16="http://schemas.microsoft.com/office/drawing/2014/main" id="{90AA07B4-A5FB-910E-228F-FD5BEEB8DE60}"/>
                </a:ext>
              </a:extLst>
            </p:cNvPr>
            <p:cNvSpPr txBox="1"/>
            <p:nvPr/>
          </p:nvSpPr>
          <p:spPr>
            <a:xfrm>
              <a:off x="4986495" y="5927702"/>
              <a:ext cx="2280714" cy="707886"/>
            </a:xfrm>
            <a:prstGeom prst="rect">
              <a:avLst/>
            </a:prstGeom>
            <a:noFill/>
          </p:spPr>
          <p:txBody>
            <a:bodyPr wrap="square" rtlCol="0">
              <a:spAutoFit/>
            </a:bodyPr>
            <a:lstStyle/>
            <a:p>
              <a:pPr defTabSz="457200" eaLnBrk="1" fontAlgn="auto" hangingPunct="1">
                <a:spcBef>
                  <a:spcPts val="0"/>
                </a:spcBef>
                <a:spcAft>
                  <a:spcPts val="0"/>
                </a:spcAft>
              </a:pPr>
              <a:r>
                <a:rPr lang="en-US" sz="1000" b="0" u="sng" dirty="0">
                  <a:solidFill>
                    <a:prstClr val="black"/>
                  </a:solidFill>
                  <a:latin typeface="Calibri" panose="020F0502020204030204"/>
                </a:rPr>
                <a:t>Variables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clear fires.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select weapon-target pair.</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transmit fire mission.</a:t>
              </a:r>
            </a:p>
          </p:txBody>
        </p:sp>
        <p:sp>
          <p:nvSpPr>
            <p:cNvPr id="366" name="TextBox 365">
              <a:extLst>
                <a:ext uri="{FF2B5EF4-FFF2-40B4-BE49-F238E27FC236}">
                  <a16:creationId xmlns:a16="http://schemas.microsoft.com/office/drawing/2014/main" id="{A08FC9D8-048D-FB50-B113-802E54E621BB}"/>
                </a:ext>
              </a:extLst>
            </p:cNvPr>
            <p:cNvSpPr txBox="1"/>
            <p:nvPr/>
          </p:nvSpPr>
          <p:spPr>
            <a:xfrm>
              <a:off x="1820394" y="4593328"/>
              <a:ext cx="2280714" cy="707886"/>
            </a:xfrm>
            <a:prstGeom prst="rect">
              <a:avLst/>
            </a:prstGeom>
            <a:noFill/>
          </p:spPr>
          <p:txBody>
            <a:bodyPr wrap="square" rtlCol="0">
              <a:spAutoFit/>
            </a:bodyPr>
            <a:lstStyle/>
            <a:p>
              <a:pPr defTabSz="457200" eaLnBrk="1" fontAlgn="auto" hangingPunct="1">
                <a:spcBef>
                  <a:spcPts val="0"/>
                </a:spcBef>
                <a:spcAft>
                  <a:spcPts val="0"/>
                </a:spcAft>
              </a:pPr>
              <a:r>
                <a:rPr lang="en-US" sz="1000" b="0" u="sng" dirty="0">
                  <a:solidFill>
                    <a:prstClr val="black"/>
                  </a:solidFill>
                  <a:latin typeface="Calibri" panose="020F0502020204030204"/>
                </a:rPr>
                <a:t>Variables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Time to conduct fire mission.</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Range and speed of rockets.</a:t>
              </a:r>
            </a:p>
            <a:p>
              <a:pPr marL="112713" indent="-112713" defTabSz="457200" eaLnBrk="1" fontAlgn="auto" hangingPunct="1">
                <a:spcBef>
                  <a:spcPts val="0"/>
                </a:spcBef>
                <a:spcAft>
                  <a:spcPts val="0"/>
                </a:spcAft>
                <a:buFontTx/>
                <a:buAutoNum type="arabicPeriod"/>
              </a:pPr>
              <a:r>
                <a:rPr lang="en-US" sz="1000" b="0" dirty="0">
                  <a:solidFill>
                    <a:prstClr val="black"/>
                  </a:solidFill>
                  <a:latin typeface="Calibri" panose="020F0502020204030204"/>
                </a:rPr>
                <a:t>Probability of Kill (P</a:t>
              </a:r>
              <a:r>
                <a:rPr lang="en-US" sz="1000" b="0" baseline="-25000" dirty="0">
                  <a:solidFill>
                    <a:prstClr val="black"/>
                  </a:solidFill>
                  <a:latin typeface="Calibri" panose="020F0502020204030204"/>
                </a:rPr>
                <a:t>k</a:t>
              </a:r>
              <a:r>
                <a:rPr lang="en-US" sz="1000" b="0" dirty="0">
                  <a:solidFill>
                    <a:prstClr val="black"/>
                  </a:solidFill>
                  <a:latin typeface="Calibri" panose="020F0502020204030204"/>
                </a:rPr>
                <a:t>).</a:t>
              </a:r>
            </a:p>
          </p:txBody>
        </p:sp>
        <p:cxnSp>
          <p:nvCxnSpPr>
            <p:cNvPr id="367" name="Straight Connector 366">
              <a:extLst>
                <a:ext uri="{FF2B5EF4-FFF2-40B4-BE49-F238E27FC236}">
                  <a16:creationId xmlns:a16="http://schemas.microsoft.com/office/drawing/2014/main" id="{4286DF0D-5126-6008-C224-1D3F261043A3}"/>
                </a:ext>
              </a:extLst>
            </p:cNvPr>
            <p:cNvCxnSpPr/>
            <p:nvPr/>
          </p:nvCxnSpPr>
          <p:spPr bwMode="auto">
            <a:xfrm flipH="1" flipV="1">
              <a:off x="4801454" y="3016754"/>
              <a:ext cx="2143967" cy="2425957"/>
            </a:xfrm>
            <a:prstGeom prst="line">
              <a:avLst/>
            </a:prstGeom>
            <a:solidFill>
              <a:srgbClr val="A953FF"/>
            </a:solidFill>
            <a:ln w="12700" cap="flat" cmpd="sng" algn="ctr">
              <a:solidFill>
                <a:srgbClr val="0000FF"/>
              </a:solidFill>
              <a:prstDash val="solid"/>
              <a:round/>
              <a:headEnd type="none" w="med" len="med"/>
              <a:tailEnd type="none" w="med" len="med"/>
            </a:ln>
            <a:effectLst/>
          </p:spPr>
        </p:cxnSp>
        <p:sp>
          <p:nvSpPr>
            <p:cNvPr id="368" name="Rectangle 367">
              <a:extLst>
                <a:ext uri="{FF2B5EF4-FFF2-40B4-BE49-F238E27FC236}">
                  <a16:creationId xmlns:a16="http://schemas.microsoft.com/office/drawing/2014/main" id="{E7AEAE9F-EF95-4A59-CEDA-E91BD952DE56}"/>
                </a:ext>
              </a:extLst>
            </p:cNvPr>
            <p:cNvSpPr/>
            <p:nvPr/>
          </p:nvSpPr>
          <p:spPr>
            <a:xfrm>
              <a:off x="4259453" y="5338630"/>
              <a:ext cx="816078" cy="540774"/>
            </a:xfrm>
            <a:prstGeom prst="rect">
              <a:avLst/>
            </a:prstGeom>
            <a:no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9" name="Oval 368">
              <a:extLst>
                <a:ext uri="{FF2B5EF4-FFF2-40B4-BE49-F238E27FC236}">
                  <a16:creationId xmlns:a16="http://schemas.microsoft.com/office/drawing/2014/main" id="{39735521-7219-C15C-BC03-175FD3405612}"/>
                </a:ext>
              </a:extLst>
            </p:cNvPr>
            <p:cNvSpPr/>
            <p:nvPr/>
          </p:nvSpPr>
          <p:spPr>
            <a:xfrm>
              <a:off x="4598666" y="5668011"/>
              <a:ext cx="127820" cy="14748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70" name="Group 369">
              <a:extLst>
                <a:ext uri="{FF2B5EF4-FFF2-40B4-BE49-F238E27FC236}">
                  <a16:creationId xmlns:a16="http://schemas.microsoft.com/office/drawing/2014/main" id="{86106F7E-608A-CA6E-4179-FFBB3044D3F8}"/>
                </a:ext>
              </a:extLst>
            </p:cNvPr>
            <p:cNvGrpSpPr/>
            <p:nvPr/>
          </p:nvGrpSpPr>
          <p:grpSpPr>
            <a:xfrm>
              <a:off x="4561796" y="5456874"/>
              <a:ext cx="201560" cy="176728"/>
              <a:chOff x="6051755" y="1848719"/>
              <a:chExt cx="201560" cy="176728"/>
            </a:xfrm>
          </p:grpSpPr>
          <p:cxnSp>
            <p:nvCxnSpPr>
              <p:cNvPr id="371" name="Straight Connector 370">
                <a:extLst>
                  <a:ext uri="{FF2B5EF4-FFF2-40B4-BE49-F238E27FC236}">
                    <a16:creationId xmlns:a16="http://schemas.microsoft.com/office/drawing/2014/main" id="{0A8B36DF-ECF8-4389-724A-9D4A34DF6010}"/>
                  </a:ext>
                </a:extLst>
              </p:cNvPr>
              <p:cNvCxnSpPr>
                <a:cxnSpLocks/>
              </p:cNvCxnSpPr>
              <p:nvPr/>
            </p:nvCxnSpPr>
            <p:spPr>
              <a:xfrm flipV="1">
                <a:off x="6051755" y="1848719"/>
                <a:ext cx="91440" cy="93152"/>
              </a:xfrm>
              <a:prstGeom prst="line">
                <a:avLst/>
              </a:prstGeom>
              <a:noFill/>
              <a:ln w="6350" cap="flat" cmpd="sng" algn="ctr">
                <a:solidFill>
                  <a:srgbClr val="0000FF"/>
                </a:solidFill>
                <a:prstDash val="solid"/>
                <a:miter lim="800000"/>
              </a:ln>
              <a:effectLst/>
            </p:spPr>
          </p:cxnSp>
          <p:cxnSp>
            <p:nvCxnSpPr>
              <p:cNvPr id="372" name="Straight Connector 371">
                <a:extLst>
                  <a:ext uri="{FF2B5EF4-FFF2-40B4-BE49-F238E27FC236}">
                    <a16:creationId xmlns:a16="http://schemas.microsoft.com/office/drawing/2014/main" id="{08C35862-C45B-D810-D783-B2D4CDF79EE2}"/>
                  </a:ext>
                </a:extLst>
              </p:cNvPr>
              <p:cNvCxnSpPr>
                <a:cxnSpLocks/>
              </p:cNvCxnSpPr>
              <p:nvPr/>
            </p:nvCxnSpPr>
            <p:spPr>
              <a:xfrm>
                <a:off x="6150076" y="1848719"/>
                <a:ext cx="98324" cy="93152"/>
              </a:xfrm>
              <a:prstGeom prst="line">
                <a:avLst/>
              </a:prstGeom>
              <a:noFill/>
              <a:ln w="6350" cap="flat" cmpd="sng" algn="ctr">
                <a:solidFill>
                  <a:srgbClr val="0000FF"/>
                </a:solidFill>
                <a:prstDash val="solid"/>
                <a:miter lim="800000"/>
              </a:ln>
              <a:effectLst/>
            </p:spPr>
          </p:cxnSp>
          <p:cxnSp>
            <p:nvCxnSpPr>
              <p:cNvPr id="373" name="Straight Connector 372">
                <a:extLst>
                  <a:ext uri="{FF2B5EF4-FFF2-40B4-BE49-F238E27FC236}">
                    <a16:creationId xmlns:a16="http://schemas.microsoft.com/office/drawing/2014/main" id="{99EFF7A8-72F0-F277-855C-761ED516D2BD}"/>
                  </a:ext>
                </a:extLst>
              </p:cNvPr>
              <p:cNvCxnSpPr>
                <a:cxnSpLocks/>
              </p:cNvCxnSpPr>
              <p:nvPr/>
            </p:nvCxnSpPr>
            <p:spPr>
              <a:xfrm flipV="1">
                <a:off x="6056670" y="1932295"/>
                <a:ext cx="91440" cy="93152"/>
              </a:xfrm>
              <a:prstGeom prst="line">
                <a:avLst/>
              </a:prstGeom>
              <a:noFill/>
              <a:ln w="6350" cap="flat" cmpd="sng" algn="ctr">
                <a:solidFill>
                  <a:srgbClr val="0000FF"/>
                </a:solidFill>
                <a:prstDash val="solid"/>
                <a:miter lim="800000"/>
              </a:ln>
              <a:effectLst/>
            </p:spPr>
          </p:cxnSp>
          <p:cxnSp>
            <p:nvCxnSpPr>
              <p:cNvPr id="374" name="Straight Connector 373">
                <a:extLst>
                  <a:ext uri="{FF2B5EF4-FFF2-40B4-BE49-F238E27FC236}">
                    <a16:creationId xmlns:a16="http://schemas.microsoft.com/office/drawing/2014/main" id="{BDACC0BE-5130-3917-1603-A8D8BE62003A}"/>
                  </a:ext>
                </a:extLst>
              </p:cNvPr>
              <p:cNvCxnSpPr>
                <a:cxnSpLocks/>
              </p:cNvCxnSpPr>
              <p:nvPr/>
            </p:nvCxnSpPr>
            <p:spPr>
              <a:xfrm>
                <a:off x="6154991" y="1932295"/>
                <a:ext cx="98324" cy="93152"/>
              </a:xfrm>
              <a:prstGeom prst="line">
                <a:avLst/>
              </a:prstGeom>
              <a:noFill/>
              <a:ln w="6350" cap="flat" cmpd="sng" algn="ctr">
                <a:solidFill>
                  <a:srgbClr val="0000FF"/>
                </a:solidFill>
                <a:prstDash val="solid"/>
                <a:miter lim="800000"/>
              </a:ln>
              <a:effectLst/>
            </p:spPr>
          </p:cxnSp>
        </p:grpSp>
        <p:cxnSp>
          <p:nvCxnSpPr>
            <p:cNvPr id="375" name="Straight Connector 374">
              <a:extLst>
                <a:ext uri="{FF2B5EF4-FFF2-40B4-BE49-F238E27FC236}">
                  <a16:creationId xmlns:a16="http://schemas.microsoft.com/office/drawing/2014/main" id="{2BC5509B-9B55-6C76-C939-2E2CF5A635DC}"/>
                </a:ext>
              </a:extLst>
            </p:cNvPr>
            <p:cNvCxnSpPr>
              <a:cxnSpLocks/>
            </p:cNvCxnSpPr>
            <p:nvPr/>
          </p:nvCxnSpPr>
          <p:spPr>
            <a:xfrm flipV="1">
              <a:off x="4660117" y="5211072"/>
              <a:ext cx="0" cy="127558"/>
            </a:xfrm>
            <a:prstGeom prst="line">
              <a:avLst/>
            </a:prstGeom>
            <a:noFill/>
            <a:ln w="41275" cap="flat" cmpd="sng" algn="ctr">
              <a:solidFill>
                <a:srgbClr val="0000FF"/>
              </a:solidFill>
              <a:prstDash val="solid"/>
              <a:miter lim="800000"/>
            </a:ln>
            <a:effectLst/>
          </p:spPr>
        </p:cxnSp>
        <p:sp>
          <p:nvSpPr>
            <p:cNvPr id="376" name="TextBox 375">
              <a:extLst>
                <a:ext uri="{FF2B5EF4-FFF2-40B4-BE49-F238E27FC236}">
                  <a16:creationId xmlns:a16="http://schemas.microsoft.com/office/drawing/2014/main" id="{4AA8F89A-43DC-6D74-DC2E-7C64D335C6B3}"/>
                </a:ext>
              </a:extLst>
            </p:cNvPr>
            <p:cNvSpPr txBox="1"/>
            <p:nvPr/>
          </p:nvSpPr>
          <p:spPr>
            <a:xfrm>
              <a:off x="5033661" y="5434689"/>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0000FF"/>
                  </a:solidFill>
                  <a:latin typeface="Calibri" panose="020F0502020204030204"/>
                </a:rPr>
                <a:t>M</a:t>
              </a:r>
            </a:p>
          </p:txBody>
        </p:sp>
        <p:sp>
          <p:nvSpPr>
            <p:cNvPr id="377" name="Rectangle 376">
              <a:extLst>
                <a:ext uri="{FF2B5EF4-FFF2-40B4-BE49-F238E27FC236}">
                  <a16:creationId xmlns:a16="http://schemas.microsoft.com/office/drawing/2014/main" id="{B1ECC430-1F29-0E0D-A5A2-B4E3FA2DB783}"/>
                </a:ext>
              </a:extLst>
            </p:cNvPr>
            <p:cNvSpPr/>
            <p:nvPr/>
          </p:nvSpPr>
          <p:spPr>
            <a:xfrm>
              <a:off x="5053471" y="4481366"/>
              <a:ext cx="816078" cy="540774"/>
            </a:xfrm>
            <a:prstGeom prst="rect">
              <a:avLst/>
            </a:prstGeom>
            <a:no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8" name="Oval 377">
              <a:extLst>
                <a:ext uri="{FF2B5EF4-FFF2-40B4-BE49-F238E27FC236}">
                  <a16:creationId xmlns:a16="http://schemas.microsoft.com/office/drawing/2014/main" id="{EA318BDC-4BE5-B84C-B700-9A2A44623BE8}"/>
                </a:ext>
              </a:extLst>
            </p:cNvPr>
            <p:cNvSpPr/>
            <p:nvPr/>
          </p:nvSpPr>
          <p:spPr>
            <a:xfrm>
              <a:off x="5392684" y="4810747"/>
              <a:ext cx="127820" cy="14748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79" name="Group 378">
              <a:extLst>
                <a:ext uri="{FF2B5EF4-FFF2-40B4-BE49-F238E27FC236}">
                  <a16:creationId xmlns:a16="http://schemas.microsoft.com/office/drawing/2014/main" id="{0C488CDB-C0CC-8E94-3100-CE9647EACEE9}"/>
                </a:ext>
              </a:extLst>
            </p:cNvPr>
            <p:cNvGrpSpPr/>
            <p:nvPr/>
          </p:nvGrpSpPr>
          <p:grpSpPr>
            <a:xfrm>
              <a:off x="5355814" y="4599610"/>
              <a:ext cx="201560" cy="176728"/>
              <a:chOff x="6051755" y="1848719"/>
              <a:chExt cx="201560" cy="176728"/>
            </a:xfrm>
          </p:grpSpPr>
          <p:cxnSp>
            <p:nvCxnSpPr>
              <p:cNvPr id="380" name="Straight Connector 379">
                <a:extLst>
                  <a:ext uri="{FF2B5EF4-FFF2-40B4-BE49-F238E27FC236}">
                    <a16:creationId xmlns:a16="http://schemas.microsoft.com/office/drawing/2014/main" id="{9FD100FF-7362-FC64-21BD-8D8BBABECDB5}"/>
                  </a:ext>
                </a:extLst>
              </p:cNvPr>
              <p:cNvCxnSpPr>
                <a:cxnSpLocks/>
              </p:cNvCxnSpPr>
              <p:nvPr/>
            </p:nvCxnSpPr>
            <p:spPr>
              <a:xfrm flipV="1">
                <a:off x="6051755" y="1848719"/>
                <a:ext cx="91440" cy="93152"/>
              </a:xfrm>
              <a:prstGeom prst="line">
                <a:avLst/>
              </a:prstGeom>
              <a:noFill/>
              <a:ln w="6350" cap="flat" cmpd="sng" algn="ctr">
                <a:solidFill>
                  <a:srgbClr val="0000FF"/>
                </a:solidFill>
                <a:prstDash val="solid"/>
                <a:miter lim="800000"/>
              </a:ln>
              <a:effectLst/>
            </p:spPr>
          </p:cxnSp>
          <p:cxnSp>
            <p:nvCxnSpPr>
              <p:cNvPr id="381" name="Straight Connector 380">
                <a:extLst>
                  <a:ext uri="{FF2B5EF4-FFF2-40B4-BE49-F238E27FC236}">
                    <a16:creationId xmlns:a16="http://schemas.microsoft.com/office/drawing/2014/main" id="{EAEFFF04-7DFF-7B4A-2BE5-C55823180175}"/>
                  </a:ext>
                </a:extLst>
              </p:cNvPr>
              <p:cNvCxnSpPr>
                <a:cxnSpLocks/>
              </p:cNvCxnSpPr>
              <p:nvPr/>
            </p:nvCxnSpPr>
            <p:spPr>
              <a:xfrm>
                <a:off x="6150076" y="1848719"/>
                <a:ext cx="98324" cy="93152"/>
              </a:xfrm>
              <a:prstGeom prst="line">
                <a:avLst/>
              </a:prstGeom>
              <a:noFill/>
              <a:ln w="6350" cap="flat" cmpd="sng" algn="ctr">
                <a:solidFill>
                  <a:srgbClr val="0000FF"/>
                </a:solidFill>
                <a:prstDash val="solid"/>
                <a:miter lim="800000"/>
              </a:ln>
              <a:effectLst/>
            </p:spPr>
          </p:cxnSp>
          <p:cxnSp>
            <p:nvCxnSpPr>
              <p:cNvPr id="382" name="Straight Connector 381">
                <a:extLst>
                  <a:ext uri="{FF2B5EF4-FFF2-40B4-BE49-F238E27FC236}">
                    <a16:creationId xmlns:a16="http://schemas.microsoft.com/office/drawing/2014/main" id="{86030149-D812-5EAF-0964-745FE246B19C}"/>
                  </a:ext>
                </a:extLst>
              </p:cNvPr>
              <p:cNvCxnSpPr>
                <a:cxnSpLocks/>
              </p:cNvCxnSpPr>
              <p:nvPr/>
            </p:nvCxnSpPr>
            <p:spPr>
              <a:xfrm flipV="1">
                <a:off x="6056670" y="1932295"/>
                <a:ext cx="91440" cy="93152"/>
              </a:xfrm>
              <a:prstGeom prst="line">
                <a:avLst/>
              </a:prstGeom>
              <a:noFill/>
              <a:ln w="6350" cap="flat" cmpd="sng" algn="ctr">
                <a:solidFill>
                  <a:srgbClr val="0000FF"/>
                </a:solidFill>
                <a:prstDash val="solid"/>
                <a:miter lim="800000"/>
              </a:ln>
              <a:effectLst/>
            </p:spPr>
          </p:cxnSp>
          <p:cxnSp>
            <p:nvCxnSpPr>
              <p:cNvPr id="383" name="Straight Connector 382">
                <a:extLst>
                  <a:ext uri="{FF2B5EF4-FFF2-40B4-BE49-F238E27FC236}">
                    <a16:creationId xmlns:a16="http://schemas.microsoft.com/office/drawing/2014/main" id="{BF1E9DC5-64C1-1E63-5338-264BF7F806B1}"/>
                  </a:ext>
                </a:extLst>
              </p:cNvPr>
              <p:cNvCxnSpPr>
                <a:cxnSpLocks/>
              </p:cNvCxnSpPr>
              <p:nvPr/>
            </p:nvCxnSpPr>
            <p:spPr>
              <a:xfrm>
                <a:off x="6154991" y="1932295"/>
                <a:ext cx="98324" cy="93152"/>
              </a:xfrm>
              <a:prstGeom prst="line">
                <a:avLst/>
              </a:prstGeom>
              <a:noFill/>
              <a:ln w="6350" cap="flat" cmpd="sng" algn="ctr">
                <a:solidFill>
                  <a:srgbClr val="0000FF"/>
                </a:solidFill>
                <a:prstDash val="solid"/>
                <a:miter lim="800000"/>
              </a:ln>
              <a:effectLst/>
            </p:spPr>
          </p:cxnSp>
        </p:grpSp>
        <p:cxnSp>
          <p:nvCxnSpPr>
            <p:cNvPr id="384" name="Straight Connector 383">
              <a:extLst>
                <a:ext uri="{FF2B5EF4-FFF2-40B4-BE49-F238E27FC236}">
                  <a16:creationId xmlns:a16="http://schemas.microsoft.com/office/drawing/2014/main" id="{A0FAC82E-F77C-57BC-8441-F616E525FD68}"/>
                </a:ext>
              </a:extLst>
            </p:cNvPr>
            <p:cNvCxnSpPr>
              <a:cxnSpLocks/>
            </p:cNvCxnSpPr>
            <p:nvPr/>
          </p:nvCxnSpPr>
          <p:spPr>
            <a:xfrm flipV="1">
              <a:off x="5454135" y="4353808"/>
              <a:ext cx="0" cy="127558"/>
            </a:xfrm>
            <a:prstGeom prst="line">
              <a:avLst/>
            </a:prstGeom>
            <a:noFill/>
            <a:ln w="41275" cap="flat" cmpd="sng" algn="ctr">
              <a:solidFill>
                <a:srgbClr val="0000FF"/>
              </a:solidFill>
              <a:prstDash val="solid"/>
              <a:miter lim="800000"/>
            </a:ln>
            <a:effectLst/>
          </p:spPr>
        </p:cxnSp>
        <p:sp>
          <p:nvSpPr>
            <p:cNvPr id="385" name="TextBox 384">
              <a:extLst>
                <a:ext uri="{FF2B5EF4-FFF2-40B4-BE49-F238E27FC236}">
                  <a16:creationId xmlns:a16="http://schemas.microsoft.com/office/drawing/2014/main" id="{2F73105B-09B3-BA90-63AB-A474426C2814}"/>
                </a:ext>
              </a:extLst>
            </p:cNvPr>
            <p:cNvSpPr txBox="1"/>
            <p:nvPr/>
          </p:nvSpPr>
          <p:spPr>
            <a:xfrm>
              <a:off x="5829350" y="4594437"/>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0000FF"/>
                  </a:solidFill>
                  <a:latin typeface="Calibri" panose="020F0502020204030204"/>
                </a:rPr>
                <a:t>S</a:t>
              </a:r>
            </a:p>
          </p:txBody>
        </p:sp>
        <p:cxnSp>
          <p:nvCxnSpPr>
            <p:cNvPr id="386" name="Straight Connector 385">
              <a:extLst>
                <a:ext uri="{FF2B5EF4-FFF2-40B4-BE49-F238E27FC236}">
                  <a16:creationId xmlns:a16="http://schemas.microsoft.com/office/drawing/2014/main" id="{2CE81754-17A2-451D-D33D-D5B469ED5446}"/>
                </a:ext>
              </a:extLst>
            </p:cNvPr>
            <p:cNvCxnSpPr>
              <a:cxnSpLocks/>
            </p:cNvCxnSpPr>
            <p:nvPr/>
          </p:nvCxnSpPr>
          <p:spPr bwMode="auto">
            <a:xfrm flipH="1" flipV="1">
              <a:off x="4989081" y="2887890"/>
              <a:ext cx="1797100" cy="2696377"/>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4C6314C6-86D3-D971-3BAB-45B682C2DA2F}"/>
                </a:ext>
              </a:extLst>
            </p:cNvPr>
            <p:cNvCxnSpPr>
              <a:cxnSpLocks/>
            </p:cNvCxnSpPr>
            <p:nvPr/>
          </p:nvCxnSpPr>
          <p:spPr bwMode="auto">
            <a:xfrm flipV="1">
              <a:off x="4674889" y="2797000"/>
              <a:ext cx="462140" cy="301153"/>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E925310B-1CF7-55B2-560D-2AAEB3060B40}"/>
                </a:ext>
              </a:extLst>
            </p:cNvPr>
            <p:cNvCxnSpPr>
              <a:cxnSpLocks/>
            </p:cNvCxnSpPr>
            <p:nvPr/>
          </p:nvCxnSpPr>
          <p:spPr bwMode="auto">
            <a:xfrm>
              <a:off x="4714194" y="2767299"/>
              <a:ext cx="422835" cy="25932"/>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CDD45A72-B80C-3B86-EA09-283F9908BE88}"/>
                </a:ext>
              </a:extLst>
            </p:cNvPr>
            <p:cNvCxnSpPr>
              <a:cxnSpLocks/>
            </p:cNvCxnSpPr>
            <p:nvPr/>
          </p:nvCxnSpPr>
          <p:spPr bwMode="auto">
            <a:xfrm flipV="1">
              <a:off x="4679928" y="2759190"/>
              <a:ext cx="33457" cy="334080"/>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id="{334E3484-4C1E-947B-10E3-421756AAE263}"/>
                </a:ext>
              </a:extLst>
            </p:cNvPr>
            <p:cNvCxnSpPr/>
            <p:nvPr/>
          </p:nvCxnSpPr>
          <p:spPr bwMode="auto">
            <a:xfrm flipV="1">
              <a:off x="6786181" y="3479916"/>
              <a:ext cx="0" cy="175411"/>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418475AF-8530-65A2-2F0A-A1C87CD723C7}"/>
                </a:ext>
              </a:extLst>
            </p:cNvPr>
            <p:cNvCxnSpPr/>
            <p:nvPr/>
          </p:nvCxnSpPr>
          <p:spPr bwMode="auto">
            <a:xfrm flipV="1">
              <a:off x="7055456" y="3479916"/>
              <a:ext cx="0" cy="175411"/>
            </a:xfrm>
            <a:prstGeom prst="line">
              <a:avLst/>
            </a:prstGeom>
            <a:solidFill>
              <a:srgbClr val="A953FF"/>
            </a:solidFill>
            <a:ln w="12700" cap="flat" cmpd="sng" algn="ctr">
              <a:solidFill>
                <a:srgbClr val="0000FF"/>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AD0B4CCF-AE3F-045E-E449-E3F026D70510}"/>
                </a:ext>
              </a:extLst>
            </p:cNvPr>
            <p:cNvCxnSpPr>
              <a:cxnSpLocks/>
            </p:cNvCxnSpPr>
            <p:nvPr/>
          </p:nvCxnSpPr>
          <p:spPr bwMode="auto">
            <a:xfrm flipH="1">
              <a:off x="6786181" y="3483657"/>
              <a:ext cx="265843" cy="0"/>
            </a:xfrm>
            <a:prstGeom prst="line">
              <a:avLst/>
            </a:prstGeom>
            <a:solidFill>
              <a:srgbClr val="A953FF"/>
            </a:solidFill>
            <a:ln w="12700" cap="flat" cmpd="sng" algn="ctr">
              <a:solidFill>
                <a:srgbClr val="0000FF"/>
              </a:solidFill>
              <a:prstDash val="solid"/>
              <a:round/>
              <a:headEnd type="none" w="med" len="med"/>
              <a:tailEnd type="none" w="med" len="med"/>
            </a:ln>
            <a:effectLst/>
          </p:spPr>
        </p:cxnSp>
        <p:sp>
          <p:nvSpPr>
            <p:cNvPr id="393" name="TextBox 392">
              <a:extLst>
                <a:ext uri="{FF2B5EF4-FFF2-40B4-BE49-F238E27FC236}">
                  <a16:creationId xmlns:a16="http://schemas.microsoft.com/office/drawing/2014/main" id="{AA4CFD25-B577-0111-5C75-744FA046431C}"/>
                </a:ext>
              </a:extLst>
            </p:cNvPr>
            <p:cNvSpPr txBox="1"/>
            <p:nvPr/>
          </p:nvSpPr>
          <p:spPr>
            <a:xfrm>
              <a:off x="2237021" y="2723938"/>
              <a:ext cx="638341" cy="369332"/>
            </a:xfrm>
            <a:prstGeom prst="rect">
              <a:avLst/>
            </a:prstGeom>
            <a:noFill/>
          </p:spPr>
          <p:txBody>
            <a:bodyPr wrap="square" rtlCol="0">
              <a:spAutoFit/>
            </a:bodyPr>
            <a:lstStyle/>
            <a:p>
              <a:pPr defTabSz="457200" eaLnBrk="1" fontAlgn="auto" hangingPunct="1">
                <a:spcBef>
                  <a:spcPts val="0"/>
                </a:spcBef>
                <a:spcAft>
                  <a:spcPts val="0"/>
                </a:spcAft>
              </a:pPr>
              <a:r>
                <a:rPr lang="en-US" sz="1800" b="0" dirty="0">
                  <a:solidFill>
                    <a:srgbClr val="FF0000"/>
                  </a:solidFill>
                  <a:latin typeface="Calibri" panose="020F0502020204030204"/>
                </a:rPr>
                <a:t>FF</a:t>
              </a:r>
            </a:p>
          </p:txBody>
        </p:sp>
      </p:grpSp>
    </p:spTree>
    <p:extLst>
      <p:ext uri="{BB962C8B-B14F-4D97-AF65-F5344CB8AC3E}">
        <p14:creationId xmlns:p14="http://schemas.microsoft.com/office/powerpoint/2010/main" val="310999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Approach (3 of 3)</a:t>
            </a:r>
          </a:p>
        </p:txBody>
      </p:sp>
      <p:sp>
        <p:nvSpPr>
          <p:cNvPr id="3" name="TextBox 2"/>
          <p:cNvSpPr txBox="1"/>
          <p:nvPr/>
        </p:nvSpPr>
        <p:spPr>
          <a:xfrm>
            <a:off x="65072" y="769445"/>
            <a:ext cx="11911672" cy="1162809"/>
          </a:xfrm>
          <a:prstGeom prst="rect">
            <a:avLst/>
          </a:prstGeom>
          <a:noFill/>
        </p:spPr>
        <p:txBody>
          <a:bodyPr wrap="square" rtlCol="0">
            <a:normAutofit/>
          </a:bodyPr>
          <a:lstStyle/>
          <a:p>
            <a:pPr fontAlgn="base">
              <a:spcBef>
                <a:spcPct val="20000"/>
              </a:spcBef>
              <a:spcAft>
                <a:spcPct val="0"/>
              </a:spcAft>
            </a:pPr>
            <a:r>
              <a:rPr lang="en-US" sz="3000" dirty="0">
                <a:solidFill>
                  <a:prstClr val="white">
                    <a:lumMod val="85000"/>
                  </a:prstClr>
                </a:solidFill>
                <a:latin typeface="+mj-lt"/>
                <a:ea typeface="MS PGothic" pitchFamily="34" charset="-128"/>
              </a:rPr>
              <a:t>Analysis combines experimental and simulation data sources into a unified assessment of mission thread metrics.</a:t>
            </a:r>
          </a:p>
        </p:txBody>
      </p:sp>
      <p:sp>
        <p:nvSpPr>
          <p:cNvPr id="2" name="TextBox 1">
            <a:extLst>
              <a:ext uri="{FF2B5EF4-FFF2-40B4-BE49-F238E27FC236}">
                <a16:creationId xmlns:a16="http://schemas.microsoft.com/office/drawing/2014/main" id="{C7A766B7-5065-46C7-317A-05D17D52A601}"/>
              </a:ext>
            </a:extLst>
          </p:cNvPr>
          <p:cNvSpPr txBox="1"/>
          <p:nvPr/>
        </p:nvSpPr>
        <p:spPr>
          <a:xfrm>
            <a:off x="140164" y="4683871"/>
            <a:ext cx="11911672" cy="1482215"/>
          </a:xfrm>
          <a:prstGeom prst="rect">
            <a:avLst/>
          </a:prstGeom>
          <a:noFill/>
        </p:spPr>
        <p:txBody>
          <a:bodyPr wrap="square" rtlCol="0">
            <a:normAutofit fontScale="92500" lnSpcReduction="20000"/>
          </a:bodyPr>
          <a:lstStyle/>
          <a:p>
            <a:pPr fontAlgn="base">
              <a:spcBef>
                <a:spcPct val="20000"/>
              </a:spcBef>
              <a:spcAft>
                <a:spcPct val="0"/>
              </a:spcAft>
            </a:pPr>
            <a:r>
              <a:rPr lang="en-US" sz="2400" dirty="0">
                <a:solidFill>
                  <a:prstClr val="white">
                    <a:lumMod val="85000"/>
                  </a:prstClr>
                </a:solidFill>
                <a:latin typeface="+mj-lt"/>
                <a:ea typeface="MS PGothic" pitchFamily="34" charset="-128"/>
              </a:rPr>
              <a:t>Metrics:</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Total Time – Satellite detection to BDA Complete</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Time from UAV detection to missile impact</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Number of targets destroyed/residual threat</a:t>
            </a:r>
          </a:p>
        </p:txBody>
      </p:sp>
      <p:sp>
        <p:nvSpPr>
          <p:cNvPr id="4" name="Arrow: Right 3">
            <a:extLst>
              <a:ext uri="{FF2B5EF4-FFF2-40B4-BE49-F238E27FC236}">
                <a16:creationId xmlns:a16="http://schemas.microsoft.com/office/drawing/2014/main" id="{A285B1C4-6A73-921E-8810-F9598E67E8B3}"/>
              </a:ext>
            </a:extLst>
          </p:cNvPr>
          <p:cNvSpPr/>
          <p:nvPr/>
        </p:nvSpPr>
        <p:spPr bwMode="auto">
          <a:xfrm>
            <a:off x="1788842" y="1878759"/>
            <a:ext cx="8320639" cy="3741230"/>
          </a:xfrm>
          <a:prstGeom prst="rightArrow">
            <a:avLst>
              <a:gd name="adj1" fmla="val 50000"/>
              <a:gd name="adj2" fmla="val 21055"/>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Arial" charset="0"/>
            </a:endParaRPr>
          </a:p>
        </p:txBody>
      </p:sp>
      <p:pic>
        <p:nvPicPr>
          <p:cNvPr id="5" name="table">
            <a:extLst>
              <a:ext uri="{FF2B5EF4-FFF2-40B4-BE49-F238E27FC236}">
                <a16:creationId xmlns:a16="http://schemas.microsoft.com/office/drawing/2014/main" id="{85338D95-A16A-94AE-3743-ACE5821E17DC}"/>
              </a:ext>
            </a:extLst>
          </p:cNvPr>
          <p:cNvPicPr>
            <a:picLocks noChangeAspect="1"/>
          </p:cNvPicPr>
          <p:nvPr/>
        </p:nvPicPr>
        <p:blipFill>
          <a:blip r:embed="rId2"/>
          <a:stretch>
            <a:fillRect/>
          </a:stretch>
        </p:blipFill>
        <p:spPr>
          <a:xfrm>
            <a:off x="1788842" y="2807955"/>
            <a:ext cx="7531874" cy="1875916"/>
          </a:xfrm>
          <a:prstGeom prst="rect">
            <a:avLst/>
          </a:prstGeom>
        </p:spPr>
      </p:pic>
      <p:sp>
        <p:nvSpPr>
          <p:cNvPr id="6" name="Rectangle 5">
            <a:extLst>
              <a:ext uri="{FF2B5EF4-FFF2-40B4-BE49-F238E27FC236}">
                <a16:creationId xmlns:a16="http://schemas.microsoft.com/office/drawing/2014/main" id="{497489CE-E967-3A1A-8DDB-0726459BE1A6}"/>
              </a:ext>
            </a:extLst>
          </p:cNvPr>
          <p:cNvSpPr/>
          <p:nvPr/>
        </p:nvSpPr>
        <p:spPr bwMode="auto">
          <a:xfrm>
            <a:off x="2082519" y="2078978"/>
            <a:ext cx="2248724" cy="365760"/>
          </a:xfrm>
          <a:prstGeom prst="rect">
            <a:avLst/>
          </a:prstGeom>
          <a:solidFill>
            <a:schemeClr val="bg1">
              <a:lumMod val="75000"/>
            </a:schemeClr>
          </a:soli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Detect</a:t>
            </a:r>
          </a:p>
        </p:txBody>
      </p:sp>
      <p:sp>
        <p:nvSpPr>
          <p:cNvPr id="8" name="Rectangle 7">
            <a:extLst>
              <a:ext uri="{FF2B5EF4-FFF2-40B4-BE49-F238E27FC236}">
                <a16:creationId xmlns:a16="http://schemas.microsoft.com/office/drawing/2014/main" id="{35CF11EC-D090-18ED-957C-4BDBE07CA5DF}"/>
              </a:ext>
            </a:extLst>
          </p:cNvPr>
          <p:cNvSpPr/>
          <p:nvPr/>
        </p:nvSpPr>
        <p:spPr bwMode="auto">
          <a:xfrm>
            <a:off x="4505325" y="2086030"/>
            <a:ext cx="914400" cy="365760"/>
          </a:xfrm>
          <a:prstGeom prst="rect">
            <a:avLst/>
          </a:prstGeom>
          <a:solidFill>
            <a:schemeClr val="bg1">
              <a:lumMod val="75000"/>
            </a:schemeClr>
          </a:soli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Process</a:t>
            </a:r>
          </a:p>
        </p:txBody>
      </p:sp>
      <p:sp>
        <p:nvSpPr>
          <p:cNvPr id="9" name="Rectangle 8">
            <a:extLst>
              <a:ext uri="{FF2B5EF4-FFF2-40B4-BE49-F238E27FC236}">
                <a16:creationId xmlns:a16="http://schemas.microsoft.com/office/drawing/2014/main" id="{88D62DE1-91DC-B816-7C84-BCE3DB63E623}"/>
              </a:ext>
            </a:extLst>
          </p:cNvPr>
          <p:cNvSpPr/>
          <p:nvPr/>
        </p:nvSpPr>
        <p:spPr bwMode="auto">
          <a:xfrm>
            <a:off x="5593807" y="2086030"/>
            <a:ext cx="914400" cy="365760"/>
          </a:xfrm>
          <a:prstGeom prst="rect">
            <a:avLst/>
          </a:prstGeom>
          <a:solidFill>
            <a:schemeClr val="bg1">
              <a:lumMod val="75000"/>
            </a:schemeClr>
          </a:soli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Decide</a:t>
            </a:r>
          </a:p>
        </p:txBody>
      </p:sp>
      <p:sp>
        <p:nvSpPr>
          <p:cNvPr id="10" name="Rectangle 9">
            <a:extLst>
              <a:ext uri="{FF2B5EF4-FFF2-40B4-BE49-F238E27FC236}">
                <a16:creationId xmlns:a16="http://schemas.microsoft.com/office/drawing/2014/main" id="{8E12B538-10E9-55C5-F3AC-D57ACDF19CF6}"/>
              </a:ext>
            </a:extLst>
          </p:cNvPr>
          <p:cNvSpPr/>
          <p:nvPr/>
        </p:nvSpPr>
        <p:spPr bwMode="auto">
          <a:xfrm>
            <a:off x="6682289" y="2078978"/>
            <a:ext cx="914400" cy="365760"/>
          </a:xfrm>
          <a:prstGeom prst="rect">
            <a:avLst/>
          </a:prstGeom>
          <a:solidFill>
            <a:schemeClr val="bg1">
              <a:lumMod val="75000"/>
            </a:schemeClr>
          </a:soli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Deliver</a:t>
            </a:r>
          </a:p>
        </p:txBody>
      </p:sp>
      <p:sp>
        <p:nvSpPr>
          <p:cNvPr id="11" name="Rectangle 10">
            <a:extLst>
              <a:ext uri="{FF2B5EF4-FFF2-40B4-BE49-F238E27FC236}">
                <a16:creationId xmlns:a16="http://schemas.microsoft.com/office/drawing/2014/main" id="{562976F1-0549-EEF6-C607-C552AB724FE6}"/>
              </a:ext>
            </a:extLst>
          </p:cNvPr>
          <p:cNvSpPr/>
          <p:nvPr/>
        </p:nvSpPr>
        <p:spPr bwMode="auto">
          <a:xfrm>
            <a:off x="7844013" y="2078978"/>
            <a:ext cx="914400" cy="365760"/>
          </a:xfrm>
          <a:prstGeom prst="rect">
            <a:avLst/>
          </a:prstGeom>
          <a:solidFill>
            <a:schemeClr val="bg1">
              <a:lumMod val="75000"/>
            </a:schemeClr>
          </a:soli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rgbClr val="000000"/>
                </a:solidFill>
                <a:latin typeface="Arial" charset="0"/>
                <a:ea typeface="+mn-ea"/>
                <a:cs typeface="+mn-cs"/>
              </a:defRPr>
            </a:lvl1pPr>
            <a:lvl2pPr marL="457200" algn="l" rtl="0" eaLnBrk="0" fontAlgn="base" hangingPunct="0">
              <a:spcBef>
                <a:spcPct val="0"/>
              </a:spcBef>
              <a:spcAft>
                <a:spcPct val="0"/>
              </a:spcAft>
              <a:defRPr sz="2400" b="1" kern="1200">
                <a:solidFill>
                  <a:srgbClr val="000000"/>
                </a:solidFill>
                <a:latin typeface="Arial" charset="0"/>
                <a:ea typeface="+mn-ea"/>
                <a:cs typeface="+mn-cs"/>
              </a:defRPr>
            </a:lvl2pPr>
            <a:lvl3pPr marL="914400" algn="l" rtl="0" eaLnBrk="0" fontAlgn="base" hangingPunct="0">
              <a:spcBef>
                <a:spcPct val="0"/>
              </a:spcBef>
              <a:spcAft>
                <a:spcPct val="0"/>
              </a:spcAft>
              <a:defRPr sz="2400" b="1" kern="1200">
                <a:solidFill>
                  <a:srgbClr val="000000"/>
                </a:solidFill>
                <a:latin typeface="Arial" charset="0"/>
                <a:ea typeface="+mn-ea"/>
                <a:cs typeface="+mn-cs"/>
              </a:defRPr>
            </a:lvl3pPr>
            <a:lvl4pPr marL="1371600" algn="l" rtl="0" eaLnBrk="0" fontAlgn="base" hangingPunct="0">
              <a:spcBef>
                <a:spcPct val="0"/>
              </a:spcBef>
              <a:spcAft>
                <a:spcPct val="0"/>
              </a:spcAft>
              <a:defRPr sz="2400" b="1" kern="1200">
                <a:solidFill>
                  <a:srgbClr val="000000"/>
                </a:solidFill>
                <a:latin typeface="Arial" charset="0"/>
                <a:ea typeface="+mn-ea"/>
                <a:cs typeface="+mn-cs"/>
              </a:defRPr>
            </a:lvl4pPr>
            <a:lvl5pPr marL="1828800" algn="l" rtl="0" eaLnBrk="0" fontAlgn="base" hangingPunct="0">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Assess</a:t>
            </a:r>
          </a:p>
        </p:txBody>
      </p:sp>
    </p:spTree>
    <p:extLst>
      <p:ext uri="{BB962C8B-B14F-4D97-AF65-F5344CB8AC3E}">
        <p14:creationId xmlns:p14="http://schemas.microsoft.com/office/powerpoint/2010/main" val="43643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Results</a:t>
            </a:r>
          </a:p>
        </p:txBody>
      </p:sp>
      <p:sp>
        <p:nvSpPr>
          <p:cNvPr id="3" name="TextBox 2"/>
          <p:cNvSpPr txBox="1"/>
          <p:nvPr/>
        </p:nvSpPr>
        <p:spPr>
          <a:xfrm>
            <a:off x="480561" y="1003047"/>
            <a:ext cx="11230878" cy="2653034"/>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Initial simulation results demonstrate a significant reduction in sensor-to-shooter lead time.</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Data was gathered by running comparative analysis between the baseline scenario (provided by TRAC WSMR) and the adjusted scenario using PC22 technologies.</a:t>
            </a:r>
          </a:p>
        </p:txBody>
      </p:sp>
    </p:spTree>
    <p:extLst>
      <p:ext uri="{BB962C8B-B14F-4D97-AF65-F5344CB8AC3E}">
        <p14:creationId xmlns:p14="http://schemas.microsoft.com/office/powerpoint/2010/main" val="10793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Future Work</a:t>
            </a:r>
          </a:p>
        </p:txBody>
      </p:sp>
      <p:sp>
        <p:nvSpPr>
          <p:cNvPr id="3" name="TextBox 2"/>
          <p:cNvSpPr txBox="1"/>
          <p:nvPr/>
        </p:nvSpPr>
        <p:spPr>
          <a:xfrm>
            <a:off x="480561" y="1003047"/>
            <a:ext cx="11230878" cy="4327338"/>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Additional refinements to the model  or scenario may enable deeper analysis into technology impacts over a wider range.</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Expand the vignette to incorporate more units or technologies.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Model additional scenarios using the COMBAT XXI and </a:t>
            </a:r>
            <a:r>
              <a:rPr lang="en-US" sz="3200" dirty="0" err="1">
                <a:solidFill>
                  <a:prstClr val="white">
                    <a:lumMod val="85000"/>
                  </a:prstClr>
                </a:solidFill>
                <a:latin typeface="+mj-lt"/>
                <a:ea typeface="MS PGothic" pitchFamily="34" charset="-128"/>
              </a:rPr>
              <a:t>ProModel</a:t>
            </a:r>
            <a:r>
              <a:rPr lang="en-US" sz="3200" dirty="0">
                <a:solidFill>
                  <a:prstClr val="white">
                    <a:lumMod val="85000"/>
                  </a:prstClr>
                </a:solidFill>
                <a:latin typeface="+mj-lt"/>
                <a:ea typeface="MS PGothic" pitchFamily="34" charset="-128"/>
              </a:rPr>
              <a:t> data.</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Gather simulation data prior to live execution to compare model predictions vs actual performance.</a:t>
            </a:r>
          </a:p>
        </p:txBody>
      </p:sp>
    </p:spTree>
    <p:extLst>
      <p:ext uri="{BB962C8B-B14F-4D97-AF65-F5344CB8AC3E}">
        <p14:creationId xmlns:p14="http://schemas.microsoft.com/office/powerpoint/2010/main" val="1608340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A035B6AE7A664380395BF9EAC71D05" ma:contentTypeVersion="14" ma:contentTypeDescription="Create a new document." ma:contentTypeScope="" ma:versionID="631558baf0fa8891b7519916780d2554">
  <xsd:schema xmlns:xsd="http://www.w3.org/2001/XMLSchema" xmlns:xs="http://www.w3.org/2001/XMLSchema" xmlns:p="http://schemas.microsoft.com/office/2006/metadata/properties" xmlns:ns1="http://schemas.microsoft.com/sharepoint/v3" xmlns:ns2="60994e55-592b-4e13-bfa5-b17d7f139efc" xmlns:ns3="f6d79280-f427-430c-a3f9-8eefd2c92e2a" targetNamespace="http://schemas.microsoft.com/office/2006/metadata/properties" ma:root="true" ma:fieldsID="488f164793f19c1d56008d4c05efc9f2" ns1:_="" ns2:_="" ns3:_="">
    <xsd:import namespace="http://schemas.microsoft.com/sharepoint/v3"/>
    <xsd:import namespace="60994e55-592b-4e13-bfa5-b17d7f139efc"/>
    <xsd:import namespace="f6d79280-f427-430c-a3f9-8eefd2c92e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94e55-592b-4e13-bfa5-b17d7f1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d79280-f427-430c-a3f9-8eefd2c92e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1E22C-7A12-4EAE-8223-5FBCC9F6B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994e55-592b-4e13-bfa5-b17d7f139efc"/>
    <ds:schemaRef ds:uri="f6d79280-f427-430c-a3f9-8eefd2c92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BA1229-7250-4E64-A683-57F061B622C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DE1D6458-F92F-4CA0-91B5-CB6F4E9446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521</TotalTime>
  <Words>855</Words>
  <Application>Microsoft Office PowerPoint</Application>
  <PresentationFormat>Widescreen</PresentationFormat>
  <Paragraphs>116</Paragraphs>
  <Slides>12</Slides>
  <Notes>0</Notes>
  <HiddenSlides>2</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Lee</dc:creator>
  <cp:lastModifiedBy>Reynolds, Kurt (MAJ)</cp:lastModifiedBy>
  <cp:revision>20</cp:revision>
  <dcterms:created xsi:type="dcterms:W3CDTF">2019-04-11T19:00:14Z</dcterms:created>
  <dcterms:modified xsi:type="dcterms:W3CDTF">2023-05-23T15:02:25Z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0x010100C3A035B6AE7A664380395BF9EAC71D05</vt:lpwstr>
  </property>
</Properties>
</file>