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7" r:id="rId6"/>
    <p:sldId id="413" r:id="rId7"/>
    <p:sldId id="259" r:id="rId8"/>
    <p:sldId id="258" r:id="rId9"/>
    <p:sldId id="260" r:id="rId10"/>
    <p:sldId id="432" r:id="rId11"/>
    <p:sldId id="430" r:id="rId12"/>
    <p:sldId id="431" r:id="rId13"/>
    <p:sldId id="439" r:id="rId14"/>
    <p:sldId id="429" r:id="rId15"/>
    <p:sldId id="415" r:id="rId16"/>
    <p:sldId id="438" r:id="rId17"/>
    <p:sldId id="261" r:id="rId18"/>
    <p:sldId id="266" r:id="rId19"/>
    <p:sldId id="436" r:id="rId20"/>
    <p:sldId id="437" r:id="rId21"/>
    <p:sldId id="435" r:id="rId22"/>
    <p:sldId id="263" r:id="rId23"/>
    <p:sldId id="264" r:id="rId24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2356B4"/>
    <a:srgbClr val="ED5012"/>
    <a:srgbClr val="001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A8E8B0-9129-8D33-C2C0-02E8E2DD8D27}" v="1" dt="2023-05-24T17:06:21.51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442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032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7" d="100"/>
          <a:sy n="107" d="100"/>
        </p:scale>
        <p:origin x="219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Dowell, Perry (CIV)" userId="S::mcdowell@nps.edu::b349c3ba-4939-4556-8fc9-16435bd90232" providerId="AD" clId="Web-{6AA8E8B0-9129-8D33-C2C0-02E8E2DD8D27}"/>
    <pc:docChg chg="addSld">
      <pc:chgData name="McDowell, Perry (CIV)" userId="S::mcdowell@nps.edu::b349c3ba-4939-4556-8fc9-16435bd90232" providerId="AD" clId="Web-{6AA8E8B0-9129-8D33-C2C0-02E8E2DD8D27}" dt="2023-05-24T17:06:21.519" v="0"/>
      <pc:docMkLst>
        <pc:docMk/>
      </pc:docMkLst>
      <pc:sldChg chg="add">
        <pc:chgData name="McDowell, Perry (CIV)" userId="S::mcdowell@nps.edu::b349c3ba-4939-4556-8fc9-16435bd90232" providerId="AD" clId="Web-{6AA8E8B0-9129-8D33-C2C0-02E8E2DD8D27}" dt="2023-05-24T17:06:21.519" v="0"/>
        <pc:sldMkLst>
          <pc:docMk/>
          <pc:sldMk cId="3843639363" sldId="43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7F3E9-4C52-4608-9B3C-C8A34129B175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6AB1C-59F8-470D-BD0A-E626F520F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05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CAC22-BE4B-3446-9B94-12AAB92EB41C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3F833-B064-2B40-879F-3FFA42ABE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95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97D57-8A28-064A-8065-D9BCBB1C0A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31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D97D57-8A28-064A-8065-D9BCBB1C0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93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80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MS PGothic" charset="0"/>
                <a:cs typeface="MS PGothic" charset="0"/>
              </a:defRPr>
            </a:lvl1pPr>
          </a:lstStyle>
          <a:p>
            <a:fld id="{DB8B96A9-90A7-E247-9646-61254E11A664}" type="datetime1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MS PGothic" charset="0"/>
                <a:cs typeface="MS PGothic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22164-0122-1F47-86F6-5A268BEC7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2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MS PGothic" charset="0"/>
                <a:cs typeface="MS PGothic" charset="0"/>
              </a:defRPr>
            </a:lvl1pPr>
          </a:lstStyle>
          <a:p>
            <a:fld id="{BB987ACE-9373-9248-A751-7F7E391ACE52}" type="datetime1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MS PGothic" charset="0"/>
                <a:cs typeface="MS PGothic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22164-0122-1F47-86F6-5A268BEC7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98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987" y="5536407"/>
            <a:ext cx="519490" cy="10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8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26" Type="http://schemas.openxmlformats.org/officeDocument/2006/relationships/image" Target="../media/image30.png"/><Relationship Id="rId39" Type="http://schemas.openxmlformats.org/officeDocument/2006/relationships/image" Target="../media/image43.svg"/><Relationship Id="rId21" Type="http://schemas.openxmlformats.org/officeDocument/2006/relationships/image" Target="../media/image25.png"/><Relationship Id="rId34" Type="http://schemas.openxmlformats.org/officeDocument/2006/relationships/image" Target="../media/image38.jpeg"/><Relationship Id="rId42" Type="http://schemas.openxmlformats.org/officeDocument/2006/relationships/image" Target="../media/image4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29" Type="http://schemas.openxmlformats.org/officeDocument/2006/relationships/image" Target="../media/image33.svg"/><Relationship Id="rId41" Type="http://schemas.openxmlformats.org/officeDocument/2006/relationships/image" Target="../media/image45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41.svg"/><Relationship Id="rId40" Type="http://schemas.openxmlformats.org/officeDocument/2006/relationships/image" Target="../media/image44.pn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23" Type="http://schemas.openxmlformats.org/officeDocument/2006/relationships/image" Target="../media/image27.jpe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svg"/><Relationship Id="rId22" Type="http://schemas.openxmlformats.org/officeDocument/2006/relationships/image" Target="../media/image26.svg"/><Relationship Id="rId27" Type="http://schemas.openxmlformats.org/officeDocument/2006/relationships/image" Target="../media/image31.sv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svg"/><Relationship Id="rId33" Type="http://schemas.openxmlformats.org/officeDocument/2006/relationships/image" Target="../media/image37.jpeg"/><Relationship Id="rId38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09123" y="1826517"/>
            <a:ext cx="6711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00133B"/>
                </a:solidFill>
                <a:latin typeface="Franklin Gothic Heavy" panose="020B0903020102020204" pitchFamily="34" charset="0"/>
              </a:rPr>
              <a:t>Model-based Assessment of Adaptive Automation’s Unintended Consequences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6107" y="3269868"/>
            <a:ext cx="5954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rgbClr val="2356B4"/>
                </a:solidFill>
                <a:latin typeface="+mj-lt"/>
              </a:rPr>
              <a:t>LTC Charles P. Rowan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9750" y="4034217"/>
            <a:ext cx="6200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2356B4"/>
                </a:solidFill>
                <a:latin typeface="+mj-lt"/>
              </a:rPr>
              <a:t>24 May 2023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3125" y="4465997"/>
            <a:ext cx="5867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solidFill>
                  <a:srgbClr val="2356B4"/>
                </a:solidFill>
                <a:latin typeface="+mj-lt"/>
              </a:rPr>
              <a:t>charles.rowan@nps.edu</a:t>
            </a:r>
            <a:endParaRPr lang="en-US" sz="2800" dirty="0">
              <a:solidFill>
                <a:srgbClr val="2356B4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225" y="-163835"/>
            <a:ext cx="6257768" cy="6252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10" y="6062905"/>
            <a:ext cx="1716199" cy="4522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20" y="5972565"/>
            <a:ext cx="998001" cy="689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5792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+mn-cs"/>
              </a:rPr>
              <a:t>Cognitive Walk-through Questionnaire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538926-6AED-3D52-FE16-3F263DE8D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769445"/>
            <a:ext cx="9601200" cy="53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39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29F60C-733F-8F49-63AC-00426C9E4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92"/>
          <a:stretch/>
        </p:blipFill>
        <p:spPr>
          <a:xfrm>
            <a:off x="1941156" y="769445"/>
            <a:ext cx="8309688" cy="53678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B1D88B-326F-4D98-CDFF-3A1402E60646}"/>
              </a:ext>
            </a:extLst>
          </p:cNvPr>
          <p:cNvSpPr txBox="1"/>
          <p:nvPr/>
        </p:nvSpPr>
        <p:spPr>
          <a:xfrm>
            <a:off x="4004302" y="1015279"/>
            <a:ext cx="148194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Workload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(Auto Tracking)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81F16-C380-2B54-E0D2-55888B292A07}"/>
              </a:ext>
            </a:extLst>
          </p:cNvPr>
          <p:cNvSpPr txBox="1"/>
          <p:nvPr/>
        </p:nvSpPr>
        <p:spPr>
          <a:xfrm>
            <a:off x="7010081" y="1015279"/>
            <a:ext cx="151302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Workload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(Auto Tracking)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CC4B9-F0E0-8D2A-6176-2C11035C567B}"/>
              </a:ext>
            </a:extLst>
          </p:cNvPr>
          <p:cNvSpPr txBox="1"/>
          <p:nvPr/>
        </p:nvSpPr>
        <p:spPr>
          <a:xfrm>
            <a:off x="2491274" y="1017483"/>
            <a:ext cx="1513028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Workload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(Manual Tracking)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2F4652-6904-07B9-B321-CC145DEA6415}"/>
              </a:ext>
            </a:extLst>
          </p:cNvPr>
          <p:cNvSpPr txBox="1"/>
          <p:nvPr/>
        </p:nvSpPr>
        <p:spPr>
          <a:xfrm>
            <a:off x="5475437" y="1015278"/>
            <a:ext cx="1551462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Workload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(Manual Tracking)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87AE02-8FBC-06E6-4176-1969AC1AE003}"/>
              </a:ext>
            </a:extLst>
          </p:cNvPr>
          <p:cNvSpPr/>
          <p:nvPr/>
        </p:nvSpPr>
        <p:spPr>
          <a:xfrm>
            <a:off x="2491274" y="1476943"/>
            <a:ext cx="1513028" cy="4207837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9432FF-2DAC-EFB5-9865-1428FCFB1DC6}"/>
              </a:ext>
            </a:extLst>
          </p:cNvPr>
          <p:cNvSpPr/>
          <p:nvPr/>
        </p:nvSpPr>
        <p:spPr>
          <a:xfrm>
            <a:off x="4004302" y="1476943"/>
            <a:ext cx="1471135" cy="4207837"/>
          </a:xfrm>
          <a:prstGeom prst="rect">
            <a:avLst/>
          </a:prstGeom>
          <a:solidFill>
            <a:srgbClr val="00B0F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6A558F-F23C-695C-D223-7FCCD5BE2F37}"/>
              </a:ext>
            </a:extLst>
          </p:cNvPr>
          <p:cNvSpPr/>
          <p:nvPr/>
        </p:nvSpPr>
        <p:spPr>
          <a:xfrm>
            <a:off x="5486245" y="1476943"/>
            <a:ext cx="1513028" cy="4207837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BDADFA-9140-D01A-84CC-3EC7B84A1D92}"/>
              </a:ext>
            </a:extLst>
          </p:cNvPr>
          <p:cNvSpPr/>
          <p:nvPr/>
        </p:nvSpPr>
        <p:spPr>
          <a:xfrm>
            <a:off x="6999273" y="1476943"/>
            <a:ext cx="1513028" cy="4207837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A40984-BDAC-F42C-6BE7-98CEA6FE2E3F}"/>
              </a:ext>
            </a:extLst>
          </p:cNvPr>
          <p:cNvSpPr txBox="1"/>
          <p:nvPr/>
        </p:nvSpPr>
        <p:spPr>
          <a:xfrm>
            <a:off x="4010981" y="5077194"/>
            <a:ext cx="1457776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>
                <a:latin typeface="Arial" panose="020B0604020202020204" pitchFamily="34" charset="0"/>
                <a:cs typeface="Arial" panose="020B0604020202020204" pitchFamily="34" charset="0"/>
              </a:rPr>
              <a:t>Predicted average workload value = 11.65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B16930-2A83-32C2-D07A-5CD51704C9E0}"/>
              </a:ext>
            </a:extLst>
          </p:cNvPr>
          <p:cNvSpPr txBox="1"/>
          <p:nvPr/>
        </p:nvSpPr>
        <p:spPr>
          <a:xfrm>
            <a:off x="7026899" y="5077194"/>
            <a:ext cx="1457776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>
                <a:latin typeface="Arial" panose="020B0604020202020204" pitchFamily="34" charset="0"/>
                <a:cs typeface="Arial" panose="020B0604020202020204" pitchFamily="34" charset="0"/>
              </a:rPr>
              <a:t>Predicted average workload value = 19.20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C7F474-7EFC-3D1D-D16D-D0BB652A595D}"/>
              </a:ext>
            </a:extLst>
          </p:cNvPr>
          <p:cNvSpPr txBox="1"/>
          <p:nvPr/>
        </p:nvSpPr>
        <p:spPr>
          <a:xfrm>
            <a:off x="5503063" y="5077194"/>
            <a:ext cx="1457776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>
                <a:latin typeface="Arial" panose="020B0604020202020204" pitchFamily="34" charset="0"/>
                <a:cs typeface="Arial" panose="020B0604020202020204" pitchFamily="34" charset="0"/>
              </a:rPr>
              <a:t>Predicted average workload value = 41.05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410701-4A98-B6DF-D80D-011B84020550}"/>
              </a:ext>
            </a:extLst>
          </p:cNvPr>
          <p:cNvSpPr txBox="1"/>
          <p:nvPr/>
        </p:nvSpPr>
        <p:spPr>
          <a:xfrm>
            <a:off x="2498890" y="5077194"/>
            <a:ext cx="1457776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>
                <a:latin typeface="Arial" panose="020B0604020202020204" pitchFamily="34" charset="0"/>
                <a:cs typeface="Arial" panose="020B0604020202020204" pitchFamily="34" charset="0"/>
              </a:rPr>
              <a:t>Predicted average workload value = 38.48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BAAEFC-A009-50EC-365A-DD9AAA290B2B}"/>
              </a:ext>
            </a:extLst>
          </p:cNvPr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Study 3 IMPRINT Model</a:t>
            </a:r>
          </a:p>
        </p:txBody>
      </p:sp>
    </p:spTree>
    <p:extLst>
      <p:ext uri="{BB962C8B-B14F-4D97-AF65-F5344CB8AC3E}">
        <p14:creationId xmlns:p14="http://schemas.microsoft.com/office/powerpoint/2010/main" val="3438616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3123A97-4CA2-055B-FAAC-A3ECA96F7FE3}"/>
              </a:ext>
            </a:extLst>
          </p:cNvPr>
          <p:cNvGrpSpPr/>
          <p:nvPr/>
        </p:nvGrpSpPr>
        <p:grpSpPr>
          <a:xfrm>
            <a:off x="240745" y="3494662"/>
            <a:ext cx="11710509" cy="2224344"/>
            <a:chOff x="158011" y="2625530"/>
            <a:chExt cx="11710509" cy="222434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2F6103C-1FCD-F75B-DADF-B82517B9B0F7}"/>
                </a:ext>
              </a:extLst>
            </p:cNvPr>
            <p:cNvGrpSpPr/>
            <p:nvPr/>
          </p:nvGrpSpPr>
          <p:grpSpPr>
            <a:xfrm>
              <a:off x="161056" y="2625530"/>
              <a:ext cx="11677882" cy="461665"/>
              <a:chOff x="143909" y="4245482"/>
              <a:chExt cx="11677882" cy="461665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F6D1A630-4636-3ACA-0C0A-B5F3777A180B}"/>
                  </a:ext>
                </a:extLst>
              </p:cNvPr>
              <p:cNvGrpSpPr/>
              <p:nvPr/>
            </p:nvGrpSpPr>
            <p:grpSpPr>
              <a:xfrm>
                <a:off x="143909" y="4245482"/>
                <a:ext cx="10156303" cy="461665"/>
                <a:chOff x="1655180" y="3167764"/>
                <a:chExt cx="10156303" cy="461665"/>
              </a:xfrm>
            </p:grpSpPr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A88F9602-F70F-4744-919D-6F18E6E00E97}"/>
                    </a:ext>
                  </a:extLst>
                </p:cNvPr>
                <p:cNvSpPr txBox="1"/>
                <p:nvPr/>
              </p:nvSpPr>
              <p:spPr>
                <a:xfrm>
                  <a:off x="1655180" y="3167764"/>
                  <a:ext cx="2092239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Group </a:t>
                  </a:r>
                  <a:r>
                    <a:rPr lang="en-US" sz="12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r>
                    <a:rPr kumimoji="0" lang="en-US" sz="1200" b="1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10 Experienced Participants</a:t>
                  </a:r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92042001-A443-EBAD-74A2-D8CDAD65E034}"/>
                    </a:ext>
                  </a:extLst>
                </p:cNvPr>
                <p:cNvGrpSpPr/>
                <p:nvPr/>
              </p:nvGrpSpPr>
              <p:grpSpPr>
                <a:xfrm>
                  <a:off x="3705259" y="3243556"/>
                  <a:ext cx="8106224" cy="367124"/>
                  <a:chOff x="3715078" y="2466686"/>
                  <a:chExt cx="8106224" cy="367124"/>
                </a:xfrm>
              </p:grpSpPr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CC534795-CE5E-2EFD-195F-A5C0269506B5}"/>
                      </a:ext>
                    </a:extLst>
                  </p:cNvPr>
                  <p:cNvSpPr/>
                  <p:nvPr/>
                </p:nvSpPr>
                <p:spPr>
                  <a:xfrm>
                    <a:off x="3715078" y="2466686"/>
                    <a:ext cx="1196575" cy="340519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Practice </a:t>
                    </a:r>
                  </a:p>
                  <a:p>
                    <a:pPr algn="ctr"/>
                    <a:r>
                      <a: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Low Workload</a:t>
                    </a:r>
                  </a:p>
                </p:txBody>
              </p: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AA212388-5298-B724-4651-B2A8F7AA0DA1}"/>
                      </a:ext>
                    </a:extLst>
                  </p:cNvPr>
                  <p:cNvGrpSpPr/>
                  <p:nvPr/>
                </p:nvGrpSpPr>
                <p:grpSpPr>
                  <a:xfrm>
                    <a:off x="4934798" y="2553253"/>
                    <a:ext cx="466163" cy="195640"/>
                    <a:chOff x="1192361" y="-4372"/>
                    <a:chExt cx="466163" cy="468812"/>
                  </a:xfrm>
                </p:grpSpPr>
                <p:sp>
                  <p:nvSpPr>
                    <p:cNvPr id="77" name="Right Arrow 76">
                      <a:extLst>
                        <a:ext uri="{FF2B5EF4-FFF2-40B4-BE49-F238E27FC236}">
                          <a16:creationId xmlns:a16="http://schemas.microsoft.com/office/drawing/2014/main" id="{0B9A0099-0CE8-4454-CFD4-DE513CD1D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2361" y="-4372"/>
                      <a:ext cx="466163" cy="468812"/>
                    </a:xfrm>
                    <a:prstGeom prst="rightArrow">
                      <a:avLst>
                        <a:gd name="adj1" fmla="val 60000"/>
                        <a:gd name="adj2" fmla="val 50000"/>
                      </a:avLst>
                    </a:prstGeom>
                  </p:spPr>
                  <p:style>
                    <a:lnRef idx="0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78" name="Right Arrow 4">
                      <a:extLst>
                        <a:ext uri="{FF2B5EF4-FFF2-40B4-BE49-F238E27FC236}">
                          <a16:creationId xmlns:a16="http://schemas.microsoft.com/office/drawing/2014/main" id="{616250BD-D476-80FF-0DF4-85A618F9004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50411" y="71119"/>
                      <a:ext cx="326314" cy="281287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0" tIns="0" rIns="0" bIns="0" numCol="1" spcCol="1270" anchor="ctr" anchorCtr="0">
                      <a:noAutofit/>
                    </a:bodyPr>
                    <a:lstStyle/>
                    <a:p>
                      <a:pPr marL="0" lvl="0" indent="0" algn="ctr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endParaRPr lang="en-US" sz="12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46A4C5AB-493A-BCB3-A9E9-15DEA032882C}"/>
                      </a:ext>
                    </a:extLst>
                  </p:cNvPr>
                  <p:cNvSpPr/>
                  <p:nvPr/>
                </p:nvSpPr>
                <p:spPr>
                  <a:xfrm>
                    <a:off x="7657146" y="2486708"/>
                    <a:ext cx="1448776" cy="340519"/>
                  </a:xfrm>
                  <a:prstGeom prst="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Low Workload</a:t>
                    </a:r>
                  </a:p>
                  <a:p>
                    <a:pPr algn="ctr"/>
                    <a:r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(Auto Tracking)</a:t>
                    </a:r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1096D408-BF98-756C-C1EC-977EB08928AF}"/>
                      </a:ext>
                    </a:extLst>
                  </p:cNvPr>
                  <p:cNvSpPr/>
                  <p:nvPr/>
                </p:nvSpPr>
                <p:spPr>
                  <a:xfrm>
                    <a:off x="5576323" y="2482111"/>
                    <a:ext cx="1448776" cy="351699"/>
                  </a:xfrm>
                  <a:prstGeom prst="rect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Low Workload </a:t>
                    </a:r>
                  </a:p>
                  <a:p>
                    <a:pPr algn="ctr"/>
                    <a:r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(Manual Tracking)</a:t>
                    </a:r>
                  </a:p>
                </p:txBody>
              </p:sp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0B711C77-EB54-CF3D-8AF7-180C3B3AF35A}"/>
                      </a:ext>
                    </a:extLst>
                  </p:cNvPr>
                  <p:cNvGrpSpPr/>
                  <p:nvPr/>
                </p:nvGrpSpPr>
                <p:grpSpPr>
                  <a:xfrm>
                    <a:off x="7953684" y="2541255"/>
                    <a:ext cx="3867618" cy="195640"/>
                    <a:chOff x="1192370" y="-3061"/>
                    <a:chExt cx="3867618" cy="468812"/>
                  </a:xfrm>
                </p:grpSpPr>
                <p:sp>
                  <p:nvSpPr>
                    <p:cNvPr id="75" name="Right Arrow 74">
                      <a:extLst>
                        <a:ext uri="{FF2B5EF4-FFF2-40B4-BE49-F238E27FC236}">
                          <a16:creationId xmlns:a16="http://schemas.microsoft.com/office/drawing/2014/main" id="{12C51F55-759B-A086-4391-BE18D9268D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3825" y="-3061"/>
                      <a:ext cx="466163" cy="468812"/>
                    </a:xfrm>
                    <a:prstGeom prst="rightArrow">
                      <a:avLst>
                        <a:gd name="adj1" fmla="val 60000"/>
                        <a:gd name="adj2" fmla="val 50000"/>
                      </a:avLst>
                    </a:prstGeom>
                  </p:spPr>
                  <p:style>
                    <a:lnRef idx="0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76" name="Right Arrow 4">
                      <a:extLst>
                        <a:ext uri="{FF2B5EF4-FFF2-40B4-BE49-F238E27FC236}">
                          <a16:creationId xmlns:a16="http://schemas.microsoft.com/office/drawing/2014/main" id="{33813DF1-DEC3-0827-AB76-A4D96FED7C52}"/>
                        </a:ext>
                      </a:extLst>
                    </p:cNvPr>
                    <p:cNvSpPr txBox="1"/>
                    <p:nvPr/>
                  </p:nvSpPr>
                  <p:spPr>
                    <a:xfrm rot="56052">
                      <a:off x="1192370" y="88250"/>
                      <a:ext cx="326314" cy="281287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0" tIns="0" rIns="0" bIns="0" numCol="1" spcCol="1270" anchor="ctr" anchorCtr="0">
                      <a:noAutofit/>
                    </a:bodyPr>
                    <a:lstStyle/>
                    <a:p>
                      <a:pPr marL="0" lvl="0" indent="0" algn="ctr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endParaRPr lang="en-US" sz="12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64" name="Right Arrow 63">
                <a:extLst>
                  <a:ext uri="{FF2B5EF4-FFF2-40B4-BE49-F238E27FC236}">
                    <a16:creationId xmlns:a16="http://schemas.microsoft.com/office/drawing/2014/main" id="{98428D9A-593C-E6F8-9F1C-C0637E6AC57F}"/>
                  </a:ext>
                </a:extLst>
              </p:cNvPr>
              <p:cNvSpPr/>
              <p:nvPr/>
            </p:nvSpPr>
            <p:spPr>
              <a:xfrm>
                <a:off x="7676387" y="4438186"/>
                <a:ext cx="466163" cy="195640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F6B4001-12C3-D716-9B9E-065962BB843E}"/>
                  </a:ext>
                </a:extLst>
              </p:cNvPr>
              <p:cNvSpPr/>
              <p:nvPr/>
            </p:nvSpPr>
            <p:spPr>
              <a:xfrm>
                <a:off x="10373015" y="4310308"/>
                <a:ext cx="1448776" cy="34051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Workload </a:t>
                </a:r>
              </a:p>
              <a:p>
                <a:pPr algn="ctr"/>
                <a:r>
                  <a:rPr lang="en-US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(Auto Tracking)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65D23A3-5EA0-718B-2FCD-DA3656D587AC}"/>
                  </a:ext>
                </a:extLst>
              </p:cNvPr>
              <p:cNvSpPr/>
              <p:nvPr/>
            </p:nvSpPr>
            <p:spPr>
              <a:xfrm>
                <a:off x="8234105" y="4318678"/>
                <a:ext cx="1448776" cy="3405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Workload </a:t>
                </a:r>
              </a:p>
              <a:p>
                <a:pPr algn="ctr"/>
                <a:r>
                  <a:rPr lang="en-US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(Manual Tracking)</a:t>
                </a:r>
              </a:p>
            </p:txBody>
          </p:sp>
          <p:sp>
            <p:nvSpPr>
              <p:cNvPr id="67" name="Right Arrow 66">
                <a:extLst>
                  <a:ext uri="{FF2B5EF4-FFF2-40B4-BE49-F238E27FC236}">
                    <a16:creationId xmlns:a16="http://schemas.microsoft.com/office/drawing/2014/main" id="{38B39A37-5B64-70A3-FF73-D8C4DEB74BA6}"/>
                  </a:ext>
                </a:extLst>
              </p:cNvPr>
              <p:cNvSpPr/>
              <p:nvPr/>
            </p:nvSpPr>
            <p:spPr>
              <a:xfrm>
                <a:off x="5617671" y="4421099"/>
                <a:ext cx="466163" cy="195640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3DE58F-DEFD-FA2B-B42A-56B5EF75A242}"/>
                </a:ext>
              </a:extLst>
            </p:cNvPr>
            <p:cNvGrpSpPr/>
            <p:nvPr/>
          </p:nvGrpSpPr>
          <p:grpSpPr>
            <a:xfrm>
              <a:off x="158011" y="4108022"/>
              <a:ext cx="11677882" cy="461665"/>
              <a:chOff x="143909" y="4245482"/>
              <a:chExt cx="11677882" cy="461665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0F64B52-889E-4A8D-BFA8-344EF29D85F9}"/>
                  </a:ext>
                </a:extLst>
              </p:cNvPr>
              <p:cNvGrpSpPr/>
              <p:nvPr/>
            </p:nvGrpSpPr>
            <p:grpSpPr>
              <a:xfrm>
                <a:off x="143909" y="4245482"/>
                <a:ext cx="11677882" cy="461665"/>
                <a:chOff x="1655180" y="3167764"/>
                <a:chExt cx="11677882" cy="461665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77B3680-9265-91B6-26B2-CD2EA67D53F9}"/>
                    </a:ext>
                  </a:extLst>
                </p:cNvPr>
                <p:cNvSpPr txBox="1"/>
                <p:nvPr/>
              </p:nvSpPr>
              <p:spPr>
                <a:xfrm>
                  <a:off x="1655180" y="3167764"/>
                  <a:ext cx="2092239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Group 4: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10 Experienced Participants</a:t>
                  </a:r>
                </a:p>
              </p:txBody>
            </p: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B4E7820F-4D8E-16DF-0B72-6C1C0F29E863}"/>
                    </a:ext>
                  </a:extLst>
                </p:cNvPr>
                <p:cNvGrpSpPr/>
                <p:nvPr/>
              </p:nvGrpSpPr>
              <p:grpSpPr>
                <a:xfrm>
                  <a:off x="3705259" y="3243556"/>
                  <a:ext cx="9627803" cy="376567"/>
                  <a:chOff x="3715078" y="2466686"/>
                  <a:chExt cx="9627803" cy="376567"/>
                </a:xfrm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A11770A6-2B6C-A1CA-3023-E3760797D33D}"/>
                      </a:ext>
                    </a:extLst>
                  </p:cNvPr>
                  <p:cNvSpPr/>
                  <p:nvPr/>
                </p:nvSpPr>
                <p:spPr>
                  <a:xfrm>
                    <a:off x="3715078" y="2466686"/>
                    <a:ext cx="1196575" cy="340519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Practice </a:t>
                    </a:r>
                  </a:p>
                  <a:p>
                    <a:pPr algn="ctr"/>
                    <a:r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Low Workload</a:t>
                    </a:r>
                  </a:p>
                </p:txBody>
              </p:sp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7A1566CE-610C-E291-C864-61EB2392F774}"/>
                      </a:ext>
                    </a:extLst>
                  </p:cNvPr>
                  <p:cNvGrpSpPr/>
                  <p:nvPr/>
                </p:nvGrpSpPr>
                <p:grpSpPr>
                  <a:xfrm>
                    <a:off x="4934798" y="2553253"/>
                    <a:ext cx="466163" cy="195640"/>
                    <a:chOff x="1192361" y="-4372"/>
                    <a:chExt cx="466163" cy="468812"/>
                  </a:xfrm>
                </p:grpSpPr>
                <p:sp>
                  <p:nvSpPr>
                    <p:cNvPr id="61" name="Right Arrow 60">
                      <a:extLst>
                        <a:ext uri="{FF2B5EF4-FFF2-40B4-BE49-F238E27FC236}">
                          <a16:creationId xmlns:a16="http://schemas.microsoft.com/office/drawing/2014/main" id="{018DD67A-0F0B-B8D6-4BB0-108F46A920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2361" y="-4372"/>
                      <a:ext cx="466163" cy="468812"/>
                    </a:xfrm>
                    <a:prstGeom prst="rightArrow">
                      <a:avLst>
                        <a:gd name="adj1" fmla="val 60000"/>
                        <a:gd name="adj2" fmla="val 50000"/>
                      </a:avLst>
                    </a:prstGeom>
                  </p:spPr>
                  <p:style>
                    <a:lnRef idx="0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62" name="Right Arrow 4">
                      <a:extLst>
                        <a:ext uri="{FF2B5EF4-FFF2-40B4-BE49-F238E27FC236}">
                          <a16:creationId xmlns:a16="http://schemas.microsoft.com/office/drawing/2014/main" id="{E5FFADB6-6B14-F073-B218-5813855F66AB}"/>
                        </a:ext>
                      </a:extLst>
                    </p:cNvPr>
                    <p:cNvSpPr txBox="1"/>
                    <p:nvPr/>
                  </p:nvSpPr>
                  <p:spPr>
                    <a:xfrm rot="56052">
                      <a:off x="1250411" y="71119"/>
                      <a:ext cx="326314" cy="281287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0" tIns="0" rIns="0" bIns="0" numCol="1" spcCol="1270" anchor="ctr" anchorCtr="0">
                      <a:noAutofit/>
                    </a:bodyPr>
                    <a:lstStyle/>
                    <a:p>
                      <a:pPr marL="0" lvl="0" indent="0" algn="ctr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endParaRPr lang="en-US" sz="12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92C10535-A13F-259C-CF10-371C8D37F8D3}"/>
                      </a:ext>
                    </a:extLst>
                  </p:cNvPr>
                  <p:cNvSpPr/>
                  <p:nvPr/>
                </p:nvSpPr>
                <p:spPr>
                  <a:xfrm>
                    <a:off x="9785001" y="2502734"/>
                    <a:ext cx="1448776" cy="340519"/>
                  </a:xfrm>
                  <a:prstGeom prst="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Low Workload</a:t>
                    </a:r>
                  </a:p>
                  <a:p>
                    <a:pPr algn="ctr"/>
                    <a:r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(Auto Tracking)</a:t>
                    </a:r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B6DE6D9B-ED6E-11A6-A073-FC7D978F2774}"/>
                      </a:ext>
                    </a:extLst>
                  </p:cNvPr>
                  <p:cNvSpPr/>
                  <p:nvPr/>
                </p:nvSpPr>
                <p:spPr>
                  <a:xfrm>
                    <a:off x="11894105" y="2483719"/>
                    <a:ext cx="1448776" cy="351699"/>
                  </a:xfrm>
                  <a:prstGeom prst="rect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Low Workload </a:t>
                    </a:r>
                  </a:p>
                  <a:p>
                    <a:pPr algn="ctr"/>
                    <a:r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(Manual Tracking)</a:t>
                    </a:r>
                  </a:p>
                </p:txBody>
              </p: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1BCA0357-E54C-CEAF-6DD6-DC0E6039DD91}"/>
                      </a:ext>
                    </a:extLst>
                  </p:cNvPr>
                  <p:cNvGrpSpPr/>
                  <p:nvPr/>
                </p:nvGrpSpPr>
                <p:grpSpPr>
                  <a:xfrm>
                    <a:off x="7953684" y="2541255"/>
                    <a:ext cx="3867618" cy="195640"/>
                    <a:chOff x="1192370" y="-3061"/>
                    <a:chExt cx="3867618" cy="468812"/>
                  </a:xfrm>
                </p:grpSpPr>
                <p:sp>
                  <p:nvSpPr>
                    <p:cNvPr id="59" name="Right Arrow 58">
                      <a:extLst>
                        <a:ext uri="{FF2B5EF4-FFF2-40B4-BE49-F238E27FC236}">
                          <a16:creationId xmlns:a16="http://schemas.microsoft.com/office/drawing/2014/main" id="{8E6E228A-687B-D022-683F-869215A7D8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3825" y="-3061"/>
                      <a:ext cx="466163" cy="468812"/>
                    </a:xfrm>
                    <a:prstGeom prst="rightArrow">
                      <a:avLst>
                        <a:gd name="adj1" fmla="val 60000"/>
                        <a:gd name="adj2" fmla="val 50000"/>
                      </a:avLst>
                    </a:prstGeom>
                  </p:spPr>
                  <p:style>
                    <a:lnRef idx="0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60" name="Right Arrow 4">
                      <a:extLst>
                        <a:ext uri="{FF2B5EF4-FFF2-40B4-BE49-F238E27FC236}">
                          <a16:creationId xmlns:a16="http://schemas.microsoft.com/office/drawing/2014/main" id="{D83C8E24-D463-89BD-D4E3-1761503485EC}"/>
                        </a:ext>
                      </a:extLst>
                    </p:cNvPr>
                    <p:cNvSpPr txBox="1"/>
                    <p:nvPr/>
                  </p:nvSpPr>
                  <p:spPr>
                    <a:xfrm rot="56052">
                      <a:off x="1192370" y="88250"/>
                      <a:ext cx="326314" cy="281287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0" tIns="0" rIns="0" bIns="0" numCol="1" spcCol="1270" anchor="ctr" anchorCtr="0">
                      <a:noAutofit/>
                    </a:bodyPr>
                    <a:lstStyle/>
                    <a:p>
                      <a:pPr marL="0" lvl="0" indent="0" algn="ctr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endParaRPr lang="en-US" sz="12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48" name="Right Arrow 47">
                <a:extLst>
                  <a:ext uri="{FF2B5EF4-FFF2-40B4-BE49-F238E27FC236}">
                    <a16:creationId xmlns:a16="http://schemas.microsoft.com/office/drawing/2014/main" id="{33576F37-A972-D6E6-5F71-94FD7FEB7E0F}"/>
                  </a:ext>
                </a:extLst>
              </p:cNvPr>
              <p:cNvSpPr/>
              <p:nvPr/>
            </p:nvSpPr>
            <p:spPr>
              <a:xfrm>
                <a:off x="7676387" y="4438186"/>
                <a:ext cx="466163" cy="195640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4DC581F-B89A-1472-28CB-BDB19083B7D2}"/>
                  </a:ext>
                </a:extLst>
              </p:cNvPr>
              <p:cNvSpPr/>
              <p:nvPr/>
            </p:nvSpPr>
            <p:spPr>
              <a:xfrm>
                <a:off x="4055233" y="4357322"/>
                <a:ext cx="1448776" cy="34051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Workload </a:t>
                </a:r>
              </a:p>
              <a:p>
                <a:pPr algn="ctr"/>
                <a:r>
                  <a:rPr lang="en-US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(Auto Tracking)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41FFFB4-1B21-C3CE-35A7-F57FD07B4CCA}"/>
                  </a:ext>
                </a:extLst>
              </p:cNvPr>
              <p:cNvSpPr/>
              <p:nvPr/>
            </p:nvSpPr>
            <p:spPr>
              <a:xfrm>
                <a:off x="6136056" y="4360871"/>
                <a:ext cx="1448776" cy="3405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Workload </a:t>
                </a:r>
              </a:p>
              <a:p>
                <a:pPr algn="ctr"/>
                <a:r>
                  <a:rPr lang="en-US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(Manual Tracking)</a:t>
                </a:r>
              </a:p>
            </p:txBody>
          </p:sp>
          <p:sp>
            <p:nvSpPr>
              <p:cNvPr id="51" name="Right Arrow 50">
                <a:extLst>
                  <a:ext uri="{FF2B5EF4-FFF2-40B4-BE49-F238E27FC236}">
                    <a16:creationId xmlns:a16="http://schemas.microsoft.com/office/drawing/2014/main" id="{86D84F72-2567-D9F8-453F-AC609C87941E}"/>
                  </a:ext>
                </a:extLst>
              </p:cNvPr>
              <p:cNvSpPr/>
              <p:nvPr/>
            </p:nvSpPr>
            <p:spPr>
              <a:xfrm>
                <a:off x="5617671" y="4421099"/>
                <a:ext cx="466163" cy="195640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59EC127-86A3-BCB8-B7A1-4961E6467DCB}"/>
                </a:ext>
              </a:extLst>
            </p:cNvPr>
            <p:cNvGrpSpPr/>
            <p:nvPr/>
          </p:nvGrpSpPr>
          <p:grpSpPr>
            <a:xfrm>
              <a:off x="170772" y="3648947"/>
              <a:ext cx="11697748" cy="461665"/>
              <a:chOff x="143909" y="4245482"/>
              <a:chExt cx="11697748" cy="461665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64C373A-1893-8A60-C658-6B3DF30E3957}"/>
                  </a:ext>
                </a:extLst>
              </p:cNvPr>
              <p:cNvGrpSpPr/>
              <p:nvPr/>
            </p:nvGrpSpPr>
            <p:grpSpPr>
              <a:xfrm>
                <a:off x="143909" y="4245482"/>
                <a:ext cx="11697748" cy="461665"/>
                <a:chOff x="1655180" y="3167764"/>
                <a:chExt cx="11697748" cy="461665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59F9426-4A1E-BEFE-1460-7891944A08A6}"/>
                    </a:ext>
                  </a:extLst>
                </p:cNvPr>
                <p:cNvSpPr txBox="1"/>
                <p:nvPr/>
              </p:nvSpPr>
              <p:spPr>
                <a:xfrm>
                  <a:off x="1655180" y="3167764"/>
                  <a:ext cx="2092239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Group 3: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10 Experienced Participants</a:t>
                  </a: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A815C96A-7AF8-CFAE-86CA-049059C61FEA}"/>
                    </a:ext>
                  </a:extLst>
                </p:cNvPr>
                <p:cNvGrpSpPr/>
                <p:nvPr/>
              </p:nvGrpSpPr>
              <p:grpSpPr>
                <a:xfrm>
                  <a:off x="3705259" y="3221942"/>
                  <a:ext cx="9647669" cy="362133"/>
                  <a:chOff x="3715078" y="2445072"/>
                  <a:chExt cx="9647669" cy="362133"/>
                </a:xfrm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3979293E-7A08-BFC2-D13D-BA6F7777A999}"/>
                      </a:ext>
                    </a:extLst>
                  </p:cNvPr>
                  <p:cNvSpPr/>
                  <p:nvPr/>
                </p:nvSpPr>
                <p:spPr>
                  <a:xfrm>
                    <a:off x="3715078" y="2466686"/>
                    <a:ext cx="1196575" cy="340519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Practice </a:t>
                    </a:r>
                  </a:p>
                  <a:p>
                    <a:pPr algn="ctr"/>
                    <a:r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Low Workload</a:t>
                    </a:r>
                  </a:p>
                </p:txBody>
              </p: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9E69A176-A142-250F-72D1-EB0A9C7D3C4A}"/>
                      </a:ext>
                    </a:extLst>
                  </p:cNvPr>
                  <p:cNvGrpSpPr/>
                  <p:nvPr/>
                </p:nvGrpSpPr>
                <p:grpSpPr>
                  <a:xfrm>
                    <a:off x="4934798" y="2553253"/>
                    <a:ext cx="466163" cy="195640"/>
                    <a:chOff x="1192361" y="-4372"/>
                    <a:chExt cx="466163" cy="468812"/>
                  </a:xfrm>
                </p:grpSpPr>
                <p:sp>
                  <p:nvSpPr>
                    <p:cNvPr id="45" name="Right Arrow 44">
                      <a:extLst>
                        <a:ext uri="{FF2B5EF4-FFF2-40B4-BE49-F238E27FC236}">
                          <a16:creationId xmlns:a16="http://schemas.microsoft.com/office/drawing/2014/main" id="{8A025496-9C85-AF1C-61A3-BCC2E91FBD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2361" y="-4372"/>
                      <a:ext cx="466163" cy="468812"/>
                    </a:xfrm>
                    <a:prstGeom prst="rightArrow">
                      <a:avLst>
                        <a:gd name="adj1" fmla="val 60000"/>
                        <a:gd name="adj2" fmla="val 50000"/>
                      </a:avLst>
                    </a:prstGeom>
                  </p:spPr>
                  <p:style>
                    <a:lnRef idx="0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46" name="Right Arrow 4">
                      <a:extLst>
                        <a:ext uri="{FF2B5EF4-FFF2-40B4-BE49-F238E27FC236}">
                          <a16:creationId xmlns:a16="http://schemas.microsoft.com/office/drawing/2014/main" id="{6CF8AFDE-8E44-7133-9824-AC472070802C}"/>
                        </a:ext>
                      </a:extLst>
                    </p:cNvPr>
                    <p:cNvSpPr txBox="1"/>
                    <p:nvPr/>
                  </p:nvSpPr>
                  <p:spPr>
                    <a:xfrm rot="56052">
                      <a:off x="1250411" y="71119"/>
                      <a:ext cx="326314" cy="281287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0" tIns="0" rIns="0" bIns="0" numCol="1" spcCol="1270" anchor="ctr" anchorCtr="0">
                      <a:noAutofit/>
                    </a:bodyPr>
                    <a:lstStyle/>
                    <a:p>
                      <a:pPr marL="0" lvl="0" indent="0" algn="ctr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endParaRPr lang="en-US" sz="12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74DC92F5-3DB2-66D0-4FE9-18E1CD28E64E}"/>
                      </a:ext>
                    </a:extLst>
                  </p:cNvPr>
                  <p:cNvSpPr/>
                  <p:nvPr/>
                </p:nvSpPr>
                <p:spPr>
                  <a:xfrm>
                    <a:off x="9785001" y="2456642"/>
                    <a:ext cx="1448776" cy="340519"/>
                  </a:xfrm>
                  <a:prstGeom prst="rect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Low Workload</a:t>
                    </a:r>
                  </a:p>
                  <a:p>
                    <a:pPr algn="ctr"/>
                    <a:r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(Manual Tracking)</a:t>
                    </a:r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3100221D-29CB-5750-89DC-8D3B1180D87F}"/>
                      </a:ext>
                    </a:extLst>
                  </p:cNvPr>
                  <p:cNvSpPr/>
                  <p:nvPr/>
                </p:nvSpPr>
                <p:spPr>
                  <a:xfrm>
                    <a:off x="11913971" y="2445072"/>
                    <a:ext cx="1448776" cy="351699"/>
                  </a:xfrm>
                  <a:prstGeom prst="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Low Workload </a:t>
                    </a:r>
                  </a:p>
                  <a:p>
                    <a:pPr algn="ctr"/>
                    <a:r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(Auto Tracking)</a:t>
                    </a:r>
                  </a:p>
                </p:txBody>
              </p:sp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4956760D-3BE7-47A7-1039-D3138555C0AA}"/>
                      </a:ext>
                    </a:extLst>
                  </p:cNvPr>
                  <p:cNvGrpSpPr/>
                  <p:nvPr/>
                </p:nvGrpSpPr>
                <p:grpSpPr>
                  <a:xfrm>
                    <a:off x="7953684" y="2541255"/>
                    <a:ext cx="3867618" cy="195640"/>
                    <a:chOff x="1192370" y="-3061"/>
                    <a:chExt cx="3867618" cy="468812"/>
                  </a:xfrm>
                </p:grpSpPr>
                <p:sp>
                  <p:nvSpPr>
                    <p:cNvPr id="43" name="Right Arrow 42">
                      <a:extLst>
                        <a:ext uri="{FF2B5EF4-FFF2-40B4-BE49-F238E27FC236}">
                          <a16:creationId xmlns:a16="http://schemas.microsoft.com/office/drawing/2014/main" id="{7C3284AD-F1C3-1D89-0F7B-CE94412975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3825" y="-3061"/>
                      <a:ext cx="466163" cy="468812"/>
                    </a:xfrm>
                    <a:prstGeom prst="rightArrow">
                      <a:avLst>
                        <a:gd name="adj1" fmla="val 60000"/>
                        <a:gd name="adj2" fmla="val 50000"/>
                      </a:avLst>
                    </a:prstGeom>
                  </p:spPr>
                  <p:style>
                    <a:lnRef idx="0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44" name="Right Arrow 4">
                      <a:extLst>
                        <a:ext uri="{FF2B5EF4-FFF2-40B4-BE49-F238E27FC236}">
                          <a16:creationId xmlns:a16="http://schemas.microsoft.com/office/drawing/2014/main" id="{A635B638-D7C6-7CFC-22F3-514297C78550}"/>
                        </a:ext>
                      </a:extLst>
                    </p:cNvPr>
                    <p:cNvSpPr txBox="1"/>
                    <p:nvPr/>
                  </p:nvSpPr>
                  <p:spPr>
                    <a:xfrm rot="56052">
                      <a:off x="1192370" y="88250"/>
                      <a:ext cx="326314" cy="281287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0" tIns="0" rIns="0" bIns="0" numCol="1" spcCol="1270" anchor="ctr" anchorCtr="0">
                      <a:noAutofit/>
                    </a:bodyPr>
                    <a:lstStyle/>
                    <a:p>
                      <a:pPr marL="0" lvl="0" indent="0" algn="ctr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endParaRPr lang="en-US" sz="12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32" name="Right Arrow 31">
                <a:extLst>
                  <a:ext uri="{FF2B5EF4-FFF2-40B4-BE49-F238E27FC236}">
                    <a16:creationId xmlns:a16="http://schemas.microsoft.com/office/drawing/2014/main" id="{9FB88248-C86F-C34B-4A3B-87A0BD218D1E}"/>
                  </a:ext>
                </a:extLst>
              </p:cNvPr>
              <p:cNvSpPr/>
              <p:nvPr/>
            </p:nvSpPr>
            <p:spPr>
              <a:xfrm>
                <a:off x="7676387" y="4438186"/>
                <a:ext cx="466163" cy="195640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47E1A3D-A340-1F1D-5ACA-E2E8E69ADAB8}"/>
                  </a:ext>
                </a:extLst>
              </p:cNvPr>
              <p:cNvSpPr/>
              <p:nvPr/>
            </p:nvSpPr>
            <p:spPr>
              <a:xfrm>
                <a:off x="6134941" y="4325443"/>
                <a:ext cx="1448776" cy="34051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Workload </a:t>
                </a:r>
              </a:p>
              <a:p>
                <a:pPr algn="ctr"/>
                <a:r>
                  <a:rPr lang="en-US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(Auto Tracking)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B108A49-C707-C5D9-B161-A99DFFB8148B}"/>
                  </a:ext>
                </a:extLst>
              </p:cNvPr>
              <p:cNvSpPr/>
              <p:nvPr/>
            </p:nvSpPr>
            <p:spPr>
              <a:xfrm>
                <a:off x="4040893" y="4327519"/>
                <a:ext cx="1448776" cy="3405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Workload </a:t>
                </a:r>
              </a:p>
              <a:p>
                <a:pPr algn="ctr"/>
                <a:r>
                  <a:rPr lang="en-US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(Manual Tracking)</a:t>
                </a:r>
              </a:p>
            </p:txBody>
          </p:sp>
          <p:sp>
            <p:nvSpPr>
              <p:cNvPr id="35" name="Right Arrow 34">
                <a:extLst>
                  <a:ext uri="{FF2B5EF4-FFF2-40B4-BE49-F238E27FC236}">
                    <a16:creationId xmlns:a16="http://schemas.microsoft.com/office/drawing/2014/main" id="{5731FD21-9282-673D-8A62-13B43690053B}"/>
                  </a:ext>
                </a:extLst>
              </p:cNvPr>
              <p:cNvSpPr/>
              <p:nvPr/>
            </p:nvSpPr>
            <p:spPr>
              <a:xfrm>
                <a:off x="5617671" y="4421099"/>
                <a:ext cx="466163" cy="195640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A349BE-6233-EFB1-0100-67869B66313E}"/>
                </a:ext>
              </a:extLst>
            </p:cNvPr>
            <p:cNvGrpSpPr/>
            <p:nvPr/>
          </p:nvGrpSpPr>
          <p:grpSpPr>
            <a:xfrm>
              <a:off x="161056" y="3145897"/>
              <a:ext cx="11677882" cy="461665"/>
              <a:chOff x="127724" y="3891696"/>
              <a:chExt cx="11677882" cy="46166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B47A71F-5260-1BC5-8EA9-58F6A090E279}"/>
                  </a:ext>
                </a:extLst>
              </p:cNvPr>
              <p:cNvGrpSpPr/>
              <p:nvPr/>
            </p:nvGrpSpPr>
            <p:grpSpPr>
              <a:xfrm>
                <a:off x="127724" y="3891696"/>
                <a:ext cx="11677882" cy="461665"/>
                <a:chOff x="143909" y="4245482"/>
                <a:chExt cx="11677882" cy="461665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FF37D505-9AA3-7082-1D8B-63281AD3F6FE}"/>
                    </a:ext>
                  </a:extLst>
                </p:cNvPr>
                <p:cNvGrpSpPr/>
                <p:nvPr/>
              </p:nvGrpSpPr>
              <p:grpSpPr>
                <a:xfrm>
                  <a:off x="143909" y="4245482"/>
                  <a:ext cx="10156303" cy="461665"/>
                  <a:chOff x="1655180" y="3167764"/>
                  <a:chExt cx="10156303" cy="461665"/>
                </a:xfrm>
              </p:grpSpPr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5E39AF30-96BA-E8B9-8785-A6F7B53E9BF3}"/>
                      </a:ext>
                    </a:extLst>
                  </p:cNvPr>
                  <p:cNvSpPr txBox="1"/>
                  <p:nvPr/>
                </p:nvSpPr>
                <p:spPr>
                  <a:xfrm>
                    <a:off x="1655180" y="3167764"/>
                    <a:ext cx="2092239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Group </a:t>
                    </a:r>
                    <a:r>
                      <a:rPr 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r>
                      <a:rPr kumimoji="0" lang="en-US" sz="1200" b="1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: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10 Experienced Participants</a:t>
                    </a:r>
                  </a:p>
                </p:txBody>
              </p:sp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F0087DA8-5F7B-8079-2D1E-83CF443BF135}"/>
                      </a:ext>
                    </a:extLst>
                  </p:cNvPr>
                  <p:cNvGrpSpPr/>
                  <p:nvPr/>
                </p:nvGrpSpPr>
                <p:grpSpPr>
                  <a:xfrm>
                    <a:off x="3705259" y="3243556"/>
                    <a:ext cx="8106224" cy="367124"/>
                    <a:chOff x="3715078" y="2466686"/>
                    <a:chExt cx="8106224" cy="367124"/>
                  </a:xfrm>
                </p:grpSpPr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0DBD65BF-9BAF-7A3A-022E-785A47786C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5078" y="2466686"/>
                      <a:ext cx="1196575" cy="340519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Practice 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Workload</a:t>
                      </a:r>
                    </a:p>
                  </p:txBody>
                </p:sp>
                <p:sp>
                  <p:nvSpPr>
                    <p:cNvPr id="25" name="Right Arrow 4">
                      <a:extLst>
                        <a:ext uri="{FF2B5EF4-FFF2-40B4-BE49-F238E27FC236}">
                          <a16:creationId xmlns:a16="http://schemas.microsoft.com/office/drawing/2014/main" id="{4D6422AB-EA6B-976B-2AB0-4A286E7CA3E3}"/>
                        </a:ext>
                      </a:extLst>
                    </p:cNvPr>
                    <p:cNvSpPr txBox="1"/>
                    <p:nvPr/>
                  </p:nvSpPr>
                  <p:spPr>
                    <a:xfrm rot="56052">
                      <a:off x="4992848" y="2584756"/>
                      <a:ext cx="326314" cy="117384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0" tIns="0" rIns="0" bIns="0" numCol="1" spcCol="1270" anchor="ctr" anchorCtr="0">
                      <a:noAutofit/>
                    </a:bodyPr>
                    <a:lstStyle/>
                    <a:p>
                      <a:pPr marL="0" lvl="0" indent="0" algn="ctr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endParaRPr lang="en-US" sz="12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84F6309A-C287-533B-AD22-DEA9D18329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7146" y="2486708"/>
                      <a:ext cx="1448776" cy="340519"/>
                    </a:xfrm>
                    <a:prstGeom prst="rect">
                      <a:avLst/>
                    </a:prstGeom>
                    <a:solidFill>
                      <a:srgbClr val="0070C0"/>
                    </a:solidFill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Workload</a:t>
                      </a:r>
                    </a:p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(Manual Tracking)</a:t>
                      </a:r>
                    </a:p>
                  </p:txBody>
                </p:sp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C98A9965-49C0-B272-BB99-3744C3EE43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6323" y="2482111"/>
                      <a:ext cx="1448776" cy="351699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Workload </a:t>
                      </a:r>
                    </a:p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(Auto Tracking)</a:t>
                      </a:r>
                    </a:p>
                  </p:txBody>
                </p:sp>
                <p:grpSp>
                  <p:nvGrpSpPr>
                    <p:cNvPr id="28" name="Group 27">
                      <a:extLst>
                        <a:ext uri="{FF2B5EF4-FFF2-40B4-BE49-F238E27FC236}">
                          <a16:creationId xmlns:a16="http://schemas.microsoft.com/office/drawing/2014/main" id="{5FB9F55A-3DCE-D342-F402-91DC6E84BF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53684" y="2541255"/>
                      <a:ext cx="3867618" cy="195640"/>
                      <a:chOff x="1192370" y="-3061"/>
                      <a:chExt cx="3867618" cy="468812"/>
                    </a:xfrm>
                  </p:grpSpPr>
                  <p:sp>
                    <p:nvSpPr>
                      <p:cNvPr id="29" name="Right Arrow 28">
                        <a:extLst>
                          <a:ext uri="{FF2B5EF4-FFF2-40B4-BE49-F238E27FC236}">
                            <a16:creationId xmlns:a16="http://schemas.microsoft.com/office/drawing/2014/main" id="{8167B49F-5EC4-BC11-C219-EB223D8FB5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93825" y="-3061"/>
                        <a:ext cx="466163" cy="468812"/>
                      </a:xfrm>
                      <a:prstGeom prst="rightArrow">
                        <a:avLst>
                          <a:gd name="adj1" fmla="val 60000"/>
                          <a:gd name="adj2" fmla="val 50000"/>
                        </a:avLst>
                      </a:prstGeom>
                    </p:spPr>
                    <p:style>
                      <a:lnRef idx="0">
                        <a:schemeClr val="accent1">
                          <a:tint val="60000"/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1">
                        <a:schemeClr val="accent1">
                          <a:tint val="60000"/>
                          <a:hueOff val="0"/>
                          <a:satOff val="0"/>
                          <a:lumOff val="0"/>
                          <a:alphaOff val="0"/>
                        </a:schemeClr>
                      </a:fillRef>
                      <a:effectRef idx="0">
                        <a:schemeClr val="accent1">
                          <a:tint val="60000"/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</p:sp>
                  <p:sp>
                    <p:nvSpPr>
                      <p:cNvPr id="30" name="Right Arrow 4">
                        <a:extLst>
                          <a:ext uri="{FF2B5EF4-FFF2-40B4-BE49-F238E27FC236}">
                            <a16:creationId xmlns:a16="http://schemas.microsoft.com/office/drawing/2014/main" id="{053B5397-8240-07A2-A9AA-6FEBBE2AD572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56052">
                        <a:off x="1192370" y="88250"/>
                        <a:ext cx="326314" cy="281287"/>
                      </a:xfrm>
                      <a:prstGeom prst="rect">
                        <a:avLst/>
                      </a:prstGeom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spcFirstLastPara="0" vert="horz" wrap="square" lIns="0" tIns="0" rIns="0" bIns="0" numCol="1" spcCol="1270" anchor="ctr" anchorCtr="0">
                        <a:noAutofit/>
                      </a:bodyPr>
                      <a:lstStyle/>
                      <a:p>
                        <a:pPr marL="0" lvl="0" indent="0" algn="ctr" defTabSz="533400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35000"/>
                          </a:spcAft>
                          <a:buNone/>
                        </a:pPr>
                        <a:endParaRPr lang="en-US" sz="120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62109922-3F1E-2089-D88F-46ABA69C5F2A}"/>
                    </a:ext>
                  </a:extLst>
                </p:cNvPr>
                <p:cNvSpPr/>
                <p:nvPr/>
              </p:nvSpPr>
              <p:spPr>
                <a:xfrm>
                  <a:off x="7676387" y="4438186"/>
                  <a:ext cx="466163" cy="195640"/>
                </a:xfrm>
                <a:prstGeom prst="rightArrow">
                  <a:avLst>
                    <a:gd name="adj1" fmla="val 60000"/>
                    <a:gd name="adj2" fmla="val 50000"/>
                  </a:avLst>
                </a:prstGeom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245A0C7-ED9D-50A4-4C94-9A763383DB32}"/>
                    </a:ext>
                  </a:extLst>
                </p:cNvPr>
                <p:cNvSpPr/>
                <p:nvPr/>
              </p:nvSpPr>
              <p:spPr>
                <a:xfrm>
                  <a:off x="10373015" y="4310308"/>
                  <a:ext cx="1448776" cy="340519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High Workload </a:t>
                  </a:r>
                </a:p>
                <a:p>
                  <a:pPr algn="ctr"/>
                  <a:r>
                    <a:rPr lang="en-US" sz="12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(Manual Tracking)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2B70E8E-8FCB-4267-F52E-97B14E069797}"/>
                    </a:ext>
                  </a:extLst>
                </p:cNvPr>
                <p:cNvSpPr/>
                <p:nvPr/>
              </p:nvSpPr>
              <p:spPr>
                <a:xfrm>
                  <a:off x="8234105" y="4318678"/>
                  <a:ext cx="1448776" cy="340519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High Workload </a:t>
                  </a:r>
                </a:p>
                <a:p>
                  <a:pPr algn="ctr"/>
                  <a:r>
                    <a:rPr lang="en-US" sz="12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(Auto Tracking)</a:t>
                  </a:r>
                </a:p>
              </p:txBody>
            </p:sp>
            <p:sp>
              <p:nvSpPr>
                <p:cNvPr id="21" name="Right Arrow 20">
                  <a:extLst>
                    <a:ext uri="{FF2B5EF4-FFF2-40B4-BE49-F238E27FC236}">
                      <a16:creationId xmlns:a16="http://schemas.microsoft.com/office/drawing/2014/main" id="{2CA625D4-557B-786A-CB48-8B1EEA73458D}"/>
                    </a:ext>
                  </a:extLst>
                </p:cNvPr>
                <p:cNvSpPr/>
                <p:nvPr/>
              </p:nvSpPr>
              <p:spPr>
                <a:xfrm>
                  <a:off x="5617671" y="4421099"/>
                  <a:ext cx="466163" cy="195640"/>
                </a:xfrm>
                <a:prstGeom prst="rightArrow">
                  <a:avLst>
                    <a:gd name="adj1" fmla="val 60000"/>
                    <a:gd name="adj2" fmla="val 50000"/>
                  </a:avLst>
                </a:prstGeom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  <p:sp>
            <p:nvSpPr>
              <p:cNvPr id="16" name="Right Arrow 15">
                <a:extLst>
                  <a:ext uri="{FF2B5EF4-FFF2-40B4-BE49-F238E27FC236}">
                    <a16:creationId xmlns:a16="http://schemas.microsoft.com/office/drawing/2014/main" id="{7055B8BD-4505-DC13-1BEE-FB1B661ADE44}"/>
                  </a:ext>
                </a:extLst>
              </p:cNvPr>
              <p:cNvSpPr/>
              <p:nvPr/>
            </p:nvSpPr>
            <p:spPr>
              <a:xfrm>
                <a:off x="3397521" y="4054615"/>
                <a:ext cx="466163" cy="195640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C58627-E7F8-06D3-52AF-260610A5D88D}"/>
                </a:ext>
              </a:extLst>
            </p:cNvPr>
            <p:cNvSpPr txBox="1"/>
            <p:nvPr/>
          </p:nvSpPr>
          <p:spPr>
            <a:xfrm>
              <a:off x="2428524" y="4572875"/>
              <a:ext cx="85792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Minutes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59463-82CE-0D84-5E19-F5AD53D03A0F}"/>
                </a:ext>
              </a:extLst>
            </p:cNvPr>
            <p:cNvSpPr txBox="1"/>
            <p:nvPr/>
          </p:nvSpPr>
          <p:spPr>
            <a:xfrm>
              <a:off x="4409974" y="4572875"/>
              <a:ext cx="85792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Minutes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C1D429-DFB6-9413-8234-5303C9D1AEE2}"/>
                </a:ext>
              </a:extLst>
            </p:cNvPr>
            <p:cNvSpPr txBox="1"/>
            <p:nvPr/>
          </p:nvSpPr>
          <p:spPr>
            <a:xfrm>
              <a:off x="3180620" y="4567509"/>
              <a:ext cx="1080744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Instrumentation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81A805-7E23-2AB5-5495-EE3A6E0E9B27}"/>
                </a:ext>
              </a:extLst>
            </p:cNvPr>
            <p:cNvSpPr txBox="1"/>
            <p:nvPr/>
          </p:nvSpPr>
          <p:spPr>
            <a:xfrm>
              <a:off x="6442027" y="4572875"/>
              <a:ext cx="85792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Minutes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F6724D-61A0-1026-26B2-545AF73B87C8}"/>
                </a:ext>
              </a:extLst>
            </p:cNvPr>
            <p:cNvSpPr txBox="1"/>
            <p:nvPr/>
          </p:nvSpPr>
          <p:spPr>
            <a:xfrm>
              <a:off x="8576211" y="4572875"/>
              <a:ext cx="85792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Minutes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F6A557-C5DD-53DF-C209-D6B553A39C56}"/>
                </a:ext>
              </a:extLst>
            </p:cNvPr>
            <p:cNvSpPr txBox="1"/>
            <p:nvPr/>
          </p:nvSpPr>
          <p:spPr>
            <a:xfrm>
              <a:off x="10763868" y="4572875"/>
              <a:ext cx="85792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Minutes</a:t>
              </a:r>
            </a:p>
          </p:txBody>
        </p:sp>
      </p:grpSp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A9A8E449-FDFF-A5A2-FD06-794D66361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269086"/>
              </p:ext>
            </p:extLst>
          </p:nvPr>
        </p:nvGraphicFramePr>
        <p:xfrm>
          <a:off x="7038609" y="1731705"/>
          <a:ext cx="4912645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2750">
                  <a:extLst>
                    <a:ext uri="{9D8B030D-6E8A-4147-A177-3AD203B41FA5}">
                      <a16:colId xmlns:a16="http://schemas.microsoft.com/office/drawing/2014/main" val="3548298725"/>
                    </a:ext>
                  </a:extLst>
                </a:gridCol>
                <a:gridCol w="1560531">
                  <a:extLst>
                    <a:ext uri="{9D8B030D-6E8A-4147-A177-3AD203B41FA5}">
                      <a16:colId xmlns:a16="http://schemas.microsoft.com/office/drawing/2014/main" val="62759662"/>
                    </a:ext>
                  </a:extLst>
                </a:gridCol>
                <a:gridCol w="1251522">
                  <a:extLst>
                    <a:ext uri="{9D8B030D-6E8A-4147-A177-3AD203B41FA5}">
                      <a16:colId xmlns:a16="http://schemas.microsoft.com/office/drawing/2014/main" val="3464605211"/>
                    </a:ext>
                  </a:extLst>
                </a:gridCol>
                <a:gridCol w="767842">
                  <a:extLst>
                    <a:ext uri="{9D8B030D-6E8A-4147-A177-3AD203B41FA5}">
                      <a16:colId xmlns:a16="http://schemas.microsoft.com/office/drawing/2014/main" val="3982996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Participants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Variables Manipulated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Collected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244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i="1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Experienced</a:t>
                      </a:r>
                    </a:p>
                    <a:p>
                      <a:r>
                        <a:rPr lang="en-US" sz="1200" b="0" i="0" u="sng" strike="sng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Novice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-29 Males</a:t>
                      </a:r>
                    </a:p>
                    <a:p>
                      <a:r>
                        <a:rPr lang="en-US" sz="12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 </a:t>
                      </a:r>
                      <a:r>
                        <a:rPr lang="en-US" sz="120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Females</a:t>
                      </a:r>
                    </a:p>
                    <a:p>
                      <a:r>
                        <a:rPr lang="en-US" sz="120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Mean age: 34.18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Workload Levels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Tracking Control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HRV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Eye Tracking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200" strike="sngStrik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fNIRS 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FOM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NASA TLX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MATB-II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671268"/>
                  </a:ext>
                </a:extLst>
              </a:tr>
            </a:tbl>
          </a:graphicData>
        </a:graphic>
      </p:graphicFrame>
      <p:pic>
        <p:nvPicPr>
          <p:cNvPr id="81" name="Picture 80">
            <a:extLst>
              <a:ext uri="{FF2B5EF4-FFF2-40B4-BE49-F238E27FC236}">
                <a16:creationId xmlns:a16="http://schemas.microsoft.com/office/drawing/2014/main" id="{93055B60-1E1B-8F23-175F-36139416A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28" y="1404983"/>
            <a:ext cx="4608843" cy="20389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3564C2F6-E7D7-CA3C-FF87-7534733E27E4}"/>
              </a:ext>
            </a:extLst>
          </p:cNvPr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Study 3</a:t>
            </a:r>
          </a:p>
        </p:txBody>
      </p:sp>
    </p:spTree>
    <p:extLst>
      <p:ext uri="{BB962C8B-B14F-4D97-AF65-F5344CB8AC3E}">
        <p14:creationId xmlns:p14="http://schemas.microsoft.com/office/powerpoint/2010/main" val="2786822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52064C4-5044-2826-3F6E-8B0D5D0A36E8}"/>
              </a:ext>
            </a:extLst>
          </p:cNvPr>
          <p:cNvSpPr txBox="1"/>
          <p:nvPr/>
        </p:nvSpPr>
        <p:spPr>
          <a:xfrm>
            <a:off x="3113196" y="1014959"/>
            <a:ext cx="5965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charset="0"/>
                <a:cs typeface="Arial" panose="020B0604020202020204" pitchFamily="34" charset="0"/>
              </a:rPr>
              <a:t>Study 3: Workload Forecasting Based on AA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7698D3C-9F6B-E471-40E3-9F34AC585B5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299145" y="1476624"/>
              <a:ext cx="7593710" cy="469027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465402">
                      <a:extLst>
                        <a:ext uri="{9D8B030D-6E8A-4147-A177-3AD203B41FA5}">
                          <a16:colId xmlns:a16="http://schemas.microsoft.com/office/drawing/2014/main" val="603093650"/>
                        </a:ext>
                      </a:extLst>
                    </a:gridCol>
                    <a:gridCol w="654189">
                      <a:extLst>
                        <a:ext uri="{9D8B030D-6E8A-4147-A177-3AD203B41FA5}">
                          <a16:colId xmlns:a16="http://schemas.microsoft.com/office/drawing/2014/main" val="107098350"/>
                        </a:ext>
                      </a:extLst>
                    </a:gridCol>
                    <a:gridCol w="1190765">
                      <a:extLst>
                        <a:ext uri="{9D8B030D-6E8A-4147-A177-3AD203B41FA5}">
                          <a16:colId xmlns:a16="http://schemas.microsoft.com/office/drawing/2014/main" val="4086083967"/>
                        </a:ext>
                      </a:extLst>
                    </a:gridCol>
                    <a:gridCol w="2300427">
                      <a:extLst>
                        <a:ext uri="{9D8B030D-6E8A-4147-A177-3AD203B41FA5}">
                          <a16:colId xmlns:a16="http://schemas.microsoft.com/office/drawing/2014/main" val="3577315207"/>
                        </a:ext>
                      </a:extLst>
                    </a:gridCol>
                    <a:gridCol w="1982927">
                      <a:extLst>
                        <a:ext uri="{9D8B030D-6E8A-4147-A177-3AD203B41FA5}">
                          <a16:colId xmlns:a16="http://schemas.microsoft.com/office/drawing/2014/main" val="3293831571"/>
                        </a:ext>
                      </a:extLst>
                    </a:gridCol>
                  </a:tblGrid>
                  <a:tr h="3529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Measure Category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Measure Type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Dependent Measure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High vs Low Workload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Tracking Mode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060774"/>
                      </a:ext>
                    </a:extLst>
                  </a:tr>
                  <a:tr h="62517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Performance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MATB-II FOM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Composite FOM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High workload -&gt; lower FOM</a:t>
                          </a:r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𝒑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&lt;.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𝟎𝟎𝟏</m:t>
                              </m:r>
                            </m:oMath>
                          </a14:m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*</a:t>
                          </a:r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7967" marR="17967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Manual track -&gt; lower FOM</a:t>
                          </a:r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b="1" i="1">
                                    <a:effectLst/>
                                    <a:highlight>
                                      <a:srgbClr val="FFFF00"/>
                                    </a:highlight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𝒑</m:t>
                                </m:r>
                                <m:r>
                                  <a:rPr lang="en-US" sz="1100" b="1" i="1">
                                    <a:effectLst/>
                                    <a:highlight>
                                      <a:srgbClr val="FFFF00"/>
                                    </a:highlight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&lt;.</m:t>
                                </m:r>
                                <m:r>
                                  <a:rPr lang="en-US" sz="1100" b="1" i="1">
                                    <a:effectLst/>
                                    <a:highlight>
                                      <a:srgbClr val="FFFF00"/>
                                    </a:highlight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𝟎𝟎𝟏</m:t>
                                </m:r>
                                <m:r>
                                  <a:rPr lang="en-US" sz="1100" b="1" i="1">
                                    <a:effectLst/>
                                    <a:highlight>
                                      <a:srgbClr val="FFFF00"/>
                                    </a:highlight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∗</m:t>
                                </m:r>
                              </m:oMath>
                            </m:oMathPara>
                          </a14:m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7967" marR="17967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6064702"/>
                      </a:ext>
                    </a:extLst>
                  </a:tr>
                  <a:tr h="543785">
                    <a:tc row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Psychophysiological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HRV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Mean HRV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𝑝</m:t>
                                </m:r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=.087</m:t>
                                </m:r>
                              </m:oMath>
                            </m:oMathPara>
                          </a14:m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7967" marR="17967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Manual track -&gt; lower HRV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𝒑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&lt;.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𝟎𝟎𝟏</m:t>
                              </m:r>
                            </m:oMath>
                          </a14:m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*</a:t>
                          </a:r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7967" marR="17967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5212470"/>
                      </a:ext>
                    </a:extLst>
                  </a:tr>
                  <a:tr h="35290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Pupil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Mean Right Pupil Diameter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𝑝</m:t>
                                </m:r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=.467</m:t>
                                </m:r>
                              </m:oMath>
                            </m:oMathPara>
                          </a14:m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𝑝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=.410</m:t>
                                </m:r>
                              </m:oMath>
                            </m:oMathPara>
                          </a14:m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39413897"/>
                      </a:ext>
                    </a:extLst>
                  </a:tr>
                  <a:tr h="66279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Mean Left Pupil Diameter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Low Workload-&gt; smaller diameter</a:t>
                          </a:r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𝒑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=.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𝟎𝟏𝟏</m:t>
                              </m:r>
                            </m:oMath>
                          </a14:m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*</a:t>
                          </a:r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𝑝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=.627</m:t>
                                </m:r>
                              </m:oMath>
                            </m:oMathPara>
                          </a14:m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4311453"/>
                      </a:ext>
                    </a:extLst>
                  </a:tr>
                  <a:tr h="662798">
                    <a:tc row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Subjective Workload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CSWAG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Mean CSWAG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Low Workload -&gt; lower CSWAG</a:t>
                          </a:r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𝒑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&lt;.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𝟎𝟎𝟏</m:t>
                              </m:r>
                            </m:oMath>
                          </a14:m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*</a:t>
                          </a:r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7967" marR="17967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Auto track-&gt; lower CSWAG</a:t>
                          </a:r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𝒑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&lt;.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𝟎𝟎𝟏</m:t>
                              </m:r>
                            </m:oMath>
                          </a14:m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*</a:t>
                          </a:r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7967" marR="17967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309284"/>
                      </a:ext>
                    </a:extLst>
                  </a:tr>
                  <a:tr h="66279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NASA-TLX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NASA-TLX Rating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Low Workload-&gt; lower rating</a:t>
                          </a:r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𝒑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&lt;.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𝟎𝟎𝟏</m:t>
                              </m:r>
                            </m:oMath>
                          </a14:m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*</a:t>
                          </a:r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Manual track -&gt; lower rating</a:t>
                          </a:r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𝒑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=.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𝟎𝟏𝟐</m:t>
                              </m:r>
                            </m:oMath>
                          </a14:m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*</a:t>
                          </a:r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5203832"/>
                      </a:ext>
                    </a:extLst>
                  </a:tr>
                  <a:tr h="66279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Situation Awareness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SART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SART Rating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Low Workload-&gt; higher rating</a:t>
                          </a:r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𝒑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&lt;.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𝟎𝟎𝟏</m:t>
                              </m:r>
                            </m:oMath>
                          </a14:m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*</a:t>
                          </a:r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Manual track -&gt; higher rating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𝒑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=.</m:t>
                              </m:r>
                              <m:r>
                                <a:rPr lang="en-US" sz="1100" b="1" i="1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𝟎𝟏𝟐</m:t>
                              </m:r>
                            </m:oMath>
                          </a14:m>
                          <a:r>
                            <a:rPr lang="en-US" sz="1100" b="1" i="1">
                              <a:effectLst/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*</a:t>
                          </a:r>
                          <a:endParaRPr lang="en-US" sz="1100">
                            <a:effectLst/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44891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7698D3C-9F6B-E471-40E3-9F34AC585B5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2676273"/>
                  </p:ext>
                </p:extLst>
              </p:nvPr>
            </p:nvGraphicFramePr>
            <p:xfrm>
              <a:off x="2299145" y="1476624"/>
              <a:ext cx="7593710" cy="469027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465402">
                      <a:extLst>
                        <a:ext uri="{9D8B030D-6E8A-4147-A177-3AD203B41FA5}">
                          <a16:colId xmlns:a16="http://schemas.microsoft.com/office/drawing/2014/main" val="603093650"/>
                        </a:ext>
                      </a:extLst>
                    </a:gridCol>
                    <a:gridCol w="654189">
                      <a:extLst>
                        <a:ext uri="{9D8B030D-6E8A-4147-A177-3AD203B41FA5}">
                          <a16:colId xmlns:a16="http://schemas.microsoft.com/office/drawing/2014/main" val="107098350"/>
                        </a:ext>
                      </a:extLst>
                    </a:gridCol>
                    <a:gridCol w="1190765">
                      <a:extLst>
                        <a:ext uri="{9D8B030D-6E8A-4147-A177-3AD203B41FA5}">
                          <a16:colId xmlns:a16="http://schemas.microsoft.com/office/drawing/2014/main" val="4086083967"/>
                        </a:ext>
                      </a:extLst>
                    </a:gridCol>
                    <a:gridCol w="2300427">
                      <a:extLst>
                        <a:ext uri="{9D8B030D-6E8A-4147-A177-3AD203B41FA5}">
                          <a16:colId xmlns:a16="http://schemas.microsoft.com/office/drawing/2014/main" val="3577315207"/>
                        </a:ext>
                      </a:extLst>
                    </a:gridCol>
                    <a:gridCol w="1982927">
                      <a:extLst>
                        <a:ext uri="{9D8B030D-6E8A-4147-A177-3AD203B41FA5}">
                          <a16:colId xmlns:a16="http://schemas.microsoft.com/office/drawing/2014/main" val="3293831571"/>
                        </a:ext>
                      </a:extLst>
                    </a:gridCol>
                  </a:tblGrid>
                  <a:tr h="37457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Measure Category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Measure Type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Dependent Measure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High vs Low Workload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Tracking Mode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060774"/>
                      </a:ext>
                    </a:extLst>
                  </a:tr>
                  <a:tr h="64496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Performance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MATB-II FOM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Composite FOM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7967" marR="17967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3915" t="-62264" r="-86508" b="-5707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7967" marR="17967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83692" t="-62264" r="-615" b="-5707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6064702"/>
                      </a:ext>
                    </a:extLst>
                  </a:tr>
                  <a:tr h="644962">
                    <a:tc row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Psychophysiological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HRV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Mean HRV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7967" marR="17967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3915" t="-162264" r="-86508" b="-4707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7967" marR="17967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83692" t="-162264" r="-615" b="-4707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5212470"/>
                      </a:ext>
                    </a:extLst>
                  </a:tr>
                  <a:tr h="37457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Pupil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Mean Right Pupil Diameter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3915" t="-448387" r="-86508" b="-7048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83692" t="-448387" r="-615" b="-7048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39413897"/>
                      </a:ext>
                    </a:extLst>
                  </a:tr>
                  <a:tr h="66279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Mean Left Pupil Diameter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3915" t="-311927" r="-86508" b="-300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83692" t="-311927" r="-615" b="-3009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4311453"/>
                      </a:ext>
                    </a:extLst>
                  </a:tr>
                  <a:tr h="662798">
                    <a:tc row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Subjective Workload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CSWAG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Mean CSWAG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7967" marR="17967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3915" t="-415741" r="-86508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7967" marR="17967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83692" t="-415741" r="-615" b="-20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309284"/>
                      </a:ext>
                    </a:extLst>
                  </a:tr>
                  <a:tr h="66279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NASA-TLX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NASA-TLX Rating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3915" t="-511009" r="-86508" b="-10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83692" t="-511009" r="-615" b="-1018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5203832"/>
                      </a:ext>
                    </a:extLst>
                  </a:tr>
                  <a:tr h="66279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Situation Awareness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SART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100" b="1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SART Rating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3915" t="-611009" r="-86508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326" marR="18326" marT="539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83692" t="-611009" r="-615" b="-18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448914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66A61D72-1DB3-75C2-4766-A6F810A7CCC5}"/>
              </a:ext>
            </a:extLst>
          </p:cNvPr>
          <p:cNvSpPr/>
          <p:nvPr/>
        </p:nvSpPr>
        <p:spPr>
          <a:xfrm>
            <a:off x="7809722" y="5391842"/>
            <a:ext cx="2211355" cy="785522"/>
          </a:xfrm>
          <a:prstGeom prst="ellipse">
            <a:avLst/>
          </a:prstGeom>
          <a:solidFill>
            <a:srgbClr val="FF0000">
              <a:alpha val="1098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C6844-65BD-8A84-7353-E07A191A9B76}"/>
              </a:ext>
            </a:extLst>
          </p:cNvPr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Study 3 Results</a:t>
            </a:r>
          </a:p>
        </p:txBody>
      </p:sp>
    </p:spTree>
    <p:extLst>
      <p:ext uri="{BB962C8B-B14F-4D97-AF65-F5344CB8AC3E}">
        <p14:creationId xmlns:p14="http://schemas.microsoft.com/office/powerpoint/2010/main" val="10467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Study 3 Findings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1C2106C-1C0E-6924-7FF4-0CE38865890F}"/>
              </a:ext>
            </a:extLst>
          </p:cNvPr>
          <p:cNvSpPr txBox="1">
            <a:spLocks/>
          </p:cNvSpPr>
          <p:nvPr/>
        </p:nvSpPr>
        <p:spPr>
          <a:xfrm>
            <a:off x="480561" y="1328990"/>
            <a:ext cx="53848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Both pupils were significantly larger 10, 30, and 60 seconds around system state transitions.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2340761-E2DD-95D1-D03F-14E6E1F3613B}"/>
              </a:ext>
            </a:extLst>
          </p:cNvPr>
          <p:cNvSpPr txBox="1">
            <a:spLocks/>
          </p:cNvSpPr>
          <p:nvPr/>
        </p:nvSpPr>
        <p:spPr>
          <a:xfrm>
            <a:off x="6068561" y="1328990"/>
            <a:ext cx="53848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Autonomic Nervous System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Left pupil associated with sympathetic response, right with associated with parasympathetic response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Differences 5-60 seconds in left pupil may indicate sympathetic activation</a:t>
            </a:r>
          </a:p>
          <a:p>
            <a:pPr lvl="2"/>
            <a:r>
              <a:rPr lang="en-US" sz="1800">
                <a:solidFill>
                  <a:schemeClr val="bg1"/>
                </a:solidFill>
              </a:rPr>
              <a:t>Differences after in right pupil may indicate parasympathetic activation</a:t>
            </a:r>
          </a:p>
          <a:p>
            <a:r>
              <a:rPr lang="en-US" sz="2400">
                <a:solidFill>
                  <a:schemeClr val="bg1"/>
                </a:solidFill>
              </a:rPr>
              <a:t>Two-handed task impacts 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Larger right pupil diameter</a:t>
            </a:r>
          </a:p>
          <a:p>
            <a:pPr marL="914400" lvl="2" indent="0">
              <a:buFont typeface="Arial" panose="020B0604020202020204" pitchFamily="34" charset="0"/>
              <a:buNone/>
            </a:pPr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97C8B9-0214-96AD-A9D7-BEC9771C2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7" t="3236" r="6631" b="5418"/>
          <a:stretch/>
        </p:blipFill>
        <p:spPr>
          <a:xfrm>
            <a:off x="1709396" y="2519286"/>
            <a:ext cx="2945439" cy="18534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19DEE5-01F2-A83A-4DB2-B5D64EB08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2" t="646" r="3424" b="3593"/>
          <a:stretch/>
        </p:blipFill>
        <p:spPr>
          <a:xfrm>
            <a:off x="1709397" y="4372757"/>
            <a:ext cx="2945438" cy="18534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EA2CD6-1C6B-4440-D58F-65F97CC79461}"/>
              </a:ext>
            </a:extLst>
          </p:cNvPr>
          <p:cNvSpPr txBox="1"/>
          <p:nvPr/>
        </p:nvSpPr>
        <p:spPr>
          <a:xfrm>
            <a:off x="703993" y="3351496"/>
            <a:ext cx="95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Left eye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777A2A-0C26-B8D5-5AA8-0CCA1442007B}"/>
              </a:ext>
            </a:extLst>
          </p:cNvPr>
          <p:cNvSpPr txBox="1"/>
          <p:nvPr/>
        </p:nvSpPr>
        <p:spPr>
          <a:xfrm>
            <a:off x="550104" y="5020300"/>
            <a:ext cx="1075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Right eye</a:t>
            </a:r>
          </a:p>
        </p:txBody>
      </p:sp>
    </p:spTree>
    <p:extLst>
      <p:ext uri="{BB962C8B-B14F-4D97-AF65-F5344CB8AC3E}">
        <p14:creationId xmlns:p14="http://schemas.microsoft.com/office/powerpoint/2010/main" val="107930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463C5A-842B-AFEE-856A-9F63B8FEA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95"/>
          <a:stretch/>
        </p:blipFill>
        <p:spPr bwMode="auto">
          <a:xfrm>
            <a:off x="5449774" y="1311919"/>
            <a:ext cx="6742226" cy="413975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9E53CF2-4983-D32E-E6CE-17C7F8DEE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6" b="1066"/>
          <a:stretch/>
        </p:blipFill>
        <p:spPr>
          <a:xfrm>
            <a:off x="14867" y="1311919"/>
            <a:ext cx="5313780" cy="4139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031747-E8DB-89C1-A6C1-CBADC6B20D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88817"/>
          <a:stretch/>
        </p:blipFill>
        <p:spPr>
          <a:xfrm>
            <a:off x="11206" y="5686797"/>
            <a:ext cx="5370286" cy="5115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946D7F-12E8-B3FC-7AD2-6CD71E338E9A}"/>
              </a:ext>
            </a:extLst>
          </p:cNvPr>
          <p:cNvSpPr/>
          <p:nvPr/>
        </p:nvSpPr>
        <p:spPr>
          <a:xfrm>
            <a:off x="3148875" y="1869022"/>
            <a:ext cx="2179772" cy="522514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6B1D184-05BF-A0F9-F0E8-8141D698C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670343"/>
              </p:ext>
            </p:extLst>
          </p:nvPr>
        </p:nvGraphicFramePr>
        <p:xfrm>
          <a:off x="5532807" y="5513138"/>
          <a:ext cx="5883910" cy="962345"/>
        </p:xfrm>
        <a:graphic>
          <a:graphicData uri="http://schemas.openxmlformats.org/drawingml/2006/table">
            <a:tbl>
              <a:tblPr firstRow="1" firstCol="1" bandRow="1"/>
              <a:tblGrid>
                <a:gridCol w="638810">
                  <a:extLst>
                    <a:ext uri="{9D8B030D-6E8A-4147-A177-3AD203B41FA5}">
                      <a16:colId xmlns:a16="http://schemas.microsoft.com/office/drawing/2014/main" val="2952605063"/>
                    </a:ext>
                  </a:extLst>
                </a:gridCol>
                <a:gridCol w="1049020">
                  <a:extLst>
                    <a:ext uri="{9D8B030D-6E8A-4147-A177-3AD203B41FA5}">
                      <a16:colId xmlns:a16="http://schemas.microsoft.com/office/drawing/2014/main" val="329896979"/>
                    </a:ext>
                  </a:extLst>
                </a:gridCol>
                <a:gridCol w="1049020">
                  <a:extLst>
                    <a:ext uri="{9D8B030D-6E8A-4147-A177-3AD203B41FA5}">
                      <a16:colId xmlns:a16="http://schemas.microsoft.com/office/drawing/2014/main" val="2922157323"/>
                    </a:ext>
                  </a:extLst>
                </a:gridCol>
                <a:gridCol w="1049020">
                  <a:extLst>
                    <a:ext uri="{9D8B030D-6E8A-4147-A177-3AD203B41FA5}">
                      <a16:colId xmlns:a16="http://schemas.microsoft.com/office/drawing/2014/main" val="1153683471"/>
                    </a:ext>
                  </a:extLst>
                </a:gridCol>
                <a:gridCol w="1049020">
                  <a:extLst>
                    <a:ext uri="{9D8B030D-6E8A-4147-A177-3AD203B41FA5}">
                      <a16:colId xmlns:a16="http://schemas.microsoft.com/office/drawing/2014/main" val="1032300459"/>
                    </a:ext>
                  </a:extLst>
                </a:gridCol>
                <a:gridCol w="1049020">
                  <a:extLst>
                    <a:ext uri="{9D8B030D-6E8A-4147-A177-3AD203B41FA5}">
                      <a16:colId xmlns:a16="http://schemas.microsoft.com/office/drawing/2014/main" val="115531891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Group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Low Manual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Low Auto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High Manual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High Auto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u="sng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Total</a:t>
                      </a:r>
                      <a:endParaRPr lang="en-US" sz="1200" b="1" i="1" u="sng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9294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40.02 (+0.02)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13.69 (+0.80)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42.70 (+1.12)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28.15 (+4.36)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u="sng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31.00 (+2.28)</a:t>
                      </a:r>
                      <a:endParaRPr lang="en-US" sz="1200" b="1" i="1" u="sng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6162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40.89 (+0.56)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13.18 (-0.17)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45.16 (+3.11)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23.89 (+1.94)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u="sng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30.63 (+1.60)</a:t>
                      </a:r>
                      <a:endParaRPr lang="en-US" sz="1200" b="1" i="1" u="sng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9940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41.35 (+1.32)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16.40 (+2.99)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42.49 (+0.11)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24.13 (+1.27)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u="sng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30.81 (+1.79)</a:t>
                      </a:r>
                      <a:endParaRPr lang="en-US" sz="1200" b="1" i="1" u="sng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4525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41.29 (+0.58)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14.12 (-0.19)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42.11 (+0.41)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22.17 (+0.03)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u="sng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29.78 (+1.07)</a:t>
                      </a:r>
                      <a:endParaRPr lang="en-US" sz="1200" b="1" i="1" u="sng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1226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F5A4036-ED8E-67C3-B365-16EB3F6ED95F}"/>
              </a:ext>
            </a:extLst>
          </p:cNvPr>
          <p:cNvSpPr txBox="1"/>
          <p:nvPr/>
        </p:nvSpPr>
        <p:spPr>
          <a:xfrm>
            <a:off x="6881184" y="4704021"/>
            <a:ext cx="1037635" cy="41549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Workload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(Auto)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3BF5BB-FE40-2F7B-0C8E-F4953A2351C6}"/>
              </a:ext>
            </a:extLst>
          </p:cNvPr>
          <p:cNvSpPr txBox="1"/>
          <p:nvPr/>
        </p:nvSpPr>
        <p:spPr>
          <a:xfrm>
            <a:off x="9035967" y="4704021"/>
            <a:ext cx="1111887" cy="4154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Workload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(Auto)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151C03-F770-DAC4-3BF0-EF6BA516985C}"/>
              </a:ext>
            </a:extLst>
          </p:cNvPr>
          <p:cNvSpPr txBox="1"/>
          <p:nvPr/>
        </p:nvSpPr>
        <p:spPr>
          <a:xfrm>
            <a:off x="5843549" y="4704021"/>
            <a:ext cx="1037635" cy="41549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Workload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(Manual)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92D5B-5D8B-99C0-A5EB-B52879C5AA5A}"/>
              </a:ext>
            </a:extLst>
          </p:cNvPr>
          <p:cNvSpPr txBox="1"/>
          <p:nvPr/>
        </p:nvSpPr>
        <p:spPr>
          <a:xfrm>
            <a:off x="7918819" y="4704021"/>
            <a:ext cx="1111887" cy="41549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Workload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(Manual)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2E5A01-A674-819A-31DF-7A002359257D}"/>
              </a:ext>
            </a:extLst>
          </p:cNvPr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Results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420CE7-AF72-4D7E-F128-48F6459EA614}"/>
              </a:ext>
            </a:extLst>
          </p:cNvPr>
          <p:cNvSpPr/>
          <p:nvPr/>
        </p:nvSpPr>
        <p:spPr>
          <a:xfrm>
            <a:off x="6911001" y="1526198"/>
            <a:ext cx="155720" cy="2981739"/>
          </a:xfrm>
          <a:prstGeom prst="rect">
            <a:avLst/>
          </a:prstGeom>
          <a:solidFill>
            <a:srgbClr val="FFFF00">
              <a:alpha val="2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6F6255-6C23-BF21-6D81-E59C298E3CCB}"/>
              </a:ext>
            </a:extLst>
          </p:cNvPr>
          <p:cNvSpPr/>
          <p:nvPr/>
        </p:nvSpPr>
        <p:spPr>
          <a:xfrm>
            <a:off x="7937898" y="1526198"/>
            <a:ext cx="155720" cy="2981739"/>
          </a:xfrm>
          <a:prstGeom prst="rect">
            <a:avLst/>
          </a:prstGeom>
          <a:solidFill>
            <a:srgbClr val="FFFF00">
              <a:alpha val="2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D81C79-DDE1-16AA-D0FC-4EEFA370D45A}"/>
              </a:ext>
            </a:extLst>
          </p:cNvPr>
          <p:cNvSpPr/>
          <p:nvPr/>
        </p:nvSpPr>
        <p:spPr>
          <a:xfrm>
            <a:off x="8985685" y="1526198"/>
            <a:ext cx="155720" cy="2981739"/>
          </a:xfrm>
          <a:prstGeom prst="rect">
            <a:avLst/>
          </a:prstGeom>
          <a:solidFill>
            <a:srgbClr val="FFFF00">
              <a:alpha val="2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06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Contributions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7370A-B443-07C1-E9C0-B480A3323BE5}"/>
              </a:ext>
            </a:extLst>
          </p:cNvPr>
          <p:cNvSpPr txBox="1"/>
          <p:nvPr/>
        </p:nvSpPr>
        <p:spPr>
          <a:xfrm>
            <a:off x="480561" y="1003047"/>
            <a:ext cx="112308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200" b="1" u="sng" dirty="0">
                <a:solidFill>
                  <a:schemeClr val="bg1"/>
                </a:solidFill>
              </a:rPr>
              <a:t>Assessing the Unintended Consequences of AA</a:t>
            </a:r>
          </a:p>
          <a:p>
            <a:pPr marL="0" indent="0">
              <a:buNone/>
            </a:pPr>
            <a:endParaRPr lang="en-US" sz="3200" b="1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(-) AA transition cost.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(+/-) Delayed AA benefits.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(+/-) SA and cognitive workload relationship in AA.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(-) System salience indications and mode errors with AA.</a:t>
            </a:r>
          </a:p>
          <a:p>
            <a:pPr marL="0" indent="0">
              <a:buNone/>
            </a:pPr>
            <a:endParaRPr lang="en-US" sz="3200" b="1" u="sng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ACE511-B268-FA51-5852-C55E2E4AA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805" y="10208"/>
            <a:ext cx="9130390" cy="6847792"/>
          </a:xfrm>
          <a:prstGeom prst="rect">
            <a:avLst/>
          </a:prstGeom>
        </p:spPr>
      </p:pic>
      <p:pic>
        <p:nvPicPr>
          <p:cNvPr id="9" name="IMG_8299">
            <a:hlinkClick r:id="" action="ppaction://media"/>
            <a:extLst>
              <a:ext uri="{FF2B5EF4-FFF2-40B4-BE49-F238E27FC236}">
                <a16:creationId xmlns:a16="http://schemas.microsoft.com/office/drawing/2014/main" id="{F2EC9099-E1D0-48E3-433D-8A51E92D93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611698"/>
            <a:ext cx="138545" cy="2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7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1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Contributions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7370A-B443-07C1-E9C0-B480A3323BE5}"/>
              </a:ext>
            </a:extLst>
          </p:cNvPr>
          <p:cNvSpPr txBox="1"/>
          <p:nvPr/>
        </p:nvSpPr>
        <p:spPr>
          <a:xfrm>
            <a:off x="480561" y="1003047"/>
            <a:ext cx="112308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200" b="1" u="sng" dirty="0">
                <a:solidFill>
                  <a:schemeClr val="bg1"/>
                </a:solidFill>
              </a:rPr>
              <a:t>Cognitive Workload Modeling Considerations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IMPRINT Model Utility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AA Unintended Consequence Modeling and Measurement Process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Future IMPRINT Considerations</a:t>
            </a:r>
          </a:p>
          <a:p>
            <a:pPr marL="457200" lvl="1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u="sng" dirty="0">
                <a:solidFill>
                  <a:schemeClr val="bg1"/>
                </a:solidFill>
              </a:rPr>
              <a:t>Additional Contributions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Towards real-time operator state monitoring.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Training and human factors considerations.</a:t>
            </a:r>
          </a:p>
        </p:txBody>
      </p:sp>
    </p:spTree>
    <p:extLst>
      <p:ext uri="{BB962C8B-B14F-4D97-AF65-F5344CB8AC3E}">
        <p14:creationId xmlns:p14="http://schemas.microsoft.com/office/powerpoint/2010/main" val="1879728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Future Work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6B7C3E2-5CD6-5095-F177-0F25FC7C1AB6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FVL Considerations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Saccade and fixation analysis at system state transitions.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Real-time inputs to IMPRINT to refine visual, auditory, cognitive, and </a:t>
            </a:r>
            <a:r>
              <a:rPr lang="en-US" dirty="0" err="1">
                <a:solidFill>
                  <a:schemeClr val="bg1"/>
                </a:solidFill>
              </a:rPr>
              <a:t>psychomotoer</a:t>
            </a:r>
            <a:r>
              <a:rPr lang="en-US" dirty="0">
                <a:solidFill>
                  <a:schemeClr val="bg1"/>
                </a:solidFill>
              </a:rPr>
              <a:t> (VACP) prediction values with task specificity.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Capturing workload data to assess impacts over time, not just during a task or mission.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975D12B-FD0C-710F-EE1D-3D8506C1CC38}"/>
              </a:ext>
            </a:extLst>
          </p:cNvPr>
          <p:cNvSpPr txBox="1">
            <a:spLocks/>
          </p:cNvSpPr>
          <p:nvPr/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Research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Linking HITL simulations to IMPRINT and cognitive architectures</a:t>
            </a:r>
          </a:p>
          <a:p>
            <a:pPr lvl="2"/>
            <a:r>
              <a:rPr lang="en-US">
                <a:solidFill>
                  <a:schemeClr val="bg1"/>
                </a:solidFill>
              </a:rPr>
              <a:t>We do not have FVL systems yet, but we have M&amp;S solutions.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Further analysis of fNIRS as a surrogate measure of cognitive workload in fast changing tasks.</a:t>
            </a:r>
          </a:p>
          <a:p>
            <a:pPr lvl="2"/>
            <a:r>
              <a:rPr lang="en-US">
                <a:solidFill>
                  <a:schemeClr val="bg1"/>
                </a:solidFill>
              </a:rPr>
              <a:t>Investigation of ANS and fNIRS levels to understand pupil differences in two-handed tasks.</a:t>
            </a:r>
          </a:p>
        </p:txBody>
      </p:sp>
    </p:spTree>
    <p:extLst>
      <p:ext uri="{BB962C8B-B14F-4D97-AF65-F5344CB8AC3E}">
        <p14:creationId xmlns:p14="http://schemas.microsoft.com/office/powerpoint/2010/main" val="4106469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6931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Discussion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305738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Model-based Assessment of Adaptive Automation’s Unintended Consequences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25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Agenda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561" y="1003047"/>
            <a:ext cx="112308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+mj-lt"/>
                <a:ea typeface="MS PGothic" pitchFamily="34" charset="-128"/>
              </a:rPr>
              <a:t>Background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+mj-lt"/>
                <a:ea typeface="MS PGothic" pitchFamily="34" charset="-128"/>
              </a:rPr>
              <a:t>Problem Statement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+mj-lt"/>
                <a:ea typeface="MS PGothic" pitchFamily="34" charset="-128"/>
              </a:rPr>
              <a:t>Approach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+mj-lt"/>
                <a:ea typeface="MS PGothic" pitchFamily="34" charset="-128"/>
              </a:rPr>
              <a:t>Results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+mj-lt"/>
                <a:ea typeface="MS PGothic" pitchFamily="34" charset="-128"/>
              </a:rPr>
              <a:t>Future Work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+mj-lt"/>
                <a:ea typeface="MS PGothic" pitchFamily="34" charset="-128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487025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522943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860305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FAC8A02F-6FDA-41B8-E2F8-2F11C19BC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"/>
            <a:ext cx="12192000" cy="6850380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2E5C9574-37B9-C33B-CBC8-3FFA81953E42}"/>
              </a:ext>
            </a:extLst>
          </p:cNvPr>
          <p:cNvSpPr txBox="1"/>
          <p:nvPr/>
        </p:nvSpPr>
        <p:spPr>
          <a:xfrm>
            <a:off x="5021" y="8805"/>
            <a:ext cx="121869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enir Book" panose="02000503020000020003" pitchFamily="2" charset="0"/>
              </a:rPr>
              <a:t>The Journey: By the Numbers</a:t>
            </a:r>
          </a:p>
        </p:txBody>
      </p: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11B8A6D9-BF93-1A37-60F4-7E182168BD48}"/>
              </a:ext>
            </a:extLst>
          </p:cNvPr>
          <p:cNvGrpSpPr/>
          <p:nvPr/>
        </p:nvGrpSpPr>
        <p:grpSpPr>
          <a:xfrm>
            <a:off x="3544549" y="582070"/>
            <a:ext cx="4815620" cy="6111425"/>
            <a:chOff x="3544549" y="582070"/>
            <a:chExt cx="4815620" cy="61114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3CB2A3A-98BF-8FA4-4C32-23D054BE7331}"/>
                </a:ext>
              </a:extLst>
            </p:cNvPr>
            <p:cNvGrpSpPr/>
            <p:nvPr/>
          </p:nvGrpSpPr>
          <p:grpSpPr>
            <a:xfrm>
              <a:off x="5993571" y="5612967"/>
              <a:ext cx="2366598" cy="1062244"/>
              <a:chOff x="256914" y="2067566"/>
              <a:chExt cx="2366598" cy="1062244"/>
            </a:xfrm>
            <a:noFill/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3D3138C-D654-F50F-C702-C7C169C271AD}"/>
                  </a:ext>
                </a:extLst>
              </p:cNvPr>
              <p:cNvGrpSpPr/>
              <p:nvPr/>
            </p:nvGrpSpPr>
            <p:grpSpPr>
              <a:xfrm>
                <a:off x="298491" y="2067566"/>
                <a:ext cx="2325021" cy="1062244"/>
                <a:chOff x="2785036" y="2333967"/>
                <a:chExt cx="2325021" cy="1091881"/>
              </a:xfrm>
              <a:grpFill/>
            </p:grpSpPr>
            <p:sp>
              <p:nvSpPr>
                <p:cNvPr id="16" name="Round Diagonal Corner Rectangle 15">
                  <a:extLst>
                    <a:ext uri="{FF2B5EF4-FFF2-40B4-BE49-F238E27FC236}">
                      <a16:creationId xmlns:a16="http://schemas.microsoft.com/office/drawing/2014/main" id="{9611FD04-7FD9-16E9-70B4-AF0309D88EDD}"/>
                    </a:ext>
                  </a:extLst>
                </p:cNvPr>
                <p:cNvSpPr/>
                <p:nvPr/>
              </p:nvSpPr>
              <p:spPr>
                <a:xfrm>
                  <a:off x="2785036" y="2333967"/>
                  <a:ext cx="2248632" cy="1091881"/>
                </a:xfrm>
                <a:prstGeom prst="round2Diag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24C2E8-07EF-5946-533E-8B3C9EAC7D53}"/>
                    </a:ext>
                  </a:extLst>
                </p:cNvPr>
                <p:cNvSpPr txBox="1"/>
                <p:nvPr/>
              </p:nvSpPr>
              <p:spPr>
                <a:xfrm>
                  <a:off x="3454650" y="2466217"/>
                  <a:ext cx="1516762" cy="727636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i="1" u="sng">
                      <a:latin typeface="Avenir Book" panose="02000503020000020003" pitchFamily="2" charset="0"/>
                    </a:rPr>
                    <a:t>2.1TB</a:t>
                  </a:r>
                  <a:endParaRPr lang="en-US" sz="2000" i="1" u="sng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074C3D4-5F4D-86D4-5D9F-54E693412C35}"/>
                    </a:ext>
                  </a:extLst>
                </p:cNvPr>
                <p:cNvSpPr txBox="1"/>
                <p:nvPr/>
              </p:nvSpPr>
              <p:spPr>
                <a:xfrm>
                  <a:off x="3530530" y="3060051"/>
                  <a:ext cx="1579527" cy="34800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>
                      <a:latin typeface="Avenir Book" panose="02000503020000020003" pitchFamily="2" charset="0"/>
                    </a:rPr>
                    <a:t>Data Collected</a:t>
                  </a:r>
                </a:p>
              </p:txBody>
            </p:sp>
          </p:grpSp>
          <p:pic>
            <p:nvPicPr>
              <p:cNvPr id="15" name="Graphic 14" descr="Disk with solid fill">
                <a:extLst>
                  <a:ext uri="{FF2B5EF4-FFF2-40B4-BE49-F238E27FC236}">
                    <a16:creationId xmlns:a16="http://schemas.microsoft.com/office/drawing/2014/main" id="{24AF7263-27A5-39F1-6648-48944325B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6914" y="2184144"/>
                <a:ext cx="800218" cy="800218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A1286BF-F991-C375-BA59-8A6B1F9C9019}"/>
                </a:ext>
              </a:extLst>
            </p:cNvPr>
            <p:cNvGrpSpPr/>
            <p:nvPr/>
          </p:nvGrpSpPr>
          <p:grpSpPr>
            <a:xfrm>
              <a:off x="3555780" y="4575736"/>
              <a:ext cx="2404470" cy="954197"/>
              <a:chOff x="5523083" y="101912"/>
              <a:chExt cx="2404470" cy="954197"/>
            </a:xfrm>
            <a:noFill/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5E56CDF-931B-5B3D-233F-97240B9CBBBC}"/>
                  </a:ext>
                </a:extLst>
              </p:cNvPr>
              <p:cNvGrpSpPr/>
              <p:nvPr/>
            </p:nvGrpSpPr>
            <p:grpSpPr>
              <a:xfrm>
                <a:off x="5523083" y="101912"/>
                <a:ext cx="2404470" cy="954197"/>
                <a:chOff x="2756394" y="2164654"/>
                <a:chExt cx="2404470" cy="954197"/>
              </a:xfrm>
              <a:grpFill/>
            </p:grpSpPr>
            <p:sp>
              <p:nvSpPr>
                <p:cNvPr id="34" name="Round Diagonal Corner Rectangle 33">
                  <a:extLst>
                    <a:ext uri="{FF2B5EF4-FFF2-40B4-BE49-F238E27FC236}">
                      <a16:creationId xmlns:a16="http://schemas.microsoft.com/office/drawing/2014/main" id="{0FCBE3B7-BD1C-AAB5-2D13-8AE792842EBF}"/>
                    </a:ext>
                  </a:extLst>
                </p:cNvPr>
                <p:cNvSpPr/>
                <p:nvPr/>
              </p:nvSpPr>
              <p:spPr>
                <a:xfrm>
                  <a:off x="2756394" y="2164654"/>
                  <a:ext cx="2404470" cy="906072"/>
                </a:xfrm>
                <a:prstGeom prst="round2Diag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476F64E-E041-DC3B-B539-27DD23CD97A8}"/>
                    </a:ext>
                  </a:extLst>
                </p:cNvPr>
                <p:cNvSpPr txBox="1"/>
                <p:nvPr/>
              </p:nvSpPr>
              <p:spPr>
                <a:xfrm>
                  <a:off x="2817414" y="2780297"/>
                  <a:ext cx="2216254" cy="33855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>
                      <a:latin typeface="Avenir Book" panose="02000503020000020003" pitchFamily="2" charset="0"/>
                    </a:rPr>
                    <a:t>Data Collection Hours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6A2D8F5-05F8-6914-773E-1C63C7FF05A8}"/>
                    </a:ext>
                  </a:extLst>
                </p:cNvPr>
                <p:cNvSpPr txBox="1"/>
                <p:nvPr/>
              </p:nvSpPr>
              <p:spPr>
                <a:xfrm>
                  <a:off x="2843193" y="2194742"/>
                  <a:ext cx="1503938" cy="769441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b="1" i="1" u="sng">
                      <a:latin typeface="Avenir Book" panose="02000503020000020003" pitchFamily="2" charset="0"/>
                    </a:rPr>
                    <a:t>220+</a:t>
                  </a:r>
                  <a:endParaRPr lang="en-US" sz="2400" i="1" u="sng">
                    <a:latin typeface="Avenir Book" panose="02000503020000020003" pitchFamily="2" charset="0"/>
                  </a:endParaRPr>
                </a:p>
              </p:txBody>
            </p:sp>
          </p:grpSp>
          <p:pic>
            <p:nvPicPr>
              <p:cNvPr id="33" name="Graphic 32" descr="Hourglass 30% with solid fill">
                <a:extLst>
                  <a:ext uri="{FF2B5EF4-FFF2-40B4-BE49-F238E27FC236}">
                    <a16:creationId xmlns:a16="http://schemas.microsoft.com/office/drawing/2014/main" id="{7C03E998-4E56-23C9-385E-22B69CE93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117133" y="136898"/>
                <a:ext cx="664878" cy="664878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7E9A54A-B9E4-511D-F81D-B9A31B53D2FD}"/>
                </a:ext>
              </a:extLst>
            </p:cNvPr>
            <p:cNvGrpSpPr/>
            <p:nvPr/>
          </p:nvGrpSpPr>
          <p:grpSpPr>
            <a:xfrm>
              <a:off x="6029350" y="4508664"/>
              <a:ext cx="2276085" cy="983706"/>
              <a:chOff x="9244153" y="3481785"/>
              <a:chExt cx="2276085" cy="983706"/>
            </a:xfrm>
            <a:no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A813EFC-F9C7-92DB-A90A-EAF3851E1858}"/>
                  </a:ext>
                </a:extLst>
              </p:cNvPr>
              <p:cNvGrpSpPr/>
              <p:nvPr/>
            </p:nvGrpSpPr>
            <p:grpSpPr>
              <a:xfrm>
                <a:off x="9244153" y="3481785"/>
                <a:ext cx="2276085" cy="983706"/>
                <a:chOff x="2534668" y="2120345"/>
                <a:chExt cx="2276085" cy="983706"/>
              </a:xfrm>
              <a:grpFill/>
            </p:grpSpPr>
            <p:sp>
              <p:nvSpPr>
                <p:cNvPr id="40" name="Round Diagonal Corner Rectangle 39">
                  <a:extLst>
                    <a:ext uri="{FF2B5EF4-FFF2-40B4-BE49-F238E27FC236}">
                      <a16:creationId xmlns:a16="http://schemas.microsoft.com/office/drawing/2014/main" id="{7ED72D37-A8AC-F9D1-0FCA-89B794DFB63D}"/>
                    </a:ext>
                  </a:extLst>
                </p:cNvPr>
                <p:cNvSpPr/>
                <p:nvPr/>
              </p:nvSpPr>
              <p:spPr>
                <a:xfrm>
                  <a:off x="2534668" y="2164654"/>
                  <a:ext cx="2248632" cy="906072"/>
                </a:xfrm>
                <a:prstGeom prst="round2Diag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EAF0D80-151D-C100-7057-D28C076D3C0C}"/>
                    </a:ext>
                  </a:extLst>
                </p:cNvPr>
                <p:cNvSpPr txBox="1"/>
                <p:nvPr/>
              </p:nvSpPr>
              <p:spPr>
                <a:xfrm>
                  <a:off x="3758646" y="2120345"/>
                  <a:ext cx="1027845" cy="83099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i="1" u="sng">
                      <a:latin typeface="Avenir Book" panose="02000503020000020003" pitchFamily="2" charset="0"/>
                    </a:rPr>
                    <a:t>45</a:t>
                  </a:r>
                  <a:r>
                    <a:rPr lang="en-US" sz="4400" b="1" i="1">
                      <a:latin typeface="Avenir Book" panose="02000503020000020003" pitchFamily="2" charset="0"/>
                    </a:rPr>
                    <a:t> </a:t>
                  </a:r>
                  <a:endParaRPr lang="en-US" sz="2400" i="1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93507A6-FB6E-0C9B-085D-9A1AEF4337DA}"/>
                    </a:ext>
                  </a:extLst>
                </p:cNvPr>
                <p:cNvSpPr txBox="1"/>
                <p:nvPr/>
              </p:nvSpPr>
              <p:spPr>
                <a:xfrm>
                  <a:off x="2718584" y="2765497"/>
                  <a:ext cx="2092169" cy="33855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>
                      <a:latin typeface="Avenir Book" panose="02000503020000020003" pitchFamily="2" charset="0"/>
                    </a:rPr>
                    <a:t>Data Collection Days</a:t>
                  </a:r>
                </a:p>
              </p:txBody>
            </p:sp>
          </p:grpSp>
          <p:pic>
            <p:nvPicPr>
              <p:cNvPr id="39" name="Graphic 38" descr="Daily calendar with solid fill">
                <a:extLst>
                  <a:ext uri="{FF2B5EF4-FFF2-40B4-BE49-F238E27FC236}">
                    <a16:creationId xmlns:a16="http://schemas.microsoft.com/office/drawing/2014/main" id="{38E98A35-1C97-3227-3EA5-0B1BA43611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13332" y="3488073"/>
                <a:ext cx="777879" cy="777879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C86DE16-7228-CD04-99B3-C914455F11C1}"/>
                </a:ext>
              </a:extLst>
            </p:cNvPr>
            <p:cNvGrpSpPr/>
            <p:nvPr/>
          </p:nvGrpSpPr>
          <p:grpSpPr>
            <a:xfrm>
              <a:off x="3544549" y="5590696"/>
              <a:ext cx="2414210" cy="1102799"/>
              <a:chOff x="6051559" y="5113238"/>
              <a:chExt cx="2414210" cy="1102799"/>
            </a:xfrm>
            <a:noFill/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2D6BE7E-5852-92BB-1465-35960339FE4F}"/>
                  </a:ext>
                </a:extLst>
              </p:cNvPr>
              <p:cNvGrpSpPr/>
              <p:nvPr/>
            </p:nvGrpSpPr>
            <p:grpSpPr>
              <a:xfrm>
                <a:off x="6051591" y="5135510"/>
                <a:ext cx="2414178" cy="1080527"/>
                <a:chOff x="3432232" y="2358547"/>
                <a:chExt cx="2414178" cy="1021570"/>
              </a:xfrm>
              <a:grpFill/>
            </p:grpSpPr>
            <p:sp>
              <p:nvSpPr>
                <p:cNvPr id="46" name="Round Diagonal Corner Rectangle 45">
                  <a:extLst>
                    <a:ext uri="{FF2B5EF4-FFF2-40B4-BE49-F238E27FC236}">
                      <a16:creationId xmlns:a16="http://schemas.microsoft.com/office/drawing/2014/main" id="{00E9D6B4-55DD-EF55-8048-13C890B568FC}"/>
                    </a:ext>
                  </a:extLst>
                </p:cNvPr>
                <p:cNvSpPr/>
                <p:nvPr/>
              </p:nvSpPr>
              <p:spPr>
                <a:xfrm>
                  <a:off x="3432232" y="2358547"/>
                  <a:ext cx="2400044" cy="1021570"/>
                </a:xfrm>
                <a:prstGeom prst="round2Diag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08BCAEC-17D1-2B5C-5787-42FBF87B35F3}"/>
                    </a:ext>
                  </a:extLst>
                </p:cNvPr>
                <p:cNvSpPr txBox="1"/>
                <p:nvPr/>
              </p:nvSpPr>
              <p:spPr>
                <a:xfrm>
                  <a:off x="4687490" y="2417676"/>
                  <a:ext cx="706783" cy="72745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b="1" i="1" u="sng">
                      <a:latin typeface="Avenir Book" panose="02000503020000020003" pitchFamily="2" charset="0"/>
                    </a:rPr>
                    <a:t>4</a:t>
                  </a:r>
                  <a:r>
                    <a:rPr lang="en-US" sz="4400" b="1" i="1">
                      <a:latin typeface="Avenir Book" panose="02000503020000020003" pitchFamily="2" charset="0"/>
                    </a:rPr>
                    <a:t> </a:t>
                  </a:r>
                  <a:endParaRPr lang="en-US" sz="2400" i="1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290C9CDB-AEBD-6533-C8AD-4BE112E5F059}"/>
                    </a:ext>
                  </a:extLst>
                </p:cNvPr>
                <p:cNvSpPr txBox="1"/>
                <p:nvPr/>
              </p:nvSpPr>
              <p:spPr>
                <a:xfrm>
                  <a:off x="4066233" y="2706089"/>
                  <a:ext cx="1780177" cy="66926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000">
                      <a:latin typeface="Avenir Book" panose="02000503020000020003" pitchFamily="2" charset="0"/>
                    </a:rPr>
                    <a:t>IRB </a:t>
                  </a:r>
                </a:p>
                <a:p>
                  <a:pPr algn="r"/>
                  <a:r>
                    <a:rPr lang="en-US" sz="2000">
                      <a:latin typeface="Avenir Book" panose="02000503020000020003" pitchFamily="2" charset="0"/>
                    </a:rPr>
                    <a:t>Approvals</a:t>
                  </a:r>
                </a:p>
              </p:txBody>
            </p:sp>
          </p:grpSp>
          <p:pic>
            <p:nvPicPr>
              <p:cNvPr id="45" name="Graphic 44" descr="Checklist with solid fill">
                <a:extLst>
                  <a:ext uri="{FF2B5EF4-FFF2-40B4-BE49-F238E27FC236}">
                    <a16:creationId xmlns:a16="http://schemas.microsoft.com/office/drawing/2014/main" id="{694DBDDD-4393-1ADD-D377-CEC8D4517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051559" y="5113238"/>
                <a:ext cx="939068" cy="939068"/>
              </a:xfrm>
              <a:prstGeom prst="rect">
                <a:avLst/>
              </a:prstGeom>
            </p:spPr>
          </p:pic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8D75DE7-0B91-A63C-4786-1E98ECA2B28C}"/>
                </a:ext>
              </a:extLst>
            </p:cNvPr>
            <p:cNvGrpSpPr/>
            <p:nvPr/>
          </p:nvGrpSpPr>
          <p:grpSpPr>
            <a:xfrm>
              <a:off x="3551844" y="2953015"/>
              <a:ext cx="2406915" cy="1553901"/>
              <a:chOff x="4116570" y="2683199"/>
              <a:chExt cx="3191348" cy="1553901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FDFD8525-3CBA-BC8B-2C3E-6A1949167849}"/>
                  </a:ext>
                </a:extLst>
              </p:cNvPr>
              <p:cNvGrpSpPr/>
              <p:nvPr/>
            </p:nvGrpSpPr>
            <p:grpSpPr>
              <a:xfrm>
                <a:off x="4130388" y="2683199"/>
                <a:ext cx="3177530" cy="1531657"/>
                <a:chOff x="1350231" y="1674141"/>
                <a:chExt cx="3177530" cy="1531657"/>
              </a:xfrm>
              <a:noFill/>
            </p:grpSpPr>
            <p:sp>
              <p:nvSpPr>
                <p:cNvPr id="89" name="Round Diagonal Corner Rectangle 88">
                  <a:extLst>
                    <a:ext uri="{FF2B5EF4-FFF2-40B4-BE49-F238E27FC236}">
                      <a16:creationId xmlns:a16="http://schemas.microsoft.com/office/drawing/2014/main" id="{F92C4D88-DF22-1BC8-BC00-7A3F374F392A}"/>
                    </a:ext>
                  </a:extLst>
                </p:cNvPr>
                <p:cNvSpPr/>
                <p:nvPr/>
              </p:nvSpPr>
              <p:spPr>
                <a:xfrm>
                  <a:off x="1350231" y="1810772"/>
                  <a:ext cx="3177530" cy="1395026"/>
                </a:xfrm>
                <a:prstGeom prst="round2Diag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>
                    <a:latin typeface="Avenir Book" panose="02000503020000020003" pitchFamily="2" charset="0"/>
                  </a:endParaRPr>
                </a:p>
              </p:txBody>
            </p:sp>
            <p:pic>
              <p:nvPicPr>
                <p:cNvPr id="90" name="Picture 2">
                  <a:extLst>
                    <a:ext uri="{FF2B5EF4-FFF2-40B4-BE49-F238E27FC236}">
                      <a16:creationId xmlns:a16="http://schemas.microsoft.com/office/drawing/2014/main" id="{8BE08539-EBE9-AE9E-26C0-5FAF1814EF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05927" y="1901820"/>
                  <a:ext cx="1525850" cy="10090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</p:pic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FFFDB7A0-FF99-6AC5-510E-1868023B5C7C}"/>
                    </a:ext>
                  </a:extLst>
                </p:cNvPr>
                <p:cNvSpPr txBox="1"/>
                <p:nvPr/>
              </p:nvSpPr>
              <p:spPr>
                <a:xfrm>
                  <a:off x="1665203" y="1674141"/>
                  <a:ext cx="658101" cy="92333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i="1" u="sng">
                      <a:latin typeface="Avenir Book" panose="02000503020000020003" pitchFamily="2" charset="0"/>
                    </a:rPr>
                    <a:t>6</a:t>
                  </a:r>
                  <a:r>
                    <a:rPr lang="en-US" sz="1600" b="1" i="1">
                      <a:latin typeface="Avenir Book" panose="02000503020000020003" pitchFamily="2" charset="0"/>
                    </a:rPr>
                    <a:t> </a:t>
                  </a:r>
                </a:p>
              </p:txBody>
            </p:sp>
          </p:grp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CF11B9E-270C-EF42-02C2-A0906A24DA89}"/>
                  </a:ext>
                </a:extLst>
              </p:cNvPr>
              <p:cNvSpPr txBox="1"/>
              <p:nvPr/>
            </p:nvSpPr>
            <p:spPr>
              <a:xfrm>
                <a:off x="4116570" y="3498436"/>
                <a:ext cx="301366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>
                    <a:latin typeface="Avenir Book" panose="02000503020000020003" pitchFamily="2" charset="0"/>
                  </a:rPr>
                  <a:t>Synchronized </a:t>
                </a:r>
              </a:p>
              <a:p>
                <a:r>
                  <a:rPr lang="en-US" sz="1400">
                    <a:latin typeface="Avenir Book" panose="02000503020000020003" pitchFamily="2" charset="0"/>
                  </a:rPr>
                  <a:t>Data Streams </a:t>
                </a:r>
              </a:p>
              <a:p>
                <a:r>
                  <a:rPr lang="en-US" sz="1400">
                    <a:latin typeface="Avenir Book" panose="02000503020000020003" pitchFamily="2" charset="0"/>
                  </a:rPr>
                  <a:t>Collected Simultaneously</a:t>
                </a: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D10BAD0C-9FC1-771F-F867-72631F61BB7E}"/>
                </a:ext>
              </a:extLst>
            </p:cNvPr>
            <p:cNvGrpSpPr/>
            <p:nvPr/>
          </p:nvGrpSpPr>
          <p:grpSpPr>
            <a:xfrm>
              <a:off x="4263361" y="1158329"/>
              <a:ext cx="3664447" cy="1865261"/>
              <a:chOff x="3990924" y="1001812"/>
              <a:chExt cx="3664447" cy="186526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7FF1261-EA9C-60CC-B1D5-63703677E177}"/>
                  </a:ext>
                </a:extLst>
              </p:cNvPr>
              <p:cNvGrpSpPr/>
              <p:nvPr/>
            </p:nvGrpSpPr>
            <p:grpSpPr>
              <a:xfrm>
                <a:off x="3990924" y="1001812"/>
                <a:ext cx="3559666" cy="1795342"/>
                <a:chOff x="4649335" y="2734933"/>
                <a:chExt cx="3559666" cy="1795342"/>
              </a:xfrm>
              <a:noFill/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5CAC857D-C14C-CE8D-3F6A-BF656CD5EC30}"/>
                    </a:ext>
                  </a:extLst>
                </p:cNvPr>
                <p:cNvGrpSpPr/>
                <p:nvPr/>
              </p:nvGrpSpPr>
              <p:grpSpPr>
                <a:xfrm>
                  <a:off x="4649335" y="2734933"/>
                  <a:ext cx="3559666" cy="1795342"/>
                  <a:chOff x="2514345" y="2283149"/>
                  <a:chExt cx="3559666" cy="1697380"/>
                </a:xfrm>
                <a:grpFill/>
              </p:grpSpPr>
              <p:sp>
                <p:nvSpPr>
                  <p:cNvPr id="22" name="Round Diagonal Corner Rectangle 21">
                    <a:extLst>
                      <a:ext uri="{FF2B5EF4-FFF2-40B4-BE49-F238E27FC236}">
                        <a16:creationId xmlns:a16="http://schemas.microsoft.com/office/drawing/2014/main" id="{1E605357-1B8F-E345-33B6-3223DBA26208}"/>
                      </a:ext>
                    </a:extLst>
                  </p:cNvPr>
                  <p:cNvSpPr/>
                  <p:nvPr/>
                </p:nvSpPr>
                <p:spPr>
                  <a:xfrm>
                    <a:off x="2514345" y="2302964"/>
                    <a:ext cx="3559666" cy="1677565"/>
                  </a:xfrm>
                  <a:prstGeom prst="round2Diag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4172DB6-3BEB-1A90-14EB-92F651629051}"/>
                      </a:ext>
                    </a:extLst>
                  </p:cNvPr>
                  <p:cNvSpPr txBox="1"/>
                  <p:nvPr/>
                </p:nvSpPr>
                <p:spPr>
                  <a:xfrm>
                    <a:off x="2516456" y="2283149"/>
                    <a:ext cx="1927343" cy="1251227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0" b="1" i="1" u="sng">
                        <a:latin typeface="Avenir Book" panose="02000503020000020003" pitchFamily="2" charset="0"/>
                      </a:rPr>
                      <a:t>133</a:t>
                    </a:r>
                    <a:endParaRPr lang="en-US" sz="4800" i="1" u="sng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BF9EBA3C-44A9-0A09-9C52-6658D151805B}"/>
                      </a:ext>
                    </a:extLst>
                  </p:cNvPr>
                  <p:cNvSpPr txBox="1"/>
                  <p:nvPr/>
                </p:nvSpPr>
                <p:spPr>
                  <a:xfrm>
                    <a:off x="2529786" y="3328535"/>
                    <a:ext cx="2030520" cy="611064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>
                        <a:latin typeface="Avenir Book" panose="02000503020000020003" pitchFamily="2" charset="0"/>
                      </a:rPr>
                      <a:t>In-Person Participants Over</a:t>
                    </a:r>
                  </a:p>
                </p:txBody>
              </p:sp>
            </p:grpSp>
            <p:pic>
              <p:nvPicPr>
                <p:cNvPr id="21" name="Graphic 20" descr="Group of people with solid fill">
                  <a:extLst>
                    <a:ext uri="{FF2B5EF4-FFF2-40B4-BE49-F238E27FC236}">
                      <a16:creationId xmlns:a16="http://schemas.microsoft.com/office/drawing/2014/main" id="{1AC54F42-ECF2-D581-A728-011CE61CB7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42552" y="2903376"/>
                  <a:ext cx="988395" cy="988395"/>
                </a:xfrm>
                <a:prstGeom prst="rect">
                  <a:avLst/>
                </a:prstGeom>
              </p:spPr>
            </p:pic>
          </p:grp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39B29287-FBA4-6577-04FF-B5F24B522041}"/>
                  </a:ext>
                </a:extLst>
              </p:cNvPr>
              <p:cNvSpPr txBox="1"/>
              <p:nvPr/>
            </p:nvSpPr>
            <p:spPr>
              <a:xfrm>
                <a:off x="6063850" y="2036076"/>
                <a:ext cx="44909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i="1" u="sng">
                    <a:latin typeface="Avenir Book" panose="02000503020000020003" pitchFamily="2" charset="0"/>
                  </a:rPr>
                  <a:t>3</a:t>
                </a:r>
                <a:endParaRPr lang="en-US" sz="4800"/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CD9EE09-D69E-39E3-7506-359E5E67A279}"/>
                  </a:ext>
                </a:extLst>
              </p:cNvPr>
              <p:cNvSpPr txBox="1"/>
              <p:nvPr/>
            </p:nvSpPr>
            <p:spPr>
              <a:xfrm>
                <a:off x="6535832" y="2288300"/>
                <a:ext cx="11195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Avenir Book" panose="02000503020000020003" pitchFamily="2" charset="0"/>
                  </a:rPr>
                  <a:t>Studies</a:t>
                </a:r>
                <a:endParaRPr lang="en-US" sz="2000">
                  <a:latin typeface="Avenir Book" panose="02000503020000020003" pitchFamily="2" charset="0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A151497-E494-16EB-7D82-19D7F9BC5FA8}"/>
                </a:ext>
              </a:extLst>
            </p:cNvPr>
            <p:cNvSpPr txBox="1"/>
            <p:nvPr/>
          </p:nvSpPr>
          <p:spPr>
            <a:xfrm>
              <a:off x="4693980" y="582070"/>
              <a:ext cx="283998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400" i="1" u="sng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venir Book" panose="02000503020000020003" pitchFamily="2" charset="0"/>
                </a:rPr>
                <a:t>Data Collection</a:t>
              </a:r>
            </a:p>
          </p:txBody>
        </p:sp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C3BA5FD5-ADCD-725C-D301-82E6DBF86E0F}"/>
                </a:ext>
              </a:extLst>
            </p:cNvPr>
            <p:cNvGrpSpPr/>
            <p:nvPr/>
          </p:nvGrpSpPr>
          <p:grpSpPr>
            <a:xfrm>
              <a:off x="6029256" y="3068694"/>
              <a:ext cx="2281737" cy="1433929"/>
              <a:chOff x="6029256" y="3068694"/>
              <a:chExt cx="2281737" cy="143392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988188C3-2243-C1E6-33B7-C8B7ABC79254}"/>
                  </a:ext>
                </a:extLst>
              </p:cNvPr>
              <p:cNvGrpSpPr/>
              <p:nvPr/>
            </p:nvGrpSpPr>
            <p:grpSpPr>
              <a:xfrm>
                <a:off x="6029256" y="3068694"/>
                <a:ext cx="2281737" cy="1433929"/>
                <a:chOff x="4130388" y="2819830"/>
                <a:chExt cx="3025373" cy="1433929"/>
              </a:xfrm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089F9675-AB46-4401-3605-02AFFE5F2DFE}"/>
                    </a:ext>
                  </a:extLst>
                </p:cNvPr>
                <p:cNvGrpSpPr/>
                <p:nvPr/>
              </p:nvGrpSpPr>
              <p:grpSpPr>
                <a:xfrm>
                  <a:off x="4130388" y="2819830"/>
                  <a:ext cx="2981605" cy="1395026"/>
                  <a:chOff x="1350231" y="1810772"/>
                  <a:chExt cx="2981605" cy="1395026"/>
                </a:xfrm>
                <a:noFill/>
              </p:grpSpPr>
              <p:sp>
                <p:nvSpPr>
                  <p:cNvPr id="120" name="Round Diagonal Corner Rectangle 119">
                    <a:extLst>
                      <a:ext uri="{FF2B5EF4-FFF2-40B4-BE49-F238E27FC236}">
                        <a16:creationId xmlns:a16="http://schemas.microsoft.com/office/drawing/2014/main" id="{73B2D49E-A1DD-5801-907D-E44C370513F7}"/>
                      </a:ext>
                    </a:extLst>
                  </p:cNvPr>
                  <p:cNvSpPr/>
                  <p:nvPr/>
                </p:nvSpPr>
                <p:spPr>
                  <a:xfrm>
                    <a:off x="1350231" y="1810772"/>
                    <a:ext cx="2981605" cy="1395026"/>
                  </a:xfrm>
                  <a:prstGeom prst="round2Diag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22362C83-9CAC-A637-5293-C2793EABAA4B}"/>
                      </a:ext>
                    </a:extLst>
                  </p:cNvPr>
                  <p:cNvSpPr txBox="1"/>
                  <p:nvPr/>
                </p:nvSpPr>
                <p:spPr>
                  <a:xfrm>
                    <a:off x="2131040" y="1878626"/>
                    <a:ext cx="1362829" cy="923330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5400" b="1" i="1" u="sng">
                        <a:latin typeface="Avenir Book" panose="02000503020000020003" pitchFamily="2" charset="0"/>
                      </a:rPr>
                      <a:t>20</a:t>
                    </a:r>
                    <a:r>
                      <a:rPr lang="en-US" sz="1600" b="1" i="1">
                        <a:latin typeface="Avenir Book" panose="02000503020000020003" pitchFamily="2" charset="0"/>
                      </a:rPr>
                      <a:t> </a:t>
                    </a:r>
                  </a:p>
                </p:txBody>
              </p:sp>
            </p:grp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CBD49A1F-A3B9-50ED-954C-2CC0224CDAC3}"/>
                    </a:ext>
                  </a:extLst>
                </p:cNvPr>
                <p:cNvSpPr txBox="1"/>
                <p:nvPr/>
              </p:nvSpPr>
              <p:spPr>
                <a:xfrm>
                  <a:off x="4142098" y="3730539"/>
                  <a:ext cx="301366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>
                      <a:latin typeface="Avenir Book" panose="02000503020000020003" pitchFamily="2" charset="0"/>
                    </a:rPr>
                    <a:t>Hardware / Software Items </a:t>
                  </a:r>
                </a:p>
              </p:txBody>
            </p:sp>
          </p:grpSp>
          <p:pic>
            <p:nvPicPr>
              <p:cNvPr id="1025" name="Graphic 1024" descr="Cmd Terminal with solid fill">
                <a:extLst>
                  <a:ext uri="{FF2B5EF4-FFF2-40B4-BE49-F238E27FC236}">
                    <a16:creationId xmlns:a16="http://schemas.microsoft.com/office/drawing/2014/main" id="{DC9BD573-CDEE-845E-AB2D-F16A4A842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623778" y="3318452"/>
                <a:ext cx="670710" cy="670710"/>
              </a:xfrm>
              <a:prstGeom prst="rect">
                <a:avLst/>
              </a:prstGeom>
            </p:spPr>
          </p:pic>
          <p:pic>
            <p:nvPicPr>
              <p:cNvPr id="1028" name="Graphic 1027" descr="Computer with solid fill">
                <a:extLst>
                  <a:ext uri="{FF2B5EF4-FFF2-40B4-BE49-F238E27FC236}">
                    <a16:creationId xmlns:a16="http://schemas.microsoft.com/office/drawing/2014/main" id="{81B65146-47C7-9AE9-C516-F503E07D0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064174" y="3345652"/>
                <a:ext cx="606552" cy="606552"/>
              </a:xfrm>
              <a:prstGeom prst="rect">
                <a:avLst/>
              </a:prstGeom>
            </p:spPr>
          </p:pic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D94A62E-E8C0-638E-BCEE-DEF89AEEC7A5}"/>
              </a:ext>
            </a:extLst>
          </p:cNvPr>
          <p:cNvGrpSpPr/>
          <p:nvPr/>
        </p:nvGrpSpPr>
        <p:grpSpPr>
          <a:xfrm>
            <a:off x="8654512" y="522266"/>
            <a:ext cx="3554270" cy="6166186"/>
            <a:chOff x="8627871" y="620118"/>
            <a:chExt cx="3554270" cy="6166186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98B56FAF-C00B-F17F-C874-A3830BCE063E}"/>
                </a:ext>
              </a:extLst>
            </p:cNvPr>
            <p:cNvGrpSpPr/>
            <p:nvPr/>
          </p:nvGrpSpPr>
          <p:grpSpPr>
            <a:xfrm>
              <a:off x="8627871" y="620118"/>
              <a:ext cx="3554270" cy="6166186"/>
              <a:chOff x="8627871" y="620118"/>
              <a:chExt cx="3554270" cy="616618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36B58C9-0E12-3DDB-CF50-14026F88643B}"/>
                  </a:ext>
                </a:extLst>
              </p:cNvPr>
              <p:cNvGrpSpPr/>
              <p:nvPr/>
            </p:nvGrpSpPr>
            <p:grpSpPr>
              <a:xfrm>
                <a:off x="10200520" y="4757880"/>
                <a:ext cx="1981621" cy="899975"/>
                <a:chOff x="3067037" y="2263987"/>
                <a:chExt cx="1981621" cy="899975"/>
              </a:xfrm>
              <a:noFill/>
            </p:grpSpPr>
            <p:sp>
              <p:nvSpPr>
                <p:cNvPr id="9" name="Round Diagonal Corner Rectangle 8">
                  <a:extLst>
                    <a:ext uri="{FF2B5EF4-FFF2-40B4-BE49-F238E27FC236}">
                      <a16:creationId xmlns:a16="http://schemas.microsoft.com/office/drawing/2014/main" id="{33D229AC-4079-C8A3-B61E-71A26397B233}"/>
                    </a:ext>
                  </a:extLst>
                </p:cNvPr>
                <p:cNvSpPr/>
                <p:nvPr/>
              </p:nvSpPr>
              <p:spPr>
                <a:xfrm>
                  <a:off x="3114893" y="2277152"/>
                  <a:ext cx="1918776" cy="856320"/>
                </a:xfrm>
                <a:prstGeom prst="round2Diag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0CBCEEE-795F-0643-3504-DCE45889979A}"/>
                    </a:ext>
                  </a:extLst>
                </p:cNvPr>
                <p:cNvSpPr txBox="1"/>
                <p:nvPr/>
              </p:nvSpPr>
              <p:spPr>
                <a:xfrm>
                  <a:off x="3766755" y="2263987"/>
                  <a:ext cx="1245854" cy="646331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i="1" u="sng">
                      <a:latin typeface="Avenir Book" panose="02000503020000020003" pitchFamily="2" charset="0"/>
                    </a:rPr>
                    <a:t>$20K</a:t>
                  </a:r>
                  <a:endParaRPr lang="en-US" i="1" u="sng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86CFDC7-6167-B336-42FC-54DF8CD11928}"/>
                    </a:ext>
                  </a:extLst>
                </p:cNvPr>
                <p:cNvSpPr txBox="1"/>
                <p:nvPr/>
              </p:nvSpPr>
              <p:spPr>
                <a:xfrm>
                  <a:off x="3067037" y="2825408"/>
                  <a:ext cx="1981621" cy="33855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600">
                      <a:latin typeface="Avenir Book" panose="02000503020000020003" pitchFamily="2" charset="0"/>
                    </a:rPr>
                    <a:t>Travel &amp; Equipment</a:t>
                  </a:r>
                </a:p>
              </p:txBody>
            </p:sp>
            <p:pic>
              <p:nvPicPr>
                <p:cNvPr id="12" name="Graphic 11" descr="Money with solid fill">
                  <a:extLst>
                    <a:ext uri="{FF2B5EF4-FFF2-40B4-BE49-F238E27FC236}">
                      <a16:creationId xmlns:a16="http://schemas.microsoft.com/office/drawing/2014/main" id="{AF4CDE8C-31B2-B704-2289-5A0CEAC14B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18622" y="2356736"/>
                  <a:ext cx="502135" cy="502135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CF839F1-5363-A8EF-C9FC-0DE11B697961}"/>
                  </a:ext>
                </a:extLst>
              </p:cNvPr>
              <p:cNvGrpSpPr/>
              <p:nvPr/>
            </p:nvGrpSpPr>
            <p:grpSpPr>
              <a:xfrm>
                <a:off x="10760962" y="3456283"/>
                <a:ext cx="1397414" cy="1213378"/>
                <a:chOff x="8489951" y="4643909"/>
                <a:chExt cx="1397414" cy="1213378"/>
              </a:xfrm>
              <a:noFill/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AEDAB9EC-2D9B-AFA2-42B6-FA625A93E93E}"/>
                    </a:ext>
                  </a:extLst>
                </p:cNvPr>
                <p:cNvGrpSpPr/>
                <p:nvPr/>
              </p:nvGrpSpPr>
              <p:grpSpPr>
                <a:xfrm>
                  <a:off x="8489951" y="4643909"/>
                  <a:ext cx="1397414" cy="1213378"/>
                  <a:chOff x="2887207" y="2278676"/>
                  <a:chExt cx="1397414" cy="1147172"/>
                </a:xfrm>
                <a:grpFill/>
              </p:grpSpPr>
              <p:sp>
                <p:nvSpPr>
                  <p:cNvPr id="28" name="Round Diagonal Corner Rectangle 27">
                    <a:extLst>
                      <a:ext uri="{FF2B5EF4-FFF2-40B4-BE49-F238E27FC236}">
                        <a16:creationId xmlns:a16="http://schemas.microsoft.com/office/drawing/2014/main" id="{353780A0-FDED-15BB-13CA-84FBF8ADD193}"/>
                      </a:ext>
                    </a:extLst>
                  </p:cNvPr>
                  <p:cNvSpPr/>
                  <p:nvPr/>
                </p:nvSpPr>
                <p:spPr>
                  <a:xfrm>
                    <a:off x="2948826" y="2302963"/>
                    <a:ext cx="1327667" cy="1122885"/>
                  </a:xfrm>
                  <a:prstGeom prst="round2Diag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A8DE435F-61C1-6B4B-4A9E-D2A75CE8D4D9}"/>
                      </a:ext>
                    </a:extLst>
                  </p:cNvPr>
                  <p:cNvSpPr txBox="1"/>
                  <p:nvPr/>
                </p:nvSpPr>
                <p:spPr>
                  <a:xfrm>
                    <a:off x="3656602" y="2278676"/>
                    <a:ext cx="603144" cy="872950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400" b="1" i="1" u="sng">
                        <a:latin typeface="Avenir Book" panose="02000503020000020003" pitchFamily="2" charset="0"/>
                      </a:rPr>
                      <a:t>7</a:t>
                    </a:r>
                    <a:r>
                      <a:rPr lang="en-US" sz="5400" b="1" i="1">
                        <a:latin typeface="Avenir Book" panose="02000503020000020003" pitchFamily="2" charset="0"/>
                      </a:rPr>
                      <a:t> </a:t>
                    </a:r>
                    <a:endParaRPr lang="en-US" sz="3200" i="1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A635B05A-E436-447F-F226-45830806EF30}"/>
                      </a:ext>
                    </a:extLst>
                  </p:cNvPr>
                  <p:cNvSpPr txBox="1"/>
                  <p:nvPr/>
                </p:nvSpPr>
                <p:spPr>
                  <a:xfrm>
                    <a:off x="2887207" y="2872980"/>
                    <a:ext cx="1397414" cy="552868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>
                        <a:latin typeface="Avenir Book" panose="02000503020000020003" pitchFamily="2" charset="0"/>
                      </a:rPr>
                      <a:t>External</a:t>
                    </a:r>
                  </a:p>
                  <a:p>
                    <a:r>
                      <a:rPr lang="en-US" sz="1600">
                        <a:latin typeface="Avenir Book" panose="02000503020000020003" pitchFamily="2" charset="0"/>
                      </a:rPr>
                      <a:t>Presentations </a:t>
                    </a:r>
                  </a:p>
                </p:txBody>
              </p:sp>
            </p:grpSp>
            <p:pic>
              <p:nvPicPr>
                <p:cNvPr id="27" name="Graphic 26" descr="Teacher with solid fill">
                  <a:extLst>
                    <a:ext uri="{FF2B5EF4-FFF2-40B4-BE49-F238E27FC236}">
                      <a16:creationId xmlns:a16="http://schemas.microsoft.com/office/drawing/2014/main" id="{4093C2CC-645A-00C2-C22C-EF72905DEC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53553" y="4718706"/>
                  <a:ext cx="757836" cy="757836"/>
                </a:xfrm>
                <a:prstGeom prst="rect">
                  <a:avLst/>
                </a:prstGeom>
              </p:spPr>
            </p:pic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ECBFB91D-00FC-565F-C873-7CF51CE0E14E}"/>
                  </a:ext>
                </a:extLst>
              </p:cNvPr>
              <p:cNvGrpSpPr/>
              <p:nvPr/>
            </p:nvGrpSpPr>
            <p:grpSpPr>
              <a:xfrm>
                <a:off x="8767861" y="2097531"/>
                <a:ext cx="3395552" cy="1238648"/>
                <a:chOff x="143513" y="3574420"/>
                <a:chExt cx="3395552" cy="1238648"/>
              </a:xfrm>
              <a:noFill/>
            </p:grpSpPr>
            <p:sp>
              <p:nvSpPr>
                <p:cNvPr id="64" name="Round Diagonal Corner Rectangle 63">
                  <a:extLst>
                    <a:ext uri="{FF2B5EF4-FFF2-40B4-BE49-F238E27FC236}">
                      <a16:creationId xmlns:a16="http://schemas.microsoft.com/office/drawing/2014/main" id="{BF47F139-5130-C660-6FAF-F0A8D0429874}"/>
                    </a:ext>
                  </a:extLst>
                </p:cNvPr>
                <p:cNvSpPr/>
                <p:nvPr/>
              </p:nvSpPr>
              <p:spPr>
                <a:xfrm>
                  <a:off x="143513" y="3642715"/>
                  <a:ext cx="3395552" cy="1170353"/>
                </a:xfrm>
                <a:prstGeom prst="round2Diag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CD6C198-4BF3-B42D-96A4-5F71D78DFAD6}"/>
                    </a:ext>
                  </a:extLst>
                </p:cNvPr>
                <p:cNvSpPr txBox="1"/>
                <p:nvPr/>
              </p:nvSpPr>
              <p:spPr>
                <a:xfrm>
                  <a:off x="2578970" y="3574420"/>
                  <a:ext cx="660654" cy="92333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b="1" i="1" u="sng">
                      <a:latin typeface="Avenir Book" panose="02000503020000020003" pitchFamily="2" charset="0"/>
                    </a:rPr>
                    <a:t>7</a:t>
                  </a:r>
                  <a:r>
                    <a:rPr lang="en-US" sz="5400" b="1" i="1">
                      <a:latin typeface="Avenir Book" panose="02000503020000020003" pitchFamily="2" charset="0"/>
                    </a:rPr>
                    <a:t> </a:t>
                  </a:r>
                  <a:endParaRPr lang="en-US" sz="3200" i="1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77C4B532-9B20-B6E1-FC18-6EE905C92552}"/>
                    </a:ext>
                  </a:extLst>
                </p:cNvPr>
                <p:cNvSpPr txBox="1"/>
                <p:nvPr/>
              </p:nvSpPr>
              <p:spPr>
                <a:xfrm>
                  <a:off x="2307716" y="4418939"/>
                  <a:ext cx="1072608" cy="33855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600">
                      <a:latin typeface="Avenir Book" panose="02000503020000020003" pitchFamily="2" charset="0"/>
                    </a:rPr>
                    <a:t>Site Visits</a:t>
                  </a:r>
                </a:p>
              </p:txBody>
            </p:sp>
            <p:pic>
              <p:nvPicPr>
                <p:cNvPr id="67" name="Picture 2" descr="Army redesignates Home of Army Aviation to Fort Novosel during ceremony">
                  <a:extLst>
                    <a:ext uri="{FF2B5EF4-FFF2-40B4-BE49-F238E27FC236}">
                      <a16:creationId xmlns:a16="http://schemas.microsoft.com/office/drawing/2014/main" id="{306E0BA8-1B04-11F6-D3BF-16162AA490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722" t="61252" r="36129" b="20845"/>
                <a:stretch/>
              </p:blipFill>
              <p:spPr bwMode="auto">
                <a:xfrm>
                  <a:off x="347272" y="3668133"/>
                  <a:ext cx="1982619" cy="752034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72E3A7E4-C2EC-9C9D-C6EC-747AF6FC5E43}"/>
                  </a:ext>
                </a:extLst>
              </p:cNvPr>
              <p:cNvGrpSpPr/>
              <p:nvPr/>
            </p:nvGrpSpPr>
            <p:grpSpPr>
              <a:xfrm>
                <a:off x="8627871" y="5708118"/>
                <a:ext cx="2116632" cy="1078186"/>
                <a:chOff x="9805059" y="2427702"/>
                <a:chExt cx="2116632" cy="1078186"/>
              </a:xfrm>
              <a:noFill/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5E926FED-7699-477A-592D-4E6B68ED2E9C}"/>
                    </a:ext>
                  </a:extLst>
                </p:cNvPr>
                <p:cNvGrpSpPr/>
                <p:nvPr/>
              </p:nvGrpSpPr>
              <p:grpSpPr>
                <a:xfrm>
                  <a:off x="9886520" y="2427702"/>
                  <a:ext cx="2035171" cy="1054835"/>
                  <a:chOff x="2998497" y="2364726"/>
                  <a:chExt cx="2035171" cy="1054835"/>
                </a:xfrm>
                <a:grpFill/>
              </p:grpSpPr>
              <p:sp>
                <p:nvSpPr>
                  <p:cNvPr id="71" name="Round Diagonal Corner Rectangle 70">
                    <a:extLst>
                      <a:ext uri="{FF2B5EF4-FFF2-40B4-BE49-F238E27FC236}">
                        <a16:creationId xmlns:a16="http://schemas.microsoft.com/office/drawing/2014/main" id="{28509AD1-E6F9-27EE-2E67-F34EB1B96649}"/>
                      </a:ext>
                    </a:extLst>
                  </p:cNvPr>
                  <p:cNvSpPr/>
                  <p:nvPr/>
                </p:nvSpPr>
                <p:spPr>
                  <a:xfrm>
                    <a:off x="2998497" y="2429170"/>
                    <a:ext cx="2035171" cy="959408"/>
                  </a:xfrm>
                  <a:prstGeom prst="round2Diag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C3106037-B2BA-DD5D-6412-F7EEC1FBEC16}"/>
                      </a:ext>
                    </a:extLst>
                  </p:cNvPr>
                  <p:cNvSpPr txBox="1"/>
                  <p:nvPr/>
                </p:nvSpPr>
                <p:spPr>
                  <a:xfrm>
                    <a:off x="3933755" y="2364726"/>
                    <a:ext cx="825867" cy="646331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600" b="1" i="1" u="sng">
                        <a:latin typeface="Avenir Book" panose="02000503020000020003" pitchFamily="2" charset="0"/>
                      </a:rPr>
                      <a:t>7.5</a:t>
                    </a:r>
                    <a:endParaRPr lang="en-US" i="1" u="sng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BFF748A0-1FC5-53B8-4354-A66CB4FB66D1}"/>
                      </a:ext>
                    </a:extLst>
                  </p:cNvPr>
                  <p:cNvSpPr txBox="1"/>
                  <p:nvPr/>
                </p:nvSpPr>
                <p:spPr>
                  <a:xfrm>
                    <a:off x="3701653" y="2834786"/>
                    <a:ext cx="1320281" cy="584775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>
                        <a:latin typeface="Avenir Book" panose="02000503020000020003" pitchFamily="2" charset="0"/>
                      </a:rPr>
                      <a:t>GWC Coach Hours</a:t>
                    </a:r>
                  </a:p>
                </p:txBody>
              </p:sp>
            </p:grpSp>
            <p:pic>
              <p:nvPicPr>
                <p:cNvPr id="70" name="Graphic 69" descr="Typewriter with solid fill">
                  <a:extLst>
                    <a:ext uri="{FF2B5EF4-FFF2-40B4-BE49-F238E27FC236}">
                      <a16:creationId xmlns:a16="http://schemas.microsoft.com/office/drawing/2014/main" id="{D7D18AA1-021E-E2C2-E9DB-A8B8D4E65D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05059" y="2593806"/>
                  <a:ext cx="912082" cy="912082"/>
                </a:xfrm>
                <a:prstGeom prst="rect">
                  <a:avLst/>
                </a:prstGeom>
              </p:spPr>
            </p:pic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B48C408A-0A00-AA07-12BF-833B74EA480C}"/>
                  </a:ext>
                </a:extLst>
              </p:cNvPr>
              <p:cNvGrpSpPr/>
              <p:nvPr/>
            </p:nvGrpSpPr>
            <p:grpSpPr>
              <a:xfrm>
                <a:off x="8640157" y="3502064"/>
                <a:ext cx="2105089" cy="1478652"/>
                <a:chOff x="7795250" y="1540676"/>
                <a:chExt cx="2105089" cy="1478652"/>
              </a:xfrm>
              <a:noFill/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C24F550E-328B-FD95-38AD-46277D214FB9}"/>
                    </a:ext>
                  </a:extLst>
                </p:cNvPr>
                <p:cNvGrpSpPr/>
                <p:nvPr/>
              </p:nvGrpSpPr>
              <p:grpSpPr>
                <a:xfrm>
                  <a:off x="7795250" y="1540676"/>
                  <a:ext cx="2105089" cy="1191610"/>
                  <a:chOff x="2937973" y="2234238"/>
                  <a:chExt cx="2105089" cy="1191610"/>
                </a:xfrm>
                <a:grpFill/>
              </p:grpSpPr>
              <p:sp>
                <p:nvSpPr>
                  <p:cNvPr id="77" name="Round Diagonal Corner Rectangle 76">
                    <a:extLst>
                      <a:ext uri="{FF2B5EF4-FFF2-40B4-BE49-F238E27FC236}">
                        <a16:creationId xmlns:a16="http://schemas.microsoft.com/office/drawing/2014/main" id="{E8EEA199-0375-552C-512B-25AE7A53DF13}"/>
                      </a:ext>
                    </a:extLst>
                  </p:cNvPr>
                  <p:cNvSpPr/>
                  <p:nvPr/>
                </p:nvSpPr>
                <p:spPr>
                  <a:xfrm>
                    <a:off x="2975972" y="2234238"/>
                    <a:ext cx="1939824" cy="1191610"/>
                  </a:xfrm>
                  <a:prstGeom prst="round2DiagRect">
                    <a:avLst>
                      <a:gd name="adj1" fmla="val 16667"/>
                      <a:gd name="adj2" fmla="val 0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2376E900-AD9E-3D71-30FA-88376BB51E62}"/>
                      </a:ext>
                    </a:extLst>
                  </p:cNvPr>
                  <p:cNvSpPr txBox="1"/>
                  <p:nvPr/>
                </p:nvSpPr>
                <p:spPr>
                  <a:xfrm>
                    <a:off x="2937973" y="2392610"/>
                    <a:ext cx="570990" cy="92333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5400" b="1" i="1" u="sng">
                        <a:latin typeface="Avenir Book" panose="02000503020000020003" pitchFamily="2" charset="0"/>
                      </a:rPr>
                      <a:t>4</a:t>
                    </a:r>
                    <a:endParaRPr lang="en-US" sz="3200" i="1" u="sng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D03C709D-4B53-FE52-8456-9001445767B2}"/>
                      </a:ext>
                    </a:extLst>
                  </p:cNvPr>
                  <p:cNvSpPr txBox="1"/>
                  <p:nvPr/>
                </p:nvSpPr>
                <p:spPr>
                  <a:xfrm>
                    <a:off x="3301657" y="2327954"/>
                    <a:ext cx="1741405" cy="584775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>
                        <a:latin typeface="Avenir Book" panose="02000503020000020003" pitchFamily="2" charset="0"/>
                      </a:rPr>
                      <a:t>General/Flag Officers Briefed</a:t>
                    </a:r>
                  </a:p>
                </p:txBody>
              </p:sp>
            </p:grpSp>
            <p:pic>
              <p:nvPicPr>
                <p:cNvPr id="76" name="Graphic 75" descr="Rating 3 Star with solid fill">
                  <a:extLst>
                    <a:ext uri="{FF2B5EF4-FFF2-40B4-BE49-F238E27FC236}">
                      <a16:creationId xmlns:a16="http://schemas.microsoft.com/office/drawing/2014/main" id="{A6D1D49A-DCA2-2263-5F53-196158C3A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06987" y="1763330"/>
                  <a:ext cx="1255998" cy="125599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EF910CE-1617-7107-4847-5EF9B0B4D3D3}"/>
                  </a:ext>
                </a:extLst>
              </p:cNvPr>
              <p:cNvGrpSpPr/>
              <p:nvPr/>
            </p:nvGrpSpPr>
            <p:grpSpPr>
              <a:xfrm>
                <a:off x="8684490" y="4709732"/>
                <a:ext cx="1527976" cy="941526"/>
                <a:chOff x="10279354" y="960978"/>
                <a:chExt cx="1527976" cy="941526"/>
              </a:xfrm>
              <a:noFill/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DB94EDF5-7E97-8F42-AC11-42FC325320FD}"/>
                    </a:ext>
                  </a:extLst>
                </p:cNvPr>
                <p:cNvGrpSpPr/>
                <p:nvPr/>
              </p:nvGrpSpPr>
              <p:grpSpPr>
                <a:xfrm>
                  <a:off x="10279354" y="1009126"/>
                  <a:ext cx="1527976" cy="893378"/>
                  <a:chOff x="3121021" y="2254287"/>
                  <a:chExt cx="1527976" cy="893378"/>
                </a:xfrm>
                <a:grpFill/>
              </p:grpSpPr>
              <p:sp>
                <p:nvSpPr>
                  <p:cNvPr id="83" name="Round Diagonal Corner Rectangle 82">
                    <a:extLst>
                      <a:ext uri="{FF2B5EF4-FFF2-40B4-BE49-F238E27FC236}">
                        <a16:creationId xmlns:a16="http://schemas.microsoft.com/office/drawing/2014/main" id="{15160B9F-BC9F-37B3-9098-9EADCE99ABA0}"/>
                      </a:ext>
                    </a:extLst>
                  </p:cNvPr>
                  <p:cNvSpPr/>
                  <p:nvPr/>
                </p:nvSpPr>
                <p:spPr>
                  <a:xfrm>
                    <a:off x="3131885" y="2272168"/>
                    <a:ext cx="1514062" cy="857616"/>
                  </a:xfrm>
                  <a:prstGeom prst="round2Diag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B7505054-30C5-3095-7EFF-F8A3420003F4}"/>
                      </a:ext>
                    </a:extLst>
                  </p:cNvPr>
                  <p:cNvSpPr txBox="1"/>
                  <p:nvPr/>
                </p:nvSpPr>
                <p:spPr>
                  <a:xfrm>
                    <a:off x="3647678" y="2254287"/>
                    <a:ext cx="989373" cy="646331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600" b="1" i="1" u="sng">
                        <a:latin typeface="Avenir Book" panose="02000503020000020003" pitchFamily="2" charset="0"/>
                      </a:rPr>
                      <a:t>17K</a:t>
                    </a:r>
                    <a:endParaRPr lang="en-US" i="1" u="sng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DC73632D-EF47-8BBB-5A21-0F686DD8E462}"/>
                      </a:ext>
                    </a:extLst>
                  </p:cNvPr>
                  <p:cNvSpPr txBox="1"/>
                  <p:nvPr/>
                </p:nvSpPr>
                <p:spPr>
                  <a:xfrm>
                    <a:off x="3121021" y="2809111"/>
                    <a:ext cx="1527976" cy="338554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1600">
                        <a:latin typeface="Avenir Book" panose="02000503020000020003" pitchFamily="2" charset="0"/>
                      </a:rPr>
                      <a:t>Miles traveled</a:t>
                    </a:r>
                  </a:p>
                </p:txBody>
              </p:sp>
            </p:grpSp>
            <p:pic>
              <p:nvPicPr>
                <p:cNvPr id="82" name="Graphic 81" descr="Map with pin with solid fill">
                  <a:extLst>
                    <a:ext uri="{FF2B5EF4-FFF2-40B4-BE49-F238E27FC236}">
                      <a16:creationId xmlns:a16="http://schemas.microsoft.com/office/drawing/2014/main" id="{78962B84-6019-CAE9-735F-F845BE99A5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14480" y="960978"/>
                  <a:ext cx="647284" cy="647284"/>
                </a:xfrm>
                <a:prstGeom prst="rect">
                  <a:avLst/>
                </a:prstGeom>
              </p:spPr>
            </p:pic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2441D69A-0166-C61C-229C-6EB0C03989FC}"/>
                  </a:ext>
                </a:extLst>
              </p:cNvPr>
              <p:cNvGrpSpPr/>
              <p:nvPr/>
            </p:nvGrpSpPr>
            <p:grpSpPr>
              <a:xfrm>
                <a:off x="10888001" y="5729545"/>
                <a:ext cx="1258091" cy="1022332"/>
                <a:chOff x="9900339" y="5090377"/>
                <a:chExt cx="1258091" cy="1022332"/>
              </a:xfrm>
              <a:noFill/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DD636882-6BA4-088F-A468-CC6F2ED7689E}"/>
                    </a:ext>
                  </a:extLst>
                </p:cNvPr>
                <p:cNvGrpSpPr/>
                <p:nvPr/>
              </p:nvGrpSpPr>
              <p:grpSpPr>
                <a:xfrm>
                  <a:off x="9900339" y="5090377"/>
                  <a:ext cx="1258091" cy="1022332"/>
                  <a:chOff x="2823612" y="2461899"/>
                  <a:chExt cx="1258091" cy="1022332"/>
                </a:xfrm>
                <a:grpFill/>
              </p:grpSpPr>
              <p:sp>
                <p:nvSpPr>
                  <p:cNvPr id="95" name="Round Diagonal Corner Rectangle 94">
                    <a:extLst>
                      <a:ext uri="{FF2B5EF4-FFF2-40B4-BE49-F238E27FC236}">
                        <a16:creationId xmlns:a16="http://schemas.microsoft.com/office/drawing/2014/main" id="{2E79A041-0B38-92C3-6E4C-90212DBF65C3}"/>
                      </a:ext>
                    </a:extLst>
                  </p:cNvPr>
                  <p:cNvSpPr/>
                  <p:nvPr/>
                </p:nvSpPr>
                <p:spPr>
                  <a:xfrm>
                    <a:off x="2823612" y="2461899"/>
                    <a:ext cx="1258091" cy="963949"/>
                  </a:xfrm>
                  <a:prstGeom prst="round2Diag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15869B58-1405-33CB-6F00-D03183EDA950}"/>
                      </a:ext>
                    </a:extLst>
                  </p:cNvPr>
                  <p:cNvSpPr txBox="1"/>
                  <p:nvPr/>
                </p:nvSpPr>
                <p:spPr>
                  <a:xfrm>
                    <a:off x="2931638" y="2569618"/>
                    <a:ext cx="441146" cy="646331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600" b="1" i="1" u="sng">
                        <a:latin typeface="Avenir Book" panose="02000503020000020003" pitchFamily="2" charset="0"/>
                      </a:rPr>
                      <a:t>1</a:t>
                    </a:r>
                    <a:endParaRPr lang="en-US" i="1" u="sng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77460381-E35F-839F-76D2-84EC1AD2F3E2}"/>
                      </a:ext>
                    </a:extLst>
                  </p:cNvPr>
                  <p:cNvSpPr txBox="1"/>
                  <p:nvPr/>
                </p:nvSpPr>
                <p:spPr>
                  <a:xfrm>
                    <a:off x="2924208" y="3145677"/>
                    <a:ext cx="1081615" cy="338554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1600">
                        <a:latin typeface="Avenir Book" panose="02000503020000020003" pitchFamily="2" charset="0"/>
                      </a:rPr>
                      <a:t>Pandemic</a:t>
                    </a:r>
                  </a:p>
                </p:txBody>
              </p:sp>
            </p:grpSp>
            <p:pic>
              <p:nvPicPr>
                <p:cNvPr id="94" name="Graphic 93" descr="Needle with solid fill">
                  <a:extLst>
                    <a:ext uri="{FF2B5EF4-FFF2-40B4-BE49-F238E27FC236}">
                      <a16:creationId xmlns:a16="http://schemas.microsoft.com/office/drawing/2014/main" id="{4A7A85D3-4536-BFB0-AA35-C88A2A76EA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96DAC541-7B7A-43D3-8B79-37D633B846F1}">
                      <asvg:svgBlip xmlns:asvg="http://schemas.microsoft.com/office/drawing/2016/SVG/main" r:embed="rId3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88528" y="5155271"/>
                  <a:ext cx="618831" cy="618831"/>
                </a:xfrm>
                <a:prstGeom prst="rect">
                  <a:avLst/>
                </a:prstGeom>
              </p:spPr>
            </p:pic>
          </p:grp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57D70CD5-A6FC-68F7-2E8A-BE2F3FE5637A}"/>
                  </a:ext>
                </a:extLst>
              </p:cNvPr>
              <p:cNvSpPr txBox="1"/>
              <p:nvPr/>
            </p:nvSpPr>
            <p:spPr>
              <a:xfrm>
                <a:off x="9032115" y="620118"/>
                <a:ext cx="283998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r>
                  <a:rPr lang="en-US" sz="2400" i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venir Book" panose="02000503020000020003" pitchFamily="2" charset="0"/>
                  </a:rPr>
                  <a:t>Amplifying Information</a:t>
                </a:r>
              </a:p>
            </p:txBody>
          </p:sp>
        </p:grpSp>
        <p:pic>
          <p:nvPicPr>
            <p:cNvPr id="126" name="Picture 4" descr="Contact Us | CCDC AvMC Program Office for the GTRI UARC Contract">
              <a:extLst>
                <a:ext uri="{FF2B5EF4-FFF2-40B4-BE49-F238E27FC236}">
                  <a16:creationId xmlns:a16="http://schemas.microsoft.com/office/drawing/2014/main" id="{20EAA1AE-E9CE-C932-F982-B4155A2B6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9581" y="2950289"/>
              <a:ext cx="2004657" cy="359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164C282-BCE2-C755-E0FB-0EB1544BAD86}"/>
              </a:ext>
            </a:extLst>
          </p:cNvPr>
          <p:cNvGrpSpPr/>
          <p:nvPr/>
        </p:nvGrpSpPr>
        <p:grpSpPr>
          <a:xfrm>
            <a:off x="9860" y="576882"/>
            <a:ext cx="2839980" cy="6133154"/>
            <a:chOff x="9860" y="576882"/>
            <a:chExt cx="2839980" cy="6133154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F22BBBB-08F4-CAE0-FA4D-CA18BA99D95F}"/>
                </a:ext>
              </a:extLst>
            </p:cNvPr>
            <p:cNvGrpSpPr/>
            <p:nvPr/>
          </p:nvGrpSpPr>
          <p:grpSpPr>
            <a:xfrm>
              <a:off x="9860" y="576882"/>
              <a:ext cx="2839980" cy="6133154"/>
              <a:chOff x="9860" y="576882"/>
              <a:chExt cx="2839980" cy="6133154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CA56D53-9320-785D-961A-501611CF9FD1}"/>
                  </a:ext>
                </a:extLst>
              </p:cNvPr>
              <p:cNvGrpSpPr/>
              <p:nvPr/>
            </p:nvGrpSpPr>
            <p:grpSpPr>
              <a:xfrm>
                <a:off x="80732" y="5481181"/>
                <a:ext cx="1620618" cy="1228855"/>
                <a:chOff x="5556849" y="4018550"/>
                <a:chExt cx="1620618" cy="1228855"/>
              </a:xfrm>
              <a:noFill/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EF834E5C-7DF9-DC74-134C-C1E7DB3ACFDD}"/>
                    </a:ext>
                  </a:extLst>
                </p:cNvPr>
                <p:cNvGrpSpPr/>
                <p:nvPr/>
              </p:nvGrpSpPr>
              <p:grpSpPr>
                <a:xfrm>
                  <a:off x="5556849" y="4018550"/>
                  <a:ext cx="1620618" cy="1228855"/>
                  <a:chOff x="5556849" y="4018550"/>
                  <a:chExt cx="1620618" cy="1228855"/>
                </a:xfrm>
                <a:grpFill/>
              </p:grpSpPr>
              <p:sp>
                <p:nvSpPr>
                  <p:cNvPr id="52" name="Round Diagonal Corner Rectangle 51">
                    <a:extLst>
                      <a:ext uri="{FF2B5EF4-FFF2-40B4-BE49-F238E27FC236}">
                        <a16:creationId xmlns:a16="http://schemas.microsoft.com/office/drawing/2014/main" id="{3A2B2C80-C630-2F18-CA7B-989E63C279B6}"/>
                      </a:ext>
                    </a:extLst>
                  </p:cNvPr>
                  <p:cNvSpPr/>
                  <p:nvPr/>
                </p:nvSpPr>
                <p:spPr>
                  <a:xfrm>
                    <a:off x="5556849" y="4039851"/>
                    <a:ext cx="1535592" cy="1207554"/>
                  </a:xfrm>
                  <a:prstGeom prst="round2Diag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B9A433CB-13D7-C500-2CE9-33D78082799A}"/>
                      </a:ext>
                    </a:extLst>
                  </p:cNvPr>
                  <p:cNvSpPr txBox="1"/>
                  <p:nvPr/>
                </p:nvSpPr>
                <p:spPr>
                  <a:xfrm>
                    <a:off x="6431426" y="4030467"/>
                    <a:ext cx="746041" cy="584775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>
                        <a:latin typeface="Avenir Book" panose="02000503020000020003" pitchFamily="2" charset="0"/>
                      </a:rPr>
                      <a:t>Hours Using</a:t>
                    </a:r>
                  </a:p>
                </p:txBody>
              </p:sp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2B04CBBF-E752-B561-F3DB-F7CB596E72DE}"/>
                      </a:ext>
                    </a:extLst>
                  </p:cNvPr>
                  <p:cNvSpPr txBox="1"/>
                  <p:nvPr/>
                </p:nvSpPr>
                <p:spPr>
                  <a:xfrm>
                    <a:off x="5561480" y="4018550"/>
                    <a:ext cx="1031033" cy="646331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600" b="1" i="1" u="sng">
                        <a:latin typeface="Avenir Book" panose="02000503020000020003" pitchFamily="2" charset="0"/>
                      </a:rPr>
                      <a:t>30+</a:t>
                    </a:r>
                    <a:r>
                      <a:rPr lang="en-US" sz="3600" b="1" i="1">
                        <a:latin typeface="Avenir Book" panose="02000503020000020003" pitchFamily="2" charset="0"/>
                      </a:rPr>
                      <a:t> </a:t>
                    </a:r>
                    <a:endParaRPr lang="en-US" i="1">
                      <a:latin typeface="Avenir Book" panose="02000503020000020003" pitchFamily="2" charset="0"/>
                    </a:endParaRPr>
                  </a:p>
                </p:txBody>
              </p:sp>
            </p:grpSp>
            <p:pic>
              <p:nvPicPr>
                <p:cNvPr id="51" name="Picture 20" descr="Improved Performance Research Integration Tool - Wikipedia">
                  <a:extLst>
                    <a:ext uri="{FF2B5EF4-FFF2-40B4-BE49-F238E27FC236}">
                      <a16:creationId xmlns:a16="http://schemas.microsoft.com/office/drawing/2014/main" id="{361111C9-4B55-D703-766F-89C6D8E1B1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0580" y="4602513"/>
                  <a:ext cx="1174171" cy="615535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D5C266EE-F3BC-BFAC-D6B1-3CDB52755DAD}"/>
                  </a:ext>
                </a:extLst>
              </p:cNvPr>
              <p:cNvGrpSpPr/>
              <p:nvPr/>
            </p:nvGrpSpPr>
            <p:grpSpPr>
              <a:xfrm>
                <a:off x="91715" y="2780001"/>
                <a:ext cx="2711352" cy="1662685"/>
                <a:chOff x="6289197" y="4111518"/>
                <a:chExt cx="2351948" cy="1662685"/>
              </a:xfrm>
              <a:noFill/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4480B5D7-F462-1415-F104-5AC4901CA1C6}"/>
                    </a:ext>
                  </a:extLst>
                </p:cNvPr>
                <p:cNvGrpSpPr/>
                <p:nvPr/>
              </p:nvGrpSpPr>
              <p:grpSpPr>
                <a:xfrm>
                  <a:off x="6289197" y="4111518"/>
                  <a:ext cx="2351948" cy="1662685"/>
                  <a:chOff x="2785036" y="2265644"/>
                  <a:chExt cx="2351948" cy="1571964"/>
                </a:xfrm>
                <a:grpFill/>
              </p:grpSpPr>
              <p:sp>
                <p:nvSpPr>
                  <p:cNvPr id="60" name="Round Diagonal Corner Rectangle 59">
                    <a:extLst>
                      <a:ext uri="{FF2B5EF4-FFF2-40B4-BE49-F238E27FC236}">
                        <a16:creationId xmlns:a16="http://schemas.microsoft.com/office/drawing/2014/main" id="{0A58E670-ADD0-55F9-65A2-A2784816F34C}"/>
                      </a:ext>
                    </a:extLst>
                  </p:cNvPr>
                  <p:cNvSpPr/>
                  <p:nvPr/>
                </p:nvSpPr>
                <p:spPr>
                  <a:xfrm>
                    <a:off x="2785036" y="2302963"/>
                    <a:ext cx="2351948" cy="1534645"/>
                  </a:xfrm>
                  <a:prstGeom prst="round2Diag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8D909452-4388-45DC-3E4D-4973C2EF67C4}"/>
                      </a:ext>
                    </a:extLst>
                  </p:cNvPr>
                  <p:cNvSpPr txBox="1"/>
                  <p:nvPr/>
                </p:nvSpPr>
                <p:spPr>
                  <a:xfrm>
                    <a:off x="3696023" y="2265644"/>
                    <a:ext cx="603144" cy="872950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400" b="1" i="1" u="sng">
                        <a:latin typeface="Avenir Book" panose="02000503020000020003" pitchFamily="2" charset="0"/>
                      </a:rPr>
                      <a:t>2</a:t>
                    </a:r>
                    <a:r>
                      <a:rPr lang="en-US" sz="5400" b="1" i="1">
                        <a:latin typeface="Avenir Book" panose="02000503020000020003" pitchFamily="2" charset="0"/>
                      </a:rPr>
                      <a:t> </a:t>
                    </a:r>
                    <a:endParaRPr lang="en-US" sz="3200" i="1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38AC62FE-0E15-ABE5-AA85-BA528A06DF83}"/>
                      </a:ext>
                    </a:extLst>
                  </p:cNvPr>
                  <p:cNvSpPr txBox="1"/>
                  <p:nvPr/>
                </p:nvSpPr>
                <p:spPr>
                  <a:xfrm>
                    <a:off x="2788730" y="3006549"/>
                    <a:ext cx="2326992" cy="552868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>
                        <a:latin typeface="Avenir Book" panose="02000503020000020003" pitchFamily="2" charset="0"/>
                      </a:rPr>
                      <a:t>Memoranda of Agreement</a:t>
                    </a:r>
                  </a:p>
                </p:txBody>
              </p:sp>
            </p:grpSp>
            <p:pic>
              <p:nvPicPr>
                <p:cNvPr id="58" name="Picture 2" descr="USAARL celebrates 50 years of Army medical research | Article | The United  States Army">
                  <a:extLst>
                    <a:ext uri="{FF2B5EF4-FFF2-40B4-BE49-F238E27FC236}">
                      <a16:creationId xmlns:a16="http://schemas.microsoft.com/office/drawing/2014/main" id="{5FF556FF-A561-F1C3-A793-08FFCB764F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13" r="15625"/>
                <a:stretch/>
              </p:blipFill>
              <p:spPr bwMode="auto">
                <a:xfrm>
                  <a:off x="6419521" y="4224632"/>
                  <a:ext cx="537297" cy="668489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</p:pic>
            <p:pic>
              <p:nvPicPr>
                <p:cNvPr id="59" name="Picture 22" descr="NASA">
                  <a:extLst>
                    <a:ext uri="{FF2B5EF4-FFF2-40B4-BE49-F238E27FC236}">
                      <a16:creationId xmlns:a16="http://schemas.microsoft.com/office/drawing/2014/main" id="{F2A03E8B-ECEC-2D30-B26C-AA3D1554B9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80069" y="4226096"/>
                  <a:ext cx="740715" cy="694174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E806A52-0BCE-228D-B69D-5853A06362FB}"/>
                  </a:ext>
                </a:extLst>
              </p:cNvPr>
              <p:cNvGrpSpPr/>
              <p:nvPr/>
            </p:nvGrpSpPr>
            <p:grpSpPr>
              <a:xfrm>
                <a:off x="69899" y="4513543"/>
                <a:ext cx="2733168" cy="919604"/>
                <a:chOff x="8279612" y="405423"/>
                <a:chExt cx="2733168" cy="919604"/>
              </a:xfrm>
            </p:grpSpPr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D45B9934-BFD9-411C-94F6-DF2878801759}"/>
                    </a:ext>
                  </a:extLst>
                </p:cNvPr>
                <p:cNvGrpSpPr/>
                <p:nvPr/>
              </p:nvGrpSpPr>
              <p:grpSpPr>
                <a:xfrm>
                  <a:off x="8279612" y="405423"/>
                  <a:ext cx="2733168" cy="919604"/>
                  <a:chOff x="2518004" y="2272168"/>
                  <a:chExt cx="2733168" cy="919604"/>
                </a:xfrm>
                <a:noFill/>
              </p:grpSpPr>
              <p:sp>
                <p:nvSpPr>
                  <p:cNvPr id="103" name="Round Diagonal Corner Rectangle 102">
                    <a:extLst>
                      <a:ext uri="{FF2B5EF4-FFF2-40B4-BE49-F238E27FC236}">
                        <a16:creationId xmlns:a16="http://schemas.microsoft.com/office/drawing/2014/main" id="{50E487DF-CC57-EF4C-B0F1-10658FC0AA59}"/>
                      </a:ext>
                    </a:extLst>
                  </p:cNvPr>
                  <p:cNvSpPr/>
                  <p:nvPr/>
                </p:nvSpPr>
                <p:spPr>
                  <a:xfrm>
                    <a:off x="2518004" y="2272168"/>
                    <a:ext cx="2733168" cy="919604"/>
                  </a:xfrm>
                  <a:prstGeom prst="round2Diag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CF793F1C-5160-CB97-AF39-606DC46E2433}"/>
                      </a:ext>
                    </a:extLst>
                  </p:cNvPr>
                  <p:cNvSpPr txBox="1"/>
                  <p:nvPr/>
                </p:nvSpPr>
                <p:spPr>
                  <a:xfrm>
                    <a:off x="2616426" y="2320359"/>
                    <a:ext cx="1005403" cy="646331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600" b="1" i="1" u="sng">
                        <a:latin typeface="Avenir Book" panose="02000503020000020003" pitchFamily="2" charset="0"/>
                      </a:rPr>
                      <a:t>25+</a:t>
                    </a:r>
                    <a:endParaRPr lang="en-US" i="1" u="sng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7FE1EBA8-67E0-56FA-3F20-4883813FC998}"/>
                      </a:ext>
                    </a:extLst>
                  </p:cNvPr>
                  <p:cNvSpPr txBox="1"/>
                  <p:nvPr/>
                </p:nvSpPr>
                <p:spPr>
                  <a:xfrm>
                    <a:off x="2522468" y="2876068"/>
                    <a:ext cx="2704067" cy="276999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>
                        <a:latin typeface="Avenir Book" panose="02000503020000020003" pitchFamily="2" charset="0"/>
                      </a:rPr>
                      <a:t>Collaborators across Organizations</a:t>
                    </a:r>
                  </a:p>
                </p:txBody>
              </p:sp>
            </p:grp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DC893F10-C1D4-0D98-0382-697FB91417C2}"/>
                    </a:ext>
                  </a:extLst>
                </p:cNvPr>
                <p:cNvSpPr txBox="1"/>
                <p:nvPr/>
              </p:nvSpPr>
              <p:spPr>
                <a:xfrm>
                  <a:off x="10239325" y="453614"/>
                  <a:ext cx="44114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i="1" u="sng">
                      <a:latin typeface="Avenir Book" panose="02000503020000020003" pitchFamily="2" charset="0"/>
                    </a:rPr>
                    <a:t>6</a:t>
                  </a:r>
                  <a:endParaRPr lang="en-US" i="1" u="sng">
                    <a:latin typeface="Avenir Book" panose="02000503020000020003" pitchFamily="2" charset="0"/>
                  </a:endParaRPr>
                </a:p>
              </p:txBody>
            </p:sp>
            <p:pic>
              <p:nvPicPr>
                <p:cNvPr id="102" name="Graphic 101" descr="Handshake with solid fill">
                  <a:extLst>
                    <a:ext uri="{FF2B5EF4-FFF2-40B4-BE49-F238E27FC236}">
                      <a16:creationId xmlns:a16="http://schemas.microsoft.com/office/drawing/2014/main" id="{DD16D7B9-6C04-C89F-999D-6C6B7838AD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>
                  <a:extLst>
                    <a:ext uri="{96DAC541-7B7A-43D3-8B79-37D633B846F1}">
                      <asvg:svgBlip xmlns:asvg="http://schemas.microsoft.com/office/drawing/2016/SVG/main" r:embed="rId3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94917" y="427966"/>
                  <a:ext cx="697627" cy="697627"/>
                </a:xfrm>
                <a:prstGeom prst="rect">
                  <a:avLst/>
                </a:prstGeom>
              </p:spPr>
            </p:pic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91B552FD-D5F9-CB33-C429-C442779D3051}"/>
                  </a:ext>
                </a:extLst>
              </p:cNvPr>
              <p:cNvGrpSpPr/>
              <p:nvPr/>
            </p:nvGrpSpPr>
            <p:grpSpPr>
              <a:xfrm>
                <a:off x="1655830" y="5413681"/>
                <a:ext cx="1183357" cy="1296326"/>
                <a:chOff x="1655830" y="5558529"/>
                <a:chExt cx="1183357" cy="1296326"/>
              </a:xfrm>
            </p:grpSpPr>
            <p:sp>
              <p:nvSpPr>
                <p:cNvPr id="110" name="Round Diagonal Corner Rectangle 109">
                  <a:extLst>
                    <a:ext uri="{FF2B5EF4-FFF2-40B4-BE49-F238E27FC236}">
                      <a16:creationId xmlns:a16="http://schemas.microsoft.com/office/drawing/2014/main" id="{E5944BCD-B40E-9E29-E955-C834A42DF626}"/>
                    </a:ext>
                  </a:extLst>
                </p:cNvPr>
                <p:cNvSpPr/>
                <p:nvPr/>
              </p:nvSpPr>
              <p:spPr>
                <a:xfrm>
                  <a:off x="1684608" y="5647301"/>
                  <a:ext cx="1120941" cy="1207554"/>
                </a:xfrm>
                <a:prstGeom prst="round2Diag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06F34AFE-D3C0-7EE3-1613-B09832B58698}"/>
                    </a:ext>
                  </a:extLst>
                </p:cNvPr>
                <p:cNvSpPr txBox="1"/>
                <p:nvPr/>
              </p:nvSpPr>
              <p:spPr>
                <a:xfrm>
                  <a:off x="1741039" y="5577995"/>
                  <a:ext cx="47833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i="1" u="sng">
                      <a:latin typeface="Avenir Book" panose="02000503020000020003" pitchFamily="2" charset="0"/>
                    </a:rPr>
                    <a:t>2</a:t>
                  </a:r>
                  <a:endParaRPr lang="en-US" i="1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E8DA4A44-8036-1DFB-F659-4FB2BC384E8F}"/>
                    </a:ext>
                  </a:extLst>
                </p:cNvPr>
                <p:cNvSpPr txBox="1"/>
                <p:nvPr/>
              </p:nvSpPr>
              <p:spPr>
                <a:xfrm>
                  <a:off x="1655830" y="6217423"/>
                  <a:ext cx="113028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>
                      <a:latin typeface="Avenir Book" panose="02000503020000020003" pitchFamily="2" charset="0"/>
                    </a:rPr>
                    <a:t>UH-60A/L Sim Hours</a:t>
                  </a:r>
                </a:p>
              </p:txBody>
            </p:sp>
            <p:pic>
              <p:nvPicPr>
                <p:cNvPr id="115" name="Graphic 114" descr="Helicopter with solid fill">
                  <a:extLst>
                    <a:ext uri="{FF2B5EF4-FFF2-40B4-BE49-F238E27FC236}">
                      <a16:creationId xmlns:a16="http://schemas.microsoft.com/office/drawing/2014/main" id="{16EFE77A-EADC-D3B3-BD5C-D27A0D512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>
                  <a:extLst>
                    <a:ext uri="{96DAC541-7B7A-43D3-8B79-37D633B846F1}">
                      <asvg:svgBlip xmlns:asvg="http://schemas.microsoft.com/office/drawing/2016/SVG/main" r:embed="rId3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3601" y="5558529"/>
                  <a:ext cx="695586" cy="695586"/>
                </a:xfrm>
                <a:prstGeom prst="rect">
                  <a:avLst/>
                </a:prstGeom>
              </p:spPr>
            </p:pic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5530D41-6FCD-FF08-7348-D11017A7E7BF}"/>
                  </a:ext>
                </a:extLst>
              </p:cNvPr>
              <p:cNvGrpSpPr/>
              <p:nvPr/>
            </p:nvGrpSpPr>
            <p:grpSpPr>
              <a:xfrm>
                <a:off x="116671" y="1779247"/>
                <a:ext cx="2733168" cy="994132"/>
                <a:chOff x="116671" y="1779247"/>
                <a:chExt cx="2733168" cy="994132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2D69F0CA-AFAB-6CAD-E2D9-2A20E7EEE7A7}"/>
                    </a:ext>
                  </a:extLst>
                </p:cNvPr>
                <p:cNvGrpSpPr/>
                <p:nvPr/>
              </p:nvGrpSpPr>
              <p:grpSpPr>
                <a:xfrm>
                  <a:off x="116671" y="1779247"/>
                  <a:ext cx="2733168" cy="994132"/>
                  <a:chOff x="4420562" y="2773589"/>
                  <a:chExt cx="2248632" cy="994132"/>
                </a:xfrm>
                <a:noFill/>
              </p:grpSpPr>
              <p:sp>
                <p:nvSpPr>
                  <p:cNvPr id="5" name="Round Diagonal Corner Rectangle 4">
                    <a:extLst>
                      <a:ext uri="{FF2B5EF4-FFF2-40B4-BE49-F238E27FC236}">
                        <a16:creationId xmlns:a16="http://schemas.microsoft.com/office/drawing/2014/main" id="{871EF80F-A12F-C311-D7E0-FC30FBA3F166}"/>
                      </a:ext>
                    </a:extLst>
                  </p:cNvPr>
                  <p:cNvSpPr/>
                  <p:nvPr/>
                </p:nvSpPr>
                <p:spPr>
                  <a:xfrm>
                    <a:off x="4420562" y="2773589"/>
                    <a:ext cx="2248632" cy="979454"/>
                  </a:xfrm>
                  <a:prstGeom prst="round2Diag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32A3F9A3-535A-F6C7-ABF2-0564E03620D4}"/>
                      </a:ext>
                    </a:extLst>
                  </p:cNvPr>
                  <p:cNvSpPr txBox="1"/>
                  <p:nvPr/>
                </p:nvSpPr>
                <p:spPr>
                  <a:xfrm>
                    <a:off x="4470017" y="2782836"/>
                    <a:ext cx="2149722" cy="984885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 i="1" u="sng">
                        <a:latin typeface="Avenir Book" panose="02000503020000020003" pitchFamily="2" charset="0"/>
                      </a:rPr>
                      <a:t>500+ </a:t>
                    </a:r>
                  </a:p>
                  <a:p>
                    <a:r>
                      <a:rPr lang="en-US">
                        <a:latin typeface="Avenir Book" panose="02000503020000020003" pitchFamily="2" charset="0"/>
                      </a:rPr>
                      <a:t>Items Reviewed</a:t>
                    </a:r>
                  </a:p>
                </p:txBody>
              </p:sp>
            </p:grpSp>
            <p:pic>
              <p:nvPicPr>
                <p:cNvPr id="123" name="Graphic 122" descr="Books on shelf with solid fill">
                  <a:extLst>
                    <a:ext uri="{FF2B5EF4-FFF2-40B4-BE49-F238E27FC236}">
                      <a16:creationId xmlns:a16="http://schemas.microsoft.com/office/drawing/2014/main" id="{128C2982-050B-E94A-8C44-1A3937D336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96DAC541-7B7A-43D3-8B79-37D633B846F1}">
                      <asvg:svgBlip xmlns:asvg="http://schemas.microsoft.com/office/drawing/2016/SVG/main" r:embed="rId4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58676" y="1852417"/>
                  <a:ext cx="914400" cy="914400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73EF5C-465C-EFAE-305B-521E2417FAF6}"/>
                  </a:ext>
                </a:extLst>
              </p:cNvPr>
              <p:cNvSpPr txBox="1"/>
              <p:nvPr/>
            </p:nvSpPr>
            <p:spPr>
              <a:xfrm>
                <a:off x="9860" y="576882"/>
                <a:ext cx="283998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r>
                  <a:rPr lang="en-US" sz="2400" i="1" u="sng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venir Book" panose="02000503020000020003" pitchFamily="2" charset="0"/>
                  </a:rPr>
                  <a:t>Foundational Work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CFA683-F68D-F390-B33A-6234328D9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385" y="3868223"/>
              <a:ext cx="770361" cy="530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983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Background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561" y="1003047"/>
            <a:ext cx="11230878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+mj-lt"/>
                <a:ea typeface="MS PGothic" pitchFamily="34" charset="-128"/>
              </a:rPr>
              <a:t>The US Army’s Future Vertical Lift (FVL) Program includes the Holistic Situational Awareness and Decision Making (HSA-DM) effort to: </a:t>
            </a:r>
          </a:p>
          <a:p>
            <a:pPr marL="514350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+mj-lt"/>
                <a:ea typeface="MS PGothic" pitchFamily="34" charset="-128"/>
              </a:rPr>
              <a:t>Identify drivers of cognitive workload.</a:t>
            </a:r>
          </a:p>
          <a:p>
            <a:pPr marL="514350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+mj-lt"/>
                <a:ea typeface="MS PGothic" pitchFamily="34" charset="-128"/>
              </a:rPr>
              <a:t>Develop cognitive workload management capabilities. 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prstClr val="white">
                  <a:lumMod val="85000"/>
                </a:prstClr>
              </a:solidFill>
              <a:latin typeface="+mj-lt"/>
              <a:ea typeface="MS PGothic" pitchFamily="34" charset="-128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i="1" dirty="0">
                <a:solidFill>
                  <a:prstClr val="white">
                    <a:lumMod val="85000"/>
                  </a:prstClr>
                </a:solidFill>
                <a:latin typeface="+mj-lt"/>
                <a:ea typeface="MS PGothic" pitchFamily="34" charset="-128"/>
              </a:rPr>
              <a:t>An opportunity to address human operator cognitive workload considerations.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prstClr val="white">
                  <a:lumMod val="85000"/>
                </a:prstClr>
              </a:solidFill>
              <a:latin typeface="+mj-lt"/>
              <a:ea typeface="MS PGothic" pitchFamily="34" charset="-128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+mj-lt"/>
                <a:ea typeface="MS PGothic" pitchFamily="34" charset="-128"/>
              </a:rPr>
              <a:t>Cognitive workload: “represents the degree of activation of a finite pool of resources, limited in capacity, while cognitively processing a primary task over time, mediated by external stochastic environmental and situational factors, as well as affected by definite internal characteristics of a human operator, for coping with static task demands, by devoted effort and attention.” (Longo et al., 2022, p.18)</a:t>
            </a:r>
          </a:p>
        </p:txBody>
      </p:sp>
    </p:spTree>
    <p:extLst>
      <p:ext uri="{BB962C8B-B14F-4D97-AF65-F5344CB8AC3E}">
        <p14:creationId xmlns:p14="http://schemas.microsoft.com/office/powerpoint/2010/main" val="3957639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Problem Statement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561" y="1003047"/>
            <a:ext cx="11230878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+mj-lt"/>
                <a:ea typeface="MS PGothic" pitchFamily="34" charset="-128"/>
              </a:rPr>
              <a:t>Adaptive automation (AA) is one of the most important ideas in the history of human factors. 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+mj-lt"/>
                <a:ea typeface="MS PGothic" pitchFamily="34" charset="-128"/>
              </a:rPr>
              <a:t>Adaptive automation specifically serves to assist in keeping humans in a band of optimal workload.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+mj-lt"/>
                <a:ea typeface="MS PGothic" pitchFamily="34" charset="-128"/>
              </a:rPr>
              <a:t>AA can improve performance, safety, and efficiency.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+mj-lt"/>
                <a:ea typeface="MS PGothic" pitchFamily="34" charset="-128"/>
              </a:rPr>
              <a:t>However, AA can introduce unintended negative consequences.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i="1" dirty="0">
                <a:solidFill>
                  <a:prstClr val="white">
                    <a:lumMod val="85000"/>
                  </a:prstClr>
                </a:solidFill>
                <a:latin typeface="+mj-lt"/>
                <a:ea typeface="MS PGothic" pitchFamily="34" charset="-128"/>
              </a:rPr>
              <a:t>This dissertation leveraged a model-based approach to assess the unintended negative consequences of adaptive automation on cognitive workload.</a:t>
            </a:r>
            <a:endParaRPr lang="en-US" sz="3200" dirty="0">
              <a:solidFill>
                <a:prstClr val="white">
                  <a:lumMod val="85000"/>
                </a:prstClr>
              </a:solidFill>
              <a:latin typeface="+mj-lt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978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Approach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561" y="1003047"/>
            <a:ext cx="11230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3200" dirty="0">
              <a:solidFill>
                <a:prstClr val="white">
                  <a:lumMod val="85000"/>
                </a:prstClr>
              </a:solidFill>
              <a:latin typeface="+mj-lt"/>
              <a:ea typeface="MS PGothic" pitchFamily="34" charset="-128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FA257D0-12C8-F2A7-B5E5-6856F3DBB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587" y="3103451"/>
            <a:ext cx="6093154" cy="3313702"/>
          </a:xfrm>
          <a:prstGeom prst="rect">
            <a:avLst/>
          </a:prstGeom>
        </p:spPr>
      </p:pic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B29535AC-73FD-67A7-D16F-6625E85D8013}"/>
              </a:ext>
            </a:extLst>
          </p:cNvPr>
          <p:cNvSpPr txBox="1">
            <a:spLocks/>
          </p:cNvSpPr>
          <p:nvPr/>
        </p:nvSpPr>
        <p:spPr>
          <a:xfrm>
            <a:off x="140164" y="769445"/>
            <a:ext cx="5759074" cy="23340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u="sng">
                <a:latin typeface="Avenir Book" panose="02000503020000020003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Research Questions</a:t>
            </a:r>
          </a:p>
          <a:p>
            <a:r>
              <a:rPr lang="en-US" sz="1200" u="none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RQ 1. </a:t>
            </a:r>
            <a:r>
              <a:rPr lang="en-US" sz="1200" b="0" u="none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Can cognitive workload modeling inform design decisions in AA systems?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b="0" u="none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	RQ 1a. How do operator cognitive workload model predictions, physiological measures, and subjective workload measures associate in adaptive automation systems?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b="0" u="none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	RQ 1b. What is the relationship between cognitive workload and situation awareness as AA’s unintended consequences emerge during a task?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u="none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RQ 2. </a:t>
            </a:r>
            <a:r>
              <a:rPr lang="en-US" sz="1200" b="0" u="none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Do cognitive workload predictions predict future performance in AA systems?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b="0" u="none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	RQ 2a. Will unintended (or unanticipated) design consequences of AA systems emerge in the form of changes in performance?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3CDB0F57-A678-4BAC-5E8D-F5F8B65EABDE}"/>
              </a:ext>
            </a:extLst>
          </p:cNvPr>
          <p:cNvSpPr txBox="1">
            <a:spLocks/>
          </p:cNvSpPr>
          <p:nvPr/>
        </p:nvSpPr>
        <p:spPr>
          <a:xfrm>
            <a:off x="6238688" y="769444"/>
            <a:ext cx="5472751" cy="23340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u="sng">
                <a:latin typeface="Avenir Book" panose="02000503020000020003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Contributions</a:t>
            </a:r>
          </a:p>
          <a:p>
            <a:pPr marL="342900" indent="-342900">
              <a:buAutoNum type="arabicPeriod"/>
            </a:pPr>
            <a:r>
              <a:rPr lang="en-US" sz="1200" i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AA carries a transition cost that negatively impacts cognitive workload.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200" i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Approach and insights to investigating AA through cognitive workload modeling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200" i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Mode determination can be complicated with AA systems.</a:t>
            </a:r>
          </a:p>
          <a:p>
            <a:pPr marL="342900" indent="-342900">
              <a:buAutoNum type="arabicPeriod"/>
            </a:pPr>
            <a:r>
              <a:rPr lang="en-US" sz="1200" i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Cognitive workload management goals can be delayed.</a:t>
            </a:r>
          </a:p>
          <a:p>
            <a:pPr marL="342900" indent="-342900">
              <a:buAutoNum type="arabicPeriod"/>
            </a:pPr>
            <a:r>
              <a:rPr lang="en-US" sz="1200" b="0" u="none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Situation awareness and cognitive workload relationships in AA systems.</a:t>
            </a:r>
          </a:p>
          <a:p>
            <a:pPr marL="342900" indent="-342900">
              <a:buAutoNum type="arabicPeriod"/>
            </a:pPr>
            <a:r>
              <a:rPr lang="en-US" sz="1200" b="0" u="none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Support to real-time operator state monitoring.</a:t>
            </a:r>
          </a:p>
        </p:txBody>
      </p:sp>
      <p:sp>
        <p:nvSpPr>
          <p:cNvPr id="30" name="Bent Arrow 29">
            <a:extLst>
              <a:ext uri="{FF2B5EF4-FFF2-40B4-BE49-F238E27FC236}">
                <a16:creationId xmlns:a16="http://schemas.microsoft.com/office/drawing/2014/main" id="{0DDE17AA-7F87-9DBA-4510-9815158402D4}"/>
              </a:ext>
            </a:extLst>
          </p:cNvPr>
          <p:cNvSpPr/>
          <p:nvPr/>
        </p:nvSpPr>
        <p:spPr>
          <a:xfrm rot="10800000" flipH="1">
            <a:off x="1783227" y="3172085"/>
            <a:ext cx="1172720" cy="1766086"/>
          </a:xfrm>
          <a:prstGeom prst="ben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Bent Arrow 30">
            <a:extLst>
              <a:ext uri="{FF2B5EF4-FFF2-40B4-BE49-F238E27FC236}">
                <a16:creationId xmlns:a16="http://schemas.microsoft.com/office/drawing/2014/main" id="{F69A5905-2237-BFD1-86F2-BAA1DC28BFCA}"/>
              </a:ext>
            </a:extLst>
          </p:cNvPr>
          <p:cNvSpPr/>
          <p:nvPr/>
        </p:nvSpPr>
        <p:spPr>
          <a:xfrm rot="5400000" flipH="1">
            <a:off x="9122740" y="3440432"/>
            <a:ext cx="1729934" cy="1178953"/>
          </a:xfrm>
          <a:prstGeom prst="ben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0FB3CD9-B3BD-B365-08BD-1FBE2003DF1F}"/>
              </a:ext>
            </a:extLst>
          </p:cNvPr>
          <p:cNvSpPr>
            <a:spLocks noChangeAspect="1"/>
          </p:cNvSpPr>
          <p:nvPr/>
        </p:nvSpPr>
        <p:spPr>
          <a:xfrm>
            <a:off x="8937967" y="5097210"/>
            <a:ext cx="684224" cy="6400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RQ</a:t>
            </a:r>
          </a:p>
          <a:p>
            <a:pPr algn="ctr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2, 2a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69245BF-CB27-3593-9F30-2F051347173D}"/>
              </a:ext>
            </a:extLst>
          </p:cNvPr>
          <p:cNvSpPr>
            <a:spLocks noChangeAspect="1"/>
          </p:cNvSpPr>
          <p:nvPr/>
        </p:nvSpPr>
        <p:spPr>
          <a:xfrm>
            <a:off x="6757693" y="5103802"/>
            <a:ext cx="684223" cy="6400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RQ 1a, 1b, 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31DFBED-46FD-903C-8973-6D81997C8A68}"/>
              </a:ext>
            </a:extLst>
          </p:cNvPr>
          <p:cNvSpPr>
            <a:spLocks noChangeAspect="1"/>
          </p:cNvSpPr>
          <p:nvPr/>
        </p:nvSpPr>
        <p:spPr>
          <a:xfrm>
            <a:off x="4919532" y="5131454"/>
            <a:ext cx="684223" cy="6400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RQ 1, 1a, 1b</a:t>
            </a:r>
          </a:p>
        </p:txBody>
      </p:sp>
    </p:spTree>
    <p:extLst>
      <p:ext uri="{BB962C8B-B14F-4D97-AF65-F5344CB8AC3E}">
        <p14:creationId xmlns:p14="http://schemas.microsoft.com/office/powerpoint/2010/main" val="1949445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C529D-EDCE-8FCF-11E4-0EA708710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37" y="869673"/>
            <a:ext cx="10652925" cy="51186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A419EE-C3F0-B655-7C6E-7BB05E92DFCC}"/>
              </a:ext>
            </a:extLst>
          </p:cNvPr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707320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NASA’s Multi-Attribute Task Battery-II v.3.5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8411B-082A-4A61-FC4C-05A85A0AD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972" y="755860"/>
            <a:ext cx="8524056" cy="53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92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IMPRINT Modeling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71B6EE-2582-3E58-4F6C-470D0128A12C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Two sets of IMPRINT models developed for each MATB-II scenario.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Researcher- and expert-derived IMPRINT models using default anchor values in IMPRINT.</a:t>
            </a:r>
          </a:p>
          <a:p>
            <a:r>
              <a:rPr lang="en-US" dirty="0">
                <a:solidFill>
                  <a:schemeClr val="bg1"/>
                </a:solidFill>
              </a:rPr>
              <a:t>Verification included support from IMPRINT developers.</a:t>
            </a:r>
          </a:p>
          <a:p>
            <a:r>
              <a:rPr lang="en-US" dirty="0">
                <a:solidFill>
                  <a:schemeClr val="bg1"/>
                </a:solidFill>
              </a:rPr>
              <a:t>Refined IMPRINT models developed as part of final analysis.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FE84B81-C354-FE06-39E2-003A8D728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2094553"/>
            <a:ext cx="5384800" cy="353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188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035B6AE7A664380395BF9EAC71D05" ma:contentTypeVersion="14" ma:contentTypeDescription="Create a new document." ma:contentTypeScope="" ma:versionID="631558baf0fa8891b7519916780d2554">
  <xsd:schema xmlns:xsd="http://www.w3.org/2001/XMLSchema" xmlns:xs="http://www.w3.org/2001/XMLSchema" xmlns:p="http://schemas.microsoft.com/office/2006/metadata/properties" xmlns:ns1="http://schemas.microsoft.com/sharepoint/v3" xmlns:ns2="60994e55-592b-4e13-bfa5-b17d7f139efc" xmlns:ns3="f6d79280-f427-430c-a3f9-8eefd2c92e2a" targetNamespace="http://schemas.microsoft.com/office/2006/metadata/properties" ma:root="true" ma:fieldsID="488f164793f19c1d56008d4c05efc9f2" ns1:_="" ns2:_="" ns3:_="">
    <xsd:import namespace="http://schemas.microsoft.com/sharepoint/v3"/>
    <xsd:import namespace="60994e55-592b-4e13-bfa5-b17d7f139efc"/>
    <xsd:import namespace="f6d79280-f427-430c-a3f9-8eefd2c92e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994e55-592b-4e13-bfa5-b17d7f139e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d79280-f427-430c-a3f9-8eefd2c92e2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BA1229-7250-4E64-A683-57F061B622C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DE1D6458-F92F-4CA0-91B5-CB6F4E9446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F1E22C-7A12-4EAE-8223-5FBCC9F6BD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0994e55-592b-4e13-bfa5-b17d7f139efc"/>
    <ds:schemaRef ds:uri="f6d79280-f427-430c-a3f9-8eefd2c92e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492</TotalTime>
  <Words>1310</Words>
  <Application>Microsoft Office PowerPoint</Application>
  <PresentationFormat>Widescreen</PresentationFormat>
  <Paragraphs>314</Paragraphs>
  <Slides>20</Slides>
  <Notes>2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Lee</dc:creator>
  <cp:lastModifiedBy>McDowell, Perry (CIV)</cp:lastModifiedBy>
  <cp:revision>31</cp:revision>
  <dcterms:created xsi:type="dcterms:W3CDTF">2019-04-11T19:00:14Z</dcterms:created>
  <dcterms:modified xsi:type="dcterms:W3CDTF">2023-05-24T17:06:22Z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0x010100C3A035B6AE7A664380395BF9EAC71D05</vt:lpwstr>
  </property>
  <property fmtid="{D5CDD505-2E9C-101B-9397-08002B2CF9AE}" pid="3" name="ArticulateGUID">
    <vt:lpwstr>750D082A-D181-4914-852F-DAF074ED5085</vt:lpwstr>
  </property>
  <property fmtid="{D5CDD505-2E9C-101B-9397-08002B2CF9AE}" pid="4" name="ArticulatePath">
    <vt:lpwstr>Rowan_MOH_2023_Model_Based_Assessment_of_AA_Unintended_Consequences</vt:lpwstr>
  </property>
</Properties>
</file>