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74.JPG" ContentType="image/jpeg"/>
  <Override PartName="/ppt/notesSlides/notesSlide11.xml" ContentType="application/vnd.openxmlformats-officedocument.presentationml.notesSlide+xml"/>
  <Override PartName="/ppt/media/image81.JPG" ContentType="image/jpeg"/>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76" r:id="rId5"/>
    <p:sldId id="308" r:id="rId6"/>
    <p:sldId id="319" r:id="rId7"/>
    <p:sldId id="318" r:id="rId8"/>
    <p:sldId id="307" r:id="rId9"/>
    <p:sldId id="292" r:id="rId10"/>
    <p:sldId id="301" r:id="rId11"/>
    <p:sldId id="312" r:id="rId12"/>
    <p:sldId id="313" r:id="rId13"/>
    <p:sldId id="294" r:id="rId14"/>
    <p:sldId id="302" r:id="rId15"/>
    <p:sldId id="303" r:id="rId16"/>
    <p:sldId id="304" r:id="rId17"/>
    <p:sldId id="305" r:id="rId18"/>
    <p:sldId id="315" r:id="rId19"/>
    <p:sldId id="311" r:id="rId20"/>
    <p:sldId id="320" r:id="rId21"/>
    <p:sldId id="314" r:id="rId22"/>
    <p:sldId id="310" r:id="rId23"/>
    <p:sldId id="306" r:id="rId24"/>
    <p:sldId id="317" r:id="rId25"/>
    <p:sldId id="300" r:id="rId26"/>
    <p:sldId id="309"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03"/>
    <a:srgbClr val="00457C"/>
    <a:srgbClr val="C41230"/>
    <a:srgbClr val="3366CC"/>
    <a:srgbClr val="E5F5FF"/>
    <a:srgbClr val="FFFF66"/>
    <a:srgbClr val="0099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137A4-3A1F-48D0-A195-BC38B381DFC8}" v="52" dt="2020-11-11T17:56:20.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4" autoAdjust="0"/>
    <p:restoredTop sz="94660"/>
  </p:normalViewPr>
  <p:slideViewPr>
    <p:cSldViewPr>
      <p:cViewPr varScale="1">
        <p:scale>
          <a:sx n="58" d="100"/>
          <a:sy n="58" d="100"/>
        </p:scale>
        <p:origin x="1506" y="2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ks, Robert (CIV)" userId="c1814e23-c407-4140-b35a-e531a9ab8fa3" providerId="ADAL" clId="{975137A4-3A1F-48D0-A195-BC38B381DFC8}"/>
    <pc:docChg chg="undo custSel modSld">
      <pc:chgData name="Burks, Robert (CIV)" userId="c1814e23-c407-4140-b35a-e531a9ab8fa3" providerId="ADAL" clId="{975137A4-3A1F-48D0-A195-BC38B381DFC8}" dt="2020-11-11T17:56:20.354" v="2500" actId="1076"/>
      <pc:docMkLst>
        <pc:docMk/>
      </pc:docMkLst>
      <pc:sldChg chg="modSp">
        <pc:chgData name="Burks, Robert (CIV)" userId="c1814e23-c407-4140-b35a-e531a9ab8fa3" providerId="ADAL" clId="{975137A4-3A1F-48D0-A195-BC38B381DFC8}" dt="2020-11-11T17:53:11.730" v="2483" actId="207"/>
        <pc:sldMkLst>
          <pc:docMk/>
          <pc:sldMk cId="2119627436" sldId="276"/>
        </pc:sldMkLst>
        <pc:spChg chg="mod">
          <ac:chgData name="Burks, Robert (CIV)" userId="c1814e23-c407-4140-b35a-e531a9ab8fa3" providerId="ADAL" clId="{975137A4-3A1F-48D0-A195-BC38B381DFC8}" dt="2020-11-11T17:53:07.540" v="2482" actId="207"/>
          <ac:spMkLst>
            <pc:docMk/>
            <pc:sldMk cId="2119627436" sldId="276"/>
            <ac:spMk id="2" creationId="{00000000-0000-0000-0000-000000000000}"/>
          </ac:spMkLst>
        </pc:spChg>
        <pc:spChg chg="mod">
          <ac:chgData name="Burks, Robert (CIV)" userId="c1814e23-c407-4140-b35a-e531a9ab8fa3" providerId="ADAL" clId="{975137A4-3A1F-48D0-A195-BC38B381DFC8}" dt="2020-11-11T17:53:11.730" v="2483" actId="207"/>
          <ac:spMkLst>
            <pc:docMk/>
            <pc:sldMk cId="2119627436" sldId="276"/>
            <ac:spMk id="3" creationId="{00000000-0000-0000-0000-000000000000}"/>
          </ac:spMkLst>
        </pc:spChg>
      </pc:sldChg>
      <pc:sldChg chg="modSp">
        <pc:chgData name="Burks, Robert (CIV)" userId="c1814e23-c407-4140-b35a-e531a9ab8fa3" providerId="ADAL" clId="{975137A4-3A1F-48D0-A195-BC38B381DFC8}" dt="2020-11-11T17:53:19.242" v="2484" actId="207"/>
        <pc:sldMkLst>
          <pc:docMk/>
          <pc:sldMk cId="2375535319" sldId="292"/>
        </pc:sldMkLst>
        <pc:spChg chg="mod">
          <ac:chgData name="Burks, Robert (CIV)" userId="c1814e23-c407-4140-b35a-e531a9ab8fa3" providerId="ADAL" clId="{975137A4-3A1F-48D0-A195-BC38B381DFC8}" dt="2020-11-11T17:53:19.242" v="2484" actId="207"/>
          <ac:spMkLst>
            <pc:docMk/>
            <pc:sldMk cId="2375535319" sldId="292"/>
            <ac:spMk id="2" creationId="{00000000-0000-0000-0000-000000000000}"/>
          </ac:spMkLst>
        </pc:spChg>
        <pc:spChg chg="mod">
          <ac:chgData name="Burks, Robert (CIV)" userId="c1814e23-c407-4140-b35a-e531a9ab8fa3" providerId="ADAL" clId="{975137A4-3A1F-48D0-A195-BC38B381DFC8}" dt="2020-11-11T17:52:00.610" v="2471" actId="14100"/>
          <ac:spMkLst>
            <pc:docMk/>
            <pc:sldMk cId="2375535319" sldId="292"/>
            <ac:spMk id="3" creationId="{00000000-0000-0000-0000-000000000000}"/>
          </ac:spMkLst>
        </pc:spChg>
        <pc:spChg chg="mod">
          <ac:chgData name="Burks, Robert (CIV)" userId="c1814e23-c407-4140-b35a-e531a9ab8fa3" providerId="ADAL" clId="{975137A4-3A1F-48D0-A195-BC38B381DFC8}" dt="2020-11-11T17:51:57.269" v="2470" actId="14100"/>
          <ac:spMkLst>
            <pc:docMk/>
            <pc:sldMk cId="2375535319" sldId="292"/>
            <ac:spMk id="7" creationId="{00000000-0000-0000-0000-000000000000}"/>
          </ac:spMkLst>
        </pc:spChg>
        <pc:spChg chg="mod">
          <ac:chgData name="Burks, Robert (CIV)" userId="c1814e23-c407-4140-b35a-e531a9ab8fa3" providerId="ADAL" clId="{975137A4-3A1F-48D0-A195-BC38B381DFC8}" dt="2020-11-11T17:51:24.364" v="2460" actId="1076"/>
          <ac:spMkLst>
            <pc:docMk/>
            <pc:sldMk cId="2375535319" sldId="292"/>
            <ac:spMk id="13" creationId="{00000000-0000-0000-0000-000000000000}"/>
          </ac:spMkLst>
        </pc:spChg>
        <pc:picChg chg="mod">
          <ac:chgData name="Burks, Robert (CIV)" userId="c1814e23-c407-4140-b35a-e531a9ab8fa3" providerId="ADAL" clId="{975137A4-3A1F-48D0-A195-BC38B381DFC8}" dt="2020-11-11T17:51:17.349" v="2459" actId="1076"/>
          <ac:picMkLst>
            <pc:docMk/>
            <pc:sldMk cId="2375535319" sldId="292"/>
            <ac:picMk id="11" creationId="{00000000-0000-0000-0000-000000000000}"/>
          </ac:picMkLst>
        </pc:picChg>
      </pc:sldChg>
      <pc:sldChg chg="modSp">
        <pc:chgData name="Burks, Robert (CIV)" userId="c1814e23-c407-4140-b35a-e531a9ab8fa3" providerId="ADAL" clId="{975137A4-3A1F-48D0-A195-BC38B381DFC8}" dt="2020-11-11T17:53:35.059" v="2486" actId="207"/>
        <pc:sldMkLst>
          <pc:docMk/>
          <pc:sldMk cId="2810058105" sldId="301"/>
        </pc:sldMkLst>
        <pc:spChg chg="mod">
          <ac:chgData name="Burks, Robert (CIV)" userId="c1814e23-c407-4140-b35a-e531a9ab8fa3" providerId="ADAL" clId="{975137A4-3A1F-48D0-A195-BC38B381DFC8}" dt="2020-11-11T17:53:35.059" v="2486" actId="207"/>
          <ac:spMkLst>
            <pc:docMk/>
            <pc:sldMk cId="2810058105" sldId="301"/>
            <ac:spMk id="110" creationId="{00000000-0000-0000-0000-000000000000}"/>
          </ac:spMkLst>
        </pc:spChg>
      </pc:sldChg>
      <pc:sldChg chg="modSp">
        <pc:chgData name="Burks, Robert (CIV)" userId="c1814e23-c407-4140-b35a-e531a9ab8fa3" providerId="ADAL" clId="{975137A4-3A1F-48D0-A195-BC38B381DFC8}" dt="2020-11-11T17:13:14.876" v="3" actId="1036"/>
        <pc:sldMkLst>
          <pc:docMk/>
          <pc:sldMk cId="1934798008" sldId="304"/>
        </pc:sldMkLst>
        <pc:spChg chg="mod">
          <ac:chgData name="Burks, Robert (CIV)" userId="c1814e23-c407-4140-b35a-e531a9ab8fa3" providerId="ADAL" clId="{975137A4-3A1F-48D0-A195-BC38B381DFC8}" dt="2020-11-11T17:13:10.316" v="1" actId="1035"/>
          <ac:spMkLst>
            <pc:docMk/>
            <pc:sldMk cId="1934798008" sldId="304"/>
            <ac:spMk id="13" creationId="{00000000-0000-0000-0000-000000000000}"/>
          </ac:spMkLst>
        </pc:spChg>
        <pc:spChg chg="mod">
          <ac:chgData name="Burks, Robert (CIV)" userId="c1814e23-c407-4140-b35a-e531a9ab8fa3" providerId="ADAL" clId="{975137A4-3A1F-48D0-A195-BC38B381DFC8}" dt="2020-11-11T17:13:14.876" v="3" actId="1036"/>
          <ac:spMkLst>
            <pc:docMk/>
            <pc:sldMk cId="1934798008" sldId="304"/>
            <ac:spMk id="14" creationId="{00000000-0000-0000-0000-000000000000}"/>
          </ac:spMkLst>
        </pc:spChg>
      </pc:sldChg>
      <pc:sldChg chg="modSp">
        <pc:chgData name="Burks, Robert (CIV)" userId="c1814e23-c407-4140-b35a-e531a9ab8fa3" providerId="ADAL" clId="{975137A4-3A1F-48D0-A195-BC38B381DFC8}" dt="2020-11-11T17:35:43.290" v="1058" actId="1076"/>
        <pc:sldMkLst>
          <pc:docMk/>
          <pc:sldMk cId="843473382" sldId="306"/>
        </pc:sldMkLst>
        <pc:spChg chg="mod">
          <ac:chgData name="Burks, Robert (CIV)" userId="c1814e23-c407-4140-b35a-e531a9ab8fa3" providerId="ADAL" clId="{975137A4-3A1F-48D0-A195-BC38B381DFC8}" dt="2020-11-11T17:35:40.669" v="1057" actId="1076"/>
          <ac:spMkLst>
            <pc:docMk/>
            <pc:sldMk cId="843473382" sldId="306"/>
            <ac:spMk id="10" creationId="{00000000-0000-0000-0000-000000000000}"/>
          </ac:spMkLst>
        </pc:spChg>
        <pc:spChg chg="mod">
          <ac:chgData name="Burks, Robert (CIV)" userId="c1814e23-c407-4140-b35a-e531a9ab8fa3" providerId="ADAL" clId="{975137A4-3A1F-48D0-A195-BC38B381DFC8}" dt="2020-11-11T17:35:43.290" v="1058" actId="1076"/>
          <ac:spMkLst>
            <pc:docMk/>
            <pc:sldMk cId="843473382" sldId="306"/>
            <ac:spMk id="14" creationId="{00000000-0000-0000-0000-000000000000}"/>
          </ac:spMkLst>
        </pc:spChg>
      </pc:sldChg>
      <pc:sldChg chg="modSp">
        <pc:chgData name="Burks, Robert (CIV)" userId="c1814e23-c407-4140-b35a-e531a9ab8fa3" providerId="ADAL" clId="{975137A4-3A1F-48D0-A195-BC38B381DFC8}" dt="2020-11-11T17:54:40.391" v="2490" actId="6549"/>
        <pc:sldMkLst>
          <pc:docMk/>
          <pc:sldMk cId="1906084526" sldId="307"/>
        </pc:sldMkLst>
        <pc:spChg chg="mod">
          <ac:chgData name="Burks, Robert (CIV)" userId="c1814e23-c407-4140-b35a-e531a9ab8fa3" providerId="ADAL" clId="{975137A4-3A1F-48D0-A195-BC38B381DFC8}" dt="2020-11-11T17:52:22.420" v="2476" actId="207"/>
          <ac:spMkLst>
            <pc:docMk/>
            <pc:sldMk cId="1906084526" sldId="307"/>
            <ac:spMk id="2" creationId="{00000000-0000-0000-0000-000000000000}"/>
          </ac:spMkLst>
        </pc:spChg>
        <pc:spChg chg="mod">
          <ac:chgData name="Burks, Robert (CIV)" userId="c1814e23-c407-4140-b35a-e531a9ab8fa3" providerId="ADAL" clId="{975137A4-3A1F-48D0-A195-BC38B381DFC8}" dt="2020-11-11T17:54:40.391" v="2490" actId="6549"/>
          <ac:spMkLst>
            <pc:docMk/>
            <pc:sldMk cId="1906084526" sldId="307"/>
            <ac:spMk id="3" creationId="{00000000-0000-0000-0000-000000000000}"/>
          </ac:spMkLst>
        </pc:spChg>
      </pc:sldChg>
      <pc:sldChg chg="modSp">
        <pc:chgData name="Burks, Robert (CIV)" userId="c1814e23-c407-4140-b35a-e531a9ab8fa3" providerId="ADAL" clId="{975137A4-3A1F-48D0-A195-BC38B381DFC8}" dt="2020-11-11T17:55:01.951" v="2494" actId="113"/>
        <pc:sldMkLst>
          <pc:docMk/>
          <pc:sldMk cId="3821821150" sldId="308"/>
        </pc:sldMkLst>
        <pc:spChg chg="mod">
          <ac:chgData name="Burks, Robert (CIV)" userId="c1814e23-c407-4140-b35a-e531a9ab8fa3" providerId="ADAL" clId="{975137A4-3A1F-48D0-A195-BC38B381DFC8}" dt="2020-11-11T17:52:59.501" v="2481" actId="207"/>
          <ac:spMkLst>
            <pc:docMk/>
            <pc:sldMk cId="3821821150" sldId="308"/>
            <ac:spMk id="2" creationId="{00000000-0000-0000-0000-000000000000}"/>
          </ac:spMkLst>
        </pc:spChg>
        <pc:spChg chg="mod">
          <ac:chgData name="Burks, Robert (CIV)" userId="c1814e23-c407-4140-b35a-e531a9ab8fa3" providerId="ADAL" clId="{975137A4-3A1F-48D0-A195-BC38B381DFC8}" dt="2020-11-11T17:55:01.951" v="2494" actId="113"/>
          <ac:spMkLst>
            <pc:docMk/>
            <pc:sldMk cId="3821821150" sldId="308"/>
            <ac:spMk id="3" creationId="{7C8AD2F7-7A0E-4F3C-A242-B1CA4575A4EB}"/>
          </ac:spMkLst>
        </pc:spChg>
        <pc:spChg chg="mod">
          <ac:chgData name="Burks, Robert (CIV)" userId="c1814e23-c407-4140-b35a-e531a9ab8fa3" providerId="ADAL" clId="{975137A4-3A1F-48D0-A195-BC38B381DFC8}" dt="2020-11-11T17:54:58.461" v="2493" actId="113"/>
          <ac:spMkLst>
            <pc:docMk/>
            <pc:sldMk cId="3821821150" sldId="308"/>
            <ac:spMk id="15" creationId="{68C56018-669E-43F5-998C-98ED71176C68}"/>
          </ac:spMkLst>
        </pc:spChg>
      </pc:sldChg>
      <pc:sldChg chg="modSp">
        <pc:chgData name="Burks, Robert (CIV)" userId="c1814e23-c407-4140-b35a-e531a9ab8fa3" providerId="ADAL" clId="{975137A4-3A1F-48D0-A195-BC38B381DFC8}" dt="2020-11-11T17:35:17.589" v="1054" actId="1076"/>
        <pc:sldMkLst>
          <pc:docMk/>
          <pc:sldMk cId="1699731174" sldId="310"/>
        </pc:sldMkLst>
        <pc:spChg chg="mod">
          <ac:chgData name="Burks, Robert (CIV)" userId="c1814e23-c407-4140-b35a-e531a9ab8fa3" providerId="ADAL" clId="{975137A4-3A1F-48D0-A195-BC38B381DFC8}" dt="2020-11-11T17:35:17.589" v="1054" actId="1076"/>
          <ac:spMkLst>
            <pc:docMk/>
            <pc:sldMk cId="1699731174" sldId="310"/>
            <ac:spMk id="8" creationId="{00000000-0000-0000-0000-000000000000}"/>
          </ac:spMkLst>
        </pc:spChg>
      </pc:sldChg>
      <pc:sldChg chg="modSp">
        <pc:chgData name="Burks, Robert (CIV)" userId="c1814e23-c407-4140-b35a-e531a9ab8fa3" providerId="ADAL" clId="{975137A4-3A1F-48D0-A195-BC38B381DFC8}" dt="2020-11-11T17:34:13.234" v="1040" actId="1076"/>
        <pc:sldMkLst>
          <pc:docMk/>
          <pc:sldMk cId="2421496224" sldId="311"/>
        </pc:sldMkLst>
        <pc:spChg chg="mod">
          <ac:chgData name="Burks, Robert (CIV)" userId="c1814e23-c407-4140-b35a-e531a9ab8fa3" providerId="ADAL" clId="{975137A4-3A1F-48D0-A195-BC38B381DFC8}" dt="2020-11-11T17:34:13.234" v="1040" actId="1076"/>
          <ac:spMkLst>
            <pc:docMk/>
            <pc:sldMk cId="2421496224" sldId="311"/>
            <ac:spMk id="10" creationId="{00000000-0000-0000-0000-000000000000}"/>
          </ac:spMkLst>
        </pc:spChg>
      </pc:sldChg>
      <pc:sldChg chg="modSp">
        <pc:chgData name="Burks, Robert (CIV)" userId="c1814e23-c407-4140-b35a-e531a9ab8fa3" providerId="ADAL" clId="{975137A4-3A1F-48D0-A195-BC38B381DFC8}" dt="2020-11-11T17:34:43.039" v="1044" actId="1076"/>
        <pc:sldMkLst>
          <pc:docMk/>
          <pc:sldMk cId="3932978697" sldId="314"/>
        </pc:sldMkLst>
        <pc:spChg chg="mod">
          <ac:chgData name="Burks, Robert (CIV)" userId="c1814e23-c407-4140-b35a-e531a9ab8fa3" providerId="ADAL" clId="{975137A4-3A1F-48D0-A195-BC38B381DFC8}" dt="2020-11-11T17:34:43.039" v="1044" actId="1076"/>
          <ac:spMkLst>
            <pc:docMk/>
            <pc:sldMk cId="3932978697" sldId="314"/>
            <ac:spMk id="8" creationId="{00000000-0000-0000-0000-000000000000}"/>
          </ac:spMkLst>
        </pc:spChg>
      </pc:sldChg>
      <pc:sldChg chg="modSp">
        <pc:chgData name="Burks, Robert (CIV)" userId="c1814e23-c407-4140-b35a-e531a9ab8fa3" providerId="ADAL" clId="{975137A4-3A1F-48D0-A195-BC38B381DFC8}" dt="2020-11-11T17:56:20.354" v="2500" actId="1076"/>
        <pc:sldMkLst>
          <pc:docMk/>
          <pc:sldMk cId="2835013546" sldId="315"/>
        </pc:sldMkLst>
        <pc:spChg chg="mod">
          <ac:chgData name="Burks, Robert (CIV)" userId="c1814e23-c407-4140-b35a-e531a9ab8fa3" providerId="ADAL" clId="{975137A4-3A1F-48D0-A195-BC38B381DFC8}" dt="2020-11-11T17:56:20.354" v="2500" actId="1076"/>
          <ac:spMkLst>
            <pc:docMk/>
            <pc:sldMk cId="2835013546" sldId="315"/>
            <ac:spMk id="3" creationId="{00000000-0000-0000-0000-000000000000}"/>
          </ac:spMkLst>
        </pc:spChg>
        <pc:picChg chg="mod">
          <ac:chgData name="Burks, Robert (CIV)" userId="c1814e23-c407-4140-b35a-e531a9ab8fa3" providerId="ADAL" clId="{975137A4-3A1F-48D0-A195-BC38B381DFC8}" dt="2020-11-11T17:56:17.472" v="2499" actId="1076"/>
          <ac:picMkLst>
            <pc:docMk/>
            <pc:sldMk cId="2835013546" sldId="315"/>
            <ac:picMk id="6" creationId="{00000000-0000-0000-0000-000000000000}"/>
          </ac:picMkLst>
        </pc:picChg>
      </pc:sldChg>
      <pc:sldChg chg="addSp delSp modSp">
        <pc:chgData name="Burks, Robert (CIV)" userId="c1814e23-c407-4140-b35a-e531a9ab8fa3" providerId="ADAL" clId="{975137A4-3A1F-48D0-A195-BC38B381DFC8}" dt="2020-11-11T17:49:23.848" v="2445" actId="1076"/>
        <pc:sldMkLst>
          <pc:docMk/>
          <pc:sldMk cId="1726024884" sldId="317"/>
        </pc:sldMkLst>
        <pc:spChg chg="mod">
          <ac:chgData name="Burks, Robert (CIV)" userId="c1814e23-c407-4140-b35a-e531a9ab8fa3" providerId="ADAL" clId="{975137A4-3A1F-48D0-A195-BC38B381DFC8}" dt="2020-11-11T17:17:32.459" v="51" actId="20577"/>
          <ac:spMkLst>
            <pc:docMk/>
            <pc:sldMk cId="1726024884" sldId="317"/>
            <ac:spMk id="2" creationId="{00000000-0000-0000-0000-000000000000}"/>
          </ac:spMkLst>
        </pc:spChg>
        <pc:spChg chg="add del mod">
          <ac:chgData name="Burks, Robert (CIV)" userId="c1814e23-c407-4140-b35a-e531a9ab8fa3" providerId="ADAL" clId="{975137A4-3A1F-48D0-A195-BC38B381DFC8}" dt="2020-11-11T17:41:56.813" v="2064" actId="478"/>
          <ac:spMkLst>
            <pc:docMk/>
            <pc:sldMk cId="1726024884" sldId="317"/>
            <ac:spMk id="4" creationId="{D9E4E9DC-2959-493E-BE2C-4796807A9BE2}"/>
          </ac:spMkLst>
        </pc:spChg>
        <pc:spChg chg="del">
          <ac:chgData name="Burks, Robert (CIV)" userId="c1814e23-c407-4140-b35a-e531a9ab8fa3" providerId="ADAL" clId="{975137A4-3A1F-48D0-A195-BC38B381DFC8}" dt="2020-11-11T17:19:03.940" v="52" actId="478"/>
          <ac:spMkLst>
            <pc:docMk/>
            <pc:sldMk cId="1726024884" sldId="317"/>
            <ac:spMk id="7" creationId="{00000000-0000-0000-0000-000000000000}"/>
          </ac:spMkLst>
        </pc:spChg>
        <pc:spChg chg="del">
          <ac:chgData name="Burks, Robert (CIV)" userId="c1814e23-c407-4140-b35a-e531a9ab8fa3" providerId="ADAL" clId="{975137A4-3A1F-48D0-A195-BC38B381DFC8}" dt="2020-11-11T17:27:29.964" v="91" actId="478"/>
          <ac:spMkLst>
            <pc:docMk/>
            <pc:sldMk cId="1726024884" sldId="317"/>
            <ac:spMk id="8" creationId="{00000000-0000-0000-0000-000000000000}"/>
          </ac:spMkLst>
        </pc:spChg>
        <pc:spChg chg="add del mod">
          <ac:chgData name="Burks, Robert (CIV)" userId="c1814e23-c407-4140-b35a-e531a9ab8fa3" providerId="ADAL" clId="{975137A4-3A1F-48D0-A195-BC38B381DFC8}" dt="2020-11-11T17:42:36.134" v="2072" actId="478"/>
          <ac:spMkLst>
            <pc:docMk/>
            <pc:sldMk cId="1726024884" sldId="317"/>
            <ac:spMk id="10" creationId="{313A237A-A836-4380-B537-8D51ED325B0C}"/>
          </ac:spMkLst>
        </pc:spChg>
        <pc:spChg chg="add del mod">
          <ac:chgData name="Burks, Robert (CIV)" userId="c1814e23-c407-4140-b35a-e531a9ab8fa3" providerId="ADAL" clId="{975137A4-3A1F-48D0-A195-BC38B381DFC8}" dt="2020-11-11T17:42:49.914" v="2075" actId="478"/>
          <ac:spMkLst>
            <pc:docMk/>
            <pc:sldMk cId="1726024884" sldId="317"/>
            <ac:spMk id="11" creationId="{E95BBD70-C813-41C3-B407-E47580F8F6DE}"/>
          </ac:spMkLst>
        </pc:spChg>
        <pc:spChg chg="add del mod">
          <ac:chgData name="Burks, Robert (CIV)" userId="c1814e23-c407-4140-b35a-e531a9ab8fa3" providerId="ADAL" clId="{975137A4-3A1F-48D0-A195-BC38B381DFC8}" dt="2020-11-11T17:42:20.424" v="2068" actId="478"/>
          <ac:spMkLst>
            <pc:docMk/>
            <pc:sldMk cId="1726024884" sldId="317"/>
            <ac:spMk id="12" creationId="{A8602E0B-57F6-43C7-ABAD-4940DBB2F49E}"/>
          </ac:spMkLst>
        </pc:spChg>
        <pc:spChg chg="add del mod">
          <ac:chgData name="Burks, Robert (CIV)" userId="c1814e23-c407-4140-b35a-e531a9ab8fa3" providerId="ADAL" clId="{975137A4-3A1F-48D0-A195-BC38B381DFC8}" dt="2020-11-11T17:43:16.744" v="2083" actId="478"/>
          <ac:spMkLst>
            <pc:docMk/>
            <pc:sldMk cId="1726024884" sldId="317"/>
            <ac:spMk id="13" creationId="{43662E0D-8978-417F-9270-61CE2D45B4B1}"/>
          </ac:spMkLst>
        </pc:spChg>
        <pc:spChg chg="add mod">
          <ac:chgData name="Burks, Robert (CIV)" userId="c1814e23-c407-4140-b35a-e531a9ab8fa3" providerId="ADAL" clId="{975137A4-3A1F-48D0-A195-BC38B381DFC8}" dt="2020-11-11T17:49:20.528" v="2444" actId="1076"/>
          <ac:spMkLst>
            <pc:docMk/>
            <pc:sldMk cId="1726024884" sldId="317"/>
            <ac:spMk id="14" creationId="{C6FB13C7-C096-4088-A5B6-AF8AA696E07D}"/>
          </ac:spMkLst>
        </pc:spChg>
        <pc:spChg chg="add mod">
          <ac:chgData name="Burks, Robert (CIV)" userId="c1814e23-c407-4140-b35a-e531a9ab8fa3" providerId="ADAL" clId="{975137A4-3A1F-48D0-A195-BC38B381DFC8}" dt="2020-11-11T17:49:23.848" v="2445" actId="1076"/>
          <ac:spMkLst>
            <pc:docMk/>
            <pc:sldMk cId="1726024884" sldId="317"/>
            <ac:spMk id="15" creationId="{8522CD38-3954-4738-ACED-C2C340294DF2}"/>
          </ac:spMkLst>
        </pc:spChg>
        <pc:picChg chg="del">
          <ac:chgData name="Burks, Robert (CIV)" userId="c1814e23-c407-4140-b35a-e531a9ab8fa3" providerId="ADAL" clId="{975137A4-3A1F-48D0-A195-BC38B381DFC8}" dt="2020-11-11T17:19:29.800" v="62" actId="478"/>
          <ac:picMkLst>
            <pc:docMk/>
            <pc:sldMk cId="1726024884" sldId="317"/>
            <ac:picMk id="3" creationId="{00000000-0000-0000-0000-000000000000}"/>
          </ac:picMkLst>
        </pc:picChg>
        <pc:picChg chg="del">
          <ac:chgData name="Burks, Robert (CIV)" userId="c1814e23-c407-4140-b35a-e531a9ab8fa3" providerId="ADAL" clId="{975137A4-3A1F-48D0-A195-BC38B381DFC8}" dt="2020-11-11T17:19:31.431" v="63" actId="478"/>
          <ac:picMkLst>
            <pc:docMk/>
            <pc:sldMk cId="1726024884" sldId="317"/>
            <ac:picMk id="5" creationId="{00000000-0000-0000-0000-000000000000}"/>
          </ac:picMkLst>
        </pc:picChg>
        <pc:picChg chg="del">
          <ac:chgData name="Burks, Robert (CIV)" userId="c1814e23-c407-4140-b35a-e531a9ab8fa3" providerId="ADAL" clId="{975137A4-3A1F-48D0-A195-BC38B381DFC8}" dt="2020-11-11T17:19:28.345" v="61" actId="478"/>
          <ac:picMkLst>
            <pc:docMk/>
            <pc:sldMk cId="1726024884" sldId="317"/>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5A73BF-AF7A-4C78-BAB7-20E391004A1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FB8278B-7373-408C-B8AB-EED2C63D059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1A4D43D-BF00-4569-8E04-A11EFF6683C8}" type="datetimeFigureOut">
              <a:rPr lang="en-US"/>
              <a:pPr>
                <a:defRPr/>
              </a:pPr>
              <a:t>11/19/2020</a:t>
            </a:fld>
            <a:endParaRPr lang="en-US"/>
          </a:p>
        </p:txBody>
      </p:sp>
      <p:sp>
        <p:nvSpPr>
          <p:cNvPr id="4" name="Slide Image Placeholder 3">
            <a:extLst>
              <a:ext uri="{FF2B5EF4-FFF2-40B4-BE49-F238E27FC236}">
                <a16:creationId xmlns:a16="http://schemas.microsoft.com/office/drawing/2014/main" id="{0B77EB45-9308-4B16-8F09-C5708E44C1B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3586629-A815-43BA-B072-716219E04A2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79CF67C-998E-4D4D-9706-08814AD5CCE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AEC5FB64-CEC7-42EE-AA54-BB28F56F9FC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37F8579-72F1-4538-A209-83533AFE5E5F}" type="slidenum">
              <a:rPr lang="en-US" altLang="en-US"/>
              <a:pPr>
                <a:defRPr/>
              </a:pPr>
              <a:t>‹#›</a:t>
            </a:fld>
            <a:endParaRPr lang="en-US" altLang="en-US"/>
          </a:p>
        </p:txBody>
      </p:sp>
    </p:spTree>
    <p:extLst>
      <p:ext uri="{BB962C8B-B14F-4D97-AF65-F5344CB8AC3E}">
        <p14:creationId xmlns:p14="http://schemas.microsoft.com/office/powerpoint/2010/main" val="1185564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Lyla format edits</a:t>
            </a:r>
          </a:p>
        </p:txBody>
      </p:sp>
      <p:sp>
        <p:nvSpPr>
          <p:cNvPr id="4" name="Slide Number Placeholder 3"/>
          <p:cNvSpPr>
            <a:spLocks noGrp="1"/>
          </p:cNvSpPr>
          <p:nvPr>
            <p:ph type="sldNum" sz="quarter" idx="5"/>
          </p:nvPr>
        </p:nvSpPr>
        <p:spPr/>
        <p:txBody>
          <a:bodyPr/>
          <a:lstStyle/>
          <a:p>
            <a:pPr>
              <a:defRPr/>
            </a:pPr>
            <a:fld id="{A37F8579-72F1-4538-A209-83533AFE5E5F}" type="slidenum">
              <a:rPr lang="en-US" altLang="en-US" smtClean="0"/>
              <a:pPr>
                <a:defRPr/>
              </a:pPr>
              <a:t>1</a:t>
            </a:fld>
            <a:endParaRPr lang="en-US" altLang="en-US"/>
          </a:p>
        </p:txBody>
      </p:sp>
    </p:spTree>
    <p:extLst>
      <p:ext uri="{BB962C8B-B14F-4D97-AF65-F5344CB8AC3E}">
        <p14:creationId xmlns:p14="http://schemas.microsoft.com/office/powerpoint/2010/main" val="45896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7520BB-9348-4F5D-8118-3783288D831F}" type="slidenum">
              <a:rPr lang="en-US" smtClean="0"/>
              <a:pPr/>
              <a:t>12</a:t>
            </a:fld>
            <a:endParaRPr lang="en-US"/>
          </a:p>
        </p:txBody>
      </p:sp>
    </p:spTree>
    <p:extLst>
      <p:ext uri="{BB962C8B-B14F-4D97-AF65-F5344CB8AC3E}">
        <p14:creationId xmlns:p14="http://schemas.microsoft.com/office/powerpoint/2010/main" val="852972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7F8579-72F1-4538-A209-83533AFE5E5F}" type="slidenum">
              <a:rPr lang="en-US" altLang="en-US" smtClean="0"/>
              <a:pPr>
                <a:defRPr/>
              </a:pPr>
              <a:t>14</a:t>
            </a:fld>
            <a:endParaRPr lang="en-US" altLang="en-US"/>
          </a:p>
        </p:txBody>
      </p:sp>
    </p:spTree>
    <p:extLst>
      <p:ext uri="{BB962C8B-B14F-4D97-AF65-F5344CB8AC3E}">
        <p14:creationId xmlns:p14="http://schemas.microsoft.com/office/powerpoint/2010/main" val="380886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7F8579-72F1-4538-A209-83533AFE5E5F}" type="slidenum">
              <a:rPr lang="en-US" altLang="en-US" smtClean="0"/>
              <a:pPr>
                <a:defRPr/>
              </a:pPr>
              <a:t>20</a:t>
            </a:fld>
            <a:endParaRPr lang="en-US" altLang="en-US"/>
          </a:p>
        </p:txBody>
      </p:sp>
    </p:spTree>
    <p:extLst>
      <p:ext uri="{BB962C8B-B14F-4D97-AF65-F5344CB8AC3E}">
        <p14:creationId xmlns:p14="http://schemas.microsoft.com/office/powerpoint/2010/main" val="106170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0E4F7-C15F-4EBF-8D82-81550EAF2542}" type="slidenum">
              <a:rPr lang="en-US" smtClean="0"/>
              <a:pPr/>
              <a:t>3</a:t>
            </a:fld>
            <a:endParaRPr lang="en-US"/>
          </a:p>
        </p:txBody>
      </p:sp>
    </p:spTree>
    <p:extLst>
      <p:ext uri="{BB962C8B-B14F-4D97-AF65-F5344CB8AC3E}">
        <p14:creationId xmlns:p14="http://schemas.microsoft.com/office/powerpoint/2010/main" val="96857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1363" indent="-284163">
              <a:defRPr>
                <a:solidFill>
                  <a:schemeClr val="tx1"/>
                </a:solidFill>
                <a:latin typeface="Arial" panose="020B0604020202020204" pitchFamily="34" charset="0"/>
                <a:ea typeface="MS PGothic" panose="020B0600070205080204" pitchFamily="34" charset="-128"/>
              </a:defRPr>
            </a:lvl2pPr>
            <a:lvl3pPr marL="1141413" indent="-227013">
              <a:defRPr>
                <a:solidFill>
                  <a:schemeClr val="tx1"/>
                </a:solidFill>
                <a:latin typeface="Arial" panose="020B0604020202020204" pitchFamily="34" charset="0"/>
                <a:ea typeface="MS PGothic" panose="020B0600070205080204" pitchFamily="34" charset="-128"/>
              </a:defRPr>
            </a:lvl3pPr>
            <a:lvl4pPr marL="1598613" indent="-227013">
              <a:defRPr>
                <a:solidFill>
                  <a:schemeClr val="tx1"/>
                </a:solidFill>
                <a:latin typeface="Arial" panose="020B0604020202020204" pitchFamily="34" charset="0"/>
                <a:ea typeface="MS PGothic" panose="020B0600070205080204" pitchFamily="34" charset="-128"/>
              </a:defRPr>
            </a:lvl4pPr>
            <a:lvl5pPr marL="2054225" indent="-227013">
              <a:defRPr>
                <a:solidFill>
                  <a:schemeClr val="tx1"/>
                </a:solidFill>
                <a:latin typeface="Arial" panose="020B0604020202020204" pitchFamily="34" charset="0"/>
                <a:ea typeface="MS PGothic" panose="020B0600070205080204" pitchFamily="34" charset="-128"/>
              </a:defRPr>
            </a:lvl5pPr>
            <a:lvl6pPr marL="2511425"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68625"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5825"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3025" indent="-22701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C4259E0-9DD0-44D9-93B1-4018CBCFF487}" type="slidenum">
              <a:rPr lang="en-US" altLang="en-US" smtClean="0"/>
              <a:pPr/>
              <a:t>4</a:t>
            </a:fld>
            <a:endParaRPr lang="en-US" altLang="en-US" smtClean="0"/>
          </a:p>
        </p:txBody>
      </p:sp>
    </p:spTree>
    <p:extLst>
      <p:ext uri="{BB962C8B-B14F-4D97-AF65-F5344CB8AC3E}">
        <p14:creationId xmlns:p14="http://schemas.microsoft.com/office/powerpoint/2010/main" val="204976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D0E4F7-C15F-4EBF-8D82-81550EAF2542}" type="slidenum">
              <a:rPr lang="en-US" smtClean="0"/>
              <a:pPr/>
              <a:t>6</a:t>
            </a:fld>
            <a:endParaRPr lang="en-US"/>
          </a:p>
        </p:txBody>
      </p:sp>
    </p:spTree>
    <p:extLst>
      <p:ext uri="{BB962C8B-B14F-4D97-AF65-F5344CB8AC3E}">
        <p14:creationId xmlns:p14="http://schemas.microsoft.com/office/powerpoint/2010/main" val="148808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36650"/>
            <a:ext cx="4090988" cy="30670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8024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36650"/>
            <a:ext cx="4090988" cy="30670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493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36650"/>
            <a:ext cx="4090988" cy="30670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453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p:txBody>
          <a:bodyPr/>
          <a:lstStyle/>
          <a:p>
            <a:pPr indent="0" defTabSz="915480" eaLnBrk="1" fontAlgn="auto" hangingPunct="1">
              <a:spcBef>
                <a:spcPts val="0"/>
              </a:spcBef>
              <a:spcAft>
                <a:spcPts val="0"/>
              </a:spcAft>
              <a:defRPr/>
            </a:pPr>
            <a:r>
              <a:rPr lang="en-US" b="1" dirty="0"/>
              <a:t>The first half of the </a:t>
            </a:r>
            <a:r>
              <a:rPr lang="en-US" b="1" dirty="0" err="1"/>
              <a:t>Wargaming</a:t>
            </a:r>
            <a:r>
              <a:rPr lang="en-US" b="1" dirty="0"/>
              <a:t> Applications course teaches the fundamentals of </a:t>
            </a:r>
            <a:r>
              <a:rPr lang="en-US" b="1" dirty="0" err="1"/>
              <a:t>wargaming</a:t>
            </a:r>
            <a:r>
              <a:rPr lang="en-US" b="1" dirty="0"/>
              <a:t> using a mix of lectures and practical exercises. Concludes with the completion of the “</a:t>
            </a:r>
            <a:r>
              <a:rPr lang="en-US" b="1" dirty="0" err="1"/>
              <a:t>Wargaming</a:t>
            </a:r>
            <a:r>
              <a:rPr lang="en-US" b="1" dirty="0"/>
              <a:t> Apprentice Certification Exam.”</a:t>
            </a:r>
          </a:p>
          <a:p>
            <a:pPr indent="0" defTabSz="915480" eaLnBrk="1" fontAlgn="auto" hangingPunct="1">
              <a:spcBef>
                <a:spcPts val="0"/>
              </a:spcBef>
              <a:spcAft>
                <a:spcPts val="0"/>
              </a:spcAft>
              <a:defRPr/>
            </a:pPr>
            <a:endParaRPr lang="en-US" b="1" dirty="0"/>
          </a:p>
          <a:p>
            <a:pPr rtl="0"/>
            <a:r>
              <a:rPr lang="en-US" b="0" i="0" u="none" strike="noStrike" kern="1200" baseline="0" dirty="0" err="1">
                <a:solidFill>
                  <a:srgbClr val="000000"/>
                </a:solidFill>
                <a:latin typeface="Times" panose="02020603050405020304" pitchFamily="18" charset="0"/>
              </a:rPr>
              <a:t>Wargaming</a:t>
            </a:r>
            <a:r>
              <a:rPr lang="en-US" b="0" i="0" u="none" strike="noStrike" kern="1200" baseline="0" dirty="0">
                <a:solidFill>
                  <a:srgbClr val="000000"/>
                </a:solidFill>
                <a:latin typeface="Times" panose="02020603050405020304" pitchFamily="18" charset="0"/>
              </a:rPr>
              <a:t> Capstone Project: The second half of the course focuses on applying </a:t>
            </a:r>
            <a:r>
              <a:rPr lang="en-US" b="0" i="0" u="none" strike="noStrike" kern="1200" baseline="0" dirty="0" err="1">
                <a:solidFill>
                  <a:srgbClr val="000000"/>
                </a:solidFill>
                <a:latin typeface="Times" panose="02020603050405020304" pitchFamily="18" charset="0"/>
              </a:rPr>
              <a:t>wargaming</a:t>
            </a:r>
            <a:r>
              <a:rPr lang="en-US" b="0" i="0" u="none" strike="noStrike" kern="1200" baseline="0" dirty="0">
                <a:solidFill>
                  <a:srgbClr val="000000"/>
                </a:solidFill>
                <a:latin typeface="Times" panose="02020603050405020304" pitchFamily="18" charset="0"/>
              </a:rPr>
              <a:t> fundamentals to design, develop, conduct and analyze a wargame to answer an external (usually DoD) sponsor's actual requirement. </a:t>
            </a:r>
          </a:p>
          <a:p>
            <a:endParaRPr lang="en-US" dirty="0"/>
          </a:p>
        </p:txBody>
      </p:sp>
      <p:sp>
        <p:nvSpPr>
          <p:cNvPr id="4" name="Slide Number Placeholder 3"/>
          <p:cNvSpPr>
            <a:spLocks noGrp="1"/>
          </p:cNvSpPr>
          <p:nvPr>
            <p:ph type="sldNum" sz="quarter" idx="10"/>
          </p:nvPr>
        </p:nvSpPr>
        <p:spPr>
          <a:xfrm>
            <a:off x="3978132" y="8842030"/>
            <a:ext cx="3043343" cy="465455"/>
          </a:xfrm>
          <a:prstGeom prst="rect">
            <a:avLst/>
          </a:prstGeom>
        </p:spPr>
        <p:txBody>
          <a:bodyPr lIns="91577" tIns="45789" rIns="91577" bIns="45789"/>
          <a:lstStyle/>
          <a:p>
            <a:fld id="{9B33A6B4-0AA6-4C84-ACA2-0BA985D66C87}" type="slidenum">
              <a:rPr lang="en-US" smtClean="0"/>
              <a:t>10</a:t>
            </a:fld>
            <a:endParaRPr lang="en-US"/>
          </a:p>
        </p:txBody>
      </p:sp>
    </p:spTree>
    <p:extLst>
      <p:ext uri="{BB962C8B-B14F-4D97-AF65-F5344CB8AC3E}">
        <p14:creationId xmlns:p14="http://schemas.microsoft.com/office/powerpoint/2010/main" val="260787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520BB-9348-4F5D-8118-3783288D831F}" type="slidenum">
              <a:rPr lang="en-US" smtClean="0"/>
              <a:pPr/>
              <a:t>11</a:t>
            </a:fld>
            <a:endParaRPr lang="en-US"/>
          </a:p>
        </p:txBody>
      </p:sp>
    </p:spTree>
    <p:extLst>
      <p:ext uri="{BB962C8B-B14F-4D97-AF65-F5344CB8AC3E}">
        <p14:creationId xmlns:p14="http://schemas.microsoft.com/office/powerpoint/2010/main" val="1671181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a:extLst>
              <a:ext uri="{FF2B5EF4-FFF2-40B4-BE49-F238E27FC236}">
                <a16:creationId xmlns:a16="http://schemas.microsoft.com/office/drawing/2014/main" id="{125F4E0C-77C2-44AF-8E5D-2A2EF05FA8F7}"/>
              </a:ext>
            </a:extLst>
          </p:cNvPr>
          <p:cNvSpPr>
            <a:spLocks noGrp="1" noChangeArrowheads="1"/>
          </p:cNvSpPr>
          <p:nvPr>
            <p:ph type="sldNum" sz="quarter" idx="10"/>
          </p:nvPr>
        </p:nvSpPr>
        <p:spPr>
          <a:ln/>
        </p:spPr>
        <p:txBody>
          <a:bodyPr/>
          <a:lstStyle>
            <a:lvl1pPr>
              <a:defRPr/>
            </a:lvl1pPr>
          </a:lstStyle>
          <a:p>
            <a:pPr>
              <a:defRPr/>
            </a:pPr>
            <a:fld id="{2DE387F4-6F9F-446C-A976-C173F569237A}" type="slidenum">
              <a:rPr lang="en-US" altLang="en-US"/>
              <a:pPr>
                <a:defRPr/>
              </a:pPr>
              <a:t>‹#›</a:t>
            </a:fld>
            <a:endParaRPr lang="en-US" altLang="en-US" dirty="0"/>
          </a:p>
        </p:txBody>
      </p:sp>
    </p:spTree>
    <p:extLst>
      <p:ext uri="{BB962C8B-B14F-4D97-AF65-F5344CB8AC3E}">
        <p14:creationId xmlns:p14="http://schemas.microsoft.com/office/powerpoint/2010/main" val="52667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1" y="1447800"/>
            <a:ext cx="8843962" cy="5105400"/>
          </a:xfrm>
        </p:spPr>
        <p:txBody>
          <a:bodyPr/>
          <a:lstStyle>
            <a:lvl1pPr>
              <a:spcAft>
                <a:spcPts val="300"/>
              </a:spcAft>
              <a:defRPr/>
            </a:lvl1pPr>
            <a:lvl2pPr>
              <a:spcAft>
                <a:spcPts val="300"/>
              </a:spcAft>
              <a:defRPr/>
            </a:lvl2pPr>
            <a:lvl3pPr>
              <a:spcAft>
                <a:spcPts val="300"/>
              </a:spcAft>
              <a:defRPr/>
            </a:lvl3pPr>
            <a:lvl4pPr indent="-228600" algn="l" rtl="0" eaLnBrk="0" fontAlgn="base" hangingPunct="0">
              <a:spcBef>
                <a:spcPct val="20000"/>
              </a:spcBef>
              <a:spcAft>
                <a:spcPts val="300"/>
              </a:spcAft>
              <a:defRPr lang="en-US" sz="1400" b="1" dirty="0">
                <a:solidFill>
                  <a:srgbClr val="00457C"/>
                </a:solidFill>
                <a:latin typeface="+mn-lt"/>
              </a:defRPr>
            </a:lvl4pPr>
            <a:lvl5pPr indent="-228600" algn="l" rtl="0" eaLnBrk="0" fontAlgn="base" hangingPunct="0">
              <a:spcBef>
                <a:spcPct val="20000"/>
              </a:spcBef>
              <a:spcAft>
                <a:spcPts val="300"/>
              </a:spcAft>
              <a:defRPr lang="en-US" sz="1400" b="1" dirty="0">
                <a:solidFill>
                  <a:srgbClr val="00457C"/>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A57469F-E73B-48D0-B2BE-541BBA167B74}"/>
              </a:ext>
            </a:extLst>
          </p:cNvPr>
          <p:cNvSpPr>
            <a:spLocks noGrp="1"/>
          </p:cNvSpPr>
          <p:nvPr>
            <p:ph type="sldNum" sz="quarter" idx="10"/>
          </p:nvPr>
        </p:nvSpPr>
        <p:spPr>
          <a:xfrm>
            <a:off x="8540750" y="6605588"/>
            <a:ext cx="533400" cy="228600"/>
          </a:xfrm>
        </p:spPr>
        <p:txBody>
          <a:bodyPr/>
          <a:lstStyle>
            <a:lvl1pPr>
              <a:defRPr/>
            </a:lvl1pPr>
          </a:lstStyle>
          <a:p>
            <a:pPr>
              <a:defRPr/>
            </a:pPr>
            <a:fld id="{5726EBB9-12EC-455E-8238-5841BFD7DDB1}"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B93651D5-EB51-4645-B1BE-C627DECF800A}"/>
              </a:ext>
            </a:extLst>
          </p:cNvPr>
          <p:cNvSpPr>
            <a:spLocks noGrp="1"/>
          </p:cNvSpPr>
          <p:nvPr>
            <p:ph type="ftr" sz="quarter" idx="11"/>
          </p:nvPr>
        </p:nvSpPr>
        <p:spPr>
          <a:xfrm>
            <a:off x="25400" y="6626225"/>
            <a:ext cx="3687763" cy="215900"/>
          </a:xfrm>
          <a:prstGeom prst="rect">
            <a:avLst/>
          </a:prstGeom>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lang="en-US" sz="1000" b="0" i="1">
                <a:solidFill>
                  <a:srgbClr val="052D4B"/>
                </a:solidFill>
                <a:latin typeface="+mj-lt"/>
              </a:defRPr>
            </a:lvl1pPr>
          </a:lstStyle>
          <a:p>
            <a:pPr>
              <a:defRPr/>
            </a:pPr>
            <a:endParaRPr lang="pt-BR"/>
          </a:p>
        </p:txBody>
      </p:sp>
    </p:spTree>
    <p:extLst>
      <p:ext uri="{BB962C8B-B14F-4D97-AF65-F5344CB8AC3E}">
        <p14:creationId xmlns:p14="http://schemas.microsoft.com/office/powerpoint/2010/main" val="209628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1" y="1447800"/>
            <a:ext cx="8843962" cy="5105400"/>
          </a:xfrm>
        </p:spPr>
        <p:txBody>
          <a:bodyPr/>
          <a:lstStyle>
            <a:lvl1pPr>
              <a:spcAft>
                <a:spcPts val="300"/>
              </a:spcAft>
              <a:defRPr/>
            </a:lvl1pPr>
            <a:lvl2pPr>
              <a:spcAft>
                <a:spcPts val="300"/>
              </a:spcAft>
              <a:defRPr/>
            </a:lvl2pPr>
            <a:lvl3pPr>
              <a:spcAft>
                <a:spcPts val="300"/>
              </a:spcAft>
              <a:defRPr/>
            </a:lvl3pPr>
            <a:lvl4pPr indent="-228600" algn="l" rtl="0" eaLnBrk="0" fontAlgn="base" hangingPunct="0">
              <a:spcBef>
                <a:spcPct val="20000"/>
              </a:spcBef>
              <a:spcAft>
                <a:spcPts val="300"/>
              </a:spcAft>
              <a:defRPr lang="en-US" sz="1400" b="1" dirty="0">
                <a:solidFill>
                  <a:srgbClr val="00457C"/>
                </a:solidFill>
                <a:latin typeface="+mn-lt"/>
              </a:defRPr>
            </a:lvl4pPr>
            <a:lvl5pPr indent="-228600" algn="l" rtl="0" eaLnBrk="0" fontAlgn="base" hangingPunct="0">
              <a:spcBef>
                <a:spcPct val="20000"/>
              </a:spcBef>
              <a:spcAft>
                <a:spcPts val="300"/>
              </a:spcAft>
              <a:defRPr lang="en-US" sz="1400" b="1" dirty="0">
                <a:solidFill>
                  <a:srgbClr val="00457C"/>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C0686C0F-1B28-4789-83A7-E5E49DC83FEA}"/>
              </a:ext>
            </a:extLst>
          </p:cNvPr>
          <p:cNvSpPr>
            <a:spLocks noGrp="1"/>
          </p:cNvSpPr>
          <p:nvPr>
            <p:ph type="sldNum" sz="quarter" idx="10"/>
          </p:nvPr>
        </p:nvSpPr>
        <p:spPr>
          <a:xfrm>
            <a:off x="8540750" y="6605588"/>
            <a:ext cx="533400" cy="228600"/>
          </a:xfrm>
        </p:spPr>
        <p:txBody>
          <a:bodyPr/>
          <a:lstStyle>
            <a:lvl1pPr>
              <a:defRPr/>
            </a:lvl1pPr>
          </a:lstStyle>
          <a:p>
            <a:pPr>
              <a:defRPr/>
            </a:pPr>
            <a:fld id="{72EFD147-629E-41E7-8B25-8BF08DE04BB5}"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E1A9AE01-1BB2-48A7-92C7-7E30802CAEFB}"/>
              </a:ext>
            </a:extLst>
          </p:cNvPr>
          <p:cNvSpPr>
            <a:spLocks noGrp="1"/>
          </p:cNvSpPr>
          <p:nvPr>
            <p:ph type="ftr" sz="quarter" idx="11"/>
          </p:nvPr>
        </p:nvSpPr>
        <p:spPr>
          <a:xfrm>
            <a:off x="25400" y="6626225"/>
            <a:ext cx="3687763" cy="215900"/>
          </a:xfrm>
          <a:prstGeom prst="rect">
            <a:avLst/>
          </a:prstGeom>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lang="en-US" sz="1000" b="0" i="1">
                <a:solidFill>
                  <a:srgbClr val="052D4B"/>
                </a:solidFill>
                <a:latin typeface="+mj-lt"/>
              </a:defRPr>
            </a:lvl1pPr>
          </a:lstStyle>
          <a:p>
            <a:pPr>
              <a:defRPr/>
            </a:pPr>
            <a:endParaRPr lang="pt-BR"/>
          </a:p>
        </p:txBody>
      </p:sp>
    </p:spTree>
    <p:extLst>
      <p:ext uri="{BB962C8B-B14F-4D97-AF65-F5344CB8AC3E}">
        <p14:creationId xmlns:p14="http://schemas.microsoft.com/office/powerpoint/2010/main" val="405161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1" y="1447800"/>
            <a:ext cx="8843962" cy="5105400"/>
          </a:xfrm>
        </p:spPr>
        <p:txBody>
          <a:bodyPr/>
          <a:lstStyle>
            <a:lvl1pPr>
              <a:spcAft>
                <a:spcPts val="300"/>
              </a:spcAft>
              <a:defRPr/>
            </a:lvl1pPr>
            <a:lvl2pPr>
              <a:spcAft>
                <a:spcPts val="300"/>
              </a:spcAft>
              <a:defRPr/>
            </a:lvl2pPr>
            <a:lvl3pPr>
              <a:spcAft>
                <a:spcPts val="300"/>
              </a:spcAft>
              <a:defRPr/>
            </a:lvl3pPr>
            <a:lvl4pPr indent="-228600" algn="l" rtl="0" eaLnBrk="0" fontAlgn="base" hangingPunct="0">
              <a:spcBef>
                <a:spcPct val="20000"/>
              </a:spcBef>
              <a:spcAft>
                <a:spcPts val="300"/>
              </a:spcAft>
              <a:defRPr lang="en-US" sz="1400" b="1" dirty="0">
                <a:solidFill>
                  <a:srgbClr val="00457C"/>
                </a:solidFill>
                <a:latin typeface="+mn-lt"/>
              </a:defRPr>
            </a:lvl4pPr>
            <a:lvl5pPr indent="-228600" algn="l" rtl="0" eaLnBrk="0" fontAlgn="base" hangingPunct="0">
              <a:spcBef>
                <a:spcPct val="20000"/>
              </a:spcBef>
              <a:spcAft>
                <a:spcPts val="300"/>
              </a:spcAft>
              <a:defRPr lang="en-US" sz="1400" b="1" dirty="0">
                <a:solidFill>
                  <a:srgbClr val="00457C"/>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5B8503F-E855-45F8-8FE2-AAE48E728F10}"/>
              </a:ext>
            </a:extLst>
          </p:cNvPr>
          <p:cNvSpPr>
            <a:spLocks noGrp="1"/>
          </p:cNvSpPr>
          <p:nvPr>
            <p:ph type="sldNum" sz="quarter" idx="10"/>
          </p:nvPr>
        </p:nvSpPr>
        <p:spPr>
          <a:xfrm>
            <a:off x="8540750" y="6605588"/>
            <a:ext cx="533400" cy="228600"/>
          </a:xfrm>
        </p:spPr>
        <p:txBody>
          <a:bodyPr/>
          <a:lstStyle>
            <a:lvl1pPr>
              <a:defRPr/>
            </a:lvl1pPr>
          </a:lstStyle>
          <a:p>
            <a:pPr>
              <a:defRPr/>
            </a:pPr>
            <a:fld id="{0362F017-8809-4147-8F9C-747F0C5AC483}"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5CBAFF86-CAC6-4D96-9552-909C2446EFC6}"/>
              </a:ext>
            </a:extLst>
          </p:cNvPr>
          <p:cNvSpPr>
            <a:spLocks noGrp="1"/>
          </p:cNvSpPr>
          <p:nvPr>
            <p:ph type="ftr" sz="quarter" idx="11"/>
          </p:nvPr>
        </p:nvSpPr>
        <p:spPr>
          <a:xfrm>
            <a:off x="25400" y="6626225"/>
            <a:ext cx="3687763" cy="215900"/>
          </a:xfrm>
          <a:prstGeom prst="rect">
            <a:avLst/>
          </a:prstGeom>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lang="en-US" sz="1000" b="0" i="1">
                <a:solidFill>
                  <a:srgbClr val="052D4B"/>
                </a:solidFill>
                <a:latin typeface="+mj-lt"/>
              </a:defRPr>
            </a:lvl1pPr>
          </a:lstStyle>
          <a:p>
            <a:pPr>
              <a:defRPr/>
            </a:pPr>
            <a:endParaRPr lang="pt-BR"/>
          </a:p>
        </p:txBody>
      </p:sp>
    </p:spTree>
    <p:extLst>
      <p:ext uri="{BB962C8B-B14F-4D97-AF65-F5344CB8AC3E}">
        <p14:creationId xmlns:p14="http://schemas.microsoft.com/office/powerpoint/2010/main" val="219529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1" y="1447800"/>
            <a:ext cx="8843962" cy="5105400"/>
          </a:xfrm>
        </p:spPr>
        <p:txBody>
          <a:bodyPr/>
          <a:lstStyle>
            <a:lvl1pPr>
              <a:spcAft>
                <a:spcPts val="300"/>
              </a:spcAft>
              <a:defRPr/>
            </a:lvl1pPr>
            <a:lvl2pPr>
              <a:spcAft>
                <a:spcPts val="300"/>
              </a:spcAft>
              <a:defRPr/>
            </a:lvl2pPr>
            <a:lvl3pPr>
              <a:spcAft>
                <a:spcPts val="300"/>
              </a:spcAft>
              <a:defRPr/>
            </a:lvl3pPr>
            <a:lvl4pPr indent="-228600" algn="l" rtl="0" eaLnBrk="0" fontAlgn="base" hangingPunct="0">
              <a:spcBef>
                <a:spcPct val="20000"/>
              </a:spcBef>
              <a:spcAft>
                <a:spcPts val="300"/>
              </a:spcAft>
              <a:defRPr lang="en-US" sz="1400" b="1" dirty="0">
                <a:solidFill>
                  <a:srgbClr val="00457C"/>
                </a:solidFill>
                <a:latin typeface="+mn-lt"/>
              </a:defRPr>
            </a:lvl4pPr>
            <a:lvl5pPr indent="-228600" algn="l" rtl="0" eaLnBrk="0" fontAlgn="base" hangingPunct="0">
              <a:spcBef>
                <a:spcPct val="20000"/>
              </a:spcBef>
              <a:spcAft>
                <a:spcPts val="300"/>
              </a:spcAft>
              <a:defRPr lang="en-US" sz="1400" b="1" dirty="0">
                <a:solidFill>
                  <a:srgbClr val="00457C"/>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8CBE97A-44BD-4692-B13D-2F03F8A7284C}"/>
              </a:ext>
            </a:extLst>
          </p:cNvPr>
          <p:cNvSpPr>
            <a:spLocks noGrp="1"/>
          </p:cNvSpPr>
          <p:nvPr>
            <p:ph type="sldNum" sz="quarter" idx="10"/>
          </p:nvPr>
        </p:nvSpPr>
        <p:spPr>
          <a:xfrm>
            <a:off x="8540750" y="6605588"/>
            <a:ext cx="533400" cy="228600"/>
          </a:xfrm>
        </p:spPr>
        <p:txBody>
          <a:bodyPr/>
          <a:lstStyle>
            <a:lvl1pPr>
              <a:defRPr/>
            </a:lvl1pPr>
          </a:lstStyle>
          <a:p>
            <a:pPr>
              <a:defRPr/>
            </a:pPr>
            <a:fld id="{65CF0013-7886-4AB8-8ED4-E4A9F9B3D463}"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EFB86204-85A2-434E-9084-80D021E8C7AB}"/>
              </a:ext>
            </a:extLst>
          </p:cNvPr>
          <p:cNvSpPr>
            <a:spLocks noGrp="1"/>
          </p:cNvSpPr>
          <p:nvPr>
            <p:ph type="ftr" sz="quarter" idx="11"/>
          </p:nvPr>
        </p:nvSpPr>
        <p:spPr>
          <a:xfrm>
            <a:off x="25400" y="6626225"/>
            <a:ext cx="3687763" cy="215900"/>
          </a:xfrm>
          <a:prstGeom prst="rect">
            <a:avLst/>
          </a:prstGeom>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lang="en-US" sz="1000" b="0" i="1">
                <a:solidFill>
                  <a:srgbClr val="052D4B"/>
                </a:solidFill>
                <a:latin typeface="+mj-lt"/>
              </a:defRPr>
            </a:lvl1pPr>
          </a:lstStyle>
          <a:p>
            <a:pPr>
              <a:defRPr/>
            </a:pPr>
            <a:endParaRPr lang="pt-BR"/>
          </a:p>
        </p:txBody>
      </p:sp>
    </p:spTree>
    <p:extLst>
      <p:ext uri="{BB962C8B-B14F-4D97-AF65-F5344CB8AC3E}">
        <p14:creationId xmlns:p14="http://schemas.microsoft.com/office/powerpoint/2010/main" val="31016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72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effectLst/>
              </a:defRPr>
            </a:lvl1pPr>
          </a:lstStyle>
          <a:p>
            <a:r>
              <a:rPr lang="en-US" dirty="0"/>
              <a:t>Click to edit Master title style</a:t>
            </a:r>
          </a:p>
        </p:txBody>
      </p:sp>
      <p:sp>
        <p:nvSpPr>
          <p:cNvPr id="3" name="Content Placeholder 2"/>
          <p:cNvSpPr>
            <a:spLocks noGrp="1"/>
          </p:cNvSpPr>
          <p:nvPr>
            <p:ph idx="1"/>
          </p:nvPr>
        </p:nvSpPr>
        <p:spPr/>
        <p:txBody>
          <a:bodyPr/>
          <a:lstStyle>
            <a:lvl4pPr>
              <a:defRPr sz="1400" b="1">
                <a:solidFill>
                  <a:srgbClr val="00457C"/>
                </a:solidFill>
                <a:latin typeface="+mn-lt"/>
              </a:defRPr>
            </a:lvl4pPr>
            <a:lvl5pPr>
              <a:defRPr sz="1400" b="1">
                <a:solidFill>
                  <a:srgbClr val="00457C"/>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a:extLst>
              <a:ext uri="{FF2B5EF4-FFF2-40B4-BE49-F238E27FC236}">
                <a16:creationId xmlns:a16="http://schemas.microsoft.com/office/drawing/2014/main" id="{ECBEAE53-6D04-4110-BF36-F8C27102DBBB}"/>
              </a:ext>
            </a:extLst>
          </p:cNvPr>
          <p:cNvSpPr>
            <a:spLocks noGrp="1" noChangeArrowheads="1"/>
          </p:cNvSpPr>
          <p:nvPr>
            <p:ph type="sldNum" sz="quarter" idx="10"/>
          </p:nvPr>
        </p:nvSpPr>
        <p:spPr>
          <a:xfrm>
            <a:off x="8763000" y="6553200"/>
            <a:ext cx="373063" cy="304800"/>
          </a:xfrm>
        </p:spPr>
        <p:txBody>
          <a:bodyPr/>
          <a:lstStyle>
            <a:lvl1pPr>
              <a:defRPr sz="1200"/>
            </a:lvl1pPr>
          </a:lstStyle>
          <a:p>
            <a:pPr>
              <a:defRPr/>
            </a:pPr>
            <a:fld id="{E6F335F2-0129-456D-A7EB-B05FFFD86DE8}" type="slidenum">
              <a:rPr lang="en-US" altLang="en-US"/>
              <a:pPr>
                <a:defRPr/>
              </a:pPr>
              <a:t>‹#›</a:t>
            </a:fld>
            <a:endParaRPr lang="en-US" altLang="en-US"/>
          </a:p>
        </p:txBody>
      </p:sp>
    </p:spTree>
    <p:extLst>
      <p:ext uri="{BB962C8B-B14F-4D97-AF65-F5344CB8AC3E}">
        <p14:creationId xmlns:p14="http://schemas.microsoft.com/office/powerpoint/2010/main" val="246875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46188"/>
            <a:ext cx="4056063" cy="5164137"/>
          </a:xfrm>
        </p:spPr>
        <p:txBody>
          <a:bodyPr/>
          <a:lstStyle>
            <a:lvl1pPr>
              <a:defRPr sz="2800"/>
            </a:lvl1pPr>
            <a:lvl2pPr>
              <a:defRPr sz="2400"/>
            </a:lvl2pPr>
            <a:lvl3pPr>
              <a:defRPr sz="2000"/>
            </a:lvl3pPr>
            <a:lvl4pPr>
              <a:defRPr sz="1800" b="1">
                <a:solidFill>
                  <a:srgbClr val="00457C"/>
                </a:solidFill>
              </a:defRPr>
            </a:lvl4pPr>
            <a:lvl5pPr>
              <a:defRPr sz="1800" b="1">
                <a:solidFill>
                  <a:srgbClr val="00457C"/>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5663" y="1246188"/>
            <a:ext cx="4056062" cy="5164137"/>
          </a:xfrm>
        </p:spPr>
        <p:txBody>
          <a:bodyPr/>
          <a:lstStyle>
            <a:lvl1pPr>
              <a:defRPr sz="2800"/>
            </a:lvl1pPr>
            <a:lvl2pPr>
              <a:defRPr sz="2400"/>
            </a:lvl2pPr>
            <a:lvl3pPr>
              <a:defRPr sz="2000"/>
            </a:lvl3pPr>
            <a:lvl4pPr indent="-228600" algn="l" rtl="0" eaLnBrk="0" fontAlgn="base" hangingPunct="0">
              <a:spcBef>
                <a:spcPct val="20000"/>
              </a:spcBef>
              <a:spcAft>
                <a:spcPct val="0"/>
              </a:spcAft>
              <a:defRPr lang="en-US" sz="1800" b="1" dirty="0">
                <a:solidFill>
                  <a:srgbClr val="00457C"/>
                </a:solidFill>
                <a:latin typeface="+mn-lt"/>
              </a:defRPr>
            </a:lvl4pPr>
            <a:lvl5pPr indent="-228600" algn="l" rtl="0" eaLnBrk="0" fontAlgn="base" hangingPunct="0">
              <a:spcBef>
                <a:spcPct val="20000"/>
              </a:spcBef>
              <a:spcAft>
                <a:spcPct val="0"/>
              </a:spcAft>
              <a:defRPr lang="en-US" sz="1800" b="1" dirty="0">
                <a:solidFill>
                  <a:srgbClr val="00457C"/>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a:extLst>
              <a:ext uri="{FF2B5EF4-FFF2-40B4-BE49-F238E27FC236}">
                <a16:creationId xmlns:a16="http://schemas.microsoft.com/office/drawing/2014/main" id="{53E25EC1-7C97-4340-B8A2-80A4F16E6158}"/>
              </a:ext>
            </a:extLst>
          </p:cNvPr>
          <p:cNvSpPr>
            <a:spLocks noGrp="1" noChangeArrowheads="1"/>
          </p:cNvSpPr>
          <p:nvPr>
            <p:ph type="sldNum" sz="quarter" idx="10"/>
          </p:nvPr>
        </p:nvSpPr>
        <p:spPr>
          <a:ln/>
        </p:spPr>
        <p:txBody>
          <a:bodyPr/>
          <a:lstStyle>
            <a:lvl1pPr>
              <a:defRPr/>
            </a:lvl1pPr>
          </a:lstStyle>
          <a:p>
            <a:pPr>
              <a:defRPr/>
            </a:pPr>
            <a:fld id="{EFFB6546-FEB0-4D22-987E-F4CF6DB1837B}" type="slidenum">
              <a:rPr lang="en-US" altLang="en-US"/>
              <a:pPr>
                <a:defRPr/>
              </a:pPr>
              <a:t>‹#›</a:t>
            </a:fld>
            <a:endParaRPr lang="en-US" altLang="en-US" dirty="0"/>
          </a:p>
        </p:txBody>
      </p:sp>
    </p:spTree>
    <p:extLst>
      <p:ext uri="{BB962C8B-B14F-4D97-AF65-F5344CB8AC3E}">
        <p14:creationId xmlns:p14="http://schemas.microsoft.com/office/powerpoint/2010/main" val="166967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154"/>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b="1">
                <a:solidFill>
                  <a:srgbClr val="00457C"/>
                </a:solidFill>
              </a:defRPr>
            </a:lvl4pPr>
            <a:lvl5pPr>
              <a:defRPr sz="1600" b="1">
                <a:solidFill>
                  <a:srgbClr val="00457C"/>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indent="-228600" algn="l" rtl="0" eaLnBrk="0" fontAlgn="base" hangingPunct="0">
              <a:spcBef>
                <a:spcPct val="20000"/>
              </a:spcBef>
              <a:spcAft>
                <a:spcPct val="0"/>
              </a:spcAft>
              <a:defRPr lang="en-US" sz="1600" b="1" dirty="0">
                <a:solidFill>
                  <a:srgbClr val="00457C"/>
                </a:solidFill>
                <a:latin typeface="+mn-lt"/>
              </a:defRPr>
            </a:lvl4pPr>
            <a:lvl5pPr indent="-228600" algn="l" rtl="0" eaLnBrk="0" fontAlgn="base" hangingPunct="0">
              <a:spcBef>
                <a:spcPct val="20000"/>
              </a:spcBef>
              <a:spcAft>
                <a:spcPct val="0"/>
              </a:spcAft>
              <a:defRPr lang="en-US" sz="1600" b="1" dirty="0">
                <a:solidFill>
                  <a:srgbClr val="00457C"/>
                </a:solidFill>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a:extLst>
              <a:ext uri="{FF2B5EF4-FFF2-40B4-BE49-F238E27FC236}">
                <a16:creationId xmlns:a16="http://schemas.microsoft.com/office/drawing/2014/main" id="{381B7E04-68FC-4A35-A720-A30927D74782}"/>
              </a:ext>
            </a:extLst>
          </p:cNvPr>
          <p:cNvSpPr>
            <a:spLocks noGrp="1" noChangeArrowheads="1"/>
          </p:cNvSpPr>
          <p:nvPr>
            <p:ph type="sldNum" sz="quarter" idx="10"/>
          </p:nvPr>
        </p:nvSpPr>
        <p:spPr>
          <a:ln/>
        </p:spPr>
        <p:txBody>
          <a:bodyPr/>
          <a:lstStyle>
            <a:lvl1pPr>
              <a:defRPr/>
            </a:lvl1pPr>
          </a:lstStyle>
          <a:p>
            <a:pPr>
              <a:defRPr/>
            </a:pPr>
            <a:fld id="{D518AD0D-2EF2-4D37-98AC-0B61E49277FB}" type="slidenum">
              <a:rPr lang="en-US" altLang="en-US"/>
              <a:pPr>
                <a:defRPr/>
              </a:pPr>
              <a:t>‹#›</a:t>
            </a:fld>
            <a:endParaRPr lang="en-US" altLang="en-US" dirty="0"/>
          </a:p>
        </p:txBody>
      </p:sp>
    </p:spTree>
    <p:extLst>
      <p:ext uri="{BB962C8B-B14F-4D97-AF65-F5344CB8AC3E}">
        <p14:creationId xmlns:p14="http://schemas.microsoft.com/office/powerpoint/2010/main" val="100838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2B45F71E-D588-469B-9622-2F3EFCBAAEBF}"/>
              </a:ext>
            </a:extLst>
          </p:cNvPr>
          <p:cNvSpPr>
            <a:spLocks noGrp="1" noChangeArrowheads="1"/>
          </p:cNvSpPr>
          <p:nvPr>
            <p:ph type="sldNum" sz="quarter" idx="10"/>
          </p:nvPr>
        </p:nvSpPr>
        <p:spPr>
          <a:ln/>
        </p:spPr>
        <p:txBody>
          <a:bodyPr/>
          <a:lstStyle>
            <a:lvl1pPr>
              <a:defRPr/>
            </a:lvl1pPr>
          </a:lstStyle>
          <a:p>
            <a:pPr>
              <a:defRPr/>
            </a:pPr>
            <a:fld id="{C1030CDE-CC09-4EFA-8418-285B5728D3EC}" type="slidenum">
              <a:rPr lang="en-US" altLang="en-US"/>
              <a:pPr>
                <a:defRPr/>
              </a:pPr>
              <a:t>‹#›</a:t>
            </a:fld>
            <a:endParaRPr lang="en-US" altLang="en-US" dirty="0"/>
          </a:p>
        </p:txBody>
      </p:sp>
    </p:spTree>
    <p:extLst>
      <p:ext uri="{BB962C8B-B14F-4D97-AF65-F5344CB8AC3E}">
        <p14:creationId xmlns:p14="http://schemas.microsoft.com/office/powerpoint/2010/main" val="339339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38">
            <a:extLst>
              <a:ext uri="{FF2B5EF4-FFF2-40B4-BE49-F238E27FC236}">
                <a16:creationId xmlns:a16="http://schemas.microsoft.com/office/drawing/2014/main" id="{13E7857A-E4E4-48C3-BE78-D73C131FD363}"/>
              </a:ext>
            </a:extLst>
          </p:cNvPr>
          <p:cNvSpPr txBox="1">
            <a:spLocks noChangeArrowheads="1"/>
          </p:cNvSpPr>
          <p:nvPr userDrawn="1"/>
        </p:nvSpPr>
        <p:spPr bwMode="auto">
          <a:xfrm>
            <a:off x="6856413" y="6243638"/>
            <a:ext cx="2143125" cy="415925"/>
          </a:xfrm>
          <a:prstGeom prst="rect">
            <a:avLst/>
          </a:prstGeom>
          <a:noFill/>
          <a:ln w="9525">
            <a:noFill/>
            <a:miter lim="800000"/>
            <a:headEnd/>
            <a:tailEnd/>
          </a:ln>
        </p:spPr>
        <p:txBody>
          <a:bodyPr wrap="none">
            <a:spAutoFit/>
          </a:bodyPr>
          <a:lstStyle/>
          <a:p>
            <a:pPr algn="r" eaLnBrk="1" fontAlgn="auto" hangingPunct="1">
              <a:spcBef>
                <a:spcPts val="0"/>
              </a:spcBef>
              <a:spcAft>
                <a:spcPts val="0"/>
              </a:spcAft>
              <a:defRPr/>
            </a:pPr>
            <a:r>
              <a:rPr lang="en-US" sz="1050" dirty="0">
                <a:solidFill>
                  <a:srgbClr val="000082"/>
                </a:solidFill>
                <a:latin typeface="+mn-lt"/>
              </a:rPr>
              <a:t>As of:  1618R / 2118Z 30JAN13</a:t>
            </a:r>
          </a:p>
          <a:p>
            <a:pPr algn="r" eaLnBrk="1" fontAlgn="auto" hangingPunct="1">
              <a:spcBef>
                <a:spcPts val="0"/>
              </a:spcBef>
              <a:spcAft>
                <a:spcPts val="0"/>
              </a:spcAft>
              <a:defRPr/>
            </a:pPr>
            <a:r>
              <a:rPr lang="en-US" sz="1050" dirty="0">
                <a:solidFill>
                  <a:srgbClr val="000082"/>
                </a:solidFill>
                <a:latin typeface="+mn-lt"/>
              </a:rPr>
              <a:t>OPR: N-7</a:t>
            </a:r>
          </a:p>
        </p:txBody>
      </p:sp>
    </p:spTree>
    <p:extLst>
      <p:ext uri="{BB962C8B-B14F-4D97-AF65-F5344CB8AC3E}">
        <p14:creationId xmlns:p14="http://schemas.microsoft.com/office/powerpoint/2010/main" val="1119922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62100" y="95250"/>
            <a:ext cx="6032500" cy="831850"/>
          </a:xfrm>
        </p:spPr>
        <p:txBody>
          <a:bodyPr/>
          <a:lstStyle/>
          <a:p>
            <a:r>
              <a:rPr lang="en-US" dirty="0"/>
              <a:t>Click to edit Master title style</a:t>
            </a:r>
          </a:p>
        </p:txBody>
      </p:sp>
      <p:sp>
        <p:nvSpPr>
          <p:cNvPr id="3" name="Table Placeholder 2"/>
          <p:cNvSpPr>
            <a:spLocks noGrp="1"/>
          </p:cNvSpPr>
          <p:nvPr>
            <p:ph type="tbl" idx="1"/>
          </p:nvPr>
        </p:nvSpPr>
        <p:spPr>
          <a:xfrm>
            <a:off x="457200" y="1246188"/>
            <a:ext cx="8264525" cy="5164137"/>
          </a:xfrm>
        </p:spPr>
        <p:txBody>
          <a:bodyPr/>
          <a:lstStyle/>
          <a:p>
            <a:pPr lvl="0"/>
            <a:endParaRPr lang="en-US" noProof="0"/>
          </a:p>
        </p:txBody>
      </p:sp>
      <p:sp>
        <p:nvSpPr>
          <p:cNvPr id="4" name="Rectangle 8">
            <a:extLst>
              <a:ext uri="{FF2B5EF4-FFF2-40B4-BE49-F238E27FC236}">
                <a16:creationId xmlns:a16="http://schemas.microsoft.com/office/drawing/2014/main" id="{0EF41768-7A05-4956-BC19-CD3577424301}"/>
              </a:ext>
            </a:extLst>
          </p:cNvPr>
          <p:cNvSpPr>
            <a:spLocks noGrp="1" noChangeArrowheads="1"/>
          </p:cNvSpPr>
          <p:nvPr>
            <p:ph type="sldNum" sz="quarter" idx="10"/>
          </p:nvPr>
        </p:nvSpPr>
        <p:spPr/>
        <p:txBody>
          <a:bodyPr/>
          <a:lstStyle>
            <a:lvl1pPr>
              <a:defRPr sz="1800"/>
            </a:lvl1pPr>
          </a:lstStyle>
          <a:p>
            <a:pPr>
              <a:defRPr/>
            </a:pPr>
            <a:fld id="{65B90901-2C68-41ED-AE98-A1106A94128E}" type="slidenum">
              <a:rPr lang="en-US" altLang="en-US"/>
              <a:pPr>
                <a:defRPr/>
              </a:pPr>
              <a:t>‹#›</a:t>
            </a:fld>
            <a:endParaRPr lang="en-US" altLang="en-US"/>
          </a:p>
        </p:txBody>
      </p:sp>
    </p:spTree>
    <p:extLst>
      <p:ext uri="{BB962C8B-B14F-4D97-AF65-F5344CB8AC3E}">
        <p14:creationId xmlns:p14="http://schemas.microsoft.com/office/powerpoint/2010/main" val="2495897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300718-039A-45D8-9AC3-8D934B02D00F}"/>
              </a:ext>
            </a:extLst>
          </p:cNvPr>
          <p:cNvSpPr>
            <a:spLocks noGrp="1"/>
          </p:cNvSpPr>
          <p:nvPr>
            <p:ph type="dt" sz="half" idx="10"/>
          </p:nvPr>
        </p:nvSpPr>
        <p:spPr>
          <a:xfrm>
            <a:off x="457200" y="6356350"/>
            <a:ext cx="2133600" cy="365125"/>
          </a:xfrm>
          <a:prstGeom prst="rect">
            <a:avLst/>
          </a:prstGeom>
        </p:spPr>
        <p:txBody>
          <a:bodyPr lIns="91429" tIns="45714" rIns="91429" bIns="45714"/>
          <a:lstStyle>
            <a:lvl1pPr eaLnBrk="1" fontAlgn="auto" hangingPunct="1">
              <a:spcBef>
                <a:spcPts val="0"/>
              </a:spcBef>
              <a:spcAft>
                <a:spcPts val="0"/>
              </a:spcAft>
              <a:defRPr>
                <a:solidFill>
                  <a:prstClr val="black"/>
                </a:solidFill>
                <a:latin typeface="Arial" charset="0"/>
              </a:defRPr>
            </a:lvl1pPr>
          </a:lstStyle>
          <a:p>
            <a:pPr>
              <a:defRPr/>
            </a:pPr>
            <a:endParaRPr lang="en-US"/>
          </a:p>
        </p:txBody>
      </p:sp>
      <p:sp>
        <p:nvSpPr>
          <p:cNvPr id="3" name="Footer Placeholder 4">
            <a:extLst>
              <a:ext uri="{FF2B5EF4-FFF2-40B4-BE49-F238E27FC236}">
                <a16:creationId xmlns:a16="http://schemas.microsoft.com/office/drawing/2014/main" id="{9DD7FE9F-E4B1-457A-840A-89C450504328}"/>
              </a:ext>
            </a:extLst>
          </p:cNvPr>
          <p:cNvSpPr>
            <a:spLocks noGrp="1"/>
          </p:cNvSpPr>
          <p:nvPr>
            <p:ph type="ftr" sz="quarter" idx="11"/>
          </p:nvPr>
        </p:nvSpPr>
        <p:spPr>
          <a:xfrm>
            <a:off x="3124200" y="6356350"/>
            <a:ext cx="2895600" cy="365125"/>
          </a:xfrm>
          <a:prstGeom prst="rect">
            <a:avLst/>
          </a:prstGeom>
        </p:spPr>
        <p:txBody>
          <a:bodyPr lIns="91429" tIns="45714" rIns="91429" bIns="45714"/>
          <a:lstStyle>
            <a:lvl1pPr eaLnBrk="1" fontAlgn="auto" hangingPunct="1">
              <a:spcBef>
                <a:spcPts val="0"/>
              </a:spcBef>
              <a:spcAft>
                <a:spcPts val="0"/>
              </a:spcAft>
              <a:defRPr>
                <a:solidFill>
                  <a:prstClr val="black"/>
                </a:solidFill>
                <a:latin typeface="Arial" charset="0"/>
              </a:defRPr>
            </a:lvl1pPr>
          </a:lstStyle>
          <a:p>
            <a:pPr>
              <a:defRPr/>
            </a:pPr>
            <a:endParaRPr lang="en-US"/>
          </a:p>
        </p:txBody>
      </p:sp>
    </p:spTree>
    <p:extLst>
      <p:ext uri="{BB962C8B-B14F-4D97-AF65-F5344CB8AC3E}">
        <p14:creationId xmlns:p14="http://schemas.microsoft.com/office/powerpoint/2010/main" val="341492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1" y="1447800"/>
            <a:ext cx="8843962" cy="5105400"/>
          </a:xfrm>
          <a:prstGeom prst="rect">
            <a:avLst/>
          </a:prstGeom>
        </p:spPr>
        <p:txBody>
          <a:bodyPr/>
          <a:lstStyle>
            <a:lvl1pPr>
              <a:spcAft>
                <a:spcPts val="300"/>
              </a:spcAft>
              <a:defRPr/>
            </a:lvl1pPr>
            <a:lvl2pPr>
              <a:spcAft>
                <a:spcPts val="300"/>
              </a:spcAft>
              <a:defRPr/>
            </a:lvl2pPr>
            <a:lvl3pPr>
              <a:spcAft>
                <a:spcPts val="300"/>
              </a:spcAft>
              <a:defRPr/>
            </a:lvl3pPr>
            <a:lvl4pPr>
              <a:spcAft>
                <a:spcPts val="300"/>
              </a:spcAft>
              <a:defRPr sz="1400" b="1">
                <a:solidFill>
                  <a:srgbClr val="00457C"/>
                </a:solidFill>
              </a:defRPr>
            </a:lvl4pPr>
            <a:lvl5pPr>
              <a:spcAft>
                <a:spcPts val="300"/>
              </a:spcAft>
              <a:defRPr sz="1400" b="1">
                <a:solidFill>
                  <a:srgbClr val="00457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7AA6707-C9FA-478A-B28A-C5EDEA29362A}"/>
              </a:ext>
            </a:extLst>
          </p:cNvPr>
          <p:cNvSpPr>
            <a:spLocks noGrp="1"/>
          </p:cNvSpPr>
          <p:nvPr>
            <p:ph type="sldNum" sz="quarter" idx="10"/>
          </p:nvPr>
        </p:nvSpPr>
        <p:spPr>
          <a:xfrm>
            <a:off x="8540750" y="6605588"/>
            <a:ext cx="533400" cy="228600"/>
          </a:xfrm>
        </p:spPr>
        <p:txBody>
          <a:bodyPr/>
          <a:lstStyle>
            <a:lvl1pPr>
              <a:defRPr/>
            </a:lvl1pPr>
          </a:lstStyle>
          <a:p>
            <a:pPr>
              <a:defRPr/>
            </a:pPr>
            <a:fld id="{E9B10DCA-6D0D-4EF8-8E90-042A80E58BE2}" type="slidenum">
              <a:rPr lang="en-US" altLang="en-US"/>
              <a:pPr>
                <a:defRPr/>
              </a:pPr>
              <a:t>‹#›</a:t>
            </a:fld>
            <a:endParaRPr lang="en-US" altLang="en-US"/>
          </a:p>
        </p:txBody>
      </p:sp>
      <p:sp>
        <p:nvSpPr>
          <p:cNvPr id="5" name="Footer Placeholder 3">
            <a:extLst>
              <a:ext uri="{FF2B5EF4-FFF2-40B4-BE49-F238E27FC236}">
                <a16:creationId xmlns:a16="http://schemas.microsoft.com/office/drawing/2014/main" id="{0E1E936D-0297-4C65-8039-4725E2C854EB}"/>
              </a:ext>
            </a:extLst>
          </p:cNvPr>
          <p:cNvSpPr>
            <a:spLocks noGrp="1"/>
          </p:cNvSpPr>
          <p:nvPr>
            <p:ph type="ftr" sz="quarter" idx="11"/>
          </p:nvPr>
        </p:nvSpPr>
        <p:spPr>
          <a:xfrm>
            <a:off x="25400" y="6626225"/>
            <a:ext cx="3687763" cy="215900"/>
          </a:xfrm>
          <a:prstGeom prst="rect">
            <a:avLst/>
          </a:prstGeom>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lang="en-US" sz="1000" b="0" i="1">
                <a:solidFill>
                  <a:srgbClr val="052D4B"/>
                </a:solidFill>
                <a:latin typeface="+mj-lt"/>
              </a:defRPr>
            </a:lvl1pPr>
          </a:lstStyle>
          <a:p>
            <a:pPr>
              <a:defRPr/>
            </a:pPr>
            <a:endParaRPr lang="pt-BR"/>
          </a:p>
        </p:txBody>
      </p:sp>
    </p:spTree>
    <p:extLst>
      <p:ext uri="{BB962C8B-B14F-4D97-AF65-F5344CB8AC3E}">
        <p14:creationId xmlns:p14="http://schemas.microsoft.com/office/powerpoint/2010/main" val="166274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E47DDA-71D8-457C-B920-10730757E573}"/>
              </a:ext>
            </a:extLst>
          </p:cNvPr>
          <p:cNvSpPr>
            <a:spLocks noChangeArrowheads="1"/>
          </p:cNvSpPr>
          <p:nvPr userDrawn="1"/>
        </p:nvSpPr>
        <p:spPr bwMode="auto">
          <a:xfrm>
            <a:off x="0" y="-2"/>
            <a:ext cx="9144000" cy="2276852"/>
          </a:xfrm>
          <a:prstGeom prst="rect">
            <a:avLst/>
          </a:prstGeom>
          <a:gradFill rotWithShape="0">
            <a:gsLst>
              <a:gs pos="0">
                <a:srgbClr val="00457C">
                  <a:alpha val="50000"/>
                </a:srgbClr>
              </a:gs>
              <a:gs pos="55000">
                <a:srgbClr val="FFFFFF"/>
              </a:gs>
            </a:gsLst>
            <a:lin ang="540000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endParaRPr lang="en-US" altLang="en-US" sz="2400">
              <a:solidFill>
                <a:srgbClr val="000000"/>
              </a:solidFill>
              <a:latin typeface="Book Antiqua" pitchFamily="18" charset="0"/>
              <a:cs typeface="Times New Roman" pitchFamily="18" charset="0"/>
            </a:endParaRPr>
          </a:p>
        </p:txBody>
      </p:sp>
      <p:sp>
        <p:nvSpPr>
          <p:cNvPr id="1032" name="Rectangle 3">
            <a:extLst>
              <a:ext uri="{FF2B5EF4-FFF2-40B4-BE49-F238E27FC236}">
                <a16:creationId xmlns:a16="http://schemas.microsoft.com/office/drawing/2014/main" id="{FBF20ACC-63A5-4C5B-872D-F3AEAF830201}"/>
              </a:ext>
            </a:extLst>
          </p:cNvPr>
          <p:cNvSpPr>
            <a:spLocks noGrp="1" noChangeArrowheads="1"/>
          </p:cNvSpPr>
          <p:nvPr>
            <p:ph type="body" idx="1"/>
          </p:nvPr>
        </p:nvSpPr>
        <p:spPr bwMode="auto">
          <a:xfrm>
            <a:off x="457200" y="1219200"/>
            <a:ext cx="8264525"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3808263" name="Rectangle 7">
            <a:extLst>
              <a:ext uri="{FF2B5EF4-FFF2-40B4-BE49-F238E27FC236}">
                <a16:creationId xmlns:a16="http://schemas.microsoft.com/office/drawing/2014/main" id="{98C57BB6-80D1-46D7-8E8F-E8329D795A3C}"/>
              </a:ext>
            </a:extLst>
          </p:cNvPr>
          <p:cNvSpPr>
            <a:spLocks noGrp="1" noChangeArrowheads="1"/>
          </p:cNvSpPr>
          <p:nvPr>
            <p:ph type="title"/>
          </p:nvPr>
        </p:nvSpPr>
        <p:spPr bwMode="auto">
          <a:xfrm>
            <a:off x="1562100" y="95250"/>
            <a:ext cx="6032500" cy="831850"/>
          </a:xfrm>
          <a:prstGeom prst="rect">
            <a:avLst/>
          </a:prstGeom>
          <a:noFill/>
          <a:ln w="9525" algn="ctr">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Use this Master for Briefing</a:t>
            </a:r>
          </a:p>
        </p:txBody>
      </p:sp>
      <p:sp>
        <p:nvSpPr>
          <p:cNvPr id="3808264" name="Rectangle 8">
            <a:extLst>
              <a:ext uri="{FF2B5EF4-FFF2-40B4-BE49-F238E27FC236}">
                <a16:creationId xmlns:a16="http://schemas.microsoft.com/office/drawing/2014/main" id="{DECFD905-77EC-4299-92ED-CE342F769A4C}"/>
              </a:ext>
            </a:extLst>
          </p:cNvPr>
          <p:cNvSpPr>
            <a:spLocks noGrp="1" noChangeArrowheads="1"/>
          </p:cNvSpPr>
          <p:nvPr>
            <p:ph type="sldNum" sz="quarter" idx="4"/>
          </p:nvPr>
        </p:nvSpPr>
        <p:spPr bwMode="auto">
          <a:xfrm>
            <a:off x="8416925" y="6516688"/>
            <a:ext cx="71913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66"/>
                </a:solidFill>
                <a:latin typeface="+mn-lt"/>
              </a:defRPr>
            </a:lvl1pPr>
          </a:lstStyle>
          <a:p>
            <a:pPr>
              <a:defRPr/>
            </a:pPr>
            <a:fld id="{245B15EE-BF45-41DE-922F-FEDD23FBDB73}" type="slidenum">
              <a:rPr lang="en-US" altLang="en-US"/>
              <a:pPr>
                <a:defRPr/>
              </a:pPr>
              <a:t>‹#›</a:t>
            </a:fld>
            <a:endParaRPr lang="en-US" altLang="en-US" dirty="0"/>
          </a:p>
        </p:txBody>
      </p:sp>
      <p:pic>
        <p:nvPicPr>
          <p:cNvPr id="1036" name="Picture 11">
            <a:extLst>
              <a:ext uri="{FF2B5EF4-FFF2-40B4-BE49-F238E27FC236}">
                <a16:creationId xmlns:a16="http://schemas.microsoft.com/office/drawing/2014/main" id="{C0D39BCD-C7E0-4C07-9023-CE33649254D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581900" y="92075"/>
            <a:ext cx="153987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6CC9560F-A7F8-42D7-8976-A8712FDD5E14}"/>
              </a:ext>
            </a:extLst>
          </p:cNvPr>
          <p:cNvCxnSpPr/>
          <p:nvPr userDrawn="1"/>
        </p:nvCxnSpPr>
        <p:spPr>
          <a:xfrm>
            <a:off x="1212850" y="1009650"/>
            <a:ext cx="6858000" cy="0"/>
          </a:xfrm>
          <a:prstGeom prst="line">
            <a:avLst/>
          </a:prstGeom>
          <a:ln w="44450" cmpd="sng">
            <a:solidFill>
              <a:srgbClr val="FFD503"/>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62FFA41-8AB7-4D28-AAF1-9F8CB8C9141A}"/>
              </a:ext>
            </a:extLst>
          </p:cNvPr>
          <p:cNvCxnSpPr/>
          <p:nvPr userDrawn="1"/>
        </p:nvCxnSpPr>
        <p:spPr>
          <a:xfrm>
            <a:off x="1212850" y="971550"/>
            <a:ext cx="6858000" cy="0"/>
          </a:xfrm>
          <a:prstGeom prst="line">
            <a:avLst/>
          </a:prstGeom>
          <a:ln w="44450" cmpd="sng">
            <a:solidFill>
              <a:srgbClr val="00457C"/>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9F241D27-BA84-4980-A156-DB0B4E052760}"/>
              </a:ext>
            </a:extLst>
          </p:cNvPr>
          <p:cNvCxnSpPr/>
          <p:nvPr userDrawn="1"/>
        </p:nvCxnSpPr>
        <p:spPr>
          <a:xfrm>
            <a:off x="1212850" y="1047750"/>
            <a:ext cx="6858000" cy="0"/>
          </a:xfrm>
          <a:prstGeom prst="line">
            <a:avLst/>
          </a:prstGeom>
          <a:ln w="44450" cmpd="sng">
            <a:solidFill>
              <a:srgbClr val="C41230"/>
            </a:solidFill>
          </a:ln>
        </p:spPr>
        <p:style>
          <a:lnRef idx="1">
            <a:schemeClr val="dk1"/>
          </a:lnRef>
          <a:fillRef idx="0">
            <a:schemeClr val="dk1"/>
          </a:fillRef>
          <a:effectRef idx="0">
            <a:schemeClr val="dk1"/>
          </a:effectRef>
          <a:fontRef idx="minor">
            <a:schemeClr val="tx1"/>
          </a:fontRef>
        </p:style>
      </p:cxnSp>
      <p:pic>
        <p:nvPicPr>
          <p:cNvPr id="1040" name="Picture 4" descr="A picture containing drawing&#10;&#10;Description automatically generated">
            <a:extLst>
              <a:ext uri="{FF2B5EF4-FFF2-40B4-BE49-F238E27FC236}">
                <a16:creationId xmlns:a16="http://schemas.microsoft.com/office/drawing/2014/main" id="{A9CCE5FD-DCD6-4160-921E-2BE377746A70}"/>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28588" y="20275"/>
            <a:ext cx="10937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TextBox 5">
            <a:extLst>
              <a:ext uri="{FF2B5EF4-FFF2-40B4-BE49-F238E27FC236}">
                <a16:creationId xmlns:a16="http://schemas.microsoft.com/office/drawing/2014/main" id="{61044257-8167-47BA-AA91-29D6C985C054}"/>
              </a:ext>
            </a:extLst>
          </p:cNvPr>
          <p:cNvSpPr txBox="1">
            <a:spLocks noChangeArrowheads="1"/>
          </p:cNvSpPr>
          <p:nvPr userDrawn="1"/>
        </p:nvSpPr>
        <p:spPr bwMode="auto">
          <a:xfrm>
            <a:off x="-1162084" y="767297"/>
            <a:ext cx="35505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cap="small" baseline="0" dirty="0">
                <a:latin typeface="Adobe Devanagari" panose="02040503050201020203" pitchFamily="18" charset="0"/>
                <a:cs typeface="Adobe Devanagari" panose="02040503050201020203" pitchFamily="18" charset="0"/>
              </a:rPr>
              <a:t>Naval Warfare </a:t>
            </a:r>
          </a:p>
          <a:p>
            <a:pPr algn="ctr">
              <a:defRPr/>
            </a:pPr>
            <a:r>
              <a:rPr lang="en-US" altLang="en-US" sz="1200" b="1" cap="small" baseline="0" dirty="0">
                <a:latin typeface="Adobe Devanagari" panose="02040503050201020203" pitchFamily="18" charset="0"/>
                <a:cs typeface="Adobe Devanagari" panose="02040503050201020203" pitchFamily="18" charset="0"/>
              </a:rPr>
              <a:t>Studies Institute</a:t>
            </a:r>
          </a:p>
        </p:txBody>
      </p:sp>
    </p:spTree>
  </p:cSld>
  <p:clrMap bg1="lt1" tx1="dk1" bg2="lt2" tx2="dk2" accent1="accent1" accent2="accent2" accent3="accent3" accent4="accent4" accent5="accent5" accent6="accent6" hlink="hlink" folHlink="folHlink"/>
  <p:sldLayoutIdLst>
    <p:sldLayoutId id="2147484689" r:id="rId1"/>
    <p:sldLayoutId id="2147484693" r:id="rId2"/>
    <p:sldLayoutId id="2147484690" r:id="rId3"/>
    <p:sldLayoutId id="2147484691" r:id="rId4"/>
    <p:sldLayoutId id="2147484692" r:id="rId5"/>
    <p:sldLayoutId id="2147484694" r:id="rId6"/>
    <p:sldLayoutId id="2147484695" r:id="rId7"/>
    <p:sldLayoutId id="2147484696" r:id="rId8"/>
    <p:sldLayoutId id="2147484697" r:id="rId9"/>
    <p:sldLayoutId id="2147484698" r:id="rId10"/>
    <p:sldLayoutId id="2147484699" r:id="rId11"/>
    <p:sldLayoutId id="2147484701" r:id="rId12"/>
    <p:sldLayoutId id="2147484702" r:id="rId13"/>
    <p:sldLayoutId id="2147484703" r:id="rId14"/>
  </p:sldLayoutIdLst>
  <p:hf hdr="0" ftr="0" dt="0"/>
  <p:txStyles>
    <p:titleStyle>
      <a:lvl1pPr algn="ctr" rtl="0" eaLnBrk="0" fontAlgn="base" hangingPunct="0">
        <a:spcBef>
          <a:spcPct val="0"/>
        </a:spcBef>
        <a:spcAft>
          <a:spcPct val="0"/>
        </a:spcAft>
        <a:defRPr sz="3200" b="1">
          <a:solidFill>
            <a:srgbClr val="00457C"/>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00457C"/>
          </a:solidFill>
          <a:latin typeface="Myriad Pro" panose="020B0503030403020204" pitchFamily="34" charset="0"/>
        </a:defRPr>
      </a:lvl2pPr>
      <a:lvl3pPr algn="ctr" rtl="0" eaLnBrk="0" fontAlgn="base" hangingPunct="0">
        <a:spcBef>
          <a:spcPct val="0"/>
        </a:spcBef>
        <a:spcAft>
          <a:spcPct val="0"/>
        </a:spcAft>
        <a:defRPr sz="3200" b="1">
          <a:solidFill>
            <a:srgbClr val="00457C"/>
          </a:solidFill>
          <a:latin typeface="Myriad Pro" panose="020B0503030403020204" pitchFamily="34" charset="0"/>
        </a:defRPr>
      </a:lvl3pPr>
      <a:lvl4pPr algn="ctr" rtl="0" eaLnBrk="0" fontAlgn="base" hangingPunct="0">
        <a:spcBef>
          <a:spcPct val="0"/>
        </a:spcBef>
        <a:spcAft>
          <a:spcPct val="0"/>
        </a:spcAft>
        <a:defRPr sz="3200" b="1">
          <a:solidFill>
            <a:srgbClr val="00457C"/>
          </a:solidFill>
          <a:latin typeface="Myriad Pro" panose="020B0503030403020204" pitchFamily="34" charset="0"/>
        </a:defRPr>
      </a:lvl4pPr>
      <a:lvl5pPr algn="ctr" rtl="0" eaLnBrk="0" fontAlgn="base" hangingPunct="0">
        <a:spcBef>
          <a:spcPct val="0"/>
        </a:spcBef>
        <a:spcAft>
          <a:spcPct val="0"/>
        </a:spcAft>
        <a:defRPr sz="3200" b="1">
          <a:solidFill>
            <a:srgbClr val="00457C"/>
          </a:solidFill>
          <a:latin typeface="Myriad Pro" panose="020B0503030403020204" pitchFamily="34" charset="0"/>
        </a:defRPr>
      </a:lvl5pPr>
      <a:lvl6pPr marL="457200" algn="ctr" rtl="0" fontAlgn="base">
        <a:spcBef>
          <a:spcPct val="0"/>
        </a:spcBef>
        <a:spcAft>
          <a:spcPct val="0"/>
        </a:spcAft>
        <a:defRPr sz="3200" b="1">
          <a:solidFill>
            <a:srgbClr val="000066"/>
          </a:solidFill>
          <a:latin typeface="Arial" charset="0"/>
        </a:defRPr>
      </a:lvl6pPr>
      <a:lvl7pPr marL="914400" algn="ctr" rtl="0" fontAlgn="base">
        <a:spcBef>
          <a:spcPct val="0"/>
        </a:spcBef>
        <a:spcAft>
          <a:spcPct val="0"/>
        </a:spcAft>
        <a:defRPr sz="3200" b="1">
          <a:solidFill>
            <a:srgbClr val="000066"/>
          </a:solidFill>
          <a:latin typeface="Arial" charset="0"/>
        </a:defRPr>
      </a:lvl7pPr>
      <a:lvl8pPr marL="1371600" algn="ctr" rtl="0" fontAlgn="base">
        <a:spcBef>
          <a:spcPct val="0"/>
        </a:spcBef>
        <a:spcAft>
          <a:spcPct val="0"/>
        </a:spcAft>
        <a:defRPr sz="3200" b="1">
          <a:solidFill>
            <a:srgbClr val="000066"/>
          </a:solidFill>
          <a:latin typeface="Arial" charset="0"/>
        </a:defRPr>
      </a:lvl8pPr>
      <a:lvl9pPr marL="1828800" algn="ctr" rtl="0" fontAlgn="base">
        <a:spcBef>
          <a:spcPct val="0"/>
        </a:spcBef>
        <a:spcAft>
          <a:spcPct val="0"/>
        </a:spcAft>
        <a:defRPr sz="3200" b="1">
          <a:solidFill>
            <a:srgbClr val="000066"/>
          </a:solidFill>
          <a:latin typeface="Arial" charset="0"/>
        </a:defRPr>
      </a:lvl9pPr>
    </p:titleStyle>
    <p:bodyStyle>
      <a:lvl1pPr marL="342900" indent="-342900" algn="l" rtl="0" eaLnBrk="0" fontAlgn="base" hangingPunct="0">
        <a:lnSpc>
          <a:spcPct val="120000"/>
        </a:lnSpc>
        <a:spcBef>
          <a:spcPct val="20000"/>
        </a:spcBef>
        <a:spcAft>
          <a:spcPct val="0"/>
        </a:spcAft>
        <a:buChar char="•"/>
        <a:defRPr sz="2400" b="1">
          <a:solidFill>
            <a:srgbClr val="00457C"/>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000" b="1">
          <a:solidFill>
            <a:srgbClr val="00457C"/>
          </a:solidFill>
          <a:latin typeface="+mn-lt"/>
        </a:defRPr>
      </a:lvl2pPr>
      <a:lvl3pPr marL="1143000" indent="-228600" algn="l" rtl="0" eaLnBrk="0" fontAlgn="base" hangingPunct="0">
        <a:lnSpc>
          <a:spcPct val="120000"/>
        </a:lnSpc>
        <a:spcBef>
          <a:spcPct val="20000"/>
        </a:spcBef>
        <a:spcAft>
          <a:spcPct val="0"/>
        </a:spcAft>
        <a:buChar char="•"/>
        <a:defRPr b="1">
          <a:solidFill>
            <a:srgbClr val="00457C"/>
          </a:solidFill>
          <a:latin typeface="+mn-lt"/>
        </a:defRPr>
      </a:lvl3pPr>
      <a:lvl4pPr marL="1600200" indent="-228600" algn="l" rtl="0" eaLnBrk="0" fontAlgn="base" hangingPunct="0">
        <a:spcBef>
          <a:spcPct val="20000"/>
        </a:spcBef>
        <a:spcAft>
          <a:spcPct val="0"/>
        </a:spcAft>
        <a:buChar char="–"/>
        <a:defRPr sz="2000">
          <a:solidFill>
            <a:srgbClr val="000066"/>
          </a:solidFill>
          <a:latin typeface="+mn-lt"/>
        </a:defRPr>
      </a:lvl4pPr>
      <a:lvl5pPr marL="2057400" indent="-228600" algn="l" rtl="0" eaLnBrk="0" fontAlgn="base" hangingPunct="0">
        <a:spcBef>
          <a:spcPct val="20000"/>
        </a:spcBef>
        <a:spcAft>
          <a:spcPct val="0"/>
        </a:spcAft>
        <a:buChar char="»"/>
        <a:defRPr sz="2000">
          <a:solidFill>
            <a:srgbClr val="000066"/>
          </a:solidFill>
          <a:latin typeface="+mn-lt"/>
        </a:defRPr>
      </a:lvl5pPr>
      <a:lvl6pPr marL="2514600" indent="-228600" algn="l" rtl="0" fontAlgn="base">
        <a:spcBef>
          <a:spcPct val="20000"/>
        </a:spcBef>
        <a:spcAft>
          <a:spcPct val="0"/>
        </a:spcAft>
        <a:buChar char="»"/>
        <a:defRPr sz="2000">
          <a:solidFill>
            <a:srgbClr val="000066"/>
          </a:solidFill>
          <a:latin typeface="+mn-lt"/>
        </a:defRPr>
      </a:lvl6pPr>
      <a:lvl7pPr marL="2971800" indent="-228600" algn="l" rtl="0" fontAlgn="base">
        <a:spcBef>
          <a:spcPct val="20000"/>
        </a:spcBef>
        <a:spcAft>
          <a:spcPct val="0"/>
        </a:spcAft>
        <a:buChar char="»"/>
        <a:defRPr sz="2000">
          <a:solidFill>
            <a:srgbClr val="000066"/>
          </a:solidFill>
          <a:latin typeface="+mn-lt"/>
        </a:defRPr>
      </a:lvl7pPr>
      <a:lvl8pPr marL="3429000" indent="-228600" algn="l" rtl="0" fontAlgn="base">
        <a:spcBef>
          <a:spcPct val="20000"/>
        </a:spcBef>
        <a:spcAft>
          <a:spcPct val="0"/>
        </a:spcAft>
        <a:buChar char="»"/>
        <a:defRPr sz="2000">
          <a:solidFill>
            <a:srgbClr val="000066"/>
          </a:solidFill>
          <a:latin typeface="+mn-lt"/>
        </a:defRPr>
      </a:lvl8pPr>
      <a:lvl9pPr marL="3886200" indent="-228600" algn="l" rtl="0" fontAlgn="base">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gif"/><Relationship Id="rId4" Type="http://schemas.openxmlformats.org/officeDocument/2006/relationships/image" Target="../media/image60.png"/><Relationship Id="rId9" Type="http://schemas.openxmlformats.org/officeDocument/2006/relationships/image" Target="../media/image70.jpeg"/></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emf"/><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png"/><Relationship Id="rId27" Type="http://schemas.openxmlformats.org/officeDocument/2006/relationships/image" Target="../media/image41.jpg"/><Relationship Id="rId30"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30.png"/><Relationship Id="rId12"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emf"/><Relationship Id="rId11" Type="http://schemas.openxmlformats.org/officeDocument/2006/relationships/image" Target="../media/image48.jpeg"/><Relationship Id="rId5" Type="http://schemas.openxmlformats.org/officeDocument/2006/relationships/image" Target="../media/image23.jpeg"/><Relationship Id="rId10" Type="http://schemas.openxmlformats.org/officeDocument/2006/relationships/image" Target="../media/image47.jpeg"/><Relationship Id="rId4" Type="http://schemas.openxmlformats.org/officeDocument/2006/relationships/image" Target="../media/image17.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jpeg"/><Relationship Id="rId18" Type="http://schemas.openxmlformats.org/officeDocument/2006/relationships/image" Target="../media/image39.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27.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54.jpeg"/><Relationship Id="rId11" Type="http://schemas.openxmlformats.org/officeDocument/2006/relationships/image" Target="../media/image26.png"/><Relationship Id="rId5" Type="http://schemas.openxmlformats.org/officeDocument/2006/relationships/image" Target="../media/image53.jpeg"/><Relationship Id="rId15" Type="http://schemas.openxmlformats.org/officeDocument/2006/relationships/image" Target="../media/image32.png"/><Relationship Id="rId10" Type="http://schemas.openxmlformats.org/officeDocument/2006/relationships/image" Target="../media/image22.png"/><Relationship Id="rId19" Type="http://schemas.openxmlformats.org/officeDocument/2006/relationships/image" Target="../media/image40.png"/><Relationship Id="rId4" Type="http://schemas.openxmlformats.org/officeDocument/2006/relationships/image" Target="../media/image52.jpeg"/><Relationship Id="rId9" Type="http://schemas.openxmlformats.org/officeDocument/2006/relationships/image" Target="../media/image21.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045" y="1470345"/>
            <a:ext cx="8740588" cy="1113745"/>
          </a:xfrm>
        </p:spPr>
        <p:txBody>
          <a:bodyPr>
            <a:noAutofit/>
          </a:bodyPr>
          <a:lstStyle/>
          <a:p>
            <a:r>
              <a:rPr lang="en-US" sz="4400" dirty="0"/>
              <a:t>NWSI Wargaming Center</a:t>
            </a:r>
          </a:p>
        </p:txBody>
      </p:sp>
      <p:sp>
        <p:nvSpPr>
          <p:cNvPr id="3" name="Subtitle 2"/>
          <p:cNvSpPr>
            <a:spLocks noGrp="1"/>
          </p:cNvSpPr>
          <p:nvPr>
            <p:ph type="subTitle" idx="1"/>
          </p:nvPr>
        </p:nvSpPr>
        <p:spPr>
          <a:xfrm>
            <a:off x="1165502" y="5426060"/>
            <a:ext cx="6858000" cy="575515"/>
          </a:xfrm>
        </p:spPr>
        <p:txBody>
          <a:bodyPr/>
          <a:lstStyle/>
          <a:p>
            <a:r>
              <a:rPr lang="en-US" sz="3200" dirty="0"/>
              <a:t>Overview Brief</a:t>
            </a:r>
          </a:p>
        </p:txBody>
      </p:sp>
      <p:pic>
        <p:nvPicPr>
          <p:cNvPr id="9" name="Picture 8"/>
          <p:cNvPicPr>
            <a:picLocks noChangeAspect="1"/>
          </p:cNvPicPr>
          <p:nvPr/>
        </p:nvPicPr>
        <p:blipFill>
          <a:blip r:embed="rId3"/>
          <a:stretch>
            <a:fillRect/>
          </a:stretch>
        </p:blipFill>
        <p:spPr>
          <a:xfrm>
            <a:off x="3151015" y="2776115"/>
            <a:ext cx="2886974" cy="1986889"/>
          </a:xfrm>
          <a:prstGeom prst="rect">
            <a:avLst/>
          </a:prstGeom>
        </p:spPr>
      </p:pic>
      <p:sp>
        <p:nvSpPr>
          <p:cNvPr id="5" name="Slide Number Placeholder 4"/>
          <p:cNvSpPr>
            <a:spLocks noGrp="1"/>
          </p:cNvSpPr>
          <p:nvPr>
            <p:ph type="sldNum" sz="quarter" idx="10"/>
          </p:nvPr>
        </p:nvSpPr>
        <p:spPr/>
        <p:txBody>
          <a:bodyPr/>
          <a:lstStyle/>
          <a:p>
            <a:pPr>
              <a:defRPr/>
            </a:pPr>
            <a:fld id="{2DE387F4-6F9F-446C-A976-C173F569237A}" type="slidenum">
              <a:rPr lang="en-US" altLang="en-US" smtClean="0"/>
              <a:pPr>
                <a:defRPr/>
              </a:pPr>
              <a:t>1</a:t>
            </a:fld>
            <a:endParaRPr lang="en-US" altLang="en-US" dirty="0"/>
          </a:p>
        </p:txBody>
      </p:sp>
    </p:spTree>
    <p:extLst>
      <p:ext uri="{BB962C8B-B14F-4D97-AF65-F5344CB8AC3E}">
        <p14:creationId xmlns:p14="http://schemas.microsoft.com/office/powerpoint/2010/main" val="2119627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35" y="-95110"/>
            <a:ext cx="8229600" cy="1143000"/>
          </a:xfrm>
        </p:spPr>
        <p:txBody>
          <a:bodyPr/>
          <a:lstStyle/>
          <a:p>
            <a:r>
              <a:rPr lang="en-US" sz="2800" dirty="0">
                <a:solidFill>
                  <a:schemeClr val="accent1"/>
                </a:solidFill>
              </a:rPr>
              <a:t>Resident Wargaming Course </a:t>
            </a:r>
          </a:p>
        </p:txBody>
      </p:sp>
      <p:sp>
        <p:nvSpPr>
          <p:cNvPr id="9" name="TextBox 8"/>
          <p:cNvSpPr txBox="1"/>
          <p:nvPr/>
        </p:nvSpPr>
        <p:spPr>
          <a:xfrm>
            <a:off x="338931" y="1149553"/>
            <a:ext cx="8424069" cy="1015663"/>
          </a:xfrm>
          <a:prstGeom prst="rect">
            <a:avLst/>
          </a:prstGeom>
          <a:noFill/>
        </p:spPr>
        <p:txBody>
          <a:bodyPr wrap="square" rtlCol="0">
            <a:spAutoFit/>
          </a:bodyPr>
          <a:lstStyle/>
          <a:p>
            <a:r>
              <a:rPr lang="en-US" sz="2000" b="1" dirty="0"/>
              <a:t>Students spend over half of the course designing, developing, conducting and analyzing wargames for Navy, other DoD, or defense partner sponsors.</a:t>
            </a:r>
          </a:p>
        </p:txBody>
      </p:sp>
      <p:sp>
        <p:nvSpPr>
          <p:cNvPr id="8" name="TextBox 7"/>
          <p:cNvSpPr txBox="1"/>
          <p:nvPr/>
        </p:nvSpPr>
        <p:spPr>
          <a:xfrm>
            <a:off x="270640" y="6108650"/>
            <a:ext cx="8610600" cy="584775"/>
          </a:xfrm>
          <a:prstGeom prst="rect">
            <a:avLst/>
          </a:prstGeom>
          <a:solidFill>
            <a:schemeClr val="tx2"/>
          </a:solidFill>
          <a:ln>
            <a:noFill/>
          </a:ln>
        </p:spPr>
        <p:txBody>
          <a:bodyPr wrap="square" rtlCol="0">
            <a:spAutoFit/>
          </a:bodyPr>
          <a:lstStyle/>
          <a:p>
            <a:pPr algn="ctr"/>
            <a:r>
              <a:rPr lang="en-US" sz="1600" b="1" dirty="0">
                <a:solidFill>
                  <a:srgbClr val="FFFF00"/>
                </a:solidFill>
              </a:rPr>
              <a:t>DoD Capstone Sponsors : 15 Navy, 7 Joint, 6 Int’l, 4 Army, 5 Marine Corps, 1 Industry.</a:t>
            </a:r>
          </a:p>
          <a:p>
            <a:pPr algn="ctr"/>
            <a:r>
              <a:rPr lang="en-US" sz="1600" b="1" dirty="0" err="1">
                <a:solidFill>
                  <a:srgbClr val="FFFF00"/>
                </a:solidFill>
              </a:rPr>
              <a:t>Wargames</a:t>
            </a:r>
            <a:r>
              <a:rPr lang="en-US" sz="1600" b="1" dirty="0">
                <a:solidFill>
                  <a:srgbClr val="FFFF00"/>
                </a:solidFill>
              </a:rPr>
              <a:t> (78 total): 27 Navy, 18 Marine Corps, 9 Joint, 13 Int’l, 9 Army, 2 Industry.</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653" y="2337279"/>
            <a:ext cx="2038893" cy="3058339"/>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0295" b="8367"/>
          <a:stretch/>
        </p:blipFill>
        <p:spPr>
          <a:xfrm>
            <a:off x="533400" y="2189879"/>
            <a:ext cx="6248400" cy="3565149"/>
          </a:xfrm>
          <a:prstGeom prst="rect">
            <a:avLst/>
          </a:prstGeom>
          <a:ln>
            <a:solidFill>
              <a:schemeClr val="tx1"/>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10</a:t>
            </a:fld>
            <a:endParaRPr lang="en-US" altLang="en-US"/>
          </a:p>
        </p:txBody>
      </p:sp>
      <p:sp>
        <p:nvSpPr>
          <p:cNvPr id="12" name="TextBox 11"/>
          <p:cNvSpPr txBox="1"/>
          <p:nvPr/>
        </p:nvSpPr>
        <p:spPr>
          <a:xfrm>
            <a:off x="2344510" y="5603337"/>
            <a:ext cx="2839303"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i="1" dirty="0"/>
              <a:t>Taiwan Wargame - 2019</a:t>
            </a:r>
          </a:p>
        </p:txBody>
      </p:sp>
    </p:spTree>
    <p:extLst>
      <p:ext uri="{BB962C8B-B14F-4D97-AF65-F5344CB8AC3E}">
        <p14:creationId xmlns:p14="http://schemas.microsoft.com/office/powerpoint/2010/main" val="34267862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1192361" y="1102883"/>
            <a:ext cx="6375229" cy="4259774"/>
          </a:xfrm>
        </p:spPr>
        <p:txBody>
          <a:bodyPr/>
          <a:lstStyle/>
          <a:p>
            <a:pPr lvl="2"/>
            <a:r>
              <a:rPr lang="en-US" sz="1200" b="1" dirty="0"/>
              <a:t>Sponsor: </a:t>
            </a:r>
            <a:r>
              <a:rPr lang="en-US" sz="1200" b="1" dirty="0">
                <a:solidFill>
                  <a:srgbClr val="00B050"/>
                </a:solidFill>
              </a:rPr>
              <a:t>NATO SOF</a:t>
            </a:r>
          </a:p>
          <a:p>
            <a:pPr lvl="2"/>
            <a:r>
              <a:rPr lang="en-US" sz="1200" b="1" dirty="0"/>
              <a:t>Wargame: Near-Peer Competition (3 </a:t>
            </a:r>
            <a:r>
              <a:rPr lang="en-US" sz="1200" b="1" dirty="0" err="1"/>
              <a:t>wargames</a:t>
            </a:r>
            <a:r>
              <a:rPr lang="en-US" sz="1200" b="1" dirty="0"/>
              <a:t>)</a:t>
            </a:r>
          </a:p>
          <a:p>
            <a:pPr marL="914400" lvl="2" indent="0">
              <a:buNone/>
            </a:pPr>
            <a:endParaRPr lang="en-US" sz="1200" b="1" dirty="0"/>
          </a:p>
          <a:p>
            <a:pPr lvl="2"/>
            <a:r>
              <a:rPr lang="en-US" sz="1200" b="1" dirty="0"/>
              <a:t>Sponsor: </a:t>
            </a:r>
            <a:r>
              <a:rPr lang="en-US" sz="1200" b="1" dirty="0">
                <a:solidFill>
                  <a:srgbClr val="FF0000"/>
                </a:solidFill>
              </a:rPr>
              <a:t>MARFORPAC*</a:t>
            </a:r>
          </a:p>
          <a:p>
            <a:pPr lvl="2"/>
            <a:r>
              <a:rPr lang="en-US" sz="1200" b="1" dirty="0"/>
              <a:t>Wargame: Shaping Activities (contact and blunt layers)</a:t>
            </a:r>
          </a:p>
          <a:p>
            <a:pPr lvl="2"/>
            <a:endParaRPr lang="en-US" sz="1200" b="1" dirty="0"/>
          </a:p>
          <a:p>
            <a:pPr lvl="2"/>
            <a:r>
              <a:rPr lang="en-US" sz="1200" b="1" dirty="0"/>
              <a:t>Sponsor: </a:t>
            </a:r>
            <a:r>
              <a:rPr lang="en-US" sz="1200" b="1" dirty="0">
                <a:solidFill>
                  <a:srgbClr val="00B050"/>
                </a:solidFill>
              </a:rPr>
              <a:t>Australian </a:t>
            </a:r>
            <a:r>
              <a:rPr lang="en-US" sz="1200" b="1" dirty="0" err="1">
                <a:solidFill>
                  <a:srgbClr val="00B050"/>
                </a:solidFill>
              </a:rPr>
              <a:t>Defence</a:t>
            </a:r>
            <a:r>
              <a:rPr lang="en-US" sz="1200" b="1" dirty="0">
                <a:solidFill>
                  <a:srgbClr val="00B050"/>
                </a:solidFill>
              </a:rPr>
              <a:t> Force</a:t>
            </a:r>
          </a:p>
          <a:p>
            <a:pPr lvl="2"/>
            <a:r>
              <a:rPr lang="en-US" sz="1200" b="1" dirty="0"/>
              <a:t>Wargame: USMC-ADF interoperability</a:t>
            </a:r>
          </a:p>
          <a:p>
            <a:pPr marL="914400" lvl="2" indent="0">
              <a:buNone/>
            </a:pPr>
            <a:endParaRPr lang="en-US" sz="1200" b="1" dirty="0"/>
          </a:p>
          <a:p>
            <a:pPr lvl="2"/>
            <a:r>
              <a:rPr lang="en-US" sz="1200" b="1" dirty="0"/>
              <a:t>Sponsor: </a:t>
            </a:r>
            <a:r>
              <a:rPr lang="en-US" sz="1200" b="1" dirty="0">
                <a:solidFill>
                  <a:srgbClr val="FF0000"/>
                </a:solidFill>
              </a:rPr>
              <a:t>MARSOC*</a:t>
            </a:r>
          </a:p>
          <a:p>
            <a:pPr lvl="2"/>
            <a:r>
              <a:rPr lang="en-US" sz="1200" b="1" dirty="0"/>
              <a:t>Wargame: Indirect and Partner Actions SCS (2 wargames)</a:t>
            </a:r>
          </a:p>
          <a:p>
            <a:pPr marL="914400" lvl="2" indent="0">
              <a:buNone/>
            </a:pPr>
            <a:endParaRPr lang="en-US" sz="1200" b="1" dirty="0"/>
          </a:p>
          <a:p>
            <a:pPr lvl="2"/>
            <a:r>
              <a:rPr lang="en-US" sz="1200" b="1" dirty="0"/>
              <a:t>Sponsor: </a:t>
            </a:r>
            <a:r>
              <a:rPr lang="en-US" sz="1200" b="1" dirty="0">
                <a:solidFill>
                  <a:srgbClr val="FF0000"/>
                </a:solidFill>
              </a:rPr>
              <a:t>MCWL*</a:t>
            </a:r>
          </a:p>
          <a:p>
            <a:pPr lvl="2"/>
            <a:r>
              <a:rPr lang="en-US" sz="1200" b="1" dirty="0"/>
              <a:t>Wargame: Sea control/sea denial</a:t>
            </a:r>
          </a:p>
          <a:p>
            <a:pPr lvl="2"/>
            <a:endParaRPr lang="en-US" sz="1200" b="1" dirty="0"/>
          </a:p>
          <a:p>
            <a:pPr lvl="2"/>
            <a:r>
              <a:rPr lang="en-US" sz="1200" b="1" dirty="0"/>
              <a:t>Sponsor: </a:t>
            </a:r>
            <a:r>
              <a:rPr lang="en-US" sz="1200" b="1" dirty="0">
                <a:solidFill>
                  <a:srgbClr val="FF0000"/>
                </a:solidFill>
              </a:rPr>
              <a:t>USMC</a:t>
            </a:r>
          </a:p>
          <a:p>
            <a:pPr lvl="2"/>
            <a:r>
              <a:rPr lang="en-US" sz="1200" b="1" dirty="0"/>
              <a:t>Wargame: Shore-based ASM</a:t>
            </a:r>
          </a:p>
          <a:p>
            <a:pPr lvl="2"/>
            <a:endParaRPr lang="en-US" sz="1200" b="1" dirty="0"/>
          </a:p>
          <a:p>
            <a:pPr lvl="2"/>
            <a:r>
              <a:rPr lang="en-US" sz="1200" b="1" dirty="0"/>
              <a:t>Sponsor: NAVY</a:t>
            </a:r>
          </a:p>
          <a:p>
            <a:pPr lvl="2"/>
            <a:r>
              <a:rPr lang="en-US" sz="1200" b="1" dirty="0"/>
              <a:t>Wargame: Small Combatants</a:t>
            </a:r>
          </a:p>
          <a:p>
            <a:pPr marL="914400" lvl="2" indent="0">
              <a:buNone/>
            </a:pPr>
            <a:endParaRPr lang="en-US" sz="1400" b="1" dirty="0"/>
          </a:p>
          <a:p>
            <a:pPr lvl="2"/>
            <a:endParaRPr lang="en-US" sz="1400" b="1" dirty="0"/>
          </a:p>
          <a:p>
            <a:pPr lvl="2"/>
            <a:endParaRPr lang="en-US" sz="1400" b="1" dirty="0"/>
          </a:p>
          <a:p>
            <a:endParaRPr lang="en-US" sz="1200" b="1" dirty="0"/>
          </a:p>
        </p:txBody>
      </p:sp>
      <p:sp>
        <p:nvSpPr>
          <p:cNvPr id="11" name="Title 1"/>
          <p:cNvSpPr>
            <a:spLocks noGrp="1"/>
          </p:cNvSpPr>
          <p:nvPr>
            <p:ph type="title"/>
          </p:nvPr>
        </p:nvSpPr>
        <p:spPr>
          <a:xfrm>
            <a:off x="454789" y="-112714"/>
            <a:ext cx="8229600" cy="1143001"/>
          </a:xfrm>
        </p:spPr>
        <p:txBody>
          <a:bodyPr/>
          <a:lstStyle/>
          <a:p>
            <a:r>
              <a:rPr lang="en-US" sz="2800" b="1" dirty="0">
                <a:solidFill>
                  <a:schemeClr val="accent1"/>
                </a:solidFill>
              </a:rPr>
              <a:t>Wargaming Applications</a:t>
            </a:r>
            <a:br>
              <a:rPr lang="en-US" sz="2800" b="1" dirty="0">
                <a:solidFill>
                  <a:schemeClr val="accent1"/>
                </a:solidFill>
              </a:rPr>
            </a:br>
            <a:r>
              <a:rPr lang="en-US" sz="2400" b="1" dirty="0">
                <a:solidFill>
                  <a:schemeClr val="accent1"/>
                </a:solidFill>
              </a:rPr>
              <a:t>Capstone Projects </a:t>
            </a:r>
            <a:r>
              <a:rPr lang="en-US" sz="2400" dirty="0">
                <a:solidFill>
                  <a:schemeClr val="accent1"/>
                </a:solidFill>
              </a:rPr>
              <a:t>FY19</a:t>
            </a:r>
            <a:endParaRPr lang="en-US" sz="2400" b="1" dirty="0">
              <a:solidFill>
                <a:schemeClr val="accent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305" y="5771705"/>
            <a:ext cx="445848" cy="44584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1196" y="1964113"/>
            <a:ext cx="461592" cy="46072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5607" y="1236734"/>
            <a:ext cx="429851" cy="42985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1277" y="4219432"/>
            <a:ext cx="500494" cy="500494"/>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934" y="5017454"/>
            <a:ext cx="451529" cy="45672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8606" y="3456944"/>
            <a:ext cx="464960" cy="464960"/>
          </a:xfrm>
          <a:prstGeom prst="rect">
            <a:avLst/>
          </a:prstGeom>
        </p:spPr>
      </p:pic>
      <p:pic>
        <p:nvPicPr>
          <p:cNvPr id="16" name="Picture 15" descr="pasted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5639"/>
          <a:stretch/>
        </p:blipFill>
        <p:spPr bwMode="auto">
          <a:xfrm>
            <a:off x="1396243" y="2722362"/>
            <a:ext cx="546044" cy="43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E6F335F2-0129-456D-A7EB-B05FFFD86DE8}" type="slidenum">
              <a:rPr lang="en-US" altLang="en-US" smtClean="0"/>
              <a:pPr>
                <a:defRPr/>
              </a:pPr>
              <a:t>11</a:t>
            </a:fld>
            <a:endParaRPr lang="en-US" altLang="en-US"/>
          </a:p>
        </p:txBody>
      </p:sp>
      <p:sp>
        <p:nvSpPr>
          <p:cNvPr id="17" name="TextBox 16"/>
          <p:cNvSpPr txBox="1"/>
          <p:nvPr/>
        </p:nvSpPr>
        <p:spPr>
          <a:xfrm>
            <a:off x="3227825" y="6578210"/>
            <a:ext cx="4594528" cy="307777"/>
          </a:xfrm>
          <a:prstGeom prst="rect">
            <a:avLst/>
          </a:prstGeom>
          <a:noFill/>
        </p:spPr>
        <p:txBody>
          <a:bodyPr wrap="none" rtlCol="0">
            <a:spAutoFit/>
          </a:bodyPr>
          <a:lstStyle/>
          <a:p>
            <a:r>
              <a:rPr lang="en-US" sz="1400" i="1" dirty="0"/>
              <a:t>* Funded through NPS Naval Research Program (NRP)</a:t>
            </a:r>
          </a:p>
        </p:txBody>
      </p:sp>
    </p:spTree>
    <p:extLst>
      <p:ext uri="{BB962C8B-B14F-4D97-AF65-F5344CB8AC3E}">
        <p14:creationId xmlns:p14="http://schemas.microsoft.com/office/powerpoint/2010/main" val="4054962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1149350" y="1126887"/>
            <a:ext cx="7467600" cy="5196840"/>
          </a:xfrm>
        </p:spPr>
        <p:txBody>
          <a:bodyPr/>
          <a:lstStyle/>
          <a:p>
            <a:pPr lvl="2">
              <a:lnSpc>
                <a:spcPct val="100000"/>
              </a:lnSpc>
              <a:spcBef>
                <a:spcPts val="200"/>
              </a:spcBef>
            </a:pPr>
            <a:r>
              <a:rPr lang="en-US" sz="1400" b="1" dirty="0"/>
              <a:t>Sponsor: </a:t>
            </a:r>
            <a:r>
              <a:rPr lang="en-US" sz="1400" b="1" dirty="0">
                <a:solidFill>
                  <a:srgbClr val="00B050"/>
                </a:solidFill>
              </a:rPr>
              <a:t>NATO SOF</a:t>
            </a:r>
          </a:p>
          <a:p>
            <a:pPr lvl="2">
              <a:lnSpc>
                <a:spcPct val="100000"/>
              </a:lnSpc>
              <a:spcBef>
                <a:spcPts val="200"/>
              </a:spcBef>
            </a:pPr>
            <a:r>
              <a:rPr lang="en-US" sz="1400" b="1" dirty="0"/>
              <a:t>Wargame: Near-Peer Competition (2 wargames)</a:t>
            </a:r>
          </a:p>
          <a:p>
            <a:pPr marL="914400" lvl="2" indent="0">
              <a:lnSpc>
                <a:spcPct val="100000"/>
              </a:lnSpc>
              <a:spcBef>
                <a:spcPts val="200"/>
              </a:spcBef>
              <a:buNone/>
            </a:pPr>
            <a:endParaRPr lang="en-US" sz="1400" b="1" dirty="0"/>
          </a:p>
          <a:p>
            <a:pPr lvl="2">
              <a:lnSpc>
                <a:spcPct val="100000"/>
              </a:lnSpc>
              <a:spcBef>
                <a:spcPts val="200"/>
              </a:spcBef>
            </a:pPr>
            <a:r>
              <a:rPr lang="en-US" sz="1400" b="1" dirty="0"/>
              <a:t>Sponsor: </a:t>
            </a:r>
            <a:r>
              <a:rPr lang="en-US" sz="1400" b="1" dirty="0">
                <a:solidFill>
                  <a:srgbClr val="FF0000"/>
                </a:solidFill>
              </a:rPr>
              <a:t>MARSOC*</a:t>
            </a:r>
          </a:p>
          <a:p>
            <a:pPr lvl="2">
              <a:lnSpc>
                <a:spcPct val="100000"/>
              </a:lnSpc>
              <a:spcBef>
                <a:spcPts val="200"/>
              </a:spcBef>
            </a:pPr>
            <a:r>
              <a:rPr lang="en-US" sz="1400" b="1" dirty="0"/>
              <a:t>Wargame: Indirect and Partner Actions SCS (6 wargames)</a:t>
            </a:r>
          </a:p>
          <a:p>
            <a:pPr lvl="2">
              <a:lnSpc>
                <a:spcPct val="100000"/>
              </a:lnSpc>
              <a:spcBef>
                <a:spcPts val="200"/>
              </a:spcBef>
            </a:pPr>
            <a:endParaRPr lang="en-US" sz="1400" b="1" dirty="0"/>
          </a:p>
          <a:p>
            <a:pPr lvl="2">
              <a:lnSpc>
                <a:spcPct val="100000"/>
              </a:lnSpc>
              <a:spcBef>
                <a:spcPts val="200"/>
              </a:spcBef>
            </a:pPr>
            <a:r>
              <a:rPr lang="en-US" sz="1400" b="1" dirty="0"/>
              <a:t>Sponsor: </a:t>
            </a:r>
            <a:r>
              <a:rPr lang="en-US" sz="1400" b="1" dirty="0">
                <a:solidFill>
                  <a:srgbClr val="002060"/>
                </a:solidFill>
              </a:rPr>
              <a:t>OPNAV N4*</a:t>
            </a:r>
          </a:p>
          <a:p>
            <a:pPr lvl="2">
              <a:lnSpc>
                <a:spcPct val="100000"/>
              </a:lnSpc>
              <a:spcBef>
                <a:spcPts val="200"/>
              </a:spcBef>
            </a:pPr>
            <a:r>
              <a:rPr lang="en-US" sz="1400" b="1" dirty="0"/>
              <a:t>Wargame: Contested logistics—Weather</a:t>
            </a:r>
          </a:p>
          <a:p>
            <a:pPr lvl="2">
              <a:lnSpc>
                <a:spcPct val="100000"/>
              </a:lnSpc>
              <a:spcBef>
                <a:spcPts val="200"/>
              </a:spcBef>
            </a:pPr>
            <a:endParaRPr lang="en-US" sz="1400" b="1" dirty="0"/>
          </a:p>
          <a:p>
            <a:pPr lvl="2">
              <a:lnSpc>
                <a:spcPct val="100000"/>
              </a:lnSpc>
              <a:spcBef>
                <a:spcPts val="200"/>
              </a:spcBef>
            </a:pPr>
            <a:r>
              <a:rPr lang="en-US" sz="1400" b="1" dirty="0"/>
              <a:t>Sponsor: </a:t>
            </a:r>
            <a:r>
              <a:rPr lang="en-US" sz="1400" b="1" dirty="0">
                <a:solidFill>
                  <a:srgbClr val="00B050"/>
                </a:solidFill>
              </a:rPr>
              <a:t>Taiwan</a:t>
            </a:r>
          </a:p>
          <a:p>
            <a:pPr lvl="2">
              <a:lnSpc>
                <a:spcPct val="100000"/>
              </a:lnSpc>
              <a:spcBef>
                <a:spcPts val="200"/>
              </a:spcBef>
            </a:pPr>
            <a:r>
              <a:rPr lang="en-US" sz="1400" b="1" dirty="0" err="1"/>
              <a:t>Wargame</a:t>
            </a:r>
            <a:r>
              <a:rPr lang="en-US" sz="1400" b="1" dirty="0"/>
              <a:t>: Counter Blockade Ops</a:t>
            </a:r>
          </a:p>
          <a:p>
            <a:pPr lvl="2">
              <a:lnSpc>
                <a:spcPct val="100000"/>
              </a:lnSpc>
              <a:spcBef>
                <a:spcPts val="200"/>
              </a:spcBef>
            </a:pPr>
            <a:endParaRPr lang="en-US" sz="1400" b="1" dirty="0"/>
          </a:p>
          <a:p>
            <a:pPr lvl="2">
              <a:lnSpc>
                <a:spcPct val="100000"/>
              </a:lnSpc>
              <a:spcBef>
                <a:spcPts val="200"/>
              </a:spcBef>
            </a:pPr>
            <a:r>
              <a:rPr lang="en-US" sz="1400" b="1" dirty="0"/>
              <a:t>Sponsor: SURFDEVRON ONE</a:t>
            </a:r>
          </a:p>
          <a:p>
            <a:pPr lvl="2">
              <a:lnSpc>
                <a:spcPct val="100000"/>
              </a:lnSpc>
              <a:spcBef>
                <a:spcPts val="200"/>
              </a:spcBef>
            </a:pPr>
            <a:r>
              <a:rPr lang="en-US" sz="1400" b="1" dirty="0" err="1"/>
              <a:t>Wargame</a:t>
            </a:r>
            <a:r>
              <a:rPr lang="en-US" sz="1400" b="1" dirty="0"/>
              <a:t>: Unmanned Surface Vehicle Operations</a:t>
            </a:r>
          </a:p>
          <a:p>
            <a:pPr lvl="2">
              <a:lnSpc>
                <a:spcPct val="100000"/>
              </a:lnSpc>
              <a:spcBef>
                <a:spcPts val="200"/>
              </a:spcBef>
            </a:pPr>
            <a:endParaRPr lang="en-US" sz="1400" b="1" dirty="0"/>
          </a:p>
          <a:p>
            <a:pPr lvl="2">
              <a:lnSpc>
                <a:spcPct val="100000"/>
              </a:lnSpc>
              <a:spcBef>
                <a:spcPts val="200"/>
              </a:spcBef>
            </a:pPr>
            <a:r>
              <a:rPr lang="en-US" sz="1400" b="1" dirty="0"/>
              <a:t>Sponsor: </a:t>
            </a:r>
            <a:r>
              <a:rPr lang="en-US" sz="1400" b="1" dirty="0">
                <a:solidFill>
                  <a:srgbClr val="FF0000"/>
                </a:solidFill>
              </a:rPr>
              <a:t>MCLOG</a:t>
            </a:r>
          </a:p>
          <a:p>
            <a:pPr lvl="2">
              <a:lnSpc>
                <a:spcPct val="100000"/>
              </a:lnSpc>
              <a:spcBef>
                <a:spcPts val="200"/>
              </a:spcBef>
            </a:pPr>
            <a:r>
              <a:rPr lang="en-US" sz="1400" b="1" dirty="0" err="1"/>
              <a:t>Wargame</a:t>
            </a:r>
            <a:r>
              <a:rPr lang="en-US" sz="1400" b="1" dirty="0"/>
              <a:t>: Logistics Assessment </a:t>
            </a:r>
          </a:p>
          <a:p>
            <a:pPr lvl="2">
              <a:lnSpc>
                <a:spcPct val="100000"/>
              </a:lnSpc>
              <a:spcBef>
                <a:spcPts val="200"/>
              </a:spcBef>
            </a:pPr>
            <a:endParaRPr lang="en-US" sz="1400" b="1" dirty="0"/>
          </a:p>
          <a:p>
            <a:pPr lvl="2">
              <a:lnSpc>
                <a:spcPct val="100000"/>
              </a:lnSpc>
              <a:spcBef>
                <a:spcPts val="200"/>
              </a:spcBef>
            </a:pPr>
            <a:r>
              <a:rPr lang="en-US" sz="1400" b="1" dirty="0"/>
              <a:t>Sponsor: </a:t>
            </a:r>
            <a:r>
              <a:rPr lang="en-US" sz="1400" b="1" dirty="0">
                <a:solidFill>
                  <a:srgbClr val="FF0000"/>
                </a:solidFill>
              </a:rPr>
              <a:t>MCWL*</a:t>
            </a:r>
          </a:p>
          <a:p>
            <a:pPr lvl="2">
              <a:lnSpc>
                <a:spcPct val="100000"/>
              </a:lnSpc>
              <a:spcBef>
                <a:spcPts val="200"/>
              </a:spcBef>
            </a:pPr>
            <a:r>
              <a:rPr lang="en-US" sz="1400" b="1" dirty="0" err="1"/>
              <a:t>Wargame</a:t>
            </a:r>
            <a:r>
              <a:rPr lang="en-US" sz="1400" b="1" dirty="0"/>
              <a:t>: Centralized versus Decentralized C2</a:t>
            </a:r>
          </a:p>
          <a:p>
            <a:pPr lvl="2">
              <a:lnSpc>
                <a:spcPct val="100000"/>
              </a:lnSpc>
              <a:spcBef>
                <a:spcPts val="200"/>
              </a:spcBef>
            </a:pPr>
            <a:endParaRPr lang="en-US" sz="1400" b="1" dirty="0"/>
          </a:p>
          <a:p>
            <a:pPr lvl="2">
              <a:lnSpc>
                <a:spcPct val="100000"/>
              </a:lnSpc>
              <a:spcBef>
                <a:spcPts val="200"/>
              </a:spcBef>
            </a:pPr>
            <a:r>
              <a:rPr lang="en-US" sz="1400" b="1" dirty="0"/>
              <a:t>Sponsor: </a:t>
            </a:r>
            <a:r>
              <a:rPr lang="en-US" sz="1400" b="1" dirty="0">
                <a:solidFill>
                  <a:srgbClr val="00B050"/>
                </a:solidFill>
              </a:rPr>
              <a:t>ADF</a:t>
            </a:r>
          </a:p>
          <a:p>
            <a:pPr lvl="2">
              <a:lnSpc>
                <a:spcPct val="100000"/>
              </a:lnSpc>
              <a:spcBef>
                <a:spcPts val="200"/>
              </a:spcBef>
            </a:pPr>
            <a:r>
              <a:rPr lang="en-US" sz="1400" b="1" dirty="0" err="1"/>
              <a:t>Wargame</a:t>
            </a:r>
            <a:r>
              <a:rPr lang="en-US" sz="1400" b="1" dirty="0"/>
              <a:t>: ADF &amp; MRF-D Coalition Operations</a:t>
            </a:r>
          </a:p>
          <a:p>
            <a:pPr lvl="2"/>
            <a:endParaRPr lang="en-US" sz="1200" b="1" dirty="0"/>
          </a:p>
          <a:p>
            <a:pPr lvl="2"/>
            <a:endParaRPr lang="en-US" sz="1200" b="1" dirty="0"/>
          </a:p>
          <a:p>
            <a:pPr marL="914400" lvl="2" indent="0">
              <a:buNone/>
            </a:pPr>
            <a:endParaRPr lang="en-US" sz="1200" b="1" dirty="0"/>
          </a:p>
          <a:p>
            <a:pPr lvl="2"/>
            <a:endParaRPr lang="en-US" sz="1200" b="1" dirty="0"/>
          </a:p>
          <a:p>
            <a:pPr lvl="2"/>
            <a:endParaRPr lang="en-US" sz="1200" b="1" dirty="0"/>
          </a:p>
          <a:p>
            <a:endParaRPr lang="en-US" sz="1200" b="1" dirty="0"/>
          </a:p>
        </p:txBody>
      </p:sp>
      <p:sp>
        <p:nvSpPr>
          <p:cNvPr id="11" name="Title 1"/>
          <p:cNvSpPr>
            <a:spLocks noGrp="1"/>
          </p:cNvSpPr>
          <p:nvPr>
            <p:ph type="title"/>
          </p:nvPr>
        </p:nvSpPr>
        <p:spPr>
          <a:xfrm>
            <a:off x="457200" y="-117230"/>
            <a:ext cx="8229600" cy="1143001"/>
          </a:xfrm>
        </p:spPr>
        <p:txBody>
          <a:bodyPr/>
          <a:lstStyle/>
          <a:p>
            <a:r>
              <a:rPr lang="en-US" sz="2800" b="1" dirty="0">
                <a:solidFill>
                  <a:schemeClr val="accent1"/>
                </a:solidFill>
              </a:rPr>
              <a:t>Wargaming Applications</a:t>
            </a:r>
            <a:br>
              <a:rPr lang="en-US" sz="2800" b="1" dirty="0">
                <a:solidFill>
                  <a:schemeClr val="accent1"/>
                </a:solidFill>
              </a:rPr>
            </a:br>
            <a:r>
              <a:rPr lang="en-US" sz="2400" b="1" dirty="0">
                <a:solidFill>
                  <a:schemeClr val="accent1"/>
                </a:solidFill>
              </a:rPr>
              <a:t>Capstone Projects FY20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726" y="2565190"/>
            <a:ext cx="579643" cy="57964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286" y="1222900"/>
            <a:ext cx="510523" cy="51052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505" y="1863264"/>
            <a:ext cx="572085" cy="57208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444" y="3274674"/>
            <a:ext cx="782206" cy="616598"/>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0046" y="5317549"/>
            <a:ext cx="665003" cy="665003"/>
          </a:xfrm>
          <a:prstGeom prst="rect">
            <a:avLst/>
          </a:prstGeom>
        </p:spPr>
      </p:pic>
      <p:pic>
        <p:nvPicPr>
          <p:cNvPr id="19" name="Picture 18" descr="pasted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5639"/>
          <a:stretch/>
        </p:blipFill>
        <p:spPr bwMode="auto">
          <a:xfrm>
            <a:off x="1160255" y="6112391"/>
            <a:ext cx="664585" cy="53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7286" y="4021113"/>
            <a:ext cx="510523" cy="510523"/>
          </a:xfrm>
          <a:prstGeom prst="rect">
            <a:avLst/>
          </a:prstGeom>
        </p:spPr>
      </p:pic>
      <p:pic>
        <p:nvPicPr>
          <p:cNvPr id="2" name="Picture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78546" y="4661477"/>
            <a:ext cx="428002" cy="526231"/>
          </a:xfrm>
          <a:prstGeom prst="rect">
            <a:avLst/>
          </a:prstGeom>
        </p:spPr>
      </p:pic>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12</a:t>
            </a:fld>
            <a:endParaRPr lang="en-US" altLang="en-US"/>
          </a:p>
        </p:txBody>
      </p:sp>
      <p:sp>
        <p:nvSpPr>
          <p:cNvPr id="15" name="TextBox 14"/>
          <p:cNvSpPr txBox="1"/>
          <p:nvPr/>
        </p:nvSpPr>
        <p:spPr>
          <a:xfrm>
            <a:off x="3227825" y="6578210"/>
            <a:ext cx="4594528" cy="307777"/>
          </a:xfrm>
          <a:prstGeom prst="rect">
            <a:avLst/>
          </a:prstGeom>
          <a:noFill/>
        </p:spPr>
        <p:txBody>
          <a:bodyPr wrap="none" rtlCol="0">
            <a:spAutoFit/>
          </a:bodyPr>
          <a:lstStyle/>
          <a:p>
            <a:r>
              <a:rPr lang="en-US" sz="1400" i="1" dirty="0"/>
              <a:t>* Funded through NPS Naval Research Program (NRP)</a:t>
            </a:r>
          </a:p>
        </p:txBody>
      </p:sp>
    </p:spTree>
    <p:extLst>
      <p:ext uri="{BB962C8B-B14F-4D97-AF65-F5344CB8AC3E}">
        <p14:creationId xmlns:p14="http://schemas.microsoft.com/office/powerpoint/2010/main" val="1738636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6F335F2-0129-456D-A7EB-B05FFFD86DE8}" type="slidenum">
              <a:rPr lang="en-US" altLang="en-US" smtClean="0"/>
              <a:pPr>
                <a:defRPr/>
              </a:pPr>
              <a:t>13</a:t>
            </a:fld>
            <a:endParaRPr lang="en-US" altLang="en-US"/>
          </a:p>
        </p:txBody>
      </p:sp>
      <p:sp>
        <p:nvSpPr>
          <p:cNvPr id="16" name="Title 1">
            <a:extLst>
              <a:ext uri="{FF2B5EF4-FFF2-40B4-BE49-F238E27FC236}">
                <a16:creationId xmlns:a16="http://schemas.microsoft.com/office/drawing/2014/main" id="{ADD07A38-82B5-4F66-A2D3-BCFED7A3BDAD}"/>
              </a:ext>
            </a:extLst>
          </p:cNvPr>
          <p:cNvSpPr txBox="1">
            <a:spLocks/>
          </p:cNvSpPr>
          <p:nvPr/>
        </p:nvSpPr>
        <p:spPr bwMode="auto">
          <a:xfrm>
            <a:off x="496093" y="155109"/>
            <a:ext cx="8453438" cy="712788"/>
          </a:xfrm>
          <a:prstGeom prst="rect">
            <a:avLst/>
          </a:prstGeom>
          <a:noFill/>
          <a:ln w="9525" algn="ctr">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457C"/>
                </a:solidFill>
                <a:effectLst/>
                <a:latin typeface="+mj-lt"/>
                <a:ea typeface="+mj-ea"/>
                <a:cs typeface="+mj-cs"/>
              </a:defRPr>
            </a:lvl1pPr>
            <a:lvl2pPr algn="ctr" rtl="0" eaLnBrk="0" fontAlgn="base" hangingPunct="0">
              <a:spcBef>
                <a:spcPct val="0"/>
              </a:spcBef>
              <a:spcAft>
                <a:spcPct val="0"/>
              </a:spcAft>
              <a:defRPr sz="3200" b="1">
                <a:solidFill>
                  <a:srgbClr val="00457C"/>
                </a:solidFill>
                <a:latin typeface="Myriad Pro" panose="020B0503030403020204" pitchFamily="34" charset="0"/>
              </a:defRPr>
            </a:lvl2pPr>
            <a:lvl3pPr algn="ctr" rtl="0" eaLnBrk="0" fontAlgn="base" hangingPunct="0">
              <a:spcBef>
                <a:spcPct val="0"/>
              </a:spcBef>
              <a:spcAft>
                <a:spcPct val="0"/>
              </a:spcAft>
              <a:defRPr sz="3200" b="1">
                <a:solidFill>
                  <a:srgbClr val="00457C"/>
                </a:solidFill>
                <a:latin typeface="Myriad Pro" panose="020B0503030403020204" pitchFamily="34" charset="0"/>
              </a:defRPr>
            </a:lvl3pPr>
            <a:lvl4pPr algn="ctr" rtl="0" eaLnBrk="0" fontAlgn="base" hangingPunct="0">
              <a:spcBef>
                <a:spcPct val="0"/>
              </a:spcBef>
              <a:spcAft>
                <a:spcPct val="0"/>
              </a:spcAft>
              <a:defRPr sz="3200" b="1">
                <a:solidFill>
                  <a:srgbClr val="00457C"/>
                </a:solidFill>
                <a:latin typeface="Myriad Pro" panose="020B0503030403020204" pitchFamily="34" charset="0"/>
              </a:defRPr>
            </a:lvl4pPr>
            <a:lvl5pPr algn="ctr" rtl="0" eaLnBrk="0" fontAlgn="base" hangingPunct="0">
              <a:spcBef>
                <a:spcPct val="0"/>
              </a:spcBef>
              <a:spcAft>
                <a:spcPct val="0"/>
              </a:spcAft>
              <a:defRPr sz="3200" b="1">
                <a:solidFill>
                  <a:srgbClr val="00457C"/>
                </a:solidFill>
                <a:latin typeface="Myriad Pro" panose="020B0503030403020204" pitchFamily="34" charset="0"/>
              </a:defRPr>
            </a:lvl5pPr>
            <a:lvl6pPr marL="457200" algn="ctr" rtl="0" fontAlgn="base">
              <a:spcBef>
                <a:spcPct val="0"/>
              </a:spcBef>
              <a:spcAft>
                <a:spcPct val="0"/>
              </a:spcAft>
              <a:defRPr sz="3200" b="1">
                <a:solidFill>
                  <a:srgbClr val="000066"/>
                </a:solidFill>
                <a:latin typeface="Arial" charset="0"/>
              </a:defRPr>
            </a:lvl6pPr>
            <a:lvl7pPr marL="914400" algn="ctr" rtl="0" fontAlgn="base">
              <a:spcBef>
                <a:spcPct val="0"/>
              </a:spcBef>
              <a:spcAft>
                <a:spcPct val="0"/>
              </a:spcAft>
              <a:defRPr sz="3200" b="1">
                <a:solidFill>
                  <a:srgbClr val="000066"/>
                </a:solidFill>
                <a:latin typeface="Arial" charset="0"/>
              </a:defRPr>
            </a:lvl7pPr>
            <a:lvl8pPr marL="1371600" algn="ctr" rtl="0" fontAlgn="base">
              <a:spcBef>
                <a:spcPct val="0"/>
              </a:spcBef>
              <a:spcAft>
                <a:spcPct val="0"/>
              </a:spcAft>
              <a:defRPr sz="3200" b="1">
                <a:solidFill>
                  <a:srgbClr val="000066"/>
                </a:solidFill>
                <a:latin typeface="Arial" charset="0"/>
              </a:defRPr>
            </a:lvl8pPr>
            <a:lvl9pPr marL="1828800" algn="ctr" rtl="0" fontAlgn="base">
              <a:spcBef>
                <a:spcPct val="0"/>
              </a:spcBef>
              <a:spcAft>
                <a:spcPct val="0"/>
              </a:spcAft>
              <a:defRPr sz="3200" b="1">
                <a:solidFill>
                  <a:srgbClr val="000066"/>
                </a:solidFill>
                <a:latin typeface="Arial" charset="0"/>
              </a:defRPr>
            </a:lvl9pPr>
          </a:lstStyle>
          <a:p>
            <a:r>
              <a:rPr lang="en-US" sz="2800" kern="0" dirty="0"/>
              <a:t>NAVY: Distributed Maritime</a:t>
            </a:r>
          </a:p>
          <a:p>
            <a:r>
              <a:rPr lang="en-US" sz="2800" kern="0" dirty="0"/>
              <a:t>Operations Wargaming</a:t>
            </a:r>
          </a:p>
        </p:txBody>
      </p:sp>
      <p:pic>
        <p:nvPicPr>
          <p:cNvPr id="1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9737" y="1284007"/>
            <a:ext cx="4032526" cy="2850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557" y="4261843"/>
            <a:ext cx="3800790" cy="2443757"/>
          </a:xfrm>
          <a:prstGeom prst="rect">
            <a:avLst/>
          </a:prstGeom>
        </p:spPr>
      </p:pic>
      <p:sp>
        <p:nvSpPr>
          <p:cNvPr id="6" name="TextBox 5"/>
          <p:cNvSpPr txBox="1"/>
          <p:nvPr/>
        </p:nvSpPr>
        <p:spPr>
          <a:xfrm>
            <a:off x="192179" y="6059269"/>
            <a:ext cx="4529275" cy="461665"/>
          </a:xfrm>
          <a:prstGeom prst="rect">
            <a:avLst/>
          </a:prstGeom>
          <a:noFill/>
        </p:spPr>
        <p:txBody>
          <a:bodyPr wrap="square" rtlCol="0">
            <a:spAutoFit/>
          </a:bodyPr>
          <a:lstStyle/>
          <a:p>
            <a:r>
              <a:rPr lang="en-US" sz="1200" i="1" dirty="0" smtClean="0"/>
              <a:t>NPS conducted a series of </a:t>
            </a:r>
            <a:r>
              <a:rPr lang="en-US" sz="1200" i="1" dirty="0" err="1" smtClean="0"/>
              <a:t>wargames</a:t>
            </a:r>
            <a:r>
              <a:rPr lang="en-US" sz="1200" i="1" dirty="0" smtClean="0"/>
              <a:t> from 2015-2019 underpinning elements of the DMO concept in support of N96. </a:t>
            </a:r>
            <a:endParaRPr lang="en-US" sz="1200" i="1"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556" y="1278319"/>
            <a:ext cx="3800790" cy="2850593"/>
          </a:xfrm>
          <a:prstGeom prst="rect">
            <a:avLst/>
          </a:prstGeom>
        </p:spPr>
      </p:pic>
      <p:sp>
        <p:nvSpPr>
          <p:cNvPr id="21" name="Rectangle 20"/>
          <p:cNvSpPr/>
          <p:nvPr/>
        </p:nvSpPr>
        <p:spPr>
          <a:xfrm>
            <a:off x="183684" y="4261843"/>
            <a:ext cx="4468094" cy="1815882"/>
          </a:xfrm>
          <a:prstGeom prst="rect">
            <a:avLst/>
          </a:prstGeom>
        </p:spPr>
        <p:txBody>
          <a:bodyPr wrap="square">
            <a:spAutoFit/>
          </a:bodyPr>
          <a:lstStyle/>
          <a:p>
            <a:r>
              <a:rPr lang="en-US" sz="1600" b="1" dirty="0">
                <a:solidFill>
                  <a:srgbClr val="333333"/>
                </a:solidFill>
                <a:latin typeface="Helvetica Neue"/>
              </a:rPr>
              <a:t>The concept of Distributed Maritime Operations intends to enable a force that is capable of winning a fleet-on-fleet engagement through the integration of manned and unmanned systems, execution of deceptive tactics, and emboldening of units to conduct offensive strikes.</a:t>
            </a:r>
            <a:endParaRPr lang="en-US" sz="1600" b="1" dirty="0"/>
          </a:p>
        </p:txBody>
      </p:sp>
    </p:spTree>
    <p:extLst>
      <p:ext uri="{BB962C8B-B14F-4D97-AF65-F5344CB8AC3E}">
        <p14:creationId xmlns:p14="http://schemas.microsoft.com/office/powerpoint/2010/main" val="1934798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522" y="2384083"/>
            <a:ext cx="3406657" cy="2273877"/>
          </a:xfrm>
          <a:prstGeom prst="rect">
            <a:avLst/>
          </a:prstGeom>
        </p:spPr>
      </p:pic>
      <p:sp>
        <p:nvSpPr>
          <p:cNvPr id="2" name="Title 1"/>
          <p:cNvSpPr>
            <a:spLocks noGrp="1"/>
          </p:cNvSpPr>
          <p:nvPr>
            <p:ph type="title"/>
          </p:nvPr>
        </p:nvSpPr>
        <p:spPr>
          <a:xfrm>
            <a:off x="311682" y="114479"/>
            <a:ext cx="8453438" cy="712788"/>
          </a:xfrm>
        </p:spPr>
        <p:txBody>
          <a:bodyPr/>
          <a:lstStyle/>
          <a:p>
            <a:r>
              <a:rPr lang="en-US" sz="2800" dirty="0"/>
              <a:t>USMC: Expeditionary Advanced </a:t>
            </a:r>
            <a:br>
              <a:rPr lang="en-US" sz="2800" dirty="0"/>
            </a:br>
            <a:r>
              <a:rPr lang="en-US" sz="2800" dirty="0"/>
              <a:t>Base Operations Wargaming</a:t>
            </a:r>
          </a:p>
        </p:txBody>
      </p:sp>
      <p:sp>
        <p:nvSpPr>
          <p:cNvPr id="5" name="Rectangle 4"/>
          <p:cNvSpPr/>
          <p:nvPr/>
        </p:nvSpPr>
        <p:spPr>
          <a:xfrm>
            <a:off x="110037" y="4632315"/>
            <a:ext cx="8937626" cy="2031325"/>
          </a:xfrm>
          <a:prstGeom prst="rect">
            <a:avLst/>
          </a:prstGeom>
        </p:spPr>
        <p:txBody>
          <a:bodyPr wrap="square">
            <a:spAutoFit/>
          </a:bodyPr>
          <a:lstStyle/>
          <a:p>
            <a:r>
              <a:rPr lang="en-US" sz="1400" b="1" i="0" dirty="0">
                <a:solidFill>
                  <a:schemeClr val="tx1"/>
                </a:solidFill>
                <a:effectLst/>
                <a:latin typeface="Helvetica Neue"/>
              </a:rPr>
              <a:t>EABO seek to further distribute lethality by providing land-based options for increasing the number of sensors and shooters beyond the upper limit imposed by the quantity of seagoing platforms available. </a:t>
            </a:r>
          </a:p>
          <a:p>
            <a:endParaRPr lang="en-US" sz="1400" b="1" dirty="0">
              <a:solidFill>
                <a:schemeClr val="tx1"/>
              </a:solidFill>
              <a:latin typeface="Helvetica Neue"/>
            </a:endParaRPr>
          </a:p>
          <a:p>
            <a:r>
              <a:rPr lang="en-US" sz="1400" b="1" i="0" dirty="0">
                <a:solidFill>
                  <a:schemeClr val="tx1"/>
                </a:solidFill>
                <a:effectLst/>
                <a:latin typeface="Helvetica Neue"/>
              </a:rPr>
              <a:t>The EABO concept espouses employing mobile, relatively low-cost capabilities in austere, temporary locations forward as integral elements of fleet/JFMCC operations. </a:t>
            </a:r>
          </a:p>
          <a:p>
            <a:endParaRPr lang="en-US" sz="1400" b="1" dirty="0">
              <a:solidFill>
                <a:schemeClr val="tx1"/>
              </a:solidFill>
              <a:latin typeface="Helvetica Neue"/>
            </a:endParaRPr>
          </a:p>
          <a:p>
            <a:r>
              <a:rPr lang="en-US" sz="1400" b="1" i="0" dirty="0">
                <a:solidFill>
                  <a:schemeClr val="tx1"/>
                </a:solidFill>
                <a:effectLst/>
                <a:latin typeface="Helvetica Neue"/>
              </a:rPr>
              <a:t>They may also control key maritime terrain to improve the security of sea lines of communications (SLOCs) and chokepoints or deny their use to the enemy, and exploit and enhance the natural barriers formed by island chains.</a:t>
            </a:r>
            <a:endParaRPr lang="en-US" sz="1400" b="1" dirty="0">
              <a:solidFill>
                <a:schemeClr val="tx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199824"/>
            <a:ext cx="2828925" cy="1888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222125"/>
            <a:ext cx="2819400" cy="1881643"/>
          </a:xfrm>
          <a:prstGeom prst="rect">
            <a:avLst/>
          </a:prstGeom>
        </p:spPr>
      </p:pic>
      <p:sp>
        <p:nvSpPr>
          <p:cNvPr id="12" name="TextBox 11"/>
          <p:cNvSpPr txBox="1"/>
          <p:nvPr/>
        </p:nvSpPr>
        <p:spPr>
          <a:xfrm>
            <a:off x="587716" y="3120150"/>
            <a:ext cx="2287806" cy="369332"/>
          </a:xfrm>
          <a:prstGeom prst="rect">
            <a:avLst/>
          </a:prstGeom>
          <a:noFill/>
        </p:spPr>
        <p:txBody>
          <a:bodyPr wrap="none" rtlCol="0">
            <a:spAutoFit/>
          </a:bodyPr>
          <a:lstStyle/>
          <a:p>
            <a:r>
              <a:rPr lang="en-US" sz="1800" b="1" dirty="0"/>
              <a:t>EABO in Baltic Sea</a:t>
            </a:r>
          </a:p>
        </p:txBody>
      </p:sp>
      <p:sp>
        <p:nvSpPr>
          <p:cNvPr id="13" name="TextBox 12"/>
          <p:cNvSpPr txBox="1"/>
          <p:nvPr/>
        </p:nvSpPr>
        <p:spPr>
          <a:xfrm>
            <a:off x="6402165" y="3120150"/>
            <a:ext cx="2777147" cy="923330"/>
          </a:xfrm>
          <a:prstGeom prst="rect">
            <a:avLst/>
          </a:prstGeom>
          <a:noFill/>
        </p:spPr>
        <p:txBody>
          <a:bodyPr wrap="square" rtlCol="0">
            <a:spAutoFit/>
          </a:bodyPr>
          <a:lstStyle/>
          <a:p>
            <a:r>
              <a:rPr lang="en-US" sz="1800" b="1" dirty="0"/>
              <a:t>USMC Anti-ship Missiles for Sea Control/Sea Denial</a:t>
            </a:r>
          </a:p>
        </p:txBody>
      </p:sp>
      <p:sp>
        <p:nvSpPr>
          <p:cNvPr id="14" name="TextBox 13"/>
          <p:cNvSpPr txBox="1"/>
          <p:nvPr/>
        </p:nvSpPr>
        <p:spPr>
          <a:xfrm>
            <a:off x="3528707" y="1177943"/>
            <a:ext cx="2777147" cy="923330"/>
          </a:xfrm>
          <a:prstGeom prst="rect">
            <a:avLst/>
          </a:prstGeom>
          <a:noFill/>
        </p:spPr>
        <p:txBody>
          <a:bodyPr wrap="square" rtlCol="0">
            <a:spAutoFit/>
          </a:bodyPr>
          <a:lstStyle/>
          <a:p>
            <a:r>
              <a:rPr lang="en-US" sz="1800" b="1" dirty="0"/>
              <a:t>USMC-Australian </a:t>
            </a:r>
            <a:r>
              <a:rPr lang="en-US" sz="1800" b="1" dirty="0" err="1"/>
              <a:t>Defence</a:t>
            </a:r>
            <a:r>
              <a:rPr lang="en-US" sz="1800" b="1" dirty="0"/>
              <a:t> Force Interoperability</a:t>
            </a:r>
          </a:p>
        </p:txBody>
      </p:sp>
      <p:sp>
        <p:nvSpPr>
          <p:cNvPr id="3" name="Slide Number Placeholder 2"/>
          <p:cNvSpPr>
            <a:spLocks noGrp="1"/>
          </p:cNvSpPr>
          <p:nvPr>
            <p:ph type="sldNum" sz="quarter" idx="10"/>
          </p:nvPr>
        </p:nvSpPr>
        <p:spPr/>
        <p:txBody>
          <a:bodyPr/>
          <a:lstStyle/>
          <a:p>
            <a:pPr>
              <a:defRPr/>
            </a:pPr>
            <a:fld id="{E6F335F2-0129-456D-A7EB-B05FFFD86DE8}" type="slidenum">
              <a:rPr lang="en-US" altLang="en-US" smtClean="0"/>
              <a:pPr>
                <a:defRPr/>
              </a:pPr>
              <a:t>14</a:t>
            </a:fld>
            <a:endParaRPr lang="en-US" altLang="en-US"/>
          </a:p>
        </p:txBody>
      </p:sp>
    </p:spTree>
    <p:extLst>
      <p:ext uri="{BB962C8B-B14F-4D97-AF65-F5344CB8AC3E}">
        <p14:creationId xmlns:p14="http://schemas.microsoft.com/office/powerpoint/2010/main" val="1513627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684" y="104672"/>
            <a:ext cx="7767638" cy="712788"/>
          </a:xfrm>
        </p:spPr>
        <p:txBody>
          <a:bodyPr/>
          <a:lstStyle/>
          <a:p>
            <a:r>
              <a:rPr lang="en-US" sz="2800" dirty="0"/>
              <a:t>Army: Multi-Domain Operations</a:t>
            </a:r>
            <a:br>
              <a:rPr lang="en-US" sz="2800" dirty="0"/>
            </a:br>
            <a:r>
              <a:rPr lang="en-US" sz="2800" dirty="0"/>
              <a:t>Wargaming</a:t>
            </a:r>
          </a:p>
        </p:txBody>
      </p:sp>
      <p:sp>
        <p:nvSpPr>
          <p:cNvPr id="3" name="Content Placeholder 2"/>
          <p:cNvSpPr>
            <a:spLocks noGrp="1"/>
          </p:cNvSpPr>
          <p:nvPr>
            <p:ph idx="1"/>
          </p:nvPr>
        </p:nvSpPr>
        <p:spPr>
          <a:xfrm>
            <a:off x="309045" y="1316725"/>
            <a:ext cx="8395217" cy="1672130"/>
          </a:xfrm>
        </p:spPr>
        <p:txBody>
          <a:bodyPr/>
          <a:lstStyle/>
          <a:p>
            <a:pPr marL="0" indent="0">
              <a:buNone/>
            </a:pPr>
            <a:r>
              <a:rPr lang="en-US" sz="1800" dirty="0">
                <a:solidFill>
                  <a:schemeClr val="tx1"/>
                </a:solidFill>
                <a:latin typeface="Arial" panose="020B0604020202020204" pitchFamily="34" charset="0"/>
                <a:cs typeface="Arial" panose="020B0604020202020204" pitchFamily="34" charset="0"/>
              </a:rPr>
              <a:t>MDO provides commanders numerous options for executing simultaneous and sequential operations using surprise and the rapid and continuous integration of capabilities across all domains to present multiple dilemmas to an adversary in order to gain physical and psychological advantages and influence and control over the operational environment. </a:t>
            </a:r>
          </a:p>
        </p:txBody>
      </p:sp>
      <p:sp>
        <p:nvSpPr>
          <p:cNvPr id="4" name="Slide Number Placeholder 3"/>
          <p:cNvSpPr>
            <a:spLocks noGrp="1"/>
          </p:cNvSpPr>
          <p:nvPr>
            <p:ph type="sldNum" sz="quarter" idx="10"/>
          </p:nvPr>
        </p:nvSpPr>
        <p:spPr/>
        <p:txBody>
          <a:bodyPr/>
          <a:lstStyle/>
          <a:p>
            <a:pPr>
              <a:defRPr/>
            </a:pPr>
            <a:fld id="{97C92362-7E23-4150-9273-418DD97FB557}" type="slidenum">
              <a:rPr lang="en-US" smtClean="0"/>
              <a:pPr>
                <a:defRPr/>
              </a:pPr>
              <a:t>15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295" y="3198570"/>
            <a:ext cx="5223080" cy="3485839"/>
          </a:xfrm>
          <a:prstGeom prst="rect">
            <a:avLst/>
          </a:prstGeom>
        </p:spPr>
      </p:pic>
    </p:spTree>
    <p:extLst>
      <p:ext uri="{BB962C8B-B14F-4D97-AF65-F5344CB8AC3E}">
        <p14:creationId xmlns:p14="http://schemas.microsoft.com/office/powerpoint/2010/main" val="2835013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005" y="49360"/>
            <a:ext cx="6032500" cy="831850"/>
          </a:xfrm>
        </p:spPr>
        <p:txBody>
          <a:bodyPr/>
          <a:lstStyle/>
          <a:p>
            <a:r>
              <a:rPr lang="en-US" sz="2800" dirty="0"/>
              <a:t>NATO: Operational Energy Wargaming</a:t>
            </a:r>
          </a:p>
        </p:txBody>
      </p:sp>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16</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40" y="3344268"/>
            <a:ext cx="4067850" cy="3041918"/>
          </a:xfrm>
          <a:prstGeom prst="rect">
            <a:avLst/>
          </a:prstGeom>
          <a:effectLst>
            <a:outerShdw blurRad="50800" dist="38100" dir="2700000" algn="tl" rotWithShape="0">
              <a:prstClr val="black">
                <a:alpha val="40000"/>
              </a:prstClr>
            </a:outerShdw>
          </a:effectLst>
        </p:spPr>
      </p:pic>
      <p:sp>
        <p:nvSpPr>
          <p:cNvPr id="10" name="Rectangle 9"/>
          <p:cNvSpPr/>
          <p:nvPr/>
        </p:nvSpPr>
        <p:spPr>
          <a:xfrm>
            <a:off x="250713" y="4352269"/>
            <a:ext cx="4535591" cy="2308324"/>
          </a:xfrm>
          <a:prstGeom prst="rect">
            <a:avLst/>
          </a:prstGeom>
        </p:spPr>
        <p:txBody>
          <a:bodyPr wrap="square">
            <a:spAutoFit/>
          </a:bodyPr>
          <a:lstStyle/>
          <a:p>
            <a:endParaRPr lang="en-US" sz="1600" dirty="0">
              <a:solidFill>
                <a:srgbClr val="000000"/>
              </a:solidFill>
              <a:cs typeface="Arial" panose="020B0604020202020204" pitchFamily="34" charset="0"/>
            </a:endParaRPr>
          </a:p>
          <a:p>
            <a:r>
              <a:rPr lang="en-US" sz="1600" dirty="0">
                <a:solidFill>
                  <a:srgbClr val="000000"/>
                </a:solidFill>
                <a:cs typeface="Arial" panose="020B0604020202020204" pitchFamily="34" charset="0"/>
              </a:rPr>
              <a:t>The wargame develops NATO Officer and senior Enlisted students' understanding of Operational Energy and Energy Security concepts and how they affect mission execution. It will teach players the importance of incorporating energy resources and requirements into decision making during mission planning and execution. </a:t>
            </a:r>
            <a:endParaRPr lang="en-US" sz="1600" dirty="0">
              <a:cs typeface="Arial" panose="020B0604020202020204" pitchFamily="34" charset="0"/>
            </a:endParaRPr>
          </a:p>
        </p:txBody>
      </p:sp>
      <p:sp>
        <p:nvSpPr>
          <p:cNvPr id="12" name="TextBox 11"/>
          <p:cNvSpPr txBox="1"/>
          <p:nvPr/>
        </p:nvSpPr>
        <p:spPr>
          <a:xfrm>
            <a:off x="4634990" y="1547155"/>
            <a:ext cx="3768545" cy="1200329"/>
          </a:xfrm>
          <a:prstGeom prst="rect">
            <a:avLst/>
          </a:prstGeom>
          <a:noFill/>
        </p:spPr>
        <p:txBody>
          <a:bodyPr wrap="square" rtlCol="0">
            <a:spAutoFit/>
          </a:bodyPr>
          <a:lstStyle/>
          <a:p>
            <a:r>
              <a:rPr lang="en-US" i="1" dirty="0"/>
              <a:t>The Operational Energy game was developed at NPS and taken to Lithuania to support a NATO Operational Energy Course</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97" y="1355130"/>
            <a:ext cx="4224950" cy="3168713"/>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3054295" y="4238018"/>
            <a:ext cx="2783775"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i="1" dirty="0"/>
              <a:t>Energy Wargame - 2017</a:t>
            </a:r>
          </a:p>
        </p:txBody>
      </p:sp>
    </p:spTree>
    <p:extLst>
      <p:ext uri="{BB962C8B-B14F-4D97-AF65-F5344CB8AC3E}">
        <p14:creationId xmlns:p14="http://schemas.microsoft.com/office/powerpoint/2010/main" val="2421496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NATO SOF </a:t>
            </a:r>
            <a:r>
              <a:rPr lang="en-US" dirty="0" err="1" smtClean="0"/>
              <a:t>Wargames</a:t>
            </a:r>
            <a:r>
              <a:rPr lang="en-US" dirty="0" smtClean="0"/>
              <a:t> </a:t>
            </a:r>
            <a:br>
              <a:rPr lang="en-US" dirty="0" smtClean="0"/>
            </a:br>
            <a:r>
              <a:rPr lang="en-US" dirty="0" smtClean="0"/>
              <a:t>(2018-19)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477" y="1221120"/>
            <a:ext cx="2534729" cy="1901047"/>
          </a:xfrm>
        </p:spPr>
      </p:pic>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17</a:t>
            </a:fld>
            <a:endParaRPr lang="en-US" altLang="en-US"/>
          </a:p>
        </p:txBody>
      </p:sp>
      <p:sp>
        <p:nvSpPr>
          <p:cNvPr id="8" name="Rectangle 7"/>
          <p:cNvSpPr/>
          <p:nvPr/>
        </p:nvSpPr>
        <p:spPr>
          <a:xfrm>
            <a:off x="2633060" y="4726736"/>
            <a:ext cx="3755043" cy="2062103"/>
          </a:xfrm>
          <a:prstGeom prst="rect">
            <a:avLst/>
          </a:prstGeom>
        </p:spPr>
        <p:txBody>
          <a:bodyPr wrap="square">
            <a:spAutoFit/>
          </a:bodyPr>
          <a:lstStyle/>
          <a:p>
            <a:endParaRPr lang="en-US" dirty="0">
              <a:solidFill>
                <a:srgbClr val="000000"/>
              </a:solidFill>
            </a:endParaRPr>
          </a:p>
          <a:p>
            <a:r>
              <a:rPr lang="en-US" sz="2000" b="1" dirty="0">
                <a:solidFill>
                  <a:srgbClr val="000000"/>
                </a:solidFill>
              </a:rPr>
              <a:t> </a:t>
            </a:r>
          </a:p>
          <a:p>
            <a:r>
              <a:rPr lang="en-US" b="1" dirty="0">
                <a:solidFill>
                  <a:srgbClr val="000000"/>
                </a:solidFill>
              </a:rPr>
              <a:t>How could/should NATO support deterrence and assurance to its allies under pressure short of an Article V declaration? </a:t>
            </a:r>
          </a:p>
        </p:txBody>
      </p:sp>
      <p:sp>
        <p:nvSpPr>
          <p:cNvPr id="9" name="TextBox 8"/>
          <p:cNvSpPr txBox="1"/>
          <p:nvPr/>
        </p:nvSpPr>
        <p:spPr>
          <a:xfrm>
            <a:off x="2706837" y="1192415"/>
            <a:ext cx="3486515" cy="1600438"/>
          </a:xfrm>
          <a:prstGeom prst="rect">
            <a:avLst/>
          </a:prstGeom>
          <a:noFill/>
        </p:spPr>
        <p:txBody>
          <a:bodyPr wrap="square" rtlCol="0">
            <a:spAutoFit/>
          </a:bodyPr>
          <a:lstStyle/>
          <a:p>
            <a:r>
              <a:rPr lang="en-US" sz="1400" i="1" dirty="0" smtClean="0"/>
              <a:t>NPS has created and conducted 5 </a:t>
            </a:r>
            <a:r>
              <a:rPr lang="en-US" sz="1400" i="1" dirty="0" err="1" smtClean="0"/>
              <a:t>wargames</a:t>
            </a:r>
            <a:r>
              <a:rPr lang="en-US" sz="1400" i="1" dirty="0" smtClean="0"/>
              <a:t> for NATO SOF. NPS international students from Slovakia, Nigeria, Switzerland, Saudi Arabia, Guyana, Albania, Germany, and the Netherlands teamed with fellow U.S. students to execute these </a:t>
            </a:r>
            <a:r>
              <a:rPr lang="en-US" sz="1400" i="1" dirty="0" err="1" smtClean="0"/>
              <a:t>wargames</a:t>
            </a:r>
            <a:r>
              <a:rPr lang="en-US" sz="1400" i="1" dirty="0" smtClean="0"/>
              <a:t>.</a:t>
            </a:r>
            <a:endParaRPr lang="en-US" sz="1400" i="1" dirty="0"/>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49492" t="25635" r="-1" b="8000"/>
          <a:stretch/>
        </p:blipFill>
        <p:spPr>
          <a:xfrm>
            <a:off x="5973045" y="1216633"/>
            <a:ext cx="2747701" cy="2707770"/>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val="0"/>
              </a:ext>
            </a:extLst>
          </a:blip>
          <a:srcRect l="9518" t="16278" r="16550" b="13582"/>
          <a:stretch/>
        </p:blipFill>
        <p:spPr>
          <a:xfrm rot="5400000">
            <a:off x="-365718" y="3640865"/>
            <a:ext cx="3490898" cy="2483907"/>
          </a:xfrm>
          <a:prstGeom prst="rect">
            <a:avLst/>
          </a:prstGeom>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9014" y="2808055"/>
            <a:ext cx="3286400" cy="2464800"/>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73045" y="4251730"/>
            <a:ext cx="2832915" cy="2124687"/>
          </a:xfrm>
          <a:prstGeom prst="rect">
            <a:avLst/>
          </a:prstGeom>
        </p:spPr>
      </p:pic>
    </p:spTree>
    <p:extLst>
      <p:ext uri="{BB962C8B-B14F-4D97-AF65-F5344CB8AC3E}">
        <p14:creationId xmlns:p14="http://schemas.microsoft.com/office/powerpoint/2010/main" val="4292409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263561" y="3476190"/>
            <a:ext cx="4837406" cy="2799389"/>
          </a:xfrm>
          <a:prstGeom prst="rect">
            <a:avLst/>
          </a:prstGeom>
        </p:spPr>
      </p:pic>
      <p:sp>
        <p:nvSpPr>
          <p:cNvPr id="2" name="Title 1"/>
          <p:cNvSpPr>
            <a:spLocks noGrp="1"/>
          </p:cNvSpPr>
          <p:nvPr>
            <p:ph type="title"/>
          </p:nvPr>
        </p:nvSpPr>
        <p:spPr/>
        <p:txBody>
          <a:bodyPr/>
          <a:lstStyle/>
          <a:p>
            <a:r>
              <a:rPr lang="en-US" dirty="0" smtClean="0"/>
              <a:t>Estonia SOF </a:t>
            </a:r>
            <a:r>
              <a:rPr lang="en-US" dirty="0"/>
              <a:t>Wargaming</a:t>
            </a:r>
          </a:p>
        </p:txBody>
      </p:sp>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18</a:t>
            </a:fld>
            <a:endParaRPr lang="en-US" altLang="en-US"/>
          </a:p>
        </p:txBody>
      </p:sp>
      <p:sp>
        <p:nvSpPr>
          <p:cNvPr id="9" name="TextBox 8"/>
          <p:cNvSpPr txBox="1"/>
          <p:nvPr/>
        </p:nvSpPr>
        <p:spPr>
          <a:xfrm>
            <a:off x="395635" y="4587983"/>
            <a:ext cx="3768545" cy="1754326"/>
          </a:xfrm>
          <a:prstGeom prst="rect">
            <a:avLst/>
          </a:prstGeom>
          <a:noFill/>
        </p:spPr>
        <p:txBody>
          <a:bodyPr wrap="square" rtlCol="0">
            <a:spAutoFit/>
          </a:bodyPr>
          <a:lstStyle/>
          <a:p>
            <a:r>
              <a:rPr lang="en-US" b="1" dirty="0" smtClean="0"/>
              <a:t>The </a:t>
            </a:r>
            <a:r>
              <a:rPr lang="en-US" altLang="en-US" b="1" dirty="0">
                <a:cs typeface="Arial" panose="020B0604020202020204" pitchFamily="34" charset="0"/>
              </a:rPr>
              <a:t>Influence in IDA-VIRU Estonia </a:t>
            </a:r>
            <a:r>
              <a:rPr lang="en-US" b="1" dirty="0"/>
              <a:t>game was developed at </a:t>
            </a:r>
            <a:r>
              <a:rPr lang="en-US" b="1" dirty="0" smtClean="0"/>
              <a:t>NPS</a:t>
            </a:r>
            <a:r>
              <a:rPr lang="en-US" b="1" dirty="0"/>
              <a:t> </a:t>
            </a:r>
            <a:r>
              <a:rPr lang="en-US" b="1" dirty="0" smtClean="0"/>
              <a:t>to examine what actions might be taken to counter outside influences in a NATO nation.</a:t>
            </a:r>
            <a:endParaRPr lang="en-US" b="1" dirty="0"/>
          </a:p>
        </p:txBody>
      </p:sp>
      <p:pic>
        <p:nvPicPr>
          <p:cNvPr id="6" name="Picture 5"/>
          <p:cNvPicPr>
            <a:picLocks noChangeAspect="1"/>
          </p:cNvPicPr>
          <p:nvPr/>
        </p:nvPicPr>
        <p:blipFill>
          <a:blip r:embed="rId3"/>
          <a:stretch>
            <a:fillRect/>
          </a:stretch>
        </p:blipFill>
        <p:spPr>
          <a:xfrm>
            <a:off x="259872" y="1457410"/>
            <a:ext cx="4504559" cy="2984106"/>
          </a:xfrm>
          <a:prstGeom prst="rect">
            <a:avLst/>
          </a:prstGeom>
        </p:spPr>
      </p:pic>
      <p:sp>
        <p:nvSpPr>
          <p:cNvPr id="10" name="TextBox 9"/>
          <p:cNvSpPr txBox="1"/>
          <p:nvPr/>
        </p:nvSpPr>
        <p:spPr>
          <a:xfrm>
            <a:off x="2766965" y="4166054"/>
            <a:ext cx="2993192"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i="1" dirty="0"/>
              <a:t>IDA - IRU Wargame - 2019</a:t>
            </a:r>
          </a:p>
        </p:txBody>
      </p:sp>
      <p:sp>
        <p:nvSpPr>
          <p:cNvPr id="11" name="TextBox 10"/>
          <p:cNvSpPr txBox="1"/>
          <p:nvPr/>
        </p:nvSpPr>
        <p:spPr>
          <a:xfrm>
            <a:off x="4994739" y="1735997"/>
            <a:ext cx="3768545" cy="1200329"/>
          </a:xfrm>
          <a:prstGeom prst="rect">
            <a:avLst/>
          </a:prstGeom>
          <a:noFill/>
        </p:spPr>
        <p:txBody>
          <a:bodyPr wrap="square" rtlCol="0">
            <a:spAutoFit/>
          </a:bodyPr>
          <a:lstStyle/>
          <a:p>
            <a:r>
              <a:rPr lang="en-US" i="1" dirty="0" smtClean="0"/>
              <a:t>Students </a:t>
            </a:r>
            <a:r>
              <a:rPr lang="en-US" i="1" dirty="0"/>
              <a:t>took an additional elective to further enhance the </a:t>
            </a:r>
            <a:r>
              <a:rPr lang="en-US" i="1" dirty="0" err="1"/>
              <a:t>wargame</a:t>
            </a:r>
            <a:r>
              <a:rPr lang="en-US" i="1" dirty="0"/>
              <a:t> for play ISO </a:t>
            </a:r>
            <a:r>
              <a:rPr lang="en-US" i="1" dirty="0" smtClean="0"/>
              <a:t>Estonia SOF.</a:t>
            </a:r>
            <a:endParaRPr lang="en-US" i="1" dirty="0"/>
          </a:p>
        </p:txBody>
      </p:sp>
    </p:spTree>
    <p:extLst>
      <p:ext uri="{BB962C8B-B14F-4D97-AF65-F5344CB8AC3E}">
        <p14:creationId xmlns:p14="http://schemas.microsoft.com/office/powerpoint/2010/main" val="3932978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Australian </a:t>
            </a:r>
            <a:r>
              <a:rPr lang="en-US" sz="2800" dirty="0" err="1"/>
              <a:t>Defence</a:t>
            </a:r>
            <a:r>
              <a:rPr lang="en-US" sz="2800" dirty="0"/>
              <a:t> Force – USMC Interoperability Wargaming</a:t>
            </a:r>
          </a:p>
        </p:txBody>
      </p:sp>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19</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249" y="3532529"/>
            <a:ext cx="4149751" cy="315550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129" y="1229478"/>
            <a:ext cx="4612893" cy="3079016"/>
          </a:xfrm>
          <a:prstGeom prst="rect">
            <a:avLst/>
          </a:prstGeom>
          <a:ln>
            <a:solidFill>
              <a:schemeClr val="tx1"/>
            </a:solidFill>
          </a:ln>
          <a:effectLst>
            <a:outerShdw blurRad="50800" dist="38100" dir="2700000" algn="tl" rotWithShape="0">
              <a:prstClr val="black">
                <a:alpha val="40000"/>
              </a:prstClr>
            </a:outerShdw>
          </a:effectLst>
        </p:spPr>
      </p:pic>
      <p:sp>
        <p:nvSpPr>
          <p:cNvPr id="8" name="Rectangle 7"/>
          <p:cNvSpPr/>
          <p:nvPr/>
        </p:nvSpPr>
        <p:spPr>
          <a:xfrm>
            <a:off x="497692" y="4751359"/>
            <a:ext cx="3955715" cy="1754326"/>
          </a:xfrm>
          <a:prstGeom prst="rect">
            <a:avLst/>
          </a:prstGeom>
        </p:spPr>
        <p:txBody>
          <a:bodyPr wrap="square">
            <a:spAutoFit/>
          </a:bodyPr>
          <a:lstStyle/>
          <a:p>
            <a:r>
              <a:rPr lang="en-US" dirty="0">
                <a:solidFill>
                  <a:srgbClr val="000000"/>
                </a:solidFill>
                <a:cs typeface="Arial" panose="020B0604020202020204" pitchFamily="34" charset="0"/>
              </a:rPr>
              <a:t>Assess the capabilities and limitations with regard to combined United States Marine Corps (USMC)/Australian </a:t>
            </a:r>
            <a:r>
              <a:rPr lang="en-US" dirty="0" err="1">
                <a:solidFill>
                  <a:srgbClr val="000000"/>
                </a:solidFill>
                <a:cs typeface="Arial" panose="020B0604020202020204" pitchFamily="34" charset="0"/>
              </a:rPr>
              <a:t>Defence</a:t>
            </a:r>
            <a:r>
              <a:rPr lang="en-US" dirty="0">
                <a:solidFill>
                  <a:srgbClr val="000000"/>
                </a:solidFill>
                <a:cs typeface="Arial" panose="020B0604020202020204" pitchFamily="34" charset="0"/>
              </a:rPr>
              <a:t> Force (ADF) command and control of fires ashore during amphibious operations </a:t>
            </a:r>
          </a:p>
        </p:txBody>
      </p:sp>
      <p:sp>
        <p:nvSpPr>
          <p:cNvPr id="9" name="TextBox 8"/>
          <p:cNvSpPr txBox="1"/>
          <p:nvPr/>
        </p:nvSpPr>
        <p:spPr>
          <a:xfrm>
            <a:off x="5109671" y="1560529"/>
            <a:ext cx="3072400" cy="923330"/>
          </a:xfrm>
          <a:prstGeom prst="rect">
            <a:avLst/>
          </a:prstGeom>
          <a:noFill/>
        </p:spPr>
        <p:txBody>
          <a:bodyPr wrap="square" rtlCol="0">
            <a:spAutoFit/>
          </a:bodyPr>
          <a:lstStyle/>
          <a:p>
            <a:r>
              <a:rPr lang="en-US" i="1" dirty="0"/>
              <a:t>NPS has now done four interoperability </a:t>
            </a:r>
            <a:r>
              <a:rPr lang="en-US" i="1" dirty="0" err="1"/>
              <a:t>wargames</a:t>
            </a:r>
            <a:r>
              <a:rPr lang="en-US" i="1" dirty="0"/>
              <a:t> with the ADF and USMC.</a:t>
            </a:r>
          </a:p>
        </p:txBody>
      </p:sp>
      <p:sp>
        <p:nvSpPr>
          <p:cNvPr id="10" name="TextBox 9"/>
          <p:cNvSpPr txBox="1"/>
          <p:nvPr/>
        </p:nvSpPr>
        <p:spPr>
          <a:xfrm>
            <a:off x="2805370" y="3863332"/>
            <a:ext cx="3149210" cy="64633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b="1" i="1" dirty="0"/>
              <a:t>ADF-USMC Interoperability Wargame - 2019</a:t>
            </a:r>
          </a:p>
        </p:txBody>
      </p:sp>
    </p:spTree>
    <p:extLst>
      <p:ext uri="{BB962C8B-B14F-4D97-AF65-F5344CB8AC3E}">
        <p14:creationId xmlns:p14="http://schemas.microsoft.com/office/powerpoint/2010/main" val="1699731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device&#10;&#10;Description automatically generated">
            <a:extLst>
              <a:ext uri="{FF2B5EF4-FFF2-40B4-BE49-F238E27FC236}">
                <a16:creationId xmlns:a16="http://schemas.microsoft.com/office/drawing/2014/main" id="{86E8D4B7-976F-47D3-BD15-6F08EE24B1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83" t="8678" r="6492" b="9650"/>
          <a:stretch/>
        </p:blipFill>
        <p:spPr>
          <a:xfrm>
            <a:off x="2651750" y="3634277"/>
            <a:ext cx="3699512" cy="2628770"/>
          </a:xfrm>
          <a:prstGeom prst="rect">
            <a:avLst/>
          </a:prstGeom>
        </p:spPr>
      </p:pic>
      <p:sp>
        <p:nvSpPr>
          <p:cNvPr id="2" name="Title 1"/>
          <p:cNvSpPr>
            <a:spLocks noGrp="1"/>
          </p:cNvSpPr>
          <p:nvPr>
            <p:ph type="title"/>
          </p:nvPr>
        </p:nvSpPr>
        <p:spPr/>
        <p:txBody>
          <a:bodyPr/>
          <a:lstStyle/>
          <a:p>
            <a:r>
              <a:rPr lang="en-US" dirty="0"/>
              <a:t>NWSI Mission</a:t>
            </a:r>
          </a:p>
        </p:txBody>
      </p:sp>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2</a:t>
            </a:fld>
            <a:endParaRPr lang="en-US" altLang="en-US"/>
          </a:p>
        </p:txBody>
      </p:sp>
      <p:sp>
        <p:nvSpPr>
          <p:cNvPr id="6" name="TextBox 5">
            <a:extLst>
              <a:ext uri="{FF2B5EF4-FFF2-40B4-BE49-F238E27FC236}">
                <a16:creationId xmlns:a16="http://schemas.microsoft.com/office/drawing/2014/main" id="{7C891BE8-0521-4549-9219-573540196D29}"/>
              </a:ext>
            </a:extLst>
          </p:cNvPr>
          <p:cNvSpPr txBox="1"/>
          <p:nvPr/>
        </p:nvSpPr>
        <p:spPr>
          <a:xfrm>
            <a:off x="6304855" y="3996357"/>
            <a:ext cx="2304413" cy="276999"/>
          </a:xfrm>
          <a:prstGeom prst="rect">
            <a:avLst/>
          </a:prstGeom>
          <a:noFill/>
        </p:spPr>
        <p:txBody>
          <a:bodyPr wrap="none" rtlCol="0" anchor="t">
            <a:spAutoFit/>
          </a:bodyPr>
          <a:lstStyle/>
          <a:p>
            <a:pPr defTabSz="457200" eaLnBrk="1" fontAlgn="auto" hangingPunct="1">
              <a:spcBef>
                <a:spcPts val="0"/>
              </a:spcBef>
              <a:spcAft>
                <a:spcPts val="0"/>
              </a:spcAft>
              <a:defRPr/>
            </a:pPr>
            <a:r>
              <a:rPr lang="en-US" sz="1200" b="1" dirty="0">
                <a:solidFill>
                  <a:srgbClr val="000000"/>
                </a:solidFill>
                <a:latin typeface="+mn-lt"/>
              </a:rPr>
              <a:t>Warfare Innovation Continuum</a:t>
            </a:r>
          </a:p>
        </p:txBody>
      </p:sp>
      <p:pic>
        <p:nvPicPr>
          <p:cNvPr id="7" name="Picture 4" descr="Wargaming Is Alive and Well at Naval Postgraduate School – Navy Live">
            <a:extLst>
              <a:ext uri="{FF2B5EF4-FFF2-40B4-BE49-F238E27FC236}">
                <a16:creationId xmlns:a16="http://schemas.microsoft.com/office/drawing/2014/main" id="{D565A5E3-EC71-41C4-8A6A-C1B8848237C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6871" b="33908"/>
          <a:stretch/>
        </p:blipFill>
        <p:spPr bwMode="auto">
          <a:xfrm>
            <a:off x="6197642" y="4417238"/>
            <a:ext cx="2760155" cy="7204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FAEA3F6-D33A-4ECE-8639-122F958F933E}"/>
              </a:ext>
            </a:extLst>
          </p:cNvPr>
          <p:cNvSpPr txBox="1"/>
          <p:nvPr/>
        </p:nvSpPr>
        <p:spPr>
          <a:xfrm>
            <a:off x="7137241" y="5148404"/>
            <a:ext cx="978473" cy="276999"/>
          </a:xfrm>
          <a:prstGeom prst="rect">
            <a:avLst/>
          </a:prstGeom>
          <a:noFill/>
        </p:spPr>
        <p:txBody>
          <a:bodyPr wrap="none" rtlCol="0" anchor="t">
            <a:spAutoFit/>
          </a:bodyPr>
          <a:lstStyle/>
          <a:p>
            <a:pPr marR="0" lvl="0" indent="0" defTabSz="457200" eaLnBrk="1" fontAlgn="auto" hangingPunct="1">
              <a:lnSpc>
                <a:spcPct val="100000"/>
              </a:lnSpc>
              <a:spcBef>
                <a:spcPts val="0"/>
              </a:spcBef>
              <a:spcAft>
                <a:spcPts val="0"/>
              </a:spcAft>
              <a:buClrTx/>
              <a:buSzTx/>
              <a:buFontTx/>
              <a:buNone/>
              <a:tabLst/>
              <a:defRPr/>
            </a:pPr>
            <a:r>
              <a:rPr lang="en-US" sz="1200" b="1" dirty="0">
                <a:solidFill>
                  <a:srgbClr val="000000"/>
                </a:solidFill>
                <a:latin typeface="+mn-lt"/>
              </a:rPr>
              <a:t>Wargaming</a:t>
            </a:r>
          </a:p>
        </p:txBody>
      </p:sp>
      <p:sp>
        <p:nvSpPr>
          <p:cNvPr id="9" name="TextBox 8">
            <a:extLst>
              <a:ext uri="{FF2B5EF4-FFF2-40B4-BE49-F238E27FC236}">
                <a16:creationId xmlns:a16="http://schemas.microsoft.com/office/drawing/2014/main" id="{44CEE6DF-CF35-44AF-946B-683F3674D7EA}"/>
              </a:ext>
            </a:extLst>
          </p:cNvPr>
          <p:cNvSpPr txBox="1"/>
          <p:nvPr/>
        </p:nvSpPr>
        <p:spPr>
          <a:xfrm>
            <a:off x="6768508" y="6568966"/>
            <a:ext cx="1745863" cy="276999"/>
          </a:xfrm>
          <a:prstGeom prst="rect">
            <a:avLst/>
          </a:prstGeom>
          <a:noFill/>
        </p:spPr>
        <p:txBody>
          <a:bodyPr wrap="none" rtlCol="0" anchor="t">
            <a:spAutoFit/>
          </a:bodyPr>
          <a:lstStyle/>
          <a:p>
            <a:pPr defTabSz="457200" eaLnBrk="1" fontAlgn="auto" hangingPunct="1">
              <a:spcBef>
                <a:spcPts val="0"/>
              </a:spcBef>
              <a:spcAft>
                <a:spcPts val="0"/>
              </a:spcAft>
              <a:defRPr/>
            </a:pPr>
            <a:r>
              <a:rPr lang="en-US" sz="1200" b="1" dirty="0">
                <a:solidFill>
                  <a:srgbClr val="000000"/>
                </a:solidFill>
                <a:latin typeface="+mn-lt"/>
              </a:rPr>
              <a:t>Experimentation (JIFX)</a:t>
            </a:r>
          </a:p>
        </p:txBody>
      </p:sp>
      <p:pic>
        <p:nvPicPr>
          <p:cNvPr id="10" name="Picture 9">
            <a:extLst>
              <a:ext uri="{FF2B5EF4-FFF2-40B4-BE49-F238E27FC236}">
                <a16:creationId xmlns:a16="http://schemas.microsoft.com/office/drawing/2014/main" id="{CE9F5673-A04F-410B-BE5E-2BCC65FEBCCB}"/>
              </a:ext>
            </a:extLst>
          </p:cNvPr>
          <p:cNvPicPr>
            <a:picLocks noChangeAspect="1"/>
          </p:cNvPicPr>
          <p:nvPr/>
        </p:nvPicPr>
        <p:blipFill rotWithShape="1">
          <a:blip r:embed="rId4"/>
          <a:srcRect l="12359" t="17623" b="28916"/>
          <a:stretch/>
        </p:blipFill>
        <p:spPr>
          <a:xfrm>
            <a:off x="155876" y="5527733"/>
            <a:ext cx="2760154" cy="1035656"/>
          </a:xfrm>
          <a:prstGeom prst="rect">
            <a:avLst/>
          </a:prstGeom>
        </p:spPr>
      </p:pic>
      <p:sp>
        <p:nvSpPr>
          <p:cNvPr id="11" name="TextBox 10">
            <a:extLst>
              <a:ext uri="{FF2B5EF4-FFF2-40B4-BE49-F238E27FC236}">
                <a16:creationId xmlns:a16="http://schemas.microsoft.com/office/drawing/2014/main" id="{6D47B3D8-F978-48F6-9998-A60319DFC6FA}"/>
              </a:ext>
            </a:extLst>
          </p:cNvPr>
          <p:cNvSpPr txBox="1"/>
          <p:nvPr/>
        </p:nvSpPr>
        <p:spPr>
          <a:xfrm>
            <a:off x="112249" y="6557658"/>
            <a:ext cx="2909258" cy="276999"/>
          </a:xfrm>
          <a:prstGeom prst="rect">
            <a:avLst/>
          </a:prstGeom>
          <a:noFill/>
        </p:spPr>
        <p:txBody>
          <a:bodyPr wrap="none" rtlCol="0" anchor="t">
            <a:spAutoFit/>
          </a:bodyPr>
          <a:lstStyle/>
          <a:p>
            <a:pPr marR="0" lvl="0" indent="0" defTabSz="457200" eaLnBrk="1" fontAlgn="auto" hangingPunct="1">
              <a:lnSpc>
                <a:spcPct val="100000"/>
              </a:lnSpc>
              <a:spcBef>
                <a:spcPts val="0"/>
              </a:spcBef>
              <a:spcAft>
                <a:spcPts val="0"/>
              </a:spcAft>
              <a:buClrTx/>
              <a:buSzTx/>
              <a:buFontTx/>
              <a:buNone/>
              <a:tabLst/>
              <a:defRPr/>
            </a:pPr>
            <a:r>
              <a:rPr lang="en-US" sz="1200" b="1" dirty="0">
                <a:solidFill>
                  <a:srgbClr val="000000"/>
                </a:solidFill>
                <a:latin typeface="+mn-lt"/>
              </a:rPr>
              <a:t>Meyer Scholar Program &amp; WTI Scholars</a:t>
            </a:r>
          </a:p>
        </p:txBody>
      </p:sp>
      <p:sp>
        <p:nvSpPr>
          <p:cNvPr id="12" name="TextBox 11">
            <a:extLst>
              <a:ext uri="{FF2B5EF4-FFF2-40B4-BE49-F238E27FC236}">
                <a16:creationId xmlns:a16="http://schemas.microsoft.com/office/drawing/2014/main" id="{B7038065-9BA9-4F05-8B85-8AEE58A6E1F5}"/>
              </a:ext>
            </a:extLst>
          </p:cNvPr>
          <p:cNvSpPr txBox="1"/>
          <p:nvPr/>
        </p:nvSpPr>
        <p:spPr>
          <a:xfrm>
            <a:off x="705644" y="5150440"/>
            <a:ext cx="1666290" cy="276999"/>
          </a:xfrm>
          <a:prstGeom prst="rect">
            <a:avLst/>
          </a:prstGeom>
          <a:noFill/>
        </p:spPr>
        <p:txBody>
          <a:bodyPr wrap="none" rtlCol="0" anchor="t">
            <a:spAutoFit/>
          </a:bodyPr>
          <a:lstStyle/>
          <a:p>
            <a:pPr defTabSz="457200" eaLnBrk="1" fontAlgn="auto" hangingPunct="1">
              <a:spcBef>
                <a:spcPts val="0"/>
              </a:spcBef>
              <a:spcAft>
                <a:spcPts val="0"/>
              </a:spcAft>
              <a:defRPr/>
            </a:pPr>
            <a:r>
              <a:rPr lang="en-US" sz="1200" b="1" dirty="0">
                <a:solidFill>
                  <a:srgbClr val="000000"/>
                </a:solidFill>
                <a:latin typeface="+mn-lt"/>
              </a:rPr>
              <a:t>Industry Partnerships</a:t>
            </a:r>
          </a:p>
        </p:txBody>
      </p:sp>
      <p:pic>
        <p:nvPicPr>
          <p:cNvPr id="13" name="Picture 2" descr="Welcome to MOVES - MOVES Institute - Naval Postgraduate School">
            <a:extLst>
              <a:ext uri="{FF2B5EF4-FFF2-40B4-BE49-F238E27FC236}">
                <a16:creationId xmlns:a16="http://schemas.microsoft.com/office/drawing/2014/main" id="{6A93CED7-F910-4833-9055-DFA6C0B65D7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6375"/>
          <a:stretch/>
        </p:blipFill>
        <p:spPr bwMode="auto">
          <a:xfrm>
            <a:off x="155876" y="3295283"/>
            <a:ext cx="2760154" cy="55519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BE6826-855D-4692-AF5E-1298DF3F7FDF}"/>
              </a:ext>
            </a:extLst>
          </p:cNvPr>
          <p:cNvSpPr txBox="1"/>
          <p:nvPr/>
        </p:nvSpPr>
        <p:spPr>
          <a:xfrm>
            <a:off x="924918" y="3850481"/>
            <a:ext cx="1298945" cy="276999"/>
          </a:xfrm>
          <a:prstGeom prst="rect">
            <a:avLst/>
          </a:prstGeom>
          <a:noFill/>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mn-lt"/>
              </a:rPr>
              <a:t>MOVES Institute</a:t>
            </a:r>
            <a:endParaRPr lang="en-US" sz="1200" b="1" i="0" u="none" strike="noStrike" kern="1200" cap="none" spc="0" normalizeH="0" baseline="0" noProof="0" dirty="0">
              <a:ln>
                <a:noFill/>
              </a:ln>
              <a:solidFill>
                <a:srgbClr val="000000"/>
              </a:solidFill>
              <a:effectLst/>
              <a:uLnTx/>
              <a:uFillTx/>
              <a:latin typeface="+mn-lt"/>
            </a:endParaRPr>
          </a:p>
        </p:txBody>
      </p:sp>
      <p:pic>
        <p:nvPicPr>
          <p:cNvPr id="16" name="Picture 2" descr="WIC Workshop 2019 &quot;Logistics in Contested Environments&quot;">
            <a:extLst>
              <a:ext uri="{FF2B5EF4-FFF2-40B4-BE49-F238E27FC236}">
                <a16:creationId xmlns:a16="http://schemas.microsoft.com/office/drawing/2014/main" id="{30813C9D-F019-4742-B852-8BFDB80012E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9636" b="40294"/>
          <a:stretch/>
        </p:blipFill>
        <p:spPr bwMode="auto">
          <a:xfrm>
            <a:off x="5796786" y="3223722"/>
            <a:ext cx="3161011" cy="7599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F90981A-829D-4C76-9387-73FDD96BAEF2}"/>
              </a:ext>
            </a:extLst>
          </p:cNvPr>
          <p:cNvPicPr>
            <a:picLocks noChangeAspect="1"/>
          </p:cNvPicPr>
          <p:nvPr/>
        </p:nvPicPr>
        <p:blipFill rotWithShape="1">
          <a:blip r:embed="rId7"/>
          <a:srcRect r="47051"/>
          <a:stretch/>
        </p:blipFill>
        <p:spPr>
          <a:xfrm>
            <a:off x="5796220" y="5526236"/>
            <a:ext cx="3161577" cy="1037153"/>
          </a:xfrm>
          <a:prstGeom prst="rect">
            <a:avLst/>
          </a:prstGeom>
        </p:spPr>
      </p:pic>
      <p:pic>
        <p:nvPicPr>
          <p:cNvPr id="18" name="Picture 8" descr="A person standing in a room&#10;&#10;Description generated with very high confidence">
            <a:extLst>
              <a:ext uri="{FF2B5EF4-FFF2-40B4-BE49-F238E27FC236}">
                <a16:creationId xmlns:a16="http://schemas.microsoft.com/office/drawing/2014/main" id="{C5CCD35B-51AB-465B-9CC5-94ABDFC42357}"/>
              </a:ext>
            </a:extLst>
          </p:cNvPr>
          <p:cNvPicPr>
            <a:picLocks noChangeAspect="1"/>
          </p:cNvPicPr>
          <p:nvPr/>
        </p:nvPicPr>
        <p:blipFill rotWithShape="1">
          <a:blip r:embed="rId8"/>
          <a:srcRect t="-574" r="40098" b="1856"/>
          <a:stretch/>
        </p:blipFill>
        <p:spPr>
          <a:xfrm>
            <a:off x="159381" y="4334338"/>
            <a:ext cx="2604982" cy="814509"/>
          </a:xfrm>
          <a:prstGeom prst="rect">
            <a:avLst/>
          </a:prstGeom>
        </p:spPr>
      </p:pic>
      <p:sp>
        <p:nvSpPr>
          <p:cNvPr id="3" name="TextBox 2">
            <a:extLst>
              <a:ext uri="{FF2B5EF4-FFF2-40B4-BE49-F238E27FC236}">
                <a16:creationId xmlns:a16="http://schemas.microsoft.com/office/drawing/2014/main" id="{7C8AD2F7-7A0E-4F3C-A242-B1CA4575A4EB}"/>
              </a:ext>
            </a:extLst>
          </p:cNvPr>
          <p:cNvSpPr txBox="1"/>
          <p:nvPr/>
        </p:nvSpPr>
        <p:spPr>
          <a:xfrm>
            <a:off x="-7936" y="1320248"/>
            <a:ext cx="9143999" cy="1015663"/>
          </a:xfrm>
          <a:prstGeom prst="rect">
            <a:avLst/>
          </a:prstGeom>
          <a:noFill/>
        </p:spPr>
        <p:txBody>
          <a:bodyPr wrap="square" rtlCol="0">
            <a:spAutoFit/>
          </a:bodyPr>
          <a:lstStyle/>
          <a:p>
            <a:pPr algn="ctr"/>
            <a:r>
              <a:rPr lang="en-US" sz="2000" b="1" dirty="0">
                <a:cs typeface="Arial" panose="020B0604020202020204" pitchFamily="34" charset="0"/>
              </a:rPr>
              <a:t>NWSI Mission: </a:t>
            </a:r>
            <a:r>
              <a:rPr lang="en-US" sz="2000" dirty="0">
                <a:cs typeface="Arial" panose="020B0604020202020204" pitchFamily="34" charset="0"/>
              </a:rPr>
              <a:t>Coordinate NPS inter-disciplinary research and education to accelerate and enhance warfare concept and capability development while preparing our students for future conflict.</a:t>
            </a:r>
          </a:p>
        </p:txBody>
      </p:sp>
      <p:sp>
        <p:nvSpPr>
          <p:cNvPr id="15" name="TextBox 14">
            <a:extLst>
              <a:ext uri="{FF2B5EF4-FFF2-40B4-BE49-F238E27FC236}">
                <a16:creationId xmlns:a16="http://schemas.microsoft.com/office/drawing/2014/main" id="{68C56018-669E-43F5-998C-98ED71176C68}"/>
              </a:ext>
            </a:extLst>
          </p:cNvPr>
          <p:cNvSpPr txBox="1"/>
          <p:nvPr/>
        </p:nvSpPr>
        <p:spPr>
          <a:xfrm>
            <a:off x="482983" y="2508731"/>
            <a:ext cx="8031388" cy="400110"/>
          </a:xfrm>
          <a:prstGeom prst="rect">
            <a:avLst/>
          </a:prstGeom>
          <a:noFill/>
        </p:spPr>
        <p:txBody>
          <a:bodyPr wrap="square" rtlCol="0">
            <a:spAutoFit/>
          </a:bodyPr>
          <a:lstStyle/>
          <a:p>
            <a:pPr algn="ctr"/>
            <a:r>
              <a:rPr lang="en-US" sz="2000" kern="1100" dirty="0">
                <a:ea typeface="+mj-ea"/>
                <a:cs typeface="Arial" panose="020B0604020202020204" pitchFamily="34" charset="0"/>
              </a:rPr>
              <a:t>Translate – Integrate – Coordinate </a:t>
            </a:r>
            <a:r>
              <a:rPr lang="en-US" sz="2000" kern="1100" dirty="0">
                <a:cs typeface="Arial" panose="020B0604020202020204" pitchFamily="34" charset="0"/>
              </a:rPr>
              <a:t>– </a:t>
            </a:r>
            <a:r>
              <a:rPr lang="en-US" sz="2000" kern="1100" dirty="0">
                <a:ea typeface="+mj-ea"/>
                <a:cs typeface="Arial" panose="020B0604020202020204" pitchFamily="34" charset="0"/>
              </a:rPr>
              <a:t>Advocate </a:t>
            </a:r>
            <a:r>
              <a:rPr lang="en-US" sz="2000" kern="1100" dirty="0">
                <a:cs typeface="Arial" panose="020B0604020202020204" pitchFamily="34" charset="0"/>
              </a:rPr>
              <a:t>–   </a:t>
            </a:r>
            <a:r>
              <a:rPr lang="en-US" sz="2000" kern="1100" dirty="0">
                <a:ea typeface="+mj-ea"/>
                <a:cs typeface="Arial" panose="020B0604020202020204" pitchFamily="34" charset="0"/>
              </a:rPr>
              <a:t>Communicate</a:t>
            </a:r>
          </a:p>
        </p:txBody>
      </p:sp>
    </p:spTree>
    <p:extLst>
      <p:ext uri="{BB962C8B-B14F-4D97-AF65-F5344CB8AC3E}">
        <p14:creationId xmlns:p14="http://schemas.microsoft.com/office/powerpoint/2010/main" val="3821821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09" y="126170"/>
            <a:ext cx="7767638" cy="712788"/>
          </a:xfrm>
        </p:spPr>
        <p:txBody>
          <a:bodyPr/>
          <a:lstStyle/>
          <a:p>
            <a:r>
              <a:rPr lang="en-US" dirty="0"/>
              <a:t>Taiwan Wargame </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237" t="13399"/>
          <a:stretch/>
        </p:blipFill>
        <p:spPr>
          <a:xfrm>
            <a:off x="4610405" y="3966670"/>
            <a:ext cx="4166720" cy="2568770"/>
          </a:xfrm>
          <a:prstGeom prst="rect">
            <a:avLst/>
          </a:prstGeom>
          <a:effectLst>
            <a:outerShdw blurRad="50800" dist="38100" dir="2700000" algn="tl" rotWithShape="0">
              <a:prstClr val="black">
                <a:alpha val="40000"/>
              </a:prstClr>
            </a:outerShdw>
          </a:effectLst>
        </p:spPr>
      </p:pic>
      <p:sp>
        <p:nvSpPr>
          <p:cNvPr id="10" name="Rectangle 9"/>
          <p:cNvSpPr/>
          <p:nvPr/>
        </p:nvSpPr>
        <p:spPr>
          <a:xfrm>
            <a:off x="539475" y="4337154"/>
            <a:ext cx="3721548" cy="2031325"/>
          </a:xfrm>
          <a:prstGeom prst="rect">
            <a:avLst/>
          </a:prstGeom>
        </p:spPr>
        <p:txBody>
          <a:bodyPr wrap="square">
            <a:spAutoFit/>
          </a:bodyPr>
          <a:lstStyle/>
          <a:p>
            <a:endParaRPr lang="en-US" dirty="0">
              <a:cs typeface="Arial" panose="020B0604020202020204" pitchFamily="34" charset="0"/>
            </a:endParaRPr>
          </a:p>
          <a:p>
            <a:r>
              <a:rPr lang="en-US" dirty="0">
                <a:cs typeface="Arial" panose="020B0604020202020204" pitchFamily="34" charset="0"/>
              </a:rPr>
              <a:t>Explore the possible strategies the Taiwan Navy can use to maintain open sea lines of communication entering Taiwan while deterring or preventing Chinese invasion of the west side of Taiwan. </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00880" y="1154066"/>
            <a:ext cx="4162120" cy="2770741"/>
          </a:xfrm>
          <a:prstGeom prst="rect">
            <a:avLst/>
          </a:prstGeom>
        </p:spPr>
      </p:pic>
      <p:sp>
        <p:nvSpPr>
          <p:cNvPr id="3" name="Slide Number Placeholder 2"/>
          <p:cNvSpPr>
            <a:spLocks noGrp="1"/>
          </p:cNvSpPr>
          <p:nvPr>
            <p:ph type="sldNum" sz="quarter" idx="10"/>
          </p:nvPr>
        </p:nvSpPr>
        <p:spPr/>
        <p:txBody>
          <a:bodyPr/>
          <a:lstStyle/>
          <a:p>
            <a:pPr>
              <a:defRPr/>
            </a:pPr>
            <a:fld id="{E6F335F2-0129-456D-A7EB-B05FFFD86DE8}" type="slidenum">
              <a:rPr lang="en-US" altLang="en-US" smtClean="0"/>
              <a:pPr>
                <a:defRPr/>
              </a:pPr>
              <a:t>20</a:t>
            </a:fld>
            <a:endParaRPr lang="en-US" altLang="en-US"/>
          </a:p>
        </p:txBody>
      </p:sp>
      <p:pic>
        <p:nvPicPr>
          <p:cNvPr id="12"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06399" y="1154066"/>
            <a:ext cx="4092829" cy="327346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9853" y="6519446"/>
            <a:ext cx="8778750" cy="338554"/>
          </a:xfrm>
          <a:prstGeom prst="rect">
            <a:avLst/>
          </a:prstGeom>
          <a:noFill/>
        </p:spPr>
        <p:txBody>
          <a:bodyPr wrap="none" rtlCol="0">
            <a:spAutoFit/>
          </a:bodyPr>
          <a:lstStyle/>
          <a:p>
            <a:r>
              <a:rPr lang="en-US" sz="1600" i="1" dirty="0"/>
              <a:t>The two Taiwan Naval officer OR students completed theses that complemented the </a:t>
            </a:r>
            <a:r>
              <a:rPr lang="en-US" sz="1600" i="1" dirty="0" err="1"/>
              <a:t>wargame</a:t>
            </a:r>
            <a:r>
              <a:rPr lang="en-US" sz="1600" i="1" dirty="0"/>
              <a:t>.</a:t>
            </a:r>
          </a:p>
        </p:txBody>
      </p:sp>
      <p:sp>
        <p:nvSpPr>
          <p:cNvPr id="13" name="TextBox 12"/>
          <p:cNvSpPr txBox="1"/>
          <p:nvPr/>
        </p:nvSpPr>
        <p:spPr>
          <a:xfrm>
            <a:off x="4162710" y="3800862"/>
            <a:ext cx="1676485" cy="369332"/>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b="1" i="1" dirty="0"/>
              <a:t>Taiwan - 2019</a:t>
            </a:r>
          </a:p>
        </p:txBody>
      </p:sp>
    </p:spTree>
    <p:extLst>
      <p:ext uri="{BB962C8B-B14F-4D97-AF65-F5344CB8AC3E}">
        <p14:creationId xmlns:p14="http://schemas.microsoft.com/office/powerpoint/2010/main" val="843473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Sponsored Thesis Supported Wargames</a:t>
            </a:r>
          </a:p>
        </p:txBody>
      </p:sp>
      <p:sp>
        <p:nvSpPr>
          <p:cNvPr id="9" name="Slide Number Placeholder 8"/>
          <p:cNvSpPr>
            <a:spLocks noGrp="1"/>
          </p:cNvSpPr>
          <p:nvPr>
            <p:ph type="sldNum" sz="quarter" idx="10"/>
          </p:nvPr>
        </p:nvSpPr>
        <p:spPr/>
        <p:txBody>
          <a:bodyPr/>
          <a:lstStyle/>
          <a:p>
            <a:pPr>
              <a:defRPr/>
            </a:pPr>
            <a:fld id="{E6F335F2-0129-456D-A7EB-B05FFFD86DE8}" type="slidenum">
              <a:rPr lang="en-US" altLang="en-US" smtClean="0"/>
              <a:pPr>
                <a:defRPr/>
              </a:pPr>
              <a:t>21</a:t>
            </a:fld>
            <a:endParaRPr lang="en-US" altLang="en-US"/>
          </a:p>
        </p:txBody>
      </p:sp>
      <p:sp>
        <p:nvSpPr>
          <p:cNvPr id="14" name="TextBox 13">
            <a:extLst>
              <a:ext uri="{FF2B5EF4-FFF2-40B4-BE49-F238E27FC236}">
                <a16:creationId xmlns:a16="http://schemas.microsoft.com/office/drawing/2014/main" id="{C6FB13C7-C096-4088-A5B6-AF8AA696E07D}"/>
              </a:ext>
            </a:extLst>
          </p:cNvPr>
          <p:cNvSpPr txBox="1"/>
          <p:nvPr/>
        </p:nvSpPr>
        <p:spPr>
          <a:xfrm>
            <a:off x="187835" y="2271153"/>
            <a:ext cx="8333885" cy="4278094"/>
          </a:xfrm>
          <a:prstGeom prst="rect">
            <a:avLst/>
          </a:prstGeom>
          <a:noFill/>
        </p:spPr>
        <p:txBody>
          <a:bodyPr wrap="square" rtlCol="0">
            <a:spAutoFit/>
          </a:bodyPr>
          <a:lstStyle/>
          <a:p>
            <a:r>
              <a:rPr lang="en-US" sz="1600" dirty="0"/>
              <a:t>Recent Thesis efforts include:</a:t>
            </a:r>
          </a:p>
          <a:p>
            <a:endParaRPr lang="en-US" sz="800" dirty="0"/>
          </a:p>
          <a:p>
            <a:pPr lvl="1" indent="-285750">
              <a:buFont typeface="Arial" panose="020B0604020202020204" pitchFamily="34" charset="0"/>
              <a:buChar char="•"/>
            </a:pPr>
            <a:r>
              <a:rPr lang="en-US" sz="1400" b="1" dirty="0">
                <a:cs typeface="Arial" panose="020B0604020202020204" pitchFamily="34" charset="0"/>
              </a:rPr>
              <a:t>Unconventional Warfare Education and Training Reinforcement Wargame (MAJ Chad Klay, MAJ Jeremy Arias): </a:t>
            </a:r>
            <a:r>
              <a:rPr lang="en-US" sz="1400" dirty="0">
                <a:cs typeface="Arial" panose="020B0604020202020204" pitchFamily="34" charset="0"/>
              </a:rPr>
              <a:t>Designed to reinforce UW doctrine and provide an engaging practical application of UW concepts that reinforce the theory and </a:t>
            </a:r>
            <a:r>
              <a:rPr lang="en-US" sz="1400" dirty="0" smtClean="0">
                <a:cs typeface="Arial" panose="020B0604020202020204" pitchFamily="34" charset="0"/>
              </a:rPr>
              <a:t>operational practices.</a:t>
            </a:r>
            <a:endParaRPr lang="en-US" sz="1400" dirty="0">
              <a:cs typeface="Arial" panose="020B0604020202020204" pitchFamily="34" charset="0"/>
            </a:endParaRPr>
          </a:p>
          <a:p>
            <a:pPr lvl="1" indent="-285750">
              <a:buFont typeface="Arial" panose="020B0604020202020204" pitchFamily="34" charset="0"/>
              <a:buChar char="•"/>
            </a:pPr>
            <a:endParaRPr lang="en-US" sz="400" dirty="0">
              <a:cs typeface="Arial" panose="020B0604020202020204" pitchFamily="34" charset="0"/>
            </a:endParaRPr>
          </a:p>
          <a:p>
            <a:pPr lvl="1" indent="-285750">
              <a:buFont typeface="Arial" panose="020B0604020202020204" pitchFamily="34" charset="0"/>
              <a:buChar char="•"/>
            </a:pPr>
            <a:r>
              <a:rPr lang="en-US" sz="1400" b="1" dirty="0">
                <a:solidFill>
                  <a:srgbClr val="000000"/>
                </a:solidFill>
                <a:cs typeface="Arial" panose="020B0604020202020204" pitchFamily="34" charset="0"/>
              </a:rPr>
              <a:t>Special Forces in High-end War (CPT Palmer, CPT Smith): </a:t>
            </a:r>
            <a:r>
              <a:rPr lang="en-US" sz="1400" dirty="0">
                <a:solidFill>
                  <a:srgbClr val="000000"/>
                </a:solidFill>
                <a:cs typeface="Arial" panose="020B0604020202020204" pitchFamily="34" charset="0"/>
              </a:rPr>
              <a:t>Designed to gain insights into how  US Army Special Forces will contribute to defeating a great power adversary in high-end war between </a:t>
            </a:r>
            <a:r>
              <a:rPr lang="en-US" sz="1400" dirty="0" smtClean="0">
                <a:solidFill>
                  <a:srgbClr val="000000"/>
                </a:solidFill>
                <a:cs typeface="Arial" panose="020B0604020202020204" pitchFamily="34" charset="0"/>
              </a:rPr>
              <a:t>2030-2050</a:t>
            </a:r>
            <a:r>
              <a:rPr lang="en-US" sz="1400" dirty="0">
                <a:solidFill>
                  <a:srgbClr val="000000"/>
                </a:solidFill>
                <a:cs typeface="Arial" panose="020B0604020202020204" pitchFamily="34" charset="0"/>
              </a:rPr>
              <a:t>.</a:t>
            </a:r>
            <a:endParaRPr lang="en-US" sz="1400" dirty="0" smtClean="0">
              <a:solidFill>
                <a:srgbClr val="000000"/>
              </a:solidFill>
              <a:cs typeface="Arial" panose="020B0604020202020204" pitchFamily="34" charset="0"/>
            </a:endParaRPr>
          </a:p>
          <a:p>
            <a:pPr lvl="1" indent="-285750">
              <a:buFont typeface="Arial" panose="020B0604020202020204" pitchFamily="34" charset="0"/>
              <a:buChar char="•"/>
            </a:pPr>
            <a:endParaRPr lang="en-US" sz="400" dirty="0" smtClean="0">
              <a:solidFill>
                <a:srgbClr val="000000"/>
              </a:solidFill>
              <a:cs typeface="Arial" panose="020B0604020202020204" pitchFamily="34" charset="0"/>
            </a:endParaRPr>
          </a:p>
          <a:p>
            <a:pPr lvl="1" indent="-285750">
              <a:buFont typeface="Arial" panose="020B0604020202020204" pitchFamily="34" charset="0"/>
              <a:buChar char="•"/>
            </a:pPr>
            <a:r>
              <a:rPr lang="en-US" sz="1400" b="1" dirty="0" smtClean="0">
                <a:solidFill>
                  <a:srgbClr val="000000"/>
                </a:solidFill>
                <a:cs typeface="Arial" panose="020B0604020202020204" pitchFamily="34" charset="0"/>
              </a:rPr>
              <a:t>Interactive </a:t>
            </a:r>
            <a:r>
              <a:rPr lang="en-US" sz="1400" b="1" dirty="0">
                <a:solidFill>
                  <a:srgbClr val="000000"/>
                </a:solidFill>
                <a:cs typeface="Arial" panose="020B0604020202020204" pitchFamily="34" charset="0"/>
              </a:rPr>
              <a:t>Wargaming: CYBERWAR 2025 (SFC David “Ty” Long, CPT Christopher Mulch): </a:t>
            </a:r>
            <a:r>
              <a:rPr lang="en-US" sz="1400" dirty="0">
                <a:solidFill>
                  <a:srgbClr val="000000"/>
                </a:solidFill>
                <a:cs typeface="Arial" panose="020B0604020202020204" pitchFamily="34" charset="0"/>
              </a:rPr>
              <a:t>Designed to stimulate, build, and increase the players’ knowledge base while they gain experience in planning and practical application of cyberspace operations such as CISR, DCO. </a:t>
            </a:r>
          </a:p>
          <a:p>
            <a:pPr lvl="1" indent="-285750">
              <a:buFont typeface="Arial" panose="020B0604020202020204" pitchFamily="34" charset="0"/>
              <a:buChar char="•"/>
            </a:pPr>
            <a:endParaRPr lang="en-US" sz="400" dirty="0">
              <a:solidFill>
                <a:srgbClr val="000000"/>
              </a:solidFill>
              <a:cs typeface="Arial" panose="020B0604020202020204" pitchFamily="34" charset="0"/>
            </a:endParaRPr>
          </a:p>
          <a:p>
            <a:pPr lvl="1" indent="-285750">
              <a:buFont typeface="Arial" panose="020B0604020202020204" pitchFamily="34" charset="0"/>
              <a:buChar char="•"/>
            </a:pPr>
            <a:r>
              <a:rPr lang="en-US" sz="1400" b="1" dirty="0">
                <a:solidFill>
                  <a:srgbClr val="000000"/>
                </a:solidFill>
                <a:cs typeface="Arial" panose="020B0604020202020204" pitchFamily="34" charset="0"/>
              </a:rPr>
              <a:t>Determining Future Naval Special Warfare Requirements (LT Rob Birch, LT Bill </a:t>
            </a:r>
            <a:r>
              <a:rPr lang="en-US" sz="1400" b="1" dirty="0" err="1">
                <a:solidFill>
                  <a:srgbClr val="000000"/>
                </a:solidFill>
                <a:cs typeface="Arial" panose="020B0604020202020204" pitchFamily="34" charset="0"/>
              </a:rPr>
              <a:t>Cicchillo</a:t>
            </a:r>
            <a:r>
              <a:rPr lang="en-US" sz="1400" b="1" dirty="0">
                <a:solidFill>
                  <a:srgbClr val="000000"/>
                </a:solidFill>
                <a:cs typeface="Arial" panose="020B0604020202020204" pitchFamily="34" charset="0"/>
              </a:rPr>
              <a:t>): </a:t>
            </a:r>
            <a:r>
              <a:rPr lang="en-US" sz="1400" dirty="0">
                <a:solidFill>
                  <a:srgbClr val="000000"/>
                </a:solidFill>
                <a:cs typeface="Arial" panose="020B0604020202020204" pitchFamily="34" charset="0"/>
              </a:rPr>
              <a:t>Designed to leverage Defense Analysis and Operations Research faculty and students, to gain insights into future challenges and opportunities for the Naval Special Warfare community in both conventional conflict and hybrid war situations considering available new technologies.</a:t>
            </a:r>
          </a:p>
          <a:p>
            <a:pPr lvl="1" indent="-285750"/>
            <a:r>
              <a:rPr lang="en-US" sz="400" dirty="0">
                <a:solidFill>
                  <a:srgbClr val="000000"/>
                </a:solidFill>
                <a:cs typeface="Arial" panose="020B0604020202020204" pitchFamily="34" charset="0"/>
              </a:rPr>
              <a:t> </a:t>
            </a:r>
          </a:p>
          <a:p>
            <a:pPr lvl="1" indent="-285750">
              <a:buFont typeface="Arial" panose="020B0604020202020204" pitchFamily="34" charset="0"/>
              <a:buChar char="•"/>
            </a:pPr>
            <a:r>
              <a:rPr lang="en-US" sz="1400" b="1" dirty="0"/>
              <a:t>Rebellion (MAJ Derek </a:t>
            </a:r>
            <a:r>
              <a:rPr lang="en-US" sz="1400" b="1" dirty="0" err="1"/>
              <a:t>Hirtz</a:t>
            </a:r>
            <a:r>
              <a:rPr lang="en-US" sz="1400" b="1" dirty="0"/>
              <a:t>, MAJ Richard Hill): </a:t>
            </a:r>
            <a:r>
              <a:rPr lang="en-US" sz="1400" dirty="0"/>
              <a:t>Designed to reinforce the relationship and interaction between the insurgent and counterinsurgent in a two-sided competition for control and legitimacy of a nation.</a:t>
            </a:r>
            <a:endParaRPr lang="en-US" sz="1600" dirty="0"/>
          </a:p>
        </p:txBody>
      </p:sp>
      <p:sp>
        <p:nvSpPr>
          <p:cNvPr id="15" name="TextBox 14">
            <a:extLst>
              <a:ext uri="{FF2B5EF4-FFF2-40B4-BE49-F238E27FC236}">
                <a16:creationId xmlns:a16="http://schemas.microsoft.com/office/drawing/2014/main" id="{8522CD38-3954-4738-ACED-C2C340294DF2}"/>
              </a:ext>
            </a:extLst>
          </p:cNvPr>
          <p:cNvSpPr txBox="1"/>
          <p:nvPr/>
        </p:nvSpPr>
        <p:spPr>
          <a:xfrm>
            <a:off x="329716" y="1393535"/>
            <a:ext cx="8497267" cy="646331"/>
          </a:xfrm>
          <a:prstGeom prst="rect">
            <a:avLst/>
          </a:prstGeom>
          <a:noFill/>
        </p:spPr>
        <p:txBody>
          <a:bodyPr wrap="square" rtlCol="0">
            <a:spAutoFit/>
          </a:bodyPr>
          <a:lstStyle/>
          <a:p>
            <a:r>
              <a:rPr lang="en-US" b="1" i="1" dirty="0"/>
              <a:t>The Wargaming Center has established a robust ability to enable the student development of wargames in support of sponsored thesis efforts.</a:t>
            </a:r>
          </a:p>
        </p:txBody>
      </p:sp>
    </p:spTree>
    <p:extLst>
      <p:ext uri="{BB962C8B-B14F-4D97-AF65-F5344CB8AC3E}">
        <p14:creationId xmlns:p14="http://schemas.microsoft.com/office/powerpoint/2010/main" val="17260248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Sponsored Wargames </a:t>
            </a:r>
            <a:br>
              <a:rPr lang="en-US" sz="2800" dirty="0"/>
            </a:br>
            <a:r>
              <a:rPr lang="en-US" sz="2800" dirty="0"/>
              <a:t>Fall FY21</a:t>
            </a:r>
          </a:p>
        </p:txBody>
      </p:sp>
      <p:sp>
        <p:nvSpPr>
          <p:cNvPr id="7" name="Rectangle 6"/>
          <p:cNvSpPr/>
          <p:nvPr/>
        </p:nvSpPr>
        <p:spPr>
          <a:xfrm>
            <a:off x="1192360" y="1330784"/>
            <a:ext cx="7719405" cy="5016758"/>
          </a:xfrm>
          <a:prstGeom prst="rect">
            <a:avLst/>
          </a:prstGeom>
        </p:spPr>
        <p:txBody>
          <a:bodyPr wrap="square">
            <a:spAutoFit/>
          </a:bodyPr>
          <a:lstStyle/>
          <a:p>
            <a:r>
              <a:rPr lang="en-US" sz="1600" b="1" dirty="0"/>
              <a:t>Sponsor: </a:t>
            </a:r>
            <a:r>
              <a:rPr lang="en-US" sz="1600" b="1" dirty="0">
                <a:solidFill>
                  <a:srgbClr val="00B050"/>
                </a:solidFill>
              </a:rPr>
              <a:t>Australian </a:t>
            </a:r>
            <a:r>
              <a:rPr lang="en-US" sz="1600" b="1" dirty="0" err="1">
                <a:solidFill>
                  <a:srgbClr val="00B050"/>
                </a:solidFill>
              </a:rPr>
              <a:t>Defence</a:t>
            </a:r>
            <a:r>
              <a:rPr lang="en-US" sz="1600" b="1" dirty="0">
                <a:solidFill>
                  <a:srgbClr val="00B050"/>
                </a:solidFill>
              </a:rPr>
              <a:t> Force Joint Experimentation Directorate</a:t>
            </a:r>
          </a:p>
          <a:p>
            <a:endParaRPr lang="en-US" sz="1600" b="1" dirty="0"/>
          </a:p>
          <a:p>
            <a:r>
              <a:rPr lang="en-US" sz="1600" b="1" dirty="0" err="1"/>
              <a:t>Wargame</a:t>
            </a:r>
            <a:r>
              <a:rPr lang="en-US" sz="1600" b="1" dirty="0"/>
              <a:t> (</a:t>
            </a:r>
            <a:r>
              <a:rPr lang="en-US" sz="1600" b="1" dirty="0" err="1"/>
              <a:t>Wargame</a:t>
            </a:r>
            <a:r>
              <a:rPr lang="en-US" sz="1600" b="1" dirty="0"/>
              <a:t> classified, topic unclassified): Assess concepts for the optimal employment of AUS, US and JPN ASW forces in the Full Spectrum ASW mission (previously TASW) </a:t>
            </a:r>
            <a:r>
              <a:rPr lang="en-US" sz="1200" b="1" i="1" dirty="0"/>
              <a:t>Funded through FMS</a:t>
            </a:r>
          </a:p>
          <a:p>
            <a:endParaRPr lang="en-US" sz="1600" b="1" dirty="0"/>
          </a:p>
          <a:p>
            <a:endParaRPr lang="en-US" sz="1600" b="1" dirty="0"/>
          </a:p>
          <a:p>
            <a:r>
              <a:rPr lang="en-US" sz="1600" b="1" dirty="0"/>
              <a:t>Sponsor: </a:t>
            </a:r>
            <a:r>
              <a:rPr lang="en-US" sz="1600" b="1" dirty="0">
                <a:solidFill>
                  <a:srgbClr val="00457C"/>
                </a:solidFill>
              </a:rPr>
              <a:t>Naval Information Warfighting Development Center</a:t>
            </a:r>
          </a:p>
          <a:p>
            <a:endParaRPr lang="en-US" sz="1600" b="1" dirty="0"/>
          </a:p>
          <a:p>
            <a:r>
              <a:rPr lang="en-US" sz="1600" b="1" dirty="0" err="1"/>
              <a:t>Wargame</a:t>
            </a:r>
            <a:r>
              <a:rPr lang="en-US" sz="1600" b="1" dirty="0"/>
              <a:t>: Assess the ability of U.S. Navy CSGs to use cloud cover to prevent detection from adversary Electro-Optical/Infrared (EO/IR) capabilities </a:t>
            </a:r>
          </a:p>
          <a:p>
            <a:endParaRPr lang="en-US" sz="1600" b="1" dirty="0"/>
          </a:p>
          <a:p>
            <a:r>
              <a:rPr lang="en-US" sz="1600" b="1" dirty="0"/>
              <a:t>Sponsor: </a:t>
            </a:r>
            <a:r>
              <a:rPr lang="en-US" sz="1600" b="1" dirty="0">
                <a:solidFill>
                  <a:srgbClr val="00457C"/>
                </a:solidFill>
              </a:rPr>
              <a:t>OPNAV N4</a:t>
            </a:r>
          </a:p>
          <a:p>
            <a:endParaRPr lang="en-US" sz="1600" b="1" dirty="0"/>
          </a:p>
          <a:p>
            <a:r>
              <a:rPr lang="en-US" sz="1600" b="1" dirty="0" err="1"/>
              <a:t>Wargame</a:t>
            </a:r>
            <a:r>
              <a:rPr lang="en-US" sz="1600" b="1" dirty="0"/>
              <a:t>: Examine Command &amp; Control (C2) with a combined USN/USMC staff in support of Distributed Maritime Operations (DMO) and Expeditionary Advanced Base Operations (EABO) within a Logistics Task Force Commander organization in a contested environment against a peer adversary. </a:t>
            </a:r>
            <a:r>
              <a:rPr lang="en-US" sz="1200" b="1" i="1" dirty="0"/>
              <a:t>Funded through NRP</a:t>
            </a:r>
          </a:p>
          <a:p>
            <a:endParaRPr lang="en-US" sz="1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82" y="4360976"/>
            <a:ext cx="1075340" cy="1075340"/>
          </a:xfrm>
          <a:prstGeom prst="rect">
            <a:avLst/>
          </a:prstGeom>
        </p:spPr>
      </p:pic>
      <p:pic>
        <p:nvPicPr>
          <p:cNvPr id="6" name="Picture 5" descr="paste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639"/>
          <a:stretch/>
        </p:blipFill>
        <p:spPr bwMode="auto">
          <a:xfrm>
            <a:off x="116120" y="1316725"/>
            <a:ext cx="1012930" cy="81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116119" y="2723377"/>
            <a:ext cx="1044135" cy="1041696"/>
          </a:xfrm>
          <a:prstGeom prst="rect">
            <a:avLst/>
          </a:prstGeom>
        </p:spPr>
      </p:pic>
      <p:sp>
        <p:nvSpPr>
          <p:cNvPr id="8" name="TextBox 3"/>
          <p:cNvSpPr txBox="1">
            <a:spLocks noChangeArrowheads="1"/>
          </p:cNvSpPr>
          <p:nvPr/>
        </p:nvSpPr>
        <p:spPr bwMode="auto">
          <a:xfrm>
            <a:off x="701000" y="6170473"/>
            <a:ext cx="7754700" cy="369332"/>
          </a:xfrm>
          <a:prstGeom prst="rect">
            <a:avLst/>
          </a:prstGeom>
          <a:solidFill>
            <a:schemeClr val="tx2"/>
          </a:solidFill>
          <a:ln w="76200">
            <a:noFill/>
            <a:miter lim="800000"/>
            <a:headEnd/>
            <a:tailEnd/>
          </a:ln>
        </p:spPr>
        <p:txBody>
          <a:bodyPr wrap="square">
            <a:spAutoFit/>
          </a:bodyPr>
          <a:lstStyle>
            <a:lvl1pPr>
              <a:lnSpc>
                <a:spcPct val="90000"/>
              </a:lnSpc>
              <a:spcBef>
                <a:spcPct val="50000"/>
              </a:spcBef>
              <a:buClr>
                <a:srgbClr val="000000"/>
              </a:buClr>
              <a:buChar char="•"/>
              <a:defRPr sz="2400" b="1">
                <a:solidFill>
                  <a:srgbClr val="000000"/>
                </a:solidFill>
                <a:latin typeface="Arial" panose="020B0604020202020204" pitchFamily="34" charset="0"/>
              </a:defRPr>
            </a:lvl1pPr>
            <a:lvl2pPr marL="742950" indent="-285750">
              <a:lnSpc>
                <a:spcPct val="90000"/>
              </a:lnSpc>
              <a:spcBef>
                <a:spcPct val="25000"/>
              </a:spcBef>
              <a:buClr>
                <a:srgbClr val="000000"/>
              </a:buClr>
              <a:buChar char="–"/>
              <a:defRPr sz="2200" b="1">
                <a:solidFill>
                  <a:srgbClr val="000000"/>
                </a:solidFill>
                <a:latin typeface="Arial" panose="020B0604020202020204" pitchFamily="34" charset="0"/>
              </a:defRPr>
            </a:lvl2pPr>
            <a:lvl3pPr marL="1143000" indent="-228600">
              <a:lnSpc>
                <a:spcPct val="90000"/>
              </a:lnSpc>
              <a:buClr>
                <a:srgbClr val="000000"/>
              </a:buClr>
              <a:buChar char="-"/>
              <a:defRPr sz="2000" b="1">
                <a:solidFill>
                  <a:srgbClr val="000000"/>
                </a:solidFill>
                <a:latin typeface="Arial" panose="020B0604020202020204" pitchFamily="34" charset="0"/>
              </a:defRPr>
            </a:lvl3pPr>
            <a:lvl4pPr marL="1600200" indent="-228600">
              <a:spcBef>
                <a:spcPct val="20000"/>
              </a:spcBef>
              <a:buClr>
                <a:srgbClr val="919191"/>
              </a:buClr>
              <a:buSzPct val="100000"/>
              <a:buChar char="–"/>
              <a:defRPr sz="2000">
                <a:solidFill>
                  <a:srgbClr val="919191"/>
                </a:solidFill>
                <a:latin typeface="Arial" panose="020B0604020202020204" pitchFamily="34" charset="0"/>
              </a:defRPr>
            </a:lvl4pPr>
            <a:lvl5pPr marL="2057400" indent="-228600">
              <a:spcBef>
                <a:spcPct val="20000"/>
              </a:spcBef>
              <a:buClr>
                <a:srgbClr val="919191"/>
              </a:buClr>
              <a:buSzPct val="100000"/>
              <a:buChar char="›"/>
              <a:defRPr sz="2000">
                <a:solidFill>
                  <a:srgbClr val="919191"/>
                </a:solidFill>
                <a:latin typeface="Arial" panose="020B0604020202020204" pitchFamily="34" charset="0"/>
              </a:defRPr>
            </a:lvl5pPr>
            <a:lvl6pPr marL="2514600" indent="-228600" eaLnBrk="0" fontAlgn="base" hangingPunct="0">
              <a:spcBef>
                <a:spcPct val="20000"/>
              </a:spcBef>
              <a:spcAft>
                <a:spcPct val="0"/>
              </a:spcAft>
              <a:buClr>
                <a:srgbClr val="919191"/>
              </a:buClr>
              <a:buSzPct val="100000"/>
              <a:buChar char="›"/>
              <a:defRPr sz="2000">
                <a:solidFill>
                  <a:srgbClr val="919191"/>
                </a:solidFill>
                <a:latin typeface="Arial" panose="020B0604020202020204" pitchFamily="34" charset="0"/>
              </a:defRPr>
            </a:lvl6pPr>
            <a:lvl7pPr marL="2971800" indent="-228600" eaLnBrk="0" fontAlgn="base" hangingPunct="0">
              <a:spcBef>
                <a:spcPct val="20000"/>
              </a:spcBef>
              <a:spcAft>
                <a:spcPct val="0"/>
              </a:spcAft>
              <a:buClr>
                <a:srgbClr val="919191"/>
              </a:buClr>
              <a:buSzPct val="100000"/>
              <a:buChar char="›"/>
              <a:defRPr sz="2000">
                <a:solidFill>
                  <a:srgbClr val="919191"/>
                </a:solidFill>
                <a:latin typeface="Arial" panose="020B0604020202020204" pitchFamily="34" charset="0"/>
              </a:defRPr>
            </a:lvl7pPr>
            <a:lvl8pPr marL="3429000" indent="-228600" eaLnBrk="0" fontAlgn="base" hangingPunct="0">
              <a:spcBef>
                <a:spcPct val="20000"/>
              </a:spcBef>
              <a:spcAft>
                <a:spcPct val="0"/>
              </a:spcAft>
              <a:buClr>
                <a:srgbClr val="919191"/>
              </a:buClr>
              <a:buSzPct val="100000"/>
              <a:buChar char="›"/>
              <a:defRPr sz="2000">
                <a:solidFill>
                  <a:srgbClr val="919191"/>
                </a:solidFill>
                <a:latin typeface="Arial" panose="020B0604020202020204" pitchFamily="34" charset="0"/>
              </a:defRPr>
            </a:lvl8pPr>
            <a:lvl9pPr marL="3886200" indent="-228600" eaLnBrk="0" fontAlgn="base" hangingPunct="0">
              <a:spcBef>
                <a:spcPct val="20000"/>
              </a:spcBef>
              <a:spcAft>
                <a:spcPct val="0"/>
              </a:spcAft>
              <a:buClr>
                <a:srgbClr val="919191"/>
              </a:buClr>
              <a:buSzPct val="100000"/>
              <a:buChar char="›"/>
              <a:defRPr sz="2000">
                <a:solidFill>
                  <a:srgbClr val="919191"/>
                </a:solidFill>
                <a:latin typeface="Arial" panose="020B0604020202020204" pitchFamily="34" charset="0"/>
              </a:defRPr>
            </a:lvl9pPr>
          </a:lstStyle>
          <a:p>
            <a:pPr algn="ctr">
              <a:lnSpc>
                <a:spcPct val="100000"/>
              </a:lnSpc>
              <a:spcBef>
                <a:spcPct val="0"/>
              </a:spcBef>
              <a:buClrTx/>
              <a:buNone/>
            </a:pPr>
            <a:r>
              <a:rPr lang="en-US" sz="1800" i="1" dirty="0">
                <a:solidFill>
                  <a:srgbClr val="FFFF00"/>
                </a:solidFill>
              </a:rPr>
              <a:t>Spring 2021: 7-9 </a:t>
            </a:r>
            <a:r>
              <a:rPr lang="en-US" sz="1800" i="1" dirty="0" err="1">
                <a:solidFill>
                  <a:srgbClr val="FFFF00"/>
                </a:solidFill>
              </a:rPr>
              <a:t>wargames</a:t>
            </a:r>
            <a:r>
              <a:rPr lang="en-US" sz="1800" i="1" dirty="0">
                <a:solidFill>
                  <a:srgbClr val="FFFF00"/>
                </a:solidFill>
              </a:rPr>
              <a:t>, sponsors include OPNAV N4 &amp; MCWL</a:t>
            </a:r>
          </a:p>
        </p:txBody>
      </p:sp>
      <p:sp>
        <p:nvSpPr>
          <p:cNvPr id="9" name="Slide Number Placeholder 8"/>
          <p:cNvSpPr>
            <a:spLocks noGrp="1"/>
          </p:cNvSpPr>
          <p:nvPr>
            <p:ph type="sldNum" sz="quarter" idx="10"/>
          </p:nvPr>
        </p:nvSpPr>
        <p:spPr/>
        <p:txBody>
          <a:bodyPr/>
          <a:lstStyle/>
          <a:p>
            <a:pPr>
              <a:defRPr/>
            </a:pPr>
            <a:fld id="{E6F335F2-0129-456D-A7EB-B05FFFD86DE8}" type="slidenum">
              <a:rPr lang="en-US" altLang="en-US" smtClean="0"/>
              <a:pPr>
                <a:defRPr/>
              </a:pPr>
              <a:t>22</a:t>
            </a:fld>
            <a:endParaRPr lang="en-US" altLang="en-US"/>
          </a:p>
        </p:txBody>
      </p:sp>
    </p:spTree>
    <p:extLst>
      <p:ext uri="{BB962C8B-B14F-4D97-AF65-F5344CB8AC3E}">
        <p14:creationId xmlns:p14="http://schemas.microsoft.com/office/powerpoint/2010/main" val="945483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DE387F4-6F9F-446C-A976-C173F569237A}" type="slidenum">
              <a:rPr lang="en-US" altLang="en-US" smtClean="0"/>
              <a:pPr>
                <a:defRPr/>
              </a:pPr>
              <a:t>23</a:t>
            </a:fld>
            <a:endParaRPr lang="en-US" altLang="en-US" dirty="0"/>
          </a:p>
        </p:txBody>
      </p:sp>
    </p:spTree>
    <p:extLst>
      <p:ext uri="{BB962C8B-B14F-4D97-AF65-F5344CB8AC3E}">
        <p14:creationId xmlns:p14="http://schemas.microsoft.com/office/powerpoint/2010/main" val="5899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1339" y="2066218"/>
            <a:ext cx="7788019" cy="1406177"/>
            <a:chOff x="750926" y="3176241"/>
            <a:chExt cx="7402474" cy="1406177"/>
          </a:xfrm>
        </p:grpSpPr>
        <p:sp>
          <p:nvSpPr>
            <p:cNvPr id="9" name="TextBox 8"/>
            <p:cNvSpPr txBox="1"/>
            <p:nvPr/>
          </p:nvSpPr>
          <p:spPr>
            <a:xfrm>
              <a:off x="1066800" y="3505200"/>
              <a:ext cx="7086600" cy="1077218"/>
            </a:xfrm>
            <a:prstGeom prst="rect">
              <a:avLst/>
            </a:prstGeom>
            <a:noFill/>
          </p:spPr>
          <p:txBody>
            <a:bodyPr wrap="square" rtlCol="0">
              <a:spAutoFit/>
            </a:bodyPr>
            <a:lstStyle/>
            <a:p>
              <a:r>
                <a:rPr lang="en-US" sz="1600" dirty="0" smtClean="0"/>
                <a:t>Provide the Department of Defense, allies and defense partners access to the unique wargaming capabilities of the Naval Postgraduate School students and faculty.</a:t>
              </a:r>
            </a:p>
            <a:p>
              <a:endParaRPr lang="en-US" sz="1600" dirty="0"/>
            </a:p>
          </p:txBody>
        </p:sp>
        <p:sp>
          <p:nvSpPr>
            <p:cNvPr id="11" name="TextBox 10"/>
            <p:cNvSpPr txBox="1"/>
            <p:nvPr/>
          </p:nvSpPr>
          <p:spPr>
            <a:xfrm>
              <a:off x="750926" y="3176241"/>
              <a:ext cx="902304" cy="338554"/>
            </a:xfrm>
            <a:prstGeom prst="rect">
              <a:avLst/>
            </a:prstGeom>
            <a:noFill/>
          </p:spPr>
          <p:txBody>
            <a:bodyPr wrap="none" rtlCol="0">
              <a:spAutoFit/>
            </a:bodyPr>
            <a:lstStyle/>
            <a:p>
              <a:r>
                <a:rPr lang="en-US" sz="1600" b="1" dirty="0" smtClean="0"/>
                <a:t>Mission</a:t>
              </a:r>
              <a:endParaRPr lang="en-US" sz="1600" b="1" dirty="0"/>
            </a:p>
          </p:txBody>
        </p:sp>
      </p:grpSp>
      <p:grpSp>
        <p:nvGrpSpPr>
          <p:cNvPr id="15" name="Group 14"/>
          <p:cNvGrpSpPr/>
          <p:nvPr/>
        </p:nvGrpSpPr>
        <p:grpSpPr>
          <a:xfrm>
            <a:off x="462665" y="3181782"/>
            <a:ext cx="8217693" cy="3703668"/>
            <a:chOff x="778113" y="4569438"/>
            <a:chExt cx="7680087" cy="3331291"/>
          </a:xfrm>
        </p:grpSpPr>
        <p:sp>
          <p:nvSpPr>
            <p:cNvPr id="7" name="Rectangle 6"/>
            <p:cNvSpPr/>
            <p:nvPr/>
          </p:nvSpPr>
          <p:spPr>
            <a:xfrm>
              <a:off x="1066800" y="4744845"/>
              <a:ext cx="7391400" cy="3155884"/>
            </a:xfrm>
            <a:prstGeom prst="rect">
              <a:avLst/>
            </a:prstGeom>
          </p:spPr>
          <p:txBody>
            <a:bodyPr wrap="square">
              <a:spAutoFit/>
            </a:bodyPr>
            <a:lstStyle/>
            <a:p>
              <a:endParaRPr lang="en-US" sz="900" dirty="0" smtClean="0"/>
            </a:p>
            <a:p>
              <a:pPr marL="174625" lvl="0" indent="-174625">
                <a:buFont typeface="Arial" pitchFamily="34" charset="0"/>
                <a:buChar char="•"/>
              </a:pPr>
              <a:r>
                <a:rPr lang="en-US" sz="1600" dirty="0" smtClean="0"/>
                <a:t>Assist Defense leaders, through wargaming, in their mission to develop new strategies and concepts across all levels of warfare.</a:t>
              </a:r>
            </a:p>
            <a:p>
              <a:pPr marL="174625" lvl="0" indent="-174625"/>
              <a:endParaRPr lang="en-US" sz="700" dirty="0" smtClean="0"/>
            </a:p>
            <a:p>
              <a:pPr marL="174625" lvl="0" indent="-174625">
                <a:buFont typeface="Arial" pitchFamily="34" charset="0"/>
                <a:buChar char="•"/>
              </a:pPr>
              <a:r>
                <a:rPr lang="en-US" sz="1600" dirty="0" smtClean="0"/>
                <a:t>Support external </a:t>
              </a:r>
              <a:r>
                <a:rPr lang="en-US" sz="1600" dirty="0" err="1" smtClean="0"/>
                <a:t>DoD</a:t>
              </a:r>
              <a:r>
                <a:rPr lang="en-US" sz="1600" dirty="0" smtClean="0"/>
                <a:t> sponsors to help develop, plan and execute wargaming activities. </a:t>
              </a:r>
            </a:p>
            <a:p>
              <a:pPr marL="174625" lvl="0" indent="-174625">
                <a:buFont typeface="Arial" pitchFamily="34" charset="0"/>
                <a:buChar char="•"/>
              </a:pPr>
              <a:endParaRPr lang="en-US" sz="700" dirty="0" smtClean="0"/>
            </a:p>
            <a:p>
              <a:pPr marL="174625" lvl="0" indent="-174625">
                <a:buFont typeface="Arial" pitchFamily="34" charset="0"/>
                <a:buChar char="•"/>
              </a:pPr>
              <a:r>
                <a:rPr lang="en-US" sz="1600" dirty="0" smtClean="0"/>
                <a:t>Serve as a focal point to facilitate coordination, collaboration and support across NPS’ wargaming expertise.</a:t>
              </a:r>
            </a:p>
            <a:p>
              <a:pPr marL="174625" lvl="0" indent="-174625">
                <a:buFont typeface="Arial" pitchFamily="34" charset="0"/>
                <a:buChar char="•"/>
              </a:pPr>
              <a:endParaRPr lang="en-US" sz="700" dirty="0" smtClean="0"/>
            </a:p>
            <a:p>
              <a:pPr marL="174625" lvl="0" indent="-174625">
                <a:buFont typeface="Arial" pitchFamily="34" charset="0"/>
                <a:buChar char="•"/>
              </a:pPr>
              <a:r>
                <a:rPr lang="en-US" sz="1600" dirty="0" smtClean="0"/>
                <a:t>Provide a robust innovation and concepts analysis, wargaming and simulation environment to develop analytical and critical thinking skills in our students.</a:t>
              </a:r>
            </a:p>
            <a:p>
              <a:pPr marL="174625" lvl="0" indent="-174625">
                <a:buFont typeface="Arial" pitchFamily="34" charset="0"/>
                <a:buChar char="•"/>
              </a:pPr>
              <a:endParaRPr lang="en-US" sz="700" dirty="0" smtClean="0"/>
            </a:p>
            <a:p>
              <a:pPr marL="174625" lvl="0" indent="-174625">
                <a:buFont typeface="Arial" pitchFamily="34" charset="0"/>
                <a:buChar char="•"/>
              </a:pPr>
              <a:r>
                <a:rPr lang="en-US" sz="1600" dirty="0" smtClean="0"/>
                <a:t>Develop </a:t>
              </a:r>
              <a:r>
                <a:rPr lang="en-US" sz="1600" dirty="0"/>
                <a:t>an integrated wargaming program with a focus on the cycle of research complimenting ongoing field experimentation activities for the rapid </a:t>
              </a:r>
              <a:r>
                <a:rPr lang="en-US" sz="1600" dirty="0" smtClean="0"/>
                <a:t>exploration, testing </a:t>
              </a:r>
              <a:r>
                <a:rPr lang="en-US" sz="1600" dirty="0"/>
                <a:t>and fielding of new </a:t>
              </a:r>
              <a:r>
                <a:rPr lang="en-US" sz="1600" dirty="0" smtClean="0"/>
                <a:t>technologies and operating concepts.</a:t>
              </a:r>
              <a:endParaRPr lang="en-US" sz="1600" dirty="0"/>
            </a:p>
            <a:p>
              <a:pPr lvl="0"/>
              <a:r>
                <a:rPr lang="en-US" dirty="0" smtClean="0">
                  <a:solidFill>
                    <a:schemeClr val="bg1"/>
                  </a:solidFill>
                </a:rPr>
                <a:t>D</a:t>
              </a:r>
              <a:endParaRPr lang="en-US" sz="2800" dirty="0">
                <a:solidFill>
                  <a:schemeClr val="bg1"/>
                </a:solidFill>
              </a:endParaRPr>
            </a:p>
          </p:txBody>
        </p:sp>
        <p:sp>
          <p:nvSpPr>
            <p:cNvPr id="12" name="TextBox 11"/>
            <p:cNvSpPr txBox="1"/>
            <p:nvPr/>
          </p:nvSpPr>
          <p:spPr>
            <a:xfrm>
              <a:off x="778113" y="4569438"/>
              <a:ext cx="744393" cy="304515"/>
            </a:xfrm>
            <a:prstGeom prst="rect">
              <a:avLst/>
            </a:prstGeom>
            <a:noFill/>
          </p:spPr>
          <p:txBody>
            <a:bodyPr wrap="none" rtlCol="0">
              <a:spAutoFit/>
            </a:bodyPr>
            <a:lstStyle/>
            <a:p>
              <a:r>
                <a:rPr lang="en-US" sz="1600" b="1" dirty="0" smtClean="0"/>
                <a:t>Vision</a:t>
              </a:r>
              <a:endParaRPr lang="en-US" sz="1600" b="1" dirty="0"/>
            </a:p>
          </p:txBody>
        </p:sp>
      </p:grpSp>
      <p:sp>
        <p:nvSpPr>
          <p:cNvPr id="2" name="Rectangle 1"/>
          <p:cNvSpPr/>
          <p:nvPr/>
        </p:nvSpPr>
        <p:spPr>
          <a:xfrm>
            <a:off x="155425" y="1210776"/>
            <a:ext cx="8382000" cy="830997"/>
          </a:xfrm>
          <a:prstGeom prst="rect">
            <a:avLst/>
          </a:prstGeom>
        </p:spPr>
        <p:txBody>
          <a:bodyPr wrap="square">
            <a:spAutoFit/>
          </a:bodyPr>
          <a:lstStyle/>
          <a:p>
            <a:r>
              <a:rPr lang="en-US" sz="1600" dirty="0" smtClean="0"/>
              <a:t>The </a:t>
            </a:r>
            <a:r>
              <a:rPr lang="en-US" sz="1600" smtClean="0"/>
              <a:t>Wargaming Center serves </a:t>
            </a:r>
            <a:r>
              <a:rPr lang="en-US" sz="1600" dirty="0" smtClean="0"/>
              <a:t>to </a:t>
            </a:r>
            <a:r>
              <a:rPr lang="en-US" sz="1600" b="1" dirty="0" smtClean="0"/>
              <a:t>coordinate wargaming </a:t>
            </a:r>
            <a:r>
              <a:rPr lang="en-US" sz="1600" b="1" dirty="0"/>
              <a:t>activities </a:t>
            </a:r>
            <a:r>
              <a:rPr lang="en-US" sz="1600" dirty="0" smtClean="0"/>
              <a:t>across campus and with and </a:t>
            </a:r>
            <a:r>
              <a:rPr lang="en-US" sz="1600" dirty="0"/>
              <a:t>external wargaming partners, incorporating a wide range of skilled practitioners from technologists and area specialists to warfighters.</a:t>
            </a:r>
          </a:p>
        </p:txBody>
      </p:sp>
      <p:sp>
        <p:nvSpPr>
          <p:cNvPr id="10" name="Title 1"/>
          <p:cNvSpPr>
            <a:spLocks noGrp="1"/>
          </p:cNvSpPr>
          <p:nvPr>
            <p:ph type="title"/>
          </p:nvPr>
        </p:nvSpPr>
        <p:spPr>
          <a:xfrm>
            <a:off x="1562100" y="95250"/>
            <a:ext cx="6032500" cy="831850"/>
          </a:xfrm>
        </p:spPr>
        <p:txBody>
          <a:bodyPr/>
          <a:lstStyle/>
          <a:p>
            <a:r>
              <a:rPr lang="en-US" dirty="0"/>
              <a:t>NWSI </a:t>
            </a:r>
            <a:r>
              <a:rPr lang="en-US" dirty="0" smtClean="0"/>
              <a:t>Wargaming Center</a:t>
            </a:r>
            <a:endParaRPr lang="en-US" dirty="0"/>
          </a:p>
        </p:txBody>
      </p:sp>
    </p:spTree>
    <p:extLst>
      <p:ext uri="{BB962C8B-B14F-4D97-AF65-F5344CB8AC3E}">
        <p14:creationId xmlns:p14="http://schemas.microsoft.com/office/powerpoint/2010/main" val="1387525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48226" y="3851645"/>
            <a:ext cx="3609564" cy="2707905"/>
          </a:xfrm>
          <a:prstGeom prst="rect">
            <a:avLst/>
          </a:prstGeom>
          <a:ln w="12700">
            <a:solidFill>
              <a:schemeClr val="tx1"/>
            </a:solidFill>
          </a:ln>
          <a:effectLst>
            <a:outerShdw blurRad="50800" dist="88900" dir="2700000" algn="tl" rotWithShape="0">
              <a:prstClr val="black">
                <a:alpha val="40000"/>
              </a:prstClr>
            </a:outerShdw>
          </a:effectLst>
        </p:spPr>
      </p:pic>
      <p:sp>
        <p:nvSpPr>
          <p:cNvPr id="14340" name="Rectangle 4"/>
          <p:cNvSpPr>
            <a:spLocks noChangeArrowheads="1"/>
          </p:cNvSpPr>
          <p:nvPr/>
        </p:nvSpPr>
        <p:spPr bwMode="auto">
          <a:xfrm>
            <a:off x="4277803" y="1725082"/>
            <a:ext cx="4572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eaLnBrk="1" hangingPunct="1"/>
            <a:r>
              <a:rPr lang="en-US" altLang="en-US" dirty="0" smtClean="0">
                <a:cs typeface="Arial" panose="020B0604020202020204" pitchFamily="34" charset="0"/>
              </a:rPr>
              <a:t>Established in 2016 </a:t>
            </a:r>
            <a:r>
              <a:rPr lang="en-US" altLang="en-US" dirty="0">
                <a:cs typeface="Arial" panose="020B0604020202020204" pitchFamily="34" charset="0"/>
              </a:rPr>
              <a:t>to provide the Department of Defense, allies and defense partners access to the unique wargaming capabilities of the NPS students and faculty.</a:t>
            </a:r>
          </a:p>
          <a:p>
            <a:pPr lvl="1" eaLnBrk="1" hangingPunct="1"/>
            <a:endParaRPr lang="en-US" altLang="en-US" sz="900" dirty="0">
              <a:cs typeface="Arial" panose="020B0604020202020204" pitchFamily="34" charset="0"/>
            </a:endParaRPr>
          </a:p>
        </p:txBody>
      </p:sp>
      <p:sp>
        <p:nvSpPr>
          <p:cNvPr id="14341" name="Rectangle 4"/>
          <p:cNvSpPr>
            <a:spLocks noChangeArrowheads="1"/>
          </p:cNvSpPr>
          <p:nvPr/>
        </p:nvSpPr>
        <p:spPr bwMode="auto">
          <a:xfrm>
            <a:off x="-256097" y="1185599"/>
            <a:ext cx="9067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2400" b="1" dirty="0" smtClean="0">
                <a:cs typeface="Arial" panose="020B0604020202020204" pitchFamily="34" charset="0"/>
              </a:rPr>
              <a:t>Wargaming Education and Outreach </a:t>
            </a:r>
            <a:endParaRPr lang="en-US" altLang="en-US" sz="2400" b="1" dirty="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764846" y="1768543"/>
            <a:ext cx="3512958" cy="2341972"/>
          </a:xfrm>
          <a:prstGeom prst="rect">
            <a:avLst/>
          </a:prstGeom>
          <a:ln w="12700">
            <a:solidFill>
              <a:schemeClr val="tx1"/>
            </a:solidFill>
          </a:ln>
          <a:effectLst>
            <a:outerShdw blurRad="50800" dist="889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476376" y="4765165"/>
            <a:ext cx="3417816" cy="1927735"/>
          </a:xfrm>
          <a:prstGeom prst="rect">
            <a:avLst/>
          </a:prstGeom>
          <a:solidFill>
            <a:schemeClr val="bg1"/>
          </a:solidFill>
          <a:ln w="12700">
            <a:solidFill>
              <a:schemeClr val="tx1"/>
            </a:solidFill>
          </a:ln>
          <a:effectLst>
            <a:outerShdw blurRad="50800" dist="63500" dir="2700000" algn="tl" rotWithShape="0">
              <a:prstClr val="black">
                <a:alpha val="40000"/>
              </a:prstClr>
            </a:outerShdw>
          </a:effectLst>
        </p:spPr>
      </p:pic>
      <p:sp>
        <p:nvSpPr>
          <p:cNvPr id="11" name="Rectangle 4"/>
          <p:cNvSpPr>
            <a:spLocks noChangeArrowheads="1"/>
          </p:cNvSpPr>
          <p:nvPr/>
        </p:nvSpPr>
        <p:spPr bwMode="auto">
          <a:xfrm>
            <a:off x="1284628" y="6442891"/>
            <a:ext cx="3277210" cy="307777"/>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wrap="square">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ctr" eaLnBrk="1" hangingPunct="1">
              <a:defRPr/>
            </a:pPr>
            <a:r>
              <a:rPr lang="en-US" altLang="en-US" sz="1400" b="1" dirty="0" smtClean="0">
                <a:cs typeface="Arial" panose="020B0604020202020204" pitchFamily="34" charset="0"/>
              </a:rPr>
              <a:t>“Influence in IDA VIRU” Wargame</a:t>
            </a:r>
          </a:p>
        </p:txBody>
      </p:sp>
      <p:pic>
        <p:nvPicPr>
          <p:cNvPr id="5" name="Picture 4"/>
          <p:cNvPicPr>
            <a:picLocks noChangeAspect="1"/>
          </p:cNvPicPr>
          <p:nvPr/>
        </p:nvPicPr>
        <p:blipFill>
          <a:blip r:embed="rId6"/>
          <a:stretch>
            <a:fillRect/>
          </a:stretch>
        </p:blipFill>
        <p:spPr>
          <a:xfrm>
            <a:off x="152400" y="3319792"/>
            <a:ext cx="2960210" cy="1974521"/>
          </a:xfrm>
          <a:prstGeom prst="rect">
            <a:avLst/>
          </a:prstGeom>
          <a:ln w="12700">
            <a:solidFill>
              <a:schemeClr val="tx1"/>
            </a:solidFill>
          </a:ln>
          <a:effectLst>
            <a:outerShdw blurRad="50800" dist="88900" dir="2700000" algn="tl" rotWithShape="0">
              <a:prstClr val="black">
                <a:alpha val="40000"/>
              </a:prstClr>
            </a:outerShdw>
          </a:effectLst>
        </p:spPr>
      </p:pic>
      <p:sp>
        <p:nvSpPr>
          <p:cNvPr id="10" name="Rectangle 4"/>
          <p:cNvSpPr>
            <a:spLocks noChangeArrowheads="1"/>
          </p:cNvSpPr>
          <p:nvPr/>
        </p:nvSpPr>
        <p:spPr bwMode="auto">
          <a:xfrm>
            <a:off x="5074668" y="3634482"/>
            <a:ext cx="3566105" cy="307777"/>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wrap="square">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ctr" eaLnBrk="1" hangingPunct="1">
              <a:defRPr/>
            </a:pPr>
            <a:r>
              <a:rPr lang="en-US" altLang="en-US" sz="1400" b="1" dirty="0" smtClean="0">
                <a:cs typeface="Arial" panose="020B0604020202020204" pitchFamily="34" charset="0"/>
              </a:rPr>
              <a:t>Mobile Wargaming </a:t>
            </a:r>
            <a:r>
              <a:rPr lang="en-US" altLang="en-US" sz="1400" b="1" dirty="0">
                <a:cs typeface="Arial" panose="020B0604020202020204" pitchFamily="34" charset="0"/>
              </a:rPr>
              <a:t>E</a:t>
            </a:r>
            <a:r>
              <a:rPr lang="en-US" altLang="en-US" sz="1400" b="1" dirty="0" smtClean="0">
                <a:cs typeface="Arial" panose="020B0604020202020204" pitchFamily="34" charset="0"/>
              </a:rPr>
              <a:t>ducation: NSHQ</a:t>
            </a:r>
          </a:p>
        </p:txBody>
      </p:sp>
      <p:sp>
        <p:nvSpPr>
          <p:cNvPr id="12" name="Rectangle 4"/>
          <p:cNvSpPr>
            <a:spLocks noChangeArrowheads="1"/>
          </p:cNvSpPr>
          <p:nvPr/>
        </p:nvSpPr>
        <p:spPr bwMode="auto">
          <a:xfrm>
            <a:off x="467911" y="5054829"/>
            <a:ext cx="2345120" cy="523220"/>
          </a:xfrm>
          <a:prstGeom prst="rect">
            <a:avLst/>
          </a:prstGeom>
          <a:solidFill>
            <a:schemeClr val="bg1"/>
          </a:solidFill>
          <a:ln>
            <a:solidFill>
              <a:schemeClr val="tx1"/>
            </a:solidFill>
          </a:ln>
          <a:effectLst>
            <a:outerShdw blurRad="50800" dist="63500" dir="2700000" algn="tl" rotWithShape="0">
              <a:prstClr val="black">
                <a:alpha val="40000"/>
              </a:prstClr>
            </a:outerShdw>
          </a:effectLst>
        </p:spPr>
        <p:txBody>
          <a:bodyPr wrap="square">
            <a:spAutoFit/>
          </a:bodyPr>
          <a:lstStyle>
            <a:lvl1pPr marL="342900" indent="-342900">
              <a:defRPr>
                <a:solidFill>
                  <a:schemeClr val="tx1"/>
                </a:solidFill>
                <a:latin typeface="Arial" panose="020B0604020202020204" pitchFamily="34" charset="0"/>
                <a:ea typeface="MS PGothic" panose="020B0600070205080204" pitchFamily="34" charset="-128"/>
              </a:defRPr>
            </a:lvl1pPr>
            <a:lvl2pPr marL="800100" indent="-342900">
              <a:defRPr>
                <a:solidFill>
                  <a:schemeClr val="tx1"/>
                </a:solidFill>
                <a:latin typeface="Arial" panose="020B0604020202020204" pitchFamily="34" charset="0"/>
                <a:ea typeface="MS PGothic" panose="020B0600070205080204" pitchFamily="34" charset="-128"/>
              </a:defRPr>
            </a:lvl2pPr>
            <a:lvl3pPr marL="1257300" indent="-3429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ctr" eaLnBrk="1" hangingPunct="1">
              <a:defRPr/>
            </a:pPr>
            <a:r>
              <a:rPr lang="en-US" altLang="en-US" sz="1400" b="1" dirty="0" smtClean="0">
                <a:cs typeface="Arial" panose="020B0604020202020204" pitchFamily="34" charset="0"/>
              </a:rPr>
              <a:t>Student Driven Analytical Wargaming</a:t>
            </a:r>
          </a:p>
        </p:txBody>
      </p:sp>
      <p:sp>
        <p:nvSpPr>
          <p:cNvPr id="14" name="Title 1"/>
          <p:cNvSpPr>
            <a:spLocks noGrp="1"/>
          </p:cNvSpPr>
          <p:nvPr>
            <p:ph type="title"/>
          </p:nvPr>
        </p:nvSpPr>
        <p:spPr>
          <a:xfrm>
            <a:off x="1562100" y="95250"/>
            <a:ext cx="6032500" cy="831850"/>
          </a:xfrm>
        </p:spPr>
        <p:txBody>
          <a:bodyPr/>
          <a:lstStyle/>
          <a:p>
            <a:r>
              <a:rPr lang="en-US" dirty="0"/>
              <a:t>NWSI </a:t>
            </a:r>
            <a:r>
              <a:rPr lang="en-US" dirty="0" smtClean="0"/>
              <a:t>Wargaming Center</a:t>
            </a:r>
            <a:endParaRPr lang="en-US" dirty="0"/>
          </a:p>
        </p:txBody>
      </p:sp>
    </p:spTree>
    <p:extLst>
      <p:ext uri="{BB962C8B-B14F-4D97-AF65-F5344CB8AC3E}">
        <p14:creationId xmlns:p14="http://schemas.microsoft.com/office/powerpoint/2010/main" val="179403071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765" y="95250"/>
            <a:ext cx="6363835" cy="831850"/>
          </a:xfrm>
        </p:spPr>
        <p:txBody>
          <a:bodyPr/>
          <a:lstStyle/>
          <a:p>
            <a:r>
              <a:rPr lang="en-US" sz="2800" dirty="0"/>
              <a:t>Role for NWSI Wargaming</a:t>
            </a:r>
            <a:br>
              <a:rPr lang="en-US" sz="2800" dirty="0"/>
            </a:br>
            <a:r>
              <a:rPr lang="en-US" sz="2800" dirty="0"/>
              <a:t> in Allied Cooperation</a:t>
            </a:r>
          </a:p>
        </p:txBody>
      </p:sp>
      <p:sp>
        <p:nvSpPr>
          <p:cNvPr id="3" name="Content Placeholder 2"/>
          <p:cNvSpPr>
            <a:spLocks noGrp="1"/>
          </p:cNvSpPr>
          <p:nvPr>
            <p:ph idx="1"/>
          </p:nvPr>
        </p:nvSpPr>
        <p:spPr>
          <a:xfrm>
            <a:off x="338835" y="1693862"/>
            <a:ext cx="8466329" cy="5164138"/>
          </a:xfrm>
        </p:spPr>
        <p:txBody>
          <a:bodyPr/>
          <a:lstStyle/>
          <a:p>
            <a:r>
              <a:rPr lang="en-US" sz="2000" b="0" dirty="0">
                <a:solidFill>
                  <a:schemeClr val="tx1"/>
                </a:solidFill>
                <a:latin typeface="Arial" panose="020B0604020202020204" pitchFamily="34" charset="0"/>
                <a:cs typeface="Arial" panose="020B0604020202020204" pitchFamily="34" charset="0"/>
              </a:rPr>
              <a:t>Sponsored Allied </a:t>
            </a:r>
            <a:r>
              <a:rPr lang="en-US" sz="2000" b="0" dirty="0" err="1">
                <a:solidFill>
                  <a:schemeClr val="tx1"/>
                </a:solidFill>
                <a:latin typeface="Arial" panose="020B0604020202020204" pitchFamily="34" charset="0"/>
                <a:cs typeface="Arial" panose="020B0604020202020204" pitchFamily="34" charset="0"/>
              </a:rPr>
              <a:t>wargames</a:t>
            </a:r>
            <a:r>
              <a:rPr lang="en-US" sz="2000" b="0" dirty="0">
                <a:solidFill>
                  <a:schemeClr val="tx1"/>
                </a:solidFill>
                <a:latin typeface="Arial" panose="020B0604020202020204" pitchFamily="34" charset="0"/>
                <a:cs typeface="Arial" panose="020B0604020202020204" pitchFamily="34" charset="0"/>
              </a:rPr>
              <a:t> explore cooperation in conflict </a:t>
            </a:r>
          </a:p>
          <a:p>
            <a:pPr lvl="1"/>
            <a:r>
              <a:rPr lang="en-US" sz="1800" b="0" dirty="0">
                <a:solidFill>
                  <a:schemeClr val="tx1"/>
                </a:solidFill>
                <a:latin typeface="Arial" panose="020B0604020202020204" pitchFamily="34" charset="0"/>
                <a:cs typeface="Arial" panose="020B0604020202020204" pitchFamily="34" charset="0"/>
              </a:rPr>
              <a:t>RAN/USN Theater ASW Game (Fall 2016)</a:t>
            </a:r>
          </a:p>
          <a:p>
            <a:pPr lvl="1"/>
            <a:r>
              <a:rPr lang="en-US" sz="1800" b="0" dirty="0">
                <a:solidFill>
                  <a:schemeClr val="tx1"/>
                </a:solidFill>
                <a:latin typeface="Arial" panose="020B0604020202020204" pitchFamily="34" charset="0"/>
                <a:cs typeface="Arial" panose="020B0604020202020204" pitchFamily="34" charset="0"/>
              </a:rPr>
              <a:t>ADF sponsored Full Spectrum ASW Game (Dec 2020)</a:t>
            </a:r>
          </a:p>
          <a:p>
            <a:pPr lvl="1"/>
            <a:endParaRPr lang="en-US" sz="1800" b="0" dirty="0">
              <a:solidFill>
                <a:schemeClr val="tx1"/>
              </a:solidFill>
              <a:latin typeface="Arial" panose="020B0604020202020204" pitchFamily="34" charset="0"/>
              <a:cs typeface="Arial" panose="020B0604020202020204" pitchFamily="34" charset="0"/>
            </a:endParaRPr>
          </a:p>
          <a:p>
            <a:r>
              <a:rPr lang="en-US" sz="2000" b="0" dirty="0">
                <a:solidFill>
                  <a:schemeClr val="tx1"/>
                </a:solidFill>
                <a:latin typeface="Arial" panose="020B0604020202020204" pitchFamily="34" charset="0"/>
                <a:cs typeface="Arial" panose="020B0604020202020204" pitchFamily="34" charset="0"/>
              </a:rPr>
              <a:t>Resident International student involvement in on-campus games</a:t>
            </a:r>
          </a:p>
          <a:p>
            <a:endParaRPr lang="en-US" sz="2000" b="0" dirty="0">
              <a:solidFill>
                <a:schemeClr val="tx1"/>
              </a:solidFill>
              <a:latin typeface="Arial" panose="020B0604020202020204" pitchFamily="34" charset="0"/>
              <a:cs typeface="Arial" panose="020B0604020202020204" pitchFamily="34" charset="0"/>
            </a:endParaRPr>
          </a:p>
          <a:p>
            <a:r>
              <a:rPr lang="en-US" sz="2000" b="0" dirty="0">
                <a:solidFill>
                  <a:schemeClr val="tx1"/>
                </a:solidFill>
                <a:latin typeface="Arial" panose="020B0604020202020204" pitchFamily="34" charset="0"/>
                <a:cs typeface="Arial" panose="020B0604020202020204" pitchFamily="34" charset="0"/>
              </a:rPr>
              <a:t>MTT/Short courses in country of interest</a:t>
            </a:r>
          </a:p>
          <a:p>
            <a:pPr lvl="1"/>
            <a:r>
              <a:rPr lang="en-US" sz="1800" b="0" dirty="0">
                <a:solidFill>
                  <a:schemeClr val="tx1"/>
                </a:solidFill>
                <a:latin typeface="Arial" panose="020B0604020202020204" pitchFamily="34" charset="0"/>
                <a:cs typeface="Arial" panose="020B0604020202020204" pitchFamily="34" charset="0"/>
              </a:rPr>
              <a:t>Australian </a:t>
            </a:r>
            <a:r>
              <a:rPr lang="en-US" sz="1800" b="0" dirty="0" err="1">
                <a:solidFill>
                  <a:schemeClr val="tx1"/>
                </a:solidFill>
                <a:latin typeface="Arial" panose="020B0604020202020204" pitchFamily="34" charset="0"/>
                <a:cs typeface="Arial" panose="020B0604020202020204" pitchFamily="34" charset="0"/>
              </a:rPr>
              <a:t>Defence</a:t>
            </a:r>
            <a:r>
              <a:rPr lang="en-US" sz="1800" b="0" dirty="0">
                <a:solidFill>
                  <a:schemeClr val="tx1"/>
                </a:solidFill>
                <a:latin typeface="Arial" panose="020B0604020202020204" pitchFamily="34" charset="0"/>
                <a:cs typeface="Arial" panose="020B0604020202020204" pitchFamily="34" charset="0"/>
              </a:rPr>
              <a:t> Force – 2017- Present (next course Feb-Mar 2021)</a:t>
            </a:r>
          </a:p>
          <a:p>
            <a:pPr lvl="1"/>
            <a:r>
              <a:rPr lang="en-US" sz="1800" b="0" dirty="0">
                <a:solidFill>
                  <a:schemeClr val="tx1"/>
                </a:solidFill>
                <a:latin typeface="Arial" panose="020B0604020202020204" pitchFamily="34" charset="0"/>
                <a:cs typeface="Arial" panose="020B0604020202020204" pitchFamily="34" charset="0"/>
              </a:rPr>
              <a:t>NATO (2019, Oct 2020)</a:t>
            </a:r>
          </a:p>
          <a:p>
            <a:pPr lvl="1"/>
            <a:r>
              <a:rPr lang="en-US" sz="1800" b="0" dirty="0">
                <a:solidFill>
                  <a:schemeClr val="tx1"/>
                </a:solidFill>
                <a:latin typeface="Arial" panose="020B0604020202020204" pitchFamily="34" charset="0"/>
                <a:cs typeface="Arial" panose="020B0604020202020204" pitchFamily="34" charset="0"/>
              </a:rPr>
              <a:t>Taiwan</a:t>
            </a:r>
          </a:p>
          <a:p>
            <a:pPr lvl="1"/>
            <a:r>
              <a:rPr lang="en-US" sz="1800" b="0" dirty="0">
                <a:solidFill>
                  <a:schemeClr val="tx1"/>
                </a:solidFill>
                <a:latin typeface="Arial" panose="020B0604020202020204" pitchFamily="34" charset="0"/>
                <a:cs typeface="Arial" panose="020B0604020202020204" pitchFamily="34" charset="0"/>
              </a:rPr>
              <a:t>Indonesia</a:t>
            </a:r>
          </a:p>
          <a:p>
            <a:pPr lvl="1"/>
            <a:endParaRPr lang="en-US" sz="18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E6F335F2-0129-456D-A7EB-B05FFFD86DE8}" type="slidenum">
              <a:rPr lang="en-US" altLang="en-US" smtClean="0"/>
              <a:pPr>
                <a:defRPr/>
              </a:pPr>
              <a:t>5</a:t>
            </a:fld>
            <a:endParaRPr lang="en-US" altLang="en-US"/>
          </a:p>
        </p:txBody>
      </p:sp>
    </p:spTree>
    <p:extLst>
      <p:ext uri="{BB962C8B-B14F-4D97-AF65-F5344CB8AC3E}">
        <p14:creationId xmlns:p14="http://schemas.microsoft.com/office/powerpoint/2010/main" val="1906084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05" y="-111557"/>
            <a:ext cx="7313773" cy="1143000"/>
          </a:xfrm>
        </p:spPr>
        <p:txBody>
          <a:bodyPr/>
          <a:lstStyle/>
          <a:p>
            <a:r>
              <a:rPr lang="en-US" altLang="en-US" sz="2800" b="1" dirty="0">
                <a:solidFill>
                  <a:schemeClr val="accent1"/>
                </a:solidFill>
              </a:rPr>
              <a:t>Mobile Education Team (MET) </a:t>
            </a:r>
            <a:br>
              <a:rPr lang="en-US" altLang="en-US" sz="2800" b="1" dirty="0">
                <a:solidFill>
                  <a:schemeClr val="accent1"/>
                </a:solidFill>
              </a:rPr>
            </a:br>
            <a:r>
              <a:rPr lang="en-US" altLang="en-US" sz="2800" b="1" dirty="0">
                <a:solidFill>
                  <a:schemeClr val="accent1"/>
                </a:solidFill>
              </a:rPr>
              <a:t>Basic Analytic Wargaming Course</a:t>
            </a:r>
          </a:p>
        </p:txBody>
      </p:sp>
      <p:sp>
        <p:nvSpPr>
          <p:cNvPr id="3" name="Content Placeholder 2"/>
          <p:cNvSpPr>
            <a:spLocks noGrp="1"/>
          </p:cNvSpPr>
          <p:nvPr>
            <p:ph idx="1"/>
          </p:nvPr>
        </p:nvSpPr>
        <p:spPr>
          <a:xfrm>
            <a:off x="245541" y="3197349"/>
            <a:ext cx="3681439" cy="3218827"/>
          </a:xfrm>
        </p:spPr>
        <p:txBody>
          <a:bodyPr/>
          <a:lstStyle/>
          <a:p>
            <a:r>
              <a:rPr lang="en-US" sz="1600" dirty="0">
                <a:solidFill>
                  <a:schemeClr val="tx1"/>
                </a:solidFill>
                <a:latin typeface="Arial" panose="020B0604020202020204" pitchFamily="34" charset="0"/>
                <a:cs typeface="Arial" panose="020B0604020202020204" pitchFamily="34" charset="0"/>
              </a:rPr>
              <a:t>Designing a wargame for your organization</a:t>
            </a:r>
            <a:r>
              <a:rPr lang="en-US" sz="1600" b="0" dirty="0">
                <a:solidFill>
                  <a:schemeClr val="tx1"/>
                </a:solidFill>
                <a:latin typeface="Arial" panose="020B0604020202020204" pitchFamily="34" charset="0"/>
                <a:cs typeface="Arial" panose="020B0604020202020204" pitchFamily="34" charset="0"/>
              </a:rPr>
              <a:t>: Because the sponsoring organization chooses the wargaming topic used in the course’s practical exercises, the organization will have the framework of a wargame created by the course’s completion that it can flesh out and use to meet organizational wargaming requirements. </a:t>
            </a:r>
          </a:p>
        </p:txBody>
      </p:sp>
      <p:sp>
        <p:nvSpPr>
          <p:cNvPr id="7" name="Content Placeholder 2"/>
          <p:cNvSpPr txBox="1">
            <a:spLocks/>
          </p:cNvSpPr>
          <p:nvPr/>
        </p:nvSpPr>
        <p:spPr>
          <a:xfrm>
            <a:off x="245541" y="1655564"/>
            <a:ext cx="4748914" cy="1404764"/>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a:latin typeface="Arial" panose="020B0604020202020204" pitchFamily="34" charset="0"/>
                <a:cs typeface="Arial" panose="020B0604020202020204" pitchFamily="34" charset="0"/>
              </a:rPr>
              <a:t>Building an organizational wargaming capability</a:t>
            </a:r>
            <a:r>
              <a:rPr lang="en-US" sz="1600" dirty="0">
                <a:latin typeface="Arial" panose="020B0604020202020204" pitchFamily="34" charset="0"/>
                <a:cs typeface="Arial" panose="020B0604020202020204" pitchFamily="34" charset="0"/>
              </a:rPr>
              <a:t>: The MET is designed to support building a cadre of personnel who can initiate, design, develop, conduct, and analyze a wargame.</a:t>
            </a:r>
          </a:p>
        </p:txBody>
      </p:sp>
      <p:sp>
        <p:nvSpPr>
          <p:cNvPr id="6" name="Slide Number Placeholder 5"/>
          <p:cNvSpPr>
            <a:spLocks noGrp="1"/>
          </p:cNvSpPr>
          <p:nvPr>
            <p:ph type="sldNum" sz="quarter" idx="10"/>
          </p:nvPr>
        </p:nvSpPr>
        <p:spPr/>
        <p:txBody>
          <a:bodyPr/>
          <a:lstStyle/>
          <a:p>
            <a:pPr>
              <a:defRPr/>
            </a:pPr>
            <a:fld id="{E6F335F2-0129-456D-A7EB-B05FFFD86DE8}" type="slidenum">
              <a:rPr lang="en-US" altLang="en-US" smtClean="0"/>
              <a:pPr>
                <a:defRPr/>
              </a:pPr>
              <a:t>6</a:t>
            </a:fld>
            <a:endParaRPr lang="en-US" alt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670" y="1458222"/>
            <a:ext cx="3210738" cy="2162803"/>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220" t="22910" r="6320" b="12830"/>
          <a:stretch/>
        </p:blipFill>
        <p:spPr>
          <a:xfrm>
            <a:off x="3995925" y="4087822"/>
            <a:ext cx="4862153" cy="2328355"/>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p:cNvSpPr txBox="1"/>
          <p:nvPr/>
        </p:nvSpPr>
        <p:spPr>
          <a:xfrm>
            <a:off x="4940579" y="6246900"/>
            <a:ext cx="3548920" cy="338554"/>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sz="1600" i="1" dirty="0"/>
              <a:t>Taiwan Armed Forces -  August 2019</a:t>
            </a:r>
          </a:p>
        </p:txBody>
      </p:sp>
      <p:sp>
        <p:nvSpPr>
          <p:cNvPr id="14" name="TextBox 13"/>
          <p:cNvSpPr txBox="1"/>
          <p:nvPr/>
        </p:nvSpPr>
        <p:spPr>
          <a:xfrm>
            <a:off x="5575817" y="3458898"/>
            <a:ext cx="2278444" cy="338554"/>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none" rtlCol="0">
            <a:spAutoFit/>
          </a:bodyPr>
          <a:lstStyle/>
          <a:p>
            <a:r>
              <a:rPr lang="en-US" sz="1600" i="1" dirty="0"/>
              <a:t>NATO -  October 2019</a:t>
            </a:r>
          </a:p>
        </p:txBody>
      </p:sp>
    </p:spTree>
    <p:extLst>
      <p:ext uri="{BB962C8B-B14F-4D97-AF65-F5344CB8AC3E}">
        <p14:creationId xmlns:p14="http://schemas.microsoft.com/office/powerpoint/2010/main" val="2375535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4" descr="world-countries-pale.png"/>
          <p:cNvPicPr>
            <a:picLocks noChangeAspect="1"/>
          </p:cNvPicPr>
          <p:nvPr/>
        </p:nvPicPr>
        <p:blipFill rotWithShape="1">
          <a:blip r:embed="rId3" cstate="print"/>
          <a:srcRect l="69643" t="37407" r="7738" b="11242"/>
          <a:stretch/>
        </p:blipFill>
        <p:spPr bwMode="auto">
          <a:xfrm>
            <a:off x="4977032" y="3729147"/>
            <a:ext cx="3776605" cy="3004481"/>
          </a:xfrm>
          <a:prstGeom prst="rect">
            <a:avLst/>
          </a:prstGeom>
          <a:noFill/>
          <a:ln w="9525">
            <a:noFill/>
            <a:miter lim="800000"/>
            <a:headEnd/>
            <a:tailEnd/>
          </a:ln>
        </p:spPr>
      </p:pic>
      <p:pic>
        <p:nvPicPr>
          <p:cNvPr id="48" name="Picture 47" descr="world-countries-pale.png"/>
          <p:cNvPicPr>
            <a:picLocks noChangeAspect="1"/>
          </p:cNvPicPr>
          <p:nvPr/>
        </p:nvPicPr>
        <p:blipFill rotWithShape="1">
          <a:blip r:embed="rId3" cstate="print"/>
          <a:srcRect l="37333" t="7096" r="34810" b="60472"/>
          <a:stretch/>
        </p:blipFill>
        <p:spPr bwMode="auto">
          <a:xfrm>
            <a:off x="4943752" y="921969"/>
            <a:ext cx="3856653" cy="2571102"/>
          </a:xfrm>
          <a:prstGeom prst="rect">
            <a:avLst/>
          </a:prstGeom>
          <a:noFill/>
          <a:ln w="9525">
            <a:noFill/>
            <a:miter lim="800000"/>
            <a:headEnd/>
            <a:tailEnd/>
          </a:ln>
        </p:spPr>
      </p:pic>
      <p:pic>
        <p:nvPicPr>
          <p:cNvPr id="4" name="Picture 4" descr="world-countries-pale.png"/>
          <p:cNvPicPr>
            <a:picLocks noChangeAspect="1"/>
          </p:cNvPicPr>
          <p:nvPr/>
        </p:nvPicPr>
        <p:blipFill rotWithShape="1">
          <a:blip r:embed="rId3" cstate="print"/>
          <a:srcRect r="71953" b="60472"/>
          <a:stretch/>
        </p:blipFill>
        <p:spPr bwMode="auto">
          <a:xfrm>
            <a:off x="76200" y="1295400"/>
            <a:ext cx="4590703" cy="3704806"/>
          </a:xfrm>
          <a:prstGeom prst="rect">
            <a:avLst/>
          </a:prstGeom>
          <a:noFill/>
          <a:ln w="9525">
            <a:noFill/>
            <a:miter lim="800000"/>
            <a:headEnd/>
            <a:tailEnd/>
          </a:ln>
        </p:spPr>
      </p:pic>
      <p:sp>
        <p:nvSpPr>
          <p:cNvPr id="10" name="Line Callout 1 (No Border) 9"/>
          <p:cNvSpPr/>
          <p:nvPr/>
        </p:nvSpPr>
        <p:spPr>
          <a:xfrm>
            <a:off x="3124928" y="5100291"/>
            <a:ext cx="1753900" cy="418914"/>
          </a:xfrm>
          <a:prstGeom prst="callout1">
            <a:avLst>
              <a:gd name="adj1" fmla="val 18750"/>
              <a:gd name="adj2" fmla="val -8333"/>
              <a:gd name="adj3" fmla="val -71944"/>
              <a:gd name="adj4" fmla="val -19470"/>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CENTCOM</a:t>
            </a:r>
          </a:p>
          <a:p>
            <a:pPr algn="r">
              <a:defRPr/>
            </a:pPr>
            <a:r>
              <a:rPr lang="en-US" sz="900" b="1" dirty="0"/>
              <a:t>(Tampa, 2015, 2017[2])</a:t>
            </a:r>
          </a:p>
        </p:txBody>
      </p:sp>
      <p:grpSp>
        <p:nvGrpSpPr>
          <p:cNvPr id="11" name="Group 10"/>
          <p:cNvGrpSpPr/>
          <p:nvPr/>
        </p:nvGrpSpPr>
        <p:grpSpPr>
          <a:xfrm>
            <a:off x="1904441" y="1830640"/>
            <a:ext cx="1782706" cy="415622"/>
            <a:chOff x="4449538" y="2468203"/>
            <a:chExt cx="1782706" cy="415622"/>
          </a:xfrm>
        </p:grpSpPr>
        <p:sp>
          <p:nvSpPr>
            <p:cNvPr id="12" name="Line Callout 1 (No Border) 11"/>
            <p:cNvSpPr/>
            <p:nvPr/>
          </p:nvSpPr>
          <p:spPr>
            <a:xfrm>
              <a:off x="4449538" y="2468203"/>
              <a:ext cx="1782706" cy="415622"/>
            </a:xfrm>
            <a:prstGeom prst="callout1">
              <a:avLst>
                <a:gd name="adj1" fmla="val 110717"/>
                <a:gd name="adj2" fmla="val 47264"/>
                <a:gd name="adj3" fmla="val 439444"/>
                <a:gd name="adj4" fmla="val 79215"/>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050" b="1" dirty="0"/>
                <a:t>Royal Canadian AF</a:t>
              </a:r>
            </a:p>
            <a:p>
              <a:pPr algn="r">
                <a:defRPr/>
              </a:pPr>
              <a:r>
                <a:rPr lang="en-US" sz="1050" b="1" dirty="0"/>
                <a:t>(Trenton, 2011</a:t>
              </a:r>
              <a:r>
                <a:rPr lang="en-US" sz="1200" b="1" dirty="0"/>
                <a:t>)</a:t>
              </a:r>
            </a:p>
          </p:txBody>
        </p:sp>
        <p:pic>
          <p:nvPicPr>
            <p:cNvPr id="13" name="Picture 2" descr="RCAFroundel.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2993" y="2496977"/>
              <a:ext cx="345662" cy="37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Line Callout 1 (No Border) 16"/>
          <p:cNvSpPr/>
          <p:nvPr/>
        </p:nvSpPr>
        <p:spPr>
          <a:xfrm>
            <a:off x="1210557" y="2338556"/>
            <a:ext cx="1499777" cy="428537"/>
          </a:xfrm>
          <a:prstGeom prst="callout1">
            <a:avLst>
              <a:gd name="adj1" fmla="val 101198"/>
              <a:gd name="adj2" fmla="val 52531"/>
              <a:gd name="adj3" fmla="val 326711"/>
              <a:gd name="adj4" fmla="val 58052"/>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100" b="1" dirty="0"/>
              <a:t>STRATCOM</a:t>
            </a:r>
          </a:p>
          <a:p>
            <a:pPr algn="r">
              <a:defRPr/>
            </a:pPr>
            <a:r>
              <a:rPr lang="en-US" sz="1100" b="1" dirty="0"/>
              <a:t>(Omaha, 2014)</a:t>
            </a:r>
          </a:p>
        </p:txBody>
      </p:sp>
      <p:sp>
        <p:nvSpPr>
          <p:cNvPr id="19" name="Line Callout 1 (No Border) 18"/>
          <p:cNvSpPr/>
          <p:nvPr/>
        </p:nvSpPr>
        <p:spPr>
          <a:xfrm>
            <a:off x="3189773" y="4492772"/>
            <a:ext cx="1669026" cy="427679"/>
          </a:xfrm>
          <a:prstGeom prst="callout1">
            <a:avLst>
              <a:gd name="adj1" fmla="val -64470"/>
              <a:gd name="adj2" fmla="val -2953"/>
              <a:gd name="adj3" fmla="val 48936"/>
              <a:gd name="adj4" fmla="val 461"/>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rgbClr val="FFC000"/>
                </a:solidFill>
              </a:rPr>
              <a:t>MCCDC </a:t>
            </a:r>
          </a:p>
          <a:p>
            <a:pPr algn="r">
              <a:defRPr/>
            </a:pPr>
            <a:r>
              <a:rPr lang="en-US" sz="900" b="1" dirty="0"/>
              <a:t>(Quantico, 2016,</a:t>
            </a:r>
            <a:r>
              <a:rPr lang="en-US" sz="900" b="1" dirty="0">
                <a:solidFill>
                  <a:srgbClr val="FFC000"/>
                </a:solidFill>
              </a:rPr>
              <a:t>2021</a:t>
            </a:r>
            <a:r>
              <a:rPr lang="en-US" sz="900" b="1" dirty="0"/>
              <a:t>)</a:t>
            </a:r>
          </a:p>
        </p:txBody>
      </p:sp>
      <p:sp>
        <p:nvSpPr>
          <p:cNvPr id="30" name="Line Callout 1 (No Border) 29"/>
          <p:cNvSpPr/>
          <p:nvPr/>
        </p:nvSpPr>
        <p:spPr>
          <a:xfrm>
            <a:off x="3428582" y="3536773"/>
            <a:ext cx="1669026" cy="427679"/>
          </a:xfrm>
          <a:prstGeom prst="callout1">
            <a:avLst>
              <a:gd name="adj1" fmla="val 61511"/>
              <a:gd name="adj2" fmla="val 189"/>
              <a:gd name="adj3" fmla="val 118780"/>
              <a:gd name="adj4" fmla="val -1394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rgbClr val="FFC000"/>
                </a:solidFill>
              </a:rPr>
              <a:t>DTRA</a:t>
            </a:r>
          </a:p>
          <a:p>
            <a:pPr algn="r">
              <a:defRPr/>
            </a:pPr>
            <a:r>
              <a:rPr lang="en-US" sz="1100" b="1" dirty="0">
                <a:solidFill>
                  <a:srgbClr val="FFC000"/>
                </a:solidFill>
              </a:rPr>
              <a:t>(Ft Belvoir, 2021)</a:t>
            </a:r>
          </a:p>
        </p:txBody>
      </p:sp>
      <p:grpSp>
        <p:nvGrpSpPr>
          <p:cNvPr id="39" name="Group 38"/>
          <p:cNvGrpSpPr/>
          <p:nvPr/>
        </p:nvGrpSpPr>
        <p:grpSpPr>
          <a:xfrm>
            <a:off x="2018627" y="6276345"/>
            <a:ext cx="2784595" cy="531912"/>
            <a:chOff x="145654" y="815008"/>
            <a:chExt cx="2537667" cy="531912"/>
          </a:xfrm>
        </p:grpSpPr>
        <p:sp>
          <p:nvSpPr>
            <p:cNvPr id="87" name="Rectangle 86"/>
            <p:cNvSpPr/>
            <p:nvPr/>
          </p:nvSpPr>
          <p:spPr>
            <a:xfrm>
              <a:off x="145654" y="815008"/>
              <a:ext cx="2470355" cy="53191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p:cNvSpPr/>
            <p:nvPr/>
          </p:nvSpPr>
          <p:spPr>
            <a:xfrm>
              <a:off x="204059" y="866340"/>
              <a:ext cx="267539" cy="207139"/>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TextBox 17"/>
            <p:cNvSpPr txBox="1">
              <a:spLocks noChangeArrowheads="1"/>
            </p:cNvSpPr>
            <p:nvPr/>
          </p:nvSpPr>
          <p:spPr bwMode="auto">
            <a:xfrm>
              <a:off x="463918" y="846418"/>
              <a:ext cx="2219403" cy="246221"/>
            </a:xfrm>
            <a:prstGeom prst="rect">
              <a:avLst/>
            </a:prstGeom>
            <a:noFill/>
            <a:ln w="9525">
              <a:noFill/>
              <a:miter lim="800000"/>
              <a:headEnd/>
              <a:tailEnd/>
            </a:ln>
          </p:spPr>
          <p:txBody>
            <a:bodyPr wrap="none">
              <a:spAutoFit/>
            </a:bodyPr>
            <a:lstStyle/>
            <a:p>
              <a:r>
                <a:rPr lang="en-US" altLang="en-US" sz="1000" b="1" i="1" dirty="0"/>
                <a:t>Basic Analytic </a:t>
              </a:r>
              <a:r>
                <a:rPr lang="en-US" altLang="en-US" sz="1000" b="1" i="1" dirty="0" err="1"/>
                <a:t>Wargaming</a:t>
              </a:r>
              <a:r>
                <a:rPr lang="en-US" altLang="en-US" sz="1000" b="1" i="1" dirty="0"/>
                <a:t> workshop</a:t>
              </a:r>
            </a:p>
          </p:txBody>
        </p:sp>
        <p:sp>
          <p:nvSpPr>
            <p:cNvPr id="90" name="TextBox 18"/>
            <p:cNvSpPr txBox="1">
              <a:spLocks noChangeArrowheads="1"/>
            </p:cNvSpPr>
            <p:nvPr/>
          </p:nvSpPr>
          <p:spPr bwMode="auto">
            <a:xfrm>
              <a:off x="431760" y="1090207"/>
              <a:ext cx="2184249" cy="246221"/>
            </a:xfrm>
            <a:prstGeom prst="rect">
              <a:avLst/>
            </a:prstGeom>
            <a:noFill/>
            <a:ln w="9525">
              <a:noFill/>
              <a:miter lim="800000"/>
              <a:headEnd/>
              <a:tailEnd/>
            </a:ln>
          </p:spPr>
          <p:txBody>
            <a:bodyPr wrap="none">
              <a:spAutoFit/>
            </a:bodyPr>
            <a:lstStyle/>
            <a:p>
              <a:r>
                <a:rPr lang="en-US" altLang="en-US" sz="1000" b="1" i="1" dirty="0"/>
                <a:t>Non-standard </a:t>
              </a:r>
              <a:r>
                <a:rPr lang="en-US" altLang="en-US" sz="1000" b="1" i="1" dirty="0" err="1"/>
                <a:t>Wargaming</a:t>
              </a:r>
              <a:r>
                <a:rPr lang="en-US" altLang="en-US" sz="1000" b="1" i="1" dirty="0"/>
                <a:t> workshop</a:t>
              </a:r>
            </a:p>
          </p:txBody>
        </p:sp>
        <p:sp>
          <p:nvSpPr>
            <p:cNvPr id="91" name="Rectangle 90"/>
            <p:cNvSpPr/>
            <p:nvPr/>
          </p:nvSpPr>
          <p:spPr>
            <a:xfrm>
              <a:off x="204059" y="1103269"/>
              <a:ext cx="273831" cy="207489"/>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4" name="Group 83"/>
          <p:cNvGrpSpPr/>
          <p:nvPr/>
        </p:nvGrpSpPr>
        <p:grpSpPr>
          <a:xfrm>
            <a:off x="862927" y="5123377"/>
            <a:ext cx="1789073" cy="426513"/>
            <a:chOff x="206185" y="3307095"/>
            <a:chExt cx="1642583" cy="426513"/>
          </a:xfrm>
        </p:grpSpPr>
        <p:sp>
          <p:nvSpPr>
            <p:cNvPr id="85" name="Line Callout 1 (No Border) 84"/>
            <p:cNvSpPr/>
            <p:nvPr/>
          </p:nvSpPr>
          <p:spPr>
            <a:xfrm>
              <a:off x="206185" y="3307095"/>
              <a:ext cx="1642583" cy="426513"/>
            </a:xfrm>
            <a:prstGeom prst="callout1">
              <a:avLst>
                <a:gd name="adj1" fmla="val -5521"/>
                <a:gd name="adj2" fmla="val 46153"/>
                <a:gd name="adj3" fmla="val -213253"/>
                <a:gd name="adj4" fmla="val 19315"/>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NAVAIR</a:t>
              </a:r>
            </a:p>
            <a:p>
              <a:pPr algn="r">
                <a:defRPr/>
              </a:pPr>
              <a:r>
                <a:rPr lang="en-US" sz="900" b="1" dirty="0">
                  <a:solidFill>
                    <a:schemeClr val="bg1"/>
                  </a:solidFill>
                </a:rPr>
                <a:t>(China Lake, 2019)</a:t>
              </a:r>
            </a:p>
          </p:txBody>
        </p:sp>
        <p:pic>
          <p:nvPicPr>
            <p:cNvPr id="92" name="Picture 91" descr="badge.png"/>
            <p:cNvPicPr>
              <a:picLocks noChangeAspect="1"/>
            </p:cNvPicPr>
            <p:nvPr/>
          </p:nvPicPr>
          <p:blipFill>
            <a:blip r:embed="rId5" cstate="print"/>
            <a:stretch>
              <a:fillRect/>
            </a:stretch>
          </p:blipFill>
          <p:spPr>
            <a:xfrm>
              <a:off x="218975" y="3311305"/>
              <a:ext cx="418093" cy="418095"/>
            </a:xfrm>
            <a:prstGeom prst="rect">
              <a:avLst/>
            </a:prstGeom>
          </p:spPr>
        </p:pic>
      </p:grpSp>
      <p:sp>
        <p:nvSpPr>
          <p:cNvPr id="50" name="TextBox 49"/>
          <p:cNvSpPr txBox="1"/>
          <p:nvPr/>
        </p:nvSpPr>
        <p:spPr>
          <a:xfrm>
            <a:off x="229571" y="1423639"/>
            <a:ext cx="1653017" cy="338554"/>
          </a:xfrm>
          <a:prstGeom prst="rect">
            <a:avLst/>
          </a:prstGeom>
          <a:solidFill>
            <a:schemeClr val="bg1">
              <a:lumMod val="95000"/>
            </a:schemeClr>
          </a:solidFill>
        </p:spPr>
        <p:txBody>
          <a:bodyPr wrap="square" rtlCol="0">
            <a:spAutoFit/>
          </a:bodyPr>
          <a:lstStyle/>
          <a:p>
            <a:r>
              <a:rPr lang="en-US" sz="1600" b="1" i="1" dirty="0"/>
              <a:t>North America</a:t>
            </a:r>
          </a:p>
        </p:txBody>
      </p:sp>
      <p:sp>
        <p:nvSpPr>
          <p:cNvPr id="103" name="Line Callout 1 (No Border) 102"/>
          <p:cNvSpPr/>
          <p:nvPr/>
        </p:nvSpPr>
        <p:spPr>
          <a:xfrm>
            <a:off x="291419" y="2817780"/>
            <a:ext cx="1669026" cy="427679"/>
          </a:xfrm>
          <a:prstGeom prst="callout1">
            <a:avLst>
              <a:gd name="adj1" fmla="val 101896"/>
              <a:gd name="adj2" fmla="val 95353"/>
              <a:gd name="adj3" fmla="val 339164"/>
              <a:gd name="adj4" fmla="val 85067"/>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TRAC</a:t>
            </a:r>
          </a:p>
          <a:p>
            <a:pPr algn="r">
              <a:defRPr/>
            </a:pPr>
            <a:r>
              <a:rPr lang="en-US" sz="1100" b="1" dirty="0">
                <a:solidFill>
                  <a:schemeClr val="bg1"/>
                </a:solidFill>
              </a:rPr>
              <a:t>(WSMR, 2018)</a:t>
            </a:r>
          </a:p>
        </p:txBody>
      </p:sp>
      <p:pic>
        <p:nvPicPr>
          <p:cNvPr id="104" name="Picture 103"/>
          <p:cNvPicPr/>
          <p:nvPr/>
        </p:nvPicPr>
        <p:blipFill>
          <a:blip r:embed="rId6" cstate="print">
            <a:extLst>
              <a:ext uri="{28A0092B-C50C-407E-A947-70E740481C1C}">
                <a14:useLocalDpi xmlns:a14="http://schemas.microsoft.com/office/drawing/2010/main" val="0"/>
              </a:ext>
            </a:extLst>
          </a:blip>
          <a:stretch>
            <a:fillRect/>
          </a:stretch>
        </p:blipFill>
        <p:spPr>
          <a:xfrm>
            <a:off x="320255" y="2836245"/>
            <a:ext cx="405751" cy="409214"/>
          </a:xfrm>
          <a:prstGeom prst="rect">
            <a:avLst/>
          </a:prstGeom>
        </p:spPr>
      </p:pic>
      <p:sp>
        <p:nvSpPr>
          <p:cNvPr id="109" name="Line Callout 1 (No Border) 108"/>
          <p:cNvSpPr/>
          <p:nvPr/>
        </p:nvSpPr>
        <p:spPr>
          <a:xfrm>
            <a:off x="3328634" y="4017190"/>
            <a:ext cx="1669026" cy="427679"/>
          </a:xfrm>
          <a:prstGeom prst="callout1">
            <a:avLst>
              <a:gd name="adj1" fmla="val 61511"/>
              <a:gd name="adj2" fmla="val 189"/>
              <a:gd name="adj3" fmla="val 46280"/>
              <a:gd name="adj4" fmla="val -1038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100" b="1" dirty="0">
                <a:solidFill>
                  <a:schemeClr val="bg1"/>
                </a:solidFill>
              </a:rPr>
              <a:t>MCWL</a:t>
            </a:r>
          </a:p>
          <a:p>
            <a:pPr algn="r">
              <a:defRPr/>
            </a:pPr>
            <a:r>
              <a:rPr lang="en-US" sz="900" b="1" dirty="0">
                <a:solidFill>
                  <a:schemeClr val="bg1"/>
                </a:solidFill>
              </a:rPr>
              <a:t>(Quantico, 2018, 2019)</a:t>
            </a:r>
          </a:p>
        </p:txBody>
      </p:sp>
      <p:sp>
        <p:nvSpPr>
          <p:cNvPr id="99" name="Line Callout 1 (No Border) 98"/>
          <p:cNvSpPr/>
          <p:nvPr/>
        </p:nvSpPr>
        <p:spPr>
          <a:xfrm>
            <a:off x="291419" y="5591614"/>
            <a:ext cx="1738659" cy="382836"/>
          </a:xfrm>
          <a:prstGeom prst="callout1">
            <a:avLst>
              <a:gd name="adj1" fmla="val -325755"/>
              <a:gd name="adj2" fmla="val 51826"/>
              <a:gd name="adj3" fmla="val -6509"/>
              <a:gd name="adj4" fmla="val 12958"/>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NSMWDC</a:t>
            </a:r>
          </a:p>
          <a:p>
            <a:pPr algn="r">
              <a:defRPr/>
            </a:pPr>
            <a:r>
              <a:rPr lang="en-US" sz="1050" b="1" dirty="0">
                <a:solidFill>
                  <a:schemeClr val="bg1"/>
                </a:solidFill>
              </a:rPr>
              <a:t>(San Diego, 2019)</a:t>
            </a:r>
          </a:p>
        </p:txBody>
      </p:sp>
      <p:sp>
        <p:nvSpPr>
          <p:cNvPr id="59" name="Line Callout 1 (No Border) 58"/>
          <p:cNvSpPr/>
          <p:nvPr/>
        </p:nvSpPr>
        <p:spPr>
          <a:xfrm>
            <a:off x="5514575" y="3275167"/>
            <a:ext cx="1669026" cy="427679"/>
          </a:xfrm>
          <a:prstGeom prst="callout1">
            <a:avLst>
              <a:gd name="adj1" fmla="val -255"/>
              <a:gd name="adj2" fmla="val 40366"/>
              <a:gd name="adj3" fmla="val -268165"/>
              <a:gd name="adj4" fmla="val 17081"/>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AFRICOM</a:t>
            </a:r>
          </a:p>
          <a:p>
            <a:pPr algn="r">
              <a:defRPr/>
            </a:pPr>
            <a:r>
              <a:rPr lang="en-US" sz="1100" b="1" dirty="0">
                <a:solidFill>
                  <a:schemeClr val="bg1"/>
                </a:solidFill>
              </a:rPr>
              <a:t>(Stuttgart, 2018)</a:t>
            </a:r>
          </a:p>
        </p:txBody>
      </p:sp>
      <p:sp>
        <p:nvSpPr>
          <p:cNvPr id="61" name="Line Callout 1 (No Border) 60"/>
          <p:cNvSpPr/>
          <p:nvPr/>
        </p:nvSpPr>
        <p:spPr>
          <a:xfrm>
            <a:off x="7406642" y="3276073"/>
            <a:ext cx="1645916" cy="441001"/>
          </a:xfrm>
          <a:prstGeom prst="callout1">
            <a:avLst>
              <a:gd name="adj1" fmla="val 3101"/>
              <a:gd name="adj2" fmla="val 45126"/>
              <a:gd name="adj3" fmla="val -139501"/>
              <a:gd name="adj4" fmla="val 47108"/>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Tajikistan Gov’t </a:t>
            </a:r>
          </a:p>
          <a:p>
            <a:pPr algn="r">
              <a:defRPr/>
            </a:pPr>
            <a:r>
              <a:rPr lang="en-US" sz="1100" b="1" dirty="0"/>
              <a:t>(Dushanbe, 2014)</a:t>
            </a:r>
          </a:p>
        </p:txBody>
      </p:sp>
      <p:grpSp>
        <p:nvGrpSpPr>
          <p:cNvPr id="29" name="Group 28"/>
          <p:cNvGrpSpPr/>
          <p:nvPr/>
        </p:nvGrpSpPr>
        <p:grpSpPr>
          <a:xfrm>
            <a:off x="6338279" y="2809337"/>
            <a:ext cx="1799839" cy="427600"/>
            <a:chOff x="7162800" y="1755935"/>
            <a:chExt cx="1799839" cy="427600"/>
          </a:xfrm>
        </p:grpSpPr>
        <p:sp>
          <p:nvSpPr>
            <p:cNvPr id="63" name="Line Callout 1 (No Border) 62"/>
            <p:cNvSpPr/>
            <p:nvPr/>
          </p:nvSpPr>
          <p:spPr>
            <a:xfrm>
              <a:off x="7162800" y="1755935"/>
              <a:ext cx="1799839" cy="427600"/>
            </a:xfrm>
            <a:prstGeom prst="callout1">
              <a:avLst>
                <a:gd name="adj1" fmla="val 670"/>
                <a:gd name="adj2" fmla="val 64440"/>
                <a:gd name="adj3" fmla="val -90163"/>
                <a:gd name="adj4" fmla="val 114394"/>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Kazakhstan Army</a:t>
              </a:r>
            </a:p>
            <a:p>
              <a:pPr algn="r">
                <a:defRPr/>
              </a:pPr>
              <a:r>
                <a:rPr lang="en-US" sz="1200" b="1" dirty="0"/>
                <a:t>(</a:t>
              </a:r>
              <a:r>
                <a:rPr lang="en-US" sz="1200" b="1" dirty="0" err="1"/>
                <a:t>Almaty</a:t>
              </a:r>
              <a:r>
                <a:rPr lang="en-US" sz="1200" b="1" dirty="0"/>
                <a:t>, 2011)</a:t>
              </a:r>
            </a:p>
          </p:txBody>
        </p:sp>
        <p:pic>
          <p:nvPicPr>
            <p:cNvPr id="64" name="Picture 4" descr="180px-Coat_of_arms_military-of-kazakhstan_svg.png"/>
            <p:cNvPicPr>
              <a:picLocks noChangeAspect="1"/>
            </p:cNvPicPr>
            <p:nvPr/>
          </p:nvPicPr>
          <p:blipFill>
            <a:blip r:embed="rId7" cstate="print"/>
            <a:srcRect/>
            <a:stretch>
              <a:fillRect/>
            </a:stretch>
          </p:blipFill>
          <p:spPr bwMode="auto">
            <a:xfrm>
              <a:off x="7213456" y="1762125"/>
              <a:ext cx="330344" cy="369918"/>
            </a:xfrm>
            <a:prstGeom prst="rect">
              <a:avLst/>
            </a:prstGeom>
            <a:solidFill>
              <a:srgbClr val="7030A0"/>
            </a:solidFill>
            <a:ln w="9525">
              <a:noFill/>
              <a:miter lim="800000"/>
              <a:headEnd/>
              <a:tailEnd/>
            </a:ln>
          </p:spPr>
        </p:pic>
      </p:grpSp>
      <p:pic>
        <p:nvPicPr>
          <p:cNvPr id="65" name="Picture 12"/>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448351" y="3342198"/>
            <a:ext cx="350046" cy="35277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7" name="Line Callout 1 (No Border) 66"/>
          <p:cNvSpPr/>
          <p:nvPr/>
        </p:nvSpPr>
        <p:spPr>
          <a:xfrm>
            <a:off x="5086448" y="4619883"/>
            <a:ext cx="1669026" cy="399989"/>
          </a:xfrm>
          <a:prstGeom prst="callout1">
            <a:avLst>
              <a:gd name="adj1" fmla="val 100122"/>
              <a:gd name="adj2" fmla="val 50372"/>
              <a:gd name="adj3" fmla="val 127276"/>
              <a:gd name="adj4" fmla="val 49062"/>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050" b="1" dirty="0"/>
              <a:t>Indonesian Navy</a:t>
            </a:r>
          </a:p>
          <a:p>
            <a:pPr algn="r">
              <a:defRPr/>
            </a:pPr>
            <a:r>
              <a:rPr lang="en-US" sz="1050" b="1" dirty="0"/>
              <a:t>(Surabaya, 2015)</a:t>
            </a:r>
          </a:p>
        </p:txBody>
      </p:sp>
      <p:grpSp>
        <p:nvGrpSpPr>
          <p:cNvPr id="69" name="Group 68"/>
          <p:cNvGrpSpPr/>
          <p:nvPr/>
        </p:nvGrpSpPr>
        <p:grpSpPr>
          <a:xfrm>
            <a:off x="4758966" y="5866741"/>
            <a:ext cx="1789679" cy="457859"/>
            <a:chOff x="4495800" y="4810363"/>
            <a:chExt cx="1695450" cy="387350"/>
          </a:xfrm>
          <a:solidFill>
            <a:schemeClr val="tx1">
              <a:lumMod val="50000"/>
              <a:lumOff val="50000"/>
            </a:schemeClr>
          </a:solidFill>
        </p:grpSpPr>
        <p:sp>
          <p:nvSpPr>
            <p:cNvPr id="70" name="Line Callout 1 (No Border) 69"/>
            <p:cNvSpPr/>
            <p:nvPr/>
          </p:nvSpPr>
          <p:spPr>
            <a:xfrm>
              <a:off x="4495800" y="4810363"/>
              <a:ext cx="1695450" cy="387350"/>
            </a:xfrm>
            <a:prstGeom prst="callout1">
              <a:avLst>
                <a:gd name="adj1" fmla="val 51195"/>
                <a:gd name="adj2" fmla="val 101256"/>
                <a:gd name="adj3" fmla="val 60949"/>
                <a:gd name="adj4" fmla="val 115602"/>
              </a:avLst>
            </a:prstGeom>
            <a:grp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DST-Group</a:t>
              </a:r>
            </a:p>
            <a:p>
              <a:pPr algn="r">
                <a:defRPr/>
              </a:pPr>
              <a:r>
                <a:rPr lang="en-US" sz="1200" b="1" dirty="0"/>
                <a:t>(Adelaide, 2016)</a:t>
              </a:r>
            </a:p>
          </p:txBody>
        </p:sp>
        <p:pic>
          <p:nvPicPr>
            <p:cNvPr id="71" name="Picture 70"/>
            <p:cNvPicPr>
              <a:picLocks noChangeAspect="1"/>
            </p:cNvPicPr>
            <p:nvPr/>
          </p:nvPicPr>
          <p:blipFill rotWithShape="1">
            <a:blip r:embed="rId9" cstate="screen">
              <a:extLst>
                <a:ext uri="{28A0092B-C50C-407E-A947-70E740481C1C}">
                  <a14:useLocalDpi xmlns:a14="http://schemas.microsoft.com/office/drawing/2010/main" val="0"/>
                </a:ext>
              </a:extLst>
            </a:blip>
            <a:srcRect r="75127" b="22011"/>
            <a:stretch/>
          </p:blipFill>
          <p:spPr>
            <a:xfrm>
              <a:off x="4510159" y="4821182"/>
              <a:ext cx="493641" cy="370709"/>
            </a:xfrm>
            <a:prstGeom prst="rect">
              <a:avLst/>
            </a:prstGeom>
            <a:grpFill/>
          </p:spPr>
        </p:pic>
      </p:grpSp>
      <p:grpSp>
        <p:nvGrpSpPr>
          <p:cNvPr id="72" name="Group 71"/>
          <p:cNvGrpSpPr/>
          <p:nvPr/>
        </p:nvGrpSpPr>
        <p:grpSpPr>
          <a:xfrm>
            <a:off x="4821599" y="6362830"/>
            <a:ext cx="1839806" cy="455982"/>
            <a:chOff x="5343663" y="5183188"/>
            <a:chExt cx="1742938" cy="385762"/>
          </a:xfrm>
          <a:solidFill>
            <a:srgbClr val="7030A0"/>
          </a:solidFill>
        </p:grpSpPr>
        <p:sp>
          <p:nvSpPr>
            <p:cNvPr id="73" name="Line Callout 1 (No Border) 72"/>
            <p:cNvSpPr/>
            <p:nvPr/>
          </p:nvSpPr>
          <p:spPr>
            <a:xfrm>
              <a:off x="5343663" y="5183188"/>
              <a:ext cx="1742938" cy="385762"/>
            </a:xfrm>
            <a:prstGeom prst="callout1">
              <a:avLst>
                <a:gd name="adj1" fmla="val 48162"/>
                <a:gd name="adj2" fmla="val 98504"/>
                <a:gd name="adj3" fmla="val -24847"/>
                <a:gd name="adj4" fmla="val 200377"/>
              </a:avLst>
            </a:prstGeom>
            <a:grp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DTA</a:t>
              </a:r>
            </a:p>
            <a:p>
              <a:pPr algn="r">
                <a:defRPr/>
              </a:pPr>
              <a:r>
                <a:rPr lang="en-US" sz="1200" b="1" dirty="0"/>
                <a:t>(Auckland, 2013)</a:t>
              </a:r>
            </a:p>
          </p:txBody>
        </p:sp>
        <p:pic>
          <p:nvPicPr>
            <p:cNvPr id="74" name="Picture 73"/>
            <p:cNvPicPr>
              <a:picLocks noChangeAspect="1"/>
            </p:cNvPicPr>
            <p:nvPr/>
          </p:nvPicPr>
          <p:blipFill>
            <a:blip r:embed="rId10" cstate="print"/>
            <a:stretch>
              <a:fillRect/>
            </a:stretch>
          </p:blipFill>
          <p:spPr>
            <a:xfrm>
              <a:off x="5361724" y="5198110"/>
              <a:ext cx="468732" cy="361943"/>
            </a:xfrm>
            <a:prstGeom prst="rect">
              <a:avLst/>
            </a:prstGeom>
            <a:grpFill/>
          </p:spPr>
        </p:pic>
      </p:grpSp>
      <p:sp>
        <p:nvSpPr>
          <p:cNvPr id="93" name="TextBox 92"/>
          <p:cNvSpPr txBox="1"/>
          <p:nvPr/>
        </p:nvSpPr>
        <p:spPr>
          <a:xfrm>
            <a:off x="6759615" y="1064871"/>
            <a:ext cx="2303553" cy="307777"/>
          </a:xfrm>
          <a:prstGeom prst="rect">
            <a:avLst/>
          </a:prstGeom>
          <a:solidFill>
            <a:schemeClr val="bg1">
              <a:lumMod val="95000"/>
            </a:schemeClr>
          </a:solidFill>
        </p:spPr>
        <p:txBody>
          <a:bodyPr wrap="square" rtlCol="0">
            <a:spAutoFit/>
          </a:bodyPr>
          <a:lstStyle/>
          <a:p>
            <a:r>
              <a:rPr lang="en-US" sz="1400" b="1" i="1" dirty="0"/>
              <a:t>Europe and Central Asia</a:t>
            </a:r>
          </a:p>
        </p:txBody>
      </p:sp>
      <p:sp>
        <p:nvSpPr>
          <p:cNvPr id="94" name="TextBox 93"/>
          <p:cNvSpPr txBox="1"/>
          <p:nvPr/>
        </p:nvSpPr>
        <p:spPr>
          <a:xfrm>
            <a:off x="6308261" y="3747253"/>
            <a:ext cx="2629417" cy="307777"/>
          </a:xfrm>
          <a:prstGeom prst="rect">
            <a:avLst/>
          </a:prstGeom>
          <a:solidFill>
            <a:schemeClr val="bg1">
              <a:lumMod val="95000"/>
            </a:schemeClr>
          </a:solidFill>
        </p:spPr>
        <p:txBody>
          <a:bodyPr wrap="square" rtlCol="0">
            <a:spAutoFit/>
          </a:bodyPr>
          <a:lstStyle/>
          <a:p>
            <a:r>
              <a:rPr lang="en-US" sz="1400" b="1" i="1" dirty="0"/>
              <a:t>Oceania and Southeast Asia</a:t>
            </a:r>
          </a:p>
        </p:txBody>
      </p:sp>
      <p:grpSp>
        <p:nvGrpSpPr>
          <p:cNvPr id="23" name="Group 22"/>
          <p:cNvGrpSpPr/>
          <p:nvPr/>
        </p:nvGrpSpPr>
        <p:grpSpPr>
          <a:xfrm>
            <a:off x="921261" y="4664806"/>
            <a:ext cx="1789073" cy="427694"/>
            <a:chOff x="410227" y="3133543"/>
            <a:chExt cx="1642583" cy="427694"/>
          </a:xfrm>
        </p:grpSpPr>
        <p:sp>
          <p:nvSpPr>
            <p:cNvPr id="24" name="Line Callout 1 (No Border) 23"/>
            <p:cNvSpPr/>
            <p:nvPr/>
          </p:nvSpPr>
          <p:spPr>
            <a:xfrm>
              <a:off x="410227" y="3134724"/>
              <a:ext cx="1642583" cy="426513"/>
            </a:xfrm>
            <a:prstGeom prst="callout1">
              <a:avLst>
                <a:gd name="adj1" fmla="val -5521"/>
                <a:gd name="adj2" fmla="val 46153"/>
                <a:gd name="adj3" fmla="val -105146"/>
                <a:gd name="adj4" fmla="val 1487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NAVAIR</a:t>
              </a:r>
            </a:p>
            <a:p>
              <a:pPr algn="r">
                <a:defRPr/>
              </a:pPr>
              <a:r>
                <a:rPr lang="en-US" sz="900" b="1" dirty="0"/>
                <a:t>(China Lake, 2017)</a:t>
              </a:r>
            </a:p>
          </p:txBody>
        </p:sp>
        <p:pic>
          <p:nvPicPr>
            <p:cNvPr id="25" name="Picture 24" descr="badge.png"/>
            <p:cNvPicPr>
              <a:picLocks noChangeAspect="1"/>
            </p:cNvPicPr>
            <p:nvPr/>
          </p:nvPicPr>
          <p:blipFill>
            <a:blip r:embed="rId5" cstate="print"/>
            <a:stretch>
              <a:fillRect/>
            </a:stretch>
          </p:blipFill>
          <p:spPr>
            <a:xfrm>
              <a:off x="412765" y="3133543"/>
              <a:ext cx="418093" cy="418095"/>
            </a:xfrm>
            <a:prstGeom prst="rect">
              <a:avLst/>
            </a:prstGeom>
          </p:spPr>
        </p:pic>
      </p:grpSp>
      <p:grpSp>
        <p:nvGrpSpPr>
          <p:cNvPr id="98" name="Group 97"/>
          <p:cNvGrpSpPr/>
          <p:nvPr/>
        </p:nvGrpSpPr>
        <p:grpSpPr>
          <a:xfrm>
            <a:off x="23120" y="3396106"/>
            <a:ext cx="1815516" cy="418272"/>
            <a:chOff x="538771" y="5667133"/>
            <a:chExt cx="1815516" cy="418272"/>
          </a:xfrm>
        </p:grpSpPr>
        <p:sp>
          <p:nvSpPr>
            <p:cNvPr id="100" name="Line Callout 1 (No Border) 99"/>
            <p:cNvSpPr/>
            <p:nvPr/>
          </p:nvSpPr>
          <p:spPr>
            <a:xfrm>
              <a:off x="538771" y="5667133"/>
              <a:ext cx="1815516" cy="418272"/>
            </a:xfrm>
            <a:prstGeom prst="callout1">
              <a:avLst>
                <a:gd name="adj1" fmla="val 99529"/>
                <a:gd name="adj2" fmla="val 52994"/>
                <a:gd name="adj3" fmla="val 164848"/>
                <a:gd name="adj4" fmla="val 60388"/>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Lockheed Martin</a:t>
              </a:r>
            </a:p>
            <a:p>
              <a:pPr algn="r">
                <a:defRPr/>
              </a:pPr>
              <a:r>
                <a:rPr lang="en-US" sz="1200" b="1" dirty="0"/>
                <a:t>(Sunnyvale, 2012)</a:t>
              </a:r>
            </a:p>
          </p:txBody>
        </p:sp>
        <p:pic>
          <p:nvPicPr>
            <p:cNvPr id="101" name="Picture 100"/>
            <p:cNvPicPr/>
            <p:nvPr/>
          </p:nvPicPr>
          <p:blipFill>
            <a:blip r:embed="rId11" cstate="screen">
              <a:extLst>
                <a:ext uri="{28A0092B-C50C-407E-A947-70E740481C1C}">
                  <a14:useLocalDpi xmlns:a14="http://schemas.microsoft.com/office/drawing/2010/main" val="0"/>
                </a:ext>
              </a:extLst>
            </a:blip>
            <a:stretch>
              <a:fillRect/>
            </a:stretch>
          </p:blipFill>
          <p:spPr>
            <a:xfrm>
              <a:off x="596274" y="5699623"/>
              <a:ext cx="324766" cy="353292"/>
            </a:xfrm>
            <a:prstGeom prst="rect">
              <a:avLst/>
            </a:prstGeom>
            <a:solidFill>
              <a:schemeClr val="bg1"/>
            </a:solidFill>
          </p:spPr>
        </p:pic>
      </p:grpSp>
      <p:sp>
        <p:nvSpPr>
          <p:cNvPr id="105" name="Line Callout 1 (No Border) 104"/>
          <p:cNvSpPr/>
          <p:nvPr/>
        </p:nvSpPr>
        <p:spPr>
          <a:xfrm>
            <a:off x="5086448" y="4192454"/>
            <a:ext cx="1669026" cy="387966"/>
          </a:xfrm>
          <a:prstGeom prst="callout1">
            <a:avLst>
              <a:gd name="adj1" fmla="val -4769"/>
              <a:gd name="adj2" fmla="val 57167"/>
              <a:gd name="adj3" fmla="val -98481"/>
              <a:gd name="adj4" fmla="val 6582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Taiwan</a:t>
            </a:r>
          </a:p>
          <a:p>
            <a:pPr algn="r">
              <a:defRPr/>
            </a:pPr>
            <a:r>
              <a:rPr lang="en-US" sz="1100" b="1" dirty="0">
                <a:solidFill>
                  <a:schemeClr val="bg1"/>
                </a:solidFill>
              </a:rPr>
              <a:t>(Taipei, 2019)</a:t>
            </a:r>
          </a:p>
        </p:txBody>
      </p:sp>
      <p:sp>
        <p:nvSpPr>
          <p:cNvPr id="106" name="Line Callout 1 (No Border) 105"/>
          <p:cNvSpPr/>
          <p:nvPr/>
        </p:nvSpPr>
        <p:spPr>
          <a:xfrm>
            <a:off x="3832266" y="1879357"/>
            <a:ext cx="1770586" cy="545375"/>
          </a:xfrm>
          <a:prstGeom prst="callout1">
            <a:avLst>
              <a:gd name="adj1" fmla="val 1806"/>
              <a:gd name="adj2" fmla="val 85637"/>
              <a:gd name="adj3" fmla="val -54975"/>
              <a:gd name="adj4" fmla="val 11146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Scandinavian</a:t>
            </a:r>
          </a:p>
          <a:p>
            <a:pPr algn="r">
              <a:defRPr/>
            </a:pPr>
            <a:r>
              <a:rPr lang="en-US" sz="1200" b="1" dirty="0">
                <a:solidFill>
                  <a:schemeClr val="bg1"/>
                </a:solidFill>
              </a:rPr>
              <a:t>Tri-Lateral </a:t>
            </a:r>
          </a:p>
          <a:p>
            <a:pPr algn="r">
              <a:defRPr/>
            </a:pPr>
            <a:r>
              <a:rPr lang="en-US" sz="1100" b="1" dirty="0">
                <a:solidFill>
                  <a:schemeClr val="bg1"/>
                </a:solidFill>
              </a:rPr>
              <a:t>(</a:t>
            </a:r>
            <a:r>
              <a:rPr lang="en-US" sz="1100" b="1" dirty="0" err="1">
                <a:solidFill>
                  <a:schemeClr val="bg1"/>
                </a:solidFill>
              </a:rPr>
              <a:t>Olso</a:t>
            </a:r>
            <a:r>
              <a:rPr lang="en-US" sz="1100" b="1" dirty="0">
                <a:solidFill>
                  <a:schemeClr val="bg1"/>
                </a:solidFill>
              </a:rPr>
              <a:t>, 2019)</a:t>
            </a:r>
          </a:p>
        </p:txBody>
      </p:sp>
      <p:pic>
        <p:nvPicPr>
          <p:cNvPr id="108" name="Picture 107"/>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838967" y="2083758"/>
            <a:ext cx="259333" cy="308931"/>
          </a:xfrm>
          <a:prstGeom prst="rect">
            <a:avLst/>
          </a:prstGeom>
        </p:spPr>
      </p:pic>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2902" y="2148189"/>
            <a:ext cx="190012" cy="222831"/>
          </a:xfrm>
          <a:prstGeom prst="rect">
            <a:avLst/>
          </a:prstGeom>
        </p:spPr>
      </p:pic>
      <p:grpSp>
        <p:nvGrpSpPr>
          <p:cNvPr id="28" name="Group 27"/>
          <p:cNvGrpSpPr/>
          <p:nvPr/>
        </p:nvGrpSpPr>
        <p:grpSpPr>
          <a:xfrm>
            <a:off x="4732119" y="781735"/>
            <a:ext cx="1984227" cy="455650"/>
            <a:chOff x="3794915" y="781190"/>
            <a:chExt cx="1984227" cy="455650"/>
          </a:xfrm>
        </p:grpSpPr>
        <p:sp>
          <p:nvSpPr>
            <p:cNvPr id="57" name="Line Callout 1 (No Border) 56"/>
            <p:cNvSpPr/>
            <p:nvPr/>
          </p:nvSpPr>
          <p:spPr>
            <a:xfrm>
              <a:off x="3805777" y="787048"/>
              <a:ext cx="1973365" cy="440535"/>
            </a:xfrm>
            <a:prstGeom prst="callout1">
              <a:avLst>
                <a:gd name="adj1" fmla="val 100924"/>
                <a:gd name="adj2" fmla="val 73252"/>
                <a:gd name="adj3" fmla="val 175964"/>
                <a:gd name="adj4" fmla="val 66664"/>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Swedish DRA</a:t>
              </a:r>
            </a:p>
            <a:p>
              <a:pPr algn="r">
                <a:defRPr/>
              </a:pPr>
              <a:r>
                <a:rPr lang="en-US" sz="1100" b="1" dirty="0">
                  <a:solidFill>
                    <a:schemeClr val="bg1"/>
                  </a:solidFill>
                </a:rPr>
                <a:t>(Stockholm, 2018)</a:t>
              </a:r>
            </a:p>
          </p:txBody>
        </p:sp>
        <p:pic>
          <p:nvPicPr>
            <p:cNvPr id="112" name="Picture 111"/>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035" t="20000" r="16651" b="22707"/>
            <a:stretch/>
          </p:blipFill>
          <p:spPr>
            <a:xfrm>
              <a:off x="3794915" y="781190"/>
              <a:ext cx="595127" cy="455650"/>
            </a:xfrm>
            <a:prstGeom prst="rect">
              <a:avLst/>
            </a:prstGeom>
          </p:spPr>
        </p:pic>
      </p:grpSp>
      <p:grpSp>
        <p:nvGrpSpPr>
          <p:cNvPr id="76" name="Group 75"/>
          <p:cNvGrpSpPr/>
          <p:nvPr/>
        </p:nvGrpSpPr>
        <p:grpSpPr>
          <a:xfrm>
            <a:off x="6774887" y="4354439"/>
            <a:ext cx="1987446" cy="468403"/>
            <a:chOff x="6824280" y="3242866"/>
            <a:chExt cx="2270871" cy="468403"/>
          </a:xfrm>
        </p:grpSpPr>
        <p:grpSp>
          <p:nvGrpSpPr>
            <p:cNvPr id="77" name="Group 76"/>
            <p:cNvGrpSpPr/>
            <p:nvPr/>
          </p:nvGrpSpPr>
          <p:grpSpPr>
            <a:xfrm>
              <a:off x="6824280" y="3266769"/>
              <a:ext cx="2232522" cy="444500"/>
              <a:chOff x="6835526" y="4203700"/>
              <a:chExt cx="2232522" cy="444500"/>
            </a:xfrm>
          </p:grpSpPr>
          <p:sp>
            <p:nvSpPr>
              <p:cNvPr id="80" name="Line Callout 1 (No Border) 79"/>
              <p:cNvSpPr/>
              <p:nvPr/>
            </p:nvSpPr>
            <p:spPr>
              <a:xfrm>
                <a:off x="6835526" y="4204517"/>
                <a:ext cx="2232522" cy="442866"/>
              </a:xfrm>
              <a:prstGeom prst="callout1">
                <a:avLst>
                  <a:gd name="adj1" fmla="val 97944"/>
                  <a:gd name="adj2" fmla="val 46774"/>
                  <a:gd name="adj3" fmla="val 403125"/>
                  <a:gd name="adj4" fmla="val 3219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81" name="Freeform 80"/>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79" name="TextBox 78"/>
            <p:cNvSpPr txBox="1"/>
            <p:nvPr/>
          </p:nvSpPr>
          <p:spPr>
            <a:xfrm>
              <a:off x="7191748" y="3242866"/>
              <a:ext cx="1903403" cy="400110"/>
            </a:xfrm>
            <a:prstGeom prst="rect">
              <a:avLst/>
            </a:prstGeom>
            <a:noFill/>
          </p:spPr>
          <p:txBody>
            <a:bodyPr wrap="none" rtlCol="0">
              <a:spAutoFit/>
            </a:bodyPr>
            <a:lstStyle/>
            <a:p>
              <a:pPr algn="r">
                <a:defRPr/>
              </a:pPr>
              <a:r>
                <a:rPr lang="en-US" sz="900" b="1" dirty="0">
                  <a:solidFill>
                    <a:srgbClr val="FFC000"/>
                  </a:solidFill>
                </a:rPr>
                <a:t>ADF Joint Experimentation</a:t>
              </a:r>
            </a:p>
            <a:p>
              <a:pPr algn="r">
                <a:defRPr/>
              </a:pPr>
              <a:r>
                <a:rPr lang="en-US" sz="1050" b="1" dirty="0">
                  <a:solidFill>
                    <a:srgbClr val="FFC000"/>
                  </a:solidFill>
                </a:rPr>
                <a:t>(Canberra, 2021)</a:t>
              </a:r>
            </a:p>
          </p:txBody>
        </p:sp>
      </p:grpSp>
      <p:sp>
        <p:nvSpPr>
          <p:cNvPr id="107" name="Line Callout 1 (No Border) 106"/>
          <p:cNvSpPr/>
          <p:nvPr/>
        </p:nvSpPr>
        <p:spPr>
          <a:xfrm>
            <a:off x="267224" y="6024896"/>
            <a:ext cx="1738659" cy="375564"/>
          </a:xfrm>
          <a:prstGeom prst="callout1">
            <a:avLst>
              <a:gd name="adj1" fmla="val -283942"/>
              <a:gd name="adj2" fmla="val -10296"/>
              <a:gd name="adj3" fmla="val 48936"/>
              <a:gd name="adj4" fmla="val 461"/>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MARFORPAC</a:t>
            </a:r>
          </a:p>
          <a:p>
            <a:pPr algn="r">
              <a:defRPr/>
            </a:pPr>
            <a:r>
              <a:rPr lang="en-US" sz="1050" b="1" dirty="0">
                <a:solidFill>
                  <a:schemeClr val="bg1"/>
                </a:solidFill>
              </a:rPr>
              <a:t>(Camp Smith, 2019)</a:t>
            </a:r>
          </a:p>
        </p:txBody>
      </p:sp>
      <p:sp>
        <p:nvSpPr>
          <p:cNvPr id="96" name="Line Callout 1 (No Border) 95"/>
          <p:cNvSpPr/>
          <p:nvPr/>
        </p:nvSpPr>
        <p:spPr>
          <a:xfrm>
            <a:off x="4452830" y="2495802"/>
            <a:ext cx="1400282" cy="394264"/>
          </a:xfrm>
          <a:prstGeom prst="callout1">
            <a:avLst>
              <a:gd name="adj1" fmla="val -113618"/>
              <a:gd name="adj2" fmla="val 85213"/>
              <a:gd name="adj3" fmla="val -2254"/>
              <a:gd name="adj4" fmla="val 9012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NATO SOF</a:t>
            </a:r>
          </a:p>
          <a:p>
            <a:pPr algn="r">
              <a:defRPr/>
            </a:pPr>
            <a:r>
              <a:rPr lang="en-US" sz="1100" b="1" dirty="0">
                <a:solidFill>
                  <a:schemeClr val="bg1"/>
                </a:solidFill>
              </a:rPr>
              <a:t>(Mons, 2019)</a:t>
            </a:r>
          </a:p>
        </p:txBody>
      </p:sp>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22324" y="2351849"/>
            <a:ext cx="406757" cy="406757"/>
          </a:xfrm>
          <a:prstGeom prst="rect">
            <a:avLst/>
          </a:prstGeom>
        </p:spPr>
      </p:pic>
      <p:pic>
        <p:nvPicPr>
          <p:cNvPr id="114" name="Picture 11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20057" y="4432992"/>
            <a:ext cx="340449" cy="302942"/>
          </a:xfrm>
          <a:prstGeom prst="rect">
            <a:avLst/>
          </a:prstGeom>
        </p:spPr>
      </p:pic>
      <p:grpSp>
        <p:nvGrpSpPr>
          <p:cNvPr id="34" name="Group 33"/>
          <p:cNvGrpSpPr/>
          <p:nvPr/>
        </p:nvGrpSpPr>
        <p:grpSpPr>
          <a:xfrm>
            <a:off x="6083672" y="1912052"/>
            <a:ext cx="1878261" cy="415245"/>
            <a:chOff x="6083672" y="1912052"/>
            <a:chExt cx="1878261" cy="415245"/>
          </a:xfrm>
        </p:grpSpPr>
        <p:sp>
          <p:nvSpPr>
            <p:cNvPr id="97" name="Line Callout 1 (No Border) 96"/>
            <p:cNvSpPr/>
            <p:nvPr/>
          </p:nvSpPr>
          <p:spPr>
            <a:xfrm>
              <a:off x="6083672" y="1912052"/>
              <a:ext cx="1878261" cy="415245"/>
            </a:xfrm>
            <a:prstGeom prst="callout1">
              <a:avLst>
                <a:gd name="adj1" fmla="val 31833"/>
                <a:gd name="adj2" fmla="val -15621"/>
                <a:gd name="adj3" fmla="val 50925"/>
                <a:gd name="adj4" fmla="val 894"/>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050" b="1" dirty="0">
                  <a:solidFill>
                    <a:srgbClr val="FFC000"/>
                  </a:solidFill>
                </a:rPr>
                <a:t>USAREUR/NATO ARRC</a:t>
              </a:r>
            </a:p>
            <a:p>
              <a:pPr algn="r">
                <a:defRPr/>
              </a:pPr>
              <a:r>
                <a:rPr lang="en-US" sz="1000" b="1" dirty="0">
                  <a:solidFill>
                    <a:srgbClr val="FFC000"/>
                  </a:solidFill>
                </a:rPr>
                <a:t>(Wiesbaden, 2021)</a:t>
              </a:r>
            </a:p>
          </p:txBody>
        </p:sp>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13302" y="1967948"/>
              <a:ext cx="247419" cy="324944"/>
            </a:xfrm>
            <a:prstGeom prst="rect">
              <a:avLst/>
            </a:prstGeom>
          </p:spPr>
        </p:pic>
      </p:grpSp>
      <p:grpSp>
        <p:nvGrpSpPr>
          <p:cNvPr id="124" name="Group 123"/>
          <p:cNvGrpSpPr/>
          <p:nvPr/>
        </p:nvGrpSpPr>
        <p:grpSpPr>
          <a:xfrm>
            <a:off x="6826497" y="1434468"/>
            <a:ext cx="2270871" cy="468403"/>
            <a:chOff x="4505296" y="3086545"/>
            <a:chExt cx="2270871" cy="468403"/>
          </a:xfrm>
        </p:grpSpPr>
        <p:grpSp>
          <p:nvGrpSpPr>
            <p:cNvPr id="125" name="Group 124"/>
            <p:cNvGrpSpPr/>
            <p:nvPr/>
          </p:nvGrpSpPr>
          <p:grpSpPr>
            <a:xfrm>
              <a:off x="4505296" y="3110448"/>
              <a:ext cx="2232522" cy="444500"/>
              <a:chOff x="4516542" y="4047379"/>
              <a:chExt cx="2232522" cy="444500"/>
            </a:xfrm>
          </p:grpSpPr>
          <p:sp>
            <p:nvSpPr>
              <p:cNvPr id="127" name="Line Callout 1 (No Border) 126"/>
              <p:cNvSpPr/>
              <p:nvPr/>
            </p:nvSpPr>
            <p:spPr>
              <a:xfrm>
                <a:off x="4516542" y="4048196"/>
                <a:ext cx="2232522" cy="442866"/>
              </a:xfrm>
              <a:prstGeom prst="callout1">
                <a:avLst>
                  <a:gd name="adj1" fmla="val 43609"/>
                  <a:gd name="adj2" fmla="val 427"/>
                  <a:gd name="adj3" fmla="val 3381"/>
                  <a:gd name="adj4" fmla="val -18036"/>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128" name="Freeform 127"/>
              <p:cNvSpPr/>
              <p:nvPr/>
            </p:nvSpPr>
            <p:spPr>
              <a:xfrm>
                <a:off x="4519966" y="4047379"/>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6" name="TextBox 125"/>
            <p:cNvSpPr txBox="1"/>
            <p:nvPr/>
          </p:nvSpPr>
          <p:spPr>
            <a:xfrm>
              <a:off x="4802550" y="3086545"/>
              <a:ext cx="1973617" cy="415498"/>
            </a:xfrm>
            <a:prstGeom prst="rect">
              <a:avLst/>
            </a:prstGeom>
            <a:noFill/>
          </p:spPr>
          <p:txBody>
            <a:bodyPr wrap="none" rtlCol="0">
              <a:spAutoFit/>
            </a:bodyPr>
            <a:lstStyle/>
            <a:p>
              <a:pPr algn="r">
                <a:defRPr/>
              </a:pPr>
              <a:r>
                <a:rPr lang="en-US" sz="1050" b="1" dirty="0">
                  <a:solidFill>
                    <a:srgbClr val="FFC000"/>
                  </a:solidFill>
                </a:rPr>
                <a:t>Hybrid Centre of Excellence</a:t>
              </a:r>
            </a:p>
            <a:p>
              <a:pPr algn="r">
                <a:defRPr/>
              </a:pPr>
              <a:r>
                <a:rPr lang="en-US" sz="1050" b="1" dirty="0">
                  <a:solidFill>
                    <a:srgbClr val="FFC000"/>
                  </a:solidFill>
                </a:rPr>
                <a:t>(Helsinki, 2021)</a:t>
              </a:r>
            </a:p>
          </p:txBody>
        </p:sp>
      </p:grpSp>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79263" y="1483691"/>
            <a:ext cx="408094" cy="408715"/>
          </a:xfrm>
          <a:prstGeom prst="rect">
            <a:avLst/>
          </a:prstGeom>
        </p:spPr>
      </p:pic>
      <p:sp>
        <p:nvSpPr>
          <p:cNvPr id="129" name="Line Callout 1 (No Border) 128"/>
          <p:cNvSpPr/>
          <p:nvPr/>
        </p:nvSpPr>
        <p:spPr>
          <a:xfrm>
            <a:off x="3349573" y="2933768"/>
            <a:ext cx="1669026" cy="427679"/>
          </a:xfrm>
          <a:prstGeom prst="callout1">
            <a:avLst>
              <a:gd name="adj1" fmla="val 61511"/>
              <a:gd name="adj2" fmla="val 189"/>
              <a:gd name="adj3" fmla="val 207103"/>
              <a:gd name="adj4" fmla="val 279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100" b="1" dirty="0">
                <a:solidFill>
                  <a:srgbClr val="FFC000"/>
                </a:solidFill>
              </a:rPr>
              <a:t>USA Futures </a:t>
            </a:r>
            <a:r>
              <a:rPr lang="en-US" sz="1100" b="1" dirty="0" err="1">
                <a:solidFill>
                  <a:srgbClr val="FFC000"/>
                </a:solidFill>
              </a:rPr>
              <a:t>Cmd</a:t>
            </a:r>
            <a:endParaRPr lang="en-US" sz="1100" b="1" dirty="0">
              <a:solidFill>
                <a:srgbClr val="FFC000"/>
              </a:solidFill>
            </a:endParaRPr>
          </a:p>
          <a:p>
            <a:pPr algn="r">
              <a:defRPr/>
            </a:pPr>
            <a:r>
              <a:rPr lang="en-US" sz="1050" b="1" dirty="0">
                <a:solidFill>
                  <a:srgbClr val="FFC000"/>
                </a:solidFill>
              </a:rPr>
              <a:t>(</a:t>
            </a:r>
            <a:r>
              <a:rPr lang="en-US" sz="1050" b="1" dirty="0" err="1">
                <a:solidFill>
                  <a:srgbClr val="FFC000"/>
                </a:solidFill>
              </a:rPr>
              <a:t>Picatinny</a:t>
            </a:r>
            <a:r>
              <a:rPr lang="en-US" sz="1050" b="1" dirty="0">
                <a:solidFill>
                  <a:srgbClr val="FFC000"/>
                </a:solidFill>
              </a:rPr>
              <a:t>, 2021)</a:t>
            </a:r>
          </a:p>
        </p:txBody>
      </p:sp>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93041" y="2978409"/>
            <a:ext cx="277319" cy="360154"/>
          </a:xfrm>
          <a:prstGeom prst="rect">
            <a:avLst/>
          </a:prstGeom>
        </p:spPr>
      </p:pic>
      <p:grpSp>
        <p:nvGrpSpPr>
          <p:cNvPr id="35" name="Group 34"/>
          <p:cNvGrpSpPr/>
          <p:nvPr/>
        </p:nvGrpSpPr>
        <p:grpSpPr>
          <a:xfrm>
            <a:off x="3974357" y="1266965"/>
            <a:ext cx="1524000" cy="431692"/>
            <a:chOff x="7620000" y="6741630"/>
            <a:chExt cx="1524000" cy="456810"/>
          </a:xfrm>
        </p:grpSpPr>
        <p:grpSp>
          <p:nvGrpSpPr>
            <p:cNvPr id="134" name="Group 133"/>
            <p:cNvGrpSpPr/>
            <p:nvPr/>
          </p:nvGrpSpPr>
          <p:grpSpPr>
            <a:xfrm>
              <a:off x="7620000" y="6753940"/>
              <a:ext cx="1477368" cy="444500"/>
              <a:chOff x="6835526" y="4203700"/>
              <a:chExt cx="2232522" cy="444500"/>
            </a:xfrm>
          </p:grpSpPr>
          <p:sp>
            <p:nvSpPr>
              <p:cNvPr id="136" name="Line Callout 1 (No Border) 135"/>
              <p:cNvSpPr/>
              <p:nvPr/>
            </p:nvSpPr>
            <p:spPr>
              <a:xfrm>
                <a:off x="6835526" y="4204517"/>
                <a:ext cx="2232522" cy="442866"/>
              </a:xfrm>
              <a:prstGeom prst="callout1">
                <a:avLst>
                  <a:gd name="adj1" fmla="val 48286"/>
                  <a:gd name="adj2" fmla="val 100050"/>
                  <a:gd name="adj3" fmla="val 62772"/>
                  <a:gd name="adj4" fmla="val 115415"/>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200" b="1" dirty="0"/>
              </a:p>
            </p:txBody>
          </p:sp>
          <p:sp>
            <p:nvSpPr>
              <p:cNvPr id="137" name="Freeform 136"/>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extBox 134"/>
            <p:cNvSpPr txBox="1"/>
            <p:nvPr/>
          </p:nvSpPr>
          <p:spPr>
            <a:xfrm>
              <a:off x="7976694" y="6741630"/>
              <a:ext cx="1167306" cy="447816"/>
            </a:xfrm>
            <a:prstGeom prst="rect">
              <a:avLst/>
            </a:prstGeom>
            <a:noFill/>
          </p:spPr>
          <p:txBody>
            <a:bodyPr wrap="none" rtlCol="0">
              <a:spAutoFit/>
            </a:bodyPr>
            <a:lstStyle/>
            <a:p>
              <a:pPr algn="r">
                <a:defRPr/>
              </a:pPr>
              <a:r>
                <a:rPr lang="en-US" sz="1100" b="1" dirty="0">
                  <a:solidFill>
                    <a:schemeClr val="bg1"/>
                  </a:solidFill>
                </a:rPr>
                <a:t>NATO JWC</a:t>
              </a:r>
            </a:p>
            <a:p>
              <a:pPr algn="r">
                <a:defRPr/>
              </a:pPr>
              <a:r>
                <a:rPr lang="en-US" sz="1050" b="1" dirty="0">
                  <a:solidFill>
                    <a:schemeClr val="bg1"/>
                  </a:solidFill>
                </a:rPr>
                <a:t>(Stavanger, 2020)</a:t>
              </a:r>
            </a:p>
          </p:txBody>
        </p:sp>
        <p:pic>
          <p:nvPicPr>
            <p:cNvPr id="139" name="Picture 2" descr="joint warfare centre final768"/>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8561" y="6808295"/>
              <a:ext cx="294980" cy="345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p:cNvGrpSpPr/>
          <p:nvPr/>
        </p:nvGrpSpPr>
        <p:grpSpPr>
          <a:xfrm>
            <a:off x="6921624" y="4823659"/>
            <a:ext cx="1987446" cy="468403"/>
            <a:chOff x="6824280" y="3242866"/>
            <a:chExt cx="2270871" cy="468403"/>
          </a:xfrm>
        </p:grpSpPr>
        <p:grpSp>
          <p:nvGrpSpPr>
            <p:cNvPr id="130" name="Group 129"/>
            <p:cNvGrpSpPr/>
            <p:nvPr/>
          </p:nvGrpSpPr>
          <p:grpSpPr>
            <a:xfrm>
              <a:off x="6824280" y="3266769"/>
              <a:ext cx="2232522" cy="444500"/>
              <a:chOff x="6835526" y="4203700"/>
              <a:chExt cx="2232522" cy="444500"/>
            </a:xfrm>
          </p:grpSpPr>
          <p:sp>
            <p:nvSpPr>
              <p:cNvPr id="132" name="Line Callout 1 (No Border) 131"/>
              <p:cNvSpPr/>
              <p:nvPr/>
            </p:nvSpPr>
            <p:spPr>
              <a:xfrm>
                <a:off x="6835526" y="4204517"/>
                <a:ext cx="2232522" cy="442866"/>
              </a:xfrm>
              <a:prstGeom prst="callout1">
                <a:avLst>
                  <a:gd name="adj1" fmla="val 97944"/>
                  <a:gd name="adj2" fmla="val 46774"/>
                  <a:gd name="adj3" fmla="val 299888"/>
                  <a:gd name="adj4" fmla="val 2517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133" name="Freeform 132"/>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31" name="TextBox 130"/>
            <p:cNvSpPr txBox="1"/>
            <p:nvPr/>
          </p:nvSpPr>
          <p:spPr>
            <a:xfrm>
              <a:off x="7191748" y="3242866"/>
              <a:ext cx="1903403" cy="400110"/>
            </a:xfrm>
            <a:prstGeom prst="rect">
              <a:avLst/>
            </a:prstGeom>
            <a:noFill/>
          </p:spPr>
          <p:txBody>
            <a:bodyPr wrap="none" rtlCol="0">
              <a:spAutoFit/>
            </a:bodyPr>
            <a:lstStyle/>
            <a:p>
              <a:pPr algn="r">
                <a:defRPr/>
              </a:pPr>
              <a:r>
                <a:rPr lang="en-US" sz="900" b="1" dirty="0">
                  <a:solidFill>
                    <a:schemeClr val="bg1"/>
                  </a:solidFill>
                </a:rPr>
                <a:t>ADF Joint Experimentation</a:t>
              </a:r>
            </a:p>
            <a:p>
              <a:pPr algn="r">
                <a:defRPr/>
              </a:pPr>
              <a:r>
                <a:rPr lang="en-US" sz="1050" b="1" dirty="0">
                  <a:solidFill>
                    <a:schemeClr val="bg1"/>
                  </a:solidFill>
                </a:rPr>
                <a:t>(Canberra, 2017-2020)</a:t>
              </a:r>
            </a:p>
          </p:txBody>
        </p:sp>
      </p:grpSp>
      <p:pic>
        <p:nvPicPr>
          <p:cNvPr id="138" name="Picture 1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66794" y="4902212"/>
            <a:ext cx="340449" cy="302942"/>
          </a:xfrm>
          <a:prstGeom prst="rect">
            <a:avLst/>
          </a:prstGeom>
        </p:spPr>
      </p:pic>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01168" y="4024072"/>
            <a:ext cx="458521" cy="458521"/>
          </a:xfrm>
          <a:prstGeom prst="rect">
            <a:avLst/>
          </a:prstGeom>
        </p:spPr>
      </p:pic>
      <p:pic>
        <p:nvPicPr>
          <p:cNvPr id="31" name="Pictur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42919" y="2503509"/>
            <a:ext cx="372244" cy="372244"/>
          </a:xfrm>
          <a:prstGeom prst="rect">
            <a:avLst/>
          </a:prstGeom>
        </p:spPr>
      </p:pic>
      <p:pic>
        <p:nvPicPr>
          <p:cNvPr id="38" name="Picture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14650" y="4630767"/>
            <a:ext cx="397314" cy="392546"/>
          </a:xfrm>
          <a:prstGeom prst="rect">
            <a:avLst/>
          </a:prstGeom>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20462" y="4204553"/>
            <a:ext cx="460392" cy="362918"/>
          </a:xfrm>
          <a:prstGeom prst="rect">
            <a:avLst/>
          </a:prstGeom>
        </p:spPr>
      </p:pic>
      <p:pic>
        <p:nvPicPr>
          <p:cNvPr id="49" name="Picture 4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50478" y="3321514"/>
            <a:ext cx="289622" cy="369416"/>
          </a:xfrm>
          <a:prstGeom prst="rect">
            <a:avLst/>
          </a:prstGeom>
        </p:spPr>
      </p:pic>
      <p:pic>
        <p:nvPicPr>
          <p:cNvPr id="51" name="Picture 50"/>
          <p:cNvPicPr>
            <a:picLocks noChangeAspect="1"/>
          </p:cNvPicPr>
          <p:nvPr/>
        </p:nvPicPr>
        <p:blipFill>
          <a:blip r:embed="rId2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5760" y="1931349"/>
            <a:ext cx="180086" cy="498905"/>
          </a:xfrm>
          <a:prstGeom prst="rect">
            <a:avLst/>
          </a:prstGeom>
        </p:spPr>
      </p:pic>
      <p:pic>
        <p:nvPicPr>
          <p:cNvPr id="53" name="Picture 52"/>
          <p:cNvPicPr>
            <a:picLocks noChangeAspect="1"/>
          </p:cNvPicPr>
          <p:nvPr/>
        </p:nvPicPr>
        <p:blipFill>
          <a:blip r:embed="rId2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3424" y="4508087"/>
            <a:ext cx="392093" cy="390350"/>
          </a:xfrm>
          <a:prstGeom prst="rect">
            <a:avLst/>
          </a:prstGeom>
        </p:spPr>
      </p:pic>
      <p:pic>
        <p:nvPicPr>
          <p:cNvPr id="54" name="Picture 5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139675" y="5124466"/>
            <a:ext cx="390754" cy="390754"/>
          </a:xfrm>
          <a:prstGeom prst="rect">
            <a:avLst/>
          </a:prstGeom>
        </p:spPr>
      </p:pic>
      <p:pic>
        <p:nvPicPr>
          <p:cNvPr id="55" name="Picture 5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97933" y="5615030"/>
            <a:ext cx="340645" cy="340645"/>
          </a:xfrm>
          <a:prstGeom prst="rect">
            <a:avLst/>
          </a:prstGeom>
        </p:spPr>
      </p:pic>
      <p:pic>
        <p:nvPicPr>
          <p:cNvPr id="56" name="Picture 5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82611" y="6035030"/>
            <a:ext cx="355967" cy="355295"/>
          </a:xfrm>
          <a:prstGeom prst="rect">
            <a:avLst/>
          </a:prstGeom>
        </p:spPr>
      </p:pic>
      <p:pic>
        <p:nvPicPr>
          <p:cNvPr id="7" name="Picture 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471473" y="3554845"/>
            <a:ext cx="376934" cy="376934"/>
          </a:xfrm>
          <a:prstGeom prst="rect">
            <a:avLst/>
          </a:prstGeom>
        </p:spPr>
      </p:pic>
      <p:sp>
        <p:nvSpPr>
          <p:cNvPr id="110" name="Title 25"/>
          <p:cNvSpPr>
            <a:spLocks noGrp="1"/>
          </p:cNvSpPr>
          <p:nvPr>
            <p:ph type="title"/>
          </p:nvPr>
        </p:nvSpPr>
        <p:spPr>
          <a:xfrm>
            <a:off x="309045" y="-183953"/>
            <a:ext cx="8229600" cy="1143000"/>
          </a:xfrm>
        </p:spPr>
        <p:txBody>
          <a:bodyPr/>
          <a:lstStyle/>
          <a:p>
            <a:r>
              <a:rPr lang="en-US" altLang="en-US" sz="2400" b="1" dirty="0">
                <a:solidFill>
                  <a:schemeClr val="accent1"/>
                </a:solidFill>
              </a:rPr>
              <a:t>NPS Wargaming Mobile Education Team </a:t>
            </a:r>
            <a:br>
              <a:rPr lang="en-US" altLang="en-US" sz="2400" b="1" dirty="0">
                <a:solidFill>
                  <a:schemeClr val="accent1"/>
                </a:solidFill>
              </a:rPr>
            </a:br>
            <a:r>
              <a:rPr lang="en-US" altLang="en-US" sz="2400" b="1" i="1" dirty="0">
                <a:solidFill>
                  <a:schemeClr val="accent1"/>
                </a:solidFill>
              </a:rPr>
              <a:t>Delivered and </a:t>
            </a:r>
            <a:r>
              <a:rPr lang="en-US" altLang="en-US" sz="2400" b="1" i="1" dirty="0">
                <a:solidFill>
                  <a:srgbClr val="FFC000"/>
                </a:solidFill>
              </a:rPr>
              <a:t>Projected (</a:t>
            </a:r>
            <a:r>
              <a:rPr lang="en-US" altLang="en-US" sz="2400" b="1" i="1" dirty="0">
                <a:solidFill>
                  <a:srgbClr val="FFC000"/>
                </a:solidFill>
                <a:effectLst>
                  <a:outerShdw blurRad="38100" dist="38100" dir="2700000" algn="tl">
                    <a:srgbClr val="000000">
                      <a:alpha val="43137"/>
                    </a:srgbClr>
                  </a:outerShdw>
                </a:effectLst>
              </a:rPr>
              <a:t>2021</a:t>
            </a:r>
            <a:r>
              <a:rPr lang="en-US" altLang="en-US" sz="2400" b="1" i="1" dirty="0">
                <a:solidFill>
                  <a:srgbClr val="FFC000"/>
                </a:solidFill>
              </a:rPr>
              <a:t>)</a:t>
            </a:r>
            <a:endParaRPr lang="en-US" sz="2400" b="1" dirty="0">
              <a:solidFill>
                <a:srgbClr val="FFC000"/>
              </a:solidFill>
            </a:endParaRPr>
          </a:p>
        </p:txBody>
      </p:sp>
      <p:sp>
        <p:nvSpPr>
          <p:cNvPr id="5" name="Slide Number Placeholder 4"/>
          <p:cNvSpPr>
            <a:spLocks noGrp="1"/>
          </p:cNvSpPr>
          <p:nvPr>
            <p:ph type="sldNum" sz="quarter" idx="10"/>
          </p:nvPr>
        </p:nvSpPr>
        <p:spPr/>
        <p:txBody>
          <a:bodyPr/>
          <a:lstStyle/>
          <a:p>
            <a:pPr>
              <a:defRPr/>
            </a:pPr>
            <a:fld id="{C1030CDE-CC09-4EFA-8418-285B5728D3EC}" type="slidenum">
              <a:rPr lang="en-US" altLang="en-US" smtClean="0"/>
              <a:pPr>
                <a:defRPr/>
              </a:pPr>
              <a:t>7</a:t>
            </a:fld>
            <a:endParaRPr lang="en-US" altLang="en-US" dirty="0"/>
          </a:p>
        </p:txBody>
      </p:sp>
    </p:spTree>
    <p:extLst>
      <p:ext uri="{BB962C8B-B14F-4D97-AF65-F5344CB8AC3E}">
        <p14:creationId xmlns:p14="http://schemas.microsoft.com/office/powerpoint/2010/main" val="2810058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0" y="3307758"/>
            <a:ext cx="2388296" cy="3184395"/>
          </a:xfrm>
          <a:prstGeom prst="rect">
            <a:avLst/>
          </a:prstGeom>
        </p:spPr>
      </p:pic>
      <p:pic>
        <p:nvPicPr>
          <p:cNvPr id="102" name="Picture 4" descr="world-countries-pale.png"/>
          <p:cNvPicPr>
            <a:picLocks noChangeAspect="1"/>
          </p:cNvPicPr>
          <p:nvPr/>
        </p:nvPicPr>
        <p:blipFill rotWithShape="1">
          <a:blip r:embed="rId4" cstate="print"/>
          <a:srcRect l="69643" t="37407" r="7738" b="11242"/>
          <a:stretch/>
        </p:blipFill>
        <p:spPr bwMode="auto">
          <a:xfrm>
            <a:off x="2668754" y="1295400"/>
            <a:ext cx="3776605" cy="3004481"/>
          </a:xfrm>
          <a:prstGeom prst="rect">
            <a:avLst/>
          </a:prstGeom>
          <a:noFill/>
          <a:ln w="9525">
            <a:noFill/>
            <a:miter lim="800000"/>
            <a:headEnd/>
            <a:tailEnd/>
          </a:ln>
        </p:spPr>
      </p:pic>
      <p:sp>
        <p:nvSpPr>
          <p:cNvPr id="67" name="Line Callout 1 (No Border) 66"/>
          <p:cNvSpPr/>
          <p:nvPr/>
        </p:nvSpPr>
        <p:spPr>
          <a:xfrm>
            <a:off x="2778170" y="2186136"/>
            <a:ext cx="1669026" cy="399989"/>
          </a:xfrm>
          <a:prstGeom prst="callout1">
            <a:avLst>
              <a:gd name="adj1" fmla="val 100122"/>
              <a:gd name="adj2" fmla="val 50372"/>
              <a:gd name="adj3" fmla="val 127276"/>
              <a:gd name="adj4" fmla="val 49062"/>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050" b="1" dirty="0"/>
              <a:t>Indonesian Navy</a:t>
            </a:r>
          </a:p>
          <a:p>
            <a:pPr algn="r">
              <a:defRPr/>
            </a:pPr>
            <a:r>
              <a:rPr lang="en-US" sz="1050" b="1" dirty="0"/>
              <a:t>(Surabaya, 2015)</a:t>
            </a:r>
          </a:p>
        </p:txBody>
      </p:sp>
      <p:grpSp>
        <p:nvGrpSpPr>
          <p:cNvPr id="69" name="Group 68"/>
          <p:cNvGrpSpPr/>
          <p:nvPr/>
        </p:nvGrpSpPr>
        <p:grpSpPr>
          <a:xfrm>
            <a:off x="2450688" y="3432994"/>
            <a:ext cx="1789679" cy="457859"/>
            <a:chOff x="4495800" y="4810363"/>
            <a:chExt cx="1695450" cy="387350"/>
          </a:xfrm>
          <a:solidFill>
            <a:schemeClr val="tx1">
              <a:lumMod val="50000"/>
              <a:lumOff val="50000"/>
            </a:schemeClr>
          </a:solidFill>
        </p:grpSpPr>
        <p:sp>
          <p:nvSpPr>
            <p:cNvPr id="70" name="Line Callout 1 (No Border) 69"/>
            <p:cNvSpPr/>
            <p:nvPr/>
          </p:nvSpPr>
          <p:spPr>
            <a:xfrm>
              <a:off x="4495800" y="4810363"/>
              <a:ext cx="1695450" cy="387350"/>
            </a:xfrm>
            <a:prstGeom prst="callout1">
              <a:avLst>
                <a:gd name="adj1" fmla="val 51195"/>
                <a:gd name="adj2" fmla="val 101256"/>
                <a:gd name="adj3" fmla="val 60949"/>
                <a:gd name="adj4" fmla="val 115602"/>
              </a:avLst>
            </a:prstGeom>
            <a:grp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DST-Group</a:t>
              </a:r>
            </a:p>
            <a:p>
              <a:pPr algn="r">
                <a:defRPr/>
              </a:pPr>
              <a:r>
                <a:rPr lang="en-US" sz="1200" b="1" dirty="0"/>
                <a:t>(Adelaide, 2016)</a:t>
              </a:r>
            </a:p>
          </p:txBody>
        </p:sp>
        <p:pic>
          <p:nvPicPr>
            <p:cNvPr id="71" name="Picture 70"/>
            <p:cNvPicPr>
              <a:picLocks noChangeAspect="1"/>
            </p:cNvPicPr>
            <p:nvPr/>
          </p:nvPicPr>
          <p:blipFill rotWithShape="1">
            <a:blip r:embed="rId5" cstate="screen">
              <a:extLst>
                <a:ext uri="{28A0092B-C50C-407E-A947-70E740481C1C}">
                  <a14:useLocalDpi xmlns:a14="http://schemas.microsoft.com/office/drawing/2010/main" val="0"/>
                </a:ext>
              </a:extLst>
            </a:blip>
            <a:srcRect r="75127" b="22011"/>
            <a:stretch/>
          </p:blipFill>
          <p:spPr>
            <a:xfrm>
              <a:off x="4510159" y="4821182"/>
              <a:ext cx="493641" cy="370709"/>
            </a:xfrm>
            <a:prstGeom prst="rect">
              <a:avLst/>
            </a:prstGeom>
            <a:grpFill/>
          </p:spPr>
        </p:pic>
      </p:grpSp>
      <p:grpSp>
        <p:nvGrpSpPr>
          <p:cNvPr id="72" name="Group 71"/>
          <p:cNvGrpSpPr/>
          <p:nvPr/>
        </p:nvGrpSpPr>
        <p:grpSpPr>
          <a:xfrm>
            <a:off x="2513321" y="3929083"/>
            <a:ext cx="1839806" cy="455982"/>
            <a:chOff x="5343663" y="5183188"/>
            <a:chExt cx="1742938" cy="385762"/>
          </a:xfrm>
          <a:solidFill>
            <a:srgbClr val="7030A0"/>
          </a:solidFill>
        </p:grpSpPr>
        <p:sp>
          <p:nvSpPr>
            <p:cNvPr id="73" name="Line Callout 1 (No Border) 72"/>
            <p:cNvSpPr/>
            <p:nvPr/>
          </p:nvSpPr>
          <p:spPr>
            <a:xfrm>
              <a:off x="5343663" y="5183188"/>
              <a:ext cx="1742938" cy="385762"/>
            </a:xfrm>
            <a:prstGeom prst="callout1">
              <a:avLst>
                <a:gd name="adj1" fmla="val 48162"/>
                <a:gd name="adj2" fmla="val 98504"/>
                <a:gd name="adj3" fmla="val -24847"/>
                <a:gd name="adj4" fmla="val 200377"/>
              </a:avLst>
            </a:prstGeom>
            <a:grp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DTA</a:t>
              </a:r>
            </a:p>
            <a:p>
              <a:pPr algn="r">
                <a:defRPr/>
              </a:pPr>
              <a:r>
                <a:rPr lang="en-US" sz="1200" b="1" dirty="0"/>
                <a:t>(Auckland, 2013)</a:t>
              </a:r>
            </a:p>
          </p:txBody>
        </p:sp>
        <p:pic>
          <p:nvPicPr>
            <p:cNvPr id="74" name="Picture 73"/>
            <p:cNvPicPr>
              <a:picLocks noChangeAspect="1"/>
            </p:cNvPicPr>
            <p:nvPr/>
          </p:nvPicPr>
          <p:blipFill>
            <a:blip r:embed="rId6" cstate="print"/>
            <a:stretch>
              <a:fillRect/>
            </a:stretch>
          </p:blipFill>
          <p:spPr>
            <a:xfrm>
              <a:off x="5361724" y="5198110"/>
              <a:ext cx="468732" cy="361943"/>
            </a:xfrm>
            <a:prstGeom prst="rect">
              <a:avLst/>
            </a:prstGeom>
            <a:grpFill/>
          </p:spPr>
        </p:pic>
      </p:grpSp>
      <p:sp>
        <p:nvSpPr>
          <p:cNvPr id="105" name="Line Callout 1 (No Border) 104"/>
          <p:cNvSpPr/>
          <p:nvPr/>
        </p:nvSpPr>
        <p:spPr>
          <a:xfrm>
            <a:off x="2778170" y="1758707"/>
            <a:ext cx="1669026" cy="387966"/>
          </a:xfrm>
          <a:prstGeom prst="callout1">
            <a:avLst>
              <a:gd name="adj1" fmla="val -4769"/>
              <a:gd name="adj2" fmla="val 57167"/>
              <a:gd name="adj3" fmla="val -98481"/>
              <a:gd name="adj4" fmla="val 6582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Taiwan</a:t>
            </a:r>
          </a:p>
          <a:p>
            <a:pPr algn="r">
              <a:defRPr/>
            </a:pPr>
            <a:r>
              <a:rPr lang="en-US" sz="1100" b="1" dirty="0">
                <a:solidFill>
                  <a:schemeClr val="bg1"/>
                </a:solidFill>
              </a:rPr>
              <a:t>(Taipei, 2019)</a:t>
            </a:r>
          </a:p>
        </p:txBody>
      </p:sp>
      <p:grpSp>
        <p:nvGrpSpPr>
          <p:cNvPr id="76" name="Group 75"/>
          <p:cNvGrpSpPr/>
          <p:nvPr/>
        </p:nvGrpSpPr>
        <p:grpSpPr>
          <a:xfrm>
            <a:off x="4466609" y="1909653"/>
            <a:ext cx="1987446" cy="468403"/>
            <a:chOff x="6824280" y="3242866"/>
            <a:chExt cx="2270871" cy="468403"/>
          </a:xfrm>
        </p:grpSpPr>
        <p:grpSp>
          <p:nvGrpSpPr>
            <p:cNvPr id="77" name="Group 76"/>
            <p:cNvGrpSpPr/>
            <p:nvPr/>
          </p:nvGrpSpPr>
          <p:grpSpPr>
            <a:xfrm>
              <a:off x="6824280" y="3266769"/>
              <a:ext cx="2232522" cy="444500"/>
              <a:chOff x="6835526" y="4203700"/>
              <a:chExt cx="2232522" cy="444500"/>
            </a:xfrm>
          </p:grpSpPr>
          <p:sp>
            <p:nvSpPr>
              <p:cNvPr id="80" name="Line Callout 1 (No Border) 79"/>
              <p:cNvSpPr/>
              <p:nvPr/>
            </p:nvSpPr>
            <p:spPr>
              <a:xfrm>
                <a:off x="6835526" y="4204517"/>
                <a:ext cx="2232522" cy="442866"/>
              </a:xfrm>
              <a:prstGeom prst="callout1">
                <a:avLst>
                  <a:gd name="adj1" fmla="val 97944"/>
                  <a:gd name="adj2" fmla="val 46774"/>
                  <a:gd name="adj3" fmla="val 403125"/>
                  <a:gd name="adj4" fmla="val 3219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81" name="Freeform 80"/>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9" name="TextBox 78"/>
            <p:cNvSpPr txBox="1"/>
            <p:nvPr/>
          </p:nvSpPr>
          <p:spPr>
            <a:xfrm>
              <a:off x="7006757" y="3242866"/>
              <a:ext cx="2088394" cy="407804"/>
            </a:xfrm>
            <a:prstGeom prst="rect">
              <a:avLst/>
            </a:prstGeom>
            <a:noFill/>
          </p:spPr>
          <p:txBody>
            <a:bodyPr wrap="none" rtlCol="0">
              <a:spAutoFit/>
            </a:bodyPr>
            <a:lstStyle/>
            <a:p>
              <a:pPr algn="r">
                <a:defRPr/>
              </a:pPr>
              <a:r>
                <a:rPr lang="en-US" sz="1000" b="1" dirty="0">
                  <a:solidFill>
                    <a:srgbClr val="FFC000"/>
                  </a:solidFill>
                </a:rPr>
                <a:t>ADF Joint Experimentation</a:t>
              </a:r>
            </a:p>
            <a:p>
              <a:pPr algn="r">
                <a:defRPr/>
              </a:pPr>
              <a:r>
                <a:rPr lang="en-US" sz="1050" b="1" dirty="0">
                  <a:solidFill>
                    <a:srgbClr val="FFC000"/>
                  </a:solidFill>
                </a:rPr>
                <a:t>(Canberra, 2021)</a:t>
              </a:r>
            </a:p>
          </p:txBody>
        </p:sp>
      </p:grpSp>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779" y="2063911"/>
            <a:ext cx="340449" cy="302942"/>
          </a:xfrm>
          <a:prstGeom prst="rect">
            <a:avLst/>
          </a:prstGeom>
        </p:spPr>
      </p:pic>
      <p:grpSp>
        <p:nvGrpSpPr>
          <p:cNvPr id="123" name="Group 122"/>
          <p:cNvGrpSpPr/>
          <p:nvPr/>
        </p:nvGrpSpPr>
        <p:grpSpPr>
          <a:xfrm>
            <a:off x="4613346" y="2378873"/>
            <a:ext cx="1987446" cy="468403"/>
            <a:chOff x="6824280" y="3242866"/>
            <a:chExt cx="2270871" cy="468403"/>
          </a:xfrm>
        </p:grpSpPr>
        <p:grpSp>
          <p:nvGrpSpPr>
            <p:cNvPr id="130" name="Group 129"/>
            <p:cNvGrpSpPr/>
            <p:nvPr/>
          </p:nvGrpSpPr>
          <p:grpSpPr>
            <a:xfrm>
              <a:off x="6824280" y="3266769"/>
              <a:ext cx="2232522" cy="444500"/>
              <a:chOff x="6835526" y="4203700"/>
              <a:chExt cx="2232522" cy="444500"/>
            </a:xfrm>
          </p:grpSpPr>
          <p:sp>
            <p:nvSpPr>
              <p:cNvPr id="132" name="Line Callout 1 (No Border) 131"/>
              <p:cNvSpPr/>
              <p:nvPr/>
            </p:nvSpPr>
            <p:spPr>
              <a:xfrm>
                <a:off x="6835526" y="4204517"/>
                <a:ext cx="2232522" cy="442866"/>
              </a:xfrm>
              <a:prstGeom prst="callout1">
                <a:avLst>
                  <a:gd name="adj1" fmla="val 97944"/>
                  <a:gd name="adj2" fmla="val 46774"/>
                  <a:gd name="adj3" fmla="val 299888"/>
                  <a:gd name="adj4" fmla="val 25177"/>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133" name="Freeform 132"/>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1" name="TextBox 130"/>
            <p:cNvSpPr txBox="1"/>
            <p:nvPr/>
          </p:nvSpPr>
          <p:spPr>
            <a:xfrm>
              <a:off x="7006757" y="3242866"/>
              <a:ext cx="2088394" cy="407804"/>
            </a:xfrm>
            <a:prstGeom prst="rect">
              <a:avLst/>
            </a:prstGeom>
            <a:noFill/>
          </p:spPr>
          <p:txBody>
            <a:bodyPr wrap="none" rtlCol="0">
              <a:spAutoFit/>
            </a:bodyPr>
            <a:lstStyle/>
            <a:p>
              <a:pPr algn="r">
                <a:defRPr/>
              </a:pPr>
              <a:r>
                <a:rPr lang="en-US" sz="1000" b="1" dirty="0">
                  <a:solidFill>
                    <a:schemeClr val="bg1"/>
                  </a:solidFill>
                </a:rPr>
                <a:t>ADF Joint Experimentation</a:t>
              </a:r>
            </a:p>
            <a:p>
              <a:pPr algn="r">
                <a:defRPr/>
              </a:pPr>
              <a:r>
                <a:rPr lang="en-US" sz="1050" b="1" dirty="0">
                  <a:solidFill>
                    <a:schemeClr val="bg1"/>
                  </a:solidFill>
                </a:rPr>
                <a:t>(Canberra, 2017-2020)</a:t>
              </a:r>
            </a:p>
          </p:txBody>
        </p:sp>
      </p:grpSp>
      <p:pic>
        <p:nvPicPr>
          <p:cNvPr id="138" name="Picture 1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8516" y="2521111"/>
            <a:ext cx="340449" cy="302942"/>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6372" y="2197020"/>
            <a:ext cx="397314" cy="392546"/>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2184" y="1770806"/>
            <a:ext cx="460392" cy="36291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579" y="1313506"/>
            <a:ext cx="2324394" cy="1549596"/>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6611" y="1271195"/>
            <a:ext cx="2383033" cy="1627153"/>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8169" y="4458769"/>
            <a:ext cx="6264869" cy="2043572"/>
          </a:xfrm>
          <a:prstGeom prst="rect">
            <a:avLst/>
          </a:prstGeom>
        </p:spPr>
      </p:pic>
      <p:pic>
        <p:nvPicPr>
          <p:cNvPr id="32" name="Picture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25688" y="2898348"/>
            <a:ext cx="2353957" cy="1452372"/>
          </a:xfrm>
          <a:prstGeom prst="rect">
            <a:avLst/>
          </a:prstGeom>
        </p:spPr>
      </p:pic>
      <p:sp>
        <p:nvSpPr>
          <p:cNvPr id="33" name="Title 25"/>
          <p:cNvSpPr txBox="1">
            <a:spLocks/>
          </p:cNvSpPr>
          <p:nvPr/>
        </p:nvSpPr>
        <p:spPr bwMode="auto">
          <a:xfrm>
            <a:off x="336520" y="-95110"/>
            <a:ext cx="8229600" cy="1143000"/>
          </a:xfrm>
          <a:prstGeom prst="rect">
            <a:avLst/>
          </a:prstGeom>
          <a:noFill/>
          <a:ln w="9525" algn="ctr">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457C"/>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200" b="1">
                <a:solidFill>
                  <a:srgbClr val="00457C"/>
                </a:solidFill>
                <a:latin typeface="Myriad Pro" panose="020B0503030403020204" pitchFamily="34" charset="0"/>
              </a:defRPr>
            </a:lvl2pPr>
            <a:lvl3pPr algn="ctr" rtl="0" eaLnBrk="0" fontAlgn="base" hangingPunct="0">
              <a:spcBef>
                <a:spcPct val="0"/>
              </a:spcBef>
              <a:spcAft>
                <a:spcPct val="0"/>
              </a:spcAft>
              <a:defRPr sz="3200" b="1">
                <a:solidFill>
                  <a:srgbClr val="00457C"/>
                </a:solidFill>
                <a:latin typeface="Myriad Pro" panose="020B0503030403020204" pitchFamily="34" charset="0"/>
              </a:defRPr>
            </a:lvl3pPr>
            <a:lvl4pPr algn="ctr" rtl="0" eaLnBrk="0" fontAlgn="base" hangingPunct="0">
              <a:spcBef>
                <a:spcPct val="0"/>
              </a:spcBef>
              <a:spcAft>
                <a:spcPct val="0"/>
              </a:spcAft>
              <a:defRPr sz="3200" b="1">
                <a:solidFill>
                  <a:srgbClr val="00457C"/>
                </a:solidFill>
                <a:latin typeface="Myriad Pro" panose="020B0503030403020204" pitchFamily="34" charset="0"/>
              </a:defRPr>
            </a:lvl4pPr>
            <a:lvl5pPr algn="ctr" rtl="0" eaLnBrk="0" fontAlgn="base" hangingPunct="0">
              <a:spcBef>
                <a:spcPct val="0"/>
              </a:spcBef>
              <a:spcAft>
                <a:spcPct val="0"/>
              </a:spcAft>
              <a:defRPr sz="3200" b="1">
                <a:solidFill>
                  <a:srgbClr val="00457C"/>
                </a:solidFill>
                <a:latin typeface="Myriad Pro" panose="020B0503030403020204" pitchFamily="34" charset="0"/>
              </a:defRPr>
            </a:lvl5pPr>
            <a:lvl6pPr marL="457200" algn="ctr" rtl="0" fontAlgn="base">
              <a:spcBef>
                <a:spcPct val="0"/>
              </a:spcBef>
              <a:spcAft>
                <a:spcPct val="0"/>
              </a:spcAft>
              <a:defRPr sz="3200" b="1">
                <a:solidFill>
                  <a:srgbClr val="000066"/>
                </a:solidFill>
                <a:latin typeface="Arial" charset="0"/>
              </a:defRPr>
            </a:lvl6pPr>
            <a:lvl7pPr marL="914400" algn="ctr" rtl="0" fontAlgn="base">
              <a:spcBef>
                <a:spcPct val="0"/>
              </a:spcBef>
              <a:spcAft>
                <a:spcPct val="0"/>
              </a:spcAft>
              <a:defRPr sz="3200" b="1">
                <a:solidFill>
                  <a:srgbClr val="000066"/>
                </a:solidFill>
                <a:latin typeface="Arial" charset="0"/>
              </a:defRPr>
            </a:lvl7pPr>
            <a:lvl8pPr marL="1371600" algn="ctr" rtl="0" fontAlgn="base">
              <a:spcBef>
                <a:spcPct val="0"/>
              </a:spcBef>
              <a:spcAft>
                <a:spcPct val="0"/>
              </a:spcAft>
              <a:defRPr sz="3200" b="1">
                <a:solidFill>
                  <a:srgbClr val="000066"/>
                </a:solidFill>
                <a:latin typeface="Arial" charset="0"/>
              </a:defRPr>
            </a:lvl8pPr>
            <a:lvl9pPr marL="1828800" algn="ctr" rtl="0" fontAlgn="base">
              <a:spcBef>
                <a:spcPct val="0"/>
              </a:spcBef>
              <a:spcAft>
                <a:spcPct val="0"/>
              </a:spcAft>
              <a:defRPr sz="3200" b="1">
                <a:solidFill>
                  <a:srgbClr val="000066"/>
                </a:solidFill>
                <a:latin typeface="Arial" charset="0"/>
              </a:defRPr>
            </a:lvl9pPr>
          </a:lstStyle>
          <a:p>
            <a:r>
              <a:rPr lang="en-US" altLang="en-US" sz="2400" kern="0" dirty="0">
                <a:solidFill>
                  <a:schemeClr val="accent1"/>
                </a:solidFill>
              </a:rPr>
              <a:t>NPS Wargaming Mobile Education Team </a:t>
            </a:r>
            <a:br>
              <a:rPr lang="en-US" altLang="en-US" sz="2400" kern="0" dirty="0">
                <a:solidFill>
                  <a:schemeClr val="accent1"/>
                </a:solidFill>
              </a:rPr>
            </a:br>
            <a:r>
              <a:rPr lang="en-US" altLang="en-US" sz="2400" i="1" kern="0" dirty="0">
                <a:solidFill>
                  <a:schemeClr val="accent1"/>
                </a:solidFill>
              </a:rPr>
              <a:t>Oceania and Southwest Asia</a:t>
            </a:r>
            <a:endParaRPr lang="en-US" sz="2400" kern="0" dirty="0">
              <a:solidFill>
                <a:srgbClr val="FFC000"/>
              </a:solidFill>
            </a:endParaRPr>
          </a:p>
        </p:txBody>
      </p:sp>
    </p:spTree>
    <p:extLst>
      <p:ext uri="{BB962C8B-B14F-4D97-AF65-F5344CB8AC3E}">
        <p14:creationId xmlns:p14="http://schemas.microsoft.com/office/powerpoint/2010/main" val="2144593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25"/>
          <p:cNvSpPr>
            <a:spLocks noGrp="1"/>
          </p:cNvSpPr>
          <p:nvPr>
            <p:ph type="title"/>
          </p:nvPr>
        </p:nvSpPr>
        <p:spPr>
          <a:xfrm>
            <a:off x="524685" y="-133515"/>
            <a:ext cx="8229600" cy="1143000"/>
          </a:xfrm>
        </p:spPr>
        <p:txBody>
          <a:bodyPr/>
          <a:lstStyle/>
          <a:p>
            <a:r>
              <a:rPr lang="en-US" altLang="en-US" sz="2400" b="1" dirty="0">
                <a:solidFill>
                  <a:schemeClr val="accent1"/>
                </a:solidFill>
              </a:rPr>
              <a:t>NPS Wargaming Mobile Education Team </a:t>
            </a:r>
            <a:br>
              <a:rPr lang="en-US" altLang="en-US" sz="2400" b="1" dirty="0">
                <a:solidFill>
                  <a:schemeClr val="accent1"/>
                </a:solidFill>
              </a:rPr>
            </a:br>
            <a:r>
              <a:rPr lang="en-US" altLang="en-US" sz="2400" b="1" i="1" dirty="0">
                <a:solidFill>
                  <a:schemeClr val="accent1"/>
                </a:solidFill>
              </a:rPr>
              <a:t>Europe and Central Asia</a:t>
            </a:r>
            <a:endParaRPr lang="en-US" sz="2400" b="1" dirty="0">
              <a:solidFill>
                <a:srgbClr val="FFC000"/>
              </a:solidFill>
            </a:endParaRPr>
          </a:p>
        </p:txBody>
      </p:sp>
      <p:sp>
        <p:nvSpPr>
          <p:cNvPr id="5" name="Slide Number Placeholder 4"/>
          <p:cNvSpPr>
            <a:spLocks noGrp="1"/>
          </p:cNvSpPr>
          <p:nvPr>
            <p:ph type="sldNum" sz="quarter" idx="10"/>
          </p:nvPr>
        </p:nvSpPr>
        <p:spPr/>
        <p:txBody>
          <a:bodyPr/>
          <a:lstStyle/>
          <a:p>
            <a:pPr>
              <a:defRPr/>
            </a:pPr>
            <a:fld id="{C1030CDE-CC09-4EFA-8418-285B5728D3EC}" type="slidenum">
              <a:rPr lang="en-US" altLang="en-US" smtClean="0"/>
              <a:pPr>
                <a:defRPr/>
              </a:pPr>
              <a:t>9</a:t>
            </a:fld>
            <a:endParaRPr lang="en-US" alt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234" b="14076"/>
          <a:stretch/>
        </p:blipFill>
        <p:spPr>
          <a:xfrm>
            <a:off x="199171" y="4944001"/>
            <a:ext cx="3336724" cy="166895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0573" y="5042469"/>
            <a:ext cx="2344509" cy="1758382"/>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342" y="1187938"/>
            <a:ext cx="2394238" cy="1795679"/>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71" y="3222849"/>
            <a:ext cx="2075271" cy="1556453"/>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t="27973"/>
          <a:stretch/>
        </p:blipFill>
        <p:spPr>
          <a:xfrm>
            <a:off x="225069" y="1163431"/>
            <a:ext cx="3995925" cy="1920735"/>
          </a:xfrm>
          <a:prstGeom prst="rect">
            <a:avLst/>
          </a:prstGeom>
        </p:spPr>
      </p:pic>
      <p:grpSp>
        <p:nvGrpSpPr>
          <p:cNvPr id="21" name="Group 20"/>
          <p:cNvGrpSpPr/>
          <p:nvPr/>
        </p:nvGrpSpPr>
        <p:grpSpPr>
          <a:xfrm>
            <a:off x="1826393" y="1931205"/>
            <a:ext cx="5760750" cy="3396199"/>
            <a:chOff x="2190890" y="2046420"/>
            <a:chExt cx="5265102" cy="2935339"/>
          </a:xfrm>
        </p:grpSpPr>
        <p:pic>
          <p:nvPicPr>
            <p:cNvPr id="48" name="Picture 47" descr="world-countries-pale.png"/>
            <p:cNvPicPr>
              <a:picLocks noChangeAspect="1"/>
            </p:cNvPicPr>
            <p:nvPr/>
          </p:nvPicPr>
          <p:blipFill rotWithShape="1">
            <a:blip r:embed="rId8" cstate="print"/>
            <a:srcRect l="37333" t="7096" r="34810" b="60472"/>
            <a:stretch/>
          </p:blipFill>
          <p:spPr bwMode="auto">
            <a:xfrm>
              <a:off x="3302376" y="2186654"/>
              <a:ext cx="3856653" cy="2571102"/>
            </a:xfrm>
            <a:prstGeom prst="rect">
              <a:avLst/>
            </a:prstGeom>
            <a:noFill/>
            <a:ln w="9525">
              <a:noFill/>
              <a:miter lim="800000"/>
              <a:headEnd/>
              <a:tailEnd/>
            </a:ln>
          </p:spPr>
        </p:pic>
        <p:sp>
          <p:nvSpPr>
            <p:cNvPr id="59" name="Line Callout 1 (No Border) 58"/>
            <p:cNvSpPr/>
            <p:nvPr/>
          </p:nvSpPr>
          <p:spPr>
            <a:xfrm>
              <a:off x="3873199" y="4539852"/>
              <a:ext cx="1669026" cy="427679"/>
            </a:xfrm>
            <a:prstGeom prst="callout1">
              <a:avLst>
                <a:gd name="adj1" fmla="val -255"/>
                <a:gd name="adj2" fmla="val 40366"/>
                <a:gd name="adj3" fmla="val -268165"/>
                <a:gd name="adj4" fmla="val 17081"/>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AFRICOM</a:t>
              </a:r>
            </a:p>
            <a:p>
              <a:pPr algn="r">
                <a:defRPr/>
              </a:pPr>
              <a:r>
                <a:rPr lang="en-US" sz="1100" b="1" dirty="0">
                  <a:solidFill>
                    <a:schemeClr val="bg1"/>
                  </a:solidFill>
                </a:rPr>
                <a:t>(Stuttgart, 2018)</a:t>
              </a:r>
            </a:p>
          </p:txBody>
        </p:sp>
        <p:sp>
          <p:nvSpPr>
            <p:cNvPr id="61" name="Line Callout 1 (No Border) 60"/>
            <p:cNvSpPr/>
            <p:nvPr/>
          </p:nvSpPr>
          <p:spPr>
            <a:xfrm>
              <a:off x="5765266" y="4540758"/>
              <a:ext cx="1645916" cy="441001"/>
            </a:xfrm>
            <a:prstGeom prst="callout1">
              <a:avLst>
                <a:gd name="adj1" fmla="val 3101"/>
                <a:gd name="adj2" fmla="val 45126"/>
                <a:gd name="adj3" fmla="val -139501"/>
                <a:gd name="adj4" fmla="val 47108"/>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Tajikistan Gov’t </a:t>
              </a:r>
            </a:p>
            <a:p>
              <a:pPr algn="r">
                <a:defRPr/>
              </a:pPr>
              <a:r>
                <a:rPr lang="en-US" sz="1100" b="1" dirty="0"/>
                <a:t>(Dushanbe, 2014)</a:t>
              </a:r>
            </a:p>
          </p:txBody>
        </p:sp>
        <p:grpSp>
          <p:nvGrpSpPr>
            <p:cNvPr id="29" name="Group 28"/>
            <p:cNvGrpSpPr/>
            <p:nvPr/>
          </p:nvGrpSpPr>
          <p:grpSpPr>
            <a:xfrm>
              <a:off x="4696903" y="4074022"/>
              <a:ext cx="1799839" cy="427600"/>
              <a:chOff x="7162800" y="1755935"/>
              <a:chExt cx="1799839" cy="427600"/>
            </a:xfrm>
          </p:grpSpPr>
          <p:sp>
            <p:nvSpPr>
              <p:cNvPr id="63" name="Line Callout 1 (No Border) 62"/>
              <p:cNvSpPr/>
              <p:nvPr/>
            </p:nvSpPr>
            <p:spPr>
              <a:xfrm>
                <a:off x="7162800" y="1755935"/>
                <a:ext cx="1799839" cy="427600"/>
              </a:xfrm>
              <a:prstGeom prst="callout1">
                <a:avLst>
                  <a:gd name="adj1" fmla="val 670"/>
                  <a:gd name="adj2" fmla="val 64440"/>
                  <a:gd name="adj3" fmla="val -90163"/>
                  <a:gd name="adj4" fmla="val 114394"/>
                </a:avLst>
              </a:prstGeom>
              <a:solidFill>
                <a:srgbClr val="7030A0"/>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t>Kazakhstan Army</a:t>
                </a:r>
              </a:p>
              <a:p>
                <a:pPr algn="r">
                  <a:defRPr/>
                </a:pPr>
                <a:r>
                  <a:rPr lang="en-US" sz="1200" b="1" dirty="0"/>
                  <a:t>(</a:t>
                </a:r>
                <a:r>
                  <a:rPr lang="en-US" sz="1200" b="1" dirty="0" err="1"/>
                  <a:t>Almaty</a:t>
                </a:r>
                <a:r>
                  <a:rPr lang="en-US" sz="1200" b="1" dirty="0"/>
                  <a:t>, 2011)</a:t>
                </a:r>
              </a:p>
            </p:txBody>
          </p:sp>
          <p:pic>
            <p:nvPicPr>
              <p:cNvPr id="64" name="Picture 4" descr="180px-Coat_of_arms_military-of-kazakhstan_svg.png"/>
              <p:cNvPicPr>
                <a:picLocks noChangeAspect="1"/>
              </p:cNvPicPr>
              <p:nvPr/>
            </p:nvPicPr>
            <p:blipFill>
              <a:blip r:embed="rId9" cstate="print"/>
              <a:srcRect/>
              <a:stretch>
                <a:fillRect/>
              </a:stretch>
            </p:blipFill>
            <p:spPr bwMode="auto">
              <a:xfrm>
                <a:off x="7213456" y="1762125"/>
                <a:ext cx="330344" cy="369918"/>
              </a:xfrm>
              <a:prstGeom prst="rect">
                <a:avLst/>
              </a:prstGeom>
              <a:solidFill>
                <a:srgbClr val="7030A0"/>
              </a:solidFill>
              <a:ln w="9525">
                <a:noFill/>
                <a:miter lim="800000"/>
                <a:headEnd/>
                <a:tailEnd/>
              </a:ln>
            </p:spPr>
          </p:pic>
        </p:grpSp>
        <p:pic>
          <p:nvPicPr>
            <p:cNvPr id="65" name="Picture 12"/>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806975" y="4606883"/>
              <a:ext cx="350046" cy="352777"/>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6" name="Line Callout 1 (No Border) 105"/>
            <p:cNvSpPr/>
            <p:nvPr/>
          </p:nvSpPr>
          <p:spPr>
            <a:xfrm>
              <a:off x="2190890" y="3144042"/>
              <a:ext cx="1770586" cy="545375"/>
            </a:xfrm>
            <a:prstGeom prst="callout1">
              <a:avLst>
                <a:gd name="adj1" fmla="val 1806"/>
                <a:gd name="adj2" fmla="val 85637"/>
                <a:gd name="adj3" fmla="val -54975"/>
                <a:gd name="adj4" fmla="val 11146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Scandinavian</a:t>
              </a:r>
            </a:p>
            <a:p>
              <a:pPr algn="r">
                <a:defRPr/>
              </a:pPr>
              <a:r>
                <a:rPr lang="en-US" sz="1200" b="1" dirty="0">
                  <a:solidFill>
                    <a:schemeClr val="bg1"/>
                  </a:solidFill>
                </a:rPr>
                <a:t>Tri-Lateral </a:t>
              </a:r>
            </a:p>
            <a:p>
              <a:pPr algn="r">
                <a:defRPr/>
              </a:pPr>
              <a:r>
                <a:rPr lang="en-US" sz="1100" b="1" dirty="0">
                  <a:solidFill>
                    <a:schemeClr val="bg1"/>
                  </a:solidFill>
                </a:rPr>
                <a:t>(</a:t>
              </a:r>
              <a:r>
                <a:rPr lang="en-US" sz="1100" b="1" dirty="0" err="1">
                  <a:solidFill>
                    <a:schemeClr val="bg1"/>
                  </a:solidFill>
                </a:rPr>
                <a:t>Olso</a:t>
              </a:r>
              <a:r>
                <a:rPr lang="en-US" sz="1100" b="1" dirty="0">
                  <a:solidFill>
                    <a:schemeClr val="bg1"/>
                  </a:solidFill>
                </a:rPr>
                <a:t>, 2019)</a:t>
              </a:r>
            </a:p>
          </p:txBody>
        </p:sp>
        <p:pic>
          <p:nvPicPr>
            <p:cNvPr id="108" name="Picture 107"/>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2197591" y="3348443"/>
              <a:ext cx="259333" cy="30893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11526" y="3412874"/>
              <a:ext cx="190012" cy="222831"/>
            </a:xfrm>
            <a:prstGeom prst="rect">
              <a:avLst/>
            </a:prstGeom>
          </p:spPr>
        </p:pic>
        <p:grpSp>
          <p:nvGrpSpPr>
            <p:cNvPr id="28" name="Group 27"/>
            <p:cNvGrpSpPr/>
            <p:nvPr/>
          </p:nvGrpSpPr>
          <p:grpSpPr>
            <a:xfrm>
              <a:off x="3090743" y="2046420"/>
              <a:ext cx="1984227" cy="455650"/>
              <a:chOff x="3794915" y="781190"/>
              <a:chExt cx="1984227" cy="455650"/>
            </a:xfrm>
          </p:grpSpPr>
          <p:sp>
            <p:nvSpPr>
              <p:cNvPr id="57" name="Line Callout 1 (No Border) 56"/>
              <p:cNvSpPr/>
              <p:nvPr/>
            </p:nvSpPr>
            <p:spPr>
              <a:xfrm>
                <a:off x="3805777" y="787048"/>
                <a:ext cx="1973365" cy="440535"/>
              </a:xfrm>
              <a:prstGeom prst="callout1">
                <a:avLst>
                  <a:gd name="adj1" fmla="val 100924"/>
                  <a:gd name="adj2" fmla="val 73252"/>
                  <a:gd name="adj3" fmla="val 175964"/>
                  <a:gd name="adj4" fmla="val 66664"/>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Swedish DRA</a:t>
                </a:r>
              </a:p>
              <a:p>
                <a:pPr algn="r">
                  <a:defRPr/>
                </a:pPr>
                <a:r>
                  <a:rPr lang="en-US" sz="1100" b="1" dirty="0">
                    <a:solidFill>
                      <a:schemeClr val="bg1"/>
                    </a:solidFill>
                  </a:rPr>
                  <a:t>(Stockholm, 2018)</a:t>
                </a:r>
              </a:p>
            </p:txBody>
          </p:sp>
          <p:pic>
            <p:nvPicPr>
              <p:cNvPr id="112" name="Picture 111"/>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035" t="20000" r="16651" b="22707"/>
              <a:stretch/>
            </p:blipFill>
            <p:spPr>
              <a:xfrm>
                <a:off x="3794915" y="781190"/>
                <a:ext cx="595127" cy="455650"/>
              </a:xfrm>
              <a:prstGeom prst="rect">
                <a:avLst/>
              </a:prstGeom>
            </p:spPr>
          </p:pic>
        </p:grpSp>
        <p:sp>
          <p:nvSpPr>
            <p:cNvPr id="96" name="Line Callout 1 (No Border) 95"/>
            <p:cNvSpPr/>
            <p:nvPr/>
          </p:nvSpPr>
          <p:spPr>
            <a:xfrm>
              <a:off x="2811454" y="3760487"/>
              <a:ext cx="1400282" cy="394264"/>
            </a:xfrm>
            <a:prstGeom prst="callout1">
              <a:avLst>
                <a:gd name="adj1" fmla="val -113618"/>
                <a:gd name="adj2" fmla="val 85213"/>
                <a:gd name="adj3" fmla="val -2254"/>
                <a:gd name="adj4" fmla="val 90128"/>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200" b="1" dirty="0">
                  <a:solidFill>
                    <a:schemeClr val="bg1"/>
                  </a:solidFill>
                </a:rPr>
                <a:t>NATO SOF</a:t>
              </a:r>
            </a:p>
            <a:p>
              <a:pPr algn="r">
                <a:defRPr/>
              </a:pPr>
              <a:r>
                <a:rPr lang="en-US" sz="1100" b="1" dirty="0">
                  <a:solidFill>
                    <a:schemeClr val="bg1"/>
                  </a:solidFill>
                </a:rPr>
                <a:t>(Mons, 2019)</a:t>
              </a:r>
            </a:p>
          </p:txBody>
        </p:sp>
        <p:grpSp>
          <p:nvGrpSpPr>
            <p:cNvPr id="34" name="Group 33"/>
            <p:cNvGrpSpPr/>
            <p:nvPr/>
          </p:nvGrpSpPr>
          <p:grpSpPr>
            <a:xfrm>
              <a:off x="4442296" y="3176737"/>
              <a:ext cx="1878261" cy="415245"/>
              <a:chOff x="6083672" y="1912052"/>
              <a:chExt cx="1878261" cy="415245"/>
            </a:xfrm>
          </p:grpSpPr>
          <p:sp>
            <p:nvSpPr>
              <p:cNvPr id="97" name="Line Callout 1 (No Border) 96"/>
              <p:cNvSpPr/>
              <p:nvPr/>
            </p:nvSpPr>
            <p:spPr>
              <a:xfrm>
                <a:off x="6083672" y="1912052"/>
                <a:ext cx="1878261" cy="415245"/>
              </a:xfrm>
              <a:prstGeom prst="callout1">
                <a:avLst>
                  <a:gd name="adj1" fmla="val 31833"/>
                  <a:gd name="adj2" fmla="val -15621"/>
                  <a:gd name="adj3" fmla="val 50925"/>
                  <a:gd name="adj4" fmla="val 894"/>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1050" b="1" dirty="0">
                    <a:solidFill>
                      <a:srgbClr val="FFC000"/>
                    </a:solidFill>
                  </a:rPr>
                  <a:t>USAREUR/NATO ARRC</a:t>
                </a:r>
              </a:p>
              <a:p>
                <a:pPr algn="r">
                  <a:defRPr/>
                </a:pPr>
                <a:r>
                  <a:rPr lang="en-US" sz="1000" b="1" dirty="0">
                    <a:solidFill>
                      <a:srgbClr val="FFC000"/>
                    </a:solidFill>
                  </a:rPr>
                  <a:t>(Wiesbaden, 2021)</a:t>
                </a: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13302" y="1967948"/>
                <a:ext cx="247419" cy="324944"/>
              </a:xfrm>
              <a:prstGeom prst="rect">
                <a:avLst/>
              </a:prstGeom>
            </p:spPr>
          </p:pic>
        </p:grpSp>
        <p:grpSp>
          <p:nvGrpSpPr>
            <p:cNvPr id="124" name="Group 123"/>
            <p:cNvGrpSpPr/>
            <p:nvPr/>
          </p:nvGrpSpPr>
          <p:grpSpPr>
            <a:xfrm>
              <a:off x="5185121" y="2699153"/>
              <a:ext cx="2270871" cy="468403"/>
              <a:chOff x="4505296" y="3086545"/>
              <a:chExt cx="2270871" cy="468403"/>
            </a:xfrm>
          </p:grpSpPr>
          <p:grpSp>
            <p:nvGrpSpPr>
              <p:cNvPr id="125" name="Group 124"/>
              <p:cNvGrpSpPr/>
              <p:nvPr/>
            </p:nvGrpSpPr>
            <p:grpSpPr>
              <a:xfrm>
                <a:off x="4505296" y="3110448"/>
                <a:ext cx="2232522" cy="444500"/>
                <a:chOff x="4516542" y="4047379"/>
                <a:chExt cx="2232522" cy="444500"/>
              </a:xfrm>
            </p:grpSpPr>
            <p:sp>
              <p:nvSpPr>
                <p:cNvPr id="127" name="Line Callout 1 (No Border) 126"/>
                <p:cNvSpPr/>
                <p:nvPr/>
              </p:nvSpPr>
              <p:spPr>
                <a:xfrm>
                  <a:off x="4516542" y="4048196"/>
                  <a:ext cx="2232522" cy="442866"/>
                </a:xfrm>
                <a:prstGeom prst="callout1">
                  <a:avLst>
                    <a:gd name="adj1" fmla="val 43609"/>
                    <a:gd name="adj2" fmla="val 427"/>
                    <a:gd name="adj3" fmla="val 3381"/>
                    <a:gd name="adj4" fmla="val -18036"/>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050" b="1" dirty="0"/>
                </a:p>
              </p:txBody>
            </p:sp>
            <p:sp>
              <p:nvSpPr>
                <p:cNvPr id="128" name="Freeform 127"/>
                <p:cNvSpPr/>
                <p:nvPr/>
              </p:nvSpPr>
              <p:spPr>
                <a:xfrm>
                  <a:off x="4519966" y="4047379"/>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6" name="TextBox 125"/>
              <p:cNvSpPr txBox="1"/>
              <p:nvPr/>
            </p:nvSpPr>
            <p:spPr>
              <a:xfrm>
                <a:off x="4802550" y="3086545"/>
                <a:ext cx="1973617" cy="415498"/>
              </a:xfrm>
              <a:prstGeom prst="rect">
                <a:avLst/>
              </a:prstGeom>
              <a:noFill/>
            </p:spPr>
            <p:txBody>
              <a:bodyPr wrap="none" rtlCol="0">
                <a:spAutoFit/>
              </a:bodyPr>
              <a:lstStyle/>
              <a:p>
                <a:pPr algn="r">
                  <a:defRPr/>
                </a:pPr>
                <a:r>
                  <a:rPr lang="en-US" sz="1050" b="1" dirty="0">
                    <a:solidFill>
                      <a:srgbClr val="FFC000"/>
                    </a:solidFill>
                  </a:rPr>
                  <a:t>Hybrid Centre of Excellence</a:t>
                </a:r>
              </a:p>
              <a:p>
                <a:pPr algn="r">
                  <a:defRPr/>
                </a:pPr>
                <a:r>
                  <a:rPr lang="en-US" sz="1050" b="1" dirty="0">
                    <a:solidFill>
                      <a:srgbClr val="FFC000"/>
                    </a:solidFill>
                  </a:rPr>
                  <a:t>(Helsinki, 2021)</a:t>
                </a:r>
              </a:p>
            </p:txBody>
          </p:sp>
        </p:grpSp>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37887" y="2748376"/>
              <a:ext cx="408094" cy="408715"/>
            </a:xfrm>
            <a:prstGeom prst="rect">
              <a:avLst/>
            </a:prstGeom>
          </p:spPr>
        </p:pic>
        <p:grpSp>
          <p:nvGrpSpPr>
            <p:cNvPr id="35" name="Group 34"/>
            <p:cNvGrpSpPr/>
            <p:nvPr/>
          </p:nvGrpSpPr>
          <p:grpSpPr>
            <a:xfrm>
              <a:off x="2332981" y="2531650"/>
              <a:ext cx="1524000" cy="431692"/>
              <a:chOff x="7620000" y="6741630"/>
              <a:chExt cx="1524000" cy="456810"/>
            </a:xfrm>
          </p:grpSpPr>
          <p:grpSp>
            <p:nvGrpSpPr>
              <p:cNvPr id="134" name="Group 133"/>
              <p:cNvGrpSpPr/>
              <p:nvPr/>
            </p:nvGrpSpPr>
            <p:grpSpPr>
              <a:xfrm>
                <a:off x="7620000" y="6753940"/>
                <a:ext cx="1477368" cy="444500"/>
                <a:chOff x="6835526" y="4203700"/>
                <a:chExt cx="2232522" cy="444500"/>
              </a:xfrm>
            </p:grpSpPr>
            <p:sp>
              <p:nvSpPr>
                <p:cNvPr id="136" name="Line Callout 1 (No Border) 135"/>
                <p:cNvSpPr/>
                <p:nvPr/>
              </p:nvSpPr>
              <p:spPr>
                <a:xfrm>
                  <a:off x="6835526" y="4204517"/>
                  <a:ext cx="2232522" cy="442866"/>
                </a:xfrm>
                <a:prstGeom prst="callout1">
                  <a:avLst>
                    <a:gd name="adj1" fmla="val 48286"/>
                    <a:gd name="adj2" fmla="val 100050"/>
                    <a:gd name="adj3" fmla="val 62772"/>
                    <a:gd name="adj4" fmla="val 115415"/>
                  </a:avLst>
                </a:prstGeom>
                <a:solidFill>
                  <a:schemeClr val="tx1">
                    <a:lumMod val="50000"/>
                    <a:lumOff val="50000"/>
                  </a:schemeClr>
                </a:solidFill>
                <a:ln>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endParaRPr lang="en-US" sz="1200" b="1" dirty="0"/>
                </a:p>
              </p:txBody>
            </p:sp>
            <p:sp>
              <p:nvSpPr>
                <p:cNvPr id="137" name="Freeform 136"/>
                <p:cNvSpPr/>
                <p:nvPr/>
              </p:nvSpPr>
              <p:spPr>
                <a:xfrm>
                  <a:off x="6838950" y="4203700"/>
                  <a:ext cx="2225675" cy="444500"/>
                </a:xfrm>
                <a:custGeom>
                  <a:avLst/>
                  <a:gdLst>
                    <a:gd name="connsiteX0" fmla="*/ 2222500 w 2225675"/>
                    <a:gd name="connsiteY0" fmla="*/ 0 h 444500"/>
                    <a:gd name="connsiteX1" fmla="*/ 2225675 w 2225675"/>
                    <a:gd name="connsiteY1" fmla="*/ 422275 h 444500"/>
                    <a:gd name="connsiteX2" fmla="*/ 0 w 2225675"/>
                    <a:gd name="connsiteY2" fmla="*/ 444500 h 444500"/>
                    <a:gd name="connsiteX3" fmla="*/ 2222500 w 2225675"/>
                    <a:gd name="connsiteY3" fmla="*/ 0 h 444500"/>
                  </a:gdLst>
                  <a:ahLst/>
                  <a:cxnLst>
                    <a:cxn ang="0">
                      <a:pos x="connsiteX0" y="connsiteY0"/>
                    </a:cxn>
                    <a:cxn ang="0">
                      <a:pos x="connsiteX1" y="connsiteY1"/>
                    </a:cxn>
                    <a:cxn ang="0">
                      <a:pos x="connsiteX2" y="connsiteY2"/>
                    </a:cxn>
                    <a:cxn ang="0">
                      <a:pos x="connsiteX3" y="connsiteY3"/>
                    </a:cxn>
                  </a:cxnLst>
                  <a:rect l="l" t="t" r="r" b="b"/>
                  <a:pathLst>
                    <a:path w="2225675" h="444500">
                      <a:moveTo>
                        <a:pt x="2222500" y="0"/>
                      </a:moveTo>
                      <a:cubicBezTo>
                        <a:pt x="2223558" y="140758"/>
                        <a:pt x="2224617" y="281517"/>
                        <a:pt x="2225675" y="422275"/>
                      </a:cubicBezTo>
                      <a:lnTo>
                        <a:pt x="0" y="444500"/>
                      </a:lnTo>
                      <a:lnTo>
                        <a:pt x="2222500"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extBox 134"/>
              <p:cNvSpPr txBox="1"/>
              <p:nvPr/>
            </p:nvSpPr>
            <p:spPr>
              <a:xfrm>
                <a:off x="7976694" y="6741630"/>
                <a:ext cx="1167306" cy="447816"/>
              </a:xfrm>
              <a:prstGeom prst="rect">
                <a:avLst/>
              </a:prstGeom>
              <a:noFill/>
            </p:spPr>
            <p:txBody>
              <a:bodyPr wrap="none" rtlCol="0">
                <a:spAutoFit/>
              </a:bodyPr>
              <a:lstStyle/>
              <a:p>
                <a:pPr algn="r">
                  <a:defRPr/>
                </a:pPr>
                <a:r>
                  <a:rPr lang="en-US" sz="1100" b="1" dirty="0">
                    <a:solidFill>
                      <a:schemeClr val="bg1"/>
                    </a:solidFill>
                  </a:rPr>
                  <a:t>NATO JWC</a:t>
                </a:r>
              </a:p>
              <a:p>
                <a:pPr algn="r">
                  <a:defRPr/>
                </a:pPr>
                <a:r>
                  <a:rPr lang="en-US" sz="1050" b="1" dirty="0">
                    <a:solidFill>
                      <a:schemeClr val="bg1"/>
                    </a:solidFill>
                  </a:rPr>
                  <a:t>(Stavanger, 2020)</a:t>
                </a:r>
              </a:p>
            </p:txBody>
          </p:sp>
          <p:pic>
            <p:nvPicPr>
              <p:cNvPr id="139" name="Picture 2" descr="joint warfare centre final76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8561" y="6808295"/>
                <a:ext cx="294980" cy="34565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1543" y="3768194"/>
              <a:ext cx="372244" cy="372244"/>
            </a:xfrm>
            <a:prstGeom prst="rect">
              <a:avLst/>
            </a:prstGeom>
          </p:spPr>
        </p:pic>
        <p:pic>
          <p:nvPicPr>
            <p:cNvPr id="49" name="Picture 4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09102" y="4586199"/>
              <a:ext cx="289622" cy="369416"/>
            </a:xfrm>
            <a:prstGeom prst="rect">
              <a:avLst/>
            </a:prstGeom>
          </p:spPr>
        </p:pic>
        <p:pic>
          <p:nvPicPr>
            <p:cNvPr id="51" name="Picture 50"/>
            <p:cNvPicPr>
              <a:picLocks noChangeAspect="1"/>
            </p:cNvPicPr>
            <p:nvPr/>
          </p:nvPicPr>
          <p:blipFill>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04384" y="3196034"/>
              <a:ext cx="180086" cy="498905"/>
            </a:xfrm>
            <a:prstGeom prst="rect">
              <a:avLst/>
            </a:prstGeom>
          </p:spPr>
        </p:pic>
      </p:grpSp>
    </p:spTree>
    <p:extLst>
      <p:ext uri="{BB962C8B-B14F-4D97-AF65-F5344CB8AC3E}">
        <p14:creationId xmlns:p14="http://schemas.microsoft.com/office/powerpoint/2010/main" val="2143878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7_Default Design">
  <a:themeElements>
    <a:clrScheme name="NPS NWSI">
      <a:dk1>
        <a:sysClr val="windowText" lastClr="000000"/>
      </a:dk1>
      <a:lt1>
        <a:sysClr val="window" lastClr="FFFFFF"/>
      </a:lt1>
      <a:dk2>
        <a:srgbClr val="004679"/>
      </a:dk2>
      <a:lt2>
        <a:srgbClr val="E7E7E9"/>
      </a:lt2>
      <a:accent1>
        <a:srgbClr val="00457C"/>
      </a:accent1>
      <a:accent2>
        <a:srgbClr val="C41230"/>
      </a:accent2>
      <a:accent3>
        <a:srgbClr val="5B7868"/>
      </a:accent3>
      <a:accent4>
        <a:srgbClr val="FFD503"/>
      </a:accent4>
      <a:accent5>
        <a:srgbClr val="49729E"/>
      </a:accent5>
      <a:accent6>
        <a:srgbClr val="A48040"/>
      </a:accent6>
      <a:hlink>
        <a:srgbClr val="0000FF"/>
      </a:hlink>
      <a:folHlink>
        <a:srgbClr val="800080"/>
      </a:folHlink>
    </a:clrScheme>
    <a:fontScheme name="Custom 2">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a:lstStyle>
        <a:defPPr marL="342900" indent="-342900">
          <a:lnSpc>
            <a:spcPct val="80000"/>
          </a:lnSpc>
          <a:spcBef>
            <a:spcPct val="35000"/>
          </a:spcBef>
          <a:buFontTx/>
          <a:buChar char="•"/>
          <a:defRPr sz="1800" dirty="0" smtClean="0">
            <a:solidFill>
              <a:srgbClr val="000066"/>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AA8442924356439B5E8A2B041AA79E" ma:contentTypeVersion="13" ma:contentTypeDescription="Create a new document." ma:contentTypeScope="" ma:versionID="0d2678d59188bbdcbb74f86d4730eb35">
  <xsd:schema xmlns:xsd="http://www.w3.org/2001/XMLSchema" xmlns:xs="http://www.w3.org/2001/XMLSchema" xmlns:p="http://schemas.microsoft.com/office/2006/metadata/properties" xmlns:ns3="919fd495-1f4a-43cf-8dfb-db269383fa4a" xmlns:ns4="1e456a8f-aa8e-44f9-bae4-f1a9dce90dcf" targetNamespace="http://schemas.microsoft.com/office/2006/metadata/properties" ma:root="true" ma:fieldsID="9a2f7baca17567e13e6f23976ec00889" ns3:_="" ns4:_="">
    <xsd:import namespace="919fd495-1f4a-43cf-8dfb-db269383fa4a"/>
    <xsd:import namespace="1e456a8f-aa8e-44f9-bae4-f1a9dce90dc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9fd495-1f4a-43cf-8dfb-db269383fa4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456a8f-aa8e-44f9-bae4-f1a9dce90dc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D8A6BB-0484-423E-8599-C58B0B0A4663}">
  <ds:schemaRefs>
    <ds:schemaRef ds:uri="http://schemas.microsoft.com/sharepoint/v3/contenttype/forms"/>
  </ds:schemaRefs>
</ds:datastoreItem>
</file>

<file path=customXml/itemProps2.xml><?xml version="1.0" encoding="utf-8"?>
<ds:datastoreItem xmlns:ds="http://schemas.openxmlformats.org/officeDocument/2006/customXml" ds:itemID="{988F85F2-2856-4443-A0C4-13832D265F43}">
  <ds:schemaRefs>
    <ds:schemaRef ds:uri="http://purl.org/dc/dcmitype/"/>
    <ds:schemaRef ds:uri="http://schemas.microsoft.com/office/2006/documentManagement/types"/>
    <ds:schemaRef ds:uri="919fd495-1f4a-43cf-8dfb-db269383fa4a"/>
    <ds:schemaRef ds:uri="http://purl.org/dc/terms/"/>
    <ds:schemaRef ds:uri="http://schemas.microsoft.com/office/infopath/2007/PartnerControls"/>
    <ds:schemaRef ds:uri="http://www.w3.org/XML/1998/namespace"/>
    <ds:schemaRef ds:uri="1e456a8f-aa8e-44f9-bae4-f1a9dce90dcf"/>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67284027-58DA-4F36-AAFF-DE2ED92A34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9fd495-1f4a-43cf-8dfb-db269383fa4a"/>
    <ds:schemaRef ds:uri="1e456a8f-aa8e-44f9-bae4-f1a9dce90d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5368</TotalTime>
  <Words>2105</Words>
  <Application>Microsoft Office PowerPoint</Application>
  <PresentationFormat>On-screen Show (4:3)</PresentationFormat>
  <Paragraphs>303</Paragraphs>
  <Slides>23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MS PGothic</vt:lpstr>
      <vt:lpstr>Adobe Devanagari</vt:lpstr>
      <vt:lpstr>Arial</vt:lpstr>
      <vt:lpstr>Book Antiqua</vt:lpstr>
      <vt:lpstr>Calibri</vt:lpstr>
      <vt:lpstr>Helvetica Neue</vt:lpstr>
      <vt:lpstr>Myriad Pro</vt:lpstr>
      <vt:lpstr>Times</vt:lpstr>
      <vt:lpstr>Times New Roman</vt:lpstr>
      <vt:lpstr>7_Default Design</vt:lpstr>
      <vt:lpstr>NWSI Wargaming Center</vt:lpstr>
      <vt:lpstr>NWSI Mission</vt:lpstr>
      <vt:lpstr>NWSI Wargaming Center</vt:lpstr>
      <vt:lpstr>NWSI Wargaming Center</vt:lpstr>
      <vt:lpstr>Role for NWSI Wargaming  in Allied Cooperation</vt:lpstr>
      <vt:lpstr>Mobile Education Team (MET)  Basic Analytic Wargaming Course</vt:lpstr>
      <vt:lpstr>NPS Wargaming Mobile Education Team  Delivered and Projected (2021)</vt:lpstr>
      <vt:lpstr>PowerPoint Presentation</vt:lpstr>
      <vt:lpstr>NPS Wargaming Mobile Education Team  Europe and Central Asia</vt:lpstr>
      <vt:lpstr>Resident Wargaming Course </vt:lpstr>
      <vt:lpstr>Wargaming Applications Capstone Projects FY19</vt:lpstr>
      <vt:lpstr>Wargaming Applications Capstone Projects FY20 </vt:lpstr>
      <vt:lpstr>PowerPoint Presentation</vt:lpstr>
      <vt:lpstr>USMC: Expeditionary Advanced  Base Operations Wargaming</vt:lpstr>
      <vt:lpstr>Army: Multi-Domain Operations Wargaming</vt:lpstr>
      <vt:lpstr>NATO: Operational Energy Wargaming</vt:lpstr>
      <vt:lpstr>NATO SOF Wargames  (2018-19)</vt:lpstr>
      <vt:lpstr>Estonia SOF Wargaming</vt:lpstr>
      <vt:lpstr>Australian Defence Force – USMC Interoperability Wargaming</vt:lpstr>
      <vt:lpstr>Taiwan Wargame </vt:lpstr>
      <vt:lpstr>Sponsored Thesis Supported Wargames</vt:lpstr>
      <vt:lpstr>Sponsored Wargames  Fall FY21</vt:lpstr>
      <vt:lpstr>Questions?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NWSI Template</dc:title>
  <dc:creator>cpgood@nps.edu</dc:creator>
  <cp:lastModifiedBy>Jeff Appleget</cp:lastModifiedBy>
  <cp:revision>432</cp:revision>
  <dcterms:created xsi:type="dcterms:W3CDTF">2015-03-10T15:16:38Z</dcterms:created>
  <dcterms:modified xsi:type="dcterms:W3CDTF">2020-11-20T02:57:47Z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0x010100C2AA8442924356439B5E8A2B041AA79E</vt:lpwstr>
  </property>
</Properties>
</file>