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8"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5143500" type="screen16x9"/>
  <p:notesSz cx="6858000" cy="9144000"/>
  <p:embeddedFontLst>
    <p:embeddedFont>
      <p:font typeface="Roboto" panose="020B0604020202020204" charset="0"/>
      <p:regular r:id="rId36"/>
      <p:bold r:id="rId37"/>
      <p:italic r:id="rId38"/>
      <p:boldItalic r:id="rId39"/>
    </p:embeddedFont>
    <p:embeddedFont>
      <p:font typeface="Roboto Slab" panose="020B0604020202020204" charset="0"/>
      <p:regular r:id="rId40"/>
      <p:bold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f641hLp/8OSnsSf9oFExZESto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440B3-8143-41A2-8203-408465660C8D}" v="1" dt="2023-02-08T15:38:01.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96" autoAdjust="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x, Nicole D US CTR AA/LIB" userId="b6cc85c9-4d19-4e94-a8a6-ee19836a64b3" providerId="ADAL" clId="{729440B3-8143-41A2-8203-408465660C8D}"/>
    <pc:docChg chg="modSld">
      <pc:chgData name="Cox, Nicole D US CTR AA/LIB" userId="b6cc85c9-4d19-4e94-a8a6-ee19836a64b3" providerId="ADAL" clId="{729440B3-8143-41A2-8203-408465660C8D}" dt="2023-02-08T15:46:44.833" v="31" actId="1076"/>
      <pc:docMkLst>
        <pc:docMk/>
      </pc:docMkLst>
      <pc:sldChg chg="modSp mod">
        <pc:chgData name="Cox, Nicole D US CTR AA/LIB" userId="b6cc85c9-4d19-4e94-a8a6-ee19836a64b3" providerId="ADAL" clId="{729440B3-8143-41A2-8203-408465660C8D}" dt="2023-02-08T15:14:56.492" v="3" actId="1076"/>
        <pc:sldMkLst>
          <pc:docMk/>
          <pc:sldMk cId="0" sldId="260"/>
        </pc:sldMkLst>
        <pc:spChg chg="mod">
          <ac:chgData name="Cox, Nicole D US CTR AA/LIB" userId="b6cc85c9-4d19-4e94-a8a6-ee19836a64b3" providerId="ADAL" clId="{729440B3-8143-41A2-8203-408465660C8D}" dt="2023-02-08T15:14:46.626" v="0" actId="1076"/>
          <ac:spMkLst>
            <pc:docMk/>
            <pc:sldMk cId="0" sldId="260"/>
            <ac:spMk id="91" creationId="{00000000-0000-0000-0000-000000000000}"/>
          </ac:spMkLst>
        </pc:spChg>
        <pc:spChg chg="mod">
          <ac:chgData name="Cox, Nicole D US CTR AA/LIB" userId="b6cc85c9-4d19-4e94-a8a6-ee19836a64b3" providerId="ADAL" clId="{729440B3-8143-41A2-8203-408465660C8D}" dt="2023-02-08T15:14:50.673" v="1" actId="1076"/>
          <ac:spMkLst>
            <pc:docMk/>
            <pc:sldMk cId="0" sldId="260"/>
            <ac:spMk id="92" creationId="{00000000-0000-0000-0000-000000000000}"/>
          </ac:spMkLst>
        </pc:spChg>
        <pc:spChg chg="mod">
          <ac:chgData name="Cox, Nicole D US CTR AA/LIB" userId="b6cc85c9-4d19-4e94-a8a6-ee19836a64b3" providerId="ADAL" clId="{729440B3-8143-41A2-8203-408465660C8D}" dt="2023-02-08T15:14:53.717" v="2" actId="1076"/>
          <ac:spMkLst>
            <pc:docMk/>
            <pc:sldMk cId="0" sldId="260"/>
            <ac:spMk id="93" creationId="{00000000-0000-0000-0000-000000000000}"/>
          </ac:spMkLst>
        </pc:spChg>
        <pc:spChg chg="mod">
          <ac:chgData name="Cox, Nicole D US CTR AA/LIB" userId="b6cc85c9-4d19-4e94-a8a6-ee19836a64b3" providerId="ADAL" clId="{729440B3-8143-41A2-8203-408465660C8D}" dt="2023-02-08T15:14:56.492" v="3" actId="1076"/>
          <ac:spMkLst>
            <pc:docMk/>
            <pc:sldMk cId="0" sldId="260"/>
            <ac:spMk id="94" creationId="{00000000-0000-0000-0000-000000000000}"/>
          </ac:spMkLst>
        </pc:spChg>
      </pc:sldChg>
      <pc:sldChg chg="modSp mod">
        <pc:chgData name="Cox, Nicole D US CTR AA/LIB" userId="b6cc85c9-4d19-4e94-a8a6-ee19836a64b3" providerId="ADAL" clId="{729440B3-8143-41A2-8203-408465660C8D}" dt="2023-02-08T15:27:14.945" v="5" actId="1076"/>
        <pc:sldMkLst>
          <pc:docMk/>
          <pc:sldMk cId="0" sldId="265"/>
        </pc:sldMkLst>
        <pc:spChg chg="mod">
          <ac:chgData name="Cox, Nicole D US CTR AA/LIB" userId="b6cc85c9-4d19-4e94-a8a6-ee19836a64b3" providerId="ADAL" clId="{729440B3-8143-41A2-8203-408465660C8D}" dt="2023-02-08T15:27:14.945" v="5" actId="1076"/>
          <ac:spMkLst>
            <pc:docMk/>
            <pc:sldMk cId="0" sldId="265"/>
            <ac:spMk id="159" creationId="{00000000-0000-0000-0000-000000000000}"/>
          </ac:spMkLst>
        </pc:spChg>
      </pc:sldChg>
      <pc:sldChg chg="modSp mod">
        <pc:chgData name="Cox, Nicole D US CTR AA/LIB" userId="b6cc85c9-4d19-4e94-a8a6-ee19836a64b3" providerId="ADAL" clId="{729440B3-8143-41A2-8203-408465660C8D}" dt="2023-02-08T15:28:44.254" v="6" actId="1076"/>
        <pc:sldMkLst>
          <pc:docMk/>
          <pc:sldMk cId="0" sldId="266"/>
        </pc:sldMkLst>
        <pc:spChg chg="mod">
          <ac:chgData name="Cox, Nicole D US CTR AA/LIB" userId="b6cc85c9-4d19-4e94-a8a6-ee19836a64b3" providerId="ADAL" clId="{729440B3-8143-41A2-8203-408465660C8D}" dt="2023-02-08T15:28:44.254" v="6" actId="1076"/>
          <ac:spMkLst>
            <pc:docMk/>
            <pc:sldMk cId="0" sldId="266"/>
            <ac:spMk id="173" creationId="{00000000-0000-0000-0000-000000000000}"/>
          </ac:spMkLst>
        </pc:spChg>
      </pc:sldChg>
      <pc:sldChg chg="modSp mod">
        <pc:chgData name="Cox, Nicole D US CTR AA/LIB" userId="b6cc85c9-4d19-4e94-a8a6-ee19836a64b3" providerId="ADAL" clId="{729440B3-8143-41A2-8203-408465660C8D}" dt="2023-02-08T15:36:32.802" v="16" actId="20577"/>
        <pc:sldMkLst>
          <pc:docMk/>
          <pc:sldMk cId="0" sldId="270"/>
        </pc:sldMkLst>
        <pc:spChg chg="mod">
          <ac:chgData name="Cox, Nicole D US CTR AA/LIB" userId="b6cc85c9-4d19-4e94-a8a6-ee19836a64b3" providerId="ADAL" clId="{729440B3-8143-41A2-8203-408465660C8D}" dt="2023-02-08T15:36:32.802" v="16" actId="20577"/>
          <ac:spMkLst>
            <pc:docMk/>
            <pc:sldMk cId="0" sldId="270"/>
            <ac:spMk id="225" creationId="{00000000-0000-0000-0000-000000000000}"/>
          </ac:spMkLst>
        </pc:spChg>
      </pc:sldChg>
      <pc:sldChg chg="modSp mod">
        <pc:chgData name="Cox, Nicole D US CTR AA/LIB" userId="b6cc85c9-4d19-4e94-a8a6-ee19836a64b3" providerId="ADAL" clId="{729440B3-8143-41A2-8203-408465660C8D}" dt="2023-02-08T15:38:22.031" v="21" actId="1076"/>
        <pc:sldMkLst>
          <pc:docMk/>
          <pc:sldMk cId="0" sldId="274"/>
        </pc:sldMkLst>
        <pc:grpChg chg="mod">
          <ac:chgData name="Cox, Nicole D US CTR AA/LIB" userId="b6cc85c9-4d19-4e94-a8a6-ee19836a64b3" providerId="ADAL" clId="{729440B3-8143-41A2-8203-408465660C8D}" dt="2023-02-08T15:38:22.031" v="21" actId="1076"/>
          <ac:grpSpMkLst>
            <pc:docMk/>
            <pc:sldMk cId="0" sldId="274"/>
            <ac:grpSpMk id="268" creationId="{00000000-0000-0000-0000-000000000000}"/>
          </ac:grpSpMkLst>
        </pc:grpChg>
      </pc:sldChg>
      <pc:sldChg chg="modSp mod">
        <pc:chgData name="Cox, Nicole D US CTR AA/LIB" userId="b6cc85c9-4d19-4e94-a8a6-ee19836a64b3" providerId="ADAL" clId="{729440B3-8143-41A2-8203-408465660C8D}" dt="2023-02-08T15:38:28.658" v="22" actId="1076"/>
        <pc:sldMkLst>
          <pc:docMk/>
          <pc:sldMk cId="0" sldId="275"/>
        </pc:sldMkLst>
        <pc:spChg chg="mod">
          <ac:chgData name="Cox, Nicole D US CTR AA/LIB" userId="b6cc85c9-4d19-4e94-a8a6-ee19836a64b3" providerId="ADAL" clId="{729440B3-8143-41A2-8203-408465660C8D}" dt="2023-02-08T15:37:27.618" v="19" actId="1076"/>
          <ac:spMkLst>
            <pc:docMk/>
            <pc:sldMk cId="0" sldId="275"/>
            <ac:spMk id="277" creationId="{00000000-0000-0000-0000-000000000000}"/>
          </ac:spMkLst>
        </pc:spChg>
        <pc:grpChg chg="mod">
          <ac:chgData name="Cox, Nicole D US CTR AA/LIB" userId="b6cc85c9-4d19-4e94-a8a6-ee19836a64b3" providerId="ADAL" clId="{729440B3-8143-41A2-8203-408465660C8D}" dt="2023-02-08T15:38:28.658" v="22" actId="1076"/>
          <ac:grpSpMkLst>
            <pc:docMk/>
            <pc:sldMk cId="0" sldId="275"/>
            <ac:grpSpMk id="279" creationId="{00000000-0000-0000-0000-000000000000}"/>
          </ac:grpSpMkLst>
        </pc:grpChg>
      </pc:sldChg>
      <pc:sldChg chg="modSp mod">
        <pc:chgData name="Cox, Nicole D US CTR AA/LIB" userId="b6cc85c9-4d19-4e94-a8a6-ee19836a64b3" providerId="ADAL" clId="{729440B3-8143-41A2-8203-408465660C8D}" dt="2023-02-08T15:39:04.601" v="26" actId="1076"/>
        <pc:sldMkLst>
          <pc:docMk/>
          <pc:sldMk cId="0" sldId="276"/>
        </pc:sldMkLst>
        <pc:grpChg chg="mod">
          <ac:chgData name="Cox, Nicole D US CTR AA/LIB" userId="b6cc85c9-4d19-4e94-a8a6-ee19836a64b3" providerId="ADAL" clId="{729440B3-8143-41A2-8203-408465660C8D}" dt="2023-02-08T15:39:04.601" v="26" actId="1076"/>
          <ac:grpSpMkLst>
            <pc:docMk/>
            <pc:sldMk cId="0" sldId="276"/>
            <ac:grpSpMk id="288" creationId="{00000000-0000-0000-0000-000000000000}"/>
          </ac:grpSpMkLst>
        </pc:grpChg>
      </pc:sldChg>
      <pc:sldChg chg="modSp mod">
        <pc:chgData name="Cox, Nicole D US CTR AA/LIB" userId="b6cc85c9-4d19-4e94-a8a6-ee19836a64b3" providerId="ADAL" clId="{729440B3-8143-41A2-8203-408465660C8D}" dt="2023-02-08T15:46:44.833" v="31" actId="1076"/>
        <pc:sldMkLst>
          <pc:docMk/>
          <pc:sldMk cId="0" sldId="284"/>
        </pc:sldMkLst>
        <pc:spChg chg="mod">
          <ac:chgData name="Cox, Nicole D US CTR AA/LIB" userId="b6cc85c9-4d19-4e94-a8a6-ee19836a64b3" providerId="ADAL" clId="{729440B3-8143-41A2-8203-408465660C8D}" dt="2023-02-08T15:46:44.833" v="31" actId="1076"/>
          <ac:spMkLst>
            <pc:docMk/>
            <pc:sldMk cId="0" sldId="284"/>
            <ac:spMk id="337" creationId="{00000000-0000-0000-0000-000000000000}"/>
          </ac:spMkLst>
        </pc:spChg>
        <pc:spChg chg="mod">
          <ac:chgData name="Cox, Nicole D US CTR AA/LIB" userId="b6cc85c9-4d19-4e94-a8a6-ee19836a64b3" providerId="ADAL" clId="{729440B3-8143-41A2-8203-408465660C8D}" dt="2023-02-08T15:45:58.678" v="27" actId="1076"/>
          <ac:spMkLst>
            <pc:docMk/>
            <pc:sldMk cId="0" sldId="284"/>
            <ac:spMk id="339" creationId="{00000000-0000-0000-0000-000000000000}"/>
          </ac:spMkLst>
        </pc:spChg>
        <pc:spChg chg="mod">
          <ac:chgData name="Cox, Nicole D US CTR AA/LIB" userId="b6cc85c9-4d19-4e94-a8a6-ee19836a64b3" providerId="ADAL" clId="{729440B3-8143-41A2-8203-408465660C8D}" dt="2023-02-08T15:46:02.413" v="28" actId="1076"/>
          <ac:spMkLst>
            <pc:docMk/>
            <pc:sldMk cId="0" sldId="284"/>
            <ac:spMk id="340" creationId="{00000000-0000-0000-0000-000000000000}"/>
          </ac:spMkLst>
        </pc:spChg>
        <pc:spChg chg="mod">
          <ac:chgData name="Cox, Nicole D US CTR AA/LIB" userId="b6cc85c9-4d19-4e94-a8a6-ee19836a64b3" providerId="ADAL" clId="{729440B3-8143-41A2-8203-408465660C8D}" dt="2023-02-08T15:46:04.894" v="29" actId="1076"/>
          <ac:spMkLst>
            <pc:docMk/>
            <pc:sldMk cId="0" sldId="284"/>
            <ac:spMk id="341" creationId="{00000000-0000-0000-0000-000000000000}"/>
          </ac:spMkLst>
        </pc:spChg>
        <pc:spChg chg="mod">
          <ac:chgData name="Cox, Nicole D US CTR AA/LIB" userId="b6cc85c9-4d19-4e94-a8a6-ee19836a64b3" providerId="ADAL" clId="{729440B3-8143-41A2-8203-408465660C8D}" dt="2023-02-08T15:46:11.153" v="30" actId="1076"/>
          <ac:spMkLst>
            <pc:docMk/>
            <pc:sldMk cId="0" sldId="284"/>
            <ac:spMk id="342" creationId="{00000000-0000-0000-0000-000000000000}"/>
          </ac:spMkLst>
        </pc:spChg>
      </pc:sldChg>
      <pc:sldChg chg="addSp modSp mod">
        <pc:chgData name="Cox, Nicole D US CTR AA/LIB" userId="b6cc85c9-4d19-4e94-a8a6-ee19836a64b3" providerId="ADAL" clId="{729440B3-8143-41A2-8203-408465660C8D}" dt="2023-02-08T15:38:34.118" v="24" actId="1076"/>
        <pc:sldMkLst>
          <pc:docMk/>
          <pc:sldMk cId="4016046490" sldId="288"/>
        </pc:sldMkLst>
        <pc:spChg chg="mod">
          <ac:chgData name="Cox, Nicole D US CTR AA/LIB" userId="b6cc85c9-4d19-4e94-a8a6-ee19836a64b3" providerId="ADAL" clId="{729440B3-8143-41A2-8203-408465660C8D}" dt="2023-02-08T15:38:01.787" v="20"/>
          <ac:spMkLst>
            <pc:docMk/>
            <pc:sldMk cId="4016046490" sldId="288"/>
            <ac:spMk id="6" creationId="{EBC63BEB-DB54-61AF-4D9E-B6BDE56AD8C2}"/>
          </ac:spMkLst>
        </pc:spChg>
        <pc:spChg chg="mod">
          <ac:chgData name="Cox, Nicole D US CTR AA/LIB" userId="b6cc85c9-4d19-4e94-a8a6-ee19836a64b3" providerId="ADAL" clId="{729440B3-8143-41A2-8203-408465660C8D}" dt="2023-02-08T15:38:01.787" v="20"/>
          <ac:spMkLst>
            <pc:docMk/>
            <pc:sldMk cId="4016046490" sldId="288"/>
            <ac:spMk id="7" creationId="{A9A16EEE-6CB1-2520-112B-D71CAF817F2E}"/>
          </ac:spMkLst>
        </pc:spChg>
        <pc:grpChg chg="add mod">
          <ac:chgData name="Cox, Nicole D US CTR AA/LIB" userId="b6cc85c9-4d19-4e94-a8a6-ee19836a64b3" providerId="ADAL" clId="{729440B3-8143-41A2-8203-408465660C8D}" dt="2023-02-08T15:38:34.118" v="24" actId="1076"/>
          <ac:grpSpMkLst>
            <pc:docMk/>
            <pc:sldMk cId="4016046490" sldId="288"/>
            <ac:grpSpMk id="5" creationId="{4AF850F4-9C1E-0679-AD58-37D9E639BD37}"/>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605097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3105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89256f4c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189256f4cf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5425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dc411b3a8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dc411b3a8c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To use Bloom’s language, this one </a:t>
            </a:r>
            <a:r>
              <a:rPr lang="en" i="1"/>
              <a:t>distinguishes the issues, questions</a:t>
            </a:r>
            <a:r>
              <a:rPr lang="en"/>
              <a:t> possible outcomes, and </a:t>
            </a:r>
            <a:r>
              <a:rPr lang="en" i="1"/>
              <a:t>examines the importance </a:t>
            </a:r>
            <a:r>
              <a:rPr lang="en"/>
              <a:t>of spectrum allocation. </a:t>
            </a:r>
            <a:endParaRPr/>
          </a:p>
        </p:txBody>
      </p:sp>
    </p:spTree>
    <p:extLst>
      <p:ext uri="{BB962C8B-B14F-4D97-AF65-F5344CB8AC3E}">
        <p14:creationId xmlns:p14="http://schemas.microsoft.com/office/powerpoint/2010/main" val="179575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3787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05c8e1a1d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05c8e1a1d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94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05c8e1a1d5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05c8e1a1d5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some ways you could give feedback like this? Have you ever given feedback like this, and if so, what was the result? </a:t>
            </a:r>
            <a:endParaRPr/>
          </a:p>
        </p:txBody>
      </p:sp>
    </p:spTree>
    <p:extLst>
      <p:ext uri="{BB962C8B-B14F-4D97-AF65-F5344CB8AC3E}">
        <p14:creationId xmlns:p14="http://schemas.microsoft.com/office/powerpoint/2010/main" val="3243836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065fe050da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065fe050da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45339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05c8e1a1d5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05c8e1a1d5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49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05c8e1a1d5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05c8e1a1d5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32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05c8e1a1d5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05c8e1a1d5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977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highlight>
                  <a:srgbClr val="00517C"/>
                </a:highlight>
                <a:latin typeface="Roboto"/>
                <a:ea typeface="Roboto"/>
                <a:cs typeface="Roboto"/>
                <a:sym typeface="Roboto"/>
              </a:rPr>
              <a:t>Analysis also frequently requires students to struggle with contradiction (constructivists and realists may look at the same event and draw completely different conclusions about it)</a:t>
            </a:r>
            <a:endParaRPr sz="1800">
              <a:solidFill>
                <a:schemeClr val="lt1"/>
              </a:solidFill>
              <a:highlight>
                <a:srgbClr val="00517C"/>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a:solidFill>
                  <a:schemeClr val="lt1"/>
                </a:solidFill>
              </a:rPr>
              <a:t>-</a:t>
            </a:r>
            <a:r>
              <a:rPr lang="en" sz="1800">
                <a:solidFill>
                  <a:schemeClr val="lt1"/>
                </a:solidFill>
                <a:highlight>
                  <a:srgbClr val="00517C"/>
                </a:highlight>
                <a:latin typeface="Roboto"/>
                <a:ea typeface="Roboto"/>
                <a:cs typeface="Roboto"/>
                <a:sym typeface="Roboto"/>
              </a:rPr>
              <a:t>What does constructivism reveal that realism might miss?</a:t>
            </a:r>
            <a:endParaRPr sz="1800">
              <a:solidFill>
                <a:schemeClr val="lt1"/>
              </a:solidFill>
              <a:highlight>
                <a:srgbClr val="00517C"/>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a:solidFill>
                  <a:schemeClr val="lt1"/>
                </a:solidFill>
              </a:rPr>
              <a:t>-</a:t>
            </a:r>
            <a:r>
              <a:rPr lang="en" sz="1800">
                <a:solidFill>
                  <a:schemeClr val="lt1"/>
                </a:solidFill>
                <a:highlight>
                  <a:srgbClr val="00517C"/>
                </a:highlight>
                <a:latin typeface="Roboto"/>
                <a:ea typeface="Roboto"/>
                <a:cs typeface="Roboto"/>
                <a:sym typeface="Roboto"/>
              </a:rPr>
              <a:t>War is both an art and a science </a:t>
            </a:r>
            <a:endParaRPr sz="1800">
              <a:solidFill>
                <a:schemeClr val="lt1"/>
              </a:solidFill>
              <a:highlight>
                <a:srgbClr val="00517C"/>
              </a:highlight>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5910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Andrea</a:t>
            </a:r>
            <a:endParaRPr/>
          </a:p>
        </p:txBody>
      </p:sp>
    </p:spTree>
    <p:extLst>
      <p:ext uri="{BB962C8B-B14F-4D97-AF65-F5344CB8AC3E}">
        <p14:creationId xmlns:p14="http://schemas.microsoft.com/office/powerpoint/2010/main" val="217355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05c8e1a1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05c8e1a1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85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051c3c53f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051c3c53f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268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N: find cryptic or overly prescriptive prompts (something too vague and something too much like a checklist). We understand that many folks might not be in charge of writing their own prompts (course directors, etc.)... Identify features that could be stumbling points for students. If a course chair wrote or dept. Chair wrote this prompt, how would you help students figure out what to write? </a:t>
            </a:r>
            <a:endParaRPr dirty="0"/>
          </a:p>
          <a:p>
            <a:pPr marL="0" lvl="0" indent="0" algn="l" rtl="0">
              <a:lnSpc>
                <a:spcPct val="100000"/>
              </a:lnSpc>
              <a:spcBef>
                <a:spcPts val="0"/>
              </a:spcBef>
              <a:spcAft>
                <a:spcPts val="0"/>
              </a:spcAft>
              <a:buSzPts val="1400"/>
              <a:buNone/>
            </a:pPr>
            <a:r>
              <a:rPr lang="en" dirty="0"/>
              <a:t>A: will mock up bad feedback</a:t>
            </a:r>
            <a:endParaRPr dirty="0"/>
          </a:p>
        </p:txBody>
      </p:sp>
    </p:spTree>
    <p:extLst>
      <p:ext uri="{BB962C8B-B14F-4D97-AF65-F5344CB8AC3E}">
        <p14:creationId xmlns:p14="http://schemas.microsoft.com/office/powerpoint/2010/main" val="42887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065fe050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065fe050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 Identify features that could be stumbling points for students. If a course chair wrote or dept. Chair wrote this prompt, how would you help students figure out what to write? </a:t>
            </a:r>
            <a:endParaRPr>
              <a:solidFill>
                <a:schemeClr val="dk1"/>
              </a:solidFill>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sz="1200"/>
          </a:p>
        </p:txBody>
      </p:sp>
    </p:spTree>
    <p:extLst>
      <p:ext uri="{BB962C8B-B14F-4D97-AF65-F5344CB8AC3E}">
        <p14:creationId xmlns:p14="http://schemas.microsoft.com/office/powerpoint/2010/main" val="2974583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0442c279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0442c279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152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05c8e1a1d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05c8e1a1d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06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N: talk about before</a:t>
            </a:r>
            <a:endParaRPr/>
          </a:p>
          <a:p>
            <a:pPr marL="0" lvl="0" indent="0" algn="l" rtl="0">
              <a:lnSpc>
                <a:spcPct val="100000"/>
              </a:lnSpc>
              <a:spcBef>
                <a:spcPts val="0"/>
              </a:spcBef>
              <a:spcAft>
                <a:spcPts val="0"/>
              </a:spcAft>
              <a:buSzPts val="1400"/>
              <a:buNone/>
            </a:pPr>
            <a:r>
              <a:rPr lang="en"/>
              <a:t>A: talk about when</a:t>
            </a:r>
            <a:endParaRPr/>
          </a:p>
        </p:txBody>
      </p:sp>
    </p:spTree>
    <p:extLst>
      <p:ext uri="{BB962C8B-B14F-4D97-AF65-F5344CB8AC3E}">
        <p14:creationId xmlns:p14="http://schemas.microsoft.com/office/powerpoint/2010/main" val="3241496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051c3c53f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051c3c53f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14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05c8e1a1d5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05c8e1a1d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274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065fe050da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2065fe050da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1&amp;2: N </a:t>
            </a:r>
            <a:endParaRPr/>
          </a:p>
          <a:p>
            <a:pPr marL="0" lvl="0" indent="0" algn="l" rtl="0">
              <a:lnSpc>
                <a:spcPct val="100000"/>
              </a:lnSpc>
              <a:spcBef>
                <a:spcPts val="0"/>
              </a:spcBef>
              <a:spcAft>
                <a:spcPts val="0"/>
              </a:spcAft>
              <a:buSzPts val="1400"/>
              <a:buNone/>
            </a:pPr>
            <a:r>
              <a:rPr lang="en"/>
              <a:t>3&amp;4: A</a:t>
            </a:r>
            <a:endParaRPr/>
          </a:p>
        </p:txBody>
      </p:sp>
    </p:spTree>
    <p:extLst>
      <p:ext uri="{BB962C8B-B14F-4D97-AF65-F5344CB8AC3E}">
        <p14:creationId xmlns:p14="http://schemas.microsoft.com/office/powerpoint/2010/main" val="296631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Andrea</a:t>
            </a:r>
            <a:endParaRPr/>
          </a:p>
        </p:txBody>
      </p:sp>
    </p:spTree>
    <p:extLst>
      <p:ext uri="{BB962C8B-B14F-4D97-AF65-F5344CB8AC3E}">
        <p14:creationId xmlns:p14="http://schemas.microsoft.com/office/powerpoint/2010/main" val="333762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14354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2374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Andrea</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1591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1&amp;2: N </a:t>
            </a:r>
            <a:endParaRPr/>
          </a:p>
          <a:p>
            <a:pPr marL="0" lvl="0" indent="0" algn="l" rtl="0">
              <a:lnSpc>
                <a:spcPct val="100000"/>
              </a:lnSpc>
              <a:spcBef>
                <a:spcPts val="0"/>
              </a:spcBef>
              <a:spcAft>
                <a:spcPts val="0"/>
              </a:spcAft>
              <a:buSzPts val="1400"/>
              <a:buNone/>
            </a:pPr>
            <a:r>
              <a:rPr lang="en"/>
              <a:t>3&amp;4: A</a:t>
            </a:r>
            <a:endParaRPr/>
          </a:p>
        </p:txBody>
      </p:sp>
    </p:spTree>
    <p:extLst>
      <p:ext uri="{BB962C8B-B14F-4D97-AF65-F5344CB8AC3E}">
        <p14:creationId xmlns:p14="http://schemas.microsoft.com/office/powerpoint/2010/main" val="222398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This’ll be a 4-slide crash course in genre-based pedagogy</a:t>
            </a:r>
            <a:endParaRPr/>
          </a:p>
        </p:txBody>
      </p:sp>
    </p:spTree>
    <p:extLst>
      <p:ext uri="{BB962C8B-B14F-4D97-AF65-F5344CB8AC3E}">
        <p14:creationId xmlns:p14="http://schemas.microsoft.com/office/powerpoint/2010/main" val="146405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dc411b3a8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dc411b3a8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4449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89256f4cf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89256f4cf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use Bloom’s language, analysis happens in the moments (arrows) where the characters </a:t>
            </a:r>
            <a:r>
              <a:rPr lang="en" i="1" dirty="0"/>
              <a:t>question</a:t>
            </a:r>
            <a:r>
              <a:rPr lang="en" dirty="0"/>
              <a:t> something, something is </a:t>
            </a:r>
            <a:r>
              <a:rPr lang="en" i="1" dirty="0"/>
              <a:t>tested</a:t>
            </a:r>
            <a:r>
              <a:rPr lang="en" dirty="0"/>
              <a:t>, where </a:t>
            </a:r>
            <a:r>
              <a:rPr lang="en" i="1" dirty="0"/>
              <a:t>contrast</a:t>
            </a:r>
            <a:r>
              <a:rPr lang="en" dirty="0"/>
              <a:t> is shown between the characters’ ideals, or where the film </a:t>
            </a:r>
            <a:r>
              <a:rPr lang="en" i="1" dirty="0"/>
              <a:t>relates</a:t>
            </a:r>
            <a:r>
              <a:rPr lang="en" dirty="0"/>
              <a:t> something to the audience. </a:t>
            </a:r>
            <a:endParaRPr dirty="0"/>
          </a:p>
        </p:txBody>
      </p:sp>
    </p:spTree>
    <p:extLst>
      <p:ext uri="{BB962C8B-B14F-4D97-AF65-F5344CB8AC3E}">
        <p14:creationId xmlns:p14="http://schemas.microsoft.com/office/powerpoint/2010/main" val="429175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89256f4cf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89256f4cf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Analysis happens in these genres where something is </a:t>
            </a:r>
            <a:r>
              <a:rPr lang="en" i="1"/>
              <a:t>examined</a:t>
            </a:r>
            <a:r>
              <a:rPr lang="en"/>
              <a:t>, or </a:t>
            </a:r>
            <a:r>
              <a:rPr lang="en" i="1"/>
              <a:t>compared</a:t>
            </a:r>
            <a:r>
              <a:rPr lang="en"/>
              <a:t>, or where the </a:t>
            </a:r>
            <a:r>
              <a:rPr lang="en" i="1"/>
              <a:t>features of a text</a:t>
            </a:r>
            <a:r>
              <a:rPr lang="en"/>
              <a:t> are considered and spelled out. </a:t>
            </a:r>
            <a:endParaRPr/>
          </a:p>
        </p:txBody>
      </p:sp>
    </p:spTree>
    <p:extLst>
      <p:ext uri="{BB962C8B-B14F-4D97-AF65-F5344CB8AC3E}">
        <p14:creationId xmlns:p14="http://schemas.microsoft.com/office/powerpoint/2010/main" val="11650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17"/>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17"/>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17"/>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26"/>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6"/>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26"/>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6" name="Google Shape;5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18"/>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18"/>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9" name="Google Shape;19;p18"/>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0" name="Google Shape;20;p18"/>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1" name="Google Shape;21;p1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5" name="Google Shape;2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cxnSp>
        <p:nvCxnSpPr>
          <p:cNvPr id="27" name="Google Shape;27;p20"/>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8" name="Google Shape;28;p2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20"/>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cxnSp>
        <p:nvCxnSpPr>
          <p:cNvPr id="32" name="Google Shape;32;p21"/>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33" name="Google Shape;33;p2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cxnSp>
        <p:nvCxnSpPr>
          <p:cNvPr id="36" name="Google Shape;36;p2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37" name="Google Shape;37;p2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8" name="Google Shape;38;p22"/>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22"/>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cxnSp>
        <p:nvCxnSpPr>
          <p:cNvPr id="45" name="Google Shape;45;p24"/>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46" name="Google Shape;46;p24"/>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7" name="Google Shape;47;p24"/>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8" name="Google Shape;4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25"/>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1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ndu.blackboard.com/webapps/discussionboard/do/message?course_id=_3654333_1&amp;nav=discussion_board_entry&amp;requestType=unread_user_forum&amp;conf_id=_59231_1&amp;action=collect_forward&amp;origRequestId=217795783_1675629227598&amp;forum_id=_123819_1&amp;status=unread&amp;#_edn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ndu.blackboard.com/webapps/discussionboard/do/message?course_id=_3654333_1&amp;nav=discussion_board_entry&amp;requestType=unread_user_forum&amp;conf_id=_59231_1&amp;action=collect_forward&amp;origRequestId=217795783_1675629227598&amp;forum_id=_123819_1&amp;status=unread&amp;#_edn4" TargetMode="External"/><Relationship Id="rId5" Type="http://schemas.openxmlformats.org/officeDocument/2006/relationships/hyperlink" Target="https://ndu.blackboard.com/webapps/discussionboard/do/message?course_id=_3654333_1&amp;nav=discussion_board_entry&amp;requestType=unread_user_forum&amp;conf_id=_59231_1&amp;action=collect_forward&amp;origRequestId=217795783_1675629227598&amp;forum_id=_123819_1&amp;status=unread&amp;#_edn3" TargetMode="External"/><Relationship Id="rId4" Type="http://schemas.openxmlformats.org/officeDocument/2006/relationships/hyperlink" Target="https://ndu.blackboard.com/webapps/discussionboard/do/message?course_id=_3654333_1&amp;nav=discussion_board_entry&amp;requestType=unread_user_forum&amp;conf_id=_59231_1&amp;action=collect_forward&amp;origRequestId=217795783_1675629227598&amp;forum_id=_123819_1&amp;status=unread&amp;#_edn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andrea.hamlen@usmcu.edu"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xmlns="" id="{D358DD57-7D8C-040D-BE95-83D4CFDBE04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25719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89256f4cfe_0_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Conventions of the Genre, academia </a:t>
            </a:r>
            <a:endParaRPr/>
          </a:p>
        </p:txBody>
      </p:sp>
      <p:sp>
        <p:nvSpPr>
          <p:cNvPr id="146" name="Google Shape;146;g189256f4cfe_0_22"/>
          <p:cNvSpPr txBox="1">
            <a:spLocks noGrp="1"/>
          </p:cNvSpPr>
          <p:nvPr>
            <p:ph type="body" idx="1"/>
          </p:nvPr>
        </p:nvSpPr>
        <p:spPr>
          <a:xfrm>
            <a:off x="570900" y="1439725"/>
            <a:ext cx="3682500" cy="297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u="sng"/>
              <a:t>Reflection or Discussion Board post</a:t>
            </a:r>
            <a:endParaRPr sz="1700" b="1" u="sng"/>
          </a:p>
          <a:p>
            <a:pPr marL="457200" lvl="0" indent="-330200" algn="l" rtl="0">
              <a:spcBef>
                <a:spcPts val="1000"/>
              </a:spcBef>
              <a:spcAft>
                <a:spcPts val="0"/>
              </a:spcAft>
              <a:buSzPts val="1600"/>
              <a:buChar char="-"/>
            </a:pPr>
            <a:r>
              <a:rPr lang="en" sz="1600"/>
              <a:t>Answer an open-ended question</a:t>
            </a:r>
            <a:endParaRPr sz="1600"/>
          </a:p>
          <a:p>
            <a:pPr marL="457200" lvl="0" indent="-330200" algn="l" rtl="0">
              <a:spcBef>
                <a:spcPts val="0"/>
              </a:spcBef>
              <a:spcAft>
                <a:spcPts val="0"/>
              </a:spcAft>
              <a:buSzPts val="1600"/>
              <a:buChar char="-"/>
            </a:pPr>
            <a:r>
              <a:rPr lang="en" sz="1600"/>
              <a:t>Make some kind of connection</a:t>
            </a:r>
            <a:endParaRPr sz="1600"/>
          </a:p>
          <a:p>
            <a:pPr marL="457200" lvl="0" indent="-330200" algn="l" rtl="0">
              <a:spcBef>
                <a:spcPts val="0"/>
              </a:spcBef>
              <a:spcAft>
                <a:spcPts val="0"/>
              </a:spcAft>
              <a:buSzPts val="1600"/>
              <a:buChar char="-"/>
            </a:pPr>
            <a:r>
              <a:rPr lang="en" sz="1600"/>
              <a:t>Cite something for support</a:t>
            </a:r>
            <a:endParaRPr sz="1600"/>
          </a:p>
          <a:p>
            <a:pPr marL="457200" lvl="0" indent="-330200" algn="l" rtl="0">
              <a:spcBef>
                <a:spcPts val="0"/>
              </a:spcBef>
              <a:spcAft>
                <a:spcPts val="0"/>
              </a:spcAft>
              <a:buSzPts val="1600"/>
              <a:buChar char="-"/>
            </a:pPr>
            <a:r>
              <a:rPr lang="en" sz="1600"/>
              <a:t>In conversation with classmates</a:t>
            </a:r>
            <a:endParaRPr sz="1600"/>
          </a:p>
          <a:p>
            <a:pPr marL="457200" lvl="0" indent="-330200" algn="l" rtl="0">
              <a:spcBef>
                <a:spcPts val="0"/>
              </a:spcBef>
              <a:spcAft>
                <a:spcPts val="0"/>
              </a:spcAft>
              <a:buSzPts val="1600"/>
              <a:buChar char="-"/>
            </a:pPr>
            <a:r>
              <a:rPr lang="en" sz="1600"/>
              <a:t>Purpose is to show growth</a:t>
            </a:r>
            <a:endParaRPr sz="1600"/>
          </a:p>
          <a:p>
            <a:pPr marL="457200" lvl="0" indent="-330200" algn="l" rtl="0">
              <a:spcBef>
                <a:spcPts val="0"/>
              </a:spcBef>
              <a:spcAft>
                <a:spcPts val="0"/>
              </a:spcAft>
              <a:buSzPts val="1600"/>
              <a:buChar char="-"/>
            </a:pPr>
            <a:r>
              <a:rPr lang="en" sz="1600"/>
              <a:t>More casual tone</a:t>
            </a:r>
            <a:endParaRPr sz="1600"/>
          </a:p>
          <a:p>
            <a:pPr marL="457200" lvl="0" indent="-330200" algn="l" rtl="0">
              <a:spcBef>
                <a:spcPts val="0"/>
              </a:spcBef>
              <a:spcAft>
                <a:spcPts val="0"/>
              </a:spcAft>
              <a:buSzPts val="1600"/>
              <a:buChar char="-"/>
            </a:pPr>
            <a:r>
              <a:rPr lang="en" sz="1600"/>
              <a:t>1-2 pages</a:t>
            </a:r>
            <a:endParaRPr sz="1600"/>
          </a:p>
          <a:p>
            <a:pPr marL="457200" lvl="0" indent="-330200" algn="l" rtl="0">
              <a:spcBef>
                <a:spcPts val="0"/>
              </a:spcBef>
              <a:spcAft>
                <a:spcPts val="0"/>
              </a:spcAft>
              <a:buSzPts val="1600"/>
              <a:buChar char="-"/>
            </a:pPr>
            <a:r>
              <a:rPr lang="en" sz="1600"/>
              <a:t>Multiple opportunities to practice</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
        <p:nvSpPr>
          <p:cNvPr id="147" name="Google Shape;147;g189256f4cfe_0_22"/>
          <p:cNvSpPr txBox="1">
            <a:spLocks noGrp="1"/>
          </p:cNvSpPr>
          <p:nvPr>
            <p:ph type="body" idx="1"/>
          </p:nvPr>
        </p:nvSpPr>
        <p:spPr>
          <a:xfrm>
            <a:off x="4253400" y="1439725"/>
            <a:ext cx="4341900" cy="309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u="sng"/>
              <a:t>Research Paper</a:t>
            </a:r>
            <a:endParaRPr sz="1700" b="1" u="sng"/>
          </a:p>
          <a:p>
            <a:pPr marL="457200" lvl="0" indent="-330200" algn="l" rtl="0">
              <a:spcBef>
                <a:spcPts val="1000"/>
              </a:spcBef>
              <a:spcAft>
                <a:spcPts val="0"/>
              </a:spcAft>
              <a:buSzPts val="1600"/>
              <a:buChar char="-"/>
            </a:pPr>
            <a:r>
              <a:rPr lang="en" sz="1600"/>
              <a:t>Argument or question in specific context</a:t>
            </a:r>
            <a:endParaRPr sz="1600"/>
          </a:p>
          <a:p>
            <a:pPr marL="457200" lvl="0" indent="-330200" algn="l" rtl="0">
              <a:spcBef>
                <a:spcPts val="0"/>
              </a:spcBef>
              <a:spcAft>
                <a:spcPts val="0"/>
              </a:spcAft>
              <a:buSzPts val="1600"/>
              <a:buChar char="-"/>
            </a:pPr>
            <a:r>
              <a:rPr lang="en" sz="1600"/>
              <a:t>Methodology required and explained</a:t>
            </a:r>
            <a:endParaRPr sz="1600"/>
          </a:p>
          <a:p>
            <a:pPr marL="457200" lvl="0" indent="-330200" algn="l" rtl="0">
              <a:spcBef>
                <a:spcPts val="0"/>
              </a:spcBef>
              <a:spcAft>
                <a:spcPts val="0"/>
              </a:spcAft>
              <a:buSzPts val="1600"/>
              <a:buChar char="-"/>
            </a:pPr>
            <a:r>
              <a:rPr lang="en" sz="1600"/>
              <a:t>Use expert sources to build a conversation on the page </a:t>
            </a:r>
            <a:endParaRPr sz="1600"/>
          </a:p>
          <a:p>
            <a:pPr marL="457200" lvl="0" indent="-330200" algn="l" rtl="0">
              <a:spcBef>
                <a:spcPts val="0"/>
              </a:spcBef>
              <a:spcAft>
                <a:spcPts val="0"/>
              </a:spcAft>
              <a:buSzPts val="1600"/>
              <a:buChar char="-"/>
            </a:pPr>
            <a:r>
              <a:rPr lang="en" sz="1600"/>
              <a:t>Engage with and respond to sources or research (maybe a counterargument)</a:t>
            </a:r>
            <a:endParaRPr sz="1600"/>
          </a:p>
          <a:p>
            <a:pPr marL="457200" lvl="0" indent="-330200" algn="l" rtl="0">
              <a:spcBef>
                <a:spcPts val="0"/>
              </a:spcBef>
              <a:spcAft>
                <a:spcPts val="0"/>
              </a:spcAft>
              <a:buSzPts val="1600"/>
              <a:buChar char="-"/>
            </a:pPr>
            <a:r>
              <a:rPr lang="en" sz="1600"/>
              <a:t>Discuss relevance of your contribution</a:t>
            </a:r>
            <a:endParaRPr sz="1600"/>
          </a:p>
          <a:p>
            <a:pPr marL="457200" lvl="0" indent="-330200" algn="l" rtl="0">
              <a:spcBef>
                <a:spcPts val="0"/>
              </a:spcBef>
              <a:spcAft>
                <a:spcPts val="0"/>
              </a:spcAft>
              <a:buSzPts val="1600"/>
              <a:buChar char="-"/>
            </a:pPr>
            <a:r>
              <a:rPr lang="en" sz="1600"/>
              <a:t>Recommendations or a call to action</a:t>
            </a:r>
            <a:endParaRPr sz="16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148" name="Google Shape;148;g189256f4cfe_0_22"/>
          <p:cNvSpPr/>
          <p:nvPr/>
        </p:nvSpPr>
        <p:spPr>
          <a:xfrm flipH="1">
            <a:off x="8325050" y="3120550"/>
            <a:ext cx="660600" cy="833700"/>
          </a:xfrm>
          <a:prstGeom prst="stripedRightArrow">
            <a:avLst>
              <a:gd name="adj1" fmla="val 50000"/>
              <a:gd name="adj2" fmla="val 50000"/>
            </a:avLst>
          </a:prstGeom>
          <a:solidFill>
            <a:schemeClr val="accent6"/>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189256f4cfe_0_22"/>
          <p:cNvSpPr/>
          <p:nvPr/>
        </p:nvSpPr>
        <p:spPr>
          <a:xfrm>
            <a:off x="71150" y="1880325"/>
            <a:ext cx="660600" cy="833700"/>
          </a:xfrm>
          <a:prstGeom prst="stripedRightArrow">
            <a:avLst>
              <a:gd name="adj1" fmla="val 50000"/>
              <a:gd name="adj2" fmla="val 50000"/>
            </a:avLst>
          </a:prstGeom>
          <a:solidFill>
            <a:schemeClr val="accent6"/>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g189256f4cfe_0_22"/>
          <p:cNvGrpSpPr/>
          <p:nvPr/>
        </p:nvGrpSpPr>
        <p:grpSpPr>
          <a:xfrm>
            <a:off x="8630000" y="135900"/>
            <a:ext cx="397200" cy="400200"/>
            <a:chOff x="8232750" y="439075"/>
            <a:chExt cx="397200" cy="400200"/>
          </a:xfrm>
        </p:grpSpPr>
        <p:sp>
          <p:nvSpPr>
            <p:cNvPr id="151" name="Google Shape;151;g189256f4cfe_0_22"/>
            <p:cNvSpPr txBox="1"/>
            <p:nvPr/>
          </p:nvSpPr>
          <p:spPr>
            <a:xfrm>
              <a:off x="8300700" y="439075"/>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p:txBody>
        </p:sp>
        <p:sp>
          <p:nvSpPr>
            <p:cNvPr id="152" name="Google Shape;152;g189256f4cfe_0_22"/>
            <p:cNvSpPr/>
            <p:nvPr/>
          </p:nvSpPr>
          <p:spPr>
            <a:xfrm>
              <a:off x="8232750" y="446725"/>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89256f4cfe_0_5"/>
          <p:cNvSpPr txBox="1">
            <a:spLocks noGrp="1"/>
          </p:cNvSpPr>
          <p:nvPr>
            <p:ph type="title"/>
          </p:nvPr>
        </p:nvSpPr>
        <p:spPr>
          <a:xfrm>
            <a:off x="357400" y="264900"/>
            <a:ext cx="51927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t>Trouble Understanding Genre</a:t>
            </a:r>
            <a:endParaRPr sz="2400"/>
          </a:p>
        </p:txBody>
      </p:sp>
      <p:sp>
        <p:nvSpPr>
          <p:cNvPr id="158" name="Google Shape;158;g189256f4cfe_0_5"/>
          <p:cNvSpPr txBox="1">
            <a:spLocks noGrp="1"/>
          </p:cNvSpPr>
          <p:nvPr>
            <p:ph type="body" idx="1"/>
          </p:nvPr>
        </p:nvSpPr>
        <p:spPr>
          <a:xfrm>
            <a:off x="463200" y="1008300"/>
            <a:ext cx="5920500" cy="3947100"/>
          </a:xfrm>
          <a:prstGeom prst="rect">
            <a:avLst/>
          </a:prstGeom>
          <a:solidFill>
            <a:schemeClr val="dk1"/>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rgbClr val="000000"/>
                </a:solidFill>
                <a:latin typeface="Calibri"/>
                <a:ea typeface="Calibri"/>
                <a:cs typeface="Calibri"/>
                <a:sym typeface="Calibri"/>
              </a:rPr>
              <a:t>Why is spectrum allocation important?</a:t>
            </a:r>
            <a:endParaRPr sz="1400" b="1">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sz="10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800"/>
              <a:buNone/>
            </a:pPr>
            <a:r>
              <a:rPr lang="en" sz="1600">
                <a:solidFill>
                  <a:srgbClr val="000000"/>
                </a:solidFill>
                <a:highlight>
                  <a:srgbClr val="EEEEEE"/>
                </a:highlight>
                <a:latin typeface="Calibri"/>
                <a:ea typeface="Calibri"/>
                <a:cs typeface="Calibri"/>
                <a:sym typeface="Calibri"/>
              </a:rPr>
              <a:t>Spectrum allocation is important because it is a regulated way of allocating the electromagnetic spectrum to industries and companies that value it most, and balancing that demand with public safety needs.</a:t>
            </a:r>
            <a:r>
              <a:rPr lang="en" sz="1600" u="sng" baseline="30000">
                <a:solidFill>
                  <a:srgbClr val="000000"/>
                </a:solidFill>
                <a:highlight>
                  <a:srgbClr val="EEEEEE"/>
                </a:highlight>
                <a:latin typeface="Calibri"/>
                <a:ea typeface="Calibri"/>
                <a:cs typeface="Calibri"/>
                <a:sym typeface="Calibri"/>
                <a:hlinkClick r:id="rId3">
                  <a:extLst>
                    <a:ext uri="{A12FA001-AC4F-418D-AE19-62706E023703}">
                      <ahyp:hlinkClr xmlns:ahyp="http://schemas.microsoft.com/office/drawing/2018/hyperlinkcolor" xmlns="" val="tx"/>
                    </a:ext>
                  </a:extLst>
                </a:hlinkClick>
              </a:rPr>
              <a:t>[1]</a:t>
            </a:r>
            <a:r>
              <a:rPr lang="en" sz="1600">
                <a:solidFill>
                  <a:srgbClr val="000000"/>
                </a:solidFill>
                <a:highlight>
                  <a:srgbClr val="EEEEEE"/>
                </a:highlight>
                <a:latin typeface="Calibri"/>
                <a:ea typeface="Calibri"/>
                <a:cs typeface="Calibri"/>
                <a:sym typeface="Calibri"/>
              </a:rPr>
              <a:t> Current technologies are limited in usage of the entire electromagnetic spectrum, so efficient use of the spectrum is beneficial to public and private usage.</a:t>
            </a:r>
            <a:r>
              <a:rPr lang="en" sz="1600" u="sng" baseline="30000">
                <a:solidFill>
                  <a:srgbClr val="000000"/>
                </a:solidFill>
                <a:highlight>
                  <a:srgbClr val="EEEEEE"/>
                </a:highlight>
                <a:latin typeface="Calibri"/>
                <a:ea typeface="Calibri"/>
                <a:cs typeface="Calibri"/>
                <a:sym typeface="Calibri"/>
                <a:hlinkClick r:id="rId4">
                  <a:extLst>
                    <a:ext uri="{A12FA001-AC4F-418D-AE19-62706E023703}">
                      <ahyp:hlinkClr xmlns:ahyp="http://schemas.microsoft.com/office/drawing/2018/hyperlinkcolor" xmlns="" val="tx"/>
                    </a:ext>
                  </a:extLst>
                </a:hlinkClick>
              </a:rPr>
              <a:t>[2]</a:t>
            </a:r>
            <a:r>
              <a:rPr lang="en" sz="1600">
                <a:solidFill>
                  <a:srgbClr val="000000"/>
                </a:solidFill>
                <a:highlight>
                  <a:srgbClr val="EEEEEE"/>
                </a:highlight>
                <a:latin typeface="Calibri"/>
                <a:ea typeface="Calibri"/>
                <a:cs typeface="Calibri"/>
                <a:sym typeface="Calibri"/>
              </a:rPr>
              <a:t> Traditionally, industry has used the spectrum to further innovation that uses the spectrum more efficiently and is able to adapt much more quickly to efficiently use the spectrum, whereas government has been historically slow to update emergency management technology and homeland defense technology within the spectrum.</a:t>
            </a:r>
            <a:r>
              <a:rPr lang="en" sz="1600" u="sng" baseline="30000">
                <a:solidFill>
                  <a:srgbClr val="000000"/>
                </a:solidFill>
                <a:highlight>
                  <a:srgbClr val="EEEEEE"/>
                </a:highlight>
                <a:latin typeface="Calibri"/>
                <a:ea typeface="Calibri"/>
                <a:cs typeface="Calibri"/>
                <a:sym typeface="Calibri"/>
                <a:hlinkClick r:id="rId5">
                  <a:extLst>
                    <a:ext uri="{A12FA001-AC4F-418D-AE19-62706E023703}">
                      <ahyp:hlinkClr xmlns:ahyp="http://schemas.microsoft.com/office/drawing/2018/hyperlinkcolor" xmlns="" val="tx"/>
                    </a:ext>
                  </a:extLst>
                </a:hlinkClick>
              </a:rPr>
              <a:t>[3]</a:t>
            </a:r>
            <a:r>
              <a:rPr lang="en" sz="1600">
                <a:solidFill>
                  <a:srgbClr val="000000"/>
                </a:solidFill>
                <a:highlight>
                  <a:srgbClr val="EEEEEE"/>
                </a:highlight>
                <a:latin typeface="Calibri"/>
                <a:ea typeface="Calibri"/>
                <a:cs typeface="Calibri"/>
                <a:sym typeface="Calibri"/>
              </a:rPr>
              <a:t> Spectrum auction is considered the most efficient way to cede spectrum to industry as it can be bid on by the industry with the greatest valuation of that spectrum.</a:t>
            </a:r>
            <a:r>
              <a:rPr lang="en" sz="1600" u="sng" baseline="30000">
                <a:solidFill>
                  <a:srgbClr val="000000"/>
                </a:solidFill>
                <a:highlight>
                  <a:srgbClr val="EEEEEE"/>
                </a:highlight>
                <a:latin typeface="Calibri"/>
                <a:ea typeface="Calibri"/>
                <a:cs typeface="Calibri"/>
                <a:sym typeface="Calibri"/>
                <a:hlinkClick r:id="rId6">
                  <a:extLst>
                    <a:ext uri="{A12FA001-AC4F-418D-AE19-62706E023703}">
                      <ahyp:hlinkClr xmlns:ahyp="http://schemas.microsoft.com/office/drawing/2018/hyperlinkcolor" xmlns="" val="tx"/>
                    </a:ext>
                  </a:extLst>
                </a:hlinkClick>
              </a:rPr>
              <a:t>[4]</a:t>
            </a:r>
            <a:endParaRPr sz="1600" i="1">
              <a:latin typeface="Calibri"/>
              <a:ea typeface="Calibri"/>
              <a:cs typeface="Calibri"/>
              <a:sym typeface="Calibri"/>
            </a:endParaRPr>
          </a:p>
        </p:txBody>
      </p:sp>
      <p:sp>
        <p:nvSpPr>
          <p:cNvPr id="159" name="Google Shape;159;g189256f4cfe_0_5"/>
          <p:cNvSpPr txBox="1"/>
          <p:nvPr/>
        </p:nvSpPr>
        <p:spPr>
          <a:xfrm>
            <a:off x="6729800" y="683151"/>
            <a:ext cx="229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How well did this fulfill the conventions of a Discussion Post?</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How does the fulfillment of those conventions compare to your idea of a good Post?</a:t>
            </a:r>
            <a:endParaRPr b="1" dirty="0">
              <a:solidFill>
                <a:schemeClr val="dk1"/>
              </a:solidFill>
              <a:latin typeface="Roboto"/>
              <a:ea typeface="Roboto"/>
              <a:cs typeface="Roboto"/>
              <a:sym typeface="Roboto"/>
            </a:endParaRPr>
          </a:p>
        </p:txBody>
      </p:sp>
      <p:sp>
        <p:nvSpPr>
          <p:cNvPr id="160" name="Google Shape;160;g189256f4cfe_0_5"/>
          <p:cNvSpPr txBox="1">
            <a:spLocks noGrp="1"/>
          </p:cNvSpPr>
          <p:nvPr>
            <p:ph type="body" idx="1"/>
          </p:nvPr>
        </p:nvSpPr>
        <p:spPr>
          <a:xfrm>
            <a:off x="6160000" y="3008400"/>
            <a:ext cx="2937600" cy="1947000"/>
          </a:xfrm>
          <a:prstGeom prst="rect">
            <a:avLst/>
          </a:prstGeom>
        </p:spPr>
        <p:txBody>
          <a:bodyPr spcFirstLastPara="1" wrap="square" lIns="91425" tIns="91425" rIns="91425" bIns="91425" anchor="t" anchorCtr="0">
            <a:noAutofit/>
          </a:bodyPr>
          <a:lstStyle/>
          <a:p>
            <a:pPr marL="457200" lvl="0" indent="-190500" algn="l" rtl="0">
              <a:spcBef>
                <a:spcPts val="0"/>
              </a:spcBef>
              <a:spcAft>
                <a:spcPts val="0"/>
              </a:spcAft>
              <a:buSzPts val="1200"/>
              <a:buChar char="-"/>
            </a:pPr>
            <a:r>
              <a:rPr lang="en" sz="1200"/>
              <a:t>Answer an open-ended question</a:t>
            </a:r>
            <a:endParaRPr sz="1200"/>
          </a:p>
          <a:p>
            <a:pPr marL="457200" lvl="0" indent="-190500" algn="l" rtl="0">
              <a:spcBef>
                <a:spcPts val="0"/>
              </a:spcBef>
              <a:spcAft>
                <a:spcPts val="0"/>
              </a:spcAft>
              <a:buSzPts val="1200"/>
              <a:buChar char="-"/>
            </a:pPr>
            <a:r>
              <a:rPr lang="en" sz="1200"/>
              <a:t>Make some kind of connection</a:t>
            </a:r>
            <a:endParaRPr sz="1200"/>
          </a:p>
          <a:p>
            <a:pPr marL="457200" lvl="0" indent="-190500" algn="l" rtl="0">
              <a:spcBef>
                <a:spcPts val="0"/>
              </a:spcBef>
              <a:spcAft>
                <a:spcPts val="0"/>
              </a:spcAft>
              <a:buSzPts val="1200"/>
              <a:buChar char="-"/>
            </a:pPr>
            <a:r>
              <a:rPr lang="en" sz="1200"/>
              <a:t>Cite something for support</a:t>
            </a:r>
            <a:endParaRPr sz="1200"/>
          </a:p>
          <a:p>
            <a:pPr marL="457200" lvl="0" indent="-190500" algn="l" rtl="0">
              <a:spcBef>
                <a:spcPts val="0"/>
              </a:spcBef>
              <a:spcAft>
                <a:spcPts val="0"/>
              </a:spcAft>
              <a:buSzPts val="1200"/>
              <a:buChar char="-"/>
            </a:pPr>
            <a:r>
              <a:rPr lang="en" sz="1200"/>
              <a:t>In conversation with classmates</a:t>
            </a:r>
            <a:endParaRPr sz="1200"/>
          </a:p>
          <a:p>
            <a:pPr marL="457200" lvl="0" indent="-190500" algn="l" rtl="0">
              <a:spcBef>
                <a:spcPts val="0"/>
              </a:spcBef>
              <a:spcAft>
                <a:spcPts val="0"/>
              </a:spcAft>
              <a:buSzPts val="1200"/>
              <a:buChar char="-"/>
            </a:pPr>
            <a:r>
              <a:rPr lang="en" sz="1200"/>
              <a:t>Purpose is to show growth</a:t>
            </a:r>
            <a:endParaRPr sz="1200"/>
          </a:p>
          <a:p>
            <a:pPr marL="457200" lvl="0" indent="-190500" algn="l" rtl="0">
              <a:spcBef>
                <a:spcPts val="0"/>
              </a:spcBef>
              <a:spcAft>
                <a:spcPts val="0"/>
              </a:spcAft>
              <a:buSzPts val="1200"/>
              <a:buChar char="-"/>
            </a:pPr>
            <a:r>
              <a:rPr lang="en" sz="1200"/>
              <a:t>More casual tone</a:t>
            </a:r>
            <a:endParaRPr sz="1200"/>
          </a:p>
          <a:p>
            <a:pPr marL="457200" lvl="0" indent="-190500" algn="l" rtl="0">
              <a:spcBef>
                <a:spcPts val="0"/>
              </a:spcBef>
              <a:spcAft>
                <a:spcPts val="0"/>
              </a:spcAft>
              <a:buSzPts val="1200"/>
              <a:buChar char="-"/>
            </a:pPr>
            <a:r>
              <a:rPr lang="en" sz="1200"/>
              <a:t>1-2 pages</a:t>
            </a:r>
            <a:endParaRPr sz="1200"/>
          </a:p>
          <a:p>
            <a:pPr marL="457200" lvl="0" indent="-190500" algn="l" rtl="0">
              <a:spcBef>
                <a:spcPts val="0"/>
              </a:spcBef>
              <a:spcAft>
                <a:spcPts val="0"/>
              </a:spcAft>
              <a:buSzPts val="1200"/>
              <a:buChar char="-"/>
            </a:pPr>
            <a:r>
              <a:rPr lang="en" sz="1200"/>
              <a:t>Multiple opportunities to practice</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cxnSp>
        <p:nvCxnSpPr>
          <p:cNvPr id="161" name="Google Shape;161;g189256f4cfe_0_5"/>
          <p:cNvCxnSpPr/>
          <p:nvPr/>
        </p:nvCxnSpPr>
        <p:spPr>
          <a:xfrm>
            <a:off x="6743000" y="2885375"/>
            <a:ext cx="2007300" cy="0"/>
          </a:xfrm>
          <a:prstGeom prst="straightConnector1">
            <a:avLst/>
          </a:prstGeom>
          <a:noFill/>
          <a:ln w="28575" cap="flat" cmpd="sng">
            <a:solidFill>
              <a:schemeClr val="accent6"/>
            </a:solidFill>
            <a:prstDash val="solid"/>
            <a:round/>
            <a:headEnd type="none" w="med" len="med"/>
            <a:tailEnd type="none" w="med" len="med"/>
          </a:ln>
        </p:spPr>
      </p:cxnSp>
      <p:cxnSp>
        <p:nvCxnSpPr>
          <p:cNvPr id="162" name="Google Shape;162;g189256f4cfe_0_5"/>
          <p:cNvCxnSpPr/>
          <p:nvPr/>
        </p:nvCxnSpPr>
        <p:spPr>
          <a:xfrm>
            <a:off x="6743000" y="607950"/>
            <a:ext cx="2007300" cy="0"/>
          </a:xfrm>
          <a:prstGeom prst="straightConnector1">
            <a:avLst/>
          </a:prstGeom>
          <a:noFill/>
          <a:ln w="28575" cap="flat" cmpd="sng">
            <a:solidFill>
              <a:schemeClr val="accent6"/>
            </a:solidFill>
            <a:prstDash val="solid"/>
            <a:round/>
            <a:headEnd type="none" w="med" len="med"/>
            <a:tailEnd type="none" w="med" len="med"/>
          </a:ln>
        </p:spPr>
      </p:cxnSp>
      <p:grpSp>
        <p:nvGrpSpPr>
          <p:cNvPr id="163" name="Google Shape;163;g189256f4cfe_0_5"/>
          <p:cNvGrpSpPr/>
          <p:nvPr/>
        </p:nvGrpSpPr>
        <p:grpSpPr>
          <a:xfrm>
            <a:off x="8630000" y="135900"/>
            <a:ext cx="397200" cy="400200"/>
            <a:chOff x="8232750" y="439075"/>
            <a:chExt cx="397200" cy="400200"/>
          </a:xfrm>
        </p:grpSpPr>
        <p:sp>
          <p:nvSpPr>
            <p:cNvPr id="164" name="Google Shape;164;g189256f4cfe_0_5"/>
            <p:cNvSpPr txBox="1"/>
            <p:nvPr/>
          </p:nvSpPr>
          <p:spPr>
            <a:xfrm>
              <a:off x="8300700" y="439075"/>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p:txBody>
        </p:sp>
        <p:sp>
          <p:nvSpPr>
            <p:cNvPr id="165" name="Google Shape;165;g189256f4cfe_0_5"/>
            <p:cNvSpPr/>
            <p:nvPr/>
          </p:nvSpPr>
          <p:spPr>
            <a:xfrm>
              <a:off x="8232750" y="446725"/>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dc411b3a8c_0_73"/>
          <p:cNvSpPr txBox="1">
            <a:spLocks noGrp="1"/>
          </p:cNvSpPr>
          <p:nvPr>
            <p:ph type="title"/>
          </p:nvPr>
        </p:nvSpPr>
        <p:spPr>
          <a:xfrm>
            <a:off x="356550" y="113025"/>
            <a:ext cx="51948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t>Trouble Understanding Genre</a:t>
            </a:r>
            <a:endParaRPr sz="2400"/>
          </a:p>
        </p:txBody>
      </p:sp>
      <p:sp>
        <p:nvSpPr>
          <p:cNvPr id="171" name="Google Shape;171;g1dc411b3a8c_0_73"/>
          <p:cNvSpPr txBox="1">
            <a:spLocks noGrp="1"/>
          </p:cNvSpPr>
          <p:nvPr>
            <p:ph type="body" idx="1"/>
          </p:nvPr>
        </p:nvSpPr>
        <p:spPr>
          <a:xfrm>
            <a:off x="356550" y="799125"/>
            <a:ext cx="6146100" cy="4260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en" sz="1350" b="1">
                <a:solidFill>
                  <a:srgbClr val="000000"/>
                </a:solidFill>
                <a:latin typeface="Calibri"/>
                <a:ea typeface="Calibri"/>
                <a:cs typeface="Calibri"/>
                <a:sym typeface="Calibri"/>
              </a:rPr>
              <a:t>Why is spectrum allocation important?</a:t>
            </a:r>
            <a:endParaRPr sz="1350" b="1">
              <a:solidFill>
                <a:srgbClr val="000000"/>
              </a:solidFill>
              <a:latin typeface="Calibri"/>
              <a:ea typeface="Calibri"/>
              <a:cs typeface="Calibri"/>
              <a:sym typeface="Calibri"/>
            </a:endParaRPr>
          </a:p>
          <a:p>
            <a:pPr marL="0" lvl="0" indent="0" algn="l" rtl="0">
              <a:lnSpc>
                <a:spcPct val="107000"/>
              </a:lnSpc>
              <a:spcBef>
                <a:spcPts val="800"/>
              </a:spcBef>
              <a:spcAft>
                <a:spcPts val="0"/>
              </a:spcAft>
              <a:buNone/>
            </a:pPr>
            <a:r>
              <a:rPr lang="en" sz="1350">
                <a:solidFill>
                  <a:srgbClr val="000000"/>
                </a:solidFill>
                <a:latin typeface="Calibri"/>
                <a:ea typeface="Calibri"/>
                <a:cs typeface="Calibri"/>
                <a:sym typeface="Calibri"/>
              </a:rPr>
              <a:t>Warfighters globally depend on a wide range of spectrum capabilities in order to complete diverse, mobile missions, so assured access is critical. Along with evolving threats, the spectrum environment is complex and must be structured to encompass capabilities for efficiency, agility, lethality and flexibility. While much of the discussion about the need for military domination of the spectrum focuses on capabilities that will allow us to out-compete near-peer adversaries, growing private sector demand for increased connectivity means decision makers are constantly balancing the need for economic growth with national security concerns. </a:t>
            </a:r>
            <a:endParaRPr sz="1350">
              <a:solidFill>
                <a:srgbClr val="000000"/>
              </a:solidFill>
              <a:latin typeface="Calibri"/>
              <a:ea typeface="Calibri"/>
              <a:cs typeface="Calibri"/>
              <a:sym typeface="Calibri"/>
            </a:endParaRPr>
          </a:p>
          <a:p>
            <a:pPr marL="0" lvl="0" indent="0" algn="l" rtl="0">
              <a:lnSpc>
                <a:spcPct val="107000"/>
              </a:lnSpc>
              <a:spcBef>
                <a:spcPts val="800"/>
              </a:spcBef>
              <a:spcAft>
                <a:spcPts val="0"/>
              </a:spcAft>
              <a:buNone/>
            </a:pPr>
            <a:r>
              <a:rPr lang="en" sz="1350">
                <a:solidFill>
                  <a:srgbClr val="000000"/>
                </a:solidFill>
                <a:latin typeface="Calibri"/>
                <a:ea typeface="Calibri"/>
                <a:cs typeface="Calibri"/>
                <a:sym typeface="Calibri"/>
              </a:rPr>
              <a:t>As Rachel and Tony pointed out in their posts this week, challenges lie in making the appropriate reallocation decisions when determining DoD and other federal user access compared to commercial broadband. Fortunately, spectrum regulators do not support a one-size fits all approach in exploring spectrum efficiency and understand the impracticalities involved with users that utilize a wide range of spectrum- dependent capabilities in mission execution. The question becomes: what kind of policies will allow the US to meet its objectives without compromising on spectrum efficiency?  While the specifics of these policies are up for debate, they will likely require robust private/public partnerships. </a:t>
            </a:r>
            <a:endParaRPr sz="1350">
              <a:solidFill>
                <a:srgbClr val="000000"/>
              </a:solidFill>
              <a:latin typeface="Calibri"/>
              <a:ea typeface="Calibri"/>
              <a:cs typeface="Calibri"/>
              <a:sym typeface="Calibri"/>
            </a:endParaRPr>
          </a:p>
          <a:p>
            <a:pPr marL="0" lvl="0" indent="0" algn="l" rtl="0">
              <a:lnSpc>
                <a:spcPct val="107000"/>
              </a:lnSpc>
              <a:spcBef>
                <a:spcPts val="800"/>
              </a:spcBef>
              <a:spcAft>
                <a:spcPts val="0"/>
              </a:spcAft>
              <a:buNone/>
            </a:pPr>
            <a:endParaRPr sz="1350">
              <a:solidFill>
                <a:srgbClr val="000000"/>
              </a:solidFill>
              <a:latin typeface="Calibri"/>
              <a:ea typeface="Calibri"/>
              <a:cs typeface="Calibri"/>
              <a:sym typeface="Calibri"/>
            </a:endParaRPr>
          </a:p>
          <a:p>
            <a:pPr marL="0" lvl="0" indent="0" algn="l" rtl="0">
              <a:lnSpc>
                <a:spcPct val="115000"/>
              </a:lnSpc>
              <a:spcBef>
                <a:spcPts val="800"/>
              </a:spcBef>
              <a:spcAft>
                <a:spcPts val="1600"/>
              </a:spcAft>
              <a:buSzPts val="1800"/>
              <a:buNone/>
            </a:pPr>
            <a:endParaRPr sz="1350" i="1">
              <a:latin typeface="Calibri"/>
              <a:ea typeface="Calibri"/>
              <a:cs typeface="Calibri"/>
              <a:sym typeface="Calibri"/>
            </a:endParaRPr>
          </a:p>
        </p:txBody>
      </p:sp>
      <p:sp>
        <p:nvSpPr>
          <p:cNvPr id="172" name="Google Shape;172;g1dc411b3a8c_0_73"/>
          <p:cNvSpPr txBox="1">
            <a:spLocks noGrp="1"/>
          </p:cNvSpPr>
          <p:nvPr>
            <p:ph type="body" idx="1"/>
          </p:nvPr>
        </p:nvSpPr>
        <p:spPr>
          <a:xfrm>
            <a:off x="6206400" y="2966575"/>
            <a:ext cx="2937600" cy="1947000"/>
          </a:xfrm>
          <a:prstGeom prst="rect">
            <a:avLst/>
          </a:prstGeom>
        </p:spPr>
        <p:txBody>
          <a:bodyPr spcFirstLastPara="1" wrap="square" lIns="91425" tIns="91425" rIns="91425" bIns="91425" anchor="t" anchorCtr="0">
            <a:noAutofit/>
          </a:bodyPr>
          <a:lstStyle/>
          <a:p>
            <a:pPr marL="457200" lvl="0" indent="-190500" algn="l" rtl="0">
              <a:spcBef>
                <a:spcPts val="0"/>
              </a:spcBef>
              <a:spcAft>
                <a:spcPts val="0"/>
              </a:spcAft>
              <a:buSzPts val="1200"/>
              <a:buChar char="-"/>
            </a:pPr>
            <a:r>
              <a:rPr lang="en" sz="1200"/>
              <a:t>Answer an open-ended question</a:t>
            </a:r>
            <a:endParaRPr sz="1200"/>
          </a:p>
          <a:p>
            <a:pPr marL="457200" lvl="0" indent="-190500" algn="l" rtl="0">
              <a:spcBef>
                <a:spcPts val="0"/>
              </a:spcBef>
              <a:spcAft>
                <a:spcPts val="0"/>
              </a:spcAft>
              <a:buSzPts val="1200"/>
              <a:buChar char="-"/>
            </a:pPr>
            <a:r>
              <a:rPr lang="en" sz="1200"/>
              <a:t>Make some kind of connection</a:t>
            </a:r>
            <a:endParaRPr sz="1200"/>
          </a:p>
          <a:p>
            <a:pPr marL="457200" lvl="0" indent="-190500" algn="l" rtl="0">
              <a:spcBef>
                <a:spcPts val="0"/>
              </a:spcBef>
              <a:spcAft>
                <a:spcPts val="0"/>
              </a:spcAft>
              <a:buSzPts val="1200"/>
              <a:buChar char="-"/>
            </a:pPr>
            <a:r>
              <a:rPr lang="en" sz="1200"/>
              <a:t>Cite something for support</a:t>
            </a:r>
            <a:endParaRPr sz="1200"/>
          </a:p>
          <a:p>
            <a:pPr marL="457200" lvl="0" indent="-190500" algn="l" rtl="0">
              <a:spcBef>
                <a:spcPts val="0"/>
              </a:spcBef>
              <a:spcAft>
                <a:spcPts val="0"/>
              </a:spcAft>
              <a:buSzPts val="1200"/>
              <a:buChar char="-"/>
            </a:pPr>
            <a:r>
              <a:rPr lang="en" sz="1200"/>
              <a:t>In conversation with classmates</a:t>
            </a:r>
            <a:endParaRPr sz="1200"/>
          </a:p>
          <a:p>
            <a:pPr marL="457200" lvl="0" indent="-190500" algn="l" rtl="0">
              <a:spcBef>
                <a:spcPts val="0"/>
              </a:spcBef>
              <a:spcAft>
                <a:spcPts val="0"/>
              </a:spcAft>
              <a:buSzPts val="1200"/>
              <a:buChar char="-"/>
            </a:pPr>
            <a:r>
              <a:rPr lang="en" sz="1200"/>
              <a:t>Purpose is to show growth</a:t>
            </a:r>
            <a:endParaRPr sz="1200"/>
          </a:p>
          <a:p>
            <a:pPr marL="457200" lvl="0" indent="-190500" algn="l" rtl="0">
              <a:spcBef>
                <a:spcPts val="0"/>
              </a:spcBef>
              <a:spcAft>
                <a:spcPts val="0"/>
              </a:spcAft>
              <a:buSzPts val="1200"/>
              <a:buChar char="-"/>
            </a:pPr>
            <a:r>
              <a:rPr lang="en" sz="1200"/>
              <a:t>More casual tone</a:t>
            </a:r>
            <a:endParaRPr sz="1200"/>
          </a:p>
          <a:p>
            <a:pPr marL="457200" lvl="0" indent="-190500" algn="l" rtl="0">
              <a:spcBef>
                <a:spcPts val="0"/>
              </a:spcBef>
              <a:spcAft>
                <a:spcPts val="0"/>
              </a:spcAft>
              <a:buSzPts val="1200"/>
              <a:buChar char="-"/>
            </a:pPr>
            <a:r>
              <a:rPr lang="en" sz="1200"/>
              <a:t>1-2 pages</a:t>
            </a:r>
            <a:endParaRPr sz="1200"/>
          </a:p>
          <a:p>
            <a:pPr marL="457200" lvl="0" indent="-190500" algn="l" rtl="0">
              <a:spcBef>
                <a:spcPts val="0"/>
              </a:spcBef>
              <a:spcAft>
                <a:spcPts val="0"/>
              </a:spcAft>
              <a:buSzPts val="1200"/>
              <a:buChar char="-"/>
            </a:pPr>
            <a:r>
              <a:rPr lang="en" sz="1200"/>
              <a:t>Multiple opportunities to practice</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173" name="Google Shape;173;g1dc411b3a8c_0_73"/>
          <p:cNvSpPr txBox="1"/>
          <p:nvPr/>
        </p:nvSpPr>
        <p:spPr>
          <a:xfrm>
            <a:off x="6788239" y="723976"/>
            <a:ext cx="229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How well did this fulfill the conventions of a Discussion Post?</a:t>
            </a: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b="1"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chemeClr val="dk1"/>
                </a:solidFill>
                <a:latin typeface="Roboto"/>
                <a:ea typeface="Roboto"/>
                <a:cs typeface="Roboto"/>
                <a:sym typeface="Roboto"/>
              </a:rPr>
              <a:t>How does the fulfillment of those conventions compare to your idea of a good Post?</a:t>
            </a:r>
            <a:endParaRPr b="1" dirty="0">
              <a:solidFill>
                <a:schemeClr val="dk1"/>
              </a:solidFill>
              <a:latin typeface="Roboto"/>
              <a:ea typeface="Roboto"/>
              <a:cs typeface="Roboto"/>
              <a:sym typeface="Roboto"/>
            </a:endParaRPr>
          </a:p>
        </p:txBody>
      </p:sp>
      <p:cxnSp>
        <p:nvCxnSpPr>
          <p:cNvPr id="174" name="Google Shape;174;g1dc411b3a8c_0_73"/>
          <p:cNvCxnSpPr/>
          <p:nvPr/>
        </p:nvCxnSpPr>
        <p:spPr>
          <a:xfrm>
            <a:off x="6845825" y="636075"/>
            <a:ext cx="2007300" cy="0"/>
          </a:xfrm>
          <a:prstGeom prst="straightConnector1">
            <a:avLst/>
          </a:prstGeom>
          <a:noFill/>
          <a:ln w="28575" cap="flat" cmpd="sng">
            <a:solidFill>
              <a:schemeClr val="accent6"/>
            </a:solidFill>
            <a:prstDash val="solid"/>
            <a:round/>
            <a:headEnd type="none" w="med" len="med"/>
            <a:tailEnd type="none" w="med" len="med"/>
          </a:ln>
        </p:spPr>
      </p:cxnSp>
      <p:cxnSp>
        <p:nvCxnSpPr>
          <p:cNvPr id="175" name="Google Shape;175;g1dc411b3a8c_0_73"/>
          <p:cNvCxnSpPr/>
          <p:nvPr/>
        </p:nvCxnSpPr>
        <p:spPr>
          <a:xfrm>
            <a:off x="6845825" y="2912675"/>
            <a:ext cx="2007300" cy="0"/>
          </a:xfrm>
          <a:prstGeom prst="straightConnector1">
            <a:avLst/>
          </a:prstGeom>
          <a:noFill/>
          <a:ln w="28575" cap="flat" cmpd="sng">
            <a:solidFill>
              <a:schemeClr val="accent6"/>
            </a:solidFill>
            <a:prstDash val="solid"/>
            <a:round/>
            <a:headEnd type="none" w="med" len="med"/>
            <a:tailEnd type="none" w="med" len="med"/>
          </a:ln>
        </p:spPr>
      </p:cxnSp>
      <p:grpSp>
        <p:nvGrpSpPr>
          <p:cNvPr id="176" name="Google Shape;176;g1dc411b3a8c_0_73"/>
          <p:cNvGrpSpPr/>
          <p:nvPr/>
        </p:nvGrpSpPr>
        <p:grpSpPr>
          <a:xfrm>
            <a:off x="8630000" y="135900"/>
            <a:ext cx="397200" cy="400200"/>
            <a:chOff x="8232750" y="439075"/>
            <a:chExt cx="397200" cy="400200"/>
          </a:xfrm>
        </p:grpSpPr>
        <p:sp>
          <p:nvSpPr>
            <p:cNvPr id="177" name="Google Shape;177;g1dc411b3a8c_0_73"/>
            <p:cNvSpPr txBox="1"/>
            <p:nvPr/>
          </p:nvSpPr>
          <p:spPr>
            <a:xfrm>
              <a:off x="8300700" y="439075"/>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p:txBody>
        </p:sp>
        <p:sp>
          <p:nvSpPr>
            <p:cNvPr id="178" name="Google Shape;178;g1dc411b3a8c_0_73"/>
            <p:cNvSpPr/>
            <p:nvPr/>
          </p:nvSpPr>
          <p:spPr>
            <a:xfrm>
              <a:off x="8232750" y="446725"/>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387900" y="458025"/>
            <a:ext cx="29679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Missing a step</a:t>
            </a:r>
            <a:endParaRPr/>
          </a:p>
        </p:txBody>
      </p:sp>
      <p:sp>
        <p:nvSpPr>
          <p:cNvPr id="184" name="Google Shape;184;p7"/>
          <p:cNvSpPr txBox="1">
            <a:spLocks noGrp="1"/>
          </p:cNvSpPr>
          <p:nvPr>
            <p:ph type="body" idx="1"/>
          </p:nvPr>
        </p:nvSpPr>
        <p:spPr>
          <a:xfrm>
            <a:off x="1494275" y="1616475"/>
            <a:ext cx="6879000" cy="167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700" i="1"/>
              <a:t>When Harry Met Sally</a:t>
            </a:r>
            <a:r>
              <a:rPr lang="en" sz="1700"/>
              <a:t> is about two people who drive to New York City together after college graduation and argue about whether men and women can really be friends. They meet a bunch of times over the next twelve years, become friends, and eventually fall in love.            It’s such a great movie. A modern classic. You should really see it.</a:t>
            </a:r>
            <a:endParaRPr sz="1700"/>
          </a:p>
        </p:txBody>
      </p:sp>
      <p:cxnSp>
        <p:nvCxnSpPr>
          <p:cNvPr id="185" name="Google Shape;185;p7"/>
          <p:cNvCxnSpPr/>
          <p:nvPr/>
        </p:nvCxnSpPr>
        <p:spPr>
          <a:xfrm rot="10800000" flipH="1">
            <a:off x="930950" y="3158275"/>
            <a:ext cx="563100" cy="225000"/>
          </a:xfrm>
          <a:prstGeom prst="straightConnector1">
            <a:avLst/>
          </a:prstGeom>
          <a:noFill/>
          <a:ln w="19050" cap="flat" cmpd="sng">
            <a:solidFill>
              <a:schemeClr val="accent5"/>
            </a:solidFill>
            <a:prstDash val="solid"/>
            <a:round/>
            <a:headEnd type="none" w="med" len="med"/>
            <a:tailEnd type="triangle" w="med" len="med"/>
          </a:ln>
        </p:spPr>
      </p:cxnSp>
      <p:cxnSp>
        <p:nvCxnSpPr>
          <p:cNvPr id="186" name="Google Shape;186;p7"/>
          <p:cNvCxnSpPr/>
          <p:nvPr/>
        </p:nvCxnSpPr>
        <p:spPr>
          <a:xfrm rot="10800000" flipH="1">
            <a:off x="987575" y="2245816"/>
            <a:ext cx="506700" cy="201600"/>
          </a:xfrm>
          <a:prstGeom prst="straightConnector1">
            <a:avLst/>
          </a:prstGeom>
          <a:noFill/>
          <a:ln w="19050" cap="flat" cmpd="sng">
            <a:solidFill>
              <a:schemeClr val="accent5"/>
            </a:solidFill>
            <a:prstDash val="solid"/>
            <a:round/>
            <a:headEnd type="none" w="med" len="med"/>
            <a:tailEnd type="triangle" w="med" len="med"/>
          </a:ln>
        </p:spPr>
      </p:cxnSp>
      <p:sp>
        <p:nvSpPr>
          <p:cNvPr id="187" name="Google Shape;187;p7"/>
          <p:cNvSpPr txBox="1"/>
          <p:nvPr/>
        </p:nvSpPr>
        <p:spPr>
          <a:xfrm rot="-1326321">
            <a:off x="488822" y="2099205"/>
            <a:ext cx="850627" cy="3694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latin typeface="Roboto"/>
                <a:ea typeface="Roboto"/>
                <a:cs typeface="Roboto"/>
                <a:sym typeface="Roboto"/>
              </a:rPr>
              <a:t>Summary</a:t>
            </a:r>
            <a:endParaRPr sz="1200" i="1">
              <a:solidFill>
                <a:schemeClr val="dk1"/>
              </a:solidFill>
              <a:latin typeface="Roboto"/>
              <a:ea typeface="Roboto"/>
              <a:cs typeface="Roboto"/>
              <a:sym typeface="Roboto"/>
            </a:endParaRPr>
          </a:p>
        </p:txBody>
      </p:sp>
      <p:sp>
        <p:nvSpPr>
          <p:cNvPr id="188" name="Google Shape;188;p7"/>
          <p:cNvSpPr txBox="1"/>
          <p:nvPr/>
        </p:nvSpPr>
        <p:spPr>
          <a:xfrm>
            <a:off x="1325375" y="3507925"/>
            <a:ext cx="6507300" cy="123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dk1"/>
                </a:solidFill>
                <a:latin typeface="Roboto"/>
                <a:ea typeface="Roboto"/>
                <a:cs typeface="Roboto"/>
                <a:sym typeface="Roboto"/>
              </a:rPr>
              <a:t>Understanding the genre will help you analyze the movie:</a:t>
            </a:r>
            <a:endParaRPr dirty="0">
              <a:solidFill>
                <a:schemeClr val="dk1"/>
              </a:solidFill>
              <a:latin typeface="Roboto"/>
              <a:ea typeface="Roboto"/>
              <a:cs typeface="Roboto"/>
              <a:sym typeface="Roboto"/>
            </a:endParaRPr>
          </a:p>
          <a:p>
            <a:pPr marL="457200" lvl="0" indent="-317500" algn="l" rtl="0">
              <a:lnSpc>
                <a:spcPct val="115000"/>
              </a:lnSpc>
              <a:spcBef>
                <a:spcPts val="1000"/>
              </a:spcBef>
              <a:spcAft>
                <a:spcPts val="0"/>
              </a:spcAft>
              <a:buClr>
                <a:schemeClr val="dk1"/>
              </a:buClr>
              <a:buSzPts val="1400"/>
              <a:buFont typeface="Roboto"/>
              <a:buChar char="●"/>
            </a:pPr>
            <a:r>
              <a:rPr lang="en" dirty="0">
                <a:solidFill>
                  <a:schemeClr val="dk1"/>
                </a:solidFill>
                <a:latin typeface="Roboto"/>
                <a:ea typeface="Roboto"/>
                <a:cs typeface="Roboto"/>
                <a:sym typeface="Roboto"/>
              </a:rPr>
              <a:t>What are the conventions of a rom-com? </a:t>
            </a:r>
            <a:endParaRPr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How or how well did the movie fulfill those conventions?</a:t>
            </a:r>
            <a:endParaRPr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How did the fulfillment of those conventions compare to other rom-coms?</a:t>
            </a:r>
            <a:endParaRPr dirty="0">
              <a:solidFill>
                <a:schemeClr val="dk1"/>
              </a:solidFill>
              <a:latin typeface="Roboto"/>
              <a:ea typeface="Roboto"/>
              <a:cs typeface="Roboto"/>
              <a:sym typeface="Roboto"/>
            </a:endParaRPr>
          </a:p>
        </p:txBody>
      </p:sp>
      <p:sp>
        <p:nvSpPr>
          <p:cNvPr id="189" name="Google Shape;189;p7"/>
          <p:cNvSpPr txBox="1"/>
          <p:nvPr/>
        </p:nvSpPr>
        <p:spPr>
          <a:xfrm>
            <a:off x="1623300" y="1081375"/>
            <a:ext cx="589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Between summary and evaluation, you need analysis. How do you get it?</a:t>
            </a:r>
            <a:endParaRPr>
              <a:latin typeface="Roboto"/>
              <a:ea typeface="Roboto"/>
              <a:cs typeface="Roboto"/>
              <a:sym typeface="Roboto"/>
            </a:endParaRPr>
          </a:p>
        </p:txBody>
      </p:sp>
      <p:sp>
        <p:nvSpPr>
          <p:cNvPr id="190" name="Google Shape;190;p7"/>
          <p:cNvSpPr txBox="1"/>
          <p:nvPr/>
        </p:nvSpPr>
        <p:spPr>
          <a:xfrm rot="-1330214">
            <a:off x="486636" y="2999679"/>
            <a:ext cx="908682" cy="3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latin typeface="Roboto"/>
                <a:ea typeface="Roboto"/>
                <a:cs typeface="Roboto"/>
                <a:sym typeface="Roboto"/>
              </a:rPr>
              <a:t>Evaluation</a:t>
            </a:r>
            <a:endParaRPr sz="1200" i="1">
              <a:solidFill>
                <a:schemeClr val="dk1"/>
              </a:solidFill>
              <a:latin typeface="Roboto"/>
              <a:ea typeface="Roboto"/>
              <a:cs typeface="Roboto"/>
              <a:sym typeface="Roboto"/>
            </a:endParaRPr>
          </a:p>
        </p:txBody>
      </p:sp>
      <p:grpSp>
        <p:nvGrpSpPr>
          <p:cNvPr id="191" name="Google Shape;191;p7"/>
          <p:cNvGrpSpPr/>
          <p:nvPr/>
        </p:nvGrpSpPr>
        <p:grpSpPr>
          <a:xfrm>
            <a:off x="8630000" y="135900"/>
            <a:ext cx="397200" cy="400200"/>
            <a:chOff x="8630000" y="135900"/>
            <a:chExt cx="397200" cy="400200"/>
          </a:xfrm>
        </p:grpSpPr>
        <p:sp>
          <p:nvSpPr>
            <p:cNvPr id="192" name="Google Shape;192;p7"/>
            <p:cNvSpPr txBox="1"/>
            <p:nvPr/>
          </p:nvSpPr>
          <p:spPr>
            <a:xfrm>
              <a:off x="8697950"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p:txBody>
        </p:sp>
        <p:sp>
          <p:nvSpPr>
            <p:cNvPr id="193" name="Google Shape;193;p7"/>
            <p:cNvSpPr/>
            <p:nvPr/>
          </p:nvSpPr>
          <p:spPr>
            <a:xfrm>
              <a:off x="8630000"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05c8e1a1d5_2_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Missing a step, example</a:t>
            </a:r>
            <a:endParaRPr/>
          </a:p>
        </p:txBody>
      </p:sp>
      <p:sp>
        <p:nvSpPr>
          <p:cNvPr id="199" name="Google Shape;199;g205c8e1a1d5_2_0"/>
          <p:cNvSpPr txBox="1">
            <a:spLocks noGrp="1"/>
          </p:cNvSpPr>
          <p:nvPr>
            <p:ph type="body" idx="1"/>
          </p:nvPr>
        </p:nvSpPr>
        <p:spPr>
          <a:xfrm>
            <a:off x="1373675" y="1489825"/>
            <a:ext cx="6393300" cy="30789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Calibri"/>
                <a:ea typeface="Calibri"/>
                <a:cs typeface="Calibri"/>
                <a:sym typeface="Calibri"/>
              </a:rPr>
              <a:t>Another issue is that the Air Force currently focuses JPME and educational efforts on only the best and brightest officers. These officers are competitively selected to attend JPME in-residence but the requirements of 21</a:t>
            </a:r>
            <a:r>
              <a:rPr lang="en" baseline="30000">
                <a:solidFill>
                  <a:srgbClr val="000000"/>
                </a:solidFill>
                <a:latin typeface="Calibri"/>
                <a:ea typeface="Calibri"/>
                <a:cs typeface="Calibri"/>
                <a:sym typeface="Calibri"/>
              </a:rPr>
              <a:t>st</a:t>
            </a:r>
            <a:r>
              <a:rPr lang="en">
                <a:solidFill>
                  <a:srgbClr val="000000"/>
                </a:solidFill>
                <a:latin typeface="Calibri"/>
                <a:ea typeface="Calibri"/>
                <a:cs typeface="Calibri"/>
                <a:sym typeface="Calibri"/>
              </a:rPr>
              <a:t> Century warfare demand all Air Force officers, Active Duty and Reserve, to be well-educated. Today’s globalized world, characterized by complex and continuous military operations, necessitates this, yet Reserve officers are less likely to attend JPME in-residence.</a:t>
            </a:r>
            <a:r>
              <a:rPr lang="en" baseline="30000">
                <a:solidFill>
                  <a:srgbClr val="000000"/>
                </a:solidFill>
                <a:latin typeface="Calibri"/>
                <a:ea typeface="Calibri"/>
                <a:cs typeface="Calibri"/>
                <a:sym typeface="Calibri"/>
              </a:rPr>
              <a:t>vi</a:t>
            </a:r>
            <a:r>
              <a:rPr lang="en">
                <a:solidFill>
                  <a:srgbClr val="000000"/>
                </a:solidFill>
                <a:latin typeface="Calibri"/>
                <a:ea typeface="Calibri"/>
                <a:cs typeface="Calibri"/>
                <a:sym typeface="Calibri"/>
              </a:rPr>
              <a:t> The Air Force’s joint program is cumbersome and at times ambiguous.   </a:t>
            </a:r>
            <a:endParaRPr>
              <a:solidFill>
                <a:srgbClr val="000000"/>
              </a:solidFill>
              <a:latin typeface="Calibri"/>
              <a:ea typeface="Calibri"/>
              <a:cs typeface="Calibri"/>
              <a:sym typeface="Calibri"/>
            </a:endParaRPr>
          </a:p>
        </p:txBody>
      </p:sp>
      <p:grpSp>
        <p:nvGrpSpPr>
          <p:cNvPr id="200" name="Google Shape;200;g205c8e1a1d5_2_0"/>
          <p:cNvGrpSpPr/>
          <p:nvPr/>
        </p:nvGrpSpPr>
        <p:grpSpPr>
          <a:xfrm>
            <a:off x="6775" y="2034941"/>
            <a:ext cx="1373700" cy="630900"/>
            <a:chOff x="2804175" y="2329079"/>
            <a:chExt cx="1373700" cy="630900"/>
          </a:xfrm>
        </p:grpSpPr>
        <p:cxnSp>
          <p:nvCxnSpPr>
            <p:cNvPr id="201" name="Google Shape;201;g205c8e1a1d5_2_0"/>
            <p:cNvCxnSpPr>
              <a:stCxn id="202" idx="3"/>
            </p:cNvCxnSpPr>
            <p:nvPr/>
          </p:nvCxnSpPr>
          <p:spPr>
            <a:xfrm rot="10800000" flipH="1">
              <a:off x="3671175" y="2329079"/>
              <a:ext cx="506700" cy="201600"/>
            </a:xfrm>
            <a:prstGeom prst="straightConnector1">
              <a:avLst/>
            </a:prstGeom>
            <a:noFill/>
            <a:ln w="19050" cap="flat" cmpd="sng">
              <a:solidFill>
                <a:schemeClr val="accent5"/>
              </a:solidFill>
              <a:prstDash val="solid"/>
              <a:round/>
              <a:headEnd type="none" w="med" len="med"/>
              <a:tailEnd type="triangle" w="med" len="med"/>
            </a:ln>
          </p:spPr>
        </p:cxnSp>
        <p:sp>
          <p:nvSpPr>
            <p:cNvPr id="202" name="Google Shape;202;g205c8e1a1d5_2_0"/>
            <p:cNvSpPr txBox="1"/>
            <p:nvPr/>
          </p:nvSpPr>
          <p:spPr>
            <a:xfrm rot="-1037842">
              <a:off x="2839841" y="2472383"/>
              <a:ext cx="850567" cy="3694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latin typeface="Roboto"/>
                  <a:ea typeface="Roboto"/>
                  <a:cs typeface="Roboto"/>
                  <a:sym typeface="Roboto"/>
                </a:rPr>
                <a:t>Summary</a:t>
              </a:r>
              <a:endParaRPr sz="1200" i="1">
                <a:solidFill>
                  <a:schemeClr val="dk1"/>
                </a:solidFill>
                <a:latin typeface="Roboto"/>
                <a:ea typeface="Roboto"/>
                <a:cs typeface="Roboto"/>
                <a:sym typeface="Roboto"/>
              </a:endParaRPr>
            </a:p>
          </p:txBody>
        </p:sp>
      </p:grpSp>
      <p:cxnSp>
        <p:nvCxnSpPr>
          <p:cNvPr id="203" name="Google Shape;203;g205c8e1a1d5_2_0"/>
          <p:cNvCxnSpPr/>
          <p:nvPr/>
        </p:nvCxnSpPr>
        <p:spPr>
          <a:xfrm rot="10800000">
            <a:off x="7766979" y="4103091"/>
            <a:ext cx="567600" cy="179100"/>
          </a:xfrm>
          <a:prstGeom prst="straightConnector1">
            <a:avLst/>
          </a:prstGeom>
          <a:noFill/>
          <a:ln w="19050" cap="flat" cmpd="sng">
            <a:solidFill>
              <a:schemeClr val="accent5"/>
            </a:solidFill>
            <a:prstDash val="solid"/>
            <a:round/>
            <a:headEnd type="none" w="med" len="med"/>
            <a:tailEnd type="triangle" w="med" len="med"/>
          </a:ln>
        </p:spPr>
      </p:cxnSp>
      <p:sp>
        <p:nvSpPr>
          <p:cNvPr id="204" name="Google Shape;204;g205c8e1a1d5_2_0"/>
          <p:cNvSpPr txBox="1"/>
          <p:nvPr/>
        </p:nvSpPr>
        <p:spPr>
          <a:xfrm>
            <a:off x="6754725" y="4709700"/>
            <a:ext cx="24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205" name="Google Shape;205;g205c8e1a1d5_2_0"/>
          <p:cNvSpPr txBox="1"/>
          <p:nvPr/>
        </p:nvSpPr>
        <p:spPr>
          <a:xfrm rot="991499">
            <a:off x="8294774" y="4221725"/>
            <a:ext cx="888081" cy="3693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latin typeface="Roboto"/>
                <a:ea typeface="Roboto"/>
                <a:cs typeface="Roboto"/>
                <a:sym typeface="Roboto"/>
              </a:rPr>
              <a:t>Evaluation</a:t>
            </a:r>
            <a:endParaRPr sz="1200" i="1">
              <a:solidFill>
                <a:schemeClr val="dk1"/>
              </a:solidFill>
              <a:latin typeface="Roboto"/>
              <a:ea typeface="Roboto"/>
              <a:cs typeface="Roboto"/>
              <a:sym typeface="Roboto"/>
            </a:endParaRPr>
          </a:p>
        </p:txBody>
      </p:sp>
      <p:grpSp>
        <p:nvGrpSpPr>
          <p:cNvPr id="206" name="Google Shape;206;g205c8e1a1d5_2_0"/>
          <p:cNvGrpSpPr/>
          <p:nvPr/>
        </p:nvGrpSpPr>
        <p:grpSpPr>
          <a:xfrm>
            <a:off x="8630000" y="135900"/>
            <a:ext cx="397200" cy="400200"/>
            <a:chOff x="8630000" y="135900"/>
            <a:chExt cx="397200" cy="400200"/>
          </a:xfrm>
        </p:grpSpPr>
        <p:sp>
          <p:nvSpPr>
            <p:cNvPr id="207" name="Google Shape;207;g205c8e1a1d5_2_0"/>
            <p:cNvSpPr txBox="1"/>
            <p:nvPr/>
          </p:nvSpPr>
          <p:spPr>
            <a:xfrm>
              <a:off x="8697950"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p:txBody>
        </p:sp>
        <p:sp>
          <p:nvSpPr>
            <p:cNvPr id="208" name="Google Shape;208;g205c8e1a1d5_2_0"/>
            <p:cNvSpPr/>
            <p:nvPr/>
          </p:nvSpPr>
          <p:spPr>
            <a:xfrm>
              <a:off x="8630000"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05c8e1a1d5_2_102"/>
          <p:cNvSpPr txBox="1">
            <a:spLocks noGrp="1"/>
          </p:cNvSpPr>
          <p:nvPr>
            <p:ph type="body" idx="1"/>
          </p:nvPr>
        </p:nvSpPr>
        <p:spPr>
          <a:xfrm>
            <a:off x="387900" y="1032300"/>
            <a:ext cx="8368200" cy="4006500"/>
          </a:xfrm>
          <a:prstGeom prst="rect">
            <a:avLst/>
          </a:prstGeom>
          <a:solidFill>
            <a:schemeClr val="dk1"/>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rgbClr val="000000"/>
                </a:solidFill>
                <a:latin typeface="Calibri"/>
                <a:ea typeface="Calibri"/>
                <a:cs typeface="Calibri"/>
                <a:sym typeface="Calibri"/>
              </a:rPr>
              <a:t>Another issue is that the Air Force currently focuses JPME and educational efforts on only the best and brightest officers. </a:t>
            </a:r>
            <a:r>
              <a:rPr lang="en" sz="1700" u="sng">
                <a:solidFill>
                  <a:srgbClr val="FF0000"/>
                </a:solidFill>
                <a:latin typeface="Calibri"/>
                <a:ea typeface="Calibri"/>
                <a:cs typeface="Calibri"/>
                <a:sym typeface="Calibri"/>
              </a:rPr>
              <a:t>Here’s a moment of opportunity for deeper examination: how are the “best and brightest” defined, and by what criteria?</a:t>
            </a:r>
            <a:r>
              <a:rPr lang="en" sz="1700">
                <a:solidFill>
                  <a:srgbClr val="FF0000"/>
                </a:solidFill>
                <a:latin typeface="Calibri"/>
                <a:ea typeface="Calibri"/>
                <a:cs typeface="Calibri"/>
                <a:sym typeface="Calibri"/>
              </a:rPr>
              <a:t> </a:t>
            </a:r>
            <a:r>
              <a:rPr lang="en" sz="1500">
                <a:solidFill>
                  <a:srgbClr val="000000"/>
                </a:solidFill>
                <a:latin typeface="Calibri"/>
                <a:ea typeface="Calibri"/>
                <a:cs typeface="Calibri"/>
                <a:sym typeface="Calibri"/>
              </a:rPr>
              <a:t>These officers are competitively selected to attend JPME in-residence but the requirements of 21</a:t>
            </a:r>
            <a:r>
              <a:rPr lang="en" sz="1500" baseline="30000">
                <a:solidFill>
                  <a:srgbClr val="000000"/>
                </a:solidFill>
                <a:latin typeface="Calibri"/>
                <a:ea typeface="Calibri"/>
                <a:cs typeface="Calibri"/>
                <a:sym typeface="Calibri"/>
              </a:rPr>
              <a:t>st</a:t>
            </a:r>
            <a:r>
              <a:rPr lang="en" sz="1500">
                <a:solidFill>
                  <a:srgbClr val="000000"/>
                </a:solidFill>
                <a:latin typeface="Calibri"/>
                <a:ea typeface="Calibri"/>
                <a:cs typeface="Calibri"/>
                <a:sym typeface="Calibri"/>
              </a:rPr>
              <a:t> Century warfare demand all Air Force officers, Active Duty and Reserve, to be well-educated. </a:t>
            </a:r>
            <a:r>
              <a:rPr lang="en" sz="1700" u="sng">
                <a:solidFill>
                  <a:srgbClr val="FF0000"/>
                </a:solidFill>
                <a:latin typeface="Calibri"/>
                <a:ea typeface="Calibri"/>
                <a:cs typeface="Calibri"/>
                <a:sym typeface="Calibri"/>
              </a:rPr>
              <a:t>How are we defining “well-educated”? What does that mean, or look like, across professions in the Air Force? </a:t>
            </a:r>
            <a:r>
              <a:rPr lang="en" sz="1500">
                <a:solidFill>
                  <a:srgbClr val="000000"/>
                </a:solidFill>
                <a:latin typeface="Calibri"/>
                <a:ea typeface="Calibri"/>
                <a:cs typeface="Calibri"/>
                <a:sym typeface="Calibri"/>
              </a:rPr>
              <a:t>Today’s globalized world, characterized by complex and continuous military operations, necessitates this.</a:t>
            </a:r>
            <a:r>
              <a:rPr lang="en" sz="1600">
                <a:solidFill>
                  <a:srgbClr val="000000"/>
                </a:solidFill>
                <a:latin typeface="Calibri"/>
                <a:ea typeface="Calibri"/>
                <a:cs typeface="Calibri"/>
                <a:sym typeface="Calibri"/>
              </a:rPr>
              <a:t> </a:t>
            </a:r>
            <a:r>
              <a:rPr lang="en" sz="1700" u="sng">
                <a:solidFill>
                  <a:srgbClr val="FF0000"/>
                </a:solidFill>
                <a:latin typeface="Calibri"/>
                <a:ea typeface="Calibri"/>
                <a:cs typeface="Calibri"/>
                <a:sym typeface="Calibri"/>
              </a:rPr>
              <a:t>You can offer and strengthen support for this claim by inserting an example or case study of a “complex and continuous military operation” that requires what you’ve determined are “well-educated” officers. </a:t>
            </a:r>
            <a:r>
              <a:rPr lang="en" sz="1500">
                <a:solidFill>
                  <a:srgbClr val="000000"/>
                </a:solidFill>
                <a:latin typeface="Calibri"/>
                <a:ea typeface="Calibri"/>
                <a:cs typeface="Calibri"/>
                <a:sym typeface="Calibri"/>
              </a:rPr>
              <a:t>, yet Reserve officers are less likely to attend JPME in-residence.</a:t>
            </a:r>
            <a:r>
              <a:rPr lang="en" sz="1500" baseline="30000">
                <a:solidFill>
                  <a:srgbClr val="000000"/>
                </a:solidFill>
                <a:latin typeface="Calibri"/>
                <a:ea typeface="Calibri"/>
                <a:cs typeface="Calibri"/>
                <a:sym typeface="Calibri"/>
              </a:rPr>
              <a:t>vi</a:t>
            </a:r>
            <a:r>
              <a:rPr lang="en" sz="1500">
                <a:solidFill>
                  <a:srgbClr val="000000"/>
                </a:solidFill>
                <a:latin typeface="Calibri"/>
                <a:ea typeface="Calibri"/>
                <a:cs typeface="Calibri"/>
                <a:sym typeface="Calibri"/>
              </a:rPr>
              <a:t> </a:t>
            </a:r>
            <a:r>
              <a:rPr lang="en" sz="1700" u="sng">
                <a:solidFill>
                  <a:srgbClr val="FF0000"/>
                </a:solidFill>
                <a:latin typeface="Calibri"/>
                <a:ea typeface="Calibri"/>
                <a:cs typeface="Calibri"/>
                <a:sym typeface="Calibri"/>
              </a:rPr>
              <a:t>Why are they less likely do so? What factors affect that likelihood? </a:t>
            </a:r>
            <a:r>
              <a:rPr lang="en" sz="1500">
                <a:solidFill>
                  <a:srgbClr val="000000"/>
                </a:solidFill>
                <a:latin typeface="Calibri"/>
                <a:ea typeface="Calibri"/>
                <a:cs typeface="Calibri"/>
                <a:sym typeface="Calibri"/>
              </a:rPr>
              <a:t>The Air Force’s joint program is cumbersome and at times ambiguous.</a:t>
            </a:r>
            <a:r>
              <a:rPr lang="en" sz="1600">
                <a:solidFill>
                  <a:srgbClr val="000000"/>
                </a:solidFill>
                <a:latin typeface="Calibri"/>
                <a:ea typeface="Calibri"/>
                <a:cs typeface="Calibri"/>
                <a:sym typeface="Calibri"/>
              </a:rPr>
              <a:t> </a:t>
            </a:r>
            <a:r>
              <a:rPr lang="en" sz="1700" u="sng">
                <a:solidFill>
                  <a:srgbClr val="FF0000"/>
                </a:solidFill>
                <a:latin typeface="Calibri"/>
                <a:ea typeface="Calibri"/>
                <a:cs typeface="Calibri"/>
                <a:sym typeface="Calibri"/>
              </a:rPr>
              <a:t>Is this a reason or an evaluation? If it’s a reason, don’t be afraid to give the idea more space - tease out why it’s considered “cumbersome” and “ambiguous,” and how that contributes to low enrollment. If it’s an evaluation, meant to summarize the current state, you’ll want to lay out evidence before coming to this conclusion. That way, it’ll have more power as an evaluation.   </a:t>
            </a:r>
            <a:r>
              <a:rPr lang="en" sz="1700">
                <a:solidFill>
                  <a:srgbClr val="000000"/>
                </a:solidFill>
                <a:latin typeface="Calibri"/>
                <a:ea typeface="Calibri"/>
                <a:cs typeface="Calibri"/>
                <a:sym typeface="Calibri"/>
              </a:rPr>
              <a:t>  </a:t>
            </a:r>
            <a:endParaRPr sz="1700">
              <a:solidFill>
                <a:srgbClr val="000000"/>
              </a:solidFill>
              <a:latin typeface="Calibri"/>
              <a:ea typeface="Calibri"/>
              <a:cs typeface="Calibri"/>
              <a:sym typeface="Calibri"/>
            </a:endParaRPr>
          </a:p>
          <a:p>
            <a:pPr marL="0" lvl="0" indent="0" algn="l" rtl="0">
              <a:spcBef>
                <a:spcPts val="0"/>
              </a:spcBef>
              <a:spcAft>
                <a:spcPts val="0"/>
              </a:spcAft>
              <a:buNone/>
            </a:pPr>
            <a:endParaRPr sz="1600">
              <a:solidFill>
                <a:srgbClr val="000000"/>
              </a:solidFill>
            </a:endParaRPr>
          </a:p>
        </p:txBody>
      </p:sp>
      <p:sp>
        <p:nvSpPr>
          <p:cNvPr id="214" name="Google Shape;214;g205c8e1a1d5_2_102"/>
          <p:cNvSpPr txBox="1">
            <a:spLocks noGrp="1"/>
          </p:cNvSpPr>
          <p:nvPr>
            <p:ph type="title"/>
          </p:nvPr>
        </p:nvSpPr>
        <p:spPr>
          <a:xfrm>
            <a:off x="387900" y="280300"/>
            <a:ext cx="60939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Missing a step, feedback options</a:t>
            </a:r>
            <a:endParaRPr/>
          </a:p>
        </p:txBody>
      </p:sp>
      <p:grpSp>
        <p:nvGrpSpPr>
          <p:cNvPr id="215" name="Google Shape;215;g205c8e1a1d5_2_102"/>
          <p:cNvGrpSpPr/>
          <p:nvPr/>
        </p:nvGrpSpPr>
        <p:grpSpPr>
          <a:xfrm>
            <a:off x="8630000" y="135900"/>
            <a:ext cx="397200" cy="400200"/>
            <a:chOff x="8630000" y="135900"/>
            <a:chExt cx="397200" cy="400200"/>
          </a:xfrm>
        </p:grpSpPr>
        <p:sp>
          <p:nvSpPr>
            <p:cNvPr id="216" name="Google Shape;216;g205c8e1a1d5_2_102"/>
            <p:cNvSpPr txBox="1"/>
            <p:nvPr/>
          </p:nvSpPr>
          <p:spPr>
            <a:xfrm>
              <a:off x="8697950"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p:txBody>
        </p:sp>
        <p:sp>
          <p:nvSpPr>
            <p:cNvPr id="217" name="Google Shape;217;g205c8e1a1d5_2_102"/>
            <p:cNvSpPr/>
            <p:nvPr/>
          </p:nvSpPr>
          <p:spPr>
            <a:xfrm>
              <a:off x="8630000"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065fe050da_2_10"/>
          <p:cNvSpPr txBox="1">
            <a:spLocks noGrp="1"/>
          </p:cNvSpPr>
          <p:nvPr>
            <p:ph type="body" idx="2"/>
          </p:nvPr>
        </p:nvSpPr>
        <p:spPr>
          <a:xfrm>
            <a:off x="291350" y="1074050"/>
            <a:ext cx="4149300" cy="38904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SzPts val="1800"/>
              <a:buAutoNum type="arabicPeriod"/>
            </a:pPr>
            <a:r>
              <a:rPr lang="en"/>
              <a:t>Identifying the conventions, expectations, and rhetorical elements of a genre helps students understand what to write and how analysis differs between genres.</a:t>
            </a:r>
            <a:endParaRPr/>
          </a:p>
          <a:p>
            <a:pPr marL="457200" lvl="0" indent="-342900" algn="l" rtl="0">
              <a:lnSpc>
                <a:spcPct val="115000"/>
              </a:lnSpc>
              <a:spcBef>
                <a:spcPts val="1000"/>
              </a:spcBef>
              <a:spcAft>
                <a:spcPts val="0"/>
              </a:spcAft>
              <a:buSzPts val="1800"/>
              <a:buAutoNum type="arabicPeriod"/>
            </a:pPr>
            <a:r>
              <a:rPr lang="en"/>
              <a:t>Analysis is often the missing step between summary and evaluation. To help students add analysis, remind them of genre conventions so they know what to include.</a:t>
            </a:r>
            <a:endParaRPr/>
          </a:p>
        </p:txBody>
      </p:sp>
      <p:sp>
        <p:nvSpPr>
          <p:cNvPr id="223" name="Google Shape;223;g2065fe050da_2_10"/>
          <p:cNvSpPr txBox="1">
            <a:spLocks noGrp="1"/>
          </p:cNvSpPr>
          <p:nvPr>
            <p:ph type="title"/>
          </p:nvPr>
        </p:nvSpPr>
        <p:spPr>
          <a:xfrm>
            <a:off x="395450" y="308875"/>
            <a:ext cx="4045200" cy="906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 sz="3500">
                <a:solidFill>
                  <a:schemeClr val="accent5"/>
                </a:solidFill>
              </a:rPr>
              <a:t>Summary 1 &amp; 2:</a:t>
            </a:r>
            <a:endParaRPr sz="3500">
              <a:solidFill>
                <a:schemeClr val="accent5"/>
              </a:solidFill>
            </a:endParaRPr>
          </a:p>
        </p:txBody>
      </p:sp>
      <p:sp>
        <p:nvSpPr>
          <p:cNvPr id="224" name="Google Shape;224;g2065fe050da_2_10"/>
          <p:cNvSpPr txBox="1">
            <a:spLocks noGrp="1"/>
          </p:cNvSpPr>
          <p:nvPr>
            <p:ph type="title"/>
          </p:nvPr>
        </p:nvSpPr>
        <p:spPr>
          <a:xfrm>
            <a:off x="4770350" y="308875"/>
            <a:ext cx="4045200" cy="906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 sz="3500">
                <a:solidFill>
                  <a:schemeClr val="accent5"/>
                </a:solidFill>
              </a:rPr>
              <a:t>Preview 3 &amp; 4:</a:t>
            </a:r>
            <a:endParaRPr sz="3500">
              <a:solidFill>
                <a:schemeClr val="accent5"/>
              </a:solidFill>
            </a:endParaRPr>
          </a:p>
        </p:txBody>
      </p:sp>
      <p:sp>
        <p:nvSpPr>
          <p:cNvPr id="225" name="Google Shape;225;g2065fe050da_2_10"/>
          <p:cNvSpPr txBox="1"/>
          <p:nvPr/>
        </p:nvSpPr>
        <p:spPr>
          <a:xfrm>
            <a:off x="4855125" y="1215775"/>
            <a:ext cx="4045200" cy="2085156"/>
          </a:xfrm>
          <a:prstGeom prst="rect">
            <a:avLst/>
          </a:prstGeom>
          <a:noFill/>
          <a:ln>
            <a:noFill/>
          </a:ln>
        </p:spPr>
        <p:txBody>
          <a:bodyPr spcFirstLastPara="1" wrap="square" lIns="91425" tIns="91425" rIns="91425" bIns="91425" anchor="t" anchorCtr="0">
            <a:spAutoFit/>
          </a:bodyPr>
          <a:lstStyle/>
          <a:p>
            <a:pPr marL="457200" lvl="0" indent="-457200" algn="l" rtl="0">
              <a:lnSpc>
                <a:spcPct val="115000"/>
              </a:lnSpc>
              <a:spcBef>
                <a:spcPts val="0"/>
              </a:spcBef>
              <a:spcAft>
                <a:spcPts val="0"/>
              </a:spcAft>
              <a:buNone/>
            </a:pPr>
            <a:r>
              <a:rPr lang="en" sz="1800" dirty="0">
                <a:solidFill>
                  <a:schemeClr val="dk1"/>
                </a:solidFill>
                <a:latin typeface="Roboto"/>
                <a:ea typeface="Roboto"/>
                <a:cs typeface="Roboto"/>
                <a:sym typeface="Roboto"/>
              </a:rPr>
              <a:t>3. 	Students have a tendency to cling to the obvious. </a:t>
            </a:r>
            <a:endParaRPr sz="1800" dirty="0">
              <a:solidFill>
                <a:schemeClr val="dk1"/>
              </a:solidFill>
              <a:latin typeface="Roboto"/>
              <a:ea typeface="Roboto"/>
              <a:cs typeface="Roboto"/>
              <a:sym typeface="Roboto"/>
            </a:endParaRPr>
          </a:p>
          <a:p>
            <a:pPr marL="457200" lvl="0" indent="-457200" algn="l" rtl="0">
              <a:lnSpc>
                <a:spcPct val="115000"/>
              </a:lnSpc>
              <a:spcBef>
                <a:spcPts val="1200"/>
              </a:spcBef>
              <a:spcAft>
                <a:spcPts val="1200"/>
              </a:spcAft>
              <a:buNone/>
            </a:pPr>
            <a:r>
              <a:rPr lang="en" sz="1800" dirty="0">
                <a:solidFill>
                  <a:schemeClr val="dk1"/>
                </a:solidFill>
                <a:latin typeface="Roboto"/>
                <a:ea typeface="Roboto"/>
                <a:cs typeface="Roboto"/>
                <a:sym typeface="Roboto"/>
              </a:rPr>
              <a:t>4. 	Students can have an inability to cope with nuance and contradiction.</a:t>
            </a:r>
            <a:endParaRPr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05c8e1a1d5_1_27"/>
          <p:cNvSpPr txBox="1">
            <a:spLocks noGrp="1"/>
          </p:cNvSpPr>
          <p:nvPr>
            <p:ph type="title"/>
          </p:nvPr>
        </p:nvSpPr>
        <p:spPr>
          <a:xfrm>
            <a:off x="387900" y="458025"/>
            <a:ext cx="46614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Clinging to the obvious</a:t>
            </a:r>
            <a:endParaRPr/>
          </a:p>
        </p:txBody>
      </p:sp>
      <p:sp>
        <p:nvSpPr>
          <p:cNvPr id="231" name="Google Shape;231;g205c8e1a1d5_1_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
                <a:solidFill>
                  <a:srgbClr val="FFFFFF"/>
                </a:solidFill>
              </a:rPr>
              <a:t>Ensuring organizational diversity is a complex problem. The report </a:t>
            </a:r>
            <a:r>
              <a:rPr lang="en" i="1">
                <a:solidFill>
                  <a:srgbClr val="FFFFFF"/>
                </a:solidFill>
              </a:rPr>
              <a:t>Diversity, Inclusion, and Equal Opportunity in the Armed Services: Background and Issues for Congress</a:t>
            </a:r>
            <a:r>
              <a:rPr lang="en">
                <a:solidFill>
                  <a:srgbClr val="FFFFFF"/>
                </a:solidFill>
              </a:rPr>
              <a:t> (2019) states that military policies and programs that support diversity, inclusion, and equal opportunity can enhance the services’ ability to attract, recruit, and retain top talent. In order to have and maintain diversity and inclusion, the target audience must be reached. Recruitment should be the primary goal, but retention is also important. One strategy for recruiting a more diverse officer corps is for the Navy to offer incentives to compete with private industry.</a:t>
            </a:r>
            <a:endParaRPr>
              <a:solidFill>
                <a:srgbClr val="FFFFFF"/>
              </a:solidFill>
            </a:endParaRPr>
          </a:p>
          <a:p>
            <a:pPr marL="0" lvl="0" indent="0" algn="l" rtl="0">
              <a:spcBef>
                <a:spcPts val="0"/>
              </a:spcBef>
              <a:spcAft>
                <a:spcPts val="0"/>
              </a:spcAft>
              <a:buNone/>
            </a:pPr>
            <a:endParaRPr/>
          </a:p>
        </p:txBody>
      </p:sp>
      <p:sp>
        <p:nvSpPr>
          <p:cNvPr id="232" name="Google Shape;232;g205c8e1a1d5_1_27"/>
          <p:cNvSpPr txBox="1"/>
          <p:nvPr/>
        </p:nvSpPr>
        <p:spPr>
          <a:xfrm>
            <a:off x="8532425"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p:txBody>
      </p:sp>
      <p:sp>
        <p:nvSpPr>
          <p:cNvPr id="233" name="Google Shape;233;g205c8e1a1d5_1_27"/>
          <p:cNvSpPr/>
          <p:nvPr/>
        </p:nvSpPr>
        <p:spPr>
          <a:xfrm>
            <a:off x="8464475"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05c8e1a1d5_2_11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Moving beyond the obvious</a:t>
            </a:r>
            <a:endParaRPr/>
          </a:p>
        </p:txBody>
      </p:sp>
      <p:sp>
        <p:nvSpPr>
          <p:cNvPr id="239" name="Google Shape;239;g205c8e1a1d5_2_112"/>
          <p:cNvSpPr txBox="1"/>
          <p:nvPr/>
        </p:nvSpPr>
        <p:spPr>
          <a:xfrm>
            <a:off x="8532425"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p:txBody>
      </p:sp>
      <p:sp>
        <p:nvSpPr>
          <p:cNvPr id="240" name="Google Shape;240;g205c8e1a1d5_2_112"/>
          <p:cNvSpPr/>
          <p:nvPr/>
        </p:nvSpPr>
        <p:spPr>
          <a:xfrm>
            <a:off x="8464475"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g205c8e1a1d5_2_112"/>
          <p:cNvGrpSpPr/>
          <p:nvPr/>
        </p:nvGrpSpPr>
        <p:grpSpPr>
          <a:xfrm>
            <a:off x="374374" y="1289089"/>
            <a:ext cx="3389141" cy="3091409"/>
            <a:chOff x="374400" y="1289045"/>
            <a:chExt cx="3741600" cy="3585905"/>
          </a:xfrm>
        </p:grpSpPr>
        <p:sp>
          <p:nvSpPr>
            <p:cNvPr id="242" name="Google Shape;242;g205c8e1a1d5_2_112"/>
            <p:cNvSpPr/>
            <p:nvPr/>
          </p:nvSpPr>
          <p:spPr>
            <a:xfrm>
              <a:off x="374400" y="1289050"/>
              <a:ext cx="3741600" cy="3585900"/>
            </a:xfrm>
            <a:prstGeom prst="ellipse">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205c8e1a1d5_2_112"/>
            <p:cNvSpPr/>
            <p:nvPr/>
          </p:nvSpPr>
          <p:spPr>
            <a:xfrm>
              <a:off x="967350" y="1867150"/>
              <a:ext cx="2555700" cy="2429700"/>
            </a:xfrm>
            <a:prstGeom prst="ellipse">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g205c8e1a1d5_2_112"/>
            <p:cNvSpPr/>
            <p:nvPr/>
          </p:nvSpPr>
          <p:spPr>
            <a:xfrm>
              <a:off x="1661550" y="2553400"/>
              <a:ext cx="1167300" cy="1057200"/>
            </a:xfrm>
            <a:prstGeom prst="ellipse">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g205c8e1a1d5_2_112"/>
            <p:cNvSpPr txBox="1"/>
            <p:nvPr/>
          </p:nvSpPr>
          <p:spPr>
            <a:xfrm rot="-721349">
              <a:off x="1104458" y="1439253"/>
              <a:ext cx="1494991" cy="4987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Roboto"/>
                  <a:ea typeface="Roboto"/>
                  <a:cs typeface="Roboto"/>
                  <a:sym typeface="Roboto"/>
                </a:rPr>
                <a:t>Problematic</a:t>
              </a:r>
              <a:endParaRPr sz="1600" b="1">
                <a:solidFill>
                  <a:schemeClr val="dk1"/>
                </a:solidFill>
                <a:latin typeface="Roboto"/>
                <a:ea typeface="Roboto"/>
                <a:cs typeface="Roboto"/>
                <a:sym typeface="Roboto"/>
              </a:endParaRPr>
            </a:p>
          </p:txBody>
        </p:sp>
        <p:sp>
          <p:nvSpPr>
            <p:cNvPr id="246" name="Google Shape;246;g205c8e1a1d5_2_112"/>
            <p:cNvSpPr txBox="1"/>
            <p:nvPr/>
          </p:nvSpPr>
          <p:spPr>
            <a:xfrm rot="-721349">
              <a:off x="1256858" y="2072528"/>
              <a:ext cx="1494991" cy="4987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Roboto"/>
                  <a:ea typeface="Roboto"/>
                  <a:cs typeface="Roboto"/>
                  <a:sym typeface="Roboto"/>
                </a:rPr>
                <a:t>Problematic,</a:t>
              </a:r>
              <a:endParaRPr sz="1600" b="1">
                <a:solidFill>
                  <a:schemeClr val="dk1"/>
                </a:solidFill>
                <a:latin typeface="Roboto"/>
                <a:ea typeface="Roboto"/>
                <a:cs typeface="Roboto"/>
                <a:sym typeface="Roboto"/>
              </a:endParaRPr>
            </a:p>
          </p:txBody>
        </p:sp>
        <p:sp>
          <p:nvSpPr>
            <p:cNvPr id="247" name="Google Shape;247;g205c8e1a1d5_2_112"/>
            <p:cNvSpPr txBox="1"/>
            <p:nvPr/>
          </p:nvSpPr>
          <p:spPr>
            <a:xfrm rot="-721359">
              <a:off x="1611327" y="3592964"/>
              <a:ext cx="1698046" cy="4987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Roboto"/>
                  <a:ea typeface="Roboto"/>
                  <a:cs typeface="Roboto"/>
                  <a:sym typeface="Roboto"/>
                </a:rPr>
                <a:t>but accessible</a:t>
              </a:r>
              <a:endParaRPr sz="1600" b="1">
                <a:solidFill>
                  <a:schemeClr val="dk1"/>
                </a:solidFill>
                <a:latin typeface="Roboto"/>
                <a:ea typeface="Roboto"/>
                <a:cs typeface="Roboto"/>
                <a:sym typeface="Roboto"/>
              </a:endParaRPr>
            </a:p>
          </p:txBody>
        </p:sp>
        <p:sp>
          <p:nvSpPr>
            <p:cNvPr id="248" name="Google Shape;248;g205c8e1a1d5_2_112"/>
            <p:cNvSpPr txBox="1"/>
            <p:nvPr/>
          </p:nvSpPr>
          <p:spPr>
            <a:xfrm rot="-721643">
              <a:off x="1772986" y="2707898"/>
              <a:ext cx="944432" cy="7482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dk1"/>
                  </a:solidFill>
                  <a:latin typeface="Roboto"/>
                  <a:ea typeface="Roboto"/>
                  <a:cs typeface="Roboto"/>
                  <a:sym typeface="Roboto"/>
                </a:rPr>
                <a:t>Self-</a:t>
              </a:r>
              <a:endParaRPr sz="1500" b="1">
                <a:solidFill>
                  <a:schemeClr val="dk1"/>
                </a:solidFill>
                <a:latin typeface="Roboto"/>
                <a:ea typeface="Roboto"/>
                <a:cs typeface="Roboto"/>
                <a:sym typeface="Roboto"/>
              </a:endParaRPr>
            </a:p>
            <a:p>
              <a:pPr marL="0" lvl="0" indent="0" algn="l" rtl="0">
                <a:spcBef>
                  <a:spcPts val="0"/>
                </a:spcBef>
                <a:spcAft>
                  <a:spcPts val="0"/>
                </a:spcAft>
                <a:buNone/>
              </a:pPr>
              <a:r>
                <a:rPr lang="en" sz="1500" b="1">
                  <a:solidFill>
                    <a:schemeClr val="dk1"/>
                  </a:solidFill>
                  <a:latin typeface="Roboto"/>
                  <a:ea typeface="Roboto"/>
                  <a:cs typeface="Roboto"/>
                  <a:sym typeface="Roboto"/>
                </a:rPr>
                <a:t>evident</a:t>
              </a:r>
              <a:endParaRPr sz="1500" b="1">
                <a:solidFill>
                  <a:schemeClr val="dk1"/>
                </a:solidFill>
                <a:latin typeface="Roboto"/>
                <a:ea typeface="Roboto"/>
                <a:cs typeface="Roboto"/>
                <a:sym typeface="Roboto"/>
              </a:endParaRPr>
            </a:p>
          </p:txBody>
        </p:sp>
      </p:grpSp>
      <p:sp>
        <p:nvSpPr>
          <p:cNvPr id="249" name="Google Shape;249;g205c8e1a1d5_2_112"/>
          <p:cNvSpPr txBox="1"/>
          <p:nvPr/>
        </p:nvSpPr>
        <p:spPr>
          <a:xfrm>
            <a:off x="683941" y="4453700"/>
            <a:ext cx="2529809" cy="4002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Wertime’s Heuristic (</a:t>
            </a:r>
            <a:r>
              <a:rPr lang="en" dirty="0" smtClean="0">
                <a:solidFill>
                  <a:schemeClr val="dk1"/>
                </a:solidFill>
                <a:latin typeface="Roboto"/>
                <a:ea typeface="Roboto"/>
                <a:cs typeface="Roboto"/>
                <a:sym typeface="Roboto"/>
              </a:rPr>
              <a:t>1982)</a:t>
            </a:r>
            <a:endParaRPr dirty="0">
              <a:solidFill>
                <a:schemeClr val="dk1"/>
              </a:solidFill>
              <a:latin typeface="Roboto"/>
              <a:ea typeface="Roboto"/>
              <a:cs typeface="Roboto"/>
              <a:sym typeface="Roboto"/>
            </a:endParaRPr>
          </a:p>
        </p:txBody>
      </p:sp>
      <p:sp>
        <p:nvSpPr>
          <p:cNvPr id="250" name="Google Shape;250;g205c8e1a1d5_2_112"/>
          <p:cNvSpPr txBox="1"/>
          <p:nvPr/>
        </p:nvSpPr>
        <p:spPr>
          <a:xfrm>
            <a:off x="4572000" y="1436900"/>
            <a:ext cx="3960300" cy="34170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dk1"/>
                </a:solidFill>
                <a:latin typeface="Roboto"/>
                <a:ea typeface="Roboto"/>
                <a:cs typeface="Roboto"/>
                <a:sym typeface="Roboto"/>
              </a:rPr>
              <a:t>Self-evident: </a:t>
            </a:r>
            <a:r>
              <a:rPr lang="en" sz="1500">
                <a:solidFill>
                  <a:schemeClr val="dk1"/>
                </a:solidFill>
                <a:latin typeface="Roboto"/>
                <a:ea typeface="Roboto"/>
                <a:cs typeface="Roboto"/>
                <a:sym typeface="Roboto"/>
              </a:rPr>
              <a:t>Requires recalling facts; knowledge and comprehension (Bloom)</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b="1">
                <a:solidFill>
                  <a:schemeClr val="dk1"/>
                </a:solidFill>
                <a:latin typeface="Roboto"/>
                <a:ea typeface="Roboto"/>
                <a:cs typeface="Roboto"/>
                <a:sym typeface="Roboto"/>
              </a:rPr>
              <a:t>Problematic, but accessible</a:t>
            </a:r>
            <a:r>
              <a:rPr lang="en" sz="1500">
                <a:solidFill>
                  <a:schemeClr val="dk1"/>
                </a:solidFill>
                <a:latin typeface="Roboto"/>
                <a:ea typeface="Roboto"/>
                <a:cs typeface="Roboto"/>
                <a:sym typeface="Roboto"/>
              </a:rPr>
              <a:t>: “Non-factual information, information that is not stated or obvious, but can be found and understood by most people;” application and analysis (Bloom)</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b="1">
                <a:solidFill>
                  <a:schemeClr val="dk1"/>
                </a:solidFill>
                <a:latin typeface="Roboto"/>
                <a:ea typeface="Roboto"/>
                <a:cs typeface="Roboto"/>
                <a:sym typeface="Roboto"/>
              </a:rPr>
              <a:t>Problematic</a:t>
            </a:r>
            <a:r>
              <a:rPr lang="en" sz="1500">
                <a:solidFill>
                  <a:schemeClr val="dk1"/>
                </a:solidFill>
                <a:latin typeface="Roboto"/>
                <a:ea typeface="Roboto"/>
                <a:cs typeface="Roboto"/>
                <a:sym typeface="Roboto"/>
              </a:rPr>
              <a:t>: Requires conjecture and judgment; requires making “judgments based on evidence and to determine the value of material based on definite criteria;” synthesis and evaluation (Bloom)</a:t>
            </a:r>
            <a:endParaRPr sz="1500">
              <a:solidFill>
                <a:schemeClr val="dk1"/>
              </a:solidFill>
              <a:latin typeface="Roboto"/>
              <a:ea typeface="Roboto"/>
              <a:cs typeface="Roboto"/>
              <a:sym typeface="Roboto"/>
            </a:endParaRPr>
          </a:p>
        </p:txBody>
      </p:sp>
      <p:cxnSp>
        <p:nvCxnSpPr>
          <p:cNvPr id="251" name="Google Shape;251;g205c8e1a1d5_2_112"/>
          <p:cNvCxnSpPr/>
          <p:nvPr/>
        </p:nvCxnSpPr>
        <p:spPr>
          <a:xfrm>
            <a:off x="4667380" y="1755567"/>
            <a:ext cx="1094700" cy="0"/>
          </a:xfrm>
          <a:prstGeom prst="straightConnector1">
            <a:avLst/>
          </a:prstGeom>
          <a:noFill/>
          <a:ln w="9525" cap="flat" cmpd="sng">
            <a:solidFill>
              <a:schemeClr val="accent6"/>
            </a:solidFill>
            <a:prstDash val="solid"/>
            <a:round/>
            <a:headEnd type="none" w="med" len="med"/>
            <a:tailEnd type="none" w="med" len="med"/>
          </a:ln>
        </p:spPr>
      </p:cxnSp>
      <p:cxnSp>
        <p:nvCxnSpPr>
          <p:cNvPr id="252" name="Google Shape;252;g205c8e1a1d5_2_112"/>
          <p:cNvCxnSpPr/>
          <p:nvPr/>
        </p:nvCxnSpPr>
        <p:spPr>
          <a:xfrm rot="10800000" flipH="1">
            <a:off x="4667380" y="2442161"/>
            <a:ext cx="2402100" cy="1500"/>
          </a:xfrm>
          <a:prstGeom prst="straightConnector1">
            <a:avLst/>
          </a:prstGeom>
          <a:noFill/>
          <a:ln w="9525" cap="flat" cmpd="sng">
            <a:solidFill>
              <a:schemeClr val="accent6"/>
            </a:solidFill>
            <a:prstDash val="solid"/>
            <a:round/>
            <a:headEnd type="none" w="med" len="med"/>
            <a:tailEnd type="none" w="med" len="med"/>
          </a:ln>
        </p:spPr>
      </p:cxnSp>
      <p:cxnSp>
        <p:nvCxnSpPr>
          <p:cNvPr id="253" name="Google Shape;253;g205c8e1a1d5_2_112"/>
          <p:cNvCxnSpPr/>
          <p:nvPr/>
        </p:nvCxnSpPr>
        <p:spPr>
          <a:xfrm>
            <a:off x="4667380" y="3814861"/>
            <a:ext cx="1094700" cy="0"/>
          </a:xfrm>
          <a:prstGeom prst="straightConnector1">
            <a:avLst/>
          </a:prstGeom>
          <a:noFill/>
          <a:ln w="9525" cap="flat" cmpd="sng">
            <a:solidFill>
              <a:schemeClr val="accent6"/>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05c8e1a1d5_1_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for moving beyond the obvious</a:t>
            </a:r>
            <a:endParaRPr/>
          </a:p>
        </p:txBody>
      </p:sp>
      <p:sp>
        <p:nvSpPr>
          <p:cNvPr id="259" name="Google Shape;259;g205c8e1a1d5_1_33"/>
          <p:cNvSpPr txBox="1">
            <a:spLocks noGrp="1"/>
          </p:cNvSpPr>
          <p:nvPr>
            <p:ph type="body" idx="1"/>
          </p:nvPr>
        </p:nvSpPr>
        <p:spPr>
          <a:xfrm>
            <a:off x="164550" y="1416650"/>
            <a:ext cx="8814900" cy="3559500"/>
          </a:xfrm>
          <a:prstGeom prst="rect">
            <a:avLst/>
          </a:prstGeom>
          <a:solidFill>
            <a:srgbClr val="FFFFFF"/>
          </a:solidFill>
        </p:spPr>
        <p:txBody>
          <a:bodyPr spcFirstLastPara="1" wrap="square" lIns="91425" tIns="91425" rIns="91425" bIns="91425" anchor="t" anchorCtr="0">
            <a:noAutofit/>
          </a:bodyPr>
          <a:lstStyle/>
          <a:p>
            <a:pPr marL="114300" lvl="0" indent="0" algn="l" rtl="0">
              <a:lnSpc>
                <a:spcPct val="100000"/>
              </a:lnSpc>
              <a:spcBef>
                <a:spcPts val="0"/>
              </a:spcBef>
              <a:spcAft>
                <a:spcPts val="0"/>
              </a:spcAft>
              <a:buNone/>
            </a:pPr>
            <a:r>
              <a:rPr lang="en" sz="1500">
                <a:solidFill>
                  <a:srgbClr val="000000"/>
                </a:solidFill>
              </a:rPr>
              <a:t>Ensuring organizational diversity is a complex problem.</a:t>
            </a:r>
            <a:r>
              <a:rPr lang="en">
                <a:solidFill>
                  <a:srgbClr val="FFFFFF"/>
                </a:solidFill>
              </a:rPr>
              <a:t> </a:t>
            </a:r>
            <a:r>
              <a:rPr lang="en" u="sng">
                <a:solidFill>
                  <a:srgbClr val="FF0000"/>
                </a:solidFill>
              </a:rPr>
              <a:t>How so? What are some of the complexities surrounding this problem? What is known about the challenges of building a diverse organization? What’s still up for debate?</a:t>
            </a:r>
            <a:r>
              <a:rPr lang="en">
                <a:solidFill>
                  <a:srgbClr val="FF0000"/>
                </a:solidFill>
              </a:rPr>
              <a:t> </a:t>
            </a:r>
            <a:r>
              <a:rPr lang="en" sz="1500">
                <a:solidFill>
                  <a:srgbClr val="000000"/>
                </a:solidFill>
              </a:rPr>
              <a:t>The report </a:t>
            </a:r>
            <a:r>
              <a:rPr lang="en" sz="1500" i="1">
                <a:solidFill>
                  <a:srgbClr val="000000"/>
                </a:solidFill>
              </a:rPr>
              <a:t>Diversity, Inclusion, and Equal Opportunity in the Armed Services: Background and Issues for Congress</a:t>
            </a:r>
            <a:r>
              <a:rPr lang="en" sz="1500">
                <a:solidFill>
                  <a:srgbClr val="000000"/>
                </a:solidFill>
              </a:rPr>
              <a:t> (2019) states that military policies and programs that support diversity, inclusion, and equal opportunity can enhance the services’ ability to attract, recruit and retain top talent. In order to have and maintain diversity and inclusion, the target audience must be reached. Recruitment should be the primary goal, but retention is also important. One strategy for recruiting a more diverse officer corps is for the Navy to offer incentives to compete with private industry.</a:t>
            </a:r>
            <a:r>
              <a:rPr lang="en" sz="1400">
                <a:solidFill>
                  <a:srgbClr val="FFFFFF"/>
                </a:solidFill>
              </a:rPr>
              <a:t> </a:t>
            </a:r>
            <a:r>
              <a:rPr lang="en" u="sng">
                <a:solidFill>
                  <a:srgbClr val="FF0000"/>
                </a:solidFill>
              </a:rPr>
              <a:t>A lot of the information in this paragraph focuses on the idea that the Navy can implement policies that encourage diversity, but the paragraph doesn’t give the reader a clear sense of what’s problematic or challenging about current diversity initiatives. How and why is the navy failing to attract diverse candidates? What’s the larger issue surrounding this failure?</a:t>
            </a:r>
            <a:r>
              <a:rPr lang="en">
                <a:solidFill>
                  <a:srgbClr val="FF0000"/>
                </a:solidFill>
              </a:rPr>
              <a:t> </a:t>
            </a:r>
            <a:endParaRPr>
              <a:solidFill>
                <a:srgbClr val="FF0000"/>
              </a:solidFill>
            </a:endParaRPr>
          </a:p>
          <a:p>
            <a:pPr marL="0" lvl="0" indent="0" algn="l" rtl="0">
              <a:spcBef>
                <a:spcPts val="0"/>
              </a:spcBef>
              <a:spcAft>
                <a:spcPts val="0"/>
              </a:spcAft>
              <a:buNone/>
            </a:pPr>
            <a:endParaRPr/>
          </a:p>
        </p:txBody>
      </p:sp>
      <p:sp>
        <p:nvSpPr>
          <p:cNvPr id="260" name="Google Shape;260;g205c8e1a1d5_1_33"/>
          <p:cNvSpPr txBox="1"/>
          <p:nvPr/>
        </p:nvSpPr>
        <p:spPr>
          <a:xfrm>
            <a:off x="8532425"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p:txBody>
      </p:sp>
      <p:sp>
        <p:nvSpPr>
          <p:cNvPr id="261" name="Google Shape;261;g205c8e1a1d5_1_33"/>
          <p:cNvSpPr/>
          <p:nvPr/>
        </p:nvSpPr>
        <p:spPr>
          <a:xfrm>
            <a:off x="8464475"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1680300" y="603425"/>
            <a:ext cx="5783400" cy="204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
              <a:t>Prompting Analysis from your Students</a:t>
            </a:r>
            <a:endParaRPr/>
          </a:p>
        </p:txBody>
      </p:sp>
      <p:sp>
        <p:nvSpPr>
          <p:cNvPr id="64" name="Google Shape;64;p1"/>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Autofit/>
          </a:bodyPr>
          <a:lstStyle/>
          <a:p>
            <a:pPr marL="914400" lvl="0" indent="0" algn="r" rtl="0">
              <a:lnSpc>
                <a:spcPct val="100000"/>
              </a:lnSpc>
              <a:spcBef>
                <a:spcPts val="0"/>
              </a:spcBef>
              <a:spcAft>
                <a:spcPts val="0"/>
              </a:spcAft>
              <a:buSzPts val="2400"/>
              <a:buNone/>
            </a:pPr>
            <a:r>
              <a:rPr lang="en"/>
              <a:t>Andrea Hamlen-Ridgely</a:t>
            </a:r>
            <a:endParaRPr/>
          </a:p>
          <a:p>
            <a:pPr marL="914400" lvl="0" indent="0" algn="r" rtl="0">
              <a:spcBef>
                <a:spcPts val="0"/>
              </a:spcBef>
              <a:spcAft>
                <a:spcPts val="0"/>
              </a:spcAft>
              <a:buSzPts val="2400"/>
              <a:buNone/>
            </a:pPr>
            <a:r>
              <a:rPr lang="en"/>
              <a:t>&amp; Nicole Cox</a:t>
            </a:r>
            <a:endParaRPr/>
          </a:p>
          <a:p>
            <a:pPr marL="914400" lvl="0" indent="0" algn="r" rtl="0">
              <a:spcBef>
                <a:spcPts val="0"/>
              </a:spcBef>
              <a:spcAft>
                <a:spcPts val="0"/>
              </a:spcAft>
              <a:buSzPts val="2400"/>
              <a:buNone/>
            </a:pPr>
            <a:r>
              <a:rPr lang="en"/>
              <a:t> </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title"/>
          </p:nvPr>
        </p:nvSpPr>
        <p:spPr>
          <a:xfrm>
            <a:off x="387900" y="458025"/>
            <a:ext cx="7045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Issues with nuance and contradiction</a:t>
            </a:r>
            <a:endParaRPr/>
          </a:p>
        </p:txBody>
      </p:sp>
      <p:sp>
        <p:nvSpPr>
          <p:cNvPr id="267" name="Google Shape;267;p8"/>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highlight>
                  <a:srgbClr val="00517C"/>
                </a:highlight>
              </a:rPr>
              <a:t>Analyze (Bloom’s Taxonomy definition): </a:t>
            </a:r>
            <a:r>
              <a:rPr lang="en">
                <a:solidFill>
                  <a:srgbClr val="FFFFFF"/>
                </a:solidFill>
                <a:highlight>
                  <a:srgbClr val="00517C"/>
                </a:highlight>
              </a:rPr>
              <a:t>Differentiate, organize, relate, compare, contrast, distinguish, examine, experiment, question, test </a:t>
            </a:r>
            <a:endParaRPr>
              <a:solidFill>
                <a:srgbClr val="FFFFFF"/>
              </a:solidFill>
              <a:highlight>
                <a:srgbClr val="00517C"/>
              </a:highlight>
            </a:endParaRPr>
          </a:p>
          <a:p>
            <a:pPr marL="0" lvl="0" indent="0" algn="l" rtl="0">
              <a:lnSpc>
                <a:spcPct val="115000"/>
              </a:lnSpc>
              <a:spcBef>
                <a:spcPts val="0"/>
              </a:spcBef>
              <a:spcAft>
                <a:spcPts val="0"/>
              </a:spcAft>
              <a:buNone/>
            </a:pPr>
            <a:r>
              <a:rPr lang="en">
                <a:solidFill>
                  <a:srgbClr val="FFFFFF"/>
                </a:solidFill>
                <a:highlight>
                  <a:srgbClr val="00517C"/>
                </a:highlight>
              </a:rPr>
              <a:t>- definition is key to all of these tasks</a:t>
            </a:r>
            <a:endParaRPr>
              <a:solidFill>
                <a:srgbClr val="FFFFFF"/>
              </a:solidFill>
              <a:highlight>
                <a:srgbClr val="00517C"/>
              </a:highlight>
            </a:endParaRPr>
          </a:p>
          <a:p>
            <a:pPr marL="0" lvl="0" indent="0" algn="l" rtl="0">
              <a:lnSpc>
                <a:spcPct val="115000"/>
              </a:lnSpc>
              <a:spcBef>
                <a:spcPts val="0"/>
              </a:spcBef>
              <a:spcAft>
                <a:spcPts val="0"/>
              </a:spcAft>
              <a:buNone/>
            </a:pPr>
            <a:endParaRPr>
              <a:solidFill>
                <a:srgbClr val="FFFFFF"/>
              </a:solidFill>
              <a:highlight>
                <a:srgbClr val="00517C"/>
              </a:highlight>
            </a:endParaRPr>
          </a:p>
          <a:p>
            <a:pPr marL="0" lvl="0" indent="0" algn="l" rtl="0">
              <a:lnSpc>
                <a:spcPct val="115000"/>
              </a:lnSpc>
              <a:spcBef>
                <a:spcPts val="0"/>
              </a:spcBef>
              <a:spcAft>
                <a:spcPts val="0"/>
              </a:spcAft>
              <a:buNone/>
            </a:pPr>
            <a:r>
              <a:rPr lang="en" b="1">
                <a:solidFill>
                  <a:srgbClr val="FFFFFF"/>
                </a:solidFill>
                <a:highlight>
                  <a:srgbClr val="00517C"/>
                </a:highlight>
              </a:rPr>
              <a:t>Example Prompt:</a:t>
            </a:r>
            <a:r>
              <a:rPr lang="en">
                <a:solidFill>
                  <a:srgbClr val="FFFFFF"/>
                </a:solidFill>
                <a:highlight>
                  <a:srgbClr val="00517C"/>
                </a:highlight>
              </a:rPr>
              <a:t> Is Great Power Competition a grand strategy?</a:t>
            </a:r>
            <a:endParaRPr>
              <a:solidFill>
                <a:srgbClr val="FFFFFF"/>
              </a:solidFill>
              <a:highlight>
                <a:srgbClr val="00517C"/>
              </a:highlight>
            </a:endParaRPr>
          </a:p>
          <a:p>
            <a:pPr marL="0" lvl="0" indent="0" algn="l" rtl="0">
              <a:lnSpc>
                <a:spcPct val="115000"/>
              </a:lnSpc>
              <a:spcBef>
                <a:spcPts val="0"/>
              </a:spcBef>
              <a:spcAft>
                <a:spcPts val="0"/>
              </a:spcAft>
              <a:buNone/>
            </a:pPr>
            <a:r>
              <a:rPr lang="en">
                <a:solidFill>
                  <a:srgbClr val="FFFFFF"/>
                </a:solidFill>
                <a:latin typeface="Arial"/>
                <a:ea typeface="Arial"/>
                <a:cs typeface="Arial"/>
                <a:sym typeface="Arial"/>
              </a:rPr>
              <a:t>-</a:t>
            </a:r>
            <a:r>
              <a:rPr lang="en">
                <a:solidFill>
                  <a:srgbClr val="FFFFFF"/>
                </a:solidFill>
                <a:highlight>
                  <a:srgbClr val="00517C"/>
                </a:highlight>
              </a:rPr>
              <a:t>What is grand strategy?</a:t>
            </a:r>
            <a:endParaRPr>
              <a:solidFill>
                <a:srgbClr val="FFFFFF"/>
              </a:solidFill>
              <a:highlight>
                <a:srgbClr val="00517C"/>
              </a:highlight>
            </a:endParaRPr>
          </a:p>
          <a:p>
            <a:pPr marL="0" lvl="0" indent="0" algn="l" rtl="0">
              <a:lnSpc>
                <a:spcPct val="115000"/>
              </a:lnSpc>
              <a:spcBef>
                <a:spcPts val="0"/>
              </a:spcBef>
              <a:spcAft>
                <a:spcPts val="0"/>
              </a:spcAft>
              <a:buNone/>
            </a:pPr>
            <a:r>
              <a:rPr lang="en">
                <a:solidFill>
                  <a:srgbClr val="FFFFFF"/>
                </a:solidFill>
                <a:latin typeface="Arial"/>
                <a:ea typeface="Arial"/>
                <a:cs typeface="Arial"/>
                <a:sym typeface="Arial"/>
              </a:rPr>
              <a:t>-</a:t>
            </a:r>
            <a:r>
              <a:rPr lang="en">
                <a:solidFill>
                  <a:srgbClr val="FFFFFF"/>
                </a:solidFill>
                <a:highlight>
                  <a:srgbClr val="00517C"/>
                </a:highlight>
              </a:rPr>
              <a:t>What is great power competition?</a:t>
            </a:r>
            <a:endParaRPr>
              <a:solidFill>
                <a:srgbClr val="FFFFFF"/>
              </a:solidFill>
              <a:highlight>
                <a:srgbClr val="00517C"/>
              </a:highlight>
            </a:endParaRPr>
          </a:p>
          <a:p>
            <a:pPr marL="0" lvl="0" indent="0" algn="l" rtl="0">
              <a:lnSpc>
                <a:spcPct val="115000"/>
              </a:lnSpc>
              <a:spcBef>
                <a:spcPts val="0"/>
              </a:spcBef>
              <a:spcAft>
                <a:spcPts val="0"/>
              </a:spcAft>
              <a:buNone/>
            </a:pPr>
            <a:endParaRPr/>
          </a:p>
        </p:txBody>
      </p:sp>
      <p:grpSp>
        <p:nvGrpSpPr>
          <p:cNvPr id="268" name="Google Shape;268;p8"/>
          <p:cNvGrpSpPr/>
          <p:nvPr/>
        </p:nvGrpSpPr>
        <p:grpSpPr>
          <a:xfrm>
            <a:off x="8557500" y="257925"/>
            <a:ext cx="397200" cy="400200"/>
            <a:chOff x="8464475" y="135900"/>
            <a:chExt cx="397200" cy="400200"/>
          </a:xfrm>
        </p:grpSpPr>
        <p:sp>
          <p:nvSpPr>
            <p:cNvPr id="269" name="Google Shape;269;p8"/>
            <p:cNvSpPr txBox="1"/>
            <p:nvPr/>
          </p:nvSpPr>
          <p:spPr>
            <a:xfrm>
              <a:off x="8532425"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p:txBody>
        </p:sp>
        <p:sp>
          <p:nvSpPr>
            <p:cNvPr id="270" name="Google Shape;270;p8"/>
            <p:cNvSpPr/>
            <p:nvPr/>
          </p:nvSpPr>
          <p:spPr>
            <a:xfrm>
              <a:off x="8464475"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05c8e1a1d5_0_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Which argument is most nuanced?</a:t>
            </a:r>
            <a:endParaRPr dirty="0"/>
          </a:p>
        </p:txBody>
      </p:sp>
      <p:sp>
        <p:nvSpPr>
          <p:cNvPr id="276" name="Google Shape;276;g205c8e1a1d5_0_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a:solidFill>
                <a:srgbClr val="FFFFFF"/>
              </a:solidFill>
            </a:endParaRPr>
          </a:p>
          <a:p>
            <a:pPr marL="0" lvl="0" indent="0" algn="l" rtl="0">
              <a:spcBef>
                <a:spcPts val="0"/>
              </a:spcBef>
              <a:spcAft>
                <a:spcPts val="0"/>
              </a:spcAft>
              <a:buNone/>
            </a:pPr>
            <a:endParaRPr/>
          </a:p>
        </p:txBody>
      </p:sp>
      <p:sp>
        <p:nvSpPr>
          <p:cNvPr id="277" name="Google Shape;277;g205c8e1a1d5_0_1"/>
          <p:cNvSpPr txBox="1"/>
          <p:nvPr/>
        </p:nvSpPr>
        <p:spPr>
          <a:xfrm>
            <a:off x="234750" y="1664822"/>
            <a:ext cx="8674500" cy="3072606"/>
          </a:xfrm>
          <a:prstGeom prst="rect">
            <a:avLst/>
          </a:prstGeom>
          <a:solidFill>
            <a:schemeClr val="dk1"/>
          </a:solid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Roboto"/>
              <a:buAutoNum type="alphaUcPeriod"/>
            </a:pPr>
            <a:r>
              <a:rPr lang="en" sz="1900" dirty="0">
                <a:latin typeface="Roboto"/>
                <a:ea typeface="Roboto"/>
                <a:cs typeface="Roboto"/>
                <a:sym typeface="Roboto"/>
              </a:rPr>
              <a:t>While great power competition offers a catchy slogan, it fails to articulate a clear relationship with US national interests while concurrently confusing ends with ways and means. Thus, Great Power competition is not a grand strategy. </a:t>
            </a:r>
            <a:endParaRPr sz="1900" dirty="0">
              <a:latin typeface="Roboto"/>
              <a:ea typeface="Roboto"/>
              <a:cs typeface="Roboto"/>
              <a:sym typeface="Roboto"/>
            </a:endParaRPr>
          </a:p>
          <a:p>
            <a:pPr marL="457200" lvl="0" indent="-349250" algn="l" rtl="0">
              <a:spcBef>
                <a:spcPts val="1000"/>
              </a:spcBef>
              <a:spcAft>
                <a:spcPts val="1000"/>
              </a:spcAft>
              <a:buSzPts val="1900"/>
              <a:buFont typeface="Roboto"/>
              <a:buAutoNum type="alphaUcPeriod"/>
            </a:pPr>
            <a:r>
              <a:rPr lang="en" sz="1900" dirty="0">
                <a:latin typeface="Roboto"/>
                <a:ea typeface="Roboto"/>
                <a:cs typeface="Roboto"/>
                <a:sym typeface="Roboto"/>
              </a:rPr>
              <a:t>Great Power Competition is a grand strategy, as it is referenced several times throughout the NSS and service-level publications such as the Commandant’s Planning Guidance. However, it lacks a connection between means and ends, which inhibits a coherent formulation of national policies. </a:t>
            </a:r>
            <a:endParaRPr sz="1900" dirty="0">
              <a:latin typeface="Roboto"/>
              <a:ea typeface="Roboto"/>
              <a:cs typeface="Roboto"/>
              <a:sym typeface="Roboto"/>
            </a:endParaRPr>
          </a:p>
        </p:txBody>
      </p:sp>
      <p:sp>
        <p:nvSpPr>
          <p:cNvPr id="278" name="Google Shape;278;g205c8e1a1d5_0_1"/>
          <p:cNvSpPr txBox="1"/>
          <p:nvPr/>
        </p:nvSpPr>
        <p:spPr>
          <a:xfrm>
            <a:off x="2942375" y="2800925"/>
            <a:ext cx="622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grpSp>
        <p:nvGrpSpPr>
          <p:cNvPr id="279" name="Google Shape;279;g205c8e1a1d5_0_1"/>
          <p:cNvGrpSpPr/>
          <p:nvPr/>
        </p:nvGrpSpPr>
        <p:grpSpPr>
          <a:xfrm>
            <a:off x="8557500" y="257925"/>
            <a:ext cx="397200" cy="400200"/>
            <a:chOff x="8464475" y="135900"/>
            <a:chExt cx="397200" cy="400200"/>
          </a:xfrm>
        </p:grpSpPr>
        <p:sp>
          <p:nvSpPr>
            <p:cNvPr id="280" name="Google Shape;280;g205c8e1a1d5_0_1"/>
            <p:cNvSpPr txBox="1"/>
            <p:nvPr/>
          </p:nvSpPr>
          <p:spPr>
            <a:xfrm>
              <a:off x="8532425"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p:txBody>
        </p:sp>
        <p:sp>
          <p:nvSpPr>
            <p:cNvPr id="281" name="Google Shape;281;g205c8e1a1d5_0_1"/>
            <p:cNvSpPr/>
            <p:nvPr/>
          </p:nvSpPr>
          <p:spPr>
            <a:xfrm>
              <a:off x="8464475"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means mitigating contradiction</a:t>
            </a:r>
          </a:p>
        </p:txBody>
      </p:sp>
      <p:sp>
        <p:nvSpPr>
          <p:cNvPr id="3" name="Text Placeholder 2"/>
          <p:cNvSpPr>
            <a:spLocks noGrp="1"/>
          </p:cNvSpPr>
          <p:nvPr>
            <p:ph type="body"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01057221"/>
              </p:ext>
            </p:extLst>
          </p:nvPr>
        </p:nvGraphicFramePr>
        <p:xfrm>
          <a:off x="387900" y="1489824"/>
          <a:ext cx="8436432" cy="3407303"/>
        </p:xfrm>
        <a:graphic>
          <a:graphicData uri="http://schemas.openxmlformats.org/drawingml/2006/table">
            <a:tbl>
              <a:tblPr firstRow="1" bandRow="1">
                <a:tableStyleId>{5C22544A-7EE6-4342-B048-85BDC9FD1C3A}</a:tableStyleId>
              </a:tblPr>
              <a:tblGrid>
                <a:gridCol w="4218216">
                  <a:extLst>
                    <a:ext uri="{9D8B030D-6E8A-4147-A177-3AD203B41FA5}">
                      <a16:colId xmlns:a16="http://schemas.microsoft.com/office/drawing/2014/main" xmlns="" val="20000"/>
                    </a:ext>
                  </a:extLst>
                </a:gridCol>
                <a:gridCol w="4218216">
                  <a:extLst>
                    <a:ext uri="{9D8B030D-6E8A-4147-A177-3AD203B41FA5}">
                      <a16:colId xmlns:a16="http://schemas.microsoft.com/office/drawing/2014/main" xmlns="" val="20001"/>
                    </a:ext>
                  </a:extLst>
                </a:gridCol>
              </a:tblGrid>
              <a:tr h="755543">
                <a:tc>
                  <a:txBody>
                    <a:bodyPr/>
                    <a:lstStyle/>
                    <a:p>
                      <a:pPr algn="ctr"/>
                      <a:r>
                        <a:rPr lang="en-US" sz="2000" dirty="0">
                          <a:solidFill>
                            <a:schemeClr val="tx1"/>
                          </a:solidFill>
                          <a:latin typeface="Roboto" panose="020B0604020202020204" charset="0"/>
                          <a:ea typeface="Roboto" panose="020B0604020202020204" charset="0"/>
                        </a:rPr>
                        <a:t>Features</a:t>
                      </a:r>
                      <a:r>
                        <a:rPr lang="en-US" sz="2000" baseline="0" dirty="0">
                          <a:solidFill>
                            <a:schemeClr val="tx1"/>
                          </a:solidFill>
                          <a:latin typeface="Roboto" panose="020B0604020202020204" charset="0"/>
                          <a:ea typeface="Roboto" panose="020B0604020202020204" charset="0"/>
                        </a:rPr>
                        <a:t> of war (abstract)</a:t>
                      </a:r>
                      <a:endParaRPr lang="en-US" sz="2000" dirty="0">
                        <a:solidFill>
                          <a:schemeClr val="tx1"/>
                        </a:solidFill>
                        <a:latin typeface="Roboto" panose="020B0604020202020204" charset="0"/>
                        <a:ea typeface="Roboto" panose="020B0604020202020204" charset="0"/>
                      </a:endParaRPr>
                    </a:p>
                  </a:txBody>
                  <a:tcPr/>
                </a:tc>
                <a:tc>
                  <a:txBody>
                    <a:bodyPr/>
                    <a:lstStyle/>
                    <a:p>
                      <a:pPr algn="ctr"/>
                      <a:r>
                        <a:rPr lang="en-US" sz="2000" dirty="0">
                          <a:solidFill>
                            <a:schemeClr val="tx1"/>
                          </a:solidFill>
                          <a:latin typeface="Roboto" panose="020B0604020202020204" charset="0"/>
                          <a:ea typeface="Roboto" panose="020B0604020202020204" charset="0"/>
                        </a:rPr>
                        <a:t>Features of war</a:t>
                      </a:r>
                      <a:r>
                        <a:rPr lang="en-US" sz="2000" baseline="0" dirty="0">
                          <a:solidFill>
                            <a:schemeClr val="tx1"/>
                          </a:solidFill>
                          <a:latin typeface="Roboto" panose="020B0604020202020204" charset="0"/>
                          <a:ea typeface="Roboto" panose="020B0604020202020204" charset="0"/>
                        </a:rPr>
                        <a:t> (real)</a:t>
                      </a:r>
                      <a:endParaRPr lang="en-US" sz="2000" dirty="0">
                        <a:solidFill>
                          <a:schemeClr val="tx1"/>
                        </a:solidFill>
                        <a:latin typeface="Roboto" panose="020B0604020202020204" charset="0"/>
                        <a:ea typeface="Roboto" panose="020B0604020202020204" charset="0"/>
                      </a:endParaRPr>
                    </a:p>
                  </a:txBody>
                  <a:tcPr/>
                </a:tc>
                <a:extLst>
                  <a:ext uri="{0D108BD9-81ED-4DB2-BD59-A6C34878D82A}">
                    <a16:rowId xmlns:a16="http://schemas.microsoft.com/office/drawing/2014/main" xmlns="" val="10000"/>
                  </a:ext>
                </a:extLst>
              </a:tr>
              <a:tr h="10889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bg1">
                              <a:lumMod val="50000"/>
                            </a:schemeClr>
                          </a:solidFill>
                          <a:latin typeface="Roboto" panose="020B0604020202020204" charset="0"/>
                          <a:ea typeface="Roboto" panose="020B0604020202020204" charset="0"/>
                        </a:rPr>
                        <a:t>“War is apolitical and has its won internal logic of escalating to the extreme.”</a:t>
                      </a:r>
                      <a:endParaRPr lang="en-US" sz="1800" dirty="0">
                        <a:latin typeface="Roboto" panose="020B0604020202020204" charset="0"/>
                        <a:ea typeface="Roboto" panose="020B0604020202020204" charset="0"/>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bg1">
                              <a:lumMod val="50000"/>
                            </a:schemeClr>
                          </a:solidFill>
                          <a:latin typeface="Roboto" panose="020B0604020202020204" charset="0"/>
                          <a:ea typeface="Roboto" panose="020B0604020202020204" charset="0"/>
                        </a:rPr>
                        <a:t>“The objectives of war are determined by the political leaders of state, who also determine and calculate the costs and benefits involved” </a:t>
                      </a:r>
                    </a:p>
                    <a:p>
                      <a:endParaRPr lang="en-US" sz="1800" dirty="0">
                        <a:latin typeface="Roboto" panose="020B0604020202020204" charset="0"/>
                        <a:ea typeface="Roboto" panose="020B0604020202020204" charset="0"/>
                      </a:endParaRPr>
                    </a:p>
                  </a:txBody>
                  <a:tcPr>
                    <a:solidFill>
                      <a:schemeClr val="tx1"/>
                    </a:solidFill>
                  </a:tcPr>
                </a:tc>
                <a:extLst>
                  <a:ext uri="{0D108BD9-81ED-4DB2-BD59-A6C34878D82A}">
                    <a16:rowId xmlns:a16="http://schemas.microsoft.com/office/drawing/2014/main" xmlns="" val="10001"/>
                  </a:ext>
                </a:extLst>
              </a:tr>
              <a:tr h="10889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bg1">
                              <a:lumMod val="50000"/>
                            </a:schemeClr>
                          </a:solidFill>
                          <a:latin typeface="Roboto" panose="020B0604020202020204" charset="0"/>
                          <a:ea typeface="Roboto" panose="020B0604020202020204" charset="0"/>
                        </a:rPr>
                        <a:t>“War is total, fought without interruption as a zero sum game until one side wins”</a:t>
                      </a:r>
                    </a:p>
                    <a:p>
                      <a:endParaRPr lang="en-US" sz="1800" dirty="0">
                        <a:latin typeface="Roboto" panose="020B0604020202020204" charset="0"/>
                        <a:ea typeface="Roboto" panose="020B0604020202020204" charset="0"/>
                      </a:endParaRPr>
                    </a:p>
                  </a:txBody>
                  <a:tcPr>
                    <a:solidFill>
                      <a:schemeClr val="tx1"/>
                    </a:solidFill>
                  </a:tcPr>
                </a:tc>
                <a:tc>
                  <a:txBody>
                    <a:bodyPr/>
                    <a:lstStyle/>
                    <a:p>
                      <a:pPr marL="0" lvl="0" indent="0">
                        <a:buFontTx/>
                        <a:buNone/>
                      </a:pPr>
                      <a:r>
                        <a:rPr lang="en-US" sz="1800" dirty="0">
                          <a:solidFill>
                            <a:schemeClr val="bg1">
                              <a:lumMod val="50000"/>
                            </a:schemeClr>
                          </a:solidFill>
                          <a:latin typeface="Roboto" panose="020B0604020202020204" charset="0"/>
                          <a:ea typeface="Roboto" panose="020B0604020202020204" charset="0"/>
                        </a:rPr>
                        <a:t>“War is not always fought until once side wins.” </a:t>
                      </a:r>
                    </a:p>
                    <a:p>
                      <a:pPr marL="0" lvl="0" indent="0">
                        <a:buNone/>
                      </a:pPr>
                      <a:endParaRPr lang="en-US" sz="1800" dirty="0">
                        <a:highlight>
                          <a:schemeClr val="lt1"/>
                        </a:highlight>
                        <a:latin typeface="Roboto" panose="020B0604020202020204" charset="0"/>
                        <a:ea typeface="Roboto" panose="020B0604020202020204" charset="0"/>
                      </a:endParaRPr>
                    </a:p>
                    <a:p>
                      <a:endParaRPr lang="en-US" sz="1800" dirty="0">
                        <a:latin typeface="Roboto" panose="020B0604020202020204" charset="0"/>
                        <a:ea typeface="Roboto" panose="020B0604020202020204" charset="0"/>
                      </a:endParaRPr>
                    </a:p>
                  </a:txBody>
                  <a:tcPr>
                    <a:solidFill>
                      <a:schemeClr val="tx1"/>
                    </a:solidFill>
                  </a:tcPr>
                </a:tc>
                <a:extLst>
                  <a:ext uri="{0D108BD9-81ED-4DB2-BD59-A6C34878D82A}">
                    <a16:rowId xmlns:a16="http://schemas.microsoft.com/office/drawing/2014/main" xmlns="" val="10002"/>
                  </a:ext>
                </a:extLst>
              </a:tr>
            </a:tbl>
          </a:graphicData>
        </a:graphic>
      </p:graphicFrame>
      <p:grpSp>
        <p:nvGrpSpPr>
          <p:cNvPr id="5" name="Google Shape;279;g205c8e1a1d5_0_1">
            <a:extLst>
              <a:ext uri="{FF2B5EF4-FFF2-40B4-BE49-F238E27FC236}">
                <a16:creationId xmlns:a16="http://schemas.microsoft.com/office/drawing/2014/main" xmlns="" id="{4AF850F4-9C1E-0679-AD58-37D9E639BD37}"/>
              </a:ext>
            </a:extLst>
          </p:cNvPr>
          <p:cNvGrpSpPr/>
          <p:nvPr/>
        </p:nvGrpSpPr>
        <p:grpSpPr>
          <a:xfrm>
            <a:off x="8557500" y="257925"/>
            <a:ext cx="397200" cy="400200"/>
            <a:chOff x="8464475" y="135900"/>
            <a:chExt cx="397200" cy="400200"/>
          </a:xfrm>
        </p:grpSpPr>
        <p:sp>
          <p:nvSpPr>
            <p:cNvPr id="6" name="Google Shape;280;g205c8e1a1d5_0_1">
              <a:extLst>
                <a:ext uri="{FF2B5EF4-FFF2-40B4-BE49-F238E27FC236}">
                  <a16:creationId xmlns:a16="http://schemas.microsoft.com/office/drawing/2014/main" xmlns="" id="{EBC63BEB-DB54-61AF-4D9E-B6BDE56AD8C2}"/>
                </a:ext>
              </a:extLst>
            </p:cNvPr>
            <p:cNvSpPr txBox="1"/>
            <p:nvPr/>
          </p:nvSpPr>
          <p:spPr>
            <a:xfrm>
              <a:off x="8532425"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p:txBody>
        </p:sp>
        <p:sp>
          <p:nvSpPr>
            <p:cNvPr id="7" name="Google Shape;281;g205c8e1a1d5_0_1">
              <a:extLst>
                <a:ext uri="{FF2B5EF4-FFF2-40B4-BE49-F238E27FC236}">
                  <a16:creationId xmlns:a16="http://schemas.microsoft.com/office/drawing/2014/main" xmlns="" id="{A9A16EEE-6CB1-2520-112B-D71CAF817F2E}"/>
                </a:ext>
              </a:extLst>
            </p:cNvPr>
            <p:cNvSpPr/>
            <p:nvPr/>
          </p:nvSpPr>
          <p:spPr>
            <a:xfrm>
              <a:off x="8464475"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16046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051c3c53f4_0_1"/>
          <p:cNvSpPr txBox="1">
            <a:spLocks noGrp="1"/>
          </p:cNvSpPr>
          <p:nvPr>
            <p:ph type="title"/>
          </p:nvPr>
        </p:nvSpPr>
        <p:spPr>
          <a:xfrm>
            <a:off x="247650" y="229425"/>
            <a:ext cx="61296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would you respond?</a:t>
            </a:r>
            <a:endParaRPr/>
          </a:p>
        </p:txBody>
      </p:sp>
      <p:sp>
        <p:nvSpPr>
          <p:cNvPr id="287" name="Google Shape;287;g2051c3c53f4_0_1"/>
          <p:cNvSpPr txBox="1"/>
          <p:nvPr/>
        </p:nvSpPr>
        <p:spPr>
          <a:xfrm>
            <a:off x="264300" y="1938225"/>
            <a:ext cx="8615400" cy="2932200"/>
          </a:xfrm>
          <a:prstGeom prst="rect">
            <a:avLst/>
          </a:prstGeom>
          <a:solidFill>
            <a:srgbClr val="FFFFFF"/>
          </a:solidFill>
          <a:ln>
            <a:noFill/>
          </a:ln>
        </p:spPr>
        <p:txBody>
          <a:bodyPr spcFirstLastPara="1" wrap="square" lIns="91425" tIns="91425" rIns="91425" bIns="91425" anchor="t" anchorCtr="0">
            <a:spAutoFit/>
          </a:bodyPr>
          <a:lstStyle/>
          <a:p>
            <a:pPr marL="0" lvl="0" indent="457200" algn="l" rtl="0">
              <a:lnSpc>
                <a:spcPct val="115000"/>
              </a:lnSpc>
              <a:spcBef>
                <a:spcPts val="0"/>
              </a:spcBef>
              <a:spcAft>
                <a:spcPts val="1600"/>
              </a:spcAft>
              <a:buClr>
                <a:srgbClr val="000000"/>
              </a:buClr>
              <a:buSzPts val="1800"/>
              <a:buFont typeface="Arial"/>
              <a:buNone/>
            </a:pPr>
            <a:r>
              <a:rPr lang="en" sz="1750">
                <a:latin typeface="Roboto"/>
                <a:ea typeface="Roboto"/>
                <a:cs typeface="Roboto"/>
                <a:sym typeface="Roboto"/>
              </a:rPr>
              <a:t>Jomini`s background from the Swiss bank may have given him the advantage of understanding that the number of soldiers impacts the cost of the army. Jomini criticized having a larger army than needed for beating the adversary. The more soldiers, the more the troop costs, and the possibility of losing soldiers are exponential with the size of the force. Mission Command in an early stage can describe Jomini`s idea of how a general should plan the attack and, more importantly, the importance of exploiting the breakthrough of the enemy`s defensive position. Attacking the enemy's weakest point with all the necessary capabilities and planning to maneuver different units in position for the decisive point is essential. </a:t>
            </a:r>
            <a:endParaRPr sz="1750">
              <a:latin typeface="Roboto"/>
              <a:ea typeface="Roboto"/>
              <a:cs typeface="Roboto"/>
              <a:sym typeface="Roboto"/>
            </a:endParaRPr>
          </a:p>
        </p:txBody>
      </p:sp>
      <p:grpSp>
        <p:nvGrpSpPr>
          <p:cNvPr id="288" name="Google Shape;288;g2051c3c53f4_0_1"/>
          <p:cNvGrpSpPr/>
          <p:nvPr/>
        </p:nvGrpSpPr>
        <p:grpSpPr>
          <a:xfrm>
            <a:off x="8571650" y="273075"/>
            <a:ext cx="397200" cy="400200"/>
            <a:chOff x="8464475" y="135900"/>
            <a:chExt cx="397200" cy="400200"/>
          </a:xfrm>
        </p:grpSpPr>
        <p:sp>
          <p:nvSpPr>
            <p:cNvPr id="289" name="Google Shape;289;g2051c3c53f4_0_1"/>
            <p:cNvSpPr txBox="1"/>
            <p:nvPr/>
          </p:nvSpPr>
          <p:spPr>
            <a:xfrm>
              <a:off x="8532425" y="135900"/>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p:txBody>
        </p:sp>
        <p:sp>
          <p:nvSpPr>
            <p:cNvPr id="290" name="Google Shape;290;g2051c3c53f4_0_1"/>
            <p:cNvSpPr/>
            <p:nvPr/>
          </p:nvSpPr>
          <p:spPr>
            <a:xfrm>
              <a:off x="8464475" y="143550"/>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g2051c3c53f4_0_1"/>
          <p:cNvSpPr txBox="1"/>
          <p:nvPr/>
        </p:nvSpPr>
        <p:spPr>
          <a:xfrm>
            <a:off x="440550" y="863250"/>
            <a:ext cx="82629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600" u="sng">
                <a:solidFill>
                  <a:schemeClr val="dk1"/>
                </a:solidFill>
                <a:latin typeface="Roboto"/>
                <a:ea typeface="Roboto"/>
                <a:cs typeface="Roboto"/>
                <a:sym typeface="Roboto"/>
              </a:rPr>
              <a:t>Prompt</a:t>
            </a:r>
            <a:r>
              <a:rPr lang="en" sz="1600">
                <a:solidFill>
                  <a:schemeClr val="dk1"/>
                </a:solidFill>
                <a:latin typeface="Roboto"/>
                <a:ea typeface="Roboto"/>
                <a:cs typeface="Roboto"/>
                <a:sym typeface="Roboto"/>
              </a:rPr>
              <a:t>: Two nineteenth-century military theorists have shaped the intellectual framework through which the US military conceptualizes and plans for war: Carl von Clausewitz and Antoine Henri Jomini. In this essay evaluate their theories of war. </a:t>
            </a:r>
            <a:endParaRPr sz="16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solidFill>
                  <a:schemeClr val="accent5"/>
                </a:solidFill>
              </a:rPr>
              <a:t>Practices that inhibit analysis</a:t>
            </a:r>
            <a:endParaRPr>
              <a:solidFill>
                <a:schemeClr val="accent5"/>
              </a:solidFill>
            </a:endParaRPr>
          </a:p>
        </p:txBody>
      </p:sp>
      <p:sp>
        <p:nvSpPr>
          <p:cNvPr id="297" name="Google Shape;297;p10"/>
          <p:cNvSpPr txBox="1">
            <a:spLocks noGrp="1"/>
          </p:cNvSpPr>
          <p:nvPr>
            <p:ph type="body" idx="1"/>
          </p:nvPr>
        </p:nvSpPr>
        <p:spPr>
          <a:xfrm>
            <a:off x="387900" y="1489825"/>
            <a:ext cx="8368200" cy="343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t>When assigning writing (1&amp;2)</a:t>
            </a:r>
            <a:endParaRPr b="1"/>
          </a:p>
          <a:p>
            <a:pPr marL="457200" lvl="0" indent="-342900" algn="l" rtl="0">
              <a:lnSpc>
                <a:spcPct val="115000"/>
              </a:lnSpc>
              <a:spcBef>
                <a:spcPts val="0"/>
              </a:spcBef>
              <a:spcAft>
                <a:spcPts val="0"/>
              </a:spcAft>
              <a:buSzPts val="1800"/>
              <a:buChar char="-"/>
            </a:pPr>
            <a:r>
              <a:rPr lang="en"/>
              <a:t>Cryptic information about expectations (intended audience, limitations of the prompt, where students should focus energy)</a:t>
            </a:r>
            <a:endParaRPr/>
          </a:p>
          <a:p>
            <a:pPr marL="0" lvl="0" indent="0" algn="l" rtl="0">
              <a:lnSpc>
                <a:spcPct val="115000"/>
              </a:lnSpc>
              <a:spcBef>
                <a:spcPts val="1000"/>
              </a:spcBef>
              <a:spcAft>
                <a:spcPts val="0"/>
              </a:spcAft>
              <a:buSzPts val="1800"/>
              <a:buNone/>
            </a:pPr>
            <a:r>
              <a:rPr lang="en" b="1"/>
              <a:t>When providing feedback (3&amp;4)</a:t>
            </a:r>
            <a:endParaRPr b="1"/>
          </a:p>
          <a:p>
            <a:pPr marL="457200" lvl="0" indent="-342900" algn="l" rtl="0">
              <a:lnSpc>
                <a:spcPct val="115000"/>
              </a:lnSpc>
              <a:spcBef>
                <a:spcPts val="0"/>
              </a:spcBef>
              <a:spcAft>
                <a:spcPts val="0"/>
              </a:spcAft>
              <a:buSzPts val="1800"/>
              <a:buChar char="-"/>
            </a:pPr>
            <a:r>
              <a:rPr lang="en"/>
              <a:t>Too much feedback </a:t>
            </a:r>
            <a:endParaRPr/>
          </a:p>
          <a:p>
            <a:pPr marL="457200" lvl="0" indent="-342900" algn="l" rtl="0">
              <a:lnSpc>
                <a:spcPct val="115000"/>
              </a:lnSpc>
              <a:spcBef>
                <a:spcPts val="0"/>
              </a:spcBef>
              <a:spcAft>
                <a:spcPts val="0"/>
              </a:spcAft>
              <a:buSzPts val="1800"/>
              <a:buChar char="-"/>
            </a:pPr>
            <a:r>
              <a:rPr lang="en"/>
              <a:t>Focusing on sentence-level issues when higher level concerns are at play</a:t>
            </a:r>
            <a:endParaRPr/>
          </a:p>
          <a:p>
            <a:pPr marL="457200" lvl="0" indent="-342900" algn="l" rtl="0">
              <a:lnSpc>
                <a:spcPct val="115000"/>
              </a:lnSpc>
              <a:spcBef>
                <a:spcPts val="0"/>
              </a:spcBef>
              <a:spcAft>
                <a:spcPts val="0"/>
              </a:spcAft>
              <a:buSzPts val="1800"/>
              <a:buChar char="-"/>
            </a:pPr>
            <a:r>
              <a:rPr lang="en"/>
              <a:t>Feedback that is too directive</a:t>
            </a:r>
            <a:endParaRPr/>
          </a:p>
          <a:p>
            <a:pPr marL="457200" lvl="0" indent="-342900" algn="l" rtl="0">
              <a:lnSpc>
                <a:spcPct val="115000"/>
              </a:lnSpc>
              <a:spcBef>
                <a:spcPts val="0"/>
              </a:spcBef>
              <a:spcAft>
                <a:spcPts val="0"/>
              </a:spcAft>
              <a:buSzPts val="1800"/>
              <a:buChar char="-"/>
            </a:pPr>
            <a:r>
              <a:rPr lang="en"/>
              <a:t>Asking for more analysis without presenting new avenues of inquiry </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065fe050da_0_0"/>
          <p:cNvSpPr txBox="1">
            <a:spLocks noGrp="1"/>
          </p:cNvSpPr>
          <p:nvPr>
            <p:ph type="title"/>
          </p:nvPr>
        </p:nvSpPr>
        <p:spPr>
          <a:xfrm>
            <a:off x="360525" y="175325"/>
            <a:ext cx="60315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Decode the prompt: Article review </a:t>
            </a:r>
            <a:endParaRPr sz="2800"/>
          </a:p>
        </p:txBody>
      </p:sp>
      <p:sp>
        <p:nvSpPr>
          <p:cNvPr id="303" name="Google Shape;303;g2065fe050da_0_0"/>
          <p:cNvSpPr txBox="1"/>
          <p:nvPr/>
        </p:nvSpPr>
        <p:spPr>
          <a:xfrm>
            <a:off x="124350" y="925225"/>
            <a:ext cx="8895300" cy="41097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t>Students choose an article that describes a current IT event or story that illustrates the concepts this course has covered to date; i.e., a topic from Weeks 1, 2 or 3. Students prepare an essay that describes the issue - citing factual sources as well as sources that may illuminate the issues as you now understand them. Students are expected to demonstrate what has been learned! Do NOT just provide excerpts from a current case or legal opinion. This is an opportunity to analyze facts and precedents. The paper shall not exceed 3 pages.</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In this paper students must demonstrate graduate level writing and comply with the format requirements of the Chicago Manual of Style (CMOS), 17th edition. Careful attention should be given to spelling, punctuation, source citations, references, and the presentation of tables and figures. It is expected that all course work will be presented on time and error free. Take a look at the final paper rubric for guidance as to what we are looking for in papers. This rubric applies to any length paper. However, since it is the one we will be applying to your final paper, it’s good to get familiar with it now!</a:t>
            </a:r>
            <a:endParaRPr sz="17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0442c279dd_0_0"/>
          <p:cNvSpPr txBox="1">
            <a:spLocks noGrp="1"/>
          </p:cNvSpPr>
          <p:nvPr>
            <p:ph type="title"/>
          </p:nvPr>
        </p:nvSpPr>
        <p:spPr>
          <a:xfrm>
            <a:off x="387900" y="27097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Evaluate this feedback</a:t>
            </a:r>
            <a:endParaRPr/>
          </a:p>
        </p:txBody>
      </p:sp>
      <p:sp>
        <p:nvSpPr>
          <p:cNvPr id="309" name="Google Shape;309;g20442c279dd_0_0"/>
          <p:cNvSpPr txBox="1">
            <a:spLocks noGrp="1"/>
          </p:cNvSpPr>
          <p:nvPr>
            <p:ph type="body" idx="1"/>
          </p:nvPr>
        </p:nvSpPr>
        <p:spPr>
          <a:xfrm>
            <a:off x="228600" y="1095125"/>
            <a:ext cx="8686800" cy="3845100"/>
          </a:xfrm>
          <a:prstGeom prst="rect">
            <a:avLst/>
          </a:prstGeom>
          <a:solidFill>
            <a:schemeClr val="dk1"/>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a:solidFill>
                  <a:srgbClr val="000000"/>
                </a:solidFill>
              </a:rPr>
              <a:t>Jomini`s background from the Swiss bank may have given him the advantage of understanding that the number of soldiers impacts the cost of the army. Jomini criticized having a larger army than needed for beating the adversary.</a:t>
            </a:r>
            <a:r>
              <a:rPr lang="en" sz="1650">
                <a:solidFill>
                  <a:srgbClr val="FFFFFF"/>
                </a:solidFill>
              </a:rPr>
              <a:t> </a:t>
            </a:r>
            <a:r>
              <a:rPr lang="en" sz="1650" u="sng">
                <a:solidFill>
                  <a:srgbClr val="FF0000"/>
                </a:solidFill>
              </a:rPr>
              <a:t>This sentence is difficult to follow. Is Jomini criticizing the army?</a:t>
            </a:r>
            <a:r>
              <a:rPr lang="en" sz="1650">
                <a:solidFill>
                  <a:srgbClr val="FF0000"/>
                </a:solidFill>
              </a:rPr>
              <a:t> </a:t>
            </a:r>
            <a:r>
              <a:rPr lang="en" sz="1650">
                <a:solidFill>
                  <a:srgbClr val="000000"/>
                </a:solidFill>
              </a:rPr>
              <a:t>The more soldiers, the more the troop costs, and the possibility of losing soldiers are exponential with the size of the force. </a:t>
            </a:r>
            <a:r>
              <a:rPr lang="en" sz="1650" u="sng">
                <a:solidFill>
                  <a:srgbClr val="FF0000"/>
                </a:solidFill>
              </a:rPr>
              <a:t>I think you’re saying the possibility of losing soldiers increases exponentially with the size of the force.</a:t>
            </a:r>
            <a:r>
              <a:rPr lang="en" sz="1650">
                <a:solidFill>
                  <a:srgbClr val="000000"/>
                </a:solidFill>
              </a:rPr>
              <a:t> Mission Command in an early stage can describe Jomini`s idea of how a general should plan the attack and, more importantly, the importance </a:t>
            </a:r>
            <a:r>
              <a:rPr lang="en" sz="1650" u="sng">
                <a:solidFill>
                  <a:srgbClr val="FF0000"/>
                </a:solidFill>
              </a:rPr>
              <a:t>(more importantly, the importance of is redundant)</a:t>
            </a:r>
            <a:r>
              <a:rPr lang="en" sz="1650">
                <a:solidFill>
                  <a:srgbClr val="FF0000"/>
                </a:solidFill>
              </a:rPr>
              <a:t> </a:t>
            </a:r>
            <a:r>
              <a:rPr lang="en" sz="1650">
                <a:solidFill>
                  <a:srgbClr val="000000"/>
                </a:solidFill>
              </a:rPr>
              <a:t>of exploiting the breakthrough of the enemy`s defensive position.</a:t>
            </a:r>
            <a:r>
              <a:rPr lang="en" sz="1650" u="sng">
                <a:solidFill>
                  <a:srgbClr val="FF0000"/>
                </a:solidFill>
              </a:rPr>
              <a:t> This sentence doesn’t seem to directly progress from the previous sentence.</a:t>
            </a:r>
            <a:r>
              <a:rPr lang="en" sz="1650">
                <a:solidFill>
                  <a:srgbClr val="FF0000"/>
                </a:solidFill>
              </a:rPr>
              <a:t> </a:t>
            </a:r>
            <a:r>
              <a:rPr lang="en" sz="1650">
                <a:solidFill>
                  <a:srgbClr val="000000"/>
                </a:solidFill>
              </a:rPr>
              <a:t>Attacking the enemy's weakest point with all the necessary capabilities and planning to maneuver different units in position for the decisive point is essential.</a:t>
            </a:r>
            <a:r>
              <a:rPr lang="en" sz="1650">
                <a:solidFill>
                  <a:srgbClr val="FFFFFF"/>
                </a:solidFill>
              </a:rPr>
              <a:t> </a:t>
            </a:r>
            <a:r>
              <a:rPr lang="en" sz="1650" u="sng">
                <a:solidFill>
                  <a:srgbClr val="FF0000"/>
                </a:solidFill>
              </a:rPr>
              <a:t>Tell me more. This paragraph provides information about Jomini’s theory but doesn’t provide analysis of the theory.  </a:t>
            </a:r>
            <a:endParaRPr sz="1650" u="sng">
              <a:solidFill>
                <a:srgbClr val="FF0000"/>
              </a:solidFill>
            </a:endParaRPr>
          </a:p>
          <a:p>
            <a:pPr marL="0" lvl="0" indent="0" algn="l" rtl="0">
              <a:spcBef>
                <a:spcPts val="1600"/>
              </a:spcBef>
              <a:spcAft>
                <a:spcPts val="0"/>
              </a:spcAft>
              <a:buNone/>
            </a:pP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05c8e1a1d5_1_5"/>
          <p:cNvSpPr txBox="1">
            <a:spLocks noGrp="1"/>
          </p:cNvSpPr>
          <p:nvPr>
            <p:ph type="title"/>
          </p:nvPr>
        </p:nvSpPr>
        <p:spPr>
          <a:xfrm>
            <a:off x="387900" y="2588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Revised </a:t>
            </a:r>
            <a:endParaRPr/>
          </a:p>
        </p:txBody>
      </p:sp>
      <p:sp>
        <p:nvSpPr>
          <p:cNvPr id="315" name="Google Shape;315;g205c8e1a1d5_1_5"/>
          <p:cNvSpPr txBox="1">
            <a:spLocks noGrp="1"/>
          </p:cNvSpPr>
          <p:nvPr>
            <p:ph type="body" idx="1"/>
          </p:nvPr>
        </p:nvSpPr>
        <p:spPr>
          <a:xfrm>
            <a:off x="228600" y="999050"/>
            <a:ext cx="8686800" cy="3897600"/>
          </a:xfrm>
          <a:prstGeom prst="rect">
            <a:avLst/>
          </a:prstGeom>
          <a:solidFill>
            <a:schemeClr val="dk1"/>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Jomini`s background from the Swiss bank may have given him the advantage of understanding that the number of soldiers impacts the cost of the army. Jomini criticized having a larger army than needed for beating the adversary.</a:t>
            </a:r>
            <a:r>
              <a:rPr lang="en" sz="1600">
                <a:solidFill>
                  <a:srgbClr val="FFFFFF"/>
                </a:solidFill>
              </a:rPr>
              <a:t> </a:t>
            </a:r>
            <a:r>
              <a:rPr lang="en" sz="1600">
                <a:solidFill>
                  <a:srgbClr val="000000"/>
                </a:solidFill>
              </a:rPr>
              <a:t>The more soldiers, the more the troop costs, and the possibility of losing soldiers are exponential with the size of the force. Mission Command in an early stage can describe Jomini`s idea of how a general should plan the attack and, more importantly, the importance of exploiting the breakthrough of the enemy`s defensive position.</a:t>
            </a:r>
            <a:r>
              <a:rPr lang="en" sz="1600">
                <a:solidFill>
                  <a:srgbClr val="FF0000"/>
                </a:solidFill>
              </a:rPr>
              <a:t> </a:t>
            </a:r>
            <a:r>
              <a:rPr lang="en" sz="1600">
                <a:solidFill>
                  <a:srgbClr val="000000"/>
                </a:solidFill>
              </a:rPr>
              <a:t>Attacking the enemy's weakest point with all the necessary capabilities and planning to maneuver different units in position for the decisive point is essential.</a:t>
            </a:r>
            <a:r>
              <a:rPr lang="en" sz="1600">
                <a:solidFill>
                  <a:srgbClr val="FFFFFF"/>
                </a:solidFill>
              </a:rPr>
              <a:t> </a:t>
            </a:r>
            <a:r>
              <a:rPr lang="en">
                <a:solidFill>
                  <a:srgbClr val="FF0000"/>
                </a:solidFill>
              </a:rPr>
              <a:t>This paragraph is effective in summarizing some of the tenets of Jomini’s theory, but it doesn’t tell the reader what is particularly useful or problematic about the theory. That is, how might Jomini’s ideas help us to better understand war? Who might benefit from this theory? Conversely, are there instances in which this theory is problematic or could impede our understanding of war?</a:t>
            </a:r>
            <a:endParaRPr>
              <a:solidFill>
                <a:srgbClr val="FF0000"/>
              </a:solidFill>
            </a:endParaRPr>
          </a:p>
          <a:p>
            <a:pPr marL="0" lvl="0" indent="0" algn="l" rtl="0">
              <a:lnSpc>
                <a:spcPct val="100000"/>
              </a:lnSpc>
              <a:spcBef>
                <a:spcPts val="1600"/>
              </a:spcBef>
              <a:spcAft>
                <a:spcPts val="0"/>
              </a:spcAft>
              <a:buNone/>
            </a:pPr>
            <a:endParaRPr sz="1900">
              <a:solidFill>
                <a:srgbClr val="FFFFFF"/>
              </a:solidFill>
            </a:endParaRPr>
          </a:p>
          <a:p>
            <a:pPr marL="0" lvl="0" indent="0" algn="l" rtl="0">
              <a:lnSpc>
                <a:spcPct val="100000"/>
              </a:lnSpc>
              <a:spcBef>
                <a:spcPts val="1600"/>
              </a:spcBef>
              <a:spcAft>
                <a:spcPts val="0"/>
              </a:spcAft>
              <a:buNone/>
            </a:pPr>
            <a:endParaRPr sz="1650">
              <a:solidFill>
                <a:srgbClr val="FFFFFF"/>
              </a:solidFill>
            </a:endParaRPr>
          </a:p>
          <a:p>
            <a:pPr marL="0" lvl="0" indent="0" algn="l" rtl="0">
              <a:lnSpc>
                <a:spcPct val="115000"/>
              </a:lnSpc>
              <a:spcBef>
                <a:spcPts val="1600"/>
              </a:spcBef>
              <a:spcAft>
                <a:spcPts val="0"/>
              </a:spcAft>
              <a:buNone/>
            </a:pPr>
            <a:endParaRPr sz="1650">
              <a:solidFill>
                <a:srgbClr val="FFFFFF"/>
              </a:solidFill>
            </a:endParaRPr>
          </a:p>
          <a:p>
            <a:pPr marL="0" lvl="0" indent="0" algn="l" rtl="0">
              <a:spcBef>
                <a:spcPts val="1600"/>
              </a:spcBef>
              <a:spcAft>
                <a:spcPts val="0"/>
              </a:spcAft>
              <a:buNone/>
            </a:pP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solidFill>
                  <a:schemeClr val="accent5"/>
                </a:solidFill>
              </a:rPr>
              <a:t>Strategies for Prompting Analysis</a:t>
            </a:r>
            <a:endParaRPr>
              <a:solidFill>
                <a:schemeClr val="accent5"/>
              </a:solidFill>
            </a:endParaRPr>
          </a:p>
        </p:txBody>
      </p:sp>
      <p:sp>
        <p:nvSpPr>
          <p:cNvPr id="321" name="Google Shape;321;p1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1"/>
              <a:t>Before assigning writing</a:t>
            </a:r>
            <a:endParaRPr b="1"/>
          </a:p>
          <a:p>
            <a:pPr marL="457200" lvl="0" indent="-330200" algn="l" rtl="0">
              <a:lnSpc>
                <a:spcPct val="100000"/>
              </a:lnSpc>
              <a:spcBef>
                <a:spcPts val="1000"/>
              </a:spcBef>
              <a:spcAft>
                <a:spcPts val="0"/>
              </a:spcAft>
              <a:buSzPts val="1600"/>
              <a:buChar char="-"/>
            </a:pPr>
            <a:r>
              <a:rPr lang="en" sz="1600"/>
              <a:t>Discuss the prompt with students</a:t>
            </a:r>
            <a:endParaRPr sz="1600"/>
          </a:p>
          <a:p>
            <a:pPr marL="457200" lvl="0" indent="-330200" algn="l" rtl="0">
              <a:lnSpc>
                <a:spcPct val="100000"/>
              </a:lnSpc>
              <a:spcBef>
                <a:spcPts val="0"/>
              </a:spcBef>
              <a:spcAft>
                <a:spcPts val="0"/>
              </a:spcAft>
              <a:buSzPts val="1600"/>
              <a:buChar char="-"/>
            </a:pPr>
            <a:r>
              <a:rPr lang="en" sz="1600"/>
              <a:t>Explain genre, expectations, where to focus energy</a:t>
            </a:r>
            <a:endParaRPr sz="1600"/>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b="1"/>
              <a:t>When responding to writing</a:t>
            </a:r>
            <a:endParaRPr b="1"/>
          </a:p>
          <a:p>
            <a:pPr marL="457200" lvl="0" indent="-330200" algn="l" rtl="0">
              <a:lnSpc>
                <a:spcPct val="100000"/>
              </a:lnSpc>
              <a:spcBef>
                <a:spcPts val="1000"/>
              </a:spcBef>
              <a:spcAft>
                <a:spcPts val="0"/>
              </a:spcAft>
              <a:buSzPts val="1600"/>
              <a:buChar char="-"/>
            </a:pPr>
            <a:r>
              <a:rPr lang="en" sz="1600"/>
              <a:t>Steer students away from the obvious</a:t>
            </a:r>
            <a:endParaRPr sz="1600"/>
          </a:p>
          <a:p>
            <a:pPr marL="457200" lvl="0" indent="-330200" algn="l" rtl="0">
              <a:lnSpc>
                <a:spcPct val="100000"/>
              </a:lnSpc>
              <a:spcBef>
                <a:spcPts val="0"/>
              </a:spcBef>
              <a:spcAft>
                <a:spcPts val="0"/>
              </a:spcAft>
              <a:buSzPts val="1600"/>
              <a:buChar char="-"/>
            </a:pPr>
            <a:r>
              <a:rPr lang="en" sz="1600"/>
              <a:t>Ask “Why?” “How?” and “So what?” questions</a:t>
            </a:r>
            <a:endParaRPr sz="1600"/>
          </a:p>
          <a:p>
            <a:pPr marL="457200" lvl="0" indent="-330200" algn="l" rtl="0">
              <a:lnSpc>
                <a:spcPct val="100000"/>
              </a:lnSpc>
              <a:spcBef>
                <a:spcPts val="0"/>
              </a:spcBef>
              <a:spcAft>
                <a:spcPts val="0"/>
              </a:spcAft>
              <a:buSzPts val="1600"/>
              <a:buChar char="-"/>
            </a:pPr>
            <a:r>
              <a:rPr lang="en" sz="1600"/>
              <a:t>Encourage perspective-taking</a:t>
            </a:r>
            <a:endParaRPr sz="1600"/>
          </a:p>
          <a:p>
            <a:pPr marL="457200" lvl="0" indent="-330200" algn="l" rtl="0">
              <a:lnSpc>
                <a:spcPct val="100000"/>
              </a:lnSpc>
              <a:spcBef>
                <a:spcPts val="0"/>
              </a:spcBef>
              <a:spcAft>
                <a:spcPts val="0"/>
              </a:spcAft>
              <a:buSzPts val="1600"/>
              <a:buChar char="-"/>
            </a:pPr>
            <a:r>
              <a:rPr lang="en" sz="1600"/>
              <a:t>Help students define terms, develop nuance, and wrestle with contradiction</a:t>
            </a:r>
            <a:endParaRPr sz="1600"/>
          </a:p>
          <a:p>
            <a:pPr marL="457200" lvl="0" indent="-330200" algn="l" rtl="0">
              <a:lnSpc>
                <a:spcPct val="100000"/>
              </a:lnSpc>
              <a:spcBef>
                <a:spcPts val="0"/>
              </a:spcBef>
              <a:spcAft>
                <a:spcPts val="0"/>
              </a:spcAft>
              <a:buSzPts val="1600"/>
              <a:buChar char="-"/>
            </a:pPr>
            <a:r>
              <a:rPr lang="en" sz="1600"/>
              <a:t>Remind students to give problems exigency (“Who cares?”)</a:t>
            </a:r>
            <a:endParaRPr sz="1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051c3c53f4_0_8"/>
          <p:cNvSpPr txBox="1"/>
          <p:nvPr/>
        </p:nvSpPr>
        <p:spPr>
          <a:xfrm>
            <a:off x="471450" y="286500"/>
            <a:ext cx="8201100" cy="4570500"/>
          </a:xfrm>
          <a:prstGeom prst="rect">
            <a:avLst/>
          </a:prstGeom>
          <a:solidFill>
            <a:schemeClr val="dk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u="sng">
                <a:latin typeface="Roboto"/>
                <a:ea typeface="Roboto"/>
                <a:cs typeface="Roboto"/>
                <a:sym typeface="Roboto"/>
              </a:rPr>
              <a:t>Prompt:</a:t>
            </a:r>
            <a:r>
              <a:rPr lang="en">
                <a:latin typeface="Roboto"/>
                <a:ea typeface="Roboto"/>
                <a:cs typeface="Roboto"/>
                <a:sym typeface="Roboto"/>
              </a:rPr>
              <a:t> Is the professional military ethic static and unbending, or is it dynamic and responsive to changes in a nation’s society and culture?</a:t>
            </a:r>
            <a:endParaRPr>
              <a:latin typeface="Roboto"/>
              <a:ea typeface="Roboto"/>
              <a:cs typeface="Roboto"/>
              <a:sym typeface="Roboto"/>
            </a:endParaRPr>
          </a:p>
          <a:p>
            <a:pPr marL="0" lvl="0" indent="0" algn="l" rtl="0">
              <a:lnSpc>
                <a:spcPct val="115000"/>
              </a:lnSpc>
              <a:spcBef>
                <a:spcPts val="1600"/>
              </a:spcBef>
              <a:spcAft>
                <a:spcPts val="1600"/>
              </a:spcAft>
              <a:buNone/>
            </a:pPr>
            <a:r>
              <a:rPr lang="en">
                <a:latin typeface="Roboto"/>
                <a:ea typeface="Roboto"/>
                <a:cs typeface="Roboto"/>
                <a:sym typeface="Roboto"/>
              </a:rPr>
              <a:t>Since 1776, U.S. society has changed, which includes the services provided by the government. </a:t>
            </a:r>
            <a:r>
              <a:rPr lang="en">
                <a:solidFill>
                  <a:srgbClr val="FFFFFF"/>
                </a:solidFill>
                <a:latin typeface="Roboto"/>
                <a:ea typeface="Roboto"/>
                <a:cs typeface="Roboto"/>
                <a:sym typeface="Roboto"/>
              </a:rPr>
              <a:t> </a:t>
            </a:r>
            <a:r>
              <a:rPr lang="en" u="sng">
                <a:solidFill>
                  <a:srgbClr val="FF0000"/>
                </a:solidFill>
                <a:latin typeface="Roboto"/>
                <a:ea typeface="Roboto"/>
                <a:cs typeface="Roboto"/>
                <a:sym typeface="Roboto"/>
              </a:rPr>
              <a:t>Too broad. Start with a sentence about the military.</a:t>
            </a:r>
            <a:r>
              <a:rPr lang="en">
                <a:solidFill>
                  <a:srgbClr val="FF0000"/>
                </a:solidFill>
                <a:latin typeface="Roboto"/>
                <a:ea typeface="Roboto"/>
                <a:cs typeface="Roboto"/>
                <a:sym typeface="Roboto"/>
              </a:rPr>
              <a:t> </a:t>
            </a:r>
            <a:r>
              <a:rPr lang="en">
                <a:latin typeface="Roboto"/>
                <a:ea typeface="Roboto"/>
                <a:cs typeface="Roboto"/>
                <a:sym typeface="Roboto"/>
              </a:rPr>
              <a:t>Today’s military has evolved dramatically from the Revolutionary War tied to the evolution of the demands from society, expectations from their military members, and “…the hopes of the citizenry who are relying upon […] integrity and skill”. Therefore, professional military ethics is not static and must be responsive to the changes in the nation’s society and culture to maintain the sacred trust, as the men and women who serve across the DoD are at the service of the nation and its citizens. </a:t>
            </a:r>
            <a:r>
              <a:rPr lang="en" u="sng">
                <a:solidFill>
                  <a:srgbClr val="FF0000"/>
                </a:solidFill>
                <a:latin typeface="Roboto"/>
                <a:ea typeface="Roboto"/>
                <a:cs typeface="Roboto"/>
                <a:sym typeface="Roboto"/>
              </a:rPr>
              <a:t>How are you drawing this conclusion from the previous sentence? </a:t>
            </a:r>
            <a:r>
              <a:rPr lang="en">
                <a:latin typeface="Roboto"/>
                <a:ea typeface="Roboto"/>
                <a:cs typeface="Roboto"/>
                <a:sym typeface="Roboto"/>
              </a:rPr>
              <a:t>The DoD will follow the lead of society or be prepared for direct intervention (thereby fracturing trust).  This is highlighted in </a:t>
            </a:r>
            <a:r>
              <a:rPr lang="en" i="1">
                <a:latin typeface="Roboto"/>
                <a:ea typeface="Roboto"/>
                <a:cs typeface="Roboto"/>
                <a:sym typeface="Roboto"/>
              </a:rPr>
              <a:t>Armed Forces Officer, </a:t>
            </a:r>
            <a:r>
              <a:rPr lang="en">
                <a:latin typeface="Roboto"/>
                <a:ea typeface="Roboto"/>
                <a:cs typeface="Roboto"/>
                <a:sym typeface="Roboto"/>
              </a:rPr>
              <a:t>Swain &amp; Pierce state: “Society, especially in a democratic political system, always reserves the right to intervene when it thinks that military values and practices should change to conform to public norms” (Swain &amp; Pierce, p. 21).</a:t>
            </a:r>
            <a:r>
              <a:rPr lang="en">
                <a:solidFill>
                  <a:srgbClr val="FFFFFF"/>
                </a:solidFill>
                <a:latin typeface="Roboto"/>
                <a:ea typeface="Roboto"/>
                <a:cs typeface="Roboto"/>
                <a:sym typeface="Roboto"/>
              </a:rPr>
              <a:t> </a:t>
            </a:r>
            <a:r>
              <a:rPr lang="en" u="sng">
                <a:solidFill>
                  <a:srgbClr val="FF0000"/>
                </a:solidFill>
                <a:latin typeface="Roboto"/>
                <a:ea typeface="Roboto"/>
                <a:cs typeface="Roboto"/>
                <a:sym typeface="Roboto"/>
              </a:rPr>
              <a:t>This paragraph starts quite broad and then eventually makes its way to talking about shifting ethics in the  military. However, the ideas you present about military ethics are largely reliant on directly quoted material from another source. It’s ok to provide source material to support your ideas, but I would like to see more of your own thoughts here. </a:t>
            </a:r>
            <a:endParaRPr u="sng">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2"/>
          </p:nvPr>
        </p:nvSpPr>
        <p:spPr>
          <a:xfrm>
            <a:off x="4939500" y="581000"/>
            <a:ext cx="3837000" cy="4312500"/>
          </a:xfrm>
          <a:prstGeom prst="rect">
            <a:avLst/>
          </a:prstGeom>
          <a:noFill/>
          <a:ln>
            <a:noFill/>
          </a:ln>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SzPts val="2400"/>
              <a:buAutoNum type="arabicPeriod"/>
            </a:pPr>
            <a:r>
              <a:rPr lang="en" sz="2400"/>
              <a:t>Identify common problems with analysis and how they manifest in writing.</a:t>
            </a:r>
            <a:endParaRPr sz="2400"/>
          </a:p>
          <a:p>
            <a:pPr marL="457200" lvl="0" indent="-381000" algn="l" rtl="0">
              <a:lnSpc>
                <a:spcPct val="115000"/>
              </a:lnSpc>
              <a:spcBef>
                <a:spcPts val="1000"/>
              </a:spcBef>
              <a:spcAft>
                <a:spcPts val="0"/>
              </a:spcAft>
              <a:buSzPts val="2400"/>
              <a:buAutoNum type="arabicPeriod"/>
            </a:pPr>
            <a:r>
              <a:rPr lang="en" sz="2400"/>
              <a:t>Examine feedback strategies that help to prompt analysis.</a:t>
            </a:r>
            <a:endParaRPr sz="2400"/>
          </a:p>
          <a:p>
            <a:pPr marL="0" lvl="0" indent="0" algn="l" rtl="0">
              <a:lnSpc>
                <a:spcPct val="115000"/>
              </a:lnSpc>
              <a:spcBef>
                <a:spcPts val="1000"/>
              </a:spcBef>
              <a:spcAft>
                <a:spcPts val="1600"/>
              </a:spcAft>
              <a:buClr>
                <a:schemeClr val="dk2"/>
              </a:buClr>
              <a:buSzPts val="1100"/>
              <a:buNone/>
            </a:pPr>
            <a:endParaRPr/>
          </a:p>
        </p:txBody>
      </p:sp>
      <p:sp>
        <p:nvSpPr>
          <p:cNvPr id="70" name="Google Shape;70;p2"/>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
                <a:solidFill>
                  <a:schemeClr val="accent5"/>
                </a:solidFill>
              </a:rPr>
              <a:t>Goals</a:t>
            </a:r>
            <a:endParaRPr>
              <a:solidFill>
                <a:schemeClr val="accent5"/>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05c8e1a1d5_1_16"/>
          <p:cNvSpPr txBox="1">
            <a:spLocks noGrp="1"/>
          </p:cNvSpPr>
          <p:nvPr>
            <p:ph type="title"/>
          </p:nvPr>
        </p:nvSpPr>
        <p:spPr>
          <a:xfrm>
            <a:off x="377450" y="250900"/>
            <a:ext cx="3783300" cy="55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Revised feedback</a:t>
            </a:r>
            <a:endParaRPr sz="2400"/>
          </a:p>
        </p:txBody>
      </p:sp>
      <p:sp>
        <p:nvSpPr>
          <p:cNvPr id="332" name="Google Shape;332;g205c8e1a1d5_1_16"/>
          <p:cNvSpPr txBox="1">
            <a:spLocks noGrp="1"/>
          </p:cNvSpPr>
          <p:nvPr>
            <p:ph type="body" idx="1"/>
          </p:nvPr>
        </p:nvSpPr>
        <p:spPr>
          <a:xfrm>
            <a:off x="174000" y="903675"/>
            <a:ext cx="8796000" cy="3999300"/>
          </a:xfrm>
          <a:prstGeom prst="rect">
            <a:avLst/>
          </a:prstGeom>
          <a:solidFill>
            <a:schemeClr val="dk1"/>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rgbClr val="000000"/>
                </a:solidFill>
              </a:rPr>
              <a:t>S</a:t>
            </a:r>
            <a:r>
              <a:rPr lang="en" sz="1200">
                <a:solidFill>
                  <a:srgbClr val="000000"/>
                </a:solidFill>
                <a:highlight>
                  <a:schemeClr val="dk1"/>
                </a:highlight>
              </a:rPr>
              <a:t>ince 1776, U.S. society has changed, which includes the services provided by the government. </a:t>
            </a:r>
            <a:r>
              <a:rPr lang="en" sz="1200">
                <a:solidFill>
                  <a:srgbClr val="FFFFFF"/>
                </a:solidFill>
                <a:highlight>
                  <a:schemeClr val="dk1"/>
                </a:highlight>
              </a:rPr>
              <a:t> </a:t>
            </a:r>
            <a:r>
              <a:rPr lang="en" sz="1200">
                <a:solidFill>
                  <a:srgbClr val="000000"/>
                </a:solidFill>
                <a:highlight>
                  <a:schemeClr val="dk1"/>
                </a:highlight>
              </a:rPr>
              <a:t>Today’s military has evolved dramatically from the Revolutionary War tied to the evolution of the demands from society, expectations from their military members, and “…the hopes of the citizenry who are relying upon […] integrity and skill”. Therefore, professional military ethics is not static and must be responsive to the changes in the nation’s society and culture to maintain the sacred trust, as the men and women who serve across the DoD are at the service of the nation and its citizens. The DoD will follow the lead of society or be prepared for direct intervention (thereby fracturing trust).  This is highlighted in </a:t>
            </a:r>
            <a:r>
              <a:rPr lang="en" sz="1200" i="1">
                <a:solidFill>
                  <a:srgbClr val="000000"/>
                </a:solidFill>
                <a:highlight>
                  <a:schemeClr val="dk1"/>
                </a:highlight>
              </a:rPr>
              <a:t>Armed Forces Officer, </a:t>
            </a:r>
            <a:r>
              <a:rPr lang="en" sz="1200">
                <a:solidFill>
                  <a:srgbClr val="000000"/>
                </a:solidFill>
                <a:highlight>
                  <a:schemeClr val="dk1"/>
                </a:highlight>
              </a:rPr>
              <a:t>Swain &amp; Pierce state: “Society, especially in a democratic political system, always reserves the right to intervene when it thinks that military value and practices should change to conform to public norms” (Swain &amp; Pierce, p. 21) </a:t>
            </a:r>
            <a:r>
              <a:rPr lang="en" sz="1200">
                <a:solidFill>
                  <a:srgbClr val="FFFFFF"/>
                </a:solidFill>
                <a:highlight>
                  <a:schemeClr val="dk1"/>
                </a:highlight>
              </a:rPr>
              <a:t> </a:t>
            </a:r>
            <a:r>
              <a:rPr lang="en" sz="1700">
                <a:solidFill>
                  <a:srgbClr val="FF0000"/>
                </a:solidFill>
                <a:highlight>
                  <a:schemeClr val="dk1"/>
                </a:highlight>
              </a:rPr>
              <a:t>It feels like this paragraph might be conflating two different issues: Whether the US military has changed and whether the military should, in the present, continue to be responsive to changes in society. It also seems to define “change” broadly towards the beginning of the paragraph and then gradually works its way to changes in military ethics. As you revise, you might want to be more specific as to how you’re defining change (change in regulations, change in culture, change in ethics) here. Finally, the paragraph is heavily reliant on direct quotes from other sources, but it’s not always clear as to what you want the reader to make of these quotes. For instance, with regard to the Swain and Pierce quote at the end of the paragraph, do you agree with Swain and Pierce? If so, what are the implications for your argument?</a:t>
            </a:r>
            <a:endParaRPr sz="1700">
              <a:solidFill>
                <a:srgbClr val="FF0000"/>
              </a:solidFill>
              <a:highlight>
                <a:schemeClr val="dk1"/>
              </a:highlight>
            </a:endParaRPr>
          </a:p>
          <a:p>
            <a:pPr marL="0" lvl="0" indent="0" algn="l" rtl="0">
              <a:spcBef>
                <a:spcPts val="1600"/>
              </a:spcBef>
              <a:spcAft>
                <a:spcPts val="0"/>
              </a:spcAft>
              <a:buNone/>
            </a:pPr>
            <a:endParaRPr sz="1700" u="sng">
              <a:solidFill>
                <a:srgbClr val="FF0000"/>
              </a:solidFill>
              <a:highlight>
                <a:schemeClr val="dk1"/>
              </a:highlight>
            </a:endParaRPr>
          </a:p>
          <a:p>
            <a:pPr marL="0" lvl="0" indent="0" algn="l" rtl="0">
              <a:spcBef>
                <a:spcPts val="1600"/>
              </a:spcBef>
              <a:spcAft>
                <a:spcPts val="0"/>
              </a:spcAft>
              <a:buNone/>
            </a:pPr>
            <a:endParaRPr sz="1700">
              <a:highlight>
                <a:schemeClr val="dk1"/>
              </a:highligh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065fe050da_2_18"/>
          <p:cNvSpPr txBox="1">
            <a:spLocks noGrp="1"/>
          </p:cNvSpPr>
          <p:nvPr>
            <p:ph type="title"/>
          </p:nvPr>
        </p:nvSpPr>
        <p:spPr>
          <a:xfrm>
            <a:off x="776250" y="1477825"/>
            <a:ext cx="7591500" cy="6861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Why do students struggle with analysis?</a:t>
            </a:r>
            <a:endParaRPr/>
          </a:p>
        </p:txBody>
      </p:sp>
      <p:sp>
        <p:nvSpPr>
          <p:cNvPr id="338" name="Google Shape;338;g2065fe050da_2_18"/>
          <p:cNvSpPr txBox="1">
            <a:spLocks noGrp="1"/>
          </p:cNvSpPr>
          <p:nvPr>
            <p:ph type="body" idx="1"/>
          </p:nvPr>
        </p:nvSpPr>
        <p:spPr>
          <a:xfrm>
            <a:off x="552775" y="2388075"/>
            <a:ext cx="8145600" cy="30789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AutoNum type="arabicPeriod"/>
            </a:pPr>
            <a:r>
              <a:rPr lang="en" sz="2400"/>
              <a:t>Trouble understanding genre and its expectations</a:t>
            </a:r>
            <a:endParaRPr sz="2400"/>
          </a:p>
          <a:p>
            <a:pPr marL="457200" lvl="0" indent="-381000" algn="l" rtl="0">
              <a:lnSpc>
                <a:spcPct val="115000"/>
              </a:lnSpc>
              <a:spcBef>
                <a:spcPts val="1200"/>
              </a:spcBef>
              <a:spcAft>
                <a:spcPts val="0"/>
              </a:spcAft>
              <a:buSzPts val="2400"/>
              <a:buAutoNum type="arabicPeriod"/>
            </a:pPr>
            <a:r>
              <a:rPr lang="en" sz="2400"/>
              <a:t>Missing the step between summary and evaluation</a:t>
            </a:r>
            <a:endParaRPr sz="2400"/>
          </a:p>
          <a:p>
            <a:pPr marL="457200" lvl="0" indent="-381000" algn="l" rtl="0">
              <a:lnSpc>
                <a:spcPct val="115000"/>
              </a:lnSpc>
              <a:spcBef>
                <a:spcPts val="1200"/>
              </a:spcBef>
              <a:spcAft>
                <a:spcPts val="0"/>
              </a:spcAft>
              <a:buSzPts val="2400"/>
              <a:buAutoNum type="arabicPeriod"/>
            </a:pPr>
            <a:r>
              <a:rPr lang="en" sz="2400"/>
              <a:t>Tendency to cling to the obvious </a:t>
            </a:r>
            <a:endParaRPr sz="2400"/>
          </a:p>
          <a:p>
            <a:pPr marL="457200" lvl="0" indent="-381000" algn="l" rtl="0">
              <a:lnSpc>
                <a:spcPct val="115000"/>
              </a:lnSpc>
              <a:spcBef>
                <a:spcPts val="1200"/>
              </a:spcBef>
              <a:spcAft>
                <a:spcPts val="1200"/>
              </a:spcAft>
              <a:buSzPts val="2400"/>
              <a:buAutoNum type="arabicPeriod"/>
            </a:pPr>
            <a:r>
              <a:rPr lang="en" sz="2400"/>
              <a:t>Inability to cope with nuance and contradiction</a:t>
            </a:r>
            <a:endParaRPr sz="2400"/>
          </a:p>
        </p:txBody>
      </p:sp>
      <p:sp>
        <p:nvSpPr>
          <p:cNvPr id="339" name="Google Shape;339;g2065fe050da_2_18"/>
          <p:cNvSpPr/>
          <p:nvPr/>
        </p:nvSpPr>
        <p:spPr>
          <a:xfrm>
            <a:off x="552775" y="2402925"/>
            <a:ext cx="533100" cy="544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g2065fe050da_2_18"/>
          <p:cNvSpPr/>
          <p:nvPr/>
        </p:nvSpPr>
        <p:spPr>
          <a:xfrm>
            <a:off x="552775" y="2988975"/>
            <a:ext cx="533100" cy="544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g2065fe050da_2_18"/>
          <p:cNvSpPr/>
          <p:nvPr/>
        </p:nvSpPr>
        <p:spPr>
          <a:xfrm>
            <a:off x="552775" y="3533175"/>
            <a:ext cx="533100" cy="544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g2065fe050da_2_18"/>
          <p:cNvSpPr/>
          <p:nvPr/>
        </p:nvSpPr>
        <p:spPr>
          <a:xfrm>
            <a:off x="552775" y="4097725"/>
            <a:ext cx="533100" cy="544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2065fe050da_2_18"/>
          <p:cNvSpPr txBox="1">
            <a:spLocks noGrp="1"/>
          </p:cNvSpPr>
          <p:nvPr>
            <p:ph type="title"/>
          </p:nvPr>
        </p:nvSpPr>
        <p:spPr>
          <a:xfrm>
            <a:off x="445625" y="361550"/>
            <a:ext cx="35541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500">
                <a:solidFill>
                  <a:schemeClr val="accent5"/>
                </a:solidFill>
              </a:rPr>
              <a:t>To Summarize</a:t>
            </a:r>
            <a:endParaRPr sz="3500">
              <a:solidFill>
                <a:schemeClr val="accent5"/>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4"/>
          <p:cNvSpPr txBox="1">
            <a:spLocks noGrp="1"/>
          </p:cNvSpPr>
          <p:nvPr>
            <p:ph type="title"/>
          </p:nvPr>
        </p:nvSpPr>
        <p:spPr>
          <a:xfrm>
            <a:off x="387900" y="458025"/>
            <a:ext cx="75159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solidFill>
                  <a:schemeClr val="accent5"/>
                </a:solidFill>
              </a:rPr>
              <a:t>Discussion &amp; Workshopping Feedback</a:t>
            </a:r>
            <a:endParaRPr>
              <a:solidFill>
                <a:schemeClr val="accent5"/>
              </a:solidFill>
            </a:endParaRPr>
          </a:p>
        </p:txBody>
      </p:sp>
      <p:sp>
        <p:nvSpPr>
          <p:cNvPr id="349" name="Google Shape;349;p14"/>
          <p:cNvSpPr txBox="1">
            <a:spLocks noGrp="1"/>
          </p:cNvSpPr>
          <p:nvPr>
            <p:ph type="body" idx="1"/>
          </p:nvPr>
        </p:nvSpPr>
        <p:spPr>
          <a:xfrm>
            <a:off x="1298925" y="1489825"/>
            <a:ext cx="7457100" cy="342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t>Share a piece of feedback you’ve given, or are planning to give, to a student.</a:t>
            </a:r>
            <a:endParaRPr sz="2400"/>
          </a:p>
          <a:p>
            <a:pPr marL="0" lvl="0" indent="0" algn="l" rtl="0">
              <a:lnSpc>
                <a:spcPct val="100000"/>
              </a:lnSpc>
              <a:spcBef>
                <a:spcPts val="1000"/>
              </a:spcBef>
              <a:spcAft>
                <a:spcPts val="0"/>
              </a:spcAft>
              <a:buNone/>
            </a:pPr>
            <a:r>
              <a:rPr lang="en" sz="2400"/>
              <a:t>Ask any lingering questions you have about feedback practices that help students to work towards analysis.</a:t>
            </a:r>
            <a:endParaRPr sz="2400"/>
          </a:p>
          <a:p>
            <a:pPr marL="0" lvl="0" indent="0" algn="l" rtl="0">
              <a:lnSpc>
                <a:spcPct val="100000"/>
              </a:lnSpc>
              <a:spcBef>
                <a:spcPts val="1000"/>
              </a:spcBef>
              <a:spcAft>
                <a:spcPts val="1000"/>
              </a:spcAft>
              <a:buNone/>
            </a:pPr>
            <a:r>
              <a:rPr lang="en" sz="2400"/>
              <a:t>Share a success story: What have you done in the past that has helped a student move forward with analysis?</a:t>
            </a:r>
            <a:endParaRPr sz="2400"/>
          </a:p>
        </p:txBody>
      </p:sp>
      <p:sp>
        <p:nvSpPr>
          <p:cNvPr id="350" name="Google Shape;350;p14"/>
          <p:cNvSpPr txBox="1"/>
          <p:nvPr/>
        </p:nvSpPr>
        <p:spPr>
          <a:xfrm>
            <a:off x="323775" y="1590500"/>
            <a:ext cx="8499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800"/>
              <a:t>📝</a:t>
            </a:r>
            <a:endParaRPr sz="3900"/>
          </a:p>
        </p:txBody>
      </p:sp>
      <p:sp>
        <p:nvSpPr>
          <p:cNvPr id="351" name="Google Shape;351;p14"/>
          <p:cNvSpPr txBox="1"/>
          <p:nvPr/>
        </p:nvSpPr>
        <p:spPr>
          <a:xfrm>
            <a:off x="323775" y="3745375"/>
            <a:ext cx="8499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800"/>
              <a:t>🏆</a:t>
            </a:r>
            <a:endParaRPr sz="3800"/>
          </a:p>
        </p:txBody>
      </p:sp>
      <p:sp>
        <p:nvSpPr>
          <p:cNvPr id="352" name="Google Shape;352;p14"/>
          <p:cNvSpPr txBox="1"/>
          <p:nvPr/>
        </p:nvSpPr>
        <p:spPr>
          <a:xfrm>
            <a:off x="323775" y="2652475"/>
            <a:ext cx="849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t>🙋</a:t>
            </a:r>
            <a:endParaRPr sz="4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5"/>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Thank you!</a:t>
            </a:r>
            <a:endParaRPr/>
          </a:p>
        </p:txBody>
      </p:sp>
      <p:sp>
        <p:nvSpPr>
          <p:cNvPr id="358" name="Google Shape;358;p15"/>
          <p:cNvSpPr txBox="1">
            <a:spLocks noGrp="1"/>
          </p:cNvSpPr>
          <p:nvPr>
            <p:ph type="subTitle" idx="1"/>
          </p:nvPr>
        </p:nvSpPr>
        <p:spPr>
          <a:xfrm>
            <a:off x="1680300" y="3049450"/>
            <a:ext cx="5783400" cy="145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a:latin typeface="Roboto"/>
                <a:ea typeface="Roboto"/>
                <a:cs typeface="Roboto"/>
                <a:sym typeface="Roboto"/>
              </a:rPr>
              <a:t>Questions?</a:t>
            </a:r>
            <a:endParaRPr>
              <a:latin typeface="Roboto"/>
              <a:ea typeface="Roboto"/>
              <a:cs typeface="Roboto"/>
              <a:sym typeface="Roboto"/>
            </a:endParaRPr>
          </a:p>
          <a:p>
            <a:pPr marL="0" lvl="0" indent="0" algn="ctr" rtl="0">
              <a:lnSpc>
                <a:spcPct val="100000"/>
              </a:lnSpc>
              <a:spcBef>
                <a:spcPts val="0"/>
              </a:spcBef>
              <a:spcAft>
                <a:spcPts val="0"/>
              </a:spcAft>
              <a:buSzPts val="2400"/>
              <a:buNone/>
            </a:pPr>
            <a:r>
              <a:rPr lang="en">
                <a:solidFill>
                  <a:schemeClr val="hlink"/>
                </a:solidFill>
                <a:highlight>
                  <a:schemeClr val="lt1"/>
                </a:highlight>
                <a:uFill>
                  <a:noFill/>
                </a:uFill>
                <a:latin typeface="Roboto"/>
                <a:ea typeface="Roboto"/>
                <a:cs typeface="Roboto"/>
                <a:sym typeface="Roboto"/>
                <a:hlinkClick r:id="rId3"/>
              </a:rPr>
              <a:t>andrea.hamlen@usmc</a:t>
            </a:r>
            <a:r>
              <a:rPr lang="en">
                <a:solidFill>
                  <a:schemeClr val="hlink"/>
                </a:solidFill>
                <a:uFill>
                  <a:noFill/>
                </a:uFill>
                <a:latin typeface="Roboto"/>
                <a:ea typeface="Roboto"/>
                <a:cs typeface="Roboto"/>
                <a:sym typeface="Roboto"/>
                <a:hlinkClick r:id="rId3"/>
              </a:rPr>
              <a:t>u.edu</a:t>
            </a:r>
            <a:endParaRPr>
              <a:highlight>
                <a:schemeClr val="lt1"/>
              </a:highlight>
              <a:latin typeface="Roboto"/>
              <a:ea typeface="Roboto"/>
              <a:cs typeface="Roboto"/>
              <a:sym typeface="Roboto"/>
            </a:endParaRPr>
          </a:p>
          <a:p>
            <a:pPr marL="0" lvl="0" indent="0" algn="ctr" rtl="0">
              <a:lnSpc>
                <a:spcPct val="100000"/>
              </a:lnSpc>
              <a:spcBef>
                <a:spcPts val="0"/>
              </a:spcBef>
              <a:spcAft>
                <a:spcPts val="0"/>
              </a:spcAft>
              <a:buSzPts val="2400"/>
              <a:buNone/>
            </a:pPr>
            <a:r>
              <a:rPr lang="en">
                <a:highlight>
                  <a:schemeClr val="lt1"/>
                </a:highlight>
                <a:latin typeface="Roboto"/>
                <a:ea typeface="Roboto"/>
                <a:cs typeface="Roboto"/>
                <a:sym typeface="Roboto"/>
              </a:rPr>
              <a:t>nicole.d.cox.ctr@ndu.edu</a:t>
            </a:r>
            <a:endParaRPr>
              <a:highlight>
                <a:schemeClr val="lt1"/>
              </a:highlight>
              <a:latin typeface="Roboto"/>
              <a:ea typeface="Roboto"/>
              <a:cs typeface="Roboto"/>
              <a:sym typeface="Roboto"/>
            </a:endParaRPr>
          </a:p>
          <a:p>
            <a:pPr marL="0" lvl="0" indent="0" algn="ctr" rtl="0">
              <a:lnSpc>
                <a:spcPct val="100000"/>
              </a:lnSpc>
              <a:spcBef>
                <a:spcPts val="0"/>
              </a:spcBef>
              <a:spcAft>
                <a:spcPts val="0"/>
              </a:spcAft>
              <a:buSzPts val="2400"/>
              <a:buNone/>
            </a:pPr>
            <a:endParaRPr>
              <a:latin typeface="Roboto"/>
              <a:ea typeface="Roboto"/>
              <a:cs typeface="Roboto"/>
              <a:sym typeface="Roboto"/>
            </a:endParaRPr>
          </a:p>
          <a:p>
            <a:pPr marL="0" lvl="0" indent="0" algn="l" rtl="0">
              <a:lnSpc>
                <a:spcPct val="100000"/>
              </a:lnSpc>
              <a:spcBef>
                <a:spcPts val="0"/>
              </a:spcBef>
              <a:spcAft>
                <a:spcPts val="0"/>
              </a:spcAft>
              <a:buSzPts val="2400"/>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614700" y="1055475"/>
            <a:ext cx="7914600" cy="2880900"/>
          </a:xfrm>
          <a:prstGeom prst="rect">
            <a:avLst/>
          </a:prstGeom>
          <a:noFill/>
          <a:ln>
            <a:noFill/>
          </a:ln>
        </p:spPr>
        <p:txBody>
          <a:bodyPr spcFirstLastPara="1" wrap="square" lIns="91425" tIns="91425" rIns="91425" bIns="91425" anchor="ctr" anchorCtr="0">
            <a:noAutofit/>
          </a:bodyPr>
          <a:lstStyle/>
          <a:p>
            <a:pPr marL="457200" lvl="0" indent="-381000" algn="l" rtl="0">
              <a:lnSpc>
                <a:spcPct val="100000"/>
              </a:lnSpc>
              <a:spcBef>
                <a:spcPts val="0"/>
              </a:spcBef>
              <a:spcAft>
                <a:spcPts val="0"/>
              </a:spcAft>
              <a:buSzPts val="2400"/>
              <a:buFont typeface="Roboto"/>
              <a:buChar char="●"/>
            </a:pPr>
            <a:r>
              <a:rPr lang="en" sz="2400">
                <a:latin typeface="Roboto"/>
                <a:ea typeface="Roboto"/>
                <a:cs typeface="Roboto"/>
                <a:sym typeface="Roboto"/>
              </a:rPr>
              <a:t>What is analysis?</a:t>
            </a:r>
            <a:endParaRPr sz="2400">
              <a:latin typeface="Roboto"/>
              <a:ea typeface="Roboto"/>
              <a:cs typeface="Roboto"/>
              <a:sym typeface="Roboto"/>
            </a:endParaRPr>
          </a:p>
          <a:p>
            <a:pPr marL="457200" lvl="0" indent="-381000" algn="l" rtl="0">
              <a:lnSpc>
                <a:spcPct val="100000"/>
              </a:lnSpc>
              <a:spcBef>
                <a:spcPts val="1000"/>
              </a:spcBef>
              <a:spcAft>
                <a:spcPts val="0"/>
              </a:spcAft>
              <a:buSzPts val="2400"/>
              <a:buFont typeface="Roboto"/>
              <a:buChar char="●"/>
            </a:pPr>
            <a:r>
              <a:rPr lang="en" sz="2400">
                <a:latin typeface="Roboto"/>
                <a:ea typeface="Roboto"/>
                <a:cs typeface="Roboto"/>
                <a:sym typeface="Roboto"/>
              </a:rPr>
              <a:t>What does analysis look like in writing?</a:t>
            </a:r>
            <a:endParaRPr sz="2400">
              <a:latin typeface="Roboto"/>
              <a:ea typeface="Roboto"/>
              <a:cs typeface="Roboto"/>
              <a:sym typeface="Roboto"/>
            </a:endParaRPr>
          </a:p>
          <a:p>
            <a:pPr marL="457200" lvl="0" indent="-381000" algn="l" rtl="0">
              <a:lnSpc>
                <a:spcPct val="100000"/>
              </a:lnSpc>
              <a:spcBef>
                <a:spcPts val="1000"/>
              </a:spcBef>
              <a:spcAft>
                <a:spcPts val="0"/>
              </a:spcAft>
              <a:buSzPts val="2400"/>
              <a:buFont typeface="Roboto"/>
              <a:buChar char="●"/>
            </a:pPr>
            <a:r>
              <a:rPr lang="en" sz="2400">
                <a:latin typeface="Roboto"/>
                <a:ea typeface="Roboto"/>
                <a:cs typeface="Roboto"/>
                <a:sym typeface="Roboto"/>
              </a:rPr>
              <a:t>What challenges do you have with prompting analysis from your students?</a:t>
            </a:r>
            <a:endParaRPr sz="2400">
              <a:latin typeface="Roboto"/>
              <a:ea typeface="Roboto"/>
              <a:cs typeface="Roboto"/>
              <a:sym typeface="Roboto"/>
            </a:endParaRPr>
          </a:p>
        </p:txBody>
      </p:sp>
      <p:sp>
        <p:nvSpPr>
          <p:cNvPr id="76" name="Google Shape;76;p3"/>
          <p:cNvSpPr txBox="1"/>
          <p:nvPr/>
        </p:nvSpPr>
        <p:spPr>
          <a:xfrm>
            <a:off x="805500" y="472050"/>
            <a:ext cx="7533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3800"/>
              <a:buFont typeface="Arial"/>
              <a:buNone/>
            </a:pPr>
            <a:r>
              <a:rPr lang="en" sz="3800">
                <a:solidFill>
                  <a:schemeClr val="accent5"/>
                </a:solidFill>
                <a:latin typeface="Roboto Slab"/>
                <a:ea typeface="Roboto Slab"/>
                <a:cs typeface="Roboto Slab"/>
                <a:sym typeface="Roboto Slab"/>
              </a:rPr>
              <a:t>Define the term </a:t>
            </a:r>
            <a:endParaRPr>
              <a:latin typeface="Roboto"/>
              <a:ea typeface="Roboto"/>
              <a:cs typeface="Roboto"/>
              <a:sym typeface="Roboto"/>
            </a:endParaRPr>
          </a:p>
        </p:txBody>
      </p:sp>
      <p:cxnSp>
        <p:nvCxnSpPr>
          <p:cNvPr id="77" name="Google Shape;77;p3"/>
          <p:cNvCxnSpPr/>
          <p:nvPr/>
        </p:nvCxnSpPr>
        <p:spPr>
          <a:xfrm rot="10800000" flipH="1">
            <a:off x="7509075" y="4439125"/>
            <a:ext cx="829200" cy="9900"/>
          </a:xfrm>
          <a:prstGeom prst="straightConnector1">
            <a:avLst/>
          </a:prstGeom>
          <a:noFill/>
          <a:ln w="28575" cap="flat" cmpd="sng">
            <a:solidFill>
              <a:schemeClr val="accent4"/>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4000">
                <a:solidFill>
                  <a:schemeClr val="accent5"/>
                </a:solidFill>
                <a:highlight>
                  <a:schemeClr val="lt1"/>
                </a:highlight>
              </a:rPr>
              <a:t>Analysis: Definitions</a:t>
            </a:r>
            <a:endParaRPr sz="4000">
              <a:solidFill>
                <a:schemeClr val="accent5"/>
              </a:solidFill>
              <a:highlight>
                <a:schemeClr val="lt1"/>
              </a:highlight>
            </a:endParaRPr>
          </a:p>
        </p:txBody>
      </p:sp>
      <p:sp>
        <p:nvSpPr>
          <p:cNvPr id="83" name="Google Shape;83;p4"/>
          <p:cNvSpPr txBox="1">
            <a:spLocks noGrp="1"/>
          </p:cNvSpPr>
          <p:nvPr>
            <p:ph type="body" idx="1"/>
          </p:nvPr>
        </p:nvSpPr>
        <p:spPr>
          <a:xfrm>
            <a:off x="387900" y="1489825"/>
            <a:ext cx="8368200" cy="241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1">
                <a:highlight>
                  <a:schemeClr val="lt1"/>
                </a:highlight>
              </a:rPr>
              <a:t>Bloom’s Taxonomy: Draw connections among ideas</a:t>
            </a:r>
            <a:endParaRPr b="1">
              <a:highlight>
                <a:schemeClr val="lt1"/>
              </a:highlight>
            </a:endParaRPr>
          </a:p>
          <a:p>
            <a:pPr marL="457200" lvl="0" indent="0" algn="l" rtl="0">
              <a:lnSpc>
                <a:spcPct val="100000"/>
              </a:lnSpc>
              <a:spcBef>
                <a:spcPts val="1000"/>
              </a:spcBef>
              <a:spcAft>
                <a:spcPts val="0"/>
              </a:spcAft>
              <a:buNone/>
            </a:pPr>
            <a:r>
              <a:rPr lang="en" sz="1600">
                <a:highlight>
                  <a:schemeClr val="lt1"/>
                </a:highlight>
              </a:rPr>
              <a:t>Actions associated with analysis: Differentiate, organize, relate, compare, contrast, distinguish, examine, experiment, question, test</a:t>
            </a:r>
            <a:endParaRPr sz="1600">
              <a:highlight>
                <a:schemeClr val="lt1"/>
              </a:highlight>
            </a:endParaRPr>
          </a:p>
          <a:p>
            <a:pPr marL="0" lvl="0" indent="0" algn="l" rtl="0">
              <a:lnSpc>
                <a:spcPct val="100000"/>
              </a:lnSpc>
              <a:spcBef>
                <a:spcPts val="0"/>
              </a:spcBef>
              <a:spcAft>
                <a:spcPts val="0"/>
              </a:spcAft>
              <a:buNone/>
            </a:pPr>
            <a:endParaRPr>
              <a:highlight>
                <a:schemeClr val="lt1"/>
              </a:highlight>
            </a:endParaRPr>
          </a:p>
          <a:p>
            <a:pPr marL="0" lvl="0" indent="0" algn="l" rtl="0">
              <a:lnSpc>
                <a:spcPct val="100000"/>
              </a:lnSpc>
              <a:spcBef>
                <a:spcPts val="0"/>
              </a:spcBef>
              <a:spcAft>
                <a:spcPts val="0"/>
              </a:spcAft>
              <a:buSzPts val="1800"/>
              <a:buNone/>
            </a:pPr>
            <a:r>
              <a:rPr lang="en" b="1">
                <a:highlight>
                  <a:schemeClr val="lt1"/>
                </a:highlight>
              </a:rPr>
              <a:t>Purdue University: </a:t>
            </a:r>
            <a:endParaRPr b="1">
              <a:highlight>
                <a:schemeClr val="lt1"/>
              </a:highlight>
            </a:endParaRPr>
          </a:p>
          <a:p>
            <a:pPr marL="457200" lvl="0" indent="0" algn="l" rtl="0">
              <a:lnSpc>
                <a:spcPct val="100000"/>
              </a:lnSpc>
              <a:spcBef>
                <a:spcPts val="1000"/>
              </a:spcBef>
              <a:spcAft>
                <a:spcPts val="0"/>
              </a:spcAft>
              <a:buSzPts val="1800"/>
              <a:buNone/>
            </a:pPr>
            <a:r>
              <a:rPr lang="en" sz="1600">
                <a:highlight>
                  <a:schemeClr val="lt1"/>
                </a:highlight>
              </a:rPr>
              <a:t>Analytical writing requires you view a text or object critically, examining it through an analytical framework. The framework used most often in academic writing is rhetorical: that is, considering the features of a text in relation to the intended effect on its audience.</a:t>
            </a:r>
            <a:endParaRPr sz="1600">
              <a:highlight>
                <a:schemeClr val="lt1"/>
              </a:highlight>
            </a:endParaRPr>
          </a:p>
          <a:p>
            <a:pPr marL="0" lvl="0" indent="0" algn="l" rtl="0">
              <a:lnSpc>
                <a:spcPct val="100000"/>
              </a:lnSpc>
              <a:spcBef>
                <a:spcPts val="0"/>
              </a:spcBef>
              <a:spcAft>
                <a:spcPts val="0"/>
              </a:spcAft>
              <a:buSzPts val="1800"/>
              <a:buNone/>
            </a:pPr>
            <a:endParaRPr sz="1600"/>
          </a:p>
        </p:txBody>
      </p:sp>
      <p:sp>
        <p:nvSpPr>
          <p:cNvPr id="84" name="Google Shape;84;p4"/>
          <p:cNvSpPr txBox="1"/>
          <p:nvPr/>
        </p:nvSpPr>
        <p:spPr>
          <a:xfrm>
            <a:off x="2538300" y="4459800"/>
            <a:ext cx="6217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600"/>
              </a:spcBef>
              <a:spcAft>
                <a:spcPts val="0"/>
              </a:spcAft>
              <a:buNone/>
            </a:pPr>
            <a:r>
              <a:rPr lang="en" sz="1200">
                <a:solidFill>
                  <a:schemeClr val="dk1"/>
                </a:solidFill>
                <a:highlight>
                  <a:schemeClr val="lt1"/>
                </a:highlight>
                <a:latin typeface="Roboto"/>
                <a:ea typeface="Roboto"/>
                <a:cs typeface="Roboto"/>
                <a:sym typeface="Roboto"/>
              </a:rPr>
              <a:t>https://www.pfw.edu/offices/learning-support/documents/how-to-write-an-analysis.pdf</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193950" y="458025"/>
            <a:ext cx="87561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500">
                <a:solidFill>
                  <a:schemeClr val="accent5"/>
                </a:solidFill>
              </a:rPr>
              <a:t>Why do students struggle with analysis?</a:t>
            </a:r>
            <a:endParaRPr sz="3500">
              <a:solidFill>
                <a:schemeClr val="accent5"/>
              </a:solidFill>
            </a:endParaRPr>
          </a:p>
        </p:txBody>
      </p:sp>
      <p:sp>
        <p:nvSpPr>
          <p:cNvPr id="90" name="Google Shape;90;p5"/>
          <p:cNvSpPr txBox="1">
            <a:spLocks noGrp="1"/>
          </p:cNvSpPr>
          <p:nvPr>
            <p:ph type="body" idx="1"/>
          </p:nvPr>
        </p:nvSpPr>
        <p:spPr>
          <a:xfrm>
            <a:off x="499200" y="1503175"/>
            <a:ext cx="8145600" cy="30789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AutoNum type="arabicPeriod"/>
            </a:pPr>
            <a:r>
              <a:rPr lang="en" sz="2400" dirty="0"/>
              <a:t>Trouble understanding genre and its expectations</a:t>
            </a:r>
            <a:endParaRPr sz="2400" dirty="0"/>
          </a:p>
          <a:p>
            <a:pPr marL="457200" lvl="0" indent="-381000" algn="l" rtl="0">
              <a:lnSpc>
                <a:spcPct val="115000"/>
              </a:lnSpc>
              <a:spcBef>
                <a:spcPts val="1200"/>
              </a:spcBef>
              <a:spcAft>
                <a:spcPts val="0"/>
              </a:spcAft>
              <a:buSzPts val="2400"/>
              <a:buAutoNum type="arabicPeriod"/>
            </a:pPr>
            <a:r>
              <a:rPr lang="en" sz="2400" dirty="0"/>
              <a:t>Missing the step between summary and evaluation</a:t>
            </a:r>
            <a:endParaRPr sz="2400" dirty="0"/>
          </a:p>
          <a:p>
            <a:pPr marL="457200" lvl="0" indent="-381000" algn="l" rtl="0">
              <a:lnSpc>
                <a:spcPct val="115000"/>
              </a:lnSpc>
              <a:spcBef>
                <a:spcPts val="1200"/>
              </a:spcBef>
              <a:spcAft>
                <a:spcPts val="0"/>
              </a:spcAft>
              <a:buSzPts val="2400"/>
              <a:buAutoNum type="arabicPeriod"/>
            </a:pPr>
            <a:r>
              <a:rPr lang="en" sz="2400" dirty="0"/>
              <a:t>Tendency to cling to the obvious </a:t>
            </a:r>
            <a:endParaRPr sz="2400" dirty="0"/>
          </a:p>
          <a:p>
            <a:pPr marL="457200" lvl="0" indent="-381000" algn="l" rtl="0">
              <a:lnSpc>
                <a:spcPct val="115000"/>
              </a:lnSpc>
              <a:spcBef>
                <a:spcPts val="1200"/>
              </a:spcBef>
              <a:spcAft>
                <a:spcPts val="1200"/>
              </a:spcAft>
              <a:buSzPts val="2400"/>
              <a:buAutoNum type="arabicPeriod"/>
            </a:pPr>
            <a:r>
              <a:rPr lang="en" sz="2400" dirty="0"/>
              <a:t>Inability to cope with nuance and contradiction</a:t>
            </a:r>
            <a:endParaRPr sz="2400" dirty="0"/>
          </a:p>
        </p:txBody>
      </p:sp>
      <p:sp>
        <p:nvSpPr>
          <p:cNvPr id="91" name="Google Shape;91;p5"/>
          <p:cNvSpPr/>
          <p:nvPr/>
        </p:nvSpPr>
        <p:spPr>
          <a:xfrm>
            <a:off x="499200" y="1531525"/>
            <a:ext cx="533100" cy="544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99200" y="2104075"/>
            <a:ext cx="533100" cy="544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99200" y="2648275"/>
            <a:ext cx="533100" cy="544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497711" y="3232282"/>
            <a:ext cx="533100" cy="544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p:nvPr/>
        </p:nvSpPr>
        <p:spPr>
          <a:xfrm>
            <a:off x="1604100" y="2780450"/>
            <a:ext cx="6540900" cy="120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latin typeface="Roboto"/>
                <a:ea typeface="Roboto"/>
                <a:cs typeface="Roboto"/>
                <a:sym typeface="Roboto"/>
              </a:rPr>
              <a:t>In other words:</a:t>
            </a:r>
            <a:endParaRPr sz="1300">
              <a:solidFill>
                <a:schemeClr val="dk1"/>
              </a:solidFill>
              <a:latin typeface="Roboto"/>
              <a:ea typeface="Roboto"/>
              <a:cs typeface="Roboto"/>
              <a:sym typeface="Roboto"/>
            </a:endParaRPr>
          </a:p>
          <a:p>
            <a:pPr marL="457200" lvl="0" indent="-311150" algn="l" rtl="0">
              <a:lnSpc>
                <a:spcPct val="115000"/>
              </a:lnSpc>
              <a:spcBef>
                <a:spcPts val="1000"/>
              </a:spcBef>
              <a:spcAft>
                <a:spcPts val="0"/>
              </a:spcAft>
              <a:buClr>
                <a:schemeClr val="dk1"/>
              </a:buClr>
              <a:buSzPts val="1300"/>
              <a:buFont typeface="Roboto"/>
              <a:buChar char="●"/>
            </a:pPr>
            <a:r>
              <a:rPr lang="en" sz="1300">
                <a:solidFill>
                  <a:schemeClr val="dk1"/>
                </a:solidFill>
                <a:latin typeface="Roboto"/>
                <a:ea typeface="Roboto"/>
                <a:cs typeface="Roboto"/>
                <a:sym typeface="Roboto"/>
              </a:rPr>
              <a:t>Good writing is dependent on the genre and context. </a:t>
            </a:r>
            <a:endParaRPr sz="1300">
              <a:solidFill>
                <a:schemeClr val="dk1"/>
              </a:solidFill>
              <a:latin typeface="Roboto"/>
              <a:ea typeface="Roboto"/>
              <a:cs typeface="Roboto"/>
              <a:sym typeface="Roboto"/>
            </a:endParaRPr>
          </a:p>
          <a:p>
            <a:pPr marL="457200" lvl="0" indent="-311150" algn="l" rtl="0">
              <a:lnSpc>
                <a:spcPct val="115000"/>
              </a:lnSpc>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Focusing on genre helps students learn to adapt to different writing situations.</a:t>
            </a:r>
            <a:endParaRPr sz="1300">
              <a:solidFill>
                <a:schemeClr val="dk1"/>
              </a:solidFill>
              <a:latin typeface="Roboto"/>
              <a:ea typeface="Roboto"/>
              <a:cs typeface="Roboto"/>
              <a:sym typeface="Roboto"/>
            </a:endParaRPr>
          </a:p>
          <a:p>
            <a:pPr marL="457200" lvl="0" indent="-311150" algn="l" rtl="0">
              <a:lnSpc>
                <a:spcPct val="115000"/>
              </a:lnSpc>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The genre, or type, of writing assignment is where the work of rhetoric happens. </a:t>
            </a:r>
            <a:endParaRPr>
              <a:latin typeface="Roboto"/>
              <a:ea typeface="Roboto"/>
              <a:cs typeface="Roboto"/>
              <a:sym typeface="Roboto"/>
            </a:endParaRPr>
          </a:p>
        </p:txBody>
      </p:sp>
      <p:sp>
        <p:nvSpPr>
          <p:cNvPr id="100" name="Google Shape;100;p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Trouble Understanding Genre</a:t>
            </a:r>
            <a:endParaRPr/>
          </a:p>
        </p:txBody>
      </p:sp>
      <p:sp>
        <p:nvSpPr>
          <p:cNvPr id="101" name="Google Shape;101;p6"/>
          <p:cNvSpPr txBox="1">
            <a:spLocks noGrp="1"/>
          </p:cNvSpPr>
          <p:nvPr>
            <p:ph type="body" idx="1"/>
          </p:nvPr>
        </p:nvSpPr>
        <p:spPr>
          <a:xfrm>
            <a:off x="387900" y="1801250"/>
            <a:ext cx="8509800" cy="96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400"/>
              <a:t>“Rather than teaching students some vague and perhaps questionable notion of what ‘good’ writing is, a notion that most likely cannot stand up to disciplinary standards or scrutiny, we gain more by teaching students how to adapt as writers, socially and rhetorically, from one genred site of action to the next” (156).</a:t>
            </a:r>
            <a:endParaRPr sz="1400"/>
          </a:p>
        </p:txBody>
      </p:sp>
      <p:sp>
        <p:nvSpPr>
          <p:cNvPr id="102" name="Google Shape;102;p6"/>
          <p:cNvSpPr txBox="1"/>
          <p:nvPr/>
        </p:nvSpPr>
        <p:spPr>
          <a:xfrm>
            <a:off x="387900" y="1354850"/>
            <a:ext cx="61713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rgbClr val="000000"/>
              </a:buClr>
              <a:buSzPts val="1800"/>
              <a:buFont typeface="Arial"/>
              <a:buNone/>
            </a:pPr>
            <a:r>
              <a:rPr lang="en" sz="1600" b="1">
                <a:solidFill>
                  <a:schemeClr val="dk1"/>
                </a:solidFill>
                <a:latin typeface="Roboto"/>
                <a:ea typeface="Roboto"/>
                <a:cs typeface="Roboto"/>
                <a:sym typeface="Roboto"/>
              </a:rPr>
              <a:t>Anis Bawarshi, </a:t>
            </a:r>
            <a:r>
              <a:rPr lang="en" sz="1600" b="1" i="1">
                <a:solidFill>
                  <a:schemeClr val="dk1"/>
                </a:solidFill>
                <a:latin typeface="Roboto"/>
                <a:ea typeface="Roboto"/>
                <a:cs typeface="Roboto"/>
                <a:sym typeface="Roboto"/>
              </a:rPr>
              <a:t>Genre &amp; The Invention of the Writer</a:t>
            </a:r>
            <a:r>
              <a:rPr lang="en" sz="1600" b="1">
                <a:solidFill>
                  <a:schemeClr val="dk1"/>
                </a:solidFill>
                <a:latin typeface="Roboto"/>
                <a:ea typeface="Roboto"/>
                <a:cs typeface="Roboto"/>
                <a:sym typeface="Roboto"/>
              </a:rPr>
              <a:t> (2003)</a:t>
            </a:r>
            <a:endParaRPr sz="1500">
              <a:latin typeface="Roboto"/>
              <a:ea typeface="Roboto"/>
              <a:cs typeface="Roboto"/>
              <a:sym typeface="Roboto"/>
            </a:endParaRPr>
          </a:p>
        </p:txBody>
      </p:sp>
      <p:sp>
        <p:nvSpPr>
          <p:cNvPr id="103" name="Google Shape;103;p6"/>
          <p:cNvSpPr txBox="1"/>
          <p:nvPr/>
        </p:nvSpPr>
        <p:spPr>
          <a:xfrm>
            <a:off x="1927025" y="4198700"/>
            <a:ext cx="61713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1300">
                <a:solidFill>
                  <a:schemeClr val="dk1"/>
                </a:solidFill>
                <a:latin typeface="Roboto"/>
                <a:ea typeface="Roboto"/>
                <a:cs typeface="Roboto"/>
                <a:sym typeface="Roboto"/>
              </a:rPr>
              <a:t>Understanding the genre helps students figure out what to </a:t>
            </a:r>
            <a:r>
              <a:rPr lang="en" sz="1300" i="1">
                <a:solidFill>
                  <a:schemeClr val="dk1"/>
                </a:solidFill>
                <a:latin typeface="Roboto"/>
                <a:ea typeface="Roboto"/>
                <a:cs typeface="Roboto"/>
                <a:sym typeface="Roboto"/>
              </a:rPr>
              <a:t>do </a:t>
            </a:r>
            <a:r>
              <a:rPr lang="en" sz="1300">
                <a:solidFill>
                  <a:schemeClr val="dk1"/>
                </a:solidFill>
                <a:latin typeface="Roboto"/>
                <a:ea typeface="Roboto"/>
                <a:cs typeface="Roboto"/>
                <a:sym typeface="Roboto"/>
              </a:rPr>
              <a:t>in the assignment. </a:t>
            </a:r>
            <a:endParaRPr>
              <a:latin typeface="Roboto"/>
              <a:ea typeface="Roboto"/>
              <a:cs typeface="Roboto"/>
              <a:sym typeface="Roboto"/>
            </a:endParaRPr>
          </a:p>
        </p:txBody>
      </p:sp>
      <p:grpSp>
        <p:nvGrpSpPr>
          <p:cNvPr id="104" name="Google Shape;104;p6"/>
          <p:cNvGrpSpPr/>
          <p:nvPr/>
        </p:nvGrpSpPr>
        <p:grpSpPr>
          <a:xfrm rot="-298095">
            <a:off x="-52909" y="3546366"/>
            <a:ext cx="2085336" cy="1689317"/>
            <a:chOff x="1" y="3671400"/>
            <a:chExt cx="2085426" cy="1689390"/>
          </a:xfrm>
        </p:grpSpPr>
        <p:sp>
          <p:nvSpPr>
            <p:cNvPr id="105" name="Google Shape;105;p6"/>
            <p:cNvSpPr/>
            <p:nvPr/>
          </p:nvSpPr>
          <p:spPr>
            <a:xfrm rot="686310">
              <a:off x="115285" y="3841933"/>
              <a:ext cx="1854859" cy="1348325"/>
            </a:xfrm>
            <a:prstGeom prst="irregularSeal2">
              <a:avLst/>
            </a:prstGeom>
            <a:solidFill>
              <a:schemeClr val="accent6"/>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txBox="1"/>
            <p:nvPr/>
          </p:nvSpPr>
          <p:spPr>
            <a:xfrm rot="-285819">
              <a:off x="417836" y="4316029"/>
              <a:ext cx="1249918" cy="4000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This means:</a:t>
              </a:r>
              <a:endParaRPr b="1">
                <a:solidFill>
                  <a:schemeClr val="lt1"/>
                </a:solidFill>
                <a:latin typeface="Roboto"/>
                <a:ea typeface="Roboto"/>
                <a:cs typeface="Roboto"/>
                <a:sym typeface="Roboto"/>
              </a:endParaRPr>
            </a:p>
          </p:txBody>
        </p:sp>
      </p:grpSp>
      <p:sp>
        <p:nvSpPr>
          <p:cNvPr id="107" name="Google Shape;107;p6"/>
          <p:cNvSpPr txBox="1"/>
          <p:nvPr/>
        </p:nvSpPr>
        <p:spPr>
          <a:xfrm>
            <a:off x="5424000" y="4583600"/>
            <a:ext cx="3473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But what does this have to do with prompting analysis…?</a:t>
            </a:r>
            <a:endParaRPr sz="1000">
              <a:solidFill>
                <a:schemeClr val="dk1"/>
              </a:solidFill>
              <a:latin typeface="Roboto"/>
              <a:ea typeface="Roboto"/>
              <a:cs typeface="Roboto"/>
              <a:sym typeface="Roboto"/>
            </a:endParaRPr>
          </a:p>
        </p:txBody>
      </p:sp>
      <p:grpSp>
        <p:nvGrpSpPr>
          <p:cNvPr id="108" name="Google Shape;108;p6"/>
          <p:cNvGrpSpPr/>
          <p:nvPr/>
        </p:nvGrpSpPr>
        <p:grpSpPr>
          <a:xfrm>
            <a:off x="8630000" y="135900"/>
            <a:ext cx="397200" cy="400200"/>
            <a:chOff x="8232750" y="439075"/>
            <a:chExt cx="397200" cy="400200"/>
          </a:xfrm>
        </p:grpSpPr>
        <p:sp>
          <p:nvSpPr>
            <p:cNvPr id="109" name="Google Shape;109;p6"/>
            <p:cNvSpPr txBox="1"/>
            <p:nvPr/>
          </p:nvSpPr>
          <p:spPr>
            <a:xfrm>
              <a:off x="8300700" y="439075"/>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p:txBody>
        </p:sp>
        <p:sp>
          <p:nvSpPr>
            <p:cNvPr id="110" name="Google Shape;110;p6"/>
            <p:cNvSpPr/>
            <p:nvPr/>
          </p:nvSpPr>
          <p:spPr>
            <a:xfrm>
              <a:off x="8232750" y="446725"/>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dc411b3a8c_0_3"/>
          <p:cNvSpPr txBox="1"/>
          <p:nvPr/>
        </p:nvSpPr>
        <p:spPr>
          <a:xfrm>
            <a:off x="1965850" y="4101400"/>
            <a:ext cx="67287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latin typeface="Roboto"/>
                <a:ea typeface="Roboto"/>
                <a:cs typeface="Roboto"/>
                <a:sym typeface="Roboto"/>
              </a:rPr>
              <a:t>When students understand the genre of the assignment, they better understand what it needs, how to approach it, and how to build it.</a:t>
            </a:r>
            <a:endParaRPr sz="1200">
              <a:solidFill>
                <a:schemeClr val="dk1"/>
              </a:solidFill>
              <a:latin typeface="Roboto"/>
              <a:ea typeface="Roboto"/>
              <a:cs typeface="Roboto"/>
              <a:sym typeface="Roboto"/>
            </a:endParaRPr>
          </a:p>
        </p:txBody>
      </p:sp>
      <p:sp>
        <p:nvSpPr>
          <p:cNvPr id="116" name="Google Shape;116;g1dc411b3a8c_0_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Trouble Understanding Genre</a:t>
            </a:r>
            <a:endParaRPr/>
          </a:p>
        </p:txBody>
      </p:sp>
      <p:sp>
        <p:nvSpPr>
          <p:cNvPr id="117" name="Google Shape;117;g1dc411b3a8c_0_3"/>
          <p:cNvSpPr txBox="1">
            <a:spLocks noGrp="1"/>
          </p:cNvSpPr>
          <p:nvPr>
            <p:ph type="body" idx="1"/>
          </p:nvPr>
        </p:nvSpPr>
        <p:spPr>
          <a:xfrm>
            <a:off x="387900" y="1845525"/>
            <a:ext cx="8509800" cy="7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400"/>
              <a:t>“Genre analysis makes sites of activity and the positions of articulation they frame rhetorically visible and accessible to inquiry” (158).</a:t>
            </a:r>
            <a:endParaRPr sz="1400"/>
          </a:p>
        </p:txBody>
      </p:sp>
      <p:sp>
        <p:nvSpPr>
          <p:cNvPr id="118" name="Google Shape;118;g1dc411b3a8c_0_3"/>
          <p:cNvSpPr txBox="1"/>
          <p:nvPr/>
        </p:nvSpPr>
        <p:spPr>
          <a:xfrm>
            <a:off x="387900" y="1414413"/>
            <a:ext cx="57174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600" b="1">
                <a:solidFill>
                  <a:schemeClr val="dk1"/>
                </a:solidFill>
                <a:latin typeface="Roboto"/>
                <a:ea typeface="Roboto"/>
                <a:cs typeface="Roboto"/>
                <a:sym typeface="Roboto"/>
              </a:rPr>
              <a:t>Anis Bawarshi, </a:t>
            </a:r>
            <a:r>
              <a:rPr lang="en" sz="1600" b="1" i="1">
                <a:solidFill>
                  <a:schemeClr val="dk1"/>
                </a:solidFill>
                <a:latin typeface="Roboto"/>
                <a:ea typeface="Roboto"/>
                <a:cs typeface="Roboto"/>
                <a:sym typeface="Roboto"/>
              </a:rPr>
              <a:t>Genre &amp; The Invention of the Writer</a:t>
            </a:r>
            <a:r>
              <a:rPr lang="en" sz="1600" b="1">
                <a:solidFill>
                  <a:schemeClr val="dk1"/>
                </a:solidFill>
                <a:latin typeface="Roboto"/>
                <a:ea typeface="Roboto"/>
                <a:cs typeface="Roboto"/>
                <a:sym typeface="Roboto"/>
              </a:rPr>
              <a:t> (2003)</a:t>
            </a:r>
            <a:endParaRPr sz="1600">
              <a:latin typeface="Roboto"/>
              <a:ea typeface="Roboto"/>
              <a:cs typeface="Roboto"/>
              <a:sym typeface="Roboto"/>
            </a:endParaRPr>
          </a:p>
        </p:txBody>
      </p:sp>
      <p:sp>
        <p:nvSpPr>
          <p:cNvPr id="119" name="Google Shape;119;g1dc411b3a8c_0_3"/>
          <p:cNvSpPr txBox="1"/>
          <p:nvPr/>
        </p:nvSpPr>
        <p:spPr>
          <a:xfrm>
            <a:off x="1117500" y="2446250"/>
            <a:ext cx="7695300" cy="155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latin typeface="Roboto"/>
                <a:ea typeface="Roboto"/>
                <a:cs typeface="Roboto"/>
                <a:sym typeface="Roboto"/>
              </a:rPr>
              <a:t>In other words:</a:t>
            </a:r>
            <a:endParaRPr sz="1200">
              <a:solidFill>
                <a:schemeClr val="dk1"/>
              </a:solidFill>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 sz="1200">
                <a:solidFill>
                  <a:schemeClr val="dk1"/>
                </a:solidFill>
                <a:latin typeface="Roboto"/>
                <a:ea typeface="Roboto"/>
                <a:cs typeface="Roboto"/>
                <a:sym typeface="Roboto"/>
              </a:rPr>
              <a:t>As writers learn different genres, they learn that rhetorical situations and demands change.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There isn’t just one kind of “paper.” Memos, reports, proposals, discussion board posts, policy papers, research papers...these are all different genres with different conventions and expectations. Analysis in one does not look quite like analysis in another.</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Learning how to analyze the genre helps students develop and sharpen rhetorical skills and strategies. </a:t>
            </a:r>
            <a:endParaRPr sz="1300">
              <a:latin typeface="Roboto"/>
              <a:ea typeface="Roboto"/>
              <a:cs typeface="Roboto"/>
              <a:sym typeface="Roboto"/>
            </a:endParaRPr>
          </a:p>
        </p:txBody>
      </p:sp>
      <p:grpSp>
        <p:nvGrpSpPr>
          <p:cNvPr id="120" name="Google Shape;120;g1dc411b3a8c_0_3"/>
          <p:cNvGrpSpPr/>
          <p:nvPr/>
        </p:nvGrpSpPr>
        <p:grpSpPr>
          <a:xfrm rot="-441803">
            <a:off x="-18091" y="3554803"/>
            <a:ext cx="2067305" cy="1780151"/>
            <a:chOff x="-223232" y="3465688"/>
            <a:chExt cx="2215296" cy="1894266"/>
          </a:xfrm>
        </p:grpSpPr>
        <p:sp>
          <p:nvSpPr>
            <p:cNvPr id="121" name="Google Shape;121;g1dc411b3a8c_0_3"/>
            <p:cNvSpPr/>
            <p:nvPr/>
          </p:nvSpPr>
          <p:spPr>
            <a:xfrm rot="1191076">
              <a:off x="-38933" y="3735601"/>
              <a:ext cx="1846700" cy="1354439"/>
            </a:xfrm>
            <a:prstGeom prst="irregularSeal2">
              <a:avLst/>
            </a:prstGeom>
            <a:solidFill>
              <a:schemeClr val="accent6"/>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1dc411b3a8c_0_3"/>
            <p:cNvSpPr txBox="1"/>
            <p:nvPr/>
          </p:nvSpPr>
          <p:spPr>
            <a:xfrm>
              <a:off x="140723" y="4189030"/>
              <a:ext cx="1487400" cy="42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This means:</a:t>
              </a:r>
              <a:endParaRPr b="1">
                <a:solidFill>
                  <a:schemeClr val="lt1"/>
                </a:solidFill>
                <a:latin typeface="Roboto"/>
                <a:ea typeface="Roboto"/>
                <a:cs typeface="Roboto"/>
                <a:sym typeface="Roboto"/>
              </a:endParaRPr>
            </a:p>
          </p:txBody>
        </p:sp>
      </p:grpSp>
      <p:sp>
        <p:nvSpPr>
          <p:cNvPr id="123" name="Google Shape;123;g1dc411b3a8c_0_3"/>
          <p:cNvSpPr txBox="1"/>
          <p:nvPr/>
        </p:nvSpPr>
        <p:spPr>
          <a:xfrm>
            <a:off x="4172650" y="4637425"/>
            <a:ext cx="46401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chemeClr val="dk1"/>
                </a:solidFill>
                <a:latin typeface="Roboto"/>
                <a:ea typeface="Roboto"/>
                <a:cs typeface="Roboto"/>
                <a:sym typeface="Roboto"/>
              </a:rPr>
              <a:t>Remember: A superhero film has wildly different conventions than a rom-com.</a:t>
            </a:r>
            <a:endParaRPr sz="1000">
              <a:solidFill>
                <a:schemeClr val="dk1"/>
              </a:solidFill>
              <a:latin typeface="Roboto"/>
              <a:ea typeface="Roboto"/>
              <a:cs typeface="Roboto"/>
              <a:sym typeface="Roboto"/>
            </a:endParaRPr>
          </a:p>
        </p:txBody>
      </p:sp>
      <p:sp>
        <p:nvSpPr>
          <p:cNvPr id="124" name="Google Shape;124;g1dc411b3a8c_0_3"/>
          <p:cNvSpPr txBox="1"/>
          <p:nvPr/>
        </p:nvSpPr>
        <p:spPr>
          <a:xfrm>
            <a:off x="4263600" y="4575925"/>
            <a:ext cx="30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5" name="Google Shape;125;g1dc411b3a8c_0_3"/>
          <p:cNvSpPr txBox="1"/>
          <p:nvPr/>
        </p:nvSpPr>
        <p:spPr>
          <a:xfrm>
            <a:off x="4038300" y="4606675"/>
            <a:ext cx="30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grpSp>
        <p:nvGrpSpPr>
          <p:cNvPr id="126" name="Google Shape;126;g1dc411b3a8c_0_3"/>
          <p:cNvGrpSpPr/>
          <p:nvPr/>
        </p:nvGrpSpPr>
        <p:grpSpPr>
          <a:xfrm>
            <a:off x="8630000" y="135900"/>
            <a:ext cx="397200" cy="400200"/>
            <a:chOff x="8232750" y="439075"/>
            <a:chExt cx="397200" cy="400200"/>
          </a:xfrm>
        </p:grpSpPr>
        <p:sp>
          <p:nvSpPr>
            <p:cNvPr id="127" name="Google Shape;127;g1dc411b3a8c_0_3"/>
            <p:cNvSpPr txBox="1"/>
            <p:nvPr/>
          </p:nvSpPr>
          <p:spPr>
            <a:xfrm>
              <a:off x="8300700" y="439075"/>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p:txBody>
        </p:sp>
        <p:sp>
          <p:nvSpPr>
            <p:cNvPr id="128" name="Google Shape;128;g1dc411b3a8c_0_3"/>
            <p:cNvSpPr/>
            <p:nvPr/>
          </p:nvSpPr>
          <p:spPr>
            <a:xfrm>
              <a:off x="8232750" y="446725"/>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89256f4cfe_0_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Conventions of the Genre, movies</a:t>
            </a:r>
            <a:endParaRPr/>
          </a:p>
        </p:txBody>
      </p:sp>
      <p:sp>
        <p:nvSpPr>
          <p:cNvPr id="134" name="Google Shape;134;g189256f4cfe_0_14"/>
          <p:cNvSpPr txBox="1">
            <a:spLocks noGrp="1"/>
          </p:cNvSpPr>
          <p:nvPr>
            <p:ph type="body" idx="1"/>
          </p:nvPr>
        </p:nvSpPr>
        <p:spPr>
          <a:xfrm>
            <a:off x="682675" y="1439725"/>
            <a:ext cx="3682500" cy="309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u="sng"/>
              <a:t>Rom-Com</a:t>
            </a:r>
            <a:endParaRPr sz="1700" b="1" u="sng"/>
          </a:p>
          <a:p>
            <a:pPr marL="457200" lvl="0" indent="-330200" algn="l" rtl="0">
              <a:spcBef>
                <a:spcPts val="1000"/>
              </a:spcBef>
              <a:spcAft>
                <a:spcPts val="0"/>
              </a:spcAft>
              <a:buSzPts val="1600"/>
              <a:buChar char="-"/>
            </a:pPr>
            <a:r>
              <a:rPr lang="en" sz="1600"/>
              <a:t>Two love interests start at-odds</a:t>
            </a:r>
            <a:endParaRPr sz="1600"/>
          </a:p>
          <a:p>
            <a:pPr marL="457200" lvl="0" indent="-330200" algn="l" rtl="0">
              <a:spcBef>
                <a:spcPts val="0"/>
              </a:spcBef>
              <a:spcAft>
                <a:spcPts val="0"/>
              </a:spcAft>
              <a:buSzPts val="1600"/>
              <a:buChar char="-"/>
            </a:pPr>
            <a:r>
              <a:rPr lang="en" sz="1600"/>
              <a:t>There’s a meet-cute</a:t>
            </a:r>
            <a:endParaRPr sz="1600"/>
          </a:p>
          <a:p>
            <a:pPr marL="457200" lvl="0" indent="-330200" algn="l" rtl="0">
              <a:spcBef>
                <a:spcPts val="0"/>
              </a:spcBef>
              <a:spcAft>
                <a:spcPts val="0"/>
              </a:spcAft>
              <a:buSzPts val="1600"/>
              <a:buChar char="-"/>
            </a:pPr>
            <a:r>
              <a:rPr lang="en" sz="1600"/>
              <a:t>One makes a grand gesture</a:t>
            </a:r>
            <a:endParaRPr sz="1600"/>
          </a:p>
          <a:p>
            <a:pPr marL="457200" lvl="0" indent="-330200" algn="l" rtl="0">
              <a:spcBef>
                <a:spcPts val="0"/>
              </a:spcBef>
              <a:spcAft>
                <a:spcPts val="0"/>
              </a:spcAft>
              <a:buSzPts val="1600"/>
              <a:buChar char="-"/>
            </a:pPr>
            <a:r>
              <a:rPr lang="en" sz="1600"/>
              <a:t>They have a misunderstanding</a:t>
            </a:r>
            <a:endParaRPr sz="1600"/>
          </a:p>
          <a:p>
            <a:pPr marL="457200" lvl="0" indent="-330200" algn="l" rtl="0">
              <a:spcBef>
                <a:spcPts val="0"/>
              </a:spcBef>
              <a:spcAft>
                <a:spcPts val="0"/>
              </a:spcAft>
              <a:buSzPts val="1600"/>
              <a:buChar char="-"/>
            </a:pPr>
            <a:r>
              <a:rPr lang="en" sz="1600"/>
              <a:t>Now there’s a love triangle</a:t>
            </a:r>
            <a:endParaRPr sz="1600"/>
          </a:p>
          <a:p>
            <a:pPr marL="457200" lvl="0" indent="-330200" algn="l" rtl="0">
              <a:spcBef>
                <a:spcPts val="0"/>
              </a:spcBef>
              <a:spcAft>
                <a:spcPts val="0"/>
              </a:spcAft>
              <a:buSzPts val="1600"/>
              <a:buChar char="-"/>
            </a:pPr>
            <a:r>
              <a:rPr lang="en" sz="1600"/>
              <a:t>They have a big fight </a:t>
            </a:r>
            <a:endParaRPr sz="1600"/>
          </a:p>
          <a:p>
            <a:pPr marL="457200" lvl="0" indent="-330200" algn="l" rtl="0">
              <a:spcBef>
                <a:spcPts val="0"/>
              </a:spcBef>
              <a:spcAft>
                <a:spcPts val="0"/>
              </a:spcAft>
              <a:buSzPts val="1600"/>
              <a:buChar char="-"/>
            </a:pPr>
            <a:r>
              <a:rPr lang="en" sz="1600"/>
              <a:t>Both people learn something</a:t>
            </a:r>
            <a:endParaRPr sz="1600"/>
          </a:p>
          <a:p>
            <a:pPr marL="457200" lvl="0" indent="-330200" algn="l" rtl="0">
              <a:spcBef>
                <a:spcPts val="0"/>
              </a:spcBef>
              <a:spcAft>
                <a:spcPts val="0"/>
              </a:spcAft>
              <a:buSzPts val="1600"/>
              <a:buChar char="-"/>
            </a:pPr>
            <a:r>
              <a:rPr lang="en" sz="1600"/>
              <a:t>They kiss in inclement weather</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
        <p:nvSpPr>
          <p:cNvPr id="135" name="Google Shape;135;g189256f4cfe_0_14"/>
          <p:cNvSpPr txBox="1">
            <a:spLocks noGrp="1"/>
          </p:cNvSpPr>
          <p:nvPr>
            <p:ph type="body" idx="1"/>
          </p:nvPr>
        </p:nvSpPr>
        <p:spPr>
          <a:xfrm>
            <a:off x="4131150" y="1439725"/>
            <a:ext cx="4341900" cy="309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u="sng"/>
              <a:t>Superhero</a:t>
            </a:r>
            <a:endParaRPr sz="1700" b="1" u="sng"/>
          </a:p>
          <a:p>
            <a:pPr marL="457200" lvl="0" indent="-330200" algn="l" rtl="0">
              <a:spcBef>
                <a:spcPts val="1000"/>
              </a:spcBef>
              <a:spcAft>
                <a:spcPts val="0"/>
              </a:spcAft>
              <a:buSzPts val="1600"/>
              <a:buChar char="-"/>
            </a:pPr>
            <a:r>
              <a:rPr lang="en" sz="1600"/>
              <a:t>Origin story of hero </a:t>
            </a:r>
            <a:endParaRPr sz="1600"/>
          </a:p>
          <a:p>
            <a:pPr marL="457200" lvl="0" indent="-330200" algn="l" rtl="0">
              <a:spcBef>
                <a:spcPts val="0"/>
              </a:spcBef>
              <a:spcAft>
                <a:spcPts val="0"/>
              </a:spcAft>
              <a:buSzPts val="1600"/>
              <a:buChar char="-"/>
            </a:pPr>
            <a:r>
              <a:rPr lang="en" sz="1600"/>
              <a:t>Introduce love interest</a:t>
            </a:r>
            <a:endParaRPr sz="1600"/>
          </a:p>
          <a:p>
            <a:pPr marL="457200" lvl="0" indent="-330200" algn="l" rtl="0">
              <a:spcBef>
                <a:spcPts val="0"/>
              </a:spcBef>
              <a:spcAft>
                <a:spcPts val="0"/>
              </a:spcAft>
              <a:buSzPts val="1600"/>
              <a:buChar char="-"/>
            </a:pPr>
            <a:r>
              <a:rPr lang="en" sz="1600"/>
              <a:t>See the villain plotting to destroy the city</a:t>
            </a:r>
            <a:endParaRPr sz="1600"/>
          </a:p>
          <a:p>
            <a:pPr marL="457200" lvl="0" indent="-330200" algn="l" rtl="0">
              <a:spcBef>
                <a:spcPts val="0"/>
              </a:spcBef>
              <a:spcAft>
                <a:spcPts val="0"/>
              </a:spcAft>
              <a:buSzPts val="1600"/>
              <a:buChar char="-"/>
            </a:pPr>
            <a:r>
              <a:rPr lang="en" sz="1600"/>
              <a:t>Hero feels moral obligation to protect</a:t>
            </a:r>
            <a:endParaRPr sz="1600"/>
          </a:p>
          <a:p>
            <a:pPr marL="457200" lvl="0" indent="-330200" algn="l" rtl="0">
              <a:spcBef>
                <a:spcPts val="0"/>
              </a:spcBef>
              <a:spcAft>
                <a:spcPts val="0"/>
              </a:spcAft>
              <a:buSzPts val="1600"/>
              <a:buChar char="-"/>
            </a:pPr>
            <a:r>
              <a:rPr lang="en" sz="1600"/>
              <a:t>Villain attacks the city</a:t>
            </a:r>
            <a:endParaRPr sz="1600"/>
          </a:p>
          <a:p>
            <a:pPr marL="457200" lvl="0" indent="-330200" algn="l" rtl="0">
              <a:spcBef>
                <a:spcPts val="0"/>
              </a:spcBef>
              <a:spcAft>
                <a:spcPts val="0"/>
              </a:spcAft>
              <a:buSzPts val="1600"/>
              <a:buChar char="-"/>
            </a:pPr>
            <a:r>
              <a:rPr lang="en" sz="1600"/>
              <a:t>Love interest gets taken hostage</a:t>
            </a:r>
            <a:endParaRPr sz="1600"/>
          </a:p>
          <a:p>
            <a:pPr marL="457200" lvl="0" indent="-330200" algn="l" rtl="0">
              <a:spcBef>
                <a:spcPts val="0"/>
              </a:spcBef>
              <a:spcAft>
                <a:spcPts val="0"/>
              </a:spcAft>
              <a:buSzPts val="1600"/>
              <a:buChar char="-"/>
            </a:pPr>
            <a:r>
              <a:rPr lang="en" sz="1600"/>
              <a:t>Fight between hero and villain</a:t>
            </a:r>
            <a:endParaRPr sz="1600"/>
          </a:p>
          <a:p>
            <a:pPr marL="457200" lvl="0" indent="-330200" algn="l" rtl="0">
              <a:spcBef>
                <a:spcPts val="0"/>
              </a:spcBef>
              <a:spcAft>
                <a:spcPts val="0"/>
              </a:spcAft>
              <a:buSzPts val="1600"/>
              <a:buChar char="-"/>
            </a:pPr>
            <a:r>
              <a:rPr lang="en" sz="1600"/>
              <a:t>Hero saves the whole world</a:t>
            </a:r>
            <a:endParaRPr sz="1600"/>
          </a:p>
          <a:p>
            <a:pPr marL="457200" lvl="0" indent="-330200" algn="l" rtl="0">
              <a:spcBef>
                <a:spcPts val="0"/>
              </a:spcBef>
              <a:spcAft>
                <a:spcPts val="0"/>
              </a:spcAft>
              <a:buSzPts val="1600"/>
              <a:buChar char="-"/>
            </a:pPr>
            <a:r>
              <a:rPr lang="en" sz="1600"/>
              <a:t>Love interest TBD… </a:t>
            </a:r>
            <a:r>
              <a:rPr lang="en" sz="1100"/>
              <a:t>(because franchise)</a:t>
            </a:r>
            <a:endParaRPr sz="11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136" name="Google Shape;136;g189256f4cfe_0_14"/>
          <p:cNvSpPr/>
          <p:nvPr/>
        </p:nvSpPr>
        <p:spPr>
          <a:xfrm>
            <a:off x="193125" y="3303625"/>
            <a:ext cx="660600" cy="686100"/>
          </a:xfrm>
          <a:prstGeom prst="stripedRightArrow">
            <a:avLst>
              <a:gd name="adj1" fmla="val 50000"/>
              <a:gd name="adj2" fmla="val 50000"/>
            </a:avLst>
          </a:prstGeom>
          <a:solidFill>
            <a:schemeClr val="accent6"/>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189256f4cfe_0_14"/>
          <p:cNvSpPr/>
          <p:nvPr/>
        </p:nvSpPr>
        <p:spPr>
          <a:xfrm flipH="1">
            <a:off x="7735500" y="3445825"/>
            <a:ext cx="660600" cy="686100"/>
          </a:xfrm>
          <a:prstGeom prst="stripedRightArrow">
            <a:avLst>
              <a:gd name="adj1" fmla="val 50000"/>
              <a:gd name="adj2" fmla="val 50000"/>
            </a:avLst>
          </a:prstGeom>
          <a:solidFill>
            <a:schemeClr val="accent6"/>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g189256f4cfe_0_14"/>
          <p:cNvGrpSpPr/>
          <p:nvPr/>
        </p:nvGrpSpPr>
        <p:grpSpPr>
          <a:xfrm>
            <a:off x="8630000" y="135900"/>
            <a:ext cx="397200" cy="400200"/>
            <a:chOff x="8232750" y="439075"/>
            <a:chExt cx="397200" cy="400200"/>
          </a:xfrm>
        </p:grpSpPr>
        <p:sp>
          <p:nvSpPr>
            <p:cNvPr id="139" name="Google Shape;139;g189256f4cfe_0_14"/>
            <p:cNvSpPr txBox="1"/>
            <p:nvPr/>
          </p:nvSpPr>
          <p:spPr>
            <a:xfrm>
              <a:off x="8300700" y="439075"/>
              <a:ext cx="26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p:txBody>
        </p:sp>
        <p:sp>
          <p:nvSpPr>
            <p:cNvPr id="140" name="Google Shape;140;g189256f4cfe_0_14"/>
            <p:cNvSpPr/>
            <p:nvPr/>
          </p:nvSpPr>
          <p:spPr>
            <a:xfrm>
              <a:off x="8232750" y="446725"/>
              <a:ext cx="397200" cy="384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2586</TotalTime>
  <Words>4395</Words>
  <Application>Microsoft Office PowerPoint</Application>
  <PresentationFormat>On-screen Show (16:9)</PresentationFormat>
  <Paragraphs>256</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Roboto</vt:lpstr>
      <vt:lpstr>Roboto Slab</vt:lpstr>
      <vt:lpstr>Calibri</vt:lpstr>
      <vt:lpstr>Arial</vt:lpstr>
      <vt:lpstr>Marina</vt:lpstr>
      <vt:lpstr>PowerPoint Presentation</vt:lpstr>
      <vt:lpstr>Prompting Analysis from your Students</vt:lpstr>
      <vt:lpstr>Goals</vt:lpstr>
      <vt:lpstr>What is analysis? What does analysis look like in writing? What challenges do you have with prompting analysis from your students?</vt:lpstr>
      <vt:lpstr>Analysis: Definitions</vt:lpstr>
      <vt:lpstr>Why do students struggle with analysis?</vt:lpstr>
      <vt:lpstr>Trouble Understanding Genre</vt:lpstr>
      <vt:lpstr>Trouble Understanding Genre</vt:lpstr>
      <vt:lpstr>Conventions of the Genre, movies</vt:lpstr>
      <vt:lpstr>Conventions of the Genre, academia </vt:lpstr>
      <vt:lpstr>Trouble Understanding Genre</vt:lpstr>
      <vt:lpstr>Trouble Understanding Genre</vt:lpstr>
      <vt:lpstr>Missing a step</vt:lpstr>
      <vt:lpstr>Missing a step, example</vt:lpstr>
      <vt:lpstr>Missing a step, feedback options</vt:lpstr>
      <vt:lpstr>Summary 1 &amp; 2:</vt:lpstr>
      <vt:lpstr>Clinging to the obvious</vt:lpstr>
      <vt:lpstr>Moving beyond the obvious</vt:lpstr>
      <vt:lpstr>Feedback for moving beyond the obvious</vt:lpstr>
      <vt:lpstr>Issues with nuance and contradiction</vt:lpstr>
      <vt:lpstr>Which argument is most nuanced?</vt:lpstr>
      <vt:lpstr>Analysis means mitigating contradiction</vt:lpstr>
      <vt:lpstr>How would you respond?</vt:lpstr>
      <vt:lpstr>Practices that inhibit analysis</vt:lpstr>
      <vt:lpstr>Decode the prompt: Article review </vt:lpstr>
      <vt:lpstr>Evaluate this feedback</vt:lpstr>
      <vt:lpstr>Feedback Revised </vt:lpstr>
      <vt:lpstr>Strategies for Prompting Analysis</vt:lpstr>
      <vt:lpstr>PowerPoint Presentation</vt:lpstr>
      <vt:lpstr>Revised feedback</vt:lpstr>
      <vt:lpstr>Why do students struggle with analysis?</vt:lpstr>
      <vt:lpstr>Discussion &amp; Workshopping Feedback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Hamlen Civ Andrea L US</dc:creator>
  <cp:lastModifiedBy>Hamlen Civ Andrea L US</cp:lastModifiedBy>
  <cp:revision>6</cp:revision>
  <dcterms:modified xsi:type="dcterms:W3CDTF">2023-02-10T10:29:03Z</dcterms:modified>
</cp:coreProperties>
</file>