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2"/>
  </p:notesMasterIdLst>
  <p:sldIdLst>
    <p:sldId id="322" r:id="rId5"/>
    <p:sldId id="321" r:id="rId6"/>
    <p:sldId id="257" r:id="rId7"/>
    <p:sldId id="285" r:id="rId8"/>
    <p:sldId id="286" r:id="rId9"/>
    <p:sldId id="260" r:id="rId10"/>
    <p:sldId id="287" r:id="rId11"/>
    <p:sldId id="288" r:id="rId12"/>
    <p:sldId id="289" r:id="rId13"/>
    <p:sldId id="262" r:id="rId14"/>
    <p:sldId id="290" r:id="rId15"/>
    <p:sldId id="264" r:id="rId16"/>
    <p:sldId id="292" r:id="rId17"/>
    <p:sldId id="293" r:id="rId18"/>
    <p:sldId id="294" r:id="rId19"/>
    <p:sldId id="295" r:id="rId20"/>
    <p:sldId id="323" r:id="rId21"/>
    <p:sldId id="296" r:id="rId22"/>
    <p:sldId id="297" r:id="rId23"/>
    <p:sldId id="314" r:id="rId24"/>
    <p:sldId id="315" r:id="rId25"/>
    <p:sldId id="316" r:id="rId26"/>
    <p:sldId id="298" r:id="rId27"/>
    <p:sldId id="299" r:id="rId28"/>
    <p:sldId id="300" r:id="rId29"/>
    <p:sldId id="310" r:id="rId30"/>
    <p:sldId id="311" r:id="rId31"/>
    <p:sldId id="301" r:id="rId32"/>
    <p:sldId id="324" r:id="rId33"/>
    <p:sldId id="305" r:id="rId34"/>
    <p:sldId id="303" r:id="rId35"/>
    <p:sldId id="304" r:id="rId36"/>
    <p:sldId id="306" r:id="rId37"/>
    <p:sldId id="307" r:id="rId38"/>
    <p:sldId id="317" r:id="rId39"/>
    <p:sldId id="283" r:id="rId40"/>
    <p:sldId id="28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A8FFE-F34F-124A-9892-803DF5FA5722}" v="185" dt="2022-04-19T21:50:32.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40"/>
    <p:restoredTop sz="92978"/>
  </p:normalViewPr>
  <p:slideViewPr>
    <p:cSldViewPr snapToGrid="0" snapToObjects="1">
      <p:cViewPr varScale="1">
        <p:scale>
          <a:sx n="93" d="100"/>
          <a:sy n="93" d="100"/>
        </p:scale>
        <p:origin x="216" y="3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073A5-2F10-1F4C-87E5-3B7146C49D53}"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929EA-D943-2C44-9BF3-A8539BD769F8}" type="slidenum">
              <a:rPr lang="en-US" smtClean="0"/>
              <a:t>‹#›</a:t>
            </a:fld>
            <a:endParaRPr lang="en-US"/>
          </a:p>
        </p:txBody>
      </p:sp>
    </p:spTree>
    <p:extLst>
      <p:ext uri="{BB962C8B-B14F-4D97-AF65-F5344CB8AC3E}">
        <p14:creationId xmlns:p14="http://schemas.microsoft.com/office/powerpoint/2010/main" val="3844788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929EA-D943-2C44-9BF3-A8539BD769F8}" type="slidenum">
              <a:rPr lang="en-US" smtClean="0"/>
              <a:t>34</a:t>
            </a:fld>
            <a:endParaRPr lang="en-US"/>
          </a:p>
        </p:txBody>
      </p:sp>
    </p:spTree>
    <p:extLst>
      <p:ext uri="{BB962C8B-B14F-4D97-AF65-F5344CB8AC3E}">
        <p14:creationId xmlns:p14="http://schemas.microsoft.com/office/powerpoint/2010/main" val="2257324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3/14/2024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3/14/2024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3/14/2024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3/14/2024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3/14/2024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3/14/2024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nps.edu/web/gwc/resources" TargetMode="External"/><Relationship Id="rId2" Type="http://schemas.openxmlformats.org/officeDocument/2006/relationships/hyperlink" Target="mailto:coletteoconnor.ctr@nps.edu" TargetMode="External"/><Relationship Id="rId1" Type="http://schemas.openxmlformats.org/officeDocument/2006/relationships/slideLayout" Target="../slideLayouts/slideLayout3.xml"/><Relationship Id="rId5" Type="http://schemas.openxmlformats.org/officeDocument/2006/relationships/hyperlink" Target="https://web.microsoftstream.com/channel/e8c8f834-ed29-45d6-a060-fe80e612f817" TargetMode="External"/><Relationship Id="rId4" Type="http://schemas.openxmlformats.org/officeDocument/2006/relationships/hyperlink" Target="https://nps.edu/web/gwc/dl-workshop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and holding a pencil and writing on a paper&#10;&#10;Description automatically generated">
            <a:extLst>
              <a:ext uri="{FF2B5EF4-FFF2-40B4-BE49-F238E27FC236}">
                <a16:creationId xmlns:a16="http://schemas.microsoft.com/office/drawing/2014/main" id="{AFDD7C43-3CE9-5EAC-A59E-F3ACDCBBCD4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4066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EBEDDC-9FE6-E740-B351-53042D95EA30}"/>
              </a:ext>
            </a:extLst>
          </p:cNvPr>
          <p:cNvSpPr>
            <a:spLocks noGrp="1"/>
          </p:cNvSpPr>
          <p:nvPr>
            <p:ph idx="1"/>
          </p:nvPr>
        </p:nvSpPr>
        <p:spPr>
          <a:xfrm>
            <a:off x="5438646" y="261257"/>
            <a:ext cx="6366911" cy="5578267"/>
          </a:xfrm>
        </p:spPr>
        <p:txBody>
          <a:bodyPr>
            <a:normAutofit fontScale="62500" lnSpcReduction="20000"/>
          </a:bodyPr>
          <a:lstStyle/>
          <a:p>
            <a:pPr marL="0" indent="0" algn="ctr">
              <a:buNone/>
            </a:pPr>
            <a:r>
              <a:rPr lang="en-US" sz="3000" dirty="0">
                <a:solidFill>
                  <a:schemeClr val="accent1"/>
                </a:solidFill>
              </a:rPr>
              <a:t>Although superiors, supervisors, subject matter experts, and people you would like to impress may have an interest in your work, an executive summary is written for: </a:t>
            </a:r>
          </a:p>
          <a:p>
            <a:pPr marL="0" indent="0">
              <a:buNone/>
            </a:pPr>
            <a:endParaRPr lang="en-US" sz="3000" dirty="0">
              <a:solidFill>
                <a:schemeClr val="accent1"/>
              </a:solidFill>
            </a:endParaRPr>
          </a:p>
          <a:p>
            <a:pPr marL="0" indent="0" algn="ctr">
              <a:buNone/>
            </a:pPr>
            <a:r>
              <a:rPr lang="en-US" dirty="0"/>
              <a:t> </a:t>
            </a:r>
            <a:r>
              <a:rPr lang="en-US" sz="3800" dirty="0">
                <a:solidFill>
                  <a:schemeClr val="accent1"/>
                </a:solidFill>
              </a:rPr>
              <a:t>Any</a:t>
            </a:r>
            <a:r>
              <a:rPr lang="en-US" sz="2900" dirty="0">
                <a:solidFill>
                  <a:schemeClr val="accent1"/>
                </a:solidFill>
              </a:rPr>
              <a:t> reader – the average reader – regardless of their knowledge of, or background in, your subject</a:t>
            </a:r>
          </a:p>
          <a:p>
            <a:pPr marL="0" indent="0" algn="ctr">
              <a:buNone/>
            </a:pPr>
            <a:endParaRPr lang="en-US" sz="2900" dirty="0">
              <a:solidFill>
                <a:schemeClr val="accent1"/>
              </a:solidFill>
            </a:endParaRPr>
          </a:p>
          <a:p>
            <a:pPr algn="ctr">
              <a:buFont typeface="Wingdings" pitchFamily="2" charset="2"/>
              <a:buChar char="v"/>
            </a:pPr>
            <a:r>
              <a:rPr lang="en-US" sz="2900" dirty="0">
                <a:solidFill>
                  <a:srgbClr val="7030A0"/>
                </a:solidFill>
              </a:rPr>
              <a:t>the general public</a:t>
            </a:r>
          </a:p>
          <a:p>
            <a:pPr algn="ctr">
              <a:buFont typeface="Wingdings" pitchFamily="2" charset="2"/>
              <a:buChar char="v"/>
            </a:pPr>
            <a:r>
              <a:rPr lang="en-US" sz="2900" dirty="0">
                <a:solidFill>
                  <a:srgbClr val="7030A0"/>
                </a:solidFill>
              </a:rPr>
              <a:t>governing agencies</a:t>
            </a:r>
          </a:p>
          <a:p>
            <a:pPr algn="ctr">
              <a:buFont typeface="Wingdings" pitchFamily="2" charset="2"/>
              <a:buChar char="v"/>
            </a:pPr>
            <a:r>
              <a:rPr lang="en-US" sz="2900" dirty="0">
                <a:solidFill>
                  <a:srgbClr val="7030A0"/>
                </a:solidFill>
              </a:rPr>
              <a:t>regulators</a:t>
            </a:r>
          </a:p>
          <a:p>
            <a:pPr algn="ctr">
              <a:buFont typeface="Wingdings" pitchFamily="2" charset="2"/>
              <a:buChar char="v"/>
            </a:pPr>
            <a:r>
              <a:rPr lang="en-US" sz="2900" dirty="0">
                <a:solidFill>
                  <a:srgbClr val="7030A0"/>
                </a:solidFill>
              </a:rPr>
              <a:t>potential business investors</a:t>
            </a:r>
          </a:p>
          <a:p>
            <a:pPr algn="ctr">
              <a:buFont typeface="Wingdings" pitchFamily="2" charset="2"/>
              <a:buChar char="v"/>
            </a:pPr>
            <a:r>
              <a:rPr lang="en-US" sz="2900" dirty="0">
                <a:solidFill>
                  <a:srgbClr val="7030A0"/>
                </a:solidFill>
              </a:rPr>
              <a:t>publishers</a:t>
            </a:r>
          </a:p>
          <a:p>
            <a:pPr algn="ctr">
              <a:buFont typeface="Wingdings" pitchFamily="2" charset="2"/>
              <a:buChar char="v"/>
            </a:pPr>
            <a:r>
              <a:rPr lang="en-US" sz="2900" dirty="0">
                <a:solidFill>
                  <a:srgbClr val="7030A0"/>
                </a:solidFill>
              </a:rPr>
              <a:t>organizational leaders</a:t>
            </a:r>
          </a:p>
          <a:p>
            <a:pPr>
              <a:buFont typeface="Wingdings" pitchFamily="2" charset="2"/>
              <a:buChar char="v"/>
            </a:pPr>
            <a:endParaRPr lang="en-US" dirty="0"/>
          </a:p>
        </p:txBody>
      </p:sp>
      <p:pic>
        <p:nvPicPr>
          <p:cNvPr id="3" name="Picture 2" descr="A crowd of people at a concert&#10;&#10;Description automatically generated">
            <a:extLst>
              <a:ext uri="{FF2B5EF4-FFF2-40B4-BE49-F238E27FC236}">
                <a16:creationId xmlns:a16="http://schemas.microsoft.com/office/drawing/2014/main" id="{25EA2672-E95B-55A9-6987-758937B815A1}"/>
              </a:ext>
            </a:extLst>
          </p:cNvPr>
          <p:cNvPicPr>
            <a:picLocks noChangeAspect="1"/>
          </p:cNvPicPr>
          <p:nvPr/>
        </p:nvPicPr>
        <p:blipFill>
          <a:blip r:embed="rId2"/>
          <a:stretch>
            <a:fillRect/>
          </a:stretch>
        </p:blipFill>
        <p:spPr>
          <a:xfrm>
            <a:off x="929978" y="2477518"/>
            <a:ext cx="3459849" cy="2341371"/>
          </a:xfrm>
          <a:prstGeom prst="rect">
            <a:avLst/>
          </a:prstGeom>
        </p:spPr>
      </p:pic>
      <p:sp>
        <p:nvSpPr>
          <p:cNvPr id="6" name="TextBox 5">
            <a:extLst>
              <a:ext uri="{FF2B5EF4-FFF2-40B4-BE49-F238E27FC236}">
                <a16:creationId xmlns:a16="http://schemas.microsoft.com/office/drawing/2014/main" id="{560BF13E-E79C-CF01-C28A-7F63C2DC9C30}"/>
              </a:ext>
            </a:extLst>
          </p:cNvPr>
          <p:cNvSpPr txBox="1"/>
          <p:nvPr/>
        </p:nvSpPr>
        <p:spPr>
          <a:xfrm>
            <a:off x="793001" y="1716256"/>
            <a:ext cx="3733802" cy="523220"/>
          </a:xfrm>
          <a:prstGeom prst="rect">
            <a:avLst/>
          </a:prstGeom>
          <a:noFill/>
        </p:spPr>
        <p:txBody>
          <a:bodyPr wrap="square" rtlCol="0">
            <a:spAutoFit/>
          </a:bodyPr>
          <a:lstStyle/>
          <a:p>
            <a:r>
              <a:rPr lang="en-US" sz="2800" dirty="0">
                <a:solidFill>
                  <a:schemeClr val="bg1"/>
                </a:solidFill>
              </a:rPr>
              <a:t>Who is my audience? </a:t>
            </a:r>
          </a:p>
        </p:txBody>
      </p:sp>
    </p:spTree>
    <p:extLst>
      <p:ext uri="{BB962C8B-B14F-4D97-AF65-F5344CB8AC3E}">
        <p14:creationId xmlns:p14="http://schemas.microsoft.com/office/powerpoint/2010/main" val="172104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heckerboard(across)">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checkerboard(across)">
                                      <p:cBhvr>
                                        <p:cTn id="12" dur="500"/>
                                        <p:tgtEl>
                                          <p:spTgt spid="5">
                                            <p:txEl>
                                              <p:pRg st="4" end="4"/>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checkerboard(across)">
                                      <p:cBhvr>
                                        <p:cTn id="15" dur="500"/>
                                        <p:tgtEl>
                                          <p:spTgt spid="5">
                                            <p:txEl>
                                              <p:pRg st="5" end="5"/>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checkerboard(across)">
                                      <p:cBhvr>
                                        <p:cTn id="18" dur="500"/>
                                        <p:tgtEl>
                                          <p:spTgt spid="5">
                                            <p:txEl>
                                              <p:pRg st="6" end="6"/>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checkerboard(across)">
                                      <p:cBhvr>
                                        <p:cTn id="21" dur="500"/>
                                        <p:tgtEl>
                                          <p:spTgt spid="5">
                                            <p:txEl>
                                              <p:pRg st="7" end="7"/>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checkerboard(across)">
                                      <p:cBhvr>
                                        <p:cTn id="24" dur="500"/>
                                        <p:tgtEl>
                                          <p:spTgt spid="5">
                                            <p:txEl>
                                              <p:pRg st="8" end="8"/>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checkerboard(across)">
                                      <p:cBhvr>
                                        <p:cTn id="2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30">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36" name="Rectangle 35">
            <a:extLst>
              <a:ext uri="{FF2B5EF4-FFF2-40B4-BE49-F238E27FC236}">
                <a16:creationId xmlns:a16="http://schemas.microsoft.com/office/drawing/2014/main" id="{1376FE6E-3875-4BA3-BFD3-1C83AE033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DF80DFC-0DAA-4D9C-8708-26E7744A4B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7E93B5CF-DC1B-4064-90CA-0640ACCBB4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487309AD-9F54-464C-9D5C-F9150E22C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6BC9C62A-C653-4416-B29F-2B8637B751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8E22D742-5156-4D69-B462-2E99F39FF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D61B1907-60B8-4FC1-98EA-DEB3F1DAC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F14EF8A0-ED07-4B22-8F80-7513143E7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550E6AEB-8B09-481B-B233-A8D35A885A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BC1C3702-CA3C-4D58-AA87-0A1981493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2B883B1C-B586-4A3F-9E1B-EF85AF6AFB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9297B2A8-7568-46B9-ACCF-30568CF41D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5C254FE3-EC1A-44F0-B752-2354791B6B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E16AC1BB-5503-4804-99EE-E958D42C3B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60687E84-3245-4B30-9488-74D33E9E58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EDF0E227-412B-4AFB-952B-21EE1EC507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D0D51459-1816-4501-BFB8-11D89FCE7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EEF2FE98-05EB-4725-ACCF-C52D5DF977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36AE0C8D-3882-4E4C-8B0A-D2BF187A04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26FB5F9D-B512-421F-8071-88C359958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C6E4F7F4-DB5A-47A2-8745-C154D0E93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9" name="Rectangle 58">
            <a:extLst>
              <a:ext uri="{FF2B5EF4-FFF2-40B4-BE49-F238E27FC236}">
                <a16:creationId xmlns:a16="http://schemas.microsoft.com/office/drawing/2014/main" id="{65AB87A9-8B9A-4793-87D4-AE126DADD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67490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ack background with a black square&#10;&#10;Description automatically generated with medium confidence">
            <a:extLst>
              <a:ext uri="{FF2B5EF4-FFF2-40B4-BE49-F238E27FC236}">
                <a16:creationId xmlns:a16="http://schemas.microsoft.com/office/drawing/2014/main" id="{FB627CDB-1968-ABC8-70C3-D52F2F7D222C}"/>
              </a:ext>
            </a:extLst>
          </p:cNvPr>
          <p:cNvPicPr>
            <a:picLocks noGrp="1" noChangeAspect="1"/>
          </p:cNvPicPr>
          <p:nvPr>
            <p:ph idx="1"/>
          </p:nvPr>
        </p:nvPicPr>
        <p:blipFill>
          <a:blip r:embed="rId2"/>
          <a:stretch>
            <a:fillRect/>
          </a:stretch>
        </p:blipFill>
        <p:spPr>
          <a:xfrm>
            <a:off x="320574" y="1313217"/>
            <a:ext cx="6106932" cy="4244317"/>
          </a:xfrm>
          <a:prstGeom prst="rect">
            <a:avLst/>
          </a:prstGeom>
          <a:ln w="9525">
            <a:noFill/>
          </a:ln>
        </p:spPr>
      </p:pic>
      <p:grpSp>
        <p:nvGrpSpPr>
          <p:cNvPr id="61" name="Group 60">
            <a:extLst>
              <a:ext uri="{FF2B5EF4-FFF2-40B4-BE49-F238E27FC236}">
                <a16:creationId xmlns:a16="http://schemas.microsoft.com/office/drawing/2014/main" id="{737607C9-4B59-4CB6-AE2D-C25102D553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2312" y="1186483"/>
            <a:ext cx="3822597" cy="4477933"/>
            <a:chOff x="807084" y="1186483"/>
            <a:chExt cx="3822597" cy="4477933"/>
          </a:xfrm>
        </p:grpSpPr>
        <p:sp>
          <p:nvSpPr>
            <p:cNvPr id="62" name="Rectangle 61">
              <a:extLst>
                <a:ext uri="{FF2B5EF4-FFF2-40B4-BE49-F238E27FC236}">
                  <a16:creationId xmlns:a16="http://schemas.microsoft.com/office/drawing/2014/main" id="{91458B88-1946-4006-9355-59CDC73C0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39">
              <a:extLst>
                <a:ext uri="{FF2B5EF4-FFF2-40B4-BE49-F238E27FC236}">
                  <a16:creationId xmlns:a16="http://schemas.microsoft.com/office/drawing/2014/main" id="{E93D5CDB-D8FE-4E91-A168-F8A5603DC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1EE5B02-AD0B-4340-AD50-196911128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0781032-E611-7AC3-C9E0-FA14155E4643}"/>
              </a:ext>
            </a:extLst>
          </p:cNvPr>
          <p:cNvSpPr>
            <a:spLocks noGrp="1"/>
          </p:cNvSpPr>
          <p:nvPr>
            <p:ph type="title"/>
          </p:nvPr>
        </p:nvSpPr>
        <p:spPr>
          <a:xfrm>
            <a:off x="7650643" y="2075504"/>
            <a:ext cx="3654569" cy="2042725"/>
          </a:xfrm>
        </p:spPr>
        <p:txBody>
          <a:bodyPr vert="horz" lIns="228600" tIns="228600" rIns="228600" bIns="0" rtlCol="0" anchor="b">
            <a:normAutofit fontScale="90000"/>
          </a:bodyPr>
          <a:lstStyle/>
          <a:p>
            <a:pPr>
              <a:lnSpc>
                <a:spcPct val="80000"/>
              </a:lnSpc>
            </a:pPr>
            <a:r>
              <a:rPr lang="en-US" sz="4600" dirty="0"/>
              <a:t>How Long Should My Executive Summary  Be? </a:t>
            </a:r>
          </a:p>
        </p:txBody>
      </p:sp>
    </p:spTree>
    <p:extLst>
      <p:ext uri="{BB962C8B-B14F-4D97-AF65-F5344CB8AC3E}">
        <p14:creationId xmlns:p14="http://schemas.microsoft.com/office/powerpoint/2010/main" val="1625267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useBgFill="1">
        <p:nvSpPr>
          <p:cNvPr id="35" name="Rectangle 34">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F69CF38-0B7C-7341-9237-868BE6CBA889}"/>
              </a:ext>
            </a:extLst>
          </p:cNvPr>
          <p:cNvSpPr>
            <a:spLocks noGrp="1"/>
          </p:cNvSpPr>
          <p:nvPr>
            <p:ph type="title"/>
          </p:nvPr>
        </p:nvSpPr>
        <p:spPr>
          <a:xfrm>
            <a:off x="2880485" y="841375"/>
            <a:ext cx="6230857" cy="1230570"/>
          </a:xfrm>
        </p:spPr>
        <p:txBody>
          <a:bodyPr anchor="t">
            <a:normAutofit/>
          </a:bodyPr>
          <a:lstStyle/>
          <a:p>
            <a:pPr algn="l"/>
            <a:r>
              <a:rPr lang="en-US" sz="3200" dirty="0">
                <a:solidFill>
                  <a:schemeClr val="accent1"/>
                </a:solidFill>
              </a:rPr>
              <a:t>Choose The Best Answer:</a:t>
            </a:r>
          </a:p>
        </p:txBody>
      </p:sp>
      <p:sp>
        <p:nvSpPr>
          <p:cNvPr id="37" name="Isosceles Triangle 36">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Content Placeholder 4">
            <a:extLst>
              <a:ext uri="{FF2B5EF4-FFF2-40B4-BE49-F238E27FC236}">
                <a16:creationId xmlns:a16="http://schemas.microsoft.com/office/drawing/2014/main" id="{BDB446E9-CBFF-9740-B20C-A7EF18D8A523}"/>
              </a:ext>
            </a:extLst>
          </p:cNvPr>
          <p:cNvSpPr>
            <a:spLocks noGrp="1"/>
          </p:cNvSpPr>
          <p:nvPr>
            <p:ph idx="1"/>
          </p:nvPr>
        </p:nvSpPr>
        <p:spPr>
          <a:xfrm>
            <a:off x="2880487" y="2249046"/>
            <a:ext cx="6123783" cy="3802762"/>
          </a:xfrm>
        </p:spPr>
        <p:txBody>
          <a:bodyPr anchor="t">
            <a:normAutofit/>
          </a:bodyPr>
          <a:lstStyle/>
          <a:p>
            <a:pPr marL="635000" indent="-341313">
              <a:buFont typeface="+mj-lt"/>
              <a:buAutoNum type="arabicPeriod"/>
            </a:pPr>
            <a:r>
              <a:rPr lang="en-US" sz="2400" dirty="0">
                <a:solidFill>
                  <a:schemeClr val="accent1"/>
                </a:solidFill>
              </a:rPr>
              <a:t>  1 page</a:t>
            </a:r>
          </a:p>
          <a:p>
            <a:pPr marL="635000" indent="-341313">
              <a:buFont typeface="+mj-lt"/>
              <a:buAutoNum type="arabicPeriod"/>
            </a:pPr>
            <a:r>
              <a:rPr lang="en-US" sz="2400" dirty="0">
                <a:solidFill>
                  <a:schemeClr val="accent1"/>
                </a:solidFill>
              </a:rPr>
              <a:t>  2 pages</a:t>
            </a:r>
          </a:p>
          <a:p>
            <a:pPr marL="635000" indent="-341313">
              <a:buFont typeface="+mj-lt"/>
              <a:buAutoNum type="arabicPeriod"/>
            </a:pPr>
            <a:r>
              <a:rPr lang="en-US" sz="2400" dirty="0">
                <a:solidFill>
                  <a:schemeClr val="accent1"/>
                </a:solidFill>
              </a:rPr>
              <a:t>  3 to 5 pages</a:t>
            </a:r>
          </a:p>
          <a:p>
            <a:pPr marL="635000" indent="-341313">
              <a:buFont typeface="+mj-lt"/>
              <a:buAutoNum type="arabicPeriod"/>
            </a:pPr>
            <a:r>
              <a:rPr lang="en-US" sz="2400" dirty="0">
                <a:solidFill>
                  <a:schemeClr val="accent1"/>
                </a:solidFill>
              </a:rPr>
              <a:t>  As many pages as it takes </a:t>
            </a:r>
          </a:p>
        </p:txBody>
      </p:sp>
      <p:sp>
        <p:nvSpPr>
          <p:cNvPr id="2" name="TextBox 1">
            <a:extLst>
              <a:ext uri="{FF2B5EF4-FFF2-40B4-BE49-F238E27FC236}">
                <a16:creationId xmlns:a16="http://schemas.microsoft.com/office/drawing/2014/main" id="{F903AB29-1733-2180-9167-DB7DCEA93021}"/>
              </a:ext>
            </a:extLst>
          </p:cNvPr>
          <p:cNvSpPr txBox="1"/>
          <p:nvPr/>
        </p:nvSpPr>
        <p:spPr>
          <a:xfrm>
            <a:off x="4334494" y="4536374"/>
            <a:ext cx="3182587" cy="369332"/>
          </a:xfrm>
          <a:prstGeom prst="rect">
            <a:avLst/>
          </a:prstGeom>
          <a:noFill/>
        </p:spPr>
        <p:txBody>
          <a:bodyPr wrap="square" rtlCol="0">
            <a:spAutoFit/>
          </a:bodyPr>
          <a:lstStyle/>
          <a:p>
            <a:r>
              <a:rPr lang="en-US" dirty="0">
                <a:solidFill>
                  <a:srgbClr val="FF0000"/>
                </a:solidFill>
              </a:rPr>
              <a:t>__________________________</a:t>
            </a:r>
          </a:p>
        </p:txBody>
      </p:sp>
      <p:pic>
        <p:nvPicPr>
          <p:cNvPr id="7" name="Picture 6">
            <a:extLst>
              <a:ext uri="{FF2B5EF4-FFF2-40B4-BE49-F238E27FC236}">
                <a16:creationId xmlns:a16="http://schemas.microsoft.com/office/drawing/2014/main" id="{F6B8D41A-AA7F-14FB-A762-A0F35B2BC0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04195" y="2851843"/>
            <a:ext cx="3791557" cy="4105916"/>
          </a:xfrm>
          <a:prstGeom prst="rect">
            <a:avLst/>
          </a:prstGeom>
        </p:spPr>
      </p:pic>
      <p:sp>
        <p:nvSpPr>
          <p:cNvPr id="8" name="TextBox 7">
            <a:extLst>
              <a:ext uri="{FF2B5EF4-FFF2-40B4-BE49-F238E27FC236}">
                <a16:creationId xmlns:a16="http://schemas.microsoft.com/office/drawing/2014/main" id="{222397D9-273B-3329-9455-BCB484927EA3}"/>
              </a:ext>
            </a:extLst>
          </p:cNvPr>
          <p:cNvSpPr txBox="1"/>
          <p:nvPr/>
        </p:nvSpPr>
        <p:spPr>
          <a:xfrm rot="20716259">
            <a:off x="8670479" y="4283108"/>
            <a:ext cx="898071" cy="769441"/>
          </a:xfrm>
          <a:prstGeom prst="rect">
            <a:avLst/>
          </a:prstGeom>
          <a:noFill/>
        </p:spPr>
        <p:txBody>
          <a:bodyPr wrap="square" rtlCol="0">
            <a:spAutoFit/>
          </a:bodyPr>
          <a:lstStyle/>
          <a:p>
            <a:r>
              <a:rPr lang="en-US" sz="4400" dirty="0">
                <a:solidFill>
                  <a:schemeClr val="accent1"/>
                </a:solidFill>
              </a:rPr>
              <a:t>2</a:t>
            </a:r>
          </a:p>
        </p:txBody>
      </p:sp>
    </p:spTree>
    <p:extLst>
      <p:ext uri="{BB962C8B-B14F-4D97-AF65-F5344CB8AC3E}">
        <p14:creationId xmlns:p14="http://schemas.microsoft.com/office/powerpoint/2010/main" val="16853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EC8E-23B5-D8C1-448C-700B417AD518}"/>
              </a:ext>
            </a:extLst>
          </p:cNvPr>
          <p:cNvSpPr>
            <a:spLocks noGrp="1"/>
          </p:cNvSpPr>
          <p:nvPr>
            <p:ph type="title"/>
          </p:nvPr>
        </p:nvSpPr>
        <p:spPr>
          <a:xfrm>
            <a:off x="806982" y="2817351"/>
            <a:ext cx="3454769" cy="1223298"/>
          </a:xfrm>
        </p:spPr>
        <p:txBody>
          <a:bodyPr/>
          <a:lstStyle/>
          <a:p>
            <a:r>
              <a:rPr lang="en-US" dirty="0"/>
              <a:t>Four Major Elements to Include in Your Summary</a:t>
            </a:r>
          </a:p>
        </p:txBody>
      </p:sp>
      <p:sp>
        <p:nvSpPr>
          <p:cNvPr id="6" name="Content Placeholder 5">
            <a:extLst>
              <a:ext uri="{FF2B5EF4-FFF2-40B4-BE49-F238E27FC236}">
                <a16:creationId xmlns:a16="http://schemas.microsoft.com/office/drawing/2014/main" id="{1B2DE222-8DBF-9650-8B92-E01C52C81ECF}"/>
              </a:ext>
            </a:extLst>
          </p:cNvPr>
          <p:cNvSpPr>
            <a:spLocks noGrp="1"/>
          </p:cNvSpPr>
          <p:nvPr>
            <p:ph idx="1"/>
          </p:nvPr>
        </p:nvSpPr>
        <p:spPr>
          <a:xfrm>
            <a:off x="5109983" y="1406966"/>
            <a:ext cx="6275035" cy="3475277"/>
          </a:xfrm>
        </p:spPr>
        <p:txBody>
          <a:bodyPr>
            <a:normAutofit/>
          </a:bodyPr>
          <a:lstStyle/>
          <a:p>
            <a:pPr algn="ctr"/>
            <a:r>
              <a:rPr lang="en-US" sz="2400" dirty="0">
                <a:solidFill>
                  <a:schemeClr val="accent1"/>
                </a:solidFill>
              </a:rPr>
              <a:t>Project Summary</a:t>
            </a:r>
          </a:p>
          <a:p>
            <a:pPr algn="ctr"/>
            <a:r>
              <a:rPr lang="en-US" sz="2400" dirty="0">
                <a:solidFill>
                  <a:schemeClr val="accent1"/>
                </a:solidFill>
              </a:rPr>
              <a:t>Explanation and Background of the Problem/Question Studied</a:t>
            </a:r>
          </a:p>
          <a:p>
            <a:pPr algn="ctr"/>
            <a:r>
              <a:rPr lang="en-US" sz="2400" dirty="0">
                <a:solidFill>
                  <a:schemeClr val="accent1"/>
                </a:solidFill>
              </a:rPr>
              <a:t>Process/Methodology Used to Study the Problem</a:t>
            </a:r>
          </a:p>
          <a:p>
            <a:pPr algn="ctr"/>
            <a:r>
              <a:rPr lang="en-US" sz="2400" dirty="0">
                <a:solidFill>
                  <a:schemeClr val="accent1"/>
                </a:solidFill>
              </a:rPr>
              <a:t>Outline of Recommendations or Decisions</a:t>
            </a:r>
          </a:p>
          <a:p>
            <a:endParaRPr lang="en-US" dirty="0"/>
          </a:p>
        </p:txBody>
      </p:sp>
    </p:spTree>
    <p:extLst>
      <p:ext uri="{BB962C8B-B14F-4D97-AF65-F5344CB8AC3E}">
        <p14:creationId xmlns:p14="http://schemas.microsoft.com/office/powerpoint/2010/main" val="5996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25994-F79F-B6BD-79D7-77B7B032C4F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99FDD47-7E1A-780E-8E9D-F6749889D335}"/>
              </a:ext>
            </a:extLst>
          </p:cNvPr>
          <p:cNvSpPr txBox="1"/>
          <p:nvPr/>
        </p:nvSpPr>
        <p:spPr>
          <a:xfrm>
            <a:off x="3321698" y="3242035"/>
            <a:ext cx="6251510" cy="707886"/>
          </a:xfrm>
          <a:prstGeom prst="rect">
            <a:avLst/>
          </a:prstGeom>
          <a:noFill/>
        </p:spPr>
        <p:txBody>
          <a:bodyPr wrap="square" rtlCol="0">
            <a:spAutoFit/>
          </a:bodyPr>
          <a:lstStyle/>
          <a:p>
            <a:r>
              <a:rPr lang="en-US" sz="4000" b="1" dirty="0">
                <a:solidFill>
                  <a:schemeClr val="bg1"/>
                </a:solidFill>
              </a:rPr>
              <a:t>PROJECT SUMMARY</a:t>
            </a:r>
          </a:p>
        </p:txBody>
      </p:sp>
    </p:spTree>
    <p:extLst>
      <p:ext uri="{BB962C8B-B14F-4D97-AF65-F5344CB8AC3E}">
        <p14:creationId xmlns:p14="http://schemas.microsoft.com/office/powerpoint/2010/main" val="381678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E612-151B-2F8B-5E7A-4B09EDD09558}"/>
              </a:ext>
            </a:extLst>
          </p:cNvPr>
          <p:cNvSpPr>
            <a:spLocks noGrp="1"/>
          </p:cNvSpPr>
          <p:nvPr>
            <p:ph type="title"/>
          </p:nvPr>
        </p:nvSpPr>
        <p:spPr/>
        <p:txBody>
          <a:bodyPr>
            <a:normAutofit fontScale="90000"/>
          </a:bodyPr>
          <a:lstStyle/>
          <a:p>
            <a:pPr algn="r"/>
            <a:r>
              <a:rPr lang="en-US" sz="3600" i="1" dirty="0">
                <a:solidFill>
                  <a:schemeClr val="bg1"/>
                </a:solidFill>
              </a:rPr>
              <a:t>Everything should be made as simple as possible, but not simpler. </a:t>
            </a:r>
            <a:br>
              <a:rPr lang="en-US" sz="3600" i="1" dirty="0">
                <a:solidFill>
                  <a:schemeClr val="bg1"/>
                </a:solidFill>
              </a:rPr>
            </a:br>
            <a:r>
              <a:rPr lang="en-US" sz="2700" i="1" dirty="0">
                <a:solidFill>
                  <a:schemeClr val="bg1"/>
                </a:solidFill>
              </a:rPr>
              <a:t>– </a:t>
            </a:r>
            <a:r>
              <a:rPr lang="en-US" sz="2700" dirty="0">
                <a:solidFill>
                  <a:schemeClr val="bg1"/>
                </a:solidFill>
              </a:rPr>
              <a:t>Albert Einstein</a:t>
            </a:r>
            <a:br>
              <a:rPr lang="en-US" sz="1800" i="1" dirty="0">
                <a:solidFill>
                  <a:schemeClr val="bg1"/>
                </a:solidFill>
              </a:rPr>
            </a:br>
            <a:endParaRPr lang="en-US" sz="2400" dirty="0"/>
          </a:p>
        </p:txBody>
      </p:sp>
      <p:sp>
        <p:nvSpPr>
          <p:cNvPr id="3" name="TextBox 2">
            <a:extLst>
              <a:ext uri="{FF2B5EF4-FFF2-40B4-BE49-F238E27FC236}">
                <a16:creationId xmlns:a16="http://schemas.microsoft.com/office/drawing/2014/main" id="{F67756B4-C61C-8D3C-9306-6F3CF9E06789}"/>
              </a:ext>
            </a:extLst>
          </p:cNvPr>
          <p:cNvSpPr txBox="1"/>
          <p:nvPr/>
        </p:nvSpPr>
        <p:spPr>
          <a:xfrm>
            <a:off x="5094514" y="275340"/>
            <a:ext cx="6906986" cy="664797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chemeClr val="accent1"/>
                </a:solidFill>
                <a:latin typeface="Minion Pro"/>
                <a:ea typeface="Calibri" panose="020F0502020204030204" pitchFamily="34" charset="0"/>
                <a:cs typeface="Arial" panose="020B0604020202020204" pitchFamily="34" charset="0"/>
              </a:rPr>
              <a:t>The project summary is a </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brief (300 words or so), comprehensive summary of the research, </a:t>
            </a:r>
            <a:r>
              <a:rPr kumimoji="0" lang="en-US" altLang="en-US" sz="2400" b="1"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which can stand alone,</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 and presents the most important results of the work.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accent1"/>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rPr>
              <a:t>Think of the project summary as a classified ad for your research, one in which you are being charged by the word. A project summary succinctly and clearly states your purpose. Six</a:t>
            </a:r>
            <a:r>
              <a:rPr lang="en-US" altLang="en-US" sz="2400" dirty="0">
                <a:solidFill>
                  <a:schemeClr val="accent1"/>
                </a:solidFill>
                <a:latin typeface="Minion Pro"/>
                <a:ea typeface="Calibri" panose="020F0502020204030204" pitchFamily="34" charset="0"/>
                <a:cs typeface="Calibri" panose="020F0502020204030204" pitchFamily="34" charset="0"/>
              </a:rPr>
              <a:t> bold, brief sentences will nicely do the job:</a:t>
            </a:r>
            <a:endPar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a:solidFill>
                  <a:schemeClr val="accent1"/>
                </a:solidFill>
                <a:latin typeface="Minion Pro"/>
                <a:ea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i="1" dirty="0">
                <a:solidFill>
                  <a:schemeClr val="accent1"/>
                </a:solidFill>
                <a:latin typeface="Minion Pro"/>
                <a:ea typeface="Calibri" panose="020F0502020204030204" pitchFamily="34" charset="0"/>
                <a:cs typeface="Calibri" panose="020F0502020204030204" pitchFamily="34" charset="0"/>
              </a:rPr>
              <a:t>Sentence #1:</a:t>
            </a:r>
            <a:r>
              <a:rPr lang="en-US" altLang="en-US" sz="2400" dirty="0">
                <a:solidFill>
                  <a:schemeClr val="accent1"/>
                </a:solidFill>
                <a:latin typeface="Minion Pro"/>
                <a:ea typeface="Calibri" panose="020F0502020204030204" pitchFamily="34" charset="0"/>
                <a:cs typeface="Calibri" panose="020F0502020204030204" pitchFamily="34" charset="0"/>
              </a:rPr>
              <a:t>  </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rPr>
              <a:t>research question/problem statement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i="1" dirty="0">
                <a:solidFill>
                  <a:schemeClr val="accent1"/>
                </a:solidFill>
                <a:latin typeface="Minion Pro"/>
                <a:ea typeface="Calibri" panose="020F0502020204030204" pitchFamily="34" charset="0"/>
                <a:cs typeface="Calibri" panose="020F0502020204030204" pitchFamily="34" charset="0"/>
              </a:rPr>
              <a:t>Sentence #2:  </a:t>
            </a:r>
            <a:r>
              <a:rPr lang="en-US" altLang="en-US" sz="2400" dirty="0">
                <a:solidFill>
                  <a:schemeClr val="accent1"/>
                </a:solidFill>
                <a:latin typeface="Minion Pro"/>
                <a:ea typeface="Calibri" panose="020F0502020204030204" pitchFamily="34" charset="0"/>
                <a:cs typeface="Calibri" panose="020F0502020204030204" pitchFamily="34" charset="0"/>
              </a:rPr>
              <a:t>purpose statement/hypothesis</a:t>
            </a:r>
            <a:endPar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i="1" dirty="0">
                <a:solidFill>
                  <a:schemeClr val="accent1"/>
                </a:solidFill>
                <a:latin typeface="Minion Pro"/>
                <a:ea typeface="Calibri" panose="020F0502020204030204" pitchFamily="34" charset="0"/>
                <a:cs typeface="Calibri" panose="020F0502020204030204" pitchFamily="34" charset="0"/>
              </a:rPr>
              <a:t>Sentence #3: </a:t>
            </a:r>
            <a:r>
              <a:rPr kumimoji="0" lang="en-US" altLang="en-US" sz="2400" b="0" i="1"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rPr>
              <a:t> </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rPr>
              <a:t>methods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i="1" dirty="0">
                <a:solidFill>
                  <a:schemeClr val="accent1"/>
                </a:solidFill>
                <a:latin typeface="Minion Pro"/>
                <a:ea typeface="Calibri" panose="020F0502020204030204" pitchFamily="34" charset="0"/>
                <a:cs typeface="Calibri" panose="020F0502020204030204" pitchFamily="34" charset="0"/>
              </a:rPr>
              <a:t>Sentence #4:</a:t>
            </a:r>
            <a:r>
              <a:rPr lang="en-US" altLang="en-US" sz="2400" dirty="0">
                <a:solidFill>
                  <a:schemeClr val="accent1"/>
                </a:solidFill>
                <a:latin typeface="Minion Pro"/>
                <a:ea typeface="Calibri" panose="020F0502020204030204" pitchFamily="34" charset="0"/>
                <a:cs typeface="Calibri" panose="020F0502020204030204" pitchFamily="34" charset="0"/>
              </a:rPr>
              <a:t>  </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rPr>
              <a:t>results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i="1" dirty="0">
                <a:solidFill>
                  <a:schemeClr val="accent1"/>
                </a:solidFill>
                <a:latin typeface="Minion Pro"/>
                <a:ea typeface="Calibri" panose="020F0502020204030204" pitchFamily="34" charset="0"/>
                <a:cs typeface="Calibri" panose="020F0502020204030204" pitchFamily="34" charset="0"/>
              </a:rPr>
              <a:t>Sentence #5:</a:t>
            </a:r>
            <a:r>
              <a:rPr lang="en-US" altLang="en-US" sz="2400" dirty="0">
                <a:solidFill>
                  <a:schemeClr val="accent1"/>
                </a:solidFill>
                <a:latin typeface="Minion Pro"/>
                <a:ea typeface="Calibri" panose="020F0502020204030204" pitchFamily="34" charset="0"/>
                <a:cs typeface="Calibri" panose="020F0502020204030204" pitchFamily="34" charset="0"/>
              </a:rPr>
              <a:t>  </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rPr>
              <a:t>conclusions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i="1" dirty="0">
                <a:solidFill>
                  <a:schemeClr val="accent1"/>
                </a:solidFill>
                <a:latin typeface="Minion Pro"/>
                <a:ea typeface="Calibri" panose="020F0502020204030204" pitchFamily="34" charset="0"/>
                <a:cs typeface="Calibri" panose="020F0502020204030204" pitchFamily="34" charset="0"/>
              </a:rPr>
              <a:t>Sentence #6:  </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Calibri" panose="020F0502020204030204" pitchFamily="34" charset="0"/>
              </a:rPr>
              <a:t>recommendations</a:t>
            </a:r>
            <a:endPar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003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dissolv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dissolv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dissolv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B6F05-58E1-F05D-2E45-9EBF851D3E6A}"/>
              </a:ext>
              <a:ext uri="{C183D7F6-B498-43B3-948B-1728B52AA6E4}">
                <adec:decorative xmlns:adec="http://schemas.microsoft.com/office/drawing/2017/decorative" val="1"/>
              </a:ext>
            </a:extLst>
          </p:cNvPr>
          <p:cNvPicPr>
            <a:picLocks noChangeAspect="1"/>
          </p:cNvPicPr>
          <p:nvPr/>
        </p:nvPicPr>
        <p:blipFill rotWithShape="1">
          <a:blip r:embed="rId2"/>
          <a:srcRect r="46650"/>
          <a:stretch/>
        </p:blipFill>
        <p:spPr>
          <a:xfrm>
            <a:off x="155642" y="1580745"/>
            <a:ext cx="4182894" cy="4596319"/>
          </a:xfrm>
          <a:prstGeom prst="rect">
            <a:avLst/>
          </a:prstGeom>
        </p:spPr>
      </p:pic>
      <p:sp>
        <p:nvSpPr>
          <p:cNvPr id="4" name="TextBox 3">
            <a:extLst>
              <a:ext uri="{FF2B5EF4-FFF2-40B4-BE49-F238E27FC236}">
                <a16:creationId xmlns:a16="http://schemas.microsoft.com/office/drawing/2014/main" id="{527B741B-DFCA-CA0B-4961-C6AE1712CEB9}"/>
              </a:ext>
            </a:extLst>
          </p:cNvPr>
          <p:cNvSpPr txBox="1"/>
          <p:nvPr/>
        </p:nvSpPr>
        <p:spPr>
          <a:xfrm>
            <a:off x="155641" y="388548"/>
            <a:ext cx="4430213" cy="954107"/>
          </a:xfrm>
          <a:prstGeom prst="rect">
            <a:avLst/>
          </a:prstGeom>
          <a:noFill/>
        </p:spPr>
        <p:txBody>
          <a:bodyPr wrap="square" rtlCol="0">
            <a:spAutoFit/>
          </a:bodyPr>
          <a:lstStyle/>
          <a:p>
            <a:r>
              <a:rPr lang="en-US" sz="2800" dirty="0">
                <a:solidFill>
                  <a:schemeClr val="accent1"/>
                </a:solidFill>
              </a:rPr>
              <a:t>THE PROJECT SUMMARY</a:t>
            </a:r>
          </a:p>
          <a:p>
            <a:pPr algn="ctr"/>
            <a:r>
              <a:rPr lang="en-US" sz="2800" dirty="0">
                <a:solidFill>
                  <a:schemeClr val="accent1"/>
                </a:solidFill>
              </a:rPr>
              <a:t>[in six sentences]</a:t>
            </a:r>
          </a:p>
        </p:txBody>
      </p:sp>
      <p:sp>
        <p:nvSpPr>
          <p:cNvPr id="5" name="TextBox 4">
            <a:extLst>
              <a:ext uri="{FF2B5EF4-FFF2-40B4-BE49-F238E27FC236}">
                <a16:creationId xmlns:a16="http://schemas.microsoft.com/office/drawing/2014/main" id="{B9DCC8CC-8F29-2A8C-042B-958610B66B68}"/>
              </a:ext>
            </a:extLst>
          </p:cNvPr>
          <p:cNvSpPr txBox="1"/>
          <p:nvPr/>
        </p:nvSpPr>
        <p:spPr>
          <a:xfrm>
            <a:off x="5138856" y="1201248"/>
            <a:ext cx="6750996" cy="5355312"/>
          </a:xfrm>
          <a:prstGeom prst="rect">
            <a:avLst/>
          </a:prstGeom>
          <a:noFill/>
        </p:spPr>
        <p:txBody>
          <a:bodyPr wrap="square" rtlCol="0">
            <a:spAutoFit/>
          </a:bodyPr>
          <a:lstStyle/>
          <a:p>
            <a:r>
              <a:rPr lang="en-US" dirty="0">
                <a:solidFill>
                  <a:schemeClr val="accent1"/>
                </a:solidFill>
              </a:rPr>
              <a:t>Research Question or Problem Statement</a:t>
            </a:r>
          </a:p>
          <a:p>
            <a:endParaRPr lang="en-US" dirty="0">
              <a:solidFill>
                <a:schemeClr val="accent1"/>
              </a:solidFill>
            </a:endParaRPr>
          </a:p>
          <a:p>
            <a:pPr marL="354013"/>
            <a:r>
              <a:rPr lang="en-US" i="1" dirty="0"/>
              <a:t>In surveys of customers who have chosen competitors’ watches, 52 percent have expressed a need for simpler and cheaper options; therefore, to best serve our existing customers and to branch into new markets, we needed to develop a line of timepieces we can sell at an appropriate price point for this market.</a:t>
            </a:r>
          </a:p>
          <a:p>
            <a:endParaRPr lang="en-US" dirty="0">
              <a:solidFill>
                <a:schemeClr val="accent1"/>
              </a:solidFill>
            </a:endParaRPr>
          </a:p>
          <a:p>
            <a:r>
              <a:rPr lang="en-US" dirty="0">
                <a:solidFill>
                  <a:schemeClr val="accent1"/>
                </a:solidFill>
              </a:rPr>
              <a:t>Statement of Purpose  / Hypothesis</a:t>
            </a:r>
          </a:p>
          <a:p>
            <a:pPr marL="342900" indent="-342900">
              <a:buAutoNum type="arabicPeriod"/>
            </a:pPr>
            <a:endParaRPr lang="en-US" dirty="0">
              <a:solidFill>
                <a:schemeClr val="accent1"/>
              </a:solidFill>
            </a:endParaRPr>
          </a:p>
          <a:p>
            <a:pPr marL="354013"/>
            <a:r>
              <a:rPr lang="en-US" i="1" dirty="0"/>
              <a:t>The new watch series we proposed to launch would begin at a price point 20 percent less than our current least costly model, and would feature new materials, high-quality quartz movement instead of in-house automatic movement, and offer a customizable band option – all with a focus on choice and flexibility over traditional luxury.</a:t>
            </a:r>
            <a:endParaRPr lang="en-US" dirty="0">
              <a:solidFill>
                <a:schemeClr val="accent1"/>
              </a:solidFill>
            </a:endParaRPr>
          </a:p>
          <a:p>
            <a:pPr marL="342900" indent="-342900">
              <a:buAutoNum type="arabicPeriod"/>
            </a:pPr>
            <a:endParaRPr lang="en-US"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383049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checkerboard(across)">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checkerboard(across)">
                                      <p:cBhvr>
                                        <p:cTn id="15" dur="500"/>
                                        <p:tgtEl>
                                          <p:spTgt spid="5">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checkerboard(across)">
                                      <p:cBhvr>
                                        <p:cTn id="1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7B741B-DFCA-CA0B-4961-C6AE1712CEB9}"/>
              </a:ext>
            </a:extLst>
          </p:cNvPr>
          <p:cNvSpPr txBox="1"/>
          <p:nvPr/>
        </p:nvSpPr>
        <p:spPr>
          <a:xfrm>
            <a:off x="155641" y="388548"/>
            <a:ext cx="4430213" cy="954107"/>
          </a:xfrm>
          <a:prstGeom prst="rect">
            <a:avLst/>
          </a:prstGeom>
          <a:noFill/>
        </p:spPr>
        <p:txBody>
          <a:bodyPr wrap="square" rtlCol="0">
            <a:spAutoFit/>
          </a:bodyPr>
          <a:lstStyle/>
          <a:p>
            <a:r>
              <a:rPr lang="en-US" sz="2800" dirty="0">
                <a:solidFill>
                  <a:schemeClr val="accent1"/>
                </a:solidFill>
              </a:rPr>
              <a:t>THE PROJECT SUMMARY</a:t>
            </a:r>
          </a:p>
          <a:p>
            <a:pPr algn="ctr"/>
            <a:r>
              <a:rPr lang="en-US" sz="2800" dirty="0">
                <a:solidFill>
                  <a:schemeClr val="accent1"/>
                </a:solidFill>
              </a:rPr>
              <a:t>[in six sentences, </a:t>
            </a:r>
            <a:r>
              <a:rPr lang="en-US" sz="2800" dirty="0" err="1">
                <a:solidFill>
                  <a:schemeClr val="accent1"/>
                </a:solidFill>
              </a:rPr>
              <a:t>con’t</a:t>
            </a:r>
            <a:r>
              <a:rPr lang="en-US" sz="2800" dirty="0">
                <a:solidFill>
                  <a:schemeClr val="accent1"/>
                </a:solidFill>
              </a:rPr>
              <a:t>]</a:t>
            </a:r>
          </a:p>
        </p:txBody>
      </p:sp>
      <p:sp>
        <p:nvSpPr>
          <p:cNvPr id="5" name="TextBox 4">
            <a:extLst>
              <a:ext uri="{FF2B5EF4-FFF2-40B4-BE49-F238E27FC236}">
                <a16:creationId xmlns:a16="http://schemas.microsoft.com/office/drawing/2014/main" id="{B9DCC8CC-8F29-2A8C-042B-958610B66B68}"/>
              </a:ext>
            </a:extLst>
          </p:cNvPr>
          <p:cNvSpPr txBox="1"/>
          <p:nvPr/>
        </p:nvSpPr>
        <p:spPr>
          <a:xfrm>
            <a:off x="4696691" y="333130"/>
            <a:ext cx="7054616" cy="6463308"/>
          </a:xfrm>
          <a:prstGeom prst="rect">
            <a:avLst/>
          </a:prstGeom>
          <a:noFill/>
        </p:spPr>
        <p:txBody>
          <a:bodyPr wrap="square" rtlCol="0">
            <a:spAutoFit/>
          </a:bodyPr>
          <a:lstStyle/>
          <a:p>
            <a:r>
              <a:rPr lang="en-US" dirty="0">
                <a:solidFill>
                  <a:schemeClr val="accent1"/>
                </a:solidFill>
              </a:rPr>
              <a:t>Methods</a:t>
            </a:r>
          </a:p>
          <a:p>
            <a:pPr marL="12700"/>
            <a:r>
              <a:rPr lang="en-US" i="1" dirty="0"/>
              <a:t>Following rigorous quality control of the new series designed to be 20 to 40 percent cheaper than our current cheapest watch, marketing efforts were focused on the casual timepiece market, while remaining supportive of our luxury lines and aiming to meet our FY24 objective of expanding the brand. </a:t>
            </a:r>
          </a:p>
          <a:p>
            <a:pPr marL="463550"/>
            <a:endParaRPr lang="en-US" dirty="0">
              <a:solidFill>
                <a:schemeClr val="accent1"/>
              </a:solidFill>
            </a:endParaRPr>
          </a:p>
          <a:p>
            <a:r>
              <a:rPr lang="en-US" dirty="0">
                <a:solidFill>
                  <a:schemeClr val="accent1"/>
                </a:solidFill>
              </a:rPr>
              <a:t>Results  </a:t>
            </a:r>
          </a:p>
          <a:p>
            <a:pPr marL="12700"/>
            <a:r>
              <a:rPr lang="en-US" i="1" dirty="0"/>
              <a:t>Launch of the new, less expensive watch series into our target market resulted in an increase of market share by 2 percent annually, stimulated customer demand for cheaper yet equally stylish timepieces, and suggested our go-to-market strategy was effective.</a:t>
            </a:r>
            <a:endParaRPr lang="en-US" dirty="0">
              <a:solidFill>
                <a:schemeClr val="accent1"/>
              </a:solidFill>
            </a:endParaRPr>
          </a:p>
          <a:p>
            <a:r>
              <a:rPr lang="en-US" dirty="0">
                <a:solidFill>
                  <a:schemeClr val="accent1"/>
                </a:solidFill>
              </a:rPr>
              <a:t>    </a:t>
            </a:r>
          </a:p>
          <a:p>
            <a:pPr marL="287338" indent="-287338"/>
            <a:r>
              <a:rPr lang="en-US" dirty="0">
                <a:solidFill>
                  <a:schemeClr val="accent1"/>
                </a:solidFill>
              </a:rPr>
              <a:t>Conclusions</a:t>
            </a:r>
          </a:p>
          <a:p>
            <a:pPr marL="12700" indent="-12700"/>
            <a:r>
              <a:rPr lang="en-US" i="1" dirty="0"/>
              <a:t> Early customer feedback sessions indicated that cheaper options would not impact the value and prestige of our luxury brand, though this is a risk that should be factored in during design.</a:t>
            </a:r>
            <a:endParaRPr lang="en-US" dirty="0">
              <a:solidFill>
                <a:schemeClr val="accent1"/>
              </a:solidFill>
            </a:endParaRPr>
          </a:p>
          <a:p>
            <a:pPr marL="287338" indent="-287338"/>
            <a:endParaRPr lang="en-US" dirty="0">
              <a:solidFill>
                <a:schemeClr val="accent1"/>
              </a:solidFill>
            </a:endParaRPr>
          </a:p>
          <a:p>
            <a:pPr marL="287338" indent="-287338"/>
            <a:r>
              <a:rPr lang="en-US" dirty="0">
                <a:solidFill>
                  <a:schemeClr val="accent1"/>
                </a:solidFill>
              </a:rPr>
              <a:t>Recommendations: </a:t>
            </a:r>
          </a:p>
          <a:p>
            <a:pPr marL="12700" indent="-12700"/>
            <a:r>
              <a:rPr lang="en-US" i="1" dirty="0"/>
              <a:t>In order to mitigate that risk, the product marketing team should begin their FY25 go-to-market strategy six months before each new launch. </a:t>
            </a:r>
            <a:endParaRPr lang="en-US" dirty="0">
              <a:solidFill>
                <a:schemeClr val="accent1"/>
              </a:solidFill>
            </a:endParaRPr>
          </a:p>
        </p:txBody>
      </p:sp>
      <p:pic>
        <p:nvPicPr>
          <p:cNvPr id="2" name="Picture 1">
            <a:extLst>
              <a:ext uri="{FF2B5EF4-FFF2-40B4-BE49-F238E27FC236}">
                <a16:creationId xmlns:a16="http://schemas.microsoft.com/office/drawing/2014/main" id="{507686EE-D9ED-4718-CE8B-CE97117E17F4}"/>
              </a:ext>
              <a:ext uri="{C183D7F6-B498-43B3-948B-1728B52AA6E4}">
                <adec:decorative xmlns:adec="http://schemas.microsoft.com/office/drawing/2017/decorative" val="1"/>
              </a:ext>
            </a:extLst>
          </p:cNvPr>
          <p:cNvPicPr>
            <a:picLocks noChangeAspect="1"/>
          </p:cNvPicPr>
          <p:nvPr/>
        </p:nvPicPr>
        <p:blipFill rotWithShape="1">
          <a:blip r:embed="rId2"/>
          <a:srcRect b="10668"/>
          <a:stretch/>
        </p:blipFill>
        <p:spPr>
          <a:xfrm>
            <a:off x="281095" y="1522380"/>
            <a:ext cx="4179303" cy="5126797"/>
          </a:xfrm>
          <a:prstGeom prst="rect">
            <a:avLst/>
          </a:prstGeom>
        </p:spPr>
      </p:pic>
    </p:spTree>
    <p:extLst>
      <p:ext uri="{BB962C8B-B14F-4D97-AF65-F5344CB8AC3E}">
        <p14:creationId xmlns:p14="http://schemas.microsoft.com/office/powerpoint/2010/main" val="338684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checkerboard(across)">
                                      <p:cBhvr>
                                        <p:cTn id="15" dur="500"/>
                                        <p:tgtEl>
                                          <p:spTgt spid="5">
                                            <p:txEl>
                                              <p:pRg st="3" end="3"/>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checkerboard(across)">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checkerboard(across)">
                                      <p:cBhvr>
                                        <p:cTn id="23" dur="500"/>
                                        <p:tgtEl>
                                          <p:spTgt spid="5">
                                            <p:txEl>
                                              <p:pRg st="6" end="6"/>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checkerboard(across)">
                                      <p:cBhvr>
                                        <p:cTn id="26" dur="500"/>
                                        <p:tgtEl>
                                          <p:spTgt spid="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checkerboard(across)">
                                      <p:cBhvr>
                                        <p:cTn id="31" dur="500"/>
                                        <p:tgtEl>
                                          <p:spTgt spid="5">
                                            <p:txEl>
                                              <p:pRg st="9" end="9"/>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34"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B33317-A5C0-7FED-A51A-1C624EF2B9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23180BB-D30F-34F0-37E3-6542EDDE904F}"/>
              </a:ext>
            </a:extLst>
          </p:cNvPr>
          <p:cNvSpPr txBox="1"/>
          <p:nvPr/>
        </p:nvSpPr>
        <p:spPr>
          <a:xfrm>
            <a:off x="4343400" y="3445329"/>
            <a:ext cx="3886200" cy="707886"/>
          </a:xfrm>
          <a:prstGeom prst="rect">
            <a:avLst/>
          </a:prstGeom>
          <a:noFill/>
        </p:spPr>
        <p:txBody>
          <a:bodyPr wrap="square" rtlCol="0">
            <a:spAutoFit/>
          </a:bodyPr>
          <a:lstStyle/>
          <a:p>
            <a:r>
              <a:rPr lang="en-US" sz="4000" dirty="0">
                <a:solidFill>
                  <a:schemeClr val="bg1"/>
                </a:solidFill>
              </a:rPr>
              <a:t>BACKGROUND</a:t>
            </a:r>
          </a:p>
        </p:txBody>
      </p:sp>
    </p:spTree>
    <p:extLst>
      <p:ext uri="{BB962C8B-B14F-4D97-AF65-F5344CB8AC3E}">
        <p14:creationId xmlns:p14="http://schemas.microsoft.com/office/powerpoint/2010/main" val="2723699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F7BD-E4B3-E370-BF78-250298058BA7}"/>
              </a:ext>
            </a:extLst>
          </p:cNvPr>
          <p:cNvSpPr>
            <a:spLocks noGrp="1"/>
          </p:cNvSpPr>
          <p:nvPr>
            <p:ph type="title"/>
          </p:nvPr>
        </p:nvSpPr>
        <p:spPr/>
        <p:txBody>
          <a:bodyPr>
            <a:normAutofit/>
          </a:bodyPr>
          <a:lstStyle/>
          <a:p>
            <a:r>
              <a:rPr lang="en-US" sz="2800" i="1" dirty="0"/>
              <a:t>Include Only Key Points</a:t>
            </a:r>
            <a:br>
              <a:rPr lang="en-US" sz="2800" i="1" dirty="0"/>
            </a:br>
            <a:r>
              <a:rPr lang="en-US" sz="2800" i="1" dirty="0"/>
              <a:t>[avoid too much detail]</a:t>
            </a:r>
          </a:p>
        </p:txBody>
      </p:sp>
      <p:sp>
        <p:nvSpPr>
          <p:cNvPr id="3" name="TextBox 2">
            <a:extLst>
              <a:ext uri="{FF2B5EF4-FFF2-40B4-BE49-F238E27FC236}">
                <a16:creationId xmlns:a16="http://schemas.microsoft.com/office/drawing/2014/main" id="{74F5E9CE-C2EC-F932-7B8F-54E4376A901A}"/>
              </a:ext>
            </a:extLst>
          </p:cNvPr>
          <p:cNvSpPr txBox="1"/>
          <p:nvPr/>
        </p:nvSpPr>
        <p:spPr>
          <a:xfrm>
            <a:off x="4992254" y="1318022"/>
            <a:ext cx="6890657" cy="5539978"/>
          </a:xfrm>
          <a:prstGeom prst="rect">
            <a:avLst/>
          </a:prstGeom>
          <a:noFill/>
        </p:spPr>
        <p:txBody>
          <a:bodyPr wrap="square" rtlCol="0">
            <a:spAutoFit/>
          </a:bodyPr>
          <a:lstStyle/>
          <a:p>
            <a:pPr algn="ct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The background discussion [500 words] </a:t>
            </a:r>
            <a:r>
              <a:rPr lang="en-US" altLang="en-US" sz="2400" dirty="0">
                <a:solidFill>
                  <a:schemeClr val="accent1"/>
                </a:solidFill>
                <a:latin typeface="Minion Pro"/>
                <a:ea typeface="Calibri" panose="020F0502020204030204" pitchFamily="34" charset="0"/>
                <a:cs typeface="Arial" panose="020B0604020202020204" pitchFamily="34" charset="0"/>
              </a:rPr>
              <a:t>may</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 include:</a:t>
            </a:r>
          </a:p>
          <a:p>
            <a:pPr algn="ctr"/>
            <a:endParaRPr lang="en-US" altLang="en-US" sz="2400" dirty="0">
              <a:solidFill>
                <a:schemeClr val="accent1"/>
              </a:solidFill>
              <a:latin typeface="Minion Pro"/>
              <a:ea typeface="Calibri" panose="020F0502020204030204" pitchFamily="34" charset="0"/>
              <a:cs typeface="Arial" panose="020B0604020202020204" pitchFamily="34" charset="0"/>
            </a:endParaRPr>
          </a:p>
          <a:p>
            <a:pPr marL="342900" indent="-342900" algn="ctr">
              <a:buFont typeface="Wingdings" pitchFamily="2" charset="2"/>
              <a:buChar char="v"/>
            </a:pP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 the context of your problem </a:t>
            </a:r>
            <a:r>
              <a:rPr lang="en-US" altLang="en-US" sz="2400" dirty="0">
                <a:solidFill>
                  <a:schemeClr val="accent1"/>
                </a:solidFill>
                <a:latin typeface="Minion Pro"/>
                <a:ea typeface="Calibri" panose="020F0502020204030204" pitchFamily="34" charset="0"/>
                <a:cs typeface="Arial" panose="020B0604020202020204" pitchFamily="34" charset="0"/>
              </a:rPr>
              <a:t>/ research question</a:t>
            </a:r>
          </a:p>
          <a:p>
            <a:pPr algn="ctr"/>
            <a:endParaRPr lang="en-US" altLang="en-US" sz="2400" dirty="0">
              <a:solidFill>
                <a:schemeClr val="accent1"/>
              </a:solidFill>
              <a:latin typeface="Minion Pro"/>
              <a:ea typeface="Calibri" panose="020F0502020204030204" pitchFamily="34" charset="0"/>
              <a:cs typeface="Arial" panose="020B0604020202020204" pitchFamily="34" charset="0"/>
            </a:endParaRPr>
          </a:p>
          <a:p>
            <a:pPr marL="342900" indent="-342900" algn="ctr">
              <a:buFont typeface="Wingdings" pitchFamily="2" charset="2"/>
              <a:buChar char="v"/>
            </a:pP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your original expectations or hypotheses</a:t>
            </a:r>
          </a:p>
          <a:p>
            <a:pPr marL="342900" indent="-342900" algn="ctr">
              <a:buFont typeface="Wingdings" pitchFamily="2" charset="2"/>
              <a:buChar char="v"/>
            </a:pPr>
            <a:endParaRPr lang="en-US" altLang="en-US" sz="2400" dirty="0">
              <a:solidFill>
                <a:schemeClr val="accent1"/>
              </a:solidFill>
              <a:latin typeface="Minion Pro"/>
              <a:ea typeface="Calibri" panose="020F0502020204030204" pitchFamily="34" charset="0"/>
              <a:cs typeface="Arial" panose="020B0604020202020204" pitchFamily="34" charset="0"/>
            </a:endParaRPr>
          </a:p>
          <a:p>
            <a:pPr marL="342900" indent="-342900" algn="ctr">
              <a:buFont typeface="Wingdings" pitchFamily="2" charset="2"/>
              <a:buChar char="v"/>
            </a:pPr>
            <a:r>
              <a:rPr lang="en-US" altLang="en-US" sz="2400" dirty="0">
                <a:solidFill>
                  <a:schemeClr val="accent1"/>
                </a:solidFill>
                <a:latin typeface="Minion Pro"/>
                <a:ea typeface="Calibri" panose="020F0502020204030204" pitchFamily="34" charset="0"/>
                <a:cs typeface="Arial" panose="020B0604020202020204" pitchFamily="34" charset="0"/>
              </a:rPr>
              <a:t>the motivation / imperative behind your study</a:t>
            </a:r>
            <a:endPar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pPr algn="ctr"/>
            <a:endPar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pPr marL="342900" indent="-342900" algn="ctr">
              <a:buFont typeface="Wingdings" pitchFamily="2" charset="2"/>
              <a:buChar char="v"/>
            </a:pP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a short narrative on the historical and operational background of the </a:t>
            </a:r>
            <a:r>
              <a:rPr lang="en-US" altLang="en-US" sz="2400" dirty="0">
                <a:solidFill>
                  <a:schemeClr val="accent1"/>
                </a:solidFill>
                <a:latin typeface="Minion Pro"/>
                <a:ea typeface="Calibri" panose="020F0502020204030204" pitchFamily="34" charset="0"/>
                <a:cs typeface="Arial" panose="020B0604020202020204" pitchFamily="34" charset="0"/>
              </a:rPr>
              <a:t>research</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 conducted</a:t>
            </a:r>
          </a:p>
          <a:p>
            <a:pPr algn="ctr"/>
            <a:endPar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pPr marL="342900" indent="-342900" algn="ctr">
              <a:buFont typeface="Wingdings" pitchFamily="2" charset="2"/>
              <a:buChar char="v"/>
            </a:pPr>
            <a:r>
              <a:rPr lang="en-US" altLang="en-US" sz="2400" dirty="0">
                <a:solidFill>
                  <a:schemeClr val="accent1"/>
                </a:solidFill>
                <a:latin typeface="Minion Pro"/>
                <a:ea typeface="Calibri" panose="020F0502020204030204" pitchFamily="34" charset="0"/>
                <a:cs typeface="Arial" panose="020B0604020202020204" pitchFamily="34" charset="0"/>
              </a:rPr>
              <a:t>p</a:t>
            </a:r>
            <a:r>
              <a:rPr kumimoji="0" lang="en-US" altLang="en-US" sz="24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ast research by you and/or others, including the relationship of your study to current knowledge of a problem</a:t>
            </a:r>
          </a:p>
          <a:p>
            <a:endParaRPr lang="en-US" dirty="0"/>
          </a:p>
        </p:txBody>
      </p:sp>
    </p:spTree>
    <p:extLst>
      <p:ext uri="{BB962C8B-B14F-4D97-AF65-F5344CB8AC3E}">
        <p14:creationId xmlns:p14="http://schemas.microsoft.com/office/powerpoint/2010/main" val="242350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3952F4-CEEF-450F-BDC5-CF312F59B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4DA78C-0C4B-4D8A-B55A-A282B7167E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 name="Freeform 5">
              <a:extLst>
                <a:ext uri="{FF2B5EF4-FFF2-40B4-BE49-F238E27FC236}">
                  <a16:creationId xmlns:a16="http://schemas.microsoft.com/office/drawing/2014/main" id="{7ECF73DA-C76A-4916-B98E-A7BCDC621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D9C77C3-B503-45A3-8D26-D0C193760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69473FFE-1F72-4D1A-B3CF-EA3AB83333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92D28C2F-AA3A-4AE4-A363-CDAAD69035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23FB7128-453B-4B41-B6C4-08DD8E0B4F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6880E309-1912-4236-B9B3-BEADC589C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B3581478-F786-431D-8338-BC92579278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C2F3C25E-0AD0-40B1-9A53-803E311EB6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54A4092-09A9-4534-9FB7-E8C43BAFEF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17DC81C3-0AAE-4C51-AC1E-9C52D9D6E3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CF228EB-7CAF-48CA-91FF-7F90D38D10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03F69F28-F451-40B8-B537-50B2F600CC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54488737-013B-4318-BC67-434AD28B58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389B1C22-A68B-4C03-801D-CC83D731C7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D567BE50-5D40-4D8A-8152-F226B9A5E9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DC52B42-3DD8-4619-B5D5-B2F32AB35C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5C0D071D-8745-4FB3-A5F7-419D25938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CFA10117-7DD4-43E8-83FA-D7EE3F5C8E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EDEC1EC1-629B-49D7-98BA-406E23FAE7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73715383-73C4-4901-AFA5-0102295EA9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58942" y="3893141"/>
            <a:ext cx="5648782" cy="1771275"/>
            <a:chOff x="3258942" y="3893141"/>
            <a:chExt cx="5648782" cy="1771275"/>
          </a:xfrm>
        </p:grpSpPr>
        <p:sp>
          <p:nvSpPr>
            <p:cNvPr id="35" name="Isosceles Triangle 39">
              <a:extLst>
                <a:ext uri="{FF2B5EF4-FFF2-40B4-BE49-F238E27FC236}">
                  <a16:creationId xmlns:a16="http://schemas.microsoft.com/office/drawing/2014/main" id="{5D140808-42E8-4A10-B128-BA2755565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6C84F0D-C481-4C9A-914C-85BCC2C6F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58942" y="3893141"/>
              <a:ext cx="5648782"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DDD5613-F853-B84B-A242-7D28B9AC241B}"/>
              </a:ext>
            </a:extLst>
          </p:cNvPr>
          <p:cNvSpPr>
            <a:spLocks noGrp="1"/>
          </p:cNvSpPr>
          <p:nvPr>
            <p:ph type="ctrTitle"/>
          </p:nvPr>
        </p:nvSpPr>
        <p:spPr>
          <a:xfrm>
            <a:off x="3341238" y="3980237"/>
            <a:ext cx="5495069" cy="727748"/>
          </a:xfrm>
        </p:spPr>
        <p:txBody>
          <a:bodyPr>
            <a:normAutofit fontScale="90000"/>
          </a:bodyPr>
          <a:lstStyle/>
          <a:p>
            <a:r>
              <a:rPr lang="en-US" sz="3100" dirty="0">
                <a:latin typeface="Walbaum Text" panose="02070503080703020303" pitchFamily="18" charset="0"/>
              </a:rPr>
              <a:t>Professional Executive Summaries</a:t>
            </a:r>
          </a:p>
        </p:txBody>
      </p:sp>
      <p:sp>
        <p:nvSpPr>
          <p:cNvPr id="3" name="Subtitle 2">
            <a:extLst>
              <a:ext uri="{FF2B5EF4-FFF2-40B4-BE49-F238E27FC236}">
                <a16:creationId xmlns:a16="http://schemas.microsoft.com/office/drawing/2014/main" id="{48300281-9106-8144-BFD8-7C6763A6271E}"/>
              </a:ext>
            </a:extLst>
          </p:cNvPr>
          <p:cNvSpPr>
            <a:spLocks noGrp="1"/>
          </p:cNvSpPr>
          <p:nvPr>
            <p:ph type="subTitle" idx="1"/>
          </p:nvPr>
        </p:nvSpPr>
        <p:spPr>
          <a:xfrm>
            <a:off x="3341238" y="4707986"/>
            <a:ext cx="5495069" cy="522636"/>
          </a:xfrm>
        </p:spPr>
        <p:txBody>
          <a:bodyPr>
            <a:normAutofit/>
          </a:bodyPr>
          <a:lstStyle/>
          <a:p>
            <a:pPr>
              <a:lnSpc>
                <a:spcPct val="90000"/>
              </a:lnSpc>
            </a:pPr>
            <a:r>
              <a:rPr lang="en-US" sz="1200" dirty="0"/>
              <a:t>Colette O’Connor, MFA (contractor)</a:t>
            </a:r>
          </a:p>
          <a:p>
            <a:pPr>
              <a:lnSpc>
                <a:spcPct val="90000"/>
              </a:lnSpc>
            </a:pPr>
            <a:r>
              <a:rPr lang="en-US" sz="1200" dirty="0"/>
              <a:t>Writing Coach, Graduate Writing Center </a:t>
            </a:r>
          </a:p>
        </p:txBody>
      </p:sp>
      <p:sp>
        <p:nvSpPr>
          <p:cNvPr id="38" name="Rectangle 37">
            <a:extLst>
              <a:ext uri="{FF2B5EF4-FFF2-40B4-BE49-F238E27FC236}">
                <a16:creationId xmlns:a16="http://schemas.microsoft.com/office/drawing/2014/main" id="{6FC59711-2B1C-40F1-BD85-80BE44EA6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8942" y="1177047"/>
            <a:ext cx="5648782" cy="2623954"/>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 text, whiteboard&#10;&#10;Description automatically generated">
            <a:extLst>
              <a:ext uri="{FF2B5EF4-FFF2-40B4-BE49-F238E27FC236}">
                <a16:creationId xmlns:a16="http://schemas.microsoft.com/office/drawing/2014/main" id="{9CD6C3F9-ACDE-3E38-06BA-DC3CF78BDC0A}"/>
              </a:ext>
            </a:extLst>
          </p:cNvPr>
          <p:cNvPicPr>
            <a:picLocks noChangeAspect="1"/>
          </p:cNvPicPr>
          <p:nvPr/>
        </p:nvPicPr>
        <p:blipFill>
          <a:blip r:embed="rId2"/>
          <a:stretch>
            <a:fillRect/>
          </a:stretch>
        </p:blipFill>
        <p:spPr>
          <a:xfrm>
            <a:off x="4813848" y="1636599"/>
            <a:ext cx="2717755" cy="1968768"/>
          </a:xfrm>
          <a:prstGeom prst="rect">
            <a:avLst/>
          </a:prstGeom>
          <a:ln w="12700">
            <a:noFill/>
          </a:ln>
        </p:spPr>
      </p:pic>
    </p:spTree>
    <p:extLst>
      <p:ext uri="{BB962C8B-B14F-4D97-AF65-F5344CB8AC3E}">
        <p14:creationId xmlns:p14="http://schemas.microsoft.com/office/powerpoint/2010/main" val="314837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1" name="Group 9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2" name="Rectangle 9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4" name="Rectangle 9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96" name="Rectangle 95">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9"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0"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TextBox 3">
            <a:extLst>
              <a:ext uri="{FF2B5EF4-FFF2-40B4-BE49-F238E27FC236}">
                <a16:creationId xmlns:a16="http://schemas.microsoft.com/office/drawing/2014/main" id="{499E80EC-3F95-DE2A-1C30-0CB12D584B61}"/>
              </a:ext>
            </a:extLst>
          </p:cNvPr>
          <p:cNvSpPr txBox="1"/>
          <p:nvPr/>
        </p:nvSpPr>
        <p:spPr>
          <a:xfrm>
            <a:off x="2754053" y="1230636"/>
            <a:ext cx="8012479" cy="5355312"/>
          </a:xfrm>
          <a:prstGeom prst="rect">
            <a:avLst/>
          </a:prstGeom>
          <a:noFill/>
        </p:spPr>
        <p:txBody>
          <a:bodyPr wrap="square" rtlCol="0">
            <a:spAutoFit/>
          </a:bodyPr>
          <a:lstStyle/>
          <a:p>
            <a:pPr marL="0" marR="0" indent="0">
              <a:spcBef>
                <a:spcPts val="0"/>
              </a:spcBef>
              <a:spcAft>
                <a:spcPts val="0"/>
              </a:spcAft>
            </a:pPr>
            <a:r>
              <a:rPr lang="en-US" sz="1800" dirty="0">
                <a:effectLst/>
                <a:latin typeface="Minion Pro"/>
                <a:ea typeface="MS Mincho" panose="02020609040205080304" pitchFamily="49" charset="-128"/>
              </a:rPr>
              <a:t>The purpose of this research is to identify requirements for Unmanned Operations Centers (UOCs) to include support and add to the current knowledge base of UOCs. The following research questions serve as guidance.</a:t>
            </a:r>
            <a:endParaRPr lang="en-US" sz="1800" dirty="0">
              <a:effectLst/>
              <a:latin typeface="Times New Roman" panose="02020603050405020304" pitchFamily="18" charset="0"/>
              <a:ea typeface="MS Mincho" panose="02020609040205080304" pitchFamily="49" charset="-128"/>
            </a:endParaRPr>
          </a:p>
          <a:p>
            <a:pPr marL="0" marR="0" indent="0">
              <a:spcBef>
                <a:spcPts val="0"/>
              </a:spcBef>
              <a:spcAft>
                <a:spcPts val="0"/>
              </a:spcAft>
            </a:pPr>
            <a:r>
              <a:rPr lang="en-US" sz="1800" dirty="0">
                <a:effectLst/>
                <a:latin typeface="Minion Pro"/>
                <a:ea typeface="MS Mincho" panose="02020609040205080304" pitchFamily="49" charset="-128"/>
              </a:rPr>
              <a:t> </a:t>
            </a:r>
            <a:endParaRPr lang="en-US" sz="1800" dirty="0">
              <a:effectLst/>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itchFamily="2" charset="2"/>
              <a:buChar char=""/>
            </a:pPr>
            <a:r>
              <a:rPr lang="en-US" sz="1800" dirty="0">
                <a:effectLst/>
                <a:latin typeface="Minion Pro"/>
                <a:ea typeface="Calibri" panose="020F0502020204030204" pitchFamily="34" charset="0"/>
                <a:cs typeface="Arial" panose="020B0604020202020204" pitchFamily="34" charset="0"/>
              </a:rPr>
              <a:t>RQ1. How can optimal location for surged forward UOCs be identified to support both theater operations and sustainment? </a:t>
            </a:r>
          </a:p>
          <a:p>
            <a:pPr marL="342900" marR="0" lvl="0" indent="-342900">
              <a:spcBef>
                <a:spcPts val="0"/>
              </a:spcBef>
              <a:spcAft>
                <a:spcPts val="0"/>
              </a:spcAft>
              <a:buFont typeface="Symbol" pitchFamily="2" charset="2"/>
              <a:buChar char=""/>
            </a:pPr>
            <a:r>
              <a:rPr lang="en-US" sz="1800" dirty="0">
                <a:effectLst/>
                <a:latin typeface="Minion Pro"/>
                <a:ea typeface="Calibri" panose="020F0502020204030204" pitchFamily="34" charset="0"/>
                <a:cs typeface="Arial" panose="020B0604020202020204" pitchFamily="34" charset="0"/>
              </a:rPr>
              <a:t>RQ2. How can a future footprint be influenced for IT and operations to address increases in required capacity (bandwidth and span of control), and staffing to support continued operations of unmanned systems in the UOC? </a:t>
            </a:r>
          </a:p>
          <a:p>
            <a:pPr marL="342900" marR="0" lvl="0" indent="-342900">
              <a:spcBef>
                <a:spcPts val="0"/>
              </a:spcBef>
              <a:spcAft>
                <a:spcPts val="0"/>
              </a:spcAft>
              <a:buFont typeface="Symbol" pitchFamily="2" charset="2"/>
              <a:buChar char=""/>
            </a:pPr>
            <a:r>
              <a:rPr lang="en-US" sz="1800" dirty="0">
                <a:effectLst/>
                <a:latin typeface="Minion Pro"/>
                <a:ea typeface="Calibri" panose="020F0502020204030204" pitchFamily="34" charset="0"/>
                <a:cs typeface="Arial" panose="020B0604020202020204" pitchFamily="34" charset="0"/>
              </a:rPr>
              <a:t>RQ3. How will chain of command for the unmanned systems operate?</a:t>
            </a:r>
          </a:p>
          <a:p>
            <a:pPr marL="0" marR="0" indent="0">
              <a:spcBef>
                <a:spcPts val="0"/>
              </a:spcBef>
              <a:spcAft>
                <a:spcPts val="0"/>
              </a:spcAft>
            </a:pPr>
            <a:r>
              <a:rPr lang="en-US" sz="1800" dirty="0">
                <a:effectLst/>
                <a:latin typeface="Minion Pro"/>
                <a:ea typeface="MS Mincho" panose="02020609040205080304" pitchFamily="49" charset="-128"/>
              </a:rPr>
              <a:t>  </a:t>
            </a:r>
            <a:endParaRPr lang="en-US" sz="1800" dirty="0">
              <a:effectLst/>
              <a:latin typeface="Times New Roman" panose="02020603050405020304" pitchFamily="18" charset="0"/>
              <a:ea typeface="MS Mincho" panose="02020609040205080304" pitchFamily="49" charset="-128"/>
            </a:endParaRPr>
          </a:p>
          <a:p>
            <a:pPr marL="0" marR="0" fontAlgn="base">
              <a:spcBef>
                <a:spcPts val="0"/>
              </a:spcBef>
              <a:spcAft>
                <a:spcPts val="0"/>
              </a:spcAft>
            </a:pPr>
            <a:r>
              <a:rPr lang="en-US" sz="1800" dirty="0">
                <a:effectLst/>
                <a:latin typeface="Minion Pro"/>
                <a:ea typeface="SimSun" panose="02010600030101010101" pitchFamily="2" charset="-122"/>
                <a:cs typeface="Segoe UI" panose="020B0502040204020203" pitchFamily="34" charset="0"/>
              </a:rPr>
              <a:t>This research involved using MCDA with both the DOTMLPF-P (Doctrine, Organization, Training, Materiel, Leadership and Education, Personnel, Facilities, and Policy) framework and in a Joint Campaign Analysis class at the Naval Postgraduate School involving a hypothetical situation in the South China Sea.</a:t>
            </a:r>
            <a:r>
              <a:rPr lang="en-US" sz="1800" dirty="0">
                <a:effectLst/>
                <a:latin typeface="Minion Pro"/>
                <a:ea typeface="Times New Roman" panose="02020603050405020304" pitchFamily="18" charset="0"/>
                <a:cs typeface="Segoe UI" panose="020B0502040204020203" pitchFamily="34" charset="0"/>
              </a:rPr>
              <a:t> </a:t>
            </a:r>
            <a:r>
              <a:rPr lang="en-US" sz="1800" dirty="0">
                <a:solidFill>
                  <a:srgbClr val="212529"/>
                </a:solidFill>
                <a:effectLst/>
                <a:latin typeface="Minion Pro"/>
                <a:ea typeface="Times New Roman" panose="02020603050405020304" pitchFamily="18" charset="0"/>
              </a:rPr>
              <a:t>Through the use of multi-criteria decision analysis (MCDA), including using DOTMLPF-P, recommendations for current and future UOCs will be made that can be utilized by the Navy’s UOC.</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278CBF84-95FA-A842-DD9E-3C13FEEEC08E}"/>
              </a:ext>
            </a:extLst>
          </p:cNvPr>
          <p:cNvSpPr txBox="1"/>
          <p:nvPr/>
        </p:nvSpPr>
        <p:spPr>
          <a:xfrm>
            <a:off x="2652423" y="416455"/>
            <a:ext cx="7842540" cy="523220"/>
          </a:xfrm>
          <a:prstGeom prst="rect">
            <a:avLst/>
          </a:prstGeom>
          <a:noFill/>
        </p:spPr>
        <p:txBody>
          <a:bodyPr wrap="square" rtlCol="0">
            <a:spAutoFit/>
          </a:bodyPr>
          <a:lstStyle/>
          <a:p>
            <a:r>
              <a:rPr lang="en-US" sz="2800" dirty="0">
                <a:solidFill>
                  <a:schemeClr val="accent1"/>
                </a:solidFill>
              </a:rPr>
              <a:t>Your thoughts on this background paragraph?</a:t>
            </a:r>
          </a:p>
        </p:txBody>
      </p:sp>
      <p:pic>
        <p:nvPicPr>
          <p:cNvPr id="3" name="Picture 2">
            <a:extLst>
              <a:ext uri="{FF2B5EF4-FFF2-40B4-BE49-F238E27FC236}">
                <a16:creationId xmlns:a16="http://schemas.microsoft.com/office/drawing/2014/main" id="{42B60CEF-DF94-587A-D9CB-FE77F62E2AEC}"/>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33388" y="4233332"/>
            <a:ext cx="2012690" cy="2477157"/>
          </a:xfrm>
          <a:prstGeom prst="rect">
            <a:avLst/>
          </a:prstGeom>
        </p:spPr>
      </p:pic>
    </p:spTree>
    <p:extLst>
      <p:ext uri="{BB962C8B-B14F-4D97-AF65-F5344CB8AC3E}">
        <p14:creationId xmlns:p14="http://schemas.microsoft.com/office/powerpoint/2010/main" val="204545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1" name="Group 9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2" name="Rectangle 9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4" name="Rectangle 9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96" name="Rectangle 95">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9"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0"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TextBox 3">
            <a:extLst>
              <a:ext uri="{FF2B5EF4-FFF2-40B4-BE49-F238E27FC236}">
                <a16:creationId xmlns:a16="http://schemas.microsoft.com/office/drawing/2014/main" id="{499E80EC-3F95-DE2A-1C30-0CB12D584B61}"/>
              </a:ext>
            </a:extLst>
          </p:cNvPr>
          <p:cNvSpPr txBox="1"/>
          <p:nvPr/>
        </p:nvSpPr>
        <p:spPr>
          <a:xfrm>
            <a:off x="2754053" y="1230636"/>
            <a:ext cx="8012479" cy="5355312"/>
          </a:xfrm>
          <a:prstGeom prst="rect">
            <a:avLst/>
          </a:prstGeom>
          <a:noFill/>
        </p:spPr>
        <p:txBody>
          <a:bodyPr wrap="square" rtlCol="0">
            <a:spAutoFit/>
          </a:bodyPr>
          <a:lstStyle/>
          <a:p>
            <a:pPr marL="0" marR="0" indent="0">
              <a:spcBef>
                <a:spcPts val="0"/>
              </a:spcBef>
              <a:spcAft>
                <a:spcPts val="0"/>
              </a:spcAft>
            </a:pPr>
            <a:r>
              <a:rPr lang="en-US" sz="1800" dirty="0">
                <a:effectLst/>
                <a:latin typeface="Minion Pro"/>
                <a:ea typeface="MS Mincho" panose="02020609040205080304" pitchFamily="49" charset="-128"/>
              </a:rPr>
              <a:t>The purpose of this research is to identify requirements for Unmanned Operations Centers (UOCs) to include support and add to the current knowledge base of UOCs. The following research questions serve as guidance.</a:t>
            </a:r>
            <a:endParaRPr lang="en-US" sz="1800" dirty="0">
              <a:effectLst/>
              <a:latin typeface="Times New Roman" panose="02020603050405020304" pitchFamily="18" charset="0"/>
              <a:ea typeface="MS Mincho" panose="02020609040205080304" pitchFamily="49" charset="-128"/>
            </a:endParaRPr>
          </a:p>
          <a:p>
            <a:pPr marL="0" marR="0" indent="0">
              <a:spcBef>
                <a:spcPts val="0"/>
              </a:spcBef>
              <a:spcAft>
                <a:spcPts val="0"/>
              </a:spcAft>
            </a:pPr>
            <a:r>
              <a:rPr lang="en-US" sz="1800" dirty="0">
                <a:effectLst/>
                <a:latin typeface="Minion Pro"/>
                <a:ea typeface="MS Mincho" panose="02020609040205080304" pitchFamily="49" charset="-128"/>
              </a:rPr>
              <a:t> </a:t>
            </a:r>
            <a:endParaRPr lang="en-US" sz="1800" dirty="0">
              <a:effectLst/>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itchFamily="2" charset="2"/>
              <a:buChar char=""/>
            </a:pPr>
            <a:r>
              <a:rPr lang="en-US" sz="1800" dirty="0">
                <a:effectLst/>
                <a:latin typeface="Minion Pro"/>
                <a:ea typeface="Calibri" panose="020F0502020204030204" pitchFamily="34" charset="0"/>
                <a:cs typeface="Arial" panose="020B0604020202020204" pitchFamily="34" charset="0"/>
              </a:rPr>
              <a:t>RQ1. How can optimal location for surged forward UOCs be identified to support both theater operations and sustainment? </a:t>
            </a:r>
          </a:p>
          <a:p>
            <a:pPr marL="342900" marR="0" lvl="0" indent="-342900">
              <a:spcBef>
                <a:spcPts val="0"/>
              </a:spcBef>
              <a:spcAft>
                <a:spcPts val="0"/>
              </a:spcAft>
              <a:buFont typeface="Symbol" pitchFamily="2" charset="2"/>
              <a:buChar char=""/>
            </a:pPr>
            <a:r>
              <a:rPr lang="en-US" sz="1800" dirty="0">
                <a:effectLst/>
                <a:latin typeface="Minion Pro"/>
                <a:ea typeface="Calibri" panose="020F0502020204030204" pitchFamily="34" charset="0"/>
                <a:cs typeface="Arial" panose="020B0604020202020204" pitchFamily="34" charset="0"/>
              </a:rPr>
              <a:t>RQ2. How can a future footprint be influenced for IT and operations to address increases in required capacity (bandwidth and span of control), and staffing to support continued operations of unmanned systems in the UOC? </a:t>
            </a:r>
          </a:p>
          <a:p>
            <a:pPr marL="342900" marR="0" lvl="0" indent="-342900">
              <a:spcBef>
                <a:spcPts val="0"/>
              </a:spcBef>
              <a:spcAft>
                <a:spcPts val="0"/>
              </a:spcAft>
              <a:buFont typeface="Symbol" pitchFamily="2" charset="2"/>
              <a:buChar char=""/>
            </a:pPr>
            <a:r>
              <a:rPr lang="en-US" sz="1800" dirty="0">
                <a:effectLst/>
                <a:latin typeface="Minion Pro"/>
                <a:ea typeface="Calibri" panose="020F0502020204030204" pitchFamily="34" charset="0"/>
                <a:cs typeface="Arial" panose="020B0604020202020204" pitchFamily="34" charset="0"/>
              </a:rPr>
              <a:t>RQ3. How will chain of command for the unmanned systems operate?</a:t>
            </a:r>
          </a:p>
          <a:p>
            <a:pPr marL="0" marR="0" indent="0">
              <a:spcBef>
                <a:spcPts val="0"/>
              </a:spcBef>
              <a:spcAft>
                <a:spcPts val="0"/>
              </a:spcAft>
            </a:pPr>
            <a:r>
              <a:rPr lang="en-US" sz="1800" dirty="0">
                <a:effectLst/>
                <a:latin typeface="Minion Pro"/>
                <a:ea typeface="MS Mincho" panose="02020609040205080304" pitchFamily="49" charset="-128"/>
              </a:rPr>
              <a:t>  </a:t>
            </a:r>
            <a:endParaRPr lang="en-US" sz="1800" dirty="0">
              <a:effectLst/>
              <a:latin typeface="Times New Roman" panose="02020603050405020304" pitchFamily="18" charset="0"/>
              <a:ea typeface="MS Mincho" panose="02020609040205080304" pitchFamily="49" charset="-128"/>
            </a:endParaRPr>
          </a:p>
          <a:p>
            <a:pPr marL="0" marR="0" fontAlgn="base">
              <a:spcBef>
                <a:spcPts val="0"/>
              </a:spcBef>
              <a:spcAft>
                <a:spcPts val="0"/>
              </a:spcAft>
            </a:pPr>
            <a:r>
              <a:rPr lang="en-US" sz="1800" dirty="0">
                <a:effectLst/>
                <a:latin typeface="Minion Pro"/>
                <a:ea typeface="SimSun" panose="02010600030101010101" pitchFamily="2" charset="-122"/>
                <a:cs typeface="Segoe UI" panose="020B0502040204020203" pitchFamily="34" charset="0"/>
              </a:rPr>
              <a:t>This research involved using MCDA with both the DOTMLPF-P (Doctrine, Organization, Training, Materiel, Leadership and Education, Personnel, Facilities, and Policy) framework and in a Joint Campaign Analysis class at the Naval Postgraduate School involving a hypothetical situation in the South China Sea.</a:t>
            </a:r>
            <a:r>
              <a:rPr lang="en-US" sz="1800" dirty="0">
                <a:effectLst/>
                <a:latin typeface="Minion Pro"/>
                <a:ea typeface="Times New Roman" panose="02020603050405020304" pitchFamily="18" charset="0"/>
                <a:cs typeface="Segoe UI" panose="020B0502040204020203" pitchFamily="34" charset="0"/>
              </a:rPr>
              <a:t> </a:t>
            </a:r>
            <a:r>
              <a:rPr lang="en-US" sz="1800" dirty="0">
                <a:solidFill>
                  <a:srgbClr val="212529"/>
                </a:solidFill>
                <a:effectLst/>
                <a:latin typeface="Minion Pro"/>
                <a:ea typeface="Times New Roman" panose="02020603050405020304" pitchFamily="18" charset="0"/>
              </a:rPr>
              <a:t>Through the use of multi-criteria decision analysis (MCDA), including using DOTMLPF-P, recommendations for current and future UOCs will be made that can be utilized by the Navy’s UOC.</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278CBF84-95FA-A842-DD9E-3C13FEEEC08E}"/>
              </a:ext>
            </a:extLst>
          </p:cNvPr>
          <p:cNvSpPr txBox="1"/>
          <p:nvPr/>
        </p:nvSpPr>
        <p:spPr>
          <a:xfrm>
            <a:off x="3584128" y="211330"/>
            <a:ext cx="5938173" cy="523220"/>
          </a:xfrm>
          <a:prstGeom prst="rect">
            <a:avLst/>
          </a:prstGeom>
          <a:noFill/>
        </p:spPr>
        <p:txBody>
          <a:bodyPr wrap="square" rtlCol="0">
            <a:spAutoFit/>
          </a:bodyPr>
          <a:lstStyle/>
          <a:p>
            <a:r>
              <a:rPr lang="en-US" sz="2800" dirty="0">
                <a:solidFill>
                  <a:schemeClr val="accent1"/>
                </a:solidFill>
              </a:rPr>
              <a:t>Did you pinpoint these problems?</a:t>
            </a:r>
          </a:p>
        </p:txBody>
      </p:sp>
      <p:sp>
        <p:nvSpPr>
          <p:cNvPr id="2" name="TextBox 1">
            <a:extLst>
              <a:ext uri="{FF2B5EF4-FFF2-40B4-BE49-F238E27FC236}">
                <a16:creationId xmlns:a16="http://schemas.microsoft.com/office/drawing/2014/main" id="{60C39CE5-0325-D92B-62C9-DE564D71D1F2}"/>
              </a:ext>
            </a:extLst>
          </p:cNvPr>
          <p:cNvSpPr txBox="1"/>
          <p:nvPr/>
        </p:nvSpPr>
        <p:spPr>
          <a:xfrm>
            <a:off x="1136004" y="1252709"/>
            <a:ext cx="1999727" cy="461665"/>
          </a:xfrm>
          <a:prstGeom prst="rect">
            <a:avLst/>
          </a:prstGeom>
          <a:noFill/>
        </p:spPr>
        <p:txBody>
          <a:bodyPr wrap="square" rtlCol="0">
            <a:spAutoFit/>
          </a:bodyPr>
          <a:lstStyle/>
          <a:p>
            <a:r>
              <a:rPr lang="en-US" sz="2400" dirty="0">
                <a:solidFill>
                  <a:schemeClr val="accent6">
                    <a:lumMod val="75000"/>
                  </a:schemeClr>
                </a:solidFill>
              </a:rPr>
              <a:t>PURPOSE</a:t>
            </a:r>
          </a:p>
        </p:txBody>
      </p:sp>
      <p:sp>
        <p:nvSpPr>
          <p:cNvPr id="6" name="TextBox 5">
            <a:extLst>
              <a:ext uri="{FF2B5EF4-FFF2-40B4-BE49-F238E27FC236}">
                <a16:creationId xmlns:a16="http://schemas.microsoft.com/office/drawing/2014/main" id="{0A9BC960-2920-DBBD-C42D-7819CF6D4561}"/>
              </a:ext>
            </a:extLst>
          </p:cNvPr>
          <p:cNvSpPr txBox="1"/>
          <p:nvPr/>
        </p:nvSpPr>
        <p:spPr>
          <a:xfrm>
            <a:off x="731683" y="2745483"/>
            <a:ext cx="1929506" cy="461665"/>
          </a:xfrm>
          <a:prstGeom prst="rect">
            <a:avLst/>
          </a:prstGeom>
          <a:noFill/>
        </p:spPr>
        <p:txBody>
          <a:bodyPr wrap="square" rtlCol="0">
            <a:spAutoFit/>
          </a:bodyPr>
          <a:lstStyle/>
          <a:p>
            <a:r>
              <a:rPr lang="en-US" sz="2400" dirty="0">
                <a:solidFill>
                  <a:srgbClr val="00B050"/>
                </a:solidFill>
              </a:rPr>
              <a:t>QUESTIONS</a:t>
            </a:r>
          </a:p>
        </p:txBody>
      </p:sp>
      <p:sp>
        <p:nvSpPr>
          <p:cNvPr id="7" name="TextBox 6">
            <a:extLst>
              <a:ext uri="{FF2B5EF4-FFF2-40B4-BE49-F238E27FC236}">
                <a16:creationId xmlns:a16="http://schemas.microsoft.com/office/drawing/2014/main" id="{B2CA17C1-D7E4-7276-A97C-90DB98FDEF33}"/>
              </a:ext>
            </a:extLst>
          </p:cNvPr>
          <p:cNvSpPr txBox="1"/>
          <p:nvPr/>
        </p:nvSpPr>
        <p:spPr>
          <a:xfrm>
            <a:off x="152401" y="4715966"/>
            <a:ext cx="2728219" cy="461665"/>
          </a:xfrm>
          <a:prstGeom prst="rect">
            <a:avLst/>
          </a:prstGeom>
          <a:noFill/>
        </p:spPr>
        <p:txBody>
          <a:bodyPr wrap="square" rtlCol="0">
            <a:spAutoFit/>
          </a:bodyPr>
          <a:lstStyle/>
          <a:p>
            <a:r>
              <a:rPr lang="en-US" sz="2400" dirty="0">
                <a:solidFill>
                  <a:srgbClr val="00B0F0"/>
                </a:solidFill>
              </a:rPr>
              <a:t>METHODOLOGY</a:t>
            </a:r>
          </a:p>
        </p:txBody>
      </p:sp>
    </p:spTree>
    <p:extLst>
      <p:ext uri="{BB962C8B-B14F-4D97-AF65-F5344CB8AC3E}">
        <p14:creationId xmlns:p14="http://schemas.microsoft.com/office/powerpoint/2010/main" val="288570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p:nvSpPr>
          <p:cNvPr id="36" name="Rectangle 35">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0"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 name="Rectangle 60">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7273EEB-9E2E-CC82-9B68-4DA22B6C081A}"/>
              </a:ext>
            </a:extLst>
          </p:cNvPr>
          <p:cNvSpPr txBox="1"/>
          <p:nvPr/>
        </p:nvSpPr>
        <p:spPr>
          <a:xfrm>
            <a:off x="4983164" y="960120"/>
            <a:ext cx="5511800" cy="4171278"/>
          </a:xfrm>
          <a:prstGeom prst="rect">
            <a:avLst/>
          </a:prstGeom>
        </p:spPr>
        <p:txBody>
          <a:bodyPr vert="horz" lIns="91440" tIns="45720" rIns="91440" bIns="45720" rtlCol="0" anchor="ctr">
            <a:noAutofit/>
          </a:bodyPr>
          <a:lstStyle/>
          <a:p>
            <a:pPr marL="0" marR="0" indent="-228600" defTabSz="914400">
              <a:lnSpc>
                <a:spcPct val="110000"/>
              </a:lnSpc>
              <a:spcBef>
                <a:spcPts val="0"/>
              </a:spcBef>
              <a:spcAft>
                <a:spcPts val="600"/>
              </a:spcAft>
              <a:buClr>
                <a:schemeClr val="accent1"/>
              </a:buClr>
              <a:buSzPct val="110000"/>
              <a:buFont typeface="Wingdings" panose="05000000000000000000" pitchFamily="2" charset="2"/>
              <a:buChar char="§"/>
            </a:pPr>
            <a:r>
              <a:rPr lang="en-US" sz="1200" dirty="0"/>
              <a:t>In response to evolving challenges in the Pacific theater, the U.S. Navy and Marine Corps are undergoing a strategic transformation, shifting towards the EABO paradigm. </a:t>
            </a:r>
          </a:p>
          <a:p>
            <a:pPr marL="0" marR="0" indent="-228600" defTabSz="914400">
              <a:lnSpc>
                <a:spcPct val="110000"/>
              </a:lnSpc>
              <a:spcBef>
                <a:spcPts val="0"/>
              </a:spcBef>
              <a:spcAft>
                <a:spcPts val="600"/>
              </a:spcAft>
              <a:buClr>
                <a:schemeClr val="accent1"/>
              </a:buClr>
              <a:buSzPct val="110000"/>
              <a:buFont typeface="Wingdings" panose="05000000000000000000" pitchFamily="2" charset="2"/>
              <a:buChar char="§"/>
            </a:pPr>
            <a:endParaRPr lang="en-US" sz="1200" dirty="0"/>
          </a:p>
          <a:p>
            <a:pPr marL="0" marR="0" indent="-228600" defTabSz="914400">
              <a:lnSpc>
                <a:spcPct val="110000"/>
              </a:lnSpc>
              <a:spcBef>
                <a:spcPts val="0"/>
              </a:spcBef>
              <a:spcAft>
                <a:spcPts val="600"/>
              </a:spcAft>
              <a:buClr>
                <a:schemeClr val="accent1"/>
              </a:buClr>
              <a:buSzPct val="110000"/>
              <a:buFont typeface="Wingdings" panose="05000000000000000000" pitchFamily="2" charset="2"/>
              <a:buChar char="§"/>
            </a:pPr>
            <a:r>
              <a:rPr lang="en-US" sz="1200" dirty="0"/>
              <a:t>This approach, marked by decentralization and distribution, aims to bolster operational capabilities across the expansive INDOPACOM area. Within this strategic shift lies a crucial concern: ensuring efficient logistical support for naval surface combatants and expeditionary marine forces dispersed across vast island chains. The need to effectively supply fuel and other essentials to these geographically scattered forces raises significant questions about the current state of fuel logistics capabilities. </a:t>
            </a:r>
          </a:p>
          <a:p>
            <a:pPr marL="0" marR="0" indent="-228600" defTabSz="914400">
              <a:lnSpc>
                <a:spcPct val="110000"/>
              </a:lnSpc>
              <a:spcBef>
                <a:spcPts val="0"/>
              </a:spcBef>
              <a:spcAft>
                <a:spcPts val="600"/>
              </a:spcAft>
              <a:buClr>
                <a:schemeClr val="accent1"/>
              </a:buClr>
              <a:buSzPct val="110000"/>
              <a:buFont typeface="Wingdings" panose="05000000000000000000" pitchFamily="2" charset="2"/>
              <a:buChar char="§"/>
            </a:pPr>
            <a:endParaRPr lang="en-US" sz="1200" dirty="0"/>
          </a:p>
          <a:p>
            <a:pPr indent="-228600" defTabSz="914400">
              <a:lnSpc>
                <a:spcPct val="110000"/>
              </a:lnSpc>
              <a:spcAft>
                <a:spcPts val="600"/>
              </a:spcAft>
              <a:buClr>
                <a:schemeClr val="accent1"/>
              </a:buClr>
              <a:buSzPct val="110000"/>
              <a:buFont typeface="Wingdings" panose="05000000000000000000" pitchFamily="2" charset="2"/>
              <a:buChar char="§"/>
            </a:pPr>
            <a:r>
              <a:rPr lang="en-US" sz="1200" dirty="0"/>
              <a:t>In the modern landscape of warfare, adversaries wield extended-range weapons coupled with precision munitions, intensifying challenges faced by the U.S. military. The imperative for the U.S. Department of Defense to organically support its forces abroad becomes even more pronounced, especially considering potential constraints on using foreign ports and contracted sources during conflicts. </a:t>
            </a:r>
          </a:p>
          <a:p>
            <a:pPr indent="-228600" defTabSz="914400">
              <a:lnSpc>
                <a:spcPct val="110000"/>
              </a:lnSpc>
              <a:spcAft>
                <a:spcPts val="600"/>
              </a:spcAft>
              <a:buClr>
                <a:schemeClr val="accent1"/>
              </a:buClr>
              <a:buSzPct val="110000"/>
              <a:buFont typeface="Wingdings" panose="05000000000000000000" pitchFamily="2" charset="2"/>
              <a:buChar char="§"/>
            </a:pPr>
            <a:endParaRPr lang="en-US" sz="1200" dirty="0"/>
          </a:p>
          <a:p>
            <a:pPr indent="-228600" defTabSz="914400">
              <a:lnSpc>
                <a:spcPct val="110000"/>
              </a:lnSpc>
              <a:spcAft>
                <a:spcPts val="600"/>
              </a:spcAft>
              <a:buClr>
                <a:schemeClr val="accent1"/>
              </a:buClr>
              <a:buSzPct val="110000"/>
              <a:buFont typeface="Wingdings" panose="05000000000000000000" pitchFamily="2" charset="2"/>
              <a:buChar char="§"/>
            </a:pPr>
            <a:r>
              <a:rPr lang="en-US" sz="1200" dirty="0"/>
              <a:t>The 2022 National Defense Strategy (NDS) underscores the necessity for a future force capable of secure and effective logistics and sustainment, even in the face of adversary disruption—a requirement this study endeavors to fulfill (DoD, 2022). </a:t>
            </a:r>
          </a:p>
        </p:txBody>
      </p:sp>
      <p:sp>
        <p:nvSpPr>
          <p:cNvPr id="3" name="TextBox 2">
            <a:extLst>
              <a:ext uri="{FF2B5EF4-FFF2-40B4-BE49-F238E27FC236}">
                <a16:creationId xmlns:a16="http://schemas.microsoft.com/office/drawing/2014/main" id="{64448B48-B633-5E6D-8120-A08C76759DD5}"/>
              </a:ext>
            </a:extLst>
          </p:cNvPr>
          <p:cNvSpPr txBox="1"/>
          <p:nvPr/>
        </p:nvSpPr>
        <p:spPr>
          <a:xfrm>
            <a:off x="660400" y="321733"/>
            <a:ext cx="3911600" cy="461665"/>
          </a:xfrm>
          <a:prstGeom prst="rect">
            <a:avLst/>
          </a:prstGeom>
          <a:noFill/>
        </p:spPr>
        <p:txBody>
          <a:bodyPr wrap="square" rtlCol="0">
            <a:spAutoFit/>
          </a:bodyPr>
          <a:lstStyle/>
          <a:p>
            <a:pPr>
              <a:spcAft>
                <a:spcPts val="600"/>
              </a:spcAft>
            </a:pPr>
            <a:r>
              <a:rPr lang="en-US" sz="2400" dirty="0">
                <a:solidFill>
                  <a:schemeClr val="accent1"/>
                </a:solidFill>
              </a:rPr>
              <a:t>Like this!</a:t>
            </a:r>
            <a:endParaRPr lang="en-US" sz="2400">
              <a:solidFill>
                <a:schemeClr val="accent1"/>
              </a:solidFill>
            </a:endParaRPr>
          </a:p>
        </p:txBody>
      </p:sp>
      <p:sp>
        <p:nvSpPr>
          <p:cNvPr id="4" name="TextBox 3">
            <a:extLst>
              <a:ext uri="{FF2B5EF4-FFF2-40B4-BE49-F238E27FC236}">
                <a16:creationId xmlns:a16="http://schemas.microsoft.com/office/drawing/2014/main" id="{0FFC3C96-E3BC-2D3E-BB4B-103904CB8429}"/>
              </a:ext>
            </a:extLst>
          </p:cNvPr>
          <p:cNvSpPr txBox="1"/>
          <p:nvPr/>
        </p:nvSpPr>
        <p:spPr>
          <a:xfrm>
            <a:off x="3206751" y="565150"/>
            <a:ext cx="1590674" cy="366183"/>
          </a:xfrm>
          <a:prstGeom prst="rect">
            <a:avLst/>
          </a:prstGeom>
          <a:noFill/>
        </p:spPr>
        <p:txBody>
          <a:bodyPr wrap="square" rtlCol="0">
            <a:spAutoFit/>
          </a:bodyPr>
          <a:lstStyle/>
          <a:p>
            <a:r>
              <a:rPr lang="en-US" i="1" dirty="0">
                <a:solidFill>
                  <a:srgbClr val="00B0F0"/>
                </a:solidFill>
              </a:rPr>
              <a:t>Context</a:t>
            </a:r>
          </a:p>
        </p:txBody>
      </p:sp>
      <p:sp>
        <p:nvSpPr>
          <p:cNvPr id="5" name="TextBox 4">
            <a:extLst>
              <a:ext uri="{FF2B5EF4-FFF2-40B4-BE49-F238E27FC236}">
                <a16:creationId xmlns:a16="http://schemas.microsoft.com/office/drawing/2014/main" id="{01A52207-C99E-52B5-7C24-55C4EE4FCBE2}"/>
              </a:ext>
            </a:extLst>
          </p:cNvPr>
          <p:cNvSpPr txBox="1"/>
          <p:nvPr/>
        </p:nvSpPr>
        <p:spPr>
          <a:xfrm>
            <a:off x="3206751" y="1699589"/>
            <a:ext cx="1416050" cy="369332"/>
          </a:xfrm>
          <a:prstGeom prst="rect">
            <a:avLst/>
          </a:prstGeom>
          <a:noFill/>
        </p:spPr>
        <p:txBody>
          <a:bodyPr wrap="square" rtlCol="0">
            <a:spAutoFit/>
          </a:bodyPr>
          <a:lstStyle/>
          <a:p>
            <a:r>
              <a:rPr lang="en-US" i="1" dirty="0">
                <a:solidFill>
                  <a:srgbClr val="00B050"/>
                </a:solidFill>
              </a:rPr>
              <a:t>Problem</a:t>
            </a:r>
          </a:p>
        </p:txBody>
      </p:sp>
      <p:sp>
        <p:nvSpPr>
          <p:cNvPr id="6" name="TextBox 5">
            <a:extLst>
              <a:ext uri="{FF2B5EF4-FFF2-40B4-BE49-F238E27FC236}">
                <a16:creationId xmlns:a16="http://schemas.microsoft.com/office/drawing/2014/main" id="{2DFBEA4E-B1FE-8D9A-56EB-B578E9C8680C}"/>
              </a:ext>
            </a:extLst>
          </p:cNvPr>
          <p:cNvSpPr txBox="1"/>
          <p:nvPr/>
        </p:nvSpPr>
        <p:spPr>
          <a:xfrm>
            <a:off x="3206751" y="3429000"/>
            <a:ext cx="1365249" cy="646331"/>
          </a:xfrm>
          <a:prstGeom prst="rect">
            <a:avLst/>
          </a:prstGeom>
          <a:noFill/>
        </p:spPr>
        <p:txBody>
          <a:bodyPr wrap="square" rtlCol="0">
            <a:spAutoFit/>
          </a:bodyPr>
          <a:lstStyle/>
          <a:p>
            <a:r>
              <a:rPr lang="en-US" i="1" dirty="0">
                <a:solidFill>
                  <a:schemeClr val="accent6">
                    <a:lumMod val="75000"/>
                  </a:schemeClr>
                </a:solidFill>
              </a:rPr>
              <a:t>The imperative</a:t>
            </a:r>
          </a:p>
        </p:txBody>
      </p:sp>
      <p:sp>
        <p:nvSpPr>
          <p:cNvPr id="7" name="TextBox 6">
            <a:extLst>
              <a:ext uri="{FF2B5EF4-FFF2-40B4-BE49-F238E27FC236}">
                <a16:creationId xmlns:a16="http://schemas.microsoft.com/office/drawing/2014/main" id="{AC945D86-0914-565F-23D8-4F44AD91662E}"/>
              </a:ext>
            </a:extLst>
          </p:cNvPr>
          <p:cNvSpPr txBox="1"/>
          <p:nvPr/>
        </p:nvSpPr>
        <p:spPr>
          <a:xfrm>
            <a:off x="2726268" y="4793688"/>
            <a:ext cx="1896533" cy="369332"/>
          </a:xfrm>
          <a:prstGeom prst="rect">
            <a:avLst/>
          </a:prstGeom>
          <a:noFill/>
        </p:spPr>
        <p:txBody>
          <a:bodyPr wrap="square" rtlCol="0">
            <a:spAutoFit/>
          </a:bodyPr>
          <a:lstStyle/>
          <a:p>
            <a:r>
              <a:rPr lang="en-US" i="1" dirty="0">
                <a:solidFill>
                  <a:schemeClr val="accent2"/>
                </a:solidFill>
              </a:rPr>
              <a:t>Larger context</a:t>
            </a:r>
          </a:p>
        </p:txBody>
      </p:sp>
    </p:spTree>
    <p:extLst>
      <p:ext uri="{BB962C8B-B14F-4D97-AF65-F5344CB8AC3E}">
        <p14:creationId xmlns:p14="http://schemas.microsoft.com/office/powerpoint/2010/main" val="337969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 name="Picture 2" descr="Close-up of red tulips on a black background&#10;&#10;Description automatically generated">
            <a:extLst>
              <a:ext uri="{FF2B5EF4-FFF2-40B4-BE49-F238E27FC236}">
                <a16:creationId xmlns:a16="http://schemas.microsoft.com/office/drawing/2014/main" id="{5BE2BD0B-88D9-E6C6-4938-718B04569AF8}"/>
              </a:ext>
            </a:extLst>
          </p:cNvPr>
          <p:cNvPicPr>
            <a:picLocks noChangeAspect="1"/>
          </p:cNvPicPr>
          <p:nvPr/>
        </p:nvPicPr>
        <p:blipFill>
          <a:blip r:embed="rId2"/>
          <a:stretch>
            <a:fillRect/>
          </a:stretch>
        </p:blipFill>
        <p:spPr>
          <a:xfrm>
            <a:off x="7391951" y="14287"/>
            <a:ext cx="4766711" cy="6843713"/>
          </a:xfrm>
          <a:prstGeom prst="rect">
            <a:avLst/>
          </a:prstGeom>
        </p:spPr>
      </p:pic>
      <p:sp>
        <p:nvSpPr>
          <p:cNvPr id="36"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 name="TextBox 3">
            <a:extLst>
              <a:ext uri="{FF2B5EF4-FFF2-40B4-BE49-F238E27FC236}">
                <a16:creationId xmlns:a16="http://schemas.microsoft.com/office/drawing/2014/main" id="{E7CE2FFE-235C-2876-1DBC-83163ECBD9B6}"/>
              </a:ext>
            </a:extLst>
          </p:cNvPr>
          <p:cNvSpPr txBox="1"/>
          <p:nvPr/>
        </p:nvSpPr>
        <p:spPr>
          <a:xfrm>
            <a:off x="484188" y="565150"/>
            <a:ext cx="6063569" cy="7109639"/>
          </a:xfrm>
          <a:prstGeom prst="rect">
            <a:avLst/>
          </a:prstGeom>
          <a:noFill/>
        </p:spPr>
        <p:txBody>
          <a:bodyPr wrap="square" rtlCol="0">
            <a:spAutoFit/>
          </a:bodyPr>
          <a:lstStyle/>
          <a:p>
            <a:r>
              <a:rPr lang="en-US" sz="2400" dirty="0">
                <a:solidFill>
                  <a:schemeClr val="accent1"/>
                </a:solidFill>
              </a:rPr>
              <a:t>ASK YOURSELF</a:t>
            </a:r>
          </a:p>
          <a:p>
            <a:endParaRPr lang="en-US" sz="2400" dirty="0">
              <a:solidFill>
                <a:schemeClr val="accent1"/>
              </a:solidFill>
            </a:endParaRPr>
          </a:p>
          <a:p>
            <a:endParaRPr lang="en-US" sz="2400" dirty="0">
              <a:solidFill>
                <a:schemeClr val="accent1"/>
              </a:solidFill>
            </a:endParaRPr>
          </a:p>
          <a:p>
            <a:pPr marL="457200" indent="-457200">
              <a:buAutoNum type="arabicPeriod"/>
            </a:pPr>
            <a:r>
              <a:rPr lang="en-US" sz="2400" dirty="0">
                <a:solidFill>
                  <a:schemeClr val="accent1"/>
                </a:solidFill>
              </a:rPr>
              <a:t>What unfamiliar terms do I need to define for the reader? </a:t>
            </a:r>
          </a:p>
          <a:p>
            <a:pPr marL="457200" indent="-457200">
              <a:buAutoNum type="arabicPeriod"/>
            </a:pPr>
            <a:endParaRPr lang="en-US" sz="2400" dirty="0">
              <a:solidFill>
                <a:schemeClr val="accent1"/>
              </a:solidFill>
            </a:endParaRPr>
          </a:p>
          <a:p>
            <a:pPr marL="457200" indent="-457200">
              <a:buAutoNum type="arabicPeriod"/>
            </a:pPr>
            <a:r>
              <a:rPr lang="en-US" sz="2400" dirty="0">
                <a:solidFill>
                  <a:schemeClr val="accent1"/>
                </a:solidFill>
              </a:rPr>
              <a:t>What is the history of the problem studied or question asked? </a:t>
            </a:r>
          </a:p>
          <a:p>
            <a:pPr marL="457200" indent="-457200">
              <a:buAutoNum type="arabicPeriod"/>
            </a:pPr>
            <a:endParaRPr lang="en-US" sz="2400" dirty="0">
              <a:solidFill>
                <a:schemeClr val="accent1"/>
              </a:solidFill>
            </a:endParaRPr>
          </a:p>
          <a:p>
            <a:pPr marL="457200" indent="-457200">
              <a:buAutoNum type="arabicPeriod"/>
            </a:pPr>
            <a:r>
              <a:rPr lang="en-US" sz="2400" dirty="0">
                <a:solidFill>
                  <a:schemeClr val="accent1"/>
                </a:solidFill>
              </a:rPr>
              <a:t>What does the reader need to know in order to understand my project – i.e., how can I educate the reader? </a:t>
            </a:r>
          </a:p>
          <a:p>
            <a:pPr marL="457200" indent="-457200">
              <a:buAutoNum type="arabicPeriod"/>
            </a:pPr>
            <a:endParaRPr lang="en-US" sz="2400" dirty="0">
              <a:solidFill>
                <a:schemeClr val="accent1"/>
              </a:solidFill>
            </a:endParaRPr>
          </a:p>
          <a:p>
            <a:pPr marL="457200" indent="-457200">
              <a:buFontTx/>
              <a:buAutoNum type="arabicPeriod"/>
            </a:pPr>
            <a:r>
              <a:rPr lang="en-US" sz="2400" dirty="0">
                <a:solidFill>
                  <a:schemeClr val="accent1"/>
                </a:solidFill>
              </a:rPr>
              <a:t>What research/studies have led to or contributed to mine? </a:t>
            </a:r>
          </a:p>
          <a:p>
            <a:pPr marL="457200" indent="-457200">
              <a:buAutoNum type="arabicPeriod"/>
            </a:pPr>
            <a:endParaRPr lang="en-US" sz="2400" dirty="0">
              <a:solidFill>
                <a:schemeClr val="accent1"/>
              </a:solidFill>
            </a:endParaRPr>
          </a:p>
          <a:p>
            <a:pPr marL="457200" indent="-457200">
              <a:buAutoNum type="arabicPeriod"/>
            </a:pPr>
            <a:endParaRPr lang="en-US" sz="2400" dirty="0">
              <a:solidFill>
                <a:schemeClr val="accent1"/>
              </a:solidFill>
            </a:endParaRPr>
          </a:p>
          <a:p>
            <a:endParaRPr lang="en-US" sz="2400" dirty="0">
              <a:solidFill>
                <a:schemeClr val="accent1"/>
              </a:solidFill>
            </a:endParaRPr>
          </a:p>
          <a:p>
            <a:pPr marL="457200" indent="-457200">
              <a:buAutoNum type="arabicPeriod"/>
            </a:pPr>
            <a:endParaRPr lang="en-US" sz="2400" dirty="0">
              <a:solidFill>
                <a:schemeClr val="accent1"/>
              </a:solidFill>
            </a:endParaRPr>
          </a:p>
        </p:txBody>
      </p:sp>
    </p:spTree>
    <p:extLst>
      <p:ext uri="{BB962C8B-B14F-4D97-AF65-F5344CB8AC3E}">
        <p14:creationId xmlns:p14="http://schemas.microsoft.com/office/powerpoint/2010/main" val="121480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checkerboard(across)">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checkerboard(across)">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checkerboard(across)">
                                      <p:cBhvr>
                                        <p:cTn id="17" dur="5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checkerboard(across)">
                                      <p:cBhvr>
                                        <p:cTn id="2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C6117-7A64-380B-0ED6-651E1BAAA7A2}"/>
              </a:ext>
              <a:ext uri="{C183D7F6-B498-43B3-948B-1728B52AA6E4}">
                <adec:decorative xmlns:adec="http://schemas.microsoft.com/office/drawing/2017/decorative" val="1"/>
              </a:ext>
            </a:extLst>
          </p:cNvPr>
          <p:cNvPicPr>
            <a:picLocks noChangeAspect="1"/>
          </p:cNvPicPr>
          <p:nvPr/>
        </p:nvPicPr>
        <p:blipFill rotWithShape="1">
          <a:blip r:embed="rId2"/>
          <a:srcRect t="15089" b="325"/>
          <a:stretch/>
        </p:blipFill>
        <p:spPr>
          <a:xfrm>
            <a:off x="20" y="10"/>
            <a:ext cx="12191980" cy="6857990"/>
          </a:xfrm>
          <a:prstGeom prst="rect">
            <a:avLst/>
          </a:prstGeom>
        </p:spPr>
      </p:pic>
      <p:grpSp>
        <p:nvGrpSpPr>
          <p:cNvPr id="8" name="Group 7">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TextBox 3">
            <a:extLst>
              <a:ext uri="{FF2B5EF4-FFF2-40B4-BE49-F238E27FC236}">
                <a16:creationId xmlns:a16="http://schemas.microsoft.com/office/drawing/2014/main" id="{79A1ED89-CD36-87CF-6DEB-EC04B060E34F}"/>
              </a:ext>
            </a:extLst>
          </p:cNvPr>
          <p:cNvSpPr txBox="1"/>
          <p:nvPr/>
        </p:nvSpPr>
        <p:spPr>
          <a:xfrm>
            <a:off x="4751182" y="3067913"/>
            <a:ext cx="4229100" cy="707886"/>
          </a:xfrm>
          <a:prstGeom prst="rect">
            <a:avLst/>
          </a:prstGeom>
          <a:noFill/>
        </p:spPr>
        <p:txBody>
          <a:bodyPr wrap="square" rtlCol="0">
            <a:spAutoFit/>
          </a:bodyPr>
          <a:lstStyle/>
          <a:p>
            <a:r>
              <a:rPr lang="en-US" sz="4000" dirty="0">
                <a:solidFill>
                  <a:schemeClr val="bg1"/>
                </a:solidFill>
              </a:rPr>
              <a:t>METHODS</a:t>
            </a:r>
          </a:p>
        </p:txBody>
      </p:sp>
    </p:spTree>
    <p:extLst>
      <p:ext uri="{BB962C8B-B14F-4D97-AF65-F5344CB8AC3E}">
        <p14:creationId xmlns:p14="http://schemas.microsoft.com/office/powerpoint/2010/main" val="2749752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9" name="Group 218">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20"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2"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7"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9"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9" name="Group 238">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40" name="Rectangle 239">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1" name="Isosceles Triangle 188">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2" name="Rectangle 241">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243" name="Rectangle 242">
            <a:extLst>
              <a:ext uri="{FF2B5EF4-FFF2-40B4-BE49-F238E27FC236}">
                <a16:creationId xmlns:a16="http://schemas.microsoft.com/office/drawing/2014/main" id="{8334A2EF-69D9-41C1-9876-91D7FCF7C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id="{874C0C03-1202-4DC9-BA33-998DDFB3FB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45" name="Freeform 5">
              <a:extLst>
                <a:ext uri="{FF2B5EF4-FFF2-40B4-BE49-F238E27FC236}">
                  <a16:creationId xmlns:a16="http://schemas.microsoft.com/office/drawing/2014/main" id="{60BF984B-F4C1-4BF0-B296-72CAD8814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6">
              <a:extLst>
                <a:ext uri="{FF2B5EF4-FFF2-40B4-BE49-F238E27FC236}">
                  <a16:creationId xmlns:a16="http://schemas.microsoft.com/office/drawing/2014/main" id="{2E887C16-A8CC-48BD-A34B-69B5D14BE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7">
              <a:extLst>
                <a:ext uri="{FF2B5EF4-FFF2-40B4-BE49-F238E27FC236}">
                  <a16:creationId xmlns:a16="http://schemas.microsoft.com/office/drawing/2014/main" id="{1194B805-0CE2-4FD6-804E-2771E18BB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Freeform 8">
              <a:extLst>
                <a:ext uri="{FF2B5EF4-FFF2-40B4-BE49-F238E27FC236}">
                  <a16:creationId xmlns:a16="http://schemas.microsoft.com/office/drawing/2014/main" id="{96000EBD-113B-4BB5-94F2-B2C961094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9">
              <a:extLst>
                <a:ext uri="{FF2B5EF4-FFF2-40B4-BE49-F238E27FC236}">
                  <a16:creationId xmlns:a16="http://schemas.microsoft.com/office/drawing/2014/main" id="{C2C37892-BF6A-4DDB-BAA9-48B6A051E9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Freeform 10">
              <a:extLst>
                <a:ext uri="{FF2B5EF4-FFF2-40B4-BE49-F238E27FC236}">
                  <a16:creationId xmlns:a16="http://schemas.microsoft.com/office/drawing/2014/main" id="{B3A53A2B-EB9B-4318-A7F9-E371D211E7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11">
              <a:extLst>
                <a:ext uri="{FF2B5EF4-FFF2-40B4-BE49-F238E27FC236}">
                  <a16:creationId xmlns:a16="http://schemas.microsoft.com/office/drawing/2014/main" id="{59001F5F-9338-43E1-BB4B-21C681CA20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Freeform 12">
              <a:extLst>
                <a:ext uri="{FF2B5EF4-FFF2-40B4-BE49-F238E27FC236}">
                  <a16:creationId xmlns:a16="http://schemas.microsoft.com/office/drawing/2014/main" id="{24781ABE-347F-40E9-9BB2-3E35C8F15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13">
              <a:extLst>
                <a:ext uri="{FF2B5EF4-FFF2-40B4-BE49-F238E27FC236}">
                  <a16:creationId xmlns:a16="http://schemas.microsoft.com/office/drawing/2014/main" id="{6D8A7767-4D16-4AB7-8277-D66FEC7F7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Freeform 14">
              <a:extLst>
                <a:ext uri="{FF2B5EF4-FFF2-40B4-BE49-F238E27FC236}">
                  <a16:creationId xmlns:a16="http://schemas.microsoft.com/office/drawing/2014/main" id="{1B7D649D-9559-4E1D-937A-351948350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15">
              <a:extLst>
                <a:ext uri="{FF2B5EF4-FFF2-40B4-BE49-F238E27FC236}">
                  <a16:creationId xmlns:a16="http://schemas.microsoft.com/office/drawing/2014/main" id="{45AA5D21-8C7B-4C77-815C-C3A8EA0A5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Freeform 16">
              <a:extLst>
                <a:ext uri="{FF2B5EF4-FFF2-40B4-BE49-F238E27FC236}">
                  <a16:creationId xmlns:a16="http://schemas.microsoft.com/office/drawing/2014/main" id="{D7A46675-AA96-41DB-B9DB-CAA471A20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17">
              <a:extLst>
                <a:ext uri="{FF2B5EF4-FFF2-40B4-BE49-F238E27FC236}">
                  <a16:creationId xmlns:a16="http://schemas.microsoft.com/office/drawing/2014/main" id="{82090F8A-ECF2-423C-98D0-8EF226220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Freeform 18">
              <a:extLst>
                <a:ext uri="{FF2B5EF4-FFF2-40B4-BE49-F238E27FC236}">
                  <a16:creationId xmlns:a16="http://schemas.microsoft.com/office/drawing/2014/main" id="{EA5DE46B-A4BE-407F-835A-693D3E979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Freeform 19">
              <a:extLst>
                <a:ext uri="{FF2B5EF4-FFF2-40B4-BE49-F238E27FC236}">
                  <a16:creationId xmlns:a16="http://schemas.microsoft.com/office/drawing/2014/main" id="{429E4297-5489-465D-A6D7-03BD468E0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Freeform 20">
              <a:extLst>
                <a:ext uri="{FF2B5EF4-FFF2-40B4-BE49-F238E27FC236}">
                  <a16:creationId xmlns:a16="http://schemas.microsoft.com/office/drawing/2014/main" id="{69A4CFA1-B603-453B-AC53-49E8A8DF7E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Freeform 21">
              <a:extLst>
                <a:ext uri="{FF2B5EF4-FFF2-40B4-BE49-F238E27FC236}">
                  <a16:creationId xmlns:a16="http://schemas.microsoft.com/office/drawing/2014/main" id="{7A997EDF-8927-490B-AD5F-046317B8B2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Freeform 22">
              <a:extLst>
                <a:ext uri="{FF2B5EF4-FFF2-40B4-BE49-F238E27FC236}">
                  <a16:creationId xmlns:a16="http://schemas.microsoft.com/office/drawing/2014/main" id="{3C91BE84-B1A4-4592-A942-2C72C86DD8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Freeform 23">
              <a:extLst>
                <a:ext uri="{FF2B5EF4-FFF2-40B4-BE49-F238E27FC236}">
                  <a16:creationId xmlns:a16="http://schemas.microsoft.com/office/drawing/2014/main" id="{A0AAA5CD-6E44-429A-91FA-D650BAF9EE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64" name="Rectangle 263">
            <a:extLst>
              <a:ext uri="{FF2B5EF4-FFF2-40B4-BE49-F238E27FC236}">
                <a16:creationId xmlns:a16="http://schemas.microsoft.com/office/drawing/2014/main" id="{C8CA0C52-5ACA-4F17-AA4A-312E0E110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flying a glider&#10;&#10;Description automatically generated">
            <a:extLst>
              <a:ext uri="{FF2B5EF4-FFF2-40B4-BE49-F238E27FC236}">
                <a16:creationId xmlns:a16="http://schemas.microsoft.com/office/drawing/2014/main" id="{A5728C88-CDCE-F0D4-3664-FE8CBA3C137D}"/>
              </a:ext>
            </a:extLst>
          </p:cNvPr>
          <p:cNvPicPr>
            <a:picLocks noChangeAspect="1"/>
          </p:cNvPicPr>
          <p:nvPr/>
        </p:nvPicPr>
        <p:blipFill>
          <a:blip r:embed="rId2"/>
          <a:stretch>
            <a:fillRect/>
          </a:stretch>
        </p:blipFill>
        <p:spPr>
          <a:xfrm>
            <a:off x="972115" y="1410042"/>
            <a:ext cx="5641848" cy="4019816"/>
          </a:xfrm>
          <a:prstGeom prst="rect">
            <a:avLst/>
          </a:prstGeom>
          <a:ln w="12700">
            <a:noFill/>
          </a:ln>
        </p:spPr>
      </p:pic>
      <p:sp>
        <p:nvSpPr>
          <p:cNvPr id="265"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CED22B-471C-001B-B590-DF718220CA3E}"/>
              </a:ext>
            </a:extLst>
          </p:cNvPr>
          <p:cNvSpPr txBox="1"/>
          <p:nvPr/>
        </p:nvSpPr>
        <p:spPr>
          <a:xfrm>
            <a:off x="6972939" y="548036"/>
            <a:ext cx="4962300" cy="5324535"/>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The methods discussion [500 words-</a:t>
            </a:r>
            <a:r>
              <a:rPr kumimoji="0" lang="en-US" altLang="en-US" sz="2000" b="0" i="0" u="none" strike="noStrike" cap="none" normalizeH="0" baseline="0" dirty="0" err="1">
                <a:ln>
                  <a:noFill/>
                </a:ln>
                <a:solidFill>
                  <a:schemeClr val="accent1"/>
                </a:solidFill>
                <a:effectLst/>
                <a:latin typeface="Minion Pro"/>
                <a:ea typeface="Calibri" panose="020F0502020204030204" pitchFamily="34" charset="0"/>
                <a:cs typeface="Arial" panose="020B0604020202020204" pitchFamily="34" charset="0"/>
              </a:rPr>
              <a:t>ish</a:t>
            </a:r>
            <a:r>
              <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 provides a complete description of the methodology for the study, including (if applicable):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accent1"/>
              </a:solidFill>
              <a:latin typeface="Minion Pro"/>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r>
              <a:rPr lang="en-US" altLang="en-US" sz="2000" dirty="0">
                <a:solidFill>
                  <a:schemeClr val="accent1"/>
                </a:solidFill>
                <a:latin typeface="Minion Pro"/>
                <a:ea typeface="Calibri" panose="020F0502020204030204" pitchFamily="34" charset="0"/>
                <a:cs typeface="Arial" panose="020B0604020202020204" pitchFamily="34" charset="0"/>
              </a:rPr>
              <a:t>d</a:t>
            </a:r>
            <a:r>
              <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rPr>
              <a:t>ata collection approach (i.e.,</a:t>
            </a:r>
            <a:r>
              <a:rPr kumimoji="0" lang="en-US" altLang="en-US" sz="2000" b="0" i="0" u="none" strike="noStrike" cap="none" normalizeH="0" dirty="0">
                <a:ln>
                  <a:noFill/>
                </a:ln>
                <a:solidFill>
                  <a:schemeClr val="accent1"/>
                </a:solidFill>
                <a:effectLst/>
                <a:latin typeface="Minion Pro"/>
                <a:ea typeface="Calibri" panose="020F0502020204030204" pitchFamily="34" charset="0"/>
                <a:cs typeface="Arial" panose="020B0604020202020204" pitchFamily="34" charset="0"/>
              </a:rPr>
              <a:t> interviews, sources of raw data, etc.)</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endParaRPr lang="en-US" altLang="en-US" sz="2000" baseline="0" dirty="0">
              <a:solidFill>
                <a:schemeClr val="accent1"/>
              </a:solidFill>
              <a:latin typeface="Minion Pro"/>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r>
              <a:rPr lang="en-US" altLang="en-US" sz="2000" dirty="0">
                <a:solidFill>
                  <a:schemeClr val="accent1"/>
                </a:solidFill>
                <a:latin typeface="Minion Pro"/>
                <a:ea typeface="Calibri" panose="020F0502020204030204" pitchFamily="34" charset="0"/>
                <a:cs typeface="Arial" panose="020B0604020202020204" pitchFamily="34" charset="0"/>
              </a:rPr>
              <a:t>v</a:t>
            </a:r>
            <a:r>
              <a:rPr kumimoji="0" lang="en-US" altLang="en-US" sz="2000" b="0" i="0" u="none" strike="noStrike" cap="none" normalizeH="0" dirty="0">
                <a:ln>
                  <a:noFill/>
                </a:ln>
                <a:solidFill>
                  <a:schemeClr val="accent1"/>
                </a:solidFill>
                <a:effectLst/>
                <a:latin typeface="Minion Pro"/>
                <a:ea typeface="Calibri" panose="020F0502020204030204" pitchFamily="34" charset="0"/>
                <a:cs typeface="Arial" panose="020B0604020202020204" pitchFamily="34" charset="0"/>
              </a:rPr>
              <a:t>ariables defined</a:t>
            </a:r>
            <a:endPar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endPar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r>
              <a:rPr lang="en-US" altLang="en-US" sz="2000" dirty="0">
                <a:solidFill>
                  <a:schemeClr val="accent1"/>
                </a:solidFill>
                <a:latin typeface="Minion Pro"/>
                <a:ea typeface="Calibri" panose="020F0502020204030204" pitchFamily="34" charset="0"/>
                <a:cs typeface="Arial" panose="020B0604020202020204" pitchFamily="34" charset="0"/>
              </a:rPr>
              <a:t>data analysis conducted (i.e., reliability of raw data, text critique)</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endParaRPr lang="en-US" altLang="en-US" sz="2000" dirty="0">
              <a:solidFill>
                <a:schemeClr val="accent1"/>
              </a:solidFill>
              <a:latin typeface="Minion Pro"/>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r>
              <a:rPr lang="en-US" altLang="en-US" sz="2000" dirty="0">
                <a:solidFill>
                  <a:schemeClr val="accent1"/>
                </a:solidFill>
                <a:latin typeface="Minion Pro"/>
                <a:ea typeface="Calibri" panose="020F0502020204030204" pitchFamily="34" charset="0"/>
                <a:cs typeface="Arial" panose="020B0604020202020204" pitchFamily="34" charset="0"/>
              </a:rPr>
              <a:t>challenges faced; limitations</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endPar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r>
              <a:rPr lang="en-US" altLang="en-US" sz="2000" dirty="0">
                <a:solidFill>
                  <a:schemeClr val="accent1"/>
                </a:solidFill>
                <a:latin typeface="Minion Pro"/>
                <a:ea typeface="Calibri" panose="020F0502020204030204" pitchFamily="34" charset="0"/>
                <a:cs typeface="Arial" panose="020B0604020202020204" pitchFamily="34" charset="0"/>
              </a:rPr>
              <a:t>processes, procedures, preparations</a:t>
            </a:r>
            <a:endPar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v"/>
              <a:tabLst/>
            </a:pPr>
            <a:endParaRPr kumimoji="0" lang="en-US" altLang="en-US" sz="2000" b="0" i="0" u="none" strike="noStrike" cap="none" normalizeH="0" baseline="0" dirty="0">
              <a:ln>
                <a:noFill/>
              </a:ln>
              <a:solidFill>
                <a:schemeClr val="accent1"/>
              </a:solidFill>
              <a:effectLst/>
              <a:latin typeface="Minion Pro"/>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3864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heckerboard(across)">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checkerboard(across)">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checkerboard(across)">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checkerboard(across)">
                                      <p:cBhvr>
                                        <p:cTn id="22" dur="500"/>
                                        <p:tgtEl>
                                          <p:spTgt spid="6">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checkerboard(across)">
                                      <p:cBhvr>
                                        <p:cTn id="2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0" name="Rectangle 29">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B48E62"/>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sensor system&#10;&#10;Description automatically generated">
            <a:extLst>
              <a:ext uri="{FF2B5EF4-FFF2-40B4-BE49-F238E27FC236}">
                <a16:creationId xmlns:a16="http://schemas.microsoft.com/office/drawing/2014/main" id="{B1D4A6CD-2949-7DA8-62A4-4BD63F12FB20}"/>
              </a:ext>
            </a:extLst>
          </p:cNvPr>
          <p:cNvPicPr>
            <a:picLocks noChangeAspect="1"/>
          </p:cNvPicPr>
          <p:nvPr/>
        </p:nvPicPr>
        <p:blipFill>
          <a:blip r:embed="rId2"/>
          <a:stretch>
            <a:fillRect/>
          </a:stretch>
        </p:blipFill>
        <p:spPr>
          <a:xfrm>
            <a:off x="2404952" y="1812503"/>
            <a:ext cx="6901084" cy="3881860"/>
          </a:xfrm>
          <a:prstGeom prst="rect">
            <a:avLst/>
          </a:prstGeom>
        </p:spPr>
      </p:pic>
      <p:sp>
        <p:nvSpPr>
          <p:cNvPr id="3" name="TextBox 2">
            <a:extLst>
              <a:ext uri="{FF2B5EF4-FFF2-40B4-BE49-F238E27FC236}">
                <a16:creationId xmlns:a16="http://schemas.microsoft.com/office/drawing/2014/main" id="{E331760D-5399-B68E-8023-5534A0DE945C}"/>
              </a:ext>
            </a:extLst>
          </p:cNvPr>
          <p:cNvSpPr txBox="1"/>
          <p:nvPr/>
        </p:nvSpPr>
        <p:spPr>
          <a:xfrm>
            <a:off x="1272593" y="1298927"/>
            <a:ext cx="5227218" cy="461665"/>
          </a:xfrm>
          <a:prstGeom prst="rect">
            <a:avLst/>
          </a:prstGeom>
          <a:noFill/>
        </p:spPr>
        <p:txBody>
          <a:bodyPr wrap="square" rtlCol="0">
            <a:spAutoFit/>
          </a:bodyPr>
          <a:lstStyle/>
          <a:p>
            <a:r>
              <a:rPr lang="en-US" sz="2400" dirty="0">
                <a:solidFill>
                  <a:srgbClr val="00B0F0"/>
                </a:solidFill>
              </a:rPr>
              <a:t>Can you spot the flaw in this figure? </a:t>
            </a:r>
          </a:p>
        </p:txBody>
      </p:sp>
      <p:sp>
        <p:nvSpPr>
          <p:cNvPr id="4" name="TextBox 3">
            <a:extLst>
              <a:ext uri="{FF2B5EF4-FFF2-40B4-BE49-F238E27FC236}">
                <a16:creationId xmlns:a16="http://schemas.microsoft.com/office/drawing/2014/main" id="{E78D5A81-3EB1-B913-54A8-48D35D79481C}"/>
              </a:ext>
            </a:extLst>
          </p:cNvPr>
          <p:cNvSpPr txBox="1"/>
          <p:nvPr/>
        </p:nvSpPr>
        <p:spPr>
          <a:xfrm>
            <a:off x="3454401" y="615350"/>
            <a:ext cx="5697538" cy="461665"/>
          </a:xfrm>
          <a:prstGeom prst="rect">
            <a:avLst/>
          </a:prstGeom>
          <a:noFill/>
        </p:spPr>
        <p:txBody>
          <a:bodyPr wrap="square" rtlCol="0">
            <a:spAutoFit/>
          </a:bodyPr>
          <a:lstStyle/>
          <a:p>
            <a:r>
              <a:rPr lang="en-US" sz="2400" dirty="0">
                <a:solidFill>
                  <a:schemeClr val="accent1"/>
                </a:solidFill>
              </a:rPr>
              <a:t>TABLES and FIGURES and EQUATIONS</a:t>
            </a:r>
          </a:p>
        </p:txBody>
      </p:sp>
    </p:spTree>
    <p:extLst>
      <p:ext uri="{BB962C8B-B14F-4D97-AF65-F5344CB8AC3E}">
        <p14:creationId xmlns:p14="http://schemas.microsoft.com/office/powerpoint/2010/main" val="347205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 name="Picture 2">
            <a:extLst>
              <a:ext uri="{FF2B5EF4-FFF2-40B4-BE49-F238E27FC236}">
                <a16:creationId xmlns:a16="http://schemas.microsoft.com/office/drawing/2014/main" id="{1FAD608B-6709-18A3-1426-C6C43ADF541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46881" y="982707"/>
            <a:ext cx="5100094" cy="4233077"/>
          </a:xfrm>
          <a:prstGeom prst="rect">
            <a:avLst/>
          </a:prstGeom>
        </p:spPr>
      </p:pic>
      <p:sp>
        <p:nvSpPr>
          <p:cNvPr id="36"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 name="TextBox 3">
            <a:extLst>
              <a:ext uri="{FF2B5EF4-FFF2-40B4-BE49-F238E27FC236}">
                <a16:creationId xmlns:a16="http://schemas.microsoft.com/office/drawing/2014/main" id="{9EBECC2A-CEAA-233C-7D68-F588C6FFFA12}"/>
              </a:ext>
            </a:extLst>
          </p:cNvPr>
          <p:cNvSpPr txBox="1"/>
          <p:nvPr/>
        </p:nvSpPr>
        <p:spPr>
          <a:xfrm>
            <a:off x="6584701" y="5694363"/>
            <a:ext cx="5100093" cy="523220"/>
          </a:xfrm>
          <a:prstGeom prst="rect">
            <a:avLst/>
          </a:prstGeom>
          <a:noFill/>
        </p:spPr>
        <p:txBody>
          <a:bodyPr wrap="square" rtlCol="0">
            <a:spAutoFit/>
          </a:bodyPr>
          <a:lstStyle/>
          <a:p>
            <a:r>
              <a:rPr lang="en-US" sz="2800" dirty="0">
                <a:solidFill>
                  <a:schemeClr val="accent1"/>
                </a:solidFill>
              </a:rPr>
              <a:t>Ha! That is a trick question.</a:t>
            </a:r>
          </a:p>
        </p:txBody>
      </p:sp>
      <p:sp>
        <p:nvSpPr>
          <p:cNvPr id="5" name="TextBox 4">
            <a:extLst>
              <a:ext uri="{FF2B5EF4-FFF2-40B4-BE49-F238E27FC236}">
                <a16:creationId xmlns:a16="http://schemas.microsoft.com/office/drawing/2014/main" id="{E93BEB82-F3AA-FD80-B05A-6C699AAA54BB}"/>
              </a:ext>
            </a:extLst>
          </p:cNvPr>
          <p:cNvSpPr txBox="1"/>
          <p:nvPr/>
        </p:nvSpPr>
        <p:spPr>
          <a:xfrm>
            <a:off x="2118784" y="2513915"/>
            <a:ext cx="3572933" cy="2246769"/>
          </a:xfrm>
          <a:prstGeom prst="rect">
            <a:avLst/>
          </a:prstGeom>
          <a:noFill/>
        </p:spPr>
        <p:txBody>
          <a:bodyPr wrap="square" rtlCol="0">
            <a:spAutoFit/>
          </a:bodyPr>
          <a:lstStyle/>
          <a:p>
            <a:pPr algn="ctr"/>
            <a:r>
              <a:rPr lang="en-US" sz="2800" dirty="0">
                <a:solidFill>
                  <a:schemeClr val="accent1"/>
                </a:solidFill>
              </a:rPr>
              <a:t>By design, your executive summary will contain NO tables, figures, or equations.</a:t>
            </a:r>
          </a:p>
        </p:txBody>
      </p:sp>
    </p:spTree>
    <p:extLst>
      <p:ext uri="{BB962C8B-B14F-4D97-AF65-F5344CB8AC3E}">
        <p14:creationId xmlns:p14="http://schemas.microsoft.com/office/powerpoint/2010/main" val="3067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DF205-6B06-1862-EA26-5C727E5B0F62}"/>
              </a:ext>
            </a:extLst>
          </p:cNvPr>
          <p:cNvSpPr>
            <a:spLocks noGrp="1"/>
          </p:cNvSpPr>
          <p:nvPr>
            <p:ph type="title"/>
          </p:nvPr>
        </p:nvSpPr>
        <p:spPr/>
        <p:txBody>
          <a:bodyPr>
            <a:normAutofit/>
          </a:bodyPr>
          <a:lstStyle/>
          <a:p>
            <a:pPr algn="r"/>
            <a:r>
              <a:rPr lang="en-US" sz="3200" i="1" dirty="0"/>
              <a:t>Your Executive Summary Will Be Less Technical than the Original Work</a:t>
            </a:r>
          </a:p>
        </p:txBody>
      </p:sp>
      <p:sp>
        <p:nvSpPr>
          <p:cNvPr id="4" name="TextBox 3">
            <a:extLst>
              <a:ext uri="{FF2B5EF4-FFF2-40B4-BE49-F238E27FC236}">
                <a16:creationId xmlns:a16="http://schemas.microsoft.com/office/drawing/2014/main" id="{47463907-AA22-3749-077B-4A06D24AAB1E}"/>
              </a:ext>
            </a:extLst>
          </p:cNvPr>
          <p:cNvSpPr txBox="1"/>
          <p:nvPr/>
        </p:nvSpPr>
        <p:spPr>
          <a:xfrm>
            <a:off x="5274253" y="717550"/>
            <a:ext cx="6705204" cy="5262979"/>
          </a:xfrm>
          <a:prstGeom prst="rect">
            <a:avLst/>
          </a:prstGeom>
          <a:noFill/>
        </p:spPr>
        <p:txBody>
          <a:bodyPr wrap="square" rtlCol="0">
            <a:spAutoFit/>
          </a:bodyPr>
          <a:lstStyle/>
          <a:p>
            <a:endParaRPr lang="en-US" sz="2400" dirty="0">
              <a:solidFill>
                <a:schemeClr val="accent1"/>
              </a:solidFill>
            </a:endParaRPr>
          </a:p>
          <a:p>
            <a:endParaRPr lang="en-US" sz="2400" dirty="0">
              <a:solidFill>
                <a:schemeClr val="accent1"/>
              </a:solidFill>
            </a:endParaRPr>
          </a:p>
          <a:p>
            <a:r>
              <a:rPr lang="en-US" sz="3200" dirty="0">
                <a:solidFill>
                  <a:schemeClr val="accent1"/>
                </a:solidFill>
                <a:effectLst/>
                <a:latin typeface="Minion Pro"/>
                <a:ea typeface="Calibri" panose="020F0502020204030204" pitchFamily="34" charset="0"/>
                <a:cs typeface="Arial" panose="020B0604020202020204" pitchFamily="34" charset="0"/>
              </a:rPr>
              <a:t>“</a:t>
            </a:r>
            <a:r>
              <a:rPr lang="en-US" sz="2000" dirty="0">
                <a:effectLst/>
                <a:latin typeface="Minion Pro"/>
                <a:ea typeface="Calibri" panose="020F0502020204030204" pitchFamily="34" charset="0"/>
                <a:cs typeface="Arial" panose="020B0604020202020204" pitchFamily="34" charset="0"/>
              </a:rPr>
              <a:t>For naval surface vessels, we anticipated the usage of the Over-the-Horizon GOLD (OTH-GOLD) messaging format for translation and visualization on the Global Command and Control System Maritime (GCCS-M). For civilian and other industry ships, we used a simulation interoperability application, which translates raw AIS data to Distributed Interactive Simulation (DIS) data. Alternatively for naval surface vessels, we created a similar application mapping the AIS data to OTH-GOLD as well, consolidating our tracks into one C2 system.</a:t>
            </a:r>
            <a:r>
              <a:rPr lang="en-US" sz="2400" dirty="0">
                <a:solidFill>
                  <a:schemeClr val="accent1"/>
                </a:solidFill>
                <a:effectLst/>
                <a:latin typeface="Minion Pro"/>
                <a:ea typeface="Calibri" panose="020F0502020204030204" pitchFamily="34" charset="0"/>
                <a:cs typeface="Arial" panose="020B0604020202020204" pitchFamily="34" charset="0"/>
              </a:rPr>
              <a:t>”</a:t>
            </a:r>
          </a:p>
          <a:p>
            <a:endParaRPr lang="en-US" dirty="0">
              <a:solidFill>
                <a:schemeClr val="accent1"/>
              </a:solidFill>
            </a:endParaRPr>
          </a:p>
          <a:p>
            <a:endParaRPr lang="en-US" dirty="0">
              <a:solidFill>
                <a:schemeClr val="accent1"/>
              </a:solidFill>
            </a:endParaRPr>
          </a:p>
          <a:p>
            <a:endParaRPr lang="en-US" dirty="0">
              <a:solidFill>
                <a:schemeClr val="accent1"/>
              </a:solidFill>
            </a:endParaRPr>
          </a:p>
          <a:p>
            <a:r>
              <a:rPr lang="en-US" dirty="0">
                <a:solidFill>
                  <a:schemeClr val="accent1"/>
                </a:solidFill>
              </a:rPr>
              <a:t>“Using a variety of applications, we mapped ships’ tracks.”  </a:t>
            </a:r>
          </a:p>
        </p:txBody>
      </p:sp>
    </p:spTree>
    <p:extLst>
      <p:ext uri="{BB962C8B-B14F-4D97-AF65-F5344CB8AC3E}">
        <p14:creationId xmlns:p14="http://schemas.microsoft.com/office/powerpoint/2010/main" val="383904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heckerboard(across)">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checkerboard(across)">
                                      <p:cBhvr>
                                        <p:cTn id="1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99FB9-47EF-A98A-0AA7-F58656C814B0}"/>
              </a:ext>
            </a:extLst>
          </p:cNvPr>
          <p:cNvSpPr txBox="1"/>
          <p:nvPr/>
        </p:nvSpPr>
        <p:spPr>
          <a:xfrm>
            <a:off x="4573159" y="148063"/>
            <a:ext cx="6858000" cy="6063198"/>
          </a:xfrm>
          <a:prstGeom prst="rect">
            <a:avLst/>
          </a:prstGeom>
          <a:noFill/>
        </p:spPr>
        <p:txBody>
          <a:bodyPr wrap="square" rtlCol="0">
            <a:spAutoFit/>
          </a:bodyPr>
          <a:lstStyle/>
          <a:p>
            <a:endParaRPr lang="en-US" sz="2000" dirty="0">
              <a:solidFill>
                <a:schemeClr val="accent1"/>
              </a:solidFill>
            </a:endParaRPr>
          </a:p>
          <a:p>
            <a:pPr marL="285750" indent="-285750">
              <a:buFont typeface="Wingdings" pitchFamily="2" charset="2"/>
              <a:buChar char="v"/>
            </a:pPr>
            <a:endParaRPr lang="en-US" dirty="0">
              <a:solidFill>
                <a:schemeClr val="accent1"/>
              </a:solidFill>
            </a:endParaRPr>
          </a:p>
          <a:p>
            <a:pPr marL="919163" indent="0">
              <a:buNone/>
            </a:pPr>
            <a:r>
              <a:rPr lang="en-US" i="1" dirty="0">
                <a:solidFill>
                  <a:schemeClr val="accent1"/>
                </a:solidFill>
              </a:rPr>
              <a:t>“</a:t>
            </a:r>
            <a:r>
              <a:rPr lang="en-US" i="1" dirty="0"/>
              <a:t>Baseline barometric testing will be conducted prior to administration of the medication, followed by a repeat assessment after drug administration, in order to determine whether there are any objectively measurable neuropsychiatric effects associated with this drug.</a:t>
            </a:r>
            <a:r>
              <a:rPr lang="en-US" i="1" dirty="0">
                <a:solidFill>
                  <a:schemeClr val="accent1"/>
                </a:solidFill>
              </a:rPr>
              <a:t>”</a:t>
            </a:r>
            <a:r>
              <a:rPr lang="en-US" i="1" dirty="0"/>
              <a:t>   </a:t>
            </a:r>
          </a:p>
          <a:p>
            <a:pPr marL="919163" indent="0">
              <a:buNone/>
            </a:pPr>
            <a:endParaRPr lang="en-US" sz="2000" i="1" dirty="0">
              <a:solidFill>
                <a:schemeClr val="accent1"/>
              </a:solidFill>
            </a:endParaRPr>
          </a:p>
          <a:p>
            <a:pPr marL="919163" indent="0">
              <a:buNone/>
            </a:pPr>
            <a:r>
              <a:rPr lang="en-US" sz="2000" dirty="0">
                <a:solidFill>
                  <a:schemeClr val="accent1"/>
                </a:solidFill>
              </a:rPr>
              <a:t>Revised: </a:t>
            </a:r>
          </a:p>
          <a:p>
            <a:pPr>
              <a:buFont typeface="Wingdings" pitchFamily="2" charset="2"/>
              <a:buChar char="v"/>
            </a:pPr>
            <a:endParaRPr lang="en-US" dirty="0"/>
          </a:p>
          <a:p>
            <a:pPr marL="0" indent="919163">
              <a:buNone/>
            </a:pPr>
            <a:r>
              <a:rPr lang="en-US" dirty="0">
                <a:solidFill>
                  <a:schemeClr val="accent1"/>
                </a:solidFill>
              </a:rPr>
              <a:t>“</a:t>
            </a:r>
            <a:r>
              <a:rPr lang="en-US" i="1" dirty="0"/>
              <a:t>The drug will be tested for side effects</a:t>
            </a:r>
            <a:r>
              <a:rPr lang="en-US" dirty="0"/>
              <a:t>.</a:t>
            </a:r>
            <a:r>
              <a:rPr lang="en-US" dirty="0">
                <a:solidFill>
                  <a:schemeClr val="accent1"/>
                </a:solidFill>
              </a:rPr>
              <a:t>”</a:t>
            </a:r>
          </a:p>
          <a:p>
            <a:endParaRPr lang="en-US" sz="2000" dirty="0">
              <a:solidFill>
                <a:schemeClr val="accent1"/>
              </a:solidFill>
            </a:endParaRPr>
          </a:p>
          <a:p>
            <a:pPr marL="285750" indent="-285750">
              <a:buFont typeface="Wingdings" pitchFamily="2" charset="2"/>
              <a:buChar char="v"/>
            </a:pPr>
            <a:endParaRPr lang="en-US" dirty="0">
              <a:solidFill>
                <a:schemeClr val="accent1"/>
              </a:solidFill>
            </a:endParaRPr>
          </a:p>
          <a:p>
            <a:pPr marL="919163" indent="0">
              <a:buNone/>
            </a:pPr>
            <a:r>
              <a:rPr lang="en-US" i="1" dirty="0">
                <a:solidFill>
                  <a:schemeClr val="accent1"/>
                </a:solidFill>
              </a:rPr>
              <a:t>“</a:t>
            </a:r>
            <a:r>
              <a:rPr lang="en-US" i="1" dirty="0">
                <a:solidFill>
                  <a:srgbClr val="00B050"/>
                </a:solidFill>
              </a:rPr>
              <a:t>Following revegetation any disturbed areas will be reoccupied by a like assemblage of native avian and mammalian species</a:t>
            </a:r>
            <a:r>
              <a:rPr lang="en-US" i="1" dirty="0"/>
              <a:t>.</a:t>
            </a:r>
            <a:r>
              <a:rPr lang="en-US" i="1" dirty="0">
                <a:solidFill>
                  <a:schemeClr val="accent1"/>
                </a:solidFill>
              </a:rPr>
              <a:t>”</a:t>
            </a:r>
            <a:r>
              <a:rPr lang="en-US" i="1" dirty="0"/>
              <a:t> </a:t>
            </a:r>
          </a:p>
          <a:p>
            <a:pPr marL="919163" indent="0">
              <a:buNone/>
            </a:pPr>
            <a:endParaRPr lang="en-US" dirty="0"/>
          </a:p>
          <a:p>
            <a:r>
              <a:rPr lang="en-US" sz="2000" dirty="0">
                <a:solidFill>
                  <a:schemeClr val="accent1"/>
                </a:solidFill>
              </a:rPr>
              <a:t>		Revised:</a:t>
            </a:r>
          </a:p>
          <a:p>
            <a:pPr>
              <a:buFont typeface="Wingdings" pitchFamily="2" charset="2"/>
              <a:buChar char="v"/>
            </a:pPr>
            <a:endParaRPr lang="en-US" dirty="0"/>
          </a:p>
          <a:p>
            <a:pPr marL="915988" indent="3175">
              <a:buNone/>
            </a:pPr>
            <a:r>
              <a:rPr lang="en-US" dirty="0">
                <a:solidFill>
                  <a:schemeClr val="accent1"/>
                </a:solidFill>
              </a:rPr>
              <a:t>“</a:t>
            </a:r>
            <a:r>
              <a:rPr lang="en-US" i="1" dirty="0">
                <a:solidFill>
                  <a:srgbClr val="00B050"/>
                </a:solidFill>
              </a:rPr>
              <a:t>After the plants grow back, birds and animals will return</a:t>
            </a:r>
            <a:r>
              <a:rPr lang="en-US" i="1" dirty="0"/>
              <a:t>.</a:t>
            </a:r>
            <a:r>
              <a:rPr lang="en-US" i="1" dirty="0">
                <a:solidFill>
                  <a:schemeClr val="accent1"/>
                </a:solidFill>
              </a:rPr>
              <a:t>”</a:t>
            </a:r>
            <a:r>
              <a:rPr lang="en-US" i="1" dirty="0"/>
              <a:t> </a:t>
            </a:r>
            <a:endParaRPr lang="en-US" dirty="0"/>
          </a:p>
        </p:txBody>
      </p:sp>
      <p:pic>
        <p:nvPicPr>
          <p:cNvPr id="4" name="Picture 3">
            <a:extLst>
              <a:ext uri="{FF2B5EF4-FFF2-40B4-BE49-F238E27FC236}">
                <a16:creationId xmlns:a16="http://schemas.microsoft.com/office/drawing/2014/main" id="{B2111DDF-4126-8095-69DE-0597A19ADD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489096"/>
            <a:ext cx="4961086" cy="5879805"/>
          </a:xfrm>
          <a:prstGeom prst="rect">
            <a:avLst/>
          </a:prstGeom>
        </p:spPr>
      </p:pic>
      <p:sp>
        <p:nvSpPr>
          <p:cNvPr id="5" name="TextBox 4">
            <a:extLst>
              <a:ext uri="{FF2B5EF4-FFF2-40B4-BE49-F238E27FC236}">
                <a16:creationId xmlns:a16="http://schemas.microsoft.com/office/drawing/2014/main" id="{BA0CC235-E6C7-E0E4-66E4-6910D0CDC4A7}"/>
              </a:ext>
            </a:extLst>
          </p:cNvPr>
          <p:cNvSpPr txBox="1"/>
          <p:nvPr/>
        </p:nvSpPr>
        <p:spPr>
          <a:xfrm>
            <a:off x="1260763" y="1085616"/>
            <a:ext cx="3463636" cy="369332"/>
          </a:xfrm>
          <a:prstGeom prst="rect">
            <a:avLst/>
          </a:prstGeom>
          <a:noFill/>
        </p:spPr>
        <p:txBody>
          <a:bodyPr wrap="square" rtlCol="0">
            <a:spAutoFit/>
          </a:bodyPr>
          <a:lstStyle/>
          <a:p>
            <a:r>
              <a:rPr lang="en-US" dirty="0">
                <a:solidFill>
                  <a:schemeClr val="accent1"/>
                </a:solidFill>
              </a:rPr>
              <a:t>REWRITE FOR SIMPLICITY</a:t>
            </a:r>
          </a:p>
        </p:txBody>
      </p:sp>
    </p:spTree>
    <p:extLst>
      <p:ext uri="{BB962C8B-B14F-4D97-AF65-F5344CB8AC3E}">
        <p14:creationId xmlns:p14="http://schemas.microsoft.com/office/powerpoint/2010/main" val="239926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heckerboard(across)">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heckerboard(across)">
                                      <p:cBhvr>
                                        <p:cTn id="12" dur="500"/>
                                        <p:tgtEl>
                                          <p:spTgt spid="2">
                                            <p:txEl>
                                              <p:pRg st="4" end="4"/>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checkerboard(across)">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
                                            <p:txEl>
                                              <p:pRg st="9" end="9"/>
                                            </p:txEl>
                                          </p:spTgt>
                                        </p:tgtEl>
                                        <p:attrNameLst>
                                          <p:attrName>style.visibility</p:attrName>
                                        </p:attrNameLst>
                                      </p:cBhvr>
                                      <p:to>
                                        <p:strVal val="visible"/>
                                      </p:to>
                                    </p:set>
                                    <p:animEffect transition="in" filter="checkerboard(across)">
                                      <p:cBhvr>
                                        <p:cTn id="20" dur="500"/>
                                        <p:tgtEl>
                                          <p:spTgt spid="2">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animEffect transition="in" filter="checkerboard(across)">
                                      <p:cBhvr>
                                        <p:cTn id="25" dur="500"/>
                                        <p:tgtEl>
                                          <p:spTgt spid="2">
                                            <p:txEl>
                                              <p:pRg st="11" end="11"/>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2">
                                            <p:txEl>
                                              <p:pRg st="13" end="13"/>
                                            </p:txEl>
                                          </p:spTgt>
                                        </p:tgtEl>
                                        <p:attrNameLst>
                                          <p:attrName>style.visibility</p:attrName>
                                        </p:attrNameLst>
                                      </p:cBhvr>
                                      <p:to>
                                        <p:strVal val="visible"/>
                                      </p:to>
                                    </p:set>
                                    <p:animEffect transition="in" filter="checkerboard(across)">
                                      <p:cBhvr>
                                        <p:cTn id="28"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B18F-DA6C-A54B-BA16-DB8BEB4AC55E}"/>
              </a:ext>
            </a:extLst>
          </p:cNvPr>
          <p:cNvSpPr>
            <a:spLocks noGrp="1"/>
          </p:cNvSpPr>
          <p:nvPr>
            <p:ph type="title"/>
          </p:nvPr>
        </p:nvSpPr>
        <p:spPr/>
        <p:txBody>
          <a:bodyPr/>
          <a:lstStyle/>
          <a:p>
            <a:r>
              <a:rPr lang="en-US" dirty="0"/>
              <a:t>Today’s</a:t>
            </a:r>
            <a:br>
              <a:rPr lang="en-US" dirty="0"/>
            </a:br>
            <a:r>
              <a:rPr lang="en-US" dirty="0"/>
              <a:t>Learning Outcomes</a:t>
            </a:r>
          </a:p>
        </p:txBody>
      </p:sp>
      <p:sp>
        <p:nvSpPr>
          <p:cNvPr id="3" name="Content Placeholder 2">
            <a:extLst>
              <a:ext uri="{FF2B5EF4-FFF2-40B4-BE49-F238E27FC236}">
                <a16:creationId xmlns:a16="http://schemas.microsoft.com/office/drawing/2014/main" id="{125E4E82-588C-2D49-86ED-B8E023622709}"/>
              </a:ext>
            </a:extLst>
          </p:cNvPr>
          <p:cNvSpPr>
            <a:spLocks noGrp="1"/>
          </p:cNvSpPr>
          <p:nvPr>
            <p:ph idx="1"/>
          </p:nvPr>
        </p:nvSpPr>
        <p:spPr>
          <a:xfrm>
            <a:off x="5092355" y="2696012"/>
            <a:ext cx="6281873" cy="2739628"/>
          </a:xfrm>
        </p:spPr>
        <p:txBody>
          <a:bodyPr>
            <a:normAutofit/>
          </a:bodyPr>
          <a:lstStyle/>
          <a:p>
            <a:r>
              <a:rPr lang="en-US" sz="2000" dirty="0"/>
              <a:t>The Goals and Purpose of an Executive Summary</a:t>
            </a:r>
          </a:p>
          <a:p>
            <a:r>
              <a:rPr lang="en-US" sz="2000" dirty="0"/>
              <a:t>Essential Elements of an Executive Summary</a:t>
            </a:r>
          </a:p>
          <a:p>
            <a:r>
              <a:rPr lang="en-US" sz="2000" dirty="0"/>
              <a:t>How to Write and Revise an Executive Summary</a:t>
            </a:r>
          </a:p>
          <a:p>
            <a:r>
              <a:rPr lang="en-US" sz="2000" dirty="0"/>
              <a:t>Best Practices and Nifty Tips for a Clean, Clear, and Polished Finished Product </a:t>
            </a:r>
          </a:p>
        </p:txBody>
      </p:sp>
      <p:sp>
        <p:nvSpPr>
          <p:cNvPr id="5" name="TextBox 4">
            <a:extLst>
              <a:ext uri="{FF2B5EF4-FFF2-40B4-BE49-F238E27FC236}">
                <a16:creationId xmlns:a16="http://schemas.microsoft.com/office/drawing/2014/main" id="{92496A49-D2DA-672E-7D6F-3699F857C8D9}"/>
              </a:ext>
            </a:extLst>
          </p:cNvPr>
          <p:cNvSpPr txBox="1"/>
          <p:nvPr/>
        </p:nvSpPr>
        <p:spPr>
          <a:xfrm>
            <a:off x="5094306" y="1610769"/>
            <a:ext cx="6281872" cy="830997"/>
          </a:xfrm>
          <a:prstGeom prst="rect">
            <a:avLst/>
          </a:prstGeom>
          <a:noFill/>
        </p:spPr>
        <p:txBody>
          <a:bodyPr wrap="square" rtlCol="0">
            <a:spAutoFit/>
          </a:bodyPr>
          <a:lstStyle/>
          <a:p>
            <a:r>
              <a:rPr lang="en-US" sz="2400" dirty="0">
                <a:solidFill>
                  <a:schemeClr val="accent1"/>
                </a:solidFill>
              </a:rPr>
              <a:t>By the end of this workshop, you will better understand…</a:t>
            </a:r>
          </a:p>
        </p:txBody>
      </p:sp>
    </p:spTree>
    <p:extLst>
      <p:ext uri="{BB962C8B-B14F-4D97-AF65-F5344CB8AC3E}">
        <p14:creationId xmlns:p14="http://schemas.microsoft.com/office/powerpoint/2010/main" val="55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 name="Picture 2">
            <a:extLst>
              <a:ext uri="{FF2B5EF4-FFF2-40B4-BE49-F238E27FC236}">
                <a16:creationId xmlns:a16="http://schemas.microsoft.com/office/drawing/2014/main" id="{0BD8A3B9-1577-6FA8-BA7E-5E5771EA77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9077" y="1530410"/>
            <a:ext cx="5551936" cy="4163953"/>
          </a:xfrm>
          <a:prstGeom prst="rect">
            <a:avLst/>
          </a:prstGeom>
        </p:spPr>
      </p:pic>
      <p:sp>
        <p:nvSpPr>
          <p:cNvPr id="36"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 name="TextBox 3">
            <a:extLst>
              <a:ext uri="{FF2B5EF4-FFF2-40B4-BE49-F238E27FC236}">
                <a16:creationId xmlns:a16="http://schemas.microsoft.com/office/drawing/2014/main" id="{2EAB863C-EC09-C413-DD2C-BFFC8B85A312}"/>
              </a:ext>
            </a:extLst>
          </p:cNvPr>
          <p:cNvSpPr txBox="1"/>
          <p:nvPr/>
        </p:nvSpPr>
        <p:spPr>
          <a:xfrm>
            <a:off x="3487060" y="2644170"/>
            <a:ext cx="2041071" cy="1569660"/>
          </a:xfrm>
          <a:prstGeom prst="rect">
            <a:avLst/>
          </a:prstGeom>
          <a:noFill/>
        </p:spPr>
        <p:txBody>
          <a:bodyPr wrap="square" rtlCol="0">
            <a:spAutoFit/>
          </a:bodyPr>
          <a:lstStyle/>
          <a:p>
            <a:r>
              <a:rPr lang="en-US" sz="2400" dirty="0">
                <a:solidFill>
                  <a:schemeClr val="accent1"/>
                </a:solidFill>
              </a:rPr>
              <a:t>“…as simple as possible, but not simpler”</a:t>
            </a:r>
          </a:p>
        </p:txBody>
      </p:sp>
      <p:sp>
        <p:nvSpPr>
          <p:cNvPr id="5" name="TextBox 4">
            <a:extLst>
              <a:ext uri="{FF2B5EF4-FFF2-40B4-BE49-F238E27FC236}">
                <a16:creationId xmlns:a16="http://schemas.microsoft.com/office/drawing/2014/main" id="{16C5DCD0-A61C-92EF-9385-8C3792F1522A}"/>
              </a:ext>
            </a:extLst>
          </p:cNvPr>
          <p:cNvSpPr txBox="1"/>
          <p:nvPr/>
        </p:nvSpPr>
        <p:spPr>
          <a:xfrm>
            <a:off x="1420586" y="565150"/>
            <a:ext cx="3184071" cy="400110"/>
          </a:xfrm>
          <a:prstGeom prst="rect">
            <a:avLst/>
          </a:prstGeom>
          <a:noFill/>
        </p:spPr>
        <p:txBody>
          <a:bodyPr wrap="square" rtlCol="0">
            <a:spAutoFit/>
          </a:bodyPr>
          <a:lstStyle/>
          <a:p>
            <a:r>
              <a:rPr lang="en-US" sz="2000" dirty="0">
                <a:solidFill>
                  <a:schemeClr val="accent1"/>
                </a:solidFill>
              </a:rPr>
              <a:t>REWRITE A LA EINSTEIN </a:t>
            </a:r>
          </a:p>
        </p:txBody>
      </p:sp>
      <p:sp>
        <p:nvSpPr>
          <p:cNvPr id="6" name="TextBox 5">
            <a:extLst>
              <a:ext uri="{FF2B5EF4-FFF2-40B4-BE49-F238E27FC236}">
                <a16:creationId xmlns:a16="http://schemas.microsoft.com/office/drawing/2014/main" id="{78BF4C2A-D164-2B6A-D694-65AA93B964C1}"/>
              </a:ext>
            </a:extLst>
          </p:cNvPr>
          <p:cNvSpPr txBox="1"/>
          <p:nvPr/>
        </p:nvSpPr>
        <p:spPr>
          <a:xfrm>
            <a:off x="6230711" y="577503"/>
            <a:ext cx="5414962" cy="4832092"/>
          </a:xfrm>
          <a:prstGeom prst="rect">
            <a:avLst/>
          </a:prstGeom>
          <a:noFill/>
        </p:spPr>
        <p:txBody>
          <a:bodyPr wrap="square" rtlCol="0">
            <a:spAutoFit/>
          </a:bodyPr>
          <a:lstStyle/>
          <a:p>
            <a:r>
              <a:rPr lang="en-US" sz="2400" dirty="0">
                <a:solidFill>
                  <a:schemeClr val="accent1"/>
                </a:solidFill>
                <a:latin typeface="Minion Pro"/>
                <a:ea typeface="Calibri" panose="020F0502020204030204" pitchFamily="34" charset="0"/>
                <a:cs typeface="Times New Roman" panose="02020603050405020304" pitchFamily="18" charset="0"/>
              </a:rPr>
              <a:t>“</a:t>
            </a:r>
            <a:r>
              <a:rPr lang="en-US" sz="2000" dirty="0">
                <a:latin typeface="Minion Pro"/>
                <a:ea typeface="Calibri" panose="020F0502020204030204" pitchFamily="34" charset="0"/>
                <a:cs typeface="Times New Roman" panose="02020603050405020304" pitchFamily="18" charset="0"/>
              </a:rPr>
              <a:t>To meet demand, we </a:t>
            </a:r>
            <a:r>
              <a:rPr lang="en-US" sz="2000" dirty="0">
                <a:effectLst/>
                <a:latin typeface="Minion Pro"/>
                <a:ea typeface="Calibri" panose="020F0502020204030204" pitchFamily="34" charset="0"/>
                <a:cs typeface="Times New Roman" panose="02020603050405020304" pitchFamily="18" charset="0"/>
              </a:rPr>
              <a:t>find that almost no combination of LSMs and PSV would be sufficient to meet demand at the EABOs; one or more LLs would always be required. During sustained operations, as few as two LLs, two LSMs, alongside one PSV, could satisfy requirements from CONSOL stations, assuming 100 percent delivery asset availability. However, surge operations would necessitate pre-positioning LSMs closer to EAB Platoons and adopting LLs; under these conditions, three to six LSMs, two LLs, and two PSVs were required for on-time deliveries from any CONSOL stations. The importance of the LLs to supplement floating delivery assets cannot be overstated.</a:t>
            </a:r>
            <a:r>
              <a:rPr lang="en-US" sz="2400" dirty="0">
                <a:solidFill>
                  <a:schemeClr val="accent1"/>
                </a:solidFill>
                <a:effectLst/>
                <a:latin typeface="Minion Pro"/>
                <a:ea typeface="Calibri" panose="020F0502020204030204" pitchFamily="34" charset="0"/>
                <a:cs typeface="Times New Roman" panose="02020603050405020304" pitchFamily="18" charset="0"/>
              </a:rPr>
              <a:t>”</a:t>
            </a:r>
            <a:r>
              <a:rPr lang="en-US" sz="2000" dirty="0">
                <a:effectLst/>
              </a:rPr>
              <a:t> </a:t>
            </a:r>
            <a:endParaRPr lang="en-US" sz="2000" dirty="0"/>
          </a:p>
        </p:txBody>
      </p:sp>
      <p:sp>
        <p:nvSpPr>
          <p:cNvPr id="7" name="TextBox 6">
            <a:extLst>
              <a:ext uri="{FF2B5EF4-FFF2-40B4-BE49-F238E27FC236}">
                <a16:creationId xmlns:a16="http://schemas.microsoft.com/office/drawing/2014/main" id="{1CB29A82-7366-B22C-5420-B0370FFD4719}"/>
              </a:ext>
            </a:extLst>
          </p:cNvPr>
          <p:cNvSpPr txBox="1"/>
          <p:nvPr/>
        </p:nvSpPr>
        <p:spPr>
          <a:xfrm>
            <a:off x="6711493" y="5449798"/>
            <a:ext cx="4059014" cy="923330"/>
          </a:xfrm>
          <a:prstGeom prst="rect">
            <a:avLst/>
          </a:prstGeom>
          <a:noFill/>
        </p:spPr>
        <p:txBody>
          <a:bodyPr wrap="square" rtlCol="0">
            <a:spAutoFit/>
          </a:bodyPr>
          <a:lstStyle/>
          <a:p>
            <a:pPr algn="ctr"/>
            <a:r>
              <a:rPr lang="en-US" dirty="0">
                <a:solidFill>
                  <a:schemeClr val="accent1"/>
                </a:solidFill>
              </a:rPr>
              <a:t>Whatever you choose to say here, remember: </a:t>
            </a:r>
          </a:p>
          <a:p>
            <a:pPr algn="ctr"/>
            <a:r>
              <a:rPr lang="en-US" dirty="0">
                <a:solidFill>
                  <a:schemeClr val="accent1"/>
                </a:solidFill>
              </a:rPr>
              <a:t>AVOID or at least LIMIT ACRONYMS. </a:t>
            </a:r>
          </a:p>
        </p:txBody>
      </p:sp>
    </p:spTree>
    <p:extLst>
      <p:ext uri="{BB962C8B-B14F-4D97-AF65-F5344CB8AC3E}">
        <p14:creationId xmlns:p14="http://schemas.microsoft.com/office/powerpoint/2010/main" val="40040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heckerboard(across)">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ield of red flowers&#10;&#10;Description automatically generated">
            <a:extLst>
              <a:ext uri="{FF2B5EF4-FFF2-40B4-BE49-F238E27FC236}">
                <a16:creationId xmlns:a16="http://schemas.microsoft.com/office/drawing/2014/main" id="{C5FD50D3-65DA-4BA7-51BA-2A56BC000FCE}"/>
              </a:ext>
            </a:extLst>
          </p:cNvPr>
          <p:cNvPicPr>
            <a:picLocks noChangeAspect="1"/>
          </p:cNvPicPr>
          <p:nvPr/>
        </p:nvPicPr>
        <p:blipFill rotWithShape="1">
          <a:blip r:embed="rId2"/>
          <a:srcRect t="14773"/>
          <a:stretch/>
        </p:blipFill>
        <p:spPr>
          <a:xfrm>
            <a:off x="20" y="10"/>
            <a:ext cx="12191980" cy="6857990"/>
          </a:xfrm>
          <a:prstGeom prst="rect">
            <a:avLst/>
          </a:prstGeom>
        </p:spPr>
      </p:pic>
      <p:sp>
        <p:nvSpPr>
          <p:cNvPr id="4" name="TextBox 3">
            <a:extLst>
              <a:ext uri="{FF2B5EF4-FFF2-40B4-BE49-F238E27FC236}">
                <a16:creationId xmlns:a16="http://schemas.microsoft.com/office/drawing/2014/main" id="{3B3D9916-BCD5-D585-91E2-DB685CB464B1}"/>
              </a:ext>
            </a:extLst>
          </p:cNvPr>
          <p:cNvSpPr txBox="1"/>
          <p:nvPr/>
        </p:nvSpPr>
        <p:spPr>
          <a:xfrm>
            <a:off x="3167743" y="3429000"/>
            <a:ext cx="6727371" cy="707886"/>
          </a:xfrm>
          <a:prstGeom prst="rect">
            <a:avLst/>
          </a:prstGeom>
          <a:noFill/>
        </p:spPr>
        <p:txBody>
          <a:bodyPr wrap="square" rtlCol="0">
            <a:spAutoFit/>
          </a:bodyPr>
          <a:lstStyle/>
          <a:p>
            <a:r>
              <a:rPr lang="en-US" sz="4000" dirty="0">
                <a:solidFill>
                  <a:schemeClr val="bg1"/>
                </a:solidFill>
              </a:rPr>
              <a:t>FINDINGS / CONCLUSIONS</a:t>
            </a:r>
          </a:p>
        </p:txBody>
      </p:sp>
    </p:spTree>
    <p:extLst>
      <p:ext uri="{BB962C8B-B14F-4D97-AF65-F5344CB8AC3E}">
        <p14:creationId xmlns:p14="http://schemas.microsoft.com/office/powerpoint/2010/main" val="123331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 name="Picture 2" descr="A street sign with the same direction&#10;&#10;Description automatically generated">
            <a:extLst>
              <a:ext uri="{FF2B5EF4-FFF2-40B4-BE49-F238E27FC236}">
                <a16:creationId xmlns:a16="http://schemas.microsoft.com/office/drawing/2014/main" id="{D4BDBF68-6733-AE4E-6993-0366B66896FF}"/>
              </a:ext>
            </a:extLst>
          </p:cNvPr>
          <p:cNvPicPr>
            <a:picLocks noChangeAspect="1"/>
          </p:cNvPicPr>
          <p:nvPr/>
        </p:nvPicPr>
        <p:blipFill>
          <a:blip r:embed="rId2"/>
          <a:stretch>
            <a:fillRect/>
          </a:stretch>
        </p:blipFill>
        <p:spPr>
          <a:xfrm>
            <a:off x="484188" y="1434840"/>
            <a:ext cx="5344981" cy="4083310"/>
          </a:xfrm>
          <a:prstGeom prst="rect">
            <a:avLst/>
          </a:prstGeom>
        </p:spPr>
      </p:pic>
      <p:sp>
        <p:nvSpPr>
          <p:cNvPr id="36"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 name="TextBox 3">
            <a:extLst>
              <a:ext uri="{FF2B5EF4-FFF2-40B4-BE49-F238E27FC236}">
                <a16:creationId xmlns:a16="http://schemas.microsoft.com/office/drawing/2014/main" id="{E123801B-B2D0-2FE2-90DD-FDEFF4E05DE9}"/>
              </a:ext>
            </a:extLst>
          </p:cNvPr>
          <p:cNvSpPr txBox="1"/>
          <p:nvPr/>
        </p:nvSpPr>
        <p:spPr>
          <a:xfrm>
            <a:off x="6005381" y="138112"/>
            <a:ext cx="5924681" cy="6463308"/>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800" dirty="0">
                <a:solidFill>
                  <a:schemeClr val="accent1"/>
                </a:solidFill>
                <a:latin typeface="Minion Pro"/>
                <a:ea typeface="Calibri" panose="020F0502020204030204" pitchFamily="34" charset="0"/>
                <a:cs typeface="Arial" panose="020B0604020202020204" pitchFamily="34" charset="0"/>
              </a:rPr>
              <a:t>In 300 to 500 words…</a:t>
            </a:r>
          </a:p>
          <a:p>
            <a:pPr lvl="0" defTabSz="914400" eaLnBrk="0" fontAlgn="base" hangingPunct="0">
              <a:spcBef>
                <a:spcPct val="0"/>
              </a:spcBef>
              <a:spcAft>
                <a:spcPct val="0"/>
              </a:spcAft>
            </a:pPr>
            <a:endParaRPr lang="en-US" altLang="en-US" sz="1800" dirty="0">
              <a:latin typeface="Minion Pro"/>
              <a:ea typeface="Calibri" panose="020F0502020204030204" pitchFamily="34" charset="0"/>
              <a:cs typeface="Arial" panose="020B0604020202020204" pitchFamily="34" charset="0"/>
            </a:endParaRPr>
          </a:p>
          <a:p>
            <a:pPr marL="285750" lvl="0" indent="-285750" defTabSz="914400" eaLnBrk="0" fontAlgn="base" hangingPunct="0">
              <a:spcBef>
                <a:spcPct val="0"/>
              </a:spcBef>
              <a:spcAft>
                <a:spcPct val="0"/>
              </a:spcAft>
              <a:buFont typeface="Wingdings" pitchFamily="2" charset="2"/>
              <a:buChar char="v"/>
            </a:pPr>
            <a:r>
              <a:rPr lang="en-US" altLang="en-US" sz="1800" dirty="0">
                <a:latin typeface="Minion Pro"/>
                <a:ea typeface="Calibri" panose="020F0502020204030204" pitchFamily="34" charset="0"/>
                <a:cs typeface="Arial" panose="020B0604020202020204" pitchFamily="34" charset="0"/>
              </a:rPr>
              <a:t>Do your results confirm, in full or in part, your original expectations or predictions? </a:t>
            </a:r>
          </a:p>
          <a:p>
            <a:pPr marL="285750" lvl="0" indent="-285750" defTabSz="914400" eaLnBrk="0" fontAlgn="base" hangingPunct="0">
              <a:spcBef>
                <a:spcPct val="0"/>
              </a:spcBef>
              <a:spcAft>
                <a:spcPct val="0"/>
              </a:spcAft>
              <a:buFont typeface="Wingdings" pitchFamily="2" charset="2"/>
              <a:buChar char="v"/>
            </a:pPr>
            <a:endParaRPr lang="en-US" altLang="en-US" dirty="0">
              <a:solidFill>
                <a:schemeClr val="accent1"/>
              </a:solidFill>
              <a:latin typeface="Minion Pro"/>
              <a:ea typeface="Calibri" panose="020F0502020204030204" pitchFamily="34" charset="0"/>
              <a:cs typeface="Arial" panose="020B0604020202020204" pitchFamily="34" charset="0"/>
            </a:endParaRPr>
          </a:p>
          <a:p>
            <a:pPr marL="285750" lvl="0" indent="-285750" defTabSz="914400" eaLnBrk="0" fontAlgn="base" hangingPunct="0">
              <a:spcBef>
                <a:spcPct val="0"/>
              </a:spcBef>
              <a:spcAft>
                <a:spcPct val="0"/>
              </a:spcAft>
              <a:buFont typeface="Wingdings" pitchFamily="2" charset="2"/>
              <a:buChar char="v"/>
            </a:pPr>
            <a:r>
              <a:rPr lang="en-US" altLang="en-US" dirty="0">
                <a:latin typeface="Minion Pro"/>
                <a:cs typeface="Arial" panose="020B0604020202020204" pitchFamily="34" charset="0"/>
              </a:rPr>
              <a:t>Which hypotheses were supported, and why? Which hypotheses </a:t>
            </a:r>
            <a:r>
              <a:rPr lang="en-US" altLang="en-US" sz="1800" dirty="0">
                <a:latin typeface="Minion Pro"/>
                <a:ea typeface="Calibri" panose="020F0502020204030204" pitchFamily="34" charset="0"/>
                <a:cs typeface="Arial" panose="020B0604020202020204" pitchFamily="34" charset="0"/>
              </a:rPr>
              <a:t>were not supported, and why? </a:t>
            </a:r>
          </a:p>
          <a:p>
            <a:pPr lvl="0" defTabSz="914400" eaLnBrk="0" fontAlgn="base" hangingPunct="0">
              <a:spcBef>
                <a:spcPct val="0"/>
              </a:spcBef>
              <a:spcAft>
                <a:spcPct val="0"/>
              </a:spcAft>
            </a:pPr>
            <a:endParaRPr lang="en-US" altLang="en-US" dirty="0">
              <a:latin typeface="Minion Pro"/>
              <a:ea typeface="Calibri" panose="020F0502020204030204" pitchFamily="34" charset="0"/>
              <a:cs typeface="Arial" panose="020B0604020202020204" pitchFamily="34" charset="0"/>
            </a:endParaRPr>
          </a:p>
          <a:p>
            <a:pPr marL="285750" lvl="0" indent="-285750" defTabSz="914400" eaLnBrk="0" fontAlgn="base" hangingPunct="0">
              <a:spcBef>
                <a:spcPct val="0"/>
              </a:spcBef>
              <a:spcAft>
                <a:spcPct val="0"/>
              </a:spcAft>
              <a:buFont typeface="Wingdings" pitchFamily="2" charset="2"/>
              <a:buChar char="v"/>
            </a:pPr>
            <a:r>
              <a:rPr lang="en-US" altLang="en-US" sz="1800" dirty="0">
                <a:latin typeface="Minion Pro"/>
                <a:ea typeface="Calibri" panose="020F0502020204030204" pitchFamily="34" charset="0"/>
                <a:cs typeface="Arial" panose="020B0604020202020204" pitchFamily="34" charset="0"/>
              </a:rPr>
              <a:t>Did you find that any hypotheses or variables were interrelated? If so, what and why?  </a:t>
            </a:r>
          </a:p>
          <a:p>
            <a:pPr lvl="0" defTabSz="914400" eaLnBrk="0" fontAlgn="base" hangingPunct="0">
              <a:spcBef>
                <a:spcPct val="0"/>
              </a:spcBef>
              <a:spcAft>
                <a:spcPct val="0"/>
              </a:spcAft>
            </a:pPr>
            <a:endParaRPr lang="en-US" altLang="en-US" dirty="0">
              <a:latin typeface="Minion Pro"/>
              <a:ea typeface="Calibri" panose="020F0502020204030204" pitchFamily="34" charset="0"/>
              <a:cs typeface="Arial" panose="020B0604020202020204" pitchFamily="34" charset="0"/>
            </a:endParaRPr>
          </a:p>
          <a:p>
            <a:pPr marL="285750" lvl="0" indent="-285750" defTabSz="914400" eaLnBrk="0" fontAlgn="base" hangingPunct="0">
              <a:spcBef>
                <a:spcPct val="0"/>
              </a:spcBef>
              <a:spcAft>
                <a:spcPct val="0"/>
              </a:spcAft>
              <a:buFont typeface="Wingdings" pitchFamily="2" charset="2"/>
              <a:buChar char="v"/>
            </a:pPr>
            <a:r>
              <a:rPr lang="en-US" altLang="en-US" sz="1800" dirty="0">
                <a:latin typeface="Minion Pro"/>
                <a:ea typeface="Calibri" panose="020F0502020204030204" pitchFamily="34" charset="0"/>
                <a:cs typeface="Arial" panose="020B0604020202020204" pitchFamily="34" charset="0"/>
              </a:rPr>
              <a:t>What limitations are inherent in your research procedures and what, if any, are the implications for results? </a:t>
            </a:r>
          </a:p>
          <a:p>
            <a:pPr lvl="0" defTabSz="914400" eaLnBrk="0" fontAlgn="base" hangingPunct="0">
              <a:spcBef>
                <a:spcPct val="0"/>
              </a:spcBef>
              <a:spcAft>
                <a:spcPct val="0"/>
              </a:spcAft>
            </a:pPr>
            <a:endParaRPr lang="en-US" altLang="en-US" sz="1800" dirty="0">
              <a:latin typeface="Minion Pro"/>
              <a:ea typeface="Calibri" panose="020F0502020204030204" pitchFamily="34" charset="0"/>
              <a:cs typeface="Arial" panose="020B0604020202020204" pitchFamily="34" charset="0"/>
            </a:endParaRPr>
          </a:p>
          <a:p>
            <a:pPr marL="285750" lvl="0" indent="-285750" defTabSz="914400" eaLnBrk="0" fontAlgn="base" hangingPunct="0">
              <a:spcBef>
                <a:spcPct val="0"/>
              </a:spcBef>
              <a:spcAft>
                <a:spcPct val="0"/>
              </a:spcAft>
              <a:buFont typeface="Wingdings" pitchFamily="2" charset="2"/>
              <a:buChar char="v"/>
            </a:pPr>
            <a:r>
              <a:rPr lang="en-US" altLang="en-US" sz="1800" dirty="0">
                <a:latin typeface="Minion Pro"/>
                <a:ea typeface="Calibri" panose="020F0502020204030204" pitchFamily="34" charset="0"/>
                <a:cs typeface="Arial" panose="020B0604020202020204" pitchFamily="34" charset="0"/>
              </a:rPr>
              <a:t>Discuss the relationship of your results to the original problem and purpose., e.g.: Will any of your research conclusions make a difference, help solve the problem, or improve the situation? If so, how? </a:t>
            </a:r>
          </a:p>
          <a:p>
            <a:pPr lvl="0" defTabSz="914400" eaLnBrk="0" fontAlgn="base" hangingPunct="0">
              <a:spcBef>
                <a:spcPct val="0"/>
              </a:spcBef>
              <a:spcAft>
                <a:spcPct val="0"/>
              </a:spcAft>
            </a:pPr>
            <a:endParaRPr lang="en-US" altLang="en-US" dirty="0">
              <a:latin typeface="Minion Pro"/>
              <a:ea typeface="Calibri" panose="020F0502020204030204" pitchFamily="34" charset="0"/>
              <a:cs typeface="Arial" panose="020B0604020202020204" pitchFamily="34" charset="0"/>
            </a:endParaRPr>
          </a:p>
          <a:p>
            <a:pPr marL="285750" lvl="0" indent="-285750" defTabSz="914400" eaLnBrk="0" fontAlgn="base" hangingPunct="0">
              <a:spcBef>
                <a:spcPct val="0"/>
              </a:spcBef>
              <a:spcAft>
                <a:spcPct val="0"/>
              </a:spcAft>
              <a:buFont typeface="Wingdings" pitchFamily="2" charset="2"/>
              <a:buChar char="v"/>
            </a:pPr>
            <a:r>
              <a:rPr lang="en-US" altLang="en-US" sz="1800" dirty="0">
                <a:latin typeface="Minion Pro"/>
                <a:ea typeface="Calibri" panose="020F0502020204030204" pitchFamily="34" charset="0"/>
                <a:cs typeface="Arial" panose="020B0604020202020204" pitchFamily="34" charset="0"/>
              </a:rPr>
              <a:t>What are the long- and short-term implications of your findings? How do your findings relate to those of other cited researchers?</a:t>
            </a:r>
          </a:p>
          <a:p>
            <a:endParaRPr lang="en-US" dirty="0"/>
          </a:p>
        </p:txBody>
      </p:sp>
      <p:sp>
        <p:nvSpPr>
          <p:cNvPr id="6" name="TextBox 5">
            <a:extLst>
              <a:ext uri="{FF2B5EF4-FFF2-40B4-BE49-F238E27FC236}">
                <a16:creationId xmlns:a16="http://schemas.microsoft.com/office/drawing/2014/main" id="{FA9BEF3D-80AC-7F3C-1276-BDF11CC4E8BA}"/>
              </a:ext>
            </a:extLst>
          </p:cNvPr>
          <p:cNvSpPr txBox="1"/>
          <p:nvPr/>
        </p:nvSpPr>
        <p:spPr>
          <a:xfrm>
            <a:off x="784224" y="376238"/>
            <a:ext cx="4499884" cy="861774"/>
          </a:xfrm>
          <a:prstGeom prst="rect">
            <a:avLst/>
          </a:prstGeom>
          <a:noFill/>
        </p:spPr>
        <p:txBody>
          <a:bodyPr wrap="square" rtlCol="0">
            <a:spAutoFit/>
          </a:bodyPr>
          <a:lstStyle/>
          <a:p>
            <a:r>
              <a:rPr lang="en-US" altLang="en-US" sz="3200" dirty="0">
                <a:solidFill>
                  <a:schemeClr val="accent1"/>
                </a:solidFill>
                <a:latin typeface="Minion Pro"/>
                <a:ea typeface="Calibri" panose="020F0502020204030204" pitchFamily="34" charset="0"/>
                <a:cs typeface="Arial" panose="020B0604020202020204" pitchFamily="34" charset="0"/>
              </a:rPr>
              <a:t>What did you discover? </a:t>
            </a:r>
          </a:p>
          <a:p>
            <a:endParaRPr lang="en-US" dirty="0"/>
          </a:p>
        </p:txBody>
      </p:sp>
    </p:spTree>
    <p:extLst>
      <p:ext uri="{BB962C8B-B14F-4D97-AF65-F5344CB8AC3E}">
        <p14:creationId xmlns:p14="http://schemas.microsoft.com/office/powerpoint/2010/main" val="23554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checkerboard(across)">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checkerboard(across)">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checkerboard(across)">
                                      <p:cBhvr>
                                        <p:cTn id="3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1A345-0F19-0947-0657-F20C1CD7942D}"/>
              </a:ext>
              <a:ext uri="{C183D7F6-B498-43B3-948B-1728B52AA6E4}">
                <adec:decorative xmlns:adec="http://schemas.microsoft.com/office/drawing/2017/decorative" val="1"/>
              </a:ext>
            </a:extLst>
          </p:cNvPr>
          <p:cNvPicPr>
            <a:picLocks noChangeAspect="1"/>
          </p:cNvPicPr>
          <p:nvPr/>
        </p:nvPicPr>
        <p:blipFill rotWithShape="1">
          <a:blip r:embed="rId2"/>
          <a:srcRect t="9274"/>
          <a:stretch/>
        </p:blipFill>
        <p:spPr>
          <a:xfrm>
            <a:off x="20" y="10"/>
            <a:ext cx="12191980" cy="6857990"/>
          </a:xfrm>
          <a:prstGeom prst="rect">
            <a:avLst/>
          </a:prstGeom>
        </p:spPr>
      </p:pic>
      <p:grpSp>
        <p:nvGrpSpPr>
          <p:cNvPr id="8" name="Group 7">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TextBox 3">
            <a:extLst>
              <a:ext uri="{FF2B5EF4-FFF2-40B4-BE49-F238E27FC236}">
                <a16:creationId xmlns:a16="http://schemas.microsoft.com/office/drawing/2014/main" id="{BC269889-A726-8E9D-B81E-2E98737B902B}"/>
              </a:ext>
            </a:extLst>
          </p:cNvPr>
          <p:cNvSpPr txBox="1"/>
          <p:nvPr/>
        </p:nvSpPr>
        <p:spPr>
          <a:xfrm>
            <a:off x="3468669" y="3421856"/>
            <a:ext cx="5602854" cy="707886"/>
          </a:xfrm>
          <a:prstGeom prst="rect">
            <a:avLst/>
          </a:prstGeom>
          <a:noFill/>
        </p:spPr>
        <p:txBody>
          <a:bodyPr wrap="square" rtlCol="0">
            <a:spAutoFit/>
          </a:bodyPr>
          <a:lstStyle/>
          <a:p>
            <a:r>
              <a:rPr lang="en-US" sz="4000" dirty="0">
                <a:solidFill>
                  <a:schemeClr val="bg1"/>
                </a:solidFill>
              </a:rPr>
              <a:t>RECOMMENDATIONS</a:t>
            </a:r>
          </a:p>
        </p:txBody>
      </p:sp>
    </p:spTree>
    <p:extLst>
      <p:ext uri="{BB962C8B-B14F-4D97-AF65-F5344CB8AC3E}">
        <p14:creationId xmlns:p14="http://schemas.microsoft.com/office/powerpoint/2010/main" val="3545715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4" name="Picture 3">
            <a:extLst>
              <a:ext uri="{FF2B5EF4-FFF2-40B4-BE49-F238E27FC236}">
                <a16:creationId xmlns:a16="http://schemas.microsoft.com/office/drawing/2014/main" id="{27DCA735-02F6-0BA6-3430-9C5310841E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55027" y="3997461"/>
            <a:ext cx="5582700" cy="2484301"/>
          </a:xfrm>
          <a:prstGeom prst="rect">
            <a:avLst/>
          </a:prstGeom>
        </p:spPr>
      </p:pic>
      <p:sp>
        <p:nvSpPr>
          <p:cNvPr id="5" name="TextBox 4">
            <a:extLst>
              <a:ext uri="{FF2B5EF4-FFF2-40B4-BE49-F238E27FC236}">
                <a16:creationId xmlns:a16="http://schemas.microsoft.com/office/drawing/2014/main" id="{4A6A7034-1430-6B4C-14FD-BC1129E3ADA4}"/>
              </a:ext>
            </a:extLst>
          </p:cNvPr>
          <p:cNvSpPr txBox="1"/>
          <p:nvPr/>
        </p:nvSpPr>
        <p:spPr>
          <a:xfrm>
            <a:off x="317840" y="413184"/>
            <a:ext cx="4695145" cy="1938992"/>
          </a:xfrm>
          <a:prstGeom prst="rect">
            <a:avLst/>
          </a:prstGeom>
          <a:noFill/>
        </p:spPr>
        <p:txBody>
          <a:bodyPr wrap="square" rtlCol="0">
            <a:spAutoFit/>
          </a:bodyPr>
          <a:lstStyle/>
          <a:p>
            <a:pPr marL="342900" lvl="0" indent="-342900" algn="ctr" defTabSz="914400" eaLnBrk="0" fontAlgn="base" hangingPunct="0">
              <a:spcBef>
                <a:spcPct val="0"/>
              </a:spcBef>
              <a:spcAft>
                <a:spcPct val="0"/>
              </a:spcAft>
              <a:buFont typeface="Wingdings" pitchFamily="2" charset="2"/>
              <a:buChar char="v"/>
            </a:pPr>
            <a:r>
              <a:rPr lang="en-US" altLang="en-US" sz="2000" dirty="0">
                <a:solidFill>
                  <a:schemeClr val="accent1"/>
                </a:solidFill>
                <a:ea typeface="Calibri" panose="020F0502020204030204" pitchFamily="34" charset="0"/>
                <a:cs typeface="Arial" panose="020B0604020202020204" pitchFamily="34" charset="0"/>
              </a:rPr>
              <a:t>In the recommendations discussion (300 words, more or less), you will present and discuss actions for future researchers, policy drafters, or relevant parties. </a:t>
            </a:r>
          </a:p>
          <a:p>
            <a:pPr lvl="0" defTabSz="914400" eaLnBrk="0" fontAlgn="base" hangingPunct="0">
              <a:spcBef>
                <a:spcPct val="0"/>
              </a:spcBef>
              <a:spcAft>
                <a:spcPct val="0"/>
              </a:spcAft>
            </a:pPr>
            <a:endParaRPr lang="en-US" altLang="en-US" sz="2000" dirty="0">
              <a:solidFill>
                <a:schemeClr val="accent1"/>
              </a:solidFill>
              <a:latin typeface="Minion Pro"/>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FE2F9F7-61D4-C17B-28BD-3943C26AC63D}"/>
              </a:ext>
            </a:extLst>
          </p:cNvPr>
          <p:cNvSpPr txBox="1"/>
          <p:nvPr/>
        </p:nvSpPr>
        <p:spPr>
          <a:xfrm>
            <a:off x="7209290" y="396175"/>
            <a:ext cx="3537526" cy="2185214"/>
          </a:xfrm>
          <a:prstGeom prst="rect">
            <a:avLst/>
          </a:prstGeom>
          <a:noFill/>
        </p:spPr>
        <p:txBody>
          <a:bodyPr wrap="square" rtlCol="0">
            <a:spAutoFit/>
          </a:bodyPr>
          <a:lstStyle/>
          <a:p>
            <a:pPr marL="342900" lvl="0" indent="-342900" algn="ctr" defTabSz="914400" eaLnBrk="0" fontAlgn="base" hangingPunct="0">
              <a:spcBef>
                <a:spcPct val="0"/>
              </a:spcBef>
              <a:spcAft>
                <a:spcPct val="0"/>
              </a:spcAft>
              <a:buFont typeface="Wingdings" pitchFamily="2" charset="2"/>
              <a:buChar char="v"/>
            </a:pPr>
            <a:r>
              <a:rPr lang="en-US" altLang="en-US" sz="2000" dirty="0">
                <a:solidFill>
                  <a:schemeClr val="accent1"/>
                </a:solidFill>
                <a:ea typeface="Calibri" panose="020F0502020204030204" pitchFamily="34" charset="0"/>
                <a:cs typeface="Arial" panose="020B0604020202020204" pitchFamily="34" charset="0"/>
              </a:rPr>
              <a:t>Ideally, you will make a formal recommendation regarding solutions best supported by your findings. </a:t>
            </a:r>
          </a:p>
          <a:p>
            <a:pPr lvl="0" defTabSz="914400" eaLnBrk="0" fontAlgn="base" hangingPunct="0">
              <a:spcBef>
                <a:spcPct val="0"/>
              </a:spcBef>
              <a:spcAft>
                <a:spcPct val="0"/>
              </a:spcAft>
            </a:pPr>
            <a:endParaRPr lang="en-US" altLang="en-US" sz="1800" dirty="0">
              <a:solidFill>
                <a:schemeClr val="accent1"/>
              </a:solidFill>
              <a:latin typeface="Minion Pro"/>
              <a:ea typeface="Calibri" panose="020F0502020204030204" pitchFamily="34" charset="0"/>
              <a:cs typeface="Arial" panose="020B0604020202020204" pitchFamily="34" charset="0"/>
            </a:endParaRPr>
          </a:p>
          <a:p>
            <a:endParaRPr lang="en-US" dirty="0"/>
          </a:p>
        </p:txBody>
      </p:sp>
      <p:sp>
        <p:nvSpPr>
          <p:cNvPr id="7" name="TextBox 6">
            <a:extLst>
              <a:ext uri="{FF2B5EF4-FFF2-40B4-BE49-F238E27FC236}">
                <a16:creationId xmlns:a16="http://schemas.microsoft.com/office/drawing/2014/main" id="{C175502A-129A-7F88-2F84-8CBAA43C169A}"/>
              </a:ext>
            </a:extLst>
          </p:cNvPr>
          <p:cNvSpPr txBox="1"/>
          <p:nvPr/>
        </p:nvSpPr>
        <p:spPr>
          <a:xfrm>
            <a:off x="4127501" y="2042930"/>
            <a:ext cx="3380241" cy="2492990"/>
          </a:xfrm>
          <a:prstGeom prst="rect">
            <a:avLst/>
          </a:prstGeom>
          <a:noFill/>
        </p:spPr>
        <p:txBody>
          <a:bodyPr wrap="square" rtlCol="0">
            <a:spAutoFit/>
          </a:bodyPr>
          <a:lstStyle/>
          <a:p>
            <a:pPr marL="342900" lvl="0" indent="-342900" algn="ctr" defTabSz="914400" eaLnBrk="0" fontAlgn="base" hangingPunct="0">
              <a:spcBef>
                <a:spcPct val="0"/>
              </a:spcBef>
              <a:spcAft>
                <a:spcPct val="0"/>
              </a:spcAft>
              <a:buFont typeface="Wingdings" pitchFamily="2" charset="2"/>
              <a:buChar char="v"/>
            </a:pPr>
            <a:r>
              <a:rPr lang="en-US" altLang="en-US" sz="2000" dirty="0">
                <a:solidFill>
                  <a:schemeClr val="accent1"/>
                </a:solidFill>
                <a:ea typeface="Calibri" panose="020F0502020204030204" pitchFamily="34" charset="0"/>
                <a:cs typeface="Arial" panose="020B0604020202020204" pitchFamily="34" charset="0"/>
              </a:rPr>
              <a:t>If your recommendations are to be implemented, what additional research or actions will be needed beforehand?</a:t>
            </a:r>
          </a:p>
          <a:p>
            <a:pPr lvl="0" defTabSz="914400" eaLnBrk="0" fontAlgn="base" hangingPunct="0">
              <a:spcBef>
                <a:spcPct val="0"/>
              </a:spcBef>
              <a:spcAft>
                <a:spcPct val="0"/>
              </a:spcAft>
            </a:pPr>
            <a:endParaRPr lang="en-US" altLang="en-US" sz="1800" dirty="0">
              <a:solidFill>
                <a:schemeClr val="accent1"/>
              </a:solidFill>
            </a:endParaRPr>
          </a:p>
          <a:p>
            <a:endParaRPr lang="en-US" dirty="0"/>
          </a:p>
        </p:txBody>
      </p:sp>
      <p:sp>
        <p:nvSpPr>
          <p:cNvPr id="9" name="TextBox 8">
            <a:extLst>
              <a:ext uri="{FF2B5EF4-FFF2-40B4-BE49-F238E27FC236}">
                <a16:creationId xmlns:a16="http://schemas.microsoft.com/office/drawing/2014/main" id="{DC8C6417-66E4-CF2B-34E2-E6BC76B13F3B}"/>
              </a:ext>
            </a:extLst>
          </p:cNvPr>
          <p:cNvSpPr txBox="1"/>
          <p:nvPr/>
        </p:nvSpPr>
        <p:spPr>
          <a:xfrm>
            <a:off x="-120386" y="3922356"/>
            <a:ext cx="3174093" cy="1600438"/>
          </a:xfrm>
          <a:prstGeom prst="rect">
            <a:avLst/>
          </a:prstGeom>
          <a:noFill/>
        </p:spPr>
        <p:txBody>
          <a:bodyPr wrap="square" rtlCol="0">
            <a:spAutoFit/>
          </a:bodyPr>
          <a:lstStyle/>
          <a:p>
            <a:pPr marL="285750" indent="-285750" algn="ctr">
              <a:buFont typeface="Wingdings" pitchFamily="2" charset="2"/>
              <a:buChar char="v"/>
            </a:pPr>
            <a:r>
              <a:rPr lang="en-US" altLang="en-US" sz="2000" dirty="0">
                <a:solidFill>
                  <a:schemeClr val="accent1"/>
                </a:solidFill>
                <a:ea typeface="Calibri" panose="020F0502020204030204" pitchFamily="34" charset="0"/>
                <a:cs typeface="Arial" panose="020B0604020202020204" pitchFamily="34" charset="0"/>
              </a:rPr>
              <a:t>Do not simply reference other sections in your executive summary.</a:t>
            </a:r>
            <a:endParaRPr lang="en-US" sz="2000" dirty="0">
              <a:solidFill>
                <a:schemeClr val="accent1"/>
              </a:solidFill>
            </a:endParaRPr>
          </a:p>
          <a:p>
            <a:endParaRPr lang="en-US" dirty="0"/>
          </a:p>
        </p:txBody>
      </p:sp>
      <p:sp>
        <p:nvSpPr>
          <p:cNvPr id="11" name="TextBox 10">
            <a:extLst>
              <a:ext uri="{FF2B5EF4-FFF2-40B4-BE49-F238E27FC236}">
                <a16:creationId xmlns:a16="http://schemas.microsoft.com/office/drawing/2014/main" id="{AB7B2295-72E7-102D-3F3F-5877B8B5DB31}"/>
              </a:ext>
            </a:extLst>
          </p:cNvPr>
          <p:cNvSpPr txBox="1"/>
          <p:nvPr/>
        </p:nvSpPr>
        <p:spPr>
          <a:xfrm>
            <a:off x="9262871" y="3409268"/>
            <a:ext cx="2444941" cy="2246769"/>
          </a:xfrm>
          <a:prstGeom prst="rect">
            <a:avLst/>
          </a:prstGeom>
          <a:noFill/>
        </p:spPr>
        <p:txBody>
          <a:bodyPr wrap="square" rtlCol="0">
            <a:spAutoFit/>
          </a:bodyPr>
          <a:lstStyle/>
          <a:p>
            <a:pPr marL="342900" indent="-342900" algn="ctr">
              <a:buFont typeface="Wingdings" pitchFamily="2" charset="2"/>
              <a:buChar char="v"/>
            </a:pPr>
            <a:r>
              <a:rPr lang="en-US" sz="2000" dirty="0">
                <a:solidFill>
                  <a:schemeClr val="accent1"/>
                </a:solidFill>
              </a:rPr>
              <a:t>If applicable, you may recommend actions to be taken [or not] within your organization.</a:t>
            </a:r>
          </a:p>
        </p:txBody>
      </p:sp>
      <p:sp>
        <p:nvSpPr>
          <p:cNvPr id="8" name="TextBox 7">
            <a:extLst>
              <a:ext uri="{FF2B5EF4-FFF2-40B4-BE49-F238E27FC236}">
                <a16:creationId xmlns:a16="http://schemas.microsoft.com/office/drawing/2014/main" id="{01C883CD-4D8C-E396-1198-A04CD94CC93B}"/>
              </a:ext>
            </a:extLst>
          </p:cNvPr>
          <p:cNvSpPr txBox="1"/>
          <p:nvPr/>
        </p:nvSpPr>
        <p:spPr>
          <a:xfrm>
            <a:off x="4158310" y="6422774"/>
            <a:ext cx="3776133" cy="369332"/>
          </a:xfrm>
          <a:prstGeom prst="rect">
            <a:avLst/>
          </a:prstGeom>
          <a:noFill/>
        </p:spPr>
        <p:txBody>
          <a:bodyPr wrap="square" rtlCol="0">
            <a:spAutoFit/>
          </a:bodyPr>
          <a:lstStyle/>
          <a:p>
            <a:pPr algn="ctr"/>
            <a:r>
              <a:rPr lang="en-US" dirty="0">
                <a:solidFill>
                  <a:schemeClr val="accent1"/>
                </a:solidFill>
              </a:rPr>
              <a:t>_______________________</a:t>
            </a:r>
          </a:p>
        </p:txBody>
      </p:sp>
    </p:spTree>
    <p:extLst>
      <p:ext uri="{BB962C8B-B14F-4D97-AF65-F5344CB8AC3E}">
        <p14:creationId xmlns:p14="http://schemas.microsoft.com/office/powerpoint/2010/main" val="37013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checkerboard(across)">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D9437-D54E-06F4-7B98-3B2F5866E674}"/>
              </a:ext>
            </a:extLst>
          </p:cNvPr>
          <p:cNvSpPr txBox="1"/>
          <p:nvPr/>
        </p:nvSpPr>
        <p:spPr>
          <a:xfrm>
            <a:off x="389467" y="135468"/>
            <a:ext cx="5977466" cy="6186309"/>
          </a:xfrm>
          <a:prstGeom prst="rect">
            <a:avLst/>
          </a:prstGeom>
          <a:noFill/>
        </p:spPr>
        <p:txBody>
          <a:bodyPr wrap="square" rtlCol="0">
            <a:spAutoFit/>
          </a:bodyPr>
          <a:lstStyle/>
          <a:p>
            <a:pPr marL="0" marR="0">
              <a:spcBef>
                <a:spcPts val="0"/>
              </a:spcBef>
              <a:spcAft>
                <a:spcPts val="0"/>
              </a:spcAft>
            </a:pPr>
            <a:r>
              <a:rPr lang="en-US" sz="1800" dirty="0">
                <a:effectLst/>
                <a:latin typeface="Minion Pro"/>
                <a:ea typeface="Calibri" panose="020F0502020204030204" pitchFamily="34" charset="0"/>
                <a:cs typeface="Calibri" panose="020F0502020204030204" pitchFamily="34" charset="0"/>
              </a:rPr>
              <a:t>Chief of Naval Operations, Fleet Readiness and Logistics</a:t>
            </a:r>
            <a:r>
              <a:rPr lang="en-US" sz="1800" dirty="0">
                <a:effectLst/>
                <a:latin typeface="Minion Pro"/>
                <a:ea typeface="Calibri" panose="020F0502020204030204" pitchFamily="34" charset="0"/>
                <a:cs typeface="Arial" panose="020B0604020202020204" pitchFamily="34" charset="0"/>
              </a:rPr>
              <a:t> (OPNAV N4) should consider a series of recurring wargames to examine </a:t>
            </a:r>
            <a:r>
              <a:rPr lang="en-US" dirty="0">
                <a:latin typeface="Minion Pro"/>
                <a:ea typeface="Calibri" panose="020F0502020204030204" pitchFamily="34" charset="0"/>
                <a:cs typeface="Arial" panose="020B0604020202020204" pitchFamily="34" charset="0"/>
              </a:rPr>
              <a:t>select </a:t>
            </a:r>
            <a:r>
              <a:rPr lang="en-US" sz="1800" dirty="0">
                <a:effectLst/>
                <a:latin typeface="Minion Pro"/>
                <a:ea typeface="Calibri" panose="020F0502020204030204" pitchFamily="34" charset="0"/>
                <a:cs typeface="Arial" panose="020B0604020202020204" pitchFamily="34" charset="0"/>
              </a:rPr>
              <a:t>facets of logistics agility </a:t>
            </a:r>
            <a:r>
              <a:rPr lang="en-US" dirty="0">
                <a:latin typeface="Minion Pro"/>
                <a:ea typeface="Calibri" panose="020F0502020204030204" pitchFamily="34" charset="0"/>
                <a:cs typeface="Arial" panose="020B0604020202020204" pitchFamily="34" charset="0"/>
              </a:rPr>
              <a:t>to</a:t>
            </a:r>
            <a:r>
              <a:rPr lang="en-US" sz="1800" dirty="0">
                <a:effectLst/>
                <a:latin typeface="Minion Pro"/>
                <a:ea typeface="Calibri" panose="020F0502020204030204" pitchFamily="34" charset="0"/>
                <a:cs typeface="Arial" panose="020B0604020202020204" pitchFamily="34" charset="0"/>
              </a:rPr>
              <a:t> inform Naval logistics manning, equipping, policies, and operational concepts.</a:t>
            </a:r>
          </a:p>
          <a:p>
            <a:pPr marL="0" marR="0">
              <a:spcBef>
                <a:spcPts val="0"/>
              </a:spcBef>
              <a:spcAft>
                <a:spcPts val="0"/>
              </a:spcAft>
            </a:pPr>
            <a:r>
              <a:rPr lang="en-US" sz="1800" dirty="0">
                <a:effectLst/>
                <a:latin typeface="Minion Pro"/>
                <a:ea typeface="Calibri" panose="020F0502020204030204" pitchFamily="34" charset="0"/>
                <a:cs typeface="Arial" panose="020B0604020202020204" pitchFamily="34" charset="0"/>
              </a:rPr>
              <a:t> </a:t>
            </a:r>
          </a:p>
          <a:p>
            <a:pPr marL="0" marR="0">
              <a:spcBef>
                <a:spcPts val="0"/>
              </a:spcBef>
              <a:spcAft>
                <a:spcPts val="0"/>
              </a:spcAft>
            </a:pPr>
            <a:r>
              <a:rPr lang="en-US" sz="1800" dirty="0">
                <a:effectLst/>
                <a:latin typeface="Minion Pro"/>
                <a:ea typeface="Calibri" panose="020F0502020204030204" pitchFamily="34" charset="0"/>
                <a:cs typeface="Arial" panose="020B0604020202020204" pitchFamily="34" charset="0"/>
              </a:rPr>
              <a:t>This research identified a couple of critical areas of future exploration. This includes adjusting the type of supplies or commodities the logistics connectors move and the operational environment. Most research has focused on the movement of only one logistics commodity to support the expeditionary advanced bases. Future efforts should consider, at a minimum, fuel, ammunition, and causality evacuation.</a:t>
            </a:r>
          </a:p>
          <a:p>
            <a:pPr marL="0" marR="0">
              <a:spcBef>
                <a:spcPts val="0"/>
              </a:spcBef>
              <a:spcAft>
                <a:spcPts val="0"/>
              </a:spcAft>
            </a:pPr>
            <a:r>
              <a:rPr lang="en-US" sz="1800" dirty="0">
                <a:effectLst/>
                <a:latin typeface="Minion Pro"/>
                <a:ea typeface="Calibri" panose="020F0502020204030204" pitchFamily="34" charset="0"/>
                <a:cs typeface="Arial" panose="020B0604020202020204" pitchFamily="34" charset="0"/>
              </a:rPr>
              <a:t> </a:t>
            </a:r>
          </a:p>
          <a:p>
            <a:pPr marL="0" marR="0">
              <a:spcBef>
                <a:spcPts val="0"/>
              </a:spcBef>
              <a:spcAft>
                <a:spcPts val="0"/>
              </a:spcAft>
            </a:pPr>
            <a:r>
              <a:rPr lang="en-US" sz="1800" dirty="0">
                <a:effectLst/>
                <a:latin typeface="Minion Pro"/>
                <a:ea typeface="Calibri" panose="020F0502020204030204" pitchFamily="34" charset="0"/>
                <a:cs typeface="Arial" panose="020B0604020202020204" pitchFamily="34" charset="0"/>
              </a:rPr>
              <a:t>In addition, future research should explore logistics risk to adversary exposure. In this research, the adversary only interdicts the logistics connectors in the vicinity of expeditionary advanced bases, and the logistics connectors have extensive freedom of maneuver. Future research should explore the impact of adversary actions on the entire distribution system.</a:t>
            </a:r>
          </a:p>
          <a:p>
            <a:endParaRPr lang="en-US" dirty="0"/>
          </a:p>
        </p:txBody>
      </p:sp>
      <p:sp>
        <p:nvSpPr>
          <p:cNvPr id="3" name="TextBox 2">
            <a:extLst>
              <a:ext uri="{FF2B5EF4-FFF2-40B4-BE49-F238E27FC236}">
                <a16:creationId xmlns:a16="http://schemas.microsoft.com/office/drawing/2014/main" id="{C64BF8B7-8D84-115F-7E9B-8634FD28F855}"/>
              </a:ext>
            </a:extLst>
          </p:cNvPr>
          <p:cNvSpPr txBox="1"/>
          <p:nvPr/>
        </p:nvSpPr>
        <p:spPr>
          <a:xfrm>
            <a:off x="1744133" y="1439333"/>
            <a:ext cx="2387600" cy="369332"/>
          </a:xfrm>
          <a:prstGeom prst="rect">
            <a:avLst/>
          </a:prstGeom>
          <a:noFill/>
        </p:spPr>
        <p:txBody>
          <a:bodyPr wrap="square" rtlCol="0">
            <a:spAutoFit/>
          </a:bodyPr>
          <a:lstStyle/>
          <a:p>
            <a:r>
              <a:rPr lang="en-US" dirty="0">
                <a:solidFill>
                  <a:srgbClr val="FF0000"/>
                </a:solidFill>
              </a:rPr>
              <a:t>___________________</a:t>
            </a:r>
          </a:p>
        </p:txBody>
      </p:sp>
      <p:sp>
        <p:nvSpPr>
          <p:cNvPr id="4" name="TextBox 3">
            <a:extLst>
              <a:ext uri="{FF2B5EF4-FFF2-40B4-BE49-F238E27FC236}">
                <a16:creationId xmlns:a16="http://schemas.microsoft.com/office/drawing/2014/main" id="{A23CB084-E4DA-B14E-4B95-2B366AAC5791}"/>
              </a:ext>
            </a:extLst>
          </p:cNvPr>
          <p:cNvSpPr txBox="1"/>
          <p:nvPr/>
        </p:nvSpPr>
        <p:spPr>
          <a:xfrm>
            <a:off x="1608666" y="3649722"/>
            <a:ext cx="3556000" cy="369332"/>
          </a:xfrm>
          <a:prstGeom prst="rect">
            <a:avLst/>
          </a:prstGeom>
          <a:noFill/>
        </p:spPr>
        <p:txBody>
          <a:bodyPr wrap="square" rtlCol="0">
            <a:spAutoFit/>
          </a:bodyPr>
          <a:lstStyle/>
          <a:p>
            <a:r>
              <a:rPr lang="en-US" dirty="0">
                <a:solidFill>
                  <a:srgbClr val="FF0000"/>
                </a:solidFill>
              </a:rPr>
              <a:t>_________________________</a:t>
            </a:r>
          </a:p>
        </p:txBody>
      </p:sp>
      <p:pic>
        <p:nvPicPr>
          <p:cNvPr id="8" name="Picture 7">
            <a:extLst>
              <a:ext uri="{FF2B5EF4-FFF2-40B4-BE49-F238E27FC236}">
                <a16:creationId xmlns:a16="http://schemas.microsoft.com/office/drawing/2014/main" id="{504B9803-AA0E-6B84-5EA2-3A1BD61A75B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54334" y="67735"/>
            <a:ext cx="3429000" cy="6858000"/>
          </a:xfrm>
          <a:prstGeom prst="rect">
            <a:avLst/>
          </a:prstGeom>
        </p:spPr>
      </p:pic>
      <p:sp>
        <p:nvSpPr>
          <p:cNvPr id="5" name="TextBox 4">
            <a:extLst>
              <a:ext uri="{FF2B5EF4-FFF2-40B4-BE49-F238E27FC236}">
                <a16:creationId xmlns:a16="http://schemas.microsoft.com/office/drawing/2014/main" id="{CD5AD092-1220-4549-A0D1-49791F37AD25}"/>
              </a:ext>
            </a:extLst>
          </p:cNvPr>
          <p:cNvSpPr txBox="1"/>
          <p:nvPr/>
        </p:nvSpPr>
        <p:spPr>
          <a:xfrm>
            <a:off x="9601200" y="6011333"/>
            <a:ext cx="2455333" cy="461665"/>
          </a:xfrm>
          <a:prstGeom prst="rect">
            <a:avLst/>
          </a:prstGeom>
          <a:noFill/>
        </p:spPr>
        <p:txBody>
          <a:bodyPr wrap="square" rtlCol="0">
            <a:spAutoFit/>
          </a:bodyPr>
          <a:lstStyle/>
          <a:p>
            <a:r>
              <a:rPr lang="en-US" sz="2400" dirty="0">
                <a:solidFill>
                  <a:schemeClr val="accent1"/>
                </a:solidFill>
              </a:rPr>
              <a:t>LIKE THIS!</a:t>
            </a:r>
          </a:p>
        </p:txBody>
      </p:sp>
    </p:spTree>
    <p:extLst>
      <p:ext uri="{BB962C8B-B14F-4D97-AF65-F5344CB8AC3E}">
        <p14:creationId xmlns:p14="http://schemas.microsoft.com/office/powerpoint/2010/main" val="4173130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A0096-6E25-4060-6793-2F9C28BA4F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611AD-A245-5EFE-8DB8-47D6DB7E27E2}"/>
              </a:ext>
            </a:extLst>
          </p:cNvPr>
          <p:cNvSpPr>
            <a:spLocks noGrp="1"/>
          </p:cNvSpPr>
          <p:nvPr>
            <p:ph idx="1"/>
          </p:nvPr>
        </p:nvSpPr>
        <p:spPr>
          <a:xfrm>
            <a:off x="5118447" y="506187"/>
            <a:ext cx="6281873" cy="6041570"/>
          </a:xfrm>
        </p:spPr>
        <p:txBody>
          <a:bodyPr>
            <a:normAutofit lnSpcReduction="10000"/>
          </a:bodyPr>
          <a:lstStyle/>
          <a:p>
            <a:pPr>
              <a:buFont typeface="Wingdings" pitchFamily="2" charset="2"/>
              <a:buChar char="v"/>
            </a:pPr>
            <a:r>
              <a:rPr lang="en-US" dirty="0">
                <a:solidFill>
                  <a:schemeClr val="accent1"/>
                </a:solidFill>
              </a:rPr>
              <a:t>You never get a second chance to make a first impression:  BE INTERESTING!</a:t>
            </a:r>
          </a:p>
          <a:p>
            <a:pPr>
              <a:buFont typeface="Wingdings" pitchFamily="2" charset="2"/>
              <a:buChar char="v"/>
            </a:pPr>
            <a:r>
              <a:rPr lang="en-US" dirty="0">
                <a:solidFill>
                  <a:schemeClr val="accent1"/>
                </a:solidFill>
              </a:rPr>
              <a:t>To identify any gaps, contradictions, and misalignments in your project, write your executive summary </a:t>
            </a:r>
            <a:r>
              <a:rPr lang="en-US" i="1" dirty="0">
                <a:solidFill>
                  <a:schemeClr val="accent1"/>
                </a:solidFill>
              </a:rPr>
              <a:t>last:</a:t>
            </a:r>
          </a:p>
          <a:p>
            <a:pPr marL="973138" indent="-284163"/>
            <a:r>
              <a:rPr lang="en-US" i="1" dirty="0">
                <a:solidFill>
                  <a:schemeClr val="accent1"/>
                </a:solidFill>
              </a:rPr>
              <a:t>After </a:t>
            </a:r>
            <a:r>
              <a:rPr lang="en-US" dirty="0">
                <a:solidFill>
                  <a:schemeClr val="accent1"/>
                </a:solidFill>
              </a:rPr>
              <a:t>you have identified all key insights, recommendations, etc. </a:t>
            </a:r>
          </a:p>
          <a:p>
            <a:pPr marL="973138" indent="-284163"/>
            <a:r>
              <a:rPr lang="en-US" i="1" dirty="0">
                <a:solidFill>
                  <a:schemeClr val="accent1"/>
                </a:solidFill>
              </a:rPr>
              <a:t>After</a:t>
            </a:r>
            <a:r>
              <a:rPr lang="en-US" dirty="0">
                <a:solidFill>
                  <a:schemeClr val="accent1"/>
                </a:solidFill>
              </a:rPr>
              <a:t> you perhaps have created a bulleted list or outline of main points of your research</a:t>
            </a:r>
          </a:p>
          <a:p>
            <a:pPr marL="288925" indent="-225425">
              <a:buFont typeface="Wingdings" pitchFamily="2" charset="2"/>
              <a:buChar char="v"/>
            </a:pPr>
            <a:r>
              <a:rPr lang="en-US" dirty="0">
                <a:solidFill>
                  <a:schemeClr val="accent1"/>
                </a:solidFill>
              </a:rPr>
              <a:t>Subheadings are nice. </a:t>
            </a:r>
          </a:p>
          <a:p>
            <a:pPr marL="915988" indent="-225425"/>
            <a:r>
              <a:rPr lang="en-US" dirty="0">
                <a:solidFill>
                  <a:schemeClr val="accent1"/>
                </a:solidFill>
              </a:rPr>
              <a:t>But note that each section will vary in length, depending on the importance of the same section in the original work.</a:t>
            </a:r>
          </a:p>
          <a:p>
            <a:pPr marL="346075" indent="-285750">
              <a:buFont typeface="Wingdings" pitchFamily="2" charset="2"/>
              <a:buChar char="v"/>
            </a:pPr>
            <a:r>
              <a:rPr lang="en-US" dirty="0">
                <a:solidFill>
                  <a:schemeClr val="accent1"/>
                </a:solidFill>
              </a:rPr>
              <a:t>Run your finished summary by a friend or writing coach. </a:t>
            </a:r>
          </a:p>
          <a:p>
            <a:pPr marL="973138" indent="-284163">
              <a:lnSpc>
                <a:spcPct val="100000"/>
              </a:lnSpc>
            </a:pPr>
            <a:r>
              <a:rPr lang="en-US" dirty="0">
                <a:solidFill>
                  <a:schemeClr val="accent1"/>
                </a:solidFill>
              </a:rPr>
              <a:t>Does someone with no familiarity with your project or report understand what it is about? </a:t>
            </a:r>
          </a:p>
          <a:p>
            <a:pPr marL="0" indent="0">
              <a:buNone/>
            </a:pPr>
            <a:endParaRPr lang="en-US" dirty="0"/>
          </a:p>
        </p:txBody>
      </p:sp>
      <p:sp>
        <p:nvSpPr>
          <p:cNvPr id="6" name="Title 5">
            <a:extLst>
              <a:ext uri="{FF2B5EF4-FFF2-40B4-BE49-F238E27FC236}">
                <a16:creationId xmlns:a16="http://schemas.microsoft.com/office/drawing/2014/main" id="{57BB2B7B-73CE-A5C9-4E0C-CAD55305F56F}"/>
              </a:ext>
            </a:extLst>
          </p:cNvPr>
          <p:cNvSpPr>
            <a:spLocks noGrp="1"/>
          </p:cNvSpPr>
          <p:nvPr>
            <p:ph type="title"/>
          </p:nvPr>
        </p:nvSpPr>
        <p:spPr/>
        <p:txBody>
          <a:bodyPr/>
          <a:lstStyle/>
          <a:p>
            <a:r>
              <a:rPr lang="en-US" dirty="0"/>
              <a:t>Be clear!</a:t>
            </a:r>
            <a:br>
              <a:rPr lang="en-US" dirty="0"/>
            </a:br>
            <a:r>
              <a:rPr lang="en-US" dirty="0"/>
              <a:t>Be brief!</a:t>
            </a:r>
            <a:br>
              <a:rPr lang="en-US" dirty="0"/>
            </a:br>
            <a:r>
              <a:rPr lang="en-US" dirty="0"/>
              <a:t>Be bold!</a:t>
            </a:r>
          </a:p>
        </p:txBody>
      </p:sp>
    </p:spTree>
    <p:extLst>
      <p:ext uri="{BB962C8B-B14F-4D97-AF65-F5344CB8AC3E}">
        <p14:creationId xmlns:p14="http://schemas.microsoft.com/office/powerpoint/2010/main" val="3319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heckerboard(across)">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heckerboard(across)">
                                      <p:cBhvr>
                                        <p:cTn id="35" dur="500"/>
                                        <p:tgtEl>
                                          <p:spTgt spid="3">
                                            <p:txEl>
                                              <p:pRg st="6" end="6"/>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checkerboard(across)">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31">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3" name="Rectangle 32">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37" name="Rectangle 36">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2"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 name="Title 4">
            <a:extLst>
              <a:ext uri="{FF2B5EF4-FFF2-40B4-BE49-F238E27FC236}">
                <a16:creationId xmlns:a16="http://schemas.microsoft.com/office/drawing/2014/main" id="{5B0E66B0-2A21-E044-BD0B-D3DDB4A09231}"/>
              </a:ext>
            </a:extLst>
          </p:cNvPr>
          <p:cNvSpPr>
            <a:spLocks noGrp="1"/>
          </p:cNvSpPr>
          <p:nvPr>
            <p:ph type="title"/>
          </p:nvPr>
        </p:nvSpPr>
        <p:spPr>
          <a:xfrm>
            <a:off x="2037374" y="1263404"/>
            <a:ext cx="8247189" cy="3115075"/>
          </a:xfrm>
        </p:spPr>
        <p:txBody>
          <a:bodyPr vert="horz" lIns="228600" tIns="228600" rIns="228600" bIns="0" rtlCol="0" anchor="b">
            <a:normAutofit/>
          </a:bodyPr>
          <a:lstStyle/>
          <a:p>
            <a:pPr algn="l">
              <a:lnSpc>
                <a:spcPct val="80000"/>
              </a:lnSpc>
            </a:pPr>
            <a:r>
              <a:rPr lang="en-US" sz="7200" dirty="0">
                <a:solidFill>
                  <a:schemeClr val="accent1"/>
                </a:solidFill>
              </a:rPr>
              <a:t>Questions?</a:t>
            </a:r>
          </a:p>
        </p:txBody>
      </p:sp>
      <p:sp>
        <p:nvSpPr>
          <p:cNvPr id="6" name="Text Placeholder 5">
            <a:extLst>
              <a:ext uri="{FF2B5EF4-FFF2-40B4-BE49-F238E27FC236}">
                <a16:creationId xmlns:a16="http://schemas.microsoft.com/office/drawing/2014/main" id="{84B93CEA-11A1-0540-8048-E24BE19F067D}"/>
              </a:ext>
            </a:extLst>
          </p:cNvPr>
          <p:cNvSpPr>
            <a:spLocks noGrp="1"/>
          </p:cNvSpPr>
          <p:nvPr>
            <p:ph type="body" idx="1"/>
          </p:nvPr>
        </p:nvSpPr>
        <p:spPr>
          <a:xfrm>
            <a:off x="2037374" y="4560432"/>
            <a:ext cx="8300202" cy="1228171"/>
          </a:xfrm>
        </p:spPr>
        <p:txBody>
          <a:bodyPr vert="horz" lIns="91440" tIns="0" rIns="91440" bIns="45720" rtlCol="0">
            <a:normAutofit fontScale="92500" lnSpcReduction="10000"/>
          </a:bodyPr>
          <a:lstStyle/>
          <a:p>
            <a:pPr>
              <a:lnSpc>
                <a:spcPct val="100000"/>
              </a:lnSpc>
            </a:pPr>
            <a:r>
              <a:rPr lang="en-US" sz="1900" dirty="0">
                <a:solidFill>
                  <a:schemeClr val="accent1"/>
                </a:solidFill>
                <a:hlinkClick r:id="rId2">
                  <a:extLst>
                    <a:ext uri="{A12FA001-AC4F-418D-AE19-62706E023703}">
                      <ahyp:hlinkClr xmlns:ahyp="http://schemas.microsoft.com/office/drawing/2018/hyperlinkcolor" val="tx"/>
                    </a:ext>
                  </a:extLst>
                </a:hlinkClick>
              </a:rPr>
              <a:t>coletteoconnor.ctr@nps.edu</a:t>
            </a:r>
            <a:endParaRPr lang="en-US" sz="1900" dirty="0">
              <a:solidFill>
                <a:schemeClr val="accent1"/>
              </a:solidFill>
            </a:endParaRPr>
          </a:p>
          <a:p>
            <a:pPr>
              <a:lnSpc>
                <a:spcPct val="100000"/>
              </a:lnSpc>
            </a:pPr>
            <a:endParaRPr lang="en-US" sz="1900" dirty="0">
              <a:solidFill>
                <a:schemeClr val="tx1"/>
              </a:solidFill>
            </a:endParaRPr>
          </a:p>
          <a:p>
            <a:pPr lvl="0" defTabSz="457200">
              <a:lnSpc>
                <a:spcPct val="100000"/>
              </a:lnSpc>
              <a:spcBef>
                <a:spcPts val="0"/>
              </a:spcBef>
              <a:buClrTx/>
              <a:buSzTx/>
            </a:pPr>
            <a:r>
              <a:rPr lang="en-US" sz="1900" dirty="0">
                <a:solidFill>
                  <a:schemeClr val="accent1"/>
                </a:solidFill>
              </a:rPr>
              <a:t>Find help, guidance, instruction, and more at GWC </a:t>
            </a:r>
            <a:endParaRPr lang="en-US" dirty="0">
              <a:solidFill>
                <a:schemeClr val="accent1"/>
              </a:solidFill>
              <a:latin typeface="Corbel" panose="020B0503020204020204"/>
            </a:endParaRPr>
          </a:p>
          <a:p>
            <a:pPr lvl="0" defTabSz="457200">
              <a:lnSpc>
                <a:spcPct val="100000"/>
              </a:lnSpc>
              <a:spcBef>
                <a:spcPts val="0"/>
              </a:spcBef>
              <a:buClrTx/>
              <a:buSzTx/>
            </a:pPr>
            <a:r>
              <a:rPr lang="en-US" dirty="0">
                <a:solidFill>
                  <a:schemeClr val="accent6">
                    <a:lumMod val="60000"/>
                    <a:lumOff val="40000"/>
                  </a:schemeClr>
                </a:solidFill>
                <a:latin typeface="Corbel" panose="020B0503020204020204"/>
              </a:rPr>
              <a:t> </a:t>
            </a:r>
            <a:r>
              <a:rPr lang="en-US" u="sng" dirty="0">
                <a:solidFill>
                  <a:srgbClr val="00B0F0"/>
                </a:solidFill>
                <a:latin typeface="Corbel" panose="020B0503020204020204"/>
                <a:hlinkClick r:id="rId3">
                  <a:extLst>
                    <a:ext uri="{A12FA001-AC4F-418D-AE19-62706E023703}">
                      <ahyp:hlinkClr xmlns:ahyp="http://schemas.microsoft.com/office/drawing/2018/hyperlinkcolor" val="tx"/>
                    </a:ext>
                  </a:extLst>
                </a:hlinkClick>
              </a:rPr>
              <a:t>resources</a:t>
            </a:r>
            <a:r>
              <a:rPr lang="en-US" dirty="0">
                <a:solidFill>
                  <a:srgbClr val="00B0F0"/>
                </a:solidFill>
                <a:latin typeface="Corbel" panose="020B0503020204020204"/>
              </a:rPr>
              <a:t>,</a:t>
            </a:r>
            <a:r>
              <a:rPr lang="en-US" dirty="0">
                <a:solidFill>
                  <a:schemeClr val="tx1"/>
                </a:solidFill>
                <a:latin typeface="Corbel" panose="020B0503020204020204"/>
              </a:rPr>
              <a:t> </a:t>
            </a:r>
            <a:r>
              <a:rPr lang="en-US" u="sng" dirty="0">
                <a:solidFill>
                  <a:srgbClr val="00B0F0"/>
                </a:solidFill>
                <a:latin typeface="Corbel" panose="020B0503020204020204"/>
                <a:hlinkClick r:id="rId4">
                  <a:extLst>
                    <a:ext uri="{A12FA001-AC4F-418D-AE19-62706E023703}">
                      <ahyp:hlinkClr xmlns:ahyp="http://schemas.microsoft.com/office/drawing/2018/hyperlinkcolor" val="tx"/>
                    </a:ext>
                  </a:extLst>
                </a:hlinkClick>
              </a:rPr>
              <a:t>online workshops</a:t>
            </a:r>
            <a:r>
              <a:rPr lang="en-US" dirty="0">
                <a:solidFill>
                  <a:schemeClr val="accent1"/>
                </a:solidFill>
                <a:latin typeface="Corbel" panose="020B0503020204020204"/>
              </a:rPr>
              <a:t>, and </a:t>
            </a:r>
            <a:r>
              <a:rPr lang="en-US" u="sng" dirty="0">
                <a:solidFill>
                  <a:srgbClr val="00B0F0"/>
                </a:solidFill>
                <a:latin typeface="Corbel" panose="020B0503020204020204"/>
                <a:hlinkClick r:id="rId5">
                  <a:extLst>
                    <a:ext uri="{A12FA001-AC4F-418D-AE19-62706E023703}">
                      <ahyp:hlinkClr xmlns:ahyp="http://schemas.microsoft.com/office/drawing/2018/hyperlinkcolor" val="tx"/>
                    </a:ext>
                  </a:extLst>
                </a:hlinkClick>
              </a:rPr>
              <a:t>videos</a:t>
            </a:r>
            <a:r>
              <a:rPr lang="en-US" dirty="0">
                <a:solidFill>
                  <a:srgbClr val="00B0F0"/>
                </a:solidFill>
                <a:latin typeface="Corbel" panose="020B0503020204020204"/>
              </a:rPr>
              <a:t>.</a:t>
            </a:r>
          </a:p>
          <a:p>
            <a:pPr algn="l">
              <a:lnSpc>
                <a:spcPct val="100000"/>
              </a:lnSpc>
            </a:pPr>
            <a:endParaRPr lang="en-US" sz="1900" dirty="0">
              <a:solidFill>
                <a:schemeClr val="tx1"/>
              </a:solidFill>
            </a:endParaRPr>
          </a:p>
        </p:txBody>
      </p:sp>
      <p:sp>
        <p:nvSpPr>
          <p:cNvPr id="60" name="Isosceles Triangle 59">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66043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uiz game with a colorful background&#10;&#10;Description automatically generated">
            <a:extLst>
              <a:ext uri="{FF2B5EF4-FFF2-40B4-BE49-F238E27FC236}">
                <a16:creationId xmlns:a16="http://schemas.microsoft.com/office/drawing/2014/main" id="{F56CD36C-C03F-9069-A8C0-FEDB8BC5A04E}"/>
              </a:ext>
            </a:extLst>
          </p:cNvPr>
          <p:cNvPicPr>
            <a:picLocks noChangeAspect="1"/>
          </p:cNvPicPr>
          <p:nvPr/>
        </p:nvPicPr>
        <p:blipFill>
          <a:blip r:embed="rId2"/>
          <a:stretch>
            <a:fillRect/>
          </a:stretch>
        </p:blipFill>
        <p:spPr>
          <a:xfrm>
            <a:off x="4057161" y="408601"/>
            <a:ext cx="4077678" cy="3344692"/>
          </a:xfrm>
          <a:prstGeom prst="rect">
            <a:avLst/>
          </a:prstGeom>
        </p:spPr>
      </p:pic>
      <p:sp>
        <p:nvSpPr>
          <p:cNvPr id="3" name="TextBox 2">
            <a:extLst>
              <a:ext uri="{FF2B5EF4-FFF2-40B4-BE49-F238E27FC236}">
                <a16:creationId xmlns:a16="http://schemas.microsoft.com/office/drawing/2014/main" id="{30C783DB-BA55-0AD7-59D4-A90B13D927FD}"/>
              </a:ext>
            </a:extLst>
          </p:cNvPr>
          <p:cNvSpPr txBox="1"/>
          <p:nvPr/>
        </p:nvSpPr>
        <p:spPr>
          <a:xfrm>
            <a:off x="326571" y="342900"/>
            <a:ext cx="3461658" cy="6740307"/>
          </a:xfrm>
          <a:prstGeom prst="rect">
            <a:avLst/>
          </a:prstGeom>
          <a:noFill/>
        </p:spPr>
        <p:txBody>
          <a:bodyPr wrap="square" rtlCol="0">
            <a:spAutoFit/>
          </a:bodyPr>
          <a:lstStyle/>
          <a:p>
            <a:pPr marL="342900" indent="-342900" algn="ctr">
              <a:buAutoNum type="arabicPeriod"/>
            </a:pPr>
            <a:r>
              <a:rPr lang="en-US" dirty="0"/>
              <a:t>An executive summary is like a preface, providing a nice introduction to your work.</a:t>
            </a:r>
          </a:p>
          <a:p>
            <a:pPr marL="342900" indent="-342900">
              <a:buAutoNum type="arabicPeriod"/>
            </a:pPr>
            <a:endParaRPr lang="en-US" dirty="0"/>
          </a:p>
          <a:p>
            <a:pPr algn="ctr"/>
            <a:r>
              <a:rPr lang="en-US" dirty="0">
                <a:solidFill>
                  <a:schemeClr val="accent1"/>
                </a:solidFill>
              </a:rPr>
              <a:t>True</a:t>
            </a:r>
            <a:r>
              <a:rPr lang="en-US" dirty="0"/>
              <a:t> or </a:t>
            </a:r>
            <a:r>
              <a:rPr lang="en-US" dirty="0">
                <a:solidFill>
                  <a:schemeClr val="accent1"/>
                </a:solidFill>
              </a:rPr>
              <a:t>False</a:t>
            </a:r>
          </a:p>
          <a:p>
            <a:pPr algn="ctr"/>
            <a:endParaRPr lang="en-US" dirty="0">
              <a:solidFill>
                <a:schemeClr val="accent1"/>
              </a:solidFill>
            </a:endParaRPr>
          </a:p>
          <a:p>
            <a:pPr algn="ctr"/>
            <a:endParaRPr lang="en-US" dirty="0">
              <a:solidFill>
                <a:schemeClr val="accent1"/>
              </a:solidFill>
            </a:endParaRPr>
          </a:p>
          <a:p>
            <a:pPr marL="342900" indent="-342900" algn="ctr">
              <a:buAutoNum type="arabicPeriod" startAt="2"/>
            </a:pPr>
            <a:r>
              <a:rPr lang="en-US" dirty="0"/>
              <a:t>If your work is technical in nature, it’s helpful to include relevant equations or figures in your executive summary.</a:t>
            </a:r>
          </a:p>
          <a:p>
            <a:pPr marL="342900" indent="-342900" algn="ctr">
              <a:buAutoNum type="arabicPeriod" startAt="2"/>
            </a:pPr>
            <a:endParaRPr lang="en-US" dirty="0"/>
          </a:p>
          <a:p>
            <a:pPr algn="ctr"/>
            <a:r>
              <a:rPr lang="en-US" dirty="0">
                <a:solidFill>
                  <a:schemeClr val="accent1"/>
                </a:solidFill>
              </a:rPr>
              <a:t>True</a:t>
            </a:r>
            <a:r>
              <a:rPr lang="en-US" dirty="0"/>
              <a:t> or </a:t>
            </a:r>
            <a:r>
              <a:rPr lang="en-US" dirty="0">
                <a:solidFill>
                  <a:schemeClr val="accent1"/>
                </a:solidFill>
              </a:rPr>
              <a:t>False</a:t>
            </a:r>
          </a:p>
          <a:p>
            <a:pPr algn="ctr"/>
            <a:endParaRPr lang="en-US" dirty="0">
              <a:solidFill>
                <a:schemeClr val="accent1"/>
              </a:solidFill>
            </a:endParaRPr>
          </a:p>
          <a:p>
            <a:pPr algn="ctr"/>
            <a:endParaRPr lang="en-US" dirty="0">
              <a:solidFill>
                <a:schemeClr val="accent1"/>
              </a:solidFill>
            </a:endParaRPr>
          </a:p>
          <a:p>
            <a:pPr marL="342900" indent="-342900" algn="ctr">
              <a:buAutoNum type="arabicPeriod" startAt="3"/>
            </a:pPr>
            <a:r>
              <a:rPr lang="en-US" dirty="0"/>
              <a:t>Don’t forget to include important acronyms and their definitions in your summary!</a:t>
            </a:r>
          </a:p>
          <a:p>
            <a:pPr marL="342900" indent="-342900" algn="ctr">
              <a:buAutoNum type="arabicPeriod" startAt="3"/>
            </a:pPr>
            <a:endParaRPr lang="en-US" dirty="0"/>
          </a:p>
          <a:p>
            <a:pPr algn="ctr"/>
            <a:r>
              <a:rPr lang="en-US" dirty="0">
                <a:solidFill>
                  <a:schemeClr val="accent1"/>
                </a:solidFill>
              </a:rPr>
              <a:t>True </a:t>
            </a:r>
            <a:r>
              <a:rPr lang="en-US" dirty="0"/>
              <a:t>or </a:t>
            </a:r>
            <a:r>
              <a:rPr lang="en-US" dirty="0">
                <a:solidFill>
                  <a:schemeClr val="accent1"/>
                </a:solidFill>
              </a:rPr>
              <a:t>False</a:t>
            </a:r>
          </a:p>
          <a:p>
            <a:pPr marL="342900" indent="-342900">
              <a:buAutoNum type="arabicPeriod" startAt="3"/>
            </a:pPr>
            <a:endParaRPr lang="en-US" dirty="0">
              <a:solidFill>
                <a:schemeClr val="accent1"/>
              </a:solidFill>
            </a:endParaRPr>
          </a:p>
        </p:txBody>
      </p:sp>
      <p:sp>
        <p:nvSpPr>
          <p:cNvPr id="5" name="TextBox 4">
            <a:extLst>
              <a:ext uri="{FF2B5EF4-FFF2-40B4-BE49-F238E27FC236}">
                <a16:creationId xmlns:a16="http://schemas.microsoft.com/office/drawing/2014/main" id="{C125B4ED-FFD5-0F0C-53D7-EB9B946D85CC}"/>
              </a:ext>
            </a:extLst>
          </p:cNvPr>
          <p:cNvSpPr txBox="1"/>
          <p:nvPr/>
        </p:nvSpPr>
        <p:spPr>
          <a:xfrm>
            <a:off x="8403771" y="342900"/>
            <a:ext cx="3592286" cy="6740307"/>
          </a:xfrm>
          <a:prstGeom prst="rect">
            <a:avLst/>
          </a:prstGeom>
          <a:noFill/>
        </p:spPr>
        <p:txBody>
          <a:bodyPr wrap="square" rtlCol="0">
            <a:spAutoFit/>
          </a:bodyPr>
          <a:lstStyle/>
          <a:p>
            <a:pPr algn="ctr"/>
            <a:r>
              <a:rPr lang="en-US" dirty="0"/>
              <a:t>4.  Remember, you are writing for an audience as savvy as you are about your topic, if not for your clued-in boss or superior.</a:t>
            </a:r>
          </a:p>
          <a:p>
            <a:pPr algn="ctr"/>
            <a:endParaRPr lang="en-US" dirty="0"/>
          </a:p>
          <a:p>
            <a:pPr algn="ctr"/>
            <a:r>
              <a:rPr lang="en-US" dirty="0">
                <a:solidFill>
                  <a:schemeClr val="accent1"/>
                </a:solidFill>
              </a:rPr>
              <a:t>True</a:t>
            </a:r>
            <a:r>
              <a:rPr lang="en-US" dirty="0"/>
              <a:t> or </a:t>
            </a:r>
            <a:r>
              <a:rPr lang="en-US" dirty="0">
                <a:solidFill>
                  <a:schemeClr val="accent1"/>
                </a:solidFill>
              </a:rPr>
              <a:t>False</a:t>
            </a:r>
          </a:p>
          <a:p>
            <a:pPr algn="ctr"/>
            <a:endParaRPr lang="en-US" dirty="0">
              <a:solidFill>
                <a:schemeClr val="accent1"/>
              </a:solidFill>
            </a:endParaRPr>
          </a:p>
          <a:p>
            <a:pPr marL="342900" indent="-342900" algn="ctr">
              <a:buAutoNum type="arabicPeriod" startAt="5"/>
            </a:pPr>
            <a:r>
              <a:rPr lang="en-US" dirty="0"/>
              <a:t>It’s important that your executive summary’s language be specific to your field of study or activity.</a:t>
            </a:r>
          </a:p>
          <a:p>
            <a:pPr marL="342900" indent="-342900" algn="ctr">
              <a:buAutoNum type="arabicPeriod" startAt="5"/>
            </a:pPr>
            <a:endParaRPr lang="en-US" dirty="0"/>
          </a:p>
          <a:p>
            <a:pPr algn="ctr"/>
            <a:r>
              <a:rPr lang="en-US" dirty="0">
                <a:solidFill>
                  <a:schemeClr val="accent1"/>
                </a:solidFill>
              </a:rPr>
              <a:t>True</a:t>
            </a:r>
            <a:r>
              <a:rPr lang="en-US" dirty="0"/>
              <a:t> or </a:t>
            </a:r>
            <a:r>
              <a:rPr lang="en-US" dirty="0">
                <a:solidFill>
                  <a:schemeClr val="accent1"/>
                </a:solidFill>
              </a:rPr>
              <a:t>False</a:t>
            </a:r>
          </a:p>
          <a:p>
            <a:pPr algn="ctr"/>
            <a:endParaRPr lang="en-US" dirty="0">
              <a:solidFill>
                <a:schemeClr val="accent1"/>
              </a:solidFill>
            </a:endParaRPr>
          </a:p>
          <a:p>
            <a:pPr marL="342900" indent="-342900" algn="ctr">
              <a:buAutoNum type="arabicPeriod" startAt="6"/>
            </a:pPr>
            <a:r>
              <a:rPr lang="en-US" dirty="0"/>
              <a:t>It’s typically better to explain than summarize key concepts in your executive summary, just to be sure your work is fully understood.</a:t>
            </a:r>
          </a:p>
          <a:p>
            <a:pPr marL="342900" indent="-342900" algn="ctr">
              <a:buAutoNum type="arabicPeriod" startAt="6"/>
            </a:pPr>
            <a:endParaRPr lang="en-US" dirty="0"/>
          </a:p>
          <a:p>
            <a:pPr algn="ctr"/>
            <a:r>
              <a:rPr lang="en-US" dirty="0">
                <a:solidFill>
                  <a:schemeClr val="accent1"/>
                </a:solidFill>
              </a:rPr>
              <a:t>True</a:t>
            </a:r>
            <a:r>
              <a:rPr lang="en-US" dirty="0"/>
              <a:t> or </a:t>
            </a:r>
            <a:r>
              <a:rPr lang="en-US" dirty="0">
                <a:solidFill>
                  <a:schemeClr val="accent1"/>
                </a:solidFill>
              </a:rPr>
              <a:t>False</a:t>
            </a:r>
          </a:p>
          <a:p>
            <a:pPr algn="ctr"/>
            <a:endParaRPr lang="en-US" dirty="0">
              <a:solidFill>
                <a:schemeClr val="accent1"/>
              </a:solidFill>
            </a:endParaRPr>
          </a:p>
          <a:p>
            <a:pPr algn="ctr"/>
            <a:endParaRPr lang="en-US" dirty="0">
              <a:solidFill>
                <a:schemeClr val="accent1"/>
              </a:solidFill>
            </a:endParaRPr>
          </a:p>
          <a:p>
            <a:pPr marL="342900" indent="-342900">
              <a:buAutoNum type="arabicPeriod" startAt="5"/>
            </a:pPr>
            <a:endParaRPr lang="en-US" dirty="0"/>
          </a:p>
        </p:txBody>
      </p:sp>
      <p:sp>
        <p:nvSpPr>
          <p:cNvPr id="2" name="TextBox 1">
            <a:extLst>
              <a:ext uri="{FF2B5EF4-FFF2-40B4-BE49-F238E27FC236}">
                <a16:creationId xmlns:a16="http://schemas.microsoft.com/office/drawing/2014/main" id="{2D8E1F62-D906-B04D-53C2-8246A24EFF61}"/>
              </a:ext>
            </a:extLst>
          </p:cNvPr>
          <p:cNvSpPr txBox="1"/>
          <p:nvPr/>
        </p:nvSpPr>
        <p:spPr>
          <a:xfrm>
            <a:off x="4507665" y="4019223"/>
            <a:ext cx="3347357" cy="630942"/>
          </a:xfrm>
          <a:prstGeom prst="rect">
            <a:avLst/>
          </a:prstGeom>
          <a:noFill/>
        </p:spPr>
        <p:txBody>
          <a:bodyPr wrap="square" rtlCol="0">
            <a:spAutoFit/>
          </a:bodyPr>
          <a:lstStyle/>
          <a:p>
            <a:pPr algn="ctr"/>
            <a:r>
              <a:rPr lang="en-US" sz="3500" dirty="0">
                <a:solidFill>
                  <a:schemeClr val="accent1"/>
                </a:solidFill>
                <a:latin typeface="Chalkduster" panose="03050602040202020205" pitchFamily="66" charset="77"/>
              </a:rPr>
              <a:t>ALL FALSE </a:t>
            </a:r>
          </a:p>
        </p:txBody>
      </p:sp>
      <p:sp>
        <p:nvSpPr>
          <p:cNvPr id="6" name="TextBox 5">
            <a:extLst>
              <a:ext uri="{FF2B5EF4-FFF2-40B4-BE49-F238E27FC236}">
                <a16:creationId xmlns:a16="http://schemas.microsoft.com/office/drawing/2014/main" id="{A0E4C8AC-7882-B98D-F2C3-4F715FE2934B}"/>
              </a:ext>
            </a:extLst>
          </p:cNvPr>
          <p:cNvSpPr txBox="1"/>
          <p:nvPr/>
        </p:nvSpPr>
        <p:spPr>
          <a:xfrm>
            <a:off x="4828031" y="5010912"/>
            <a:ext cx="2706624" cy="2308324"/>
          </a:xfrm>
          <a:prstGeom prst="rect">
            <a:avLst/>
          </a:prstGeom>
          <a:noFill/>
        </p:spPr>
        <p:txBody>
          <a:bodyPr wrap="square" rtlCol="0">
            <a:spAutoFit/>
          </a:bodyPr>
          <a:lstStyle/>
          <a:p>
            <a:pPr algn="ctr"/>
            <a:r>
              <a:rPr lang="en-US" dirty="0"/>
              <a:t>7. An excellent executive summary is at least 4 pages.</a:t>
            </a:r>
          </a:p>
          <a:p>
            <a:pPr algn="ctr"/>
            <a:endParaRPr lang="en-US" dirty="0"/>
          </a:p>
          <a:p>
            <a:pPr algn="ctr"/>
            <a:r>
              <a:rPr lang="en-US" dirty="0">
                <a:solidFill>
                  <a:schemeClr val="accent1"/>
                </a:solidFill>
              </a:rPr>
              <a:t>True</a:t>
            </a:r>
            <a:r>
              <a:rPr lang="en-US" dirty="0"/>
              <a:t> or </a:t>
            </a:r>
            <a:r>
              <a:rPr lang="en-US" dirty="0">
                <a:solidFill>
                  <a:schemeClr val="accent1"/>
                </a:solidFill>
              </a:rPr>
              <a:t>False</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8326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heckerboard(across)">
                                      <p:cBhvr>
                                        <p:cTn id="15" dur="500"/>
                                        <p:tgtEl>
                                          <p:spTgt spid="3">
                                            <p:txEl>
                                              <p:pRg st="5" end="5"/>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checkerboard(across)">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3" dur="500"/>
                                        <p:tgtEl>
                                          <p:spTgt spid="3">
                                            <p:txEl>
                                              <p:pRg st="10" end="10"/>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26" dur="500"/>
                                        <p:tgtEl>
                                          <p:spTgt spid="3">
                                            <p:txEl>
                                              <p:pRg st="12" end="1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checkerboard(across)">
                                      <p:cBhvr>
                                        <p:cTn id="31" dur="500"/>
                                        <p:tgtEl>
                                          <p:spTgt spid="5">
                                            <p:txEl>
                                              <p:pRg st="0" end="0"/>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checkerboard(across)">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checkerboard(across)">
                                      <p:cBhvr>
                                        <p:cTn id="39" dur="500"/>
                                        <p:tgtEl>
                                          <p:spTgt spid="5">
                                            <p:txEl>
                                              <p:pRg st="4" end="4"/>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checkerboard(across)">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checkerboard(across)">
                                      <p:cBhvr>
                                        <p:cTn id="47" dur="500"/>
                                        <p:tgtEl>
                                          <p:spTgt spid="5">
                                            <p:txEl>
                                              <p:pRg st="8" end="8"/>
                                            </p:txEl>
                                          </p:spTgt>
                                        </p:tgtEl>
                                      </p:cBhvr>
                                    </p:animEffect>
                                  </p:childTnLst>
                                </p:cTn>
                              </p:par>
                              <p:par>
                                <p:cTn id="48" presetID="5" presetClass="entr" presetSubtype="10" fill="hold" nodeType="withEffect">
                                  <p:stCondLst>
                                    <p:cond delay="0"/>
                                  </p:stCondLst>
                                  <p:childTnLst>
                                    <p:set>
                                      <p:cBhvr>
                                        <p:cTn id="49"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50" dur="500"/>
                                        <p:tgtEl>
                                          <p:spTgt spid="5">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checkerboard(across)">
                                      <p:cBhvr>
                                        <p:cTn id="55" dur="500"/>
                                        <p:tgtEl>
                                          <p:spTgt spid="6">
                                            <p:txEl>
                                              <p:pRg st="0" end="0"/>
                                            </p:txEl>
                                          </p:spTgt>
                                        </p:tgtEl>
                                      </p:cBhvr>
                                    </p:animEffect>
                                  </p:childTnLst>
                                </p:cTn>
                              </p:par>
                              <p:par>
                                <p:cTn id="56" presetID="5" presetClass="entr" presetSubtype="10" fill="hold" nodeType="with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checkerboard(across)">
                                      <p:cBhvr>
                                        <p:cTn id="58" dur="5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checkerboard(across)">
                                      <p:cBhvr>
                                        <p:cTn id="6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AD3DDB-0F57-64FB-9261-6502637EC480}"/>
              </a:ext>
            </a:extLst>
          </p:cNvPr>
          <p:cNvSpPr>
            <a:spLocks noGrp="1"/>
          </p:cNvSpPr>
          <p:nvPr>
            <p:ph idx="1"/>
          </p:nvPr>
        </p:nvSpPr>
        <p:spPr/>
        <p:txBody>
          <a:bodyPr>
            <a:normAutofit/>
          </a:bodyPr>
          <a:lstStyle/>
          <a:p>
            <a:pPr algn="ctr"/>
            <a:r>
              <a:rPr lang="en-US" sz="2400" dirty="0"/>
              <a:t>It is not a preface</a:t>
            </a:r>
          </a:p>
          <a:p>
            <a:pPr algn="ctr"/>
            <a:r>
              <a:rPr lang="en-US" sz="2400" dirty="0"/>
              <a:t>It is not an introduction</a:t>
            </a:r>
          </a:p>
          <a:p>
            <a:pPr algn="ctr"/>
            <a:r>
              <a:rPr lang="en-US" sz="2400" dirty="0"/>
              <a:t>It is not an abstract</a:t>
            </a:r>
          </a:p>
          <a:p>
            <a:pPr algn="ctr"/>
            <a:r>
              <a:rPr lang="en-US" sz="2400" dirty="0"/>
              <a:t>It is not a random collection of highlights </a:t>
            </a:r>
          </a:p>
        </p:txBody>
      </p:sp>
      <p:sp>
        <p:nvSpPr>
          <p:cNvPr id="4" name="Text Placeholder 3">
            <a:extLst>
              <a:ext uri="{FF2B5EF4-FFF2-40B4-BE49-F238E27FC236}">
                <a16:creationId xmlns:a16="http://schemas.microsoft.com/office/drawing/2014/main" id="{EC771C88-697C-932E-55EF-69B60A98C038}"/>
              </a:ext>
            </a:extLst>
          </p:cNvPr>
          <p:cNvSpPr>
            <a:spLocks noGrp="1"/>
          </p:cNvSpPr>
          <p:nvPr>
            <p:ph type="body" sz="half" idx="2"/>
          </p:nvPr>
        </p:nvSpPr>
        <p:spPr>
          <a:xfrm>
            <a:off x="888631" y="2841171"/>
            <a:ext cx="3501197" cy="1960179"/>
          </a:xfrm>
        </p:spPr>
        <p:txBody>
          <a:bodyPr>
            <a:normAutofit/>
          </a:bodyPr>
          <a:lstStyle/>
          <a:p>
            <a:r>
              <a:rPr lang="en-US" sz="2800" dirty="0"/>
              <a:t>What an Executive Summary is Not</a:t>
            </a:r>
          </a:p>
        </p:txBody>
      </p:sp>
    </p:spTree>
    <p:extLst>
      <p:ext uri="{BB962C8B-B14F-4D97-AF65-F5344CB8AC3E}">
        <p14:creationId xmlns:p14="http://schemas.microsoft.com/office/powerpoint/2010/main" val="14353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F3AC8-582A-A44F-8767-FAE033A69FA3}"/>
              </a:ext>
            </a:extLst>
          </p:cNvPr>
          <p:cNvSpPr>
            <a:spLocks noGrp="1"/>
          </p:cNvSpPr>
          <p:nvPr>
            <p:ph type="title"/>
          </p:nvPr>
        </p:nvSpPr>
        <p:spPr/>
        <p:txBody>
          <a:bodyPr>
            <a:normAutofit/>
          </a:bodyPr>
          <a:lstStyle/>
          <a:p>
            <a:r>
              <a:rPr lang="en-US" sz="3200" dirty="0"/>
              <a:t>What an Executive Summary Is! </a:t>
            </a:r>
          </a:p>
        </p:txBody>
      </p:sp>
      <p:sp>
        <p:nvSpPr>
          <p:cNvPr id="5" name="Content Placeholder 4">
            <a:extLst>
              <a:ext uri="{FF2B5EF4-FFF2-40B4-BE49-F238E27FC236}">
                <a16:creationId xmlns:a16="http://schemas.microsoft.com/office/drawing/2014/main" id="{3559A211-578A-9842-90A6-239BD9DD2566}"/>
              </a:ext>
            </a:extLst>
          </p:cNvPr>
          <p:cNvSpPr>
            <a:spLocks noGrp="1"/>
          </p:cNvSpPr>
          <p:nvPr>
            <p:ph idx="1"/>
          </p:nvPr>
        </p:nvSpPr>
        <p:spPr/>
        <p:txBody>
          <a:bodyPr/>
          <a:lstStyle/>
          <a:p>
            <a:r>
              <a:rPr lang="en-US" dirty="0">
                <a:solidFill>
                  <a:schemeClr val="accent1"/>
                </a:solidFill>
              </a:rPr>
              <a:t>It is a highly condensed, stand-alone </a:t>
            </a:r>
            <a:r>
              <a:rPr lang="en-US" dirty="0"/>
              <a:t>version of your research project that leaves the reader with a solid understanding of the project’s overall </a:t>
            </a:r>
            <a:r>
              <a:rPr lang="en-US" dirty="0">
                <a:solidFill>
                  <a:schemeClr val="accent1"/>
                </a:solidFill>
              </a:rPr>
              <a:t>purpose, scope, method</a:t>
            </a:r>
            <a:r>
              <a:rPr lang="en-US" dirty="0"/>
              <a:t>, </a:t>
            </a:r>
            <a:r>
              <a:rPr lang="en-US" dirty="0">
                <a:solidFill>
                  <a:schemeClr val="accent1"/>
                </a:solidFill>
              </a:rPr>
              <a:t>findings,</a:t>
            </a:r>
            <a:r>
              <a:rPr lang="en-US" dirty="0"/>
              <a:t> </a:t>
            </a:r>
            <a:r>
              <a:rPr lang="en-US" dirty="0">
                <a:solidFill>
                  <a:schemeClr val="accent1"/>
                </a:solidFill>
              </a:rPr>
              <a:t>policy recommendations, </a:t>
            </a:r>
            <a:r>
              <a:rPr lang="en-US" dirty="0"/>
              <a:t>and/or  </a:t>
            </a:r>
            <a:r>
              <a:rPr lang="en-US" dirty="0">
                <a:solidFill>
                  <a:schemeClr val="accent1"/>
                </a:solidFill>
              </a:rPr>
              <a:t>suggestions for further research.</a:t>
            </a:r>
            <a:endParaRPr lang="en-US" dirty="0"/>
          </a:p>
          <a:p>
            <a:r>
              <a:rPr lang="en-US" dirty="0">
                <a:solidFill>
                  <a:srgbClr val="FF0000"/>
                </a:solidFill>
              </a:rPr>
              <a:t>It is a mini-me version of your entire project, </a:t>
            </a:r>
            <a:r>
              <a:rPr lang="en-US" dirty="0"/>
              <a:t>written for a general audience – those who do not have the time or inclination to read your many-paged masterpiece. </a:t>
            </a:r>
          </a:p>
          <a:p>
            <a:r>
              <a:rPr lang="en-US" dirty="0"/>
              <a:t>It’s like the </a:t>
            </a:r>
            <a:r>
              <a:rPr lang="en-US" dirty="0">
                <a:solidFill>
                  <a:schemeClr val="accent1"/>
                </a:solidFill>
              </a:rPr>
              <a:t>back cover of your book</a:t>
            </a:r>
            <a:r>
              <a:rPr lang="en-US" dirty="0"/>
              <a:t>, if you had written one; it summarizes your project’s contents, informs the reader of its purpose, and, if well written, entices them to read it.</a:t>
            </a:r>
          </a:p>
        </p:txBody>
      </p:sp>
    </p:spTree>
    <p:extLst>
      <p:ext uri="{BB962C8B-B14F-4D97-AF65-F5344CB8AC3E}">
        <p14:creationId xmlns:p14="http://schemas.microsoft.com/office/powerpoint/2010/main" val="3301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2"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 name="Picture 5" descr="A winding road through a forest&#10;&#10;Description automatically generated">
            <a:extLst>
              <a:ext uri="{FF2B5EF4-FFF2-40B4-BE49-F238E27FC236}">
                <a16:creationId xmlns:a16="http://schemas.microsoft.com/office/drawing/2014/main" id="{82B12DD5-6CED-0D56-5FF2-59B5BC187864}"/>
              </a:ext>
            </a:extLst>
          </p:cNvPr>
          <p:cNvPicPr>
            <a:picLocks noChangeAspect="1"/>
          </p:cNvPicPr>
          <p:nvPr/>
        </p:nvPicPr>
        <p:blipFill rotWithShape="1">
          <a:blip r:embed="rId2"/>
          <a:srcRect t="4960" r="-3" b="11244"/>
          <a:stretch/>
        </p:blipFill>
        <p:spPr>
          <a:xfrm>
            <a:off x="25398" y="188771"/>
            <a:ext cx="12136439" cy="4870733"/>
          </a:xfrm>
          <a:prstGeom prst="rect">
            <a:avLst/>
          </a:prstGeom>
        </p:spPr>
      </p:pic>
      <p:sp>
        <p:nvSpPr>
          <p:cNvPr id="244"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TextBox 6">
            <a:extLst>
              <a:ext uri="{FF2B5EF4-FFF2-40B4-BE49-F238E27FC236}">
                <a16:creationId xmlns:a16="http://schemas.microsoft.com/office/drawing/2014/main" id="{221A92CF-EAB7-F5CE-5095-C0BE5DDACA15}"/>
              </a:ext>
            </a:extLst>
          </p:cNvPr>
          <p:cNvSpPr txBox="1"/>
          <p:nvPr/>
        </p:nvSpPr>
        <p:spPr>
          <a:xfrm>
            <a:off x="690561" y="5275263"/>
            <a:ext cx="4698303" cy="584775"/>
          </a:xfrm>
          <a:prstGeom prst="rect">
            <a:avLst/>
          </a:prstGeom>
          <a:noFill/>
        </p:spPr>
        <p:txBody>
          <a:bodyPr wrap="square" rtlCol="0">
            <a:spAutoFit/>
          </a:bodyPr>
          <a:lstStyle/>
          <a:p>
            <a:r>
              <a:rPr lang="en-US" sz="3200" dirty="0">
                <a:solidFill>
                  <a:schemeClr val="accent1"/>
                </a:solidFill>
              </a:rPr>
              <a:t>Ask Yourself: </a:t>
            </a:r>
          </a:p>
        </p:txBody>
      </p:sp>
      <p:sp>
        <p:nvSpPr>
          <p:cNvPr id="33" name="TextBox 32">
            <a:extLst>
              <a:ext uri="{FF2B5EF4-FFF2-40B4-BE49-F238E27FC236}">
                <a16:creationId xmlns:a16="http://schemas.microsoft.com/office/drawing/2014/main" id="{1CDFF257-31FA-1F9D-13E1-E1E28005FC81}"/>
              </a:ext>
            </a:extLst>
          </p:cNvPr>
          <p:cNvSpPr txBox="1"/>
          <p:nvPr/>
        </p:nvSpPr>
        <p:spPr>
          <a:xfrm>
            <a:off x="3905251" y="5518150"/>
            <a:ext cx="6342062" cy="923330"/>
          </a:xfrm>
          <a:prstGeom prst="rect">
            <a:avLst/>
          </a:prstGeom>
          <a:noFill/>
        </p:spPr>
        <p:txBody>
          <a:bodyPr wrap="square" rtlCol="0">
            <a:spAutoFit/>
          </a:bodyPr>
          <a:lstStyle/>
          <a:p>
            <a:pPr marL="285750" indent="-285750">
              <a:buFont typeface="Wingdings" pitchFamily="2" charset="2"/>
              <a:buChar char="v"/>
            </a:pPr>
            <a:r>
              <a:rPr lang="en-US" dirty="0">
                <a:solidFill>
                  <a:schemeClr val="accent1"/>
                </a:solidFill>
              </a:rPr>
              <a:t>Is the write-up of my thesis/dissertation/report/article/proposal a long, winding road through my research?</a:t>
            </a:r>
          </a:p>
        </p:txBody>
      </p:sp>
    </p:spTree>
    <p:extLst>
      <p:ext uri="{BB962C8B-B14F-4D97-AF65-F5344CB8AC3E}">
        <p14:creationId xmlns:p14="http://schemas.microsoft.com/office/powerpoint/2010/main" val="421064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2"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TextBox 6">
            <a:extLst>
              <a:ext uri="{FF2B5EF4-FFF2-40B4-BE49-F238E27FC236}">
                <a16:creationId xmlns:a16="http://schemas.microsoft.com/office/drawing/2014/main" id="{221A92CF-EAB7-F5CE-5095-C0BE5DDACA15}"/>
              </a:ext>
            </a:extLst>
          </p:cNvPr>
          <p:cNvSpPr txBox="1"/>
          <p:nvPr/>
        </p:nvSpPr>
        <p:spPr>
          <a:xfrm>
            <a:off x="655890" y="5225762"/>
            <a:ext cx="4698303" cy="584775"/>
          </a:xfrm>
          <a:prstGeom prst="rect">
            <a:avLst/>
          </a:prstGeom>
          <a:noFill/>
        </p:spPr>
        <p:txBody>
          <a:bodyPr wrap="square" rtlCol="0">
            <a:spAutoFit/>
          </a:bodyPr>
          <a:lstStyle/>
          <a:p>
            <a:r>
              <a:rPr lang="en-US" sz="3200" dirty="0">
                <a:solidFill>
                  <a:schemeClr val="accent1"/>
                </a:solidFill>
              </a:rPr>
              <a:t>Ask Again: </a:t>
            </a:r>
          </a:p>
        </p:txBody>
      </p:sp>
      <p:sp>
        <p:nvSpPr>
          <p:cNvPr id="33" name="TextBox 32">
            <a:extLst>
              <a:ext uri="{FF2B5EF4-FFF2-40B4-BE49-F238E27FC236}">
                <a16:creationId xmlns:a16="http://schemas.microsoft.com/office/drawing/2014/main" id="{1CDFF257-31FA-1F9D-13E1-E1E28005FC81}"/>
              </a:ext>
            </a:extLst>
          </p:cNvPr>
          <p:cNvSpPr txBox="1"/>
          <p:nvPr/>
        </p:nvSpPr>
        <p:spPr>
          <a:xfrm>
            <a:off x="4876388" y="5409312"/>
            <a:ext cx="6342062" cy="923330"/>
          </a:xfrm>
          <a:prstGeom prst="rect">
            <a:avLst/>
          </a:prstGeom>
          <a:noFill/>
        </p:spPr>
        <p:txBody>
          <a:bodyPr wrap="square" rtlCol="0">
            <a:spAutoFit/>
          </a:bodyPr>
          <a:lstStyle/>
          <a:p>
            <a:pPr marL="285750" indent="-285750">
              <a:buFont typeface="Wingdings" pitchFamily="2" charset="2"/>
              <a:buChar char="v"/>
            </a:pPr>
            <a:r>
              <a:rPr lang="en-US" dirty="0">
                <a:solidFill>
                  <a:schemeClr val="accent1"/>
                </a:solidFill>
              </a:rPr>
              <a:t>Is the write-up of my thesis/dissertation/report/article/proposal highly technical, perhaps with tables, figures and equations?</a:t>
            </a:r>
          </a:p>
        </p:txBody>
      </p:sp>
      <p:pic>
        <p:nvPicPr>
          <p:cNvPr id="13" name="Picture 12" descr="A group of gears on a white surface&#10;&#10;Description automatically generated">
            <a:extLst>
              <a:ext uri="{FF2B5EF4-FFF2-40B4-BE49-F238E27FC236}">
                <a16:creationId xmlns:a16="http://schemas.microsoft.com/office/drawing/2014/main" id="{7EE9120D-849C-106F-2FA2-290151846BB7}"/>
              </a:ext>
            </a:extLst>
          </p:cNvPr>
          <p:cNvPicPr>
            <a:picLocks noChangeAspect="1"/>
          </p:cNvPicPr>
          <p:nvPr/>
        </p:nvPicPr>
        <p:blipFill>
          <a:blip r:embed="rId2"/>
          <a:stretch>
            <a:fillRect/>
          </a:stretch>
        </p:blipFill>
        <p:spPr>
          <a:xfrm>
            <a:off x="25399" y="9526"/>
            <a:ext cx="12136439" cy="4891603"/>
          </a:xfrm>
          <a:prstGeom prst="rect">
            <a:avLst/>
          </a:prstGeom>
        </p:spPr>
      </p:pic>
    </p:spTree>
    <p:extLst>
      <p:ext uri="{BB962C8B-B14F-4D97-AF65-F5344CB8AC3E}">
        <p14:creationId xmlns:p14="http://schemas.microsoft.com/office/powerpoint/2010/main" val="189251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2"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TextBox 6">
            <a:extLst>
              <a:ext uri="{FF2B5EF4-FFF2-40B4-BE49-F238E27FC236}">
                <a16:creationId xmlns:a16="http://schemas.microsoft.com/office/drawing/2014/main" id="{221A92CF-EAB7-F5CE-5095-C0BE5DDACA15}"/>
              </a:ext>
            </a:extLst>
          </p:cNvPr>
          <p:cNvSpPr txBox="1"/>
          <p:nvPr/>
        </p:nvSpPr>
        <p:spPr>
          <a:xfrm>
            <a:off x="484187" y="83850"/>
            <a:ext cx="5361442" cy="584775"/>
          </a:xfrm>
          <a:prstGeom prst="rect">
            <a:avLst/>
          </a:prstGeom>
          <a:noFill/>
        </p:spPr>
        <p:txBody>
          <a:bodyPr wrap="square" rtlCol="0">
            <a:spAutoFit/>
          </a:bodyPr>
          <a:lstStyle/>
          <a:p>
            <a:r>
              <a:rPr lang="en-US" sz="3200" dirty="0">
                <a:solidFill>
                  <a:schemeClr val="accent1"/>
                </a:solidFill>
              </a:rPr>
              <a:t>If the answer to either is…  </a:t>
            </a:r>
          </a:p>
        </p:txBody>
      </p:sp>
      <p:pic>
        <p:nvPicPr>
          <p:cNvPr id="3" name="Picture 2">
            <a:extLst>
              <a:ext uri="{FF2B5EF4-FFF2-40B4-BE49-F238E27FC236}">
                <a16:creationId xmlns:a16="http://schemas.microsoft.com/office/drawing/2014/main" id="{1C49A630-DC62-0446-4E3F-DA90A720B69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2226" y="867697"/>
            <a:ext cx="5964350" cy="3701795"/>
          </a:xfrm>
          <a:prstGeom prst="rect">
            <a:avLst/>
          </a:prstGeom>
        </p:spPr>
      </p:pic>
      <p:sp>
        <p:nvSpPr>
          <p:cNvPr id="4" name="TextBox 3">
            <a:extLst>
              <a:ext uri="{FF2B5EF4-FFF2-40B4-BE49-F238E27FC236}">
                <a16:creationId xmlns:a16="http://schemas.microsoft.com/office/drawing/2014/main" id="{B472E3EB-8C60-6B6D-9B84-A89665F6A343}"/>
              </a:ext>
            </a:extLst>
          </p:cNvPr>
          <p:cNvSpPr txBox="1"/>
          <p:nvPr/>
        </p:nvSpPr>
        <p:spPr>
          <a:xfrm>
            <a:off x="6485724" y="2767280"/>
            <a:ext cx="694944" cy="1323439"/>
          </a:xfrm>
          <a:prstGeom prst="rect">
            <a:avLst/>
          </a:prstGeom>
          <a:noFill/>
        </p:spPr>
        <p:txBody>
          <a:bodyPr wrap="square" rtlCol="0">
            <a:spAutoFit/>
          </a:bodyPr>
          <a:lstStyle/>
          <a:p>
            <a:r>
              <a:rPr lang="en-US" sz="8000" dirty="0">
                <a:solidFill>
                  <a:schemeClr val="accent1"/>
                </a:solidFill>
              </a:rPr>
              <a:t>,</a:t>
            </a:r>
          </a:p>
        </p:txBody>
      </p:sp>
      <p:sp>
        <p:nvSpPr>
          <p:cNvPr id="5" name="TextBox 4">
            <a:extLst>
              <a:ext uri="{FF2B5EF4-FFF2-40B4-BE49-F238E27FC236}">
                <a16:creationId xmlns:a16="http://schemas.microsoft.com/office/drawing/2014/main" id="{9EA3ABF8-A123-35A9-A335-3C829B9862EA}"/>
              </a:ext>
            </a:extLst>
          </p:cNvPr>
          <p:cNvSpPr txBox="1"/>
          <p:nvPr/>
        </p:nvSpPr>
        <p:spPr>
          <a:xfrm>
            <a:off x="7096696" y="2122668"/>
            <a:ext cx="4755579" cy="4893647"/>
          </a:xfrm>
          <a:prstGeom prst="rect">
            <a:avLst/>
          </a:prstGeom>
          <a:noFill/>
        </p:spPr>
        <p:txBody>
          <a:bodyPr wrap="square" rtlCol="0">
            <a:spAutoFit/>
          </a:bodyPr>
          <a:lstStyle/>
          <a:p>
            <a:r>
              <a:rPr lang="en-US" sz="2400" dirty="0">
                <a:solidFill>
                  <a:schemeClr val="accent1"/>
                </a:solidFill>
              </a:rPr>
              <a:t>then you will need an executive summary, a (typically) required inclusion to any lengthy, technical, or highly complicated document, such as: </a:t>
            </a:r>
          </a:p>
          <a:p>
            <a:endParaRPr lang="en-US" dirty="0">
              <a:solidFill>
                <a:schemeClr val="accent1"/>
              </a:solidFill>
            </a:endParaRPr>
          </a:p>
          <a:p>
            <a:pPr marL="285750" indent="-285750">
              <a:buFont typeface="Wingdings" pitchFamily="2" charset="2"/>
              <a:buChar char="v"/>
            </a:pPr>
            <a:r>
              <a:rPr lang="en-US" sz="2000" dirty="0">
                <a:solidFill>
                  <a:schemeClr val="accent1"/>
                </a:solidFill>
              </a:rPr>
              <a:t>technical and scientific reports</a:t>
            </a:r>
          </a:p>
          <a:p>
            <a:pPr marL="285750" indent="-285750">
              <a:buFont typeface="Wingdings" pitchFamily="2" charset="2"/>
              <a:buChar char="v"/>
            </a:pPr>
            <a:r>
              <a:rPr lang="en-US" sz="2000" dirty="0">
                <a:solidFill>
                  <a:schemeClr val="accent1"/>
                </a:solidFill>
              </a:rPr>
              <a:t>survey reports or business plans</a:t>
            </a:r>
          </a:p>
          <a:p>
            <a:pPr marL="285750" indent="-285750">
              <a:buFont typeface="Wingdings" pitchFamily="2" charset="2"/>
              <a:buChar char="v"/>
            </a:pPr>
            <a:r>
              <a:rPr lang="en-US" sz="2000" dirty="0">
                <a:solidFill>
                  <a:schemeClr val="accent1"/>
                </a:solidFill>
              </a:rPr>
              <a:t>project proposals</a:t>
            </a:r>
          </a:p>
          <a:p>
            <a:pPr marL="285750" indent="-285750">
              <a:buFont typeface="Wingdings" pitchFamily="2" charset="2"/>
              <a:buChar char="v"/>
            </a:pPr>
            <a:r>
              <a:rPr lang="en-US" sz="2000" dirty="0">
                <a:solidFill>
                  <a:schemeClr val="accent1"/>
                </a:solidFill>
              </a:rPr>
              <a:t>research papers</a:t>
            </a:r>
          </a:p>
          <a:p>
            <a:pPr marL="285750" indent="-285750">
              <a:buFont typeface="Wingdings" pitchFamily="2" charset="2"/>
              <a:buChar char="v"/>
            </a:pPr>
            <a:r>
              <a:rPr lang="en-US" sz="2000" dirty="0">
                <a:solidFill>
                  <a:schemeClr val="accent1"/>
                </a:solidFill>
              </a:rPr>
              <a:t>academic articles</a:t>
            </a:r>
          </a:p>
          <a:p>
            <a:pPr marL="285750" indent="-285750">
              <a:buFont typeface="Wingdings" pitchFamily="2" charset="2"/>
              <a:buChar char="v"/>
            </a:pPr>
            <a:r>
              <a:rPr lang="en-US" sz="2000" dirty="0">
                <a:solidFill>
                  <a:schemeClr val="accent1"/>
                </a:solidFill>
              </a:rPr>
              <a:t>theses, capstones, or dissertations</a:t>
            </a:r>
          </a:p>
          <a:p>
            <a:pPr marL="285750" indent="-285750">
              <a:buFont typeface="Wingdings" pitchFamily="2" charset="2"/>
              <a:buChar char="v"/>
            </a:pPr>
            <a:endParaRPr lang="en-US" dirty="0"/>
          </a:p>
          <a:p>
            <a:endParaRPr lang="en-US" dirty="0"/>
          </a:p>
          <a:p>
            <a:endParaRPr lang="en-US" dirty="0"/>
          </a:p>
        </p:txBody>
      </p:sp>
    </p:spTree>
    <p:extLst>
      <p:ext uri="{BB962C8B-B14F-4D97-AF65-F5344CB8AC3E}">
        <p14:creationId xmlns:p14="http://schemas.microsoft.com/office/powerpoint/2010/main" val="2994375740"/>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44376d-a4ef-407e-927a-48a18ecd72d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6439FF0BC52A48B7C80626C86DAF8A" ma:contentTypeVersion="13" ma:contentTypeDescription="Create a new document." ma:contentTypeScope="" ma:versionID="8346fc28ff74356e9ce21fc8cb70c310">
  <xsd:schema xmlns:xsd="http://www.w3.org/2001/XMLSchema" xmlns:xs="http://www.w3.org/2001/XMLSchema" xmlns:p="http://schemas.microsoft.com/office/2006/metadata/properties" xmlns:ns2="8544376d-a4ef-407e-927a-48a18ecd72dc" xmlns:ns3="ad8d509b-79e3-4a10-9835-87899f875f38" targetNamespace="http://schemas.microsoft.com/office/2006/metadata/properties" ma:root="true" ma:fieldsID="3b9e69b6ff9664a2314f218f0f5c4de6" ns2:_="" ns3:_="">
    <xsd:import namespace="8544376d-a4ef-407e-927a-48a18ecd72dc"/>
    <xsd:import namespace="ad8d509b-79e3-4a10-9835-87899f875f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2:MediaServiceOCR"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4376d-a4ef-407e-927a-48a18ecd7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3d128b-9ae0-43bc-bb56-1c88709221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8d509b-79e3-4a10-9835-87899f875f3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8E20CA-8512-481E-B6E2-E30DF7898FC2}">
  <ds:schemaRefs>
    <ds:schemaRef ds:uri="http://schemas.microsoft.com/office/2006/metadata/properties"/>
    <ds:schemaRef ds:uri="http://schemas.microsoft.com/office/infopath/2007/PartnerControls"/>
    <ds:schemaRef ds:uri="8544376d-a4ef-407e-927a-48a18ecd72dc"/>
  </ds:schemaRefs>
</ds:datastoreItem>
</file>

<file path=customXml/itemProps2.xml><?xml version="1.0" encoding="utf-8"?>
<ds:datastoreItem xmlns:ds="http://schemas.openxmlformats.org/officeDocument/2006/customXml" ds:itemID="{F49263B4-FAE5-4D33-8BC8-3B7CDB1474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44376d-a4ef-407e-927a-48a18ecd72dc"/>
    <ds:schemaRef ds:uri="ad8d509b-79e3-4a10-9835-87899f875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8B02FB-F332-465D-A638-B3E521EE0E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Atlas</Template>
  <TotalTime>2331</TotalTime>
  <Words>2856</Words>
  <Application>Microsoft Office PowerPoint</Application>
  <PresentationFormat>Widescreen</PresentationFormat>
  <Paragraphs>266</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Atlas</vt:lpstr>
      <vt:lpstr>PowerPoint Presentation</vt:lpstr>
      <vt:lpstr>Professional Executive Summaries</vt:lpstr>
      <vt:lpstr>Today’s Learning Outcomes</vt:lpstr>
      <vt:lpstr>PowerPoint Presentation</vt:lpstr>
      <vt:lpstr>PowerPoint Presentation</vt:lpstr>
      <vt:lpstr>What an Executive Summary Is! </vt:lpstr>
      <vt:lpstr>PowerPoint Presentation</vt:lpstr>
      <vt:lpstr>PowerPoint Presentation</vt:lpstr>
      <vt:lpstr>PowerPoint Presentation</vt:lpstr>
      <vt:lpstr>PowerPoint Presentation</vt:lpstr>
      <vt:lpstr>How Long Should My Executive Summary  Be? </vt:lpstr>
      <vt:lpstr>Choose The Best Answer:</vt:lpstr>
      <vt:lpstr>Four Major Elements to Include in Your Summary</vt:lpstr>
      <vt:lpstr>PowerPoint Presentation</vt:lpstr>
      <vt:lpstr>Everything should be made as simple as possible, but not simpler.  – Albert Einstein </vt:lpstr>
      <vt:lpstr>PowerPoint Presentation</vt:lpstr>
      <vt:lpstr>PowerPoint Presentation</vt:lpstr>
      <vt:lpstr>PowerPoint Presentation</vt:lpstr>
      <vt:lpstr>Include Only Key Points [avoid too much detail]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Executive Summary Will Be Less Technical than the Original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clear! Be brief! Be bold!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O'Connor, Colette (Contractor, SRS)</dc:creator>
  <cp:lastModifiedBy>O'Connor, Colette (Contractor, OPS)</cp:lastModifiedBy>
  <cp:revision>374</cp:revision>
  <dcterms:created xsi:type="dcterms:W3CDTF">2021-07-01T22:36:30Z</dcterms:created>
  <dcterms:modified xsi:type="dcterms:W3CDTF">2024-03-15T02:37:44Z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0x010100396439FF0BC52A48B7C80626C86DAF8A</vt:lpwstr>
  </property>
</Properties>
</file>