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77"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Barlow" pitchFamily="2" charset="77"/>
      <p:regular r:id="rId27"/>
      <p:bold r:id="rId28"/>
      <p:italic r:id="rId29"/>
      <p:boldItalic r:id="rId30"/>
    </p:embeddedFont>
    <p:embeddedFont>
      <p:font typeface="Barlow Bold" pitchFamily="2" charset="77"/>
      <p:regular r:id="rId31"/>
      <p:bold r:id="rId32"/>
    </p:embeddedFont>
    <p:embeddedFont>
      <p:font typeface="Barlow Italics" pitchFamily="2" charset="77"/>
      <p:regular r:id="rId33"/>
      <p:italic r:id="rId34"/>
    </p:embeddedFont>
    <p:embeddedFont>
      <p:font typeface="Barlow Semi-Bold" pitchFamily="2" charset="77"/>
      <p:regular r:id="rId35"/>
      <p:bold r:id="rId36"/>
    </p:embeddedFont>
    <p:embeddedFont>
      <p:font typeface="Bebas Neue" panose="020B0606020202050201" pitchFamily="34" charset="77"/>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18619A-2718-1647-8845-E0A150DC8996}" v="1" dt="2024-04-10T23:36:37.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591" autoAdjust="0"/>
  </p:normalViewPr>
  <p:slideViewPr>
    <p:cSldViewPr>
      <p:cViewPr varScale="1">
        <p:scale>
          <a:sx n="79" d="100"/>
          <a:sy n="79" d="100"/>
        </p:scale>
        <p:origin x="60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8.fntdata"/><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vitt, Sandra (Sandi) (CIV)" userId="14297cf8-0a27-4678-8b2a-21b54ffd6ae7" providerId="ADAL" clId="{9118619A-2718-1647-8845-E0A150DC8996}"/>
    <pc:docChg chg="addSld modSld">
      <pc:chgData name="Leavitt, Sandra (Sandi) (CIV)" userId="14297cf8-0a27-4678-8b2a-21b54ffd6ae7" providerId="ADAL" clId="{9118619A-2718-1647-8845-E0A150DC8996}" dt="2024-04-10T23:36:37.920" v="0"/>
      <pc:docMkLst>
        <pc:docMk/>
      </pc:docMkLst>
      <pc:sldChg chg="add">
        <pc:chgData name="Leavitt, Sandra (Sandi) (CIV)" userId="14297cf8-0a27-4678-8b2a-21b54ffd6ae7" providerId="ADAL" clId="{9118619A-2718-1647-8845-E0A150DC8996}" dt="2024-04-10T23:36:37.920" v="0"/>
        <pc:sldMkLst>
          <pc:docMk/>
          <pc:sldMk cId="2564511720" sldId="27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3140/RG.2.2.30899.40481" TargetMode="External"/><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hyperlink" Target="https://doi.org/10.1080/10572252.2018.147658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and holding a pencil and writing on a paper&#10;&#10;Description automatically generated">
            <a:extLst>
              <a:ext uri="{FF2B5EF4-FFF2-40B4-BE49-F238E27FC236}">
                <a16:creationId xmlns:a16="http://schemas.microsoft.com/office/drawing/2014/main" id="{0CAC9CCA-DEAE-932B-E72C-24BF22446F20}"/>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564511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365B6D"/>
            </a:solidFill>
          </p:spPr>
          <p:txBody>
            <a:bodyPr/>
            <a:lstStyle/>
            <a:p>
              <a:endParaRPr lang="en-US"/>
            </a:p>
          </p:txBody>
        </p:sp>
      </p:grpSp>
      <p:sp>
        <p:nvSpPr>
          <p:cNvPr id="4" name="TextBox 4"/>
          <p:cNvSpPr txBox="1"/>
          <p:nvPr/>
        </p:nvSpPr>
        <p:spPr>
          <a:xfrm>
            <a:off x="1047750" y="1483291"/>
            <a:ext cx="16230600" cy="1552575"/>
          </a:xfrm>
          <a:prstGeom prst="rect">
            <a:avLst/>
          </a:prstGeom>
        </p:spPr>
        <p:txBody>
          <a:bodyPr lIns="0" tIns="0" rIns="0" bIns="0" rtlCol="0" anchor="t">
            <a:spAutoFit/>
          </a:bodyPr>
          <a:lstStyle/>
          <a:p>
            <a:pPr algn="ctr">
              <a:lnSpc>
                <a:spcPts val="12599"/>
              </a:lnSpc>
            </a:pPr>
            <a:r>
              <a:rPr lang="en-US" sz="9000">
                <a:solidFill>
                  <a:srgbClr val="6C9286"/>
                </a:solidFill>
                <a:latin typeface="Barlow Bold"/>
              </a:rPr>
              <a:t>AI-Human Showdown</a:t>
            </a:r>
          </a:p>
        </p:txBody>
      </p:sp>
      <p:sp>
        <p:nvSpPr>
          <p:cNvPr id="5" name="TextBox 5"/>
          <p:cNvSpPr txBox="1"/>
          <p:nvPr/>
        </p:nvSpPr>
        <p:spPr>
          <a:xfrm>
            <a:off x="9985965" y="278130"/>
            <a:ext cx="7254285"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How to Use Generative AI to Teach Critical Thinking</a:t>
            </a:r>
          </a:p>
        </p:txBody>
      </p:sp>
      <p:sp>
        <p:nvSpPr>
          <p:cNvPr id="6" name="TextBox 6"/>
          <p:cNvSpPr txBox="1"/>
          <p:nvPr/>
        </p:nvSpPr>
        <p:spPr>
          <a:xfrm>
            <a:off x="1512935" y="3588316"/>
            <a:ext cx="15401415" cy="5182573"/>
          </a:xfrm>
          <a:prstGeom prst="rect">
            <a:avLst/>
          </a:prstGeom>
        </p:spPr>
        <p:txBody>
          <a:bodyPr lIns="0" tIns="0" rIns="0" bIns="0" rtlCol="0" anchor="t">
            <a:spAutoFit/>
          </a:bodyPr>
          <a:lstStyle/>
          <a:p>
            <a:pPr>
              <a:lnSpc>
                <a:spcPts val="6183"/>
              </a:lnSpc>
            </a:pPr>
            <a:r>
              <a:rPr lang="en-US" sz="4416" dirty="0">
                <a:solidFill>
                  <a:srgbClr val="545454"/>
                </a:solidFill>
                <a:latin typeface="Barlow Bold"/>
              </a:rPr>
              <a:t>Pre-game preparations</a:t>
            </a:r>
          </a:p>
          <a:p>
            <a:endParaRPr lang="en-US" sz="4416" dirty="0">
              <a:solidFill>
                <a:srgbClr val="545454"/>
              </a:solidFill>
              <a:latin typeface="Barlow Bold"/>
            </a:endParaRPr>
          </a:p>
          <a:p>
            <a:pPr marL="953518" lvl="1" indent="-476759">
              <a:buFont typeface="Arial"/>
              <a:buChar char="•"/>
            </a:pPr>
            <a:r>
              <a:rPr lang="en-US" sz="4416" dirty="0">
                <a:solidFill>
                  <a:srgbClr val="545454"/>
                </a:solidFill>
                <a:latin typeface="Barlow"/>
              </a:rPr>
              <a:t>Review prompting best practices for LLM</a:t>
            </a:r>
          </a:p>
          <a:p>
            <a:endParaRPr lang="en-US" sz="4416" dirty="0">
              <a:solidFill>
                <a:srgbClr val="545454"/>
              </a:solidFill>
              <a:latin typeface="Barlow"/>
            </a:endParaRPr>
          </a:p>
          <a:p>
            <a:pPr marL="953518" lvl="1" indent="-476759">
              <a:buFont typeface="Arial"/>
              <a:buChar char="•"/>
            </a:pPr>
            <a:r>
              <a:rPr lang="en-US" sz="4416" dirty="0">
                <a:solidFill>
                  <a:srgbClr val="545454"/>
                </a:solidFill>
                <a:latin typeface="Barlow"/>
              </a:rPr>
              <a:t>Develop rubric criteria for aerospace trivia answers</a:t>
            </a:r>
          </a:p>
          <a:p>
            <a:pPr marL="1561605" lvl="2" indent="-520535">
              <a:buFont typeface="Arial"/>
              <a:buChar char="⚬"/>
            </a:pPr>
            <a:r>
              <a:rPr lang="en-US" sz="3616" dirty="0">
                <a:solidFill>
                  <a:srgbClr val="545454"/>
                </a:solidFill>
                <a:latin typeface="Barlow Italics"/>
              </a:rPr>
              <a:t>What do we need to know/consider when we craft an answer to a question like this one?</a:t>
            </a:r>
          </a:p>
          <a:p>
            <a:pPr marL="1561605" lvl="2" indent="-520535">
              <a:buFont typeface="Arial"/>
              <a:buChar char="⚬"/>
            </a:pPr>
            <a:r>
              <a:rPr lang="en-US" sz="3616" dirty="0">
                <a:solidFill>
                  <a:srgbClr val="545454"/>
                </a:solidFill>
                <a:latin typeface="Barlow Italics"/>
              </a:rPr>
              <a:t>What qualities do effective answers have in common?</a:t>
            </a:r>
          </a:p>
        </p:txBody>
      </p:sp>
      <p:pic>
        <p:nvPicPr>
          <p:cNvPr id="7" name="Picture 6" descr="A cover of a book&#10;&#10;Description automatically generated">
            <a:extLst>
              <a:ext uri="{FF2B5EF4-FFF2-40B4-BE49-F238E27FC236}">
                <a16:creationId xmlns:a16="http://schemas.microsoft.com/office/drawing/2014/main" id="{3224D7F3-E825-7EF5-EBEE-932666A6A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3800" y="3427268"/>
            <a:ext cx="1928302" cy="2518086"/>
          </a:xfrm>
          <a:prstGeom prst="rect">
            <a:avLst/>
          </a:prstGeom>
          <a:effectLst>
            <a:outerShdw blurRad="50800" dist="38100" dir="2700000" algn="tl" rotWithShape="0">
              <a:prstClr val="black">
                <a:alpha val="40000"/>
              </a:prstClr>
            </a:outerShdw>
          </a:effectLst>
        </p:spPr>
      </p:pic>
      <p:sp>
        <p:nvSpPr>
          <p:cNvPr id="8" name="Freeform 10">
            <a:extLst>
              <a:ext uri="{FF2B5EF4-FFF2-40B4-BE49-F238E27FC236}">
                <a16:creationId xmlns:a16="http://schemas.microsoft.com/office/drawing/2014/main" id="{999E875A-E746-5A2C-55FC-1DAE2989C230}"/>
              </a:ext>
            </a:extLst>
          </p:cNvPr>
          <p:cNvSpPr/>
          <p:nvPr/>
        </p:nvSpPr>
        <p:spPr>
          <a:xfrm rot="-4374300">
            <a:off x="13476419" y="4837211"/>
            <a:ext cx="556590" cy="1663721"/>
          </a:xfrm>
          <a:custGeom>
            <a:avLst/>
            <a:gdLst/>
            <a:ahLst/>
            <a:cxnLst/>
            <a:rect l="l" t="t" r="r" b="b"/>
            <a:pathLst>
              <a:path w="556590" h="1663721">
                <a:moveTo>
                  <a:pt x="0" y="0"/>
                </a:moveTo>
                <a:lnTo>
                  <a:pt x="556590" y="0"/>
                </a:lnTo>
                <a:lnTo>
                  <a:pt x="556590" y="1663722"/>
                </a:lnTo>
                <a:lnTo>
                  <a:pt x="0" y="16637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365B6D"/>
            </a:solidFill>
          </p:spPr>
          <p:txBody>
            <a:bodyPr/>
            <a:lstStyle/>
            <a:p>
              <a:endParaRPr lang="en-US"/>
            </a:p>
          </p:txBody>
        </p:sp>
      </p:grpSp>
      <p:graphicFrame>
        <p:nvGraphicFramePr>
          <p:cNvPr id="4" name="Table 4"/>
          <p:cNvGraphicFramePr>
            <a:graphicFrameLocks noGrp="1"/>
          </p:cNvGraphicFramePr>
          <p:nvPr/>
        </p:nvGraphicFramePr>
        <p:xfrm>
          <a:off x="3439504" y="4638958"/>
          <a:ext cx="14077529" cy="4681112"/>
        </p:xfrm>
        <a:graphic>
          <a:graphicData uri="http://schemas.openxmlformats.org/drawingml/2006/table">
            <a:tbl>
              <a:tblPr/>
              <a:tblGrid>
                <a:gridCol w="4742233">
                  <a:extLst>
                    <a:ext uri="{9D8B030D-6E8A-4147-A177-3AD203B41FA5}">
                      <a16:colId xmlns:a16="http://schemas.microsoft.com/office/drawing/2014/main" val="20000"/>
                    </a:ext>
                  </a:extLst>
                </a:gridCol>
                <a:gridCol w="1971639">
                  <a:extLst>
                    <a:ext uri="{9D8B030D-6E8A-4147-A177-3AD203B41FA5}">
                      <a16:colId xmlns:a16="http://schemas.microsoft.com/office/drawing/2014/main" val="20001"/>
                    </a:ext>
                  </a:extLst>
                </a:gridCol>
                <a:gridCol w="1813319">
                  <a:extLst>
                    <a:ext uri="{9D8B030D-6E8A-4147-A177-3AD203B41FA5}">
                      <a16:colId xmlns:a16="http://schemas.microsoft.com/office/drawing/2014/main" val="20002"/>
                    </a:ext>
                  </a:extLst>
                </a:gridCol>
                <a:gridCol w="1945252">
                  <a:extLst>
                    <a:ext uri="{9D8B030D-6E8A-4147-A177-3AD203B41FA5}">
                      <a16:colId xmlns:a16="http://schemas.microsoft.com/office/drawing/2014/main" val="20003"/>
                    </a:ext>
                  </a:extLst>
                </a:gridCol>
                <a:gridCol w="1663374">
                  <a:extLst>
                    <a:ext uri="{9D8B030D-6E8A-4147-A177-3AD203B41FA5}">
                      <a16:colId xmlns:a16="http://schemas.microsoft.com/office/drawing/2014/main" val="20004"/>
                    </a:ext>
                  </a:extLst>
                </a:gridCol>
                <a:gridCol w="1941712">
                  <a:extLst>
                    <a:ext uri="{9D8B030D-6E8A-4147-A177-3AD203B41FA5}">
                      <a16:colId xmlns:a16="http://schemas.microsoft.com/office/drawing/2014/main" val="20005"/>
                    </a:ext>
                  </a:extLst>
                </a:gridCol>
              </a:tblGrid>
              <a:tr h="1214618">
                <a:tc>
                  <a:txBody>
                    <a:bodyPr/>
                    <a:lstStyle/>
                    <a:p>
                      <a:pPr algn="ctr">
                        <a:lnSpc>
                          <a:spcPts val="3359"/>
                        </a:lnSpc>
                        <a:defRPr/>
                      </a:pPr>
                      <a:r>
                        <a:rPr lang="en-US" sz="2400">
                          <a:solidFill>
                            <a:srgbClr val="000000"/>
                          </a:solidFill>
                          <a:latin typeface="Barlow Bold"/>
                        </a:rPr>
                        <a:t>TRIVIA ANSWER</a:t>
                      </a:r>
                      <a:endParaRPr lang="en-US" sz="1100"/>
                    </a:p>
                    <a:p>
                      <a:pPr algn="ctr">
                        <a:lnSpc>
                          <a:spcPts val="3359"/>
                        </a:lnSpc>
                      </a:pPr>
                      <a:r>
                        <a:rPr lang="en-US" sz="2400">
                          <a:solidFill>
                            <a:srgbClr val="000000"/>
                          </a:solidFill>
                          <a:latin typeface="Barlow Bold"/>
                        </a:rPr>
                        <a:t>GRADING RUBRIC</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Bold"/>
                        </a:rPr>
                        <a:t>Poor</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Bold"/>
                        </a:rPr>
                        <a:t>…</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Bold"/>
                        </a:rPr>
                        <a:t>Adequate</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Bold"/>
                        </a:rPr>
                        <a:t>…</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Bold"/>
                        </a:rPr>
                        <a:t>Excellent</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55498">
                <a:tc>
                  <a:txBody>
                    <a:bodyPr/>
                    <a:lstStyle/>
                    <a:p>
                      <a:pPr algn="l">
                        <a:lnSpc>
                          <a:spcPts val="3359"/>
                        </a:lnSpc>
                        <a:defRPr/>
                      </a:pPr>
                      <a:r>
                        <a:rPr lang="en-US" sz="2400">
                          <a:solidFill>
                            <a:srgbClr val="000000"/>
                          </a:solidFill>
                          <a:latin typeface="Barlow Bold"/>
                        </a:rPr>
                        <a:t>Content Accuracy</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a:rPr>
                        <a:t>1</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a:rPr>
                        <a:t>2</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a:rPr>
                        <a:t>3</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a:rPr>
                        <a:t>4</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a:rPr>
                        <a:t>5</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55498">
                <a:tc>
                  <a:txBody>
                    <a:bodyPr/>
                    <a:lstStyle/>
                    <a:p>
                      <a:pPr algn="l">
                        <a:lnSpc>
                          <a:spcPts val="3359"/>
                        </a:lnSpc>
                        <a:defRPr/>
                      </a:pPr>
                      <a:r>
                        <a:rPr lang="en-US" sz="2400">
                          <a:solidFill>
                            <a:srgbClr val="000000"/>
                          </a:solidFill>
                          <a:latin typeface="Barlow Bold"/>
                        </a:rPr>
                        <a:t>Clarity</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a:rPr>
                        <a:t>1</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a:rPr>
                        <a:t>2</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a:rPr>
                        <a:t>3</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a:rPr>
                        <a:t>4</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a:rPr>
                        <a:t>5</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55498">
                <a:tc>
                  <a:txBody>
                    <a:bodyPr/>
                    <a:lstStyle/>
                    <a:p>
                      <a:pPr algn="l">
                        <a:lnSpc>
                          <a:spcPts val="3359"/>
                        </a:lnSpc>
                        <a:defRPr/>
                      </a:pPr>
                      <a:r>
                        <a:rPr lang="en-US" sz="2400">
                          <a:solidFill>
                            <a:srgbClr val="000000"/>
                          </a:solidFill>
                          <a:latin typeface="Barlow Bold"/>
                        </a:rPr>
                        <a:t>Mechanical Correctness</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a:rPr>
                        <a:t>1</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a:rPr>
                        <a:t>2</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a:rPr>
                        <a:t>3</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a:rPr>
                        <a:t>4</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Barlow"/>
                        </a:rPr>
                        <a:t>5</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Freeform 5"/>
          <p:cNvSpPr/>
          <p:nvPr/>
        </p:nvSpPr>
        <p:spPr>
          <a:xfrm rot="-5921675" flipH="1">
            <a:off x="3161208" y="1346472"/>
            <a:ext cx="556590" cy="1663721"/>
          </a:xfrm>
          <a:custGeom>
            <a:avLst/>
            <a:gdLst/>
            <a:ahLst/>
            <a:cxnLst/>
            <a:rect l="l" t="t" r="r" b="b"/>
            <a:pathLst>
              <a:path w="556590" h="1663721">
                <a:moveTo>
                  <a:pt x="556591" y="0"/>
                </a:moveTo>
                <a:lnTo>
                  <a:pt x="0" y="0"/>
                </a:lnTo>
                <a:lnTo>
                  <a:pt x="0" y="1663721"/>
                </a:lnTo>
                <a:lnTo>
                  <a:pt x="556591" y="1663721"/>
                </a:lnTo>
                <a:lnTo>
                  <a:pt x="55659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9985965" y="278130"/>
            <a:ext cx="7254285"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How to Use Generative AI to Teach Critical Thinking</a:t>
            </a:r>
          </a:p>
        </p:txBody>
      </p:sp>
      <p:sp>
        <p:nvSpPr>
          <p:cNvPr id="7" name="TextBox 7"/>
          <p:cNvSpPr txBox="1"/>
          <p:nvPr/>
        </p:nvSpPr>
        <p:spPr>
          <a:xfrm>
            <a:off x="4690796" y="2092608"/>
            <a:ext cx="12568504" cy="1393825"/>
          </a:xfrm>
          <a:prstGeom prst="rect">
            <a:avLst/>
          </a:prstGeom>
        </p:spPr>
        <p:txBody>
          <a:bodyPr lIns="0" tIns="0" rIns="0" bIns="0" rtlCol="0" anchor="t">
            <a:spAutoFit/>
          </a:bodyPr>
          <a:lstStyle/>
          <a:p>
            <a:pPr>
              <a:lnSpc>
                <a:spcPts val="5599"/>
              </a:lnSpc>
            </a:pPr>
            <a:r>
              <a:rPr lang="en-US" sz="3999">
                <a:solidFill>
                  <a:srgbClr val="365B6D"/>
                </a:solidFill>
                <a:latin typeface="Barlow Semi-Bold"/>
              </a:rPr>
              <a:t>Describe the concept of boundary layer separation and its implications on aircraft and spacecraft performance.</a:t>
            </a:r>
          </a:p>
        </p:txBody>
      </p:sp>
      <p:sp>
        <p:nvSpPr>
          <p:cNvPr id="8" name="TextBox 8"/>
          <p:cNvSpPr txBox="1"/>
          <p:nvPr/>
        </p:nvSpPr>
        <p:spPr>
          <a:xfrm>
            <a:off x="1028700" y="2450215"/>
            <a:ext cx="2755676" cy="688135"/>
          </a:xfrm>
          <a:prstGeom prst="rect">
            <a:avLst/>
          </a:prstGeom>
        </p:spPr>
        <p:txBody>
          <a:bodyPr lIns="0" tIns="0" rIns="0" bIns="0" rtlCol="0" anchor="t">
            <a:spAutoFit/>
          </a:bodyPr>
          <a:lstStyle/>
          <a:p>
            <a:pPr algn="ctr">
              <a:lnSpc>
                <a:spcPts val="5649"/>
              </a:lnSpc>
            </a:pPr>
            <a:r>
              <a:rPr lang="en-US" sz="4035">
                <a:solidFill>
                  <a:srgbClr val="1067F4"/>
                </a:solidFill>
                <a:latin typeface="Bebas Neue"/>
              </a:rPr>
              <a:t>Sample Question</a:t>
            </a:r>
          </a:p>
        </p:txBody>
      </p:sp>
      <p:sp>
        <p:nvSpPr>
          <p:cNvPr id="9" name="TextBox 9"/>
          <p:cNvSpPr txBox="1"/>
          <p:nvPr/>
        </p:nvSpPr>
        <p:spPr>
          <a:xfrm>
            <a:off x="317067" y="5732410"/>
            <a:ext cx="2771775" cy="1217665"/>
          </a:xfrm>
          <a:prstGeom prst="rect">
            <a:avLst/>
          </a:prstGeom>
        </p:spPr>
        <p:txBody>
          <a:bodyPr lIns="0" tIns="0" rIns="0" bIns="0" rtlCol="0" anchor="t">
            <a:spAutoFit/>
          </a:bodyPr>
          <a:lstStyle/>
          <a:p>
            <a:pPr algn="ctr">
              <a:lnSpc>
                <a:spcPts val="4809"/>
              </a:lnSpc>
            </a:pPr>
            <a:r>
              <a:rPr lang="en-US" sz="3435">
                <a:solidFill>
                  <a:srgbClr val="1067F4"/>
                </a:solidFill>
                <a:latin typeface="Bebas Neue"/>
              </a:rPr>
              <a:t>Student-generated</a:t>
            </a:r>
          </a:p>
          <a:p>
            <a:pPr algn="ctr">
              <a:lnSpc>
                <a:spcPts val="4809"/>
              </a:lnSpc>
            </a:pPr>
            <a:r>
              <a:rPr lang="en-US" sz="3435">
                <a:solidFill>
                  <a:srgbClr val="1067F4"/>
                </a:solidFill>
                <a:latin typeface="Bebas Neue"/>
              </a:rPr>
              <a:t>rubric</a:t>
            </a:r>
          </a:p>
        </p:txBody>
      </p:sp>
      <p:sp>
        <p:nvSpPr>
          <p:cNvPr id="10" name="Freeform 10"/>
          <p:cNvSpPr/>
          <p:nvPr/>
        </p:nvSpPr>
        <p:spPr>
          <a:xfrm rot="-4374300">
            <a:off x="1946884" y="7004924"/>
            <a:ext cx="556590" cy="1663721"/>
          </a:xfrm>
          <a:custGeom>
            <a:avLst/>
            <a:gdLst/>
            <a:ahLst/>
            <a:cxnLst/>
            <a:rect l="l" t="t" r="r" b="b"/>
            <a:pathLst>
              <a:path w="556590" h="1663721">
                <a:moveTo>
                  <a:pt x="0" y="0"/>
                </a:moveTo>
                <a:lnTo>
                  <a:pt x="556590" y="0"/>
                </a:lnTo>
                <a:lnTo>
                  <a:pt x="556590" y="1663722"/>
                </a:lnTo>
                <a:lnTo>
                  <a:pt x="0" y="16637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1D4355"/>
            </a:solidFill>
          </p:spPr>
          <p:txBody>
            <a:bodyPr/>
            <a:lstStyle/>
            <a:p>
              <a:endParaRPr lang="en-US"/>
            </a:p>
          </p:txBody>
        </p:sp>
      </p:grpSp>
      <p:sp>
        <p:nvSpPr>
          <p:cNvPr id="4" name="TextBox 4"/>
          <p:cNvSpPr txBox="1"/>
          <p:nvPr/>
        </p:nvSpPr>
        <p:spPr>
          <a:xfrm>
            <a:off x="1333408" y="1839266"/>
            <a:ext cx="15621184" cy="8116677"/>
          </a:xfrm>
          <a:prstGeom prst="rect">
            <a:avLst/>
          </a:prstGeom>
        </p:spPr>
        <p:txBody>
          <a:bodyPr lIns="0" tIns="0" rIns="0" bIns="0" rtlCol="0" anchor="t">
            <a:spAutoFit/>
          </a:bodyPr>
          <a:lstStyle/>
          <a:p>
            <a:pPr>
              <a:lnSpc>
                <a:spcPts val="4649"/>
              </a:lnSpc>
            </a:pPr>
            <a:endParaRPr dirty="0"/>
          </a:p>
          <a:p>
            <a:pPr>
              <a:lnSpc>
                <a:spcPts val="4649"/>
              </a:lnSpc>
            </a:pPr>
            <a:r>
              <a:rPr lang="en-US" sz="3320" dirty="0">
                <a:solidFill>
                  <a:srgbClr val="365B6D"/>
                </a:solidFill>
                <a:latin typeface="Barlow Bold"/>
              </a:rPr>
              <a:t>Each round:</a:t>
            </a:r>
          </a:p>
          <a:p>
            <a:pPr marL="716955" lvl="1" indent="-358478">
              <a:lnSpc>
                <a:spcPts val="4649"/>
              </a:lnSpc>
              <a:buAutoNum type="arabicPeriod"/>
            </a:pPr>
            <a:r>
              <a:rPr lang="en-US" sz="3320" dirty="0">
                <a:solidFill>
                  <a:srgbClr val="365B6D"/>
                </a:solidFill>
                <a:latin typeface="Barlow Bold"/>
              </a:rPr>
              <a:t>Teams assigned roles: AI, Human, or Grader</a:t>
            </a:r>
          </a:p>
          <a:p>
            <a:pPr marL="716955" lvl="1" indent="-358478">
              <a:lnSpc>
                <a:spcPts val="4649"/>
              </a:lnSpc>
              <a:buAutoNum type="arabicPeriod"/>
            </a:pPr>
            <a:r>
              <a:rPr lang="en-US" sz="3320" dirty="0">
                <a:solidFill>
                  <a:srgbClr val="365B6D"/>
                </a:solidFill>
                <a:latin typeface="Barlow Bold"/>
              </a:rPr>
              <a:t>Trivia question displayed; timer begins - 10 minutes to craft answer.</a:t>
            </a:r>
          </a:p>
          <a:p>
            <a:pPr marL="716955" lvl="1" indent="-358478">
              <a:lnSpc>
                <a:spcPts val="4649"/>
              </a:lnSpc>
              <a:buAutoNum type="arabicPeriod"/>
            </a:pPr>
            <a:r>
              <a:rPr lang="en-US" sz="3320" dirty="0">
                <a:solidFill>
                  <a:srgbClr val="365B6D"/>
                </a:solidFill>
                <a:latin typeface="Barlow Bold"/>
              </a:rPr>
              <a:t>AI and Human teams display answers side by side. </a:t>
            </a:r>
          </a:p>
          <a:p>
            <a:pPr marL="716955" lvl="1" indent="-358478">
              <a:lnSpc>
                <a:spcPts val="4649"/>
              </a:lnSpc>
              <a:buAutoNum type="arabicPeriod"/>
            </a:pPr>
            <a:r>
              <a:rPr lang="en-US" sz="3320" dirty="0">
                <a:solidFill>
                  <a:srgbClr val="365B6D"/>
                </a:solidFill>
                <a:latin typeface="Barlow Bold"/>
              </a:rPr>
              <a:t>Teams present, walk through their goals, processes, and difficulties. </a:t>
            </a:r>
          </a:p>
          <a:p>
            <a:pPr marL="716955" lvl="1" indent="-358478">
              <a:lnSpc>
                <a:spcPts val="4649"/>
              </a:lnSpc>
              <a:buAutoNum type="arabicPeriod"/>
            </a:pPr>
            <a:r>
              <a:rPr lang="en-US" sz="3320" dirty="0">
                <a:solidFill>
                  <a:srgbClr val="365B6D"/>
                </a:solidFill>
                <a:latin typeface="Barlow Bold"/>
              </a:rPr>
              <a:t>Grading teams confer, use rubric to assess, then share out their scoring and rationale.</a:t>
            </a:r>
          </a:p>
          <a:p>
            <a:pPr>
              <a:lnSpc>
                <a:spcPts val="4649"/>
              </a:lnSpc>
            </a:pPr>
            <a:endParaRPr lang="en-US" sz="3320" dirty="0">
              <a:solidFill>
                <a:srgbClr val="365B6D"/>
              </a:solidFill>
              <a:latin typeface="Barlow Bold"/>
            </a:endParaRPr>
          </a:p>
          <a:p>
            <a:pPr>
              <a:lnSpc>
                <a:spcPts val="4649"/>
              </a:lnSpc>
            </a:pPr>
            <a:r>
              <a:rPr lang="en-US" sz="3320" dirty="0">
                <a:solidFill>
                  <a:srgbClr val="365B6D"/>
                </a:solidFill>
                <a:latin typeface="Barlow Bold"/>
              </a:rPr>
              <a:t>Pause for instructor facilitated discussion. What did we learn there? Is the rubric still working? What was challenging?</a:t>
            </a:r>
          </a:p>
          <a:p>
            <a:pPr>
              <a:lnSpc>
                <a:spcPts val="4649"/>
              </a:lnSpc>
            </a:pPr>
            <a:endParaRPr lang="en-US" sz="3320" dirty="0">
              <a:solidFill>
                <a:srgbClr val="365B6D"/>
              </a:solidFill>
              <a:latin typeface="Barlow Bold"/>
            </a:endParaRPr>
          </a:p>
          <a:p>
            <a:pPr>
              <a:lnSpc>
                <a:spcPts val="4649"/>
              </a:lnSpc>
            </a:pPr>
            <a:r>
              <a:rPr lang="en-US" sz="3320" dirty="0">
                <a:solidFill>
                  <a:srgbClr val="365B6D"/>
                </a:solidFill>
                <a:latin typeface="Barlow Bold"/>
              </a:rPr>
              <a:t>New round, new role assignment for each team.</a:t>
            </a:r>
          </a:p>
          <a:p>
            <a:pPr>
              <a:lnSpc>
                <a:spcPts val="4649"/>
              </a:lnSpc>
            </a:pPr>
            <a:endParaRPr lang="en-US" sz="3320" dirty="0">
              <a:solidFill>
                <a:srgbClr val="365B6D"/>
              </a:solidFill>
              <a:latin typeface="Barlow Bold"/>
            </a:endParaRPr>
          </a:p>
        </p:txBody>
      </p:sp>
      <p:sp>
        <p:nvSpPr>
          <p:cNvPr id="5" name="TextBox 5"/>
          <p:cNvSpPr txBox="1"/>
          <p:nvPr/>
        </p:nvSpPr>
        <p:spPr>
          <a:xfrm>
            <a:off x="10101291" y="278130"/>
            <a:ext cx="7138959"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How to Use Generative AI to Teach Critical Thinking</a:t>
            </a:r>
          </a:p>
        </p:txBody>
      </p:sp>
      <p:sp>
        <p:nvSpPr>
          <p:cNvPr id="6" name="TextBox 6"/>
          <p:cNvSpPr txBox="1"/>
          <p:nvPr/>
        </p:nvSpPr>
        <p:spPr>
          <a:xfrm>
            <a:off x="590461" y="1518590"/>
            <a:ext cx="9732513" cy="688975"/>
          </a:xfrm>
          <a:prstGeom prst="rect">
            <a:avLst/>
          </a:prstGeom>
        </p:spPr>
        <p:txBody>
          <a:bodyPr lIns="0" tIns="0" rIns="0" bIns="0" rtlCol="0" anchor="t">
            <a:spAutoFit/>
          </a:bodyPr>
          <a:lstStyle/>
          <a:p>
            <a:pPr>
              <a:lnSpc>
                <a:spcPts val="5599"/>
              </a:lnSpc>
            </a:pPr>
            <a:r>
              <a:rPr lang="en-US" sz="3999">
                <a:solidFill>
                  <a:srgbClr val="545454"/>
                </a:solidFill>
                <a:latin typeface="Barlow Bold"/>
              </a:rPr>
              <a:t>AI-HUMAN SHOWDOWN WALKTHROUGH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1D4355"/>
            </a:solidFill>
          </p:spPr>
          <p:txBody>
            <a:bodyPr/>
            <a:lstStyle/>
            <a:p>
              <a:endParaRPr lang="en-US"/>
            </a:p>
          </p:txBody>
        </p:sp>
      </p:grpSp>
      <p:sp>
        <p:nvSpPr>
          <p:cNvPr id="4" name="TextBox 4"/>
          <p:cNvSpPr txBox="1"/>
          <p:nvPr/>
        </p:nvSpPr>
        <p:spPr>
          <a:xfrm>
            <a:off x="1333408" y="2374158"/>
            <a:ext cx="15621184" cy="7011407"/>
          </a:xfrm>
          <a:prstGeom prst="rect">
            <a:avLst/>
          </a:prstGeom>
        </p:spPr>
        <p:txBody>
          <a:bodyPr lIns="0" tIns="0" rIns="0" bIns="0" rtlCol="0" anchor="t">
            <a:spAutoFit/>
          </a:bodyPr>
          <a:lstStyle/>
          <a:p>
            <a:pPr>
              <a:lnSpc>
                <a:spcPts val="5069"/>
              </a:lnSpc>
            </a:pPr>
            <a:endParaRPr dirty="0"/>
          </a:p>
          <a:p>
            <a:pPr marL="781724" lvl="1" indent="-390862">
              <a:lnSpc>
                <a:spcPts val="5069"/>
              </a:lnSpc>
              <a:buFont typeface="Arial"/>
              <a:buChar char="•"/>
            </a:pPr>
            <a:r>
              <a:rPr lang="en-US" sz="3620" dirty="0">
                <a:solidFill>
                  <a:srgbClr val="365B6D"/>
                </a:solidFill>
                <a:latin typeface="Barlow Bold"/>
              </a:rPr>
              <a:t>Humans can use the internet to confirm facts but must practice ethical paraphrasing and citation.</a:t>
            </a:r>
          </a:p>
          <a:p>
            <a:pPr>
              <a:lnSpc>
                <a:spcPts val="5069"/>
              </a:lnSpc>
            </a:pPr>
            <a:endParaRPr lang="en-US" sz="3620" dirty="0">
              <a:solidFill>
                <a:srgbClr val="365B6D"/>
              </a:solidFill>
              <a:latin typeface="Barlow Bold"/>
            </a:endParaRPr>
          </a:p>
          <a:p>
            <a:pPr marL="781724" lvl="1" indent="-390862">
              <a:lnSpc>
                <a:spcPts val="5069"/>
              </a:lnSpc>
              <a:buFont typeface="Arial"/>
              <a:buChar char="•"/>
            </a:pPr>
            <a:r>
              <a:rPr lang="en-US" sz="3620" dirty="0">
                <a:solidFill>
                  <a:srgbClr val="365B6D"/>
                </a:solidFill>
                <a:latin typeface="Barlow Bold"/>
              </a:rPr>
              <a:t>AI team must use </a:t>
            </a:r>
            <a:r>
              <a:rPr lang="en-US" sz="3620" dirty="0" err="1">
                <a:solidFill>
                  <a:srgbClr val="365B6D"/>
                </a:solidFill>
                <a:latin typeface="Barlow Bold"/>
              </a:rPr>
              <a:t>ChatGPT</a:t>
            </a:r>
            <a:r>
              <a:rPr lang="en-US" sz="3620" dirty="0">
                <a:solidFill>
                  <a:srgbClr val="365B6D"/>
                </a:solidFill>
                <a:latin typeface="Barlow Bold"/>
              </a:rPr>
              <a:t> and may only use two prompts, one initial and one to refine. They may not edit or revise the final product.</a:t>
            </a:r>
          </a:p>
          <a:p>
            <a:pPr>
              <a:lnSpc>
                <a:spcPts val="5069"/>
              </a:lnSpc>
            </a:pPr>
            <a:endParaRPr lang="en-US" sz="3620" dirty="0">
              <a:solidFill>
                <a:srgbClr val="365B6D"/>
              </a:solidFill>
              <a:latin typeface="Barlow Bold"/>
            </a:endParaRPr>
          </a:p>
          <a:p>
            <a:pPr marL="781724" lvl="1" indent="-390862">
              <a:lnSpc>
                <a:spcPts val="5069"/>
              </a:lnSpc>
              <a:buFont typeface="Arial"/>
              <a:buChar char="•"/>
            </a:pPr>
            <a:r>
              <a:rPr lang="en-US" sz="3620" dirty="0">
                <a:solidFill>
                  <a:srgbClr val="365B6D"/>
                </a:solidFill>
                <a:latin typeface="Barlow Bold"/>
              </a:rPr>
              <a:t>Graders should use the 10 minutes to discuss what content and characteristics they want to see in this answer and why.</a:t>
            </a:r>
          </a:p>
          <a:p>
            <a:pPr>
              <a:lnSpc>
                <a:spcPts val="4649"/>
              </a:lnSpc>
            </a:pPr>
            <a:endParaRPr lang="en-US" sz="3620" dirty="0">
              <a:solidFill>
                <a:srgbClr val="365B6D"/>
              </a:solidFill>
              <a:latin typeface="Barlow Bold"/>
            </a:endParaRPr>
          </a:p>
          <a:p>
            <a:pPr>
              <a:lnSpc>
                <a:spcPts val="4649"/>
              </a:lnSpc>
            </a:pPr>
            <a:endParaRPr lang="en-US" sz="3620" dirty="0">
              <a:solidFill>
                <a:srgbClr val="365B6D"/>
              </a:solidFill>
              <a:latin typeface="Barlow Bold"/>
            </a:endParaRPr>
          </a:p>
        </p:txBody>
      </p:sp>
      <p:sp>
        <p:nvSpPr>
          <p:cNvPr id="5" name="TextBox 5"/>
          <p:cNvSpPr txBox="1"/>
          <p:nvPr/>
        </p:nvSpPr>
        <p:spPr>
          <a:xfrm>
            <a:off x="10101291" y="278130"/>
            <a:ext cx="7138959"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How to Use Generative AI to Teach Critical Thinking</a:t>
            </a:r>
          </a:p>
        </p:txBody>
      </p:sp>
      <p:sp>
        <p:nvSpPr>
          <p:cNvPr id="6" name="TextBox 6"/>
          <p:cNvSpPr txBox="1"/>
          <p:nvPr/>
        </p:nvSpPr>
        <p:spPr>
          <a:xfrm>
            <a:off x="751918" y="1703112"/>
            <a:ext cx="9732513" cy="641201"/>
          </a:xfrm>
          <a:prstGeom prst="rect">
            <a:avLst/>
          </a:prstGeom>
        </p:spPr>
        <p:txBody>
          <a:bodyPr lIns="0" tIns="0" rIns="0" bIns="0" rtlCol="0" anchor="t">
            <a:spAutoFit/>
          </a:bodyPr>
          <a:lstStyle/>
          <a:p>
            <a:pPr>
              <a:lnSpc>
                <a:spcPts val="5599"/>
              </a:lnSpc>
            </a:pPr>
            <a:r>
              <a:rPr lang="en-US" sz="3999" dirty="0">
                <a:solidFill>
                  <a:srgbClr val="545454"/>
                </a:solidFill>
                <a:latin typeface="Barlow Bold"/>
              </a:rPr>
              <a:t>RULES OF ENGAGEMENT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9221" t="-16777" b="-95870"/>
            </a:stretch>
          </a:blipFill>
        </p:spPr>
        <p:txBody>
          <a:bodyPr/>
          <a:lstStyle/>
          <a:p>
            <a:endParaRPr lang="en-US"/>
          </a:p>
        </p:txBody>
      </p:sp>
      <p:grpSp>
        <p:nvGrpSpPr>
          <p:cNvPr id="3" name="Group 3"/>
          <p:cNvGrpSpPr/>
          <p:nvPr/>
        </p:nvGrpSpPr>
        <p:grpSpPr>
          <a:xfrm>
            <a:off x="0" y="0"/>
            <a:ext cx="18288000" cy="1028700"/>
            <a:chOff x="0" y="0"/>
            <a:chExt cx="22991997" cy="1293300"/>
          </a:xfrm>
        </p:grpSpPr>
        <p:sp>
          <p:nvSpPr>
            <p:cNvPr id="4" name="Freeform 4"/>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365B6D"/>
            </a:solidFill>
          </p:spPr>
          <p:txBody>
            <a:bodyPr/>
            <a:lstStyle/>
            <a:p>
              <a:endParaRPr lang="en-US"/>
            </a:p>
          </p:txBody>
        </p:sp>
      </p:grpSp>
      <p:sp>
        <p:nvSpPr>
          <p:cNvPr id="5" name="TextBox 5"/>
          <p:cNvSpPr txBox="1"/>
          <p:nvPr/>
        </p:nvSpPr>
        <p:spPr>
          <a:xfrm>
            <a:off x="12080883" y="9398653"/>
            <a:ext cx="5178417" cy="415290"/>
          </a:xfrm>
          <a:prstGeom prst="rect">
            <a:avLst/>
          </a:prstGeom>
        </p:spPr>
        <p:txBody>
          <a:bodyPr lIns="0" tIns="0" rIns="0" bIns="0" rtlCol="0" anchor="t">
            <a:spAutoFit/>
          </a:bodyPr>
          <a:lstStyle/>
          <a:p>
            <a:pPr algn="r">
              <a:lnSpc>
                <a:spcPts val="3359"/>
              </a:lnSpc>
            </a:pPr>
            <a:r>
              <a:rPr lang="en-US" sz="2400" spc="9">
                <a:solidFill>
                  <a:srgbClr val="365B6D"/>
                </a:solidFill>
                <a:latin typeface="Barlow"/>
              </a:rPr>
              <a:t>3</a:t>
            </a:r>
          </a:p>
        </p:txBody>
      </p:sp>
      <p:grpSp>
        <p:nvGrpSpPr>
          <p:cNvPr id="6" name="Group 6"/>
          <p:cNvGrpSpPr/>
          <p:nvPr/>
        </p:nvGrpSpPr>
        <p:grpSpPr>
          <a:xfrm>
            <a:off x="6793027" y="1659005"/>
            <a:ext cx="13102193" cy="8627995"/>
            <a:chOff x="0" y="0"/>
            <a:chExt cx="29005784" cy="19100755"/>
          </a:xfrm>
        </p:grpSpPr>
        <p:sp>
          <p:nvSpPr>
            <p:cNvPr id="7" name="Freeform 7"/>
            <p:cNvSpPr/>
            <p:nvPr/>
          </p:nvSpPr>
          <p:spPr>
            <a:xfrm>
              <a:off x="0" y="0"/>
              <a:ext cx="29005783" cy="19100755"/>
            </a:xfrm>
            <a:custGeom>
              <a:avLst/>
              <a:gdLst/>
              <a:ahLst/>
              <a:cxnLst/>
              <a:rect l="l" t="t" r="r" b="b"/>
              <a:pathLst>
                <a:path w="29005783" h="19100755">
                  <a:moveTo>
                    <a:pt x="0" y="0"/>
                  </a:moveTo>
                  <a:lnTo>
                    <a:pt x="29005783" y="0"/>
                  </a:lnTo>
                  <a:lnTo>
                    <a:pt x="29005783" y="19100755"/>
                  </a:lnTo>
                  <a:lnTo>
                    <a:pt x="0" y="19100755"/>
                  </a:lnTo>
                  <a:close/>
                </a:path>
              </a:pathLst>
            </a:custGeom>
            <a:solidFill>
              <a:srgbClr val="6C9286"/>
            </a:solidFill>
          </p:spPr>
          <p:txBody>
            <a:bodyPr/>
            <a:lstStyle/>
            <a:p>
              <a:endParaRPr lang="en-US"/>
            </a:p>
          </p:txBody>
        </p:sp>
      </p:grpSp>
      <p:sp>
        <p:nvSpPr>
          <p:cNvPr id="8" name="TextBox 8"/>
          <p:cNvSpPr txBox="1"/>
          <p:nvPr/>
        </p:nvSpPr>
        <p:spPr>
          <a:xfrm>
            <a:off x="9985965" y="278130"/>
            <a:ext cx="7254285" cy="415290"/>
          </a:xfrm>
          <a:prstGeom prst="rect">
            <a:avLst/>
          </a:prstGeom>
        </p:spPr>
        <p:txBody>
          <a:bodyPr lIns="0" tIns="0" rIns="0" bIns="0" rtlCol="0" anchor="t">
            <a:spAutoFit/>
          </a:bodyPr>
          <a:lstStyle/>
          <a:p>
            <a:pPr algn="r">
              <a:lnSpc>
                <a:spcPts val="3359"/>
              </a:lnSpc>
            </a:pPr>
            <a:r>
              <a:rPr lang="en-US" sz="2400" spc="9">
                <a:solidFill>
                  <a:srgbClr val="F2F1EC"/>
                </a:solidFill>
                <a:latin typeface="Barlow"/>
              </a:rPr>
              <a:t>How to Use Generative AI to Teach Critical Thinking</a:t>
            </a:r>
          </a:p>
        </p:txBody>
      </p:sp>
      <p:sp>
        <p:nvSpPr>
          <p:cNvPr id="9" name="TextBox 9"/>
          <p:cNvSpPr txBox="1"/>
          <p:nvPr/>
        </p:nvSpPr>
        <p:spPr>
          <a:xfrm>
            <a:off x="7385873" y="2026410"/>
            <a:ext cx="10283325" cy="8473176"/>
          </a:xfrm>
          <a:prstGeom prst="rect">
            <a:avLst/>
          </a:prstGeom>
        </p:spPr>
        <p:txBody>
          <a:bodyPr lIns="0" tIns="0" rIns="0" bIns="0" rtlCol="0" anchor="t">
            <a:spAutoFit/>
          </a:bodyPr>
          <a:lstStyle/>
          <a:p>
            <a:pPr algn="just">
              <a:lnSpc>
                <a:spcPts val="5542"/>
              </a:lnSpc>
            </a:pPr>
            <a:r>
              <a:rPr lang="en-US" sz="3958" dirty="0">
                <a:solidFill>
                  <a:srgbClr val="545454"/>
                </a:solidFill>
                <a:latin typeface="Barlow Bold"/>
              </a:rPr>
              <a:t>RESULTS</a:t>
            </a:r>
          </a:p>
          <a:p>
            <a:pPr algn="just">
              <a:lnSpc>
                <a:spcPts val="4562"/>
              </a:lnSpc>
            </a:pPr>
            <a:endParaRPr lang="en-US" sz="3958" dirty="0">
              <a:solidFill>
                <a:srgbClr val="545454"/>
              </a:solidFill>
              <a:latin typeface="Barlow Bold"/>
            </a:endParaRPr>
          </a:p>
          <a:p>
            <a:pPr algn="just">
              <a:lnSpc>
                <a:spcPts val="4562"/>
              </a:lnSpc>
            </a:pPr>
            <a:r>
              <a:rPr lang="en-US" sz="3258" dirty="0">
                <a:solidFill>
                  <a:srgbClr val="F5F6F8"/>
                </a:solidFill>
                <a:latin typeface="Barlow Bold"/>
              </a:rPr>
              <a:t>Split! AI = 1, Humans = 1, Tie = 1</a:t>
            </a:r>
          </a:p>
          <a:p>
            <a:pPr algn="just">
              <a:lnSpc>
                <a:spcPts val="4562"/>
              </a:lnSpc>
            </a:pPr>
            <a:endParaRPr lang="en-US" sz="3258" dirty="0">
              <a:solidFill>
                <a:srgbClr val="F5F6F8"/>
              </a:solidFill>
              <a:latin typeface="Barlow Bold"/>
            </a:endParaRPr>
          </a:p>
          <a:p>
            <a:pPr>
              <a:lnSpc>
                <a:spcPts val="4562"/>
              </a:lnSpc>
            </a:pPr>
            <a:r>
              <a:rPr lang="en-US" sz="3258" dirty="0">
                <a:solidFill>
                  <a:srgbClr val="F5F6F8"/>
                </a:solidFill>
                <a:latin typeface="Barlow Bold"/>
              </a:rPr>
              <a:t>Rubric deemed inadequate to address issues of audience, tone, citation, and length. </a:t>
            </a:r>
          </a:p>
          <a:p>
            <a:pPr>
              <a:lnSpc>
                <a:spcPts val="4562"/>
              </a:lnSpc>
            </a:pPr>
            <a:endParaRPr lang="en-US" sz="3258" dirty="0">
              <a:solidFill>
                <a:srgbClr val="F5F6F8"/>
              </a:solidFill>
              <a:latin typeface="Barlow Bold"/>
            </a:endParaRPr>
          </a:p>
          <a:p>
            <a:pPr>
              <a:lnSpc>
                <a:spcPts val="4562"/>
              </a:lnSpc>
            </a:pPr>
            <a:r>
              <a:rPr lang="en-US" sz="3258" dirty="0">
                <a:solidFill>
                  <a:srgbClr val="F5F6F8"/>
                </a:solidFill>
                <a:latin typeface="Barlow Bold"/>
              </a:rPr>
              <a:t>Deep thinking and debate about what made effective answers, best prompts to elicit desired results.</a:t>
            </a:r>
          </a:p>
          <a:p>
            <a:pPr>
              <a:lnSpc>
                <a:spcPts val="5542"/>
              </a:lnSpc>
            </a:pPr>
            <a:endParaRPr lang="en-US" sz="3258" dirty="0">
              <a:solidFill>
                <a:srgbClr val="F5F6F8"/>
              </a:solidFill>
              <a:latin typeface="Barlow Bold"/>
            </a:endParaRPr>
          </a:p>
          <a:p>
            <a:pPr>
              <a:lnSpc>
                <a:spcPts val="4564"/>
              </a:lnSpc>
            </a:pPr>
            <a:r>
              <a:rPr lang="en-US" sz="3260" dirty="0">
                <a:solidFill>
                  <a:srgbClr val="F5F6F8"/>
                </a:solidFill>
                <a:latin typeface="Barlow Bold"/>
              </a:rPr>
              <a:t>Frequent callback to activity in later class discussions.</a:t>
            </a:r>
          </a:p>
          <a:p>
            <a:pPr>
              <a:lnSpc>
                <a:spcPts val="5542"/>
              </a:lnSpc>
            </a:pPr>
            <a:endParaRPr lang="en-US" sz="3260" dirty="0">
              <a:solidFill>
                <a:srgbClr val="F5F6F8"/>
              </a:solidFill>
              <a:latin typeface="Barlow Bold"/>
            </a:endParaRPr>
          </a:p>
          <a:p>
            <a:pPr algn="just">
              <a:lnSpc>
                <a:spcPts val="5542"/>
              </a:lnSpc>
            </a:pPr>
            <a:endParaRPr lang="en-US" sz="3260" dirty="0">
              <a:solidFill>
                <a:srgbClr val="F5F6F8"/>
              </a:solidFill>
              <a:latin typeface="Barlow Bold"/>
            </a:endParaRPr>
          </a:p>
          <a:p>
            <a:pPr algn="just">
              <a:lnSpc>
                <a:spcPts val="4356"/>
              </a:lnSpc>
            </a:pPr>
            <a:endParaRPr lang="en-US" sz="3260" dirty="0">
              <a:solidFill>
                <a:srgbClr val="F5F6F8"/>
              </a:solidFill>
              <a:latin typeface="Barlow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grpSp>
        <p:nvGrpSpPr>
          <p:cNvPr id="3" name="Group 3"/>
          <p:cNvGrpSpPr/>
          <p:nvPr/>
        </p:nvGrpSpPr>
        <p:grpSpPr>
          <a:xfrm>
            <a:off x="0" y="0"/>
            <a:ext cx="18288000" cy="1028700"/>
            <a:chOff x="0" y="0"/>
            <a:chExt cx="22991997" cy="1293300"/>
          </a:xfrm>
        </p:grpSpPr>
        <p:sp>
          <p:nvSpPr>
            <p:cNvPr id="4" name="Freeform 4"/>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365B6D"/>
            </a:solidFill>
          </p:spPr>
          <p:txBody>
            <a:bodyPr/>
            <a:lstStyle/>
            <a:p>
              <a:endParaRPr lang="en-US"/>
            </a:p>
          </p:txBody>
        </p:sp>
      </p:grpSp>
      <p:sp>
        <p:nvSpPr>
          <p:cNvPr id="5" name="TextBox 5"/>
          <p:cNvSpPr txBox="1"/>
          <p:nvPr/>
        </p:nvSpPr>
        <p:spPr>
          <a:xfrm>
            <a:off x="12080883" y="9398653"/>
            <a:ext cx="5178417" cy="415290"/>
          </a:xfrm>
          <a:prstGeom prst="rect">
            <a:avLst/>
          </a:prstGeom>
        </p:spPr>
        <p:txBody>
          <a:bodyPr lIns="0" tIns="0" rIns="0" bIns="0" rtlCol="0" anchor="t">
            <a:spAutoFit/>
          </a:bodyPr>
          <a:lstStyle/>
          <a:p>
            <a:pPr algn="r">
              <a:lnSpc>
                <a:spcPts val="3359"/>
              </a:lnSpc>
            </a:pPr>
            <a:r>
              <a:rPr lang="en-US" sz="2400" spc="9">
                <a:solidFill>
                  <a:srgbClr val="365B6D"/>
                </a:solidFill>
                <a:latin typeface="Barlow"/>
              </a:rPr>
              <a:t>3</a:t>
            </a:r>
          </a:p>
        </p:txBody>
      </p:sp>
      <p:grpSp>
        <p:nvGrpSpPr>
          <p:cNvPr id="6" name="Group 6"/>
          <p:cNvGrpSpPr/>
          <p:nvPr/>
        </p:nvGrpSpPr>
        <p:grpSpPr>
          <a:xfrm>
            <a:off x="6793027" y="1659005"/>
            <a:ext cx="13102193" cy="8627995"/>
            <a:chOff x="0" y="0"/>
            <a:chExt cx="29005784" cy="19100755"/>
          </a:xfrm>
        </p:grpSpPr>
        <p:sp>
          <p:nvSpPr>
            <p:cNvPr id="7" name="Freeform 7"/>
            <p:cNvSpPr/>
            <p:nvPr/>
          </p:nvSpPr>
          <p:spPr>
            <a:xfrm>
              <a:off x="0" y="0"/>
              <a:ext cx="29005783" cy="19100755"/>
            </a:xfrm>
            <a:custGeom>
              <a:avLst/>
              <a:gdLst/>
              <a:ahLst/>
              <a:cxnLst/>
              <a:rect l="l" t="t" r="r" b="b"/>
              <a:pathLst>
                <a:path w="29005783" h="19100755">
                  <a:moveTo>
                    <a:pt x="0" y="0"/>
                  </a:moveTo>
                  <a:lnTo>
                    <a:pt x="29005783" y="0"/>
                  </a:lnTo>
                  <a:lnTo>
                    <a:pt x="29005783" y="19100755"/>
                  </a:lnTo>
                  <a:lnTo>
                    <a:pt x="0" y="19100755"/>
                  </a:lnTo>
                  <a:close/>
                </a:path>
              </a:pathLst>
            </a:custGeom>
            <a:solidFill>
              <a:srgbClr val="F2F1EC"/>
            </a:solidFill>
          </p:spPr>
          <p:txBody>
            <a:bodyPr/>
            <a:lstStyle/>
            <a:p>
              <a:endParaRPr lang="en-US"/>
            </a:p>
          </p:txBody>
        </p:sp>
      </p:grpSp>
      <p:sp>
        <p:nvSpPr>
          <p:cNvPr id="8" name="TextBox 8"/>
          <p:cNvSpPr txBox="1"/>
          <p:nvPr/>
        </p:nvSpPr>
        <p:spPr>
          <a:xfrm>
            <a:off x="9985965" y="278130"/>
            <a:ext cx="7254285" cy="415290"/>
          </a:xfrm>
          <a:prstGeom prst="rect">
            <a:avLst/>
          </a:prstGeom>
        </p:spPr>
        <p:txBody>
          <a:bodyPr lIns="0" tIns="0" rIns="0" bIns="0" rtlCol="0" anchor="t">
            <a:spAutoFit/>
          </a:bodyPr>
          <a:lstStyle/>
          <a:p>
            <a:pPr algn="r">
              <a:lnSpc>
                <a:spcPts val="3359"/>
              </a:lnSpc>
            </a:pPr>
            <a:r>
              <a:rPr lang="en-US" sz="2400" spc="9">
                <a:solidFill>
                  <a:srgbClr val="F2F1EC"/>
                </a:solidFill>
                <a:latin typeface="Barlow"/>
              </a:rPr>
              <a:t>How to Use Generative AI to Teach Critical Thinking</a:t>
            </a:r>
          </a:p>
        </p:txBody>
      </p:sp>
      <p:sp>
        <p:nvSpPr>
          <p:cNvPr id="9" name="TextBox 9"/>
          <p:cNvSpPr txBox="1"/>
          <p:nvPr/>
        </p:nvSpPr>
        <p:spPr>
          <a:xfrm>
            <a:off x="7385873" y="2607987"/>
            <a:ext cx="10256396" cy="6730101"/>
          </a:xfrm>
          <a:prstGeom prst="rect">
            <a:avLst/>
          </a:prstGeom>
        </p:spPr>
        <p:txBody>
          <a:bodyPr lIns="0" tIns="0" rIns="0" bIns="0" rtlCol="0" anchor="t">
            <a:spAutoFit/>
          </a:bodyPr>
          <a:lstStyle/>
          <a:p>
            <a:pPr algn="just">
              <a:lnSpc>
                <a:spcPts val="5542"/>
              </a:lnSpc>
            </a:pPr>
            <a:endParaRPr/>
          </a:p>
          <a:p>
            <a:pPr marL="746775" lvl="1" indent="-373388">
              <a:lnSpc>
                <a:spcPts val="5465"/>
              </a:lnSpc>
              <a:buFont typeface="Arial"/>
              <a:buChar char="•"/>
            </a:pPr>
            <a:r>
              <a:rPr lang="en-US" sz="3458">
                <a:solidFill>
                  <a:srgbClr val="545454"/>
                </a:solidFill>
                <a:latin typeface="Barlow"/>
              </a:rPr>
              <a:t>What was ChatGPT able to do “better” than the humans? Where did it struggle? </a:t>
            </a:r>
          </a:p>
          <a:p>
            <a:pPr marL="746775" lvl="1" indent="-373388">
              <a:lnSpc>
                <a:spcPts val="5465"/>
              </a:lnSpc>
              <a:buFont typeface="Arial"/>
              <a:buChar char="•"/>
            </a:pPr>
            <a:r>
              <a:rPr lang="en-US" sz="3458">
                <a:solidFill>
                  <a:srgbClr val="545454"/>
                </a:solidFill>
                <a:latin typeface="Barlow"/>
              </a:rPr>
              <a:t>What prompts worked best for this activity? Why?</a:t>
            </a:r>
          </a:p>
          <a:p>
            <a:pPr marL="746775" lvl="1" indent="-373388">
              <a:lnSpc>
                <a:spcPts val="5465"/>
              </a:lnSpc>
              <a:buFont typeface="Arial"/>
              <a:buChar char="•"/>
            </a:pPr>
            <a:r>
              <a:rPr lang="en-US" sz="3458">
                <a:solidFill>
                  <a:srgbClr val="545454"/>
                </a:solidFill>
                <a:latin typeface="Barlow"/>
              </a:rPr>
              <a:t>What processes worked best for the collaborating human writers? </a:t>
            </a:r>
          </a:p>
          <a:p>
            <a:pPr marL="746775" lvl="1" indent="-373388">
              <a:lnSpc>
                <a:spcPts val="5465"/>
              </a:lnSpc>
              <a:buFont typeface="Arial"/>
              <a:buChar char="•"/>
            </a:pPr>
            <a:r>
              <a:rPr lang="en-US" sz="3458">
                <a:solidFill>
                  <a:srgbClr val="545454"/>
                </a:solidFill>
                <a:latin typeface="Barlow"/>
              </a:rPr>
              <a:t>When we engage with generative AI, at what point does the writing cease to be ours? When and how does that matter?</a:t>
            </a:r>
          </a:p>
          <a:p>
            <a:pPr algn="just">
              <a:lnSpc>
                <a:spcPts val="4356"/>
              </a:lnSpc>
            </a:pPr>
            <a:endParaRPr lang="en-US" sz="3458">
              <a:solidFill>
                <a:srgbClr val="545454"/>
              </a:solidFill>
              <a:latin typeface="Barlow"/>
            </a:endParaRPr>
          </a:p>
        </p:txBody>
      </p:sp>
      <p:sp>
        <p:nvSpPr>
          <p:cNvPr id="10" name="TextBox 10"/>
          <p:cNvSpPr txBox="1"/>
          <p:nvPr/>
        </p:nvSpPr>
        <p:spPr>
          <a:xfrm>
            <a:off x="7222079" y="2004737"/>
            <a:ext cx="9732513" cy="688975"/>
          </a:xfrm>
          <a:prstGeom prst="rect">
            <a:avLst/>
          </a:prstGeom>
        </p:spPr>
        <p:txBody>
          <a:bodyPr lIns="0" tIns="0" rIns="0" bIns="0" rtlCol="0" anchor="t">
            <a:spAutoFit/>
          </a:bodyPr>
          <a:lstStyle/>
          <a:p>
            <a:pPr>
              <a:lnSpc>
                <a:spcPts val="5599"/>
              </a:lnSpc>
            </a:pPr>
            <a:r>
              <a:rPr lang="en-US" sz="3999">
                <a:solidFill>
                  <a:srgbClr val="545454"/>
                </a:solidFill>
                <a:latin typeface="Barlow Bold"/>
              </a:rPr>
              <a:t>POST-GAME QUESTIONS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365B6D"/>
            </a:solidFill>
          </p:spPr>
          <p:txBody>
            <a:bodyPr/>
            <a:lstStyle/>
            <a:p>
              <a:endParaRPr lang="en-US"/>
            </a:p>
          </p:txBody>
        </p:sp>
      </p:grpSp>
      <p:grpSp>
        <p:nvGrpSpPr>
          <p:cNvPr id="4" name="Group 4"/>
          <p:cNvGrpSpPr/>
          <p:nvPr/>
        </p:nvGrpSpPr>
        <p:grpSpPr>
          <a:xfrm>
            <a:off x="2639627" y="1523854"/>
            <a:ext cx="15648373" cy="8763146"/>
            <a:chOff x="0" y="0"/>
            <a:chExt cx="32135417" cy="17995951"/>
          </a:xfrm>
        </p:grpSpPr>
        <p:sp>
          <p:nvSpPr>
            <p:cNvPr id="5" name="Freeform 5"/>
            <p:cNvSpPr/>
            <p:nvPr/>
          </p:nvSpPr>
          <p:spPr>
            <a:xfrm>
              <a:off x="0" y="0"/>
              <a:ext cx="32135418" cy="17995951"/>
            </a:xfrm>
            <a:custGeom>
              <a:avLst/>
              <a:gdLst/>
              <a:ahLst/>
              <a:cxnLst/>
              <a:rect l="l" t="t" r="r" b="b"/>
              <a:pathLst>
                <a:path w="32135418" h="17995951">
                  <a:moveTo>
                    <a:pt x="0" y="0"/>
                  </a:moveTo>
                  <a:lnTo>
                    <a:pt x="32135418" y="0"/>
                  </a:lnTo>
                  <a:lnTo>
                    <a:pt x="32135418" y="17995951"/>
                  </a:lnTo>
                  <a:lnTo>
                    <a:pt x="0" y="17995951"/>
                  </a:lnTo>
                  <a:close/>
                </a:path>
              </a:pathLst>
            </a:custGeom>
            <a:solidFill>
              <a:srgbClr val="F2F1EC"/>
            </a:solidFill>
          </p:spPr>
          <p:txBody>
            <a:bodyPr/>
            <a:lstStyle/>
            <a:p>
              <a:endParaRPr lang="en-US"/>
            </a:p>
          </p:txBody>
        </p:sp>
      </p:grpSp>
      <p:sp>
        <p:nvSpPr>
          <p:cNvPr id="6" name="Freeform 6"/>
          <p:cNvSpPr/>
          <p:nvPr/>
        </p:nvSpPr>
        <p:spPr>
          <a:xfrm>
            <a:off x="771423" y="5525822"/>
            <a:ext cx="4812497" cy="3206326"/>
          </a:xfrm>
          <a:custGeom>
            <a:avLst/>
            <a:gdLst/>
            <a:ahLst/>
            <a:cxnLst/>
            <a:rect l="l" t="t" r="r" b="b"/>
            <a:pathLst>
              <a:path w="4812497" h="3206326">
                <a:moveTo>
                  <a:pt x="0" y="0"/>
                </a:moveTo>
                <a:lnTo>
                  <a:pt x="4812496" y="0"/>
                </a:lnTo>
                <a:lnTo>
                  <a:pt x="4812496" y="3206326"/>
                </a:lnTo>
                <a:lnTo>
                  <a:pt x="0" y="3206326"/>
                </a:lnTo>
                <a:lnTo>
                  <a:pt x="0" y="0"/>
                </a:lnTo>
                <a:close/>
              </a:path>
            </a:pathLst>
          </a:custGeom>
          <a:blipFill>
            <a:blip r:embed="rId2"/>
            <a:stretch>
              <a:fillRect l="-2050" r="-2050"/>
            </a:stretch>
          </a:blipFill>
        </p:spPr>
        <p:txBody>
          <a:bodyPr/>
          <a:lstStyle/>
          <a:p>
            <a:endParaRPr lang="en-US"/>
          </a:p>
        </p:txBody>
      </p:sp>
      <p:sp>
        <p:nvSpPr>
          <p:cNvPr id="7" name="TextBox 7"/>
          <p:cNvSpPr txBox="1"/>
          <p:nvPr/>
        </p:nvSpPr>
        <p:spPr>
          <a:xfrm>
            <a:off x="4016860" y="2379689"/>
            <a:ext cx="12802762" cy="655955"/>
          </a:xfrm>
          <a:prstGeom prst="rect">
            <a:avLst/>
          </a:prstGeom>
        </p:spPr>
        <p:txBody>
          <a:bodyPr lIns="0" tIns="0" rIns="0" bIns="0" rtlCol="0" anchor="t">
            <a:spAutoFit/>
          </a:bodyPr>
          <a:lstStyle/>
          <a:p>
            <a:pPr>
              <a:lnSpc>
                <a:spcPts val="5319"/>
              </a:lnSpc>
            </a:pPr>
            <a:r>
              <a:rPr lang="en-US" sz="3799">
                <a:solidFill>
                  <a:srgbClr val="545454"/>
                </a:solidFill>
                <a:latin typeface="Barlow Bold"/>
              </a:rPr>
              <a:t>HOW DOES THIS GAME DEVELOP CRITICAL THINKING?</a:t>
            </a:r>
          </a:p>
        </p:txBody>
      </p:sp>
      <p:sp>
        <p:nvSpPr>
          <p:cNvPr id="8" name="TextBox 8"/>
          <p:cNvSpPr txBox="1"/>
          <p:nvPr/>
        </p:nvSpPr>
        <p:spPr>
          <a:xfrm>
            <a:off x="6003298" y="3592891"/>
            <a:ext cx="11731267" cy="6263265"/>
          </a:xfrm>
          <a:prstGeom prst="rect">
            <a:avLst/>
          </a:prstGeom>
        </p:spPr>
        <p:txBody>
          <a:bodyPr lIns="0" tIns="0" rIns="0" bIns="0" rtlCol="0" anchor="t">
            <a:spAutoFit/>
          </a:bodyPr>
          <a:lstStyle/>
          <a:p>
            <a:pPr marL="764239" lvl="1" indent="-382120">
              <a:lnSpc>
                <a:spcPts val="4955"/>
              </a:lnSpc>
              <a:buFont typeface="Arial"/>
              <a:buChar char="•"/>
            </a:pPr>
            <a:r>
              <a:rPr lang="en-US" sz="3539" spc="14">
                <a:solidFill>
                  <a:srgbClr val="1D4355"/>
                </a:solidFill>
                <a:latin typeface="Barlow"/>
              </a:rPr>
              <a:t>Creates a discourse community of SMEs.</a:t>
            </a:r>
          </a:p>
          <a:p>
            <a:pPr>
              <a:lnSpc>
                <a:spcPts val="4955"/>
              </a:lnSpc>
            </a:pPr>
            <a:endParaRPr lang="en-US" sz="3539" spc="14">
              <a:solidFill>
                <a:srgbClr val="1D4355"/>
              </a:solidFill>
              <a:latin typeface="Barlow"/>
            </a:endParaRPr>
          </a:p>
          <a:p>
            <a:pPr marL="764239" lvl="1" indent="-382120">
              <a:lnSpc>
                <a:spcPts val="4955"/>
              </a:lnSpc>
              <a:buFont typeface="Arial"/>
              <a:buChar char="•"/>
            </a:pPr>
            <a:r>
              <a:rPr lang="en-US" sz="3539" spc="14">
                <a:solidFill>
                  <a:srgbClr val="1D4355"/>
                </a:solidFill>
                <a:latin typeface="Barlow"/>
              </a:rPr>
              <a:t>As students vocalize their critiques, engage with others who disagree or are invested in an outcome, they internalize the sort of negotiated thinking required in technical writing.</a:t>
            </a:r>
          </a:p>
          <a:p>
            <a:pPr>
              <a:lnSpc>
                <a:spcPts val="4955"/>
              </a:lnSpc>
            </a:pPr>
            <a:endParaRPr lang="en-US" sz="3539" spc="14">
              <a:solidFill>
                <a:srgbClr val="1D4355"/>
              </a:solidFill>
              <a:latin typeface="Barlow"/>
            </a:endParaRPr>
          </a:p>
          <a:p>
            <a:pPr marL="764239" lvl="1" indent="-382120">
              <a:lnSpc>
                <a:spcPts val="4955"/>
              </a:lnSpc>
              <a:buFont typeface="Arial"/>
              <a:buChar char="•"/>
            </a:pPr>
            <a:r>
              <a:rPr lang="en-US" sz="3539" spc="14">
                <a:solidFill>
                  <a:srgbClr val="1D4355"/>
                </a:solidFill>
                <a:latin typeface="Barlow"/>
              </a:rPr>
              <a:t>Puts critique and onus for rationale in their hands, literally, with the grading rubric.</a:t>
            </a:r>
          </a:p>
          <a:p>
            <a:pPr algn="r">
              <a:lnSpc>
                <a:spcPts val="4955"/>
              </a:lnSpc>
            </a:pPr>
            <a:endParaRPr lang="en-US" sz="3539" spc="14">
              <a:solidFill>
                <a:srgbClr val="1D4355"/>
              </a:solidFill>
              <a:latin typeface="Barlow"/>
            </a:endParaRPr>
          </a:p>
        </p:txBody>
      </p:sp>
      <p:sp>
        <p:nvSpPr>
          <p:cNvPr id="9" name="TextBox 9"/>
          <p:cNvSpPr txBox="1"/>
          <p:nvPr/>
        </p:nvSpPr>
        <p:spPr>
          <a:xfrm>
            <a:off x="10239682" y="278130"/>
            <a:ext cx="7000568"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How to Use Generative AI to Teach Critical Thinking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365B6D"/>
            </a:solidFill>
          </p:spPr>
          <p:txBody>
            <a:bodyPr/>
            <a:lstStyle/>
            <a:p>
              <a:endParaRPr lang="en-US"/>
            </a:p>
          </p:txBody>
        </p:sp>
      </p:grpSp>
      <p:grpSp>
        <p:nvGrpSpPr>
          <p:cNvPr id="4" name="Group 4"/>
          <p:cNvGrpSpPr/>
          <p:nvPr/>
        </p:nvGrpSpPr>
        <p:grpSpPr>
          <a:xfrm>
            <a:off x="2639627" y="1523854"/>
            <a:ext cx="15648373" cy="8763146"/>
            <a:chOff x="0" y="0"/>
            <a:chExt cx="32135417" cy="17995951"/>
          </a:xfrm>
        </p:grpSpPr>
        <p:sp>
          <p:nvSpPr>
            <p:cNvPr id="5" name="Freeform 5"/>
            <p:cNvSpPr/>
            <p:nvPr/>
          </p:nvSpPr>
          <p:spPr>
            <a:xfrm>
              <a:off x="0" y="0"/>
              <a:ext cx="32135418" cy="17995951"/>
            </a:xfrm>
            <a:custGeom>
              <a:avLst/>
              <a:gdLst/>
              <a:ahLst/>
              <a:cxnLst/>
              <a:rect l="l" t="t" r="r" b="b"/>
              <a:pathLst>
                <a:path w="32135418" h="17995951">
                  <a:moveTo>
                    <a:pt x="0" y="0"/>
                  </a:moveTo>
                  <a:lnTo>
                    <a:pt x="32135418" y="0"/>
                  </a:lnTo>
                  <a:lnTo>
                    <a:pt x="32135418" y="17995951"/>
                  </a:lnTo>
                  <a:lnTo>
                    <a:pt x="0" y="17995951"/>
                  </a:lnTo>
                  <a:close/>
                </a:path>
              </a:pathLst>
            </a:custGeom>
            <a:solidFill>
              <a:srgbClr val="F2F1EC"/>
            </a:solidFill>
          </p:spPr>
          <p:txBody>
            <a:bodyPr/>
            <a:lstStyle/>
            <a:p>
              <a:endParaRPr lang="en-US"/>
            </a:p>
          </p:txBody>
        </p:sp>
      </p:grpSp>
      <p:sp>
        <p:nvSpPr>
          <p:cNvPr id="6" name="Freeform 6"/>
          <p:cNvSpPr/>
          <p:nvPr/>
        </p:nvSpPr>
        <p:spPr>
          <a:xfrm>
            <a:off x="771423" y="5525822"/>
            <a:ext cx="4812497" cy="3206326"/>
          </a:xfrm>
          <a:custGeom>
            <a:avLst/>
            <a:gdLst/>
            <a:ahLst/>
            <a:cxnLst/>
            <a:rect l="l" t="t" r="r" b="b"/>
            <a:pathLst>
              <a:path w="4812497" h="3206326">
                <a:moveTo>
                  <a:pt x="0" y="0"/>
                </a:moveTo>
                <a:lnTo>
                  <a:pt x="4812496" y="0"/>
                </a:lnTo>
                <a:lnTo>
                  <a:pt x="4812496" y="3206326"/>
                </a:lnTo>
                <a:lnTo>
                  <a:pt x="0" y="3206326"/>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4016860" y="2379689"/>
            <a:ext cx="12802762" cy="655955"/>
          </a:xfrm>
          <a:prstGeom prst="rect">
            <a:avLst/>
          </a:prstGeom>
        </p:spPr>
        <p:txBody>
          <a:bodyPr lIns="0" tIns="0" rIns="0" bIns="0" rtlCol="0" anchor="t">
            <a:spAutoFit/>
          </a:bodyPr>
          <a:lstStyle/>
          <a:p>
            <a:pPr>
              <a:lnSpc>
                <a:spcPts val="5319"/>
              </a:lnSpc>
            </a:pPr>
            <a:r>
              <a:rPr lang="en-US" sz="3799">
                <a:solidFill>
                  <a:srgbClr val="545454"/>
                </a:solidFill>
                <a:latin typeface="Barlow Bold"/>
              </a:rPr>
              <a:t>WHAT IS THE INSTRUCTOR’S ROLE?</a:t>
            </a:r>
          </a:p>
        </p:txBody>
      </p:sp>
      <p:sp>
        <p:nvSpPr>
          <p:cNvPr id="8" name="TextBox 8"/>
          <p:cNvSpPr txBox="1"/>
          <p:nvPr/>
        </p:nvSpPr>
        <p:spPr>
          <a:xfrm>
            <a:off x="6435442" y="3853741"/>
            <a:ext cx="11114602" cy="6624093"/>
          </a:xfrm>
          <a:prstGeom prst="rect">
            <a:avLst/>
          </a:prstGeom>
        </p:spPr>
        <p:txBody>
          <a:bodyPr lIns="0" tIns="0" rIns="0" bIns="0" rtlCol="0" anchor="t">
            <a:spAutoFit/>
          </a:bodyPr>
          <a:lstStyle/>
          <a:p>
            <a:pPr marL="1005864" lvl="1" indent="-502932">
              <a:lnSpc>
                <a:spcPts val="6522"/>
              </a:lnSpc>
              <a:buFont typeface="Arial"/>
              <a:buChar char="•"/>
            </a:pPr>
            <a:r>
              <a:rPr lang="en-US" sz="4658" spc="18">
                <a:solidFill>
                  <a:srgbClr val="1D4355"/>
                </a:solidFill>
                <a:latin typeface="Barlow"/>
              </a:rPr>
              <a:t>Facilitate.</a:t>
            </a:r>
          </a:p>
          <a:p>
            <a:pPr marL="1005864" lvl="1" indent="-502932">
              <a:lnSpc>
                <a:spcPts val="6522"/>
              </a:lnSpc>
              <a:buFont typeface="Arial"/>
              <a:buChar char="•"/>
            </a:pPr>
            <a:r>
              <a:rPr lang="en-US" sz="4658" spc="18">
                <a:solidFill>
                  <a:srgbClr val="1D4355"/>
                </a:solidFill>
                <a:latin typeface="Barlow"/>
              </a:rPr>
              <a:t>Prompt global considerations.</a:t>
            </a:r>
          </a:p>
          <a:p>
            <a:pPr marL="1005864" lvl="1" indent="-502932">
              <a:lnSpc>
                <a:spcPts val="6522"/>
              </a:lnSpc>
              <a:buFont typeface="Arial"/>
              <a:buChar char="•"/>
            </a:pPr>
            <a:r>
              <a:rPr lang="en-US" sz="4658" spc="18">
                <a:solidFill>
                  <a:srgbClr val="1D4355"/>
                </a:solidFill>
                <a:latin typeface="Barlow"/>
              </a:rPr>
              <a:t>Play the idiot.</a:t>
            </a:r>
          </a:p>
          <a:p>
            <a:pPr marL="1005864" lvl="1" indent="-502932">
              <a:lnSpc>
                <a:spcPts val="6522"/>
              </a:lnSpc>
              <a:buFont typeface="Arial"/>
              <a:buChar char="•"/>
            </a:pPr>
            <a:r>
              <a:rPr lang="en-US" sz="4658" spc="18">
                <a:solidFill>
                  <a:srgbClr val="1D4355"/>
                </a:solidFill>
                <a:latin typeface="Barlow"/>
              </a:rPr>
              <a:t>Name and define what they notice.</a:t>
            </a:r>
          </a:p>
          <a:p>
            <a:pPr marL="1005864" lvl="1" indent="-502932">
              <a:lnSpc>
                <a:spcPts val="6522"/>
              </a:lnSpc>
              <a:buFont typeface="Arial"/>
              <a:buChar char="•"/>
            </a:pPr>
            <a:r>
              <a:rPr lang="en-US" sz="4658" spc="18">
                <a:solidFill>
                  <a:srgbClr val="1D4355"/>
                </a:solidFill>
                <a:latin typeface="Barlow"/>
              </a:rPr>
              <a:t>Push for evidence, explanation.</a:t>
            </a:r>
          </a:p>
          <a:p>
            <a:pPr marL="1005864" lvl="1" indent="-502932">
              <a:lnSpc>
                <a:spcPts val="6522"/>
              </a:lnSpc>
              <a:buFont typeface="Arial"/>
              <a:buChar char="•"/>
            </a:pPr>
            <a:r>
              <a:rPr lang="en-US" sz="4658" spc="18">
                <a:solidFill>
                  <a:srgbClr val="1D4355"/>
                </a:solidFill>
                <a:latin typeface="Barlow"/>
              </a:rPr>
              <a:t>Recap and repeat back for clarity.</a:t>
            </a:r>
          </a:p>
          <a:p>
            <a:pPr>
              <a:lnSpc>
                <a:spcPts val="4562"/>
              </a:lnSpc>
            </a:pPr>
            <a:endParaRPr lang="en-US" sz="4658" spc="18">
              <a:solidFill>
                <a:srgbClr val="1D4355"/>
              </a:solidFill>
              <a:latin typeface="Barlow"/>
            </a:endParaRPr>
          </a:p>
          <a:p>
            <a:pPr>
              <a:lnSpc>
                <a:spcPts val="4562"/>
              </a:lnSpc>
            </a:pPr>
            <a:endParaRPr lang="en-US" sz="4658" spc="18">
              <a:solidFill>
                <a:srgbClr val="1D4355"/>
              </a:solidFill>
              <a:latin typeface="Barlow"/>
            </a:endParaRPr>
          </a:p>
          <a:p>
            <a:pPr algn="r">
              <a:lnSpc>
                <a:spcPts val="4562"/>
              </a:lnSpc>
            </a:pPr>
            <a:endParaRPr lang="en-US" sz="4658" spc="18">
              <a:solidFill>
                <a:srgbClr val="1D4355"/>
              </a:solidFill>
              <a:latin typeface="Barlow"/>
            </a:endParaRPr>
          </a:p>
        </p:txBody>
      </p:sp>
      <p:sp>
        <p:nvSpPr>
          <p:cNvPr id="9" name="TextBox 9"/>
          <p:cNvSpPr txBox="1"/>
          <p:nvPr/>
        </p:nvSpPr>
        <p:spPr>
          <a:xfrm>
            <a:off x="10239682" y="278130"/>
            <a:ext cx="7000568"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How to Use Generative AI to Teach Critical Thinking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1D4355"/>
            </a:solidFill>
          </p:spPr>
          <p:txBody>
            <a:bodyPr/>
            <a:lstStyle/>
            <a:p>
              <a:endParaRPr lang="en-US"/>
            </a:p>
          </p:txBody>
        </p:sp>
      </p:grpSp>
      <p:sp>
        <p:nvSpPr>
          <p:cNvPr id="4" name="Freeform 4"/>
          <p:cNvSpPr/>
          <p:nvPr/>
        </p:nvSpPr>
        <p:spPr>
          <a:xfrm>
            <a:off x="0" y="1028700"/>
            <a:ext cx="6410859" cy="9258300"/>
          </a:xfrm>
          <a:custGeom>
            <a:avLst/>
            <a:gdLst/>
            <a:ahLst/>
            <a:cxnLst/>
            <a:rect l="l" t="t" r="r" b="b"/>
            <a:pathLst>
              <a:path w="6410859" h="9258300">
                <a:moveTo>
                  <a:pt x="0" y="0"/>
                </a:moveTo>
                <a:lnTo>
                  <a:pt x="6410859" y="0"/>
                </a:lnTo>
                <a:lnTo>
                  <a:pt x="6410859" y="9258300"/>
                </a:lnTo>
                <a:lnTo>
                  <a:pt x="0" y="9258300"/>
                </a:lnTo>
                <a:lnTo>
                  <a:pt x="0" y="0"/>
                </a:lnTo>
                <a:close/>
              </a:path>
            </a:pathLst>
          </a:custGeom>
          <a:blipFill>
            <a:blip r:embed="rId2"/>
            <a:stretch>
              <a:fillRect l="-35533" r="-81225"/>
            </a:stretch>
          </a:blipFill>
        </p:spPr>
        <p:txBody>
          <a:bodyPr/>
          <a:lstStyle/>
          <a:p>
            <a:endParaRPr lang="en-US" dirty="0"/>
          </a:p>
        </p:txBody>
      </p:sp>
      <p:sp>
        <p:nvSpPr>
          <p:cNvPr id="5" name="TextBox 5"/>
          <p:cNvSpPr txBox="1"/>
          <p:nvPr/>
        </p:nvSpPr>
        <p:spPr>
          <a:xfrm>
            <a:off x="10101291" y="278130"/>
            <a:ext cx="7138959"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How to Use Generative AI to Teach Critical Thinking</a:t>
            </a:r>
          </a:p>
        </p:txBody>
      </p:sp>
      <p:sp>
        <p:nvSpPr>
          <p:cNvPr id="6" name="TextBox 6"/>
          <p:cNvSpPr txBox="1"/>
          <p:nvPr/>
        </p:nvSpPr>
        <p:spPr>
          <a:xfrm>
            <a:off x="7507737" y="1826774"/>
            <a:ext cx="9732513" cy="8105775"/>
          </a:xfrm>
          <a:prstGeom prst="rect">
            <a:avLst/>
          </a:prstGeom>
        </p:spPr>
        <p:txBody>
          <a:bodyPr lIns="0" tIns="0" rIns="0" bIns="0" rtlCol="0" anchor="t">
            <a:spAutoFit/>
          </a:bodyPr>
          <a:lstStyle/>
          <a:p>
            <a:pPr>
              <a:lnSpc>
                <a:spcPts val="6999"/>
              </a:lnSpc>
            </a:pPr>
            <a:r>
              <a:rPr lang="en-US" sz="4999">
                <a:solidFill>
                  <a:srgbClr val="545454"/>
                </a:solidFill>
                <a:latin typeface="Barlow Bold"/>
              </a:rPr>
              <a:t>Questions? </a:t>
            </a:r>
          </a:p>
          <a:p>
            <a:pPr>
              <a:lnSpc>
                <a:spcPts val="6999"/>
              </a:lnSpc>
            </a:pPr>
            <a:r>
              <a:rPr lang="en-US" sz="4999">
                <a:solidFill>
                  <a:srgbClr val="545454"/>
                </a:solidFill>
                <a:latin typeface="Barlow Bold"/>
              </a:rPr>
              <a:t>Comments?</a:t>
            </a:r>
          </a:p>
          <a:p>
            <a:pPr>
              <a:lnSpc>
                <a:spcPts val="5599"/>
              </a:lnSpc>
            </a:pPr>
            <a:endParaRPr lang="en-US" sz="4999">
              <a:solidFill>
                <a:srgbClr val="545454"/>
              </a:solidFill>
              <a:latin typeface="Barlow Bold"/>
            </a:endParaRPr>
          </a:p>
          <a:p>
            <a:pPr>
              <a:lnSpc>
                <a:spcPts val="5599"/>
              </a:lnSpc>
            </a:pPr>
            <a:endParaRPr lang="en-US" sz="4999">
              <a:solidFill>
                <a:srgbClr val="545454"/>
              </a:solidFill>
              <a:latin typeface="Barlow Bold"/>
            </a:endParaRPr>
          </a:p>
          <a:p>
            <a:pPr>
              <a:lnSpc>
                <a:spcPts val="5599"/>
              </a:lnSpc>
            </a:pPr>
            <a:endParaRPr lang="en-US" sz="4999">
              <a:solidFill>
                <a:srgbClr val="545454"/>
              </a:solidFill>
              <a:latin typeface="Barlow Bold"/>
            </a:endParaRPr>
          </a:p>
          <a:p>
            <a:pPr>
              <a:lnSpc>
                <a:spcPts val="5599"/>
              </a:lnSpc>
            </a:pPr>
            <a:endParaRPr lang="en-US" sz="4999">
              <a:solidFill>
                <a:srgbClr val="545454"/>
              </a:solidFill>
              <a:latin typeface="Barlow Bold"/>
            </a:endParaRPr>
          </a:p>
          <a:p>
            <a:pPr>
              <a:lnSpc>
                <a:spcPts val="5599"/>
              </a:lnSpc>
            </a:pPr>
            <a:r>
              <a:rPr lang="en-US" sz="3999">
                <a:solidFill>
                  <a:srgbClr val="545454"/>
                </a:solidFill>
                <a:latin typeface="Barlow Bold"/>
              </a:rPr>
              <a:t>Carolyn Stoermer</a:t>
            </a:r>
          </a:p>
          <a:p>
            <a:pPr>
              <a:lnSpc>
                <a:spcPts val="5599"/>
              </a:lnSpc>
            </a:pPr>
            <a:r>
              <a:rPr lang="en-US" sz="3999">
                <a:solidFill>
                  <a:srgbClr val="545454"/>
                </a:solidFill>
                <a:latin typeface="Barlow"/>
              </a:rPr>
              <a:t>Writing &amp; Communications Specialist (CTR)</a:t>
            </a:r>
          </a:p>
          <a:p>
            <a:pPr>
              <a:lnSpc>
                <a:spcPts val="5599"/>
              </a:lnSpc>
            </a:pPr>
            <a:r>
              <a:rPr lang="en-US" sz="3999">
                <a:solidFill>
                  <a:srgbClr val="545454"/>
                </a:solidFill>
                <a:latin typeface="Barlow"/>
              </a:rPr>
              <a:t>U.S. Air Force Institute of Technology</a:t>
            </a:r>
          </a:p>
          <a:p>
            <a:pPr>
              <a:lnSpc>
                <a:spcPts val="5599"/>
              </a:lnSpc>
            </a:pPr>
            <a:r>
              <a:rPr lang="en-US" sz="3999">
                <a:solidFill>
                  <a:srgbClr val="545454"/>
                </a:solidFill>
                <a:latin typeface="Barlow"/>
              </a:rPr>
              <a:t>carolyn.stoermer.ctr@us.af.mil</a:t>
            </a:r>
          </a:p>
          <a:p>
            <a:pPr>
              <a:lnSpc>
                <a:spcPts val="5599"/>
              </a:lnSpc>
            </a:pPr>
            <a:endParaRPr lang="en-US" sz="3999">
              <a:solidFill>
                <a:srgbClr val="545454"/>
              </a:solidFill>
              <a:latin typeface="Barlow"/>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1D4355"/>
            </a:solidFill>
          </p:spPr>
          <p:txBody>
            <a:bodyPr/>
            <a:lstStyle/>
            <a:p>
              <a:endParaRPr lang="en-US"/>
            </a:p>
          </p:txBody>
        </p:sp>
      </p:grpSp>
      <p:sp>
        <p:nvSpPr>
          <p:cNvPr id="4" name="Freeform 4"/>
          <p:cNvSpPr/>
          <p:nvPr/>
        </p:nvSpPr>
        <p:spPr>
          <a:xfrm>
            <a:off x="0" y="1028700"/>
            <a:ext cx="6410859" cy="9258300"/>
          </a:xfrm>
          <a:custGeom>
            <a:avLst/>
            <a:gdLst/>
            <a:ahLst/>
            <a:cxnLst/>
            <a:rect l="l" t="t" r="r" b="b"/>
            <a:pathLst>
              <a:path w="6410859" h="9258300">
                <a:moveTo>
                  <a:pt x="0" y="0"/>
                </a:moveTo>
                <a:lnTo>
                  <a:pt x="6410859" y="0"/>
                </a:lnTo>
                <a:lnTo>
                  <a:pt x="6410859" y="9258300"/>
                </a:lnTo>
                <a:lnTo>
                  <a:pt x="0" y="9258300"/>
                </a:lnTo>
                <a:lnTo>
                  <a:pt x="0" y="0"/>
                </a:lnTo>
                <a:close/>
              </a:path>
            </a:pathLst>
          </a:custGeom>
          <a:blipFill>
            <a:blip r:embed="rId2"/>
            <a:stretch>
              <a:fillRect l="-46277" r="-46277"/>
            </a:stretch>
          </a:blipFill>
        </p:spPr>
        <p:txBody>
          <a:bodyPr/>
          <a:lstStyle/>
          <a:p>
            <a:endParaRPr lang="en-US"/>
          </a:p>
        </p:txBody>
      </p:sp>
      <p:sp>
        <p:nvSpPr>
          <p:cNvPr id="5" name="TextBox 5"/>
          <p:cNvSpPr txBox="1"/>
          <p:nvPr/>
        </p:nvSpPr>
        <p:spPr>
          <a:xfrm>
            <a:off x="10101291" y="278130"/>
            <a:ext cx="7138959"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How to Use Generative AI to Teach Critical Thinking</a:t>
            </a:r>
          </a:p>
        </p:txBody>
      </p:sp>
      <p:sp>
        <p:nvSpPr>
          <p:cNvPr id="6" name="TextBox 6"/>
          <p:cNvSpPr txBox="1"/>
          <p:nvPr/>
        </p:nvSpPr>
        <p:spPr>
          <a:xfrm>
            <a:off x="7140324" y="1306830"/>
            <a:ext cx="10418210" cy="8825037"/>
          </a:xfrm>
          <a:prstGeom prst="rect">
            <a:avLst/>
          </a:prstGeom>
        </p:spPr>
        <p:txBody>
          <a:bodyPr lIns="0" tIns="0" rIns="0" bIns="0" rtlCol="0" anchor="t">
            <a:spAutoFit/>
          </a:bodyPr>
          <a:lstStyle/>
          <a:p>
            <a:pPr>
              <a:lnSpc>
                <a:spcPts val="6883"/>
              </a:lnSpc>
            </a:pPr>
            <a:r>
              <a:rPr lang="en-US" sz="4916" dirty="0">
                <a:solidFill>
                  <a:srgbClr val="545454"/>
                </a:solidFill>
                <a:latin typeface="Barlow Bold"/>
              </a:rPr>
              <a:t>References</a:t>
            </a:r>
          </a:p>
          <a:p>
            <a:pPr>
              <a:lnSpc>
                <a:spcPts val="2753"/>
              </a:lnSpc>
            </a:pPr>
            <a:endParaRPr lang="en-US" sz="4916" dirty="0">
              <a:solidFill>
                <a:srgbClr val="545454"/>
              </a:solidFill>
              <a:latin typeface="Barlow Bold"/>
            </a:endParaRPr>
          </a:p>
          <a:p>
            <a:pPr>
              <a:lnSpc>
                <a:spcPts val="2753"/>
              </a:lnSpc>
            </a:pPr>
            <a:r>
              <a:rPr lang="en-US" sz="1966" dirty="0">
                <a:solidFill>
                  <a:srgbClr val="545454"/>
                </a:solidFill>
                <a:latin typeface="Barlow"/>
              </a:rPr>
              <a:t>Bazerman, C. (1988). </a:t>
            </a:r>
            <a:r>
              <a:rPr lang="en-US" sz="1966" dirty="0">
                <a:solidFill>
                  <a:srgbClr val="545454"/>
                </a:solidFill>
                <a:latin typeface="Barlow Italics"/>
              </a:rPr>
              <a:t>Shaping written knowledge: The genre and activity of the experimental article in science</a:t>
            </a:r>
            <a:r>
              <a:rPr lang="en-US" sz="1966" dirty="0">
                <a:solidFill>
                  <a:srgbClr val="545454"/>
                </a:solidFill>
                <a:latin typeface="Barlow"/>
              </a:rPr>
              <a:t>. U of WI P.</a:t>
            </a:r>
          </a:p>
          <a:p>
            <a:pPr>
              <a:lnSpc>
                <a:spcPts val="2753"/>
              </a:lnSpc>
            </a:pPr>
            <a:endParaRPr lang="en-US" sz="1966" dirty="0">
              <a:solidFill>
                <a:srgbClr val="545454"/>
              </a:solidFill>
              <a:latin typeface="Barlow"/>
            </a:endParaRPr>
          </a:p>
          <a:p>
            <a:pPr>
              <a:lnSpc>
                <a:spcPts val="2753"/>
              </a:lnSpc>
            </a:pPr>
            <a:r>
              <a:rPr lang="en-US" sz="1966" dirty="0">
                <a:solidFill>
                  <a:srgbClr val="545454"/>
                </a:solidFill>
                <a:latin typeface="Barlow"/>
              </a:rPr>
              <a:t>Ballentine, B. D.  (2010). English and engineering, pedagogy and politics. In D. Franke, A. Reid, and A. </a:t>
            </a:r>
            <a:r>
              <a:rPr lang="en-US" sz="1966" dirty="0" err="1">
                <a:solidFill>
                  <a:srgbClr val="545454"/>
                </a:solidFill>
                <a:latin typeface="Barlow"/>
              </a:rPr>
              <a:t>DiRenzo</a:t>
            </a:r>
            <a:r>
              <a:rPr lang="en-US" sz="1966" dirty="0">
                <a:solidFill>
                  <a:srgbClr val="545454"/>
                </a:solidFill>
                <a:latin typeface="Barlow"/>
              </a:rPr>
              <a:t> (Eds.), </a:t>
            </a:r>
            <a:r>
              <a:rPr lang="en-US" sz="1966" dirty="0">
                <a:solidFill>
                  <a:srgbClr val="545454"/>
                </a:solidFill>
                <a:latin typeface="Barlow Italics"/>
              </a:rPr>
              <a:t>Design discourse: Composing and revising programs in professional and technical writing</a:t>
            </a:r>
            <a:r>
              <a:rPr lang="en-US" sz="1966" dirty="0">
                <a:solidFill>
                  <a:srgbClr val="545454"/>
                </a:solidFill>
                <a:latin typeface="Barlow"/>
              </a:rPr>
              <a:t> (pp. 219-240). The WAC Clearinghouse.</a:t>
            </a:r>
          </a:p>
          <a:p>
            <a:pPr>
              <a:lnSpc>
                <a:spcPts val="2753"/>
              </a:lnSpc>
            </a:pPr>
            <a:endParaRPr lang="en-US" sz="1966" dirty="0">
              <a:solidFill>
                <a:srgbClr val="545454"/>
              </a:solidFill>
              <a:latin typeface="Barlow"/>
            </a:endParaRPr>
          </a:p>
          <a:p>
            <a:pPr>
              <a:lnSpc>
                <a:spcPts val="2753"/>
              </a:lnSpc>
            </a:pPr>
            <a:r>
              <a:rPr lang="en-US" sz="1966" dirty="0">
                <a:solidFill>
                  <a:srgbClr val="545454"/>
                </a:solidFill>
                <a:latin typeface="Barlow"/>
              </a:rPr>
              <a:t>Cargile Cook, K. (2002). Layered literacies: A theoretical frame for technical communication pedagogy. </a:t>
            </a:r>
            <a:r>
              <a:rPr lang="en-US" sz="1966" dirty="0">
                <a:solidFill>
                  <a:srgbClr val="545454"/>
                </a:solidFill>
                <a:latin typeface="Barlow Italics"/>
              </a:rPr>
              <a:t>Technical Communication Quarterly</a:t>
            </a:r>
            <a:r>
              <a:rPr lang="en-US" sz="1966" dirty="0">
                <a:solidFill>
                  <a:srgbClr val="545454"/>
                </a:solidFill>
                <a:latin typeface="Barlow"/>
              </a:rPr>
              <a:t>, </a:t>
            </a:r>
            <a:r>
              <a:rPr lang="en-US" sz="1966" dirty="0">
                <a:solidFill>
                  <a:srgbClr val="545454"/>
                </a:solidFill>
                <a:latin typeface="Barlow Italics"/>
              </a:rPr>
              <a:t>11</a:t>
            </a:r>
            <a:r>
              <a:rPr lang="en-US" sz="1966" dirty="0">
                <a:solidFill>
                  <a:srgbClr val="545454"/>
                </a:solidFill>
                <a:latin typeface="Barlow"/>
              </a:rPr>
              <a:t>(1), 5–29.</a:t>
            </a:r>
          </a:p>
          <a:p>
            <a:pPr>
              <a:lnSpc>
                <a:spcPts val="2753"/>
              </a:lnSpc>
            </a:pPr>
            <a:endParaRPr lang="en-US" sz="1966" dirty="0">
              <a:solidFill>
                <a:srgbClr val="545454"/>
              </a:solidFill>
              <a:latin typeface="Barlow"/>
            </a:endParaRPr>
          </a:p>
          <a:p>
            <a:pPr>
              <a:lnSpc>
                <a:spcPts val="2753"/>
              </a:lnSpc>
            </a:pPr>
            <a:r>
              <a:rPr lang="en-US" sz="1966" dirty="0" err="1">
                <a:solidFill>
                  <a:srgbClr val="545454"/>
                </a:solidFill>
                <a:latin typeface="Barlow"/>
              </a:rPr>
              <a:t>Gelvanovsky</a:t>
            </a:r>
            <a:r>
              <a:rPr lang="en-US" sz="1966" dirty="0">
                <a:solidFill>
                  <a:srgbClr val="545454"/>
                </a:solidFill>
                <a:latin typeface="Barlow"/>
              </a:rPr>
              <a:t>, G. &amp; </a:t>
            </a:r>
            <a:r>
              <a:rPr lang="en-US" sz="1966" dirty="0" err="1">
                <a:solidFill>
                  <a:srgbClr val="545454"/>
                </a:solidFill>
                <a:latin typeface="Barlow"/>
              </a:rPr>
              <a:t>Saduov</a:t>
            </a:r>
            <a:r>
              <a:rPr lang="en-US" sz="1966" dirty="0">
                <a:solidFill>
                  <a:srgbClr val="545454"/>
                </a:solidFill>
                <a:latin typeface="Barlow"/>
              </a:rPr>
              <a:t>, R. (2024). The impact of </a:t>
            </a:r>
            <a:r>
              <a:rPr lang="en-US" sz="1966" dirty="0" err="1">
                <a:solidFill>
                  <a:srgbClr val="545454"/>
                </a:solidFill>
                <a:latin typeface="Barlow"/>
              </a:rPr>
              <a:t>ChatGPT</a:t>
            </a:r>
            <a:r>
              <a:rPr lang="en-US" sz="1966" dirty="0">
                <a:solidFill>
                  <a:srgbClr val="545454"/>
                </a:solidFill>
                <a:latin typeface="Barlow"/>
              </a:rPr>
              <a:t> on academic writing instruction for computer science students. </a:t>
            </a:r>
            <a:r>
              <a:rPr lang="en-US" sz="1966" u="sng" dirty="0">
                <a:solidFill>
                  <a:srgbClr val="545454"/>
                </a:solidFill>
                <a:latin typeface="Barlow"/>
                <a:hlinkClick r:id="rId3" tooltip="https://doi.org/10.13140/RG.2.2.30899.40481"/>
              </a:rPr>
              <a:t>https://doi.org/10.13140/RG.2.2.30899.40481</a:t>
            </a:r>
          </a:p>
          <a:p>
            <a:pPr>
              <a:lnSpc>
                <a:spcPts val="2753"/>
              </a:lnSpc>
            </a:pPr>
            <a:endParaRPr lang="en-US" sz="1966" u="sng" dirty="0">
              <a:solidFill>
                <a:srgbClr val="545454"/>
              </a:solidFill>
              <a:latin typeface="Barlow"/>
              <a:hlinkClick r:id="rId3" tooltip="https://doi.org/10.13140/RG.2.2.30899.40481"/>
            </a:endParaRPr>
          </a:p>
          <a:p>
            <a:pPr>
              <a:lnSpc>
                <a:spcPts val="2753"/>
              </a:lnSpc>
            </a:pPr>
            <a:r>
              <a:rPr lang="en-US" sz="1966" dirty="0">
                <a:solidFill>
                  <a:srgbClr val="545454"/>
                </a:solidFill>
                <a:latin typeface="Barlow"/>
              </a:rPr>
              <a:t>Scriven, M. &amp;  Paul, R. (1987). Presentation. 8th Annual international conference on critical thinking and education reform. http:// </a:t>
            </a:r>
            <a:r>
              <a:rPr lang="en-US" sz="1966" dirty="0" err="1">
                <a:solidFill>
                  <a:srgbClr val="545454"/>
                </a:solidFill>
                <a:latin typeface="Barlow"/>
              </a:rPr>
              <a:t>www.criticalthinking.org</a:t>
            </a:r>
            <a:r>
              <a:rPr lang="en-US" sz="1966" dirty="0">
                <a:solidFill>
                  <a:srgbClr val="545454"/>
                </a:solidFill>
                <a:latin typeface="Barlow"/>
              </a:rPr>
              <a:t>/pages/defining-critical-thinking/766. </a:t>
            </a:r>
          </a:p>
          <a:p>
            <a:pPr>
              <a:lnSpc>
                <a:spcPts val="2753"/>
              </a:lnSpc>
            </a:pPr>
            <a:endParaRPr lang="en-US" sz="1966" dirty="0">
              <a:solidFill>
                <a:srgbClr val="545454"/>
              </a:solidFill>
              <a:latin typeface="Barlow"/>
            </a:endParaRPr>
          </a:p>
          <a:p>
            <a:pPr>
              <a:lnSpc>
                <a:spcPts val="2753"/>
              </a:lnSpc>
            </a:pPr>
            <a:r>
              <a:rPr lang="en-US" sz="1966" dirty="0" err="1">
                <a:solidFill>
                  <a:srgbClr val="545454"/>
                </a:solidFill>
                <a:latin typeface="Barlow"/>
              </a:rPr>
              <a:t>Swacha</a:t>
            </a:r>
            <a:r>
              <a:rPr lang="en-US" sz="1966" dirty="0">
                <a:solidFill>
                  <a:srgbClr val="545454"/>
                </a:solidFill>
                <a:latin typeface="Barlow"/>
              </a:rPr>
              <a:t>, K. Y. (2018). Bridging the gap between food pantries and the kitchen table: Teaching embodied literacy in the technical communication classroom. </a:t>
            </a:r>
            <a:r>
              <a:rPr lang="en-US" sz="1966" dirty="0">
                <a:solidFill>
                  <a:srgbClr val="545454"/>
                </a:solidFill>
                <a:latin typeface="Barlow Italics"/>
              </a:rPr>
              <a:t>Technical Communication Quarterly, 27</a:t>
            </a:r>
            <a:r>
              <a:rPr lang="en-US" sz="1966" dirty="0">
                <a:solidFill>
                  <a:srgbClr val="545454"/>
                </a:solidFill>
                <a:latin typeface="Barlow"/>
              </a:rPr>
              <a:t>(3), 261–282. </a:t>
            </a:r>
            <a:r>
              <a:rPr lang="en-US" sz="1966" u="sng" dirty="0">
                <a:solidFill>
                  <a:srgbClr val="545454"/>
                </a:solidFill>
                <a:latin typeface="Barlow"/>
                <a:hlinkClick r:id="rId4" tooltip="https://doi.org/10.1080/10572252.2018.1476589"/>
              </a:rPr>
              <a:t>https://doi.org/10.1080/10572252.2018.1476589</a:t>
            </a:r>
          </a:p>
          <a:p>
            <a:pPr>
              <a:lnSpc>
                <a:spcPts val="5506"/>
              </a:lnSpc>
            </a:pPr>
            <a:endParaRPr lang="en-US" sz="1966" u="sng" dirty="0">
              <a:solidFill>
                <a:srgbClr val="545454"/>
              </a:solidFill>
              <a:latin typeface="Barlow"/>
              <a:hlinkClick r:id="rId4" tooltip="https://doi.org/10.1080/10572252.2018.1476589"/>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365B6D"/>
            </a:solidFill>
          </p:spPr>
          <p:txBody>
            <a:bodyPr/>
            <a:lstStyle/>
            <a:p>
              <a:endParaRPr lang="en-US"/>
            </a:p>
          </p:txBody>
        </p:sp>
      </p:grpSp>
      <p:sp>
        <p:nvSpPr>
          <p:cNvPr id="4" name="Freeform 4"/>
          <p:cNvSpPr/>
          <p:nvPr/>
        </p:nvSpPr>
        <p:spPr>
          <a:xfrm>
            <a:off x="0" y="1028700"/>
            <a:ext cx="9466030" cy="9501661"/>
          </a:xfrm>
          <a:custGeom>
            <a:avLst/>
            <a:gdLst/>
            <a:ahLst/>
            <a:cxnLst/>
            <a:rect l="l" t="t" r="r" b="b"/>
            <a:pathLst>
              <a:path w="9466030" h="9501661">
                <a:moveTo>
                  <a:pt x="0" y="0"/>
                </a:moveTo>
                <a:lnTo>
                  <a:pt x="9466030" y="0"/>
                </a:lnTo>
                <a:lnTo>
                  <a:pt x="9466030" y="9501661"/>
                </a:lnTo>
                <a:lnTo>
                  <a:pt x="0" y="9501661"/>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1047750" y="1483291"/>
            <a:ext cx="16230600" cy="3152775"/>
          </a:xfrm>
          <a:prstGeom prst="rect">
            <a:avLst/>
          </a:prstGeom>
        </p:spPr>
        <p:txBody>
          <a:bodyPr lIns="0" tIns="0" rIns="0" bIns="0" rtlCol="0" anchor="t">
            <a:spAutoFit/>
          </a:bodyPr>
          <a:lstStyle/>
          <a:p>
            <a:pPr algn="ctr">
              <a:lnSpc>
                <a:spcPts val="12599"/>
              </a:lnSpc>
            </a:pPr>
            <a:r>
              <a:rPr lang="en-US" sz="9000" dirty="0">
                <a:solidFill>
                  <a:srgbClr val="6C9286"/>
                </a:solidFill>
                <a:latin typeface="Barlow Bold"/>
              </a:rPr>
              <a:t>How to Use Generative AI</a:t>
            </a:r>
          </a:p>
          <a:p>
            <a:pPr algn="ctr">
              <a:lnSpc>
                <a:spcPts val="12599"/>
              </a:lnSpc>
            </a:pPr>
            <a:r>
              <a:rPr lang="en-US" sz="9000" dirty="0">
                <a:solidFill>
                  <a:srgbClr val="6C9286"/>
                </a:solidFill>
                <a:latin typeface="Barlow Bold"/>
              </a:rPr>
              <a:t>to Teach Critical Thinking</a:t>
            </a:r>
          </a:p>
        </p:txBody>
      </p:sp>
      <p:sp>
        <p:nvSpPr>
          <p:cNvPr id="6" name="TextBox 6"/>
          <p:cNvSpPr txBox="1"/>
          <p:nvPr/>
        </p:nvSpPr>
        <p:spPr>
          <a:xfrm>
            <a:off x="654800" y="5348098"/>
            <a:ext cx="16789894" cy="4486485"/>
          </a:xfrm>
          <a:prstGeom prst="rect">
            <a:avLst/>
          </a:prstGeom>
        </p:spPr>
        <p:txBody>
          <a:bodyPr lIns="0" tIns="0" rIns="0" bIns="0" rtlCol="0" anchor="t">
            <a:spAutoFit/>
          </a:bodyPr>
          <a:lstStyle/>
          <a:p>
            <a:pPr algn="ctr">
              <a:lnSpc>
                <a:spcPts val="6299"/>
              </a:lnSpc>
            </a:pPr>
            <a:r>
              <a:rPr lang="en-US" sz="4499" dirty="0">
                <a:solidFill>
                  <a:srgbClr val="365B6D"/>
                </a:solidFill>
                <a:latin typeface="Barlow Semi-Bold"/>
              </a:rPr>
              <a:t>Carolyn Stoermer (she/her)</a:t>
            </a:r>
            <a:br>
              <a:rPr lang="en-US" sz="4499" dirty="0">
                <a:solidFill>
                  <a:srgbClr val="365B6D"/>
                </a:solidFill>
                <a:latin typeface="Barlow Semi-Bold"/>
              </a:rPr>
            </a:br>
            <a:r>
              <a:rPr lang="en-US" sz="3600" dirty="0">
                <a:solidFill>
                  <a:srgbClr val="365B6D"/>
                </a:solidFill>
                <a:latin typeface="Barlow"/>
              </a:rPr>
              <a:t>Writing &amp; Communications Specialist</a:t>
            </a:r>
          </a:p>
          <a:p>
            <a:pPr algn="ctr">
              <a:lnSpc>
                <a:spcPts val="5040"/>
              </a:lnSpc>
            </a:pPr>
            <a:r>
              <a:rPr lang="en-US" sz="3600" dirty="0">
                <a:solidFill>
                  <a:srgbClr val="365B6D"/>
                </a:solidFill>
                <a:latin typeface="Barlow"/>
              </a:rPr>
              <a:t>U.S. Air Force Institute of Technology, WPAFB</a:t>
            </a:r>
          </a:p>
          <a:p>
            <a:pPr algn="ctr">
              <a:lnSpc>
                <a:spcPts val="5040"/>
              </a:lnSpc>
            </a:pPr>
            <a:r>
              <a:rPr lang="en-US" sz="3600" dirty="0">
                <a:solidFill>
                  <a:srgbClr val="365B6D"/>
                </a:solidFill>
                <a:latin typeface="Barlow"/>
              </a:rPr>
              <a:t>- Contractor, </a:t>
            </a:r>
            <a:r>
              <a:rPr lang="en-US" sz="3600" dirty="0" err="1">
                <a:solidFill>
                  <a:srgbClr val="365B6D"/>
                </a:solidFill>
                <a:latin typeface="Barlow"/>
              </a:rPr>
              <a:t>Kellog</a:t>
            </a:r>
            <a:r>
              <a:rPr lang="en-US" sz="3600" dirty="0">
                <a:solidFill>
                  <a:srgbClr val="365B6D"/>
                </a:solidFill>
                <a:latin typeface="Barlow"/>
              </a:rPr>
              <a:t>, Brown, &amp; Root -</a:t>
            </a:r>
          </a:p>
          <a:p>
            <a:pPr algn="ctr">
              <a:lnSpc>
                <a:spcPts val="5040"/>
              </a:lnSpc>
            </a:pPr>
            <a:endParaRPr lang="en-US" sz="3600" dirty="0">
              <a:solidFill>
                <a:srgbClr val="365B6D"/>
              </a:solidFill>
              <a:latin typeface="Barlow"/>
            </a:endParaRPr>
          </a:p>
          <a:p>
            <a:pPr algn="ctr">
              <a:lnSpc>
                <a:spcPts val="3920"/>
              </a:lnSpc>
            </a:pPr>
            <a:r>
              <a:rPr lang="en-US" sz="2800" dirty="0">
                <a:solidFill>
                  <a:srgbClr val="365B6D"/>
                </a:solidFill>
                <a:latin typeface="Barlow Italics"/>
              </a:rPr>
              <a:t>The views expressed in this presentation are those of the author and do not reflect the official policy or position of KBR, the United States Air Force, the Department of Defense, or the United States Government. </a:t>
            </a:r>
          </a:p>
        </p:txBody>
      </p:sp>
      <p:sp>
        <p:nvSpPr>
          <p:cNvPr id="7" name="TextBox 7"/>
          <p:cNvSpPr txBox="1"/>
          <p:nvPr/>
        </p:nvSpPr>
        <p:spPr>
          <a:xfrm>
            <a:off x="1047750" y="278130"/>
            <a:ext cx="5178417" cy="415290"/>
          </a:xfrm>
          <a:prstGeom prst="rect">
            <a:avLst/>
          </a:prstGeom>
        </p:spPr>
        <p:txBody>
          <a:bodyPr lIns="0" tIns="0" rIns="0" bIns="0" rtlCol="0" anchor="t">
            <a:spAutoFit/>
          </a:bodyPr>
          <a:lstStyle/>
          <a:p>
            <a:pPr>
              <a:lnSpc>
                <a:spcPts val="3359"/>
              </a:lnSpc>
            </a:pPr>
            <a:r>
              <a:rPr lang="en-US" sz="2400" spc="9">
                <a:solidFill>
                  <a:srgbClr val="F7F7F7"/>
                </a:solidFill>
                <a:latin typeface="Barlow"/>
              </a:rPr>
              <a:t>WCCG Faculty Workshop</a:t>
            </a:r>
          </a:p>
        </p:txBody>
      </p:sp>
      <p:sp>
        <p:nvSpPr>
          <p:cNvPr id="8" name="TextBox 8"/>
          <p:cNvSpPr txBox="1"/>
          <p:nvPr/>
        </p:nvSpPr>
        <p:spPr>
          <a:xfrm>
            <a:off x="12061833" y="278130"/>
            <a:ext cx="5178417"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10 April, 2024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365B6D"/>
            </a:solidFill>
          </p:spPr>
          <p:txBody>
            <a:bodyPr/>
            <a:lstStyle/>
            <a:p>
              <a:endParaRPr lang="en-US"/>
            </a:p>
          </p:txBody>
        </p:sp>
      </p:grpSp>
      <p:sp>
        <p:nvSpPr>
          <p:cNvPr id="4" name="TextBox 4"/>
          <p:cNvSpPr txBox="1"/>
          <p:nvPr/>
        </p:nvSpPr>
        <p:spPr>
          <a:xfrm>
            <a:off x="9870639" y="278130"/>
            <a:ext cx="7369611"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How to Use Generative AI to Teach Critical Thinking</a:t>
            </a:r>
          </a:p>
        </p:txBody>
      </p:sp>
      <p:sp>
        <p:nvSpPr>
          <p:cNvPr id="5" name="TextBox 5"/>
          <p:cNvSpPr txBox="1"/>
          <p:nvPr/>
        </p:nvSpPr>
        <p:spPr>
          <a:xfrm>
            <a:off x="1097012" y="3138419"/>
            <a:ext cx="16093976" cy="2834642"/>
          </a:xfrm>
          <a:prstGeom prst="rect">
            <a:avLst/>
          </a:prstGeom>
        </p:spPr>
        <p:txBody>
          <a:bodyPr lIns="0" tIns="0" rIns="0" bIns="0" rtlCol="0" anchor="t">
            <a:spAutoFit/>
          </a:bodyPr>
          <a:lstStyle/>
          <a:p>
            <a:pPr algn="ctr">
              <a:lnSpc>
                <a:spcPts val="7559"/>
              </a:lnSpc>
              <a:spcBef>
                <a:spcPct val="0"/>
              </a:spcBef>
            </a:pPr>
            <a:r>
              <a:rPr lang="en-US" sz="5399" spc="21">
                <a:solidFill>
                  <a:srgbClr val="545454"/>
                </a:solidFill>
                <a:latin typeface="Barlow"/>
              </a:rPr>
              <a:t>Round 1</a:t>
            </a:r>
          </a:p>
          <a:p>
            <a:pPr algn="ctr">
              <a:lnSpc>
                <a:spcPts val="7559"/>
              </a:lnSpc>
              <a:spcBef>
                <a:spcPct val="0"/>
              </a:spcBef>
            </a:pPr>
            <a:endParaRPr lang="en-US" sz="5399" spc="21">
              <a:solidFill>
                <a:srgbClr val="545454"/>
              </a:solidFill>
              <a:latin typeface="Barlow"/>
            </a:endParaRPr>
          </a:p>
          <a:p>
            <a:pPr algn="ctr">
              <a:lnSpc>
                <a:spcPts val="7559"/>
              </a:lnSpc>
              <a:spcBef>
                <a:spcPct val="0"/>
              </a:spcBef>
            </a:pPr>
            <a:r>
              <a:rPr lang="en-US" sz="5399" spc="21">
                <a:solidFill>
                  <a:srgbClr val="545454"/>
                </a:solidFill>
                <a:latin typeface="Barlow Bold"/>
              </a:rPr>
              <a:t>Define accessibility as it relates to technical writing.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365B6D"/>
            </a:solidFill>
          </p:spPr>
          <p:txBody>
            <a:bodyPr/>
            <a:lstStyle/>
            <a:p>
              <a:endParaRPr lang="en-US"/>
            </a:p>
          </p:txBody>
        </p:sp>
      </p:grpSp>
      <p:sp>
        <p:nvSpPr>
          <p:cNvPr id="4" name="TextBox 4"/>
          <p:cNvSpPr txBox="1"/>
          <p:nvPr/>
        </p:nvSpPr>
        <p:spPr>
          <a:xfrm>
            <a:off x="9870639" y="278130"/>
            <a:ext cx="7369611"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How to Use Generative AI to Teach Critical Thinking</a:t>
            </a:r>
          </a:p>
        </p:txBody>
      </p:sp>
      <p:sp>
        <p:nvSpPr>
          <p:cNvPr id="5" name="TextBox 5"/>
          <p:cNvSpPr txBox="1"/>
          <p:nvPr/>
        </p:nvSpPr>
        <p:spPr>
          <a:xfrm>
            <a:off x="1028700" y="3003772"/>
            <a:ext cx="15810496" cy="3787142"/>
          </a:xfrm>
          <a:prstGeom prst="rect">
            <a:avLst/>
          </a:prstGeom>
        </p:spPr>
        <p:txBody>
          <a:bodyPr lIns="0" tIns="0" rIns="0" bIns="0" rtlCol="0" anchor="t">
            <a:spAutoFit/>
          </a:bodyPr>
          <a:lstStyle/>
          <a:p>
            <a:pPr algn="ctr">
              <a:lnSpc>
                <a:spcPts val="7559"/>
              </a:lnSpc>
              <a:spcBef>
                <a:spcPct val="0"/>
              </a:spcBef>
            </a:pPr>
            <a:r>
              <a:rPr lang="en-US" sz="5399" spc="21">
                <a:solidFill>
                  <a:srgbClr val="545454"/>
                </a:solidFill>
                <a:latin typeface="Barlow"/>
              </a:rPr>
              <a:t>Round 2</a:t>
            </a:r>
          </a:p>
          <a:p>
            <a:pPr algn="ctr">
              <a:lnSpc>
                <a:spcPts val="7559"/>
              </a:lnSpc>
              <a:spcBef>
                <a:spcPct val="0"/>
              </a:spcBef>
            </a:pPr>
            <a:endParaRPr lang="en-US" sz="5399" spc="21">
              <a:solidFill>
                <a:srgbClr val="545454"/>
              </a:solidFill>
              <a:latin typeface="Barlow"/>
            </a:endParaRPr>
          </a:p>
          <a:p>
            <a:pPr algn="ctr">
              <a:lnSpc>
                <a:spcPts val="7559"/>
              </a:lnSpc>
              <a:spcBef>
                <a:spcPct val="0"/>
              </a:spcBef>
            </a:pPr>
            <a:r>
              <a:rPr lang="en-US" sz="5399" spc="21">
                <a:solidFill>
                  <a:srgbClr val="545454"/>
                </a:solidFill>
                <a:latin typeface="Barlow Bold"/>
              </a:rPr>
              <a:t>What precautions should one take when viewing a solar eclipse, and why are they necessary?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4" name="TextBox 4"/>
          <p:cNvSpPr txBox="1"/>
          <p:nvPr/>
        </p:nvSpPr>
        <p:spPr>
          <a:xfrm>
            <a:off x="9870639" y="278130"/>
            <a:ext cx="7369611"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How to Use Generative AI to Teach Critical Thinking</a:t>
            </a:r>
          </a:p>
        </p:txBody>
      </p:sp>
      <p:sp>
        <p:nvSpPr>
          <p:cNvPr id="5" name="TextBox 5"/>
          <p:cNvSpPr txBox="1"/>
          <p:nvPr/>
        </p:nvSpPr>
        <p:spPr>
          <a:xfrm>
            <a:off x="944631" y="711517"/>
            <a:ext cx="16398737" cy="8863965"/>
          </a:xfrm>
          <a:prstGeom prst="rect">
            <a:avLst/>
          </a:prstGeom>
        </p:spPr>
        <p:txBody>
          <a:bodyPr wrap="square" lIns="0" tIns="0" rIns="0" bIns="0" rtlCol="0" anchor="t">
            <a:spAutoFit/>
          </a:bodyPr>
          <a:lstStyle/>
          <a:p>
            <a:pPr marL="0" marR="0">
              <a:spcBef>
                <a:spcPts val="0"/>
              </a:spcBef>
              <a:spcAft>
                <a:spcPts val="0"/>
              </a:spcAft>
            </a:pPr>
            <a:r>
              <a:rPr lang="en-US" sz="3200" kern="100" dirty="0">
                <a:effectLst/>
                <a:latin typeface="Times New Roman" panose="02020603050405020304" pitchFamily="18" charset="0"/>
                <a:ea typeface="Calibri" panose="020F0502020204030204" pitchFamily="34" charset="0"/>
              </a:rPr>
              <a:t>What is the phenomenon known as “shockwave drag” and how does it impact supersonic flight?</a:t>
            </a:r>
          </a:p>
          <a:p>
            <a:pPr marL="0" marR="0">
              <a:spcBef>
                <a:spcPts val="0"/>
              </a:spcBef>
              <a:spcAft>
                <a:spcPts val="0"/>
              </a:spcAft>
            </a:pPr>
            <a:r>
              <a:rPr lang="en-US" sz="3200" kern="100" dirty="0">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3200" kern="100" dirty="0">
                <a:effectLst/>
                <a:latin typeface="Times New Roman" panose="02020603050405020304" pitchFamily="18" charset="0"/>
                <a:ea typeface="Calibri" panose="020F0502020204030204" pitchFamily="34" charset="0"/>
              </a:rPr>
              <a:t>AI:</a:t>
            </a:r>
          </a:p>
          <a:p>
            <a:pPr marL="0" marR="0">
              <a:spcBef>
                <a:spcPts val="0"/>
              </a:spcBef>
              <a:spcAft>
                <a:spcPts val="0"/>
              </a:spcAft>
            </a:pPr>
            <a:r>
              <a:rPr lang="en-US" sz="3200" kern="100" dirty="0">
                <a:effectLst/>
                <a:latin typeface="Times New Roman" panose="02020603050405020304" pitchFamily="18" charset="0"/>
                <a:ea typeface="Calibri" panose="020F0502020204030204" pitchFamily="34" charset="0"/>
              </a:rPr>
              <a:t>Shock wave drag arises in supersonic flight due to the formation of shock waves, which are compression waves that occur when an object travels through the air at a speed greater than the local speed of sound. As an aircraft accelerates to supersonic speeds, the air in front of it can't respond quickly enough to move out of the way, resulting in the creation of shock waves at the aircraft's leading edges. These shock waves generate abrupt changes in pressure and temperature, causing a sudden increase in aerodynamic drag. This phenomenon not only limits the achievable speed of a supersonic vehicle but also significantly contributes to the energy requirements, necessitating careful design considerations to minimize its impact and enhance overall efficiency.</a:t>
            </a:r>
          </a:p>
          <a:p>
            <a:pPr marL="0" marR="0">
              <a:spcBef>
                <a:spcPts val="0"/>
              </a:spcBef>
              <a:spcAft>
                <a:spcPts val="0"/>
              </a:spcAft>
            </a:pPr>
            <a:r>
              <a:rPr lang="en-US" sz="3200" kern="100" dirty="0">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3200" kern="100" dirty="0">
                <a:effectLst/>
                <a:latin typeface="Times New Roman" panose="02020603050405020304" pitchFamily="18" charset="0"/>
                <a:ea typeface="Calibri" panose="020F0502020204030204" pitchFamily="34" charset="0"/>
              </a:rPr>
              <a:t>Humans:</a:t>
            </a:r>
          </a:p>
          <a:p>
            <a:pPr marL="0" marR="0">
              <a:spcBef>
                <a:spcPts val="0"/>
              </a:spcBef>
              <a:spcAft>
                <a:spcPts val="0"/>
              </a:spcAft>
            </a:pPr>
            <a:r>
              <a:rPr lang="en-US" sz="3200" kern="100" dirty="0">
                <a:effectLst/>
                <a:latin typeface="Times New Roman" panose="02020603050405020304" pitchFamily="18" charset="0"/>
                <a:ea typeface="Calibri" panose="020F0502020204030204" pitchFamily="34" charset="0"/>
              </a:rPr>
              <a:t>Shock wave drag, commonly known as wave drag, is the increase in drag coefficient over an aircraft that is moving faster than its critical Mach number. This is caused by increased pressure from the shock waves as they form on surfaces of the aircraft. This requires additional thrust to overcome, which reduces fuel efficiency and range. The spike down below (see Figure 1) is indicative of where the critical Mach number begins into the supersonic regime.</a:t>
            </a:r>
          </a:p>
        </p:txBody>
      </p:sp>
    </p:spTree>
    <p:extLst>
      <p:ext uri="{BB962C8B-B14F-4D97-AF65-F5344CB8AC3E}">
        <p14:creationId xmlns:p14="http://schemas.microsoft.com/office/powerpoint/2010/main" val="405881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365B6D"/>
            </a:solidFill>
          </p:spPr>
          <p:txBody>
            <a:bodyPr/>
            <a:lstStyle/>
            <a:p>
              <a:endParaRPr lang="en-US"/>
            </a:p>
          </p:txBody>
        </p:sp>
      </p:grpSp>
      <p:sp>
        <p:nvSpPr>
          <p:cNvPr id="4" name="Freeform 4"/>
          <p:cNvSpPr/>
          <p:nvPr/>
        </p:nvSpPr>
        <p:spPr>
          <a:xfrm>
            <a:off x="0" y="1028700"/>
            <a:ext cx="18288000" cy="2033926"/>
          </a:xfrm>
          <a:custGeom>
            <a:avLst/>
            <a:gdLst/>
            <a:ahLst/>
            <a:cxnLst/>
            <a:rect l="l" t="t" r="r" b="b"/>
            <a:pathLst>
              <a:path w="18288000" h="2033926">
                <a:moveTo>
                  <a:pt x="0" y="0"/>
                </a:moveTo>
                <a:lnTo>
                  <a:pt x="18288000" y="0"/>
                </a:lnTo>
                <a:lnTo>
                  <a:pt x="18288000" y="2033926"/>
                </a:lnTo>
                <a:lnTo>
                  <a:pt x="0" y="2033926"/>
                </a:lnTo>
                <a:lnTo>
                  <a:pt x="0" y="0"/>
                </a:lnTo>
                <a:close/>
              </a:path>
            </a:pathLst>
          </a:custGeom>
          <a:blipFill>
            <a:blip r:embed="rId2"/>
            <a:stretch>
              <a:fillRect t="-243109" b="-296409"/>
            </a:stretch>
          </a:blipFill>
        </p:spPr>
        <p:txBody>
          <a:bodyPr/>
          <a:lstStyle/>
          <a:p>
            <a:endParaRPr lang="en-US"/>
          </a:p>
        </p:txBody>
      </p:sp>
      <p:sp>
        <p:nvSpPr>
          <p:cNvPr id="5" name="TextBox 5"/>
          <p:cNvSpPr txBox="1"/>
          <p:nvPr/>
        </p:nvSpPr>
        <p:spPr>
          <a:xfrm>
            <a:off x="2622937" y="3791427"/>
            <a:ext cx="6848808" cy="847091"/>
          </a:xfrm>
          <a:prstGeom prst="rect">
            <a:avLst/>
          </a:prstGeom>
        </p:spPr>
        <p:txBody>
          <a:bodyPr lIns="0" tIns="0" rIns="0" bIns="0" rtlCol="0" anchor="t">
            <a:spAutoFit/>
          </a:bodyPr>
          <a:lstStyle/>
          <a:p>
            <a:pPr>
              <a:lnSpc>
                <a:spcPts val="6859"/>
              </a:lnSpc>
            </a:pPr>
            <a:r>
              <a:rPr lang="en-US" sz="4899">
                <a:solidFill>
                  <a:srgbClr val="545454"/>
                </a:solidFill>
                <a:latin typeface="Barlow Semi-Bold"/>
              </a:rPr>
              <a:t>TODAY’S PLAN</a:t>
            </a:r>
          </a:p>
        </p:txBody>
      </p:sp>
      <p:sp>
        <p:nvSpPr>
          <p:cNvPr id="6" name="TextBox 6"/>
          <p:cNvSpPr txBox="1"/>
          <p:nvPr/>
        </p:nvSpPr>
        <p:spPr>
          <a:xfrm>
            <a:off x="7085275" y="3810477"/>
            <a:ext cx="9028781" cy="5622926"/>
          </a:xfrm>
          <a:prstGeom prst="rect">
            <a:avLst/>
          </a:prstGeom>
        </p:spPr>
        <p:txBody>
          <a:bodyPr lIns="0" tIns="0" rIns="0" bIns="0" rtlCol="0" anchor="t">
            <a:spAutoFit/>
          </a:bodyPr>
          <a:lstStyle/>
          <a:p>
            <a:pPr marL="863591" lvl="1" indent="-431796" algn="just">
              <a:lnSpc>
                <a:spcPts val="5599"/>
              </a:lnSpc>
              <a:buFont typeface="Arial"/>
              <a:buChar char="•"/>
            </a:pPr>
            <a:r>
              <a:rPr lang="en-US" sz="3999" spc="15">
                <a:solidFill>
                  <a:srgbClr val="365B6D"/>
                </a:solidFill>
                <a:latin typeface="Barlow Bold"/>
              </a:rPr>
              <a:t>Critical Thinking as Discourse</a:t>
            </a:r>
          </a:p>
          <a:p>
            <a:pPr marL="863591" lvl="1" indent="-431796" algn="just">
              <a:lnSpc>
                <a:spcPts val="5599"/>
              </a:lnSpc>
              <a:buFont typeface="Arial"/>
              <a:buChar char="•"/>
            </a:pPr>
            <a:r>
              <a:rPr lang="en-US" sz="3999" spc="15">
                <a:solidFill>
                  <a:srgbClr val="365B6D"/>
                </a:solidFill>
                <a:latin typeface="Barlow Bold"/>
              </a:rPr>
              <a:t>The Generative AI Wrench</a:t>
            </a:r>
          </a:p>
          <a:p>
            <a:pPr marL="863591" lvl="1" indent="-431796" algn="just">
              <a:lnSpc>
                <a:spcPts val="5599"/>
              </a:lnSpc>
              <a:buFont typeface="Arial"/>
              <a:buChar char="•"/>
            </a:pPr>
            <a:r>
              <a:rPr lang="en-US" sz="3999" spc="15">
                <a:solidFill>
                  <a:srgbClr val="365B6D"/>
                </a:solidFill>
                <a:latin typeface="Barlow Bold"/>
              </a:rPr>
              <a:t>Layered Literacies</a:t>
            </a:r>
          </a:p>
          <a:p>
            <a:pPr marL="863591" lvl="1" indent="-431796" algn="just">
              <a:lnSpc>
                <a:spcPts val="5599"/>
              </a:lnSpc>
              <a:buFont typeface="Arial"/>
              <a:buChar char="•"/>
            </a:pPr>
            <a:r>
              <a:rPr lang="en-US" sz="3999" spc="15">
                <a:solidFill>
                  <a:srgbClr val="365B6D"/>
                </a:solidFill>
                <a:latin typeface="Barlow Bold"/>
              </a:rPr>
              <a:t>Context: AERO 580</a:t>
            </a:r>
          </a:p>
          <a:p>
            <a:pPr marL="863591" lvl="1" indent="-431796" algn="just">
              <a:lnSpc>
                <a:spcPts val="5599"/>
              </a:lnSpc>
              <a:buFont typeface="Arial"/>
              <a:buChar char="•"/>
            </a:pPr>
            <a:r>
              <a:rPr lang="en-US" sz="3999" spc="15">
                <a:solidFill>
                  <a:srgbClr val="365B6D"/>
                </a:solidFill>
                <a:latin typeface="Barlow Bold"/>
              </a:rPr>
              <a:t>The Game: AI/Human Showdown</a:t>
            </a:r>
          </a:p>
          <a:p>
            <a:pPr marL="863591" lvl="1" indent="-431796" algn="just">
              <a:lnSpc>
                <a:spcPts val="5599"/>
              </a:lnSpc>
              <a:buFont typeface="Arial"/>
              <a:buChar char="•"/>
            </a:pPr>
            <a:r>
              <a:rPr lang="en-US" sz="3999" spc="15">
                <a:solidFill>
                  <a:srgbClr val="365B6D"/>
                </a:solidFill>
                <a:latin typeface="Barlow Bold"/>
              </a:rPr>
              <a:t>Results</a:t>
            </a:r>
          </a:p>
          <a:p>
            <a:pPr marL="863591" lvl="1" indent="-431796" algn="just">
              <a:lnSpc>
                <a:spcPts val="5599"/>
              </a:lnSpc>
              <a:buFont typeface="Arial"/>
              <a:buChar char="•"/>
            </a:pPr>
            <a:r>
              <a:rPr lang="en-US" sz="3999" spc="15">
                <a:solidFill>
                  <a:srgbClr val="365B6D"/>
                </a:solidFill>
                <a:latin typeface="Barlow Bold"/>
              </a:rPr>
              <a:t>Faculty Roles</a:t>
            </a:r>
          </a:p>
          <a:p>
            <a:pPr marL="863591" lvl="1" indent="-431796" algn="just">
              <a:lnSpc>
                <a:spcPts val="5599"/>
              </a:lnSpc>
              <a:spcBef>
                <a:spcPct val="0"/>
              </a:spcBef>
              <a:buFont typeface="Arial"/>
              <a:buChar char="•"/>
            </a:pPr>
            <a:r>
              <a:rPr lang="en-US" sz="3999" spc="15">
                <a:solidFill>
                  <a:srgbClr val="365B6D"/>
                </a:solidFill>
                <a:latin typeface="Barlow Bold"/>
              </a:rPr>
              <a:t>Play!</a:t>
            </a:r>
          </a:p>
        </p:txBody>
      </p:sp>
      <p:sp>
        <p:nvSpPr>
          <p:cNvPr id="7" name="TextBox 7"/>
          <p:cNvSpPr txBox="1"/>
          <p:nvPr/>
        </p:nvSpPr>
        <p:spPr>
          <a:xfrm>
            <a:off x="9870639" y="278130"/>
            <a:ext cx="7369611"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How to Use Generative AI to Teach Critical Thinking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964" t="-20657" b="-39200"/>
            </a:stretch>
          </a:blipFill>
        </p:spPr>
        <p:txBody>
          <a:bodyPr/>
          <a:lstStyle/>
          <a:p>
            <a:endParaRPr lang="en-US"/>
          </a:p>
        </p:txBody>
      </p:sp>
      <p:grpSp>
        <p:nvGrpSpPr>
          <p:cNvPr id="3" name="Group 3"/>
          <p:cNvGrpSpPr/>
          <p:nvPr/>
        </p:nvGrpSpPr>
        <p:grpSpPr>
          <a:xfrm>
            <a:off x="0" y="0"/>
            <a:ext cx="18288000" cy="1028700"/>
            <a:chOff x="0" y="0"/>
            <a:chExt cx="22991997" cy="1293300"/>
          </a:xfrm>
        </p:grpSpPr>
        <p:sp>
          <p:nvSpPr>
            <p:cNvPr id="4" name="Freeform 4"/>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365B6D"/>
            </a:solidFill>
          </p:spPr>
          <p:txBody>
            <a:bodyPr/>
            <a:lstStyle/>
            <a:p>
              <a:endParaRPr lang="en-US"/>
            </a:p>
          </p:txBody>
        </p:sp>
      </p:grpSp>
      <p:sp>
        <p:nvSpPr>
          <p:cNvPr id="5" name="TextBox 5"/>
          <p:cNvSpPr txBox="1"/>
          <p:nvPr/>
        </p:nvSpPr>
        <p:spPr>
          <a:xfrm>
            <a:off x="9985965" y="278130"/>
            <a:ext cx="7254285" cy="415290"/>
          </a:xfrm>
          <a:prstGeom prst="rect">
            <a:avLst/>
          </a:prstGeom>
        </p:spPr>
        <p:txBody>
          <a:bodyPr lIns="0" tIns="0" rIns="0" bIns="0" rtlCol="0" anchor="t">
            <a:spAutoFit/>
          </a:bodyPr>
          <a:lstStyle/>
          <a:p>
            <a:pPr algn="r">
              <a:lnSpc>
                <a:spcPts val="3359"/>
              </a:lnSpc>
            </a:pPr>
            <a:r>
              <a:rPr lang="en-US" sz="2400" spc="9">
                <a:solidFill>
                  <a:srgbClr val="F2F1EC"/>
                </a:solidFill>
                <a:latin typeface="Barlow"/>
              </a:rPr>
              <a:t>How to Use Generative AI to Teach Critical Thinking</a:t>
            </a:r>
          </a:p>
        </p:txBody>
      </p:sp>
      <p:grpSp>
        <p:nvGrpSpPr>
          <p:cNvPr id="7" name="Group 7"/>
          <p:cNvGrpSpPr/>
          <p:nvPr/>
        </p:nvGrpSpPr>
        <p:grpSpPr>
          <a:xfrm>
            <a:off x="6793027" y="1659005"/>
            <a:ext cx="11494973" cy="8627995"/>
            <a:chOff x="0" y="0"/>
            <a:chExt cx="29005784" cy="19100755"/>
          </a:xfrm>
        </p:grpSpPr>
        <p:sp>
          <p:nvSpPr>
            <p:cNvPr id="8" name="Freeform 8"/>
            <p:cNvSpPr/>
            <p:nvPr/>
          </p:nvSpPr>
          <p:spPr>
            <a:xfrm>
              <a:off x="0" y="0"/>
              <a:ext cx="29005783" cy="19100755"/>
            </a:xfrm>
            <a:custGeom>
              <a:avLst/>
              <a:gdLst/>
              <a:ahLst/>
              <a:cxnLst/>
              <a:rect l="l" t="t" r="r" b="b"/>
              <a:pathLst>
                <a:path w="29005783" h="19100755">
                  <a:moveTo>
                    <a:pt x="0" y="0"/>
                  </a:moveTo>
                  <a:lnTo>
                    <a:pt x="29005783" y="0"/>
                  </a:lnTo>
                  <a:lnTo>
                    <a:pt x="29005783" y="19100755"/>
                  </a:lnTo>
                  <a:lnTo>
                    <a:pt x="0" y="19100755"/>
                  </a:lnTo>
                  <a:close/>
                </a:path>
              </a:pathLst>
            </a:custGeom>
            <a:solidFill>
              <a:srgbClr val="6C9286"/>
            </a:solidFill>
          </p:spPr>
          <p:txBody>
            <a:bodyPr/>
            <a:lstStyle/>
            <a:p>
              <a:endParaRPr lang="en-US"/>
            </a:p>
          </p:txBody>
        </p:sp>
      </p:grpSp>
      <p:sp>
        <p:nvSpPr>
          <p:cNvPr id="9" name="TextBox 9"/>
          <p:cNvSpPr txBox="1"/>
          <p:nvPr/>
        </p:nvSpPr>
        <p:spPr>
          <a:xfrm>
            <a:off x="7543800" y="2026410"/>
            <a:ext cx="9906000" cy="9107878"/>
          </a:xfrm>
          <a:prstGeom prst="rect">
            <a:avLst/>
          </a:prstGeom>
        </p:spPr>
        <p:txBody>
          <a:bodyPr wrap="square" lIns="0" tIns="0" rIns="0" bIns="0" rtlCol="0" anchor="t">
            <a:spAutoFit/>
          </a:bodyPr>
          <a:lstStyle/>
          <a:p>
            <a:pPr algn="just">
              <a:lnSpc>
                <a:spcPts val="5542"/>
              </a:lnSpc>
            </a:pPr>
            <a:r>
              <a:rPr lang="en-US" sz="3958" dirty="0">
                <a:solidFill>
                  <a:srgbClr val="545454"/>
                </a:solidFill>
                <a:latin typeface="Barlow Bold"/>
              </a:rPr>
              <a:t>CRITICAL THINKING IS</a:t>
            </a:r>
          </a:p>
          <a:p>
            <a:pPr>
              <a:lnSpc>
                <a:spcPts val="4407"/>
              </a:lnSpc>
            </a:pPr>
            <a:endParaRPr lang="en-US" sz="3958" dirty="0">
              <a:solidFill>
                <a:srgbClr val="545454"/>
              </a:solidFill>
              <a:latin typeface="Barlow Bold"/>
            </a:endParaRPr>
          </a:p>
          <a:p>
            <a:pPr>
              <a:lnSpc>
                <a:spcPts val="4407"/>
              </a:lnSpc>
            </a:pPr>
            <a:r>
              <a:rPr lang="en-US" sz="3148" dirty="0">
                <a:solidFill>
                  <a:srgbClr val="F7F7F7"/>
                </a:solidFill>
                <a:latin typeface="Barlow Semi-Bold"/>
              </a:rPr>
              <a:t>“the intellectually disciplined process of actively and skillfully conceptualizing, applying, analyzing, synthesizing, and/or evaluating information gathered from, or generated by, observation, experience, reflection, reasoning, or communication, as a guide to belief and action.’’ </a:t>
            </a:r>
          </a:p>
          <a:p>
            <a:pPr algn="r">
              <a:lnSpc>
                <a:spcPts val="4407"/>
              </a:lnSpc>
            </a:pPr>
            <a:r>
              <a:rPr lang="en-US" sz="3148" dirty="0">
                <a:solidFill>
                  <a:srgbClr val="F7F7F7"/>
                </a:solidFill>
                <a:latin typeface="Barlow Semi-Bold"/>
              </a:rPr>
              <a:t>(Scriven &amp; Paul, 1987)</a:t>
            </a:r>
          </a:p>
          <a:p>
            <a:pPr algn="just">
              <a:lnSpc>
                <a:spcPts val="5107"/>
              </a:lnSpc>
            </a:pPr>
            <a:endParaRPr lang="en-US" sz="3148" dirty="0">
              <a:solidFill>
                <a:srgbClr val="F7F7F7"/>
              </a:solidFill>
              <a:latin typeface="Barlow Semi-Bold"/>
            </a:endParaRPr>
          </a:p>
          <a:p>
            <a:pPr>
              <a:lnSpc>
                <a:spcPts val="5107"/>
              </a:lnSpc>
            </a:pPr>
            <a:r>
              <a:rPr lang="en-US" sz="3648" dirty="0">
                <a:solidFill>
                  <a:srgbClr val="F7F7F7"/>
                </a:solidFill>
                <a:latin typeface="Barlow Semi-Bold"/>
              </a:rPr>
              <a:t>“reasonable reflective thinking focused on deciding what to believe or do.’’ </a:t>
            </a:r>
          </a:p>
          <a:p>
            <a:pPr algn="r">
              <a:lnSpc>
                <a:spcPts val="5107"/>
              </a:lnSpc>
            </a:pPr>
            <a:r>
              <a:rPr lang="en-US" sz="3648" dirty="0">
                <a:solidFill>
                  <a:srgbClr val="F7F7F7"/>
                </a:solidFill>
                <a:latin typeface="Barlow Semi-Bold"/>
              </a:rPr>
              <a:t>(Ennis, 2018)</a:t>
            </a:r>
          </a:p>
          <a:p>
            <a:pPr algn="just">
              <a:lnSpc>
                <a:spcPts val="6009"/>
              </a:lnSpc>
            </a:pPr>
            <a:endParaRPr lang="en-US" sz="3648" dirty="0">
              <a:solidFill>
                <a:srgbClr val="F7F7F7"/>
              </a:solidFill>
              <a:latin typeface="Barlow Semi-Bold"/>
            </a:endParaRPr>
          </a:p>
          <a:p>
            <a:pPr algn="just">
              <a:lnSpc>
                <a:spcPts val="4356"/>
              </a:lnSpc>
            </a:pPr>
            <a:r>
              <a:rPr lang="en-US" sz="3111" dirty="0">
                <a:solidFill>
                  <a:srgbClr val="F7F7F7"/>
                </a:solidFill>
                <a:latin typeface="Barlow Semi-Bold"/>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365B6D"/>
            </a:solidFill>
          </p:spPr>
          <p:txBody>
            <a:bodyPr/>
            <a:lstStyle/>
            <a:p>
              <a:endParaRPr lang="en-US"/>
            </a:p>
          </p:txBody>
        </p:sp>
      </p:grpSp>
      <p:grpSp>
        <p:nvGrpSpPr>
          <p:cNvPr id="4" name="Group 4"/>
          <p:cNvGrpSpPr/>
          <p:nvPr/>
        </p:nvGrpSpPr>
        <p:grpSpPr>
          <a:xfrm>
            <a:off x="2639627" y="1523854"/>
            <a:ext cx="15648373" cy="8763146"/>
            <a:chOff x="0" y="0"/>
            <a:chExt cx="32135417" cy="17995951"/>
          </a:xfrm>
        </p:grpSpPr>
        <p:sp>
          <p:nvSpPr>
            <p:cNvPr id="5" name="Freeform 5"/>
            <p:cNvSpPr/>
            <p:nvPr/>
          </p:nvSpPr>
          <p:spPr>
            <a:xfrm>
              <a:off x="0" y="0"/>
              <a:ext cx="32135418" cy="17995951"/>
            </a:xfrm>
            <a:custGeom>
              <a:avLst/>
              <a:gdLst/>
              <a:ahLst/>
              <a:cxnLst/>
              <a:rect l="l" t="t" r="r" b="b"/>
              <a:pathLst>
                <a:path w="32135418" h="17995951">
                  <a:moveTo>
                    <a:pt x="0" y="0"/>
                  </a:moveTo>
                  <a:lnTo>
                    <a:pt x="32135418" y="0"/>
                  </a:lnTo>
                  <a:lnTo>
                    <a:pt x="32135418" y="17995951"/>
                  </a:lnTo>
                  <a:lnTo>
                    <a:pt x="0" y="17995951"/>
                  </a:lnTo>
                  <a:close/>
                </a:path>
              </a:pathLst>
            </a:custGeom>
            <a:solidFill>
              <a:srgbClr val="F2F1EC"/>
            </a:solidFill>
          </p:spPr>
          <p:txBody>
            <a:bodyPr/>
            <a:lstStyle/>
            <a:p>
              <a:endParaRPr lang="en-US"/>
            </a:p>
          </p:txBody>
        </p:sp>
      </p:grpSp>
      <p:sp>
        <p:nvSpPr>
          <p:cNvPr id="6" name="Freeform 6"/>
          <p:cNvSpPr/>
          <p:nvPr/>
        </p:nvSpPr>
        <p:spPr>
          <a:xfrm>
            <a:off x="748358" y="5641148"/>
            <a:ext cx="4812497" cy="3206326"/>
          </a:xfrm>
          <a:custGeom>
            <a:avLst/>
            <a:gdLst/>
            <a:ahLst/>
            <a:cxnLst/>
            <a:rect l="l" t="t" r="r" b="b"/>
            <a:pathLst>
              <a:path w="4812497" h="3206326">
                <a:moveTo>
                  <a:pt x="0" y="0"/>
                </a:moveTo>
                <a:lnTo>
                  <a:pt x="4812496" y="0"/>
                </a:lnTo>
                <a:lnTo>
                  <a:pt x="4812496" y="3206326"/>
                </a:lnTo>
                <a:lnTo>
                  <a:pt x="0" y="3206326"/>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4016860" y="2379689"/>
            <a:ext cx="9020070" cy="655955"/>
          </a:xfrm>
          <a:prstGeom prst="rect">
            <a:avLst/>
          </a:prstGeom>
        </p:spPr>
        <p:txBody>
          <a:bodyPr lIns="0" tIns="0" rIns="0" bIns="0" rtlCol="0" anchor="t">
            <a:spAutoFit/>
          </a:bodyPr>
          <a:lstStyle/>
          <a:p>
            <a:pPr>
              <a:lnSpc>
                <a:spcPts val="5319"/>
              </a:lnSpc>
            </a:pPr>
            <a:r>
              <a:rPr lang="en-US" sz="3799">
                <a:solidFill>
                  <a:srgbClr val="545454"/>
                </a:solidFill>
                <a:latin typeface="Barlow Bold"/>
              </a:rPr>
              <a:t>CRITICAL THINKING AS DISCOURSE</a:t>
            </a:r>
          </a:p>
        </p:txBody>
      </p:sp>
      <p:sp>
        <p:nvSpPr>
          <p:cNvPr id="8" name="TextBox 8"/>
          <p:cNvSpPr txBox="1"/>
          <p:nvPr/>
        </p:nvSpPr>
        <p:spPr>
          <a:xfrm>
            <a:off x="6366246" y="3559403"/>
            <a:ext cx="11114602" cy="5698897"/>
          </a:xfrm>
          <a:prstGeom prst="rect">
            <a:avLst/>
          </a:prstGeom>
        </p:spPr>
        <p:txBody>
          <a:bodyPr lIns="0" tIns="0" rIns="0" bIns="0" rtlCol="0" anchor="t">
            <a:spAutoFit/>
          </a:bodyPr>
          <a:lstStyle/>
          <a:p>
            <a:pPr>
              <a:lnSpc>
                <a:spcPts val="4562"/>
              </a:lnSpc>
            </a:pPr>
            <a:r>
              <a:rPr lang="en-US" sz="3258" spc="13">
                <a:solidFill>
                  <a:srgbClr val="1D4355"/>
                </a:solidFill>
                <a:latin typeface="Barlow"/>
              </a:rPr>
              <a:t>“Less than it is an individual ability or skill, critical thinking is a dialogic practice people engage in and commit to, initially interactively and then in interiorized form with the other only implicit.” </a:t>
            </a:r>
          </a:p>
          <a:p>
            <a:pPr>
              <a:lnSpc>
                <a:spcPts val="4562"/>
              </a:lnSpc>
            </a:pPr>
            <a:endParaRPr lang="en-US" sz="3258" spc="13">
              <a:solidFill>
                <a:srgbClr val="1D4355"/>
              </a:solidFill>
              <a:latin typeface="Barlow"/>
            </a:endParaRPr>
          </a:p>
          <a:p>
            <a:pPr>
              <a:lnSpc>
                <a:spcPts val="4562"/>
              </a:lnSpc>
            </a:pPr>
            <a:r>
              <a:rPr lang="en-US" sz="3258" spc="13">
                <a:solidFill>
                  <a:srgbClr val="1D4355"/>
                </a:solidFill>
                <a:latin typeface="Barlow"/>
              </a:rPr>
              <a:t>“Students who engage in sustained peer-to-peer discourse on demanding topics... enter into a community of practice -- one that we might regard as a community committed to the practice of critical thinking as discourse.” </a:t>
            </a:r>
          </a:p>
          <a:p>
            <a:pPr algn="r">
              <a:lnSpc>
                <a:spcPts val="4562"/>
              </a:lnSpc>
            </a:pPr>
            <a:r>
              <a:rPr lang="en-US" sz="3258" spc="13">
                <a:solidFill>
                  <a:srgbClr val="1D4355"/>
                </a:solidFill>
                <a:latin typeface="Barlow"/>
              </a:rPr>
              <a:t>(Kuhn, 2019)</a:t>
            </a:r>
          </a:p>
        </p:txBody>
      </p:sp>
      <p:sp>
        <p:nvSpPr>
          <p:cNvPr id="9" name="TextBox 9"/>
          <p:cNvSpPr txBox="1"/>
          <p:nvPr/>
        </p:nvSpPr>
        <p:spPr>
          <a:xfrm>
            <a:off x="10239682" y="278130"/>
            <a:ext cx="7000568"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How to Use Generative AI to Teach Critical Thinking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1D4355"/>
            </a:solidFill>
          </p:spPr>
          <p:txBody>
            <a:bodyPr/>
            <a:lstStyle/>
            <a:p>
              <a:endParaRPr lang="en-US"/>
            </a:p>
          </p:txBody>
        </p:sp>
      </p:grpSp>
      <p:sp>
        <p:nvSpPr>
          <p:cNvPr id="4" name="Freeform 4"/>
          <p:cNvSpPr/>
          <p:nvPr/>
        </p:nvSpPr>
        <p:spPr>
          <a:xfrm>
            <a:off x="0" y="1028700"/>
            <a:ext cx="9340139" cy="9258300"/>
          </a:xfrm>
          <a:custGeom>
            <a:avLst/>
            <a:gdLst/>
            <a:ahLst/>
            <a:cxnLst/>
            <a:rect l="l" t="t" r="r" b="b"/>
            <a:pathLst>
              <a:path w="9340139" h="9258300">
                <a:moveTo>
                  <a:pt x="0" y="0"/>
                </a:moveTo>
                <a:lnTo>
                  <a:pt x="9340139" y="0"/>
                </a:lnTo>
                <a:lnTo>
                  <a:pt x="9340139" y="9258300"/>
                </a:lnTo>
                <a:lnTo>
                  <a:pt x="0" y="9258300"/>
                </a:lnTo>
                <a:lnTo>
                  <a:pt x="0" y="0"/>
                </a:lnTo>
                <a:close/>
              </a:path>
            </a:pathLst>
          </a:custGeom>
          <a:blipFill>
            <a:blip r:embed="rId2"/>
            <a:stretch>
              <a:fillRect l="-8149" r="-24015"/>
            </a:stretch>
          </a:blipFill>
        </p:spPr>
        <p:txBody>
          <a:bodyPr/>
          <a:lstStyle/>
          <a:p>
            <a:endParaRPr lang="en-US"/>
          </a:p>
        </p:txBody>
      </p:sp>
      <p:sp>
        <p:nvSpPr>
          <p:cNvPr id="5" name="TextBox 5"/>
          <p:cNvSpPr txBox="1"/>
          <p:nvPr/>
        </p:nvSpPr>
        <p:spPr>
          <a:xfrm>
            <a:off x="10476102" y="3407578"/>
            <a:ext cx="3791438" cy="589915"/>
          </a:xfrm>
          <a:prstGeom prst="rect">
            <a:avLst/>
          </a:prstGeom>
        </p:spPr>
        <p:txBody>
          <a:bodyPr lIns="0" tIns="0" rIns="0" bIns="0" rtlCol="0" anchor="t">
            <a:spAutoFit/>
          </a:bodyPr>
          <a:lstStyle/>
          <a:p>
            <a:pPr>
              <a:lnSpc>
                <a:spcPts val="4759"/>
              </a:lnSpc>
            </a:pPr>
            <a:r>
              <a:rPr lang="en-US" sz="3399">
                <a:solidFill>
                  <a:srgbClr val="365B6D"/>
                </a:solidFill>
                <a:latin typeface="Barlow Semi-Bold"/>
              </a:rPr>
              <a:t>Student motivation</a:t>
            </a:r>
          </a:p>
        </p:txBody>
      </p:sp>
      <p:sp>
        <p:nvSpPr>
          <p:cNvPr id="6" name="TextBox 6"/>
          <p:cNvSpPr txBox="1"/>
          <p:nvPr/>
        </p:nvSpPr>
        <p:spPr>
          <a:xfrm>
            <a:off x="10476102" y="4334997"/>
            <a:ext cx="7643326" cy="589915"/>
          </a:xfrm>
          <a:prstGeom prst="rect">
            <a:avLst/>
          </a:prstGeom>
        </p:spPr>
        <p:txBody>
          <a:bodyPr lIns="0" tIns="0" rIns="0" bIns="0" rtlCol="0" anchor="t">
            <a:spAutoFit/>
          </a:bodyPr>
          <a:lstStyle/>
          <a:p>
            <a:pPr>
              <a:lnSpc>
                <a:spcPts val="4759"/>
              </a:lnSpc>
            </a:pPr>
            <a:r>
              <a:rPr lang="en-US" sz="3399">
                <a:solidFill>
                  <a:srgbClr val="365B6D"/>
                </a:solidFill>
                <a:latin typeface="Barlow Semi-Bold"/>
              </a:rPr>
              <a:t>Hallucinated data and citations</a:t>
            </a:r>
          </a:p>
        </p:txBody>
      </p:sp>
      <p:sp>
        <p:nvSpPr>
          <p:cNvPr id="7" name="TextBox 7"/>
          <p:cNvSpPr txBox="1"/>
          <p:nvPr/>
        </p:nvSpPr>
        <p:spPr>
          <a:xfrm>
            <a:off x="10506328" y="5262415"/>
            <a:ext cx="3791438" cy="589915"/>
          </a:xfrm>
          <a:prstGeom prst="rect">
            <a:avLst/>
          </a:prstGeom>
        </p:spPr>
        <p:txBody>
          <a:bodyPr lIns="0" tIns="0" rIns="0" bIns="0" rtlCol="0" anchor="t">
            <a:spAutoFit/>
          </a:bodyPr>
          <a:lstStyle/>
          <a:p>
            <a:pPr>
              <a:lnSpc>
                <a:spcPts val="4759"/>
              </a:lnSpc>
            </a:pPr>
            <a:r>
              <a:rPr lang="en-US" sz="3399">
                <a:solidFill>
                  <a:srgbClr val="365B6D"/>
                </a:solidFill>
                <a:latin typeface="Barlow Semi-Bold"/>
              </a:rPr>
              <a:t>Superficial content</a:t>
            </a:r>
          </a:p>
        </p:txBody>
      </p:sp>
      <p:sp>
        <p:nvSpPr>
          <p:cNvPr id="8" name="TextBox 8"/>
          <p:cNvSpPr txBox="1"/>
          <p:nvPr/>
        </p:nvSpPr>
        <p:spPr>
          <a:xfrm>
            <a:off x="10101291" y="278130"/>
            <a:ext cx="7138959"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How to Use Generative AI to Teach Critical Thinking</a:t>
            </a:r>
          </a:p>
        </p:txBody>
      </p:sp>
      <p:sp>
        <p:nvSpPr>
          <p:cNvPr id="10" name="TextBox 10"/>
          <p:cNvSpPr txBox="1"/>
          <p:nvPr/>
        </p:nvSpPr>
        <p:spPr>
          <a:xfrm>
            <a:off x="10101291" y="1868889"/>
            <a:ext cx="9732513" cy="688975"/>
          </a:xfrm>
          <a:prstGeom prst="rect">
            <a:avLst/>
          </a:prstGeom>
        </p:spPr>
        <p:txBody>
          <a:bodyPr lIns="0" tIns="0" rIns="0" bIns="0" rtlCol="0" anchor="t">
            <a:spAutoFit/>
          </a:bodyPr>
          <a:lstStyle/>
          <a:p>
            <a:pPr>
              <a:lnSpc>
                <a:spcPts val="5599"/>
              </a:lnSpc>
            </a:pPr>
            <a:r>
              <a:rPr lang="en-US" sz="3999">
                <a:solidFill>
                  <a:srgbClr val="545454"/>
                </a:solidFill>
                <a:latin typeface="Barlow Bold"/>
              </a:rPr>
              <a:t>CHATGPT: COMMON CONCERNS</a:t>
            </a:r>
          </a:p>
        </p:txBody>
      </p:sp>
      <p:sp>
        <p:nvSpPr>
          <p:cNvPr id="11" name="TextBox 11"/>
          <p:cNvSpPr txBox="1"/>
          <p:nvPr/>
        </p:nvSpPr>
        <p:spPr>
          <a:xfrm>
            <a:off x="10506328" y="6228885"/>
            <a:ext cx="5705850" cy="589915"/>
          </a:xfrm>
          <a:prstGeom prst="rect">
            <a:avLst/>
          </a:prstGeom>
        </p:spPr>
        <p:txBody>
          <a:bodyPr lIns="0" tIns="0" rIns="0" bIns="0" rtlCol="0" anchor="t">
            <a:spAutoFit/>
          </a:bodyPr>
          <a:lstStyle/>
          <a:p>
            <a:pPr>
              <a:lnSpc>
                <a:spcPts val="4759"/>
              </a:lnSpc>
            </a:pPr>
            <a:r>
              <a:rPr lang="en-US" sz="3399">
                <a:solidFill>
                  <a:srgbClr val="365B6D"/>
                </a:solidFill>
                <a:latin typeface="Barlow Semi-Bold"/>
              </a:rPr>
              <a:t>Ethical considerations</a:t>
            </a:r>
          </a:p>
        </p:txBody>
      </p:sp>
      <p:sp>
        <p:nvSpPr>
          <p:cNvPr id="12" name="TextBox 12"/>
          <p:cNvSpPr txBox="1"/>
          <p:nvPr/>
        </p:nvSpPr>
        <p:spPr>
          <a:xfrm>
            <a:off x="10506328" y="7195355"/>
            <a:ext cx="7089761" cy="1790065"/>
          </a:xfrm>
          <a:prstGeom prst="rect">
            <a:avLst/>
          </a:prstGeom>
        </p:spPr>
        <p:txBody>
          <a:bodyPr lIns="0" tIns="0" rIns="0" bIns="0" rtlCol="0" anchor="t">
            <a:spAutoFit/>
          </a:bodyPr>
          <a:lstStyle/>
          <a:p>
            <a:pPr>
              <a:lnSpc>
                <a:spcPts val="4759"/>
              </a:lnSpc>
            </a:pPr>
            <a:r>
              <a:rPr lang="en-US" sz="3399">
                <a:solidFill>
                  <a:srgbClr val="365B6D"/>
                </a:solidFill>
                <a:latin typeface="Barlow Semi-Bold"/>
              </a:rPr>
              <a:t>  * Confidentiality, spillage</a:t>
            </a:r>
          </a:p>
          <a:p>
            <a:pPr>
              <a:lnSpc>
                <a:spcPts val="4759"/>
              </a:lnSpc>
            </a:pPr>
            <a:endParaRPr lang="en-US" sz="3399">
              <a:solidFill>
                <a:srgbClr val="365B6D"/>
              </a:solidFill>
              <a:latin typeface="Barlow Semi-Bold"/>
            </a:endParaRPr>
          </a:p>
          <a:p>
            <a:pPr algn="r">
              <a:lnSpc>
                <a:spcPts val="4759"/>
              </a:lnSpc>
            </a:pPr>
            <a:r>
              <a:rPr lang="en-US" sz="3399">
                <a:solidFill>
                  <a:srgbClr val="365B6D"/>
                </a:solidFill>
                <a:latin typeface="Barlow"/>
              </a:rPr>
              <a:t>(Gelvanovsky &amp; Saduov, 2024)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365B6D"/>
            </a:solidFill>
          </p:spPr>
          <p:txBody>
            <a:bodyPr/>
            <a:lstStyle/>
            <a:p>
              <a:endParaRPr lang="en-US"/>
            </a:p>
          </p:txBody>
        </p:sp>
      </p:grpSp>
      <p:sp>
        <p:nvSpPr>
          <p:cNvPr id="4" name="Freeform 4"/>
          <p:cNvSpPr/>
          <p:nvPr/>
        </p:nvSpPr>
        <p:spPr>
          <a:xfrm>
            <a:off x="1736039" y="1904051"/>
            <a:ext cx="3748272" cy="2497286"/>
          </a:xfrm>
          <a:custGeom>
            <a:avLst/>
            <a:gdLst/>
            <a:ahLst/>
            <a:cxnLst/>
            <a:rect l="l" t="t" r="r" b="b"/>
            <a:pathLst>
              <a:path w="3748272" h="2497286">
                <a:moveTo>
                  <a:pt x="0" y="0"/>
                </a:moveTo>
                <a:lnTo>
                  <a:pt x="3748271" y="0"/>
                </a:lnTo>
                <a:lnTo>
                  <a:pt x="3748271" y="2497286"/>
                </a:lnTo>
                <a:lnTo>
                  <a:pt x="0" y="2497286"/>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6287431" y="2342008"/>
            <a:ext cx="11272745" cy="1535646"/>
          </a:xfrm>
          <a:prstGeom prst="rect">
            <a:avLst/>
          </a:prstGeom>
        </p:spPr>
        <p:txBody>
          <a:bodyPr lIns="0" tIns="0" rIns="0" bIns="0" rtlCol="0" anchor="t">
            <a:spAutoFit/>
          </a:bodyPr>
          <a:lstStyle/>
          <a:p>
            <a:pPr>
              <a:lnSpc>
                <a:spcPts val="6183"/>
              </a:lnSpc>
            </a:pPr>
            <a:r>
              <a:rPr lang="en-US" sz="4416">
                <a:solidFill>
                  <a:srgbClr val="545454"/>
                </a:solidFill>
                <a:latin typeface="Barlow Bold"/>
              </a:rPr>
              <a:t>The requirements of DoD technical writing amplify these concerns.</a:t>
            </a:r>
          </a:p>
        </p:txBody>
      </p:sp>
      <p:sp>
        <p:nvSpPr>
          <p:cNvPr id="6" name="TextBox 6"/>
          <p:cNvSpPr txBox="1"/>
          <p:nvPr/>
        </p:nvSpPr>
        <p:spPr>
          <a:xfrm>
            <a:off x="771987" y="4117140"/>
            <a:ext cx="16788189" cy="6169860"/>
          </a:xfrm>
          <a:prstGeom prst="rect">
            <a:avLst/>
          </a:prstGeom>
        </p:spPr>
        <p:txBody>
          <a:bodyPr lIns="0" tIns="0" rIns="0" bIns="0" rtlCol="0" anchor="t">
            <a:spAutoFit/>
          </a:bodyPr>
          <a:lstStyle/>
          <a:p>
            <a:pPr>
              <a:lnSpc>
                <a:spcPts val="5085"/>
              </a:lnSpc>
            </a:pPr>
            <a:endParaRPr/>
          </a:p>
          <a:p>
            <a:pPr marL="762608" lvl="1" indent="-381304">
              <a:lnSpc>
                <a:spcPts val="4945"/>
              </a:lnSpc>
              <a:buFont typeface="Arial"/>
              <a:buChar char="•"/>
            </a:pPr>
            <a:r>
              <a:rPr lang="en-US" sz="3532" spc="14">
                <a:solidFill>
                  <a:srgbClr val="365B6D"/>
                </a:solidFill>
                <a:latin typeface="Barlow Bold"/>
              </a:rPr>
              <a:t>Layered Literacies</a:t>
            </a:r>
          </a:p>
          <a:p>
            <a:pPr marL="1525217" lvl="2" indent="-508406">
              <a:lnSpc>
                <a:spcPts val="4945"/>
              </a:lnSpc>
              <a:buFont typeface="Arial"/>
              <a:buChar char="⚬"/>
            </a:pPr>
            <a:r>
              <a:rPr lang="en-US" sz="3532" spc="14">
                <a:solidFill>
                  <a:srgbClr val="365B6D"/>
                </a:solidFill>
                <a:latin typeface="Barlow"/>
              </a:rPr>
              <a:t>The multiple  fluencies tech writers draw from to complete complex tasks (Cargile Cook, 2002; Swacha, 2018). </a:t>
            </a:r>
          </a:p>
          <a:p>
            <a:pPr>
              <a:lnSpc>
                <a:spcPts val="4945"/>
              </a:lnSpc>
            </a:pPr>
            <a:endParaRPr lang="en-US" sz="3532" spc="14">
              <a:solidFill>
                <a:srgbClr val="365B6D"/>
              </a:solidFill>
              <a:latin typeface="Barlow"/>
            </a:endParaRPr>
          </a:p>
          <a:p>
            <a:pPr marL="762608" lvl="1" indent="-381304">
              <a:lnSpc>
                <a:spcPts val="4945"/>
              </a:lnSpc>
              <a:buFont typeface="Arial"/>
              <a:buChar char="•"/>
            </a:pPr>
            <a:r>
              <a:rPr lang="en-US" sz="3532" spc="14">
                <a:solidFill>
                  <a:srgbClr val="365B6D"/>
                </a:solidFill>
                <a:latin typeface="Barlow Bold"/>
              </a:rPr>
              <a:t>Dynamic processes </a:t>
            </a:r>
          </a:p>
          <a:p>
            <a:pPr marL="1525217" lvl="2" indent="-508406">
              <a:lnSpc>
                <a:spcPts val="4945"/>
              </a:lnSpc>
              <a:buFont typeface="Arial"/>
              <a:buChar char="⚬"/>
            </a:pPr>
            <a:r>
              <a:rPr lang="en-US" sz="3532" spc="14">
                <a:solidFill>
                  <a:srgbClr val="365B6D"/>
                </a:solidFill>
                <a:latin typeface="Barlow"/>
              </a:rPr>
              <a:t>Complex writing tasks require nimble thinking and adaptation, not rote use of templates (Ballentine, 2010; Bazerman, 1988).</a:t>
            </a:r>
          </a:p>
          <a:p>
            <a:pPr>
              <a:lnSpc>
                <a:spcPts val="5085"/>
              </a:lnSpc>
            </a:pPr>
            <a:endParaRPr lang="en-US" sz="3532" spc="14">
              <a:solidFill>
                <a:srgbClr val="365B6D"/>
              </a:solidFill>
              <a:latin typeface="Barlow"/>
            </a:endParaRPr>
          </a:p>
          <a:p>
            <a:pPr>
              <a:lnSpc>
                <a:spcPts val="4622"/>
              </a:lnSpc>
              <a:spcBef>
                <a:spcPct val="0"/>
              </a:spcBef>
            </a:pPr>
            <a:endParaRPr lang="en-US" sz="3532" spc="14">
              <a:solidFill>
                <a:srgbClr val="365B6D"/>
              </a:solidFill>
              <a:latin typeface="Barlow"/>
            </a:endParaRPr>
          </a:p>
        </p:txBody>
      </p:sp>
      <p:sp>
        <p:nvSpPr>
          <p:cNvPr id="7" name="TextBox 7"/>
          <p:cNvSpPr txBox="1"/>
          <p:nvPr/>
        </p:nvSpPr>
        <p:spPr>
          <a:xfrm>
            <a:off x="9870639" y="278130"/>
            <a:ext cx="7369611"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How to Use Generative AI to Teach Critical Thinking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708" r="-18628" b="-32645"/>
            </a:stretch>
          </a:blipFill>
        </p:spPr>
        <p:txBody>
          <a:bodyPr/>
          <a:lstStyle/>
          <a:p>
            <a:endParaRPr lang="en-US"/>
          </a:p>
        </p:txBody>
      </p:sp>
      <p:grpSp>
        <p:nvGrpSpPr>
          <p:cNvPr id="3" name="Group 3"/>
          <p:cNvGrpSpPr/>
          <p:nvPr/>
        </p:nvGrpSpPr>
        <p:grpSpPr>
          <a:xfrm>
            <a:off x="0" y="0"/>
            <a:ext cx="18288000" cy="1028700"/>
            <a:chOff x="0" y="0"/>
            <a:chExt cx="22991997" cy="1293300"/>
          </a:xfrm>
        </p:grpSpPr>
        <p:sp>
          <p:nvSpPr>
            <p:cNvPr id="4" name="Freeform 4"/>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365B6D"/>
            </a:solidFill>
          </p:spPr>
          <p:txBody>
            <a:bodyPr/>
            <a:lstStyle/>
            <a:p>
              <a:endParaRPr lang="en-US"/>
            </a:p>
          </p:txBody>
        </p:sp>
      </p:grpSp>
      <p:sp>
        <p:nvSpPr>
          <p:cNvPr id="5" name="TextBox 5"/>
          <p:cNvSpPr txBox="1"/>
          <p:nvPr/>
        </p:nvSpPr>
        <p:spPr>
          <a:xfrm>
            <a:off x="9985965" y="278130"/>
            <a:ext cx="7254285" cy="415290"/>
          </a:xfrm>
          <a:prstGeom prst="rect">
            <a:avLst/>
          </a:prstGeom>
        </p:spPr>
        <p:txBody>
          <a:bodyPr lIns="0" tIns="0" rIns="0" bIns="0" rtlCol="0" anchor="t">
            <a:spAutoFit/>
          </a:bodyPr>
          <a:lstStyle/>
          <a:p>
            <a:pPr algn="r">
              <a:lnSpc>
                <a:spcPts val="3359"/>
              </a:lnSpc>
            </a:pPr>
            <a:r>
              <a:rPr lang="en-US" sz="2400" spc="9">
                <a:solidFill>
                  <a:srgbClr val="F2F1EC"/>
                </a:solidFill>
                <a:latin typeface="Barlow"/>
              </a:rPr>
              <a:t>How to Use Generative AI to Teach Critical Thinking</a:t>
            </a:r>
          </a:p>
        </p:txBody>
      </p:sp>
      <p:grpSp>
        <p:nvGrpSpPr>
          <p:cNvPr id="7" name="Group 7"/>
          <p:cNvGrpSpPr/>
          <p:nvPr/>
        </p:nvGrpSpPr>
        <p:grpSpPr>
          <a:xfrm>
            <a:off x="6248400" y="1306830"/>
            <a:ext cx="11582400" cy="8180070"/>
            <a:chOff x="0" y="0"/>
            <a:chExt cx="29005784" cy="19100755"/>
          </a:xfrm>
        </p:grpSpPr>
        <p:sp>
          <p:nvSpPr>
            <p:cNvPr id="8" name="Freeform 8"/>
            <p:cNvSpPr/>
            <p:nvPr/>
          </p:nvSpPr>
          <p:spPr>
            <a:xfrm>
              <a:off x="0" y="0"/>
              <a:ext cx="29005783" cy="19100755"/>
            </a:xfrm>
            <a:custGeom>
              <a:avLst/>
              <a:gdLst/>
              <a:ahLst/>
              <a:cxnLst/>
              <a:rect l="l" t="t" r="r" b="b"/>
              <a:pathLst>
                <a:path w="29005783" h="19100755">
                  <a:moveTo>
                    <a:pt x="0" y="0"/>
                  </a:moveTo>
                  <a:lnTo>
                    <a:pt x="29005783" y="0"/>
                  </a:lnTo>
                  <a:lnTo>
                    <a:pt x="29005783" y="19100755"/>
                  </a:lnTo>
                  <a:lnTo>
                    <a:pt x="0" y="19100755"/>
                  </a:lnTo>
                  <a:close/>
                </a:path>
              </a:pathLst>
            </a:custGeom>
            <a:solidFill>
              <a:srgbClr val="6C9286"/>
            </a:solidFill>
          </p:spPr>
          <p:txBody>
            <a:bodyPr/>
            <a:lstStyle/>
            <a:p>
              <a:endParaRPr lang="en-US"/>
            </a:p>
          </p:txBody>
        </p:sp>
      </p:grpSp>
      <p:sp>
        <p:nvSpPr>
          <p:cNvPr id="9" name="TextBox 9"/>
          <p:cNvSpPr txBox="1"/>
          <p:nvPr/>
        </p:nvSpPr>
        <p:spPr>
          <a:xfrm>
            <a:off x="7385873" y="2026410"/>
            <a:ext cx="10292527" cy="6933886"/>
          </a:xfrm>
          <a:prstGeom prst="rect">
            <a:avLst/>
          </a:prstGeom>
        </p:spPr>
        <p:txBody>
          <a:bodyPr wrap="square" lIns="0" tIns="0" rIns="0" bIns="0" rtlCol="0" anchor="t">
            <a:spAutoFit/>
          </a:bodyPr>
          <a:lstStyle/>
          <a:p>
            <a:pPr algn="just">
              <a:lnSpc>
                <a:spcPts val="5542"/>
              </a:lnSpc>
            </a:pPr>
            <a:r>
              <a:rPr lang="en-US" sz="3958" dirty="0">
                <a:solidFill>
                  <a:srgbClr val="F5F6F8"/>
                </a:solidFill>
                <a:latin typeface="Barlow Bold"/>
              </a:rPr>
              <a:t>AERO 580: Technical Writing in Aerospace</a:t>
            </a:r>
          </a:p>
          <a:p>
            <a:endParaRPr lang="en-US" sz="3600" dirty="0">
              <a:solidFill>
                <a:srgbClr val="F5F6F8"/>
              </a:solidFill>
              <a:latin typeface="Barlow Bold"/>
            </a:endParaRPr>
          </a:p>
          <a:p>
            <a:r>
              <a:rPr lang="en-US" sz="2800" dirty="0">
                <a:solidFill>
                  <a:srgbClr val="F5F6F8"/>
                </a:solidFill>
                <a:latin typeface="Barlow Semi-Bold"/>
              </a:rPr>
              <a:t>14 students, variety of disciplinary fields</a:t>
            </a:r>
          </a:p>
          <a:p>
            <a:endParaRPr lang="en-US" sz="2800" dirty="0">
              <a:solidFill>
                <a:srgbClr val="F5F6F8"/>
              </a:solidFill>
              <a:latin typeface="Barlow Semi-Bold"/>
            </a:endParaRPr>
          </a:p>
          <a:p>
            <a:r>
              <a:rPr lang="en-US" sz="2800" dirty="0">
                <a:solidFill>
                  <a:srgbClr val="F5F6F8"/>
                </a:solidFill>
                <a:latin typeface="Barlow Semi-Bold"/>
              </a:rPr>
              <a:t>Course as </a:t>
            </a:r>
            <a:r>
              <a:rPr lang="en-US" sz="2800" dirty="0" err="1">
                <a:solidFill>
                  <a:srgbClr val="F5F6F8"/>
                </a:solidFill>
                <a:latin typeface="Barlow Semi-Bold"/>
              </a:rPr>
              <a:t>desgined</a:t>
            </a:r>
            <a:r>
              <a:rPr lang="en-US" sz="2800" dirty="0">
                <a:solidFill>
                  <a:srgbClr val="F5F6F8"/>
                </a:solidFill>
                <a:latin typeface="Barlow Semi-Bold"/>
              </a:rPr>
              <a:t> focuses on academic technical writing</a:t>
            </a:r>
          </a:p>
          <a:p>
            <a:pPr marL="679738" lvl="1" indent="-339869">
              <a:buFont typeface="Arial"/>
              <a:buChar char="•"/>
            </a:pPr>
            <a:r>
              <a:rPr lang="en-US" sz="2800" dirty="0">
                <a:solidFill>
                  <a:srgbClr val="F7F7F7"/>
                </a:solidFill>
                <a:latin typeface="Barlow Semi-Bold"/>
              </a:rPr>
              <a:t>Literature review for thesis</a:t>
            </a:r>
          </a:p>
          <a:p>
            <a:pPr marL="679738" lvl="1" indent="-339869">
              <a:buFont typeface="Arial"/>
              <a:buChar char="•"/>
            </a:pPr>
            <a:r>
              <a:rPr lang="en-US" sz="2800" dirty="0">
                <a:solidFill>
                  <a:srgbClr val="F7F7F7"/>
                </a:solidFill>
                <a:latin typeface="Barlow Semi-Bold"/>
              </a:rPr>
              <a:t>Technical briefing</a:t>
            </a:r>
          </a:p>
          <a:p>
            <a:endParaRPr lang="en-US" sz="2800" dirty="0">
              <a:solidFill>
                <a:srgbClr val="F7F7F7"/>
              </a:solidFill>
              <a:latin typeface="Barlow Semi-Bold"/>
            </a:endParaRPr>
          </a:p>
          <a:p>
            <a:r>
              <a:rPr lang="en-US" sz="2800" dirty="0">
                <a:solidFill>
                  <a:srgbClr val="F7F7F7"/>
                </a:solidFill>
                <a:latin typeface="Barlow Bold"/>
              </a:rPr>
              <a:t>My addition = foundational TPC thinking, processes</a:t>
            </a:r>
          </a:p>
          <a:p>
            <a:pPr marL="679738" lvl="1" indent="-339869">
              <a:buFont typeface="Arial"/>
              <a:buChar char="•"/>
            </a:pPr>
            <a:r>
              <a:rPr lang="en-US" sz="2800" dirty="0">
                <a:solidFill>
                  <a:srgbClr val="F7F7F7"/>
                </a:solidFill>
                <a:latin typeface="Barlow Bold"/>
              </a:rPr>
              <a:t>Rhetorical situation</a:t>
            </a:r>
          </a:p>
          <a:p>
            <a:pPr marL="679738" lvl="1" indent="-339869">
              <a:buFont typeface="Arial"/>
              <a:buChar char="•"/>
            </a:pPr>
            <a:r>
              <a:rPr lang="en-US" sz="2800" dirty="0">
                <a:solidFill>
                  <a:srgbClr val="F7F7F7"/>
                </a:solidFill>
                <a:latin typeface="Barlow Bold"/>
              </a:rPr>
              <a:t>Introduction to various genres...</a:t>
            </a:r>
          </a:p>
          <a:p>
            <a:pPr marL="679738" lvl="1" indent="-339869">
              <a:buFont typeface="Arial"/>
              <a:buChar char="•"/>
            </a:pPr>
            <a:r>
              <a:rPr lang="en-US" sz="2800" dirty="0">
                <a:solidFill>
                  <a:srgbClr val="F7F7F7"/>
                </a:solidFill>
                <a:latin typeface="Barlow Bold"/>
              </a:rPr>
              <a:t>with emphasis on need for nimble application</a:t>
            </a:r>
          </a:p>
          <a:p>
            <a:endParaRPr lang="en-US" sz="2800" dirty="0">
              <a:solidFill>
                <a:srgbClr val="F7F7F7"/>
              </a:solidFill>
              <a:latin typeface="Barlow Bold"/>
            </a:endParaRPr>
          </a:p>
          <a:p>
            <a:r>
              <a:rPr lang="en-US" sz="2800" dirty="0">
                <a:solidFill>
                  <a:srgbClr val="F7F7F7"/>
                </a:solidFill>
                <a:latin typeface="Barlow Bold"/>
              </a:rPr>
              <a:t>“New” </a:t>
            </a:r>
            <a:r>
              <a:rPr lang="en-US" sz="2800" dirty="0" err="1">
                <a:solidFill>
                  <a:srgbClr val="F7F7F7"/>
                </a:solidFill>
                <a:latin typeface="Barlow Bold"/>
              </a:rPr>
              <a:t>ChatGPT</a:t>
            </a:r>
            <a:r>
              <a:rPr lang="en-US" sz="2800" dirty="0">
                <a:solidFill>
                  <a:srgbClr val="F7F7F7"/>
                </a:solidFill>
                <a:latin typeface="Barlow Bold"/>
              </a:rPr>
              <a:t> looped into many discussions</a:t>
            </a:r>
          </a:p>
          <a:p>
            <a:pPr algn="just">
              <a:lnSpc>
                <a:spcPts val="4356"/>
              </a:lnSpc>
            </a:pPr>
            <a:endParaRPr lang="en-US" sz="3148" dirty="0">
              <a:solidFill>
                <a:srgbClr val="F7F7F7"/>
              </a:solidFill>
              <a:latin typeface="Barlow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22991997" cy="1293300"/>
          </a:xfrm>
        </p:grpSpPr>
        <p:sp>
          <p:nvSpPr>
            <p:cNvPr id="3" name="Freeform 3"/>
            <p:cNvSpPr/>
            <p:nvPr/>
          </p:nvSpPr>
          <p:spPr>
            <a:xfrm>
              <a:off x="0" y="0"/>
              <a:ext cx="22991997" cy="1293300"/>
            </a:xfrm>
            <a:custGeom>
              <a:avLst/>
              <a:gdLst/>
              <a:ahLst/>
              <a:cxnLst/>
              <a:rect l="l" t="t" r="r" b="b"/>
              <a:pathLst>
                <a:path w="22991997" h="1293300">
                  <a:moveTo>
                    <a:pt x="0" y="0"/>
                  </a:moveTo>
                  <a:lnTo>
                    <a:pt x="22991997" y="0"/>
                  </a:lnTo>
                  <a:lnTo>
                    <a:pt x="22991997" y="1293300"/>
                  </a:lnTo>
                  <a:lnTo>
                    <a:pt x="0" y="1293300"/>
                  </a:lnTo>
                  <a:close/>
                </a:path>
              </a:pathLst>
            </a:custGeom>
            <a:solidFill>
              <a:srgbClr val="365B6D"/>
            </a:solidFill>
          </p:spPr>
          <p:txBody>
            <a:bodyPr/>
            <a:lstStyle/>
            <a:p>
              <a:endParaRPr lang="en-US"/>
            </a:p>
          </p:txBody>
        </p:sp>
      </p:grpSp>
      <p:sp>
        <p:nvSpPr>
          <p:cNvPr id="4" name="Freeform 4"/>
          <p:cNvSpPr/>
          <p:nvPr/>
        </p:nvSpPr>
        <p:spPr>
          <a:xfrm>
            <a:off x="-830347" y="1028700"/>
            <a:ext cx="19118347" cy="10287000"/>
          </a:xfrm>
          <a:custGeom>
            <a:avLst/>
            <a:gdLst/>
            <a:ahLst/>
            <a:cxnLst/>
            <a:rect l="l" t="t" r="r" b="b"/>
            <a:pathLst>
              <a:path w="19118347" h="10287000">
                <a:moveTo>
                  <a:pt x="0" y="0"/>
                </a:moveTo>
                <a:lnTo>
                  <a:pt x="19118347" y="0"/>
                </a:lnTo>
                <a:lnTo>
                  <a:pt x="19118347" y="10287000"/>
                </a:lnTo>
                <a:lnTo>
                  <a:pt x="0" y="10287000"/>
                </a:lnTo>
                <a:lnTo>
                  <a:pt x="0" y="0"/>
                </a:lnTo>
                <a:close/>
              </a:path>
            </a:pathLst>
          </a:custGeom>
          <a:blipFill>
            <a:blip r:embed="rId2"/>
            <a:stretch>
              <a:fillRect t="-7651" b="-16171"/>
            </a:stretch>
          </a:blipFill>
        </p:spPr>
        <p:txBody>
          <a:bodyPr/>
          <a:lstStyle/>
          <a:p>
            <a:endParaRPr lang="en-US"/>
          </a:p>
        </p:txBody>
      </p:sp>
      <p:sp>
        <p:nvSpPr>
          <p:cNvPr id="5" name="TextBox 5"/>
          <p:cNvSpPr txBox="1"/>
          <p:nvPr/>
        </p:nvSpPr>
        <p:spPr>
          <a:xfrm>
            <a:off x="6706636" y="2077038"/>
            <a:ext cx="6848808" cy="847091"/>
          </a:xfrm>
          <a:prstGeom prst="rect">
            <a:avLst/>
          </a:prstGeom>
        </p:spPr>
        <p:txBody>
          <a:bodyPr lIns="0" tIns="0" rIns="0" bIns="0" rtlCol="0" anchor="t">
            <a:spAutoFit/>
          </a:bodyPr>
          <a:lstStyle/>
          <a:p>
            <a:pPr>
              <a:lnSpc>
                <a:spcPts val="6859"/>
              </a:lnSpc>
            </a:pPr>
            <a:r>
              <a:rPr lang="en-US" sz="4899" dirty="0">
                <a:solidFill>
                  <a:srgbClr val="545454"/>
                </a:solidFill>
                <a:latin typeface="Barlow Semi-Bold"/>
              </a:rPr>
              <a:t>ACTIVITY GOALS</a:t>
            </a:r>
          </a:p>
        </p:txBody>
      </p:sp>
      <p:sp>
        <p:nvSpPr>
          <p:cNvPr id="6" name="TextBox 6"/>
          <p:cNvSpPr txBox="1"/>
          <p:nvPr/>
        </p:nvSpPr>
        <p:spPr>
          <a:xfrm>
            <a:off x="6629400" y="3383455"/>
            <a:ext cx="10963945" cy="6462795"/>
          </a:xfrm>
          <a:prstGeom prst="rect">
            <a:avLst/>
          </a:prstGeom>
        </p:spPr>
        <p:txBody>
          <a:bodyPr wrap="square" lIns="0" tIns="0" rIns="0" bIns="0" rtlCol="0" anchor="t">
            <a:spAutoFit/>
          </a:bodyPr>
          <a:lstStyle/>
          <a:p>
            <a:pPr marL="643411" lvl="1" indent="-321705">
              <a:lnSpc>
                <a:spcPts val="4172"/>
              </a:lnSpc>
              <a:buFont typeface="Arial"/>
              <a:buChar char="•"/>
            </a:pPr>
            <a:r>
              <a:rPr lang="en-US" sz="2980" spc="11" dirty="0">
                <a:solidFill>
                  <a:srgbClr val="365B6D"/>
                </a:solidFill>
                <a:latin typeface="Barlow Bold"/>
              </a:rPr>
              <a:t>Think critically about the abilities and limitations of generative AI in high-level scientific writing</a:t>
            </a:r>
          </a:p>
          <a:p>
            <a:pPr>
              <a:lnSpc>
                <a:spcPts val="4172"/>
              </a:lnSpc>
            </a:pPr>
            <a:endParaRPr lang="en-US" sz="2980" spc="11" dirty="0">
              <a:solidFill>
                <a:srgbClr val="365B6D"/>
              </a:solidFill>
              <a:latin typeface="Barlow Bold"/>
            </a:endParaRPr>
          </a:p>
          <a:p>
            <a:pPr marL="643411" lvl="1" indent="-321705">
              <a:lnSpc>
                <a:spcPts val="4172"/>
              </a:lnSpc>
              <a:buFont typeface="Arial"/>
              <a:buChar char="•"/>
            </a:pPr>
            <a:r>
              <a:rPr lang="en-US" sz="2980" spc="11" dirty="0">
                <a:solidFill>
                  <a:srgbClr val="365B6D"/>
                </a:solidFill>
                <a:latin typeface="Barlow Bold"/>
              </a:rPr>
              <a:t>Apply prompting best practices</a:t>
            </a:r>
          </a:p>
          <a:p>
            <a:pPr>
              <a:lnSpc>
                <a:spcPts val="4172"/>
              </a:lnSpc>
            </a:pPr>
            <a:endParaRPr lang="en-US" sz="2980" spc="11" dirty="0">
              <a:solidFill>
                <a:srgbClr val="365B6D"/>
              </a:solidFill>
              <a:latin typeface="Barlow Bold"/>
            </a:endParaRPr>
          </a:p>
          <a:p>
            <a:pPr marL="643411" lvl="1" indent="-321705">
              <a:lnSpc>
                <a:spcPts val="4172"/>
              </a:lnSpc>
              <a:buFont typeface="Arial"/>
              <a:buChar char="•"/>
            </a:pPr>
            <a:r>
              <a:rPr lang="en-US" sz="2980" spc="11" dirty="0">
                <a:solidFill>
                  <a:srgbClr val="365B6D"/>
                </a:solidFill>
                <a:latin typeface="Barlow Bold"/>
              </a:rPr>
              <a:t>Write collaboratively to articulate clear, direct answers to technical questions</a:t>
            </a:r>
          </a:p>
          <a:p>
            <a:pPr>
              <a:lnSpc>
                <a:spcPts val="4172"/>
              </a:lnSpc>
            </a:pPr>
            <a:endParaRPr lang="en-US" sz="2980" spc="11" dirty="0">
              <a:solidFill>
                <a:srgbClr val="365B6D"/>
              </a:solidFill>
              <a:latin typeface="Barlow Bold"/>
            </a:endParaRPr>
          </a:p>
          <a:p>
            <a:pPr marL="643411" lvl="1" indent="-321705">
              <a:lnSpc>
                <a:spcPts val="4172"/>
              </a:lnSpc>
              <a:buFont typeface="Arial"/>
              <a:buChar char="•"/>
            </a:pPr>
            <a:r>
              <a:rPr lang="en-US" sz="2980" spc="11" dirty="0">
                <a:solidFill>
                  <a:srgbClr val="365B6D"/>
                </a:solidFill>
                <a:latin typeface="Barlow Bold"/>
              </a:rPr>
              <a:t>Use textual evidence to support writing assessments</a:t>
            </a:r>
          </a:p>
          <a:p>
            <a:pPr>
              <a:lnSpc>
                <a:spcPts val="4172"/>
              </a:lnSpc>
            </a:pPr>
            <a:endParaRPr lang="en-US" sz="2980" spc="11" dirty="0">
              <a:solidFill>
                <a:srgbClr val="365B6D"/>
              </a:solidFill>
              <a:latin typeface="Barlow Bold"/>
            </a:endParaRPr>
          </a:p>
          <a:p>
            <a:pPr marL="643411" lvl="1" indent="-321705">
              <a:lnSpc>
                <a:spcPts val="4172"/>
              </a:lnSpc>
              <a:buFont typeface="Arial"/>
              <a:buChar char="•"/>
            </a:pPr>
            <a:r>
              <a:rPr lang="en-US" sz="2980" spc="11" dirty="0">
                <a:solidFill>
                  <a:srgbClr val="365B6D"/>
                </a:solidFill>
                <a:latin typeface="Barlow Bold"/>
              </a:rPr>
              <a:t>Analyze and adapt processes for improved outcomes</a:t>
            </a:r>
          </a:p>
          <a:p>
            <a:pPr algn="just">
              <a:lnSpc>
                <a:spcPts val="4824"/>
              </a:lnSpc>
              <a:spcBef>
                <a:spcPct val="0"/>
              </a:spcBef>
            </a:pPr>
            <a:endParaRPr lang="en-US" sz="2980" spc="11" dirty="0">
              <a:solidFill>
                <a:srgbClr val="365B6D"/>
              </a:solidFill>
              <a:latin typeface="Barlow Bold"/>
            </a:endParaRPr>
          </a:p>
        </p:txBody>
      </p:sp>
      <p:sp>
        <p:nvSpPr>
          <p:cNvPr id="7" name="TextBox 7"/>
          <p:cNvSpPr txBox="1"/>
          <p:nvPr/>
        </p:nvSpPr>
        <p:spPr>
          <a:xfrm>
            <a:off x="9870639" y="278130"/>
            <a:ext cx="7369611" cy="415290"/>
          </a:xfrm>
          <a:prstGeom prst="rect">
            <a:avLst/>
          </a:prstGeom>
        </p:spPr>
        <p:txBody>
          <a:bodyPr lIns="0" tIns="0" rIns="0" bIns="0" rtlCol="0" anchor="t">
            <a:spAutoFit/>
          </a:bodyPr>
          <a:lstStyle/>
          <a:p>
            <a:pPr algn="r">
              <a:lnSpc>
                <a:spcPts val="3359"/>
              </a:lnSpc>
            </a:pPr>
            <a:r>
              <a:rPr lang="en-US" sz="2400" spc="9">
                <a:solidFill>
                  <a:srgbClr val="F7F7F7"/>
                </a:solidFill>
                <a:latin typeface="Barlow"/>
              </a:rPr>
              <a:t>How to Use Generative AI to Teach Critical Thinking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6439FF0BC52A48B7C80626C86DAF8A" ma:contentTypeVersion="13" ma:contentTypeDescription="Create a new document." ma:contentTypeScope="" ma:versionID="8346fc28ff74356e9ce21fc8cb70c310">
  <xsd:schema xmlns:xsd="http://www.w3.org/2001/XMLSchema" xmlns:xs="http://www.w3.org/2001/XMLSchema" xmlns:p="http://schemas.microsoft.com/office/2006/metadata/properties" xmlns:ns2="8544376d-a4ef-407e-927a-48a18ecd72dc" xmlns:ns3="ad8d509b-79e3-4a10-9835-87899f875f38" targetNamespace="http://schemas.microsoft.com/office/2006/metadata/properties" ma:root="true" ma:fieldsID="3b9e69b6ff9664a2314f218f0f5c4de6" ns2:_="" ns3:_="">
    <xsd:import namespace="8544376d-a4ef-407e-927a-48a18ecd72dc"/>
    <xsd:import namespace="ad8d509b-79e3-4a10-9835-87899f875f3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lcf76f155ced4ddcb4097134ff3c332f" minOccurs="0"/>
                <xsd:element ref="ns2:MediaServiceOCR"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44376d-a4ef-407e-927a-48a18ecd72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d3d128b-9ae0-43bc-bb56-1c887092213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8d509b-79e3-4a10-9835-87899f875f3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544376d-a4ef-407e-927a-48a18ecd72d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BF160B-3DBB-45E8-9133-1B7F575EA9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44376d-a4ef-407e-927a-48a18ecd72dc"/>
    <ds:schemaRef ds:uri="ad8d509b-79e3-4a10-9835-87899f875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A8025F-B30C-40E3-B08C-E45B85A83FEC}">
  <ds:schemaRefs>
    <ds:schemaRef ds:uri="http://schemas.microsoft.com/office/2006/documentManagement/types"/>
    <ds:schemaRef ds:uri="8544376d-a4ef-407e-927a-48a18ecd72dc"/>
    <ds:schemaRef ds:uri="http://schemas.microsoft.com/office/2006/metadata/properties"/>
    <ds:schemaRef ds:uri="ad8d509b-79e3-4a10-9835-87899f875f38"/>
    <ds:schemaRef ds:uri="http://www.w3.org/XML/1998/namespace"/>
    <ds:schemaRef ds:uri="http://purl.org/dc/terms/"/>
    <ds:schemaRef ds:uri="http://purl.org/dc/elements/1.1/"/>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3A9C1734-24F6-426F-9BF9-64A9BA56B9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688</TotalTime>
  <Words>1661</Words>
  <Application>Microsoft Macintosh PowerPoint</Application>
  <PresentationFormat>Custom</PresentationFormat>
  <Paragraphs>215</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Bebas Neue</vt:lpstr>
      <vt:lpstr>Times New Roman</vt:lpstr>
      <vt:lpstr>Barlow Bold</vt:lpstr>
      <vt:lpstr>Barlow Italics</vt:lpstr>
      <vt:lpstr>Barlow Semi-Bold</vt:lpstr>
      <vt:lpstr>Calibri</vt:lpstr>
      <vt:lpstr>Barlow</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Generative AI to Teach Critical Thinking</dc:title>
  <cp:lastModifiedBy>Leavitt, Sandra (Sandi) (CIV)</cp:lastModifiedBy>
  <cp:revision>4</cp:revision>
  <dcterms:created xsi:type="dcterms:W3CDTF">2006-08-16T00:00:00Z</dcterms:created>
  <dcterms:modified xsi:type="dcterms:W3CDTF">2024-04-10T23:36:48Z</dcterms:modified>
  <dc:identifier>DAGBdlK5tx4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0x010100396439FF0BC52A48B7C80626C86DAF8A</vt:lpwstr>
  </property>
  <property fmtid="{D5CDD505-2E9C-101B-9397-08002B2CF9AE}" pid="3" name="MediaServiceImageTags">
    <vt:lpwstr/>
  </property>
</Properties>
</file>