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49" r:id="rId2"/>
    <p:sldMasterId id="2147483702" r:id="rId3"/>
    <p:sldMasterId id="2147483704" r:id="rId4"/>
    <p:sldMasterId id="2147483709" r:id="rId5"/>
    <p:sldMasterId id="2147483712" r:id="rId6"/>
    <p:sldMasterId id="2147483715" r:id="rId7"/>
    <p:sldMasterId id="2147483731" r:id="rId8"/>
    <p:sldMasterId id="2147483753" r:id="rId9"/>
    <p:sldMasterId id="2147483757" r:id="rId10"/>
  </p:sldMasterIdLst>
  <p:notesMasterIdLst>
    <p:notesMasterId r:id="rId52"/>
  </p:notesMasterIdLst>
  <p:sldIdLst>
    <p:sldId id="256" r:id="rId11"/>
    <p:sldId id="862" r:id="rId12"/>
    <p:sldId id="358" r:id="rId13"/>
    <p:sldId id="382" r:id="rId14"/>
    <p:sldId id="392" r:id="rId15"/>
    <p:sldId id="947" r:id="rId16"/>
    <p:sldId id="948" r:id="rId17"/>
    <p:sldId id="949" r:id="rId18"/>
    <p:sldId id="950" r:id="rId19"/>
    <p:sldId id="260" r:id="rId20"/>
    <p:sldId id="951" r:id="rId21"/>
    <p:sldId id="952" r:id="rId22"/>
    <p:sldId id="976" r:id="rId23"/>
    <p:sldId id="955" r:id="rId24"/>
    <p:sldId id="956" r:id="rId25"/>
    <p:sldId id="957" r:id="rId26"/>
    <p:sldId id="958" r:id="rId27"/>
    <p:sldId id="959" r:id="rId28"/>
    <p:sldId id="960" r:id="rId29"/>
    <p:sldId id="977" r:id="rId30"/>
    <p:sldId id="962" r:id="rId31"/>
    <p:sldId id="963" r:id="rId32"/>
    <p:sldId id="964" r:id="rId33"/>
    <p:sldId id="965" r:id="rId34"/>
    <p:sldId id="966" r:id="rId35"/>
    <p:sldId id="978" r:id="rId36"/>
    <p:sldId id="967" r:id="rId37"/>
    <p:sldId id="968" r:id="rId38"/>
    <p:sldId id="969" r:id="rId39"/>
    <p:sldId id="970" r:id="rId40"/>
    <p:sldId id="971" r:id="rId41"/>
    <p:sldId id="972" r:id="rId42"/>
    <p:sldId id="483" r:id="rId43"/>
    <p:sldId id="475" r:id="rId44"/>
    <p:sldId id="486" r:id="rId45"/>
    <p:sldId id="470" r:id="rId46"/>
    <p:sldId id="973" r:id="rId47"/>
    <p:sldId id="975" r:id="rId48"/>
    <p:sldId id="495" r:id="rId49"/>
    <p:sldId id="944" r:id="rId50"/>
    <p:sldId id="961" r:id="rId51"/>
  </p:sldIdLst>
  <p:sldSz cx="6858000" cy="51435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60" userDrawn="1">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64"/>
    <a:srgbClr val="666666"/>
    <a:srgbClr val="F2E20E"/>
    <a:srgbClr val="00CC66"/>
    <a:srgbClr val="AB1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90E897-51E3-47BD-89CB-5FAB102BC175}" v="85" dt="2021-01-26T04:47:12.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4755" autoAdjust="0"/>
  </p:normalViewPr>
  <p:slideViewPr>
    <p:cSldViewPr>
      <p:cViewPr>
        <p:scale>
          <a:sx n="160" d="100"/>
          <a:sy n="160" d="100"/>
        </p:scale>
        <p:origin x="101" y="-480"/>
      </p:cViewPr>
      <p:guideLst>
        <p:guide orient="horz" pos="2160"/>
        <p:guide pos="2160"/>
        <p:guide orient="horz" pos="1620"/>
      </p:guideLst>
    </p:cSldViewPr>
  </p:slideViewPr>
  <p:outlineViewPr>
    <p:cViewPr>
      <p:scale>
        <a:sx n="33" d="100"/>
        <a:sy n="33" d="100"/>
      </p:scale>
      <p:origin x="0" y="-3209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presProps" Target="presProps.xml"/><Relationship Id="rId5"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microsoft.com/office/2015/10/relationships/revisionInfo" Target="revisionInfo.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2739A-3ABD-498F-ACF5-94C002D9E1BC}" type="doc">
      <dgm:prSet loTypeId="urn:microsoft.com/office/officeart/2005/8/layout/cycle1" loCatId="cycle" qsTypeId="urn:microsoft.com/office/officeart/2005/8/quickstyle/simple1" qsCatId="simple" csTypeId="urn:microsoft.com/office/officeart/2005/8/colors/accent1_2" csCatId="accent1"/>
      <dgm:spPr/>
      <dgm:t>
        <a:bodyPr/>
        <a:lstStyle/>
        <a:p>
          <a:endParaRPr lang="en-US"/>
        </a:p>
      </dgm:t>
    </dgm:pt>
    <dgm:pt modelId="{DD32760A-EECC-4023-B561-1CF2B1D2BDA2}">
      <dgm:prSet/>
      <dgm:spPr/>
      <dgm:t>
        <a:bodyPr/>
        <a:lstStyle/>
        <a:p>
          <a:r>
            <a:rPr lang="en-US"/>
            <a:t>How do we validate the community detection?</a:t>
          </a:r>
        </a:p>
      </dgm:t>
    </dgm:pt>
    <dgm:pt modelId="{FF1D14AE-4189-4D60-8FE9-3257FBE41396}" type="parTrans" cxnId="{C34A9FCE-727E-48FA-99D0-1FFA09E1E4B2}">
      <dgm:prSet/>
      <dgm:spPr/>
      <dgm:t>
        <a:bodyPr/>
        <a:lstStyle/>
        <a:p>
          <a:endParaRPr lang="en-US"/>
        </a:p>
      </dgm:t>
    </dgm:pt>
    <dgm:pt modelId="{3F3B4FE6-96CD-437C-9CDD-F7DB1D3CCAB3}" type="sibTrans" cxnId="{C34A9FCE-727E-48FA-99D0-1FFA09E1E4B2}">
      <dgm:prSet/>
      <dgm:spPr/>
      <dgm:t>
        <a:bodyPr/>
        <a:lstStyle/>
        <a:p>
          <a:endParaRPr lang="en-US"/>
        </a:p>
      </dgm:t>
    </dgm:pt>
    <dgm:pt modelId="{E12F8C39-A3C1-48BA-8464-20A61ED34139}">
      <dgm:prSet/>
      <dgm:spPr/>
      <dgm:t>
        <a:bodyPr/>
        <a:lstStyle/>
        <a:p>
          <a:r>
            <a:rPr lang="en-US"/>
            <a:t>Ideally: </a:t>
          </a:r>
        </a:p>
      </dgm:t>
    </dgm:pt>
    <dgm:pt modelId="{DB3FB0ED-1DBA-447D-A617-9638C5A8C92C}" type="parTrans" cxnId="{E5CAFFA6-BF74-408C-80C6-50ED97562DD8}">
      <dgm:prSet/>
      <dgm:spPr/>
      <dgm:t>
        <a:bodyPr/>
        <a:lstStyle/>
        <a:p>
          <a:endParaRPr lang="en-US"/>
        </a:p>
      </dgm:t>
    </dgm:pt>
    <dgm:pt modelId="{E43337CD-DEDD-45F7-9727-640C9290C066}" type="sibTrans" cxnId="{E5CAFFA6-BF74-408C-80C6-50ED97562DD8}">
      <dgm:prSet/>
      <dgm:spPr/>
      <dgm:t>
        <a:bodyPr/>
        <a:lstStyle/>
        <a:p>
          <a:endParaRPr lang="en-US"/>
        </a:p>
      </dgm:t>
    </dgm:pt>
    <dgm:pt modelId="{B76A1E1F-E40B-4F9D-8932-D66DC5F27E1B}">
      <dgm:prSet/>
      <dgm:spPr/>
      <dgm:t>
        <a:bodyPr/>
        <a:lstStyle/>
        <a:p>
          <a:r>
            <a:rPr lang="en-US"/>
            <a:t>validating algorithms on community-labeled data (also called ground truth), </a:t>
          </a:r>
        </a:p>
      </dgm:t>
    </dgm:pt>
    <dgm:pt modelId="{F31446BD-349A-4451-982B-9AB46A4C2EF6}" type="parTrans" cxnId="{6E0666C3-FFC0-418A-88E9-C97A518C594D}">
      <dgm:prSet/>
      <dgm:spPr/>
      <dgm:t>
        <a:bodyPr/>
        <a:lstStyle/>
        <a:p>
          <a:endParaRPr lang="en-US"/>
        </a:p>
      </dgm:t>
    </dgm:pt>
    <dgm:pt modelId="{72D11E79-0266-4586-9B3B-EF4FD26E78DB}" type="sibTrans" cxnId="{6E0666C3-FFC0-418A-88E9-C97A518C594D}">
      <dgm:prSet/>
      <dgm:spPr/>
      <dgm:t>
        <a:bodyPr/>
        <a:lstStyle/>
        <a:p>
          <a:endParaRPr lang="en-US"/>
        </a:p>
      </dgm:t>
    </dgm:pt>
    <dgm:pt modelId="{62456450-1B35-4D35-8CB2-440CA28A9B76}">
      <dgm:prSet/>
      <dgm:spPr/>
      <dgm:t>
        <a:bodyPr/>
        <a:lstStyle/>
        <a:p>
          <a:r>
            <a:rPr lang="en-US"/>
            <a:t>comparing against existing algorithms.</a:t>
          </a:r>
        </a:p>
      </dgm:t>
    </dgm:pt>
    <dgm:pt modelId="{7D288A9E-F955-49AA-8970-4CA91A444CB4}" type="parTrans" cxnId="{A2D5D52A-F132-4E55-A56A-BB141DF3956E}">
      <dgm:prSet/>
      <dgm:spPr/>
      <dgm:t>
        <a:bodyPr/>
        <a:lstStyle/>
        <a:p>
          <a:endParaRPr lang="en-US"/>
        </a:p>
      </dgm:t>
    </dgm:pt>
    <dgm:pt modelId="{C7FF4FC3-A005-48F7-A4BF-6562A6AE30AE}" type="sibTrans" cxnId="{A2D5D52A-F132-4E55-A56A-BB141DF3956E}">
      <dgm:prSet/>
      <dgm:spPr/>
      <dgm:t>
        <a:bodyPr/>
        <a:lstStyle/>
        <a:p>
          <a:endParaRPr lang="en-US"/>
        </a:p>
      </dgm:t>
    </dgm:pt>
    <dgm:pt modelId="{C915A270-7456-4506-96C1-EF09AEB1C1C6}">
      <dgm:prSet/>
      <dgm:spPr/>
      <dgm:t>
        <a:bodyPr/>
        <a:lstStyle/>
        <a:p>
          <a:r>
            <a:rPr lang="en-US"/>
            <a:t>Alternatively: since community detection identifies sets of nodes that should naturally be in a community in the real world, then search for an understanding to whether they appear to make intuitive sense as a plausible community.</a:t>
          </a:r>
        </a:p>
      </dgm:t>
    </dgm:pt>
    <dgm:pt modelId="{627A4E55-67E6-4CDB-9B47-7F0C0138A42A}" type="parTrans" cxnId="{B6BF4D0B-BF8A-4E1C-985E-422D78A16D47}">
      <dgm:prSet/>
      <dgm:spPr/>
      <dgm:t>
        <a:bodyPr/>
        <a:lstStyle/>
        <a:p>
          <a:endParaRPr lang="en-US"/>
        </a:p>
      </dgm:t>
    </dgm:pt>
    <dgm:pt modelId="{053674FA-CCD8-48FC-8FAD-65116D79BE49}" type="sibTrans" cxnId="{B6BF4D0B-BF8A-4E1C-985E-422D78A16D47}">
      <dgm:prSet/>
      <dgm:spPr/>
      <dgm:t>
        <a:bodyPr/>
        <a:lstStyle/>
        <a:p>
          <a:endParaRPr lang="en-US"/>
        </a:p>
      </dgm:t>
    </dgm:pt>
    <dgm:pt modelId="{2751C3DC-4F82-4F25-945B-A442DAD28525}" type="pres">
      <dgm:prSet presAssocID="{91E2739A-3ABD-498F-ACF5-94C002D9E1BC}" presName="cycle" presStyleCnt="0">
        <dgm:presLayoutVars>
          <dgm:dir/>
          <dgm:resizeHandles val="exact"/>
        </dgm:presLayoutVars>
      </dgm:prSet>
      <dgm:spPr/>
    </dgm:pt>
    <dgm:pt modelId="{2ACF8954-C73E-48FE-8733-0BCD1A3E8C99}" type="pres">
      <dgm:prSet presAssocID="{DD32760A-EECC-4023-B561-1CF2B1D2BDA2}" presName="node" presStyleLbl="revTx" presStyleIdx="0" presStyleCnt="1">
        <dgm:presLayoutVars>
          <dgm:bulletEnabled val="1"/>
        </dgm:presLayoutVars>
      </dgm:prSet>
      <dgm:spPr/>
    </dgm:pt>
  </dgm:ptLst>
  <dgm:cxnLst>
    <dgm:cxn modelId="{B6BF4D0B-BF8A-4E1C-985E-422D78A16D47}" srcId="{DD32760A-EECC-4023-B561-1CF2B1D2BDA2}" destId="{C915A270-7456-4506-96C1-EF09AEB1C1C6}" srcOrd="1" destOrd="0" parTransId="{627A4E55-67E6-4CDB-9B47-7F0C0138A42A}" sibTransId="{053674FA-CCD8-48FC-8FAD-65116D79BE49}"/>
    <dgm:cxn modelId="{A2D5D52A-F132-4E55-A56A-BB141DF3956E}" srcId="{E12F8C39-A3C1-48BA-8464-20A61ED34139}" destId="{62456450-1B35-4D35-8CB2-440CA28A9B76}" srcOrd="1" destOrd="0" parTransId="{7D288A9E-F955-49AA-8970-4CA91A444CB4}" sibTransId="{C7FF4FC3-A005-48F7-A4BF-6562A6AE30AE}"/>
    <dgm:cxn modelId="{399AD445-CEC1-4750-AE9C-F4A5B75D3CB8}" type="presOf" srcId="{B76A1E1F-E40B-4F9D-8932-D66DC5F27E1B}" destId="{2ACF8954-C73E-48FE-8733-0BCD1A3E8C99}" srcOrd="0" destOrd="2" presId="urn:microsoft.com/office/officeart/2005/8/layout/cycle1"/>
    <dgm:cxn modelId="{0FDD7948-FA26-418E-8BD1-ECCDA1CAF71A}" type="presOf" srcId="{62456450-1B35-4D35-8CB2-440CA28A9B76}" destId="{2ACF8954-C73E-48FE-8733-0BCD1A3E8C99}" srcOrd="0" destOrd="3" presId="urn:microsoft.com/office/officeart/2005/8/layout/cycle1"/>
    <dgm:cxn modelId="{37C7F24B-473E-44D9-9B7C-730DC2DEBCE4}" type="presOf" srcId="{E12F8C39-A3C1-48BA-8464-20A61ED34139}" destId="{2ACF8954-C73E-48FE-8733-0BCD1A3E8C99}" srcOrd="0" destOrd="1" presId="urn:microsoft.com/office/officeart/2005/8/layout/cycle1"/>
    <dgm:cxn modelId="{0C342575-E961-4C07-8292-E788B3DE3A3A}" type="presOf" srcId="{C915A270-7456-4506-96C1-EF09AEB1C1C6}" destId="{2ACF8954-C73E-48FE-8733-0BCD1A3E8C99}" srcOrd="0" destOrd="4" presId="urn:microsoft.com/office/officeart/2005/8/layout/cycle1"/>
    <dgm:cxn modelId="{6865AC91-62D2-485E-9C6B-904A43B3D1B9}" type="presOf" srcId="{91E2739A-3ABD-498F-ACF5-94C002D9E1BC}" destId="{2751C3DC-4F82-4F25-945B-A442DAD28525}" srcOrd="0" destOrd="0" presId="urn:microsoft.com/office/officeart/2005/8/layout/cycle1"/>
    <dgm:cxn modelId="{E5CAFFA6-BF74-408C-80C6-50ED97562DD8}" srcId="{DD32760A-EECC-4023-B561-1CF2B1D2BDA2}" destId="{E12F8C39-A3C1-48BA-8464-20A61ED34139}" srcOrd="0" destOrd="0" parTransId="{DB3FB0ED-1DBA-447D-A617-9638C5A8C92C}" sibTransId="{E43337CD-DEDD-45F7-9727-640C9290C066}"/>
    <dgm:cxn modelId="{6E0666C3-FFC0-418A-88E9-C97A518C594D}" srcId="{E12F8C39-A3C1-48BA-8464-20A61ED34139}" destId="{B76A1E1F-E40B-4F9D-8932-D66DC5F27E1B}" srcOrd="0" destOrd="0" parTransId="{F31446BD-349A-4451-982B-9AB46A4C2EF6}" sibTransId="{72D11E79-0266-4586-9B3B-EF4FD26E78DB}"/>
    <dgm:cxn modelId="{C34A9FCE-727E-48FA-99D0-1FFA09E1E4B2}" srcId="{91E2739A-3ABD-498F-ACF5-94C002D9E1BC}" destId="{DD32760A-EECC-4023-B561-1CF2B1D2BDA2}" srcOrd="0" destOrd="0" parTransId="{FF1D14AE-4189-4D60-8FE9-3257FBE41396}" sibTransId="{3F3B4FE6-96CD-437C-9CDD-F7DB1D3CCAB3}"/>
    <dgm:cxn modelId="{ADB251EE-5C5B-4BCE-8CFA-4E21FA6E7DA0}" type="presOf" srcId="{DD32760A-EECC-4023-B561-1CF2B1D2BDA2}" destId="{2ACF8954-C73E-48FE-8733-0BCD1A3E8C99}" srcOrd="0" destOrd="0" presId="urn:microsoft.com/office/officeart/2005/8/layout/cycle1"/>
    <dgm:cxn modelId="{6244C2D0-5C9A-4AF5-B2D0-F3A31339D484}" type="presParOf" srcId="{2751C3DC-4F82-4F25-945B-A442DAD28525}" destId="{2ACF8954-C73E-48FE-8733-0BCD1A3E8C99}" srcOrd="0"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F8954-C73E-48FE-8733-0BCD1A3E8C99}">
      <dsp:nvSpPr>
        <dsp:cNvPr id="0" name=""/>
        <dsp:cNvSpPr/>
      </dsp:nvSpPr>
      <dsp:spPr>
        <a:xfrm>
          <a:off x="0" y="169544"/>
          <a:ext cx="3048000" cy="30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35000"/>
            </a:spcAft>
            <a:buNone/>
          </a:pPr>
          <a:r>
            <a:rPr lang="en-US" sz="1700" kern="1200"/>
            <a:t>How do we validate the community detection?</a:t>
          </a:r>
        </a:p>
        <a:p>
          <a:pPr marL="114300" lvl="1" indent="-114300" algn="l" defTabSz="577850">
            <a:lnSpc>
              <a:spcPct val="90000"/>
            </a:lnSpc>
            <a:spcBef>
              <a:spcPct val="0"/>
            </a:spcBef>
            <a:spcAft>
              <a:spcPct val="15000"/>
            </a:spcAft>
            <a:buChar char="•"/>
          </a:pPr>
          <a:r>
            <a:rPr lang="en-US" sz="1300" kern="1200"/>
            <a:t>Ideally: </a:t>
          </a:r>
        </a:p>
        <a:p>
          <a:pPr marL="228600" lvl="2" indent="-114300" algn="l" defTabSz="577850">
            <a:lnSpc>
              <a:spcPct val="90000"/>
            </a:lnSpc>
            <a:spcBef>
              <a:spcPct val="0"/>
            </a:spcBef>
            <a:spcAft>
              <a:spcPct val="15000"/>
            </a:spcAft>
            <a:buChar char="•"/>
          </a:pPr>
          <a:r>
            <a:rPr lang="en-US" sz="1300" kern="1200"/>
            <a:t>validating algorithms on community-labeled data (also called ground truth), </a:t>
          </a:r>
        </a:p>
        <a:p>
          <a:pPr marL="228600" lvl="2" indent="-114300" algn="l" defTabSz="577850">
            <a:lnSpc>
              <a:spcPct val="90000"/>
            </a:lnSpc>
            <a:spcBef>
              <a:spcPct val="0"/>
            </a:spcBef>
            <a:spcAft>
              <a:spcPct val="15000"/>
            </a:spcAft>
            <a:buChar char="•"/>
          </a:pPr>
          <a:r>
            <a:rPr lang="en-US" sz="1300" kern="1200"/>
            <a:t>comparing against existing algorithms.</a:t>
          </a:r>
        </a:p>
        <a:p>
          <a:pPr marL="114300" lvl="1" indent="-114300" algn="l" defTabSz="577850">
            <a:lnSpc>
              <a:spcPct val="90000"/>
            </a:lnSpc>
            <a:spcBef>
              <a:spcPct val="0"/>
            </a:spcBef>
            <a:spcAft>
              <a:spcPct val="15000"/>
            </a:spcAft>
            <a:buChar char="•"/>
          </a:pPr>
          <a:r>
            <a:rPr lang="en-US" sz="1300" kern="1200"/>
            <a:t>Alternatively: since community detection identifies sets of nodes that should naturally be in a community in the real world, then search for an understanding to whether they appear to make intuitive sense as a plausible community.</a:t>
          </a:r>
        </a:p>
      </dsp:txBody>
      <dsp:txXfrm>
        <a:off x="0" y="169544"/>
        <a:ext cx="3048000" cy="304800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08AA9C3-F112-4B71-B13E-8155442E215D}" type="datetimeFigureOut">
              <a:rPr lang="en-US" smtClean="0"/>
              <a:pPr/>
              <a:t>1/21/2022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EFFEEAC-FA64-4EB5-B71E-1AA206FE3AAC}" type="slidenum">
              <a:rPr lang="en-US" smtClean="0"/>
              <a:pPr/>
              <a:t>‹#›</a:t>
            </a:fld>
            <a:endParaRPr lang="en-US"/>
          </a:p>
        </p:txBody>
      </p:sp>
    </p:spTree>
    <p:extLst>
      <p:ext uri="{BB962C8B-B14F-4D97-AF65-F5344CB8AC3E}">
        <p14:creationId xmlns:p14="http://schemas.microsoft.com/office/powerpoint/2010/main" val="4257384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751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78AA-5C54-4B6A-AA48-AEE0641BD3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E62DAB-5BBB-4A41-B315-75AC3ED63DA0}"/>
              </a:ext>
            </a:extLst>
          </p:cNvPr>
          <p:cNvSpPr>
            <a:spLocks noGrp="1"/>
          </p:cNvSpPr>
          <p:nvPr>
            <p:ph type="dt" sz="half" idx="10"/>
          </p:nvPr>
        </p:nvSpPr>
        <p:spPr/>
        <p:txBody>
          <a:bodyPr/>
          <a:lstStyle/>
          <a:p>
            <a:fld id="{2364D7F4-AF73-4716-9B6A-513C3A106025}" type="datetimeFigureOut">
              <a:rPr lang="en-US" smtClean="0"/>
              <a:t>1/21/2022</a:t>
            </a:fld>
            <a:endParaRPr lang="en-US"/>
          </a:p>
        </p:txBody>
      </p:sp>
      <p:sp>
        <p:nvSpPr>
          <p:cNvPr id="4" name="Footer Placeholder 3">
            <a:extLst>
              <a:ext uri="{FF2B5EF4-FFF2-40B4-BE49-F238E27FC236}">
                <a16:creationId xmlns:a16="http://schemas.microsoft.com/office/drawing/2014/main" id="{A4818C34-84CA-4B28-B54D-57AC44DFC1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91A448-424E-47C7-9BF0-665BA732AC2A}"/>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19967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flipV="1">
            <a:off x="6436003" y="4775962"/>
            <a:ext cx="334140" cy="216605"/>
          </a:xfrm>
          <a:prstGeom prst="rect">
            <a:avLst/>
          </a:prstGeom>
          <a:ln/>
        </p:spPr>
        <p:txBody>
          <a:bodyPr/>
          <a:lstStyle>
            <a:lvl1pPr>
              <a:defRPr/>
            </a:lvl1pPr>
          </a:lstStyle>
          <a:p>
            <a:pPr>
              <a:defRPr/>
            </a:pPr>
            <a:fld id="{640B6591-407E-4742-9513-3BA6198A5F88}" type="slidenum">
              <a:rPr lang="en-US"/>
              <a:pPr>
                <a:defRPr/>
              </a:pPr>
              <a:t>‹#›</a:t>
            </a:fld>
            <a:endParaRPr lang="en-US" dirty="0"/>
          </a:p>
        </p:txBody>
      </p:sp>
      <p:sp>
        <p:nvSpPr>
          <p:cNvPr id="7" name="Title 6">
            <a:extLst>
              <a:ext uri="{FF2B5EF4-FFF2-40B4-BE49-F238E27FC236}">
                <a16:creationId xmlns:a16="http://schemas.microsoft.com/office/drawing/2014/main" id="{4B653F02-019A-475B-AE33-4DDF9CFAF999}"/>
              </a:ext>
            </a:extLst>
          </p:cNvPr>
          <p:cNvSpPr>
            <a:spLocks noGrp="1"/>
          </p:cNvSpPr>
          <p:nvPr>
            <p:ph type="title"/>
          </p:nvPr>
        </p:nvSpPr>
        <p:spPr>
          <a:xfrm>
            <a:off x="1508763" y="1233964"/>
            <a:ext cx="3780473" cy="994172"/>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04551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80EE-F794-4573-9159-AA03B210BD89}"/>
              </a:ext>
            </a:extLst>
          </p:cNvPr>
          <p:cNvSpPr>
            <a:spLocks noGrp="1"/>
          </p:cNvSpPr>
          <p:nvPr>
            <p:ph type="title"/>
          </p:nvPr>
        </p:nvSpPr>
        <p:spPr>
          <a:xfrm>
            <a:off x="1341195" y="369100"/>
            <a:ext cx="2211883" cy="777541"/>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3699556" y="369094"/>
            <a:ext cx="2964281" cy="4026694"/>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endParaRPr lang="en-US"/>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472381" y="1263322"/>
            <a:ext cx="3080694" cy="3138425"/>
          </a:xfrm>
        </p:spPr>
        <p:txBody>
          <a:bodyPr/>
          <a:lstStyle>
            <a:lvl1pPr marL="0" indent="0">
              <a:buNone/>
              <a:defRPr sz="900"/>
            </a:lvl1pPr>
            <a:lvl2pPr marL="257168"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2" indent="0">
              <a:buNone/>
              <a:defRPr sz="563"/>
            </a:lvl7pPr>
            <a:lvl8pPr marL="1800180" indent="0">
              <a:buNone/>
              <a:defRPr sz="563"/>
            </a:lvl8pPr>
            <a:lvl9pPr marL="2057348" indent="0">
              <a:buNone/>
              <a:defRPr sz="563"/>
            </a:lvl9pPr>
          </a:lstStyle>
          <a:p>
            <a:pPr lvl="0"/>
            <a:r>
              <a:rPr lang="en-US"/>
              <a:t>Click to edit Master text styles</a:t>
            </a:r>
          </a:p>
        </p:txBody>
      </p:sp>
      <p:sp>
        <p:nvSpPr>
          <p:cNvPr id="8" name="Slide Number Placeholder 6">
            <a:extLst>
              <a:ext uri="{FF2B5EF4-FFF2-40B4-BE49-F238E27FC236}">
                <a16:creationId xmlns:a16="http://schemas.microsoft.com/office/drawing/2014/main" id="{5436FF4D-648E-4930-89A0-47A07059EA5B}"/>
              </a:ext>
            </a:extLst>
          </p:cNvPr>
          <p:cNvSpPr>
            <a:spLocks noGrp="1"/>
          </p:cNvSpPr>
          <p:nvPr>
            <p:ph type="sldNum" sz="quarter" idx="4"/>
          </p:nvPr>
        </p:nvSpPr>
        <p:spPr>
          <a:xfrm>
            <a:off x="6478874" y="4832968"/>
            <a:ext cx="334140" cy="273844"/>
          </a:xfrm>
          <a:prstGeom prst="rect">
            <a:avLst/>
          </a:prstGeom>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2222982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EFAB-9914-44CB-A178-0B0C855E1A4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AA1CA40-51C1-4D04-A959-12260F021FCF}"/>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730011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80EE-F794-4573-9159-AA03B210BD89}"/>
              </a:ext>
            </a:extLst>
          </p:cNvPr>
          <p:cNvSpPr>
            <a:spLocks noGrp="1"/>
          </p:cNvSpPr>
          <p:nvPr>
            <p:ph type="title"/>
          </p:nvPr>
        </p:nvSpPr>
        <p:spPr>
          <a:xfrm>
            <a:off x="437461" y="231940"/>
            <a:ext cx="4813385" cy="777541"/>
          </a:xfrm>
        </p:spPr>
        <p:txBody>
          <a:bodyPr anchor="b"/>
          <a:lstStyle>
            <a:lvl1pPr>
              <a:defRPr sz="2475">
                <a:latin typeface="Aileron Light" panose="00000400000000000000"/>
              </a:defRPr>
            </a:lvl1pPr>
          </a:lstStyle>
          <a:p>
            <a:r>
              <a:rPr lang="en-US" dirty="0"/>
              <a:t>Click to edit Master title style</a:t>
            </a:r>
          </a:p>
        </p:txBody>
      </p:sp>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3681666" y="1257369"/>
            <a:ext cx="2964281" cy="3138425"/>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endParaRPr lang="en-US" dirty="0"/>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472381" y="1263322"/>
            <a:ext cx="3080694" cy="3138425"/>
          </a:xfrm>
        </p:spPr>
        <p:txBody>
          <a:bodyPr/>
          <a:lstStyle>
            <a:lvl1pPr marL="0" indent="0">
              <a:buNone/>
              <a:defRPr sz="900"/>
            </a:lvl1pPr>
            <a:lvl2pPr marL="257168"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2" indent="0">
              <a:buNone/>
              <a:defRPr sz="563"/>
            </a:lvl7pPr>
            <a:lvl8pPr marL="1800180" indent="0">
              <a:buNone/>
              <a:defRPr sz="563"/>
            </a:lvl8pPr>
            <a:lvl9pPr marL="2057348" indent="0">
              <a:buNone/>
              <a:defRPr sz="563"/>
            </a:lvl9pPr>
          </a:lstStyle>
          <a:p>
            <a:pPr lvl="0"/>
            <a:r>
              <a:rPr lang="en-US"/>
              <a:t>Click to edit Master text styles</a:t>
            </a:r>
          </a:p>
        </p:txBody>
      </p:sp>
      <p:sp>
        <p:nvSpPr>
          <p:cNvPr id="8" name="Slide Number Placeholder 6">
            <a:extLst>
              <a:ext uri="{FF2B5EF4-FFF2-40B4-BE49-F238E27FC236}">
                <a16:creationId xmlns:a16="http://schemas.microsoft.com/office/drawing/2014/main" id="{5E76E6B2-502C-4BB1-9283-EAFC2D42FAA6}"/>
              </a:ext>
            </a:extLst>
          </p:cNvPr>
          <p:cNvSpPr txBox="1">
            <a:spLocks/>
          </p:cNvSpPr>
          <p:nvPr userDrawn="1"/>
        </p:nvSpPr>
        <p:spPr>
          <a:xfrm>
            <a:off x="6478874" y="4832968"/>
            <a:ext cx="33414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E00476-8A9E-490F-AB18-73544A16AA09}" type="slidenum">
              <a:rPr lang="en-US" sz="1013" smtClean="0"/>
              <a:pPr/>
              <a:t>‹#›</a:t>
            </a:fld>
            <a:endParaRPr lang="en-US" sz="1013"/>
          </a:p>
        </p:txBody>
      </p:sp>
    </p:spTree>
    <p:extLst>
      <p:ext uri="{BB962C8B-B14F-4D97-AF65-F5344CB8AC3E}">
        <p14:creationId xmlns:p14="http://schemas.microsoft.com/office/powerpoint/2010/main" val="2495851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4B4F-ED9C-4426-BB86-71DB3DF41A10}"/>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913F0226-2ADD-4FDD-A033-E8EDEBDC9DF1}"/>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1788416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AFE2C1-369A-49B5-A44C-65F2843777BB}" type="datetime1">
              <a:rPr lang="en-US">
                <a:solidFill>
                  <a:prstClr val="black"/>
                </a:solidFill>
              </a:rPr>
              <a:pPr>
                <a:defRPr/>
              </a:pPr>
              <a:t>1/21/2022</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61666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80EE-F794-4573-9159-AA03B210BD89}"/>
              </a:ext>
            </a:extLst>
          </p:cNvPr>
          <p:cNvSpPr>
            <a:spLocks noGrp="1"/>
          </p:cNvSpPr>
          <p:nvPr>
            <p:ph type="title"/>
          </p:nvPr>
        </p:nvSpPr>
        <p:spPr>
          <a:xfrm>
            <a:off x="1341195" y="369100"/>
            <a:ext cx="2211883" cy="777541"/>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3681666" y="369094"/>
            <a:ext cx="2964281" cy="4026694"/>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endParaRPr lang="en-US"/>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472381" y="1263322"/>
            <a:ext cx="3080694" cy="3138425"/>
          </a:xfrm>
        </p:spPr>
        <p:txBody>
          <a:bodyPr/>
          <a:lstStyle>
            <a:lvl1pPr marL="0" indent="0">
              <a:buNone/>
              <a:defRPr sz="900"/>
            </a:lvl1pPr>
            <a:lvl2pPr marL="257168"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2" indent="0">
              <a:buNone/>
              <a:defRPr sz="563"/>
            </a:lvl7pPr>
            <a:lvl8pPr marL="1800180" indent="0">
              <a:buNone/>
              <a:defRPr sz="563"/>
            </a:lvl8pPr>
            <a:lvl9pPr marL="2057348" indent="0">
              <a:buNone/>
              <a:defRPr sz="563"/>
            </a:lvl9pPr>
          </a:lstStyle>
          <a:p>
            <a:pPr lvl="0"/>
            <a:r>
              <a:rPr lang="en-US"/>
              <a:t>Click to edit Master text styles</a:t>
            </a:r>
          </a:p>
        </p:txBody>
      </p:sp>
      <p:sp>
        <p:nvSpPr>
          <p:cNvPr id="7" name="Slide Number Placeholder 6">
            <a:extLst>
              <a:ext uri="{FF2B5EF4-FFF2-40B4-BE49-F238E27FC236}">
                <a16:creationId xmlns:a16="http://schemas.microsoft.com/office/drawing/2014/main" id="{1DD04818-1488-472B-BA13-2AAF54DEDD0B}"/>
              </a:ext>
            </a:extLst>
          </p:cNvPr>
          <p:cNvSpPr>
            <a:spLocks noGrp="1"/>
          </p:cNvSpPr>
          <p:nvPr>
            <p:ph type="sldNum" sz="quarter" idx="12"/>
          </p:nvPr>
        </p:nvSpPr>
        <p:spPr>
          <a:xfrm>
            <a:off x="6478874" y="4832968"/>
            <a:ext cx="334140" cy="273844"/>
          </a:xfrm>
          <a:prstGeom prst="rect">
            <a:avLst/>
          </a:prstGeom>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2342202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D957-04E4-47F9-9791-E51A4D5D820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CEF5FF9-40B7-4150-9A53-A236D82A65DB}"/>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333375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018" y="1327161"/>
            <a:ext cx="5310019" cy="1371601"/>
          </a:xfrm>
        </p:spPr>
        <p:txBody>
          <a:bodyPr anchor="b">
            <a:normAutofit/>
          </a:bodyPr>
          <a:lstStyle>
            <a:lvl1pPr algn="ctr">
              <a:defRPr sz="3038"/>
            </a:lvl1pPr>
          </a:lstStyle>
          <a:p>
            <a:r>
              <a:rPr lang="en-US"/>
              <a:t>Click to edit Master title style</a:t>
            </a:r>
            <a:endParaRPr lang="en-US" dirty="0"/>
          </a:p>
        </p:txBody>
      </p:sp>
      <p:sp>
        <p:nvSpPr>
          <p:cNvPr id="3" name="Subtitle 2"/>
          <p:cNvSpPr>
            <a:spLocks noGrp="1"/>
          </p:cNvSpPr>
          <p:nvPr>
            <p:ph type="subTitle" idx="1"/>
          </p:nvPr>
        </p:nvSpPr>
        <p:spPr>
          <a:xfrm>
            <a:off x="771018" y="2830117"/>
            <a:ext cx="5310019" cy="787400"/>
          </a:xfrm>
        </p:spPr>
        <p:txBody>
          <a:bodyPr anchor="t"/>
          <a:lstStyle>
            <a:lvl1pPr marL="0" indent="0" algn="ctr">
              <a:buNone/>
              <a:defRPr>
                <a:solidFill>
                  <a:schemeClr val="tx1"/>
                </a:solidFil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7485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AFE2C1-369A-49B5-A44C-65F2843777BB}" type="datetime1">
              <a:rPr lang="en-US"/>
              <a:pPr>
                <a:defRPr/>
              </a:pPr>
              <a:t>1/21/2022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pPr>
                <a:defRPr/>
              </a:pPr>
              <a:t>‹#›</a:t>
            </a:fld>
            <a:endParaRPr lang="en-US" dirty="0"/>
          </a:p>
        </p:txBody>
      </p:sp>
    </p:spTree>
    <p:extLst>
      <p:ext uri="{BB962C8B-B14F-4D97-AF65-F5344CB8AC3E}">
        <p14:creationId xmlns:p14="http://schemas.microsoft.com/office/powerpoint/2010/main" val="3275207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5073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663" y="1320801"/>
            <a:ext cx="5394684" cy="1371610"/>
          </a:xfrm>
        </p:spPr>
        <p:txBody>
          <a:bodyPr anchor="b"/>
          <a:lstStyle>
            <a:lvl1pPr algn="ctr">
              <a:defRPr sz="2250" b="0" cap="none"/>
            </a:lvl1pPr>
          </a:lstStyle>
          <a:p>
            <a:r>
              <a:rPr lang="en-US"/>
              <a:t>Click to edit Master title style</a:t>
            </a:r>
            <a:endParaRPr lang="en-US" dirty="0"/>
          </a:p>
        </p:txBody>
      </p:sp>
      <p:sp>
        <p:nvSpPr>
          <p:cNvPr id="3" name="Text Placeholder 2"/>
          <p:cNvSpPr>
            <a:spLocks noGrp="1"/>
          </p:cNvSpPr>
          <p:nvPr>
            <p:ph type="body" idx="1"/>
          </p:nvPr>
        </p:nvSpPr>
        <p:spPr>
          <a:xfrm>
            <a:off x="728663" y="2822585"/>
            <a:ext cx="5394684" cy="1000121"/>
          </a:xfrm>
        </p:spPr>
        <p:txBody>
          <a:bodyPr anchor="t"/>
          <a:lstStyle>
            <a:lvl1pPr marL="0" indent="0" algn="ctr">
              <a:buNone/>
              <a:defRPr sz="1125">
                <a:solidFill>
                  <a:schemeClr val="tx1"/>
                </a:solidFill>
              </a:defRPr>
            </a:lvl1pPr>
            <a:lvl2pPr marL="257168" indent="0">
              <a:buNone/>
              <a:defRPr sz="1013">
                <a:solidFill>
                  <a:schemeClr val="tx1">
                    <a:tint val="75000"/>
                  </a:schemeClr>
                </a:solidFill>
              </a:defRPr>
            </a:lvl2pPr>
            <a:lvl3pPr marL="514337" indent="0">
              <a:buNone/>
              <a:defRPr sz="900">
                <a:solidFill>
                  <a:schemeClr val="tx1">
                    <a:tint val="75000"/>
                  </a:schemeClr>
                </a:solidFill>
              </a:defRPr>
            </a:lvl3pPr>
            <a:lvl4pPr marL="771506" indent="0">
              <a:buNone/>
              <a:defRPr sz="788">
                <a:solidFill>
                  <a:schemeClr val="tx1">
                    <a:tint val="75000"/>
                  </a:schemeClr>
                </a:solidFill>
              </a:defRPr>
            </a:lvl4pPr>
            <a:lvl5pPr marL="1028675" indent="0">
              <a:buNone/>
              <a:defRPr sz="788">
                <a:solidFill>
                  <a:schemeClr val="tx1">
                    <a:tint val="75000"/>
                  </a:schemeClr>
                </a:solidFill>
              </a:defRPr>
            </a:lvl5pPr>
            <a:lvl6pPr marL="1285843" indent="0">
              <a:buNone/>
              <a:defRPr sz="788">
                <a:solidFill>
                  <a:schemeClr val="tx1">
                    <a:tint val="75000"/>
                  </a:schemeClr>
                </a:solidFill>
              </a:defRPr>
            </a:lvl6pPr>
            <a:lvl7pPr marL="1543012" indent="0">
              <a:buNone/>
              <a:defRPr sz="788">
                <a:solidFill>
                  <a:schemeClr val="tx1">
                    <a:tint val="75000"/>
                  </a:schemeClr>
                </a:solidFill>
              </a:defRPr>
            </a:lvl7pPr>
            <a:lvl8pPr marL="1800180" indent="0">
              <a:buNone/>
              <a:defRPr sz="788">
                <a:solidFill>
                  <a:schemeClr val="tx1">
                    <a:tint val="75000"/>
                  </a:schemeClr>
                </a:solidFill>
              </a:defRPr>
            </a:lvl8pPr>
            <a:lvl9pPr marL="2057348"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92753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013" y="457200"/>
            <a:ext cx="5823991" cy="94640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14013" y="1557341"/>
            <a:ext cx="2731973" cy="271700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606031" y="1557338"/>
            <a:ext cx="2731973" cy="271700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6898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010" y="1300880"/>
            <a:ext cx="2828925" cy="307496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078" y="1300880"/>
            <a:ext cx="2828925" cy="3074969"/>
          </a:xfrm>
          <a:prstGeom prst="rect">
            <a:avLst/>
          </a:prstGeom>
        </p:spPr>
      </p:pic>
      <p:sp>
        <p:nvSpPr>
          <p:cNvPr id="2" name="Title 1"/>
          <p:cNvSpPr>
            <a:spLocks noGrp="1"/>
          </p:cNvSpPr>
          <p:nvPr>
            <p:ph type="title"/>
          </p:nvPr>
        </p:nvSpPr>
        <p:spPr>
          <a:xfrm>
            <a:off x="514013" y="457200"/>
            <a:ext cx="5823991" cy="7278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88384" y="1391371"/>
            <a:ext cx="2680180" cy="519371"/>
          </a:xfrm>
        </p:spPr>
        <p:txBody>
          <a:bodyPr anchor="b">
            <a:noAutofit/>
          </a:bodyPr>
          <a:lstStyle>
            <a:lvl1pPr marL="0" indent="0" algn="ctr">
              <a:buNone/>
              <a:defRPr sz="1350" b="0"/>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4" name="Content Placeholder 3"/>
          <p:cNvSpPr>
            <a:spLocks noGrp="1"/>
          </p:cNvSpPr>
          <p:nvPr>
            <p:ph sz="half" idx="2"/>
          </p:nvPr>
        </p:nvSpPr>
        <p:spPr>
          <a:xfrm>
            <a:off x="588384" y="2026578"/>
            <a:ext cx="2680180" cy="2282650"/>
          </a:xfrm>
        </p:spPr>
        <p:txBody>
          <a:bodyPr anchor="t">
            <a:normAutofit/>
          </a:bodyPr>
          <a:lstStyle>
            <a:lvl1pPr>
              <a:defRPr sz="1013"/>
            </a:lvl1pPr>
            <a:lvl2pPr>
              <a:defRPr sz="900"/>
            </a:lvl2pPr>
            <a:lvl3pPr>
              <a:defRPr sz="788"/>
            </a:lvl3pPr>
            <a:lvl4pPr>
              <a:defRPr sz="675"/>
            </a:lvl4pPr>
            <a:lvl5pPr>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579284" y="1391371"/>
            <a:ext cx="2688515" cy="519371"/>
          </a:xfrm>
        </p:spPr>
        <p:txBody>
          <a:bodyPr anchor="b">
            <a:noAutofit/>
          </a:bodyPr>
          <a:lstStyle>
            <a:lvl1pPr marL="0" indent="0" algn="ctr">
              <a:buNone/>
              <a:defRPr sz="1350" b="0"/>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6" name="Content Placeholder 5"/>
          <p:cNvSpPr>
            <a:spLocks noGrp="1"/>
          </p:cNvSpPr>
          <p:nvPr>
            <p:ph sz="quarter" idx="4"/>
          </p:nvPr>
        </p:nvSpPr>
        <p:spPr>
          <a:xfrm>
            <a:off x="3579282" y="2026578"/>
            <a:ext cx="2688514" cy="2282650"/>
          </a:xfrm>
        </p:spPr>
        <p:txBody>
          <a:bodyPr anchor="t">
            <a:normAutofit/>
          </a:bodyPr>
          <a:lstStyle>
            <a:lvl1pPr>
              <a:defRPr sz="1013"/>
            </a:lvl1pPr>
            <a:lvl2pPr>
              <a:defRPr sz="900"/>
            </a:lvl2pPr>
            <a:lvl3pPr>
              <a:defRPr sz="788"/>
            </a:lvl3pPr>
            <a:lvl4pPr>
              <a:defRPr sz="675"/>
            </a:lvl4pPr>
            <a:lvl5pPr>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0996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8868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6839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013" y="457206"/>
            <a:ext cx="2085125" cy="1366439"/>
          </a:xfrm>
        </p:spPr>
        <p:txBody>
          <a:bodyPr anchor="b">
            <a:normAutofit/>
          </a:bodyPr>
          <a:lstStyle>
            <a:lvl1pPr algn="ctr">
              <a:defRPr sz="1575" b="0"/>
            </a:lvl1pPr>
          </a:lstStyle>
          <a:p>
            <a:r>
              <a:rPr lang="en-US"/>
              <a:t>Click to edit Master title style</a:t>
            </a:r>
            <a:endParaRPr lang="en-US" dirty="0"/>
          </a:p>
        </p:txBody>
      </p:sp>
      <p:sp>
        <p:nvSpPr>
          <p:cNvPr id="3" name="Content Placeholder 2"/>
          <p:cNvSpPr>
            <a:spLocks noGrp="1"/>
          </p:cNvSpPr>
          <p:nvPr>
            <p:ph idx="1"/>
          </p:nvPr>
        </p:nvSpPr>
        <p:spPr>
          <a:xfrm>
            <a:off x="2731297" y="457206"/>
            <a:ext cx="3606707" cy="381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013" y="2005013"/>
            <a:ext cx="2085125" cy="2262188"/>
          </a:xfrm>
        </p:spPr>
        <p:txBody>
          <a:bodyPr anchor="t">
            <a:normAutofit/>
          </a:bodyPr>
          <a:lstStyle>
            <a:lvl1pPr marL="0" indent="0" algn="ctr">
              <a:buNone/>
              <a:defRPr sz="900"/>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2631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2688" y="457200"/>
            <a:ext cx="2016093" cy="3903624"/>
          </a:xfrm>
          <a:prstGeom prst="rect">
            <a:avLst/>
          </a:prstGeom>
        </p:spPr>
      </p:pic>
      <p:sp>
        <p:nvSpPr>
          <p:cNvPr id="2" name="Title 1"/>
          <p:cNvSpPr>
            <a:spLocks noGrp="1"/>
          </p:cNvSpPr>
          <p:nvPr>
            <p:ph type="title"/>
          </p:nvPr>
        </p:nvSpPr>
        <p:spPr>
          <a:xfrm>
            <a:off x="514010" y="572782"/>
            <a:ext cx="3210693" cy="1256669"/>
          </a:xfrm>
        </p:spPr>
        <p:txBody>
          <a:bodyPr anchor="b">
            <a:no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86437" y="572782"/>
            <a:ext cx="1842610" cy="3684617"/>
          </a:xfrm>
          <a:effectLst>
            <a:outerShdw blurRad="38100" dist="25400" dir="4440000">
              <a:srgbClr val="000000">
                <a:alpha val="36000"/>
              </a:srgbClr>
            </a:outerShdw>
          </a:effectLst>
        </p:spPr>
        <p:txBody>
          <a:bodyPr anchor="t">
            <a:normAutofit/>
          </a:bodyPr>
          <a:lstStyle>
            <a:lvl1pPr marL="0" indent="0" algn="ctr">
              <a:buNone/>
              <a:defRPr sz="900"/>
            </a:lvl1pPr>
            <a:lvl2pPr marL="257168" indent="0">
              <a:buNone/>
              <a:defRPr sz="900"/>
            </a:lvl2pPr>
            <a:lvl3pPr marL="514337" indent="0">
              <a:buNone/>
              <a:defRPr sz="900"/>
            </a:lvl3pPr>
            <a:lvl4pPr marL="771506" indent="0">
              <a:buNone/>
              <a:defRPr sz="900"/>
            </a:lvl4pPr>
            <a:lvl5pPr marL="1028675" indent="0">
              <a:buNone/>
              <a:defRPr sz="900"/>
            </a:lvl5pPr>
            <a:lvl6pPr marL="1285843" indent="0">
              <a:buNone/>
              <a:defRPr sz="900"/>
            </a:lvl6pPr>
            <a:lvl7pPr marL="1543012" indent="0">
              <a:buNone/>
              <a:defRPr sz="900"/>
            </a:lvl7pPr>
            <a:lvl8pPr marL="1800180" indent="0">
              <a:buNone/>
              <a:defRPr sz="900"/>
            </a:lvl8pPr>
            <a:lvl9pPr marL="2057348" indent="0">
              <a:buNone/>
              <a:defRPr sz="900"/>
            </a:lvl9pPr>
          </a:lstStyle>
          <a:p>
            <a:r>
              <a:rPr lang="en-US"/>
              <a:t>Click icon to add picture</a:t>
            </a:r>
            <a:endParaRPr lang="en-US" dirty="0"/>
          </a:p>
        </p:txBody>
      </p:sp>
      <p:sp>
        <p:nvSpPr>
          <p:cNvPr id="4" name="Text Placeholder 3"/>
          <p:cNvSpPr>
            <a:spLocks noGrp="1"/>
          </p:cNvSpPr>
          <p:nvPr>
            <p:ph type="body" sz="half" idx="2"/>
          </p:nvPr>
        </p:nvSpPr>
        <p:spPr>
          <a:xfrm>
            <a:off x="828958" y="2009781"/>
            <a:ext cx="2580803" cy="2351771"/>
          </a:xfrm>
        </p:spPr>
        <p:txBody>
          <a:bodyPr anchor="t">
            <a:normAutofit/>
          </a:bodyPr>
          <a:lstStyle>
            <a:lvl1pPr marL="0" indent="0" algn="ctr">
              <a:buNone/>
              <a:defRPr sz="900"/>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1/21/2022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1751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09" y="410861"/>
            <a:ext cx="5704762" cy="2862605"/>
          </a:xfrm>
          <a:prstGeom prst="rect">
            <a:avLst/>
          </a:prstGeom>
        </p:spPr>
      </p:pic>
      <p:sp>
        <p:nvSpPr>
          <p:cNvPr id="2" name="Title 1"/>
          <p:cNvSpPr>
            <a:spLocks noGrp="1"/>
          </p:cNvSpPr>
          <p:nvPr>
            <p:ph type="title"/>
          </p:nvPr>
        </p:nvSpPr>
        <p:spPr>
          <a:xfrm>
            <a:off x="514019" y="3423941"/>
            <a:ext cx="5824871" cy="407604"/>
          </a:xfrm>
        </p:spPr>
        <p:txBody>
          <a:bodyPr anchor="b">
            <a:normAutofit/>
          </a:bodyPr>
          <a:lstStyle>
            <a:lvl1pPr algn="ctr">
              <a:defRPr sz="1575"/>
            </a:lvl1pPr>
          </a:lstStyle>
          <a:p>
            <a:r>
              <a:rPr lang="en-US"/>
              <a:t>Click to edit Master title style</a:t>
            </a:r>
            <a:endParaRPr lang="en-US" dirty="0"/>
          </a:p>
        </p:txBody>
      </p:sp>
      <p:sp>
        <p:nvSpPr>
          <p:cNvPr id="3" name="Picture Placeholder 2"/>
          <p:cNvSpPr>
            <a:spLocks noGrp="1" noChangeAspect="1"/>
          </p:cNvSpPr>
          <p:nvPr>
            <p:ph type="pic" idx="1"/>
          </p:nvPr>
        </p:nvSpPr>
        <p:spPr>
          <a:xfrm>
            <a:off x="657762" y="521263"/>
            <a:ext cx="5538007" cy="2644253"/>
          </a:xfrm>
          <a:effectLst>
            <a:outerShdw blurRad="38100" dist="25400" dir="4440000">
              <a:srgbClr val="000000">
                <a:alpha val="36000"/>
              </a:srgbClr>
            </a:outerShdw>
          </a:effectLst>
        </p:spPr>
        <p:txBody>
          <a:bodyPr anchor="t">
            <a:normAutofit/>
          </a:bodyPr>
          <a:lstStyle>
            <a:lvl1pPr marL="0" indent="0" algn="ctr">
              <a:buNone/>
              <a:defRPr sz="1125"/>
            </a:lvl1pPr>
            <a:lvl2pPr marL="257168" indent="0">
              <a:buNone/>
              <a:defRPr sz="1125"/>
            </a:lvl2pPr>
            <a:lvl3pPr marL="514337" indent="0">
              <a:buNone/>
              <a:defRPr sz="1125"/>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514013" y="3935796"/>
            <a:ext cx="5823991" cy="407604"/>
          </a:xfrm>
        </p:spPr>
        <p:txBody>
          <a:bodyPr anchor="t"/>
          <a:lstStyle>
            <a:lvl1pPr marL="0" indent="0" algn="ctr">
              <a:buNone/>
              <a:defRPr sz="900"/>
            </a:lvl1pPr>
            <a:lvl2pPr marL="257168"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2" indent="0">
              <a:buNone/>
              <a:defRPr sz="563"/>
            </a:lvl7pPr>
            <a:lvl8pPr marL="1800180" indent="0">
              <a:buNone/>
              <a:defRPr sz="563"/>
            </a:lvl8pPr>
            <a:lvl9pPr marL="2057348"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37613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013" y="456328"/>
            <a:ext cx="5823991" cy="2650758"/>
          </a:xfrm>
        </p:spPr>
        <p:txBody>
          <a:bodyPr anchor="ctr">
            <a:normAutofit/>
          </a:bodyPr>
          <a:lstStyle>
            <a:lvl1pPr>
              <a:defRPr sz="2250"/>
            </a:lvl1pPr>
          </a:lstStyle>
          <a:p>
            <a:r>
              <a:rPr lang="en-US"/>
              <a:t>Click to edit Master title style</a:t>
            </a:r>
            <a:endParaRPr lang="en-US" dirty="0"/>
          </a:p>
        </p:txBody>
      </p:sp>
      <p:sp>
        <p:nvSpPr>
          <p:cNvPr id="4" name="Text Placeholder 3"/>
          <p:cNvSpPr>
            <a:spLocks noGrp="1"/>
          </p:cNvSpPr>
          <p:nvPr>
            <p:ph type="body" sz="half" idx="2"/>
          </p:nvPr>
        </p:nvSpPr>
        <p:spPr>
          <a:xfrm>
            <a:off x="514009" y="3221385"/>
            <a:ext cx="5823992" cy="1126370"/>
          </a:xfrm>
        </p:spPr>
        <p:txBody>
          <a:bodyPr anchor="ctr"/>
          <a:lstStyle>
            <a:lvl1pPr marL="0" indent="0" algn="ctr">
              <a:buNone/>
              <a:defRPr sz="900"/>
            </a:lvl1pPr>
            <a:lvl2pPr marL="257168"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2" indent="0">
              <a:buNone/>
              <a:defRPr sz="563"/>
            </a:lvl7pPr>
            <a:lvl8pPr marL="1800180" indent="0">
              <a:buNone/>
              <a:defRPr sz="563"/>
            </a:lvl8pPr>
            <a:lvl9pPr marL="2057348"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9657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6"/>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lvl1pPr>
            <a:lvl2pPr marL="257168" indent="0" algn="ctr">
              <a:buNone/>
              <a:defRPr/>
            </a:lvl2pPr>
            <a:lvl3pPr marL="514337" indent="0" algn="ctr">
              <a:buNone/>
              <a:defRPr/>
            </a:lvl3pPr>
            <a:lvl4pPr marL="771506" indent="0" algn="ctr">
              <a:buNone/>
              <a:defRPr/>
            </a:lvl4pPr>
            <a:lvl5pPr marL="1028675" indent="0" algn="ctr">
              <a:buNone/>
              <a:defRPr/>
            </a:lvl5pPr>
            <a:lvl6pPr marL="1285843" indent="0" algn="ctr">
              <a:buNone/>
              <a:defRPr/>
            </a:lvl6pPr>
            <a:lvl7pPr marL="1543012" indent="0" algn="ctr">
              <a:buNone/>
              <a:defRPr/>
            </a:lvl7pPr>
            <a:lvl8pPr marL="1800180" indent="0" algn="ctr">
              <a:buNone/>
              <a:defRPr/>
            </a:lvl8pPr>
            <a:lvl9pPr marL="205734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97B394E-DEE7-4227-A62F-4DB55BAAF4B4}" type="datetime1">
              <a:rPr lang="en-US"/>
              <a:pPr>
                <a:defRPr/>
              </a:pPr>
              <a:t>1/21/2022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5681D0-D8D8-4DCC-AC9F-579124AF0C50}" type="slidenum">
              <a:rPr lang="en-US"/>
              <a:pPr>
                <a:defRPr/>
              </a:pPr>
              <a:t>‹#›</a:t>
            </a:fld>
            <a:endParaRPr lang="en-US" dirty="0"/>
          </a:p>
        </p:txBody>
      </p:sp>
    </p:spTree>
    <p:extLst>
      <p:ext uri="{BB962C8B-B14F-4D97-AF65-F5344CB8AC3E}">
        <p14:creationId xmlns:p14="http://schemas.microsoft.com/office/powerpoint/2010/main" val="3069306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494" y="457200"/>
            <a:ext cx="5232798" cy="2244678"/>
          </a:xfrm>
        </p:spPr>
        <p:txBody>
          <a:bodyPr anchor="ctr">
            <a:normAutofit/>
          </a:bodyPr>
          <a:lstStyle>
            <a:lvl1pPr>
              <a:defRPr sz="2025"/>
            </a:lvl1pPr>
          </a:lstStyle>
          <a:p>
            <a:r>
              <a:rPr lang="en-US"/>
              <a:t>Click to edit Master title style</a:t>
            </a:r>
            <a:endParaRPr lang="en-US" dirty="0"/>
          </a:p>
        </p:txBody>
      </p:sp>
      <p:sp>
        <p:nvSpPr>
          <p:cNvPr id="12" name="Text Placeholder 3"/>
          <p:cNvSpPr>
            <a:spLocks noGrp="1"/>
          </p:cNvSpPr>
          <p:nvPr>
            <p:ph type="body" sz="half" idx="13"/>
          </p:nvPr>
        </p:nvSpPr>
        <p:spPr>
          <a:xfrm>
            <a:off x="967863" y="2707524"/>
            <a:ext cx="4923168" cy="399562"/>
          </a:xfrm>
        </p:spPr>
        <p:txBody>
          <a:bodyPr anchor="t">
            <a:normAutofit/>
          </a:bodyPr>
          <a:lstStyle>
            <a:lvl1pPr marL="0" indent="0" algn="r">
              <a:buNone/>
              <a:defRPr sz="788"/>
            </a:lvl1pPr>
            <a:lvl2pPr marL="257168"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2" indent="0">
              <a:buNone/>
              <a:defRPr sz="563"/>
            </a:lvl7pPr>
            <a:lvl8pPr marL="1800180" indent="0">
              <a:buNone/>
              <a:defRPr sz="563"/>
            </a:lvl8pPr>
            <a:lvl9pPr marL="2057348" indent="0">
              <a:buNone/>
              <a:defRPr sz="563"/>
            </a:lvl9pPr>
          </a:lstStyle>
          <a:p>
            <a:pPr lvl="0"/>
            <a:r>
              <a:rPr lang="en-US"/>
              <a:t>Click to edit Master text styles</a:t>
            </a:r>
          </a:p>
        </p:txBody>
      </p:sp>
      <p:sp>
        <p:nvSpPr>
          <p:cNvPr id="4" name="Text Placeholder 3"/>
          <p:cNvSpPr>
            <a:spLocks noGrp="1"/>
          </p:cNvSpPr>
          <p:nvPr>
            <p:ph type="body" sz="half" idx="2"/>
          </p:nvPr>
        </p:nvSpPr>
        <p:spPr>
          <a:xfrm>
            <a:off x="514009" y="3228265"/>
            <a:ext cx="5823992" cy="1117122"/>
          </a:xfrm>
        </p:spPr>
        <p:txBody>
          <a:bodyPr anchor="ctr">
            <a:normAutofit/>
          </a:bodyPr>
          <a:lstStyle>
            <a:lvl1pPr marL="0" indent="0" algn="ctr">
              <a:buNone/>
              <a:defRPr sz="900"/>
            </a:lvl1pPr>
            <a:lvl2pPr marL="257168"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2" indent="0">
              <a:buNone/>
              <a:defRPr sz="563"/>
            </a:lvl7pPr>
            <a:lvl8pPr marL="1800180" indent="0">
              <a:buNone/>
              <a:defRPr sz="563"/>
            </a:lvl8pPr>
            <a:lvl9pPr marL="2057348"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557213" y="663597"/>
            <a:ext cx="342900" cy="438582"/>
          </a:xfrm>
          <a:prstGeom prst="rect">
            <a:avLst/>
          </a:prstGeom>
        </p:spPr>
        <p:txBody>
          <a:bodyPr vert="horz" lIns="51435" tIns="25718" rIns="51435" bIns="2571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5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5908903" y="2196194"/>
            <a:ext cx="342900" cy="438582"/>
          </a:xfrm>
          <a:prstGeom prst="rect">
            <a:avLst/>
          </a:prstGeom>
        </p:spPr>
        <p:txBody>
          <a:bodyPr vert="horz" lIns="51435" tIns="25718" rIns="51435" bIns="2571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500" dirty="0">
                <a:solidFill>
                  <a:schemeClr val="tx1"/>
                </a:solidFill>
                <a:effectLst/>
              </a:rPr>
              <a:t>”</a:t>
            </a:r>
          </a:p>
        </p:txBody>
      </p:sp>
    </p:spTree>
    <p:extLst>
      <p:ext uri="{BB962C8B-B14F-4D97-AF65-F5344CB8AC3E}">
        <p14:creationId xmlns:p14="http://schemas.microsoft.com/office/powerpoint/2010/main" val="3519674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009" y="1595207"/>
            <a:ext cx="5823992" cy="1883876"/>
          </a:xfrm>
        </p:spPr>
        <p:txBody>
          <a:bodyPr anchor="b"/>
          <a:lstStyle>
            <a:lvl1pPr>
              <a:defRPr sz="1800"/>
            </a:lvl1pPr>
          </a:lstStyle>
          <a:p>
            <a:r>
              <a:rPr lang="en-US"/>
              <a:t>Click to edit Master title style</a:t>
            </a:r>
            <a:endParaRPr lang="en-US" dirty="0"/>
          </a:p>
        </p:txBody>
      </p:sp>
      <p:sp>
        <p:nvSpPr>
          <p:cNvPr id="4" name="Text Placeholder 3"/>
          <p:cNvSpPr>
            <a:spLocks noGrp="1"/>
          </p:cNvSpPr>
          <p:nvPr>
            <p:ph type="body" sz="half" idx="2"/>
          </p:nvPr>
        </p:nvSpPr>
        <p:spPr>
          <a:xfrm>
            <a:off x="514005" y="3487923"/>
            <a:ext cx="5823112" cy="855483"/>
          </a:xfrm>
        </p:spPr>
        <p:txBody>
          <a:bodyPr anchor="t"/>
          <a:lstStyle>
            <a:lvl1pPr marL="0" indent="0" algn="ctr">
              <a:buNone/>
              <a:defRPr sz="900"/>
            </a:lvl1pPr>
            <a:lvl2pPr marL="257168"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2" indent="0">
              <a:buNone/>
              <a:defRPr sz="563"/>
            </a:lvl7pPr>
            <a:lvl8pPr marL="1800180" indent="0">
              <a:buNone/>
              <a:defRPr sz="563"/>
            </a:lvl8pPr>
            <a:lvl9pPr marL="2057348"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73304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013" y="457200"/>
            <a:ext cx="5823991" cy="7278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009" y="1414465"/>
            <a:ext cx="1856804" cy="573587"/>
          </a:xfrm>
        </p:spPr>
        <p:txBody>
          <a:bodyPr anchor="b">
            <a:noAutofit/>
          </a:bodyPr>
          <a:lstStyle>
            <a:lvl1pPr marL="0" indent="0" algn="ctr">
              <a:buNone/>
              <a:defRPr sz="1238" b="0">
                <a:solidFill>
                  <a:schemeClr val="tx1"/>
                </a:solidFill>
              </a:defRPr>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8" name="Text Placeholder 3"/>
          <p:cNvSpPr>
            <a:spLocks noGrp="1"/>
          </p:cNvSpPr>
          <p:nvPr>
            <p:ph type="body" sz="half" idx="15"/>
          </p:nvPr>
        </p:nvSpPr>
        <p:spPr>
          <a:xfrm>
            <a:off x="514009" y="2076084"/>
            <a:ext cx="1856804" cy="2267316"/>
          </a:xfrm>
        </p:spPr>
        <p:txBody>
          <a:bodyPr anchor="t">
            <a:normAutofit/>
          </a:bodyPr>
          <a:lstStyle>
            <a:lvl1pPr marL="0" indent="0" algn="ctr">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9" name="Text Placeholder 4"/>
          <p:cNvSpPr>
            <a:spLocks noGrp="1"/>
          </p:cNvSpPr>
          <p:nvPr>
            <p:ph type="body" sz="quarter" idx="3"/>
          </p:nvPr>
        </p:nvSpPr>
        <p:spPr>
          <a:xfrm>
            <a:off x="2501275" y="1414465"/>
            <a:ext cx="1856804" cy="573587"/>
          </a:xfrm>
        </p:spPr>
        <p:txBody>
          <a:bodyPr anchor="b">
            <a:noAutofit/>
          </a:bodyPr>
          <a:lstStyle>
            <a:lvl1pPr marL="0" indent="0" algn="ctr">
              <a:buNone/>
              <a:defRPr sz="1238" b="0">
                <a:solidFill>
                  <a:schemeClr val="tx1"/>
                </a:solidFill>
              </a:defRPr>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10" name="Text Placeholder 3"/>
          <p:cNvSpPr>
            <a:spLocks noGrp="1"/>
          </p:cNvSpPr>
          <p:nvPr>
            <p:ph type="body" sz="half" idx="16"/>
          </p:nvPr>
        </p:nvSpPr>
        <p:spPr>
          <a:xfrm>
            <a:off x="2498308" y="2076084"/>
            <a:ext cx="1856804" cy="2267316"/>
          </a:xfrm>
        </p:spPr>
        <p:txBody>
          <a:bodyPr anchor="t">
            <a:normAutofit/>
          </a:bodyPr>
          <a:lstStyle>
            <a:lvl1pPr marL="0" indent="0" algn="ctr">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11" name="Text Placeholder 4"/>
          <p:cNvSpPr>
            <a:spLocks noGrp="1"/>
          </p:cNvSpPr>
          <p:nvPr>
            <p:ph type="body" sz="quarter" idx="13"/>
          </p:nvPr>
        </p:nvSpPr>
        <p:spPr>
          <a:xfrm>
            <a:off x="4481197" y="1414465"/>
            <a:ext cx="1856804" cy="573587"/>
          </a:xfrm>
        </p:spPr>
        <p:txBody>
          <a:bodyPr anchor="b">
            <a:noAutofit/>
          </a:bodyPr>
          <a:lstStyle>
            <a:lvl1pPr marL="0" indent="0" algn="ctr">
              <a:buNone/>
              <a:defRPr sz="1238" b="0">
                <a:solidFill>
                  <a:schemeClr val="tx1"/>
                </a:solidFill>
              </a:defRPr>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12" name="Text Placeholder 3"/>
          <p:cNvSpPr>
            <a:spLocks noGrp="1"/>
          </p:cNvSpPr>
          <p:nvPr>
            <p:ph type="body" sz="half" idx="17"/>
          </p:nvPr>
        </p:nvSpPr>
        <p:spPr>
          <a:xfrm>
            <a:off x="4481197" y="2076089"/>
            <a:ext cx="1856804" cy="2267317"/>
          </a:xfrm>
        </p:spPr>
        <p:txBody>
          <a:bodyPr anchor="t">
            <a:normAutofit/>
          </a:bodyPr>
          <a:lstStyle>
            <a:lvl1pPr marL="0" indent="0" algn="ctr">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1240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05" y="1363661"/>
            <a:ext cx="1878734" cy="1385888"/>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7140" y="1363661"/>
            <a:ext cx="1878734" cy="1385888"/>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031" y="1363661"/>
            <a:ext cx="1878734" cy="1385888"/>
          </a:xfrm>
          <a:prstGeom prst="rect">
            <a:avLst/>
          </a:prstGeom>
        </p:spPr>
      </p:pic>
      <p:sp>
        <p:nvSpPr>
          <p:cNvPr id="30" name="Title 1"/>
          <p:cNvSpPr>
            <a:spLocks noGrp="1"/>
          </p:cNvSpPr>
          <p:nvPr>
            <p:ph type="title"/>
          </p:nvPr>
        </p:nvSpPr>
        <p:spPr>
          <a:xfrm>
            <a:off x="514009" y="457200"/>
            <a:ext cx="5823992" cy="7278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4009" y="2928085"/>
            <a:ext cx="1856804" cy="432197"/>
          </a:xfrm>
        </p:spPr>
        <p:txBody>
          <a:bodyPr anchor="b">
            <a:noAutofit/>
          </a:bodyPr>
          <a:lstStyle>
            <a:lvl1pPr marL="0" indent="0" algn="ctr">
              <a:buNone/>
              <a:defRPr sz="1125" b="0">
                <a:solidFill>
                  <a:schemeClr val="tx1"/>
                </a:solidFill>
              </a:defRPr>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20" name="Picture Placeholder 2"/>
          <p:cNvSpPr>
            <a:spLocks noGrp="1" noChangeAspect="1"/>
          </p:cNvSpPr>
          <p:nvPr>
            <p:ph type="pic" idx="15"/>
          </p:nvPr>
        </p:nvSpPr>
        <p:spPr>
          <a:xfrm>
            <a:off x="572684" y="1454188"/>
            <a:ext cx="1739457" cy="1202216"/>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00"/>
            </a:lvl1pPr>
            <a:lvl2pPr marL="257168" indent="0">
              <a:buNone/>
              <a:defRPr sz="900"/>
            </a:lvl2pPr>
            <a:lvl3pPr marL="514337" indent="0">
              <a:buNone/>
              <a:defRPr sz="900"/>
            </a:lvl3pPr>
            <a:lvl4pPr marL="771506" indent="0">
              <a:buNone/>
              <a:defRPr sz="900"/>
            </a:lvl4pPr>
            <a:lvl5pPr marL="1028675" indent="0">
              <a:buNone/>
              <a:defRPr sz="900"/>
            </a:lvl5pPr>
            <a:lvl6pPr marL="1285843" indent="0">
              <a:buNone/>
              <a:defRPr sz="900"/>
            </a:lvl6pPr>
            <a:lvl7pPr marL="1543012" indent="0">
              <a:buNone/>
              <a:defRPr sz="900"/>
            </a:lvl7pPr>
            <a:lvl8pPr marL="1800180" indent="0">
              <a:buNone/>
              <a:defRPr sz="900"/>
            </a:lvl8pPr>
            <a:lvl9pPr marL="2057348" indent="0">
              <a:buNone/>
              <a:defRPr sz="900"/>
            </a:lvl9pPr>
          </a:lstStyle>
          <a:p>
            <a:r>
              <a:rPr lang="en-US"/>
              <a:t>Click icon to add picture</a:t>
            </a:r>
            <a:endParaRPr lang="en-US" dirty="0"/>
          </a:p>
        </p:txBody>
      </p:sp>
      <p:sp>
        <p:nvSpPr>
          <p:cNvPr id="21" name="Text Placeholder 3"/>
          <p:cNvSpPr>
            <a:spLocks noGrp="1"/>
          </p:cNvSpPr>
          <p:nvPr>
            <p:ph type="body" sz="half" idx="18"/>
          </p:nvPr>
        </p:nvSpPr>
        <p:spPr>
          <a:xfrm>
            <a:off x="514009" y="3429332"/>
            <a:ext cx="1856804" cy="914069"/>
          </a:xfrm>
        </p:spPr>
        <p:txBody>
          <a:bodyPr anchor="t">
            <a:normAutofit/>
          </a:bodyPr>
          <a:lstStyle>
            <a:lvl1pPr marL="0" indent="0" algn="ctr">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22" name="Text Placeholder 4"/>
          <p:cNvSpPr>
            <a:spLocks noGrp="1"/>
          </p:cNvSpPr>
          <p:nvPr>
            <p:ph type="body" sz="quarter" idx="3"/>
          </p:nvPr>
        </p:nvSpPr>
        <p:spPr>
          <a:xfrm>
            <a:off x="2499070" y="2928085"/>
            <a:ext cx="1856804" cy="432197"/>
          </a:xfrm>
        </p:spPr>
        <p:txBody>
          <a:bodyPr anchor="b">
            <a:noAutofit/>
          </a:bodyPr>
          <a:lstStyle>
            <a:lvl1pPr marL="0" indent="0" algn="ctr">
              <a:buNone/>
              <a:defRPr sz="1125" b="0">
                <a:solidFill>
                  <a:schemeClr val="tx1"/>
                </a:solidFill>
              </a:defRPr>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23" name="Picture Placeholder 2"/>
          <p:cNvSpPr>
            <a:spLocks noGrp="1" noChangeAspect="1"/>
          </p:cNvSpPr>
          <p:nvPr>
            <p:ph type="pic" idx="21"/>
          </p:nvPr>
        </p:nvSpPr>
        <p:spPr>
          <a:xfrm>
            <a:off x="2556980" y="1454324"/>
            <a:ext cx="1739457" cy="1206123"/>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00"/>
            </a:lvl1pPr>
            <a:lvl2pPr marL="257168" indent="0">
              <a:buNone/>
              <a:defRPr sz="900"/>
            </a:lvl2pPr>
            <a:lvl3pPr marL="514337" indent="0">
              <a:buNone/>
              <a:defRPr sz="900"/>
            </a:lvl3pPr>
            <a:lvl4pPr marL="771506" indent="0">
              <a:buNone/>
              <a:defRPr sz="900"/>
            </a:lvl4pPr>
            <a:lvl5pPr marL="1028675" indent="0">
              <a:buNone/>
              <a:defRPr sz="900"/>
            </a:lvl5pPr>
            <a:lvl6pPr marL="1285843" indent="0">
              <a:buNone/>
              <a:defRPr sz="900"/>
            </a:lvl6pPr>
            <a:lvl7pPr marL="1543012" indent="0">
              <a:buNone/>
              <a:defRPr sz="900"/>
            </a:lvl7pPr>
            <a:lvl8pPr marL="1800180" indent="0">
              <a:buNone/>
              <a:defRPr sz="900"/>
            </a:lvl8pPr>
            <a:lvl9pPr marL="2057348" indent="0">
              <a:buNone/>
              <a:defRPr sz="900"/>
            </a:lvl9pPr>
          </a:lstStyle>
          <a:p>
            <a:r>
              <a:rPr lang="en-US"/>
              <a:t>Click icon to add picture</a:t>
            </a:r>
            <a:endParaRPr lang="en-US" dirty="0"/>
          </a:p>
        </p:txBody>
      </p:sp>
      <p:sp>
        <p:nvSpPr>
          <p:cNvPr id="24" name="Text Placeholder 3"/>
          <p:cNvSpPr>
            <a:spLocks noGrp="1"/>
          </p:cNvSpPr>
          <p:nvPr>
            <p:ph type="body" sz="half" idx="19"/>
          </p:nvPr>
        </p:nvSpPr>
        <p:spPr>
          <a:xfrm>
            <a:off x="2498308" y="3429332"/>
            <a:ext cx="1856804" cy="914069"/>
          </a:xfrm>
        </p:spPr>
        <p:txBody>
          <a:bodyPr anchor="t">
            <a:normAutofit/>
          </a:bodyPr>
          <a:lstStyle>
            <a:lvl1pPr marL="0" indent="0" algn="ctr">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25" name="Text Placeholder 4"/>
          <p:cNvSpPr>
            <a:spLocks noGrp="1"/>
          </p:cNvSpPr>
          <p:nvPr>
            <p:ph type="body" sz="quarter" idx="13"/>
          </p:nvPr>
        </p:nvSpPr>
        <p:spPr>
          <a:xfrm>
            <a:off x="4481269" y="2928085"/>
            <a:ext cx="1856804" cy="432197"/>
          </a:xfrm>
        </p:spPr>
        <p:txBody>
          <a:bodyPr anchor="b">
            <a:noAutofit/>
          </a:bodyPr>
          <a:lstStyle>
            <a:lvl1pPr marL="0" indent="0" algn="ctr">
              <a:buNone/>
              <a:defRPr sz="1125" b="0">
                <a:solidFill>
                  <a:schemeClr val="tx1"/>
                </a:solidFill>
              </a:defRPr>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26" name="Picture Placeholder 2"/>
          <p:cNvSpPr>
            <a:spLocks noGrp="1" noChangeAspect="1"/>
          </p:cNvSpPr>
          <p:nvPr>
            <p:ph type="pic" idx="22"/>
          </p:nvPr>
        </p:nvSpPr>
        <p:spPr>
          <a:xfrm>
            <a:off x="4542581" y="1450830"/>
            <a:ext cx="1739457" cy="120547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00"/>
            </a:lvl1pPr>
            <a:lvl2pPr marL="257168" indent="0">
              <a:buNone/>
              <a:defRPr sz="900"/>
            </a:lvl2pPr>
            <a:lvl3pPr marL="514337" indent="0">
              <a:buNone/>
              <a:defRPr sz="900"/>
            </a:lvl3pPr>
            <a:lvl4pPr marL="771506" indent="0">
              <a:buNone/>
              <a:defRPr sz="900"/>
            </a:lvl4pPr>
            <a:lvl5pPr marL="1028675" indent="0">
              <a:buNone/>
              <a:defRPr sz="900"/>
            </a:lvl5pPr>
            <a:lvl6pPr marL="1285843" indent="0">
              <a:buNone/>
              <a:defRPr sz="900"/>
            </a:lvl6pPr>
            <a:lvl7pPr marL="1543012" indent="0">
              <a:buNone/>
              <a:defRPr sz="900"/>
            </a:lvl7pPr>
            <a:lvl8pPr marL="1800180" indent="0">
              <a:buNone/>
              <a:defRPr sz="900"/>
            </a:lvl8pPr>
            <a:lvl9pPr marL="2057348" indent="0">
              <a:buNone/>
              <a:defRPr sz="900"/>
            </a:lvl9pPr>
          </a:lstStyle>
          <a:p>
            <a:r>
              <a:rPr lang="en-US"/>
              <a:t>Click icon to add picture</a:t>
            </a:r>
            <a:endParaRPr lang="en-US" dirty="0"/>
          </a:p>
        </p:txBody>
      </p:sp>
      <p:sp>
        <p:nvSpPr>
          <p:cNvPr id="27" name="Text Placeholder 3"/>
          <p:cNvSpPr>
            <a:spLocks noGrp="1"/>
          </p:cNvSpPr>
          <p:nvPr>
            <p:ph type="body" sz="half" idx="20"/>
          </p:nvPr>
        </p:nvSpPr>
        <p:spPr>
          <a:xfrm>
            <a:off x="4481197" y="3429332"/>
            <a:ext cx="1856804" cy="914069"/>
          </a:xfrm>
        </p:spPr>
        <p:txBody>
          <a:bodyPr anchor="t">
            <a:normAutofit/>
          </a:bodyPr>
          <a:lstStyle>
            <a:lvl1pPr marL="0" indent="0" algn="ctr">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0453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34131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52978" y="457206"/>
            <a:ext cx="1285024" cy="38862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4013" y="457206"/>
            <a:ext cx="4453241" cy="38862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9298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80EE-F794-4573-9159-AA03B210BD89}"/>
              </a:ext>
            </a:extLst>
          </p:cNvPr>
          <p:cNvSpPr>
            <a:spLocks noGrp="1"/>
          </p:cNvSpPr>
          <p:nvPr>
            <p:ph type="title"/>
          </p:nvPr>
        </p:nvSpPr>
        <p:spPr>
          <a:xfrm>
            <a:off x="437458" y="231934"/>
            <a:ext cx="4813385" cy="777541"/>
          </a:xfrm>
        </p:spPr>
        <p:txBody>
          <a:bodyPr anchor="b"/>
          <a:lstStyle>
            <a:lvl1pPr>
              <a:defRPr sz="2475">
                <a:latin typeface="Aileron Light" panose="00000400000000000000"/>
              </a:defRPr>
            </a:lvl1pPr>
          </a:lstStyle>
          <a:p>
            <a:r>
              <a:rPr lang="en-US" dirty="0"/>
              <a:t>Click to edit Master title style</a:t>
            </a:r>
          </a:p>
        </p:txBody>
      </p:sp>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3681663" y="1257363"/>
            <a:ext cx="2964281" cy="31384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472381" y="1263316"/>
            <a:ext cx="3080694" cy="3138425"/>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8" name="Slide Number Placeholder 6">
            <a:extLst>
              <a:ext uri="{FF2B5EF4-FFF2-40B4-BE49-F238E27FC236}">
                <a16:creationId xmlns:a16="http://schemas.microsoft.com/office/drawing/2014/main" id="{5E76E6B2-502C-4BB1-9283-EAFC2D42FAA6}"/>
              </a:ext>
            </a:extLst>
          </p:cNvPr>
          <p:cNvSpPr txBox="1">
            <a:spLocks/>
          </p:cNvSpPr>
          <p:nvPr userDrawn="1"/>
        </p:nvSpPr>
        <p:spPr>
          <a:xfrm>
            <a:off x="6478874" y="4832968"/>
            <a:ext cx="33414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E00476-8A9E-490F-AB18-73544A16AA09}" type="slidenum">
              <a:rPr lang="en-US" sz="1013" smtClean="0"/>
              <a:pPr/>
              <a:t>‹#›</a:t>
            </a:fld>
            <a:endParaRPr lang="en-US" sz="1013"/>
          </a:p>
        </p:txBody>
      </p:sp>
    </p:spTree>
    <p:extLst>
      <p:ext uri="{BB962C8B-B14F-4D97-AF65-F5344CB8AC3E}">
        <p14:creationId xmlns:p14="http://schemas.microsoft.com/office/powerpoint/2010/main" val="1394196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4B4F-ED9C-4426-BB86-71DB3DF41A10}"/>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913F0226-2ADD-4FDD-A033-E8EDEBDC9DF1}"/>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2035114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AFE2C1-369A-49B5-A44C-65F2843777BB}" type="datetime1">
              <a:rPr lang="en-US">
                <a:solidFill>
                  <a:prstClr val="black"/>
                </a:solidFill>
              </a:rPr>
              <a:pPr>
                <a:defRPr/>
              </a:pPr>
              <a:t>1/21/2022</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66893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80EE-F794-4573-9159-AA03B210BD89}"/>
              </a:ext>
            </a:extLst>
          </p:cNvPr>
          <p:cNvSpPr>
            <a:spLocks noGrp="1"/>
          </p:cNvSpPr>
          <p:nvPr>
            <p:ph type="title"/>
          </p:nvPr>
        </p:nvSpPr>
        <p:spPr>
          <a:xfrm>
            <a:off x="1341192" y="369094"/>
            <a:ext cx="2211883" cy="777541"/>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3699553" y="369094"/>
            <a:ext cx="2964281" cy="4026694"/>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472381" y="1263316"/>
            <a:ext cx="3080694" cy="3138425"/>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8" name="Slide Number Placeholder 6">
            <a:extLst>
              <a:ext uri="{FF2B5EF4-FFF2-40B4-BE49-F238E27FC236}">
                <a16:creationId xmlns:a16="http://schemas.microsoft.com/office/drawing/2014/main" id="{5436FF4D-648E-4930-89A0-47A07059EA5B}"/>
              </a:ext>
            </a:extLst>
          </p:cNvPr>
          <p:cNvSpPr>
            <a:spLocks noGrp="1"/>
          </p:cNvSpPr>
          <p:nvPr>
            <p:ph type="sldNum" sz="quarter" idx="4"/>
          </p:nvPr>
        </p:nvSpPr>
        <p:spPr>
          <a:xfrm>
            <a:off x="6478874" y="4832968"/>
            <a:ext cx="334140" cy="273844"/>
          </a:xfrm>
          <a:prstGeom prst="rect">
            <a:avLst/>
          </a:prstGeom>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145290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824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EFAB-9914-44CB-A178-0B0C855E1A4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AA1CA40-51C1-4D04-A959-12260F021FCF}"/>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4104290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AFE2C1-369A-49B5-A44C-65F2843777BB}" type="datetime1">
              <a:rPr lang="en-US"/>
              <a:pPr>
                <a:defRPr/>
              </a:pPr>
              <a:t>1/21/2022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pPr>
                <a:defRPr/>
              </a:pPr>
              <a:t>‹#›</a:t>
            </a:fld>
            <a:endParaRPr lang="en-US" dirty="0"/>
          </a:p>
        </p:txBody>
      </p:sp>
    </p:spTree>
    <p:extLst>
      <p:ext uri="{BB962C8B-B14F-4D97-AF65-F5344CB8AC3E}">
        <p14:creationId xmlns:p14="http://schemas.microsoft.com/office/powerpoint/2010/main" val="361375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6"/>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lvl1pPr>
            <a:lvl2pPr marL="257168" indent="0" algn="ctr">
              <a:buNone/>
              <a:defRPr/>
            </a:lvl2pPr>
            <a:lvl3pPr marL="514337" indent="0" algn="ctr">
              <a:buNone/>
              <a:defRPr/>
            </a:lvl3pPr>
            <a:lvl4pPr marL="771506" indent="0" algn="ctr">
              <a:buNone/>
              <a:defRPr/>
            </a:lvl4pPr>
            <a:lvl5pPr marL="1028675" indent="0" algn="ctr">
              <a:buNone/>
              <a:defRPr/>
            </a:lvl5pPr>
            <a:lvl6pPr marL="1285843" indent="0" algn="ctr">
              <a:buNone/>
              <a:defRPr/>
            </a:lvl6pPr>
            <a:lvl7pPr marL="1543012" indent="0" algn="ctr">
              <a:buNone/>
              <a:defRPr/>
            </a:lvl7pPr>
            <a:lvl8pPr marL="1800180" indent="0" algn="ctr">
              <a:buNone/>
              <a:defRPr/>
            </a:lvl8pPr>
            <a:lvl9pPr marL="205734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97B394E-DEE7-4227-A62F-4DB55BAAF4B4}" type="datetime1">
              <a:rPr lang="en-US"/>
              <a:pPr>
                <a:defRPr/>
              </a:pPr>
              <a:t>1/21/2022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5681D0-D8D8-4DCC-AC9F-579124AF0C50}" type="slidenum">
              <a:rPr lang="en-US"/>
              <a:pPr>
                <a:defRPr/>
              </a:pPr>
              <a:t>‹#›</a:t>
            </a:fld>
            <a:endParaRPr lang="en-US" dirty="0"/>
          </a:p>
        </p:txBody>
      </p:sp>
    </p:spTree>
    <p:extLst>
      <p:ext uri="{BB962C8B-B14F-4D97-AF65-F5344CB8AC3E}">
        <p14:creationId xmlns:p14="http://schemas.microsoft.com/office/powerpoint/2010/main" val="265047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DDA3-EBC0-46B5-96B4-C406C64F7894}"/>
              </a:ext>
            </a:extLst>
          </p:cNvPr>
          <p:cNvSpPr>
            <a:spLocks noGrp="1"/>
          </p:cNvSpPr>
          <p:nvPr>
            <p:ph type="title"/>
          </p:nvPr>
        </p:nvSpPr>
        <p:spPr>
          <a:xfrm>
            <a:off x="471488" y="1993787"/>
            <a:ext cx="5915025" cy="994172"/>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460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3681666" y="1103244"/>
            <a:ext cx="2964281" cy="3292544"/>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endParaRPr lang="en-US"/>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368953" y="1251660"/>
            <a:ext cx="3080694" cy="3138425"/>
          </a:xfrm>
        </p:spPr>
        <p:txBody>
          <a:bodyPr/>
          <a:lstStyle>
            <a:lvl1pPr marL="0" indent="0">
              <a:buNone/>
              <a:defRPr sz="900"/>
            </a:lvl1pPr>
            <a:lvl2pPr marL="257168"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2" indent="0">
              <a:buNone/>
              <a:defRPr sz="563"/>
            </a:lvl7pPr>
            <a:lvl8pPr marL="1800180" indent="0">
              <a:buNone/>
              <a:defRPr sz="563"/>
            </a:lvl8pPr>
            <a:lvl9pPr marL="2057348" indent="0">
              <a:buNone/>
              <a:defRPr sz="563"/>
            </a:lvl9pPr>
          </a:lstStyle>
          <a:p>
            <a:pPr lvl="0"/>
            <a:r>
              <a:rPr lang="en-US"/>
              <a:t>Click to edit Master text styles</a:t>
            </a:r>
          </a:p>
        </p:txBody>
      </p:sp>
      <p:sp>
        <p:nvSpPr>
          <p:cNvPr id="7" name="Slide Number Placeholder 6">
            <a:extLst>
              <a:ext uri="{FF2B5EF4-FFF2-40B4-BE49-F238E27FC236}">
                <a16:creationId xmlns:a16="http://schemas.microsoft.com/office/drawing/2014/main" id="{1DD04818-1488-472B-BA13-2AAF54DEDD0B}"/>
              </a:ext>
            </a:extLst>
          </p:cNvPr>
          <p:cNvSpPr>
            <a:spLocks noGrp="1"/>
          </p:cNvSpPr>
          <p:nvPr>
            <p:ph type="sldNum" sz="quarter" idx="12"/>
          </p:nvPr>
        </p:nvSpPr>
        <p:spPr>
          <a:xfrm>
            <a:off x="6478874" y="4832968"/>
            <a:ext cx="334140" cy="273844"/>
          </a:xfrm>
          <a:prstGeom prst="rect">
            <a:avLst/>
          </a:prstGeom>
        </p:spPr>
        <p:txBody>
          <a:bodyPr/>
          <a:lstStyle/>
          <a:p>
            <a:fld id="{06E00476-8A9E-490F-AB18-73544A16AA09}" type="slidenum">
              <a:rPr lang="en-US" smtClean="0"/>
              <a:t>‹#›</a:t>
            </a:fld>
            <a:endParaRPr lang="en-US"/>
          </a:p>
        </p:txBody>
      </p:sp>
      <p:sp>
        <p:nvSpPr>
          <p:cNvPr id="6" name="Title 1">
            <a:extLst>
              <a:ext uri="{FF2B5EF4-FFF2-40B4-BE49-F238E27FC236}">
                <a16:creationId xmlns:a16="http://schemas.microsoft.com/office/drawing/2014/main" id="{FD6CB121-459B-48B0-BAC6-89DB60D95597}"/>
              </a:ext>
            </a:extLst>
          </p:cNvPr>
          <p:cNvSpPr>
            <a:spLocks noGrp="1"/>
          </p:cNvSpPr>
          <p:nvPr>
            <p:ph type="title"/>
          </p:nvPr>
        </p:nvSpPr>
        <p:spPr>
          <a:xfrm>
            <a:off x="350729" y="251778"/>
            <a:ext cx="5073567" cy="994172"/>
          </a:xfrm>
        </p:spPr>
        <p:txBody>
          <a:bodyPr/>
          <a:lstStyle>
            <a:lvl1pPr>
              <a:defRPr>
                <a:solidFill>
                  <a:schemeClr val="bg1"/>
                </a:solidFill>
                <a:latin typeface="Aileron Light" panose="00000400000000000000"/>
              </a:defRPr>
            </a:lvl1pPr>
          </a:lstStyle>
          <a:p>
            <a:r>
              <a:rPr lang="en-US" dirty="0"/>
              <a:t>Click to edit Master title style</a:t>
            </a:r>
          </a:p>
        </p:txBody>
      </p:sp>
    </p:spTree>
    <p:extLst>
      <p:ext uri="{BB962C8B-B14F-4D97-AF65-F5344CB8AC3E}">
        <p14:creationId xmlns:p14="http://schemas.microsoft.com/office/powerpoint/2010/main" val="259753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D957-04E4-47F9-9791-E51A4D5D820D}"/>
              </a:ext>
            </a:extLst>
          </p:cNvPr>
          <p:cNvSpPr>
            <a:spLocks noGrp="1"/>
          </p:cNvSpPr>
          <p:nvPr>
            <p:ph type="title"/>
          </p:nvPr>
        </p:nvSpPr>
        <p:spPr>
          <a:xfrm>
            <a:off x="350729" y="251778"/>
            <a:ext cx="5073567" cy="994172"/>
          </a:xfrm>
        </p:spPr>
        <p:txBody>
          <a:bodyPr/>
          <a:lstStyle>
            <a:lvl1pPr>
              <a:defRPr>
                <a:solidFill>
                  <a:schemeClr val="bg1"/>
                </a:solidFill>
                <a:latin typeface="Aileron Light" panose="0000040000000000000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8CEF5FF9-40B7-4150-9A53-A236D82A65DB}"/>
              </a:ext>
            </a:extLst>
          </p:cNvPr>
          <p:cNvSpPr>
            <a:spLocks noGrp="1"/>
          </p:cNvSpPr>
          <p:nvPr>
            <p:ph type="sldNum" sz="quarter" idx="10"/>
          </p:nvPr>
        </p:nvSpPr>
        <p:spPr/>
        <p:txBody>
          <a:bodyPr/>
          <a:lstStyle/>
          <a:p>
            <a:fld id="{06E00476-8A9E-490F-AB18-73544A16AA09}" type="slidenum">
              <a:rPr lang="en-US" smtClean="0"/>
              <a:t>‹#›</a:t>
            </a:fld>
            <a:endParaRPr lang="en-US"/>
          </a:p>
        </p:txBody>
      </p:sp>
      <p:sp>
        <p:nvSpPr>
          <p:cNvPr id="4" name="Text Placeholder 3">
            <a:extLst>
              <a:ext uri="{FF2B5EF4-FFF2-40B4-BE49-F238E27FC236}">
                <a16:creationId xmlns:a16="http://schemas.microsoft.com/office/drawing/2014/main" id="{C1115A5B-E0FE-4753-B5B5-C17AC1726684}"/>
              </a:ext>
            </a:extLst>
          </p:cNvPr>
          <p:cNvSpPr>
            <a:spLocks noGrp="1"/>
          </p:cNvSpPr>
          <p:nvPr>
            <p:ph type="body" sz="half" idx="2"/>
          </p:nvPr>
        </p:nvSpPr>
        <p:spPr>
          <a:xfrm>
            <a:off x="617223" y="1251660"/>
            <a:ext cx="5935151" cy="3138425"/>
          </a:xfrm>
        </p:spPr>
        <p:txBody>
          <a:bodyPr/>
          <a:lstStyle>
            <a:lvl1pPr marL="0" indent="0">
              <a:buNone/>
              <a:defRPr sz="900"/>
            </a:lvl1pPr>
            <a:lvl2pPr marL="257168"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2" indent="0">
              <a:buNone/>
              <a:defRPr sz="563"/>
            </a:lvl7pPr>
            <a:lvl8pPr marL="1800180" indent="0">
              <a:buNone/>
              <a:defRPr sz="563"/>
            </a:lvl8pPr>
            <a:lvl9pPr marL="2057348" indent="0">
              <a:buNone/>
              <a:defRPr sz="563"/>
            </a:lvl9pPr>
          </a:lstStyle>
          <a:p>
            <a:pPr lvl="0"/>
            <a:r>
              <a:rPr lang="en-US"/>
              <a:t>Click to edit Master text styles</a:t>
            </a:r>
          </a:p>
        </p:txBody>
      </p:sp>
    </p:spTree>
    <p:extLst>
      <p:ext uri="{BB962C8B-B14F-4D97-AF65-F5344CB8AC3E}">
        <p14:creationId xmlns:p14="http://schemas.microsoft.com/office/powerpoint/2010/main" val="61327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microsoft.com/office/2007/relationships/hdphoto" Target="../media/hdphoto2.wdp"/><Relationship Id="rId4" Type="http://schemas.openxmlformats.org/officeDocument/2006/relationships/image" Target="../media/image1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theme" Target="../theme/theme2.xml"/><Relationship Id="rId9"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microsoft.com/office/2007/relationships/hdphoto" Target="../media/hdphoto1.wdp"/><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8.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66ABF17B-E105-45CF-A976-5E29D48B3E5B}"/>
              </a:ext>
            </a:extLst>
          </p:cNvPr>
          <p:cNvCxnSpPr>
            <a:cxnSpLocks/>
          </p:cNvCxnSpPr>
          <p:nvPr userDrawn="1"/>
        </p:nvCxnSpPr>
        <p:spPr>
          <a:xfrm>
            <a:off x="1773153" y="1473869"/>
            <a:ext cx="0" cy="2183732"/>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F74D0D2-50DD-498C-A7FE-00286C9D191B}"/>
              </a:ext>
            </a:extLst>
          </p:cNvPr>
          <p:cNvCxnSpPr>
            <a:cxnSpLocks/>
          </p:cNvCxnSpPr>
          <p:nvPr userDrawn="1"/>
        </p:nvCxnSpPr>
        <p:spPr>
          <a:xfrm>
            <a:off x="3436895" y="1473869"/>
            <a:ext cx="0" cy="2183732"/>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DC0D0D7-1FBC-44DC-9657-A3E3B802D0EC}"/>
              </a:ext>
            </a:extLst>
          </p:cNvPr>
          <p:cNvCxnSpPr>
            <a:cxnSpLocks/>
          </p:cNvCxnSpPr>
          <p:nvPr userDrawn="1"/>
        </p:nvCxnSpPr>
        <p:spPr>
          <a:xfrm>
            <a:off x="5100636" y="1473869"/>
            <a:ext cx="0" cy="2183732"/>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27820C7D-55D7-4884-A3D1-29BFB57E1FDC}"/>
              </a:ext>
            </a:extLst>
          </p:cNvPr>
          <p:cNvSpPr/>
          <p:nvPr userDrawn="1"/>
        </p:nvSpPr>
        <p:spPr>
          <a:xfrm flipV="1">
            <a:off x="5522008" y="-6900"/>
            <a:ext cx="1335995" cy="543071"/>
          </a:xfrm>
          <a:custGeom>
            <a:avLst/>
            <a:gdLst>
              <a:gd name="connsiteX0" fmla="*/ 445769 w 2375103"/>
              <a:gd name="connsiteY0" fmla="*/ 724094 h 724094"/>
              <a:gd name="connsiteX1" fmla="*/ 966899 w 2375103"/>
              <a:gd name="connsiteY1" fmla="*/ 724094 h 724094"/>
              <a:gd name="connsiteX2" fmla="*/ 1823848 w 2375103"/>
              <a:gd name="connsiteY2" fmla="*/ 724094 h 724094"/>
              <a:gd name="connsiteX3" fmla="*/ 2375103 w 2375103"/>
              <a:gd name="connsiteY3" fmla="*/ 724094 h 724094"/>
              <a:gd name="connsiteX4" fmla="*/ 2375103 w 2375103"/>
              <a:gd name="connsiteY4" fmla="*/ 0 h 724094"/>
              <a:gd name="connsiteX5" fmla="*/ 1823848 w 2375103"/>
              <a:gd name="connsiteY5" fmla="*/ 0 h 724094"/>
              <a:gd name="connsiteX6" fmla="*/ 966899 w 2375103"/>
              <a:gd name="connsiteY6" fmla="*/ 0 h 724094"/>
              <a:gd name="connsiteX7" fmla="*/ 0 w 2375103"/>
              <a:gd name="connsiteY7" fmla="*/ 0 h 724094"/>
              <a:gd name="connsiteX8" fmla="*/ 446560 w 2375103"/>
              <a:gd name="connsiteY8" fmla="*/ 714895 h 724094"/>
              <a:gd name="connsiteX9" fmla="*/ 440023 w 2375103"/>
              <a:gd name="connsiteY9" fmla="*/ 714895 h 724094"/>
              <a:gd name="connsiteX10" fmla="*/ 445769 w 2375103"/>
              <a:gd name="connsiteY10" fmla="*/ 724094 h 72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5103" h="724094">
                <a:moveTo>
                  <a:pt x="445769" y="724094"/>
                </a:moveTo>
                <a:lnTo>
                  <a:pt x="966899" y="724094"/>
                </a:lnTo>
                <a:lnTo>
                  <a:pt x="1823848" y="724094"/>
                </a:lnTo>
                <a:lnTo>
                  <a:pt x="2375103" y="724094"/>
                </a:lnTo>
                <a:lnTo>
                  <a:pt x="2375103" y="0"/>
                </a:lnTo>
                <a:lnTo>
                  <a:pt x="1823848" y="0"/>
                </a:lnTo>
                <a:lnTo>
                  <a:pt x="966899" y="0"/>
                </a:lnTo>
                <a:lnTo>
                  <a:pt x="0" y="0"/>
                </a:lnTo>
                <a:lnTo>
                  <a:pt x="446560" y="714895"/>
                </a:lnTo>
                <a:lnTo>
                  <a:pt x="440023" y="714895"/>
                </a:lnTo>
                <a:lnTo>
                  <a:pt x="445769" y="724094"/>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12" name="Freeform: Shape 11">
            <a:extLst>
              <a:ext uri="{FF2B5EF4-FFF2-40B4-BE49-F238E27FC236}">
                <a16:creationId xmlns:a16="http://schemas.microsoft.com/office/drawing/2014/main" id="{7119800F-93E3-4F04-A4FF-A3C4EE83F2D0}"/>
              </a:ext>
            </a:extLst>
          </p:cNvPr>
          <p:cNvSpPr/>
          <p:nvPr userDrawn="1"/>
        </p:nvSpPr>
        <p:spPr>
          <a:xfrm flipV="1">
            <a:off x="2" y="-290"/>
            <a:ext cx="4565985" cy="342900"/>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lang="en-US" sz="2025" cap="small" baseline="0" dirty="0">
              <a:solidFill>
                <a:srgbClr val="002060"/>
              </a:solidFill>
              <a:ea typeface="+mn-lt"/>
              <a:cs typeface="+mn-lt"/>
            </a:endParaRPr>
          </a:p>
        </p:txBody>
      </p:sp>
      <p:sp>
        <p:nvSpPr>
          <p:cNvPr id="42" name="Freeform: Shape 41">
            <a:extLst>
              <a:ext uri="{FF2B5EF4-FFF2-40B4-BE49-F238E27FC236}">
                <a16:creationId xmlns:a16="http://schemas.microsoft.com/office/drawing/2014/main" id="{D93646B4-7859-4A91-9AAE-5A960A3651FB}"/>
              </a:ext>
            </a:extLst>
          </p:cNvPr>
          <p:cNvSpPr/>
          <p:nvPr userDrawn="1"/>
        </p:nvSpPr>
        <p:spPr>
          <a:xfrm flipV="1">
            <a:off x="4460250" y="-290"/>
            <a:ext cx="1249607" cy="342900"/>
          </a:xfrm>
          <a:custGeom>
            <a:avLst/>
            <a:gdLst>
              <a:gd name="connsiteX0" fmla="*/ 285590 w 2221523"/>
              <a:gd name="connsiteY0" fmla="*/ 457200 h 457200"/>
              <a:gd name="connsiteX1" fmla="*/ 2221523 w 2221523"/>
              <a:gd name="connsiteY1" fmla="*/ 457200 h 457200"/>
              <a:gd name="connsiteX2" fmla="*/ 1935933 w 2221523"/>
              <a:gd name="connsiteY2" fmla="*/ 0 h 457200"/>
              <a:gd name="connsiteX3" fmla="*/ 0 w 2221523"/>
              <a:gd name="connsiteY3" fmla="*/ 0 h 457200"/>
              <a:gd name="connsiteX4" fmla="*/ 285590 w 2221523"/>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523" h="457200">
                <a:moveTo>
                  <a:pt x="285590" y="457200"/>
                </a:moveTo>
                <a:lnTo>
                  <a:pt x="2221523" y="457200"/>
                </a:lnTo>
                <a:lnTo>
                  <a:pt x="1935933" y="0"/>
                </a:lnTo>
                <a:lnTo>
                  <a:pt x="0" y="0"/>
                </a:lnTo>
                <a:lnTo>
                  <a:pt x="285590" y="45720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pic>
        <p:nvPicPr>
          <p:cNvPr id="3" name="Picture 2">
            <a:extLst>
              <a:ext uri="{FF2B5EF4-FFF2-40B4-BE49-F238E27FC236}">
                <a16:creationId xmlns:a16="http://schemas.microsoft.com/office/drawing/2014/main" id="{95E558AB-C9B3-4DEA-8826-18D1FB11CF84}"/>
              </a:ext>
            </a:extLst>
          </p:cNvPr>
          <p:cNvPicPr>
            <a:picLocks noChangeAspect="1"/>
          </p:cNvPicPr>
          <p:nvPr userDrawn="1"/>
        </p:nvPicPr>
        <p:blipFill>
          <a:blip r:embed="rId5"/>
          <a:stretch>
            <a:fillRect/>
          </a:stretch>
        </p:blipFill>
        <p:spPr>
          <a:xfrm flipH="1" flipV="1">
            <a:off x="-7894" y="4607329"/>
            <a:ext cx="6858000" cy="544068"/>
          </a:xfrm>
          <a:prstGeom prst="rect">
            <a:avLst/>
          </a:prstGeom>
        </p:spPr>
      </p:pic>
      <p:pic>
        <p:nvPicPr>
          <p:cNvPr id="4" name="Picture 3">
            <a:extLst>
              <a:ext uri="{FF2B5EF4-FFF2-40B4-BE49-F238E27FC236}">
                <a16:creationId xmlns:a16="http://schemas.microsoft.com/office/drawing/2014/main" id="{057A35EF-4454-49BD-AA36-3C588F9E2B93}"/>
              </a:ext>
            </a:extLst>
          </p:cNvPr>
          <p:cNvPicPr>
            <a:picLocks noChangeAspect="1"/>
          </p:cNvPicPr>
          <p:nvPr userDrawn="1"/>
        </p:nvPicPr>
        <p:blipFill>
          <a:blip r:embed="rId6">
            <a:duotone>
              <a:schemeClr val="accent4">
                <a:shade val="45000"/>
                <a:satMod val="135000"/>
              </a:schemeClr>
              <a:prstClr val="white"/>
            </a:duotone>
          </a:blip>
          <a:stretch>
            <a:fillRect/>
          </a:stretch>
        </p:blipFill>
        <p:spPr>
          <a:xfrm>
            <a:off x="1819397" y="1768850"/>
            <a:ext cx="1498603" cy="1490601"/>
          </a:xfrm>
          <a:prstGeom prst="rect">
            <a:avLst/>
          </a:prstGeom>
        </p:spPr>
      </p:pic>
      <p:sp>
        <p:nvSpPr>
          <p:cNvPr id="23" name="Slide Number Placeholder 6">
            <a:extLst>
              <a:ext uri="{FF2B5EF4-FFF2-40B4-BE49-F238E27FC236}">
                <a16:creationId xmlns:a16="http://schemas.microsoft.com/office/drawing/2014/main" id="{993734C5-A89B-40CC-AE6C-0B25EB429BA2}"/>
              </a:ext>
            </a:extLst>
          </p:cNvPr>
          <p:cNvSpPr>
            <a:spLocks noGrp="1"/>
          </p:cNvSpPr>
          <p:nvPr>
            <p:ph type="sldNum" sz="quarter" idx="4"/>
          </p:nvPr>
        </p:nvSpPr>
        <p:spPr>
          <a:xfrm flipV="1">
            <a:off x="6430238" y="4879369"/>
            <a:ext cx="334140" cy="216605"/>
          </a:xfrm>
          <a:prstGeom prst="rect">
            <a:avLst/>
          </a:prstGeom>
        </p:spPr>
        <p:txBody>
          <a:bodyPr/>
          <a:lstStyle/>
          <a:p>
            <a:fld id="{06E00476-8A9E-490F-AB18-73544A16AA09}" type="slidenum">
              <a:rPr lang="en-US" smtClean="0"/>
              <a:t>‹#›</a:t>
            </a:fld>
            <a:endParaRPr lang="en-US"/>
          </a:p>
        </p:txBody>
      </p:sp>
      <p:pic>
        <p:nvPicPr>
          <p:cNvPr id="7" name="Picture 6" descr="Chart&#10;&#10;Description automatically generated">
            <a:extLst>
              <a:ext uri="{FF2B5EF4-FFF2-40B4-BE49-F238E27FC236}">
                <a16:creationId xmlns:a16="http://schemas.microsoft.com/office/drawing/2014/main" id="{343C2C5C-435C-40AC-8F84-E50CC5D22B02}"/>
              </a:ext>
            </a:extLst>
          </p:cNvPr>
          <p:cNvPicPr>
            <a:picLocks noChangeAspect="1"/>
          </p:cNvPicPr>
          <p:nvPr userDrawn="1"/>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4752" y="1815942"/>
            <a:ext cx="1365706" cy="1499599"/>
          </a:xfrm>
          <a:prstGeom prst="rect">
            <a:avLst/>
          </a:prstGeom>
        </p:spPr>
      </p:pic>
      <p:pic>
        <p:nvPicPr>
          <p:cNvPr id="10" name="Picture 9" descr="Background pattern&#10;&#10;Description automatically generated">
            <a:extLst>
              <a:ext uri="{FF2B5EF4-FFF2-40B4-BE49-F238E27FC236}">
                <a16:creationId xmlns:a16="http://schemas.microsoft.com/office/drawing/2014/main" id="{2CE49D8D-2AFB-4C94-B7E8-811BC095AEC3}"/>
              </a:ext>
            </a:extLst>
          </p:cNvPr>
          <p:cNvPicPr>
            <a:picLocks noChangeAspect="1"/>
          </p:cNvPicPr>
          <p:nvPr userDrawn="1"/>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01207" y="1795349"/>
            <a:ext cx="1451892" cy="1552803"/>
          </a:xfrm>
          <a:prstGeom prst="rect">
            <a:avLst/>
          </a:prstGeom>
        </p:spPr>
      </p:pic>
      <p:pic>
        <p:nvPicPr>
          <p:cNvPr id="13" name="Picture 12" descr="Diagram&#10;&#10;Description automatically generated">
            <a:extLst>
              <a:ext uri="{FF2B5EF4-FFF2-40B4-BE49-F238E27FC236}">
                <a16:creationId xmlns:a16="http://schemas.microsoft.com/office/drawing/2014/main" id="{BAD547AA-2973-4C93-8DD1-ABDD5A7D0E04}"/>
              </a:ext>
            </a:extLst>
          </p:cNvPr>
          <p:cNvPicPr>
            <a:picLocks noChangeAspect="1"/>
          </p:cNvPicPr>
          <p:nvPr userDrawn="1"/>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28294" y="1653123"/>
            <a:ext cx="1260404" cy="1591368"/>
          </a:xfrm>
          <a:prstGeom prst="rect">
            <a:avLst/>
          </a:prstGeom>
        </p:spPr>
      </p:pic>
    </p:spTree>
    <p:extLst>
      <p:ext uri="{BB962C8B-B14F-4D97-AF65-F5344CB8AC3E}">
        <p14:creationId xmlns:p14="http://schemas.microsoft.com/office/powerpoint/2010/main" val="400123536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514337"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4"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2"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3175B8-0009-45B5-B1AD-0CA914E40C9B}"/>
              </a:ext>
            </a:extLst>
          </p:cNvPr>
          <p:cNvSpPr/>
          <p:nvPr userDrawn="1"/>
        </p:nvSpPr>
        <p:spPr>
          <a:xfrm>
            <a:off x="-3080" y="199972"/>
            <a:ext cx="6858000" cy="893618"/>
          </a:xfrm>
          <a:prstGeom prst="rect">
            <a:avLst/>
          </a:prstGeom>
          <a:gradFill flip="none" rotWithShape="1">
            <a:gsLst>
              <a:gs pos="0">
                <a:srgbClr val="8C8C8C"/>
              </a:gs>
              <a:gs pos="50000">
                <a:schemeClr val="bg1">
                  <a:lumMod val="75000"/>
                </a:schemeClr>
              </a:gs>
              <a:gs pos="82000">
                <a:srgbClr val="E9E9E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5463208" y="4808866"/>
            <a:ext cx="1394792" cy="334634"/>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471487" y="149696"/>
            <a:ext cx="5073567"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3080" y="4632723"/>
            <a:ext cx="4565985" cy="510778"/>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en-US" sz="1800" cap="small" baseline="0">
              <a:solidFill>
                <a:srgbClr val="960000"/>
              </a:solidFill>
              <a:ea typeface="+mn-lt"/>
              <a:cs typeface="+mn-lt"/>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4401235" y="4817804"/>
            <a:ext cx="1299734" cy="334633"/>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0" name="Slide Number Placeholder 6">
            <a:extLst>
              <a:ext uri="{FF2B5EF4-FFF2-40B4-BE49-F238E27FC236}">
                <a16:creationId xmlns:a16="http://schemas.microsoft.com/office/drawing/2014/main" id="{575DA27B-8105-4E33-8AF8-01B31B967688}"/>
              </a:ext>
            </a:extLst>
          </p:cNvPr>
          <p:cNvSpPr>
            <a:spLocks noGrp="1"/>
          </p:cNvSpPr>
          <p:nvPr>
            <p:ph type="sldNum" sz="quarter" idx="4"/>
          </p:nvPr>
        </p:nvSpPr>
        <p:spPr>
          <a:xfrm>
            <a:off x="6478874" y="4832968"/>
            <a:ext cx="334140" cy="273844"/>
          </a:xfrm>
          <a:prstGeom prst="rect">
            <a:avLst/>
          </a:prstGeom>
        </p:spPr>
        <p:txBody>
          <a:bodyPr/>
          <a:lstStyle/>
          <a:p>
            <a:fld id="{06E00476-8A9E-490F-AB18-73544A16AA09}" type="slidenum">
              <a:rPr lang="en-US" smtClean="0"/>
              <a:t>‹#›</a:t>
            </a:fld>
            <a:endParaRPr lang="en-US"/>
          </a:p>
        </p:txBody>
      </p:sp>
      <p:pic>
        <p:nvPicPr>
          <p:cNvPr id="14" name="Picture 13">
            <a:extLst>
              <a:ext uri="{FF2B5EF4-FFF2-40B4-BE49-F238E27FC236}">
                <a16:creationId xmlns:a16="http://schemas.microsoft.com/office/drawing/2014/main" id="{35610AE4-70F7-4464-A94B-CA6C6C3E23D4}"/>
              </a:ext>
            </a:extLst>
          </p:cNvPr>
          <p:cNvPicPr>
            <a:picLocks noChangeAspect="1"/>
          </p:cNvPicPr>
          <p:nvPr userDrawn="1"/>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15965" y="224747"/>
            <a:ext cx="664103" cy="844067"/>
          </a:xfrm>
          <a:prstGeom prst="rect">
            <a:avLst/>
          </a:prstGeom>
        </p:spPr>
      </p:pic>
    </p:spTree>
    <p:extLst>
      <p:ext uri="{BB962C8B-B14F-4D97-AF65-F5344CB8AC3E}">
        <p14:creationId xmlns:p14="http://schemas.microsoft.com/office/powerpoint/2010/main" val="44260530"/>
      </p:ext>
    </p:extLst>
  </p:cSld>
  <p:clrMap bg1="lt1" tx1="dk1" bg2="lt2" tx2="dk2" accent1="accent1" accent2="accent2" accent3="accent3" accent4="accent4" accent5="accent5" accent6="accent6" hlink="hlink" folHlink="folHlink"/>
  <p:sldLayoutIdLst>
    <p:sldLayoutId id="2147483758" r:id="rId1"/>
    <p:sldLayoutId id="2147483759" r:id="rId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66ABF17B-E105-45CF-A976-5E29D48B3E5B}"/>
              </a:ext>
            </a:extLst>
          </p:cNvPr>
          <p:cNvCxnSpPr>
            <a:cxnSpLocks/>
          </p:cNvCxnSpPr>
          <p:nvPr userDrawn="1"/>
        </p:nvCxnSpPr>
        <p:spPr>
          <a:xfrm>
            <a:off x="1773153" y="1473869"/>
            <a:ext cx="0" cy="2183732"/>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F74D0D2-50DD-498C-A7FE-00286C9D191B}"/>
              </a:ext>
            </a:extLst>
          </p:cNvPr>
          <p:cNvCxnSpPr>
            <a:cxnSpLocks/>
          </p:cNvCxnSpPr>
          <p:nvPr userDrawn="1"/>
        </p:nvCxnSpPr>
        <p:spPr>
          <a:xfrm>
            <a:off x="3436895" y="1473869"/>
            <a:ext cx="0" cy="2183732"/>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DC0D0D7-1FBC-44DC-9657-A3E3B802D0EC}"/>
              </a:ext>
            </a:extLst>
          </p:cNvPr>
          <p:cNvCxnSpPr>
            <a:cxnSpLocks/>
          </p:cNvCxnSpPr>
          <p:nvPr userDrawn="1"/>
        </p:nvCxnSpPr>
        <p:spPr>
          <a:xfrm>
            <a:off x="5100636" y="1473869"/>
            <a:ext cx="0" cy="2183732"/>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27820C7D-55D7-4884-A3D1-29BFB57E1FDC}"/>
              </a:ext>
            </a:extLst>
          </p:cNvPr>
          <p:cNvSpPr/>
          <p:nvPr userDrawn="1"/>
        </p:nvSpPr>
        <p:spPr>
          <a:xfrm flipV="1">
            <a:off x="5522008" y="-6900"/>
            <a:ext cx="1335995" cy="543071"/>
          </a:xfrm>
          <a:custGeom>
            <a:avLst/>
            <a:gdLst>
              <a:gd name="connsiteX0" fmla="*/ 445769 w 2375103"/>
              <a:gd name="connsiteY0" fmla="*/ 724094 h 724094"/>
              <a:gd name="connsiteX1" fmla="*/ 966899 w 2375103"/>
              <a:gd name="connsiteY1" fmla="*/ 724094 h 724094"/>
              <a:gd name="connsiteX2" fmla="*/ 1823848 w 2375103"/>
              <a:gd name="connsiteY2" fmla="*/ 724094 h 724094"/>
              <a:gd name="connsiteX3" fmla="*/ 2375103 w 2375103"/>
              <a:gd name="connsiteY3" fmla="*/ 724094 h 724094"/>
              <a:gd name="connsiteX4" fmla="*/ 2375103 w 2375103"/>
              <a:gd name="connsiteY4" fmla="*/ 0 h 724094"/>
              <a:gd name="connsiteX5" fmla="*/ 1823848 w 2375103"/>
              <a:gd name="connsiteY5" fmla="*/ 0 h 724094"/>
              <a:gd name="connsiteX6" fmla="*/ 966899 w 2375103"/>
              <a:gd name="connsiteY6" fmla="*/ 0 h 724094"/>
              <a:gd name="connsiteX7" fmla="*/ 0 w 2375103"/>
              <a:gd name="connsiteY7" fmla="*/ 0 h 724094"/>
              <a:gd name="connsiteX8" fmla="*/ 446560 w 2375103"/>
              <a:gd name="connsiteY8" fmla="*/ 714895 h 724094"/>
              <a:gd name="connsiteX9" fmla="*/ 440023 w 2375103"/>
              <a:gd name="connsiteY9" fmla="*/ 714895 h 724094"/>
              <a:gd name="connsiteX10" fmla="*/ 445769 w 2375103"/>
              <a:gd name="connsiteY10" fmla="*/ 724094 h 72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5103" h="724094">
                <a:moveTo>
                  <a:pt x="445769" y="724094"/>
                </a:moveTo>
                <a:lnTo>
                  <a:pt x="966899" y="724094"/>
                </a:lnTo>
                <a:lnTo>
                  <a:pt x="1823848" y="724094"/>
                </a:lnTo>
                <a:lnTo>
                  <a:pt x="2375103" y="724094"/>
                </a:lnTo>
                <a:lnTo>
                  <a:pt x="2375103" y="0"/>
                </a:lnTo>
                <a:lnTo>
                  <a:pt x="1823848" y="0"/>
                </a:lnTo>
                <a:lnTo>
                  <a:pt x="966899" y="0"/>
                </a:lnTo>
                <a:lnTo>
                  <a:pt x="0" y="0"/>
                </a:lnTo>
                <a:lnTo>
                  <a:pt x="446560" y="714895"/>
                </a:lnTo>
                <a:lnTo>
                  <a:pt x="440023" y="714895"/>
                </a:lnTo>
                <a:lnTo>
                  <a:pt x="445769" y="724094"/>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12" name="Freeform: Shape 11">
            <a:extLst>
              <a:ext uri="{FF2B5EF4-FFF2-40B4-BE49-F238E27FC236}">
                <a16:creationId xmlns:a16="http://schemas.microsoft.com/office/drawing/2014/main" id="{7119800F-93E3-4F04-A4FF-A3C4EE83F2D0}"/>
              </a:ext>
            </a:extLst>
          </p:cNvPr>
          <p:cNvSpPr/>
          <p:nvPr userDrawn="1"/>
        </p:nvSpPr>
        <p:spPr>
          <a:xfrm flipV="1">
            <a:off x="2" y="-290"/>
            <a:ext cx="4565985" cy="342900"/>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lang="en-US" sz="2025" cap="small" baseline="0" dirty="0">
              <a:solidFill>
                <a:srgbClr val="002060"/>
              </a:solidFill>
              <a:ea typeface="+mn-lt"/>
              <a:cs typeface="+mn-lt"/>
            </a:endParaRPr>
          </a:p>
        </p:txBody>
      </p:sp>
      <p:sp>
        <p:nvSpPr>
          <p:cNvPr id="42" name="Freeform: Shape 41">
            <a:extLst>
              <a:ext uri="{FF2B5EF4-FFF2-40B4-BE49-F238E27FC236}">
                <a16:creationId xmlns:a16="http://schemas.microsoft.com/office/drawing/2014/main" id="{D93646B4-7859-4A91-9AAE-5A960A3651FB}"/>
              </a:ext>
            </a:extLst>
          </p:cNvPr>
          <p:cNvSpPr/>
          <p:nvPr userDrawn="1"/>
        </p:nvSpPr>
        <p:spPr>
          <a:xfrm flipV="1">
            <a:off x="4460250" y="-290"/>
            <a:ext cx="1249607" cy="342900"/>
          </a:xfrm>
          <a:custGeom>
            <a:avLst/>
            <a:gdLst>
              <a:gd name="connsiteX0" fmla="*/ 285590 w 2221523"/>
              <a:gd name="connsiteY0" fmla="*/ 457200 h 457200"/>
              <a:gd name="connsiteX1" fmla="*/ 2221523 w 2221523"/>
              <a:gd name="connsiteY1" fmla="*/ 457200 h 457200"/>
              <a:gd name="connsiteX2" fmla="*/ 1935933 w 2221523"/>
              <a:gd name="connsiteY2" fmla="*/ 0 h 457200"/>
              <a:gd name="connsiteX3" fmla="*/ 0 w 2221523"/>
              <a:gd name="connsiteY3" fmla="*/ 0 h 457200"/>
              <a:gd name="connsiteX4" fmla="*/ 285590 w 2221523"/>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523" h="457200">
                <a:moveTo>
                  <a:pt x="285590" y="457200"/>
                </a:moveTo>
                <a:lnTo>
                  <a:pt x="2221523" y="457200"/>
                </a:lnTo>
                <a:lnTo>
                  <a:pt x="1935933" y="0"/>
                </a:lnTo>
                <a:lnTo>
                  <a:pt x="0" y="0"/>
                </a:lnTo>
                <a:lnTo>
                  <a:pt x="285590" y="45720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pic>
        <p:nvPicPr>
          <p:cNvPr id="3" name="Picture 2">
            <a:extLst>
              <a:ext uri="{FF2B5EF4-FFF2-40B4-BE49-F238E27FC236}">
                <a16:creationId xmlns:a16="http://schemas.microsoft.com/office/drawing/2014/main" id="{95E558AB-C9B3-4DEA-8826-18D1FB11CF84}"/>
              </a:ext>
            </a:extLst>
          </p:cNvPr>
          <p:cNvPicPr>
            <a:picLocks noChangeAspect="1"/>
          </p:cNvPicPr>
          <p:nvPr userDrawn="1"/>
        </p:nvPicPr>
        <p:blipFill>
          <a:blip r:embed="rId5"/>
          <a:stretch>
            <a:fillRect/>
          </a:stretch>
        </p:blipFill>
        <p:spPr>
          <a:xfrm flipH="1" flipV="1">
            <a:off x="-7894" y="4607329"/>
            <a:ext cx="6858000" cy="544068"/>
          </a:xfrm>
          <a:prstGeom prst="rect">
            <a:avLst/>
          </a:prstGeom>
        </p:spPr>
      </p:pic>
      <p:sp>
        <p:nvSpPr>
          <p:cNvPr id="23" name="Slide Number Placeholder 6">
            <a:extLst>
              <a:ext uri="{FF2B5EF4-FFF2-40B4-BE49-F238E27FC236}">
                <a16:creationId xmlns:a16="http://schemas.microsoft.com/office/drawing/2014/main" id="{993734C5-A89B-40CC-AE6C-0B25EB429BA2}"/>
              </a:ext>
            </a:extLst>
          </p:cNvPr>
          <p:cNvSpPr>
            <a:spLocks noGrp="1"/>
          </p:cNvSpPr>
          <p:nvPr>
            <p:ph type="sldNum" sz="quarter" idx="4"/>
          </p:nvPr>
        </p:nvSpPr>
        <p:spPr>
          <a:xfrm flipV="1">
            <a:off x="6430238" y="4879369"/>
            <a:ext cx="334140" cy="216605"/>
          </a:xfrm>
          <a:prstGeom prst="rect">
            <a:avLst/>
          </a:prstGeom>
        </p:spPr>
        <p:txBody>
          <a:bodyPr/>
          <a:lstStyle/>
          <a:p>
            <a:fld id="{06E00476-8A9E-490F-AB18-73544A16AA09}" type="slidenum">
              <a:rPr lang="en-US" smtClean="0"/>
              <a:t>‹#›</a:t>
            </a:fld>
            <a:endParaRPr lang="en-US"/>
          </a:p>
        </p:txBody>
      </p:sp>
      <p:pic>
        <p:nvPicPr>
          <p:cNvPr id="14" name="Picture 2" descr="Exact Recovery by Semidefinite Programming in the Binary Stochastic Block  Model with Partially Revealed Side Information | SigPort">
            <a:extLst>
              <a:ext uri="{FF2B5EF4-FFF2-40B4-BE49-F238E27FC236}">
                <a16:creationId xmlns:a16="http://schemas.microsoft.com/office/drawing/2014/main" id="{F025DA03-6CE9-4858-8F8F-B8FF69D59CFA}"/>
              </a:ext>
            </a:extLst>
          </p:cNvPr>
          <p:cNvPicPr>
            <a:picLocks noChangeAspect="1" noChangeArrowheads="1"/>
          </p:cNvPicPr>
          <p:nvPr userDrawn="1"/>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624" y="1925459"/>
            <a:ext cx="1447797" cy="10858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 smart local moving algorithm for large-scale modularity-based community  detection">
            <a:extLst>
              <a:ext uri="{FF2B5EF4-FFF2-40B4-BE49-F238E27FC236}">
                <a16:creationId xmlns:a16="http://schemas.microsoft.com/office/drawing/2014/main" id="{F0452279-F2D2-4DD5-A605-315F46E8881F}"/>
              </a:ext>
            </a:extLst>
          </p:cNvPr>
          <p:cNvPicPr>
            <a:picLocks noChangeAspect="1" noChangeArrowheads="1"/>
          </p:cNvPicPr>
          <p:nvPr userDrawn="1"/>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12419" y="2012129"/>
            <a:ext cx="1504122" cy="9073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598894E-9187-4444-A41D-8B89C002269D}"/>
              </a:ext>
            </a:extLst>
          </p:cNvPr>
          <p:cNvPicPr>
            <a:picLocks noChangeAspect="1"/>
          </p:cNvPicPr>
          <p:nvPr userDrawn="1"/>
        </p:nvPicPr>
        <p:blipFill rotWithShape="1">
          <a:blip r:embed="rId8">
            <a:duotone>
              <a:schemeClr val="accent4">
                <a:shade val="45000"/>
                <a:satMod val="135000"/>
              </a:schemeClr>
              <a:prstClr val="white"/>
            </a:duotone>
          </a:blip>
          <a:srcRect l="6619" t="2542" r="4066" b="2542"/>
          <a:stretch/>
        </p:blipFill>
        <p:spPr>
          <a:xfrm>
            <a:off x="5334001" y="1892681"/>
            <a:ext cx="1138232" cy="1138231"/>
          </a:xfrm>
          <a:prstGeom prst="rect">
            <a:avLst/>
          </a:prstGeom>
        </p:spPr>
      </p:pic>
      <p:pic>
        <p:nvPicPr>
          <p:cNvPr id="17" name="Picture 16">
            <a:extLst>
              <a:ext uri="{FF2B5EF4-FFF2-40B4-BE49-F238E27FC236}">
                <a16:creationId xmlns:a16="http://schemas.microsoft.com/office/drawing/2014/main" id="{ED91934D-1122-4B1F-9AD9-F420581B3A74}"/>
              </a:ext>
            </a:extLst>
          </p:cNvPr>
          <p:cNvPicPr>
            <a:picLocks noChangeAspect="1"/>
          </p:cNvPicPr>
          <p:nvPr userDrawn="1"/>
        </p:nvPicPr>
        <p:blipFill>
          <a:blip r:embed="rId9">
            <a:duotone>
              <a:schemeClr val="accent1">
                <a:shade val="45000"/>
                <a:satMod val="135000"/>
              </a:schemeClr>
              <a:prstClr val="white"/>
            </a:duotone>
          </a:blip>
          <a:stretch>
            <a:fillRect/>
          </a:stretch>
        </p:blipFill>
        <p:spPr>
          <a:xfrm>
            <a:off x="1845871" y="2012129"/>
            <a:ext cx="1506930" cy="912517"/>
          </a:xfrm>
          <a:prstGeom prst="rect">
            <a:avLst/>
          </a:prstGeom>
        </p:spPr>
      </p:pic>
    </p:spTree>
    <p:extLst>
      <p:ext uri="{BB962C8B-B14F-4D97-AF65-F5344CB8AC3E}">
        <p14:creationId xmlns:p14="http://schemas.microsoft.com/office/powerpoint/2010/main" val="355663497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txStyles>
    <p:titleStyle>
      <a:lvl1pPr algn="l" defTabSz="514337"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4"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2"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826921-6E26-4769-826D-22D207FF001E}"/>
              </a:ext>
            </a:extLst>
          </p:cNvPr>
          <p:cNvPicPr>
            <a:picLocks noChangeAspect="1"/>
          </p:cNvPicPr>
          <p:nvPr userDrawn="1"/>
        </p:nvPicPr>
        <p:blipFill>
          <a:blip r:embed="rId3"/>
          <a:stretch>
            <a:fillRect/>
          </a:stretch>
        </p:blipFill>
        <p:spPr>
          <a:xfrm rot="10800000">
            <a:off x="1623560" y="0"/>
            <a:ext cx="5234443" cy="388019"/>
          </a:xfrm>
          <a:prstGeom prst="rect">
            <a:avLst/>
          </a:prstGeom>
        </p:spPr>
      </p:pic>
      <p:pic>
        <p:nvPicPr>
          <p:cNvPr id="3" name="Picture 2">
            <a:extLst>
              <a:ext uri="{FF2B5EF4-FFF2-40B4-BE49-F238E27FC236}">
                <a16:creationId xmlns:a16="http://schemas.microsoft.com/office/drawing/2014/main" id="{A47F8DB6-B8D9-4B25-88F5-8E67673C9B5F}"/>
              </a:ext>
            </a:extLst>
          </p:cNvPr>
          <p:cNvPicPr>
            <a:picLocks noChangeAspect="1"/>
          </p:cNvPicPr>
          <p:nvPr userDrawn="1"/>
        </p:nvPicPr>
        <p:blipFill>
          <a:blip r:embed="rId3"/>
          <a:stretch>
            <a:fillRect/>
          </a:stretch>
        </p:blipFill>
        <p:spPr>
          <a:xfrm>
            <a:off x="0" y="4683124"/>
            <a:ext cx="6858000" cy="460376"/>
          </a:xfrm>
          <a:prstGeom prst="rect">
            <a:avLst/>
          </a:prstGeom>
        </p:spPr>
      </p:pic>
      <p:pic>
        <p:nvPicPr>
          <p:cNvPr id="9" name="Picture 8">
            <a:extLst>
              <a:ext uri="{FF2B5EF4-FFF2-40B4-BE49-F238E27FC236}">
                <a16:creationId xmlns:a16="http://schemas.microsoft.com/office/drawing/2014/main" id="{43BA429D-E7AB-4983-BC24-A10CA4237C4A}"/>
              </a:ext>
            </a:extLst>
          </p:cNvPr>
          <p:cNvPicPr>
            <a:picLocks noChangeAspect="1"/>
          </p:cNvPicPr>
          <p:nvPr userDrawn="1"/>
        </p:nvPicPr>
        <p:blipFill>
          <a:blip r:embed="rId4"/>
          <a:stretch>
            <a:fillRect/>
          </a:stretch>
        </p:blipFill>
        <p:spPr>
          <a:xfrm>
            <a:off x="111387" y="40423"/>
            <a:ext cx="1285986" cy="352075"/>
          </a:xfrm>
          <a:prstGeom prst="rect">
            <a:avLst/>
          </a:prstGeom>
        </p:spPr>
      </p:pic>
    </p:spTree>
    <p:extLst>
      <p:ext uri="{BB962C8B-B14F-4D97-AF65-F5344CB8AC3E}">
        <p14:creationId xmlns:p14="http://schemas.microsoft.com/office/powerpoint/2010/main" val="3477508250"/>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514337"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4"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2"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5482E7-0333-4A30-9A89-CECB6C452D87}"/>
              </a:ext>
            </a:extLst>
          </p:cNvPr>
          <p:cNvSpPr/>
          <p:nvPr userDrawn="1"/>
        </p:nvSpPr>
        <p:spPr>
          <a:xfrm>
            <a:off x="-3080" y="195355"/>
            <a:ext cx="6858000" cy="860369"/>
          </a:xfrm>
          <a:prstGeom prst="rect">
            <a:avLst/>
          </a:prstGeom>
          <a:gradFill flip="none" rotWithShape="1">
            <a:gsLst>
              <a:gs pos="0">
                <a:srgbClr val="00457C"/>
              </a:gs>
              <a:gs pos="50000">
                <a:schemeClr val="accent1">
                  <a:lumMod val="75000"/>
                </a:schemeClr>
              </a:gs>
              <a:gs pos="82000">
                <a:srgbClr val="B5C4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5463208" y="4808866"/>
            <a:ext cx="1394792" cy="334634"/>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471488" y="263704"/>
            <a:ext cx="5073567"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797990" y="1313547"/>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2" y="4632723"/>
            <a:ext cx="4565985" cy="510778"/>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lang="en-US" sz="2025" cap="small" baseline="0">
              <a:solidFill>
                <a:srgbClr val="002060"/>
              </a:solidFill>
              <a:ea typeface="+mn-lt"/>
              <a:cs typeface="+mn-lt"/>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4401235" y="4817810"/>
            <a:ext cx="1299734" cy="334633"/>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20" name="Slide Number Placeholder 6">
            <a:extLst>
              <a:ext uri="{FF2B5EF4-FFF2-40B4-BE49-F238E27FC236}">
                <a16:creationId xmlns:a16="http://schemas.microsoft.com/office/drawing/2014/main" id="{A9FFCAE1-3B2D-4DA2-A940-A0E31D351E4D}"/>
              </a:ext>
            </a:extLst>
          </p:cNvPr>
          <p:cNvSpPr>
            <a:spLocks noGrp="1"/>
          </p:cNvSpPr>
          <p:nvPr>
            <p:ph type="sldNum" sz="quarter" idx="4"/>
          </p:nvPr>
        </p:nvSpPr>
        <p:spPr>
          <a:xfrm>
            <a:off x="6478874" y="4832968"/>
            <a:ext cx="334140" cy="273844"/>
          </a:xfrm>
          <a:prstGeom prst="rect">
            <a:avLst/>
          </a:prstGeom>
        </p:spPr>
        <p:txBody>
          <a:bodyPr/>
          <a:lstStyle/>
          <a:p>
            <a:fld id="{06E00476-8A9E-490F-AB18-73544A16AA09}" type="slidenum">
              <a:rPr lang="en-US" smtClean="0"/>
              <a:t>‹#›</a:t>
            </a:fld>
            <a:endParaRPr lang="en-US"/>
          </a:p>
        </p:txBody>
      </p:sp>
      <p:pic>
        <p:nvPicPr>
          <p:cNvPr id="12" name="Picture 11">
            <a:extLst>
              <a:ext uri="{FF2B5EF4-FFF2-40B4-BE49-F238E27FC236}">
                <a16:creationId xmlns:a16="http://schemas.microsoft.com/office/drawing/2014/main" id="{263A132A-AFA9-48DF-88E9-DBFF97030EB6}"/>
              </a:ext>
            </a:extLst>
          </p:cNvPr>
          <p:cNvPicPr>
            <a:picLocks noChangeAspect="1"/>
          </p:cNvPicPr>
          <p:nvPr userDrawn="1"/>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5800686" y="264914"/>
            <a:ext cx="858961" cy="593369"/>
          </a:xfrm>
          <a:prstGeom prst="rect">
            <a:avLst/>
          </a:prstGeom>
        </p:spPr>
      </p:pic>
    </p:spTree>
    <p:extLst>
      <p:ext uri="{BB962C8B-B14F-4D97-AF65-F5344CB8AC3E}">
        <p14:creationId xmlns:p14="http://schemas.microsoft.com/office/powerpoint/2010/main" val="264151102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txStyles>
    <p:titleStyle>
      <a:lvl1pPr algn="l" defTabSz="514337"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4"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2"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3175B8-0009-45B5-B1AD-0CA914E40C9B}"/>
              </a:ext>
            </a:extLst>
          </p:cNvPr>
          <p:cNvSpPr/>
          <p:nvPr userDrawn="1"/>
        </p:nvSpPr>
        <p:spPr>
          <a:xfrm>
            <a:off x="-3080" y="199972"/>
            <a:ext cx="6858000" cy="893618"/>
          </a:xfrm>
          <a:prstGeom prst="rect">
            <a:avLst/>
          </a:prstGeom>
          <a:gradFill flip="none" rotWithShape="1">
            <a:gsLst>
              <a:gs pos="0">
                <a:srgbClr val="8C8C8C"/>
              </a:gs>
              <a:gs pos="50000">
                <a:schemeClr val="bg1">
                  <a:lumMod val="75000"/>
                </a:schemeClr>
              </a:gs>
              <a:gs pos="82000">
                <a:srgbClr val="E9E9E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5463208" y="4808866"/>
            <a:ext cx="1394792" cy="334634"/>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471488" y="149696"/>
            <a:ext cx="5073567"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3080" y="4632723"/>
            <a:ext cx="4565985" cy="510778"/>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lang="en-US" sz="1800" cap="small" baseline="0">
              <a:solidFill>
                <a:srgbClr val="960000"/>
              </a:solidFill>
              <a:ea typeface="+mn-lt"/>
              <a:cs typeface="+mn-lt"/>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4401235" y="4817810"/>
            <a:ext cx="1299734" cy="334633"/>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0" name="Slide Number Placeholder 6">
            <a:extLst>
              <a:ext uri="{FF2B5EF4-FFF2-40B4-BE49-F238E27FC236}">
                <a16:creationId xmlns:a16="http://schemas.microsoft.com/office/drawing/2014/main" id="{575DA27B-8105-4E33-8AF8-01B31B967688}"/>
              </a:ext>
            </a:extLst>
          </p:cNvPr>
          <p:cNvSpPr>
            <a:spLocks noGrp="1"/>
          </p:cNvSpPr>
          <p:nvPr>
            <p:ph type="sldNum" sz="quarter" idx="4"/>
          </p:nvPr>
        </p:nvSpPr>
        <p:spPr>
          <a:xfrm>
            <a:off x="6478874" y="4832968"/>
            <a:ext cx="334140" cy="273844"/>
          </a:xfrm>
          <a:prstGeom prst="rect">
            <a:avLst/>
          </a:prstGeom>
        </p:spPr>
        <p:txBody>
          <a:bodyPr/>
          <a:lstStyle/>
          <a:p>
            <a:fld id="{06E00476-8A9E-490F-AB18-73544A16AA09}" type="slidenum">
              <a:rPr lang="en-US" smtClean="0"/>
              <a:t>‹#›</a:t>
            </a:fld>
            <a:endParaRPr lang="en-US"/>
          </a:p>
        </p:txBody>
      </p:sp>
      <p:pic>
        <p:nvPicPr>
          <p:cNvPr id="14" name="Picture 13">
            <a:extLst>
              <a:ext uri="{FF2B5EF4-FFF2-40B4-BE49-F238E27FC236}">
                <a16:creationId xmlns:a16="http://schemas.microsoft.com/office/drawing/2014/main" id="{35610AE4-70F7-4464-A94B-CA6C6C3E23D4}"/>
              </a:ext>
            </a:extLst>
          </p:cNvPr>
          <p:cNvPicPr>
            <a:picLocks noChangeAspect="1"/>
          </p:cNvPicPr>
          <p:nvPr userDrawn="1"/>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115968" y="224751"/>
            <a:ext cx="664103" cy="844067"/>
          </a:xfrm>
          <a:prstGeom prst="rect">
            <a:avLst/>
          </a:prstGeom>
        </p:spPr>
      </p:pic>
    </p:spTree>
    <p:extLst>
      <p:ext uri="{BB962C8B-B14F-4D97-AF65-F5344CB8AC3E}">
        <p14:creationId xmlns:p14="http://schemas.microsoft.com/office/powerpoint/2010/main" val="3678976393"/>
      </p:ext>
    </p:extLst>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l" defTabSz="514337"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4"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2"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5E1BAB-4B5B-4B3C-9C27-7EBDC4E4CD56}"/>
              </a:ext>
            </a:extLst>
          </p:cNvPr>
          <p:cNvSpPr/>
          <p:nvPr userDrawn="1"/>
        </p:nvSpPr>
        <p:spPr>
          <a:xfrm>
            <a:off x="-3081" y="195348"/>
            <a:ext cx="6858000" cy="867502"/>
          </a:xfrm>
          <a:prstGeom prst="rect">
            <a:avLst/>
          </a:prstGeom>
          <a:gradFill flip="none" rotWithShape="1">
            <a:gsLst>
              <a:gs pos="0">
                <a:srgbClr val="FFD503"/>
              </a:gs>
              <a:gs pos="50000">
                <a:schemeClr val="accent4">
                  <a:lumMod val="40000"/>
                  <a:lumOff val="60000"/>
                </a:schemeClr>
              </a:gs>
              <a:gs pos="82000">
                <a:srgbClr val="FBF5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5463208" y="4808866"/>
            <a:ext cx="1394792" cy="334634"/>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471488" y="237156"/>
            <a:ext cx="5073567"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3080" y="4632723"/>
            <a:ext cx="4565985" cy="510778"/>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lang="en-US" sz="2025" cap="small" baseline="0">
              <a:solidFill>
                <a:srgbClr val="D8AA16"/>
              </a:solidFill>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4401235" y="4817810"/>
            <a:ext cx="1299734" cy="334633"/>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0" name="Slide Number Placeholder 6">
            <a:extLst>
              <a:ext uri="{FF2B5EF4-FFF2-40B4-BE49-F238E27FC236}">
                <a16:creationId xmlns:a16="http://schemas.microsoft.com/office/drawing/2014/main" id="{6B05ED21-3DF7-48D1-AFC7-D43758B0B29E}"/>
              </a:ext>
            </a:extLst>
          </p:cNvPr>
          <p:cNvSpPr>
            <a:spLocks noGrp="1"/>
          </p:cNvSpPr>
          <p:nvPr>
            <p:ph type="sldNum" sz="quarter" idx="4"/>
          </p:nvPr>
        </p:nvSpPr>
        <p:spPr>
          <a:xfrm>
            <a:off x="6478874" y="4832968"/>
            <a:ext cx="334140" cy="273844"/>
          </a:xfrm>
          <a:prstGeom prst="rect">
            <a:avLst/>
          </a:prstGeom>
        </p:spPr>
        <p:txBody>
          <a:bodyPr/>
          <a:lstStyle/>
          <a:p>
            <a:fld id="{06E00476-8A9E-490F-AB18-73544A16AA09}" type="slidenum">
              <a:rPr lang="en-US" smtClean="0"/>
              <a:t>‹#›</a:t>
            </a:fld>
            <a:endParaRPr lang="en-US"/>
          </a:p>
        </p:txBody>
      </p:sp>
      <p:pic>
        <p:nvPicPr>
          <p:cNvPr id="11" name="Picture 10">
            <a:extLst>
              <a:ext uri="{FF2B5EF4-FFF2-40B4-BE49-F238E27FC236}">
                <a16:creationId xmlns:a16="http://schemas.microsoft.com/office/drawing/2014/main" id="{8AC47D0B-1E26-4529-9D42-7924416AC4A1}"/>
              </a:ext>
            </a:extLst>
          </p:cNvPr>
          <p:cNvPicPr>
            <a:picLocks noChangeAspect="1"/>
          </p:cNvPicPr>
          <p:nvPr userDrawn="1"/>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5809808" y="195354"/>
            <a:ext cx="872159" cy="867501"/>
          </a:xfrm>
          <a:prstGeom prst="rect">
            <a:avLst/>
          </a:prstGeom>
        </p:spPr>
      </p:pic>
    </p:spTree>
    <p:extLst>
      <p:ext uri="{BB962C8B-B14F-4D97-AF65-F5344CB8AC3E}">
        <p14:creationId xmlns:p14="http://schemas.microsoft.com/office/powerpoint/2010/main" val="215650475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8" r:id="rId3"/>
  </p:sldLayoutIdLst>
  <p:txStyles>
    <p:titleStyle>
      <a:lvl1pPr algn="l" defTabSz="514337" rtl="0" eaLnBrk="1" latinLnBrk="0" hangingPunct="1">
        <a:lnSpc>
          <a:spcPct val="90000"/>
        </a:lnSpc>
        <a:spcBef>
          <a:spcPct val="0"/>
        </a:spcBef>
        <a:buNone/>
        <a:defRPr sz="2475" kern="1200">
          <a:solidFill>
            <a:schemeClr val="tx1"/>
          </a:solidFill>
          <a:latin typeface="Aileron Light" panose="00000400000000000000"/>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4"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2"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5482E7-0333-4A30-9A89-CECB6C452D87}"/>
              </a:ext>
            </a:extLst>
          </p:cNvPr>
          <p:cNvSpPr/>
          <p:nvPr userDrawn="1"/>
        </p:nvSpPr>
        <p:spPr>
          <a:xfrm>
            <a:off x="-3080" y="195355"/>
            <a:ext cx="6858000" cy="860369"/>
          </a:xfrm>
          <a:prstGeom prst="rect">
            <a:avLst/>
          </a:prstGeom>
          <a:gradFill flip="none" rotWithShape="1">
            <a:gsLst>
              <a:gs pos="0">
                <a:srgbClr val="00457C"/>
              </a:gs>
              <a:gs pos="50000">
                <a:schemeClr val="accent1">
                  <a:lumMod val="75000"/>
                </a:schemeClr>
              </a:gs>
              <a:gs pos="82000">
                <a:srgbClr val="B5C4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5463208" y="4808866"/>
            <a:ext cx="1394792" cy="334634"/>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471488" y="263704"/>
            <a:ext cx="5073567"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2" y="4632723"/>
            <a:ext cx="4565985" cy="510778"/>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lang="en-US" sz="2025" cap="small" baseline="0" dirty="0">
              <a:solidFill>
                <a:srgbClr val="002060"/>
              </a:solidFill>
              <a:ea typeface="+mn-lt"/>
              <a:cs typeface="+mn-lt"/>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4401235" y="4817810"/>
            <a:ext cx="1299734" cy="334633"/>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20" name="Slide Number Placeholder 6">
            <a:extLst>
              <a:ext uri="{FF2B5EF4-FFF2-40B4-BE49-F238E27FC236}">
                <a16:creationId xmlns:a16="http://schemas.microsoft.com/office/drawing/2014/main" id="{A9FFCAE1-3B2D-4DA2-A940-A0E31D351E4D}"/>
              </a:ext>
            </a:extLst>
          </p:cNvPr>
          <p:cNvSpPr>
            <a:spLocks noGrp="1"/>
          </p:cNvSpPr>
          <p:nvPr>
            <p:ph type="sldNum" sz="quarter" idx="4"/>
          </p:nvPr>
        </p:nvSpPr>
        <p:spPr>
          <a:xfrm>
            <a:off x="6478874" y="4832968"/>
            <a:ext cx="334140" cy="273844"/>
          </a:xfrm>
          <a:prstGeom prst="rect">
            <a:avLst/>
          </a:prstGeom>
        </p:spPr>
        <p:txBody>
          <a:bodyPr/>
          <a:lstStyle/>
          <a:p>
            <a:fld id="{06E00476-8A9E-490F-AB18-73544A16AA09}" type="slidenum">
              <a:rPr lang="en-US" smtClean="0"/>
              <a:t>‹#›</a:t>
            </a:fld>
            <a:endParaRPr lang="en-US"/>
          </a:p>
        </p:txBody>
      </p:sp>
      <p:pic>
        <p:nvPicPr>
          <p:cNvPr id="12" name="Picture 11">
            <a:extLst>
              <a:ext uri="{FF2B5EF4-FFF2-40B4-BE49-F238E27FC236}">
                <a16:creationId xmlns:a16="http://schemas.microsoft.com/office/drawing/2014/main" id="{263A132A-AFA9-48DF-88E9-DBFF97030EB6}"/>
              </a:ext>
            </a:extLst>
          </p:cNvPr>
          <p:cNvPicPr>
            <a:picLocks noChangeAspect="1"/>
          </p:cNvPicPr>
          <p:nvPr userDrawn="1"/>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5800686" y="264914"/>
            <a:ext cx="858961" cy="593369"/>
          </a:xfrm>
          <a:prstGeom prst="rect">
            <a:avLst/>
          </a:prstGeom>
        </p:spPr>
      </p:pic>
    </p:spTree>
    <p:extLst>
      <p:ext uri="{BB962C8B-B14F-4D97-AF65-F5344CB8AC3E}">
        <p14:creationId xmlns:p14="http://schemas.microsoft.com/office/powerpoint/2010/main" val="1377937035"/>
      </p:ext>
    </p:extLst>
  </p:cSld>
  <p:clrMap bg1="lt1" tx1="dk1" bg2="lt2" tx2="dk2" accent1="accent1" accent2="accent2" accent3="accent3" accent4="accent4" accent5="accent5" accent6="accent6" hlink="hlink" folHlink="folHlink"/>
  <p:sldLayoutIdLst>
    <p:sldLayoutId id="2147483716" r:id="rId1"/>
    <p:sldLayoutId id="2147483717" r:id="rId2"/>
  </p:sldLayoutIdLst>
  <p:txStyles>
    <p:titleStyle>
      <a:lvl1pPr algn="l" defTabSz="514337"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4"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2"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013" y="457205"/>
            <a:ext cx="5823991" cy="942975"/>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013" y="1557338"/>
            <a:ext cx="5823991" cy="2786062"/>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319289" y="4500562"/>
            <a:ext cx="1543050" cy="273844"/>
          </a:xfrm>
          <a:prstGeom prst="rect">
            <a:avLst/>
          </a:prstGeom>
        </p:spPr>
        <p:txBody>
          <a:bodyPr vert="horz" lIns="91440" tIns="45720" rIns="91440" bIns="45720" rtlCol="0" anchor="ctr"/>
          <a:lstStyle>
            <a:lvl1pPr algn="r">
              <a:defRPr sz="619">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1/21/2022</a:t>
            </a:fld>
            <a:endParaRPr lang="en-US" dirty="0"/>
          </a:p>
        </p:txBody>
      </p:sp>
      <p:sp>
        <p:nvSpPr>
          <p:cNvPr id="5" name="Footer Placeholder 4"/>
          <p:cNvSpPr>
            <a:spLocks noGrp="1"/>
          </p:cNvSpPr>
          <p:nvPr>
            <p:ph type="ftr" sz="quarter" idx="3"/>
          </p:nvPr>
        </p:nvSpPr>
        <p:spPr>
          <a:xfrm>
            <a:off x="514013" y="4500562"/>
            <a:ext cx="3753487" cy="273844"/>
          </a:xfrm>
          <a:prstGeom prst="rect">
            <a:avLst/>
          </a:prstGeom>
        </p:spPr>
        <p:txBody>
          <a:bodyPr vert="horz" lIns="91440" tIns="45720" rIns="91440" bIns="45720" rtlCol="0" anchor="ctr"/>
          <a:lstStyle>
            <a:lvl1pPr algn="l">
              <a:defRPr sz="619">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5914135" y="4500562"/>
            <a:ext cx="423869" cy="273844"/>
          </a:xfrm>
          <a:prstGeom prst="rect">
            <a:avLst/>
          </a:prstGeom>
        </p:spPr>
        <p:txBody>
          <a:bodyPr vert="horz" lIns="91440" tIns="45720" rIns="91440" bIns="45720" rtlCol="0" anchor="ctr"/>
          <a:lstStyle>
            <a:lvl1pPr algn="r">
              <a:defRPr sz="619">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853524405"/>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hf sldNum="0" hdr="0" ftr="0" dt="0"/>
  <p:txStyles>
    <p:titleStyle>
      <a:lvl1pPr algn="ctr" defTabSz="257168" rtl="0" eaLnBrk="1" latinLnBrk="0" hangingPunct="1">
        <a:lnSpc>
          <a:spcPct val="90000"/>
        </a:lnSpc>
        <a:spcBef>
          <a:spcPct val="0"/>
        </a:spcBef>
        <a:buNone/>
        <a:defRPr sz="2588"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92876" indent="-172121" algn="l" defTabSz="257168" rtl="0" eaLnBrk="1" latinLnBrk="0" hangingPunct="1">
        <a:lnSpc>
          <a:spcPct val="110000"/>
        </a:lnSpc>
        <a:spcBef>
          <a:spcPct val="20000"/>
        </a:spcBef>
        <a:spcAft>
          <a:spcPts val="338"/>
        </a:spcAft>
        <a:buClr>
          <a:schemeClr val="tx2"/>
        </a:buClr>
        <a:buSzPct val="70000"/>
        <a:buFont typeface="Wingdings 2" charset="2"/>
        <a:buChar char=""/>
        <a:defRPr sz="1294"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404990" indent="-151871" algn="l" defTabSz="257168" rtl="0" eaLnBrk="1" latinLnBrk="0" hangingPunct="1">
        <a:spcBef>
          <a:spcPct val="20000"/>
        </a:spcBef>
        <a:spcAft>
          <a:spcPts val="338"/>
        </a:spcAft>
        <a:buClr>
          <a:schemeClr val="tx2"/>
        </a:buClr>
        <a:buSzPct val="70000"/>
        <a:buFont typeface="Wingdings 2" charset="2"/>
        <a:buChar char=""/>
        <a:defRPr sz="118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577111" indent="-121497" algn="l" defTabSz="257168" rtl="0" eaLnBrk="1" latinLnBrk="0" hangingPunct="1">
        <a:spcBef>
          <a:spcPct val="20000"/>
        </a:spcBef>
        <a:spcAft>
          <a:spcPts val="338"/>
        </a:spcAft>
        <a:buClr>
          <a:schemeClr val="tx2"/>
        </a:buClr>
        <a:buSzPct val="70000"/>
        <a:buFont typeface="Wingdings 2" charset="2"/>
        <a:buChar char=""/>
        <a:defRPr sz="101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779606" indent="-121497" algn="l" defTabSz="257168" rtl="0" eaLnBrk="1" latinLnBrk="0" hangingPunct="1">
        <a:spcBef>
          <a:spcPct val="20000"/>
        </a:spcBef>
        <a:spcAft>
          <a:spcPts val="338"/>
        </a:spcAft>
        <a:buClr>
          <a:schemeClr val="tx2"/>
        </a:buClr>
        <a:buSzPct val="70000"/>
        <a:buFont typeface="Wingdings 2" charset="2"/>
        <a:buChar char=""/>
        <a:defRPr sz="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941602" indent="-121497" algn="l" defTabSz="257168" rtl="0" eaLnBrk="1" latinLnBrk="0" hangingPunct="1">
        <a:spcBef>
          <a:spcPct val="20000"/>
        </a:spcBef>
        <a:spcAft>
          <a:spcPts val="338"/>
        </a:spcAft>
        <a:buClr>
          <a:schemeClr val="tx2"/>
        </a:buClr>
        <a:buSzPct val="70000"/>
        <a:buFont typeface="Wingdings 2" charset="2"/>
        <a:buChar char=""/>
        <a:defRPr sz="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133185" indent="-128585" algn="l" defTabSz="257168" rtl="0" eaLnBrk="1" latinLnBrk="0" hangingPunct="1">
        <a:spcBef>
          <a:spcPct val="20000"/>
        </a:spcBef>
        <a:spcAft>
          <a:spcPts val="338"/>
        </a:spcAft>
        <a:buClr>
          <a:schemeClr val="tx2"/>
        </a:buClr>
        <a:buSzPct val="70000"/>
        <a:buFont typeface="Wingdings 2" charset="2"/>
        <a:buChar char=""/>
        <a:defRPr sz="788"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350980" indent="-128585" algn="l" defTabSz="257168" rtl="0" eaLnBrk="1" latinLnBrk="0" hangingPunct="1">
        <a:spcBef>
          <a:spcPct val="20000"/>
        </a:spcBef>
        <a:spcAft>
          <a:spcPts val="338"/>
        </a:spcAft>
        <a:buClr>
          <a:schemeClr val="tx2"/>
        </a:buClr>
        <a:buSzPct val="70000"/>
        <a:buFont typeface="Wingdings 2" charset="2"/>
        <a:buChar char=""/>
        <a:defRPr sz="788"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568774" indent="-128585" algn="l" defTabSz="257168" rtl="0" eaLnBrk="1" latinLnBrk="0" hangingPunct="1">
        <a:spcBef>
          <a:spcPct val="20000"/>
        </a:spcBef>
        <a:spcAft>
          <a:spcPts val="338"/>
        </a:spcAft>
        <a:buClr>
          <a:schemeClr val="tx2"/>
        </a:buClr>
        <a:buSzPct val="70000"/>
        <a:buFont typeface="Wingdings 2" charset="2"/>
        <a:buChar char=""/>
        <a:defRPr sz="788"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747194" indent="-128585" algn="l" defTabSz="257168" rtl="0" eaLnBrk="1" latinLnBrk="0" hangingPunct="1">
        <a:spcBef>
          <a:spcPct val="20000"/>
        </a:spcBef>
        <a:spcAft>
          <a:spcPts val="338"/>
        </a:spcAft>
        <a:buClr>
          <a:schemeClr val="tx2"/>
        </a:buClr>
        <a:buSzPct val="70000"/>
        <a:buFont typeface="Wingdings 2" charset="2"/>
        <a:buChar char=""/>
        <a:defRPr sz="788"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57168" rtl="0" eaLnBrk="1" latinLnBrk="0" hangingPunct="1">
        <a:defRPr sz="1013" kern="1200">
          <a:solidFill>
            <a:schemeClr val="tx1"/>
          </a:solidFill>
          <a:latin typeface="+mn-lt"/>
          <a:ea typeface="+mn-ea"/>
          <a:cs typeface="+mn-cs"/>
        </a:defRPr>
      </a:lvl1pPr>
      <a:lvl2pPr marL="257168" algn="l" defTabSz="257168" rtl="0" eaLnBrk="1" latinLnBrk="0" hangingPunct="1">
        <a:defRPr sz="1013" kern="1200">
          <a:solidFill>
            <a:schemeClr val="tx1"/>
          </a:solidFill>
          <a:latin typeface="+mn-lt"/>
          <a:ea typeface="+mn-ea"/>
          <a:cs typeface="+mn-cs"/>
        </a:defRPr>
      </a:lvl2pPr>
      <a:lvl3pPr marL="514337" algn="l" defTabSz="257168" rtl="0" eaLnBrk="1" latinLnBrk="0" hangingPunct="1">
        <a:defRPr sz="1013" kern="1200">
          <a:solidFill>
            <a:schemeClr val="tx1"/>
          </a:solidFill>
          <a:latin typeface="+mn-lt"/>
          <a:ea typeface="+mn-ea"/>
          <a:cs typeface="+mn-cs"/>
        </a:defRPr>
      </a:lvl3pPr>
      <a:lvl4pPr marL="771506" algn="l" defTabSz="257168" rtl="0" eaLnBrk="1" latinLnBrk="0" hangingPunct="1">
        <a:defRPr sz="1013" kern="1200">
          <a:solidFill>
            <a:schemeClr val="tx1"/>
          </a:solidFill>
          <a:latin typeface="+mn-lt"/>
          <a:ea typeface="+mn-ea"/>
          <a:cs typeface="+mn-cs"/>
        </a:defRPr>
      </a:lvl4pPr>
      <a:lvl5pPr marL="1028675" algn="l" defTabSz="257168" rtl="0" eaLnBrk="1" latinLnBrk="0" hangingPunct="1">
        <a:defRPr sz="1013" kern="1200">
          <a:solidFill>
            <a:schemeClr val="tx1"/>
          </a:solidFill>
          <a:latin typeface="+mn-lt"/>
          <a:ea typeface="+mn-ea"/>
          <a:cs typeface="+mn-cs"/>
        </a:defRPr>
      </a:lvl5pPr>
      <a:lvl6pPr marL="1285843" algn="l" defTabSz="257168" rtl="0" eaLnBrk="1" latinLnBrk="0" hangingPunct="1">
        <a:defRPr sz="1013" kern="1200">
          <a:solidFill>
            <a:schemeClr val="tx1"/>
          </a:solidFill>
          <a:latin typeface="+mn-lt"/>
          <a:ea typeface="+mn-ea"/>
          <a:cs typeface="+mn-cs"/>
        </a:defRPr>
      </a:lvl6pPr>
      <a:lvl7pPr marL="1543012" algn="l" defTabSz="257168" rtl="0" eaLnBrk="1" latinLnBrk="0" hangingPunct="1">
        <a:defRPr sz="1013" kern="1200">
          <a:solidFill>
            <a:schemeClr val="tx1"/>
          </a:solidFill>
          <a:latin typeface="+mn-lt"/>
          <a:ea typeface="+mn-ea"/>
          <a:cs typeface="+mn-cs"/>
        </a:defRPr>
      </a:lvl7pPr>
      <a:lvl8pPr marL="1800180" algn="l" defTabSz="257168" rtl="0" eaLnBrk="1" latinLnBrk="0" hangingPunct="1">
        <a:defRPr sz="1013" kern="1200">
          <a:solidFill>
            <a:schemeClr val="tx1"/>
          </a:solidFill>
          <a:latin typeface="+mn-lt"/>
          <a:ea typeface="+mn-ea"/>
          <a:cs typeface="+mn-cs"/>
        </a:defRPr>
      </a:lvl8pPr>
      <a:lvl9pPr marL="2057348" algn="l" defTabSz="257168" rtl="0" eaLnBrk="1" latinLnBrk="0" hangingPunct="1">
        <a:defRPr sz="10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5E1BAB-4B5B-4B3C-9C27-7EBDC4E4CD56}"/>
              </a:ext>
            </a:extLst>
          </p:cNvPr>
          <p:cNvSpPr/>
          <p:nvPr userDrawn="1"/>
        </p:nvSpPr>
        <p:spPr>
          <a:xfrm>
            <a:off x="-3081" y="195348"/>
            <a:ext cx="6858000" cy="867502"/>
          </a:xfrm>
          <a:prstGeom prst="rect">
            <a:avLst/>
          </a:prstGeom>
          <a:gradFill flip="none" rotWithShape="1">
            <a:gsLst>
              <a:gs pos="0">
                <a:srgbClr val="FFD503"/>
              </a:gs>
              <a:gs pos="50000">
                <a:schemeClr val="accent4">
                  <a:lumMod val="40000"/>
                  <a:lumOff val="60000"/>
                </a:schemeClr>
              </a:gs>
              <a:gs pos="82000">
                <a:srgbClr val="FBF5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5463208" y="4808866"/>
            <a:ext cx="1394792" cy="334634"/>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471487" y="237156"/>
            <a:ext cx="5073567"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3081" y="4632723"/>
            <a:ext cx="4565985" cy="510778"/>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en-US" sz="2025" cap="small" baseline="0">
              <a:solidFill>
                <a:srgbClr val="D8AA16"/>
              </a:solidFill>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4401235" y="4817804"/>
            <a:ext cx="1299734" cy="334633"/>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0" name="Slide Number Placeholder 6">
            <a:extLst>
              <a:ext uri="{FF2B5EF4-FFF2-40B4-BE49-F238E27FC236}">
                <a16:creationId xmlns:a16="http://schemas.microsoft.com/office/drawing/2014/main" id="{6B05ED21-3DF7-48D1-AFC7-D43758B0B29E}"/>
              </a:ext>
            </a:extLst>
          </p:cNvPr>
          <p:cNvSpPr>
            <a:spLocks noGrp="1"/>
          </p:cNvSpPr>
          <p:nvPr>
            <p:ph type="sldNum" sz="quarter" idx="4"/>
          </p:nvPr>
        </p:nvSpPr>
        <p:spPr>
          <a:xfrm>
            <a:off x="6478874" y="4832968"/>
            <a:ext cx="334140" cy="273844"/>
          </a:xfrm>
          <a:prstGeom prst="rect">
            <a:avLst/>
          </a:prstGeom>
        </p:spPr>
        <p:txBody>
          <a:bodyPr/>
          <a:lstStyle/>
          <a:p>
            <a:fld id="{06E00476-8A9E-490F-AB18-73544A16AA09}" type="slidenum">
              <a:rPr lang="en-US" smtClean="0"/>
              <a:t>‹#›</a:t>
            </a:fld>
            <a:endParaRPr lang="en-US"/>
          </a:p>
        </p:txBody>
      </p:sp>
      <p:pic>
        <p:nvPicPr>
          <p:cNvPr id="11" name="Picture 10">
            <a:extLst>
              <a:ext uri="{FF2B5EF4-FFF2-40B4-BE49-F238E27FC236}">
                <a16:creationId xmlns:a16="http://schemas.microsoft.com/office/drawing/2014/main" id="{8AC47D0B-1E26-4529-9D42-7924416AC4A1}"/>
              </a:ext>
            </a:extLst>
          </p:cNvPr>
          <p:cNvPicPr>
            <a:picLocks noChangeAspect="1"/>
          </p:cNvPicPr>
          <p:nvPr userDrawn="1"/>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5809805" y="195348"/>
            <a:ext cx="872159" cy="867501"/>
          </a:xfrm>
          <a:prstGeom prst="rect">
            <a:avLst/>
          </a:prstGeom>
        </p:spPr>
      </p:pic>
    </p:spTree>
    <p:extLst>
      <p:ext uri="{BB962C8B-B14F-4D97-AF65-F5344CB8AC3E}">
        <p14:creationId xmlns:p14="http://schemas.microsoft.com/office/powerpoint/2010/main" val="52733117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txStyles>
    <p:titleStyle>
      <a:lvl1pPr algn="l" defTabSz="514350" rtl="0" eaLnBrk="1" latinLnBrk="0" hangingPunct="1">
        <a:lnSpc>
          <a:spcPct val="90000"/>
        </a:lnSpc>
        <a:spcBef>
          <a:spcPct val="0"/>
        </a:spcBef>
        <a:buNone/>
        <a:defRPr sz="2475" kern="1200">
          <a:solidFill>
            <a:schemeClr val="tx1"/>
          </a:solidFill>
          <a:latin typeface="Aileron Light" panose="00000400000000000000"/>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tWQWN1xAZQ"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hyperlink" Target="https://neo4j.com/blog/graph-algorithms-neo4j-louvain-modularity/" TargetMode="External"/><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blog.insightdatascience.com/graph-based-machine-learning-6e2bd8926a0" TargetMode="External"/><Relationship Id="rId2" Type="http://schemas.openxmlformats.org/officeDocument/2006/relationships/image" Target="../media/image35.png"/><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hyperlink" Target="https://www.youtube.com/watch?v=dGa-TXpoPz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7LMnpM0p4cM" TargetMode="External"/><Relationship Id="rId2" Type="http://schemas.openxmlformats.org/officeDocument/2006/relationships/hyperlink" Target="https://perso.crans.org/aynaud/communities/" TargetMode="External"/><Relationship Id="rId1" Type="http://schemas.openxmlformats.org/officeDocument/2006/relationships/slideLayout" Target="../slideLayouts/slideLayout15.xml"/><Relationship Id="rId4" Type="http://schemas.openxmlformats.org/officeDocument/2006/relationships/hyperlink" Target="https://www.sixhat.net/finding-communities-in-networks-with-r-and-igraph.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jstor.org/stable/pdf/3058918.pdf"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networkx.github.io/documentation/latest/reference/algorithms/generated/networkx.algorithms.community.centrality.girvan_newman.html" TargetMode="External"/><Relationship Id="rId2" Type="http://schemas.openxmlformats.org/officeDocument/2006/relationships/image" Target="../media/image38.png"/><Relationship Id="rId1" Type="http://schemas.openxmlformats.org/officeDocument/2006/relationships/slideLayout" Target="../slideLayouts/slideLayout15.xml"/><Relationship Id="rId4" Type="http://schemas.openxmlformats.org/officeDocument/2006/relationships/hyperlink" Target="https://www.sixhat.net/finding-communities-in-networks-with-r-and-igraph.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hyperlink" Target="http://infernusweb.altervista.org/wp/?p=1479" TargetMode="Externa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www.researchgate.net/publication/301817085_Parallel_Local_Graph_Clustering" TargetMode="External"/><Relationship Id="rId2" Type="http://schemas.openxmlformats.org/officeDocument/2006/relationships/image" Target="../media/image43.png"/><Relationship Id="rId1" Type="http://schemas.openxmlformats.org/officeDocument/2006/relationships/slideLayout" Target="../slideLayouts/slideLayout9.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researchgate.net/figure/Stochastic-block-modeling-identifies-network-communities-HVR-6-is-shown-in-two-forms_fig7_257839768"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tuvalu.santafe.edu/~aaronc/courses/5352/fall2013/csci5352_2013_L16.pdf" TargetMode="External"/><Relationship Id="rId2" Type="http://schemas.openxmlformats.org/officeDocument/2006/relationships/image" Target="../media/image460.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tuvalu.santafe.edu/~aaronc/courses/5352/fall2013/csci5352_2013_L16.pdf" TargetMode="External"/><Relationship Id="rId2" Type="http://schemas.openxmlformats.org/officeDocument/2006/relationships/image" Target="../media/image50.png"/><Relationship Id="rId1" Type="http://schemas.openxmlformats.org/officeDocument/2006/relationships/slideLayout" Target="../slideLayouts/slideLayout16.xml"/><Relationship Id="rId4" Type="http://schemas.openxmlformats.org/officeDocument/2006/relationships/image" Target="../media/image480.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80.png"/><Relationship Id="rId1" Type="http://schemas.openxmlformats.org/officeDocument/2006/relationships/slideLayout" Target="../slideLayouts/slideLayout16.xml"/><Relationship Id="rId4" Type="http://schemas.openxmlformats.org/officeDocument/2006/relationships/hyperlink" Target="http://tuvalu.santafe.edu/~aaronc/courses/5352/fall2013/csci5352_2013_L16.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tuvalu.santafe.edu/~aaronc/courses/5352/fall2013/csci5352_2013_L16.pdf" TargetMode="Externa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s://arxiv.org/pdf/1703.10146.pdf" TargetMode="External"/><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tuvalu.santafe.edu/~aaronc/courses/5352/csci5352_2017_L6_supplement.pdf"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citeseerx.ist.psu.edu/viewdoc/download?doi=10.1.1.220.2342&amp;rep=rep1&amp;type=pdf" TargetMode="External"/><Relationship Id="rId2" Type="http://schemas.openxmlformats.org/officeDocument/2006/relationships/hyperlink" Target="http://www.public.asu.edu/~huanliu/papers/kdd08Tang.pdf" TargetMode="Externa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hyperlink" Target="https://arxiv.org/ftp/arxiv/papers/0704/0704.0744.pdf" TargetMode="External"/><Relationship Id="rId4" Type="http://schemas.openxmlformats.org/officeDocument/2006/relationships/hyperlink" Target="http://citeseerx.ist.psu.edu/viewdoc/download?doi=10.1.1.216.4291&amp;rep=rep1&amp;type=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appliednetsci.springeropen.com/articles/10.1007/s41109-017-0023-6" TargetMode="External"/><Relationship Id="rId2" Type="http://schemas.openxmlformats.org/officeDocument/2006/relationships/hyperlink" Target="https://appliednetsci.springeropen.com/articles/10.1007/s41109-017-0023-6#ref-CR53" TargetMode="Externa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www.sixhat.net/finding-communities-in-networks-with-r-and-igraph.html" TargetMode="External"/><Relationship Id="rId3" Type="http://schemas.openxmlformats.org/officeDocument/2006/relationships/hyperlink" Target="https://blog.dominodatalab.com/social-network-analysis-with-networkx/" TargetMode="External"/><Relationship Id="rId7" Type="http://schemas.openxmlformats.org/officeDocument/2006/relationships/hyperlink" Target="https://networkx.github.io/documentation/latest/reference/algorithms/generated/networkx.algorithms.community.centrality.girvan_newman.html" TargetMode="External"/><Relationship Id="rId12" Type="http://schemas.openxmlformats.org/officeDocument/2006/relationships/hyperlink" Target="http://vispy.org/" TargetMode="External"/><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hyperlink" Target="https://journals.plos.org/plosone/article?id=10.1371/journal.pone.0101357" TargetMode="External"/><Relationship Id="rId11" Type="http://schemas.openxmlformats.org/officeDocument/2006/relationships/hyperlink" Target="https://bokeh.pydata.org/en/latest/" TargetMode="External"/><Relationship Id="rId5" Type="http://schemas.openxmlformats.org/officeDocument/2006/relationships/hyperlink" Target="http://infernusweb.altervista.org/wp/?p=1479" TargetMode="External"/><Relationship Id="rId10" Type="http://schemas.openxmlformats.org/officeDocument/2006/relationships/hyperlink" Target="https://igraph.org/r/doc/sample_sbm.html" TargetMode="External"/><Relationship Id="rId4" Type="http://schemas.openxmlformats.org/officeDocument/2006/relationships/hyperlink" Target="http://commdetect.weebly.com/" TargetMode="External"/><Relationship Id="rId9" Type="http://schemas.openxmlformats.org/officeDocument/2006/relationships/hyperlink" Target="https://github.com/topics/stochastic-block-mode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s.cornell.edu/courses/cs6241/2019sp/readings/Fortunato-2016-guide.pdf" TargetMode="External"/><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hyperlink" Target="http://journals.cambridge.org/action/displayAbstract?fromPage=online&amp;aid=9881769&amp;fulltextType=RA&amp;fileId=S2050124215000211" TargetMode="External"/><Relationship Id="rId3" Type="http://schemas.openxmlformats.org/officeDocument/2006/relationships/hyperlink" Target="https://networkit.iti.kit.edu/" TargetMode="External"/><Relationship Id="rId7" Type="http://schemas.openxmlformats.org/officeDocument/2006/relationships/hyperlink" Target="file:///\\frank\rgera$\NPS\Research\2015\LTS\references\shortest%20path%20kernels.html" TargetMode="External"/><Relationship Id="rId2" Type="http://schemas.openxmlformats.org/officeDocument/2006/relationships/hyperlink" Target="http://www.ams.org/notices/200909/rtx090901082p.pdf" TargetMode="External"/><Relationship Id="rId1" Type="http://schemas.openxmlformats.org/officeDocument/2006/relationships/slideLayout" Target="../slideLayouts/slideLayout7.xml"/><Relationship Id="rId6" Type="http://schemas.openxmlformats.org/officeDocument/2006/relationships/hyperlink" Target="http://machinelearning.wustl.edu/mlpapers/paper_files/AISTATS09_ShervashidzeVPMB.pdf" TargetMode="External"/><Relationship Id="rId5" Type="http://schemas.openxmlformats.org/officeDocument/2006/relationships/hyperlink" Target="http://machinelearning.wustl.edu/mlpapers/paper_files/NIPS2006_836.pdf" TargetMode="External"/><Relationship Id="rId4" Type="http://schemas.openxmlformats.org/officeDocument/2006/relationships/hyperlink" Target="http://authors.library.caltech.edu/20528/1/Vishwanathan2010p11646J_Mach_Learn_Res.pdf" TargetMode="External"/><Relationship Id="rId9" Type="http://schemas.openxmlformats.org/officeDocument/2006/relationships/hyperlink" Target="http://journals.cambridge.org/action/displayAbstract?fromPage=online&amp;aid=9913386&amp;fulltextType=RA&amp;fileId=S2050124215000235"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link.springer.com/article/10.1007/s10618-011-0224-z#page-1" TargetMode="External"/><Relationship Id="rId2" Type="http://schemas.openxmlformats.org/officeDocument/2006/relationships/hyperlink" Target="http://www.sciencedirect.com/science/article/pii/S0370157313002822" TargetMode="External"/><Relationship Id="rId1" Type="http://schemas.openxmlformats.org/officeDocument/2006/relationships/slideLayout" Target="../slideLayouts/slideLayout7.xml"/><Relationship Id="rId5" Type="http://schemas.openxmlformats.org/officeDocument/2006/relationships/hyperlink" Target="http://download.springer.com/static/pdf/223/chp:10.1007/978-3-642-00234-2_1.pdf?originUrl=http://link.springer.com/chapter/10.1007/978-3-642-00234-2_1&amp;token2=exp=1442273811~acl=/static/pdf/223/chp:10.1007/978-3-642-00234-2_1.pdf?originUrl%3Dhttp://link.springer.com/chapter/10.1007/978-3-642-00234-2_1*~hmac=8c4f30323ab6fea8fb2eef2ea569def5c3e3798acdf30a25c54231795bb6218b" TargetMode="External"/><Relationship Id="rId4" Type="http://schemas.openxmlformats.org/officeDocument/2006/relationships/hyperlink" Target="http://download.springer.com/static/pdf/688/chp:10.1007/978-1-4419-6045-0_2.pdf?originUrl=http://link.springer.com/chapter/10.1007/978-1-4419-6045-0_2&amp;token2=exp=1442255180~acl=/static/pdf/688/chp:10.1007/978-1-4419-6045-0_2.pdf?originUrl%3Dhttp://link.springer.com/chapter/10.1007/978-1-4419-6045-0_2*~hmac=beb0c04a1088a7e703ccafde56013ede0fb049ff8dea9cf81f998463fa4c716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cs.stanford.edu/people/jure/pubs/ncp-www08.pdf" TargetMode="External"/><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8.png"/><Relationship Id="rId7" Type="http://schemas.openxmlformats.org/officeDocument/2006/relationships/diagramLayout" Target="../diagrams/layout1.xml"/><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diagramData" Target="../diagrams/data1.xml"/><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29.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15152-C940-4E76-A097-099F64F9A132}"/>
              </a:ext>
            </a:extLst>
          </p:cNvPr>
          <p:cNvSpPr txBox="1"/>
          <p:nvPr/>
        </p:nvSpPr>
        <p:spPr>
          <a:xfrm>
            <a:off x="1445434" y="4070355"/>
            <a:ext cx="5386647" cy="792525"/>
          </a:xfrm>
          <a:prstGeom prst="rect">
            <a:avLst/>
          </a:prstGeom>
          <a:noFill/>
        </p:spPr>
        <p:txBody>
          <a:bodyPr wrap="square" rtlCol="0">
            <a:spAutoFit/>
          </a:bodyPr>
          <a:lstStyle/>
          <a:p>
            <a:pPr defTabSz="514337">
              <a:defRPr/>
            </a:pPr>
            <a:r>
              <a:rPr lang="en-US" sz="1350" b="1" dirty="0">
                <a:solidFill>
                  <a:srgbClr val="4472C4">
                    <a:lumMod val="75000"/>
                  </a:srgbClr>
                </a:solidFill>
                <a:latin typeface="Aileron Light" panose="00000400000000000000" pitchFamily="50" charset="0"/>
              </a:rPr>
              <a:t>MA4404 Complex Networks</a:t>
            </a:r>
          </a:p>
          <a:p>
            <a:pPr defTabSz="514337">
              <a:defRPr/>
            </a:pPr>
            <a:r>
              <a:rPr lang="en-US" sz="3200" b="1" dirty="0">
                <a:solidFill>
                  <a:srgbClr val="4472C4">
                    <a:lumMod val="75000"/>
                  </a:srgbClr>
                </a:solidFill>
                <a:latin typeface="Aileron Light" panose="00000400000000000000" pitchFamily="50" charset="0"/>
              </a:rPr>
              <a:t>Community Detection</a:t>
            </a:r>
          </a:p>
        </p:txBody>
      </p:sp>
      <p:sp>
        <p:nvSpPr>
          <p:cNvPr id="3" name="Text Box 4">
            <a:extLst>
              <a:ext uri="{FF2B5EF4-FFF2-40B4-BE49-F238E27FC236}">
                <a16:creationId xmlns:a16="http://schemas.microsoft.com/office/drawing/2014/main" id="{625E524B-9AC3-4AFD-BCF7-C46EB1A497DB}"/>
              </a:ext>
            </a:extLst>
          </p:cNvPr>
          <p:cNvSpPr txBox="1">
            <a:spLocks noChangeArrowheads="1"/>
          </p:cNvSpPr>
          <p:nvPr/>
        </p:nvSpPr>
        <p:spPr bwMode="auto">
          <a:xfrm>
            <a:off x="49950" y="676887"/>
            <a:ext cx="21243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ea typeface="MS PGothic" pitchFamily="34" charset="-128"/>
              </a:defRPr>
            </a:lvl1pPr>
            <a:lvl2pPr marL="742950" indent="-285750" eaLnBrk="0" hangingPunct="0">
              <a:spcBef>
                <a:spcPct val="20000"/>
              </a:spcBef>
              <a:buChar char="–"/>
              <a:defRPr sz="2800">
                <a:solidFill>
                  <a:schemeClr val="tx1"/>
                </a:solidFill>
                <a:latin typeface="Times" pitchFamily="18" charset="0"/>
                <a:ea typeface="MS PGothic" pitchFamily="34" charset="-128"/>
              </a:defRPr>
            </a:lvl2pPr>
            <a:lvl3pPr marL="1143000" indent="-228600" eaLnBrk="0" hangingPunct="0">
              <a:spcBef>
                <a:spcPct val="20000"/>
              </a:spcBef>
              <a:buChar char="•"/>
              <a:defRPr sz="2400">
                <a:solidFill>
                  <a:schemeClr val="tx1"/>
                </a:solidFill>
                <a:latin typeface="Times" pitchFamily="18" charset="0"/>
                <a:ea typeface="MS PGothic" pitchFamily="34" charset="-128"/>
              </a:defRPr>
            </a:lvl3pPr>
            <a:lvl4pPr marL="1600200" indent="-228600" eaLnBrk="0" hangingPunct="0">
              <a:spcBef>
                <a:spcPct val="20000"/>
              </a:spcBef>
              <a:buChar char="–"/>
              <a:defRPr sz="2000">
                <a:solidFill>
                  <a:schemeClr val="tx1"/>
                </a:solidFill>
                <a:latin typeface="Times" pitchFamily="18" charset="0"/>
                <a:ea typeface="MS PGothic" pitchFamily="34" charset="-128"/>
              </a:defRPr>
            </a:lvl4pPr>
            <a:lvl5pPr marL="2057400" indent="-228600" eaLnBrk="0" hangingPunct="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defTabSz="514337" eaLnBrk="1" hangingPunct="1">
              <a:spcBef>
                <a:spcPct val="50000"/>
              </a:spcBef>
              <a:buNone/>
              <a:defRPr/>
            </a:pPr>
            <a:r>
              <a:rPr lang="en-US" altLang="en-US" sz="900" i="1" dirty="0">
                <a:solidFill>
                  <a:prstClr val="white"/>
                </a:solidFill>
                <a:latin typeface="Aileron Light" panose="00000400000000000000" pitchFamily="50" charset="0"/>
                <a:cs typeface="Arial" pitchFamily="34" charset="0"/>
              </a:rPr>
              <a:t>Excellence Through Knowledge</a:t>
            </a:r>
          </a:p>
        </p:txBody>
      </p:sp>
      <p:sp>
        <p:nvSpPr>
          <p:cNvPr id="4" name="Text Box 4">
            <a:extLst>
              <a:ext uri="{FF2B5EF4-FFF2-40B4-BE49-F238E27FC236}">
                <a16:creationId xmlns:a16="http://schemas.microsoft.com/office/drawing/2014/main" id="{0AF49FF9-E536-4CFE-ADB4-91157FC72944}"/>
              </a:ext>
            </a:extLst>
          </p:cNvPr>
          <p:cNvSpPr txBox="1">
            <a:spLocks noChangeArrowheads="1"/>
          </p:cNvSpPr>
          <p:nvPr/>
        </p:nvSpPr>
        <p:spPr bwMode="auto">
          <a:xfrm>
            <a:off x="94095" y="409124"/>
            <a:ext cx="270267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ea typeface="MS PGothic" pitchFamily="34" charset="-128"/>
              </a:defRPr>
            </a:lvl1pPr>
            <a:lvl2pPr marL="742950" indent="-285750" eaLnBrk="0" hangingPunct="0">
              <a:spcBef>
                <a:spcPct val="20000"/>
              </a:spcBef>
              <a:buChar char="–"/>
              <a:defRPr sz="2800">
                <a:solidFill>
                  <a:schemeClr val="tx1"/>
                </a:solidFill>
                <a:latin typeface="Times" pitchFamily="18" charset="0"/>
                <a:ea typeface="MS PGothic" pitchFamily="34" charset="-128"/>
              </a:defRPr>
            </a:lvl2pPr>
            <a:lvl3pPr marL="1143000" indent="-228600" eaLnBrk="0" hangingPunct="0">
              <a:spcBef>
                <a:spcPct val="20000"/>
              </a:spcBef>
              <a:buChar char="•"/>
              <a:defRPr sz="2400">
                <a:solidFill>
                  <a:schemeClr val="tx1"/>
                </a:solidFill>
                <a:latin typeface="Times" pitchFamily="18" charset="0"/>
                <a:ea typeface="MS PGothic" pitchFamily="34" charset="-128"/>
              </a:defRPr>
            </a:lvl3pPr>
            <a:lvl4pPr marL="1600200" indent="-228600" eaLnBrk="0" hangingPunct="0">
              <a:spcBef>
                <a:spcPct val="20000"/>
              </a:spcBef>
              <a:buChar char="–"/>
              <a:defRPr sz="2000">
                <a:solidFill>
                  <a:schemeClr val="tx1"/>
                </a:solidFill>
                <a:latin typeface="Times" pitchFamily="18" charset="0"/>
                <a:ea typeface="MS PGothic" pitchFamily="34" charset="-128"/>
              </a:defRPr>
            </a:lvl4pPr>
            <a:lvl5pPr marL="2057400" indent="-228600" eaLnBrk="0" hangingPunct="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defTabSz="514337">
              <a:buNone/>
              <a:defRPr/>
            </a:pPr>
            <a:r>
              <a:rPr lang="en-US" sz="900" b="1">
                <a:solidFill>
                  <a:srgbClr val="4472C4">
                    <a:lumMod val="75000"/>
                  </a:srgbClr>
                </a:solidFill>
                <a:latin typeface="Aileron Light" panose="00000400000000000000" pitchFamily="50" charset="0"/>
              </a:rPr>
              <a:t>Prof. Ralucca Gera, rgera@nps.edu </a:t>
            </a:r>
          </a:p>
          <a:p>
            <a:pPr defTabSz="514337">
              <a:buNone/>
              <a:defRPr/>
            </a:pPr>
            <a:r>
              <a:rPr lang="en-US" sz="900" b="1">
                <a:solidFill>
                  <a:srgbClr val="4472C4">
                    <a:lumMod val="75000"/>
                  </a:srgbClr>
                </a:solidFill>
                <a:latin typeface="Aileron Light" panose="00000400000000000000" pitchFamily="50" charset="0"/>
              </a:rPr>
              <a:t>Applied Mathematics Department, </a:t>
            </a:r>
            <a:br>
              <a:rPr lang="en-US" sz="900" b="1">
                <a:solidFill>
                  <a:srgbClr val="4472C4">
                    <a:lumMod val="75000"/>
                  </a:srgbClr>
                </a:solidFill>
                <a:latin typeface="Aileron Light" panose="00000400000000000000" pitchFamily="50" charset="0"/>
              </a:rPr>
            </a:br>
            <a:r>
              <a:rPr lang="en-US" sz="900" b="1">
                <a:solidFill>
                  <a:srgbClr val="4472C4">
                    <a:lumMod val="75000"/>
                  </a:srgbClr>
                </a:solidFill>
                <a:latin typeface="Aileron Light" panose="00000400000000000000" pitchFamily="50" charset="0"/>
              </a:rPr>
              <a:t>Naval Postgraduate School</a:t>
            </a:r>
            <a:endParaRPr lang="en-US" sz="900" b="1">
              <a:solidFill>
                <a:srgbClr val="4472C4">
                  <a:lumMod val="75000"/>
                </a:srgbClr>
              </a:solidFill>
              <a:latin typeface="Segoe UI" panose="020B0502040204020203" pitchFamily="34" charset="0"/>
            </a:endParaRPr>
          </a:p>
        </p:txBody>
      </p:sp>
    </p:spTree>
    <p:extLst>
      <p:ext uri="{BB962C8B-B14F-4D97-AF65-F5344CB8AC3E}">
        <p14:creationId xmlns:p14="http://schemas.microsoft.com/office/powerpoint/2010/main" val="278567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40DC87-2968-46DB-B139-8A332E974E86}"/>
              </a:ext>
            </a:extLst>
          </p:cNvPr>
          <p:cNvSpPr/>
          <p:nvPr/>
        </p:nvSpPr>
        <p:spPr>
          <a:xfrm>
            <a:off x="3765013" y="2039848"/>
            <a:ext cx="227948" cy="276999"/>
          </a:xfrm>
          <a:prstGeom prst="rect">
            <a:avLst/>
          </a:prstGeom>
        </p:spPr>
        <p:txBody>
          <a:bodyPr wrap="square">
            <a:spAutoFit/>
          </a:bodyPr>
          <a:lstStyle/>
          <a:p>
            <a:r>
              <a:rPr lang="en-US" sz="1200" dirty="0">
                <a:solidFill>
                  <a:srgbClr val="000000"/>
                </a:solidFill>
                <a:latin typeface="Roboto Condensed Light" panose="02000000000000000000"/>
              </a:rPr>
              <a:t> </a:t>
            </a:r>
            <a:endParaRPr lang="en-US" sz="1200" dirty="0">
              <a:latin typeface="Roboto Condensed Light" panose="02000000000000000000"/>
            </a:endParaRPr>
          </a:p>
        </p:txBody>
      </p:sp>
      <p:pic>
        <p:nvPicPr>
          <p:cNvPr id="3" name="Picture 2">
            <a:extLst>
              <a:ext uri="{FF2B5EF4-FFF2-40B4-BE49-F238E27FC236}">
                <a16:creationId xmlns:a16="http://schemas.microsoft.com/office/drawing/2014/main" id="{60C3AFFB-AE39-4384-996F-A2201F7DB8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7742" y="-19050"/>
            <a:ext cx="6101597" cy="531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a:extLst>
              <a:ext uri="{FF2B5EF4-FFF2-40B4-BE49-F238E27FC236}">
                <a16:creationId xmlns:a16="http://schemas.microsoft.com/office/drawing/2014/main" id="{A6B94FFF-63ED-4E1C-A3C4-448537FE2E8D}"/>
              </a:ext>
            </a:extLst>
          </p:cNvPr>
          <p:cNvGrpSpPr/>
          <p:nvPr/>
        </p:nvGrpSpPr>
        <p:grpSpPr>
          <a:xfrm>
            <a:off x="-51286" y="3354173"/>
            <a:ext cx="3198346" cy="1676400"/>
            <a:chOff x="1076091" y="4495800"/>
            <a:chExt cx="2847120" cy="1752600"/>
          </a:xfrm>
        </p:grpSpPr>
        <p:sp>
          <p:nvSpPr>
            <p:cNvPr id="5" name="Rectangle 4">
              <a:extLst>
                <a:ext uri="{FF2B5EF4-FFF2-40B4-BE49-F238E27FC236}">
                  <a16:creationId xmlns:a16="http://schemas.microsoft.com/office/drawing/2014/main" id="{9FB2FFA8-ECDB-4883-A762-1F617803A632}"/>
                </a:ext>
              </a:extLst>
            </p:cNvPr>
            <p:cNvSpPr/>
            <p:nvPr/>
          </p:nvSpPr>
          <p:spPr bwMode="auto">
            <a:xfrm>
              <a:off x="1914932" y="4495800"/>
              <a:ext cx="2008279" cy="1752600"/>
            </a:xfrm>
            <a:prstGeom prst="rect">
              <a:avLst/>
            </a:prstGeom>
            <a:solidFill>
              <a:srgbClr val="00FFFF">
                <a:alpha val="20000"/>
              </a:srgbClr>
            </a:solidFill>
            <a:ln w="38100"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200">
                <a:latin typeface="Roboto Condensed Light" panose="02000000000000000000"/>
                <a:ea typeface="ＭＳ Ｐゴシック" pitchFamily="28" charset="-128"/>
              </a:endParaRPr>
            </a:p>
          </p:txBody>
        </p:sp>
        <p:sp>
          <p:nvSpPr>
            <p:cNvPr id="6" name="TextBox 5">
              <a:extLst>
                <a:ext uri="{FF2B5EF4-FFF2-40B4-BE49-F238E27FC236}">
                  <a16:creationId xmlns:a16="http://schemas.microsoft.com/office/drawing/2014/main" id="{85FC4E4C-B8FF-4A2A-9CE9-711961308884}"/>
                </a:ext>
              </a:extLst>
            </p:cNvPr>
            <p:cNvSpPr txBox="1"/>
            <p:nvPr/>
          </p:nvSpPr>
          <p:spPr>
            <a:xfrm>
              <a:off x="1076091" y="5271085"/>
              <a:ext cx="858123" cy="289590"/>
            </a:xfrm>
            <a:prstGeom prst="rect">
              <a:avLst/>
            </a:prstGeom>
            <a:noFill/>
          </p:spPr>
          <p:txBody>
            <a:bodyPr wrap="none" rtlCol="0">
              <a:spAutoFit/>
            </a:bodyPr>
            <a:lstStyle/>
            <a:p>
              <a:pPr algn="r"/>
              <a:r>
                <a:rPr lang="en-US" sz="1200" b="1" dirty="0">
                  <a:solidFill>
                    <a:srgbClr val="00FFFF"/>
                  </a:solidFill>
                  <a:latin typeface="Roboto Condensed Light" panose="02000000000000000000"/>
                </a:rPr>
                <a:t>NAVY CEC</a:t>
              </a:r>
            </a:p>
          </p:txBody>
        </p:sp>
      </p:grpSp>
      <p:grpSp>
        <p:nvGrpSpPr>
          <p:cNvPr id="7" name="Group 6">
            <a:extLst>
              <a:ext uri="{FF2B5EF4-FFF2-40B4-BE49-F238E27FC236}">
                <a16:creationId xmlns:a16="http://schemas.microsoft.com/office/drawing/2014/main" id="{93C583B7-5333-4AC3-920A-B06921B32220}"/>
              </a:ext>
            </a:extLst>
          </p:cNvPr>
          <p:cNvGrpSpPr/>
          <p:nvPr/>
        </p:nvGrpSpPr>
        <p:grpSpPr>
          <a:xfrm>
            <a:off x="-3373" y="2319219"/>
            <a:ext cx="4326257" cy="990600"/>
            <a:chOff x="1174128" y="3505200"/>
            <a:chExt cx="3855072" cy="990600"/>
          </a:xfrm>
        </p:grpSpPr>
        <p:sp>
          <p:nvSpPr>
            <p:cNvPr id="8" name="Rectangle 7">
              <a:extLst>
                <a:ext uri="{FF2B5EF4-FFF2-40B4-BE49-F238E27FC236}">
                  <a16:creationId xmlns:a16="http://schemas.microsoft.com/office/drawing/2014/main" id="{499769ED-9D24-41CC-9C05-E283633CC213}"/>
                </a:ext>
              </a:extLst>
            </p:cNvPr>
            <p:cNvSpPr/>
            <p:nvPr/>
          </p:nvSpPr>
          <p:spPr bwMode="auto">
            <a:xfrm>
              <a:off x="3886200" y="3505200"/>
              <a:ext cx="1143000" cy="990600"/>
            </a:xfrm>
            <a:prstGeom prst="rect">
              <a:avLst/>
            </a:prstGeom>
            <a:solidFill>
              <a:srgbClr val="00CC00">
                <a:alpha val="20000"/>
              </a:srgbClr>
            </a:solidFill>
            <a:ln w="38100" cap="flat" cmpd="sng" algn="ctr">
              <a:solidFill>
                <a:srgbClr val="00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200">
                <a:latin typeface="Roboto Condensed Light" panose="02000000000000000000"/>
                <a:ea typeface="ＭＳ Ｐゴシック" pitchFamily="28" charset="-128"/>
              </a:endParaRPr>
            </a:p>
          </p:txBody>
        </p:sp>
        <p:sp>
          <p:nvSpPr>
            <p:cNvPr id="9" name="TextBox 8">
              <a:extLst>
                <a:ext uri="{FF2B5EF4-FFF2-40B4-BE49-F238E27FC236}">
                  <a16:creationId xmlns:a16="http://schemas.microsoft.com/office/drawing/2014/main" id="{22103EC6-C88C-43EF-BF25-8D4EED094034}"/>
                </a:ext>
              </a:extLst>
            </p:cNvPr>
            <p:cNvSpPr txBox="1"/>
            <p:nvPr/>
          </p:nvSpPr>
          <p:spPr>
            <a:xfrm>
              <a:off x="1174128" y="3837074"/>
              <a:ext cx="858993" cy="276999"/>
            </a:xfrm>
            <a:prstGeom prst="rect">
              <a:avLst/>
            </a:prstGeom>
            <a:noFill/>
          </p:spPr>
          <p:txBody>
            <a:bodyPr wrap="none" rtlCol="0">
              <a:spAutoFit/>
            </a:bodyPr>
            <a:lstStyle/>
            <a:p>
              <a:pPr algn="r"/>
              <a:r>
                <a:rPr lang="en-US" sz="1200" b="1" dirty="0">
                  <a:solidFill>
                    <a:srgbClr val="00CC00"/>
                  </a:solidFill>
                  <a:latin typeface="Roboto Condensed Light" panose="02000000000000000000"/>
                </a:rPr>
                <a:t>NAVY CEC</a:t>
              </a:r>
            </a:p>
          </p:txBody>
        </p:sp>
      </p:grpSp>
      <p:grpSp>
        <p:nvGrpSpPr>
          <p:cNvPr id="10" name="Group 9">
            <a:extLst>
              <a:ext uri="{FF2B5EF4-FFF2-40B4-BE49-F238E27FC236}">
                <a16:creationId xmlns:a16="http://schemas.microsoft.com/office/drawing/2014/main" id="{3142623A-75A3-40C1-AC45-A0F5AFED4DF5}"/>
              </a:ext>
            </a:extLst>
          </p:cNvPr>
          <p:cNvGrpSpPr/>
          <p:nvPr/>
        </p:nvGrpSpPr>
        <p:grpSpPr>
          <a:xfrm>
            <a:off x="28382" y="172191"/>
            <a:ext cx="6753418" cy="860212"/>
            <a:chOff x="1145771" y="1376683"/>
            <a:chExt cx="6321829" cy="860212"/>
          </a:xfrm>
        </p:grpSpPr>
        <p:sp>
          <p:nvSpPr>
            <p:cNvPr id="11" name="Rectangle 10">
              <a:extLst>
                <a:ext uri="{FF2B5EF4-FFF2-40B4-BE49-F238E27FC236}">
                  <a16:creationId xmlns:a16="http://schemas.microsoft.com/office/drawing/2014/main" id="{3E2ADB28-27F8-42A8-A51C-DC0A6620E25B}"/>
                </a:ext>
              </a:extLst>
            </p:cNvPr>
            <p:cNvSpPr/>
            <p:nvPr/>
          </p:nvSpPr>
          <p:spPr bwMode="auto">
            <a:xfrm>
              <a:off x="6477000" y="1376683"/>
              <a:ext cx="990600" cy="860212"/>
            </a:xfrm>
            <a:prstGeom prst="rect">
              <a:avLst/>
            </a:prstGeom>
            <a:solidFill>
              <a:srgbClr val="FF0000">
                <a:alpha val="2000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200">
                <a:latin typeface="Roboto Condensed Light" panose="02000000000000000000"/>
                <a:ea typeface="ＭＳ Ｐゴシック" pitchFamily="28" charset="-128"/>
              </a:endParaRPr>
            </a:p>
          </p:txBody>
        </p:sp>
        <p:sp>
          <p:nvSpPr>
            <p:cNvPr id="12" name="TextBox 11">
              <a:extLst>
                <a:ext uri="{FF2B5EF4-FFF2-40B4-BE49-F238E27FC236}">
                  <a16:creationId xmlns:a16="http://schemas.microsoft.com/office/drawing/2014/main" id="{790F7463-DE21-45B6-AC1A-0BD1E6E4A88E}"/>
                </a:ext>
              </a:extLst>
            </p:cNvPr>
            <p:cNvSpPr txBox="1"/>
            <p:nvPr/>
          </p:nvSpPr>
          <p:spPr>
            <a:xfrm>
              <a:off x="1145771" y="1497759"/>
              <a:ext cx="852619" cy="461665"/>
            </a:xfrm>
            <a:prstGeom prst="rect">
              <a:avLst/>
            </a:prstGeom>
            <a:noFill/>
          </p:spPr>
          <p:txBody>
            <a:bodyPr wrap="none" rtlCol="0">
              <a:spAutoFit/>
            </a:bodyPr>
            <a:lstStyle/>
            <a:p>
              <a:pPr algn="r"/>
              <a:r>
                <a:rPr lang="en-US" sz="1200" b="1" dirty="0">
                  <a:solidFill>
                    <a:srgbClr val="FF0000"/>
                  </a:solidFill>
                  <a:latin typeface="Roboto Condensed Light" panose="02000000000000000000"/>
                </a:rPr>
                <a:t>CRYSTAL</a:t>
              </a:r>
            </a:p>
            <a:p>
              <a:pPr algn="r"/>
              <a:r>
                <a:rPr lang="en-US" sz="1200" b="1" dirty="0">
                  <a:solidFill>
                    <a:srgbClr val="FF0000"/>
                  </a:solidFill>
                  <a:latin typeface="Roboto Condensed Light" panose="02000000000000000000"/>
                </a:rPr>
                <a:t>CITY</a:t>
              </a:r>
            </a:p>
          </p:txBody>
        </p:sp>
      </p:grpSp>
      <p:grpSp>
        <p:nvGrpSpPr>
          <p:cNvPr id="13" name="Group 12">
            <a:extLst>
              <a:ext uri="{FF2B5EF4-FFF2-40B4-BE49-F238E27FC236}">
                <a16:creationId xmlns:a16="http://schemas.microsoft.com/office/drawing/2014/main" id="{BAA4D392-E5B2-4E2E-97A1-529BAE178638}"/>
              </a:ext>
            </a:extLst>
          </p:cNvPr>
          <p:cNvGrpSpPr/>
          <p:nvPr/>
        </p:nvGrpSpPr>
        <p:grpSpPr>
          <a:xfrm>
            <a:off x="-69662" y="1032403"/>
            <a:ext cx="5856151" cy="466626"/>
            <a:chOff x="1148922" y="2236895"/>
            <a:chExt cx="5323365" cy="466626"/>
          </a:xfrm>
        </p:grpSpPr>
        <p:sp>
          <p:nvSpPr>
            <p:cNvPr id="14" name="Rectangle 13">
              <a:extLst>
                <a:ext uri="{FF2B5EF4-FFF2-40B4-BE49-F238E27FC236}">
                  <a16:creationId xmlns:a16="http://schemas.microsoft.com/office/drawing/2014/main" id="{B69B3712-F330-4081-8D78-F6AA1EE03588}"/>
                </a:ext>
              </a:extLst>
            </p:cNvPr>
            <p:cNvSpPr/>
            <p:nvPr/>
          </p:nvSpPr>
          <p:spPr bwMode="auto">
            <a:xfrm>
              <a:off x="5938887" y="2236895"/>
              <a:ext cx="533400" cy="466626"/>
            </a:xfrm>
            <a:prstGeom prst="rect">
              <a:avLst/>
            </a:prstGeom>
            <a:solidFill>
              <a:srgbClr val="FFFF00">
                <a:alpha val="20000"/>
              </a:srgbClr>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200">
                <a:latin typeface="Roboto Condensed Light" panose="02000000000000000000"/>
                <a:ea typeface="ＭＳ Ｐゴシック" pitchFamily="28" charset="-128"/>
              </a:endParaRPr>
            </a:p>
          </p:txBody>
        </p:sp>
        <p:sp>
          <p:nvSpPr>
            <p:cNvPr id="15" name="TextBox 14">
              <a:extLst>
                <a:ext uri="{FF2B5EF4-FFF2-40B4-BE49-F238E27FC236}">
                  <a16:creationId xmlns:a16="http://schemas.microsoft.com/office/drawing/2014/main" id="{B535C15E-B634-4418-95A1-E739E3CE97D1}"/>
                </a:ext>
              </a:extLst>
            </p:cNvPr>
            <p:cNvSpPr txBox="1"/>
            <p:nvPr/>
          </p:nvSpPr>
          <p:spPr>
            <a:xfrm>
              <a:off x="1148922" y="2323065"/>
              <a:ext cx="961204" cy="276999"/>
            </a:xfrm>
            <a:prstGeom prst="rect">
              <a:avLst/>
            </a:prstGeom>
            <a:noFill/>
          </p:spPr>
          <p:txBody>
            <a:bodyPr wrap="none" rtlCol="0">
              <a:spAutoFit/>
            </a:bodyPr>
            <a:lstStyle/>
            <a:p>
              <a:pPr algn="r"/>
              <a:r>
                <a:rPr lang="en-US" sz="1200" b="1" dirty="0">
                  <a:solidFill>
                    <a:srgbClr val="FFFF00"/>
                  </a:solidFill>
                  <a:latin typeface="Roboto Condensed Light" panose="02000000000000000000"/>
                </a:rPr>
                <a:t>MARYLAND</a:t>
              </a:r>
            </a:p>
          </p:txBody>
        </p:sp>
      </p:grpSp>
      <p:grpSp>
        <p:nvGrpSpPr>
          <p:cNvPr id="16" name="Group 15">
            <a:extLst>
              <a:ext uri="{FF2B5EF4-FFF2-40B4-BE49-F238E27FC236}">
                <a16:creationId xmlns:a16="http://schemas.microsoft.com/office/drawing/2014/main" id="{92115682-0C1E-4898-8F63-D71EA5DB305B}"/>
              </a:ext>
            </a:extLst>
          </p:cNvPr>
          <p:cNvGrpSpPr/>
          <p:nvPr/>
        </p:nvGrpSpPr>
        <p:grpSpPr>
          <a:xfrm>
            <a:off x="6746" y="1466186"/>
            <a:ext cx="5217669" cy="573815"/>
            <a:chOff x="1170415" y="2669990"/>
            <a:chExt cx="4739798" cy="537810"/>
          </a:xfrm>
        </p:grpSpPr>
        <p:sp>
          <p:nvSpPr>
            <p:cNvPr id="17" name="Rectangle 16">
              <a:extLst>
                <a:ext uri="{FF2B5EF4-FFF2-40B4-BE49-F238E27FC236}">
                  <a16:creationId xmlns:a16="http://schemas.microsoft.com/office/drawing/2014/main" id="{4AD2DD69-8DEE-4486-AAD2-0D1F7A146FFA}"/>
                </a:ext>
              </a:extLst>
            </p:cNvPr>
            <p:cNvSpPr/>
            <p:nvPr/>
          </p:nvSpPr>
          <p:spPr bwMode="auto">
            <a:xfrm>
              <a:off x="5376813" y="2696412"/>
              <a:ext cx="533400" cy="511388"/>
            </a:xfrm>
            <a:prstGeom prst="rect">
              <a:avLst/>
            </a:prstGeom>
            <a:solidFill>
              <a:srgbClr val="FF00FF">
                <a:alpha val="20000"/>
              </a:srgbClr>
            </a:solidFill>
            <a:ln w="381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200">
                <a:latin typeface="Roboto Condensed Light" panose="02000000000000000000"/>
                <a:ea typeface="ＭＳ Ｐゴシック" pitchFamily="28" charset="-128"/>
              </a:endParaRPr>
            </a:p>
          </p:txBody>
        </p:sp>
        <p:sp>
          <p:nvSpPr>
            <p:cNvPr id="18" name="TextBox 17">
              <a:extLst>
                <a:ext uri="{FF2B5EF4-FFF2-40B4-BE49-F238E27FC236}">
                  <a16:creationId xmlns:a16="http://schemas.microsoft.com/office/drawing/2014/main" id="{53D2C675-58F0-42FD-9432-7F4C21F9940E}"/>
                </a:ext>
              </a:extLst>
            </p:cNvPr>
            <p:cNvSpPr txBox="1"/>
            <p:nvPr/>
          </p:nvSpPr>
          <p:spPr>
            <a:xfrm>
              <a:off x="1170415" y="2669990"/>
              <a:ext cx="895847" cy="432697"/>
            </a:xfrm>
            <a:prstGeom prst="rect">
              <a:avLst/>
            </a:prstGeom>
            <a:noFill/>
          </p:spPr>
          <p:txBody>
            <a:bodyPr wrap="none" rtlCol="0">
              <a:spAutoFit/>
            </a:bodyPr>
            <a:lstStyle/>
            <a:p>
              <a:pPr algn="r"/>
              <a:r>
                <a:rPr lang="en-US" sz="1200" b="1" dirty="0">
                  <a:solidFill>
                    <a:srgbClr val="FF00FF"/>
                  </a:solidFill>
                  <a:latin typeface="Roboto Condensed Light" panose="02000000000000000000"/>
                </a:rPr>
                <a:t>VA BEACH</a:t>
              </a:r>
            </a:p>
            <a:p>
              <a:pPr algn="r"/>
              <a:r>
                <a:rPr lang="en-US" sz="1200" b="1" dirty="0">
                  <a:solidFill>
                    <a:srgbClr val="FF00FF"/>
                  </a:solidFill>
                  <a:latin typeface="Roboto Condensed Light" panose="02000000000000000000"/>
                </a:rPr>
                <a:t>&amp; JAPAN</a:t>
              </a:r>
            </a:p>
          </p:txBody>
        </p:sp>
      </p:grpSp>
      <p:grpSp>
        <p:nvGrpSpPr>
          <p:cNvPr id="19" name="Group 18">
            <a:extLst>
              <a:ext uri="{FF2B5EF4-FFF2-40B4-BE49-F238E27FC236}">
                <a16:creationId xmlns:a16="http://schemas.microsoft.com/office/drawing/2014/main" id="{A7B57E4A-4DB4-4CDD-BA83-B4451C5414FF}"/>
              </a:ext>
            </a:extLst>
          </p:cNvPr>
          <p:cNvGrpSpPr/>
          <p:nvPr/>
        </p:nvGrpSpPr>
        <p:grpSpPr>
          <a:xfrm>
            <a:off x="-44024" y="1984623"/>
            <a:ext cx="4739751" cy="330935"/>
            <a:chOff x="1153287" y="3188948"/>
            <a:chExt cx="4228239" cy="323652"/>
          </a:xfrm>
        </p:grpSpPr>
        <p:sp>
          <p:nvSpPr>
            <p:cNvPr id="20" name="Rectangle 19">
              <a:extLst>
                <a:ext uri="{FF2B5EF4-FFF2-40B4-BE49-F238E27FC236}">
                  <a16:creationId xmlns:a16="http://schemas.microsoft.com/office/drawing/2014/main" id="{02CE5405-A5D1-4477-9502-2CDD66E4E89E}"/>
                </a:ext>
              </a:extLst>
            </p:cNvPr>
            <p:cNvSpPr/>
            <p:nvPr/>
          </p:nvSpPr>
          <p:spPr bwMode="auto">
            <a:xfrm>
              <a:off x="5009952" y="3188948"/>
              <a:ext cx="371574" cy="323652"/>
            </a:xfrm>
            <a:prstGeom prst="rect">
              <a:avLst/>
            </a:prstGeom>
            <a:solidFill>
              <a:srgbClr val="FF3399">
                <a:alpha val="20000"/>
              </a:srgbClr>
            </a:solidFill>
            <a:ln w="38100" cap="flat" cmpd="sng" algn="ctr">
              <a:solidFill>
                <a:srgbClr val="FF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200">
                <a:latin typeface="Roboto Condensed Light" panose="02000000000000000000"/>
                <a:ea typeface="ＭＳ Ｐゴシック" pitchFamily="28" charset="-128"/>
              </a:endParaRPr>
            </a:p>
          </p:txBody>
        </p:sp>
        <p:sp>
          <p:nvSpPr>
            <p:cNvPr id="21" name="TextBox 20">
              <a:extLst>
                <a:ext uri="{FF2B5EF4-FFF2-40B4-BE49-F238E27FC236}">
                  <a16:creationId xmlns:a16="http://schemas.microsoft.com/office/drawing/2014/main" id="{1550AC44-E40A-4E1D-ADD2-E7482584F527}"/>
                </a:ext>
              </a:extLst>
            </p:cNvPr>
            <p:cNvSpPr txBox="1"/>
            <p:nvPr/>
          </p:nvSpPr>
          <p:spPr>
            <a:xfrm>
              <a:off x="1153287" y="3188948"/>
              <a:ext cx="932479" cy="270903"/>
            </a:xfrm>
            <a:prstGeom prst="rect">
              <a:avLst/>
            </a:prstGeom>
            <a:noFill/>
          </p:spPr>
          <p:txBody>
            <a:bodyPr wrap="none" rtlCol="0">
              <a:spAutoFit/>
            </a:bodyPr>
            <a:lstStyle/>
            <a:p>
              <a:pPr algn="r"/>
              <a:r>
                <a:rPr lang="en-US" sz="1200" b="1" dirty="0">
                  <a:solidFill>
                    <a:srgbClr val="FF3399"/>
                  </a:solidFill>
                  <a:latin typeface="Roboto Condensed Light" panose="02000000000000000000"/>
                </a:rPr>
                <a:t>PENTAGON</a:t>
              </a:r>
            </a:p>
          </p:txBody>
        </p:sp>
      </p:grpSp>
      <p:sp>
        <p:nvSpPr>
          <p:cNvPr id="22" name="Rectangle 21">
            <a:extLst>
              <a:ext uri="{FF2B5EF4-FFF2-40B4-BE49-F238E27FC236}">
                <a16:creationId xmlns:a16="http://schemas.microsoft.com/office/drawing/2014/main" id="{E578D52D-2992-4353-85F3-9C6FAE9EBF2E}"/>
              </a:ext>
            </a:extLst>
          </p:cNvPr>
          <p:cNvSpPr/>
          <p:nvPr/>
        </p:nvSpPr>
        <p:spPr bwMode="auto">
          <a:xfrm>
            <a:off x="1219200" y="1491916"/>
            <a:ext cx="4033887" cy="3551988"/>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200">
              <a:latin typeface="Roboto Condensed Light" panose="02000000000000000000"/>
              <a:ea typeface="ＭＳ Ｐゴシック" pitchFamily="28" charset="-128"/>
            </a:endParaRPr>
          </a:p>
        </p:txBody>
      </p:sp>
      <p:sp>
        <p:nvSpPr>
          <p:cNvPr id="23" name="Rectangle 22">
            <a:extLst>
              <a:ext uri="{FF2B5EF4-FFF2-40B4-BE49-F238E27FC236}">
                <a16:creationId xmlns:a16="http://schemas.microsoft.com/office/drawing/2014/main" id="{448F91DA-2902-492F-9696-4A2B43F7E10C}"/>
              </a:ext>
            </a:extLst>
          </p:cNvPr>
          <p:cNvSpPr/>
          <p:nvPr/>
        </p:nvSpPr>
        <p:spPr bwMode="auto">
          <a:xfrm>
            <a:off x="5253087" y="160230"/>
            <a:ext cx="1527142" cy="1335299"/>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200">
              <a:latin typeface="Roboto Condensed Light" panose="02000000000000000000"/>
              <a:ea typeface="ＭＳ Ｐゴシック" pitchFamily="28" charset="-128"/>
            </a:endParaRPr>
          </a:p>
        </p:txBody>
      </p:sp>
      <p:sp>
        <p:nvSpPr>
          <p:cNvPr id="24" name="TextBox 23">
            <a:extLst>
              <a:ext uri="{FF2B5EF4-FFF2-40B4-BE49-F238E27FC236}">
                <a16:creationId xmlns:a16="http://schemas.microsoft.com/office/drawing/2014/main" id="{2191FE91-2F37-4860-AFCC-6939966AC43B}"/>
              </a:ext>
            </a:extLst>
          </p:cNvPr>
          <p:cNvSpPr txBox="1"/>
          <p:nvPr/>
        </p:nvSpPr>
        <p:spPr>
          <a:xfrm>
            <a:off x="5286015" y="1542354"/>
            <a:ext cx="1617704" cy="461665"/>
          </a:xfrm>
          <a:prstGeom prst="rect">
            <a:avLst/>
          </a:prstGeom>
          <a:solidFill>
            <a:schemeClr val="tx2">
              <a:lumMod val="50000"/>
            </a:schemeClr>
          </a:solidFill>
        </p:spPr>
        <p:txBody>
          <a:bodyPr wrap="square" rtlCol="0">
            <a:spAutoFit/>
          </a:bodyPr>
          <a:lstStyle/>
          <a:p>
            <a:pPr algn="ctr"/>
            <a:r>
              <a:rPr lang="en-US" sz="1200" b="1" dirty="0">
                <a:solidFill>
                  <a:schemeClr val="bg1"/>
                </a:solidFill>
                <a:latin typeface="Roboto Condensed Light" panose="02000000000000000000"/>
              </a:rPr>
              <a:t>NO MILITARY AFFILIATION</a:t>
            </a:r>
          </a:p>
        </p:txBody>
      </p:sp>
      <p:sp>
        <p:nvSpPr>
          <p:cNvPr id="25" name="TextBox 24">
            <a:extLst>
              <a:ext uri="{FF2B5EF4-FFF2-40B4-BE49-F238E27FC236}">
                <a16:creationId xmlns:a16="http://schemas.microsoft.com/office/drawing/2014/main" id="{902EACFF-C1AC-4B86-AAB4-630AFE63A226}"/>
              </a:ext>
            </a:extLst>
          </p:cNvPr>
          <p:cNvSpPr txBox="1"/>
          <p:nvPr/>
        </p:nvSpPr>
        <p:spPr>
          <a:xfrm>
            <a:off x="2377489" y="1126871"/>
            <a:ext cx="1878911" cy="276999"/>
          </a:xfrm>
          <a:prstGeom prst="rect">
            <a:avLst/>
          </a:prstGeom>
          <a:solidFill>
            <a:schemeClr val="tx2">
              <a:lumMod val="50000"/>
            </a:schemeClr>
          </a:solidFill>
        </p:spPr>
        <p:txBody>
          <a:bodyPr wrap="square" rtlCol="0">
            <a:spAutoFit/>
          </a:bodyPr>
          <a:lstStyle/>
          <a:p>
            <a:pPr algn="r"/>
            <a:r>
              <a:rPr lang="en-US" sz="1200" b="1" dirty="0">
                <a:solidFill>
                  <a:schemeClr val="bg1"/>
                </a:solidFill>
                <a:latin typeface="Roboto Condensed Light" panose="02000000000000000000"/>
              </a:rPr>
              <a:t>MILITARY AFFILIATION</a:t>
            </a:r>
          </a:p>
        </p:txBody>
      </p:sp>
      <p:sp>
        <p:nvSpPr>
          <p:cNvPr id="26" name="Title 60">
            <a:extLst>
              <a:ext uri="{FF2B5EF4-FFF2-40B4-BE49-F238E27FC236}">
                <a16:creationId xmlns:a16="http://schemas.microsoft.com/office/drawing/2014/main" id="{CCA966E8-CAE0-4B92-B4D7-AB7A79FFBEE1}"/>
              </a:ext>
            </a:extLst>
          </p:cNvPr>
          <p:cNvSpPr txBox="1">
            <a:spLocks/>
          </p:cNvSpPr>
          <p:nvPr/>
        </p:nvSpPr>
        <p:spPr>
          <a:xfrm>
            <a:off x="1685278" y="99596"/>
            <a:ext cx="2571121" cy="619689"/>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r>
              <a:rPr lang="en-US" sz="4000" b="1" dirty="0"/>
              <a:t>Evaluation</a:t>
            </a:r>
          </a:p>
        </p:txBody>
      </p:sp>
    </p:spTree>
    <p:extLst>
      <p:ext uri="{BB962C8B-B14F-4D97-AF65-F5344CB8AC3E}">
        <p14:creationId xmlns:p14="http://schemas.microsoft.com/office/powerpoint/2010/main" val="351576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23038" y="4832350"/>
            <a:ext cx="334962" cy="274638"/>
          </a:xfrm>
          <a:prstGeom prst="rect">
            <a:avLst/>
          </a:prstGeom>
        </p:spPr>
        <p:txBody>
          <a:bodyPr/>
          <a:lstStyle/>
          <a:p>
            <a:pPr>
              <a:defRPr/>
            </a:pPr>
            <a:fld id="{D59613E0-C608-4B6F-8D7A-7ADEF6A28D89}" type="slidenum">
              <a:rPr lang="en-US" smtClean="0">
                <a:solidFill>
                  <a:prstClr val="black"/>
                </a:solidFill>
                <a:latin typeface="Aileron Light" panose="00000400000000000000" pitchFamily="50" charset="0"/>
              </a:rPr>
              <a:pPr>
                <a:defRPr/>
              </a:pPr>
              <a:t>11</a:t>
            </a:fld>
            <a:endParaRPr lang="en-US" dirty="0">
              <a:solidFill>
                <a:prstClr val="black"/>
              </a:solidFill>
              <a:latin typeface="Aileron Light" panose="00000400000000000000" pitchFamily="50"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115" y="1472022"/>
            <a:ext cx="5810250" cy="279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bwMode="auto">
          <a:xfrm>
            <a:off x="653654" y="1054481"/>
            <a:ext cx="5550694"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mj-lt"/>
                <a:ea typeface="MS PGothic" pitchFamily="34" charset="-128"/>
                <a:cs typeface="ＭＳ Ｐゴシック" pitchFamily="28" charset="-128"/>
              </a:defRPr>
            </a:lvl1pPr>
            <a:lvl2pPr algn="r" rtl="0" eaLnBrk="0" fontAlgn="base" hangingPunct="0">
              <a:spcBef>
                <a:spcPct val="0"/>
              </a:spcBef>
              <a:spcAft>
                <a:spcPct val="0"/>
              </a:spcAft>
              <a:defRPr sz="3200" b="1">
                <a:solidFill>
                  <a:schemeClr val="bg1"/>
                </a:solidFill>
                <a:latin typeface="Times" pitchFamily="28" charset="0"/>
                <a:ea typeface="MS PGothic" pitchFamily="34" charset="-128"/>
                <a:cs typeface="ＭＳ Ｐゴシック" pitchFamily="28" charset="-128"/>
              </a:defRPr>
            </a:lvl2pPr>
            <a:lvl3pPr algn="r" rtl="0" eaLnBrk="0" fontAlgn="base" hangingPunct="0">
              <a:spcBef>
                <a:spcPct val="0"/>
              </a:spcBef>
              <a:spcAft>
                <a:spcPct val="0"/>
              </a:spcAft>
              <a:defRPr sz="3200" b="1">
                <a:solidFill>
                  <a:schemeClr val="bg1"/>
                </a:solidFill>
                <a:latin typeface="Times" pitchFamily="28" charset="0"/>
                <a:ea typeface="MS PGothic" pitchFamily="34" charset="-128"/>
                <a:cs typeface="ＭＳ Ｐゴシック" pitchFamily="28" charset="-128"/>
              </a:defRPr>
            </a:lvl3pPr>
            <a:lvl4pPr algn="r" rtl="0" eaLnBrk="0" fontAlgn="base" hangingPunct="0">
              <a:spcBef>
                <a:spcPct val="0"/>
              </a:spcBef>
              <a:spcAft>
                <a:spcPct val="0"/>
              </a:spcAft>
              <a:defRPr sz="3200" b="1">
                <a:solidFill>
                  <a:schemeClr val="bg1"/>
                </a:solidFill>
                <a:latin typeface="Times" pitchFamily="28" charset="0"/>
                <a:ea typeface="MS PGothic" pitchFamily="34" charset="-128"/>
                <a:cs typeface="ＭＳ Ｐゴシック" pitchFamily="28" charset="-128"/>
              </a:defRPr>
            </a:lvl4pPr>
            <a:lvl5pPr algn="r" rtl="0" eaLnBrk="0" fontAlgn="base" hangingPunct="0">
              <a:spcBef>
                <a:spcPct val="0"/>
              </a:spcBef>
              <a:spcAft>
                <a:spcPct val="0"/>
              </a:spcAft>
              <a:defRPr sz="3200" b="1">
                <a:solidFill>
                  <a:schemeClr val="bg1"/>
                </a:solidFill>
                <a:latin typeface="Times" pitchFamily="28" charset="0"/>
                <a:ea typeface="MS PGothic" pitchFamily="34" charset="-128"/>
                <a:cs typeface="ＭＳ Ｐゴシック" pitchFamily="28" charset="-128"/>
              </a:defRPr>
            </a:lvl5pPr>
            <a:lvl6pPr marL="4572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6pPr>
            <a:lvl7pPr marL="9144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7pPr>
            <a:lvl8pPr marL="13716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8pPr>
            <a:lvl9pPr marL="18288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9pPr>
          </a:lstStyle>
          <a:p>
            <a:pPr eaLnBrk="1"/>
            <a:r>
              <a:rPr lang="en-US" altLang="en-US" sz="1800" b="0" kern="0" dirty="0">
                <a:solidFill>
                  <a:schemeClr val="tx2"/>
                </a:solidFill>
                <a:latin typeface="Aileron Light" panose="00000400000000000000" pitchFamily="50" charset="0"/>
              </a:rPr>
              <a:t>Adjacency matrices (some overlapping communities)</a:t>
            </a:r>
          </a:p>
        </p:txBody>
      </p:sp>
      <p:sp>
        <p:nvSpPr>
          <p:cNvPr id="3" name="TextBox 2"/>
          <p:cNvSpPr txBox="1"/>
          <p:nvPr/>
        </p:nvSpPr>
        <p:spPr>
          <a:xfrm>
            <a:off x="4343400" y="4625942"/>
            <a:ext cx="2794355" cy="276999"/>
          </a:xfrm>
          <a:prstGeom prst="rect">
            <a:avLst/>
          </a:prstGeom>
          <a:noFill/>
        </p:spPr>
        <p:txBody>
          <a:bodyPr wrap="none" rtlCol="0">
            <a:spAutoFit/>
          </a:bodyPr>
          <a:lstStyle/>
          <a:p>
            <a:r>
              <a:rPr lang="en-US" sz="600" dirty="0">
                <a:latin typeface="Aileron Light" panose="00000400000000000000" pitchFamily="50" charset="0"/>
              </a:rPr>
              <a:t>Reference: Jure </a:t>
            </a:r>
            <a:r>
              <a:rPr lang="en-US" sz="600" dirty="0" err="1">
                <a:latin typeface="Aileron Light" panose="00000400000000000000" pitchFamily="50" charset="0"/>
              </a:rPr>
              <a:t>Leskovec</a:t>
            </a:r>
            <a:r>
              <a:rPr lang="en-US" sz="600" dirty="0">
                <a:latin typeface="Aileron Light" panose="00000400000000000000" pitchFamily="50" charset="0"/>
              </a:rPr>
              <a:t> </a:t>
            </a:r>
            <a:r>
              <a:rPr lang="en-US" sz="600" dirty="0">
                <a:latin typeface="Aileron Light" panose="00000400000000000000" pitchFamily="50" charset="0"/>
                <a:hlinkClick r:id="rId3"/>
              </a:rPr>
              <a:t>https://www.youtube.com/watch?v=htWQWN1xAZQ</a:t>
            </a:r>
            <a:endParaRPr lang="en-US" sz="600" dirty="0">
              <a:latin typeface="Aileron Light" panose="00000400000000000000" pitchFamily="50" charset="0"/>
            </a:endParaRPr>
          </a:p>
          <a:p>
            <a:endParaRPr lang="en-US" sz="600" dirty="0">
              <a:latin typeface="Aileron Light" panose="00000400000000000000" pitchFamily="50" charset="0"/>
            </a:endParaRPr>
          </a:p>
        </p:txBody>
      </p:sp>
      <p:sp>
        <p:nvSpPr>
          <p:cNvPr id="6" name="Title 1"/>
          <p:cNvSpPr txBox="1">
            <a:spLocks/>
          </p:cNvSpPr>
          <p:nvPr/>
        </p:nvSpPr>
        <p:spPr>
          <a:xfrm>
            <a:off x="152138" y="399206"/>
            <a:ext cx="6248662" cy="571500"/>
          </a:xfrm>
          <a:prstGeom prst="rect">
            <a:avLst/>
          </a:prstGeom>
        </p:spPr>
        <p:txBody>
          <a:bodyPr/>
          <a:lstStyle>
            <a:lvl1pPr algn="r" rtl="0" eaLnBrk="0" fontAlgn="base" hangingPunct="0">
              <a:spcBef>
                <a:spcPct val="0"/>
              </a:spcBef>
              <a:spcAft>
                <a:spcPct val="0"/>
              </a:spcAft>
              <a:defRPr sz="2400" b="1">
                <a:solidFill>
                  <a:schemeClr val="bg1"/>
                </a:solidFill>
                <a:latin typeface="+mj-lt"/>
                <a:ea typeface="MS PGothic" pitchFamily="34" charset="-128"/>
                <a:cs typeface="ＭＳ Ｐゴシック" pitchFamily="28" charset="-128"/>
              </a:defRPr>
            </a:lvl1pPr>
            <a:lvl2pPr algn="r" rtl="0" eaLnBrk="0" fontAlgn="base" hangingPunct="0">
              <a:spcBef>
                <a:spcPct val="0"/>
              </a:spcBef>
              <a:spcAft>
                <a:spcPct val="0"/>
              </a:spcAft>
              <a:defRPr sz="2400" b="1">
                <a:solidFill>
                  <a:schemeClr val="bg1"/>
                </a:solidFill>
                <a:latin typeface="Times" pitchFamily="28" charset="0"/>
                <a:ea typeface="MS PGothic" pitchFamily="34" charset="-128"/>
                <a:cs typeface="ＭＳ Ｐゴシック" pitchFamily="28" charset="-128"/>
              </a:defRPr>
            </a:lvl2pPr>
            <a:lvl3pPr algn="r" rtl="0" eaLnBrk="0" fontAlgn="base" hangingPunct="0">
              <a:spcBef>
                <a:spcPct val="0"/>
              </a:spcBef>
              <a:spcAft>
                <a:spcPct val="0"/>
              </a:spcAft>
              <a:defRPr sz="2400" b="1">
                <a:solidFill>
                  <a:schemeClr val="bg1"/>
                </a:solidFill>
                <a:latin typeface="Times" pitchFamily="28" charset="0"/>
                <a:ea typeface="MS PGothic" pitchFamily="34" charset="-128"/>
                <a:cs typeface="ＭＳ Ｐゴシック" pitchFamily="28" charset="-128"/>
              </a:defRPr>
            </a:lvl3pPr>
            <a:lvl4pPr algn="r" rtl="0" eaLnBrk="0" fontAlgn="base" hangingPunct="0">
              <a:spcBef>
                <a:spcPct val="0"/>
              </a:spcBef>
              <a:spcAft>
                <a:spcPct val="0"/>
              </a:spcAft>
              <a:defRPr sz="2400" b="1">
                <a:solidFill>
                  <a:schemeClr val="bg1"/>
                </a:solidFill>
                <a:latin typeface="Times" pitchFamily="28" charset="0"/>
                <a:ea typeface="MS PGothic" pitchFamily="34" charset="-128"/>
                <a:cs typeface="ＭＳ Ｐゴシック" pitchFamily="28" charset="-128"/>
              </a:defRPr>
            </a:lvl4pPr>
            <a:lvl5pPr algn="r" rtl="0" eaLnBrk="0" fontAlgn="base" hangingPunct="0">
              <a:spcBef>
                <a:spcPct val="0"/>
              </a:spcBef>
              <a:spcAft>
                <a:spcPct val="0"/>
              </a:spcAft>
              <a:defRPr sz="2400" b="1">
                <a:solidFill>
                  <a:schemeClr val="bg1"/>
                </a:solidFill>
                <a:latin typeface="Times" pitchFamily="28" charset="0"/>
                <a:ea typeface="MS PGothic" pitchFamily="34" charset="-128"/>
                <a:cs typeface="ＭＳ Ｐゴシック" pitchFamily="28" charset="-128"/>
              </a:defRPr>
            </a:lvl5pPr>
            <a:lvl6pPr marL="342900" algn="r" rtl="0" eaLnBrk="0" fontAlgn="base" hangingPunct="0">
              <a:spcBef>
                <a:spcPct val="0"/>
              </a:spcBef>
              <a:spcAft>
                <a:spcPct val="0"/>
              </a:spcAft>
              <a:defRPr sz="2400" b="1">
                <a:solidFill>
                  <a:schemeClr val="bg1"/>
                </a:solidFill>
                <a:latin typeface="Times" pitchFamily="28" charset="0"/>
                <a:ea typeface="ＭＳ Ｐゴシック" pitchFamily="28" charset="-128"/>
              </a:defRPr>
            </a:lvl6pPr>
            <a:lvl7pPr marL="685800" algn="r" rtl="0" eaLnBrk="0" fontAlgn="base" hangingPunct="0">
              <a:spcBef>
                <a:spcPct val="0"/>
              </a:spcBef>
              <a:spcAft>
                <a:spcPct val="0"/>
              </a:spcAft>
              <a:defRPr sz="2400" b="1">
                <a:solidFill>
                  <a:schemeClr val="bg1"/>
                </a:solidFill>
                <a:latin typeface="Times" pitchFamily="28" charset="0"/>
                <a:ea typeface="ＭＳ Ｐゴシック" pitchFamily="28" charset="-128"/>
              </a:defRPr>
            </a:lvl7pPr>
            <a:lvl8pPr marL="1028700" algn="r" rtl="0" eaLnBrk="0" fontAlgn="base" hangingPunct="0">
              <a:spcBef>
                <a:spcPct val="0"/>
              </a:spcBef>
              <a:spcAft>
                <a:spcPct val="0"/>
              </a:spcAft>
              <a:defRPr sz="2400" b="1">
                <a:solidFill>
                  <a:schemeClr val="bg1"/>
                </a:solidFill>
                <a:latin typeface="Times" pitchFamily="28" charset="0"/>
                <a:ea typeface="ＭＳ Ｐゴシック" pitchFamily="28" charset="-128"/>
              </a:defRPr>
            </a:lvl8pPr>
            <a:lvl9pPr marL="1371600" algn="r" rtl="0" eaLnBrk="0" fontAlgn="base" hangingPunct="0">
              <a:spcBef>
                <a:spcPct val="0"/>
              </a:spcBef>
              <a:spcAft>
                <a:spcPct val="0"/>
              </a:spcAft>
              <a:defRPr sz="2400" b="1">
                <a:solidFill>
                  <a:schemeClr val="bg1"/>
                </a:solidFill>
                <a:latin typeface="Times" pitchFamily="28" charset="0"/>
                <a:ea typeface="ＭＳ Ｐゴシック" pitchFamily="28" charset="-128"/>
              </a:defRPr>
            </a:lvl9pPr>
          </a:lstStyle>
          <a:p>
            <a:pPr algn="l" eaLnBrk="1"/>
            <a:r>
              <a:rPr lang="en-US" altLang="en-US" sz="3200" b="0" kern="0" dirty="0">
                <a:solidFill>
                  <a:srgbClr val="002164"/>
                </a:solidFill>
                <a:latin typeface="Aileron Light" panose="00000400000000000000" pitchFamily="50" charset="0"/>
              </a:rPr>
              <a:t>Overlapping vs non-overlapping</a:t>
            </a:r>
          </a:p>
        </p:txBody>
      </p:sp>
      <p:sp>
        <p:nvSpPr>
          <p:cNvPr id="7" name="TextBox 6"/>
          <p:cNvSpPr txBox="1"/>
          <p:nvPr/>
        </p:nvSpPr>
        <p:spPr>
          <a:xfrm>
            <a:off x="338929" y="4050024"/>
            <a:ext cx="6639141" cy="507831"/>
          </a:xfrm>
          <a:prstGeom prst="rect">
            <a:avLst/>
          </a:prstGeom>
          <a:noFill/>
        </p:spPr>
        <p:txBody>
          <a:bodyPr wrap="square" rtlCol="0">
            <a:spAutoFit/>
          </a:bodyPr>
          <a:lstStyle/>
          <a:p>
            <a:r>
              <a:rPr lang="en-US" sz="1350" dirty="0">
                <a:latin typeface="Aileron Light" panose="00000400000000000000" pitchFamily="50" charset="0"/>
              </a:rPr>
              <a:t>Overview of different types of adjacency matrices and associated networks:</a:t>
            </a:r>
          </a:p>
          <a:p>
            <a:r>
              <a:rPr lang="en-US" sz="1350" dirty="0">
                <a:latin typeface="Aileron Light" panose="00000400000000000000" pitchFamily="50" charset="0"/>
              </a:rPr>
              <a:t>Dark = 1 (or nonnegative weights)  and Gray = 0 (no edge)</a:t>
            </a:r>
          </a:p>
        </p:txBody>
      </p:sp>
    </p:spTree>
    <p:extLst>
      <p:ext uri="{BB962C8B-B14F-4D97-AF65-F5344CB8AC3E}">
        <p14:creationId xmlns:p14="http://schemas.microsoft.com/office/powerpoint/2010/main" val="389351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6094"/>
            <a:ext cx="5915025" cy="994172"/>
          </a:xfrm>
        </p:spPr>
        <p:txBody>
          <a:bodyPr anchor="ctr">
            <a:noAutofit/>
          </a:bodyPr>
          <a:lstStyle/>
          <a:p>
            <a:r>
              <a:rPr lang="en-US" sz="2800" dirty="0">
                <a:solidFill>
                  <a:srgbClr val="002164"/>
                </a:solidFill>
                <a:latin typeface="Aileron Light" panose="00000400000000000000" pitchFamily="50" charset="0"/>
              </a:rPr>
              <a:t>Common clustering methodologies</a:t>
            </a:r>
          </a:p>
        </p:txBody>
      </p:sp>
      <p:sp>
        <p:nvSpPr>
          <p:cNvPr id="3" name="Content Placeholder 2"/>
          <p:cNvSpPr>
            <a:spLocks noGrp="1"/>
          </p:cNvSpPr>
          <p:nvPr>
            <p:ph idx="4294967295"/>
          </p:nvPr>
        </p:nvSpPr>
        <p:spPr>
          <a:xfrm>
            <a:off x="685800" y="1581150"/>
            <a:ext cx="6172200" cy="3733800"/>
          </a:xfrm>
          <a:prstGeom prst="rect">
            <a:avLst/>
          </a:prstGeom>
        </p:spPr>
        <p:txBody>
          <a:bodyPr>
            <a:normAutofit/>
          </a:bodyPr>
          <a:lstStyle/>
          <a:p>
            <a:r>
              <a:rPr lang="en-US" sz="1200" dirty="0">
                <a:latin typeface="Aileron Light" panose="00000400000000000000" pitchFamily="50" charset="0"/>
              </a:rPr>
              <a:t>Louvain </a:t>
            </a:r>
          </a:p>
          <a:p>
            <a:r>
              <a:rPr lang="en-US" sz="1200" dirty="0">
                <a:latin typeface="Aileron Light" panose="00000400000000000000" pitchFamily="50" charset="0"/>
              </a:rPr>
              <a:t>Girvan-Newman </a:t>
            </a:r>
          </a:p>
          <a:p>
            <a:r>
              <a:rPr lang="en-US" sz="1200" dirty="0">
                <a:latin typeface="Aileron Light" panose="00000400000000000000" pitchFamily="50" charset="0"/>
              </a:rPr>
              <a:t>Minimum-cut method</a:t>
            </a:r>
          </a:p>
          <a:p>
            <a:r>
              <a:rPr lang="en-US" sz="1200" dirty="0">
                <a:latin typeface="Aileron Light" panose="00000400000000000000" pitchFamily="50" charset="0"/>
              </a:rPr>
              <a:t>Modularity maximization</a:t>
            </a:r>
          </a:p>
          <a:p>
            <a:endParaRPr lang="en-US" sz="1200" dirty="0">
              <a:latin typeface="Aileron Light" panose="00000400000000000000" pitchFamily="50" charset="0"/>
            </a:endParaRPr>
          </a:p>
          <a:p>
            <a:endParaRPr lang="en-US" sz="1200" dirty="0">
              <a:latin typeface="Aileron Light" panose="00000400000000000000" pitchFamily="50" charset="0"/>
            </a:endParaRPr>
          </a:p>
        </p:txBody>
      </p:sp>
      <p:sp>
        <p:nvSpPr>
          <p:cNvPr id="6" name="Text Placeholder 5"/>
          <p:cNvSpPr>
            <a:spLocks noGrp="1"/>
          </p:cNvSpPr>
          <p:nvPr>
            <p:ph type="body" sz="half" idx="4294967295"/>
          </p:nvPr>
        </p:nvSpPr>
        <p:spPr>
          <a:xfrm>
            <a:off x="381000" y="1097750"/>
            <a:ext cx="3081338" cy="560738"/>
          </a:xfrm>
          <a:prstGeom prst="rect">
            <a:avLst/>
          </a:prstGeom>
        </p:spPr>
        <p:txBody>
          <a:bodyPr>
            <a:noAutofit/>
          </a:bodyPr>
          <a:lstStyle/>
          <a:p>
            <a:pPr marL="0" indent="0">
              <a:buNone/>
            </a:pPr>
            <a:r>
              <a:rPr lang="en-US" sz="2400" dirty="0">
                <a:latin typeface="Aileron Light" panose="00000400000000000000" pitchFamily="50" charset="0"/>
              </a:rPr>
              <a:t>Non-overlapping</a:t>
            </a:r>
          </a:p>
        </p:txBody>
      </p:sp>
      <p:sp>
        <p:nvSpPr>
          <p:cNvPr id="8" name="Content Placeholder 7"/>
          <p:cNvSpPr>
            <a:spLocks noGrp="1"/>
          </p:cNvSpPr>
          <p:nvPr>
            <p:ph sz="quarter" idx="4294967295"/>
          </p:nvPr>
        </p:nvSpPr>
        <p:spPr>
          <a:xfrm>
            <a:off x="3827463" y="1644650"/>
            <a:ext cx="3030537" cy="2222500"/>
          </a:xfrm>
          <a:prstGeom prst="rect">
            <a:avLst/>
          </a:prstGeom>
        </p:spPr>
        <p:txBody>
          <a:bodyPr>
            <a:normAutofit/>
          </a:bodyPr>
          <a:lstStyle/>
          <a:p>
            <a:r>
              <a:rPr lang="en-US" sz="1200" dirty="0">
                <a:latin typeface="Aileron Light" panose="00000400000000000000" pitchFamily="50" charset="0"/>
              </a:rPr>
              <a:t>Clique Percolation</a:t>
            </a:r>
          </a:p>
        </p:txBody>
      </p:sp>
      <p:sp>
        <p:nvSpPr>
          <p:cNvPr id="9" name="Text Placeholder 5"/>
          <p:cNvSpPr>
            <a:spLocks noGrp="1"/>
          </p:cNvSpPr>
          <p:nvPr>
            <p:ph type="body" idx="4294967295"/>
          </p:nvPr>
        </p:nvSpPr>
        <p:spPr>
          <a:xfrm>
            <a:off x="3827463" y="1106488"/>
            <a:ext cx="3030537" cy="474662"/>
          </a:xfrm>
          <a:prstGeom prst="rect">
            <a:avLst/>
          </a:prstGeom>
        </p:spPr>
        <p:txBody>
          <a:bodyPr>
            <a:noAutofit/>
          </a:bodyPr>
          <a:lstStyle/>
          <a:p>
            <a:pPr marL="0" indent="0">
              <a:buNone/>
            </a:pPr>
            <a:r>
              <a:rPr lang="en-US" sz="2400" dirty="0">
                <a:latin typeface="Aileron Light" panose="00000400000000000000" pitchFamily="50" charset="0"/>
              </a:rPr>
              <a:t>Overlapping</a:t>
            </a:r>
          </a:p>
        </p:txBody>
      </p:sp>
      <p:pic>
        <p:nvPicPr>
          <p:cNvPr id="5"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95369"/>
            <a:ext cx="5181596" cy="22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122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BE43CB-5C78-4C9E-8B08-55E62FFC9F44}"/>
              </a:ext>
            </a:extLst>
          </p:cNvPr>
          <p:cNvPicPr>
            <a:picLocks noChangeAspect="1"/>
          </p:cNvPicPr>
          <p:nvPr/>
        </p:nvPicPr>
        <p:blipFill>
          <a:blip r:embed="rId2"/>
          <a:stretch>
            <a:fillRect/>
          </a:stretch>
        </p:blipFill>
        <p:spPr>
          <a:xfrm>
            <a:off x="342880" y="1247354"/>
            <a:ext cx="4259065" cy="3167421"/>
          </a:xfrm>
          <a:prstGeom prst="rect">
            <a:avLst/>
          </a:prstGeom>
        </p:spPr>
      </p:pic>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5442" y="1369074"/>
            <a:ext cx="5457825" cy="3135101"/>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7129" y="1773979"/>
            <a:ext cx="4147840" cy="272750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385" y="1644696"/>
            <a:ext cx="4520208" cy="2859478"/>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7" y="948008"/>
            <a:ext cx="5813227" cy="3556167"/>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82" y="4118485"/>
            <a:ext cx="283964" cy="383359"/>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7" y="609539"/>
            <a:ext cx="6239173" cy="3894635"/>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 y="641860"/>
            <a:ext cx="594717" cy="34565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82" y="639166"/>
            <a:ext cx="334864" cy="198413"/>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7" y="641860"/>
            <a:ext cx="200918" cy="12030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52463" y="641860"/>
            <a:ext cx="3255764" cy="3851541"/>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194696" y="644553"/>
            <a:ext cx="1660029" cy="1437370"/>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0852E1-B7A3-455B-8927-E89EB732444A}"/>
              </a:ext>
            </a:extLst>
          </p:cNvPr>
          <p:cNvSpPr>
            <a:spLocks noGrp="1"/>
          </p:cNvSpPr>
          <p:nvPr>
            <p:ph type="title"/>
          </p:nvPr>
        </p:nvSpPr>
        <p:spPr>
          <a:xfrm>
            <a:off x="4635556" y="2014580"/>
            <a:ext cx="2074490" cy="1827955"/>
          </a:xfrm>
        </p:spPr>
        <p:txBody>
          <a:bodyPr vert="horz" lIns="51435" tIns="25718" rIns="51435" bIns="25718" rtlCol="0" anchor="b">
            <a:normAutofit fontScale="90000"/>
          </a:bodyPr>
          <a:lstStyle/>
          <a:p>
            <a:pPr algn="ctr"/>
            <a:r>
              <a:rPr lang="en-US" sz="2400" b="1" dirty="0">
                <a:solidFill>
                  <a:schemeClr val="tx2"/>
                </a:solidFill>
              </a:rPr>
              <a:t>Non-overlapping communities </a:t>
            </a:r>
            <a:br>
              <a:rPr lang="en-US" sz="2400" dirty="0">
                <a:solidFill>
                  <a:schemeClr val="tx2"/>
                </a:solidFill>
              </a:rPr>
            </a:br>
            <a:r>
              <a:rPr lang="en-US" sz="2200" dirty="0">
                <a:solidFill>
                  <a:schemeClr val="tx2"/>
                </a:solidFill>
              </a:rPr>
              <a:t>(node partitioning into communities)</a:t>
            </a:r>
            <a:br>
              <a:rPr lang="en-US" altLang="en-US" sz="2400" kern="0" dirty="0">
                <a:solidFill>
                  <a:schemeClr val="tx2"/>
                </a:solidFill>
                <a:latin typeface="Arial" pitchFamily="34" charset="0"/>
                <a:cs typeface="Arial" pitchFamily="34" charset="0"/>
              </a:rPr>
            </a:br>
            <a:endParaRPr lang="en-US" sz="2250" b="1" dirty="0">
              <a:solidFill>
                <a:schemeClr val="tx2"/>
              </a:solidFill>
            </a:endParaRP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36715" y="641860"/>
            <a:ext cx="1218009" cy="764024"/>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51090" y="641860"/>
            <a:ext cx="503634" cy="300761"/>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423044" y="1890585"/>
            <a:ext cx="2485551" cy="2396030"/>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736631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4" y="221115"/>
            <a:ext cx="6310313" cy="994172"/>
          </a:xfrm>
        </p:spPr>
        <p:txBody>
          <a:bodyPr>
            <a:noAutofit/>
          </a:bodyPr>
          <a:lstStyle/>
          <a:p>
            <a:r>
              <a:rPr lang="en-US" sz="3200" dirty="0">
                <a:latin typeface="Aileron Light" panose="00000400000000000000" pitchFamily="50" charset="0"/>
              </a:rPr>
              <a:t>Partitioning Nodes Methods</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latin typeface="Aileron Light" panose="00000400000000000000" pitchFamily="50" charset="0"/>
              </a:rPr>
              <a:pPr>
                <a:defRPr/>
              </a:pPr>
              <a:t>14</a:t>
            </a:fld>
            <a:endParaRPr lang="en-US" dirty="0">
              <a:solidFill>
                <a:prstClr val="black"/>
              </a:solidFill>
              <a:latin typeface="Aileron Light" panose="00000400000000000000" pitchFamily="50" charset="0"/>
            </a:endParaRPr>
          </a:p>
        </p:txBody>
      </p:sp>
      <p:sp>
        <p:nvSpPr>
          <p:cNvPr id="3" name="Content Placeholder 2"/>
          <p:cNvSpPr>
            <a:spLocks noGrp="1"/>
          </p:cNvSpPr>
          <p:nvPr>
            <p:ph idx="4294967295"/>
          </p:nvPr>
        </p:nvSpPr>
        <p:spPr>
          <a:xfrm>
            <a:off x="228600" y="1231328"/>
            <a:ext cx="4724400" cy="3240660"/>
          </a:xfrm>
        </p:spPr>
        <p:txBody>
          <a:bodyPr/>
          <a:lstStyle/>
          <a:p>
            <a:r>
              <a:rPr lang="en-US" dirty="0">
                <a:latin typeface="Aileron Light" panose="00000400000000000000" pitchFamily="50" charset="0"/>
              </a:rPr>
              <a:t>We will discuss the two most used methods for community detection partitioning the node set:</a:t>
            </a:r>
          </a:p>
          <a:p>
            <a:pPr lvl="1"/>
            <a:r>
              <a:rPr lang="en-US" dirty="0">
                <a:latin typeface="Aileron Light" panose="00000400000000000000" pitchFamily="50" charset="0"/>
              </a:rPr>
              <a:t>Method 1: Louvain </a:t>
            </a:r>
          </a:p>
          <a:p>
            <a:pPr lvl="1"/>
            <a:r>
              <a:rPr lang="en-US" dirty="0">
                <a:latin typeface="Aileron Light" panose="00000400000000000000" pitchFamily="50" charset="0"/>
              </a:rPr>
              <a:t>Method 2: Girvan Newman</a:t>
            </a:r>
          </a:p>
          <a:p>
            <a:endParaRPr lang="en-US" dirty="0">
              <a:latin typeface="Aileron Light" panose="00000400000000000000" pitchFamily="50" charset="0"/>
            </a:endParaRPr>
          </a:p>
          <a:p>
            <a:r>
              <a:rPr lang="en-US" dirty="0">
                <a:latin typeface="Aileron Light" panose="00000400000000000000" pitchFamily="50" charset="0"/>
              </a:rPr>
              <a:t>First, let’s talk about </a:t>
            </a:r>
            <a:br>
              <a:rPr lang="en-US" dirty="0">
                <a:latin typeface="Aileron Light" panose="00000400000000000000" pitchFamily="50" charset="0"/>
              </a:rPr>
            </a:br>
            <a:r>
              <a:rPr lang="en-US" dirty="0">
                <a:latin typeface="Aileron Light" panose="00000400000000000000" pitchFamily="50" charset="0"/>
              </a:rPr>
              <a:t>modularity:</a:t>
            </a:r>
          </a:p>
          <a:p>
            <a:pPr lvl="1"/>
            <a:r>
              <a:rPr lang="en-US" dirty="0">
                <a:latin typeface="Aileron Light" panose="00000400000000000000" pitchFamily="50" charset="0"/>
              </a:rPr>
              <a:t>Goal of modularity </a:t>
            </a:r>
            <a:br>
              <a:rPr lang="en-US" dirty="0">
                <a:latin typeface="Aileron Light" panose="00000400000000000000" pitchFamily="50" charset="0"/>
              </a:rPr>
            </a:br>
            <a:r>
              <a:rPr lang="en-US" dirty="0">
                <a:latin typeface="Aileron Light" panose="00000400000000000000" pitchFamily="50" charset="0"/>
              </a:rPr>
              <a:t>based community </a:t>
            </a:r>
            <a:br>
              <a:rPr lang="en-US" dirty="0">
                <a:latin typeface="Aileron Light" panose="00000400000000000000" pitchFamily="50" charset="0"/>
              </a:rPr>
            </a:br>
            <a:r>
              <a:rPr lang="en-US" dirty="0">
                <a:latin typeface="Aileron Light" panose="00000400000000000000" pitchFamily="50" charset="0"/>
              </a:rPr>
              <a:t>detection: assign</a:t>
            </a:r>
            <a:br>
              <a:rPr lang="en-US" dirty="0">
                <a:latin typeface="Aileron Light" panose="00000400000000000000" pitchFamily="50" charset="0"/>
              </a:rPr>
            </a:br>
            <a:r>
              <a:rPr lang="en-US" dirty="0">
                <a:latin typeface="Aileron Light" panose="00000400000000000000" pitchFamily="50" charset="0"/>
              </a:rPr>
              <a:t>nodes to communities </a:t>
            </a:r>
            <a:br>
              <a:rPr lang="en-US" dirty="0">
                <a:latin typeface="Aileron Light" panose="00000400000000000000" pitchFamily="50" charset="0"/>
              </a:rPr>
            </a:br>
            <a:r>
              <a:rPr lang="en-US" dirty="0">
                <a:latin typeface="Aileron Light" panose="00000400000000000000" pitchFamily="50" charset="0"/>
              </a:rPr>
              <a:t>to maximize modularity</a:t>
            </a:r>
          </a:p>
          <a:p>
            <a:endParaRPr lang="en-US" dirty="0">
              <a:latin typeface="Aileron Light" panose="00000400000000000000" pitchFamily="50" charset="0"/>
            </a:endParaRPr>
          </a:p>
        </p:txBody>
      </p:sp>
      <p:pic>
        <p:nvPicPr>
          <p:cNvPr id="1026" name="Picture 2" descr="Graph Algorithms in Neo4j: Louvain Modularity">
            <a:extLst>
              <a:ext uri="{FF2B5EF4-FFF2-40B4-BE49-F238E27FC236}">
                <a16:creationId xmlns:a16="http://schemas.microsoft.com/office/drawing/2014/main" id="{9623588B-75E9-42D9-9881-4677F49EA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335" y="1885955"/>
            <a:ext cx="3991553" cy="24725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3CD4E37-55F7-46EA-8954-E7B3CD80066F}"/>
              </a:ext>
            </a:extLst>
          </p:cNvPr>
          <p:cNvSpPr txBox="1"/>
          <p:nvPr/>
        </p:nvSpPr>
        <p:spPr>
          <a:xfrm>
            <a:off x="3886200" y="4601483"/>
            <a:ext cx="3429000" cy="215444"/>
          </a:xfrm>
          <a:prstGeom prst="rect">
            <a:avLst/>
          </a:prstGeom>
          <a:noFill/>
        </p:spPr>
        <p:txBody>
          <a:bodyPr wrap="square">
            <a:spAutoFit/>
          </a:bodyPr>
          <a:lstStyle/>
          <a:p>
            <a:r>
              <a:rPr lang="en-US" sz="800" dirty="0">
                <a:latin typeface="Aileron Light" panose="00000400000000000000" pitchFamily="50" charset="0"/>
                <a:hlinkClick r:id="rId3"/>
              </a:rPr>
              <a:t>https://neo4j.com/blog/graph-algorithms-neo4j-louvain-modularity/</a:t>
            </a:r>
            <a:r>
              <a:rPr lang="en-US" sz="800" dirty="0">
                <a:latin typeface="Aileron Light" panose="00000400000000000000" pitchFamily="50" charset="0"/>
              </a:rPr>
              <a:t> </a:t>
            </a:r>
          </a:p>
        </p:txBody>
      </p:sp>
    </p:spTree>
    <p:extLst>
      <p:ext uri="{BB962C8B-B14F-4D97-AF65-F5344CB8AC3E}">
        <p14:creationId xmlns:p14="http://schemas.microsoft.com/office/powerpoint/2010/main" val="3097217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4" y="209550"/>
            <a:ext cx="5073567" cy="994172"/>
          </a:xfrm>
        </p:spPr>
        <p:txBody>
          <a:bodyPr>
            <a:normAutofit/>
          </a:bodyPr>
          <a:lstStyle/>
          <a:p>
            <a:r>
              <a:rPr lang="en-US" sz="3200" dirty="0">
                <a:latin typeface="Aileron Light" panose="00000400000000000000" pitchFamily="50" charset="0"/>
              </a:rPr>
              <a:t>Modularity</a:t>
            </a:r>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209550" y="1428749"/>
                <a:ext cx="6438900" cy="3941763"/>
              </a:xfrm>
            </p:spPr>
            <p:txBody>
              <a:bodyPr>
                <a:normAutofit/>
              </a:bodyPr>
              <a:lstStyle/>
              <a:p>
                <a:pPr marL="0" indent="0">
                  <a:buNone/>
                </a:pPr>
                <a:r>
                  <a:rPr lang="en-US" sz="1600" dirty="0">
                    <a:latin typeface="Aileron Light" panose="00000400000000000000" pitchFamily="50" charset="0"/>
                  </a:rPr>
                  <a:t>Denote modularity as Q, defined by:  </a:t>
                </a:r>
                <a:br>
                  <a:rPr lang="en-US" sz="1600" i="1" dirty="0">
                    <a:latin typeface="Aileron Light" panose="00000400000000000000" pitchFamily="50" charset="0"/>
                  </a:rPr>
                </a:br>
                <a14:m>
                  <m:oMath xmlns:m="http://schemas.openxmlformats.org/officeDocument/2006/math">
                    <m:r>
                      <a:rPr lang="en-US" sz="1600" i="1">
                        <a:latin typeface="Cambria Math" panose="02040503050406030204" pitchFamily="18" charset="0"/>
                      </a:rPr>
                      <m:t>𝑄</m:t>
                    </m:r>
                    <m:r>
                      <a:rPr lang="en-US" sz="1600" i="1">
                        <a:latin typeface="Cambria Math" panose="02040503050406030204" pitchFamily="18" charset="0"/>
                      </a:rPr>
                      <m:t> </m:t>
                    </m:r>
                  </m:oMath>
                </a14:m>
                <a:r>
                  <a:rPr lang="en-US" sz="1600" b="1" dirty="0">
                    <a:latin typeface="Aileron Light" panose="00000400000000000000" pitchFamily="50" charset="0"/>
                  </a:rPr>
                  <a:t>=  (number of edges within communities) – (expected number of edges of a random network of the same size/degree distribution)</a:t>
                </a:r>
                <a:r>
                  <a:rPr lang="en-US" sz="1600" dirty="0">
                    <a:latin typeface="Aileron Light" panose="00000400000000000000" pitchFamily="50" charset="0"/>
                  </a:rPr>
                  <a:t>.</a:t>
                </a:r>
              </a:p>
              <a:p>
                <a:r>
                  <a:rPr lang="en-US" sz="1200" dirty="0">
                    <a:latin typeface="Aileron Light" panose="00000400000000000000" pitchFamily="50" charset="0"/>
                  </a:rPr>
                  <a:t>Where “expected” come from a “null model” to compare our network against random networks using the configuration </a:t>
                </a:r>
                <a14:m>
                  <m:oMath xmlns:m="http://schemas.openxmlformats.org/officeDocument/2006/math">
                    <m:r>
                      <m:rPr>
                        <m:sty m:val="p"/>
                      </m:rPr>
                      <a:rPr lang="en-US" sz="1200" b="0" i="0" smtClean="0">
                        <a:latin typeface="Cambria Math" panose="02040503050406030204" pitchFamily="18" charset="0"/>
                      </a:rPr>
                      <m:t>models</m:t>
                    </m:r>
                    <m:r>
                      <a:rPr lang="en-US" sz="1200" i="1">
                        <a:latin typeface="Cambria Math" panose="02040503050406030204" pitchFamily="18" charset="0"/>
                      </a:rPr>
                      <m:t>.</m:t>
                    </m:r>
                  </m:oMath>
                </a14:m>
                <a:endParaRPr lang="en-US" sz="1200" dirty="0">
                  <a:latin typeface="Aileron Light" panose="00000400000000000000" pitchFamily="50" charset="0"/>
                </a:endParaRPr>
              </a:p>
              <a:p>
                <a:pPr marL="0" indent="0">
                  <a:buNone/>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𝑄</m:t>
                      </m:r>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1</m:t>
                          </m:r>
                        </m:num>
                        <m:den>
                          <m:r>
                            <a:rPr lang="en-US" sz="1200" i="1">
                              <a:latin typeface="Cambria Math" panose="02040503050406030204" pitchFamily="18" charset="0"/>
                            </a:rPr>
                            <m:t>2</m:t>
                          </m:r>
                          <m:r>
                            <a:rPr lang="en-US" sz="1200" i="1">
                              <a:latin typeface="Cambria Math" panose="02040503050406030204" pitchFamily="18" charset="0"/>
                            </a:rPr>
                            <m:t>𝑚</m:t>
                          </m:r>
                        </m:den>
                      </m:f>
                      <m:nary>
                        <m:naryPr>
                          <m:chr m:val="∑"/>
                          <m:supHide m:val="on"/>
                          <m:ctrlPr>
                            <a:rPr lang="en-US" sz="1200" i="1">
                              <a:latin typeface="Cambria Math" panose="02040503050406030204" pitchFamily="18" charset="0"/>
                            </a:rPr>
                          </m:ctrlPr>
                        </m:naryPr>
                        <m:sub>
                          <m:r>
                            <a:rPr lang="en-US" sz="1200" i="1">
                              <a:latin typeface="Cambria Math" panose="02040503050406030204" pitchFamily="18" charset="0"/>
                            </a:rPr>
                            <m:t>𝐶</m:t>
                          </m:r>
                          <m:r>
                            <a:rPr lang="en-US" sz="1200" i="1">
                              <a:latin typeface="Cambria Math" panose="02040503050406030204" pitchFamily="18" charset="0"/>
                            </a:rPr>
                            <m:t>∈</m:t>
                          </m:r>
                          <m:r>
                            <a:rPr lang="en-US" sz="1200" i="1">
                              <a:latin typeface="Cambria Math" panose="02040503050406030204" pitchFamily="18" charset="0"/>
                            </a:rPr>
                            <m:t>𝑃</m:t>
                          </m:r>
                        </m:sub>
                        <m:sup/>
                        <m:e>
                          <m:nary>
                            <m:naryPr>
                              <m:chr m:val="∑"/>
                              <m:supHide m:val="on"/>
                              <m:ctrlPr>
                                <a:rPr lang="en-US" sz="1200" i="1">
                                  <a:latin typeface="Cambria Math" panose="02040503050406030204" pitchFamily="18" charset="0"/>
                                </a:rPr>
                              </m:ctrlPr>
                            </m:naryPr>
                            <m:sub>
                              <m:r>
                                <a:rPr lang="en-US" sz="1200" i="1">
                                  <a:latin typeface="Cambria Math" panose="02040503050406030204" pitchFamily="18" charset="0"/>
                                </a:rPr>
                                <m:t>𝑖</m:t>
                              </m:r>
                              <m:r>
                                <a:rPr lang="en-US" sz="1200" i="1">
                                  <a:latin typeface="Cambria Math" panose="02040503050406030204" pitchFamily="18" charset="0"/>
                                </a:rPr>
                                <m:t>, </m:t>
                              </m:r>
                              <m:r>
                                <a:rPr lang="en-US" sz="1200" i="1">
                                  <a:latin typeface="Cambria Math" panose="02040503050406030204" pitchFamily="18" charset="0"/>
                                </a:rPr>
                                <m:t>𝑗</m:t>
                              </m:r>
                              <m:r>
                                <a:rPr lang="en-US" sz="1200" i="1">
                                  <a:latin typeface="Cambria Math" panose="02040503050406030204" pitchFamily="18" charset="0"/>
                                </a:rPr>
                                <m:t>∈</m:t>
                              </m:r>
                              <m:r>
                                <a:rPr lang="en-US" sz="1200" i="1">
                                  <a:latin typeface="Cambria Math" panose="02040503050406030204" pitchFamily="18" charset="0"/>
                                </a:rPr>
                                <m:t>𝐶</m:t>
                              </m:r>
                            </m:sub>
                            <m:sup/>
                            <m:e>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𝑎</m:t>
                                      </m:r>
                                    </m:e>
                                    <m:sub>
                                      <m:r>
                                        <a:rPr lang="en-US" sz="1200" i="1">
                                          <a:latin typeface="Cambria Math" panose="02040503050406030204" pitchFamily="18" charset="0"/>
                                        </a:rPr>
                                        <m:t>𝑖𝑗</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𝑝</m:t>
                                      </m:r>
                                    </m:e>
                                    <m:sub>
                                      <m:r>
                                        <a:rPr lang="en-US" sz="1200" i="1">
                                          <a:latin typeface="Cambria Math" panose="02040503050406030204" pitchFamily="18" charset="0"/>
                                        </a:rPr>
                                        <m:t>𝑖𝑗</m:t>
                                      </m:r>
                                    </m:sub>
                                  </m:sSub>
                                </m:e>
                              </m:d>
                              <m:r>
                                <a:rPr lang="en-US" sz="1200" i="1">
                                  <a:latin typeface="Cambria Math" panose="02040503050406030204" pitchFamily="18" charset="0"/>
                                </a:rPr>
                                <m:t>,  </m:t>
                              </m:r>
                              <m:r>
                                <a:rPr lang="en-US" sz="1200" i="1">
                                  <a:latin typeface="Cambria Math" panose="02040503050406030204" pitchFamily="18" charset="0"/>
                                </a:rPr>
                                <m:t>𝑤h𝑒𝑟𝑒</m:t>
                              </m:r>
                              <m:r>
                                <a:rPr lang="en-US" sz="1200" i="1">
                                  <a:latin typeface="Cambria Math" panose="02040503050406030204" pitchFamily="18" charset="0"/>
                                </a:rPr>
                                <m:t> </m:t>
                              </m:r>
                              <m:d>
                                <m:dPr>
                                  <m:begChr m:val="{"/>
                                  <m:endChr m:val=""/>
                                  <m:ctrlPr>
                                    <a:rPr lang="en-US" sz="1200" i="1">
                                      <a:latin typeface="Cambria Math" panose="02040503050406030204" pitchFamily="18" charset="0"/>
                                    </a:rPr>
                                  </m:ctrlPr>
                                </m:dPr>
                                <m:e>
                                  <m:eqArr>
                                    <m:eqArrPr>
                                      <m:ctrlPr>
                                        <a:rPr lang="en-US" sz="1200" i="1">
                                          <a:latin typeface="Cambria Math" panose="02040503050406030204" pitchFamily="18" charset="0"/>
                                        </a:rPr>
                                      </m:ctrlPr>
                                    </m:eqArrPr>
                                    <m:e>
                                      <m:r>
                                        <a:rPr lang="en-US" sz="1200" i="1">
                                          <a:latin typeface="Cambria Math" panose="02040503050406030204" pitchFamily="18" charset="0"/>
                                        </a:rPr>
                                        <m:t> </m:t>
                                      </m:r>
                                      <m:sSub>
                                        <m:sSubPr>
                                          <m:ctrlPr>
                                            <a:rPr lang="en-US" sz="1200" i="1">
                                              <a:latin typeface="Cambria Math" panose="02040503050406030204" pitchFamily="18" charset="0"/>
                                            </a:rPr>
                                          </m:ctrlPr>
                                        </m:sSubPr>
                                        <m:e>
                                          <m:r>
                                            <a:rPr lang="en-US" sz="1200" i="1">
                                              <a:latin typeface="Cambria Math" panose="02040503050406030204" pitchFamily="18" charset="0"/>
                                            </a:rPr>
                                            <m:t>𝑝</m:t>
                                          </m:r>
                                        </m:e>
                                        <m:sub>
                                          <m:r>
                                            <a:rPr lang="en-US" sz="1200" i="1">
                                              <a:latin typeface="Cambria Math" panose="02040503050406030204" pitchFamily="18" charset="0"/>
                                            </a:rPr>
                                            <m:t>𝑖𝑗</m:t>
                                          </m:r>
                                        </m:sub>
                                      </m:sSub>
                                      <m:r>
                                        <a:rPr lang="en-US" sz="1200" i="1">
                                          <a:latin typeface="Cambria Math" panose="02040503050406030204" pitchFamily="18" charset="0"/>
                                        </a:rPr>
                                        <m:t>= </m:t>
                                      </m:r>
                                      <m:f>
                                        <m:fPr>
                                          <m:ctrlPr>
                                            <a:rPr lang="en-US" sz="1200" i="1">
                                              <a:latin typeface="Cambria Math" panose="02040503050406030204" pitchFamily="18" charset="0"/>
                                            </a:rPr>
                                          </m:ctrlPr>
                                        </m:fPr>
                                        <m:num>
                                          <m:r>
                                            <a:rPr lang="en-US" sz="1200" i="1">
                                              <a:latin typeface="Cambria Math" panose="02040503050406030204" pitchFamily="18" charset="0"/>
                                            </a:rPr>
                                            <m:t>&lt;</m:t>
                                          </m:r>
                                          <m:r>
                                            <a:rPr lang="en-US" sz="1200" i="1">
                                              <a:latin typeface="Cambria Math" panose="02040503050406030204" pitchFamily="18" charset="0"/>
                                            </a:rPr>
                                            <m:t>𝑘</m:t>
                                          </m:r>
                                          <m:sSup>
                                            <m:sSupPr>
                                              <m:ctrlPr>
                                                <a:rPr lang="en-US" sz="1200" i="1">
                                                  <a:latin typeface="Cambria Math" panose="02040503050406030204" pitchFamily="18" charset="0"/>
                                                </a:rPr>
                                              </m:ctrlPr>
                                            </m:sSupPr>
                                            <m:e>
                                              <m:r>
                                                <a:rPr lang="en-US" sz="1200" i="1">
                                                  <a:latin typeface="Cambria Math" panose="02040503050406030204" pitchFamily="18" charset="0"/>
                                                </a:rPr>
                                                <m:t>&gt;</m:t>
                                              </m:r>
                                            </m:e>
                                            <m:sup>
                                              <m:r>
                                                <a:rPr lang="en-US" sz="1200" i="1">
                                                  <a:latin typeface="Cambria Math" panose="02040503050406030204" pitchFamily="18" charset="0"/>
                                                </a:rPr>
                                                <m:t>2</m:t>
                                              </m:r>
                                            </m:sup>
                                          </m:sSup>
                                        </m:num>
                                        <m:den>
                                          <m:r>
                                            <a:rPr lang="en-US" sz="1200" i="1">
                                              <a:latin typeface="Cambria Math" panose="02040503050406030204" pitchFamily="18" charset="0"/>
                                            </a:rPr>
                                            <m:t>2</m:t>
                                          </m:r>
                                        </m:den>
                                      </m:f>
                                      <m:r>
                                        <a:rPr lang="en-US" sz="1200" i="1">
                                          <a:latin typeface="Cambria Math" panose="02040503050406030204" pitchFamily="18" charset="0"/>
                                        </a:rPr>
                                        <m:t>  </m:t>
                                      </m:r>
                                      <m:r>
                                        <a:rPr lang="en-US" sz="1200" i="1">
                                          <a:latin typeface="Cambria Math" panose="02040503050406030204" pitchFamily="18" charset="0"/>
                                        </a:rPr>
                                        <m:t>𝑜𝑟</m:t>
                                      </m:r>
                                    </m:e>
                                    <m:e>
                                      <m:sSub>
                                        <m:sSubPr>
                                          <m:ctrlPr>
                                            <a:rPr lang="en-US" sz="1200" i="1">
                                              <a:latin typeface="Cambria Math" panose="02040503050406030204" pitchFamily="18" charset="0"/>
                                            </a:rPr>
                                          </m:ctrlPr>
                                        </m:sSubPr>
                                        <m:e>
                                          <m:r>
                                            <a:rPr lang="en-US" sz="1200" i="1">
                                              <a:latin typeface="Cambria Math" panose="02040503050406030204" pitchFamily="18" charset="0"/>
                                            </a:rPr>
                                            <m:t>𝑝</m:t>
                                          </m:r>
                                        </m:e>
                                        <m:sub>
                                          <m:r>
                                            <a:rPr lang="en-US" sz="1200" i="1">
                                              <a:latin typeface="Cambria Math" panose="02040503050406030204" pitchFamily="18" charset="0"/>
                                            </a:rPr>
                                            <m:t>𝑖𝑗</m:t>
                                          </m:r>
                                        </m:sub>
                                      </m:sSub>
                                      <m:r>
                                        <a:rPr lang="en-US" sz="1200" i="1">
                                          <a:latin typeface="Cambria Math" panose="02040503050406030204" pitchFamily="18" charset="0"/>
                                        </a:rPr>
                                        <m:t>= </m:t>
                                      </m:r>
                                      <m:f>
                                        <m:fPr>
                                          <m:ctrlPr>
                                            <a:rPr lang="en-US" sz="1200" i="1">
                                              <a:latin typeface="Cambria Math" panose="02040503050406030204" pitchFamily="18" charset="0"/>
                                            </a:rPr>
                                          </m:ctrlPr>
                                        </m:fPr>
                                        <m:num>
                                          <m:sSub>
                                            <m:sSubPr>
                                              <m:ctrlPr>
                                                <a:rPr lang="en-US" sz="1200" i="1">
                                                  <a:latin typeface="Cambria Math" panose="02040503050406030204" pitchFamily="18" charset="0"/>
                                                </a:rPr>
                                              </m:ctrlPr>
                                            </m:sSubPr>
                                            <m:e>
                                              <m:r>
                                                <a:rPr lang="en-US" sz="1200" i="1">
                                                  <a:latin typeface="Cambria Math" panose="02040503050406030204" pitchFamily="18" charset="0"/>
                                                </a:rPr>
                                                <m:t>𝑘</m:t>
                                              </m:r>
                                            </m:e>
                                            <m:sub>
                                              <m:r>
                                                <a:rPr lang="en-US" sz="1200" i="1">
                                                  <a:latin typeface="Cambria Math" panose="02040503050406030204" pitchFamily="18" charset="0"/>
                                                </a:rPr>
                                                <m:t>𝑖</m:t>
                                              </m:r>
                                            </m:sub>
                                          </m:sSub>
                                          <m:sSub>
                                            <m:sSubPr>
                                              <m:ctrlPr>
                                                <a:rPr lang="en-US" sz="1200" i="1">
                                                  <a:latin typeface="Cambria Math" panose="02040503050406030204" pitchFamily="18" charset="0"/>
                                                </a:rPr>
                                              </m:ctrlPr>
                                            </m:sSubPr>
                                            <m:e>
                                              <m:r>
                                                <a:rPr lang="en-US" sz="1200" i="1">
                                                  <a:latin typeface="Cambria Math" panose="02040503050406030204" pitchFamily="18" charset="0"/>
                                                </a:rPr>
                                                <m:t>𝑘</m:t>
                                              </m:r>
                                            </m:e>
                                            <m:sub>
                                              <m:r>
                                                <a:rPr lang="en-US" sz="1200" i="1">
                                                  <a:latin typeface="Cambria Math" panose="02040503050406030204" pitchFamily="18" charset="0"/>
                                                </a:rPr>
                                                <m:t>𝑗</m:t>
                                              </m:r>
                                            </m:sub>
                                          </m:sSub>
                                        </m:num>
                                        <m:den>
                                          <m:r>
                                            <a:rPr lang="en-US" sz="1200" i="1">
                                              <a:latin typeface="Cambria Math" panose="02040503050406030204" pitchFamily="18" charset="0"/>
                                            </a:rPr>
                                            <m:t>2</m:t>
                                          </m:r>
                                          <m:r>
                                            <a:rPr lang="en-US" sz="1200" i="1">
                                              <a:latin typeface="Cambria Math" panose="02040503050406030204" pitchFamily="18" charset="0"/>
                                            </a:rPr>
                                            <m:t>𝑚</m:t>
                                          </m:r>
                                        </m:den>
                                      </m:f>
                                      <m:r>
                                        <a:rPr lang="en-US" sz="1200" i="1">
                                          <a:latin typeface="Cambria Math" panose="02040503050406030204" pitchFamily="18" charset="0"/>
                                        </a:rPr>
                                        <m:t> </m:t>
                                      </m:r>
                                    </m:e>
                                  </m:eqArr>
                                </m:e>
                              </m:d>
                            </m:e>
                          </m:nary>
                        </m:e>
                      </m:nary>
                    </m:oMath>
                  </m:oMathPara>
                </a14:m>
                <a:endParaRPr lang="en-US" sz="1200" dirty="0">
                  <a:latin typeface="Aileron Light" panose="00000400000000000000" pitchFamily="50" charset="0"/>
                </a:endParaRPr>
              </a:p>
              <a:p>
                <a14:m>
                  <m:oMath xmlns:m="http://schemas.openxmlformats.org/officeDocument/2006/math">
                    <m:r>
                      <a:rPr lang="en-US" sz="1200" i="1">
                        <a:latin typeface="Cambria Math" panose="02040503050406030204" pitchFamily="18" charset="0"/>
                      </a:rPr>
                      <m:t>𝑄</m:t>
                    </m:r>
                    <m:r>
                      <a:rPr lang="en-US" sz="1200" i="1">
                        <a:latin typeface="Cambria Math" panose="02040503050406030204" pitchFamily="18" charset="0"/>
                      </a:rPr>
                      <m:t>∈[−1, 1]</m:t>
                    </m:r>
                  </m:oMath>
                </a14:m>
                <a:r>
                  <a:rPr lang="en-US" sz="1200" dirty="0">
                    <a:latin typeface="Aileron Light" panose="00000400000000000000" pitchFamily="50" charset="0"/>
                  </a:rPr>
                  <a:t> and it compares edges inside communities to edges created at random/uniform in similar networks.</a:t>
                </a:r>
              </a:p>
              <a:p>
                <a:r>
                  <a:rPr lang="en-US" sz="1200" dirty="0">
                    <a:latin typeface="Aileron Light" panose="00000400000000000000" pitchFamily="50" charset="0"/>
                  </a:rPr>
                  <a:t>Larger values of </a:t>
                </a:r>
                <a14:m>
                  <m:oMath xmlns:m="http://schemas.openxmlformats.org/officeDocument/2006/math">
                    <m:r>
                      <a:rPr lang="en-US" sz="1200" i="1">
                        <a:latin typeface="Cambria Math" panose="02040503050406030204" pitchFamily="18" charset="0"/>
                      </a:rPr>
                      <m:t>𝑄</m:t>
                    </m:r>
                  </m:oMath>
                </a14:m>
                <a:r>
                  <a:rPr lang="en-US" sz="1200" dirty="0">
                    <a:latin typeface="Aileron Light" panose="00000400000000000000" pitchFamily="50" charset="0"/>
                  </a:rPr>
                  <a:t> indicating stronger community structure, dense communities with sparse connections between them.</a:t>
                </a:r>
              </a:p>
              <a:p>
                <a:pPr marL="0" indent="0">
                  <a:buNone/>
                </a:pPr>
                <a:endParaRPr lang="en-US" sz="1400" dirty="0">
                  <a:latin typeface="Aileron Light" panose="00000400000000000000" pitchFamily="50"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209550" y="1428749"/>
                <a:ext cx="6438900" cy="3941763"/>
              </a:xfrm>
              <a:blipFill>
                <a:blip r:embed="rId2"/>
                <a:stretch>
                  <a:fillRect l="-473" t="-1082"/>
                </a:stretch>
              </a:blipFill>
            </p:spPr>
            <p:txBody>
              <a:bodyPr/>
              <a:lstStyle/>
              <a:p>
                <a:r>
                  <a:rPr lang="en-US">
                    <a:noFill/>
                  </a:rPr>
                  <a:t> </a:t>
                </a:r>
              </a:p>
            </p:txBody>
          </p:sp>
        </mc:Fallback>
      </mc:AlternateContent>
    </p:spTree>
    <p:extLst>
      <p:ext uri="{BB962C8B-B14F-4D97-AF65-F5344CB8AC3E}">
        <p14:creationId xmlns:p14="http://schemas.microsoft.com/office/powerpoint/2010/main" val="2004370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3200" dirty="0">
                <a:latin typeface="Aileron Light" panose="00000400000000000000" pitchFamily="50" charset="0"/>
              </a:rPr>
              <a:t>Method 1: Louvain</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z="1050" smtClean="0">
                <a:solidFill>
                  <a:prstClr val="black"/>
                </a:solidFill>
                <a:latin typeface="Aileron Light" panose="00000400000000000000" pitchFamily="50" charset="0"/>
              </a:rPr>
              <a:pPr>
                <a:defRPr/>
              </a:pPr>
              <a:t>16</a:t>
            </a:fld>
            <a:endParaRPr lang="en-US" sz="1050" dirty="0">
              <a:solidFill>
                <a:prstClr val="black"/>
              </a:solidFill>
              <a:latin typeface="Aileron Light" panose="00000400000000000000" pitchFamily="50" charset="0"/>
            </a:endParaRPr>
          </a:p>
        </p:txBody>
      </p:sp>
      <p:sp>
        <p:nvSpPr>
          <p:cNvPr id="3" name="Content Placeholder 2"/>
          <p:cNvSpPr>
            <a:spLocks noGrp="1"/>
          </p:cNvSpPr>
          <p:nvPr>
            <p:ph idx="4294967295"/>
          </p:nvPr>
        </p:nvSpPr>
        <p:spPr>
          <a:xfrm>
            <a:off x="40849" y="1156014"/>
            <a:ext cx="5216952" cy="2971800"/>
          </a:xfrm>
        </p:spPr>
        <p:txBody>
          <a:bodyPr>
            <a:normAutofit/>
          </a:bodyPr>
          <a:lstStyle/>
          <a:p>
            <a:r>
              <a:rPr lang="en-US" sz="1400" dirty="0">
                <a:latin typeface="Aileron Light" panose="00000400000000000000" pitchFamily="50" charset="0"/>
              </a:rPr>
              <a:t>Goal: optimize modularity </a:t>
            </a:r>
            <a:r>
              <a:rPr lang="en-US" sz="1400" dirty="0">
                <a:latin typeface="Aileron Light" panose="00000400000000000000" pitchFamily="50" charset="0"/>
                <a:sym typeface="Wingdings" panose="05000000000000000000" pitchFamily="2" charset="2"/>
              </a:rPr>
              <a:t> </a:t>
            </a:r>
            <a:r>
              <a:rPr lang="en-US" sz="1400" dirty="0">
                <a:latin typeface="Aileron Light" panose="00000400000000000000" pitchFamily="50" charset="0"/>
              </a:rPr>
              <a:t> theoretically this results in the best possible grouping of the nodes </a:t>
            </a:r>
          </a:p>
          <a:p>
            <a:pPr lvl="1"/>
            <a:r>
              <a:rPr lang="en-US" sz="1200" dirty="0">
                <a:latin typeface="Aileron Light" panose="00000400000000000000" pitchFamily="50" charset="0"/>
              </a:rPr>
              <a:t>Note: modularity may not capture the right </a:t>
            </a:r>
            <a:br>
              <a:rPr lang="en-US" sz="1200" dirty="0">
                <a:latin typeface="Aileron Light" panose="00000400000000000000" pitchFamily="50" charset="0"/>
              </a:rPr>
            </a:br>
            <a:r>
              <a:rPr lang="en-US" sz="1200" dirty="0">
                <a:latin typeface="Aileron Light" panose="00000400000000000000" pitchFamily="50" charset="0"/>
              </a:rPr>
              <a:t>communities as they depend on the function</a:t>
            </a:r>
            <a:br>
              <a:rPr lang="en-US" sz="1200" dirty="0">
                <a:latin typeface="Aileron Light" panose="00000400000000000000" pitchFamily="50" charset="0"/>
              </a:rPr>
            </a:br>
            <a:r>
              <a:rPr lang="en-US" sz="1200" dirty="0">
                <a:latin typeface="Aileron Light" panose="00000400000000000000" pitchFamily="50" charset="0"/>
              </a:rPr>
              <a:t>of the network versus the  definition of edges </a:t>
            </a:r>
          </a:p>
          <a:p>
            <a:r>
              <a:rPr lang="en-US" sz="1400" dirty="0">
                <a:latin typeface="Aileron Light" panose="00000400000000000000" pitchFamily="50" charset="0"/>
              </a:rPr>
              <a:t>The Louvain Method algorithm:</a:t>
            </a:r>
          </a:p>
          <a:p>
            <a:pPr lvl="1"/>
            <a:r>
              <a:rPr lang="en-US" sz="1200" dirty="0">
                <a:latin typeface="Aileron Light" panose="00000400000000000000" pitchFamily="50" charset="0"/>
              </a:rPr>
              <a:t>Step 1: find small communities by optimizing </a:t>
            </a:r>
            <a:br>
              <a:rPr lang="en-US" sz="1200" dirty="0">
                <a:latin typeface="Aileron Light" panose="00000400000000000000" pitchFamily="50" charset="0"/>
              </a:rPr>
            </a:br>
            <a:r>
              <a:rPr lang="en-US" sz="1200" dirty="0">
                <a:latin typeface="Aileron Light" panose="00000400000000000000" pitchFamily="50" charset="0"/>
              </a:rPr>
              <a:t>modularity locally on all nodes,</a:t>
            </a:r>
          </a:p>
          <a:p>
            <a:pPr lvl="1"/>
            <a:r>
              <a:rPr lang="en-US" sz="1200" dirty="0">
                <a:latin typeface="Aileron Light" panose="00000400000000000000" pitchFamily="50" charset="0"/>
              </a:rPr>
              <a:t>Step 2: each small community is grouped into </a:t>
            </a:r>
            <a:br>
              <a:rPr lang="en-US" sz="1200" dirty="0">
                <a:latin typeface="Aileron Light" panose="00000400000000000000" pitchFamily="50" charset="0"/>
              </a:rPr>
            </a:br>
            <a:r>
              <a:rPr lang="en-US" sz="1200" dirty="0">
                <a:latin typeface="Aileron Light" panose="00000400000000000000" pitchFamily="50" charset="0"/>
              </a:rPr>
              <a:t>one node</a:t>
            </a:r>
          </a:p>
          <a:p>
            <a:pPr lvl="1"/>
            <a:r>
              <a:rPr lang="en-US" sz="1200" dirty="0">
                <a:latin typeface="Aileron Light" panose="00000400000000000000" pitchFamily="50" charset="0"/>
              </a:rPr>
              <a:t>Step 3: repeat Step 1 on the new graph</a:t>
            </a:r>
          </a:p>
          <a:p>
            <a:endParaRPr lang="en-US" sz="1400" dirty="0">
              <a:latin typeface="Aileron Light" panose="00000400000000000000" pitchFamily="50" charset="0"/>
            </a:endParaRPr>
          </a:p>
        </p:txBody>
      </p:sp>
      <p:pic>
        <p:nvPicPr>
          <p:cNvPr id="2050" name="Picture 2" descr="Graph-based machine learning: Part I | by Sebastien Dery | Insight">
            <a:extLst>
              <a:ext uri="{FF2B5EF4-FFF2-40B4-BE49-F238E27FC236}">
                <a16:creationId xmlns:a16="http://schemas.microsoft.com/office/drawing/2014/main" id="{41D2AAB0-9E3C-41E7-B8B6-5F3A3F0E13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96511"/>
            <a:ext cx="4495800" cy="14617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E5D7950-5309-4EA6-821A-A5CE0F6D322B}"/>
              </a:ext>
            </a:extLst>
          </p:cNvPr>
          <p:cNvSpPr txBox="1"/>
          <p:nvPr/>
        </p:nvSpPr>
        <p:spPr>
          <a:xfrm>
            <a:off x="4470410" y="4484176"/>
            <a:ext cx="2175539" cy="338554"/>
          </a:xfrm>
          <a:prstGeom prst="rect">
            <a:avLst/>
          </a:prstGeom>
          <a:noFill/>
        </p:spPr>
        <p:txBody>
          <a:bodyPr wrap="square">
            <a:spAutoFit/>
          </a:bodyPr>
          <a:lstStyle/>
          <a:p>
            <a:r>
              <a:rPr lang="en-US" sz="800" dirty="0">
                <a:latin typeface="Aileron Light" panose="00000400000000000000" pitchFamily="50" charset="0"/>
              </a:rPr>
              <a:t> </a:t>
            </a:r>
            <a:r>
              <a:rPr lang="en-US" sz="800" dirty="0">
                <a:latin typeface="Aileron Light" panose="00000400000000000000" pitchFamily="50" charset="0"/>
                <a:hlinkClick r:id="rId3"/>
              </a:rPr>
              <a:t>https://blog.insightdatascience.com/graph-based-machine-learning-6e2bd8926a0</a:t>
            </a:r>
            <a:r>
              <a:rPr lang="en-US" sz="800" dirty="0">
                <a:latin typeface="Aileron Light" panose="00000400000000000000" pitchFamily="50" charset="0"/>
              </a:rPr>
              <a:t> </a:t>
            </a:r>
          </a:p>
        </p:txBody>
      </p:sp>
      <p:pic>
        <p:nvPicPr>
          <p:cNvPr id="6" name="Picture 5">
            <a:hlinkClick r:id="rId4"/>
            <a:extLst>
              <a:ext uri="{FF2B5EF4-FFF2-40B4-BE49-F238E27FC236}">
                <a16:creationId xmlns:a16="http://schemas.microsoft.com/office/drawing/2014/main" id="{3F677D73-B0C4-4583-9F57-C7801990A62D}"/>
              </a:ext>
            </a:extLst>
          </p:cNvPr>
          <p:cNvPicPr>
            <a:picLocks noChangeAspect="1"/>
          </p:cNvPicPr>
          <p:nvPr/>
        </p:nvPicPr>
        <p:blipFill>
          <a:blip r:embed="rId5"/>
          <a:stretch>
            <a:fillRect/>
          </a:stretch>
        </p:blipFill>
        <p:spPr>
          <a:xfrm>
            <a:off x="4351615" y="1816021"/>
            <a:ext cx="2386880" cy="1816635"/>
          </a:xfrm>
          <a:prstGeom prst="rect">
            <a:avLst/>
          </a:prstGeom>
        </p:spPr>
      </p:pic>
      <p:sp>
        <p:nvSpPr>
          <p:cNvPr id="8" name="TextBox 7">
            <a:extLst>
              <a:ext uri="{FF2B5EF4-FFF2-40B4-BE49-F238E27FC236}">
                <a16:creationId xmlns:a16="http://schemas.microsoft.com/office/drawing/2014/main" id="{B33FA25A-2AF1-473A-B364-F849DF12DC73}"/>
              </a:ext>
            </a:extLst>
          </p:cNvPr>
          <p:cNvSpPr txBox="1"/>
          <p:nvPr/>
        </p:nvSpPr>
        <p:spPr>
          <a:xfrm>
            <a:off x="4351615" y="3599125"/>
            <a:ext cx="2588522" cy="369332"/>
          </a:xfrm>
          <a:prstGeom prst="rect">
            <a:avLst/>
          </a:prstGeom>
          <a:noFill/>
        </p:spPr>
        <p:txBody>
          <a:bodyPr wrap="square">
            <a:spAutoFit/>
          </a:bodyPr>
          <a:lstStyle/>
          <a:p>
            <a:r>
              <a:rPr lang="en-US" dirty="0">
                <a:latin typeface="Aileron Light" panose="00000400000000000000" pitchFamily="50" charset="0"/>
                <a:hlinkClick r:id="rId4"/>
              </a:rPr>
              <a:t>Louvain’s visualization</a:t>
            </a:r>
            <a:endParaRPr lang="en-US" dirty="0">
              <a:latin typeface="Aileron Light" panose="00000400000000000000" pitchFamily="50" charset="0"/>
            </a:endParaRPr>
          </a:p>
        </p:txBody>
      </p:sp>
    </p:spTree>
    <p:extLst>
      <p:ext uri="{BB962C8B-B14F-4D97-AF65-F5344CB8AC3E}">
        <p14:creationId xmlns:p14="http://schemas.microsoft.com/office/powerpoint/2010/main" val="385069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00" y="241918"/>
            <a:ext cx="6007387" cy="994172"/>
          </a:xfrm>
        </p:spPr>
        <p:txBody>
          <a:bodyPr>
            <a:noAutofit/>
          </a:bodyPr>
          <a:lstStyle/>
          <a:p>
            <a:r>
              <a:rPr lang="en-US" sz="3200" dirty="0">
                <a:latin typeface="Aileron Light" panose="00000400000000000000" pitchFamily="50" charset="0"/>
              </a:rPr>
              <a:t>Method 1: Louvain (slide 2)</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z="1050" smtClean="0">
                <a:solidFill>
                  <a:prstClr val="black"/>
                </a:solidFill>
                <a:latin typeface="Aileron Light" panose="00000400000000000000" pitchFamily="50" charset="0"/>
              </a:rPr>
              <a:pPr>
                <a:defRPr/>
              </a:pPr>
              <a:t>17</a:t>
            </a:fld>
            <a:endParaRPr lang="en-US" sz="1050" dirty="0">
              <a:solidFill>
                <a:prstClr val="black"/>
              </a:solidFill>
              <a:latin typeface="Aileron Light" panose="00000400000000000000" pitchFamily="50" charset="0"/>
            </a:endParaRPr>
          </a:p>
        </p:txBody>
      </p:sp>
      <p:sp>
        <p:nvSpPr>
          <p:cNvPr id="3" name="Content Placeholder 2"/>
          <p:cNvSpPr>
            <a:spLocks noGrp="1"/>
          </p:cNvSpPr>
          <p:nvPr>
            <p:ph idx="4294967295"/>
          </p:nvPr>
        </p:nvSpPr>
        <p:spPr>
          <a:xfrm>
            <a:off x="202096" y="1236090"/>
            <a:ext cx="6172200" cy="3733800"/>
          </a:xfrm>
        </p:spPr>
        <p:txBody>
          <a:bodyPr>
            <a:normAutofit/>
          </a:bodyPr>
          <a:lstStyle/>
          <a:p>
            <a:r>
              <a:rPr lang="en-US" sz="1400" dirty="0">
                <a:latin typeface="Aileron Light" panose="00000400000000000000" pitchFamily="50" charset="0"/>
              </a:rPr>
              <a:t>Simple, efficient and easy-to-implement (</a:t>
            </a:r>
            <a:r>
              <a:rPr lang="en-US" sz="1400" dirty="0">
                <a:latin typeface="Aileron Light" panose="00000400000000000000" pitchFamily="50" charset="0"/>
                <a:hlinkClick r:id="rId2"/>
              </a:rPr>
              <a:t>NetworkX</a:t>
            </a:r>
            <a:r>
              <a:rPr lang="en-US" sz="1400" dirty="0">
                <a:latin typeface="Aileron Light" panose="00000400000000000000" pitchFamily="50" charset="0"/>
              </a:rPr>
              <a:t>, Matlab, C++, and </a:t>
            </a:r>
            <a:r>
              <a:rPr lang="en-US" sz="1400" dirty="0">
                <a:latin typeface="Aileron Light" panose="00000400000000000000" pitchFamily="50" charset="0"/>
                <a:hlinkClick r:id="rId3"/>
              </a:rPr>
              <a:t>Gephi</a:t>
            </a:r>
            <a:r>
              <a:rPr lang="en-US" sz="1400" dirty="0">
                <a:latin typeface="Aileron Light" panose="00000400000000000000" pitchFamily="50" charset="0"/>
              </a:rPr>
              <a:t>, and </a:t>
            </a:r>
            <a:r>
              <a:rPr lang="en-US" sz="1400" dirty="0">
                <a:latin typeface="Aileron Light" panose="00000400000000000000" pitchFamily="50" charset="0"/>
                <a:hlinkClick r:id="rId4"/>
              </a:rPr>
              <a:t>R</a:t>
            </a:r>
            <a:r>
              <a:rPr lang="en-US" sz="1400" dirty="0">
                <a:latin typeface="Aileron Light" panose="00000400000000000000" pitchFamily="50" charset="0"/>
              </a:rPr>
              <a:t>):</a:t>
            </a:r>
          </a:p>
          <a:p>
            <a:r>
              <a:rPr lang="en-US" sz="1400" dirty="0">
                <a:latin typeface="Aileron Light" panose="00000400000000000000" pitchFamily="50" charset="0"/>
              </a:rPr>
              <a:t>For community detection in large networks</a:t>
            </a:r>
          </a:p>
          <a:p>
            <a:pPr lvl="1"/>
            <a:r>
              <a:rPr lang="en-US" sz="1200" dirty="0">
                <a:latin typeface="Aileron Light" panose="00000400000000000000" pitchFamily="50" charset="0"/>
              </a:rPr>
              <a:t>For sizes up to 100 million nodes and billions of links. </a:t>
            </a:r>
          </a:p>
          <a:p>
            <a:pPr lvl="1"/>
            <a:r>
              <a:rPr lang="en-US" sz="1200" dirty="0">
                <a:latin typeface="Aileron Light" panose="00000400000000000000" pitchFamily="50" charset="0"/>
              </a:rPr>
              <a:t>The analysis of a typical network of 2 million nodes takes 2 minutes on a standard PC. </a:t>
            </a:r>
          </a:p>
          <a:p>
            <a:r>
              <a:rPr lang="en-US" sz="1400" dirty="0">
                <a:latin typeface="Aileron Light" panose="00000400000000000000" pitchFamily="50" charset="0"/>
              </a:rPr>
              <a:t>The method unveils hierarchies of communities and allows to zoom within communities to discover sub-communities, sub-sub-communities, etc. </a:t>
            </a:r>
          </a:p>
          <a:p>
            <a:r>
              <a:rPr lang="en-US" sz="1400" dirty="0">
                <a:latin typeface="Aileron Light" panose="00000400000000000000" pitchFamily="50" charset="0"/>
              </a:rPr>
              <a:t>It is today one of the most widely used method for detecting communities in large networks. </a:t>
            </a:r>
          </a:p>
          <a:p>
            <a:endParaRPr lang="en-US" sz="1400" dirty="0">
              <a:latin typeface="Aileron Light" panose="00000400000000000000" pitchFamily="50" charset="0"/>
            </a:endParaRPr>
          </a:p>
        </p:txBody>
      </p:sp>
    </p:spTree>
    <p:extLst>
      <p:ext uri="{BB962C8B-B14F-4D97-AF65-F5344CB8AC3E}">
        <p14:creationId xmlns:p14="http://schemas.microsoft.com/office/powerpoint/2010/main" val="327299885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4343" y="237708"/>
            <a:ext cx="5929313" cy="994172"/>
          </a:xfrm>
        </p:spPr>
        <p:txBody>
          <a:bodyPr>
            <a:noAutofit/>
          </a:bodyPr>
          <a:lstStyle/>
          <a:p>
            <a:r>
              <a:rPr lang="en-US" sz="3200" dirty="0">
                <a:latin typeface="Aileron Light" panose="00000400000000000000" pitchFamily="50" charset="0"/>
              </a:rPr>
              <a:t>Method 2: Girvan Newman</a:t>
            </a:r>
          </a:p>
        </p:txBody>
      </p:sp>
      <p:sp>
        <p:nvSpPr>
          <p:cNvPr id="7" name="Slide Number Placeholder 6"/>
          <p:cNvSpPr>
            <a:spLocks noGrp="1"/>
          </p:cNvSpPr>
          <p:nvPr>
            <p:ph type="sldNum" sz="quarter" idx="10"/>
          </p:nvPr>
        </p:nvSpPr>
        <p:spPr>
          <a:xfrm>
            <a:off x="4532837" y="4600770"/>
            <a:ext cx="2241014" cy="273844"/>
          </a:xfrm>
        </p:spPr>
        <p:txBody>
          <a:bodyPr/>
          <a:lstStyle/>
          <a:p>
            <a:r>
              <a:rPr lang="en-US" sz="600" dirty="0">
                <a:latin typeface="Aileron Light" panose="00000400000000000000" pitchFamily="50" charset="0"/>
                <a:hlinkClick r:id="rId2"/>
              </a:rPr>
              <a:t>http://www.jstor.org/stable/pdf/3058918.pdf</a:t>
            </a:r>
            <a:endParaRPr lang="en-US" sz="600" dirty="0">
              <a:latin typeface="Aileron Light" panose="00000400000000000000" pitchFamily="50" charset="0"/>
            </a:endParaRPr>
          </a:p>
        </p:txBody>
      </p:sp>
      <p:sp>
        <p:nvSpPr>
          <p:cNvPr id="10" name="TextBox 9"/>
          <p:cNvSpPr txBox="1"/>
          <p:nvPr/>
        </p:nvSpPr>
        <p:spPr>
          <a:xfrm>
            <a:off x="152400" y="1276351"/>
            <a:ext cx="6553200" cy="2123658"/>
          </a:xfrm>
          <a:prstGeom prst="rect">
            <a:avLst/>
          </a:prstGeom>
          <a:noFill/>
        </p:spPr>
        <p:txBody>
          <a:bodyPr wrap="square" rtlCol="0">
            <a:spAutoFit/>
          </a:bodyPr>
          <a:lstStyle/>
          <a:p>
            <a:pPr marL="214308" indent="-214308">
              <a:buFont typeface="Arial" panose="020B0604020202020204" pitchFamily="34" charset="0"/>
              <a:buChar char="•"/>
            </a:pPr>
            <a:r>
              <a:rPr lang="en-US" sz="1200" dirty="0">
                <a:latin typeface="Aileron Light" panose="00000400000000000000" pitchFamily="50" charset="0"/>
              </a:rPr>
              <a:t>The Girvan–Newman algorithm detects communities by progressively removing edges (with high </a:t>
            </a:r>
            <a:r>
              <a:rPr lang="en-US" sz="1200" dirty="0" err="1">
                <a:latin typeface="Aileron Light" panose="00000400000000000000" pitchFamily="50" charset="0"/>
              </a:rPr>
              <a:t>betweeness</a:t>
            </a:r>
            <a:r>
              <a:rPr lang="en-US" sz="1200" dirty="0">
                <a:latin typeface="Aileron Light" panose="00000400000000000000" pitchFamily="50" charset="0"/>
              </a:rPr>
              <a:t> centrality) from the original network.   </a:t>
            </a:r>
          </a:p>
          <a:p>
            <a:pPr marL="214308" indent="-214308">
              <a:buFont typeface="Arial" panose="020B0604020202020204" pitchFamily="34" charset="0"/>
              <a:buChar char="•"/>
            </a:pPr>
            <a:r>
              <a:rPr lang="en-US" sz="1200" dirty="0">
                <a:latin typeface="Aileron Light" panose="00000400000000000000" pitchFamily="50" charset="0"/>
              </a:rPr>
              <a:t>These edges are </a:t>
            </a:r>
            <a:br>
              <a:rPr lang="en-US" sz="1200" dirty="0">
                <a:latin typeface="Aileron Light" panose="00000400000000000000" pitchFamily="50" charset="0"/>
              </a:rPr>
            </a:br>
            <a:r>
              <a:rPr lang="en-US" sz="1200" dirty="0">
                <a:latin typeface="Aileron Light" panose="00000400000000000000" pitchFamily="50" charset="0"/>
              </a:rPr>
              <a:t>believed connect </a:t>
            </a:r>
            <a:br>
              <a:rPr lang="en-US" sz="1200" dirty="0">
                <a:latin typeface="Aileron Light" panose="00000400000000000000" pitchFamily="50" charset="0"/>
              </a:rPr>
            </a:br>
            <a:r>
              <a:rPr lang="en-US" sz="1200" dirty="0">
                <a:latin typeface="Aileron Light" panose="00000400000000000000" pitchFamily="50" charset="0"/>
              </a:rPr>
              <a:t>communities</a:t>
            </a:r>
          </a:p>
          <a:p>
            <a:pPr marL="214308" indent="-214308">
              <a:buFont typeface="Arial" panose="020B0604020202020204" pitchFamily="34" charset="0"/>
              <a:buChar char="•"/>
            </a:pPr>
            <a:r>
              <a:rPr lang="en-US" sz="1200" dirty="0">
                <a:latin typeface="Aileron Light" panose="00000400000000000000" pitchFamily="50" charset="0"/>
              </a:rPr>
              <a:t>Algorithm stops </a:t>
            </a:r>
            <a:br>
              <a:rPr lang="en-US" sz="1200" dirty="0">
                <a:latin typeface="Aileron Light" panose="00000400000000000000" pitchFamily="50" charset="0"/>
              </a:rPr>
            </a:br>
            <a:r>
              <a:rPr lang="en-US" sz="1200" dirty="0">
                <a:latin typeface="Aileron Light" panose="00000400000000000000" pitchFamily="50" charset="0"/>
              </a:rPr>
              <a:t>when there are no </a:t>
            </a:r>
            <a:br>
              <a:rPr lang="en-US" sz="1200" dirty="0">
                <a:latin typeface="Aileron Light" panose="00000400000000000000" pitchFamily="50" charset="0"/>
              </a:rPr>
            </a:br>
            <a:r>
              <a:rPr lang="en-US" sz="1200" dirty="0">
                <a:latin typeface="Aileron Light" panose="00000400000000000000" pitchFamily="50" charset="0"/>
              </a:rPr>
              <a:t>edges between the </a:t>
            </a:r>
            <a:br>
              <a:rPr lang="en-US" sz="1200" dirty="0">
                <a:latin typeface="Aileron Light" panose="00000400000000000000" pitchFamily="50" charset="0"/>
              </a:rPr>
            </a:br>
            <a:r>
              <a:rPr lang="en-US" sz="1200" dirty="0">
                <a:latin typeface="Aileron Light" panose="00000400000000000000" pitchFamily="50" charset="0"/>
              </a:rPr>
              <a:t>identified </a:t>
            </a:r>
            <a:br>
              <a:rPr lang="en-US" sz="1200" dirty="0">
                <a:latin typeface="Aileron Light" panose="00000400000000000000" pitchFamily="50" charset="0"/>
              </a:rPr>
            </a:br>
            <a:r>
              <a:rPr lang="en-US" sz="1200" dirty="0">
                <a:latin typeface="Aileron Light" panose="00000400000000000000" pitchFamily="50" charset="0"/>
              </a:rPr>
              <a:t>communities.</a:t>
            </a:r>
          </a:p>
          <a:p>
            <a:endParaRPr lang="en-US" sz="1200" dirty="0">
              <a:latin typeface="Aileron Light" panose="00000400000000000000" pitchFamily="50"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33550"/>
            <a:ext cx="3989574"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76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09550"/>
            <a:ext cx="6584414" cy="994172"/>
          </a:xfrm>
        </p:spPr>
        <p:txBody>
          <a:bodyPr>
            <a:noAutofit/>
          </a:bodyPr>
          <a:lstStyle/>
          <a:p>
            <a:r>
              <a:rPr lang="en-US" sz="3200" dirty="0">
                <a:latin typeface="Aileron Light" panose="00000400000000000000" pitchFamily="50" charset="0"/>
              </a:rPr>
              <a:t>Method 2: Girvan Newman </a:t>
            </a:r>
            <a:r>
              <a:rPr lang="en-US" sz="1800" dirty="0">
                <a:latin typeface="Aileron Light" panose="00000400000000000000" pitchFamily="50" charset="0"/>
              </a:rPr>
              <a:t>(slide 2)</a:t>
            </a:r>
            <a:endParaRPr lang="en-US" sz="3200" dirty="0">
              <a:latin typeface="Aileron Light" panose="00000400000000000000" pitchFamily="50" charset="0"/>
            </a:endParaRPr>
          </a:p>
        </p:txBody>
      </p:sp>
      <p:sp>
        <p:nvSpPr>
          <p:cNvPr id="7" name="Slide Number Placeholder 6"/>
          <p:cNvSpPr>
            <a:spLocks noGrp="1"/>
          </p:cNvSpPr>
          <p:nvPr>
            <p:ph type="sldNum" sz="quarter" idx="10"/>
          </p:nvPr>
        </p:nvSpPr>
        <p:spPr/>
        <p:txBody>
          <a:bodyPr/>
          <a:lstStyle/>
          <a:p>
            <a:pPr>
              <a:defRPr/>
            </a:pPr>
            <a:fld id="{1EB9110C-CDBC-44E3-B6B4-26358019CB8D}" type="slidenum">
              <a:rPr lang="en-US" sz="1050" smtClean="0">
                <a:solidFill>
                  <a:prstClr val="black"/>
                </a:solidFill>
                <a:latin typeface="Aileron Light" panose="00000400000000000000" pitchFamily="50" charset="0"/>
              </a:rPr>
              <a:pPr>
                <a:defRPr/>
              </a:pPr>
              <a:t>19</a:t>
            </a:fld>
            <a:endParaRPr lang="en-US" sz="1050" dirty="0">
              <a:solidFill>
                <a:prstClr val="black"/>
              </a:solidFill>
              <a:latin typeface="Aileron Light" panose="00000400000000000000" pitchFamily="50"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52861"/>
            <a:ext cx="5257800" cy="3516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419604" y="4527088"/>
            <a:ext cx="2886075" cy="276999"/>
          </a:xfrm>
          <a:prstGeom prst="rect">
            <a:avLst/>
          </a:prstGeom>
        </p:spPr>
        <p:txBody>
          <a:bodyPr wrap="square">
            <a:spAutoFit/>
          </a:bodyPr>
          <a:lstStyle/>
          <a:p>
            <a:r>
              <a:rPr lang="en-US" sz="1200" dirty="0">
                <a:latin typeface="Aileron Light" panose="00000400000000000000" pitchFamily="50" charset="0"/>
              </a:rPr>
              <a:t>Implementation in </a:t>
            </a:r>
            <a:r>
              <a:rPr lang="en-US" sz="1200" dirty="0">
                <a:latin typeface="Aileron Light" panose="00000400000000000000" pitchFamily="50" charset="0"/>
                <a:hlinkClick r:id="rId3"/>
              </a:rPr>
              <a:t>Python</a:t>
            </a:r>
            <a:r>
              <a:rPr lang="en-US" sz="1200" dirty="0">
                <a:latin typeface="Aileron Light" panose="00000400000000000000" pitchFamily="50" charset="0"/>
              </a:rPr>
              <a:t> and </a:t>
            </a:r>
            <a:r>
              <a:rPr lang="en-US" sz="1200" dirty="0">
                <a:latin typeface="Aileron Light" panose="00000400000000000000" pitchFamily="50" charset="0"/>
                <a:hlinkClick r:id="rId4"/>
              </a:rPr>
              <a:t>R</a:t>
            </a:r>
            <a:r>
              <a:rPr lang="en-US" sz="1200" dirty="0">
                <a:latin typeface="Aileron Light" panose="00000400000000000000" pitchFamily="50" charset="0"/>
              </a:rPr>
              <a:t>.</a:t>
            </a:r>
            <a:endParaRPr lang="en-US" sz="500" dirty="0">
              <a:latin typeface="Aileron Light" panose="00000400000000000000" pitchFamily="50" charset="0"/>
            </a:endParaRPr>
          </a:p>
        </p:txBody>
      </p:sp>
    </p:spTree>
    <p:extLst>
      <p:ext uri="{BB962C8B-B14F-4D97-AF65-F5344CB8AC3E}">
        <p14:creationId xmlns:p14="http://schemas.microsoft.com/office/powerpoint/2010/main" val="3856609218"/>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8" name="Rectangle 13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6285"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6110" y="1436109"/>
            <a:ext cx="5143500" cy="227128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6110" y="1443712"/>
            <a:ext cx="5143499" cy="227128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7396" y="3069611"/>
            <a:ext cx="1876484" cy="2271286"/>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Freeform: Shape 14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282227" y="727288"/>
            <a:ext cx="2193950"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8" name="Rectangle 14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6115" y="1428504"/>
            <a:ext cx="5143502" cy="2271282"/>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2"/>
          <p:cNvSpPr>
            <a:spLocks noGrp="1" noChangeArrowheads="1"/>
          </p:cNvSpPr>
          <p:nvPr>
            <p:ph type="title"/>
          </p:nvPr>
        </p:nvSpPr>
        <p:spPr>
          <a:xfrm>
            <a:off x="262531" y="440141"/>
            <a:ext cx="1800768" cy="2540623"/>
          </a:xfrm>
        </p:spPr>
        <p:txBody>
          <a:bodyPr vert="horz" lIns="91440" tIns="45720" rIns="91440" bIns="45720" rtlCol="0" anchor="b">
            <a:normAutofit/>
          </a:bodyPr>
          <a:lstStyle/>
          <a:p>
            <a:pPr algn="r" defTabSz="914400"/>
            <a:r>
              <a:rPr lang="en-US" altLang="en-US" sz="2600" kern="1200">
                <a:solidFill>
                  <a:srgbClr val="FFFFFF"/>
                </a:solidFill>
                <a:latin typeface="+mj-lt"/>
                <a:ea typeface="+mj-ea"/>
                <a:cs typeface="+mj-cs"/>
              </a:rPr>
              <a:t>Learning Outcomes</a:t>
            </a:r>
          </a:p>
        </p:txBody>
      </p:sp>
      <p:sp>
        <p:nvSpPr>
          <p:cNvPr id="19459" name="Rectangle 3"/>
          <p:cNvSpPr>
            <a:spLocks noGrp="1" noChangeArrowheads="1"/>
          </p:cNvSpPr>
          <p:nvPr>
            <p:ph type="body" sz="half" idx="4294967295"/>
          </p:nvPr>
        </p:nvSpPr>
        <p:spPr>
          <a:xfrm>
            <a:off x="2705770" y="487110"/>
            <a:ext cx="3687383" cy="4159535"/>
          </a:xfrm>
          <a:prstGeom prst="rect">
            <a:avLst/>
          </a:prstGeom>
        </p:spPr>
        <p:txBody>
          <a:bodyPr vert="horz" lIns="91440" tIns="45720" rIns="91440" bIns="45720" rtlCol="0" anchor="ctr">
            <a:normAutofit/>
          </a:bodyPr>
          <a:lstStyle/>
          <a:p>
            <a:pPr indent="-228600" defTabSz="914400"/>
            <a:r>
              <a:rPr lang="en-US" altLang="en-US" sz="1300"/>
              <a:t>Understand why and how community </a:t>
            </a:r>
            <a:r>
              <a:rPr lang="en-US" altLang="en-US" sz="1300" i="1"/>
              <a:t>detection</a:t>
            </a:r>
            <a:r>
              <a:rPr lang="en-US" altLang="en-US" sz="1300"/>
              <a:t> and </a:t>
            </a:r>
            <a:r>
              <a:rPr lang="en-US" altLang="en-US" sz="1300" i="1"/>
              <a:t>validation</a:t>
            </a:r>
            <a:r>
              <a:rPr lang="en-US" altLang="en-US" sz="1300"/>
              <a:t> work:</a:t>
            </a:r>
          </a:p>
          <a:p>
            <a:pPr lvl="1" indent="-228600" defTabSz="914400"/>
            <a:r>
              <a:rPr lang="en-US" altLang="en-US" sz="1300"/>
              <a:t>Explain the connection to modularity</a:t>
            </a:r>
          </a:p>
          <a:p>
            <a:pPr indent="-228600" defTabSz="914400"/>
            <a:r>
              <a:rPr lang="en-US" altLang="en-US" sz="1300"/>
              <a:t>Distinguish methodologies used for </a:t>
            </a:r>
            <a:r>
              <a:rPr lang="en-US" altLang="en-US" sz="1300" i="1"/>
              <a:t>overlapping</a:t>
            </a:r>
            <a:r>
              <a:rPr lang="en-US" altLang="en-US" sz="1300"/>
              <a:t> and </a:t>
            </a:r>
            <a:r>
              <a:rPr lang="en-US" altLang="en-US" sz="1300" i="1"/>
              <a:t>non-overlapping</a:t>
            </a:r>
            <a:r>
              <a:rPr lang="en-US" altLang="en-US" sz="1300"/>
              <a:t> community detection;</a:t>
            </a:r>
          </a:p>
          <a:p>
            <a:pPr indent="-228600" defTabSz="914400"/>
            <a:r>
              <a:rPr lang="en-US" altLang="en-US" sz="1300"/>
              <a:t>Contrast methodology used in networks built as </a:t>
            </a:r>
            <a:r>
              <a:rPr lang="en-US" altLang="en-US" sz="1300" i="1"/>
              <a:t>stochastic block models</a:t>
            </a:r>
            <a:r>
              <a:rPr lang="en-US" altLang="en-US" sz="1300"/>
              <a:t> from </a:t>
            </a:r>
            <a:r>
              <a:rPr lang="en-US" altLang="en-US" sz="1300" i="1"/>
              <a:t>random models</a:t>
            </a:r>
            <a:r>
              <a:rPr lang="en-US" altLang="en-US" sz="1300"/>
              <a:t>.</a:t>
            </a:r>
          </a:p>
        </p:txBody>
      </p:sp>
    </p:spTree>
    <p:extLst>
      <p:ext uri="{BB962C8B-B14F-4D97-AF65-F5344CB8AC3E}">
        <p14:creationId xmlns:p14="http://schemas.microsoft.com/office/powerpoint/2010/main" val="449611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5441" y="968181"/>
            <a:ext cx="5457824" cy="4180134"/>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7128" y="1508055"/>
            <a:ext cx="4147840" cy="3636669"/>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384" y="1335678"/>
            <a:ext cx="4520208" cy="3812637"/>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 y="406760"/>
            <a:ext cx="5813225" cy="4741556"/>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81" y="4634063"/>
            <a:ext cx="283964" cy="511145"/>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 y="-44532"/>
            <a:ext cx="6239172" cy="5192847"/>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 y="-1437"/>
            <a:ext cx="594716" cy="460868"/>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81" y="-5028"/>
            <a:ext cx="334864" cy="264549"/>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 y="-1437"/>
            <a:ext cx="200917" cy="160406"/>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52463" y="-1437"/>
            <a:ext cx="3255764" cy="5135388"/>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194695" y="2154"/>
            <a:ext cx="1660029" cy="1916493"/>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329908-89A3-41D4-B64A-C7AB380FABAA}"/>
              </a:ext>
            </a:extLst>
          </p:cNvPr>
          <p:cNvSpPr>
            <a:spLocks noGrp="1"/>
          </p:cNvSpPr>
          <p:nvPr>
            <p:ph type="title"/>
          </p:nvPr>
        </p:nvSpPr>
        <p:spPr>
          <a:xfrm>
            <a:off x="5022808" y="2187164"/>
            <a:ext cx="1645920" cy="1851660"/>
          </a:xfrm>
        </p:spPr>
        <p:txBody>
          <a:bodyPr vert="horz" lIns="91440" tIns="45720" rIns="91440" bIns="45720" rtlCol="0" anchor="b">
            <a:noAutofit/>
          </a:bodyPr>
          <a:lstStyle/>
          <a:p>
            <a:pPr defTabSz="914400"/>
            <a:r>
              <a:rPr lang="en-US" sz="2000" b="1" dirty="0">
                <a:solidFill>
                  <a:schemeClr val="tx2"/>
                </a:solidFill>
              </a:rPr>
              <a:t>Overlapping communities </a:t>
            </a:r>
            <a:br>
              <a:rPr lang="en-US" sz="2000" b="1" dirty="0">
                <a:solidFill>
                  <a:schemeClr val="tx2"/>
                </a:solidFill>
              </a:rPr>
            </a:br>
            <a:r>
              <a:rPr lang="en-US" sz="1600" b="1" dirty="0">
                <a:solidFill>
                  <a:schemeClr val="tx2"/>
                </a:solidFill>
              </a:rPr>
              <a:t>(not a partition of the vertex set into communities)</a:t>
            </a:r>
            <a:br>
              <a:rPr lang="en-US" altLang="en-US" sz="2000" b="1" dirty="0">
                <a:solidFill>
                  <a:schemeClr val="tx2"/>
                </a:solidFill>
              </a:rPr>
            </a:br>
            <a:br>
              <a:rPr lang="en-US" sz="2000" b="1" dirty="0">
                <a:solidFill>
                  <a:schemeClr val="tx2"/>
                </a:solidFill>
              </a:rPr>
            </a:br>
            <a:endParaRPr lang="en-US" sz="2000" b="1" dirty="0">
              <a:solidFill>
                <a:schemeClr val="tx2"/>
              </a:solidFill>
            </a:endParaRPr>
          </a:p>
        </p:txBody>
      </p:sp>
      <p:sp>
        <p:nvSpPr>
          <p:cNvPr id="35"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36714" y="-1437"/>
            <a:ext cx="1218010" cy="1018698"/>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51089" y="-1437"/>
            <a:ext cx="503635" cy="401015"/>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423043" y="1663530"/>
            <a:ext cx="2485551" cy="3194706"/>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8" name="Picture 7">
            <a:extLst>
              <a:ext uri="{FF2B5EF4-FFF2-40B4-BE49-F238E27FC236}">
                <a16:creationId xmlns:a16="http://schemas.microsoft.com/office/drawing/2014/main" id="{34AE79FC-D56D-45CC-8E4E-05F418C6F012}"/>
              </a:ext>
            </a:extLst>
          </p:cNvPr>
          <p:cNvPicPr>
            <a:picLocks noChangeAspect="1"/>
          </p:cNvPicPr>
          <p:nvPr/>
        </p:nvPicPr>
        <p:blipFill rotWithShape="1">
          <a:blip r:embed="rId2"/>
          <a:srcRect l="-2124" t="-15919" r="-18448" b="-702"/>
          <a:stretch/>
        </p:blipFill>
        <p:spPr>
          <a:xfrm>
            <a:off x="475236" y="674920"/>
            <a:ext cx="4563373" cy="3663560"/>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455320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71488" y="154508"/>
            <a:ext cx="5073567" cy="994172"/>
          </a:xfrm>
        </p:spPr>
        <p:txBody>
          <a:bodyPr>
            <a:normAutofit/>
          </a:bodyPr>
          <a:lstStyle/>
          <a:p>
            <a:r>
              <a:rPr lang="en-US" altLang="en-US" sz="3200" dirty="0">
                <a:latin typeface="Aileron Light" panose="00000400000000000000" pitchFamily="50" charset="0"/>
                <a:ea typeface="宋体" panose="02010600030101010101" pitchFamily="2" charset="-122"/>
              </a:rPr>
              <a:t>Cliques</a:t>
            </a:r>
          </a:p>
        </p:txBody>
      </p:sp>
      <p:sp>
        <p:nvSpPr>
          <p:cNvPr id="13315" name="Content Placeholder 2"/>
          <p:cNvSpPr>
            <a:spLocks noGrp="1"/>
          </p:cNvSpPr>
          <p:nvPr>
            <p:ph idx="4294967295"/>
          </p:nvPr>
        </p:nvSpPr>
        <p:spPr>
          <a:xfrm>
            <a:off x="533400" y="1431521"/>
            <a:ext cx="5867400" cy="3200400"/>
          </a:xfrm>
        </p:spPr>
        <p:txBody>
          <a:bodyPr>
            <a:noAutofit/>
          </a:bodyPr>
          <a:lstStyle/>
          <a:p>
            <a:pPr>
              <a:lnSpc>
                <a:spcPct val="80000"/>
              </a:lnSpc>
            </a:pPr>
            <a:r>
              <a:rPr lang="en-US" altLang="en-US" sz="1200" dirty="0">
                <a:solidFill>
                  <a:srgbClr val="0000FF"/>
                </a:solidFill>
                <a:latin typeface="Aileron Light" panose="00000400000000000000" pitchFamily="50" charset="0"/>
                <a:ea typeface="宋体" panose="02010600030101010101" pitchFamily="2" charset="-122"/>
              </a:rPr>
              <a:t>Recall that a clique</a:t>
            </a:r>
            <a:r>
              <a:rPr lang="en-US" altLang="en-US" sz="1200" dirty="0">
                <a:latin typeface="Aileron Light" panose="00000400000000000000" pitchFamily="50" charset="0"/>
                <a:ea typeface="宋体" panose="02010600030101010101" pitchFamily="2" charset="-122"/>
              </a:rPr>
              <a:t>: a </a:t>
            </a:r>
            <a:r>
              <a:rPr lang="en-US" altLang="en-US" sz="1200" u="sng" dirty="0">
                <a:latin typeface="Aileron Light" panose="00000400000000000000" pitchFamily="50" charset="0"/>
                <a:ea typeface="宋体" panose="02010600030101010101" pitchFamily="2" charset="-122"/>
              </a:rPr>
              <a:t>maximum</a:t>
            </a:r>
            <a:r>
              <a:rPr lang="en-US" altLang="en-US" sz="1200" dirty="0">
                <a:latin typeface="Aileron Light" panose="00000400000000000000" pitchFamily="50" charset="0"/>
                <a:ea typeface="宋体" panose="02010600030101010101" pitchFamily="2" charset="-122"/>
              </a:rPr>
              <a:t> </a:t>
            </a:r>
            <a:r>
              <a:rPr lang="en-US" altLang="en-US" sz="1200" u="sng" dirty="0">
                <a:latin typeface="Aileron Light" panose="00000400000000000000" pitchFamily="50" charset="0"/>
                <a:ea typeface="宋体" panose="02010600030101010101" pitchFamily="2" charset="-122"/>
              </a:rPr>
              <a:t>complete</a:t>
            </a:r>
            <a:r>
              <a:rPr lang="en-US" altLang="en-US" sz="1200" dirty="0">
                <a:latin typeface="Aileron Light" panose="00000400000000000000" pitchFamily="50" charset="0"/>
                <a:ea typeface="宋体" panose="02010600030101010101" pitchFamily="2" charset="-122"/>
              </a:rPr>
              <a:t> subgraph in which all nodes are adjacent to each other</a:t>
            </a:r>
          </a:p>
          <a:p>
            <a:pPr>
              <a:lnSpc>
                <a:spcPct val="80000"/>
              </a:lnSpc>
            </a:pPr>
            <a:endParaRPr lang="en-US" altLang="en-US" sz="1200" dirty="0">
              <a:latin typeface="Aileron Light" panose="00000400000000000000" pitchFamily="50" charset="0"/>
              <a:ea typeface="宋体" panose="02010600030101010101" pitchFamily="2" charset="-122"/>
            </a:endParaRPr>
          </a:p>
          <a:p>
            <a:pPr>
              <a:lnSpc>
                <a:spcPct val="80000"/>
              </a:lnSpc>
            </a:pPr>
            <a:endParaRPr lang="en-US" altLang="en-US" sz="1200" dirty="0">
              <a:latin typeface="Aileron Light" panose="00000400000000000000" pitchFamily="50" charset="0"/>
              <a:ea typeface="宋体" panose="02010600030101010101" pitchFamily="2" charset="-122"/>
            </a:endParaRPr>
          </a:p>
          <a:p>
            <a:pPr>
              <a:lnSpc>
                <a:spcPct val="80000"/>
              </a:lnSpc>
            </a:pPr>
            <a:endParaRPr lang="en-US" altLang="en-US" sz="1200" dirty="0">
              <a:latin typeface="Aileron Light" panose="00000400000000000000" pitchFamily="50" charset="0"/>
              <a:ea typeface="宋体" panose="02010600030101010101" pitchFamily="2" charset="-122"/>
            </a:endParaRPr>
          </a:p>
          <a:p>
            <a:pPr>
              <a:lnSpc>
                <a:spcPct val="80000"/>
              </a:lnSpc>
            </a:pPr>
            <a:endParaRPr lang="en-US" altLang="en-US" sz="1200" dirty="0">
              <a:latin typeface="Aileron Light" panose="00000400000000000000" pitchFamily="50" charset="0"/>
              <a:ea typeface="宋体" panose="02010600030101010101" pitchFamily="2" charset="-122"/>
            </a:endParaRPr>
          </a:p>
          <a:p>
            <a:pPr>
              <a:lnSpc>
                <a:spcPct val="80000"/>
              </a:lnSpc>
            </a:pPr>
            <a:endParaRPr lang="en-US" altLang="en-US" sz="1200" dirty="0">
              <a:latin typeface="Aileron Light" panose="00000400000000000000" pitchFamily="50" charset="0"/>
              <a:ea typeface="宋体" panose="02010600030101010101" pitchFamily="2" charset="-122"/>
            </a:endParaRPr>
          </a:p>
          <a:p>
            <a:pPr>
              <a:lnSpc>
                <a:spcPct val="80000"/>
              </a:lnSpc>
            </a:pPr>
            <a:endParaRPr lang="en-US" altLang="en-US" sz="1200" dirty="0">
              <a:latin typeface="Aileron Light" panose="00000400000000000000" pitchFamily="50" charset="0"/>
              <a:ea typeface="宋体" panose="02010600030101010101" pitchFamily="2" charset="-122"/>
            </a:endParaRPr>
          </a:p>
          <a:p>
            <a:pPr>
              <a:lnSpc>
                <a:spcPct val="80000"/>
              </a:lnSpc>
            </a:pPr>
            <a:endParaRPr lang="en-US" altLang="en-US" sz="1200" dirty="0">
              <a:latin typeface="Aileron Light" panose="00000400000000000000" pitchFamily="50" charset="0"/>
              <a:ea typeface="宋体" panose="02010600030101010101" pitchFamily="2" charset="-122"/>
            </a:endParaRPr>
          </a:p>
          <a:p>
            <a:pPr>
              <a:lnSpc>
                <a:spcPct val="80000"/>
              </a:lnSpc>
            </a:pPr>
            <a:endParaRPr lang="en-US" altLang="en-US" sz="1200" dirty="0">
              <a:latin typeface="Aileron Light" panose="00000400000000000000" pitchFamily="50" charset="0"/>
              <a:ea typeface="宋体" panose="02010600030101010101" pitchFamily="2" charset="-122"/>
            </a:endParaRPr>
          </a:p>
          <a:p>
            <a:pPr>
              <a:lnSpc>
                <a:spcPct val="80000"/>
              </a:lnSpc>
            </a:pPr>
            <a:endParaRPr lang="en-US" altLang="en-US" sz="1200" dirty="0">
              <a:latin typeface="Aileron Light" panose="00000400000000000000" pitchFamily="50" charset="0"/>
              <a:ea typeface="宋体" panose="02010600030101010101" pitchFamily="2" charset="-122"/>
            </a:endParaRPr>
          </a:p>
          <a:p>
            <a:pPr>
              <a:lnSpc>
                <a:spcPct val="80000"/>
              </a:lnSpc>
            </a:pPr>
            <a:r>
              <a:rPr lang="en-US" altLang="en-US" sz="1200" dirty="0">
                <a:latin typeface="Aileron Light" panose="00000400000000000000" pitchFamily="50" charset="0"/>
                <a:ea typeface="宋体" panose="02010600030101010101" pitchFamily="2" charset="-122"/>
              </a:rPr>
              <a:t>NP-hard to find the maximum clique in a network</a:t>
            </a:r>
          </a:p>
          <a:p>
            <a:pPr>
              <a:lnSpc>
                <a:spcPct val="80000"/>
              </a:lnSpc>
            </a:pPr>
            <a:r>
              <a:rPr lang="en-US" altLang="en-US" sz="1200" dirty="0">
                <a:latin typeface="Aileron Light" panose="00000400000000000000" pitchFamily="50" charset="0"/>
                <a:ea typeface="宋体" panose="02010600030101010101" pitchFamily="2" charset="-122"/>
              </a:rPr>
              <a:t>Straightforward implementation to find cliques is very expensive in time complexity</a:t>
            </a:r>
          </a:p>
          <a:p>
            <a:pPr>
              <a:lnSpc>
                <a:spcPct val="80000"/>
              </a:lnSpc>
            </a:pPr>
            <a:endParaRPr lang="en-US" altLang="en-US" sz="1200" dirty="0">
              <a:latin typeface="Aileron Light" panose="00000400000000000000" pitchFamily="50" charset="0"/>
              <a:ea typeface="宋体" panose="02010600030101010101" pitchFamily="2" charset="-122"/>
            </a:endParaRPr>
          </a:p>
        </p:txBody>
      </p:sp>
      <p:grpSp>
        <p:nvGrpSpPr>
          <p:cNvPr id="13316" name="Group 4"/>
          <p:cNvGrpSpPr>
            <a:grpSpLocks/>
          </p:cNvGrpSpPr>
          <p:nvPr/>
        </p:nvGrpSpPr>
        <p:grpSpPr bwMode="auto">
          <a:xfrm>
            <a:off x="1114426" y="2195816"/>
            <a:ext cx="2435126" cy="965299"/>
            <a:chOff x="0" y="0"/>
            <a:chExt cx="4328611" cy="1716308"/>
          </a:xfrm>
        </p:grpSpPr>
        <p:pic>
          <p:nvPicPr>
            <p:cNvPr id="13317" name="Picture 3" descr="network.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28611" cy="16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Oval 4"/>
            <p:cNvSpPr>
              <a:spLocks noChangeArrowheads="1"/>
            </p:cNvSpPr>
            <p:nvPr/>
          </p:nvSpPr>
          <p:spPr bwMode="auto">
            <a:xfrm>
              <a:off x="453556" y="0"/>
              <a:ext cx="1784659" cy="1716308"/>
            </a:xfrm>
            <a:prstGeom prst="ellipse">
              <a:avLst/>
            </a:prstGeom>
            <a:noFill/>
            <a:ln w="9525">
              <a:solidFill>
                <a:srgbClr val="FF0000"/>
              </a:solidFill>
              <a:round/>
              <a:headEnd/>
              <a:tailEnd/>
            </a:ln>
            <a:effectLst>
              <a:outerShdw dist="23000" dir="5400000" algn="ctr" rotWithShape="0">
                <a:srgbClr val="000000">
                  <a:alpha val="34000"/>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endParaRPr lang="en-US" altLang="en-US" sz="1013">
                <a:solidFill>
                  <a:srgbClr val="FFFFFF"/>
                </a:solidFill>
                <a:latin typeface="Aileron Light" panose="00000400000000000000" pitchFamily="50" charset="0"/>
              </a:endParaRPr>
            </a:p>
          </p:txBody>
        </p:sp>
      </p:grpSp>
      <p:sp>
        <p:nvSpPr>
          <p:cNvPr id="13319" name="TextBox 5"/>
          <p:cNvSpPr txBox="1">
            <a:spLocks noChangeArrowheads="1"/>
          </p:cNvSpPr>
          <p:nvPr/>
        </p:nvSpPr>
        <p:spPr bwMode="auto">
          <a:xfrm>
            <a:off x="3718327" y="2544962"/>
            <a:ext cx="230147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en-US" sz="1125" dirty="0">
                <a:solidFill>
                  <a:prstClr val="black"/>
                </a:solidFill>
                <a:latin typeface="Aileron Light" panose="00000400000000000000" pitchFamily="50" charset="0"/>
              </a:rPr>
              <a:t>Note:</a:t>
            </a:r>
          </a:p>
          <a:p>
            <a:pPr marL="171446" indent="-171446">
              <a:buFont typeface="Arial" panose="020B0604020202020204" pitchFamily="34" charset="0"/>
              <a:buChar char="•"/>
            </a:pPr>
            <a:r>
              <a:rPr lang="en-US" altLang="en-US" sz="1125" dirty="0">
                <a:solidFill>
                  <a:prstClr val="black"/>
                </a:solidFill>
                <a:latin typeface="Aileron Light" panose="00000400000000000000" pitchFamily="50" charset="0"/>
              </a:rPr>
              <a:t>Nodes 6, 7 and 8 form a clique</a:t>
            </a:r>
          </a:p>
          <a:p>
            <a:pPr marL="171446" indent="-171446">
              <a:buFont typeface="Arial" panose="020B0604020202020204" pitchFamily="34" charset="0"/>
              <a:buChar char="•"/>
            </a:pPr>
            <a:r>
              <a:rPr lang="en-US" altLang="en-US" sz="1125" dirty="0">
                <a:solidFill>
                  <a:prstClr val="black"/>
                </a:solidFill>
                <a:latin typeface="Aileron Light" panose="00000400000000000000" pitchFamily="50" charset="0"/>
              </a:rPr>
              <a:t>Nodes 5, 6, 7 and 8 form a maximum clique</a:t>
            </a:r>
          </a:p>
        </p:txBody>
      </p:sp>
      <p:sp>
        <p:nvSpPr>
          <p:cNvPr id="13320" name="Slide Number Placeholder 7"/>
          <p:cNvSpPr txBox="1">
            <a:spLocks noGrp="1" noChangeArrowheads="1"/>
          </p:cNvSpPr>
          <p:nvPr/>
        </p:nvSpPr>
        <p:spPr bwMode="auto">
          <a:xfrm>
            <a:off x="5545055" y="4857750"/>
            <a:ext cx="1200150" cy="20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defRPr/>
            </a:pPr>
            <a:fld id="{A43106C4-AD3B-441A-ABF1-85E227C165A2}" type="slidenum">
              <a:rPr lang="en-US" altLang="en-US" sz="675">
                <a:solidFill>
                  <a:srgbClr val="898989"/>
                </a:solidFill>
                <a:latin typeface="Aileron Light" panose="00000400000000000000" pitchFamily="50" charset="0"/>
              </a:rPr>
              <a:pPr algn="r">
                <a:defRPr/>
              </a:pPr>
              <a:t>21</a:t>
            </a:fld>
            <a:endParaRPr lang="en-US" altLang="en-US" sz="675">
              <a:solidFill>
                <a:srgbClr val="898989"/>
              </a:solidFill>
              <a:latin typeface="Aileron Light" panose="00000400000000000000" pitchFamily="50" charset="0"/>
            </a:endParaRPr>
          </a:p>
        </p:txBody>
      </p:sp>
    </p:spTree>
    <p:extLst>
      <p:ext uri="{BB962C8B-B14F-4D97-AF65-F5344CB8AC3E}">
        <p14:creationId xmlns:p14="http://schemas.microsoft.com/office/powerpoint/2010/main" val="283320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15">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71491" y="149696"/>
            <a:ext cx="5929313" cy="994172"/>
          </a:xfrm>
        </p:spPr>
        <p:txBody>
          <a:bodyPr>
            <a:noAutofit/>
          </a:bodyPr>
          <a:lstStyle/>
          <a:p>
            <a:r>
              <a:rPr lang="en-US" altLang="en-US" sz="2800" dirty="0">
                <a:latin typeface="Aileron Light" panose="00000400000000000000" pitchFamily="50" charset="0"/>
                <a:ea typeface="宋体" panose="02010600030101010101" pitchFamily="2" charset="-122"/>
              </a:rPr>
              <a:t>Clique Percolation Method</a:t>
            </a:r>
          </a:p>
        </p:txBody>
      </p:sp>
      <p:sp>
        <p:nvSpPr>
          <p:cNvPr id="16387" name="Content Placeholder 2"/>
          <p:cNvSpPr>
            <a:spLocks noGrp="1"/>
          </p:cNvSpPr>
          <p:nvPr>
            <p:ph idx="4294967295"/>
          </p:nvPr>
        </p:nvSpPr>
        <p:spPr>
          <a:xfrm>
            <a:off x="533400" y="1352550"/>
            <a:ext cx="5715000" cy="3733800"/>
          </a:xfrm>
        </p:spPr>
        <p:txBody>
          <a:bodyPr>
            <a:normAutofit/>
          </a:bodyPr>
          <a:lstStyle/>
          <a:p>
            <a:pPr>
              <a:lnSpc>
                <a:spcPct val="90000"/>
              </a:lnSpc>
            </a:pPr>
            <a:r>
              <a:rPr lang="en-US" altLang="en-US" sz="1200" dirty="0">
                <a:latin typeface="Aileron Light" panose="00000400000000000000" pitchFamily="50" charset="0"/>
                <a:ea typeface="宋体" panose="02010600030101010101" pitchFamily="2" charset="-122"/>
              </a:rPr>
              <a:t>It uses cliques as </a:t>
            </a:r>
            <a:r>
              <a:rPr lang="en-US" altLang="en-US" sz="1200" dirty="0">
                <a:solidFill>
                  <a:srgbClr val="0000FF"/>
                </a:solidFill>
                <a:latin typeface="Aileron Light" panose="00000400000000000000" pitchFamily="50" charset="0"/>
                <a:ea typeface="宋体" panose="02010600030101010101" pitchFamily="2" charset="-122"/>
              </a:rPr>
              <a:t>a core or a seed </a:t>
            </a:r>
            <a:r>
              <a:rPr lang="en-US" altLang="en-US" sz="1200" dirty="0">
                <a:latin typeface="Aileron Light" panose="00000400000000000000" pitchFamily="50" charset="0"/>
                <a:ea typeface="宋体" panose="02010600030101010101" pitchFamily="2" charset="-122"/>
              </a:rPr>
              <a:t>to find larger communities</a:t>
            </a:r>
          </a:p>
          <a:p>
            <a:pPr>
              <a:lnSpc>
                <a:spcPct val="90000"/>
              </a:lnSpc>
            </a:pPr>
            <a:r>
              <a:rPr lang="en-US" altLang="en-US" sz="1200" dirty="0">
                <a:latin typeface="Aileron Light" panose="00000400000000000000" pitchFamily="50" charset="0"/>
                <a:ea typeface="宋体" panose="02010600030101010101" pitchFamily="2" charset="-122"/>
              </a:rPr>
              <a:t>Clique Percolation Method (</a:t>
            </a:r>
            <a:r>
              <a:rPr lang="en-US" altLang="en-US" sz="1200" b="1" dirty="0">
                <a:latin typeface="Aileron Light" panose="00000400000000000000" pitchFamily="50" charset="0"/>
                <a:ea typeface="宋体" panose="02010600030101010101" pitchFamily="2" charset="-122"/>
              </a:rPr>
              <a:t>CMP</a:t>
            </a:r>
            <a:r>
              <a:rPr lang="en-US" altLang="en-US" sz="1200" dirty="0">
                <a:latin typeface="Aileron Light" panose="00000400000000000000" pitchFamily="50" charset="0"/>
                <a:ea typeface="宋体" panose="02010600030101010101" pitchFamily="2" charset="-122"/>
              </a:rPr>
              <a:t>) to find </a:t>
            </a:r>
            <a:r>
              <a:rPr lang="en-US" altLang="en-US" sz="1200" dirty="0">
                <a:solidFill>
                  <a:srgbClr val="0000FF"/>
                </a:solidFill>
                <a:latin typeface="Aileron Light" panose="00000400000000000000" pitchFamily="50" charset="0"/>
                <a:ea typeface="宋体" panose="02010600030101010101" pitchFamily="2" charset="-122"/>
              </a:rPr>
              <a:t>overlapping</a:t>
            </a:r>
            <a:r>
              <a:rPr lang="en-US" altLang="en-US" sz="1200" dirty="0">
                <a:latin typeface="Aileron Light" panose="00000400000000000000" pitchFamily="50" charset="0"/>
                <a:ea typeface="宋体" panose="02010600030101010101" pitchFamily="2" charset="-122"/>
              </a:rPr>
              <a:t> communities (diagram on next page)</a:t>
            </a:r>
          </a:p>
          <a:p>
            <a:pPr lvl="1">
              <a:lnSpc>
                <a:spcPct val="90000"/>
              </a:lnSpc>
            </a:pPr>
            <a:r>
              <a:rPr lang="en-US" altLang="en-US" sz="1200" b="1" dirty="0">
                <a:latin typeface="Aileron Light" panose="00000400000000000000" pitchFamily="50" charset="0"/>
                <a:ea typeface="宋体" panose="02010600030101010101" pitchFamily="2" charset="-122"/>
              </a:rPr>
              <a:t>Input</a:t>
            </a:r>
            <a:endParaRPr lang="en-US" altLang="en-US" sz="1200" dirty="0">
              <a:latin typeface="Aileron Light" panose="00000400000000000000" pitchFamily="50" charset="0"/>
              <a:ea typeface="宋体" panose="02010600030101010101" pitchFamily="2" charset="-122"/>
            </a:endParaRPr>
          </a:p>
          <a:p>
            <a:pPr lvl="2">
              <a:lnSpc>
                <a:spcPct val="90000"/>
              </a:lnSpc>
            </a:pPr>
            <a:r>
              <a:rPr lang="en-US" altLang="en-US" sz="1200" dirty="0">
                <a:latin typeface="Aileron Light" panose="00000400000000000000" pitchFamily="50" charset="0"/>
                <a:ea typeface="宋体" panose="02010600030101010101" pitchFamily="2" charset="-122"/>
              </a:rPr>
              <a:t>A parameter k, and a network </a:t>
            </a:r>
          </a:p>
          <a:p>
            <a:pPr lvl="1">
              <a:lnSpc>
                <a:spcPct val="90000"/>
              </a:lnSpc>
            </a:pPr>
            <a:r>
              <a:rPr lang="en-US" altLang="en-US" sz="1200" b="1" dirty="0">
                <a:latin typeface="Aileron Light" panose="00000400000000000000" pitchFamily="50" charset="0"/>
                <a:ea typeface="宋体" panose="02010600030101010101" pitchFamily="2" charset="-122"/>
              </a:rPr>
              <a:t>Procedure</a:t>
            </a:r>
            <a:endParaRPr lang="en-US" altLang="en-US" sz="1200" dirty="0">
              <a:latin typeface="Aileron Light" panose="00000400000000000000" pitchFamily="50" charset="0"/>
              <a:ea typeface="宋体" panose="02010600030101010101" pitchFamily="2" charset="-122"/>
            </a:endParaRPr>
          </a:p>
          <a:p>
            <a:pPr lvl="2">
              <a:lnSpc>
                <a:spcPct val="90000"/>
              </a:lnSpc>
            </a:pPr>
            <a:r>
              <a:rPr lang="en-US" altLang="en-US" sz="1200" dirty="0">
                <a:latin typeface="Aileron Light" panose="00000400000000000000" pitchFamily="50" charset="0"/>
                <a:ea typeface="宋体" panose="02010600030101010101" pitchFamily="2" charset="-122"/>
              </a:rPr>
              <a:t>Find all cliques of size k in a given network</a:t>
            </a:r>
          </a:p>
          <a:p>
            <a:pPr lvl="2">
              <a:lnSpc>
                <a:spcPct val="90000"/>
              </a:lnSpc>
            </a:pPr>
            <a:r>
              <a:rPr lang="en-US" altLang="en-US" sz="1200" dirty="0">
                <a:latin typeface="Aileron Light" panose="00000400000000000000" pitchFamily="50" charset="0"/>
                <a:ea typeface="宋体" panose="02010600030101010101" pitchFamily="2" charset="-122"/>
              </a:rPr>
              <a:t>Construct a </a:t>
            </a:r>
            <a:r>
              <a:rPr lang="en-US" altLang="en-US" sz="1200" u="sng" dirty="0">
                <a:latin typeface="Aileron Light" panose="00000400000000000000" pitchFamily="50" charset="0"/>
                <a:ea typeface="宋体" panose="02010600030101010101" pitchFamily="2" charset="-122"/>
              </a:rPr>
              <a:t>clique graph</a:t>
            </a:r>
            <a:r>
              <a:rPr lang="en-US" altLang="en-US" sz="1200" dirty="0">
                <a:latin typeface="Aileron Light" panose="00000400000000000000" pitchFamily="50" charset="0"/>
                <a:ea typeface="宋体" panose="02010600030101010101" pitchFamily="2" charset="-122"/>
              </a:rPr>
              <a:t>: two cliques are adjacent if they share k-1 nodes</a:t>
            </a:r>
          </a:p>
          <a:p>
            <a:pPr lvl="2">
              <a:lnSpc>
                <a:spcPct val="90000"/>
              </a:lnSpc>
            </a:pPr>
            <a:r>
              <a:rPr lang="en-US" altLang="en-US" sz="1200" dirty="0">
                <a:latin typeface="Aileron Light" panose="00000400000000000000" pitchFamily="50" charset="0"/>
                <a:ea typeface="宋体" panose="02010600030101010101" pitchFamily="2" charset="-122"/>
              </a:rPr>
              <a:t>The nodes depicted in the labels of each </a:t>
            </a:r>
            <a:r>
              <a:rPr lang="en-US" altLang="en-US" sz="1200" u="sng" dirty="0">
                <a:latin typeface="Aileron Light" panose="00000400000000000000" pitchFamily="50" charset="0"/>
                <a:ea typeface="宋体" panose="02010600030101010101" pitchFamily="2" charset="-122"/>
              </a:rPr>
              <a:t>connected</a:t>
            </a:r>
            <a:r>
              <a:rPr lang="en-US" altLang="en-US" sz="1200" dirty="0">
                <a:latin typeface="Aileron Light" panose="00000400000000000000" pitchFamily="50" charset="0"/>
                <a:ea typeface="宋体" panose="02010600030101010101" pitchFamily="2" charset="-122"/>
              </a:rPr>
              <a:t> components in the clique graph form a community</a:t>
            </a:r>
          </a:p>
          <a:p>
            <a:pPr>
              <a:lnSpc>
                <a:spcPct val="90000"/>
              </a:lnSpc>
            </a:pPr>
            <a:endParaRPr lang="en-US" altLang="en-US" sz="1200" dirty="0">
              <a:latin typeface="Aileron Light" panose="00000400000000000000" pitchFamily="50" charset="0"/>
              <a:ea typeface="宋体" panose="02010600030101010101" pitchFamily="2" charset="-122"/>
            </a:endParaRPr>
          </a:p>
        </p:txBody>
      </p:sp>
      <p:sp>
        <p:nvSpPr>
          <p:cNvPr id="16388" name="Slide Number Placeholder 3"/>
          <p:cNvSpPr txBox="1">
            <a:spLocks noGrp="1" noChangeArrowheads="1"/>
          </p:cNvSpPr>
          <p:nvPr/>
        </p:nvSpPr>
        <p:spPr bwMode="auto">
          <a:xfrm>
            <a:off x="5562600" y="4880967"/>
            <a:ext cx="1200150" cy="20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defRPr/>
            </a:pPr>
            <a:fld id="{DD937F10-F34F-4942-8C6B-BCC0E5621F72}" type="slidenum">
              <a:rPr lang="en-US" altLang="en-US" sz="675">
                <a:solidFill>
                  <a:srgbClr val="898989"/>
                </a:solidFill>
                <a:latin typeface="Aileron Light" panose="00000400000000000000" pitchFamily="50" charset="0"/>
              </a:rPr>
              <a:pPr algn="r">
                <a:defRPr/>
              </a:pPr>
              <a:t>22</a:t>
            </a:fld>
            <a:endParaRPr lang="en-US" altLang="en-US" sz="675" dirty="0">
              <a:solidFill>
                <a:srgbClr val="898989"/>
              </a:solidFill>
              <a:latin typeface="Aileron Light" panose="00000400000000000000" pitchFamily="50" charset="0"/>
            </a:endParaRPr>
          </a:p>
        </p:txBody>
      </p:sp>
    </p:spTree>
    <p:extLst>
      <p:ext uri="{BB962C8B-B14F-4D97-AF65-F5344CB8AC3E}">
        <p14:creationId xmlns:p14="http://schemas.microsoft.com/office/powerpoint/2010/main" val="2952092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71488" y="285750"/>
            <a:ext cx="5073567" cy="770834"/>
          </a:xfrm>
        </p:spPr>
        <p:txBody>
          <a:bodyPr>
            <a:normAutofit/>
          </a:bodyPr>
          <a:lstStyle/>
          <a:p>
            <a:r>
              <a:rPr lang="en-US" altLang="en-US" sz="3200" dirty="0">
                <a:latin typeface="Aileron Light" panose="00000400000000000000" pitchFamily="50" charset="0"/>
                <a:ea typeface="宋体" panose="02010600030101010101" pitchFamily="2" charset="-122"/>
              </a:rPr>
              <a:t>CPM Example</a:t>
            </a:r>
          </a:p>
        </p:txBody>
      </p:sp>
      <p:pic>
        <p:nvPicPr>
          <p:cNvPr id="17411" name="Picture 3" descr="network.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644" y="1469828"/>
            <a:ext cx="2434233" cy="92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4"/>
          <p:cNvSpPr txBox="1">
            <a:spLocks noChangeArrowheads="1"/>
          </p:cNvSpPr>
          <p:nvPr/>
        </p:nvSpPr>
        <p:spPr bwMode="auto">
          <a:xfrm>
            <a:off x="4035332" y="1440360"/>
            <a:ext cx="170824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en-US" sz="1125" b="1">
                <a:solidFill>
                  <a:prstClr val="black"/>
                </a:solidFill>
                <a:latin typeface="Aileron Light" panose="00000400000000000000" pitchFamily="50" charset="0"/>
              </a:rPr>
              <a:t>Cliques of size 3:</a:t>
            </a:r>
          </a:p>
          <a:p>
            <a:pPr>
              <a:defRPr/>
            </a:pPr>
            <a:r>
              <a:rPr lang="en-US" altLang="en-US" sz="1125">
                <a:solidFill>
                  <a:prstClr val="black"/>
                </a:solidFill>
                <a:latin typeface="Aileron Light" panose="00000400000000000000" pitchFamily="50" charset="0"/>
              </a:rPr>
              <a:t>{1, 2, 3}, {1, 3, 4}, {4, 5, 6}, {5, 6, 7}, {5, 6, 8}, {5, 7, 8}, </a:t>
            </a:r>
          </a:p>
          <a:p>
            <a:pPr>
              <a:defRPr/>
            </a:pPr>
            <a:r>
              <a:rPr lang="en-US" altLang="en-US" sz="1125">
                <a:solidFill>
                  <a:prstClr val="black"/>
                </a:solidFill>
                <a:latin typeface="Aileron Light" panose="00000400000000000000" pitchFamily="50" charset="0"/>
              </a:rPr>
              <a:t>{6, 7, 8}</a:t>
            </a:r>
          </a:p>
        </p:txBody>
      </p:sp>
      <p:grpSp>
        <p:nvGrpSpPr>
          <p:cNvPr id="17413" name="Group 5"/>
          <p:cNvGrpSpPr>
            <a:grpSpLocks noChangeAspect="1"/>
          </p:cNvGrpSpPr>
          <p:nvPr/>
        </p:nvGrpSpPr>
        <p:grpSpPr bwMode="auto">
          <a:xfrm>
            <a:off x="3293274" y="2710165"/>
            <a:ext cx="2707481" cy="1400175"/>
            <a:chOff x="0" y="0"/>
            <a:chExt cx="4813300" cy="2489200"/>
          </a:xfrm>
        </p:grpSpPr>
        <p:pic>
          <p:nvPicPr>
            <p:cNvPr id="174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0"/>
              <a:ext cx="36195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7800"/>
              <a:ext cx="11938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6" name="TextBox 9"/>
          <p:cNvSpPr txBox="1">
            <a:spLocks noChangeArrowheads="1"/>
          </p:cNvSpPr>
          <p:nvPr/>
        </p:nvSpPr>
        <p:spPr bwMode="auto">
          <a:xfrm>
            <a:off x="1448423" y="3048600"/>
            <a:ext cx="1255472"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en-US" sz="1350">
                <a:solidFill>
                  <a:prstClr val="black"/>
                </a:solidFill>
                <a:latin typeface="Aileron Light" panose="00000400000000000000" pitchFamily="50" charset="0"/>
              </a:rPr>
              <a:t>Communities: </a:t>
            </a:r>
          </a:p>
          <a:p>
            <a:pPr algn="ctr">
              <a:defRPr/>
            </a:pPr>
            <a:r>
              <a:rPr lang="en-US" altLang="en-US" sz="1350">
                <a:solidFill>
                  <a:prstClr val="black"/>
                </a:solidFill>
                <a:latin typeface="Aileron Light" panose="00000400000000000000" pitchFamily="50" charset="0"/>
              </a:rPr>
              <a:t>{1, 2, 3, </a:t>
            </a:r>
            <a:r>
              <a:rPr lang="en-US" altLang="en-US" sz="1350" u="sng">
                <a:solidFill>
                  <a:prstClr val="black"/>
                </a:solidFill>
                <a:latin typeface="Aileron Light" panose="00000400000000000000" pitchFamily="50" charset="0"/>
              </a:rPr>
              <a:t>4</a:t>
            </a:r>
            <a:r>
              <a:rPr lang="en-US" altLang="en-US" sz="1350">
                <a:solidFill>
                  <a:prstClr val="black"/>
                </a:solidFill>
                <a:latin typeface="Aileron Light" panose="00000400000000000000" pitchFamily="50" charset="0"/>
              </a:rPr>
              <a:t>}</a:t>
            </a:r>
          </a:p>
          <a:p>
            <a:pPr algn="ctr">
              <a:defRPr/>
            </a:pPr>
            <a:r>
              <a:rPr lang="en-US" altLang="en-US" sz="1350">
                <a:solidFill>
                  <a:prstClr val="black"/>
                </a:solidFill>
                <a:latin typeface="Aileron Light" panose="00000400000000000000" pitchFamily="50" charset="0"/>
              </a:rPr>
              <a:t>{</a:t>
            </a:r>
            <a:r>
              <a:rPr lang="en-US" altLang="en-US" sz="1350" u="sng">
                <a:solidFill>
                  <a:prstClr val="black"/>
                </a:solidFill>
                <a:latin typeface="Aileron Light" panose="00000400000000000000" pitchFamily="50" charset="0"/>
              </a:rPr>
              <a:t>4</a:t>
            </a:r>
            <a:r>
              <a:rPr lang="en-US" altLang="en-US" sz="1350">
                <a:solidFill>
                  <a:prstClr val="black"/>
                </a:solidFill>
                <a:latin typeface="Aileron Light" panose="00000400000000000000" pitchFamily="50" charset="0"/>
              </a:rPr>
              <a:t>, 5, 6, 7, 8}</a:t>
            </a:r>
          </a:p>
        </p:txBody>
      </p:sp>
      <p:sp>
        <p:nvSpPr>
          <p:cNvPr id="17417" name="Right Arrow 10"/>
          <p:cNvSpPr>
            <a:spLocks noChangeArrowheads="1"/>
          </p:cNvSpPr>
          <p:nvPr/>
        </p:nvSpPr>
        <p:spPr bwMode="auto">
          <a:xfrm>
            <a:off x="3700468" y="1816299"/>
            <a:ext cx="264319" cy="145554"/>
          </a:xfrm>
          <a:prstGeom prst="rightArrow">
            <a:avLst>
              <a:gd name="adj1" fmla="val 50000"/>
              <a:gd name="adj2" fmla="val 50006"/>
            </a:avLst>
          </a:prstGeom>
          <a:gradFill rotWithShape="1">
            <a:gsLst>
              <a:gs pos="0">
                <a:srgbClr val="3F80CD"/>
              </a:gs>
              <a:gs pos="100000">
                <a:srgbClr val="9BC1FF"/>
              </a:gs>
            </a:gsLst>
            <a:lin ang="5400000"/>
          </a:gradFill>
          <a:ln w="9525">
            <a:solidFill>
              <a:srgbClr val="4A7EBB"/>
            </a:solidFill>
            <a:miter lim="800000"/>
            <a:headEnd/>
            <a:tailEnd/>
          </a:ln>
          <a:effectLst>
            <a:outerShdw dist="23000" dir="5400000" algn="ctr" rotWithShape="0">
              <a:srgbClr val="000000">
                <a:alpha val="34000"/>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endParaRPr lang="en-US" altLang="en-US" sz="1013">
              <a:solidFill>
                <a:srgbClr val="FFFFFF"/>
              </a:solidFill>
              <a:latin typeface="Aileron Light" panose="00000400000000000000" pitchFamily="50" charset="0"/>
            </a:endParaRPr>
          </a:p>
        </p:txBody>
      </p:sp>
      <p:sp>
        <p:nvSpPr>
          <p:cNvPr id="17418" name="Down Arrow 12"/>
          <p:cNvSpPr>
            <a:spLocks noChangeArrowheads="1"/>
          </p:cNvSpPr>
          <p:nvPr/>
        </p:nvSpPr>
        <p:spPr bwMode="auto">
          <a:xfrm>
            <a:off x="4853285" y="2227070"/>
            <a:ext cx="202704" cy="338435"/>
          </a:xfrm>
          <a:prstGeom prst="downArrow">
            <a:avLst>
              <a:gd name="adj1" fmla="val 50000"/>
              <a:gd name="adj2" fmla="val 50019"/>
            </a:avLst>
          </a:prstGeom>
          <a:gradFill rotWithShape="1">
            <a:gsLst>
              <a:gs pos="0">
                <a:srgbClr val="3F80CD"/>
              </a:gs>
              <a:gs pos="100000">
                <a:srgbClr val="9BC1FF"/>
              </a:gs>
            </a:gsLst>
            <a:lin ang="5400000"/>
          </a:gradFill>
          <a:ln w="9525">
            <a:solidFill>
              <a:srgbClr val="4A7EBB"/>
            </a:solidFill>
            <a:miter lim="800000"/>
            <a:headEnd/>
            <a:tailEnd/>
          </a:ln>
          <a:effectLst>
            <a:outerShdw dist="23000" dir="5400000" algn="ctr" rotWithShape="0">
              <a:srgbClr val="000000">
                <a:alpha val="34000"/>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endParaRPr lang="en-US" altLang="en-US" sz="1013">
              <a:solidFill>
                <a:srgbClr val="FFFFFF"/>
              </a:solidFill>
              <a:latin typeface="Aileron Light" panose="00000400000000000000" pitchFamily="50" charset="0"/>
            </a:endParaRPr>
          </a:p>
        </p:txBody>
      </p:sp>
      <p:sp>
        <p:nvSpPr>
          <p:cNvPr id="17419" name="Left Arrow 13"/>
          <p:cNvSpPr>
            <a:spLocks noChangeArrowheads="1"/>
          </p:cNvSpPr>
          <p:nvPr/>
        </p:nvSpPr>
        <p:spPr bwMode="auto">
          <a:xfrm>
            <a:off x="2743205" y="3346848"/>
            <a:ext cx="446485" cy="173236"/>
          </a:xfrm>
          <a:prstGeom prst="leftArrow">
            <a:avLst>
              <a:gd name="adj1" fmla="val 50000"/>
              <a:gd name="adj2" fmla="val 49816"/>
            </a:avLst>
          </a:prstGeom>
          <a:gradFill rotWithShape="1">
            <a:gsLst>
              <a:gs pos="0">
                <a:srgbClr val="3F80CD"/>
              </a:gs>
              <a:gs pos="100000">
                <a:srgbClr val="9BC1FF"/>
              </a:gs>
            </a:gsLst>
            <a:lin ang="5400000"/>
          </a:gradFill>
          <a:ln w="9525">
            <a:solidFill>
              <a:srgbClr val="4A7EBB"/>
            </a:solidFill>
            <a:miter lim="800000"/>
            <a:headEnd/>
            <a:tailEnd/>
          </a:ln>
          <a:effectLst>
            <a:outerShdw dist="23000" dir="5400000" algn="ctr" rotWithShape="0">
              <a:srgbClr val="000000">
                <a:alpha val="34000"/>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endParaRPr lang="en-US" altLang="en-US" sz="1013">
              <a:solidFill>
                <a:srgbClr val="FFFFFF"/>
              </a:solidFill>
              <a:latin typeface="Aileron Light" panose="00000400000000000000" pitchFamily="50" charset="0"/>
            </a:endParaRPr>
          </a:p>
        </p:txBody>
      </p:sp>
      <p:sp>
        <p:nvSpPr>
          <p:cNvPr id="17420" name="Slide Number Placeholder 11"/>
          <p:cNvSpPr txBox="1">
            <a:spLocks noGrp="1" noChangeArrowheads="1"/>
          </p:cNvSpPr>
          <p:nvPr/>
        </p:nvSpPr>
        <p:spPr bwMode="auto">
          <a:xfrm>
            <a:off x="5549785" y="4863442"/>
            <a:ext cx="1200150" cy="20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defRPr/>
            </a:pPr>
            <a:fld id="{C8E981FA-9BDF-45EA-BB18-F211E691666E}" type="slidenum">
              <a:rPr lang="en-US" altLang="en-US" sz="675">
                <a:solidFill>
                  <a:srgbClr val="898989"/>
                </a:solidFill>
                <a:latin typeface="Aileron Light" panose="00000400000000000000" pitchFamily="50" charset="0"/>
              </a:rPr>
              <a:pPr algn="r">
                <a:defRPr/>
              </a:pPr>
              <a:t>23</a:t>
            </a:fld>
            <a:endParaRPr lang="en-US" altLang="en-US" sz="675">
              <a:solidFill>
                <a:srgbClr val="898989"/>
              </a:solidFill>
              <a:latin typeface="Aileron Light" panose="00000400000000000000" pitchFamily="50" charset="0"/>
            </a:endParaRPr>
          </a:p>
        </p:txBody>
      </p:sp>
      <p:sp>
        <p:nvSpPr>
          <p:cNvPr id="2" name="TextBox 1"/>
          <p:cNvSpPr txBox="1"/>
          <p:nvPr/>
        </p:nvSpPr>
        <p:spPr>
          <a:xfrm>
            <a:off x="457205" y="1314450"/>
            <a:ext cx="1213987" cy="300082"/>
          </a:xfrm>
          <a:prstGeom prst="rect">
            <a:avLst/>
          </a:prstGeom>
          <a:noFill/>
        </p:spPr>
        <p:txBody>
          <a:bodyPr wrap="none" rtlCol="0">
            <a:spAutoFit/>
          </a:bodyPr>
          <a:lstStyle/>
          <a:p>
            <a:pPr>
              <a:defRPr/>
            </a:pPr>
            <a:r>
              <a:rPr lang="en-US" sz="1350" dirty="0">
                <a:solidFill>
                  <a:prstClr val="black"/>
                </a:solidFill>
                <a:latin typeface="Aileron Light" panose="00000400000000000000" pitchFamily="50" charset="0"/>
                <a:ea typeface="ＭＳ Ｐゴシック"/>
              </a:rPr>
              <a:t>Parameter = 3</a:t>
            </a:r>
          </a:p>
        </p:txBody>
      </p:sp>
      <p:sp>
        <p:nvSpPr>
          <p:cNvPr id="3" name="TextBox 2"/>
          <p:cNvSpPr txBox="1"/>
          <p:nvPr/>
        </p:nvSpPr>
        <p:spPr>
          <a:xfrm>
            <a:off x="4537103" y="2575322"/>
            <a:ext cx="1152880" cy="300082"/>
          </a:xfrm>
          <a:prstGeom prst="rect">
            <a:avLst/>
          </a:prstGeom>
          <a:noFill/>
        </p:spPr>
        <p:txBody>
          <a:bodyPr wrap="none" rtlCol="0">
            <a:spAutoFit/>
          </a:bodyPr>
          <a:lstStyle/>
          <a:p>
            <a:pPr>
              <a:defRPr/>
            </a:pPr>
            <a:r>
              <a:rPr lang="en-US" sz="1350" dirty="0">
                <a:solidFill>
                  <a:prstClr val="black"/>
                </a:solidFill>
                <a:latin typeface="Aileron Light" panose="00000400000000000000" pitchFamily="50" charset="0"/>
                <a:ea typeface="ＭＳ Ｐゴシック"/>
              </a:rPr>
              <a:t>Clique graph</a:t>
            </a:r>
          </a:p>
        </p:txBody>
      </p:sp>
      <p:sp>
        <p:nvSpPr>
          <p:cNvPr id="4" name="Rectangle 3"/>
          <p:cNvSpPr/>
          <p:nvPr/>
        </p:nvSpPr>
        <p:spPr>
          <a:xfrm>
            <a:off x="4343400" y="4488418"/>
            <a:ext cx="2438400" cy="369332"/>
          </a:xfrm>
          <a:prstGeom prst="rect">
            <a:avLst/>
          </a:prstGeom>
        </p:spPr>
        <p:txBody>
          <a:bodyPr wrap="square">
            <a:spAutoFit/>
          </a:bodyPr>
          <a:lstStyle/>
          <a:p>
            <a:pPr>
              <a:defRPr/>
            </a:pPr>
            <a:r>
              <a:rPr lang="en-US" sz="600" dirty="0">
                <a:solidFill>
                  <a:prstClr val="black"/>
                </a:solidFill>
                <a:latin typeface="Aileron Light" panose="00000400000000000000" pitchFamily="50" charset="0"/>
                <a:ea typeface="ＭＳ Ｐゴシック"/>
              </a:rPr>
              <a:t>Source and code in R using </a:t>
            </a:r>
            <a:r>
              <a:rPr lang="en-US" sz="600" dirty="0" err="1">
                <a:solidFill>
                  <a:prstClr val="black"/>
                </a:solidFill>
                <a:latin typeface="Aileron Light" panose="00000400000000000000" pitchFamily="50" charset="0"/>
                <a:ea typeface="ＭＳ Ｐゴシック"/>
              </a:rPr>
              <a:t>igraph</a:t>
            </a:r>
            <a:r>
              <a:rPr lang="en-US" sz="600" dirty="0">
                <a:solidFill>
                  <a:prstClr val="black"/>
                </a:solidFill>
                <a:latin typeface="Aileron Light" panose="00000400000000000000" pitchFamily="50" charset="0"/>
                <a:ea typeface="ＭＳ Ｐゴシック"/>
              </a:rPr>
              <a:t>:</a:t>
            </a:r>
            <a:r>
              <a:rPr lang="en-US" sz="600" dirty="0">
                <a:solidFill>
                  <a:prstClr val="black"/>
                </a:solidFill>
                <a:latin typeface="Aileron Light" panose="00000400000000000000" pitchFamily="50" charset="0"/>
                <a:ea typeface="ＭＳ Ｐゴシック"/>
                <a:hlinkClick r:id="rId5"/>
              </a:rPr>
              <a:t> http://infernusweb.altervista.org/wp/?p=1479</a:t>
            </a:r>
            <a:endParaRPr lang="en-US" sz="600" dirty="0">
              <a:solidFill>
                <a:prstClr val="black"/>
              </a:solidFill>
              <a:latin typeface="Aileron Light" panose="00000400000000000000" pitchFamily="50" charset="0"/>
              <a:ea typeface="ＭＳ Ｐゴシック"/>
            </a:endParaRPr>
          </a:p>
          <a:p>
            <a:pPr>
              <a:defRPr/>
            </a:pPr>
            <a:endParaRPr lang="en-US" sz="600" dirty="0">
              <a:solidFill>
                <a:prstClr val="black"/>
              </a:solidFill>
              <a:latin typeface="Aileron Light" panose="00000400000000000000" pitchFamily="50" charset="0"/>
              <a:ea typeface="ＭＳ Ｐゴシック"/>
            </a:endParaRPr>
          </a:p>
        </p:txBody>
      </p:sp>
    </p:spTree>
    <p:extLst>
      <p:ext uri="{BB962C8B-B14F-4D97-AF65-F5344CB8AC3E}">
        <p14:creationId xmlns:p14="http://schemas.microsoft.com/office/powerpoint/2010/main" val="11605711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fade">
                                      <p:cBhvr>
                                        <p:cTn id="7" dur="2000"/>
                                        <p:tgtEl>
                                          <p:spTgt spid="17417"/>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17418"/>
                                        </p:tgtEl>
                                        <p:attrNameLst>
                                          <p:attrName>style.visibility</p:attrName>
                                        </p:attrNameLst>
                                      </p:cBhvr>
                                      <p:to>
                                        <p:strVal val="visible"/>
                                      </p:to>
                                    </p:set>
                                    <p:animEffect transition="in" filter="fade">
                                      <p:cBhvr>
                                        <p:cTn id="17" dur="2000"/>
                                        <p:tgtEl>
                                          <p:spTgt spid="17418"/>
                                        </p:tgtEl>
                                      </p:cBhvr>
                                    </p:animEffect>
                                  </p:childTnLst>
                                </p:cTn>
                              </p:par>
                            </p:childTnLst>
                          </p:cTn>
                        </p:par>
                        <p:par>
                          <p:cTn id="18" fill="hold" nodeType="afterGroup">
                            <p:stCondLst>
                              <p:cond delay="2000"/>
                            </p:stCondLst>
                            <p:childTnLst>
                              <p:par>
                                <p:cTn id="19" presetID="1" presetClass="entr" presetSubtype="0" fill="hold" nodeType="afterEffect">
                                  <p:stCondLst>
                                    <p:cond delay="0"/>
                                  </p:stCondLst>
                                  <p:childTnLst>
                                    <p:set>
                                      <p:cBhvr>
                                        <p:cTn id="20" dur="1" fill="hold">
                                          <p:stCondLst>
                                            <p:cond delay="0"/>
                                          </p:stCondLst>
                                        </p:cTn>
                                        <p:tgtEl>
                                          <p:spTgt spid="174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419"/>
                                        </p:tgtEl>
                                        <p:attrNameLst>
                                          <p:attrName>style.visibility</p:attrName>
                                        </p:attrNameLst>
                                      </p:cBhvr>
                                      <p:to>
                                        <p:strVal val="visible"/>
                                      </p:to>
                                    </p:set>
                                    <p:animEffect transition="in" filter="fade">
                                      <p:cBhvr>
                                        <p:cTn id="25" dur="2000"/>
                                        <p:tgtEl>
                                          <p:spTgt spid="17419"/>
                                        </p:tgtEl>
                                      </p:cBhvr>
                                    </p:animEffect>
                                  </p:childTnLst>
                                </p:cTn>
                              </p:par>
                            </p:childTnLst>
                          </p:cTn>
                        </p:par>
                        <p:par>
                          <p:cTn id="26" fill="hold" nodeType="afterGroup">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P spid="17416" grpId="0" autoUpdateAnimBg="0"/>
      <p:bldP spid="17417" grpId="0" animBg="1" autoUpdateAnimBg="0"/>
      <p:bldP spid="17418" grpId="0" animBg="1" autoUpdateAnimBg="0"/>
      <p:bldP spid="17419" grpId="0" animBg="1" autoUpdateAnimBg="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2FAD37-EA38-46BF-9D6A-71A355F2D264}"/>
              </a:ext>
            </a:extLst>
          </p:cNvPr>
          <p:cNvPicPr>
            <a:picLocks noChangeAspect="1"/>
          </p:cNvPicPr>
          <p:nvPr/>
        </p:nvPicPr>
        <p:blipFill>
          <a:blip r:embed="rId2"/>
          <a:stretch>
            <a:fillRect/>
          </a:stretch>
        </p:blipFill>
        <p:spPr>
          <a:xfrm>
            <a:off x="427434" y="1436650"/>
            <a:ext cx="4767262" cy="2886801"/>
          </a:xfrm>
          <a:prstGeom prst="rect">
            <a:avLst/>
          </a:prstGeom>
        </p:spPr>
      </p:pic>
      <p:sp>
        <p:nvSpPr>
          <p:cNvPr id="84"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5441" y="968181"/>
            <a:ext cx="5457824" cy="4180134"/>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7129" y="1508059"/>
            <a:ext cx="4147840" cy="3636669"/>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384" y="1335682"/>
            <a:ext cx="4520208" cy="3812637"/>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4" y="406760"/>
            <a:ext cx="5813225" cy="4741556"/>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81" y="4634067"/>
            <a:ext cx="283964" cy="511145"/>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 y="-44532"/>
            <a:ext cx="6239172" cy="5192847"/>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 y="-1437"/>
            <a:ext cx="594716" cy="460868"/>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81" y="-5028"/>
            <a:ext cx="334864" cy="264549"/>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 y="-1437"/>
            <a:ext cx="200917" cy="160406"/>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52463" y="-1437"/>
            <a:ext cx="3255764" cy="5135388"/>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194699" y="2158"/>
            <a:ext cx="1660029" cy="1916493"/>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7F027028-EB3F-4A57-974B-A196876ADC9C}"/>
              </a:ext>
            </a:extLst>
          </p:cNvPr>
          <p:cNvSpPr txBox="1"/>
          <p:nvPr/>
        </p:nvSpPr>
        <p:spPr>
          <a:xfrm>
            <a:off x="5008066" y="2134805"/>
            <a:ext cx="1791297" cy="1391496"/>
          </a:xfrm>
          <a:prstGeom prst="rect">
            <a:avLst/>
          </a:prstGeom>
          <a:solidFill>
            <a:schemeClr val="bg1"/>
          </a:solidFill>
        </p:spPr>
        <p:txBody>
          <a:bodyPr vert="horz" lIns="91440" tIns="45720" rIns="91440" bIns="45720" rtlCol="0" anchor="b">
            <a:normAutofit/>
          </a:bodyPr>
          <a:lstStyle/>
          <a:p>
            <a:pPr>
              <a:lnSpc>
                <a:spcPct val="90000"/>
              </a:lnSpc>
              <a:spcBef>
                <a:spcPct val="0"/>
              </a:spcBef>
              <a:spcAft>
                <a:spcPts val="600"/>
              </a:spcAft>
              <a:defRPr/>
            </a:pPr>
            <a:r>
              <a:rPr lang="en-US" altLang="en-US" sz="2400" dirty="0">
                <a:latin typeface="Aileron Light" panose="00000400000000000000" pitchFamily="50" charset="0"/>
                <a:ea typeface="+mj-ea"/>
                <a:cs typeface="+mj-cs"/>
              </a:rPr>
              <a:t>Community Detection Evaluation</a:t>
            </a:r>
            <a:endParaRPr lang="en-US" sz="2400" dirty="0">
              <a:latin typeface="Aileron Light" panose="00000400000000000000" pitchFamily="50" charset="0"/>
              <a:ea typeface="+mj-ea"/>
              <a:cs typeface="+mj-cs"/>
            </a:endParaRPr>
          </a:p>
        </p:txBody>
      </p:sp>
      <p:sp>
        <p:nvSpPr>
          <p:cNvPr id="106"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36714" y="-1437"/>
            <a:ext cx="1218010" cy="1018698"/>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51089" y="-1437"/>
            <a:ext cx="503635" cy="401015"/>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Shape 109">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423048" y="1663530"/>
            <a:ext cx="2485551" cy="3194706"/>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189">
              <a:defRPr/>
            </a:pPr>
            <a:endParaRPr lang="en-US">
              <a:solidFill>
                <a:prstClr val="white"/>
              </a:solidFill>
              <a:latin typeface="Rockwell" panose="02060603020205020403"/>
            </a:endParaRPr>
          </a:p>
        </p:txBody>
      </p:sp>
    </p:spTree>
    <p:extLst>
      <p:ext uri="{BB962C8B-B14F-4D97-AF65-F5344CB8AC3E}">
        <p14:creationId xmlns:p14="http://schemas.microsoft.com/office/powerpoint/2010/main" val="4282387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097BB1-320D-4985-9271-4B950A972CC1}"/>
              </a:ext>
            </a:extLst>
          </p:cNvPr>
          <p:cNvPicPr>
            <a:picLocks noChangeAspect="1"/>
          </p:cNvPicPr>
          <p:nvPr/>
        </p:nvPicPr>
        <p:blipFill>
          <a:blip r:embed="rId2"/>
          <a:stretch>
            <a:fillRect/>
          </a:stretch>
        </p:blipFill>
        <p:spPr>
          <a:xfrm>
            <a:off x="3657605" y="3070580"/>
            <a:ext cx="2904625" cy="1393374"/>
          </a:xfrm>
          <a:prstGeom prst="rect">
            <a:avLst/>
          </a:prstGeom>
        </p:spPr>
      </p:pic>
      <p:sp>
        <p:nvSpPr>
          <p:cNvPr id="2" name="Title 1"/>
          <p:cNvSpPr>
            <a:spLocks noGrp="1"/>
          </p:cNvSpPr>
          <p:nvPr>
            <p:ph type="title"/>
          </p:nvPr>
        </p:nvSpPr>
        <p:spPr>
          <a:xfrm>
            <a:off x="152401" y="251778"/>
            <a:ext cx="6660618" cy="994172"/>
          </a:xfrm>
        </p:spPr>
        <p:txBody>
          <a:bodyPr>
            <a:noAutofit/>
          </a:bodyPr>
          <a:lstStyle/>
          <a:p>
            <a:r>
              <a:rPr lang="en-US" sz="3200" dirty="0">
                <a:latin typeface="Aileron Light" panose="00000400000000000000" pitchFamily="50" charset="0"/>
              </a:rPr>
              <a:t>Community detection evaluation</a:t>
            </a:r>
          </a:p>
        </p:txBody>
      </p:sp>
      <p:sp>
        <p:nvSpPr>
          <p:cNvPr id="5" name="Slide Number Placeholder 4"/>
          <p:cNvSpPr>
            <a:spLocks noGrp="1"/>
          </p:cNvSpPr>
          <p:nvPr>
            <p:ph type="sldNum" sz="quarter" idx="10"/>
          </p:nvPr>
        </p:nvSpPr>
        <p:spPr/>
        <p:txBody>
          <a:bodyPr/>
          <a:lstStyle/>
          <a:p>
            <a:pPr algn="r">
              <a:defRPr/>
            </a:pPr>
            <a:fld id="{33D43E4D-216B-4543-80EA-83EBFC568EC4}" type="slidenum">
              <a:rPr lang="en-US" sz="1050">
                <a:solidFill>
                  <a:prstClr val="black"/>
                </a:solidFill>
                <a:latin typeface="Aileron Light" panose="00000400000000000000" pitchFamily="50" charset="0"/>
                <a:ea typeface="ＭＳ Ｐゴシック" pitchFamily="28" charset="-128"/>
              </a:rPr>
              <a:pPr algn="r">
                <a:defRPr/>
              </a:pPr>
              <a:t>25</a:t>
            </a:fld>
            <a:endParaRPr lang="en-US" sz="1050" dirty="0">
              <a:solidFill>
                <a:prstClr val="black"/>
              </a:solidFill>
              <a:latin typeface="Aileron Light" panose="00000400000000000000" pitchFamily="50" charset="0"/>
              <a:ea typeface="ＭＳ Ｐゴシック" pitchFamily="28" charset="-128"/>
            </a:endParaRPr>
          </a:p>
        </p:txBody>
      </p:sp>
      <p:sp>
        <p:nvSpPr>
          <p:cNvPr id="3" name="Content Placeholder 2"/>
          <p:cNvSpPr>
            <a:spLocks noGrp="1"/>
          </p:cNvSpPr>
          <p:nvPr>
            <p:ph type="body" sz="half" idx="2"/>
          </p:nvPr>
        </p:nvSpPr>
        <p:spPr>
          <a:xfrm>
            <a:off x="113457" y="1265932"/>
            <a:ext cx="3391747" cy="3287023"/>
          </a:xfrm>
        </p:spPr>
        <p:txBody>
          <a:bodyPr>
            <a:noAutofit/>
          </a:bodyPr>
          <a:lstStyle/>
          <a:p>
            <a:pPr marL="342892" indent="-342892">
              <a:buFont typeface="Arial" panose="020B0604020202020204" pitchFamily="34" charset="0"/>
              <a:buChar char="•"/>
            </a:pPr>
            <a:r>
              <a:rPr lang="en-US" sz="1600" dirty="0">
                <a:latin typeface="Aileron Light" panose="00000400000000000000" pitchFamily="50" charset="0"/>
              </a:rPr>
              <a:t>Seek their interpretation: </a:t>
            </a:r>
            <a:br>
              <a:rPr lang="en-US" sz="1600" dirty="0">
                <a:latin typeface="Aileron Light" panose="00000400000000000000" pitchFamily="50" charset="0"/>
              </a:rPr>
            </a:br>
            <a:r>
              <a:rPr lang="en-US" sz="1600" dirty="0">
                <a:latin typeface="Aileron Light" panose="00000400000000000000" pitchFamily="50" charset="0"/>
              </a:rPr>
              <a:t>do they make intuitive sense as a plausible social community?</a:t>
            </a:r>
          </a:p>
          <a:p>
            <a:pPr marL="342892" indent="-342892">
              <a:buFont typeface="Arial" panose="020B0604020202020204" pitchFamily="34" charset="0"/>
              <a:buChar char="•"/>
            </a:pPr>
            <a:r>
              <a:rPr lang="en-US" sz="1600" dirty="0">
                <a:latin typeface="Aileron Light" panose="00000400000000000000" pitchFamily="50" charset="0"/>
              </a:rPr>
              <a:t>Compare against ground truth</a:t>
            </a:r>
          </a:p>
          <a:p>
            <a:pPr marL="342892" indent="-342892">
              <a:buFont typeface="Arial" panose="020B0604020202020204" pitchFamily="34" charset="0"/>
              <a:buChar char="•"/>
            </a:pPr>
            <a:r>
              <a:rPr lang="en-US" sz="1600" dirty="0">
                <a:latin typeface="Aileron Light" panose="00000400000000000000" pitchFamily="50" charset="0"/>
              </a:rPr>
              <a:t>Use metrics (</a:t>
            </a:r>
            <a:r>
              <a:rPr lang="en-US" sz="1600" i="1" dirty="0">
                <a:latin typeface="Aileron Light" panose="00000400000000000000" pitchFamily="50" charset="0"/>
              </a:rPr>
              <a:t>Modularity</a:t>
            </a:r>
            <a:r>
              <a:rPr lang="en-US" sz="1600" dirty="0">
                <a:latin typeface="Aileron Light" panose="00000400000000000000" pitchFamily="50" charset="0"/>
              </a:rPr>
              <a:t> and </a:t>
            </a:r>
            <a:r>
              <a:rPr lang="en-US" sz="1600" i="1" dirty="0">
                <a:latin typeface="Aileron Light" panose="00000400000000000000" pitchFamily="50" charset="0"/>
              </a:rPr>
              <a:t>Conductance</a:t>
            </a:r>
            <a:r>
              <a:rPr lang="en-US" sz="1600" dirty="0">
                <a:latin typeface="Aileron Light" panose="00000400000000000000" pitchFamily="50" charset="0"/>
              </a:rPr>
              <a:t> as the popular theoretical metric) to evaluate the quality of the communities. </a:t>
            </a:r>
          </a:p>
          <a:p>
            <a:pPr marL="600060" lvl="1" indent="-342892">
              <a:buFont typeface="Arial" panose="020B0604020202020204" pitchFamily="34" charset="0"/>
              <a:buChar char="•"/>
            </a:pPr>
            <a:r>
              <a:rPr lang="en-US" sz="1200" dirty="0">
                <a:latin typeface="Aileron Light" panose="00000400000000000000" pitchFamily="50" charset="0"/>
              </a:rPr>
              <a:t>Network Community Profile:  identifies the best community among all the communities of the same size (next page)</a:t>
            </a:r>
          </a:p>
          <a:p>
            <a:endParaRPr lang="en-US" sz="1400" dirty="0">
              <a:latin typeface="Aileron Light" panose="00000400000000000000" pitchFamily="50" charset="0"/>
            </a:endParaRPr>
          </a:p>
        </p:txBody>
      </p:sp>
      <p:pic>
        <p:nvPicPr>
          <p:cNvPr id="9" name="Picture 8">
            <a:extLst>
              <a:ext uri="{FF2B5EF4-FFF2-40B4-BE49-F238E27FC236}">
                <a16:creationId xmlns:a16="http://schemas.microsoft.com/office/drawing/2014/main" id="{D9BA41FE-D05E-4D4D-A4C8-E698C082B7FE}"/>
              </a:ext>
            </a:extLst>
          </p:cNvPr>
          <p:cNvPicPr>
            <a:picLocks noChangeAspect="1"/>
          </p:cNvPicPr>
          <p:nvPr/>
        </p:nvPicPr>
        <p:blipFill>
          <a:blip r:embed="rId3"/>
          <a:stretch>
            <a:fillRect/>
          </a:stretch>
        </p:blipFill>
        <p:spPr>
          <a:xfrm>
            <a:off x="3959407" y="1338842"/>
            <a:ext cx="2441397" cy="1478381"/>
          </a:xfrm>
          <a:prstGeom prst="rect">
            <a:avLst/>
          </a:prstGeom>
        </p:spPr>
      </p:pic>
    </p:spTree>
    <p:extLst>
      <p:ext uri="{BB962C8B-B14F-4D97-AF65-F5344CB8AC3E}">
        <p14:creationId xmlns:p14="http://schemas.microsoft.com/office/powerpoint/2010/main" val="69560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FCAD-9CCA-4E26-B6B9-C5CCF53BEF31}"/>
              </a:ext>
            </a:extLst>
          </p:cNvPr>
          <p:cNvSpPr>
            <a:spLocks noGrp="1"/>
          </p:cNvSpPr>
          <p:nvPr>
            <p:ph type="title"/>
          </p:nvPr>
        </p:nvSpPr>
        <p:spPr/>
        <p:txBody>
          <a:bodyPr>
            <a:normAutofit/>
          </a:bodyPr>
          <a:lstStyle/>
          <a:p>
            <a:r>
              <a:rPr lang="en-US" sz="3200" dirty="0"/>
              <a:t>Conductance</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98EB89C-A3B4-4A6B-8979-15E7A07EBB50}"/>
                  </a:ext>
                </a:extLst>
              </p:cNvPr>
              <p:cNvSpPr>
                <a:spLocks noGrp="1"/>
              </p:cNvSpPr>
              <p:nvPr>
                <p:ph type="body" sz="half" idx="2"/>
              </p:nvPr>
            </p:nvSpPr>
            <p:spPr>
              <a:xfrm>
                <a:off x="274529" y="1169129"/>
                <a:ext cx="3459271" cy="3377490"/>
              </a:xfrm>
            </p:spPr>
            <p:txBody>
              <a:bodyPr>
                <a:noAutofit/>
              </a:bodyPr>
              <a:lstStyle/>
              <a:p>
                <a:pPr algn="l"/>
                <a:r>
                  <a:rPr lang="en-US" sz="1400" dirty="0"/>
                  <a:t>Conductance:  </a:t>
                </a:r>
                <a:r>
                  <a:rPr lang="en-US" sz="1400" b="0" i="0" dirty="0">
                    <a:solidFill>
                      <a:srgbClr val="000000"/>
                    </a:solidFill>
                    <a:effectLst/>
                    <a:latin typeface="ff6"/>
                  </a:rPr>
                  <a:t>low-conductance vertex sets tend to correspond to higher-quality clusters as these sets are larger and have fewer edges to vertices outside of the set</a:t>
                </a:r>
              </a:p>
              <a:p>
                <a:pPr algn="l"/>
                <a:r>
                  <a:rPr lang="en-US" sz="1400" b="0" i="0" dirty="0">
                    <a:solidFill>
                      <a:srgbClr val="000000"/>
                    </a:solidFill>
                    <a:effectLst/>
                    <a:latin typeface="ff6"/>
                  </a:rPr>
                  <a:t>The conductance of a cluster S in a graph is:</a:t>
                </a:r>
              </a:p>
              <a:p>
                <a:pPr algn="l"/>
                <a:endParaRPr lang="en-US" sz="1400" b="0" i="0" dirty="0">
                  <a:solidFill>
                    <a:srgbClr val="000000"/>
                  </a:solidFill>
                  <a:effectLst/>
                  <a:latin typeface="ff6"/>
                </a:endParaRPr>
              </a:p>
              <a:p>
                <a:pPr algn="l"/>
                <a:endParaRPr lang="en-US" sz="1400" b="0" i="0" dirty="0">
                  <a:solidFill>
                    <a:srgbClr val="000000"/>
                  </a:solidFill>
                  <a:effectLst/>
                  <a:latin typeface="ff6"/>
                </a:endParaRPr>
              </a:p>
              <a:p>
                <a:pPr algn="l"/>
                <a:r>
                  <a:rPr lang="en-US" sz="1400" b="0" i="0" dirty="0">
                    <a:solidFill>
                      <a:srgbClr val="000000"/>
                    </a:solidFill>
                    <a:effectLst/>
                    <a:latin typeface="ff6"/>
                  </a:rPr>
                  <a:t>where the </a:t>
                </a:r>
                <a14:m>
                  <m:oMath xmlns:m="http://schemas.openxmlformats.org/officeDocument/2006/math">
                    <m:sSub>
                      <m:sSubPr>
                        <m:ctrlPr>
                          <a:rPr lang="en-US" sz="1400" b="0" i="1" smtClean="0">
                            <a:solidFill>
                              <a:srgbClr val="000000"/>
                            </a:solidFill>
                            <a:effectLst/>
                            <a:latin typeface="Cambria Math" panose="02040503050406030204" pitchFamily="18" charset="0"/>
                          </a:rPr>
                        </m:ctrlPr>
                      </m:sSubPr>
                      <m:e>
                        <m:r>
                          <a:rPr lang="en-US" sz="1400" b="0" i="1" smtClean="0">
                            <a:solidFill>
                              <a:srgbClr val="000000"/>
                            </a:solidFill>
                            <a:effectLst/>
                            <a:latin typeface="Cambria Math" panose="02040503050406030204" pitchFamily="18" charset="0"/>
                          </a:rPr>
                          <m:t>𝑎</m:t>
                        </m:r>
                      </m:e>
                      <m:sub>
                        <m:r>
                          <a:rPr lang="en-US" sz="1400" b="0" i="1" smtClean="0">
                            <a:solidFill>
                              <a:srgbClr val="000000"/>
                            </a:solidFill>
                            <a:effectLst/>
                            <a:latin typeface="Cambria Math" panose="02040503050406030204" pitchFamily="18" charset="0"/>
                          </a:rPr>
                          <m:t>𝑖𝑗</m:t>
                        </m:r>
                      </m:sub>
                    </m:sSub>
                    <m:r>
                      <a:rPr lang="en-US" sz="1400" b="0" i="1" smtClean="0">
                        <a:solidFill>
                          <a:srgbClr val="000000"/>
                        </a:solidFill>
                        <a:effectLst/>
                        <a:latin typeface="Cambria Math" panose="02040503050406030204" pitchFamily="18" charset="0"/>
                      </a:rPr>
                      <m:t> </m:t>
                    </m:r>
                  </m:oMath>
                </a14:m>
                <a:r>
                  <a:rPr lang="en-US" sz="1400" b="0" i="0" dirty="0">
                    <a:solidFill>
                      <a:srgbClr val="000000"/>
                    </a:solidFill>
                    <a:effectLst/>
                    <a:latin typeface="ff6"/>
                  </a:rPr>
                  <a:t>are the entries of the adjacency matrix for G, and the value of </a:t>
                </a:r>
                <a14:m>
                  <m:oMath xmlns:m="http://schemas.openxmlformats.org/officeDocument/2006/math">
                    <m:r>
                      <a:rPr lang="en-US" sz="1400" b="0" i="1" smtClean="0">
                        <a:solidFill>
                          <a:srgbClr val="000000"/>
                        </a:solidFill>
                        <a:effectLst/>
                        <a:latin typeface="Cambria Math" panose="02040503050406030204" pitchFamily="18" charset="0"/>
                      </a:rPr>
                      <m:t>𝑎</m:t>
                    </m:r>
                    <m:d>
                      <m:dPr>
                        <m:ctrlPr>
                          <a:rPr lang="en-US" sz="1400" b="0" i="1" smtClean="0">
                            <a:solidFill>
                              <a:srgbClr val="000000"/>
                            </a:solidFill>
                            <a:effectLst/>
                            <a:latin typeface="Cambria Math" panose="02040503050406030204" pitchFamily="18" charset="0"/>
                          </a:rPr>
                        </m:ctrlPr>
                      </m:dPr>
                      <m:e>
                        <m:r>
                          <a:rPr lang="en-US" sz="1400" b="0" i="1" smtClean="0">
                            <a:solidFill>
                              <a:srgbClr val="000000"/>
                            </a:solidFill>
                            <a:effectLst/>
                            <a:latin typeface="Cambria Math" panose="02040503050406030204" pitchFamily="18" charset="0"/>
                          </a:rPr>
                          <m:t>𝑆</m:t>
                        </m:r>
                      </m:e>
                    </m:d>
                    <m:r>
                      <a:rPr lang="en-US" sz="1400" b="0" i="1" smtClean="0">
                        <a:solidFill>
                          <a:srgbClr val="000000"/>
                        </a:solidFill>
                        <a:effectLst/>
                        <a:latin typeface="Cambria Math" panose="02040503050406030204" pitchFamily="18" charset="0"/>
                      </a:rPr>
                      <m:t>=</m:t>
                    </m:r>
                    <m:nary>
                      <m:naryPr>
                        <m:chr m:val="∑"/>
                        <m:supHide m:val="on"/>
                        <m:ctrlPr>
                          <a:rPr lang="en-US" sz="1400" b="0" i="1" smtClean="0">
                            <a:solidFill>
                              <a:srgbClr val="000000"/>
                            </a:solidFill>
                            <a:effectLst/>
                            <a:latin typeface="Cambria Math" panose="02040503050406030204" pitchFamily="18" charset="0"/>
                          </a:rPr>
                        </m:ctrlPr>
                      </m:naryPr>
                      <m:sub>
                        <m:r>
                          <a:rPr lang="en-US" sz="1400" b="0" i="1" smtClean="0">
                            <a:solidFill>
                              <a:srgbClr val="000000"/>
                            </a:solidFill>
                            <a:effectLst/>
                            <a:latin typeface="Cambria Math" panose="02040503050406030204" pitchFamily="18" charset="0"/>
                          </a:rPr>
                          <m:t>𝑖</m:t>
                        </m:r>
                        <m:r>
                          <a:rPr lang="en-US" sz="1400" b="0" i="1" smtClean="0">
                            <a:solidFill>
                              <a:srgbClr val="000000"/>
                            </a:solidFill>
                            <a:effectLst/>
                            <a:latin typeface="Cambria Math" panose="02040503050406030204" pitchFamily="18" charset="0"/>
                          </a:rPr>
                          <m:t>∈</m:t>
                        </m:r>
                        <m:r>
                          <a:rPr lang="en-US" sz="1400" b="0" i="1" smtClean="0">
                            <a:solidFill>
                              <a:srgbClr val="000000"/>
                            </a:solidFill>
                            <a:effectLst/>
                            <a:latin typeface="Cambria Math" panose="02040503050406030204" pitchFamily="18" charset="0"/>
                          </a:rPr>
                          <m:t>𝑆</m:t>
                        </m:r>
                      </m:sub>
                      <m:sup/>
                      <m:e>
                        <m:nary>
                          <m:naryPr>
                            <m:chr m:val="∑"/>
                            <m:supHide m:val="on"/>
                            <m:ctrlPr>
                              <a:rPr lang="en-US" sz="1400" b="0" i="1" smtClean="0">
                                <a:solidFill>
                                  <a:srgbClr val="000000"/>
                                </a:solidFill>
                                <a:effectLst/>
                                <a:latin typeface="Cambria Math" panose="02040503050406030204" pitchFamily="18" charset="0"/>
                              </a:rPr>
                            </m:ctrlPr>
                          </m:naryPr>
                          <m:sub>
                            <m:r>
                              <a:rPr lang="en-US" sz="1400" b="0" i="1" smtClean="0">
                                <a:solidFill>
                                  <a:srgbClr val="000000"/>
                                </a:solidFill>
                                <a:effectLst/>
                                <a:latin typeface="Cambria Math" panose="02040503050406030204" pitchFamily="18" charset="0"/>
                              </a:rPr>
                              <m:t>𝑗</m:t>
                            </m:r>
                            <m:r>
                              <a:rPr lang="en-US" sz="1400" b="0" i="1" smtClean="0">
                                <a:solidFill>
                                  <a:srgbClr val="000000"/>
                                </a:solidFill>
                                <a:effectLst/>
                                <a:latin typeface="Cambria Math" panose="02040503050406030204" pitchFamily="18" charset="0"/>
                              </a:rPr>
                              <m:t>∈</m:t>
                            </m:r>
                            <m:r>
                              <a:rPr lang="en-US" sz="1400" b="0" i="1" smtClean="0">
                                <a:solidFill>
                                  <a:srgbClr val="000000"/>
                                </a:solidFill>
                                <a:effectLst/>
                                <a:latin typeface="Cambria Math" panose="02040503050406030204" pitchFamily="18" charset="0"/>
                              </a:rPr>
                              <m:t>𝑉</m:t>
                            </m:r>
                          </m:sub>
                          <m:sup/>
                          <m:e>
                            <m:sSub>
                              <m:sSubPr>
                                <m:ctrlPr>
                                  <a:rPr lang="en-US" sz="1400" b="0" i="1" smtClean="0">
                                    <a:solidFill>
                                      <a:srgbClr val="000000"/>
                                    </a:solidFill>
                                    <a:effectLst/>
                                    <a:latin typeface="Cambria Math" panose="02040503050406030204" pitchFamily="18" charset="0"/>
                                  </a:rPr>
                                </m:ctrlPr>
                              </m:sSubPr>
                              <m:e>
                                <m:r>
                                  <a:rPr lang="en-US" sz="1400" b="0" i="1" smtClean="0">
                                    <a:solidFill>
                                      <a:srgbClr val="000000"/>
                                    </a:solidFill>
                                    <a:effectLst/>
                                    <a:latin typeface="Cambria Math" panose="02040503050406030204" pitchFamily="18" charset="0"/>
                                  </a:rPr>
                                  <m:t>𝑎</m:t>
                                </m:r>
                              </m:e>
                              <m:sub>
                                <m:r>
                                  <a:rPr lang="en-US" sz="1400" b="0" i="1" smtClean="0">
                                    <a:solidFill>
                                      <a:srgbClr val="000000"/>
                                    </a:solidFill>
                                    <a:effectLst/>
                                    <a:latin typeface="Cambria Math" panose="02040503050406030204" pitchFamily="18" charset="0"/>
                                  </a:rPr>
                                  <m:t>𝑖𝑗</m:t>
                                </m:r>
                              </m:sub>
                            </m:sSub>
                          </m:e>
                        </m:nary>
                      </m:e>
                    </m:nary>
                  </m:oMath>
                </a14:m>
                <a:r>
                  <a:rPr lang="en-US" sz="1400" dirty="0">
                    <a:solidFill>
                      <a:srgbClr val="000000"/>
                    </a:solidFill>
                    <a:latin typeface="ff6"/>
                  </a:rPr>
                  <a:t>  </a:t>
                </a:r>
                <a:r>
                  <a:rPr lang="en-US" sz="1400" b="0" i="0" dirty="0">
                    <a:solidFill>
                      <a:srgbClr val="000000"/>
                    </a:solidFill>
                    <a:effectLst/>
                    <a:latin typeface="ff6"/>
                  </a:rPr>
                  <a:t>is the total number of the edges incident with the cluster S. </a:t>
                </a:r>
              </a:p>
              <a:p>
                <a:pPr algn="l"/>
                <a:r>
                  <a:rPr lang="en-US" sz="1400" b="0" i="0" dirty="0">
                    <a:solidFill>
                      <a:srgbClr val="202122"/>
                    </a:solidFill>
                    <a:effectLst/>
                    <a:latin typeface="-apple-system"/>
                  </a:rPr>
                  <a:t>The conductance of G is the minimum conductance over all the possible clusters.</a:t>
                </a:r>
                <a:endParaRPr lang="en-US" sz="1400" b="0" i="0" dirty="0">
                  <a:solidFill>
                    <a:srgbClr val="000000"/>
                  </a:solidFill>
                  <a:effectLst/>
                  <a:latin typeface="ff6"/>
                </a:endParaRPr>
              </a:p>
            </p:txBody>
          </p:sp>
        </mc:Choice>
        <mc:Fallback>
          <p:sp>
            <p:nvSpPr>
              <p:cNvPr id="3" name="Text Placeholder 2">
                <a:extLst>
                  <a:ext uri="{FF2B5EF4-FFF2-40B4-BE49-F238E27FC236}">
                    <a16:creationId xmlns:a16="http://schemas.microsoft.com/office/drawing/2014/main" id="{798EB89C-A3B4-4A6B-8979-15E7A07EBB50}"/>
                  </a:ext>
                </a:extLst>
              </p:cNvPr>
              <p:cNvSpPr>
                <a:spLocks noGrp="1" noRot="1" noChangeAspect="1" noMove="1" noResize="1" noEditPoints="1" noAdjustHandles="1" noChangeArrowheads="1" noChangeShapeType="1" noTextEdit="1"/>
              </p:cNvSpPr>
              <p:nvPr>
                <p:ph type="body" sz="half" idx="2"/>
              </p:nvPr>
            </p:nvSpPr>
            <p:spPr>
              <a:xfrm>
                <a:off x="274529" y="1169129"/>
                <a:ext cx="3459271" cy="3377490"/>
              </a:xfrm>
              <a:blipFill>
                <a:blip r:embed="rId2"/>
                <a:stretch>
                  <a:fillRect l="-528" t="-903" r="-140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610462C0-512D-4481-B08D-4EE68475CED5}"/>
              </a:ext>
            </a:extLst>
          </p:cNvPr>
          <p:cNvSpPr txBox="1"/>
          <p:nvPr/>
        </p:nvSpPr>
        <p:spPr>
          <a:xfrm>
            <a:off x="4419600" y="4463718"/>
            <a:ext cx="2438400" cy="338554"/>
          </a:xfrm>
          <a:prstGeom prst="rect">
            <a:avLst/>
          </a:prstGeom>
          <a:noFill/>
        </p:spPr>
        <p:txBody>
          <a:bodyPr wrap="square">
            <a:spAutoFit/>
          </a:bodyPr>
          <a:lstStyle/>
          <a:p>
            <a:r>
              <a:rPr lang="en-US" sz="800" dirty="0">
                <a:hlinkClick r:id="rId3"/>
              </a:rPr>
              <a:t>https://www.researchgate.net/publication/301817085_Parallel_Local_Graph_Clustering</a:t>
            </a:r>
            <a:r>
              <a:rPr lang="en-US" sz="800" dirty="0"/>
              <a:t> </a:t>
            </a:r>
          </a:p>
        </p:txBody>
      </p:sp>
      <p:pic>
        <p:nvPicPr>
          <p:cNvPr id="1026" name="Picture 2" descr="An example graph with n = 8 and m = 8. The conductance of several clusters are shown.">
            <a:extLst>
              <a:ext uri="{FF2B5EF4-FFF2-40B4-BE49-F238E27FC236}">
                <a16:creationId xmlns:a16="http://schemas.microsoft.com/office/drawing/2014/main" id="{3D8FB907-F1FC-48BD-9D46-8D01D52D3C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7524" y="1525123"/>
            <a:ext cx="3145415" cy="236070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9" descr="\varphi (S)={\frac  {\sum _{{i\in S,j\in {\bar  S}}}a_{{ij}}}{\min(a(S),a({\bar  S}))}}">
            <a:extLst>
              <a:ext uri="{FF2B5EF4-FFF2-40B4-BE49-F238E27FC236}">
                <a16:creationId xmlns:a16="http://schemas.microsoft.com/office/drawing/2014/main" id="{1FC59ACD-8B6B-4FCB-A111-C8AD09A65618}"/>
              </a:ext>
            </a:extLst>
          </p:cNvPr>
          <p:cNvSpPr>
            <a:spLocks noChangeAspect="1" noChangeArrowheads="1"/>
          </p:cNvSpPr>
          <p:nvPr/>
        </p:nvSpPr>
        <p:spPr bwMode="auto">
          <a:xfrm>
            <a:off x="3276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1" descr="\varphi (S)={\frac  {\sum _{{i\in S,j\in {\bar  S}}}a_{{ij}}}{\min(a(S),a({\bar  S}))}}">
            <a:extLst>
              <a:ext uri="{FF2B5EF4-FFF2-40B4-BE49-F238E27FC236}">
                <a16:creationId xmlns:a16="http://schemas.microsoft.com/office/drawing/2014/main" id="{38F89777-4355-4CC7-8E40-8AD03D93A515}"/>
              </a:ext>
            </a:extLst>
          </p:cNvPr>
          <p:cNvSpPr>
            <a:spLocks noChangeAspect="1" noChangeArrowheads="1"/>
          </p:cNvSpPr>
          <p:nvPr/>
        </p:nvSpPr>
        <p:spPr bwMode="auto">
          <a:xfrm>
            <a:off x="3429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1">
            <a:extLst>
              <a:ext uri="{FF2B5EF4-FFF2-40B4-BE49-F238E27FC236}">
                <a16:creationId xmlns:a16="http://schemas.microsoft.com/office/drawing/2014/main" id="{03F25BBA-1AF2-45BD-BF6F-6A6FD33304E7}"/>
              </a:ext>
            </a:extLst>
          </p:cNvPr>
          <p:cNvPicPr>
            <a:picLocks noChangeAspect="1"/>
          </p:cNvPicPr>
          <p:nvPr/>
        </p:nvPicPr>
        <p:blipFill>
          <a:blip r:embed="rId5"/>
          <a:stretch>
            <a:fillRect/>
          </a:stretch>
        </p:blipFill>
        <p:spPr>
          <a:xfrm>
            <a:off x="960607" y="2285626"/>
            <a:ext cx="1697234" cy="572248"/>
          </a:xfrm>
          <a:prstGeom prst="rect">
            <a:avLst/>
          </a:prstGeom>
        </p:spPr>
      </p:pic>
    </p:spTree>
    <p:extLst>
      <p:ext uri="{BB962C8B-B14F-4D97-AF65-F5344CB8AC3E}">
        <p14:creationId xmlns:p14="http://schemas.microsoft.com/office/powerpoint/2010/main" val="3267446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50731" y="251778"/>
            <a:ext cx="5935151" cy="994172"/>
          </a:xfrm>
        </p:spPr>
        <p:txBody>
          <a:bodyPr>
            <a:noAutofit/>
          </a:bodyPr>
          <a:lstStyle/>
          <a:p>
            <a:pPr eaLnBrk="1"/>
            <a:r>
              <a:rPr lang="en-US" altLang="en-US" sz="3200" dirty="0">
                <a:latin typeface="Aileron Light" panose="00000400000000000000" pitchFamily="50" charset="0"/>
              </a:rPr>
              <a:t>Network Community Profile</a:t>
            </a:r>
          </a:p>
        </p:txBody>
      </p:sp>
      <mc:AlternateContent xmlns:mc="http://schemas.openxmlformats.org/markup-compatibility/2006">
        <mc:Choice xmlns:a14="http://schemas.microsoft.com/office/drawing/2010/main" Requires="a14">
          <p:sp>
            <p:nvSpPr>
              <p:cNvPr id="3" name="Content Placeholder 2"/>
              <p:cNvSpPr>
                <a:spLocks noGrp="1"/>
              </p:cNvSpPr>
              <p:nvPr>
                <p:ph type="body" sz="half" idx="2"/>
              </p:nvPr>
            </p:nvSpPr>
            <p:spPr>
              <a:xfrm>
                <a:off x="254113" y="1212708"/>
                <a:ext cx="3276600" cy="3461885"/>
              </a:xfrm>
            </p:spPr>
            <p:txBody>
              <a:bodyPr>
                <a:normAutofit/>
              </a:bodyPr>
              <a:lstStyle/>
              <a:p>
                <a:pPr eaLnBrk="1">
                  <a:defRPr/>
                </a:pPr>
                <a:r>
                  <a:rPr lang="en-US" sz="1400" dirty="0">
                    <a:latin typeface="Aileron Light" panose="00000400000000000000" pitchFamily="50" charset="0"/>
                  </a:rPr>
                  <a:t>Given a community “quality” </a:t>
                </a:r>
                <a:br>
                  <a:rPr lang="en-US" sz="1400" dirty="0">
                    <a:latin typeface="Aileron Light" panose="00000400000000000000" pitchFamily="50" charset="0"/>
                  </a:rPr>
                </a:br>
                <a:r>
                  <a:rPr lang="en-US" sz="1400" dirty="0">
                    <a:latin typeface="Aileron Light" panose="00000400000000000000" pitchFamily="50" charset="0"/>
                  </a:rPr>
                  <a:t>score—i.e., a formalization of </a:t>
                </a:r>
                <a:br>
                  <a:rPr lang="en-US" sz="1400" dirty="0">
                    <a:latin typeface="Aileron Light" panose="00000400000000000000" pitchFamily="50" charset="0"/>
                  </a:rPr>
                </a:br>
                <a:r>
                  <a:rPr lang="en-US" sz="1400" dirty="0">
                    <a:latin typeface="Aileron Light" panose="00000400000000000000" pitchFamily="50" charset="0"/>
                  </a:rPr>
                  <a:t>the idea of a “good” community</a:t>
                </a:r>
              </a:p>
              <a:p>
                <a:pPr eaLnBrk="1">
                  <a:defRPr/>
                </a:pPr>
                <a:r>
                  <a:rPr lang="en-US" sz="1400" dirty="0">
                    <a:latin typeface="Aileron Light" panose="00000400000000000000" pitchFamily="50" charset="0"/>
                  </a:rPr>
                  <a:t>NCP plots the score of the best </a:t>
                </a:r>
                <a:br>
                  <a:rPr lang="en-US" sz="1400" dirty="0">
                    <a:latin typeface="Aileron Light" panose="00000400000000000000" pitchFamily="50" charset="0"/>
                  </a:rPr>
                </a:br>
                <a:r>
                  <a:rPr lang="en-US" sz="1400" dirty="0">
                    <a:latin typeface="Aileron Light" panose="00000400000000000000" pitchFamily="50" charset="0"/>
                  </a:rPr>
                  <a:t>community of a given size as a </a:t>
                </a:r>
                <a:br>
                  <a:rPr lang="en-US" sz="1400" dirty="0">
                    <a:latin typeface="Aileron Light" panose="00000400000000000000" pitchFamily="50" charset="0"/>
                  </a:rPr>
                </a:br>
                <a:r>
                  <a:rPr lang="en-US" sz="1400" dirty="0">
                    <a:latin typeface="Aileron Light" panose="00000400000000000000" pitchFamily="50" charset="0"/>
                  </a:rPr>
                  <a:t>function of community size</a:t>
                </a:r>
              </a:p>
              <a:p>
                <a:pPr>
                  <a:defRPr/>
                </a:pPr>
                <a:br>
                  <a:rPr lang="en-US" sz="1400" dirty="0">
                    <a:latin typeface="Aileron Light" panose="00000400000000000000" pitchFamily="50" charset="0"/>
                  </a:rPr>
                </a:br>
                <a:br>
                  <a:rPr lang="en-US" sz="1400" dirty="0">
                    <a:latin typeface="Aileron Light" panose="00000400000000000000" pitchFamily="50" charset="0"/>
                  </a:rPr>
                </a:br>
                <a:r>
                  <a:rPr lang="en-US" sz="1400" dirty="0">
                    <a:latin typeface="Aileron Light" panose="00000400000000000000" pitchFamily="50" charset="0"/>
                  </a:rPr>
                  <a:t>Conductance  </a:t>
                </a:r>
                <a14:m>
                  <m:oMath xmlns:m="http://schemas.openxmlformats.org/officeDocument/2006/math">
                    <m:r>
                      <a:rPr lang="en-US" sz="1400" b="0" i="1" smtClean="0">
                        <a:latin typeface="Cambria Math" panose="02040503050406030204" pitchFamily="18" charset="0"/>
                      </a:rPr>
                      <m:t>𝜑</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𝑆</m:t>
                        </m:r>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𝑠</m:t>
                        </m:r>
                      </m:num>
                      <m:den>
                        <m:r>
                          <a:rPr lang="en-US" sz="1400" b="0" i="1" smtClean="0">
                            <a:latin typeface="Cambria Math" panose="02040503050406030204" pitchFamily="18" charset="0"/>
                          </a:rPr>
                          <m:t>𝑒</m:t>
                        </m:r>
                      </m:den>
                    </m:f>
                    <m:r>
                      <a:rPr lang="en-US" sz="1400" b="0" i="1" smtClean="0">
                        <a:latin typeface="Cambria Math" panose="02040503050406030204" pitchFamily="18" charset="0"/>
                      </a:rPr>
                      <m:t>, </m:t>
                    </m:r>
                  </m:oMath>
                </a14:m>
                <a:r>
                  <a:rPr lang="en-US" sz="1400" dirty="0">
                    <a:latin typeface="Aileron Light" panose="00000400000000000000" pitchFamily="50" charset="0"/>
                  </a:rPr>
                  <a:t> where </a:t>
                </a:r>
              </a:p>
              <a:p>
                <a:pPr marL="285750" indent="-285750">
                  <a:buFont typeface="Arial" panose="020B0604020202020204" pitchFamily="34" charset="0"/>
                  <a:buChar char="•"/>
                  <a:defRPr/>
                </a:pPr>
                <a14:m>
                  <m:oMath xmlns:m="http://schemas.openxmlformats.org/officeDocument/2006/math">
                    <m:r>
                      <a:rPr lang="en-US" sz="1400" b="0" i="1" smtClean="0">
                        <a:latin typeface="Cambria Math" panose="02040503050406030204" pitchFamily="18" charset="0"/>
                      </a:rPr>
                      <m:t>𝑠</m:t>
                    </m:r>
                  </m:oMath>
                </a14:m>
                <a:r>
                  <a:rPr lang="en-US" sz="1400" dirty="0">
                    <a:latin typeface="Aileron Light" panose="00000400000000000000" pitchFamily="50" charset="0"/>
                  </a:rPr>
                  <a:t> = edge count between </a:t>
                </a:r>
                <a14:m>
                  <m:oMath xmlns:m="http://schemas.openxmlformats.org/officeDocument/2006/math">
                    <m:r>
                      <a:rPr lang="en-US" sz="1400" i="1">
                        <a:latin typeface="Cambria Math" panose="02040503050406030204" pitchFamily="18" charset="0"/>
                      </a:rPr>
                      <m:t>𝑆</m:t>
                    </m:r>
                  </m:oMath>
                </a14:m>
                <a:r>
                  <a:rPr lang="en-US" sz="1400" dirty="0">
                    <a:latin typeface="Aileron Light" panose="00000400000000000000" pitchFamily="50" charset="0"/>
                  </a:rPr>
                  <a:t> and </a:t>
                </a:r>
                <a14:m>
                  <m:oMath xmlns:m="http://schemas.openxmlformats.org/officeDocument/2006/math">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𝑆</m:t>
                        </m:r>
                      </m:e>
                    </m:acc>
                  </m:oMath>
                </a14:m>
                <a:r>
                  <a:rPr lang="en-US" sz="1400" dirty="0">
                    <a:latin typeface="Aileron Light" panose="00000400000000000000" pitchFamily="50" charset="0"/>
                  </a:rPr>
                  <a:t>, </a:t>
                </a:r>
              </a:p>
              <a:p>
                <a:pPr marL="285750" indent="-285750">
                  <a:buFont typeface="Arial" panose="020B0604020202020204" pitchFamily="34" charset="0"/>
                  <a:buChar char="•"/>
                  <a:defRPr/>
                </a:pPr>
                <a14:m>
                  <m:oMath xmlns:m="http://schemas.openxmlformats.org/officeDocument/2006/math">
                    <m:r>
                      <a:rPr lang="en-US" sz="1400" b="0" i="1" smtClean="0">
                        <a:latin typeface="Cambria Math" panose="02040503050406030204" pitchFamily="18" charset="0"/>
                      </a:rPr>
                      <m:t>𝑒</m:t>
                    </m:r>
                  </m:oMath>
                </a14:m>
                <a:r>
                  <a:rPr lang="en-US" sz="1400" dirty="0">
                    <a:latin typeface="Aileron Light" panose="00000400000000000000" pitchFamily="50" charset="0"/>
                  </a:rPr>
                  <a:t> = the sum of the degrees in </a:t>
                </a:r>
                <a14:m>
                  <m:oMath xmlns:m="http://schemas.openxmlformats.org/officeDocument/2006/math">
                    <m:r>
                      <a:rPr lang="en-US" sz="1400" i="1">
                        <a:latin typeface="Cambria Math" panose="02040503050406030204" pitchFamily="18" charset="0"/>
                      </a:rPr>
                      <m:t>𝑆</m:t>
                    </m:r>
                  </m:oMath>
                </a14:m>
                <a:endParaRPr lang="en-US" sz="1400" dirty="0">
                  <a:latin typeface="Aileron Light" panose="00000400000000000000" pitchFamily="50" charset="0"/>
                </a:endParaRPr>
              </a:p>
              <a:p>
                <a:pPr>
                  <a:defRPr/>
                </a:pPr>
                <a:r>
                  <a:rPr lang="en-US" sz="1400" dirty="0">
                    <a:latin typeface="Aileron Light" panose="00000400000000000000" pitchFamily="50" charset="0"/>
                  </a:rPr>
                  <a:t>The conductance of a graph G is the</a:t>
                </a:r>
              </a:p>
              <a:p>
                <a:pPr>
                  <a:defRPr/>
                </a:pPr>
                <a:r>
                  <a:rPr lang="en-US" sz="1400" dirty="0">
                    <a:latin typeface="Aileron Light" panose="00000400000000000000" pitchFamily="50" charset="0"/>
                  </a:rPr>
                  <a:t>minimum conductance of any subset of nodes </a:t>
                </a:r>
                <a14:m>
                  <m:oMath xmlns:m="http://schemas.openxmlformats.org/officeDocument/2006/math">
                    <m:r>
                      <a:rPr lang="en-US" sz="1400" b="0" i="1" smtClean="0">
                        <a:latin typeface="Cambria Math" panose="02040503050406030204" pitchFamily="18" charset="0"/>
                      </a:rPr>
                      <m:t>𝜑</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𝐺</m:t>
                        </m:r>
                      </m:e>
                    </m:d>
                    <m:r>
                      <a:rPr lang="en-US" sz="1400" b="0" i="1" smtClean="0">
                        <a:latin typeface="Cambria Math" panose="02040503050406030204" pitchFamily="18" charset="0"/>
                      </a:rPr>
                      <m:t>=</m:t>
                    </m:r>
                    <m:limLow>
                      <m:limLowPr>
                        <m:ctrlPr>
                          <a:rPr lang="en-US" sz="1400" b="0" i="1" smtClean="0">
                            <a:latin typeface="Cambria Math" panose="02040503050406030204" pitchFamily="18" charset="0"/>
                          </a:rPr>
                        </m:ctrlPr>
                      </m:limLowPr>
                      <m:e>
                        <m:r>
                          <m:rPr>
                            <m:sty m:val="p"/>
                          </m:rPr>
                          <a:rPr lang="en-US" sz="1400" b="0" i="0" smtClean="0">
                            <a:latin typeface="Cambria Math" panose="02040503050406030204" pitchFamily="18" charset="0"/>
                          </a:rPr>
                          <m:t>min</m:t>
                        </m:r>
                        <m:r>
                          <a:rPr lang="en-US" sz="1400" b="0" i="1" smtClean="0">
                            <a:latin typeface="Cambria Math" panose="02040503050406030204" pitchFamily="18" charset="0"/>
                          </a:rPr>
                          <m:t> </m:t>
                        </m:r>
                        <m:r>
                          <a:rPr lang="en-US" sz="1400" i="1">
                            <a:latin typeface="Cambria Math" panose="02040503050406030204" pitchFamily="18" charset="0"/>
                          </a:rPr>
                          <m:t>𝜑</m:t>
                        </m:r>
                        <m:r>
                          <a:rPr lang="en-US" sz="1400" b="0" i="1" smtClean="0">
                            <a:latin typeface="Cambria Math" panose="02040503050406030204" pitchFamily="18" charset="0"/>
                          </a:rPr>
                          <m:t> (</m:t>
                        </m:r>
                        <m:r>
                          <a:rPr lang="en-US" sz="1400" b="0" i="1" smtClean="0">
                            <a:latin typeface="Cambria Math" panose="02040503050406030204" pitchFamily="18" charset="0"/>
                          </a:rPr>
                          <m:t>𝑆</m:t>
                        </m:r>
                        <m:r>
                          <a:rPr lang="en-US" sz="1400" b="0" i="1" smtClean="0">
                            <a:latin typeface="Cambria Math" panose="02040503050406030204" pitchFamily="18" charset="0"/>
                          </a:rPr>
                          <m:t>)</m:t>
                        </m:r>
                      </m:e>
                      <m:lim>
                        <m:r>
                          <a:rPr lang="en-US" sz="1400" b="0" i="1" smtClean="0">
                            <a:latin typeface="Cambria Math" panose="02040503050406030204" pitchFamily="18" charset="0"/>
                          </a:rPr>
                          <m:t>𝑆</m:t>
                        </m:r>
                        <m:r>
                          <a:rPr lang="en-US" sz="1400" b="0" i="1" smtClean="0">
                            <a:latin typeface="Cambria Math" panose="02040503050406030204" pitchFamily="18" charset="0"/>
                          </a:rPr>
                          <m:t> ⊂  </m:t>
                        </m:r>
                        <m:r>
                          <a:rPr lang="en-US" sz="1400" b="0" i="1" smtClean="0">
                            <a:latin typeface="Cambria Math" panose="02040503050406030204" pitchFamily="18" charset="0"/>
                          </a:rPr>
                          <m:t>𝑉</m:t>
                        </m:r>
                      </m:lim>
                    </m:limLow>
                    <m:r>
                      <a:rPr lang="en-US" sz="1400" b="0" i="1" smtClean="0">
                        <a:latin typeface="Cambria Math" panose="02040503050406030204" pitchFamily="18" charset="0"/>
                      </a:rPr>
                      <m:t> </m:t>
                    </m:r>
                  </m:oMath>
                </a14:m>
                <a:endParaRPr lang="en-US" sz="1400" dirty="0">
                  <a:latin typeface="Aileron Light" panose="00000400000000000000" pitchFamily="50" charset="0"/>
                </a:endParaRPr>
              </a:p>
              <a:p>
                <a:pPr eaLnBrk="1">
                  <a:defRPr/>
                </a:pPr>
                <a:endParaRPr lang="en-US" sz="1400" dirty="0">
                  <a:latin typeface="Aileron Light" panose="00000400000000000000" pitchFamily="50" charset="0"/>
                </a:endParaRPr>
              </a:p>
            </p:txBody>
          </p:sp>
        </mc:Choice>
        <mc:Fallback>
          <p:sp>
            <p:nvSpPr>
              <p:cNvPr id="3" name="Content Placeholder 2"/>
              <p:cNvSpPr>
                <a:spLocks noGrp="1" noRot="1" noChangeAspect="1" noMove="1" noResize="1" noEditPoints="1" noAdjustHandles="1" noChangeArrowheads="1" noChangeShapeType="1" noTextEdit="1"/>
              </p:cNvSpPr>
              <p:nvPr>
                <p:ph type="body" sz="half" idx="2"/>
              </p:nvPr>
            </p:nvSpPr>
            <p:spPr>
              <a:xfrm>
                <a:off x="254113" y="1212708"/>
                <a:ext cx="3276600" cy="3461885"/>
              </a:xfrm>
              <a:blipFill>
                <a:blip r:embed="rId2"/>
                <a:stretch>
                  <a:fillRect l="-559" t="-880"/>
                </a:stretch>
              </a:blipFill>
            </p:spPr>
            <p:txBody>
              <a:bodyPr/>
              <a:lstStyle/>
              <a:p>
                <a:r>
                  <a:rPr lang="en-US">
                    <a:noFill/>
                  </a:rPr>
                  <a:t> </a:t>
                </a:r>
              </a:p>
            </p:txBody>
          </p:sp>
        </mc:Fallback>
      </mc:AlternateContent>
      <p:sp>
        <p:nvSpPr>
          <p:cNvPr id="18436" name="Rectangle 4"/>
          <p:cNvSpPr>
            <a:spLocks noChangeArrowheads="1"/>
          </p:cNvSpPr>
          <p:nvPr/>
        </p:nvSpPr>
        <p:spPr bwMode="auto">
          <a:xfrm>
            <a:off x="4495800" y="4552954"/>
            <a:ext cx="2438400"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3000"/>
              </a:lnSpc>
              <a:buClr>
                <a:srgbClr val="000000"/>
              </a:buClr>
              <a:buSzPct val="45000"/>
              <a:defRPr/>
            </a:pPr>
            <a:r>
              <a:rPr lang="en-US" altLang="en-US" sz="600" dirty="0">
                <a:solidFill>
                  <a:prstClr val="black"/>
                </a:solidFill>
                <a:latin typeface="Aileron Light" panose="00000400000000000000" pitchFamily="50" charset="0"/>
                <a:ea typeface="ＭＳ Ｐゴシック"/>
              </a:rPr>
              <a:t>“Think locally, act locally: Detection of small, medium-sized, and large communities in large networks” by </a:t>
            </a:r>
            <a:r>
              <a:rPr lang="en-US" altLang="en-US" sz="600" dirty="0" err="1">
                <a:solidFill>
                  <a:prstClr val="black"/>
                </a:solidFill>
                <a:latin typeface="Aileron Light" panose="00000400000000000000" pitchFamily="50" charset="0"/>
                <a:ea typeface="ＭＳ Ｐゴシック"/>
              </a:rPr>
              <a:t>Jeub</a:t>
            </a:r>
            <a:r>
              <a:rPr lang="en-US" altLang="en-US" sz="600" dirty="0">
                <a:solidFill>
                  <a:prstClr val="black"/>
                </a:solidFill>
                <a:latin typeface="Aileron Light" panose="00000400000000000000" pitchFamily="50" charset="0"/>
                <a:ea typeface="ＭＳ Ｐゴシック"/>
              </a:rPr>
              <a:t> et al, 2015</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352550"/>
            <a:ext cx="3098687" cy="265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621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A smart local moving algorithm for large-scale modularity-based community  detection">
            <a:extLst>
              <a:ext uri="{FF2B5EF4-FFF2-40B4-BE49-F238E27FC236}">
                <a16:creationId xmlns:a16="http://schemas.microsoft.com/office/drawing/2014/main" id="{E7C19CF6-B385-47CF-AAE1-4E377EE78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51" y="1487841"/>
            <a:ext cx="4105275" cy="247650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5440" y="1369078"/>
            <a:ext cx="5457825" cy="3135101"/>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7130" y="1773980"/>
            <a:ext cx="4147840" cy="272750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385" y="1644696"/>
            <a:ext cx="4520208" cy="2859478"/>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5" y="948012"/>
            <a:ext cx="5813227" cy="3556167"/>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83" y="4118490"/>
            <a:ext cx="283964" cy="383359"/>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5" y="609543"/>
            <a:ext cx="6239173" cy="3894635"/>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4" y="641864"/>
            <a:ext cx="594717" cy="34565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82" y="639170"/>
            <a:ext cx="334864" cy="198413"/>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7" y="641864"/>
            <a:ext cx="200918" cy="12030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52463" y="641864"/>
            <a:ext cx="3255764" cy="3851541"/>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194701" y="644553"/>
            <a:ext cx="1660029" cy="1437370"/>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2" name="Title 1">
            <a:extLst>
              <a:ext uri="{FF2B5EF4-FFF2-40B4-BE49-F238E27FC236}">
                <a16:creationId xmlns:a16="http://schemas.microsoft.com/office/drawing/2014/main" id="{CB0852E1-B7A3-455B-8927-E89EB732444A}"/>
              </a:ext>
            </a:extLst>
          </p:cNvPr>
          <p:cNvSpPr>
            <a:spLocks noGrp="1"/>
          </p:cNvSpPr>
          <p:nvPr>
            <p:ph type="title"/>
          </p:nvPr>
        </p:nvSpPr>
        <p:spPr>
          <a:xfrm>
            <a:off x="4635556" y="2014585"/>
            <a:ext cx="2074490" cy="1827955"/>
          </a:xfrm>
          <a:solidFill>
            <a:schemeClr val="bg1"/>
          </a:solidFill>
        </p:spPr>
        <p:txBody>
          <a:bodyPr vert="horz" lIns="51435" tIns="25718" rIns="51435" bIns="25718" rtlCol="0" anchor="b">
            <a:normAutofit fontScale="90000"/>
          </a:bodyPr>
          <a:lstStyle/>
          <a:p>
            <a:pPr algn="ctr"/>
            <a:r>
              <a:rPr lang="en-US" sz="2400" dirty="0">
                <a:solidFill>
                  <a:schemeClr val="tx2"/>
                </a:solidFill>
              </a:rPr>
              <a:t>Synthetic models preserving community structure</a:t>
            </a:r>
            <a:br>
              <a:rPr lang="en-US" sz="2400" dirty="0">
                <a:solidFill>
                  <a:schemeClr val="tx2"/>
                </a:solidFill>
              </a:rPr>
            </a:br>
            <a:endParaRPr lang="en-US" altLang="en-US" sz="2400" kern="0" dirty="0">
              <a:solidFill>
                <a:schemeClr val="tx2"/>
              </a:solidFill>
              <a:latin typeface="Arial" pitchFamily="34" charset="0"/>
              <a:cs typeface="Arial" pitchFamily="34" charset="0"/>
            </a:endParaRP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36719" y="641860"/>
            <a:ext cx="1218009" cy="764024"/>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51090" y="641864"/>
            <a:ext cx="503634" cy="300761"/>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423049" y="1890586"/>
            <a:ext cx="2485551" cy="2396030"/>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257168">
              <a:defRPr/>
            </a:pPr>
            <a:endParaRPr lang="en-US" sz="1013">
              <a:solidFill>
                <a:prstClr val="white"/>
              </a:solidFill>
              <a:latin typeface="Rockwell" panose="02060603020205020403"/>
            </a:endParaRPr>
          </a:p>
        </p:txBody>
      </p:sp>
    </p:spTree>
    <p:extLst>
      <p:ext uri="{BB962C8B-B14F-4D97-AF65-F5344CB8AC3E}">
        <p14:creationId xmlns:p14="http://schemas.microsoft.com/office/powerpoint/2010/main" val="3243938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901923"/>
            <a:ext cx="1851124" cy="1839516"/>
          </a:xfrm>
        </p:spPr>
        <p:txBody>
          <a:bodyPr anchor="ctr">
            <a:normAutofit/>
          </a:bodyPr>
          <a:lstStyle/>
          <a:p>
            <a:r>
              <a:rPr lang="en-US" sz="2300" dirty="0"/>
              <a:t>Synthetic models with communities</a:t>
            </a:r>
          </a:p>
        </p:txBody>
      </p:sp>
      <p:sp>
        <p:nvSpPr>
          <p:cNvPr id="3" name="Content Placeholder 2"/>
          <p:cNvSpPr>
            <a:spLocks noGrp="1"/>
          </p:cNvSpPr>
          <p:nvPr>
            <p:ph idx="1"/>
          </p:nvPr>
        </p:nvSpPr>
        <p:spPr>
          <a:xfrm>
            <a:off x="1981200" y="2901927"/>
            <a:ext cx="4755204" cy="1865339"/>
          </a:xfrm>
        </p:spPr>
        <p:txBody>
          <a:bodyPr anchor="ctr">
            <a:normAutofit/>
          </a:bodyPr>
          <a:lstStyle/>
          <a:p>
            <a:r>
              <a:rPr lang="en-US" sz="1400" dirty="0"/>
              <a:t>Fitting of the model to specific empirical data  is not easy.</a:t>
            </a:r>
          </a:p>
          <a:p>
            <a:r>
              <a:rPr lang="en-US" sz="1400" dirty="0"/>
              <a:t>Most commonly used: Stochastic Block Model (SBM)</a:t>
            </a:r>
          </a:p>
          <a:p>
            <a:pPr lvl="1"/>
            <a:r>
              <a:rPr lang="en-US" sz="1175" dirty="0"/>
              <a:t>Most methods are a variation of SBM</a:t>
            </a:r>
          </a:p>
          <a:p>
            <a:pPr lvl="1"/>
            <a:r>
              <a:rPr lang="en-US" sz="1175" dirty="0"/>
              <a:t>But … other methods exist as well</a:t>
            </a:r>
          </a:p>
        </p:txBody>
      </p:sp>
      <p:sp>
        <p:nvSpPr>
          <p:cNvPr id="4" name="Slide Number Placeholder 3"/>
          <p:cNvSpPr>
            <a:spLocks noGrp="1"/>
          </p:cNvSpPr>
          <p:nvPr>
            <p:ph type="sldNum" sz="quarter" idx="12"/>
          </p:nvPr>
        </p:nvSpPr>
        <p:spPr>
          <a:xfrm>
            <a:off x="4986337" y="4767262"/>
            <a:ext cx="1543050" cy="273844"/>
          </a:xfrm>
        </p:spPr>
        <p:txBody>
          <a:bodyPr>
            <a:normAutofit/>
          </a:bodyPr>
          <a:lstStyle/>
          <a:p>
            <a:pPr algn="r">
              <a:spcAft>
                <a:spcPts val="600"/>
              </a:spcAft>
              <a:defRPr/>
            </a:pPr>
            <a:fld id="{640B6591-407E-4742-9513-3BA6198A5F88}" type="slidenum">
              <a:rPr lang="en-US" sz="800">
                <a:solidFill>
                  <a:schemeClr val="tx1">
                    <a:lumMod val="75000"/>
                    <a:lumOff val="25000"/>
                  </a:schemeClr>
                </a:solidFill>
              </a:rPr>
              <a:pPr algn="r">
                <a:spcAft>
                  <a:spcPts val="600"/>
                </a:spcAft>
                <a:defRPr/>
              </a:pPr>
              <a:t>29</a:t>
            </a:fld>
            <a:endParaRPr lang="en-US" sz="800">
              <a:solidFill>
                <a:schemeClr val="tx1">
                  <a:lumMod val="75000"/>
                  <a:lumOff val="25000"/>
                </a:schemeClr>
              </a:solidFill>
            </a:endParaRPr>
          </a:p>
        </p:txBody>
      </p:sp>
      <p:sp>
        <p:nvSpPr>
          <p:cNvPr id="11" name="TextBox 10">
            <a:extLst>
              <a:ext uri="{FF2B5EF4-FFF2-40B4-BE49-F238E27FC236}">
                <a16:creationId xmlns:a16="http://schemas.microsoft.com/office/drawing/2014/main" id="{0FFE718D-30DB-4763-B1A1-B14BC24B94E9}"/>
              </a:ext>
            </a:extLst>
          </p:cNvPr>
          <p:cNvSpPr txBox="1"/>
          <p:nvPr/>
        </p:nvSpPr>
        <p:spPr>
          <a:xfrm>
            <a:off x="4435002" y="4400550"/>
            <a:ext cx="2422998" cy="415498"/>
          </a:xfrm>
          <a:prstGeom prst="rect">
            <a:avLst/>
          </a:prstGeom>
          <a:noFill/>
        </p:spPr>
        <p:txBody>
          <a:bodyPr wrap="square">
            <a:spAutoFit/>
          </a:bodyPr>
          <a:lstStyle/>
          <a:p>
            <a:r>
              <a:rPr lang="en-US" sz="700" dirty="0">
                <a:hlinkClick r:id="rId2"/>
              </a:rPr>
              <a:t>https://www.researchgate.net/figure/Stochastic-block-modeling-identifies-network-communities-HVR-6-is-shown-in-two-forms_fig7_257839768</a:t>
            </a:r>
            <a:r>
              <a:rPr lang="en-US" sz="700" dirty="0"/>
              <a:t> </a:t>
            </a:r>
          </a:p>
        </p:txBody>
      </p:sp>
      <p:sp>
        <p:nvSpPr>
          <p:cNvPr id="5" name="Rectangle 4">
            <a:extLst>
              <a:ext uri="{FF2B5EF4-FFF2-40B4-BE49-F238E27FC236}">
                <a16:creationId xmlns:a16="http://schemas.microsoft.com/office/drawing/2014/main" id="{724E85B9-A377-443A-A813-05E88A3ACB85}"/>
              </a:ext>
            </a:extLst>
          </p:cNvPr>
          <p:cNvSpPr/>
          <p:nvPr/>
        </p:nvSpPr>
        <p:spPr>
          <a:xfrm>
            <a:off x="0" y="-95250"/>
            <a:ext cx="6858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Stochastic block modeling identifies network communities.&#10;HVR 6 is shown in two forms, colored according to the best partition into three communities. (A) A force-directed visualization of the network with the identified communities labeled by color. (B) Adjacency matrix in which the ordering of rows and columns has been permuted to match the inferred communities. Diagonal colored blocks are within-community links, and off-diagonal blocks are between-community links. The matrix is shown symmetrically to aid the eye.">
            <a:extLst>
              <a:ext uri="{FF2B5EF4-FFF2-40B4-BE49-F238E27FC236}">
                <a16:creationId xmlns:a16="http://schemas.microsoft.com/office/drawing/2014/main" id="{AE929E1B-8FBD-440F-B251-EAC14BF49D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777" b="2331"/>
          <a:stretch/>
        </p:blipFill>
        <p:spPr bwMode="auto">
          <a:xfrm>
            <a:off x="495300" y="190130"/>
            <a:ext cx="5867400" cy="306408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90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3383"/>
            <a:ext cx="6584414" cy="777541"/>
          </a:xfrm>
        </p:spPr>
        <p:txBody>
          <a:bodyPr>
            <a:noAutofit/>
          </a:bodyPr>
          <a:lstStyle/>
          <a:p>
            <a:r>
              <a:rPr lang="en-US" sz="3600" dirty="0">
                <a:latin typeface="Aileron Light" panose="00000400000000000000" pitchFamily="50" charset="0"/>
              </a:rPr>
              <a:t>Why Community Detection?</a:t>
            </a:r>
          </a:p>
        </p:txBody>
      </p:sp>
      <p:sp>
        <p:nvSpPr>
          <p:cNvPr id="3" name="Content Placeholder 2"/>
          <p:cNvSpPr>
            <a:spLocks noGrp="1"/>
          </p:cNvSpPr>
          <p:nvPr>
            <p:ph type="body" sz="half" idx="2"/>
          </p:nvPr>
        </p:nvSpPr>
        <p:spPr>
          <a:xfrm>
            <a:off x="228600" y="1278647"/>
            <a:ext cx="3518511" cy="3365834"/>
          </a:xfrm>
        </p:spPr>
        <p:txBody>
          <a:bodyPr>
            <a:normAutofit fontScale="62500" lnSpcReduction="20000"/>
          </a:bodyPr>
          <a:lstStyle/>
          <a:p>
            <a:pPr>
              <a:lnSpc>
                <a:spcPct val="120000"/>
              </a:lnSpc>
            </a:pPr>
            <a:r>
              <a:rPr lang="en-US" sz="2000" dirty="0">
                <a:latin typeface="Aileron Light" panose="00000400000000000000" pitchFamily="50" charset="0"/>
              </a:rPr>
              <a:t>Communities are features that appear in real networks</a:t>
            </a:r>
          </a:p>
          <a:p>
            <a:pPr lvl="1">
              <a:lnSpc>
                <a:spcPct val="120000"/>
              </a:lnSpc>
            </a:pPr>
            <a:r>
              <a:rPr lang="en-US" sz="1800" dirty="0">
                <a:latin typeface="Aileron Light" panose="00000400000000000000" pitchFamily="50" charset="0"/>
              </a:rPr>
              <a:t>We generally try to identify them through the </a:t>
            </a:r>
            <a:r>
              <a:rPr lang="en-US" sz="1800" i="1" dirty="0">
                <a:latin typeface="Aileron Light" panose="00000400000000000000" pitchFamily="50" charset="0"/>
              </a:rPr>
              <a:t>structural properties</a:t>
            </a:r>
            <a:r>
              <a:rPr lang="en-US" sz="1800" dirty="0">
                <a:latin typeface="Aileron Light" panose="00000400000000000000" pitchFamily="50" charset="0"/>
              </a:rPr>
              <a:t> of the network: nodes tend to cluster based on common interests;</a:t>
            </a:r>
          </a:p>
          <a:p>
            <a:pPr>
              <a:lnSpc>
                <a:spcPct val="120000"/>
              </a:lnSpc>
            </a:pPr>
            <a:r>
              <a:rPr lang="en-US" sz="2000" dirty="0">
                <a:latin typeface="Aileron Light" panose="00000400000000000000" pitchFamily="50" charset="0"/>
              </a:rPr>
              <a:t>Massive amount of research since 2002 in this area;</a:t>
            </a:r>
          </a:p>
          <a:p>
            <a:pPr>
              <a:lnSpc>
                <a:spcPct val="120000"/>
              </a:lnSpc>
            </a:pPr>
            <a:r>
              <a:rPr lang="en-US" sz="2000" dirty="0">
                <a:latin typeface="Aileron Light" panose="00000400000000000000" pitchFamily="50" charset="0"/>
              </a:rPr>
              <a:t>Based on its usefulness, community detection became one of the most prominent directions of research in network science.</a:t>
            </a:r>
          </a:p>
          <a:p>
            <a:pPr>
              <a:lnSpc>
                <a:spcPct val="120000"/>
              </a:lnSpc>
            </a:pPr>
            <a:r>
              <a:rPr lang="en-US" sz="2000" dirty="0">
                <a:latin typeface="Aileron Light" panose="00000400000000000000" pitchFamily="50" charset="0"/>
              </a:rPr>
              <a:t>It is one of the common analysis </a:t>
            </a:r>
            <a:br>
              <a:rPr lang="en-US" sz="2000" dirty="0">
                <a:latin typeface="Aileron Light" panose="00000400000000000000" pitchFamily="50" charset="0"/>
              </a:rPr>
            </a:br>
            <a:r>
              <a:rPr lang="en-US" sz="2000" dirty="0">
                <a:latin typeface="Aileron Light" panose="00000400000000000000" pitchFamily="50" charset="0"/>
              </a:rPr>
              <a:t>tools in understanding networks</a:t>
            </a:r>
          </a:p>
          <a:p>
            <a:pPr>
              <a:lnSpc>
                <a:spcPct val="120000"/>
              </a:lnSpc>
            </a:pPr>
            <a:r>
              <a:rPr lang="en-US" altLang="en-US" sz="2000" b="1" dirty="0">
                <a:latin typeface="Aileron Light" panose="00000400000000000000" pitchFamily="50" charset="0"/>
              </a:rPr>
              <a:t>A community </a:t>
            </a:r>
            <a:r>
              <a:rPr lang="en-US" altLang="en-US" sz="2000" dirty="0">
                <a:latin typeface="Aileron Light" panose="00000400000000000000" pitchFamily="50" charset="0"/>
              </a:rPr>
              <a:t>~ a group of people </a:t>
            </a:r>
            <a:br>
              <a:rPr lang="en-US" altLang="en-US" sz="2000" dirty="0">
                <a:latin typeface="Aileron Light" panose="00000400000000000000" pitchFamily="50" charset="0"/>
              </a:rPr>
            </a:br>
            <a:r>
              <a:rPr lang="en-US" altLang="en-US" sz="2000" dirty="0">
                <a:latin typeface="Aileron Light" panose="00000400000000000000" pitchFamily="50" charset="0"/>
              </a:rPr>
              <a:t>with common characteristic or </a:t>
            </a:r>
            <a:br>
              <a:rPr lang="en-US" altLang="en-US" sz="2000" dirty="0">
                <a:latin typeface="Aileron Light" panose="00000400000000000000" pitchFamily="50" charset="0"/>
              </a:rPr>
            </a:br>
            <a:r>
              <a:rPr lang="en-US" altLang="en-US" sz="2000" dirty="0">
                <a:latin typeface="Aileron Light" panose="00000400000000000000" pitchFamily="50" charset="0"/>
              </a:rPr>
              <a:t>shared interests</a:t>
            </a:r>
          </a:p>
          <a:p>
            <a:pPr>
              <a:lnSpc>
                <a:spcPct val="120000"/>
              </a:lnSpc>
            </a:pPr>
            <a:endParaRPr lang="en-US" sz="2000" dirty="0">
              <a:latin typeface="Aileron Light" panose="00000400000000000000" pitchFamily="50" charset="0"/>
            </a:endParaRPr>
          </a:p>
          <a:p>
            <a:pPr>
              <a:lnSpc>
                <a:spcPct val="120000"/>
              </a:lnSpc>
            </a:pPr>
            <a:endParaRPr lang="en-US" sz="2000" dirty="0">
              <a:latin typeface="Aileron Light" panose="00000400000000000000" pitchFamily="50" charset="0"/>
            </a:endParaRPr>
          </a:p>
          <a:p>
            <a:pPr>
              <a:lnSpc>
                <a:spcPct val="120000"/>
              </a:lnSpc>
            </a:pPr>
            <a:endParaRPr lang="en-US" sz="2000" dirty="0">
              <a:latin typeface="Aileron Light" panose="00000400000000000000" pitchFamily="50" charset="0"/>
            </a:endParaRPr>
          </a:p>
          <a:p>
            <a:pPr>
              <a:lnSpc>
                <a:spcPct val="120000"/>
              </a:lnSpc>
            </a:pPr>
            <a:endParaRPr lang="en-US" sz="2000" dirty="0">
              <a:latin typeface="Aileron Light" panose="00000400000000000000" pitchFamily="50" charset="0"/>
            </a:endParaRPr>
          </a:p>
        </p:txBody>
      </p:sp>
      <p:sp>
        <p:nvSpPr>
          <p:cNvPr id="4" name="Slide Number Placeholder 3"/>
          <p:cNvSpPr>
            <a:spLocks noGrp="1"/>
          </p:cNvSpPr>
          <p:nvPr>
            <p:ph type="sldNum" sz="quarter" idx="4"/>
          </p:nvPr>
        </p:nvSpPr>
        <p:spPr/>
        <p:txBody>
          <a:bodyPr/>
          <a:lstStyle/>
          <a:p>
            <a:pPr>
              <a:defRPr/>
            </a:pPr>
            <a:fld id="{640B6591-407E-4742-9513-3BA6198A5F88}" type="slidenum">
              <a:rPr lang="en-US" smtClean="0">
                <a:solidFill>
                  <a:prstClr val="black"/>
                </a:solidFill>
              </a:rPr>
              <a:pPr>
                <a:defRPr/>
              </a:pPr>
              <a:t>3</a:t>
            </a:fld>
            <a:endParaRPr lang="en-US" dirty="0">
              <a:solidFill>
                <a:prstClr val="black"/>
              </a:solidFill>
            </a:endParaRPr>
          </a:p>
        </p:txBody>
      </p:sp>
      <p:pic>
        <p:nvPicPr>
          <p:cNvPr id="7" name="Picture 8">
            <a:extLst>
              <a:ext uri="{FF2B5EF4-FFF2-40B4-BE49-F238E27FC236}">
                <a16:creationId xmlns:a16="http://schemas.microsoft.com/office/drawing/2014/main" id="{FBF2AC65-F9B6-43B5-AE30-E19B730AB7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53" t="4653" r="1307" b="2217"/>
          <a:stretch/>
        </p:blipFill>
        <p:spPr bwMode="auto">
          <a:xfrm>
            <a:off x="5205483" y="3321944"/>
            <a:ext cx="1166825" cy="13531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C2F4CF8E-4021-46FD-9727-49AE00E4D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23"/>
          <a:stretch/>
        </p:blipFill>
        <p:spPr bwMode="auto">
          <a:xfrm>
            <a:off x="3810005" y="1520473"/>
            <a:ext cx="1142996" cy="12798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529BFBF-E721-4E06-98C3-7DCF903454B7}"/>
              </a:ext>
            </a:extLst>
          </p:cNvPr>
          <p:cNvSpPr txBox="1"/>
          <p:nvPr/>
        </p:nvSpPr>
        <p:spPr>
          <a:xfrm>
            <a:off x="4800601" y="1160924"/>
            <a:ext cx="2012414" cy="369332"/>
          </a:xfrm>
          <a:prstGeom prst="rect">
            <a:avLst/>
          </a:prstGeom>
          <a:noFill/>
        </p:spPr>
        <p:txBody>
          <a:bodyPr wrap="square">
            <a:spAutoFit/>
          </a:bodyPr>
          <a:lstStyle/>
          <a:p>
            <a:pPr>
              <a:defRPr/>
            </a:pPr>
            <a:r>
              <a:rPr lang="en-US" dirty="0">
                <a:latin typeface="Calibri" panose="020F0502020204030204"/>
                <a:ea typeface="Roboto Condensed Light" panose="02000000000000000000" pitchFamily="2" charset="0"/>
              </a:rPr>
              <a:t>Unweighted Edges</a:t>
            </a:r>
          </a:p>
        </p:txBody>
      </p:sp>
      <p:sp>
        <p:nvSpPr>
          <p:cNvPr id="14" name="TextBox 13">
            <a:extLst>
              <a:ext uri="{FF2B5EF4-FFF2-40B4-BE49-F238E27FC236}">
                <a16:creationId xmlns:a16="http://schemas.microsoft.com/office/drawing/2014/main" id="{5DDAE012-CDFC-4668-AFBC-B5C1F601ECDF}"/>
              </a:ext>
            </a:extLst>
          </p:cNvPr>
          <p:cNvSpPr txBox="1"/>
          <p:nvPr/>
        </p:nvSpPr>
        <p:spPr>
          <a:xfrm>
            <a:off x="3810000" y="3048569"/>
            <a:ext cx="1828800" cy="369332"/>
          </a:xfrm>
          <a:prstGeom prst="rect">
            <a:avLst/>
          </a:prstGeom>
          <a:noFill/>
        </p:spPr>
        <p:txBody>
          <a:bodyPr wrap="square">
            <a:spAutoFit/>
          </a:bodyPr>
          <a:lstStyle/>
          <a:p>
            <a:pPr>
              <a:defRPr/>
            </a:pPr>
            <a:r>
              <a:rPr lang="en-US" dirty="0">
                <a:latin typeface="Calibri" panose="020F0502020204030204"/>
                <a:ea typeface="Roboto Condensed Light" panose="02000000000000000000" pitchFamily="2" charset="0"/>
              </a:rPr>
              <a:t>Weighted Edges</a:t>
            </a:r>
          </a:p>
        </p:txBody>
      </p:sp>
      <p:sp>
        <p:nvSpPr>
          <p:cNvPr id="15" name="Rectangle 14">
            <a:extLst>
              <a:ext uri="{FF2B5EF4-FFF2-40B4-BE49-F238E27FC236}">
                <a16:creationId xmlns:a16="http://schemas.microsoft.com/office/drawing/2014/main" id="{4FE95E0B-5814-4492-809B-8D6764908419}"/>
              </a:ext>
            </a:extLst>
          </p:cNvPr>
          <p:cNvSpPr/>
          <p:nvPr/>
        </p:nvSpPr>
        <p:spPr>
          <a:xfrm>
            <a:off x="165706" y="3943350"/>
            <a:ext cx="3124200" cy="6096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D10D894-9F16-48C5-AF0D-0C8C13AA203E}"/>
              </a:ext>
            </a:extLst>
          </p:cNvPr>
          <p:cNvSpPr txBox="1"/>
          <p:nvPr/>
        </p:nvSpPr>
        <p:spPr>
          <a:xfrm>
            <a:off x="4343400" y="4659314"/>
            <a:ext cx="2548464" cy="215444"/>
          </a:xfrm>
          <a:prstGeom prst="rect">
            <a:avLst/>
          </a:prstGeom>
          <a:noFill/>
        </p:spPr>
        <p:txBody>
          <a:bodyPr wrap="square">
            <a:spAutoFit/>
          </a:bodyPr>
          <a:lstStyle/>
          <a:p>
            <a:pPr algn="ctr"/>
            <a:r>
              <a:rPr lang="en-US" sz="800" kern="0" dirty="0"/>
              <a:t>LTC Miske, MAJ </a:t>
            </a:r>
            <a:r>
              <a:rPr lang="en-US" sz="800" kern="0" dirty="0" err="1"/>
              <a:t>LaBorde</a:t>
            </a:r>
            <a:r>
              <a:rPr lang="en-US" sz="800" kern="0" dirty="0"/>
              <a:t>, MAJ Willis, &amp; MAJ Wren, 2021</a:t>
            </a:r>
          </a:p>
        </p:txBody>
      </p:sp>
    </p:spTree>
    <p:extLst>
      <p:ext uri="{BB962C8B-B14F-4D97-AF65-F5344CB8AC3E}">
        <p14:creationId xmlns:p14="http://schemas.microsoft.com/office/powerpoint/2010/main" val="1653304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237156"/>
            <a:ext cx="5472112" cy="994172"/>
          </a:xfrm>
        </p:spPr>
        <p:txBody>
          <a:bodyPr>
            <a:normAutofit/>
          </a:bodyPr>
          <a:lstStyle/>
          <a:p>
            <a:r>
              <a:rPr lang="en-US" sz="3200" dirty="0">
                <a:latin typeface="Aileron Light" panose="00000400000000000000" pitchFamily="50" charset="0"/>
              </a:rPr>
              <a:t>Stochastic Bock Models (SBM)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399" y="1231328"/>
                <a:ext cx="5853113" cy="3352800"/>
              </a:xfrm>
            </p:spPr>
            <p:txBody>
              <a:bodyPr>
                <a:normAutofit/>
              </a:bodyPr>
              <a:lstStyle/>
              <a:p>
                <a:pPr marL="0" indent="0">
                  <a:buNone/>
                </a:pPr>
                <a:r>
                  <a:rPr lang="en-US" sz="1600" dirty="0">
                    <a:latin typeface="Aileron Light" panose="00000400000000000000" pitchFamily="50" charset="0"/>
                  </a:rPr>
                  <a:t>SBM is a commonly used model for creating networks with communities (by Holland, Laskey, &amp; </a:t>
                </a:r>
                <a:r>
                  <a:rPr lang="en-US" sz="1600" dirty="0" err="1">
                    <a:latin typeface="Aileron Light" panose="00000400000000000000" pitchFamily="50" charset="0"/>
                  </a:rPr>
                  <a:t>Leinhard</a:t>
                </a:r>
                <a:r>
                  <a:rPr lang="en-US" sz="1600" dirty="0">
                    <a:latin typeface="Aileron Light" panose="00000400000000000000" pitchFamily="50" charset="0"/>
                  </a:rPr>
                  <a:t>, 1983)</a:t>
                </a:r>
              </a:p>
              <a:p>
                <a:pPr marL="0" indent="0">
                  <a:buNone/>
                </a:pPr>
                <a:endParaRPr lang="en-US" sz="1600" dirty="0">
                  <a:latin typeface="Aileron Light" panose="00000400000000000000" pitchFamily="50" charset="0"/>
                </a:endParaRPr>
              </a:p>
              <a:p>
                <a:pPr marL="0" indent="0">
                  <a:buNone/>
                </a:pPr>
                <a:r>
                  <a:rPr lang="en-US" sz="1600" i="1" dirty="0">
                    <a:latin typeface="Aileron Light" panose="00000400000000000000" pitchFamily="50" charset="0"/>
                  </a:rPr>
                  <a:t>Definition</a:t>
                </a:r>
                <a:r>
                  <a:rPr lang="en-US" sz="1600" dirty="0">
                    <a:latin typeface="Aileron Light" panose="00000400000000000000" pitchFamily="50" charset="0"/>
                  </a:rPr>
                  <a:t>: For </a:t>
                </a:r>
                <a14:m>
                  <m:oMath xmlns:m="http://schemas.openxmlformats.org/officeDocument/2006/math">
                    <m:r>
                      <a:rPr lang="en-US" sz="1600" i="1">
                        <a:solidFill>
                          <a:srgbClr val="0070C0"/>
                        </a:solidFill>
                        <a:latin typeface="Cambria Math" panose="02040503050406030204" pitchFamily="18" charset="0"/>
                      </a:rPr>
                      <m:t>𝑛</m:t>
                    </m:r>
                    <m:r>
                      <a:rPr lang="en-US" sz="1600" i="1">
                        <a:latin typeface="Cambria Math" panose="02040503050406030204" pitchFamily="18" charset="0"/>
                      </a:rPr>
                      <m:t>, </m:t>
                    </m:r>
                    <m:r>
                      <a:rPr lang="en-US" sz="1600" i="1">
                        <a:solidFill>
                          <a:srgbClr val="00B050"/>
                        </a:solidFill>
                        <a:latin typeface="Cambria Math" panose="02040503050406030204" pitchFamily="18" charset="0"/>
                      </a:rPr>
                      <m:t>𝑘</m:t>
                    </m:r>
                    <m:r>
                      <a:rPr lang="en-US" sz="1600" i="1">
                        <a:latin typeface="Cambria Math" panose="02040503050406030204" pitchFamily="18" charset="0"/>
                      </a:rPr>
                      <m:t>, ∈</m:t>
                    </m:r>
                    <m:r>
                      <a:rPr lang="en-US" sz="1600" i="1">
                        <a:latin typeface="Cambria Math" panose="02040503050406030204" pitchFamily="18" charset="0"/>
                      </a:rPr>
                      <m:t>𝑁</m:t>
                    </m:r>
                    <m:r>
                      <a:rPr lang="en-US" sz="1600" i="1">
                        <a:latin typeface="Cambria Math" panose="02040503050406030204" pitchFamily="18" charset="0"/>
                      </a:rPr>
                      <m:t>, </m:t>
                    </m:r>
                  </m:oMath>
                </a14:m>
                <a:r>
                  <a:rPr lang="en-US" sz="1600" dirty="0">
                    <a:latin typeface="Aileron Light" panose="00000400000000000000" pitchFamily="50" charset="0"/>
                  </a:rPr>
                  <a:t>(</a:t>
                </a:r>
                <a14:m>
                  <m:oMath xmlns:m="http://schemas.openxmlformats.org/officeDocument/2006/math">
                    <m:r>
                      <a:rPr lang="en-US" sz="1600" i="1">
                        <a:solidFill>
                          <a:srgbClr val="0070C0"/>
                        </a:solidFill>
                        <a:latin typeface="Cambria Math" panose="02040503050406030204" pitchFamily="18" charset="0"/>
                      </a:rPr>
                      <m:t>𝑛</m:t>
                    </m:r>
                  </m:oMath>
                </a14:m>
                <a:r>
                  <a:rPr lang="en-US" sz="1600" dirty="0">
                    <a:solidFill>
                      <a:srgbClr val="0070C0"/>
                    </a:solidFill>
                    <a:latin typeface="Aileron Light" panose="00000400000000000000" pitchFamily="50" charset="0"/>
                  </a:rPr>
                  <a:t> nodes</a:t>
                </a:r>
                <a:r>
                  <a:rPr lang="en-US" sz="1600" dirty="0">
                    <a:latin typeface="Aileron Light" panose="00000400000000000000" pitchFamily="50" charset="0"/>
                  </a:rPr>
                  <a:t>, </a:t>
                </a:r>
                <a14:m>
                  <m:oMath xmlns:m="http://schemas.openxmlformats.org/officeDocument/2006/math">
                    <m:r>
                      <a:rPr lang="en-US" sz="1600" i="1">
                        <a:solidFill>
                          <a:srgbClr val="00B050"/>
                        </a:solidFill>
                        <a:latin typeface="Cambria Math" panose="02040503050406030204" pitchFamily="18" charset="0"/>
                      </a:rPr>
                      <m:t>𝑘</m:t>
                    </m:r>
                  </m:oMath>
                </a14:m>
                <a:r>
                  <a:rPr lang="en-US" sz="1600" dirty="0">
                    <a:solidFill>
                      <a:srgbClr val="00B050"/>
                    </a:solidFill>
                    <a:latin typeface="Aileron Light" panose="00000400000000000000" pitchFamily="50" charset="0"/>
                  </a:rPr>
                  <a:t> communities</a:t>
                </a:r>
                <a:r>
                  <a:rPr lang="en-US" sz="1600" dirty="0">
                    <a:latin typeface="Aileron Light" panose="00000400000000000000" pitchFamily="50" charset="0"/>
                  </a:rPr>
                  <a:t>) a community </a:t>
                </a:r>
                <a:r>
                  <a:rPr lang="en-US" sz="1600" dirty="0">
                    <a:solidFill>
                      <a:srgbClr val="00B050"/>
                    </a:solidFill>
                    <a:latin typeface="Aileron Light" panose="00000400000000000000" pitchFamily="50" charset="0"/>
                  </a:rPr>
                  <a:t>vector </a:t>
                </a:r>
                <a14:m>
                  <m:oMath xmlns:m="http://schemas.openxmlformats.org/officeDocument/2006/math">
                    <m:r>
                      <a:rPr lang="en-US" sz="1600" i="1">
                        <a:solidFill>
                          <a:srgbClr val="00B050"/>
                        </a:solidFill>
                        <a:latin typeface="Cambria Math" panose="02040503050406030204" pitchFamily="18" charset="0"/>
                      </a:rPr>
                      <m:t>𝑧</m:t>
                    </m:r>
                  </m:oMath>
                </a14:m>
                <a:r>
                  <a:rPr lang="en-US" sz="1600" dirty="0">
                    <a:solidFill>
                      <a:srgbClr val="00B050"/>
                    </a:solidFill>
                    <a:latin typeface="Aileron Light" panose="00000400000000000000" pitchFamily="50" charset="0"/>
                  </a:rPr>
                  <a:t> </a:t>
                </a:r>
                <a:r>
                  <a:rPr lang="en-US" sz="1600" dirty="0">
                    <a:latin typeface="Aileron Light" panose="00000400000000000000" pitchFamily="50" charset="0"/>
                  </a:rPr>
                  <a:t>(where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𝑣</m:t>
                        </m:r>
                      </m:sub>
                    </m:sSub>
                  </m:oMath>
                </a14:m>
                <a:r>
                  <a:rPr lang="en-US" sz="1600" dirty="0">
                    <a:latin typeface="Aileron Light" panose="00000400000000000000" pitchFamily="50" charset="0"/>
                  </a:rPr>
                  <a:t> gives the group index of vertex </a:t>
                </a:r>
                <a14:m>
                  <m:oMath xmlns:m="http://schemas.openxmlformats.org/officeDocument/2006/math">
                    <m:r>
                      <a:rPr lang="en-US" sz="1600" i="1">
                        <a:latin typeface="Cambria Math" panose="02040503050406030204" pitchFamily="18" charset="0"/>
                      </a:rPr>
                      <m:t>𝑣</m:t>
                    </m:r>
                  </m:oMath>
                </a14:m>
                <a:r>
                  <a:rPr lang="en-US" sz="1600" dirty="0">
                    <a:latin typeface="Aileron Light" panose="00000400000000000000" pitchFamily="50" charset="0"/>
                  </a:rPr>
                  <a:t>), and a </a:t>
                </a:r>
                <a:r>
                  <a:rPr lang="en-US" sz="1600" dirty="0">
                    <a:solidFill>
                      <a:srgbClr val="7030A0"/>
                    </a:solidFill>
                    <a:latin typeface="Aileron Light" panose="00000400000000000000" pitchFamily="50" charset="0"/>
                  </a:rPr>
                  <a:t>symmetric stochastic block matrix </a:t>
                </a:r>
                <a:r>
                  <a:rPr lang="en-US" sz="1600" dirty="0">
                    <a:latin typeface="Aileron Light" panose="00000400000000000000" pitchFamily="50" charset="0"/>
                  </a:rPr>
                  <a:t>(probability matrix </a:t>
                </a:r>
                <a14:m>
                  <m:oMath xmlns:m="http://schemas.openxmlformats.org/officeDocument/2006/math">
                    <m:sSub>
                      <m:sSubPr>
                        <m:ctrlPr>
                          <a:rPr lang="en-US" sz="1600" i="1">
                            <a:latin typeface="Cambria Math" panose="02040503050406030204" pitchFamily="18" charset="0"/>
                          </a:rPr>
                        </m:ctrlPr>
                      </m:sSubPr>
                      <m:e>
                        <m:r>
                          <a:rPr lang="en-US" sz="1600" i="1">
                            <a:solidFill>
                              <a:srgbClr val="7030A0"/>
                            </a:solidFill>
                            <a:latin typeface="Cambria Math" panose="02040503050406030204" pitchFamily="18" charset="0"/>
                          </a:rPr>
                          <m:t>𝑊</m:t>
                        </m:r>
                        <m:r>
                          <a:rPr lang="en-US" sz="1600" i="1">
                            <a:solidFill>
                              <a:srgbClr val="7030A0"/>
                            </a:solidFill>
                            <a:latin typeface="Cambria Math" panose="02040503050406030204" pitchFamily="18" charset="0"/>
                          </a:rPr>
                          <m:t>∈[0,1]</m:t>
                        </m:r>
                      </m:e>
                      <m:sub>
                        <m:r>
                          <a:rPr lang="en-US" sz="1600" i="1">
                            <a:solidFill>
                              <a:srgbClr val="00B050"/>
                            </a:solidFill>
                            <a:latin typeface="Cambria Math" panose="02040503050406030204" pitchFamily="18" charset="0"/>
                          </a:rPr>
                          <m:t>𝑘</m:t>
                        </m:r>
                        <m:r>
                          <a:rPr lang="en-US" sz="1600" i="1">
                            <a:solidFill>
                              <a:srgbClr val="00B050"/>
                            </a:solidFill>
                            <a:latin typeface="Cambria Math" panose="02040503050406030204" pitchFamily="18" charset="0"/>
                          </a:rPr>
                          <m:t>×</m:t>
                        </m:r>
                        <m:r>
                          <a:rPr lang="en-US" sz="1600" i="1">
                            <a:solidFill>
                              <a:srgbClr val="00B050"/>
                            </a:solidFill>
                            <a:latin typeface="Cambria Math" panose="02040503050406030204" pitchFamily="18" charset="0"/>
                          </a:rPr>
                          <m:t>𝑘</m:t>
                        </m:r>
                      </m:sub>
                    </m:sSub>
                  </m:oMath>
                </a14:m>
                <a:r>
                  <a:rPr lang="en-US" sz="1600" dirty="0">
                    <a:latin typeface="Aileron Light" panose="00000400000000000000" pitchFamily="50" charset="0"/>
                  </a:rPr>
                  <a:t>), the model </a:t>
                </a:r>
                <a:r>
                  <a:rPr lang="en-US" sz="1600" dirty="0">
                    <a:solidFill>
                      <a:srgbClr val="FF0000"/>
                    </a:solidFill>
                    <a:latin typeface="Aileron Light" panose="00000400000000000000" pitchFamily="50" charset="0"/>
                  </a:rPr>
                  <a:t>SBM(</a:t>
                </a:r>
                <a14:m>
                  <m:oMath xmlns:m="http://schemas.openxmlformats.org/officeDocument/2006/math">
                    <m:r>
                      <a:rPr lang="en-US" sz="1600" i="1">
                        <a:solidFill>
                          <a:srgbClr val="FF0000"/>
                        </a:solidFill>
                        <a:latin typeface="Cambria Math" panose="02040503050406030204" pitchFamily="18" charset="0"/>
                      </a:rPr>
                      <m:t>𝑛</m:t>
                    </m:r>
                    <m:r>
                      <a:rPr lang="en-US" sz="1600" i="1">
                        <a:solidFill>
                          <a:srgbClr val="FF0000"/>
                        </a:solidFill>
                        <a:latin typeface="Cambria Math" panose="02040503050406030204" pitchFamily="18" charset="0"/>
                      </a:rPr>
                      <m:t>, </m:t>
                    </m:r>
                    <m:r>
                      <a:rPr lang="en-US" sz="1600" i="1">
                        <a:solidFill>
                          <a:srgbClr val="FF0000"/>
                        </a:solidFill>
                        <a:latin typeface="Cambria Math" panose="02040503050406030204" pitchFamily="18" charset="0"/>
                      </a:rPr>
                      <m:t>𝑝</m:t>
                    </m:r>
                    <m:r>
                      <a:rPr lang="en-US" sz="1600" i="1">
                        <a:solidFill>
                          <a:srgbClr val="FF0000"/>
                        </a:solidFill>
                        <a:latin typeface="Cambria Math" panose="02040503050406030204" pitchFamily="18" charset="0"/>
                      </a:rPr>
                      <m:t>, </m:t>
                    </m:r>
                    <m:r>
                      <a:rPr lang="en-US" sz="1600" i="1">
                        <a:solidFill>
                          <a:srgbClr val="FF0000"/>
                        </a:solidFill>
                        <a:latin typeface="Cambria Math" panose="02040503050406030204" pitchFamily="18" charset="0"/>
                      </a:rPr>
                      <m:t>𝑊</m:t>
                    </m:r>
                  </m:oMath>
                </a14:m>
                <a:r>
                  <a:rPr lang="en-US" sz="1600" dirty="0">
                    <a:solidFill>
                      <a:srgbClr val="FF0000"/>
                    </a:solidFill>
                    <a:latin typeface="Aileron Light" panose="00000400000000000000" pitchFamily="50" charset="0"/>
                  </a:rPr>
                  <a:t>) </a:t>
                </a:r>
                <a:r>
                  <a:rPr lang="en-US" sz="1600" dirty="0">
                    <a:latin typeface="Aileron Light" panose="00000400000000000000" pitchFamily="50" charset="0"/>
                  </a:rPr>
                  <a:t>is </a:t>
                </a:r>
                <a14:m>
                  <m:oMath xmlns:m="http://schemas.openxmlformats.org/officeDocument/2006/math">
                    <m:r>
                      <a:rPr lang="en-US" sz="1600" i="1">
                        <a:latin typeface="Cambria Math" panose="02040503050406030204" pitchFamily="18" charset="0"/>
                      </a:rPr>
                      <m:t>𝑛</m:t>
                    </m:r>
                  </m:oMath>
                </a14:m>
                <a:r>
                  <a:rPr lang="en-US" sz="1600" dirty="0">
                    <a:latin typeface="Aileron Light" panose="00000400000000000000" pitchFamily="50" charset="0"/>
                  </a:rPr>
                  <a:t>-vertex (labelled) random graph such that: </a:t>
                </a:r>
              </a:p>
              <a:p>
                <a:pPr marL="642922" lvl="1" indent="-342892">
                  <a:buFont typeface="+mj-lt"/>
                  <a:buAutoNum type="arabicPeriod"/>
                </a:pPr>
                <a14:m>
                  <m:oMath xmlns:m="http://schemas.openxmlformats.org/officeDocument/2006/math">
                    <m:r>
                      <a:rPr lang="en-US" sz="1400" i="1">
                        <a:latin typeface="Cambria Math" panose="02040503050406030204" pitchFamily="18" charset="0"/>
                      </a:rPr>
                      <m:t>𝑣</m:t>
                    </m:r>
                    <m:r>
                      <a:rPr lang="en-US" sz="1400" i="1">
                        <a:latin typeface="Cambria Math" panose="02040503050406030204" pitchFamily="18" charset="0"/>
                      </a:rPr>
                      <m:t> </m:t>
                    </m:r>
                  </m:oMath>
                </a14:m>
                <a:r>
                  <a:rPr lang="en-US" sz="1400" dirty="0">
                    <a:latin typeface="Aileron Light" panose="00000400000000000000" pitchFamily="50" charset="0"/>
                  </a:rPr>
                  <a:t>belongs to community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𝑣</m:t>
                        </m:r>
                      </m:sub>
                    </m:sSub>
                    <m:r>
                      <a:rPr lang="en-US" sz="1400" i="1">
                        <a:latin typeface="Cambria Math" panose="02040503050406030204" pitchFamily="18" charset="0"/>
                      </a:rPr>
                      <m:t> ∈{1, 2, …, </m:t>
                    </m:r>
                    <m:r>
                      <a:rPr lang="en-US" sz="1400" i="1">
                        <a:solidFill>
                          <a:srgbClr val="00B050"/>
                        </a:solidFill>
                        <a:latin typeface="Cambria Math" panose="02040503050406030204" pitchFamily="18" charset="0"/>
                      </a:rPr>
                      <m:t>𝑘</m:t>
                    </m:r>
                    <m:r>
                      <a:rPr lang="en-US" sz="1400" i="1">
                        <a:latin typeface="Cambria Math" panose="02040503050406030204" pitchFamily="18" charset="0"/>
                      </a:rPr>
                      <m:t>}</m:t>
                    </m:r>
                  </m:oMath>
                </a14:m>
                <a:r>
                  <a:rPr lang="en-US" sz="1400" dirty="0">
                    <a:latin typeface="Aileron Light" panose="00000400000000000000" pitchFamily="50" charset="0"/>
                  </a:rPr>
                  <a:t> (independently chosen), </a:t>
                </a:r>
              </a:p>
              <a:p>
                <a:pPr marL="642922" lvl="1" indent="-342892">
                  <a:buFont typeface="+mj-lt"/>
                  <a:buAutoNum type="arabicPeriod"/>
                </a:pPr>
                <a14:m>
                  <m:oMath xmlns:m="http://schemas.openxmlformats.org/officeDocument/2006/math">
                    <m:r>
                      <a:rPr lang="en-US" sz="1400" i="1">
                        <a:solidFill>
                          <a:srgbClr val="7030A0"/>
                        </a:solidFill>
                        <a:latin typeface="Cambria Math" panose="02040503050406030204" pitchFamily="18" charset="0"/>
                      </a:rPr>
                      <m:t>𝑖𝑗</m:t>
                    </m:r>
                    <m:r>
                      <a:rPr lang="en-US" sz="1400" i="1">
                        <a:solidFill>
                          <a:srgbClr val="7030A0"/>
                        </a:solidFill>
                        <a:latin typeface="Cambria Math" panose="02040503050406030204" pitchFamily="18" charset="0"/>
                      </a:rPr>
                      <m:t>∈</m:t>
                    </m:r>
                    <m:r>
                      <a:rPr lang="en-US" sz="1400" i="1">
                        <a:solidFill>
                          <a:srgbClr val="7030A0"/>
                        </a:solidFill>
                        <a:latin typeface="Cambria Math" panose="02040503050406030204" pitchFamily="18" charset="0"/>
                      </a:rPr>
                      <m:t>𝐸</m:t>
                    </m:r>
                    <m:r>
                      <a:rPr lang="en-US" sz="1400" i="1">
                        <a:solidFill>
                          <a:srgbClr val="7030A0"/>
                        </a:solidFill>
                        <a:latin typeface="Cambria Math" panose="02040503050406030204" pitchFamily="18" charset="0"/>
                      </a:rPr>
                      <m:t>(</m:t>
                    </m:r>
                    <m:r>
                      <a:rPr lang="en-US" sz="1400" i="1">
                        <a:solidFill>
                          <a:srgbClr val="7030A0"/>
                        </a:solidFill>
                        <a:latin typeface="Cambria Math" panose="02040503050406030204" pitchFamily="18" charset="0"/>
                      </a:rPr>
                      <m:t>𝐺</m:t>
                    </m:r>
                    <m:r>
                      <a:rPr lang="en-US" sz="1400" i="1">
                        <a:solidFill>
                          <a:srgbClr val="7030A0"/>
                        </a:solidFill>
                        <a:latin typeface="Cambria Math" panose="02040503050406030204" pitchFamily="18" charset="0"/>
                      </a:rPr>
                      <m:t>)</m:t>
                    </m:r>
                  </m:oMath>
                </a14:m>
                <a:r>
                  <a:rPr lang="en-US" sz="1400" dirty="0">
                    <a:solidFill>
                      <a:srgbClr val="7030A0"/>
                    </a:solidFill>
                    <a:latin typeface="Aileron Light" panose="00000400000000000000" pitchFamily="50" charset="0"/>
                  </a:rPr>
                  <a:t> </a:t>
                </a:r>
                <a:r>
                  <a:rPr lang="en-US" sz="1400" dirty="0">
                    <a:latin typeface="Aileron Light" panose="00000400000000000000" pitchFamily="50" charset="0"/>
                  </a:rPr>
                  <a:t>exists independent of the other edges, with probability </a:t>
                </a:r>
                <a14:m>
                  <m:oMath xmlns:m="http://schemas.openxmlformats.org/officeDocument/2006/math">
                    <m:sSub>
                      <m:sSubPr>
                        <m:ctrlPr>
                          <a:rPr lang="en-US" sz="1400" i="1">
                            <a:solidFill>
                              <a:srgbClr val="7030A0"/>
                            </a:solidFill>
                            <a:latin typeface="Cambria Math" panose="02040503050406030204" pitchFamily="18" charset="0"/>
                          </a:rPr>
                        </m:ctrlPr>
                      </m:sSubPr>
                      <m:e>
                        <m:r>
                          <a:rPr lang="en-US" sz="1400" i="1">
                            <a:solidFill>
                              <a:srgbClr val="7030A0"/>
                            </a:solidFill>
                            <a:latin typeface="Cambria Math" panose="02040503050406030204" pitchFamily="18" charset="0"/>
                          </a:rPr>
                          <m:t>𝑤</m:t>
                        </m:r>
                      </m:e>
                      <m:sub>
                        <m:r>
                          <a:rPr lang="en-US" sz="1400" i="1">
                            <a:solidFill>
                              <a:srgbClr val="7030A0"/>
                            </a:solidFill>
                            <a:latin typeface="Cambria Math" panose="02040503050406030204" pitchFamily="18" charset="0"/>
                          </a:rPr>
                          <m:t>𝑖</m:t>
                        </m:r>
                        <m:r>
                          <a:rPr lang="en-US" sz="1400" i="1">
                            <a:solidFill>
                              <a:srgbClr val="7030A0"/>
                            </a:solidFill>
                            <a:latin typeface="Cambria Math" panose="02040503050406030204" pitchFamily="18" charset="0"/>
                          </a:rPr>
                          <m:t>,</m:t>
                        </m:r>
                        <m:r>
                          <a:rPr lang="en-US" sz="1400" i="1">
                            <a:solidFill>
                              <a:srgbClr val="7030A0"/>
                            </a:solidFill>
                            <a:latin typeface="Cambria Math" panose="02040503050406030204" pitchFamily="18" charset="0"/>
                          </a:rPr>
                          <m:t>𝑗</m:t>
                        </m:r>
                      </m:sub>
                    </m:sSub>
                  </m:oMath>
                </a14:m>
                <a:r>
                  <a:rPr lang="en-US" sz="1400" dirty="0">
                    <a:latin typeface="Aileron Light" panose="00000400000000000000" pitchFamily="50"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399" y="1231328"/>
                <a:ext cx="5853113" cy="3352800"/>
              </a:xfrm>
              <a:blipFill>
                <a:blip r:embed="rId2"/>
                <a:stretch>
                  <a:fillRect l="-520" t="-127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4191000" y="4629150"/>
            <a:ext cx="3771900" cy="357188"/>
          </a:xfrm>
        </p:spPr>
        <p:txBody>
          <a:bodyPr/>
          <a:lstStyle/>
          <a:p>
            <a:pPr>
              <a:defRPr/>
            </a:pPr>
            <a:r>
              <a:rPr lang="en-US" sz="600" dirty="0">
                <a:solidFill>
                  <a:prstClr val="black"/>
                </a:solidFill>
                <a:latin typeface="Aileron Light" panose="00000400000000000000" pitchFamily="50" charset="0"/>
                <a:hlinkClick r:id="rId3"/>
              </a:rPr>
              <a:t>http://tuvalu.santafe.edu/~aaronc/courses/5352/fall2013/csci5352_2013_L16.pdf</a:t>
            </a:r>
            <a:endParaRPr lang="en-US" sz="600" dirty="0">
              <a:solidFill>
                <a:prstClr val="black"/>
              </a:solidFill>
              <a:latin typeface="Aileron Light" panose="00000400000000000000" pitchFamily="50" charset="0"/>
            </a:endParaRPr>
          </a:p>
          <a:p>
            <a:pPr>
              <a:defRPr/>
            </a:pPr>
            <a:endParaRPr lang="en-US" sz="600" dirty="0">
              <a:solidFill>
                <a:prstClr val="black"/>
              </a:solidFill>
              <a:latin typeface="Aileron Light" panose="00000400000000000000" pitchFamily="50" charset="0"/>
            </a:endParaRPr>
          </a:p>
          <a:p>
            <a:pPr>
              <a:defRPr/>
            </a:pPr>
            <a:endParaRPr lang="en-US" sz="600" dirty="0">
              <a:solidFill>
                <a:prstClr val="black"/>
              </a:solidFill>
              <a:latin typeface="Aileron Light" panose="00000400000000000000" pitchFamily="50" charset="0"/>
            </a:endParaRPr>
          </a:p>
        </p:txBody>
      </p:sp>
    </p:spTree>
    <p:extLst>
      <p:ext uri="{BB962C8B-B14F-4D97-AF65-F5344CB8AC3E}">
        <p14:creationId xmlns:p14="http://schemas.microsoft.com/office/powerpoint/2010/main" val="3829599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ileron Light" panose="00000400000000000000" pitchFamily="50" charset="0"/>
              </a:rPr>
              <a:t>Two examples with k=5</a:t>
            </a:r>
          </a:p>
        </p:txBody>
      </p:sp>
      <p:pic>
        <p:nvPicPr>
          <p:cNvPr id="5" name="Content Placeholder 4"/>
          <p:cNvPicPr>
            <a:picLocks noGrp="1" noChangeAspect="1"/>
          </p:cNvPicPr>
          <p:nvPr>
            <p:ph idx="1"/>
          </p:nvPr>
        </p:nvPicPr>
        <p:blipFill>
          <a:blip r:embed="rId2"/>
          <a:stretch>
            <a:fillRect/>
          </a:stretch>
        </p:blipFill>
        <p:spPr>
          <a:xfrm>
            <a:off x="2514600" y="1063714"/>
            <a:ext cx="4287286" cy="3515153"/>
          </a:xfrm>
          <a:prstGeom prst="rect">
            <a:avLst/>
          </a:prstGeom>
        </p:spPr>
      </p:pic>
      <p:sp>
        <p:nvSpPr>
          <p:cNvPr id="4" name="Slide Number Placeholder 3"/>
          <p:cNvSpPr>
            <a:spLocks noGrp="1"/>
          </p:cNvSpPr>
          <p:nvPr>
            <p:ph type="sldNum" sz="quarter" idx="12"/>
          </p:nvPr>
        </p:nvSpPr>
        <p:spPr>
          <a:xfrm>
            <a:off x="6172200" y="4803667"/>
            <a:ext cx="489108" cy="357188"/>
          </a:xfrm>
        </p:spPr>
        <p:txBody>
          <a:bodyPr/>
          <a:lstStyle/>
          <a:p>
            <a:pPr>
              <a:defRPr/>
            </a:pPr>
            <a:fld id="{640B6591-407E-4742-9513-3BA6198A5F88}" type="slidenum">
              <a:rPr lang="en-US" sz="1100" smtClean="0">
                <a:solidFill>
                  <a:prstClr val="black"/>
                </a:solidFill>
                <a:latin typeface="Aileron Light" panose="00000400000000000000" pitchFamily="50" charset="0"/>
              </a:rPr>
              <a:pPr>
                <a:defRPr/>
              </a:pPr>
              <a:t>31</a:t>
            </a:fld>
            <a:endParaRPr lang="en-US" dirty="0">
              <a:solidFill>
                <a:prstClr val="black"/>
              </a:solidFill>
              <a:latin typeface="Aileron Light" panose="00000400000000000000" pitchFamily="50" charset="0"/>
            </a:endParaRPr>
          </a:p>
        </p:txBody>
      </p:sp>
      <p:sp>
        <p:nvSpPr>
          <p:cNvPr id="7" name="Slide Number Placeholder 3"/>
          <p:cNvSpPr txBox="1">
            <a:spLocks/>
          </p:cNvSpPr>
          <p:nvPr/>
        </p:nvSpPr>
        <p:spPr bwMode="auto">
          <a:xfrm>
            <a:off x="4438652" y="4578866"/>
            <a:ext cx="2386218" cy="267891"/>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Arial" charset="0"/>
                <a:ea typeface="ＭＳ Ｐゴシック" pitchFamily="28"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00" dirty="0">
                <a:solidFill>
                  <a:prstClr val="black"/>
                </a:solidFill>
                <a:latin typeface="Aileron Light" panose="00000400000000000000" pitchFamily="50" charset="0"/>
                <a:hlinkClick r:id="rId3"/>
              </a:rPr>
              <a:t>http://tuvalu.santafe.edu/~aaronc/courses/5352/fall2013/csci5352_2013_L16.pdf</a:t>
            </a:r>
            <a:endParaRPr lang="en-US" sz="600" dirty="0">
              <a:solidFill>
                <a:prstClr val="black"/>
              </a:solidFill>
              <a:latin typeface="Aileron Light" panose="00000400000000000000" pitchFamily="50" charset="0"/>
            </a:endParaRPr>
          </a:p>
          <a:p>
            <a:pPr>
              <a:defRPr/>
            </a:pPr>
            <a:endParaRPr lang="en-US" sz="600" dirty="0">
              <a:solidFill>
                <a:prstClr val="black"/>
              </a:solidFill>
              <a:latin typeface="Aileron Light" panose="00000400000000000000" pitchFamily="50" charset="0"/>
            </a:endParaRPr>
          </a:p>
          <a:p>
            <a:pPr>
              <a:defRPr/>
            </a:pPr>
            <a:endParaRPr lang="en-US" sz="600" dirty="0">
              <a:solidFill>
                <a:prstClr val="black"/>
              </a:solidFill>
              <a:latin typeface="Aileron Light" panose="00000400000000000000" pitchFamily="50" charset="0"/>
            </a:endParaRPr>
          </a:p>
        </p:txBody>
      </p:sp>
      <mc:AlternateContent xmlns:mc="http://schemas.openxmlformats.org/markup-compatibility/2006" xmlns:a14="http://schemas.microsoft.com/office/drawing/2010/main">
        <mc:Choice Requires="a14">
          <p:sp>
            <p:nvSpPr>
              <p:cNvPr id="8" name="Rectangle 7"/>
              <p:cNvSpPr/>
              <p:nvPr/>
            </p:nvSpPr>
            <p:spPr>
              <a:xfrm>
                <a:off x="304800" y="1106549"/>
                <a:ext cx="2114550" cy="3591368"/>
              </a:xfrm>
              <a:prstGeom prst="rect">
                <a:avLst/>
              </a:prstGeom>
            </p:spPr>
            <p:txBody>
              <a:bodyPr wrap="square">
                <a:spAutoFit/>
              </a:bodyPr>
              <a:lstStyle/>
              <a:p>
                <a:r>
                  <a:rPr lang="en-US" sz="1400" dirty="0">
                    <a:latin typeface="Aileron Light" panose="00000400000000000000" pitchFamily="50" charset="0"/>
                  </a:rPr>
                  <a:t>Assortative communities: nodes connect to similar nodes (dense groups)</a:t>
                </a: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𝑚</m:t>
                          </m:r>
                        </m:e>
                        <m:sub>
                          <m:r>
                            <a:rPr lang="en-US" sz="1400" i="1">
                              <a:latin typeface="Cambria Math" panose="02040503050406030204" pitchFamily="18" charset="0"/>
                            </a:rPr>
                            <m:t>𝑖𝑖</m:t>
                          </m:r>
                          <m:r>
                            <a:rPr lang="en-US" sz="1400" i="1">
                              <a:latin typeface="Cambria Math" panose="02040503050406030204" pitchFamily="18" charset="0"/>
                            </a:rPr>
                            <m:t> </m:t>
                          </m:r>
                        </m:sub>
                      </m:sSub>
                      <m:r>
                        <a:rPr lang="en-US" sz="1400" i="1">
                          <a:latin typeface="Cambria Math" panose="02040503050406030204" pitchFamily="18" charset="0"/>
                        </a:rPr>
                        <m:t>&gt;</m:t>
                      </m:r>
                      <m:sSub>
                        <m:sSubPr>
                          <m:ctrlPr>
                            <a:rPr lang="en-US" sz="1400" i="1">
                              <a:latin typeface="Cambria Math" panose="02040503050406030204" pitchFamily="18" charset="0"/>
                            </a:rPr>
                          </m:ctrlPr>
                        </m:sSubPr>
                        <m:e>
                          <m:r>
                            <a:rPr lang="en-US" sz="1400" i="1">
                              <a:latin typeface="Cambria Math" panose="02040503050406030204" pitchFamily="18" charset="0"/>
                            </a:rPr>
                            <m:t>𝑚</m:t>
                          </m:r>
                        </m:e>
                        <m:sub>
                          <m:r>
                            <a:rPr lang="en-US" sz="1400" i="1">
                              <a:latin typeface="Cambria Math" panose="02040503050406030204" pitchFamily="18" charset="0"/>
                            </a:rPr>
                            <m:t>𝑖𝑗</m:t>
                          </m:r>
                        </m:sub>
                      </m:sSub>
                      <m:r>
                        <a:rPr lang="en-US" sz="1400">
                          <a:latin typeface="Cambria Math" panose="02040503050406030204" pitchFamily="18" charset="0"/>
                        </a:rPr>
                        <m:t>,  </m:t>
                      </m:r>
                      <m:r>
                        <m:rPr>
                          <m:sty m:val="p"/>
                        </m:rPr>
                        <a:rPr lang="en-US" sz="1400">
                          <a:latin typeface="Cambria Math" panose="02040503050406030204" pitchFamily="18" charset="0"/>
                        </a:rPr>
                        <m:t>i</m:t>
                      </m:r>
                      <m:r>
                        <a:rPr lang="en-US" sz="1400" i="1">
                          <a:latin typeface="Cambria Math" panose="02040503050406030204" pitchFamily="18" charset="0"/>
                        </a:rPr>
                        <m:t>≠</m:t>
                      </m:r>
                      <m:r>
                        <a:rPr lang="en-US" sz="1400" i="1">
                          <a:latin typeface="Cambria Math" panose="02040503050406030204" pitchFamily="18" charset="0"/>
                        </a:rPr>
                        <m:t>𝑗</m:t>
                      </m:r>
                    </m:oMath>
                  </m:oMathPara>
                </a14:m>
                <a:endParaRPr lang="en-US" sz="1400" dirty="0">
                  <a:latin typeface="Aileron Light" panose="00000400000000000000" pitchFamily="50" charset="0"/>
                </a:endParaRPr>
              </a:p>
              <a:p>
                <a:endParaRPr lang="en-US" sz="1400" dirty="0">
                  <a:latin typeface="Aileron Light" panose="00000400000000000000" pitchFamily="50" charset="0"/>
                </a:endParaRPr>
              </a:p>
              <a:p>
                <a:endParaRPr lang="en-US" sz="1400" dirty="0">
                  <a:latin typeface="Aileron Light" panose="00000400000000000000" pitchFamily="50" charset="0"/>
                </a:endParaRPr>
              </a:p>
              <a:p>
                <a:r>
                  <a:rPr lang="en-US" sz="1400" dirty="0">
                    <a:latin typeface="Aileron Light" panose="00000400000000000000" pitchFamily="50" charset="0"/>
                  </a:rPr>
                  <a:t>Disassortative </a:t>
                </a:r>
                <a:r>
                  <a:rPr lang="en-US" sz="1400" dirty="0" err="1">
                    <a:latin typeface="Aileron Light" panose="00000400000000000000" pitchFamily="50" charset="0"/>
                  </a:rPr>
                  <a:t>comms</a:t>
                </a:r>
                <a:r>
                  <a:rPr lang="en-US" sz="1400" dirty="0">
                    <a:latin typeface="Aileron Light" panose="00000400000000000000" pitchFamily="50" charset="0"/>
                  </a:rPr>
                  <a:t>:</a:t>
                </a:r>
              </a:p>
              <a:p>
                <a:r>
                  <a:rPr lang="en-US" sz="1400" dirty="0">
                    <a:latin typeface="Aileron Light" panose="00000400000000000000" pitchFamily="50" charset="0"/>
                  </a:rPr>
                  <a:t>unlike nodes tend to connect:</a:t>
                </a: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𝑚</m:t>
                          </m:r>
                        </m:e>
                        <m:sub>
                          <m:r>
                            <a:rPr lang="en-US" sz="1400" i="1">
                              <a:latin typeface="Cambria Math" panose="02040503050406030204" pitchFamily="18" charset="0"/>
                            </a:rPr>
                            <m:t>𝑖𝑖</m:t>
                          </m:r>
                          <m:r>
                            <a:rPr lang="en-US" sz="1400" i="1">
                              <a:latin typeface="Cambria Math" panose="02040503050406030204" pitchFamily="18" charset="0"/>
                            </a:rPr>
                            <m:t> </m:t>
                          </m:r>
                        </m:sub>
                      </m:sSub>
                      <m:r>
                        <a:rPr lang="en-US" sz="1400" i="1">
                          <a:latin typeface="Cambria Math" panose="02040503050406030204" pitchFamily="18" charset="0"/>
                        </a:rPr>
                        <m:t>&lt;</m:t>
                      </m:r>
                      <m:sSub>
                        <m:sSubPr>
                          <m:ctrlPr>
                            <a:rPr lang="en-US" sz="1400" i="1">
                              <a:latin typeface="Cambria Math" panose="02040503050406030204" pitchFamily="18" charset="0"/>
                            </a:rPr>
                          </m:ctrlPr>
                        </m:sSubPr>
                        <m:e>
                          <m:r>
                            <a:rPr lang="en-US" sz="1400" i="1">
                              <a:latin typeface="Cambria Math" panose="02040503050406030204" pitchFamily="18" charset="0"/>
                            </a:rPr>
                            <m:t>𝑚</m:t>
                          </m:r>
                        </m:e>
                        <m:sub>
                          <m:r>
                            <a:rPr lang="en-US" sz="1400" i="1">
                              <a:latin typeface="Cambria Math" panose="02040503050406030204" pitchFamily="18" charset="0"/>
                            </a:rPr>
                            <m:t>𝑖𝑗</m:t>
                          </m:r>
                        </m:sub>
                      </m:sSub>
                      <m:r>
                        <a:rPr lang="en-US" sz="1400" i="1">
                          <a:latin typeface="Cambria Math" panose="02040503050406030204" pitchFamily="18" charset="0"/>
                        </a:rPr>
                        <m:t>,  </m:t>
                      </m:r>
                      <m:r>
                        <m:rPr>
                          <m:sty m:val="p"/>
                        </m:rPr>
                        <a:rPr lang="en-US" sz="1400">
                          <a:latin typeface="Cambria Math" panose="02040503050406030204" pitchFamily="18" charset="0"/>
                        </a:rPr>
                        <m:t>i</m:t>
                      </m:r>
                      <m:r>
                        <a:rPr lang="en-US" sz="1400" i="1">
                          <a:latin typeface="Cambria Math" panose="02040503050406030204" pitchFamily="18" charset="0"/>
                        </a:rPr>
                        <m:t>≠</m:t>
                      </m:r>
                      <m:r>
                        <a:rPr lang="en-US" sz="1400" i="1">
                          <a:latin typeface="Cambria Math" panose="02040503050406030204" pitchFamily="18" charset="0"/>
                        </a:rPr>
                        <m:t>𝑗</m:t>
                      </m:r>
                    </m:oMath>
                  </m:oMathPara>
                </a14:m>
                <a:endParaRPr lang="en-US" sz="1400" dirty="0">
                  <a:latin typeface="Aileron Light" panose="00000400000000000000" pitchFamily="50" charset="0"/>
                </a:endParaRPr>
              </a:p>
              <a:p>
                <a:endParaRPr lang="en-US" sz="1400" dirty="0">
                  <a:latin typeface="Aileron Light" panose="00000400000000000000" pitchFamily="50" charset="0"/>
                </a:endParaRPr>
              </a:p>
              <a:p>
                <a:endParaRPr lang="en-US" sz="1400" dirty="0">
                  <a:latin typeface="Aileron Light" panose="00000400000000000000" pitchFamily="50" charset="0"/>
                </a:endParaRPr>
              </a:p>
              <a:p>
                <a:endParaRPr lang="en-US" sz="1400" dirty="0">
                  <a:latin typeface="Aileron Light" panose="00000400000000000000" pitchFamily="50" charset="0"/>
                </a:endParaRPr>
              </a:p>
              <a:p>
                <a:pPr/>
                <a:r>
                  <a:rPr lang="en-US" sz="1400" dirty="0">
                    <a:latin typeface="Aileron Light" panose="00000400000000000000" pitchFamily="50" charset="0"/>
                  </a:rPr>
                  <a:t>What happens if </a:t>
                </a:r>
                <a:br>
                  <a:rPr lang="en-US" sz="1400" i="1" dirty="0">
                    <a:latin typeface="Aileron Light" panose="00000400000000000000" pitchFamily="50" charset="0"/>
                  </a:rPr>
                </a:b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𝑚</m:t>
                          </m:r>
                        </m:e>
                        <m:sub>
                          <m:r>
                            <a:rPr lang="en-US" sz="1400" i="1">
                              <a:latin typeface="Cambria Math" panose="02040503050406030204" pitchFamily="18" charset="0"/>
                            </a:rPr>
                            <m:t>𝑖𝑖</m:t>
                          </m:r>
                          <m:r>
                            <a:rPr lang="en-US" sz="1400" i="1">
                              <a:latin typeface="Cambria Math" panose="02040503050406030204" pitchFamily="18" charset="0"/>
                            </a:rPr>
                            <m:t> </m:t>
                          </m:r>
                        </m:sub>
                      </m:sSub>
                      <m:r>
                        <a:rPr lang="en-US" sz="1400" i="1">
                          <a:latin typeface="Cambria Math" panose="02040503050406030204" pitchFamily="18" charset="0"/>
                        </a:rPr>
                        <m:t>= </m:t>
                      </m:r>
                      <m:sSub>
                        <m:sSubPr>
                          <m:ctrlPr>
                            <a:rPr lang="en-US" sz="1400" i="1">
                              <a:latin typeface="Cambria Math" panose="02040503050406030204" pitchFamily="18" charset="0"/>
                            </a:rPr>
                          </m:ctrlPr>
                        </m:sSubPr>
                        <m:e>
                          <m:r>
                            <a:rPr lang="en-US" sz="1400" i="1">
                              <a:latin typeface="Cambria Math" panose="02040503050406030204" pitchFamily="18" charset="0"/>
                            </a:rPr>
                            <m:t>𝑚</m:t>
                          </m:r>
                        </m:e>
                        <m:sub>
                          <m:r>
                            <a:rPr lang="en-US" sz="1400" i="1">
                              <a:latin typeface="Cambria Math" panose="02040503050406030204" pitchFamily="18" charset="0"/>
                            </a:rPr>
                            <m:t>𝑖𝑗</m:t>
                          </m:r>
                        </m:sub>
                      </m:sSub>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 </m:t>
                      </m:r>
                      <m:r>
                        <a:rPr lang="en-US" sz="1400" i="1">
                          <a:latin typeface="Cambria Math" panose="02040503050406030204" pitchFamily="18" charset="0"/>
                        </a:rPr>
                        <m:t>𝑗</m:t>
                      </m:r>
                      <m:r>
                        <a:rPr lang="en-US" sz="1400" i="1">
                          <a:latin typeface="Cambria Math" panose="02040503050406030204" pitchFamily="18" charset="0"/>
                        </a:rPr>
                        <m:t>?</m:t>
                      </m:r>
                    </m:oMath>
                  </m:oMathPara>
                </a14:m>
                <a:endParaRPr lang="en-US" sz="1400" dirty="0">
                  <a:latin typeface="Aileron Light" panose="00000400000000000000" pitchFamily="50" charset="0"/>
                </a:endParaRPr>
              </a:p>
              <a:p>
                <a:endParaRPr lang="en-US" sz="1400" dirty="0">
                  <a:latin typeface="Aileron Light" panose="00000400000000000000" pitchFamily="50"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04800" y="1106549"/>
                <a:ext cx="2114550" cy="3591368"/>
              </a:xfrm>
              <a:prstGeom prst="rect">
                <a:avLst/>
              </a:prstGeom>
              <a:blipFill>
                <a:blip r:embed="rId4"/>
                <a:stretch>
                  <a:fillRect l="-865" t="-340" r="-1729"/>
                </a:stretch>
              </a:blipFill>
            </p:spPr>
            <p:txBody>
              <a:bodyPr/>
              <a:lstStyle/>
              <a:p>
                <a:r>
                  <a:rPr lang="en-US">
                    <a:noFill/>
                  </a:rPr>
                  <a:t> </a:t>
                </a:r>
              </a:p>
            </p:txBody>
          </p:sp>
        </mc:Fallback>
      </mc:AlternateContent>
    </p:spTree>
    <p:extLst>
      <p:ext uri="{BB962C8B-B14F-4D97-AF65-F5344CB8AC3E}">
        <p14:creationId xmlns:p14="http://schemas.microsoft.com/office/powerpoint/2010/main" val="375068941"/>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7156"/>
            <a:ext cx="6553199" cy="810594"/>
          </a:xfrm>
        </p:spPr>
        <p:txBody>
          <a:bodyPr>
            <a:noAutofit/>
          </a:bodyPr>
          <a:lstStyle/>
          <a:p>
            <a:r>
              <a:rPr lang="en-US" sz="2800" dirty="0"/>
              <a:t>An example with constant probability (k=5)</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1800" dirty="0"/>
                  <a:t>What happens if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𝑚</m:t>
                        </m:r>
                      </m:e>
                      <m:sub>
                        <m:r>
                          <a:rPr lang="en-US" sz="1800" i="1">
                            <a:latin typeface="Cambria Math" panose="02040503050406030204" pitchFamily="18" charset="0"/>
                          </a:rPr>
                          <m:t>𝑖𝑖</m:t>
                        </m:r>
                        <m:r>
                          <a:rPr lang="en-US" sz="1800" i="1">
                            <a:latin typeface="Cambria Math" panose="02040503050406030204" pitchFamily="18" charset="0"/>
                          </a:rPr>
                          <m:t> </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𝑚</m:t>
                        </m:r>
                      </m:e>
                      <m:sub>
                        <m:r>
                          <a:rPr lang="en-US" sz="1800" i="1">
                            <a:latin typeface="Cambria Math" panose="02040503050406030204" pitchFamily="18" charset="0"/>
                          </a:rPr>
                          <m:t>𝑖𝑗</m:t>
                        </m:r>
                      </m:sub>
                    </m:sSub>
                    <m:r>
                      <a:rPr lang="en-US" sz="1800" i="1">
                        <a:latin typeface="Cambria Math" panose="02040503050406030204" pitchFamily="18" charset="0"/>
                      </a:rPr>
                      <m:t>, ∀ </m:t>
                    </m:r>
                    <m:r>
                      <a:rPr lang="en-US" sz="1800" i="1">
                        <a:latin typeface="Cambria Math" panose="02040503050406030204" pitchFamily="18" charset="0"/>
                      </a:rPr>
                      <m:t>𝑖</m:t>
                    </m:r>
                    <m:r>
                      <a:rPr lang="en-US" sz="1800" i="1">
                        <a:latin typeface="Cambria Math" panose="02040503050406030204" pitchFamily="18" charset="0"/>
                      </a:rPr>
                      <m:t>, </m:t>
                    </m:r>
                    <m:r>
                      <a:rPr lang="en-US" sz="1800" i="1">
                        <a:latin typeface="Cambria Math" panose="02040503050406030204" pitchFamily="18" charset="0"/>
                      </a:rPr>
                      <m:t>𝑗</m:t>
                    </m:r>
                  </m:oMath>
                </a14:m>
                <a:r>
                  <a:rPr lang="en-US" sz="18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09800" y="4323228"/>
                <a:ext cx="8229600" cy="270272"/>
              </a:xfrm>
              <a:blipFill rotWithShape="0">
                <a:blip r:embed="rId2"/>
                <a:stretch>
                  <a:fillRect l="-1185" t="-17778" b="-1177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324600" y="4832968"/>
            <a:ext cx="488414" cy="273844"/>
          </a:xfrm>
        </p:spPr>
        <p:txBody>
          <a:bodyPr/>
          <a:lstStyle/>
          <a:p>
            <a:pPr>
              <a:defRPr/>
            </a:pPr>
            <a:fld id="{640B6591-407E-4742-9513-3BA6198A5F88}" type="slidenum">
              <a:rPr lang="en-US" smtClean="0">
                <a:solidFill>
                  <a:prstClr val="black"/>
                </a:solidFill>
              </a:rPr>
              <a:pPr>
                <a:defRPr/>
              </a:pPr>
              <a:t>32</a:t>
            </a:fld>
            <a:endParaRPr lang="en-US" dirty="0">
              <a:solidFill>
                <a:prstClr val="black"/>
              </a:solidFill>
            </a:endParaRPr>
          </a:p>
        </p:txBody>
      </p:sp>
      <p:pic>
        <p:nvPicPr>
          <p:cNvPr id="5" name="Picture 4"/>
          <p:cNvPicPr>
            <a:picLocks noChangeAspect="1"/>
          </p:cNvPicPr>
          <p:nvPr/>
        </p:nvPicPr>
        <p:blipFill>
          <a:blip r:embed="rId3"/>
          <a:stretch>
            <a:fillRect/>
          </a:stretch>
        </p:blipFill>
        <p:spPr>
          <a:xfrm>
            <a:off x="342900" y="1225599"/>
            <a:ext cx="6493212" cy="2664278"/>
          </a:xfrm>
          <a:prstGeom prst="rect">
            <a:avLst/>
          </a:prstGeom>
        </p:spPr>
      </p:pic>
      <p:sp>
        <p:nvSpPr>
          <p:cNvPr id="6" name="Slide Number Placeholder 3"/>
          <p:cNvSpPr txBox="1">
            <a:spLocks/>
          </p:cNvSpPr>
          <p:nvPr/>
        </p:nvSpPr>
        <p:spPr bwMode="auto">
          <a:xfrm>
            <a:off x="3886200" y="4599729"/>
            <a:ext cx="2971800" cy="267891"/>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Arial" charset="0"/>
                <a:ea typeface="ＭＳ Ｐゴシック" pitchFamily="28"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00" dirty="0">
                <a:solidFill>
                  <a:prstClr val="black"/>
                </a:solidFill>
                <a:latin typeface="+mn-lt"/>
                <a:hlinkClick r:id="rId4"/>
              </a:rPr>
              <a:t>http://tuvalu.santafe.edu/~aaronc/courses/5352/fall2013/csci5352_2013_L16.pdf</a:t>
            </a:r>
            <a:endParaRPr lang="en-US" sz="600" dirty="0">
              <a:solidFill>
                <a:prstClr val="black"/>
              </a:solidFill>
              <a:latin typeface="+mn-lt"/>
            </a:endParaRPr>
          </a:p>
          <a:p>
            <a:pPr>
              <a:defRPr/>
            </a:pPr>
            <a:endParaRPr lang="en-US" sz="600" dirty="0">
              <a:solidFill>
                <a:prstClr val="black"/>
              </a:solidFill>
              <a:latin typeface="+mn-lt"/>
            </a:endParaRPr>
          </a:p>
          <a:p>
            <a:pPr>
              <a:defRPr/>
            </a:pPr>
            <a:endParaRPr lang="en-US" sz="600" dirty="0">
              <a:solidFill>
                <a:prstClr val="black"/>
              </a:solidFill>
              <a:latin typeface="+mn-lt"/>
            </a:endParaRPr>
          </a:p>
        </p:txBody>
      </p:sp>
      <p:sp>
        <p:nvSpPr>
          <p:cNvPr id="7" name="Arrow: Right 6">
            <a:extLst>
              <a:ext uri="{FF2B5EF4-FFF2-40B4-BE49-F238E27FC236}">
                <a16:creationId xmlns:a16="http://schemas.microsoft.com/office/drawing/2014/main" id="{9E0051DA-3E32-4E28-92FB-B68238EF0E31}"/>
              </a:ext>
            </a:extLst>
          </p:cNvPr>
          <p:cNvSpPr/>
          <p:nvPr/>
        </p:nvSpPr>
        <p:spPr>
          <a:xfrm>
            <a:off x="3276600" y="2360543"/>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C49393D9-0BDC-42AA-8C12-BFA770440CC0}"/>
              </a:ext>
            </a:extLst>
          </p:cNvPr>
          <p:cNvSpPr/>
          <p:nvPr/>
        </p:nvSpPr>
        <p:spPr>
          <a:xfrm>
            <a:off x="3276600" y="3647099"/>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386780"/>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ileron Light" panose="00000400000000000000" pitchFamily="50" charset="0"/>
              </a:rPr>
              <a:t>Core-periphery type</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z="1050" smtClean="0">
                <a:solidFill>
                  <a:prstClr val="black"/>
                </a:solidFill>
                <a:latin typeface="Aileron Light" panose="00000400000000000000" pitchFamily="50" charset="0"/>
              </a:rPr>
              <a:pPr>
                <a:defRPr/>
              </a:pPr>
              <a:t>33</a:t>
            </a:fld>
            <a:endParaRPr lang="en-US" sz="1050" dirty="0">
              <a:solidFill>
                <a:prstClr val="black"/>
              </a:solidFill>
              <a:latin typeface="Aileron Light" panose="00000400000000000000" pitchFamily="50" charset="0"/>
            </a:endParaRPr>
          </a:p>
        </p:txBody>
      </p:sp>
      <p:sp>
        <p:nvSpPr>
          <p:cNvPr id="3" name="Content Placeholder 2"/>
          <p:cNvSpPr>
            <a:spLocks noGrp="1"/>
          </p:cNvSpPr>
          <p:nvPr>
            <p:ph idx="4294967295"/>
          </p:nvPr>
        </p:nvSpPr>
        <p:spPr>
          <a:xfrm>
            <a:off x="457200" y="1200145"/>
            <a:ext cx="5715000" cy="3352800"/>
          </a:xfrm>
        </p:spPr>
        <p:txBody>
          <a:bodyPr>
            <a:normAutofit/>
          </a:bodyPr>
          <a:lstStyle/>
          <a:p>
            <a:pPr marL="0" indent="0">
              <a:buNone/>
            </a:pPr>
            <a:r>
              <a:rPr lang="en-US" sz="1600" dirty="0">
                <a:latin typeface="Aileron Light" panose="00000400000000000000" pitchFamily="50" charset="0"/>
              </a:rPr>
              <a:t>SBM with communities, where the density of connections decreases with the community index.</a:t>
            </a:r>
          </a:p>
        </p:txBody>
      </p:sp>
      <p:sp>
        <p:nvSpPr>
          <p:cNvPr id="6" name="Slide Number Placeholder 3"/>
          <p:cNvSpPr txBox="1">
            <a:spLocks/>
          </p:cNvSpPr>
          <p:nvPr/>
        </p:nvSpPr>
        <p:spPr bwMode="auto">
          <a:xfrm>
            <a:off x="4343400" y="4574501"/>
            <a:ext cx="2469614" cy="267891"/>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Arial" charset="0"/>
                <a:ea typeface="ＭＳ Ｐゴシック" pitchFamily="28"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00" dirty="0">
                <a:solidFill>
                  <a:prstClr val="black"/>
                </a:solidFill>
                <a:latin typeface="Aileron Light" panose="00000400000000000000" pitchFamily="50" charset="0"/>
                <a:hlinkClick r:id="rId2"/>
              </a:rPr>
              <a:t>http://tuvalu.santafe.edu/~aaronc/courses/5352/fall2013/csci5352_2013_L16.pdf</a:t>
            </a:r>
            <a:endParaRPr lang="en-US" sz="600" dirty="0">
              <a:solidFill>
                <a:prstClr val="black"/>
              </a:solidFill>
              <a:latin typeface="Aileron Light" panose="00000400000000000000" pitchFamily="50" charset="0"/>
            </a:endParaRPr>
          </a:p>
          <a:p>
            <a:pPr>
              <a:defRPr/>
            </a:pPr>
            <a:endParaRPr lang="en-US" sz="600" dirty="0">
              <a:solidFill>
                <a:prstClr val="black"/>
              </a:solidFill>
              <a:latin typeface="Aileron Light" panose="00000400000000000000" pitchFamily="50" charset="0"/>
            </a:endParaRPr>
          </a:p>
          <a:p>
            <a:pPr>
              <a:defRPr/>
            </a:pPr>
            <a:endParaRPr lang="en-US" sz="600" dirty="0">
              <a:solidFill>
                <a:prstClr val="black"/>
              </a:solidFill>
              <a:latin typeface="Aileron Light" panose="00000400000000000000" pitchFamily="50" charset="0"/>
            </a:endParaRPr>
          </a:p>
        </p:txBody>
      </p:sp>
      <p:pic>
        <p:nvPicPr>
          <p:cNvPr id="7" name="Picture 6"/>
          <p:cNvPicPr>
            <a:picLocks noChangeAspect="1"/>
          </p:cNvPicPr>
          <p:nvPr/>
        </p:nvPicPr>
        <p:blipFill>
          <a:blip r:embed="rId3"/>
          <a:stretch>
            <a:fillRect/>
          </a:stretch>
        </p:blipFill>
        <p:spPr>
          <a:xfrm>
            <a:off x="628650" y="1956744"/>
            <a:ext cx="5657850" cy="2443811"/>
          </a:xfrm>
          <a:prstGeom prst="rect">
            <a:avLst/>
          </a:prstGeom>
        </p:spPr>
      </p:pic>
      <p:sp>
        <p:nvSpPr>
          <p:cNvPr id="8" name="TextBox 7"/>
          <p:cNvSpPr txBox="1"/>
          <p:nvPr/>
        </p:nvSpPr>
        <p:spPr>
          <a:xfrm>
            <a:off x="6325346" y="3205638"/>
            <a:ext cx="562975" cy="507831"/>
          </a:xfrm>
          <a:prstGeom prst="rect">
            <a:avLst/>
          </a:prstGeom>
          <a:noFill/>
        </p:spPr>
        <p:txBody>
          <a:bodyPr wrap="none" rtlCol="0">
            <a:spAutoFit/>
          </a:bodyPr>
          <a:lstStyle/>
          <a:p>
            <a:r>
              <a:rPr lang="en-US" sz="1350" dirty="0">
                <a:solidFill>
                  <a:srgbClr val="00CC66"/>
                </a:solidFill>
                <a:latin typeface="Aileron Light" panose="00000400000000000000" pitchFamily="50" charset="0"/>
              </a:rPr>
              <a:t>inner</a:t>
            </a:r>
          </a:p>
          <a:p>
            <a:r>
              <a:rPr lang="en-US" sz="1350" dirty="0">
                <a:solidFill>
                  <a:srgbClr val="00CC66"/>
                </a:solidFill>
                <a:latin typeface="Aileron Light" panose="00000400000000000000" pitchFamily="50" charset="0"/>
              </a:rPr>
              <a:t>core</a:t>
            </a:r>
          </a:p>
        </p:txBody>
      </p:sp>
      <p:sp>
        <p:nvSpPr>
          <p:cNvPr id="9" name="TextBox 8"/>
          <p:cNvSpPr txBox="1"/>
          <p:nvPr/>
        </p:nvSpPr>
        <p:spPr>
          <a:xfrm>
            <a:off x="228420" y="1861495"/>
            <a:ext cx="562975" cy="507831"/>
          </a:xfrm>
          <a:prstGeom prst="rect">
            <a:avLst/>
          </a:prstGeom>
          <a:noFill/>
        </p:spPr>
        <p:txBody>
          <a:bodyPr wrap="none" rtlCol="0">
            <a:spAutoFit/>
          </a:bodyPr>
          <a:lstStyle/>
          <a:p>
            <a:r>
              <a:rPr lang="en-US" sz="1350" dirty="0">
                <a:solidFill>
                  <a:srgbClr val="00CC66"/>
                </a:solidFill>
                <a:latin typeface="Aileron Light" panose="00000400000000000000" pitchFamily="50" charset="0"/>
              </a:rPr>
              <a:t>inner</a:t>
            </a:r>
          </a:p>
          <a:p>
            <a:r>
              <a:rPr lang="en-US" sz="1350" dirty="0">
                <a:solidFill>
                  <a:srgbClr val="00CC66"/>
                </a:solidFill>
                <a:latin typeface="Aileron Light" panose="00000400000000000000" pitchFamily="50" charset="0"/>
              </a:rPr>
              <a:t>core</a:t>
            </a:r>
          </a:p>
        </p:txBody>
      </p:sp>
      <p:sp>
        <p:nvSpPr>
          <p:cNvPr id="10" name="TextBox 9"/>
          <p:cNvSpPr txBox="1"/>
          <p:nvPr/>
        </p:nvSpPr>
        <p:spPr>
          <a:xfrm>
            <a:off x="3106646" y="3572798"/>
            <a:ext cx="898003" cy="507831"/>
          </a:xfrm>
          <a:prstGeom prst="rect">
            <a:avLst/>
          </a:prstGeom>
          <a:noFill/>
        </p:spPr>
        <p:txBody>
          <a:bodyPr wrap="none" rtlCol="0">
            <a:spAutoFit/>
          </a:bodyPr>
          <a:lstStyle/>
          <a:p>
            <a:r>
              <a:rPr lang="en-US" sz="1350" dirty="0">
                <a:solidFill>
                  <a:srgbClr val="AB15BB"/>
                </a:solidFill>
                <a:latin typeface="Aileron Light" panose="00000400000000000000" pitchFamily="50" charset="0"/>
              </a:rPr>
              <a:t>Outer </a:t>
            </a:r>
            <a:br>
              <a:rPr lang="en-US" sz="1350" dirty="0">
                <a:solidFill>
                  <a:srgbClr val="AB15BB"/>
                </a:solidFill>
                <a:latin typeface="Aileron Light" panose="00000400000000000000" pitchFamily="50" charset="0"/>
              </a:rPr>
            </a:br>
            <a:r>
              <a:rPr lang="en-US" sz="1350" dirty="0">
                <a:solidFill>
                  <a:srgbClr val="AB15BB"/>
                </a:solidFill>
                <a:latin typeface="Aileron Light" panose="00000400000000000000" pitchFamily="50" charset="0"/>
              </a:rPr>
              <a:t>periphery</a:t>
            </a:r>
          </a:p>
        </p:txBody>
      </p:sp>
      <p:sp>
        <p:nvSpPr>
          <p:cNvPr id="11" name="TextBox 10"/>
          <p:cNvSpPr txBox="1"/>
          <p:nvPr/>
        </p:nvSpPr>
        <p:spPr>
          <a:xfrm>
            <a:off x="6055857" y="1858407"/>
            <a:ext cx="898003" cy="507831"/>
          </a:xfrm>
          <a:prstGeom prst="rect">
            <a:avLst/>
          </a:prstGeom>
          <a:noFill/>
        </p:spPr>
        <p:txBody>
          <a:bodyPr wrap="none" rtlCol="0">
            <a:spAutoFit/>
          </a:bodyPr>
          <a:lstStyle/>
          <a:p>
            <a:r>
              <a:rPr lang="en-US" sz="1350" dirty="0">
                <a:solidFill>
                  <a:srgbClr val="AB15BB"/>
                </a:solidFill>
                <a:latin typeface="Aileron Light" panose="00000400000000000000" pitchFamily="50" charset="0"/>
              </a:rPr>
              <a:t>Outer </a:t>
            </a:r>
            <a:br>
              <a:rPr lang="en-US" sz="1350" dirty="0">
                <a:solidFill>
                  <a:srgbClr val="AB15BB"/>
                </a:solidFill>
                <a:latin typeface="Aileron Light" panose="00000400000000000000" pitchFamily="50" charset="0"/>
              </a:rPr>
            </a:br>
            <a:r>
              <a:rPr lang="en-US" sz="1350" dirty="0">
                <a:solidFill>
                  <a:srgbClr val="AB15BB"/>
                </a:solidFill>
                <a:latin typeface="Aileron Light" panose="00000400000000000000" pitchFamily="50" charset="0"/>
              </a:rPr>
              <a:t>periphery</a:t>
            </a:r>
          </a:p>
        </p:txBody>
      </p:sp>
      <p:cxnSp>
        <p:nvCxnSpPr>
          <p:cNvPr id="13" name="Straight Arrow Connector 12"/>
          <p:cNvCxnSpPr>
            <a:stCxn id="8" idx="1"/>
          </p:cNvCxnSpPr>
          <p:nvPr/>
        </p:nvCxnSpPr>
        <p:spPr bwMode="auto">
          <a:xfrm flipH="1" flipV="1">
            <a:off x="5715004" y="3205638"/>
            <a:ext cx="610342" cy="253916"/>
          </a:xfrm>
          <a:prstGeom prst="straightConnector1">
            <a:avLst/>
          </a:prstGeom>
          <a:solidFill>
            <a:schemeClr val="accent1"/>
          </a:solidFill>
          <a:ln w="57150" cap="flat" cmpd="sng" algn="ctr">
            <a:solidFill>
              <a:srgbClr val="00CC66"/>
            </a:solidFill>
            <a:prstDash val="solid"/>
            <a:round/>
            <a:headEnd type="none" w="med" len="med"/>
            <a:tailEnd type="triangle"/>
          </a:ln>
          <a:effectLst/>
        </p:spPr>
      </p:cxnSp>
      <p:cxnSp>
        <p:nvCxnSpPr>
          <p:cNvPr id="18" name="Curved Connector 17"/>
          <p:cNvCxnSpPr/>
          <p:nvPr/>
        </p:nvCxnSpPr>
        <p:spPr bwMode="auto">
          <a:xfrm rot="5400000">
            <a:off x="5848723" y="2092234"/>
            <a:ext cx="342900" cy="226557"/>
          </a:xfrm>
          <a:prstGeom prst="curvedConnector3">
            <a:avLst/>
          </a:prstGeom>
          <a:solidFill>
            <a:schemeClr val="accent1"/>
          </a:solidFill>
          <a:ln w="57150" cap="flat" cmpd="sng" algn="ctr">
            <a:solidFill>
              <a:srgbClr val="AB15BB"/>
            </a:solidFill>
            <a:prstDash val="solid"/>
            <a:round/>
            <a:headEnd type="none" w="med" len="med"/>
            <a:tailEnd type="triangle"/>
          </a:ln>
          <a:effectLst/>
        </p:spPr>
      </p:cxnSp>
      <p:cxnSp>
        <p:nvCxnSpPr>
          <p:cNvPr id="20" name="Curved Connector 19"/>
          <p:cNvCxnSpPr/>
          <p:nvPr/>
        </p:nvCxnSpPr>
        <p:spPr bwMode="auto">
          <a:xfrm rot="10800000">
            <a:off x="2857831" y="3657606"/>
            <a:ext cx="399725" cy="180853"/>
          </a:xfrm>
          <a:prstGeom prst="curvedConnector3">
            <a:avLst/>
          </a:prstGeom>
          <a:solidFill>
            <a:schemeClr val="accent1"/>
          </a:solidFill>
          <a:ln w="57150" cap="flat" cmpd="sng" algn="ctr">
            <a:solidFill>
              <a:srgbClr val="AB15BB"/>
            </a:solidFill>
            <a:prstDash val="solid"/>
            <a:round/>
            <a:headEnd type="none" w="med" len="med"/>
            <a:tailEnd type="triangle"/>
          </a:ln>
          <a:effectLst/>
        </p:spPr>
      </p:cxnSp>
      <p:cxnSp>
        <p:nvCxnSpPr>
          <p:cNvPr id="22" name="Curved Connector 21"/>
          <p:cNvCxnSpPr/>
          <p:nvPr/>
        </p:nvCxnSpPr>
        <p:spPr bwMode="auto">
          <a:xfrm rot="16200000" flipH="1">
            <a:off x="560456" y="2181196"/>
            <a:ext cx="136399" cy="321422"/>
          </a:xfrm>
          <a:prstGeom prst="curvedConnector2">
            <a:avLst/>
          </a:prstGeom>
          <a:solidFill>
            <a:schemeClr val="accent1"/>
          </a:solidFill>
          <a:ln w="57150" cap="flat" cmpd="sng" algn="ctr">
            <a:solidFill>
              <a:srgbClr val="00CC66"/>
            </a:solidFill>
            <a:prstDash val="solid"/>
            <a:round/>
            <a:headEnd type="none" w="med" len="med"/>
            <a:tailEnd type="triangle"/>
          </a:ln>
          <a:effectLst/>
        </p:spPr>
      </p:cxnSp>
      <p:cxnSp>
        <p:nvCxnSpPr>
          <p:cNvPr id="26" name="Curved Connector 25"/>
          <p:cNvCxnSpPr/>
          <p:nvPr/>
        </p:nvCxnSpPr>
        <p:spPr bwMode="auto">
          <a:xfrm>
            <a:off x="3885876" y="3885168"/>
            <a:ext cx="857574" cy="58187"/>
          </a:xfrm>
          <a:prstGeom prst="curvedConnector3">
            <a:avLst/>
          </a:prstGeom>
          <a:solidFill>
            <a:schemeClr val="accent1"/>
          </a:solidFill>
          <a:ln w="57150" cap="flat" cmpd="sng" algn="ctr">
            <a:solidFill>
              <a:srgbClr val="AB15BB"/>
            </a:solidFill>
            <a:prstDash val="solid"/>
            <a:round/>
            <a:headEnd type="none" w="med" len="med"/>
            <a:tailEnd type="triangle"/>
          </a:ln>
          <a:effectLst/>
        </p:spPr>
      </p:cxnSp>
      <p:cxnSp>
        <p:nvCxnSpPr>
          <p:cNvPr id="28" name="Curved Connector 27"/>
          <p:cNvCxnSpPr/>
          <p:nvPr/>
        </p:nvCxnSpPr>
        <p:spPr bwMode="auto">
          <a:xfrm rot="5400000" flipH="1" flipV="1">
            <a:off x="3273173" y="2440265"/>
            <a:ext cx="1282891" cy="1086174"/>
          </a:xfrm>
          <a:prstGeom prst="curvedConnector3">
            <a:avLst/>
          </a:prstGeom>
          <a:solidFill>
            <a:schemeClr val="accent1"/>
          </a:solidFill>
          <a:ln w="57150" cap="flat" cmpd="sng" algn="ctr">
            <a:solidFill>
              <a:srgbClr val="AB15BB"/>
            </a:solidFill>
            <a:prstDash val="solid"/>
            <a:round/>
            <a:headEnd type="none" w="med" len="med"/>
            <a:tailEnd type="triangle"/>
          </a:ln>
          <a:effectLst/>
        </p:spPr>
      </p:cxnSp>
    </p:spTree>
    <p:extLst>
      <p:ext uri="{BB962C8B-B14F-4D97-AF65-F5344CB8AC3E}">
        <p14:creationId xmlns:p14="http://schemas.microsoft.com/office/powerpoint/2010/main" val="1124147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858596" cy="51435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5441" y="-44532"/>
            <a:ext cx="7040163" cy="5192848"/>
            <a:chOff x="-329674" y="-51881"/>
            <a:chExt cx="12515851" cy="6923798"/>
          </a:xfrm>
        </p:grpSpPr>
        <p:sp>
          <p:nvSpPr>
            <p:cNvPr id="8"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1382826" y="3568147"/>
            <a:ext cx="2960574" cy="1333371"/>
          </a:xfrm>
        </p:spPr>
        <p:txBody>
          <a:bodyPr vert="horz" lIns="91440" tIns="45720" rIns="91440" bIns="45720" rtlCol="0" anchor="ctr">
            <a:noAutofit/>
          </a:bodyPr>
          <a:lstStyle/>
          <a:p>
            <a:pPr defTabSz="914378"/>
            <a:r>
              <a:rPr lang="en-US" sz="3600" dirty="0">
                <a:latin typeface="Aileron Light" panose="00000400000000000000" pitchFamily="50" charset="0"/>
              </a:rPr>
              <a:t>Good visualization can help! </a:t>
            </a:r>
          </a:p>
        </p:txBody>
      </p:sp>
      <p:sp>
        <p:nvSpPr>
          <p:cNvPr id="53" name="Freeform: Shape 33">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3403368"/>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p:cNvSpPr>
            <a:spLocks noGrp="1"/>
          </p:cNvSpPr>
          <p:nvPr>
            <p:ph type="sldNum" sz="quarter" idx="10"/>
          </p:nvPr>
        </p:nvSpPr>
        <p:spPr>
          <a:xfrm>
            <a:off x="5889307" y="240030"/>
            <a:ext cx="514350" cy="240030"/>
          </a:xfrm>
        </p:spPr>
        <p:txBody>
          <a:bodyPr vert="horz" lIns="91440" tIns="45720" rIns="91440" bIns="45720" rtlCol="0" anchor="ctr">
            <a:normAutofit/>
          </a:bodyPr>
          <a:lstStyle/>
          <a:p>
            <a:pPr algn="r">
              <a:lnSpc>
                <a:spcPct val="90000"/>
              </a:lnSpc>
              <a:spcAft>
                <a:spcPts val="600"/>
              </a:spcAft>
              <a:defRPr/>
            </a:pPr>
            <a:fld id="{640B6591-407E-4742-9513-3BA6198A5F88}" type="slidenum">
              <a:rPr lang="en-US" sz="1000">
                <a:solidFill>
                  <a:srgbClr val="898989"/>
                </a:solidFill>
              </a:rPr>
              <a:pPr algn="r">
                <a:lnSpc>
                  <a:spcPct val="90000"/>
                </a:lnSpc>
                <a:spcAft>
                  <a:spcPts val="600"/>
                </a:spcAft>
                <a:defRPr/>
              </a:pPr>
              <a:t>34</a:t>
            </a:fld>
            <a:endParaRPr lang="en-US" sz="1000">
              <a:solidFill>
                <a:srgbClr val="898989"/>
              </a:solidFill>
            </a:endParaRPr>
          </a:p>
        </p:txBody>
      </p:sp>
      <p:pic>
        <p:nvPicPr>
          <p:cNvPr id="6" name="Content Placeholder 5"/>
          <p:cNvPicPr>
            <a:picLocks noGrp="1" noChangeAspect="1"/>
          </p:cNvPicPr>
          <p:nvPr>
            <p:ph idx="4294967295"/>
          </p:nvPr>
        </p:nvPicPr>
        <p:blipFill>
          <a:blip r:embed="rId2"/>
          <a:stretch>
            <a:fillRect/>
          </a:stretch>
        </p:blipFill>
        <p:spPr>
          <a:xfrm>
            <a:off x="904509" y="158973"/>
            <a:ext cx="4749057" cy="3015651"/>
          </a:xfrm>
          <a:prstGeom prst="rect">
            <a:avLst/>
          </a:prstGeom>
        </p:spPr>
      </p:pic>
      <p:sp>
        <p:nvSpPr>
          <p:cNvPr id="5" name="Rectangle 4"/>
          <p:cNvSpPr/>
          <p:nvPr/>
        </p:nvSpPr>
        <p:spPr>
          <a:xfrm>
            <a:off x="2201313" y="3248654"/>
            <a:ext cx="2829918" cy="232229"/>
          </a:xfrm>
          <a:prstGeom prst="rect">
            <a:avLst/>
          </a:prstGeom>
        </p:spPr>
        <p:txBody>
          <a:bodyPr vert="horz" lIns="91440" tIns="45720" rIns="91440" bIns="45720" rtlCol="0" anchor="ctr">
            <a:noAutofit/>
          </a:bodyPr>
          <a:lstStyle/>
          <a:p>
            <a:pPr>
              <a:lnSpc>
                <a:spcPct val="90000"/>
              </a:lnSpc>
              <a:spcAft>
                <a:spcPts val="600"/>
              </a:spcAft>
            </a:pPr>
            <a:r>
              <a:rPr lang="en-US" sz="800" dirty="0">
                <a:hlinkClick r:id="rId3"/>
              </a:rPr>
              <a:t>https://arxiv.org/pdf/1703.10146.pdf</a:t>
            </a:r>
            <a:endParaRPr lang="en-US" sz="800" dirty="0"/>
          </a:p>
          <a:p>
            <a:pPr indent="-228594">
              <a:lnSpc>
                <a:spcPct val="90000"/>
              </a:lnSpc>
              <a:spcAft>
                <a:spcPts val="600"/>
              </a:spcAft>
              <a:buFont typeface="Arial" panose="020B0604020202020204" pitchFamily="34" charset="0"/>
              <a:buChar char="•"/>
            </a:pPr>
            <a:endParaRPr lang="en-US" sz="800" dirty="0"/>
          </a:p>
        </p:txBody>
      </p:sp>
    </p:spTree>
    <p:extLst>
      <p:ext uri="{BB962C8B-B14F-4D97-AF65-F5344CB8AC3E}">
        <p14:creationId xmlns:p14="http://schemas.microsoft.com/office/powerpoint/2010/main" val="3613384835"/>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4" y="544522"/>
            <a:ext cx="5915025" cy="994172"/>
          </a:xfrm>
        </p:spPr>
        <p:txBody>
          <a:bodyPr>
            <a:normAutofit/>
          </a:bodyPr>
          <a:lstStyle/>
          <a:p>
            <a:r>
              <a:rPr lang="en-US" sz="3200" dirty="0">
                <a:latin typeface="Aileron Light" panose="00000400000000000000" pitchFamily="50" charset="0"/>
              </a:rPr>
              <a:t>Extensions of SBM</a:t>
            </a:r>
          </a:p>
        </p:txBody>
      </p:sp>
      <p:sp>
        <p:nvSpPr>
          <p:cNvPr id="3" name="Content Placeholder 2"/>
          <p:cNvSpPr>
            <a:spLocks noGrp="1"/>
          </p:cNvSpPr>
          <p:nvPr>
            <p:ph idx="4294967295"/>
          </p:nvPr>
        </p:nvSpPr>
        <p:spPr>
          <a:xfrm>
            <a:off x="304800" y="1047750"/>
            <a:ext cx="3962400" cy="3962400"/>
          </a:xfrm>
          <a:prstGeom prst="rect">
            <a:avLst/>
          </a:prstGeom>
        </p:spPr>
        <p:txBody>
          <a:bodyPr>
            <a:normAutofit/>
          </a:bodyPr>
          <a:lstStyle/>
          <a:p>
            <a:r>
              <a:rPr lang="en-US" sz="1200" dirty="0">
                <a:latin typeface="Aileron Light" panose="00000400000000000000" pitchFamily="50" charset="0"/>
              </a:rPr>
              <a:t>binomial SBM [Holland et al. 1983, Wang &amp; Wong 1987]</a:t>
            </a:r>
          </a:p>
          <a:p>
            <a:r>
              <a:rPr lang="en-US" sz="1200" dirty="0">
                <a:latin typeface="Aileron Light" panose="00000400000000000000" pitchFamily="50" charset="0"/>
              </a:rPr>
              <a:t>simple assortative SBM [</a:t>
            </a:r>
            <a:r>
              <a:rPr lang="en-US" sz="1200" dirty="0" err="1">
                <a:latin typeface="Aileron Light" panose="00000400000000000000" pitchFamily="50" charset="0"/>
              </a:rPr>
              <a:t>Hofman</a:t>
            </a:r>
            <a:r>
              <a:rPr lang="en-US" sz="1200" dirty="0">
                <a:latin typeface="Aileron Light" panose="00000400000000000000" pitchFamily="50" charset="0"/>
              </a:rPr>
              <a:t> &amp; Wiggins 2008] </a:t>
            </a:r>
          </a:p>
          <a:p>
            <a:r>
              <a:rPr lang="en-US" sz="1200" dirty="0">
                <a:latin typeface="Aileron Light" panose="00000400000000000000" pitchFamily="50" charset="0"/>
              </a:rPr>
              <a:t>mixed-membership SBM [</a:t>
            </a:r>
            <a:r>
              <a:rPr lang="en-US" sz="1200" dirty="0" err="1">
                <a:latin typeface="Aileron Light" panose="00000400000000000000" pitchFamily="50" charset="0"/>
              </a:rPr>
              <a:t>Airoldi</a:t>
            </a:r>
            <a:r>
              <a:rPr lang="en-US" sz="1200" dirty="0">
                <a:latin typeface="Aileron Light" panose="00000400000000000000" pitchFamily="50" charset="0"/>
              </a:rPr>
              <a:t> et al. 2008] </a:t>
            </a:r>
          </a:p>
          <a:p>
            <a:r>
              <a:rPr lang="en-US" sz="1200" dirty="0">
                <a:latin typeface="Aileron Light" panose="00000400000000000000" pitchFamily="50" charset="0"/>
              </a:rPr>
              <a:t>hierarchical SBM [</a:t>
            </a:r>
            <a:r>
              <a:rPr lang="en-US" sz="1200" dirty="0" err="1">
                <a:latin typeface="Aileron Light" panose="00000400000000000000" pitchFamily="50" charset="0"/>
              </a:rPr>
              <a:t>Clauset</a:t>
            </a:r>
            <a:r>
              <a:rPr lang="en-US" sz="1200" dirty="0">
                <a:latin typeface="Aileron Light" panose="00000400000000000000" pitchFamily="50" charset="0"/>
              </a:rPr>
              <a:t> et al. 2006,2008, Peixoto 2014]</a:t>
            </a:r>
          </a:p>
          <a:p>
            <a:r>
              <a:rPr lang="en-US" sz="1200" dirty="0">
                <a:latin typeface="Aileron Light" panose="00000400000000000000" pitchFamily="50" charset="0"/>
              </a:rPr>
              <a:t>fractal SBM [</a:t>
            </a:r>
            <a:r>
              <a:rPr lang="en-US" sz="1200" dirty="0" err="1">
                <a:latin typeface="Aileron Light" panose="00000400000000000000" pitchFamily="50" charset="0"/>
              </a:rPr>
              <a:t>Leskovec</a:t>
            </a:r>
            <a:r>
              <a:rPr lang="en-US" sz="1200" dirty="0">
                <a:latin typeface="Aileron Light" panose="00000400000000000000" pitchFamily="50" charset="0"/>
              </a:rPr>
              <a:t> et al. 2005] </a:t>
            </a:r>
          </a:p>
          <a:p>
            <a:r>
              <a:rPr lang="en-US" sz="1200" dirty="0">
                <a:latin typeface="Aileron Light" panose="00000400000000000000" pitchFamily="50" charset="0"/>
              </a:rPr>
              <a:t>infinite relational model [Kemp et al. 2006] </a:t>
            </a:r>
          </a:p>
          <a:p>
            <a:r>
              <a:rPr lang="en-US" sz="1200" dirty="0">
                <a:latin typeface="Aileron Light" panose="00000400000000000000" pitchFamily="50" charset="0"/>
              </a:rPr>
              <a:t>degree-corrected SBM [Karrer &amp; Newman 2011] </a:t>
            </a:r>
          </a:p>
          <a:p>
            <a:r>
              <a:rPr lang="en-US" sz="1200" dirty="0">
                <a:latin typeface="Aileron Light" panose="00000400000000000000" pitchFamily="50" charset="0"/>
              </a:rPr>
              <a:t>SBM + topic models [Ball et al. 2011] </a:t>
            </a:r>
          </a:p>
          <a:p>
            <a:r>
              <a:rPr lang="en-US" sz="1200" dirty="0">
                <a:latin typeface="Aileron Light" panose="00000400000000000000" pitchFamily="50" charset="0"/>
              </a:rPr>
              <a:t>SBM + vertex covariates [</a:t>
            </a:r>
            <a:r>
              <a:rPr lang="en-US" sz="1200" dirty="0" err="1">
                <a:latin typeface="Aileron Light" panose="00000400000000000000" pitchFamily="50" charset="0"/>
              </a:rPr>
              <a:t>Mariadassou</a:t>
            </a:r>
            <a:r>
              <a:rPr lang="en-US" sz="1200" dirty="0">
                <a:latin typeface="Aileron Light" panose="00000400000000000000" pitchFamily="50" charset="0"/>
              </a:rPr>
              <a:t> et al. 2010, Newman &amp; </a:t>
            </a:r>
            <a:r>
              <a:rPr lang="en-US" sz="1200" dirty="0" err="1">
                <a:latin typeface="Aileron Light" panose="00000400000000000000" pitchFamily="50" charset="0"/>
              </a:rPr>
              <a:t>Clauset</a:t>
            </a:r>
            <a:r>
              <a:rPr lang="en-US" sz="1200" dirty="0">
                <a:latin typeface="Aileron Light" panose="00000400000000000000" pitchFamily="50" charset="0"/>
              </a:rPr>
              <a:t> 2016] </a:t>
            </a:r>
          </a:p>
          <a:p>
            <a:r>
              <a:rPr lang="en-US" sz="1200" dirty="0">
                <a:latin typeface="Aileron Light" panose="00000400000000000000" pitchFamily="50" charset="0"/>
              </a:rPr>
              <a:t>SBM + edge weights [</a:t>
            </a:r>
            <a:r>
              <a:rPr lang="en-US" sz="1200" dirty="0" err="1">
                <a:latin typeface="Aileron Light" panose="00000400000000000000" pitchFamily="50" charset="0"/>
              </a:rPr>
              <a:t>Aicher</a:t>
            </a:r>
            <a:r>
              <a:rPr lang="en-US" sz="1200" dirty="0">
                <a:latin typeface="Aileron Light" panose="00000400000000000000" pitchFamily="50" charset="0"/>
              </a:rPr>
              <a:t> et al. 2013,2014, Peixoto 2015] </a:t>
            </a:r>
          </a:p>
          <a:p>
            <a:r>
              <a:rPr lang="en-US" sz="1200" dirty="0">
                <a:latin typeface="Aileron Light" panose="00000400000000000000" pitchFamily="50" charset="0"/>
              </a:rPr>
              <a:t>bipartite SBM [</a:t>
            </a:r>
            <a:r>
              <a:rPr lang="en-US" sz="1200" dirty="0" err="1">
                <a:latin typeface="Aileron Light" panose="00000400000000000000" pitchFamily="50" charset="0"/>
              </a:rPr>
              <a:t>Larremore</a:t>
            </a:r>
            <a:r>
              <a:rPr lang="en-US" sz="1200" dirty="0">
                <a:latin typeface="Aileron Light" panose="00000400000000000000" pitchFamily="50" charset="0"/>
              </a:rPr>
              <a:t> et al. 2014] </a:t>
            </a:r>
          </a:p>
          <a:p>
            <a:r>
              <a:rPr lang="en-US" sz="1200" dirty="0">
                <a:latin typeface="Aileron Light" panose="00000400000000000000" pitchFamily="50" charset="0"/>
              </a:rPr>
              <a:t>multilayer SBM [Peixoto 2015, Valles-</a:t>
            </a:r>
            <a:r>
              <a:rPr lang="en-US" sz="1200" dirty="0" err="1">
                <a:latin typeface="Aileron Light" panose="00000400000000000000" pitchFamily="50" charset="0"/>
              </a:rPr>
              <a:t>Catata</a:t>
            </a:r>
            <a:r>
              <a:rPr lang="en-US" sz="1200" dirty="0">
                <a:latin typeface="Aileron Light" panose="00000400000000000000" pitchFamily="50" charset="0"/>
              </a:rPr>
              <a:t> et al. 2016, N. Stanly et al. 2016]</a:t>
            </a:r>
          </a:p>
        </p:txBody>
      </p:sp>
      <p:sp>
        <p:nvSpPr>
          <p:cNvPr id="4" name="Slide Number Placeholder 3"/>
          <p:cNvSpPr>
            <a:spLocks noGrp="1"/>
          </p:cNvSpPr>
          <p:nvPr>
            <p:ph type="sldNum" sz="quarter" idx="4294967295"/>
          </p:nvPr>
        </p:nvSpPr>
        <p:spPr>
          <a:xfrm>
            <a:off x="6523038" y="4832350"/>
            <a:ext cx="334962" cy="274638"/>
          </a:xfrm>
          <a:prstGeom prst="rect">
            <a:avLst/>
          </a:prstGeom>
        </p:spPr>
        <p:txBody>
          <a:bodyPr/>
          <a:lstStyle/>
          <a:p>
            <a:pPr>
              <a:defRPr/>
            </a:pPr>
            <a:fld id="{640B6591-407E-4742-9513-3BA6198A5F88}" type="slidenum">
              <a:rPr lang="en-US" sz="1050" smtClean="0">
                <a:solidFill>
                  <a:prstClr val="black"/>
                </a:solidFill>
                <a:latin typeface="Aileron Light" panose="00000400000000000000" pitchFamily="50" charset="0"/>
              </a:rPr>
              <a:pPr>
                <a:defRPr/>
              </a:pPr>
              <a:t>35</a:t>
            </a:fld>
            <a:endParaRPr lang="en-US" sz="1050" dirty="0">
              <a:solidFill>
                <a:prstClr val="black"/>
              </a:solidFill>
              <a:latin typeface="Aileron Light" panose="00000400000000000000" pitchFamily="50" charset="0"/>
            </a:endParaRPr>
          </a:p>
        </p:txBody>
      </p:sp>
      <p:sp>
        <p:nvSpPr>
          <p:cNvPr id="5" name="Rectangle 4"/>
          <p:cNvSpPr/>
          <p:nvPr/>
        </p:nvSpPr>
        <p:spPr>
          <a:xfrm>
            <a:off x="4038600" y="4612021"/>
            <a:ext cx="3429000" cy="276999"/>
          </a:xfrm>
          <a:prstGeom prst="rect">
            <a:avLst/>
          </a:prstGeom>
        </p:spPr>
        <p:txBody>
          <a:bodyPr>
            <a:spAutoFit/>
          </a:bodyPr>
          <a:lstStyle/>
          <a:p>
            <a:r>
              <a:rPr lang="en-US" sz="600">
                <a:hlinkClick r:id="rId2"/>
              </a:rPr>
              <a:t>http://tuvalu.santafe.edu/~aaronc/courses/5352/csci5352_2017_L6_supplement.pdf</a:t>
            </a:r>
            <a:endParaRPr lang="en-US" sz="600"/>
          </a:p>
          <a:p>
            <a:endParaRPr lang="en-US" sz="600" dirty="0"/>
          </a:p>
        </p:txBody>
      </p:sp>
      <p:pic>
        <p:nvPicPr>
          <p:cNvPr id="4098" name="Picture 2" descr="Exact Recovery by Semidefinite Programming in the Binary Stochastic Block  Model with Partially Revealed Side Information | SigPort">
            <a:extLst>
              <a:ext uri="{FF2B5EF4-FFF2-40B4-BE49-F238E27FC236}">
                <a16:creationId xmlns:a16="http://schemas.microsoft.com/office/drawing/2014/main" id="{B28148D6-34DF-4CC0-A553-03F98EA9B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115" y="1409700"/>
            <a:ext cx="3098800" cy="2324100"/>
          </a:xfrm>
          <a:prstGeom prst="rect">
            <a:avLst/>
          </a:prstGeom>
          <a:noFill/>
          <a:effectLst>
            <a:softEdge rad="762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284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4350"/>
            <a:ext cx="6629401" cy="533400"/>
          </a:xfrm>
        </p:spPr>
        <p:txBody>
          <a:bodyPr/>
          <a:lstStyle/>
          <a:p>
            <a:pPr>
              <a:lnSpc>
                <a:spcPct val="100000"/>
              </a:lnSpc>
            </a:pPr>
            <a:r>
              <a:rPr lang="en-US" sz="2800" dirty="0">
                <a:latin typeface="Aileron Light" panose="00000400000000000000" pitchFamily="50" charset="0"/>
              </a:rPr>
              <a:t>Common methods for dynamic networks</a:t>
            </a:r>
          </a:p>
        </p:txBody>
      </p:sp>
      <p:sp>
        <p:nvSpPr>
          <p:cNvPr id="3" name="Content Placeholder 2"/>
          <p:cNvSpPr>
            <a:spLocks noGrp="1"/>
          </p:cNvSpPr>
          <p:nvPr>
            <p:ph idx="4294967295"/>
          </p:nvPr>
        </p:nvSpPr>
        <p:spPr>
          <a:xfrm>
            <a:off x="228600" y="1123950"/>
            <a:ext cx="2971800" cy="2358634"/>
          </a:xfrm>
          <a:prstGeom prst="rect">
            <a:avLst/>
          </a:prstGeom>
        </p:spPr>
        <p:txBody>
          <a:bodyPr/>
          <a:lstStyle/>
          <a:p>
            <a:pPr marL="0" indent="0">
              <a:buNone/>
            </a:pPr>
            <a:r>
              <a:rPr lang="en-US" sz="1200" dirty="0">
                <a:latin typeface="Aileron Light" panose="00000400000000000000" pitchFamily="50" charset="0"/>
              </a:rPr>
              <a:t>Synthetic models describing the evolution of communities in dynamic networks: </a:t>
            </a:r>
          </a:p>
          <a:p>
            <a:r>
              <a:rPr lang="en-US" sz="1400" dirty="0">
                <a:latin typeface="Aileron Light" panose="00000400000000000000" pitchFamily="50" charset="0"/>
                <a:hlinkClick r:id="rId2"/>
              </a:rPr>
              <a:t>Spectral graph theory</a:t>
            </a:r>
            <a:r>
              <a:rPr lang="en-US" sz="1400" dirty="0">
                <a:latin typeface="Aileron Light" panose="00000400000000000000" pitchFamily="50" charset="0"/>
              </a:rPr>
              <a:t>;</a:t>
            </a:r>
            <a:endParaRPr lang="en-US" sz="1200" dirty="0">
              <a:latin typeface="Aileron Light" panose="00000400000000000000" pitchFamily="50" charset="0"/>
            </a:endParaRPr>
          </a:p>
          <a:p>
            <a:r>
              <a:rPr lang="en-US" sz="1400" dirty="0">
                <a:latin typeface="Aileron Light" panose="00000400000000000000" pitchFamily="50" charset="0"/>
                <a:hlinkClick r:id="rId3"/>
              </a:rPr>
              <a:t>Dirichlet process </a:t>
            </a:r>
            <a:br>
              <a:rPr lang="en-US" sz="1400" dirty="0">
                <a:latin typeface="Aileron Light" panose="00000400000000000000" pitchFamily="50" charset="0"/>
                <a:hlinkClick r:id="rId3"/>
              </a:rPr>
            </a:br>
            <a:r>
              <a:rPr lang="en-US" sz="1400" dirty="0">
                <a:latin typeface="Aileron Light" panose="00000400000000000000" pitchFamily="50" charset="0"/>
                <a:hlinkClick r:id="rId3"/>
              </a:rPr>
              <a:t>mixture model</a:t>
            </a:r>
            <a:r>
              <a:rPr lang="en-US" sz="1400" dirty="0">
                <a:latin typeface="Aileron Light" panose="00000400000000000000" pitchFamily="50" charset="0"/>
              </a:rPr>
              <a:t>;</a:t>
            </a:r>
          </a:p>
          <a:p>
            <a:r>
              <a:rPr lang="en-US" sz="1400" dirty="0">
                <a:latin typeface="Aileron Light" panose="00000400000000000000" pitchFamily="50" charset="0"/>
                <a:hlinkClick r:id="rId4"/>
              </a:rPr>
              <a:t>Stochastic block model</a:t>
            </a:r>
            <a:r>
              <a:rPr lang="en-US" sz="1400" dirty="0">
                <a:latin typeface="Aileron Light" panose="00000400000000000000" pitchFamily="50" charset="0"/>
              </a:rPr>
              <a:t>;</a:t>
            </a:r>
          </a:p>
          <a:p>
            <a:r>
              <a:rPr lang="en-US" sz="1400" dirty="0">
                <a:latin typeface="Aileron Light" panose="00000400000000000000" pitchFamily="50" charset="0"/>
                <a:hlinkClick r:id="rId5"/>
              </a:rPr>
              <a:t>Quantifying the evolution of communities</a:t>
            </a:r>
            <a:r>
              <a:rPr lang="en-US" sz="1400" dirty="0">
                <a:latin typeface="Aileron Light" panose="00000400000000000000" pitchFamily="50" charset="0"/>
              </a:rPr>
              <a:t>;</a:t>
            </a:r>
          </a:p>
          <a:p>
            <a:r>
              <a:rPr lang="en-US" sz="1400" dirty="0">
                <a:latin typeface="Aileron Light" panose="00000400000000000000" pitchFamily="50" charset="0"/>
              </a:rPr>
              <a:t>And others ….</a:t>
            </a:r>
          </a:p>
          <a:p>
            <a:pPr marL="0" indent="0">
              <a:buNone/>
            </a:pPr>
            <a:r>
              <a:rPr lang="en-US" sz="1800" dirty="0">
                <a:latin typeface="Aileron Light" panose="00000400000000000000" pitchFamily="50" charset="0"/>
              </a:rPr>
              <a:t> </a:t>
            </a:r>
          </a:p>
          <a:p>
            <a:endParaRPr lang="en-US" sz="1200" dirty="0">
              <a:latin typeface="Aileron Light" panose="00000400000000000000" pitchFamily="50" charset="0"/>
            </a:endParaRPr>
          </a:p>
        </p:txBody>
      </p:sp>
      <p:sp>
        <p:nvSpPr>
          <p:cNvPr id="4" name="Slide Number Placeholder 3"/>
          <p:cNvSpPr>
            <a:spLocks noGrp="1"/>
          </p:cNvSpPr>
          <p:nvPr>
            <p:ph type="sldNum" sz="quarter" idx="4294967295"/>
          </p:nvPr>
        </p:nvSpPr>
        <p:spPr>
          <a:xfrm>
            <a:off x="6196012" y="4810337"/>
            <a:ext cx="609600" cy="357187"/>
          </a:xfrm>
          <a:prstGeom prst="rect">
            <a:avLst/>
          </a:prstGeom>
        </p:spPr>
        <p:txBody>
          <a:bodyPr/>
          <a:lstStyle/>
          <a:p>
            <a:pPr>
              <a:defRPr/>
            </a:pPr>
            <a:fld id="{640B6591-407E-4742-9513-3BA6198A5F88}" type="slidenum">
              <a:rPr lang="en-US" sz="1050" smtClean="0">
                <a:solidFill>
                  <a:prstClr val="black"/>
                </a:solidFill>
                <a:latin typeface="Aileron Light" panose="00000400000000000000" pitchFamily="50" charset="0"/>
              </a:rPr>
              <a:pPr>
                <a:defRPr/>
              </a:pPr>
              <a:t>36</a:t>
            </a:fld>
            <a:endParaRPr lang="en-US" sz="1050" dirty="0">
              <a:solidFill>
                <a:prstClr val="black"/>
              </a:solidFill>
              <a:latin typeface="Aileron Light" panose="00000400000000000000" pitchFamily="50" charset="0"/>
            </a:endParaRPr>
          </a:p>
        </p:txBody>
      </p:sp>
      <p:sp>
        <p:nvSpPr>
          <p:cNvPr id="6" name="Rectangle 5"/>
          <p:cNvSpPr/>
          <p:nvPr/>
        </p:nvSpPr>
        <p:spPr>
          <a:xfrm>
            <a:off x="228595" y="3582683"/>
            <a:ext cx="6577017" cy="1169551"/>
          </a:xfrm>
          <a:prstGeom prst="rect">
            <a:avLst/>
          </a:prstGeom>
        </p:spPr>
        <p:txBody>
          <a:bodyPr wrap="square">
            <a:spAutoFit/>
          </a:bodyPr>
          <a:lstStyle/>
          <a:p>
            <a:r>
              <a:rPr lang="en-US" sz="700" dirty="0">
                <a:latin typeface="Aileron Light" panose="00000400000000000000" pitchFamily="50" charset="0"/>
              </a:rPr>
              <a:t>[1] Lei Tang, </a:t>
            </a:r>
            <a:r>
              <a:rPr lang="en-US" sz="700" dirty="0" err="1">
                <a:latin typeface="Aileron Light" panose="00000400000000000000" pitchFamily="50" charset="0"/>
              </a:rPr>
              <a:t>Huan</a:t>
            </a:r>
            <a:r>
              <a:rPr lang="en-US" sz="700" dirty="0">
                <a:latin typeface="Aileron Light" panose="00000400000000000000" pitchFamily="50" charset="0"/>
              </a:rPr>
              <a:t> Liu, </a:t>
            </a:r>
            <a:r>
              <a:rPr lang="en-US" sz="700" dirty="0" err="1">
                <a:latin typeface="Aileron Light" panose="00000400000000000000" pitchFamily="50" charset="0"/>
              </a:rPr>
              <a:t>Jianping</a:t>
            </a:r>
            <a:r>
              <a:rPr lang="en-US" sz="700" dirty="0">
                <a:latin typeface="Aileron Light" panose="00000400000000000000" pitchFamily="50" charset="0"/>
              </a:rPr>
              <a:t> Zhang, and </a:t>
            </a:r>
            <a:r>
              <a:rPr lang="en-US" sz="700" dirty="0" err="1">
                <a:latin typeface="Aileron Light" panose="00000400000000000000" pitchFamily="50" charset="0"/>
              </a:rPr>
              <a:t>Zohreh</a:t>
            </a:r>
            <a:r>
              <a:rPr lang="en-US" sz="700" dirty="0">
                <a:latin typeface="Aileron Light" panose="00000400000000000000" pitchFamily="50" charset="0"/>
              </a:rPr>
              <a:t> </a:t>
            </a:r>
            <a:r>
              <a:rPr lang="en-US" sz="700" dirty="0" err="1">
                <a:latin typeface="Aileron Light" panose="00000400000000000000" pitchFamily="50" charset="0"/>
              </a:rPr>
              <a:t>Nazeri</a:t>
            </a:r>
            <a:r>
              <a:rPr lang="en-US" sz="700" dirty="0">
                <a:latin typeface="Aileron Light" panose="00000400000000000000" pitchFamily="50" charset="0"/>
              </a:rPr>
              <a:t>. </a:t>
            </a:r>
            <a:r>
              <a:rPr lang="en-US" sz="700" dirty="0">
                <a:latin typeface="Aileron Light" panose="00000400000000000000" pitchFamily="50" charset="0"/>
                <a:hlinkClick r:id="rId2"/>
              </a:rPr>
              <a:t>Community evolution in dynamic multi-mode networks</a:t>
            </a:r>
            <a:r>
              <a:rPr lang="en-US" sz="700" dirty="0">
                <a:latin typeface="Aileron Light" panose="00000400000000000000" pitchFamily="50" charset="0"/>
              </a:rPr>
              <a:t>. In Proceedings of the 14th ACM SIGKDD international conference on Knowledge discovery and data mining, pages 677–685. ACM, 2008.</a:t>
            </a:r>
          </a:p>
          <a:p>
            <a:r>
              <a:rPr lang="en-US" sz="700" dirty="0">
                <a:latin typeface="Aileron Light" panose="00000400000000000000" pitchFamily="50" charset="0"/>
              </a:rPr>
              <a:t>[2] </a:t>
            </a:r>
            <a:r>
              <a:rPr lang="en-US" sz="700" dirty="0" err="1">
                <a:latin typeface="Aileron Light" panose="00000400000000000000" pitchFamily="50" charset="0"/>
              </a:rPr>
              <a:t>Yizhou</a:t>
            </a:r>
            <a:r>
              <a:rPr lang="en-US" sz="700" dirty="0">
                <a:latin typeface="Aileron Light" panose="00000400000000000000" pitchFamily="50" charset="0"/>
              </a:rPr>
              <a:t> Sun, Jie Tang, Jiawei Han, Manish Gupta, and Bo Zhao. </a:t>
            </a:r>
            <a:r>
              <a:rPr lang="en-US" sz="700" dirty="0">
                <a:latin typeface="Aileron Light" panose="00000400000000000000" pitchFamily="50" charset="0"/>
                <a:hlinkClick r:id="rId3"/>
              </a:rPr>
              <a:t>Community evolution detection in dynamic heterogeneous information networks</a:t>
            </a:r>
            <a:r>
              <a:rPr lang="en-US" sz="700" dirty="0">
                <a:latin typeface="Aileron Light" panose="00000400000000000000" pitchFamily="50" charset="0"/>
              </a:rPr>
              <a:t>. In Proceedings of the Eighth Workshop on Mining and Learning with Graphs, pages 137–146. ACM, 2010</a:t>
            </a:r>
          </a:p>
          <a:p>
            <a:r>
              <a:rPr lang="en-US" sz="700" dirty="0">
                <a:latin typeface="Aileron Light" panose="00000400000000000000" pitchFamily="50" charset="0"/>
              </a:rPr>
              <a:t>[3] Yu-Ru Lin, Yun Chi, </a:t>
            </a:r>
            <a:r>
              <a:rPr lang="en-US" sz="700" dirty="0" err="1">
                <a:latin typeface="Aileron Light" panose="00000400000000000000" pitchFamily="50" charset="0"/>
              </a:rPr>
              <a:t>Shenghuo</a:t>
            </a:r>
            <a:r>
              <a:rPr lang="en-US" sz="700" dirty="0">
                <a:latin typeface="Aileron Light" panose="00000400000000000000" pitchFamily="50" charset="0"/>
              </a:rPr>
              <a:t> Zhu, Hari </a:t>
            </a:r>
            <a:r>
              <a:rPr lang="en-US" sz="700" dirty="0" err="1">
                <a:latin typeface="Aileron Light" panose="00000400000000000000" pitchFamily="50" charset="0"/>
              </a:rPr>
              <a:t>Sundaram</a:t>
            </a:r>
            <a:r>
              <a:rPr lang="en-US" sz="700" dirty="0">
                <a:latin typeface="Aileron Light" panose="00000400000000000000" pitchFamily="50" charset="0"/>
              </a:rPr>
              <a:t>, and Belle L Tseng. </a:t>
            </a:r>
            <a:r>
              <a:rPr lang="en-US" sz="700" dirty="0">
                <a:latin typeface="Aileron Light" panose="00000400000000000000" pitchFamily="50" charset="0"/>
                <a:hlinkClick r:id="rId4"/>
              </a:rPr>
              <a:t>Analyzing communities and their evolutions in dynamic social network</a:t>
            </a:r>
            <a:r>
              <a:rPr lang="en-US" sz="700" dirty="0">
                <a:latin typeface="Aileron Light" panose="00000400000000000000" pitchFamily="50" charset="0"/>
              </a:rPr>
              <a:t>s.  ACM Transactions on Knowledge Discovery from Data (TKDD), 3(2):8, 2009.</a:t>
            </a:r>
          </a:p>
          <a:p>
            <a:r>
              <a:rPr lang="en-US" sz="700" dirty="0">
                <a:latin typeface="Aileron Light" panose="00000400000000000000" pitchFamily="50" charset="0"/>
              </a:rPr>
              <a:t>[4] </a:t>
            </a:r>
            <a:r>
              <a:rPr lang="en-US" sz="700" dirty="0" err="1">
                <a:latin typeface="Aileron Light" panose="00000400000000000000" pitchFamily="50" charset="0"/>
              </a:rPr>
              <a:t>Gergely</a:t>
            </a:r>
            <a:r>
              <a:rPr lang="en-US" sz="700" dirty="0">
                <a:latin typeface="Aileron Light" panose="00000400000000000000" pitchFamily="50" charset="0"/>
              </a:rPr>
              <a:t> </a:t>
            </a:r>
            <a:r>
              <a:rPr lang="en-US" sz="700" dirty="0" err="1">
                <a:latin typeface="Aileron Light" panose="00000400000000000000" pitchFamily="50" charset="0"/>
              </a:rPr>
              <a:t>Palla</a:t>
            </a:r>
            <a:r>
              <a:rPr lang="en-US" sz="700" dirty="0">
                <a:latin typeface="Aileron Light" panose="00000400000000000000" pitchFamily="50" charset="0"/>
              </a:rPr>
              <a:t>, Albert-L ́</a:t>
            </a:r>
            <a:r>
              <a:rPr lang="en-US" sz="700" dirty="0" err="1">
                <a:latin typeface="Aileron Light" panose="00000400000000000000" pitchFamily="50" charset="0"/>
              </a:rPr>
              <a:t>aszl</a:t>
            </a:r>
            <a:r>
              <a:rPr lang="en-US" sz="700" dirty="0">
                <a:latin typeface="Aileron Light" panose="00000400000000000000" pitchFamily="50" charset="0"/>
              </a:rPr>
              <a:t> ́o </a:t>
            </a:r>
            <a:r>
              <a:rPr lang="en-US" sz="700" dirty="0" err="1">
                <a:latin typeface="Aileron Light" panose="00000400000000000000" pitchFamily="50" charset="0"/>
              </a:rPr>
              <a:t>Barab</a:t>
            </a:r>
            <a:r>
              <a:rPr lang="en-US" sz="700" dirty="0">
                <a:latin typeface="Aileron Light" panose="00000400000000000000" pitchFamily="50" charset="0"/>
              </a:rPr>
              <a:t> ́</a:t>
            </a:r>
            <a:r>
              <a:rPr lang="en-US" sz="700" dirty="0" err="1">
                <a:latin typeface="Aileron Light" panose="00000400000000000000" pitchFamily="50" charset="0"/>
              </a:rPr>
              <a:t>asi</a:t>
            </a:r>
            <a:r>
              <a:rPr lang="en-US" sz="700" dirty="0">
                <a:latin typeface="Aileron Light" panose="00000400000000000000" pitchFamily="50" charset="0"/>
              </a:rPr>
              <a:t>, and Tam ́as </a:t>
            </a:r>
            <a:r>
              <a:rPr lang="en-US" sz="700" dirty="0" err="1">
                <a:latin typeface="Aileron Light" panose="00000400000000000000" pitchFamily="50" charset="0"/>
              </a:rPr>
              <a:t>Vicsek</a:t>
            </a:r>
            <a:r>
              <a:rPr lang="en-US" sz="700" dirty="0">
                <a:latin typeface="Aileron Light" panose="00000400000000000000" pitchFamily="50" charset="0"/>
              </a:rPr>
              <a:t>.</a:t>
            </a:r>
            <a:r>
              <a:rPr lang="en-US" sz="700" dirty="0">
                <a:latin typeface="Aileron Light" panose="00000400000000000000" pitchFamily="50" charset="0"/>
                <a:hlinkClick r:id="rId2"/>
              </a:rPr>
              <a:t> Quantifying social group evolution</a:t>
            </a:r>
            <a:r>
              <a:rPr lang="en-US" sz="700" dirty="0">
                <a:latin typeface="Aileron Light" panose="00000400000000000000" pitchFamily="50" charset="0"/>
              </a:rPr>
              <a:t>. Nature, 446(7136):664–667, 2007</a:t>
            </a:r>
          </a:p>
          <a:p>
            <a:endParaRPr lang="en-US" sz="700" dirty="0">
              <a:latin typeface="Aileron Light" panose="00000400000000000000" pitchFamily="50" charset="0"/>
            </a:endParaRPr>
          </a:p>
          <a:p>
            <a:endParaRPr lang="en-US" sz="700" dirty="0">
              <a:latin typeface="Aileron Light" panose="00000400000000000000" pitchFamily="50" charset="0"/>
            </a:endParaRPr>
          </a:p>
          <a:p>
            <a:endParaRPr lang="en-US" sz="700" dirty="0">
              <a:latin typeface="Aileron Light" panose="00000400000000000000" pitchFamily="50" charset="0"/>
            </a:endParaRPr>
          </a:p>
        </p:txBody>
      </p:sp>
      <p:pic>
        <p:nvPicPr>
          <p:cNvPr id="3074" name="Picture 2" descr="Targeted revision: A learning-based approach for incremental community  detection in dynamic networks - ScienceDirect">
            <a:extLst>
              <a:ext uri="{FF2B5EF4-FFF2-40B4-BE49-F238E27FC236}">
                <a16:creationId xmlns:a16="http://schemas.microsoft.com/office/drawing/2014/main" id="{14B11C91-7467-4901-B021-C871E4C496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276355"/>
            <a:ext cx="3581400" cy="136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322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4F41F-7E7C-4079-AC3D-A300C2239A6F}"/>
              </a:ext>
            </a:extLst>
          </p:cNvPr>
          <p:cNvSpPr>
            <a:spLocks noGrp="1"/>
          </p:cNvSpPr>
          <p:nvPr>
            <p:ph type="title"/>
          </p:nvPr>
        </p:nvSpPr>
        <p:spPr>
          <a:xfrm>
            <a:off x="471491" y="361950"/>
            <a:ext cx="5915025" cy="994172"/>
          </a:xfrm>
        </p:spPr>
        <p:txBody>
          <a:bodyPr/>
          <a:lstStyle/>
          <a:p>
            <a:r>
              <a:rPr lang="en-US" sz="4000" dirty="0">
                <a:latin typeface="Aileron Light" panose="00000400000000000000" pitchFamily="50" charset="0"/>
              </a:rPr>
              <a:t>Conclusion</a:t>
            </a:r>
          </a:p>
        </p:txBody>
      </p:sp>
      <p:sp>
        <p:nvSpPr>
          <p:cNvPr id="4" name="TextBox 3">
            <a:extLst>
              <a:ext uri="{FF2B5EF4-FFF2-40B4-BE49-F238E27FC236}">
                <a16:creationId xmlns:a16="http://schemas.microsoft.com/office/drawing/2014/main" id="{D080A40A-DC3F-44F6-9784-17B03BD4AF37}"/>
              </a:ext>
            </a:extLst>
          </p:cNvPr>
          <p:cNvSpPr txBox="1"/>
          <p:nvPr/>
        </p:nvSpPr>
        <p:spPr>
          <a:xfrm>
            <a:off x="609600" y="1045113"/>
            <a:ext cx="6072808" cy="1600438"/>
          </a:xfrm>
          <a:prstGeom prst="rect">
            <a:avLst/>
          </a:prstGeom>
          <a:noFill/>
        </p:spPr>
        <p:txBody>
          <a:bodyPr wrap="square">
            <a:spAutoFit/>
          </a:bodyPr>
          <a:lstStyle/>
          <a:p>
            <a:r>
              <a:rPr lang="en-US" sz="1400" dirty="0">
                <a:solidFill>
                  <a:srgbClr val="333333"/>
                </a:solidFill>
                <a:latin typeface="Aileron Light" panose="00000400000000000000" pitchFamily="50" charset="0"/>
              </a:rPr>
              <a:t>Most probably no general-purpose algorithm (</a:t>
            </a:r>
            <a:r>
              <a:rPr lang="en-US" sz="1400" u="sng" dirty="0">
                <a:solidFill>
                  <a:srgbClr val="A345C9"/>
                </a:solidFill>
                <a:latin typeface="Aileron Light" panose="00000400000000000000" pitchFamily="50" charset="0"/>
                <a:hlinkClick r:id="rId2" tooltip="Peel L, Larremore DB, Clauset A (2016) The ground truth about metadata and community detection in networks. arXiv:160805878 &#10;                    http://arxiv.org/abs/1608.05878&#10;                    &#10;                  ."/>
              </a:rPr>
              <a:t>Peel et al. 2016</a:t>
            </a:r>
            <a:r>
              <a:rPr lang="en-US" sz="1400" dirty="0">
                <a:solidFill>
                  <a:srgbClr val="333333"/>
                </a:solidFill>
                <a:latin typeface="Aileron Light" panose="00000400000000000000" pitchFamily="50" charset="0"/>
              </a:rPr>
              <a:t>):</a:t>
            </a:r>
          </a:p>
          <a:p>
            <a:pPr marL="742931" lvl="1" indent="-285743">
              <a:buFont typeface="Arial" panose="020B0604020202020204" pitchFamily="34" charset="0"/>
              <a:buChar char="•"/>
            </a:pPr>
            <a:r>
              <a:rPr lang="en-US" sz="1200" dirty="0">
                <a:solidFill>
                  <a:srgbClr val="333333"/>
                </a:solidFill>
                <a:latin typeface="Aileron Light" panose="00000400000000000000" pitchFamily="50" charset="0"/>
              </a:rPr>
              <a:t>a cut-based method provides good separation of balanced groups, </a:t>
            </a:r>
          </a:p>
          <a:p>
            <a:pPr marL="742931" lvl="1" indent="-285743">
              <a:buFont typeface="Arial" panose="020B0604020202020204" pitchFamily="34" charset="0"/>
              <a:buChar char="•"/>
            </a:pPr>
            <a:r>
              <a:rPr lang="en-US" sz="1200" dirty="0">
                <a:solidFill>
                  <a:srgbClr val="333333"/>
                </a:solidFill>
                <a:latin typeface="Aileron Light" panose="00000400000000000000" pitchFamily="50" charset="0"/>
              </a:rPr>
              <a:t>a clustering method provides strong cohesiveness of groups with high internal density, </a:t>
            </a:r>
          </a:p>
          <a:p>
            <a:pPr marL="742931" lvl="1" indent="-285743">
              <a:buFont typeface="Arial" panose="020B0604020202020204" pitchFamily="34" charset="0"/>
              <a:buChar char="•"/>
            </a:pPr>
            <a:r>
              <a:rPr lang="en-US" sz="1200" dirty="0">
                <a:solidFill>
                  <a:srgbClr val="333333"/>
                </a:solidFill>
                <a:latin typeface="Aileron Light" panose="00000400000000000000" pitchFamily="50" charset="0"/>
              </a:rPr>
              <a:t>stochastic block models provide strong similarity of nodes inside a group in terms of their connectivity profiles, </a:t>
            </a:r>
          </a:p>
          <a:p>
            <a:pPr marL="742931" lvl="1" indent="-285743">
              <a:buFont typeface="Arial" panose="020B0604020202020204" pitchFamily="34" charset="0"/>
              <a:buChar char="•"/>
            </a:pPr>
            <a:r>
              <a:rPr lang="en-US" sz="1200" dirty="0">
                <a:solidFill>
                  <a:srgbClr val="333333"/>
                </a:solidFill>
                <a:latin typeface="Aileron Light" panose="00000400000000000000" pitchFamily="50" charset="0"/>
              </a:rPr>
              <a:t>alg. driven by communities as dynamical building blocks aim to provide node groups that influence or are influenced by dynamics.</a:t>
            </a:r>
          </a:p>
        </p:txBody>
      </p:sp>
      <p:sp>
        <p:nvSpPr>
          <p:cNvPr id="6" name="TextBox 5">
            <a:extLst>
              <a:ext uri="{FF2B5EF4-FFF2-40B4-BE49-F238E27FC236}">
                <a16:creationId xmlns:a16="http://schemas.microsoft.com/office/drawing/2014/main" id="{24B47290-3299-45E0-907A-25310D9BE6B8}"/>
              </a:ext>
            </a:extLst>
          </p:cNvPr>
          <p:cNvSpPr txBox="1"/>
          <p:nvPr/>
        </p:nvSpPr>
        <p:spPr>
          <a:xfrm>
            <a:off x="609600" y="2956760"/>
            <a:ext cx="5943600" cy="215444"/>
          </a:xfrm>
          <a:prstGeom prst="rect">
            <a:avLst/>
          </a:prstGeom>
          <a:noFill/>
        </p:spPr>
        <p:txBody>
          <a:bodyPr wrap="square">
            <a:spAutoFit/>
          </a:bodyPr>
          <a:lstStyle/>
          <a:p>
            <a:pPr algn="ctr"/>
            <a:r>
              <a:rPr lang="en-US" sz="800" dirty="0">
                <a:latin typeface="Aileron Light" panose="00000400000000000000" pitchFamily="50" charset="0"/>
              </a:rPr>
              <a:t> </a:t>
            </a:r>
            <a:r>
              <a:rPr lang="en-US" sz="800" dirty="0">
                <a:latin typeface="Aileron Light" panose="00000400000000000000" pitchFamily="50" charset="0"/>
                <a:hlinkClick r:id="rId3"/>
              </a:rPr>
              <a:t>https://appliednetsci.springeropen.com/articles/10.1007/s41109-017-0023-6</a:t>
            </a:r>
            <a:r>
              <a:rPr lang="en-US" sz="800" dirty="0">
                <a:latin typeface="Aileron Light" panose="00000400000000000000" pitchFamily="50" charset="0"/>
              </a:rPr>
              <a:t> </a:t>
            </a:r>
          </a:p>
        </p:txBody>
      </p:sp>
      <p:pic>
        <p:nvPicPr>
          <p:cNvPr id="9" name="Picture 8">
            <a:extLst>
              <a:ext uri="{FF2B5EF4-FFF2-40B4-BE49-F238E27FC236}">
                <a16:creationId xmlns:a16="http://schemas.microsoft.com/office/drawing/2014/main" id="{63430D80-16D8-4CCA-B177-B31B288955CB}"/>
              </a:ext>
            </a:extLst>
          </p:cNvPr>
          <p:cNvPicPr>
            <a:picLocks noChangeAspect="1"/>
          </p:cNvPicPr>
          <p:nvPr/>
        </p:nvPicPr>
        <p:blipFill>
          <a:blip r:embed="rId4"/>
          <a:stretch>
            <a:fillRect/>
          </a:stretch>
        </p:blipFill>
        <p:spPr>
          <a:xfrm>
            <a:off x="2057400" y="3324376"/>
            <a:ext cx="2561082" cy="1228574"/>
          </a:xfrm>
          <a:prstGeom prst="rect">
            <a:avLst/>
          </a:prstGeom>
        </p:spPr>
      </p:pic>
    </p:spTree>
    <p:extLst>
      <p:ext uri="{BB962C8B-B14F-4D97-AF65-F5344CB8AC3E}">
        <p14:creationId xmlns:p14="http://schemas.microsoft.com/office/powerpoint/2010/main" val="279814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Diagram, engineering drawing&#10;&#10;Description automatically generated">
            <a:extLst>
              <a:ext uri="{FF2B5EF4-FFF2-40B4-BE49-F238E27FC236}">
                <a16:creationId xmlns:a16="http://schemas.microsoft.com/office/drawing/2014/main" id="{63686D43-2588-42AE-8084-4E96B7773B8E}"/>
              </a:ext>
            </a:extLst>
          </p:cNvPr>
          <p:cNvPicPr>
            <a:picLocks noChangeAspect="1"/>
          </p:cNvPicPr>
          <p:nvPr/>
        </p:nvPicPr>
        <p:blipFill>
          <a:blip r:embed="rId2"/>
          <a:stretch>
            <a:fillRect/>
          </a:stretch>
        </p:blipFill>
        <p:spPr>
          <a:xfrm>
            <a:off x="63764" y="2763048"/>
            <a:ext cx="6730481" cy="1896271"/>
          </a:xfrm>
          <a:prstGeom prst="rect">
            <a:avLst/>
          </a:prstGeom>
        </p:spPr>
      </p:pic>
      <p:sp>
        <p:nvSpPr>
          <p:cNvPr id="5" name="TextBox 4">
            <a:extLst>
              <a:ext uri="{FF2B5EF4-FFF2-40B4-BE49-F238E27FC236}">
                <a16:creationId xmlns:a16="http://schemas.microsoft.com/office/drawing/2014/main" id="{C4AB1C65-3F71-4DC4-A518-DEC2E71AE341}"/>
              </a:ext>
            </a:extLst>
          </p:cNvPr>
          <p:cNvSpPr txBox="1"/>
          <p:nvPr/>
        </p:nvSpPr>
        <p:spPr>
          <a:xfrm>
            <a:off x="489495" y="1200150"/>
            <a:ext cx="5915026" cy="1077218"/>
          </a:xfrm>
          <a:prstGeom prst="rect">
            <a:avLst/>
          </a:prstGeom>
          <a:noFill/>
        </p:spPr>
        <p:txBody>
          <a:bodyPr wrap="square">
            <a:spAutoFit/>
          </a:bodyPr>
          <a:lstStyle/>
          <a:p>
            <a:r>
              <a:rPr lang="en-US" sz="1600" dirty="0">
                <a:solidFill>
                  <a:srgbClr val="333333"/>
                </a:solidFill>
                <a:latin typeface="Aileron Light" panose="00000400000000000000" pitchFamily="50" charset="0"/>
              </a:rPr>
              <a:t>Instead of a ‘best’ community-detection algorithm to understand complex networks, focus on a careful treatment of what network aspects we seek to understand when applying community detection.</a:t>
            </a:r>
            <a:endParaRPr lang="en-US" sz="1600" dirty="0">
              <a:latin typeface="Aileron Light" panose="00000400000000000000" pitchFamily="50" charset="0"/>
            </a:endParaRPr>
          </a:p>
        </p:txBody>
      </p:sp>
      <p:sp>
        <p:nvSpPr>
          <p:cNvPr id="8" name="Title 1">
            <a:extLst>
              <a:ext uri="{FF2B5EF4-FFF2-40B4-BE49-F238E27FC236}">
                <a16:creationId xmlns:a16="http://schemas.microsoft.com/office/drawing/2014/main" id="{5B66A813-F8FB-4867-90C9-4CE3E72371EC}"/>
              </a:ext>
            </a:extLst>
          </p:cNvPr>
          <p:cNvSpPr txBox="1">
            <a:spLocks/>
          </p:cNvSpPr>
          <p:nvPr/>
        </p:nvSpPr>
        <p:spPr>
          <a:xfrm>
            <a:off x="471491" y="361950"/>
            <a:ext cx="5915025" cy="994172"/>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r>
              <a:rPr lang="en-US" sz="3200" dirty="0">
                <a:latin typeface="Aileron Light" panose="00000400000000000000" pitchFamily="50" charset="0"/>
              </a:rPr>
              <a:t>Conclusion (page 2)</a:t>
            </a:r>
          </a:p>
        </p:txBody>
      </p:sp>
      <p:sp>
        <p:nvSpPr>
          <p:cNvPr id="10" name="TextBox 9">
            <a:extLst>
              <a:ext uri="{FF2B5EF4-FFF2-40B4-BE49-F238E27FC236}">
                <a16:creationId xmlns:a16="http://schemas.microsoft.com/office/drawing/2014/main" id="{37A5F05D-3648-4BC8-B749-50EB70506E52}"/>
              </a:ext>
            </a:extLst>
          </p:cNvPr>
          <p:cNvSpPr txBox="1"/>
          <p:nvPr/>
        </p:nvSpPr>
        <p:spPr>
          <a:xfrm>
            <a:off x="3461172" y="4659314"/>
            <a:ext cx="3430692" cy="215444"/>
          </a:xfrm>
          <a:prstGeom prst="rect">
            <a:avLst/>
          </a:prstGeom>
          <a:noFill/>
        </p:spPr>
        <p:txBody>
          <a:bodyPr wrap="square">
            <a:spAutoFit/>
          </a:bodyPr>
          <a:lstStyle/>
          <a:p>
            <a:pPr algn="ctr"/>
            <a:r>
              <a:rPr lang="en-US" sz="800" kern="0" dirty="0"/>
              <a:t>LTC Miske, MAJ </a:t>
            </a:r>
            <a:r>
              <a:rPr lang="en-US" sz="800" kern="0" dirty="0" err="1"/>
              <a:t>LaBorde</a:t>
            </a:r>
            <a:r>
              <a:rPr lang="en-US" sz="800" kern="0" dirty="0"/>
              <a:t>, MAJ Willis, &amp; MAJ Wren, 2021</a:t>
            </a:r>
          </a:p>
        </p:txBody>
      </p:sp>
    </p:spTree>
    <p:extLst>
      <p:ext uri="{BB962C8B-B14F-4D97-AF65-F5344CB8AC3E}">
        <p14:creationId xmlns:p14="http://schemas.microsoft.com/office/powerpoint/2010/main" val="110484948"/>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70570" y="2814636"/>
            <a:ext cx="1851124" cy="1839516"/>
          </a:xfrm>
        </p:spPr>
        <p:txBody>
          <a:bodyPr vert="horz" lIns="91440" tIns="45720" rIns="91440" bIns="45720" rtlCol="0" anchor="ctr">
            <a:normAutofit/>
          </a:bodyPr>
          <a:lstStyle/>
          <a:p>
            <a:pPr defTabSz="914378"/>
            <a:r>
              <a:rPr lang="en-US" sz="2300" dirty="0">
                <a:latin typeface="Aileron Light" panose="00000400000000000000" pitchFamily="50" charset="0"/>
              </a:rPr>
              <a:t>Code for community analysis</a:t>
            </a:r>
          </a:p>
        </p:txBody>
      </p:sp>
      <p:pic>
        <p:nvPicPr>
          <p:cNvPr id="8194" name="Picture 2">
            <a:extLst>
              <a:ext uri="{FF2B5EF4-FFF2-40B4-BE49-F238E27FC236}">
                <a16:creationId xmlns:a16="http://schemas.microsoft.com/office/drawing/2014/main" id="{9F1AE824-F3C6-41A8-B51E-30C87FFB94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19" b="18556"/>
          <a:stretch/>
        </p:blipFill>
        <p:spPr bwMode="auto">
          <a:xfrm>
            <a:off x="20" y="14"/>
            <a:ext cx="6857980" cy="278294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idx="4294967295"/>
          </p:nvPr>
        </p:nvSpPr>
        <p:spPr>
          <a:xfrm>
            <a:off x="2375994" y="2814642"/>
            <a:ext cx="4210545" cy="1839515"/>
          </a:xfrm>
          <a:prstGeom prst="rect">
            <a:avLst/>
          </a:prstGeom>
        </p:spPr>
        <p:txBody>
          <a:bodyPr vert="horz" lIns="91440" tIns="45720" rIns="91440" bIns="45720" rtlCol="0" anchor="ctr">
            <a:normAutofit/>
          </a:bodyPr>
          <a:lstStyle/>
          <a:p>
            <a:pPr indent="-228594" defTabSz="914378"/>
            <a:r>
              <a:rPr lang="en-US" sz="1200" dirty="0">
                <a:latin typeface="Aileron Light" panose="00000400000000000000" pitchFamily="50" charset="0"/>
              </a:rPr>
              <a:t>Python with </a:t>
            </a:r>
            <a:r>
              <a:rPr lang="en-US" sz="1200" dirty="0" err="1">
                <a:latin typeface="Aileron Light" panose="00000400000000000000" pitchFamily="50" charset="0"/>
              </a:rPr>
              <a:t>NetworkX</a:t>
            </a:r>
            <a:r>
              <a:rPr lang="en-US" sz="1200" dirty="0">
                <a:latin typeface="Aileron Light" panose="00000400000000000000" pitchFamily="50" charset="0"/>
              </a:rPr>
              <a:t>: </a:t>
            </a:r>
            <a:r>
              <a:rPr lang="en-US" sz="1200" dirty="0">
                <a:latin typeface="Aileron Light" panose="00000400000000000000" pitchFamily="50" charset="0"/>
                <a:hlinkClick r:id="rId3"/>
              </a:rPr>
              <a:t>Community library</a:t>
            </a:r>
            <a:endParaRPr lang="en-US" sz="1200" dirty="0">
              <a:latin typeface="Aileron Light" panose="00000400000000000000" pitchFamily="50" charset="0"/>
            </a:endParaRPr>
          </a:p>
          <a:p>
            <a:pPr indent="-228594" defTabSz="914378"/>
            <a:r>
              <a:rPr lang="en-US" sz="1200" dirty="0">
                <a:latin typeface="Aileron Light" panose="00000400000000000000" pitchFamily="50" charset="0"/>
              </a:rPr>
              <a:t>Matlab: </a:t>
            </a:r>
            <a:r>
              <a:rPr lang="en-US" sz="1200" dirty="0">
                <a:latin typeface="Aileron Light" panose="00000400000000000000" pitchFamily="50" charset="0"/>
                <a:hlinkClick r:id="rId4"/>
              </a:rPr>
              <a:t>http://commdetect.weebly.com/</a:t>
            </a:r>
            <a:endParaRPr lang="en-US" sz="1200" dirty="0">
              <a:latin typeface="Aileron Light" panose="00000400000000000000" pitchFamily="50" charset="0"/>
            </a:endParaRPr>
          </a:p>
          <a:p>
            <a:pPr indent="-228594" defTabSz="914378"/>
            <a:r>
              <a:rPr lang="en-US" sz="1200" dirty="0">
                <a:latin typeface="Aileron Light" panose="00000400000000000000" pitchFamily="50" charset="0"/>
              </a:rPr>
              <a:t>R: </a:t>
            </a:r>
            <a:r>
              <a:rPr lang="en-US" sz="1200" dirty="0">
                <a:latin typeface="Aileron Light" panose="00000400000000000000" pitchFamily="50" charset="0"/>
                <a:hlinkClick r:id="rId5"/>
              </a:rPr>
              <a:t>http://infernusweb.altervista.org/wp/?p=1479</a:t>
            </a:r>
            <a:endParaRPr lang="en-US" sz="1200" dirty="0">
              <a:latin typeface="Aileron Light" panose="00000400000000000000" pitchFamily="50" charset="0"/>
            </a:endParaRPr>
          </a:p>
          <a:p>
            <a:pPr indent="-228594" defTabSz="914378"/>
            <a:r>
              <a:rPr lang="en-US" sz="1200" dirty="0">
                <a:latin typeface="Aileron Light" panose="00000400000000000000" pitchFamily="50" charset="0"/>
              </a:rPr>
              <a:t>Gephi:</a:t>
            </a:r>
            <a:r>
              <a:rPr lang="en-US" sz="1200" dirty="0">
                <a:latin typeface="Aileron Light" panose="00000400000000000000" pitchFamily="50" charset="0"/>
                <a:hlinkClick r:id="rId6"/>
              </a:rPr>
              <a:t>DyCoNet</a:t>
            </a:r>
            <a:endParaRPr lang="en-US" sz="1200" dirty="0">
              <a:latin typeface="Aileron Light" panose="00000400000000000000" pitchFamily="50" charset="0"/>
            </a:endParaRPr>
          </a:p>
          <a:p>
            <a:pPr indent="-228594" defTabSz="914378"/>
            <a:r>
              <a:rPr lang="en-US" sz="1200" dirty="0">
                <a:latin typeface="Aileron Light" panose="00000400000000000000" pitchFamily="50" charset="0"/>
              </a:rPr>
              <a:t>Girvan Newman’s method in </a:t>
            </a:r>
            <a:r>
              <a:rPr lang="en-US" sz="1200" dirty="0">
                <a:latin typeface="Aileron Light" panose="00000400000000000000" pitchFamily="50" charset="0"/>
                <a:hlinkClick r:id="rId7"/>
              </a:rPr>
              <a:t>Python</a:t>
            </a:r>
            <a:r>
              <a:rPr lang="en-US" sz="1200" dirty="0">
                <a:latin typeface="Aileron Light" panose="00000400000000000000" pitchFamily="50" charset="0"/>
              </a:rPr>
              <a:t> and </a:t>
            </a:r>
            <a:r>
              <a:rPr lang="en-US" sz="1200" dirty="0">
                <a:latin typeface="Aileron Light" panose="00000400000000000000" pitchFamily="50" charset="0"/>
                <a:hlinkClick r:id="rId8"/>
              </a:rPr>
              <a:t>R</a:t>
            </a:r>
            <a:endParaRPr lang="en-US" sz="1200" dirty="0">
              <a:latin typeface="Aileron Light" panose="00000400000000000000" pitchFamily="50" charset="0"/>
            </a:endParaRPr>
          </a:p>
          <a:p>
            <a:pPr indent="-228594" defTabSz="914378"/>
            <a:r>
              <a:rPr lang="en-US" sz="1200" dirty="0">
                <a:latin typeface="Aileron Light" panose="00000400000000000000" pitchFamily="50" charset="0"/>
              </a:rPr>
              <a:t>Create SBM in </a:t>
            </a:r>
            <a:r>
              <a:rPr lang="en-US" sz="1200" dirty="0">
                <a:latin typeface="Aileron Light" panose="00000400000000000000" pitchFamily="50" charset="0"/>
                <a:hlinkClick r:id="rId9"/>
              </a:rPr>
              <a:t>Python </a:t>
            </a:r>
            <a:r>
              <a:rPr lang="en-US" sz="1200" dirty="0">
                <a:latin typeface="Aileron Light" panose="00000400000000000000" pitchFamily="50" charset="0"/>
              </a:rPr>
              <a:t>and </a:t>
            </a:r>
            <a:r>
              <a:rPr lang="en-US" sz="1200" dirty="0">
                <a:latin typeface="Aileron Light" panose="00000400000000000000" pitchFamily="50" charset="0"/>
                <a:hlinkClick r:id="rId10"/>
              </a:rPr>
              <a:t>R with </a:t>
            </a:r>
            <a:r>
              <a:rPr lang="en-US" sz="1200" dirty="0" err="1">
                <a:latin typeface="Aileron Light" panose="00000400000000000000" pitchFamily="50" charset="0"/>
                <a:hlinkClick r:id="rId10"/>
              </a:rPr>
              <a:t>igraph</a:t>
            </a:r>
            <a:r>
              <a:rPr lang="en-US" sz="1200" dirty="0">
                <a:latin typeface="Aileron Light" panose="00000400000000000000" pitchFamily="50" charset="0"/>
              </a:rPr>
              <a:t>;</a:t>
            </a:r>
          </a:p>
          <a:p>
            <a:pPr indent="-228594" defTabSz="914378"/>
            <a:r>
              <a:rPr lang="en-US" sz="1200" dirty="0">
                <a:latin typeface="Aileron Light" panose="00000400000000000000" pitchFamily="50" charset="0"/>
              </a:rPr>
              <a:t>Python visualization libraries </a:t>
            </a:r>
            <a:r>
              <a:rPr lang="en-US" sz="1200" dirty="0">
                <a:latin typeface="Aileron Light" panose="00000400000000000000" pitchFamily="50" charset="0"/>
                <a:hlinkClick r:id="rId11"/>
              </a:rPr>
              <a:t>Bokeh</a:t>
            </a:r>
            <a:r>
              <a:rPr lang="en-US" sz="1200" dirty="0">
                <a:latin typeface="Aileron Light" panose="00000400000000000000" pitchFamily="50" charset="0"/>
              </a:rPr>
              <a:t> and </a:t>
            </a:r>
            <a:r>
              <a:rPr lang="en-US" sz="1200" dirty="0" err="1">
                <a:latin typeface="Aileron Light" panose="00000400000000000000" pitchFamily="50" charset="0"/>
                <a:hlinkClick r:id="rId12"/>
              </a:rPr>
              <a:t>VisPy</a:t>
            </a:r>
            <a:r>
              <a:rPr lang="en-US" sz="1200" dirty="0">
                <a:latin typeface="Aileron Light" panose="00000400000000000000" pitchFamily="50" charset="0"/>
              </a:rPr>
              <a:t> </a:t>
            </a:r>
          </a:p>
          <a:p>
            <a:pPr indent="-228594" defTabSz="914378"/>
            <a:endParaRPr lang="en-US" sz="1200" dirty="0">
              <a:latin typeface="Aileron Light" panose="00000400000000000000" pitchFamily="50" charset="0"/>
            </a:endParaRPr>
          </a:p>
        </p:txBody>
      </p:sp>
      <p:sp>
        <p:nvSpPr>
          <p:cNvPr id="7" name="Slide Number Placeholder 6"/>
          <p:cNvSpPr>
            <a:spLocks noGrp="1"/>
          </p:cNvSpPr>
          <p:nvPr>
            <p:ph type="sldNum" sz="quarter" idx="4294967295"/>
          </p:nvPr>
        </p:nvSpPr>
        <p:spPr>
          <a:xfrm>
            <a:off x="4986337" y="4767262"/>
            <a:ext cx="1543050" cy="273844"/>
          </a:xfrm>
          <a:prstGeom prst="rect">
            <a:avLst/>
          </a:prstGeom>
        </p:spPr>
        <p:txBody>
          <a:bodyPr vert="horz" lIns="91440" tIns="45720" rIns="91440" bIns="45720" rtlCol="0" anchor="ctr">
            <a:normAutofit/>
          </a:bodyPr>
          <a:lstStyle/>
          <a:p>
            <a:pPr algn="r">
              <a:spcAft>
                <a:spcPts val="600"/>
              </a:spcAft>
              <a:defRPr/>
            </a:pPr>
            <a:fld id="{1EB9110C-CDBC-44E3-B6B4-26358019CB8D}" type="slidenum">
              <a:rPr lang="en-US" sz="800">
                <a:solidFill>
                  <a:schemeClr val="tx1">
                    <a:lumMod val="75000"/>
                    <a:lumOff val="25000"/>
                  </a:schemeClr>
                </a:solidFill>
                <a:latin typeface="Aileron Light" panose="00000400000000000000" pitchFamily="50" charset="0"/>
              </a:rPr>
              <a:pPr algn="r">
                <a:spcAft>
                  <a:spcPts val="600"/>
                </a:spcAft>
                <a:defRPr/>
              </a:pPr>
              <a:t>39</a:t>
            </a:fld>
            <a:endParaRPr lang="en-US" sz="800">
              <a:solidFill>
                <a:schemeClr val="tx1">
                  <a:lumMod val="75000"/>
                  <a:lumOff val="25000"/>
                </a:schemeClr>
              </a:solidFill>
              <a:latin typeface="Aileron Light" panose="00000400000000000000" pitchFamily="50" charset="0"/>
            </a:endParaRPr>
          </a:p>
        </p:txBody>
      </p:sp>
    </p:spTree>
    <p:extLst>
      <p:ext uri="{BB962C8B-B14F-4D97-AF65-F5344CB8AC3E}">
        <p14:creationId xmlns:p14="http://schemas.microsoft.com/office/powerpoint/2010/main" val="4016203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382" y="285754"/>
            <a:ext cx="6006492" cy="860885"/>
          </a:xfrm>
        </p:spPr>
        <p:txBody>
          <a:bodyPr>
            <a:noAutofit/>
          </a:bodyPr>
          <a:lstStyle/>
          <a:p>
            <a:pPr>
              <a:lnSpc>
                <a:spcPct val="100000"/>
              </a:lnSpc>
            </a:pPr>
            <a:r>
              <a:rPr lang="en-US" sz="4400" dirty="0">
                <a:latin typeface="Aileron Light" panose="00000400000000000000" pitchFamily="50" charset="0"/>
              </a:rPr>
              <a:t>What is a community?</a:t>
            </a:r>
          </a:p>
        </p:txBody>
      </p:sp>
      <p:sp>
        <p:nvSpPr>
          <p:cNvPr id="3" name="Content Placeholder 2"/>
          <p:cNvSpPr>
            <a:spLocks noGrp="1"/>
          </p:cNvSpPr>
          <p:nvPr>
            <p:ph type="body" sz="half" idx="2"/>
          </p:nvPr>
        </p:nvSpPr>
        <p:spPr>
          <a:xfrm>
            <a:off x="174945" y="1504950"/>
            <a:ext cx="3555485" cy="3138425"/>
          </a:xfrm>
        </p:spPr>
        <p:txBody>
          <a:bodyPr>
            <a:normAutofit fontScale="47500" lnSpcReduction="20000"/>
          </a:bodyPr>
          <a:lstStyle/>
          <a:p>
            <a:pPr>
              <a:lnSpc>
                <a:spcPct val="120000"/>
              </a:lnSpc>
            </a:pPr>
            <a:r>
              <a:rPr lang="en-US" sz="3100" dirty="0">
                <a:latin typeface="Aileron Light" panose="00000400000000000000" pitchFamily="50" charset="0"/>
              </a:rPr>
              <a:t>A </a:t>
            </a:r>
            <a:r>
              <a:rPr lang="en-US" sz="3100" i="1" dirty="0">
                <a:latin typeface="Aileron Light" panose="00000400000000000000" pitchFamily="50" charset="0"/>
              </a:rPr>
              <a:t>community</a:t>
            </a:r>
            <a:r>
              <a:rPr lang="en-US" sz="3100" dirty="0">
                <a:latin typeface="Aileron Light" panose="00000400000000000000" pitchFamily="50" charset="0"/>
              </a:rPr>
              <a:t> is a subset of nodes that share common or similar characteristics, based on which they tend to group.  </a:t>
            </a:r>
          </a:p>
          <a:p>
            <a:pPr marL="342892" indent="-342892">
              <a:lnSpc>
                <a:spcPct val="120000"/>
              </a:lnSpc>
              <a:buFont typeface="Arial" panose="020B0604020202020204" pitchFamily="34" charset="0"/>
              <a:buChar char="•"/>
            </a:pPr>
            <a:r>
              <a:rPr lang="en-US" sz="2600" dirty="0">
                <a:latin typeface="Aileron Light" panose="00000400000000000000" pitchFamily="50" charset="0"/>
              </a:rPr>
              <a:t>In a social network it might be a circle of friends,</a:t>
            </a:r>
          </a:p>
          <a:p>
            <a:pPr marL="342892" indent="-342892">
              <a:lnSpc>
                <a:spcPct val="120000"/>
              </a:lnSpc>
              <a:buFont typeface="Arial" panose="020B0604020202020204" pitchFamily="34" charset="0"/>
              <a:buChar char="•"/>
            </a:pPr>
            <a:r>
              <a:rPr lang="en-US" sz="2600" dirty="0">
                <a:latin typeface="Aileron Light" panose="00000400000000000000" pitchFamily="50" charset="0"/>
              </a:rPr>
              <a:t>In the World Wide Web it might indicate a group of pages on closely related topics, </a:t>
            </a:r>
          </a:p>
          <a:p>
            <a:pPr marL="342892" indent="-342892">
              <a:lnSpc>
                <a:spcPct val="120000"/>
              </a:lnSpc>
              <a:buFont typeface="Arial" panose="020B0604020202020204" pitchFamily="34" charset="0"/>
              <a:buChar char="•"/>
            </a:pPr>
            <a:r>
              <a:rPr lang="en-US" sz="2600" dirty="0">
                <a:latin typeface="Aileron Light" panose="00000400000000000000" pitchFamily="50" charset="0"/>
              </a:rPr>
              <a:t>In a network of emails it may indicate groups of emails that have similar patterns or domain or belong to individuals that correspond on a regular basis.</a:t>
            </a:r>
          </a:p>
          <a:p>
            <a:pPr>
              <a:lnSpc>
                <a:spcPct val="120000"/>
              </a:lnSpc>
            </a:pPr>
            <a:r>
              <a:rPr lang="en-US" sz="2900" i="1" dirty="0">
                <a:latin typeface="Aileron Light" panose="00000400000000000000" pitchFamily="50" charset="0"/>
              </a:rPr>
              <a:t>Community detection</a:t>
            </a:r>
            <a:r>
              <a:rPr lang="en-US" sz="2900" dirty="0">
                <a:latin typeface="Aileron Light" panose="00000400000000000000" pitchFamily="50" charset="0"/>
              </a:rPr>
              <a:t>: identifying what nodes belong to what communities (fast algorithms are usually not deterministic).</a:t>
            </a:r>
          </a:p>
        </p:txBody>
      </p:sp>
      <p:sp>
        <p:nvSpPr>
          <p:cNvPr id="4" name="Slide Number Placeholder 3"/>
          <p:cNvSpPr>
            <a:spLocks noGrp="1"/>
          </p:cNvSpPr>
          <p:nvPr>
            <p:ph type="sldNum" sz="quarter" idx="4"/>
          </p:nvPr>
        </p:nvSpPr>
        <p:spPr/>
        <p:txBody>
          <a:bodyPr/>
          <a:lstStyle/>
          <a:p>
            <a:pPr>
              <a:defRPr/>
            </a:pPr>
            <a:fld id="{640B6591-407E-4742-9513-3BA6198A5F88}" type="slidenum">
              <a:rPr lang="en-US" smtClean="0">
                <a:solidFill>
                  <a:prstClr val="black"/>
                </a:solidFill>
              </a:rPr>
              <a:pPr>
                <a:defRPr/>
              </a:pPr>
              <a:t>4</a:t>
            </a:fld>
            <a:endParaRPr lang="en-US" dirty="0">
              <a:solidFill>
                <a:prstClr val="black"/>
              </a:solidFill>
            </a:endParaRPr>
          </a:p>
        </p:txBody>
      </p:sp>
      <p:pic>
        <p:nvPicPr>
          <p:cNvPr id="7" name="Picture 6">
            <a:extLst>
              <a:ext uri="{FF2B5EF4-FFF2-40B4-BE49-F238E27FC236}">
                <a16:creationId xmlns:a16="http://schemas.microsoft.com/office/drawing/2014/main" id="{66421CB7-6348-480C-8DE3-9384CE335376}"/>
              </a:ext>
            </a:extLst>
          </p:cNvPr>
          <p:cNvPicPr>
            <a:picLocks noChangeAspect="1"/>
          </p:cNvPicPr>
          <p:nvPr/>
        </p:nvPicPr>
        <p:blipFill>
          <a:blip r:embed="rId2"/>
          <a:stretch>
            <a:fillRect/>
          </a:stretch>
        </p:blipFill>
        <p:spPr>
          <a:xfrm>
            <a:off x="3734416" y="1432353"/>
            <a:ext cx="2944663" cy="2800350"/>
          </a:xfrm>
          <a:prstGeom prst="rect">
            <a:avLst/>
          </a:prstGeom>
        </p:spPr>
      </p:pic>
      <p:sp>
        <p:nvSpPr>
          <p:cNvPr id="10" name="TextBox 9">
            <a:extLst>
              <a:ext uri="{FF2B5EF4-FFF2-40B4-BE49-F238E27FC236}">
                <a16:creationId xmlns:a16="http://schemas.microsoft.com/office/drawing/2014/main" id="{7E6DC95F-91E3-4572-BAD8-6B953AD2DE00}"/>
              </a:ext>
            </a:extLst>
          </p:cNvPr>
          <p:cNvSpPr txBox="1"/>
          <p:nvPr/>
        </p:nvSpPr>
        <p:spPr>
          <a:xfrm>
            <a:off x="4495802" y="4494414"/>
            <a:ext cx="2284084" cy="338554"/>
          </a:xfrm>
          <a:prstGeom prst="rect">
            <a:avLst/>
          </a:prstGeom>
          <a:noFill/>
        </p:spPr>
        <p:txBody>
          <a:bodyPr wrap="square">
            <a:spAutoFit/>
          </a:bodyPr>
          <a:lstStyle/>
          <a:p>
            <a:r>
              <a:rPr lang="en-US" sz="800" dirty="0">
                <a:latin typeface="Aileron Light" panose="00000400000000000000" pitchFamily="50" charset="0"/>
                <a:hlinkClick r:id="rId3"/>
              </a:rPr>
              <a:t>http://www.cs.cornell.edu/courses/cs6241/2019sp/readings/Fortunato-2016-guide.pdf</a:t>
            </a:r>
            <a:r>
              <a:rPr lang="en-US" sz="800" dirty="0">
                <a:latin typeface="Aileron Light" panose="00000400000000000000" pitchFamily="50" charset="0"/>
              </a:rPr>
              <a:t> </a:t>
            </a:r>
          </a:p>
        </p:txBody>
      </p:sp>
    </p:spTree>
    <p:extLst>
      <p:ext uri="{BB962C8B-B14F-4D97-AF65-F5344CB8AC3E}">
        <p14:creationId xmlns:p14="http://schemas.microsoft.com/office/powerpoint/2010/main" val="3618990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0"/>
            <a:ext cx="6856285"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6110" y="1436109"/>
            <a:ext cx="5143500" cy="227128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6110" y="1443712"/>
            <a:ext cx="5143499" cy="227128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7397" y="3069612"/>
            <a:ext cx="1876484" cy="2271286"/>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282227" y="727292"/>
            <a:ext cx="2193950"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6115" y="1428504"/>
            <a:ext cx="5143502" cy="2271282"/>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2531" y="440145"/>
            <a:ext cx="1800768" cy="2540623"/>
          </a:xfrm>
        </p:spPr>
        <p:txBody>
          <a:bodyPr vert="horz" lIns="91440" tIns="45720" rIns="91440" bIns="45720" rtlCol="0" anchor="b">
            <a:normAutofit/>
          </a:bodyPr>
          <a:lstStyle/>
          <a:p>
            <a:pPr algn="r" defTabSz="914378"/>
            <a:r>
              <a:rPr lang="en-US" sz="2600">
                <a:solidFill>
                  <a:srgbClr val="FFFFFF"/>
                </a:solidFill>
                <a:latin typeface="Aileron Light" panose="00000400000000000000" pitchFamily="50" charset="0"/>
              </a:rPr>
              <a:t>Main References</a:t>
            </a:r>
          </a:p>
        </p:txBody>
      </p:sp>
      <p:sp>
        <p:nvSpPr>
          <p:cNvPr id="3" name="Content Placeholder 2"/>
          <p:cNvSpPr>
            <a:spLocks noGrp="1"/>
          </p:cNvSpPr>
          <p:nvPr>
            <p:ph idx="4294967295"/>
          </p:nvPr>
        </p:nvSpPr>
        <p:spPr>
          <a:xfrm>
            <a:off x="2705774" y="487114"/>
            <a:ext cx="3687383" cy="4159535"/>
          </a:xfrm>
          <a:prstGeom prst="rect">
            <a:avLst/>
          </a:prstGeom>
        </p:spPr>
        <p:txBody>
          <a:bodyPr vert="horz" lIns="91440" tIns="45720" rIns="91440" bIns="45720" rtlCol="0" anchor="ctr">
            <a:normAutofit fontScale="92500" lnSpcReduction="20000"/>
          </a:bodyPr>
          <a:lstStyle/>
          <a:p>
            <a:r>
              <a:rPr lang="en-US" sz="1300" dirty="0">
                <a:latin typeface="Aileron Light" panose="00000400000000000000" pitchFamily="50" charset="0"/>
              </a:rPr>
              <a:t>“Statistical Properties of Community Structure in Large Social and Information Networks” by Jure </a:t>
            </a:r>
            <a:r>
              <a:rPr lang="en-US" sz="1300" dirty="0" err="1">
                <a:latin typeface="Aileron Light" panose="00000400000000000000" pitchFamily="50" charset="0"/>
              </a:rPr>
              <a:t>Leskovec</a:t>
            </a:r>
            <a:r>
              <a:rPr lang="en-US" sz="1300" i="1" dirty="0">
                <a:latin typeface="Aileron Light" panose="00000400000000000000" pitchFamily="50" charset="0"/>
              </a:rPr>
              <a:t>, </a:t>
            </a:r>
            <a:r>
              <a:rPr lang="en-US" sz="1300" dirty="0">
                <a:latin typeface="Aileron Light" panose="00000400000000000000" pitchFamily="50" charset="0"/>
              </a:rPr>
              <a:t>Kevin J. Lang, Anirban Dasgupta</a:t>
            </a:r>
            <a:r>
              <a:rPr lang="en-US" sz="1300" i="1" dirty="0">
                <a:latin typeface="Aileron Light" panose="00000400000000000000" pitchFamily="50" charset="0"/>
              </a:rPr>
              <a:t>, </a:t>
            </a:r>
            <a:r>
              <a:rPr lang="en-US" sz="1300" dirty="0">
                <a:latin typeface="Aileron Light" panose="00000400000000000000" pitchFamily="50" charset="0"/>
              </a:rPr>
              <a:t>Michael W. Mahoney</a:t>
            </a:r>
            <a:endParaRPr lang="en-US" altLang="en-US" sz="1300" dirty="0">
              <a:latin typeface="Aileron Light" panose="00000400000000000000" pitchFamily="50" charset="0"/>
            </a:endParaRPr>
          </a:p>
          <a:p>
            <a:r>
              <a:rPr lang="en-US" sz="1300" dirty="0">
                <a:latin typeface="Aileron Light" panose="00000400000000000000" pitchFamily="50" charset="0"/>
              </a:rPr>
              <a:t>Porter, Mason A., Jukka-</a:t>
            </a:r>
            <a:r>
              <a:rPr lang="en-US" sz="1300" dirty="0" err="1">
                <a:latin typeface="Aileron Light" panose="00000400000000000000" pitchFamily="50" charset="0"/>
              </a:rPr>
              <a:t>Pekka</a:t>
            </a:r>
            <a:r>
              <a:rPr lang="en-US" sz="1300" dirty="0">
                <a:latin typeface="Aileron Light" panose="00000400000000000000" pitchFamily="50" charset="0"/>
              </a:rPr>
              <a:t> </a:t>
            </a:r>
            <a:r>
              <a:rPr lang="en-US" sz="1300" dirty="0" err="1">
                <a:latin typeface="Aileron Light" panose="00000400000000000000" pitchFamily="50" charset="0"/>
              </a:rPr>
              <a:t>Onnela</a:t>
            </a:r>
            <a:r>
              <a:rPr lang="en-US" sz="1300" dirty="0">
                <a:latin typeface="Aileron Light" panose="00000400000000000000" pitchFamily="50" charset="0"/>
              </a:rPr>
              <a:t>, and Peter J. </a:t>
            </a:r>
            <a:r>
              <a:rPr lang="en-US" sz="1300" dirty="0" err="1">
                <a:latin typeface="Aileron Light" panose="00000400000000000000" pitchFamily="50" charset="0"/>
              </a:rPr>
              <a:t>Mucha</a:t>
            </a:r>
            <a:r>
              <a:rPr lang="en-US" sz="1300" dirty="0">
                <a:latin typeface="Aileron Light" panose="00000400000000000000" pitchFamily="50" charset="0"/>
              </a:rPr>
              <a:t>. "</a:t>
            </a:r>
            <a:r>
              <a:rPr lang="en-US" sz="1300" dirty="0">
                <a:latin typeface="Aileron Light" panose="00000400000000000000" pitchFamily="50" charset="0"/>
                <a:hlinkClick r:id="rId2"/>
              </a:rPr>
              <a:t>Communities in networks</a:t>
            </a:r>
            <a:r>
              <a:rPr lang="en-US" sz="1300" dirty="0">
                <a:latin typeface="Aileron Light" panose="00000400000000000000" pitchFamily="50" charset="0"/>
              </a:rPr>
              <a:t>." </a:t>
            </a:r>
            <a:r>
              <a:rPr lang="en-US" sz="1300" i="1" dirty="0">
                <a:latin typeface="Aileron Light" panose="00000400000000000000" pitchFamily="50" charset="0"/>
              </a:rPr>
              <a:t>Notices of the AMS</a:t>
            </a:r>
            <a:r>
              <a:rPr lang="en-US" sz="1300" dirty="0">
                <a:latin typeface="Aileron Light" panose="00000400000000000000" pitchFamily="50" charset="0"/>
              </a:rPr>
              <a:t> 56.9 (2009): 1082-1097.</a:t>
            </a:r>
          </a:p>
          <a:p>
            <a:r>
              <a:rPr lang="en-US" altLang="en-US" sz="1300" dirty="0">
                <a:latin typeface="Aileron Light" panose="00000400000000000000" pitchFamily="50" charset="0"/>
              </a:rPr>
              <a:t>Conversations and PPT from Mason Porter, Oxford.</a:t>
            </a:r>
          </a:p>
          <a:p>
            <a:r>
              <a:rPr lang="en-US" altLang="en-US" sz="1300" dirty="0">
                <a:latin typeface="Aileron Light" panose="00000400000000000000" pitchFamily="50" charset="0"/>
                <a:hlinkClick r:id="rId3"/>
              </a:rPr>
              <a:t>https://networkit.iti.kit.edu/</a:t>
            </a:r>
            <a:endParaRPr lang="en-US" altLang="en-US" sz="1300" dirty="0">
              <a:latin typeface="Aileron Light" panose="00000400000000000000" pitchFamily="50" charset="0"/>
            </a:endParaRPr>
          </a:p>
          <a:p>
            <a:r>
              <a:rPr lang="en-US" sz="1300" dirty="0" err="1">
                <a:latin typeface="Aileron Light" panose="00000400000000000000" pitchFamily="50" charset="0"/>
              </a:rPr>
              <a:t>Vishwanathan</a:t>
            </a:r>
            <a:r>
              <a:rPr lang="en-US" sz="1300" dirty="0">
                <a:latin typeface="Aileron Light" panose="00000400000000000000" pitchFamily="50" charset="0"/>
              </a:rPr>
              <a:t>, S. Vichy N., et al. "</a:t>
            </a:r>
            <a:r>
              <a:rPr lang="en-US" sz="1300" dirty="0">
                <a:latin typeface="Aileron Light" panose="00000400000000000000" pitchFamily="50" charset="0"/>
                <a:hlinkClick r:id="rId4"/>
              </a:rPr>
              <a:t>Graph Kernels</a:t>
            </a:r>
            <a:r>
              <a:rPr lang="en-US" sz="1300" dirty="0">
                <a:latin typeface="Aileron Light" panose="00000400000000000000" pitchFamily="50" charset="0"/>
              </a:rPr>
              <a:t>" </a:t>
            </a:r>
            <a:r>
              <a:rPr lang="en-US" sz="1300" i="1" dirty="0">
                <a:latin typeface="Aileron Light" panose="00000400000000000000" pitchFamily="50" charset="0"/>
              </a:rPr>
              <a:t>The Journal of Machine Learning Research</a:t>
            </a:r>
            <a:r>
              <a:rPr lang="en-US" sz="1300" dirty="0">
                <a:latin typeface="Aileron Light" panose="00000400000000000000" pitchFamily="50" charset="0"/>
              </a:rPr>
              <a:t> 11 (2010): 1201-1242.</a:t>
            </a:r>
          </a:p>
          <a:p>
            <a:r>
              <a:rPr lang="en-US" sz="1300" dirty="0">
                <a:latin typeface="Aileron Light" panose="00000400000000000000" pitchFamily="50" charset="0"/>
              </a:rPr>
              <a:t>Fast computing random walk kernels: </a:t>
            </a:r>
            <a:r>
              <a:rPr lang="en-US" sz="1300" dirty="0" err="1">
                <a:latin typeface="Aileron Light" panose="00000400000000000000" pitchFamily="50" charset="0"/>
              </a:rPr>
              <a:t>Borgwardt</a:t>
            </a:r>
            <a:r>
              <a:rPr lang="en-US" sz="1300" dirty="0">
                <a:latin typeface="Aileron Light" panose="00000400000000000000" pitchFamily="50" charset="0"/>
              </a:rPr>
              <a:t>, </a:t>
            </a:r>
            <a:r>
              <a:rPr lang="en-US" sz="1300" dirty="0" err="1">
                <a:latin typeface="Aileron Light" panose="00000400000000000000" pitchFamily="50" charset="0"/>
              </a:rPr>
              <a:t>Karsten</a:t>
            </a:r>
            <a:r>
              <a:rPr lang="en-US" sz="1300" dirty="0">
                <a:latin typeface="Aileron Light" panose="00000400000000000000" pitchFamily="50" charset="0"/>
              </a:rPr>
              <a:t> M., Nicol N. </a:t>
            </a:r>
            <a:r>
              <a:rPr lang="en-US" sz="1300" dirty="0" err="1">
                <a:latin typeface="Aileron Light" panose="00000400000000000000" pitchFamily="50" charset="0"/>
              </a:rPr>
              <a:t>Schraudolph</a:t>
            </a:r>
            <a:r>
              <a:rPr lang="en-US" sz="1300" dirty="0">
                <a:latin typeface="Aileron Light" panose="00000400000000000000" pitchFamily="50" charset="0"/>
              </a:rPr>
              <a:t>, and S. V. N. </a:t>
            </a:r>
            <a:r>
              <a:rPr lang="en-US" sz="1300" dirty="0" err="1">
                <a:latin typeface="Aileron Light" panose="00000400000000000000" pitchFamily="50" charset="0"/>
              </a:rPr>
              <a:t>Vishwanathan</a:t>
            </a:r>
            <a:r>
              <a:rPr lang="en-US" sz="1300" dirty="0">
                <a:latin typeface="Aileron Light" panose="00000400000000000000" pitchFamily="50" charset="0"/>
              </a:rPr>
              <a:t>. "</a:t>
            </a:r>
            <a:r>
              <a:rPr lang="en-US" sz="1300" dirty="0">
                <a:latin typeface="Aileron Light" panose="00000400000000000000" pitchFamily="50" charset="0"/>
                <a:hlinkClick r:id="rId5"/>
              </a:rPr>
              <a:t>Fast computation of graph kernels.</a:t>
            </a:r>
            <a:r>
              <a:rPr lang="en-US" sz="1300" dirty="0">
                <a:latin typeface="Aileron Light" panose="00000400000000000000" pitchFamily="50" charset="0"/>
              </a:rPr>
              <a:t>" </a:t>
            </a:r>
            <a:r>
              <a:rPr lang="en-US" sz="1300" i="1" dirty="0">
                <a:latin typeface="Aileron Light" panose="00000400000000000000" pitchFamily="50" charset="0"/>
              </a:rPr>
              <a:t>Advances in neural information processing systems</a:t>
            </a:r>
            <a:r>
              <a:rPr lang="en-US" sz="1300" dirty="0">
                <a:latin typeface="Aileron Light" panose="00000400000000000000" pitchFamily="50" charset="0"/>
              </a:rPr>
              <a:t>. 2006.</a:t>
            </a:r>
          </a:p>
          <a:p>
            <a:r>
              <a:rPr lang="en-US" sz="1300" dirty="0">
                <a:latin typeface="Aileron Light" panose="00000400000000000000" pitchFamily="50" charset="0"/>
              </a:rPr>
              <a:t>An alternative to kernels using graphlets: </a:t>
            </a:r>
            <a:r>
              <a:rPr lang="en-US" sz="1300" dirty="0" err="1">
                <a:latin typeface="Aileron Light" panose="00000400000000000000" pitchFamily="50" charset="0"/>
              </a:rPr>
              <a:t>Shervashidze</a:t>
            </a:r>
            <a:r>
              <a:rPr lang="en-US" sz="1300" dirty="0">
                <a:latin typeface="Aileron Light" panose="00000400000000000000" pitchFamily="50" charset="0"/>
              </a:rPr>
              <a:t>, Nino, et al. "</a:t>
            </a:r>
            <a:r>
              <a:rPr lang="en-US" sz="1300" dirty="0">
                <a:latin typeface="Aileron Light" panose="00000400000000000000" pitchFamily="50" charset="0"/>
                <a:hlinkClick r:id="rId6"/>
              </a:rPr>
              <a:t>Efficient graphlet kernels for large graph comparison</a:t>
            </a:r>
            <a:r>
              <a:rPr lang="en-US" sz="1300" dirty="0">
                <a:latin typeface="Aileron Light" panose="00000400000000000000" pitchFamily="50" charset="0"/>
              </a:rPr>
              <a:t>." </a:t>
            </a:r>
            <a:r>
              <a:rPr lang="en-US" sz="1300" i="1" dirty="0">
                <a:latin typeface="Aileron Light" panose="00000400000000000000" pitchFamily="50" charset="0"/>
              </a:rPr>
              <a:t>International conference on artificial intelligence and statistics</a:t>
            </a:r>
            <a:r>
              <a:rPr lang="en-US" sz="1300" dirty="0">
                <a:latin typeface="Aileron Light" panose="00000400000000000000" pitchFamily="50" charset="0"/>
              </a:rPr>
              <a:t>. 2009.</a:t>
            </a:r>
          </a:p>
          <a:p>
            <a:r>
              <a:rPr lang="en-US" sz="1300" dirty="0" err="1">
                <a:latin typeface="Aileron Light" panose="00000400000000000000" pitchFamily="50" charset="0"/>
              </a:rPr>
              <a:t>Karsten</a:t>
            </a:r>
            <a:r>
              <a:rPr lang="en-US" sz="1300" dirty="0">
                <a:latin typeface="Aileron Light" panose="00000400000000000000" pitchFamily="50" charset="0"/>
              </a:rPr>
              <a:t> M. </a:t>
            </a:r>
            <a:r>
              <a:rPr lang="en-US" sz="1300" dirty="0" err="1">
                <a:latin typeface="Aileron Light" panose="00000400000000000000" pitchFamily="50" charset="0"/>
              </a:rPr>
              <a:t>Borgwardt</a:t>
            </a:r>
            <a:r>
              <a:rPr lang="en-US" sz="1300" dirty="0">
                <a:latin typeface="Aileron Light" panose="00000400000000000000" pitchFamily="50" charset="0"/>
              </a:rPr>
              <a:t> and Hans-Peter </a:t>
            </a:r>
            <a:r>
              <a:rPr lang="en-US" sz="1300" dirty="0" err="1">
                <a:latin typeface="Aileron Light" panose="00000400000000000000" pitchFamily="50" charset="0"/>
              </a:rPr>
              <a:t>Kriege</a:t>
            </a:r>
            <a:r>
              <a:rPr lang="en-US" sz="1300" dirty="0">
                <a:latin typeface="Aileron Light" panose="00000400000000000000" pitchFamily="50" charset="0"/>
              </a:rPr>
              <a:t> </a:t>
            </a:r>
            <a:r>
              <a:rPr lang="en-US" sz="1300" dirty="0">
                <a:latin typeface="Aileron Light" panose="00000400000000000000" pitchFamily="50" charset="0"/>
                <a:hlinkClick r:id="rId7" action="ppaction://hlinkfile"/>
              </a:rPr>
              <a:t>Shortest path kernels</a:t>
            </a:r>
            <a:r>
              <a:rPr lang="en-US" sz="1300" dirty="0">
                <a:latin typeface="Aileron Light" panose="00000400000000000000" pitchFamily="50" charset="0"/>
              </a:rPr>
              <a:t>, IEEE International Conference on Data Mining (ICDM’05) 2005</a:t>
            </a:r>
          </a:p>
          <a:p>
            <a:r>
              <a:rPr lang="en-US" sz="1300" dirty="0">
                <a:latin typeface="Aileron Light" panose="00000400000000000000" pitchFamily="50" charset="0"/>
                <a:hlinkClick r:id="rId8"/>
              </a:rPr>
              <a:t>Robustness in Modular structure</a:t>
            </a:r>
            <a:endParaRPr lang="en-US" sz="1300" dirty="0">
              <a:latin typeface="Aileron Light" panose="00000400000000000000" pitchFamily="50" charset="0"/>
            </a:endParaRPr>
          </a:p>
          <a:p>
            <a:r>
              <a:rPr lang="en-US" sz="1300" dirty="0">
                <a:latin typeface="Aileron Light" panose="00000400000000000000" pitchFamily="50" charset="0"/>
                <a:hlinkClick r:id="rId9"/>
              </a:rPr>
              <a:t>Relative centrality and local community</a:t>
            </a:r>
            <a:endParaRPr lang="en-US" sz="1300" dirty="0">
              <a:latin typeface="Aileron Light" panose="00000400000000000000" pitchFamily="50" charset="0"/>
            </a:endParaRPr>
          </a:p>
        </p:txBody>
      </p:sp>
      <p:sp>
        <p:nvSpPr>
          <p:cNvPr id="4" name="Slide Number Placeholder 3"/>
          <p:cNvSpPr>
            <a:spLocks noGrp="1"/>
          </p:cNvSpPr>
          <p:nvPr>
            <p:ph type="sldNum" sz="quarter" idx="4294967295"/>
          </p:nvPr>
        </p:nvSpPr>
        <p:spPr>
          <a:xfrm>
            <a:off x="6373761" y="4877261"/>
            <a:ext cx="442558" cy="273843"/>
          </a:xfrm>
          <a:prstGeom prst="rect">
            <a:avLst/>
          </a:prstGeom>
        </p:spPr>
        <p:txBody>
          <a:bodyPr vert="horz" lIns="91440" tIns="45720" rIns="91440" bIns="45720" rtlCol="0" anchor="ctr">
            <a:normAutofit/>
          </a:bodyPr>
          <a:lstStyle/>
          <a:p>
            <a:pPr algn="r">
              <a:spcAft>
                <a:spcPts val="338"/>
              </a:spcAft>
              <a:defRPr/>
            </a:pPr>
            <a:fld id="{640B6591-407E-4742-9513-3BA6198A5F88}" type="slidenum">
              <a:rPr lang="en-US" sz="700">
                <a:solidFill>
                  <a:schemeClr val="tx1">
                    <a:lumMod val="50000"/>
                    <a:lumOff val="50000"/>
                  </a:schemeClr>
                </a:solidFill>
                <a:latin typeface="Aileron Light" panose="00000400000000000000" pitchFamily="50" charset="0"/>
              </a:rPr>
              <a:pPr algn="r">
                <a:spcAft>
                  <a:spcPts val="338"/>
                </a:spcAft>
                <a:defRPr/>
              </a:pPr>
              <a:t>40</a:t>
            </a:fld>
            <a:endParaRPr lang="en-US" sz="700">
              <a:solidFill>
                <a:schemeClr val="tx1">
                  <a:lumMod val="50000"/>
                  <a:lumOff val="50000"/>
                </a:schemeClr>
              </a:solidFill>
              <a:latin typeface="Aileron Light" panose="00000400000000000000" pitchFamily="50" charset="0"/>
            </a:endParaRPr>
          </a:p>
        </p:txBody>
      </p:sp>
    </p:spTree>
    <p:extLst>
      <p:ext uri="{BB962C8B-B14F-4D97-AF65-F5344CB8AC3E}">
        <p14:creationId xmlns:p14="http://schemas.microsoft.com/office/powerpoint/2010/main" val="2063373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0"/>
            <a:ext cx="6856285"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6110" y="1436109"/>
            <a:ext cx="5143500" cy="227128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6110" y="1443712"/>
            <a:ext cx="5143499" cy="227128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7397" y="3069612"/>
            <a:ext cx="1876484" cy="2271286"/>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282227" y="727292"/>
            <a:ext cx="2193950"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6115" y="1428504"/>
            <a:ext cx="5143502" cy="2271282"/>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2531" y="440145"/>
            <a:ext cx="1800768" cy="2540623"/>
          </a:xfrm>
        </p:spPr>
        <p:txBody>
          <a:bodyPr vert="horz" lIns="91440" tIns="45720" rIns="91440" bIns="45720" rtlCol="0" anchor="b">
            <a:normAutofit/>
          </a:bodyPr>
          <a:lstStyle/>
          <a:p>
            <a:pPr algn="r" defTabSz="914378"/>
            <a:r>
              <a:rPr lang="en-US" sz="2600">
                <a:solidFill>
                  <a:srgbClr val="FFFFFF"/>
                </a:solidFill>
                <a:latin typeface="Aileron Light" panose="00000400000000000000" pitchFamily="50" charset="0"/>
              </a:rPr>
              <a:t>Main References</a:t>
            </a:r>
          </a:p>
        </p:txBody>
      </p:sp>
      <p:sp>
        <p:nvSpPr>
          <p:cNvPr id="3" name="Content Placeholder 2"/>
          <p:cNvSpPr>
            <a:spLocks noGrp="1"/>
          </p:cNvSpPr>
          <p:nvPr>
            <p:ph idx="4294967295"/>
          </p:nvPr>
        </p:nvSpPr>
        <p:spPr>
          <a:xfrm>
            <a:off x="2705770" y="487114"/>
            <a:ext cx="4076030" cy="4159535"/>
          </a:xfrm>
          <a:prstGeom prst="rect">
            <a:avLst/>
          </a:prstGeom>
        </p:spPr>
        <p:txBody>
          <a:bodyPr vert="horz" lIns="91440" tIns="45720" rIns="91440" bIns="45720" rtlCol="0" anchor="ctr">
            <a:noAutofit/>
          </a:bodyPr>
          <a:lstStyle/>
          <a:p>
            <a:pPr marL="295268" indent="-214308"/>
            <a:r>
              <a:rPr lang="en-US" sz="1100" dirty="0" err="1">
                <a:latin typeface="Aileron Light" panose="00000400000000000000" pitchFamily="50" charset="0"/>
              </a:rPr>
              <a:t>Kivelä</a:t>
            </a:r>
            <a:r>
              <a:rPr lang="en-US" sz="1100" dirty="0">
                <a:latin typeface="Aileron Light" panose="00000400000000000000" pitchFamily="50" charset="0"/>
              </a:rPr>
              <a:t>, M., Arenas, A., Barthelemy, M., Gleeson, J.P., Moreno, Y. and Porter, M.A., 2014. Multilayer networks. </a:t>
            </a:r>
            <a:r>
              <a:rPr lang="en-US" sz="1100" i="1" dirty="0">
                <a:latin typeface="Aileron Light" panose="00000400000000000000" pitchFamily="50" charset="0"/>
              </a:rPr>
              <a:t>Journal of complex networks</a:t>
            </a:r>
            <a:r>
              <a:rPr lang="en-US" sz="1100" dirty="0">
                <a:latin typeface="Aileron Light" panose="00000400000000000000" pitchFamily="50" charset="0"/>
              </a:rPr>
              <a:t>, </a:t>
            </a:r>
            <a:r>
              <a:rPr lang="en-US" sz="1100" i="1" dirty="0">
                <a:latin typeface="Aileron Light" panose="00000400000000000000" pitchFamily="50" charset="0"/>
              </a:rPr>
              <a:t>2</a:t>
            </a:r>
            <a:r>
              <a:rPr lang="en-US" sz="1100" dirty="0">
                <a:latin typeface="Aileron Light" panose="00000400000000000000" pitchFamily="50" charset="0"/>
              </a:rPr>
              <a:t>(3), pp.203-271.</a:t>
            </a:r>
            <a:r>
              <a:rPr lang="en-US" altLang="en-US" sz="1100" dirty="0">
                <a:latin typeface="Aileron Light" panose="00000400000000000000" pitchFamily="50" charset="0"/>
              </a:rPr>
              <a:t> </a:t>
            </a:r>
          </a:p>
          <a:p>
            <a:pPr marL="295268" indent="-214308"/>
            <a:r>
              <a:rPr lang="en-US" altLang="en-US" sz="1100" dirty="0">
                <a:latin typeface="Aileron Light" panose="00000400000000000000" pitchFamily="50" charset="0"/>
              </a:rPr>
              <a:t>Lucas G. S. </a:t>
            </a:r>
            <a:r>
              <a:rPr lang="en-US" altLang="en-US" sz="1100" dirty="0" err="1">
                <a:latin typeface="Aileron Light" panose="00000400000000000000" pitchFamily="50" charset="0"/>
              </a:rPr>
              <a:t>Jeub</a:t>
            </a:r>
            <a:r>
              <a:rPr lang="en-US" altLang="en-US" sz="1100" dirty="0">
                <a:latin typeface="Aileron Light" panose="00000400000000000000" pitchFamily="50" charset="0"/>
              </a:rPr>
              <a:t>, Prakash Balachandran, Mason A. Porter, Peter J. </a:t>
            </a:r>
            <a:r>
              <a:rPr lang="en-US" altLang="en-US" sz="1100" dirty="0" err="1">
                <a:latin typeface="Aileron Light" panose="00000400000000000000" pitchFamily="50" charset="0"/>
              </a:rPr>
              <a:t>Mucha</a:t>
            </a:r>
            <a:r>
              <a:rPr lang="en-US" altLang="en-US" sz="1100" dirty="0">
                <a:latin typeface="Aileron Light" panose="00000400000000000000" pitchFamily="50" charset="0"/>
              </a:rPr>
              <a:t>, and Michael W. Mahoney, “Think locally, act locally: Detection of small, medium-sized, and large communities in large networks” </a:t>
            </a:r>
            <a:r>
              <a:rPr lang="en-US" sz="1100" dirty="0">
                <a:latin typeface="Aileron Light" panose="00000400000000000000" pitchFamily="50" charset="0"/>
              </a:rPr>
              <a:t>PHYSICAL REVIEW E </a:t>
            </a:r>
            <a:r>
              <a:rPr lang="en-US" sz="1100" b="1" dirty="0">
                <a:latin typeface="Aileron Light" panose="00000400000000000000" pitchFamily="50" charset="0"/>
              </a:rPr>
              <a:t>91</a:t>
            </a:r>
            <a:r>
              <a:rPr lang="en-US" sz="1100" dirty="0">
                <a:latin typeface="Aileron Light" panose="00000400000000000000" pitchFamily="50" charset="0"/>
              </a:rPr>
              <a:t>, 012821 </a:t>
            </a:r>
            <a:r>
              <a:rPr lang="en-US" altLang="en-US" sz="1100" dirty="0">
                <a:latin typeface="Aileron Light" panose="00000400000000000000" pitchFamily="50" charset="0"/>
              </a:rPr>
              <a:t>(2015)</a:t>
            </a:r>
          </a:p>
          <a:p>
            <a:pPr marL="295268" indent="-214308"/>
            <a:r>
              <a:rPr lang="en-US" altLang="en-US" sz="1100" dirty="0">
                <a:latin typeface="Aileron Light" panose="00000400000000000000" pitchFamily="50" charset="0"/>
              </a:rPr>
              <a:t>J. </a:t>
            </a:r>
            <a:r>
              <a:rPr lang="en-US" altLang="en-US" sz="1100" dirty="0" err="1">
                <a:latin typeface="Aileron Light" panose="00000400000000000000" pitchFamily="50" charset="0"/>
              </a:rPr>
              <a:t>Leskovec</a:t>
            </a:r>
            <a:r>
              <a:rPr lang="en-US" altLang="en-US" sz="1100" dirty="0">
                <a:latin typeface="Aileron Light" panose="00000400000000000000" pitchFamily="50" charset="0"/>
              </a:rPr>
              <a:t>, K. J. Lang, A. Dasgupta, and M. W. Mahoney, Internet Math. </a:t>
            </a:r>
            <a:r>
              <a:rPr lang="en-US" altLang="en-US" sz="1100" b="1" dirty="0">
                <a:latin typeface="Aileron Light" panose="00000400000000000000" pitchFamily="50" charset="0"/>
              </a:rPr>
              <a:t>6</a:t>
            </a:r>
            <a:r>
              <a:rPr lang="en-US" altLang="en-US" sz="1100" dirty="0">
                <a:latin typeface="Aileron Light" panose="00000400000000000000" pitchFamily="50" charset="0"/>
              </a:rPr>
              <a:t>, 29 (2009).</a:t>
            </a:r>
            <a:endParaRPr lang="en-US" sz="1100" dirty="0">
              <a:latin typeface="Aileron Light" panose="00000400000000000000" pitchFamily="50" charset="0"/>
            </a:endParaRPr>
          </a:p>
          <a:p>
            <a:pPr marL="295268" indent="-214308"/>
            <a:r>
              <a:rPr lang="en-US" altLang="en-US" sz="1100" dirty="0">
                <a:latin typeface="Aileron Light" panose="00000400000000000000" pitchFamily="50" charset="0"/>
              </a:rPr>
              <a:t>M. E. Newman “</a:t>
            </a:r>
            <a:r>
              <a:rPr lang="en-US" sz="1100" dirty="0">
                <a:latin typeface="Aileron Light" panose="00000400000000000000" pitchFamily="50" charset="0"/>
              </a:rPr>
              <a:t>Finding community structure in networks using the eigenvectors of matrices</a:t>
            </a:r>
            <a:r>
              <a:rPr lang="en-US" altLang="en-US" sz="1100" dirty="0">
                <a:latin typeface="Aileron Light" panose="00000400000000000000" pitchFamily="50" charset="0"/>
              </a:rPr>
              <a:t>” </a:t>
            </a:r>
            <a:r>
              <a:rPr lang="en-US" sz="1100" dirty="0">
                <a:latin typeface="Aileron Light" panose="00000400000000000000" pitchFamily="50" charset="0"/>
              </a:rPr>
              <a:t>PHYSICAL REVIEW E </a:t>
            </a:r>
            <a:r>
              <a:rPr lang="en-US" sz="1100" b="1" dirty="0">
                <a:latin typeface="Aileron Light" panose="00000400000000000000" pitchFamily="50" charset="0"/>
              </a:rPr>
              <a:t>74</a:t>
            </a:r>
            <a:r>
              <a:rPr lang="en-US" sz="1100" dirty="0">
                <a:latin typeface="Aileron Light" panose="00000400000000000000" pitchFamily="50" charset="0"/>
              </a:rPr>
              <a:t>, 036104 (2006)</a:t>
            </a:r>
          </a:p>
          <a:p>
            <a:pPr marL="295268" indent="-214308"/>
            <a:r>
              <a:rPr lang="en-US" sz="1100" dirty="0">
                <a:latin typeface="Aileron Light" panose="00000400000000000000" pitchFamily="50" charset="0"/>
              </a:rPr>
              <a:t>Aggarwal, </a:t>
            </a:r>
            <a:r>
              <a:rPr lang="en-US" sz="1100" dirty="0" err="1">
                <a:latin typeface="Aileron Light" panose="00000400000000000000" pitchFamily="50" charset="0"/>
              </a:rPr>
              <a:t>Charu</a:t>
            </a:r>
            <a:r>
              <a:rPr lang="en-US" sz="1100" dirty="0">
                <a:latin typeface="Aileron Light" panose="00000400000000000000" pitchFamily="50" charset="0"/>
              </a:rPr>
              <a:t> C., and </a:t>
            </a:r>
            <a:r>
              <a:rPr lang="en-US" sz="1100" dirty="0" err="1">
                <a:latin typeface="Aileron Light" panose="00000400000000000000" pitchFamily="50" charset="0"/>
              </a:rPr>
              <a:t>Haixun</a:t>
            </a:r>
            <a:r>
              <a:rPr lang="en-US" sz="1100" dirty="0">
                <a:latin typeface="Aileron Light" panose="00000400000000000000" pitchFamily="50" charset="0"/>
              </a:rPr>
              <a:t> Wang. "Graph data management and mining: A survey of algorithms and applications." Managing and Mining Graph Data. Springer US, 2010. 13-68.</a:t>
            </a:r>
          </a:p>
          <a:p>
            <a:r>
              <a:rPr lang="en-US" sz="1100" dirty="0" err="1">
                <a:latin typeface="Aileron Light" panose="00000400000000000000" pitchFamily="50" charset="0"/>
              </a:rPr>
              <a:t>Malliaros</a:t>
            </a:r>
            <a:r>
              <a:rPr lang="en-US" sz="1100" dirty="0">
                <a:latin typeface="Aileron Light" panose="00000400000000000000" pitchFamily="50" charset="0"/>
              </a:rPr>
              <a:t>, </a:t>
            </a:r>
            <a:r>
              <a:rPr lang="en-US" sz="1100" dirty="0" err="1">
                <a:latin typeface="Aileron Light" panose="00000400000000000000" pitchFamily="50" charset="0"/>
              </a:rPr>
              <a:t>Fragkiskos</a:t>
            </a:r>
            <a:r>
              <a:rPr lang="en-US" sz="1100" dirty="0">
                <a:latin typeface="Aileron Light" panose="00000400000000000000" pitchFamily="50" charset="0"/>
              </a:rPr>
              <a:t> D., and Michalis </a:t>
            </a:r>
            <a:r>
              <a:rPr lang="en-US" sz="1100" dirty="0" err="1">
                <a:latin typeface="Aileron Light" panose="00000400000000000000" pitchFamily="50" charset="0"/>
              </a:rPr>
              <a:t>Vazirgiannis</a:t>
            </a:r>
            <a:r>
              <a:rPr lang="en-US" sz="1100" dirty="0">
                <a:latin typeface="Aileron Light" panose="00000400000000000000" pitchFamily="50" charset="0"/>
              </a:rPr>
              <a:t>. "</a:t>
            </a:r>
            <a:r>
              <a:rPr lang="en-US" sz="1100" dirty="0">
                <a:latin typeface="Aileron Light" panose="00000400000000000000" pitchFamily="50" charset="0"/>
                <a:hlinkClick r:id="rId2"/>
              </a:rPr>
              <a:t>Clustering and community detection in directed networks: A survey</a:t>
            </a:r>
            <a:r>
              <a:rPr lang="en-US" sz="1100" dirty="0">
                <a:latin typeface="Aileron Light" panose="00000400000000000000" pitchFamily="50" charset="0"/>
              </a:rPr>
              <a:t>." </a:t>
            </a:r>
            <a:r>
              <a:rPr lang="en-US" sz="1100" i="1" dirty="0">
                <a:latin typeface="Aileron Light" panose="00000400000000000000" pitchFamily="50" charset="0"/>
              </a:rPr>
              <a:t>Physics Reports</a:t>
            </a:r>
            <a:r>
              <a:rPr lang="en-US" sz="1100" dirty="0">
                <a:latin typeface="Aileron Light" panose="00000400000000000000" pitchFamily="50" charset="0"/>
              </a:rPr>
              <a:t> 533.4 (2013): 95-142.</a:t>
            </a:r>
          </a:p>
          <a:p>
            <a:r>
              <a:rPr lang="en-US" sz="1100" dirty="0">
                <a:latin typeface="Aileron Light" panose="00000400000000000000" pitchFamily="50" charset="0"/>
              </a:rPr>
              <a:t>Social Media: </a:t>
            </a:r>
            <a:r>
              <a:rPr lang="en-US" sz="1100" dirty="0">
                <a:latin typeface="Aileron Light" panose="00000400000000000000" pitchFamily="50" charset="0"/>
                <a:hlinkClick r:id="rId3"/>
              </a:rPr>
              <a:t>http://link.springer.com/article/10.1007/s10618-011-0224-z#page-1</a:t>
            </a:r>
            <a:endParaRPr lang="en-US" sz="1100" dirty="0">
              <a:latin typeface="Aileron Light" panose="00000400000000000000" pitchFamily="50" charset="0"/>
            </a:endParaRPr>
          </a:p>
          <a:p>
            <a:r>
              <a:rPr lang="en-US" sz="1100" dirty="0">
                <a:latin typeface="Aileron Light" panose="00000400000000000000" pitchFamily="50" charset="0"/>
              </a:rPr>
              <a:t>Graph mining and management (</a:t>
            </a:r>
            <a:r>
              <a:rPr lang="en-US" sz="1100" dirty="0">
                <a:latin typeface="Aileron Light" panose="00000400000000000000" pitchFamily="50" charset="0"/>
                <a:hlinkClick r:id="rId4"/>
              </a:rPr>
              <a:t>clustering networks</a:t>
            </a:r>
            <a:r>
              <a:rPr lang="en-US" sz="1100" dirty="0">
                <a:latin typeface="Aileron Light" panose="00000400000000000000" pitchFamily="50" charset="0"/>
              </a:rPr>
              <a:t>):Aggarwal, </a:t>
            </a:r>
            <a:r>
              <a:rPr lang="en-US" sz="1100" dirty="0" err="1">
                <a:latin typeface="Aileron Light" panose="00000400000000000000" pitchFamily="50" charset="0"/>
              </a:rPr>
              <a:t>Charu</a:t>
            </a:r>
            <a:r>
              <a:rPr lang="en-US" sz="1100" dirty="0">
                <a:latin typeface="Aileron Light" panose="00000400000000000000" pitchFamily="50" charset="0"/>
              </a:rPr>
              <a:t> C., and </a:t>
            </a:r>
            <a:r>
              <a:rPr lang="en-US" sz="1100" dirty="0" err="1">
                <a:latin typeface="Aileron Light" panose="00000400000000000000" pitchFamily="50" charset="0"/>
              </a:rPr>
              <a:t>Haixun</a:t>
            </a:r>
            <a:r>
              <a:rPr lang="en-US" sz="1100" dirty="0">
                <a:latin typeface="Aileron Light" panose="00000400000000000000" pitchFamily="50" charset="0"/>
              </a:rPr>
              <a:t> Wang. "Graph data management and mining: A survey of algorithms and applications." Managing and Mining Graph Data. Springer US, 2010. 13-68.</a:t>
            </a:r>
          </a:p>
          <a:p>
            <a:r>
              <a:rPr lang="en-US" sz="1100" dirty="0">
                <a:latin typeface="Aileron Light" panose="00000400000000000000" pitchFamily="50" charset="0"/>
                <a:hlinkClick r:id="rId5"/>
              </a:rPr>
              <a:t>Encyclopedia of Distances</a:t>
            </a:r>
            <a:endParaRPr lang="en-US" sz="1100" dirty="0">
              <a:latin typeface="Aileron Light" panose="00000400000000000000" pitchFamily="50" charset="0"/>
            </a:endParaRPr>
          </a:p>
        </p:txBody>
      </p:sp>
      <p:sp>
        <p:nvSpPr>
          <p:cNvPr id="4" name="Slide Number Placeholder 3"/>
          <p:cNvSpPr>
            <a:spLocks noGrp="1"/>
          </p:cNvSpPr>
          <p:nvPr>
            <p:ph type="sldNum" sz="quarter" idx="4294967295"/>
          </p:nvPr>
        </p:nvSpPr>
        <p:spPr>
          <a:xfrm>
            <a:off x="6377365" y="4877261"/>
            <a:ext cx="434915" cy="273843"/>
          </a:xfrm>
          <a:prstGeom prst="rect">
            <a:avLst/>
          </a:prstGeom>
        </p:spPr>
        <p:txBody>
          <a:bodyPr vert="horz" lIns="91440" tIns="45720" rIns="91440" bIns="45720" rtlCol="0" anchor="ctr">
            <a:normAutofit/>
          </a:bodyPr>
          <a:lstStyle/>
          <a:p>
            <a:pPr algn="r">
              <a:spcAft>
                <a:spcPts val="338"/>
              </a:spcAft>
              <a:defRPr/>
            </a:pPr>
            <a:fld id="{640B6591-407E-4742-9513-3BA6198A5F88}" type="slidenum">
              <a:rPr lang="en-US" sz="700">
                <a:solidFill>
                  <a:schemeClr val="tx1">
                    <a:lumMod val="50000"/>
                    <a:lumOff val="50000"/>
                  </a:schemeClr>
                </a:solidFill>
                <a:latin typeface="Aileron Light" panose="00000400000000000000" pitchFamily="50" charset="0"/>
              </a:rPr>
              <a:pPr algn="r">
                <a:spcAft>
                  <a:spcPts val="338"/>
                </a:spcAft>
                <a:defRPr/>
              </a:pPr>
              <a:t>41</a:t>
            </a:fld>
            <a:endParaRPr lang="en-US" sz="700">
              <a:solidFill>
                <a:schemeClr val="tx1">
                  <a:lumMod val="50000"/>
                  <a:lumOff val="50000"/>
                </a:schemeClr>
              </a:solidFill>
              <a:latin typeface="Aileron Light" panose="00000400000000000000" pitchFamily="50" charset="0"/>
            </a:endParaRPr>
          </a:p>
        </p:txBody>
      </p:sp>
    </p:spTree>
    <p:extLst>
      <p:ext uri="{BB962C8B-B14F-4D97-AF65-F5344CB8AC3E}">
        <p14:creationId xmlns:p14="http://schemas.microsoft.com/office/powerpoint/2010/main" val="264688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1734" y="306980"/>
            <a:ext cx="6768028" cy="777541"/>
          </a:xfrm>
        </p:spPr>
        <p:txBody>
          <a:bodyPr anchor="ctr">
            <a:noAutofit/>
          </a:bodyPr>
          <a:lstStyle/>
          <a:p>
            <a:pPr eaLnBrk="1"/>
            <a:r>
              <a:rPr lang="en-US" altLang="en-US" sz="2800" dirty="0">
                <a:latin typeface="Aileron Light" panose="00000400000000000000" pitchFamily="50" charset="0"/>
              </a:rPr>
              <a:t>What might influence a community?</a:t>
            </a:r>
          </a:p>
        </p:txBody>
      </p:sp>
      <p:pic>
        <p:nvPicPr>
          <p:cNvPr id="7171" name="Content Placeholder 3"/>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68" t="3286" r="468" b="-3286"/>
          <a:stretch/>
        </p:blipFill>
        <p:spPr>
          <a:xfrm>
            <a:off x="447431" y="1485543"/>
            <a:ext cx="6172199" cy="3261622"/>
          </a:xfrm>
        </p:spPr>
      </p:pic>
      <p:sp>
        <p:nvSpPr>
          <p:cNvPr id="6" name="Slide Number Placeholder 3"/>
          <p:cNvSpPr>
            <a:spLocks noGrp="1"/>
          </p:cNvSpPr>
          <p:nvPr>
            <p:ph type="sldNum" sz="quarter" idx="4"/>
          </p:nvPr>
        </p:nvSpPr>
        <p:spPr/>
        <p:txBody>
          <a:bodyPr/>
          <a:lstStyle/>
          <a:p>
            <a:pPr>
              <a:defRPr/>
            </a:pPr>
            <a:r>
              <a:rPr lang="en-US" dirty="0">
                <a:solidFill>
                  <a:prstClr val="black"/>
                </a:solidFill>
                <a:latin typeface="Aileron Light" panose="00000400000000000000" pitchFamily="50" charset="0"/>
              </a:rPr>
              <a:t>8</a:t>
            </a:r>
          </a:p>
        </p:txBody>
      </p:sp>
      <p:sp>
        <p:nvSpPr>
          <p:cNvPr id="7172" name="TextBox 4"/>
          <p:cNvSpPr txBox="1">
            <a:spLocks noChangeArrowheads="1"/>
          </p:cNvSpPr>
          <p:nvPr/>
        </p:nvSpPr>
        <p:spPr bwMode="auto">
          <a:xfrm>
            <a:off x="183614" y="1055253"/>
            <a:ext cx="6629400" cy="52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lnSpc>
                <a:spcPct val="93000"/>
              </a:lnSpc>
              <a:buClr>
                <a:srgbClr val="000000"/>
              </a:buClr>
              <a:buSzPct val="45000"/>
              <a:buFont typeface="Wingdings" panose="05000000000000000000" pitchFamily="2" charset="2"/>
              <a:buNone/>
            </a:pPr>
            <a:r>
              <a:rPr lang="en-US" altLang="en-US" sz="1500" dirty="0">
                <a:latin typeface="Aileron Light" panose="00000400000000000000" pitchFamily="50" charset="0"/>
              </a:rPr>
              <a:t>Homophily: similar nodes cluster together: for example based on Language </a:t>
            </a:r>
            <a:br>
              <a:rPr lang="en-US" altLang="en-US" sz="1500" dirty="0">
                <a:latin typeface="Aileron Light" panose="00000400000000000000" pitchFamily="50" charset="0"/>
              </a:rPr>
            </a:br>
            <a:r>
              <a:rPr lang="en-US" altLang="en-US" sz="1500" dirty="0">
                <a:latin typeface="Aileron Light" panose="00000400000000000000" pitchFamily="50" charset="0"/>
              </a:rPr>
              <a:t>(or based on degree for degree homophily)</a:t>
            </a:r>
          </a:p>
        </p:txBody>
      </p:sp>
      <p:sp>
        <p:nvSpPr>
          <p:cNvPr id="7173" name="Rectangle 5"/>
          <p:cNvSpPr>
            <a:spLocks noChangeArrowheads="1"/>
          </p:cNvSpPr>
          <p:nvPr/>
        </p:nvSpPr>
        <p:spPr bwMode="auto">
          <a:xfrm>
            <a:off x="238379" y="4747169"/>
            <a:ext cx="4977163"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45000"/>
              <a:buFont typeface="Wingdings" panose="05000000000000000000" pitchFamily="2" charset="2"/>
              <a:buNone/>
            </a:pPr>
            <a:r>
              <a:rPr lang="en-US" altLang="en-US" sz="600" dirty="0">
                <a:latin typeface="Aileron Light" panose="00000400000000000000" pitchFamily="50" charset="0"/>
              </a:rPr>
              <a:t>__________________________________________________________________________</a:t>
            </a:r>
          </a:p>
          <a:p>
            <a:pPr eaLnBrk="1">
              <a:lnSpc>
                <a:spcPct val="93000"/>
              </a:lnSpc>
              <a:buClr>
                <a:srgbClr val="000000"/>
              </a:buClr>
              <a:buSzPct val="45000"/>
              <a:buFont typeface="Wingdings" panose="05000000000000000000" pitchFamily="2" charset="2"/>
              <a:buNone/>
            </a:pPr>
            <a:r>
              <a:rPr lang="en-US" altLang="en-US" sz="600" dirty="0" err="1">
                <a:latin typeface="Aileron Light" panose="00000400000000000000" pitchFamily="50" charset="0"/>
              </a:rPr>
              <a:t>Virality</a:t>
            </a:r>
            <a:r>
              <a:rPr lang="en-US" altLang="en-US" sz="600" dirty="0">
                <a:latin typeface="Aileron Light" panose="00000400000000000000" pitchFamily="50" charset="0"/>
              </a:rPr>
              <a:t> Prediction and Community Structure in Social Networks Yong-</a:t>
            </a:r>
            <a:r>
              <a:rPr lang="en-US" altLang="en-US" sz="600" dirty="0" err="1">
                <a:latin typeface="Aileron Light" panose="00000400000000000000" pitchFamily="50" charset="0"/>
              </a:rPr>
              <a:t>Yeol</a:t>
            </a:r>
            <a:r>
              <a:rPr lang="en-US" altLang="en-US" sz="600" dirty="0">
                <a:latin typeface="Aileron Light" panose="00000400000000000000" pitchFamily="50" charset="0"/>
              </a:rPr>
              <a:t> “YY” </a:t>
            </a:r>
            <a:r>
              <a:rPr lang="en-US" altLang="en-US" sz="600" dirty="0" err="1">
                <a:latin typeface="Aileron Light" panose="00000400000000000000" pitchFamily="50" charset="0"/>
              </a:rPr>
              <a:t>Ahn</a:t>
            </a:r>
            <a:endParaRPr lang="en-US" altLang="en-US" sz="600" dirty="0">
              <a:latin typeface="Aileron Light" panose="00000400000000000000" pitchFamily="50" charset="0"/>
            </a:endParaRPr>
          </a:p>
        </p:txBody>
      </p:sp>
    </p:spTree>
    <p:extLst>
      <p:ext uri="{BB962C8B-B14F-4D97-AF65-F5344CB8AC3E}">
        <p14:creationId xmlns:p14="http://schemas.microsoft.com/office/powerpoint/2010/main" val="826231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Exact Recovery by Semidefinite Programming in the Binary Stochastic Block  Model with Partially Revealed Side Information | SigPort">
            <a:extLst>
              <a:ext uri="{FF2B5EF4-FFF2-40B4-BE49-F238E27FC236}">
                <a16:creationId xmlns:a16="http://schemas.microsoft.com/office/drawing/2014/main" id="{D7E5539F-852E-40F2-8A95-11C989186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82" y="1263133"/>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3"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5440" y="1369078"/>
            <a:ext cx="5457825" cy="3135101"/>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55"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7130" y="1773980"/>
            <a:ext cx="4147840" cy="272750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57"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385" y="1644696"/>
            <a:ext cx="4520208" cy="2859478"/>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59"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5" y="948012"/>
            <a:ext cx="5813227" cy="3556167"/>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61"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83" y="4118490"/>
            <a:ext cx="283964" cy="383359"/>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63"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5" y="609543"/>
            <a:ext cx="6239173" cy="3894635"/>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65"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4" y="641864"/>
            <a:ext cx="594717" cy="34565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67"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82" y="639170"/>
            <a:ext cx="334864" cy="198413"/>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69"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7" y="641864"/>
            <a:ext cx="200918" cy="12030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71"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52463" y="641864"/>
            <a:ext cx="3255764" cy="3851541"/>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73"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194701" y="644553"/>
            <a:ext cx="1660029" cy="1437370"/>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20" name="TextBox 19">
            <a:extLst>
              <a:ext uri="{FF2B5EF4-FFF2-40B4-BE49-F238E27FC236}">
                <a16:creationId xmlns:a16="http://schemas.microsoft.com/office/drawing/2014/main" id="{7F027028-EB3F-4A57-974B-A196876ADC9C}"/>
              </a:ext>
            </a:extLst>
          </p:cNvPr>
          <p:cNvSpPr txBox="1"/>
          <p:nvPr/>
        </p:nvSpPr>
        <p:spPr>
          <a:xfrm>
            <a:off x="4258575" y="1535168"/>
            <a:ext cx="2408633" cy="2367414"/>
          </a:xfrm>
          <a:prstGeom prst="rect">
            <a:avLst/>
          </a:prstGeom>
        </p:spPr>
        <p:txBody>
          <a:bodyPr vert="horz" lIns="51435" tIns="25718" rIns="51435" bIns="25718" rtlCol="0" anchor="b">
            <a:noAutofit/>
          </a:bodyPr>
          <a:lstStyle/>
          <a:p>
            <a:pPr algn="ctr"/>
            <a:endParaRPr lang="en-US" altLang="en-US" sz="2800" dirty="0">
              <a:solidFill>
                <a:schemeClr val="tx2"/>
              </a:solidFill>
              <a:latin typeface="Aileron Light" panose="00000400000000000000" pitchFamily="50" charset="0"/>
              <a:cs typeface="Arial" pitchFamily="34" charset="0"/>
            </a:endParaRPr>
          </a:p>
          <a:p>
            <a:pPr algn="ctr"/>
            <a:r>
              <a:rPr lang="en-US" sz="2800" dirty="0">
                <a:solidFill>
                  <a:schemeClr val="tx2"/>
                </a:solidFill>
                <a:latin typeface="Aileron Light" panose="00000400000000000000" pitchFamily="50" charset="0"/>
              </a:rPr>
              <a:t>Fundamental concepts for clustering</a:t>
            </a:r>
          </a:p>
          <a:p>
            <a:pPr algn="ctr"/>
            <a:r>
              <a:rPr lang="en-US" sz="2800" dirty="0">
                <a:solidFill>
                  <a:schemeClr val="tx2"/>
                </a:solidFill>
                <a:latin typeface="Aileron Light" panose="00000400000000000000" pitchFamily="50" charset="0"/>
              </a:rPr>
              <a:t>- Identification and Evaluation </a:t>
            </a:r>
          </a:p>
        </p:txBody>
      </p:sp>
      <p:sp>
        <p:nvSpPr>
          <p:cNvPr id="75"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36719" y="641860"/>
            <a:ext cx="1218009" cy="764024"/>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77"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51090" y="641864"/>
            <a:ext cx="503634" cy="300761"/>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37">
              <a:defRPr/>
            </a:pPr>
            <a:endParaRPr lang="en-US" sz="1013">
              <a:solidFill>
                <a:prstClr val="black"/>
              </a:solidFill>
              <a:latin typeface="Calibri" panose="020F0502020204030204"/>
            </a:endParaRPr>
          </a:p>
        </p:txBody>
      </p:sp>
      <p:sp>
        <p:nvSpPr>
          <p:cNvPr id="79" name="Freeform: Shape 78">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423049" y="1890586"/>
            <a:ext cx="2485551" cy="2396030"/>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257168">
              <a:defRPr/>
            </a:pPr>
            <a:endParaRPr lang="en-US" sz="1013">
              <a:solidFill>
                <a:prstClr val="white"/>
              </a:solidFill>
              <a:latin typeface="Rockwell" panose="02060603020205020403"/>
            </a:endParaRPr>
          </a:p>
        </p:txBody>
      </p:sp>
    </p:spTree>
    <p:extLst>
      <p:ext uri="{BB962C8B-B14F-4D97-AF65-F5344CB8AC3E}">
        <p14:creationId xmlns:p14="http://schemas.microsoft.com/office/powerpoint/2010/main" val="3815183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31233" y="730573"/>
            <a:ext cx="5073567" cy="994172"/>
          </a:xfrm>
        </p:spPr>
        <p:txBody>
          <a:bodyPr/>
          <a:lstStyle/>
          <a:p>
            <a:pPr eaLnBrk="1"/>
            <a:r>
              <a:rPr lang="en-US" altLang="en-US" sz="1800" dirty="0">
                <a:solidFill>
                  <a:schemeClr val="tx2"/>
                </a:solidFill>
                <a:latin typeface="Aileron Light" panose="00000400000000000000" pitchFamily="50" charset="0"/>
              </a:rPr>
              <a:t>Adjacency matrices of different types of networks</a:t>
            </a:r>
          </a:p>
        </p:txBody>
      </p:sp>
      <p:pic>
        <p:nvPicPr>
          <p:cNvPr id="14339"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381001" y="1323985"/>
            <a:ext cx="4568174" cy="2956205"/>
          </a:xfrm>
        </p:spPr>
      </p:pic>
      <p:sp>
        <p:nvSpPr>
          <p:cNvPr id="14340" name="Rectangle 3"/>
          <p:cNvSpPr>
            <a:spLocks noChangeArrowheads="1"/>
          </p:cNvSpPr>
          <p:nvPr/>
        </p:nvSpPr>
        <p:spPr bwMode="auto">
          <a:xfrm>
            <a:off x="4419600" y="4565185"/>
            <a:ext cx="2438400"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lnSpc>
                <a:spcPct val="93000"/>
              </a:lnSpc>
              <a:buClr>
                <a:srgbClr val="000000"/>
              </a:buClr>
              <a:buSzPct val="45000"/>
              <a:buFont typeface="Wingdings" panose="05000000000000000000" pitchFamily="2" charset="2"/>
              <a:buNone/>
            </a:pPr>
            <a:r>
              <a:rPr lang="en-US" altLang="en-US" sz="600" dirty="0">
                <a:latin typeface="Aileron Light" panose="00000400000000000000" pitchFamily="50" charset="0"/>
              </a:rPr>
              <a:t>Ref: “Think locally, act locally: Detection of small, medium-sized, and large communities in large networks” by </a:t>
            </a:r>
            <a:r>
              <a:rPr lang="en-US" altLang="en-US" sz="600" dirty="0" err="1">
                <a:latin typeface="Aileron Light" panose="00000400000000000000" pitchFamily="50" charset="0"/>
              </a:rPr>
              <a:t>Jeub</a:t>
            </a:r>
            <a:r>
              <a:rPr lang="en-US" altLang="en-US" sz="600" dirty="0">
                <a:latin typeface="Aileron Light" panose="00000400000000000000" pitchFamily="50" charset="0"/>
              </a:rPr>
              <a:t> et al, 2015</a:t>
            </a:r>
          </a:p>
        </p:txBody>
      </p:sp>
      <p:sp>
        <p:nvSpPr>
          <p:cNvPr id="14341" name="TextBox 5"/>
          <p:cNvSpPr txBox="1">
            <a:spLocks noChangeArrowheads="1"/>
          </p:cNvSpPr>
          <p:nvPr/>
        </p:nvSpPr>
        <p:spPr bwMode="auto">
          <a:xfrm>
            <a:off x="271187" y="4300978"/>
            <a:ext cx="4977163" cy="22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45000"/>
              <a:buFont typeface="Wingdings" panose="05000000000000000000" pitchFamily="2" charset="2"/>
              <a:buNone/>
            </a:pPr>
            <a:r>
              <a:rPr lang="en-US" altLang="en-US" sz="919" dirty="0">
                <a:latin typeface="Aileron Light" panose="00000400000000000000" pitchFamily="50" charset="0"/>
              </a:rPr>
              <a:t>Figure:  (a)  good spectral clustering (b) core-periphery structure (c) unstructured, (d) either way</a:t>
            </a:r>
          </a:p>
        </p:txBody>
      </p:sp>
      <p:sp>
        <p:nvSpPr>
          <p:cNvPr id="2" name="TextBox 1"/>
          <p:cNvSpPr txBox="1"/>
          <p:nvPr/>
        </p:nvSpPr>
        <p:spPr>
          <a:xfrm>
            <a:off x="5248347" y="1719861"/>
            <a:ext cx="1506680" cy="2169825"/>
          </a:xfrm>
          <a:prstGeom prst="rect">
            <a:avLst/>
          </a:prstGeom>
          <a:noFill/>
        </p:spPr>
        <p:txBody>
          <a:bodyPr wrap="square" rtlCol="0">
            <a:spAutoFit/>
          </a:bodyPr>
          <a:lstStyle/>
          <a:p>
            <a:r>
              <a:rPr lang="en-US" sz="1350" dirty="0">
                <a:latin typeface="Aileron Light" panose="00000400000000000000" pitchFamily="50" charset="0"/>
              </a:rPr>
              <a:t>Legend:</a:t>
            </a:r>
            <a:br>
              <a:rPr lang="en-US" sz="1350" dirty="0">
                <a:latin typeface="Aileron Light" panose="00000400000000000000" pitchFamily="50" charset="0"/>
              </a:rPr>
            </a:br>
            <a:r>
              <a:rPr lang="en-US" sz="1350" dirty="0">
                <a:latin typeface="Aileron Light" panose="00000400000000000000" pitchFamily="50" charset="0"/>
              </a:rPr>
              <a:t>Different types of adjacency matrices and associated networks:</a:t>
            </a:r>
          </a:p>
          <a:p>
            <a:r>
              <a:rPr lang="en-US" sz="1350" b="1" dirty="0">
                <a:latin typeface="Aileron Light" panose="00000400000000000000" pitchFamily="50" charset="0"/>
              </a:rPr>
              <a:t>Dark = 1 </a:t>
            </a:r>
            <a:br>
              <a:rPr lang="en-US" sz="1350" dirty="0">
                <a:latin typeface="Aileron Light" panose="00000400000000000000" pitchFamily="50" charset="0"/>
              </a:rPr>
            </a:br>
            <a:r>
              <a:rPr lang="en-US" sz="1350" dirty="0">
                <a:latin typeface="Aileron Light" panose="00000400000000000000" pitchFamily="50" charset="0"/>
              </a:rPr>
              <a:t>(edge is present)</a:t>
            </a:r>
            <a:br>
              <a:rPr lang="en-US" sz="1350" dirty="0">
                <a:latin typeface="Aileron Light" panose="00000400000000000000" pitchFamily="50" charset="0"/>
              </a:rPr>
            </a:br>
            <a:r>
              <a:rPr lang="en-US" sz="1350" b="1" dirty="0">
                <a:latin typeface="Aileron Light" panose="00000400000000000000" pitchFamily="50" charset="0"/>
              </a:rPr>
              <a:t>Gray = 0 </a:t>
            </a:r>
            <a:br>
              <a:rPr lang="en-US" sz="1350" dirty="0">
                <a:latin typeface="Aileron Light" panose="00000400000000000000" pitchFamily="50" charset="0"/>
              </a:rPr>
            </a:br>
            <a:r>
              <a:rPr lang="en-US" sz="1350" dirty="0">
                <a:latin typeface="Aileron Light" panose="00000400000000000000" pitchFamily="50" charset="0"/>
              </a:rPr>
              <a:t>(no edge)</a:t>
            </a:r>
          </a:p>
        </p:txBody>
      </p:sp>
      <p:sp>
        <p:nvSpPr>
          <p:cNvPr id="11" name="Title 1"/>
          <p:cNvSpPr txBox="1">
            <a:spLocks/>
          </p:cNvSpPr>
          <p:nvPr/>
        </p:nvSpPr>
        <p:spPr>
          <a:xfrm>
            <a:off x="228600" y="335460"/>
            <a:ext cx="5562601" cy="571500"/>
          </a:xfrm>
          <a:prstGeom prst="rect">
            <a:avLst/>
          </a:prstGeom>
        </p:spPr>
        <p:txBody>
          <a:bodyPr/>
          <a:lstStyle>
            <a:lvl1pPr algn="r" rtl="0" eaLnBrk="0" fontAlgn="base" hangingPunct="0">
              <a:spcBef>
                <a:spcPct val="0"/>
              </a:spcBef>
              <a:spcAft>
                <a:spcPct val="0"/>
              </a:spcAft>
              <a:defRPr sz="2400" b="1">
                <a:solidFill>
                  <a:schemeClr val="bg1"/>
                </a:solidFill>
                <a:latin typeface="+mj-lt"/>
                <a:ea typeface="MS PGothic" pitchFamily="34" charset="-128"/>
                <a:cs typeface="ＭＳ Ｐゴシック" pitchFamily="28" charset="-128"/>
              </a:defRPr>
            </a:lvl1pPr>
            <a:lvl2pPr algn="r" rtl="0" eaLnBrk="0" fontAlgn="base" hangingPunct="0">
              <a:spcBef>
                <a:spcPct val="0"/>
              </a:spcBef>
              <a:spcAft>
                <a:spcPct val="0"/>
              </a:spcAft>
              <a:defRPr sz="2400" b="1">
                <a:solidFill>
                  <a:schemeClr val="bg1"/>
                </a:solidFill>
                <a:latin typeface="Times" pitchFamily="28" charset="0"/>
                <a:ea typeface="MS PGothic" pitchFamily="34" charset="-128"/>
                <a:cs typeface="ＭＳ Ｐゴシック" pitchFamily="28" charset="-128"/>
              </a:defRPr>
            </a:lvl2pPr>
            <a:lvl3pPr algn="r" rtl="0" eaLnBrk="0" fontAlgn="base" hangingPunct="0">
              <a:spcBef>
                <a:spcPct val="0"/>
              </a:spcBef>
              <a:spcAft>
                <a:spcPct val="0"/>
              </a:spcAft>
              <a:defRPr sz="2400" b="1">
                <a:solidFill>
                  <a:schemeClr val="bg1"/>
                </a:solidFill>
                <a:latin typeface="Times" pitchFamily="28" charset="0"/>
                <a:ea typeface="MS PGothic" pitchFamily="34" charset="-128"/>
                <a:cs typeface="ＭＳ Ｐゴシック" pitchFamily="28" charset="-128"/>
              </a:defRPr>
            </a:lvl3pPr>
            <a:lvl4pPr algn="r" rtl="0" eaLnBrk="0" fontAlgn="base" hangingPunct="0">
              <a:spcBef>
                <a:spcPct val="0"/>
              </a:spcBef>
              <a:spcAft>
                <a:spcPct val="0"/>
              </a:spcAft>
              <a:defRPr sz="2400" b="1">
                <a:solidFill>
                  <a:schemeClr val="bg1"/>
                </a:solidFill>
                <a:latin typeface="Times" pitchFamily="28" charset="0"/>
                <a:ea typeface="MS PGothic" pitchFamily="34" charset="-128"/>
                <a:cs typeface="ＭＳ Ｐゴシック" pitchFamily="28" charset="-128"/>
              </a:defRPr>
            </a:lvl4pPr>
            <a:lvl5pPr algn="r" rtl="0" eaLnBrk="0" fontAlgn="base" hangingPunct="0">
              <a:spcBef>
                <a:spcPct val="0"/>
              </a:spcBef>
              <a:spcAft>
                <a:spcPct val="0"/>
              </a:spcAft>
              <a:defRPr sz="2400" b="1">
                <a:solidFill>
                  <a:schemeClr val="bg1"/>
                </a:solidFill>
                <a:latin typeface="Times" pitchFamily="28" charset="0"/>
                <a:ea typeface="MS PGothic" pitchFamily="34" charset="-128"/>
                <a:cs typeface="ＭＳ Ｐゴシック" pitchFamily="28" charset="-128"/>
              </a:defRPr>
            </a:lvl5pPr>
            <a:lvl6pPr marL="342900" algn="r" rtl="0" eaLnBrk="0" fontAlgn="base" hangingPunct="0">
              <a:spcBef>
                <a:spcPct val="0"/>
              </a:spcBef>
              <a:spcAft>
                <a:spcPct val="0"/>
              </a:spcAft>
              <a:defRPr sz="2400" b="1">
                <a:solidFill>
                  <a:schemeClr val="bg1"/>
                </a:solidFill>
                <a:latin typeface="Times" pitchFamily="28" charset="0"/>
                <a:ea typeface="ＭＳ Ｐゴシック" pitchFamily="28" charset="-128"/>
              </a:defRPr>
            </a:lvl6pPr>
            <a:lvl7pPr marL="685800" algn="r" rtl="0" eaLnBrk="0" fontAlgn="base" hangingPunct="0">
              <a:spcBef>
                <a:spcPct val="0"/>
              </a:spcBef>
              <a:spcAft>
                <a:spcPct val="0"/>
              </a:spcAft>
              <a:defRPr sz="2400" b="1">
                <a:solidFill>
                  <a:schemeClr val="bg1"/>
                </a:solidFill>
                <a:latin typeface="Times" pitchFamily="28" charset="0"/>
                <a:ea typeface="ＭＳ Ｐゴシック" pitchFamily="28" charset="-128"/>
              </a:defRPr>
            </a:lvl7pPr>
            <a:lvl8pPr marL="1028700" algn="r" rtl="0" eaLnBrk="0" fontAlgn="base" hangingPunct="0">
              <a:spcBef>
                <a:spcPct val="0"/>
              </a:spcBef>
              <a:spcAft>
                <a:spcPct val="0"/>
              </a:spcAft>
              <a:defRPr sz="2400" b="1">
                <a:solidFill>
                  <a:schemeClr val="bg1"/>
                </a:solidFill>
                <a:latin typeface="Times" pitchFamily="28" charset="0"/>
                <a:ea typeface="ＭＳ Ｐゴシック" pitchFamily="28" charset="-128"/>
              </a:defRPr>
            </a:lvl8pPr>
            <a:lvl9pPr marL="1371600" algn="r" rtl="0" eaLnBrk="0" fontAlgn="base" hangingPunct="0">
              <a:spcBef>
                <a:spcPct val="0"/>
              </a:spcBef>
              <a:spcAft>
                <a:spcPct val="0"/>
              </a:spcAft>
              <a:defRPr sz="2400" b="1">
                <a:solidFill>
                  <a:schemeClr val="bg1"/>
                </a:solidFill>
                <a:latin typeface="Times" pitchFamily="28" charset="0"/>
                <a:ea typeface="ＭＳ Ｐゴシック" pitchFamily="28" charset="-128"/>
              </a:defRPr>
            </a:lvl9pPr>
          </a:lstStyle>
          <a:p>
            <a:pPr algn="l" eaLnBrk="1"/>
            <a:r>
              <a:rPr lang="en-US" altLang="en-US" sz="3200" b="0" kern="0" dirty="0">
                <a:latin typeface="Aileron Light" panose="00000400000000000000" pitchFamily="50" charset="0"/>
              </a:rPr>
              <a:t>What do networks look like?</a:t>
            </a:r>
          </a:p>
        </p:txBody>
      </p:sp>
    </p:spTree>
    <p:extLst>
      <p:ext uri="{BB962C8B-B14F-4D97-AF65-F5344CB8AC3E}">
        <p14:creationId xmlns:p14="http://schemas.microsoft.com/office/powerpoint/2010/main" val="3724220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ileron Light" panose="00000400000000000000" pitchFamily="50" charset="0"/>
              </a:rPr>
              <a:t>Community detection</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latin typeface="Aileron Light" panose="00000400000000000000" pitchFamily="50" charset="0"/>
              </a:rPr>
              <a:pPr>
                <a:defRPr/>
              </a:pPr>
              <a:t>8</a:t>
            </a:fld>
            <a:endParaRPr lang="en-US" dirty="0">
              <a:solidFill>
                <a:prstClr val="black"/>
              </a:solidFill>
              <a:latin typeface="Aileron Light" panose="00000400000000000000" pitchFamily="50" charset="0"/>
            </a:endParaRPr>
          </a:p>
        </p:txBody>
      </p:sp>
      <p:sp>
        <p:nvSpPr>
          <p:cNvPr id="3" name="Content Placeholder 2"/>
          <p:cNvSpPr>
            <a:spLocks noGrp="1"/>
          </p:cNvSpPr>
          <p:nvPr>
            <p:ph type="body" sz="half" idx="2"/>
          </p:nvPr>
        </p:nvSpPr>
        <p:spPr>
          <a:xfrm>
            <a:off x="74803" y="1879887"/>
            <a:ext cx="6484512" cy="2386894"/>
          </a:xfrm>
        </p:spPr>
        <p:txBody>
          <a:bodyPr>
            <a:noAutofit/>
          </a:bodyPr>
          <a:lstStyle/>
          <a:p>
            <a:r>
              <a:rPr lang="en-US" sz="1800" dirty="0">
                <a:latin typeface="Aileron Light" panose="00000400000000000000" pitchFamily="50" charset="0"/>
              </a:rPr>
              <a:t>Methodology</a:t>
            </a:r>
          </a:p>
          <a:p>
            <a:pPr marL="728645" lvl="1" indent="-385754">
              <a:buAutoNum type="arabicParenBoth"/>
            </a:pPr>
            <a:r>
              <a:rPr lang="en-US" sz="1400" dirty="0">
                <a:latin typeface="Aileron Light" panose="00000400000000000000" pitchFamily="50" charset="0"/>
              </a:rPr>
              <a:t>Data is modeled by an</a:t>
            </a:r>
            <a:br>
              <a:rPr lang="en-US" sz="1400" dirty="0">
                <a:latin typeface="Aileron Light" panose="00000400000000000000" pitchFamily="50" charset="0"/>
              </a:rPr>
            </a:br>
            <a:r>
              <a:rPr lang="en-US" sz="1400" dirty="0">
                <a:latin typeface="Aileron Light" panose="00000400000000000000" pitchFamily="50" charset="0"/>
              </a:rPr>
              <a:t> “interaction graph”.</a:t>
            </a:r>
          </a:p>
          <a:p>
            <a:pPr marL="728645" lvl="1" indent="-385754">
              <a:buAutoNum type="arabicParenBoth"/>
            </a:pPr>
            <a:r>
              <a:rPr lang="en-US" sz="1400" dirty="0">
                <a:latin typeface="Aileron Light" panose="00000400000000000000" pitchFamily="50" charset="0"/>
              </a:rPr>
              <a:t>Hypothesis: the world</a:t>
            </a:r>
            <a:br>
              <a:rPr lang="en-US" sz="1400" dirty="0">
                <a:latin typeface="Aileron Light" panose="00000400000000000000" pitchFamily="50" charset="0"/>
              </a:rPr>
            </a:br>
            <a:r>
              <a:rPr lang="en-US" sz="1400" dirty="0">
                <a:latin typeface="Aileron Light" panose="00000400000000000000" pitchFamily="50" charset="0"/>
              </a:rPr>
              <a:t>contains groups that </a:t>
            </a:r>
            <a:br>
              <a:rPr lang="en-US" sz="1400" dirty="0">
                <a:latin typeface="Aileron Light" panose="00000400000000000000" pitchFamily="50" charset="0"/>
              </a:rPr>
            </a:br>
            <a:r>
              <a:rPr lang="en-US" sz="1400" dirty="0">
                <a:latin typeface="Aileron Light" panose="00000400000000000000" pitchFamily="50" charset="0"/>
              </a:rPr>
              <a:t>interact more strongly amongst within the group than with the outside world.</a:t>
            </a:r>
          </a:p>
          <a:p>
            <a:pPr marL="728645" lvl="1" indent="-385754">
              <a:buAutoNum type="arabicParenBoth"/>
            </a:pPr>
            <a:r>
              <a:rPr lang="en-US" sz="1400" dirty="0">
                <a:latin typeface="Aileron Light" panose="00000400000000000000" pitchFamily="50" charset="0"/>
              </a:rPr>
              <a:t>An objective function or metric is chosen to formalize this idea of groups. </a:t>
            </a:r>
          </a:p>
          <a:p>
            <a:pPr marL="728645" lvl="1" indent="-385754">
              <a:buAutoNum type="arabicParenBoth"/>
            </a:pPr>
            <a:r>
              <a:rPr lang="en-US" sz="1400" dirty="0">
                <a:latin typeface="Aileron Light" panose="00000400000000000000" pitchFamily="50" charset="0"/>
              </a:rPr>
              <a:t>An algorithm is then selected to find sets of nodes that exactly or approximately optimize this function</a:t>
            </a:r>
          </a:p>
          <a:p>
            <a:pPr marL="728645" lvl="1" indent="-385754">
              <a:buFontTx/>
              <a:buAutoNum type="arabicParenBoth"/>
            </a:pPr>
            <a:r>
              <a:rPr lang="en-US" sz="1400" dirty="0">
                <a:latin typeface="Aileron Light" panose="00000400000000000000" pitchFamily="50" charset="0"/>
              </a:rPr>
              <a:t>The clusters (communities) are then evaluated. </a:t>
            </a:r>
          </a:p>
          <a:p>
            <a:pPr marL="728645" lvl="1" indent="-385754">
              <a:buAutoNum type="arabicParenBoth"/>
            </a:pPr>
            <a:endParaRPr lang="en-US" sz="1800" dirty="0">
              <a:latin typeface="Aileron Light" panose="00000400000000000000" pitchFamily="50" charset="0"/>
            </a:endParaRPr>
          </a:p>
        </p:txBody>
      </p:sp>
      <p:pic>
        <p:nvPicPr>
          <p:cNvPr id="6" name="Picture 5">
            <a:extLst>
              <a:ext uri="{FF2B5EF4-FFF2-40B4-BE49-F238E27FC236}">
                <a16:creationId xmlns:a16="http://schemas.microsoft.com/office/drawing/2014/main" id="{602375C4-54E8-49AA-BEAB-671DD57DC487}"/>
              </a:ext>
            </a:extLst>
          </p:cNvPr>
          <p:cNvPicPr>
            <a:picLocks noChangeAspect="1"/>
          </p:cNvPicPr>
          <p:nvPr/>
        </p:nvPicPr>
        <p:blipFill>
          <a:blip r:embed="rId2"/>
          <a:stretch>
            <a:fillRect/>
          </a:stretch>
        </p:blipFill>
        <p:spPr>
          <a:xfrm>
            <a:off x="3030498" y="1230217"/>
            <a:ext cx="3506597" cy="1682145"/>
          </a:xfrm>
          <a:prstGeom prst="rect">
            <a:avLst/>
          </a:prstGeom>
        </p:spPr>
      </p:pic>
      <p:sp>
        <p:nvSpPr>
          <p:cNvPr id="8" name="TextBox 7">
            <a:extLst>
              <a:ext uri="{FF2B5EF4-FFF2-40B4-BE49-F238E27FC236}">
                <a16:creationId xmlns:a16="http://schemas.microsoft.com/office/drawing/2014/main" id="{28BD4BA4-D078-43CE-9C7E-1B3B615C9C92}"/>
              </a:ext>
            </a:extLst>
          </p:cNvPr>
          <p:cNvSpPr txBox="1"/>
          <p:nvPr/>
        </p:nvSpPr>
        <p:spPr>
          <a:xfrm>
            <a:off x="4343400" y="4617524"/>
            <a:ext cx="3429000" cy="215444"/>
          </a:xfrm>
          <a:prstGeom prst="rect">
            <a:avLst/>
          </a:prstGeom>
          <a:noFill/>
        </p:spPr>
        <p:txBody>
          <a:bodyPr wrap="square">
            <a:spAutoFit/>
          </a:bodyPr>
          <a:lstStyle/>
          <a:p>
            <a:r>
              <a:rPr lang="en-US" sz="800" dirty="0">
                <a:hlinkClick r:id="rId3"/>
              </a:rPr>
              <a:t>https://cs.stanford.edu/people/jure/pubs/ncp-www08.pdf</a:t>
            </a:r>
            <a:r>
              <a:rPr lang="en-US" sz="800" dirty="0"/>
              <a:t> </a:t>
            </a:r>
          </a:p>
        </p:txBody>
      </p:sp>
    </p:spTree>
    <p:extLst>
      <p:ext uri="{BB962C8B-B14F-4D97-AF65-F5344CB8AC3E}">
        <p14:creationId xmlns:p14="http://schemas.microsoft.com/office/powerpoint/2010/main" val="188907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2106" y="102398"/>
            <a:ext cx="4575879" cy="1008731"/>
          </a:xfrm>
        </p:spPr>
        <p:txBody>
          <a:bodyPr vert="horz" lIns="91440" tIns="45720" rIns="91440" bIns="45720" rtlCol="0" anchor="ctr">
            <a:normAutofit/>
          </a:bodyPr>
          <a:lstStyle/>
          <a:p>
            <a:pPr defTabSz="914378"/>
            <a:r>
              <a:rPr lang="en-US" sz="3600" dirty="0">
                <a:latin typeface="Aileron Light" panose="00000400000000000000" pitchFamily="50" charset="0"/>
              </a:rPr>
              <a:t>Community evaluation</a:t>
            </a:r>
          </a:p>
        </p:txBody>
      </p:sp>
      <p:pic>
        <p:nvPicPr>
          <p:cNvPr id="8" name="Picture 7">
            <a:extLst>
              <a:ext uri="{FF2B5EF4-FFF2-40B4-BE49-F238E27FC236}">
                <a16:creationId xmlns:a16="http://schemas.microsoft.com/office/drawing/2014/main" id="{0FF93D93-3987-4E32-B2FA-0C0C5B4A2E9E}"/>
              </a:ext>
            </a:extLst>
          </p:cNvPr>
          <p:cNvPicPr>
            <a:picLocks noChangeAspect="1"/>
          </p:cNvPicPr>
          <p:nvPr/>
        </p:nvPicPr>
        <p:blipFill>
          <a:blip r:embed="rId2"/>
          <a:stretch>
            <a:fillRect/>
          </a:stretch>
        </p:blipFill>
        <p:spPr>
          <a:xfrm>
            <a:off x="3687441" y="1922016"/>
            <a:ext cx="1350545" cy="462515"/>
          </a:xfrm>
          <a:prstGeom prst="rect">
            <a:avLst/>
          </a:prstGeom>
        </p:spPr>
      </p:pic>
      <p:pic>
        <p:nvPicPr>
          <p:cNvPr id="6" name="Picture 5">
            <a:extLst>
              <a:ext uri="{FF2B5EF4-FFF2-40B4-BE49-F238E27FC236}">
                <a16:creationId xmlns:a16="http://schemas.microsoft.com/office/drawing/2014/main" id="{3AC66D26-0A80-48C1-AD84-F7423F7F7257}"/>
              </a:ext>
            </a:extLst>
          </p:cNvPr>
          <p:cNvPicPr>
            <a:picLocks noChangeAspect="1"/>
          </p:cNvPicPr>
          <p:nvPr/>
        </p:nvPicPr>
        <p:blipFill rotWithShape="1">
          <a:blip r:embed="rId3"/>
          <a:srcRect b="17948"/>
          <a:stretch/>
        </p:blipFill>
        <p:spPr>
          <a:xfrm>
            <a:off x="5128471" y="1949804"/>
            <a:ext cx="1369484" cy="368267"/>
          </a:xfrm>
          <a:prstGeom prst="rect">
            <a:avLst/>
          </a:prstGeom>
        </p:spPr>
      </p:pic>
      <p:pic>
        <p:nvPicPr>
          <p:cNvPr id="5" name="Picture 4">
            <a:extLst>
              <a:ext uri="{FF2B5EF4-FFF2-40B4-BE49-F238E27FC236}">
                <a16:creationId xmlns:a16="http://schemas.microsoft.com/office/drawing/2014/main" id="{CE63F2DB-75BB-4A7C-8128-05383F162903}"/>
              </a:ext>
            </a:extLst>
          </p:cNvPr>
          <p:cNvPicPr>
            <a:picLocks noChangeAspect="1"/>
          </p:cNvPicPr>
          <p:nvPr/>
        </p:nvPicPr>
        <p:blipFill rotWithShape="1">
          <a:blip r:embed="rId4"/>
          <a:srcRect l="2640" t="2721" r="2640" b="8516"/>
          <a:stretch/>
        </p:blipFill>
        <p:spPr>
          <a:xfrm>
            <a:off x="3685321" y="2489372"/>
            <a:ext cx="1352665" cy="1303439"/>
          </a:xfrm>
          <a:prstGeom prst="rect">
            <a:avLst/>
          </a:prstGeom>
        </p:spPr>
      </p:pic>
      <p:pic>
        <p:nvPicPr>
          <p:cNvPr id="7" name="Picture 6">
            <a:extLst>
              <a:ext uri="{FF2B5EF4-FFF2-40B4-BE49-F238E27FC236}">
                <a16:creationId xmlns:a16="http://schemas.microsoft.com/office/drawing/2014/main" id="{048F20A3-D89D-493D-A176-1862305DE873}"/>
              </a:ext>
            </a:extLst>
          </p:cNvPr>
          <p:cNvPicPr>
            <a:picLocks noChangeAspect="1"/>
          </p:cNvPicPr>
          <p:nvPr/>
        </p:nvPicPr>
        <p:blipFill rotWithShape="1">
          <a:blip r:embed="rId5"/>
          <a:srcRect l="6619" t="2542" r="4066" b="2542"/>
          <a:stretch/>
        </p:blipFill>
        <p:spPr>
          <a:xfrm>
            <a:off x="5128471" y="2422912"/>
            <a:ext cx="1369484" cy="1368043"/>
          </a:xfrm>
          <a:prstGeom prst="rect">
            <a:avLst/>
          </a:prstGeom>
        </p:spPr>
      </p:pic>
      <p:sp>
        <p:nvSpPr>
          <p:cNvPr id="4" name="Slide Number Placeholder 3"/>
          <p:cNvSpPr>
            <a:spLocks noGrp="1"/>
          </p:cNvSpPr>
          <p:nvPr>
            <p:ph type="sldNum" sz="quarter" idx="10"/>
          </p:nvPr>
        </p:nvSpPr>
        <p:spPr>
          <a:xfrm>
            <a:off x="4843462" y="4767262"/>
            <a:ext cx="1543050" cy="273844"/>
          </a:xfrm>
        </p:spPr>
        <p:txBody>
          <a:bodyPr vert="horz" lIns="91440" tIns="45720" rIns="91440" bIns="45720" rtlCol="0" anchor="ctr">
            <a:normAutofit/>
          </a:bodyPr>
          <a:lstStyle/>
          <a:p>
            <a:pPr algn="r">
              <a:lnSpc>
                <a:spcPct val="90000"/>
              </a:lnSpc>
              <a:spcAft>
                <a:spcPts val="600"/>
              </a:spcAft>
              <a:defRPr/>
            </a:pPr>
            <a:fld id="{640B6591-407E-4742-9513-3BA6198A5F88}" type="slidenum">
              <a:rPr lang="en-US" sz="1200">
                <a:solidFill>
                  <a:schemeClr val="tx1">
                    <a:tint val="75000"/>
                  </a:schemeClr>
                </a:solidFill>
                <a:latin typeface="Aileron Light" panose="00000400000000000000" pitchFamily="50" charset="0"/>
              </a:rPr>
              <a:pPr algn="r">
                <a:lnSpc>
                  <a:spcPct val="90000"/>
                </a:lnSpc>
                <a:spcAft>
                  <a:spcPts val="600"/>
                </a:spcAft>
                <a:defRPr/>
              </a:pPr>
              <a:t>9</a:t>
            </a:fld>
            <a:endParaRPr lang="en-US" sz="1200">
              <a:solidFill>
                <a:schemeClr val="tx1">
                  <a:tint val="75000"/>
                </a:schemeClr>
              </a:solidFill>
              <a:latin typeface="Aileron Light" panose="00000400000000000000" pitchFamily="50" charset="0"/>
            </a:endParaRPr>
          </a:p>
        </p:txBody>
      </p:sp>
      <p:sp>
        <p:nvSpPr>
          <p:cNvPr id="9" name="TextBox 8">
            <a:extLst>
              <a:ext uri="{FF2B5EF4-FFF2-40B4-BE49-F238E27FC236}">
                <a16:creationId xmlns:a16="http://schemas.microsoft.com/office/drawing/2014/main" id="{8BFC6156-2894-46BE-8586-091FFB08894A}"/>
              </a:ext>
            </a:extLst>
          </p:cNvPr>
          <p:cNvSpPr txBox="1"/>
          <p:nvPr/>
        </p:nvSpPr>
        <p:spPr>
          <a:xfrm>
            <a:off x="3685321" y="3662464"/>
            <a:ext cx="1352665" cy="235184"/>
          </a:xfrm>
          <a:prstGeom prst="rect">
            <a:avLst/>
          </a:prstGeom>
          <a:solidFill>
            <a:srgbClr val="000000">
              <a:alpha val="50000"/>
            </a:srgbClr>
          </a:solidFill>
          <a:ln>
            <a:noFill/>
          </a:ln>
        </p:spPr>
        <p:txBody>
          <a:bodyPr wrap="square" rtlCol="0">
            <a:noAutofit/>
          </a:bodyPr>
          <a:lstStyle/>
          <a:p>
            <a:pPr algn="ctr">
              <a:spcAft>
                <a:spcPts val="600"/>
              </a:spcAft>
            </a:pPr>
            <a:r>
              <a:rPr lang="en-US" sz="800" dirty="0">
                <a:solidFill>
                  <a:srgbClr val="FFFFFF"/>
                </a:solidFill>
                <a:latin typeface="Aileron Light" panose="00000400000000000000" pitchFamily="50" charset="0"/>
              </a:rPr>
              <a:t>Detected Communities</a:t>
            </a:r>
          </a:p>
        </p:txBody>
      </p:sp>
      <p:sp>
        <p:nvSpPr>
          <p:cNvPr id="10" name="TextBox 9">
            <a:extLst>
              <a:ext uri="{FF2B5EF4-FFF2-40B4-BE49-F238E27FC236}">
                <a16:creationId xmlns:a16="http://schemas.microsoft.com/office/drawing/2014/main" id="{37EF6155-6F85-4B64-8E6D-51775C7F3AFA}"/>
              </a:ext>
            </a:extLst>
          </p:cNvPr>
          <p:cNvSpPr txBox="1"/>
          <p:nvPr/>
        </p:nvSpPr>
        <p:spPr>
          <a:xfrm>
            <a:off x="5128471" y="3654147"/>
            <a:ext cx="1369484" cy="235184"/>
          </a:xfrm>
          <a:prstGeom prst="rect">
            <a:avLst/>
          </a:prstGeom>
          <a:solidFill>
            <a:srgbClr val="000000">
              <a:alpha val="50000"/>
            </a:srgbClr>
          </a:solidFill>
          <a:ln>
            <a:noFill/>
          </a:ln>
        </p:spPr>
        <p:txBody>
          <a:bodyPr wrap="square" rtlCol="0">
            <a:noAutofit/>
          </a:bodyPr>
          <a:lstStyle/>
          <a:p>
            <a:pPr algn="ctr">
              <a:spcAft>
                <a:spcPts val="600"/>
              </a:spcAft>
            </a:pPr>
            <a:r>
              <a:rPr lang="en-US" sz="800">
                <a:solidFill>
                  <a:srgbClr val="FFFFFF"/>
                </a:solidFill>
                <a:latin typeface="Aileron Light" panose="00000400000000000000" pitchFamily="50" charset="0"/>
              </a:rPr>
              <a:t>Network Science Cohort</a:t>
            </a:r>
          </a:p>
        </p:txBody>
      </p:sp>
      <p:graphicFrame>
        <p:nvGraphicFramePr>
          <p:cNvPr id="17" name="Content Placeholder 2">
            <a:extLst>
              <a:ext uri="{FF2B5EF4-FFF2-40B4-BE49-F238E27FC236}">
                <a16:creationId xmlns:a16="http://schemas.microsoft.com/office/drawing/2014/main" id="{88E235C1-8A7D-41F0-AE68-191928900A94}"/>
              </a:ext>
            </a:extLst>
          </p:cNvPr>
          <p:cNvGraphicFramePr/>
          <p:nvPr/>
        </p:nvGraphicFramePr>
        <p:xfrm>
          <a:off x="285248" y="1180937"/>
          <a:ext cx="3048000" cy="33870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17113568"/>
      </p:ext>
    </p:extLst>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5302</TotalTime>
  <Words>3191</Words>
  <Application>Microsoft Office PowerPoint</Application>
  <PresentationFormat>Custom</PresentationFormat>
  <Paragraphs>311</Paragraphs>
  <Slides>41</Slides>
  <Notes>0</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41</vt:i4>
      </vt:variant>
    </vt:vector>
  </HeadingPairs>
  <TitlesOfParts>
    <vt:vector size="64" baseType="lpstr">
      <vt:lpstr>Aileron Light</vt:lpstr>
      <vt:lpstr>-apple-system</vt:lpstr>
      <vt:lpstr>Arial</vt:lpstr>
      <vt:lpstr>Calibri</vt:lpstr>
      <vt:lpstr>Calibri Light</vt:lpstr>
      <vt:lpstr>Cambria Math</vt:lpstr>
      <vt:lpstr>ff6</vt:lpstr>
      <vt:lpstr>Goudy Old Style</vt:lpstr>
      <vt:lpstr>Roboto Condensed Light</vt:lpstr>
      <vt:lpstr>Rockwell</vt:lpstr>
      <vt:lpstr>Segoe UI</vt:lpstr>
      <vt:lpstr>Wingdings</vt:lpstr>
      <vt:lpstr>Wingdings 2</vt:lpstr>
      <vt:lpstr>13_Custom Design</vt:lpstr>
      <vt:lpstr>14_Custom Design</vt:lpstr>
      <vt:lpstr>2_Custom Design</vt:lpstr>
      <vt:lpstr>9_Office Theme</vt:lpstr>
      <vt:lpstr>8_Office Theme</vt:lpstr>
      <vt:lpstr>11_Office Theme</vt:lpstr>
      <vt:lpstr>6_Office Theme</vt:lpstr>
      <vt:lpstr>SlateVTI</vt:lpstr>
      <vt:lpstr>12_Office Theme</vt:lpstr>
      <vt:lpstr>10_Office Theme</vt:lpstr>
      <vt:lpstr>PowerPoint Presentation</vt:lpstr>
      <vt:lpstr>Learning Outcomes</vt:lpstr>
      <vt:lpstr>Why Community Detection?</vt:lpstr>
      <vt:lpstr>What is a community?</vt:lpstr>
      <vt:lpstr>What might influence a community?</vt:lpstr>
      <vt:lpstr>PowerPoint Presentation</vt:lpstr>
      <vt:lpstr>Adjacency matrices of different types of networks</vt:lpstr>
      <vt:lpstr>Community detection</vt:lpstr>
      <vt:lpstr>Community evaluation</vt:lpstr>
      <vt:lpstr>PowerPoint Presentation</vt:lpstr>
      <vt:lpstr>PowerPoint Presentation</vt:lpstr>
      <vt:lpstr>Common clustering methodologies</vt:lpstr>
      <vt:lpstr>Non-overlapping communities  (node partitioning into communities) </vt:lpstr>
      <vt:lpstr>Partitioning Nodes Methods</vt:lpstr>
      <vt:lpstr>Modularity</vt:lpstr>
      <vt:lpstr>Method 1: Louvain</vt:lpstr>
      <vt:lpstr>Method 1: Louvain (slide 2)</vt:lpstr>
      <vt:lpstr>Method 2: Girvan Newman</vt:lpstr>
      <vt:lpstr>Method 2: Girvan Newman (slide 2)</vt:lpstr>
      <vt:lpstr>Overlapping communities  (not a partition of the vertex set into communities)  </vt:lpstr>
      <vt:lpstr>Cliques</vt:lpstr>
      <vt:lpstr>Clique Percolation Method</vt:lpstr>
      <vt:lpstr>CPM Example</vt:lpstr>
      <vt:lpstr>PowerPoint Presentation</vt:lpstr>
      <vt:lpstr>Community detection evaluation</vt:lpstr>
      <vt:lpstr>Conductance</vt:lpstr>
      <vt:lpstr>Network Community Profile</vt:lpstr>
      <vt:lpstr>Synthetic models preserving community structure </vt:lpstr>
      <vt:lpstr>Synthetic models with communities</vt:lpstr>
      <vt:lpstr>Stochastic Bock Models (SBM)</vt:lpstr>
      <vt:lpstr>Two examples with k=5</vt:lpstr>
      <vt:lpstr>An example with constant probability (k=5)</vt:lpstr>
      <vt:lpstr>Core-periphery type</vt:lpstr>
      <vt:lpstr>Good visualization can help! </vt:lpstr>
      <vt:lpstr>Extensions of SBM</vt:lpstr>
      <vt:lpstr>Common methods for dynamic networks</vt:lpstr>
      <vt:lpstr>Conclusion</vt:lpstr>
      <vt:lpstr>PowerPoint Presentation</vt:lpstr>
      <vt:lpstr>Code for community analysis</vt:lpstr>
      <vt:lpstr>Main References</vt:lpstr>
      <vt:lpstr>Main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Bartolf, D'Marie (D) (CIV)</dc:creator>
  <cp:lastModifiedBy>Gera, Ralucca (CIV)</cp:lastModifiedBy>
  <cp:revision>5</cp:revision>
  <dcterms:created xsi:type="dcterms:W3CDTF">2021-01-25T02:53:13Z</dcterms:created>
  <dcterms:modified xsi:type="dcterms:W3CDTF">2022-01-25T18:05:57Z</dcterms:modified>
</cp:coreProperties>
</file>