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0" r:id="rId2"/>
    <p:sldMasterId id="2147483692" r:id="rId3"/>
    <p:sldMasterId id="2147483695" r:id="rId4"/>
    <p:sldMasterId id="2147483699" r:id="rId5"/>
    <p:sldMasterId id="2147483704" r:id="rId6"/>
    <p:sldMasterId id="2147483707" r:id="rId7"/>
    <p:sldMasterId id="2147483711" r:id="rId8"/>
  </p:sldMasterIdLst>
  <p:notesMasterIdLst>
    <p:notesMasterId r:id="rId44"/>
  </p:notesMasterIdLst>
  <p:sldIdLst>
    <p:sldId id="256" r:id="rId9"/>
    <p:sldId id="862" r:id="rId10"/>
    <p:sldId id="358" r:id="rId11"/>
    <p:sldId id="863" r:id="rId12"/>
    <p:sldId id="864" r:id="rId13"/>
    <p:sldId id="865" r:id="rId14"/>
    <p:sldId id="965" r:id="rId15"/>
    <p:sldId id="262" r:id="rId16"/>
    <p:sldId id="291" r:id="rId17"/>
    <p:sldId id="977" r:id="rId18"/>
    <p:sldId id="280" r:id="rId19"/>
    <p:sldId id="288" r:id="rId20"/>
    <p:sldId id="976" r:id="rId21"/>
    <p:sldId id="268" r:id="rId22"/>
    <p:sldId id="289" r:id="rId23"/>
    <p:sldId id="270" r:id="rId24"/>
    <p:sldId id="304" r:id="rId25"/>
    <p:sldId id="978" r:id="rId26"/>
    <p:sldId id="980" r:id="rId27"/>
    <p:sldId id="981" r:id="rId28"/>
    <p:sldId id="982" r:id="rId29"/>
    <p:sldId id="983" r:id="rId30"/>
    <p:sldId id="986" r:id="rId31"/>
    <p:sldId id="985" r:id="rId32"/>
    <p:sldId id="987" r:id="rId33"/>
    <p:sldId id="988" r:id="rId34"/>
    <p:sldId id="991" r:id="rId35"/>
    <p:sldId id="992" r:id="rId36"/>
    <p:sldId id="993" r:id="rId37"/>
    <p:sldId id="994" r:id="rId38"/>
    <p:sldId id="995" r:id="rId39"/>
    <p:sldId id="996" r:id="rId40"/>
    <p:sldId id="326" r:id="rId41"/>
    <p:sldId id="997" r:id="rId42"/>
    <p:sldId id="944"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FD503"/>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40" y="2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1C13C-CBE5-424C-9132-EFB6DA1E317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E983AAE-CF07-422D-BF64-2BA07C09F3F6}">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00457C"/>
        </a:solidFill>
        <a:ln>
          <a:solidFill>
            <a:srgbClr val="00457C"/>
          </a:solidFill>
        </a:ln>
      </dgm:spPr>
      <dgm:t>
        <a:bodyPr/>
        <a:lstStyle/>
        <a:p>
          <a:r>
            <a:rPr lang="en-US" sz="1800" dirty="0">
              <a:latin typeface="Aileron Light" panose="00000400000000000000" pitchFamily="50" charset="0"/>
            </a:rPr>
            <a:t>Macro Scale properties (using all the interactions):</a:t>
          </a:r>
        </a:p>
      </dgm:t>
    </dgm:pt>
    <dgm:pt modelId="{E5F50082-8693-42AE-8ED3-2AA63FB9F5C7}" type="parTrans" cxnId="{3705DD6A-649D-4F06-B901-996EB482CFB9}">
      <dgm:prSet/>
      <dgm:spPr/>
      <dgm:t>
        <a:bodyPr/>
        <a:lstStyle/>
        <a:p>
          <a:endParaRPr lang="en-US" sz="1800">
            <a:latin typeface="Aileron Light" panose="00000400000000000000" pitchFamily="50" charset="0"/>
          </a:endParaRPr>
        </a:p>
      </dgm:t>
    </dgm:pt>
    <dgm:pt modelId="{7BE315B7-10A0-47FC-B53E-DCD330E28017}" type="sibTrans" cxnId="{3705DD6A-649D-4F06-B901-996EB482CFB9}">
      <dgm:prSet/>
      <dgm:spPr/>
      <dgm:t>
        <a:bodyPr/>
        <a:lstStyle/>
        <a:p>
          <a:endParaRPr lang="en-US" sz="1800">
            <a:latin typeface="Aileron Light" panose="00000400000000000000" pitchFamily="50" charset="0"/>
          </a:endParaRPr>
        </a:p>
      </dgm:t>
    </dgm:pt>
    <dgm:pt modelId="{7A6C5FEB-B8E2-4067-BE0B-E590BAB5ECED}">
      <dgm:prSet custT="1">
        <dgm:style>
          <a:lnRef idx="1">
            <a:schemeClr val="accent1"/>
          </a:lnRef>
          <a:fillRef idx="2">
            <a:schemeClr val="accent1"/>
          </a:fillRef>
          <a:effectRef idx="1">
            <a:schemeClr val="accent1"/>
          </a:effectRef>
          <a:fontRef idx="minor">
            <a:schemeClr val="dk1"/>
          </a:fontRef>
        </dgm:style>
      </dgm:prSet>
      <dgm:spPr/>
      <dgm:t>
        <a:bodyPr/>
        <a:lstStyle/>
        <a:p>
          <a:r>
            <a:rPr lang="en-US" sz="1800" dirty="0">
              <a:latin typeface="Aileron Light" panose="00000400000000000000" pitchFamily="50" charset="0"/>
            </a:rPr>
            <a:t>Small world </a:t>
          </a:r>
          <a:br>
            <a:rPr lang="en-US" sz="1800" dirty="0">
              <a:latin typeface="Aileron Light" panose="00000400000000000000" pitchFamily="50" charset="0"/>
            </a:rPr>
          </a:br>
          <a:r>
            <a:rPr lang="en-US" sz="1800" dirty="0">
              <a:latin typeface="Aileron Light" panose="00000400000000000000" pitchFamily="50" charset="0"/>
            </a:rPr>
            <a:t>(small average path, high clustering)</a:t>
          </a:r>
        </a:p>
      </dgm:t>
    </dgm:pt>
    <dgm:pt modelId="{DD5B5240-2B56-485F-BFE1-F2D9260F1E31}" type="parTrans" cxnId="{E42DCC35-CAAE-4296-8612-FEB799408946}">
      <dgm:prSet/>
      <dgm:spPr/>
      <dgm:t>
        <a:bodyPr/>
        <a:lstStyle/>
        <a:p>
          <a:endParaRPr lang="en-US" sz="1800">
            <a:latin typeface="Aileron Light" panose="00000400000000000000" pitchFamily="50" charset="0"/>
          </a:endParaRPr>
        </a:p>
      </dgm:t>
    </dgm:pt>
    <dgm:pt modelId="{056CE266-00A4-4946-B540-13DD34E15D74}" type="sibTrans" cxnId="{E42DCC35-CAAE-4296-8612-FEB799408946}">
      <dgm:prSet/>
      <dgm:spPr/>
      <dgm:t>
        <a:bodyPr/>
        <a:lstStyle/>
        <a:p>
          <a:endParaRPr lang="en-US" sz="1800">
            <a:latin typeface="Aileron Light" panose="00000400000000000000" pitchFamily="50" charset="0"/>
          </a:endParaRPr>
        </a:p>
      </dgm:t>
    </dgm:pt>
    <dgm:pt modelId="{7C1BF20D-FB90-4D60-A39B-5E05EAC33EC4}">
      <dgm:prSet custT="1">
        <dgm:style>
          <a:lnRef idx="1">
            <a:schemeClr val="accent5"/>
          </a:lnRef>
          <a:fillRef idx="2">
            <a:schemeClr val="accent5"/>
          </a:fillRef>
          <a:effectRef idx="1">
            <a:schemeClr val="accent5"/>
          </a:effectRef>
          <a:fontRef idx="minor">
            <a:schemeClr val="dk1"/>
          </a:fontRef>
        </dgm:style>
      </dgm:prSet>
      <dgm:spPr/>
      <dgm:t>
        <a:bodyPr/>
        <a:lstStyle/>
        <a:p>
          <a:r>
            <a:rPr lang="en-US" sz="1800" dirty="0" err="1">
              <a:latin typeface="Aileron Light" panose="00000400000000000000" pitchFamily="50" charset="0"/>
            </a:rPr>
            <a:t>Powerlaw</a:t>
          </a:r>
          <a:r>
            <a:rPr lang="en-US" sz="1800" dirty="0">
              <a:latin typeface="Aileron Light" panose="00000400000000000000" pitchFamily="50" charset="0"/>
            </a:rPr>
            <a:t> degree distr. </a:t>
          </a:r>
          <a:br>
            <a:rPr lang="en-US" sz="1800" dirty="0">
              <a:latin typeface="Aileron Light" panose="00000400000000000000" pitchFamily="50" charset="0"/>
            </a:rPr>
          </a:br>
          <a:r>
            <a:rPr lang="en-US" sz="1800" dirty="0">
              <a:latin typeface="Aileron Light" panose="00000400000000000000" pitchFamily="50" charset="0"/>
            </a:rPr>
            <a:t>(generally pref. attachment)</a:t>
          </a:r>
        </a:p>
      </dgm:t>
    </dgm:pt>
    <dgm:pt modelId="{B1DB8A70-8DF0-4C29-87F6-6D071F902778}" type="parTrans" cxnId="{A6F38285-DDAB-4D0E-8F65-6A86B395D1DB}">
      <dgm:prSet/>
      <dgm:spPr/>
      <dgm:t>
        <a:bodyPr/>
        <a:lstStyle/>
        <a:p>
          <a:endParaRPr lang="en-US" sz="1800">
            <a:latin typeface="Aileron Light" panose="00000400000000000000" pitchFamily="50" charset="0"/>
          </a:endParaRPr>
        </a:p>
      </dgm:t>
    </dgm:pt>
    <dgm:pt modelId="{8EB4A2DC-03DC-4567-9495-179D19A5C343}" type="sibTrans" cxnId="{A6F38285-DDAB-4D0E-8F65-6A86B395D1DB}">
      <dgm:prSet/>
      <dgm:spPr/>
      <dgm:t>
        <a:bodyPr/>
        <a:lstStyle/>
        <a:p>
          <a:endParaRPr lang="en-US" sz="1800">
            <a:latin typeface="Aileron Light" panose="00000400000000000000" pitchFamily="50" charset="0"/>
          </a:endParaRPr>
        </a:p>
      </dgm:t>
    </dgm:pt>
    <dgm:pt modelId="{09D72054-F698-4DB2-BAA2-135D72D83215}">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1800" dirty="0">
              <a:solidFill>
                <a:schemeClr val="tx1"/>
              </a:solidFill>
              <a:latin typeface="Aileron Light" panose="00000400000000000000" pitchFamily="50" charset="0"/>
            </a:rPr>
            <a:t>Meso Scale properties applying to groups (using k-clique, k-core, k-dense):</a:t>
          </a:r>
        </a:p>
      </dgm:t>
    </dgm:pt>
    <dgm:pt modelId="{04DC9BE9-4542-4A8C-BD79-4C35E38C6D12}" type="parTrans" cxnId="{8FA7E988-5FAD-4CD9-8198-934D3BA4D438}">
      <dgm:prSet/>
      <dgm:spPr/>
      <dgm:t>
        <a:bodyPr/>
        <a:lstStyle/>
        <a:p>
          <a:endParaRPr lang="en-US" sz="1800">
            <a:latin typeface="Aileron Light" panose="00000400000000000000" pitchFamily="50" charset="0"/>
          </a:endParaRPr>
        </a:p>
      </dgm:t>
    </dgm:pt>
    <dgm:pt modelId="{E9F172BB-39FA-4CF1-9CE1-1B1B647496FD}" type="sibTrans" cxnId="{8FA7E988-5FAD-4CD9-8198-934D3BA4D438}">
      <dgm:prSet/>
      <dgm:spPr/>
      <dgm:t>
        <a:bodyPr/>
        <a:lstStyle/>
        <a:p>
          <a:endParaRPr lang="en-US" sz="1800">
            <a:latin typeface="Aileron Light" panose="00000400000000000000" pitchFamily="50" charset="0"/>
          </a:endParaRPr>
        </a:p>
      </dgm:t>
    </dgm:pt>
    <dgm:pt modelId="{C4C0473B-8623-47FC-8BB9-C9E2F010C1A9}">
      <dgm:prSet custT="1"/>
      <dgm:spPr/>
      <dgm:t>
        <a:bodyPr/>
        <a:lstStyle/>
        <a:p>
          <a:r>
            <a:rPr lang="en-US" sz="1800">
              <a:latin typeface="Aileron Light" panose="00000400000000000000" pitchFamily="50" charset="0"/>
            </a:rPr>
            <a:t>Community structure</a:t>
          </a:r>
        </a:p>
      </dgm:t>
    </dgm:pt>
    <dgm:pt modelId="{9C8E916B-78A4-4693-ACE7-214CC1D40D3E}" type="parTrans" cxnId="{74AFAFE7-AD6B-4500-947D-F3AE8726615D}">
      <dgm:prSet/>
      <dgm:spPr/>
      <dgm:t>
        <a:bodyPr/>
        <a:lstStyle/>
        <a:p>
          <a:endParaRPr lang="en-US" sz="1800">
            <a:latin typeface="Aileron Light" panose="00000400000000000000" pitchFamily="50" charset="0"/>
          </a:endParaRPr>
        </a:p>
      </dgm:t>
    </dgm:pt>
    <dgm:pt modelId="{89C0ACD0-F70B-44D4-9DFF-0014037C352E}" type="sibTrans" cxnId="{74AFAFE7-AD6B-4500-947D-F3AE8726615D}">
      <dgm:prSet/>
      <dgm:spPr/>
      <dgm:t>
        <a:bodyPr/>
        <a:lstStyle/>
        <a:p>
          <a:endParaRPr lang="en-US" sz="1800">
            <a:latin typeface="Aileron Light" panose="00000400000000000000" pitchFamily="50" charset="0"/>
          </a:endParaRPr>
        </a:p>
      </dgm:t>
    </dgm:pt>
    <dgm:pt modelId="{E19A4321-ABEA-4729-A5C1-723C2C4E8E33}">
      <dgm:prSet custT="1">
        <dgm:style>
          <a:lnRef idx="1">
            <a:schemeClr val="accent4"/>
          </a:lnRef>
          <a:fillRef idx="2">
            <a:schemeClr val="accent4"/>
          </a:fillRef>
          <a:effectRef idx="1">
            <a:schemeClr val="accent4"/>
          </a:effectRef>
          <a:fontRef idx="minor">
            <a:schemeClr val="dk1"/>
          </a:fontRef>
        </dgm:style>
      </dgm:prSet>
      <dgm:spPr/>
      <dgm:t>
        <a:bodyPr/>
        <a:lstStyle/>
        <a:p>
          <a:r>
            <a:rPr lang="en-US" sz="1800" dirty="0">
              <a:latin typeface="Aileron Light" panose="00000400000000000000" pitchFamily="50" charset="0"/>
            </a:rPr>
            <a:t>Core-periphery structure</a:t>
          </a:r>
        </a:p>
      </dgm:t>
    </dgm:pt>
    <dgm:pt modelId="{6FB450DD-D571-4B6D-B74E-69A16FB5D06C}" type="parTrans" cxnId="{A70B1C92-1FEF-402B-9D5F-C35AC126FB34}">
      <dgm:prSet/>
      <dgm:spPr/>
      <dgm:t>
        <a:bodyPr/>
        <a:lstStyle/>
        <a:p>
          <a:endParaRPr lang="en-US" sz="1800">
            <a:latin typeface="Aileron Light" panose="00000400000000000000" pitchFamily="50" charset="0"/>
          </a:endParaRPr>
        </a:p>
      </dgm:t>
    </dgm:pt>
    <dgm:pt modelId="{0FEE8738-1065-48BC-9AD4-DE891F4F3455}" type="sibTrans" cxnId="{A70B1C92-1FEF-402B-9D5F-C35AC126FB34}">
      <dgm:prSet/>
      <dgm:spPr/>
      <dgm:t>
        <a:bodyPr/>
        <a:lstStyle/>
        <a:p>
          <a:endParaRPr lang="en-US" sz="1800">
            <a:latin typeface="Aileron Light" panose="00000400000000000000" pitchFamily="50" charset="0"/>
          </a:endParaRPr>
        </a:p>
      </dgm:t>
    </dgm:pt>
    <dgm:pt modelId="{62CBA1CA-D57F-4E6E-9972-59AEABF3EA28}">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800" dirty="0">
              <a:solidFill>
                <a:schemeClr val="tx1"/>
              </a:solidFill>
              <a:latin typeface="Aileron Light" panose="00000400000000000000" pitchFamily="50" charset="0"/>
            </a:rPr>
            <a:t>Micro Scale properties applying to small units:</a:t>
          </a:r>
        </a:p>
      </dgm:t>
    </dgm:pt>
    <dgm:pt modelId="{C6EE322D-25E9-4FA4-A7CD-D78856F4BB81}" type="parTrans" cxnId="{00E157C3-F442-4472-B978-C8C3D2460DB9}">
      <dgm:prSet/>
      <dgm:spPr/>
      <dgm:t>
        <a:bodyPr/>
        <a:lstStyle/>
        <a:p>
          <a:endParaRPr lang="en-US" sz="1800">
            <a:latin typeface="Aileron Light" panose="00000400000000000000" pitchFamily="50" charset="0"/>
          </a:endParaRPr>
        </a:p>
      </dgm:t>
    </dgm:pt>
    <dgm:pt modelId="{F0841AB5-CE89-4E3D-A52B-AC542DA42B87}" type="sibTrans" cxnId="{00E157C3-F442-4472-B978-C8C3D2460DB9}">
      <dgm:prSet/>
      <dgm:spPr/>
      <dgm:t>
        <a:bodyPr/>
        <a:lstStyle/>
        <a:p>
          <a:endParaRPr lang="en-US" sz="1800">
            <a:latin typeface="Aileron Light" panose="00000400000000000000" pitchFamily="50" charset="0"/>
          </a:endParaRPr>
        </a:p>
      </dgm:t>
    </dgm:pt>
    <dgm:pt modelId="{F7CF87F8-7D61-4755-804C-299793B99C23}">
      <dgm:prSet custT="1">
        <dgm:style>
          <a:lnRef idx="1">
            <a:schemeClr val="accent3"/>
          </a:lnRef>
          <a:fillRef idx="2">
            <a:schemeClr val="accent3"/>
          </a:fillRef>
          <a:effectRef idx="1">
            <a:schemeClr val="accent3"/>
          </a:effectRef>
          <a:fontRef idx="minor">
            <a:schemeClr val="dk1"/>
          </a:fontRef>
        </dgm:style>
      </dgm:prSet>
      <dgm:spPr/>
      <dgm:t>
        <a:bodyPr/>
        <a:lstStyle/>
        <a:p>
          <a:r>
            <a:rPr lang="en-US" sz="1800" dirty="0">
              <a:latin typeface="Aileron Light" panose="00000400000000000000" pitchFamily="50" charset="0"/>
            </a:rPr>
            <a:t>Edge properties </a:t>
          </a:r>
          <a:br>
            <a:rPr lang="en-US" sz="1800" dirty="0">
              <a:latin typeface="Aileron Light" panose="00000400000000000000" pitchFamily="50" charset="0"/>
            </a:rPr>
          </a:br>
          <a:r>
            <a:rPr lang="en-US" sz="1800" dirty="0">
              <a:latin typeface="Aileron Light" panose="00000400000000000000" pitchFamily="50" charset="0"/>
            </a:rPr>
            <a:t>(such as who it connects, being a bridge)</a:t>
          </a:r>
        </a:p>
      </dgm:t>
    </dgm:pt>
    <dgm:pt modelId="{DFA00197-E86B-4F82-A54F-EC9C81D2AF08}" type="parTrans" cxnId="{9D336B9B-6664-4895-A422-01E828009C70}">
      <dgm:prSet/>
      <dgm:spPr/>
      <dgm:t>
        <a:bodyPr/>
        <a:lstStyle/>
        <a:p>
          <a:endParaRPr lang="en-US" sz="1800">
            <a:latin typeface="Aileron Light" panose="00000400000000000000" pitchFamily="50" charset="0"/>
          </a:endParaRPr>
        </a:p>
      </dgm:t>
    </dgm:pt>
    <dgm:pt modelId="{225698E2-3369-44E5-81AD-D80431705023}" type="sibTrans" cxnId="{9D336B9B-6664-4895-A422-01E828009C70}">
      <dgm:prSet/>
      <dgm:spPr/>
      <dgm:t>
        <a:bodyPr/>
        <a:lstStyle/>
        <a:p>
          <a:endParaRPr lang="en-US" sz="1800">
            <a:latin typeface="Aileron Light" panose="00000400000000000000" pitchFamily="50" charset="0"/>
          </a:endParaRPr>
        </a:p>
      </dgm:t>
    </dgm:pt>
    <dgm:pt modelId="{2F57A2C4-6C96-457D-8D4D-17691CE14EA4}">
      <dgm:prSet custT="1"/>
      <dgm:spPr>
        <a:ln>
          <a:noFill/>
        </a:ln>
      </dgm:spPr>
      <dgm:t>
        <a:bodyPr/>
        <a:lstStyle/>
        <a:p>
          <a:r>
            <a:rPr lang="en-US" sz="1800" dirty="0">
              <a:latin typeface="Aileron Light" panose="00000400000000000000" pitchFamily="50" charset="0"/>
            </a:rPr>
            <a:t>Node properties </a:t>
          </a:r>
          <a:br>
            <a:rPr lang="en-US" sz="1800" dirty="0">
              <a:latin typeface="Aileron Light" panose="00000400000000000000" pitchFamily="50" charset="0"/>
            </a:rPr>
          </a:br>
          <a:r>
            <a:rPr lang="en-US" sz="1800" dirty="0">
              <a:latin typeface="Aileron Light" panose="00000400000000000000" pitchFamily="50" charset="0"/>
            </a:rPr>
            <a:t>(such as degree, cut-vertex)</a:t>
          </a:r>
        </a:p>
      </dgm:t>
    </dgm:pt>
    <dgm:pt modelId="{A11B60B8-4ADB-413A-81A9-B65218D12EA5}" type="parTrans" cxnId="{6B485ED1-6707-49CC-B3AB-592A56E226BC}">
      <dgm:prSet/>
      <dgm:spPr/>
      <dgm:t>
        <a:bodyPr/>
        <a:lstStyle/>
        <a:p>
          <a:endParaRPr lang="en-US" sz="1800">
            <a:latin typeface="Aileron Light" panose="00000400000000000000" pitchFamily="50" charset="0"/>
          </a:endParaRPr>
        </a:p>
      </dgm:t>
    </dgm:pt>
    <dgm:pt modelId="{45DD14CE-BF96-4731-82DB-A347C5CF3FC9}" type="sibTrans" cxnId="{6B485ED1-6707-49CC-B3AB-592A56E226BC}">
      <dgm:prSet/>
      <dgm:spPr/>
      <dgm:t>
        <a:bodyPr/>
        <a:lstStyle/>
        <a:p>
          <a:endParaRPr lang="en-US" sz="1800">
            <a:latin typeface="Aileron Light" panose="00000400000000000000" pitchFamily="50" charset="0"/>
          </a:endParaRPr>
        </a:p>
      </dgm:t>
    </dgm:pt>
    <dgm:pt modelId="{740339B1-3B8F-4F89-A696-B4160DCA5E77}" type="pres">
      <dgm:prSet presAssocID="{42D1C13C-CBE5-424C-9132-EFB6DA1E3170}" presName="Name0" presStyleCnt="0">
        <dgm:presLayoutVars>
          <dgm:dir/>
          <dgm:animLvl val="lvl"/>
          <dgm:resizeHandles val="exact"/>
        </dgm:presLayoutVars>
      </dgm:prSet>
      <dgm:spPr/>
    </dgm:pt>
    <dgm:pt modelId="{DCA1EF51-2C96-4637-A84B-19B3DD223407}" type="pres">
      <dgm:prSet presAssocID="{62CBA1CA-D57F-4E6E-9972-59AEABF3EA28}" presName="boxAndChildren" presStyleCnt="0"/>
      <dgm:spPr/>
    </dgm:pt>
    <dgm:pt modelId="{3E70ACEE-0686-40B9-8583-B478B963132E}" type="pres">
      <dgm:prSet presAssocID="{62CBA1CA-D57F-4E6E-9972-59AEABF3EA28}" presName="parentTextBox" presStyleLbl="node1" presStyleIdx="0" presStyleCnt="3"/>
      <dgm:spPr/>
    </dgm:pt>
    <dgm:pt modelId="{5CB7AE07-FAB1-47FC-8A25-45180BAAF3F0}" type="pres">
      <dgm:prSet presAssocID="{62CBA1CA-D57F-4E6E-9972-59AEABF3EA28}" presName="entireBox" presStyleLbl="node1" presStyleIdx="0" presStyleCnt="3" custLinFactNeighborY="2638"/>
      <dgm:spPr/>
    </dgm:pt>
    <dgm:pt modelId="{015C4B79-F23B-41D7-BFA4-B83DF36C8D5F}" type="pres">
      <dgm:prSet presAssocID="{62CBA1CA-D57F-4E6E-9972-59AEABF3EA28}" presName="descendantBox" presStyleCnt="0"/>
      <dgm:spPr/>
    </dgm:pt>
    <dgm:pt modelId="{A068C5D6-D07A-4454-B03C-FA1CC1ECBEF5}" type="pres">
      <dgm:prSet presAssocID="{F7CF87F8-7D61-4755-804C-299793B99C23}" presName="childTextBox" presStyleLbl="fgAccFollowNode1" presStyleIdx="0" presStyleCnt="6">
        <dgm:presLayoutVars>
          <dgm:bulletEnabled val="1"/>
        </dgm:presLayoutVars>
      </dgm:prSet>
      <dgm:spPr/>
    </dgm:pt>
    <dgm:pt modelId="{4D7FE74E-9A57-4065-A9AD-659738A7076B}" type="pres">
      <dgm:prSet presAssocID="{2F57A2C4-6C96-457D-8D4D-17691CE14EA4}" presName="childTextBox" presStyleLbl="fgAccFollowNode1" presStyleIdx="1" presStyleCnt="6">
        <dgm:presLayoutVars>
          <dgm:bulletEnabled val="1"/>
        </dgm:presLayoutVars>
      </dgm:prSet>
      <dgm:spPr/>
    </dgm:pt>
    <dgm:pt modelId="{D8BBB1E4-111A-4198-BCC3-667D9809C2B6}" type="pres">
      <dgm:prSet presAssocID="{E9F172BB-39FA-4CF1-9CE1-1B1B647496FD}" presName="sp" presStyleCnt="0"/>
      <dgm:spPr/>
    </dgm:pt>
    <dgm:pt modelId="{7837DC99-2630-484A-90B2-2973F23BB964}" type="pres">
      <dgm:prSet presAssocID="{09D72054-F698-4DB2-BAA2-135D72D83215}" presName="arrowAndChildren" presStyleCnt="0"/>
      <dgm:spPr/>
    </dgm:pt>
    <dgm:pt modelId="{73A22166-245F-40B6-8290-34BED440B694}" type="pres">
      <dgm:prSet presAssocID="{09D72054-F698-4DB2-BAA2-135D72D83215}" presName="parentTextArrow" presStyleLbl="node1" presStyleIdx="0" presStyleCnt="3"/>
      <dgm:spPr/>
    </dgm:pt>
    <dgm:pt modelId="{547D6BB3-6D1F-4595-B858-DEFB5782C49F}" type="pres">
      <dgm:prSet presAssocID="{09D72054-F698-4DB2-BAA2-135D72D83215}" presName="arrow" presStyleLbl="node1" presStyleIdx="1" presStyleCnt="3" custLinFactNeighborX="-229"/>
      <dgm:spPr/>
    </dgm:pt>
    <dgm:pt modelId="{B24AF83A-D819-40CA-9084-1254744E642F}" type="pres">
      <dgm:prSet presAssocID="{09D72054-F698-4DB2-BAA2-135D72D83215}" presName="descendantArrow" presStyleCnt="0"/>
      <dgm:spPr/>
    </dgm:pt>
    <dgm:pt modelId="{3B606EE3-3B6B-4136-B87A-FAE208F37DDE}" type="pres">
      <dgm:prSet presAssocID="{C4C0473B-8623-47FC-8BB9-C9E2F010C1A9}" presName="childTextArrow" presStyleLbl="fgAccFollowNode1" presStyleIdx="2" presStyleCnt="6">
        <dgm:presLayoutVars>
          <dgm:bulletEnabled val="1"/>
        </dgm:presLayoutVars>
      </dgm:prSet>
      <dgm:spPr/>
    </dgm:pt>
    <dgm:pt modelId="{60A05053-89FE-43DD-8511-8E1DE188D526}" type="pres">
      <dgm:prSet presAssocID="{E19A4321-ABEA-4729-A5C1-723C2C4E8E33}" presName="childTextArrow" presStyleLbl="fgAccFollowNode1" presStyleIdx="3" presStyleCnt="6">
        <dgm:presLayoutVars>
          <dgm:bulletEnabled val="1"/>
        </dgm:presLayoutVars>
      </dgm:prSet>
      <dgm:spPr/>
    </dgm:pt>
    <dgm:pt modelId="{32DD17F1-24D8-40F9-9DAA-E393686863C0}" type="pres">
      <dgm:prSet presAssocID="{7BE315B7-10A0-47FC-B53E-DCD330E28017}" presName="sp" presStyleCnt="0"/>
      <dgm:spPr/>
    </dgm:pt>
    <dgm:pt modelId="{653E542E-0D94-4DFC-B554-DE0F43877E22}" type="pres">
      <dgm:prSet presAssocID="{5E983AAE-CF07-422D-BF64-2BA07C09F3F6}" presName="arrowAndChildren" presStyleCnt="0"/>
      <dgm:spPr/>
    </dgm:pt>
    <dgm:pt modelId="{0B5AE580-4CBD-4B89-9566-3F5E518EF16C}" type="pres">
      <dgm:prSet presAssocID="{5E983AAE-CF07-422D-BF64-2BA07C09F3F6}" presName="parentTextArrow" presStyleLbl="node1" presStyleIdx="1" presStyleCnt="3"/>
      <dgm:spPr/>
    </dgm:pt>
    <dgm:pt modelId="{6641DDA9-B611-46A9-9830-0EF901739022}" type="pres">
      <dgm:prSet presAssocID="{5E983AAE-CF07-422D-BF64-2BA07C09F3F6}" presName="arrow" presStyleLbl="node1" presStyleIdx="2" presStyleCnt="3" custScaleY="76136" custLinFactNeighborX="19916" custLinFactNeighborY="-22151"/>
      <dgm:spPr/>
    </dgm:pt>
    <dgm:pt modelId="{01361548-7D51-4ACD-BD3A-A5917B73858A}" type="pres">
      <dgm:prSet presAssocID="{5E983AAE-CF07-422D-BF64-2BA07C09F3F6}" presName="descendantArrow" presStyleCnt="0"/>
      <dgm:spPr/>
    </dgm:pt>
    <dgm:pt modelId="{63A1732A-2D9A-4456-A184-67EA438C0EB7}" type="pres">
      <dgm:prSet presAssocID="{7A6C5FEB-B8E2-4067-BE0B-E590BAB5ECED}" presName="childTextArrow" presStyleLbl="fgAccFollowNode1" presStyleIdx="4" presStyleCnt="6">
        <dgm:presLayoutVars>
          <dgm:bulletEnabled val="1"/>
        </dgm:presLayoutVars>
      </dgm:prSet>
      <dgm:spPr/>
    </dgm:pt>
    <dgm:pt modelId="{006F9CEC-4AA2-4D17-A0F2-9BA0AC238B1E}" type="pres">
      <dgm:prSet presAssocID="{7C1BF20D-FB90-4D60-A39B-5E05EAC33EC4}" presName="childTextArrow" presStyleLbl="fgAccFollowNode1" presStyleIdx="5" presStyleCnt="6">
        <dgm:presLayoutVars>
          <dgm:bulletEnabled val="1"/>
        </dgm:presLayoutVars>
      </dgm:prSet>
      <dgm:spPr/>
    </dgm:pt>
  </dgm:ptLst>
  <dgm:cxnLst>
    <dgm:cxn modelId="{2F9C5A22-EFCF-428A-9010-4E9A06F08BC9}" type="presOf" srcId="{2F57A2C4-6C96-457D-8D4D-17691CE14EA4}" destId="{4D7FE74E-9A57-4065-A9AD-659738A7076B}" srcOrd="0" destOrd="0" presId="urn:microsoft.com/office/officeart/2005/8/layout/process4"/>
    <dgm:cxn modelId="{E42DCC35-CAAE-4296-8612-FEB799408946}" srcId="{5E983AAE-CF07-422D-BF64-2BA07C09F3F6}" destId="{7A6C5FEB-B8E2-4067-BE0B-E590BAB5ECED}" srcOrd="0" destOrd="0" parTransId="{DD5B5240-2B56-485F-BFE1-F2D9260F1E31}" sibTransId="{056CE266-00A4-4946-B540-13DD34E15D74}"/>
    <dgm:cxn modelId="{3705DD6A-649D-4F06-B901-996EB482CFB9}" srcId="{42D1C13C-CBE5-424C-9132-EFB6DA1E3170}" destId="{5E983AAE-CF07-422D-BF64-2BA07C09F3F6}" srcOrd="0" destOrd="0" parTransId="{E5F50082-8693-42AE-8ED3-2AA63FB9F5C7}" sibTransId="{7BE315B7-10A0-47FC-B53E-DCD330E28017}"/>
    <dgm:cxn modelId="{45222C6E-253F-4B0E-BD17-7CE451F25B9E}" type="presOf" srcId="{5E983AAE-CF07-422D-BF64-2BA07C09F3F6}" destId="{0B5AE580-4CBD-4B89-9566-3F5E518EF16C}" srcOrd="0" destOrd="0" presId="urn:microsoft.com/office/officeart/2005/8/layout/process4"/>
    <dgm:cxn modelId="{299B4B6E-5241-4C44-9A81-F3AFC3B0F27E}" type="presOf" srcId="{62CBA1CA-D57F-4E6E-9972-59AEABF3EA28}" destId="{3E70ACEE-0686-40B9-8583-B478B963132E}" srcOrd="0" destOrd="0" presId="urn:microsoft.com/office/officeart/2005/8/layout/process4"/>
    <dgm:cxn modelId="{585C2378-A37B-443E-BEDB-96C000A984A9}" type="presOf" srcId="{09D72054-F698-4DB2-BAA2-135D72D83215}" destId="{547D6BB3-6D1F-4595-B858-DEFB5782C49F}" srcOrd="1" destOrd="0" presId="urn:microsoft.com/office/officeart/2005/8/layout/process4"/>
    <dgm:cxn modelId="{F40E5A79-A0D8-4376-84BA-D4759666A4BE}" type="presOf" srcId="{62CBA1CA-D57F-4E6E-9972-59AEABF3EA28}" destId="{5CB7AE07-FAB1-47FC-8A25-45180BAAF3F0}" srcOrd="1" destOrd="0" presId="urn:microsoft.com/office/officeart/2005/8/layout/process4"/>
    <dgm:cxn modelId="{A6F38285-DDAB-4D0E-8F65-6A86B395D1DB}" srcId="{5E983AAE-CF07-422D-BF64-2BA07C09F3F6}" destId="{7C1BF20D-FB90-4D60-A39B-5E05EAC33EC4}" srcOrd="1" destOrd="0" parTransId="{B1DB8A70-8DF0-4C29-87F6-6D071F902778}" sibTransId="{8EB4A2DC-03DC-4567-9495-179D19A5C343}"/>
    <dgm:cxn modelId="{8FA7E988-5FAD-4CD9-8198-934D3BA4D438}" srcId="{42D1C13C-CBE5-424C-9132-EFB6DA1E3170}" destId="{09D72054-F698-4DB2-BAA2-135D72D83215}" srcOrd="1" destOrd="0" parTransId="{04DC9BE9-4542-4A8C-BD79-4C35E38C6D12}" sibTransId="{E9F172BB-39FA-4CF1-9CE1-1B1B647496FD}"/>
    <dgm:cxn modelId="{A70B1C92-1FEF-402B-9D5F-C35AC126FB34}" srcId="{09D72054-F698-4DB2-BAA2-135D72D83215}" destId="{E19A4321-ABEA-4729-A5C1-723C2C4E8E33}" srcOrd="1" destOrd="0" parTransId="{6FB450DD-D571-4B6D-B74E-69A16FB5D06C}" sibTransId="{0FEE8738-1065-48BC-9AD4-DE891F4F3455}"/>
    <dgm:cxn modelId="{9D336B9B-6664-4895-A422-01E828009C70}" srcId="{62CBA1CA-D57F-4E6E-9972-59AEABF3EA28}" destId="{F7CF87F8-7D61-4755-804C-299793B99C23}" srcOrd="0" destOrd="0" parTransId="{DFA00197-E86B-4F82-A54F-EC9C81D2AF08}" sibTransId="{225698E2-3369-44E5-81AD-D80431705023}"/>
    <dgm:cxn modelId="{70CC65AB-EE40-4FB7-A15F-FBD8D67B40D2}" type="presOf" srcId="{7A6C5FEB-B8E2-4067-BE0B-E590BAB5ECED}" destId="{63A1732A-2D9A-4456-A184-67EA438C0EB7}" srcOrd="0" destOrd="0" presId="urn:microsoft.com/office/officeart/2005/8/layout/process4"/>
    <dgm:cxn modelId="{667050B0-564A-4F78-9992-1CD32AD8AAEC}" type="presOf" srcId="{42D1C13C-CBE5-424C-9132-EFB6DA1E3170}" destId="{740339B1-3B8F-4F89-A696-B4160DCA5E77}" srcOrd="0" destOrd="0" presId="urn:microsoft.com/office/officeart/2005/8/layout/process4"/>
    <dgm:cxn modelId="{AF2319B8-86C9-4526-B92A-5E1AFC04C13B}" type="presOf" srcId="{09D72054-F698-4DB2-BAA2-135D72D83215}" destId="{73A22166-245F-40B6-8290-34BED440B694}" srcOrd="0" destOrd="0" presId="urn:microsoft.com/office/officeart/2005/8/layout/process4"/>
    <dgm:cxn modelId="{00E157C3-F442-4472-B978-C8C3D2460DB9}" srcId="{42D1C13C-CBE5-424C-9132-EFB6DA1E3170}" destId="{62CBA1CA-D57F-4E6E-9972-59AEABF3EA28}" srcOrd="2" destOrd="0" parTransId="{C6EE322D-25E9-4FA4-A7CD-D78856F4BB81}" sibTransId="{F0841AB5-CE89-4E3D-A52B-AC542DA42B87}"/>
    <dgm:cxn modelId="{AFFE7FCF-99B7-43A7-9553-173FB9BDEAC7}" type="presOf" srcId="{F7CF87F8-7D61-4755-804C-299793B99C23}" destId="{A068C5D6-D07A-4454-B03C-FA1CC1ECBEF5}" srcOrd="0" destOrd="0" presId="urn:microsoft.com/office/officeart/2005/8/layout/process4"/>
    <dgm:cxn modelId="{810EE4D0-E0AA-4449-B5B9-48962311B73C}" type="presOf" srcId="{C4C0473B-8623-47FC-8BB9-C9E2F010C1A9}" destId="{3B606EE3-3B6B-4136-B87A-FAE208F37DDE}" srcOrd="0" destOrd="0" presId="urn:microsoft.com/office/officeart/2005/8/layout/process4"/>
    <dgm:cxn modelId="{6B485ED1-6707-49CC-B3AB-592A56E226BC}" srcId="{62CBA1CA-D57F-4E6E-9972-59AEABF3EA28}" destId="{2F57A2C4-6C96-457D-8D4D-17691CE14EA4}" srcOrd="1" destOrd="0" parTransId="{A11B60B8-4ADB-413A-81A9-B65218D12EA5}" sibTransId="{45DD14CE-BF96-4731-82DB-A347C5CF3FC9}"/>
    <dgm:cxn modelId="{384BA9E5-FFD6-4AAD-862C-453983989000}" type="presOf" srcId="{E19A4321-ABEA-4729-A5C1-723C2C4E8E33}" destId="{60A05053-89FE-43DD-8511-8E1DE188D526}" srcOrd="0" destOrd="0" presId="urn:microsoft.com/office/officeart/2005/8/layout/process4"/>
    <dgm:cxn modelId="{74AFAFE7-AD6B-4500-947D-F3AE8726615D}" srcId="{09D72054-F698-4DB2-BAA2-135D72D83215}" destId="{C4C0473B-8623-47FC-8BB9-C9E2F010C1A9}" srcOrd="0" destOrd="0" parTransId="{9C8E916B-78A4-4693-ACE7-214CC1D40D3E}" sibTransId="{89C0ACD0-F70B-44D4-9DFF-0014037C352E}"/>
    <dgm:cxn modelId="{07C008E8-FF72-46EE-961F-9A10FE43ABFC}" type="presOf" srcId="{7C1BF20D-FB90-4D60-A39B-5E05EAC33EC4}" destId="{006F9CEC-4AA2-4D17-A0F2-9BA0AC238B1E}" srcOrd="0" destOrd="0" presId="urn:microsoft.com/office/officeart/2005/8/layout/process4"/>
    <dgm:cxn modelId="{3DD596FB-12A6-4FF3-A2F9-436931EF9199}" type="presOf" srcId="{5E983AAE-CF07-422D-BF64-2BA07C09F3F6}" destId="{6641DDA9-B611-46A9-9830-0EF901739022}" srcOrd="1" destOrd="0" presId="urn:microsoft.com/office/officeart/2005/8/layout/process4"/>
    <dgm:cxn modelId="{8FCEB256-498D-4371-8B20-9E745CF053CD}" type="presParOf" srcId="{740339B1-3B8F-4F89-A696-B4160DCA5E77}" destId="{DCA1EF51-2C96-4637-A84B-19B3DD223407}" srcOrd="0" destOrd="0" presId="urn:microsoft.com/office/officeart/2005/8/layout/process4"/>
    <dgm:cxn modelId="{57986760-2217-4467-922D-9F8AA7CA9EB7}" type="presParOf" srcId="{DCA1EF51-2C96-4637-A84B-19B3DD223407}" destId="{3E70ACEE-0686-40B9-8583-B478B963132E}" srcOrd="0" destOrd="0" presId="urn:microsoft.com/office/officeart/2005/8/layout/process4"/>
    <dgm:cxn modelId="{76FBCE2E-419B-43DA-91E4-4ADE8AABBD26}" type="presParOf" srcId="{DCA1EF51-2C96-4637-A84B-19B3DD223407}" destId="{5CB7AE07-FAB1-47FC-8A25-45180BAAF3F0}" srcOrd="1" destOrd="0" presId="urn:microsoft.com/office/officeart/2005/8/layout/process4"/>
    <dgm:cxn modelId="{B7D3A1B9-0429-404D-830B-3661AFB2BF06}" type="presParOf" srcId="{DCA1EF51-2C96-4637-A84B-19B3DD223407}" destId="{015C4B79-F23B-41D7-BFA4-B83DF36C8D5F}" srcOrd="2" destOrd="0" presId="urn:microsoft.com/office/officeart/2005/8/layout/process4"/>
    <dgm:cxn modelId="{829C8F17-3570-496C-90AE-2FC11CEDFF4C}" type="presParOf" srcId="{015C4B79-F23B-41D7-BFA4-B83DF36C8D5F}" destId="{A068C5D6-D07A-4454-B03C-FA1CC1ECBEF5}" srcOrd="0" destOrd="0" presId="urn:microsoft.com/office/officeart/2005/8/layout/process4"/>
    <dgm:cxn modelId="{8EF0950D-0C61-49A1-AB09-0BDFB694C7E2}" type="presParOf" srcId="{015C4B79-F23B-41D7-BFA4-B83DF36C8D5F}" destId="{4D7FE74E-9A57-4065-A9AD-659738A7076B}" srcOrd="1" destOrd="0" presId="urn:microsoft.com/office/officeart/2005/8/layout/process4"/>
    <dgm:cxn modelId="{D9E87EE3-7BC7-4E5A-8B27-E94CF4E6789E}" type="presParOf" srcId="{740339B1-3B8F-4F89-A696-B4160DCA5E77}" destId="{D8BBB1E4-111A-4198-BCC3-667D9809C2B6}" srcOrd="1" destOrd="0" presId="urn:microsoft.com/office/officeart/2005/8/layout/process4"/>
    <dgm:cxn modelId="{2173AE0E-DC03-40A8-B779-768123ABE284}" type="presParOf" srcId="{740339B1-3B8F-4F89-A696-B4160DCA5E77}" destId="{7837DC99-2630-484A-90B2-2973F23BB964}" srcOrd="2" destOrd="0" presId="urn:microsoft.com/office/officeart/2005/8/layout/process4"/>
    <dgm:cxn modelId="{0A447A2B-52F3-4DB7-923B-E29E762762F9}" type="presParOf" srcId="{7837DC99-2630-484A-90B2-2973F23BB964}" destId="{73A22166-245F-40B6-8290-34BED440B694}" srcOrd="0" destOrd="0" presId="urn:microsoft.com/office/officeart/2005/8/layout/process4"/>
    <dgm:cxn modelId="{70EEDB54-CC84-4331-B497-35B6ADD27A76}" type="presParOf" srcId="{7837DC99-2630-484A-90B2-2973F23BB964}" destId="{547D6BB3-6D1F-4595-B858-DEFB5782C49F}" srcOrd="1" destOrd="0" presId="urn:microsoft.com/office/officeart/2005/8/layout/process4"/>
    <dgm:cxn modelId="{3BE0A1BA-938A-4996-A00A-45B6CDFFB6AC}" type="presParOf" srcId="{7837DC99-2630-484A-90B2-2973F23BB964}" destId="{B24AF83A-D819-40CA-9084-1254744E642F}" srcOrd="2" destOrd="0" presId="urn:microsoft.com/office/officeart/2005/8/layout/process4"/>
    <dgm:cxn modelId="{1744DA9D-8A8A-4E2E-BF07-F41E9ACE05AB}" type="presParOf" srcId="{B24AF83A-D819-40CA-9084-1254744E642F}" destId="{3B606EE3-3B6B-4136-B87A-FAE208F37DDE}" srcOrd="0" destOrd="0" presId="urn:microsoft.com/office/officeart/2005/8/layout/process4"/>
    <dgm:cxn modelId="{D97964C8-FAF3-42B1-A831-E264C9129931}" type="presParOf" srcId="{B24AF83A-D819-40CA-9084-1254744E642F}" destId="{60A05053-89FE-43DD-8511-8E1DE188D526}" srcOrd="1" destOrd="0" presId="urn:microsoft.com/office/officeart/2005/8/layout/process4"/>
    <dgm:cxn modelId="{DC955721-7850-4490-8638-DF6396D28353}" type="presParOf" srcId="{740339B1-3B8F-4F89-A696-B4160DCA5E77}" destId="{32DD17F1-24D8-40F9-9DAA-E393686863C0}" srcOrd="3" destOrd="0" presId="urn:microsoft.com/office/officeart/2005/8/layout/process4"/>
    <dgm:cxn modelId="{813C365E-72A1-4675-A519-0633EBC2F4F0}" type="presParOf" srcId="{740339B1-3B8F-4F89-A696-B4160DCA5E77}" destId="{653E542E-0D94-4DFC-B554-DE0F43877E22}" srcOrd="4" destOrd="0" presId="urn:microsoft.com/office/officeart/2005/8/layout/process4"/>
    <dgm:cxn modelId="{8B0AE7B4-4410-47C4-820B-110FFAE7B22B}" type="presParOf" srcId="{653E542E-0D94-4DFC-B554-DE0F43877E22}" destId="{0B5AE580-4CBD-4B89-9566-3F5E518EF16C}" srcOrd="0" destOrd="0" presId="urn:microsoft.com/office/officeart/2005/8/layout/process4"/>
    <dgm:cxn modelId="{B0CA98AB-4FC3-460F-9C8F-FA31FE907BC4}" type="presParOf" srcId="{653E542E-0D94-4DFC-B554-DE0F43877E22}" destId="{6641DDA9-B611-46A9-9830-0EF901739022}" srcOrd="1" destOrd="0" presId="urn:microsoft.com/office/officeart/2005/8/layout/process4"/>
    <dgm:cxn modelId="{C8ECCD7A-6049-4010-8897-8ECE62B45245}" type="presParOf" srcId="{653E542E-0D94-4DFC-B554-DE0F43877E22}" destId="{01361548-7D51-4ACD-BD3A-A5917B73858A}" srcOrd="2" destOrd="0" presId="urn:microsoft.com/office/officeart/2005/8/layout/process4"/>
    <dgm:cxn modelId="{4F9BA946-4E98-40F3-9EF4-18E4A8E6FDAC}" type="presParOf" srcId="{01361548-7D51-4ACD-BD3A-A5917B73858A}" destId="{63A1732A-2D9A-4456-A184-67EA438C0EB7}" srcOrd="0" destOrd="0" presId="urn:microsoft.com/office/officeart/2005/8/layout/process4"/>
    <dgm:cxn modelId="{BFF778AF-F82A-49DE-A794-7A6B06051666}" type="presParOf" srcId="{01361548-7D51-4ACD-BD3A-A5917B73858A}" destId="{006F9CEC-4AA2-4D17-A0F2-9BA0AC238B1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7AE07-FAB1-47FC-8A25-45180BAAF3F0}">
      <dsp:nvSpPr>
        <dsp:cNvPr id="0" name=""/>
        <dsp:cNvSpPr/>
      </dsp:nvSpPr>
      <dsp:spPr>
        <a:xfrm>
          <a:off x="0" y="3329929"/>
          <a:ext cx="8534400" cy="1240912"/>
        </a:xfrm>
        <a:prstGeom prst="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ileron Light" panose="00000400000000000000" pitchFamily="50" charset="0"/>
            </a:rPr>
            <a:t>Micro Scale properties applying to small units:</a:t>
          </a:r>
        </a:p>
      </dsp:txBody>
      <dsp:txXfrm>
        <a:off x="0" y="3329929"/>
        <a:ext cx="8534400" cy="670092"/>
      </dsp:txXfrm>
    </dsp:sp>
    <dsp:sp modelId="{A068C5D6-D07A-4454-B03C-FA1CC1ECBEF5}">
      <dsp:nvSpPr>
        <dsp:cNvPr id="0" name=""/>
        <dsp:cNvSpPr/>
      </dsp:nvSpPr>
      <dsp:spPr>
        <a:xfrm>
          <a:off x="0" y="3972423"/>
          <a:ext cx="4267199" cy="570819"/>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ileron Light" panose="00000400000000000000" pitchFamily="50" charset="0"/>
            </a:rPr>
            <a:t>Edge properties </a:t>
          </a:r>
          <a:br>
            <a:rPr lang="en-US" sz="1800" kern="1200" dirty="0">
              <a:latin typeface="Aileron Light" panose="00000400000000000000" pitchFamily="50" charset="0"/>
            </a:rPr>
          </a:br>
          <a:r>
            <a:rPr lang="en-US" sz="1800" kern="1200" dirty="0">
              <a:latin typeface="Aileron Light" panose="00000400000000000000" pitchFamily="50" charset="0"/>
            </a:rPr>
            <a:t>(such as who it connects, being a bridge)</a:t>
          </a:r>
        </a:p>
      </dsp:txBody>
      <dsp:txXfrm>
        <a:off x="0" y="3972423"/>
        <a:ext cx="4267199" cy="570819"/>
      </dsp:txXfrm>
    </dsp:sp>
    <dsp:sp modelId="{4D7FE74E-9A57-4065-A9AD-659738A7076B}">
      <dsp:nvSpPr>
        <dsp:cNvPr id="0" name=""/>
        <dsp:cNvSpPr/>
      </dsp:nvSpPr>
      <dsp:spPr>
        <a:xfrm>
          <a:off x="4267200" y="3972423"/>
          <a:ext cx="4267199" cy="570819"/>
        </a:xfrm>
        <a:prstGeom prst="rect">
          <a:avLst/>
        </a:prstGeom>
        <a:solidFill>
          <a:schemeClr val="accent3">
            <a:tint val="40000"/>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ileron Light" panose="00000400000000000000" pitchFamily="50" charset="0"/>
            </a:rPr>
            <a:t>Node properties </a:t>
          </a:r>
          <a:br>
            <a:rPr lang="en-US" sz="1800" kern="1200" dirty="0">
              <a:latin typeface="Aileron Light" panose="00000400000000000000" pitchFamily="50" charset="0"/>
            </a:rPr>
          </a:br>
          <a:r>
            <a:rPr lang="en-US" sz="1800" kern="1200" dirty="0">
              <a:latin typeface="Aileron Light" panose="00000400000000000000" pitchFamily="50" charset="0"/>
            </a:rPr>
            <a:t>(such as degree, cut-vertex)</a:t>
          </a:r>
        </a:p>
      </dsp:txBody>
      <dsp:txXfrm>
        <a:off x="4267200" y="3972423"/>
        <a:ext cx="4267199" cy="570819"/>
      </dsp:txXfrm>
    </dsp:sp>
    <dsp:sp modelId="{547D6BB3-6D1F-4595-B858-DEFB5782C49F}">
      <dsp:nvSpPr>
        <dsp:cNvPr id="0" name=""/>
        <dsp:cNvSpPr/>
      </dsp:nvSpPr>
      <dsp:spPr>
        <a:xfrm rot="10800000">
          <a:off x="0" y="1437239"/>
          <a:ext cx="8534400" cy="1908522"/>
        </a:xfrm>
        <a:prstGeom prst="upArrowCallou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Aileron Light" panose="00000400000000000000" pitchFamily="50" charset="0"/>
            </a:rPr>
            <a:t>Meso Scale properties applying to groups (using k-clique, k-core, k-dense):</a:t>
          </a:r>
        </a:p>
      </dsp:txBody>
      <dsp:txXfrm rot="-10800000">
        <a:off x="0" y="1437239"/>
        <a:ext cx="8534400" cy="669891"/>
      </dsp:txXfrm>
    </dsp:sp>
    <dsp:sp modelId="{3B606EE3-3B6B-4136-B87A-FAE208F37DDE}">
      <dsp:nvSpPr>
        <dsp:cNvPr id="0" name=""/>
        <dsp:cNvSpPr/>
      </dsp:nvSpPr>
      <dsp:spPr>
        <a:xfrm>
          <a:off x="0" y="2107131"/>
          <a:ext cx="4267199" cy="57064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ileron Light" panose="00000400000000000000" pitchFamily="50" charset="0"/>
            </a:rPr>
            <a:t>Community structure</a:t>
          </a:r>
        </a:p>
      </dsp:txBody>
      <dsp:txXfrm>
        <a:off x="0" y="2107131"/>
        <a:ext cx="4267199" cy="570648"/>
      </dsp:txXfrm>
    </dsp:sp>
    <dsp:sp modelId="{60A05053-89FE-43DD-8511-8E1DE188D526}">
      <dsp:nvSpPr>
        <dsp:cNvPr id="0" name=""/>
        <dsp:cNvSpPr/>
      </dsp:nvSpPr>
      <dsp:spPr>
        <a:xfrm>
          <a:off x="4267200" y="2107131"/>
          <a:ext cx="4267199" cy="57064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ileron Light" panose="00000400000000000000" pitchFamily="50" charset="0"/>
            </a:rPr>
            <a:t>Core-periphery structure</a:t>
          </a:r>
        </a:p>
      </dsp:txBody>
      <dsp:txXfrm>
        <a:off x="4267200" y="2107131"/>
        <a:ext cx="4267199" cy="570648"/>
      </dsp:txXfrm>
    </dsp:sp>
    <dsp:sp modelId="{6641DDA9-B611-46A9-9830-0EF901739022}">
      <dsp:nvSpPr>
        <dsp:cNvPr id="0" name=""/>
        <dsp:cNvSpPr/>
      </dsp:nvSpPr>
      <dsp:spPr>
        <a:xfrm rot="10800000">
          <a:off x="0" y="0"/>
          <a:ext cx="8534400" cy="1453073"/>
        </a:xfrm>
        <a:prstGeom prst="upArrowCallout">
          <a:avLst/>
        </a:prstGeom>
        <a:solidFill>
          <a:srgbClr val="00457C"/>
        </a:solidFill>
        <a:ln w="12700" cap="flat" cmpd="sng" algn="ctr">
          <a:solidFill>
            <a:srgbClr val="00457C"/>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ileron Light" panose="00000400000000000000" pitchFamily="50" charset="0"/>
            </a:rPr>
            <a:t>Macro Scale properties (using all the interactions):</a:t>
          </a:r>
        </a:p>
      </dsp:txBody>
      <dsp:txXfrm rot="-10800000">
        <a:off x="0" y="0"/>
        <a:ext cx="8534400" cy="510028"/>
      </dsp:txXfrm>
    </dsp:sp>
    <dsp:sp modelId="{63A1732A-2D9A-4456-A184-67EA438C0EB7}">
      <dsp:nvSpPr>
        <dsp:cNvPr id="0" name=""/>
        <dsp:cNvSpPr/>
      </dsp:nvSpPr>
      <dsp:spPr>
        <a:xfrm>
          <a:off x="0" y="444947"/>
          <a:ext cx="4267199" cy="57064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ileron Light" panose="00000400000000000000" pitchFamily="50" charset="0"/>
            </a:rPr>
            <a:t>Small world </a:t>
          </a:r>
          <a:br>
            <a:rPr lang="en-US" sz="1800" kern="1200" dirty="0">
              <a:latin typeface="Aileron Light" panose="00000400000000000000" pitchFamily="50" charset="0"/>
            </a:rPr>
          </a:br>
          <a:r>
            <a:rPr lang="en-US" sz="1800" kern="1200" dirty="0">
              <a:latin typeface="Aileron Light" panose="00000400000000000000" pitchFamily="50" charset="0"/>
            </a:rPr>
            <a:t>(small average path, high clustering)</a:t>
          </a:r>
        </a:p>
      </dsp:txBody>
      <dsp:txXfrm>
        <a:off x="0" y="444947"/>
        <a:ext cx="4267199" cy="570648"/>
      </dsp:txXfrm>
    </dsp:sp>
    <dsp:sp modelId="{006F9CEC-4AA2-4D17-A0F2-9BA0AC238B1E}">
      <dsp:nvSpPr>
        <dsp:cNvPr id="0" name=""/>
        <dsp:cNvSpPr/>
      </dsp:nvSpPr>
      <dsp:spPr>
        <a:xfrm>
          <a:off x="4267200" y="444947"/>
          <a:ext cx="4267199" cy="570648"/>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Aileron Light" panose="00000400000000000000" pitchFamily="50" charset="0"/>
            </a:rPr>
            <a:t>Powerlaw</a:t>
          </a:r>
          <a:r>
            <a:rPr lang="en-US" sz="1800" kern="1200" dirty="0">
              <a:latin typeface="Aileron Light" panose="00000400000000000000" pitchFamily="50" charset="0"/>
            </a:rPr>
            <a:t> degree distr. </a:t>
          </a:r>
          <a:br>
            <a:rPr lang="en-US" sz="1800" kern="1200" dirty="0">
              <a:latin typeface="Aileron Light" panose="00000400000000000000" pitchFamily="50" charset="0"/>
            </a:rPr>
          </a:br>
          <a:r>
            <a:rPr lang="en-US" sz="1800" kern="1200" dirty="0">
              <a:latin typeface="Aileron Light" panose="00000400000000000000" pitchFamily="50" charset="0"/>
            </a:rPr>
            <a:t>(generally pref. attachment)</a:t>
          </a:r>
        </a:p>
      </dsp:txBody>
      <dsp:txXfrm>
        <a:off x="4267200" y="444947"/>
        <a:ext cx="4267199" cy="5706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C2D846-F39E-40D5-85AA-8049DB2FEDD7}" type="datetimeFigureOut">
              <a:rPr lang="en-US" smtClean="0"/>
              <a:t>1/31/2022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06C0D8-C3C8-4358-BFFD-D92C60C40A45}" type="slidenum">
              <a:rPr lang="en-US" smtClean="0"/>
              <a:t>‹#›</a:t>
            </a:fld>
            <a:endParaRPr lang="en-US"/>
          </a:p>
        </p:txBody>
      </p:sp>
    </p:spTree>
    <p:extLst>
      <p:ext uri="{BB962C8B-B14F-4D97-AF65-F5344CB8AC3E}">
        <p14:creationId xmlns:p14="http://schemas.microsoft.com/office/powerpoint/2010/main" val="105861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structure in a network is thus not merely densely connected but also tends to be “central” to the network(</a:t>
            </a:r>
            <a:r>
              <a:rPr lang="en-US" dirty="0" err="1"/>
              <a:t>e.g.,in</a:t>
            </a:r>
            <a:r>
              <a:rPr lang="en-US" dirty="0"/>
              <a:t> terms of short paths through the network)</a:t>
            </a:r>
          </a:p>
        </p:txBody>
      </p:sp>
      <p:sp>
        <p:nvSpPr>
          <p:cNvPr id="4" name="Slide Number Placeholder 3"/>
          <p:cNvSpPr>
            <a:spLocks noGrp="1"/>
          </p:cNvSpPr>
          <p:nvPr>
            <p:ph type="sldNum" sz="quarter" idx="5"/>
          </p:nvPr>
        </p:nvSpPr>
        <p:spPr/>
        <p:txBody>
          <a:bodyPr/>
          <a:lstStyle/>
          <a:p>
            <a:fld id="{CA06C0D8-C3C8-4358-BFFD-D92C60C40A45}" type="slidenum">
              <a:rPr lang="en-US" smtClean="0"/>
              <a:t>4</a:t>
            </a:fld>
            <a:endParaRPr lang="en-US"/>
          </a:p>
        </p:txBody>
      </p:sp>
    </p:spTree>
    <p:extLst>
      <p:ext uri="{BB962C8B-B14F-4D97-AF65-F5344CB8AC3E}">
        <p14:creationId xmlns:p14="http://schemas.microsoft.com/office/powerpoint/2010/main" val="65604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https://www.researchgate.net/figure/a-k-core-decomposition-illustrative-example-Note-that-while-nodes-and-have-same_fig2_311990870 </a:t>
            </a:r>
          </a:p>
        </p:txBody>
      </p:sp>
      <p:sp>
        <p:nvSpPr>
          <p:cNvPr id="4" name="Slide Number Placeholder 3"/>
          <p:cNvSpPr>
            <a:spLocks noGrp="1"/>
          </p:cNvSpPr>
          <p:nvPr>
            <p:ph type="sldNum" sz="quarter" idx="5"/>
          </p:nvPr>
        </p:nvSpPr>
        <p:spPr/>
        <p:txBody>
          <a:bodyPr/>
          <a:lstStyle/>
          <a:p>
            <a:fld id="{CA06C0D8-C3C8-4358-BFFD-D92C60C40A45}" type="slidenum">
              <a:rPr lang="en-US" smtClean="0"/>
              <a:t>7</a:t>
            </a:fld>
            <a:endParaRPr lang="en-US"/>
          </a:p>
        </p:txBody>
      </p:sp>
    </p:spTree>
    <p:extLst>
      <p:ext uri="{BB962C8B-B14F-4D97-AF65-F5344CB8AC3E}">
        <p14:creationId xmlns:p14="http://schemas.microsoft.com/office/powerpoint/2010/main" val="4368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3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957-04E4-47F9-9791-E51A4D5D820D}"/>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CEF5FF9-40B7-4150-9A53-A236D82A65DB}"/>
              </a:ext>
            </a:extLst>
          </p:cNvPr>
          <p:cNvSpPr>
            <a:spLocks noGrp="1"/>
          </p:cNvSpPr>
          <p:nvPr>
            <p:ph type="sldNum" sz="quarter" idx="10"/>
          </p:nvPr>
        </p:nvSpPr>
        <p:spPr/>
        <p:txBody>
          <a:bodyPr/>
          <a:lstStyle/>
          <a:p>
            <a:fld id="{06E00476-8A9E-490F-AB18-73544A16AA09}" type="slidenum">
              <a:rPr lang="en-US" smtClean="0"/>
              <a:t>‹#›</a:t>
            </a:fld>
            <a:endParaRPr lang="en-US"/>
          </a:p>
        </p:txBody>
      </p:sp>
      <p:sp>
        <p:nvSpPr>
          <p:cNvPr id="4" name="Text Placeholder 3">
            <a:extLst>
              <a:ext uri="{FF2B5EF4-FFF2-40B4-BE49-F238E27FC236}">
                <a16:creationId xmlns:a16="http://schemas.microsoft.com/office/drawing/2014/main" id="{C1115A5B-E0FE-4753-B5B5-C17AC1726684}"/>
              </a:ext>
            </a:extLst>
          </p:cNvPr>
          <p:cNvSpPr>
            <a:spLocks noGrp="1"/>
          </p:cNvSpPr>
          <p:nvPr>
            <p:ph type="body" sz="half" idx="2"/>
          </p:nvPr>
        </p:nvSpPr>
        <p:spPr>
          <a:xfrm>
            <a:off x="822965" y="1668880"/>
            <a:ext cx="7913535" cy="418456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a:t>Click to edit Master text styles</a:t>
            </a:r>
          </a:p>
        </p:txBody>
      </p:sp>
    </p:spTree>
    <p:extLst>
      <p:ext uri="{BB962C8B-B14F-4D97-AF65-F5344CB8AC3E}">
        <p14:creationId xmlns:p14="http://schemas.microsoft.com/office/powerpoint/2010/main" val="416455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8AA-5C54-4B6A-AA48-AEE0641BD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62DAB-5BBB-4A41-B315-75AC3ED63DA0}"/>
              </a:ext>
            </a:extLst>
          </p:cNvPr>
          <p:cNvSpPr>
            <a:spLocks noGrp="1"/>
          </p:cNvSpPr>
          <p:nvPr>
            <p:ph type="dt" sz="half" idx="10"/>
          </p:nvPr>
        </p:nvSpPr>
        <p:spPr/>
        <p:txBody>
          <a:bodyPr/>
          <a:lstStyle/>
          <a:p>
            <a:fld id="{2364D7F4-AF73-4716-9B6A-513C3A106025}" type="datetimeFigureOut">
              <a:rPr lang="en-US" smtClean="0"/>
              <a:t>1/31/2022</a:t>
            </a:fld>
            <a:endParaRPr lang="en-US"/>
          </a:p>
        </p:txBody>
      </p:sp>
      <p:sp>
        <p:nvSpPr>
          <p:cNvPr id="4" name="Footer Placeholder 3">
            <a:extLst>
              <a:ext uri="{FF2B5EF4-FFF2-40B4-BE49-F238E27FC236}">
                <a16:creationId xmlns:a16="http://schemas.microsoft.com/office/drawing/2014/main" id="{A4818C34-84CA-4B28-B54D-57AC44DFC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1A448-424E-47C7-9BF0-665BA732AC2A}"/>
              </a:ext>
            </a:extLst>
          </p:cNvPr>
          <p:cNvSpPr>
            <a:spLocks noGrp="1"/>
          </p:cNvSpPr>
          <p:nvPr>
            <p:ph type="sldNum" sz="quarter" idx="12"/>
          </p:nvPr>
        </p:nvSpPr>
        <p:spPr/>
        <p:txBody>
          <a:bodyPr/>
          <a:lstStyle/>
          <a:p>
            <a:fld id="{10C1A166-9CA4-4962-904D-8A251CDD6444}" type="slidenum">
              <a:rPr lang="en-US" smtClean="0"/>
              <a:t>‹#›</a:t>
            </a:fld>
            <a:endParaRPr lang="en-US"/>
          </a:p>
        </p:txBody>
      </p:sp>
    </p:spTree>
    <p:extLst>
      <p:ext uri="{BB962C8B-B14F-4D97-AF65-F5344CB8AC3E}">
        <p14:creationId xmlns:p14="http://schemas.microsoft.com/office/powerpoint/2010/main" val="1107636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flipV="1">
            <a:off x="8581337" y="6367950"/>
            <a:ext cx="445520" cy="288807"/>
          </a:xfrm>
          <a:prstGeom prst="rect">
            <a:avLst/>
          </a:prstGeom>
          <a:ln/>
        </p:spPr>
        <p:txBody>
          <a:bodyPr/>
          <a:lstStyle>
            <a:lvl1pPr>
              <a:defRPr/>
            </a:lvl1pPr>
          </a:lstStyle>
          <a:p>
            <a:pPr>
              <a:defRPr/>
            </a:pPr>
            <a:fld id="{640B6591-407E-4742-9513-3BA6198A5F88}" type="slidenum">
              <a:rPr lang="en-US"/>
              <a:pPr>
                <a:defRPr/>
              </a:pPr>
              <a:t>‹#›</a:t>
            </a:fld>
            <a:endParaRPr lang="en-US" dirty="0"/>
          </a:p>
        </p:txBody>
      </p:sp>
      <p:sp>
        <p:nvSpPr>
          <p:cNvPr id="7" name="Title 6">
            <a:extLst>
              <a:ext uri="{FF2B5EF4-FFF2-40B4-BE49-F238E27FC236}">
                <a16:creationId xmlns:a16="http://schemas.microsoft.com/office/drawing/2014/main" id="{4B653F02-019A-475B-AE33-4DDF9CFAF999}"/>
              </a:ext>
            </a:extLst>
          </p:cNvPr>
          <p:cNvSpPr>
            <a:spLocks noGrp="1"/>
          </p:cNvSpPr>
          <p:nvPr>
            <p:ph type="title"/>
          </p:nvPr>
        </p:nvSpPr>
        <p:spPr>
          <a:xfrm>
            <a:off x="2011685" y="1645285"/>
            <a:ext cx="5040631"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467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1788257" y="492126"/>
            <a:ext cx="2949177" cy="1036721"/>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32738" y="492126"/>
            <a:ext cx="3952375" cy="53689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256425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165638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583278" y="309246"/>
            <a:ext cx="6417847" cy="1036721"/>
          </a:xfrm>
        </p:spPr>
        <p:txBody>
          <a:bodyPr anchor="b"/>
          <a:lstStyle>
            <a:lvl1pPr>
              <a:defRPr sz="3300">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5" y="1676485"/>
            <a:ext cx="3952375" cy="4184567"/>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22"/>
            <a:ext cx="4107592" cy="418456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8638499" y="6443958"/>
            <a:ext cx="4455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351" smtClean="0"/>
              <a:pPr/>
              <a:t>‹#›</a:t>
            </a:fld>
            <a:endParaRPr lang="en-US" sz="1351"/>
          </a:p>
        </p:txBody>
      </p:sp>
    </p:spTree>
    <p:extLst>
      <p:ext uri="{BB962C8B-B14F-4D97-AF65-F5344CB8AC3E}">
        <p14:creationId xmlns:p14="http://schemas.microsoft.com/office/powerpoint/2010/main" val="330979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82533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solidFill>
                  <a:prstClr val="black"/>
                </a:solidFill>
              </a:rPr>
              <a:pPr>
                <a:defRPr/>
              </a:pPr>
              <a:t>1/31/2022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548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DF77-1A21-43A1-8E6A-CC416B07F9D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E5D0D-24B1-4AFA-ADBB-41018BFDF9F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897BA8-3261-45EC-976E-8874D7278CF8}"/>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5" name="Footer Placeholder 4">
            <a:extLst>
              <a:ext uri="{FF2B5EF4-FFF2-40B4-BE49-F238E27FC236}">
                <a16:creationId xmlns:a16="http://schemas.microsoft.com/office/drawing/2014/main" id="{47A1C211-05A6-493F-852C-8EFE50C9C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21BE2-46FC-4E08-80E4-480C66B35CAD}"/>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269650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F25E-9372-43C2-AB46-E69614BB5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682469-E84D-4232-A40E-1A767F8FD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22500-7145-4CC2-ACF7-38753B483D62}"/>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5" name="Footer Placeholder 4">
            <a:extLst>
              <a:ext uri="{FF2B5EF4-FFF2-40B4-BE49-F238E27FC236}">
                <a16:creationId xmlns:a16="http://schemas.microsoft.com/office/drawing/2014/main" id="{9B5E91FA-59BB-4767-AFB3-86E320733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E454E-F86F-4866-9EBA-2D9E826DB893}"/>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3956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AFE2C1-369A-49B5-A44C-65F2843777BB}" type="datetime1">
              <a:rPr lang="en-US"/>
              <a:pPr>
                <a:defRPr/>
              </a:pPr>
              <a:t>1/31/2022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B6591-407E-4742-9513-3BA6198A5F88}" type="slidenum">
              <a:rPr lang="en-US"/>
              <a:pPr>
                <a:defRPr/>
              </a:pPr>
              <a:t>‹#›</a:t>
            </a:fld>
            <a:endParaRPr lang="en-US" dirty="0"/>
          </a:p>
        </p:txBody>
      </p:sp>
    </p:spTree>
    <p:extLst>
      <p:ext uri="{BB962C8B-B14F-4D97-AF65-F5344CB8AC3E}">
        <p14:creationId xmlns:p14="http://schemas.microsoft.com/office/powerpoint/2010/main" val="553830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CE2D-BA89-4751-8FDF-1D145A84769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C8529E-865D-4279-9BEA-7E98EFA34AE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A9453-4463-4925-ABE8-F495EFC4BA04}"/>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5" name="Footer Placeholder 4">
            <a:extLst>
              <a:ext uri="{FF2B5EF4-FFF2-40B4-BE49-F238E27FC236}">
                <a16:creationId xmlns:a16="http://schemas.microsoft.com/office/drawing/2014/main" id="{56EFEC12-44DD-4EE3-A197-6071FEDA6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7147D-BB82-48A0-9CE7-F269E51D64B6}"/>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1650189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4F02-EE6D-4F79-A726-0A65A21B2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9FCEF-4BC9-49F4-B676-9FE1A7D3531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9C2C4-6381-4754-83D6-E676E668E4A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3D8E74-2706-452A-A5BF-0F579E69AE31}"/>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6" name="Footer Placeholder 5">
            <a:extLst>
              <a:ext uri="{FF2B5EF4-FFF2-40B4-BE49-F238E27FC236}">
                <a16:creationId xmlns:a16="http://schemas.microsoft.com/office/drawing/2014/main" id="{FE8D2325-2B72-4C07-9FBF-CDF2B911F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89BF2-3959-453C-85D3-242315B7C570}"/>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1446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2716-8224-45E0-B5C2-A9943B9E31C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912098-769C-4250-AACD-16D076DD220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FFDAD-5467-45DD-9B41-C017C7AEC28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D31D14-43A2-4588-A931-1528C6CDB09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BBB663-7866-475B-A2A1-392B0D0D99F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D037D7-1BC3-428A-A93B-4766DF67FF6B}"/>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8" name="Footer Placeholder 7">
            <a:extLst>
              <a:ext uri="{FF2B5EF4-FFF2-40B4-BE49-F238E27FC236}">
                <a16:creationId xmlns:a16="http://schemas.microsoft.com/office/drawing/2014/main" id="{3C09B479-A6A8-4BAE-9527-1F36AF12E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895A6-426D-49F7-835C-60F1AAD2C689}"/>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1999886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27E86-E04F-4987-85F7-6DB48DFEA1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847E4A-F895-4F20-9C50-B4100118C7FA}"/>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4" name="Footer Placeholder 3">
            <a:extLst>
              <a:ext uri="{FF2B5EF4-FFF2-40B4-BE49-F238E27FC236}">
                <a16:creationId xmlns:a16="http://schemas.microsoft.com/office/drawing/2014/main" id="{1B7CCA16-83FF-482C-B4F9-396C1C1EB9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62856A-FB11-4E1C-AE11-EC22BB0656DB}"/>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452162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9FD09A-CFFD-4109-8A3A-ACF18DFBF1F4}"/>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3" name="Footer Placeholder 2">
            <a:extLst>
              <a:ext uri="{FF2B5EF4-FFF2-40B4-BE49-F238E27FC236}">
                <a16:creationId xmlns:a16="http://schemas.microsoft.com/office/drawing/2014/main" id="{84902590-2630-433C-9FBC-7AA395A13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3F0C38-AE15-4675-A7DD-E4F74FBEB2DF}"/>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264349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CB7F-CF90-4645-942D-FAF52940EE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37FCB-B7D7-4947-B6E1-44DD7E8681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899D7C-9FEE-422D-8C79-342E1F3DA2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FA8FD-449A-47F5-BD6A-5F64F1C9B37F}"/>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6" name="Footer Placeholder 5">
            <a:extLst>
              <a:ext uri="{FF2B5EF4-FFF2-40B4-BE49-F238E27FC236}">
                <a16:creationId xmlns:a16="http://schemas.microsoft.com/office/drawing/2014/main" id="{99D2F093-BE94-4BF0-A392-229283D83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7A65A-6D79-4C5C-96AF-C641B31332C0}"/>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194322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EC27-F410-4C3F-AF35-A5E0B992E7D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38E79A-62EF-4F49-8603-79B8D0CDAB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48CDC3-9C57-4AB6-94F8-746B826ED7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F1A86-B37C-4F90-9910-A0DFD78255AE}"/>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6" name="Footer Placeholder 5">
            <a:extLst>
              <a:ext uri="{FF2B5EF4-FFF2-40B4-BE49-F238E27FC236}">
                <a16:creationId xmlns:a16="http://schemas.microsoft.com/office/drawing/2014/main" id="{E4B81233-0729-4881-AD83-CCE90F5A6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0F569-F6A6-4526-8F31-7509E9CF1D81}"/>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65075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ED6A-B9CC-41A7-8EC3-135F47DB87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7F3AE7-0009-4394-B92A-818F3767DE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18625-8BC4-42AB-BFD6-A22E24EAEFC1}"/>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5" name="Footer Placeholder 4">
            <a:extLst>
              <a:ext uri="{FF2B5EF4-FFF2-40B4-BE49-F238E27FC236}">
                <a16:creationId xmlns:a16="http://schemas.microsoft.com/office/drawing/2014/main" id="{F53AFFDF-0479-44C5-8264-C1954CE6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F8591-707D-4843-A4CE-FBFA2A05352F}"/>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471795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D6D3D-6FF0-40AB-84A5-01580926235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D3CF4-0A50-4D41-B3B2-B4E69590085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57C53-4675-4846-BC26-34FCE5F91184}"/>
              </a:ext>
            </a:extLst>
          </p:cNvPr>
          <p:cNvSpPr>
            <a:spLocks noGrp="1"/>
          </p:cNvSpPr>
          <p:nvPr>
            <p:ph type="dt" sz="half" idx="10"/>
          </p:nvPr>
        </p:nvSpPr>
        <p:spPr/>
        <p:txBody>
          <a:bodyPr/>
          <a:lstStyle/>
          <a:p>
            <a:fld id="{6A3D0189-FA83-4A48-84D8-3EC3F20E955B}" type="datetimeFigureOut">
              <a:rPr lang="en-US" smtClean="0"/>
              <a:t>1/31/2022</a:t>
            </a:fld>
            <a:endParaRPr lang="en-US"/>
          </a:p>
        </p:txBody>
      </p:sp>
      <p:sp>
        <p:nvSpPr>
          <p:cNvPr id="5" name="Footer Placeholder 4">
            <a:extLst>
              <a:ext uri="{FF2B5EF4-FFF2-40B4-BE49-F238E27FC236}">
                <a16:creationId xmlns:a16="http://schemas.microsoft.com/office/drawing/2014/main" id="{DD0AF74B-936A-4DAE-AB1A-912507C99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7D0DC-9BFA-488D-A200-63ED62D2DCCE}"/>
              </a:ext>
            </a:extLst>
          </p:cNvPr>
          <p:cNvSpPr>
            <a:spLocks noGrp="1"/>
          </p:cNvSpPr>
          <p:nvPr>
            <p:ph type="sldNum" sz="quarter" idx="12"/>
          </p:nvPr>
        </p:nvSpPr>
        <p:spPr/>
        <p:txBody>
          <a:bodyPr/>
          <a:lstStyle/>
          <a:p>
            <a:fld id="{75AD89B2-13C2-4C81-A8C4-48F54065C80D}" type="slidenum">
              <a:rPr lang="en-US" smtClean="0"/>
              <a:t>‹#›</a:t>
            </a:fld>
            <a:endParaRPr lang="en-US"/>
          </a:p>
        </p:txBody>
      </p:sp>
    </p:spTree>
    <p:extLst>
      <p:ext uri="{BB962C8B-B14F-4D97-AF65-F5344CB8AC3E}">
        <p14:creationId xmlns:p14="http://schemas.microsoft.com/office/powerpoint/2010/main" val="325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2" indent="0" algn="ctr">
              <a:buNone/>
              <a:defRPr/>
            </a:lvl2pPr>
            <a:lvl3pPr marL="685766" indent="0" algn="ctr">
              <a:buNone/>
              <a:defRPr/>
            </a:lvl3pPr>
            <a:lvl4pPr marL="1028649" indent="0" algn="ctr">
              <a:buNone/>
              <a:defRPr/>
            </a:lvl4pPr>
            <a:lvl5pPr marL="1371532" indent="0" algn="ctr">
              <a:buNone/>
              <a:defRPr/>
            </a:lvl5pPr>
            <a:lvl6pPr marL="1714414" indent="0" algn="ctr">
              <a:buNone/>
              <a:defRPr/>
            </a:lvl6pPr>
            <a:lvl7pPr marL="2057298" indent="0" algn="ctr">
              <a:buNone/>
              <a:defRPr/>
            </a:lvl7pPr>
            <a:lvl8pPr marL="2400180" indent="0" algn="ctr">
              <a:buNone/>
              <a:defRPr/>
            </a:lvl8pPr>
            <a:lvl9pPr marL="274306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97B394E-DEE7-4227-A62F-4DB55BAAF4B4}" type="datetime1">
              <a:rPr lang="en-US"/>
              <a:pPr>
                <a:defRPr/>
              </a:pPr>
              <a:t>1/31/2022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81D0-D8D8-4DCC-AC9F-579124AF0C50}" type="slidenum">
              <a:rPr lang="en-US"/>
              <a:pPr>
                <a:defRPr/>
              </a:pPr>
              <a:t>‹#›</a:t>
            </a:fld>
            <a:endParaRPr lang="en-US" dirty="0"/>
          </a:p>
        </p:txBody>
      </p:sp>
    </p:spTree>
    <p:extLst>
      <p:ext uri="{BB962C8B-B14F-4D97-AF65-F5344CB8AC3E}">
        <p14:creationId xmlns:p14="http://schemas.microsoft.com/office/powerpoint/2010/main" val="20565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DDA3-EBC0-46B5-96B4-C406C64F7894}"/>
              </a:ext>
            </a:extLst>
          </p:cNvPr>
          <p:cNvSpPr>
            <a:spLocks noGrp="1"/>
          </p:cNvSpPr>
          <p:nvPr>
            <p:ph type="title"/>
          </p:nvPr>
        </p:nvSpPr>
        <p:spPr>
          <a:xfrm>
            <a:off x="628651" y="26583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8377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1788261" y="492134"/>
            <a:ext cx="2949177" cy="1036721"/>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32742" y="492126"/>
            <a:ext cx="3952375" cy="5368925"/>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30"/>
            <a:ext cx="4107592" cy="418456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436FF4D-648E-4930-89A0-47A07059EA5B}"/>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05490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EFAB-9914-44CB-A178-0B0C855E1A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A1CA40-51C1-4D04-A959-12260F021FCF}"/>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28224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80EE-F794-4573-9159-AA03B210BD89}"/>
              </a:ext>
            </a:extLst>
          </p:cNvPr>
          <p:cNvSpPr>
            <a:spLocks noGrp="1"/>
          </p:cNvSpPr>
          <p:nvPr>
            <p:ph type="title"/>
          </p:nvPr>
        </p:nvSpPr>
        <p:spPr>
          <a:xfrm>
            <a:off x="583282" y="309254"/>
            <a:ext cx="6417847" cy="1036721"/>
          </a:xfrm>
        </p:spPr>
        <p:txBody>
          <a:bodyPr anchor="b"/>
          <a:lstStyle>
            <a:lvl1pPr>
              <a:defRPr sz="3300">
                <a:latin typeface="Aileron Light" panose="00000400000000000000"/>
              </a:defRPr>
            </a:lvl1pPr>
          </a:lstStyle>
          <a:p>
            <a:r>
              <a:rPr lang="en-US" dirty="0"/>
              <a:t>Click to edit Master title style</a:t>
            </a:r>
          </a:p>
        </p:txBody>
      </p:sp>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9" y="1676493"/>
            <a:ext cx="3952375" cy="4184567"/>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en-US" dirty="0"/>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629841" y="1684430"/>
            <a:ext cx="4107592" cy="418456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a:t>Click to edit Master text styles</a:t>
            </a:r>
          </a:p>
        </p:txBody>
      </p:sp>
      <p:sp>
        <p:nvSpPr>
          <p:cNvPr id="8" name="Slide Number Placeholder 6">
            <a:extLst>
              <a:ext uri="{FF2B5EF4-FFF2-40B4-BE49-F238E27FC236}">
                <a16:creationId xmlns:a16="http://schemas.microsoft.com/office/drawing/2014/main" id="{5E76E6B2-502C-4BB1-9283-EAFC2D42FAA6}"/>
              </a:ext>
            </a:extLst>
          </p:cNvPr>
          <p:cNvSpPr txBox="1">
            <a:spLocks/>
          </p:cNvSpPr>
          <p:nvPr userDrawn="1"/>
        </p:nvSpPr>
        <p:spPr>
          <a:xfrm>
            <a:off x="8638499" y="6443958"/>
            <a:ext cx="44552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E00476-8A9E-490F-AB18-73544A16AA09}" type="slidenum">
              <a:rPr lang="en-US" sz="1351" smtClean="0"/>
              <a:pPr/>
              <a:t>‹#›</a:t>
            </a:fld>
            <a:endParaRPr lang="en-US" sz="1351"/>
          </a:p>
        </p:txBody>
      </p:sp>
    </p:spTree>
    <p:extLst>
      <p:ext uri="{BB962C8B-B14F-4D97-AF65-F5344CB8AC3E}">
        <p14:creationId xmlns:p14="http://schemas.microsoft.com/office/powerpoint/2010/main" val="227019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B4F-ED9C-4426-BB86-71DB3DF41A10}"/>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13F0226-2ADD-4FDD-A033-E8EDEBDC9DF1}"/>
              </a:ext>
            </a:extLst>
          </p:cNvPr>
          <p:cNvSpPr>
            <a:spLocks noGrp="1"/>
          </p:cNvSpPr>
          <p:nvPr>
            <p:ph type="sldNum" sz="quarter" idx="10"/>
          </p:nvPr>
        </p:nvSpPr>
        <p:spPr/>
        <p:txBody>
          <a:bodyPr/>
          <a:lstStyle/>
          <a:p>
            <a:fld id="{06E00476-8A9E-490F-AB18-73544A16AA09}" type="slidenum">
              <a:rPr lang="en-US" smtClean="0"/>
              <a:t>‹#›</a:t>
            </a:fld>
            <a:endParaRPr lang="en-US"/>
          </a:p>
        </p:txBody>
      </p:sp>
    </p:spTree>
    <p:extLst>
      <p:ext uri="{BB962C8B-B14F-4D97-AF65-F5344CB8AC3E}">
        <p14:creationId xmlns:p14="http://schemas.microsoft.com/office/powerpoint/2010/main" val="302931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49F0F4-3939-4AAB-A1D1-18A41EA95B20}"/>
              </a:ext>
            </a:extLst>
          </p:cNvPr>
          <p:cNvSpPr>
            <a:spLocks noGrp="1"/>
          </p:cNvSpPr>
          <p:nvPr>
            <p:ph type="pic" idx="1"/>
          </p:nvPr>
        </p:nvSpPr>
        <p:spPr>
          <a:xfrm>
            <a:off x="4908889" y="1470992"/>
            <a:ext cx="3952375" cy="4390059"/>
          </a:xfrm>
        </p:spPr>
        <p:txBody>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endParaRPr lang="en-US"/>
          </a:p>
        </p:txBody>
      </p:sp>
      <p:sp>
        <p:nvSpPr>
          <p:cNvPr id="4" name="Text Placeholder 3">
            <a:extLst>
              <a:ext uri="{FF2B5EF4-FFF2-40B4-BE49-F238E27FC236}">
                <a16:creationId xmlns:a16="http://schemas.microsoft.com/office/drawing/2014/main" id="{610D7E02-BD51-42C1-A0E3-032A46378022}"/>
              </a:ext>
            </a:extLst>
          </p:cNvPr>
          <p:cNvSpPr>
            <a:spLocks noGrp="1"/>
          </p:cNvSpPr>
          <p:nvPr>
            <p:ph type="body" sz="half" idx="2"/>
          </p:nvPr>
        </p:nvSpPr>
        <p:spPr>
          <a:xfrm>
            <a:off x="491937" y="1668880"/>
            <a:ext cx="4107592" cy="418456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n-US"/>
              <a:t>Click to edit Master text styles</a:t>
            </a:r>
          </a:p>
        </p:txBody>
      </p:sp>
      <p:sp>
        <p:nvSpPr>
          <p:cNvPr id="7" name="Slide Number Placeholder 6">
            <a:extLst>
              <a:ext uri="{FF2B5EF4-FFF2-40B4-BE49-F238E27FC236}">
                <a16:creationId xmlns:a16="http://schemas.microsoft.com/office/drawing/2014/main" id="{1DD04818-1488-472B-BA13-2AAF54DEDD0B}"/>
              </a:ext>
            </a:extLst>
          </p:cNvPr>
          <p:cNvSpPr>
            <a:spLocks noGrp="1"/>
          </p:cNvSpPr>
          <p:nvPr>
            <p:ph type="sldNum" sz="quarter" idx="12"/>
          </p:nvPr>
        </p:nvSpPr>
        <p:spPr>
          <a:xfrm>
            <a:off x="8638499" y="6443958"/>
            <a:ext cx="445520" cy="365125"/>
          </a:xfrm>
          <a:prstGeom prst="rect">
            <a:avLst/>
          </a:prstGeom>
        </p:spPr>
        <p:txBody>
          <a:bodyPr/>
          <a:lstStyle/>
          <a:p>
            <a:fld id="{06E00476-8A9E-490F-AB18-73544A16AA09}" type="slidenum">
              <a:rPr lang="en-US" smtClean="0"/>
              <a:t>‹#›</a:t>
            </a:fld>
            <a:endParaRPr lang="en-US"/>
          </a:p>
        </p:txBody>
      </p:sp>
      <p:sp>
        <p:nvSpPr>
          <p:cNvPr id="6" name="Title 1">
            <a:extLst>
              <a:ext uri="{FF2B5EF4-FFF2-40B4-BE49-F238E27FC236}">
                <a16:creationId xmlns:a16="http://schemas.microsoft.com/office/drawing/2014/main" id="{FD6CB121-459B-48B0-BAC6-89DB60D95597}"/>
              </a:ext>
            </a:extLst>
          </p:cNvPr>
          <p:cNvSpPr>
            <a:spLocks noGrp="1"/>
          </p:cNvSpPr>
          <p:nvPr>
            <p:ph type="title"/>
          </p:nvPr>
        </p:nvSpPr>
        <p:spPr>
          <a:xfrm>
            <a:off x="467639" y="335704"/>
            <a:ext cx="6764756" cy="1325563"/>
          </a:xfrm>
        </p:spPr>
        <p:txBody>
          <a:bodyPr/>
          <a:lstStyle>
            <a:lvl1pPr>
              <a:defRPr>
                <a:solidFill>
                  <a:schemeClr val="bg1"/>
                </a:solidFill>
                <a:latin typeface="Aileron Light" panose="00000400000000000000"/>
              </a:defRPr>
            </a:lvl1pPr>
          </a:lstStyle>
          <a:p>
            <a:r>
              <a:rPr lang="en-US" dirty="0"/>
              <a:t>Click to edit Master title style</a:t>
            </a:r>
          </a:p>
        </p:txBody>
      </p:sp>
    </p:spTree>
    <p:extLst>
      <p:ext uri="{BB962C8B-B14F-4D97-AF65-F5344CB8AC3E}">
        <p14:creationId xmlns:p14="http://schemas.microsoft.com/office/powerpoint/2010/main" val="184525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microsoft.com/office/2007/relationships/hdphoto" Target="../media/hdphoto3.wdp"/><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theme" Target="../theme/theme5.xml"/><Relationship Id="rId4"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6ABF17B-E105-45CF-A976-5E29D48B3E5B}"/>
              </a:ext>
            </a:extLst>
          </p:cNvPr>
          <p:cNvCxnSpPr>
            <a:cxnSpLocks/>
          </p:cNvCxnSpPr>
          <p:nvPr userDrawn="1"/>
        </p:nvCxnSpPr>
        <p:spPr>
          <a:xfrm>
            <a:off x="2364204"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74D0D2-50DD-498C-A7FE-00286C9D191B}"/>
              </a:ext>
            </a:extLst>
          </p:cNvPr>
          <p:cNvCxnSpPr>
            <a:cxnSpLocks/>
          </p:cNvCxnSpPr>
          <p:nvPr userDrawn="1"/>
        </p:nvCxnSpPr>
        <p:spPr>
          <a:xfrm>
            <a:off x="4582527"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C0D0D7-1FBC-44DC-9657-A3E3B802D0EC}"/>
              </a:ext>
            </a:extLst>
          </p:cNvPr>
          <p:cNvCxnSpPr>
            <a:cxnSpLocks/>
          </p:cNvCxnSpPr>
          <p:nvPr userDrawn="1"/>
        </p:nvCxnSpPr>
        <p:spPr>
          <a:xfrm>
            <a:off x="6800848" y="1965159"/>
            <a:ext cx="0" cy="2911643"/>
          </a:xfrm>
          <a:prstGeom prst="line">
            <a:avLst/>
          </a:prstGeom>
          <a:ln w="95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27820C7D-55D7-4884-A3D1-29BFB57E1FDC}"/>
              </a:ext>
            </a:extLst>
          </p:cNvPr>
          <p:cNvSpPr/>
          <p:nvPr userDrawn="1"/>
        </p:nvSpPr>
        <p:spPr>
          <a:xfrm flipV="1">
            <a:off x="7362678" y="-9200"/>
            <a:ext cx="1781327" cy="724095"/>
          </a:xfrm>
          <a:custGeom>
            <a:avLst/>
            <a:gdLst>
              <a:gd name="connsiteX0" fmla="*/ 445769 w 2375103"/>
              <a:gd name="connsiteY0" fmla="*/ 724094 h 724094"/>
              <a:gd name="connsiteX1" fmla="*/ 966899 w 2375103"/>
              <a:gd name="connsiteY1" fmla="*/ 724094 h 724094"/>
              <a:gd name="connsiteX2" fmla="*/ 1823848 w 2375103"/>
              <a:gd name="connsiteY2" fmla="*/ 724094 h 724094"/>
              <a:gd name="connsiteX3" fmla="*/ 2375103 w 2375103"/>
              <a:gd name="connsiteY3" fmla="*/ 724094 h 724094"/>
              <a:gd name="connsiteX4" fmla="*/ 2375103 w 2375103"/>
              <a:gd name="connsiteY4" fmla="*/ 0 h 724094"/>
              <a:gd name="connsiteX5" fmla="*/ 1823848 w 2375103"/>
              <a:gd name="connsiteY5" fmla="*/ 0 h 724094"/>
              <a:gd name="connsiteX6" fmla="*/ 966899 w 2375103"/>
              <a:gd name="connsiteY6" fmla="*/ 0 h 724094"/>
              <a:gd name="connsiteX7" fmla="*/ 0 w 2375103"/>
              <a:gd name="connsiteY7" fmla="*/ 0 h 724094"/>
              <a:gd name="connsiteX8" fmla="*/ 446560 w 2375103"/>
              <a:gd name="connsiteY8" fmla="*/ 714895 h 724094"/>
              <a:gd name="connsiteX9" fmla="*/ 440023 w 2375103"/>
              <a:gd name="connsiteY9" fmla="*/ 714895 h 724094"/>
              <a:gd name="connsiteX10" fmla="*/ 445769 w 2375103"/>
              <a:gd name="connsiteY10" fmla="*/ 724094 h 72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5103" h="724094">
                <a:moveTo>
                  <a:pt x="445769" y="724094"/>
                </a:moveTo>
                <a:lnTo>
                  <a:pt x="966899" y="724094"/>
                </a:lnTo>
                <a:lnTo>
                  <a:pt x="1823848" y="724094"/>
                </a:lnTo>
                <a:lnTo>
                  <a:pt x="2375103" y="724094"/>
                </a:lnTo>
                <a:lnTo>
                  <a:pt x="2375103" y="0"/>
                </a:lnTo>
                <a:lnTo>
                  <a:pt x="1823848" y="0"/>
                </a:lnTo>
                <a:lnTo>
                  <a:pt x="966899" y="0"/>
                </a:lnTo>
                <a:lnTo>
                  <a:pt x="0" y="0"/>
                </a:lnTo>
                <a:lnTo>
                  <a:pt x="446560" y="714895"/>
                </a:lnTo>
                <a:lnTo>
                  <a:pt x="440023" y="714895"/>
                </a:lnTo>
                <a:lnTo>
                  <a:pt x="445769" y="724094"/>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sp>
        <p:nvSpPr>
          <p:cNvPr id="12" name="Freeform: Shape 11">
            <a:extLst>
              <a:ext uri="{FF2B5EF4-FFF2-40B4-BE49-F238E27FC236}">
                <a16:creationId xmlns:a16="http://schemas.microsoft.com/office/drawing/2014/main" id="{7119800F-93E3-4F04-A4FF-A3C4EE83F2D0}"/>
              </a:ext>
            </a:extLst>
          </p:cNvPr>
          <p:cNvSpPr/>
          <p:nvPr userDrawn="1"/>
        </p:nvSpPr>
        <p:spPr>
          <a:xfrm flipV="1">
            <a:off x="3" y="-387"/>
            <a:ext cx="6087980" cy="457200"/>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dirty="0">
              <a:solidFill>
                <a:srgbClr val="002060"/>
              </a:solidFill>
              <a:ea typeface="+mn-lt"/>
              <a:cs typeface="+mn-lt"/>
            </a:endParaRPr>
          </a:p>
        </p:txBody>
      </p:sp>
      <p:sp>
        <p:nvSpPr>
          <p:cNvPr id="42" name="Freeform: Shape 41">
            <a:extLst>
              <a:ext uri="{FF2B5EF4-FFF2-40B4-BE49-F238E27FC236}">
                <a16:creationId xmlns:a16="http://schemas.microsoft.com/office/drawing/2014/main" id="{D93646B4-7859-4A91-9AAE-5A960A3651FB}"/>
              </a:ext>
            </a:extLst>
          </p:cNvPr>
          <p:cNvSpPr/>
          <p:nvPr userDrawn="1"/>
        </p:nvSpPr>
        <p:spPr>
          <a:xfrm flipV="1">
            <a:off x="5947001" y="-387"/>
            <a:ext cx="1666143" cy="457200"/>
          </a:xfrm>
          <a:custGeom>
            <a:avLst/>
            <a:gdLst>
              <a:gd name="connsiteX0" fmla="*/ 285590 w 2221523"/>
              <a:gd name="connsiteY0" fmla="*/ 457200 h 457200"/>
              <a:gd name="connsiteX1" fmla="*/ 2221523 w 2221523"/>
              <a:gd name="connsiteY1" fmla="*/ 457200 h 457200"/>
              <a:gd name="connsiteX2" fmla="*/ 1935933 w 2221523"/>
              <a:gd name="connsiteY2" fmla="*/ 0 h 457200"/>
              <a:gd name="connsiteX3" fmla="*/ 0 w 2221523"/>
              <a:gd name="connsiteY3" fmla="*/ 0 h 457200"/>
              <a:gd name="connsiteX4" fmla="*/ 285590 w 2221523"/>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523" h="457200">
                <a:moveTo>
                  <a:pt x="285590" y="457200"/>
                </a:moveTo>
                <a:lnTo>
                  <a:pt x="2221523" y="457200"/>
                </a:lnTo>
                <a:lnTo>
                  <a:pt x="1935933" y="0"/>
                </a:lnTo>
                <a:lnTo>
                  <a:pt x="0" y="0"/>
                </a:lnTo>
                <a:lnTo>
                  <a:pt x="285590" y="45720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p>
        </p:txBody>
      </p:sp>
      <p:pic>
        <p:nvPicPr>
          <p:cNvPr id="3" name="Picture 2">
            <a:extLst>
              <a:ext uri="{FF2B5EF4-FFF2-40B4-BE49-F238E27FC236}">
                <a16:creationId xmlns:a16="http://schemas.microsoft.com/office/drawing/2014/main" id="{95E558AB-C9B3-4DEA-8826-18D1FB11CF84}"/>
              </a:ext>
            </a:extLst>
          </p:cNvPr>
          <p:cNvPicPr>
            <a:picLocks noChangeAspect="1"/>
          </p:cNvPicPr>
          <p:nvPr userDrawn="1"/>
        </p:nvPicPr>
        <p:blipFill>
          <a:blip r:embed="rId5"/>
          <a:stretch>
            <a:fillRect/>
          </a:stretch>
        </p:blipFill>
        <p:spPr>
          <a:xfrm flipH="1" flipV="1">
            <a:off x="-10525" y="6143105"/>
            <a:ext cx="9144000" cy="725424"/>
          </a:xfrm>
          <a:prstGeom prst="rect">
            <a:avLst/>
          </a:prstGeom>
        </p:spPr>
      </p:pic>
      <p:sp>
        <p:nvSpPr>
          <p:cNvPr id="23" name="Slide Number Placeholder 6">
            <a:extLst>
              <a:ext uri="{FF2B5EF4-FFF2-40B4-BE49-F238E27FC236}">
                <a16:creationId xmlns:a16="http://schemas.microsoft.com/office/drawing/2014/main" id="{993734C5-A89B-40CC-AE6C-0B25EB429BA2}"/>
              </a:ext>
            </a:extLst>
          </p:cNvPr>
          <p:cNvSpPr>
            <a:spLocks noGrp="1"/>
          </p:cNvSpPr>
          <p:nvPr>
            <p:ph type="sldNum" sz="quarter" idx="4"/>
          </p:nvPr>
        </p:nvSpPr>
        <p:spPr>
          <a:xfrm flipV="1">
            <a:off x="8573651" y="6505826"/>
            <a:ext cx="445520" cy="288807"/>
          </a:xfrm>
          <a:prstGeom prst="rect">
            <a:avLst/>
          </a:prstGeom>
        </p:spPr>
        <p:txBody>
          <a:bodyPr/>
          <a:lstStyle/>
          <a:p>
            <a:fld id="{06E00476-8A9E-490F-AB18-73544A16AA09}" type="slidenum">
              <a:rPr lang="en-US" smtClean="0"/>
              <a:t>‹#›</a:t>
            </a:fld>
            <a:endParaRPr lang="en-US"/>
          </a:p>
        </p:txBody>
      </p:sp>
      <p:pic>
        <p:nvPicPr>
          <p:cNvPr id="14" name="Picture 2" descr="Exact Recovery by Semidefinite Programming in the Binary Stochastic Block  Model with Partially Revealed Side Information | SigPort">
            <a:extLst>
              <a:ext uri="{FF2B5EF4-FFF2-40B4-BE49-F238E27FC236}">
                <a16:creationId xmlns:a16="http://schemas.microsoft.com/office/drawing/2014/main" id="{F025DA03-6CE9-4858-8F8F-B8FF69D59CFA}"/>
              </a:ext>
            </a:extLst>
          </p:cNvPr>
          <p:cNvPicPr>
            <a:picLocks noChangeAspect="1" noChangeArrowheads="1"/>
          </p:cNvPicPr>
          <p:nvPr userDrawn="1"/>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499" y="2567279"/>
            <a:ext cx="1930396" cy="14477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smart local moving algorithm for large-scale modularity-based community  detection">
            <a:extLst>
              <a:ext uri="{FF2B5EF4-FFF2-40B4-BE49-F238E27FC236}">
                <a16:creationId xmlns:a16="http://schemas.microsoft.com/office/drawing/2014/main" id="{F0452279-F2D2-4DD5-A605-315F46E8881F}"/>
              </a:ext>
            </a:extLst>
          </p:cNvPr>
          <p:cNvPicPr>
            <a:picLocks noChangeAspect="1" noChangeArrowheads="1"/>
          </p:cNvPicPr>
          <p:nvPr userDrawn="1"/>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3225" y="2682839"/>
            <a:ext cx="2005496" cy="1209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598894E-9187-4444-A41D-8B89C002269D}"/>
              </a:ext>
            </a:extLst>
          </p:cNvPr>
          <p:cNvPicPr>
            <a:picLocks noChangeAspect="1"/>
          </p:cNvPicPr>
          <p:nvPr userDrawn="1"/>
        </p:nvPicPr>
        <p:blipFill rotWithShape="1">
          <a:blip r:embed="rId8">
            <a:duotone>
              <a:schemeClr val="accent4">
                <a:shade val="45000"/>
                <a:satMod val="135000"/>
              </a:schemeClr>
              <a:prstClr val="white"/>
            </a:duotone>
          </a:blip>
          <a:srcRect l="6619" t="2542" r="4066" b="2542"/>
          <a:stretch/>
        </p:blipFill>
        <p:spPr>
          <a:xfrm>
            <a:off x="7112001" y="2523576"/>
            <a:ext cx="1517643" cy="1517641"/>
          </a:xfrm>
          <a:prstGeom prst="rect">
            <a:avLst/>
          </a:prstGeom>
        </p:spPr>
      </p:pic>
      <p:pic>
        <p:nvPicPr>
          <p:cNvPr id="17" name="Picture 16">
            <a:extLst>
              <a:ext uri="{FF2B5EF4-FFF2-40B4-BE49-F238E27FC236}">
                <a16:creationId xmlns:a16="http://schemas.microsoft.com/office/drawing/2014/main" id="{ED91934D-1122-4B1F-9AD9-F420581B3A74}"/>
              </a:ext>
            </a:extLst>
          </p:cNvPr>
          <p:cNvPicPr>
            <a:picLocks noChangeAspect="1"/>
          </p:cNvPicPr>
          <p:nvPr userDrawn="1"/>
        </p:nvPicPr>
        <p:blipFill>
          <a:blip r:embed="rId9">
            <a:duotone>
              <a:schemeClr val="accent1">
                <a:shade val="45000"/>
                <a:satMod val="135000"/>
              </a:schemeClr>
              <a:prstClr val="white"/>
            </a:duotone>
          </a:blip>
          <a:stretch>
            <a:fillRect/>
          </a:stretch>
        </p:blipFill>
        <p:spPr>
          <a:xfrm>
            <a:off x="2461161" y="2682840"/>
            <a:ext cx="2009240" cy="1216689"/>
          </a:xfrm>
          <a:prstGeom prst="rect">
            <a:avLst/>
          </a:prstGeom>
        </p:spPr>
      </p:pic>
    </p:spTree>
    <p:extLst>
      <p:ext uri="{BB962C8B-B14F-4D97-AF65-F5344CB8AC3E}">
        <p14:creationId xmlns:p14="http://schemas.microsoft.com/office/powerpoint/2010/main" val="42518676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6921-6E26-4769-826D-22D207FF001E}"/>
              </a:ext>
            </a:extLst>
          </p:cNvPr>
          <p:cNvPicPr>
            <a:picLocks noChangeAspect="1"/>
          </p:cNvPicPr>
          <p:nvPr userDrawn="1"/>
        </p:nvPicPr>
        <p:blipFill>
          <a:blip r:embed="rId3"/>
          <a:stretch>
            <a:fillRect/>
          </a:stretch>
        </p:blipFill>
        <p:spPr>
          <a:xfrm rot="10800000">
            <a:off x="2164748" y="0"/>
            <a:ext cx="6979257" cy="517359"/>
          </a:xfrm>
          <a:prstGeom prst="rect">
            <a:avLst/>
          </a:prstGeom>
        </p:spPr>
      </p:pic>
      <p:pic>
        <p:nvPicPr>
          <p:cNvPr id="3" name="Picture 2">
            <a:extLst>
              <a:ext uri="{FF2B5EF4-FFF2-40B4-BE49-F238E27FC236}">
                <a16:creationId xmlns:a16="http://schemas.microsoft.com/office/drawing/2014/main" id="{A47F8DB6-B8D9-4B25-88F5-8E67673C9B5F}"/>
              </a:ext>
            </a:extLst>
          </p:cNvPr>
          <p:cNvPicPr>
            <a:picLocks noChangeAspect="1"/>
          </p:cNvPicPr>
          <p:nvPr userDrawn="1"/>
        </p:nvPicPr>
        <p:blipFill>
          <a:blip r:embed="rId3"/>
          <a:stretch>
            <a:fillRect/>
          </a:stretch>
        </p:blipFill>
        <p:spPr>
          <a:xfrm>
            <a:off x="0" y="6244165"/>
            <a:ext cx="9144000" cy="613835"/>
          </a:xfrm>
          <a:prstGeom prst="rect">
            <a:avLst/>
          </a:prstGeom>
        </p:spPr>
      </p:pic>
      <p:pic>
        <p:nvPicPr>
          <p:cNvPr id="9" name="Picture 8">
            <a:extLst>
              <a:ext uri="{FF2B5EF4-FFF2-40B4-BE49-F238E27FC236}">
                <a16:creationId xmlns:a16="http://schemas.microsoft.com/office/drawing/2014/main" id="{43BA429D-E7AB-4983-BC24-A10CA4237C4A}"/>
              </a:ext>
            </a:extLst>
          </p:cNvPr>
          <p:cNvPicPr>
            <a:picLocks noChangeAspect="1"/>
          </p:cNvPicPr>
          <p:nvPr userDrawn="1"/>
        </p:nvPicPr>
        <p:blipFill>
          <a:blip r:embed="rId4"/>
          <a:stretch>
            <a:fillRect/>
          </a:stretch>
        </p:blipFill>
        <p:spPr>
          <a:xfrm>
            <a:off x="148516" y="53898"/>
            <a:ext cx="1714648" cy="469433"/>
          </a:xfrm>
          <a:prstGeom prst="rect">
            <a:avLst/>
          </a:prstGeom>
        </p:spPr>
      </p:pic>
    </p:spTree>
    <p:extLst>
      <p:ext uri="{BB962C8B-B14F-4D97-AF65-F5344CB8AC3E}">
        <p14:creationId xmlns:p14="http://schemas.microsoft.com/office/powerpoint/2010/main" val="2254886113"/>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4107" y="266629"/>
            <a:ext cx="9144000" cy="1191491"/>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1" y="199595"/>
            <a:ext cx="67647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6"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4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8"/>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154625" y="299668"/>
            <a:ext cx="885471" cy="1125423"/>
          </a:xfrm>
          <a:prstGeom prst="rect">
            <a:avLst/>
          </a:prstGeom>
        </p:spPr>
      </p:pic>
    </p:spTree>
    <p:extLst>
      <p:ext uri="{BB962C8B-B14F-4D97-AF65-F5344CB8AC3E}">
        <p14:creationId xmlns:p14="http://schemas.microsoft.com/office/powerpoint/2010/main" val="4237309722"/>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4108" y="260464"/>
            <a:ext cx="9144000" cy="1156669"/>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1" y="316208"/>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6"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8"/>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746411" y="260473"/>
            <a:ext cx="1162879" cy="1156668"/>
          </a:xfrm>
          <a:prstGeom prst="rect">
            <a:avLst/>
          </a:prstGeom>
        </p:spPr>
      </p:pic>
    </p:spTree>
    <p:extLst>
      <p:ext uri="{BB962C8B-B14F-4D97-AF65-F5344CB8AC3E}">
        <p14:creationId xmlns:p14="http://schemas.microsoft.com/office/powerpoint/2010/main" val="405021858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685766" rtl="0" eaLnBrk="1" latinLnBrk="0" hangingPunct="1">
        <a:lnSpc>
          <a:spcPct val="90000"/>
        </a:lnSpc>
        <a:spcBef>
          <a:spcPct val="0"/>
        </a:spcBef>
        <a:buNone/>
        <a:defRPr sz="3300" kern="1200">
          <a:solidFill>
            <a:schemeClr val="tx1"/>
          </a:solidFill>
          <a:latin typeface="Aileron Light" panose="00000400000000000000"/>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5482E7-0333-4A30-9A89-CECB6C452D87}"/>
              </a:ext>
            </a:extLst>
          </p:cNvPr>
          <p:cNvSpPr/>
          <p:nvPr userDrawn="1"/>
        </p:nvSpPr>
        <p:spPr>
          <a:xfrm>
            <a:off x="-4107" y="260474"/>
            <a:ext cx="9144000" cy="1147159"/>
          </a:xfrm>
          <a:prstGeom prst="rect">
            <a:avLst/>
          </a:prstGeom>
          <a:gradFill flip="none" rotWithShape="1">
            <a:gsLst>
              <a:gs pos="0">
                <a:srgbClr val="00457C"/>
              </a:gs>
              <a:gs pos="50000">
                <a:schemeClr val="accent1">
                  <a:lumMod val="75000"/>
                </a:schemeClr>
              </a:gs>
              <a:gs pos="82000">
                <a:srgbClr val="B5C4D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1" y="351605"/>
            <a:ext cx="67647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1063987" y="1751396"/>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3"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lang="en-US" sz="2700" cap="small" baseline="0">
              <a:solidFill>
                <a:srgbClr val="00206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8"/>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0" name="Slide Number Placeholder 6">
            <a:extLst>
              <a:ext uri="{FF2B5EF4-FFF2-40B4-BE49-F238E27FC236}">
                <a16:creationId xmlns:a16="http://schemas.microsoft.com/office/drawing/2014/main" id="{A9FFCAE1-3B2D-4DA2-A940-A0E31D351E4D}"/>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2" name="Picture 11">
            <a:extLst>
              <a:ext uri="{FF2B5EF4-FFF2-40B4-BE49-F238E27FC236}">
                <a16:creationId xmlns:a16="http://schemas.microsoft.com/office/drawing/2014/main" id="{263A132A-AFA9-48DF-88E9-DBFF97030EB6}"/>
              </a:ext>
            </a:extLst>
          </p:cNvPr>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7734249" y="353219"/>
            <a:ext cx="1145281" cy="791159"/>
          </a:xfrm>
          <a:prstGeom prst="rect">
            <a:avLst/>
          </a:prstGeom>
        </p:spPr>
      </p:pic>
    </p:spTree>
    <p:extLst>
      <p:ext uri="{BB962C8B-B14F-4D97-AF65-F5344CB8AC3E}">
        <p14:creationId xmlns:p14="http://schemas.microsoft.com/office/powerpoint/2010/main" val="19306647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3175B8-0009-45B5-B1AD-0CA914E40C9B}"/>
              </a:ext>
            </a:extLst>
          </p:cNvPr>
          <p:cNvSpPr/>
          <p:nvPr userDrawn="1"/>
        </p:nvSpPr>
        <p:spPr>
          <a:xfrm>
            <a:off x="-4107" y="266629"/>
            <a:ext cx="9144000" cy="1191491"/>
          </a:xfrm>
          <a:prstGeom prst="rect">
            <a:avLst/>
          </a:prstGeom>
          <a:gradFill flip="none" rotWithShape="1">
            <a:gsLst>
              <a:gs pos="0">
                <a:srgbClr val="8C8C8C"/>
              </a:gs>
              <a:gs pos="50000">
                <a:schemeClr val="bg1">
                  <a:lumMod val="75000"/>
                </a:schemeClr>
              </a:gs>
              <a:gs pos="82000">
                <a:srgbClr val="E9E9E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199595"/>
            <a:ext cx="67647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6"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400" cap="small" baseline="0">
              <a:solidFill>
                <a:srgbClr val="960000"/>
              </a:solidFill>
              <a:ea typeface="+mn-lt"/>
              <a:cs typeface="+mn-lt"/>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575DA27B-8105-4E33-8AF8-01B31B967688}"/>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4" name="Picture 13">
            <a:extLst>
              <a:ext uri="{FF2B5EF4-FFF2-40B4-BE49-F238E27FC236}">
                <a16:creationId xmlns:a16="http://schemas.microsoft.com/office/drawing/2014/main" id="{35610AE4-70F7-4464-A94B-CA6C6C3E23D4}"/>
              </a:ext>
            </a:extLst>
          </p:cNvPr>
          <p:cNvPicPr>
            <a:picLocks noChangeAspect="1"/>
          </p:cNvPicPr>
          <p:nvPr userDrawn="1"/>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154621" y="299663"/>
            <a:ext cx="885471" cy="1125423"/>
          </a:xfrm>
          <a:prstGeom prst="rect">
            <a:avLst/>
          </a:prstGeom>
        </p:spPr>
      </p:pic>
    </p:spTree>
    <p:extLst>
      <p:ext uri="{BB962C8B-B14F-4D97-AF65-F5344CB8AC3E}">
        <p14:creationId xmlns:p14="http://schemas.microsoft.com/office/powerpoint/2010/main" val="1936210463"/>
      </p:ext>
    </p:extLst>
  </p:cSld>
  <p:clrMap bg1="lt1" tx1="dk1" bg2="lt2" tx2="dk2" accent1="accent1" accent2="accent2" accent3="accent3" accent4="accent4" accent5="accent5" accent6="accent6" hlink="hlink" folHlink="folHlink"/>
  <p:sldLayoutIdLst>
    <p:sldLayoutId id="2147483705" r:id="rId1"/>
    <p:sldLayoutId id="2147483706" r:id="rId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1BAB-4B5B-4B3C-9C27-7EBDC4E4CD56}"/>
              </a:ext>
            </a:extLst>
          </p:cNvPr>
          <p:cNvSpPr/>
          <p:nvPr userDrawn="1"/>
        </p:nvSpPr>
        <p:spPr>
          <a:xfrm>
            <a:off x="-4108" y="260464"/>
            <a:ext cx="9144000" cy="1156669"/>
          </a:xfrm>
          <a:prstGeom prst="rect">
            <a:avLst/>
          </a:prstGeom>
          <a:gradFill flip="none" rotWithShape="1">
            <a:gsLst>
              <a:gs pos="0">
                <a:srgbClr val="FFD503"/>
              </a:gs>
              <a:gs pos="50000">
                <a:schemeClr val="accent4">
                  <a:lumMod val="40000"/>
                  <a:lumOff val="60000"/>
                </a:schemeClr>
              </a:gs>
              <a:gs pos="82000">
                <a:srgbClr val="FBF5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9" name="Freeform: Shape 18">
            <a:extLst>
              <a:ext uri="{FF2B5EF4-FFF2-40B4-BE49-F238E27FC236}">
                <a16:creationId xmlns:a16="http://schemas.microsoft.com/office/drawing/2014/main" id="{F388157B-55ED-4434-AE40-42AC08FCF9EE}"/>
              </a:ext>
            </a:extLst>
          </p:cNvPr>
          <p:cNvSpPr/>
          <p:nvPr userDrawn="1"/>
        </p:nvSpPr>
        <p:spPr>
          <a:xfrm>
            <a:off x="7284277" y="6411821"/>
            <a:ext cx="1859723" cy="446179"/>
          </a:xfrm>
          <a:custGeom>
            <a:avLst/>
            <a:gdLst>
              <a:gd name="connsiteX0" fmla="*/ 298591 w 2479630"/>
              <a:gd name="connsiteY0" fmla="*/ 0 h 446178"/>
              <a:gd name="connsiteX1" fmla="*/ 1219457 w 2479630"/>
              <a:gd name="connsiteY1" fmla="*/ 0 h 446178"/>
              <a:gd name="connsiteX2" fmla="*/ 1986323 w 2479630"/>
              <a:gd name="connsiteY2" fmla="*/ 0 h 446178"/>
              <a:gd name="connsiteX3" fmla="*/ 2479630 w 2479630"/>
              <a:gd name="connsiteY3" fmla="*/ 0 h 446178"/>
              <a:gd name="connsiteX4" fmla="*/ 2479630 w 2479630"/>
              <a:gd name="connsiteY4" fmla="*/ 446178 h 446178"/>
              <a:gd name="connsiteX5" fmla="*/ 1986323 w 2479630"/>
              <a:gd name="connsiteY5" fmla="*/ 446178 h 446178"/>
              <a:gd name="connsiteX6" fmla="*/ 1219457 w 2479630"/>
              <a:gd name="connsiteY6" fmla="*/ 446178 h 446178"/>
              <a:gd name="connsiteX7" fmla="*/ 511264 w 2479630"/>
              <a:gd name="connsiteY7" fmla="*/ 446178 h 446178"/>
              <a:gd name="connsiteX8" fmla="*/ 481192 w 2479630"/>
              <a:gd name="connsiteY8" fmla="*/ 419934 h 446178"/>
              <a:gd name="connsiteX9" fmla="*/ 0 w 2479630"/>
              <a:gd name="connsiteY9" fmla="*/ 0 h 446178"/>
              <a:gd name="connsiteX10" fmla="*/ 9677 w 2479630"/>
              <a:gd name="connsiteY10" fmla="*/ 0 h 446178"/>
              <a:gd name="connsiteX11" fmla="*/ 15595 w 2479630"/>
              <a:gd name="connsiteY11" fmla="*/ 13610 h 44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9630" h="446178">
                <a:moveTo>
                  <a:pt x="298591" y="0"/>
                </a:moveTo>
                <a:lnTo>
                  <a:pt x="1219457" y="0"/>
                </a:lnTo>
                <a:lnTo>
                  <a:pt x="1986323" y="0"/>
                </a:lnTo>
                <a:lnTo>
                  <a:pt x="2479630" y="0"/>
                </a:lnTo>
                <a:lnTo>
                  <a:pt x="2479630" y="446178"/>
                </a:lnTo>
                <a:lnTo>
                  <a:pt x="1986323" y="446178"/>
                </a:lnTo>
                <a:lnTo>
                  <a:pt x="1219457" y="446178"/>
                </a:lnTo>
                <a:lnTo>
                  <a:pt x="511264" y="446178"/>
                </a:lnTo>
                <a:lnTo>
                  <a:pt x="481192" y="419934"/>
                </a:lnTo>
                <a:close/>
                <a:moveTo>
                  <a:pt x="0" y="0"/>
                </a:moveTo>
                <a:lnTo>
                  <a:pt x="9677" y="0"/>
                </a:lnTo>
                <a:lnTo>
                  <a:pt x="15595" y="13610"/>
                </a:lnTo>
                <a:close/>
              </a:path>
            </a:pathLst>
          </a:cu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2" name="Title Placeholder 1">
            <a:extLst>
              <a:ext uri="{FF2B5EF4-FFF2-40B4-BE49-F238E27FC236}">
                <a16:creationId xmlns:a16="http://schemas.microsoft.com/office/drawing/2014/main" id="{1B912C80-5347-44ED-8B06-1DC44EF08903}"/>
              </a:ext>
            </a:extLst>
          </p:cNvPr>
          <p:cNvSpPr>
            <a:spLocks noGrp="1"/>
          </p:cNvSpPr>
          <p:nvPr>
            <p:ph type="title"/>
          </p:nvPr>
        </p:nvSpPr>
        <p:spPr>
          <a:xfrm>
            <a:off x="628650" y="316208"/>
            <a:ext cx="67647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B43589-420F-4F4A-BF4F-2F399F829492}"/>
              </a:ext>
            </a:extLst>
          </p:cNvPr>
          <p:cNvSpPr>
            <a:spLocks noGrp="1"/>
          </p:cNvSpPr>
          <p:nvPr>
            <p:ph type="body" idx="1"/>
          </p:nvPr>
        </p:nvSpPr>
        <p:spPr>
          <a:xfrm>
            <a:off x="628651"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Freeform: Shape 30">
            <a:extLst>
              <a:ext uri="{FF2B5EF4-FFF2-40B4-BE49-F238E27FC236}">
                <a16:creationId xmlns:a16="http://schemas.microsoft.com/office/drawing/2014/main" id="{53E311AD-340A-4568-B7E6-16296439AA59}"/>
              </a:ext>
            </a:extLst>
          </p:cNvPr>
          <p:cNvSpPr/>
          <p:nvPr userDrawn="1"/>
        </p:nvSpPr>
        <p:spPr>
          <a:xfrm>
            <a:off x="-4107" y="6176964"/>
            <a:ext cx="6087980" cy="681037"/>
          </a:xfrm>
          <a:custGeom>
            <a:avLst/>
            <a:gdLst>
              <a:gd name="connsiteX0" fmla="*/ 0 w 8336657"/>
              <a:gd name="connsiteY0" fmla="*/ 0 h 501650"/>
              <a:gd name="connsiteX1" fmla="*/ 8027717 w 8336657"/>
              <a:gd name="connsiteY1" fmla="*/ 0 h 501650"/>
              <a:gd name="connsiteX2" fmla="*/ 8336657 w 8336657"/>
              <a:gd name="connsiteY2" fmla="*/ 501650 h 501650"/>
              <a:gd name="connsiteX3" fmla="*/ 0 w 8336657"/>
              <a:gd name="connsiteY3" fmla="*/ 501650 h 501650"/>
              <a:gd name="connsiteX4" fmla="*/ 0 w 8336657"/>
              <a:gd name="connsiteY4" fmla="*/ 0 h 5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657" h="501650">
                <a:moveTo>
                  <a:pt x="0" y="0"/>
                </a:moveTo>
                <a:lnTo>
                  <a:pt x="8027717" y="0"/>
                </a:lnTo>
                <a:lnTo>
                  <a:pt x="8336657" y="501650"/>
                </a:lnTo>
                <a:lnTo>
                  <a:pt x="0" y="501650"/>
                </a:lnTo>
                <a:lnTo>
                  <a:pt x="0" y="0"/>
                </a:lnTo>
                <a:close/>
              </a:path>
            </a:pathLst>
          </a:custGeom>
          <a:solidFill>
            <a:srgbClr val="FFD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lang="en-US" sz="2700" cap="small" baseline="0">
              <a:solidFill>
                <a:srgbClr val="D8AA16"/>
              </a:solidFill>
            </a:endParaRPr>
          </a:p>
        </p:txBody>
      </p:sp>
      <p:sp>
        <p:nvSpPr>
          <p:cNvPr id="17" name="Freeform: Shape 16">
            <a:extLst>
              <a:ext uri="{FF2B5EF4-FFF2-40B4-BE49-F238E27FC236}">
                <a16:creationId xmlns:a16="http://schemas.microsoft.com/office/drawing/2014/main" id="{26C0F640-34D3-4EAC-B771-9F8A1DDF1AD5}"/>
              </a:ext>
            </a:extLst>
          </p:cNvPr>
          <p:cNvSpPr/>
          <p:nvPr userDrawn="1"/>
        </p:nvSpPr>
        <p:spPr>
          <a:xfrm>
            <a:off x="5868313" y="6423740"/>
            <a:ext cx="1732979" cy="446177"/>
          </a:xfrm>
          <a:custGeom>
            <a:avLst/>
            <a:gdLst>
              <a:gd name="connsiteX0" fmla="*/ 162401 w 2211551"/>
              <a:gd name="connsiteY0" fmla="*/ 0 h 446177"/>
              <a:gd name="connsiteX1" fmla="*/ 2009012 w 2211551"/>
              <a:gd name="connsiteY1" fmla="*/ 0 h 446177"/>
              <a:gd name="connsiteX2" fmla="*/ 2029795 w 2211551"/>
              <a:gd name="connsiteY2" fmla="*/ 28186 h 446177"/>
              <a:gd name="connsiteX3" fmla="*/ 2211551 w 2211551"/>
              <a:gd name="connsiteY3" fmla="*/ 446177 h 446177"/>
              <a:gd name="connsiteX4" fmla="*/ 373459 w 2211551"/>
              <a:gd name="connsiteY4" fmla="*/ 446177 h 446177"/>
              <a:gd name="connsiteX5" fmla="*/ 0 w 2211551"/>
              <a:gd name="connsiteY5" fmla="*/ 0 h 446177"/>
              <a:gd name="connsiteX6" fmla="*/ 351 w 2211551"/>
              <a:gd name="connsiteY6" fmla="*/ 0 h 446177"/>
              <a:gd name="connsiteX7" fmla="*/ 977 w 2211551"/>
              <a:gd name="connsiteY7" fmla="*/ 1325 h 4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551" h="446177">
                <a:moveTo>
                  <a:pt x="162401" y="0"/>
                </a:moveTo>
                <a:lnTo>
                  <a:pt x="2009012" y="0"/>
                </a:lnTo>
                <a:lnTo>
                  <a:pt x="2029795" y="28186"/>
                </a:lnTo>
                <a:lnTo>
                  <a:pt x="2211551" y="446177"/>
                </a:lnTo>
                <a:lnTo>
                  <a:pt x="373459" y="446177"/>
                </a:lnTo>
                <a:close/>
                <a:moveTo>
                  <a:pt x="0" y="0"/>
                </a:moveTo>
                <a:lnTo>
                  <a:pt x="351" y="0"/>
                </a:lnTo>
                <a:lnTo>
                  <a:pt x="977" y="1325"/>
                </a:lnTo>
                <a:close/>
              </a:path>
            </a:pathLst>
          </a:cu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10" name="Slide Number Placeholder 6">
            <a:extLst>
              <a:ext uri="{FF2B5EF4-FFF2-40B4-BE49-F238E27FC236}">
                <a16:creationId xmlns:a16="http://schemas.microsoft.com/office/drawing/2014/main" id="{6B05ED21-3DF7-48D1-AFC7-D43758B0B29E}"/>
              </a:ext>
            </a:extLst>
          </p:cNvPr>
          <p:cNvSpPr>
            <a:spLocks noGrp="1"/>
          </p:cNvSpPr>
          <p:nvPr>
            <p:ph type="sldNum" sz="quarter" idx="4"/>
          </p:nvPr>
        </p:nvSpPr>
        <p:spPr>
          <a:xfrm>
            <a:off x="8638499" y="6443958"/>
            <a:ext cx="445520" cy="365125"/>
          </a:xfrm>
          <a:prstGeom prst="rect">
            <a:avLst/>
          </a:prstGeom>
        </p:spPr>
        <p:txBody>
          <a:bodyPr/>
          <a:lstStyle/>
          <a:p>
            <a:fld id="{06E00476-8A9E-490F-AB18-73544A16AA09}" type="slidenum">
              <a:rPr lang="en-US" smtClean="0"/>
              <a:t>‹#›</a:t>
            </a:fld>
            <a:endParaRPr lang="en-US"/>
          </a:p>
        </p:txBody>
      </p:sp>
      <p:pic>
        <p:nvPicPr>
          <p:cNvPr id="11" name="Picture 10">
            <a:extLst>
              <a:ext uri="{FF2B5EF4-FFF2-40B4-BE49-F238E27FC236}">
                <a16:creationId xmlns:a16="http://schemas.microsoft.com/office/drawing/2014/main" id="{8AC47D0B-1E26-4529-9D42-7924416AC4A1}"/>
              </a:ext>
            </a:extLst>
          </p:cNvPr>
          <p:cNvPicPr>
            <a:picLocks noChangeAspect="1"/>
          </p:cNvPicPr>
          <p:nvPr userDrawn="1"/>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7746407" y="260465"/>
            <a:ext cx="1162879" cy="1156668"/>
          </a:xfrm>
          <a:prstGeom prst="rect">
            <a:avLst/>
          </a:prstGeom>
        </p:spPr>
      </p:pic>
    </p:spTree>
    <p:extLst>
      <p:ext uri="{BB962C8B-B14F-4D97-AF65-F5344CB8AC3E}">
        <p14:creationId xmlns:p14="http://schemas.microsoft.com/office/powerpoint/2010/main" val="230711919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685783" rtl="0" eaLnBrk="1" latinLnBrk="0" hangingPunct="1">
        <a:lnSpc>
          <a:spcPct val="90000"/>
        </a:lnSpc>
        <a:spcBef>
          <a:spcPct val="0"/>
        </a:spcBef>
        <a:buNone/>
        <a:defRPr sz="3300" kern="1200">
          <a:solidFill>
            <a:schemeClr val="tx1"/>
          </a:solidFill>
          <a:latin typeface="Aileron Light" panose="0000040000000000000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C21C7-73E5-47E2-9A0D-81206679236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DAB89-6547-4E33-B9D2-A763C55C01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15210-28BC-4824-A9CA-B0D81840A67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D0189-FA83-4A48-84D8-3EC3F20E955B}" type="datetimeFigureOut">
              <a:rPr lang="en-US" smtClean="0"/>
              <a:t>1/31/2022</a:t>
            </a:fld>
            <a:endParaRPr lang="en-US"/>
          </a:p>
        </p:txBody>
      </p:sp>
      <p:sp>
        <p:nvSpPr>
          <p:cNvPr id="5" name="Footer Placeholder 4">
            <a:extLst>
              <a:ext uri="{FF2B5EF4-FFF2-40B4-BE49-F238E27FC236}">
                <a16:creationId xmlns:a16="http://schemas.microsoft.com/office/drawing/2014/main" id="{075B1A1B-24A9-423F-BBED-CA4537F549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8B9FCE-A32A-41E9-9805-0475691C00F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89B2-13C2-4C81-A8C4-48F54065C80D}" type="slidenum">
              <a:rPr lang="en-US" smtClean="0"/>
              <a:t>‹#›</a:t>
            </a:fld>
            <a:endParaRPr lang="en-US"/>
          </a:p>
        </p:txBody>
      </p:sp>
    </p:spTree>
    <p:extLst>
      <p:ext uri="{BB962C8B-B14F-4D97-AF65-F5344CB8AC3E}">
        <p14:creationId xmlns:p14="http://schemas.microsoft.com/office/powerpoint/2010/main" val="28179381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iopscience.iop.org/article/10.1088/1367-2630/14/8/083030"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academic.oup.com/comnet/article/doi/10.1093/comnet/cnt016/2392115/Structure-and-dynamics-of-core-periphery-networks"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3.bp.blogspot.com/-TIjz3nstWD0/ToGwUGivEjI/AAAAAAAAsWw/etkwklnPNw4/s1600/k-cores.png" TargetMode="Externa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papers.nips.cc/paper/2789-large-scale-networks-fingerprinting-and-visualization-using-the-k-core-decomposition.pdf" TargetMode="External"/><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gate.net/figure/Stochastic-block-modeling-identifies-network-communities-HVR-6-is-shown-in-two-forms_fig7_257839768" TargetMode="External"/><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ilpubs.stanford.edu:8090/1103/2/paper-IEEE-full.pdf" TargetMode="External"/><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hyperlink" Target="http://www.sciencedirect.com/science/article/pii/S037887339900019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direct.com/science/article/pii/S0378873399000192" TargetMode="External"/><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ilpubs.stanford.edu:8090/1103/2/paper-IEEE-full.pdf"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15152-C940-4E76-A097-099F64F9A132}"/>
              </a:ext>
            </a:extLst>
          </p:cNvPr>
          <p:cNvSpPr txBox="1"/>
          <p:nvPr/>
        </p:nvSpPr>
        <p:spPr>
          <a:xfrm>
            <a:off x="1927244" y="5029200"/>
            <a:ext cx="7182196" cy="1354217"/>
          </a:xfrm>
          <a:prstGeom prst="rect">
            <a:avLst/>
          </a:prstGeom>
          <a:noFill/>
        </p:spPr>
        <p:txBody>
          <a:bodyPr wrap="square" rtlCol="0">
            <a:spAutoFit/>
          </a:bodyPr>
          <a:lstStyle/>
          <a:p>
            <a:pPr defTabSz="685766">
              <a:defRPr/>
            </a:pPr>
            <a:r>
              <a:rPr lang="en-US" b="1" dirty="0">
                <a:solidFill>
                  <a:schemeClr val="accent1"/>
                </a:solidFill>
                <a:latin typeface="Aileron Light" panose="00000400000000000000" pitchFamily="50" charset="0"/>
              </a:rPr>
              <a:t>MA4404 Complex Networks</a:t>
            </a:r>
          </a:p>
          <a:p>
            <a:r>
              <a:rPr lang="en-US" sz="3200" dirty="0">
                <a:solidFill>
                  <a:schemeClr val="accent1"/>
                </a:solidFill>
              </a:rPr>
              <a:t>Groups of vertices and</a:t>
            </a:r>
            <a:br>
              <a:rPr lang="en-US" sz="3200" dirty="0">
                <a:solidFill>
                  <a:schemeClr val="accent1"/>
                </a:solidFill>
              </a:rPr>
            </a:br>
            <a:r>
              <a:rPr lang="en-US" sz="3200" dirty="0">
                <a:solidFill>
                  <a:schemeClr val="accent1"/>
                </a:solidFill>
              </a:rPr>
              <a:t>Core-periphery structure</a:t>
            </a:r>
            <a:endParaRPr lang="en-US" altLang="en-US" sz="3200" kern="0" dirty="0">
              <a:solidFill>
                <a:schemeClr val="accent1"/>
              </a:solidFill>
              <a:latin typeface="Arial" pitchFamily="34" charset="0"/>
              <a:cs typeface="Arial" pitchFamily="34" charset="0"/>
            </a:endParaRPr>
          </a:p>
        </p:txBody>
      </p:sp>
      <p:sp>
        <p:nvSpPr>
          <p:cNvPr id="3" name="Text Box 4">
            <a:extLst>
              <a:ext uri="{FF2B5EF4-FFF2-40B4-BE49-F238E27FC236}">
                <a16:creationId xmlns:a16="http://schemas.microsoft.com/office/drawing/2014/main" id="{625E524B-9AC3-4AFD-BCF7-C46EB1A497DB}"/>
              </a:ext>
            </a:extLst>
          </p:cNvPr>
          <p:cNvSpPr txBox="1">
            <a:spLocks noChangeArrowheads="1"/>
          </p:cNvSpPr>
          <p:nvPr/>
        </p:nvSpPr>
        <p:spPr bwMode="auto">
          <a:xfrm>
            <a:off x="66601" y="902517"/>
            <a:ext cx="2832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defTabSz="685766" eaLnBrk="1" hangingPunct="1">
              <a:spcBef>
                <a:spcPct val="50000"/>
              </a:spcBef>
              <a:buNone/>
              <a:defRPr/>
            </a:pPr>
            <a:r>
              <a:rPr lang="en-US" altLang="en-US" sz="1200" i="1" dirty="0">
                <a:solidFill>
                  <a:prstClr val="white"/>
                </a:solidFill>
                <a:latin typeface="Aileron Light" panose="00000400000000000000" pitchFamily="50" charset="0"/>
                <a:cs typeface="Arial" pitchFamily="34" charset="0"/>
              </a:rPr>
              <a:t>Excellence Through Knowledge</a:t>
            </a:r>
          </a:p>
        </p:txBody>
      </p:sp>
      <p:sp>
        <p:nvSpPr>
          <p:cNvPr id="4" name="Text Box 4">
            <a:extLst>
              <a:ext uri="{FF2B5EF4-FFF2-40B4-BE49-F238E27FC236}">
                <a16:creationId xmlns:a16="http://schemas.microsoft.com/office/drawing/2014/main" id="{0AF49FF9-E536-4CFE-ADB4-91157FC72944}"/>
              </a:ext>
            </a:extLst>
          </p:cNvPr>
          <p:cNvSpPr txBox="1">
            <a:spLocks noChangeArrowheads="1"/>
          </p:cNvSpPr>
          <p:nvPr/>
        </p:nvSpPr>
        <p:spPr bwMode="auto">
          <a:xfrm>
            <a:off x="125461" y="545499"/>
            <a:ext cx="360356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ea typeface="MS PGothic" pitchFamily="34" charset="-128"/>
              </a:defRPr>
            </a:lvl1pPr>
            <a:lvl2pPr marL="742950" indent="-285750" eaLnBrk="0" hangingPunct="0">
              <a:spcBef>
                <a:spcPct val="20000"/>
              </a:spcBef>
              <a:buChar char="–"/>
              <a:defRPr sz="2800">
                <a:solidFill>
                  <a:schemeClr val="tx1"/>
                </a:solidFill>
                <a:latin typeface="Times" pitchFamily="18" charset="0"/>
                <a:ea typeface="MS PGothic" pitchFamily="34" charset="-128"/>
              </a:defRPr>
            </a:lvl2pPr>
            <a:lvl3pPr marL="1143000" indent="-228600" eaLnBrk="0" hangingPunct="0">
              <a:spcBef>
                <a:spcPct val="20000"/>
              </a:spcBef>
              <a:buChar char="•"/>
              <a:defRPr sz="2400">
                <a:solidFill>
                  <a:schemeClr val="tx1"/>
                </a:solidFill>
                <a:latin typeface="Times" pitchFamily="18" charset="0"/>
                <a:ea typeface="MS PGothic" pitchFamily="34" charset="-128"/>
              </a:defRPr>
            </a:lvl3pPr>
            <a:lvl4pPr marL="1600200" indent="-228600" eaLnBrk="0" hangingPunct="0">
              <a:spcBef>
                <a:spcPct val="20000"/>
              </a:spcBef>
              <a:buChar char="–"/>
              <a:defRPr sz="2000">
                <a:solidFill>
                  <a:schemeClr val="tx1"/>
                </a:solidFill>
                <a:latin typeface="Times" pitchFamily="18" charset="0"/>
                <a:ea typeface="MS PGothic" pitchFamily="34" charset="-128"/>
              </a:defRPr>
            </a:lvl4pPr>
            <a:lvl5pPr marL="2057400" indent="-228600" eaLnBrk="0" hangingPunct="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defTabSz="685766">
              <a:buNone/>
              <a:defRPr/>
            </a:pPr>
            <a:r>
              <a:rPr lang="en-US" sz="1200" b="1">
                <a:solidFill>
                  <a:srgbClr val="4472C4">
                    <a:lumMod val="75000"/>
                  </a:srgbClr>
                </a:solidFill>
                <a:latin typeface="Aileron Light" panose="00000400000000000000" pitchFamily="50" charset="0"/>
              </a:rPr>
              <a:t>Prof. Ralucca Gera, rgera@nps.edu </a:t>
            </a:r>
          </a:p>
          <a:p>
            <a:pPr defTabSz="685766">
              <a:buNone/>
              <a:defRPr/>
            </a:pPr>
            <a:r>
              <a:rPr lang="en-US" sz="1200" b="1">
                <a:solidFill>
                  <a:srgbClr val="4472C4">
                    <a:lumMod val="75000"/>
                  </a:srgbClr>
                </a:solidFill>
                <a:latin typeface="Aileron Light" panose="00000400000000000000" pitchFamily="50" charset="0"/>
              </a:rPr>
              <a:t>Applied Mathematics Department, </a:t>
            </a:r>
            <a:br>
              <a:rPr lang="en-US" sz="1200" b="1">
                <a:solidFill>
                  <a:srgbClr val="4472C4">
                    <a:lumMod val="75000"/>
                  </a:srgbClr>
                </a:solidFill>
                <a:latin typeface="Aileron Light" panose="00000400000000000000" pitchFamily="50" charset="0"/>
              </a:rPr>
            </a:br>
            <a:r>
              <a:rPr lang="en-US" sz="1200" b="1">
                <a:solidFill>
                  <a:srgbClr val="4472C4">
                    <a:lumMod val="75000"/>
                  </a:srgbClr>
                </a:solidFill>
                <a:latin typeface="Aileron Light" panose="00000400000000000000" pitchFamily="50" charset="0"/>
              </a:rPr>
              <a:t>Naval Postgraduate School</a:t>
            </a:r>
            <a:endParaRPr lang="en-US" sz="1200" b="1">
              <a:solidFill>
                <a:srgbClr val="4472C4">
                  <a:lumMod val="75000"/>
                </a:srgbClr>
              </a:solidFill>
              <a:latin typeface="Segoe UI" panose="020B0502040204020203" pitchFamily="34" charset="0"/>
            </a:endParaRPr>
          </a:p>
        </p:txBody>
      </p:sp>
    </p:spTree>
    <p:extLst>
      <p:ext uri="{BB962C8B-B14F-4D97-AF65-F5344CB8AC3E}">
        <p14:creationId xmlns:p14="http://schemas.microsoft.com/office/powerpoint/2010/main" val="278567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11C65-0C74-4E71-BDD6-12BE1108E5CD}"/>
              </a:ext>
            </a:extLst>
          </p:cNvPr>
          <p:cNvPicPr>
            <a:picLocks noChangeAspect="1"/>
          </p:cNvPicPr>
          <p:nvPr/>
        </p:nvPicPr>
        <p:blipFill>
          <a:blip r:embed="rId2"/>
          <a:stretch>
            <a:fillRect/>
          </a:stretch>
        </p:blipFill>
        <p:spPr>
          <a:xfrm>
            <a:off x="1672205" y="1933207"/>
            <a:ext cx="4249739" cy="3364922"/>
          </a:xfrm>
          <a:prstGeom prst="rect">
            <a:avLst/>
          </a:prstGeom>
        </p:spPr>
      </p:pic>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1" y="2873"/>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2" name="Title 1">
            <a:extLst>
              <a:ext uri="{FF2B5EF4-FFF2-40B4-BE49-F238E27FC236}">
                <a16:creationId xmlns:a16="http://schemas.microsoft.com/office/drawing/2014/main" id="{05329908-89A3-41D4-B64A-C7AB380FABAA}"/>
              </a:ext>
            </a:extLst>
          </p:cNvPr>
          <p:cNvSpPr>
            <a:spLocks noGrp="1"/>
          </p:cNvSpPr>
          <p:nvPr>
            <p:ph type="title"/>
          </p:nvPr>
        </p:nvSpPr>
        <p:spPr>
          <a:xfrm>
            <a:off x="5532405" y="2034681"/>
            <a:ext cx="3252837" cy="1905000"/>
          </a:xfrm>
          <a:solidFill>
            <a:schemeClr val="bg1"/>
          </a:solidFill>
        </p:spPr>
        <p:txBody>
          <a:bodyPr vert="horz" lIns="121920" tIns="60960" rIns="121920" bIns="60960" rtlCol="0" anchor="ctr">
            <a:noAutofit/>
          </a:bodyPr>
          <a:lstStyle/>
          <a:p>
            <a:pPr defTabSz="1219170"/>
            <a:r>
              <a:rPr lang="en-US" sz="3200" dirty="0">
                <a:solidFill>
                  <a:schemeClr val="accent1"/>
                </a:solidFill>
                <a:latin typeface="Aileron Light" panose="00000400000000000000" pitchFamily="50" charset="0"/>
              </a:rPr>
              <a:t>       k-core</a:t>
            </a:r>
            <a:endParaRPr lang="en-US" sz="2800" b="1" dirty="0">
              <a:solidFill>
                <a:schemeClr val="accent1"/>
              </a:solidFill>
              <a:latin typeface="Aileron Light" panose="00000400000000000000" pitchFamily="50" charset="0"/>
            </a:endParaRP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a:solidFill>
                <a:prstClr val="black"/>
              </a:solidFill>
              <a:latin typeface="Calibri" panose="020F0502020204030204"/>
            </a:endParaRPr>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85">
              <a:defRPr/>
            </a:pPr>
            <a:endParaRPr lang="en-US" sz="2400">
              <a:solidFill>
                <a:prstClr val="white"/>
              </a:solidFill>
              <a:latin typeface="Rockwell" panose="02060603020205020403"/>
            </a:endParaRPr>
          </a:p>
        </p:txBody>
      </p:sp>
    </p:spTree>
    <p:extLst>
      <p:ext uri="{BB962C8B-B14F-4D97-AF65-F5344CB8AC3E}">
        <p14:creationId xmlns:p14="http://schemas.microsoft.com/office/powerpoint/2010/main" val="345532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k-core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11</a:t>
            </a:fld>
            <a:endParaRPr lang="en-US" dirty="0">
              <a:solidFill>
                <a:prstClr val="black"/>
              </a:solidFill>
              <a:latin typeface="Aileron Light" panose="00000400000000000000" pitchFamily="50"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half" idx="4294967295"/>
              </p:nvPr>
            </p:nvSpPr>
            <p:spPr>
              <a:xfrm>
                <a:off x="304800" y="1684338"/>
                <a:ext cx="4724400" cy="4487862"/>
              </a:xfrm>
            </p:spPr>
            <p:txBody>
              <a:bodyPr>
                <a:noAutofit/>
              </a:bodyPr>
              <a:lstStyle/>
              <a:p>
                <a:r>
                  <a:rPr lang="en-US" sz="2400" dirty="0">
                    <a:solidFill>
                      <a:srgbClr val="FF0000"/>
                    </a:solidFill>
                    <a:latin typeface="Aileron Light" panose="00000400000000000000" pitchFamily="50" charset="0"/>
                    <a:cs typeface="Comic Sans MS"/>
                  </a:rPr>
                  <a:t>A </a:t>
                </a:r>
                <a14:m>
                  <m:oMath xmlns:m="http://schemas.openxmlformats.org/officeDocument/2006/math">
                    <m:r>
                      <a:rPr lang="en-US" sz="2400" i="1">
                        <a:solidFill>
                          <a:srgbClr val="FF0000"/>
                        </a:solidFill>
                        <a:latin typeface="Cambria Math"/>
                        <a:cs typeface="Comic Sans MS"/>
                      </a:rPr>
                      <m:t>𝑘</m:t>
                    </m:r>
                  </m:oMath>
                </a14:m>
                <a:r>
                  <a:rPr lang="en-US" sz="2400" dirty="0">
                    <a:solidFill>
                      <a:srgbClr val="FF0000"/>
                    </a:solidFill>
                    <a:latin typeface="Aileron Light" panose="00000400000000000000" pitchFamily="50" charset="0"/>
                    <a:cs typeface="Comic Sans MS"/>
                  </a:rPr>
                  <a:t>-core </a:t>
                </a:r>
                <a:r>
                  <a:rPr lang="en-US" sz="2400" dirty="0">
                    <a:latin typeface="Aileron Light" panose="00000400000000000000" pitchFamily="50" charset="0"/>
                    <a:cs typeface="Comic Sans MS"/>
                  </a:rPr>
                  <a:t>of size n: maximal subset of </a:t>
                </a:r>
                <a14:m>
                  <m:oMath xmlns:m="http://schemas.openxmlformats.org/officeDocument/2006/math">
                    <m:r>
                      <a:rPr lang="en-US" sz="2400" i="1" smtClean="0">
                        <a:latin typeface="Cambria Math" panose="02040503050406030204" pitchFamily="18" charset="0"/>
                      </a:rPr>
                      <m:t>𝛼</m:t>
                    </m:r>
                  </m:oMath>
                </a14:m>
                <a:r>
                  <a:rPr lang="en-US" sz="2400" dirty="0">
                    <a:latin typeface="Aileron Light" panose="00000400000000000000" pitchFamily="50" charset="0"/>
                    <a:cs typeface="Comic Sans MS"/>
                  </a:rPr>
                  <a:t> nodes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𝑘</m:t>
                    </m:r>
                    <m:r>
                      <a:rPr lang="en-US" sz="2400" i="1">
                        <a:latin typeface="Cambria Math" panose="02040503050406030204" pitchFamily="18" charset="0"/>
                      </a:rPr>
                      <m:t>+1</m:t>
                    </m:r>
                  </m:oMath>
                </a14:m>
                <a:r>
                  <a:rPr lang="en-US" sz="2400" dirty="0">
                    <a:latin typeface="Aileron Light" panose="00000400000000000000" pitchFamily="50" charset="0"/>
                    <a:cs typeface="Comic Sans MS"/>
                  </a:rPr>
                  <a:t>), each with </a:t>
                </a:r>
                <a14:m>
                  <m:oMath xmlns:m="http://schemas.openxmlformats.org/officeDocument/2006/math">
                    <m:func>
                      <m:funcPr>
                        <m:ctrlPr>
                          <a:rPr lang="en-US" sz="2400" i="1">
                            <a:solidFill>
                              <a:srgbClr val="FF0000"/>
                            </a:solidFill>
                            <a:latin typeface="Cambria Math" panose="02040503050406030204" pitchFamily="18" charset="0"/>
                            <a:cs typeface="Comic Sans MS"/>
                          </a:rPr>
                        </m:ctrlPr>
                      </m:funcPr>
                      <m:fName>
                        <m:sSub>
                          <m:sSubPr>
                            <m:ctrlPr>
                              <a:rPr lang="en-US" sz="2400" i="1">
                                <a:solidFill>
                                  <a:srgbClr val="FF0000"/>
                                </a:solidFill>
                                <a:latin typeface="Cambria Math" panose="02040503050406030204" pitchFamily="18" charset="0"/>
                                <a:cs typeface="Comic Sans MS"/>
                              </a:rPr>
                            </m:ctrlPr>
                          </m:sSubPr>
                          <m:e>
                            <m:r>
                              <m:rPr>
                                <m:sty m:val="p"/>
                              </m:rPr>
                              <a:rPr lang="en-US" sz="2400">
                                <a:solidFill>
                                  <a:srgbClr val="FF0000"/>
                                </a:solidFill>
                                <a:latin typeface="Cambria Math"/>
                                <a:cs typeface="Comic Sans MS"/>
                              </a:rPr>
                              <m:t>deg</m:t>
                            </m:r>
                          </m:e>
                          <m:sub>
                            <m:r>
                              <a:rPr lang="en-US" sz="2400" i="1">
                                <a:solidFill>
                                  <a:srgbClr val="FF0000"/>
                                </a:solidFill>
                                <a:latin typeface="Cambria Math"/>
                                <a:cs typeface="Comic Sans MS"/>
                              </a:rPr>
                              <m:t>𝐺</m:t>
                            </m:r>
                            <m:r>
                              <a:rPr lang="en-US" sz="2400" i="1">
                                <a:solidFill>
                                  <a:srgbClr val="FF0000"/>
                                </a:solidFill>
                                <a:latin typeface="Cambria Math"/>
                                <a:cs typeface="Comic Sans MS"/>
                              </a:rPr>
                              <m:t>[</m:t>
                            </m:r>
                            <m:r>
                              <a:rPr lang="en-US" sz="2400" i="1">
                                <a:solidFill>
                                  <a:srgbClr val="FF0000"/>
                                </a:solidFill>
                                <a:latin typeface="Cambria Math"/>
                                <a:cs typeface="Comic Sans MS"/>
                              </a:rPr>
                              <m:t>𝑆</m:t>
                            </m:r>
                            <m:r>
                              <a:rPr lang="en-US" sz="2400" i="1">
                                <a:solidFill>
                                  <a:srgbClr val="FF0000"/>
                                </a:solidFill>
                                <a:latin typeface="Cambria Math"/>
                                <a:cs typeface="Comic Sans MS"/>
                              </a:rPr>
                              <m:t>]</m:t>
                            </m:r>
                          </m:sub>
                        </m:sSub>
                      </m:fName>
                      <m:e>
                        <m:r>
                          <a:rPr lang="en-US" sz="2400" i="1">
                            <a:solidFill>
                              <a:srgbClr val="FF0000"/>
                            </a:solidFill>
                            <a:latin typeface="Cambria Math"/>
                            <a:cs typeface="Comic Sans MS"/>
                          </a:rPr>
                          <m:t>𝑣</m:t>
                        </m:r>
                        <m:r>
                          <a:rPr lang="en-US" sz="2400" i="1">
                            <a:solidFill>
                              <a:srgbClr val="FF0000"/>
                            </a:solidFill>
                            <a:latin typeface="Cambria Math"/>
                            <a:cs typeface="Comic Sans MS"/>
                          </a:rPr>
                          <m:t> ≥</m:t>
                        </m:r>
                        <m:r>
                          <a:rPr lang="en-US" sz="2400" i="1">
                            <a:solidFill>
                              <a:srgbClr val="FF0000"/>
                            </a:solidFill>
                            <a:latin typeface="Cambria Math"/>
                            <a:ea typeface="Cambria Math"/>
                            <a:cs typeface="Comic Sans MS"/>
                          </a:rPr>
                          <m:t>𝑘</m:t>
                        </m:r>
                      </m:e>
                    </m:func>
                  </m:oMath>
                </a14:m>
                <a:r>
                  <a:rPr lang="en-US" sz="2400" dirty="0">
                    <a:latin typeface="Aileron Light" panose="00000400000000000000" pitchFamily="50" charset="0"/>
                    <a:cs typeface="Comic Sans MS"/>
                  </a:rPr>
                  <a:t>, where </a:t>
                </a:r>
                <a14:m>
                  <m:oMath xmlns:m="http://schemas.openxmlformats.org/officeDocument/2006/math">
                    <m:r>
                      <a:rPr lang="en-US" sz="2400" i="1">
                        <a:latin typeface="Cambria Math"/>
                        <a:cs typeface="Comic Sans MS"/>
                      </a:rPr>
                      <m:t>𝐺</m:t>
                    </m:r>
                    <m:r>
                      <a:rPr lang="en-US" sz="2400" i="1">
                        <a:latin typeface="Cambria Math"/>
                        <a:cs typeface="Comic Sans MS"/>
                      </a:rPr>
                      <m:t>[</m:t>
                    </m:r>
                    <m:r>
                      <a:rPr lang="en-US" sz="2400" i="1">
                        <a:latin typeface="Cambria Math"/>
                        <a:cs typeface="Comic Sans MS"/>
                      </a:rPr>
                      <m:t>𝑆</m:t>
                    </m:r>
                    <m:r>
                      <a:rPr lang="en-US" sz="2400" i="1">
                        <a:latin typeface="Cambria Math"/>
                        <a:cs typeface="Comic Sans MS"/>
                      </a:rPr>
                      <m:t>]</m:t>
                    </m:r>
                  </m:oMath>
                </a14:m>
                <a:r>
                  <a:rPr lang="en-US" sz="2400" dirty="0">
                    <a:latin typeface="Aileron Light" panose="00000400000000000000" pitchFamily="50" charset="0"/>
                    <a:cs typeface="Comic Sans MS"/>
                  </a:rPr>
                  <a:t> is the subgraph induced by </a:t>
                </a:r>
                <a14:m>
                  <m:oMath xmlns:m="http://schemas.openxmlformats.org/officeDocument/2006/math">
                    <m:r>
                      <a:rPr lang="en-US" sz="2400" i="1">
                        <a:latin typeface="Cambria Math"/>
                        <a:cs typeface="Comic Sans MS"/>
                      </a:rPr>
                      <m:t>𝑆</m:t>
                    </m:r>
                  </m:oMath>
                </a14:m>
                <a:r>
                  <a:rPr lang="en-US" sz="2400" dirty="0">
                    <a:latin typeface="Aileron Light" panose="00000400000000000000" pitchFamily="50" charset="0"/>
                    <a:cs typeface="Comic Sans MS"/>
                  </a:rPr>
                  <a:t> </a:t>
                </a:r>
              </a:p>
              <a:p>
                <a:r>
                  <a:rPr lang="en-US" sz="2400" dirty="0">
                    <a:latin typeface="Aileron Light" panose="00000400000000000000" pitchFamily="50" charset="0"/>
                    <a:cs typeface="Comic Sans MS"/>
                  </a:rPr>
                  <a:t>Idea for a </a:t>
                </a:r>
                <a14:m>
                  <m:oMath xmlns:m="http://schemas.openxmlformats.org/officeDocument/2006/math">
                    <m:r>
                      <a:rPr lang="en-US" sz="2400" i="1">
                        <a:latin typeface="Cambria Math"/>
                        <a:cs typeface="Comic Sans MS"/>
                      </a:rPr>
                      <m:t>𝑘</m:t>
                    </m:r>
                  </m:oMath>
                </a14:m>
                <a:r>
                  <a:rPr lang="en-US" sz="2400" dirty="0">
                    <a:latin typeface="Aileron Light" panose="00000400000000000000" pitchFamily="50" charset="0"/>
                    <a:cs typeface="Comic Sans MS"/>
                  </a:rPr>
                  <a:t>-core: enough edges are present between the group of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 </m:t>
                    </m:r>
                  </m:oMath>
                </a14:m>
                <a:r>
                  <a:rPr lang="en-US" sz="2400" dirty="0">
                    <a:latin typeface="Aileron Light" panose="00000400000000000000" pitchFamily="50" charset="0"/>
                    <a:cs typeface="Comic Sans MS"/>
                  </a:rPr>
                  <a:t>nodes to make a group strong even if it is not a clique.</a:t>
                </a:r>
              </a:p>
              <a:p>
                <a:pPr marL="0" indent="0">
                  <a:buNone/>
                </a:pPr>
                <a:r>
                  <a:rPr lang="en-US" sz="2400" dirty="0">
                    <a:latin typeface="Aileron Light" panose="00000400000000000000" pitchFamily="50" charset="0"/>
                  </a:rPr>
                  <a:t>Algorithm for finding the core: </a:t>
                </a:r>
              </a:p>
              <a:p>
                <a:r>
                  <a:rPr lang="en-US" sz="2400" dirty="0">
                    <a:latin typeface="Aileron Light" panose="00000400000000000000" pitchFamily="50" charset="0"/>
                  </a:rPr>
                  <a:t>eliminate lower order </a:t>
                </a:r>
                <a14:m>
                  <m:oMath xmlns:m="http://schemas.openxmlformats.org/officeDocument/2006/math">
                    <m:r>
                      <a:rPr lang="en-US" sz="2400" b="0" i="1" smtClean="0">
                        <a:latin typeface="Cambria Math" panose="02040503050406030204" pitchFamily="18" charset="0"/>
                        <a:cs typeface="Comic Sans MS"/>
                      </a:rPr>
                      <m:t>𝑘</m:t>
                    </m:r>
                  </m:oMath>
                </a14:m>
                <a:r>
                  <a:rPr lang="en-US" sz="2400" dirty="0">
                    <a:latin typeface="Aileron Light" panose="00000400000000000000" pitchFamily="50" charset="0"/>
                  </a:rPr>
                  <a:t>-cores</a:t>
                </a:r>
              </a:p>
              <a:p>
                <a:r>
                  <a:rPr lang="en-US" sz="2400" dirty="0">
                    <a:latin typeface="Aileron Light" panose="00000400000000000000" pitchFamily="50" charset="0"/>
                  </a:rPr>
                  <a:t>the k-core is subgraph of nodes associated with the highest </a:t>
                </a:r>
                <a14:m>
                  <m:oMath xmlns:m="http://schemas.openxmlformats.org/officeDocument/2006/math">
                    <m:r>
                      <a:rPr lang="en-US" sz="2400" i="1">
                        <a:latin typeface="Cambria Math" panose="02040503050406030204" pitchFamily="18" charset="0"/>
                        <a:cs typeface="Comic Sans MS"/>
                      </a:rPr>
                      <m:t>𝑘</m:t>
                    </m:r>
                  </m:oMath>
                </a14:m>
                <a:r>
                  <a:rPr lang="en-US" sz="2400" dirty="0">
                    <a:latin typeface="Aileron Light" panose="00000400000000000000" pitchFamily="50" charset="0"/>
                  </a:rPr>
                  <a:t> value</a:t>
                </a:r>
                <a:br>
                  <a:rPr lang="en-US" sz="2400" dirty="0">
                    <a:latin typeface="Aileron Light" panose="00000400000000000000" pitchFamily="50" charset="0"/>
                  </a:rPr>
                </a:br>
                <a:endParaRPr lang="en-US" sz="2400" dirty="0">
                  <a:latin typeface="Aileron Light" panose="00000400000000000000" pitchFamily="50" charset="0"/>
                  <a:cs typeface="Comic Sans MS"/>
                </a:endParaRPr>
              </a:p>
              <a:p>
                <a:endParaRPr lang="en-US" sz="2400" dirty="0">
                  <a:latin typeface="Aileron Light" panose="00000400000000000000" pitchFamily="50" charset="0"/>
                </a:endParaRPr>
              </a:p>
            </p:txBody>
          </p:sp>
        </mc:Choice>
        <mc:Fallback xmlns="">
          <p:sp>
            <p:nvSpPr>
              <p:cNvPr id="3" name="Content Placeholder 2"/>
              <p:cNvSpPr>
                <a:spLocks noGrp="1" noRot="1" noChangeAspect="1" noMove="1" noResize="1" noEditPoints="1" noAdjustHandles="1" noChangeArrowheads="1" noChangeShapeType="1" noTextEdit="1"/>
              </p:cNvSpPr>
              <p:nvPr>
                <p:ph type="body" sz="half" idx="4294967295"/>
              </p:nvPr>
            </p:nvSpPr>
            <p:spPr>
              <a:xfrm>
                <a:off x="304800" y="1684338"/>
                <a:ext cx="4724400" cy="4487862"/>
              </a:xfrm>
              <a:blipFill>
                <a:blip r:embed="rId2"/>
                <a:stretch>
                  <a:fillRect l="-1935" t="-1900" r="-1290" b="-2849"/>
                </a:stretch>
              </a:blipFill>
            </p:spPr>
            <p:txBody>
              <a:bodyPr/>
              <a:lstStyle/>
              <a:p>
                <a:r>
                  <a:rPr lang="en-US">
                    <a:noFill/>
                  </a:rPr>
                  <a:t> </a:t>
                </a:r>
              </a:p>
            </p:txBody>
          </p:sp>
        </mc:Fallback>
      </mc:AlternateContent>
      <p:sp>
        <p:nvSpPr>
          <p:cNvPr id="6" name="Rectangle 5"/>
          <p:cNvSpPr/>
          <p:nvPr/>
        </p:nvSpPr>
        <p:spPr>
          <a:xfrm>
            <a:off x="6096000" y="6172200"/>
            <a:ext cx="4572000" cy="338554"/>
          </a:xfrm>
          <a:prstGeom prst="rect">
            <a:avLst/>
          </a:prstGeom>
        </p:spPr>
        <p:txBody>
          <a:bodyPr>
            <a:spAutoFit/>
          </a:bodyPr>
          <a:lstStyle/>
          <a:p>
            <a:r>
              <a:rPr lang="en-US" sz="800" dirty="0">
                <a:hlinkClick r:id="rId3"/>
              </a:rPr>
              <a:t>http://iopscience.iop.org/article/10.1088/1367-2630/14/8/083030</a:t>
            </a:r>
            <a:endParaRPr lang="en-US" sz="800" dirty="0"/>
          </a:p>
          <a:p>
            <a:endParaRPr lang="en-US" sz="800" dirty="0"/>
          </a:p>
        </p:txBody>
      </p:sp>
      <p:pic>
        <p:nvPicPr>
          <p:cNvPr id="7" name="Picture 6"/>
          <p:cNvPicPr>
            <a:picLocks noChangeAspect="1"/>
          </p:cNvPicPr>
          <p:nvPr/>
        </p:nvPicPr>
        <p:blipFill>
          <a:blip r:embed="rId4"/>
          <a:stretch>
            <a:fillRect/>
          </a:stretch>
        </p:blipFill>
        <p:spPr>
          <a:xfrm>
            <a:off x="4875668" y="1525158"/>
            <a:ext cx="4202489" cy="3926304"/>
          </a:xfrm>
          <a:prstGeom prst="rect">
            <a:avLst/>
          </a:prstGeom>
        </p:spPr>
      </p:pic>
    </p:spTree>
    <p:extLst>
      <p:ext uri="{BB962C8B-B14F-4D97-AF65-F5344CB8AC3E}">
        <p14:creationId xmlns:p14="http://schemas.microsoft.com/office/powerpoint/2010/main" val="3164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In-class exercise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12</a:t>
            </a:fld>
            <a:endParaRPr lang="en-US" dirty="0">
              <a:solidFill>
                <a:prstClr val="black"/>
              </a:solidFill>
              <a:latin typeface="Aileron Light" panose="00000400000000000000" pitchFamily="50"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half" idx="4294967295"/>
              </p:nvPr>
            </p:nvSpPr>
            <p:spPr>
              <a:xfrm>
                <a:off x="685800" y="1684338"/>
                <a:ext cx="3962400" cy="4184650"/>
              </a:xfrm>
            </p:spPr>
            <p:txBody>
              <a:bodyPr>
                <a:normAutofit/>
              </a:bodyPr>
              <a:lstStyle/>
              <a:p>
                <a:r>
                  <a:rPr lang="en-US" dirty="0">
                    <a:solidFill>
                      <a:srgbClr val="FF0000"/>
                    </a:solidFill>
                    <a:latin typeface="Aileron Light" panose="00000400000000000000" pitchFamily="50" charset="0"/>
                    <a:cs typeface="Comic Sans MS"/>
                  </a:rPr>
                  <a:t>A </a:t>
                </a:r>
                <a14:m>
                  <m:oMath xmlns:m="http://schemas.openxmlformats.org/officeDocument/2006/math">
                    <m:r>
                      <a:rPr lang="en-US" i="1">
                        <a:solidFill>
                          <a:srgbClr val="FF0000"/>
                        </a:solidFill>
                        <a:latin typeface="Cambria Math"/>
                        <a:cs typeface="Comic Sans MS"/>
                      </a:rPr>
                      <m:t>𝑘</m:t>
                    </m:r>
                  </m:oMath>
                </a14:m>
                <a:r>
                  <a:rPr lang="en-US" dirty="0">
                    <a:solidFill>
                      <a:srgbClr val="FF0000"/>
                    </a:solidFill>
                    <a:latin typeface="Aileron Light" panose="00000400000000000000" pitchFamily="50" charset="0"/>
                    <a:cs typeface="Comic Sans MS"/>
                  </a:rPr>
                  <a:t>-core </a:t>
                </a:r>
                <a:r>
                  <a:rPr lang="en-US" dirty="0">
                    <a:latin typeface="Aileron Light" panose="00000400000000000000" pitchFamily="50" charset="0"/>
                    <a:cs typeface="Comic Sans MS"/>
                  </a:rPr>
                  <a:t>of size n: maximal subset of </a:t>
                </a:r>
                <a14:m>
                  <m:oMath xmlns:m="http://schemas.openxmlformats.org/officeDocument/2006/math">
                    <m:r>
                      <a:rPr lang="en-US" i="1">
                        <a:latin typeface="Cambria Math" panose="02040503050406030204" pitchFamily="18" charset="0"/>
                      </a:rPr>
                      <m:t>𝛼</m:t>
                    </m:r>
                    <m:r>
                      <a:rPr lang="en-US" b="0" i="1" smtClean="0">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+1</m:t>
                    </m:r>
                  </m:oMath>
                </a14:m>
                <a:r>
                  <a:rPr lang="en-US" dirty="0">
                    <a:latin typeface="Aileron Light" panose="00000400000000000000" pitchFamily="50" charset="0"/>
                    <a:cs typeface="Comic Sans MS"/>
                  </a:rPr>
                  <a:t> nodes, each with </a:t>
                </a:r>
                <a14:m>
                  <m:oMath xmlns:m="http://schemas.openxmlformats.org/officeDocument/2006/math">
                    <m:func>
                      <m:funcPr>
                        <m:ctrlPr>
                          <a:rPr lang="en-US" i="1">
                            <a:solidFill>
                              <a:srgbClr val="FF0000"/>
                            </a:solidFill>
                            <a:latin typeface="Cambria Math" panose="02040503050406030204" pitchFamily="18" charset="0"/>
                            <a:cs typeface="Comic Sans MS"/>
                          </a:rPr>
                        </m:ctrlPr>
                      </m:funcPr>
                      <m:fName>
                        <m:sSub>
                          <m:sSubPr>
                            <m:ctrlPr>
                              <a:rPr lang="en-US" i="1">
                                <a:solidFill>
                                  <a:srgbClr val="FF0000"/>
                                </a:solidFill>
                                <a:latin typeface="Cambria Math" panose="02040503050406030204" pitchFamily="18" charset="0"/>
                                <a:cs typeface="Comic Sans MS"/>
                              </a:rPr>
                            </m:ctrlPr>
                          </m:sSubPr>
                          <m:e>
                            <m:r>
                              <m:rPr>
                                <m:sty m:val="p"/>
                              </m:rPr>
                              <a:rPr lang="en-US">
                                <a:solidFill>
                                  <a:srgbClr val="FF0000"/>
                                </a:solidFill>
                                <a:latin typeface="Cambria Math"/>
                                <a:cs typeface="Comic Sans MS"/>
                              </a:rPr>
                              <m:t>deg</m:t>
                            </m:r>
                          </m:e>
                          <m:sub>
                            <m:r>
                              <a:rPr lang="en-US" i="1">
                                <a:solidFill>
                                  <a:srgbClr val="FF0000"/>
                                </a:solidFill>
                                <a:latin typeface="Cambria Math"/>
                                <a:cs typeface="Comic Sans MS"/>
                              </a:rPr>
                              <m:t>𝐺</m:t>
                            </m:r>
                            <m:r>
                              <a:rPr lang="en-US" i="1">
                                <a:solidFill>
                                  <a:srgbClr val="FF0000"/>
                                </a:solidFill>
                                <a:latin typeface="Cambria Math"/>
                                <a:cs typeface="Comic Sans MS"/>
                              </a:rPr>
                              <m:t>[</m:t>
                            </m:r>
                            <m:r>
                              <a:rPr lang="en-US" i="1">
                                <a:solidFill>
                                  <a:srgbClr val="FF0000"/>
                                </a:solidFill>
                                <a:latin typeface="Cambria Math"/>
                                <a:cs typeface="Comic Sans MS"/>
                              </a:rPr>
                              <m:t>𝑆</m:t>
                            </m:r>
                            <m:r>
                              <a:rPr lang="en-US" i="1">
                                <a:solidFill>
                                  <a:srgbClr val="FF0000"/>
                                </a:solidFill>
                                <a:latin typeface="Cambria Math"/>
                                <a:cs typeface="Comic Sans MS"/>
                              </a:rPr>
                              <m:t>]</m:t>
                            </m:r>
                          </m:sub>
                        </m:sSub>
                      </m:fName>
                      <m:e>
                        <m:r>
                          <a:rPr lang="en-US" i="1">
                            <a:solidFill>
                              <a:srgbClr val="FF0000"/>
                            </a:solidFill>
                            <a:latin typeface="Cambria Math"/>
                            <a:cs typeface="Comic Sans MS"/>
                          </a:rPr>
                          <m:t>𝑣</m:t>
                        </m:r>
                        <m:r>
                          <a:rPr lang="en-US" i="1">
                            <a:solidFill>
                              <a:srgbClr val="FF0000"/>
                            </a:solidFill>
                            <a:latin typeface="Cambria Math"/>
                            <a:cs typeface="Comic Sans MS"/>
                          </a:rPr>
                          <m:t> ≥</m:t>
                        </m:r>
                        <m:r>
                          <a:rPr lang="en-US" i="1">
                            <a:solidFill>
                              <a:srgbClr val="FF0000"/>
                            </a:solidFill>
                            <a:latin typeface="Cambria Math"/>
                            <a:ea typeface="Cambria Math"/>
                            <a:cs typeface="Comic Sans MS"/>
                          </a:rPr>
                          <m:t>𝑘</m:t>
                        </m:r>
                      </m:e>
                    </m:func>
                  </m:oMath>
                </a14:m>
                <a:r>
                  <a:rPr lang="en-US" dirty="0">
                    <a:latin typeface="Aileron Light" panose="00000400000000000000" pitchFamily="50" charset="0"/>
                    <a:cs typeface="Comic Sans MS"/>
                  </a:rPr>
                  <a:t>, where </a:t>
                </a:r>
                <a14:m>
                  <m:oMath xmlns:m="http://schemas.openxmlformats.org/officeDocument/2006/math">
                    <m:r>
                      <a:rPr lang="en-US" i="1">
                        <a:latin typeface="Cambria Math"/>
                        <a:cs typeface="Comic Sans MS"/>
                      </a:rPr>
                      <m:t>𝐺</m:t>
                    </m:r>
                    <m:r>
                      <a:rPr lang="en-US" i="1">
                        <a:latin typeface="Cambria Math"/>
                        <a:cs typeface="Comic Sans MS"/>
                      </a:rPr>
                      <m:t>[</m:t>
                    </m:r>
                    <m:r>
                      <a:rPr lang="en-US" i="1">
                        <a:latin typeface="Cambria Math"/>
                        <a:cs typeface="Comic Sans MS"/>
                      </a:rPr>
                      <m:t>𝑆</m:t>
                    </m:r>
                    <m:r>
                      <a:rPr lang="en-US" i="1">
                        <a:latin typeface="Cambria Math"/>
                        <a:cs typeface="Comic Sans MS"/>
                      </a:rPr>
                      <m:t>]</m:t>
                    </m:r>
                  </m:oMath>
                </a14:m>
                <a:r>
                  <a:rPr lang="en-US" dirty="0">
                    <a:latin typeface="Aileron Light" panose="00000400000000000000" pitchFamily="50" charset="0"/>
                    <a:cs typeface="Comic Sans MS"/>
                  </a:rPr>
                  <a:t> is the subgraph induced by </a:t>
                </a:r>
                <a14:m>
                  <m:oMath xmlns:m="http://schemas.openxmlformats.org/officeDocument/2006/math">
                    <m:r>
                      <a:rPr lang="en-US" i="1">
                        <a:latin typeface="Cambria Math"/>
                        <a:cs typeface="Comic Sans MS"/>
                      </a:rPr>
                      <m:t>𝑆</m:t>
                    </m:r>
                  </m:oMath>
                </a14:m>
                <a:r>
                  <a:rPr lang="en-US" dirty="0">
                    <a:latin typeface="Aileron Light" panose="00000400000000000000" pitchFamily="50" charset="0"/>
                    <a:cs typeface="Comic Sans MS"/>
                  </a:rPr>
                  <a:t> </a:t>
                </a:r>
              </a:p>
              <a:p>
                <a:r>
                  <a:rPr lang="en-US" dirty="0">
                    <a:latin typeface="Aileron Light" panose="00000400000000000000" pitchFamily="50" charset="0"/>
                  </a:rPr>
                  <a:t>Identify the:</a:t>
                </a:r>
              </a:p>
              <a:p>
                <a:pPr lvl="1"/>
                <a:r>
                  <a:rPr lang="en-US" dirty="0">
                    <a:latin typeface="Aileron Light" panose="00000400000000000000" pitchFamily="50" charset="0"/>
                  </a:rPr>
                  <a:t>1-core</a:t>
                </a:r>
              </a:p>
              <a:p>
                <a:pPr lvl="1"/>
                <a:r>
                  <a:rPr lang="en-US" dirty="0">
                    <a:latin typeface="Aileron Light" panose="00000400000000000000" pitchFamily="50" charset="0"/>
                  </a:rPr>
                  <a:t>2-core</a:t>
                </a:r>
              </a:p>
              <a:p>
                <a:pPr lvl="1"/>
                <a:r>
                  <a:rPr lang="en-US" dirty="0">
                    <a:latin typeface="Aileron Light" panose="00000400000000000000" pitchFamily="50" charset="0"/>
                  </a:rPr>
                  <a:t>3-core</a:t>
                </a:r>
              </a:p>
              <a:p>
                <a:pPr lvl="1"/>
                <a:r>
                  <a:rPr lang="en-US" dirty="0">
                    <a:latin typeface="Aileron Light" panose="00000400000000000000" pitchFamily="50" charset="0"/>
                  </a:rPr>
                  <a:t>4-core</a:t>
                </a:r>
              </a:p>
              <a:p>
                <a:pPr lvl="1"/>
                <a:r>
                  <a:rPr lang="en-US" dirty="0">
                    <a:latin typeface="Aileron Light" panose="00000400000000000000" pitchFamily="50" charset="0"/>
                  </a:rPr>
                  <a:t>the core.</a:t>
                </a:r>
              </a:p>
            </p:txBody>
          </p:sp>
        </mc:Choice>
        <mc:Fallback xmlns="">
          <p:sp>
            <p:nvSpPr>
              <p:cNvPr id="3" name="Content Placeholder 2"/>
              <p:cNvSpPr>
                <a:spLocks noGrp="1" noRot="1" noChangeAspect="1" noMove="1" noResize="1" noEditPoints="1" noAdjustHandles="1" noChangeArrowheads="1" noChangeShapeType="1" noTextEdit="1"/>
              </p:cNvSpPr>
              <p:nvPr>
                <p:ph type="body" sz="half" idx="4294967295"/>
              </p:nvPr>
            </p:nvSpPr>
            <p:spPr>
              <a:xfrm>
                <a:off x="685800" y="1684338"/>
                <a:ext cx="3962400" cy="4184650"/>
              </a:xfrm>
              <a:blipFill>
                <a:blip r:embed="rId2"/>
                <a:stretch>
                  <a:fillRect l="-1538" t="-1601" r="-1692"/>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07936"/>
            <a:ext cx="4482001" cy="357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67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086F41CA-363B-417F-9E01-48FB2E0C2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293" y="2657559"/>
            <a:ext cx="4343400" cy="223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825433"/>
            <a:ext cx="7277100" cy="418013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365306"/>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219292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264011"/>
            <a:ext cx="7750969"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5491314"/>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812719"/>
            <a:ext cx="8318897"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855814"/>
            <a:ext cx="79295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852222"/>
            <a:ext cx="446485" cy="264551"/>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6" y="855814"/>
            <a:ext cx="267891" cy="16040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855814"/>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2" y="85940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6269147" y="3222568"/>
            <a:ext cx="1884253" cy="1160981"/>
          </a:xfrm>
          <a:solidFill>
            <a:schemeClr val="bg1"/>
          </a:solidFill>
        </p:spPr>
        <p:txBody>
          <a:bodyPr vert="horz" lIns="68580" tIns="34291" rIns="68580" bIns="34291" rtlCol="0" anchor="b">
            <a:normAutofit/>
          </a:bodyPr>
          <a:lstStyle/>
          <a:p>
            <a:pPr algn="ctr"/>
            <a:r>
              <a:rPr lang="en-US" sz="3200" dirty="0">
                <a:solidFill>
                  <a:schemeClr val="accent1"/>
                </a:solidFill>
              </a:rPr>
              <a:t>k-dense</a:t>
            </a:r>
            <a:br>
              <a:rPr lang="en-US" altLang="en-US" sz="3200" kern="0" dirty="0">
                <a:solidFill>
                  <a:schemeClr val="accent1"/>
                </a:solidFill>
                <a:latin typeface="Arial" pitchFamily="34" charset="0"/>
                <a:cs typeface="Arial" pitchFamily="34" charset="0"/>
              </a:rPr>
            </a:br>
            <a:endParaRPr lang="en-US" sz="3000" b="1" dirty="0">
              <a:solidFill>
                <a:schemeClr val="accent1"/>
              </a:solidFill>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21" y="855813"/>
            <a:ext cx="1624012" cy="1018699"/>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855814"/>
            <a:ext cx="671512"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83">
              <a:defRPr/>
            </a:pPr>
            <a:endParaRPr lang="en-US" sz="1351">
              <a:solidFill>
                <a:prstClr val="black"/>
              </a:solidFill>
              <a:latin typeface="Calibri" panose="020F0502020204030204"/>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9" y="2520780"/>
            <a:ext cx="3314068" cy="3194707"/>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91">
              <a:defRPr/>
            </a:pPr>
            <a:endParaRPr lang="en-US" sz="1351">
              <a:solidFill>
                <a:prstClr val="white"/>
              </a:solidFill>
              <a:latin typeface="Rockwell" panose="02060603020205020403"/>
            </a:endParaRPr>
          </a:p>
        </p:txBody>
      </p:sp>
    </p:spTree>
    <p:extLst>
      <p:ext uri="{BB962C8B-B14F-4D97-AF65-F5344CB8AC3E}">
        <p14:creationId xmlns:p14="http://schemas.microsoft.com/office/powerpoint/2010/main" val="373663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k-dense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z="1400" smtClean="0">
                <a:solidFill>
                  <a:prstClr val="black"/>
                </a:solidFill>
                <a:latin typeface="Aileron Light" panose="00000400000000000000" pitchFamily="50" charset="0"/>
              </a:rPr>
              <a:pPr>
                <a:defRPr/>
              </a:pPr>
              <a:t>14</a:t>
            </a:fld>
            <a:endParaRPr lang="en-US" sz="1400" dirty="0">
              <a:solidFill>
                <a:prstClr val="black"/>
              </a:solidFill>
              <a:latin typeface="Aileron Light" panose="00000400000000000000" pitchFamily="50"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533400" y="1724022"/>
                <a:ext cx="8229600" cy="4525963"/>
              </a:xfrm>
            </p:spPr>
            <p:txBody>
              <a:bodyPr>
                <a:noAutofit/>
              </a:bodyPr>
              <a:lstStyle/>
              <a:p>
                <a:r>
                  <a:rPr lang="en-US" sz="2400" dirty="0">
                    <a:latin typeface="Aileron Light" panose="00000400000000000000" pitchFamily="50" charset="0"/>
                  </a:rPr>
                  <a:t>A </a:t>
                </a:r>
                <a:r>
                  <a:rPr lang="en-US" sz="2400" dirty="0">
                    <a:solidFill>
                      <a:srgbClr val="FF0000"/>
                    </a:solidFill>
                    <a:latin typeface="Aileron Light" panose="00000400000000000000" pitchFamily="50" charset="0"/>
                  </a:rPr>
                  <a:t>k- dense </a:t>
                </a:r>
                <a:r>
                  <a:rPr lang="en-US" sz="2400" dirty="0">
                    <a:latin typeface="Aileron Light" panose="00000400000000000000" pitchFamily="50" charset="0"/>
                  </a:rPr>
                  <a:t>sub-graph is a group of some </a:t>
                </a:r>
                <a14:m>
                  <m:oMath xmlns:m="http://schemas.openxmlformats.org/officeDocument/2006/math">
                    <m:r>
                      <a:rPr lang="en-US" sz="2400" i="1">
                        <a:latin typeface="Cambria Math" panose="02040503050406030204" pitchFamily="18" charset="0"/>
                      </a:rPr>
                      <m:t>𝛼</m:t>
                    </m:r>
                  </m:oMath>
                </a14:m>
                <a:r>
                  <a:rPr lang="en-US" sz="2400" dirty="0">
                    <a:latin typeface="Aileron Light" panose="00000400000000000000" pitchFamily="50" charset="0"/>
                  </a:rPr>
                  <a:t> vertices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m:t>
                    </m:r>
                    <m:r>
                      <a:rPr lang="en-US" sz="2400" i="1">
                        <a:latin typeface="Cambria Math" panose="02040503050406030204" pitchFamily="18" charset="0"/>
                      </a:rPr>
                      <m:t>𝑘</m:t>
                    </m:r>
                  </m:oMath>
                </a14:m>
                <a:r>
                  <a:rPr lang="en-US" sz="2400" dirty="0">
                    <a:latin typeface="Aileron Light" panose="00000400000000000000" pitchFamily="50" charset="0"/>
                  </a:rPr>
                  <a:t> ), in which each pair of vertices {</a:t>
                </a:r>
                <a:r>
                  <a:rPr lang="en-US" sz="2400" i="1" dirty="0">
                    <a:latin typeface="Aileron Light" panose="00000400000000000000" pitchFamily="50" charset="0"/>
                  </a:rPr>
                  <a:t>i, j</a:t>
                </a:r>
                <a:r>
                  <a:rPr lang="en-US" sz="2400" dirty="0">
                    <a:latin typeface="Aileron Light" panose="00000400000000000000" pitchFamily="50" charset="0"/>
                  </a:rPr>
                  <a:t>} has at least </a:t>
                </a:r>
                <a14:m>
                  <m:oMath xmlns:m="http://schemas.openxmlformats.org/officeDocument/2006/math">
                    <m:r>
                      <a:rPr lang="en-US" sz="2400" b="0" i="1" smtClean="0">
                        <a:latin typeface="Cambria Math"/>
                      </a:rPr>
                      <m:t>𝑘</m:t>
                    </m:r>
                  </m:oMath>
                </a14:m>
                <a:r>
                  <a:rPr lang="en-US" sz="2400" dirty="0">
                    <a:latin typeface="Aileron Light" panose="00000400000000000000" pitchFamily="50" charset="0"/>
                  </a:rPr>
                  <a:t>-2 common neighbors.</a:t>
                </a:r>
              </a:p>
              <a:p>
                <a:endParaRPr lang="en-US" sz="2400" dirty="0">
                  <a:latin typeface="Aileron Light" panose="00000400000000000000" pitchFamily="50" charset="0"/>
                </a:endParaRPr>
              </a:p>
              <a:p>
                <a:endParaRPr lang="en-US" sz="2400" dirty="0">
                  <a:latin typeface="Aileron Light" panose="00000400000000000000" pitchFamily="50" charset="0"/>
                </a:endParaRPr>
              </a:p>
              <a:p>
                <a:endParaRPr lang="en-US" sz="2400" dirty="0">
                  <a:latin typeface="Aileron Light" panose="00000400000000000000" pitchFamily="50" charset="0"/>
                </a:endParaRPr>
              </a:p>
              <a:p>
                <a:pPr marL="0" indent="0">
                  <a:buNone/>
                </a:pPr>
                <a:endParaRPr lang="en-US" sz="2400" dirty="0">
                  <a:latin typeface="Aileron Light" panose="00000400000000000000" pitchFamily="50" charset="0"/>
                </a:endParaRPr>
              </a:p>
              <a:p>
                <a:pPr marL="0" indent="0">
                  <a:buNone/>
                </a:pPr>
                <a:endParaRPr lang="en-US" sz="800" dirty="0">
                  <a:latin typeface="Aileron Light" panose="00000400000000000000" pitchFamily="50" charset="0"/>
                </a:endParaRPr>
              </a:p>
              <a:p>
                <a:pPr marL="0" indent="0">
                  <a:buNone/>
                </a:pPr>
                <a:endParaRPr lang="en-US" sz="800" dirty="0">
                  <a:latin typeface="Aileron Light" panose="00000400000000000000" pitchFamily="50" charset="0"/>
                </a:endParaRPr>
              </a:p>
              <a:p>
                <a:pPr marL="0" indent="0">
                  <a:buNone/>
                </a:pPr>
                <a:r>
                  <a:rPr lang="en-US" sz="2400" dirty="0">
                    <a:latin typeface="Aileron Light" panose="00000400000000000000" pitchFamily="50" charset="0"/>
                  </a:rPr>
                  <a:t>Idea:  a relaxed </a:t>
                </a:r>
                <a14:m>
                  <m:oMath xmlns:m="http://schemas.openxmlformats.org/officeDocument/2006/math">
                    <m:r>
                      <a:rPr lang="en-US" sz="2400" i="1">
                        <a:latin typeface="Cambria Math" panose="02040503050406030204" pitchFamily="18" charset="0"/>
                      </a:rPr>
                      <m:t>𝑘</m:t>
                    </m:r>
                    <m:r>
                      <a:rPr lang="en-US" sz="2400" i="1">
                        <a:latin typeface="Cambria Math" panose="02040503050406030204" pitchFamily="18" charset="0"/>
                      </a:rPr>
                      <m:t> </m:t>
                    </m:r>
                  </m:oMath>
                </a14:m>
                <a:r>
                  <a:rPr lang="en-US" sz="2400" dirty="0">
                    <a:latin typeface="Aileron Light" panose="00000400000000000000" pitchFamily="50" charset="0"/>
                  </a:rPr>
                  <a:t>clique  (</a:t>
                </a:r>
                <a14:m>
                  <m:oMath xmlns:m="http://schemas.openxmlformats.org/officeDocument/2006/math">
                    <m:r>
                      <a:rPr lang="en-US" sz="2400" i="1">
                        <a:latin typeface="Cambria Math"/>
                        <a:cs typeface="Comic Sans MS"/>
                      </a:rPr>
                      <m:t>𝑘</m:t>
                    </m:r>
                    <m:r>
                      <a:rPr lang="en-US" sz="2400" i="1">
                        <a:latin typeface="Cambria Math"/>
                        <a:cs typeface="Comic Sans MS"/>
                      </a:rPr>
                      <m:t> </m:t>
                    </m:r>
                  </m:oMath>
                </a14:m>
                <a:r>
                  <a:rPr lang="en-US" sz="2400" dirty="0">
                    <a:latin typeface="Aileron Light" panose="00000400000000000000" pitchFamily="50" charset="0"/>
                  </a:rPr>
                  <a:t>–dense looks at neighbors of edges/friendships rather than vertices, in making the </a:t>
                </a:r>
                <a14:m>
                  <m:oMath xmlns:m="http://schemas.openxmlformats.org/officeDocument/2006/math">
                    <m:r>
                      <a:rPr lang="en-US" sz="2400" b="0" i="1" smtClean="0">
                        <a:latin typeface="Cambria Math" panose="02040503050406030204" pitchFamily="18" charset="0"/>
                      </a:rPr>
                      <m:t>𝛼</m:t>
                    </m:r>
                    <m:r>
                      <a:rPr lang="en-US" sz="2400" b="0" i="1" smtClean="0">
                        <a:latin typeface="Cambria Math" panose="02040503050406030204" pitchFamily="18" charset="0"/>
                      </a:rPr>
                      <m:t> </m:t>
                    </m:r>
                  </m:oMath>
                </a14:m>
                <a:r>
                  <a:rPr lang="en-US" sz="2400" dirty="0">
                    <a:latin typeface="Aileron Light" panose="00000400000000000000" pitchFamily="50" charset="0"/>
                  </a:rPr>
                  <a:t> nodes part of the </a:t>
                </a:r>
                <a14:m>
                  <m:oMath xmlns:m="http://schemas.openxmlformats.org/officeDocument/2006/math">
                    <m:r>
                      <a:rPr lang="en-US" sz="2400" i="1">
                        <a:latin typeface="Cambria Math" panose="02040503050406030204" pitchFamily="18" charset="0"/>
                      </a:rPr>
                      <m:t>𝛼</m:t>
                    </m:r>
                    <m:r>
                      <a:rPr lang="en-US" sz="2400" b="0" i="1" smtClean="0">
                        <a:latin typeface="Cambria Math" panose="02040503050406030204" pitchFamily="18" charset="0"/>
                      </a:rPr>
                      <m:t> </m:t>
                    </m:r>
                  </m:oMath>
                </a14:m>
                <a:r>
                  <a:rPr lang="en-US" sz="2400" dirty="0">
                    <a:latin typeface="Aileron Light" panose="00000400000000000000" pitchFamily="50" charset="0"/>
                  </a:rPr>
                  <a:t>group)</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533400" y="1724022"/>
                <a:ext cx="8229600" cy="4525963"/>
              </a:xfrm>
              <a:blipFill>
                <a:blip r:embed="rId2"/>
                <a:stretch>
                  <a:fillRect l="-1185" t="-1887"/>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8400"/>
            <a:ext cx="4343400" cy="223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62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In class exercise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z="1400" smtClean="0">
                <a:solidFill>
                  <a:prstClr val="black"/>
                </a:solidFill>
                <a:latin typeface="Aileron Light" panose="00000400000000000000" pitchFamily="50" charset="0"/>
              </a:rPr>
              <a:pPr>
                <a:defRPr/>
              </a:pPr>
              <a:t>15</a:t>
            </a:fld>
            <a:endParaRPr lang="en-US" sz="1400" dirty="0">
              <a:solidFill>
                <a:prstClr val="black"/>
              </a:solidFill>
              <a:latin typeface="Aileron Light" panose="00000400000000000000" pitchFamily="50"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628651" y="1641771"/>
                <a:ext cx="4114800" cy="4525963"/>
              </a:xfrm>
            </p:spPr>
            <p:txBody>
              <a:bodyPr/>
              <a:lstStyle/>
              <a:p>
                <a:r>
                  <a:rPr lang="en-US" dirty="0">
                    <a:latin typeface="Aileron Light" panose="00000400000000000000" pitchFamily="50" charset="0"/>
                  </a:rPr>
                  <a:t>A </a:t>
                </a:r>
                <a:r>
                  <a:rPr lang="en-US" dirty="0">
                    <a:solidFill>
                      <a:srgbClr val="FF0000"/>
                    </a:solidFill>
                    <a:latin typeface="Aileron Light" panose="00000400000000000000" pitchFamily="50" charset="0"/>
                  </a:rPr>
                  <a:t>k- dense </a:t>
                </a:r>
                <a:r>
                  <a:rPr lang="en-US" dirty="0">
                    <a:latin typeface="Aileron Light" panose="00000400000000000000" pitchFamily="50" charset="0"/>
                  </a:rPr>
                  <a:t>sub-graph is a group of some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oMath>
                </a14:m>
                <a:r>
                  <a:rPr lang="en-US" dirty="0">
                    <a:latin typeface="Aileron Light" panose="00000400000000000000" pitchFamily="50" charset="0"/>
                  </a:rPr>
                  <a:t> vertices, in which each pair of vertices {</a:t>
                </a:r>
                <a:r>
                  <a:rPr lang="en-US" i="1" dirty="0">
                    <a:latin typeface="Aileron Light" panose="00000400000000000000" pitchFamily="50" charset="0"/>
                  </a:rPr>
                  <a:t>i, j</a:t>
                </a:r>
                <a:r>
                  <a:rPr lang="en-US" dirty="0">
                    <a:latin typeface="Aileron Light" panose="00000400000000000000" pitchFamily="50" charset="0"/>
                  </a:rPr>
                  <a:t>} has at least </a:t>
                </a:r>
                <a14:m>
                  <m:oMath xmlns:m="http://schemas.openxmlformats.org/officeDocument/2006/math">
                    <m:r>
                      <a:rPr lang="en-US" i="1">
                        <a:latin typeface="Cambria Math"/>
                      </a:rPr>
                      <m:t>𝑘</m:t>
                    </m:r>
                  </m:oMath>
                </a14:m>
                <a:r>
                  <a:rPr lang="en-US" dirty="0">
                    <a:latin typeface="Aileron Light" panose="00000400000000000000" pitchFamily="50" charset="0"/>
                  </a:rPr>
                  <a:t>-2 common neighbors.</a:t>
                </a:r>
              </a:p>
              <a:p>
                <a:r>
                  <a:rPr lang="en-US" dirty="0">
                    <a:latin typeface="Aileron Light" panose="00000400000000000000" pitchFamily="50" charset="0"/>
                  </a:rPr>
                  <a:t>Identify a:</a:t>
                </a:r>
              </a:p>
              <a:p>
                <a:pPr lvl="1"/>
                <a:r>
                  <a:rPr lang="en-US" dirty="0">
                    <a:latin typeface="Aileron Light" panose="00000400000000000000" pitchFamily="50" charset="0"/>
                  </a:rPr>
                  <a:t>2-dense</a:t>
                </a:r>
              </a:p>
              <a:p>
                <a:pPr lvl="1"/>
                <a:r>
                  <a:rPr lang="en-US" dirty="0">
                    <a:latin typeface="Aileron Light" panose="00000400000000000000" pitchFamily="50" charset="0"/>
                  </a:rPr>
                  <a:t>3-dense</a:t>
                </a:r>
              </a:p>
              <a:p>
                <a:pPr lvl="1"/>
                <a:r>
                  <a:rPr lang="en-US" dirty="0">
                    <a:latin typeface="Aileron Light" panose="00000400000000000000" pitchFamily="50" charset="0"/>
                  </a:rPr>
                  <a:t>4-dense</a:t>
                </a:r>
              </a:p>
              <a:p>
                <a:pPr lvl="1"/>
                <a:r>
                  <a:rPr lang="en-US" dirty="0">
                    <a:latin typeface="Aileron Light" panose="00000400000000000000" pitchFamily="50" charset="0"/>
                  </a:rPr>
                  <a:t>5-dense</a:t>
                </a:r>
              </a:p>
              <a:p>
                <a:pPr lvl="1"/>
                <a:endParaRPr lang="en-US" dirty="0">
                  <a:latin typeface="Aileron Light" panose="00000400000000000000" pitchFamily="50"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628651" y="1641771"/>
                <a:ext cx="4114800" cy="4525963"/>
              </a:xfrm>
              <a:blipFill>
                <a:blip r:embed="rId2"/>
                <a:stretch>
                  <a:fillRect l="-1481" t="-1615" r="-741"/>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09800"/>
            <a:ext cx="4707347" cy="375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86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k-dense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z="1400" smtClean="0">
                <a:solidFill>
                  <a:prstClr val="black"/>
                </a:solidFill>
                <a:latin typeface="Aileron Light" panose="00000400000000000000" pitchFamily="50" charset="0"/>
              </a:rPr>
              <a:pPr>
                <a:defRPr/>
              </a:pPr>
              <a:t>16</a:t>
            </a:fld>
            <a:endParaRPr lang="en-US" sz="1400" dirty="0">
              <a:solidFill>
                <a:prstClr val="black"/>
              </a:solidFill>
              <a:latin typeface="Aileron Light" panose="00000400000000000000" pitchFamily="50"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685800" y="1524000"/>
                <a:ext cx="7543800" cy="4525963"/>
              </a:xfrm>
            </p:spPr>
            <p:txBody>
              <a:bodyPr/>
              <a:lstStyle/>
              <a:p>
                <a:r>
                  <a:rPr lang="en-US" dirty="0">
                    <a:latin typeface="Aileron Light" panose="00000400000000000000" pitchFamily="50" charset="0"/>
                  </a:rPr>
                  <a:t>A </a:t>
                </a:r>
                <a:r>
                  <a:rPr lang="en-US" dirty="0">
                    <a:solidFill>
                      <a:srgbClr val="FF0000"/>
                    </a:solidFill>
                    <a:latin typeface="Aileron Light" panose="00000400000000000000" pitchFamily="50" charset="0"/>
                  </a:rPr>
                  <a:t>k- dense </a:t>
                </a:r>
                <a:r>
                  <a:rPr lang="en-US" dirty="0">
                    <a:latin typeface="Aileron Light" panose="00000400000000000000" pitchFamily="50" charset="0"/>
                  </a:rPr>
                  <a:t>sub-graph is a group of some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𝑘</m:t>
                    </m:r>
                  </m:oMath>
                </a14:m>
                <a:r>
                  <a:rPr lang="en-US" dirty="0">
                    <a:latin typeface="Aileron Light" panose="00000400000000000000" pitchFamily="50" charset="0"/>
                  </a:rPr>
                  <a:t> vertices, in which each pair of vertices {</a:t>
                </a:r>
                <a:r>
                  <a:rPr lang="en-US" i="1" dirty="0">
                    <a:latin typeface="Aileron Light" panose="00000400000000000000" pitchFamily="50" charset="0"/>
                  </a:rPr>
                  <a:t>i, j</a:t>
                </a:r>
                <a:r>
                  <a:rPr lang="en-US" dirty="0">
                    <a:latin typeface="Aileron Light" panose="00000400000000000000" pitchFamily="50" charset="0"/>
                  </a:rPr>
                  <a:t>} has at least </a:t>
                </a:r>
                <a14:m>
                  <m:oMath xmlns:m="http://schemas.openxmlformats.org/officeDocument/2006/math">
                    <m:r>
                      <a:rPr lang="en-US" i="1">
                        <a:latin typeface="Cambria Math"/>
                      </a:rPr>
                      <m:t>𝑘</m:t>
                    </m:r>
                  </m:oMath>
                </a14:m>
                <a:r>
                  <a:rPr lang="en-US" dirty="0">
                    <a:latin typeface="Aileron Light" panose="00000400000000000000" pitchFamily="50" charset="0"/>
                  </a:rPr>
                  <a:t>-2 common neighbors.</a:t>
                </a: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pPr marL="0" indent="0">
                  <a:buNone/>
                </a:pPr>
                <a:r>
                  <a:rPr lang="en-US" dirty="0">
                    <a:latin typeface="Aileron Light" panose="00000400000000000000" pitchFamily="50" charset="0"/>
                  </a:rPr>
                  <a:t> </a:t>
                </a:r>
              </a:p>
              <a:p>
                <a:endParaRPr lang="en-US" dirty="0">
                  <a:solidFill>
                    <a:srgbClr val="FF0000"/>
                  </a:solidFill>
                  <a:latin typeface="Aileron Light" panose="00000400000000000000" pitchFamily="50" charset="0"/>
                </a:endParaRPr>
              </a:p>
              <a:p>
                <a:pPr marL="0" indent="0">
                  <a:buNone/>
                </a:pPr>
                <a:r>
                  <a:rPr lang="en-US" dirty="0">
                    <a:solidFill>
                      <a:srgbClr val="FF0000"/>
                    </a:solidFill>
                    <a:latin typeface="Aileron Light" panose="00000400000000000000" pitchFamily="50" charset="0"/>
                  </a:rPr>
                  <a:t>                                     k - clique </a:t>
                </a:r>
                <a14:m>
                  <m:oMath xmlns:m="http://schemas.openxmlformats.org/officeDocument/2006/math">
                    <m:r>
                      <a:rPr lang="en-US" i="1">
                        <a:solidFill>
                          <a:srgbClr val="FF0000"/>
                        </a:solidFill>
                        <a:latin typeface="Cambria Math"/>
                      </a:rPr>
                      <m:t>⊂</m:t>
                    </m:r>
                  </m:oMath>
                </a14:m>
                <a:r>
                  <a:rPr lang="en-US" dirty="0">
                    <a:latin typeface="Aileron Light" panose="00000400000000000000" pitchFamily="50" charset="0"/>
                  </a:rPr>
                  <a:t> </a:t>
                </a:r>
                <a:r>
                  <a:rPr lang="en-US" dirty="0">
                    <a:solidFill>
                      <a:srgbClr val="00B050"/>
                    </a:solidFill>
                    <a:latin typeface="Aileron Light" panose="00000400000000000000" pitchFamily="50" charset="0"/>
                  </a:rPr>
                  <a:t>k - dense </a:t>
                </a:r>
                <a14:m>
                  <m:oMath xmlns:m="http://schemas.openxmlformats.org/officeDocument/2006/math">
                    <m:r>
                      <a:rPr lang="en-US" i="1">
                        <a:solidFill>
                          <a:srgbClr val="00B050"/>
                        </a:solidFill>
                        <a:latin typeface="Cambria Math"/>
                      </a:rPr>
                      <m:t>⊂</m:t>
                    </m:r>
                  </m:oMath>
                </a14:m>
                <a:r>
                  <a:rPr lang="en-US" dirty="0">
                    <a:latin typeface="Aileron Light" panose="00000400000000000000" pitchFamily="50" charset="0"/>
                  </a:rPr>
                  <a:t>  </a:t>
                </a:r>
                <a:r>
                  <a:rPr lang="en-US" dirty="0">
                    <a:solidFill>
                      <a:srgbClr val="0070C0"/>
                    </a:solidFill>
                    <a:latin typeface="Aileron Light" panose="00000400000000000000" pitchFamily="50" charset="0"/>
                  </a:rPr>
                  <a:t>k-1 – core</a:t>
                </a: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a:p>
                <a:endParaRPr lang="en-US" dirty="0">
                  <a:latin typeface="Aileron Light" panose="00000400000000000000" pitchFamily="50" charset="0"/>
                </a:endParaRP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685800" y="1524000"/>
                <a:ext cx="7543800" cy="4525963"/>
              </a:xfrm>
              <a:blipFill>
                <a:blip r:embed="rId2"/>
                <a:stretch>
                  <a:fillRect l="-808" t="-1482"/>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75" y="2667000"/>
            <a:ext cx="89634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27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583794"/>
            <a:ext cx="4335736" cy="6003537"/>
          </a:xfrm>
          <a:prstGeom prst="rect">
            <a:avLst/>
          </a:prstGeom>
        </p:spPr>
      </p:pic>
      <p:sp>
        <p:nvSpPr>
          <p:cNvPr id="2" name="Title 1"/>
          <p:cNvSpPr>
            <a:spLocks noGrp="1"/>
          </p:cNvSpPr>
          <p:nvPr>
            <p:ph type="title"/>
          </p:nvPr>
        </p:nvSpPr>
        <p:spPr>
          <a:xfrm>
            <a:off x="2209800" y="304800"/>
            <a:ext cx="7886700" cy="1325563"/>
          </a:xfrm>
        </p:spPr>
        <p:txBody>
          <a:bodyPr/>
          <a:lstStyle/>
          <a:p>
            <a:r>
              <a:rPr lang="en-US" dirty="0"/>
              <a:t>Other extensions</a:t>
            </a:r>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pPr>
              <a:defRPr/>
            </a:pPr>
            <a:fld id="{640B6591-407E-4742-9513-3BA6198A5F88}" type="slidenum">
              <a:rPr lang="en-US" smtClean="0">
                <a:solidFill>
                  <a:prstClr val="black"/>
                </a:solidFill>
              </a:rPr>
              <a:pPr>
                <a:defRPr/>
              </a:pPr>
              <a:t>17</a:t>
            </a:fld>
            <a:endParaRPr lang="en-US" dirty="0">
              <a:solidFill>
                <a:prstClr val="black"/>
              </a:solidFill>
            </a:endParaRPr>
          </a:p>
        </p:txBody>
      </p:sp>
      <p:sp>
        <p:nvSpPr>
          <p:cNvPr id="3" name="Content Placeholder 2"/>
          <p:cNvSpPr>
            <a:spLocks noGrp="1"/>
          </p:cNvSpPr>
          <p:nvPr>
            <p:ph idx="4294967295"/>
          </p:nvPr>
        </p:nvSpPr>
        <p:spPr>
          <a:xfrm>
            <a:off x="2667000" y="6594475"/>
            <a:ext cx="6750050" cy="119856"/>
          </a:xfrm>
          <a:prstGeom prst="rect">
            <a:avLst/>
          </a:prstGeom>
        </p:spPr>
        <p:txBody>
          <a:bodyPr/>
          <a:lstStyle/>
          <a:p>
            <a:pPr marL="0" indent="0">
              <a:buNone/>
            </a:pPr>
            <a:r>
              <a:rPr lang="en-US" sz="900" dirty="0">
                <a:solidFill>
                  <a:schemeClr val="accent4"/>
                </a:solidFill>
                <a:hlinkClick r:id="rId3">
                  <a:extLst>
                    <a:ext uri="{A12FA001-AC4F-418D-AE19-62706E023703}">
                      <ahyp:hlinkClr xmlns:ahyp="http://schemas.microsoft.com/office/drawing/2018/hyperlinkcolor" val="tx"/>
                    </a:ext>
                  </a:extLst>
                </a:hlinkClick>
              </a:rPr>
              <a:t>https://academic.oup.com/comnet/article/doi/10.1093/comnet/cnt016/2392115/Structure-and-dynamics-of-core-periphery-networks</a:t>
            </a:r>
            <a:endParaRPr lang="en-US" sz="900" dirty="0">
              <a:solidFill>
                <a:schemeClr val="accent4"/>
              </a:solidFill>
            </a:endParaRPr>
          </a:p>
          <a:p>
            <a:pPr marL="0" indent="0">
              <a:buNone/>
            </a:pPr>
            <a:endParaRPr lang="en-US" sz="900" dirty="0">
              <a:solidFill>
                <a:schemeClr val="accent4"/>
              </a:solidFill>
            </a:endParaRPr>
          </a:p>
        </p:txBody>
      </p:sp>
      <p:pic>
        <p:nvPicPr>
          <p:cNvPr id="6" name="Picture 5"/>
          <p:cNvPicPr>
            <a:picLocks noChangeAspect="1"/>
          </p:cNvPicPr>
          <p:nvPr/>
        </p:nvPicPr>
        <p:blipFill>
          <a:blip r:embed="rId4"/>
          <a:stretch>
            <a:fillRect/>
          </a:stretch>
        </p:blipFill>
        <p:spPr>
          <a:xfrm>
            <a:off x="4481924" y="967581"/>
            <a:ext cx="4509676" cy="5619750"/>
          </a:xfrm>
          <a:prstGeom prst="rect">
            <a:avLst/>
          </a:prstGeom>
        </p:spPr>
      </p:pic>
    </p:spTree>
    <p:extLst>
      <p:ext uri="{BB962C8B-B14F-4D97-AF65-F5344CB8AC3E}">
        <p14:creationId xmlns:p14="http://schemas.microsoft.com/office/powerpoint/2010/main" val="4154010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FAD37-EA38-46BF-9D6A-71A355F2D264}"/>
              </a:ext>
            </a:extLst>
          </p:cNvPr>
          <p:cNvPicPr>
            <a:picLocks noChangeAspect="1"/>
          </p:cNvPicPr>
          <p:nvPr/>
        </p:nvPicPr>
        <p:blipFill>
          <a:blip r:embed="rId2"/>
          <a:stretch>
            <a:fillRect/>
          </a:stretch>
        </p:blipFill>
        <p:spPr>
          <a:xfrm>
            <a:off x="569912" y="1915534"/>
            <a:ext cx="6356349" cy="3849068"/>
          </a:xfrm>
          <a:prstGeom prst="rect">
            <a:avLst/>
          </a:prstGeom>
        </p:spPr>
      </p:pic>
      <p:sp>
        <p:nvSpPr>
          <p:cNvPr id="8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8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010746"/>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8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10"/>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2"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7"/>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6" y="2878"/>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20" name="TextBox 19">
            <a:extLst>
              <a:ext uri="{FF2B5EF4-FFF2-40B4-BE49-F238E27FC236}">
                <a16:creationId xmlns:a16="http://schemas.microsoft.com/office/drawing/2014/main" id="{7F027028-EB3F-4A57-974B-A196876ADC9C}"/>
              </a:ext>
            </a:extLst>
          </p:cNvPr>
          <p:cNvSpPr txBox="1"/>
          <p:nvPr/>
        </p:nvSpPr>
        <p:spPr>
          <a:xfrm>
            <a:off x="6751236" y="3221826"/>
            <a:ext cx="2388396" cy="1120335"/>
          </a:xfrm>
          <a:prstGeom prst="rect">
            <a:avLst/>
          </a:prstGeom>
          <a:solidFill>
            <a:schemeClr val="bg1"/>
          </a:solidFill>
        </p:spPr>
        <p:txBody>
          <a:bodyPr vert="horz" lIns="121920" tIns="60960" rIns="121920" bIns="60960" rtlCol="0" anchor="b">
            <a:normAutofit/>
          </a:bodyPr>
          <a:lstStyle/>
          <a:p>
            <a:pPr defTabSz="1219170">
              <a:lnSpc>
                <a:spcPct val="90000"/>
              </a:lnSpc>
              <a:spcBef>
                <a:spcPct val="0"/>
              </a:spcBef>
              <a:spcAft>
                <a:spcPts val="800"/>
              </a:spcAft>
              <a:defRPr/>
            </a:pPr>
            <a:r>
              <a:rPr lang="en-US" sz="3200" dirty="0">
                <a:solidFill>
                  <a:schemeClr val="accent1"/>
                </a:solidFill>
                <a:latin typeface="Aileron Light" panose="00000400000000000000" pitchFamily="50" charset="0"/>
              </a:rPr>
              <a:t>Using them globally</a:t>
            </a:r>
            <a:endParaRPr lang="en-US" altLang="en-US" sz="3200" kern="0" dirty="0">
              <a:solidFill>
                <a:schemeClr val="accent1"/>
              </a:solidFill>
              <a:latin typeface="Aileron Light" panose="00000400000000000000" pitchFamily="50" charset="0"/>
              <a:cs typeface="Arial" pitchFamily="34" charset="0"/>
            </a:endParaRPr>
          </a:p>
        </p:txBody>
      </p:sp>
      <p:sp>
        <p:nvSpPr>
          <p:cNvPr id="10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10" name="Freeform: Shape 10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65"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70">
              <a:defRPr/>
            </a:pPr>
            <a:endParaRPr lang="en-US" sz="2400">
              <a:solidFill>
                <a:prstClr val="white"/>
              </a:solidFill>
              <a:latin typeface="Rockwell" panose="02060603020205020403"/>
            </a:endParaRPr>
          </a:p>
        </p:txBody>
      </p:sp>
    </p:spTree>
    <p:extLst>
      <p:ext uri="{BB962C8B-B14F-4D97-AF65-F5344CB8AC3E}">
        <p14:creationId xmlns:p14="http://schemas.microsoft.com/office/powerpoint/2010/main" val="318615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Communities vs. core/dense/clique</a:t>
            </a:r>
          </a:p>
        </p:txBody>
      </p:sp>
      <p:sp>
        <p:nvSpPr>
          <p:cNvPr id="4" name="Slide Number Placeholder 3"/>
          <p:cNvSpPr>
            <a:spLocks noGrp="1"/>
          </p:cNvSpPr>
          <p:nvPr>
            <p:ph type="sldNum" sz="quarter" idx="10"/>
          </p:nvPr>
        </p:nvSpPr>
        <p:spPr>
          <a:xfrm>
            <a:off x="8542787" y="6471610"/>
            <a:ext cx="445520" cy="365125"/>
          </a:xfrm>
        </p:spPr>
        <p:txBody>
          <a:bodyPr/>
          <a:lstStyle/>
          <a:p>
            <a:pPr>
              <a:defRPr/>
            </a:pPr>
            <a:fld id="{640B6591-407E-4742-9513-3BA6198A5F88}" type="slidenum">
              <a:rPr lang="en-US" sz="1400" smtClean="0">
                <a:solidFill>
                  <a:prstClr val="black"/>
                </a:solidFill>
                <a:latin typeface="Aileron Light" panose="00000400000000000000" pitchFamily="50" charset="0"/>
              </a:rPr>
              <a:pPr>
                <a:defRPr/>
              </a:pPr>
              <a:t>19</a:t>
            </a:fld>
            <a:endParaRPr lang="en-US" sz="1400" dirty="0">
              <a:solidFill>
                <a:prstClr val="black"/>
              </a:solidFill>
              <a:latin typeface="Aileron Light" panose="00000400000000000000" pitchFamily="50"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type="body" sz="half" idx="2"/>
              </p:nvPr>
            </p:nvSpPr>
            <p:spPr>
              <a:xfrm>
                <a:off x="351037" y="1524000"/>
                <a:ext cx="7913535" cy="4184567"/>
              </a:xfrm>
            </p:spPr>
            <p:txBody>
              <a:bodyPr>
                <a:noAutofit/>
              </a:bodyPr>
              <a:lstStyle/>
              <a:p>
                <a:r>
                  <a:rPr lang="en-US" sz="1800" dirty="0">
                    <a:solidFill>
                      <a:srgbClr val="FF0000"/>
                    </a:solidFill>
                    <a:latin typeface="Aileron Light" panose="00000400000000000000" pitchFamily="50" charset="0"/>
                    <a:cs typeface="Comic Sans MS"/>
                  </a:rPr>
                  <a:t>A clique of size </a:t>
                </a:r>
                <a14:m>
                  <m:oMath xmlns:m="http://schemas.openxmlformats.org/officeDocument/2006/math">
                    <m:r>
                      <a:rPr lang="en-US" sz="1800" i="1">
                        <a:solidFill>
                          <a:srgbClr val="FF0000"/>
                        </a:solidFill>
                        <a:latin typeface="Cambria Math"/>
                        <a:cs typeface="Comic Sans MS"/>
                      </a:rPr>
                      <m:t>𝑘</m:t>
                    </m:r>
                  </m:oMath>
                </a14:m>
                <a:r>
                  <a:rPr lang="en-US" sz="1800" dirty="0">
                    <a:latin typeface="Aileron Light" panose="00000400000000000000" pitchFamily="50" charset="0"/>
                    <a:cs typeface="Comic Sans MS"/>
                  </a:rPr>
                  <a:t>: a complete subgraph on </a:t>
                </a:r>
                <a14:m>
                  <m:oMath xmlns:m="http://schemas.openxmlformats.org/officeDocument/2006/math">
                    <m:r>
                      <a:rPr lang="en-US" sz="1800" i="1">
                        <a:solidFill>
                          <a:srgbClr val="FF0000"/>
                        </a:solidFill>
                        <a:latin typeface="Cambria Math"/>
                        <a:cs typeface="Comic Sans MS"/>
                      </a:rPr>
                      <m:t>𝑘</m:t>
                    </m:r>
                  </m:oMath>
                </a14:m>
                <a:r>
                  <a:rPr lang="en-US" sz="1800" dirty="0">
                    <a:latin typeface="Aileron Light" panose="00000400000000000000" pitchFamily="50" charset="0"/>
                    <a:cs typeface="Comic Sans MS"/>
                  </a:rPr>
                  <a:t> nodes (i.e. s subset </a:t>
                </a:r>
                <a14:m>
                  <m:oMath xmlns:m="http://schemas.openxmlformats.org/officeDocument/2006/math">
                    <m:r>
                      <a:rPr lang="en-US" sz="1800" i="1">
                        <a:latin typeface="Cambria Math" panose="02040503050406030204" pitchFamily="18" charset="0"/>
                      </a:rPr>
                      <m:t>𝑆</m:t>
                    </m:r>
                  </m:oMath>
                </a14:m>
                <a:r>
                  <a:rPr lang="en-US" sz="1800" dirty="0">
                    <a:latin typeface="Aileron Light" panose="00000400000000000000" pitchFamily="50" charset="0"/>
                    <a:cs typeface="Comic Sans MS"/>
                  </a:rPr>
                  <a:t> of </a:t>
                </a:r>
                <a14:m>
                  <m:oMath xmlns:m="http://schemas.openxmlformats.org/officeDocument/2006/math">
                    <m:r>
                      <a:rPr lang="en-US" sz="1800" i="1">
                        <a:solidFill>
                          <a:srgbClr val="FF0000"/>
                        </a:solidFill>
                        <a:latin typeface="Cambria Math"/>
                        <a:cs typeface="Comic Sans MS"/>
                      </a:rPr>
                      <m:t>𝑘</m:t>
                    </m:r>
                    <m:r>
                      <a:rPr lang="en-US" sz="1800" i="1">
                        <a:solidFill>
                          <a:srgbClr val="FF0000"/>
                        </a:solidFill>
                        <a:latin typeface="Cambria Math"/>
                        <a:cs typeface="Comic Sans MS"/>
                      </a:rPr>
                      <m:t> </m:t>
                    </m:r>
                  </m:oMath>
                </a14:m>
                <a:r>
                  <a:rPr lang="en-US" sz="1800" dirty="0">
                    <a:solidFill>
                      <a:srgbClr val="FF0000"/>
                    </a:solidFill>
                    <a:latin typeface="Aileron Light" panose="00000400000000000000" pitchFamily="50" charset="0"/>
                    <a:cs typeface="Comic Sans MS"/>
                  </a:rPr>
                  <a:t>nodes</a:t>
                </a:r>
                <a:r>
                  <a:rPr lang="en-US" sz="1800" dirty="0">
                    <a:latin typeface="Aileron Light" panose="00000400000000000000" pitchFamily="50" charset="0"/>
                    <a:cs typeface="Comic Sans MS"/>
                  </a:rPr>
                  <a:t> such that </a:t>
                </a:r>
                <a14:m>
                  <m:oMath xmlns:m="http://schemas.openxmlformats.org/officeDocument/2006/math">
                    <m:func>
                      <m:funcPr>
                        <m:ctrlPr>
                          <a:rPr lang="en-US" sz="1800" i="1">
                            <a:solidFill>
                              <a:srgbClr val="FF0000"/>
                            </a:solidFill>
                            <a:latin typeface="Cambria Math" panose="02040503050406030204" pitchFamily="18" charset="0"/>
                            <a:cs typeface="Comic Sans MS"/>
                          </a:rPr>
                        </m:ctrlPr>
                      </m:funcPr>
                      <m:fName>
                        <m:sSub>
                          <m:sSubPr>
                            <m:ctrlPr>
                              <a:rPr lang="en-US" sz="1800" i="1">
                                <a:solidFill>
                                  <a:srgbClr val="FF0000"/>
                                </a:solidFill>
                                <a:latin typeface="Cambria Math" panose="02040503050406030204" pitchFamily="18" charset="0"/>
                                <a:cs typeface="Comic Sans MS"/>
                              </a:rPr>
                            </m:ctrlPr>
                          </m:sSubPr>
                          <m:e>
                            <m:r>
                              <m:rPr>
                                <m:sty m:val="p"/>
                              </m:rPr>
                              <a:rPr lang="en-US" sz="1800">
                                <a:solidFill>
                                  <a:srgbClr val="FF0000"/>
                                </a:solidFill>
                                <a:latin typeface="Cambria Math"/>
                                <a:cs typeface="Comic Sans MS"/>
                              </a:rPr>
                              <m:t>deg</m:t>
                            </m:r>
                          </m:e>
                          <m:sub>
                            <m:r>
                              <a:rPr lang="en-US" sz="1800" i="1">
                                <a:solidFill>
                                  <a:srgbClr val="FF0000"/>
                                </a:solidFill>
                                <a:latin typeface="Cambria Math"/>
                                <a:cs typeface="Comic Sans MS"/>
                              </a:rPr>
                              <m:t>𝐺</m:t>
                            </m:r>
                            <m:r>
                              <a:rPr lang="en-US" sz="1800" i="1">
                                <a:solidFill>
                                  <a:srgbClr val="FF0000"/>
                                </a:solidFill>
                                <a:latin typeface="Cambria Math"/>
                                <a:cs typeface="Comic Sans MS"/>
                              </a:rPr>
                              <m:t>[</m:t>
                            </m:r>
                            <m:r>
                              <a:rPr lang="en-US" sz="1800" i="1">
                                <a:solidFill>
                                  <a:srgbClr val="FF0000"/>
                                </a:solidFill>
                                <a:latin typeface="Cambria Math"/>
                                <a:cs typeface="Comic Sans MS"/>
                              </a:rPr>
                              <m:t>𝑆</m:t>
                            </m:r>
                            <m:r>
                              <a:rPr lang="en-US" sz="1800" i="1">
                                <a:solidFill>
                                  <a:srgbClr val="FF0000"/>
                                </a:solidFill>
                                <a:latin typeface="Cambria Math"/>
                                <a:cs typeface="Comic Sans MS"/>
                              </a:rPr>
                              <m:t>]</m:t>
                            </m:r>
                          </m:sub>
                        </m:sSub>
                      </m:fName>
                      <m:e>
                        <m:r>
                          <a:rPr lang="en-US" sz="1800" i="1">
                            <a:solidFill>
                              <a:srgbClr val="FF0000"/>
                            </a:solidFill>
                            <a:latin typeface="Cambria Math"/>
                            <a:cs typeface="Comic Sans MS"/>
                          </a:rPr>
                          <m:t>𝑣</m:t>
                        </m:r>
                        <m:r>
                          <a:rPr lang="en-US" sz="1800" i="1">
                            <a:solidFill>
                              <a:srgbClr val="FF0000"/>
                            </a:solidFill>
                            <a:latin typeface="Cambria Math" panose="02040503050406030204" pitchFamily="18" charset="0"/>
                            <a:cs typeface="Comic Sans MS"/>
                          </a:rPr>
                          <m:t>=</m:t>
                        </m:r>
                        <m:r>
                          <a:rPr lang="en-US" sz="1800" i="1">
                            <a:solidFill>
                              <a:srgbClr val="FF0000"/>
                            </a:solidFill>
                            <a:latin typeface="Cambria Math"/>
                            <a:ea typeface="Cambria Math"/>
                            <a:cs typeface="Comic Sans MS"/>
                          </a:rPr>
                          <m:t>𝑘</m:t>
                        </m:r>
                        <m:r>
                          <a:rPr lang="en-US" sz="1800" i="1">
                            <a:solidFill>
                              <a:srgbClr val="FF0000"/>
                            </a:solidFill>
                            <a:latin typeface="Cambria Math" panose="02040503050406030204" pitchFamily="18" charset="0"/>
                            <a:ea typeface="Cambria Math"/>
                            <a:cs typeface="Comic Sans MS"/>
                          </a:rPr>
                          <m:t>−1</m:t>
                        </m:r>
                      </m:e>
                    </m:func>
                  </m:oMath>
                </a14:m>
                <a:r>
                  <a:rPr lang="en-US" sz="1800" dirty="0">
                    <a:latin typeface="Aileron Light" panose="00000400000000000000" pitchFamily="50" charset="0"/>
                    <a:cs typeface="Comic Sans MS"/>
                  </a:rPr>
                  <a:t>).</a:t>
                </a:r>
              </a:p>
              <a:p>
                <a:r>
                  <a:rPr lang="en-US" sz="1800" dirty="0">
                    <a:solidFill>
                      <a:srgbClr val="FF0000"/>
                    </a:solidFill>
                    <a:latin typeface="Aileron Light" panose="00000400000000000000" pitchFamily="50" charset="0"/>
                    <a:cs typeface="Comic Sans MS"/>
                  </a:rPr>
                  <a:t>A </a:t>
                </a:r>
                <a14:m>
                  <m:oMath xmlns:m="http://schemas.openxmlformats.org/officeDocument/2006/math">
                    <m:r>
                      <a:rPr lang="en-US" sz="1800" i="1">
                        <a:solidFill>
                          <a:srgbClr val="FF0000"/>
                        </a:solidFill>
                        <a:latin typeface="Cambria Math"/>
                        <a:cs typeface="Comic Sans MS"/>
                      </a:rPr>
                      <m:t>𝑘</m:t>
                    </m:r>
                  </m:oMath>
                </a14:m>
                <a:r>
                  <a:rPr lang="en-US" sz="1800" dirty="0">
                    <a:solidFill>
                      <a:srgbClr val="FF0000"/>
                    </a:solidFill>
                    <a:latin typeface="Aileron Light" panose="00000400000000000000" pitchFamily="50" charset="0"/>
                    <a:cs typeface="Comic Sans MS"/>
                  </a:rPr>
                  <a:t>-core </a:t>
                </a:r>
                <a:r>
                  <a:rPr lang="en-US" sz="1800" dirty="0">
                    <a:latin typeface="Aileron Light" panose="00000400000000000000" pitchFamily="50" charset="0"/>
                    <a:cs typeface="Comic Sans MS"/>
                  </a:rPr>
                  <a:t>of size n: maximal subset of </a:t>
                </a:r>
                <a14:m>
                  <m:oMath xmlns:m="http://schemas.openxmlformats.org/officeDocument/2006/math">
                    <m:r>
                      <a:rPr lang="en-US" sz="1800" i="1">
                        <a:latin typeface="Cambria Math" panose="02040503050406030204" pitchFamily="18" charset="0"/>
                      </a:rPr>
                      <m:t>𝛼</m:t>
                    </m:r>
                    <m:r>
                      <a:rPr lang="en-US" sz="1800" i="1">
                        <a:latin typeface="Cambria Math" panose="02040503050406030204" pitchFamily="18" charset="0"/>
                      </a:rPr>
                      <m:t>≥</m:t>
                    </m:r>
                    <m:r>
                      <a:rPr lang="en-US" sz="1800" i="1">
                        <a:latin typeface="Cambria Math" panose="02040503050406030204" pitchFamily="18" charset="0"/>
                      </a:rPr>
                      <m:t>𝑘</m:t>
                    </m:r>
                    <m:r>
                      <a:rPr lang="en-US" sz="1800" i="1">
                        <a:latin typeface="Cambria Math" panose="02040503050406030204" pitchFamily="18" charset="0"/>
                      </a:rPr>
                      <m:t>+1</m:t>
                    </m:r>
                  </m:oMath>
                </a14:m>
                <a:r>
                  <a:rPr lang="en-US" sz="1800" dirty="0">
                    <a:latin typeface="Aileron Light" panose="00000400000000000000" pitchFamily="50" charset="0"/>
                    <a:cs typeface="Comic Sans MS"/>
                  </a:rPr>
                  <a:t> nodes, each with </a:t>
                </a:r>
                <a14:m>
                  <m:oMath xmlns:m="http://schemas.openxmlformats.org/officeDocument/2006/math">
                    <m:func>
                      <m:funcPr>
                        <m:ctrlPr>
                          <a:rPr lang="en-US" sz="1800" i="1">
                            <a:solidFill>
                              <a:srgbClr val="FF0000"/>
                            </a:solidFill>
                            <a:latin typeface="Cambria Math" panose="02040503050406030204" pitchFamily="18" charset="0"/>
                            <a:cs typeface="Comic Sans MS"/>
                          </a:rPr>
                        </m:ctrlPr>
                      </m:funcPr>
                      <m:fName>
                        <m:sSub>
                          <m:sSubPr>
                            <m:ctrlPr>
                              <a:rPr lang="en-US" sz="1800" i="1">
                                <a:solidFill>
                                  <a:srgbClr val="FF0000"/>
                                </a:solidFill>
                                <a:latin typeface="Cambria Math" panose="02040503050406030204" pitchFamily="18" charset="0"/>
                                <a:cs typeface="Comic Sans MS"/>
                              </a:rPr>
                            </m:ctrlPr>
                          </m:sSubPr>
                          <m:e>
                            <m:r>
                              <m:rPr>
                                <m:sty m:val="p"/>
                              </m:rPr>
                              <a:rPr lang="en-US" sz="1800">
                                <a:solidFill>
                                  <a:srgbClr val="FF0000"/>
                                </a:solidFill>
                                <a:latin typeface="Cambria Math"/>
                                <a:cs typeface="Comic Sans MS"/>
                              </a:rPr>
                              <m:t>deg</m:t>
                            </m:r>
                          </m:e>
                          <m:sub>
                            <m:r>
                              <a:rPr lang="en-US" sz="1800" i="1">
                                <a:solidFill>
                                  <a:srgbClr val="FF0000"/>
                                </a:solidFill>
                                <a:latin typeface="Cambria Math"/>
                                <a:cs typeface="Comic Sans MS"/>
                              </a:rPr>
                              <m:t>𝐺</m:t>
                            </m:r>
                            <m:r>
                              <a:rPr lang="en-US" sz="1800" i="1">
                                <a:solidFill>
                                  <a:srgbClr val="FF0000"/>
                                </a:solidFill>
                                <a:latin typeface="Cambria Math"/>
                                <a:cs typeface="Comic Sans MS"/>
                              </a:rPr>
                              <m:t>[</m:t>
                            </m:r>
                            <m:r>
                              <a:rPr lang="en-US" sz="1800" i="1">
                                <a:solidFill>
                                  <a:srgbClr val="FF0000"/>
                                </a:solidFill>
                                <a:latin typeface="Cambria Math"/>
                                <a:cs typeface="Comic Sans MS"/>
                              </a:rPr>
                              <m:t>𝑆</m:t>
                            </m:r>
                            <m:r>
                              <a:rPr lang="en-US" sz="1800" i="1">
                                <a:solidFill>
                                  <a:srgbClr val="FF0000"/>
                                </a:solidFill>
                                <a:latin typeface="Cambria Math"/>
                                <a:cs typeface="Comic Sans MS"/>
                              </a:rPr>
                              <m:t>]</m:t>
                            </m:r>
                          </m:sub>
                        </m:sSub>
                      </m:fName>
                      <m:e>
                        <m:r>
                          <a:rPr lang="en-US" sz="1800" i="1">
                            <a:solidFill>
                              <a:srgbClr val="FF0000"/>
                            </a:solidFill>
                            <a:latin typeface="Cambria Math"/>
                            <a:cs typeface="Comic Sans MS"/>
                          </a:rPr>
                          <m:t>𝑣</m:t>
                        </m:r>
                        <m:r>
                          <a:rPr lang="en-US" sz="1800" i="1">
                            <a:solidFill>
                              <a:srgbClr val="FF0000"/>
                            </a:solidFill>
                            <a:latin typeface="Cambria Math"/>
                            <a:cs typeface="Comic Sans MS"/>
                          </a:rPr>
                          <m:t> ≥</m:t>
                        </m:r>
                        <m:r>
                          <a:rPr lang="en-US" sz="1800" i="1">
                            <a:solidFill>
                              <a:srgbClr val="FF0000"/>
                            </a:solidFill>
                            <a:latin typeface="Cambria Math"/>
                            <a:ea typeface="Cambria Math"/>
                            <a:cs typeface="Comic Sans MS"/>
                          </a:rPr>
                          <m:t>𝑘</m:t>
                        </m:r>
                      </m:e>
                    </m:func>
                  </m:oMath>
                </a14:m>
                <a:r>
                  <a:rPr lang="en-US" sz="1800" dirty="0">
                    <a:latin typeface="Aileron Light" panose="00000400000000000000" pitchFamily="50" charset="0"/>
                    <a:cs typeface="Comic Sans MS"/>
                  </a:rPr>
                  <a:t>, where </a:t>
                </a:r>
                <a14:m>
                  <m:oMath xmlns:m="http://schemas.openxmlformats.org/officeDocument/2006/math">
                    <m:r>
                      <a:rPr lang="en-US" sz="1800" i="1">
                        <a:latin typeface="Cambria Math"/>
                        <a:cs typeface="Comic Sans MS"/>
                      </a:rPr>
                      <m:t>𝐺</m:t>
                    </m:r>
                    <m:r>
                      <a:rPr lang="en-US" sz="1800" i="1">
                        <a:latin typeface="Cambria Math"/>
                        <a:cs typeface="Comic Sans MS"/>
                      </a:rPr>
                      <m:t>[</m:t>
                    </m:r>
                    <m:r>
                      <a:rPr lang="en-US" sz="1800" i="1">
                        <a:latin typeface="Cambria Math"/>
                        <a:cs typeface="Comic Sans MS"/>
                      </a:rPr>
                      <m:t>𝑆</m:t>
                    </m:r>
                    <m:r>
                      <a:rPr lang="en-US" sz="1800" i="1">
                        <a:latin typeface="Cambria Math"/>
                        <a:cs typeface="Comic Sans MS"/>
                      </a:rPr>
                      <m:t>]</m:t>
                    </m:r>
                  </m:oMath>
                </a14:m>
                <a:r>
                  <a:rPr lang="en-US" sz="1800" dirty="0">
                    <a:latin typeface="Aileron Light" panose="00000400000000000000" pitchFamily="50" charset="0"/>
                    <a:cs typeface="Comic Sans MS"/>
                  </a:rPr>
                  <a:t> is the subgraph induced by </a:t>
                </a:r>
                <a14:m>
                  <m:oMath xmlns:m="http://schemas.openxmlformats.org/officeDocument/2006/math">
                    <m:r>
                      <a:rPr lang="en-US" sz="1800" i="1">
                        <a:latin typeface="Cambria Math"/>
                        <a:cs typeface="Comic Sans MS"/>
                      </a:rPr>
                      <m:t>𝑆</m:t>
                    </m:r>
                  </m:oMath>
                </a14:m>
                <a:r>
                  <a:rPr lang="en-US" sz="1800" dirty="0">
                    <a:latin typeface="Aileron Light" panose="00000400000000000000" pitchFamily="50" charset="0"/>
                    <a:cs typeface="Comic Sans MS"/>
                  </a:rPr>
                  <a:t> </a:t>
                </a:r>
              </a:p>
              <a:p>
                <a:r>
                  <a:rPr lang="en-US" sz="1800" dirty="0">
                    <a:latin typeface="Aileron Light" panose="00000400000000000000" pitchFamily="50" charset="0"/>
                  </a:rPr>
                  <a:t>A </a:t>
                </a:r>
                <a:r>
                  <a:rPr lang="en-US" sz="1800" dirty="0">
                    <a:solidFill>
                      <a:srgbClr val="FF0000"/>
                    </a:solidFill>
                    <a:latin typeface="Aileron Light" panose="00000400000000000000" pitchFamily="50" charset="0"/>
                  </a:rPr>
                  <a:t>k- dense </a:t>
                </a:r>
                <a:r>
                  <a:rPr lang="en-US" sz="1800" dirty="0">
                    <a:latin typeface="Aileron Light" panose="00000400000000000000" pitchFamily="50" charset="0"/>
                  </a:rPr>
                  <a:t>sub-graph is a group of some </a:t>
                </a:r>
                <a14:m>
                  <m:oMath xmlns:m="http://schemas.openxmlformats.org/officeDocument/2006/math">
                    <m:r>
                      <a:rPr lang="en-US" sz="1800" i="1">
                        <a:latin typeface="Cambria Math" panose="02040503050406030204" pitchFamily="18" charset="0"/>
                      </a:rPr>
                      <m:t>𝛼</m:t>
                    </m:r>
                    <m:r>
                      <a:rPr lang="en-US" sz="1800" i="1">
                        <a:latin typeface="Cambria Math" panose="02040503050406030204" pitchFamily="18" charset="0"/>
                      </a:rPr>
                      <m:t>≥</m:t>
                    </m:r>
                    <m:r>
                      <a:rPr lang="en-US" sz="1800" i="1">
                        <a:latin typeface="Cambria Math" panose="02040503050406030204" pitchFamily="18" charset="0"/>
                      </a:rPr>
                      <m:t>𝑘</m:t>
                    </m:r>
                  </m:oMath>
                </a14:m>
                <a:r>
                  <a:rPr lang="en-US" sz="1800" dirty="0">
                    <a:latin typeface="Aileron Light" panose="00000400000000000000" pitchFamily="50" charset="0"/>
                  </a:rPr>
                  <a:t> vertices, in which each pair of vertices {</a:t>
                </a:r>
                <a:r>
                  <a:rPr lang="en-US" sz="1800" i="1" dirty="0">
                    <a:latin typeface="Aileron Light" panose="00000400000000000000" pitchFamily="50" charset="0"/>
                  </a:rPr>
                  <a:t>i, j</a:t>
                </a:r>
                <a:r>
                  <a:rPr lang="en-US" sz="1800" dirty="0">
                    <a:latin typeface="Aileron Light" panose="00000400000000000000" pitchFamily="50" charset="0"/>
                  </a:rPr>
                  <a:t>} has at least </a:t>
                </a:r>
                <a14:m>
                  <m:oMath xmlns:m="http://schemas.openxmlformats.org/officeDocument/2006/math">
                    <m:r>
                      <a:rPr lang="en-US" sz="1800" i="1">
                        <a:latin typeface="Cambria Math"/>
                      </a:rPr>
                      <m:t>𝑘</m:t>
                    </m:r>
                  </m:oMath>
                </a14:m>
                <a:r>
                  <a:rPr lang="en-US" sz="1800" dirty="0">
                    <a:latin typeface="Aileron Light" panose="00000400000000000000" pitchFamily="50" charset="0"/>
                  </a:rPr>
                  <a:t>-2 common neighbors.</a:t>
                </a:r>
              </a:p>
              <a:p>
                <a:endParaRPr lang="en-US" sz="1800" dirty="0">
                  <a:solidFill>
                    <a:srgbClr val="FF0000"/>
                  </a:solidFill>
                  <a:latin typeface="Aileron Light" panose="00000400000000000000" pitchFamily="50" charset="0"/>
                </a:endParaRPr>
              </a:p>
              <a:p>
                <a:r>
                  <a:rPr lang="en-US" sz="1800" dirty="0">
                    <a:solidFill>
                      <a:srgbClr val="FF0000"/>
                    </a:solidFill>
                    <a:latin typeface="Aileron Light" panose="00000400000000000000" pitchFamily="50" charset="0"/>
                  </a:rPr>
                  <a:t>K-core/dense/clique</a:t>
                </a:r>
                <a:r>
                  <a:rPr lang="en-US" sz="1800" dirty="0">
                    <a:latin typeface="Aileron Light" panose="00000400000000000000" pitchFamily="50" charset="0"/>
                  </a:rPr>
                  <a:t>: look at the connections </a:t>
                </a:r>
                <a:br>
                  <a:rPr lang="en-US" sz="1800" dirty="0">
                    <a:latin typeface="Aileron Light" panose="00000400000000000000" pitchFamily="50" charset="0"/>
                  </a:rPr>
                </a:br>
                <a:r>
                  <a:rPr lang="en-US" sz="1800" dirty="0">
                    <a:latin typeface="Aileron Light" panose="00000400000000000000" pitchFamily="50" charset="0"/>
                  </a:rPr>
                  <a:t>inside the group of nodes</a:t>
                </a:r>
              </a:p>
              <a:p>
                <a:r>
                  <a:rPr lang="en-US" sz="1800" dirty="0">
                    <a:solidFill>
                      <a:srgbClr val="FF0000"/>
                    </a:solidFill>
                    <a:latin typeface="Aileron Light" panose="00000400000000000000" pitchFamily="50" charset="0"/>
                  </a:rPr>
                  <a:t>Communities</a:t>
                </a:r>
                <a:r>
                  <a:rPr lang="en-US" sz="1800" dirty="0">
                    <a:latin typeface="Aileron Light" panose="00000400000000000000" pitchFamily="50" charset="0"/>
                  </a:rPr>
                  <a:t> look both at internal and external </a:t>
                </a:r>
                <a:br>
                  <a:rPr lang="en-US" sz="1800" dirty="0">
                    <a:latin typeface="Aileron Light" panose="00000400000000000000" pitchFamily="50" charset="0"/>
                  </a:rPr>
                </a:br>
                <a:r>
                  <a:rPr lang="en-US" sz="1800" dirty="0">
                    <a:latin typeface="Aileron Light" panose="00000400000000000000" pitchFamily="50" charset="0"/>
                  </a:rPr>
                  <a:t>ties (high internal and low external ties)</a:t>
                </a:r>
              </a:p>
              <a:p>
                <a:r>
                  <a:rPr lang="en-US" sz="1800" dirty="0">
                    <a:solidFill>
                      <a:schemeClr val="accent1">
                        <a:lumMod val="75000"/>
                      </a:schemeClr>
                    </a:solidFill>
                    <a:latin typeface="Aileron Light" panose="00000400000000000000" pitchFamily="50" charset="0"/>
                  </a:rPr>
                  <a:t>Core</a:t>
                </a:r>
                <a:r>
                  <a:rPr lang="en-US" sz="1800" dirty="0">
                    <a:solidFill>
                      <a:srgbClr val="FF0000"/>
                    </a:solidFill>
                    <a:latin typeface="Aileron Light" panose="00000400000000000000" pitchFamily="50" charset="0"/>
                  </a:rPr>
                  <a:t>-</a:t>
                </a:r>
                <a:r>
                  <a:rPr lang="en-US" sz="1800" dirty="0">
                    <a:solidFill>
                      <a:schemeClr val="accent6">
                        <a:lumMod val="75000"/>
                      </a:schemeClr>
                    </a:solidFill>
                    <a:latin typeface="Aileron Light" panose="00000400000000000000" pitchFamily="50" charset="0"/>
                  </a:rPr>
                  <a:t>periphery</a:t>
                </a:r>
                <a:r>
                  <a:rPr lang="en-US" sz="1800" dirty="0">
                    <a:latin typeface="Aileron Light" panose="00000400000000000000" pitchFamily="50" charset="0"/>
                  </a:rPr>
                  <a:t> decomposition is</a:t>
                </a:r>
                <a:br>
                  <a:rPr lang="en-US" sz="1800" dirty="0">
                    <a:latin typeface="Aileron Light" panose="00000400000000000000" pitchFamily="50" charset="0"/>
                  </a:rPr>
                </a:br>
                <a:r>
                  <a:rPr lang="en-US" sz="1800" dirty="0">
                    <a:latin typeface="Aileron Light" panose="00000400000000000000" pitchFamily="50" charset="0"/>
                  </a:rPr>
                  <a:t>also looking at internal and external</a:t>
                </a:r>
                <a:br>
                  <a:rPr lang="en-US" sz="1800" dirty="0">
                    <a:latin typeface="Aileron Light" panose="00000400000000000000" pitchFamily="50" charset="0"/>
                  </a:rPr>
                </a:br>
                <a:r>
                  <a:rPr lang="en-US" sz="1800" dirty="0">
                    <a:latin typeface="Aileron Light" panose="00000400000000000000" pitchFamily="50" charset="0"/>
                  </a:rPr>
                  <a:t>to the </a:t>
                </a:r>
                <a:r>
                  <a:rPr lang="en-US" sz="1800" dirty="0">
                    <a:solidFill>
                      <a:schemeClr val="accent1">
                        <a:lumMod val="75000"/>
                      </a:schemeClr>
                    </a:solidFill>
                    <a:latin typeface="Aileron Light" panose="00000400000000000000" pitchFamily="50" charset="0"/>
                  </a:rPr>
                  <a:t>core </a:t>
                </a:r>
                <a:r>
                  <a:rPr lang="en-US" sz="1800" dirty="0">
                    <a:solidFill>
                      <a:srgbClr val="FF0000"/>
                    </a:solidFill>
                    <a:latin typeface="Aileron Light" panose="00000400000000000000" pitchFamily="50" charset="0"/>
                  </a:rPr>
                  <a:t>(doesn’t have to be a k-core)</a:t>
                </a:r>
              </a:p>
              <a:p>
                <a:endParaRPr lang="en-US" sz="1800" dirty="0">
                  <a:latin typeface="Aileron Light" panose="00000400000000000000" pitchFamily="50" charset="0"/>
                </a:endParaRPr>
              </a:p>
              <a:p>
                <a:endParaRPr lang="en-US" sz="1800" dirty="0">
                  <a:latin typeface="Aileron Light" panose="00000400000000000000" pitchFamily="50" charset="0"/>
                </a:endParaRPr>
              </a:p>
              <a:p>
                <a:endParaRPr lang="en-US" sz="1800" dirty="0">
                  <a:latin typeface="Aileron Light" panose="00000400000000000000" pitchFamily="50" charset="0"/>
                </a:endParaRPr>
              </a:p>
              <a:p>
                <a:endParaRPr lang="en-US" sz="1800" dirty="0">
                  <a:latin typeface="Aileron Light" panose="00000400000000000000" pitchFamily="50" charset="0"/>
                </a:endParaRPr>
              </a:p>
            </p:txBody>
          </p:sp>
        </mc:Choice>
        <mc:Fallback>
          <p:sp>
            <p:nvSpPr>
              <p:cNvPr id="3" name="Content Placeholder 2"/>
              <p:cNvSpPr>
                <a:spLocks noGrp="1" noRot="1" noChangeAspect="1" noMove="1" noResize="1" noEditPoints="1" noAdjustHandles="1" noChangeArrowheads="1" noChangeShapeType="1" noTextEdit="1"/>
              </p:cNvSpPr>
              <p:nvPr>
                <p:ph type="body" sz="half" idx="2"/>
              </p:nvPr>
            </p:nvSpPr>
            <p:spPr>
              <a:xfrm>
                <a:off x="351037" y="1524000"/>
                <a:ext cx="7913535" cy="4184567"/>
              </a:xfrm>
              <a:blipFill>
                <a:blip r:embed="rId2"/>
                <a:stretch>
                  <a:fillRect l="-693" t="-1312" r="-77" b="-2915"/>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798" y="3320461"/>
            <a:ext cx="354650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urved Connector 5"/>
          <p:cNvCxnSpPr>
            <a:cxnSpLocks/>
          </p:cNvCxnSpPr>
          <p:nvPr/>
        </p:nvCxnSpPr>
        <p:spPr bwMode="auto">
          <a:xfrm flipV="1">
            <a:off x="922685" y="4204838"/>
            <a:ext cx="4182715" cy="748162"/>
          </a:xfrm>
          <a:prstGeom prst="curvedConnector3">
            <a:avLst>
              <a:gd name="adj1" fmla="val 99951"/>
            </a:avLst>
          </a:prstGeom>
          <a:solidFill>
            <a:schemeClr val="accent1"/>
          </a:solidFill>
          <a:ln w="38100" cap="flat" cmpd="sng" algn="ctr">
            <a:solidFill>
              <a:schemeClr val="accent1">
                <a:lumMod val="75000"/>
              </a:schemeClr>
            </a:solidFill>
            <a:prstDash val="solid"/>
            <a:round/>
            <a:headEnd type="none" w="med" len="med"/>
            <a:tailEnd type="arrow"/>
          </a:ln>
          <a:effectLst/>
        </p:spPr>
      </p:cxnSp>
      <p:sp>
        <p:nvSpPr>
          <p:cNvPr id="9" name="Left Brace 8"/>
          <p:cNvSpPr/>
          <p:nvPr/>
        </p:nvSpPr>
        <p:spPr bwMode="auto">
          <a:xfrm>
            <a:off x="5062143" y="3727737"/>
            <a:ext cx="390196" cy="1002424"/>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ileron Light" panose="00000400000000000000" pitchFamily="50" charset="0"/>
              <a:ea typeface="ＭＳ Ｐゴシック" pitchFamily="28" charset="-128"/>
            </a:endParaRPr>
          </a:p>
        </p:txBody>
      </p:sp>
      <p:cxnSp>
        <p:nvCxnSpPr>
          <p:cNvPr id="13" name="Curved Connector 12"/>
          <p:cNvCxnSpPr>
            <a:cxnSpLocks/>
          </p:cNvCxnSpPr>
          <p:nvPr/>
        </p:nvCxnSpPr>
        <p:spPr bwMode="auto">
          <a:xfrm>
            <a:off x="1828800" y="5165498"/>
            <a:ext cx="2937738" cy="232078"/>
          </a:xfrm>
          <a:prstGeom prst="curvedConnector3">
            <a:avLst>
              <a:gd name="adj1" fmla="val 80040"/>
            </a:avLst>
          </a:prstGeom>
          <a:solidFill>
            <a:schemeClr val="accent1"/>
          </a:solidFill>
          <a:ln w="28575" cap="flat" cmpd="sng" algn="ctr">
            <a:solidFill>
              <a:schemeClr val="accent6">
                <a:lumMod val="75000"/>
              </a:schemeClr>
            </a:solidFill>
            <a:prstDash val="solid"/>
            <a:round/>
            <a:headEnd type="none" w="med" len="med"/>
            <a:tailEnd type="arrow"/>
          </a:ln>
          <a:effectLst/>
        </p:spPr>
      </p:cxnSp>
      <p:sp>
        <p:nvSpPr>
          <p:cNvPr id="16" name="Right Brace 15"/>
          <p:cNvSpPr/>
          <p:nvPr/>
        </p:nvSpPr>
        <p:spPr bwMode="auto">
          <a:xfrm rot="10800000">
            <a:off x="4766539" y="4730161"/>
            <a:ext cx="685800" cy="1334829"/>
          </a:xfrm>
          <a:prstGeom prst="rightBrace">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ileron Light" panose="00000400000000000000" pitchFamily="50" charset="0"/>
              <a:ea typeface="ＭＳ Ｐゴシック" pitchFamily="28" charset="-128"/>
            </a:endParaRPr>
          </a:p>
        </p:txBody>
      </p:sp>
    </p:spTree>
    <p:extLst>
      <p:ext uri="{BB962C8B-B14F-4D97-AF65-F5344CB8AC3E}">
        <p14:creationId xmlns:p14="http://schemas.microsoft.com/office/powerpoint/2010/main" val="3505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fill="remove" nodeType="clickEffect">
                                  <p:stCondLst>
                                    <p:cond delay="0"/>
                                  </p:stCondLst>
                                  <p:childTnLst>
                                    <p:animClr clrSpc="rgb" dir="cw">
                                      <p:cBhvr override="childStyle">
                                        <p:cTn id="40" dur="250" autoRev="1" fill="remove"/>
                                        <p:tgtEl>
                                          <p:spTgt spid="3">
                                            <p:txEl>
                                              <p:pRg st="6" end="6"/>
                                            </p:txEl>
                                          </p:spTgt>
                                        </p:tgtEl>
                                        <p:attrNameLst>
                                          <p:attrName>style.color</p:attrName>
                                        </p:attrNameLst>
                                      </p:cBhvr>
                                      <p:to>
                                        <a:schemeClr val="bg1"/>
                                      </p:to>
                                    </p:animClr>
                                    <p:animClr clrSpc="rgb" dir="cw">
                                      <p:cBhvr>
                                        <p:cTn id="41" dur="250" autoRev="1" fill="remove"/>
                                        <p:tgtEl>
                                          <p:spTgt spid="3">
                                            <p:txEl>
                                              <p:pRg st="6" end="6"/>
                                            </p:txEl>
                                          </p:spTgt>
                                        </p:tgtEl>
                                        <p:attrNameLst>
                                          <p:attrName>fillcolor</p:attrName>
                                        </p:attrNameLst>
                                      </p:cBhvr>
                                      <p:to>
                                        <a:schemeClr val="bg1"/>
                                      </p:to>
                                    </p:animClr>
                                    <p:set>
                                      <p:cBhvr>
                                        <p:cTn id="42" dur="250" autoRev="1" fill="remove"/>
                                        <p:tgtEl>
                                          <p:spTgt spid="3">
                                            <p:txEl>
                                              <p:pRg st="6" end="6"/>
                                            </p:txEl>
                                          </p:spTgt>
                                        </p:tgtEl>
                                        <p:attrNameLst>
                                          <p:attrName>fill.type</p:attrName>
                                        </p:attrNameLst>
                                      </p:cBhvr>
                                      <p:to>
                                        <p:strVal val="solid"/>
                                      </p:to>
                                    </p:set>
                                    <p:set>
                                      <p:cBhvr>
                                        <p:cTn id="43"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useBgFill="1">
        <p:nvSpPr>
          <p:cNvPr id="138" name="Rectangle 1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3"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40" name="Rectangle 1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42" name="Rectangle 1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44" name="Rectangle 1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panose="020F0502020204030204"/>
            </a:endParaRPr>
          </a:p>
        </p:txBody>
      </p:sp>
      <p:sp>
        <p:nvSpPr>
          <p:cNvPr id="146" name="Freeform: Shape 1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18"/>
            <a:ext cx="2925267" cy="417895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sz="2400" dirty="0">
              <a:solidFill>
                <a:prstClr val="white"/>
              </a:solidFill>
              <a:latin typeface="Calibri" panose="020F0502020204030204"/>
            </a:endParaRPr>
          </a:p>
        </p:txBody>
      </p:sp>
      <p:sp>
        <p:nvSpPr>
          <p:cNvPr id="148" name="Rectangle 1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9458" name="Rectangle 2"/>
          <p:cNvSpPr>
            <a:spLocks noGrp="1" noChangeArrowheads="1"/>
          </p:cNvSpPr>
          <p:nvPr>
            <p:ph type="title"/>
          </p:nvPr>
        </p:nvSpPr>
        <p:spPr>
          <a:xfrm>
            <a:off x="350041" y="586856"/>
            <a:ext cx="2401024" cy="3387497"/>
          </a:xfrm>
        </p:spPr>
        <p:txBody>
          <a:bodyPr vert="horz" lIns="121920" tIns="60960" rIns="121920" bIns="60960" rtlCol="0" anchor="b">
            <a:normAutofit/>
          </a:bodyPr>
          <a:lstStyle/>
          <a:p>
            <a:pPr algn="r" defTabSz="1219170"/>
            <a:r>
              <a:rPr lang="en-US" altLang="en-US" sz="3467">
                <a:solidFill>
                  <a:srgbClr val="FFFFFF"/>
                </a:solidFill>
              </a:rPr>
              <a:t>Learning Outcomes</a:t>
            </a:r>
          </a:p>
        </p:txBody>
      </p:sp>
      <p:sp>
        <p:nvSpPr>
          <p:cNvPr id="19459" name="Rectangle 3"/>
          <p:cNvSpPr>
            <a:spLocks noGrp="1" noChangeArrowheads="1"/>
          </p:cNvSpPr>
          <p:nvPr>
            <p:ph type="body" sz="half" idx="4294967295"/>
          </p:nvPr>
        </p:nvSpPr>
        <p:spPr>
          <a:xfrm>
            <a:off x="3607694" y="649481"/>
            <a:ext cx="4916511" cy="5546047"/>
          </a:xfrm>
          <a:prstGeom prst="rect">
            <a:avLst/>
          </a:prstGeom>
        </p:spPr>
        <p:txBody>
          <a:bodyPr vert="horz" lIns="121920" tIns="60960" rIns="121920" bIns="60960" rtlCol="0" anchor="ctr">
            <a:normAutofit/>
          </a:bodyPr>
          <a:lstStyle/>
          <a:p>
            <a:pPr eaLnBrk="1" hangingPunct="1"/>
            <a:r>
              <a:rPr lang="en-US" altLang="en-US" sz="2000" dirty="0"/>
              <a:t>Understand and contrast the different k-clique relaxation definitions:</a:t>
            </a:r>
          </a:p>
          <a:p>
            <a:pPr marL="971550" lvl="1" indent="-514350" eaLnBrk="1" hangingPunct="1">
              <a:buFont typeface="+mj-lt"/>
              <a:buAutoNum type="arabicPeriod"/>
            </a:pPr>
            <a:r>
              <a:rPr lang="en-US" altLang="en-US" sz="2000" dirty="0"/>
              <a:t>k-dense</a:t>
            </a:r>
          </a:p>
          <a:p>
            <a:pPr marL="971550" lvl="1" indent="-514350" eaLnBrk="1" hangingPunct="1">
              <a:buFont typeface="+mj-lt"/>
              <a:buAutoNum type="arabicPeriod"/>
            </a:pPr>
            <a:r>
              <a:rPr lang="en-US" altLang="en-US" sz="2000" dirty="0"/>
              <a:t>k-core</a:t>
            </a:r>
          </a:p>
          <a:p>
            <a:pPr marL="971550" lvl="1" indent="-514350" eaLnBrk="1" hangingPunct="1">
              <a:buFont typeface="+mj-lt"/>
              <a:buAutoNum type="arabicPeriod"/>
            </a:pPr>
            <a:r>
              <a:rPr lang="en-US" altLang="en-US" sz="2000" dirty="0"/>
              <a:t>k-plex</a:t>
            </a:r>
          </a:p>
          <a:p>
            <a:pPr eaLnBrk="1" hangingPunct="1"/>
            <a:r>
              <a:rPr lang="en-US" altLang="en-US" sz="2000" dirty="0"/>
              <a:t>Contrast macro-scale to meso-scale to micro-scale structure analysis.</a:t>
            </a:r>
          </a:p>
          <a:p>
            <a:pPr eaLnBrk="1" hangingPunct="1"/>
            <a:r>
              <a:rPr lang="en-US" altLang="en-US" sz="2000" dirty="0"/>
              <a:t>Determine which nodes are part of a densely connected core and which are part of a sparsely connected periphery:</a:t>
            </a:r>
          </a:p>
          <a:p>
            <a:pPr lvl="1"/>
            <a:r>
              <a:rPr lang="en-US" altLang="en-US" sz="1700" dirty="0"/>
              <a:t>A node belongs to a core if and only if it is well connected both to other core nodes and to peripheral nodes</a:t>
            </a:r>
          </a:p>
        </p:txBody>
      </p:sp>
    </p:spTree>
    <p:extLst>
      <p:ext uri="{BB962C8B-B14F-4D97-AF65-F5344CB8AC3E}">
        <p14:creationId xmlns:p14="http://schemas.microsoft.com/office/powerpoint/2010/main" val="4496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latin typeface="Aileron Light" panose="00000400000000000000" pitchFamily="50" charset="0"/>
                <a:cs typeface="Comic Sans MS"/>
              </a:rPr>
              <a:t>K-core (k-shell) decomposition</a:t>
            </a:r>
            <a:endParaRPr lang="en-US" dirty="0">
              <a:latin typeface="Aileron Light" panose="00000400000000000000" pitchFamily="50" charset="0"/>
            </a:endParaRPr>
          </a:p>
        </p:txBody>
      </p:sp>
      <p:sp>
        <p:nvSpPr>
          <p:cNvPr id="2" name="TextBox 1"/>
          <p:cNvSpPr txBox="1"/>
          <p:nvPr/>
        </p:nvSpPr>
        <p:spPr>
          <a:xfrm>
            <a:off x="5867400" y="5968425"/>
            <a:ext cx="3200400" cy="584775"/>
          </a:xfrm>
          <a:prstGeom prst="rect">
            <a:avLst/>
          </a:prstGeom>
          <a:noFill/>
        </p:spPr>
        <p:txBody>
          <a:bodyPr wrap="square" rtlCol="0">
            <a:spAutoFit/>
          </a:bodyPr>
          <a:lstStyle/>
          <a:p>
            <a:r>
              <a:rPr lang="en-US" sz="800" dirty="0">
                <a:solidFill>
                  <a:prstClr val="black"/>
                </a:solidFill>
                <a:latin typeface="Aileron Light" panose="00000400000000000000" pitchFamily="50" charset="0"/>
                <a:hlinkClick r:id="rId2"/>
              </a:rPr>
              <a:t>http://3.bp.blogspot.com/-TIjz3nstWD0/ToGwUGivEjI/AAAAAAAAsWw/etkwklnPNw4/s1600/k-cores.png</a:t>
            </a:r>
            <a:endParaRPr lang="en-US" sz="800" dirty="0">
              <a:solidFill>
                <a:prstClr val="black"/>
              </a:solidFill>
              <a:latin typeface="Aileron Light" panose="00000400000000000000" pitchFamily="50" charset="0"/>
            </a:endParaRPr>
          </a:p>
          <a:p>
            <a:endParaRPr lang="en-US" sz="800" dirty="0">
              <a:solidFill>
                <a:prstClr val="black"/>
              </a:solidFill>
              <a:latin typeface="Aileron Light" panose="00000400000000000000" pitchFamily="50"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52215"/>
            <a:ext cx="6345027" cy="311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546536" y="4502830"/>
                <a:ext cx="8597464" cy="2031325"/>
              </a:xfrm>
              <a:prstGeom prst="rect">
                <a:avLst/>
              </a:prstGeom>
              <a:noFill/>
            </p:spPr>
            <p:txBody>
              <a:bodyPr wrap="square" rtlCol="0">
                <a:spAutoFit/>
              </a:bodyPr>
              <a:lstStyle/>
              <a:p>
                <a:r>
                  <a:rPr lang="en-US" dirty="0">
                    <a:latin typeface="Aileron Light" panose="00000400000000000000" pitchFamily="50" charset="0"/>
                  </a:rPr>
                  <a:t>The decomposition identifies the shells for different k-values.</a:t>
                </a:r>
              </a:p>
              <a:p>
                <a:endParaRPr lang="en-US" dirty="0">
                  <a:latin typeface="Aileron Light" panose="00000400000000000000" pitchFamily="50" charset="0"/>
                </a:endParaRPr>
              </a:p>
              <a:p>
                <a:r>
                  <a:rPr lang="en-US" dirty="0">
                    <a:latin typeface="Aileron Light" panose="00000400000000000000" pitchFamily="50" charset="0"/>
                  </a:rPr>
                  <a:t>Generally (but not well defined): the core of the network (the </a:t>
                </a:r>
                <a14:m>
                  <m:oMath xmlns:m="http://schemas.openxmlformats.org/officeDocument/2006/math">
                    <m:r>
                      <a:rPr lang="en-US" b="0" i="1" smtClean="0">
                        <a:latin typeface="Cambria Math"/>
                      </a:rPr>
                      <m:t>𝑘</m:t>
                    </m:r>
                  </m:oMath>
                </a14:m>
                <a:r>
                  <a:rPr lang="en-US" dirty="0">
                    <a:latin typeface="Aileron Light" panose="00000400000000000000" pitchFamily="50" charset="0"/>
                  </a:rPr>
                  <a:t>-core for the largest </a:t>
                </a:r>
                <a14:m>
                  <m:oMath xmlns:m="http://schemas.openxmlformats.org/officeDocument/2006/math">
                    <m:r>
                      <a:rPr lang="en-US" i="1">
                        <a:latin typeface="Cambria Math"/>
                      </a:rPr>
                      <m:t>𝑘</m:t>
                    </m:r>
                  </m:oMath>
                </a14:m>
                <a:r>
                  <a:rPr lang="en-US" dirty="0">
                    <a:latin typeface="Aileron Light" panose="00000400000000000000" pitchFamily="50" charset="0"/>
                  </a:rPr>
                  <a:t>) and the outer periphery (last layer: 1-core taking away the 2-core).  There are modifications where several top values of </a:t>
                </a:r>
                <a14:m>
                  <m:oMath xmlns:m="http://schemas.openxmlformats.org/officeDocument/2006/math">
                    <m:r>
                      <a:rPr lang="en-US" i="1">
                        <a:latin typeface="Cambria Math"/>
                      </a:rPr>
                      <m:t>𝑘</m:t>
                    </m:r>
                  </m:oMath>
                </a14:m>
                <a:r>
                  <a:rPr lang="en-US" dirty="0">
                    <a:latin typeface="Aileron Light" panose="00000400000000000000" pitchFamily="50" charset="0"/>
                  </a:rPr>
                  <a:t>  make the core.</a:t>
                </a:r>
              </a:p>
              <a:p>
                <a:endParaRPr lang="en-US" dirty="0">
                  <a:latin typeface="Aileron Light" panose="00000400000000000000" pitchFamily="50" charset="0"/>
                </a:endParaRPr>
              </a:p>
              <a:p>
                <a:endParaRPr lang="en-US" dirty="0">
                  <a:latin typeface="Aileron Light" panose="00000400000000000000" pitchFamily="50"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46536" y="4502830"/>
                <a:ext cx="8597464" cy="2031325"/>
              </a:xfrm>
              <a:prstGeom prst="rect">
                <a:avLst/>
              </a:prstGeom>
              <a:blipFill>
                <a:blip r:embed="rId4"/>
                <a:stretch>
                  <a:fillRect l="-638" t="-1802"/>
                </a:stretch>
              </a:blipFill>
            </p:spPr>
            <p:txBody>
              <a:bodyPr/>
              <a:lstStyle/>
              <a:p>
                <a:r>
                  <a:rPr lang="en-US">
                    <a:noFill/>
                  </a:rPr>
                  <a:t> </a:t>
                </a:r>
              </a:p>
            </p:txBody>
          </p:sp>
        </mc:Fallback>
      </mc:AlternateContent>
    </p:spTree>
    <p:extLst>
      <p:ext uri="{BB962C8B-B14F-4D97-AF65-F5344CB8AC3E}">
        <p14:creationId xmlns:p14="http://schemas.microsoft.com/office/powerpoint/2010/main" val="4981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The shells in the k-core and degree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21</a:t>
            </a:fld>
            <a:endParaRPr lang="en-US" dirty="0">
              <a:solidFill>
                <a:prstClr val="black"/>
              </a:solidFill>
              <a:latin typeface="Aileron Light" panose="00000400000000000000" pitchFamily="50" charset="0"/>
            </a:endParaRPr>
          </a:p>
        </p:txBody>
      </p:sp>
      <p:pic>
        <p:nvPicPr>
          <p:cNvPr id="5" name="Picture 4"/>
          <p:cNvPicPr>
            <a:picLocks noChangeAspect="1"/>
          </p:cNvPicPr>
          <p:nvPr/>
        </p:nvPicPr>
        <p:blipFill>
          <a:blip r:embed="rId2"/>
          <a:stretch>
            <a:fillRect/>
          </a:stretch>
        </p:blipFill>
        <p:spPr>
          <a:xfrm>
            <a:off x="533400" y="1600200"/>
            <a:ext cx="8258175" cy="4100847"/>
          </a:xfrm>
          <a:prstGeom prst="rect">
            <a:avLst/>
          </a:prstGeom>
        </p:spPr>
      </p:pic>
      <p:sp>
        <p:nvSpPr>
          <p:cNvPr id="6" name="Rectangle 5"/>
          <p:cNvSpPr/>
          <p:nvPr/>
        </p:nvSpPr>
        <p:spPr>
          <a:xfrm>
            <a:off x="5956443" y="6048908"/>
            <a:ext cx="3166919" cy="461665"/>
          </a:xfrm>
          <a:prstGeom prst="rect">
            <a:avLst/>
          </a:prstGeom>
        </p:spPr>
        <p:txBody>
          <a:bodyPr wrap="square">
            <a:spAutoFit/>
          </a:bodyPr>
          <a:lstStyle/>
          <a:p>
            <a:r>
              <a:rPr lang="en-US" sz="800" dirty="0">
                <a:latin typeface="Aileron Light" panose="00000400000000000000" pitchFamily="50" charset="0"/>
                <a:hlinkClick r:id="rId3"/>
              </a:rPr>
              <a:t>http://papers.nips.cc/paper/2789-large-scale-networks-fingerprinting-and-visualization-using-the-k-core-decomposition.pdf</a:t>
            </a:r>
            <a:endParaRPr lang="en-US" sz="800" dirty="0">
              <a:latin typeface="Aileron Light" panose="00000400000000000000" pitchFamily="50" charset="0"/>
            </a:endParaRPr>
          </a:p>
          <a:p>
            <a:endParaRPr lang="en-US" sz="800" dirty="0">
              <a:latin typeface="Aileron Light" panose="00000400000000000000" pitchFamily="50" charset="0"/>
            </a:endParaRPr>
          </a:p>
        </p:txBody>
      </p:sp>
    </p:spTree>
    <p:extLst>
      <p:ext uri="{BB962C8B-B14F-4D97-AF65-F5344CB8AC3E}">
        <p14:creationId xmlns:p14="http://schemas.microsoft.com/office/powerpoint/2010/main" val="380695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ore-periphery structure, a characteristic of many Social Media... |  Download Scientific Diagram">
            <a:extLst>
              <a:ext uri="{FF2B5EF4-FFF2-40B4-BE49-F238E27FC236}">
                <a16:creationId xmlns:a16="http://schemas.microsoft.com/office/drawing/2014/main" id="{1DD8B18C-53B9-4128-AC0E-E0A4AC490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54" y="2510868"/>
            <a:ext cx="4538663" cy="233458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3" y="1825438"/>
            <a:ext cx="7277100" cy="4180135"/>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40" y="2365307"/>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219292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3" y="1264017"/>
            <a:ext cx="7750969"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7" y="5491321"/>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3" y="812725"/>
            <a:ext cx="8318897"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1" y="855819"/>
            <a:ext cx="792956"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6" y="852227"/>
            <a:ext cx="446485" cy="264551"/>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6" y="855819"/>
            <a:ext cx="267891" cy="160407"/>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855819"/>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9" y="85940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2" name="Title 1">
            <a:extLst>
              <a:ext uri="{FF2B5EF4-FFF2-40B4-BE49-F238E27FC236}">
                <a16:creationId xmlns:a16="http://schemas.microsoft.com/office/drawing/2014/main" id="{CB0852E1-B7A3-455B-8927-E89EB732444A}"/>
              </a:ext>
            </a:extLst>
          </p:cNvPr>
          <p:cNvSpPr>
            <a:spLocks noGrp="1"/>
          </p:cNvSpPr>
          <p:nvPr>
            <p:ph type="title"/>
          </p:nvPr>
        </p:nvSpPr>
        <p:spPr>
          <a:xfrm>
            <a:off x="6564331" y="3124962"/>
            <a:ext cx="2137363" cy="1581086"/>
          </a:xfrm>
          <a:solidFill>
            <a:schemeClr val="bg1"/>
          </a:solidFill>
        </p:spPr>
        <p:txBody>
          <a:bodyPr vert="horz" lIns="68580" tIns="34291" rIns="68580" bIns="34291" rtlCol="0" anchor="b">
            <a:normAutofit/>
          </a:bodyPr>
          <a:lstStyle/>
          <a:p>
            <a:r>
              <a:rPr lang="en-US" sz="3200" dirty="0">
                <a:solidFill>
                  <a:schemeClr val="accent1"/>
                </a:solidFill>
              </a:rPr>
              <a:t>Core-periphery</a:t>
            </a:r>
            <a:br>
              <a:rPr lang="en-US" altLang="en-US" sz="3200" kern="0" dirty="0">
                <a:solidFill>
                  <a:schemeClr val="accent1"/>
                </a:solidFill>
                <a:latin typeface="Arial" pitchFamily="34" charset="0"/>
                <a:cs typeface="Arial" pitchFamily="34" charset="0"/>
              </a:rPr>
            </a:br>
            <a:endParaRPr lang="en-US" altLang="en-US" sz="3200" kern="0" dirty="0">
              <a:solidFill>
                <a:schemeClr val="accent1"/>
              </a:solidFill>
              <a:latin typeface="Arial" pitchFamily="34" charset="0"/>
              <a:cs typeface="Arial" pitchFamily="34" charset="0"/>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26" y="855813"/>
            <a:ext cx="1624012" cy="1018699"/>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855819"/>
            <a:ext cx="671512"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pPr defTabSz="685766">
              <a:defRPr/>
            </a:pPr>
            <a:endParaRPr lang="en-US" sz="1351">
              <a:solidFill>
                <a:prstClr val="black"/>
              </a:solidFill>
              <a:latin typeface="Calibri" panose="020F0502020204030204"/>
            </a:endParaRPr>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66" y="2520781"/>
            <a:ext cx="3314068" cy="3194707"/>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882">
              <a:defRPr/>
            </a:pPr>
            <a:endParaRPr lang="en-US" sz="1351">
              <a:solidFill>
                <a:prstClr val="white"/>
              </a:solidFill>
              <a:latin typeface="Rockwell" panose="02060603020205020403"/>
            </a:endParaRPr>
          </a:p>
        </p:txBody>
      </p:sp>
    </p:spTree>
    <p:extLst>
      <p:ext uri="{BB962C8B-B14F-4D97-AF65-F5344CB8AC3E}">
        <p14:creationId xmlns:p14="http://schemas.microsoft.com/office/powerpoint/2010/main" val="323797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Core-periphery adjacency matrix</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23</a:t>
            </a:fld>
            <a:endParaRPr lang="en-US" dirty="0">
              <a:solidFill>
                <a:prstClr val="black"/>
              </a:solidFill>
              <a:latin typeface="Aileron Light" panose="00000400000000000000" pitchFamily="50" charset="0"/>
            </a:endParaRPr>
          </a:p>
        </p:txBody>
      </p:sp>
      <p:pic>
        <p:nvPicPr>
          <p:cNvPr id="1026" name="Picture 2" descr="Stochastic block modeling identifies network communities.&#10;HVR 6 is shown in two forms, colored according to the best partition into three communities. (A) A force-directed visualization of the network with the identified communities labeled by color. (B) Adjacency matrix in which the ordering of rows and columns has been permuted to match the inferred communities. Diagonal colored blocks are within-community links, and off-diagonal blocks are between-community links. The matrix is shown symmetrically to aid the eye.">
            <a:extLst>
              <a:ext uri="{FF2B5EF4-FFF2-40B4-BE49-F238E27FC236}">
                <a16:creationId xmlns:a16="http://schemas.microsoft.com/office/drawing/2014/main" id="{A5EA9F69-931A-4D91-83F3-6B7AF54E6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7" y="1661267"/>
            <a:ext cx="7172325" cy="44637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143906-563D-4D84-9FED-1131BC883AFC}"/>
              </a:ext>
            </a:extLst>
          </p:cNvPr>
          <p:cNvSpPr txBox="1"/>
          <p:nvPr/>
        </p:nvSpPr>
        <p:spPr>
          <a:xfrm>
            <a:off x="6020896" y="5917236"/>
            <a:ext cx="2422998" cy="415498"/>
          </a:xfrm>
          <a:prstGeom prst="rect">
            <a:avLst/>
          </a:prstGeom>
          <a:noFill/>
        </p:spPr>
        <p:txBody>
          <a:bodyPr wrap="square">
            <a:spAutoFit/>
          </a:bodyPr>
          <a:lstStyle/>
          <a:p>
            <a:r>
              <a:rPr lang="en-US" sz="700" dirty="0">
                <a:latin typeface="Aileron Light" panose="00000400000000000000" pitchFamily="50" charset="0"/>
                <a:hlinkClick r:id="rId3"/>
              </a:rPr>
              <a:t>https://www.researchgate.net/figure/Stochastic-block-modeling-identifies-network-communities-HVR-6-is-shown-in-two-forms_fig7_257839768</a:t>
            </a:r>
            <a:r>
              <a:rPr lang="en-US" sz="700" dirty="0">
                <a:latin typeface="Aileron Light" panose="00000400000000000000" pitchFamily="50" charset="0"/>
              </a:rPr>
              <a:t> </a:t>
            </a:r>
          </a:p>
        </p:txBody>
      </p:sp>
    </p:spTree>
    <p:extLst>
      <p:ext uri="{BB962C8B-B14F-4D97-AF65-F5344CB8AC3E}">
        <p14:creationId xmlns:p14="http://schemas.microsoft.com/office/powerpoint/2010/main" val="232220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Core-periphery decomposition</a:t>
            </a:r>
          </a:p>
        </p:txBody>
      </p:sp>
      <p:sp>
        <p:nvSpPr>
          <p:cNvPr id="3" name="Content Placeholder 2"/>
          <p:cNvSpPr>
            <a:spLocks noGrp="1"/>
          </p:cNvSpPr>
          <p:nvPr>
            <p:ph idx="1"/>
          </p:nvPr>
        </p:nvSpPr>
        <p:spPr/>
        <p:txBody>
          <a:bodyPr>
            <a:normAutofit/>
          </a:bodyPr>
          <a:lstStyle/>
          <a:p>
            <a:r>
              <a:rPr lang="en-US" sz="2400" dirty="0">
                <a:latin typeface="Aileron Light" panose="00000400000000000000" pitchFamily="50" charset="0"/>
              </a:rPr>
              <a:t>The core-periphery decomposition captures the notion that many networks decompose into: </a:t>
            </a:r>
          </a:p>
          <a:p>
            <a:pPr lvl="1"/>
            <a:r>
              <a:rPr lang="en-US" sz="2400" dirty="0">
                <a:latin typeface="Aileron Light" panose="00000400000000000000" pitchFamily="50" charset="0"/>
              </a:rPr>
              <a:t>a densely connected core, and </a:t>
            </a:r>
          </a:p>
          <a:p>
            <a:pPr lvl="1"/>
            <a:r>
              <a:rPr lang="en-US" sz="2400" dirty="0">
                <a:latin typeface="Aileron Light" panose="00000400000000000000" pitchFamily="50" charset="0"/>
              </a:rPr>
              <a:t>a sparsely connected periphery (see Ref [6] &amp; [12]). </a:t>
            </a:r>
          </a:p>
          <a:p>
            <a:r>
              <a:rPr lang="en-US" sz="2400" dirty="0">
                <a:latin typeface="Aileron Light" panose="00000400000000000000" pitchFamily="50" charset="0"/>
              </a:rPr>
              <a:t>The core-periphery structure is a pervasive and crucial characteristic of large networks [13], [14], [15].</a:t>
            </a:r>
          </a:p>
          <a:p>
            <a:endParaRPr lang="en-US" sz="2400" dirty="0">
              <a:latin typeface="Aileron Light" panose="00000400000000000000" pitchFamily="50" charset="0"/>
            </a:endParaRPr>
          </a:p>
          <a:p>
            <a:r>
              <a:rPr lang="en-US" sz="2400" dirty="0">
                <a:latin typeface="Aileron Light" panose="00000400000000000000" pitchFamily="50" charset="0"/>
              </a:rPr>
              <a:t>If overlapping communities are </a:t>
            </a:r>
            <a:br>
              <a:rPr lang="en-US" sz="2400" dirty="0">
                <a:latin typeface="Aileron Light" panose="00000400000000000000" pitchFamily="50" charset="0"/>
              </a:rPr>
            </a:br>
            <a:r>
              <a:rPr lang="en-US" sz="2400" dirty="0">
                <a:latin typeface="Aileron Light" panose="00000400000000000000" pitchFamily="50" charset="0"/>
              </a:rPr>
              <a:t>considered: the network core </a:t>
            </a:r>
            <a:br>
              <a:rPr lang="en-US" sz="2400" dirty="0">
                <a:latin typeface="Aileron Light" panose="00000400000000000000" pitchFamily="50" charset="0"/>
              </a:rPr>
            </a:br>
            <a:r>
              <a:rPr lang="en-US" sz="2400" dirty="0">
                <a:latin typeface="Aileron Light" panose="00000400000000000000" pitchFamily="50" charset="0"/>
              </a:rPr>
              <a:t>forms as a result of many </a:t>
            </a:r>
            <a:br>
              <a:rPr lang="en-US" sz="2400" dirty="0">
                <a:latin typeface="Aileron Light" panose="00000400000000000000" pitchFamily="50" charset="0"/>
              </a:rPr>
            </a:br>
            <a:r>
              <a:rPr lang="en-US" sz="2400" dirty="0">
                <a:latin typeface="Aileron Light" panose="00000400000000000000" pitchFamily="50" charset="0"/>
              </a:rPr>
              <a:t>overlapping communities</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z="1400" smtClean="0">
                <a:solidFill>
                  <a:prstClr val="black"/>
                </a:solidFill>
                <a:latin typeface="Aileron Light" panose="00000400000000000000" pitchFamily="50" charset="0"/>
              </a:rPr>
              <a:pPr>
                <a:defRPr/>
              </a:pPr>
              <a:t>24</a:t>
            </a:fld>
            <a:endParaRPr lang="en-US" sz="1400" dirty="0">
              <a:solidFill>
                <a:prstClr val="black"/>
              </a:solidFill>
              <a:latin typeface="Aileron Light" panose="00000400000000000000" pitchFamily="50" charset="0"/>
            </a:endParaRPr>
          </a:p>
        </p:txBody>
      </p:sp>
      <p:pic>
        <p:nvPicPr>
          <p:cNvPr id="5" name="Picture 4"/>
          <p:cNvPicPr>
            <a:picLocks noChangeAspect="1"/>
          </p:cNvPicPr>
          <p:nvPr/>
        </p:nvPicPr>
        <p:blipFill>
          <a:blip r:embed="rId2"/>
          <a:stretch>
            <a:fillRect/>
          </a:stretch>
        </p:blipFill>
        <p:spPr>
          <a:xfrm>
            <a:off x="5181600" y="4017454"/>
            <a:ext cx="3848582" cy="1809163"/>
          </a:xfrm>
          <a:prstGeom prst="rect">
            <a:avLst/>
          </a:prstGeom>
        </p:spPr>
      </p:pic>
      <p:sp>
        <p:nvSpPr>
          <p:cNvPr id="6" name="Rectangle 5"/>
          <p:cNvSpPr/>
          <p:nvPr/>
        </p:nvSpPr>
        <p:spPr>
          <a:xfrm>
            <a:off x="6096000" y="6160296"/>
            <a:ext cx="4572000" cy="338554"/>
          </a:xfrm>
          <a:prstGeom prst="rect">
            <a:avLst/>
          </a:prstGeom>
        </p:spPr>
        <p:txBody>
          <a:bodyPr>
            <a:spAutoFit/>
          </a:bodyPr>
          <a:lstStyle/>
          <a:p>
            <a:r>
              <a:rPr lang="en-US" sz="800" dirty="0">
                <a:latin typeface="Aileron Light" panose="00000400000000000000" pitchFamily="50" charset="0"/>
                <a:hlinkClick r:id="rId3"/>
              </a:rPr>
              <a:t>http://ilpubs.stanford.edu:8090/1103/2/paper-IEEE-full.pdf</a:t>
            </a:r>
            <a:endParaRPr lang="en-US" sz="800" dirty="0">
              <a:latin typeface="Aileron Light" panose="00000400000000000000" pitchFamily="50" charset="0"/>
            </a:endParaRPr>
          </a:p>
          <a:p>
            <a:endParaRPr lang="en-US" sz="800" dirty="0">
              <a:latin typeface="Aileron Light" panose="00000400000000000000" pitchFamily="50" charset="0"/>
            </a:endParaRPr>
          </a:p>
        </p:txBody>
      </p:sp>
    </p:spTree>
    <p:extLst>
      <p:ext uri="{BB962C8B-B14F-4D97-AF65-F5344CB8AC3E}">
        <p14:creationId xmlns:p14="http://schemas.microsoft.com/office/powerpoint/2010/main" val="395565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CFB8F35-D0D5-4044-A460-3493068E1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088" y="4267199"/>
            <a:ext cx="3745331" cy="184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8651" y="365582"/>
            <a:ext cx="8619608" cy="1325563"/>
          </a:xfrm>
        </p:spPr>
        <p:txBody>
          <a:bodyPr/>
          <a:lstStyle/>
          <a:p>
            <a:r>
              <a:rPr lang="en-US" dirty="0">
                <a:latin typeface="Aileron Light" panose="00000400000000000000" pitchFamily="50" charset="0"/>
              </a:rPr>
              <a:t>Measuring core-periphery</a:t>
            </a: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AD8E0ADE-475C-4382-A98C-9620D6829D62}"/>
                  </a:ext>
                </a:extLst>
              </p:cNvPr>
              <p:cNvSpPr>
                <a:spLocks noGrp="1"/>
              </p:cNvSpPr>
              <p:nvPr>
                <p:ph idx="1"/>
              </p:nvPr>
            </p:nvSpPr>
            <p:spPr>
              <a:xfrm>
                <a:off x="457200" y="1691145"/>
                <a:ext cx="8305800" cy="4351339"/>
              </a:xfrm>
            </p:spPr>
            <p:txBody>
              <a:bodyPr>
                <a:normAutofit/>
              </a:bodyPr>
              <a:lstStyle/>
              <a:p>
                <a:pPr marL="0" indent="0">
                  <a:buNone/>
                </a:pPr>
                <a:r>
                  <a:rPr lang="en-US" sz="2400" dirty="0">
                    <a:latin typeface="Aileron Light" panose="00000400000000000000" pitchFamily="50" charset="0"/>
                  </a:rPr>
                  <a:t>Not standardized, but generally the density of the </a:t>
                </a:r>
                <a14:m>
                  <m:oMath xmlns:m="http://schemas.openxmlformats.org/officeDocument/2006/math">
                    <m:r>
                      <a:rPr lang="en-US" sz="2400" i="1">
                        <a:latin typeface="Cambria Math"/>
                      </a:rPr>
                      <m:t>𝑘</m:t>
                    </m:r>
                  </m:oMath>
                </a14:m>
                <a:r>
                  <a:rPr lang="en-US" sz="2400" dirty="0">
                    <a:latin typeface="Aileron Light" panose="00000400000000000000" pitchFamily="50" charset="0"/>
                  </a:rPr>
                  <a:t>-core must be high, checked against the ideal matrix </a:t>
                </a:r>
                <a:r>
                  <a:rPr lang="en-US" sz="2400">
                    <a:latin typeface="Aileron Light" panose="00000400000000000000" pitchFamily="50" charset="0"/>
                  </a:rPr>
                  <a:t>for core-periphery</a:t>
                </a:r>
                <a:r>
                  <a:rPr lang="en-US" sz="2400" dirty="0">
                    <a:latin typeface="Aileron Light" panose="00000400000000000000" pitchFamily="50" charset="0"/>
                  </a:rPr>
                  <a:t>.  This is computer by the correlation, </a:t>
                </a:r>
                <a14:m>
                  <m:oMath xmlns:m="http://schemas.openxmlformats.org/officeDocument/2006/math">
                    <m:r>
                      <a:rPr lang="en-US" sz="2400" i="1">
                        <a:latin typeface="Cambria Math"/>
                      </a:rPr>
                      <m:t>𝜌</m:t>
                    </m:r>
                  </m:oMath>
                </a14:m>
                <a:r>
                  <a:rPr lang="en-US" sz="2400" dirty="0">
                    <a:latin typeface="Aileron Light" panose="00000400000000000000" pitchFamily="50" charset="0"/>
                  </a:rPr>
                  <a:t>, defined as </a:t>
                </a:r>
                <a14:m>
                  <m:oMath xmlns:m="http://schemas.openxmlformats.org/officeDocument/2006/math">
                    <m:r>
                      <a:rPr lang="en-US" sz="2400" b="0" i="1" smtClean="0">
                        <a:latin typeface="Cambria Math"/>
                      </a:rPr>
                      <m:t>𝜌</m:t>
                    </m:r>
                    <m:r>
                      <a:rPr lang="en-US" sz="2400" b="0" i="1" smtClean="0">
                        <a:latin typeface="Cambria Math"/>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a:rPr>
                          <m:t>𝑖</m:t>
                        </m:r>
                        <m:r>
                          <a:rPr lang="en-US" sz="2400" b="0" i="1" smtClean="0">
                            <a:latin typeface="Cambria Math"/>
                          </a:rPr>
                          <m:t>,</m:t>
                        </m:r>
                        <m:r>
                          <a:rPr lang="en-US" sz="2400" b="0" i="1" smtClean="0">
                            <a:latin typeface="Cambria Math"/>
                          </a:rPr>
                          <m:t>𝑗</m:t>
                        </m:r>
                      </m:sub>
                      <m:sup/>
                      <m:e>
                        <m:sSub>
                          <m:sSubPr>
                            <m:ctrlPr>
                              <a:rPr lang="en-US" sz="2400" b="0" i="1" smtClean="0">
                                <a:latin typeface="Cambria Math" panose="02040503050406030204" pitchFamily="18" charset="0"/>
                              </a:rPr>
                            </m:ctrlPr>
                          </m:sSubPr>
                          <m:e>
                            <m:r>
                              <a:rPr lang="en-US" sz="2400" b="0" i="1" smtClean="0">
                                <a:latin typeface="Cambria Math"/>
                              </a:rPr>
                              <m:t>𝑎</m:t>
                            </m:r>
                          </m:e>
                          <m:sub>
                            <m:r>
                              <a:rPr lang="en-US" sz="2400" b="0" i="1" smtClean="0">
                                <a:latin typeface="Cambria Math"/>
                              </a:rPr>
                              <m:t>𝑖𝑗</m:t>
                            </m:r>
                          </m:sub>
                        </m:sSub>
                        <m:sSub>
                          <m:sSubPr>
                            <m:ctrlPr>
                              <a:rPr lang="en-US" sz="2400" b="0" i="1" smtClean="0">
                                <a:latin typeface="Cambria Math" panose="02040503050406030204" pitchFamily="18" charset="0"/>
                              </a:rPr>
                            </m:ctrlPr>
                          </m:sSubPr>
                          <m:e>
                            <m:r>
                              <a:rPr lang="en-US" sz="2400" b="0" i="1" smtClean="0">
                                <a:latin typeface="Cambria Math"/>
                              </a:rPr>
                              <m:t>𝛿</m:t>
                            </m:r>
                          </m:e>
                          <m:sub>
                            <m:r>
                              <a:rPr lang="en-US" sz="2400" b="0" i="1" smtClean="0">
                                <a:latin typeface="Cambria Math"/>
                              </a:rPr>
                              <m:t>𝑖𝑗</m:t>
                            </m:r>
                          </m:sub>
                        </m:sSub>
                      </m:e>
                    </m:nary>
                    <m:r>
                      <a:rPr lang="en-US" sz="2400" b="0" i="1" smtClean="0">
                        <a:latin typeface="Cambria Math"/>
                      </a:rPr>
                      <m:t>,</m:t>
                    </m:r>
                  </m:oMath>
                </a14:m>
                <a:r>
                  <a:rPr lang="en-US" sz="2400" dirty="0">
                    <a:latin typeface="Aileron Light" panose="00000400000000000000" pitchFamily="50" charset="0"/>
                  </a:rPr>
                  <a:t> </a:t>
                </a:r>
              </a:p>
              <a:p>
                <a:pPr marL="0" indent="0">
                  <a:buNone/>
                </a:pPr>
                <a:r>
                  <a:rPr lang="en-US" sz="2400" dirty="0">
                    <a:latin typeface="Aileron Light" panose="00000400000000000000" pitchFamily="50" charset="0"/>
                  </a:rPr>
                  <a:t>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𝑖𝑗</m:t>
                        </m:r>
                      </m:sub>
                    </m:sSub>
                  </m:oMath>
                </a14:m>
                <a:r>
                  <a:rPr lang="en-US" sz="2400" dirty="0">
                    <a:latin typeface="Aileron Light" panose="00000400000000000000" pitchFamily="50" charset="0"/>
                  </a:rPr>
                  <a:t> is the (</a:t>
                </a:r>
                <a:r>
                  <a:rPr lang="en-US" sz="2400" dirty="0" err="1">
                    <a:latin typeface="Aileron Light" panose="00000400000000000000" pitchFamily="50" charset="0"/>
                  </a:rPr>
                  <a:t>i,j</a:t>
                </a:r>
                <a:r>
                  <a:rPr lang="en-US" sz="2400" dirty="0">
                    <a:latin typeface="Aileron Light" panose="00000400000000000000" pitchFamily="50" charset="0"/>
                  </a:rPr>
                  <a:t>) adjacency matrix entry of the network, and </a:t>
                </a:r>
                <a:br>
                  <a:rPr lang="en-US" sz="2400" dirty="0">
                    <a:latin typeface="Aileron Light" panose="00000400000000000000" pitchFamily="50" charset="0"/>
                  </a:rPr>
                </a:b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𝛿</m:t>
                          </m:r>
                        </m:e>
                        <m:sub>
                          <m:r>
                            <a:rPr lang="en-US" sz="2400" i="1">
                              <a:latin typeface="Cambria Math"/>
                            </a:rPr>
                            <m:t>𝑖𝑗</m:t>
                          </m:r>
                        </m:sub>
                      </m:sSub>
                      <m:r>
                        <a:rPr lang="en-US" sz="2400" b="0" i="1" smtClean="0">
                          <a:latin typeface="Cambria Math"/>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r>
                                <a:rPr lang="en-US" sz="2400" b="0" i="1" smtClean="0">
                                  <a:latin typeface="Cambria Math"/>
                                </a:rPr>
                                <m:t>1, </m:t>
                              </m:r>
                              <m:r>
                                <a:rPr lang="en-US" sz="2400" b="0" i="1" smtClean="0">
                                  <a:latin typeface="Cambria Math"/>
                                </a:rPr>
                                <m:t>𝑖𝑓</m:t>
                              </m:r>
                              <m:r>
                                <a:rPr lang="en-US" sz="2400" b="0" i="1" smtClean="0">
                                  <a:latin typeface="Cambria Math"/>
                                </a:rPr>
                                <m:t> </m:t>
                              </m:r>
                              <m:r>
                                <a:rPr lang="en-US" sz="2400" b="0" i="1" smtClean="0">
                                  <a:latin typeface="Cambria Math" panose="02040503050406030204" pitchFamily="18" charset="0"/>
                                </a:rPr>
                                <m:t>𝑒𝑖𝑡h𝑒𝑟</m:t>
                              </m:r>
                              <m:r>
                                <a:rPr lang="en-US" sz="2400" b="0" i="1" smtClean="0">
                                  <a:latin typeface="Cambria Math" panose="02040503050406030204" pitchFamily="18" charset="0"/>
                                </a:rPr>
                                <m:t> </m:t>
                              </m:r>
                              <m:r>
                                <a:rPr lang="en-US" sz="2400" b="0" i="1" smtClean="0">
                                  <a:latin typeface="Cambria Math"/>
                                </a:rPr>
                                <m:t>𝑛𝑜𝑑𝑒</m:t>
                              </m:r>
                              <m:r>
                                <a:rPr lang="en-US" sz="2400" b="0" i="1" smtClean="0">
                                  <a:latin typeface="Cambria Math"/>
                                </a:rPr>
                                <m:t> </m:t>
                              </m:r>
                              <m:r>
                                <a:rPr lang="en-US" sz="2400" b="0" i="1" smtClean="0">
                                  <a:latin typeface="Cambria Math"/>
                                </a:rPr>
                                <m:t>𝑖</m:t>
                              </m:r>
                              <m:r>
                                <a:rPr lang="en-US" sz="2400" b="0" i="1" smtClean="0">
                                  <a:latin typeface="Cambria Math"/>
                                </a:rPr>
                                <m:t> </m:t>
                              </m:r>
                              <m:r>
                                <a:rPr lang="en-US" sz="2400" b="0" i="1" smtClean="0">
                                  <a:latin typeface="Cambria Math"/>
                                </a:rPr>
                                <m:t>𝑜𝑟</m:t>
                              </m:r>
                              <m:r>
                                <a:rPr lang="en-US" sz="2400" b="0" i="1" smtClean="0">
                                  <a:latin typeface="Cambria Math"/>
                                </a:rPr>
                                <m:t> </m:t>
                              </m:r>
                              <m:r>
                                <a:rPr lang="en-US" sz="2400" b="0" i="1" smtClean="0">
                                  <a:latin typeface="Cambria Math"/>
                                </a:rPr>
                                <m:t>𝑗</m:t>
                              </m:r>
                              <m:r>
                                <a:rPr lang="en-US" sz="2400" b="0" i="1" smtClean="0">
                                  <a:latin typeface="Cambria Math"/>
                                </a:rPr>
                                <m:t> </m:t>
                              </m:r>
                              <m:r>
                                <a:rPr lang="en-US" sz="2400" b="0" i="1" smtClean="0">
                                  <a:latin typeface="Cambria Math"/>
                                </a:rPr>
                                <m:t>𝑖𝑠</m:t>
                              </m:r>
                              <m:r>
                                <a:rPr lang="en-US" sz="2400" b="0" i="1" smtClean="0">
                                  <a:latin typeface="Cambria Math"/>
                                </a:rPr>
                                <m:t> </m:t>
                              </m:r>
                              <m:r>
                                <a:rPr lang="en-US" sz="2400" b="0" i="1" smtClean="0">
                                  <a:latin typeface="Cambria Math"/>
                                </a:rPr>
                                <m:t>𝑖𝑛</m:t>
                              </m:r>
                              <m:r>
                                <a:rPr lang="en-US" sz="2400" b="0" i="1" smtClean="0">
                                  <a:latin typeface="Cambria Math"/>
                                </a:rPr>
                                <m:t> </m:t>
                              </m:r>
                              <m:r>
                                <a:rPr lang="en-US" sz="2400" b="0" i="1" smtClean="0">
                                  <a:latin typeface="Cambria Math"/>
                                </a:rPr>
                                <m:t>𝑡h𝑒</m:t>
                              </m:r>
                              <m:r>
                                <a:rPr lang="en-US" sz="2400" b="0" i="1" smtClean="0">
                                  <a:latin typeface="Cambria Math"/>
                                </a:rPr>
                                <m:t> </m:t>
                              </m:r>
                              <m:r>
                                <a:rPr lang="en-US" sz="2400" b="0" i="1" smtClean="0">
                                  <a:latin typeface="Cambria Math"/>
                                </a:rPr>
                                <m:t>𝑐𝑜𝑟𝑒</m:t>
                              </m:r>
                              <m:r>
                                <a:rPr lang="en-US" sz="2400" b="0" i="1" smtClean="0">
                                  <a:latin typeface="Cambria Math"/>
                                </a:rPr>
                                <m:t> </m:t>
                              </m:r>
                            </m:e>
                            <m:e>
                              <m:r>
                                <a:rPr lang="en-US" sz="2400" b="0" i="1" smtClean="0">
                                  <a:latin typeface="Cambria Math"/>
                                </a:rPr>
                                <m:t>0,  </m:t>
                              </m:r>
                              <m:r>
                                <a:rPr lang="en-US" sz="2400" b="0" i="1" smtClean="0">
                                  <a:latin typeface="Cambria Math" panose="02040503050406030204" pitchFamily="18" charset="0"/>
                                </a:rPr>
                                <m:t>             </m:t>
                              </m:r>
                              <m:r>
                                <a:rPr lang="en-US" sz="2400" b="0" i="1" smtClean="0">
                                  <a:latin typeface="Cambria Math"/>
                                </a:rPr>
                                <m:t>                         </m:t>
                              </m:r>
                              <m:r>
                                <a:rPr lang="en-US" sz="2400" b="0" i="1" smtClean="0">
                                  <a:latin typeface="Cambria Math"/>
                                </a:rPr>
                                <m:t>𝑜𝑡h𝑒𝑟𝑤𝑖𝑠𝑒</m:t>
                              </m:r>
                              <m:r>
                                <a:rPr lang="en-US" sz="2400" b="0" i="1" smtClean="0">
                                  <a:latin typeface="Cambria Math"/>
                                </a:rPr>
                                <m:t> </m:t>
                              </m:r>
                            </m:e>
                          </m:eqArr>
                        </m:e>
                      </m:d>
                    </m:oMath>
                  </m:oMathPara>
                </a14:m>
                <a:endParaRPr lang="en-US" sz="2400" dirty="0">
                  <a:latin typeface="Aileron Light" panose="00000400000000000000" pitchFamily="50" charset="0"/>
                </a:endParaRPr>
              </a:p>
              <a:p>
                <a:endParaRPr lang="en-US" sz="2400" dirty="0">
                  <a:latin typeface="Aileron Light" panose="00000400000000000000" pitchFamily="50" charset="0"/>
                </a:endParaRPr>
              </a:p>
              <a:p>
                <a:endParaRPr lang="en-US" sz="2400" dirty="0">
                  <a:latin typeface="Aileron Light" panose="00000400000000000000" pitchFamily="50" charset="0"/>
                </a:endParaRPr>
              </a:p>
            </p:txBody>
          </p:sp>
        </mc:Choice>
        <mc:Fallback>
          <p:sp>
            <p:nvSpPr>
              <p:cNvPr id="7" name="Content Placeholder 6">
                <a:extLst>
                  <a:ext uri="{FF2B5EF4-FFF2-40B4-BE49-F238E27FC236}">
                    <a16:creationId xmlns:a16="http://schemas.microsoft.com/office/drawing/2014/main" id="{AD8E0ADE-475C-4382-A98C-9620D6829D62}"/>
                  </a:ext>
                </a:extLst>
              </p:cNvPr>
              <p:cNvSpPr>
                <a:spLocks noGrp="1" noRot="1" noChangeAspect="1" noMove="1" noResize="1" noEditPoints="1" noAdjustHandles="1" noChangeArrowheads="1" noChangeShapeType="1" noTextEdit="1"/>
              </p:cNvSpPr>
              <p:nvPr>
                <p:ph idx="1"/>
              </p:nvPr>
            </p:nvSpPr>
            <p:spPr>
              <a:xfrm>
                <a:off x="457200" y="1691145"/>
                <a:ext cx="8305800" cy="4351339"/>
              </a:xfrm>
              <a:blipFill>
                <a:blip r:embed="rId3"/>
                <a:stretch>
                  <a:fillRect l="-1101" t="-1961" r="-13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638498" y="6443958"/>
            <a:ext cx="567679" cy="365125"/>
          </a:xfrm>
        </p:spPr>
        <p:txBody>
          <a:bodyPr/>
          <a:lstStyle/>
          <a:p>
            <a:pPr>
              <a:defRPr/>
            </a:pPr>
            <a:fld id="{640B6591-407E-4742-9513-3BA6198A5F88}" type="slidenum">
              <a:rPr lang="en-US" smtClean="0">
                <a:solidFill>
                  <a:prstClr val="black"/>
                </a:solidFill>
                <a:latin typeface="Aileron Light" panose="00000400000000000000" pitchFamily="50" charset="0"/>
              </a:rPr>
              <a:pPr>
                <a:defRPr/>
              </a:pPr>
              <a:t>25</a:t>
            </a:fld>
            <a:endParaRPr lang="en-US" dirty="0">
              <a:solidFill>
                <a:prstClr val="black"/>
              </a:solidFill>
              <a:latin typeface="Aileron Light" panose="00000400000000000000" pitchFamily="50" charset="0"/>
            </a:endParaRPr>
          </a:p>
        </p:txBody>
      </p:sp>
      <p:sp>
        <p:nvSpPr>
          <p:cNvPr id="5" name="Rectangle 4"/>
          <p:cNvSpPr/>
          <p:nvPr/>
        </p:nvSpPr>
        <p:spPr>
          <a:xfrm>
            <a:off x="5943600" y="6096000"/>
            <a:ext cx="4572000" cy="215444"/>
          </a:xfrm>
          <a:prstGeom prst="rect">
            <a:avLst/>
          </a:prstGeom>
        </p:spPr>
        <p:txBody>
          <a:bodyPr>
            <a:spAutoFit/>
          </a:bodyPr>
          <a:lstStyle/>
          <a:p>
            <a:r>
              <a:rPr lang="en-US" sz="800" dirty="0"/>
              <a:t> </a:t>
            </a:r>
            <a:r>
              <a:rPr lang="en-US" sz="800" dirty="0">
                <a:hlinkClick r:id="rId4"/>
              </a:rPr>
              <a:t>http://www.sciencedirect.com/science/article/pii/S0378873399000192</a:t>
            </a:r>
            <a:endParaRPr lang="en-US" sz="800" dirty="0"/>
          </a:p>
        </p:txBody>
      </p:sp>
      <p:sp>
        <p:nvSpPr>
          <p:cNvPr id="3" name="Oval 2">
            <a:extLst>
              <a:ext uri="{FF2B5EF4-FFF2-40B4-BE49-F238E27FC236}">
                <a16:creationId xmlns:a16="http://schemas.microsoft.com/office/drawing/2014/main" id="{69B63582-E751-406D-9183-F41E76FE86FB}"/>
              </a:ext>
            </a:extLst>
          </p:cNvPr>
          <p:cNvSpPr/>
          <p:nvPr/>
        </p:nvSpPr>
        <p:spPr>
          <a:xfrm>
            <a:off x="6987838" y="5334000"/>
            <a:ext cx="228600" cy="228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702ECB-D08D-4219-8E34-3E8362F195E2}"/>
              </a:ext>
            </a:extLst>
          </p:cNvPr>
          <p:cNvSpPr/>
          <p:nvPr/>
        </p:nvSpPr>
        <p:spPr>
          <a:xfrm>
            <a:off x="7349637" y="5166758"/>
            <a:ext cx="228600" cy="2286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F5AC24-909C-4A50-86E5-2AA0FA7BF096}"/>
              </a:ext>
            </a:extLst>
          </p:cNvPr>
          <p:cNvSpPr txBox="1"/>
          <p:nvPr/>
        </p:nvSpPr>
        <p:spPr>
          <a:xfrm>
            <a:off x="402478" y="4495800"/>
            <a:ext cx="1255181" cy="1477328"/>
          </a:xfrm>
          <a:prstGeom prst="rect">
            <a:avLst/>
          </a:prstGeom>
          <a:noFill/>
        </p:spPr>
        <p:txBody>
          <a:bodyPr wrap="square">
            <a:spAutoFit/>
          </a:bodyPr>
          <a:lstStyle/>
          <a:p>
            <a:r>
              <a:rPr lang="en-US" dirty="0"/>
              <a:t>The </a:t>
            </a:r>
          </a:p>
          <a:p>
            <a:r>
              <a:rPr lang="en-US" dirty="0"/>
              <a:t>ideal </a:t>
            </a:r>
          </a:p>
          <a:p>
            <a:r>
              <a:rPr lang="en-US" dirty="0"/>
              <a:t>core-periphery</a:t>
            </a:r>
          </a:p>
          <a:p>
            <a:r>
              <a:rPr lang="en-US" dirty="0"/>
              <a:t>matrix</a:t>
            </a:r>
          </a:p>
        </p:txBody>
      </p:sp>
      <p:pic>
        <p:nvPicPr>
          <p:cNvPr id="12" name="Picture 11">
            <a:extLst>
              <a:ext uri="{FF2B5EF4-FFF2-40B4-BE49-F238E27FC236}">
                <a16:creationId xmlns:a16="http://schemas.microsoft.com/office/drawing/2014/main" id="{D288EA83-C650-4EAB-A7B3-C04BA8748B77}"/>
              </a:ext>
            </a:extLst>
          </p:cNvPr>
          <p:cNvPicPr>
            <a:picLocks noChangeAspect="1"/>
          </p:cNvPicPr>
          <p:nvPr/>
        </p:nvPicPr>
        <p:blipFill>
          <a:blip r:embed="rId5"/>
          <a:stretch>
            <a:fillRect/>
          </a:stretch>
        </p:blipFill>
        <p:spPr>
          <a:xfrm>
            <a:off x="1371600" y="4182654"/>
            <a:ext cx="2675714" cy="1968207"/>
          </a:xfrm>
          <a:prstGeom prst="rect">
            <a:avLst/>
          </a:prstGeom>
        </p:spPr>
      </p:pic>
    </p:spTree>
    <p:extLst>
      <p:ext uri="{BB962C8B-B14F-4D97-AF65-F5344CB8AC3E}">
        <p14:creationId xmlns:p14="http://schemas.microsoft.com/office/powerpoint/2010/main" val="254290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D26DE13-29B4-4E26-B1BE-F30012FC4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008" y="2426208"/>
            <a:ext cx="3090795" cy="2719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Aileron Light" panose="00000400000000000000" pitchFamily="50" charset="0"/>
              </a:rPr>
              <a:t>Extensions of core-periphery?!</a:t>
            </a:r>
          </a:p>
        </p:txBody>
      </p:sp>
      <p:sp>
        <p:nvSpPr>
          <p:cNvPr id="4" name="Slide Number Placeholder 3"/>
          <p:cNvSpPr>
            <a:spLocks noGrp="1"/>
          </p:cNvSpPr>
          <p:nvPr>
            <p:ph type="sldNum" sz="quarter" idx="12"/>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26</a:t>
            </a:fld>
            <a:endParaRPr lang="en-US" dirty="0">
              <a:solidFill>
                <a:prstClr val="black"/>
              </a:solidFill>
              <a:latin typeface="Aileron Light" panose="00000400000000000000" pitchFamily="50" charset="0"/>
            </a:endParaRPr>
          </a:p>
        </p:txBody>
      </p:sp>
      <p:sp>
        <p:nvSpPr>
          <p:cNvPr id="3" name="TextBox 2"/>
          <p:cNvSpPr txBox="1"/>
          <p:nvPr/>
        </p:nvSpPr>
        <p:spPr>
          <a:xfrm>
            <a:off x="304801" y="1524001"/>
            <a:ext cx="5410199" cy="4154984"/>
          </a:xfrm>
          <a:prstGeom prst="rect">
            <a:avLst/>
          </a:prstGeom>
          <a:noFill/>
        </p:spPr>
        <p:txBody>
          <a:bodyPr wrap="square" rtlCol="0">
            <a:spAutoFit/>
          </a:bodyPr>
          <a:lstStyle/>
          <a:p>
            <a:r>
              <a:rPr lang="en-US" sz="2400" dirty="0">
                <a:latin typeface="Aileron Light" panose="00000400000000000000" pitchFamily="50" charset="0"/>
              </a:rPr>
              <a:t>Limitation: </a:t>
            </a:r>
          </a:p>
          <a:p>
            <a:pPr marL="571500" indent="-571500">
              <a:buFont typeface="Arial" panose="020B0604020202020204" pitchFamily="34" charset="0"/>
              <a:buChar char="•"/>
            </a:pPr>
            <a:r>
              <a:rPr lang="en-US" sz="2400" dirty="0">
                <a:latin typeface="Aileron Light" panose="00000400000000000000" pitchFamily="50" charset="0"/>
              </a:rPr>
              <a:t>There are just two classes of nodes: core and periphery. </a:t>
            </a:r>
          </a:p>
          <a:p>
            <a:pPr marL="571500" indent="-571500">
              <a:buFont typeface="Arial" panose="020B0604020202020204" pitchFamily="34" charset="0"/>
              <a:buChar char="•"/>
            </a:pPr>
            <a:r>
              <a:rPr lang="en-US" sz="2400" dirty="0">
                <a:latin typeface="Aileron Light" panose="00000400000000000000" pitchFamily="50" charset="0"/>
              </a:rPr>
              <a:t>Is a three-class partition consisting of core, semi-periphery, and periphery more realistic?</a:t>
            </a:r>
          </a:p>
          <a:p>
            <a:pPr marL="571500" indent="-571500">
              <a:buFont typeface="Arial" panose="020B0604020202020204" pitchFamily="34" charset="0"/>
              <a:buChar char="•"/>
            </a:pPr>
            <a:r>
              <a:rPr lang="en-US" sz="2400" dirty="0">
                <a:latin typeface="Aileron Light" panose="00000400000000000000" pitchFamily="50" charset="0"/>
              </a:rPr>
              <a:t>Or even partitioning with more classes?</a:t>
            </a:r>
          </a:p>
          <a:p>
            <a:pPr marL="571500" indent="-571500">
              <a:buFont typeface="Arial" panose="020B0604020202020204" pitchFamily="34" charset="0"/>
              <a:buChar char="•"/>
            </a:pPr>
            <a:r>
              <a:rPr lang="en-US" sz="2400" dirty="0">
                <a:latin typeface="Aileron Light" panose="00000400000000000000" pitchFamily="50" charset="0"/>
              </a:rPr>
              <a:t>The problem becomes more difficult as the number of classes is increased, and good justification is needed.</a:t>
            </a:r>
          </a:p>
        </p:txBody>
      </p:sp>
      <p:sp>
        <p:nvSpPr>
          <p:cNvPr id="5" name="Rectangle 4"/>
          <p:cNvSpPr/>
          <p:nvPr/>
        </p:nvSpPr>
        <p:spPr>
          <a:xfrm>
            <a:off x="6019800" y="6096000"/>
            <a:ext cx="7246883" cy="215444"/>
          </a:xfrm>
          <a:prstGeom prst="rect">
            <a:avLst/>
          </a:prstGeom>
        </p:spPr>
        <p:txBody>
          <a:bodyPr wrap="square">
            <a:spAutoFit/>
          </a:bodyPr>
          <a:lstStyle/>
          <a:p>
            <a:r>
              <a:rPr lang="en-US" sz="800" dirty="0">
                <a:hlinkClick r:id="rId3"/>
              </a:rPr>
              <a:t>http://www.sciencedirect.com/science/article/pii/S0378873399000192</a:t>
            </a:r>
            <a:endParaRPr lang="en-US" sz="800" dirty="0"/>
          </a:p>
        </p:txBody>
      </p:sp>
    </p:spTree>
    <p:extLst>
      <p:ext uri="{BB962C8B-B14F-4D97-AF65-F5344CB8AC3E}">
        <p14:creationId xmlns:p14="http://schemas.microsoft.com/office/powerpoint/2010/main" val="221966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6208"/>
            <a:ext cx="6764756" cy="1325563"/>
          </a:xfrm>
        </p:spPr>
        <p:txBody>
          <a:bodyPr/>
          <a:lstStyle/>
          <a:p>
            <a:r>
              <a:rPr lang="en-US" dirty="0">
                <a:latin typeface="Aileron Light" panose="00000400000000000000" pitchFamily="50" charset="0"/>
              </a:rPr>
              <a:t>Possible structures</a:t>
            </a:r>
          </a:p>
        </p:txBody>
      </p:sp>
      <p:sp>
        <p:nvSpPr>
          <p:cNvPr id="4" name="Slide Number Placeholder 3"/>
          <p:cNvSpPr>
            <a:spLocks noGrp="1"/>
          </p:cNvSpPr>
          <p:nvPr>
            <p:ph type="sldNum" sz="quarter" idx="10"/>
          </p:nvPr>
        </p:nvSpPr>
        <p:spPr>
          <a:xfrm>
            <a:off x="8695649" y="6443958"/>
            <a:ext cx="445520" cy="365125"/>
          </a:xfrm>
        </p:spPr>
        <p:txBody>
          <a:bodyPr/>
          <a:lstStyle/>
          <a:p>
            <a:pPr>
              <a:defRPr/>
            </a:pPr>
            <a:fld id="{640B6591-407E-4742-9513-3BA6198A5F88}" type="slidenum">
              <a:rPr lang="en-US" smtClean="0">
                <a:solidFill>
                  <a:prstClr val="black"/>
                </a:solidFill>
                <a:latin typeface="Aileron Light" panose="00000400000000000000" pitchFamily="50" charset="0"/>
              </a:rPr>
              <a:pPr>
                <a:defRPr/>
              </a:pPr>
              <a:t>27</a:t>
            </a:fld>
            <a:endParaRPr lang="en-US" dirty="0">
              <a:solidFill>
                <a:prstClr val="black"/>
              </a:solidFill>
              <a:latin typeface="Aileron Light" panose="00000400000000000000" pitchFamily="5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7209"/>
            <a:ext cx="914399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98217" y="6205470"/>
            <a:ext cx="1854995" cy="215444"/>
          </a:xfrm>
          <a:prstGeom prst="rect">
            <a:avLst/>
          </a:prstGeom>
          <a:noFill/>
        </p:spPr>
        <p:txBody>
          <a:bodyPr wrap="none" rtlCol="0">
            <a:spAutoFit/>
          </a:bodyPr>
          <a:lstStyle/>
          <a:p>
            <a:r>
              <a:rPr lang="en-US" sz="800" dirty="0">
                <a:latin typeface="Aileron Light" panose="00000400000000000000" pitchFamily="50" charset="0"/>
              </a:rPr>
              <a:t>From Aaron </a:t>
            </a:r>
            <a:r>
              <a:rPr lang="en-US" sz="800" dirty="0" err="1">
                <a:latin typeface="Aileron Light" panose="00000400000000000000" pitchFamily="50" charset="0"/>
              </a:rPr>
              <a:t>Clauset</a:t>
            </a:r>
            <a:r>
              <a:rPr lang="en-US" sz="800" dirty="0">
                <a:latin typeface="Aileron Light" panose="00000400000000000000" pitchFamily="50" charset="0"/>
              </a:rPr>
              <a:t> and Mason Porter</a:t>
            </a:r>
          </a:p>
        </p:txBody>
      </p:sp>
      <p:sp>
        <p:nvSpPr>
          <p:cNvPr id="7" name="TextBox 6"/>
          <p:cNvSpPr txBox="1"/>
          <p:nvPr/>
        </p:nvSpPr>
        <p:spPr>
          <a:xfrm>
            <a:off x="1447800" y="6218626"/>
            <a:ext cx="3429000" cy="646331"/>
          </a:xfrm>
          <a:prstGeom prst="rect">
            <a:avLst/>
          </a:prstGeom>
          <a:noFill/>
        </p:spPr>
        <p:txBody>
          <a:bodyPr wrap="square" rtlCol="0">
            <a:spAutoFit/>
          </a:bodyPr>
          <a:lstStyle/>
          <a:p>
            <a:r>
              <a:rPr lang="en-US" dirty="0">
                <a:latin typeface="Aileron Light" panose="00000400000000000000" pitchFamily="50" charset="0"/>
              </a:rPr>
              <a:t>dark shade = 0 (nonadjacent)</a:t>
            </a:r>
          </a:p>
          <a:p>
            <a:r>
              <a:rPr lang="en-US" dirty="0">
                <a:latin typeface="Aileron Light" panose="00000400000000000000" pitchFamily="50" charset="0"/>
              </a:rPr>
              <a:t>light shade = 1 (adjacent)</a:t>
            </a:r>
          </a:p>
        </p:txBody>
      </p:sp>
    </p:spTree>
    <p:extLst>
      <p:ext uri="{BB962C8B-B14F-4D97-AF65-F5344CB8AC3E}">
        <p14:creationId xmlns:p14="http://schemas.microsoft.com/office/powerpoint/2010/main" val="288749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Core and communities</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28</a:t>
            </a:fld>
            <a:endParaRPr lang="en-US" dirty="0">
              <a:solidFill>
                <a:prstClr val="black"/>
              </a:solidFill>
              <a:latin typeface="Aileron Light" panose="00000400000000000000" pitchFamily="50" charset="0"/>
            </a:endParaRPr>
          </a:p>
        </p:txBody>
      </p:sp>
      <p:sp>
        <p:nvSpPr>
          <p:cNvPr id="3" name="Content Placeholder 2"/>
          <p:cNvSpPr>
            <a:spLocks noGrp="1"/>
          </p:cNvSpPr>
          <p:nvPr>
            <p:ph idx="4294967295"/>
          </p:nvPr>
        </p:nvSpPr>
        <p:spPr>
          <a:xfrm>
            <a:off x="76200" y="1524000"/>
            <a:ext cx="5410200" cy="4525963"/>
          </a:xfrm>
        </p:spPr>
        <p:txBody>
          <a:bodyPr/>
          <a:lstStyle/>
          <a:p>
            <a:r>
              <a:rPr lang="en-US" dirty="0">
                <a:latin typeface="Aileron Light" panose="00000400000000000000" pitchFamily="50" charset="0"/>
              </a:rPr>
              <a:t>The network core was traditionally viewed as a single giant community (lacking internal communities, see references [7], [8], [9], [10]). </a:t>
            </a:r>
          </a:p>
          <a:p>
            <a:r>
              <a:rPr lang="en-US" dirty="0">
                <a:latin typeface="Aileron Light" panose="00000400000000000000" pitchFamily="50" charset="0"/>
              </a:rPr>
              <a:t>Yang and </a:t>
            </a:r>
            <a:r>
              <a:rPr lang="en-US" dirty="0" err="1">
                <a:latin typeface="Aileron Light" panose="00000400000000000000" pitchFamily="50" charset="0"/>
              </a:rPr>
              <a:t>Leskovec</a:t>
            </a:r>
            <a:r>
              <a:rPr lang="en-US" dirty="0">
                <a:latin typeface="Aileron Light" panose="00000400000000000000" pitchFamily="50" charset="0"/>
              </a:rPr>
              <a:t> (2014, reference [11]) showed that dense cores form as a result of many overlapping communities. </a:t>
            </a:r>
          </a:p>
          <a:p>
            <a:r>
              <a:rPr lang="en-US" dirty="0">
                <a:latin typeface="Aileron Light" panose="00000400000000000000" pitchFamily="50" charset="0"/>
              </a:rPr>
              <a:t>General observations: </a:t>
            </a:r>
          </a:p>
          <a:p>
            <a:pPr lvl="1"/>
            <a:r>
              <a:rPr lang="en-US" dirty="0" err="1">
                <a:latin typeface="Aileron Light" panose="00000400000000000000" pitchFamily="50" charset="0"/>
              </a:rPr>
              <a:t>foodweb</a:t>
            </a:r>
            <a:r>
              <a:rPr lang="en-US" dirty="0">
                <a:latin typeface="Aileron Light" panose="00000400000000000000" pitchFamily="50" charset="0"/>
              </a:rPr>
              <a:t>, social, and web networks exhibit a </a:t>
            </a:r>
            <a:br>
              <a:rPr lang="en-US" dirty="0">
                <a:latin typeface="Aileron Light" panose="00000400000000000000" pitchFamily="50" charset="0"/>
              </a:rPr>
            </a:br>
            <a:r>
              <a:rPr lang="en-US" dirty="0">
                <a:latin typeface="Aileron Light" panose="00000400000000000000" pitchFamily="50" charset="0"/>
              </a:rPr>
              <a:t>single dominant core, while </a:t>
            </a:r>
          </a:p>
          <a:p>
            <a:pPr lvl="1"/>
            <a:r>
              <a:rPr lang="en-US" dirty="0">
                <a:latin typeface="Aileron Light" panose="00000400000000000000" pitchFamily="50" charset="0"/>
              </a:rPr>
              <a:t>protein-protein interaction and product co-purchasing networks contain many local cores formed around the central core</a:t>
            </a:r>
          </a:p>
        </p:txBody>
      </p:sp>
      <p:sp>
        <p:nvSpPr>
          <p:cNvPr id="5" name="Rectangle 4"/>
          <p:cNvSpPr/>
          <p:nvPr/>
        </p:nvSpPr>
        <p:spPr>
          <a:xfrm>
            <a:off x="6019800" y="6174078"/>
            <a:ext cx="4572000" cy="338554"/>
          </a:xfrm>
          <a:prstGeom prst="rect">
            <a:avLst/>
          </a:prstGeom>
        </p:spPr>
        <p:txBody>
          <a:bodyPr>
            <a:spAutoFit/>
          </a:bodyPr>
          <a:lstStyle/>
          <a:p>
            <a:r>
              <a:rPr lang="en-US" sz="800" dirty="0">
                <a:latin typeface="Aileron Light" panose="00000400000000000000" pitchFamily="50" charset="0"/>
                <a:hlinkClick r:id="rId2"/>
              </a:rPr>
              <a:t>http://ilpubs.stanford.edu:8090/1103/2/paper-IEEE-full.pdf</a:t>
            </a:r>
            <a:endParaRPr lang="en-US" sz="800" dirty="0">
              <a:latin typeface="Aileron Light" panose="00000400000000000000" pitchFamily="50" charset="0"/>
            </a:endParaRPr>
          </a:p>
          <a:p>
            <a:endParaRPr lang="en-US" sz="800" dirty="0">
              <a:latin typeface="Aileron Light" panose="00000400000000000000" pitchFamily="50" charset="0"/>
            </a:endParaRPr>
          </a:p>
        </p:txBody>
      </p:sp>
      <p:pic>
        <p:nvPicPr>
          <p:cNvPr id="7" name="Picture 6">
            <a:extLst>
              <a:ext uri="{FF2B5EF4-FFF2-40B4-BE49-F238E27FC236}">
                <a16:creationId xmlns:a16="http://schemas.microsoft.com/office/drawing/2014/main" id="{97B0DB24-B83D-40E5-9119-A889D2FA7337}"/>
              </a:ext>
            </a:extLst>
          </p:cNvPr>
          <p:cNvPicPr>
            <a:picLocks noChangeAspect="1"/>
          </p:cNvPicPr>
          <p:nvPr/>
        </p:nvPicPr>
        <p:blipFill>
          <a:blip r:embed="rId3"/>
          <a:stretch>
            <a:fillRect/>
          </a:stretch>
        </p:blipFill>
        <p:spPr>
          <a:xfrm>
            <a:off x="5334000" y="2362200"/>
            <a:ext cx="3458905" cy="2641483"/>
          </a:xfrm>
          <a:prstGeom prst="rect">
            <a:avLst/>
          </a:prstGeom>
        </p:spPr>
      </p:pic>
    </p:spTree>
    <p:extLst>
      <p:ext uri="{BB962C8B-B14F-4D97-AF65-F5344CB8AC3E}">
        <p14:creationId xmlns:p14="http://schemas.microsoft.com/office/powerpoint/2010/main" val="337473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Core in Gephi</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29</a:t>
            </a:fld>
            <a:endParaRPr lang="en-US" dirty="0">
              <a:solidFill>
                <a:prstClr val="black"/>
              </a:solidFill>
            </a:endParaRPr>
          </a:p>
        </p:txBody>
      </p:sp>
      <p:sp>
        <p:nvSpPr>
          <p:cNvPr id="3" name="Content Placeholder 2"/>
          <p:cNvSpPr>
            <a:spLocks noGrp="1"/>
          </p:cNvSpPr>
          <p:nvPr>
            <p:ph idx="4294967295"/>
          </p:nvPr>
        </p:nvSpPr>
        <p:spPr>
          <a:xfrm>
            <a:off x="76200" y="3124200"/>
            <a:ext cx="2971800" cy="2830162"/>
          </a:xfrm>
        </p:spPr>
        <p:txBody>
          <a:bodyPr/>
          <a:lstStyle/>
          <a:p>
            <a:pPr marL="0" indent="0" algn="r">
              <a:buNone/>
            </a:pPr>
            <a:r>
              <a:rPr lang="en-US" sz="2400" dirty="0">
                <a:latin typeface="Aileron Light" panose="00000400000000000000" pitchFamily="50" charset="0"/>
              </a:rPr>
              <a:t>Under “Statistics” run “average degree” and then use “Filters”</a:t>
            </a:r>
          </a:p>
        </p:txBody>
      </p:sp>
      <p:pic>
        <p:nvPicPr>
          <p:cNvPr id="5" name="Picture 4"/>
          <p:cNvPicPr>
            <a:picLocks noChangeAspect="1"/>
          </p:cNvPicPr>
          <p:nvPr/>
        </p:nvPicPr>
        <p:blipFill>
          <a:blip r:embed="rId2"/>
          <a:stretch>
            <a:fillRect/>
          </a:stretch>
        </p:blipFill>
        <p:spPr>
          <a:xfrm>
            <a:off x="3276600" y="1659380"/>
            <a:ext cx="5459407" cy="4064000"/>
          </a:xfrm>
          <a:prstGeom prst="rect">
            <a:avLst/>
          </a:prstGeom>
        </p:spPr>
      </p:pic>
    </p:spTree>
    <p:extLst>
      <p:ext uri="{BB962C8B-B14F-4D97-AF65-F5344CB8AC3E}">
        <p14:creationId xmlns:p14="http://schemas.microsoft.com/office/powerpoint/2010/main" val="18771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495800"/>
            <a:ext cx="1600200" cy="1600200"/>
          </a:xfrm>
        </p:spPr>
        <p:txBody>
          <a:bodyPr vert="horz" lIns="91440" tIns="45720" rIns="91440" bIns="45720" rtlCol="0" anchor="ctr">
            <a:normAutofit/>
          </a:bodyPr>
          <a:lstStyle/>
          <a:p>
            <a:pPr defTabSz="914400"/>
            <a:r>
              <a:rPr lang="en-US" sz="3100" dirty="0">
                <a:latin typeface="Aileron Light" panose="00000400000000000000" pitchFamily="50" charset="0"/>
              </a:rPr>
              <a:t>Why?</a:t>
            </a:r>
          </a:p>
        </p:txBody>
      </p:sp>
      <p:sp>
        <p:nvSpPr>
          <p:cNvPr id="3" name="Content Placeholder 2"/>
          <p:cNvSpPr>
            <a:spLocks noGrp="1"/>
          </p:cNvSpPr>
          <p:nvPr>
            <p:ph type="body" sz="half" idx="2"/>
          </p:nvPr>
        </p:nvSpPr>
        <p:spPr>
          <a:xfrm>
            <a:off x="2895600" y="4360068"/>
            <a:ext cx="5334000" cy="2178844"/>
          </a:xfrm>
        </p:spPr>
        <p:txBody>
          <a:bodyPr vert="horz" lIns="91440" tIns="45720" rIns="91440" bIns="45720" rtlCol="0" anchor="ctr">
            <a:normAutofit fontScale="92500" lnSpcReduction="20000"/>
          </a:bodyPr>
          <a:lstStyle/>
          <a:p>
            <a:pPr indent="-228600" defTabSz="914400">
              <a:buFont typeface="Arial" panose="020B0604020202020204" pitchFamily="34" charset="0"/>
              <a:buChar char="•"/>
            </a:pPr>
            <a:r>
              <a:rPr lang="en-US" sz="1600" dirty="0">
                <a:latin typeface="Aileron Light" panose="00000400000000000000" pitchFamily="50" charset="0"/>
              </a:rPr>
              <a:t>Most observed real networks have:</a:t>
            </a:r>
          </a:p>
          <a:p>
            <a:pPr lvl="1" indent="-228600" defTabSz="914400">
              <a:buFont typeface="Arial" panose="020B0604020202020204" pitchFamily="34" charset="0"/>
              <a:buChar char="•"/>
            </a:pPr>
            <a:r>
              <a:rPr lang="en-US" sz="1600" dirty="0">
                <a:latin typeface="Aileron Light" panose="00000400000000000000" pitchFamily="50" charset="0"/>
              </a:rPr>
              <a:t>Heavy tail (</a:t>
            </a:r>
            <a:r>
              <a:rPr lang="en-US" sz="1600" dirty="0" err="1">
                <a:latin typeface="Aileron Light" panose="00000400000000000000" pitchFamily="50" charset="0"/>
              </a:rPr>
              <a:t>powerlaw</a:t>
            </a:r>
            <a:r>
              <a:rPr lang="en-US" sz="1600" dirty="0">
                <a:latin typeface="Aileron Light" panose="00000400000000000000" pitchFamily="50" charset="0"/>
              </a:rPr>
              <a:t>, exponential)</a:t>
            </a:r>
          </a:p>
          <a:p>
            <a:pPr lvl="1" indent="-228600" defTabSz="914400">
              <a:buFont typeface="Arial" panose="020B0604020202020204" pitchFamily="34" charset="0"/>
              <a:buChar char="•"/>
            </a:pPr>
            <a:r>
              <a:rPr lang="en-US" sz="1600" dirty="0">
                <a:latin typeface="Aileron Light" panose="00000400000000000000" pitchFamily="50" charset="0"/>
              </a:rPr>
              <a:t>High clustering (high number of triangles especially in social networks, lower count otherwise)</a:t>
            </a:r>
          </a:p>
          <a:p>
            <a:pPr lvl="1" indent="-228600" defTabSz="914400">
              <a:buFont typeface="Arial" panose="020B0604020202020204" pitchFamily="34" charset="0"/>
              <a:buChar char="•"/>
            </a:pPr>
            <a:r>
              <a:rPr lang="en-US" sz="1600" dirty="0">
                <a:latin typeface="Aileron Light" panose="00000400000000000000" pitchFamily="50" charset="0"/>
              </a:rPr>
              <a:t>Small average path (usually small diameter)</a:t>
            </a:r>
          </a:p>
          <a:p>
            <a:pPr lvl="1" indent="-228600" defTabSz="914400">
              <a:buFont typeface="Arial" panose="020B0604020202020204" pitchFamily="34" charset="0"/>
              <a:buChar char="•"/>
            </a:pPr>
            <a:r>
              <a:rPr lang="en-US" sz="1600" dirty="0">
                <a:latin typeface="Aileron Light" panose="00000400000000000000" pitchFamily="50" charset="0"/>
              </a:rPr>
              <a:t>Communities/periphery/hierarchy</a:t>
            </a:r>
          </a:p>
          <a:p>
            <a:pPr lvl="1" indent="-228600" defTabSz="914400">
              <a:buFont typeface="Arial" panose="020B0604020202020204" pitchFamily="34" charset="0"/>
              <a:buChar char="•"/>
            </a:pPr>
            <a:r>
              <a:rPr lang="en-US" sz="1600" dirty="0">
                <a:latin typeface="Aileron Light" panose="00000400000000000000" pitchFamily="50" charset="0"/>
              </a:rPr>
              <a:t>Homophily and assortative mixing (similar nodes tend to be adjacent)</a:t>
            </a:r>
          </a:p>
          <a:p>
            <a:pPr indent="-228600" defTabSz="914400">
              <a:buFont typeface="Arial" panose="020B0604020202020204" pitchFamily="34" charset="0"/>
              <a:buChar char="•"/>
            </a:pPr>
            <a:r>
              <a:rPr lang="en-US" sz="1600" dirty="0">
                <a:latin typeface="Aileron Light" panose="00000400000000000000" pitchFamily="50" charset="0"/>
              </a:rPr>
              <a:t>Where does the structure come from?  How do we model it?</a:t>
            </a:r>
          </a:p>
          <a:p>
            <a:pPr indent="-228600" defTabSz="914400">
              <a:buFont typeface="Arial" panose="020B0604020202020204" pitchFamily="34" charset="0"/>
              <a:buChar char="•"/>
            </a:pPr>
            <a:endParaRPr lang="en-US" sz="1600" dirty="0">
              <a:latin typeface="Aileron Light" panose="00000400000000000000" pitchFamily="50" charset="0"/>
            </a:endParaRPr>
          </a:p>
        </p:txBody>
      </p:sp>
      <p:sp>
        <p:nvSpPr>
          <p:cNvPr id="4" name="Slide Number Placeholder 3"/>
          <p:cNvSpPr>
            <a:spLocks noGrp="1"/>
          </p:cNvSpPr>
          <p:nvPr>
            <p:ph type="sldNum" sz="quarter" idx="12"/>
          </p:nvPr>
        </p:nvSpPr>
        <p:spPr/>
        <p:txBody>
          <a:bodyPr vert="horz" lIns="91440" tIns="45720" rIns="91440" bIns="45720" rtlCol="0" anchor="ctr">
            <a:normAutofit/>
          </a:bodyPr>
          <a:lstStyle/>
          <a:p>
            <a:pPr algn="r">
              <a:spcAft>
                <a:spcPts val="600"/>
              </a:spcAft>
              <a:defRPr/>
            </a:pPr>
            <a:fld id="{640B6591-407E-4742-9513-3BA6198A5F88}" type="slidenum">
              <a:rPr lang="en-US" sz="1000">
                <a:solidFill>
                  <a:schemeClr val="tx1">
                    <a:lumMod val="75000"/>
                    <a:lumOff val="25000"/>
                  </a:schemeClr>
                </a:solidFill>
                <a:latin typeface="Calibri" panose="020F0502020204030204"/>
              </a:rPr>
              <a:pPr algn="r">
                <a:spcAft>
                  <a:spcPts val="600"/>
                </a:spcAft>
                <a:defRPr/>
              </a:pPr>
              <a:t>3</a:t>
            </a:fld>
            <a:endParaRPr lang="en-US" sz="1000">
              <a:solidFill>
                <a:schemeClr val="tx1">
                  <a:lumMod val="75000"/>
                  <a:lumOff val="25000"/>
                </a:schemeClr>
              </a:solidFill>
              <a:latin typeface="Calibri" panose="020F0502020204030204"/>
            </a:endParaRPr>
          </a:p>
        </p:txBody>
      </p:sp>
      <p:pic>
        <p:nvPicPr>
          <p:cNvPr id="11" name="Picture 2" descr="Stochastic block modeling identifies network communities.&#10;HVR 6 is shown in two forms, colored according to the best partition into three communities. (A) A force-directed visualization of the network with the identified communities labeled by color. (B) Adjacency matrix in which the ordering of rows and columns has been permuted to match the inferred communities. Diagonal colored blocks are within-community links, and off-diagonal blocks are between-community links. The matrix is shown symmetrically to aid the eye.">
            <a:extLst>
              <a:ext uri="{FF2B5EF4-FFF2-40B4-BE49-F238E27FC236}">
                <a16:creationId xmlns:a16="http://schemas.microsoft.com/office/drawing/2014/main" id="{957DCF1A-BEDE-491A-BF44-9E26048747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52" b="-143"/>
          <a:stretch/>
        </p:blipFill>
        <p:spPr bwMode="auto">
          <a:xfrm>
            <a:off x="1447800" y="127665"/>
            <a:ext cx="6019800" cy="390078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51ECC23-2E87-42A6-B11A-9C8DDC13AA89}"/>
              </a:ext>
            </a:extLst>
          </p:cNvPr>
          <p:cNvCxnSpPr/>
          <p:nvPr/>
        </p:nvCxnSpPr>
        <p:spPr>
          <a:xfrm>
            <a:off x="2514600" y="4876800"/>
            <a:ext cx="0" cy="914400"/>
          </a:xfrm>
          <a:prstGeom prst="line">
            <a:avLst/>
          </a:prstGeom>
          <a:ln w="28575">
            <a:solidFill>
              <a:srgbClr val="0045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30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1-core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30</a:t>
            </a:fld>
            <a:endParaRPr lang="en-US" dirty="0">
              <a:solidFill>
                <a:prstClr val="black"/>
              </a:solidFill>
            </a:endParaRPr>
          </a:p>
        </p:txBody>
      </p:sp>
      <p:pic>
        <p:nvPicPr>
          <p:cNvPr id="5" name="Content Placeholder 4"/>
          <p:cNvPicPr>
            <a:picLocks noGrp="1" noChangeAspect="1"/>
          </p:cNvPicPr>
          <p:nvPr>
            <p:ph idx="4294967295"/>
          </p:nvPr>
        </p:nvPicPr>
        <p:blipFill>
          <a:blip r:embed="rId2"/>
          <a:stretch>
            <a:fillRect/>
          </a:stretch>
        </p:blipFill>
        <p:spPr>
          <a:xfrm>
            <a:off x="1625600" y="1524000"/>
            <a:ext cx="5892800" cy="4525963"/>
          </a:xfrm>
          <a:prstGeom prst="rect">
            <a:avLst/>
          </a:prstGeom>
        </p:spPr>
      </p:pic>
    </p:spTree>
    <p:extLst>
      <p:ext uri="{BB962C8B-B14F-4D97-AF65-F5344CB8AC3E}">
        <p14:creationId xmlns:p14="http://schemas.microsoft.com/office/powerpoint/2010/main" val="417343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4-core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31</a:t>
            </a:fld>
            <a:endParaRPr lang="en-US" dirty="0">
              <a:solidFill>
                <a:prstClr val="black"/>
              </a:solidFill>
            </a:endParaRPr>
          </a:p>
        </p:txBody>
      </p:sp>
      <p:pic>
        <p:nvPicPr>
          <p:cNvPr id="5" name="Content Placeholder 4"/>
          <p:cNvPicPr>
            <a:picLocks noGrp="1" noChangeAspect="1"/>
          </p:cNvPicPr>
          <p:nvPr>
            <p:ph idx="4294967295"/>
          </p:nvPr>
        </p:nvPicPr>
        <p:blipFill>
          <a:blip r:embed="rId2"/>
          <a:stretch>
            <a:fillRect/>
          </a:stretch>
        </p:blipFill>
        <p:spPr>
          <a:xfrm>
            <a:off x="1609725" y="1447800"/>
            <a:ext cx="5924550" cy="4525963"/>
          </a:xfrm>
          <a:prstGeom prst="rect">
            <a:avLst/>
          </a:prstGeom>
        </p:spPr>
      </p:pic>
    </p:spTree>
    <p:extLst>
      <p:ext uri="{BB962C8B-B14F-4D97-AF65-F5344CB8AC3E}">
        <p14:creationId xmlns:p14="http://schemas.microsoft.com/office/powerpoint/2010/main" val="747061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 back the whole network</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32</a:t>
            </a:fld>
            <a:endParaRPr lang="en-US" dirty="0">
              <a:solidFill>
                <a:prstClr val="black"/>
              </a:solidFill>
            </a:endParaRPr>
          </a:p>
        </p:txBody>
      </p:sp>
      <p:pic>
        <p:nvPicPr>
          <p:cNvPr id="5" name="Content Placeholder 4"/>
          <p:cNvPicPr>
            <a:picLocks noGrp="1" noChangeAspect="1"/>
          </p:cNvPicPr>
          <p:nvPr>
            <p:ph idx="4294967295"/>
          </p:nvPr>
        </p:nvPicPr>
        <p:blipFill>
          <a:blip r:embed="rId2"/>
          <a:stretch>
            <a:fillRect/>
          </a:stretch>
        </p:blipFill>
        <p:spPr>
          <a:xfrm>
            <a:off x="1609725" y="1524000"/>
            <a:ext cx="5924550" cy="4525963"/>
          </a:xfrm>
          <a:prstGeom prst="rect">
            <a:avLst/>
          </a:prstGeom>
        </p:spPr>
      </p:pic>
    </p:spTree>
    <p:extLst>
      <p:ext uri="{BB962C8B-B14F-4D97-AF65-F5344CB8AC3E}">
        <p14:creationId xmlns:p14="http://schemas.microsoft.com/office/powerpoint/2010/main" val="4058283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43400" y="3192522"/>
            <a:ext cx="4800600" cy="3694950"/>
          </a:xfrm>
          <a:prstGeom prst="rect">
            <a:avLst/>
          </a:prstGeom>
        </p:spPr>
      </p:pic>
      <p:sp>
        <p:nvSpPr>
          <p:cNvPr id="2" name="Title 1"/>
          <p:cNvSpPr>
            <a:spLocks noGrp="1"/>
          </p:cNvSpPr>
          <p:nvPr>
            <p:ph type="title"/>
          </p:nvPr>
        </p:nvSpPr>
        <p:spPr/>
        <p:txBody>
          <a:bodyPr/>
          <a:lstStyle/>
          <a:p>
            <a:r>
              <a:rPr lang="en-US" dirty="0"/>
              <a:t>The core of the network</a:t>
            </a:r>
          </a:p>
        </p:txBody>
      </p:sp>
      <p:pic>
        <p:nvPicPr>
          <p:cNvPr id="5" name="Picture 4"/>
          <p:cNvPicPr>
            <a:picLocks noChangeAspect="1"/>
          </p:cNvPicPr>
          <p:nvPr/>
        </p:nvPicPr>
        <p:blipFill>
          <a:blip r:embed="rId3"/>
          <a:stretch>
            <a:fillRect/>
          </a:stretch>
        </p:blipFill>
        <p:spPr>
          <a:xfrm>
            <a:off x="192506" y="1641771"/>
            <a:ext cx="4800600" cy="3688190"/>
          </a:xfrm>
          <a:prstGeom prst="rect">
            <a:avLst/>
          </a:prstGeom>
        </p:spPr>
      </p:pic>
      <p:sp>
        <p:nvSpPr>
          <p:cNvPr id="7" name="TextBox 6"/>
          <p:cNvSpPr txBox="1"/>
          <p:nvPr/>
        </p:nvSpPr>
        <p:spPr>
          <a:xfrm>
            <a:off x="5334000" y="1371600"/>
            <a:ext cx="3733800" cy="923330"/>
          </a:xfrm>
          <a:prstGeom prst="rect">
            <a:avLst/>
          </a:prstGeom>
          <a:noFill/>
        </p:spPr>
        <p:txBody>
          <a:bodyPr wrap="square" rtlCol="0">
            <a:spAutoFit/>
          </a:bodyPr>
          <a:lstStyle/>
          <a:p>
            <a:r>
              <a:rPr lang="en-US" dirty="0"/>
              <a:t>For this network the core is the </a:t>
            </a:r>
            <a:br>
              <a:rPr lang="en-US" dirty="0"/>
            </a:br>
            <a:r>
              <a:rPr lang="en-US" dirty="0"/>
              <a:t>22-core, since the 23-core </a:t>
            </a:r>
            <a:br>
              <a:rPr lang="en-US" dirty="0"/>
            </a:br>
            <a:r>
              <a:rPr lang="en-US" dirty="0"/>
              <a:t>vanishes</a:t>
            </a:r>
          </a:p>
        </p:txBody>
      </p:sp>
      <p:cxnSp>
        <p:nvCxnSpPr>
          <p:cNvPr id="9" name="Straight Arrow Connector 8"/>
          <p:cNvCxnSpPr>
            <a:cxnSpLocks/>
          </p:cNvCxnSpPr>
          <p:nvPr/>
        </p:nvCxnSpPr>
        <p:spPr bwMode="auto">
          <a:xfrm flipH="1">
            <a:off x="4011028" y="1905000"/>
            <a:ext cx="1475372" cy="2971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7315200" y="1905000"/>
            <a:ext cx="838200" cy="4648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715000" y="2209800"/>
            <a:ext cx="76200" cy="34041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791805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CE47-AF18-48B0-B6A6-EC9701C0A7AB}"/>
              </a:ext>
            </a:extLst>
          </p:cNvPr>
          <p:cNvSpPr>
            <a:spLocks noGrp="1"/>
          </p:cNvSpPr>
          <p:nvPr>
            <p:ph type="title"/>
          </p:nvPr>
        </p:nvSpPr>
        <p:spPr>
          <a:xfrm>
            <a:off x="1981200" y="2895600"/>
            <a:ext cx="6764756" cy="1325563"/>
          </a:xfrm>
        </p:spPr>
        <p:txBody>
          <a:bodyPr/>
          <a:lstStyle/>
          <a:p>
            <a:r>
              <a:rPr lang="en-US" dirty="0"/>
              <a:t>Let’s practice in Gephi!</a:t>
            </a:r>
          </a:p>
        </p:txBody>
      </p:sp>
    </p:spTree>
    <p:extLst>
      <p:ext uri="{BB962C8B-B14F-4D97-AF65-F5344CB8AC3E}">
        <p14:creationId xmlns:p14="http://schemas.microsoft.com/office/powerpoint/2010/main" val="2590998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0"/>
            <a:ext cx="9141713"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6"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23"/>
            <a:ext cx="2925267" cy="417895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endParaRPr lang="en-US" sz="2400"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2" name="Title 1"/>
          <p:cNvSpPr>
            <a:spLocks noGrp="1"/>
          </p:cNvSpPr>
          <p:nvPr>
            <p:ph type="title"/>
          </p:nvPr>
        </p:nvSpPr>
        <p:spPr>
          <a:xfrm>
            <a:off x="350041" y="586861"/>
            <a:ext cx="2401024" cy="3387497"/>
          </a:xfrm>
        </p:spPr>
        <p:txBody>
          <a:bodyPr vert="horz" lIns="121920" tIns="60960" rIns="121920" bIns="60960" rtlCol="0" anchor="b">
            <a:normAutofit/>
          </a:bodyPr>
          <a:lstStyle/>
          <a:p>
            <a:pPr algn="r" defTabSz="1219140"/>
            <a:r>
              <a:rPr lang="en-US" sz="3467">
                <a:solidFill>
                  <a:srgbClr val="FFFFFF"/>
                </a:solidFill>
                <a:latin typeface="Aileron Light" panose="00000400000000000000" pitchFamily="50" charset="0"/>
              </a:rPr>
              <a:t>Main References</a:t>
            </a:r>
          </a:p>
        </p:txBody>
      </p:sp>
      <p:sp>
        <p:nvSpPr>
          <p:cNvPr id="3" name="Content Placeholder 2"/>
          <p:cNvSpPr>
            <a:spLocks noGrp="1"/>
          </p:cNvSpPr>
          <p:nvPr>
            <p:ph idx="4294967295"/>
          </p:nvPr>
        </p:nvSpPr>
        <p:spPr>
          <a:xfrm>
            <a:off x="3129606" y="1117600"/>
            <a:ext cx="6012115" cy="5740400"/>
          </a:xfrm>
          <a:prstGeom prst="rect">
            <a:avLst/>
          </a:prstGeom>
        </p:spPr>
        <p:txBody>
          <a:bodyPr vert="horz" lIns="121920" tIns="60960" rIns="121920" bIns="60960" rtlCol="0" anchor="ctr">
            <a:noAutofit/>
          </a:bodyPr>
          <a:lstStyle/>
          <a:p>
            <a:pPr marL="457200" indent="-457200">
              <a:buFont typeface="+mj-lt"/>
              <a:buAutoNum type="arabicPeriod"/>
            </a:pPr>
            <a:r>
              <a:rPr lang="en-US" sz="1100" dirty="0"/>
              <a:t>M. E. Newman, Analysis of weighted networks Physical Review E, vol. 70, no. 5, 2004.</a:t>
            </a:r>
          </a:p>
          <a:p>
            <a:pPr marL="457200" indent="-457200">
              <a:buFont typeface="+mj-lt"/>
              <a:buAutoNum type="arabicPeriod"/>
            </a:pPr>
            <a:r>
              <a:rPr lang="en-US" sz="1100" dirty="0" err="1"/>
              <a:t>Borgatti</a:t>
            </a:r>
            <a:r>
              <a:rPr lang="en-US" sz="1100" dirty="0"/>
              <a:t>, Stephen P., and Martin G. Everett. "Models of core/periphery structures“ Social networks 21.4 (2000): 375-395.</a:t>
            </a:r>
          </a:p>
          <a:p>
            <a:pPr marL="457200" indent="-457200">
              <a:buFont typeface="+mj-lt"/>
              <a:buAutoNum type="arabicPeriod"/>
            </a:pPr>
            <a:r>
              <a:rPr lang="en-US" sz="1100" dirty="0" err="1"/>
              <a:t>Csermely</a:t>
            </a:r>
            <a:r>
              <a:rPr lang="en-US" sz="1100" dirty="0"/>
              <a:t>, Peter, et al. "Structure and dynamics of core/periphery networks.“ Journal of Complex Networks 1.2 (2013): 93-123.</a:t>
            </a:r>
          </a:p>
          <a:p>
            <a:pPr marL="457200" indent="-457200">
              <a:buFont typeface="+mj-lt"/>
              <a:buAutoNum type="arabicPeriod"/>
            </a:pPr>
            <a:r>
              <a:rPr lang="en-US" sz="1100" dirty="0" err="1"/>
              <a:t>Kitsak</a:t>
            </a:r>
            <a:r>
              <a:rPr lang="en-US" sz="1100" dirty="0"/>
              <a:t>, Maksim, et al. "Identification of influential spreaders in complex networks." Nature Physics 6.11 (2010): 888-893</a:t>
            </a:r>
          </a:p>
          <a:p>
            <a:pPr marL="457200" indent="-457200">
              <a:buFont typeface="+mj-lt"/>
              <a:buAutoNum type="arabicPeriod"/>
            </a:pPr>
            <a:r>
              <a:rPr lang="en-US" sz="1100" dirty="0"/>
              <a:t>S. B. Seidman, Network structure and minimum degree, Social networks, vol. 5, no. 3, pp. 269287, 1983</a:t>
            </a:r>
          </a:p>
          <a:p>
            <a:pPr marL="457200" indent="-457200">
              <a:buFont typeface="+mj-lt"/>
              <a:buAutoNum type="arabicPeriod"/>
            </a:pPr>
            <a:r>
              <a:rPr lang="en-US" sz="1100" dirty="0" err="1"/>
              <a:t>Borgatti</a:t>
            </a:r>
            <a:r>
              <a:rPr lang="en-US" sz="1100" dirty="0"/>
              <a:t>, Stephen P., and Martin G. Everett. "Models of core/periphery structures." </a:t>
            </a:r>
            <a:r>
              <a:rPr lang="en-US" sz="1100" i="1" dirty="0"/>
              <a:t>Social networks</a:t>
            </a:r>
            <a:r>
              <a:rPr lang="en-US" sz="1100" dirty="0"/>
              <a:t> 21.4 (2000): 375-395.</a:t>
            </a:r>
          </a:p>
          <a:p>
            <a:pPr marL="457200" indent="-457200">
              <a:buFont typeface="+mj-lt"/>
              <a:buAutoNum type="arabicPeriod"/>
            </a:pPr>
            <a:r>
              <a:rPr lang="en-US" sz="1100" dirty="0"/>
              <a:t>J. </a:t>
            </a:r>
            <a:r>
              <a:rPr lang="en-US" sz="1100" dirty="0" err="1"/>
              <a:t>Leskovec</a:t>
            </a:r>
            <a:r>
              <a:rPr lang="en-US" sz="1100" dirty="0"/>
              <a:t>, K. J. Lang, A. Dasgupta, and M. W. Mahoney, “Community structure in large networks: Natural cluster sizes and the absence of large well-defined clusters,” Internet Mathematics, vol. 6, no. 1, pp. 29–123, 2009.</a:t>
            </a:r>
          </a:p>
          <a:p>
            <a:pPr marL="457200" indent="-457200">
              <a:buFont typeface="+mj-lt"/>
              <a:buAutoNum type="arabicPeriod"/>
            </a:pPr>
            <a:r>
              <a:rPr lang="en-US" sz="1100" dirty="0"/>
              <a:t>A. </a:t>
            </a:r>
            <a:r>
              <a:rPr lang="en-US" sz="1100" dirty="0" err="1"/>
              <a:t>Clauset</a:t>
            </a:r>
            <a:r>
              <a:rPr lang="en-US" sz="1100" dirty="0"/>
              <a:t>, M. Newman, and C. Moore, “Finding community structure in very large networks,” Physical Review E, vol. 70, p. 066111, 2004.</a:t>
            </a:r>
          </a:p>
          <a:p>
            <a:pPr marL="457200" indent="-457200">
              <a:buFont typeface="+mj-lt"/>
              <a:buAutoNum type="arabicPeriod"/>
            </a:pPr>
            <a:r>
              <a:rPr lang="en-US" sz="1100" dirty="0"/>
              <a:t>M. </a:t>
            </a:r>
            <a:r>
              <a:rPr lang="en-US" sz="1100" dirty="0" err="1"/>
              <a:t>Coscia</a:t>
            </a:r>
            <a:r>
              <a:rPr lang="en-US" sz="1100" dirty="0"/>
              <a:t>, G. Rossetti, F. Giannotti, and D. </a:t>
            </a:r>
            <a:r>
              <a:rPr lang="en-US" sz="1100" dirty="0" err="1"/>
              <a:t>Pedreschi</a:t>
            </a:r>
            <a:r>
              <a:rPr lang="en-US" sz="1100" dirty="0"/>
              <a:t>, “Demon: a local-first discovery method for overlapping communities,” in Proceedings of the ACM SIGKDD International Conference on Knowledge Discovery and Data Mining (KDD), 2012, pp. 615–623.</a:t>
            </a:r>
          </a:p>
          <a:p>
            <a:pPr marL="457200" indent="-457200">
              <a:buFont typeface="+mj-lt"/>
              <a:buAutoNum type="arabicPeriod"/>
            </a:pPr>
            <a:r>
              <a:rPr lang="en-US" sz="1100" dirty="0"/>
              <a:t>J. </a:t>
            </a:r>
            <a:r>
              <a:rPr lang="en-US" sz="1100" dirty="0" err="1"/>
              <a:t>Leskovec</a:t>
            </a:r>
            <a:r>
              <a:rPr lang="en-US" sz="1100" dirty="0"/>
              <a:t>, K. Lang, and M. Mahoney, “Empirical comparison of algorithms for network community detection,” in Proceedings of the International Conference on World Wide Web (WWW), 2010</a:t>
            </a:r>
          </a:p>
          <a:p>
            <a:pPr marL="457200" indent="-457200">
              <a:buFont typeface="+mj-lt"/>
              <a:buAutoNum type="arabicPeriod"/>
            </a:pPr>
            <a:r>
              <a:rPr lang="en-US" sz="1100" dirty="0" err="1"/>
              <a:t>Jaewon</a:t>
            </a:r>
            <a:r>
              <a:rPr lang="en-US" sz="1100" dirty="0"/>
              <a:t> Yang and Jure </a:t>
            </a:r>
            <a:r>
              <a:rPr lang="en-US" sz="1100" dirty="0" err="1"/>
              <a:t>Leskovec</a:t>
            </a:r>
            <a:r>
              <a:rPr lang="en-US" sz="1100" dirty="0"/>
              <a:t>.  “Overlapping Communities Explain Core-Periphery Organization of Networks” Proceedings of the IEEE (2014)</a:t>
            </a:r>
          </a:p>
          <a:p>
            <a:pPr>
              <a:buFont typeface="+mj-lt"/>
              <a:buAutoNum type="arabicPeriod"/>
            </a:pPr>
            <a:r>
              <a:rPr lang="en-US" sz="1100" dirty="0"/>
              <a:t>P. </a:t>
            </a:r>
            <a:r>
              <a:rPr lang="en-US" sz="1100" dirty="0" err="1"/>
              <a:t>Holme</a:t>
            </a:r>
            <a:r>
              <a:rPr lang="en-US" sz="1100" dirty="0"/>
              <a:t>, “Core-periphery organization of complex networks,” Physical Review E, vol. 72, p. 046111, 2005. </a:t>
            </a:r>
          </a:p>
          <a:p>
            <a:pPr>
              <a:buFont typeface="+mj-lt"/>
              <a:buAutoNum type="arabicPeriod"/>
            </a:pPr>
            <a:r>
              <a:rPr lang="en-US" sz="1100" dirty="0"/>
              <a:t>F. D. Rossa, F. </a:t>
            </a:r>
            <a:r>
              <a:rPr lang="en-US" sz="1100" dirty="0" err="1"/>
              <a:t>Dercole</a:t>
            </a:r>
            <a:r>
              <a:rPr lang="en-US" sz="1100" dirty="0"/>
              <a:t>, and C. Piccardi, “Profiling </a:t>
            </a:r>
            <a:r>
              <a:rPr lang="en-US" sz="1100" dirty="0" err="1"/>
              <a:t>coreperiphery</a:t>
            </a:r>
            <a:r>
              <a:rPr lang="en-US" sz="1100" dirty="0"/>
              <a:t> network structure by random walkers,” Scientific Reports, vol. 3, 2013. </a:t>
            </a:r>
          </a:p>
          <a:p>
            <a:pPr>
              <a:buFont typeface="+mj-lt"/>
              <a:buAutoNum type="arabicPeriod"/>
            </a:pPr>
            <a:r>
              <a:rPr lang="en-US" sz="1100" dirty="0"/>
              <a:t>J. </a:t>
            </a:r>
            <a:r>
              <a:rPr lang="en-US" sz="1100" dirty="0" err="1"/>
              <a:t>Leskovec</a:t>
            </a:r>
            <a:r>
              <a:rPr lang="en-US" sz="1100" dirty="0"/>
              <a:t>, K. J. Lang, A. Dasgupta, and M. W. Mahoney, “Community structure in large networks: Natural cluster sizes and the absence of large well-defined clusters,” Internet Mathematics, vol. 6, no. 1, pp. 29–123, 2009.</a:t>
            </a:r>
          </a:p>
          <a:p>
            <a:pPr>
              <a:buFont typeface="+mj-lt"/>
              <a:buAutoNum type="arabicPeriod"/>
            </a:pPr>
            <a:r>
              <a:rPr lang="en-US" sz="1100" dirty="0"/>
              <a:t>M. P. Rombach, M. A. Porter, J. H. Fowler, and P. J. </a:t>
            </a:r>
            <a:r>
              <a:rPr lang="en-US" sz="1100" dirty="0" err="1"/>
              <a:t>Mucha</a:t>
            </a:r>
            <a:r>
              <a:rPr lang="en-US" sz="1100" dirty="0"/>
              <a:t>, “Core-periphery structure in networks,” SIAM Journal of Applied Mathematics, vol. 74, no. 1, pp. 167–190, 2014</a:t>
            </a:r>
          </a:p>
          <a:p>
            <a:pPr marL="457200" indent="-457200">
              <a:buFont typeface="+mj-lt"/>
              <a:buAutoNum type="arabicPeriod"/>
            </a:pPr>
            <a:endParaRPr lang="en-US" sz="1100" b="1" dirty="0"/>
          </a:p>
          <a:p>
            <a:endParaRPr lang="en-US" sz="1100" b="1" dirty="0"/>
          </a:p>
          <a:p>
            <a:pPr marL="0" indent="0">
              <a:buNone/>
            </a:pPr>
            <a:endParaRPr lang="en-US" sz="1100" dirty="0"/>
          </a:p>
          <a:p>
            <a:endParaRPr lang="en-US" sz="1100" dirty="0">
              <a:latin typeface="Aileron Light" panose="00000400000000000000" pitchFamily="50" charset="0"/>
            </a:endParaRPr>
          </a:p>
        </p:txBody>
      </p:sp>
      <p:sp>
        <p:nvSpPr>
          <p:cNvPr id="4" name="Slide Number Placeholder 3"/>
          <p:cNvSpPr>
            <a:spLocks noGrp="1"/>
          </p:cNvSpPr>
          <p:nvPr>
            <p:ph type="sldNum" sz="quarter" idx="4294967295"/>
          </p:nvPr>
        </p:nvSpPr>
        <p:spPr>
          <a:xfrm>
            <a:off x="8498348" y="6503015"/>
            <a:ext cx="590077" cy="365124"/>
          </a:xfrm>
          <a:prstGeom prst="rect">
            <a:avLst/>
          </a:prstGeom>
        </p:spPr>
        <p:txBody>
          <a:bodyPr vert="horz" lIns="121920" tIns="60960" rIns="121920" bIns="60960" rtlCol="0" anchor="ctr">
            <a:normAutofit/>
          </a:bodyPr>
          <a:lstStyle/>
          <a:p>
            <a:pPr algn="r" defTabSz="1219170">
              <a:spcAft>
                <a:spcPts val="451"/>
              </a:spcAft>
              <a:defRPr/>
            </a:pPr>
            <a:fld id="{640B6591-407E-4742-9513-3BA6198A5F88}" type="slidenum">
              <a:rPr lang="en-US" sz="933">
                <a:solidFill>
                  <a:prstClr val="black">
                    <a:lumMod val="50000"/>
                    <a:lumOff val="50000"/>
                  </a:prstClr>
                </a:solidFill>
                <a:latin typeface="Aileron Light" panose="00000400000000000000" pitchFamily="50" charset="0"/>
              </a:rPr>
              <a:pPr algn="r" defTabSz="1219170">
                <a:spcAft>
                  <a:spcPts val="451"/>
                </a:spcAft>
                <a:defRPr/>
              </a:pPr>
              <a:t>35</a:t>
            </a:fld>
            <a:endParaRPr lang="en-US" sz="933">
              <a:solidFill>
                <a:prstClr val="black">
                  <a:lumMod val="50000"/>
                  <a:lumOff val="50000"/>
                </a:prstClr>
              </a:solidFill>
              <a:latin typeface="Aileron Light" panose="00000400000000000000" pitchFamily="50" charset="0"/>
            </a:endParaRPr>
          </a:p>
        </p:txBody>
      </p:sp>
    </p:spTree>
    <p:extLst>
      <p:ext uri="{BB962C8B-B14F-4D97-AF65-F5344CB8AC3E}">
        <p14:creationId xmlns:p14="http://schemas.microsoft.com/office/powerpoint/2010/main" val="2063373590"/>
      </p:ext>
    </p:extLst>
  </p:cSld>
  <p:clrMapOvr>
    <a:masterClrMapping/>
  </p:clrMapOvr>
  <mc:AlternateContent xmlns:mc="http://schemas.openxmlformats.org/markup-compatibility/2006" xmlns:p14="http://schemas.microsoft.com/office/powerpoint/2010/main">
    <mc:Choice Requires="p14">
      <p:transition spd="slow" p14:dur="2000" advTm="6952"/>
    </mc:Choice>
    <mc:Fallback xmlns="">
      <p:transition spd="slow" advTm="69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ctr">
            <a:normAutofit/>
          </a:bodyPr>
          <a:lstStyle/>
          <a:p>
            <a:pPr algn="ctr" defTabSz="914400"/>
            <a:r>
              <a:rPr lang="en-US" sz="3600" kern="1200" dirty="0">
                <a:latin typeface="Aileron Light" panose="00000400000000000000" pitchFamily="50" charset="0"/>
              </a:rPr>
              <a:t>Macro and Meso Scale properties</a:t>
            </a:r>
          </a:p>
        </p:txBody>
      </p:sp>
      <p:sp>
        <p:nvSpPr>
          <p:cNvPr id="4" name="Slide Number Placeholder 3"/>
          <p:cNvSpPr>
            <a:spLocks noGrp="1"/>
          </p:cNvSpPr>
          <p:nvPr>
            <p:ph type="sldNum" sz="quarter" idx="10"/>
          </p:nvPr>
        </p:nvSpPr>
        <p:spPr>
          <a:prstGeom prst="rect">
            <a:avLst/>
          </a:prstGeom>
        </p:spPr>
        <p:txBody>
          <a:bodyPr vert="horz" lIns="91440" tIns="45720" rIns="91440" bIns="45720" rtlCol="0" anchor="ctr">
            <a:normAutofit/>
          </a:bodyPr>
          <a:lstStyle/>
          <a:p>
            <a:pPr algn="r">
              <a:spcAft>
                <a:spcPts val="600"/>
              </a:spcAft>
              <a:defRPr/>
            </a:pPr>
            <a:fld id="{640B6591-407E-4742-9513-3BA6198A5F88}" type="slidenum">
              <a:rPr lang="en-US" sz="1000">
                <a:solidFill>
                  <a:srgbClr val="898989"/>
                </a:solidFill>
              </a:rPr>
              <a:pPr algn="r">
                <a:spcAft>
                  <a:spcPts val="600"/>
                </a:spcAft>
                <a:defRPr/>
              </a:pPr>
              <a:t>4</a:t>
            </a:fld>
            <a:endParaRPr lang="en-US" sz="1000">
              <a:solidFill>
                <a:srgbClr val="898989"/>
              </a:solidFill>
            </a:endParaRPr>
          </a:p>
        </p:txBody>
      </p:sp>
      <p:graphicFrame>
        <p:nvGraphicFramePr>
          <p:cNvPr id="19" name="Content Placeholder 5">
            <a:extLst>
              <a:ext uri="{FF2B5EF4-FFF2-40B4-BE49-F238E27FC236}">
                <a16:creationId xmlns:a16="http://schemas.microsoft.com/office/drawing/2014/main" id="{991E4A15-631B-487E-B1F8-BED0184DC947}"/>
              </a:ext>
            </a:extLst>
          </p:cNvPr>
          <p:cNvGraphicFramePr>
            <a:graphicFrameLocks noGrp="1"/>
          </p:cNvGraphicFramePr>
          <p:nvPr>
            <p:ph idx="4294967295"/>
            <p:extLst>
              <p:ext uri="{D42A27DB-BD31-4B8C-83A1-F6EECF244321}">
                <p14:modId xmlns:p14="http://schemas.microsoft.com/office/powerpoint/2010/main" val="1357340212"/>
              </p:ext>
            </p:extLst>
          </p:nvPr>
        </p:nvGraphicFramePr>
        <p:xfrm>
          <a:off x="228600" y="1525158"/>
          <a:ext cx="8534400" cy="4570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19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ileron Light" panose="00000400000000000000" pitchFamily="50" charset="0"/>
              </a:rPr>
              <a:t>Some local and global metrics </a:t>
            </a:r>
            <a:br>
              <a:rPr lang="en-US" sz="3600" dirty="0">
                <a:latin typeface="Aileron Light" panose="00000400000000000000" pitchFamily="50" charset="0"/>
              </a:rPr>
            </a:br>
            <a:r>
              <a:rPr lang="en-US" sz="3600" dirty="0">
                <a:latin typeface="Aileron Light" panose="00000400000000000000" pitchFamily="50" charset="0"/>
              </a:rPr>
              <a:t>pertaining to structure of networks</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5</a:t>
            </a:fld>
            <a:endParaRPr lang="en-US" dirty="0">
              <a:solidFill>
                <a:prstClr val="black"/>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114524751"/>
              </p:ext>
            </p:extLst>
          </p:nvPr>
        </p:nvGraphicFramePr>
        <p:xfrm>
          <a:off x="152400" y="1503387"/>
          <a:ext cx="8839199" cy="4780885"/>
        </p:xfrm>
        <a:graphic>
          <a:graphicData uri="http://schemas.openxmlformats.org/drawingml/2006/table">
            <a:tbl>
              <a:tblPr firstRow="1" bandRow="1">
                <a:tableStyleId>{5C22544A-7EE6-4342-B048-85BDC9FD1C3A}</a:tableStyleId>
              </a:tblPr>
              <a:tblGrid>
                <a:gridCol w="3876841">
                  <a:extLst>
                    <a:ext uri="{9D8B030D-6E8A-4147-A177-3AD203B41FA5}">
                      <a16:colId xmlns:a16="http://schemas.microsoft.com/office/drawing/2014/main" val="20000"/>
                    </a:ext>
                  </a:extLst>
                </a:gridCol>
                <a:gridCol w="2558716">
                  <a:extLst>
                    <a:ext uri="{9D8B030D-6E8A-4147-A177-3AD203B41FA5}">
                      <a16:colId xmlns:a16="http://schemas.microsoft.com/office/drawing/2014/main" val="20001"/>
                    </a:ext>
                  </a:extLst>
                </a:gridCol>
                <a:gridCol w="2403642">
                  <a:extLst>
                    <a:ext uri="{9D8B030D-6E8A-4147-A177-3AD203B41FA5}">
                      <a16:colId xmlns:a16="http://schemas.microsoft.com/office/drawing/2014/main" val="20002"/>
                    </a:ext>
                  </a:extLst>
                </a:gridCol>
              </a:tblGrid>
              <a:tr h="541905">
                <a:tc>
                  <a:txBody>
                    <a:bodyPr/>
                    <a:lstStyle/>
                    <a:p>
                      <a:r>
                        <a:rPr lang="en-US" baseline="0" dirty="0"/>
                        <a:t>Structure they capture</a:t>
                      </a:r>
                      <a:endParaRPr lang="en-US" dirty="0"/>
                    </a:p>
                  </a:txBody>
                  <a:tcPr/>
                </a:tc>
                <a:tc>
                  <a:txBody>
                    <a:bodyPr/>
                    <a:lstStyle/>
                    <a:p>
                      <a:r>
                        <a:rPr lang="en-US" dirty="0"/>
                        <a:t>Local Statistics</a:t>
                      </a:r>
                    </a:p>
                  </a:txBody>
                  <a:tcPr/>
                </a:tc>
                <a:tc>
                  <a:txBody>
                    <a:bodyPr/>
                    <a:lstStyle/>
                    <a:p>
                      <a:r>
                        <a:rPr lang="en-US" dirty="0"/>
                        <a:t>Global statistics</a:t>
                      </a:r>
                    </a:p>
                  </a:txBody>
                  <a:tcPr/>
                </a:tc>
                <a:extLst>
                  <a:ext uri="{0D108BD9-81ED-4DB2-BD59-A6C34878D82A}">
                    <a16:rowId xmlns:a16="http://schemas.microsoft.com/office/drawing/2014/main" val="10000"/>
                  </a:ext>
                </a:extLst>
              </a:tr>
              <a:tr h="935342">
                <a:tc>
                  <a:txBody>
                    <a:bodyPr/>
                    <a:lstStyle/>
                    <a:p>
                      <a:r>
                        <a:rPr lang="en-US" dirty="0"/>
                        <a:t>Direct influence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General feel</a:t>
                      </a:r>
                      <a:r>
                        <a:rPr lang="en-US" baseline="0" dirty="0"/>
                        <a:t> for the distribution of the edges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Vertex degree, </a:t>
                      </a:r>
                      <a:br>
                        <a:rPr lang="en-US" dirty="0"/>
                      </a:br>
                      <a:r>
                        <a:rPr lang="en-US" dirty="0"/>
                        <a:t>in and out</a:t>
                      </a:r>
                      <a:r>
                        <a:rPr lang="en-US" baseline="0" dirty="0"/>
                        <a:t> degree</a:t>
                      </a:r>
                      <a:endParaRPr lang="en-US" dirty="0"/>
                    </a:p>
                  </a:txBody>
                  <a:tcPr/>
                </a:tc>
                <a:tc>
                  <a:txBody>
                    <a:bodyPr/>
                    <a:lstStyle/>
                    <a:p>
                      <a:r>
                        <a:rPr lang="en-US" dirty="0"/>
                        <a:t>Degree distribution</a:t>
                      </a:r>
                    </a:p>
                  </a:txBody>
                  <a:tcPr/>
                </a:tc>
                <a:extLst>
                  <a:ext uri="{0D108BD9-81ED-4DB2-BD59-A6C34878D82A}">
                    <a16:rowId xmlns:a16="http://schemas.microsoft.com/office/drawing/2014/main" val="10001"/>
                  </a:ext>
                </a:extLst>
              </a:tr>
              <a:tr h="935342">
                <a:tc>
                  <a:txBody>
                    <a:bodyPr/>
                    <a:lstStyle/>
                    <a:p>
                      <a:r>
                        <a:rPr lang="en-US" dirty="0"/>
                        <a:t>Closeness, distance between nodes </a:t>
                      </a:r>
                    </a:p>
                  </a:txBody>
                  <a:tcPr/>
                </a:tc>
                <a:tc>
                  <a:txBody>
                    <a:bodyPr/>
                    <a:lstStyle/>
                    <a:p>
                      <a:r>
                        <a:rPr lang="en-US" dirty="0"/>
                        <a:t>Geodesic (shortest path between two nodes)</a:t>
                      </a:r>
                    </a:p>
                    <a:p>
                      <a:r>
                        <a:rPr lang="en-US" dirty="0"/>
                        <a:t>Distance (numerical value</a:t>
                      </a:r>
                      <a:r>
                        <a:rPr lang="en-US" baseline="0" dirty="0"/>
                        <a:t> – length of a geodesic</a:t>
                      </a:r>
                      <a:r>
                        <a:rPr lang="en-US" dirty="0"/>
                        <a:t>)</a:t>
                      </a:r>
                    </a:p>
                  </a:txBody>
                  <a:tcPr/>
                </a:tc>
                <a:tc>
                  <a:txBody>
                    <a:bodyPr/>
                    <a:lstStyle/>
                    <a:p>
                      <a:r>
                        <a:rPr lang="en-US" dirty="0"/>
                        <a:t>Diameter, radius, </a:t>
                      </a:r>
                      <a:br>
                        <a:rPr lang="en-US" dirty="0"/>
                      </a:br>
                      <a:r>
                        <a:rPr lang="en-US" dirty="0"/>
                        <a:t>average path length</a:t>
                      </a:r>
                    </a:p>
                  </a:txBody>
                  <a:tcPr/>
                </a:tc>
                <a:extLst>
                  <a:ext uri="{0D108BD9-81ED-4DB2-BD59-A6C34878D82A}">
                    <a16:rowId xmlns:a16="http://schemas.microsoft.com/office/drawing/2014/main" val="10002"/>
                  </a:ext>
                </a:extLst>
              </a:tr>
              <a:tr h="1453388">
                <a:tc>
                  <a:txBody>
                    <a:bodyPr/>
                    <a:lstStyle/>
                    <a:p>
                      <a:r>
                        <a:rPr lang="en-US" dirty="0"/>
                        <a:t>Connectedness of the network</a:t>
                      </a:r>
                    </a:p>
                    <a:p>
                      <a:r>
                        <a:rPr lang="en-US" dirty="0"/>
                        <a:t>How critical are vertices to the connectedness of the graph?</a:t>
                      </a:r>
                    </a:p>
                    <a:p>
                      <a:r>
                        <a:rPr lang="en-US" dirty="0"/>
                        <a:t>How much damage can a network take before disconnecting?</a:t>
                      </a:r>
                    </a:p>
                    <a:p>
                      <a:endParaRPr lang="en-US" dirty="0"/>
                    </a:p>
                  </a:txBody>
                  <a:tcPr/>
                </a:tc>
                <a:tc>
                  <a:txBody>
                    <a:bodyPr/>
                    <a:lstStyle/>
                    <a:p>
                      <a:r>
                        <a:rPr lang="en-US" dirty="0"/>
                        <a:t>Existence of a bridge (cut-edge)</a:t>
                      </a:r>
                    </a:p>
                    <a:p>
                      <a:r>
                        <a:rPr lang="en-US" dirty="0"/>
                        <a:t>Existence</a:t>
                      </a:r>
                      <a:r>
                        <a:rPr lang="en-US" baseline="0" dirty="0"/>
                        <a:t> of a c</a:t>
                      </a:r>
                      <a:r>
                        <a:rPr lang="en-US" dirty="0"/>
                        <a:t>ut vertex</a:t>
                      </a:r>
                    </a:p>
                  </a:txBody>
                  <a:tcPr/>
                </a:tc>
                <a:tc>
                  <a:txBody>
                    <a:bodyPr/>
                    <a:lstStyle/>
                    <a:p>
                      <a:r>
                        <a:rPr lang="en-US" dirty="0"/>
                        <a:t>Vertex cut</a:t>
                      </a:r>
                    </a:p>
                    <a:p>
                      <a:r>
                        <a:rPr lang="en-US" dirty="0"/>
                        <a:t>Edge cut</a:t>
                      </a:r>
                    </a:p>
                  </a:txBody>
                  <a:tcPr/>
                </a:tc>
                <a:extLst>
                  <a:ext uri="{0D108BD9-81ED-4DB2-BD59-A6C34878D82A}">
                    <a16:rowId xmlns:a16="http://schemas.microsoft.com/office/drawing/2014/main" val="10003"/>
                  </a:ext>
                </a:extLst>
              </a:tr>
              <a:tr h="635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Tight node/edge neighborhoods, important nodes as a group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Clique, </a:t>
                      </a:r>
                      <a:r>
                        <a:rPr lang="en-US" dirty="0" err="1"/>
                        <a:t>plex</a:t>
                      </a:r>
                      <a:r>
                        <a:rPr lang="en-US" dirty="0"/>
                        <a:t>, core,</a:t>
                      </a:r>
                      <a:r>
                        <a:rPr lang="en-US" baseline="0" dirty="0"/>
                        <a:t>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k-dense (for edges)</a:t>
                      </a:r>
                    </a:p>
                  </a:txBody>
                  <a:tcPr/>
                </a:tc>
                <a:tc>
                  <a:txBody>
                    <a:bodyPr/>
                    <a:lstStyle/>
                    <a:p>
                      <a:r>
                        <a:rPr lang="en-US" dirty="0"/>
                        <a:t>Community</a:t>
                      </a:r>
                      <a:r>
                        <a:rPr lang="en-US" baseline="0" dirty="0"/>
                        <a:t> detection</a:t>
                      </a:r>
                      <a:br>
                        <a:rPr lang="en-US" baseline="0" dirty="0"/>
                      </a:br>
                      <a:r>
                        <a:rPr lang="en-US" baseline="0" dirty="0"/>
                        <a:t>Core-periphery structure</a:t>
                      </a:r>
                    </a:p>
                    <a:p>
                      <a:endParaRPr lang="en-US" baseline="0" dirty="0"/>
                    </a:p>
                    <a:p>
                      <a:endParaRPr lang="en-US" dirty="0"/>
                    </a:p>
                  </a:txBody>
                  <a:tcPr/>
                </a:tc>
                <a:extLst>
                  <a:ext uri="{0D108BD9-81ED-4DB2-BD59-A6C34878D82A}">
                    <a16:rowId xmlns:a16="http://schemas.microsoft.com/office/drawing/2014/main" val="10004"/>
                  </a:ext>
                </a:extLst>
              </a:tr>
            </a:tbl>
          </a:graphicData>
        </a:graphic>
      </p:graphicFrame>
      <p:sp>
        <p:nvSpPr>
          <p:cNvPr id="5" name="Rectangle 4"/>
          <p:cNvSpPr/>
          <p:nvPr/>
        </p:nvSpPr>
        <p:spPr bwMode="auto">
          <a:xfrm>
            <a:off x="152400" y="5354613"/>
            <a:ext cx="8839199" cy="903827"/>
          </a:xfrm>
          <a:prstGeom prst="rect">
            <a:avLst/>
          </a:prstGeom>
          <a:noFill/>
          <a:ln w="57150" cap="flat" cmpd="sng" algn="ctr">
            <a:solidFill>
              <a:srgbClr val="FFD5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6304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99595"/>
            <a:ext cx="7372349" cy="1325563"/>
          </a:xfrm>
        </p:spPr>
        <p:txBody>
          <a:bodyPr/>
          <a:lstStyle/>
          <a:p>
            <a:r>
              <a:rPr lang="en-US" dirty="0">
                <a:latin typeface="Aileron Light" panose="00000400000000000000" pitchFamily="50" charset="0"/>
              </a:rPr>
              <a:t>Groups and subgroups identifications</a:t>
            </a:r>
          </a:p>
        </p:txBody>
      </p:sp>
      <p:sp>
        <p:nvSpPr>
          <p:cNvPr id="5" name="Content Placeholder 4"/>
          <p:cNvSpPr>
            <a:spLocks noGrp="1"/>
          </p:cNvSpPr>
          <p:nvPr>
            <p:ph idx="4294967295"/>
          </p:nvPr>
        </p:nvSpPr>
        <p:spPr>
          <a:xfrm>
            <a:off x="152400" y="1504950"/>
            <a:ext cx="4724400" cy="4876800"/>
          </a:xfrm>
        </p:spPr>
        <p:txBody>
          <a:bodyPr>
            <a:normAutofit/>
          </a:bodyPr>
          <a:lstStyle/>
          <a:p>
            <a:pPr marL="0" indent="0">
              <a:buNone/>
            </a:pPr>
            <a:r>
              <a:rPr lang="en-US" sz="2000" dirty="0">
                <a:latin typeface="Aileron Light" panose="00000400000000000000" pitchFamily="50" charset="0"/>
              </a:rPr>
              <a:t>Some common approaches to subgroup </a:t>
            </a:r>
            <a:br>
              <a:rPr lang="en-US" sz="2000" dirty="0">
                <a:latin typeface="Aileron Light" panose="00000400000000000000" pitchFamily="50" charset="0"/>
              </a:rPr>
            </a:br>
            <a:r>
              <a:rPr lang="en-US" sz="2000" dirty="0">
                <a:latin typeface="Aileron Light" panose="00000400000000000000" pitchFamily="50" charset="0"/>
              </a:rPr>
              <a:t>identification and analysis:</a:t>
            </a:r>
          </a:p>
          <a:p>
            <a:r>
              <a:rPr lang="en-US" sz="2000" dirty="0">
                <a:latin typeface="Aileron Light" panose="00000400000000000000" pitchFamily="50" charset="0"/>
              </a:rPr>
              <a:t>K-cliques</a:t>
            </a:r>
          </a:p>
          <a:p>
            <a:r>
              <a:rPr lang="en-US" sz="2000" dirty="0">
                <a:latin typeface="Aileron Light" panose="00000400000000000000" pitchFamily="50" charset="0"/>
              </a:rPr>
              <a:t>K-cores (k-shell)</a:t>
            </a:r>
          </a:p>
          <a:p>
            <a:r>
              <a:rPr lang="en-US" sz="2000" dirty="0">
                <a:latin typeface="Aileron Light" panose="00000400000000000000" pitchFamily="50" charset="0"/>
              </a:rPr>
              <a:t>K-denseness</a:t>
            </a:r>
          </a:p>
          <a:p>
            <a:r>
              <a:rPr lang="en-US" sz="2000" dirty="0">
                <a:latin typeface="Aileron Light" panose="00000400000000000000" pitchFamily="50" charset="0"/>
              </a:rPr>
              <a:t>Components </a:t>
            </a:r>
          </a:p>
          <a:p>
            <a:r>
              <a:rPr lang="en-US" sz="2000" dirty="0">
                <a:latin typeface="Aileron Light" panose="00000400000000000000" pitchFamily="50" charset="0"/>
              </a:rPr>
              <a:t>Community detection</a:t>
            </a:r>
          </a:p>
          <a:p>
            <a:pPr marL="0" indent="0">
              <a:buNone/>
            </a:pPr>
            <a:r>
              <a:rPr lang="en-US" sz="2000" dirty="0">
                <a:latin typeface="Aileron Light" panose="00000400000000000000" pitchFamily="50" charset="0"/>
              </a:rPr>
              <a:t>Communities are used to explore how large networks can be built up out of small and tight groups.</a:t>
            </a:r>
          </a:p>
          <a:p>
            <a:pPr marL="0" indent="0">
              <a:buNone/>
            </a:pPr>
            <a:r>
              <a:rPr lang="en-US" sz="2000" dirty="0">
                <a:latin typeface="Aileron Light" panose="00000400000000000000"/>
              </a:rPr>
              <a:t>Core structure in a network is thus not merely densely connected but also tends to be “central” to the network(</a:t>
            </a:r>
            <a:r>
              <a:rPr lang="en-US" sz="2000" dirty="0" err="1">
                <a:latin typeface="Aileron Light" panose="00000400000000000000"/>
              </a:rPr>
              <a:t>e.g.,in</a:t>
            </a:r>
            <a:r>
              <a:rPr lang="en-US" sz="2000" dirty="0">
                <a:latin typeface="Aileron Light" panose="00000400000000000000"/>
              </a:rPr>
              <a:t> terms of short paths through the network)</a:t>
            </a:r>
          </a:p>
        </p:txBody>
      </p:sp>
      <p:graphicFrame>
        <p:nvGraphicFramePr>
          <p:cNvPr id="6" name="Group 49">
            <a:extLst>
              <a:ext uri="{FF2B5EF4-FFF2-40B4-BE49-F238E27FC236}">
                <a16:creationId xmlns:a16="http://schemas.microsoft.com/office/drawing/2014/main" id="{2015DBAC-40FB-414C-906B-21A2B1B39666}"/>
              </a:ext>
            </a:extLst>
          </p:cNvPr>
          <p:cNvGraphicFramePr>
            <a:graphicFrameLocks noGrp="1"/>
          </p:cNvGraphicFramePr>
          <p:nvPr>
            <p:extLst>
              <p:ext uri="{D42A27DB-BD31-4B8C-83A1-F6EECF244321}">
                <p14:modId xmlns:p14="http://schemas.microsoft.com/office/powerpoint/2010/main" val="3652120877"/>
              </p:ext>
            </p:extLst>
          </p:nvPr>
        </p:nvGraphicFramePr>
        <p:xfrm>
          <a:off x="4953001" y="1539468"/>
          <a:ext cx="3957320" cy="4632732"/>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08280">
                  <a:extLst>
                    <a:ext uri="{9D8B030D-6E8A-4147-A177-3AD203B41FA5}">
                      <a16:colId xmlns:a16="http://schemas.microsoft.com/office/drawing/2014/main" val="20012"/>
                    </a:ext>
                  </a:extLst>
                </a:gridCol>
                <a:gridCol w="208280">
                  <a:extLst>
                    <a:ext uri="{9D8B030D-6E8A-4147-A177-3AD203B41FA5}">
                      <a16:colId xmlns:a16="http://schemas.microsoft.com/office/drawing/2014/main" val="20013"/>
                    </a:ext>
                  </a:extLst>
                </a:gridCol>
                <a:gridCol w="208280">
                  <a:extLst>
                    <a:ext uri="{9D8B030D-6E8A-4147-A177-3AD203B41FA5}">
                      <a16:colId xmlns:a16="http://schemas.microsoft.com/office/drawing/2014/main" val="20014"/>
                    </a:ext>
                  </a:extLst>
                </a:gridCol>
                <a:gridCol w="208280">
                  <a:extLst>
                    <a:ext uri="{9D8B030D-6E8A-4147-A177-3AD203B41FA5}">
                      <a16:colId xmlns:a16="http://schemas.microsoft.com/office/drawing/2014/main" val="20015"/>
                    </a:ext>
                  </a:extLst>
                </a:gridCol>
                <a:gridCol w="208280">
                  <a:extLst>
                    <a:ext uri="{9D8B030D-6E8A-4147-A177-3AD203B41FA5}">
                      <a16:colId xmlns:a16="http://schemas.microsoft.com/office/drawing/2014/main" val="20016"/>
                    </a:ext>
                  </a:extLst>
                </a:gridCol>
                <a:gridCol w="208280">
                  <a:extLst>
                    <a:ext uri="{9D8B030D-6E8A-4147-A177-3AD203B41FA5}">
                      <a16:colId xmlns:a16="http://schemas.microsoft.com/office/drawing/2014/main" val="20017"/>
                    </a:ext>
                  </a:extLst>
                </a:gridCol>
                <a:gridCol w="208280">
                  <a:extLst>
                    <a:ext uri="{9D8B030D-6E8A-4147-A177-3AD203B41FA5}">
                      <a16:colId xmlns:a16="http://schemas.microsoft.com/office/drawing/2014/main" val="20018"/>
                    </a:ext>
                  </a:extLst>
                </a:gridCol>
              </a:tblGrid>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cap="flat">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00"/>
                        </a:gs>
                        <a:gs pos="100000">
                          <a:srgbClr val="D5D52B"/>
                        </a:gs>
                      </a:gsLst>
                      <a:lin ang="5400000" scaled="1"/>
                    </a:gra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99CC00"/>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00"/>
                        </a:gs>
                        <a:gs pos="100000">
                          <a:srgbClr val="D5D52B"/>
                        </a:gs>
                      </a:gsLst>
                      <a:lin ang="5400000" scaled="1"/>
                    </a:gra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5D52B"/>
                        </a:gs>
                        <a:gs pos="100000">
                          <a:srgbClr val="CA3A36"/>
                        </a:gs>
                      </a:gsLst>
                      <a:lin ang="5400000" scaled="1"/>
                    </a:gra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D5D52B"/>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D5D52B"/>
                        </a:gs>
                        <a:gs pos="100000">
                          <a:srgbClr val="CA3A36"/>
                        </a:gs>
                      </a:gsLst>
                      <a:lin ang="5400000" scaled="1"/>
                    </a:gra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solidFill>
                      <a:srgbClr val="CA3A36"/>
                    </a:solidFill>
                  </a:tcPr>
                </a:tc>
                <a:extLst>
                  <a:ext uri="{0D108BD9-81ED-4DB2-BD59-A6C34878D82A}">
                    <a16:rowId xmlns:a16="http://schemas.microsoft.com/office/drawing/2014/main" val="10013"/>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solidFill>
                      <a:srgbClr val="CA3A36"/>
                    </a:solidFill>
                  </a:tcPr>
                </a:tc>
                <a:extLst>
                  <a:ext uri="{0D108BD9-81ED-4DB2-BD59-A6C34878D82A}">
                    <a16:rowId xmlns:a16="http://schemas.microsoft.com/office/drawing/2014/main" val="10014"/>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solidFill>
                      <a:srgbClr val="CA3A36"/>
                    </a:solidFill>
                  </a:tcPr>
                </a:tc>
                <a:extLst>
                  <a:ext uri="{0D108BD9-81ED-4DB2-BD59-A6C34878D82A}">
                    <a16:rowId xmlns:a16="http://schemas.microsoft.com/office/drawing/2014/main" val="10015"/>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solidFill>
                      <a:srgbClr val="CA3A36"/>
                    </a:solidFill>
                  </a:tcPr>
                </a:tc>
                <a:extLst>
                  <a:ext uri="{0D108BD9-81ED-4DB2-BD59-A6C34878D82A}">
                    <a16:rowId xmlns:a16="http://schemas.microsoft.com/office/drawing/2014/main" val="10016"/>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a:noFill/>
                    </a:lnB>
                    <a:lnTlToBr>
                      <a:noFill/>
                    </a:lnTlToBr>
                    <a:lnBlToTr>
                      <a:noFill/>
                    </a:lnBlToTr>
                    <a:solidFill>
                      <a:srgbClr val="CA3A36"/>
                    </a:solidFill>
                  </a:tcPr>
                </a:tc>
                <a:extLst>
                  <a:ext uri="{0D108BD9-81ED-4DB2-BD59-A6C34878D82A}">
                    <a16:rowId xmlns:a16="http://schemas.microsoft.com/office/drawing/2014/main" val="10017"/>
                  </a:ext>
                </a:extLst>
              </a:tr>
              <a:tr h="227786">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a:ln>
                            <a:noFill/>
                          </a:ln>
                          <a:solidFill>
                            <a:schemeClr val="tx1"/>
                          </a:solidFill>
                          <a:effectLst/>
                          <a:latin typeface="Arial" charset="0"/>
                          <a:ea typeface="ＭＳ Ｐゴシック" pitchFamily="96" charset="-128"/>
                        </a:rPr>
                        <a:t>1</a:t>
                      </a:r>
                      <a:endParaRPr kumimoji="0" lang="en-US" altLang="en-US" sz="1000" b="1" i="0" u="none" strike="noStrike" cap="none" normalizeH="0" baseline="0">
                        <a:ln>
                          <a:noFill/>
                        </a:ln>
                        <a:solidFill>
                          <a:schemeClr val="tx1"/>
                        </a:solidFill>
                        <a:effectLst/>
                        <a:latin typeface="Arial" charset="0"/>
                        <a:ea typeface="ＭＳ Ｐゴシック" pitchFamily="96" charset="-128"/>
                      </a:endParaRPr>
                    </a:p>
                  </a:txBody>
                  <a:tcPr marT="45714" marB="45714" horzOverflow="overflow">
                    <a:lnL>
                      <a:noFill/>
                    </a:lnL>
                    <a:lnR>
                      <a:noFill/>
                    </a:lnR>
                    <a:lnT>
                      <a:noFill/>
                    </a:lnT>
                    <a:lnB cap="flat">
                      <a:noFill/>
                    </a:lnB>
                    <a:lnTlToBr>
                      <a:noFill/>
                    </a:lnTlToBr>
                    <a:lnBlToTr>
                      <a:noFill/>
                    </a:lnBlToTr>
                    <a:solidFill>
                      <a:srgbClr val="CA3A36"/>
                    </a:solidFill>
                  </a:tcPr>
                </a:tc>
                <a:tc>
                  <a:txBody>
                    <a:bodyPr/>
                    <a:lstStyle>
                      <a:lvl1pPr algn="l">
                        <a:spcBef>
                          <a:spcPct val="20000"/>
                        </a:spcBef>
                        <a:defRPr sz="2800">
                          <a:solidFill>
                            <a:schemeClr val="tx1"/>
                          </a:solidFill>
                          <a:latin typeface="Arial" charset="0"/>
                          <a:ea typeface="ＭＳ Ｐゴシック" pitchFamily="96" charset="-128"/>
                        </a:defRPr>
                      </a:lvl1pPr>
                      <a:lvl2pPr algn="l">
                        <a:spcBef>
                          <a:spcPct val="20000"/>
                        </a:spcBef>
                        <a:defRPr sz="2400">
                          <a:solidFill>
                            <a:schemeClr val="tx1"/>
                          </a:solidFill>
                          <a:latin typeface="Arial" charset="0"/>
                          <a:ea typeface="ＭＳ Ｐゴシック" pitchFamily="96" charset="-128"/>
                        </a:defRPr>
                      </a:lvl2pPr>
                      <a:lvl3pPr algn="l">
                        <a:spcBef>
                          <a:spcPct val="20000"/>
                        </a:spcBef>
                        <a:defRPr sz="2000">
                          <a:solidFill>
                            <a:schemeClr val="tx1"/>
                          </a:solidFill>
                          <a:latin typeface="Arial" charset="0"/>
                          <a:ea typeface="ＭＳ Ｐゴシック" pitchFamily="96" charset="-128"/>
                        </a:defRPr>
                      </a:lvl3pPr>
                      <a:lvl4pPr algn="l">
                        <a:spcBef>
                          <a:spcPct val="20000"/>
                        </a:spcBef>
                        <a:defRPr>
                          <a:solidFill>
                            <a:schemeClr val="tx1"/>
                          </a:solidFill>
                          <a:latin typeface="Arial" charset="0"/>
                          <a:ea typeface="ＭＳ Ｐゴシック" pitchFamily="96" charset="-128"/>
                        </a:defRPr>
                      </a:lvl4pPr>
                      <a:lvl5pPr algn="l">
                        <a:spcBef>
                          <a:spcPct val="20000"/>
                        </a:spcBef>
                        <a:defRPr>
                          <a:solidFill>
                            <a:schemeClr val="tx1"/>
                          </a:solidFill>
                          <a:latin typeface="Arial" charset="0"/>
                          <a:ea typeface="ＭＳ Ｐゴシック" pitchFamily="96" charset="-128"/>
                        </a:defRPr>
                      </a:lvl5pPr>
                      <a:lvl6pPr fontAlgn="base">
                        <a:spcBef>
                          <a:spcPct val="20000"/>
                        </a:spcBef>
                        <a:spcAft>
                          <a:spcPct val="0"/>
                        </a:spcAft>
                        <a:defRPr>
                          <a:solidFill>
                            <a:schemeClr val="tx1"/>
                          </a:solidFill>
                          <a:latin typeface="Arial" charset="0"/>
                          <a:ea typeface="ＭＳ Ｐゴシック" pitchFamily="96" charset="-128"/>
                        </a:defRPr>
                      </a:lvl6pPr>
                      <a:lvl7pPr fontAlgn="base">
                        <a:spcBef>
                          <a:spcPct val="20000"/>
                        </a:spcBef>
                        <a:spcAft>
                          <a:spcPct val="0"/>
                        </a:spcAft>
                        <a:defRPr>
                          <a:solidFill>
                            <a:schemeClr val="tx1"/>
                          </a:solidFill>
                          <a:latin typeface="Arial" charset="0"/>
                          <a:ea typeface="ＭＳ Ｐゴシック" pitchFamily="96" charset="-128"/>
                        </a:defRPr>
                      </a:lvl7pPr>
                      <a:lvl8pPr fontAlgn="base">
                        <a:spcBef>
                          <a:spcPct val="20000"/>
                        </a:spcBef>
                        <a:spcAft>
                          <a:spcPct val="0"/>
                        </a:spcAft>
                        <a:defRPr>
                          <a:solidFill>
                            <a:schemeClr val="tx1"/>
                          </a:solidFill>
                          <a:latin typeface="Arial" charset="0"/>
                          <a:ea typeface="ＭＳ Ｐゴシック" pitchFamily="96" charset="-128"/>
                        </a:defRPr>
                      </a:lvl8pPr>
                      <a:lvl9pPr fontAlgn="base">
                        <a:spcBef>
                          <a:spcPct val="20000"/>
                        </a:spcBef>
                        <a:spcAft>
                          <a:spcPct val="0"/>
                        </a:spcAft>
                        <a:defRPr>
                          <a:solidFill>
                            <a:schemeClr val="tx1"/>
                          </a:solidFill>
                          <a:latin typeface="Arial" charset="0"/>
                          <a:ea typeface="ＭＳ Ｐゴシック" pitchFamily="96"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en-US" sz="1000" b="1" i="0" u="none" strike="noStrike" cap="none" normalizeH="0" baseline="0" dirty="0">
                          <a:ln>
                            <a:noFill/>
                          </a:ln>
                          <a:solidFill>
                            <a:schemeClr val="tx1"/>
                          </a:solidFill>
                          <a:effectLst/>
                          <a:latin typeface="Arial" charset="0"/>
                          <a:ea typeface="ＭＳ Ｐゴシック" pitchFamily="96" charset="-128"/>
                        </a:rPr>
                        <a:t>0</a:t>
                      </a:r>
                      <a:endParaRPr kumimoji="0" lang="en-US" altLang="en-US" sz="1000" b="1" i="0" u="none" strike="noStrike" cap="none" normalizeH="0" baseline="0" dirty="0">
                        <a:ln>
                          <a:noFill/>
                        </a:ln>
                        <a:solidFill>
                          <a:schemeClr val="tx1"/>
                        </a:solidFill>
                        <a:effectLst/>
                        <a:latin typeface="Arial" charset="0"/>
                        <a:ea typeface="ＭＳ Ｐゴシック" pitchFamily="96" charset="-128"/>
                      </a:endParaRPr>
                    </a:p>
                  </a:txBody>
                  <a:tcPr marT="45714" marB="45714" horzOverflow="overflow">
                    <a:lnL>
                      <a:noFill/>
                    </a:lnL>
                    <a:lnR cap="flat">
                      <a:noFill/>
                    </a:lnR>
                    <a:lnT>
                      <a:noFill/>
                    </a:lnT>
                    <a:lnB cap="flat">
                      <a:noFill/>
                    </a:lnB>
                    <a:lnTlToBr>
                      <a:noFill/>
                    </a:lnTlToBr>
                    <a:lnBlToTr>
                      <a:noFill/>
                    </a:lnBlToTr>
                    <a:solidFill>
                      <a:srgbClr val="CA3A36"/>
                    </a:solidFill>
                  </a:tcPr>
                </a:tc>
                <a:extLst>
                  <a:ext uri="{0D108BD9-81ED-4DB2-BD59-A6C34878D82A}">
                    <a16:rowId xmlns:a16="http://schemas.microsoft.com/office/drawing/2014/main" val="10018"/>
                  </a:ext>
                </a:extLst>
              </a:tr>
            </a:tbl>
          </a:graphicData>
        </a:graphic>
      </p:graphicFrame>
      <p:pic>
        <p:nvPicPr>
          <p:cNvPr id="7" name="Picture 503" descr="communitycol">
            <a:extLst>
              <a:ext uri="{FF2B5EF4-FFF2-40B4-BE49-F238E27FC236}">
                <a16:creationId xmlns:a16="http://schemas.microsoft.com/office/drawing/2014/main" id="{1D9175FB-3718-4B00-A8E4-C3B7D31274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8000" y="262730"/>
            <a:ext cx="1996000" cy="118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a:extLst>
              <a:ext uri="{FF2B5EF4-FFF2-40B4-BE49-F238E27FC236}">
                <a16:creationId xmlns:a16="http://schemas.microsoft.com/office/drawing/2014/main" id="{4178CCF1-F4BC-4574-9AC2-63347C3E2AAD}"/>
              </a:ext>
            </a:extLst>
          </p:cNvPr>
          <p:cNvSpPr>
            <a:spLocks noChangeArrowheads="1"/>
          </p:cNvSpPr>
          <p:nvPr/>
        </p:nvSpPr>
        <p:spPr bwMode="auto">
          <a:xfrm>
            <a:off x="0" y="6544105"/>
            <a:ext cx="6248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eaLnBrk="0" hangingPunct="0">
              <a:spcBef>
                <a:spcPct val="20000"/>
              </a:spcBef>
              <a:buChar char="•"/>
              <a:defRPr sz="3200">
                <a:solidFill>
                  <a:schemeClr val="tx1"/>
                </a:solidFill>
                <a:latin typeface="Arial" charset="0"/>
                <a:ea typeface="ＭＳ Ｐゴシック" pitchFamily="96" charset="-128"/>
              </a:defRPr>
            </a:lvl1pPr>
            <a:lvl2pPr marL="742950" indent="-285750" algn="l" eaLnBrk="0" hangingPunct="0">
              <a:spcBef>
                <a:spcPct val="20000"/>
              </a:spcBef>
              <a:buChar char="–"/>
              <a:defRPr sz="2800">
                <a:solidFill>
                  <a:schemeClr val="tx1"/>
                </a:solidFill>
                <a:latin typeface="Arial" charset="0"/>
                <a:ea typeface="ＭＳ Ｐゴシック" pitchFamily="96" charset="-128"/>
              </a:defRPr>
            </a:lvl2pPr>
            <a:lvl3pPr marL="1143000" indent="-228600" algn="l" eaLnBrk="0" hangingPunct="0">
              <a:spcBef>
                <a:spcPct val="20000"/>
              </a:spcBef>
              <a:buChar char="•"/>
              <a:defRPr sz="2400">
                <a:solidFill>
                  <a:schemeClr val="tx1"/>
                </a:solidFill>
                <a:latin typeface="Arial" charset="0"/>
                <a:ea typeface="ＭＳ Ｐゴシック" pitchFamily="96" charset="-128"/>
              </a:defRPr>
            </a:lvl3pPr>
            <a:lvl4pPr marL="1600200" indent="-228600" algn="l" eaLnBrk="0" hangingPunct="0">
              <a:spcBef>
                <a:spcPct val="20000"/>
              </a:spcBef>
              <a:buChar char="–"/>
              <a:defRPr sz="2000">
                <a:solidFill>
                  <a:schemeClr val="tx1"/>
                </a:solidFill>
                <a:latin typeface="Arial" charset="0"/>
                <a:ea typeface="ＭＳ Ｐゴシック" pitchFamily="96" charset="-128"/>
              </a:defRPr>
            </a:lvl4pPr>
            <a:lvl5pPr marL="2057400" indent="-228600" algn="l" eaLnBrk="0" hangingPunct="0">
              <a:spcBef>
                <a:spcPct val="20000"/>
              </a:spcBef>
              <a:buChar char="»"/>
              <a:defRPr sz="2000">
                <a:solidFill>
                  <a:schemeClr val="tx1"/>
                </a:solidFill>
                <a:latin typeface="Arial" charset="0"/>
                <a:ea typeface="ＭＳ Ｐゴシック" pitchFamily="96"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96"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96"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96"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96" charset="-128"/>
              </a:defRPr>
            </a:lvl9pPr>
          </a:lstStyle>
          <a:p>
            <a:pPr algn="ctr" eaLnBrk="1" hangingPunct="1">
              <a:buNone/>
            </a:pPr>
            <a:r>
              <a:rPr lang="it-IT" altLang="en-US" sz="800" dirty="0">
                <a:latin typeface="Aileron Light" panose="00000400000000000000" pitchFamily="50" charset="0"/>
                <a:cs typeface="Times New Roman" pitchFamily="18" charset="0"/>
              </a:rPr>
              <a:t>Source: Guido Caldarelli</a:t>
            </a:r>
            <a:r>
              <a:rPr lang="it-IT" altLang="en-US" sz="800" b="0" dirty="0">
                <a:latin typeface="Aileron Light" panose="00000400000000000000" pitchFamily="50" charset="0"/>
                <a:cs typeface="Times New Roman" pitchFamily="18" charset="0"/>
              </a:rPr>
              <a:t>, </a:t>
            </a:r>
            <a:r>
              <a:rPr lang="it-IT" altLang="en-US" sz="800" b="0" i="1" dirty="0">
                <a:latin typeface="Aileron Light" panose="00000400000000000000" pitchFamily="50" charset="0"/>
                <a:cs typeface="Times New Roman" pitchFamily="18" charset="0"/>
              </a:rPr>
              <a:t>Communities and Clustering in Some social Networks, </a:t>
            </a:r>
            <a:r>
              <a:rPr lang="it-IT" altLang="en-US" sz="800" dirty="0">
                <a:latin typeface="Aileron Light" panose="00000400000000000000" pitchFamily="50" charset="0"/>
                <a:cs typeface="Times New Roman" pitchFamily="18" charset="0"/>
              </a:rPr>
              <a:t>NetSci 2007 New York, May 20</a:t>
            </a:r>
            <a:r>
              <a:rPr lang="it-IT" altLang="en-US" sz="800" baseline="30000" dirty="0">
                <a:latin typeface="Aileron Light" panose="00000400000000000000" pitchFamily="50" charset="0"/>
                <a:cs typeface="Times New Roman" pitchFamily="18" charset="0"/>
              </a:rPr>
              <a:t>th</a:t>
            </a:r>
            <a:r>
              <a:rPr lang="it-IT" altLang="en-US" sz="800" dirty="0">
                <a:latin typeface="Aileron Light" panose="00000400000000000000" pitchFamily="50" charset="0"/>
                <a:cs typeface="Times New Roman" pitchFamily="18" charset="0"/>
              </a:rPr>
              <a:t> 2007 </a:t>
            </a:r>
          </a:p>
          <a:p>
            <a:pPr algn="ctr" eaLnBrk="1" hangingPunct="1">
              <a:buFontTx/>
              <a:buNone/>
            </a:pPr>
            <a:endParaRPr lang="it-IT" altLang="en-US" sz="800" dirty="0">
              <a:latin typeface="Aileron Light" panose="00000400000000000000" pitchFamily="50" charset="0"/>
              <a:cs typeface="Times New Roman" pitchFamily="18" charset="0"/>
            </a:endParaRPr>
          </a:p>
        </p:txBody>
      </p:sp>
    </p:spTree>
    <p:extLst>
      <p:ext uri="{BB962C8B-B14F-4D97-AF65-F5344CB8AC3E}">
        <p14:creationId xmlns:p14="http://schemas.microsoft.com/office/powerpoint/2010/main" val="34008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8"/>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8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9" y="2010746"/>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8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2" y="1780910"/>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2" y="542347"/>
            <a:ext cx="7750967"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7"/>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5"/>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9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3"/>
            <a:ext cx="446485" cy="352732"/>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4" y="-1916"/>
            <a:ext cx="267889"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1"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6" y="2878"/>
            <a:ext cx="2213372" cy="2555324"/>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20" name="TextBox 19">
            <a:extLst>
              <a:ext uri="{FF2B5EF4-FFF2-40B4-BE49-F238E27FC236}">
                <a16:creationId xmlns:a16="http://schemas.microsoft.com/office/drawing/2014/main" id="{7F027028-EB3F-4A57-974B-A196876ADC9C}"/>
              </a:ext>
            </a:extLst>
          </p:cNvPr>
          <p:cNvSpPr txBox="1"/>
          <p:nvPr/>
        </p:nvSpPr>
        <p:spPr>
          <a:xfrm>
            <a:off x="6677422" y="2846407"/>
            <a:ext cx="2388396" cy="1855328"/>
          </a:xfrm>
          <a:prstGeom prst="rect">
            <a:avLst/>
          </a:prstGeom>
          <a:solidFill>
            <a:schemeClr val="bg1"/>
          </a:solidFill>
        </p:spPr>
        <p:txBody>
          <a:bodyPr vert="horz" lIns="121920" tIns="60960" rIns="121920" bIns="60960" rtlCol="0" anchor="b">
            <a:normAutofit/>
          </a:bodyPr>
          <a:lstStyle/>
          <a:p>
            <a:pPr defTabSz="1219170">
              <a:lnSpc>
                <a:spcPct val="90000"/>
              </a:lnSpc>
              <a:spcBef>
                <a:spcPct val="0"/>
              </a:spcBef>
              <a:spcAft>
                <a:spcPts val="800"/>
              </a:spcAft>
              <a:defRPr/>
            </a:pPr>
            <a:r>
              <a:rPr lang="en-US" altLang="en-US" sz="3200" b="0" kern="0" dirty="0">
                <a:solidFill>
                  <a:schemeClr val="accent1"/>
                </a:solidFill>
                <a:latin typeface="Aileron Light" panose="00000400000000000000" pitchFamily="50" charset="0"/>
                <a:cs typeface="Arial" pitchFamily="34" charset="0"/>
              </a:rPr>
              <a:t>k-clique</a:t>
            </a:r>
          </a:p>
          <a:p>
            <a:pPr defTabSz="1219170">
              <a:lnSpc>
                <a:spcPct val="90000"/>
              </a:lnSpc>
              <a:spcBef>
                <a:spcPct val="0"/>
              </a:spcBef>
              <a:spcAft>
                <a:spcPts val="800"/>
              </a:spcAft>
              <a:defRPr/>
            </a:pPr>
            <a:endParaRPr lang="en-US" sz="3200" dirty="0">
              <a:solidFill>
                <a:schemeClr val="accent1"/>
              </a:solidFill>
              <a:latin typeface="Aileron Light" panose="00000400000000000000" pitchFamily="50" charset="0"/>
            </a:endParaRPr>
          </a:p>
        </p:txBody>
      </p:sp>
      <p:sp>
        <p:nvSpPr>
          <p:cNvPr id="10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4"/>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08"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20"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Calibri" panose="020F0502020204030204"/>
            </a:endParaRPr>
          </a:p>
        </p:txBody>
      </p:sp>
      <p:sp>
        <p:nvSpPr>
          <p:cNvPr id="110" name="Freeform: Shape 109">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65" y="2218040"/>
            <a:ext cx="3314068" cy="4259608"/>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70">
              <a:defRPr/>
            </a:pPr>
            <a:endParaRPr lang="en-US" sz="2400">
              <a:solidFill>
                <a:prstClr val="white"/>
              </a:solidFill>
              <a:latin typeface="Rockwell" panose="02060603020205020403"/>
            </a:endParaRPr>
          </a:p>
        </p:txBody>
      </p:sp>
      <p:pic>
        <p:nvPicPr>
          <p:cNvPr id="5124" name="Picture 4" descr="CompleteGraphs">
            <a:extLst>
              <a:ext uri="{FF2B5EF4-FFF2-40B4-BE49-F238E27FC236}">
                <a16:creationId xmlns:a16="http://schemas.microsoft.com/office/drawing/2014/main" id="{7F3395CD-21DF-45CA-AB77-20BA5B350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038" y="2430816"/>
            <a:ext cx="3810000" cy="292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38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ileron Light" panose="00000400000000000000" pitchFamily="50" charset="0"/>
              </a:rPr>
              <a:t>k-clique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latin typeface="Aileron Light" panose="00000400000000000000" pitchFamily="50" charset="0"/>
              </a:rPr>
              <a:pPr>
                <a:defRPr/>
              </a:pPr>
              <a:t>8</a:t>
            </a:fld>
            <a:endParaRPr lang="en-US" dirty="0">
              <a:solidFill>
                <a:prstClr val="black"/>
              </a:solidFill>
              <a:latin typeface="Aileron Light" panose="00000400000000000000" pitchFamily="50"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half" idx="2"/>
              </p:nvPr>
            </p:nvSpPr>
            <p:spPr>
              <a:xfrm>
                <a:off x="228600" y="1661267"/>
                <a:ext cx="5486399" cy="4184567"/>
              </a:xfrm>
            </p:spPr>
            <p:txBody>
              <a:bodyPr>
                <a:normAutofit fontScale="70000" lnSpcReduction="20000"/>
              </a:bodyPr>
              <a:lstStyle/>
              <a:p>
                <a:r>
                  <a:rPr lang="en-US" sz="2800" dirty="0">
                    <a:solidFill>
                      <a:srgbClr val="FF0000"/>
                    </a:solidFill>
                    <a:latin typeface="Aileron Light" panose="00000400000000000000" pitchFamily="50" charset="0"/>
                    <a:cs typeface="Comic Sans MS"/>
                  </a:rPr>
                  <a:t>A clique of size </a:t>
                </a:r>
                <a14:m>
                  <m:oMath xmlns:m="http://schemas.openxmlformats.org/officeDocument/2006/math">
                    <m:r>
                      <a:rPr lang="en-US" sz="2800" i="1">
                        <a:solidFill>
                          <a:srgbClr val="FF0000"/>
                        </a:solidFill>
                        <a:latin typeface="Cambria Math"/>
                        <a:cs typeface="Comic Sans MS"/>
                      </a:rPr>
                      <m:t>𝑘</m:t>
                    </m:r>
                  </m:oMath>
                </a14:m>
                <a:r>
                  <a:rPr lang="en-US" sz="2800" dirty="0">
                    <a:latin typeface="Aileron Light" panose="00000400000000000000" pitchFamily="50" charset="0"/>
                    <a:cs typeface="Comic Sans MS"/>
                  </a:rPr>
                  <a:t>: a complete subgraph on </a:t>
                </a:r>
                <a14:m>
                  <m:oMath xmlns:m="http://schemas.openxmlformats.org/officeDocument/2006/math">
                    <m:r>
                      <a:rPr lang="en-US" sz="2800" i="1">
                        <a:solidFill>
                          <a:srgbClr val="FF0000"/>
                        </a:solidFill>
                        <a:latin typeface="Cambria Math"/>
                        <a:cs typeface="Comic Sans MS"/>
                      </a:rPr>
                      <m:t>𝑘</m:t>
                    </m:r>
                  </m:oMath>
                </a14:m>
                <a:r>
                  <a:rPr lang="en-US" sz="2800" dirty="0">
                    <a:latin typeface="Aileron Light" panose="00000400000000000000" pitchFamily="50" charset="0"/>
                    <a:cs typeface="Comic Sans MS"/>
                  </a:rPr>
                  <a:t> nodes </a:t>
                </a:r>
                <a:br>
                  <a:rPr lang="en-US" sz="2800" dirty="0">
                    <a:latin typeface="Aileron Light" panose="00000400000000000000" pitchFamily="50" charset="0"/>
                    <a:cs typeface="Comic Sans MS"/>
                  </a:rPr>
                </a:br>
                <a:r>
                  <a:rPr lang="en-US" sz="2800" dirty="0">
                    <a:latin typeface="Aileron Light" panose="00000400000000000000" pitchFamily="50" charset="0"/>
                    <a:cs typeface="Comic Sans MS"/>
                  </a:rPr>
                  <a:t>(i.e. s subset </a:t>
                </a:r>
                <a14:m>
                  <m:oMath xmlns:m="http://schemas.openxmlformats.org/officeDocument/2006/math">
                    <m:r>
                      <a:rPr lang="en-US" sz="2800" i="1">
                        <a:latin typeface="Cambria Math" panose="02040503050406030204" pitchFamily="18" charset="0"/>
                      </a:rPr>
                      <m:t>𝑆</m:t>
                    </m:r>
                  </m:oMath>
                </a14:m>
                <a:r>
                  <a:rPr lang="en-US" sz="2800" dirty="0">
                    <a:latin typeface="Aileron Light" panose="00000400000000000000" pitchFamily="50" charset="0"/>
                    <a:cs typeface="Comic Sans MS"/>
                  </a:rPr>
                  <a:t> of </a:t>
                </a:r>
                <a14:m>
                  <m:oMath xmlns:m="http://schemas.openxmlformats.org/officeDocument/2006/math">
                    <m:r>
                      <a:rPr lang="en-US" sz="2800" i="1">
                        <a:solidFill>
                          <a:srgbClr val="FF0000"/>
                        </a:solidFill>
                        <a:latin typeface="Cambria Math"/>
                        <a:cs typeface="Comic Sans MS"/>
                      </a:rPr>
                      <m:t>𝑘</m:t>
                    </m:r>
                    <m:r>
                      <a:rPr lang="en-US" sz="2800" i="1">
                        <a:solidFill>
                          <a:srgbClr val="FF0000"/>
                        </a:solidFill>
                        <a:latin typeface="Cambria Math"/>
                        <a:cs typeface="Comic Sans MS"/>
                      </a:rPr>
                      <m:t> </m:t>
                    </m:r>
                  </m:oMath>
                </a14:m>
                <a:r>
                  <a:rPr lang="en-US" sz="2800" dirty="0">
                    <a:solidFill>
                      <a:srgbClr val="FF0000"/>
                    </a:solidFill>
                    <a:latin typeface="Aileron Light" panose="00000400000000000000" pitchFamily="50" charset="0"/>
                    <a:cs typeface="Comic Sans MS"/>
                  </a:rPr>
                  <a:t>nodes</a:t>
                </a:r>
                <a:r>
                  <a:rPr lang="en-US" sz="2800" dirty="0">
                    <a:latin typeface="Aileron Light" panose="00000400000000000000" pitchFamily="50" charset="0"/>
                    <a:cs typeface="Comic Sans MS"/>
                  </a:rPr>
                  <a:t> such that </a:t>
                </a:r>
                <a14:m>
                  <m:oMath xmlns:m="http://schemas.openxmlformats.org/officeDocument/2006/math">
                    <m:func>
                      <m:funcPr>
                        <m:ctrlPr>
                          <a:rPr lang="en-US" sz="2800" i="1">
                            <a:solidFill>
                              <a:srgbClr val="FF0000"/>
                            </a:solidFill>
                            <a:latin typeface="Cambria Math" panose="02040503050406030204" pitchFamily="18" charset="0"/>
                            <a:cs typeface="Comic Sans MS"/>
                          </a:rPr>
                        </m:ctrlPr>
                      </m:funcPr>
                      <m:fName>
                        <m:sSub>
                          <m:sSubPr>
                            <m:ctrlPr>
                              <a:rPr lang="en-US" sz="2800" i="1">
                                <a:solidFill>
                                  <a:srgbClr val="FF0000"/>
                                </a:solidFill>
                                <a:latin typeface="Cambria Math" panose="02040503050406030204" pitchFamily="18" charset="0"/>
                                <a:cs typeface="Comic Sans MS"/>
                              </a:rPr>
                            </m:ctrlPr>
                          </m:sSubPr>
                          <m:e>
                            <m:r>
                              <m:rPr>
                                <m:sty m:val="p"/>
                              </m:rPr>
                              <a:rPr lang="en-US" sz="2800">
                                <a:solidFill>
                                  <a:srgbClr val="FF0000"/>
                                </a:solidFill>
                                <a:latin typeface="Cambria Math"/>
                                <a:cs typeface="Comic Sans MS"/>
                              </a:rPr>
                              <m:t>deg</m:t>
                            </m:r>
                          </m:e>
                          <m:sub>
                            <m:r>
                              <a:rPr lang="en-US" sz="2800" i="1">
                                <a:solidFill>
                                  <a:srgbClr val="FF0000"/>
                                </a:solidFill>
                                <a:latin typeface="Cambria Math"/>
                                <a:cs typeface="Comic Sans MS"/>
                              </a:rPr>
                              <m:t>𝐺</m:t>
                            </m:r>
                            <m:r>
                              <a:rPr lang="en-US" sz="2800" i="1">
                                <a:solidFill>
                                  <a:srgbClr val="FF0000"/>
                                </a:solidFill>
                                <a:latin typeface="Cambria Math"/>
                                <a:cs typeface="Comic Sans MS"/>
                              </a:rPr>
                              <m:t>[</m:t>
                            </m:r>
                            <m:r>
                              <a:rPr lang="en-US" sz="2800" i="1">
                                <a:solidFill>
                                  <a:srgbClr val="FF0000"/>
                                </a:solidFill>
                                <a:latin typeface="Cambria Math"/>
                                <a:cs typeface="Comic Sans MS"/>
                              </a:rPr>
                              <m:t>𝑆</m:t>
                            </m:r>
                            <m:r>
                              <a:rPr lang="en-US" sz="2800" i="1">
                                <a:solidFill>
                                  <a:srgbClr val="FF0000"/>
                                </a:solidFill>
                                <a:latin typeface="Cambria Math"/>
                                <a:cs typeface="Comic Sans MS"/>
                              </a:rPr>
                              <m:t>]</m:t>
                            </m:r>
                          </m:sub>
                        </m:sSub>
                      </m:fName>
                      <m:e>
                        <m:r>
                          <a:rPr lang="en-US" sz="2800" i="1">
                            <a:solidFill>
                              <a:srgbClr val="FF0000"/>
                            </a:solidFill>
                            <a:latin typeface="Cambria Math"/>
                            <a:cs typeface="Comic Sans MS"/>
                          </a:rPr>
                          <m:t>𝑣</m:t>
                        </m:r>
                        <m:r>
                          <a:rPr lang="en-US" sz="2800" b="0" i="1" smtClean="0">
                            <a:solidFill>
                              <a:srgbClr val="FF0000"/>
                            </a:solidFill>
                            <a:latin typeface="Cambria Math" panose="02040503050406030204" pitchFamily="18" charset="0"/>
                            <a:cs typeface="Comic Sans MS"/>
                          </a:rPr>
                          <m:t>=</m:t>
                        </m:r>
                        <m:r>
                          <a:rPr lang="en-US" sz="2800" i="1">
                            <a:solidFill>
                              <a:srgbClr val="FF0000"/>
                            </a:solidFill>
                            <a:latin typeface="Cambria Math"/>
                            <a:ea typeface="Cambria Math"/>
                            <a:cs typeface="Comic Sans MS"/>
                          </a:rPr>
                          <m:t>𝑘</m:t>
                        </m:r>
                        <m:r>
                          <a:rPr lang="en-US" sz="2800" b="0" i="1" smtClean="0">
                            <a:solidFill>
                              <a:srgbClr val="FF0000"/>
                            </a:solidFill>
                            <a:latin typeface="Cambria Math" panose="02040503050406030204" pitchFamily="18" charset="0"/>
                            <a:ea typeface="Cambria Math"/>
                            <a:cs typeface="Comic Sans MS"/>
                          </a:rPr>
                          <m:t>−1</m:t>
                        </m:r>
                      </m:e>
                    </m:func>
                  </m:oMath>
                </a14:m>
                <a:r>
                  <a:rPr lang="en-US" sz="2800" dirty="0">
                    <a:latin typeface="Aileron Light" panose="00000400000000000000" pitchFamily="50" charset="0"/>
                    <a:cs typeface="Comic Sans MS"/>
                  </a:rPr>
                  <a:t>).</a:t>
                </a:r>
              </a:p>
              <a:p>
                <a:r>
                  <a:rPr lang="en-US" sz="2800" dirty="0">
                    <a:latin typeface="Aileron Light" panose="00000400000000000000" pitchFamily="50" charset="0"/>
                    <a:cs typeface="Comic Sans MS"/>
                  </a:rPr>
                  <a:t>We usually search for the maximum cliques, or the node count in a maximum cliques (the clique number).</a:t>
                </a:r>
              </a:p>
              <a:p>
                <a:r>
                  <a:rPr lang="en-US" sz="2800" dirty="0">
                    <a:latin typeface="Aileron Light" panose="00000400000000000000" pitchFamily="50" charset="0"/>
                  </a:rPr>
                  <a:t>Is it realistic and useful in large graphs?</a:t>
                </a:r>
              </a:p>
              <a:p>
                <a:r>
                  <a:rPr lang="en-US" sz="2800" dirty="0">
                    <a:latin typeface="Aileron Light" panose="00000400000000000000" pitchFamily="50" charset="0"/>
                  </a:rPr>
                  <a:t>Why is it hard to use this concept on real networks?  </a:t>
                </a:r>
              </a:p>
              <a:p>
                <a:pPr marL="685782" lvl="1" indent="-342900">
                  <a:buFont typeface="Arial" panose="020B0604020202020204" pitchFamily="34" charset="0"/>
                  <a:buChar char="•"/>
                </a:pPr>
                <a:r>
                  <a:rPr lang="en-US" sz="2400" dirty="0">
                    <a:latin typeface="Aileron Light" panose="00000400000000000000" pitchFamily="50" charset="0"/>
                  </a:rPr>
                  <a:t>Because one might not infer/know all the edges of the true network, so clique may exist but it may not be captured in the data to be analyzed</a:t>
                </a:r>
              </a:p>
              <a:p>
                <a:pPr marL="685782" lvl="1" indent="-342900">
                  <a:buFont typeface="Arial" panose="020B0604020202020204" pitchFamily="34" charset="0"/>
                  <a:buChar char="•"/>
                </a:pPr>
                <a:r>
                  <a:rPr lang="en-US" sz="2400" dirty="0">
                    <a:latin typeface="Aileron Light" panose="00000400000000000000" pitchFamily="50" charset="0"/>
                  </a:rPr>
                  <a:t>Hard to find the largest clique in the network (decision problem for the clique number is NP-Complete) </a:t>
                </a:r>
              </a:p>
              <a:p>
                <a:pPr lvl="1"/>
                <a:r>
                  <a:rPr lang="en-US" sz="2400" dirty="0">
                    <a:latin typeface="Aileron Light" panose="00000400000000000000" pitchFamily="50" charset="0"/>
                  </a:rPr>
                  <a:t>A relaxed version of a clique might be just as useful in large networks.</a:t>
                </a:r>
              </a:p>
            </p:txBody>
          </p:sp>
        </mc:Choice>
        <mc:Fallback xmlns="">
          <p:sp>
            <p:nvSpPr>
              <p:cNvPr id="3" name="Content Placeholder 2"/>
              <p:cNvSpPr>
                <a:spLocks noGrp="1" noRot="1" noChangeAspect="1" noMove="1" noResize="1" noEditPoints="1" noAdjustHandles="1" noChangeArrowheads="1" noChangeShapeType="1" noTextEdit="1"/>
              </p:cNvSpPr>
              <p:nvPr>
                <p:ph type="body" sz="half" idx="2"/>
              </p:nvPr>
            </p:nvSpPr>
            <p:spPr>
              <a:xfrm>
                <a:off x="228600" y="1661267"/>
                <a:ext cx="5486399" cy="4184567"/>
              </a:xfrm>
              <a:blipFill>
                <a:blip r:embed="rId2"/>
                <a:stretch>
                  <a:fillRect l="-1224" t="-2770" r="-1001"/>
                </a:stretch>
              </a:blipFill>
            </p:spPr>
            <p:txBody>
              <a:bodyPr/>
              <a:lstStyle/>
              <a:p>
                <a:r>
                  <a:rPr lang="en-US">
                    <a:noFill/>
                  </a:rPr>
                  <a:t> </a:t>
                </a:r>
              </a:p>
            </p:txBody>
          </p:sp>
        </mc:Fallback>
      </mc:AlternateContent>
      <p:pic>
        <p:nvPicPr>
          <p:cNvPr id="7170" name="Picture 2" descr="CompleteGraphs">
            <a:extLst>
              <a:ext uri="{FF2B5EF4-FFF2-40B4-BE49-F238E27FC236}">
                <a16:creationId xmlns:a16="http://schemas.microsoft.com/office/drawing/2014/main" id="{83B3B1CB-9825-4492-8F10-24A39B316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12520"/>
            <a:ext cx="2971906" cy="228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5545547" cy="442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In class exercise</a:t>
            </a:r>
          </a:p>
        </p:txBody>
      </p:sp>
      <p:sp>
        <p:nvSpPr>
          <p:cNvPr id="4" name="Slide Number Placeholder 3"/>
          <p:cNvSpPr>
            <a:spLocks noGrp="1"/>
          </p:cNvSpPr>
          <p:nvPr>
            <p:ph type="sldNum" sz="quarter" idx="10"/>
          </p:nvPr>
        </p:nvSpPr>
        <p:spPr/>
        <p:txBody>
          <a:bodyPr/>
          <a:lstStyle/>
          <a:p>
            <a:pPr>
              <a:defRPr/>
            </a:pPr>
            <a:fld id="{640B6591-407E-4742-9513-3BA6198A5F88}" type="slidenum">
              <a:rPr lang="en-US" smtClean="0">
                <a:solidFill>
                  <a:prstClr val="black"/>
                </a:solidFill>
              </a:rPr>
              <a:pPr>
                <a:defRPr/>
              </a:pPr>
              <a:t>9</a:t>
            </a:fld>
            <a:endParaRPr lang="en-US" dirty="0">
              <a:solidFill>
                <a:prstClr val="black"/>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type="body" sz="half" idx="2"/>
              </p:nvPr>
            </p:nvSpPr>
            <p:spPr>
              <a:xfrm>
                <a:off x="304801" y="1668880"/>
                <a:ext cx="3429000" cy="4184567"/>
              </a:xfrm>
            </p:spPr>
            <p:txBody>
              <a:bodyPr>
                <a:noAutofit/>
              </a:bodyPr>
              <a:lstStyle/>
              <a:p>
                <a:r>
                  <a:rPr lang="en-US" sz="2100" dirty="0">
                    <a:solidFill>
                      <a:srgbClr val="FF0000"/>
                    </a:solidFill>
                    <a:cs typeface="Comic Sans MS"/>
                  </a:rPr>
                  <a:t>A clique of size </a:t>
                </a:r>
                <a14:m>
                  <m:oMath xmlns:m="http://schemas.openxmlformats.org/officeDocument/2006/math">
                    <m:r>
                      <a:rPr lang="en-US" sz="2100" i="1">
                        <a:solidFill>
                          <a:srgbClr val="FF0000"/>
                        </a:solidFill>
                        <a:latin typeface="Cambria Math"/>
                        <a:cs typeface="Comic Sans MS"/>
                      </a:rPr>
                      <m:t>𝑘</m:t>
                    </m:r>
                  </m:oMath>
                </a14:m>
                <a:r>
                  <a:rPr lang="en-US" sz="2100" dirty="0">
                    <a:cs typeface="Comic Sans MS"/>
                  </a:rPr>
                  <a:t>: a complete subgraph on </a:t>
                </a:r>
                <a14:m>
                  <m:oMath xmlns:m="http://schemas.openxmlformats.org/officeDocument/2006/math">
                    <m:r>
                      <a:rPr lang="en-US" sz="2100" i="1">
                        <a:solidFill>
                          <a:srgbClr val="FF0000"/>
                        </a:solidFill>
                        <a:latin typeface="Cambria Math"/>
                        <a:cs typeface="Comic Sans MS"/>
                      </a:rPr>
                      <m:t>𝑘</m:t>
                    </m:r>
                  </m:oMath>
                </a14:m>
                <a:r>
                  <a:rPr lang="en-US" sz="2100" dirty="0">
                    <a:cs typeface="Comic Sans MS"/>
                  </a:rPr>
                  <a:t> nodes (i.e. s subset </a:t>
                </a:r>
                <a14:m>
                  <m:oMath xmlns:m="http://schemas.openxmlformats.org/officeDocument/2006/math">
                    <m:r>
                      <a:rPr lang="en-US" sz="2100" i="1">
                        <a:latin typeface="Cambria Math" panose="02040503050406030204" pitchFamily="18" charset="0"/>
                      </a:rPr>
                      <m:t>𝑆</m:t>
                    </m:r>
                  </m:oMath>
                </a14:m>
                <a:r>
                  <a:rPr lang="en-US" sz="2100" dirty="0">
                    <a:cs typeface="Comic Sans MS"/>
                  </a:rPr>
                  <a:t> of </a:t>
                </a:r>
                <a14:m>
                  <m:oMath xmlns:m="http://schemas.openxmlformats.org/officeDocument/2006/math">
                    <m:r>
                      <a:rPr lang="en-US" sz="2100" i="1">
                        <a:solidFill>
                          <a:srgbClr val="FF0000"/>
                        </a:solidFill>
                        <a:latin typeface="Cambria Math"/>
                        <a:cs typeface="Comic Sans MS"/>
                      </a:rPr>
                      <m:t>𝑘</m:t>
                    </m:r>
                    <m:r>
                      <a:rPr lang="en-US" sz="2100" i="1">
                        <a:solidFill>
                          <a:srgbClr val="FF0000"/>
                        </a:solidFill>
                        <a:latin typeface="Cambria Math"/>
                        <a:cs typeface="Comic Sans MS"/>
                      </a:rPr>
                      <m:t> </m:t>
                    </m:r>
                  </m:oMath>
                </a14:m>
                <a:r>
                  <a:rPr lang="en-US" sz="2100" dirty="0">
                    <a:solidFill>
                      <a:srgbClr val="FF0000"/>
                    </a:solidFill>
                    <a:cs typeface="Comic Sans MS"/>
                  </a:rPr>
                  <a:t>nodes</a:t>
                </a:r>
                <a:r>
                  <a:rPr lang="en-US" sz="2100" dirty="0">
                    <a:cs typeface="Comic Sans MS"/>
                  </a:rPr>
                  <a:t> such that </a:t>
                </a:r>
                <a14:m>
                  <m:oMath xmlns:m="http://schemas.openxmlformats.org/officeDocument/2006/math">
                    <m:func>
                      <m:funcPr>
                        <m:ctrlPr>
                          <a:rPr lang="en-US" sz="2100" i="1">
                            <a:solidFill>
                              <a:srgbClr val="FF0000"/>
                            </a:solidFill>
                            <a:latin typeface="Cambria Math" panose="02040503050406030204" pitchFamily="18" charset="0"/>
                            <a:cs typeface="Comic Sans MS"/>
                          </a:rPr>
                        </m:ctrlPr>
                      </m:funcPr>
                      <m:fName>
                        <m:sSub>
                          <m:sSubPr>
                            <m:ctrlPr>
                              <a:rPr lang="en-US" sz="2100" i="1">
                                <a:solidFill>
                                  <a:srgbClr val="FF0000"/>
                                </a:solidFill>
                                <a:latin typeface="Cambria Math" panose="02040503050406030204" pitchFamily="18" charset="0"/>
                                <a:cs typeface="Comic Sans MS"/>
                              </a:rPr>
                            </m:ctrlPr>
                          </m:sSubPr>
                          <m:e>
                            <m:r>
                              <m:rPr>
                                <m:sty m:val="p"/>
                              </m:rPr>
                              <a:rPr lang="en-US" sz="2100">
                                <a:solidFill>
                                  <a:srgbClr val="FF0000"/>
                                </a:solidFill>
                                <a:latin typeface="Cambria Math"/>
                                <a:cs typeface="Comic Sans MS"/>
                              </a:rPr>
                              <m:t>deg</m:t>
                            </m:r>
                          </m:e>
                          <m:sub>
                            <m:r>
                              <a:rPr lang="en-US" sz="2100" i="1">
                                <a:solidFill>
                                  <a:srgbClr val="FF0000"/>
                                </a:solidFill>
                                <a:latin typeface="Cambria Math"/>
                                <a:cs typeface="Comic Sans MS"/>
                              </a:rPr>
                              <m:t>𝐺</m:t>
                            </m:r>
                            <m:r>
                              <a:rPr lang="en-US" sz="2100" i="1">
                                <a:solidFill>
                                  <a:srgbClr val="FF0000"/>
                                </a:solidFill>
                                <a:latin typeface="Cambria Math"/>
                                <a:cs typeface="Comic Sans MS"/>
                              </a:rPr>
                              <m:t>[</m:t>
                            </m:r>
                            <m:r>
                              <a:rPr lang="en-US" sz="2100" i="1">
                                <a:solidFill>
                                  <a:srgbClr val="FF0000"/>
                                </a:solidFill>
                                <a:latin typeface="Cambria Math"/>
                                <a:cs typeface="Comic Sans MS"/>
                              </a:rPr>
                              <m:t>𝑆</m:t>
                            </m:r>
                            <m:r>
                              <a:rPr lang="en-US" sz="2100" i="1">
                                <a:solidFill>
                                  <a:srgbClr val="FF0000"/>
                                </a:solidFill>
                                <a:latin typeface="Cambria Math"/>
                                <a:cs typeface="Comic Sans MS"/>
                              </a:rPr>
                              <m:t>]</m:t>
                            </m:r>
                          </m:sub>
                        </m:sSub>
                      </m:fName>
                      <m:e>
                        <m:r>
                          <a:rPr lang="en-US" sz="2100" i="1">
                            <a:solidFill>
                              <a:srgbClr val="FF0000"/>
                            </a:solidFill>
                            <a:latin typeface="Cambria Math"/>
                            <a:cs typeface="Comic Sans MS"/>
                          </a:rPr>
                          <m:t>𝑣</m:t>
                        </m:r>
                        <m:r>
                          <a:rPr lang="en-US" sz="2100" b="0" i="1" smtClean="0">
                            <a:solidFill>
                              <a:srgbClr val="FF0000"/>
                            </a:solidFill>
                            <a:latin typeface="Cambria Math" panose="02040503050406030204" pitchFamily="18" charset="0"/>
                            <a:cs typeface="Comic Sans MS"/>
                          </a:rPr>
                          <m:t>=</m:t>
                        </m:r>
                        <m:r>
                          <a:rPr lang="en-US" sz="2100" i="1">
                            <a:solidFill>
                              <a:srgbClr val="FF0000"/>
                            </a:solidFill>
                            <a:latin typeface="Cambria Math"/>
                            <a:ea typeface="Cambria Math"/>
                            <a:cs typeface="Comic Sans MS"/>
                          </a:rPr>
                          <m:t>𝑘</m:t>
                        </m:r>
                        <m:r>
                          <a:rPr lang="en-US" sz="2100" i="1">
                            <a:solidFill>
                              <a:srgbClr val="FF0000"/>
                            </a:solidFill>
                            <a:latin typeface="Cambria Math" panose="02040503050406030204" pitchFamily="18" charset="0"/>
                            <a:ea typeface="Cambria Math"/>
                            <a:cs typeface="Comic Sans MS"/>
                          </a:rPr>
                          <m:t>−1</m:t>
                        </m:r>
                      </m:e>
                    </m:func>
                  </m:oMath>
                </a14:m>
                <a:r>
                  <a:rPr lang="en-US" sz="2100" dirty="0">
                    <a:cs typeface="Comic Sans MS"/>
                  </a:rPr>
                  <a:t>).</a:t>
                </a:r>
              </a:p>
              <a:p>
                <a:r>
                  <a:rPr lang="en-US" sz="2100" dirty="0"/>
                  <a:t>Identify a:</a:t>
                </a:r>
              </a:p>
              <a:p>
                <a:pPr lvl="1"/>
                <a:r>
                  <a:rPr lang="en-US" sz="1800" dirty="0"/>
                  <a:t>1-clique</a:t>
                </a:r>
              </a:p>
              <a:p>
                <a:pPr lvl="1"/>
                <a:r>
                  <a:rPr lang="en-US" sz="1800" dirty="0"/>
                  <a:t>2-clique</a:t>
                </a:r>
              </a:p>
              <a:p>
                <a:pPr lvl="1"/>
                <a:r>
                  <a:rPr lang="en-US" sz="1800" dirty="0"/>
                  <a:t>3-clique</a:t>
                </a:r>
              </a:p>
              <a:p>
                <a:pPr lvl="1"/>
                <a:r>
                  <a:rPr lang="en-US" sz="1800" dirty="0"/>
                  <a:t>4-clique</a:t>
                </a:r>
              </a:p>
              <a:p>
                <a:pPr marL="457200" lvl="1" indent="0">
                  <a:buNone/>
                </a:pPr>
                <a:endParaRPr lang="en-US" sz="2100" dirty="0"/>
              </a:p>
              <a:p>
                <a:r>
                  <a:rPr lang="en-US" sz="2100" dirty="0"/>
                  <a:t>Relaxed versions of a </a:t>
                </a:r>
                <a:br>
                  <a:rPr lang="en-US" sz="2100" i="1" dirty="0">
                    <a:latin typeface="Cambria Math"/>
                  </a:rPr>
                </a:br>
                <a14:m>
                  <m:oMath xmlns:m="http://schemas.openxmlformats.org/officeDocument/2006/math">
                    <m:r>
                      <a:rPr lang="en-US" sz="2100" i="1">
                        <a:latin typeface="Cambria Math"/>
                        <a:cs typeface="Comic Sans MS"/>
                      </a:rPr>
                      <m:t>𝑘</m:t>
                    </m:r>
                    <m:r>
                      <a:rPr lang="en-US" sz="2100" i="1">
                        <a:latin typeface="Cambria Math"/>
                        <a:cs typeface="Comic Sans MS"/>
                      </a:rPr>
                      <m:t> </m:t>
                    </m:r>
                  </m:oMath>
                </a14:m>
                <a:r>
                  <a:rPr lang="en-US" sz="2100" dirty="0"/>
                  <a:t>-clique are </a:t>
                </a:r>
                <a14:m>
                  <m:oMath xmlns:m="http://schemas.openxmlformats.org/officeDocument/2006/math">
                    <m:r>
                      <a:rPr lang="en-US" sz="2100" i="1">
                        <a:latin typeface="Cambria Math"/>
                        <a:cs typeface="Comic Sans MS"/>
                      </a:rPr>
                      <m:t>𝑘</m:t>
                    </m:r>
                    <m:r>
                      <a:rPr lang="en-US" sz="2100" i="1">
                        <a:latin typeface="Cambria Math"/>
                        <a:cs typeface="Comic Sans MS"/>
                      </a:rPr>
                      <m:t> </m:t>
                    </m:r>
                  </m:oMath>
                </a14:m>
                <a:r>
                  <a:rPr lang="en-US" sz="2100" dirty="0"/>
                  <a:t>-dense </a:t>
                </a:r>
                <a:br>
                  <a:rPr lang="en-US" sz="2100" dirty="0"/>
                </a:br>
                <a:r>
                  <a:rPr lang="en-US" sz="2100" dirty="0"/>
                  <a:t>and </a:t>
                </a:r>
                <a14:m>
                  <m:oMath xmlns:m="http://schemas.openxmlformats.org/officeDocument/2006/math">
                    <m:r>
                      <a:rPr lang="en-US" sz="2100" i="1">
                        <a:latin typeface="Cambria Math"/>
                        <a:cs typeface="Comic Sans MS"/>
                      </a:rPr>
                      <m:t>𝑘</m:t>
                    </m:r>
                    <m:r>
                      <a:rPr lang="en-US" sz="2100" i="1">
                        <a:latin typeface="Cambria Math"/>
                        <a:cs typeface="Comic Sans MS"/>
                      </a:rPr>
                      <m:t> </m:t>
                    </m:r>
                  </m:oMath>
                </a14:m>
                <a:r>
                  <a:rPr lang="en-US" sz="2100" dirty="0"/>
                  <a:t>-core</a:t>
                </a:r>
              </a:p>
            </p:txBody>
          </p:sp>
        </mc:Choice>
        <mc:Fallback xmlns="">
          <p:sp>
            <p:nvSpPr>
              <p:cNvPr id="3" name="Content Placeholder 2"/>
              <p:cNvSpPr>
                <a:spLocks noGrp="1" noRot="1" noChangeAspect="1" noMove="1" noResize="1" noEditPoints="1" noAdjustHandles="1" noChangeArrowheads="1" noChangeShapeType="1" noTextEdit="1"/>
              </p:cNvSpPr>
              <p:nvPr>
                <p:ph type="body" sz="half" idx="2"/>
              </p:nvPr>
            </p:nvSpPr>
            <p:spPr>
              <a:xfrm>
                <a:off x="304801" y="1668880"/>
                <a:ext cx="3429000" cy="4184567"/>
              </a:xfrm>
              <a:blipFill>
                <a:blip r:embed="rId3"/>
                <a:stretch>
                  <a:fillRect l="-2131" t="-1603" r="-2131" b="-2187"/>
                </a:stretch>
              </a:blipFill>
            </p:spPr>
            <p:txBody>
              <a:bodyPr/>
              <a:lstStyle/>
              <a:p>
                <a:r>
                  <a:rPr lang="en-US">
                    <a:noFill/>
                  </a:rPr>
                  <a:t> </a:t>
                </a:r>
              </a:p>
            </p:txBody>
          </p:sp>
        </mc:Fallback>
      </mc:AlternateContent>
    </p:spTree>
    <p:extLst>
      <p:ext uri="{BB962C8B-B14F-4D97-AF65-F5344CB8AC3E}">
        <p14:creationId xmlns:p14="http://schemas.microsoft.com/office/powerpoint/2010/main" val="1051610945"/>
      </p:ext>
    </p:extLst>
  </p:cSld>
  <p:clrMapOvr>
    <a:masterClrMapping/>
  </p:clrMapOvr>
</p:sld>
</file>

<file path=ppt/theme/theme1.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2680</Words>
  <Application>Microsoft Office PowerPoint</Application>
  <PresentationFormat>On-screen Show (4:3)</PresentationFormat>
  <Paragraphs>602</Paragraphs>
  <Slides>35</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35</vt:i4>
      </vt:variant>
    </vt:vector>
  </HeadingPairs>
  <TitlesOfParts>
    <vt:vector size="50" baseType="lpstr">
      <vt:lpstr>Aileron Light</vt:lpstr>
      <vt:lpstr>Arial</vt:lpstr>
      <vt:lpstr>Calibri</vt:lpstr>
      <vt:lpstr>Calibri Light</vt:lpstr>
      <vt:lpstr>Cambria Math</vt:lpstr>
      <vt:lpstr>Rockwell</vt:lpstr>
      <vt:lpstr>Segoe UI</vt:lpstr>
      <vt:lpstr>14_Custom Design</vt:lpstr>
      <vt:lpstr>2_Custom Design</vt:lpstr>
      <vt:lpstr>8_Office Theme</vt:lpstr>
      <vt:lpstr>11_Office Theme</vt:lpstr>
      <vt:lpstr>9_Office Theme</vt:lpstr>
      <vt:lpstr>10_Office Theme</vt:lpstr>
      <vt:lpstr>12_Office Theme</vt:lpstr>
      <vt:lpstr>Custom Design</vt:lpstr>
      <vt:lpstr>PowerPoint Presentation</vt:lpstr>
      <vt:lpstr>Learning Outcomes</vt:lpstr>
      <vt:lpstr>Why?</vt:lpstr>
      <vt:lpstr>Macro and Meso Scale properties</vt:lpstr>
      <vt:lpstr>Some local and global metrics  pertaining to structure of networks</vt:lpstr>
      <vt:lpstr>Groups and subgroups identifications</vt:lpstr>
      <vt:lpstr>PowerPoint Presentation</vt:lpstr>
      <vt:lpstr>k-clique</vt:lpstr>
      <vt:lpstr>In class exercise</vt:lpstr>
      <vt:lpstr>       k-core</vt:lpstr>
      <vt:lpstr>k-core</vt:lpstr>
      <vt:lpstr>In-class exercise</vt:lpstr>
      <vt:lpstr>k-dense </vt:lpstr>
      <vt:lpstr>k-dense</vt:lpstr>
      <vt:lpstr>In class exercise</vt:lpstr>
      <vt:lpstr>k-dense</vt:lpstr>
      <vt:lpstr>Other extensions</vt:lpstr>
      <vt:lpstr>PowerPoint Presentation</vt:lpstr>
      <vt:lpstr>Communities vs. core/dense/clique</vt:lpstr>
      <vt:lpstr>K-core (k-shell) decomposition</vt:lpstr>
      <vt:lpstr>The shells in the k-core and degree</vt:lpstr>
      <vt:lpstr>Core-periphery </vt:lpstr>
      <vt:lpstr>Core-periphery adjacency matrix</vt:lpstr>
      <vt:lpstr>Core-periphery decomposition</vt:lpstr>
      <vt:lpstr>Measuring core-periphery</vt:lpstr>
      <vt:lpstr>Extensions of core-periphery?!</vt:lpstr>
      <vt:lpstr>Possible structures</vt:lpstr>
      <vt:lpstr>Core and communities</vt:lpstr>
      <vt:lpstr>Finding the Core in Gephi</vt:lpstr>
      <vt:lpstr>1-core</vt:lpstr>
      <vt:lpstr>4-core</vt:lpstr>
      <vt:lpstr>Bring back the whole network</vt:lpstr>
      <vt:lpstr>The core of the network</vt:lpstr>
      <vt:lpstr>Let’s practice in Gephi!</vt:lpstr>
      <vt:lpstr>Main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Ralucca</dc:creator>
  <cp:lastModifiedBy>Gera, Ralucca (CIV)</cp:lastModifiedBy>
  <cp:revision>13</cp:revision>
  <dcterms:created xsi:type="dcterms:W3CDTF">2021-01-27T07:04:37Z</dcterms:created>
  <dcterms:modified xsi:type="dcterms:W3CDTF">2022-02-01T07:18:00Z</dcterms:modified>
</cp:coreProperties>
</file>