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4"/>
    <p:sldMasterId id="2147483659" r:id="rId5"/>
    <p:sldMasterId id="2147483661" r:id="rId6"/>
    <p:sldMasterId id="2147483665" r:id="rId7"/>
    <p:sldMasterId id="2147483668" r:id="rId8"/>
  </p:sldMasterIdLst>
  <p:notesMasterIdLst>
    <p:notesMasterId r:id="rId23"/>
  </p:notesMasterIdLst>
  <p:sldIdLst>
    <p:sldId id="991" r:id="rId9"/>
    <p:sldId id="986" r:id="rId10"/>
    <p:sldId id="281" r:id="rId11"/>
    <p:sldId id="282" r:id="rId12"/>
    <p:sldId id="268" r:id="rId13"/>
    <p:sldId id="976" r:id="rId14"/>
    <p:sldId id="284" r:id="rId15"/>
    <p:sldId id="992" r:id="rId16"/>
    <p:sldId id="988" r:id="rId17"/>
    <p:sldId id="286" r:id="rId18"/>
    <p:sldId id="287" r:id="rId19"/>
    <p:sldId id="965" r:id="rId20"/>
    <p:sldId id="289" r:id="rId21"/>
    <p:sldId id="993" r:id="rId2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458" autoAdjust="0"/>
    <p:restoredTop sz="94434" autoAdjust="0"/>
  </p:normalViewPr>
  <p:slideViewPr>
    <p:cSldViewPr>
      <p:cViewPr varScale="1">
        <p:scale>
          <a:sx n="141" d="100"/>
          <a:sy n="141" d="100"/>
        </p:scale>
        <p:origin x="317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r">
              <a:defRPr sz="1200"/>
            </a:lvl1pPr>
          </a:lstStyle>
          <a:p>
            <a:fld id="{21671FE0-3066-4D68-864B-E5705455ABC7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6" tIns="48328" rIns="96656" bIns="4832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56" tIns="48328" rIns="96656" bIns="4832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r">
              <a:defRPr sz="1200"/>
            </a:lvl1pPr>
          </a:lstStyle>
          <a:p>
            <a:fld id="{6F184579-C7F5-4E94-9DDB-DB9A1E36A6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00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https://www.researchgate.net/figure/a-k-core-decomposition-illustrative-example-Note-that-while-nodes-and-have-same_fig2_311990870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80853">
              <a:defRPr/>
            </a:pPr>
            <a:fld id="{CA06C0D8-C3C8-4358-BFFD-D92C60C40A45}" type="slidenum">
              <a:rPr lang="en-US" sz="1300">
                <a:solidFill>
                  <a:prstClr val="black"/>
                </a:solidFill>
                <a:latin typeface="Calibri"/>
              </a:rPr>
              <a:pPr defTabSz="980853">
                <a:defRPr/>
              </a:pPr>
              <a:t>12</a:t>
            </a:fld>
            <a:endParaRPr lang="en-US" sz="13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6855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532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9EFAB-9914-44CB-A178-0B0C855E1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A1CA40-51C1-4D04-A959-12260F021F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03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49F0F4-3939-4AAB-A1D1-18A41EA95B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08889" y="1470992"/>
            <a:ext cx="3952375" cy="4390059"/>
          </a:xfrm>
        </p:spPr>
        <p:txBody>
          <a:bodyPr/>
          <a:lstStyle>
            <a:lvl1pPr marL="0" indent="0">
              <a:buNone/>
              <a:defRPr sz="2400"/>
            </a:lvl1pPr>
            <a:lvl2pPr marL="342882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4" indent="0">
              <a:buNone/>
              <a:defRPr sz="1500"/>
            </a:lvl6pPr>
            <a:lvl7pPr marL="2057298" indent="0">
              <a:buNone/>
              <a:defRPr sz="1500"/>
            </a:lvl7pPr>
            <a:lvl8pPr marL="2400180" indent="0">
              <a:buNone/>
              <a:defRPr sz="1500"/>
            </a:lvl8pPr>
            <a:lvl9pPr marL="274306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0D7E02-BD51-42C1-A0E3-032A46378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1937" y="1668880"/>
            <a:ext cx="4107592" cy="4184567"/>
          </a:xfrm>
        </p:spPr>
        <p:txBody>
          <a:bodyPr/>
          <a:lstStyle>
            <a:lvl1pPr marL="0" indent="0">
              <a:buNone/>
              <a:defRPr sz="1200"/>
            </a:lvl1pPr>
            <a:lvl2pPr marL="342882" indent="0">
              <a:buNone/>
              <a:defRPr sz="1051"/>
            </a:lvl2pPr>
            <a:lvl3pPr marL="685766" indent="0">
              <a:buNone/>
              <a:defRPr sz="900"/>
            </a:lvl3pPr>
            <a:lvl4pPr marL="1028649" indent="0">
              <a:buNone/>
              <a:defRPr sz="751"/>
            </a:lvl4pPr>
            <a:lvl5pPr marL="1371532" indent="0">
              <a:buNone/>
              <a:defRPr sz="751"/>
            </a:lvl5pPr>
            <a:lvl6pPr marL="1714414" indent="0">
              <a:buNone/>
              <a:defRPr sz="751"/>
            </a:lvl6pPr>
            <a:lvl7pPr marL="2057298" indent="0">
              <a:buNone/>
              <a:defRPr sz="751"/>
            </a:lvl7pPr>
            <a:lvl8pPr marL="2400180" indent="0">
              <a:buNone/>
              <a:defRPr sz="751"/>
            </a:lvl8pPr>
            <a:lvl9pPr marL="2743062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D04818-1488-472B-BA13-2AAF54DED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8499" y="6443958"/>
            <a:ext cx="445520" cy="365125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D6CB121-459B-48B0-BAC6-89DB60D95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39" y="335704"/>
            <a:ext cx="676475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ileron Light" panose="0000040000000000000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5122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DD957-04E4-47F9-9791-E51A4D5D8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39" y="335704"/>
            <a:ext cx="676475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ileron Light" panose="0000040000000000000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EF5FF9-40B7-4150-9A53-A236D82A65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115A5B-E0FE-4753-B5B5-C17AC17266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2965" y="1668880"/>
            <a:ext cx="7913535" cy="4184567"/>
          </a:xfrm>
        </p:spPr>
        <p:txBody>
          <a:bodyPr/>
          <a:lstStyle>
            <a:lvl1pPr marL="0" indent="0">
              <a:buNone/>
              <a:defRPr sz="1200"/>
            </a:lvl1pPr>
            <a:lvl2pPr marL="342882" indent="0">
              <a:buNone/>
              <a:defRPr sz="1051"/>
            </a:lvl2pPr>
            <a:lvl3pPr marL="685766" indent="0">
              <a:buNone/>
              <a:defRPr sz="900"/>
            </a:lvl3pPr>
            <a:lvl4pPr marL="1028649" indent="0">
              <a:buNone/>
              <a:defRPr sz="751"/>
            </a:lvl4pPr>
            <a:lvl5pPr marL="1371532" indent="0">
              <a:buNone/>
              <a:defRPr sz="751"/>
            </a:lvl5pPr>
            <a:lvl6pPr marL="1714414" indent="0">
              <a:buNone/>
              <a:defRPr sz="751"/>
            </a:lvl6pPr>
            <a:lvl7pPr marL="2057298" indent="0">
              <a:buNone/>
              <a:defRPr sz="751"/>
            </a:lvl7pPr>
            <a:lvl8pPr marL="2400180" indent="0">
              <a:buNone/>
              <a:defRPr sz="751"/>
            </a:lvl8pPr>
            <a:lvl9pPr marL="2743062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1347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F78AA-5C54-4B6A-AA48-AEE0641BD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E62DAB-5BBB-4A41-B315-75AC3ED63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D7F4-AF73-4716-9B6A-513C3A106025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818C34-84CA-4B28-B54D-57AC44DF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91A448-424E-47C7-9BF0-665BA732A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A166-9CA4-4962-904D-8A251CDD6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01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 flipV="1">
            <a:off x="8581337" y="6367950"/>
            <a:ext cx="445520" cy="28880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B6591-407E-4742-9513-3BA6198A5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B653F02-019A-475B-AE33-4DDF9CFAF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85" y="1645285"/>
            <a:ext cx="5040631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155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FE2C1-369A-49B5-A44C-65F2843777BB}" type="datetime1">
              <a:rPr lang="en-US"/>
              <a:pPr>
                <a:defRPr/>
              </a:pPr>
              <a:t>2/14/2022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B6591-407E-4742-9513-3BA6198A5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448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681D0-D8D8-4DCC-AC9F-579124AF0C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480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9DDA3-EBC0-46B5-96B4-C406C64F7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658383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6470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620000" cy="868362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2F0D4E0-3759-4149-9009-C138BD830BA3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ED34C-DE97-4463-B92A-AD521C2553A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47800" y="1143000"/>
            <a:ext cx="6553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56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D80EE-F794-4573-9159-AA03B210B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278" y="309246"/>
            <a:ext cx="6417847" cy="1036721"/>
          </a:xfrm>
        </p:spPr>
        <p:txBody>
          <a:bodyPr anchor="b"/>
          <a:lstStyle>
            <a:lvl1pPr>
              <a:defRPr sz="3300">
                <a:latin typeface="Aileron Light" panose="0000040000000000000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49F0F4-3939-4AAB-A1D1-18A41EA95B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08885" y="1676485"/>
            <a:ext cx="3952375" cy="4184567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0D7E02-BD51-42C1-A0E3-032A46378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684422"/>
            <a:ext cx="4107592" cy="4184567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E76E6B2-502C-4BB1-9283-EAFC2D42FAA6}"/>
              </a:ext>
            </a:extLst>
          </p:cNvPr>
          <p:cNvSpPr txBox="1">
            <a:spLocks/>
          </p:cNvSpPr>
          <p:nvPr userDrawn="1"/>
        </p:nvSpPr>
        <p:spPr>
          <a:xfrm>
            <a:off x="8638499" y="6443958"/>
            <a:ext cx="44552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E00476-8A9E-490F-AB18-73544A16AA09}" type="slidenum">
              <a:rPr lang="en-US" sz="1351" smtClean="0"/>
              <a:pPr/>
              <a:t>‹#›</a:t>
            </a:fld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2311574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34B4F-ED9C-4426-BB86-71DB3DF41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3F0226-2ADD-4FDD-A033-E8EDEBDC9D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87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FE2C1-369A-49B5-A44C-65F2843777BB}" type="datetime1">
              <a:rPr lang="en-US">
                <a:solidFill>
                  <a:prstClr val="black"/>
                </a:solidFill>
              </a:rPr>
              <a:pPr>
                <a:defRPr/>
              </a:pPr>
              <a:t>2/14/2022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B6591-407E-4742-9513-3BA6198A5F8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791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D80EE-F794-4573-9159-AA03B210B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257" y="492126"/>
            <a:ext cx="2949177" cy="10367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49F0F4-3939-4AAB-A1D1-18A41EA95B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2738" y="492126"/>
            <a:ext cx="3952375" cy="5368925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0D7E02-BD51-42C1-A0E3-032A46378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684422"/>
            <a:ext cx="4107592" cy="4184567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436FF4D-648E-4930-89A0-47A07059EA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8499" y="6443958"/>
            <a:ext cx="445520" cy="365125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7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microsoft.com/office/2007/relationships/hdphoto" Target="../media/hdphoto2.wdp"/><Relationship Id="rId5" Type="http://schemas.openxmlformats.org/officeDocument/2006/relationships/image" Target="../media/image1.png"/><Relationship Id="rId10" Type="http://schemas.openxmlformats.org/officeDocument/2006/relationships/image" Target="../media/image5.png"/><Relationship Id="rId4" Type="http://schemas.openxmlformats.org/officeDocument/2006/relationships/theme" Target="../theme/theme1.xml"/><Relationship Id="rId9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microsoft.com/office/2007/relationships/hdphoto" Target="../media/hdphoto5.wdp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27820C7D-55D7-4884-A3D1-29BFB57E1FDC}"/>
              </a:ext>
            </a:extLst>
          </p:cNvPr>
          <p:cNvSpPr/>
          <p:nvPr userDrawn="1"/>
        </p:nvSpPr>
        <p:spPr>
          <a:xfrm flipV="1">
            <a:off x="7362678" y="-9200"/>
            <a:ext cx="1781327" cy="724095"/>
          </a:xfrm>
          <a:custGeom>
            <a:avLst/>
            <a:gdLst>
              <a:gd name="connsiteX0" fmla="*/ 445769 w 2375103"/>
              <a:gd name="connsiteY0" fmla="*/ 724094 h 724094"/>
              <a:gd name="connsiteX1" fmla="*/ 966899 w 2375103"/>
              <a:gd name="connsiteY1" fmla="*/ 724094 h 724094"/>
              <a:gd name="connsiteX2" fmla="*/ 1823848 w 2375103"/>
              <a:gd name="connsiteY2" fmla="*/ 724094 h 724094"/>
              <a:gd name="connsiteX3" fmla="*/ 2375103 w 2375103"/>
              <a:gd name="connsiteY3" fmla="*/ 724094 h 724094"/>
              <a:gd name="connsiteX4" fmla="*/ 2375103 w 2375103"/>
              <a:gd name="connsiteY4" fmla="*/ 0 h 724094"/>
              <a:gd name="connsiteX5" fmla="*/ 1823848 w 2375103"/>
              <a:gd name="connsiteY5" fmla="*/ 0 h 724094"/>
              <a:gd name="connsiteX6" fmla="*/ 966899 w 2375103"/>
              <a:gd name="connsiteY6" fmla="*/ 0 h 724094"/>
              <a:gd name="connsiteX7" fmla="*/ 0 w 2375103"/>
              <a:gd name="connsiteY7" fmla="*/ 0 h 724094"/>
              <a:gd name="connsiteX8" fmla="*/ 446560 w 2375103"/>
              <a:gd name="connsiteY8" fmla="*/ 714895 h 724094"/>
              <a:gd name="connsiteX9" fmla="*/ 440023 w 2375103"/>
              <a:gd name="connsiteY9" fmla="*/ 714895 h 724094"/>
              <a:gd name="connsiteX10" fmla="*/ 445769 w 2375103"/>
              <a:gd name="connsiteY10" fmla="*/ 724094 h 724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75103" h="724094">
                <a:moveTo>
                  <a:pt x="445769" y="724094"/>
                </a:moveTo>
                <a:lnTo>
                  <a:pt x="966899" y="724094"/>
                </a:lnTo>
                <a:lnTo>
                  <a:pt x="1823848" y="724094"/>
                </a:lnTo>
                <a:lnTo>
                  <a:pt x="2375103" y="724094"/>
                </a:lnTo>
                <a:lnTo>
                  <a:pt x="2375103" y="0"/>
                </a:lnTo>
                <a:lnTo>
                  <a:pt x="1823848" y="0"/>
                </a:lnTo>
                <a:lnTo>
                  <a:pt x="966899" y="0"/>
                </a:lnTo>
                <a:lnTo>
                  <a:pt x="0" y="0"/>
                </a:lnTo>
                <a:lnTo>
                  <a:pt x="446560" y="714895"/>
                </a:lnTo>
                <a:lnTo>
                  <a:pt x="440023" y="714895"/>
                </a:lnTo>
                <a:lnTo>
                  <a:pt x="445769" y="724094"/>
                </a:lnTo>
                <a:close/>
              </a:path>
            </a:pathLst>
          </a:custGeom>
          <a:solidFill>
            <a:srgbClr val="FFD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119800F-93E3-4F04-A4FF-A3C4EE83F2D0}"/>
              </a:ext>
            </a:extLst>
          </p:cNvPr>
          <p:cNvSpPr/>
          <p:nvPr userDrawn="1"/>
        </p:nvSpPr>
        <p:spPr>
          <a:xfrm flipV="1">
            <a:off x="3" y="-387"/>
            <a:ext cx="6087980" cy="457200"/>
          </a:xfrm>
          <a:custGeom>
            <a:avLst/>
            <a:gdLst>
              <a:gd name="connsiteX0" fmla="*/ 0 w 8336657"/>
              <a:gd name="connsiteY0" fmla="*/ 0 h 501650"/>
              <a:gd name="connsiteX1" fmla="*/ 8027717 w 8336657"/>
              <a:gd name="connsiteY1" fmla="*/ 0 h 501650"/>
              <a:gd name="connsiteX2" fmla="*/ 8336657 w 8336657"/>
              <a:gd name="connsiteY2" fmla="*/ 501650 h 501650"/>
              <a:gd name="connsiteX3" fmla="*/ 0 w 8336657"/>
              <a:gd name="connsiteY3" fmla="*/ 501650 h 501650"/>
              <a:gd name="connsiteX4" fmla="*/ 0 w 8336657"/>
              <a:gd name="connsiteY4" fmla="*/ 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657" h="501650">
                <a:moveTo>
                  <a:pt x="0" y="0"/>
                </a:moveTo>
                <a:lnTo>
                  <a:pt x="8027717" y="0"/>
                </a:lnTo>
                <a:lnTo>
                  <a:pt x="8336657" y="501650"/>
                </a:lnTo>
                <a:lnTo>
                  <a:pt x="0" y="501650"/>
                </a:lnTo>
                <a:lnTo>
                  <a:pt x="0" y="0"/>
                </a:lnTo>
                <a:close/>
              </a:path>
            </a:pathLst>
          </a:custGeom>
          <a:solidFill>
            <a:srgbClr val="00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700" cap="small" baseline="0" dirty="0">
              <a:solidFill>
                <a:srgbClr val="002060"/>
              </a:solidFill>
              <a:ea typeface="+mn-lt"/>
              <a:cs typeface="+mn-lt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D93646B4-7859-4A91-9AAE-5A960A3651FB}"/>
              </a:ext>
            </a:extLst>
          </p:cNvPr>
          <p:cNvSpPr/>
          <p:nvPr userDrawn="1"/>
        </p:nvSpPr>
        <p:spPr>
          <a:xfrm flipV="1">
            <a:off x="5947001" y="-387"/>
            <a:ext cx="1666143" cy="457200"/>
          </a:xfrm>
          <a:custGeom>
            <a:avLst/>
            <a:gdLst>
              <a:gd name="connsiteX0" fmla="*/ 285590 w 2221523"/>
              <a:gd name="connsiteY0" fmla="*/ 457200 h 457200"/>
              <a:gd name="connsiteX1" fmla="*/ 2221523 w 2221523"/>
              <a:gd name="connsiteY1" fmla="*/ 457200 h 457200"/>
              <a:gd name="connsiteX2" fmla="*/ 1935933 w 2221523"/>
              <a:gd name="connsiteY2" fmla="*/ 0 h 457200"/>
              <a:gd name="connsiteX3" fmla="*/ 0 w 2221523"/>
              <a:gd name="connsiteY3" fmla="*/ 0 h 457200"/>
              <a:gd name="connsiteX4" fmla="*/ 285590 w 2221523"/>
              <a:gd name="connsiteY4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1523" h="457200">
                <a:moveTo>
                  <a:pt x="285590" y="457200"/>
                </a:moveTo>
                <a:lnTo>
                  <a:pt x="2221523" y="457200"/>
                </a:lnTo>
                <a:lnTo>
                  <a:pt x="1935933" y="0"/>
                </a:lnTo>
                <a:lnTo>
                  <a:pt x="0" y="0"/>
                </a:lnTo>
                <a:lnTo>
                  <a:pt x="285590" y="457200"/>
                </a:lnTo>
                <a:close/>
              </a:path>
            </a:pathLst>
          </a:cu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E558AB-C9B3-4DEA-8826-18D1FB11CF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 flipV="1">
            <a:off x="-10525" y="6143105"/>
            <a:ext cx="9144000" cy="725424"/>
          </a:xfrm>
          <a:prstGeom prst="rect">
            <a:avLst/>
          </a:prstGeom>
        </p:spPr>
      </p:pic>
      <p:sp>
        <p:nvSpPr>
          <p:cNvPr id="23" name="Slide Number Placeholder 6">
            <a:extLst>
              <a:ext uri="{FF2B5EF4-FFF2-40B4-BE49-F238E27FC236}">
                <a16:creationId xmlns:a16="http://schemas.microsoft.com/office/drawing/2014/main" id="{993734C5-A89B-40CC-AE6C-0B25EB429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8458200" y="6505825"/>
            <a:ext cx="560971" cy="288807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C634E2B-AEEF-4700-A6E1-CBEFF28081E4}"/>
              </a:ext>
            </a:extLst>
          </p:cNvPr>
          <p:cNvCxnSpPr>
            <a:cxnSpLocks/>
          </p:cNvCxnSpPr>
          <p:nvPr userDrawn="1"/>
        </p:nvCxnSpPr>
        <p:spPr>
          <a:xfrm>
            <a:off x="2364204" y="1965159"/>
            <a:ext cx="0" cy="2911643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19A78F-9BA5-4363-8393-F6624EF90A86}"/>
              </a:ext>
            </a:extLst>
          </p:cNvPr>
          <p:cNvCxnSpPr>
            <a:cxnSpLocks/>
          </p:cNvCxnSpPr>
          <p:nvPr userDrawn="1"/>
        </p:nvCxnSpPr>
        <p:spPr>
          <a:xfrm>
            <a:off x="4582527" y="1965159"/>
            <a:ext cx="0" cy="2911643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FF82B55-6A6B-471D-89E5-B1752BD1FA0C}"/>
              </a:ext>
            </a:extLst>
          </p:cNvPr>
          <p:cNvCxnSpPr>
            <a:cxnSpLocks/>
          </p:cNvCxnSpPr>
          <p:nvPr userDrawn="1"/>
        </p:nvCxnSpPr>
        <p:spPr>
          <a:xfrm>
            <a:off x="6800848" y="1965159"/>
            <a:ext cx="0" cy="2911643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FA8CFEC-6A31-4A21-80F9-7B4AC946316F}"/>
              </a:ext>
            </a:extLst>
          </p:cNvPr>
          <p:cNvGrpSpPr/>
          <p:nvPr userDrawn="1"/>
        </p:nvGrpSpPr>
        <p:grpSpPr>
          <a:xfrm>
            <a:off x="533400" y="2703982"/>
            <a:ext cx="1505543" cy="1597656"/>
            <a:chOff x="4114800" y="921809"/>
            <a:chExt cx="4800600" cy="5330825"/>
          </a:xfrm>
        </p:grpSpPr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id="{E9173099-1B41-43F8-842D-6B85214163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921809"/>
              <a:ext cx="4800600" cy="533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1C15EAF-1667-4681-BB2C-CAD8CA554547}"/>
                </a:ext>
              </a:extLst>
            </p:cNvPr>
            <p:cNvSpPr/>
            <p:nvPr/>
          </p:nvSpPr>
          <p:spPr bwMode="auto">
            <a:xfrm>
              <a:off x="6210300" y="4286250"/>
              <a:ext cx="685800" cy="533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28" charset="-128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DB5C80B-4F6D-43F1-BD52-AC74A0AFB6BD}"/>
                </a:ext>
              </a:extLst>
            </p:cNvPr>
            <p:cNvSpPr/>
            <p:nvPr/>
          </p:nvSpPr>
          <p:spPr bwMode="auto">
            <a:xfrm>
              <a:off x="7286625" y="1981200"/>
              <a:ext cx="685800" cy="533400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28" charset="-128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C49BBEE8-8DF8-45AE-81A9-5F657BD6770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09849" y="2630551"/>
            <a:ext cx="1701803" cy="1596897"/>
          </a:xfrm>
          <a:prstGeom prst="rect">
            <a:avLst/>
          </a:prstGeom>
        </p:spPr>
      </p:pic>
      <p:pic>
        <p:nvPicPr>
          <p:cNvPr id="30" name="Picture 4" descr="PageRank - Wikiwand">
            <a:extLst>
              <a:ext uri="{FF2B5EF4-FFF2-40B4-BE49-F238E27FC236}">
                <a16:creationId xmlns:a16="http://schemas.microsoft.com/office/drawing/2014/main" id="{C8E8B334-E38F-4CAC-B098-CFCE0AA62B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618" y="2740425"/>
            <a:ext cx="1917548" cy="137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4B79D21-5642-4C53-8B6C-9B66F57B042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44479" y="2659368"/>
            <a:ext cx="2135898" cy="130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16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8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1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826921-6E26-4769-826D-22D207FF001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2164748" y="0"/>
            <a:ext cx="6979257" cy="5173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7F8DB6-B8D9-4B25-88F5-8E67673C9B5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244165"/>
            <a:ext cx="9144000" cy="6138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BA429D-E7AB-4983-BC24-A10CA4237C4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8516" y="53898"/>
            <a:ext cx="1714648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63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3" r:id="rId2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8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1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B5E1BAB-4B5B-4B3C-9C27-7EBDC4E4CD56}"/>
              </a:ext>
            </a:extLst>
          </p:cNvPr>
          <p:cNvSpPr/>
          <p:nvPr userDrawn="1"/>
        </p:nvSpPr>
        <p:spPr>
          <a:xfrm>
            <a:off x="-4108" y="260464"/>
            <a:ext cx="9144000" cy="1156669"/>
          </a:xfrm>
          <a:prstGeom prst="rect">
            <a:avLst/>
          </a:prstGeom>
          <a:gradFill flip="none" rotWithShape="1">
            <a:gsLst>
              <a:gs pos="0">
                <a:srgbClr val="FFD503"/>
              </a:gs>
              <a:gs pos="50000">
                <a:schemeClr val="accent4">
                  <a:lumMod val="40000"/>
                  <a:lumOff val="60000"/>
                </a:schemeClr>
              </a:gs>
              <a:gs pos="82000">
                <a:srgbClr val="FBF5E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388157B-55ED-4434-AE40-42AC08FCF9EE}"/>
              </a:ext>
            </a:extLst>
          </p:cNvPr>
          <p:cNvSpPr/>
          <p:nvPr userDrawn="1"/>
        </p:nvSpPr>
        <p:spPr>
          <a:xfrm>
            <a:off x="7284277" y="6411821"/>
            <a:ext cx="1859723" cy="446179"/>
          </a:xfrm>
          <a:custGeom>
            <a:avLst/>
            <a:gdLst>
              <a:gd name="connsiteX0" fmla="*/ 298591 w 2479630"/>
              <a:gd name="connsiteY0" fmla="*/ 0 h 446178"/>
              <a:gd name="connsiteX1" fmla="*/ 1219457 w 2479630"/>
              <a:gd name="connsiteY1" fmla="*/ 0 h 446178"/>
              <a:gd name="connsiteX2" fmla="*/ 1986323 w 2479630"/>
              <a:gd name="connsiteY2" fmla="*/ 0 h 446178"/>
              <a:gd name="connsiteX3" fmla="*/ 2479630 w 2479630"/>
              <a:gd name="connsiteY3" fmla="*/ 0 h 446178"/>
              <a:gd name="connsiteX4" fmla="*/ 2479630 w 2479630"/>
              <a:gd name="connsiteY4" fmla="*/ 446178 h 446178"/>
              <a:gd name="connsiteX5" fmla="*/ 1986323 w 2479630"/>
              <a:gd name="connsiteY5" fmla="*/ 446178 h 446178"/>
              <a:gd name="connsiteX6" fmla="*/ 1219457 w 2479630"/>
              <a:gd name="connsiteY6" fmla="*/ 446178 h 446178"/>
              <a:gd name="connsiteX7" fmla="*/ 511264 w 2479630"/>
              <a:gd name="connsiteY7" fmla="*/ 446178 h 446178"/>
              <a:gd name="connsiteX8" fmla="*/ 481192 w 2479630"/>
              <a:gd name="connsiteY8" fmla="*/ 419934 h 446178"/>
              <a:gd name="connsiteX9" fmla="*/ 0 w 2479630"/>
              <a:gd name="connsiteY9" fmla="*/ 0 h 446178"/>
              <a:gd name="connsiteX10" fmla="*/ 9677 w 2479630"/>
              <a:gd name="connsiteY10" fmla="*/ 0 h 446178"/>
              <a:gd name="connsiteX11" fmla="*/ 15595 w 2479630"/>
              <a:gd name="connsiteY11" fmla="*/ 13610 h 44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79630" h="446178">
                <a:moveTo>
                  <a:pt x="298591" y="0"/>
                </a:moveTo>
                <a:lnTo>
                  <a:pt x="1219457" y="0"/>
                </a:lnTo>
                <a:lnTo>
                  <a:pt x="1986323" y="0"/>
                </a:lnTo>
                <a:lnTo>
                  <a:pt x="2479630" y="0"/>
                </a:lnTo>
                <a:lnTo>
                  <a:pt x="2479630" y="446178"/>
                </a:lnTo>
                <a:lnTo>
                  <a:pt x="1986323" y="446178"/>
                </a:lnTo>
                <a:lnTo>
                  <a:pt x="1219457" y="446178"/>
                </a:lnTo>
                <a:lnTo>
                  <a:pt x="511264" y="446178"/>
                </a:lnTo>
                <a:lnTo>
                  <a:pt x="481192" y="419934"/>
                </a:lnTo>
                <a:close/>
                <a:moveTo>
                  <a:pt x="0" y="0"/>
                </a:moveTo>
                <a:lnTo>
                  <a:pt x="9677" y="0"/>
                </a:lnTo>
                <a:lnTo>
                  <a:pt x="15595" y="13610"/>
                </a:lnTo>
                <a:close/>
              </a:path>
            </a:pathLst>
          </a:cu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912C80-5347-44ED-8B06-1DC44EF08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16208"/>
            <a:ext cx="67647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43589-420F-4F4A-BF4F-2F399F829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3E311AD-340A-4568-B7E6-16296439AA59}"/>
              </a:ext>
            </a:extLst>
          </p:cNvPr>
          <p:cNvSpPr/>
          <p:nvPr userDrawn="1"/>
        </p:nvSpPr>
        <p:spPr>
          <a:xfrm>
            <a:off x="-4107" y="6176964"/>
            <a:ext cx="6087980" cy="681037"/>
          </a:xfrm>
          <a:custGeom>
            <a:avLst/>
            <a:gdLst>
              <a:gd name="connsiteX0" fmla="*/ 0 w 8336657"/>
              <a:gd name="connsiteY0" fmla="*/ 0 h 501650"/>
              <a:gd name="connsiteX1" fmla="*/ 8027717 w 8336657"/>
              <a:gd name="connsiteY1" fmla="*/ 0 h 501650"/>
              <a:gd name="connsiteX2" fmla="*/ 8336657 w 8336657"/>
              <a:gd name="connsiteY2" fmla="*/ 501650 h 501650"/>
              <a:gd name="connsiteX3" fmla="*/ 0 w 8336657"/>
              <a:gd name="connsiteY3" fmla="*/ 501650 h 501650"/>
              <a:gd name="connsiteX4" fmla="*/ 0 w 8336657"/>
              <a:gd name="connsiteY4" fmla="*/ 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657" h="501650">
                <a:moveTo>
                  <a:pt x="0" y="0"/>
                </a:moveTo>
                <a:lnTo>
                  <a:pt x="8027717" y="0"/>
                </a:lnTo>
                <a:lnTo>
                  <a:pt x="8336657" y="501650"/>
                </a:lnTo>
                <a:lnTo>
                  <a:pt x="0" y="501650"/>
                </a:lnTo>
                <a:lnTo>
                  <a:pt x="0" y="0"/>
                </a:lnTo>
                <a:close/>
              </a:path>
            </a:pathLst>
          </a:custGeom>
          <a:solidFill>
            <a:srgbClr val="FFD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700" cap="small" baseline="0">
              <a:solidFill>
                <a:srgbClr val="D8AA16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C0F640-34D3-4EAC-B771-9F8A1DDF1AD5}"/>
              </a:ext>
            </a:extLst>
          </p:cNvPr>
          <p:cNvSpPr/>
          <p:nvPr userDrawn="1"/>
        </p:nvSpPr>
        <p:spPr>
          <a:xfrm>
            <a:off x="5868313" y="6423740"/>
            <a:ext cx="1732979" cy="446177"/>
          </a:xfrm>
          <a:custGeom>
            <a:avLst/>
            <a:gdLst>
              <a:gd name="connsiteX0" fmla="*/ 162401 w 2211551"/>
              <a:gd name="connsiteY0" fmla="*/ 0 h 446177"/>
              <a:gd name="connsiteX1" fmla="*/ 2009012 w 2211551"/>
              <a:gd name="connsiteY1" fmla="*/ 0 h 446177"/>
              <a:gd name="connsiteX2" fmla="*/ 2029795 w 2211551"/>
              <a:gd name="connsiteY2" fmla="*/ 28186 h 446177"/>
              <a:gd name="connsiteX3" fmla="*/ 2211551 w 2211551"/>
              <a:gd name="connsiteY3" fmla="*/ 446177 h 446177"/>
              <a:gd name="connsiteX4" fmla="*/ 373459 w 2211551"/>
              <a:gd name="connsiteY4" fmla="*/ 446177 h 446177"/>
              <a:gd name="connsiteX5" fmla="*/ 0 w 2211551"/>
              <a:gd name="connsiteY5" fmla="*/ 0 h 446177"/>
              <a:gd name="connsiteX6" fmla="*/ 351 w 2211551"/>
              <a:gd name="connsiteY6" fmla="*/ 0 h 446177"/>
              <a:gd name="connsiteX7" fmla="*/ 977 w 2211551"/>
              <a:gd name="connsiteY7" fmla="*/ 1325 h 44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1551" h="446177">
                <a:moveTo>
                  <a:pt x="162401" y="0"/>
                </a:moveTo>
                <a:lnTo>
                  <a:pt x="2009012" y="0"/>
                </a:lnTo>
                <a:lnTo>
                  <a:pt x="2029795" y="28186"/>
                </a:lnTo>
                <a:lnTo>
                  <a:pt x="2211551" y="446177"/>
                </a:lnTo>
                <a:lnTo>
                  <a:pt x="373459" y="446177"/>
                </a:lnTo>
                <a:close/>
                <a:moveTo>
                  <a:pt x="0" y="0"/>
                </a:moveTo>
                <a:lnTo>
                  <a:pt x="351" y="0"/>
                </a:lnTo>
                <a:lnTo>
                  <a:pt x="977" y="1325"/>
                </a:lnTo>
                <a:close/>
              </a:path>
            </a:pathLst>
          </a:custGeom>
          <a:solidFill>
            <a:srgbClr val="00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6B05ED21-3DF7-48D1-AFC7-D43758B0B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8499" y="6443958"/>
            <a:ext cx="445520" cy="365125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C47D0B-1E26-4529-9D42-7924416AC4A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46407" y="260465"/>
            <a:ext cx="1162879" cy="115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343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ileron Light" panose="00000400000000000000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F3175B8-0009-45B5-B1AD-0CA914E40C9B}"/>
              </a:ext>
            </a:extLst>
          </p:cNvPr>
          <p:cNvSpPr/>
          <p:nvPr userDrawn="1"/>
        </p:nvSpPr>
        <p:spPr>
          <a:xfrm>
            <a:off x="-4107" y="266629"/>
            <a:ext cx="9144000" cy="1191491"/>
          </a:xfrm>
          <a:prstGeom prst="rect">
            <a:avLst/>
          </a:prstGeom>
          <a:gradFill flip="none" rotWithShape="1">
            <a:gsLst>
              <a:gs pos="0">
                <a:srgbClr val="8C8C8C"/>
              </a:gs>
              <a:gs pos="50000">
                <a:schemeClr val="bg1">
                  <a:lumMod val="75000"/>
                </a:schemeClr>
              </a:gs>
              <a:gs pos="82000">
                <a:srgbClr val="E9E9E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388157B-55ED-4434-AE40-42AC08FCF9EE}"/>
              </a:ext>
            </a:extLst>
          </p:cNvPr>
          <p:cNvSpPr/>
          <p:nvPr userDrawn="1"/>
        </p:nvSpPr>
        <p:spPr>
          <a:xfrm>
            <a:off x="7284277" y="6411821"/>
            <a:ext cx="1859723" cy="446179"/>
          </a:xfrm>
          <a:custGeom>
            <a:avLst/>
            <a:gdLst>
              <a:gd name="connsiteX0" fmla="*/ 298591 w 2479630"/>
              <a:gd name="connsiteY0" fmla="*/ 0 h 446178"/>
              <a:gd name="connsiteX1" fmla="*/ 1219457 w 2479630"/>
              <a:gd name="connsiteY1" fmla="*/ 0 h 446178"/>
              <a:gd name="connsiteX2" fmla="*/ 1986323 w 2479630"/>
              <a:gd name="connsiteY2" fmla="*/ 0 h 446178"/>
              <a:gd name="connsiteX3" fmla="*/ 2479630 w 2479630"/>
              <a:gd name="connsiteY3" fmla="*/ 0 h 446178"/>
              <a:gd name="connsiteX4" fmla="*/ 2479630 w 2479630"/>
              <a:gd name="connsiteY4" fmla="*/ 446178 h 446178"/>
              <a:gd name="connsiteX5" fmla="*/ 1986323 w 2479630"/>
              <a:gd name="connsiteY5" fmla="*/ 446178 h 446178"/>
              <a:gd name="connsiteX6" fmla="*/ 1219457 w 2479630"/>
              <a:gd name="connsiteY6" fmla="*/ 446178 h 446178"/>
              <a:gd name="connsiteX7" fmla="*/ 511264 w 2479630"/>
              <a:gd name="connsiteY7" fmla="*/ 446178 h 446178"/>
              <a:gd name="connsiteX8" fmla="*/ 481192 w 2479630"/>
              <a:gd name="connsiteY8" fmla="*/ 419934 h 446178"/>
              <a:gd name="connsiteX9" fmla="*/ 0 w 2479630"/>
              <a:gd name="connsiteY9" fmla="*/ 0 h 446178"/>
              <a:gd name="connsiteX10" fmla="*/ 9677 w 2479630"/>
              <a:gd name="connsiteY10" fmla="*/ 0 h 446178"/>
              <a:gd name="connsiteX11" fmla="*/ 15595 w 2479630"/>
              <a:gd name="connsiteY11" fmla="*/ 13610 h 44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79630" h="446178">
                <a:moveTo>
                  <a:pt x="298591" y="0"/>
                </a:moveTo>
                <a:lnTo>
                  <a:pt x="1219457" y="0"/>
                </a:lnTo>
                <a:lnTo>
                  <a:pt x="1986323" y="0"/>
                </a:lnTo>
                <a:lnTo>
                  <a:pt x="2479630" y="0"/>
                </a:lnTo>
                <a:lnTo>
                  <a:pt x="2479630" y="446178"/>
                </a:lnTo>
                <a:lnTo>
                  <a:pt x="1986323" y="446178"/>
                </a:lnTo>
                <a:lnTo>
                  <a:pt x="1219457" y="446178"/>
                </a:lnTo>
                <a:lnTo>
                  <a:pt x="511264" y="446178"/>
                </a:lnTo>
                <a:lnTo>
                  <a:pt x="481192" y="419934"/>
                </a:lnTo>
                <a:close/>
                <a:moveTo>
                  <a:pt x="0" y="0"/>
                </a:moveTo>
                <a:lnTo>
                  <a:pt x="9677" y="0"/>
                </a:lnTo>
                <a:lnTo>
                  <a:pt x="15595" y="13610"/>
                </a:lnTo>
                <a:close/>
              </a:path>
            </a:pathLst>
          </a:custGeom>
          <a:solidFill>
            <a:srgbClr val="00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912C80-5347-44ED-8B06-1DC44EF08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9595"/>
            <a:ext cx="67647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43589-420F-4F4A-BF4F-2F399F829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3E311AD-340A-4568-B7E6-16296439AA59}"/>
              </a:ext>
            </a:extLst>
          </p:cNvPr>
          <p:cNvSpPr/>
          <p:nvPr userDrawn="1"/>
        </p:nvSpPr>
        <p:spPr>
          <a:xfrm>
            <a:off x="-4106" y="6176964"/>
            <a:ext cx="6087980" cy="681037"/>
          </a:xfrm>
          <a:custGeom>
            <a:avLst/>
            <a:gdLst>
              <a:gd name="connsiteX0" fmla="*/ 0 w 8336657"/>
              <a:gd name="connsiteY0" fmla="*/ 0 h 501650"/>
              <a:gd name="connsiteX1" fmla="*/ 8027717 w 8336657"/>
              <a:gd name="connsiteY1" fmla="*/ 0 h 501650"/>
              <a:gd name="connsiteX2" fmla="*/ 8336657 w 8336657"/>
              <a:gd name="connsiteY2" fmla="*/ 501650 h 501650"/>
              <a:gd name="connsiteX3" fmla="*/ 0 w 8336657"/>
              <a:gd name="connsiteY3" fmla="*/ 501650 h 501650"/>
              <a:gd name="connsiteX4" fmla="*/ 0 w 8336657"/>
              <a:gd name="connsiteY4" fmla="*/ 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657" h="501650">
                <a:moveTo>
                  <a:pt x="0" y="0"/>
                </a:moveTo>
                <a:lnTo>
                  <a:pt x="8027717" y="0"/>
                </a:lnTo>
                <a:lnTo>
                  <a:pt x="8336657" y="501650"/>
                </a:lnTo>
                <a:lnTo>
                  <a:pt x="0" y="501650"/>
                </a:lnTo>
                <a:lnTo>
                  <a:pt x="0" y="0"/>
                </a:lnTo>
                <a:close/>
              </a:path>
            </a:pathLst>
          </a:cu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cap="small" baseline="0">
              <a:solidFill>
                <a:srgbClr val="960000"/>
              </a:solidFill>
              <a:ea typeface="+mn-lt"/>
              <a:cs typeface="+mn-lt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C0F640-34D3-4EAC-B771-9F8A1DDF1AD5}"/>
              </a:ext>
            </a:extLst>
          </p:cNvPr>
          <p:cNvSpPr/>
          <p:nvPr userDrawn="1"/>
        </p:nvSpPr>
        <p:spPr>
          <a:xfrm>
            <a:off x="5868313" y="6423740"/>
            <a:ext cx="1732979" cy="446177"/>
          </a:xfrm>
          <a:custGeom>
            <a:avLst/>
            <a:gdLst>
              <a:gd name="connsiteX0" fmla="*/ 162401 w 2211551"/>
              <a:gd name="connsiteY0" fmla="*/ 0 h 446177"/>
              <a:gd name="connsiteX1" fmla="*/ 2009012 w 2211551"/>
              <a:gd name="connsiteY1" fmla="*/ 0 h 446177"/>
              <a:gd name="connsiteX2" fmla="*/ 2029795 w 2211551"/>
              <a:gd name="connsiteY2" fmla="*/ 28186 h 446177"/>
              <a:gd name="connsiteX3" fmla="*/ 2211551 w 2211551"/>
              <a:gd name="connsiteY3" fmla="*/ 446177 h 446177"/>
              <a:gd name="connsiteX4" fmla="*/ 373459 w 2211551"/>
              <a:gd name="connsiteY4" fmla="*/ 446177 h 446177"/>
              <a:gd name="connsiteX5" fmla="*/ 0 w 2211551"/>
              <a:gd name="connsiteY5" fmla="*/ 0 h 446177"/>
              <a:gd name="connsiteX6" fmla="*/ 351 w 2211551"/>
              <a:gd name="connsiteY6" fmla="*/ 0 h 446177"/>
              <a:gd name="connsiteX7" fmla="*/ 977 w 2211551"/>
              <a:gd name="connsiteY7" fmla="*/ 1325 h 44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1551" h="446177">
                <a:moveTo>
                  <a:pt x="162401" y="0"/>
                </a:moveTo>
                <a:lnTo>
                  <a:pt x="2009012" y="0"/>
                </a:lnTo>
                <a:lnTo>
                  <a:pt x="2029795" y="28186"/>
                </a:lnTo>
                <a:lnTo>
                  <a:pt x="2211551" y="446177"/>
                </a:lnTo>
                <a:lnTo>
                  <a:pt x="373459" y="446177"/>
                </a:lnTo>
                <a:close/>
                <a:moveTo>
                  <a:pt x="0" y="0"/>
                </a:moveTo>
                <a:lnTo>
                  <a:pt x="351" y="0"/>
                </a:lnTo>
                <a:lnTo>
                  <a:pt x="977" y="1325"/>
                </a:lnTo>
                <a:close/>
              </a:path>
            </a:pathLst>
          </a:custGeom>
          <a:solidFill>
            <a:srgbClr val="FFD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575DA27B-8105-4E33-8AF8-01B31B9676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8499" y="6443958"/>
            <a:ext cx="445520" cy="365125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610AE4-70F7-4464-A94B-CA6C6C3E23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54621" y="299663"/>
            <a:ext cx="885471" cy="112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19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45482E7-0333-4A30-9A89-CECB6C452D87}"/>
              </a:ext>
            </a:extLst>
          </p:cNvPr>
          <p:cNvSpPr/>
          <p:nvPr userDrawn="1"/>
        </p:nvSpPr>
        <p:spPr>
          <a:xfrm>
            <a:off x="-4107" y="260474"/>
            <a:ext cx="9144000" cy="1147159"/>
          </a:xfrm>
          <a:prstGeom prst="rect">
            <a:avLst/>
          </a:prstGeom>
          <a:gradFill flip="none" rotWithShape="1">
            <a:gsLst>
              <a:gs pos="0">
                <a:srgbClr val="00457C"/>
              </a:gs>
              <a:gs pos="50000">
                <a:schemeClr val="accent1">
                  <a:lumMod val="75000"/>
                </a:schemeClr>
              </a:gs>
              <a:gs pos="82000">
                <a:srgbClr val="B5C4D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388157B-55ED-4434-AE40-42AC08FCF9EE}"/>
              </a:ext>
            </a:extLst>
          </p:cNvPr>
          <p:cNvSpPr/>
          <p:nvPr userDrawn="1"/>
        </p:nvSpPr>
        <p:spPr>
          <a:xfrm>
            <a:off x="7284277" y="6411821"/>
            <a:ext cx="1859723" cy="446179"/>
          </a:xfrm>
          <a:custGeom>
            <a:avLst/>
            <a:gdLst>
              <a:gd name="connsiteX0" fmla="*/ 298591 w 2479630"/>
              <a:gd name="connsiteY0" fmla="*/ 0 h 446178"/>
              <a:gd name="connsiteX1" fmla="*/ 1219457 w 2479630"/>
              <a:gd name="connsiteY1" fmla="*/ 0 h 446178"/>
              <a:gd name="connsiteX2" fmla="*/ 1986323 w 2479630"/>
              <a:gd name="connsiteY2" fmla="*/ 0 h 446178"/>
              <a:gd name="connsiteX3" fmla="*/ 2479630 w 2479630"/>
              <a:gd name="connsiteY3" fmla="*/ 0 h 446178"/>
              <a:gd name="connsiteX4" fmla="*/ 2479630 w 2479630"/>
              <a:gd name="connsiteY4" fmla="*/ 446178 h 446178"/>
              <a:gd name="connsiteX5" fmla="*/ 1986323 w 2479630"/>
              <a:gd name="connsiteY5" fmla="*/ 446178 h 446178"/>
              <a:gd name="connsiteX6" fmla="*/ 1219457 w 2479630"/>
              <a:gd name="connsiteY6" fmla="*/ 446178 h 446178"/>
              <a:gd name="connsiteX7" fmla="*/ 511264 w 2479630"/>
              <a:gd name="connsiteY7" fmla="*/ 446178 h 446178"/>
              <a:gd name="connsiteX8" fmla="*/ 481192 w 2479630"/>
              <a:gd name="connsiteY8" fmla="*/ 419934 h 446178"/>
              <a:gd name="connsiteX9" fmla="*/ 0 w 2479630"/>
              <a:gd name="connsiteY9" fmla="*/ 0 h 446178"/>
              <a:gd name="connsiteX10" fmla="*/ 9677 w 2479630"/>
              <a:gd name="connsiteY10" fmla="*/ 0 h 446178"/>
              <a:gd name="connsiteX11" fmla="*/ 15595 w 2479630"/>
              <a:gd name="connsiteY11" fmla="*/ 13610 h 44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79630" h="446178">
                <a:moveTo>
                  <a:pt x="298591" y="0"/>
                </a:moveTo>
                <a:lnTo>
                  <a:pt x="1219457" y="0"/>
                </a:lnTo>
                <a:lnTo>
                  <a:pt x="1986323" y="0"/>
                </a:lnTo>
                <a:lnTo>
                  <a:pt x="2479630" y="0"/>
                </a:lnTo>
                <a:lnTo>
                  <a:pt x="2479630" y="446178"/>
                </a:lnTo>
                <a:lnTo>
                  <a:pt x="1986323" y="446178"/>
                </a:lnTo>
                <a:lnTo>
                  <a:pt x="1219457" y="446178"/>
                </a:lnTo>
                <a:lnTo>
                  <a:pt x="511264" y="446178"/>
                </a:lnTo>
                <a:lnTo>
                  <a:pt x="481192" y="419934"/>
                </a:lnTo>
                <a:close/>
                <a:moveTo>
                  <a:pt x="0" y="0"/>
                </a:moveTo>
                <a:lnTo>
                  <a:pt x="9677" y="0"/>
                </a:lnTo>
                <a:lnTo>
                  <a:pt x="15595" y="13610"/>
                </a:lnTo>
                <a:close/>
              </a:path>
            </a:pathLst>
          </a:custGeom>
          <a:solidFill>
            <a:srgbClr val="FFD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912C80-5347-44ED-8B06-1DC44EF08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51605"/>
            <a:ext cx="67647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43589-420F-4F4A-BF4F-2F399F829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3987" y="1751396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3E311AD-340A-4568-B7E6-16296439AA59}"/>
              </a:ext>
            </a:extLst>
          </p:cNvPr>
          <p:cNvSpPr/>
          <p:nvPr userDrawn="1"/>
        </p:nvSpPr>
        <p:spPr>
          <a:xfrm>
            <a:off x="3" y="6176964"/>
            <a:ext cx="6087980" cy="681037"/>
          </a:xfrm>
          <a:custGeom>
            <a:avLst/>
            <a:gdLst>
              <a:gd name="connsiteX0" fmla="*/ 0 w 8336657"/>
              <a:gd name="connsiteY0" fmla="*/ 0 h 501650"/>
              <a:gd name="connsiteX1" fmla="*/ 8027717 w 8336657"/>
              <a:gd name="connsiteY1" fmla="*/ 0 h 501650"/>
              <a:gd name="connsiteX2" fmla="*/ 8336657 w 8336657"/>
              <a:gd name="connsiteY2" fmla="*/ 501650 h 501650"/>
              <a:gd name="connsiteX3" fmla="*/ 0 w 8336657"/>
              <a:gd name="connsiteY3" fmla="*/ 501650 h 501650"/>
              <a:gd name="connsiteX4" fmla="*/ 0 w 8336657"/>
              <a:gd name="connsiteY4" fmla="*/ 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657" h="501650">
                <a:moveTo>
                  <a:pt x="0" y="0"/>
                </a:moveTo>
                <a:lnTo>
                  <a:pt x="8027717" y="0"/>
                </a:lnTo>
                <a:lnTo>
                  <a:pt x="8336657" y="501650"/>
                </a:lnTo>
                <a:lnTo>
                  <a:pt x="0" y="501650"/>
                </a:lnTo>
                <a:lnTo>
                  <a:pt x="0" y="0"/>
                </a:lnTo>
                <a:close/>
              </a:path>
            </a:pathLst>
          </a:custGeom>
          <a:solidFill>
            <a:srgbClr val="00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700" cap="small" baseline="0">
              <a:solidFill>
                <a:srgbClr val="002060"/>
              </a:solidFill>
              <a:ea typeface="+mn-lt"/>
              <a:cs typeface="+mn-lt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C0F640-34D3-4EAC-B771-9F8A1DDF1AD5}"/>
              </a:ext>
            </a:extLst>
          </p:cNvPr>
          <p:cNvSpPr/>
          <p:nvPr userDrawn="1"/>
        </p:nvSpPr>
        <p:spPr>
          <a:xfrm>
            <a:off x="5868313" y="6423748"/>
            <a:ext cx="1732979" cy="446177"/>
          </a:xfrm>
          <a:custGeom>
            <a:avLst/>
            <a:gdLst>
              <a:gd name="connsiteX0" fmla="*/ 162401 w 2211551"/>
              <a:gd name="connsiteY0" fmla="*/ 0 h 446177"/>
              <a:gd name="connsiteX1" fmla="*/ 2009012 w 2211551"/>
              <a:gd name="connsiteY1" fmla="*/ 0 h 446177"/>
              <a:gd name="connsiteX2" fmla="*/ 2029795 w 2211551"/>
              <a:gd name="connsiteY2" fmla="*/ 28186 h 446177"/>
              <a:gd name="connsiteX3" fmla="*/ 2211551 w 2211551"/>
              <a:gd name="connsiteY3" fmla="*/ 446177 h 446177"/>
              <a:gd name="connsiteX4" fmla="*/ 373459 w 2211551"/>
              <a:gd name="connsiteY4" fmla="*/ 446177 h 446177"/>
              <a:gd name="connsiteX5" fmla="*/ 0 w 2211551"/>
              <a:gd name="connsiteY5" fmla="*/ 0 h 446177"/>
              <a:gd name="connsiteX6" fmla="*/ 351 w 2211551"/>
              <a:gd name="connsiteY6" fmla="*/ 0 h 446177"/>
              <a:gd name="connsiteX7" fmla="*/ 977 w 2211551"/>
              <a:gd name="connsiteY7" fmla="*/ 1325 h 44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1551" h="446177">
                <a:moveTo>
                  <a:pt x="162401" y="0"/>
                </a:moveTo>
                <a:lnTo>
                  <a:pt x="2009012" y="0"/>
                </a:lnTo>
                <a:lnTo>
                  <a:pt x="2029795" y="28186"/>
                </a:lnTo>
                <a:lnTo>
                  <a:pt x="2211551" y="446177"/>
                </a:lnTo>
                <a:lnTo>
                  <a:pt x="373459" y="446177"/>
                </a:lnTo>
                <a:close/>
                <a:moveTo>
                  <a:pt x="0" y="0"/>
                </a:moveTo>
                <a:lnTo>
                  <a:pt x="351" y="0"/>
                </a:lnTo>
                <a:lnTo>
                  <a:pt x="977" y="1325"/>
                </a:lnTo>
                <a:close/>
              </a:path>
            </a:pathLst>
          </a:cu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20" name="Slide Number Placeholder 6">
            <a:extLst>
              <a:ext uri="{FF2B5EF4-FFF2-40B4-BE49-F238E27FC236}">
                <a16:creationId xmlns:a16="http://schemas.microsoft.com/office/drawing/2014/main" id="{A9FFCAE1-3B2D-4DA2-A940-A0E31D351E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8499" y="6443958"/>
            <a:ext cx="445520" cy="365125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3A132A-AFA9-48DF-88E9-DBFF97030EB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34249" y="353219"/>
            <a:ext cx="1145281" cy="79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5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8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1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link.springer.com/article/10.1007/s13278-018-0493-2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chapter/10.1007/978-1-84882-229-0_2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geeksforgeeks.org/closeness-centrality-centrality-measure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915152-C940-4E76-A097-099F64F9A132}"/>
              </a:ext>
            </a:extLst>
          </p:cNvPr>
          <p:cNvSpPr txBox="1"/>
          <p:nvPr/>
        </p:nvSpPr>
        <p:spPr>
          <a:xfrm>
            <a:off x="1961804" y="5441762"/>
            <a:ext cx="718219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ileron Light" panose="00000400000000000000" pitchFamily="50" charset="0"/>
                <a:ea typeface="+mn-ea"/>
                <a:cs typeface="+mn-cs"/>
              </a:rPr>
              <a:t>MA4404 Complex Networks</a:t>
            </a:r>
          </a:p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Closeness Centrality</a:t>
            </a:r>
          </a:p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625E524B-9AC3-4AFD-BCF7-C46EB1A49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01" y="902517"/>
            <a:ext cx="28324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ileron Light" panose="00000400000000000000" pitchFamily="50" charset="0"/>
                <a:ea typeface="MS PGothic" pitchFamily="34" charset="-128"/>
                <a:cs typeface="Arial" pitchFamily="34" charset="0"/>
              </a:rPr>
              <a:t>Excellence Through Knowledge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0AF49FF9-E536-4CFE-ADB4-91157FC72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61" y="545499"/>
            <a:ext cx="3603567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marL="0" marR="0" lvl="0" indent="0" algn="l" defTabSz="685766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ileron Light" panose="00000400000000000000" pitchFamily="50" charset="0"/>
                <a:ea typeface="MS PGothic" pitchFamily="34" charset="-128"/>
                <a:cs typeface="+mn-cs"/>
              </a:rPr>
              <a:t>Prof. Ralucca Gera, rgera@nps.edu </a:t>
            </a:r>
          </a:p>
          <a:p>
            <a:pPr marL="0" marR="0" lvl="0" indent="0" algn="l" defTabSz="685766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ileron Light" panose="00000400000000000000" pitchFamily="50" charset="0"/>
                <a:ea typeface="MS PGothic" pitchFamily="34" charset="-128"/>
                <a:cs typeface="+mn-cs"/>
              </a:rPr>
              <a:t>Applied Mathematics Department, </a:t>
            </a:r>
            <a:b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ileron Light" panose="00000400000000000000" pitchFamily="50" charset="0"/>
                <a:ea typeface="MS PGothic" pitchFamily="34" charset="-128"/>
                <a:cs typeface="+mn-cs"/>
              </a:rPr>
            </a:b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ileron Light" panose="00000400000000000000" pitchFamily="50" charset="0"/>
                <a:ea typeface="MS PGothic" pitchFamily="34" charset="-128"/>
                <a:cs typeface="+mn-cs"/>
              </a:rPr>
              <a:t>Naval Postgraduate School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8316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Closeness Centrality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28600" y="1295400"/>
                <a:ext cx="8915400" cy="4800600"/>
              </a:xfrm>
            </p:spPr>
            <p:txBody>
              <a:bodyPr>
                <a:normAutofit/>
              </a:bodyPr>
              <a:lstStyle/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br>
                  <a:rPr lang="en-US" sz="2400" b="0" dirty="0"/>
                </a:br>
                <a:endParaRPr lang="en-US" sz="11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𝐴𝐵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𝐴𝐶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𝐴𝐷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𝐴𝐸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𝐴𝐹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𝐴𝐺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1+1+1+2+1+2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=0.125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28600" y="1295400"/>
                <a:ext cx="8915400" cy="48006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98520"/>
            <a:ext cx="4419600" cy="277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022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0575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 class exercise: closeness centrality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381000" y="1600200"/>
                <a:ext cx="8058150" cy="452596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>
                    <a:latin typeface="Aileron Light" panose="00000400000000000000"/>
                  </a:rPr>
                  <a:t>What is the centrality of a vertex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b="0" dirty="0">
                    <a:latin typeface="Aileron Light" panose="00000400000000000000"/>
                  </a:rPr>
                  <a:t>?</a:t>
                </a:r>
              </a:p>
              <a:p>
                <a:r>
                  <a:rPr lang="en-US" dirty="0">
                    <a:latin typeface="Aileron Light" panose="00000400000000000000"/>
                  </a:rPr>
                  <a:t>What is the centrality of a vertex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14</m:t>
                        </m:r>
                      </m:sub>
                    </m:sSub>
                  </m:oMath>
                </a14:m>
                <a:r>
                  <a:rPr lang="en-US" dirty="0">
                    <a:latin typeface="Aileron Light" panose="00000400000000000000"/>
                  </a:rPr>
                  <a:t>?</a:t>
                </a:r>
              </a:p>
              <a:p>
                <a:r>
                  <a:rPr lang="en-US" dirty="0">
                    <a:latin typeface="Aileron Light" panose="00000400000000000000"/>
                  </a:rPr>
                  <a:t>What is the centrality of a vertex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latin typeface="Aileron Light" panose="00000400000000000000"/>
                  </a:rPr>
                  <a:t>?</a:t>
                </a:r>
              </a:p>
              <a:p>
                <a:r>
                  <a:rPr lang="en-US" dirty="0">
                    <a:latin typeface="Aileron Light" panose="00000400000000000000"/>
                  </a:rPr>
                  <a:t>Should they be the same regardless of the </a:t>
                </a:r>
                <a:r>
                  <a:rPr lang="en-US" i="1" dirty="0">
                    <a:latin typeface="Aileron Light" panose="00000400000000000000"/>
                  </a:rPr>
                  <a:t>n</a:t>
                </a:r>
                <a:r>
                  <a:rPr lang="en-US" dirty="0">
                    <a:latin typeface="Aileron Light" panose="00000400000000000000"/>
                  </a:rPr>
                  <a:t>?</a:t>
                </a:r>
              </a:p>
              <a:p>
                <a:pPr marL="0" indent="0">
                  <a:buNone/>
                </a:pPr>
                <a:endParaRPr lang="en-US" dirty="0">
                  <a:latin typeface="Aileron Light" panose="0000040000000000000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Aileron Light" panose="00000400000000000000"/>
                  </a:rPr>
                  <a:t>Sometimes, we care for a relative centrality, so it should be the same for all n values, since it identifies a certain structure.</a:t>
                </a:r>
              </a:p>
              <a:p>
                <a:r>
                  <a:rPr lang="en-US" dirty="0">
                    <a:latin typeface="Aileron Light" panose="00000400000000000000"/>
                  </a:rPr>
                  <a:t>How would you fix the “problem” so that it scales with </a:t>
                </a:r>
                <a:r>
                  <a:rPr lang="en-US" i="1" dirty="0">
                    <a:latin typeface="Aileron Light" panose="00000400000000000000"/>
                  </a:rPr>
                  <a:t>n</a:t>
                </a:r>
                <a:r>
                  <a:rPr lang="en-US" dirty="0">
                    <a:latin typeface="Aileron Light" panose="00000400000000000000"/>
                  </a:rPr>
                  <a:t>? </a:t>
                </a:r>
              </a:p>
              <a:p>
                <a:pPr marL="0" indent="0">
                  <a:buNone/>
                </a:pPr>
                <a:endParaRPr lang="en-US" dirty="0">
                  <a:latin typeface="Aileron Light" panose="00000400000000000000"/>
                </a:endParaRPr>
              </a:p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  <m:t>𝑛𝑜𝑟𝑚𝑎𝑙𝑖𝑧𝑒𝑑</m:t>
                              </m:r>
                            </m:sup>
                          </m:sSup>
                        </m:e>
                        <m:sub>
                          <m:r>
                            <a:rPr lang="en-US" i="1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0033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i="1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i="1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33CC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rgbClr val="0033CC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0033CC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solidFill>
                                        <a:srgbClr val="0033CC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dirty="0">
                  <a:latin typeface="Aileron Light" panose="00000400000000000000"/>
                </a:endParaRPr>
              </a:p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r>
                  <a:rPr lang="en-US" dirty="0">
                    <a:latin typeface="Aileron Light" panose="00000400000000000000"/>
                  </a:rPr>
                  <a:t>where </a:t>
                </a:r>
                <a:r>
                  <a:rPr lang="en-US" i="1" dirty="0">
                    <a:latin typeface="Aileron Light" panose="00000400000000000000"/>
                  </a:rPr>
                  <a:t>n</a:t>
                </a:r>
                <a:r>
                  <a:rPr lang="en-US" dirty="0">
                    <a:latin typeface="Aileron Light" panose="00000400000000000000"/>
                  </a:rPr>
                  <a:t> is number of vertices in the graph.</a:t>
                </a: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dirty="0">
                    <a:latin typeface="Aileron Light" panose="00000400000000000000"/>
                  </a:rPr>
                  <a:t>In class exercise: What is the normalized closeness centrality of a vertex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?</m:t>
                    </m:r>
                  </m:oMath>
                </a14:m>
                <a:endParaRPr lang="en-US" dirty="0">
                  <a:latin typeface="Aileron Light" panose="0000040000000000000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81000" y="1600200"/>
                <a:ext cx="8058150" cy="4525963"/>
              </a:xfrm>
              <a:blipFill>
                <a:blip r:embed="rId2"/>
                <a:stretch>
                  <a:fillRect l="-757" t="-1752" b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7834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247255" y="1290908"/>
            <a:ext cx="7277099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02839" y="2010746"/>
            <a:ext cx="5530453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88512" y="1780910"/>
            <a:ext cx="6026944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2" y="542347"/>
            <a:ext cx="7750967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5" y="6178757"/>
            <a:ext cx="378619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59375"/>
            <a:ext cx="8318896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1916"/>
            <a:ext cx="79295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5" y="-6703"/>
            <a:ext cx="446485" cy="352732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4" y="-1916"/>
            <a:ext cx="267889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69951" y="-1916"/>
            <a:ext cx="4341019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926266" y="2878"/>
            <a:ext cx="2213372" cy="2555324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027028-EB3F-4A57-974B-A196876ADC9C}"/>
              </a:ext>
            </a:extLst>
          </p:cNvPr>
          <p:cNvSpPr txBox="1"/>
          <p:nvPr/>
        </p:nvSpPr>
        <p:spPr>
          <a:xfrm>
            <a:off x="5887714" y="3475326"/>
            <a:ext cx="3048000" cy="642747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b">
            <a:norm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Well Defined?!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ileron Light" panose="00000400000000000000" pitchFamily="50" charset="0"/>
              <a:ea typeface="+mn-ea"/>
              <a:cs typeface="+mn-cs"/>
            </a:endParaRPr>
          </a:p>
        </p:txBody>
      </p:sp>
      <p:sp>
        <p:nvSpPr>
          <p:cNvPr id="106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5619" y="-1916"/>
            <a:ext cx="1624013" cy="1358264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68120" y="-1916"/>
            <a:ext cx="671513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564065" y="2218040"/>
            <a:ext cx="3314068" cy="4259608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3B3B4C8-142A-49F4-964A-042D41906735}"/>
                  </a:ext>
                </a:extLst>
              </p:cNvPr>
              <p:cNvSpPr/>
              <p:nvPr/>
            </p:nvSpPr>
            <p:spPr>
              <a:xfrm>
                <a:off x="1521105" y="3581400"/>
                <a:ext cx="3401030" cy="13173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3B3B4C8-142A-49F4-964A-042D419067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105" y="3581400"/>
                <a:ext cx="3401030" cy="13173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2387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Closeness centrality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3758CB3-8115-428F-85B0-2A01C508409F}" type="slidenum">
              <a:rPr lang="en-US" altLang="en-US" smtClean="0">
                <a:solidFill>
                  <a:prstClr val="black"/>
                </a:solidFill>
              </a:rPr>
              <a:pPr eaLnBrk="1" hangingPunct="1"/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533400" y="1677168"/>
                <a:ext cx="7696200" cy="5028432"/>
              </a:xfrm>
            </p:spPr>
            <p:txBody>
              <a:bodyPr/>
              <a:lstStyle/>
              <a:p>
                <a:r>
                  <a:rPr lang="en-US" altLang="en-US" dirty="0">
                    <a:latin typeface="Aileron Light" panose="00000400000000000000"/>
                    <a:ea typeface="ＭＳ Ｐゴシック" pitchFamily="34" charset="-128"/>
                  </a:rPr>
                  <a:t>In a typical network the closeness centrality  might span a factor of five or less</a:t>
                </a:r>
              </a:p>
              <a:p>
                <a:pPr lvl="1"/>
                <a:r>
                  <a:rPr lang="en-US" altLang="en-US" dirty="0">
                    <a:latin typeface="Aileron Light" panose="00000400000000000000"/>
                    <a:ea typeface="ＭＳ Ｐゴシック" pitchFamily="34" charset="-128"/>
                  </a:rPr>
                  <a:t>It is difficult to distinguish between central and less central vertices</a:t>
                </a:r>
              </a:p>
              <a:p>
                <a:pPr lvl="1"/>
                <a:r>
                  <a:rPr lang="en-US" altLang="en-US" dirty="0">
                    <a:latin typeface="Aileron Light" panose="00000400000000000000"/>
                    <a:ea typeface="ＭＳ Ｐゴシック" pitchFamily="34" charset="-128"/>
                  </a:rPr>
                  <a:t>a small change in network might considerably affect the centrality order</a:t>
                </a:r>
              </a:p>
              <a:p>
                <a:pPr marL="342884" lvl="1" indent="0">
                  <a:buNone/>
                </a:pPr>
                <a:endParaRPr lang="en-US" altLang="en-US" sz="800" dirty="0">
                  <a:latin typeface="Aileron Light" panose="00000400000000000000"/>
                  <a:ea typeface="ＭＳ Ｐゴシック" pitchFamily="34" charset="-128"/>
                </a:endParaRPr>
              </a:p>
              <a:p>
                <a:r>
                  <a:rPr lang="en-US" altLang="en-US" dirty="0">
                    <a:latin typeface="Aileron Light" panose="00000400000000000000"/>
                    <a:ea typeface="ＭＳ Ｐゴシック" pitchFamily="34" charset="-128"/>
                  </a:rPr>
                  <a:t>It is well defined?!  Consider it in a disconnected network:</a:t>
                </a:r>
              </a:p>
              <a:p>
                <a:endParaRPr lang="en-US" altLang="en-US" sz="800" dirty="0">
                  <a:latin typeface="Aileron Light" panose="00000400000000000000"/>
                  <a:ea typeface="ＭＳ Ｐゴシック" pitchFamily="34" charset="-128"/>
                </a:endParaRPr>
              </a:p>
              <a:p>
                <a:r>
                  <a:rPr lang="en-US" altLang="en-US" dirty="0">
                    <a:latin typeface="Aileron Light" panose="00000400000000000000"/>
                    <a:ea typeface="ＭＳ Ｐゴシック" pitchFamily="34" charset="-128"/>
                  </a:rPr>
                  <a:t>Alternative computations exist but they have their own problems:</a:t>
                </a:r>
              </a:p>
              <a:p>
                <a:pPr lvl="1"/>
                <a:r>
                  <a:rPr lang="en-US" altLang="en-US" dirty="0">
                    <a:latin typeface="Aileron Light" panose="00000400000000000000"/>
                    <a:ea typeface="ＭＳ Ｐゴシック" pitchFamily="34" charset="-128"/>
                  </a:rPr>
                  <a:t>Such as the </a:t>
                </a:r>
                <a:r>
                  <a:rPr lang="en-US" altLang="en-US" dirty="0">
                    <a:solidFill>
                      <a:srgbClr val="0033CC"/>
                    </a:solidFill>
                    <a:latin typeface="Aileron Light" panose="00000400000000000000"/>
                    <a:ea typeface="ＭＳ Ｐゴシック" pitchFamily="34" charset="-128"/>
                  </a:rPr>
                  <a:t>harmonic mean</a:t>
                </a:r>
                <a:r>
                  <a:rPr lang="en-US" altLang="en-US" dirty="0">
                    <a:latin typeface="Aileron Light" panose="00000400000000000000"/>
                    <a:ea typeface="ＭＳ Ｐゴシック" pitchFamily="34" charset="-128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en-US" i="1">
                            <a:solidFill>
                              <a:srgbClr val="0033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0033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33CC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0033CC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33CC"/>
                            </a:solidFill>
                            <a:latin typeface="Cambria Math"/>
                          </a:rPr>
                          <m:t>−1</m:t>
                        </m:r>
                      </m:den>
                    </m:f>
                    <m:r>
                      <a:rPr lang="en-US" i="1">
                        <a:solidFill>
                          <a:srgbClr val="0033CC"/>
                        </a:solidFill>
                        <a:latin typeface="Cambria Math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solidFill>
                              <a:srgbClr val="0033CC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solidFill>
                              <a:srgbClr val="0033CC"/>
                            </a:solidFill>
                            <a:latin typeface="Cambria Math"/>
                          </a:rPr>
                          <m:t> 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33CC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i="1">
                                    <a:solidFill>
                                      <a:srgbClr val="0033CC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>
                                    <a:solidFill>
                                      <a:srgbClr val="0033CC"/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i="1">
                                    <a:solidFill>
                                      <a:srgbClr val="0033CC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e>
                            </m:d>
                          </m:den>
                        </m:f>
                      </m:e>
                    </m:nary>
                  </m:oMath>
                </a14:m>
                <a:endParaRPr lang="en-US" dirty="0">
                  <a:latin typeface="Aileron Light" panose="00000400000000000000"/>
                </a:endParaRPr>
              </a:p>
              <a:p>
                <a:pPr marL="457200" lvl="1" indent="0">
                  <a:buNone/>
                </a:pPr>
                <a:r>
                  <a:rPr lang="en-US" altLang="en-US" dirty="0">
                    <a:latin typeface="Aileron Light" panose="00000400000000000000"/>
                    <a:ea typeface="ＭＳ Ｐゴシック" pitchFamily="34" charset="-128"/>
                  </a:rPr>
                  <a:t>Which works for disconnected graphs since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𝑑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</m:e>
                        </m:d>
                      </m:den>
                    </m:f>
                  </m:oMath>
                </a14:m>
                <a:r>
                  <a:rPr lang="en-US" altLang="en-US" dirty="0">
                    <a:latin typeface="Aileron Light" panose="00000400000000000000"/>
                    <a:ea typeface="ＭＳ Ｐゴシック" pitchFamily="34" charset="-128"/>
                  </a:rPr>
                  <a:t> </a:t>
                </a:r>
                <a:r>
                  <a:rPr lang="en-US" altLang="en-US" dirty="0">
                    <a:latin typeface="Aileron Light" panose="00000400000000000000"/>
                    <a:ea typeface="ＭＳ Ｐゴシック" pitchFamily="34" charset="-128"/>
                    <a:sym typeface="Wingdings" panose="05000000000000000000" pitchFamily="2" charset="2"/>
                  </a:rPr>
                  <a:t> 0 if </a:t>
                </a:r>
                <a:r>
                  <a:rPr lang="en-US" altLang="en-US" i="1" dirty="0">
                    <a:latin typeface="Aileron Light" panose="00000400000000000000"/>
                    <a:ea typeface="ＭＳ Ｐゴシック" pitchFamily="34" charset="-128"/>
                    <a:sym typeface="Wingdings" panose="05000000000000000000" pitchFamily="2" charset="2"/>
                  </a:rPr>
                  <a:t>i</a:t>
                </a:r>
                <a:r>
                  <a:rPr lang="en-US" altLang="en-US" dirty="0">
                    <a:latin typeface="Aileron Light" panose="00000400000000000000"/>
                    <a:ea typeface="ＭＳ Ｐゴシック" pitchFamily="34" charset="-128"/>
                    <a:sym typeface="Wingdings" panose="05000000000000000000" pitchFamily="2" charset="2"/>
                  </a:rPr>
                  <a:t> and </a:t>
                </a:r>
                <a:r>
                  <a:rPr lang="en-US" altLang="en-US" i="1" dirty="0">
                    <a:latin typeface="Aileron Light" panose="00000400000000000000"/>
                    <a:ea typeface="ＭＳ Ｐゴシック" pitchFamily="34" charset="-128"/>
                    <a:sym typeface="Wingdings" panose="05000000000000000000" pitchFamily="2" charset="2"/>
                  </a:rPr>
                  <a:t>j</a:t>
                </a:r>
                <a:r>
                  <a:rPr lang="en-US" altLang="en-US" dirty="0">
                    <a:latin typeface="Aileron Light" panose="00000400000000000000"/>
                    <a:ea typeface="ＭＳ Ｐゴシック" pitchFamily="34" charset="-128"/>
                    <a:sym typeface="Wingdings" panose="05000000000000000000" pitchFamily="2" charset="2"/>
                  </a:rPr>
                  <a:t> are in different components.</a:t>
                </a:r>
              </a:p>
              <a:p>
                <a:pPr marL="457200" lvl="1" indent="0">
                  <a:buNone/>
                </a:pPr>
                <a:r>
                  <a:rPr lang="en-US" altLang="en-US" dirty="0">
                    <a:latin typeface="Aileron Light" panose="00000400000000000000"/>
                    <a:ea typeface="ＭＳ Ｐゴシック" pitchFamily="34" charset="-128"/>
                    <a:sym typeface="Wingdings" panose="05000000000000000000" pitchFamily="2" charset="2"/>
                  </a:rPr>
                  <a:t>But still small range of values for most networks.</a:t>
                </a:r>
                <a:endParaRPr lang="en-US" altLang="en-US" dirty="0">
                  <a:latin typeface="Aileron Light" panose="00000400000000000000"/>
                  <a:ea typeface="ＭＳ Ｐゴシック" pitchFamily="34" charset="-128"/>
                </a:endParaRPr>
              </a:p>
              <a:p>
                <a:r>
                  <a:rPr lang="en-US" altLang="en-US" dirty="0">
                    <a:latin typeface="Aileron Light" panose="00000400000000000000"/>
                    <a:ea typeface="ＭＳ Ｐゴシック" pitchFamily="34" charset="-128"/>
                  </a:rPr>
                  <a:t>Both closeness centrality and harmonic closeness centrality are hardly ever used</a:t>
                </a:r>
              </a:p>
              <a:p>
                <a:endParaRPr lang="en-US" altLang="en-US" dirty="0">
                  <a:latin typeface="Aileron Light" panose="00000400000000000000"/>
                  <a:ea typeface="ＭＳ Ｐゴシック" pitchFamily="34" charset="-128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533400" y="1677168"/>
                <a:ext cx="7696200" cy="5028432"/>
              </a:xfrm>
              <a:blipFill>
                <a:blip r:embed="rId2"/>
                <a:stretch>
                  <a:fillRect l="-792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5F2817C-BAFD-4A2B-8AC3-DB9978340CD4}"/>
                  </a:ext>
                </a:extLst>
              </p:cNvPr>
              <p:cNvSpPr/>
              <p:nvPr/>
            </p:nvSpPr>
            <p:spPr>
              <a:xfrm>
                <a:off x="7010400" y="2871600"/>
                <a:ext cx="1988686" cy="8798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5F2817C-BAFD-4A2B-8AC3-DB9978340C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2871600"/>
                <a:ext cx="1988686" cy="8798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764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676475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2043545"/>
            <a:ext cx="1809750" cy="3595255"/>
          </a:xfrm>
        </p:spPr>
        <p:txBody>
          <a:bodyPr>
            <a:normAutofit/>
          </a:bodyPr>
          <a:lstStyle/>
          <a:p>
            <a:r>
              <a:rPr lang="en-US" dirty="0"/>
              <a:t>How would you generalize the closeness centrality?</a:t>
            </a:r>
          </a:p>
          <a:p>
            <a:r>
              <a:rPr lang="en-US" dirty="0"/>
              <a:t>This is a good time to share your thoughts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326E5A-6C4A-45D4-953E-69826144AC53}"/>
              </a:ext>
            </a:extLst>
          </p:cNvPr>
          <p:cNvSpPr/>
          <p:nvPr/>
        </p:nvSpPr>
        <p:spPr>
          <a:xfrm>
            <a:off x="5950527" y="6126163"/>
            <a:ext cx="281247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2"/>
              </a:rPr>
              <a:t>https://link.springer.com/article/10.1007/s13278-018-0493-2</a:t>
            </a:r>
            <a:r>
              <a:rPr lang="en-US" sz="800" dirty="0"/>
              <a:t> </a:t>
            </a:r>
          </a:p>
        </p:txBody>
      </p:sp>
      <p:pic>
        <p:nvPicPr>
          <p:cNvPr id="3074" name="Picture 2" descr="Study on centrality measures in social networks: a survey | SpringerLink">
            <a:extLst>
              <a:ext uri="{FF2B5EF4-FFF2-40B4-BE49-F238E27FC236}">
                <a16:creationId xmlns:a16="http://schemas.microsoft.com/office/drawing/2014/main" id="{D759BEEF-B0B2-466F-BAF1-1804B0C86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06283"/>
            <a:ext cx="6248400" cy="602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41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8" name="Rectangle 137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1713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3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Freeform: Shape 145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3" y="969718"/>
            <a:ext cx="2925267" cy="4178959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0041" y="586856"/>
            <a:ext cx="2401024" cy="3387497"/>
          </a:xfrm>
        </p:spPr>
        <p:txBody>
          <a:bodyPr vert="horz" lIns="121920" tIns="60960" rIns="121920" bIns="60960" rtlCol="0" anchor="b">
            <a:normAutofit/>
          </a:bodyPr>
          <a:lstStyle/>
          <a:p>
            <a:pPr algn="r" defTabSz="1219170"/>
            <a:r>
              <a:rPr lang="en-US" altLang="en-US" sz="3467">
                <a:solidFill>
                  <a:srgbClr val="FFFFFF"/>
                </a:solidFill>
              </a:rPr>
              <a:t>Learning Outcomes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607694" y="649481"/>
            <a:ext cx="4916511" cy="5546047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eaLnBrk="1" hangingPunct="1"/>
            <a:r>
              <a:rPr lang="en-US" altLang="en-US" sz="2000" dirty="0"/>
              <a:t>Understand the new categories of centralities that includes closeness centrality.</a:t>
            </a:r>
          </a:p>
          <a:p>
            <a:pPr eaLnBrk="1" hangingPunct="1"/>
            <a:r>
              <a:rPr lang="en-US" altLang="en-US" sz="2000" dirty="0"/>
              <a:t>Compute Closeness Centrality per node.</a:t>
            </a:r>
          </a:p>
          <a:p>
            <a:pPr eaLnBrk="1" hangingPunct="1"/>
            <a:r>
              <a:rPr lang="en-US" altLang="en-US" sz="2000" dirty="0"/>
              <a:t>Interpret the meaning of the values of Closeness Centrality.</a:t>
            </a:r>
          </a:p>
        </p:txBody>
      </p:sp>
    </p:spTree>
    <p:extLst>
      <p:ext uri="{BB962C8B-B14F-4D97-AF65-F5344CB8AC3E}">
        <p14:creationId xmlns:p14="http://schemas.microsoft.com/office/powerpoint/2010/main" val="4165586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57400" y="381000"/>
            <a:ext cx="7886700" cy="1325563"/>
          </a:xfrm>
        </p:spPr>
        <p:txBody>
          <a:bodyPr/>
          <a:lstStyle/>
          <a:p>
            <a:r>
              <a:rPr lang="en-US" sz="3200" dirty="0"/>
              <a:t>Recall…back to Degree Centrality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523875" y="838200"/>
            <a:ext cx="8620125" cy="54102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FD985DF3-20DA-4CE0-84B3-36284EA3A7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3381012"/>
                  </p:ext>
                </p:extLst>
              </p:nvPr>
            </p:nvGraphicFramePr>
            <p:xfrm>
              <a:off x="609600" y="1272199"/>
              <a:ext cx="8324848" cy="3884509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22229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33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8774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8121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1092354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Quality: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what makes a node important (central)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Mathematical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Description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Appropriate Usage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Identification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092354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Lots of one-hop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connections from </a:t>
                          </a:r>
                          <a14:m>
                            <m:oMath xmlns:m="http://schemas.openxmlformats.org/officeDocument/2006/math">
                              <m:r>
                                <a:rPr lang="en-US" baseline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oMath>
                          </a14:m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 number of vertices that </a:t>
                          </a:r>
                          <a14:m>
                            <m:oMath xmlns:m="http://schemas.openxmlformats.org/officeDocument/2006/math">
                              <m:r>
                                <a:rPr lang="en-US" baseline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oMath>
                          </a14:m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influences directly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Local influence matters</a:t>
                          </a:r>
                        </a:p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Small diameter</a:t>
                          </a:r>
                        </a:p>
                        <a:p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Degree centrality (or simply the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mtClean="0">
                                  <a:latin typeface="Cambria Math" panose="02040503050406030204" pitchFamily="18" charset="0"/>
                                </a:rPr>
                                <m:t>deg</m:t>
                              </m:r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11161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Lots of one-hop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connections from </a:t>
                          </a:r>
                          <a14:m>
                            <m:oMath xmlns:m="http://schemas.openxmlformats.org/officeDocument/2006/math">
                              <m:r>
                                <a:rPr lang="en-US" baseline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oMath>
                          </a14:m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relative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to the size of the graph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 proportion of the vertices that </a:t>
                          </a:r>
                          <a14:m>
                            <m:oMath xmlns:m="http://schemas.openxmlformats.org/officeDocument/2006/math">
                              <m:r>
                                <a:rPr lang="en-US" baseline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oMath>
                          </a14:m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influences directly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Local influence matters</a:t>
                          </a:r>
                        </a:p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Small diameter</a:t>
                          </a:r>
                        </a:p>
                        <a:p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Normalized degree centrality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baseline="0" smtClean="0">
                                        <a:latin typeface="Cambria Math" panose="02040503050406030204" pitchFamily="18" charset="0"/>
                                      </a:rPr>
                                      <m:t>deg</m:t>
                                    </m:r>
                                    <m:r>
                                      <a:rPr lang="en-US" baseline="0" smtClean="0">
                                        <a:latin typeface="Cambria Math" panose="02040503050406030204" pitchFamily="18" charset="0"/>
                                      </a:rPr>
                                      <m:t>⁡(</m:t>
                                    </m:r>
                                    <m:r>
                                      <a:rPr lang="en-US" baseline="0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  <m:r>
                                      <a:rPr lang="en-US" baseline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baseline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|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aseline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V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aseline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aseline="0" dirty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G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aseline="0" dirty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)|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88191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 the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“middle” of the graph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HOW?</a:t>
                          </a:r>
                        </a:p>
                        <a:p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FD985DF3-20DA-4CE0-84B3-36284EA3A7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3381012"/>
                  </p:ext>
                </p:extLst>
              </p:nvPr>
            </p:nvGraphicFramePr>
            <p:xfrm>
              <a:off x="609600" y="1272199"/>
              <a:ext cx="8324848" cy="3884509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22229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33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8774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8121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1092354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Quality: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what makes a node important (central)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Mathematical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Description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Appropriate Usage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Identification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0923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48" t="-100000" r="-275342" b="-156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4857" t="-100000" r="-187143" b="-156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Local influence matters</a:t>
                          </a:r>
                        </a:p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Small diameter</a:t>
                          </a:r>
                        </a:p>
                        <a:p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173" t="-100000" r="-1173" b="-156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1116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48" t="-197802" r="-275342" b="-543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4857" t="-197802" r="-187143" b="-543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Local influence matters</a:t>
                          </a:r>
                        </a:p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Small diameter</a:t>
                          </a:r>
                        </a:p>
                        <a:p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173" t="-197802" r="-1173" b="-543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88191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 the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“middle” of the graph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HOW?</a:t>
                          </a:r>
                        </a:p>
                        <a:p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8483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33600" y="462543"/>
            <a:ext cx="7886700" cy="1325563"/>
          </a:xfrm>
        </p:spPr>
        <p:txBody>
          <a:bodyPr/>
          <a:lstStyle/>
          <a:p>
            <a:r>
              <a:rPr lang="en-US" dirty="0"/>
              <a:t>How to measure it?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523875" y="838200"/>
            <a:ext cx="8620125" cy="54102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5251171"/>
                  </p:ext>
                </p:extLst>
              </p:nvPr>
            </p:nvGraphicFramePr>
            <p:xfrm>
              <a:off x="609600" y="1253744"/>
              <a:ext cx="8324848" cy="4917494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29849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81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96394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8121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115713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Quality: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what makes a node important (central)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Mathematical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Description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Appropriate Usage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Identification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15713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Lots of one-hop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connections from </a:t>
                          </a:r>
                          <a14:m>
                            <m:oMath xmlns:m="http://schemas.openxmlformats.org/officeDocument/2006/math">
                              <m:r>
                                <a:rPr lang="en-US" baseline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oMath>
                          </a14:m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 number of vertices that </a:t>
                          </a:r>
                          <a14:m>
                            <m:oMath xmlns:m="http://schemas.openxmlformats.org/officeDocument/2006/math">
                              <m:r>
                                <a:rPr lang="en-US" baseline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oMath>
                          </a14:m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influences directly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Local influence matters</a:t>
                          </a:r>
                        </a:p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Small diameter</a:t>
                          </a:r>
                        </a:p>
                        <a:p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Degree centrality (or simply the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mtClean="0">
                                  <a:latin typeface="Cambria Math" panose="02040503050406030204" pitchFamily="18" charset="0"/>
                                </a:rPr>
                                <m:t>deg</m:t>
                              </m:r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179074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Lots of one-hop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connections from </a:t>
                          </a:r>
                          <a14:m>
                            <m:oMath xmlns:m="http://schemas.openxmlformats.org/officeDocument/2006/math">
                              <m:r>
                                <a:rPr lang="en-US" baseline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oMath>
                          </a14:m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relative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to the size of the graph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 proportion of the vertices that </a:t>
                          </a:r>
                          <a14:m>
                            <m:oMath xmlns:m="http://schemas.openxmlformats.org/officeDocument/2006/math">
                              <m:r>
                                <a:rPr lang="en-US" baseline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oMath>
                          </a14:m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influences directly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Local influence matters</a:t>
                          </a:r>
                        </a:p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Small diameter</a:t>
                          </a:r>
                        </a:p>
                        <a:p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Normalized degree centrality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baseline="0" smtClean="0">
                                        <a:latin typeface="Cambria Math" panose="02040503050406030204" pitchFamily="18" charset="0"/>
                                      </a:rPr>
                                      <m:t>deg</m:t>
                                    </m:r>
                                    <m:r>
                                      <a:rPr lang="en-US" baseline="0" smtClean="0">
                                        <a:latin typeface="Cambria Math" panose="02040503050406030204" pitchFamily="18" charset="0"/>
                                      </a:rPr>
                                      <m:t>⁡(</m:t>
                                    </m:r>
                                    <m:r>
                                      <a:rPr lang="en-US" baseline="0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  <m:r>
                                      <a:rPr lang="en-US" baseline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baseline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|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aseline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V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aseline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aseline="0" dirty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G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aseline="0" dirty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)|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42416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 the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“middle” of the graph - closeness centrality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35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Close</a:t>
                          </a:r>
                          <a:r>
                            <a:rPr lang="en-US" sz="135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to everyone at the same time</a:t>
                          </a:r>
                          <a:endParaRPr lang="en-US" sz="135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endParaRPr lang="en-US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 efficiency of a vertex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of reaching everyone quickly (spreading news or a virus for example)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5251171"/>
                  </p:ext>
                </p:extLst>
              </p:nvPr>
            </p:nvGraphicFramePr>
            <p:xfrm>
              <a:off x="609600" y="1253744"/>
              <a:ext cx="8324848" cy="4917494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29849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81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96394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8121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115713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Quality: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what makes a node important (central)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Mathematical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Description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Appropriate Usage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Identification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1571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1" t="-100526" r="-263395" b="-2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6615" t="-100526" r="-205538" b="-2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Local influence matters</a:t>
                          </a:r>
                        </a:p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Small diameter</a:t>
                          </a:r>
                        </a:p>
                        <a:p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173" t="-100526" r="-1173" b="-2263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1790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1" t="-196392" r="-263395" b="-121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6615" t="-196392" r="-205538" b="-121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Local influence matters</a:t>
                          </a:r>
                        </a:p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Small diameter</a:t>
                          </a:r>
                        </a:p>
                        <a:p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173" t="-196392" r="-1173" b="-1216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42416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 the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“middle” of the graph - closeness centrality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35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Close</a:t>
                          </a:r>
                          <a:r>
                            <a:rPr lang="en-US" sz="135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to everyone at the same time</a:t>
                          </a:r>
                          <a:endParaRPr lang="en-US" sz="135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endParaRPr lang="en-US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 efficiency of a vertex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of reaching everyone quickly (spreading news or a virus for example)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780867" y="4724400"/>
                <a:ext cx="1988686" cy="8798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867" y="4724400"/>
                <a:ext cx="1988686" cy="87985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3150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Fig. 2.1">
            <a:extLst>
              <a:ext uri="{FF2B5EF4-FFF2-40B4-BE49-F238E27FC236}">
                <a16:creationId xmlns:a16="http://schemas.microsoft.com/office/drawing/2014/main" id="{432AB49D-C2BC-4F8E-AAC9-E3C563E9A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13" y="3953063"/>
            <a:ext cx="4599920" cy="236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9100"/>
            <a:ext cx="7620000" cy="601662"/>
          </a:xfrm>
        </p:spPr>
        <p:txBody>
          <a:bodyPr/>
          <a:lstStyle/>
          <a:p>
            <a:r>
              <a:rPr lang="en-US" dirty="0"/>
              <a:t>MA4404: Centralities categories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8281" y="1295400"/>
            <a:ext cx="4766382" cy="4267199"/>
            <a:chOff x="152400" y="1295400"/>
            <a:chExt cx="4648200" cy="5426075"/>
          </a:xfrm>
        </p:grpSpPr>
        <p:sp>
          <p:nvSpPr>
            <p:cNvPr id="6" name="Oval 5"/>
            <p:cNvSpPr/>
            <p:nvPr/>
          </p:nvSpPr>
          <p:spPr>
            <a:xfrm>
              <a:off x="381000" y="1752600"/>
              <a:ext cx="1600200" cy="838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Degree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1524000" y="3048000"/>
              <a:ext cx="1600200" cy="838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Eigenvector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381000" y="4388224"/>
              <a:ext cx="1600200" cy="838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Katz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524000" y="5746751"/>
              <a:ext cx="1600200" cy="838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PageRank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995332" y="4388224"/>
              <a:ext cx="1600200" cy="838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HITS</a:t>
              </a:r>
            </a:p>
          </p:txBody>
        </p:sp>
        <p:cxnSp>
          <p:nvCxnSpPr>
            <p:cNvPr id="14" name="Straight Arrow Connector 13"/>
            <p:cNvCxnSpPr>
              <a:stCxn id="6" idx="4"/>
              <a:endCxn id="7" idx="2"/>
            </p:cNvCxnSpPr>
            <p:nvPr/>
          </p:nvCxnSpPr>
          <p:spPr>
            <a:xfrm>
              <a:off x="1181100" y="2590800"/>
              <a:ext cx="342900" cy="8763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4"/>
              <a:endCxn id="8" idx="6"/>
            </p:cNvCxnSpPr>
            <p:nvPr/>
          </p:nvCxnSpPr>
          <p:spPr>
            <a:xfrm flipH="1">
              <a:off x="1981200" y="3886200"/>
              <a:ext cx="342900" cy="92112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8" idx="4"/>
              <a:endCxn id="9" idx="2"/>
            </p:cNvCxnSpPr>
            <p:nvPr/>
          </p:nvCxnSpPr>
          <p:spPr>
            <a:xfrm>
              <a:off x="1181100" y="5226424"/>
              <a:ext cx="342900" cy="93942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8" idx="6"/>
              <a:endCxn id="10" idx="2"/>
            </p:cNvCxnSpPr>
            <p:nvPr/>
          </p:nvCxnSpPr>
          <p:spPr>
            <a:xfrm>
              <a:off x="1981200" y="4807324"/>
              <a:ext cx="101413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9" idx="6"/>
              <a:endCxn id="10" idx="4"/>
            </p:cNvCxnSpPr>
            <p:nvPr/>
          </p:nvCxnSpPr>
          <p:spPr>
            <a:xfrm flipV="1">
              <a:off x="3124200" y="5226424"/>
              <a:ext cx="671232" cy="93942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152400" y="1295400"/>
              <a:ext cx="4648200" cy="5426075"/>
            </a:xfrm>
            <a:prstGeom prst="rect">
              <a:avLst/>
            </a:prstGeom>
            <a:solidFill>
              <a:srgbClr val="0000FF">
                <a:alpha val="3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22226" y="1545571"/>
              <a:ext cx="14285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Adjacencies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830037" y="1285736"/>
            <a:ext cx="4161563" cy="2514599"/>
            <a:chOff x="5181600" y="1295401"/>
            <a:chExt cx="3810000" cy="2819400"/>
          </a:xfrm>
        </p:grpSpPr>
        <p:sp>
          <p:nvSpPr>
            <p:cNvPr id="11" name="Oval 10"/>
            <p:cNvSpPr/>
            <p:nvPr/>
          </p:nvSpPr>
          <p:spPr>
            <a:xfrm>
              <a:off x="5334000" y="1752600"/>
              <a:ext cx="1600200" cy="838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Closeness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7162800" y="3048000"/>
              <a:ext cx="1600200" cy="838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Betweenness</a:t>
              </a:r>
              <a:endPara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181600" y="1295401"/>
              <a:ext cx="3810000" cy="2819400"/>
            </a:xfrm>
            <a:prstGeom prst="rect">
              <a:avLst/>
            </a:prstGeom>
            <a:solidFill>
              <a:srgbClr val="008000">
                <a:alpha val="29804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386666" y="1545571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Distances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572BE15-9915-4A9B-BB3C-E5B7D75FC38F}"/>
              </a:ext>
            </a:extLst>
          </p:cNvPr>
          <p:cNvSpPr/>
          <p:nvPr/>
        </p:nvSpPr>
        <p:spPr>
          <a:xfrm>
            <a:off x="5162057" y="6293079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hlinkClick r:id="rId3"/>
              </a:rPr>
              <a:t>Discovering Sets of Key Players in Social Networks | SpringerLink</a:t>
            </a:r>
            <a:r>
              <a:rPr lang="en-US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04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247255" y="1825433"/>
            <a:ext cx="7277100" cy="4180135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02839" y="2365306"/>
            <a:ext cx="5530453" cy="3636669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88513" y="2192928"/>
            <a:ext cx="6026944" cy="3812637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1264011"/>
            <a:ext cx="7750969" cy="4741556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6" y="5491314"/>
            <a:ext cx="378619" cy="511145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812719"/>
            <a:ext cx="8318897" cy="5192847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4" y="855814"/>
            <a:ext cx="792956" cy="460868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6" y="852222"/>
            <a:ext cx="446485" cy="264551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6" y="855814"/>
            <a:ext cx="267891" cy="160407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69951" y="855814"/>
            <a:ext cx="4341019" cy="5135388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926262" y="859404"/>
            <a:ext cx="2213372" cy="1916493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0852E1-B7A3-455B-8927-E89EB7324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938" y="2325804"/>
            <a:ext cx="2765987" cy="2437273"/>
          </a:xfrm>
        </p:spPr>
        <p:txBody>
          <a:bodyPr vert="horz" lIns="68580" tIns="34291" rIns="68580" bIns="34291" rtlCol="0" anchor="b">
            <a:norm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Intuition Closeness Centrality</a:t>
            </a:r>
            <a:endParaRPr lang="en-US" sz="3000" b="1" dirty="0">
              <a:solidFill>
                <a:schemeClr val="accent1"/>
              </a:solidFill>
            </a:endParaRPr>
          </a:p>
        </p:txBody>
      </p:sp>
      <p:sp>
        <p:nvSpPr>
          <p:cNvPr id="93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5621" y="855813"/>
            <a:ext cx="1624012" cy="1018699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68120" y="855814"/>
            <a:ext cx="671512" cy="401015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564059" y="2520780"/>
            <a:ext cx="3314068" cy="3194707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342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1026" name="Picture 2" descr="Network Centrality Measures and Their Visualization">
            <a:extLst>
              <a:ext uri="{FF2B5EF4-FFF2-40B4-BE49-F238E27FC236}">
                <a16:creationId xmlns:a16="http://schemas.microsoft.com/office/drawing/2014/main" id="{CD0BC6B1-4DF4-4128-B84E-FAE7D0BB0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812" y="2590800"/>
            <a:ext cx="3419475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631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Why?!</a:t>
            </a:r>
          </a:p>
        </p:txBody>
      </p:sp>
      <p:sp>
        <p:nvSpPr>
          <p:cNvPr id="29700" name="Slide Number Placeholder 1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F004EF8-BA9C-4884-8D37-694C737B7D02}" type="slidenum">
              <a:rPr lang="en-US" altLang="en-US" smtClean="0">
                <a:solidFill>
                  <a:prstClr val="black"/>
                </a:solidFill>
              </a:rPr>
              <a:pPr eaLnBrk="1" hangingPunct="1"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>
          <a:xfrm>
            <a:off x="304800" y="2025538"/>
            <a:ext cx="3962400" cy="4134667"/>
          </a:xfrm>
        </p:spPr>
        <p:txBody>
          <a:bodyPr/>
          <a:lstStyle/>
          <a:p>
            <a:r>
              <a:rPr lang="en-US" altLang="en-US" dirty="0">
                <a:latin typeface="Aileron Light" panose="00000400000000000000"/>
                <a:ea typeface="ＭＳ Ｐゴシック" pitchFamily="34" charset="-128"/>
              </a:rPr>
              <a:t>What if it’s not so important to have many direct friends?</a:t>
            </a:r>
          </a:p>
          <a:p>
            <a:r>
              <a:rPr lang="en-US" altLang="en-US" dirty="0">
                <a:latin typeface="Aileron Light" panose="00000400000000000000"/>
                <a:ea typeface="ＭＳ Ｐゴシック" pitchFamily="34" charset="-128"/>
              </a:rPr>
              <a:t>But one still wants to be in the “middle” of the network by being close to many friends.</a:t>
            </a:r>
          </a:p>
          <a:p>
            <a:r>
              <a:rPr lang="en-US" altLang="en-US" dirty="0">
                <a:latin typeface="Aileron Light" panose="00000400000000000000"/>
                <a:ea typeface="ＭＳ Ｐゴシック" pitchFamily="34" charset="-128"/>
              </a:rPr>
              <a:t>What metric could identify these central nodes?</a:t>
            </a:r>
          </a:p>
          <a:p>
            <a:pPr lvl="1"/>
            <a:r>
              <a:rPr lang="en-US" altLang="en-US" dirty="0">
                <a:latin typeface="Aileron Light" panose="00000400000000000000"/>
                <a:ea typeface="ＭＳ Ｐゴシック" pitchFamily="34" charset="-128"/>
              </a:rPr>
              <a:t>Graph theory:  </a:t>
            </a:r>
          </a:p>
          <a:p>
            <a:pPr marL="342892" lvl="1" indent="0">
              <a:buNone/>
            </a:pPr>
            <a:r>
              <a:rPr lang="en-US" altLang="en-US" dirty="0">
                <a:latin typeface="Aileron Light" panose="00000400000000000000"/>
                <a:ea typeface="ＭＳ Ｐゴシック" pitchFamily="34" charset="-128"/>
              </a:rPr>
              <a:t>Cen(G) = {v : e(v) is the smallest of all vertices in G}</a:t>
            </a:r>
          </a:p>
          <a:p>
            <a:pPr lvl="1"/>
            <a:r>
              <a:rPr lang="en-US" altLang="en-US" dirty="0">
                <a:latin typeface="Aileron Light" panose="00000400000000000000"/>
                <a:ea typeface="ＭＳ Ｐゴシック" pitchFamily="34" charset="-128"/>
              </a:rPr>
              <a:t>Complex networks:  </a:t>
            </a:r>
          </a:p>
          <a:p>
            <a:pPr marL="342892" lvl="1" indent="0">
              <a:buNone/>
            </a:pPr>
            <a:r>
              <a:rPr lang="en-US" altLang="en-US" dirty="0">
                <a:latin typeface="Aileron Light" panose="00000400000000000000"/>
                <a:ea typeface="ＭＳ Ｐゴシック" pitchFamily="34" charset="-128"/>
              </a:rPr>
              <a:t>Closeness centrality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F15B3F-03BF-448B-8C7F-43BC3A60EFCE}"/>
              </a:ext>
            </a:extLst>
          </p:cNvPr>
          <p:cNvSpPr/>
          <p:nvPr/>
        </p:nvSpPr>
        <p:spPr>
          <a:xfrm>
            <a:off x="5943599" y="6160205"/>
            <a:ext cx="335280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2"/>
              </a:rPr>
              <a:t>https://www.geeksforgeeks.org/closeness-centrality-centrality-measure/</a:t>
            </a:r>
            <a:r>
              <a:rPr lang="en-US" sz="800" dirty="0"/>
              <a:t> </a:t>
            </a:r>
          </a:p>
        </p:txBody>
      </p:sp>
      <p:pic>
        <p:nvPicPr>
          <p:cNvPr id="2050" name="Picture 2" descr="Closeness Centrality (Centrality Measure) - GeeksforGeeks">
            <a:extLst>
              <a:ext uri="{FF2B5EF4-FFF2-40B4-BE49-F238E27FC236}">
                <a16:creationId xmlns:a16="http://schemas.microsoft.com/office/drawing/2014/main" id="{696E16B8-2201-4E57-B13B-ACC67DA2E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03053"/>
            <a:ext cx="493776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73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0722" name="Text Box 3"/>
              <p:cNvSpPr txBox="1">
                <a:spLocks noChangeArrowheads="1"/>
              </p:cNvSpPr>
              <p:nvPr/>
            </p:nvSpPr>
            <p:spPr bwMode="auto">
              <a:xfrm>
                <a:off x="302526" y="1752600"/>
                <a:ext cx="8529638" cy="4939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altLang="en-US" sz="2100" dirty="0">
                    <a:solidFill>
                      <a:prstClr val="black"/>
                    </a:solidFill>
                    <a:latin typeface="Aileron Light" panose="00000400000000000000"/>
                  </a:rPr>
                  <a:t>Closeness centrality for node </a:t>
                </a:r>
                <a14:m>
                  <m:oMath xmlns:m="http://schemas.openxmlformats.org/officeDocument/2006/math">
                    <m:r>
                      <a:rPr lang="en-US" altLang="en-US" sz="21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100" dirty="0">
                    <a:solidFill>
                      <a:prstClr val="black"/>
                    </a:solidFill>
                    <a:latin typeface="Aileron Light" panose="00000400000000000000"/>
                  </a:rPr>
                  <a:t> is the average distance between a vertex </a:t>
                </a:r>
                <a:r>
                  <a:rPr lang="en-US" altLang="en-US" sz="2100" i="1" dirty="0">
                    <a:solidFill>
                      <a:prstClr val="black"/>
                    </a:solidFill>
                    <a:latin typeface="Aileron Light" panose="00000400000000000000"/>
                  </a:rPr>
                  <a:t>i</a:t>
                </a:r>
                <a:r>
                  <a:rPr lang="en-US" altLang="en-US" sz="2100" dirty="0">
                    <a:solidFill>
                      <a:prstClr val="black"/>
                    </a:solidFill>
                    <a:latin typeface="Aileron Light" panose="00000400000000000000"/>
                  </a:rPr>
                  <a:t> and all vertices in the graph (consider vertices in the same component only):  </a:t>
                </a:r>
              </a:p>
              <a:p>
                <a:endParaRPr lang="en-US" altLang="en-US" sz="2100" dirty="0">
                  <a:solidFill>
                    <a:prstClr val="black"/>
                  </a:solidFill>
                  <a:latin typeface="Aileron Light" panose="00000400000000000000"/>
                </a:endParaRPr>
              </a:p>
              <a:p>
                <a:endParaRPr lang="en-US" altLang="en-US" sz="2100" b="1" dirty="0">
                  <a:solidFill>
                    <a:prstClr val="black"/>
                  </a:solidFill>
                  <a:latin typeface="Aileron Light" panose="00000400000000000000"/>
                </a:endParaRPr>
              </a:p>
              <a:p>
                <a:endParaRPr lang="en-US" altLang="en-US" sz="2100" dirty="0">
                  <a:solidFill>
                    <a:prstClr val="black"/>
                  </a:solidFill>
                  <a:latin typeface="Aileron Light" panose="00000400000000000000"/>
                </a:endParaRPr>
              </a:p>
              <a:p>
                <a:endParaRPr lang="en-US" altLang="en-US" sz="2100" dirty="0">
                  <a:solidFill>
                    <a:prstClr val="black"/>
                  </a:solidFill>
                  <a:latin typeface="Aileron Light" panose="00000400000000000000"/>
                </a:endParaRPr>
              </a:p>
              <a:p>
                <a:r>
                  <a:rPr lang="en-US" altLang="en-US" sz="2100" dirty="0">
                    <a:solidFill>
                      <a:prstClr val="black"/>
                    </a:solidFill>
                    <a:latin typeface="Aileron Light" panose="00000400000000000000"/>
                  </a:rPr>
                  <a:t>The formula depends on </a:t>
                </a:r>
                <a:r>
                  <a:rPr lang="en-US" altLang="en-US" sz="2100" dirty="0">
                    <a:solidFill>
                      <a:srgbClr val="0033CC"/>
                    </a:solidFill>
                    <a:latin typeface="Aileron Light" panose="00000400000000000000"/>
                  </a:rPr>
                  <a:t>inverse</a:t>
                </a:r>
                <a:r>
                  <a:rPr lang="en-US" altLang="en-US" sz="2100" dirty="0">
                    <a:solidFill>
                      <a:prstClr val="black"/>
                    </a:solidFill>
                    <a:latin typeface="Aileron Light" panose="00000400000000000000"/>
                  </a:rPr>
                  <a:t> distance to other vertices.</a:t>
                </a:r>
              </a:p>
              <a:p>
                <a:endParaRPr lang="en-US" altLang="en-US" sz="2100" dirty="0">
                  <a:solidFill>
                    <a:prstClr val="black"/>
                  </a:solidFill>
                  <a:latin typeface="Aileron Light" panose="00000400000000000000"/>
                </a:endParaRPr>
              </a:p>
              <a:p>
                <a:r>
                  <a:rPr lang="en-US" altLang="en-US" sz="2100" dirty="0">
                    <a:latin typeface="Aileron Light" panose="00000400000000000000"/>
                    <a:cs typeface="Arial" panose="020B0604020202020204" pitchFamily="34" charset="0"/>
                  </a:rPr>
                  <a:t>Closeness centrality can be viewed as the efficiency of a vertex in spreading information to all other vertices.</a:t>
                </a:r>
              </a:p>
              <a:p>
                <a:endParaRPr lang="en-US" altLang="en-US" sz="2100" dirty="0">
                  <a:latin typeface="Aileron Light" panose="00000400000000000000"/>
                  <a:cs typeface="Arial" panose="020B0604020202020204" pitchFamily="34" charset="0"/>
                </a:endParaRPr>
              </a:p>
              <a:p>
                <a:r>
                  <a:rPr lang="en-US" altLang="en-US" sz="2100" dirty="0">
                    <a:latin typeface="Aileron Light" panose="00000400000000000000"/>
                    <a:cs typeface="Arial" panose="020B0604020202020204" pitchFamily="34" charset="0"/>
                  </a:rPr>
                  <a:t>Drawback:  only computed per component</a:t>
                </a:r>
              </a:p>
              <a:p>
                <a:endParaRPr lang="en-US" altLang="en-US" sz="2100" dirty="0">
                  <a:latin typeface="Aileron Light" panose="00000400000000000000"/>
                  <a:cs typeface="Arial" panose="020B0604020202020204" pitchFamily="34" charset="0"/>
                </a:endParaRPr>
              </a:p>
              <a:p>
                <a:endParaRPr lang="en-US" altLang="en-US" sz="2100" dirty="0">
                  <a:solidFill>
                    <a:prstClr val="black"/>
                  </a:solidFill>
                  <a:latin typeface="Aileron Light" panose="00000400000000000000"/>
                </a:endParaRPr>
              </a:p>
              <a:p>
                <a:endParaRPr lang="en-US" altLang="en-US" sz="2100" dirty="0">
                  <a:solidFill>
                    <a:prstClr val="black"/>
                  </a:solidFill>
                  <a:latin typeface="Aileron Light" panose="00000400000000000000"/>
                </a:endParaRPr>
              </a:p>
            </p:txBody>
          </p:sp>
        </mc:Choice>
        <mc:Fallback>
          <p:sp>
            <p:nvSpPr>
              <p:cNvPr id="3072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2526" y="1752600"/>
                <a:ext cx="8529638" cy="4939814"/>
              </a:xfrm>
              <a:prstGeom prst="rect">
                <a:avLst/>
              </a:prstGeom>
              <a:blipFill>
                <a:blip r:embed="rId2"/>
                <a:stretch>
                  <a:fillRect l="-858" t="-864" r="-13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F183F6B6-BC52-409A-B212-F31E34F79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Closeness centrality: definition</a:t>
            </a:r>
            <a:endParaRPr lang="en-US" dirty="0"/>
          </a:p>
        </p:txBody>
      </p:sp>
      <p:sp>
        <p:nvSpPr>
          <p:cNvPr id="30728" name="Slide Number Placeholder 1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3B8FF15-753F-4582-A3B2-6899D558FCE1}" type="slidenum">
              <a:rPr lang="en-US" altLang="en-US" smtClean="0">
                <a:solidFill>
                  <a:prstClr val="black"/>
                </a:solidFill>
              </a:rPr>
              <a:pPr eaLnBrk="1" hangingPunct="1"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3200400" y="2667000"/>
                <a:ext cx="1988686" cy="8798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33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b="0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>
                  <a:solidFill>
                    <a:srgbClr val="0033CC"/>
                  </a:solidFill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2667000"/>
                <a:ext cx="1988686" cy="8798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560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>
            <a:extLst>
              <a:ext uri="{FF2B5EF4-FFF2-40B4-BE49-F238E27FC236}">
                <a16:creationId xmlns:a16="http://schemas.microsoft.com/office/drawing/2014/main" id="{CFC16451-4FFB-495B-844A-FDC0412A3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488" y="2674040"/>
            <a:ext cx="4419600" cy="277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247255" y="1290908"/>
            <a:ext cx="7277099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02838" y="2010741"/>
            <a:ext cx="5530453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88512" y="1780905"/>
            <a:ext cx="6026944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4" y="542347"/>
            <a:ext cx="7750967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5" y="6178751"/>
            <a:ext cx="378619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59375"/>
            <a:ext cx="8318896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5" y="-1916"/>
            <a:ext cx="79295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75" y="-6703"/>
            <a:ext cx="446485" cy="352732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794" y="-1916"/>
            <a:ext cx="267889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69951" y="-1916"/>
            <a:ext cx="4341019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926261" y="2873"/>
            <a:ext cx="2213372" cy="2555324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329908-89A3-41D4-B64A-C7AB380FA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456" y="3402523"/>
            <a:ext cx="2588420" cy="843116"/>
          </a:xfrm>
        </p:spPr>
        <p:txBody>
          <a:bodyPr vert="horz" lIns="121920" tIns="60960" rIns="121920" bIns="60960" rtlCol="0" anchor="b">
            <a:noAutofit/>
          </a:bodyPr>
          <a:lstStyle/>
          <a:p>
            <a:pPr algn="ctr" defTabSz="1219170"/>
            <a:r>
              <a:rPr lang="en-US" sz="3600" b="1" dirty="0">
                <a:solidFill>
                  <a:schemeClr val="accent1"/>
                </a:solidFill>
              </a:rPr>
              <a:t>Examples</a:t>
            </a:r>
          </a:p>
        </p:txBody>
      </p:sp>
      <p:sp>
        <p:nvSpPr>
          <p:cNvPr id="35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5619" y="-1916"/>
            <a:ext cx="1624013" cy="1358264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68120" y="-1916"/>
            <a:ext cx="671513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564058" y="2218040"/>
            <a:ext cx="3314068" cy="4259608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5628199"/>
      </p:ext>
    </p:extLst>
  </p:cSld>
  <p:clrMapOvr>
    <a:masterClrMapping/>
  </p:clrMapOvr>
</p:sld>
</file>

<file path=ppt/theme/theme1.xml><?xml version="1.0" encoding="utf-8"?>
<a:theme xmlns:a="http://schemas.openxmlformats.org/drawingml/2006/main" name="1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828E3E77775040BEB12C878E074CF7" ma:contentTypeVersion="0" ma:contentTypeDescription="Create a new document." ma:contentTypeScope="" ma:versionID="5ecb01a9fd66e3add4ce0e7a6911cde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78C584-A191-44E3-86EC-4DD822363D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5E65D5-40E2-4BBA-A7FB-76C878500896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E2683C9-629F-4A29-99D5-22D1EC95E9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4722</TotalTime>
  <Words>750</Words>
  <Application>Microsoft Office PowerPoint</Application>
  <PresentationFormat>On-screen Show (4:3)</PresentationFormat>
  <Paragraphs>129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Aileron Light</vt:lpstr>
      <vt:lpstr>Arial</vt:lpstr>
      <vt:lpstr>Calibri</vt:lpstr>
      <vt:lpstr>Calibri Light</vt:lpstr>
      <vt:lpstr>Cambria Math</vt:lpstr>
      <vt:lpstr>Rockwell</vt:lpstr>
      <vt:lpstr>Segoe UI</vt:lpstr>
      <vt:lpstr>15_Custom Design</vt:lpstr>
      <vt:lpstr>2_Custom Design</vt:lpstr>
      <vt:lpstr>12_Office Theme</vt:lpstr>
      <vt:lpstr>10_Office Theme</vt:lpstr>
      <vt:lpstr>9_Office Theme</vt:lpstr>
      <vt:lpstr>PowerPoint Presentation</vt:lpstr>
      <vt:lpstr>Learning Outcomes</vt:lpstr>
      <vt:lpstr>Recall…back to Degree Centrality</vt:lpstr>
      <vt:lpstr>How to measure it?</vt:lpstr>
      <vt:lpstr>MA4404: Centralities categories</vt:lpstr>
      <vt:lpstr>Intuition Closeness Centrality</vt:lpstr>
      <vt:lpstr>Why?!</vt:lpstr>
      <vt:lpstr>Closeness centrality: definition</vt:lpstr>
      <vt:lpstr>Examples</vt:lpstr>
      <vt:lpstr>Closeness Centrality</vt:lpstr>
      <vt:lpstr>In class exercise: closeness centrality</vt:lpstr>
      <vt:lpstr>PowerPoint Presentation</vt:lpstr>
      <vt:lpstr>Closeness centrality</vt:lpstr>
      <vt:lpstr>Extensions</vt:lpstr>
    </vt:vector>
  </TitlesOfParts>
  <Company>United States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MSCE Presentation Template</dc:title>
  <dc:creator>Damian.Shepard</dc:creator>
  <cp:lastModifiedBy>Gera, Ralucca (CIV)</cp:lastModifiedBy>
  <cp:revision>218</cp:revision>
  <cp:lastPrinted>2021-02-07T23:29:03Z</cp:lastPrinted>
  <dcterms:created xsi:type="dcterms:W3CDTF">2012-06-25T16:22:02Z</dcterms:created>
  <dcterms:modified xsi:type="dcterms:W3CDTF">2022-02-15T05:19:09Z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0x01010014828E3E77775040BEB12C878E074CF7</vt:lpwstr>
  </property>
</Properties>
</file>