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2" r:id="rId5"/>
    <p:sldMasterId id="2147483664" r:id="rId6"/>
    <p:sldMasterId id="2147483668" r:id="rId7"/>
    <p:sldMasterId id="2147483673" r:id="rId8"/>
    <p:sldMasterId id="2147483676" r:id="rId9"/>
  </p:sldMasterIdLst>
  <p:notesMasterIdLst>
    <p:notesMasterId r:id="rId38"/>
  </p:notesMasterIdLst>
  <p:sldIdLst>
    <p:sldId id="256" r:id="rId10"/>
    <p:sldId id="986" r:id="rId11"/>
    <p:sldId id="987" r:id="rId12"/>
    <p:sldId id="976" r:id="rId13"/>
    <p:sldId id="293" r:id="rId14"/>
    <p:sldId id="296" r:id="rId15"/>
    <p:sldId id="297" r:id="rId16"/>
    <p:sldId id="965" r:id="rId17"/>
    <p:sldId id="978" r:id="rId18"/>
    <p:sldId id="308" r:id="rId19"/>
    <p:sldId id="309" r:id="rId20"/>
    <p:sldId id="979" r:id="rId21"/>
    <p:sldId id="980" r:id="rId22"/>
    <p:sldId id="981" r:id="rId23"/>
    <p:sldId id="983" r:id="rId24"/>
    <p:sldId id="982" r:id="rId25"/>
    <p:sldId id="315" r:id="rId26"/>
    <p:sldId id="984" r:id="rId27"/>
    <p:sldId id="316" r:id="rId28"/>
    <p:sldId id="318" r:id="rId29"/>
    <p:sldId id="985" r:id="rId30"/>
    <p:sldId id="320" r:id="rId31"/>
    <p:sldId id="321" r:id="rId32"/>
    <p:sldId id="322" r:id="rId33"/>
    <p:sldId id="324" r:id="rId34"/>
    <p:sldId id="325" r:id="rId35"/>
    <p:sldId id="300" r:id="rId36"/>
    <p:sldId id="304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F7650-6E2C-4A2A-ADA1-233891E2EE39}" v="43" dt="2021-02-01T12:35:59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434" autoAdjust="0"/>
  </p:normalViewPr>
  <p:slideViewPr>
    <p:cSldViewPr>
      <p:cViewPr varScale="1">
        <p:scale>
          <a:sx n="140" d="100"/>
          <a:sy n="140" d="100"/>
        </p:scale>
        <p:origin x="317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6C0D8-C3C8-4358-BFFD-D92C60C40A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1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48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7" y="492126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58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2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4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706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51145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32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98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573651" y="6505826"/>
            <a:ext cx="445520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3C3F5-E9B0-4882-84D6-E3038DF87ABE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4DA1C2B0-F848-432D-AA0E-D0891FC14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197179-C0AE-4434-8739-E19A4FD430CA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364348-48E0-457F-9336-DA71F311B23B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42A5C18-8DE1-4354-9FF1-3965346AB2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28" name="Picture 4" descr="PageRank - Wikiwand">
            <a:extLst>
              <a:ext uri="{FF2B5EF4-FFF2-40B4-BE49-F238E27FC236}">
                <a16:creationId xmlns:a16="http://schemas.microsoft.com/office/drawing/2014/main" id="{E756EC3D-3924-4F1C-83A1-326E6EA0DA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152F6E-0614-4B78-8C82-53ECA27B5C4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0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7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84882-229-0_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27244" y="5524596"/>
            <a:ext cx="7182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Eigenvector Centrality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7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10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677168"/>
                <a:ext cx="7600949" cy="41537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 Adjacency matrix A for the graph to the right: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677168"/>
                <a:ext cx="7600949" cy="4153720"/>
              </a:xfrm>
              <a:blipFill>
                <a:blip r:embed="rId2"/>
                <a:stretch>
                  <a:fillRect l="-962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53" y="2271451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400" y="4290973"/>
                <a:ext cx="9077325" cy="1779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ileron Light" panose="00000400000000000000" pitchFamily="50" charset="0"/>
                    <a:cs typeface="Arial" panose="020B0604020202020204" pitchFamily="34" charset="0"/>
                  </a:rPr>
                  <a:t>Then the vector x(t)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: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ileron Light" panose="00000400000000000000" pitchFamily="50" charset="0"/>
                    <a:cs typeface="Arial" panose="020B0604020202020204" pitchFamily="34" charset="0"/>
                  </a:rPr>
                  <a:t> gives a random surfer’s behavior at time t</a:t>
                </a:r>
                <a:r>
                  <a:rPr lang="en-US" sz="2800" dirty="0">
                    <a:latin typeface="Aileron Light" panose="00000400000000000000" pitchFamily="50" charset="0"/>
                    <a:cs typeface="Arial" panose="020B0604020202020204" pitchFamily="34" charset="0"/>
                  </a:rPr>
                  <a:t>.      </a:t>
                </a:r>
                <a:r>
                  <a:rPr lang="en-US" sz="2000" u="sng" dirty="0">
                    <a:latin typeface="Aileron Light" panose="00000400000000000000" pitchFamily="50" charset="0"/>
                    <a:cs typeface="Arial" panose="020B0604020202020204" pitchFamily="34" charset="0"/>
                  </a:rPr>
                  <a:t>Answer the following questions based on the information above</a:t>
                </a:r>
                <a:endParaRPr lang="en-US" sz="2800" dirty="0">
                  <a:latin typeface="Aileron Light" panose="00000400000000000000" pitchFamily="50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90973"/>
                <a:ext cx="9077325" cy="1779718"/>
              </a:xfrm>
              <a:prstGeom prst="rect">
                <a:avLst/>
              </a:prstGeom>
              <a:blipFill>
                <a:blip r:embed="rId4"/>
                <a:stretch>
                  <a:fillRect l="-1007" r="-5574" b="-5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2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2199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11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Q1:  Find x(1).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(1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?</m:t>
                        </m: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9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2199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12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Q1:  Find x(1).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(1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06A3-E2F2-4E2B-AD5C-59948F107864}"/>
              </a:ext>
            </a:extLst>
          </p:cNvPr>
          <p:cNvSpPr txBox="1"/>
          <p:nvPr/>
        </p:nvSpPr>
        <p:spPr>
          <a:xfrm>
            <a:off x="1905000" y="5715000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ileron Light" panose="00000400000000000000" pitchFamily="50" charset="0"/>
                <a:cs typeface="Arial" panose="020B0604020202020204" pitchFamily="34" charset="0"/>
              </a:rPr>
              <a:t>The degree vector</a:t>
            </a:r>
          </a:p>
        </p:txBody>
      </p:sp>
    </p:spTree>
    <p:extLst>
      <p:ext uri="{BB962C8B-B14F-4D97-AF65-F5344CB8AC3E}">
        <p14:creationId xmlns:p14="http://schemas.microsoft.com/office/powerpoint/2010/main" val="13372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3723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13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Q2:  Find x(2).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?</m:t>
                        </m: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8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0675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14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Q2:  Find x(2).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06A3-E2F2-4E2B-AD5C-59948F107864}"/>
              </a:ext>
            </a:extLst>
          </p:cNvPr>
          <p:cNvSpPr txBox="1"/>
          <p:nvPr/>
        </p:nvSpPr>
        <p:spPr>
          <a:xfrm>
            <a:off x="979403" y="5715000"/>
            <a:ext cx="439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ileron Light" panose="00000400000000000000" pitchFamily="50" charset="0"/>
                <a:cs typeface="Arial" panose="020B0604020202020204" pitchFamily="34" charset="0"/>
              </a:rPr>
              <a:t>A weighted degree vector (distance 2 or less)</a:t>
            </a:r>
          </a:p>
          <a:p>
            <a:endParaRPr lang="en-US" dirty="0">
              <a:latin typeface="Aileron Light" panose="000004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69913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15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Q3:  Find x(3).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?</m:t>
                        </m: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34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69913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16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Q3:  Find x(3).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06A3-E2F2-4E2B-AD5C-59948F107864}"/>
              </a:ext>
            </a:extLst>
          </p:cNvPr>
          <p:cNvSpPr txBox="1"/>
          <p:nvPr/>
        </p:nvSpPr>
        <p:spPr>
          <a:xfrm>
            <a:off x="979403" y="5715000"/>
            <a:ext cx="439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ileron Light" panose="00000400000000000000" pitchFamily="50" charset="0"/>
                <a:cs typeface="Arial" panose="020B0604020202020204" pitchFamily="34" charset="0"/>
              </a:rPr>
              <a:t>A weighted degree vector (distance 3 or less)</a:t>
            </a:r>
          </a:p>
          <a:p>
            <a:endParaRPr lang="en-US" dirty="0">
              <a:latin typeface="Aileron Light" panose="000004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1437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class: Eigenvector Centrality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17</a:t>
            </a:fld>
            <a:endParaRPr lang="en-US" dirty="0">
              <a:latin typeface="Aileron Light" panose="00000400000000000000" pitchFamily="50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32" y="2438398"/>
            <a:ext cx="243032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9">
                <a:extLst>
                  <a:ext uri="{FF2B5EF4-FFF2-40B4-BE49-F238E27FC236}">
                    <a16:creationId xmlns:a16="http://schemas.microsoft.com/office/drawing/2014/main" id="{A7DF2A67-77D6-4BA6-9359-68F439334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3456335"/>
                  </p:ext>
                </p:extLst>
              </p:nvPr>
            </p:nvGraphicFramePr>
            <p:xfrm>
              <a:off x="1012650" y="2307271"/>
              <a:ext cx="28194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68927">
                      <a:extLst>
                        <a:ext uri="{9D8B030D-6E8A-4147-A177-3AD203B41FA5}">
                          <a16:colId xmlns:a16="http://schemas.microsoft.com/office/drawing/2014/main" val="1014760380"/>
                        </a:ext>
                      </a:extLst>
                    </a:gridCol>
                    <a:gridCol w="2050473">
                      <a:extLst>
                        <a:ext uri="{9D8B030D-6E8A-4147-A177-3AD203B41FA5}">
                          <a16:colId xmlns:a16="http://schemas.microsoft.com/office/drawing/2014/main" val="2597999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Node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Eigenvector centrality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0.49122209552166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51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0.49122209552166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9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0.4557991200411896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739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6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0.4557991200411896,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58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0.31921157573304415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792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9">
                <a:extLst>
                  <a:ext uri="{FF2B5EF4-FFF2-40B4-BE49-F238E27FC236}">
                    <a16:creationId xmlns:a16="http://schemas.microsoft.com/office/drawing/2014/main" id="{A7DF2A67-77D6-4BA6-9359-68F439334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3456335"/>
                  </p:ext>
                </p:extLst>
              </p:nvPr>
            </p:nvGraphicFramePr>
            <p:xfrm>
              <a:off x="1012650" y="2307271"/>
              <a:ext cx="28194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68927">
                      <a:extLst>
                        <a:ext uri="{9D8B030D-6E8A-4147-A177-3AD203B41FA5}">
                          <a16:colId xmlns:a16="http://schemas.microsoft.com/office/drawing/2014/main" val="1014760380"/>
                        </a:ext>
                      </a:extLst>
                    </a:gridCol>
                    <a:gridCol w="2050473">
                      <a:extLst>
                        <a:ext uri="{9D8B030D-6E8A-4147-A177-3AD203B41FA5}">
                          <a16:colId xmlns:a16="http://schemas.microsoft.com/office/drawing/2014/main" val="2597999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279" r="-269048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89" t="-3279" r="-593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0.49122209552166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51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0.49122209552166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9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0.4557991200411896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739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6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0.4557991200411896,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58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0.31921157573304415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7926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E8688EA-41AA-4009-981B-52EF22A0D235}"/>
              </a:ext>
            </a:extLst>
          </p:cNvPr>
          <p:cNvSpPr txBox="1"/>
          <p:nvPr/>
        </p:nvSpPr>
        <p:spPr>
          <a:xfrm>
            <a:off x="979403" y="5715000"/>
            <a:ext cx="381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ileron Light" panose="00000400000000000000" pitchFamily="50" charset="0"/>
                <a:cs typeface="Arial" panose="020B0604020202020204" pitchFamily="34" charset="0"/>
              </a:rPr>
              <a:t>A normalized weighted degree vector</a:t>
            </a:r>
          </a:p>
        </p:txBody>
      </p:sp>
    </p:spTree>
    <p:extLst>
      <p:ext uri="{BB962C8B-B14F-4D97-AF65-F5344CB8AC3E}">
        <p14:creationId xmlns:p14="http://schemas.microsoft.com/office/powerpoint/2010/main" val="7309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570" y="3251425"/>
            <a:ext cx="2659857" cy="1402080"/>
          </a:xfrm>
          <a:solidFill>
            <a:schemeClr val="bg1"/>
          </a:solidFill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2800" b="1" dirty="0">
                <a:solidFill>
                  <a:schemeClr val="accent1"/>
                </a:solidFill>
                <a:latin typeface="Aileron Light" panose="00000400000000000000" pitchFamily="50" charset="0"/>
              </a:rPr>
              <a:t>The derivation of eigenvector centrality</a:t>
            </a:r>
            <a:endParaRPr lang="en-US" sz="2667" b="1" dirty="0">
              <a:solidFill>
                <a:schemeClr val="accent1"/>
              </a:solidFill>
              <a:latin typeface="Aileron Light" panose="00000400000000000000" pitchFamily="50" charset="0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25ED89-A3C1-41F9-9BAD-8CB1A48ABA8A}"/>
                  </a:ext>
                </a:extLst>
              </p:cNvPr>
              <p:cNvSpPr txBox="1"/>
              <p:nvPr/>
            </p:nvSpPr>
            <p:spPr>
              <a:xfrm>
                <a:off x="999329" y="3270578"/>
                <a:ext cx="5530453" cy="1760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…(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)))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25ED89-A3C1-41F9-9BAD-8CB1A48AB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29" y="3270578"/>
                <a:ext cx="5530453" cy="1760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32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ileron Light" panose="00000400000000000000" pitchFamily="50" charset="0"/>
              </a:rPr>
              <a:t>Discussion: What did you notice?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19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1524000"/>
                <a:ext cx="8686800" cy="4754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Aileron Light" panose="00000400000000000000" pitchFamily="50" charset="0"/>
                  </a:rPr>
                  <a:t>What is x(3)?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)))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 depends on the centrality of its neighbors of distance 3 or less</a:t>
                </a:r>
              </a:p>
              <a:p>
                <a:r>
                  <a:rPr lang="en-US" dirty="0">
                    <a:latin typeface="Aileron Light" panose="00000400000000000000" pitchFamily="50" charset="0"/>
                  </a:rPr>
                  <a:t>What is x(t)?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…(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)))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&gt;0</m:t>
                    </m:r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 depends on the centrality of its neighbors of distance t or less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524000"/>
                <a:ext cx="8686800" cy="4754563"/>
              </a:xfrm>
              <a:blipFill>
                <a:blip r:embed="rId2"/>
                <a:stretch>
                  <a:fillRect l="-842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7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Compute eigenvector centrality.</a:t>
            </a:r>
          </a:p>
          <a:p>
            <a:pPr eaLnBrk="1" hangingPunct="1"/>
            <a:r>
              <a:rPr lang="en-US" altLang="en-US" sz="2000" dirty="0"/>
              <a:t>Interpret the meaning of the values of eigenvector centrality.</a:t>
            </a:r>
          </a:p>
          <a:p>
            <a:pPr eaLnBrk="1" hangingPunct="1"/>
            <a:r>
              <a:rPr lang="en-US" altLang="en-US" sz="2000" dirty="0"/>
              <a:t>Explain why the eigenvector centrality is an extension of degree centrality.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D1E8D-6FD5-4ACB-98B3-B938FE0B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397" y="3434443"/>
            <a:ext cx="5005046" cy="264211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ileron Light" panose="00000400000000000000" pitchFamily="50" charset="0"/>
              </a:rPr>
              <a:t>Eigenvector Centrality Derivation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00200"/>
                <a:ext cx="5562600" cy="464820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400" dirty="0">
                    <a:latin typeface="Aileron Light" panose="00000400000000000000" pitchFamily="50" charset="0"/>
                  </a:rPr>
                  <a:t>We can consolidate the eigenvector centralities of all the nodes in a recursive formula with vectors:</a:t>
                </a:r>
              </a:p>
              <a:p>
                <a:pPr marL="457200" lvl="1" indent="0" algn="ctr">
                  <a:buNone/>
                </a:pP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 ∙ </m:t>
                    </m:r>
                    <m:r>
                      <a:rPr lang="en-US" sz="2400" b="1" i="0" smtClean="0">
                        <a:latin typeface="Cambria Math"/>
                      </a:rPr>
                      <m:t>𝐱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−1)</m:t>
                    </m:r>
                  </m:oMath>
                </a14:m>
                <a:endParaRPr lang="en-US" sz="2400" dirty="0">
                  <a:latin typeface="Aileron Light" panose="00000400000000000000" pitchFamily="50" charset="0"/>
                </a:endParaRPr>
              </a:p>
              <a:p>
                <a:pPr marL="457200" lvl="1" indent="0" algn="ctr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with  the centrality at time t=0 being </a:t>
                </a: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  <a:ea typeface="Cambria Math"/>
                  </a:rPr>
                  <a:t> (as a vector)</a:t>
                </a:r>
                <a:endParaRPr lang="en-US" sz="2400" b="1" dirty="0">
                  <a:latin typeface="Aileron Light" panose="00000400000000000000" pitchFamily="50" charset="0"/>
                  <a:ea typeface="Cambria Math"/>
                </a:endParaRPr>
              </a:p>
              <a:p>
                <a:pPr lvl="1"/>
                <a:endParaRPr lang="en-US" sz="2400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sz="2400" dirty="0">
                    <a:latin typeface="Aileron Light" panose="00000400000000000000" pitchFamily="50" charset="0"/>
                  </a:rPr>
                  <a:t>Then, we solve:  </a:t>
                </a:r>
                <a:br>
                  <a:rPr lang="en-US" sz="2400" dirty="0">
                    <a:latin typeface="Aileron Light" panose="00000400000000000000" pitchFamily="50" charset="0"/>
                  </a:rPr>
                </a:b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∙ </m:t>
                    </m:r>
                    <m:r>
                      <a:rPr lang="en-US" sz="2400" b="1">
                        <a:latin typeface="Cambria Math"/>
                      </a:rPr>
                      <m:t>𝐱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</a:t>
                </a:r>
                <a:br>
                  <a:rPr lang="en-US" sz="2400" dirty="0">
                    <a:latin typeface="Aileron Light" panose="00000400000000000000" pitchFamily="50" charset="0"/>
                  </a:rPr>
                </a:br>
                <a:r>
                  <a:rPr lang="en-US" sz="2400" dirty="0">
                    <a:latin typeface="Aileron Light" panose="00000400000000000000" pitchFamily="50" charset="0"/>
                  </a:rPr>
                  <a:t>with </a:t>
                </a: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</m:oMath>
                </a14:m>
                <a:endParaRPr lang="en-US" sz="2400" dirty="0">
                  <a:latin typeface="Aileron Light" panose="00000400000000000000" pitchFamily="50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00200"/>
                <a:ext cx="5562600" cy="4648200"/>
              </a:xfrm>
              <a:blipFill>
                <a:blip r:embed="rId3"/>
                <a:stretch>
                  <a:fillRect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88ACF399-9E1B-41B4-9DBC-3CCFEA857EE5}"/>
              </a:ext>
            </a:extLst>
          </p:cNvPr>
          <p:cNvSpPr/>
          <p:nvPr/>
        </p:nvSpPr>
        <p:spPr>
          <a:xfrm>
            <a:off x="6705600" y="3348515"/>
            <a:ext cx="152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18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ileron Light" panose="00000400000000000000" pitchFamily="50" charset="0"/>
              </a:rPr>
              <a:t>Eigenvector Centrality Derivation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599" y="1469571"/>
                <a:ext cx="7467600" cy="4648200"/>
              </a:xfrm>
            </p:spPr>
            <p:txBody>
              <a:bodyPr>
                <a:normAutofit lnSpcReduction="10000"/>
              </a:bodyPr>
              <a:lstStyle/>
              <a:p>
                <a:pPr marL="457200" lvl="1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Aileron Light" panose="00000400000000000000" pitchFamily="50" charset="0"/>
                  </a:rPr>
                  <a:t>Let:</a:t>
                </a: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  <a:latin typeface="Aileron Light" panose="00000400000000000000" pitchFamily="50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∙ 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/>
                      </a:rPr>
                      <m:t>𝐱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ileron Light" panose="00000400000000000000" pitchFamily="50" charset="0"/>
                  </a:rPr>
                  <a:t>, with </a:t>
                </a:r>
                <a:r>
                  <a:rPr lang="en-US" sz="2400" b="1" dirty="0">
                    <a:solidFill>
                      <a:schemeClr val="tx1"/>
                    </a:solidFill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Aileron Light" panose="00000400000000000000" pitchFamily="50" charset="0"/>
                  <a:ea typeface="Cambria Math"/>
                </a:endParaRP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  <a:latin typeface="Aileron Light" panose="00000400000000000000" pitchFamily="5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ileron Light" panose="00000400000000000000" pitchFamily="50" charset="0"/>
                    <a:ea typeface="Cambria Math"/>
                  </a:rPr>
                  <a:t> are the eigenvectors of the adjacency matrix A</a:t>
                </a:r>
                <a:endParaRPr lang="en-US" sz="2400" dirty="0">
                  <a:solidFill>
                    <a:schemeClr val="tx1"/>
                  </a:solidFill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sz="2400" dirty="0">
                    <a:solidFill>
                      <a:schemeClr val="tx1"/>
                    </a:solidFill>
                    <a:latin typeface="Aileron Light" panose="00000400000000000000" pitchFamily="50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ileron Light" panose="00000400000000000000" pitchFamily="50" charset="0"/>
                    <a:ea typeface="Cambria Math"/>
                  </a:rPr>
                  <a:t> is a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1"/>
                  </a:solidFill>
                  <a:latin typeface="Aileron Light" panose="00000400000000000000" pitchFamily="50" charset="0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ileron Light" panose="00000400000000000000" pitchFamily="50" charset="0"/>
                    <a:ea typeface="Cambria Math"/>
                  </a:rPr>
                  <a:t>be the largest eigenvalue.</a:t>
                </a:r>
              </a:p>
              <a:p>
                <a:pPr lvl="1"/>
                <a:endParaRPr lang="en-US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sz="2400" dirty="0">
                    <a:latin typeface="Aileron Light" panose="00000400000000000000"/>
                    <a:ea typeface="Cambria Math"/>
                  </a:rPr>
                  <a:t>Then</a:t>
                </a:r>
              </a:p>
              <a:p>
                <a:pPr marL="457200" lvl="1" indent="0">
                  <a:buNone/>
                </a:pPr>
                <a:r>
                  <a:rPr lang="en-US" sz="2400" b="1" dirty="0">
                    <a:latin typeface="Aileron Light" panose="0000040000000000000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∙ </m:t>
                    </m:r>
                    <m:r>
                      <a:rPr lang="en-US" sz="2400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Aileron Light" panose="0000040000000000000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2400" b="0" i="1" dirty="0">
                  <a:latin typeface="Aileron Light" panose="00000400000000000000"/>
                </a:endParaRPr>
              </a:p>
              <a:p>
                <a:pPr marL="457200" lvl="1" indent="0">
                  <a:buNone/>
                </a:pPr>
                <a:r>
                  <a:rPr lang="en-US" sz="2400" dirty="0">
                    <a:latin typeface="Aileron Light" panose="0000040000000000000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den>
                        </m:f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Aileron Light" panose="0000040000000000000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Aileron Light" panose="0000040000000000000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/>
                  </a:rPr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/>
                  </a:rPr>
                  <a:t>…</a:t>
                </a:r>
                <a:r>
                  <a:rPr lang="en-US" sz="2400" b="1" dirty="0">
                    <a:latin typeface="Aileron Light" panose="00000400000000000000"/>
                  </a:rPr>
                  <a:t>)</a:t>
                </a:r>
                <a:r>
                  <a:rPr lang="en-US" sz="2400" dirty="0">
                    <a:latin typeface="Aileron Light" panose="00000400000000000000"/>
                  </a:rPr>
                  <a:t> </a:t>
                </a:r>
                <a:r>
                  <a:rPr lang="en-US" sz="2400" b="1" dirty="0">
                    <a:latin typeface="Aileron Light" panose="0000040000000000000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ileron Light" panose="0000040000000000000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sz="2400" dirty="0">
                    <a:latin typeface="Aileron Light" panose="00000400000000000000"/>
                  </a:rPr>
                  <a:t>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>
                    <a:latin typeface="Aileron Light" panose="00000400000000000000"/>
                  </a:rPr>
                  <a:t> </a:t>
                </a:r>
                <a:r>
                  <a:rPr lang="en-US" sz="2400" dirty="0">
                    <a:latin typeface="Aileron Light" panose="00000400000000000000"/>
                    <a:sym typeface="Wingdings" panose="05000000000000000000" pitchFamily="2" charset="2"/>
                  </a:rPr>
                  <a:t>0 </a:t>
                </a:r>
              </a:p>
              <a:p>
                <a:pPr marL="457200" lvl="1" indent="0">
                  <a:buNone/>
                </a:pPr>
                <a:r>
                  <a:rPr lang="en-US" sz="2400" dirty="0">
                    <a:latin typeface="Aileron Light" panose="00000400000000000000"/>
                    <a:sym typeface="Wingdings" panose="05000000000000000000" pitchFamily="2" charset="2"/>
                  </a:rPr>
                  <a:t>as t ∞  (as you repeat the process)</a:t>
                </a:r>
                <a:endParaRPr lang="en-US" sz="2400" dirty="0">
                  <a:latin typeface="Aileron Light" panose="0000040000000000000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599" y="1469571"/>
                <a:ext cx="7467600" cy="4648200"/>
              </a:xfrm>
              <a:blipFill>
                <a:blip r:embed="rId2"/>
                <a:stretch>
                  <a:fillRect t="-2490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/>
          <p:cNvCxnSpPr>
            <a:cxnSpLocks/>
          </p:cNvCxnSpPr>
          <p:nvPr/>
        </p:nvCxnSpPr>
        <p:spPr bwMode="auto">
          <a:xfrm rot="10800000" flipV="1">
            <a:off x="2362200" y="4811485"/>
            <a:ext cx="2835728" cy="5987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>
            <a:cxnSpLocks/>
          </p:cNvCxnSpPr>
          <p:nvPr/>
        </p:nvCxnSpPr>
        <p:spPr bwMode="auto">
          <a:xfrm rot="10800000">
            <a:off x="2514601" y="4876800"/>
            <a:ext cx="1447798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03AE5D-57E2-46FC-82E0-C956FC4C4E94}"/>
              </a:ext>
            </a:extLst>
          </p:cNvPr>
          <p:cNvSpPr/>
          <p:nvPr/>
        </p:nvSpPr>
        <p:spPr bwMode="auto">
          <a:xfrm>
            <a:off x="3771900" y="4114798"/>
            <a:ext cx="381000" cy="7620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007428" y="4125686"/>
            <a:ext cx="381000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5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22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321019" y="1752600"/>
                <a:ext cx="8763000" cy="4740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ileron Light" panose="00000400000000000000" pitchFamily="50" charset="0"/>
                  </a:rPr>
                  <a:t>Thus, the eigenvector centrality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where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is the eigenvector corresponding to the largest eigenvalue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2400" dirty="0">
                  <a:latin typeface="Aileron Light" panose="00000400000000000000" pitchFamily="50" charset="0"/>
                </a:endParaRP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So the eigenvector centrality (as a vector),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is a multiple of the eigenvector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is an eigenvector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A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b="1" dirty="0">
                  <a:latin typeface="Aileron Light" panose="00000400000000000000" pitchFamily="50" charset="0"/>
                </a:endParaRP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Meaning that the eigenvector centrality of each node is given by the entries of the leading eigenvector (the one corresponding to the largest eigenvalue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λ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)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1019" y="1752600"/>
                <a:ext cx="8763000" cy="4740275"/>
              </a:xfrm>
              <a:blipFill>
                <a:blip r:embed="rId2"/>
                <a:stretch>
                  <a:fillRect l="-1113" t="-1802"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198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Is it well defined?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23</a:t>
            </a:fld>
            <a:endParaRPr lang="en-US" dirty="0">
              <a:latin typeface="Aileron Light" panose="000004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3988" y="1752600"/>
            <a:ext cx="8763000" cy="4419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ileron Light" panose="00000400000000000000" pitchFamily="50" charset="0"/>
              </a:rPr>
              <a:t>That is: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Is the eigenvector guaranteed to exist?  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Is the eigenvector unique?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Is the eigenvalue unique? 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Can we have negative entries in the eigenvector?</a:t>
            </a:r>
          </a:p>
          <a:p>
            <a:r>
              <a:rPr lang="en-US" sz="2000" dirty="0">
                <a:latin typeface="Aileron Light" panose="00000400000000000000" pitchFamily="50" charset="0"/>
              </a:rPr>
              <a:t>We say that a matrix/vector is positive if all of its entries are positive</a:t>
            </a:r>
          </a:p>
          <a:p>
            <a:r>
              <a:rPr lang="en-US" sz="2000" dirty="0" err="1">
                <a:latin typeface="Aileron Light" panose="00000400000000000000" pitchFamily="50" charset="0"/>
              </a:rPr>
              <a:t>Perron-Frobenius</a:t>
            </a:r>
            <a:r>
              <a:rPr lang="en-US" sz="2000" dirty="0">
                <a:latin typeface="Aileron Light" panose="00000400000000000000" pitchFamily="50" charset="0"/>
              </a:rPr>
              <a:t> theorem: A real square matrix with positive entries has a </a:t>
            </a:r>
            <a:r>
              <a:rPr lang="en-US" sz="2000" i="1" dirty="0">
                <a:latin typeface="Aileron Light" panose="00000400000000000000" pitchFamily="50" charset="0"/>
              </a:rPr>
              <a:t>unique largest real eigenvalue </a:t>
            </a:r>
            <a:r>
              <a:rPr lang="en-US" sz="2000" dirty="0">
                <a:latin typeface="Aileron Light" panose="00000400000000000000" pitchFamily="50" charset="0"/>
              </a:rPr>
              <a:t>and that the </a:t>
            </a:r>
            <a:r>
              <a:rPr lang="en-US" sz="2000" i="1" dirty="0">
                <a:latin typeface="Aileron Light" panose="00000400000000000000" pitchFamily="50" charset="0"/>
              </a:rPr>
              <a:t>corresponding eigenvector has strictly positive components</a:t>
            </a:r>
          </a:p>
          <a:p>
            <a:r>
              <a:rPr lang="en-US" sz="2000" dirty="0" err="1">
                <a:latin typeface="Aileron Light" panose="00000400000000000000" pitchFamily="50" charset="0"/>
              </a:rPr>
              <a:t>Perron-Frobenius</a:t>
            </a:r>
            <a:r>
              <a:rPr lang="en-US" sz="2000" dirty="0">
                <a:latin typeface="Aileron Light" panose="00000400000000000000" pitchFamily="50" charset="0"/>
              </a:rPr>
              <a:t> theorem applies to positive matrices (but it gives similar information for nonnegative ones)</a:t>
            </a:r>
          </a:p>
          <a:p>
            <a:endParaRPr lang="en-US" sz="2000" i="1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0" dirty="0" err="1">
                <a:latin typeface="Aileron Light" panose="00000400000000000000" pitchFamily="50" charset="0"/>
              </a:rPr>
              <a:t>Perron-Frobenius</a:t>
            </a:r>
            <a:r>
              <a:rPr lang="en-US" sz="3400" b="0" dirty="0">
                <a:latin typeface="Aileron Light" panose="00000400000000000000" pitchFamily="50" charset="0"/>
              </a:rPr>
              <a:t> theorem for </a:t>
            </a:r>
            <a:br>
              <a:rPr lang="en-US" sz="3400" b="0" dirty="0">
                <a:latin typeface="Aileron Light" panose="00000400000000000000" pitchFamily="50" charset="0"/>
              </a:rPr>
            </a:br>
            <a:r>
              <a:rPr lang="en-US" sz="3400" b="0" dirty="0">
                <a:latin typeface="Aileron Light" panose="00000400000000000000" pitchFamily="50" charset="0"/>
              </a:rPr>
              <a:t>nonnegative symmetric (0,1)-matrices</a:t>
            </a:r>
            <a:endParaRPr lang="en-US" sz="3400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1752600"/>
                <a:ext cx="8229600" cy="57308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ileron Light" panose="00000400000000000000" pitchFamily="50" charset="0"/>
                  </a:rPr>
                  <a:t>Let A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be symmetric (0,1)-nonnegative, then</a:t>
                </a: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there is a unique maximal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of the matrix A (for any other eigenvalue λ, we have λ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with the possibility of |λ|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for nonnegative matrices)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is real, simple (i.e., has multiplicity one), and positive (trace is zero so some are positive and some negative), </a:t>
                </a: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the associated eigenvector is nonnegative (and there are no other nonnegative ones since all eigenvectors are orthogonal)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Aileron Light" panose="00000400000000000000" pitchFamily="50" charset="0"/>
                  </a:rPr>
                  <a:t>If you have not seen this and its proof in linear algebra, see a proof on pages 346-347 of Newman’s textbook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752600"/>
                <a:ext cx="8229600" cy="5730875"/>
              </a:xfrm>
              <a:blipFill>
                <a:blip r:embed="rId2"/>
                <a:stretch>
                  <a:fillRect l="-741" t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3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25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97056" y="167716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Consider the vectors computed: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000" b="0" i="0" smtClean="0">
                        <a:latin typeface="Aileron Light" panose="00000400000000000000" pitchFamily="50" charset="0"/>
                      </a:rPr>
                      <m:t>,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0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>
                  <a:latin typeface="Aileron Light" panose="00000400000000000000" pitchFamily="50" charset="0"/>
                </a:endParaRP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I</a:t>
                </a:r>
                <a:r>
                  <a:rPr lang="en-US" sz="2000" b="0" dirty="0">
                    <a:latin typeface="Aileron Light" panose="00000400000000000000" pitchFamily="50" charset="0"/>
                  </a:rPr>
                  <a:t>n finding the eigenvector, these vectors get normalized as they are computed using the power method from Linear Algebra, and eventually converge to a normalized eigenvector as well.  </a:t>
                </a: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Note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where</m:t>
                    </m:r>
                    <m:r>
                      <a:rPr lang="en-US" sz="2000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ileron Light" panose="00000400000000000000" pitchFamily="50" charset="0"/>
                    <a:sym typeface="Mathematica1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sym typeface="Mathematica1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sym typeface="Mathematica1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sym typeface="Mathematica1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latin typeface="Aileron Light" panose="00000400000000000000" pitchFamily="50" charset="0"/>
                    <a:sym typeface="Mathematica1"/>
                  </a:rPr>
                  <a:t>  entry, h</a:t>
                </a:r>
                <a:r>
                  <a:rPr lang="en-US" dirty="0">
                    <a:latin typeface="Aileron Light" panose="00000400000000000000" pitchFamily="50" charset="0"/>
                  </a:rPr>
                  <a:t>owever, the ratios will converge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97056" y="1677168"/>
                <a:ext cx="8229600" cy="4525963"/>
              </a:xfrm>
              <a:blipFill>
                <a:blip r:embed="rId2"/>
                <a:stretch>
                  <a:fillRect l="-889" t="-94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04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886700" cy="1325563"/>
          </a:xfrm>
        </p:spPr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Conclusion: Eigenvector Centrality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1158875"/>
                <a:ext cx="8229600" cy="556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ileron Light" panose="00000400000000000000" pitchFamily="50" charset="0"/>
                  </a:rPr>
                  <a:t>Eigenvector Centrality: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a generalized degree centrality (takes into consideration the global network)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extremely useful, one of the most common ones used for non-oriented networks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>
                    <a:latin typeface="Aileron Light" panose="00000400000000000000" pitchFamily="50" charset="0"/>
                    <a:ea typeface="ＭＳ Ｐゴシック" pitchFamily="34" charset="-128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ＭＳ Ｐゴシック" pitchFamily="34" charset="-128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ＭＳ Ｐゴシック" pitchFamily="34" charset="-128"/>
                          </a:rPr>
                          <m:t>𝐶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ＭＳ Ｐゴシック" pitchFamily="34" charset="-128"/>
                      </a:rPr>
                      <m:t>= 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𝜆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 dirty="0">
                            <a:latin typeface="Cambria Math"/>
                            <a:ea typeface="ＭＳ Ｐゴシック" pitchFamily="34" charset="-128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ＭＳ Ｐゴシック" pitchFamily="34" charset="-128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  <a:ea typeface="ＭＳ Ｐゴシック" pitchFamily="34" charset="-128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  <a:ea typeface="ＭＳ Ｐゴシック" pitchFamily="34" charset="-128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ＭＳ Ｐゴシック" pitchFamily="34" charset="-128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   or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 є 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  <a:p>
                <a:endParaRPr lang="en-US" sz="2400" dirty="0">
                  <a:latin typeface="Aileron Light" panose="00000400000000000000" pitchFamily="50" charset="0"/>
                </a:endParaRP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Why is Eigenvector Centrality not commonly used for directed graphs?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Adjacency matrix is asymmetric…use left or right leading eigenvector?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Choose right leading eigenvector…importance bestowed by vertices pointing toward you (same problem with left).</a:t>
                </a:r>
              </a:p>
              <a:p>
                <a:pPr lvl="2"/>
                <a:r>
                  <a:rPr lang="en-US" sz="1600" dirty="0">
                    <a:latin typeface="Aileron Light" panose="00000400000000000000" pitchFamily="50" charset="0"/>
                  </a:rPr>
                  <a:t>Any vertex within degree zero has centrality value zero and “passes” that value to all vertices to which it points.</a:t>
                </a:r>
              </a:p>
              <a:p>
                <a:pPr lvl="2"/>
                <a:endParaRPr lang="en-US" sz="1600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The fix: Katz centrality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158875"/>
                <a:ext cx="8229600" cy="5562600"/>
              </a:xfrm>
              <a:prstGeom prst="rect">
                <a:avLst/>
              </a:prstGeom>
              <a:blipFill>
                <a:blip r:embed="rId2"/>
                <a:stretch>
                  <a:fillRect l="-963" t="-1533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26</a:t>
            </a:fld>
            <a:endParaRPr lang="en-US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5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9359"/>
            <a:ext cx="43306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ileron Light" panose="00000400000000000000" pitchFamily="50" charset="0"/>
              </a:rPr>
              <a:t>Extra example 2 (Adjacency matrix, eigenvector centrality and the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6591-407E-4742-9513-3BA6198A5F8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Light" panose="000004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4670" y="1938650"/>
            <a:ext cx="4157330" cy="29612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0.  0.  1.  0.  0.  0.  0.  0.  0.  0.  0.  0.  0.  0.  0.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0.  0.  0.  0.  1.  0.  1.  0.  0.  0.  0.  0.  0.  0.  0.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1.  0.  0.  0.  1.  0.  0.  1.  1.  1.  0.  0.  0.  0.  0.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0.  0.  0.  0.  0.  1.  0.  0.  0.  0.  0.  0.  1.  0.  0.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0.  1.  1.  0.  0.  0.  0.  0.  0.  0.  1.  0.  1.  1.  0.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0.  0.  0.  1.  0.  0.  1.  0.  0.  0.  0.  0.  1.  0.  1.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0.  1.  0.  0.  0.  1.  0.  0.  0.  0.  0.  0.  0.  1.  1.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0.  0.  1.  0.  0.  0.  0.  0.  1.  1.  0.  0.  0.  0.  0.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0.  0.  1.  0.  0.  0.  0.  1.  0.  0.  0.  1.  0.  0.  1.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0.  0.  1.  0.  0.  0.  0.  1.  0.  0.  0.  0.  0.  0.  0.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0.  0.  0.  0.  1.  0.  0.  0.  0.  0.  0.  1.  1.  1.  0.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0.  0.  0.  0.  0.  0.  0.  0.  1.  0.  1.  0.  0.  0.  0.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0.  0.  0.  1.  1.  1.  0.  0.  0.  0.  1.  0.  0.  0.  0.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0.  0.  0.  0.  1.  0.  1.  0.  0.  0.  1.  0.  0.  0.  0.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0.  0.  0.  0.  0.  1.  1.  0.  1.  0.  0.  0.  0.  0.  0.</a:t>
            </a:r>
          </a:p>
          <a:p>
            <a:endParaRPr lang="en-US" sz="1800" dirty="0">
              <a:latin typeface="Aileron Light" panose="00000400000000000000" pitchFamily="50" charset="0"/>
            </a:endParaRPr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761071E3-374D-4D52-968A-287941002143}"/>
              </a:ext>
            </a:extLst>
          </p:cNvPr>
          <p:cNvSpPr/>
          <p:nvPr/>
        </p:nvSpPr>
        <p:spPr>
          <a:xfrm>
            <a:off x="158756" y="1905000"/>
            <a:ext cx="2590800" cy="3028585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Light" panose="000004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6997F-0518-4BD1-84F7-2115F657A8DC}"/>
              </a:ext>
            </a:extLst>
          </p:cNvPr>
          <p:cNvSpPr txBox="1"/>
          <p:nvPr/>
        </p:nvSpPr>
        <p:spPr>
          <a:xfrm>
            <a:off x="3145118" y="1632806"/>
            <a:ext cx="31794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0: 0.08448651593556764,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1: 0.1928608426462633,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2: 0.3011603786470362,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3: 0.17530527234882679,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4: 0.40835121533077895,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5: 0.2865100597893966,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6: 0.2791290343288953,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7: 0.1931920790704947,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8: 0.24881035953707603,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9: 0.13868390351302598,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10: 0.336067959653752,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11: 0.16407815738375933,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12: 0.33838887484747293,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13: 0.2871391639624871,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14: 0.22848023925633135</a:t>
            </a:r>
          </a:p>
        </p:txBody>
      </p:sp>
    </p:spTree>
    <p:extLst>
      <p:ext uri="{BB962C8B-B14F-4D97-AF65-F5344CB8AC3E}">
        <p14:creationId xmlns:p14="http://schemas.microsoft.com/office/powerpoint/2010/main" val="221084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16208"/>
            <a:ext cx="7143751" cy="1325563"/>
          </a:xfrm>
        </p:spPr>
        <p:txBody>
          <a:bodyPr/>
          <a:lstStyle/>
          <a:p>
            <a:r>
              <a:rPr lang="en-US" sz="3200" dirty="0">
                <a:latin typeface="Aileron Light" panose="00000400000000000000" pitchFamily="50" charset="0"/>
                <a:cs typeface="Arial" panose="020B0604020202020204" pitchFamily="34" charset="0"/>
              </a:rPr>
              <a:t>Extra example 2 (Eigenvector centrality)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6591-407E-4742-9513-3BA6198A5F8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Light" panose="00000400000000000000" pitchFamily="50" charset="0"/>
            </a:endParaRPr>
          </a:p>
        </p:txBody>
      </p:sp>
      <p:pic>
        <p:nvPicPr>
          <p:cNvPr id="11" name="Content Placeholder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" y="1774530"/>
            <a:ext cx="4470138" cy="39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10200" y="1421931"/>
            <a:ext cx="3375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ileron Light" panose="00000400000000000000" pitchFamily="50" charset="0"/>
                <a:cs typeface="Arial" panose="020B0604020202020204" pitchFamily="34" charset="0"/>
              </a:rPr>
              <a:t> C4 = 0.40835121533077895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96" y="1883000"/>
            <a:ext cx="356510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5469" y="1405198"/>
            <a:ext cx="3033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ileron Light" panose="00000400000000000000" pitchFamily="50" charset="0"/>
                <a:cs typeface="Arial" panose="020B0604020202020204" pitchFamily="34" charset="0"/>
              </a:rPr>
              <a:t> C2 = 0.3011603786470362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Light" panose="000004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5804665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ileron Light" panose="00000400000000000000" pitchFamily="50" charset="0"/>
                <a:cs typeface="Arial" panose="020B0604020202020204" pitchFamily="34" charset="0"/>
              </a:rPr>
              <a:t>Adjacent to vertices of small degree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09990" y="5804665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ileron Light" panose="00000400000000000000" pitchFamily="50" charset="0"/>
                <a:cs typeface="Arial" panose="020B0604020202020204" pitchFamily="34" charset="0"/>
              </a:rPr>
              <a:t>Adjacent to vertices of large degree </a:t>
            </a:r>
          </a:p>
        </p:txBody>
      </p:sp>
    </p:spTree>
    <p:extLst>
      <p:ext uri="{BB962C8B-B14F-4D97-AF65-F5344CB8AC3E}">
        <p14:creationId xmlns:p14="http://schemas.microsoft.com/office/powerpoint/2010/main" val="274940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ig. 2.1">
            <a:extLst>
              <a:ext uri="{FF2B5EF4-FFF2-40B4-BE49-F238E27FC236}">
                <a16:creationId xmlns:a16="http://schemas.microsoft.com/office/drawing/2014/main" id="{432AB49D-C2BC-4F8E-AAC9-E3C563E9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3" y="3953063"/>
            <a:ext cx="4599920" cy="23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620000" cy="601662"/>
          </a:xfrm>
        </p:spPr>
        <p:txBody>
          <a:bodyPr/>
          <a:lstStyle/>
          <a:p>
            <a:r>
              <a:rPr lang="en-US" dirty="0"/>
              <a:t>MA4404: Centralities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6591-407E-4742-9513-3BA6198A5F8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281" y="1295400"/>
            <a:ext cx="4766382" cy="4267199"/>
            <a:chOff x="152400" y="1295400"/>
            <a:chExt cx="4648200" cy="5426075"/>
          </a:xfrm>
        </p:grpSpPr>
        <p:sp>
          <p:nvSpPr>
            <p:cNvPr id="6" name="Oval 5"/>
            <p:cNvSpPr/>
            <p:nvPr/>
          </p:nvSpPr>
          <p:spPr>
            <a:xfrm>
              <a:off x="381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Degree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240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Eigenvector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Katz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5746751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PageRank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95332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HITS</a:t>
              </a:r>
            </a:p>
          </p:txBody>
        </p:sp>
        <p:cxnSp>
          <p:nvCxnSpPr>
            <p:cNvPr id="14" name="Straight Arrow Connector 13"/>
            <p:cNvCxnSpPr>
              <a:stCxn id="6" idx="4"/>
              <a:endCxn id="7" idx="2"/>
            </p:cNvCxnSpPr>
            <p:nvPr/>
          </p:nvCxnSpPr>
          <p:spPr>
            <a:xfrm>
              <a:off x="1181100" y="2590800"/>
              <a:ext cx="342900" cy="876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6"/>
            </p:cNvCxnSpPr>
            <p:nvPr/>
          </p:nvCxnSpPr>
          <p:spPr>
            <a:xfrm flipH="1">
              <a:off x="1981200" y="3886200"/>
              <a:ext cx="342900" cy="9211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4"/>
              <a:endCxn id="9" idx="2"/>
            </p:cNvCxnSpPr>
            <p:nvPr/>
          </p:nvCxnSpPr>
          <p:spPr>
            <a:xfrm>
              <a:off x="1181100" y="5226424"/>
              <a:ext cx="342900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6"/>
              <a:endCxn id="10" idx="2"/>
            </p:cNvCxnSpPr>
            <p:nvPr/>
          </p:nvCxnSpPr>
          <p:spPr>
            <a:xfrm>
              <a:off x="1981200" y="4807324"/>
              <a:ext cx="1014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10" idx="4"/>
            </p:cNvCxnSpPr>
            <p:nvPr/>
          </p:nvCxnSpPr>
          <p:spPr>
            <a:xfrm flipV="1">
              <a:off x="3124200" y="5226424"/>
              <a:ext cx="671232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2400" y="1295400"/>
              <a:ext cx="4648200" cy="5426075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2226" y="154557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Adjacencies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0037" y="1285736"/>
            <a:ext cx="4161563" cy="2514599"/>
            <a:chOff x="5181600" y="1295401"/>
            <a:chExt cx="3810000" cy="2819400"/>
          </a:xfrm>
        </p:grpSpPr>
        <p:sp>
          <p:nvSpPr>
            <p:cNvPr id="11" name="Oval 10"/>
            <p:cNvSpPr/>
            <p:nvPr/>
          </p:nvSpPr>
          <p:spPr>
            <a:xfrm>
              <a:off x="5334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Closeness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Betweenness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1600" y="1295401"/>
              <a:ext cx="3810000" cy="2819400"/>
            </a:xfrm>
            <a:prstGeom prst="rect">
              <a:avLst/>
            </a:prstGeom>
            <a:solidFill>
              <a:srgbClr val="008000">
                <a:alpha val="2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6666" y="1545571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Distances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2BE15-9915-4A9B-BB3C-E5B7D75FC38F}"/>
              </a:ext>
            </a:extLst>
          </p:cNvPr>
          <p:cNvSpPr/>
          <p:nvPr/>
        </p:nvSpPr>
        <p:spPr>
          <a:xfrm>
            <a:off x="5162057" y="629307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Discovering Sets of Key Players in Social Networks | SpringerLink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9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F72838-761D-4764-83ED-C7209BA7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90" y="2670645"/>
            <a:ext cx="4716348" cy="2489710"/>
          </a:xfrm>
          <a:prstGeom prst="rect">
            <a:avLst/>
          </a:prstGeom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889" y="3256487"/>
            <a:ext cx="2765987" cy="1160981"/>
          </a:xfrm>
          <a:solidFill>
            <a:schemeClr val="bg1"/>
          </a:solidFill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Eigenvector Centrality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A11DA0-C7FF-40DC-9D1E-4B7D1CADE073}"/>
              </a:ext>
            </a:extLst>
          </p:cNvPr>
          <p:cNvSpPr/>
          <p:nvPr/>
        </p:nvSpPr>
        <p:spPr>
          <a:xfrm>
            <a:off x="3328758" y="2681202"/>
            <a:ext cx="324245" cy="910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3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23875" y="838200"/>
            <a:ext cx="8620125" cy="5410200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328107"/>
                  </p:ext>
                </p:extLst>
              </p:nvPr>
            </p:nvGraphicFramePr>
            <p:xfrm>
              <a:off x="514352" y="1371600"/>
              <a:ext cx="8324848" cy="441709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28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287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number of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161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centrality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baseline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)|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819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 (instead of a weight of 1 as in degree centrality)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328107"/>
                  </p:ext>
                </p:extLst>
              </p:nvPr>
            </p:nvGraphicFramePr>
            <p:xfrm>
              <a:off x="514352" y="1371600"/>
              <a:ext cx="8324848" cy="441709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28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287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3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" t="-100556" r="-274590" b="-2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867" t="-100556" r="-168000" b="-2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880" t="-100556" r="-1466" b="-2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1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" t="-198352" r="-274590" b="-10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867" t="-198352" r="-168000" b="-10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880" t="-198352" r="-1466" b="-106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2077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 (instead of a weight of 1 as in degree centrality)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44B56F9-D610-4B81-BF39-6C271F8C4D7F}"/>
              </a:ext>
            </a:extLst>
          </p:cNvPr>
          <p:cNvSpPr txBox="1"/>
          <p:nvPr/>
        </p:nvSpPr>
        <p:spPr>
          <a:xfrm>
            <a:off x="6858000" y="4648200"/>
            <a:ext cx="918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3B8A4-9CDD-453E-9C99-45359E10B54F}"/>
                  </a:ext>
                </a:extLst>
              </p:cNvPr>
              <p:cNvSpPr txBox="1"/>
              <p:nvPr/>
            </p:nvSpPr>
            <p:spPr>
              <a:xfrm>
                <a:off x="6750423" y="4830767"/>
                <a:ext cx="2052918" cy="103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Eigenvector</a:t>
                </a:r>
                <a:r>
                  <a:rPr lang="en-US" sz="135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centrality </a:t>
                </a:r>
              </a:p>
              <a:p>
                <a:r>
                  <a:rPr lang="en-US" sz="135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(recursive formula):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35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35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3B8A4-9CDD-453E-9C99-45359E10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423" y="4830767"/>
                <a:ext cx="2052918" cy="1038041"/>
              </a:xfrm>
              <a:prstGeom prst="rect">
                <a:avLst/>
              </a:prstGeom>
              <a:blipFill>
                <a:blip r:embed="rId3"/>
                <a:stretch>
                  <a:fillRect l="-593" t="-29240" r="-22849" b="-9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0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Centrality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66700" y="1747296"/>
            <a:ext cx="5753100" cy="510698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ileron Light" panose="00000400000000000000" pitchFamily="50" charset="0"/>
              </a:rPr>
              <a:t>A generalization of the degree centrality: </a:t>
            </a:r>
            <a:br>
              <a:rPr lang="en-US" sz="2000" dirty="0">
                <a:latin typeface="Aileron Light" panose="00000400000000000000" pitchFamily="50" charset="0"/>
              </a:rPr>
            </a:br>
            <a:r>
              <a:rPr lang="en-US" sz="2000" dirty="0">
                <a:latin typeface="Aileron Light" panose="00000400000000000000" pitchFamily="50" charset="0"/>
              </a:rPr>
              <a:t>a weighted degree vector that depends on the centrality of its neighbors (rather than every neighbor having a fixed centrality of 1) </a:t>
            </a:r>
          </a:p>
          <a:p>
            <a:endParaRPr lang="en-US" sz="2000" dirty="0">
              <a:latin typeface="Aileron Light" panose="00000400000000000000" pitchFamily="50" charset="0"/>
            </a:endParaRPr>
          </a:p>
          <a:p>
            <a:r>
              <a:rPr lang="en-US" sz="2000" dirty="0">
                <a:latin typeface="Aileron Light" panose="00000400000000000000" pitchFamily="50" charset="0"/>
              </a:rPr>
              <a:t>How do we find it?  By finding the largest eigenvalue and its associated eigenvector (leading eigenvector) of the adjacency matrix</a:t>
            </a:r>
            <a:endParaRPr lang="en-US" sz="2000" b="0" dirty="0">
              <a:latin typeface="Aileron Light" panose="00000400000000000000" pitchFamily="50" charset="0"/>
            </a:endParaRPr>
          </a:p>
          <a:p>
            <a:endParaRPr lang="en-US" sz="2000" dirty="0">
              <a:latin typeface="Aileron Light" panose="00000400000000000000" pitchFamily="50" charset="0"/>
            </a:endParaRPr>
          </a:p>
          <a:p>
            <a:r>
              <a:rPr lang="en-US" sz="2000" dirty="0">
                <a:latin typeface="Aileron Light" panose="00000400000000000000" pitchFamily="50" charset="0"/>
              </a:rPr>
              <a:t>Let’s see why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126E7-C421-47FC-9472-3B0A9952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183" y="1717559"/>
            <a:ext cx="3060445" cy="2871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5A99E-9471-4E71-B556-B16C9446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78" y="4563534"/>
            <a:ext cx="2755606" cy="10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98486"/>
            <a:ext cx="3718956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7</a:t>
            </a:fld>
            <a:endParaRPr lang="en-US" dirty="0">
              <a:latin typeface="Aileron Light" panose="00000400000000000000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742E32-A218-4E52-89DA-C0987995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</p:spPr>
        <p:txBody>
          <a:bodyPr/>
          <a:lstStyle/>
          <a:p>
            <a:r>
              <a:rPr lang="en-US" b="0" kern="0" dirty="0">
                <a:solidFill>
                  <a:schemeClr val="tx1"/>
                </a:solidFill>
                <a:latin typeface="Aileron Light" panose="00000400000000000000" pitchFamily="50" charset="0"/>
                <a:cs typeface="Arial" panose="020B0604020202020204" pitchFamily="34" charset="0"/>
              </a:rPr>
              <a:t>Example 1 </a:t>
            </a:r>
            <a:r>
              <a:rPr lang="en-US" b="0" dirty="0">
                <a:solidFill>
                  <a:schemeClr val="tx1"/>
                </a:solidFill>
                <a:latin typeface="Aileron Light" panose="00000400000000000000" pitchFamily="50" charset="0"/>
                <a:cs typeface="Arial" panose="020B0604020202020204" pitchFamily="34" charset="0"/>
              </a:rPr>
              <a:t>(Eigenvector centrality)</a:t>
            </a:r>
            <a:r>
              <a:rPr lang="en-US" b="0" kern="0" dirty="0">
                <a:solidFill>
                  <a:schemeClr val="tx1"/>
                </a:solidFill>
                <a:latin typeface="Aileron Light" panose="00000400000000000000" pitchFamily="50" charset="0"/>
                <a:cs typeface="Arial" panose="020B0604020202020204" pitchFamily="34" charset="0"/>
              </a:rPr>
              <a:t> </a:t>
            </a:r>
            <a:br>
              <a:rPr lang="en-US" b="0" kern="0" dirty="0">
                <a:solidFill>
                  <a:schemeClr val="tx1"/>
                </a:solidFill>
                <a:latin typeface="Aileron Light" panose="00000400000000000000" pitchFamily="50" charset="0"/>
                <a:cs typeface="Arial" panose="020B0604020202020204" pitchFamily="34" charset="0"/>
              </a:rPr>
            </a:br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F511DD-67CB-4776-8483-E2C98A4F53E6}"/>
                  </a:ext>
                </a:extLst>
              </p:cNvPr>
              <p:cNvSpPr txBox="1"/>
              <p:nvPr/>
            </p:nvSpPr>
            <p:spPr>
              <a:xfrm>
                <a:off x="457200" y="4800600"/>
                <a:ext cx="46018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Notice that deg(5) =deg (1) = deg(3). </a:t>
                </a:r>
                <a:b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F511DD-67CB-4776-8483-E2C98A4F5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4601882" cy="646331"/>
              </a:xfrm>
              <a:prstGeom prst="rect">
                <a:avLst/>
              </a:prstGeom>
              <a:blipFill>
                <a:blip r:embed="rId3"/>
                <a:stretch>
                  <a:fillRect l="-106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99195420-D932-45A7-9FAA-55977E58B3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868918"/>
                  </p:ext>
                </p:extLst>
              </p:nvPr>
            </p:nvGraphicFramePr>
            <p:xfrm>
              <a:off x="457200" y="1796992"/>
              <a:ext cx="28194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68927">
                      <a:extLst>
                        <a:ext uri="{9D8B030D-6E8A-4147-A177-3AD203B41FA5}">
                          <a16:colId xmlns:a16="http://schemas.microsoft.com/office/drawing/2014/main" val="1014760380"/>
                        </a:ext>
                      </a:extLst>
                    </a:gridCol>
                    <a:gridCol w="2050473">
                      <a:extLst>
                        <a:ext uri="{9D8B030D-6E8A-4147-A177-3AD203B41FA5}">
                          <a16:colId xmlns:a16="http://schemas.microsoft.com/office/drawing/2014/main" val="2597999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Node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Eigenvector centrality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51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0.5298987782873977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9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0.3577513877490464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739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0.5298987782873977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6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0.3577513877490464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58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0.4271328349194304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792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99195420-D932-45A7-9FAA-55977E58B3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868918"/>
                  </p:ext>
                </p:extLst>
              </p:nvPr>
            </p:nvGraphicFramePr>
            <p:xfrm>
              <a:off x="457200" y="1796992"/>
              <a:ext cx="28194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68927">
                      <a:extLst>
                        <a:ext uri="{9D8B030D-6E8A-4147-A177-3AD203B41FA5}">
                          <a16:colId xmlns:a16="http://schemas.microsoft.com/office/drawing/2014/main" val="1014760380"/>
                        </a:ext>
                      </a:extLst>
                    </a:gridCol>
                    <a:gridCol w="2050473">
                      <a:extLst>
                        <a:ext uri="{9D8B030D-6E8A-4147-A177-3AD203B41FA5}">
                          <a16:colId xmlns:a16="http://schemas.microsoft.com/office/drawing/2014/main" val="2597999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279" r="-269048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389" t="-3279" r="-593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51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0.5298987782873977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9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0.3577513877490464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739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0.5298987782873977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6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0.3577513877490464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58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0.4271328349194304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7926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430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6472445" y="2888590"/>
            <a:ext cx="2388396" cy="185532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cs typeface="Arial" pitchFamily="34" charset="0"/>
              </a:rPr>
              <a:t>Computing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472C4"/>
                </a:solidFill>
                <a:latin typeface="Aileron Light" panose="00000400000000000000" pitchFamily="50" charset="0"/>
                <a:cs typeface="Arial" pitchFamily="34" charset="0"/>
              </a:rPr>
              <a:t>Eigenvector</a:t>
            </a:r>
            <a:br>
              <a:rPr lang="en-US" sz="3200" kern="0" dirty="0">
                <a:solidFill>
                  <a:srgbClr val="4472C4"/>
                </a:solidFill>
                <a:latin typeface="Aileron Light" panose="00000400000000000000" pitchFamily="50" charset="0"/>
                <a:cs typeface="Arial" pitchFamily="34" charset="0"/>
              </a:rPr>
            </a:br>
            <a:r>
              <a:rPr lang="en-US" sz="3200" kern="0" dirty="0">
                <a:solidFill>
                  <a:srgbClr val="4472C4"/>
                </a:solidFill>
                <a:latin typeface="Aileron Light" panose="00000400000000000000" pitchFamily="50" charset="0"/>
                <a:cs typeface="Arial" pitchFamily="34" charset="0"/>
              </a:rPr>
              <a:t>Centrality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ileron Light" panose="00000400000000000000" pitchFamily="50" charset="0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04DBF-4544-4213-9A13-9802F77A440C}"/>
                  </a:ext>
                </a:extLst>
              </p:cNvPr>
              <p:cNvSpPr txBox="1"/>
              <p:nvPr/>
            </p:nvSpPr>
            <p:spPr>
              <a:xfrm>
                <a:off x="183757" y="3243732"/>
                <a:ext cx="5575206" cy="1343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sz="3200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04DBF-4544-4213-9A13-9802F77A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57" y="3243732"/>
                <a:ext cx="5575206" cy="1343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A0BA5-4D5F-4400-B792-FC0545A231BB}"/>
                  </a:ext>
                </a:extLst>
              </p:cNvPr>
              <p:cNvSpPr txBox="1"/>
              <p:nvPr/>
            </p:nvSpPr>
            <p:spPr>
              <a:xfrm>
                <a:off x="959528" y="4643345"/>
                <a:ext cx="4574988" cy="668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 algn="ctr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with the centrality at time t=0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=1,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endParaRPr lang="en-US" dirty="0">
                  <a:latin typeface="Aileron Light" panose="00000400000000000000" pitchFamily="50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A0BA5-4D5F-4400-B792-FC0545A23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8" y="4643345"/>
                <a:ext cx="4574988" cy="668645"/>
              </a:xfrm>
              <a:prstGeom prst="rect">
                <a:avLst/>
              </a:prstGeom>
              <a:blipFill>
                <a:blip r:embed="rId4"/>
                <a:stretch>
                  <a:fillRect t="-5505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9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1000" y="1714499"/>
                <a:ext cx="7848600" cy="500697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Aileron Light" panose="00000400000000000000" pitchFamily="50" charset="0"/>
                  </a:rPr>
                  <a:t>Define the centrality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recursively in terms of the centrality of its neighbors 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000" b="0" i="0" smtClean="0">
                          <a:latin typeface="Cambria Math"/>
                        </a:rPr>
                        <m:t>           </m:t>
                      </m:r>
                      <m:r>
                        <a:rPr lang="en-US" sz="2000" b="0" i="1" smtClean="0">
                          <a:latin typeface="Cambria Math"/>
                        </a:rPr>
                        <m:t>𝑜𝑟</m:t>
                      </m:r>
                      <m:r>
                        <a:rPr lang="en-US" sz="2000" b="0" i="1" smtClean="0">
                          <a:latin typeface="Cambria Math"/>
                        </a:rPr>
                        <m:t>         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latin typeface="Aileron Light" panose="00000400000000000000" pitchFamily="50" charset="0"/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latin typeface="Aileron Light" panose="00000400000000000000" pitchFamily="50" charset="0"/>
                  </a:rPr>
                  <a:t>W</a:t>
                </a:r>
                <a:r>
                  <a:rPr lang="en-US" sz="2000" b="0" dirty="0">
                    <a:latin typeface="Aileron Light" panose="00000400000000000000" pitchFamily="50" charset="0"/>
                  </a:rPr>
                  <a:t>ith initial vertex centrality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=1, 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𝑖𝑛𝑐𝑙𝑢𝑑𝑖𝑛𝑔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>
                    <a:latin typeface="Aileron Light" panose="00000400000000000000" pitchFamily="50" charset="0"/>
                    <a:ea typeface="Cambria Math"/>
                  </a:rPr>
                  <a:t>—we’ll see why on next slide</a:t>
                </a:r>
              </a:p>
              <a:p>
                <a:endParaRPr lang="en-US" sz="2000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ileron Light" panose="00000400000000000000" pitchFamily="50" charset="0"/>
                </a:endParaRP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That is equivalent to: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Aileron Light" panose="00000400000000000000" pitchFamily="50" charset="0"/>
                </a:endParaRPr>
              </a:p>
              <a:p>
                <a:pPr marL="457200" lvl="1" indent="0" algn="ctr">
                  <a:buNone/>
                </a:pPr>
                <a:r>
                  <a:rPr lang="en-US" sz="2000" dirty="0">
                    <a:latin typeface="Aileron Light" panose="00000400000000000000" pitchFamily="50" charset="0"/>
                  </a:rPr>
                  <a:t>with the centrality at time t=0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=1, 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endParaRPr lang="en-US" sz="2000" dirty="0">
                  <a:latin typeface="Aileron Light" panose="00000400000000000000" pitchFamily="50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1000" y="1714499"/>
                <a:ext cx="7848600" cy="5006976"/>
              </a:xfrm>
              <a:blipFill>
                <a:blip r:embed="rId2"/>
                <a:stretch>
                  <a:fillRect l="-699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4389717" y="4732993"/>
            <a:ext cx="944283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ileron Light" panose="00000400000000000000" pitchFamily="50" charset="0"/>
              <a:ea typeface="ＭＳ Ｐゴシック" pitchFamily="2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43200" y="4724400"/>
            <a:ext cx="8382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ileron Light" panose="00000400000000000000" pitchFamily="50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07725" y="4001869"/>
                <a:ext cx="264181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  <a:t>The centrality of vertices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  <a:t> at time t and t-1, </a:t>
                </a:r>
                <a:b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  <a:t>                  respectively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25" y="4001869"/>
                <a:ext cx="2641813" cy="923330"/>
              </a:xfrm>
              <a:prstGeom prst="rect">
                <a:avLst/>
              </a:prstGeom>
              <a:blipFill>
                <a:blip r:embed="rId3"/>
                <a:stretch>
                  <a:fillRect l="-1843" t="-3289" r="-92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cxnSpLocks/>
          </p:cNvCxnSpPr>
          <p:nvPr/>
        </p:nvCxnSpPr>
        <p:spPr bwMode="auto">
          <a:xfrm rot="10800000" flipV="1">
            <a:off x="3581400" y="4190997"/>
            <a:ext cx="2796448" cy="54199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urved Connector 22"/>
          <p:cNvCxnSpPr>
            <a:cxnSpLocks/>
          </p:cNvCxnSpPr>
          <p:nvPr/>
        </p:nvCxnSpPr>
        <p:spPr bwMode="auto">
          <a:xfrm rot="10800000" flipV="1">
            <a:off x="5334000" y="4648200"/>
            <a:ext cx="1981200" cy="5334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94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5E65D5-40E2-4BBA-A7FB-76C878500896}">
  <ds:schemaRefs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2060</Words>
  <Application>Microsoft Office PowerPoint</Application>
  <PresentationFormat>On-screen Show (4:3)</PresentationFormat>
  <Paragraphs>252</Paragraphs>
  <Slides>28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Aileron Light</vt:lpstr>
      <vt:lpstr>Arial</vt:lpstr>
      <vt:lpstr>Calibri</vt:lpstr>
      <vt:lpstr>Calibri Light</vt:lpstr>
      <vt:lpstr>Cambria Math</vt:lpstr>
      <vt:lpstr>Rockwell</vt:lpstr>
      <vt:lpstr>Segoe UI</vt:lpstr>
      <vt:lpstr>14_Custom Design</vt:lpstr>
      <vt:lpstr>2_Custom Design</vt:lpstr>
      <vt:lpstr>12_Office Theme</vt:lpstr>
      <vt:lpstr>9_Office Theme</vt:lpstr>
      <vt:lpstr>10_Office Theme</vt:lpstr>
      <vt:lpstr>3_Custom Design</vt:lpstr>
      <vt:lpstr>PowerPoint Presentation</vt:lpstr>
      <vt:lpstr>Learning Outcomes</vt:lpstr>
      <vt:lpstr>MA4404: Centralities categories</vt:lpstr>
      <vt:lpstr>Eigenvector Centrality</vt:lpstr>
      <vt:lpstr>Recall:</vt:lpstr>
      <vt:lpstr>Eigenvector Centrality</vt:lpstr>
      <vt:lpstr>Example 1 (Eigenvector centrality)  </vt:lpstr>
      <vt:lpstr>PowerPoint Presentation</vt:lpstr>
      <vt:lpstr>Eigenvector Centrality</vt:lpstr>
      <vt:lpstr>In class: Eigenvector Centrality</vt:lpstr>
      <vt:lpstr>In class activity: Eigenvector Centrality</vt:lpstr>
      <vt:lpstr>In class activity: Eigenvector Centrality</vt:lpstr>
      <vt:lpstr>In class activity: Eigenvector Centrality</vt:lpstr>
      <vt:lpstr>In class activity: Eigenvector Centrality</vt:lpstr>
      <vt:lpstr>In class activity: Eigenvector Centrality</vt:lpstr>
      <vt:lpstr>In class activity: Eigenvector Centrality</vt:lpstr>
      <vt:lpstr>In class: Eigenvector Centrality Results</vt:lpstr>
      <vt:lpstr>The derivation of eigenvector centrality</vt:lpstr>
      <vt:lpstr>Discussion: What did you notice?</vt:lpstr>
      <vt:lpstr>Eigenvector Centrality Derivation</vt:lpstr>
      <vt:lpstr>Eigenvector Centrality Derivation</vt:lpstr>
      <vt:lpstr>Eigenvector Centrality</vt:lpstr>
      <vt:lpstr>Is it well defined? </vt:lpstr>
      <vt:lpstr>Perron-Frobenius theorem for  nonnegative symmetric (0,1)-matrices</vt:lpstr>
      <vt:lpstr>Note</vt:lpstr>
      <vt:lpstr>Conclusion: Eigenvector Centrality</vt:lpstr>
      <vt:lpstr>Extra example 2 (Adjacency matrix, eigenvector centrality and the graph)</vt:lpstr>
      <vt:lpstr>Extra example 2 (Eigenvector centrality)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233</cp:revision>
  <cp:lastPrinted>2021-02-07T23:17:23Z</cp:lastPrinted>
  <dcterms:created xsi:type="dcterms:W3CDTF">2012-06-25T16:22:02Z</dcterms:created>
  <dcterms:modified xsi:type="dcterms:W3CDTF">2022-02-08T02:42:29Z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