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theme/theme11.xml" ContentType="application/vnd.openxmlformats-officedocument.theme+xml"/>
  <Override PartName="/ppt/slideLayouts/slideLayout27.xml" ContentType="application/vnd.openxmlformats-officedocument.presentationml.slideLayout+xml"/>
  <Override PartName="/ppt/theme/theme12.xml" ContentType="application/vnd.openxmlformats-officedocument.theme+xml"/>
  <Override PartName="/ppt/slideLayouts/slideLayout2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  <p:sldMasterId id="2147483683" r:id="rId6"/>
    <p:sldMasterId id="2147483686" r:id="rId7"/>
    <p:sldMasterId id="2147483670" r:id="rId8"/>
    <p:sldMasterId id="2147483662" r:id="rId9"/>
    <p:sldMasterId id="2147483677" r:id="rId10"/>
    <p:sldMasterId id="2147483693" r:id="rId11"/>
    <p:sldMasterId id="2147483695" r:id="rId12"/>
    <p:sldMasterId id="2147483697" r:id="rId13"/>
    <p:sldMasterId id="2147483699" r:id="rId14"/>
    <p:sldMasterId id="2147483703" r:id="rId15"/>
    <p:sldMasterId id="2147483705" r:id="rId16"/>
  </p:sldMasterIdLst>
  <p:notesMasterIdLst>
    <p:notesMasterId r:id="rId63"/>
  </p:notesMasterIdLst>
  <p:sldIdLst>
    <p:sldId id="945" r:id="rId17"/>
    <p:sldId id="781" r:id="rId18"/>
    <p:sldId id="889" r:id="rId19"/>
    <p:sldId id="888" r:id="rId20"/>
    <p:sldId id="828" r:id="rId21"/>
    <p:sldId id="829" r:id="rId22"/>
    <p:sldId id="877" r:id="rId23"/>
    <p:sldId id="832" r:id="rId24"/>
    <p:sldId id="844" r:id="rId25"/>
    <p:sldId id="864" r:id="rId26"/>
    <p:sldId id="865" r:id="rId27"/>
    <p:sldId id="867" r:id="rId28"/>
    <p:sldId id="845" r:id="rId29"/>
    <p:sldId id="868" r:id="rId30"/>
    <p:sldId id="861" r:id="rId31"/>
    <p:sldId id="946" r:id="rId32"/>
    <p:sldId id="860" r:id="rId33"/>
    <p:sldId id="886" r:id="rId34"/>
    <p:sldId id="885" r:id="rId35"/>
    <p:sldId id="878" r:id="rId36"/>
    <p:sldId id="871" r:id="rId37"/>
    <p:sldId id="949" r:id="rId38"/>
    <p:sldId id="830" r:id="rId39"/>
    <p:sldId id="882" r:id="rId40"/>
    <p:sldId id="848" r:id="rId41"/>
    <p:sldId id="857" r:id="rId42"/>
    <p:sldId id="890" r:id="rId43"/>
    <p:sldId id="881" r:id="rId44"/>
    <p:sldId id="788" r:id="rId45"/>
    <p:sldId id="870" r:id="rId46"/>
    <p:sldId id="869" r:id="rId47"/>
    <p:sldId id="947" r:id="rId48"/>
    <p:sldId id="831" r:id="rId49"/>
    <p:sldId id="855" r:id="rId50"/>
    <p:sldId id="790" r:id="rId51"/>
    <p:sldId id="863" r:id="rId52"/>
    <p:sldId id="948" r:id="rId53"/>
    <p:sldId id="833" r:id="rId54"/>
    <p:sldId id="875" r:id="rId55"/>
    <p:sldId id="859" r:id="rId56"/>
    <p:sldId id="884" r:id="rId57"/>
    <p:sldId id="834" r:id="rId58"/>
    <p:sldId id="849" r:id="rId59"/>
    <p:sldId id="850" r:id="rId60"/>
    <p:sldId id="852" r:id="rId61"/>
    <p:sldId id="89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nor Barniskis" initials="CB" lastIdx="5" clrIdx="0">
    <p:extLst>
      <p:ext uri="{19B8F6BF-5375-455C-9EA6-DF929625EA0E}">
        <p15:presenceInfo xmlns:p15="http://schemas.microsoft.com/office/powerpoint/2012/main" userId="Connor Barnisk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9292"/>
    <a:srgbClr val="FFD503"/>
    <a:srgbClr val="00457C"/>
    <a:srgbClr val="FBF5E6"/>
    <a:srgbClr val="B5C4DE"/>
    <a:srgbClr val="E9E9E9"/>
    <a:srgbClr val="8C8C8C"/>
    <a:srgbClr val="86D1FA"/>
    <a:srgbClr val="FABE79"/>
    <a:srgbClr val="E5C0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A3C30D-9795-4B81-B1F0-C27CE4496D42}" v="4" dt="2021-01-04T16:35:04.600"/>
    <p1510:client id="{8256212A-BDC9-4411-92D9-3689954FF63A}" v="30" vWet="32" dt="2021-01-04T16:29:20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5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61" Type="http://schemas.openxmlformats.org/officeDocument/2006/relationships/slide" Target="slides/slide4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heme" Target="theme/theme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D56-4A27-89E6-C2DE114625F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2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D56-4A27-89E6-C2DE114625FB}"/>
              </c:ext>
            </c:extLst>
          </c:dPt>
          <c:cat>
            <c:strRef>
              <c:f>Sheet1!$A$2:$A$3</c:f>
              <c:strCache>
                <c:ptCount val="2"/>
                <c:pt idx="0">
                  <c:v>First</c:v>
                </c:pt>
                <c:pt idx="1">
                  <c:v>Auto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56-4A27-89E6-C2DE114625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18-24</c:v>
                </c:pt>
                <c:pt idx="1">
                  <c:v>25-44</c:v>
                </c:pt>
                <c:pt idx="2">
                  <c:v>45-64</c:v>
                </c:pt>
                <c:pt idx="3">
                  <c:v>65+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0.85</c:v>
                </c:pt>
                <c:pt idx="2">
                  <c:v>0.3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02-4209-A75D-337A3739B5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45150480"/>
        <c:axId val="445152440"/>
      </c:barChart>
      <c:catAx>
        <c:axId val="445150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45152440"/>
        <c:crosses val="autoZero"/>
        <c:auto val="1"/>
        <c:lblAlgn val="ctr"/>
        <c:lblOffset val="100"/>
        <c:noMultiLvlLbl val="0"/>
      </c:catAx>
      <c:valAx>
        <c:axId val="445152440"/>
        <c:scaling>
          <c:orientation val="minMax"/>
          <c:max val="1.2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44515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1D-48A7-A6F4-2754513B3F3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91D-48A7-A6F4-2754513B3F3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85</c:v>
                </c:pt>
                <c:pt idx="1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1D-48A7-A6F4-2754513B3F3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B9-4AC9-8BAB-E2DEE7E0C24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B9-4AC9-8BAB-E2DEE7E0C241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B9-4AC9-8BAB-E2DEE7E0C24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944-4E82-A5D1-77F221D71EB0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944-4E82-A5D1-77F221D71EB0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944-4E82-A5D1-77F221D71EB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High school degree or less</c:v>
                </c:pt>
                <c:pt idx="1">
                  <c:v>Some college</c:v>
                </c:pt>
                <c:pt idx="2">
                  <c:v>Bachelor's or Advanced Degree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0.35</c:v>
                </c:pt>
                <c:pt idx="1">
                  <c:v>0.65</c:v>
                </c:pt>
                <c:pt idx="2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4-4CF4-A421-24D39DE5B8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axId val="445153224"/>
        <c:axId val="445144600"/>
      </c:barChart>
      <c:catAx>
        <c:axId val="445153224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445144600"/>
        <c:crosses val="autoZero"/>
        <c:auto val="1"/>
        <c:lblAlgn val="ctr"/>
        <c:lblOffset val="100"/>
        <c:noMultiLvlLbl val="0"/>
      </c:catAx>
      <c:valAx>
        <c:axId val="445144600"/>
        <c:scaling>
          <c:orientation val="minMax"/>
          <c:max val="1.2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445153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XX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A24-4666-88A1-D11C174F1352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1">
                      <a:lumMod val="0"/>
                      <a:lumOff val="100000"/>
                    </a:schemeClr>
                  </a:gs>
                  <a:gs pos="35000">
                    <a:schemeClr val="accent1">
                      <a:lumMod val="0"/>
                      <a:lumOff val="100000"/>
                    </a:schemeClr>
                  </a:gs>
                  <a:gs pos="100000">
                    <a:schemeClr val="bg2"/>
                  </a:gs>
                </a:gsLst>
                <a:path path="circle">
                  <a:fillToRect l="50000" t="-80000" r="50000" b="180000"/>
                </a:path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A24-4666-88A1-D11C174F1352}"/>
              </c:ext>
            </c:extLst>
          </c:dPt>
          <c:cat>
            <c:strRef>
              <c:f>Sheet1!$A$2:$A$3</c:f>
              <c:strCache>
                <c:ptCount val="2"/>
                <c:pt idx="0">
                  <c:v>First</c:v>
                </c:pt>
                <c:pt idx="1">
                  <c:v>Auto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A24-4666-88A1-D11C174F13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5-4506-A73C-AABBE4AF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4"/>
        <c:axId val="441609192"/>
        <c:axId val="445153616"/>
      </c:barChart>
      <c:catAx>
        <c:axId val="441609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153616"/>
        <c:crosses val="autoZero"/>
        <c:auto val="1"/>
        <c:lblAlgn val="ctr"/>
        <c:lblOffset val="100"/>
        <c:noMultiLvlLbl val="0"/>
      </c:catAx>
      <c:valAx>
        <c:axId val="4451536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1609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</c:v>
                </c:pt>
                <c:pt idx="1">
                  <c:v>0.1</c:v>
                </c:pt>
                <c:pt idx="2">
                  <c:v>4.4000000000000004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41-486A-A9EB-7D1C5C538D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44"/>
        <c:axId val="445154400"/>
        <c:axId val="445155184"/>
      </c:barChart>
      <c:catAx>
        <c:axId val="44515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5155184"/>
        <c:crosses val="autoZero"/>
        <c:auto val="1"/>
        <c:lblAlgn val="ctr"/>
        <c:lblOffset val="100"/>
        <c:noMultiLvlLbl val="0"/>
      </c:catAx>
      <c:valAx>
        <c:axId val="4451551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445154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48-45C5-8108-F3A9DAEC07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48-45C5-8108-F3A9DAEC07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248-45C5-8108-F3A9DAEC07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248-45C5-8108-F3A9DAEC07F5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48-45C5-8108-F3A9DAEC07F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1D-4B15-AA1B-D42969D831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1D-4B15-AA1B-D42969D831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81D-4B15-AA1B-D42969D831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81D-4B15-AA1B-D42969D831CD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81D-4B15-AA1B-D42969D831C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9652777777777779"/>
          <c:h val="0.996527777777777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099-45B6-96B8-4B19294225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099-45B6-96B8-4B192942257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099-45B6-96B8-4B192942257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099-45B6-96B8-4B1929422579}"/>
              </c:ext>
            </c:extLst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99-45B6-96B8-4B192942257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8C6-4BEB-B579-E609A4C69C3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8C6-4BEB-B579-E609A4C69C38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25</c:v>
                </c:pt>
                <c:pt idx="1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8C6-4BEB-B579-E609A4C69C3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276-4F4F-A7F1-D78069C3E4BC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276-4F4F-A7F1-D78069C3E4BC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Men</c:v>
                </c:pt>
                <c:pt idx="1">
                  <c:v>na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76-4F4F-A7F1-D78069C3E4B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45A0-76B6-4FA4-8ED8-283A1ACC6BEE}" type="datetimeFigureOut">
              <a:rPr lang="en-US" smtClean="0"/>
              <a:t>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F6F70-56D7-43FB-A06E-0C53FA4F9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36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F6F70-56D7-43FB-A06E-0C53FA4F9D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908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077E1-40AE-4078-8018-9C07A4445E67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571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69F0BC-50FF-4B75-9E21-334B49D6A7EA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502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448139-2121-4548-A2D6-F09B4EF6D0E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9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3F7349-537D-4483-8DBC-1C26541B77E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126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226ED7-6C0B-4DF2-AFF7-42CFAC0A8A16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307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8D98E-F630-4894-B315-46AECA93A6C5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7993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48D98E-F630-4894-B315-46AECA93A6C5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23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DA406-1E90-2C43-B2F0-542FC78EF41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3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Karate: 34 members 78 relations, 2 years, disagreements between instructor and club administrator, the club split into two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The paper referenced in the source tried a</a:t>
            </a:r>
            <a:r>
              <a:rPr lang="en-US" altLang="en-US" baseline="0" dirty="0"/>
              <a:t> community detection algorithm on the reference Zachary’s karate club</a:t>
            </a: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C30597-6FEA-492B-B477-48503E6605C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5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B123B-0DAF-445A-B608-AD5DB3FF867F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96913"/>
            <a:ext cx="6197600" cy="3486150"/>
          </a:xfrm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490" y="4416267"/>
            <a:ext cx="5487022" cy="4182745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9853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6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7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chart" Target="../charts/chart9.xml"/><Relationship Id="rId7" Type="http://schemas.openxmlformats.org/officeDocument/2006/relationships/chart" Target="../charts/chart13.xml"/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6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4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EFAB-9914-44CB-A178-0B0C855E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1CA40-51C1-4D04-A959-12260F021F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0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cil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0" y="174622"/>
            <a:ext cx="5776111" cy="2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88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E76E6B2-502C-4BB1-9283-EAFC2D42FAA6}"/>
              </a:ext>
            </a:extLst>
          </p:cNvPr>
          <p:cNvSpPr txBox="1">
            <a:spLocks/>
          </p:cNvSpPr>
          <p:nvPr userDrawn="1"/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6E00476-8A9E-490F-AB18-73544A16AA0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838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34B4F-ED9C-4426-BB86-71DB3DF4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3F0226-2ADD-4FDD-A033-E8EDEBDC9D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43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5833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56DD1-D0C0-4B7C-B96D-E90DF2F0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E4270DF-0005-4045-923E-F8F59D89720F}"/>
              </a:ext>
            </a:extLst>
          </p:cNvPr>
          <p:cNvGrpSpPr/>
          <p:nvPr userDrawn="1"/>
        </p:nvGrpSpPr>
        <p:grpSpPr>
          <a:xfrm>
            <a:off x="1594818" y="1876651"/>
            <a:ext cx="9002363" cy="3765812"/>
            <a:chOff x="2182762" y="1891399"/>
            <a:chExt cx="9002363" cy="3765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34D85B6-CE53-4B40-872B-EFCEA721F37B}"/>
                </a:ext>
              </a:extLst>
            </p:cNvPr>
            <p:cNvGrpSpPr/>
            <p:nvPr userDrawn="1"/>
          </p:nvGrpSpPr>
          <p:grpSpPr>
            <a:xfrm>
              <a:off x="8587932" y="2327403"/>
              <a:ext cx="1726799" cy="1867114"/>
              <a:chOff x="8540226" y="1753726"/>
              <a:chExt cx="2302399" cy="2489485"/>
            </a:xfrm>
          </p:grpSpPr>
          <p:sp>
            <p:nvSpPr>
              <p:cNvPr id="7" name="Arc 6">
                <a:extLst>
                  <a:ext uri="{FF2B5EF4-FFF2-40B4-BE49-F238E27FC236}">
                    <a16:creationId xmlns:a16="http://schemas.microsoft.com/office/drawing/2014/main" id="{EB846D31-9400-4810-8FC4-38AB1FA4DE6D}"/>
                  </a:ext>
                </a:extLst>
              </p:cNvPr>
              <p:cNvSpPr/>
              <p:nvPr/>
            </p:nvSpPr>
            <p:spPr>
              <a:xfrm>
                <a:off x="9666557" y="3067143"/>
                <a:ext cx="1176068" cy="1176068"/>
              </a:xfrm>
              <a:prstGeom prst="arc">
                <a:avLst>
                  <a:gd name="adj1" fmla="val 15956854"/>
                  <a:gd name="adj2" fmla="val 10795556"/>
                </a:avLst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D03D398-9B65-4D04-ABDF-68079AB496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40226" y="3655937"/>
                <a:ext cx="1143000" cy="0"/>
              </a:xfrm>
              <a:prstGeom prst="line">
                <a:avLst/>
              </a:prstGeom>
              <a:ln w="381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1EB0081-FBE8-4E58-88B7-948091D802D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08272" y="1753726"/>
                <a:ext cx="0" cy="1333939"/>
              </a:xfrm>
              <a:prstGeom prst="line">
                <a:avLst/>
              </a:prstGeom>
              <a:ln w="38100">
                <a:solidFill>
                  <a:schemeClr val="accent6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A561402-9031-4A8F-9FBF-00EA46D2CFBF}"/>
                  </a:ext>
                </a:extLst>
              </p:cNvPr>
              <p:cNvSpPr/>
              <p:nvPr/>
            </p:nvSpPr>
            <p:spPr>
              <a:xfrm>
                <a:off x="9814281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55C18C-1A54-4338-AB00-4C51E3D2AF96}"/>
                </a:ext>
              </a:extLst>
            </p:cNvPr>
            <p:cNvGrpSpPr/>
            <p:nvPr userDrawn="1"/>
          </p:nvGrpSpPr>
          <p:grpSpPr>
            <a:xfrm>
              <a:off x="6849719" y="3328054"/>
              <a:ext cx="1738214" cy="1867114"/>
              <a:chOff x="6222608" y="3087927"/>
              <a:chExt cx="2317619" cy="2489485"/>
            </a:xfrm>
          </p:grpSpPr>
          <p:sp>
            <p:nvSpPr>
              <p:cNvPr id="12" name="Arc 11">
                <a:extLst>
                  <a:ext uri="{FF2B5EF4-FFF2-40B4-BE49-F238E27FC236}">
                    <a16:creationId xmlns:a16="http://schemas.microsoft.com/office/drawing/2014/main" id="{EE1EC382-6445-4FB6-B2A6-B910DC5E0330}"/>
                  </a:ext>
                </a:extLst>
              </p:cNvPr>
              <p:cNvSpPr/>
              <p:nvPr/>
            </p:nvSpPr>
            <p:spPr>
              <a:xfrm rot="10800000">
                <a:off x="7364159" y="3087927"/>
                <a:ext cx="1176068" cy="1176068"/>
              </a:xfrm>
              <a:prstGeom prst="arc">
                <a:avLst>
                  <a:gd name="adj1" fmla="val 10895"/>
                  <a:gd name="adj2" fmla="val 15969831"/>
                </a:avLst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7C8C024-BCCC-4023-9B40-78DDC5BA44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2608" y="3656199"/>
                <a:ext cx="1141550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0AA2A72D-ABD5-4EBB-BC49-9C12D50AD2D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998512" y="4243473"/>
                <a:ext cx="0" cy="1333939"/>
              </a:xfrm>
              <a:prstGeom prst="line">
                <a:avLst/>
              </a:prstGeom>
              <a:ln w="38100">
                <a:solidFill>
                  <a:schemeClr val="accent5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C3CEB22-9B3B-4627-A596-AB16EAF14419}"/>
                  </a:ext>
                </a:extLst>
              </p:cNvPr>
              <p:cNvSpPr/>
              <p:nvPr/>
            </p:nvSpPr>
            <p:spPr>
              <a:xfrm>
                <a:off x="7511883" y="3235650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06582F3-90C6-497A-94EC-8E155EC4F924}"/>
                </a:ext>
              </a:extLst>
            </p:cNvPr>
            <p:cNvGrpSpPr/>
            <p:nvPr userDrawn="1"/>
          </p:nvGrpSpPr>
          <p:grpSpPr>
            <a:xfrm>
              <a:off x="5112203" y="2327403"/>
              <a:ext cx="1726799" cy="1867114"/>
              <a:chOff x="3905920" y="1753726"/>
              <a:chExt cx="2302399" cy="2489485"/>
            </a:xfrm>
          </p:grpSpPr>
          <p:sp>
            <p:nvSpPr>
              <p:cNvPr id="17" name="Arc 16">
                <a:extLst>
                  <a:ext uri="{FF2B5EF4-FFF2-40B4-BE49-F238E27FC236}">
                    <a16:creationId xmlns:a16="http://schemas.microsoft.com/office/drawing/2014/main" id="{52D5DDB7-720B-4CB6-B3AC-B33399F45365}"/>
                  </a:ext>
                </a:extLst>
              </p:cNvPr>
              <p:cNvSpPr/>
              <p:nvPr/>
            </p:nvSpPr>
            <p:spPr>
              <a:xfrm>
                <a:off x="5032251" y="3067143"/>
                <a:ext cx="1176068" cy="1176068"/>
              </a:xfrm>
              <a:prstGeom prst="arc">
                <a:avLst>
                  <a:gd name="adj1" fmla="val 15956854"/>
                  <a:gd name="adj2" fmla="val 10795556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162CF40-6EF1-4F34-BD34-8786497EDBE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05920" y="3655937"/>
                <a:ext cx="1143000" cy="0"/>
              </a:xfrm>
              <a:prstGeom prst="line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7A9F9D86-C2F9-4E8E-B737-72956A8B88B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73966" y="1753726"/>
                <a:ext cx="0" cy="1333939"/>
              </a:xfrm>
              <a:prstGeom prst="line">
                <a:avLst/>
              </a:prstGeom>
              <a:ln w="38100">
                <a:solidFill>
                  <a:schemeClr val="accent2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D56D119-7D56-4DBD-B0C6-14E7C3C02965}"/>
                  </a:ext>
                </a:extLst>
              </p:cNvPr>
              <p:cNvSpPr/>
              <p:nvPr/>
            </p:nvSpPr>
            <p:spPr>
              <a:xfrm>
                <a:off x="5179975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99B29E7-DBDB-4A9F-8B5A-A2C621D9C022}"/>
                </a:ext>
              </a:extLst>
            </p:cNvPr>
            <p:cNvGrpSpPr/>
            <p:nvPr userDrawn="1"/>
          </p:nvGrpSpPr>
          <p:grpSpPr>
            <a:xfrm>
              <a:off x="3383631" y="3328054"/>
              <a:ext cx="1738214" cy="1867114"/>
              <a:chOff x="1601158" y="3087927"/>
              <a:chExt cx="2317619" cy="2489485"/>
            </a:xfrm>
          </p:grpSpPr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50E49364-A97F-4784-97D7-7E29C7177795}"/>
                  </a:ext>
                </a:extLst>
              </p:cNvPr>
              <p:cNvSpPr/>
              <p:nvPr/>
            </p:nvSpPr>
            <p:spPr>
              <a:xfrm rot="10800000">
                <a:off x="2742709" y="3087927"/>
                <a:ext cx="1176068" cy="1176068"/>
              </a:xfrm>
              <a:prstGeom prst="arc">
                <a:avLst>
                  <a:gd name="adj1" fmla="val 10895"/>
                  <a:gd name="adj2" fmla="val 15969831"/>
                </a:avLst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AFFD9E9-2803-4A3D-ADAA-D09F4C506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1158" y="3656199"/>
                <a:ext cx="1141550" cy="0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D2C33A2-1E46-4BC0-ABAF-8E53C6E14EB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3377062" y="4243473"/>
                <a:ext cx="0" cy="1333939"/>
              </a:xfrm>
              <a:prstGeom prst="line">
                <a:avLst/>
              </a:prstGeom>
              <a:ln w="38100">
                <a:solidFill>
                  <a:schemeClr val="accent3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5A621E2-9DED-44FD-BD1F-AEA86F875E39}"/>
                  </a:ext>
                </a:extLst>
              </p:cNvPr>
              <p:cNvSpPr/>
              <p:nvPr/>
            </p:nvSpPr>
            <p:spPr>
              <a:xfrm>
                <a:off x="2890432" y="3235650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100" b="1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013D55-AA90-422C-9F6D-24C98E4B1549}"/>
                </a:ext>
              </a:extLst>
            </p:cNvPr>
            <p:cNvGrpSpPr/>
            <p:nvPr userDrawn="1"/>
          </p:nvGrpSpPr>
          <p:grpSpPr>
            <a:xfrm>
              <a:off x="2182762" y="2327403"/>
              <a:ext cx="1200308" cy="1867114"/>
              <a:chOff x="0" y="1753726"/>
              <a:chExt cx="1600410" cy="2489485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0FCDCF35-5879-4945-94D7-62F371DEE56E}"/>
                  </a:ext>
                </a:extLst>
              </p:cNvPr>
              <p:cNvSpPr/>
              <p:nvPr/>
            </p:nvSpPr>
            <p:spPr>
              <a:xfrm>
                <a:off x="424342" y="3067143"/>
                <a:ext cx="1176068" cy="1176068"/>
              </a:xfrm>
              <a:prstGeom prst="arc">
                <a:avLst>
                  <a:gd name="adj1" fmla="val 15956854"/>
                  <a:gd name="adj2" fmla="val 10891041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42DA899-9C64-463B-A819-23E05989A8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0" y="3655937"/>
                <a:ext cx="438631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7004F26-3297-49B6-BB0F-A9C315F204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66057" y="1753726"/>
                <a:ext cx="0" cy="1333939"/>
              </a:xfrm>
              <a:prstGeom prst="line">
                <a:avLst/>
              </a:prstGeom>
              <a:ln w="38100"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DD779A2-781B-405E-B8A3-D77884EC5407}"/>
                  </a:ext>
                </a:extLst>
              </p:cNvPr>
              <p:cNvSpPr/>
              <p:nvPr/>
            </p:nvSpPr>
            <p:spPr>
              <a:xfrm>
                <a:off x="572066" y="3214866"/>
                <a:ext cx="880621" cy="880621"/>
              </a:xfrm>
              <a:prstGeom prst="ellipse">
                <a:avLst/>
              </a:prstGeom>
              <a:ln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1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1FB15B8-FA2B-4B75-94B3-5E0C54983187}"/>
                </a:ext>
              </a:extLst>
            </p:cNvPr>
            <p:cNvSpPr txBox="1"/>
            <p:nvPr userDrawn="1"/>
          </p:nvSpPr>
          <p:spPr>
            <a:xfrm>
              <a:off x="2543022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2017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D580631-0160-4A4A-995D-FD7415EDFE93}"/>
                </a:ext>
              </a:extLst>
            </p:cNvPr>
            <p:cNvSpPr txBox="1"/>
            <p:nvPr userDrawn="1"/>
          </p:nvSpPr>
          <p:spPr>
            <a:xfrm>
              <a:off x="4350714" y="5241713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2018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BC1B41-E3F6-4AEA-8A4D-C1C82F215AD7}"/>
                </a:ext>
              </a:extLst>
            </p:cNvPr>
            <p:cNvSpPr txBox="1"/>
            <p:nvPr userDrawn="1"/>
          </p:nvSpPr>
          <p:spPr>
            <a:xfrm>
              <a:off x="5998393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2019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64649F3-4D69-4AF6-9386-1B5378069AE5}"/>
                </a:ext>
              </a:extLst>
            </p:cNvPr>
            <p:cNvSpPr txBox="1"/>
            <p:nvPr userDrawn="1"/>
          </p:nvSpPr>
          <p:spPr>
            <a:xfrm>
              <a:off x="7817625" y="524092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2020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D10785A-5B9C-47F6-8E26-BD316E019720}"/>
                </a:ext>
              </a:extLst>
            </p:cNvPr>
            <p:cNvSpPr txBox="1"/>
            <p:nvPr userDrawn="1"/>
          </p:nvSpPr>
          <p:spPr>
            <a:xfrm>
              <a:off x="9474123" y="1891399"/>
              <a:ext cx="7296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100" b="1"/>
                <a:t>2021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C9E3833-76B7-40F2-94C5-D6ABD2A43B6A}"/>
                </a:ext>
              </a:extLst>
            </p:cNvPr>
            <p:cNvGrpSpPr/>
            <p:nvPr userDrawn="1"/>
          </p:nvGrpSpPr>
          <p:grpSpPr>
            <a:xfrm>
              <a:off x="2989304" y="2293340"/>
              <a:ext cx="1250488" cy="910544"/>
              <a:chOff x="1075389" y="1776888"/>
              <a:chExt cx="1667317" cy="1214058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870547F-7A92-4A46-89BE-D4DE11126C3C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C03F62F-D8EE-45AE-BCD7-8A1FC931BC7B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77E78B8-B14E-4397-A1D9-2823179BA9CE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DDD6FD2-16B0-457A-8045-0D7275B056FC}"/>
                </a:ext>
              </a:extLst>
            </p:cNvPr>
            <p:cNvGrpSpPr/>
            <p:nvPr userDrawn="1"/>
          </p:nvGrpSpPr>
          <p:grpSpPr>
            <a:xfrm>
              <a:off x="4792719" y="4307710"/>
              <a:ext cx="1250488" cy="910544"/>
              <a:chOff x="1075389" y="1776888"/>
              <a:chExt cx="1667317" cy="1214058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9054BB9-DD17-4795-B918-01149C72C902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A7D129C9-C1CC-41DA-B8CC-939816BF933A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C9ACBE7-A01B-4061-882C-CA9A97025D15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64DFA928-2E33-4FE5-B38C-A18134E69612}"/>
                </a:ext>
              </a:extLst>
            </p:cNvPr>
            <p:cNvGrpSpPr/>
            <p:nvPr userDrawn="1"/>
          </p:nvGrpSpPr>
          <p:grpSpPr>
            <a:xfrm>
              <a:off x="6461971" y="2293340"/>
              <a:ext cx="1250488" cy="910544"/>
              <a:chOff x="1075389" y="1776888"/>
              <a:chExt cx="1667317" cy="121405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26B8EFC-F98D-4627-9B60-07A41F989CEF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AC4DB37-A467-43F8-B91A-7221A4B053BC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38C82A3-DD33-4941-9CB6-9835348EA8EC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E765517-0C58-4915-A971-1307D8A30F80}"/>
                </a:ext>
              </a:extLst>
            </p:cNvPr>
            <p:cNvGrpSpPr/>
            <p:nvPr userDrawn="1"/>
          </p:nvGrpSpPr>
          <p:grpSpPr>
            <a:xfrm>
              <a:off x="8325733" y="4323100"/>
              <a:ext cx="1250488" cy="910544"/>
              <a:chOff x="1075389" y="1776888"/>
              <a:chExt cx="1667317" cy="1214058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D15E086-D770-4480-9C0E-869DAA7BAB02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8A8C451-4FCC-49F4-85D5-96730F5A1A3E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A253EFA-93EA-41D3-AEB5-08EAECCBA8EB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7FE318-A66B-4B05-80FD-BB76A78B00A5}"/>
                </a:ext>
              </a:extLst>
            </p:cNvPr>
            <p:cNvGrpSpPr/>
            <p:nvPr userDrawn="1"/>
          </p:nvGrpSpPr>
          <p:grpSpPr>
            <a:xfrm>
              <a:off x="9934637" y="2325152"/>
              <a:ext cx="1250488" cy="910544"/>
              <a:chOff x="1075389" y="1776888"/>
              <a:chExt cx="1667317" cy="1214058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5690ACA-FBD0-4ABF-8A05-71DA10010424}"/>
                  </a:ext>
                </a:extLst>
              </p:cNvPr>
              <p:cNvSpPr txBox="1"/>
              <p:nvPr/>
            </p:nvSpPr>
            <p:spPr>
              <a:xfrm>
                <a:off x="1075389" y="1776888"/>
                <a:ext cx="150905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b="1" noProof="1"/>
                  <a:t>Lorem Ipsum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A16E575-618B-4A92-B1C9-074EB4D88CB7}"/>
                  </a:ext>
                </a:extLst>
              </p:cNvPr>
              <p:cNvCxnSpPr/>
              <p:nvPr/>
            </p:nvCxnSpPr>
            <p:spPr>
              <a:xfrm>
                <a:off x="1136650" y="2158920"/>
                <a:ext cx="1403350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1EEF17DF-6881-4406-98EA-C67E78BFE2DA}"/>
                  </a:ext>
                </a:extLst>
              </p:cNvPr>
              <p:cNvSpPr/>
              <p:nvPr/>
            </p:nvSpPr>
            <p:spPr>
              <a:xfrm>
                <a:off x="1075389" y="2190727"/>
                <a:ext cx="166731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25" noProof="1"/>
                  <a:t>Lorem ipsum dolor sit amet, consectetur adipiscing elit, sed do eiusmod tempor.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3519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35456F5C-62B5-40F0-A6D5-07441038513E}"/>
              </a:ext>
            </a:extLst>
          </p:cNvPr>
          <p:cNvSpPr>
            <a:spLocks/>
          </p:cNvSpPr>
          <p:nvPr userDrawn="1"/>
        </p:nvSpPr>
        <p:spPr bwMode="auto">
          <a:xfrm>
            <a:off x="2150849" y="1466084"/>
            <a:ext cx="1366161" cy="912114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0 w 929"/>
              <a:gd name="T11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800F44B8-C847-4C91-8F01-03E79F3983C2}"/>
              </a:ext>
            </a:extLst>
          </p:cNvPr>
          <p:cNvSpPr>
            <a:spLocks/>
          </p:cNvSpPr>
          <p:nvPr userDrawn="1"/>
        </p:nvSpPr>
        <p:spPr bwMode="auto">
          <a:xfrm>
            <a:off x="3237606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064021AF-59DF-4B37-93C7-F3ECBA1F51EA}"/>
              </a:ext>
            </a:extLst>
          </p:cNvPr>
          <p:cNvSpPr>
            <a:spLocks/>
          </p:cNvSpPr>
          <p:nvPr userDrawn="1"/>
        </p:nvSpPr>
        <p:spPr bwMode="auto">
          <a:xfrm>
            <a:off x="4324362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2017</a:t>
            </a: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8981FCDE-9794-46D5-ABC4-37860835093B}"/>
              </a:ext>
            </a:extLst>
          </p:cNvPr>
          <p:cNvSpPr>
            <a:spLocks/>
          </p:cNvSpPr>
          <p:nvPr userDrawn="1"/>
        </p:nvSpPr>
        <p:spPr bwMode="auto">
          <a:xfrm>
            <a:off x="5411118" y="1466084"/>
            <a:ext cx="1366161" cy="912114"/>
          </a:xfrm>
          <a:custGeom>
            <a:avLst/>
            <a:gdLst>
              <a:gd name="T0" fmla="*/ 0 w 930"/>
              <a:gd name="T1" fmla="*/ 0 h 365"/>
              <a:gd name="T2" fmla="*/ 747 w 930"/>
              <a:gd name="T3" fmla="*/ 0 h 365"/>
              <a:gd name="T4" fmla="*/ 930 w 930"/>
              <a:gd name="T5" fmla="*/ 182 h 365"/>
              <a:gd name="T6" fmla="*/ 747 w 930"/>
              <a:gd name="T7" fmla="*/ 365 h 365"/>
              <a:gd name="T8" fmla="*/ 0 w 930"/>
              <a:gd name="T9" fmla="*/ 365 h 365"/>
              <a:gd name="T10" fmla="*/ 182 w 930"/>
              <a:gd name="T11" fmla="*/ 182 h 365"/>
              <a:gd name="T12" fmla="*/ 0 w 930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30" h="365">
                <a:moveTo>
                  <a:pt x="0" y="0"/>
                </a:moveTo>
                <a:lnTo>
                  <a:pt x="747" y="0"/>
                </a:lnTo>
                <a:lnTo>
                  <a:pt x="930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2018</a:t>
            </a: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A406C7A7-2CC9-45D8-8608-F88E468674D6}"/>
              </a:ext>
            </a:extLst>
          </p:cNvPr>
          <p:cNvSpPr>
            <a:spLocks/>
          </p:cNvSpPr>
          <p:nvPr userDrawn="1"/>
        </p:nvSpPr>
        <p:spPr bwMode="auto">
          <a:xfrm>
            <a:off x="6497875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2019</a:t>
            </a: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E48B56F3-B872-4E8C-9474-2485CFD0EC9F}"/>
              </a:ext>
            </a:extLst>
          </p:cNvPr>
          <p:cNvSpPr>
            <a:spLocks/>
          </p:cNvSpPr>
          <p:nvPr userDrawn="1"/>
        </p:nvSpPr>
        <p:spPr bwMode="auto">
          <a:xfrm>
            <a:off x="7584632" y="1466084"/>
            <a:ext cx="1366161" cy="912114"/>
          </a:xfrm>
          <a:custGeom>
            <a:avLst/>
            <a:gdLst>
              <a:gd name="T0" fmla="*/ 0 w 923"/>
              <a:gd name="T1" fmla="*/ 0 h 365"/>
              <a:gd name="T2" fmla="*/ 741 w 923"/>
              <a:gd name="T3" fmla="*/ 0 h 365"/>
              <a:gd name="T4" fmla="*/ 923 w 923"/>
              <a:gd name="T5" fmla="*/ 182 h 365"/>
              <a:gd name="T6" fmla="*/ 741 w 923"/>
              <a:gd name="T7" fmla="*/ 365 h 365"/>
              <a:gd name="T8" fmla="*/ 0 w 923"/>
              <a:gd name="T9" fmla="*/ 365 h 365"/>
              <a:gd name="T10" fmla="*/ 182 w 923"/>
              <a:gd name="T11" fmla="*/ 182 h 365"/>
              <a:gd name="T12" fmla="*/ 0 w 923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3" h="365">
                <a:moveTo>
                  <a:pt x="0" y="0"/>
                </a:moveTo>
                <a:lnTo>
                  <a:pt x="741" y="0"/>
                </a:lnTo>
                <a:lnTo>
                  <a:pt x="923" y="182"/>
                </a:lnTo>
                <a:lnTo>
                  <a:pt x="741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0B961782-3A3E-4625-8FE7-E4FA91641AC7}"/>
              </a:ext>
            </a:extLst>
          </p:cNvPr>
          <p:cNvSpPr>
            <a:spLocks/>
          </p:cNvSpPr>
          <p:nvPr userDrawn="1"/>
        </p:nvSpPr>
        <p:spPr bwMode="auto">
          <a:xfrm>
            <a:off x="8671388" y="1466084"/>
            <a:ext cx="1366161" cy="912114"/>
          </a:xfrm>
          <a:custGeom>
            <a:avLst/>
            <a:gdLst>
              <a:gd name="T0" fmla="*/ 0 w 929"/>
              <a:gd name="T1" fmla="*/ 0 h 365"/>
              <a:gd name="T2" fmla="*/ 747 w 929"/>
              <a:gd name="T3" fmla="*/ 0 h 365"/>
              <a:gd name="T4" fmla="*/ 929 w 929"/>
              <a:gd name="T5" fmla="*/ 182 h 365"/>
              <a:gd name="T6" fmla="*/ 747 w 929"/>
              <a:gd name="T7" fmla="*/ 365 h 365"/>
              <a:gd name="T8" fmla="*/ 0 w 929"/>
              <a:gd name="T9" fmla="*/ 365 h 365"/>
              <a:gd name="T10" fmla="*/ 182 w 929"/>
              <a:gd name="T11" fmla="*/ 182 h 365"/>
              <a:gd name="T12" fmla="*/ 0 w 929"/>
              <a:gd name="T13" fmla="*/ 0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29" h="365">
                <a:moveTo>
                  <a:pt x="0" y="0"/>
                </a:moveTo>
                <a:lnTo>
                  <a:pt x="747" y="0"/>
                </a:lnTo>
                <a:lnTo>
                  <a:pt x="929" y="182"/>
                </a:lnTo>
                <a:lnTo>
                  <a:pt x="747" y="365"/>
                </a:lnTo>
                <a:lnTo>
                  <a:pt x="0" y="365"/>
                </a:lnTo>
                <a:lnTo>
                  <a:pt x="182" y="18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1"/>
              <a:t>2021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C706593-2D8C-4169-8489-35250A8E02A1}"/>
              </a:ext>
            </a:extLst>
          </p:cNvPr>
          <p:cNvSpPr/>
          <p:nvPr userDrawn="1"/>
        </p:nvSpPr>
        <p:spPr>
          <a:xfrm>
            <a:off x="2150849" y="4166509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/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/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3CA456-722B-4C7F-9852-C5B9380C1828}"/>
              </a:ext>
            </a:extLst>
          </p:cNvPr>
          <p:cNvSpPr/>
          <p:nvPr userDrawn="1"/>
        </p:nvSpPr>
        <p:spPr>
          <a:xfrm>
            <a:off x="3238223" y="2686505"/>
            <a:ext cx="1362456" cy="1171697"/>
          </a:xfrm>
          <a:prstGeom prst="roundRect">
            <a:avLst>
              <a:gd name="adj" fmla="val 852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prstClr val="white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prstClr val="white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A72FAFB-FAC8-4AAE-A139-96E84E602CA5}"/>
              </a:ext>
            </a:extLst>
          </p:cNvPr>
          <p:cNvSpPr/>
          <p:nvPr userDrawn="1"/>
        </p:nvSpPr>
        <p:spPr>
          <a:xfrm>
            <a:off x="4325597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43F87D2-8679-469D-94E0-14B621BB2783}"/>
              </a:ext>
            </a:extLst>
          </p:cNvPr>
          <p:cNvSpPr/>
          <p:nvPr userDrawn="1"/>
        </p:nvSpPr>
        <p:spPr>
          <a:xfrm>
            <a:off x="5412971" y="2686505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5832A6-B39A-47B5-BA6C-8B1E606D0E39}"/>
              </a:ext>
            </a:extLst>
          </p:cNvPr>
          <p:cNvSpPr/>
          <p:nvPr userDrawn="1"/>
        </p:nvSpPr>
        <p:spPr>
          <a:xfrm>
            <a:off x="6500345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8323CF0-AC20-4C73-AEF1-114A68B1487D}"/>
              </a:ext>
            </a:extLst>
          </p:cNvPr>
          <p:cNvSpPr/>
          <p:nvPr userDrawn="1"/>
        </p:nvSpPr>
        <p:spPr>
          <a:xfrm>
            <a:off x="7587719" y="2686505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prstClr val="white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prstClr val="white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BFF730-4217-4820-96CD-A0FD0C1C3A49}"/>
              </a:ext>
            </a:extLst>
          </p:cNvPr>
          <p:cNvSpPr/>
          <p:nvPr userDrawn="1"/>
        </p:nvSpPr>
        <p:spPr>
          <a:xfrm>
            <a:off x="8675093" y="4166510"/>
            <a:ext cx="1362456" cy="1171697"/>
          </a:xfrm>
          <a:prstGeom prst="roundRect">
            <a:avLst>
              <a:gd name="adj" fmla="val 85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spcAft>
                <a:spcPts val="450"/>
              </a:spcAft>
            </a:pPr>
            <a:r>
              <a:rPr lang="en-US" sz="1350" b="1" cap="all" noProof="1">
                <a:solidFill>
                  <a:schemeClr val="tx1"/>
                </a:solidFill>
              </a:rPr>
              <a:t>Lorem ipsum </a:t>
            </a:r>
          </a:p>
          <a:p>
            <a:pPr algn="just">
              <a:spcAft>
                <a:spcPts val="450"/>
              </a:spcAft>
            </a:pPr>
            <a:r>
              <a:rPr lang="en-US" sz="800" noProof="1">
                <a:solidFill>
                  <a:schemeClr val="tx1"/>
                </a:solidFill>
              </a:rPr>
              <a:t>Lorem ipsum dolor sit amet, nibh est. A magna maecenas, quam magna nec quis, lorem nunc. Suspendisse viverra sodales mauris, cras pharetra.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07F517-FD8A-4FF2-9D07-2DF1BCCF3562}"/>
              </a:ext>
            </a:extLst>
          </p:cNvPr>
          <p:cNvCxnSpPr>
            <a:cxnSpLocks/>
            <a:endCxn id="13" idx="0"/>
          </p:cNvCxnSpPr>
          <p:nvPr userDrawn="1"/>
        </p:nvCxnSpPr>
        <p:spPr>
          <a:xfrm>
            <a:off x="3919451" y="2378196"/>
            <a:ext cx="0" cy="308309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CC225F-F624-4545-BF08-F55BE576B494}"/>
              </a:ext>
            </a:extLst>
          </p:cNvPr>
          <p:cNvCxnSpPr>
            <a:cxnSpLocks/>
            <a:endCxn id="12" idx="0"/>
          </p:cNvCxnSpPr>
          <p:nvPr userDrawn="1"/>
        </p:nvCxnSpPr>
        <p:spPr>
          <a:xfrm>
            <a:off x="2832077" y="2378196"/>
            <a:ext cx="0" cy="1788313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4D12BC-9FE8-4148-9BAC-CF47C6F099AA}"/>
              </a:ext>
            </a:extLst>
          </p:cNvPr>
          <p:cNvCxnSpPr>
            <a:cxnSpLocks/>
            <a:endCxn id="14" idx="0"/>
          </p:cNvCxnSpPr>
          <p:nvPr userDrawn="1"/>
        </p:nvCxnSpPr>
        <p:spPr>
          <a:xfrm>
            <a:off x="5006825" y="2378196"/>
            <a:ext cx="0" cy="1788314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A64D283-0C81-427D-B736-B589CE8A31FD}"/>
              </a:ext>
            </a:extLst>
          </p:cNvPr>
          <p:cNvCxnSpPr>
            <a:cxnSpLocks/>
            <a:endCxn id="16" idx="0"/>
          </p:cNvCxnSpPr>
          <p:nvPr userDrawn="1"/>
        </p:nvCxnSpPr>
        <p:spPr>
          <a:xfrm>
            <a:off x="7170713" y="2378196"/>
            <a:ext cx="10860" cy="1788314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16EABB-E4EA-4BA4-9A80-BB24E1C7E6B1}"/>
              </a:ext>
            </a:extLst>
          </p:cNvPr>
          <p:cNvCxnSpPr>
            <a:cxnSpLocks/>
            <a:endCxn id="18" idx="0"/>
          </p:cNvCxnSpPr>
          <p:nvPr userDrawn="1"/>
        </p:nvCxnSpPr>
        <p:spPr>
          <a:xfrm>
            <a:off x="9345460" y="2378196"/>
            <a:ext cx="10861" cy="1788314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61C051-8353-4395-A548-8D7ADFBE07B8}"/>
              </a:ext>
            </a:extLst>
          </p:cNvPr>
          <p:cNvCxnSpPr>
            <a:cxnSpLocks/>
            <a:endCxn id="15" idx="0"/>
          </p:cNvCxnSpPr>
          <p:nvPr userDrawn="1"/>
        </p:nvCxnSpPr>
        <p:spPr>
          <a:xfrm>
            <a:off x="6094199" y="2378196"/>
            <a:ext cx="0" cy="308309"/>
          </a:xfrm>
          <a:prstGeom prst="line">
            <a:avLst/>
          </a:prstGeom>
          <a:ln w="571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F048CD-ADCC-44DD-B10C-76882D9DF818}"/>
              </a:ext>
            </a:extLst>
          </p:cNvPr>
          <p:cNvCxnSpPr>
            <a:cxnSpLocks/>
            <a:endCxn id="17" idx="0"/>
          </p:cNvCxnSpPr>
          <p:nvPr userDrawn="1"/>
        </p:nvCxnSpPr>
        <p:spPr>
          <a:xfrm>
            <a:off x="8268947" y="2378196"/>
            <a:ext cx="0" cy="308309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9990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FF515219-2E29-40F0-A1B6-8362C477310E}"/>
              </a:ext>
            </a:extLst>
          </p:cNvPr>
          <p:cNvSpPr/>
          <p:nvPr userDrawn="1"/>
        </p:nvSpPr>
        <p:spPr>
          <a:xfrm>
            <a:off x="3632875" y="1317930"/>
            <a:ext cx="2293893" cy="229389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101600" dist="139700" dir="4200000" algn="ctr" rotWithShape="0">
              <a:srgbClr val="000000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93D3E8-C39E-4AFB-9E4E-A639928CA060}"/>
              </a:ext>
            </a:extLst>
          </p:cNvPr>
          <p:cNvSpPr/>
          <p:nvPr userDrawn="1"/>
        </p:nvSpPr>
        <p:spPr>
          <a:xfrm>
            <a:off x="7836006" y="1327141"/>
            <a:ext cx="2293893" cy="2293893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101600" dist="139700" dir="4200000" algn="ctr" rotWithShape="0">
              <a:srgbClr val="000000">
                <a:alpha val="3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A2E7D9B0-EAED-4F09-BD24-8B994A9F960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04104356"/>
              </p:ext>
            </p:extLst>
          </p:nvPr>
        </p:nvGraphicFramePr>
        <p:xfrm>
          <a:off x="2812362" y="1148803"/>
          <a:ext cx="3929830" cy="264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Oval 28">
            <a:extLst>
              <a:ext uri="{FF2B5EF4-FFF2-40B4-BE49-F238E27FC236}">
                <a16:creationId xmlns:a16="http://schemas.microsoft.com/office/drawing/2014/main" id="{23C3B01B-5585-4F70-A6CA-DAB8BD94004C}"/>
              </a:ext>
            </a:extLst>
          </p:cNvPr>
          <p:cNvSpPr/>
          <p:nvPr userDrawn="1"/>
        </p:nvSpPr>
        <p:spPr>
          <a:xfrm>
            <a:off x="4015128" y="1706852"/>
            <a:ext cx="1524297" cy="152429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01600" dir="4200000" algn="ctr" rotWithShape="0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srgbClr val="0639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45%</a:t>
            </a: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85417F2F-07B7-4C9F-83D1-C9F3C4986B0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29482376"/>
              </p:ext>
            </p:extLst>
          </p:nvPr>
        </p:nvGraphicFramePr>
        <p:xfrm>
          <a:off x="7015746" y="1148803"/>
          <a:ext cx="3929830" cy="2640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Oval 30">
            <a:extLst>
              <a:ext uri="{FF2B5EF4-FFF2-40B4-BE49-F238E27FC236}">
                <a16:creationId xmlns:a16="http://schemas.microsoft.com/office/drawing/2014/main" id="{140C5EC7-1AE0-4A34-A503-90BE1791F58A}"/>
              </a:ext>
            </a:extLst>
          </p:cNvPr>
          <p:cNvSpPr/>
          <p:nvPr userDrawn="1"/>
        </p:nvSpPr>
        <p:spPr>
          <a:xfrm>
            <a:off x="8218512" y="1706852"/>
            <a:ext cx="1524297" cy="1524297"/>
          </a:xfrm>
          <a:prstGeom prst="ellipse">
            <a:avLst/>
          </a:prstGeom>
          <a:solidFill>
            <a:sysClr val="window" lastClr="FFFFFF"/>
          </a:solidFill>
          <a:ln>
            <a:noFill/>
          </a:ln>
          <a:effectLst>
            <a:outerShdw blurRad="57150" dist="101600" dir="4200000" algn="ctr" rotWithShape="0">
              <a:srgbClr val="000000">
                <a:alpha val="33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1">
                <a:ln>
                  <a:noFill/>
                </a:ln>
                <a:solidFill>
                  <a:srgbClr val="A2B969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B799F8C-E1AD-40B3-B8D0-0494A38F82C8}"/>
              </a:ext>
            </a:extLst>
          </p:cNvPr>
          <p:cNvGrpSpPr/>
          <p:nvPr userDrawn="1"/>
        </p:nvGrpSpPr>
        <p:grpSpPr>
          <a:xfrm>
            <a:off x="2920717" y="4240099"/>
            <a:ext cx="2937088" cy="1690262"/>
            <a:chOff x="332936" y="4590783"/>
            <a:chExt cx="2937088" cy="169026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E43E2E0-A86D-4311-AAEC-B16A53ACC366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9EF299-C408-4BA4-B936-7C27CD4F97A8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BE0902-B229-4FE0-BFCE-9BCD3694F88E}"/>
              </a:ext>
            </a:extLst>
          </p:cNvPr>
          <p:cNvGrpSpPr/>
          <p:nvPr userDrawn="1"/>
        </p:nvGrpSpPr>
        <p:grpSpPr>
          <a:xfrm>
            <a:off x="7083261" y="4240099"/>
            <a:ext cx="2937088" cy="1690262"/>
            <a:chOff x="332936" y="4590783"/>
            <a:chExt cx="2937088" cy="169026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77EAE9B-79D2-4BFF-9582-135764C0D300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BD06111-6A38-4BE6-AE72-B259C798DA36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34F30DF3-143E-403A-8500-B79A3AC2D21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38767148"/>
              </p:ext>
            </p:extLst>
          </p:nvPr>
        </p:nvGraphicFramePr>
        <p:xfrm>
          <a:off x="1679468" y="2849051"/>
          <a:ext cx="2026109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F979F991-6B77-4A57-9D09-88D2606BFBB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54646021"/>
              </p:ext>
            </p:extLst>
          </p:nvPr>
        </p:nvGraphicFramePr>
        <p:xfrm>
          <a:off x="6001150" y="2849051"/>
          <a:ext cx="2026109" cy="19834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9C6FDFAD-E87C-403E-B03B-0119774184F4}"/>
              </a:ext>
            </a:extLst>
          </p:cNvPr>
          <p:cNvSpPr/>
          <p:nvPr userDrawn="1"/>
        </p:nvSpPr>
        <p:spPr>
          <a:xfrm>
            <a:off x="2027502" y="1237736"/>
            <a:ext cx="1786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Lorem Ipsum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2472C3-614E-4293-B0C6-9581D916C8FA}"/>
              </a:ext>
            </a:extLst>
          </p:cNvPr>
          <p:cNvSpPr/>
          <p:nvPr userDrawn="1"/>
        </p:nvSpPr>
        <p:spPr>
          <a:xfrm>
            <a:off x="6532661" y="1237736"/>
            <a:ext cx="17864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all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85552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342EDB-9C74-4D91-A1D3-7E3F88CE98AC}"/>
              </a:ext>
            </a:extLst>
          </p:cNvPr>
          <p:cNvGrpSpPr/>
          <p:nvPr userDrawn="1"/>
        </p:nvGrpSpPr>
        <p:grpSpPr>
          <a:xfrm>
            <a:off x="1936052" y="2125980"/>
            <a:ext cx="8319896" cy="2606040"/>
            <a:chOff x="412052" y="2175986"/>
            <a:chExt cx="8319896" cy="260604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2DE710B-1594-4F3D-AF90-69BD76120FC8}"/>
                </a:ext>
              </a:extLst>
            </p:cNvPr>
            <p:cNvGrpSpPr/>
            <p:nvPr userDrawn="1"/>
          </p:nvGrpSpPr>
          <p:grpSpPr>
            <a:xfrm>
              <a:off x="412052" y="2175986"/>
              <a:ext cx="2606040" cy="2606040"/>
              <a:chOff x="1393533" y="1790326"/>
              <a:chExt cx="3474720" cy="3474720"/>
            </a:xfrm>
          </p:grpSpPr>
          <p:graphicFrame>
            <p:nvGraphicFramePr>
              <p:cNvPr id="19" name="Chart 18">
                <a:extLst>
                  <a:ext uri="{FF2B5EF4-FFF2-40B4-BE49-F238E27FC236}">
                    <a16:creationId xmlns:a16="http://schemas.microsoft.com/office/drawing/2014/main" id="{6848FD5B-6A6D-45CE-838D-A9333589FDDA}"/>
                  </a:ext>
                </a:extLst>
              </p:cNvPr>
              <p:cNvGraphicFramePr/>
              <p:nvPr/>
            </p:nvGraphicFramePr>
            <p:xfrm>
              <a:off x="1393533" y="1790326"/>
              <a:ext cx="3474720" cy="3474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1B2E15E-DD9F-4B79-B058-51AFD3DDE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533" y="1790326"/>
                <a:ext cx="3465576" cy="3465576"/>
              </a:xfrm>
              <a:custGeom>
                <a:avLst/>
                <a:gdLst>
                  <a:gd name="connsiteX0" fmla="*/ 1836486 w 3672972"/>
                  <a:gd name="connsiteY0" fmla="*/ 462755 h 3679826"/>
                  <a:gd name="connsiteX1" fmla="*/ 459329 w 3672972"/>
                  <a:gd name="connsiteY1" fmla="*/ 1839912 h 3679826"/>
                  <a:gd name="connsiteX2" fmla="*/ 1836486 w 3672972"/>
                  <a:gd name="connsiteY2" fmla="*/ 3217069 h 3679826"/>
                  <a:gd name="connsiteX3" fmla="*/ 3213643 w 3672972"/>
                  <a:gd name="connsiteY3" fmla="*/ 1839912 h 3679826"/>
                  <a:gd name="connsiteX4" fmla="*/ 1836486 w 3672972"/>
                  <a:gd name="connsiteY4" fmla="*/ 462755 h 3679826"/>
                  <a:gd name="connsiteX5" fmla="*/ 1836486 w 3672972"/>
                  <a:gd name="connsiteY5" fmla="*/ 0 h 3679826"/>
                  <a:gd name="connsiteX6" fmla="*/ 3672972 w 3672972"/>
                  <a:gd name="connsiteY6" fmla="*/ 1839913 h 3679826"/>
                  <a:gd name="connsiteX7" fmla="*/ 1836486 w 3672972"/>
                  <a:gd name="connsiteY7" fmla="*/ 3679826 h 3679826"/>
                  <a:gd name="connsiteX8" fmla="*/ 0 w 3672972"/>
                  <a:gd name="connsiteY8" fmla="*/ 1839913 h 3679826"/>
                  <a:gd name="connsiteX9" fmla="*/ 1836486 w 3672972"/>
                  <a:gd name="connsiteY9" fmla="*/ 0 h 36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2972" h="3679826">
                    <a:moveTo>
                      <a:pt x="1836486" y="462755"/>
                    </a:moveTo>
                    <a:cubicBezTo>
                      <a:pt x="1075903" y="462755"/>
                      <a:pt x="459329" y="1079329"/>
                      <a:pt x="459329" y="1839912"/>
                    </a:cubicBezTo>
                    <a:cubicBezTo>
                      <a:pt x="459329" y="2600495"/>
                      <a:pt x="1075903" y="3217069"/>
                      <a:pt x="1836486" y="3217069"/>
                    </a:cubicBezTo>
                    <a:cubicBezTo>
                      <a:pt x="2597069" y="3217069"/>
                      <a:pt x="3213643" y="2600495"/>
                      <a:pt x="3213643" y="1839912"/>
                    </a:cubicBezTo>
                    <a:cubicBezTo>
                      <a:pt x="3213643" y="1079329"/>
                      <a:pt x="2597069" y="462755"/>
                      <a:pt x="1836486" y="462755"/>
                    </a:cubicBezTo>
                    <a:close/>
                    <a:moveTo>
                      <a:pt x="1836486" y="0"/>
                    </a:moveTo>
                    <a:cubicBezTo>
                      <a:pt x="2850749" y="0"/>
                      <a:pt x="3672972" y="823757"/>
                      <a:pt x="3672972" y="1839913"/>
                    </a:cubicBezTo>
                    <a:cubicBezTo>
                      <a:pt x="3672972" y="2856069"/>
                      <a:pt x="2850749" y="3679826"/>
                      <a:pt x="1836486" y="3679826"/>
                    </a:cubicBezTo>
                    <a:cubicBezTo>
                      <a:pt x="822223" y="3679826"/>
                      <a:pt x="0" y="2856069"/>
                      <a:pt x="0" y="1839913"/>
                    </a:cubicBezTo>
                    <a:cubicBezTo>
                      <a:pt x="0" y="823757"/>
                      <a:pt x="822223" y="0"/>
                      <a:pt x="18364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931D13-6222-417B-8A8C-7AB03ABD8AC4}"/>
                </a:ext>
              </a:extLst>
            </p:cNvPr>
            <p:cNvGrpSpPr/>
            <p:nvPr userDrawn="1"/>
          </p:nvGrpSpPr>
          <p:grpSpPr>
            <a:xfrm>
              <a:off x="6125908" y="2175986"/>
              <a:ext cx="2606040" cy="2606040"/>
              <a:chOff x="1393533" y="1790326"/>
              <a:chExt cx="3474720" cy="3474720"/>
            </a:xfrm>
          </p:grpSpPr>
          <p:graphicFrame>
            <p:nvGraphicFramePr>
              <p:cNvPr id="22" name="Chart 21">
                <a:extLst>
                  <a:ext uri="{FF2B5EF4-FFF2-40B4-BE49-F238E27FC236}">
                    <a16:creationId xmlns:a16="http://schemas.microsoft.com/office/drawing/2014/main" id="{6A4EF97E-856B-466C-BD95-45EC647ED961}"/>
                  </a:ext>
                </a:extLst>
              </p:cNvPr>
              <p:cNvGraphicFramePr/>
              <p:nvPr/>
            </p:nvGraphicFramePr>
            <p:xfrm>
              <a:off x="1393533" y="1790326"/>
              <a:ext cx="3474720" cy="347472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41EEE229-7827-434A-9042-BCB6CFBC6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3533" y="1790326"/>
                <a:ext cx="3465576" cy="3465576"/>
              </a:xfrm>
              <a:custGeom>
                <a:avLst/>
                <a:gdLst>
                  <a:gd name="connsiteX0" fmla="*/ 1836486 w 3672972"/>
                  <a:gd name="connsiteY0" fmla="*/ 462755 h 3679826"/>
                  <a:gd name="connsiteX1" fmla="*/ 459329 w 3672972"/>
                  <a:gd name="connsiteY1" fmla="*/ 1839912 h 3679826"/>
                  <a:gd name="connsiteX2" fmla="*/ 1836486 w 3672972"/>
                  <a:gd name="connsiteY2" fmla="*/ 3217069 h 3679826"/>
                  <a:gd name="connsiteX3" fmla="*/ 3213643 w 3672972"/>
                  <a:gd name="connsiteY3" fmla="*/ 1839912 h 3679826"/>
                  <a:gd name="connsiteX4" fmla="*/ 1836486 w 3672972"/>
                  <a:gd name="connsiteY4" fmla="*/ 462755 h 3679826"/>
                  <a:gd name="connsiteX5" fmla="*/ 1836486 w 3672972"/>
                  <a:gd name="connsiteY5" fmla="*/ 0 h 3679826"/>
                  <a:gd name="connsiteX6" fmla="*/ 3672972 w 3672972"/>
                  <a:gd name="connsiteY6" fmla="*/ 1839913 h 3679826"/>
                  <a:gd name="connsiteX7" fmla="*/ 1836486 w 3672972"/>
                  <a:gd name="connsiteY7" fmla="*/ 3679826 h 3679826"/>
                  <a:gd name="connsiteX8" fmla="*/ 0 w 3672972"/>
                  <a:gd name="connsiteY8" fmla="*/ 1839913 h 3679826"/>
                  <a:gd name="connsiteX9" fmla="*/ 1836486 w 3672972"/>
                  <a:gd name="connsiteY9" fmla="*/ 0 h 3679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72972" h="3679826">
                    <a:moveTo>
                      <a:pt x="1836486" y="462755"/>
                    </a:moveTo>
                    <a:cubicBezTo>
                      <a:pt x="1075903" y="462755"/>
                      <a:pt x="459329" y="1079329"/>
                      <a:pt x="459329" y="1839912"/>
                    </a:cubicBezTo>
                    <a:cubicBezTo>
                      <a:pt x="459329" y="2600495"/>
                      <a:pt x="1075903" y="3217069"/>
                      <a:pt x="1836486" y="3217069"/>
                    </a:cubicBezTo>
                    <a:cubicBezTo>
                      <a:pt x="2597069" y="3217069"/>
                      <a:pt x="3213643" y="2600495"/>
                      <a:pt x="3213643" y="1839912"/>
                    </a:cubicBezTo>
                    <a:cubicBezTo>
                      <a:pt x="3213643" y="1079329"/>
                      <a:pt x="2597069" y="462755"/>
                      <a:pt x="1836486" y="462755"/>
                    </a:cubicBezTo>
                    <a:close/>
                    <a:moveTo>
                      <a:pt x="1836486" y="0"/>
                    </a:moveTo>
                    <a:cubicBezTo>
                      <a:pt x="2850749" y="0"/>
                      <a:pt x="3672972" y="823757"/>
                      <a:pt x="3672972" y="1839913"/>
                    </a:cubicBezTo>
                    <a:cubicBezTo>
                      <a:pt x="3672972" y="2856069"/>
                      <a:pt x="2850749" y="3679826"/>
                      <a:pt x="1836486" y="3679826"/>
                    </a:cubicBezTo>
                    <a:cubicBezTo>
                      <a:pt x="822223" y="3679826"/>
                      <a:pt x="0" y="2856069"/>
                      <a:pt x="0" y="1839913"/>
                    </a:cubicBezTo>
                    <a:cubicBezTo>
                      <a:pt x="0" y="823757"/>
                      <a:pt x="822223" y="0"/>
                      <a:pt x="1836486" y="0"/>
                    </a:cubicBezTo>
                    <a:close/>
                  </a:path>
                </a:pathLst>
              </a:custGeom>
              <a:solidFill>
                <a:sysClr val="windowText" lastClr="000000">
                  <a:alpha val="20000"/>
                </a:sys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6D1D790A-73F4-4578-A756-5E7A623A36C9}"/>
                </a:ext>
              </a:extLst>
            </p:cNvPr>
            <p:cNvGraphicFramePr/>
            <p:nvPr userDrawn="1">
              <p:extLst>
                <p:ext uri="{D42A27DB-BD31-4B8C-83A1-F6EECF244321}">
                  <p14:modId xmlns:p14="http://schemas.microsoft.com/office/powerpoint/2010/main" val="3264194573"/>
                </p:ext>
              </p:extLst>
            </p:nvPr>
          </p:nvGraphicFramePr>
          <p:xfrm>
            <a:off x="3272410" y="2175986"/>
            <a:ext cx="2606040" cy="26060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D06B15E-8C45-4058-BA5D-29E9D2454B7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363278" y="2266855"/>
              <a:ext cx="2417445" cy="2417445"/>
            </a:xfrm>
            <a:custGeom>
              <a:avLst/>
              <a:gdLst>
                <a:gd name="connsiteX0" fmla="*/ 1613032 w 3223260"/>
                <a:gd name="connsiteY0" fmla="*/ 595929 h 3223260"/>
                <a:gd name="connsiteX1" fmla="*/ 591227 w 3223260"/>
                <a:gd name="connsiteY1" fmla="*/ 1615831 h 3223260"/>
                <a:gd name="connsiteX2" fmla="*/ 1613032 w 3223260"/>
                <a:gd name="connsiteY2" fmla="*/ 2635732 h 3223260"/>
                <a:gd name="connsiteX3" fmla="*/ 2634836 w 3223260"/>
                <a:gd name="connsiteY3" fmla="*/ 1615831 h 3223260"/>
                <a:gd name="connsiteX4" fmla="*/ 1613032 w 3223260"/>
                <a:gd name="connsiteY4" fmla="*/ 595929 h 3223260"/>
                <a:gd name="connsiteX5" fmla="*/ 1611630 w 3223260"/>
                <a:gd name="connsiteY5" fmla="*/ 0 h 3223260"/>
                <a:gd name="connsiteX6" fmla="*/ 3223260 w 3223260"/>
                <a:gd name="connsiteY6" fmla="*/ 1611630 h 3223260"/>
                <a:gd name="connsiteX7" fmla="*/ 1611630 w 3223260"/>
                <a:gd name="connsiteY7" fmla="*/ 3223260 h 3223260"/>
                <a:gd name="connsiteX8" fmla="*/ 0 w 3223260"/>
                <a:gd name="connsiteY8" fmla="*/ 1611630 h 3223260"/>
                <a:gd name="connsiteX9" fmla="*/ 1611630 w 3223260"/>
                <a:gd name="connsiteY9" fmla="*/ 0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23260" h="3223260">
                  <a:moveTo>
                    <a:pt x="1613032" y="595929"/>
                  </a:moveTo>
                  <a:cubicBezTo>
                    <a:pt x="1048704" y="595929"/>
                    <a:pt x="591227" y="1052555"/>
                    <a:pt x="591227" y="1615831"/>
                  </a:cubicBezTo>
                  <a:cubicBezTo>
                    <a:pt x="591227" y="2179107"/>
                    <a:pt x="1048704" y="2635732"/>
                    <a:pt x="1613032" y="2635732"/>
                  </a:cubicBezTo>
                  <a:cubicBezTo>
                    <a:pt x="2177359" y="2635732"/>
                    <a:pt x="2634836" y="2179107"/>
                    <a:pt x="2634836" y="1615831"/>
                  </a:cubicBezTo>
                  <a:cubicBezTo>
                    <a:pt x="2634836" y="1052555"/>
                    <a:pt x="2177359" y="595929"/>
                    <a:pt x="1613032" y="595929"/>
                  </a:cubicBezTo>
                  <a:close/>
                  <a:moveTo>
                    <a:pt x="1611630" y="0"/>
                  </a:moveTo>
                  <a:cubicBezTo>
                    <a:pt x="2501709" y="0"/>
                    <a:pt x="3223260" y="721551"/>
                    <a:pt x="3223260" y="1611630"/>
                  </a:cubicBezTo>
                  <a:cubicBezTo>
                    <a:pt x="3223260" y="2501709"/>
                    <a:pt x="2501709" y="3223260"/>
                    <a:pt x="1611630" y="3223260"/>
                  </a:cubicBezTo>
                  <a:cubicBezTo>
                    <a:pt x="721552" y="3223260"/>
                    <a:pt x="0" y="2501709"/>
                    <a:pt x="0" y="1611630"/>
                  </a:cubicBezTo>
                  <a:cubicBezTo>
                    <a:pt x="0" y="721551"/>
                    <a:pt x="721552" y="0"/>
                    <a:pt x="1611630" y="0"/>
                  </a:cubicBezTo>
                  <a:close/>
                </a:path>
              </a:pathLst>
            </a:custGeom>
            <a:solidFill>
              <a:sysClr val="windowText" lastClr="000000">
                <a:alpha val="20000"/>
              </a:sys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1EC44088-C8E6-4D3D-BE8D-531273887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10" y="365125"/>
            <a:ext cx="9660193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A5F3F1B-699D-44FA-B720-B87194B0B686}"/>
              </a:ext>
            </a:extLst>
          </p:cNvPr>
          <p:cNvGrpSpPr/>
          <p:nvPr userDrawn="1"/>
        </p:nvGrpSpPr>
        <p:grpSpPr>
          <a:xfrm>
            <a:off x="2587907" y="5023870"/>
            <a:ext cx="7050597" cy="1690262"/>
            <a:chOff x="332936" y="4590783"/>
            <a:chExt cx="2937088" cy="169026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5D72B9F-66C0-4493-BEDC-7AA556BAE91B}"/>
                </a:ext>
              </a:extLst>
            </p:cNvPr>
            <p:cNvSpPr txBox="1"/>
            <p:nvPr/>
          </p:nvSpPr>
          <p:spPr>
            <a:xfrm>
              <a:off x="332936" y="4590783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Lorem Ipsum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C375C64-5ABD-4F38-B6AF-FBEF30460874}"/>
                </a:ext>
              </a:extLst>
            </p:cNvPr>
            <p:cNvSpPr txBox="1"/>
            <p:nvPr/>
          </p:nvSpPr>
          <p:spPr>
            <a:xfrm>
              <a:off x="340731" y="5111494"/>
              <a:ext cx="2929293" cy="116955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</a:rPr>
                <a:t>Lorem ipsum dolor sit amet, nibh est. A magna maecenas, quam magna nec quis, lorem nunc. Suspendisse viverra sodales mauris, cras pharetra proin egestas arcu erat dolor, at amet.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8696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32">
            <a:extLst>
              <a:ext uri="{FF2B5EF4-FFF2-40B4-BE49-F238E27FC236}">
                <a16:creationId xmlns:a16="http://schemas.microsoft.com/office/drawing/2014/main" id="{FEAB4837-8E89-4029-8EC3-126B89938492}"/>
              </a:ext>
            </a:extLst>
          </p:cNvPr>
          <p:cNvSpPr txBox="1"/>
          <p:nvPr userDrawn="1"/>
        </p:nvSpPr>
        <p:spPr>
          <a:xfrm>
            <a:off x="3111201" y="1368785"/>
            <a:ext cx="680636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Gender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519D9D39-93D5-476A-9927-4A674C5035D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10106932"/>
              </p:ext>
            </p:extLst>
          </p:nvPr>
        </p:nvGraphicFramePr>
        <p:xfrm>
          <a:off x="2958193" y="1809944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42359A05-5A1A-4EA5-9ABB-3772E320E0C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85076096"/>
              </p:ext>
            </p:extLst>
          </p:nvPr>
        </p:nvGraphicFramePr>
        <p:xfrm>
          <a:off x="4689247" y="1809944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89D9A4-FA59-4FC3-BFAC-FF7A8EDA6635}"/>
              </a:ext>
            </a:extLst>
          </p:cNvPr>
          <p:cNvCxnSpPr>
            <a:cxnSpLocks/>
          </p:cNvCxnSpPr>
          <p:nvPr userDrawn="1"/>
        </p:nvCxnSpPr>
        <p:spPr>
          <a:xfrm flipH="1">
            <a:off x="3869289" y="2120967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D3CAA5FE-6716-4905-B86C-198295C65972}"/>
              </a:ext>
            </a:extLst>
          </p:cNvPr>
          <p:cNvSpPr txBox="1"/>
          <p:nvPr userDrawn="1"/>
        </p:nvSpPr>
        <p:spPr>
          <a:xfrm>
            <a:off x="4249011" y="1843968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25%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738AC8D-81EF-494B-B466-189A66368C0F}"/>
              </a:ext>
            </a:extLst>
          </p:cNvPr>
          <p:cNvCxnSpPr>
            <a:cxnSpLocks/>
          </p:cNvCxnSpPr>
          <p:nvPr userDrawn="1"/>
        </p:nvCxnSpPr>
        <p:spPr>
          <a:xfrm flipH="1">
            <a:off x="5659849" y="2120966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24" name="TextBox 38">
            <a:extLst>
              <a:ext uri="{FF2B5EF4-FFF2-40B4-BE49-F238E27FC236}">
                <a16:creationId xmlns:a16="http://schemas.microsoft.com/office/drawing/2014/main" id="{4A6AD85A-479E-496C-A92B-1E7FA7E9BD0D}"/>
              </a:ext>
            </a:extLst>
          </p:cNvPr>
          <p:cNvSpPr txBox="1"/>
          <p:nvPr userDrawn="1"/>
        </p:nvSpPr>
        <p:spPr>
          <a:xfrm>
            <a:off x="6039572" y="1843967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35%</a:t>
            </a:r>
          </a:p>
        </p:txBody>
      </p:sp>
      <p:sp>
        <p:nvSpPr>
          <p:cNvPr id="25" name="TextBox 39">
            <a:extLst>
              <a:ext uri="{FF2B5EF4-FFF2-40B4-BE49-F238E27FC236}">
                <a16:creationId xmlns:a16="http://schemas.microsoft.com/office/drawing/2014/main" id="{ED6886B2-DB01-4D64-ACE2-395AC28A04CB}"/>
              </a:ext>
            </a:extLst>
          </p:cNvPr>
          <p:cNvSpPr txBox="1"/>
          <p:nvPr userDrawn="1"/>
        </p:nvSpPr>
        <p:spPr>
          <a:xfrm>
            <a:off x="3431434" y="2370660"/>
            <a:ext cx="42511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</a:t>
            </a:r>
          </a:p>
        </p:txBody>
      </p:sp>
      <p:sp>
        <p:nvSpPr>
          <p:cNvPr id="42" name="TextBox 40">
            <a:extLst>
              <a:ext uri="{FF2B5EF4-FFF2-40B4-BE49-F238E27FC236}">
                <a16:creationId xmlns:a16="http://schemas.microsoft.com/office/drawing/2014/main" id="{41BD0792-CC07-40FC-A294-275624236903}"/>
              </a:ext>
            </a:extLst>
          </p:cNvPr>
          <p:cNvSpPr txBox="1"/>
          <p:nvPr userDrawn="1"/>
        </p:nvSpPr>
        <p:spPr>
          <a:xfrm>
            <a:off x="5075125" y="2370660"/>
            <a:ext cx="59984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Women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522219-7732-40B0-BA31-EC98DCD57B3B}"/>
              </a:ext>
            </a:extLst>
          </p:cNvPr>
          <p:cNvCxnSpPr>
            <a:cxnSpLocks/>
          </p:cNvCxnSpPr>
          <p:nvPr userDrawn="1"/>
        </p:nvCxnSpPr>
        <p:spPr>
          <a:xfrm>
            <a:off x="3111201" y="1671311"/>
            <a:ext cx="3331688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0423C3C9-C33B-4F93-8E75-5D5FC9FFAD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5820701"/>
              </p:ext>
            </p:extLst>
          </p:nvPr>
        </p:nvGraphicFramePr>
        <p:xfrm>
          <a:off x="7183208" y="1684384"/>
          <a:ext cx="2057400" cy="1694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TextBox 89">
            <a:extLst>
              <a:ext uri="{FF2B5EF4-FFF2-40B4-BE49-F238E27FC236}">
                <a16:creationId xmlns:a16="http://schemas.microsoft.com/office/drawing/2014/main" id="{53D7C627-5E9D-42AE-9157-B4F04D8E000F}"/>
              </a:ext>
            </a:extLst>
          </p:cNvPr>
          <p:cNvSpPr txBox="1"/>
          <p:nvPr userDrawn="1"/>
        </p:nvSpPr>
        <p:spPr>
          <a:xfrm>
            <a:off x="6805575" y="1366242"/>
            <a:ext cx="394852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2B8300-E714-4411-ACEA-BBA74F6F63C1}"/>
              </a:ext>
            </a:extLst>
          </p:cNvPr>
          <p:cNvCxnSpPr>
            <a:cxnSpLocks/>
          </p:cNvCxnSpPr>
          <p:nvPr userDrawn="1"/>
        </p:nvCxnSpPr>
        <p:spPr>
          <a:xfrm>
            <a:off x="6805575" y="1668769"/>
            <a:ext cx="2121865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sp>
        <p:nvSpPr>
          <p:cNvPr id="63" name="TextBox 91">
            <a:extLst>
              <a:ext uri="{FF2B5EF4-FFF2-40B4-BE49-F238E27FC236}">
                <a16:creationId xmlns:a16="http://schemas.microsoft.com/office/drawing/2014/main" id="{132E0AA1-D3C7-42BA-BFA0-D04BABF78E22}"/>
              </a:ext>
            </a:extLst>
          </p:cNvPr>
          <p:cNvSpPr txBox="1"/>
          <p:nvPr userDrawn="1"/>
        </p:nvSpPr>
        <p:spPr>
          <a:xfrm>
            <a:off x="6697178" y="1839860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18-24</a:t>
            </a:r>
          </a:p>
        </p:txBody>
      </p:sp>
      <p:sp>
        <p:nvSpPr>
          <p:cNvPr id="64" name="TextBox 92">
            <a:extLst>
              <a:ext uri="{FF2B5EF4-FFF2-40B4-BE49-F238E27FC236}">
                <a16:creationId xmlns:a16="http://schemas.microsoft.com/office/drawing/2014/main" id="{66142A66-F566-408F-9225-7F810AF63A3E}"/>
              </a:ext>
            </a:extLst>
          </p:cNvPr>
          <p:cNvSpPr txBox="1"/>
          <p:nvPr userDrawn="1"/>
        </p:nvSpPr>
        <p:spPr>
          <a:xfrm>
            <a:off x="6697178" y="2220075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25-44</a:t>
            </a:r>
          </a:p>
        </p:txBody>
      </p:sp>
      <p:sp>
        <p:nvSpPr>
          <p:cNvPr id="65" name="TextBox 93">
            <a:extLst>
              <a:ext uri="{FF2B5EF4-FFF2-40B4-BE49-F238E27FC236}">
                <a16:creationId xmlns:a16="http://schemas.microsoft.com/office/drawing/2014/main" id="{671B4656-B52F-48B5-82C6-03F47E8CB2B4}"/>
              </a:ext>
            </a:extLst>
          </p:cNvPr>
          <p:cNvSpPr txBox="1"/>
          <p:nvPr userDrawn="1"/>
        </p:nvSpPr>
        <p:spPr>
          <a:xfrm>
            <a:off x="6697178" y="2600291"/>
            <a:ext cx="48603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45-64</a:t>
            </a:r>
          </a:p>
        </p:txBody>
      </p:sp>
      <p:sp>
        <p:nvSpPr>
          <p:cNvPr id="66" name="TextBox 94">
            <a:extLst>
              <a:ext uri="{FF2B5EF4-FFF2-40B4-BE49-F238E27FC236}">
                <a16:creationId xmlns:a16="http://schemas.microsoft.com/office/drawing/2014/main" id="{34A71E77-0D7F-4853-BDD3-EFC77863D20D}"/>
              </a:ext>
            </a:extLst>
          </p:cNvPr>
          <p:cNvSpPr txBox="1"/>
          <p:nvPr userDrawn="1"/>
        </p:nvSpPr>
        <p:spPr>
          <a:xfrm>
            <a:off x="6802977" y="2980507"/>
            <a:ext cx="380232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65+</a:t>
            </a:r>
          </a:p>
        </p:txBody>
      </p:sp>
      <p:sp>
        <p:nvSpPr>
          <p:cNvPr id="44" name="TextBox 72">
            <a:extLst>
              <a:ext uri="{FF2B5EF4-FFF2-40B4-BE49-F238E27FC236}">
                <a16:creationId xmlns:a16="http://schemas.microsoft.com/office/drawing/2014/main" id="{2CC2A292-352E-4E12-975D-F8F2FFF463CD}"/>
              </a:ext>
            </a:extLst>
          </p:cNvPr>
          <p:cNvSpPr txBox="1"/>
          <p:nvPr userDrawn="1"/>
        </p:nvSpPr>
        <p:spPr>
          <a:xfrm>
            <a:off x="2293809" y="4011489"/>
            <a:ext cx="881652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98A3AEE-7BFC-4A2D-AFBF-63952A0BB3F6}"/>
              </a:ext>
            </a:extLst>
          </p:cNvPr>
          <p:cNvCxnSpPr>
            <a:cxnSpLocks/>
          </p:cNvCxnSpPr>
          <p:nvPr userDrawn="1"/>
        </p:nvCxnSpPr>
        <p:spPr>
          <a:xfrm>
            <a:off x="2293810" y="4314016"/>
            <a:ext cx="2860517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47" name="Chart 46">
            <a:extLst>
              <a:ext uri="{FF2B5EF4-FFF2-40B4-BE49-F238E27FC236}">
                <a16:creationId xmlns:a16="http://schemas.microsoft.com/office/drawing/2014/main" id="{26AEC5E4-F147-4642-9EDD-34995C39AAA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13397149"/>
              </p:ext>
            </p:extLst>
          </p:nvPr>
        </p:nvGraphicFramePr>
        <p:xfrm>
          <a:off x="5834957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123ABDCA-4D4D-43A7-B36D-D5CCE1DA6B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1200327"/>
              </p:ext>
            </p:extLst>
          </p:nvPr>
        </p:nvGraphicFramePr>
        <p:xfrm>
          <a:off x="7288577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C41AAE9B-7BC8-4557-BFAB-5A598FFD704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73576398"/>
              </p:ext>
            </p:extLst>
          </p:nvPr>
        </p:nvGraphicFramePr>
        <p:xfrm>
          <a:off x="8742198" y="4515578"/>
          <a:ext cx="1371600" cy="13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D4546DC-9DC2-4B73-A7D5-87CA8D8E880E}"/>
              </a:ext>
            </a:extLst>
          </p:cNvPr>
          <p:cNvCxnSpPr>
            <a:cxnSpLocks/>
          </p:cNvCxnSpPr>
          <p:nvPr userDrawn="1"/>
        </p:nvCxnSpPr>
        <p:spPr>
          <a:xfrm flipH="1">
            <a:off x="6702097" y="4834660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1" name="TextBox 79">
            <a:extLst>
              <a:ext uri="{FF2B5EF4-FFF2-40B4-BE49-F238E27FC236}">
                <a16:creationId xmlns:a16="http://schemas.microsoft.com/office/drawing/2014/main" id="{E6078285-5FFA-4640-AB12-20912275C542}"/>
              </a:ext>
            </a:extLst>
          </p:cNvPr>
          <p:cNvSpPr txBox="1"/>
          <p:nvPr userDrawn="1"/>
        </p:nvSpPr>
        <p:spPr>
          <a:xfrm>
            <a:off x="7081820" y="4557661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85%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5CF50DD-1EB5-4592-8815-1CA78CF92813}"/>
              </a:ext>
            </a:extLst>
          </p:cNvPr>
          <p:cNvCxnSpPr>
            <a:cxnSpLocks/>
          </p:cNvCxnSpPr>
          <p:nvPr userDrawn="1"/>
        </p:nvCxnSpPr>
        <p:spPr>
          <a:xfrm flipH="1">
            <a:off x="8091607" y="4834660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3" name="TextBox 81">
            <a:extLst>
              <a:ext uri="{FF2B5EF4-FFF2-40B4-BE49-F238E27FC236}">
                <a16:creationId xmlns:a16="http://schemas.microsoft.com/office/drawing/2014/main" id="{3EB335AC-7188-4599-AF6A-2FFB2C4D4B5E}"/>
              </a:ext>
            </a:extLst>
          </p:cNvPr>
          <p:cNvSpPr txBox="1"/>
          <p:nvPr userDrawn="1"/>
        </p:nvSpPr>
        <p:spPr>
          <a:xfrm>
            <a:off x="8471330" y="4557661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80%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03DA6D-707A-430C-AF9F-966F98223A34}"/>
              </a:ext>
            </a:extLst>
          </p:cNvPr>
          <p:cNvCxnSpPr>
            <a:cxnSpLocks/>
          </p:cNvCxnSpPr>
          <p:nvPr userDrawn="1"/>
        </p:nvCxnSpPr>
        <p:spPr>
          <a:xfrm flipH="1">
            <a:off x="9627120" y="4836414"/>
            <a:ext cx="783040" cy="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oval" w="med" len="med"/>
          </a:ln>
          <a:effectLst/>
        </p:spPr>
      </p:cxnSp>
      <p:sp>
        <p:nvSpPr>
          <p:cNvPr id="55" name="TextBox 83">
            <a:extLst>
              <a:ext uri="{FF2B5EF4-FFF2-40B4-BE49-F238E27FC236}">
                <a16:creationId xmlns:a16="http://schemas.microsoft.com/office/drawing/2014/main" id="{54C9AAF0-D5A0-408D-81FC-41C8615C8B89}"/>
              </a:ext>
            </a:extLst>
          </p:cNvPr>
          <p:cNvSpPr txBox="1"/>
          <p:nvPr userDrawn="1"/>
        </p:nvSpPr>
        <p:spPr>
          <a:xfrm>
            <a:off x="10006843" y="4559415"/>
            <a:ext cx="403317" cy="307777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70%</a:t>
            </a:r>
          </a:p>
        </p:txBody>
      </p:sp>
      <p:sp>
        <p:nvSpPr>
          <p:cNvPr id="56" name="TextBox 84">
            <a:extLst>
              <a:ext uri="{FF2B5EF4-FFF2-40B4-BE49-F238E27FC236}">
                <a16:creationId xmlns:a16="http://schemas.microsoft.com/office/drawing/2014/main" id="{58A452A9-AF73-434E-BFCE-07ED84FD967A}"/>
              </a:ext>
            </a:extLst>
          </p:cNvPr>
          <p:cNvSpPr txBox="1"/>
          <p:nvPr userDrawn="1"/>
        </p:nvSpPr>
        <p:spPr>
          <a:xfrm>
            <a:off x="6267322" y="5078266"/>
            <a:ext cx="506870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Urban</a:t>
            </a:r>
          </a:p>
        </p:txBody>
      </p:sp>
      <p:sp>
        <p:nvSpPr>
          <p:cNvPr id="57" name="TextBox 85">
            <a:extLst>
              <a:ext uri="{FF2B5EF4-FFF2-40B4-BE49-F238E27FC236}">
                <a16:creationId xmlns:a16="http://schemas.microsoft.com/office/drawing/2014/main" id="{4FD41D71-C08E-410F-B736-13E360F18186}"/>
              </a:ext>
            </a:extLst>
          </p:cNvPr>
          <p:cNvSpPr txBox="1"/>
          <p:nvPr userDrawn="1"/>
        </p:nvSpPr>
        <p:spPr>
          <a:xfrm>
            <a:off x="7628880" y="5078267"/>
            <a:ext cx="686406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Suburban</a:t>
            </a:r>
          </a:p>
        </p:txBody>
      </p:sp>
      <p:sp>
        <p:nvSpPr>
          <p:cNvPr id="58" name="TextBox 86">
            <a:extLst>
              <a:ext uri="{FF2B5EF4-FFF2-40B4-BE49-F238E27FC236}">
                <a16:creationId xmlns:a16="http://schemas.microsoft.com/office/drawing/2014/main" id="{FB926EB7-0907-445D-8D19-980DF23373AF}"/>
              </a:ext>
            </a:extLst>
          </p:cNvPr>
          <p:cNvSpPr txBox="1"/>
          <p:nvPr userDrawn="1"/>
        </p:nvSpPr>
        <p:spPr>
          <a:xfrm>
            <a:off x="9195618" y="5078266"/>
            <a:ext cx="455574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Rural</a:t>
            </a:r>
          </a:p>
        </p:txBody>
      </p:sp>
      <p:sp>
        <p:nvSpPr>
          <p:cNvPr id="59" name="TextBox 87">
            <a:extLst>
              <a:ext uri="{FF2B5EF4-FFF2-40B4-BE49-F238E27FC236}">
                <a16:creationId xmlns:a16="http://schemas.microsoft.com/office/drawing/2014/main" id="{582318C2-9F29-491D-9CFA-1ECF4D8256F9}"/>
              </a:ext>
            </a:extLst>
          </p:cNvPr>
          <p:cNvSpPr txBox="1"/>
          <p:nvPr userDrawn="1"/>
        </p:nvSpPr>
        <p:spPr>
          <a:xfrm>
            <a:off x="5988183" y="4011489"/>
            <a:ext cx="770660" cy="32316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BBE9D98-73AB-4800-BCCD-35B293229433}"/>
              </a:ext>
            </a:extLst>
          </p:cNvPr>
          <p:cNvCxnSpPr>
            <a:cxnSpLocks/>
          </p:cNvCxnSpPr>
          <p:nvPr userDrawn="1"/>
        </p:nvCxnSpPr>
        <p:spPr>
          <a:xfrm>
            <a:off x="5988183" y="4314016"/>
            <a:ext cx="4440418" cy="0"/>
          </a:xfrm>
          <a:prstGeom prst="line">
            <a:avLst/>
          </a:prstGeom>
          <a:noFill/>
          <a:ln w="6350" cap="flat" cmpd="sng" algn="ctr">
            <a:solidFill>
              <a:srgbClr val="3A5C84"/>
            </a:solidFill>
            <a:prstDash val="solid"/>
            <a:miter lim="800000"/>
          </a:ln>
          <a:effectLst/>
        </p:spPr>
      </p:cxnSp>
      <p:graphicFrame>
        <p:nvGraphicFramePr>
          <p:cNvPr id="67" name="Chart 66">
            <a:extLst>
              <a:ext uri="{FF2B5EF4-FFF2-40B4-BE49-F238E27FC236}">
                <a16:creationId xmlns:a16="http://schemas.microsoft.com/office/drawing/2014/main" id="{E0D121D2-2841-4ACF-BBBC-EC21563B99A6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33306893"/>
              </p:ext>
            </p:extLst>
          </p:nvPr>
        </p:nvGraphicFramePr>
        <p:xfrm>
          <a:off x="3186055" y="4487286"/>
          <a:ext cx="2057400" cy="1392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82" name="Rectangle 81">
            <a:extLst>
              <a:ext uri="{FF2B5EF4-FFF2-40B4-BE49-F238E27FC236}">
                <a16:creationId xmlns:a16="http://schemas.microsoft.com/office/drawing/2014/main" id="{A6257AC0-0127-41BC-B78D-4A88DDCA7CF5}"/>
              </a:ext>
            </a:extLst>
          </p:cNvPr>
          <p:cNvSpPr/>
          <p:nvPr userDrawn="1"/>
        </p:nvSpPr>
        <p:spPr>
          <a:xfrm>
            <a:off x="2053859" y="5338304"/>
            <a:ext cx="115757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Bachelor's or Advanced Degree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7BB5790-DBAB-4BF4-B0AC-BCDA330307C7}"/>
              </a:ext>
            </a:extLst>
          </p:cNvPr>
          <p:cNvSpPr/>
          <p:nvPr userDrawn="1"/>
        </p:nvSpPr>
        <p:spPr>
          <a:xfrm>
            <a:off x="2053859" y="5040503"/>
            <a:ext cx="115757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college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627E3F3-9D74-4254-A066-000D2D1A3426}"/>
              </a:ext>
            </a:extLst>
          </p:cNvPr>
          <p:cNvSpPr/>
          <p:nvPr userDrawn="1"/>
        </p:nvSpPr>
        <p:spPr>
          <a:xfrm>
            <a:off x="2053859" y="4588812"/>
            <a:ext cx="115757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school degree or less</a:t>
            </a:r>
          </a:p>
        </p:txBody>
      </p:sp>
    </p:spTree>
    <p:extLst>
      <p:ext uri="{BB962C8B-B14F-4D97-AF65-F5344CB8AC3E}">
        <p14:creationId xmlns:p14="http://schemas.microsoft.com/office/powerpoint/2010/main" val="395435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AFE2C1-369A-49B5-A44C-65F2843777BB}" type="datetime1">
              <a:rPr lang="en-US"/>
              <a:pPr>
                <a:defRPr/>
              </a:pPr>
              <a:t>1/4/2021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B6591-407E-4742-9513-3BA6198A5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06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5876-6A34-4F14-8E0F-4A4F2595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9759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795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3327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1850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cil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0" y="174622"/>
            <a:ext cx="5776111" cy="2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97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9778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3565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27234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9DDA3-EBC0-46B5-96B4-C406C64F7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5838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895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B394E-DEE7-4227-A62F-4DB55BAAF4B4}" type="datetime1">
              <a:rPr lang="en-US"/>
              <a:pPr>
                <a:defRPr/>
              </a:pPr>
              <a:t>1/4/2021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681D0-D8D8-4DCC-AC9F-579124AF0C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5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84AFE-3AEC-442A-9D1C-735F3F18E06E}" type="datetime1">
              <a:rPr lang="en-US"/>
              <a:pPr>
                <a:defRPr/>
              </a:pPr>
              <a:t>1/4/2021</a:t>
            </a:fld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F072A-38EE-4D37-976C-C29AA9835B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10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AE0D-A26B-4DDD-AA8C-16F0409A0296}" type="datetime1">
              <a:rPr lang="en-US"/>
              <a:pPr>
                <a:defRPr/>
              </a:pPr>
              <a:t>1/4/2021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43E4D-216B-4543-80EA-83EBFC568E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7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45179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04818-1488-472B-BA13-2AAF54DE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5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D957-04E4-47F9-9791-E51A4D5D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F5FF9-40B7-4150-9A53-A236D82A6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gradFill rotWithShape="1">
          <a:gsLst>
            <a:gs pos="0">
              <a:srgbClr val="47619D"/>
            </a:gs>
            <a:gs pos="76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ncil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0" y="174622"/>
            <a:ext cx="5776111" cy="25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8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D80EE-F794-4573-9159-AA03B210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341" y="492125"/>
            <a:ext cx="3932237" cy="103672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49F0F4-3939-4AAB-A1D1-18A41EA95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76984" y="492125"/>
            <a:ext cx="5269832" cy="5368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D7E02-BD51-42C1-A0E3-032A46378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84421"/>
            <a:ext cx="5476790" cy="4184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36FF4D-648E-4930-89A0-47A07059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36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ABF17B-E105-45CF-A976-5E29D48B3E5B}"/>
              </a:ext>
            </a:extLst>
          </p:cNvPr>
          <p:cNvCxnSpPr>
            <a:cxnSpLocks/>
          </p:cNvCxnSpPr>
          <p:nvPr userDrawn="1"/>
        </p:nvCxnSpPr>
        <p:spPr>
          <a:xfrm>
            <a:off x="3152272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74D0D2-50DD-498C-A7FE-00286C9D191B}"/>
              </a:ext>
            </a:extLst>
          </p:cNvPr>
          <p:cNvCxnSpPr>
            <a:cxnSpLocks/>
          </p:cNvCxnSpPr>
          <p:nvPr userDrawn="1"/>
        </p:nvCxnSpPr>
        <p:spPr>
          <a:xfrm>
            <a:off x="6110035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C0D0D7-1FBC-44DC-9657-A3E3B802D0EC}"/>
              </a:ext>
            </a:extLst>
          </p:cNvPr>
          <p:cNvCxnSpPr>
            <a:cxnSpLocks/>
          </p:cNvCxnSpPr>
          <p:nvPr userDrawn="1"/>
        </p:nvCxnSpPr>
        <p:spPr>
          <a:xfrm>
            <a:off x="9067798" y="1965159"/>
            <a:ext cx="0" cy="2911642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27820C7D-55D7-4884-A3D1-29BFB57E1FDC}"/>
              </a:ext>
            </a:extLst>
          </p:cNvPr>
          <p:cNvSpPr/>
          <p:nvPr userDrawn="1"/>
        </p:nvSpPr>
        <p:spPr>
          <a:xfrm flipV="1">
            <a:off x="9816897" y="-9199"/>
            <a:ext cx="2375103" cy="724094"/>
          </a:xfrm>
          <a:custGeom>
            <a:avLst/>
            <a:gdLst>
              <a:gd name="connsiteX0" fmla="*/ 445769 w 2375103"/>
              <a:gd name="connsiteY0" fmla="*/ 724094 h 724094"/>
              <a:gd name="connsiteX1" fmla="*/ 966899 w 2375103"/>
              <a:gd name="connsiteY1" fmla="*/ 724094 h 724094"/>
              <a:gd name="connsiteX2" fmla="*/ 1823848 w 2375103"/>
              <a:gd name="connsiteY2" fmla="*/ 724094 h 724094"/>
              <a:gd name="connsiteX3" fmla="*/ 2375103 w 2375103"/>
              <a:gd name="connsiteY3" fmla="*/ 724094 h 724094"/>
              <a:gd name="connsiteX4" fmla="*/ 2375103 w 2375103"/>
              <a:gd name="connsiteY4" fmla="*/ 0 h 724094"/>
              <a:gd name="connsiteX5" fmla="*/ 1823848 w 2375103"/>
              <a:gd name="connsiteY5" fmla="*/ 0 h 724094"/>
              <a:gd name="connsiteX6" fmla="*/ 966899 w 2375103"/>
              <a:gd name="connsiteY6" fmla="*/ 0 h 724094"/>
              <a:gd name="connsiteX7" fmla="*/ 0 w 2375103"/>
              <a:gd name="connsiteY7" fmla="*/ 0 h 724094"/>
              <a:gd name="connsiteX8" fmla="*/ 446560 w 2375103"/>
              <a:gd name="connsiteY8" fmla="*/ 714895 h 724094"/>
              <a:gd name="connsiteX9" fmla="*/ 440023 w 2375103"/>
              <a:gd name="connsiteY9" fmla="*/ 714895 h 724094"/>
              <a:gd name="connsiteX10" fmla="*/ 445769 w 2375103"/>
              <a:gd name="connsiteY10" fmla="*/ 724094 h 72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75103" h="724094">
                <a:moveTo>
                  <a:pt x="445769" y="724094"/>
                </a:moveTo>
                <a:lnTo>
                  <a:pt x="966899" y="724094"/>
                </a:lnTo>
                <a:lnTo>
                  <a:pt x="1823848" y="724094"/>
                </a:lnTo>
                <a:lnTo>
                  <a:pt x="2375103" y="724094"/>
                </a:lnTo>
                <a:lnTo>
                  <a:pt x="2375103" y="0"/>
                </a:lnTo>
                <a:lnTo>
                  <a:pt x="1823848" y="0"/>
                </a:lnTo>
                <a:lnTo>
                  <a:pt x="966899" y="0"/>
                </a:lnTo>
                <a:lnTo>
                  <a:pt x="0" y="0"/>
                </a:lnTo>
                <a:lnTo>
                  <a:pt x="446560" y="714895"/>
                </a:lnTo>
                <a:lnTo>
                  <a:pt x="440023" y="714895"/>
                </a:lnTo>
                <a:lnTo>
                  <a:pt x="445769" y="724094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119800F-93E3-4F04-A4FF-A3C4EE83F2D0}"/>
              </a:ext>
            </a:extLst>
          </p:cNvPr>
          <p:cNvSpPr/>
          <p:nvPr userDrawn="1"/>
        </p:nvSpPr>
        <p:spPr>
          <a:xfrm flipV="1">
            <a:off x="0" y="-387"/>
            <a:ext cx="8117306" cy="457200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D93646B4-7859-4A91-9AAE-5A960A3651FB}"/>
              </a:ext>
            </a:extLst>
          </p:cNvPr>
          <p:cNvSpPr/>
          <p:nvPr userDrawn="1"/>
        </p:nvSpPr>
        <p:spPr>
          <a:xfrm flipV="1">
            <a:off x="7929328" y="-387"/>
            <a:ext cx="2221523" cy="457200"/>
          </a:xfrm>
          <a:custGeom>
            <a:avLst/>
            <a:gdLst>
              <a:gd name="connsiteX0" fmla="*/ 285590 w 2221523"/>
              <a:gd name="connsiteY0" fmla="*/ 457200 h 457200"/>
              <a:gd name="connsiteX1" fmla="*/ 2221523 w 2221523"/>
              <a:gd name="connsiteY1" fmla="*/ 457200 h 457200"/>
              <a:gd name="connsiteX2" fmla="*/ 1935933 w 2221523"/>
              <a:gd name="connsiteY2" fmla="*/ 0 h 457200"/>
              <a:gd name="connsiteX3" fmla="*/ 0 w 2221523"/>
              <a:gd name="connsiteY3" fmla="*/ 0 h 457200"/>
              <a:gd name="connsiteX4" fmla="*/ 285590 w 222152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523" h="457200">
                <a:moveTo>
                  <a:pt x="285590" y="457200"/>
                </a:moveTo>
                <a:lnTo>
                  <a:pt x="2221523" y="457200"/>
                </a:lnTo>
                <a:lnTo>
                  <a:pt x="1935933" y="0"/>
                </a:lnTo>
                <a:lnTo>
                  <a:pt x="0" y="0"/>
                </a:lnTo>
                <a:lnTo>
                  <a:pt x="285590" y="45720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E558AB-C9B3-4DEA-8826-18D1FB11CF8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flipH="1" flipV="1">
            <a:off x="-14034" y="6143105"/>
            <a:ext cx="12192000" cy="725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7A35EF-4454-49BD-AA36-3C588F9E2B9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34477" y="2358458"/>
            <a:ext cx="2664183" cy="19874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D4F1E-9559-4CF5-AE57-EDA121F9E9C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0542" y="2813327"/>
            <a:ext cx="2345698" cy="1215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9A566B-90ED-48BA-8ACF-15F80CA01E8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01340" y="2551100"/>
            <a:ext cx="1822862" cy="1755800"/>
          </a:xfrm>
          <a:prstGeom prst="rect">
            <a:avLst/>
          </a:prstGeom>
        </p:spPr>
      </p:pic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993734C5-A89B-40CC-AE6C-0B25EB429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flipV="1">
            <a:off x="11431535" y="6505817"/>
            <a:ext cx="594026" cy="288807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4212B9-2F95-4D28-8E9F-F371CA11769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269930" y="2706561"/>
            <a:ext cx="2755631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6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9" r:id="rId2"/>
    <p:sldLayoutId id="2147483690" r:id="rId3"/>
    <p:sldLayoutId id="2147483691" r:id="rId4"/>
    <p:sldLayoutId id="214748369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9061450" y="0"/>
            <a:ext cx="3130550" cy="685800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1B340-2C12-4EA6-A365-2549C53E5EE3}"/>
              </a:ext>
            </a:extLst>
          </p:cNvPr>
          <p:cNvSpPr/>
          <p:nvPr userDrawn="1"/>
        </p:nvSpPr>
        <p:spPr>
          <a:xfrm>
            <a:off x="-15371" y="869950"/>
            <a:ext cx="139700" cy="69850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74BE7-DB6B-426D-8DDA-9E947BA31689}"/>
              </a:ext>
            </a:extLst>
          </p:cNvPr>
          <p:cNvSpPr/>
          <p:nvPr userDrawn="1"/>
        </p:nvSpPr>
        <p:spPr>
          <a:xfrm>
            <a:off x="158513" y="869950"/>
            <a:ext cx="215900" cy="69850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60FFDC-D48A-4E10-B236-336B8FD674AF}"/>
              </a:ext>
            </a:extLst>
          </p:cNvPr>
          <p:cNvCxnSpPr/>
          <p:nvPr userDrawn="1"/>
        </p:nvCxnSpPr>
        <p:spPr>
          <a:xfrm>
            <a:off x="635712" y="1644650"/>
            <a:ext cx="3784600" cy="0"/>
          </a:xfrm>
          <a:prstGeom prst="line">
            <a:avLst/>
          </a:prstGeom>
          <a:ln w="19050">
            <a:solidFill>
              <a:srgbClr val="9292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19463" y="365126"/>
            <a:ext cx="6502400" cy="6156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3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4781550" y="0"/>
            <a:ext cx="7423150" cy="6858000"/>
          </a:xfrm>
          <a:prstGeom prst="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13349" y="158750"/>
            <a:ext cx="6502163" cy="6527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8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4787900" y="0"/>
            <a:ext cx="7423150" cy="68580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13349" y="158750"/>
            <a:ext cx="6502163" cy="6527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4787900" y="0"/>
            <a:ext cx="7423150" cy="68580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13349" y="158750"/>
            <a:ext cx="6502163" cy="6527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5482E7-0333-4A30-9A89-CECB6C452D87}"/>
              </a:ext>
            </a:extLst>
          </p:cNvPr>
          <p:cNvSpPr/>
          <p:nvPr userDrawn="1"/>
        </p:nvSpPr>
        <p:spPr>
          <a:xfrm>
            <a:off x="-5476" y="260465"/>
            <a:ext cx="12192000" cy="1147158"/>
          </a:xfrm>
          <a:prstGeom prst="rect">
            <a:avLst/>
          </a:prstGeom>
          <a:gradFill flip="none" rotWithShape="1">
            <a:gsLst>
              <a:gs pos="0">
                <a:srgbClr val="00457C"/>
              </a:gs>
              <a:gs pos="50000">
                <a:schemeClr val="accent1">
                  <a:lumMod val="75000"/>
                </a:schemeClr>
              </a:gs>
              <a:gs pos="82000">
                <a:srgbClr val="B5C4D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0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A9FFCAE1-3B2D-4DA2-A940-A0E31D351E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3A132A-AFA9-48DF-88E9-DBFF97030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2325" y="353210"/>
            <a:ext cx="1527041" cy="79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3175B8-0009-45B5-B1AD-0CA914E40C9B}"/>
              </a:ext>
            </a:extLst>
          </p:cNvPr>
          <p:cNvSpPr/>
          <p:nvPr userDrawn="1"/>
        </p:nvSpPr>
        <p:spPr>
          <a:xfrm>
            <a:off x="-5476" y="266629"/>
            <a:ext cx="12192000" cy="1191491"/>
          </a:xfrm>
          <a:prstGeom prst="rect">
            <a:avLst/>
          </a:prstGeom>
          <a:gradFill flip="none" rotWithShape="1">
            <a:gsLst>
              <a:gs pos="0">
                <a:srgbClr val="8C8C8C"/>
              </a:gs>
              <a:gs pos="50000">
                <a:schemeClr val="bg1">
                  <a:lumMod val="75000"/>
                </a:schemeClr>
              </a:gs>
              <a:gs pos="82000">
                <a:srgbClr val="E9E9E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594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-5476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cap="small" baseline="0">
              <a:solidFill>
                <a:srgbClr val="960000"/>
              </a:solidFill>
              <a:ea typeface="+mn-lt"/>
              <a:cs typeface="+mn-lt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75DA27B-8105-4E33-8AF8-01B31B967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10AE4-70F7-4464-A94B-CA6C6C3E23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72827" y="299662"/>
            <a:ext cx="1180627" cy="1125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83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70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B5E1BAB-4B5B-4B3C-9C27-7EBDC4E4CD56}"/>
              </a:ext>
            </a:extLst>
          </p:cNvPr>
          <p:cNvSpPr/>
          <p:nvPr userDrawn="1"/>
        </p:nvSpPr>
        <p:spPr>
          <a:xfrm>
            <a:off x="-5477" y="260464"/>
            <a:ext cx="12192000" cy="1156669"/>
          </a:xfrm>
          <a:prstGeom prst="rect">
            <a:avLst/>
          </a:prstGeom>
          <a:gradFill flip="none" rotWithShape="1">
            <a:gsLst>
              <a:gs pos="0">
                <a:srgbClr val="FFD503"/>
              </a:gs>
              <a:gs pos="50000">
                <a:schemeClr val="accent4">
                  <a:lumMod val="40000"/>
                  <a:lumOff val="60000"/>
                </a:schemeClr>
              </a:gs>
              <a:gs pos="82000">
                <a:srgbClr val="FBF5E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388157B-55ED-4434-AE40-42AC08FCF9EE}"/>
              </a:ext>
            </a:extLst>
          </p:cNvPr>
          <p:cNvSpPr/>
          <p:nvPr userDrawn="1"/>
        </p:nvSpPr>
        <p:spPr>
          <a:xfrm>
            <a:off x="9712370" y="6411822"/>
            <a:ext cx="2479630" cy="446178"/>
          </a:xfrm>
          <a:custGeom>
            <a:avLst/>
            <a:gdLst>
              <a:gd name="connsiteX0" fmla="*/ 298591 w 2479630"/>
              <a:gd name="connsiteY0" fmla="*/ 0 h 446178"/>
              <a:gd name="connsiteX1" fmla="*/ 1219457 w 2479630"/>
              <a:gd name="connsiteY1" fmla="*/ 0 h 446178"/>
              <a:gd name="connsiteX2" fmla="*/ 1986323 w 2479630"/>
              <a:gd name="connsiteY2" fmla="*/ 0 h 446178"/>
              <a:gd name="connsiteX3" fmla="*/ 2479630 w 2479630"/>
              <a:gd name="connsiteY3" fmla="*/ 0 h 446178"/>
              <a:gd name="connsiteX4" fmla="*/ 2479630 w 2479630"/>
              <a:gd name="connsiteY4" fmla="*/ 446178 h 446178"/>
              <a:gd name="connsiteX5" fmla="*/ 1986323 w 2479630"/>
              <a:gd name="connsiteY5" fmla="*/ 446178 h 446178"/>
              <a:gd name="connsiteX6" fmla="*/ 1219457 w 2479630"/>
              <a:gd name="connsiteY6" fmla="*/ 446178 h 446178"/>
              <a:gd name="connsiteX7" fmla="*/ 511264 w 2479630"/>
              <a:gd name="connsiteY7" fmla="*/ 446178 h 446178"/>
              <a:gd name="connsiteX8" fmla="*/ 481192 w 2479630"/>
              <a:gd name="connsiteY8" fmla="*/ 419934 h 446178"/>
              <a:gd name="connsiteX9" fmla="*/ 0 w 2479630"/>
              <a:gd name="connsiteY9" fmla="*/ 0 h 446178"/>
              <a:gd name="connsiteX10" fmla="*/ 9677 w 2479630"/>
              <a:gd name="connsiteY10" fmla="*/ 0 h 446178"/>
              <a:gd name="connsiteX11" fmla="*/ 15595 w 2479630"/>
              <a:gd name="connsiteY11" fmla="*/ 13610 h 446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79630" h="446178">
                <a:moveTo>
                  <a:pt x="298591" y="0"/>
                </a:moveTo>
                <a:lnTo>
                  <a:pt x="1219457" y="0"/>
                </a:lnTo>
                <a:lnTo>
                  <a:pt x="1986323" y="0"/>
                </a:lnTo>
                <a:lnTo>
                  <a:pt x="2479630" y="0"/>
                </a:lnTo>
                <a:lnTo>
                  <a:pt x="2479630" y="446178"/>
                </a:lnTo>
                <a:lnTo>
                  <a:pt x="1986323" y="446178"/>
                </a:lnTo>
                <a:lnTo>
                  <a:pt x="1219457" y="446178"/>
                </a:lnTo>
                <a:lnTo>
                  <a:pt x="511264" y="446178"/>
                </a:lnTo>
                <a:lnTo>
                  <a:pt x="481192" y="419934"/>
                </a:lnTo>
                <a:close/>
                <a:moveTo>
                  <a:pt x="0" y="0"/>
                </a:moveTo>
                <a:lnTo>
                  <a:pt x="9677" y="0"/>
                </a:lnTo>
                <a:lnTo>
                  <a:pt x="15595" y="1361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12C80-5347-44ED-8B06-1DC44EF08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6207"/>
            <a:ext cx="90196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B43589-420F-4F4A-BF4F-2F399F8294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3E311AD-340A-4568-B7E6-16296439AA59}"/>
              </a:ext>
            </a:extLst>
          </p:cNvPr>
          <p:cNvSpPr/>
          <p:nvPr userDrawn="1"/>
        </p:nvSpPr>
        <p:spPr>
          <a:xfrm>
            <a:off x="-5477" y="6176963"/>
            <a:ext cx="8117306" cy="681037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D8AA16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C0F640-34D3-4EAC-B771-9F8A1DDF1AD5}"/>
              </a:ext>
            </a:extLst>
          </p:cNvPr>
          <p:cNvSpPr/>
          <p:nvPr userDrawn="1"/>
        </p:nvSpPr>
        <p:spPr>
          <a:xfrm>
            <a:off x="7824417" y="6423738"/>
            <a:ext cx="2310639" cy="446177"/>
          </a:xfrm>
          <a:custGeom>
            <a:avLst/>
            <a:gdLst>
              <a:gd name="connsiteX0" fmla="*/ 162401 w 2211551"/>
              <a:gd name="connsiteY0" fmla="*/ 0 h 446177"/>
              <a:gd name="connsiteX1" fmla="*/ 2009012 w 2211551"/>
              <a:gd name="connsiteY1" fmla="*/ 0 h 446177"/>
              <a:gd name="connsiteX2" fmla="*/ 2029795 w 2211551"/>
              <a:gd name="connsiteY2" fmla="*/ 28186 h 446177"/>
              <a:gd name="connsiteX3" fmla="*/ 2211551 w 2211551"/>
              <a:gd name="connsiteY3" fmla="*/ 446177 h 446177"/>
              <a:gd name="connsiteX4" fmla="*/ 373459 w 2211551"/>
              <a:gd name="connsiteY4" fmla="*/ 446177 h 446177"/>
              <a:gd name="connsiteX5" fmla="*/ 0 w 2211551"/>
              <a:gd name="connsiteY5" fmla="*/ 0 h 446177"/>
              <a:gd name="connsiteX6" fmla="*/ 351 w 2211551"/>
              <a:gd name="connsiteY6" fmla="*/ 0 h 446177"/>
              <a:gd name="connsiteX7" fmla="*/ 977 w 2211551"/>
              <a:gd name="connsiteY7" fmla="*/ 1325 h 44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1551" h="446177">
                <a:moveTo>
                  <a:pt x="162401" y="0"/>
                </a:moveTo>
                <a:lnTo>
                  <a:pt x="2009012" y="0"/>
                </a:lnTo>
                <a:lnTo>
                  <a:pt x="2029795" y="28186"/>
                </a:lnTo>
                <a:lnTo>
                  <a:pt x="2211551" y="446177"/>
                </a:lnTo>
                <a:lnTo>
                  <a:pt x="373459" y="446177"/>
                </a:lnTo>
                <a:close/>
                <a:moveTo>
                  <a:pt x="0" y="0"/>
                </a:moveTo>
                <a:lnTo>
                  <a:pt x="351" y="0"/>
                </a:lnTo>
                <a:lnTo>
                  <a:pt x="977" y="1325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B05ED21-3DF7-48D1-AFC7-D43758B0B2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7998" y="6443957"/>
            <a:ext cx="594026" cy="365125"/>
          </a:xfrm>
          <a:prstGeom prst="rect">
            <a:avLst/>
          </a:prstGeom>
        </p:spPr>
        <p:txBody>
          <a:bodyPr/>
          <a:lstStyle/>
          <a:p>
            <a:fld id="{06E00476-8A9E-490F-AB18-73544A16AA0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47D0B-1E26-4529-9D42-7924416AC4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8542" y="260464"/>
            <a:ext cx="1550504" cy="11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9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826921-6E26-4769-826D-22D207FF00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2886322" y="0"/>
            <a:ext cx="9305677" cy="5173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7F8DB6-B8D9-4B25-88F5-8E67673C9B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44165"/>
            <a:ext cx="12192000" cy="613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A429D-E7AB-4983-BC24-A10CA4237C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8021" y="53889"/>
            <a:ext cx="2286198" cy="46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6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99BA68-5124-4231-9131-C8556E1AF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110" y="365125"/>
            <a:ext cx="96601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9D35D-CBF9-40F9-ADD5-4F79B0A7D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215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3" r:id="rId4"/>
    <p:sldLayoutId id="2147483672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3000" y="365125"/>
            <a:ext cx="89007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E506EF4-A73D-4255-A1F7-9F819D45751E}"/>
              </a:ext>
            </a:extLst>
          </p:cNvPr>
          <p:cNvSpPr/>
          <p:nvPr userDrawn="1"/>
        </p:nvSpPr>
        <p:spPr>
          <a:xfrm>
            <a:off x="0" y="6536031"/>
            <a:ext cx="8345018" cy="320552"/>
          </a:xfrm>
          <a:custGeom>
            <a:avLst/>
            <a:gdLst>
              <a:gd name="connsiteX0" fmla="*/ 0 w 8336657"/>
              <a:gd name="connsiteY0" fmla="*/ 0 h 501650"/>
              <a:gd name="connsiteX1" fmla="*/ 8027717 w 8336657"/>
              <a:gd name="connsiteY1" fmla="*/ 0 h 501650"/>
              <a:gd name="connsiteX2" fmla="*/ 8336657 w 8336657"/>
              <a:gd name="connsiteY2" fmla="*/ 501650 h 501650"/>
              <a:gd name="connsiteX3" fmla="*/ 0 w 8336657"/>
              <a:gd name="connsiteY3" fmla="*/ 501650 h 501650"/>
              <a:gd name="connsiteX4" fmla="*/ 0 w 8336657"/>
              <a:gd name="connsiteY4" fmla="*/ 0 h 50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36657" h="501650">
                <a:moveTo>
                  <a:pt x="0" y="0"/>
                </a:moveTo>
                <a:lnTo>
                  <a:pt x="8027717" y="0"/>
                </a:lnTo>
                <a:lnTo>
                  <a:pt x="8336657" y="501650"/>
                </a:lnTo>
                <a:lnTo>
                  <a:pt x="0" y="501650"/>
                </a:lnTo>
                <a:lnTo>
                  <a:pt x="0" y="0"/>
                </a:lnTo>
                <a:close/>
              </a:path>
            </a:pathLst>
          </a:cu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cap="small" baseline="0">
              <a:solidFill>
                <a:srgbClr val="002060"/>
              </a:solidFill>
              <a:ea typeface="+mn-lt"/>
              <a:cs typeface="+mn-lt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C4703E6-B44A-414B-A184-3B9323D66EE2}"/>
              </a:ext>
            </a:extLst>
          </p:cNvPr>
          <p:cNvSpPr/>
          <p:nvPr userDrawn="1"/>
        </p:nvSpPr>
        <p:spPr>
          <a:xfrm>
            <a:off x="8231478" y="6529917"/>
            <a:ext cx="2221523" cy="326665"/>
          </a:xfrm>
          <a:custGeom>
            <a:avLst/>
            <a:gdLst>
              <a:gd name="connsiteX0" fmla="*/ 285590 w 2221523"/>
              <a:gd name="connsiteY0" fmla="*/ 457200 h 457200"/>
              <a:gd name="connsiteX1" fmla="*/ 2221523 w 2221523"/>
              <a:gd name="connsiteY1" fmla="*/ 457200 h 457200"/>
              <a:gd name="connsiteX2" fmla="*/ 1935933 w 2221523"/>
              <a:gd name="connsiteY2" fmla="*/ 0 h 457200"/>
              <a:gd name="connsiteX3" fmla="*/ 0 w 2221523"/>
              <a:gd name="connsiteY3" fmla="*/ 0 h 457200"/>
              <a:gd name="connsiteX4" fmla="*/ 285590 w 2221523"/>
              <a:gd name="connsiteY4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523" h="457200">
                <a:moveTo>
                  <a:pt x="285590" y="457200"/>
                </a:moveTo>
                <a:lnTo>
                  <a:pt x="2221523" y="457200"/>
                </a:lnTo>
                <a:lnTo>
                  <a:pt x="1935933" y="0"/>
                </a:lnTo>
                <a:lnTo>
                  <a:pt x="0" y="0"/>
                </a:lnTo>
                <a:lnTo>
                  <a:pt x="285590" y="457200"/>
                </a:lnTo>
                <a:close/>
              </a:path>
            </a:pathLst>
          </a:custGeom>
          <a:solidFill>
            <a:srgbClr val="8C8C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CD56FF-66EA-4B58-8957-93CDB0ED6293}"/>
              </a:ext>
            </a:extLst>
          </p:cNvPr>
          <p:cNvSpPr/>
          <p:nvPr userDrawn="1"/>
        </p:nvSpPr>
        <p:spPr>
          <a:xfrm>
            <a:off x="10075390" y="6530947"/>
            <a:ext cx="2107983" cy="327053"/>
          </a:xfrm>
          <a:custGeom>
            <a:avLst/>
            <a:gdLst>
              <a:gd name="connsiteX0" fmla="*/ 238253 w 2107983"/>
              <a:gd name="connsiteY0" fmla="*/ 0 h 327053"/>
              <a:gd name="connsiteX1" fmla="*/ 2099025 w 2107983"/>
              <a:gd name="connsiteY1" fmla="*/ 0 h 327053"/>
              <a:gd name="connsiteX2" fmla="*/ 2107983 w 2107983"/>
              <a:gd name="connsiteY2" fmla="*/ 8524 h 327053"/>
              <a:gd name="connsiteX3" fmla="*/ 2107983 w 2107983"/>
              <a:gd name="connsiteY3" fmla="*/ 327053 h 327053"/>
              <a:gd name="connsiteX4" fmla="*/ 526071 w 2107983"/>
              <a:gd name="connsiteY4" fmla="*/ 327053 h 327053"/>
              <a:gd name="connsiteX5" fmla="*/ 0 w 2107983"/>
              <a:gd name="connsiteY5" fmla="*/ 0 h 327053"/>
              <a:gd name="connsiteX6" fmla="*/ 367 w 2107983"/>
              <a:gd name="connsiteY6" fmla="*/ 0 h 327053"/>
              <a:gd name="connsiteX7" fmla="*/ 1021 w 2107983"/>
              <a:gd name="connsiteY7" fmla="*/ 971 h 32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7983" h="327053">
                <a:moveTo>
                  <a:pt x="238253" y="0"/>
                </a:moveTo>
                <a:lnTo>
                  <a:pt x="2099025" y="0"/>
                </a:lnTo>
                <a:lnTo>
                  <a:pt x="2107983" y="8524"/>
                </a:lnTo>
                <a:lnTo>
                  <a:pt x="2107983" y="327053"/>
                </a:lnTo>
                <a:lnTo>
                  <a:pt x="526071" y="327053"/>
                </a:lnTo>
                <a:close/>
                <a:moveTo>
                  <a:pt x="0" y="0"/>
                </a:moveTo>
                <a:lnTo>
                  <a:pt x="367" y="0"/>
                </a:lnTo>
                <a:lnTo>
                  <a:pt x="1021" y="971"/>
                </a:lnTo>
                <a:close/>
              </a:path>
            </a:pathLst>
          </a:cu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2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9061450" y="0"/>
            <a:ext cx="3130550" cy="68580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1B340-2C12-4EA6-A365-2549C53E5EE3}"/>
              </a:ext>
            </a:extLst>
          </p:cNvPr>
          <p:cNvSpPr/>
          <p:nvPr userDrawn="1"/>
        </p:nvSpPr>
        <p:spPr>
          <a:xfrm>
            <a:off x="0" y="869950"/>
            <a:ext cx="139700" cy="6985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74BE7-DB6B-426D-8DDA-9E947BA31689}"/>
              </a:ext>
            </a:extLst>
          </p:cNvPr>
          <p:cNvSpPr/>
          <p:nvPr userDrawn="1"/>
        </p:nvSpPr>
        <p:spPr>
          <a:xfrm>
            <a:off x="184150" y="869950"/>
            <a:ext cx="215900" cy="698500"/>
          </a:xfrm>
          <a:prstGeom prst="rect">
            <a:avLst/>
          </a:prstGeom>
          <a:solidFill>
            <a:srgbClr val="0045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60FFDC-D48A-4E10-B236-336B8FD674AF}"/>
              </a:ext>
            </a:extLst>
          </p:cNvPr>
          <p:cNvCxnSpPr/>
          <p:nvPr userDrawn="1"/>
        </p:nvCxnSpPr>
        <p:spPr>
          <a:xfrm>
            <a:off x="558800" y="1644650"/>
            <a:ext cx="3784600" cy="0"/>
          </a:xfrm>
          <a:prstGeom prst="line">
            <a:avLst/>
          </a:prstGeom>
          <a:ln w="19050">
            <a:solidFill>
              <a:srgbClr val="004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45100" y="365126"/>
            <a:ext cx="6502400" cy="6156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12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6C09C4-D22A-461D-A306-339EB1E4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6"/>
            <a:ext cx="4229100" cy="1203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7922A-E35D-4B1A-8875-C4EE765AE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2" y="1825625"/>
            <a:ext cx="42291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A5F838-3E90-4C7E-A4EA-F66B58CFA199}"/>
              </a:ext>
            </a:extLst>
          </p:cNvPr>
          <p:cNvSpPr/>
          <p:nvPr userDrawn="1"/>
        </p:nvSpPr>
        <p:spPr>
          <a:xfrm>
            <a:off x="9061450" y="0"/>
            <a:ext cx="3130550" cy="68580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11B340-2C12-4EA6-A365-2549C53E5EE3}"/>
              </a:ext>
            </a:extLst>
          </p:cNvPr>
          <p:cNvSpPr/>
          <p:nvPr userDrawn="1"/>
        </p:nvSpPr>
        <p:spPr>
          <a:xfrm>
            <a:off x="-25638" y="869950"/>
            <a:ext cx="139700" cy="6985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274BE7-DB6B-426D-8DDA-9E947BA31689}"/>
              </a:ext>
            </a:extLst>
          </p:cNvPr>
          <p:cNvSpPr/>
          <p:nvPr userDrawn="1"/>
        </p:nvSpPr>
        <p:spPr>
          <a:xfrm>
            <a:off x="184150" y="869950"/>
            <a:ext cx="215900" cy="6985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60FFDC-D48A-4E10-B236-336B8FD674AF}"/>
              </a:ext>
            </a:extLst>
          </p:cNvPr>
          <p:cNvCxnSpPr/>
          <p:nvPr userDrawn="1"/>
        </p:nvCxnSpPr>
        <p:spPr>
          <a:xfrm>
            <a:off x="558800" y="1644650"/>
            <a:ext cx="3784600" cy="0"/>
          </a:xfrm>
          <a:prstGeom prst="line">
            <a:avLst/>
          </a:prstGeom>
          <a:ln w="19050">
            <a:solidFill>
              <a:srgbClr val="FFD5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7A820F4-D4FD-4231-AB2D-A955389B5CC6}"/>
              </a:ext>
            </a:extLst>
          </p:cNvPr>
          <p:cNvSpPr/>
          <p:nvPr userDrawn="1"/>
        </p:nvSpPr>
        <p:spPr>
          <a:xfrm>
            <a:off x="5219463" y="365126"/>
            <a:ext cx="6502400" cy="61562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419100" dir="2700000" sx="97000" sy="97000" algn="tl" rotWithShape="0">
              <a:schemeClr val="tx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4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tropychaos.files.wordpress.com/2010/11/1069646562-lgl-2d-4000x4000.pn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nas.org/content/111/23/8351.figures-only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comms7868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revolutionanalytics.com/2010/12/facebooks-social-network-graph.htm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deim.urv.cat/manlio.dedomenico/images/muxviz/muxViz%20community5.png" TargetMode="External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ature.com/srep/2013/131021/srep02993/full/srep02993.html#auth-5" TargetMode="External"/><Relationship Id="rId3" Type="http://schemas.openxmlformats.org/officeDocument/2006/relationships/image" Target="../media/image33.png"/><Relationship Id="rId7" Type="http://schemas.openxmlformats.org/officeDocument/2006/relationships/hyperlink" Target="http://www.nature.com/srep/2013/131021/srep02993/full/srep02993.html#auth-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www.nature.com/srep/2013/131021/srep02993/full/srep02993.html#auth-3" TargetMode="External"/><Relationship Id="rId5" Type="http://schemas.openxmlformats.org/officeDocument/2006/relationships/hyperlink" Target="http://www.nature.com/srep/2013/131021/srep02993/full/srep02993.html#auth-2" TargetMode="External"/><Relationship Id="rId4" Type="http://schemas.openxmlformats.org/officeDocument/2006/relationships/hyperlink" Target="http://www.nature.com/srep/2013/131021/srep02993/full/srep02993.html#auth-1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-personal.umich.edu/~mejn/network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ucsd.edu/~fan/complex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th.ucsd.edu/~fan/complex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ai.ia.agh.edu.pl/wiki/_export/s5/hekate:dl_intro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nature.com/full/nature-assets/nrn/journal/v10/n3/images/nrn2575-i1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dalierinstitute.com/target1.html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mejn/networks" TargetMode="External"/><Relationship Id="rId2" Type="http://schemas.openxmlformats.org/officeDocument/2006/relationships/hyperlink" Target="https://epubs.siam.org/doi/pdf/10.1137/S003614450342480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Lp-edwiGU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-personal.umich.edu/~mejn/network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epubs.siam.org/doi/pdf/10.1137/S003614450342480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71335" y="5568051"/>
            <a:ext cx="9410007" cy="108129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pitchFamily="28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pPr algn="l"/>
            <a:r>
              <a:rPr lang="en-US" altLang="en-US" sz="2800" dirty="0">
                <a:solidFill>
                  <a:schemeClr val="accent1">
                    <a:lumMod val="75000"/>
                  </a:schemeClr>
                </a:solidFill>
                <a:latin typeface="Aileron Light" panose="00000400000000000000" pitchFamily="50" charset="0"/>
                <a:cs typeface="Arial" pitchFamily="34" charset="0"/>
              </a:rPr>
              <a:t>Real Networks</a:t>
            </a:r>
            <a:endParaRPr lang="en-US" altLang="en-US" sz="2800" kern="0" dirty="0">
              <a:solidFill>
                <a:schemeClr val="accent1">
                  <a:lumMod val="75000"/>
                </a:schemeClr>
              </a:solidFill>
              <a:latin typeface="Aileron Light" panose="00000400000000000000" pitchFamily="50" charset="0"/>
              <a:cs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7160" y="55534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Excellence Through Knowledge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AF49FF9-E536-4CFE-ADB4-91157FC72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7847"/>
            <a:ext cx="4804756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indent="0">
              <a:buNone/>
            </a:pPr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ileron Light" panose="00000400000000000000" pitchFamily="50" charset="0"/>
              </a:rPr>
              <a:t>Prof. Ralucca Gera, rgera@nps.edu </a:t>
            </a:r>
          </a:p>
          <a:p>
            <a:pPr indent="0">
              <a:buNone/>
            </a:pPr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ileron Light" panose="00000400000000000000" pitchFamily="50" charset="0"/>
              </a:rPr>
              <a:t>Applied Mathematics Department, </a:t>
            </a:r>
            <a:b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ileron Light" panose="00000400000000000000" pitchFamily="50" charset="0"/>
              </a:rPr>
            </a:br>
            <a:r>
              <a:rPr lang="en-US" sz="1600" b="1" i="0" dirty="0">
                <a:solidFill>
                  <a:schemeClr val="accent1">
                    <a:lumMod val="75000"/>
                  </a:schemeClr>
                </a:solidFill>
                <a:effectLst/>
                <a:latin typeface="Aileron Light" panose="00000400000000000000" pitchFamily="50" charset="0"/>
              </a:rPr>
              <a:t>Naval Postgraduate School</a:t>
            </a:r>
            <a:endParaRPr lang="en-US" sz="1600" b="1" i="0" dirty="0">
              <a:solidFill>
                <a:schemeClr val="accent1">
                  <a:lumMod val="75000"/>
                </a:schemeClr>
              </a:solidFill>
              <a:effectLst/>
              <a:latin typeface="Segoe UI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17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23395-9D94-4BE0-B61A-9ECA7671E6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ileron Light" panose="000004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67" y="2458844"/>
            <a:ext cx="2979361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The internet is a layered network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96688" y="6443663"/>
            <a:ext cx="5953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D5F072A-38EE-4D37-976C-C29AA9835BEA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10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71" y="907279"/>
            <a:ext cx="7764310" cy="486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7666703" y="5906063"/>
            <a:ext cx="3276600" cy="2476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Aileron Light" panose="00000400000000000000" pitchFamily="50" charset="0"/>
                <a:ea typeface="ＭＳ Ｐゴシック" pitchFamily="28" charset="-128"/>
              </a:rPr>
              <a:t>Source: Dave Alderson, NPS</a:t>
            </a:r>
          </a:p>
        </p:txBody>
      </p:sp>
    </p:spTree>
    <p:extLst>
      <p:ext uri="{BB962C8B-B14F-4D97-AF65-F5344CB8AC3E}">
        <p14:creationId xmlns:p14="http://schemas.microsoft.com/office/powerpoint/2010/main" val="184761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78"/>
    </mc:Choice>
    <mc:Fallback>
      <p:transition spd="slow" advTm="3437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981539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Exploring the Internet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269F7E86-82CF-48AC-90F0-1F92C950F067}" type="slidenum">
              <a:rPr lang="en-US" altLang="en-US" sz="1400">
                <a:latin typeface="Aileron Light" panose="00000400000000000000" pitchFamily="50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en-US" sz="1400">
              <a:latin typeface="Aileron Light" panose="00000400000000000000" pitchFamily="50" charset="0"/>
            </a:endParaRPr>
          </a:p>
        </p:txBody>
      </p:sp>
      <p:sp>
        <p:nvSpPr>
          <p:cNvPr id="73731" name="Content Placeholder 2"/>
          <p:cNvSpPr>
            <a:spLocks noGrp="1"/>
          </p:cNvSpPr>
          <p:nvPr>
            <p:ph idx="4294967295"/>
          </p:nvPr>
        </p:nvSpPr>
        <p:spPr>
          <a:xfrm>
            <a:off x="838200" y="2008261"/>
            <a:ext cx="11353800" cy="1250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400" dirty="0">
                <a:solidFill>
                  <a:srgbClr val="FF0000"/>
                </a:solidFill>
                <a:latin typeface="Aileron Light" panose="00000400000000000000" pitchFamily="50" charset="0"/>
              </a:rPr>
              <a:t>Empirically-based topology modeling</a:t>
            </a:r>
            <a:r>
              <a:rPr lang="en-US" altLang="en-US" sz="2400" dirty="0">
                <a:latin typeface="Aileron Light" panose="00000400000000000000" pitchFamily="50" charset="0"/>
              </a:rPr>
              <a:t> of the Internet using </a:t>
            </a:r>
            <a:r>
              <a:rPr lang="en-US" altLang="en-US" sz="2400" dirty="0" err="1">
                <a:solidFill>
                  <a:srgbClr val="0033CC"/>
                </a:solidFill>
                <a:latin typeface="Aileron Light" panose="00000400000000000000" pitchFamily="50" charset="0"/>
              </a:rPr>
              <a:t>traceroutes</a:t>
            </a:r>
            <a:r>
              <a:rPr lang="en-US" altLang="en-US" sz="2400" dirty="0">
                <a:solidFill>
                  <a:srgbClr val="0033CC"/>
                </a:solidFill>
                <a:latin typeface="Aileron Light" panose="00000400000000000000" pitchFamily="50" charset="0"/>
              </a:rPr>
              <a:t> </a:t>
            </a:r>
            <a:r>
              <a:rPr lang="en-US" altLang="en-US" sz="2400" dirty="0">
                <a:latin typeface="Aileron Light" panose="00000400000000000000" pitchFamily="50" charset="0"/>
              </a:rPr>
              <a:t>(tool that traces the IP-route that a data packet travels),</a:t>
            </a:r>
            <a:r>
              <a:rPr lang="en-US" altLang="en-US" sz="2400" dirty="0">
                <a:solidFill>
                  <a:srgbClr val="0033CC"/>
                </a:solidFill>
                <a:latin typeface="Aileron Light" panose="00000400000000000000" pitchFamily="50" charset="0"/>
              </a:rPr>
              <a:t> to infer the IP-level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279" y="3067752"/>
            <a:ext cx="7044968" cy="302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109229" y="5843827"/>
            <a:ext cx="3276600" cy="2476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latin typeface="Aileron Light" panose="00000400000000000000" pitchFamily="50" charset="0"/>
                <a:ea typeface="ＭＳ Ｐゴシック" pitchFamily="28" charset="-128"/>
              </a:rPr>
              <a:t>From: Dave Alderson, NPS</a:t>
            </a:r>
          </a:p>
        </p:txBody>
      </p:sp>
    </p:spTree>
    <p:extLst>
      <p:ext uri="{BB962C8B-B14F-4D97-AF65-F5344CB8AC3E}">
        <p14:creationId xmlns:p14="http://schemas.microsoft.com/office/powerpoint/2010/main" val="2956094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78"/>
    </mc:Choice>
    <mc:Fallback>
      <p:transition spd="slow" advTm="3817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Aileron Light" panose="00000400000000000000" pitchFamily="50" charset="0"/>
              </a:rPr>
              <a:t>Sample Traceroute</a:t>
            </a:r>
            <a:endParaRPr lang="en-US" altLang="en-US" dirty="0">
              <a:latin typeface="Aileron Light" panose="00000400000000000000" pitchFamily="50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9B2DABE5-7382-4F00-B366-7B9CEDA72C4A}" type="slidenum">
              <a:rPr lang="en-US" altLang="en-US" sz="1400" smtClean="0">
                <a:latin typeface="Aileron Light" panose="00000400000000000000" pitchFamily="50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12</a:t>
            </a:fld>
            <a:endParaRPr lang="en-US" altLang="en-US" sz="1400">
              <a:latin typeface="Aileron Light" panose="00000400000000000000" pitchFamily="50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2084388"/>
            <a:ext cx="4433888" cy="5257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400">
                <a:latin typeface="Aileron Light" panose="00000400000000000000" pitchFamily="50" charset="0"/>
              </a:rPr>
              <a:t>Internet routing is based on policy (i.e. economics) so traceroutes do not give shortest-paths</a:t>
            </a:r>
            <a:endParaRPr lang="en-US" altLang="en-US" sz="2400">
              <a:latin typeface="Aileron Light" panose="00000400000000000000" pitchFamily="50" charset="0"/>
            </a:endParaRPr>
          </a:p>
          <a:p>
            <a:pPr>
              <a:defRPr/>
            </a:pPr>
            <a:endParaRPr lang="en-US" sz="2400" dirty="0">
              <a:latin typeface="Aileron Light" panose="00000400000000000000" pitchFamily="50" charset="0"/>
            </a:endParaRPr>
          </a:p>
        </p:txBody>
      </p:sp>
      <p:pic>
        <p:nvPicPr>
          <p:cNvPr id="5325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8"/>
          <a:stretch/>
        </p:blipFill>
        <p:spPr bwMode="auto">
          <a:xfrm>
            <a:off x="5554691" y="1751888"/>
            <a:ext cx="6132395" cy="349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7493615" y="2340375"/>
            <a:ext cx="1752600" cy="685800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00"/>
              </a:solidFill>
              <a:latin typeface="Aileron Light" panose="00000400000000000000" pitchFamily="50" charset="0"/>
              <a:ea typeface="ＭＳ Ｐゴシック" pitchFamily="2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93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3"/>
    </mc:Choice>
    <mc:Fallback>
      <p:transition spd="slow" advTm="850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98189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Constructing the Internet Topology using </a:t>
            </a:r>
            <a:r>
              <a:rPr lang="en-US" dirty="0" err="1">
                <a:solidFill>
                  <a:schemeClr val="bg1"/>
                </a:solidFill>
                <a:latin typeface="Aileron Light" panose="00000400000000000000" pitchFamily="50" charset="0"/>
              </a:rPr>
              <a:t>traceroutes</a:t>
            </a:r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2" y="1700600"/>
            <a:ext cx="4681538" cy="427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2443161" y="5899150"/>
            <a:ext cx="251460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 “Networks, An introduction” by Newman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1901" y="2076119"/>
            <a:ext cx="2228849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Vantage Points</a:t>
            </a:r>
          </a:p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(routers)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3460750" y="2127250"/>
            <a:ext cx="1657350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Elbow Connector 9"/>
          <p:cNvCxnSpPr>
            <a:cxnSpLocks/>
            <a:stCxn id="5" idx="2"/>
          </p:cNvCxnSpPr>
          <p:nvPr/>
        </p:nvCxnSpPr>
        <p:spPr bwMode="auto">
          <a:xfrm rot="16200000" flipH="1">
            <a:off x="2543913" y="2524863"/>
            <a:ext cx="3176700" cy="3571874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Elbow Connector 11"/>
          <p:cNvCxnSpPr>
            <a:cxnSpLocks/>
            <a:stCxn id="5" idx="0"/>
          </p:cNvCxnSpPr>
          <p:nvPr/>
        </p:nvCxnSpPr>
        <p:spPr bwMode="auto">
          <a:xfrm rot="16200000" flipH="1">
            <a:off x="5765541" y="-1343096"/>
            <a:ext cx="302144" cy="7140574"/>
          </a:xfrm>
          <a:prstGeom prst="bentConnector4">
            <a:avLst>
              <a:gd name="adj1" fmla="val -170233"/>
              <a:gd name="adj2" fmla="val 107514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98005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981895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How We Can View Data in Gephi</a:t>
            </a:r>
          </a:p>
        </p:txBody>
      </p:sp>
      <p:sp>
        <p:nvSpPr>
          <p:cNvPr id="54275" name="Slide Number Placeholder 2"/>
          <p:cNvSpPr>
            <a:spLocks noGrp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fld id="{3583BA6D-5CB8-476B-9C5F-88F6BB4095B7}" type="slidenum">
              <a:rPr lang="en-US" altLang="en-US" sz="1400">
                <a:latin typeface="Aileron Light" panose="00000400000000000000" pitchFamily="50" charset="0"/>
              </a:rPr>
              <a:pPr eaLnBrk="1" hangingPunct="1">
                <a:spcBef>
                  <a:spcPct val="0"/>
                </a:spcBef>
                <a:buFontTx/>
                <a:buNone/>
                <a:defRPr/>
              </a:pPr>
              <a:t>14</a:t>
            </a:fld>
            <a:endParaRPr lang="en-US" altLang="en-US" sz="1400">
              <a:latin typeface="Aileron Light" panose="00000400000000000000" pitchFamily="50" charset="0"/>
            </a:endParaRPr>
          </a:p>
        </p:txBody>
      </p:sp>
      <p:pic>
        <p:nvPicPr>
          <p:cNvPr id="54276" name="Picture 2" descr="\\FRANK\FGHome$\rgera\NPS\advisee\2013-2014\Daryl Lee\NPS data\betweeness-zoomed ou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7848"/>
            <a:ext cx="7427007" cy="432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22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22"/>
    </mc:Choice>
    <mc:Fallback>
      <p:transition spd="slow" advTm="792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The Internet (IP level)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5363" name="Picture 3" descr="C:\Users\Ralu\BVA google drive\teaching\MA4404\graphs and pictures of graphs\internet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6257"/>
            <a:ext cx="4572000" cy="442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08742" y="5954712"/>
            <a:ext cx="47181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ileron Light" panose="00000400000000000000" pitchFamily="50" charset="0"/>
              </a:rPr>
              <a:t>Source: </a:t>
            </a:r>
            <a:r>
              <a:rPr lang="en-US" sz="800" dirty="0">
                <a:latin typeface="Aileron Light" panose="00000400000000000000" pitchFamily="50" charset="0"/>
                <a:hlinkClick r:id="rId3"/>
              </a:rPr>
              <a:t>https://entropychaos.files.wordpress.com/2010/11/1069646562-lgl-2d-4000x4000.png</a:t>
            </a:r>
            <a:endParaRPr lang="en-US" sz="800" dirty="0">
              <a:latin typeface="Aileron Light" panose="00000400000000000000" pitchFamily="50" charset="0"/>
            </a:endParaRPr>
          </a:p>
          <a:p>
            <a:endParaRPr lang="en-US" sz="800" dirty="0">
              <a:latin typeface="Aileron Light" panose="00000400000000000000" pitchFamily="50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2600" y="1943101"/>
            <a:ext cx="385445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latin typeface="Aileron Light" panose="00000400000000000000" pitchFamily="50" charset="0"/>
              </a:rPr>
              <a:t>Bright clusters and points with many edges originating at them represent ISPs or DNS servers which redirect users to destination sites.</a:t>
            </a:r>
          </a:p>
          <a:p>
            <a:endParaRPr lang="en-US" sz="2400">
              <a:latin typeface="Aileron Light" panose="00000400000000000000" pitchFamily="50" charset="0"/>
            </a:endParaRPr>
          </a:p>
          <a:p>
            <a:r>
              <a:rPr lang="en-US" sz="2400">
                <a:latin typeface="Aileron Light" panose="00000400000000000000" pitchFamily="50" charset="0"/>
              </a:rPr>
              <a:t>Colors represent different countries</a:t>
            </a:r>
          </a:p>
          <a:p>
            <a:endParaRPr lang="en-US" sz="2400">
              <a:latin typeface="Aileron Light" panose="00000400000000000000" pitchFamily="50" charset="0"/>
            </a:endParaRPr>
          </a:p>
          <a:p>
            <a:r>
              <a:rPr lang="en-US">
                <a:latin typeface="Aileron Light" panose="00000400000000000000" pitchFamily="50" charset="0"/>
              </a:rPr>
              <a:t>Figure created by www.opte.org</a:t>
            </a:r>
            <a:endParaRPr lang="en-US" dirty="0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2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423395-9D94-4BE0-B61A-9ECA7671E6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5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ileron Light" panose="000004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422" y="1517649"/>
            <a:ext cx="3760333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The Internet </a:t>
            </a:r>
            <a:b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</a:br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(at the AS level)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96688" y="6443663"/>
            <a:ext cx="5953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D5F072A-38EE-4D37-976C-C29AA9835BEA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16</a:t>
            </a:fld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66703" y="5902607"/>
            <a:ext cx="3276600" cy="2476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solidFill>
                  <a:schemeClr val="bg1"/>
                </a:solidFill>
                <a:latin typeface="Aileron Light" panose="00000400000000000000" pitchFamily="50" charset="0"/>
                <a:ea typeface="ＭＳ Ｐゴシック" pitchFamily="28" charset="-128"/>
              </a:rPr>
              <a:t>Figure created by www.opte.org</a:t>
            </a: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56BCF33-629F-4CD5-B9EE-4DC5E004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076" y="697476"/>
            <a:ext cx="6879167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14C4C8-5ACE-410B-8AD3-F24636F8F3EE}"/>
              </a:ext>
            </a:extLst>
          </p:cNvPr>
          <p:cNvSpPr/>
          <p:nvPr/>
        </p:nvSpPr>
        <p:spPr>
          <a:xfrm>
            <a:off x="627422" y="3650276"/>
            <a:ext cx="4140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Nodes are autonomous systems</a:t>
            </a:r>
          </a:p>
          <a:p>
            <a:r>
              <a:rPr 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Edges are routes taken by data</a:t>
            </a:r>
          </a:p>
          <a:p>
            <a:r>
              <a:rPr 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using trace-routes</a:t>
            </a:r>
          </a:p>
        </p:txBody>
      </p:sp>
    </p:spTree>
    <p:extLst>
      <p:ext uri="{BB962C8B-B14F-4D97-AF65-F5344CB8AC3E}">
        <p14:creationId xmlns:p14="http://schemas.microsoft.com/office/powerpoint/2010/main" val="44871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78"/>
    </mc:Choice>
    <mc:Fallback>
      <p:transition spd="slow" advTm="3437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99008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The 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17</a:t>
            </a:fld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1294" y="2119356"/>
            <a:ext cx="11353800" cy="310212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ileron Light" panose="00000400000000000000" pitchFamily="50" charset="0"/>
              </a:rPr>
              <a:t>Graphical representations are not inspiring</a:t>
            </a:r>
          </a:p>
          <a:p>
            <a:endParaRPr lang="en-US" sz="2400" dirty="0">
              <a:latin typeface="Aileron Light" panose="00000400000000000000" pitchFamily="50" charset="0"/>
            </a:endParaRPr>
          </a:p>
          <a:p>
            <a:r>
              <a:rPr lang="en-US" sz="2400" dirty="0">
                <a:latin typeface="Aileron Light" panose="00000400000000000000" pitchFamily="50" charset="0"/>
              </a:rPr>
              <a:t>We can still describe it as we will see in this class, just keep in mind that it is an inferred topology not a true one </a:t>
            </a:r>
          </a:p>
          <a:p>
            <a:endParaRPr lang="en-US" sz="2400" dirty="0">
              <a:latin typeface="Aileron Light" panose="00000400000000000000" pitchFamily="50" charset="0"/>
            </a:endParaRPr>
          </a:p>
          <a:p>
            <a:r>
              <a:rPr lang="en-US" sz="2400" dirty="0">
                <a:latin typeface="Aileron Light" panose="00000400000000000000" pitchFamily="50" charset="0"/>
              </a:rPr>
              <a:t>However the graphs will be different at different granularity levels (the graphical representation might look the same)</a:t>
            </a:r>
          </a:p>
        </p:txBody>
      </p:sp>
    </p:spTree>
    <p:extLst>
      <p:ext uri="{BB962C8B-B14F-4D97-AF65-F5344CB8AC3E}">
        <p14:creationId xmlns:p14="http://schemas.microsoft.com/office/powerpoint/2010/main" val="3974432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886" y="1648550"/>
            <a:ext cx="3328910" cy="3982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939" y="1764134"/>
            <a:ext cx="5025058" cy="39629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01086" y="6203931"/>
            <a:ext cx="3708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ileron Light" panose="00000400000000000000" pitchFamily="50" charset="0"/>
              </a:rPr>
              <a:t>Source:  </a:t>
            </a:r>
            <a:r>
              <a:rPr lang="en-US" sz="800" dirty="0">
                <a:latin typeface="Aileron Light" panose="00000400000000000000" pitchFamily="50" charset="0"/>
                <a:hlinkClick r:id="rId4"/>
              </a:rPr>
              <a:t>http://www.pnas.org/content/111/23/8351.figures-only</a:t>
            </a:r>
            <a:r>
              <a:rPr lang="en-US" sz="800" dirty="0">
                <a:latin typeface="Aileron Light" panose="00000400000000000000" pitchFamily="50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6829" y="454242"/>
            <a:ext cx="96083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ileron Light" panose="00000400000000000000" pitchFamily="50" charset="0"/>
                <a:cs typeface="Times New Roman" panose="02020603050405020304" pitchFamily="18" charset="0"/>
              </a:rPr>
              <a:t>London Transport </a:t>
            </a:r>
            <a:r>
              <a:rPr lang="en-US" sz="4400" dirty="0" err="1">
                <a:solidFill>
                  <a:schemeClr val="bg1"/>
                </a:solidFill>
                <a:latin typeface="Aileron Light" panose="00000400000000000000" pitchFamily="50" charset="0"/>
                <a:cs typeface="Times New Roman" panose="02020603050405020304" pitchFamily="18" charset="0"/>
              </a:rPr>
              <a:t>Netw</a:t>
            </a:r>
            <a:r>
              <a:rPr lang="en-US" sz="4400" dirty="0">
                <a:solidFill>
                  <a:schemeClr val="bg1"/>
                </a:solidFill>
                <a:latin typeface="Aileron Light" panose="00000400000000000000" pitchFamily="50" charset="0"/>
                <a:cs typeface="Times New Roman" panose="02020603050405020304" pitchFamily="18" charset="0"/>
              </a:rPr>
              <a:t>. - Multiplex </a:t>
            </a:r>
            <a:endParaRPr lang="en-US" sz="4400" dirty="0">
              <a:solidFill>
                <a:schemeClr val="bg1"/>
              </a:solidFill>
              <a:latin typeface="Aileron Light" panose="000004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67087" y="573293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ileron Light" panose="00000400000000000000" pitchFamily="50" charset="0"/>
              </a:rPr>
              <a:t>London</a:t>
            </a: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48351" y="573293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ileron Light" panose="00000400000000000000" pitchFamily="50" charset="0"/>
              </a:rPr>
              <a:t>NYC</a:t>
            </a:r>
            <a:endParaRPr lang="en-US" dirty="0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6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8382"/>
            <a:ext cx="3861987" cy="1325563"/>
          </a:xfrm>
        </p:spPr>
        <p:txBody>
          <a:bodyPr>
            <a:normAutofit/>
          </a:bodyPr>
          <a:lstStyle/>
          <a:p>
            <a:r>
              <a:rPr lang="en-US">
                <a:latin typeface="Aileron Light" panose="00000400000000000000" pitchFamily="50" charset="0"/>
              </a:rPr>
              <a:t>Airline network (multilayer)</a:t>
            </a: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96688" y="6443663"/>
            <a:ext cx="5953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19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1028" name="Picture 4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550" y="636171"/>
            <a:ext cx="4419600" cy="558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02250" y="6398796"/>
            <a:ext cx="5676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latin typeface="Aileron Light" panose="00000400000000000000" pitchFamily="50" charset="0"/>
              </a:rPr>
              <a:t>Source: </a:t>
            </a:r>
            <a:r>
              <a:rPr lang="en-US" sz="800">
                <a:latin typeface="Aileron Light" panose="00000400000000000000" pitchFamily="50" charset="0"/>
                <a:hlinkClick r:id="rId3"/>
              </a:rPr>
              <a:t> https://www.nature.com/articles/ncomms7868</a:t>
            </a:r>
            <a:endParaRPr lang="en-US" sz="800">
              <a:latin typeface="Aileron Light" panose="00000400000000000000" pitchFamily="50" charset="0"/>
            </a:endParaRPr>
          </a:p>
          <a:p>
            <a:endParaRPr lang="en-US" sz="800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1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sz="4000" kern="1200">
                <a:solidFill>
                  <a:srgbClr val="FFFFFF"/>
                </a:solidFill>
                <a:latin typeface="Aileron Light" panose="00000400000000000000" pitchFamily="50" charset="0"/>
              </a:rPr>
              <a:t>Learning Outcomes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Be able to grasp the meaning new research in complex networks:</a:t>
            </a:r>
          </a:p>
          <a:p>
            <a:pPr lvl="2"/>
            <a:r>
              <a:rPr lang="en-US" altLang="en-US" dirty="0">
                <a:latin typeface="Aileron Light" panose="00000400000000000000" pitchFamily="50" charset="0"/>
              </a:rPr>
              <a:t>Recognize the roles of networks in life, nature, and research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Distinguish between network categories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Give examples of real networks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Illustrate </a:t>
            </a:r>
            <a:r>
              <a:rPr lang="en-US" altLang="en-US" sz="2000" dirty="0">
                <a:latin typeface="Aileron Light" panose="00000400000000000000" pitchFamily="50" charset="0"/>
              </a:rPr>
              <a:t>the need for network models:</a:t>
            </a:r>
          </a:p>
          <a:p>
            <a:pPr lvl="2"/>
            <a:r>
              <a:rPr lang="en-US" altLang="en-US" dirty="0">
                <a:latin typeface="Aileron Light" panose="00000400000000000000" pitchFamily="50" charset="0"/>
              </a:rPr>
              <a:t>Structure &amp; dynamics</a:t>
            </a:r>
          </a:p>
        </p:txBody>
      </p:sp>
    </p:spTree>
    <p:extLst>
      <p:ext uri="{BB962C8B-B14F-4D97-AF65-F5344CB8AC3E}">
        <p14:creationId xmlns:p14="http://schemas.microsoft.com/office/powerpoint/2010/main" val="1862090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54000" y="2658382"/>
            <a:ext cx="10515600" cy="1325563"/>
          </a:xfrm>
        </p:spPr>
        <p:txBody>
          <a:bodyPr/>
          <a:lstStyle/>
          <a:p>
            <a:pPr algn="ctr"/>
            <a:r>
              <a:rPr lang="en-US" altLang="en-US" dirty="0">
                <a:latin typeface="Aileron Light" panose="00000400000000000000" pitchFamily="50" charset="0"/>
              </a:rPr>
              <a:t>Social Networks</a:t>
            </a: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3206750" y="3429000"/>
            <a:ext cx="7772400" cy="1500188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Links denote a social interaction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What are some examples that you can think of?</a:t>
            </a:r>
          </a:p>
          <a:p>
            <a:endParaRPr lang="en-US" sz="2400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25200" y="645477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38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7" b="-1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065" y="2505349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Facebook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21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047" y="6172201"/>
            <a:ext cx="12191999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Source: </a:t>
            </a:r>
            <a:r>
              <a:rPr lang="en-US" sz="13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http://blog.revolutionanalytics.com/2010/12/facebooks-social-network-graph.html</a:t>
            </a:r>
            <a:endParaRPr lang="en-US" sz="130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464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7410"/>
            <a:ext cx="9019674" cy="1325563"/>
          </a:xfrm>
        </p:spPr>
        <p:txBody>
          <a:bodyPr/>
          <a:lstStyle/>
          <a:p>
            <a:r>
              <a:rPr lang="en-US" altLang="en-US" dirty="0">
                <a:latin typeface="Aileron Light" panose="00000400000000000000" pitchFamily="50" charset="0"/>
              </a:rPr>
              <a:t>Social Networks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09158"/>
            <a:ext cx="7016097" cy="329723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latin typeface="Aileron Light" panose="00000400000000000000" pitchFamily="50" charset="0"/>
              </a:rPr>
              <a:t>Links denote a social interaction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Networks of acquaintances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actor networks (Bacon)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co-authorship networks (</a:t>
            </a:r>
            <a:r>
              <a:rPr lang="en-US" altLang="en-US" dirty="0" err="1">
                <a:latin typeface="Aileron Light" panose="00000400000000000000" pitchFamily="50" charset="0"/>
              </a:rPr>
              <a:t>Erdos</a:t>
            </a:r>
            <a:r>
              <a:rPr lang="en-US" altLang="en-US" dirty="0">
                <a:latin typeface="Aileron Light" panose="00000400000000000000" pitchFamily="50" charset="0"/>
              </a:rPr>
              <a:t>)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director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phone-call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e-mail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IM networks</a:t>
            </a:r>
          </a:p>
          <a:p>
            <a:pPr marL="987425" lvl="2" indent="-293688">
              <a:lnSpc>
                <a:spcPct val="80000"/>
              </a:lnSpc>
            </a:pPr>
            <a:r>
              <a:rPr lang="en-US" altLang="en-US" sz="2400" dirty="0">
                <a:latin typeface="Aileron Light" panose="00000400000000000000" pitchFamily="50" charset="0"/>
              </a:rPr>
              <a:t>Microsoft buddy network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Bluetooth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sexual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home page networks</a:t>
            </a:r>
          </a:p>
          <a:p>
            <a:pPr marL="692150" lvl="1" indent="-347663">
              <a:lnSpc>
                <a:spcPct val="80000"/>
              </a:lnSpc>
            </a:pPr>
            <a:endParaRPr lang="en-US" altLang="en-US" dirty="0">
              <a:latin typeface="Aileron Light" panose="00000400000000000000" pitchFamily="50" charset="0"/>
            </a:endParaRPr>
          </a:p>
          <a:p>
            <a:pPr marL="692150" lvl="1" indent="-347663">
              <a:lnSpc>
                <a:spcPct val="80000"/>
              </a:lnSpc>
            </a:pPr>
            <a:endParaRPr lang="en-US" altLang="en-US" dirty="0">
              <a:latin typeface="Aileron Light" panose="00000400000000000000" pitchFamily="50" charset="0"/>
            </a:endParaRPr>
          </a:p>
          <a:p>
            <a:pPr>
              <a:lnSpc>
                <a:spcPct val="80000"/>
              </a:lnSpc>
            </a:pPr>
            <a:endParaRPr lang="en-US" altLang="en-US" sz="2400" dirty="0">
              <a:latin typeface="Aileron Light" panose="00000400000000000000" pitchFamily="50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197850" y="5973343"/>
            <a:ext cx="3201296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ileron Light" panose="00000400000000000000" pitchFamily="50" charset="0"/>
                <a:cs typeface="Arial" panose="020B0604020202020204" pitchFamily="34" charset="0"/>
              </a:rPr>
              <a:t>Source:  https://www.slideshare.net/charthur/slides-networks-2017-r1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4DC12-B564-41D7-ACDD-7FC4023FD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19" y="1661206"/>
            <a:ext cx="6114423" cy="431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3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687" y="1522973"/>
            <a:ext cx="7505584" cy="454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97410"/>
            <a:ext cx="9019674" cy="1325563"/>
          </a:xfrm>
        </p:spPr>
        <p:txBody>
          <a:bodyPr/>
          <a:lstStyle/>
          <a:p>
            <a:r>
              <a:rPr lang="en-US" altLang="en-US" dirty="0">
                <a:latin typeface="Aileron Light" panose="00000400000000000000" pitchFamily="50" charset="0"/>
              </a:rPr>
              <a:t>Social Networks</a:t>
            </a:r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709158"/>
            <a:ext cx="7016097" cy="329723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2400" dirty="0">
                <a:latin typeface="Aileron Light" panose="00000400000000000000" pitchFamily="50" charset="0"/>
              </a:rPr>
              <a:t>Links denote a social interaction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Networks of acquaintances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actor networks (Bacon)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co-authorship networks (</a:t>
            </a:r>
            <a:r>
              <a:rPr lang="en-US" altLang="en-US" dirty="0" err="1">
                <a:latin typeface="Aileron Light" panose="00000400000000000000" pitchFamily="50" charset="0"/>
              </a:rPr>
              <a:t>Erdos</a:t>
            </a:r>
            <a:r>
              <a:rPr lang="en-US" altLang="en-US" dirty="0">
                <a:latin typeface="Aileron Light" panose="00000400000000000000" pitchFamily="50" charset="0"/>
              </a:rPr>
              <a:t>)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director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phone-call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e-mail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IM networks</a:t>
            </a:r>
          </a:p>
          <a:p>
            <a:pPr marL="987425" lvl="2" indent="-293688">
              <a:lnSpc>
                <a:spcPct val="80000"/>
              </a:lnSpc>
            </a:pPr>
            <a:r>
              <a:rPr lang="en-US" altLang="en-US" sz="2400" dirty="0">
                <a:latin typeface="Aileron Light" panose="00000400000000000000" pitchFamily="50" charset="0"/>
              </a:rPr>
              <a:t>Microsoft buddy network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Bluetooth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sexual networks</a:t>
            </a:r>
          </a:p>
          <a:p>
            <a:pPr marL="692150" lvl="1" indent="-347663">
              <a:lnSpc>
                <a:spcPct val="80000"/>
              </a:lnSpc>
            </a:pPr>
            <a:r>
              <a:rPr lang="en-US" altLang="en-US" dirty="0">
                <a:latin typeface="Aileron Light" panose="00000400000000000000" pitchFamily="50" charset="0"/>
              </a:rPr>
              <a:t>home page networks</a:t>
            </a:r>
          </a:p>
          <a:p>
            <a:pPr marL="692150" lvl="1" indent="-347663">
              <a:lnSpc>
                <a:spcPct val="80000"/>
              </a:lnSpc>
            </a:pPr>
            <a:endParaRPr lang="en-US" altLang="en-US" dirty="0">
              <a:latin typeface="Aileron Light" panose="00000400000000000000" pitchFamily="50" charset="0"/>
            </a:endParaRPr>
          </a:p>
          <a:p>
            <a:pPr marL="692150" lvl="1" indent="-347663">
              <a:lnSpc>
                <a:spcPct val="80000"/>
              </a:lnSpc>
            </a:pPr>
            <a:endParaRPr lang="en-US" altLang="en-US" dirty="0">
              <a:latin typeface="Aileron Light" panose="00000400000000000000" pitchFamily="50" charset="0"/>
            </a:endParaRPr>
          </a:p>
          <a:p>
            <a:pPr>
              <a:lnSpc>
                <a:spcPct val="80000"/>
              </a:lnSpc>
            </a:pPr>
            <a:endParaRPr lang="en-US" altLang="en-US" sz="2400" dirty="0">
              <a:latin typeface="Aileron Light" panose="00000400000000000000" pitchFamily="50" charset="0"/>
            </a:endParaRP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8197850" y="5973343"/>
            <a:ext cx="251460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ileron Light" panose="00000400000000000000" pitchFamily="50" charset="0"/>
                <a:cs typeface="Arial" panose="020B0604020202020204" pitchFamily="34" charset="0"/>
              </a:rPr>
              <a:t>Source:  “Networks, An introduction” by Newman</a:t>
            </a:r>
          </a:p>
        </p:txBody>
      </p:sp>
    </p:spTree>
    <p:extLst>
      <p:ext uri="{BB962C8B-B14F-4D97-AF65-F5344CB8AC3E}">
        <p14:creationId xmlns:p14="http://schemas.microsoft.com/office/powerpoint/2010/main" val="2282068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66" y="1525156"/>
            <a:ext cx="3700462" cy="44563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38662" y="1468523"/>
            <a:ext cx="7433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D3E4D"/>
                </a:solidFill>
                <a:latin typeface="Aileron Light" panose="00000400000000000000" pitchFamily="50" charset="0"/>
              </a:rPr>
              <a:t>Organized the 14 layers of Noordin Top into 3 categories that become the layers of our multilayered network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Dark Networks (Multilayered)</a:t>
            </a:r>
          </a:p>
        </p:txBody>
      </p:sp>
      <p:pic>
        <p:nvPicPr>
          <p:cNvPr id="9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6091588" y="2063197"/>
            <a:ext cx="3700462" cy="378936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46360" y="5439298"/>
            <a:ext cx="5935426" cy="586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3" dirty="0">
                <a:solidFill>
                  <a:srgbClr val="3333B3"/>
                </a:solidFill>
                <a:latin typeface="Aileron Light" panose="00000400000000000000" pitchFamily="50" charset="0"/>
              </a:rPr>
              <a:t>Figure: </a:t>
            </a:r>
            <a:r>
              <a:rPr lang="en-US" sz="803" dirty="0">
                <a:solidFill>
                  <a:srgbClr val="2D3E4D"/>
                </a:solidFill>
                <a:latin typeface="Aileron Light" panose="00000400000000000000" pitchFamily="50" charset="0"/>
              </a:rPr>
              <a:t>HIGGS Multiplex Social </a:t>
            </a:r>
          </a:p>
          <a:p>
            <a:r>
              <a:rPr lang="en-US" sz="803" dirty="0">
                <a:solidFill>
                  <a:srgbClr val="2D3E4D"/>
                </a:solidFill>
                <a:latin typeface="Aileron Light" panose="00000400000000000000" pitchFamily="50" charset="0"/>
              </a:rPr>
              <a:t>Interaction Twitter Data: </a:t>
            </a:r>
            <a:br>
              <a:rPr lang="en-US" sz="803" dirty="0">
                <a:solidFill>
                  <a:srgbClr val="2D3E4D"/>
                </a:solidFill>
                <a:latin typeface="Aileron Light" panose="00000400000000000000" pitchFamily="50" charset="0"/>
              </a:rPr>
            </a:br>
            <a:r>
              <a:rPr lang="en-US" sz="803" dirty="0">
                <a:solidFill>
                  <a:srgbClr val="2D3E4D"/>
                </a:solidFill>
                <a:latin typeface="Aileron Light" panose="00000400000000000000" pitchFamily="50" charset="0"/>
              </a:rPr>
              <a:t>retrieved from</a:t>
            </a:r>
          </a:p>
          <a:p>
            <a:r>
              <a:rPr lang="en-US" sz="803" dirty="0">
                <a:solidFill>
                  <a:srgbClr val="2D3E4D"/>
                </a:solidFill>
                <a:latin typeface="Aileron Light" panose="00000400000000000000" pitchFamily="50" charset="0"/>
                <a:hlinkClick r:id="rId5"/>
              </a:rPr>
              <a:t>http://deim.urv.cat/manlio.dedomenico/images/muxviz/muxViz community5.png</a:t>
            </a:r>
            <a:endParaRPr lang="en-US" sz="803" dirty="0">
              <a:latin typeface="Aileron Light" panose="00000400000000000000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7465" y="4846890"/>
            <a:ext cx="1222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ileron Light" panose="00000400000000000000" pitchFamily="50" charset="0"/>
              </a:rPr>
              <a:t>Trust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17726" y="4093543"/>
            <a:ext cx="151725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Knowledge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60261" y="4093543"/>
            <a:ext cx="122274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LoC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8950" y="2336536"/>
            <a:ext cx="122274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Trust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65370" y="2315136"/>
            <a:ext cx="122274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LoC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11676" y="2327114"/>
            <a:ext cx="1517250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Knowledge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01694" y="6175156"/>
            <a:ext cx="26164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Aileron Light" panose="00000400000000000000" pitchFamily="50" charset="0"/>
              </a:rPr>
              <a:t>Source for </a:t>
            </a:r>
            <a:r>
              <a:rPr lang="en-US" sz="800" dirty="0" err="1">
                <a:latin typeface="Aileron Light" panose="00000400000000000000" pitchFamily="50" charset="0"/>
              </a:rPr>
              <a:t>Noordin</a:t>
            </a:r>
            <a:r>
              <a:rPr lang="en-US" sz="800" dirty="0">
                <a:latin typeface="Aileron Light" panose="00000400000000000000" pitchFamily="50" charset="0"/>
              </a:rPr>
              <a:t> Top network: Ryan Miller, NPS student</a:t>
            </a:r>
          </a:p>
        </p:txBody>
      </p:sp>
    </p:spTree>
    <p:extLst>
      <p:ext uri="{BB962C8B-B14F-4D97-AF65-F5344CB8AC3E}">
        <p14:creationId xmlns:p14="http://schemas.microsoft.com/office/powerpoint/2010/main" val="3056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30"/>
    </mc:Choice>
    <mc:Fallback>
      <p:transition spd="slow" advTm="413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Zachary’s Karate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25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424" y="1525157"/>
            <a:ext cx="8229600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7827948" y="6088835"/>
            <a:ext cx="448796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l"/>
            <a:r>
              <a:rPr lang="en-US" alt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Source:  </a:t>
            </a:r>
            <a:r>
              <a:rPr lang="en-US" sz="700" i="1" dirty="0">
                <a:latin typeface="Aileron Light" panose="00000400000000000000" pitchFamily="50" charset="0"/>
                <a:cs typeface="Arial" panose="020B0604020202020204" pitchFamily="34" charset="0"/>
              </a:rPr>
              <a:t>Identifying overlapping communities as well as hubs and outliers via nonnegative matrix factorization 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in Scientific Reports by </a:t>
            </a:r>
            <a:r>
              <a:rPr lang="en-US" sz="700" dirty="0" err="1">
                <a:latin typeface="Aileron Light" panose="00000400000000000000" pitchFamily="50" charset="0"/>
                <a:cs typeface="Arial" panose="020B0604020202020204" pitchFamily="34" charset="0"/>
                <a:hlinkClick r:id="rId4"/>
              </a:rPr>
              <a:t>Xiaochun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  <a:hlinkClick r:id="rId4"/>
              </a:rPr>
              <a:t> Cao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,</a:t>
            </a:r>
            <a:r>
              <a:rPr lang="en-US" sz="700" baseline="30000" dirty="0">
                <a:latin typeface="Aileron Light" panose="00000400000000000000" pitchFamily="50" charset="0"/>
                <a:cs typeface="Arial" panose="020B0604020202020204" pitchFamily="34" charset="0"/>
              </a:rPr>
              <a:t> 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  <a:hlinkClick r:id="rId5"/>
              </a:rPr>
              <a:t>Xiao Wang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,</a:t>
            </a:r>
            <a:r>
              <a:rPr lang="en-US" sz="700" baseline="30000" dirty="0">
                <a:latin typeface="Aileron Light" panose="00000400000000000000" pitchFamily="50" charset="0"/>
                <a:cs typeface="Arial" panose="020B0604020202020204" pitchFamily="34" charset="0"/>
              </a:rPr>
              <a:t> 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  <a:hlinkClick r:id="rId6"/>
              </a:rPr>
              <a:t>Di </a:t>
            </a:r>
            <a:r>
              <a:rPr lang="en-US" sz="700" dirty="0" err="1">
                <a:latin typeface="Aileron Light" panose="00000400000000000000" pitchFamily="50" charset="0"/>
                <a:cs typeface="Arial" panose="020B0604020202020204" pitchFamily="34" charset="0"/>
                <a:hlinkClick r:id="rId6"/>
              </a:rPr>
              <a:t>Jin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, </a:t>
            </a:r>
            <a:r>
              <a:rPr lang="en-US" sz="700" dirty="0" err="1">
                <a:latin typeface="Aileron Light" panose="00000400000000000000" pitchFamily="50" charset="0"/>
                <a:cs typeface="Arial" panose="020B0604020202020204" pitchFamily="34" charset="0"/>
                <a:hlinkClick r:id="rId7"/>
              </a:rPr>
              <a:t>Yixin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  <a:hlinkClick r:id="rId7"/>
              </a:rPr>
              <a:t> Cao</a:t>
            </a:r>
            <a:r>
              <a:rPr lang="en-US" sz="700" baseline="30000" dirty="0">
                <a:latin typeface="Aileron Light" panose="00000400000000000000" pitchFamily="50" charset="0"/>
                <a:cs typeface="Arial" panose="020B0604020202020204" pitchFamily="34" charset="0"/>
              </a:rPr>
              <a:t> 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</a:rPr>
              <a:t>&amp; </a:t>
            </a:r>
            <a:r>
              <a:rPr lang="en-US" sz="700" dirty="0">
                <a:latin typeface="Aileron Light" panose="00000400000000000000" pitchFamily="50" charset="0"/>
                <a:cs typeface="Arial" panose="020B0604020202020204" pitchFamily="34" charset="0"/>
                <a:hlinkClick r:id="rId8"/>
              </a:rPr>
              <a:t>D. He</a:t>
            </a:r>
            <a:r>
              <a:rPr lang="en-US" sz="700" baseline="30000" dirty="0">
                <a:latin typeface="Aileron Light" panose="00000400000000000000" pitchFamily="50" charset="0"/>
                <a:cs typeface="Arial" panose="020B0604020202020204" pitchFamily="34" charset="0"/>
              </a:rPr>
              <a:t>, </a:t>
            </a:r>
            <a:endParaRPr lang="en-US" sz="700" dirty="0">
              <a:latin typeface="Aileron Light" panose="00000400000000000000" pitchFamily="50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25800" y="5764317"/>
            <a:ext cx="8886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30000"/>
              </a:spcBef>
              <a:defRPr/>
            </a:pPr>
            <a:r>
              <a:rPr lang="en-US" altLang="en-US" sz="1400" dirty="0">
                <a:solidFill>
                  <a:srgbClr val="000000"/>
                </a:solidFill>
                <a:latin typeface="Aileron Light" panose="00000400000000000000" pitchFamily="50" charset="0"/>
              </a:rPr>
              <a:t>34 members 78 relations, 2 years, disagreements between instructor and club administrator, the club split into two</a:t>
            </a:r>
          </a:p>
        </p:txBody>
      </p:sp>
      <p:sp>
        <p:nvSpPr>
          <p:cNvPr id="9" name="Rectangle 8"/>
          <p:cNvSpPr/>
          <p:nvPr/>
        </p:nvSpPr>
        <p:spPr>
          <a:xfrm>
            <a:off x="647078" y="1803786"/>
            <a:ext cx="29592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altLang="en-US" sz="2400" dirty="0">
                <a:latin typeface="Aileron Light" panose="00000400000000000000" pitchFamily="50" charset="0"/>
              </a:rPr>
              <a:t>The paper referenced in the source tried a community detection algorithm on the reference Zachary’s karate club</a:t>
            </a:r>
          </a:p>
        </p:txBody>
      </p:sp>
    </p:spTree>
    <p:extLst>
      <p:ext uri="{BB962C8B-B14F-4D97-AF65-F5344CB8AC3E}">
        <p14:creationId xmlns:p14="http://schemas.microsoft.com/office/powerpoint/2010/main" val="499708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Physicist Collaboration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371064"/>
            <a:ext cx="4807275" cy="3804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525157"/>
            <a:ext cx="3878646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62250" y="5701748"/>
            <a:ext cx="87557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800" dirty="0"/>
              <a:t>source: Newman’s gallery of pictures:</a:t>
            </a:r>
          </a:p>
          <a:p>
            <a:r>
              <a:rPr lang="en-US" altLang="en-US" sz="800" dirty="0">
                <a:hlinkClick r:id="rId4"/>
              </a:rPr>
              <a:t>http://www-personal.umich.edu/~mejn/networks/</a:t>
            </a:r>
            <a:endParaRPr lang="en-US" altLang="en-US" sz="800" dirty="0"/>
          </a:p>
        </p:txBody>
      </p:sp>
      <p:sp>
        <p:nvSpPr>
          <p:cNvPr id="8" name="Rectangle 7"/>
          <p:cNvSpPr/>
          <p:nvPr/>
        </p:nvSpPr>
        <p:spPr>
          <a:xfrm>
            <a:off x="4997450" y="1532612"/>
            <a:ext cx="7296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Just like the IP vs AS level of the internet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You get different graphs at different granularity levels</a:t>
            </a:r>
          </a:p>
        </p:txBody>
      </p:sp>
    </p:spTree>
    <p:extLst>
      <p:ext uri="{BB962C8B-B14F-4D97-AF65-F5344CB8AC3E}">
        <p14:creationId xmlns:p14="http://schemas.microsoft.com/office/powerpoint/2010/main" val="187548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3600">
                <a:solidFill>
                  <a:srgbClr val="FFFFFF"/>
                </a:solidFill>
              </a:rPr>
              <a:t>Marvel Comics Characters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E69D0-C179-4D78-9A27-DD14B938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13"/>
          <a:stretch/>
        </p:blipFill>
        <p:spPr>
          <a:xfrm>
            <a:off x="-50488" y="1464250"/>
            <a:ext cx="7971548" cy="4684107"/>
          </a:xfrm>
          <a:prstGeom prst="rect">
            <a:avLst/>
          </a:prstGeom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7F0379-D638-4476-B27B-F26614711CC9}"/>
              </a:ext>
            </a:extLst>
          </p:cNvPr>
          <p:cNvSpPr txBox="1"/>
          <p:nvPr/>
        </p:nvSpPr>
        <p:spPr>
          <a:xfrm>
            <a:off x="8700825" y="5879087"/>
            <a:ext cx="277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 Max Barest, NPS student</a:t>
            </a:r>
          </a:p>
        </p:txBody>
      </p:sp>
    </p:spTree>
    <p:extLst>
      <p:ext uri="{BB962C8B-B14F-4D97-AF65-F5344CB8AC3E}">
        <p14:creationId xmlns:p14="http://schemas.microsoft.com/office/powerpoint/2010/main" val="3371768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600"/>
              <a:t>Trump talk (Twitter using www.netlytic.org)</a:t>
            </a:r>
          </a:p>
        </p:txBody>
      </p:sp>
      <p:sp>
        <p:nvSpPr>
          <p:cNvPr id="8" name="Freeform: Shape 1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15091" b="-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8012868" y="5817379"/>
            <a:ext cx="4179131" cy="58342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  <a:latin typeface="Aileron Light" panose="00000400000000000000" pitchFamily="50" charset="0"/>
              </a:rPr>
              <a:t>Source: Tom Knuth, NPS student</a:t>
            </a:r>
          </a:p>
        </p:txBody>
      </p:sp>
    </p:spTree>
    <p:extLst>
      <p:ext uri="{BB962C8B-B14F-4D97-AF65-F5344CB8AC3E}">
        <p14:creationId xmlns:p14="http://schemas.microsoft.com/office/powerpoint/2010/main" val="4122738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en-US" sz="4200"/>
              <a:t>Boards of directors </a:t>
            </a:r>
            <a:br>
              <a:rPr lang="en-US" altLang="en-US" sz="4200"/>
            </a:br>
            <a:r>
              <a:rPr lang="en-US" altLang="en-US" sz="4200"/>
              <a:t>(mixed data types of the vertices)</a:t>
            </a:r>
          </a:p>
        </p:txBody>
      </p:sp>
      <p:sp>
        <p:nvSpPr>
          <p:cNvPr id="26631" name="Freeform: Shape 7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8" r="17258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7852873" y="6162817"/>
            <a:ext cx="14638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altLang="en-US" sz="800" b="1"/>
              <a:t>Source: http://theyrule.net</a:t>
            </a:r>
          </a:p>
        </p:txBody>
      </p:sp>
    </p:spTree>
    <p:extLst>
      <p:ext uri="{BB962C8B-B14F-4D97-AF65-F5344CB8AC3E}">
        <p14:creationId xmlns:p14="http://schemas.microsoft.com/office/powerpoint/2010/main" val="3994097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191">
            <a:extLst>
              <a:ext uri="{FF2B5EF4-FFF2-40B4-BE49-F238E27FC236}">
                <a16:creationId xmlns:a16="http://schemas.microsoft.com/office/drawing/2014/main" id="{EA9E6440-28AB-43CB-B9F2-B84F6A187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7242" y="365124"/>
            <a:ext cx="5431537" cy="57972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39338" y="704088"/>
            <a:ext cx="4804011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 dirty="0">
                <a:solidFill>
                  <a:schemeClr val="bg1"/>
                </a:solidFill>
              </a:rPr>
              <a:t>Recall: MA 4027 </a:t>
            </a:r>
            <a:br>
              <a:rPr lang="en-US" altLang="en-US" sz="40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(Graph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9338" y="2066544"/>
            <a:ext cx="4804011" cy="3781035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A vertex generally represents an object/idea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An edge relationships between objects/ideas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Small graphs or graphs with a pattern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Edges (well understood laws)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Usually static in time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422" y="2009417"/>
            <a:ext cx="2274155" cy="2194560"/>
          </a:xfrm>
          <a:prstGeom prst="rect">
            <a:avLst/>
          </a:prstGeom>
        </p:spPr>
      </p:pic>
      <p:pic>
        <p:nvPicPr>
          <p:cNvPr id="6" name="Picture 2" descr="C:\Users\Ralu\Desktop\NPS\Conferences\2014\SJSU\graphs\compl_bi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151" y="977809"/>
            <a:ext cx="1845141" cy="1330630"/>
          </a:xfrm>
          <a:prstGeom prst="rect">
            <a:avLst/>
          </a:prstGeom>
          <a:noFill/>
        </p:spPr>
      </p:pic>
      <p:pic>
        <p:nvPicPr>
          <p:cNvPr id="10" name="Picture 9" descr="C:\Users\Ralu\Desktop\NPS\Conferences\graphs\doublesta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60578" y="4330778"/>
            <a:ext cx="2552658" cy="132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fld id="{157F350D-AF71-4C20-BC7F-7DC4D7768176}" type="slidenum">
              <a:rPr lang="en-US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3</a:t>
            </a:fld>
            <a:endParaRPr lang="en-US" alt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52196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Erdos graph </a:t>
            </a: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8" r="12207" b="-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51920" y="6309360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640B6591-407E-4742-9513-3BA6198A5F88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30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172201"/>
            <a:ext cx="7028495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Source: </a:t>
            </a:r>
            <a:r>
              <a:rPr lang="en-US" sz="13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http://www.math.ucsd.edu/~fan/complex/</a:t>
            </a:r>
            <a:endParaRPr lang="en-US" sz="130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8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A subgraph of the Hollywood graph</a:t>
            </a:r>
          </a:p>
        </p:txBody>
      </p:sp>
      <p:sp>
        <p:nvSpPr>
          <p:cNvPr id="4100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8" r="11740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1502554" y="6270531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  <a:defRPr/>
            </a:pPr>
            <a:fld id="{640B6591-407E-4742-9513-3BA6198A5F88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 algn="ctr">
                <a:spcAft>
                  <a:spcPts val="600"/>
                </a:spcAft>
                <a:defRPr/>
              </a:pPr>
              <a:t>31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8091" y="5750870"/>
            <a:ext cx="7163222" cy="48083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dirty="0">
                <a:solidFill>
                  <a:srgbClr val="FFFFFF"/>
                </a:solidFill>
              </a:rPr>
              <a:t>Source: </a:t>
            </a:r>
            <a:r>
              <a:rPr lang="en-US" sz="1300" dirty="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http://www.math.ucsd.edu/~fan/complex/</a:t>
            </a:r>
            <a:endParaRPr lang="en-US" sz="1300" dirty="0">
              <a:solidFill>
                <a:srgbClr val="FFFFFF"/>
              </a:solidFill>
            </a:endParaRPr>
          </a:p>
          <a:p>
            <a:pPr algn="ctr">
              <a:spcAft>
                <a:spcPts val="600"/>
              </a:spcAft>
            </a:pPr>
            <a:endParaRPr lang="en-US" sz="1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920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Aileron Light" panose="00000400000000000000" pitchFamily="50" charset="0"/>
              </a:rPr>
              <a:t>Networks of information</a:t>
            </a: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3416300" y="3695700"/>
            <a:ext cx="7772400" cy="1500188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Nodes store information, links associate information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What are some examples that you can think of?</a:t>
            </a:r>
          </a:p>
          <a:p>
            <a:pPr marL="0" indent="0">
              <a:buNone/>
            </a:pPr>
            <a:endParaRPr lang="en-US" altLang="en-US" sz="2400" dirty="0">
              <a:latin typeface="Aileron Light" panose="00000400000000000000" pitchFamily="50" charset="0"/>
            </a:endParaRPr>
          </a:p>
          <a:p>
            <a:endParaRPr lang="en-US" sz="2400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058400" y="624522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428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latin typeface="Aileron Light" panose="00000400000000000000" pitchFamily="50" charset="0"/>
              </a:rPr>
              <a:t>Networks of information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1472" y="2262499"/>
            <a:ext cx="8340695" cy="23330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sz="2600" dirty="0">
                <a:latin typeface="Aileron Light" panose="00000400000000000000" pitchFamily="50" charset="0"/>
              </a:rPr>
              <a:t>Nodes store information, links associate information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Citation network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The Web (a network of information stored on web pages)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Peer-to-Peer networks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Word networks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Networks of Trust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Bluetooth networks</a:t>
            </a:r>
          </a:p>
        </p:txBody>
      </p:sp>
    </p:spTree>
    <p:extLst>
      <p:ext uri="{BB962C8B-B14F-4D97-AF65-F5344CB8AC3E}">
        <p14:creationId xmlns:p14="http://schemas.microsoft.com/office/powerpoint/2010/main" val="552100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58382"/>
            <a:ext cx="3725254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ileron Light" panose="00000400000000000000" pitchFamily="50" charset="0"/>
              </a:rPr>
              <a:t>Citation Networks and WWW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96688" y="6443663"/>
            <a:ext cx="5953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34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r="8063"/>
          <a:stretch/>
        </p:blipFill>
        <p:spPr bwMode="auto">
          <a:xfrm>
            <a:off x="5334000" y="965675"/>
            <a:ext cx="6151103" cy="459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6785360" y="6152914"/>
            <a:ext cx="3505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ileron Light" panose="00000400000000000000" pitchFamily="50" charset="0"/>
                <a:cs typeface="Arial" panose="020B0604020202020204" pitchFamily="34" charset="0"/>
              </a:rPr>
              <a:t>Source:  “The Structure and Function of Complex Networks” by Newman</a:t>
            </a:r>
          </a:p>
        </p:txBody>
      </p:sp>
    </p:spTree>
    <p:extLst>
      <p:ext uri="{BB962C8B-B14F-4D97-AF65-F5344CB8AC3E}">
        <p14:creationId xmlns:p14="http://schemas.microsoft.com/office/powerpoint/2010/main" val="3570698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ileron Light" panose="00000400000000000000" pitchFamily="50" charset="0"/>
              </a:rPr>
              <a:t>Networks of personal homepages</a:t>
            </a:r>
          </a:p>
        </p:txBody>
      </p:sp>
      <p:pic>
        <p:nvPicPr>
          <p:cNvPr id="2867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289" y="2220805"/>
            <a:ext cx="869948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3781572" y="5539111"/>
            <a:ext cx="10572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ileron Light" panose="00000400000000000000" pitchFamily="50" charset="0"/>
              </a:rPr>
              <a:t>Stanford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048772" y="5534349"/>
            <a:ext cx="5873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ileron Light" panose="00000400000000000000" pitchFamily="50" charset="0"/>
              </a:rPr>
              <a:t>MIT</a:t>
            </a:r>
          </a:p>
        </p:txBody>
      </p:sp>
      <p:sp>
        <p:nvSpPr>
          <p:cNvPr id="28678" name="Rectangle 7"/>
          <p:cNvSpPr>
            <a:spLocks noChangeArrowheads="1"/>
          </p:cNvSpPr>
          <p:nvPr/>
        </p:nvSpPr>
        <p:spPr bwMode="auto">
          <a:xfrm>
            <a:off x="7942374" y="6106784"/>
            <a:ext cx="42496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800" b="1" dirty="0">
                <a:latin typeface="Aileron Light" panose="00000400000000000000" pitchFamily="50" charset="0"/>
              </a:rPr>
              <a:t>Source: Lada A. Adamic and </a:t>
            </a:r>
            <a:r>
              <a:rPr lang="en-US" altLang="en-US" sz="800" b="1" dirty="0" err="1">
                <a:latin typeface="Aileron Light" panose="00000400000000000000" pitchFamily="50" charset="0"/>
              </a:rPr>
              <a:t>Eytan</a:t>
            </a:r>
            <a:r>
              <a:rPr lang="en-US" altLang="en-US" sz="800" b="1" dirty="0">
                <a:latin typeface="Aileron Light" panose="00000400000000000000" pitchFamily="50" charset="0"/>
              </a:rPr>
              <a:t> Adar, ‘Friends and neighbors on the web’, </a:t>
            </a:r>
            <a:r>
              <a:rPr lang="en-US" altLang="en-US" sz="800" b="1" i="1" dirty="0">
                <a:latin typeface="Aileron Light" panose="00000400000000000000" pitchFamily="50" charset="0"/>
              </a:rPr>
              <a:t>Social Networks</a:t>
            </a:r>
            <a:r>
              <a:rPr lang="en-US" altLang="en-US" sz="800" b="1" dirty="0">
                <a:latin typeface="Aileron Light" panose="00000400000000000000" pitchFamily="50" charset="0"/>
              </a:rPr>
              <a:t>, 25(3):211-230, July 2003. </a:t>
            </a: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 bwMode="auto">
          <a:xfrm>
            <a:off x="1406911" y="1641770"/>
            <a:ext cx="3646205" cy="7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ileron Light" panose="00000400000000000000" pitchFamily="50" charset="0"/>
              </a:rPr>
              <a:t>Vertices are webpages;  </a:t>
            </a:r>
            <a:br>
              <a:rPr lang="en-US" altLang="en-US" dirty="0">
                <a:latin typeface="Aileron Light" panose="00000400000000000000" pitchFamily="50" charset="0"/>
              </a:rPr>
            </a:br>
            <a:r>
              <a:rPr lang="en-US" altLang="en-US" dirty="0">
                <a:latin typeface="Aileron Light" panose="00000400000000000000" pitchFamily="50" charset="0"/>
              </a:rPr>
              <a:t>Edges are hyperlinks</a:t>
            </a:r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6766311" y="1570623"/>
            <a:ext cx="3646205" cy="769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algn="l" eaLnBrk="1" hangingPunct="1"/>
            <a:r>
              <a:rPr lang="en-US" altLang="en-US" dirty="0">
                <a:latin typeface="Aileron Light" panose="00000400000000000000" pitchFamily="50" charset="0"/>
              </a:rPr>
              <a:t>Created using a crawler </a:t>
            </a:r>
            <a:br>
              <a:rPr lang="en-US" altLang="en-US" dirty="0">
                <a:latin typeface="Aileron Light" panose="00000400000000000000" pitchFamily="50" charset="0"/>
              </a:rPr>
            </a:br>
            <a:r>
              <a:rPr lang="en-US" altLang="en-US" dirty="0">
                <a:latin typeface="Aileron Light" panose="00000400000000000000" pitchFamily="50" charset="0"/>
              </a:rPr>
              <a:t>(a computer program that automatically surfs the web)</a:t>
            </a:r>
          </a:p>
        </p:txBody>
      </p:sp>
    </p:spTree>
    <p:extLst>
      <p:ext uri="{BB962C8B-B14F-4D97-AF65-F5344CB8AC3E}">
        <p14:creationId xmlns:p14="http://schemas.microsoft.com/office/powerpoint/2010/main" val="3660892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182" y="591079"/>
            <a:ext cx="10515600" cy="1325563"/>
          </a:xfrm>
        </p:spPr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Semantic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3206" y="2019869"/>
            <a:ext cx="4244454" cy="334429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ileron Light" panose="00000400000000000000" pitchFamily="50" charset="0"/>
              </a:rPr>
              <a:t>The goal is “to make the Web content </a:t>
            </a:r>
            <a:r>
              <a:rPr lang="en-US" sz="2400" i="1" dirty="0">
                <a:latin typeface="Aileron Light" panose="00000400000000000000" pitchFamily="50" charset="0"/>
              </a:rPr>
              <a:t>understandabl</a:t>
            </a:r>
            <a:r>
              <a:rPr lang="en-US" sz="2400" dirty="0">
                <a:latin typeface="Aileron Light" panose="00000400000000000000" pitchFamily="50" charset="0"/>
              </a:rPr>
              <a:t>e for machines and enable automated reasoning over it”</a:t>
            </a:r>
          </a:p>
          <a:p>
            <a:r>
              <a:rPr lang="en-US" sz="2400" dirty="0">
                <a:latin typeface="Aileron Light" panose="00000400000000000000" pitchFamily="50" charset="0"/>
              </a:rPr>
              <a:t>Edge labels</a:t>
            </a:r>
            <a:br>
              <a:rPr lang="en-US" sz="2400" dirty="0">
                <a:latin typeface="Aileron Light" panose="00000400000000000000" pitchFamily="50" charset="0"/>
              </a:rPr>
            </a:br>
            <a:endParaRPr lang="en-US" sz="2400" dirty="0">
              <a:latin typeface="Aileron Light" panose="00000400000000000000" pitchFamily="50" charset="0"/>
            </a:endParaRPr>
          </a:p>
          <a:p>
            <a:endParaRPr lang="en-US" sz="2400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 rot="10800000" flipV="1">
            <a:off x="11598275" y="6505575"/>
            <a:ext cx="593725" cy="2889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480" y="1743284"/>
            <a:ext cx="6463338" cy="365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17089" y="6514046"/>
            <a:ext cx="674221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Source:  </a:t>
            </a:r>
            <a:r>
              <a:rPr lang="en-US" sz="800" dirty="0">
                <a:hlinkClick r:id="rId3"/>
              </a:rPr>
              <a:t>http://ai.ia.agh.edu.pl/wiki/_export/s5/hekate:dl_intro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018374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>
                <a:latin typeface="Aileron Light" panose="00000400000000000000" pitchFamily="50" charset="0"/>
              </a:rPr>
              <a:t>Biological networks</a:t>
            </a: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3737212" y="3757399"/>
            <a:ext cx="7772400" cy="1500188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They apply to biological systems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What are some examples that you can think of?</a:t>
            </a:r>
          </a:p>
          <a:p>
            <a:endParaRPr lang="en-US" sz="2400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125200" y="6490884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37</a:t>
            </a:fld>
            <a:endParaRPr lang="en-US" dirty="0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93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524302" y="589869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Aileron Light" panose="00000400000000000000" pitchFamily="50" charset="0"/>
              </a:rPr>
              <a:t>Biological networks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2215" y="2095500"/>
            <a:ext cx="5323146" cy="45466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Aileron Light" panose="00000400000000000000" pitchFamily="50" charset="0"/>
              </a:rPr>
              <a:t>Biological systems represented as networks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Protein-Protein Interaction Networks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Gene regulation networks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Metabolic pathways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The Food Web</a:t>
            </a:r>
          </a:p>
          <a:p>
            <a:pPr marL="692150" lvl="1" indent="-347663"/>
            <a:r>
              <a:rPr lang="en-US" altLang="en-US" dirty="0">
                <a:latin typeface="Aileron Light" panose="00000400000000000000" pitchFamily="50" charset="0"/>
              </a:rPr>
              <a:t>Neural Networks</a:t>
            </a:r>
          </a:p>
          <a:p>
            <a:pPr marL="692150" lvl="1" indent="-347663"/>
            <a:endParaRPr lang="en-US" altLang="en-US" dirty="0">
              <a:latin typeface="Aileron Light" panose="00000400000000000000" pitchFamily="50" charset="0"/>
            </a:endParaRPr>
          </a:p>
        </p:txBody>
      </p:sp>
      <p:pic>
        <p:nvPicPr>
          <p:cNvPr id="269316" name="Picture 4" descr="protein_ma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887" y="1384300"/>
            <a:ext cx="4943902" cy="466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 bwMode="auto">
          <a:xfrm>
            <a:off x="7631373" y="6163959"/>
            <a:ext cx="251460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ileron Light" panose="00000400000000000000" pitchFamily="50" charset="0"/>
                <a:cs typeface="Arial" panose="020B0604020202020204" pitchFamily="34" charset="0"/>
              </a:rPr>
              <a:t>Source:  “Networks, An introduction” by Newman</a:t>
            </a:r>
          </a:p>
        </p:txBody>
      </p:sp>
    </p:spTree>
    <p:extLst>
      <p:ext uri="{BB962C8B-B14F-4D97-AF65-F5344CB8AC3E}">
        <p14:creationId xmlns:p14="http://schemas.microsoft.com/office/powerpoint/2010/main" val="12617646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The Brain</a:t>
            </a:r>
          </a:p>
        </p:txBody>
      </p:sp>
      <p:pic>
        <p:nvPicPr>
          <p:cNvPr id="2050" name="Picture 2" descr="https://media.nature.com/full/nature-assets/nrn/journal/v10/n3/images/nrn2575-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39" y="1422944"/>
            <a:ext cx="6642316" cy="472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49612" y="616784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Source: </a:t>
            </a:r>
            <a:r>
              <a:rPr lang="en-US" sz="800" dirty="0">
                <a:hlinkClick r:id="rId3"/>
              </a:rPr>
              <a:t>https://media.nature.com/full/nature-assets/nrn/journal/v10/n3/images/nrn2575-i1.jpg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3439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89559" y="513853"/>
            <a:ext cx="4922477" cy="14703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dirty="0">
                <a:latin typeface="Aileron Light" panose="00000400000000000000" pitchFamily="50" charset="0"/>
              </a:rPr>
              <a:t>MA 4404: </a:t>
            </a:r>
            <a:br>
              <a:rPr lang="en-US" altLang="en-US" dirty="0">
                <a:latin typeface="Aileron Light" panose="00000400000000000000" pitchFamily="50" charset="0"/>
              </a:rPr>
            </a:br>
            <a:r>
              <a:rPr lang="en-US" altLang="en-US" dirty="0">
                <a:latin typeface="Aileron Light" panose="00000400000000000000" pitchFamily="50" charset="0"/>
              </a:rPr>
              <a:t>Complex Networks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7363" y="2623312"/>
            <a:ext cx="5598446" cy="39795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  <a:defRPr/>
            </a:pPr>
            <a:r>
              <a:rPr lang="en-US" sz="2000" dirty="0">
                <a:latin typeface="Aileron Light" panose="00000400000000000000" pitchFamily="50" charset="0"/>
              </a:rPr>
              <a:t>Complex networks (nontrivial to define, here are some characteristics):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generally very large,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nodes may or may not have well-defined roles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nodes  may interact</a:t>
            </a:r>
            <a:r>
              <a:rPr lang="en-US" sz="2000" u="sng" dirty="0">
                <a:latin typeface="Aileron Light" panose="00000400000000000000" pitchFamily="50" charset="0"/>
              </a:rPr>
              <a:t> </a:t>
            </a:r>
            <a:r>
              <a:rPr lang="en-US" sz="2000" dirty="0">
                <a:latin typeface="Aileron Light" panose="00000400000000000000" pitchFamily="50" charset="0"/>
              </a:rPr>
              <a:t>according to rules that generally are not understood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the change or failure of a small subset may have a significant impact on the entire network 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mixed type of nodes/edges (layered social network and a communication network)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they self-organize (emergent properties)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latin typeface="Aileron Light" panose="00000400000000000000" pitchFamily="50" charset="0"/>
              </a:rPr>
              <a:t>such networks adapt, and therefore evolve </a:t>
            </a:r>
          </a:p>
          <a:p>
            <a:pPr marL="0">
              <a:defRPr/>
            </a:pPr>
            <a:endParaRPr lang="en-US" sz="1800" dirty="0">
              <a:latin typeface="Aileron Light" panose="00000400000000000000" pitchFamily="50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:\NPS\presentations\2014\BAD math\Internet_mar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065" b="-1"/>
          <a:stretch/>
        </p:blipFill>
        <p:spPr bwMode="auto">
          <a:xfrm>
            <a:off x="6044884" y="799352"/>
            <a:ext cx="5358314" cy="519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048921" y="6487090"/>
            <a:ext cx="1055716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fld id="{56EC7925-0B19-4B03-8ABB-459FAE343684}" type="slidenum">
              <a:rPr lang="en-US" altLang="en-US" sz="1200">
                <a:solidFill>
                  <a:prstClr val="black">
                    <a:tint val="75000"/>
                  </a:prstClr>
                </a:solidFill>
                <a:latin typeface="Aileron Light" panose="00000400000000000000" pitchFamily="50" charset="0"/>
                <a:ea typeface="+mn-ea"/>
              </a:rPr>
              <a:pPr algn="r" eaLnBrk="1" hangingPunct="1">
                <a:spcBef>
                  <a:spcPts val="0"/>
                </a:spcBef>
                <a:spcAft>
                  <a:spcPts val="600"/>
                </a:spcAft>
                <a:buNone/>
                <a:defRPr/>
              </a:pPr>
              <a:t>4</a:t>
            </a:fld>
            <a:endParaRPr lang="en-US" altLang="en-US" sz="1200">
              <a:solidFill>
                <a:prstClr val="black">
                  <a:tint val="75000"/>
                </a:prstClr>
              </a:solidFill>
              <a:latin typeface="Aileron Light" panose="00000400000000000000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3446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ileron Light" panose="00000400000000000000" pitchFamily="50" charset="0"/>
              </a:rPr>
              <a:t>The Ecosystem Environment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9613E0-C608-4B6F-8D7A-7ADEF6A28D89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40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14338" name="Picture 2" descr="C:\Users\Ralu\BVA google drive\teaching\MA4404\graphs and pictures of graphs\foodweb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54" y="1701875"/>
            <a:ext cx="4448175" cy="438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5000" y="6545848"/>
            <a:ext cx="7543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Aileron Light" panose="00000400000000000000" pitchFamily="50" charset="0"/>
              </a:rPr>
              <a:t>Source: </a:t>
            </a:r>
            <a:r>
              <a:rPr lang="en-US" sz="800" dirty="0">
                <a:latin typeface="Aileron Light" panose="00000400000000000000" pitchFamily="50" charset="0"/>
                <a:hlinkClick r:id="rId3"/>
              </a:rPr>
              <a:t>http://www.bordalierinstitute.com/target1.html</a:t>
            </a:r>
            <a:endParaRPr lang="en-US" sz="800" dirty="0">
              <a:latin typeface="Aileron Light" panose="00000400000000000000" pitchFamily="50" charset="0"/>
            </a:endParaRPr>
          </a:p>
          <a:p>
            <a:endParaRPr lang="en-US" sz="800" dirty="0">
              <a:latin typeface="Aileron Light" panose="00000400000000000000" pitchFamily="50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29033" y="2465146"/>
            <a:ext cx="1694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ileron Light" panose="00000400000000000000" pitchFamily="50" charset="0"/>
              </a:rPr>
              <a:t>biomass-size distribution of aquatic ecosystems (trophic web or food-web)</a:t>
            </a:r>
            <a:endParaRPr lang="en-US" sz="1400" dirty="0">
              <a:latin typeface="Aileron Light" panose="00000400000000000000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462615" y="3203811"/>
            <a:ext cx="1327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>
                <a:latin typeface="Aileron Light" panose="00000400000000000000" pitchFamily="50" charset="0"/>
              </a:rPr>
              <a:t>Particular network: ecosystem evolution of the lake Constance</a:t>
            </a:r>
            <a:endParaRPr lang="en-US" sz="1400" dirty="0">
              <a:latin typeface="Aileron Light" panose="00000400000000000000" pitchFamily="50" charset="0"/>
            </a:endParaRPr>
          </a:p>
        </p:txBody>
      </p:sp>
      <p:pic>
        <p:nvPicPr>
          <p:cNvPr id="9" name="Picture 3" descr="C:\Users\Ralu\BVA google drive\teaching\MA4404\graphs and pictures of graphs\foodweb2.jpg">
            <a:extLst>
              <a:ext uri="{FF2B5EF4-FFF2-40B4-BE49-F238E27FC236}">
                <a16:creationId xmlns:a16="http://schemas.microsoft.com/office/drawing/2014/main" id="{3AABF246-9018-486F-AF8D-A904D5E7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86" y="1997122"/>
            <a:ext cx="3703729" cy="38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1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itchFamily="34" charset="-128"/>
                <a:cs typeface="ＭＳ Ｐゴシック" pitchFamily="28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MS PGothic" pitchFamily="34" charset="-128"/>
                <a:cs typeface="ＭＳ Ｐゴシック" pitchFamily="28" charset="-128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Times" pitchFamily="28" charset="0"/>
                <a:ea typeface="ＭＳ Ｐゴシック" pitchFamily="28" charset="-128"/>
              </a:defRPr>
            </a:lvl9pPr>
          </a:lstStyle>
          <a:p>
            <a:pPr algn="ctr" eaLnBrk="1" hangingPunct="1"/>
            <a:r>
              <a:rPr lang="en-US" altLang="en-US" sz="6600" kern="1200" dirty="0">
                <a:solidFill>
                  <a:schemeClr val="tx1"/>
                </a:solidFill>
                <a:latin typeface="Aileron Light" panose="00000400000000000000" pitchFamily="50" charset="0"/>
                <a:ea typeface="+mj-ea"/>
                <a:cs typeface="+mj-cs"/>
              </a:rPr>
              <a:t>Conclusion</a:t>
            </a:r>
            <a:endParaRPr lang="en-US" sz="6600" kern="1200" dirty="0">
              <a:solidFill>
                <a:schemeClr val="tx1"/>
              </a:solidFill>
              <a:latin typeface="Aileron Light" panose="00000400000000000000" pitchFamily="50" charset="0"/>
              <a:ea typeface="+mj-ea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>
                <a:solidFill>
                  <a:schemeClr val="bg1"/>
                </a:solidFill>
                <a:latin typeface="Aileron Light" panose="00000400000000000000" pitchFamily="50" charset="0"/>
              </a:rPr>
              <a:pPr algn="r">
                <a:spcAft>
                  <a:spcPts val="600"/>
                </a:spcAft>
                <a:defRPr/>
              </a:pPr>
              <a:t>41</a:t>
            </a:fld>
            <a:endParaRPr lang="en-US" sz="1200">
              <a:solidFill>
                <a:schemeClr val="bg1"/>
              </a:solidFill>
              <a:latin typeface="Aileron Light" panose="00000400000000000000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5486400"/>
            <a:ext cx="2763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Aileron Light" panose="00000400000000000000" pitchFamily="50" charset="0"/>
              </a:rPr>
              <a:t>Networks are everywhere!</a:t>
            </a:r>
            <a:endParaRPr lang="en-US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296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92150" lvl="1"/>
            <a:r>
              <a:rPr lang="en-US" altLang="en-US" dirty="0">
                <a:latin typeface="Aileron Light" panose="00000400000000000000" pitchFamily="50" charset="0"/>
              </a:rPr>
              <a:t>Understand their topology</a:t>
            </a:r>
          </a:p>
          <a:p>
            <a:pPr marL="692150" lvl="1"/>
            <a:r>
              <a:rPr lang="en-US" altLang="en-US" dirty="0">
                <a:latin typeface="Aileron Light" panose="00000400000000000000" pitchFamily="50" charset="0"/>
              </a:rPr>
              <a:t>Understand how they formed/function </a:t>
            </a:r>
          </a:p>
          <a:p>
            <a:pPr marL="692150" lvl="1"/>
            <a:r>
              <a:rPr lang="en-US" altLang="en-US" dirty="0">
                <a:latin typeface="Aileron Light" panose="00000400000000000000" pitchFamily="50" charset="0"/>
              </a:rPr>
              <a:t>Measure their properties</a:t>
            </a:r>
          </a:p>
          <a:p>
            <a:pPr marL="692150" lvl="1"/>
            <a:r>
              <a:rPr lang="en-US" altLang="en-US" dirty="0">
                <a:latin typeface="Aileron Light" panose="00000400000000000000" pitchFamily="50" charset="0"/>
              </a:rPr>
              <a:t>Study their evolution and dynamics</a:t>
            </a:r>
          </a:p>
          <a:p>
            <a:pPr marL="692150" lvl="1"/>
            <a:r>
              <a:rPr lang="en-US" altLang="en-US" b="1" dirty="0">
                <a:latin typeface="Aileron Light" panose="00000400000000000000" pitchFamily="50" charset="0"/>
              </a:rPr>
              <a:t>Create realistic models (generative models)</a:t>
            </a:r>
          </a:p>
          <a:p>
            <a:pPr marL="1092200" lvl="2"/>
            <a:r>
              <a:rPr lang="en-US" altLang="en-US" sz="2400" dirty="0">
                <a:latin typeface="Aileron Light" panose="00000400000000000000" pitchFamily="50" charset="0"/>
              </a:rPr>
              <a:t>create algorithms for synthetic networks (that make use of the real network structure to mimic the existing ones)</a:t>
            </a:r>
          </a:p>
          <a:p>
            <a:pPr marL="1092200" lvl="2"/>
            <a:r>
              <a:rPr lang="en-US" altLang="en-US" sz="2400" dirty="0">
                <a:latin typeface="Aileron Light" panose="00000400000000000000" pitchFamily="50" charset="0"/>
              </a:rPr>
              <a:t>they allow researcher to study several examples of like networks, at different scales.</a:t>
            </a:r>
          </a:p>
        </p:txBody>
      </p:sp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18225" y="535899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kern="1200" dirty="0">
                <a:solidFill>
                  <a:schemeClr val="bg1"/>
                </a:solidFill>
                <a:latin typeface="Aileron Light" panose="00000400000000000000" pitchFamily="50" charset="0"/>
              </a:rPr>
              <a:t>What do we do with them?</a:t>
            </a:r>
          </a:p>
        </p:txBody>
      </p:sp>
    </p:spTree>
    <p:extLst>
      <p:ext uri="{BB962C8B-B14F-4D97-AF65-F5344CB8AC3E}">
        <p14:creationId xmlns:p14="http://schemas.microsoft.com/office/powerpoint/2010/main" val="2317843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Graph theory introduced graphs, as simplified networks (static, with patterns, well understood laws create them).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Sociologists were the first to study social networks: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Study of patterns of connections between people to understand how society functions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Surveys are used to collect data (hard to obtain, inaccurate, subjective)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Typical research questions: Centrality and connectivity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Used to be limited (we now have bigdata)</a:t>
            </a:r>
          </a:p>
        </p:txBody>
      </p:sp>
      <p:sp>
        <p:nvSpPr>
          <p:cNvPr id="819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04320" y="6455664"/>
            <a:ext cx="44805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600">
                <a:solidFill>
                  <a:schemeClr val="tx1">
                    <a:lumMod val="50000"/>
                    <a:lumOff val="50000"/>
                  </a:schemeClr>
                </a:solidFill>
                <a:latin typeface="Aileron Light" panose="00000400000000000000" pitchFamily="50" charset="0"/>
                <a:cs typeface="+mn-cs"/>
              </a:rPr>
              <a:t>Jure Leskovec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44E39E-8A56-4050-8323-838BD7469522}"/>
              </a:ext>
            </a:extLst>
          </p:cNvPr>
          <p:cNvSpPr/>
          <p:nvPr/>
        </p:nvSpPr>
        <p:spPr>
          <a:xfrm>
            <a:off x="766" y="-20280"/>
            <a:ext cx="4055348" cy="6888418"/>
          </a:xfrm>
          <a:prstGeom prst="rect">
            <a:avLst/>
          </a:prstGeom>
          <a:solidFill>
            <a:srgbClr val="FFD5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kern="1200" dirty="0">
                <a:latin typeface="Aileron Light" panose="00000400000000000000" pitchFamily="50" charset="0"/>
              </a:rPr>
              <a:t>Traditional approach in studying networks</a:t>
            </a:r>
          </a:p>
        </p:txBody>
      </p:sp>
    </p:spTree>
    <p:extLst>
      <p:ext uri="{BB962C8B-B14F-4D97-AF65-F5344CB8AC3E}">
        <p14:creationId xmlns:p14="http://schemas.microsoft.com/office/powerpoint/2010/main" val="2219755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04445" y="511388"/>
            <a:ext cx="7499445" cy="614710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altLang="en-US" sz="2400" b="1" dirty="0">
                <a:latin typeface="Aileron Light" panose="00000400000000000000" pitchFamily="50" charset="0"/>
              </a:rPr>
              <a:t>Networks got Larger</a:t>
            </a:r>
            <a:r>
              <a:rPr lang="en-US" altLang="en-US" sz="2400" dirty="0">
                <a:latin typeface="Aileron Light" panose="00000400000000000000" pitchFamily="50" charset="0"/>
              </a:rPr>
              <a:t> (e.g., Web, Internet, on-line social networks) with millions of nodes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Many traditional questions not useful anymore: 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Traditional: What happens if a node </a:t>
            </a:r>
            <a:r>
              <a:rPr lang="en-US" altLang="en-US" sz="2400" i="1" dirty="0">
                <a:latin typeface="Aileron Light" panose="00000400000000000000" pitchFamily="50" charset="0"/>
              </a:rPr>
              <a:t>x</a:t>
            </a:r>
            <a:r>
              <a:rPr lang="en-US" altLang="en-US" sz="2400" dirty="0">
                <a:latin typeface="Aileron Light" panose="00000400000000000000" pitchFamily="50" charset="0"/>
              </a:rPr>
              <a:t> is removed? 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Now: What percentage of nodes needs to be removed to affect network connectivity?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Cannot draw (plot) the network with the purpose of examining it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Focus moves from a single node to study of </a:t>
            </a:r>
            <a:r>
              <a:rPr lang="en-US" altLang="en-US" sz="2400" b="1" dirty="0">
                <a:latin typeface="Aileron Light" panose="00000400000000000000" pitchFamily="50" charset="0"/>
              </a:rPr>
              <a:t>statistical</a:t>
            </a:r>
            <a:r>
              <a:rPr lang="en-US" altLang="en-US" sz="2400" dirty="0">
                <a:latin typeface="Aileron Light" panose="00000400000000000000" pitchFamily="50" charset="0"/>
              </a:rPr>
              <a:t> properties of the network as a whole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Develop tools to analyze large networks: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Statistical properties of large networks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Develop models that help understand these properties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Predict behavior of networked systems based on measured structural properties </a:t>
            </a:r>
          </a:p>
          <a:p>
            <a:endParaRPr lang="en-US" altLang="en-US" sz="2400" dirty="0">
              <a:latin typeface="Aileron Light" panose="000004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4910DA-1514-4BBB-968A-90F93635BDED}"/>
              </a:ext>
            </a:extLst>
          </p:cNvPr>
          <p:cNvSpPr/>
          <p:nvPr/>
        </p:nvSpPr>
        <p:spPr>
          <a:xfrm>
            <a:off x="0" y="-20280"/>
            <a:ext cx="4055348" cy="6888418"/>
          </a:xfrm>
          <a:prstGeom prst="rect">
            <a:avLst/>
          </a:prstGeom>
          <a:solidFill>
            <a:srgbClr val="9292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kern="1200" dirty="0">
                <a:latin typeface="Aileron Light" panose="00000400000000000000" pitchFamily="50" charset="0"/>
              </a:rPr>
              <a:t>Newer approaches</a:t>
            </a:r>
          </a:p>
        </p:txBody>
      </p:sp>
    </p:spTree>
    <p:extLst>
      <p:ext uri="{BB962C8B-B14F-4D97-AF65-F5344CB8AC3E}">
        <p14:creationId xmlns:p14="http://schemas.microsoft.com/office/powerpoint/2010/main" val="3075296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altLang="en-US" kern="1200" dirty="0">
                <a:solidFill>
                  <a:srgbClr val="FFFFFF"/>
                </a:solidFill>
                <a:latin typeface="Aileron Light" panose="00000400000000000000" pitchFamily="50" charset="0"/>
              </a:rPr>
              <a:t>Statistical properties of real networks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altLang="en-US" sz="2400" dirty="0">
                <a:latin typeface="Aileron Light" panose="00000400000000000000" pitchFamily="50" charset="0"/>
              </a:rPr>
              <a:t>Features that tend to be used to capture part of the structure (cannot have characterization):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Degree distributions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Small-world effect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Clustering coefficient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Network resilience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Community structure</a:t>
            </a:r>
          </a:p>
          <a:p>
            <a:pPr lvl="2"/>
            <a:r>
              <a:rPr lang="en-US" altLang="en-US" sz="2400" dirty="0">
                <a:latin typeface="Aileron Light" panose="00000400000000000000" pitchFamily="50" charset="0"/>
              </a:rPr>
              <a:t>Subgraphs or motifs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Capturing the structure helps to: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Generalize/transfer known properties to unknown data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Extend small networks to larger scales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Attempt to understand the future of the network </a:t>
            </a:r>
          </a:p>
        </p:txBody>
      </p:sp>
    </p:spTree>
    <p:extLst>
      <p:ext uri="{BB962C8B-B14F-4D97-AF65-F5344CB8AC3E}">
        <p14:creationId xmlns:p14="http://schemas.microsoft.com/office/powerpoint/2010/main" val="79072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704850"/>
            <a:ext cx="3785616" cy="29781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Aileron Light" panose="00000400000000000000" pitchFamily="50" charset="0"/>
              </a:rPr>
              <a:t>References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640B6591-407E-4742-9513-3BA6198A5F88}" type="slidenum">
              <a:rPr lang="en-US" sz="1200">
                <a:solidFill>
                  <a:schemeClr val="bg1">
                    <a:alpha val="80000"/>
                  </a:schemeClr>
                </a:solidFill>
                <a:latin typeface="Aileron Light" panose="00000400000000000000" pitchFamily="50" charset="0"/>
              </a:rPr>
              <a:pPr algn="r">
                <a:spcAft>
                  <a:spcPts val="600"/>
                </a:spcAft>
                <a:defRPr/>
              </a:pPr>
              <a:t>46</a:t>
            </a:fld>
            <a:endParaRPr lang="en-US" sz="1200">
              <a:solidFill>
                <a:schemeClr val="bg1">
                  <a:alpha val="80000"/>
                </a:schemeClr>
              </a:solidFill>
              <a:latin typeface="Aileron Light" panose="000004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4DC3B-5290-49C6-883F-358791BA5603}"/>
              </a:ext>
            </a:extLst>
          </p:cNvPr>
          <p:cNvSpPr txBox="1"/>
          <p:nvPr/>
        </p:nvSpPr>
        <p:spPr>
          <a:xfrm>
            <a:off x="5782730" y="2648247"/>
            <a:ext cx="56557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“</a:t>
            </a:r>
            <a:r>
              <a:rPr lang="en-US" altLang="en-US" sz="2400" dirty="0">
                <a:solidFill>
                  <a:schemeClr val="bg1"/>
                </a:solidFill>
                <a:latin typeface="Aileron Light" panose="00000400000000000000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structure and Function of Complex Networks</a:t>
            </a:r>
            <a:r>
              <a:rPr lang="en-US" alt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” by  M.E.J. Newman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ileron Light" panose="00000400000000000000" pitchFamily="50" charset="0"/>
              </a:rPr>
              <a:t>Most pictures in this PPT are from </a:t>
            </a:r>
            <a:r>
              <a:rPr lang="en-US" altLang="en-US" sz="2400" dirty="0">
                <a:solidFill>
                  <a:schemeClr val="bg1"/>
                </a:solidFill>
                <a:latin typeface="Aileron Light" panose="00000400000000000000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Newman’s gallery of pictures</a:t>
            </a:r>
            <a:endParaRPr lang="en-US" sz="2400" dirty="0">
              <a:solidFill>
                <a:schemeClr val="bg1"/>
              </a:solidFill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92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6133" name="Rectangle 71">
            <a:extLst>
              <a:ext uri="{FF2B5EF4-FFF2-40B4-BE49-F238E27FC236}">
                <a16:creationId xmlns:a16="http://schemas.microsoft.com/office/drawing/2014/main" id="{3AD318CC-E2A8-4E27-9548-A047A7899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kern="1200" dirty="0">
                <a:solidFill>
                  <a:schemeClr val="tx1"/>
                </a:solidFill>
                <a:latin typeface="Aileron Light" panose="00000400000000000000" pitchFamily="50" charset="0"/>
              </a:rPr>
              <a:t>The Future of Networks</a:t>
            </a:r>
          </a:p>
        </p:txBody>
      </p:sp>
      <p:grpSp>
        <p:nvGrpSpPr>
          <p:cNvPr id="176134" name="Group 73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6135" name="Straight Connector 75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Rectangle 7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43374" y="1463039"/>
            <a:ext cx="6107990" cy="43004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altLang="en-US" sz="2400" dirty="0">
                <a:latin typeface="Aileron Light" panose="00000400000000000000" pitchFamily="50" charset="0"/>
              </a:rPr>
              <a:t>Networks seem to be here to stay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More and more systems are modeled as networks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Scientists from various disciplines are working on networks (physicists, computer scientists, mathematicians, biologists, sociologist, economists)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A very young, cutting edge research field with an international and interdisciplinary community</a:t>
            </a:r>
          </a:p>
          <a:p>
            <a:pPr lvl="1"/>
            <a:r>
              <a:rPr lang="en-US" altLang="en-US" dirty="0">
                <a:latin typeface="Aileron Light" panose="00000400000000000000" pitchFamily="50" charset="0"/>
              </a:rPr>
              <a:t>Watch this </a:t>
            </a:r>
            <a:r>
              <a:rPr lang="en-US" altLang="en-US" dirty="0">
                <a:latin typeface="Aileron Light" panose="00000400000000000000" pitchFamily="50" charset="0"/>
                <a:hlinkClick r:id="rId3"/>
              </a:rPr>
              <a:t>introduction to understanding the brain </a:t>
            </a:r>
            <a:r>
              <a:rPr lang="en-US" altLang="en-US" dirty="0">
                <a:latin typeface="Aileron Light" panose="00000400000000000000" pitchFamily="50" charset="0"/>
              </a:rPr>
              <a:t>as a network…</a:t>
            </a:r>
          </a:p>
          <a:p>
            <a:pPr lvl="1"/>
            <a:endParaRPr lang="en-US" altLang="en-US" dirty="0">
              <a:latin typeface="Aileron Light" panose="000004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8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05450" y="4066847"/>
            <a:ext cx="5988050" cy="2019300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sz="2400" dirty="0">
                <a:latin typeface="Abadi Extra Light" panose="020B0204020104020204" pitchFamily="34" charset="0"/>
              </a:rPr>
              <a:t>Most pictures in this PPT are from Newman’s gallery of pictures: </a:t>
            </a:r>
            <a:r>
              <a:rPr lang="en-US" altLang="en-US" sz="2400" dirty="0">
                <a:latin typeface="Abadi Extra Light" panose="020B0204020104020204" pitchFamily="34" charset="0"/>
                <a:hlinkClick r:id="rId3"/>
              </a:rPr>
              <a:t>http://www-personal.umich.edu/~mejn/networks/</a:t>
            </a:r>
            <a:endParaRPr lang="en-US" altLang="en-US" sz="2400" dirty="0">
              <a:latin typeface="Abadi Extra Light" panose="020B0204020104020204" pitchFamily="34" charset="0"/>
            </a:endParaRPr>
          </a:p>
          <a:p>
            <a:pPr>
              <a:spcAft>
                <a:spcPts val="600"/>
              </a:spcAft>
            </a:pPr>
            <a:endParaRPr lang="en-US" sz="2400" dirty="0">
              <a:latin typeface="Abadi Extra Light" panose="020B0204020104020204" pitchFamily="34" charset="0"/>
            </a:endParaRPr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733550"/>
            <a:ext cx="3629025" cy="22503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kern="1200" dirty="0">
                <a:latin typeface="Aileron Light" panose="00000400000000000000" pitchFamily="50" charset="0"/>
              </a:rPr>
              <a:t>Common types of networks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702300" y="993775"/>
            <a:ext cx="6489700" cy="3009900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altLang="en-US" sz="2600" dirty="0">
                <a:latin typeface="Abadi Extra Light" panose="020B0204020104020204" pitchFamily="34" charset="0"/>
              </a:rPr>
              <a:t>Sections 2-5 of </a:t>
            </a:r>
            <a:r>
              <a:rPr lang="en-US" altLang="en-US" sz="2600" dirty="0">
                <a:latin typeface="Abadi Extra Light" panose="020B0204020104020204" pitchFamily="34" charset="0"/>
                <a:hlinkClick r:id="rId4"/>
              </a:rPr>
              <a:t>Newman’s book </a:t>
            </a:r>
            <a:r>
              <a:rPr lang="en-US" altLang="en-US" sz="2600" dirty="0">
                <a:latin typeface="Abadi Extra Light" panose="020B0204020104020204" pitchFamily="34" charset="0"/>
              </a:rPr>
              <a:t>present discussions of the following common networks:</a:t>
            </a:r>
          </a:p>
          <a:p>
            <a:r>
              <a:rPr lang="en-US" altLang="en-US" sz="2600" dirty="0">
                <a:latin typeface="Abadi Extra Light" panose="020B0204020104020204" pitchFamily="34" charset="0"/>
              </a:rPr>
              <a:t>Technological networks</a:t>
            </a:r>
          </a:p>
          <a:p>
            <a:r>
              <a:rPr lang="en-US" altLang="en-US" sz="2600" dirty="0">
                <a:latin typeface="Abadi Extra Light" panose="020B0204020104020204" pitchFamily="34" charset="0"/>
              </a:rPr>
              <a:t>Social networks</a:t>
            </a:r>
          </a:p>
          <a:p>
            <a:r>
              <a:rPr lang="en-US" altLang="en-US" sz="2600" dirty="0">
                <a:latin typeface="Abadi Extra Light" panose="020B0204020104020204" pitchFamily="34" charset="0"/>
              </a:rPr>
              <a:t>Networks of Information</a:t>
            </a:r>
          </a:p>
          <a:p>
            <a:r>
              <a:rPr lang="en-US" altLang="en-US" sz="2600" dirty="0">
                <a:latin typeface="Abadi Extra Light" panose="020B0204020104020204" pitchFamily="34" charset="0"/>
              </a:rPr>
              <a:t>Biological networks</a:t>
            </a:r>
          </a:p>
          <a:p>
            <a:pPr marL="0" indent="0">
              <a:buNone/>
            </a:pPr>
            <a:endParaRPr lang="en-US" altLang="en-US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US" altLang="en-US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US" altLang="en-US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US" altLang="en-US" sz="2600" dirty="0">
              <a:latin typeface="Abadi Extra Light" panose="020B0204020104020204" pitchFamily="34" charset="0"/>
            </a:endParaRPr>
          </a:p>
          <a:p>
            <a:pPr marL="0" indent="0">
              <a:buNone/>
            </a:pPr>
            <a:endParaRPr lang="en-US" altLang="en-US" sz="2600" dirty="0">
              <a:latin typeface="Abadi Extra Light" panose="020B02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68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13050" y="2658382"/>
            <a:ext cx="7042150" cy="1325563"/>
          </a:xfrm>
        </p:spPr>
        <p:txBody>
          <a:bodyPr/>
          <a:lstStyle/>
          <a:p>
            <a:r>
              <a:rPr lang="en-US" altLang="en-US" dirty="0">
                <a:latin typeface="Aileron Light" panose="00000400000000000000" pitchFamily="50" charset="0"/>
              </a:rPr>
              <a:t>Technological networks</a:t>
            </a:r>
            <a:br>
              <a:rPr lang="en-US" altLang="en-US" dirty="0">
                <a:latin typeface="Aileron Light" panose="00000400000000000000" pitchFamily="50" charset="0"/>
              </a:rPr>
            </a:br>
            <a:endParaRPr lang="en-US" dirty="0">
              <a:latin typeface="Aileron Light" panose="00000400000000000000" pitchFamily="50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2921000" y="3886200"/>
            <a:ext cx="7772400" cy="1500188"/>
          </a:xfrm>
          <a:prstGeom prst="rect">
            <a:avLst/>
          </a:prstGeom>
        </p:spPr>
        <p:txBody>
          <a:bodyPr/>
          <a:lstStyle/>
          <a:p>
            <a:r>
              <a:rPr lang="en-US" altLang="en-US" sz="2400" dirty="0">
                <a:latin typeface="Aileron Light" panose="00000400000000000000" pitchFamily="50" charset="0"/>
              </a:rPr>
              <a:t>Networks built for distribution of commodity</a:t>
            </a:r>
          </a:p>
          <a:p>
            <a:r>
              <a:rPr lang="en-US" altLang="en-US" sz="2400" dirty="0">
                <a:latin typeface="Aileron Light" panose="00000400000000000000" pitchFamily="50" charset="0"/>
              </a:rPr>
              <a:t>What are some examples that you can think of?</a:t>
            </a:r>
          </a:p>
          <a:p>
            <a:pPr marL="0" indent="0">
              <a:buNone/>
            </a:pPr>
            <a:endParaRPr lang="en-US" sz="2400" dirty="0">
              <a:latin typeface="Aileron Light" panose="00000400000000000000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12550" y="6480175"/>
            <a:ext cx="2133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0B6591-407E-4742-9513-3BA6198A5F8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24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51605"/>
            <a:ext cx="9019674" cy="981539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  <a:latin typeface="Abadi Extra Light" panose="020B0204020104020204" pitchFamily="34" charset="0"/>
              </a:rPr>
              <a:t>Technological networks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04672" y="1790089"/>
            <a:ext cx="5067656" cy="598206"/>
          </a:xfrm>
        </p:spPr>
        <p:txBody>
          <a:bodyPr>
            <a:noAutofit/>
          </a:bodyPr>
          <a:lstStyle/>
          <a:p>
            <a:r>
              <a:rPr lang="en-US" altLang="en-US" sz="2400" dirty="0">
                <a:latin typeface="Abadi Extra Light" panose="020B0204020104020204" pitchFamily="34" charset="0"/>
              </a:rPr>
              <a:t>Networks built for distribution of commodity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The Internet</a:t>
            </a:r>
          </a:p>
          <a:p>
            <a:pPr marL="987425" lvl="2" indent="-293688"/>
            <a:r>
              <a:rPr lang="en-US" altLang="en-US" sz="2400" dirty="0">
                <a:latin typeface="Abadi Extra Light" panose="020B0204020104020204" pitchFamily="34" charset="0"/>
              </a:rPr>
              <a:t>Interface, router level, AS level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Power Grids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Airline networks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Telephone networks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Transportation Networks</a:t>
            </a:r>
          </a:p>
          <a:p>
            <a:pPr marL="987425" lvl="2" indent="-293688"/>
            <a:r>
              <a:rPr lang="en-US" altLang="en-US" sz="2400" dirty="0">
                <a:latin typeface="Abadi Extra Light" panose="020B0204020104020204" pitchFamily="34" charset="0"/>
              </a:rPr>
              <a:t>roads, railways, pedestrian traffic</a:t>
            </a:r>
          </a:p>
          <a:p>
            <a:pPr marL="692150" lvl="1" indent="-347663"/>
            <a:r>
              <a:rPr lang="en-US" altLang="en-US" dirty="0">
                <a:latin typeface="Abadi Extra Light" panose="020B0204020104020204" pitchFamily="34" charset="0"/>
              </a:rPr>
              <a:t>Software graphs</a:t>
            </a:r>
          </a:p>
          <a:p>
            <a:pPr marL="692150" lvl="1" indent="-347663"/>
            <a:endParaRPr lang="en-US" altLang="en-US" dirty="0">
              <a:latin typeface="Abadi Extra Light" panose="020B0204020104020204" pitchFamily="34" charset="0"/>
            </a:endParaRPr>
          </a:p>
        </p:txBody>
      </p:sp>
      <p:pic>
        <p:nvPicPr>
          <p:cNvPr id="267268" name="Picture 4" descr="is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13" y="2089192"/>
            <a:ext cx="4016267" cy="32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 bwMode="auto">
          <a:xfrm>
            <a:off x="7343273" y="5407025"/>
            <a:ext cx="251460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Source:  “Networks, An introduction” by Newman</a:t>
            </a:r>
          </a:p>
        </p:txBody>
      </p:sp>
    </p:spTree>
    <p:extLst>
      <p:ext uri="{BB962C8B-B14F-4D97-AF65-F5344CB8AC3E}">
        <p14:creationId xmlns:p14="http://schemas.microsoft.com/office/powerpoint/2010/main" val="3421164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1605"/>
            <a:ext cx="9019674" cy="100094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ileron Light" panose="00000400000000000000" pitchFamily="50" charset="0"/>
              </a:rPr>
              <a:t>The Structure of the Internet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B6591-407E-4742-9513-3BA6198A5F88}" type="slidenum">
              <a:rPr lang="en-US" smtClean="0">
                <a:latin typeface="Aileron Light" panose="00000400000000000000" pitchFamily="50" charset="0"/>
              </a:rPr>
              <a:pPr>
                <a:defRPr/>
              </a:pPr>
              <a:t>9</a:t>
            </a:fld>
            <a:endParaRPr lang="en-US" dirty="0">
              <a:latin typeface="Aileron Light" panose="00000400000000000000" pitchFamily="50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3" y="3371107"/>
            <a:ext cx="3778250" cy="26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1804569"/>
            <a:ext cx="50609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ileron Light" panose="00000400000000000000" pitchFamily="50" charset="0"/>
              </a:rPr>
              <a:t>A physical network of computers linked by actual cables (vs. the www)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ileron Light" panose="00000400000000000000" pitchFamily="50" charset="0"/>
              </a:rPr>
              <a:t>Its structure is derived from experiments rather than from a central repository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2073791" y="4466056"/>
            <a:ext cx="2984663" cy="1200329"/>
          </a:xfrm>
          <a:prstGeom prst="rect">
            <a:avLst/>
          </a:prstGeom>
          <a:ln>
            <a:solidFill>
              <a:srgbClr val="0033CC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Aileron Light" panose="00000400000000000000" pitchFamily="50" charset="0"/>
              </a:rPr>
              <a:t>Commercial companies that</a:t>
            </a:r>
          </a:p>
          <a:p>
            <a:r>
              <a:rPr lang="en-US" dirty="0">
                <a:solidFill>
                  <a:srgbClr val="0033CC"/>
                </a:solidFill>
                <a:latin typeface="Aileron Light" panose="00000400000000000000" pitchFamily="50" charset="0"/>
              </a:rPr>
              <a:t>contract for connection to </a:t>
            </a:r>
          </a:p>
          <a:p>
            <a:r>
              <a:rPr lang="en-US" dirty="0">
                <a:solidFill>
                  <a:srgbClr val="0033CC"/>
                </a:solidFill>
                <a:latin typeface="Aileron Light" panose="00000400000000000000" pitchFamily="50" charset="0"/>
              </a:rPr>
              <a:t>the backbone and </a:t>
            </a:r>
          </a:p>
          <a:p>
            <a:r>
              <a:rPr lang="en-US" dirty="0">
                <a:solidFill>
                  <a:srgbClr val="0033CC"/>
                </a:solidFill>
                <a:latin typeface="Aileron Light" panose="00000400000000000000" pitchFamily="50" charset="0"/>
              </a:rPr>
              <a:t>resell to end users</a:t>
            </a:r>
          </a:p>
        </p:txBody>
      </p:sp>
      <p:cxnSp>
        <p:nvCxnSpPr>
          <p:cNvPr id="10" name="Straight Arrow Connector 9"/>
          <p:cNvCxnSpPr>
            <a:cxnSpLocks/>
            <a:stCxn id="14" idx="2"/>
          </p:cNvCxnSpPr>
          <p:nvPr/>
        </p:nvCxnSpPr>
        <p:spPr bwMode="auto">
          <a:xfrm flipH="1">
            <a:off x="8181978" y="3170902"/>
            <a:ext cx="1611775" cy="12951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772911" y="1693574"/>
            <a:ext cx="4041684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The “highways” of the internet</a:t>
            </a:r>
          </a:p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(high-bandwidth, high performance</a:t>
            </a:r>
          </a:p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Routers and switching centers)</a:t>
            </a:r>
          </a:p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operated by national governments and</a:t>
            </a:r>
          </a:p>
          <a:p>
            <a:r>
              <a:rPr lang="en-US" dirty="0">
                <a:solidFill>
                  <a:srgbClr val="FF0000"/>
                </a:solidFill>
                <a:latin typeface="Aileron Light" panose="00000400000000000000" pitchFamily="50" charset="0"/>
              </a:rPr>
              <a:t>communication companies (AT&amp;T)</a:t>
            </a:r>
          </a:p>
        </p:txBody>
      </p:sp>
      <p:cxnSp>
        <p:nvCxnSpPr>
          <p:cNvPr id="15" name="Elbow Connector 14"/>
          <p:cNvCxnSpPr>
            <a:cxnSpLocks/>
            <a:stCxn id="5" idx="3"/>
          </p:cNvCxnSpPr>
          <p:nvPr/>
        </p:nvCxnSpPr>
        <p:spPr bwMode="auto">
          <a:xfrm flipV="1">
            <a:off x="5058454" y="4616451"/>
            <a:ext cx="2097996" cy="449770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7730564" y="6176638"/>
            <a:ext cx="2514601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ＭＳ Ｐゴシック" pitchFamily="28" charset="-128"/>
                <a:cs typeface="Arial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Arial" charset="0"/>
              </a:defRPr>
            </a:lvl9pPr>
          </a:lstStyle>
          <a:p>
            <a:pPr eaLnBrk="1" hangingPunct="1"/>
            <a:r>
              <a:rPr lang="en-US" altLang="en-US" sz="800" dirty="0">
                <a:latin typeface="Aileron Light" panose="00000400000000000000" pitchFamily="50" charset="0"/>
                <a:cs typeface="Arial" panose="020B0604020202020204" pitchFamily="34" charset="0"/>
              </a:rPr>
              <a:t>Source:  “Networks, An introduction” by Newman</a:t>
            </a:r>
          </a:p>
        </p:txBody>
      </p:sp>
    </p:spTree>
    <p:extLst>
      <p:ext uri="{BB962C8B-B14F-4D97-AF65-F5344CB8AC3E}">
        <p14:creationId xmlns:p14="http://schemas.microsoft.com/office/powerpoint/2010/main" val="23539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PGO2">
    <a:dk1>
      <a:sysClr val="windowText" lastClr="000000"/>
    </a:dk1>
    <a:lt1>
      <a:sysClr val="window" lastClr="FFFFFF"/>
    </a:lt1>
    <a:dk2>
      <a:srgbClr val="063951"/>
    </a:dk2>
    <a:lt2>
      <a:srgbClr val="D3D3D3"/>
    </a:lt2>
    <a:accent1>
      <a:srgbClr val="3A5C84"/>
    </a:accent1>
    <a:accent2>
      <a:srgbClr val="F7931F"/>
    </a:accent2>
    <a:accent3>
      <a:srgbClr val="4CC1EF"/>
    </a:accent3>
    <a:accent4>
      <a:srgbClr val="FFCC4C"/>
    </a:accent4>
    <a:accent5>
      <a:srgbClr val="C13018"/>
    </a:accent5>
    <a:accent6>
      <a:srgbClr val="A2B969"/>
    </a:accent6>
    <a:hlink>
      <a:srgbClr val="6C2B43"/>
    </a:hlink>
    <a:folHlink>
      <a:srgbClr val="6C2B43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E6BFCFBFC8F940B9A7F3352F02D625" ma:contentTypeVersion="26" ma:contentTypeDescription="Create a new document." ma:contentTypeScope="" ma:versionID="0681032e45133a609797cd72e21658aa">
  <xsd:schema xmlns:xsd="http://www.w3.org/2001/XMLSchema" xmlns:xs="http://www.w3.org/2001/XMLSchema" xmlns:p="http://schemas.microsoft.com/office/2006/metadata/properties" xmlns:ns2="a9bcab35-b3c2-4d78-aed9-c394864db16d" xmlns:ns3="873c79cf-b88b-4c6a-932d-9892b10d3908" targetNamespace="http://schemas.microsoft.com/office/2006/metadata/properties" ma:root="true" ma:fieldsID="07a1d719d21f330f581610cf70e377b1" ns2:_="" ns3:_="">
    <xsd:import namespace="a9bcab35-b3c2-4d78-aed9-c394864db16d"/>
    <xsd:import namespace="873c79cf-b88b-4c6a-932d-9892b10d3908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cab35-b3c2-4d78-aed9-c394864db16d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3c79cf-b88b-4c6a-932d-9892b10d3908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a9bcab35-b3c2-4d78-aed9-c394864db16d" xsi:nil="true"/>
    <NotebookType xmlns="a9bcab35-b3c2-4d78-aed9-c394864db16d" xsi:nil="true"/>
    <TeamsChannelId xmlns="a9bcab35-b3c2-4d78-aed9-c394864db16d" xsi:nil="true"/>
    <Distribution_Groups xmlns="a9bcab35-b3c2-4d78-aed9-c394864db16d" xsi:nil="true"/>
    <Self_Registration_Enabled xmlns="a9bcab35-b3c2-4d78-aed9-c394864db16d" xsi:nil="true"/>
    <Has_Leaders_Only_SectionGroup xmlns="a9bcab35-b3c2-4d78-aed9-c394864db16d" xsi:nil="true"/>
    <Invited_Members xmlns="a9bcab35-b3c2-4d78-aed9-c394864db16d" xsi:nil="true"/>
    <AppVersion xmlns="a9bcab35-b3c2-4d78-aed9-c394864db16d" xsi:nil="true"/>
    <IsNotebookLocked xmlns="a9bcab35-b3c2-4d78-aed9-c394864db16d" xsi:nil="true"/>
    <Math_Settings xmlns="a9bcab35-b3c2-4d78-aed9-c394864db16d" xsi:nil="true"/>
    <FolderType xmlns="a9bcab35-b3c2-4d78-aed9-c394864db16d" xsi:nil="true"/>
    <Templates xmlns="a9bcab35-b3c2-4d78-aed9-c394864db16d" xsi:nil="true"/>
    <Members xmlns="a9bcab35-b3c2-4d78-aed9-c394864db16d">
      <UserInfo>
        <DisplayName/>
        <AccountId xsi:nil="true"/>
        <AccountType/>
      </UserInfo>
    </Members>
    <Member_Groups xmlns="a9bcab35-b3c2-4d78-aed9-c394864db16d">
      <UserInfo>
        <DisplayName/>
        <AccountId xsi:nil="true"/>
        <AccountType/>
      </UserInfo>
    </Member_Groups>
    <DefaultSectionNames xmlns="a9bcab35-b3c2-4d78-aed9-c394864db16d" xsi:nil="true"/>
    <Is_Collaboration_Space_Locked xmlns="a9bcab35-b3c2-4d78-aed9-c394864db16d" xsi:nil="true"/>
    <LMS_Mappings xmlns="a9bcab35-b3c2-4d78-aed9-c394864db16d" xsi:nil="true"/>
    <CultureName xmlns="a9bcab35-b3c2-4d78-aed9-c394864db16d" xsi:nil="true"/>
    <Owner xmlns="a9bcab35-b3c2-4d78-aed9-c394864db16d">
      <UserInfo>
        <DisplayName/>
        <AccountId xsi:nil="true"/>
        <AccountType/>
      </UserInfo>
    </Owner>
    <Leaders xmlns="a9bcab35-b3c2-4d78-aed9-c394864db16d">
      <UserInfo>
        <DisplayName/>
        <AccountId xsi:nil="true"/>
        <AccountType/>
      </UserInfo>
    </Lead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41F305-680C-4B7B-B3BF-56530126FBCB}">
  <ds:schemaRefs>
    <ds:schemaRef ds:uri="873c79cf-b88b-4c6a-932d-9892b10d3908"/>
    <ds:schemaRef ds:uri="a9bcab35-b3c2-4d78-aed9-c394864db16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DF513CB-C96A-4D25-83D0-18475A022F54}">
  <ds:schemaRefs>
    <ds:schemaRef ds:uri="http://schemas.microsoft.com/office/2006/documentManagement/types"/>
    <ds:schemaRef ds:uri="http://schemas.microsoft.com/office/infopath/2007/PartnerControls"/>
    <ds:schemaRef ds:uri="873c79cf-b88b-4c6a-932d-9892b10d3908"/>
    <ds:schemaRef ds:uri="http://purl.org/dc/elements/1.1/"/>
    <ds:schemaRef ds:uri="http://schemas.microsoft.com/office/2006/metadata/properties"/>
    <ds:schemaRef ds:uri="http://purl.org/dc/terms/"/>
    <ds:schemaRef ds:uri="a9bcab35-b3c2-4d78-aed9-c394864db16d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FA7D66-B0F8-4CD5-A26E-2E1E302147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1858</Words>
  <Application>Microsoft Office PowerPoint</Application>
  <PresentationFormat>Widescreen</PresentationFormat>
  <Paragraphs>297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46</vt:i4>
      </vt:variant>
    </vt:vector>
  </HeadingPairs>
  <TitlesOfParts>
    <vt:vector size="65" baseType="lpstr">
      <vt:lpstr>Abadi Extra Light</vt:lpstr>
      <vt:lpstr>Aileron Light</vt:lpstr>
      <vt:lpstr>Arial</vt:lpstr>
      <vt:lpstr>Calibri</vt:lpstr>
      <vt:lpstr>Calibri Light</vt:lpstr>
      <vt:lpstr>Segoe UI</vt:lpstr>
      <vt:lpstr>Custom Design</vt:lpstr>
      <vt:lpstr>6_Office Theme</vt:lpstr>
      <vt:lpstr>8_Office Theme</vt:lpstr>
      <vt:lpstr>7_Office Theme</vt:lpstr>
      <vt:lpstr>2_Custom Design</vt:lpstr>
      <vt:lpstr>1_Custom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PowerPoint Presentation</vt:lpstr>
      <vt:lpstr>Learning Outcomes</vt:lpstr>
      <vt:lpstr>Recall: MA 4027  (Graph Theory)</vt:lpstr>
      <vt:lpstr>MA 4404:  Complex Networks</vt:lpstr>
      <vt:lpstr>The Future of Networks</vt:lpstr>
      <vt:lpstr>Common types of networks</vt:lpstr>
      <vt:lpstr>Technological networks </vt:lpstr>
      <vt:lpstr>Technological networks</vt:lpstr>
      <vt:lpstr>The Structure of the Internet</vt:lpstr>
      <vt:lpstr>The internet is a layered network</vt:lpstr>
      <vt:lpstr>Exploring the Internet</vt:lpstr>
      <vt:lpstr>Sample Traceroute</vt:lpstr>
      <vt:lpstr>Constructing the Internet Topology using traceroutes data</vt:lpstr>
      <vt:lpstr>How We Can View Data in Gephi</vt:lpstr>
      <vt:lpstr>The Internet (IP level)</vt:lpstr>
      <vt:lpstr>The Internet  (at the AS level)</vt:lpstr>
      <vt:lpstr>The Internet</vt:lpstr>
      <vt:lpstr>PowerPoint Presentation</vt:lpstr>
      <vt:lpstr>Airline network (multilayer)</vt:lpstr>
      <vt:lpstr>Social Networks</vt:lpstr>
      <vt:lpstr>Facebook</vt:lpstr>
      <vt:lpstr>Social Networks</vt:lpstr>
      <vt:lpstr>Social Networks</vt:lpstr>
      <vt:lpstr>Dark Networks (Multilayered)</vt:lpstr>
      <vt:lpstr>Zachary’s Karate Club</vt:lpstr>
      <vt:lpstr>Physicist Collaboration</vt:lpstr>
      <vt:lpstr>Marvel Comics Characters</vt:lpstr>
      <vt:lpstr>Trump talk (Twitter using www.netlytic.org)</vt:lpstr>
      <vt:lpstr>Boards of directors  (mixed data types of the vertices)</vt:lpstr>
      <vt:lpstr>Erdos graph </vt:lpstr>
      <vt:lpstr>A subgraph of the Hollywood graph</vt:lpstr>
      <vt:lpstr>Networks of information</vt:lpstr>
      <vt:lpstr>Networks of information</vt:lpstr>
      <vt:lpstr>Citation Networks and WWW</vt:lpstr>
      <vt:lpstr>Networks of personal homepages</vt:lpstr>
      <vt:lpstr>Semantic networks</vt:lpstr>
      <vt:lpstr>Biological networks</vt:lpstr>
      <vt:lpstr>Biological networks</vt:lpstr>
      <vt:lpstr>The Brain</vt:lpstr>
      <vt:lpstr>The Ecosystem Environment</vt:lpstr>
      <vt:lpstr>Conclusion</vt:lpstr>
      <vt:lpstr>What do we do with them?</vt:lpstr>
      <vt:lpstr>Traditional approach in studying networks</vt:lpstr>
      <vt:lpstr>Newer approaches</vt:lpstr>
      <vt:lpstr>Statistical properties of real networks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Gera, Ralucca (CIV)</dc:creator>
  <cp:lastModifiedBy>Gera, Ralucca (CIV)</cp:lastModifiedBy>
  <cp:revision>2</cp:revision>
  <dcterms:created xsi:type="dcterms:W3CDTF">2021-01-04T08:18:49Z</dcterms:created>
  <dcterms:modified xsi:type="dcterms:W3CDTF">2021-01-04T16:35:05Z</dcterms:modified>
</cp:coreProperties>
</file>