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0" r:id="rId5"/>
    <p:sldMasterId id="2147483683" r:id="rId6"/>
    <p:sldMasterId id="2147483686" r:id="rId7"/>
    <p:sldMasterId id="2147483670" r:id="rId8"/>
    <p:sldMasterId id="2147483662" r:id="rId9"/>
    <p:sldMasterId id="2147483677" r:id="rId10"/>
  </p:sldMasterIdLst>
  <p:notesMasterIdLst>
    <p:notesMasterId r:id="rId33"/>
  </p:notesMasterIdLst>
  <p:sldIdLst>
    <p:sldId id="256" r:id="rId11"/>
    <p:sldId id="862" r:id="rId12"/>
    <p:sldId id="774" r:id="rId13"/>
    <p:sldId id="816" r:id="rId14"/>
    <p:sldId id="844" r:id="rId15"/>
    <p:sldId id="835" r:id="rId16"/>
    <p:sldId id="848" r:id="rId17"/>
    <p:sldId id="850" r:id="rId18"/>
    <p:sldId id="858" r:id="rId19"/>
    <p:sldId id="945" r:id="rId20"/>
    <p:sldId id="716" r:id="rId21"/>
    <p:sldId id="656" r:id="rId22"/>
    <p:sldId id="946" r:id="rId23"/>
    <p:sldId id="748" r:id="rId24"/>
    <p:sldId id="749" r:id="rId25"/>
    <p:sldId id="753" r:id="rId26"/>
    <p:sldId id="852" r:id="rId27"/>
    <p:sldId id="853" r:id="rId28"/>
    <p:sldId id="856" r:id="rId29"/>
    <p:sldId id="948" r:id="rId30"/>
    <p:sldId id="947" r:id="rId31"/>
    <p:sldId id="94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nor Barniskis" initials="CB" lastIdx="5" clrIdx="0">
    <p:extLst>
      <p:ext uri="{19B8F6BF-5375-455C-9EA6-DF929625EA0E}">
        <p15:presenceInfo xmlns:p15="http://schemas.microsoft.com/office/powerpoint/2012/main" userId="Connor Barnisk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009"/>
    <a:srgbClr val="00457C"/>
    <a:srgbClr val="FBF5E6"/>
    <a:srgbClr val="FFD503"/>
    <a:srgbClr val="B5C4DE"/>
    <a:srgbClr val="E9E9E9"/>
    <a:srgbClr val="8C8C8C"/>
    <a:srgbClr val="86D1FA"/>
    <a:srgbClr val="FABE79"/>
    <a:srgbClr val="004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19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56-4A27-89E6-C2DE114625FB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2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56-4A27-89E6-C2DE114625FB}"/>
              </c:ext>
            </c:extLst>
          </c:dPt>
          <c:cat>
            <c:strRef>
              <c:f>Sheet1!$A$2:$A$3</c:f>
              <c:strCache>
                <c:ptCount val="2"/>
                <c:pt idx="0">
                  <c:v>First</c:v>
                </c:pt>
                <c:pt idx="1">
                  <c:v>Auto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56-4A27-89E6-C2DE11462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0.85</c:v>
                </c:pt>
                <c:pt idx="2">
                  <c:v>0.3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2-4209-A75D-337A3739B5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03528616"/>
        <c:axId val="403529400"/>
      </c:barChart>
      <c:catAx>
        <c:axId val="403528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3529400"/>
        <c:crosses val="autoZero"/>
        <c:auto val="1"/>
        <c:lblAlgn val="ctr"/>
        <c:lblOffset val="100"/>
        <c:noMultiLvlLbl val="0"/>
      </c:catAx>
      <c:valAx>
        <c:axId val="403529400"/>
        <c:scaling>
          <c:orientation val="minMax"/>
          <c:max val="1.2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03528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1D-48A7-A6F4-2754513B3F3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1D-48A7-A6F4-2754513B3F3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1D-48A7-A6F4-2754513B3F3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B9-4AC9-8BAB-E2DEE7E0C241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B9-4AC9-8BAB-E2DEE7E0C24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B9-4AC9-8BAB-E2DEE7E0C2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44-4E82-A5D1-77F221D71EB0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44-4E82-A5D1-77F221D71EB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44-4E82-A5D1-77F221D71EB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High school degree or less</c:v>
                </c:pt>
                <c:pt idx="1">
                  <c:v>Some college</c:v>
                </c:pt>
                <c:pt idx="2">
                  <c:v>Bachelor's or Advanced Degree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0.65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4-4CF4-A421-24D39DE5B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03869808"/>
        <c:axId val="403868632"/>
      </c:barChart>
      <c:catAx>
        <c:axId val="4038698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03868632"/>
        <c:crosses val="autoZero"/>
        <c:auto val="1"/>
        <c:lblAlgn val="ctr"/>
        <c:lblOffset val="100"/>
        <c:noMultiLvlLbl val="0"/>
      </c:catAx>
      <c:valAx>
        <c:axId val="403868632"/>
        <c:scaling>
          <c:orientation val="minMax"/>
          <c:max val="1.2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40386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24-4666-88A1-D11C174F1352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bg2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24-4666-88A1-D11C174F1352}"/>
              </c:ext>
            </c:extLst>
          </c:dPt>
          <c:cat>
            <c:strRef>
              <c:f>Sheet1!$A$2:$A$3</c:f>
              <c:strCache>
                <c:ptCount val="2"/>
                <c:pt idx="0">
                  <c:v>First</c:v>
                </c:pt>
                <c:pt idx="1">
                  <c:v>Auto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24-4666-88A1-D11C174F1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5-4506-A73C-AABBE4AF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44"/>
        <c:axId val="332749040"/>
        <c:axId val="403532144"/>
      </c:barChart>
      <c:catAx>
        <c:axId val="33274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532144"/>
        <c:crosses val="autoZero"/>
        <c:auto val="1"/>
        <c:lblAlgn val="ctr"/>
        <c:lblOffset val="100"/>
        <c:noMultiLvlLbl val="0"/>
      </c:catAx>
      <c:valAx>
        <c:axId val="403532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274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3.2</c:v>
                </c:pt>
                <c:pt idx="1">
                  <c:v>0.1</c:v>
                </c:pt>
                <c:pt idx="2">
                  <c:v>4.4000000000000004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41-486A-A9EB-7D1C5C538D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44"/>
        <c:axId val="403526656"/>
        <c:axId val="403525480"/>
      </c:barChart>
      <c:catAx>
        <c:axId val="40352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525480"/>
        <c:crosses val="autoZero"/>
        <c:auto val="1"/>
        <c:lblAlgn val="ctr"/>
        <c:lblOffset val="100"/>
        <c:noMultiLvlLbl val="0"/>
      </c:catAx>
      <c:valAx>
        <c:axId val="403525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0352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652777777777779"/>
          <c:h val="0.996527777777777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48-45C5-8108-F3A9DAEC07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48-45C5-8108-F3A9DAEC07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48-45C5-8108-F3A9DAEC07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48-45C5-8108-F3A9DAEC07F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48-45C5-8108-F3A9DAEC07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652777777777779"/>
          <c:h val="0.996527777777777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1D-4B15-AA1B-D42969D831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1D-4B15-AA1B-D42969D831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1D-4B15-AA1B-D42969D831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1D-4B15-AA1B-D42969D831CD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1D-4B15-AA1B-D42969D831C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652777777777779"/>
          <c:h val="0.9965277777777777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99-45B6-96B8-4B19294225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99-45B6-96B8-4B19294225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99-45B6-96B8-4B19294225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99-45B6-96B8-4B1929422579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99-45B6-96B8-4B192942257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C6-4BEB-B579-E609A4C69C3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C6-4BEB-B579-E609A4C69C3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C6-4BEB-B579-E609A4C69C3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76-4F4F-A7F1-D78069C3E4BC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76-4F4F-A7F1-D78069C3E4B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76-4F4F-A7F1-D78069C3E4B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0223C-94D4-4CF6-A260-31770ED58B8D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B05CC7-DC9D-4695-A05A-EF60CFF950BE}">
      <dgm:prSet/>
      <dgm:spPr/>
      <dgm:t>
        <a:bodyPr/>
        <a:lstStyle/>
        <a:p>
          <a:pPr>
            <a:defRPr b="1"/>
          </a:pPr>
          <a:r>
            <a:rPr lang="en-US"/>
            <a:t>1998</a:t>
          </a:r>
        </a:p>
      </dgm:t>
    </dgm:pt>
    <dgm:pt modelId="{ED79C9E2-C6C7-47A9-9632-1C10CB598469}" type="parTrans" cxnId="{F0AFCCF2-2885-4C20-B044-E031FF8B5607}">
      <dgm:prSet/>
      <dgm:spPr/>
      <dgm:t>
        <a:bodyPr/>
        <a:lstStyle/>
        <a:p>
          <a:endParaRPr lang="en-US"/>
        </a:p>
      </dgm:t>
    </dgm:pt>
    <dgm:pt modelId="{2B41F861-90BC-46A0-AC44-54500FDBC1B1}" type="sibTrans" cxnId="{F0AFCCF2-2885-4C20-B044-E031FF8B5607}">
      <dgm:prSet/>
      <dgm:spPr/>
      <dgm:t>
        <a:bodyPr/>
        <a:lstStyle/>
        <a:p>
          <a:endParaRPr lang="en-US"/>
        </a:p>
      </dgm:t>
    </dgm:pt>
    <dgm:pt modelId="{FF073CAD-88EC-460E-93BC-3859C0DF4803}">
      <dgm:prSet/>
      <dgm:spPr/>
      <dgm:t>
        <a:bodyPr/>
        <a:lstStyle/>
        <a:p>
          <a:r>
            <a:rPr lang="en-US" dirty="0"/>
            <a:t>Watts-</a:t>
          </a:r>
          <a:r>
            <a:rPr lang="en-US" dirty="0" err="1"/>
            <a:t>Strogatz</a:t>
          </a:r>
          <a:r>
            <a:rPr lang="en-US" dirty="0"/>
            <a:t> paper in the most cited Nature  publication from 1998; highlighted by ISI as one of the ten most cited papers in physics in the decade after its publication.</a:t>
          </a:r>
        </a:p>
      </dgm:t>
    </dgm:pt>
    <dgm:pt modelId="{6C47081D-1A90-47A8-A6DB-621FC57F95F0}" type="parTrans" cxnId="{4D506744-D6E5-4017-8079-B76EEFC538A8}">
      <dgm:prSet/>
      <dgm:spPr/>
      <dgm:t>
        <a:bodyPr/>
        <a:lstStyle/>
        <a:p>
          <a:endParaRPr lang="en-US"/>
        </a:p>
      </dgm:t>
    </dgm:pt>
    <dgm:pt modelId="{917A6314-A128-4E24-9225-28DB57EBE788}" type="sibTrans" cxnId="{4D506744-D6E5-4017-8079-B76EEFC538A8}">
      <dgm:prSet/>
      <dgm:spPr/>
      <dgm:t>
        <a:bodyPr/>
        <a:lstStyle/>
        <a:p>
          <a:endParaRPr lang="en-US"/>
        </a:p>
      </dgm:t>
    </dgm:pt>
    <dgm:pt modelId="{B39D32D7-C49A-4C09-BA78-D1D2561CD6AE}">
      <dgm:prSet/>
      <dgm:spPr/>
      <dgm:t>
        <a:bodyPr/>
        <a:lstStyle/>
        <a:p>
          <a:pPr>
            <a:defRPr b="1"/>
          </a:pPr>
          <a:r>
            <a:rPr lang="en-US"/>
            <a:t>1999</a:t>
          </a:r>
        </a:p>
      </dgm:t>
    </dgm:pt>
    <dgm:pt modelId="{5607FABD-CC87-4BCC-90D3-81F081A7E8E6}" type="parTrans" cxnId="{57DC993F-6758-4DE3-B4A9-96C5D0555A9D}">
      <dgm:prSet/>
      <dgm:spPr/>
      <dgm:t>
        <a:bodyPr/>
        <a:lstStyle/>
        <a:p>
          <a:endParaRPr lang="en-US"/>
        </a:p>
      </dgm:t>
    </dgm:pt>
    <dgm:pt modelId="{5B02F5EC-62B3-4133-976F-0EDE155CADD6}" type="sibTrans" cxnId="{57DC993F-6758-4DE3-B4A9-96C5D0555A9D}">
      <dgm:prSet/>
      <dgm:spPr/>
      <dgm:t>
        <a:bodyPr/>
        <a:lstStyle/>
        <a:p>
          <a:endParaRPr lang="en-US"/>
        </a:p>
      </dgm:t>
    </dgm:pt>
    <dgm:pt modelId="{748F499F-6553-4686-AAFE-E92CF9927E98}">
      <dgm:prSet/>
      <dgm:spPr/>
      <dgm:t>
        <a:bodyPr/>
        <a:lstStyle/>
        <a:p>
          <a:r>
            <a:rPr lang="en-US" dirty="0" err="1"/>
            <a:t>Barabasi</a:t>
          </a:r>
          <a:r>
            <a:rPr lang="en-US" dirty="0"/>
            <a:t> and Albert paper  is the most cited  Science paper in 1999; highlighted by ISI as one of the ten most cited papers in physics in the decade after its publication.</a:t>
          </a:r>
        </a:p>
      </dgm:t>
    </dgm:pt>
    <dgm:pt modelId="{58602C9C-4497-4BA8-9A21-F9BE26D897A8}" type="parTrans" cxnId="{6B543BF6-CBD0-4935-90E9-7CD2C6E9C291}">
      <dgm:prSet/>
      <dgm:spPr/>
      <dgm:t>
        <a:bodyPr/>
        <a:lstStyle/>
        <a:p>
          <a:endParaRPr lang="en-US"/>
        </a:p>
      </dgm:t>
    </dgm:pt>
    <dgm:pt modelId="{47929986-B529-4037-8254-1A208B87D75C}" type="sibTrans" cxnId="{6B543BF6-CBD0-4935-90E9-7CD2C6E9C291}">
      <dgm:prSet/>
      <dgm:spPr/>
      <dgm:t>
        <a:bodyPr/>
        <a:lstStyle/>
        <a:p>
          <a:endParaRPr lang="en-US"/>
        </a:p>
      </dgm:t>
    </dgm:pt>
    <dgm:pt modelId="{678426D2-E3FB-4F48-B798-C41388B1903B}">
      <dgm:prSet/>
      <dgm:spPr/>
      <dgm:t>
        <a:bodyPr/>
        <a:lstStyle/>
        <a:p>
          <a:pPr>
            <a:defRPr b="1"/>
          </a:pPr>
          <a:r>
            <a:rPr lang="en-US"/>
            <a:t>2001</a:t>
          </a:r>
        </a:p>
      </dgm:t>
    </dgm:pt>
    <dgm:pt modelId="{FBFCF475-7CEE-437A-9E39-7173641EA1B3}" type="parTrans" cxnId="{FE20B38A-6EA8-462B-ABD3-A0DB191B9067}">
      <dgm:prSet/>
      <dgm:spPr/>
      <dgm:t>
        <a:bodyPr/>
        <a:lstStyle/>
        <a:p>
          <a:endParaRPr lang="en-US"/>
        </a:p>
      </dgm:t>
    </dgm:pt>
    <dgm:pt modelId="{2B457CC4-9DAF-41EE-AD04-BE0725313CC9}" type="sibTrans" cxnId="{FE20B38A-6EA8-462B-ABD3-A0DB191B9067}">
      <dgm:prSet/>
      <dgm:spPr/>
      <dgm:t>
        <a:bodyPr/>
        <a:lstStyle/>
        <a:p>
          <a:endParaRPr lang="en-US"/>
        </a:p>
      </dgm:t>
    </dgm:pt>
    <dgm:pt modelId="{79E0A1E4-8150-43E8-83B5-460D49A1489E}">
      <dgm:prSet/>
      <dgm:spPr/>
      <dgm:t>
        <a:bodyPr/>
        <a:lstStyle/>
        <a:p>
          <a:r>
            <a:rPr lang="en-US" dirty="0"/>
            <a:t>Pastor-</a:t>
          </a:r>
          <a:r>
            <a:rPr lang="en-US" dirty="0" err="1"/>
            <a:t>Satorras</a:t>
          </a:r>
          <a:r>
            <a:rPr lang="en-US" dirty="0"/>
            <a:t> and </a:t>
          </a:r>
          <a:r>
            <a:rPr lang="en-US" dirty="0" err="1"/>
            <a:t>Vespignani</a:t>
          </a:r>
          <a:r>
            <a:rPr lang="en-US" dirty="0"/>
            <a:t> is one of the two most cited papers among the papers published in 2001 by Physical Review Letters.</a:t>
          </a:r>
        </a:p>
      </dgm:t>
    </dgm:pt>
    <dgm:pt modelId="{0C72BDA2-9EEB-4D16-B606-FFD08002E4B2}" type="parTrans" cxnId="{096E22AC-18A0-4AD4-BF22-96A4A659079E}">
      <dgm:prSet/>
      <dgm:spPr/>
      <dgm:t>
        <a:bodyPr/>
        <a:lstStyle/>
        <a:p>
          <a:endParaRPr lang="en-US"/>
        </a:p>
      </dgm:t>
    </dgm:pt>
    <dgm:pt modelId="{D1DE5394-8B22-43A6-8374-3DAD60A35B53}" type="sibTrans" cxnId="{096E22AC-18A0-4AD4-BF22-96A4A659079E}">
      <dgm:prSet/>
      <dgm:spPr/>
      <dgm:t>
        <a:bodyPr/>
        <a:lstStyle/>
        <a:p>
          <a:endParaRPr lang="en-US"/>
        </a:p>
      </dgm:t>
    </dgm:pt>
    <dgm:pt modelId="{78DB9344-9608-4B09-BE87-91DADDF3237A}">
      <dgm:prSet/>
      <dgm:spPr/>
      <dgm:t>
        <a:bodyPr/>
        <a:lstStyle/>
        <a:p>
          <a:pPr>
            <a:defRPr b="1"/>
          </a:pPr>
          <a:r>
            <a:rPr lang="en-US"/>
            <a:t>2002</a:t>
          </a:r>
        </a:p>
      </dgm:t>
    </dgm:pt>
    <dgm:pt modelId="{3F101EE8-AC04-4AD8-9C86-576298E72262}" type="parTrans" cxnId="{877B3CAC-3C9F-4674-8E7D-A93D772940A9}">
      <dgm:prSet/>
      <dgm:spPr/>
      <dgm:t>
        <a:bodyPr/>
        <a:lstStyle/>
        <a:p>
          <a:endParaRPr lang="en-US"/>
        </a:p>
      </dgm:t>
    </dgm:pt>
    <dgm:pt modelId="{8691717C-6E53-4002-BD50-5E1346683DAE}" type="sibTrans" cxnId="{877B3CAC-3C9F-4674-8E7D-A93D772940A9}">
      <dgm:prSet/>
      <dgm:spPr/>
      <dgm:t>
        <a:bodyPr/>
        <a:lstStyle/>
        <a:p>
          <a:endParaRPr lang="en-US"/>
        </a:p>
      </dgm:t>
    </dgm:pt>
    <dgm:pt modelId="{1231DCC2-6CA8-4477-AEE6-2B8C0A6030FB}">
      <dgm:prSet/>
      <dgm:spPr/>
      <dgm:t>
        <a:bodyPr/>
        <a:lstStyle/>
        <a:p>
          <a:r>
            <a:rPr lang="en-US"/>
            <a:t>Girvan-Newman is the most cited paper in 2002  Proceedings of the National Academy of Sciences.</a:t>
          </a:r>
        </a:p>
      </dgm:t>
    </dgm:pt>
    <dgm:pt modelId="{25872C6D-B06A-475E-90B6-DFAD6E88BE1F}" type="parTrans" cxnId="{A862024F-E140-495C-A6F1-EE359131B5A3}">
      <dgm:prSet/>
      <dgm:spPr/>
      <dgm:t>
        <a:bodyPr/>
        <a:lstStyle/>
        <a:p>
          <a:endParaRPr lang="en-US"/>
        </a:p>
      </dgm:t>
    </dgm:pt>
    <dgm:pt modelId="{4715AFCD-160F-4E25-9876-302F55039DA1}" type="sibTrans" cxnId="{A862024F-E140-495C-A6F1-EE359131B5A3}">
      <dgm:prSet/>
      <dgm:spPr/>
      <dgm:t>
        <a:bodyPr/>
        <a:lstStyle/>
        <a:p>
          <a:endParaRPr lang="en-US"/>
        </a:p>
      </dgm:t>
    </dgm:pt>
    <dgm:pt modelId="{D863F173-22C4-45B4-A0CA-85A3E615B505}" type="pres">
      <dgm:prSet presAssocID="{5040223C-94D4-4CF6-A260-31770ED58B8D}" presName="root" presStyleCnt="0">
        <dgm:presLayoutVars>
          <dgm:chMax/>
          <dgm:chPref/>
          <dgm:animLvl val="lvl"/>
        </dgm:presLayoutVars>
      </dgm:prSet>
      <dgm:spPr/>
    </dgm:pt>
    <dgm:pt modelId="{44B6114E-3D2F-47F9-ADA8-2DE7A2B7C02E}" type="pres">
      <dgm:prSet presAssocID="{5040223C-94D4-4CF6-A260-31770ED58B8D}" presName="divider" presStyleLbl="fgAcc1" presStyleIdx="0" presStyleCnt="1"/>
      <dgm:spPr/>
    </dgm:pt>
    <dgm:pt modelId="{CF1CEFD6-B2C7-4A10-840B-23D202399D07}" type="pres">
      <dgm:prSet presAssocID="{5040223C-94D4-4CF6-A260-31770ED58B8D}" presName="nodes" presStyleCnt="0">
        <dgm:presLayoutVars>
          <dgm:chMax/>
          <dgm:chPref/>
          <dgm:animLvl val="lvl"/>
        </dgm:presLayoutVars>
      </dgm:prSet>
      <dgm:spPr/>
    </dgm:pt>
    <dgm:pt modelId="{4CCF828B-F81B-4BB0-9D15-8D6F4B596408}" type="pres">
      <dgm:prSet presAssocID="{17B05CC7-DC9D-4695-A05A-EF60CFF950BE}" presName="composite" presStyleCnt="0"/>
      <dgm:spPr/>
    </dgm:pt>
    <dgm:pt modelId="{07A15547-0F6E-4864-8340-05185E2F074A}" type="pres">
      <dgm:prSet presAssocID="{17B05CC7-DC9D-4695-A05A-EF60CFF950BE}" presName="L1TextContainer" presStyleLbl="alignNode1" presStyleIdx="0" presStyleCnt="4">
        <dgm:presLayoutVars>
          <dgm:chMax val="1"/>
          <dgm:chPref val="1"/>
          <dgm:bulletEnabled val="1"/>
        </dgm:presLayoutVars>
      </dgm:prSet>
      <dgm:spPr/>
    </dgm:pt>
    <dgm:pt modelId="{8472FB2E-1F2A-4DDC-8172-3F187380798A}" type="pres">
      <dgm:prSet presAssocID="{17B05CC7-DC9D-4695-A05A-EF60CFF950BE}" presName="L2TextContainerWrapper" presStyleCnt="0">
        <dgm:presLayoutVars>
          <dgm:bulletEnabled val="1"/>
        </dgm:presLayoutVars>
      </dgm:prSet>
      <dgm:spPr/>
    </dgm:pt>
    <dgm:pt modelId="{9882A993-80A3-4384-91FA-FDA7A07E93D2}" type="pres">
      <dgm:prSet presAssocID="{17B05CC7-DC9D-4695-A05A-EF60CFF950BE}" presName="L2TextContainer" presStyleLbl="bgAccFollowNode1" presStyleIdx="0" presStyleCnt="4"/>
      <dgm:spPr/>
    </dgm:pt>
    <dgm:pt modelId="{B4527E5E-2369-4E85-8A13-AB376A65828C}" type="pres">
      <dgm:prSet presAssocID="{17B05CC7-DC9D-4695-A05A-EF60CFF950BE}" presName="FlexibleEmptyPlaceHolder" presStyleCnt="0"/>
      <dgm:spPr/>
    </dgm:pt>
    <dgm:pt modelId="{E575004F-FF5E-42F8-9009-6737401CCE2A}" type="pres">
      <dgm:prSet presAssocID="{17B05CC7-DC9D-4695-A05A-EF60CFF950BE}" presName="ConnectLine" presStyleLbl="sibTrans1D1" presStyleIdx="0" presStyleCnt="4"/>
      <dgm:spPr/>
    </dgm:pt>
    <dgm:pt modelId="{7A564485-5AEE-4318-A79B-13C8665153AC}" type="pres">
      <dgm:prSet presAssocID="{17B05CC7-DC9D-4695-A05A-EF60CFF950BE}" presName="ConnectorPoint" presStyleLbl="node1" presStyleIdx="0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923E9D-E0D6-44A2-935E-2DDA92603206}" type="pres">
      <dgm:prSet presAssocID="{17B05CC7-DC9D-4695-A05A-EF60CFF950BE}" presName="EmptyPlaceHolder" presStyleCnt="0"/>
      <dgm:spPr/>
    </dgm:pt>
    <dgm:pt modelId="{AA2E7B1E-C0FF-4B26-989D-D9D1D07777B1}" type="pres">
      <dgm:prSet presAssocID="{2B41F861-90BC-46A0-AC44-54500FDBC1B1}" presName="spaceBetweenRectangles" presStyleCnt="0"/>
      <dgm:spPr/>
    </dgm:pt>
    <dgm:pt modelId="{89E3332C-F8AA-4E02-8114-45FD0299A646}" type="pres">
      <dgm:prSet presAssocID="{B39D32D7-C49A-4C09-BA78-D1D2561CD6AE}" presName="composite" presStyleCnt="0"/>
      <dgm:spPr/>
    </dgm:pt>
    <dgm:pt modelId="{36358FCE-A2B2-4BBE-8419-045D21751A48}" type="pres">
      <dgm:prSet presAssocID="{B39D32D7-C49A-4C09-BA78-D1D2561CD6AE}" presName="L1TextContainer" presStyleLbl="alignNode1" presStyleIdx="1" presStyleCnt="4">
        <dgm:presLayoutVars>
          <dgm:chMax val="1"/>
          <dgm:chPref val="1"/>
          <dgm:bulletEnabled val="1"/>
        </dgm:presLayoutVars>
      </dgm:prSet>
      <dgm:spPr/>
    </dgm:pt>
    <dgm:pt modelId="{3FC6AAB9-16C8-4228-94E4-85770B324A9F}" type="pres">
      <dgm:prSet presAssocID="{B39D32D7-C49A-4C09-BA78-D1D2561CD6AE}" presName="L2TextContainerWrapper" presStyleCnt="0">
        <dgm:presLayoutVars>
          <dgm:bulletEnabled val="1"/>
        </dgm:presLayoutVars>
      </dgm:prSet>
      <dgm:spPr/>
    </dgm:pt>
    <dgm:pt modelId="{3F73FBBE-77FB-42AC-8859-0E13D2DFEF1C}" type="pres">
      <dgm:prSet presAssocID="{B39D32D7-C49A-4C09-BA78-D1D2561CD6AE}" presName="L2TextContainer" presStyleLbl="bgAccFollowNode1" presStyleIdx="1" presStyleCnt="4"/>
      <dgm:spPr/>
    </dgm:pt>
    <dgm:pt modelId="{BC09463B-0B04-436C-8574-E8CC82FCA1F7}" type="pres">
      <dgm:prSet presAssocID="{B39D32D7-C49A-4C09-BA78-D1D2561CD6AE}" presName="FlexibleEmptyPlaceHolder" presStyleCnt="0"/>
      <dgm:spPr/>
    </dgm:pt>
    <dgm:pt modelId="{3C6EA0F6-FE81-468E-88C9-4B05B19D2DF9}" type="pres">
      <dgm:prSet presAssocID="{B39D32D7-C49A-4C09-BA78-D1D2561CD6AE}" presName="ConnectLine" presStyleLbl="sibTrans1D1" presStyleIdx="1" presStyleCnt="4"/>
      <dgm:spPr/>
    </dgm:pt>
    <dgm:pt modelId="{740E1376-FE76-4EE0-8348-C86022C903D3}" type="pres">
      <dgm:prSet presAssocID="{B39D32D7-C49A-4C09-BA78-D1D2561CD6AE}" presName="ConnectorPoint" presStyleLbl="node1" presStyleIdx="1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3677C98-9E49-40B8-9DE4-8D3FD340F6B3}" type="pres">
      <dgm:prSet presAssocID="{B39D32D7-C49A-4C09-BA78-D1D2561CD6AE}" presName="EmptyPlaceHolder" presStyleCnt="0"/>
      <dgm:spPr/>
    </dgm:pt>
    <dgm:pt modelId="{64154C47-9FF0-4625-993C-4DE73B7720E0}" type="pres">
      <dgm:prSet presAssocID="{5B02F5EC-62B3-4133-976F-0EDE155CADD6}" presName="spaceBetweenRectangles" presStyleCnt="0"/>
      <dgm:spPr/>
    </dgm:pt>
    <dgm:pt modelId="{E77B9F2C-83C9-4FFA-883E-66FA24755DD6}" type="pres">
      <dgm:prSet presAssocID="{678426D2-E3FB-4F48-B798-C41388B1903B}" presName="composite" presStyleCnt="0"/>
      <dgm:spPr/>
    </dgm:pt>
    <dgm:pt modelId="{4B962951-A538-400F-9B20-43DC8F9CE0B3}" type="pres">
      <dgm:prSet presAssocID="{678426D2-E3FB-4F48-B798-C41388B1903B}" presName="L1TextContainer" presStyleLbl="alignNode1" presStyleIdx="2" presStyleCnt="4">
        <dgm:presLayoutVars>
          <dgm:chMax val="1"/>
          <dgm:chPref val="1"/>
          <dgm:bulletEnabled val="1"/>
        </dgm:presLayoutVars>
      </dgm:prSet>
      <dgm:spPr/>
    </dgm:pt>
    <dgm:pt modelId="{042F6731-DDC2-4AF8-80DF-2A9A9B2DBD5E}" type="pres">
      <dgm:prSet presAssocID="{678426D2-E3FB-4F48-B798-C41388B1903B}" presName="L2TextContainerWrapper" presStyleCnt="0">
        <dgm:presLayoutVars>
          <dgm:bulletEnabled val="1"/>
        </dgm:presLayoutVars>
      </dgm:prSet>
      <dgm:spPr/>
    </dgm:pt>
    <dgm:pt modelId="{337CE653-C9CA-4510-9C3F-BF2DC9A824C7}" type="pres">
      <dgm:prSet presAssocID="{678426D2-E3FB-4F48-B798-C41388B1903B}" presName="L2TextContainer" presStyleLbl="bgAccFollowNode1" presStyleIdx="2" presStyleCnt="4"/>
      <dgm:spPr/>
    </dgm:pt>
    <dgm:pt modelId="{35586F67-AC9A-4AD3-A000-6AEF310434D3}" type="pres">
      <dgm:prSet presAssocID="{678426D2-E3FB-4F48-B798-C41388B1903B}" presName="FlexibleEmptyPlaceHolder" presStyleCnt="0"/>
      <dgm:spPr/>
    </dgm:pt>
    <dgm:pt modelId="{29903542-8488-4F7F-BDAD-0169C650F8FB}" type="pres">
      <dgm:prSet presAssocID="{678426D2-E3FB-4F48-B798-C41388B1903B}" presName="ConnectLine" presStyleLbl="sibTrans1D1" presStyleIdx="2" presStyleCnt="4"/>
      <dgm:spPr/>
    </dgm:pt>
    <dgm:pt modelId="{1BB1F885-7985-4A2D-B3B7-DE4FE7DC6FE0}" type="pres">
      <dgm:prSet presAssocID="{678426D2-E3FB-4F48-B798-C41388B1903B}" presName="ConnectorPoint" presStyleLbl="node1" presStyleIdx="2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60E5A3A-4207-4A78-B1C4-BAE876DA1724}" type="pres">
      <dgm:prSet presAssocID="{678426D2-E3FB-4F48-B798-C41388B1903B}" presName="EmptyPlaceHolder" presStyleCnt="0"/>
      <dgm:spPr/>
    </dgm:pt>
    <dgm:pt modelId="{7608C8F3-F5DE-45B6-8F2A-B4C1BA52A993}" type="pres">
      <dgm:prSet presAssocID="{2B457CC4-9DAF-41EE-AD04-BE0725313CC9}" presName="spaceBetweenRectangles" presStyleCnt="0"/>
      <dgm:spPr/>
    </dgm:pt>
    <dgm:pt modelId="{D22301E1-111E-4127-B843-5773B0DA8B87}" type="pres">
      <dgm:prSet presAssocID="{78DB9344-9608-4B09-BE87-91DADDF3237A}" presName="composite" presStyleCnt="0"/>
      <dgm:spPr/>
    </dgm:pt>
    <dgm:pt modelId="{3B96DE45-C134-48CA-94CF-5C33DB14AC71}" type="pres">
      <dgm:prSet presAssocID="{78DB9344-9608-4B09-BE87-91DADDF3237A}" presName="L1TextContainer" presStyleLbl="alignNode1" presStyleIdx="3" presStyleCnt="4">
        <dgm:presLayoutVars>
          <dgm:chMax val="1"/>
          <dgm:chPref val="1"/>
          <dgm:bulletEnabled val="1"/>
        </dgm:presLayoutVars>
      </dgm:prSet>
      <dgm:spPr/>
    </dgm:pt>
    <dgm:pt modelId="{213B2235-90BE-47E7-9389-3B042CF157F1}" type="pres">
      <dgm:prSet presAssocID="{78DB9344-9608-4B09-BE87-91DADDF3237A}" presName="L2TextContainerWrapper" presStyleCnt="0">
        <dgm:presLayoutVars>
          <dgm:bulletEnabled val="1"/>
        </dgm:presLayoutVars>
      </dgm:prSet>
      <dgm:spPr/>
    </dgm:pt>
    <dgm:pt modelId="{9925A743-ADC1-4335-8568-46DD7BB353B3}" type="pres">
      <dgm:prSet presAssocID="{78DB9344-9608-4B09-BE87-91DADDF3237A}" presName="L2TextContainer" presStyleLbl="bgAccFollowNode1" presStyleIdx="3" presStyleCnt="4"/>
      <dgm:spPr/>
    </dgm:pt>
    <dgm:pt modelId="{D2C79101-667F-4222-880D-322B17902F04}" type="pres">
      <dgm:prSet presAssocID="{78DB9344-9608-4B09-BE87-91DADDF3237A}" presName="FlexibleEmptyPlaceHolder" presStyleCnt="0"/>
      <dgm:spPr/>
    </dgm:pt>
    <dgm:pt modelId="{B0242368-3E4B-43AE-AFD1-12B003E2DDA2}" type="pres">
      <dgm:prSet presAssocID="{78DB9344-9608-4B09-BE87-91DADDF3237A}" presName="ConnectLine" presStyleLbl="sibTrans1D1" presStyleIdx="3" presStyleCnt="4"/>
      <dgm:spPr/>
    </dgm:pt>
    <dgm:pt modelId="{29EC0058-6ACE-40D0-9103-1C3141F8F45A}" type="pres">
      <dgm:prSet presAssocID="{78DB9344-9608-4B09-BE87-91DADDF3237A}" presName="ConnectorPoint" presStyleLbl="node1" presStyleIdx="3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9528B7D-081A-477B-90F3-CF1986AA261C}" type="pres">
      <dgm:prSet presAssocID="{78DB9344-9608-4B09-BE87-91DADDF3237A}" presName="EmptyPlaceHolder" presStyleCnt="0"/>
      <dgm:spPr/>
    </dgm:pt>
  </dgm:ptLst>
  <dgm:cxnLst>
    <dgm:cxn modelId="{57DC993F-6758-4DE3-B4A9-96C5D0555A9D}" srcId="{5040223C-94D4-4CF6-A260-31770ED58B8D}" destId="{B39D32D7-C49A-4C09-BA78-D1D2561CD6AE}" srcOrd="1" destOrd="0" parTransId="{5607FABD-CC87-4BCC-90D3-81F081A7E8E6}" sibTransId="{5B02F5EC-62B3-4133-976F-0EDE155CADD6}"/>
    <dgm:cxn modelId="{DD0A8961-78B8-46C3-9B8C-731FB93625A0}" type="presOf" srcId="{B39D32D7-C49A-4C09-BA78-D1D2561CD6AE}" destId="{36358FCE-A2B2-4BBE-8419-045D21751A48}" srcOrd="0" destOrd="0" presId="urn:microsoft.com/office/officeart/2017/3/layout/HorizontalLabelsTimeline"/>
    <dgm:cxn modelId="{9B768E42-A35A-4506-96BD-AC7DCFB7375E}" type="presOf" srcId="{678426D2-E3FB-4F48-B798-C41388B1903B}" destId="{4B962951-A538-400F-9B20-43DC8F9CE0B3}" srcOrd="0" destOrd="0" presId="urn:microsoft.com/office/officeart/2017/3/layout/HorizontalLabelsTimeline"/>
    <dgm:cxn modelId="{4D506744-D6E5-4017-8079-B76EEFC538A8}" srcId="{17B05CC7-DC9D-4695-A05A-EF60CFF950BE}" destId="{FF073CAD-88EC-460E-93BC-3859C0DF4803}" srcOrd="0" destOrd="0" parTransId="{6C47081D-1A90-47A8-A6DB-621FC57F95F0}" sibTransId="{917A6314-A128-4E24-9225-28DB57EBE788}"/>
    <dgm:cxn modelId="{765D0367-7EE8-4BE1-B635-E8ACA1B6016A}" type="presOf" srcId="{79E0A1E4-8150-43E8-83B5-460D49A1489E}" destId="{337CE653-C9CA-4510-9C3F-BF2DC9A824C7}" srcOrd="0" destOrd="0" presId="urn:microsoft.com/office/officeart/2017/3/layout/HorizontalLabelsTimeline"/>
    <dgm:cxn modelId="{4FB35F49-DBD8-4B48-A838-B3F7DA8B4487}" type="presOf" srcId="{5040223C-94D4-4CF6-A260-31770ED58B8D}" destId="{D863F173-22C4-45B4-A0CA-85A3E615B505}" srcOrd="0" destOrd="0" presId="urn:microsoft.com/office/officeart/2017/3/layout/HorizontalLabelsTimeline"/>
    <dgm:cxn modelId="{A862024F-E140-495C-A6F1-EE359131B5A3}" srcId="{78DB9344-9608-4B09-BE87-91DADDF3237A}" destId="{1231DCC2-6CA8-4477-AEE6-2B8C0A6030FB}" srcOrd="0" destOrd="0" parTransId="{25872C6D-B06A-475E-90B6-DFAD6E88BE1F}" sibTransId="{4715AFCD-160F-4E25-9876-302F55039DA1}"/>
    <dgm:cxn modelId="{FE20B38A-6EA8-462B-ABD3-A0DB191B9067}" srcId="{5040223C-94D4-4CF6-A260-31770ED58B8D}" destId="{678426D2-E3FB-4F48-B798-C41388B1903B}" srcOrd="2" destOrd="0" parTransId="{FBFCF475-7CEE-437A-9E39-7173641EA1B3}" sibTransId="{2B457CC4-9DAF-41EE-AD04-BE0725313CC9}"/>
    <dgm:cxn modelId="{096E22AC-18A0-4AD4-BF22-96A4A659079E}" srcId="{678426D2-E3FB-4F48-B798-C41388B1903B}" destId="{79E0A1E4-8150-43E8-83B5-460D49A1489E}" srcOrd="0" destOrd="0" parTransId="{0C72BDA2-9EEB-4D16-B606-FFD08002E4B2}" sibTransId="{D1DE5394-8B22-43A6-8374-3DAD60A35B53}"/>
    <dgm:cxn modelId="{877B3CAC-3C9F-4674-8E7D-A93D772940A9}" srcId="{5040223C-94D4-4CF6-A260-31770ED58B8D}" destId="{78DB9344-9608-4B09-BE87-91DADDF3237A}" srcOrd="3" destOrd="0" parTransId="{3F101EE8-AC04-4AD8-9C86-576298E72262}" sibTransId="{8691717C-6E53-4002-BD50-5E1346683DAE}"/>
    <dgm:cxn modelId="{6F5667AC-D34F-4BCF-9A32-C30EC9169DF8}" type="presOf" srcId="{1231DCC2-6CA8-4477-AEE6-2B8C0A6030FB}" destId="{9925A743-ADC1-4335-8568-46DD7BB353B3}" srcOrd="0" destOrd="0" presId="urn:microsoft.com/office/officeart/2017/3/layout/HorizontalLabelsTimeline"/>
    <dgm:cxn modelId="{AAE921BD-A444-4BB2-B281-764DCDB0C4A7}" type="presOf" srcId="{78DB9344-9608-4B09-BE87-91DADDF3237A}" destId="{3B96DE45-C134-48CA-94CF-5C33DB14AC71}" srcOrd="0" destOrd="0" presId="urn:microsoft.com/office/officeart/2017/3/layout/HorizontalLabelsTimeline"/>
    <dgm:cxn modelId="{41083CC0-775E-47ED-9755-D6064C476585}" type="presOf" srcId="{FF073CAD-88EC-460E-93BC-3859C0DF4803}" destId="{9882A993-80A3-4384-91FA-FDA7A07E93D2}" srcOrd="0" destOrd="0" presId="urn:microsoft.com/office/officeart/2017/3/layout/HorizontalLabelsTimeline"/>
    <dgm:cxn modelId="{E25553D0-12B9-461F-B42D-EFA1E7DB24ED}" type="presOf" srcId="{748F499F-6553-4686-AAFE-E92CF9927E98}" destId="{3F73FBBE-77FB-42AC-8859-0E13D2DFEF1C}" srcOrd="0" destOrd="0" presId="urn:microsoft.com/office/officeart/2017/3/layout/HorizontalLabelsTimeline"/>
    <dgm:cxn modelId="{F0AFCCF2-2885-4C20-B044-E031FF8B5607}" srcId="{5040223C-94D4-4CF6-A260-31770ED58B8D}" destId="{17B05CC7-DC9D-4695-A05A-EF60CFF950BE}" srcOrd="0" destOrd="0" parTransId="{ED79C9E2-C6C7-47A9-9632-1C10CB598469}" sibTransId="{2B41F861-90BC-46A0-AC44-54500FDBC1B1}"/>
    <dgm:cxn modelId="{6B543BF6-CBD0-4935-90E9-7CD2C6E9C291}" srcId="{B39D32D7-C49A-4C09-BA78-D1D2561CD6AE}" destId="{748F499F-6553-4686-AAFE-E92CF9927E98}" srcOrd="0" destOrd="0" parTransId="{58602C9C-4497-4BA8-9A21-F9BE26D897A8}" sibTransId="{47929986-B529-4037-8254-1A208B87D75C}"/>
    <dgm:cxn modelId="{30E8C7F6-73CB-411B-A1ED-9CA25D45C5A1}" type="presOf" srcId="{17B05CC7-DC9D-4695-A05A-EF60CFF950BE}" destId="{07A15547-0F6E-4864-8340-05185E2F074A}" srcOrd="0" destOrd="0" presId="urn:microsoft.com/office/officeart/2017/3/layout/HorizontalLabelsTimeline"/>
    <dgm:cxn modelId="{99AEAFB8-48DF-46B2-B6C5-9AAB32C53A11}" type="presParOf" srcId="{D863F173-22C4-45B4-A0CA-85A3E615B505}" destId="{44B6114E-3D2F-47F9-ADA8-2DE7A2B7C02E}" srcOrd="0" destOrd="0" presId="urn:microsoft.com/office/officeart/2017/3/layout/HorizontalLabelsTimeline"/>
    <dgm:cxn modelId="{3F5E89B2-3C94-454E-AD85-CFBB0E1DFC77}" type="presParOf" srcId="{D863F173-22C4-45B4-A0CA-85A3E615B505}" destId="{CF1CEFD6-B2C7-4A10-840B-23D202399D07}" srcOrd="1" destOrd="0" presId="urn:microsoft.com/office/officeart/2017/3/layout/HorizontalLabelsTimeline"/>
    <dgm:cxn modelId="{48977C53-0E00-447C-BA35-9F1925B03704}" type="presParOf" srcId="{CF1CEFD6-B2C7-4A10-840B-23D202399D07}" destId="{4CCF828B-F81B-4BB0-9D15-8D6F4B596408}" srcOrd="0" destOrd="0" presId="urn:microsoft.com/office/officeart/2017/3/layout/HorizontalLabelsTimeline"/>
    <dgm:cxn modelId="{670946CF-ADC7-4D4E-9AF5-4F5AF7F42A7F}" type="presParOf" srcId="{4CCF828B-F81B-4BB0-9D15-8D6F4B596408}" destId="{07A15547-0F6E-4864-8340-05185E2F074A}" srcOrd="0" destOrd="0" presId="urn:microsoft.com/office/officeart/2017/3/layout/HorizontalLabelsTimeline"/>
    <dgm:cxn modelId="{B192C339-454B-42D8-A3DD-E6F0DC9A44FC}" type="presParOf" srcId="{4CCF828B-F81B-4BB0-9D15-8D6F4B596408}" destId="{8472FB2E-1F2A-4DDC-8172-3F187380798A}" srcOrd="1" destOrd="0" presId="urn:microsoft.com/office/officeart/2017/3/layout/HorizontalLabelsTimeline"/>
    <dgm:cxn modelId="{45D733D3-D6C0-4F05-B5C4-78FBF1F86DA2}" type="presParOf" srcId="{8472FB2E-1F2A-4DDC-8172-3F187380798A}" destId="{9882A993-80A3-4384-91FA-FDA7A07E93D2}" srcOrd="0" destOrd="0" presId="urn:microsoft.com/office/officeart/2017/3/layout/HorizontalLabelsTimeline"/>
    <dgm:cxn modelId="{26B34C6D-AF27-4554-B28F-D9A2BB46B2DA}" type="presParOf" srcId="{8472FB2E-1F2A-4DDC-8172-3F187380798A}" destId="{B4527E5E-2369-4E85-8A13-AB376A65828C}" srcOrd="1" destOrd="0" presId="urn:microsoft.com/office/officeart/2017/3/layout/HorizontalLabelsTimeline"/>
    <dgm:cxn modelId="{CABFC17B-EC08-4711-96D9-E4694CA65706}" type="presParOf" srcId="{4CCF828B-F81B-4BB0-9D15-8D6F4B596408}" destId="{E575004F-FF5E-42F8-9009-6737401CCE2A}" srcOrd="2" destOrd="0" presId="urn:microsoft.com/office/officeart/2017/3/layout/HorizontalLabelsTimeline"/>
    <dgm:cxn modelId="{6703C220-B0B3-4E84-85C7-2EA108C74C87}" type="presParOf" srcId="{4CCF828B-F81B-4BB0-9D15-8D6F4B596408}" destId="{7A564485-5AEE-4318-A79B-13C8665153AC}" srcOrd="3" destOrd="0" presId="urn:microsoft.com/office/officeart/2017/3/layout/HorizontalLabelsTimeline"/>
    <dgm:cxn modelId="{298A52B5-6F9A-44CF-BD50-0EA6C0ADB781}" type="presParOf" srcId="{4CCF828B-F81B-4BB0-9D15-8D6F4B596408}" destId="{A8923E9D-E0D6-44A2-935E-2DDA92603206}" srcOrd="4" destOrd="0" presId="urn:microsoft.com/office/officeart/2017/3/layout/HorizontalLabelsTimeline"/>
    <dgm:cxn modelId="{DCEBC7A3-810F-4711-AE4C-7703CF2D0590}" type="presParOf" srcId="{CF1CEFD6-B2C7-4A10-840B-23D202399D07}" destId="{AA2E7B1E-C0FF-4B26-989D-D9D1D07777B1}" srcOrd="1" destOrd="0" presId="urn:microsoft.com/office/officeart/2017/3/layout/HorizontalLabelsTimeline"/>
    <dgm:cxn modelId="{766FF3D8-6EED-4205-B62F-C37CF047CFED}" type="presParOf" srcId="{CF1CEFD6-B2C7-4A10-840B-23D202399D07}" destId="{89E3332C-F8AA-4E02-8114-45FD0299A646}" srcOrd="2" destOrd="0" presId="urn:microsoft.com/office/officeart/2017/3/layout/HorizontalLabelsTimeline"/>
    <dgm:cxn modelId="{EDB78AFD-B65B-4E82-B5A3-8044641F5AB5}" type="presParOf" srcId="{89E3332C-F8AA-4E02-8114-45FD0299A646}" destId="{36358FCE-A2B2-4BBE-8419-045D21751A48}" srcOrd="0" destOrd="0" presId="urn:microsoft.com/office/officeart/2017/3/layout/HorizontalLabelsTimeline"/>
    <dgm:cxn modelId="{D6F5CEF5-89A4-4F26-B67E-809CA0B07F86}" type="presParOf" srcId="{89E3332C-F8AA-4E02-8114-45FD0299A646}" destId="{3FC6AAB9-16C8-4228-94E4-85770B324A9F}" srcOrd="1" destOrd="0" presId="urn:microsoft.com/office/officeart/2017/3/layout/HorizontalLabelsTimeline"/>
    <dgm:cxn modelId="{FD929580-FB44-43B1-95A4-F0F4227A166D}" type="presParOf" srcId="{3FC6AAB9-16C8-4228-94E4-85770B324A9F}" destId="{3F73FBBE-77FB-42AC-8859-0E13D2DFEF1C}" srcOrd="0" destOrd="0" presId="urn:microsoft.com/office/officeart/2017/3/layout/HorizontalLabelsTimeline"/>
    <dgm:cxn modelId="{E5EB3BB2-AF04-4194-A116-B8CFDBFE6942}" type="presParOf" srcId="{3FC6AAB9-16C8-4228-94E4-85770B324A9F}" destId="{BC09463B-0B04-436C-8574-E8CC82FCA1F7}" srcOrd="1" destOrd="0" presId="urn:microsoft.com/office/officeart/2017/3/layout/HorizontalLabelsTimeline"/>
    <dgm:cxn modelId="{C15E6772-DDE3-4E65-B422-53490749E74A}" type="presParOf" srcId="{89E3332C-F8AA-4E02-8114-45FD0299A646}" destId="{3C6EA0F6-FE81-468E-88C9-4B05B19D2DF9}" srcOrd="2" destOrd="0" presId="urn:microsoft.com/office/officeart/2017/3/layout/HorizontalLabelsTimeline"/>
    <dgm:cxn modelId="{5E5B898E-2B8C-4242-959B-C94DECA4EDE7}" type="presParOf" srcId="{89E3332C-F8AA-4E02-8114-45FD0299A646}" destId="{740E1376-FE76-4EE0-8348-C86022C903D3}" srcOrd="3" destOrd="0" presId="urn:microsoft.com/office/officeart/2017/3/layout/HorizontalLabelsTimeline"/>
    <dgm:cxn modelId="{EF272319-0429-4EFF-A42C-A169B90AF844}" type="presParOf" srcId="{89E3332C-F8AA-4E02-8114-45FD0299A646}" destId="{C3677C98-9E49-40B8-9DE4-8D3FD340F6B3}" srcOrd="4" destOrd="0" presId="urn:microsoft.com/office/officeart/2017/3/layout/HorizontalLabelsTimeline"/>
    <dgm:cxn modelId="{BEA95441-604D-4321-8733-D0642D780E19}" type="presParOf" srcId="{CF1CEFD6-B2C7-4A10-840B-23D202399D07}" destId="{64154C47-9FF0-4625-993C-4DE73B7720E0}" srcOrd="3" destOrd="0" presId="urn:microsoft.com/office/officeart/2017/3/layout/HorizontalLabelsTimeline"/>
    <dgm:cxn modelId="{34F2C608-CEC4-4188-BA62-387D3C287279}" type="presParOf" srcId="{CF1CEFD6-B2C7-4A10-840B-23D202399D07}" destId="{E77B9F2C-83C9-4FFA-883E-66FA24755DD6}" srcOrd="4" destOrd="0" presId="urn:microsoft.com/office/officeart/2017/3/layout/HorizontalLabelsTimeline"/>
    <dgm:cxn modelId="{84DBE665-2092-4F64-AEBF-474007788908}" type="presParOf" srcId="{E77B9F2C-83C9-4FFA-883E-66FA24755DD6}" destId="{4B962951-A538-400F-9B20-43DC8F9CE0B3}" srcOrd="0" destOrd="0" presId="urn:microsoft.com/office/officeart/2017/3/layout/HorizontalLabelsTimeline"/>
    <dgm:cxn modelId="{4F872A67-D249-4E95-874A-F7C4E144E48C}" type="presParOf" srcId="{E77B9F2C-83C9-4FFA-883E-66FA24755DD6}" destId="{042F6731-DDC2-4AF8-80DF-2A9A9B2DBD5E}" srcOrd="1" destOrd="0" presId="urn:microsoft.com/office/officeart/2017/3/layout/HorizontalLabelsTimeline"/>
    <dgm:cxn modelId="{43EB1C1A-C9EB-464A-8E5D-DCE32158D89C}" type="presParOf" srcId="{042F6731-DDC2-4AF8-80DF-2A9A9B2DBD5E}" destId="{337CE653-C9CA-4510-9C3F-BF2DC9A824C7}" srcOrd="0" destOrd="0" presId="urn:microsoft.com/office/officeart/2017/3/layout/HorizontalLabelsTimeline"/>
    <dgm:cxn modelId="{31771659-F058-46A7-B726-03E79104A312}" type="presParOf" srcId="{042F6731-DDC2-4AF8-80DF-2A9A9B2DBD5E}" destId="{35586F67-AC9A-4AD3-A000-6AEF310434D3}" srcOrd="1" destOrd="0" presId="urn:microsoft.com/office/officeart/2017/3/layout/HorizontalLabelsTimeline"/>
    <dgm:cxn modelId="{71AAAB15-7B6A-41F1-BD4A-9F90B8CBD010}" type="presParOf" srcId="{E77B9F2C-83C9-4FFA-883E-66FA24755DD6}" destId="{29903542-8488-4F7F-BDAD-0169C650F8FB}" srcOrd="2" destOrd="0" presId="urn:microsoft.com/office/officeart/2017/3/layout/HorizontalLabelsTimeline"/>
    <dgm:cxn modelId="{5B275771-41C4-44FF-A74C-C6F7B3201AC5}" type="presParOf" srcId="{E77B9F2C-83C9-4FFA-883E-66FA24755DD6}" destId="{1BB1F885-7985-4A2D-B3B7-DE4FE7DC6FE0}" srcOrd="3" destOrd="0" presId="urn:microsoft.com/office/officeart/2017/3/layout/HorizontalLabelsTimeline"/>
    <dgm:cxn modelId="{2F2EE87C-F757-46CE-9CF3-1B0463CDE33B}" type="presParOf" srcId="{E77B9F2C-83C9-4FFA-883E-66FA24755DD6}" destId="{160E5A3A-4207-4A78-B1C4-BAE876DA1724}" srcOrd="4" destOrd="0" presId="urn:microsoft.com/office/officeart/2017/3/layout/HorizontalLabelsTimeline"/>
    <dgm:cxn modelId="{5EEA1257-E06B-43D6-B35F-058C09189F89}" type="presParOf" srcId="{CF1CEFD6-B2C7-4A10-840B-23D202399D07}" destId="{7608C8F3-F5DE-45B6-8F2A-B4C1BA52A993}" srcOrd="5" destOrd="0" presId="urn:microsoft.com/office/officeart/2017/3/layout/HorizontalLabelsTimeline"/>
    <dgm:cxn modelId="{B1ADB2A3-C797-4387-96EC-06547BD93992}" type="presParOf" srcId="{CF1CEFD6-B2C7-4A10-840B-23D202399D07}" destId="{D22301E1-111E-4127-B843-5773B0DA8B87}" srcOrd="6" destOrd="0" presId="urn:microsoft.com/office/officeart/2017/3/layout/HorizontalLabelsTimeline"/>
    <dgm:cxn modelId="{FC91FAF7-E8D7-43B3-8802-D8CDE90C971B}" type="presParOf" srcId="{D22301E1-111E-4127-B843-5773B0DA8B87}" destId="{3B96DE45-C134-48CA-94CF-5C33DB14AC71}" srcOrd="0" destOrd="0" presId="urn:microsoft.com/office/officeart/2017/3/layout/HorizontalLabelsTimeline"/>
    <dgm:cxn modelId="{89714509-5264-41DB-A5BD-83E9F1D9ABC8}" type="presParOf" srcId="{D22301E1-111E-4127-B843-5773B0DA8B87}" destId="{213B2235-90BE-47E7-9389-3B042CF157F1}" srcOrd="1" destOrd="0" presId="urn:microsoft.com/office/officeart/2017/3/layout/HorizontalLabelsTimeline"/>
    <dgm:cxn modelId="{4FB4C100-01D2-450C-8809-8006DA642E03}" type="presParOf" srcId="{213B2235-90BE-47E7-9389-3B042CF157F1}" destId="{9925A743-ADC1-4335-8568-46DD7BB353B3}" srcOrd="0" destOrd="0" presId="urn:microsoft.com/office/officeart/2017/3/layout/HorizontalLabelsTimeline"/>
    <dgm:cxn modelId="{E28D41BB-FA35-436C-A89C-6F90E7BF2D2C}" type="presParOf" srcId="{213B2235-90BE-47E7-9389-3B042CF157F1}" destId="{D2C79101-667F-4222-880D-322B17902F04}" srcOrd="1" destOrd="0" presId="urn:microsoft.com/office/officeart/2017/3/layout/HorizontalLabelsTimeline"/>
    <dgm:cxn modelId="{75A5A02F-8FFF-4240-AF80-EEDCD821CD36}" type="presParOf" srcId="{D22301E1-111E-4127-B843-5773B0DA8B87}" destId="{B0242368-3E4B-43AE-AFD1-12B003E2DDA2}" srcOrd="2" destOrd="0" presId="urn:microsoft.com/office/officeart/2017/3/layout/HorizontalLabelsTimeline"/>
    <dgm:cxn modelId="{7DD6201F-CF1D-4237-9148-BAA15FB881FD}" type="presParOf" srcId="{D22301E1-111E-4127-B843-5773B0DA8B87}" destId="{29EC0058-6ACE-40D0-9103-1C3141F8F45A}" srcOrd="3" destOrd="0" presId="urn:microsoft.com/office/officeart/2017/3/layout/HorizontalLabelsTimeline"/>
    <dgm:cxn modelId="{83DDE155-4DFD-4AE4-A404-AEDCDAB94C46}" type="presParOf" srcId="{D22301E1-111E-4127-B843-5773B0DA8B87}" destId="{B9528B7D-081A-477B-90F3-CF1986AA261C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6114E-3D2F-47F9-ADA8-2DE7A2B7C02E}">
      <dsp:nvSpPr>
        <dsp:cNvPr id="0" name=""/>
        <dsp:cNvSpPr/>
      </dsp:nvSpPr>
      <dsp:spPr>
        <a:xfrm>
          <a:off x="0" y="2176462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15547-0F6E-4864-8340-05185E2F074A}">
      <dsp:nvSpPr>
        <dsp:cNvPr id="0" name=""/>
        <dsp:cNvSpPr/>
      </dsp:nvSpPr>
      <dsp:spPr>
        <a:xfrm>
          <a:off x="253596" y="1349406"/>
          <a:ext cx="3700587" cy="522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1998</a:t>
          </a:r>
        </a:p>
      </dsp:txBody>
      <dsp:txXfrm>
        <a:off x="253596" y="1349406"/>
        <a:ext cx="3700587" cy="522351"/>
      </dsp:txXfrm>
    </dsp:sp>
    <dsp:sp modelId="{9882A993-80A3-4384-91FA-FDA7A07E93D2}">
      <dsp:nvSpPr>
        <dsp:cNvPr id="0" name=""/>
        <dsp:cNvSpPr/>
      </dsp:nvSpPr>
      <dsp:spPr>
        <a:xfrm>
          <a:off x="253596" y="198194"/>
          <a:ext cx="3700587" cy="11512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Watts-</a:t>
          </a:r>
          <a:r>
            <a:rPr lang="en-US" sz="1500" kern="1200" dirty="0" err="1"/>
            <a:t>Strogatz</a:t>
          </a:r>
          <a:r>
            <a:rPr lang="en-US" sz="1500" kern="1200" dirty="0"/>
            <a:t> paper in the most cited Nature  publication from 1998; highlighted by ISI as one of the ten most cited papers in physics in the decade after its publication.</a:t>
          </a:r>
        </a:p>
      </dsp:txBody>
      <dsp:txXfrm>
        <a:off x="253596" y="198194"/>
        <a:ext cx="3700587" cy="1151212"/>
      </dsp:txXfrm>
    </dsp:sp>
    <dsp:sp modelId="{E575004F-FF5E-42F8-9009-6737401CCE2A}">
      <dsp:nvSpPr>
        <dsp:cNvPr id="0" name=""/>
        <dsp:cNvSpPr/>
      </dsp:nvSpPr>
      <dsp:spPr>
        <a:xfrm>
          <a:off x="2103890" y="1871757"/>
          <a:ext cx="0" cy="304704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58FCE-A2B2-4BBE-8419-045D21751A48}">
      <dsp:nvSpPr>
        <dsp:cNvPr id="0" name=""/>
        <dsp:cNvSpPr/>
      </dsp:nvSpPr>
      <dsp:spPr>
        <a:xfrm>
          <a:off x="2356202" y="2481167"/>
          <a:ext cx="3700587" cy="522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1999</a:t>
          </a:r>
        </a:p>
      </dsp:txBody>
      <dsp:txXfrm>
        <a:off x="2356202" y="2481167"/>
        <a:ext cx="3700587" cy="522351"/>
      </dsp:txXfrm>
    </dsp:sp>
    <dsp:sp modelId="{3F73FBBE-77FB-42AC-8859-0E13D2DFEF1C}">
      <dsp:nvSpPr>
        <dsp:cNvPr id="0" name=""/>
        <dsp:cNvSpPr/>
      </dsp:nvSpPr>
      <dsp:spPr>
        <a:xfrm>
          <a:off x="2356202" y="3003518"/>
          <a:ext cx="3700587" cy="11512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Barabasi</a:t>
          </a:r>
          <a:r>
            <a:rPr lang="en-US" sz="1500" kern="1200" dirty="0"/>
            <a:t> and Albert paper  is the most cited  Science paper in 1999; highlighted by ISI as one of the ten most cited papers in physics in the decade after its publication.</a:t>
          </a:r>
        </a:p>
      </dsp:txBody>
      <dsp:txXfrm>
        <a:off x="2356202" y="3003518"/>
        <a:ext cx="3700587" cy="1151212"/>
      </dsp:txXfrm>
    </dsp:sp>
    <dsp:sp modelId="{3C6EA0F6-FE81-468E-88C9-4B05B19D2DF9}">
      <dsp:nvSpPr>
        <dsp:cNvPr id="0" name=""/>
        <dsp:cNvSpPr/>
      </dsp:nvSpPr>
      <dsp:spPr>
        <a:xfrm>
          <a:off x="4206496" y="2176462"/>
          <a:ext cx="0" cy="304704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64485-5AEE-4318-A79B-13C8665153AC}">
      <dsp:nvSpPr>
        <dsp:cNvPr id="0" name=""/>
        <dsp:cNvSpPr/>
      </dsp:nvSpPr>
      <dsp:spPr>
        <a:xfrm rot="2700000">
          <a:off x="2070032" y="2142604"/>
          <a:ext cx="67715" cy="67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E1376-FE76-4EE0-8348-C86022C903D3}">
      <dsp:nvSpPr>
        <dsp:cNvPr id="0" name=""/>
        <dsp:cNvSpPr/>
      </dsp:nvSpPr>
      <dsp:spPr>
        <a:xfrm rot="2700000">
          <a:off x="4172638" y="2142604"/>
          <a:ext cx="67715" cy="67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62951-A538-400F-9B20-43DC8F9CE0B3}">
      <dsp:nvSpPr>
        <dsp:cNvPr id="0" name=""/>
        <dsp:cNvSpPr/>
      </dsp:nvSpPr>
      <dsp:spPr>
        <a:xfrm>
          <a:off x="4458809" y="1349406"/>
          <a:ext cx="3700587" cy="522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2001</a:t>
          </a:r>
        </a:p>
      </dsp:txBody>
      <dsp:txXfrm>
        <a:off x="4458809" y="1349406"/>
        <a:ext cx="3700587" cy="522351"/>
      </dsp:txXfrm>
    </dsp:sp>
    <dsp:sp modelId="{337CE653-C9CA-4510-9C3F-BF2DC9A824C7}">
      <dsp:nvSpPr>
        <dsp:cNvPr id="0" name=""/>
        <dsp:cNvSpPr/>
      </dsp:nvSpPr>
      <dsp:spPr>
        <a:xfrm>
          <a:off x="4458809" y="198194"/>
          <a:ext cx="3700587" cy="11512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Pastor-</a:t>
          </a:r>
          <a:r>
            <a:rPr lang="en-US" sz="1500" kern="1200" dirty="0" err="1"/>
            <a:t>Satorras</a:t>
          </a:r>
          <a:r>
            <a:rPr lang="en-US" sz="1500" kern="1200" dirty="0"/>
            <a:t> and </a:t>
          </a:r>
          <a:r>
            <a:rPr lang="en-US" sz="1500" kern="1200" dirty="0" err="1"/>
            <a:t>Vespignani</a:t>
          </a:r>
          <a:r>
            <a:rPr lang="en-US" sz="1500" kern="1200" dirty="0"/>
            <a:t> is one of the two most cited papers among the papers published in 2001 by Physical Review Letters.</a:t>
          </a:r>
        </a:p>
      </dsp:txBody>
      <dsp:txXfrm>
        <a:off x="4458809" y="198194"/>
        <a:ext cx="3700587" cy="1151212"/>
      </dsp:txXfrm>
    </dsp:sp>
    <dsp:sp modelId="{29903542-8488-4F7F-BDAD-0169C650F8FB}">
      <dsp:nvSpPr>
        <dsp:cNvPr id="0" name=""/>
        <dsp:cNvSpPr/>
      </dsp:nvSpPr>
      <dsp:spPr>
        <a:xfrm>
          <a:off x="6309103" y="1871757"/>
          <a:ext cx="0" cy="304704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6DE45-C134-48CA-94CF-5C33DB14AC71}">
      <dsp:nvSpPr>
        <dsp:cNvPr id="0" name=""/>
        <dsp:cNvSpPr/>
      </dsp:nvSpPr>
      <dsp:spPr>
        <a:xfrm>
          <a:off x="6561416" y="2481167"/>
          <a:ext cx="3700587" cy="5223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2002</a:t>
          </a:r>
        </a:p>
      </dsp:txBody>
      <dsp:txXfrm>
        <a:off x="6561416" y="2481167"/>
        <a:ext cx="3700587" cy="522351"/>
      </dsp:txXfrm>
    </dsp:sp>
    <dsp:sp modelId="{9925A743-ADC1-4335-8568-46DD7BB353B3}">
      <dsp:nvSpPr>
        <dsp:cNvPr id="0" name=""/>
        <dsp:cNvSpPr/>
      </dsp:nvSpPr>
      <dsp:spPr>
        <a:xfrm>
          <a:off x="6561416" y="3003518"/>
          <a:ext cx="3700587" cy="9209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42875" rIns="142875" bIns="14287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Girvan-Newman is the most cited paper in 2002  Proceedings of the National Academy of Sciences.</a:t>
          </a:r>
        </a:p>
      </dsp:txBody>
      <dsp:txXfrm>
        <a:off x="6561416" y="3003518"/>
        <a:ext cx="3700587" cy="920970"/>
      </dsp:txXfrm>
    </dsp:sp>
    <dsp:sp modelId="{B0242368-3E4B-43AE-AFD1-12B003E2DDA2}">
      <dsp:nvSpPr>
        <dsp:cNvPr id="0" name=""/>
        <dsp:cNvSpPr/>
      </dsp:nvSpPr>
      <dsp:spPr>
        <a:xfrm>
          <a:off x="8411709" y="2176462"/>
          <a:ext cx="0" cy="304704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1F885-7985-4A2D-B3B7-DE4FE7DC6FE0}">
      <dsp:nvSpPr>
        <dsp:cNvPr id="0" name=""/>
        <dsp:cNvSpPr/>
      </dsp:nvSpPr>
      <dsp:spPr>
        <a:xfrm rot="2700000">
          <a:off x="6275245" y="2142604"/>
          <a:ext cx="67715" cy="67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C0058-6ACE-40D0-9103-1C3141F8F45A}">
      <dsp:nvSpPr>
        <dsp:cNvPr id="0" name=""/>
        <dsp:cNvSpPr/>
      </dsp:nvSpPr>
      <dsp:spPr>
        <a:xfrm rot="2700000">
          <a:off x="8377852" y="2142604"/>
          <a:ext cx="67715" cy="67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45A0-76B6-4FA4-8ED8-283A1ACC6BE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F6F70-56D7-43FB-A06E-0C53FA4F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6.xml"/><Relationship Id="rId4" Type="http://schemas.openxmlformats.org/officeDocument/2006/relationships/chart" Target="../charts/chart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6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4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838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583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6DD1-D0C0-4B7C-B96D-E90DF2F0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E4270DF-0005-4045-923E-F8F59D89720F}"/>
              </a:ext>
            </a:extLst>
          </p:cNvPr>
          <p:cNvGrpSpPr/>
          <p:nvPr userDrawn="1"/>
        </p:nvGrpSpPr>
        <p:grpSpPr>
          <a:xfrm>
            <a:off x="1594818" y="1876651"/>
            <a:ext cx="9002363" cy="3765812"/>
            <a:chOff x="2182762" y="1891399"/>
            <a:chExt cx="9002363" cy="37658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4D85B6-CE53-4B40-872B-EFCEA721F37B}"/>
                </a:ext>
              </a:extLst>
            </p:cNvPr>
            <p:cNvGrpSpPr/>
            <p:nvPr userDrawn="1"/>
          </p:nvGrpSpPr>
          <p:grpSpPr>
            <a:xfrm>
              <a:off x="8587932" y="2327403"/>
              <a:ext cx="1726799" cy="1867114"/>
              <a:chOff x="8540226" y="1753726"/>
              <a:chExt cx="2302399" cy="248948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EB846D31-9400-4810-8FC4-38AB1FA4DE6D}"/>
                  </a:ext>
                </a:extLst>
              </p:cNvPr>
              <p:cNvSpPr/>
              <p:nvPr/>
            </p:nvSpPr>
            <p:spPr>
              <a:xfrm>
                <a:off x="9666557" y="3067143"/>
                <a:ext cx="1176068" cy="1176068"/>
              </a:xfrm>
              <a:prstGeom prst="arc">
                <a:avLst>
                  <a:gd name="adj1" fmla="val 15956854"/>
                  <a:gd name="adj2" fmla="val 10795556"/>
                </a:avLst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D03D398-9B65-4D04-ABDF-68079AB496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40226" y="3655937"/>
                <a:ext cx="1143000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1EB0081-FBE8-4E58-88B7-948091D802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08272" y="1753726"/>
                <a:ext cx="0" cy="1333939"/>
              </a:xfrm>
              <a:prstGeom prst="line">
                <a:avLst/>
              </a:prstGeom>
              <a:ln w="38100">
                <a:solidFill>
                  <a:schemeClr val="accent6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A561402-9031-4A8F-9FBF-00EA46D2CFBF}"/>
                  </a:ext>
                </a:extLst>
              </p:cNvPr>
              <p:cNvSpPr/>
              <p:nvPr/>
            </p:nvSpPr>
            <p:spPr>
              <a:xfrm>
                <a:off x="9814281" y="3214866"/>
                <a:ext cx="880621" cy="880621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255C18C-1A54-4338-AB00-4C51E3D2AF96}"/>
                </a:ext>
              </a:extLst>
            </p:cNvPr>
            <p:cNvGrpSpPr/>
            <p:nvPr userDrawn="1"/>
          </p:nvGrpSpPr>
          <p:grpSpPr>
            <a:xfrm>
              <a:off x="6849719" y="3328054"/>
              <a:ext cx="1738214" cy="1867114"/>
              <a:chOff x="6222608" y="3087927"/>
              <a:chExt cx="2317619" cy="2489485"/>
            </a:xfrm>
          </p:grpSpPr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EE1EC382-6445-4FB6-B2A6-B910DC5E0330}"/>
                  </a:ext>
                </a:extLst>
              </p:cNvPr>
              <p:cNvSpPr/>
              <p:nvPr/>
            </p:nvSpPr>
            <p:spPr>
              <a:xfrm rot="10800000">
                <a:off x="7364159" y="3087927"/>
                <a:ext cx="1176068" cy="1176068"/>
              </a:xfrm>
              <a:prstGeom prst="arc">
                <a:avLst>
                  <a:gd name="adj1" fmla="val 10895"/>
                  <a:gd name="adj2" fmla="val 15969831"/>
                </a:avLst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7C8C024-BCCC-4023-9B40-78DDC5BA44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2608" y="3656199"/>
                <a:ext cx="114155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AA2A72D-ABD5-4EBB-BC49-9C12D50AD2D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7998512" y="4243473"/>
                <a:ext cx="0" cy="1333939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C3CEB22-9B3B-4627-A596-AB16EAF14419}"/>
                  </a:ext>
                </a:extLst>
              </p:cNvPr>
              <p:cNvSpPr/>
              <p:nvPr/>
            </p:nvSpPr>
            <p:spPr>
              <a:xfrm>
                <a:off x="7511883" y="3235650"/>
                <a:ext cx="880621" cy="880621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1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06582F3-90C6-497A-94EC-8E155EC4F924}"/>
                </a:ext>
              </a:extLst>
            </p:cNvPr>
            <p:cNvGrpSpPr/>
            <p:nvPr userDrawn="1"/>
          </p:nvGrpSpPr>
          <p:grpSpPr>
            <a:xfrm>
              <a:off x="5112203" y="2327403"/>
              <a:ext cx="1726799" cy="1867114"/>
              <a:chOff x="3905920" y="1753726"/>
              <a:chExt cx="2302399" cy="2489485"/>
            </a:xfrm>
          </p:grpSpPr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52D5DDB7-720B-4CB6-B3AC-B33399F45365}"/>
                  </a:ext>
                </a:extLst>
              </p:cNvPr>
              <p:cNvSpPr/>
              <p:nvPr/>
            </p:nvSpPr>
            <p:spPr>
              <a:xfrm>
                <a:off x="5032251" y="3067143"/>
                <a:ext cx="1176068" cy="1176068"/>
              </a:xfrm>
              <a:prstGeom prst="arc">
                <a:avLst>
                  <a:gd name="adj1" fmla="val 15956854"/>
                  <a:gd name="adj2" fmla="val 10795556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162CF40-6EF1-4F34-BD34-8786497ED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05920" y="3655937"/>
                <a:ext cx="1143000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A9F9D86-C2F9-4E8E-B737-72956A8B88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3966" y="1753726"/>
                <a:ext cx="0" cy="1333939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D56D119-7D56-4DBD-B0C6-14E7C3C02965}"/>
                  </a:ext>
                </a:extLst>
              </p:cNvPr>
              <p:cNvSpPr/>
              <p:nvPr/>
            </p:nvSpPr>
            <p:spPr>
              <a:xfrm>
                <a:off x="5179975" y="3214866"/>
                <a:ext cx="880621" cy="88062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99B29E7-DBDB-4A9F-8B5A-A2C621D9C022}"/>
                </a:ext>
              </a:extLst>
            </p:cNvPr>
            <p:cNvGrpSpPr/>
            <p:nvPr userDrawn="1"/>
          </p:nvGrpSpPr>
          <p:grpSpPr>
            <a:xfrm>
              <a:off x="3383631" y="3328054"/>
              <a:ext cx="1738214" cy="1867114"/>
              <a:chOff x="1601158" y="3087927"/>
              <a:chExt cx="2317619" cy="2489485"/>
            </a:xfrm>
          </p:grpSpPr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50E49364-A97F-4784-97D7-7E29C7177795}"/>
                  </a:ext>
                </a:extLst>
              </p:cNvPr>
              <p:cNvSpPr/>
              <p:nvPr/>
            </p:nvSpPr>
            <p:spPr>
              <a:xfrm rot="10800000">
                <a:off x="2742709" y="3087927"/>
                <a:ext cx="1176068" cy="1176068"/>
              </a:xfrm>
              <a:prstGeom prst="arc">
                <a:avLst>
                  <a:gd name="adj1" fmla="val 10895"/>
                  <a:gd name="adj2" fmla="val 15969831"/>
                </a:avLst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AFFD9E9-2803-4A3D-ADAA-D09F4C506A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1158" y="3656199"/>
                <a:ext cx="1141550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D2C33A2-1E46-4BC0-ABAF-8E53C6E14EB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377062" y="4243473"/>
                <a:ext cx="0" cy="1333939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5A621E2-9DED-44FD-BD1F-AEA86F875E39}"/>
                  </a:ext>
                </a:extLst>
              </p:cNvPr>
              <p:cNvSpPr/>
              <p:nvPr/>
            </p:nvSpPr>
            <p:spPr>
              <a:xfrm>
                <a:off x="2890432" y="3235650"/>
                <a:ext cx="880621" cy="880621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100" b="1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013D55-AA90-422C-9F6D-24C98E4B1549}"/>
                </a:ext>
              </a:extLst>
            </p:cNvPr>
            <p:cNvGrpSpPr/>
            <p:nvPr userDrawn="1"/>
          </p:nvGrpSpPr>
          <p:grpSpPr>
            <a:xfrm>
              <a:off x="2182762" y="2327403"/>
              <a:ext cx="1200308" cy="1867114"/>
              <a:chOff x="0" y="1753726"/>
              <a:chExt cx="1600410" cy="2489485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0FCDCF35-5879-4945-94D7-62F371DEE56E}"/>
                  </a:ext>
                </a:extLst>
              </p:cNvPr>
              <p:cNvSpPr/>
              <p:nvPr/>
            </p:nvSpPr>
            <p:spPr>
              <a:xfrm>
                <a:off x="424342" y="3067143"/>
                <a:ext cx="1176068" cy="1176068"/>
              </a:xfrm>
              <a:prstGeom prst="arc">
                <a:avLst>
                  <a:gd name="adj1" fmla="val 15956854"/>
                  <a:gd name="adj2" fmla="val 10891041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42DA899-9C64-463B-A819-23E05989A8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0" y="3655937"/>
                <a:ext cx="43863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7004F26-3297-49B6-BB0F-A9C315F204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6057" y="1753726"/>
                <a:ext cx="0" cy="1333939"/>
              </a:xfrm>
              <a:prstGeom prst="line">
                <a:avLst/>
              </a:prstGeom>
              <a:ln w="38100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DD779A2-781B-405E-B8A3-D77884EC5407}"/>
                  </a:ext>
                </a:extLst>
              </p:cNvPr>
              <p:cNvSpPr/>
              <p:nvPr/>
            </p:nvSpPr>
            <p:spPr>
              <a:xfrm>
                <a:off x="572066" y="3214866"/>
                <a:ext cx="880621" cy="880621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FB15B8-FA2B-4B75-94B3-5E0C54983187}"/>
                </a:ext>
              </a:extLst>
            </p:cNvPr>
            <p:cNvSpPr txBox="1"/>
            <p:nvPr userDrawn="1"/>
          </p:nvSpPr>
          <p:spPr>
            <a:xfrm>
              <a:off x="2543022" y="1891399"/>
              <a:ext cx="7296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/>
                <a:t>2017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580631-0160-4A4A-995D-FD7415EDFE93}"/>
                </a:ext>
              </a:extLst>
            </p:cNvPr>
            <p:cNvSpPr txBox="1"/>
            <p:nvPr userDrawn="1"/>
          </p:nvSpPr>
          <p:spPr>
            <a:xfrm>
              <a:off x="4350714" y="5241713"/>
              <a:ext cx="7296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/>
                <a:t>2018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1BC1B41-E3F6-4AEA-8A4D-C1C82F215AD7}"/>
                </a:ext>
              </a:extLst>
            </p:cNvPr>
            <p:cNvSpPr txBox="1"/>
            <p:nvPr userDrawn="1"/>
          </p:nvSpPr>
          <p:spPr>
            <a:xfrm>
              <a:off x="5998393" y="1891399"/>
              <a:ext cx="7296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/>
                <a:t>2019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4649F3-4D69-4AF6-9386-1B5378069AE5}"/>
                </a:ext>
              </a:extLst>
            </p:cNvPr>
            <p:cNvSpPr txBox="1"/>
            <p:nvPr userDrawn="1"/>
          </p:nvSpPr>
          <p:spPr>
            <a:xfrm>
              <a:off x="7817625" y="5240929"/>
              <a:ext cx="7296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/>
                <a:t>2020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D10785A-5B9C-47F6-8E26-BD316E019720}"/>
                </a:ext>
              </a:extLst>
            </p:cNvPr>
            <p:cNvSpPr txBox="1"/>
            <p:nvPr userDrawn="1"/>
          </p:nvSpPr>
          <p:spPr>
            <a:xfrm>
              <a:off x="9474123" y="1891399"/>
              <a:ext cx="7296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b="1"/>
                <a:t>2021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C9E3833-76B7-40F2-94C5-D6ABD2A43B6A}"/>
                </a:ext>
              </a:extLst>
            </p:cNvPr>
            <p:cNvGrpSpPr/>
            <p:nvPr userDrawn="1"/>
          </p:nvGrpSpPr>
          <p:grpSpPr>
            <a:xfrm>
              <a:off x="2989304" y="2293340"/>
              <a:ext cx="1250488" cy="910544"/>
              <a:chOff x="1075389" y="1776888"/>
              <a:chExt cx="1667317" cy="121405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870547F-7A92-4A46-89BE-D4DE11126C3C}"/>
                  </a:ext>
                </a:extLst>
              </p:cNvPr>
              <p:cNvSpPr txBox="1"/>
              <p:nvPr/>
            </p:nvSpPr>
            <p:spPr>
              <a:xfrm>
                <a:off x="1075389" y="1776888"/>
                <a:ext cx="15090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noProof="1"/>
                  <a:t>Lorem Ipsum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C03F62F-D8EE-45AE-BCD7-8A1FC931BC7B}"/>
                  </a:ext>
                </a:extLst>
              </p:cNvPr>
              <p:cNvCxnSpPr/>
              <p:nvPr/>
            </p:nvCxnSpPr>
            <p:spPr>
              <a:xfrm>
                <a:off x="1136650" y="2158920"/>
                <a:ext cx="140335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77E78B8-B14E-4397-A1D9-2823179BA9CE}"/>
                  </a:ext>
                </a:extLst>
              </p:cNvPr>
              <p:cNvSpPr/>
              <p:nvPr/>
            </p:nvSpPr>
            <p:spPr>
              <a:xfrm>
                <a:off x="1075389" y="2190727"/>
                <a:ext cx="16673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25" noProof="1"/>
                  <a:t>Lorem ipsum dolor sit amet, consectetur adipiscing elit, sed do eiusmod tempor. 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DDD6FD2-16B0-457A-8045-0D7275B056FC}"/>
                </a:ext>
              </a:extLst>
            </p:cNvPr>
            <p:cNvGrpSpPr/>
            <p:nvPr userDrawn="1"/>
          </p:nvGrpSpPr>
          <p:grpSpPr>
            <a:xfrm>
              <a:off x="4792719" y="4307710"/>
              <a:ext cx="1250488" cy="910544"/>
              <a:chOff x="1075389" y="1776888"/>
              <a:chExt cx="1667317" cy="1214058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9054BB9-DD17-4795-B918-01149C72C902}"/>
                  </a:ext>
                </a:extLst>
              </p:cNvPr>
              <p:cNvSpPr txBox="1"/>
              <p:nvPr/>
            </p:nvSpPr>
            <p:spPr>
              <a:xfrm>
                <a:off x="1075389" y="1776888"/>
                <a:ext cx="15090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noProof="1"/>
                  <a:t>Lorem Ipsum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7D129C9-C1CC-41DA-B8CC-939816BF933A}"/>
                  </a:ext>
                </a:extLst>
              </p:cNvPr>
              <p:cNvCxnSpPr/>
              <p:nvPr/>
            </p:nvCxnSpPr>
            <p:spPr>
              <a:xfrm>
                <a:off x="1136650" y="2158920"/>
                <a:ext cx="1403350" cy="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9ACBE7-A01B-4061-882C-CA9A97025D15}"/>
                  </a:ext>
                </a:extLst>
              </p:cNvPr>
              <p:cNvSpPr/>
              <p:nvPr/>
            </p:nvSpPr>
            <p:spPr>
              <a:xfrm>
                <a:off x="1075389" y="2190727"/>
                <a:ext cx="16673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25" noProof="1"/>
                  <a:t>Lorem ipsum dolor sit amet, consectetur adipiscing elit, sed do eiusmod tempor. 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4DFA928-2E33-4FE5-B38C-A18134E69612}"/>
                </a:ext>
              </a:extLst>
            </p:cNvPr>
            <p:cNvGrpSpPr/>
            <p:nvPr userDrawn="1"/>
          </p:nvGrpSpPr>
          <p:grpSpPr>
            <a:xfrm>
              <a:off x="6461971" y="2293340"/>
              <a:ext cx="1250488" cy="910544"/>
              <a:chOff x="1075389" y="1776888"/>
              <a:chExt cx="1667317" cy="1214058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26B8EFC-F98D-4627-9B60-07A41F989CEF}"/>
                  </a:ext>
                </a:extLst>
              </p:cNvPr>
              <p:cNvSpPr txBox="1"/>
              <p:nvPr/>
            </p:nvSpPr>
            <p:spPr>
              <a:xfrm>
                <a:off x="1075389" y="1776888"/>
                <a:ext cx="15090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noProof="1"/>
                  <a:t>Lorem Ipsum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AC4DB37-A467-43F8-B91A-7221A4B053BC}"/>
                  </a:ext>
                </a:extLst>
              </p:cNvPr>
              <p:cNvCxnSpPr/>
              <p:nvPr/>
            </p:nvCxnSpPr>
            <p:spPr>
              <a:xfrm>
                <a:off x="1136650" y="2158920"/>
                <a:ext cx="1403350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38C82A3-DD33-4941-9CB6-9835348EA8EC}"/>
                  </a:ext>
                </a:extLst>
              </p:cNvPr>
              <p:cNvSpPr/>
              <p:nvPr/>
            </p:nvSpPr>
            <p:spPr>
              <a:xfrm>
                <a:off x="1075389" y="2190727"/>
                <a:ext cx="16673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25" noProof="1"/>
                  <a:t>Lorem ipsum dolor sit amet, consectetur adipiscing elit, sed do eiusmod tempor. 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E765517-0C58-4915-A971-1307D8A30F80}"/>
                </a:ext>
              </a:extLst>
            </p:cNvPr>
            <p:cNvGrpSpPr/>
            <p:nvPr userDrawn="1"/>
          </p:nvGrpSpPr>
          <p:grpSpPr>
            <a:xfrm>
              <a:off x="8325733" y="4323100"/>
              <a:ext cx="1250488" cy="910544"/>
              <a:chOff x="1075389" y="1776888"/>
              <a:chExt cx="1667317" cy="121405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D15E086-D770-4480-9C0E-869DAA7BAB02}"/>
                  </a:ext>
                </a:extLst>
              </p:cNvPr>
              <p:cNvSpPr txBox="1"/>
              <p:nvPr/>
            </p:nvSpPr>
            <p:spPr>
              <a:xfrm>
                <a:off x="1075389" y="1776888"/>
                <a:ext cx="15090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noProof="1"/>
                  <a:t>Lorem Ipsum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8A8C451-4FCC-49F4-85D5-96730F5A1A3E}"/>
                  </a:ext>
                </a:extLst>
              </p:cNvPr>
              <p:cNvCxnSpPr/>
              <p:nvPr/>
            </p:nvCxnSpPr>
            <p:spPr>
              <a:xfrm>
                <a:off x="1136650" y="2158920"/>
                <a:ext cx="140335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253EFA-93EA-41D3-AEB5-08EAECCBA8EB}"/>
                  </a:ext>
                </a:extLst>
              </p:cNvPr>
              <p:cNvSpPr/>
              <p:nvPr/>
            </p:nvSpPr>
            <p:spPr>
              <a:xfrm>
                <a:off x="1075389" y="2190727"/>
                <a:ext cx="16673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25" noProof="1"/>
                  <a:t>Lorem ipsum dolor sit amet, consectetur adipiscing elit, sed do eiusmod tempor. 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57FE318-A66B-4B05-80FD-BB76A78B00A5}"/>
                </a:ext>
              </a:extLst>
            </p:cNvPr>
            <p:cNvGrpSpPr/>
            <p:nvPr userDrawn="1"/>
          </p:nvGrpSpPr>
          <p:grpSpPr>
            <a:xfrm>
              <a:off x="9934637" y="2325152"/>
              <a:ext cx="1250488" cy="910544"/>
              <a:chOff x="1075389" y="1776888"/>
              <a:chExt cx="1667317" cy="1214058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5690ACA-FBD0-4ABF-8A05-71DA10010424}"/>
                  </a:ext>
                </a:extLst>
              </p:cNvPr>
              <p:cNvSpPr txBox="1"/>
              <p:nvPr/>
            </p:nvSpPr>
            <p:spPr>
              <a:xfrm>
                <a:off x="1075389" y="1776888"/>
                <a:ext cx="15090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noProof="1"/>
                  <a:t>Lorem Ipsum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A16E575-618B-4A92-B1C9-074EB4D88CB7}"/>
                  </a:ext>
                </a:extLst>
              </p:cNvPr>
              <p:cNvCxnSpPr/>
              <p:nvPr/>
            </p:nvCxnSpPr>
            <p:spPr>
              <a:xfrm>
                <a:off x="1136650" y="2158920"/>
                <a:ext cx="1403350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EEF17DF-6881-4406-98EA-C67E78BFE2DA}"/>
                  </a:ext>
                </a:extLst>
              </p:cNvPr>
              <p:cNvSpPr/>
              <p:nvPr/>
            </p:nvSpPr>
            <p:spPr>
              <a:xfrm>
                <a:off x="1075389" y="2190727"/>
                <a:ext cx="1667317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25" noProof="1"/>
                  <a:t>Lorem ipsum dolor sit amet, consectetur adipiscing elit, sed do eiusmod tempor.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351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5456F5C-62B5-40F0-A6D5-07441038513E}"/>
              </a:ext>
            </a:extLst>
          </p:cNvPr>
          <p:cNvSpPr>
            <a:spLocks/>
          </p:cNvSpPr>
          <p:nvPr userDrawn="1"/>
        </p:nvSpPr>
        <p:spPr bwMode="auto">
          <a:xfrm>
            <a:off x="2150849" y="1466084"/>
            <a:ext cx="1366161" cy="912114"/>
          </a:xfrm>
          <a:custGeom>
            <a:avLst/>
            <a:gdLst>
              <a:gd name="T0" fmla="*/ 0 w 929"/>
              <a:gd name="T1" fmla="*/ 0 h 365"/>
              <a:gd name="T2" fmla="*/ 747 w 929"/>
              <a:gd name="T3" fmla="*/ 0 h 365"/>
              <a:gd name="T4" fmla="*/ 929 w 929"/>
              <a:gd name="T5" fmla="*/ 182 h 365"/>
              <a:gd name="T6" fmla="*/ 747 w 929"/>
              <a:gd name="T7" fmla="*/ 365 h 365"/>
              <a:gd name="T8" fmla="*/ 0 w 929"/>
              <a:gd name="T9" fmla="*/ 365 h 365"/>
              <a:gd name="T10" fmla="*/ 0 w 929"/>
              <a:gd name="T11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9" h="365">
                <a:moveTo>
                  <a:pt x="0" y="0"/>
                </a:moveTo>
                <a:lnTo>
                  <a:pt x="747" y="0"/>
                </a:lnTo>
                <a:lnTo>
                  <a:pt x="929" y="182"/>
                </a:lnTo>
                <a:lnTo>
                  <a:pt x="747" y="365"/>
                </a:lnTo>
                <a:lnTo>
                  <a:pt x="0" y="36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800F44B8-C847-4C91-8F01-03E79F3983C2}"/>
              </a:ext>
            </a:extLst>
          </p:cNvPr>
          <p:cNvSpPr>
            <a:spLocks/>
          </p:cNvSpPr>
          <p:nvPr userDrawn="1"/>
        </p:nvSpPr>
        <p:spPr bwMode="auto">
          <a:xfrm>
            <a:off x="3237606" y="1466084"/>
            <a:ext cx="1366161" cy="912114"/>
          </a:xfrm>
          <a:custGeom>
            <a:avLst/>
            <a:gdLst>
              <a:gd name="T0" fmla="*/ 0 w 923"/>
              <a:gd name="T1" fmla="*/ 0 h 365"/>
              <a:gd name="T2" fmla="*/ 741 w 923"/>
              <a:gd name="T3" fmla="*/ 0 h 365"/>
              <a:gd name="T4" fmla="*/ 923 w 923"/>
              <a:gd name="T5" fmla="*/ 182 h 365"/>
              <a:gd name="T6" fmla="*/ 741 w 923"/>
              <a:gd name="T7" fmla="*/ 365 h 365"/>
              <a:gd name="T8" fmla="*/ 0 w 923"/>
              <a:gd name="T9" fmla="*/ 365 h 365"/>
              <a:gd name="T10" fmla="*/ 182 w 923"/>
              <a:gd name="T11" fmla="*/ 182 h 365"/>
              <a:gd name="T12" fmla="*/ 0 w 923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365">
                <a:moveTo>
                  <a:pt x="0" y="0"/>
                </a:moveTo>
                <a:lnTo>
                  <a:pt x="741" y="0"/>
                </a:lnTo>
                <a:lnTo>
                  <a:pt x="923" y="182"/>
                </a:lnTo>
                <a:lnTo>
                  <a:pt x="741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064021AF-59DF-4B37-93C7-F3ECBA1F51EA}"/>
              </a:ext>
            </a:extLst>
          </p:cNvPr>
          <p:cNvSpPr>
            <a:spLocks/>
          </p:cNvSpPr>
          <p:nvPr userDrawn="1"/>
        </p:nvSpPr>
        <p:spPr bwMode="auto">
          <a:xfrm>
            <a:off x="4324362" y="1466084"/>
            <a:ext cx="1366161" cy="912114"/>
          </a:xfrm>
          <a:custGeom>
            <a:avLst/>
            <a:gdLst>
              <a:gd name="T0" fmla="*/ 0 w 923"/>
              <a:gd name="T1" fmla="*/ 0 h 365"/>
              <a:gd name="T2" fmla="*/ 741 w 923"/>
              <a:gd name="T3" fmla="*/ 0 h 365"/>
              <a:gd name="T4" fmla="*/ 923 w 923"/>
              <a:gd name="T5" fmla="*/ 182 h 365"/>
              <a:gd name="T6" fmla="*/ 741 w 923"/>
              <a:gd name="T7" fmla="*/ 365 h 365"/>
              <a:gd name="T8" fmla="*/ 0 w 923"/>
              <a:gd name="T9" fmla="*/ 365 h 365"/>
              <a:gd name="T10" fmla="*/ 182 w 923"/>
              <a:gd name="T11" fmla="*/ 182 h 365"/>
              <a:gd name="T12" fmla="*/ 0 w 923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365">
                <a:moveTo>
                  <a:pt x="0" y="0"/>
                </a:moveTo>
                <a:lnTo>
                  <a:pt x="741" y="0"/>
                </a:lnTo>
                <a:lnTo>
                  <a:pt x="923" y="182"/>
                </a:lnTo>
                <a:lnTo>
                  <a:pt x="741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/>
              <a:t>2017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981FCDE-9794-46D5-ABC4-37860835093B}"/>
              </a:ext>
            </a:extLst>
          </p:cNvPr>
          <p:cNvSpPr>
            <a:spLocks/>
          </p:cNvSpPr>
          <p:nvPr userDrawn="1"/>
        </p:nvSpPr>
        <p:spPr bwMode="auto">
          <a:xfrm>
            <a:off x="5411118" y="1466084"/>
            <a:ext cx="1366161" cy="912114"/>
          </a:xfrm>
          <a:custGeom>
            <a:avLst/>
            <a:gdLst>
              <a:gd name="T0" fmla="*/ 0 w 930"/>
              <a:gd name="T1" fmla="*/ 0 h 365"/>
              <a:gd name="T2" fmla="*/ 747 w 930"/>
              <a:gd name="T3" fmla="*/ 0 h 365"/>
              <a:gd name="T4" fmla="*/ 930 w 930"/>
              <a:gd name="T5" fmla="*/ 182 h 365"/>
              <a:gd name="T6" fmla="*/ 747 w 930"/>
              <a:gd name="T7" fmla="*/ 365 h 365"/>
              <a:gd name="T8" fmla="*/ 0 w 930"/>
              <a:gd name="T9" fmla="*/ 365 h 365"/>
              <a:gd name="T10" fmla="*/ 182 w 930"/>
              <a:gd name="T11" fmla="*/ 182 h 365"/>
              <a:gd name="T12" fmla="*/ 0 w 930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30" h="365">
                <a:moveTo>
                  <a:pt x="0" y="0"/>
                </a:moveTo>
                <a:lnTo>
                  <a:pt x="747" y="0"/>
                </a:lnTo>
                <a:lnTo>
                  <a:pt x="930" y="182"/>
                </a:lnTo>
                <a:lnTo>
                  <a:pt x="747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/>
              <a:t>2018</a:t>
            </a: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A406C7A7-2CC9-45D8-8608-F88E468674D6}"/>
              </a:ext>
            </a:extLst>
          </p:cNvPr>
          <p:cNvSpPr>
            <a:spLocks/>
          </p:cNvSpPr>
          <p:nvPr userDrawn="1"/>
        </p:nvSpPr>
        <p:spPr bwMode="auto">
          <a:xfrm>
            <a:off x="6497875" y="1466084"/>
            <a:ext cx="1366161" cy="912114"/>
          </a:xfrm>
          <a:custGeom>
            <a:avLst/>
            <a:gdLst>
              <a:gd name="T0" fmla="*/ 0 w 923"/>
              <a:gd name="T1" fmla="*/ 0 h 365"/>
              <a:gd name="T2" fmla="*/ 741 w 923"/>
              <a:gd name="T3" fmla="*/ 0 h 365"/>
              <a:gd name="T4" fmla="*/ 923 w 923"/>
              <a:gd name="T5" fmla="*/ 182 h 365"/>
              <a:gd name="T6" fmla="*/ 741 w 923"/>
              <a:gd name="T7" fmla="*/ 365 h 365"/>
              <a:gd name="T8" fmla="*/ 0 w 923"/>
              <a:gd name="T9" fmla="*/ 365 h 365"/>
              <a:gd name="T10" fmla="*/ 182 w 923"/>
              <a:gd name="T11" fmla="*/ 182 h 365"/>
              <a:gd name="T12" fmla="*/ 0 w 923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365">
                <a:moveTo>
                  <a:pt x="0" y="0"/>
                </a:moveTo>
                <a:lnTo>
                  <a:pt x="741" y="0"/>
                </a:lnTo>
                <a:lnTo>
                  <a:pt x="923" y="182"/>
                </a:lnTo>
                <a:lnTo>
                  <a:pt x="741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/>
              <a:t>2019</a:t>
            </a: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E48B56F3-B872-4E8C-9474-2485CFD0EC9F}"/>
              </a:ext>
            </a:extLst>
          </p:cNvPr>
          <p:cNvSpPr>
            <a:spLocks/>
          </p:cNvSpPr>
          <p:nvPr userDrawn="1"/>
        </p:nvSpPr>
        <p:spPr bwMode="auto">
          <a:xfrm>
            <a:off x="7584632" y="1466084"/>
            <a:ext cx="1366161" cy="912114"/>
          </a:xfrm>
          <a:custGeom>
            <a:avLst/>
            <a:gdLst>
              <a:gd name="T0" fmla="*/ 0 w 923"/>
              <a:gd name="T1" fmla="*/ 0 h 365"/>
              <a:gd name="T2" fmla="*/ 741 w 923"/>
              <a:gd name="T3" fmla="*/ 0 h 365"/>
              <a:gd name="T4" fmla="*/ 923 w 923"/>
              <a:gd name="T5" fmla="*/ 182 h 365"/>
              <a:gd name="T6" fmla="*/ 741 w 923"/>
              <a:gd name="T7" fmla="*/ 365 h 365"/>
              <a:gd name="T8" fmla="*/ 0 w 923"/>
              <a:gd name="T9" fmla="*/ 365 h 365"/>
              <a:gd name="T10" fmla="*/ 182 w 923"/>
              <a:gd name="T11" fmla="*/ 182 h 365"/>
              <a:gd name="T12" fmla="*/ 0 w 923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365">
                <a:moveTo>
                  <a:pt x="0" y="0"/>
                </a:moveTo>
                <a:lnTo>
                  <a:pt x="741" y="0"/>
                </a:lnTo>
                <a:lnTo>
                  <a:pt x="923" y="182"/>
                </a:lnTo>
                <a:lnTo>
                  <a:pt x="741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0B961782-3A3E-4625-8FE7-E4FA91641AC7}"/>
              </a:ext>
            </a:extLst>
          </p:cNvPr>
          <p:cNvSpPr>
            <a:spLocks/>
          </p:cNvSpPr>
          <p:nvPr userDrawn="1"/>
        </p:nvSpPr>
        <p:spPr bwMode="auto">
          <a:xfrm>
            <a:off x="8671388" y="1466084"/>
            <a:ext cx="1366161" cy="912114"/>
          </a:xfrm>
          <a:custGeom>
            <a:avLst/>
            <a:gdLst>
              <a:gd name="T0" fmla="*/ 0 w 929"/>
              <a:gd name="T1" fmla="*/ 0 h 365"/>
              <a:gd name="T2" fmla="*/ 747 w 929"/>
              <a:gd name="T3" fmla="*/ 0 h 365"/>
              <a:gd name="T4" fmla="*/ 929 w 929"/>
              <a:gd name="T5" fmla="*/ 182 h 365"/>
              <a:gd name="T6" fmla="*/ 747 w 929"/>
              <a:gd name="T7" fmla="*/ 365 h 365"/>
              <a:gd name="T8" fmla="*/ 0 w 929"/>
              <a:gd name="T9" fmla="*/ 365 h 365"/>
              <a:gd name="T10" fmla="*/ 182 w 929"/>
              <a:gd name="T11" fmla="*/ 182 h 365"/>
              <a:gd name="T12" fmla="*/ 0 w 929"/>
              <a:gd name="T13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9" h="365">
                <a:moveTo>
                  <a:pt x="0" y="0"/>
                </a:moveTo>
                <a:lnTo>
                  <a:pt x="747" y="0"/>
                </a:lnTo>
                <a:lnTo>
                  <a:pt x="929" y="182"/>
                </a:lnTo>
                <a:lnTo>
                  <a:pt x="747" y="365"/>
                </a:lnTo>
                <a:lnTo>
                  <a:pt x="0" y="365"/>
                </a:lnTo>
                <a:lnTo>
                  <a:pt x="182" y="1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noProof="1"/>
              <a:t>2021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706593-2D8C-4169-8489-35250A8E02A1}"/>
              </a:ext>
            </a:extLst>
          </p:cNvPr>
          <p:cNvSpPr/>
          <p:nvPr userDrawn="1"/>
        </p:nvSpPr>
        <p:spPr>
          <a:xfrm>
            <a:off x="2150849" y="4166509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/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/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3CA456-722B-4C7F-9852-C5B9380C1828}"/>
              </a:ext>
            </a:extLst>
          </p:cNvPr>
          <p:cNvSpPr/>
          <p:nvPr userDrawn="1"/>
        </p:nvSpPr>
        <p:spPr>
          <a:xfrm>
            <a:off x="3238223" y="2686505"/>
            <a:ext cx="1362456" cy="1171697"/>
          </a:xfrm>
          <a:prstGeom prst="roundRect">
            <a:avLst>
              <a:gd name="adj" fmla="val 85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prstClr val="white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prstClr val="white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72FAFB-FAC8-4AAE-A139-96E84E602CA5}"/>
              </a:ext>
            </a:extLst>
          </p:cNvPr>
          <p:cNvSpPr/>
          <p:nvPr userDrawn="1"/>
        </p:nvSpPr>
        <p:spPr>
          <a:xfrm>
            <a:off x="4325597" y="4166510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schemeClr val="tx1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schemeClr val="tx1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3F87D2-8679-469D-94E0-14B621BB2783}"/>
              </a:ext>
            </a:extLst>
          </p:cNvPr>
          <p:cNvSpPr/>
          <p:nvPr userDrawn="1"/>
        </p:nvSpPr>
        <p:spPr>
          <a:xfrm>
            <a:off x="5412971" y="2686505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schemeClr val="tx1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schemeClr val="tx1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5832A6-B39A-47B5-BA6C-8B1E606D0E39}"/>
              </a:ext>
            </a:extLst>
          </p:cNvPr>
          <p:cNvSpPr/>
          <p:nvPr userDrawn="1"/>
        </p:nvSpPr>
        <p:spPr>
          <a:xfrm>
            <a:off x="6500345" y="4166510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schemeClr val="tx1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schemeClr val="tx1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323CF0-AC20-4C73-AEF1-114A68B1487D}"/>
              </a:ext>
            </a:extLst>
          </p:cNvPr>
          <p:cNvSpPr/>
          <p:nvPr userDrawn="1"/>
        </p:nvSpPr>
        <p:spPr>
          <a:xfrm>
            <a:off x="7587719" y="2686505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prstClr val="white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prstClr val="white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6BFF730-4217-4820-96CD-A0FD0C1C3A49}"/>
              </a:ext>
            </a:extLst>
          </p:cNvPr>
          <p:cNvSpPr/>
          <p:nvPr userDrawn="1"/>
        </p:nvSpPr>
        <p:spPr>
          <a:xfrm>
            <a:off x="8675093" y="4166510"/>
            <a:ext cx="1362456" cy="1171697"/>
          </a:xfrm>
          <a:prstGeom prst="roundRect">
            <a:avLst>
              <a:gd name="adj" fmla="val 852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50"/>
              </a:spcAft>
            </a:pPr>
            <a:r>
              <a:rPr lang="en-US" sz="1350" b="1" cap="all" noProof="1">
                <a:solidFill>
                  <a:schemeClr val="tx1"/>
                </a:solidFill>
              </a:rPr>
              <a:t>Lorem ipsum </a:t>
            </a:r>
          </a:p>
          <a:p>
            <a:pPr algn="just">
              <a:spcAft>
                <a:spcPts val="450"/>
              </a:spcAft>
            </a:pPr>
            <a:r>
              <a:rPr lang="en-US" sz="800" noProof="1">
                <a:solidFill>
                  <a:schemeClr val="tx1"/>
                </a:solidFill>
              </a:rPr>
              <a:t>Lorem ipsum dolor sit amet, nibh est. A magna maecenas, quam magna nec quis, lorem nunc. Suspendisse viverra sodales mauris, cras pharetra.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07F517-FD8A-4FF2-9D07-2DF1BCCF3562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3919451" y="2378196"/>
            <a:ext cx="0" cy="30830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CC225F-F624-4545-BF08-F55BE576B494}"/>
              </a:ext>
            </a:extLst>
          </p:cNvPr>
          <p:cNvCxnSpPr>
            <a:cxnSpLocks/>
            <a:endCxn id="12" idx="0"/>
          </p:cNvCxnSpPr>
          <p:nvPr userDrawn="1"/>
        </p:nvCxnSpPr>
        <p:spPr>
          <a:xfrm>
            <a:off x="2832077" y="2378196"/>
            <a:ext cx="0" cy="178831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4D12BC-9FE8-4148-9BAC-CF47C6F099AA}"/>
              </a:ext>
            </a:extLst>
          </p:cNvPr>
          <p:cNvCxnSpPr>
            <a:cxnSpLocks/>
            <a:endCxn id="14" idx="0"/>
          </p:cNvCxnSpPr>
          <p:nvPr userDrawn="1"/>
        </p:nvCxnSpPr>
        <p:spPr>
          <a:xfrm>
            <a:off x="5006825" y="2378196"/>
            <a:ext cx="0" cy="178831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64D283-0C81-427D-B736-B589CE8A31FD}"/>
              </a:ext>
            </a:extLst>
          </p:cNvPr>
          <p:cNvCxnSpPr>
            <a:cxnSpLocks/>
            <a:endCxn id="16" idx="0"/>
          </p:cNvCxnSpPr>
          <p:nvPr userDrawn="1"/>
        </p:nvCxnSpPr>
        <p:spPr>
          <a:xfrm>
            <a:off x="7170713" y="2378196"/>
            <a:ext cx="10860" cy="178831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16EABB-E4EA-4BA4-9A80-BB24E1C7E6B1}"/>
              </a:ext>
            </a:extLst>
          </p:cNvPr>
          <p:cNvCxnSpPr>
            <a:cxnSpLocks/>
            <a:endCxn id="18" idx="0"/>
          </p:cNvCxnSpPr>
          <p:nvPr userDrawn="1"/>
        </p:nvCxnSpPr>
        <p:spPr>
          <a:xfrm>
            <a:off x="9345460" y="2378196"/>
            <a:ext cx="10861" cy="1788314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61C051-8353-4395-A548-8D7ADFBE07B8}"/>
              </a:ext>
            </a:extLst>
          </p:cNvPr>
          <p:cNvCxnSpPr>
            <a:cxnSpLocks/>
            <a:endCxn id="15" idx="0"/>
          </p:cNvCxnSpPr>
          <p:nvPr userDrawn="1"/>
        </p:nvCxnSpPr>
        <p:spPr>
          <a:xfrm>
            <a:off x="6094199" y="2378196"/>
            <a:ext cx="0" cy="3083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1F048CD-ADCC-44DD-B10C-76882D9DF818}"/>
              </a:ext>
            </a:extLst>
          </p:cNvPr>
          <p:cNvCxnSpPr>
            <a:cxnSpLocks/>
            <a:endCxn id="17" idx="0"/>
          </p:cNvCxnSpPr>
          <p:nvPr userDrawn="1"/>
        </p:nvCxnSpPr>
        <p:spPr>
          <a:xfrm>
            <a:off x="8268947" y="2378196"/>
            <a:ext cx="0" cy="3083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99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FF515219-2E29-40F0-A1B6-8362C477310E}"/>
              </a:ext>
            </a:extLst>
          </p:cNvPr>
          <p:cNvSpPr/>
          <p:nvPr userDrawn="1"/>
        </p:nvSpPr>
        <p:spPr>
          <a:xfrm>
            <a:off x="3632875" y="1317930"/>
            <a:ext cx="2293893" cy="2293893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101600" dist="139700" dir="4200000" algn="ctr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893D3E8-C39E-4AFB-9E4E-A639928CA060}"/>
              </a:ext>
            </a:extLst>
          </p:cNvPr>
          <p:cNvSpPr/>
          <p:nvPr userDrawn="1"/>
        </p:nvSpPr>
        <p:spPr>
          <a:xfrm>
            <a:off x="7836006" y="1327141"/>
            <a:ext cx="2293893" cy="2293893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101600" dist="139700" dir="4200000" algn="ctr" rotWithShape="0">
              <a:srgbClr val="000000">
                <a:alpha val="3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A2E7D9B0-EAED-4F09-BD24-8B994A9F960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04104356"/>
              </p:ext>
            </p:extLst>
          </p:nvPr>
        </p:nvGraphicFramePr>
        <p:xfrm>
          <a:off x="2812362" y="1148803"/>
          <a:ext cx="3929830" cy="264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23C3B01B-5585-4F70-A6CA-DAB8BD94004C}"/>
              </a:ext>
            </a:extLst>
          </p:cNvPr>
          <p:cNvSpPr/>
          <p:nvPr userDrawn="1"/>
        </p:nvSpPr>
        <p:spPr>
          <a:xfrm>
            <a:off x="4015128" y="1706852"/>
            <a:ext cx="1524297" cy="1524297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01600" dir="4200000" algn="ctr" rotWithShape="0">
              <a:srgbClr val="000000">
                <a:alpha val="3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1">
                <a:ln>
                  <a:noFill/>
                </a:ln>
                <a:solidFill>
                  <a:srgbClr val="0639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45%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85417F2F-07B7-4C9F-83D1-C9F3C4986B0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29482376"/>
              </p:ext>
            </p:extLst>
          </p:nvPr>
        </p:nvGraphicFramePr>
        <p:xfrm>
          <a:off x="7015746" y="1148803"/>
          <a:ext cx="3929830" cy="264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140C5EC7-1AE0-4A34-A503-90BE1791F58A}"/>
              </a:ext>
            </a:extLst>
          </p:cNvPr>
          <p:cNvSpPr/>
          <p:nvPr userDrawn="1"/>
        </p:nvSpPr>
        <p:spPr>
          <a:xfrm>
            <a:off x="8218512" y="1706852"/>
            <a:ext cx="1524297" cy="1524297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01600" dir="4200000" algn="ctr" rotWithShape="0">
              <a:srgbClr val="000000">
                <a:alpha val="3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1">
                <a:ln>
                  <a:noFill/>
                </a:ln>
                <a:solidFill>
                  <a:srgbClr val="A2B96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799F8C-E1AD-40B3-B8D0-0494A38F82C8}"/>
              </a:ext>
            </a:extLst>
          </p:cNvPr>
          <p:cNvGrpSpPr/>
          <p:nvPr userDrawn="1"/>
        </p:nvGrpSpPr>
        <p:grpSpPr>
          <a:xfrm>
            <a:off x="2920717" y="4240099"/>
            <a:ext cx="2937088" cy="1690262"/>
            <a:chOff x="332936" y="4590783"/>
            <a:chExt cx="2937088" cy="169026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43E2E0-A86D-4311-AAEC-B16A53ACC366}"/>
                </a:ext>
              </a:extLst>
            </p:cNvPr>
            <p:cNvSpPr txBox="1"/>
            <p:nvPr/>
          </p:nvSpPr>
          <p:spPr>
            <a:xfrm>
              <a:off x="332936" y="4590783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Lorem Ipsum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9EF299-C408-4BA4-B936-7C27CD4F97A8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116955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BE0902-B229-4FE0-BFCE-9BCD3694F88E}"/>
              </a:ext>
            </a:extLst>
          </p:cNvPr>
          <p:cNvGrpSpPr/>
          <p:nvPr userDrawn="1"/>
        </p:nvGrpSpPr>
        <p:grpSpPr>
          <a:xfrm>
            <a:off x="7083261" y="4240099"/>
            <a:ext cx="2937088" cy="1690262"/>
            <a:chOff x="332936" y="4590783"/>
            <a:chExt cx="2937088" cy="169026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7EAE9B-79D2-4BFF-9582-135764C0D300}"/>
                </a:ext>
              </a:extLst>
            </p:cNvPr>
            <p:cNvSpPr txBox="1"/>
            <p:nvPr/>
          </p:nvSpPr>
          <p:spPr>
            <a:xfrm>
              <a:off x="332936" y="4590783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Lorem Ipsum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D06111-6A38-4BE6-AE72-B259C798DA36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116955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34F30DF3-143E-403A-8500-B79A3AC2D21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38767148"/>
              </p:ext>
            </p:extLst>
          </p:nvPr>
        </p:nvGraphicFramePr>
        <p:xfrm>
          <a:off x="1679468" y="2849051"/>
          <a:ext cx="2026109" cy="198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F979F991-6B77-4A57-9D09-88D2606BFBB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54646021"/>
              </p:ext>
            </p:extLst>
          </p:nvPr>
        </p:nvGraphicFramePr>
        <p:xfrm>
          <a:off x="6001150" y="2849051"/>
          <a:ext cx="2026109" cy="198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9C6FDFAD-E87C-403E-B03B-0119774184F4}"/>
              </a:ext>
            </a:extLst>
          </p:cNvPr>
          <p:cNvSpPr/>
          <p:nvPr userDrawn="1"/>
        </p:nvSpPr>
        <p:spPr>
          <a:xfrm>
            <a:off x="2027502" y="1237736"/>
            <a:ext cx="1786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Lorem Ipsum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2472C3-614E-4293-B0C6-9581D916C8FA}"/>
              </a:ext>
            </a:extLst>
          </p:cNvPr>
          <p:cNvSpPr/>
          <p:nvPr userDrawn="1"/>
        </p:nvSpPr>
        <p:spPr>
          <a:xfrm>
            <a:off x="6532661" y="1237736"/>
            <a:ext cx="1786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all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85552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342EDB-9C74-4D91-A1D3-7E3F88CE98AC}"/>
              </a:ext>
            </a:extLst>
          </p:cNvPr>
          <p:cNvGrpSpPr/>
          <p:nvPr userDrawn="1"/>
        </p:nvGrpSpPr>
        <p:grpSpPr>
          <a:xfrm>
            <a:off x="1936052" y="2125980"/>
            <a:ext cx="8319896" cy="2606040"/>
            <a:chOff x="412052" y="2175986"/>
            <a:chExt cx="8319896" cy="260604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DE710B-1594-4F3D-AF90-69BD76120FC8}"/>
                </a:ext>
              </a:extLst>
            </p:cNvPr>
            <p:cNvGrpSpPr/>
            <p:nvPr userDrawn="1"/>
          </p:nvGrpSpPr>
          <p:grpSpPr>
            <a:xfrm>
              <a:off x="412052" y="2175986"/>
              <a:ext cx="2606040" cy="2606040"/>
              <a:chOff x="1393533" y="1790326"/>
              <a:chExt cx="3474720" cy="3474720"/>
            </a:xfrm>
          </p:grpSpPr>
          <p:graphicFrame>
            <p:nvGraphicFramePr>
              <p:cNvPr id="19" name="Chart 18">
                <a:extLst>
                  <a:ext uri="{FF2B5EF4-FFF2-40B4-BE49-F238E27FC236}">
                    <a16:creationId xmlns:a16="http://schemas.microsoft.com/office/drawing/2014/main" id="{6848FD5B-6A6D-45CE-838D-A9333589FDDA}"/>
                  </a:ext>
                </a:extLst>
              </p:cNvPr>
              <p:cNvGraphicFramePr/>
              <p:nvPr/>
            </p:nvGraphicFramePr>
            <p:xfrm>
              <a:off x="1393533" y="1790326"/>
              <a:ext cx="3474720" cy="34747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1B2E15E-DD9F-4B79-B058-51AFD3DDE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533" y="1790326"/>
                <a:ext cx="3465576" cy="3465576"/>
              </a:xfrm>
              <a:custGeom>
                <a:avLst/>
                <a:gdLst>
                  <a:gd name="connsiteX0" fmla="*/ 1836486 w 3672972"/>
                  <a:gd name="connsiteY0" fmla="*/ 462755 h 3679826"/>
                  <a:gd name="connsiteX1" fmla="*/ 459329 w 3672972"/>
                  <a:gd name="connsiteY1" fmla="*/ 1839912 h 3679826"/>
                  <a:gd name="connsiteX2" fmla="*/ 1836486 w 3672972"/>
                  <a:gd name="connsiteY2" fmla="*/ 3217069 h 3679826"/>
                  <a:gd name="connsiteX3" fmla="*/ 3213643 w 3672972"/>
                  <a:gd name="connsiteY3" fmla="*/ 1839912 h 3679826"/>
                  <a:gd name="connsiteX4" fmla="*/ 1836486 w 3672972"/>
                  <a:gd name="connsiteY4" fmla="*/ 462755 h 3679826"/>
                  <a:gd name="connsiteX5" fmla="*/ 1836486 w 3672972"/>
                  <a:gd name="connsiteY5" fmla="*/ 0 h 3679826"/>
                  <a:gd name="connsiteX6" fmla="*/ 3672972 w 3672972"/>
                  <a:gd name="connsiteY6" fmla="*/ 1839913 h 3679826"/>
                  <a:gd name="connsiteX7" fmla="*/ 1836486 w 3672972"/>
                  <a:gd name="connsiteY7" fmla="*/ 3679826 h 3679826"/>
                  <a:gd name="connsiteX8" fmla="*/ 0 w 3672972"/>
                  <a:gd name="connsiteY8" fmla="*/ 1839913 h 3679826"/>
                  <a:gd name="connsiteX9" fmla="*/ 1836486 w 3672972"/>
                  <a:gd name="connsiteY9" fmla="*/ 0 h 367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72972" h="3679826">
                    <a:moveTo>
                      <a:pt x="1836486" y="462755"/>
                    </a:moveTo>
                    <a:cubicBezTo>
                      <a:pt x="1075903" y="462755"/>
                      <a:pt x="459329" y="1079329"/>
                      <a:pt x="459329" y="1839912"/>
                    </a:cubicBezTo>
                    <a:cubicBezTo>
                      <a:pt x="459329" y="2600495"/>
                      <a:pt x="1075903" y="3217069"/>
                      <a:pt x="1836486" y="3217069"/>
                    </a:cubicBezTo>
                    <a:cubicBezTo>
                      <a:pt x="2597069" y="3217069"/>
                      <a:pt x="3213643" y="2600495"/>
                      <a:pt x="3213643" y="1839912"/>
                    </a:cubicBezTo>
                    <a:cubicBezTo>
                      <a:pt x="3213643" y="1079329"/>
                      <a:pt x="2597069" y="462755"/>
                      <a:pt x="1836486" y="462755"/>
                    </a:cubicBezTo>
                    <a:close/>
                    <a:moveTo>
                      <a:pt x="1836486" y="0"/>
                    </a:moveTo>
                    <a:cubicBezTo>
                      <a:pt x="2850749" y="0"/>
                      <a:pt x="3672972" y="823757"/>
                      <a:pt x="3672972" y="1839913"/>
                    </a:cubicBezTo>
                    <a:cubicBezTo>
                      <a:pt x="3672972" y="2856069"/>
                      <a:pt x="2850749" y="3679826"/>
                      <a:pt x="1836486" y="3679826"/>
                    </a:cubicBezTo>
                    <a:cubicBezTo>
                      <a:pt x="822223" y="3679826"/>
                      <a:pt x="0" y="2856069"/>
                      <a:pt x="0" y="1839913"/>
                    </a:cubicBezTo>
                    <a:cubicBezTo>
                      <a:pt x="0" y="823757"/>
                      <a:pt x="822223" y="0"/>
                      <a:pt x="1836486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20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931D13-6222-417B-8A8C-7AB03ABD8AC4}"/>
                </a:ext>
              </a:extLst>
            </p:cNvPr>
            <p:cNvGrpSpPr/>
            <p:nvPr userDrawn="1"/>
          </p:nvGrpSpPr>
          <p:grpSpPr>
            <a:xfrm>
              <a:off x="6125908" y="2175986"/>
              <a:ext cx="2606040" cy="2606040"/>
              <a:chOff x="1393533" y="1790326"/>
              <a:chExt cx="3474720" cy="3474720"/>
            </a:xfrm>
          </p:grpSpPr>
          <p:graphicFrame>
            <p:nvGraphicFramePr>
              <p:cNvPr id="22" name="Chart 21">
                <a:extLst>
                  <a:ext uri="{FF2B5EF4-FFF2-40B4-BE49-F238E27FC236}">
                    <a16:creationId xmlns:a16="http://schemas.microsoft.com/office/drawing/2014/main" id="{6A4EF97E-856B-466C-BD95-45EC647ED961}"/>
                  </a:ext>
                </a:extLst>
              </p:cNvPr>
              <p:cNvGraphicFramePr/>
              <p:nvPr/>
            </p:nvGraphicFramePr>
            <p:xfrm>
              <a:off x="1393533" y="1790326"/>
              <a:ext cx="3474720" cy="34747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1EEE229-7827-434A-9042-BCB6CFBC6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533" y="1790326"/>
                <a:ext cx="3465576" cy="3465576"/>
              </a:xfrm>
              <a:custGeom>
                <a:avLst/>
                <a:gdLst>
                  <a:gd name="connsiteX0" fmla="*/ 1836486 w 3672972"/>
                  <a:gd name="connsiteY0" fmla="*/ 462755 h 3679826"/>
                  <a:gd name="connsiteX1" fmla="*/ 459329 w 3672972"/>
                  <a:gd name="connsiteY1" fmla="*/ 1839912 h 3679826"/>
                  <a:gd name="connsiteX2" fmla="*/ 1836486 w 3672972"/>
                  <a:gd name="connsiteY2" fmla="*/ 3217069 h 3679826"/>
                  <a:gd name="connsiteX3" fmla="*/ 3213643 w 3672972"/>
                  <a:gd name="connsiteY3" fmla="*/ 1839912 h 3679826"/>
                  <a:gd name="connsiteX4" fmla="*/ 1836486 w 3672972"/>
                  <a:gd name="connsiteY4" fmla="*/ 462755 h 3679826"/>
                  <a:gd name="connsiteX5" fmla="*/ 1836486 w 3672972"/>
                  <a:gd name="connsiteY5" fmla="*/ 0 h 3679826"/>
                  <a:gd name="connsiteX6" fmla="*/ 3672972 w 3672972"/>
                  <a:gd name="connsiteY6" fmla="*/ 1839913 h 3679826"/>
                  <a:gd name="connsiteX7" fmla="*/ 1836486 w 3672972"/>
                  <a:gd name="connsiteY7" fmla="*/ 3679826 h 3679826"/>
                  <a:gd name="connsiteX8" fmla="*/ 0 w 3672972"/>
                  <a:gd name="connsiteY8" fmla="*/ 1839913 h 3679826"/>
                  <a:gd name="connsiteX9" fmla="*/ 1836486 w 3672972"/>
                  <a:gd name="connsiteY9" fmla="*/ 0 h 367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72972" h="3679826">
                    <a:moveTo>
                      <a:pt x="1836486" y="462755"/>
                    </a:moveTo>
                    <a:cubicBezTo>
                      <a:pt x="1075903" y="462755"/>
                      <a:pt x="459329" y="1079329"/>
                      <a:pt x="459329" y="1839912"/>
                    </a:cubicBezTo>
                    <a:cubicBezTo>
                      <a:pt x="459329" y="2600495"/>
                      <a:pt x="1075903" y="3217069"/>
                      <a:pt x="1836486" y="3217069"/>
                    </a:cubicBezTo>
                    <a:cubicBezTo>
                      <a:pt x="2597069" y="3217069"/>
                      <a:pt x="3213643" y="2600495"/>
                      <a:pt x="3213643" y="1839912"/>
                    </a:cubicBezTo>
                    <a:cubicBezTo>
                      <a:pt x="3213643" y="1079329"/>
                      <a:pt x="2597069" y="462755"/>
                      <a:pt x="1836486" y="462755"/>
                    </a:cubicBezTo>
                    <a:close/>
                    <a:moveTo>
                      <a:pt x="1836486" y="0"/>
                    </a:moveTo>
                    <a:cubicBezTo>
                      <a:pt x="2850749" y="0"/>
                      <a:pt x="3672972" y="823757"/>
                      <a:pt x="3672972" y="1839913"/>
                    </a:cubicBezTo>
                    <a:cubicBezTo>
                      <a:pt x="3672972" y="2856069"/>
                      <a:pt x="2850749" y="3679826"/>
                      <a:pt x="1836486" y="3679826"/>
                    </a:cubicBezTo>
                    <a:cubicBezTo>
                      <a:pt x="822223" y="3679826"/>
                      <a:pt x="0" y="2856069"/>
                      <a:pt x="0" y="1839913"/>
                    </a:cubicBezTo>
                    <a:cubicBezTo>
                      <a:pt x="0" y="823757"/>
                      <a:pt x="822223" y="0"/>
                      <a:pt x="1836486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20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6D1D790A-73F4-4578-A756-5E7A623A36C9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3264194573"/>
                </p:ext>
              </p:extLst>
            </p:nvPr>
          </p:nvGraphicFramePr>
          <p:xfrm>
            <a:off x="3272410" y="2175986"/>
            <a:ext cx="2606040" cy="2606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D06B15E-8C45-4058-BA5D-29E9D2454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3278" y="2266855"/>
              <a:ext cx="2417445" cy="2417445"/>
            </a:xfrm>
            <a:custGeom>
              <a:avLst/>
              <a:gdLst>
                <a:gd name="connsiteX0" fmla="*/ 1613032 w 3223260"/>
                <a:gd name="connsiteY0" fmla="*/ 595929 h 3223260"/>
                <a:gd name="connsiteX1" fmla="*/ 591227 w 3223260"/>
                <a:gd name="connsiteY1" fmla="*/ 1615831 h 3223260"/>
                <a:gd name="connsiteX2" fmla="*/ 1613032 w 3223260"/>
                <a:gd name="connsiteY2" fmla="*/ 2635732 h 3223260"/>
                <a:gd name="connsiteX3" fmla="*/ 2634836 w 3223260"/>
                <a:gd name="connsiteY3" fmla="*/ 1615831 h 3223260"/>
                <a:gd name="connsiteX4" fmla="*/ 1613032 w 3223260"/>
                <a:gd name="connsiteY4" fmla="*/ 595929 h 3223260"/>
                <a:gd name="connsiteX5" fmla="*/ 1611630 w 3223260"/>
                <a:gd name="connsiteY5" fmla="*/ 0 h 3223260"/>
                <a:gd name="connsiteX6" fmla="*/ 3223260 w 3223260"/>
                <a:gd name="connsiteY6" fmla="*/ 1611630 h 3223260"/>
                <a:gd name="connsiteX7" fmla="*/ 1611630 w 3223260"/>
                <a:gd name="connsiteY7" fmla="*/ 3223260 h 3223260"/>
                <a:gd name="connsiteX8" fmla="*/ 0 w 3223260"/>
                <a:gd name="connsiteY8" fmla="*/ 1611630 h 3223260"/>
                <a:gd name="connsiteX9" fmla="*/ 1611630 w 3223260"/>
                <a:gd name="connsiteY9" fmla="*/ 0 h 322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3260" h="3223260">
                  <a:moveTo>
                    <a:pt x="1613032" y="595929"/>
                  </a:moveTo>
                  <a:cubicBezTo>
                    <a:pt x="1048704" y="595929"/>
                    <a:pt x="591227" y="1052555"/>
                    <a:pt x="591227" y="1615831"/>
                  </a:cubicBezTo>
                  <a:cubicBezTo>
                    <a:pt x="591227" y="2179107"/>
                    <a:pt x="1048704" y="2635732"/>
                    <a:pt x="1613032" y="2635732"/>
                  </a:cubicBezTo>
                  <a:cubicBezTo>
                    <a:pt x="2177359" y="2635732"/>
                    <a:pt x="2634836" y="2179107"/>
                    <a:pt x="2634836" y="1615831"/>
                  </a:cubicBezTo>
                  <a:cubicBezTo>
                    <a:pt x="2634836" y="1052555"/>
                    <a:pt x="2177359" y="595929"/>
                    <a:pt x="1613032" y="595929"/>
                  </a:cubicBezTo>
                  <a:close/>
                  <a:moveTo>
                    <a:pt x="1611630" y="0"/>
                  </a:moveTo>
                  <a:cubicBezTo>
                    <a:pt x="2501709" y="0"/>
                    <a:pt x="3223260" y="721551"/>
                    <a:pt x="3223260" y="1611630"/>
                  </a:cubicBezTo>
                  <a:cubicBezTo>
                    <a:pt x="3223260" y="2501709"/>
                    <a:pt x="2501709" y="3223260"/>
                    <a:pt x="1611630" y="3223260"/>
                  </a:cubicBezTo>
                  <a:cubicBezTo>
                    <a:pt x="721552" y="3223260"/>
                    <a:pt x="0" y="2501709"/>
                    <a:pt x="0" y="1611630"/>
                  </a:cubicBezTo>
                  <a:cubicBezTo>
                    <a:pt x="0" y="721551"/>
                    <a:pt x="721552" y="0"/>
                    <a:pt x="1611630" y="0"/>
                  </a:cubicBezTo>
                  <a:close/>
                </a:path>
              </a:pathLst>
            </a:custGeom>
            <a:solidFill>
              <a:sysClr val="windowText" lastClr="000000">
                <a:alpha val="20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1EC44088-C8E6-4D3D-BE8D-53127388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110" y="365125"/>
            <a:ext cx="966019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A5F3F1B-699D-44FA-B720-B87194B0B686}"/>
              </a:ext>
            </a:extLst>
          </p:cNvPr>
          <p:cNvGrpSpPr/>
          <p:nvPr userDrawn="1"/>
        </p:nvGrpSpPr>
        <p:grpSpPr>
          <a:xfrm>
            <a:off x="2587907" y="5023870"/>
            <a:ext cx="7050597" cy="1690262"/>
            <a:chOff x="332936" y="4590783"/>
            <a:chExt cx="2937088" cy="169026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5D72B9F-66C0-4493-BEDC-7AA556BAE91B}"/>
                </a:ext>
              </a:extLst>
            </p:cNvPr>
            <p:cNvSpPr txBox="1"/>
            <p:nvPr/>
          </p:nvSpPr>
          <p:spPr>
            <a:xfrm>
              <a:off x="332936" y="4590783"/>
              <a:ext cx="2937088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Lorem Ipsum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C375C64-5ABD-4F38-B6AF-FBEF30460874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116955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</a:rPr>
                <a:t>Lorem ipsum dolor sit amet, nibh est. A magna maecenas, quam magna nec quis, lorem nunc. Suspendisse viverra sodales mauris, cras pharetra proin egestas arcu erat dolor, at amet.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69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2">
            <a:extLst>
              <a:ext uri="{FF2B5EF4-FFF2-40B4-BE49-F238E27FC236}">
                <a16:creationId xmlns:a16="http://schemas.microsoft.com/office/drawing/2014/main" id="{FEAB4837-8E89-4029-8EC3-126B89938492}"/>
              </a:ext>
            </a:extLst>
          </p:cNvPr>
          <p:cNvSpPr txBox="1"/>
          <p:nvPr userDrawn="1"/>
        </p:nvSpPr>
        <p:spPr>
          <a:xfrm>
            <a:off x="3111201" y="1368785"/>
            <a:ext cx="680636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Gender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19D9D39-93D5-476A-9927-4A674C5035D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10106932"/>
              </p:ext>
            </p:extLst>
          </p:nvPr>
        </p:nvGraphicFramePr>
        <p:xfrm>
          <a:off x="2958193" y="1809944"/>
          <a:ext cx="1371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2359A05-5A1A-4EA5-9ABB-3772E320E0C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85076096"/>
              </p:ext>
            </p:extLst>
          </p:nvPr>
        </p:nvGraphicFramePr>
        <p:xfrm>
          <a:off x="4689247" y="1809944"/>
          <a:ext cx="1371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89D9A4-FA59-4FC3-BFAC-FF7A8EDA6635}"/>
              </a:ext>
            </a:extLst>
          </p:cNvPr>
          <p:cNvCxnSpPr>
            <a:cxnSpLocks/>
          </p:cNvCxnSpPr>
          <p:nvPr userDrawn="1"/>
        </p:nvCxnSpPr>
        <p:spPr>
          <a:xfrm flipH="1">
            <a:off x="3869289" y="2120967"/>
            <a:ext cx="78304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22" name="TextBox 36">
            <a:extLst>
              <a:ext uri="{FF2B5EF4-FFF2-40B4-BE49-F238E27FC236}">
                <a16:creationId xmlns:a16="http://schemas.microsoft.com/office/drawing/2014/main" id="{D3CAA5FE-6716-4905-B86C-198295C65972}"/>
              </a:ext>
            </a:extLst>
          </p:cNvPr>
          <p:cNvSpPr txBox="1"/>
          <p:nvPr userDrawn="1"/>
        </p:nvSpPr>
        <p:spPr>
          <a:xfrm>
            <a:off x="4249011" y="1843968"/>
            <a:ext cx="403317" cy="30777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38AC8D-81EF-494B-B466-189A66368C0F}"/>
              </a:ext>
            </a:extLst>
          </p:cNvPr>
          <p:cNvCxnSpPr>
            <a:cxnSpLocks/>
          </p:cNvCxnSpPr>
          <p:nvPr userDrawn="1"/>
        </p:nvCxnSpPr>
        <p:spPr>
          <a:xfrm flipH="1">
            <a:off x="5659849" y="2120966"/>
            <a:ext cx="78304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24" name="TextBox 38">
            <a:extLst>
              <a:ext uri="{FF2B5EF4-FFF2-40B4-BE49-F238E27FC236}">
                <a16:creationId xmlns:a16="http://schemas.microsoft.com/office/drawing/2014/main" id="{4A6AD85A-479E-496C-A92B-1E7FA7E9BD0D}"/>
              </a:ext>
            </a:extLst>
          </p:cNvPr>
          <p:cNvSpPr txBox="1"/>
          <p:nvPr userDrawn="1"/>
        </p:nvSpPr>
        <p:spPr>
          <a:xfrm>
            <a:off x="6039572" y="1843967"/>
            <a:ext cx="403317" cy="30777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35%</a:t>
            </a: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ED6886B2-DB01-4D64-ACE2-395AC28A04CB}"/>
              </a:ext>
            </a:extLst>
          </p:cNvPr>
          <p:cNvSpPr txBox="1"/>
          <p:nvPr userDrawn="1"/>
        </p:nvSpPr>
        <p:spPr>
          <a:xfrm>
            <a:off x="3431434" y="2370660"/>
            <a:ext cx="42511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</a:t>
            </a:r>
          </a:p>
        </p:txBody>
      </p:sp>
      <p:sp>
        <p:nvSpPr>
          <p:cNvPr id="42" name="TextBox 40">
            <a:extLst>
              <a:ext uri="{FF2B5EF4-FFF2-40B4-BE49-F238E27FC236}">
                <a16:creationId xmlns:a16="http://schemas.microsoft.com/office/drawing/2014/main" id="{41BD0792-CC07-40FC-A294-275624236903}"/>
              </a:ext>
            </a:extLst>
          </p:cNvPr>
          <p:cNvSpPr txBox="1"/>
          <p:nvPr userDrawn="1"/>
        </p:nvSpPr>
        <p:spPr>
          <a:xfrm>
            <a:off x="5075125" y="2370660"/>
            <a:ext cx="599844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Women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A522219-7732-40B0-BA31-EC98DCD57B3B}"/>
              </a:ext>
            </a:extLst>
          </p:cNvPr>
          <p:cNvCxnSpPr>
            <a:cxnSpLocks/>
          </p:cNvCxnSpPr>
          <p:nvPr userDrawn="1"/>
        </p:nvCxnSpPr>
        <p:spPr>
          <a:xfrm>
            <a:off x="3111201" y="1671311"/>
            <a:ext cx="3331688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0423C3C9-C33B-4F93-8E75-5D5FC9FFADB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5820701"/>
              </p:ext>
            </p:extLst>
          </p:nvPr>
        </p:nvGraphicFramePr>
        <p:xfrm>
          <a:off x="7183208" y="1684384"/>
          <a:ext cx="2057400" cy="169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TextBox 89">
            <a:extLst>
              <a:ext uri="{FF2B5EF4-FFF2-40B4-BE49-F238E27FC236}">
                <a16:creationId xmlns:a16="http://schemas.microsoft.com/office/drawing/2014/main" id="{53D7C627-5E9D-42AE-9157-B4F04D8E000F}"/>
              </a:ext>
            </a:extLst>
          </p:cNvPr>
          <p:cNvSpPr txBox="1"/>
          <p:nvPr userDrawn="1"/>
        </p:nvSpPr>
        <p:spPr>
          <a:xfrm>
            <a:off x="6805575" y="1366242"/>
            <a:ext cx="394852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22B8300-E714-4411-ACEA-BBA74F6F63C1}"/>
              </a:ext>
            </a:extLst>
          </p:cNvPr>
          <p:cNvCxnSpPr>
            <a:cxnSpLocks/>
          </p:cNvCxnSpPr>
          <p:nvPr userDrawn="1"/>
        </p:nvCxnSpPr>
        <p:spPr>
          <a:xfrm>
            <a:off x="6805575" y="1668769"/>
            <a:ext cx="2121865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sp>
        <p:nvSpPr>
          <p:cNvPr id="63" name="TextBox 91">
            <a:extLst>
              <a:ext uri="{FF2B5EF4-FFF2-40B4-BE49-F238E27FC236}">
                <a16:creationId xmlns:a16="http://schemas.microsoft.com/office/drawing/2014/main" id="{132E0AA1-D3C7-42BA-BFA0-D04BABF78E22}"/>
              </a:ext>
            </a:extLst>
          </p:cNvPr>
          <p:cNvSpPr txBox="1"/>
          <p:nvPr userDrawn="1"/>
        </p:nvSpPr>
        <p:spPr>
          <a:xfrm>
            <a:off x="6697178" y="1839860"/>
            <a:ext cx="48603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18-24</a:t>
            </a:r>
          </a:p>
        </p:txBody>
      </p:sp>
      <p:sp>
        <p:nvSpPr>
          <p:cNvPr id="64" name="TextBox 92">
            <a:extLst>
              <a:ext uri="{FF2B5EF4-FFF2-40B4-BE49-F238E27FC236}">
                <a16:creationId xmlns:a16="http://schemas.microsoft.com/office/drawing/2014/main" id="{66142A66-F566-408F-9225-7F810AF63A3E}"/>
              </a:ext>
            </a:extLst>
          </p:cNvPr>
          <p:cNvSpPr txBox="1"/>
          <p:nvPr userDrawn="1"/>
        </p:nvSpPr>
        <p:spPr>
          <a:xfrm>
            <a:off x="6697178" y="2220075"/>
            <a:ext cx="48603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25-44</a:t>
            </a:r>
          </a:p>
        </p:txBody>
      </p:sp>
      <p:sp>
        <p:nvSpPr>
          <p:cNvPr id="65" name="TextBox 93">
            <a:extLst>
              <a:ext uri="{FF2B5EF4-FFF2-40B4-BE49-F238E27FC236}">
                <a16:creationId xmlns:a16="http://schemas.microsoft.com/office/drawing/2014/main" id="{671B4656-B52F-48B5-82C6-03F47E8CB2B4}"/>
              </a:ext>
            </a:extLst>
          </p:cNvPr>
          <p:cNvSpPr txBox="1"/>
          <p:nvPr userDrawn="1"/>
        </p:nvSpPr>
        <p:spPr>
          <a:xfrm>
            <a:off x="6697178" y="2600291"/>
            <a:ext cx="48603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45-64</a:t>
            </a:r>
          </a:p>
        </p:txBody>
      </p:sp>
      <p:sp>
        <p:nvSpPr>
          <p:cNvPr id="66" name="TextBox 94">
            <a:extLst>
              <a:ext uri="{FF2B5EF4-FFF2-40B4-BE49-F238E27FC236}">
                <a16:creationId xmlns:a16="http://schemas.microsoft.com/office/drawing/2014/main" id="{34A71E77-0D7F-4853-BDD3-EFC77863D20D}"/>
              </a:ext>
            </a:extLst>
          </p:cNvPr>
          <p:cNvSpPr txBox="1"/>
          <p:nvPr userDrawn="1"/>
        </p:nvSpPr>
        <p:spPr>
          <a:xfrm>
            <a:off x="6802977" y="2980507"/>
            <a:ext cx="380232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65+</a:t>
            </a:r>
          </a:p>
        </p:txBody>
      </p:sp>
      <p:sp>
        <p:nvSpPr>
          <p:cNvPr id="44" name="TextBox 72">
            <a:extLst>
              <a:ext uri="{FF2B5EF4-FFF2-40B4-BE49-F238E27FC236}">
                <a16:creationId xmlns:a16="http://schemas.microsoft.com/office/drawing/2014/main" id="{2CC2A292-352E-4E12-975D-F8F2FFF463CD}"/>
              </a:ext>
            </a:extLst>
          </p:cNvPr>
          <p:cNvSpPr txBox="1"/>
          <p:nvPr userDrawn="1"/>
        </p:nvSpPr>
        <p:spPr>
          <a:xfrm>
            <a:off x="2293809" y="4011489"/>
            <a:ext cx="881652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98A3AEE-7BFC-4A2D-AFBF-63952A0BB3F6}"/>
              </a:ext>
            </a:extLst>
          </p:cNvPr>
          <p:cNvCxnSpPr>
            <a:cxnSpLocks/>
          </p:cNvCxnSpPr>
          <p:nvPr userDrawn="1"/>
        </p:nvCxnSpPr>
        <p:spPr>
          <a:xfrm>
            <a:off x="2293810" y="4314016"/>
            <a:ext cx="2860517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26AEC5E4-F147-4642-9EDD-34995C39AAA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13397149"/>
              </p:ext>
            </p:extLst>
          </p:nvPr>
        </p:nvGraphicFramePr>
        <p:xfrm>
          <a:off x="5834957" y="4515578"/>
          <a:ext cx="1371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123ABDCA-4D4D-43A7-B36D-D5CCE1DA6BC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61200327"/>
              </p:ext>
            </p:extLst>
          </p:nvPr>
        </p:nvGraphicFramePr>
        <p:xfrm>
          <a:off x="7288577" y="4515578"/>
          <a:ext cx="1371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C41AAE9B-7BC8-4557-BFAB-5A598FFD704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73576398"/>
              </p:ext>
            </p:extLst>
          </p:nvPr>
        </p:nvGraphicFramePr>
        <p:xfrm>
          <a:off x="8742198" y="4515578"/>
          <a:ext cx="1371600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D4546DC-9DC2-4B73-A7D5-87CA8D8E880E}"/>
              </a:ext>
            </a:extLst>
          </p:cNvPr>
          <p:cNvCxnSpPr>
            <a:cxnSpLocks/>
          </p:cNvCxnSpPr>
          <p:nvPr userDrawn="1"/>
        </p:nvCxnSpPr>
        <p:spPr>
          <a:xfrm flipH="1">
            <a:off x="6702097" y="4834660"/>
            <a:ext cx="78304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51" name="TextBox 79">
            <a:extLst>
              <a:ext uri="{FF2B5EF4-FFF2-40B4-BE49-F238E27FC236}">
                <a16:creationId xmlns:a16="http://schemas.microsoft.com/office/drawing/2014/main" id="{E6078285-5FFA-4640-AB12-20912275C542}"/>
              </a:ext>
            </a:extLst>
          </p:cNvPr>
          <p:cNvSpPr txBox="1"/>
          <p:nvPr userDrawn="1"/>
        </p:nvSpPr>
        <p:spPr>
          <a:xfrm>
            <a:off x="7081820" y="4557661"/>
            <a:ext cx="403317" cy="30777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85%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5CF50DD-1EB5-4592-8815-1CA78CF92813}"/>
              </a:ext>
            </a:extLst>
          </p:cNvPr>
          <p:cNvCxnSpPr>
            <a:cxnSpLocks/>
          </p:cNvCxnSpPr>
          <p:nvPr userDrawn="1"/>
        </p:nvCxnSpPr>
        <p:spPr>
          <a:xfrm flipH="1">
            <a:off x="8091607" y="4834660"/>
            <a:ext cx="78304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53" name="TextBox 81">
            <a:extLst>
              <a:ext uri="{FF2B5EF4-FFF2-40B4-BE49-F238E27FC236}">
                <a16:creationId xmlns:a16="http://schemas.microsoft.com/office/drawing/2014/main" id="{3EB335AC-7188-4599-AF6A-2FFB2C4D4B5E}"/>
              </a:ext>
            </a:extLst>
          </p:cNvPr>
          <p:cNvSpPr txBox="1"/>
          <p:nvPr userDrawn="1"/>
        </p:nvSpPr>
        <p:spPr>
          <a:xfrm>
            <a:off x="8471330" y="4557661"/>
            <a:ext cx="403317" cy="30777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80%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803DA6D-707A-430C-AF9F-966F98223A34}"/>
              </a:ext>
            </a:extLst>
          </p:cNvPr>
          <p:cNvCxnSpPr>
            <a:cxnSpLocks/>
          </p:cNvCxnSpPr>
          <p:nvPr userDrawn="1"/>
        </p:nvCxnSpPr>
        <p:spPr>
          <a:xfrm flipH="1">
            <a:off x="9627120" y="4836414"/>
            <a:ext cx="78304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55" name="TextBox 83">
            <a:extLst>
              <a:ext uri="{FF2B5EF4-FFF2-40B4-BE49-F238E27FC236}">
                <a16:creationId xmlns:a16="http://schemas.microsoft.com/office/drawing/2014/main" id="{54C9AAF0-D5A0-408D-81FC-41C8615C8B89}"/>
              </a:ext>
            </a:extLst>
          </p:cNvPr>
          <p:cNvSpPr txBox="1"/>
          <p:nvPr userDrawn="1"/>
        </p:nvSpPr>
        <p:spPr>
          <a:xfrm>
            <a:off x="10006843" y="4559415"/>
            <a:ext cx="403317" cy="307777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70%</a:t>
            </a:r>
          </a:p>
        </p:txBody>
      </p:sp>
      <p:sp>
        <p:nvSpPr>
          <p:cNvPr id="56" name="TextBox 84">
            <a:extLst>
              <a:ext uri="{FF2B5EF4-FFF2-40B4-BE49-F238E27FC236}">
                <a16:creationId xmlns:a16="http://schemas.microsoft.com/office/drawing/2014/main" id="{58A452A9-AF73-434E-BFCE-07ED84FD967A}"/>
              </a:ext>
            </a:extLst>
          </p:cNvPr>
          <p:cNvSpPr txBox="1"/>
          <p:nvPr userDrawn="1"/>
        </p:nvSpPr>
        <p:spPr>
          <a:xfrm>
            <a:off x="6267322" y="5078266"/>
            <a:ext cx="50687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Urban</a:t>
            </a:r>
          </a:p>
        </p:txBody>
      </p:sp>
      <p:sp>
        <p:nvSpPr>
          <p:cNvPr id="57" name="TextBox 85">
            <a:extLst>
              <a:ext uri="{FF2B5EF4-FFF2-40B4-BE49-F238E27FC236}">
                <a16:creationId xmlns:a16="http://schemas.microsoft.com/office/drawing/2014/main" id="{4FD41D71-C08E-410F-B736-13E360F18186}"/>
              </a:ext>
            </a:extLst>
          </p:cNvPr>
          <p:cNvSpPr txBox="1"/>
          <p:nvPr userDrawn="1"/>
        </p:nvSpPr>
        <p:spPr>
          <a:xfrm>
            <a:off x="7628880" y="5078267"/>
            <a:ext cx="68640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Suburban</a:t>
            </a:r>
          </a:p>
        </p:txBody>
      </p:sp>
      <p:sp>
        <p:nvSpPr>
          <p:cNvPr id="58" name="TextBox 86">
            <a:extLst>
              <a:ext uri="{FF2B5EF4-FFF2-40B4-BE49-F238E27FC236}">
                <a16:creationId xmlns:a16="http://schemas.microsoft.com/office/drawing/2014/main" id="{FB926EB7-0907-445D-8D19-980DF23373AF}"/>
              </a:ext>
            </a:extLst>
          </p:cNvPr>
          <p:cNvSpPr txBox="1"/>
          <p:nvPr userDrawn="1"/>
        </p:nvSpPr>
        <p:spPr>
          <a:xfrm>
            <a:off x="9195618" y="5078266"/>
            <a:ext cx="455574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Rural</a:t>
            </a:r>
          </a:p>
        </p:txBody>
      </p:sp>
      <p:sp>
        <p:nvSpPr>
          <p:cNvPr id="59" name="TextBox 87">
            <a:extLst>
              <a:ext uri="{FF2B5EF4-FFF2-40B4-BE49-F238E27FC236}">
                <a16:creationId xmlns:a16="http://schemas.microsoft.com/office/drawing/2014/main" id="{582318C2-9F29-491D-9CFA-1ECF4D8256F9}"/>
              </a:ext>
            </a:extLst>
          </p:cNvPr>
          <p:cNvSpPr txBox="1"/>
          <p:nvPr userDrawn="1"/>
        </p:nvSpPr>
        <p:spPr>
          <a:xfrm>
            <a:off x="5988183" y="4011489"/>
            <a:ext cx="770660" cy="32316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BBE9D98-73AB-4800-BCCD-35B293229433}"/>
              </a:ext>
            </a:extLst>
          </p:cNvPr>
          <p:cNvCxnSpPr>
            <a:cxnSpLocks/>
          </p:cNvCxnSpPr>
          <p:nvPr userDrawn="1"/>
        </p:nvCxnSpPr>
        <p:spPr>
          <a:xfrm>
            <a:off x="5988183" y="4314016"/>
            <a:ext cx="4440418" cy="0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E0D121D2-2841-4ACF-BBBC-EC21563B99A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33306893"/>
              </p:ext>
            </p:extLst>
          </p:nvPr>
        </p:nvGraphicFramePr>
        <p:xfrm>
          <a:off x="3186055" y="4487286"/>
          <a:ext cx="2057400" cy="1392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A6257AC0-0127-41BC-B78D-4A88DDCA7CF5}"/>
              </a:ext>
            </a:extLst>
          </p:cNvPr>
          <p:cNvSpPr/>
          <p:nvPr userDrawn="1"/>
        </p:nvSpPr>
        <p:spPr>
          <a:xfrm>
            <a:off x="2053859" y="5338304"/>
            <a:ext cx="115757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Bachelor's or Advanced Degree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7BB5790-DBAB-4BF4-B0AC-BCDA330307C7}"/>
              </a:ext>
            </a:extLst>
          </p:cNvPr>
          <p:cNvSpPr/>
          <p:nvPr userDrawn="1"/>
        </p:nvSpPr>
        <p:spPr>
          <a:xfrm>
            <a:off x="2053859" y="5040503"/>
            <a:ext cx="115757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college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627E3F3-9D74-4254-A066-000D2D1A3426}"/>
              </a:ext>
            </a:extLst>
          </p:cNvPr>
          <p:cNvSpPr/>
          <p:nvPr userDrawn="1"/>
        </p:nvSpPr>
        <p:spPr>
          <a:xfrm>
            <a:off x="2053859" y="4588812"/>
            <a:ext cx="115757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school degree or less</a:t>
            </a:r>
          </a:p>
        </p:txBody>
      </p:sp>
    </p:spTree>
    <p:extLst>
      <p:ext uri="{BB962C8B-B14F-4D97-AF65-F5344CB8AC3E}">
        <p14:creationId xmlns:p14="http://schemas.microsoft.com/office/powerpoint/2010/main" val="395435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5876-6A34-4F14-8E0F-4A4F2595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9759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838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79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1/11/2022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0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B394E-DEE7-4227-A62F-4DB55BAAF4B4}" type="datetime1">
              <a:rPr lang="en-US"/>
              <a:pPr>
                <a:defRPr/>
              </a:pPr>
              <a:t>1/11/2022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5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41" y="492125"/>
            <a:ext cx="3932237" cy="103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45179" y="492125"/>
            <a:ext cx="5269832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4421"/>
            <a:ext cx="5476790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04818-1488-472B-BA13-2AAF54DE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D957-04E4-47F9-9791-E51A4D5D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F5FF9-40B7-4150-9A53-A236D82A6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41" y="492125"/>
            <a:ext cx="3932237" cy="103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6984" y="492125"/>
            <a:ext cx="5269832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4421"/>
            <a:ext cx="5476790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36FF4D-648E-4930-89A0-47A0705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3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FAB-9914-44CB-A178-0B0C855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CA40-51C1-4D04-A959-12260F02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0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41" y="492125"/>
            <a:ext cx="3932237" cy="103672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45179" y="492125"/>
            <a:ext cx="5269832" cy="5368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4421"/>
            <a:ext cx="5476790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4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ABF17B-E105-45CF-A976-5E29D48B3E5B}"/>
              </a:ext>
            </a:extLst>
          </p:cNvPr>
          <p:cNvCxnSpPr>
            <a:cxnSpLocks/>
          </p:cNvCxnSpPr>
          <p:nvPr userDrawn="1"/>
        </p:nvCxnSpPr>
        <p:spPr>
          <a:xfrm>
            <a:off x="3152272" y="1965159"/>
            <a:ext cx="0" cy="2911642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F74D0D2-50DD-498C-A7FE-00286C9D191B}"/>
              </a:ext>
            </a:extLst>
          </p:cNvPr>
          <p:cNvCxnSpPr>
            <a:cxnSpLocks/>
          </p:cNvCxnSpPr>
          <p:nvPr userDrawn="1"/>
        </p:nvCxnSpPr>
        <p:spPr>
          <a:xfrm>
            <a:off x="6110035" y="1965159"/>
            <a:ext cx="0" cy="2911642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C0D0D7-1FBC-44DC-9657-A3E3B802D0EC}"/>
              </a:ext>
            </a:extLst>
          </p:cNvPr>
          <p:cNvCxnSpPr>
            <a:cxnSpLocks/>
          </p:cNvCxnSpPr>
          <p:nvPr userDrawn="1"/>
        </p:nvCxnSpPr>
        <p:spPr>
          <a:xfrm>
            <a:off x="9067798" y="1965159"/>
            <a:ext cx="0" cy="2911642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9816897" y="-9199"/>
            <a:ext cx="2375103" cy="724094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0" y="-387"/>
            <a:ext cx="8117306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7929328" y="-387"/>
            <a:ext cx="222152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4034" y="6143105"/>
            <a:ext cx="12192000" cy="725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7A35EF-4454-49BD-AA36-3C588F9E2B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4477" y="2358458"/>
            <a:ext cx="2664183" cy="1987468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11431535" y="6505817"/>
            <a:ext cx="594026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343C2C5C-435C-40AC-8F84-E50CC5D22B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0" y="2421247"/>
            <a:ext cx="2427922" cy="1999465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2CE49D8D-2AFB-4C94-B7E8-811BC095AEC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46" y="2393798"/>
            <a:ext cx="2581141" cy="2070404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BAD547AA-2973-4C93-8DD1-ABDD5A7D0E0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96" y="2204164"/>
            <a:ext cx="2240719" cy="212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6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9" r:id="rId2"/>
    <p:sldLayoutId id="214748369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5482E7-0333-4A30-9A89-CECB6C452D87}"/>
              </a:ext>
            </a:extLst>
          </p:cNvPr>
          <p:cNvSpPr/>
          <p:nvPr userDrawn="1"/>
        </p:nvSpPr>
        <p:spPr>
          <a:xfrm>
            <a:off x="-5476" y="260465"/>
            <a:ext cx="12192000" cy="1147158"/>
          </a:xfrm>
          <a:prstGeom prst="rect">
            <a:avLst/>
          </a:prstGeom>
          <a:gradFill flip="none" rotWithShape="1">
            <a:gsLst>
              <a:gs pos="0">
                <a:srgbClr val="00457C"/>
              </a:gs>
              <a:gs pos="50000">
                <a:schemeClr val="accent1">
                  <a:lumMod val="75000"/>
                </a:schemeClr>
              </a:gs>
              <a:gs pos="82000">
                <a:srgbClr val="B5C4D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9712370" y="6411822"/>
            <a:ext cx="2479630" cy="446178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605"/>
            <a:ext cx="9019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0" y="6176963"/>
            <a:ext cx="8117306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7824417" y="6423738"/>
            <a:ext cx="231063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9FFCAE1-3B2D-4DA2-A940-A0E31D35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3A132A-AFA9-48DF-88E9-DBFF97030E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2325" y="353210"/>
            <a:ext cx="1527041" cy="7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9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75B8-0009-45B5-B1AD-0CA914E40C9B}"/>
              </a:ext>
            </a:extLst>
          </p:cNvPr>
          <p:cNvSpPr/>
          <p:nvPr userDrawn="1"/>
        </p:nvSpPr>
        <p:spPr>
          <a:xfrm>
            <a:off x="-5476" y="266629"/>
            <a:ext cx="12192000" cy="1191491"/>
          </a:xfrm>
          <a:prstGeom prst="rect">
            <a:avLst/>
          </a:prstGeom>
          <a:gradFill flip="none" rotWithShape="1">
            <a:gsLst>
              <a:gs pos="0">
                <a:srgbClr val="8C8C8C"/>
              </a:gs>
              <a:gs pos="50000">
                <a:schemeClr val="bg1">
                  <a:lumMod val="75000"/>
                </a:schemeClr>
              </a:gs>
              <a:gs pos="82000">
                <a:srgbClr val="E9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9712370" y="6411822"/>
            <a:ext cx="2479630" cy="446178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594"/>
            <a:ext cx="9019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5476" y="6176963"/>
            <a:ext cx="8117306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cap="small" baseline="0" dirty="0">
              <a:solidFill>
                <a:srgbClr val="96000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7824417" y="6423738"/>
            <a:ext cx="231063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DA27B-8105-4E33-8AF8-01B31B96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610AE4-70F7-4464-A94B-CA6C6C3E2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72827" y="299662"/>
            <a:ext cx="1180627" cy="1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5477" y="260464"/>
            <a:ext cx="12192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9712370" y="6411822"/>
            <a:ext cx="2479630" cy="446178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207"/>
            <a:ext cx="9019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5477" y="6176963"/>
            <a:ext cx="8117306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cap="small" baseline="0" dirty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7824417" y="6423738"/>
            <a:ext cx="231063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7998" y="6443957"/>
            <a:ext cx="594026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8542" y="260464"/>
            <a:ext cx="1550504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886322" y="0"/>
            <a:ext cx="9305677" cy="5173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4165"/>
            <a:ext cx="12192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021" y="53889"/>
            <a:ext cx="228619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6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9BA68-5124-4231-9131-C8556E1A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110" y="365125"/>
            <a:ext cx="9660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9D35D-CBF9-40F9-ADD5-4F79B0A7D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1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3" r:id="rId4"/>
    <p:sldLayoutId id="2147483672" r:id="rId5"/>
    <p:sldLayoutId id="214748367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C09C4-D22A-461D-A306-339EB1E4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000" y="365125"/>
            <a:ext cx="89007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7922A-E35D-4B1A-8875-C4EE765AE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E506EF4-A73D-4255-A1F7-9F819D45751E}"/>
              </a:ext>
            </a:extLst>
          </p:cNvPr>
          <p:cNvSpPr/>
          <p:nvPr userDrawn="1"/>
        </p:nvSpPr>
        <p:spPr>
          <a:xfrm>
            <a:off x="0" y="6536031"/>
            <a:ext cx="8345018" cy="320552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4703E6-B44A-414B-A184-3B9323D66EE2}"/>
              </a:ext>
            </a:extLst>
          </p:cNvPr>
          <p:cNvSpPr/>
          <p:nvPr userDrawn="1"/>
        </p:nvSpPr>
        <p:spPr>
          <a:xfrm>
            <a:off x="8231478" y="6529917"/>
            <a:ext cx="2221523" cy="326665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CD56FF-66EA-4B58-8957-93CDB0ED6293}"/>
              </a:ext>
            </a:extLst>
          </p:cNvPr>
          <p:cNvSpPr/>
          <p:nvPr userDrawn="1"/>
        </p:nvSpPr>
        <p:spPr>
          <a:xfrm>
            <a:off x="10075390" y="6530947"/>
            <a:ext cx="2107983" cy="327053"/>
          </a:xfrm>
          <a:custGeom>
            <a:avLst/>
            <a:gdLst>
              <a:gd name="connsiteX0" fmla="*/ 238253 w 2107983"/>
              <a:gd name="connsiteY0" fmla="*/ 0 h 327053"/>
              <a:gd name="connsiteX1" fmla="*/ 2099025 w 2107983"/>
              <a:gd name="connsiteY1" fmla="*/ 0 h 327053"/>
              <a:gd name="connsiteX2" fmla="*/ 2107983 w 2107983"/>
              <a:gd name="connsiteY2" fmla="*/ 8524 h 327053"/>
              <a:gd name="connsiteX3" fmla="*/ 2107983 w 2107983"/>
              <a:gd name="connsiteY3" fmla="*/ 327053 h 327053"/>
              <a:gd name="connsiteX4" fmla="*/ 526071 w 2107983"/>
              <a:gd name="connsiteY4" fmla="*/ 327053 h 327053"/>
              <a:gd name="connsiteX5" fmla="*/ 0 w 2107983"/>
              <a:gd name="connsiteY5" fmla="*/ 0 h 327053"/>
              <a:gd name="connsiteX6" fmla="*/ 367 w 2107983"/>
              <a:gd name="connsiteY6" fmla="*/ 0 h 327053"/>
              <a:gd name="connsiteX7" fmla="*/ 1021 w 2107983"/>
              <a:gd name="connsiteY7" fmla="*/ 971 h 32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7983" h="327053">
                <a:moveTo>
                  <a:pt x="238253" y="0"/>
                </a:moveTo>
                <a:lnTo>
                  <a:pt x="2099025" y="0"/>
                </a:lnTo>
                <a:lnTo>
                  <a:pt x="2107983" y="8524"/>
                </a:lnTo>
                <a:lnTo>
                  <a:pt x="2107983" y="327053"/>
                </a:lnTo>
                <a:lnTo>
                  <a:pt x="526071" y="327053"/>
                </a:lnTo>
                <a:close/>
                <a:moveTo>
                  <a:pt x="0" y="0"/>
                </a:moveTo>
                <a:lnTo>
                  <a:pt x="367" y="0"/>
                </a:lnTo>
                <a:lnTo>
                  <a:pt x="1021" y="971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2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en.wikipedia.org/wiki/Leonhard_Euler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hyperlink" Target="https://www.youtube.com/watch?v=mpe44sTSoF8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sciencebook.com/chapter/4#scale-free" TargetMode="External"/><Relationship Id="rId2" Type="http://schemas.openxmlformats.org/officeDocument/2006/relationships/hyperlink" Target="https://epubs.siam.org/doi/pdf/10.1137/S003614450342480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lOVLDgsY8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15152-C940-4E76-A097-099F64F9A132}"/>
              </a:ext>
            </a:extLst>
          </p:cNvPr>
          <p:cNvSpPr txBox="1"/>
          <p:nvPr/>
        </p:nvSpPr>
        <p:spPr>
          <a:xfrm>
            <a:off x="2615738" y="5469775"/>
            <a:ext cx="9576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ileron Light" panose="00000400000000000000" pitchFamily="50" charset="0"/>
              </a:rPr>
              <a:t>MA4404 Complex Networks</a:t>
            </a:r>
          </a:p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ileron Light" panose="00000400000000000000" pitchFamily="50" charset="0"/>
              </a:rPr>
              <a:t>Network Science Overview (part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ileron Light" panose="00000400000000000000" pitchFamily="50" charset="0"/>
              </a:rPr>
              <a:t>1)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25E524B-9AC3-4AFD-BCF7-C46EB1A4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0" y="60353"/>
            <a:ext cx="377662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  <a:latin typeface="Aileron Light" panose="00000400000000000000" pitchFamily="50" charset="0"/>
                <a:cs typeface="Arial" pitchFamily="34" charset="0"/>
              </a:rPr>
              <a:t>Excellence Through Knowledge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AF49FF9-E536-4CFE-ADB4-91157FC7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7847"/>
            <a:ext cx="4804756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indent="0">
              <a:buNone/>
            </a:pPr>
            <a:r>
              <a:rPr lang="en-US" sz="1600" b="1" i="0">
                <a:solidFill>
                  <a:schemeClr val="accent1">
                    <a:lumMod val="75000"/>
                  </a:schemeClr>
                </a:solidFill>
                <a:effectLst/>
                <a:latin typeface="Aileron Light" panose="00000400000000000000" pitchFamily="50" charset="0"/>
              </a:rPr>
              <a:t>Prof. Ralucca Gera, rgera@nps.edu </a:t>
            </a:r>
          </a:p>
          <a:p>
            <a:pPr indent="0">
              <a:buNone/>
            </a:pPr>
            <a:r>
              <a:rPr lang="en-US" sz="1600" b="1" i="0">
                <a:solidFill>
                  <a:schemeClr val="accent1">
                    <a:lumMod val="75000"/>
                  </a:schemeClr>
                </a:solidFill>
                <a:effectLst/>
                <a:latin typeface="Aileron Light" panose="00000400000000000000" pitchFamily="50" charset="0"/>
              </a:rPr>
              <a:t>Applied Mathematics Department, </a:t>
            </a:r>
            <a:br>
              <a:rPr lang="en-US" sz="1600" b="1" i="0">
                <a:solidFill>
                  <a:schemeClr val="accent1">
                    <a:lumMod val="75000"/>
                  </a:schemeClr>
                </a:solidFill>
                <a:effectLst/>
                <a:latin typeface="Aileron Light" panose="00000400000000000000" pitchFamily="50" charset="0"/>
              </a:rPr>
            </a:br>
            <a:r>
              <a:rPr lang="en-US" sz="1600" b="1" i="0">
                <a:solidFill>
                  <a:schemeClr val="accent1">
                    <a:lumMod val="75000"/>
                  </a:schemeClr>
                </a:solidFill>
                <a:effectLst/>
                <a:latin typeface="Aileron Light" panose="00000400000000000000" pitchFamily="50" charset="0"/>
              </a:rPr>
              <a:t>Naval Postgraduate School</a:t>
            </a:r>
            <a:endParaRPr lang="en-US" sz="1600" b="1" i="0">
              <a:solidFill>
                <a:schemeClr val="accent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7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852E1-B7A3-455B-8927-E89EB732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1735: Graph Theory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074" name="Picture 2" descr="Graph-theory breakthrough tantalizes mathematicians : Nature News &amp; Comment">
            <a:extLst>
              <a:ext uri="{FF2B5EF4-FFF2-40B4-BE49-F238E27FC236}">
                <a16:creationId xmlns:a16="http://schemas.microsoft.com/office/drawing/2014/main" id="{6A42D17D-A6D0-4F29-9525-CB373FAF5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4" r="2464" b="2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9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6" name="Rectangle 7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1D0A5B0-0E64-4176-AB6D-9CD09B31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Origins of Graph Theory: </a:t>
            </a:r>
            <a:br>
              <a:rPr lang="en-US" sz="3100"/>
            </a:br>
            <a:r>
              <a:rPr lang="en-US" sz="3100" cap="small"/>
              <a:t>Seven Bridges of K</a:t>
            </a:r>
            <a:r>
              <a:rPr lang="en-US" altLang="en-US" sz="3100"/>
              <a:t>ö</a:t>
            </a:r>
            <a:r>
              <a:rPr lang="en-US" sz="3100" cap="small"/>
              <a:t>nigsberg</a:t>
            </a:r>
          </a:p>
        </p:txBody>
      </p:sp>
      <p:grpSp>
        <p:nvGrpSpPr>
          <p:cNvPr id="10247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8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4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altLang="en-US" sz="2000" b="1"/>
              <a:t>The Seven Bridges of Königsberg</a:t>
            </a:r>
            <a:r>
              <a:rPr lang="en-US" altLang="en-US" sz="2000"/>
              <a:t> (the problem that is at the origin of graph theory) was posed by </a:t>
            </a:r>
            <a:r>
              <a:rPr lang="en-US" altLang="en-US" sz="2000">
                <a:hlinkClick r:id="rId2" tooltip="Leonhard Euler"/>
              </a:rPr>
              <a:t>Leonhard Euler</a:t>
            </a:r>
            <a:r>
              <a:rPr lang="en-US" altLang="en-US" sz="2000"/>
              <a:t> in 1735 </a:t>
            </a:r>
            <a:br>
              <a:rPr lang="en-US" altLang="en-US" sz="2000"/>
            </a:br>
            <a:r>
              <a:rPr lang="en-US" altLang="en-US" sz="2000"/>
              <a:t>(also prefigured the idea of topology)</a:t>
            </a:r>
          </a:p>
          <a:p>
            <a:pPr marL="0"/>
            <a:endParaRPr lang="en-US" altLang="en-US" sz="2000"/>
          </a:p>
          <a:p>
            <a:pPr marL="0"/>
            <a:r>
              <a:rPr lang="en-US" altLang="en-US" sz="2000"/>
              <a:t>The citizens of Königsberg supposedly walked about on Sundays trying to find a route that crosses each bridge Königsberg of exactly once, and return to the starting point. </a:t>
            </a:r>
          </a:p>
          <a:p>
            <a:pPr marL="0"/>
            <a:endParaRPr lang="en-US" altLang="en-US" sz="20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86698-0FE9-42A4-9263-FC4595FAB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25" r="4714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385070" y="6492240"/>
            <a:ext cx="105571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fld id="{A403143A-DD8C-48A1-8350-ADF8859115CD}" type="slidenum">
              <a:rPr lang="en-US" alt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algn="r"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t>11</a:t>
            </a:fld>
            <a:endParaRPr lang="en-US" altLang="en-US" sz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89"/>
    </mc:Choice>
    <mc:Fallback xmlns="">
      <p:transition spd="slow" advTm="1378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56" y="122826"/>
            <a:ext cx="9019674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Königsberg</a:t>
            </a:r>
            <a:r>
              <a:rPr lang="en-GB" altLang="en-US" dirty="0"/>
              <a:t> Bridges </a:t>
            </a:r>
            <a:br>
              <a:rPr lang="en-GB" altLang="en-US" sz="3600" dirty="0"/>
            </a:br>
            <a:r>
              <a:rPr lang="en-US" altLang="en-US" sz="2800" dirty="0"/>
              <a:t>(now Kaliningrad, Russia</a:t>
            </a:r>
            <a:r>
              <a:rPr lang="en-GB" altLang="en-US" sz="2800" dirty="0"/>
              <a:t>)</a:t>
            </a:r>
            <a:endParaRPr lang="en-US" altLang="en-US" sz="36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4783" y="2189634"/>
            <a:ext cx="6016900" cy="35988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altLang="en-US" sz="2400" dirty="0">
                <a:latin typeface="Aileron Light" panose="00000400000000000000" pitchFamily="50" charset="0"/>
              </a:rPr>
              <a:t>Find a route that:</a:t>
            </a:r>
          </a:p>
          <a:p>
            <a:r>
              <a:rPr lang="en-GB" altLang="en-US" sz="2400" dirty="0">
                <a:latin typeface="Aileron Light" panose="00000400000000000000" pitchFamily="50" charset="0"/>
              </a:rPr>
              <a:t>Starts and finishes at the same place?</a:t>
            </a:r>
          </a:p>
          <a:p>
            <a:r>
              <a:rPr lang="en-GB" altLang="en-US" sz="2400" dirty="0">
                <a:latin typeface="Aileron Light" panose="00000400000000000000" pitchFamily="50" charset="0"/>
              </a:rPr>
              <a:t>Crosses each bridge exactly once?</a:t>
            </a:r>
          </a:p>
          <a:p>
            <a:pPr eaLnBrk="1" hangingPunct="1"/>
            <a:r>
              <a:rPr lang="en-US" altLang="zh-TW" sz="2400" dirty="0">
                <a:latin typeface="Aileron Light" panose="00000400000000000000" pitchFamily="50" charset="0"/>
                <a:ea typeface="Arial Unicode MS" pitchFamily="34" charset="-128"/>
                <a:cs typeface="Arial" panose="020B0604020202020204" pitchFamily="34" charset="0"/>
              </a:rPr>
              <a:t>A</a:t>
            </a:r>
            <a:r>
              <a:rPr lang="en-US" altLang="zh-TW" sz="2400" dirty="0">
                <a:solidFill>
                  <a:srgbClr val="FF0000"/>
                </a:solidFill>
                <a:latin typeface="Aileron Light" panose="00000400000000000000" pitchFamily="50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zh-TW" sz="2400" b="1" i="1" dirty="0">
                <a:solidFill>
                  <a:srgbClr val="FF0000"/>
                </a:solidFill>
                <a:latin typeface="Aileron Light" panose="00000400000000000000" pitchFamily="50" charset="0"/>
                <a:ea typeface="Arial Unicode MS" pitchFamily="34" charset="-128"/>
                <a:cs typeface="Arial" panose="020B0604020202020204" pitchFamily="34" charset="0"/>
              </a:rPr>
              <a:t>vertex </a:t>
            </a:r>
            <a:r>
              <a:rPr lang="en-US" altLang="zh-TW" sz="2400" dirty="0">
                <a:latin typeface="Aileron Light" panose="00000400000000000000" pitchFamily="50" charset="0"/>
                <a:ea typeface="Arial Unicode MS" pitchFamily="34" charset="-128"/>
                <a:cs typeface="Arial" panose="020B0604020202020204" pitchFamily="34" charset="0"/>
              </a:rPr>
              <a:t>: a region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400" dirty="0">
                <a:latin typeface="Aileron Light" panose="00000400000000000000" pitchFamily="50" charset="0"/>
                <a:ea typeface="Arial Unicode MS" pitchFamily="34" charset="-128"/>
                <a:cs typeface="Arial" panose="020B0604020202020204" pitchFamily="34" charset="0"/>
              </a:rPr>
              <a:t>An </a:t>
            </a:r>
            <a:r>
              <a:rPr lang="en-US" altLang="zh-TW" sz="2400" b="1" i="1" dirty="0">
                <a:solidFill>
                  <a:srgbClr val="FF0000"/>
                </a:solidFill>
                <a:latin typeface="Aileron Light" panose="00000400000000000000" pitchFamily="50" charset="0"/>
                <a:ea typeface="Arial Unicode MS" pitchFamily="34" charset="-128"/>
                <a:cs typeface="Arial" panose="020B0604020202020204" pitchFamily="34" charset="0"/>
              </a:rPr>
              <a:t>edge </a:t>
            </a:r>
            <a:r>
              <a:rPr lang="en-US" altLang="zh-TW" sz="2400" dirty="0">
                <a:latin typeface="Aileron Light" panose="00000400000000000000" pitchFamily="50" charset="0"/>
                <a:ea typeface="Arial Unicode MS" pitchFamily="34" charset="-128"/>
                <a:cs typeface="Arial" panose="020B0604020202020204" pitchFamily="34" charset="0"/>
              </a:rPr>
              <a:t>: a bridge between two regions </a:t>
            </a:r>
          </a:p>
          <a:p>
            <a:endParaRPr lang="en-GB" altLang="en-US" sz="2400" dirty="0">
              <a:latin typeface="Aileron Light" panose="00000400000000000000" pitchFamily="50" charset="0"/>
            </a:endParaRPr>
          </a:p>
          <a:p>
            <a:endParaRPr lang="en-US" altLang="en-US" sz="2400" dirty="0">
              <a:latin typeface="Aileron Light" panose="00000400000000000000" pitchFamily="50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99" y="1682582"/>
            <a:ext cx="2767965" cy="218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7218676" y="4294736"/>
            <a:ext cx="3676650" cy="1795463"/>
            <a:chOff x="801" y="2552"/>
            <a:chExt cx="2316" cy="1131"/>
          </a:xfrm>
        </p:grpSpPr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176" y="2792"/>
              <a:ext cx="768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9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801" y="3182"/>
              <a:ext cx="2151" cy="345"/>
            </a:xfrm>
            <a:custGeom>
              <a:avLst/>
              <a:gdLst>
                <a:gd name="T0" fmla="*/ 0 w 2151"/>
                <a:gd name="T1" fmla="*/ 30 h 345"/>
                <a:gd name="T2" fmla="*/ 240 w 2151"/>
                <a:gd name="T3" fmla="*/ 63 h 345"/>
                <a:gd name="T4" fmla="*/ 387 w 2151"/>
                <a:gd name="T5" fmla="*/ 111 h 345"/>
                <a:gd name="T6" fmla="*/ 543 w 2151"/>
                <a:gd name="T7" fmla="*/ 159 h 345"/>
                <a:gd name="T8" fmla="*/ 744 w 2151"/>
                <a:gd name="T9" fmla="*/ 201 h 345"/>
                <a:gd name="T10" fmla="*/ 888 w 2151"/>
                <a:gd name="T11" fmla="*/ 195 h 345"/>
                <a:gd name="T12" fmla="*/ 999 w 2151"/>
                <a:gd name="T13" fmla="*/ 159 h 345"/>
                <a:gd name="T14" fmla="*/ 1116 w 2151"/>
                <a:gd name="T15" fmla="*/ 105 h 345"/>
                <a:gd name="T16" fmla="*/ 1215 w 2151"/>
                <a:gd name="T17" fmla="*/ 60 h 345"/>
                <a:gd name="T18" fmla="*/ 1314 w 2151"/>
                <a:gd name="T19" fmla="*/ 9 h 345"/>
                <a:gd name="T20" fmla="*/ 1482 w 2151"/>
                <a:gd name="T21" fmla="*/ 39 h 345"/>
                <a:gd name="T22" fmla="*/ 1635 w 2151"/>
                <a:gd name="T23" fmla="*/ 99 h 345"/>
                <a:gd name="T24" fmla="*/ 1812 w 2151"/>
                <a:gd name="T25" fmla="*/ 156 h 345"/>
                <a:gd name="T26" fmla="*/ 1941 w 2151"/>
                <a:gd name="T27" fmla="*/ 213 h 345"/>
                <a:gd name="T28" fmla="*/ 2151 w 2151"/>
                <a:gd name="T29" fmla="*/ 345 h 3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51"/>
                <a:gd name="T46" fmla="*/ 0 h 345"/>
                <a:gd name="T47" fmla="*/ 2151 w 2151"/>
                <a:gd name="T48" fmla="*/ 345 h 3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51" h="345">
                  <a:moveTo>
                    <a:pt x="0" y="30"/>
                  </a:moveTo>
                  <a:cubicBezTo>
                    <a:pt x="93" y="16"/>
                    <a:pt x="150" y="30"/>
                    <a:pt x="240" y="63"/>
                  </a:cubicBezTo>
                  <a:cubicBezTo>
                    <a:pt x="336" y="99"/>
                    <a:pt x="314" y="86"/>
                    <a:pt x="387" y="111"/>
                  </a:cubicBezTo>
                  <a:cubicBezTo>
                    <a:pt x="405" y="117"/>
                    <a:pt x="543" y="159"/>
                    <a:pt x="543" y="159"/>
                  </a:cubicBezTo>
                  <a:cubicBezTo>
                    <a:pt x="609" y="177"/>
                    <a:pt x="683" y="193"/>
                    <a:pt x="744" y="201"/>
                  </a:cubicBezTo>
                  <a:cubicBezTo>
                    <a:pt x="869" y="198"/>
                    <a:pt x="763" y="200"/>
                    <a:pt x="888" y="195"/>
                  </a:cubicBezTo>
                  <a:cubicBezTo>
                    <a:pt x="926" y="193"/>
                    <a:pt x="962" y="170"/>
                    <a:pt x="999" y="159"/>
                  </a:cubicBezTo>
                  <a:cubicBezTo>
                    <a:pt x="1017" y="154"/>
                    <a:pt x="1099" y="111"/>
                    <a:pt x="1116" y="105"/>
                  </a:cubicBezTo>
                  <a:cubicBezTo>
                    <a:pt x="1125" y="102"/>
                    <a:pt x="1215" y="60"/>
                    <a:pt x="1215" y="60"/>
                  </a:cubicBezTo>
                  <a:cubicBezTo>
                    <a:pt x="1238" y="25"/>
                    <a:pt x="1266" y="21"/>
                    <a:pt x="1314" y="9"/>
                  </a:cubicBezTo>
                  <a:cubicBezTo>
                    <a:pt x="1362" y="0"/>
                    <a:pt x="1419" y="6"/>
                    <a:pt x="1482" y="39"/>
                  </a:cubicBezTo>
                  <a:cubicBezTo>
                    <a:pt x="1575" y="69"/>
                    <a:pt x="1533" y="54"/>
                    <a:pt x="1635" y="99"/>
                  </a:cubicBezTo>
                  <a:cubicBezTo>
                    <a:pt x="1782" y="132"/>
                    <a:pt x="1719" y="117"/>
                    <a:pt x="1812" y="156"/>
                  </a:cubicBezTo>
                  <a:cubicBezTo>
                    <a:pt x="1881" y="201"/>
                    <a:pt x="1895" y="179"/>
                    <a:pt x="1941" y="213"/>
                  </a:cubicBezTo>
                  <a:cubicBezTo>
                    <a:pt x="1999" y="256"/>
                    <a:pt x="2100" y="294"/>
                    <a:pt x="2151" y="3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840" y="2552"/>
              <a:ext cx="2151" cy="329"/>
            </a:xfrm>
            <a:custGeom>
              <a:avLst/>
              <a:gdLst>
                <a:gd name="T0" fmla="*/ 0 w 2151"/>
                <a:gd name="T1" fmla="*/ 315 h 329"/>
                <a:gd name="T2" fmla="*/ 240 w 2151"/>
                <a:gd name="T3" fmla="*/ 282 h 329"/>
                <a:gd name="T4" fmla="*/ 387 w 2151"/>
                <a:gd name="T5" fmla="*/ 234 h 329"/>
                <a:gd name="T6" fmla="*/ 543 w 2151"/>
                <a:gd name="T7" fmla="*/ 186 h 329"/>
                <a:gd name="T8" fmla="*/ 744 w 2151"/>
                <a:gd name="T9" fmla="*/ 144 h 329"/>
                <a:gd name="T10" fmla="*/ 888 w 2151"/>
                <a:gd name="T11" fmla="*/ 150 h 329"/>
                <a:gd name="T12" fmla="*/ 999 w 2151"/>
                <a:gd name="T13" fmla="*/ 186 h 329"/>
                <a:gd name="T14" fmla="*/ 1116 w 2151"/>
                <a:gd name="T15" fmla="*/ 240 h 329"/>
                <a:gd name="T16" fmla="*/ 1218 w 2151"/>
                <a:gd name="T17" fmla="*/ 264 h 329"/>
                <a:gd name="T18" fmla="*/ 1365 w 2151"/>
                <a:gd name="T19" fmla="*/ 291 h 329"/>
                <a:gd name="T20" fmla="*/ 1503 w 2151"/>
                <a:gd name="T21" fmla="*/ 267 h 329"/>
                <a:gd name="T22" fmla="*/ 1662 w 2151"/>
                <a:gd name="T23" fmla="*/ 231 h 329"/>
                <a:gd name="T24" fmla="*/ 1836 w 2151"/>
                <a:gd name="T25" fmla="*/ 168 h 329"/>
                <a:gd name="T26" fmla="*/ 1971 w 2151"/>
                <a:gd name="T27" fmla="*/ 105 h 329"/>
                <a:gd name="T28" fmla="*/ 2151 w 2151"/>
                <a:gd name="T29" fmla="*/ 0 h 3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51"/>
                <a:gd name="T46" fmla="*/ 0 h 329"/>
                <a:gd name="T47" fmla="*/ 2151 w 2151"/>
                <a:gd name="T48" fmla="*/ 329 h 3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51" h="329">
                  <a:moveTo>
                    <a:pt x="0" y="315"/>
                  </a:moveTo>
                  <a:cubicBezTo>
                    <a:pt x="93" y="329"/>
                    <a:pt x="150" y="315"/>
                    <a:pt x="240" y="282"/>
                  </a:cubicBezTo>
                  <a:cubicBezTo>
                    <a:pt x="336" y="246"/>
                    <a:pt x="314" y="259"/>
                    <a:pt x="387" y="234"/>
                  </a:cubicBezTo>
                  <a:cubicBezTo>
                    <a:pt x="405" y="228"/>
                    <a:pt x="543" y="186"/>
                    <a:pt x="543" y="186"/>
                  </a:cubicBezTo>
                  <a:cubicBezTo>
                    <a:pt x="609" y="168"/>
                    <a:pt x="683" y="152"/>
                    <a:pt x="744" y="144"/>
                  </a:cubicBezTo>
                  <a:cubicBezTo>
                    <a:pt x="869" y="147"/>
                    <a:pt x="763" y="145"/>
                    <a:pt x="888" y="150"/>
                  </a:cubicBezTo>
                  <a:cubicBezTo>
                    <a:pt x="926" y="152"/>
                    <a:pt x="962" y="175"/>
                    <a:pt x="999" y="186"/>
                  </a:cubicBezTo>
                  <a:cubicBezTo>
                    <a:pt x="1017" y="191"/>
                    <a:pt x="1099" y="234"/>
                    <a:pt x="1116" y="240"/>
                  </a:cubicBezTo>
                  <a:cubicBezTo>
                    <a:pt x="1125" y="243"/>
                    <a:pt x="1179" y="249"/>
                    <a:pt x="1218" y="264"/>
                  </a:cubicBezTo>
                  <a:cubicBezTo>
                    <a:pt x="1281" y="303"/>
                    <a:pt x="1317" y="279"/>
                    <a:pt x="1365" y="291"/>
                  </a:cubicBezTo>
                  <a:cubicBezTo>
                    <a:pt x="1434" y="276"/>
                    <a:pt x="1431" y="279"/>
                    <a:pt x="1503" y="267"/>
                  </a:cubicBezTo>
                  <a:cubicBezTo>
                    <a:pt x="1596" y="237"/>
                    <a:pt x="1575" y="249"/>
                    <a:pt x="1662" y="231"/>
                  </a:cubicBezTo>
                  <a:cubicBezTo>
                    <a:pt x="1728" y="195"/>
                    <a:pt x="1743" y="207"/>
                    <a:pt x="1836" y="168"/>
                  </a:cubicBezTo>
                  <a:cubicBezTo>
                    <a:pt x="1905" y="123"/>
                    <a:pt x="1925" y="139"/>
                    <a:pt x="1971" y="105"/>
                  </a:cubicBezTo>
                  <a:cubicBezTo>
                    <a:pt x="2029" y="62"/>
                    <a:pt x="2100" y="51"/>
                    <a:pt x="215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2076" y="2711"/>
              <a:ext cx="1041" cy="729"/>
            </a:xfrm>
            <a:custGeom>
              <a:avLst/>
              <a:gdLst>
                <a:gd name="T0" fmla="*/ 939 w 1041"/>
                <a:gd name="T1" fmla="*/ 0 h 729"/>
                <a:gd name="T2" fmla="*/ 867 w 1041"/>
                <a:gd name="T3" fmla="*/ 30 h 729"/>
                <a:gd name="T4" fmla="*/ 786 w 1041"/>
                <a:gd name="T5" fmla="*/ 72 h 729"/>
                <a:gd name="T6" fmla="*/ 726 w 1041"/>
                <a:gd name="T7" fmla="*/ 108 h 729"/>
                <a:gd name="T8" fmla="*/ 669 w 1041"/>
                <a:gd name="T9" fmla="*/ 126 h 729"/>
                <a:gd name="T10" fmla="*/ 621 w 1041"/>
                <a:gd name="T11" fmla="*/ 141 h 729"/>
                <a:gd name="T12" fmla="*/ 561 w 1041"/>
                <a:gd name="T13" fmla="*/ 144 h 729"/>
                <a:gd name="T14" fmla="*/ 474 w 1041"/>
                <a:gd name="T15" fmla="*/ 156 h 729"/>
                <a:gd name="T16" fmla="*/ 381 w 1041"/>
                <a:gd name="T17" fmla="*/ 168 h 729"/>
                <a:gd name="T18" fmla="*/ 294 w 1041"/>
                <a:gd name="T19" fmla="*/ 180 h 729"/>
                <a:gd name="T20" fmla="*/ 129 w 1041"/>
                <a:gd name="T21" fmla="*/ 216 h 729"/>
                <a:gd name="T22" fmla="*/ 21 w 1041"/>
                <a:gd name="T23" fmla="*/ 255 h 729"/>
                <a:gd name="T24" fmla="*/ 3 w 1041"/>
                <a:gd name="T25" fmla="*/ 339 h 729"/>
                <a:gd name="T26" fmla="*/ 87 w 1041"/>
                <a:gd name="T27" fmla="*/ 399 h 729"/>
                <a:gd name="T28" fmla="*/ 300 w 1041"/>
                <a:gd name="T29" fmla="*/ 441 h 729"/>
                <a:gd name="T30" fmla="*/ 480 w 1041"/>
                <a:gd name="T31" fmla="*/ 498 h 729"/>
                <a:gd name="T32" fmla="*/ 606 w 1041"/>
                <a:gd name="T33" fmla="*/ 537 h 729"/>
                <a:gd name="T34" fmla="*/ 681 w 1041"/>
                <a:gd name="T35" fmla="*/ 555 h 729"/>
                <a:gd name="T36" fmla="*/ 747 w 1041"/>
                <a:gd name="T37" fmla="*/ 564 h 729"/>
                <a:gd name="T38" fmla="*/ 798 w 1041"/>
                <a:gd name="T39" fmla="*/ 582 h 729"/>
                <a:gd name="T40" fmla="*/ 855 w 1041"/>
                <a:gd name="T41" fmla="*/ 606 h 729"/>
                <a:gd name="T42" fmla="*/ 888 w 1041"/>
                <a:gd name="T43" fmla="*/ 639 h 729"/>
                <a:gd name="T44" fmla="*/ 927 w 1041"/>
                <a:gd name="T45" fmla="*/ 669 h 729"/>
                <a:gd name="T46" fmla="*/ 972 w 1041"/>
                <a:gd name="T47" fmla="*/ 693 h 729"/>
                <a:gd name="T48" fmla="*/ 1041 w 1041"/>
                <a:gd name="T49" fmla="*/ 729 h 7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41"/>
                <a:gd name="T76" fmla="*/ 0 h 729"/>
                <a:gd name="T77" fmla="*/ 1041 w 1041"/>
                <a:gd name="T78" fmla="*/ 729 h 7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41" h="729">
                  <a:moveTo>
                    <a:pt x="939" y="0"/>
                  </a:moveTo>
                  <a:cubicBezTo>
                    <a:pt x="915" y="8"/>
                    <a:pt x="888" y="15"/>
                    <a:pt x="867" y="30"/>
                  </a:cubicBezTo>
                  <a:cubicBezTo>
                    <a:pt x="841" y="48"/>
                    <a:pt x="819" y="67"/>
                    <a:pt x="786" y="72"/>
                  </a:cubicBezTo>
                  <a:cubicBezTo>
                    <a:pt x="755" y="82"/>
                    <a:pt x="757" y="98"/>
                    <a:pt x="726" y="108"/>
                  </a:cubicBezTo>
                  <a:cubicBezTo>
                    <a:pt x="710" y="113"/>
                    <a:pt x="686" y="122"/>
                    <a:pt x="669" y="126"/>
                  </a:cubicBezTo>
                  <a:cubicBezTo>
                    <a:pt x="658" y="134"/>
                    <a:pt x="633" y="134"/>
                    <a:pt x="621" y="141"/>
                  </a:cubicBezTo>
                  <a:cubicBezTo>
                    <a:pt x="608" y="148"/>
                    <a:pt x="575" y="139"/>
                    <a:pt x="561" y="144"/>
                  </a:cubicBezTo>
                  <a:cubicBezTo>
                    <a:pt x="544" y="161"/>
                    <a:pt x="496" y="149"/>
                    <a:pt x="474" y="156"/>
                  </a:cubicBezTo>
                  <a:cubicBezTo>
                    <a:pt x="463" y="167"/>
                    <a:pt x="395" y="162"/>
                    <a:pt x="381" y="168"/>
                  </a:cubicBezTo>
                  <a:cubicBezTo>
                    <a:pt x="375" y="171"/>
                    <a:pt x="294" y="180"/>
                    <a:pt x="294" y="180"/>
                  </a:cubicBezTo>
                  <a:cubicBezTo>
                    <a:pt x="286" y="192"/>
                    <a:pt x="144" y="211"/>
                    <a:pt x="129" y="216"/>
                  </a:cubicBezTo>
                  <a:cubicBezTo>
                    <a:pt x="112" y="233"/>
                    <a:pt x="38" y="238"/>
                    <a:pt x="21" y="255"/>
                  </a:cubicBezTo>
                  <a:cubicBezTo>
                    <a:pt x="18" y="265"/>
                    <a:pt x="0" y="303"/>
                    <a:pt x="3" y="339"/>
                  </a:cubicBezTo>
                  <a:cubicBezTo>
                    <a:pt x="0" y="381"/>
                    <a:pt x="70" y="389"/>
                    <a:pt x="87" y="399"/>
                  </a:cubicBezTo>
                  <a:cubicBezTo>
                    <a:pt x="105" y="409"/>
                    <a:pt x="171" y="414"/>
                    <a:pt x="300" y="441"/>
                  </a:cubicBezTo>
                  <a:cubicBezTo>
                    <a:pt x="399" y="459"/>
                    <a:pt x="375" y="462"/>
                    <a:pt x="480" y="498"/>
                  </a:cubicBezTo>
                  <a:cubicBezTo>
                    <a:pt x="555" y="537"/>
                    <a:pt x="568" y="527"/>
                    <a:pt x="606" y="537"/>
                  </a:cubicBezTo>
                  <a:cubicBezTo>
                    <a:pt x="628" y="552"/>
                    <a:pt x="655" y="548"/>
                    <a:pt x="681" y="555"/>
                  </a:cubicBezTo>
                  <a:cubicBezTo>
                    <a:pt x="695" y="564"/>
                    <a:pt x="731" y="560"/>
                    <a:pt x="747" y="564"/>
                  </a:cubicBezTo>
                  <a:cubicBezTo>
                    <a:pt x="765" y="576"/>
                    <a:pt x="779" y="576"/>
                    <a:pt x="798" y="582"/>
                  </a:cubicBezTo>
                  <a:cubicBezTo>
                    <a:pt x="819" y="603"/>
                    <a:pt x="839" y="595"/>
                    <a:pt x="855" y="606"/>
                  </a:cubicBezTo>
                  <a:cubicBezTo>
                    <a:pt x="866" y="623"/>
                    <a:pt x="874" y="625"/>
                    <a:pt x="888" y="639"/>
                  </a:cubicBezTo>
                  <a:cubicBezTo>
                    <a:pt x="903" y="654"/>
                    <a:pt x="912" y="662"/>
                    <a:pt x="927" y="669"/>
                  </a:cubicBezTo>
                  <a:cubicBezTo>
                    <a:pt x="942" y="676"/>
                    <a:pt x="956" y="690"/>
                    <a:pt x="972" y="693"/>
                  </a:cubicBezTo>
                  <a:cubicBezTo>
                    <a:pt x="1005" y="711"/>
                    <a:pt x="1024" y="729"/>
                    <a:pt x="1041" y="7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1320" y="2648"/>
              <a:ext cx="96" cy="28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1368" y="2648"/>
              <a:ext cx="96" cy="28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671" y="2648"/>
              <a:ext cx="33" cy="258"/>
            </a:xfrm>
            <a:custGeom>
              <a:avLst/>
              <a:gdLst>
                <a:gd name="T0" fmla="*/ 33 w 33"/>
                <a:gd name="T1" fmla="*/ 0 h 267"/>
                <a:gd name="T2" fmla="*/ 0 w 33"/>
                <a:gd name="T3" fmla="*/ 66 h 267"/>
                <a:gd name="T4" fmla="*/ 0 60000 65536"/>
                <a:gd name="T5" fmla="*/ 0 60000 65536"/>
                <a:gd name="T6" fmla="*/ 0 w 33"/>
                <a:gd name="T7" fmla="*/ 0 h 267"/>
                <a:gd name="T8" fmla="*/ 33 w 33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267">
                  <a:moveTo>
                    <a:pt x="33" y="0"/>
                  </a:moveTo>
                  <a:lnTo>
                    <a:pt x="0" y="267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1722" y="2648"/>
              <a:ext cx="30" cy="264"/>
            </a:xfrm>
            <a:custGeom>
              <a:avLst/>
              <a:gdLst>
                <a:gd name="T0" fmla="*/ 30 w 30"/>
                <a:gd name="T1" fmla="*/ 0 h 264"/>
                <a:gd name="T2" fmla="*/ 0 w 30"/>
                <a:gd name="T3" fmla="*/ 264 h 264"/>
                <a:gd name="T4" fmla="*/ 0 60000 65536"/>
                <a:gd name="T5" fmla="*/ 0 60000 65536"/>
                <a:gd name="T6" fmla="*/ 0 w 30"/>
                <a:gd name="T7" fmla="*/ 0 h 264"/>
                <a:gd name="T8" fmla="*/ 30 w 30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264">
                  <a:moveTo>
                    <a:pt x="30" y="0"/>
                  </a:moveTo>
                  <a:lnTo>
                    <a:pt x="0" y="264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1896" y="3008"/>
              <a:ext cx="267" cy="2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616" y="2696"/>
              <a:ext cx="93" cy="27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2658" y="3224"/>
              <a:ext cx="102" cy="261"/>
            </a:xfrm>
            <a:custGeom>
              <a:avLst/>
              <a:gdLst>
                <a:gd name="T0" fmla="*/ 102 w 102"/>
                <a:gd name="T1" fmla="*/ 0 h 261"/>
                <a:gd name="T2" fmla="*/ 0 w 102"/>
                <a:gd name="T3" fmla="*/ 261 h 261"/>
                <a:gd name="T4" fmla="*/ 0 60000 65536"/>
                <a:gd name="T5" fmla="*/ 0 60000 65536"/>
                <a:gd name="T6" fmla="*/ 0 w 102"/>
                <a:gd name="T7" fmla="*/ 0 h 261"/>
                <a:gd name="T8" fmla="*/ 102 w 102"/>
                <a:gd name="T9" fmla="*/ 261 h 2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" h="261">
                  <a:moveTo>
                    <a:pt x="102" y="0"/>
                  </a:moveTo>
                  <a:lnTo>
                    <a:pt x="0" y="261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709" y="3224"/>
              <a:ext cx="99" cy="255"/>
            </a:xfrm>
            <a:custGeom>
              <a:avLst/>
              <a:gdLst>
                <a:gd name="T0" fmla="*/ 99 w 99"/>
                <a:gd name="T1" fmla="*/ 0 h 255"/>
                <a:gd name="T2" fmla="*/ 0 w 99"/>
                <a:gd name="T3" fmla="*/ 255 h 255"/>
                <a:gd name="T4" fmla="*/ 0 60000 65536"/>
                <a:gd name="T5" fmla="*/ 0 60000 65536"/>
                <a:gd name="T6" fmla="*/ 0 w 99"/>
                <a:gd name="T7" fmla="*/ 0 h 255"/>
                <a:gd name="T8" fmla="*/ 99 w 99"/>
                <a:gd name="T9" fmla="*/ 255 h 2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255">
                  <a:moveTo>
                    <a:pt x="99" y="0"/>
                  </a:moveTo>
                  <a:lnTo>
                    <a:pt x="0" y="255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1704" y="3176"/>
              <a:ext cx="144" cy="24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1752" y="3176"/>
              <a:ext cx="144" cy="24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1272" y="3176"/>
              <a:ext cx="96" cy="252"/>
            </a:xfrm>
            <a:custGeom>
              <a:avLst/>
              <a:gdLst>
                <a:gd name="T0" fmla="*/ 96 w 96"/>
                <a:gd name="T1" fmla="*/ 0 h 252"/>
                <a:gd name="T2" fmla="*/ 0 w 96"/>
                <a:gd name="T3" fmla="*/ 252 h 252"/>
                <a:gd name="T4" fmla="*/ 0 60000 65536"/>
                <a:gd name="T5" fmla="*/ 0 60000 65536"/>
                <a:gd name="T6" fmla="*/ 0 w 96"/>
                <a:gd name="T7" fmla="*/ 0 h 252"/>
                <a:gd name="T8" fmla="*/ 96 w 96"/>
                <a:gd name="T9" fmla="*/ 252 h 2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252">
                  <a:moveTo>
                    <a:pt x="96" y="0"/>
                  </a:moveTo>
                  <a:lnTo>
                    <a:pt x="0" y="252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1320" y="3176"/>
              <a:ext cx="96" cy="273"/>
            </a:xfrm>
            <a:custGeom>
              <a:avLst/>
              <a:gdLst>
                <a:gd name="T0" fmla="*/ 96 w 96"/>
                <a:gd name="T1" fmla="*/ 0 h 273"/>
                <a:gd name="T2" fmla="*/ 0 w 96"/>
                <a:gd name="T3" fmla="*/ 273 h 273"/>
                <a:gd name="T4" fmla="*/ 0 60000 65536"/>
                <a:gd name="T5" fmla="*/ 0 60000 65536"/>
                <a:gd name="T6" fmla="*/ 0 w 96"/>
                <a:gd name="T7" fmla="*/ 0 h 273"/>
                <a:gd name="T8" fmla="*/ 96 w 96"/>
                <a:gd name="T9" fmla="*/ 273 h 2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273">
                  <a:moveTo>
                    <a:pt x="96" y="0"/>
                  </a:moveTo>
                  <a:lnTo>
                    <a:pt x="0" y="273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1887" y="3056"/>
              <a:ext cx="276" cy="27"/>
            </a:xfrm>
            <a:custGeom>
              <a:avLst/>
              <a:gdLst>
                <a:gd name="T0" fmla="*/ 0 w 276"/>
                <a:gd name="T1" fmla="*/ 27 h 27"/>
                <a:gd name="T2" fmla="*/ 276 w 276"/>
                <a:gd name="T3" fmla="*/ 0 h 27"/>
                <a:gd name="T4" fmla="*/ 0 60000 65536"/>
                <a:gd name="T5" fmla="*/ 0 60000 65536"/>
                <a:gd name="T6" fmla="*/ 0 w 276"/>
                <a:gd name="T7" fmla="*/ 0 h 27"/>
                <a:gd name="T8" fmla="*/ 276 w 276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7">
                  <a:moveTo>
                    <a:pt x="0" y="27"/>
                  </a:moveTo>
                  <a:lnTo>
                    <a:pt x="276" y="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1896" y="2552"/>
              <a:ext cx="33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600">
                  <a:latin typeface="Times New Roman" pitchFamily="18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2328" y="2936"/>
              <a:ext cx="33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600" dirty="0">
                  <a:latin typeface="Times New Roman" pitchFamily="18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49" name="Text Box 47"/>
            <p:cNvSpPr txBox="1">
              <a:spLocks noChangeArrowheads="1"/>
            </p:cNvSpPr>
            <p:nvPr/>
          </p:nvSpPr>
          <p:spPr bwMode="auto">
            <a:xfrm>
              <a:off x="1464" y="3464"/>
              <a:ext cx="33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600">
                  <a:latin typeface="Times New Roman" pitchFamily="18" charset="0"/>
                  <a:cs typeface="Arial" pitchFamily="34" charset="0"/>
                </a:rPr>
                <a:t>Z</a:t>
              </a:r>
            </a:p>
          </p:txBody>
        </p:sp>
        <p:sp>
          <p:nvSpPr>
            <p:cNvPr id="50" name="Text Box 48"/>
            <p:cNvSpPr txBox="1">
              <a:spLocks noChangeArrowheads="1"/>
            </p:cNvSpPr>
            <p:nvPr/>
          </p:nvSpPr>
          <p:spPr bwMode="auto">
            <a:xfrm>
              <a:off x="1416" y="2936"/>
              <a:ext cx="33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600">
                  <a:latin typeface="Times New Roman" pitchFamily="18" charset="0"/>
                  <a:cs typeface="Arial" pitchFamily="34" charset="0"/>
                </a:rPr>
                <a:t>W</a:t>
              </a:r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2658" y="2675"/>
              <a:ext cx="96" cy="28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2" name="Group 50"/>
          <p:cNvGrpSpPr>
            <a:grpSpLocks/>
          </p:cNvGrpSpPr>
          <p:nvPr/>
        </p:nvGrpSpPr>
        <p:grpSpPr bwMode="auto">
          <a:xfrm>
            <a:off x="7777389" y="1805158"/>
            <a:ext cx="2392362" cy="1804502"/>
            <a:chOff x="3232" y="2088"/>
            <a:chExt cx="2088" cy="1636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4158" y="2214"/>
              <a:ext cx="84" cy="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9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4" name="Oval 6"/>
            <p:cNvSpPr>
              <a:spLocks noChangeArrowheads="1"/>
            </p:cNvSpPr>
            <p:nvPr/>
          </p:nvSpPr>
          <p:spPr bwMode="auto">
            <a:xfrm>
              <a:off x="3498" y="2652"/>
              <a:ext cx="84" cy="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9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5" name="Oval 7"/>
            <p:cNvSpPr>
              <a:spLocks noChangeArrowheads="1"/>
            </p:cNvSpPr>
            <p:nvPr/>
          </p:nvSpPr>
          <p:spPr bwMode="auto">
            <a:xfrm>
              <a:off x="5016" y="2790"/>
              <a:ext cx="84" cy="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9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4104" y="3456"/>
              <a:ext cx="84" cy="7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9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auto">
            <a:xfrm>
              <a:off x="3574" y="2698"/>
              <a:ext cx="1442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0"/>
            <p:cNvSpPr>
              <a:spLocks noChangeShapeType="1"/>
            </p:cNvSpPr>
            <p:nvPr/>
          </p:nvSpPr>
          <p:spPr bwMode="auto">
            <a:xfrm flipV="1">
              <a:off x="4176" y="2864"/>
              <a:ext cx="856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4238" y="2274"/>
              <a:ext cx="790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12"/>
            <p:cNvSpPr txBox="1">
              <a:spLocks noChangeArrowheads="1"/>
            </p:cNvSpPr>
            <p:nvPr/>
          </p:nvSpPr>
          <p:spPr bwMode="auto">
            <a:xfrm>
              <a:off x="3480" y="2150"/>
              <a:ext cx="41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i="1">
                  <a:latin typeface="Times New Roman" pitchFamily="18" charset="0"/>
                  <a:cs typeface="Arial" pitchFamily="34" charset="0"/>
                </a:rPr>
                <a:t>e</a:t>
              </a:r>
              <a:r>
                <a:rPr lang="en-US" altLang="zh-TW" sz="2400" i="1" baseline="-25000">
                  <a:latin typeface="Times New Roman" pitchFamily="18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1" name="Text Box 13"/>
            <p:cNvSpPr txBox="1">
              <a:spLocks noChangeArrowheads="1"/>
            </p:cNvSpPr>
            <p:nvPr/>
          </p:nvSpPr>
          <p:spPr bwMode="auto">
            <a:xfrm>
              <a:off x="3942" y="2334"/>
              <a:ext cx="41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i="1" dirty="0">
                  <a:latin typeface="Times New Roman" pitchFamily="18" charset="0"/>
                  <a:cs typeface="Arial" pitchFamily="34" charset="0"/>
                </a:rPr>
                <a:t>e</a:t>
              </a:r>
              <a:r>
                <a:rPr lang="en-US" altLang="zh-TW" sz="2400" i="1" baseline="-25000" dirty="0">
                  <a:latin typeface="Times New Roman" pitchFamily="18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>
              <a:off x="3498" y="3006"/>
              <a:ext cx="41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i="1">
                  <a:latin typeface="Times New Roman" pitchFamily="18" charset="0"/>
                  <a:cs typeface="Arial" pitchFamily="34" charset="0"/>
                </a:rPr>
                <a:t>e</a:t>
              </a:r>
              <a:r>
                <a:rPr lang="en-US" altLang="zh-TW" sz="2400" i="1" baseline="-25000">
                  <a:latin typeface="Times New Roman" pitchFamily="18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63" name="Text Box 15"/>
            <p:cNvSpPr txBox="1">
              <a:spLocks noChangeArrowheads="1"/>
            </p:cNvSpPr>
            <p:nvPr/>
          </p:nvSpPr>
          <p:spPr bwMode="auto">
            <a:xfrm>
              <a:off x="3942" y="2868"/>
              <a:ext cx="41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i="1">
                  <a:latin typeface="Times New Roman" pitchFamily="18" charset="0"/>
                  <a:cs typeface="Arial" pitchFamily="34" charset="0"/>
                </a:rPr>
                <a:t>e</a:t>
              </a:r>
              <a:r>
                <a:rPr lang="en-US" altLang="zh-TW" sz="2400" i="1" baseline="-25000">
                  <a:latin typeface="Times New Roman" pitchFamily="18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4536" y="2238"/>
              <a:ext cx="41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i="1">
                  <a:latin typeface="Times New Roman" pitchFamily="18" charset="0"/>
                  <a:cs typeface="Arial" pitchFamily="34" charset="0"/>
                </a:rPr>
                <a:t>e</a:t>
              </a:r>
              <a:r>
                <a:rPr lang="en-US" altLang="zh-TW" sz="2400" i="1" baseline="-25000">
                  <a:latin typeface="Times New Roman" pitchFamily="18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>
              <a:off x="4242" y="2664"/>
              <a:ext cx="41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i="1" dirty="0">
                  <a:latin typeface="Times New Roman" pitchFamily="18" charset="0"/>
                  <a:cs typeface="Arial" pitchFamily="34" charset="0"/>
                </a:rPr>
                <a:t>e</a:t>
              </a:r>
              <a:r>
                <a:rPr lang="en-US" altLang="zh-TW" sz="2400" i="1" baseline="-25000" dirty="0">
                  <a:latin typeface="Times New Roman" pitchFamily="18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4578" y="3018"/>
              <a:ext cx="414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 i="1">
                  <a:latin typeface="Times New Roman" pitchFamily="18" charset="0"/>
                  <a:cs typeface="Arial" pitchFamily="34" charset="0"/>
                </a:rPr>
                <a:t>e</a:t>
              </a:r>
              <a:r>
                <a:rPr lang="en-US" altLang="zh-TW" sz="2400" i="1" baseline="-25000">
                  <a:latin typeface="Times New Roman" pitchFamily="18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67" name="Freeform 19"/>
            <p:cNvSpPr>
              <a:spLocks/>
            </p:cNvSpPr>
            <p:nvPr/>
          </p:nvSpPr>
          <p:spPr bwMode="auto">
            <a:xfrm>
              <a:off x="3566" y="2714"/>
              <a:ext cx="566" cy="742"/>
            </a:xfrm>
            <a:custGeom>
              <a:avLst/>
              <a:gdLst>
                <a:gd name="T0" fmla="*/ 0 w 606"/>
                <a:gd name="T1" fmla="*/ 0 h 804"/>
                <a:gd name="T2" fmla="*/ 18 w 606"/>
                <a:gd name="T3" fmla="*/ 7 h 804"/>
                <a:gd name="T4" fmla="*/ 33 w 606"/>
                <a:gd name="T5" fmla="*/ 22 h 804"/>
                <a:gd name="T6" fmla="*/ 37 w 606"/>
                <a:gd name="T7" fmla="*/ 30 h 8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6"/>
                <a:gd name="T13" fmla="*/ 0 h 804"/>
                <a:gd name="T14" fmla="*/ 606 w 606"/>
                <a:gd name="T15" fmla="*/ 804 h 8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6" h="804">
                  <a:moveTo>
                    <a:pt x="0" y="0"/>
                  </a:moveTo>
                  <a:cubicBezTo>
                    <a:pt x="47" y="34"/>
                    <a:pt x="194" y="108"/>
                    <a:pt x="282" y="204"/>
                  </a:cubicBezTo>
                  <a:cubicBezTo>
                    <a:pt x="370" y="300"/>
                    <a:pt x="474" y="476"/>
                    <a:pt x="528" y="576"/>
                  </a:cubicBezTo>
                  <a:cubicBezTo>
                    <a:pt x="582" y="676"/>
                    <a:pt x="590" y="757"/>
                    <a:pt x="606" y="8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0"/>
            <p:cNvSpPr>
              <a:spLocks/>
            </p:cNvSpPr>
            <p:nvPr/>
          </p:nvSpPr>
          <p:spPr bwMode="auto">
            <a:xfrm>
              <a:off x="3542" y="2728"/>
              <a:ext cx="566" cy="756"/>
            </a:xfrm>
            <a:custGeom>
              <a:avLst/>
              <a:gdLst>
                <a:gd name="T0" fmla="*/ 0 w 612"/>
                <a:gd name="T1" fmla="*/ 0 h 792"/>
                <a:gd name="T2" fmla="*/ 6 w 612"/>
                <a:gd name="T3" fmla="*/ 43 h 792"/>
                <a:gd name="T4" fmla="*/ 15 w 612"/>
                <a:gd name="T5" fmla="*/ 93 h 792"/>
                <a:gd name="T6" fmla="*/ 25 w 612"/>
                <a:gd name="T7" fmla="*/ 118 h 7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2"/>
                <a:gd name="T13" fmla="*/ 0 h 792"/>
                <a:gd name="T14" fmla="*/ 612 w 612"/>
                <a:gd name="T15" fmla="*/ 792 h 7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2" h="792">
                  <a:moveTo>
                    <a:pt x="0" y="0"/>
                  </a:moveTo>
                  <a:cubicBezTo>
                    <a:pt x="21" y="89"/>
                    <a:pt x="37" y="178"/>
                    <a:pt x="96" y="282"/>
                  </a:cubicBezTo>
                  <a:cubicBezTo>
                    <a:pt x="155" y="386"/>
                    <a:pt x="268" y="539"/>
                    <a:pt x="354" y="624"/>
                  </a:cubicBezTo>
                  <a:cubicBezTo>
                    <a:pt x="440" y="709"/>
                    <a:pt x="558" y="757"/>
                    <a:pt x="612" y="7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3552" y="2248"/>
              <a:ext cx="608" cy="412"/>
            </a:xfrm>
            <a:custGeom>
              <a:avLst/>
              <a:gdLst>
                <a:gd name="T0" fmla="*/ 0 w 648"/>
                <a:gd name="T1" fmla="*/ 20 h 444"/>
                <a:gd name="T2" fmla="*/ 9 w 648"/>
                <a:gd name="T3" fmla="*/ 11 h 444"/>
                <a:gd name="T4" fmla="*/ 24 w 648"/>
                <a:gd name="T5" fmla="*/ 6 h 444"/>
                <a:gd name="T6" fmla="*/ 47 w 648"/>
                <a:gd name="T7" fmla="*/ 0 h 4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8"/>
                <a:gd name="T13" fmla="*/ 0 h 444"/>
                <a:gd name="T14" fmla="*/ 648 w 648"/>
                <a:gd name="T15" fmla="*/ 444 h 4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8" h="444">
                  <a:moveTo>
                    <a:pt x="0" y="444"/>
                  </a:moveTo>
                  <a:cubicBezTo>
                    <a:pt x="22" y="408"/>
                    <a:pt x="75" y="290"/>
                    <a:pt x="132" y="228"/>
                  </a:cubicBezTo>
                  <a:cubicBezTo>
                    <a:pt x="189" y="166"/>
                    <a:pt x="256" y="110"/>
                    <a:pt x="342" y="72"/>
                  </a:cubicBezTo>
                  <a:cubicBezTo>
                    <a:pt x="428" y="34"/>
                    <a:pt x="584" y="15"/>
                    <a:pt x="64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3572" y="2278"/>
              <a:ext cx="598" cy="400"/>
            </a:xfrm>
            <a:custGeom>
              <a:avLst/>
              <a:gdLst>
                <a:gd name="T0" fmla="*/ 0 w 648"/>
                <a:gd name="T1" fmla="*/ 18 h 432"/>
                <a:gd name="T2" fmla="*/ 9 w 648"/>
                <a:gd name="T3" fmla="*/ 16 h 432"/>
                <a:gd name="T4" fmla="*/ 18 w 648"/>
                <a:gd name="T5" fmla="*/ 8 h 432"/>
                <a:gd name="T6" fmla="*/ 24 w 648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8"/>
                <a:gd name="T13" fmla="*/ 0 h 432"/>
                <a:gd name="T14" fmla="*/ 648 w 64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8" h="432">
                  <a:moveTo>
                    <a:pt x="0" y="432"/>
                  </a:moveTo>
                  <a:cubicBezTo>
                    <a:pt x="40" y="420"/>
                    <a:pt x="156" y="400"/>
                    <a:pt x="240" y="360"/>
                  </a:cubicBezTo>
                  <a:cubicBezTo>
                    <a:pt x="324" y="320"/>
                    <a:pt x="436" y="252"/>
                    <a:pt x="504" y="192"/>
                  </a:cubicBezTo>
                  <a:cubicBezTo>
                    <a:pt x="572" y="132"/>
                    <a:pt x="618" y="40"/>
                    <a:pt x="64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Text Box 23"/>
            <p:cNvSpPr txBox="1">
              <a:spLocks noChangeArrowheads="1"/>
            </p:cNvSpPr>
            <p:nvPr/>
          </p:nvSpPr>
          <p:spPr bwMode="auto">
            <a:xfrm>
              <a:off x="4280" y="3408"/>
              <a:ext cx="33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600" b="1">
                  <a:latin typeface="Times New Roman" pitchFamily="18" charset="0"/>
                  <a:cs typeface="Arial" pitchFamily="34" charset="0"/>
                </a:rPr>
                <a:t>Z</a:t>
              </a:r>
            </a:p>
          </p:txBody>
        </p:sp>
        <p:sp>
          <p:nvSpPr>
            <p:cNvPr id="72" name="Text Box 24"/>
            <p:cNvSpPr txBox="1">
              <a:spLocks noChangeArrowheads="1"/>
            </p:cNvSpPr>
            <p:nvPr/>
          </p:nvSpPr>
          <p:spPr bwMode="auto">
            <a:xfrm>
              <a:off x="4984" y="2584"/>
              <a:ext cx="33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600" b="1">
                  <a:latin typeface="Times New Roman" pitchFamily="18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73" name="Text Box 25"/>
            <p:cNvSpPr txBox="1">
              <a:spLocks noChangeArrowheads="1"/>
            </p:cNvSpPr>
            <p:nvPr/>
          </p:nvSpPr>
          <p:spPr bwMode="auto">
            <a:xfrm>
              <a:off x="4240" y="2088"/>
              <a:ext cx="33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600" b="1">
                  <a:latin typeface="Times New Roman" pitchFamily="18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3232" y="2576"/>
              <a:ext cx="336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13" tIns="50406" rIns="100813" bIns="50406">
              <a:spAutoFit/>
            </a:bodyPr>
            <a:lstStyle>
              <a:lvl1pPr defTabSz="10080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1pPr>
              <a:lvl2pPr marL="742950" indent="-285750" defTabSz="10080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2pPr>
              <a:lvl3pPr marL="1143000" indent="-228600" defTabSz="10080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3pPr>
              <a:lvl4pPr marL="1600200" indent="-228600" defTabSz="10080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4pPr>
              <a:lvl5pPr marL="2057400" indent="-228600" defTabSz="10080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5pPr>
              <a:lvl6pPr marL="25146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6pPr>
              <a:lvl7pPr marL="29718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7pPr>
              <a:lvl8pPr marL="34290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8pPr>
              <a:lvl9pPr marL="3886200" indent="-228600" defTabSz="10080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1600" b="1">
                  <a:latin typeface="Times New Roman" pitchFamily="18" charset="0"/>
                  <a:cs typeface="Arial" pitchFamily="34" charset="0"/>
                </a:rPr>
                <a:t>W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5"/>
    </mc:Choice>
    <mc:Fallback xmlns="">
      <p:transition spd="slow" advTm="17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027028-EB3F-4A57-974B-A196876ADC9C}"/>
              </a:ext>
            </a:extLst>
          </p:cNvPr>
          <p:cNvSpPr txBox="1"/>
          <p:nvPr/>
        </p:nvSpPr>
        <p:spPr>
          <a:xfrm>
            <a:off x="8843461" y="33394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Analysis of Complex Networks </a:t>
            </a:r>
            <a:b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1950: </a:t>
            </a:r>
            <a:r>
              <a:rPr lang="en-US" altLang="en-US" sz="4000" b="1" cap="small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Erdos-Renyi</a:t>
            </a:r>
            <a:r>
              <a:rPr lang="en-US" altLang="en-US" sz="4000" b="1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(ER) random graph model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A44CD6-DD39-43F5-8BF3-0BD9068F0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327" t="-26165" r="-7001" b="-5965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518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85717" y="174184"/>
            <a:ext cx="9019674" cy="1325563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Aileron Light" panose="00000400000000000000" pitchFamily="50" charset="0"/>
              </a:rPr>
              <a:t>From Simple to Complex Networks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8BC33DCC-24C3-485E-A5A2-8F09FCCAF6EB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en-US" altLang="en-US" sz="140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5716" y="1677168"/>
            <a:ext cx="11606283" cy="449503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Simple graphs </a:t>
            </a:r>
            <a:r>
              <a:rPr lang="en-US" sz="2400" dirty="0">
                <a:latin typeface="Aileron Light" panose="00000400000000000000" pitchFamily="50" charset="0"/>
              </a:rPr>
              <a:t>(the ones we have seen in graph theory): </a:t>
            </a:r>
          </a:p>
          <a:p>
            <a:pPr>
              <a:defRPr/>
            </a:pPr>
            <a:r>
              <a:rPr lang="en-US" sz="2000" dirty="0">
                <a:latin typeface="Aileron Light" panose="00000400000000000000" pitchFamily="50" charset="0"/>
              </a:rPr>
              <a:t>have a small number of vertices,</a:t>
            </a:r>
          </a:p>
          <a:p>
            <a:pPr>
              <a:defRPr/>
            </a:pPr>
            <a:r>
              <a:rPr lang="en-US" sz="2000" dirty="0">
                <a:latin typeface="Aileron Light" panose="00000400000000000000" pitchFamily="50" charset="0"/>
              </a:rPr>
              <a:t>which interact according to well understood laws</a:t>
            </a:r>
          </a:p>
          <a:p>
            <a:pPr>
              <a:defRPr/>
            </a:pPr>
            <a:r>
              <a:rPr lang="en-US" sz="2000" dirty="0">
                <a:latin typeface="Aileron Light" panose="00000400000000000000" pitchFamily="50" charset="0"/>
              </a:rPr>
              <a:t>usually static in time (at least on small time intervals).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FF0000"/>
              </a:solidFill>
              <a:latin typeface="Aileron Light" panose="00000400000000000000" pitchFamily="50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Complex networks </a:t>
            </a:r>
            <a:r>
              <a:rPr lang="en-US" sz="2400" dirty="0">
                <a:latin typeface="Aileron Light" panose="00000400000000000000" pitchFamily="50" charset="0"/>
              </a:rPr>
              <a:t>(no established definition):</a:t>
            </a:r>
          </a:p>
          <a:p>
            <a:pPr>
              <a:defRPr/>
            </a:pPr>
            <a:r>
              <a:rPr lang="en-US" sz="2000" dirty="0">
                <a:latin typeface="Aileron Light" panose="00000400000000000000" pitchFamily="50" charset="0"/>
              </a:rPr>
              <a:t>very large and contain mixt type of data</a:t>
            </a:r>
          </a:p>
          <a:p>
            <a:r>
              <a:rPr lang="en-US" sz="2000" dirty="0">
                <a:latin typeface="Aileron Light" panose="00000400000000000000" pitchFamily="50" charset="0"/>
              </a:rPr>
              <a:t>evolve (In 1990 the WWW had only one page. Now it has a few billion pages)</a:t>
            </a:r>
          </a:p>
          <a:p>
            <a:pPr>
              <a:defRPr/>
            </a:pPr>
            <a:r>
              <a:rPr lang="en-US" altLang="en-US" sz="2000" dirty="0">
                <a:latin typeface="Aileron Light" panose="00000400000000000000" pitchFamily="50" charset="0"/>
              </a:rPr>
              <a:t>generally,</a:t>
            </a:r>
            <a:r>
              <a:rPr lang="en-US" altLang="en-US" sz="2000" dirty="0">
                <a:solidFill>
                  <a:srgbClr val="FF0000"/>
                </a:solidFill>
                <a:latin typeface="Aileron Light" panose="00000400000000000000" pitchFamily="50" charset="0"/>
              </a:rPr>
              <a:t> display organization </a:t>
            </a:r>
            <a:r>
              <a:rPr lang="en-US" altLang="en-US" sz="2000" dirty="0">
                <a:latin typeface="Aileron Light" panose="00000400000000000000" pitchFamily="50" charset="0"/>
              </a:rPr>
              <a:t> with </a:t>
            </a:r>
            <a:r>
              <a:rPr lang="en-US" altLang="en-US" sz="2000" i="1" dirty="0">
                <a:latin typeface="Aileron Light" panose="00000400000000000000" pitchFamily="50" charset="0"/>
              </a:rPr>
              <a:t>no apparent external </a:t>
            </a:r>
            <a:r>
              <a:rPr lang="en-US" altLang="en-US" sz="2000" dirty="0">
                <a:latin typeface="Aileron Light" panose="00000400000000000000" pitchFamily="50" charset="0"/>
              </a:rPr>
              <a:t>organizing principle being applied, and </a:t>
            </a:r>
            <a:r>
              <a:rPr lang="en-US" altLang="en-US" sz="2000" i="1" dirty="0">
                <a:latin typeface="Aileron Light" panose="00000400000000000000" pitchFamily="50" charset="0"/>
              </a:rPr>
              <a:t>no internal control</a:t>
            </a:r>
            <a:endParaRPr lang="en-US" altLang="en-US" sz="2000" i="1" dirty="0">
              <a:solidFill>
                <a:srgbClr val="FF0000"/>
              </a:solidFill>
              <a:latin typeface="Aileron Light" panose="00000400000000000000" pitchFamily="50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Aileron Light" panose="00000400000000000000" pitchFamily="50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98"/>
    </mc:Choice>
    <mc:Fallback xmlns="">
      <p:transition spd="slow" advTm="37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38200" y="351605"/>
            <a:ext cx="9019674" cy="917637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Aileron Light" panose="00000400000000000000" pitchFamily="50" charset="0"/>
              </a:rPr>
              <a:t>Goals (for Complex Networks)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71F01D4A-E3A3-405F-BE1E-9198CFE8AFC3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en-US" altLang="en-US" sz="1400" dirty="0"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0752" y="2238232"/>
            <a:ext cx="9969690" cy="36371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Goals</a:t>
            </a:r>
            <a:r>
              <a:rPr lang="en-US" altLang="en-US" sz="2400" dirty="0">
                <a:latin typeface="Aileron Light" panose="00000400000000000000" pitchFamily="50" charset="0"/>
              </a:rPr>
              <a:t> of studying complex networks  </a:t>
            </a:r>
          </a:p>
          <a:p>
            <a:pPr>
              <a:defRPr/>
            </a:pPr>
            <a:r>
              <a:rPr lang="en-US" altLang="en-US" sz="2400" dirty="0">
                <a:latin typeface="Aileron Light" panose="00000400000000000000" pitchFamily="50" charset="0"/>
              </a:rPr>
              <a:t>to </a:t>
            </a:r>
            <a:r>
              <a:rPr lang="en-US" alt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extract</a:t>
            </a:r>
            <a:r>
              <a:rPr lang="en-US" altLang="en-US" sz="2400" dirty="0">
                <a:latin typeface="Aileron Light" panose="00000400000000000000" pitchFamily="50" charset="0"/>
              </a:rPr>
              <a:t> emergent properties </a:t>
            </a:r>
          </a:p>
          <a:p>
            <a:pPr>
              <a:defRPr/>
            </a:pPr>
            <a:r>
              <a:rPr lang="en-US" altLang="en-US" sz="2400" dirty="0">
                <a:latin typeface="Aileron Light" panose="00000400000000000000" pitchFamily="50" charset="0"/>
              </a:rPr>
              <a:t>to </a:t>
            </a:r>
            <a:r>
              <a:rPr lang="en-US" alt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understand</a:t>
            </a:r>
            <a:r>
              <a:rPr lang="en-US" altLang="en-US" sz="2400" dirty="0">
                <a:latin typeface="Aileron Light" panose="00000400000000000000" pitchFamily="50" charset="0"/>
              </a:rPr>
              <a:t> the function of such complex systems</a:t>
            </a:r>
          </a:p>
          <a:p>
            <a:pPr>
              <a:defRPr/>
            </a:pPr>
            <a:r>
              <a:rPr lang="en-US" altLang="en-US" sz="2400" dirty="0">
                <a:latin typeface="Aileron Light" panose="00000400000000000000" pitchFamily="50" charset="0"/>
              </a:rPr>
              <a:t>to be able to </a:t>
            </a:r>
            <a:r>
              <a:rPr lang="en-US" alt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predict</a:t>
            </a:r>
            <a:r>
              <a:rPr lang="en-US" altLang="en-US" sz="2400" dirty="0">
                <a:latin typeface="Aileron Light" panose="00000400000000000000" pitchFamily="50" charset="0"/>
              </a:rPr>
              <a:t> changes in the network</a:t>
            </a:r>
          </a:p>
          <a:p>
            <a:pPr>
              <a:defRPr/>
            </a:pPr>
            <a:r>
              <a:rPr lang="en-US" altLang="en-US" sz="2400" dirty="0">
                <a:latin typeface="Aileron Light" panose="00000400000000000000" pitchFamily="50" charset="0"/>
              </a:rPr>
              <a:t>to</a:t>
            </a:r>
            <a:r>
              <a:rPr lang="en-US" alt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 control </a:t>
            </a:r>
            <a:r>
              <a:rPr lang="en-US" altLang="en-US" sz="2400" dirty="0">
                <a:latin typeface="Aileron Light" panose="00000400000000000000" pitchFamily="50" charset="0"/>
              </a:rPr>
              <a:t>how the network evolves </a:t>
            </a:r>
          </a:p>
          <a:p>
            <a:pPr marL="0" indent="0">
              <a:buNone/>
              <a:defRPr/>
            </a:pPr>
            <a:endParaRPr lang="en-US" altLang="en-US" sz="2400" dirty="0">
              <a:latin typeface="Aileron Light" panose="00000400000000000000" pitchFamily="50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altLang="en-US" sz="2400" dirty="0">
                <a:solidFill>
                  <a:srgbClr val="00457C"/>
                </a:solidFill>
                <a:latin typeface="Aileron Light" panose="00000400000000000000" pitchFamily="50" charset="0"/>
              </a:rPr>
              <a:t>In order to understand a complex system, we need to  grasp the network that models it.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BFBFBF"/>
                </a:solidFill>
                <a:latin typeface="Aileron Light" panose="00000400000000000000" pitchFamily="50" charset="0"/>
              </a:rPr>
              <a:t>  </a:t>
            </a:r>
          </a:p>
          <a:p>
            <a:pPr>
              <a:defRPr/>
            </a:pPr>
            <a:endParaRPr lang="en-US" altLang="en-US" sz="2400" dirty="0">
              <a:latin typeface="Aileron Light" panose="00000400000000000000" pitchFamily="50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Aileron Light" panose="00000400000000000000" pitchFamily="50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Aileron Light" panose="00000400000000000000" pitchFamily="50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45"/>
    </mc:Choice>
    <mc:Fallback xmlns="">
      <p:transition spd="slow" advTm="36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0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Graph Theory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1424904" y="2494450"/>
            <a:ext cx="4530623" cy="356315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altLang="en-US" sz="2000" dirty="0"/>
              <a:t>The formulation of graph theory is attributed to Euler (bridges of Königsberg)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457C"/>
                </a:solidFill>
              </a:rPr>
              <a:t>Graph Theory became more popular due in great part to </a:t>
            </a:r>
            <a:r>
              <a:rPr lang="en-US" altLang="en-US" sz="2000" dirty="0" err="1">
                <a:solidFill>
                  <a:srgbClr val="00457C"/>
                </a:solidFill>
              </a:rPr>
              <a:t>Erdös</a:t>
            </a:r>
            <a:r>
              <a:rPr lang="en-US" altLang="en-US" sz="2000" dirty="0">
                <a:solidFill>
                  <a:srgbClr val="00457C"/>
                </a:solidFill>
              </a:rPr>
              <a:t>.</a:t>
            </a:r>
          </a:p>
          <a:p>
            <a:pPr lvl="1">
              <a:defRPr/>
            </a:pPr>
            <a:r>
              <a:rPr lang="en-US" altLang="en-US" sz="2000" dirty="0" err="1">
                <a:solidFill>
                  <a:srgbClr val="00457C"/>
                </a:solidFill>
              </a:rPr>
              <a:t>Erdös</a:t>
            </a:r>
            <a:r>
              <a:rPr lang="en-US" altLang="en-US" sz="2000" dirty="0">
                <a:solidFill>
                  <a:srgbClr val="00457C"/>
                </a:solidFill>
              </a:rPr>
              <a:t> interest in networks was also a puzzle (a social puzzle): </a:t>
            </a:r>
          </a:p>
          <a:p>
            <a:pPr marL="0">
              <a:defRPr/>
            </a:pPr>
            <a:r>
              <a:rPr lang="en-US" altLang="en-US" sz="2000" dirty="0">
                <a:solidFill>
                  <a:srgbClr val="00457C"/>
                </a:solidFill>
              </a:rPr>
              <a:t>What is the structure of social networks? 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0457C"/>
                </a:solidFill>
              </a:rPr>
              <a:t>He formally introduced random graphs (1950s):</a:t>
            </a:r>
          </a:p>
          <a:p>
            <a:pPr lvl="1">
              <a:defRPr/>
            </a:pPr>
            <a:r>
              <a:rPr lang="en-US" altLang="en-US" sz="2000" dirty="0">
                <a:solidFill>
                  <a:srgbClr val="00457C"/>
                </a:solidFill>
              </a:rPr>
              <a:t>graphs in which the existence of an edge is given with a probability </a:t>
            </a:r>
            <a:r>
              <a:rPr lang="en-US" altLang="en-US" sz="2000" i="1" dirty="0">
                <a:solidFill>
                  <a:srgbClr val="00457C"/>
                </a:solidFill>
              </a:rPr>
              <a:t>p</a:t>
            </a:r>
            <a:r>
              <a:rPr lang="en-US" altLang="en-US" sz="2000" dirty="0">
                <a:solidFill>
                  <a:srgbClr val="00457C"/>
                </a:solidFill>
              </a:rPr>
              <a:t>.</a:t>
            </a:r>
          </a:p>
          <a:p>
            <a:pPr marL="0">
              <a:defRPr/>
            </a:pPr>
            <a:endParaRPr lang="en-US" altLang="en-US" sz="2000" dirty="0"/>
          </a:p>
        </p:txBody>
      </p:sp>
      <p:pic>
        <p:nvPicPr>
          <p:cNvPr id="2050" name="Picture 2" descr="Social Network Analytics. Social Network Analytics (with a Case… | by  Shreyansh nanawati | Analytics Vidhya | Medium">
            <a:extLst>
              <a:ext uri="{FF2B5EF4-FFF2-40B4-BE49-F238E27FC236}">
                <a16:creationId xmlns:a16="http://schemas.microsoft.com/office/drawing/2014/main" id="{508B289E-2EAF-4D36-B0B8-E4ADD12E5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3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07624" y="6382512"/>
            <a:ext cx="685800" cy="320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fld id="{FFB7FC20-9C88-4C43-9849-74354BF7FF33}" type="slidenum">
              <a:rPr lang="en-US" altLang="en-US" sz="10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algn="r"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t>16</a:t>
            </a:fld>
            <a:endParaRPr lang="en-US" altLang="en-US" sz="10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78"/>
    </mc:Choice>
    <mc:Fallback xmlns="">
      <p:transition spd="slow" advTm="41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510612" y="170597"/>
            <a:ext cx="10515600" cy="1325563"/>
          </a:xfrm>
        </p:spPr>
        <p:txBody>
          <a:bodyPr/>
          <a:lstStyle/>
          <a:p>
            <a:r>
              <a:rPr lang="en-US" altLang="en-US" dirty="0" err="1">
                <a:latin typeface="Aileron Light" panose="00000400000000000000" pitchFamily="50" charset="0"/>
              </a:rPr>
              <a:t>Erdös</a:t>
            </a:r>
            <a:r>
              <a:rPr lang="en-US" altLang="en-US" dirty="0">
                <a:latin typeface="Aileron Light" panose="00000400000000000000" pitchFamily="50" charset="0"/>
              </a:rPr>
              <a:t> and </a:t>
            </a:r>
            <a:r>
              <a:rPr lang="en-US" altLang="en-US" dirty="0" err="1">
                <a:latin typeface="Aileron Light" panose="00000400000000000000" pitchFamily="50" charset="0"/>
              </a:rPr>
              <a:t>Rényi</a:t>
            </a:r>
            <a:endParaRPr lang="en-US" altLang="en-US" dirty="0">
              <a:latin typeface="Aileron Light" panose="00000400000000000000" pitchFamily="50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3562065" y="1248769"/>
            <a:ext cx="7706017" cy="167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 err="1">
                <a:latin typeface="Aileron Light" panose="00000400000000000000" pitchFamily="50" charset="0"/>
              </a:rPr>
              <a:t>Erdös</a:t>
            </a:r>
            <a:r>
              <a:rPr lang="en-US" altLang="en-US" sz="2400" dirty="0">
                <a:latin typeface="Aileron Light" panose="00000400000000000000" pitchFamily="50" charset="0"/>
              </a:rPr>
              <a:t> and </a:t>
            </a:r>
            <a:r>
              <a:rPr lang="en-US" altLang="en-US" sz="2400" dirty="0" err="1">
                <a:latin typeface="Aileron Light" panose="00000400000000000000" pitchFamily="50" charset="0"/>
              </a:rPr>
              <a:t>Rényi</a:t>
            </a:r>
            <a:r>
              <a:rPr lang="en-US" altLang="en-US" sz="2400" dirty="0">
                <a:latin typeface="Aileron Light" panose="00000400000000000000" pitchFamily="50" charset="0"/>
              </a:rPr>
              <a:t>, pursued the </a:t>
            </a:r>
            <a:r>
              <a:rPr lang="en-US" altLang="en-US" sz="2400" dirty="0">
                <a:solidFill>
                  <a:srgbClr val="00B0F0"/>
                </a:solidFill>
                <a:latin typeface="Aileron Light" panose="00000400000000000000" pitchFamily="50" charset="0"/>
              </a:rPr>
              <a:t>theoretical analysis of the properties </a:t>
            </a:r>
            <a:r>
              <a:rPr lang="en-US" altLang="en-US" sz="2400" dirty="0">
                <a:latin typeface="Aileron Light" panose="00000400000000000000" pitchFamily="50" charset="0"/>
              </a:rPr>
              <a:t>of random graphs: </a:t>
            </a:r>
            <a:r>
              <a:rPr lang="en-US" sz="2400" dirty="0">
                <a:latin typeface="Aileron Light" panose="00000400000000000000" pitchFamily="50" charset="0"/>
              </a:rPr>
              <a:t>How do networks form?</a:t>
            </a:r>
            <a:r>
              <a:rPr lang="en-US" alt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	</a:t>
            </a:r>
            <a:br>
              <a:rPr lang="en-US" altLang="en-US" sz="2400" dirty="0">
                <a:latin typeface="Aileron Light" panose="00000400000000000000" pitchFamily="50" charset="0"/>
              </a:rPr>
            </a:br>
            <a:endParaRPr lang="en-US" altLang="en-US" sz="2400" dirty="0">
              <a:latin typeface="Aileron Light" panose="00000400000000000000" pitchFamily="50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96688" y="6443663"/>
            <a:ext cx="59531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31E2435F-3BB0-4EE9-8B67-439B8299453D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en-US" altLang="en-US" sz="1400" dirty="0">
              <a:latin typeface="Arial" pitchFamily="34" charset="0"/>
            </a:endParaRPr>
          </a:p>
        </p:txBody>
      </p:sp>
      <p:pic>
        <p:nvPicPr>
          <p:cNvPr id="9" name="Picture 2" descr="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5"/>
          <a:stretch/>
        </p:blipFill>
        <p:spPr bwMode="auto">
          <a:xfrm>
            <a:off x="191011" y="0"/>
            <a:ext cx="2955661" cy="283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66"/>
          <p:cNvSpPr>
            <a:spLocks noChangeArrowheads="1"/>
          </p:cNvSpPr>
          <p:nvPr/>
        </p:nvSpPr>
        <p:spPr bwMode="auto">
          <a:xfrm>
            <a:off x="46466" y="6112083"/>
            <a:ext cx="27373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600" b="1" dirty="0" err="1">
                <a:latin typeface="Helvetica" charset="0"/>
                <a:cs typeface="Helvetica" charset="0"/>
              </a:rPr>
              <a:t>Alfréd</a:t>
            </a:r>
            <a:r>
              <a:rPr lang="en-US" sz="1600" b="1" dirty="0">
                <a:latin typeface="Helvetica" charset="0"/>
                <a:cs typeface="Helvetica" charset="0"/>
              </a:rPr>
              <a:t> </a:t>
            </a:r>
            <a:r>
              <a:rPr lang="en-US" sz="1600" b="1" dirty="0" err="1">
                <a:latin typeface="Helvetica" charset="0"/>
                <a:cs typeface="Helvetica" charset="0"/>
              </a:rPr>
              <a:t>Rényi</a:t>
            </a:r>
            <a:r>
              <a:rPr lang="en-US" sz="1600" b="1" dirty="0">
                <a:latin typeface="Helvetica" charset="0"/>
                <a:cs typeface="Helvetica" charset="0"/>
              </a:rPr>
              <a:t> </a:t>
            </a:r>
            <a:r>
              <a:rPr lang="en-US" sz="1400" dirty="0">
                <a:latin typeface="Helvetica" charset="0"/>
                <a:cs typeface="Helvetica" charset="0"/>
              </a:rPr>
              <a:t>(1921-1970)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995B42B-35AF-4C8D-9D2D-F3B0EC5BB5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08"/>
          <a:stretch/>
        </p:blipFill>
        <p:spPr>
          <a:xfrm>
            <a:off x="144845" y="3239057"/>
            <a:ext cx="2909839" cy="2828877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68315" y="2783643"/>
            <a:ext cx="26155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b="1" dirty="0" err="1">
                <a:latin typeface="Helvetica" charset="0"/>
                <a:cs typeface="Helvetica" charset="0"/>
              </a:rPr>
              <a:t>Pául</a:t>
            </a:r>
            <a:r>
              <a:rPr lang="en-US" sz="1600" b="1" dirty="0">
                <a:latin typeface="Helvetica" charset="0"/>
                <a:cs typeface="Helvetica" charset="0"/>
              </a:rPr>
              <a:t> </a:t>
            </a:r>
            <a:r>
              <a:rPr lang="en-US" sz="1600" b="1" dirty="0" err="1">
                <a:latin typeface="Helvetica" charset="0"/>
                <a:cs typeface="Helvetica" charset="0"/>
              </a:rPr>
              <a:t>Erdös</a:t>
            </a:r>
            <a:r>
              <a:rPr lang="en-US" sz="1600" b="1" dirty="0">
                <a:latin typeface="Helvetica" charset="0"/>
                <a:cs typeface="Helvetica" charset="0"/>
              </a:rPr>
              <a:t> </a:t>
            </a:r>
            <a:r>
              <a:rPr lang="en-US" sz="1400" dirty="0">
                <a:latin typeface="Helvetica" charset="0"/>
                <a:cs typeface="Helvetica" charset="0"/>
              </a:rPr>
              <a:t>(1913-1996)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73D64AF0-E360-467E-97EE-CD4E965D9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435" y="2886502"/>
            <a:ext cx="6934895" cy="27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1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87"/>
    </mc:Choice>
    <mc:Fallback xmlns="">
      <p:transition spd="slow" advTm="5788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3">
            <a:extLst>
              <a:ext uri="{FF2B5EF4-FFF2-40B4-BE49-F238E27FC236}">
                <a16:creationId xmlns:a16="http://schemas.microsoft.com/office/drawing/2014/main" id="{E5C90410-A19D-4002-8B73-CD616E8E0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000" y="376881"/>
            <a:ext cx="5036071" cy="58000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05" y="704088"/>
            <a:ext cx="4474749" cy="118872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  <a:latin typeface="Aileron Light" panose="00000400000000000000" pitchFamily="50" charset="0"/>
              </a:rPr>
              <a:t>ER(</a:t>
            </a:r>
            <a:r>
              <a:rPr lang="en-US" sz="4400" dirty="0" err="1">
                <a:solidFill>
                  <a:schemeClr val="bg1"/>
                </a:solidFill>
                <a:latin typeface="Aileron Light" panose="00000400000000000000" pitchFamily="50" charset="0"/>
              </a:rPr>
              <a:t>n,p</a:t>
            </a:r>
            <a:r>
              <a:rPr lang="en-US" sz="4400" dirty="0">
                <a:solidFill>
                  <a:schemeClr val="bg1"/>
                </a:solidFill>
                <a:latin typeface="Aileron Light" panose="00000400000000000000" pitchFamily="50" charset="0"/>
              </a:rPr>
              <a:t>) 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27687" y="2100203"/>
                <a:ext cx="5036071" cy="37856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700" dirty="0">
                    <a:solidFill>
                      <a:schemeClr val="bg1"/>
                    </a:solidFill>
                    <a:latin typeface="Aileron Light" panose="00000400000000000000" pitchFamily="50" charset="0"/>
                  </a:rPr>
                  <a:t> 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chemeClr val="bg1"/>
                    </a:solidFill>
                    <a:latin typeface="Aileron Light" panose="00000400000000000000" pitchFamily="50" charset="0"/>
                  </a:rPr>
                  <a:t>Given n nodes, </a:t>
                </a: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chemeClr val="bg1"/>
                    </a:solidFill>
                    <a:latin typeface="Aileron Light" panose="00000400000000000000" pitchFamily="50" charset="0"/>
                  </a:rPr>
                  <a:t>Expected number of edges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7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7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17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sz="17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700" dirty="0">
                  <a:solidFill>
                    <a:schemeClr val="bg1"/>
                  </a:solidFill>
                  <a:latin typeface="Aileron Light" panose="00000400000000000000" pitchFamily="50" charset="0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chemeClr val="bg1"/>
                    </a:solidFill>
                    <a:latin typeface="Aileron Light" panose="00000400000000000000" pitchFamily="50" charset="0"/>
                  </a:rPr>
                  <a:t>Expected average degree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7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700" dirty="0">
                    <a:solidFill>
                      <a:schemeClr val="bg1"/>
                    </a:solidFill>
                    <a:latin typeface="Aileron Light" panose="00000400000000000000" pitchFamily="50" charset="0"/>
                  </a:rPr>
                  <a:t> since</a:t>
                </a:r>
              </a:p>
              <a:p>
                <a:pPr marL="57150">
                  <a:lnSpc>
                    <a:spcPct val="9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17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7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17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7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</m:fName>
                              <m:e>
                                <m:r>
                                  <a:rPr lang="en-US" sz="17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func>
                          </m:e>
                        </m:nary>
                      </m:num>
                      <m:den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7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7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7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1700" dirty="0">
                    <a:solidFill>
                      <a:schemeClr val="bg1"/>
                    </a:solidFill>
                    <a:latin typeface="Aileron Light" panose="00000400000000000000" pitchFamily="50" charset="0"/>
                  </a:rPr>
                  <a:t> </a:t>
                </a:r>
                <a:r>
                  <a:rPr lang="en-US" sz="1700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7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7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7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en-US" sz="17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sz="17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7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7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7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7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7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7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700" dirty="0">
                  <a:solidFill>
                    <a:schemeClr val="bg1"/>
                  </a:solidFill>
                  <a:latin typeface="Aileron Light" panose="00000400000000000000" pitchFamily="50" charset="0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chemeClr val="bg1"/>
                  </a:solidFill>
                  <a:latin typeface="Aileron Light" panose="00000400000000000000" pitchFamily="50" charset="0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chemeClr val="bg1"/>
                    </a:solidFill>
                    <a:latin typeface="Aileron Light" panose="00000400000000000000" pitchFamily="50" charset="0"/>
                  </a:rPr>
                  <a:t>Examples of G(n, </a:t>
                </a:r>
                <a:r>
                  <a:rPr lang="en-US" sz="1700" i="1" dirty="0">
                    <a:solidFill>
                      <a:schemeClr val="bg1"/>
                    </a:solidFill>
                    <a:highlight>
                      <a:srgbClr val="E5C009"/>
                    </a:highlight>
                    <a:latin typeface="Aileron Light" panose="00000400000000000000" pitchFamily="50" charset="0"/>
                  </a:rPr>
                  <a:t>density</a:t>
                </a:r>
                <a:r>
                  <a:rPr lang="en-US" sz="1700" i="1" dirty="0">
                    <a:solidFill>
                      <a:schemeClr val="bg1"/>
                    </a:solidFill>
                    <a:latin typeface="Aileron Light" panose="00000400000000000000" pitchFamily="50" charset="0"/>
                  </a:rPr>
                  <a:t>)</a:t>
                </a:r>
                <a:r>
                  <a:rPr lang="en-US" sz="1700" dirty="0">
                    <a:solidFill>
                      <a:schemeClr val="bg1"/>
                    </a:solidFill>
                    <a:latin typeface="Aileron Light" panose="00000400000000000000" pitchFamily="50" charset="0"/>
                  </a:rPr>
                  <a:t>: </a:t>
                </a:r>
                <a:r>
                  <a:rPr lang="en-US" sz="1700" dirty="0">
                    <a:solidFill>
                      <a:schemeClr val="bg1"/>
                    </a:solidFill>
                    <a:latin typeface="Aileron Light" panose="00000400000000000000" pitchFamily="50" charset="0"/>
                    <a:hlinkClick r:id="rId2"/>
                  </a:rPr>
                  <a:t>https://www.youtube.com/watch?v=mpe44sTSoF8</a:t>
                </a:r>
                <a:endParaRPr lang="en-US" sz="1700" dirty="0">
                  <a:solidFill>
                    <a:schemeClr val="bg1"/>
                  </a:solidFill>
                  <a:latin typeface="Aileron Light" panose="00000400000000000000" pitchFamily="50" charset="0"/>
                </a:endParaRPr>
              </a:p>
              <a:p>
                <a:pPr marL="285750"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chemeClr val="bg1"/>
                  </a:solidFill>
                  <a:latin typeface="Aileron Light" panose="00000400000000000000" pitchFamily="50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7" y="2100203"/>
                <a:ext cx="5036071" cy="3785616"/>
              </a:xfrm>
              <a:prstGeom prst="rect">
                <a:avLst/>
              </a:prstGeom>
              <a:blipFill>
                <a:blip r:embed="rId3"/>
                <a:stretch>
                  <a:fillRect l="-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4" descr="N100.3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0498" y="572275"/>
            <a:ext cx="2898208" cy="24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N100.1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7480" y="646315"/>
            <a:ext cx="2898208" cy="227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415" y="3818010"/>
            <a:ext cx="2898208" cy="1929912"/>
          </a:xfrm>
          <a:prstGeom prst="rect">
            <a:avLst/>
          </a:prstGeom>
        </p:spPr>
      </p:pic>
      <p:pic>
        <p:nvPicPr>
          <p:cNvPr id="6" name="Picture 13" descr="N100.2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909" y="3319144"/>
            <a:ext cx="2886797" cy="27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640B6591-407E-4742-9513-3BA6198A5F88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8237278" y="6504858"/>
            <a:ext cx="2898208" cy="22747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8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Source for pictures: Network Science: Random Graphs  </a:t>
            </a:r>
            <a:r>
              <a:rPr lang="en-US" sz="800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08507" y="3548506"/>
            <a:ext cx="2886797" cy="2732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800" dirty="0">
                <a:solidFill>
                  <a:srgbClr val="FFFFFF"/>
                </a:solidFill>
              </a:rPr>
              <a:t>Binomial degree distribution</a:t>
            </a: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8475664" y="7686675"/>
            <a:ext cx="27257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sz="900" b="1">
                <a:solidFill>
                  <a:srgbClr val="BFBFBF"/>
                </a:solidFill>
                <a:latin typeface="Helvetica" charset="0"/>
                <a:cs typeface="Helvetica" charset="0"/>
              </a:rPr>
              <a:t>Network Science: Random Graphs  </a:t>
            </a:r>
            <a:r>
              <a:rPr lang="en-US" sz="600" i="1">
                <a:solidFill>
                  <a:srgbClr val="BFBFBF"/>
                </a:solidFill>
                <a:latin typeface="Helvetica" charset="0"/>
                <a:cs typeface="Helvetica" charset="0"/>
              </a:rPr>
              <a:t>2012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690F94-B694-49A9-A3AB-E5789E01A05E}"/>
              </a:ext>
            </a:extLst>
          </p:cNvPr>
          <p:cNvSpPr txBox="1"/>
          <p:nvPr/>
        </p:nvSpPr>
        <p:spPr>
          <a:xfrm>
            <a:off x="8099714" y="192089"/>
            <a:ext cx="1462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ileron Light" panose="00000400000000000000" pitchFamily="50" charset="0"/>
              </a:rPr>
              <a:t>ER(100,.03)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7973F1-D049-4899-9A6A-3BF4F9B95214}"/>
              </a:ext>
            </a:extLst>
          </p:cNvPr>
          <p:cNvSpPr txBox="1"/>
          <p:nvPr/>
        </p:nvSpPr>
        <p:spPr>
          <a:xfrm>
            <a:off x="10106077" y="5648094"/>
            <a:ext cx="4764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degree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1F427-B6AF-4A0E-9646-993C7DF14E43}"/>
              </a:ext>
            </a:extLst>
          </p:cNvPr>
          <p:cNvSpPr txBox="1"/>
          <p:nvPr/>
        </p:nvSpPr>
        <p:spPr>
          <a:xfrm rot="16200000">
            <a:off x="8696856" y="4577917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51554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Erdos and Renyi’s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89964"/>
            <a:ext cx="11353800" cy="4582236"/>
          </a:xfrm>
        </p:spPr>
        <p:txBody>
          <a:bodyPr/>
          <a:lstStyle/>
          <a:p>
            <a:r>
              <a:rPr lang="en-US" dirty="0">
                <a:latin typeface="Aileron Light" panose="00000400000000000000" pitchFamily="50" charset="0"/>
              </a:rPr>
              <a:t>They equated complexity with randomness.  </a:t>
            </a:r>
          </a:p>
          <a:p>
            <a:r>
              <a:rPr lang="en-US" dirty="0">
                <a:latin typeface="Aileron Light" panose="00000400000000000000" pitchFamily="50" charset="0"/>
              </a:rPr>
              <a:t>Is that really the case?  Do connections form at random with equal probably of attachment?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Researchers don’t believe that now (we’ll see why)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However, it was a good model to begin with (still used today as the null model, in part due to the ease of analysis due to the independence of the edges being present).</a:t>
            </a:r>
          </a:p>
          <a:p>
            <a:r>
              <a:rPr lang="en-US" dirty="0">
                <a:latin typeface="Aileron Light" panose="00000400000000000000" pitchFamily="50" charset="0"/>
              </a:rPr>
              <a:t>Erdos and Renyi didn’t providing universal theory for network formation </a:t>
            </a:r>
          </a:p>
          <a:p>
            <a:pPr lvl="1"/>
            <a:r>
              <a:rPr lang="en-US" sz="2000" dirty="0">
                <a:latin typeface="Aileron Light" panose="00000400000000000000" pitchFamily="50" charset="0"/>
              </a:rPr>
              <a:t>Rather the mathematical beauty got them intrigued more than capturing the way nature creates networks.</a:t>
            </a:r>
          </a:p>
          <a:p>
            <a:endParaRPr lang="en-US" dirty="0">
              <a:latin typeface="Aileron Light" panose="00000400000000000000" pitchFamily="50" charset="0"/>
            </a:endParaRPr>
          </a:p>
          <a:p>
            <a:endParaRPr lang="en-US" dirty="0">
              <a:latin typeface="Aileron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4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Outcomes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en-US" sz="2000"/>
              <a:t>Identify the main concepts of complex network analysis used in network analysis.</a:t>
            </a:r>
          </a:p>
          <a:p>
            <a:pPr>
              <a:spcBef>
                <a:spcPts val="600"/>
              </a:spcBef>
            </a:pPr>
            <a:r>
              <a:rPr lang="en-US" altLang="en-US" sz="2000"/>
              <a:t>Distinguish methodologies used in analyzing networks.</a:t>
            </a:r>
          </a:p>
          <a:p>
            <a:pPr>
              <a:spcBef>
                <a:spcPts val="600"/>
              </a:spcBef>
            </a:pPr>
            <a:r>
              <a:rPr lang="en-US" altLang="en-US" sz="2000"/>
              <a:t>Restate the meaning of:</a:t>
            </a:r>
          </a:p>
          <a:p>
            <a:pPr lvl="1">
              <a:spcBef>
                <a:spcPts val="600"/>
              </a:spcBef>
            </a:pPr>
            <a:r>
              <a:rPr lang="en-US" altLang="en-US" sz="2000"/>
              <a:t>Random graphs</a:t>
            </a:r>
          </a:p>
        </p:txBody>
      </p:sp>
    </p:spTree>
    <p:extLst>
      <p:ext uri="{BB962C8B-B14F-4D97-AF65-F5344CB8AC3E}">
        <p14:creationId xmlns:p14="http://schemas.microsoft.com/office/powerpoint/2010/main" val="449611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Data-driven research: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" r="23996" b="-1"/>
          <a:stretch/>
        </p:blipFill>
        <p:spPr bwMode="auto">
          <a:xfrm>
            <a:off x="20" y="10"/>
            <a:ext cx="4633395" cy="68547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78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67042" y="6356350"/>
            <a:ext cx="1186758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fld id="{31E2435F-3BB0-4EE9-8B67-439B8299453D}" type="slidenum">
              <a:rPr lang="en-US" alt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algn="r"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t>20</a:t>
            </a:fld>
            <a:endParaRPr lang="en-US" altLang="en-US" sz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F8412-925E-4272-BCCD-CFBEA9BC2683}"/>
              </a:ext>
            </a:extLst>
          </p:cNvPr>
          <p:cNvSpPr txBox="1"/>
          <p:nvPr/>
        </p:nvSpPr>
        <p:spPr>
          <a:xfrm>
            <a:off x="946814" y="6400628"/>
            <a:ext cx="6138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>
              <a:defRPr/>
            </a:pPr>
            <a:r>
              <a:rPr lang="en-US" altLang="en-US" sz="1800" dirty="0">
                <a:solidFill>
                  <a:schemeClr val="bg1"/>
                </a:solidFill>
              </a:rPr>
              <a:t> Kevin Bacon number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FD6A25-3E3E-4D4F-98FF-E9C75AF218A1}"/>
              </a:ext>
            </a:extLst>
          </p:cNvPr>
          <p:cNvSpPr txBox="1">
            <a:spLocks/>
          </p:cNvSpPr>
          <p:nvPr/>
        </p:nvSpPr>
        <p:spPr>
          <a:xfrm>
            <a:off x="4796647" y="2115117"/>
            <a:ext cx="7395333" cy="50581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Aileron Light" panose="00000400000000000000" pitchFamily="50" charset="0"/>
              </a:rPr>
              <a:t>Lots of </a:t>
            </a:r>
            <a:r>
              <a:rPr lang="en-US" alt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experimental work</a:t>
            </a:r>
            <a:r>
              <a:rPr lang="en-US" altLang="en-US" sz="2400" dirty="0">
                <a:latin typeface="Aileron Light" panose="00000400000000000000" pitchFamily="50" charset="0"/>
              </a:rPr>
              <a:t> led to the discovery that </a:t>
            </a:r>
            <a:r>
              <a:rPr lang="en-US" altLang="en-US" sz="2400" i="1" dirty="0">
                <a:latin typeface="Aileron Light" panose="00000400000000000000" pitchFamily="50" charset="0"/>
              </a:rPr>
              <a:t>social networks are not random</a:t>
            </a:r>
            <a:r>
              <a:rPr lang="en-US" altLang="en-US" sz="2400" dirty="0">
                <a:latin typeface="Aileron Light" panose="00000400000000000000" pitchFamily="50" charset="0"/>
              </a:rPr>
              <a:t>, rather they display: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Aileron Light" panose="00000400000000000000" pitchFamily="50" charset="0"/>
              </a:rPr>
              <a:t>(1) </a:t>
            </a:r>
            <a:r>
              <a:rPr lang="en-US" alt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small-world phenomenon:</a:t>
            </a:r>
          </a:p>
          <a:p>
            <a:pPr lvl="1">
              <a:defRPr/>
            </a:pPr>
            <a:r>
              <a:rPr lang="en-US" altLang="en-US" sz="2000" dirty="0">
                <a:latin typeface="Aileron Light" panose="00000400000000000000" pitchFamily="50" charset="0"/>
              </a:rPr>
              <a:t>Small </a:t>
            </a:r>
            <a:r>
              <a:rPr lang="en-US" altLang="en-US" sz="2000">
                <a:latin typeface="Aileron Light" panose="00000400000000000000" pitchFamily="50" charset="0"/>
              </a:rPr>
              <a:t>average distance (six-degree of separation phenomenon)  and</a:t>
            </a:r>
          </a:p>
          <a:p>
            <a:pPr lvl="1">
              <a:defRPr/>
            </a:pPr>
            <a:r>
              <a:rPr lang="en-US" altLang="en-US" sz="2000" dirty="0">
                <a:latin typeface="Aileron Light" panose="00000400000000000000" pitchFamily="50" charset="0"/>
              </a:rPr>
              <a:t>high clustering coefficient</a:t>
            </a:r>
          </a:p>
          <a:p>
            <a:pPr marL="57150" lvl="1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ileron Light" panose="00000400000000000000" pitchFamily="50" charset="0"/>
              </a:rPr>
              <a:t>(2) </a:t>
            </a:r>
            <a:r>
              <a:rPr lang="en-US" altLang="en-US" dirty="0">
                <a:solidFill>
                  <a:srgbClr val="FF0000"/>
                </a:solidFill>
                <a:latin typeface="Aileron Light" panose="00000400000000000000" pitchFamily="50" charset="0"/>
              </a:rPr>
              <a:t>power law/exponential degree distribution: </a:t>
            </a:r>
            <a:r>
              <a:rPr lang="en-US" altLang="en-US" dirty="0">
                <a:latin typeface="Aileron Light" panose="00000400000000000000" pitchFamily="50" charset="0"/>
              </a:rPr>
              <a:t>few</a:t>
            </a:r>
            <a:r>
              <a:rPr lang="en-US" altLang="en-US" dirty="0">
                <a:solidFill>
                  <a:srgbClr val="FF0000"/>
                </a:solidFill>
                <a:latin typeface="Aileron Light" panose="00000400000000000000" pitchFamily="50" charset="0"/>
              </a:rPr>
              <a:t> </a:t>
            </a:r>
            <a:r>
              <a:rPr lang="en-US" altLang="en-US" dirty="0">
                <a:latin typeface="Aileron Light" panose="00000400000000000000" pitchFamily="50" charset="0"/>
              </a:rPr>
              <a:t>hubs and many small degree vertices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Aileron Light" panose="00000400000000000000" pitchFamily="50" charset="0"/>
              </a:rPr>
              <a:t>Thus, researchers got more interested in the applications (along with the beauty and depth of  then mathematics)						</a:t>
            </a:r>
            <a:br>
              <a:rPr lang="en-US" altLang="en-US" sz="2400" dirty="0">
                <a:latin typeface="Aileron Light" panose="00000400000000000000" pitchFamily="50" charset="0"/>
              </a:rPr>
            </a:br>
            <a:br>
              <a:rPr lang="en-US" altLang="en-US" sz="2400" dirty="0">
                <a:latin typeface="Aileron Light" panose="00000400000000000000" pitchFamily="50" charset="0"/>
              </a:rPr>
            </a:br>
            <a:endParaRPr lang="en-US" altLang="en-US" sz="2400" dirty="0">
              <a:latin typeface="Aileron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87"/>
    </mc:Choice>
    <mc:Fallback xmlns="">
      <p:transition spd="slow" advTm="57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rabási Albert-László - Publica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9" r="-1" b="8234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5A3FD0-CD86-4451-BFB1-50319A5B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E5C009"/>
                </a:solidFill>
              </a:rPr>
              <a:t>Next exploration:</a:t>
            </a:r>
            <a:br>
              <a:rPr lang="en-US" sz="2400" b="1" dirty="0">
                <a:solidFill>
                  <a:srgbClr val="E5C009"/>
                </a:solidFill>
              </a:rPr>
            </a:br>
            <a:r>
              <a:rPr lang="en-US" altLang="en-US" sz="2400" b="1" cap="small" dirty="0">
                <a:solidFill>
                  <a:srgbClr val="E5C009"/>
                </a:solidFill>
              </a:rPr>
              <a:t>Analysis of Complex Networks </a:t>
            </a:r>
            <a:br>
              <a:rPr lang="en-US" sz="2400" b="1" dirty="0">
                <a:solidFill>
                  <a:srgbClr val="E5C009"/>
                </a:solidFill>
              </a:rPr>
            </a:br>
            <a:endParaRPr lang="en-US" sz="2400" b="1" dirty="0">
              <a:solidFill>
                <a:srgbClr val="E5C009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8063" y="4856921"/>
            <a:ext cx="9565028" cy="124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2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2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2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2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28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Small</a:t>
            </a:r>
            <a:r>
              <a:rPr kumimoji="0" lang="en-US" alt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 worlds (</a:t>
            </a:r>
            <a:r>
              <a:rPr kumimoji="0" lang="en-US" altLang="en-US" sz="1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Watz-Strogatz</a:t>
            </a:r>
            <a:r>
              <a:rPr kumimoji="0" lang="en-US" alt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  <a:p>
            <a:pPr marL="742950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Scale free graphs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Barabás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-Albert)</a:t>
            </a:r>
          </a:p>
          <a:p>
            <a:pPr marL="742950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The configuration model (Molloy-Reed)</a:t>
            </a:r>
          </a:p>
          <a:p>
            <a:pPr marL="742950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Random geometric model (Gilbert)</a:t>
            </a:r>
          </a:p>
        </p:txBody>
      </p:sp>
      <p:sp>
        <p:nvSpPr>
          <p:cNvPr id="2" name="AutoShape 2" descr="Barabási–Albert model - Wikiwand"/>
          <p:cNvSpPr>
            <a:spLocks noChangeAspect="1" noChangeArrowheads="1"/>
          </p:cNvSpPr>
          <p:nvPr/>
        </p:nvSpPr>
        <p:spPr bwMode="auto">
          <a:xfrm>
            <a:off x="465161" y="204069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019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855"/>
            <a:ext cx="3668088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rgbClr val="FFFFFF"/>
                </a:solidFill>
                <a:latin typeface="Aileron Light" panose="00000400000000000000" pitchFamily="50" charset="0"/>
              </a:rPr>
              <a:t>Main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latin typeface="Aileron Light" panose="00000400000000000000" pitchFamily="50" charset="0"/>
                <a:hlinkClick r:id="rId2"/>
              </a:rPr>
              <a:t>Newman, ME, The Structure and Function of Complex Networks, SIAM 2003</a:t>
            </a:r>
            <a:endParaRPr lang="en-US" sz="2400" dirty="0">
              <a:latin typeface="Aileron Light" panose="00000400000000000000" pitchFamily="50" charset="0"/>
            </a:endParaRPr>
          </a:p>
          <a:p>
            <a:r>
              <a:rPr lang="en-US" sz="2400" dirty="0">
                <a:latin typeface="Aileron Light" panose="00000400000000000000" pitchFamily="50" charset="0"/>
              </a:rPr>
              <a:t>Watts, DJ; </a:t>
            </a:r>
            <a:r>
              <a:rPr lang="en-US" sz="2400" dirty="0" err="1">
                <a:latin typeface="Aileron Light" panose="00000400000000000000" pitchFamily="50" charset="0"/>
              </a:rPr>
              <a:t>Strogatz</a:t>
            </a:r>
            <a:r>
              <a:rPr lang="en-US" sz="2400" dirty="0">
                <a:latin typeface="Aileron Light" panose="00000400000000000000" pitchFamily="50" charset="0"/>
              </a:rPr>
              <a:t>, S H. 1998. </a:t>
            </a:r>
            <a:br>
              <a:rPr lang="en-US" sz="2400" dirty="0">
                <a:latin typeface="Aileron Light" panose="00000400000000000000" pitchFamily="50" charset="0"/>
              </a:rPr>
            </a:br>
            <a:r>
              <a:rPr lang="en-US" sz="2400" dirty="0">
                <a:latin typeface="Aileron Light" panose="00000400000000000000" pitchFamily="50" charset="0"/>
              </a:rPr>
              <a:t>Collective dynamics of 'small-world' networks, </a:t>
            </a:r>
            <a:r>
              <a:rPr lang="en-US" sz="2400" i="1" dirty="0">
                <a:latin typeface="Aileron Light" panose="00000400000000000000" pitchFamily="50" charset="0"/>
              </a:rPr>
              <a:t>NATURE </a:t>
            </a:r>
            <a:r>
              <a:rPr lang="en-US" sz="2400" dirty="0">
                <a:latin typeface="Aileron Light" panose="00000400000000000000" pitchFamily="50" charset="0"/>
              </a:rPr>
              <a:t>393(668).</a:t>
            </a:r>
          </a:p>
          <a:p>
            <a:r>
              <a:rPr lang="en-US" sz="2400" dirty="0" err="1">
                <a:latin typeface="Aileron Light" panose="00000400000000000000" pitchFamily="50" charset="0"/>
              </a:rPr>
              <a:t>Barabasi</a:t>
            </a:r>
            <a:r>
              <a:rPr lang="en-US" sz="2400" dirty="0">
                <a:latin typeface="Aileron Light" panose="00000400000000000000" pitchFamily="50" charset="0"/>
              </a:rPr>
              <a:t>, AL.  </a:t>
            </a:r>
            <a:r>
              <a:rPr lang="en-US" sz="2400" dirty="0">
                <a:latin typeface="Aileron Light" panose="00000400000000000000" pitchFamily="50" charset="0"/>
                <a:hlinkClick r:id="rId3"/>
              </a:rPr>
              <a:t>Network Science</a:t>
            </a:r>
            <a:endParaRPr lang="en-US" sz="2400" dirty="0">
              <a:latin typeface="Aileron Light" panose="00000400000000000000" pitchFamily="50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4320" y="6455664"/>
            <a:ext cx="4480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640B6591-407E-4742-9513-3BA6198A5F8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  <a:defRPr/>
              </a:pPr>
              <a:t>22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7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655320" y="678655"/>
            <a:ext cx="5120114" cy="13792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Overview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Content Placeholder 4"/>
          <p:cNvSpPr>
            <a:spLocks noGrp="1"/>
          </p:cNvSpPr>
          <p:nvPr>
            <p:ph idx="4294967295"/>
          </p:nvPr>
        </p:nvSpPr>
        <p:spPr>
          <a:xfrm>
            <a:off x="1550505" y="2484785"/>
            <a:ext cx="4743307" cy="378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en-US" sz="1800" dirty="0"/>
              <a:t>Section 1: Graph theory:</a:t>
            </a:r>
          </a:p>
          <a:p>
            <a:pPr lvl="1"/>
            <a:r>
              <a:rPr lang="en-US" altLang="en-US" sz="1800" dirty="0"/>
              <a:t>Origins (Eulerian graphs)</a:t>
            </a:r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  <a:p>
            <a:pPr marL="0" indent="0">
              <a:buNone/>
            </a:pPr>
            <a:r>
              <a:rPr lang="en-US" altLang="en-US" sz="1800" dirty="0"/>
              <a:t>Section 2: Complex networks:</a:t>
            </a:r>
          </a:p>
          <a:p>
            <a:pPr lvl="1"/>
            <a:r>
              <a:rPr lang="en-US" altLang="en-US" sz="1800" dirty="0"/>
              <a:t>Random graphs (</a:t>
            </a:r>
            <a:r>
              <a:rPr lang="en-US" altLang="en-US" sz="1800" dirty="0" err="1"/>
              <a:t>Erdos-Renyi</a:t>
            </a:r>
            <a:r>
              <a:rPr lang="en-US" altLang="en-US" sz="1800" dirty="0"/>
              <a:t>)</a:t>
            </a:r>
          </a:p>
          <a:p>
            <a:pPr lvl="1"/>
            <a:r>
              <a:rPr lang="en-US" altLang="en-US" sz="1800" dirty="0"/>
              <a:t>Small world graphs (Watts-</a:t>
            </a:r>
            <a:r>
              <a:rPr lang="en-US" altLang="en-US" sz="1800" dirty="0" err="1"/>
              <a:t>Strogatz</a:t>
            </a:r>
            <a:r>
              <a:rPr lang="en-US" altLang="en-US" sz="1800" dirty="0"/>
              <a:t>)</a:t>
            </a:r>
          </a:p>
          <a:p>
            <a:pPr lvl="1"/>
            <a:r>
              <a:rPr lang="en-US" altLang="en-US" sz="1800" dirty="0"/>
              <a:t>Scale free graphs (</a:t>
            </a:r>
            <a:r>
              <a:rPr lang="en-US" altLang="en-US" sz="1800" dirty="0" err="1"/>
              <a:t>Barabasi</a:t>
            </a:r>
            <a:r>
              <a:rPr lang="en-US" altLang="en-US" sz="1800" dirty="0"/>
              <a:t>-Albert)</a:t>
            </a:r>
          </a:p>
          <a:p>
            <a:pPr lvl="1"/>
            <a:r>
              <a:rPr lang="en-US" altLang="en-US" sz="1800" dirty="0"/>
              <a:t>The configuration model (Molloy-Reed)</a:t>
            </a:r>
          </a:p>
          <a:p>
            <a:pPr lvl="1"/>
            <a:endParaRPr lang="en-US" alt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B7D6F8-2A09-4970-AC97-8C9CD075F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5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BD52B1-437E-4818-945D-546DA1A64C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416" t="32852" r="9834" b="4148"/>
          <a:stretch/>
        </p:blipFill>
        <p:spPr>
          <a:xfrm>
            <a:off x="1" y="2316471"/>
            <a:ext cx="1550504" cy="885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DD00E-9D49-4BC2-8C48-A8B678427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279" b="16480"/>
          <a:stretch/>
        </p:blipFill>
        <p:spPr>
          <a:xfrm>
            <a:off x="119753" y="3536414"/>
            <a:ext cx="2464422" cy="879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1"/>
    </mc:Choice>
    <mc:Fallback xmlns="">
      <p:transition spd="slow" advTm="1818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00382" y="570982"/>
            <a:ext cx="10147974" cy="630610"/>
          </a:xfrm>
        </p:spPr>
        <p:txBody>
          <a:bodyPr anchor="t">
            <a:noAutofit/>
          </a:bodyPr>
          <a:lstStyle/>
          <a:p>
            <a:r>
              <a:rPr lang="en-US" altLang="en-US" sz="4400" dirty="0">
                <a:latin typeface="Aileron Light" panose="00000400000000000000" pitchFamily="50" charset="0"/>
              </a:rPr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253398" y="2199942"/>
            <a:ext cx="7030042" cy="534385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400" dirty="0">
                <a:latin typeface="Aileron Light" panose="00000400000000000000" pitchFamily="50" charset="0"/>
                <a:cs typeface="MV Boli" panose="02000500030200090000" pitchFamily="2" charset="0"/>
              </a:rPr>
              <a:t>The </a:t>
            </a:r>
            <a:r>
              <a:rPr lang="en-US" sz="2400" b="1" dirty="0">
                <a:latin typeface="Aileron Light" panose="00000400000000000000" pitchFamily="50" charset="0"/>
                <a:cs typeface="MV Boli" panose="02000500030200090000" pitchFamily="2" charset="0"/>
              </a:rPr>
              <a:t>need for the development of tools </a:t>
            </a:r>
            <a:r>
              <a:rPr lang="en-US" sz="2400" dirty="0">
                <a:latin typeface="Aileron Light" panose="00000400000000000000" pitchFamily="50" charset="0"/>
                <a:cs typeface="MV Boli" panose="02000500030200090000" pitchFamily="2" charset="0"/>
              </a:rPr>
              <a:t>to study networks as the systems modeling the world have evolved: </a:t>
            </a:r>
          </a:p>
          <a:p>
            <a:pPr>
              <a:defRPr/>
            </a:pPr>
            <a:r>
              <a:rPr lang="en-US" sz="2400" dirty="0">
                <a:latin typeface="Aileron Light" panose="00000400000000000000" pitchFamily="50" charset="0"/>
                <a:cs typeface="MV Boli" panose="02000500030200090000" pitchFamily="2" charset="0"/>
              </a:rPr>
              <a:t>Complexity: as the networks have shifted from </a:t>
            </a:r>
            <a:r>
              <a:rPr lang="en-US" sz="2400" dirty="0">
                <a:solidFill>
                  <a:srgbClr val="FF0000"/>
                </a:solidFill>
                <a:latin typeface="Aileron Light" panose="00000400000000000000" pitchFamily="50" charset="0"/>
                <a:cs typeface="MV Boli" panose="02000500030200090000" pitchFamily="2" charset="0"/>
              </a:rPr>
              <a:t>simple and small </a:t>
            </a:r>
            <a:r>
              <a:rPr lang="en-US" sz="2400" dirty="0">
                <a:latin typeface="Aileron Light" panose="00000400000000000000" pitchFamily="50" charset="0"/>
                <a:cs typeface="MV Boli" panose="02000500030200090000" pitchFamily="2" charset="0"/>
              </a:rPr>
              <a:t>to </a:t>
            </a:r>
            <a:r>
              <a:rPr lang="en-US" sz="2400" dirty="0">
                <a:solidFill>
                  <a:srgbClr val="00B050"/>
                </a:solidFill>
                <a:latin typeface="Aileron Light" panose="00000400000000000000" pitchFamily="50" charset="0"/>
                <a:cs typeface="MV Boli" panose="02000500030200090000" pitchFamily="2" charset="0"/>
              </a:rPr>
              <a:t>complex and extremely large</a:t>
            </a:r>
            <a:r>
              <a:rPr lang="en-US" sz="2400" dirty="0">
                <a:latin typeface="Aileron Light" panose="00000400000000000000" pitchFamily="50" charset="0"/>
                <a:cs typeface="MV Boli" panose="02000500030200090000" pitchFamily="2" charset="0"/>
              </a:rPr>
              <a:t>,</a:t>
            </a:r>
          </a:p>
          <a:p>
            <a:pPr lvl="1">
              <a:defRPr/>
            </a:pPr>
            <a:r>
              <a:rPr lang="en-US" sz="2400" dirty="0">
                <a:latin typeface="Aileron Light" panose="00000400000000000000" pitchFamily="50" charset="0"/>
                <a:cs typeface="MV Boli" panose="02000500030200090000" pitchFamily="2" charset="0"/>
              </a:rPr>
              <a:t>Complex vs. complicated: car example. </a:t>
            </a:r>
          </a:p>
          <a:p>
            <a:pPr>
              <a:defRPr/>
            </a:pPr>
            <a:r>
              <a:rPr lang="en-US" sz="2400" dirty="0">
                <a:latin typeface="Aileron Light" panose="00000400000000000000" pitchFamily="50" charset="0"/>
                <a:cs typeface="MV Boli" panose="02000500030200090000" pitchFamily="2" charset="0"/>
              </a:rPr>
              <a:t>Adaptively: as the modeling transitioned from </a:t>
            </a:r>
            <a:r>
              <a:rPr lang="en-US" sz="2400" dirty="0">
                <a:solidFill>
                  <a:srgbClr val="FF0000"/>
                </a:solidFill>
                <a:latin typeface="Aileron Light" panose="00000400000000000000" pitchFamily="50" charset="0"/>
                <a:cs typeface="MV Boli" panose="02000500030200090000" pitchFamily="2" charset="0"/>
              </a:rPr>
              <a:t>static graphs </a:t>
            </a:r>
            <a:r>
              <a:rPr lang="en-US" sz="2400" dirty="0">
                <a:latin typeface="Aileron Light" panose="00000400000000000000" pitchFamily="50" charset="0"/>
                <a:cs typeface="MV Boli" panose="02000500030200090000" pitchFamily="2" charset="0"/>
              </a:rPr>
              <a:t>to </a:t>
            </a:r>
            <a:r>
              <a:rPr lang="en-US" sz="2400" dirty="0">
                <a:solidFill>
                  <a:srgbClr val="00B050"/>
                </a:solidFill>
                <a:latin typeface="Aileron Light" panose="00000400000000000000" pitchFamily="50" charset="0"/>
                <a:cs typeface="MV Boli" panose="02000500030200090000" pitchFamily="2" charset="0"/>
              </a:rPr>
              <a:t>dynamic graphs </a:t>
            </a:r>
            <a:r>
              <a:rPr lang="en-US" sz="2400" dirty="0">
                <a:latin typeface="Aileron Light" panose="00000400000000000000" pitchFamily="50" charset="0"/>
                <a:cs typeface="MV Boli" panose="02000500030200090000" pitchFamily="2" charset="0"/>
              </a:rPr>
              <a:t>(like geometry to calculus), and now to </a:t>
            </a:r>
            <a:r>
              <a:rPr lang="en-US" sz="2400" dirty="0">
                <a:solidFill>
                  <a:srgbClr val="00B050"/>
                </a:solidFill>
                <a:latin typeface="Aileron Light" panose="00000400000000000000" pitchFamily="50" charset="0"/>
                <a:cs typeface="MV Boli" panose="02000500030200090000" pitchFamily="2" charset="0"/>
              </a:rPr>
              <a:t>responsive graph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0A6ABB05-1AEE-4452-910E-066D735F5851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en-US" altLang="en-US" sz="1400">
              <a:latin typeface="Arial" pitchFamily="34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0350"/>
            <a:ext cx="5253398" cy="2826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2595" y="5226386"/>
            <a:ext cx="1648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play video to minute 2:27</a:t>
            </a:r>
            <a:endParaRPr lang="en-US" sz="11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99"/>
    </mc:Choice>
    <mc:Fallback xmlns="">
      <p:transition spd="slow" advTm="47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442"/>
            <a:ext cx="901967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ileron Light" panose="00000400000000000000" pitchFamily="50" charset="0"/>
              </a:rPr>
              <a:t>Why Networks?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 flipH="1">
            <a:off x="838200" y="2154237"/>
            <a:ext cx="9131300" cy="254952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ileron Light" panose="00000400000000000000" pitchFamily="50" charset="0"/>
              </a:rPr>
              <a:t>Nothing happens in isolation:  “everything is connected, caused by,  and interacting with a huge number of other pieces of a complex universal puzzle” (AL </a:t>
            </a:r>
            <a:r>
              <a:rPr lang="en-US" sz="2400" dirty="0" err="1">
                <a:latin typeface="Aileron Light" panose="00000400000000000000" pitchFamily="50" charset="0"/>
              </a:rPr>
              <a:t>Barabasi</a:t>
            </a:r>
            <a:r>
              <a:rPr lang="en-US" sz="2400" dirty="0">
                <a:latin typeface="Aileron Light" panose="00000400000000000000" pitchFamily="50" charset="0"/>
              </a:rPr>
              <a:t>, “Linked”)</a:t>
            </a:r>
          </a:p>
          <a:p>
            <a:r>
              <a:rPr lang="en-US" sz="2400" dirty="0">
                <a:latin typeface="Aileron Light" panose="00000400000000000000" pitchFamily="50" charset="0"/>
              </a:rPr>
              <a:t>The power of the network is in the links</a:t>
            </a:r>
          </a:p>
          <a:p>
            <a:r>
              <a:rPr lang="en-US" sz="2400" dirty="0">
                <a:latin typeface="Aileron Light" panose="00000400000000000000" pitchFamily="50" charset="0"/>
              </a:rPr>
              <a:t>However, most people don’t see the links till they are exposed to them.</a:t>
            </a:r>
          </a:p>
        </p:txBody>
      </p:sp>
    </p:spTree>
    <p:extLst>
      <p:ext uri="{BB962C8B-B14F-4D97-AF65-F5344CB8AC3E}">
        <p14:creationId xmlns:p14="http://schemas.microsoft.com/office/powerpoint/2010/main" val="270212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149" y="196434"/>
            <a:ext cx="901967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ileron Light" panose="00000400000000000000" pitchFamily="50" charset="0"/>
              </a:rPr>
              <a:t>Why Network Science?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0149" y="2283119"/>
            <a:ext cx="11465719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ileron Light" panose="00000400000000000000" pitchFamily="50" charset="0"/>
              </a:rPr>
              <a:t>It is the newest science (20 years old or so) and a very active field, relevant to the type and amount of data available nowadays</a:t>
            </a:r>
          </a:p>
          <a:p>
            <a:r>
              <a:rPr lang="en-US" sz="2400" dirty="0">
                <a:latin typeface="Aileron Light" panose="00000400000000000000" pitchFamily="50" charset="0"/>
              </a:rPr>
              <a:t>It is applicable to the study of the structural evolution of  large networks</a:t>
            </a:r>
          </a:p>
          <a:p>
            <a:r>
              <a:rPr lang="en-US" sz="2400" dirty="0">
                <a:latin typeface="Aileron Light" panose="00000400000000000000" pitchFamily="50" charset="0"/>
              </a:rPr>
              <a:t>It studies networks holistically </a:t>
            </a:r>
          </a:p>
          <a:p>
            <a:r>
              <a:rPr lang="en-US" sz="2400" dirty="0">
                <a:latin typeface="Aileron Light" panose="00000400000000000000" pitchFamily="50" charset="0"/>
              </a:rPr>
              <a:t>It models phenomena around us: can be done in multiple ways and at different levels/depths</a:t>
            </a:r>
          </a:p>
          <a:p>
            <a:r>
              <a:rPr lang="en-US" sz="2400" dirty="0">
                <a:latin typeface="Aileron Light" panose="00000400000000000000" pitchFamily="50" charset="0"/>
              </a:rPr>
              <a:t>It can be used both for passive and active measurements </a:t>
            </a:r>
          </a:p>
        </p:txBody>
      </p:sp>
    </p:spTree>
    <p:extLst>
      <p:ext uri="{BB962C8B-B14F-4D97-AF65-F5344CB8AC3E}">
        <p14:creationId xmlns:p14="http://schemas.microsoft.com/office/powerpoint/2010/main" val="19268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23"/>
    </mc:Choice>
    <mc:Fallback xmlns="">
      <p:transition spd="slow" advTm="3852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767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ileron Light" panose="00000400000000000000" pitchFamily="50" charset="0"/>
              </a:rPr>
              <a:t>Network Science Original Papers </a:t>
            </a:r>
            <a:endParaRPr lang="en-US" b="1" kern="1200" dirty="0">
              <a:solidFill>
                <a:schemeClr val="accent1">
                  <a:lumMod val="75000"/>
                </a:schemeClr>
              </a:solidFill>
              <a:latin typeface="Aileron Light" panose="000004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640B6591-407E-4742-9513-3BA6198A5F88}" type="slidenum">
              <a:rPr lang="en-US" sz="1200" smtClean="0">
                <a:latin typeface="Aileron Light" panose="00000400000000000000" pitchFamily="50" charset="0"/>
              </a:rPr>
              <a:pPr algn="r">
                <a:spcAft>
                  <a:spcPts val="600"/>
                </a:spcAft>
                <a:defRPr/>
              </a:pPr>
              <a:t>7</a:t>
            </a:fld>
            <a:endParaRPr lang="en-US" sz="1200" dirty="0">
              <a:latin typeface="Aileron Light" panose="00000400000000000000" pitchFamily="50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80F4CDE-4D45-4139-9777-B963196EA8D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70690027"/>
              </p:ext>
            </p:extLst>
          </p:nvPr>
        </p:nvGraphicFramePr>
        <p:xfrm>
          <a:off x="838200" y="1508077"/>
          <a:ext cx="10515600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8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1-24 at 11.27.13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/>
          <a:stretch/>
        </p:blipFill>
        <p:spPr>
          <a:xfrm>
            <a:off x="2990986" y="129209"/>
            <a:ext cx="9194968" cy="5931577"/>
          </a:xfrm>
          <a:prstGeom prst="rect">
            <a:avLst/>
          </a:prstGeom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7407582" y="6093710"/>
            <a:ext cx="259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 b="1" dirty="0">
                <a:latin typeface="Helvetica" pitchFamily="36" charset="0"/>
                <a:ea typeface="Helvetica" pitchFamily="36" charset="0"/>
                <a:cs typeface="Helvetica" pitchFamily="36" charset="0"/>
              </a:rPr>
              <a:t>Network Science: Introduction </a:t>
            </a:r>
            <a:r>
              <a:rPr lang="en-US" sz="600" i="1" dirty="0">
                <a:latin typeface="Helvetica" pitchFamily="36" charset="0"/>
                <a:ea typeface="Helvetica" pitchFamily="36" charset="0"/>
                <a:cs typeface="Helvetica" pitchFamily="36" charset="0"/>
              </a:rPr>
              <a:t>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603" y="2048133"/>
            <a:ext cx="3237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ileron Light" panose="00000400000000000000" pitchFamily="50" charset="0"/>
              </a:rPr>
              <a:t>The Science of the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ileron Light" panose="00000400000000000000" pitchFamily="50" charset="0"/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ileron Light" panose="00000400000000000000" pitchFamily="50" charset="0"/>
              </a:rPr>
              <a:t>21</a:t>
            </a:r>
            <a:r>
              <a:rPr lang="en-US" sz="3200" b="1" baseline="30000" dirty="0">
                <a:solidFill>
                  <a:schemeClr val="accent1">
                    <a:lumMod val="75000"/>
                  </a:schemeClr>
                </a:solidFill>
                <a:latin typeface="Aileron Light" panose="00000400000000000000" pitchFamily="50" charset="0"/>
              </a:rPr>
              <a:t>st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ileron Light" panose="00000400000000000000" pitchFamily="50" charset="0"/>
              </a:rPr>
              <a:t>century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34AD74-E0C3-4DC3-9287-2B187AED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40" y="425890"/>
            <a:ext cx="9019674" cy="132556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ileron Light" panose="00000400000000000000" pitchFamily="50" charset="0"/>
              </a:rPr>
              <a:t>Network </a:t>
            </a:r>
            <a:br>
              <a:rPr lang="en-US" sz="4400" b="1" dirty="0">
                <a:solidFill>
                  <a:schemeClr val="bg1"/>
                </a:solidFill>
                <a:latin typeface="Aileron Light" panose="00000400000000000000" pitchFamily="50" charset="0"/>
              </a:rPr>
            </a:br>
            <a:r>
              <a:rPr lang="en-US" sz="4400" b="1" dirty="0">
                <a:solidFill>
                  <a:schemeClr val="bg1"/>
                </a:solidFill>
                <a:latin typeface="Aileron Light" panose="00000400000000000000" pitchFamily="50" charset="0"/>
              </a:rPr>
              <a:t>Science:  </a:t>
            </a:r>
            <a:br>
              <a:rPr lang="en-US" sz="4400" b="1" dirty="0">
                <a:solidFill>
                  <a:schemeClr val="bg1"/>
                </a:solidFill>
                <a:latin typeface="Aileron Light" panose="00000400000000000000" pitchFamily="50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0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plying Network Analysis to Natural History | Science at Rensselaer">
            <a:extLst>
              <a:ext uri="{FF2B5EF4-FFF2-40B4-BE49-F238E27FC236}">
                <a16:creationId xmlns:a16="http://schemas.microsoft.com/office/drawing/2014/main" id="{83B35389-CA76-452D-9CD9-00E7FBC09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3" r="-1" b="16328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50" y="365974"/>
            <a:ext cx="9265771" cy="6228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cap="small" dirty="0">
                <a:solidFill>
                  <a:srgbClr val="00457C"/>
                </a:solidFill>
              </a:rPr>
              <a:t>History of Network Science: </a:t>
            </a:r>
            <a:br>
              <a:rPr lang="en-US" sz="3200" b="1" cap="small" dirty="0">
                <a:solidFill>
                  <a:srgbClr val="00457C"/>
                </a:solidFill>
              </a:rPr>
            </a:br>
            <a:r>
              <a:rPr lang="en-US" sz="3200" b="1" cap="small" dirty="0">
                <a:solidFill>
                  <a:srgbClr val="00457C"/>
                </a:solidFill>
              </a:rPr>
              <a:t>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355670" y="4316232"/>
            <a:ext cx="9565028" cy="1249240"/>
          </a:xfrm>
        </p:spPr>
        <p:txBody>
          <a:bodyPr vert="horz" lIns="91440" tIns="45720" rIns="91440" bIns="45720" rtlCol="0">
            <a:noAutofit/>
          </a:bodyPr>
          <a:lstStyle/>
          <a:p>
            <a:pPr marL="514350"/>
            <a:r>
              <a:rPr lang="en-US" sz="2000" dirty="0"/>
              <a:t>1735: Euler was puzzled by solving the bridges of </a:t>
            </a:r>
            <a:r>
              <a:rPr lang="en-US" altLang="en-US" sz="2000" dirty="0"/>
              <a:t>Königsberg (origins of graph theory)</a:t>
            </a:r>
          </a:p>
          <a:p>
            <a:pPr marL="514350"/>
            <a:r>
              <a:rPr lang="en-US" sz="2000" dirty="0"/>
              <a:t>1950: Erdos was puzzled by social networks structure</a:t>
            </a:r>
          </a:p>
          <a:p>
            <a:pPr marL="514350"/>
            <a:r>
              <a:rPr lang="en-US" sz="2000" dirty="0"/>
              <a:t>1999: </a:t>
            </a:r>
            <a:r>
              <a:rPr lang="en-US" sz="2000" dirty="0" err="1"/>
              <a:t>Barabasi</a:t>
            </a:r>
            <a:r>
              <a:rPr lang="en-US" sz="2000" dirty="0"/>
              <a:t> was puzzle by the Internet</a:t>
            </a:r>
          </a:p>
          <a:p>
            <a:pPr marL="514350"/>
            <a:r>
              <a:rPr lang="en-US" sz="2000" dirty="0"/>
              <a:t>Now: we are puzzled by all of them (brain, social networks, communication and transportation networks,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640B6591-407E-4742-9513-3BA6198A5F88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9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2718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17.7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1|2|2.4|5.9|4.7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|3.4|2.3|2.4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5|6.7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GO2">
    <a:dk1>
      <a:sysClr val="windowText" lastClr="000000"/>
    </a:dk1>
    <a:lt1>
      <a:sysClr val="window" lastClr="FFFFFF"/>
    </a:lt1>
    <a:dk2>
      <a:srgbClr val="063951"/>
    </a:dk2>
    <a:lt2>
      <a:srgbClr val="D3D3D3"/>
    </a:lt2>
    <a:accent1>
      <a:srgbClr val="3A5C84"/>
    </a:accent1>
    <a:accent2>
      <a:srgbClr val="F7931F"/>
    </a:accent2>
    <a:accent3>
      <a:srgbClr val="4CC1EF"/>
    </a:accent3>
    <a:accent4>
      <a:srgbClr val="FFCC4C"/>
    </a:accent4>
    <a:accent5>
      <a:srgbClr val="C13018"/>
    </a:accent5>
    <a:accent6>
      <a:srgbClr val="A2B969"/>
    </a:accent6>
    <a:hlink>
      <a:srgbClr val="6C2B43"/>
    </a:hlink>
    <a:folHlink>
      <a:srgbClr val="6C2B43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Leaders xmlns="a9bcab35-b3c2-4d78-aed9-c394864db16d" xsi:nil="true"/>
    <NotebookType xmlns="a9bcab35-b3c2-4d78-aed9-c394864db16d" xsi:nil="true"/>
    <TeamsChannelId xmlns="a9bcab35-b3c2-4d78-aed9-c394864db16d" xsi:nil="true"/>
    <Distribution_Groups xmlns="a9bcab35-b3c2-4d78-aed9-c394864db16d" xsi:nil="true"/>
    <Self_Registration_Enabled xmlns="a9bcab35-b3c2-4d78-aed9-c394864db16d" xsi:nil="true"/>
    <Has_Leaders_Only_SectionGroup xmlns="a9bcab35-b3c2-4d78-aed9-c394864db16d" xsi:nil="true"/>
    <Invited_Members xmlns="a9bcab35-b3c2-4d78-aed9-c394864db16d" xsi:nil="true"/>
    <AppVersion xmlns="a9bcab35-b3c2-4d78-aed9-c394864db16d" xsi:nil="true"/>
    <IsNotebookLocked xmlns="a9bcab35-b3c2-4d78-aed9-c394864db16d" xsi:nil="true"/>
    <Math_Settings xmlns="a9bcab35-b3c2-4d78-aed9-c394864db16d" xsi:nil="true"/>
    <FolderType xmlns="a9bcab35-b3c2-4d78-aed9-c394864db16d" xsi:nil="true"/>
    <Templates xmlns="a9bcab35-b3c2-4d78-aed9-c394864db16d" xsi:nil="true"/>
    <Members xmlns="a9bcab35-b3c2-4d78-aed9-c394864db16d">
      <UserInfo>
        <DisplayName/>
        <AccountId xsi:nil="true"/>
        <AccountType/>
      </UserInfo>
    </Members>
    <Member_Groups xmlns="a9bcab35-b3c2-4d78-aed9-c394864db16d">
      <UserInfo>
        <DisplayName/>
        <AccountId xsi:nil="true"/>
        <AccountType/>
      </UserInfo>
    </Member_Groups>
    <DefaultSectionNames xmlns="a9bcab35-b3c2-4d78-aed9-c394864db16d" xsi:nil="true"/>
    <Is_Collaboration_Space_Locked xmlns="a9bcab35-b3c2-4d78-aed9-c394864db16d" xsi:nil="true"/>
    <LMS_Mappings xmlns="a9bcab35-b3c2-4d78-aed9-c394864db16d" xsi:nil="true"/>
    <CultureName xmlns="a9bcab35-b3c2-4d78-aed9-c394864db16d" xsi:nil="true"/>
    <Owner xmlns="a9bcab35-b3c2-4d78-aed9-c394864db16d">
      <UserInfo>
        <DisplayName/>
        <AccountId xsi:nil="true"/>
        <AccountType/>
      </UserInfo>
    </Owner>
    <Leaders xmlns="a9bcab35-b3c2-4d78-aed9-c394864db16d">
      <UserInfo>
        <DisplayName/>
        <AccountId xsi:nil="true"/>
        <AccountType/>
      </UserInfo>
    </Lead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E6BFCFBFC8F940B9A7F3352F02D625" ma:contentTypeVersion="26" ma:contentTypeDescription="Create a new document." ma:contentTypeScope="" ma:versionID="0681032e45133a609797cd72e21658aa">
  <xsd:schema xmlns:xsd="http://www.w3.org/2001/XMLSchema" xmlns:xs="http://www.w3.org/2001/XMLSchema" xmlns:p="http://schemas.microsoft.com/office/2006/metadata/properties" xmlns:ns2="a9bcab35-b3c2-4d78-aed9-c394864db16d" xmlns:ns3="873c79cf-b88b-4c6a-932d-9892b10d3908" targetNamespace="http://schemas.microsoft.com/office/2006/metadata/properties" ma:root="true" ma:fieldsID="07a1d719d21f330f581610cf70e377b1" ns2:_="" ns3:_="">
    <xsd:import namespace="a9bcab35-b3c2-4d78-aed9-c394864db16d"/>
    <xsd:import namespace="873c79cf-b88b-4c6a-932d-9892b10d3908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cab35-b3c2-4d78-aed9-c394864db16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c79cf-b88b-4c6a-932d-9892b10d3908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FA7D66-B0F8-4CD5-A26E-2E1E302147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F513CB-C96A-4D25-83D0-18475A022F54}">
  <ds:schemaRefs>
    <ds:schemaRef ds:uri="http://purl.org/dc/elements/1.1/"/>
    <ds:schemaRef ds:uri="a9bcab35-b3c2-4d78-aed9-c394864db16d"/>
    <ds:schemaRef ds:uri="http://purl.org/dc/dcmitype/"/>
    <ds:schemaRef ds:uri="http://www.w3.org/XML/1998/namespace"/>
    <ds:schemaRef ds:uri="http://schemas.microsoft.com/office/infopath/2007/PartnerControls"/>
    <ds:schemaRef ds:uri="873c79cf-b88b-4c6a-932d-9892b10d3908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541F305-680C-4B7B-B3BF-56530126FB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bcab35-b3c2-4d78-aed9-c394864db16d"/>
    <ds:schemaRef ds:uri="873c79cf-b88b-4c6a-932d-9892b10d39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1279</Words>
  <Application>Microsoft Office PowerPoint</Application>
  <PresentationFormat>Widescreen</PresentationFormat>
  <Paragraphs>165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Aileron Light</vt:lpstr>
      <vt:lpstr>Arial</vt:lpstr>
      <vt:lpstr>Calibri</vt:lpstr>
      <vt:lpstr>Calibri Light</vt:lpstr>
      <vt:lpstr>Cambria Math</vt:lpstr>
      <vt:lpstr>Helvetica</vt:lpstr>
      <vt:lpstr>Rockwell</vt:lpstr>
      <vt:lpstr>Segoe UI</vt:lpstr>
      <vt:lpstr>Times New Roman</vt:lpstr>
      <vt:lpstr>Custom Design</vt:lpstr>
      <vt:lpstr>6_Office Theme</vt:lpstr>
      <vt:lpstr>8_Office Theme</vt:lpstr>
      <vt:lpstr>7_Office Theme</vt:lpstr>
      <vt:lpstr>2_Custom Design</vt:lpstr>
      <vt:lpstr>1_Custom Design</vt:lpstr>
      <vt:lpstr>3_Custom Design</vt:lpstr>
      <vt:lpstr>PowerPoint Presentation</vt:lpstr>
      <vt:lpstr>Learning Outcomes</vt:lpstr>
      <vt:lpstr>Overview</vt:lpstr>
      <vt:lpstr>Complexity</vt:lpstr>
      <vt:lpstr>Why Networks?</vt:lpstr>
      <vt:lpstr>Why Network Science?</vt:lpstr>
      <vt:lpstr>Network Science Original Papers </vt:lpstr>
      <vt:lpstr>Network  Science:   </vt:lpstr>
      <vt:lpstr>History of Network Science:  Origins</vt:lpstr>
      <vt:lpstr>1735: Graph Theory</vt:lpstr>
      <vt:lpstr>Origins of Graph Theory:  Seven Bridges of Königsberg</vt:lpstr>
      <vt:lpstr>Königsberg Bridges  (now Kaliningrad, Russia)</vt:lpstr>
      <vt:lpstr>PowerPoint Presentation</vt:lpstr>
      <vt:lpstr>From Simple to Complex Networks</vt:lpstr>
      <vt:lpstr>Goals (for Complex Networks)</vt:lpstr>
      <vt:lpstr>Graph Theory</vt:lpstr>
      <vt:lpstr>Erdös and Rényi</vt:lpstr>
      <vt:lpstr>ER(n,p) graphs</vt:lpstr>
      <vt:lpstr>Erdos and Renyi’s work</vt:lpstr>
      <vt:lpstr>Data-driven research:</vt:lpstr>
      <vt:lpstr>Next exploration: Analysis of Complex Networks  </vt:lpstr>
      <vt:lpstr>Main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Gera, Ralucca (CIV)</dc:creator>
  <cp:lastModifiedBy>Gera, Ralucca (CIV)</cp:lastModifiedBy>
  <cp:revision>19</cp:revision>
  <dcterms:created xsi:type="dcterms:W3CDTF">2021-01-12T02:54:34Z</dcterms:created>
  <dcterms:modified xsi:type="dcterms:W3CDTF">2022-01-11T17:22:34Z</dcterms:modified>
</cp:coreProperties>
</file>