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83" r:id="rId6"/>
    <p:sldMasterId id="2147483686" r:id="rId7"/>
    <p:sldMasterId id="2147483670" r:id="rId8"/>
    <p:sldMasterId id="2147483662" r:id="rId9"/>
    <p:sldMasterId id="2147483677" r:id="rId10"/>
  </p:sldMasterIdLst>
  <p:notesMasterIdLst>
    <p:notesMasterId r:id="rId31"/>
  </p:notesMasterIdLst>
  <p:sldIdLst>
    <p:sldId id="256" r:id="rId11"/>
    <p:sldId id="937" r:id="rId12"/>
    <p:sldId id="774" r:id="rId13"/>
    <p:sldId id="945" r:id="rId14"/>
    <p:sldId id="855" r:id="rId15"/>
    <p:sldId id="833" r:id="rId16"/>
    <p:sldId id="857" r:id="rId17"/>
    <p:sldId id="834" r:id="rId18"/>
    <p:sldId id="863" r:id="rId19"/>
    <p:sldId id="891" r:id="rId20"/>
    <p:sldId id="933" r:id="rId21"/>
    <p:sldId id="869" r:id="rId22"/>
    <p:sldId id="947" r:id="rId23"/>
    <p:sldId id="872" r:id="rId24"/>
    <p:sldId id="778" r:id="rId25"/>
    <p:sldId id="873" r:id="rId26"/>
    <p:sldId id="871" r:id="rId27"/>
    <p:sldId id="867" r:id="rId28"/>
    <p:sldId id="946" r:id="rId29"/>
    <p:sldId id="94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Barniskis" initials="CB" lastIdx="5" clrIdx="0">
    <p:extLst>
      <p:ext uri="{19B8F6BF-5375-455C-9EA6-DF929625EA0E}">
        <p15:presenceInfo xmlns:p15="http://schemas.microsoft.com/office/powerpoint/2012/main" userId="Connor Barnisk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FBF5E6"/>
    <a:srgbClr val="FFD503"/>
    <a:srgbClr val="B5C4DE"/>
    <a:srgbClr val="E9E9E9"/>
    <a:srgbClr val="8C8C8C"/>
    <a:srgbClr val="86D1FA"/>
    <a:srgbClr val="FABE79"/>
    <a:srgbClr val="E5C009"/>
    <a:srgbClr val="004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6-4A27-89E6-C2DE114625F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56-4A27-89E6-C2DE114625FB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6-4A27-89E6-C2DE11462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0.85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2-4209-A75D-337A3739B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4879912"/>
        <c:axId val="394880304"/>
      </c:barChart>
      <c:catAx>
        <c:axId val="394879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880304"/>
        <c:crosses val="autoZero"/>
        <c:auto val="1"/>
        <c:lblAlgn val="ctr"/>
        <c:lblOffset val="100"/>
        <c:noMultiLvlLbl val="0"/>
      </c:catAx>
      <c:valAx>
        <c:axId val="394880304"/>
        <c:scaling>
          <c:orientation val="minMax"/>
          <c:max val="1.2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9487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D-48A7-A6F4-2754513B3F3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D-48A7-A6F4-2754513B3F3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D-48A7-A6F4-2754513B3F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9-4AC9-8BAB-E2DEE7E0C24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B9-4AC9-8BAB-E2DEE7E0C24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B9-4AC9-8BAB-E2DEE7E0C2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44-4E82-A5D1-77F221D71EB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44-4E82-A5D1-77F221D71EB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4-4E82-A5D1-77F221D71E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degree or less</c:v>
                </c:pt>
                <c:pt idx="1">
                  <c:v>Some college</c:v>
                </c:pt>
                <c:pt idx="2">
                  <c:v>Bachelor's or Advanced Degree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0.65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4-4CF4-A421-24D39DE5B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5836496"/>
        <c:axId val="395837280"/>
      </c:barChart>
      <c:catAx>
        <c:axId val="395836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95837280"/>
        <c:crosses val="autoZero"/>
        <c:auto val="1"/>
        <c:lblAlgn val="ctr"/>
        <c:lblOffset val="100"/>
        <c:noMultiLvlLbl val="0"/>
      </c:catAx>
      <c:valAx>
        <c:axId val="395837280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9583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Logarithm of the number of nodes in the network </a:t>
            </a:r>
            <a:br>
              <a:rPr lang="en-US"/>
            </a:br>
            <a:r>
              <a:rPr lang="en-US"/>
              <a:t>(a plot of log x, not measured/observed values)</a:t>
            </a:r>
          </a:p>
        </c:rich>
      </c:tx>
      <c:layout>
        <c:manualLayout>
          <c:xMode val="edge"/>
          <c:yMode val="edge"/>
          <c:x val="0.30382327209098864"/>
          <c:y val="2.62898482682442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158501471145852"/>
          <c:y val="0.24572989961405575"/>
          <c:w val="0.57950410712549816"/>
          <c:h val="0.513029828420443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Logarithm of the number of nodes in the network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#,##0</c:formatCode>
                <c:ptCount val="4"/>
                <c:pt idx="0">
                  <c:v>1000</c:v>
                </c:pt>
                <c:pt idx="1">
                  <c:v>1000000</c:v>
                </c:pt>
                <c:pt idx="2">
                  <c:v>100000000</c:v>
                </c:pt>
                <c:pt idx="3">
                  <c:v>1000000000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9C-4D38-B926-513A1EE49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832184"/>
        <c:axId val="395838064"/>
      </c:lineChart>
      <c:catAx>
        <c:axId val="39583218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38064"/>
        <c:crosses val="autoZero"/>
        <c:auto val="1"/>
        <c:lblAlgn val="ctr"/>
        <c:lblOffset val="100"/>
        <c:noMultiLvlLbl val="0"/>
      </c:catAx>
      <c:valAx>
        <c:axId val="39583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83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56079527401694"/>
          <c:y val="0.88780605218746178"/>
          <c:w val="0.59751165934232642"/>
          <c:h val="5.9690454469870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4-4666-88A1-D11C174F135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4-4666-88A1-D11C174F1352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4-4666-88A1-D11C174F1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06-A73C-AABBE4AF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44"/>
        <c:axId val="394877560"/>
        <c:axId val="394881480"/>
      </c:barChart>
      <c:catAx>
        <c:axId val="39487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881480"/>
        <c:crosses val="autoZero"/>
        <c:auto val="1"/>
        <c:lblAlgn val="ctr"/>
        <c:lblOffset val="100"/>
        <c:noMultiLvlLbl val="0"/>
      </c:catAx>
      <c:valAx>
        <c:axId val="394881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487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0.1</c:v>
                </c:pt>
                <c:pt idx="2">
                  <c:v>4.4000000000000004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1-486A-A9EB-7D1C5C538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44"/>
        <c:axId val="394874424"/>
        <c:axId val="394878736"/>
      </c:barChart>
      <c:catAx>
        <c:axId val="39487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878736"/>
        <c:crosses val="autoZero"/>
        <c:auto val="1"/>
        <c:lblAlgn val="ctr"/>
        <c:lblOffset val="100"/>
        <c:noMultiLvlLbl val="0"/>
      </c:catAx>
      <c:valAx>
        <c:axId val="394878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487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8-45C5-8108-F3A9DAEC07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8-45C5-8108-F3A9DAEC07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8-45C5-8108-F3A9DAEC07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8-45C5-8108-F3A9DAEC07F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48-45C5-8108-F3A9DAEC07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D-4B15-AA1B-D42969D83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D-4B15-AA1B-D42969D83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D-4B15-AA1B-D42969D83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1D-4B15-AA1B-D42969D831CD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1D-4B15-AA1B-D42969D831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9-45B6-96B8-4B1929422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9-45B6-96B8-4B1929422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9-45B6-96B8-4B19294225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99-45B6-96B8-4B192942257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99-45B6-96B8-4B19294225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6-4BEB-B579-E609A4C69C3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6-4BEB-B579-E609A4C69C3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C6-4BEB-B579-E609A4C69C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6-4F4F-A7F1-D78069C3E4B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6-4F4F-A7F1-D78069C3E4B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6-4F4F-A7F1-D78069C3E4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45A0-76B6-4FA4-8ED8-283A1ACC6BE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6F70-56D7-43FB-A06E-0C53FA4F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F6F70-56D7-43FB-A06E-0C53FA4F9D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8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D1-D0C0-4B7C-B96D-E90DF2F0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4270DF-0005-4045-923E-F8F59D89720F}"/>
              </a:ext>
            </a:extLst>
          </p:cNvPr>
          <p:cNvGrpSpPr/>
          <p:nvPr userDrawn="1"/>
        </p:nvGrpSpPr>
        <p:grpSpPr>
          <a:xfrm>
            <a:off x="1594818" y="1876651"/>
            <a:ext cx="9002363" cy="3765812"/>
            <a:chOff x="2182762" y="1891399"/>
            <a:chExt cx="9002363" cy="37658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4D85B6-CE53-4B40-872B-EFCEA721F37B}"/>
                </a:ext>
              </a:extLst>
            </p:cNvPr>
            <p:cNvGrpSpPr/>
            <p:nvPr userDrawn="1"/>
          </p:nvGrpSpPr>
          <p:grpSpPr>
            <a:xfrm>
              <a:off x="8587932" y="2327403"/>
              <a:ext cx="1726799" cy="1867114"/>
              <a:chOff x="8540226" y="1753726"/>
              <a:chExt cx="2302399" cy="248948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B846D31-9400-4810-8FC4-38AB1FA4DE6D}"/>
                  </a:ext>
                </a:extLst>
              </p:cNvPr>
              <p:cNvSpPr/>
              <p:nvPr/>
            </p:nvSpPr>
            <p:spPr>
              <a:xfrm>
                <a:off x="9666557" y="3067143"/>
                <a:ext cx="1176068" cy="1176068"/>
              </a:xfrm>
              <a:prstGeom prst="arc">
                <a:avLst>
                  <a:gd name="adj1" fmla="val 15956854"/>
                  <a:gd name="adj2" fmla="val 10795556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D03D398-9B65-4D04-ABDF-68079AB49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0226" y="3655937"/>
                <a:ext cx="1143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1EB0081-FBE8-4E58-88B7-948091D80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8272" y="1753726"/>
                <a:ext cx="0" cy="1333939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561402-9031-4A8F-9FBF-00EA46D2CFBF}"/>
                  </a:ext>
                </a:extLst>
              </p:cNvPr>
              <p:cNvSpPr/>
              <p:nvPr/>
            </p:nvSpPr>
            <p:spPr>
              <a:xfrm>
                <a:off x="9814281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55C18C-1A54-4338-AB00-4C51E3D2AF96}"/>
                </a:ext>
              </a:extLst>
            </p:cNvPr>
            <p:cNvGrpSpPr/>
            <p:nvPr userDrawn="1"/>
          </p:nvGrpSpPr>
          <p:grpSpPr>
            <a:xfrm>
              <a:off x="6849719" y="3328054"/>
              <a:ext cx="1738214" cy="1867114"/>
              <a:chOff x="6222608" y="3087927"/>
              <a:chExt cx="2317619" cy="2489485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EE1EC382-6445-4FB6-B2A6-B910DC5E0330}"/>
                  </a:ext>
                </a:extLst>
              </p:cNvPr>
              <p:cNvSpPr/>
              <p:nvPr/>
            </p:nvSpPr>
            <p:spPr>
              <a:xfrm rot="10800000">
                <a:off x="7364159" y="3087927"/>
                <a:ext cx="1176068" cy="1176068"/>
              </a:xfrm>
              <a:prstGeom prst="arc">
                <a:avLst>
                  <a:gd name="adj1" fmla="val 10895"/>
                  <a:gd name="adj2" fmla="val 15969831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C8C024-BCCC-4023-9B40-78DDC5BA4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2608" y="3656199"/>
                <a:ext cx="114155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AA2A72D-ABD5-4EBB-BC49-9C12D50AD2D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998512" y="4243473"/>
                <a:ext cx="0" cy="1333939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3CEB22-9B3B-4627-A596-AB16EAF14419}"/>
                  </a:ext>
                </a:extLst>
              </p:cNvPr>
              <p:cNvSpPr/>
              <p:nvPr/>
            </p:nvSpPr>
            <p:spPr>
              <a:xfrm>
                <a:off x="7511883" y="3235650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6582F3-90C6-497A-94EC-8E155EC4F924}"/>
                </a:ext>
              </a:extLst>
            </p:cNvPr>
            <p:cNvGrpSpPr/>
            <p:nvPr userDrawn="1"/>
          </p:nvGrpSpPr>
          <p:grpSpPr>
            <a:xfrm>
              <a:off x="5112203" y="2327403"/>
              <a:ext cx="1726799" cy="1867114"/>
              <a:chOff x="3905920" y="1753726"/>
              <a:chExt cx="2302399" cy="2489485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2D5DDB7-720B-4CB6-B3AC-B33399F45365}"/>
                  </a:ext>
                </a:extLst>
              </p:cNvPr>
              <p:cNvSpPr/>
              <p:nvPr/>
            </p:nvSpPr>
            <p:spPr>
              <a:xfrm>
                <a:off x="5032251" y="3067143"/>
                <a:ext cx="1176068" cy="1176068"/>
              </a:xfrm>
              <a:prstGeom prst="arc">
                <a:avLst>
                  <a:gd name="adj1" fmla="val 15956854"/>
                  <a:gd name="adj2" fmla="val 10795556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62CF40-6EF1-4F34-BD34-8786497ED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920" y="3655937"/>
                <a:ext cx="11430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A9F9D86-C2F9-4E8E-B737-72956A8B88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966" y="1753726"/>
                <a:ext cx="0" cy="1333939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D56D119-7D56-4DBD-B0C6-14E7C3C02965}"/>
                  </a:ext>
                </a:extLst>
              </p:cNvPr>
              <p:cNvSpPr/>
              <p:nvPr/>
            </p:nvSpPr>
            <p:spPr>
              <a:xfrm>
                <a:off x="5179975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99B29E7-DBDB-4A9F-8B5A-A2C621D9C022}"/>
                </a:ext>
              </a:extLst>
            </p:cNvPr>
            <p:cNvGrpSpPr/>
            <p:nvPr userDrawn="1"/>
          </p:nvGrpSpPr>
          <p:grpSpPr>
            <a:xfrm>
              <a:off x="3383631" y="3328054"/>
              <a:ext cx="1738214" cy="1867114"/>
              <a:chOff x="1601158" y="3087927"/>
              <a:chExt cx="2317619" cy="2489485"/>
            </a:xfrm>
          </p:grpSpPr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0E49364-A97F-4784-97D7-7E29C7177795}"/>
                  </a:ext>
                </a:extLst>
              </p:cNvPr>
              <p:cNvSpPr/>
              <p:nvPr/>
            </p:nvSpPr>
            <p:spPr>
              <a:xfrm rot="10800000">
                <a:off x="2742709" y="3087927"/>
                <a:ext cx="1176068" cy="1176068"/>
              </a:xfrm>
              <a:prstGeom prst="arc">
                <a:avLst>
                  <a:gd name="adj1" fmla="val 10895"/>
                  <a:gd name="adj2" fmla="val 15969831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AFFD9E9-2803-4A3D-ADAA-D09F4C506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158" y="3656199"/>
                <a:ext cx="114155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D2C33A2-1E46-4BC0-ABAF-8E53C6E14EB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062" y="4243473"/>
                <a:ext cx="0" cy="1333939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5A621E2-9DED-44FD-BD1F-AEA86F875E39}"/>
                  </a:ext>
                </a:extLst>
              </p:cNvPr>
              <p:cNvSpPr/>
              <p:nvPr/>
            </p:nvSpPr>
            <p:spPr>
              <a:xfrm>
                <a:off x="2890432" y="3235650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1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013D55-AA90-422C-9F6D-24C98E4B1549}"/>
                </a:ext>
              </a:extLst>
            </p:cNvPr>
            <p:cNvGrpSpPr/>
            <p:nvPr userDrawn="1"/>
          </p:nvGrpSpPr>
          <p:grpSpPr>
            <a:xfrm>
              <a:off x="2182762" y="2327403"/>
              <a:ext cx="1200308" cy="1867114"/>
              <a:chOff x="0" y="1753726"/>
              <a:chExt cx="1600410" cy="2489485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FCDCF35-5879-4945-94D7-62F371DEE56E}"/>
                  </a:ext>
                </a:extLst>
              </p:cNvPr>
              <p:cNvSpPr/>
              <p:nvPr/>
            </p:nvSpPr>
            <p:spPr>
              <a:xfrm>
                <a:off x="424342" y="3067143"/>
                <a:ext cx="1176068" cy="1176068"/>
              </a:xfrm>
              <a:prstGeom prst="arc">
                <a:avLst>
                  <a:gd name="adj1" fmla="val 15956854"/>
                  <a:gd name="adj2" fmla="val 1089104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42DA899-9C64-463B-A819-23E05989A8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3655937"/>
                <a:ext cx="43863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7004F26-3297-49B6-BB0F-A9C315F204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057" y="1753726"/>
                <a:ext cx="0" cy="1333939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D779A2-781B-405E-B8A3-D77884EC5407}"/>
                  </a:ext>
                </a:extLst>
              </p:cNvPr>
              <p:cNvSpPr/>
              <p:nvPr/>
            </p:nvSpPr>
            <p:spPr>
              <a:xfrm>
                <a:off x="572066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FB15B8-FA2B-4B75-94B3-5E0C54983187}"/>
                </a:ext>
              </a:extLst>
            </p:cNvPr>
            <p:cNvSpPr txBox="1"/>
            <p:nvPr userDrawn="1"/>
          </p:nvSpPr>
          <p:spPr>
            <a:xfrm>
              <a:off x="2543022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580631-0160-4A4A-995D-FD7415EDFE93}"/>
                </a:ext>
              </a:extLst>
            </p:cNvPr>
            <p:cNvSpPr txBox="1"/>
            <p:nvPr userDrawn="1"/>
          </p:nvSpPr>
          <p:spPr>
            <a:xfrm>
              <a:off x="4350714" y="5241713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BC1B41-E3F6-4AEA-8A4D-C1C82F215AD7}"/>
                </a:ext>
              </a:extLst>
            </p:cNvPr>
            <p:cNvSpPr txBox="1"/>
            <p:nvPr userDrawn="1"/>
          </p:nvSpPr>
          <p:spPr>
            <a:xfrm>
              <a:off x="5998393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2019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4649F3-4D69-4AF6-9386-1B5378069AE5}"/>
                </a:ext>
              </a:extLst>
            </p:cNvPr>
            <p:cNvSpPr txBox="1"/>
            <p:nvPr userDrawn="1"/>
          </p:nvSpPr>
          <p:spPr>
            <a:xfrm>
              <a:off x="7817625" y="524092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10785A-5B9C-47F6-8E26-BD316E019720}"/>
                </a:ext>
              </a:extLst>
            </p:cNvPr>
            <p:cNvSpPr txBox="1"/>
            <p:nvPr userDrawn="1"/>
          </p:nvSpPr>
          <p:spPr>
            <a:xfrm>
              <a:off x="9474123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2021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9E3833-76B7-40F2-94C5-D6ABD2A43B6A}"/>
                </a:ext>
              </a:extLst>
            </p:cNvPr>
            <p:cNvGrpSpPr/>
            <p:nvPr userDrawn="1"/>
          </p:nvGrpSpPr>
          <p:grpSpPr>
            <a:xfrm>
              <a:off x="2989304" y="2293340"/>
              <a:ext cx="1250488" cy="910544"/>
              <a:chOff x="1075389" y="1776888"/>
              <a:chExt cx="1667317" cy="121405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70547F-7A92-4A46-89BE-D4DE11126C3C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C03F62F-D8EE-45AE-BCD7-8A1FC931BC7B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7E78B8-B14E-4397-A1D9-2823179BA9CE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DD6FD2-16B0-457A-8045-0D7275B056FC}"/>
                </a:ext>
              </a:extLst>
            </p:cNvPr>
            <p:cNvGrpSpPr/>
            <p:nvPr userDrawn="1"/>
          </p:nvGrpSpPr>
          <p:grpSpPr>
            <a:xfrm>
              <a:off x="4792719" y="4307710"/>
              <a:ext cx="1250488" cy="910544"/>
              <a:chOff x="1075389" y="1776888"/>
              <a:chExt cx="1667317" cy="121405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054BB9-DD17-4795-B918-01149C72C902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7D129C9-C1CC-41DA-B8CC-939816BF933A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9ACBE7-A01B-4061-882C-CA9A97025D15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DFA928-2E33-4FE5-B38C-A18134E69612}"/>
                </a:ext>
              </a:extLst>
            </p:cNvPr>
            <p:cNvGrpSpPr/>
            <p:nvPr userDrawn="1"/>
          </p:nvGrpSpPr>
          <p:grpSpPr>
            <a:xfrm>
              <a:off x="6461971" y="2293340"/>
              <a:ext cx="1250488" cy="910544"/>
              <a:chOff x="1075389" y="1776888"/>
              <a:chExt cx="1667317" cy="121405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6B8EFC-F98D-4627-9B60-07A41F989CEF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C4DB37-A467-43F8-B91A-7221A4B053BC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8C82A3-DD33-4941-9CB6-9835348EA8EC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765517-0C58-4915-A971-1307D8A30F80}"/>
                </a:ext>
              </a:extLst>
            </p:cNvPr>
            <p:cNvGrpSpPr/>
            <p:nvPr userDrawn="1"/>
          </p:nvGrpSpPr>
          <p:grpSpPr>
            <a:xfrm>
              <a:off x="8325733" y="4323100"/>
              <a:ext cx="1250488" cy="910544"/>
              <a:chOff x="1075389" y="1776888"/>
              <a:chExt cx="1667317" cy="121405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D15E086-D770-4480-9C0E-869DAA7BAB02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8A8C451-4FCC-49F4-85D5-96730F5A1A3E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253EFA-93EA-41D3-AEB5-08EAECCBA8EB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7FE318-A66B-4B05-80FD-BB76A78B00A5}"/>
                </a:ext>
              </a:extLst>
            </p:cNvPr>
            <p:cNvGrpSpPr/>
            <p:nvPr userDrawn="1"/>
          </p:nvGrpSpPr>
          <p:grpSpPr>
            <a:xfrm>
              <a:off x="9934637" y="2325152"/>
              <a:ext cx="1250488" cy="910544"/>
              <a:chOff x="1075389" y="1776888"/>
              <a:chExt cx="1667317" cy="121405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690ACA-FBD0-4ABF-8A05-71DA10010424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A16E575-618B-4A92-B1C9-074EB4D88CB7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EEF17DF-6881-4406-98EA-C67E78BFE2DA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1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5456F5C-62B5-40F0-A6D5-07441038513E}"/>
              </a:ext>
            </a:extLst>
          </p:cNvPr>
          <p:cNvSpPr>
            <a:spLocks/>
          </p:cNvSpPr>
          <p:nvPr userDrawn="1"/>
        </p:nvSpPr>
        <p:spPr bwMode="auto">
          <a:xfrm>
            <a:off x="2150849" y="1466084"/>
            <a:ext cx="1366161" cy="912114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0 w 929"/>
              <a:gd name="T1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00F44B8-C847-4C91-8F01-03E79F3983C2}"/>
              </a:ext>
            </a:extLst>
          </p:cNvPr>
          <p:cNvSpPr>
            <a:spLocks/>
          </p:cNvSpPr>
          <p:nvPr userDrawn="1"/>
        </p:nvSpPr>
        <p:spPr bwMode="auto">
          <a:xfrm>
            <a:off x="3237606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64021AF-59DF-4B37-93C7-F3ECBA1F51EA}"/>
              </a:ext>
            </a:extLst>
          </p:cNvPr>
          <p:cNvSpPr>
            <a:spLocks/>
          </p:cNvSpPr>
          <p:nvPr userDrawn="1"/>
        </p:nvSpPr>
        <p:spPr bwMode="auto">
          <a:xfrm>
            <a:off x="4324362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2017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981FCDE-9794-46D5-ABC4-37860835093B}"/>
              </a:ext>
            </a:extLst>
          </p:cNvPr>
          <p:cNvSpPr>
            <a:spLocks/>
          </p:cNvSpPr>
          <p:nvPr userDrawn="1"/>
        </p:nvSpPr>
        <p:spPr bwMode="auto">
          <a:xfrm>
            <a:off x="5411118" y="1466084"/>
            <a:ext cx="1366161" cy="912114"/>
          </a:xfrm>
          <a:custGeom>
            <a:avLst/>
            <a:gdLst>
              <a:gd name="T0" fmla="*/ 0 w 930"/>
              <a:gd name="T1" fmla="*/ 0 h 365"/>
              <a:gd name="T2" fmla="*/ 747 w 930"/>
              <a:gd name="T3" fmla="*/ 0 h 365"/>
              <a:gd name="T4" fmla="*/ 930 w 930"/>
              <a:gd name="T5" fmla="*/ 182 h 365"/>
              <a:gd name="T6" fmla="*/ 747 w 930"/>
              <a:gd name="T7" fmla="*/ 365 h 365"/>
              <a:gd name="T8" fmla="*/ 0 w 930"/>
              <a:gd name="T9" fmla="*/ 365 h 365"/>
              <a:gd name="T10" fmla="*/ 182 w 930"/>
              <a:gd name="T11" fmla="*/ 182 h 365"/>
              <a:gd name="T12" fmla="*/ 0 w 930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0" h="365">
                <a:moveTo>
                  <a:pt x="0" y="0"/>
                </a:moveTo>
                <a:lnTo>
                  <a:pt x="747" y="0"/>
                </a:lnTo>
                <a:lnTo>
                  <a:pt x="930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2018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A406C7A7-2CC9-45D8-8608-F88E468674D6}"/>
              </a:ext>
            </a:extLst>
          </p:cNvPr>
          <p:cNvSpPr>
            <a:spLocks/>
          </p:cNvSpPr>
          <p:nvPr userDrawn="1"/>
        </p:nvSpPr>
        <p:spPr bwMode="auto">
          <a:xfrm>
            <a:off x="6497875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2019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E48B56F3-B872-4E8C-9474-2485CFD0EC9F}"/>
              </a:ext>
            </a:extLst>
          </p:cNvPr>
          <p:cNvSpPr>
            <a:spLocks/>
          </p:cNvSpPr>
          <p:nvPr userDrawn="1"/>
        </p:nvSpPr>
        <p:spPr bwMode="auto">
          <a:xfrm>
            <a:off x="7584632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0B961782-3A3E-4625-8FE7-E4FA91641AC7}"/>
              </a:ext>
            </a:extLst>
          </p:cNvPr>
          <p:cNvSpPr>
            <a:spLocks/>
          </p:cNvSpPr>
          <p:nvPr userDrawn="1"/>
        </p:nvSpPr>
        <p:spPr bwMode="auto">
          <a:xfrm>
            <a:off x="8671388" y="1466084"/>
            <a:ext cx="1366161" cy="912114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182 w 929"/>
              <a:gd name="T11" fmla="*/ 182 h 365"/>
              <a:gd name="T12" fmla="*/ 0 w 929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2021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706593-2D8C-4169-8489-35250A8E02A1}"/>
              </a:ext>
            </a:extLst>
          </p:cNvPr>
          <p:cNvSpPr/>
          <p:nvPr userDrawn="1"/>
        </p:nvSpPr>
        <p:spPr>
          <a:xfrm>
            <a:off x="2150849" y="4166509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/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/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3CA456-722B-4C7F-9852-C5B9380C1828}"/>
              </a:ext>
            </a:extLst>
          </p:cNvPr>
          <p:cNvSpPr/>
          <p:nvPr userDrawn="1"/>
        </p:nvSpPr>
        <p:spPr>
          <a:xfrm>
            <a:off x="3238223" y="2686505"/>
            <a:ext cx="1362456" cy="1171697"/>
          </a:xfrm>
          <a:prstGeom prst="roundRect">
            <a:avLst>
              <a:gd name="adj" fmla="val 85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prstClr val="white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prstClr val="white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72FAFB-FAC8-4AAE-A139-96E84E602CA5}"/>
              </a:ext>
            </a:extLst>
          </p:cNvPr>
          <p:cNvSpPr/>
          <p:nvPr userDrawn="1"/>
        </p:nvSpPr>
        <p:spPr>
          <a:xfrm>
            <a:off x="4325597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3F87D2-8679-469D-94E0-14B621BB2783}"/>
              </a:ext>
            </a:extLst>
          </p:cNvPr>
          <p:cNvSpPr/>
          <p:nvPr userDrawn="1"/>
        </p:nvSpPr>
        <p:spPr>
          <a:xfrm>
            <a:off x="5412971" y="2686505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832A6-B39A-47B5-BA6C-8B1E606D0E39}"/>
              </a:ext>
            </a:extLst>
          </p:cNvPr>
          <p:cNvSpPr/>
          <p:nvPr userDrawn="1"/>
        </p:nvSpPr>
        <p:spPr>
          <a:xfrm>
            <a:off x="6500345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323CF0-AC20-4C73-AEF1-114A68B1487D}"/>
              </a:ext>
            </a:extLst>
          </p:cNvPr>
          <p:cNvSpPr/>
          <p:nvPr userDrawn="1"/>
        </p:nvSpPr>
        <p:spPr>
          <a:xfrm>
            <a:off x="7587719" y="2686505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prstClr val="white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prstClr val="white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BFF730-4217-4820-96CD-A0FD0C1C3A49}"/>
              </a:ext>
            </a:extLst>
          </p:cNvPr>
          <p:cNvSpPr/>
          <p:nvPr userDrawn="1"/>
        </p:nvSpPr>
        <p:spPr>
          <a:xfrm>
            <a:off x="8675093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7F517-FD8A-4FF2-9D07-2DF1BCCF3562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3919451" y="2378196"/>
            <a:ext cx="0" cy="30830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C225F-F624-4545-BF08-F55BE576B494}"/>
              </a:ext>
            </a:extLst>
          </p:cNvPr>
          <p:cNvCxnSpPr>
            <a:cxnSpLocks/>
            <a:endCxn id="12" idx="0"/>
          </p:cNvCxnSpPr>
          <p:nvPr userDrawn="1"/>
        </p:nvCxnSpPr>
        <p:spPr>
          <a:xfrm>
            <a:off x="2832077" y="2378196"/>
            <a:ext cx="0" cy="17883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4D12BC-9FE8-4148-9BAC-CF47C6F099AA}"/>
              </a:ext>
            </a:extLst>
          </p:cNvPr>
          <p:cNvCxnSpPr>
            <a:cxnSpLocks/>
            <a:endCxn id="14" idx="0"/>
          </p:cNvCxnSpPr>
          <p:nvPr userDrawn="1"/>
        </p:nvCxnSpPr>
        <p:spPr>
          <a:xfrm>
            <a:off x="5006825" y="2378196"/>
            <a:ext cx="0" cy="17883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4D283-0C81-427D-B736-B589CE8A31FD}"/>
              </a:ext>
            </a:extLst>
          </p:cNvPr>
          <p:cNvCxnSpPr>
            <a:cxnSpLocks/>
            <a:endCxn id="16" idx="0"/>
          </p:cNvCxnSpPr>
          <p:nvPr userDrawn="1"/>
        </p:nvCxnSpPr>
        <p:spPr>
          <a:xfrm>
            <a:off x="7170713" y="2378196"/>
            <a:ext cx="10860" cy="17883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16EABB-E4EA-4BA4-9A80-BB24E1C7E6B1}"/>
              </a:ext>
            </a:extLst>
          </p:cNvPr>
          <p:cNvCxnSpPr>
            <a:cxnSpLocks/>
            <a:endCxn id="18" idx="0"/>
          </p:cNvCxnSpPr>
          <p:nvPr userDrawn="1"/>
        </p:nvCxnSpPr>
        <p:spPr>
          <a:xfrm>
            <a:off x="9345460" y="2378196"/>
            <a:ext cx="10861" cy="178831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61C051-8353-4395-A548-8D7ADFBE07B8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>
            <a:off x="6094199" y="2378196"/>
            <a:ext cx="0" cy="3083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F048CD-ADCC-44DD-B10C-76882D9DF818}"/>
              </a:ext>
            </a:extLst>
          </p:cNvPr>
          <p:cNvCxnSpPr>
            <a:cxnSpLocks/>
            <a:endCxn id="17" idx="0"/>
          </p:cNvCxnSpPr>
          <p:nvPr userDrawn="1"/>
        </p:nvCxnSpPr>
        <p:spPr>
          <a:xfrm>
            <a:off x="8268947" y="2378196"/>
            <a:ext cx="0" cy="3083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9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F515219-2E29-40F0-A1B6-8362C477310E}"/>
              </a:ext>
            </a:extLst>
          </p:cNvPr>
          <p:cNvSpPr/>
          <p:nvPr userDrawn="1"/>
        </p:nvSpPr>
        <p:spPr>
          <a:xfrm>
            <a:off x="3632875" y="1317930"/>
            <a:ext cx="2293893" cy="229389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101600" dist="139700" dir="42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93D3E8-C39E-4AFB-9E4E-A639928CA060}"/>
              </a:ext>
            </a:extLst>
          </p:cNvPr>
          <p:cNvSpPr/>
          <p:nvPr userDrawn="1"/>
        </p:nvSpPr>
        <p:spPr>
          <a:xfrm>
            <a:off x="7836006" y="1327141"/>
            <a:ext cx="2293893" cy="229389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101600" dist="139700" dir="42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2E7D9B0-EAED-4F09-BD24-8B994A9F960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04104356"/>
              </p:ext>
            </p:extLst>
          </p:nvPr>
        </p:nvGraphicFramePr>
        <p:xfrm>
          <a:off x="2812362" y="1148803"/>
          <a:ext cx="3929830" cy="26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23C3B01B-5585-4F70-A6CA-DAB8BD94004C}"/>
              </a:ext>
            </a:extLst>
          </p:cNvPr>
          <p:cNvSpPr/>
          <p:nvPr userDrawn="1"/>
        </p:nvSpPr>
        <p:spPr>
          <a:xfrm>
            <a:off x="4015128" y="1706852"/>
            <a:ext cx="1524297" cy="152429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01600" dir="4200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45%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5417F2F-07B7-4C9F-83D1-C9F3C4986B0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29482376"/>
              </p:ext>
            </p:extLst>
          </p:nvPr>
        </p:nvGraphicFramePr>
        <p:xfrm>
          <a:off x="7015746" y="1148803"/>
          <a:ext cx="3929830" cy="26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140C5EC7-1AE0-4A34-A503-90BE1791F58A}"/>
              </a:ext>
            </a:extLst>
          </p:cNvPr>
          <p:cNvSpPr/>
          <p:nvPr userDrawn="1"/>
        </p:nvSpPr>
        <p:spPr>
          <a:xfrm>
            <a:off x="8218512" y="1706852"/>
            <a:ext cx="1524297" cy="152429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01600" dir="4200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1">
                <a:ln>
                  <a:noFill/>
                </a:ln>
                <a:solidFill>
                  <a:srgbClr val="A2B96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799F8C-E1AD-40B3-B8D0-0494A38F82C8}"/>
              </a:ext>
            </a:extLst>
          </p:cNvPr>
          <p:cNvGrpSpPr/>
          <p:nvPr userDrawn="1"/>
        </p:nvGrpSpPr>
        <p:grpSpPr>
          <a:xfrm>
            <a:off x="2920717" y="4240099"/>
            <a:ext cx="2937088" cy="1690262"/>
            <a:chOff x="332936" y="4590783"/>
            <a:chExt cx="2937088" cy="16902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43E2E0-A86D-4311-AAEC-B16A53ACC366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9EF299-C408-4BA4-B936-7C27CD4F97A8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BE0902-B229-4FE0-BFCE-9BCD3694F88E}"/>
              </a:ext>
            </a:extLst>
          </p:cNvPr>
          <p:cNvGrpSpPr/>
          <p:nvPr userDrawn="1"/>
        </p:nvGrpSpPr>
        <p:grpSpPr>
          <a:xfrm>
            <a:off x="7083261" y="4240099"/>
            <a:ext cx="2937088" cy="1690262"/>
            <a:chOff x="332936" y="4590783"/>
            <a:chExt cx="2937088" cy="16902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7EAE9B-79D2-4BFF-9582-135764C0D300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D06111-6A38-4BE6-AE72-B259C798DA36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34F30DF3-143E-403A-8500-B79A3AC2D21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38767148"/>
              </p:ext>
            </p:extLst>
          </p:nvPr>
        </p:nvGraphicFramePr>
        <p:xfrm>
          <a:off x="1679468" y="2849051"/>
          <a:ext cx="2026109" cy="19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979F991-6B77-4A57-9D09-88D2606BFBB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54646021"/>
              </p:ext>
            </p:extLst>
          </p:nvPr>
        </p:nvGraphicFramePr>
        <p:xfrm>
          <a:off x="6001150" y="2849051"/>
          <a:ext cx="2026109" cy="19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9C6FDFAD-E87C-403E-B03B-0119774184F4}"/>
              </a:ext>
            </a:extLst>
          </p:cNvPr>
          <p:cNvSpPr/>
          <p:nvPr userDrawn="1"/>
        </p:nvSpPr>
        <p:spPr>
          <a:xfrm>
            <a:off x="2027502" y="1237736"/>
            <a:ext cx="1786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2472C3-614E-4293-B0C6-9581D916C8FA}"/>
              </a:ext>
            </a:extLst>
          </p:cNvPr>
          <p:cNvSpPr/>
          <p:nvPr userDrawn="1"/>
        </p:nvSpPr>
        <p:spPr>
          <a:xfrm>
            <a:off x="6532661" y="1237736"/>
            <a:ext cx="1786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8555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342EDB-9C74-4D91-A1D3-7E3F88CE98AC}"/>
              </a:ext>
            </a:extLst>
          </p:cNvPr>
          <p:cNvGrpSpPr/>
          <p:nvPr userDrawn="1"/>
        </p:nvGrpSpPr>
        <p:grpSpPr>
          <a:xfrm>
            <a:off x="1936052" y="2125980"/>
            <a:ext cx="8319896" cy="2606040"/>
            <a:chOff x="412052" y="2175986"/>
            <a:chExt cx="8319896" cy="2606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DE710B-1594-4F3D-AF90-69BD76120FC8}"/>
                </a:ext>
              </a:extLst>
            </p:cNvPr>
            <p:cNvGrpSpPr/>
            <p:nvPr userDrawn="1"/>
          </p:nvGrpSpPr>
          <p:grpSpPr>
            <a:xfrm>
              <a:off x="412052" y="2175986"/>
              <a:ext cx="2606040" cy="2606040"/>
              <a:chOff x="1393533" y="1790326"/>
              <a:chExt cx="3474720" cy="3474720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6848FD5B-6A6D-45CE-838D-A9333589FDDA}"/>
                  </a:ext>
                </a:extLst>
              </p:cNvPr>
              <p:cNvGraphicFramePr/>
              <p:nvPr/>
            </p:nvGraphicFramePr>
            <p:xfrm>
              <a:off x="1393533" y="1790326"/>
              <a:ext cx="3474720" cy="3474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1B2E15E-DD9F-4B79-B058-51AFD3DDE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33" y="1790326"/>
                <a:ext cx="3465576" cy="3465576"/>
              </a:xfrm>
              <a:custGeom>
                <a:avLst/>
                <a:gdLst>
                  <a:gd name="connsiteX0" fmla="*/ 1836486 w 3672972"/>
                  <a:gd name="connsiteY0" fmla="*/ 462755 h 3679826"/>
                  <a:gd name="connsiteX1" fmla="*/ 459329 w 3672972"/>
                  <a:gd name="connsiteY1" fmla="*/ 1839912 h 3679826"/>
                  <a:gd name="connsiteX2" fmla="*/ 1836486 w 3672972"/>
                  <a:gd name="connsiteY2" fmla="*/ 3217069 h 3679826"/>
                  <a:gd name="connsiteX3" fmla="*/ 3213643 w 3672972"/>
                  <a:gd name="connsiteY3" fmla="*/ 1839912 h 3679826"/>
                  <a:gd name="connsiteX4" fmla="*/ 1836486 w 3672972"/>
                  <a:gd name="connsiteY4" fmla="*/ 462755 h 3679826"/>
                  <a:gd name="connsiteX5" fmla="*/ 1836486 w 3672972"/>
                  <a:gd name="connsiteY5" fmla="*/ 0 h 3679826"/>
                  <a:gd name="connsiteX6" fmla="*/ 3672972 w 3672972"/>
                  <a:gd name="connsiteY6" fmla="*/ 1839913 h 3679826"/>
                  <a:gd name="connsiteX7" fmla="*/ 1836486 w 3672972"/>
                  <a:gd name="connsiteY7" fmla="*/ 3679826 h 3679826"/>
                  <a:gd name="connsiteX8" fmla="*/ 0 w 3672972"/>
                  <a:gd name="connsiteY8" fmla="*/ 1839913 h 3679826"/>
                  <a:gd name="connsiteX9" fmla="*/ 1836486 w 3672972"/>
                  <a:gd name="connsiteY9" fmla="*/ 0 h 3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2972" h="3679826">
                    <a:moveTo>
                      <a:pt x="1836486" y="462755"/>
                    </a:moveTo>
                    <a:cubicBezTo>
                      <a:pt x="1075903" y="462755"/>
                      <a:pt x="459329" y="1079329"/>
                      <a:pt x="459329" y="1839912"/>
                    </a:cubicBezTo>
                    <a:cubicBezTo>
                      <a:pt x="459329" y="2600495"/>
                      <a:pt x="1075903" y="3217069"/>
                      <a:pt x="1836486" y="3217069"/>
                    </a:cubicBezTo>
                    <a:cubicBezTo>
                      <a:pt x="2597069" y="3217069"/>
                      <a:pt x="3213643" y="2600495"/>
                      <a:pt x="3213643" y="1839912"/>
                    </a:cubicBezTo>
                    <a:cubicBezTo>
                      <a:pt x="3213643" y="1079329"/>
                      <a:pt x="2597069" y="462755"/>
                      <a:pt x="1836486" y="462755"/>
                    </a:cubicBezTo>
                    <a:close/>
                    <a:moveTo>
                      <a:pt x="1836486" y="0"/>
                    </a:moveTo>
                    <a:cubicBezTo>
                      <a:pt x="2850749" y="0"/>
                      <a:pt x="3672972" y="823757"/>
                      <a:pt x="3672972" y="1839913"/>
                    </a:cubicBezTo>
                    <a:cubicBezTo>
                      <a:pt x="3672972" y="2856069"/>
                      <a:pt x="2850749" y="3679826"/>
                      <a:pt x="1836486" y="3679826"/>
                    </a:cubicBezTo>
                    <a:cubicBezTo>
                      <a:pt x="822223" y="3679826"/>
                      <a:pt x="0" y="2856069"/>
                      <a:pt x="0" y="1839913"/>
                    </a:cubicBezTo>
                    <a:cubicBezTo>
                      <a:pt x="0" y="823757"/>
                      <a:pt x="822223" y="0"/>
                      <a:pt x="183648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931D13-6222-417B-8A8C-7AB03ABD8AC4}"/>
                </a:ext>
              </a:extLst>
            </p:cNvPr>
            <p:cNvGrpSpPr/>
            <p:nvPr userDrawn="1"/>
          </p:nvGrpSpPr>
          <p:grpSpPr>
            <a:xfrm>
              <a:off x="6125908" y="2175986"/>
              <a:ext cx="2606040" cy="2606040"/>
              <a:chOff x="1393533" y="1790326"/>
              <a:chExt cx="3474720" cy="3474720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6A4EF97E-856B-466C-BD95-45EC647ED961}"/>
                  </a:ext>
                </a:extLst>
              </p:cNvPr>
              <p:cNvGraphicFramePr/>
              <p:nvPr/>
            </p:nvGraphicFramePr>
            <p:xfrm>
              <a:off x="1393533" y="1790326"/>
              <a:ext cx="3474720" cy="3474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1EEE229-7827-434A-9042-BCB6CFBC6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33" y="1790326"/>
                <a:ext cx="3465576" cy="3465576"/>
              </a:xfrm>
              <a:custGeom>
                <a:avLst/>
                <a:gdLst>
                  <a:gd name="connsiteX0" fmla="*/ 1836486 w 3672972"/>
                  <a:gd name="connsiteY0" fmla="*/ 462755 h 3679826"/>
                  <a:gd name="connsiteX1" fmla="*/ 459329 w 3672972"/>
                  <a:gd name="connsiteY1" fmla="*/ 1839912 h 3679826"/>
                  <a:gd name="connsiteX2" fmla="*/ 1836486 w 3672972"/>
                  <a:gd name="connsiteY2" fmla="*/ 3217069 h 3679826"/>
                  <a:gd name="connsiteX3" fmla="*/ 3213643 w 3672972"/>
                  <a:gd name="connsiteY3" fmla="*/ 1839912 h 3679826"/>
                  <a:gd name="connsiteX4" fmla="*/ 1836486 w 3672972"/>
                  <a:gd name="connsiteY4" fmla="*/ 462755 h 3679826"/>
                  <a:gd name="connsiteX5" fmla="*/ 1836486 w 3672972"/>
                  <a:gd name="connsiteY5" fmla="*/ 0 h 3679826"/>
                  <a:gd name="connsiteX6" fmla="*/ 3672972 w 3672972"/>
                  <a:gd name="connsiteY6" fmla="*/ 1839913 h 3679826"/>
                  <a:gd name="connsiteX7" fmla="*/ 1836486 w 3672972"/>
                  <a:gd name="connsiteY7" fmla="*/ 3679826 h 3679826"/>
                  <a:gd name="connsiteX8" fmla="*/ 0 w 3672972"/>
                  <a:gd name="connsiteY8" fmla="*/ 1839913 h 3679826"/>
                  <a:gd name="connsiteX9" fmla="*/ 1836486 w 3672972"/>
                  <a:gd name="connsiteY9" fmla="*/ 0 h 3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2972" h="3679826">
                    <a:moveTo>
                      <a:pt x="1836486" y="462755"/>
                    </a:moveTo>
                    <a:cubicBezTo>
                      <a:pt x="1075903" y="462755"/>
                      <a:pt x="459329" y="1079329"/>
                      <a:pt x="459329" y="1839912"/>
                    </a:cubicBezTo>
                    <a:cubicBezTo>
                      <a:pt x="459329" y="2600495"/>
                      <a:pt x="1075903" y="3217069"/>
                      <a:pt x="1836486" y="3217069"/>
                    </a:cubicBezTo>
                    <a:cubicBezTo>
                      <a:pt x="2597069" y="3217069"/>
                      <a:pt x="3213643" y="2600495"/>
                      <a:pt x="3213643" y="1839912"/>
                    </a:cubicBezTo>
                    <a:cubicBezTo>
                      <a:pt x="3213643" y="1079329"/>
                      <a:pt x="2597069" y="462755"/>
                      <a:pt x="1836486" y="462755"/>
                    </a:cubicBezTo>
                    <a:close/>
                    <a:moveTo>
                      <a:pt x="1836486" y="0"/>
                    </a:moveTo>
                    <a:cubicBezTo>
                      <a:pt x="2850749" y="0"/>
                      <a:pt x="3672972" y="823757"/>
                      <a:pt x="3672972" y="1839913"/>
                    </a:cubicBezTo>
                    <a:cubicBezTo>
                      <a:pt x="3672972" y="2856069"/>
                      <a:pt x="2850749" y="3679826"/>
                      <a:pt x="1836486" y="3679826"/>
                    </a:cubicBezTo>
                    <a:cubicBezTo>
                      <a:pt x="822223" y="3679826"/>
                      <a:pt x="0" y="2856069"/>
                      <a:pt x="0" y="1839913"/>
                    </a:cubicBezTo>
                    <a:cubicBezTo>
                      <a:pt x="0" y="823757"/>
                      <a:pt x="822223" y="0"/>
                      <a:pt x="183648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6D1D790A-73F4-4578-A756-5E7A623A36C9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3264194573"/>
                </p:ext>
              </p:extLst>
            </p:nvPr>
          </p:nvGraphicFramePr>
          <p:xfrm>
            <a:off x="3272410" y="2175986"/>
            <a:ext cx="2606040" cy="2606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06B15E-8C45-4058-BA5D-29E9D2454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3278" y="2266855"/>
              <a:ext cx="2417445" cy="2417445"/>
            </a:xfrm>
            <a:custGeom>
              <a:avLst/>
              <a:gdLst>
                <a:gd name="connsiteX0" fmla="*/ 1613032 w 3223260"/>
                <a:gd name="connsiteY0" fmla="*/ 595929 h 3223260"/>
                <a:gd name="connsiteX1" fmla="*/ 591227 w 3223260"/>
                <a:gd name="connsiteY1" fmla="*/ 1615831 h 3223260"/>
                <a:gd name="connsiteX2" fmla="*/ 1613032 w 3223260"/>
                <a:gd name="connsiteY2" fmla="*/ 2635732 h 3223260"/>
                <a:gd name="connsiteX3" fmla="*/ 2634836 w 3223260"/>
                <a:gd name="connsiteY3" fmla="*/ 1615831 h 3223260"/>
                <a:gd name="connsiteX4" fmla="*/ 1613032 w 3223260"/>
                <a:gd name="connsiteY4" fmla="*/ 595929 h 3223260"/>
                <a:gd name="connsiteX5" fmla="*/ 1611630 w 3223260"/>
                <a:gd name="connsiteY5" fmla="*/ 0 h 3223260"/>
                <a:gd name="connsiteX6" fmla="*/ 3223260 w 3223260"/>
                <a:gd name="connsiteY6" fmla="*/ 1611630 h 3223260"/>
                <a:gd name="connsiteX7" fmla="*/ 1611630 w 3223260"/>
                <a:gd name="connsiteY7" fmla="*/ 3223260 h 3223260"/>
                <a:gd name="connsiteX8" fmla="*/ 0 w 3223260"/>
                <a:gd name="connsiteY8" fmla="*/ 1611630 h 3223260"/>
                <a:gd name="connsiteX9" fmla="*/ 1611630 w 3223260"/>
                <a:gd name="connsiteY9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3260" h="3223260">
                  <a:moveTo>
                    <a:pt x="1613032" y="595929"/>
                  </a:moveTo>
                  <a:cubicBezTo>
                    <a:pt x="1048704" y="595929"/>
                    <a:pt x="591227" y="1052555"/>
                    <a:pt x="591227" y="1615831"/>
                  </a:cubicBezTo>
                  <a:cubicBezTo>
                    <a:pt x="591227" y="2179107"/>
                    <a:pt x="1048704" y="2635732"/>
                    <a:pt x="1613032" y="2635732"/>
                  </a:cubicBezTo>
                  <a:cubicBezTo>
                    <a:pt x="2177359" y="2635732"/>
                    <a:pt x="2634836" y="2179107"/>
                    <a:pt x="2634836" y="1615831"/>
                  </a:cubicBezTo>
                  <a:cubicBezTo>
                    <a:pt x="2634836" y="1052555"/>
                    <a:pt x="2177359" y="595929"/>
                    <a:pt x="1613032" y="595929"/>
                  </a:cubicBezTo>
                  <a:close/>
                  <a:moveTo>
                    <a:pt x="1611630" y="0"/>
                  </a:moveTo>
                  <a:cubicBezTo>
                    <a:pt x="2501709" y="0"/>
                    <a:pt x="3223260" y="721551"/>
                    <a:pt x="3223260" y="1611630"/>
                  </a:cubicBezTo>
                  <a:cubicBezTo>
                    <a:pt x="3223260" y="2501709"/>
                    <a:pt x="2501709" y="3223260"/>
                    <a:pt x="1611630" y="3223260"/>
                  </a:cubicBezTo>
                  <a:cubicBezTo>
                    <a:pt x="721552" y="3223260"/>
                    <a:pt x="0" y="2501709"/>
                    <a:pt x="0" y="1611630"/>
                  </a:cubicBezTo>
                  <a:cubicBezTo>
                    <a:pt x="0" y="721551"/>
                    <a:pt x="721552" y="0"/>
                    <a:pt x="1611630" y="0"/>
                  </a:cubicBezTo>
                  <a:close/>
                </a:path>
              </a:pathLst>
            </a:custGeom>
            <a:solidFill>
              <a:sysClr val="windowText" lastClr="000000">
                <a:alpha val="2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EC44088-C8E6-4D3D-BE8D-53127388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0" y="365125"/>
            <a:ext cx="966019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5F3F1B-699D-44FA-B720-B87194B0B686}"/>
              </a:ext>
            </a:extLst>
          </p:cNvPr>
          <p:cNvGrpSpPr/>
          <p:nvPr userDrawn="1"/>
        </p:nvGrpSpPr>
        <p:grpSpPr>
          <a:xfrm>
            <a:off x="2587907" y="5023870"/>
            <a:ext cx="7050597" cy="1690262"/>
            <a:chOff x="332936" y="4590783"/>
            <a:chExt cx="2937088" cy="16902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D72B9F-66C0-4493-BEDC-7AA556BAE91B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375C64-5ABD-4F38-B6AF-FBEF30460874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69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>
            <a:extLst>
              <a:ext uri="{FF2B5EF4-FFF2-40B4-BE49-F238E27FC236}">
                <a16:creationId xmlns:a16="http://schemas.microsoft.com/office/drawing/2014/main" id="{FEAB4837-8E89-4029-8EC3-126B89938492}"/>
              </a:ext>
            </a:extLst>
          </p:cNvPr>
          <p:cNvSpPr txBox="1"/>
          <p:nvPr userDrawn="1"/>
        </p:nvSpPr>
        <p:spPr>
          <a:xfrm>
            <a:off x="3111201" y="1368785"/>
            <a:ext cx="680636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19D9D39-93D5-476A-9927-4A674C5035D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0106932"/>
              </p:ext>
            </p:extLst>
          </p:nvPr>
        </p:nvGraphicFramePr>
        <p:xfrm>
          <a:off x="2958193" y="1809944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2359A05-5A1A-4EA5-9ABB-3772E320E0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85076096"/>
              </p:ext>
            </p:extLst>
          </p:nvPr>
        </p:nvGraphicFramePr>
        <p:xfrm>
          <a:off x="4689247" y="1809944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89D9A4-FA59-4FC3-BFAC-FF7A8EDA6635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9289" y="2120967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D3CAA5FE-6716-4905-B86C-198295C65972}"/>
              </a:ext>
            </a:extLst>
          </p:cNvPr>
          <p:cNvSpPr txBox="1"/>
          <p:nvPr userDrawn="1"/>
        </p:nvSpPr>
        <p:spPr>
          <a:xfrm>
            <a:off x="4249011" y="1843968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38AC8D-81EF-494B-B466-189A66368C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9849" y="2120966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24" name="TextBox 38">
            <a:extLst>
              <a:ext uri="{FF2B5EF4-FFF2-40B4-BE49-F238E27FC236}">
                <a16:creationId xmlns:a16="http://schemas.microsoft.com/office/drawing/2014/main" id="{4A6AD85A-479E-496C-A92B-1E7FA7E9BD0D}"/>
              </a:ext>
            </a:extLst>
          </p:cNvPr>
          <p:cNvSpPr txBox="1"/>
          <p:nvPr userDrawn="1"/>
        </p:nvSpPr>
        <p:spPr>
          <a:xfrm>
            <a:off x="6039572" y="1843967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35%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ED6886B2-DB01-4D64-ACE2-395AC28A04CB}"/>
              </a:ext>
            </a:extLst>
          </p:cNvPr>
          <p:cNvSpPr txBox="1"/>
          <p:nvPr userDrawn="1"/>
        </p:nvSpPr>
        <p:spPr>
          <a:xfrm>
            <a:off x="3431434" y="2370660"/>
            <a:ext cx="4251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41BD0792-CC07-40FC-A294-275624236903}"/>
              </a:ext>
            </a:extLst>
          </p:cNvPr>
          <p:cNvSpPr txBox="1"/>
          <p:nvPr userDrawn="1"/>
        </p:nvSpPr>
        <p:spPr>
          <a:xfrm>
            <a:off x="5075125" y="2370660"/>
            <a:ext cx="59984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522219-7732-40B0-BA31-EC98DCD57B3B}"/>
              </a:ext>
            </a:extLst>
          </p:cNvPr>
          <p:cNvCxnSpPr>
            <a:cxnSpLocks/>
          </p:cNvCxnSpPr>
          <p:nvPr userDrawn="1"/>
        </p:nvCxnSpPr>
        <p:spPr>
          <a:xfrm>
            <a:off x="3111201" y="1671311"/>
            <a:ext cx="333168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0423C3C9-C33B-4F93-8E75-5D5FC9FFAD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5820701"/>
              </p:ext>
            </p:extLst>
          </p:nvPr>
        </p:nvGraphicFramePr>
        <p:xfrm>
          <a:off x="7183208" y="1684384"/>
          <a:ext cx="2057400" cy="16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89">
            <a:extLst>
              <a:ext uri="{FF2B5EF4-FFF2-40B4-BE49-F238E27FC236}">
                <a16:creationId xmlns:a16="http://schemas.microsoft.com/office/drawing/2014/main" id="{53D7C627-5E9D-42AE-9157-B4F04D8E000F}"/>
              </a:ext>
            </a:extLst>
          </p:cNvPr>
          <p:cNvSpPr txBox="1"/>
          <p:nvPr userDrawn="1"/>
        </p:nvSpPr>
        <p:spPr>
          <a:xfrm>
            <a:off x="6805575" y="1366242"/>
            <a:ext cx="39485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22B8300-E714-4411-ACEA-BBA74F6F63C1}"/>
              </a:ext>
            </a:extLst>
          </p:cNvPr>
          <p:cNvCxnSpPr>
            <a:cxnSpLocks/>
          </p:cNvCxnSpPr>
          <p:nvPr userDrawn="1"/>
        </p:nvCxnSpPr>
        <p:spPr>
          <a:xfrm>
            <a:off x="6805575" y="1668769"/>
            <a:ext cx="2121865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63" name="TextBox 91">
            <a:extLst>
              <a:ext uri="{FF2B5EF4-FFF2-40B4-BE49-F238E27FC236}">
                <a16:creationId xmlns:a16="http://schemas.microsoft.com/office/drawing/2014/main" id="{132E0AA1-D3C7-42BA-BFA0-D04BABF78E22}"/>
              </a:ext>
            </a:extLst>
          </p:cNvPr>
          <p:cNvSpPr txBox="1"/>
          <p:nvPr userDrawn="1"/>
        </p:nvSpPr>
        <p:spPr>
          <a:xfrm>
            <a:off x="6697178" y="1839860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18-24</a:t>
            </a:r>
          </a:p>
        </p:txBody>
      </p:sp>
      <p:sp>
        <p:nvSpPr>
          <p:cNvPr id="64" name="TextBox 92">
            <a:extLst>
              <a:ext uri="{FF2B5EF4-FFF2-40B4-BE49-F238E27FC236}">
                <a16:creationId xmlns:a16="http://schemas.microsoft.com/office/drawing/2014/main" id="{66142A66-F566-408F-9225-7F810AF63A3E}"/>
              </a:ext>
            </a:extLst>
          </p:cNvPr>
          <p:cNvSpPr txBox="1"/>
          <p:nvPr userDrawn="1"/>
        </p:nvSpPr>
        <p:spPr>
          <a:xfrm>
            <a:off x="6697178" y="2220075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25-44</a:t>
            </a:r>
          </a:p>
        </p:txBody>
      </p:sp>
      <p:sp>
        <p:nvSpPr>
          <p:cNvPr id="65" name="TextBox 93">
            <a:extLst>
              <a:ext uri="{FF2B5EF4-FFF2-40B4-BE49-F238E27FC236}">
                <a16:creationId xmlns:a16="http://schemas.microsoft.com/office/drawing/2014/main" id="{671B4656-B52F-48B5-82C6-03F47E8CB2B4}"/>
              </a:ext>
            </a:extLst>
          </p:cNvPr>
          <p:cNvSpPr txBox="1"/>
          <p:nvPr userDrawn="1"/>
        </p:nvSpPr>
        <p:spPr>
          <a:xfrm>
            <a:off x="6697178" y="2600291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45-64</a:t>
            </a:r>
          </a:p>
        </p:txBody>
      </p:sp>
      <p:sp>
        <p:nvSpPr>
          <p:cNvPr id="66" name="TextBox 94">
            <a:extLst>
              <a:ext uri="{FF2B5EF4-FFF2-40B4-BE49-F238E27FC236}">
                <a16:creationId xmlns:a16="http://schemas.microsoft.com/office/drawing/2014/main" id="{34A71E77-0D7F-4853-BDD3-EFC77863D20D}"/>
              </a:ext>
            </a:extLst>
          </p:cNvPr>
          <p:cNvSpPr txBox="1"/>
          <p:nvPr userDrawn="1"/>
        </p:nvSpPr>
        <p:spPr>
          <a:xfrm>
            <a:off x="6802977" y="2980507"/>
            <a:ext cx="380232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65+</a:t>
            </a:r>
          </a:p>
        </p:txBody>
      </p:sp>
      <p:sp>
        <p:nvSpPr>
          <p:cNvPr id="44" name="TextBox 72">
            <a:extLst>
              <a:ext uri="{FF2B5EF4-FFF2-40B4-BE49-F238E27FC236}">
                <a16:creationId xmlns:a16="http://schemas.microsoft.com/office/drawing/2014/main" id="{2CC2A292-352E-4E12-975D-F8F2FFF463CD}"/>
              </a:ext>
            </a:extLst>
          </p:cNvPr>
          <p:cNvSpPr txBox="1"/>
          <p:nvPr userDrawn="1"/>
        </p:nvSpPr>
        <p:spPr>
          <a:xfrm>
            <a:off x="2293809" y="4011489"/>
            <a:ext cx="88165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8A3AEE-7BFC-4A2D-AFBF-63952A0BB3F6}"/>
              </a:ext>
            </a:extLst>
          </p:cNvPr>
          <p:cNvCxnSpPr>
            <a:cxnSpLocks/>
          </p:cNvCxnSpPr>
          <p:nvPr userDrawn="1"/>
        </p:nvCxnSpPr>
        <p:spPr>
          <a:xfrm>
            <a:off x="2293810" y="4314016"/>
            <a:ext cx="2860517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26AEC5E4-F147-4642-9EDD-34995C39AAA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3397149"/>
              </p:ext>
            </p:extLst>
          </p:nvPr>
        </p:nvGraphicFramePr>
        <p:xfrm>
          <a:off x="5834957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123ABDCA-4D4D-43A7-B36D-D5CCE1DA6B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61200327"/>
              </p:ext>
            </p:extLst>
          </p:nvPr>
        </p:nvGraphicFramePr>
        <p:xfrm>
          <a:off x="7288577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C41AAE9B-7BC8-4557-BFAB-5A598FFD70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73576398"/>
              </p:ext>
            </p:extLst>
          </p:nvPr>
        </p:nvGraphicFramePr>
        <p:xfrm>
          <a:off x="8742198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4546DC-9DC2-4B73-A7D5-87CA8D8E880E}"/>
              </a:ext>
            </a:extLst>
          </p:cNvPr>
          <p:cNvCxnSpPr>
            <a:cxnSpLocks/>
          </p:cNvCxnSpPr>
          <p:nvPr userDrawn="1"/>
        </p:nvCxnSpPr>
        <p:spPr>
          <a:xfrm flipH="1">
            <a:off x="6702097" y="4834660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1" name="TextBox 79">
            <a:extLst>
              <a:ext uri="{FF2B5EF4-FFF2-40B4-BE49-F238E27FC236}">
                <a16:creationId xmlns:a16="http://schemas.microsoft.com/office/drawing/2014/main" id="{E6078285-5FFA-4640-AB12-20912275C542}"/>
              </a:ext>
            </a:extLst>
          </p:cNvPr>
          <p:cNvSpPr txBox="1"/>
          <p:nvPr userDrawn="1"/>
        </p:nvSpPr>
        <p:spPr>
          <a:xfrm>
            <a:off x="7081820" y="4557661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85%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CF50DD-1EB5-4592-8815-1CA78CF92813}"/>
              </a:ext>
            </a:extLst>
          </p:cNvPr>
          <p:cNvCxnSpPr>
            <a:cxnSpLocks/>
          </p:cNvCxnSpPr>
          <p:nvPr userDrawn="1"/>
        </p:nvCxnSpPr>
        <p:spPr>
          <a:xfrm flipH="1">
            <a:off x="8091607" y="4834660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3" name="TextBox 81">
            <a:extLst>
              <a:ext uri="{FF2B5EF4-FFF2-40B4-BE49-F238E27FC236}">
                <a16:creationId xmlns:a16="http://schemas.microsoft.com/office/drawing/2014/main" id="{3EB335AC-7188-4599-AF6A-2FFB2C4D4B5E}"/>
              </a:ext>
            </a:extLst>
          </p:cNvPr>
          <p:cNvSpPr txBox="1"/>
          <p:nvPr userDrawn="1"/>
        </p:nvSpPr>
        <p:spPr>
          <a:xfrm>
            <a:off x="8471330" y="4557661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03DA6D-707A-430C-AF9F-966F98223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7120" y="4836414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5" name="TextBox 83">
            <a:extLst>
              <a:ext uri="{FF2B5EF4-FFF2-40B4-BE49-F238E27FC236}">
                <a16:creationId xmlns:a16="http://schemas.microsoft.com/office/drawing/2014/main" id="{54C9AAF0-D5A0-408D-81FC-41C8615C8B89}"/>
              </a:ext>
            </a:extLst>
          </p:cNvPr>
          <p:cNvSpPr txBox="1"/>
          <p:nvPr userDrawn="1"/>
        </p:nvSpPr>
        <p:spPr>
          <a:xfrm>
            <a:off x="10006843" y="4559415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sp>
        <p:nvSpPr>
          <p:cNvPr id="56" name="TextBox 84">
            <a:extLst>
              <a:ext uri="{FF2B5EF4-FFF2-40B4-BE49-F238E27FC236}">
                <a16:creationId xmlns:a16="http://schemas.microsoft.com/office/drawing/2014/main" id="{58A452A9-AF73-434E-BFCE-07ED84FD967A}"/>
              </a:ext>
            </a:extLst>
          </p:cNvPr>
          <p:cNvSpPr txBox="1"/>
          <p:nvPr userDrawn="1"/>
        </p:nvSpPr>
        <p:spPr>
          <a:xfrm>
            <a:off x="6267322" y="5078266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</a:t>
            </a:r>
          </a:p>
        </p:txBody>
      </p:sp>
      <p:sp>
        <p:nvSpPr>
          <p:cNvPr id="57" name="TextBox 85">
            <a:extLst>
              <a:ext uri="{FF2B5EF4-FFF2-40B4-BE49-F238E27FC236}">
                <a16:creationId xmlns:a16="http://schemas.microsoft.com/office/drawing/2014/main" id="{4FD41D71-C08E-410F-B736-13E360F18186}"/>
              </a:ext>
            </a:extLst>
          </p:cNvPr>
          <p:cNvSpPr txBox="1"/>
          <p:nvPr userDrawn="1"/>
        </p:nvSpPr>
        <p:spPr>
          <a:xfrm>
            <a:off x="7628880" y="5078267"/>
            <a:ext cx="68640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Suburban</a:t>
            </a:r>
          </a:p>
        </p:txBody>
      </p:sp>
      <p:sp>
        <p:nvSpPr>
          <p:cNvPr id="58" name="TextBox 86">
            <a:extLst>
              <a:ext uri="{FF2B5EF4-FFF2-40B4-BE49-F238E27FC236}">
                <a16:creationId xmlns:a16="http://schemas.microsoft.com/office/drawing/2014/main" id="{FB926EB7-0907-445D-8D19-980DF23373AF}"/>
              </a:ext>
            </a:extLst>
          </p:cNvPr>
          <p:cNvSpPr txBox="1"/>
          <p:nvPr userDrawn="1"/>
        </p:nvSpPr>
        <p:spPr>
          <a:xfrm>
            <a:off x="9195618" y="5078266"/>
            <a:ext cx="45557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</a:t>
            </a:r>
          </a:p>
        </p:txBody>
      </p:sp>
      <p:sp>
        <p:nvSpPr>
          <p:cNvPr id="59" name="TextBox 87">
            <a:extLst>
              <a:ext uri="{FF2B5EF4-FFF2-40B4-BE49-F238E27FC236}">
                <a16:creationId xmlns:a16="http://schemas.microsoft.com/office/drawing/2014/main" id="{582318C2-9F29-491D-9CFA-1ECF4D8256F9}"/>
              </a:ext>
            </a:extLst>
          </p:cNvPr>
          <p:cNvSpPr txBox="1"/>
          <p:nvPr userDrawn="1"/>
        </p:nvSpPr>
        <p:spPr>
          <a:xfrm>
            <a:off x="5988183" y="4011489"/>
            <a:ext cx="770660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BBE9D98-73AB-4800-BCCD-35B293229433}"/>
              </a:ext>
            </a:extLst>
          </p:cNvPr>
          <p:cNvCxnSpPr>
            <a:cxnSpLocks/>
          </p:cNvCxnSpPr>
          <p:nvPr userDrawn="1"/>
        </p:nvCxnSpPr>
        <p:spPr>
          <a:xfrm>
            <a:off x="5988183" y="4314016"/>
            <a:ext cx="444041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0D121D2-2841-4ACF-BBBC-EC21563B99A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33306893"/>
              </p:ext>
            </p:extLst>
          </p:nvPr>
        </p:nvGraphicFramePr>
        <p:xfrm>
          <a:off x="3186055" y="4487286"/>
          <a:ext cx="2057400" cy="139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A6257AC0-0127-41BC-B78D-4A88DDCA7CF5}"/>
              </a:ext>
            </a:extLst>
          </p:cNvPr>
          <p:cNvSpPr/>
          <p:nvPr userDrawn="1"/>
        </p:nvSpPr>
        <p:spPr>
          <a:xfrm>
            <a:off x="2053859" y="5338304"/>
            <a:ext cx="1157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Bachelor's or Advanced Degree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BB5790-DBAB-4BF4-B0AC-BCDA330307C7}"/>
              </a:ext>
            </a:extLst>
          </p:cNvPr>
          <p:cNvSpPr/>
          <p:nvPr userDrawn="1"/>
        </p:nvSpPr>
        <p:spPr>
          <a:xfrm>
            <a:off x="2053859" y="5040503"/>
            <a:ext cx="11575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college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627E3F3-9D74-4254-A066-000D2D1A3426}"/>
              </a:ext>
            </a:extLst>
          </p:cNvPr>
          <p:cNvSpPr/>
          <p:nvPr userDrawn="1"/>
        </p:nvSpPr>
        <p:spPr>
          <a:xfrm>
            <a:off x="2053859" y="4588812"/>
            <a:ext cx="1157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school degree or less</a:t>
            </a:r>
          </a:p>
        </p:txBody>
      </p:sp>
    </p:spTree>
    <p:extLst>
      <p:ext uri="{BB962C8B-B14F-4D97-AF65-F5344CB8AC3E}">
        <p14:creationId xmlns:p14="http://schemas.microsoft.com/office/powerpoint/2010/main" val="39543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5876-6A34-4F14-8E0F-4A4F2595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75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79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1/13/2022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6984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4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3152272" y="1965159"/>
            <a:ext cx="0" cy="291164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6110035" y="1965159"/>
            <a:ext cx="0" cy="291164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9067798" y="1965159"/>
            <a:ext cx="0" cy="291164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9816897" y="-9199"/>
            <a:ext cx="2375103" cy="724094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0" y="-387"/>
            <a:ext cx="8117306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7929328" y="-387"/>
            <a:ext cx="222152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4034" y="6143105"/>
            <a:ext cx="12192000" cy="725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7A35EF-4454-49BD-AA36-3C588F9E2B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4477" y="2358458"/>
            <a:ext cx="2664183" cy="1987468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31535" y="6505817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43C2C5C-435C-40AC-8F84-E50CC5D22B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0" y="2421247"/>
            <a:ext cx="2427922" cy="199946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CE49D8D-2AFB-4C94-B7E8-811BC095AE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6" y="2393798"/>
            <a:ext cx="2581141" cy="2070404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BAD547AA-2973-4C93-8DD1-ABDD5A7D0E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96" y="2204164"/>
            <a:ext cx="2240719" cy="21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9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5476" y="260465"/>
            <a:ext cx="12192000" cy="1147158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05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0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2325" y="353210"/>
            <a:ext cx="152704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5476" y="266629"/>
            <a:ext cx="12192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94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5476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cap="small" baseline="0" dirty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2827" y="299662"/>
            <a:ext cx="1180627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5477" y="260464"/>
            <a:ext cx="12192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07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5477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8542" y="260464"/>
            <a:ext cx="1550504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886322" y="0"/>
            <a:ext cx="9305677" cy="517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12192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21" y="53889"/>
            <a:ext cx="228619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9BA68-5124-4231-9131-C8556E1A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0" y="365125"/>
            <a:ext cx="9660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D35D-CBF9-40F9-ADD5-4F79B0A7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1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3" r:id="rId4"/>
    <p:sldLayoutId id="2147483672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C09C4-D22A-461D-A306-339EB1E4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00" y="365125"/>
            <a:ext cx="8900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922A-E35D-4B1A-8875-C4EE765A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506EF4-A73D-4255-A1F7-9F819D45751E}"/>
              </a:ext>
            </a:extLst>
          </p:cNvPr>
          <p:cNvSpPr/>
          <p:nvPr userDrawn="1"/>
        </p:nvSpPr>
        <p:spPr>
          <a:xfrm>
            <a:off x="0" y="6536031"/>
            <a:ext cx="8345018" cy="320552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4703E6-B44A-414B-A184-3B9323D66EE2}"/>
              </a:ext>
            </a:extLst>
          </p:cNvPr>
          <p:cNvSpPr/>
          <p:nvPr userDrawn="1"/>
        </p:nvSpPr>
        <p:spPr>
          <a:xfrm>
            <a:off x="8231478" y="6529917"/>
            <a:ext cx="2221523" cy="326665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CD56FF-66EA-4B58-8957-93CDB0ED6293}"/>
              </a:ext>
            </a:extLst>
          </p:cNvPr>
          <p:cNvSpPr/>
          <p:nvPr userDrawn="1"/>
        </p:nvSpPr>
        <p:spPr>
          <a:xfrm>
            <a:off x="10075390" y="6530947"/>
            <a:ext cx="2107983" cy="327053"/>
          </a:xfrm>
          <a:custGeom>
            <a:avLst/>
            <a:gdLst>
              <a:gd name="connsiteX0" fmla="*/ 238253 w 2107983"/>
              <a:gd name="connsiteY0" fmla="*/ 0 h 327053"/>
              <a:gd name="connsiteX1" fmla="*/ 2099025 w 2107983"/>
              <a:gd name="connsiteY1" fmla="*/ 0 h 327053"/>
              <a:gd name="connsiteX2" fmla="*/ 2107983 w 2107983"/>
              <a:gd name="connsiteY2" fmla="*/ 8524 h 327053"/>
              <a:gd name="connsiteX3" fmla="*/ 2107983 w 2107983"/>
              <a:gd name="connsiteY3" fmla="*/ 327053 h 327053"/>
              <a:gd name="connsiteX4" fmla="*/ 526071 w 2107983"/>
              <a:gd name="connsiteY4" fmla="*/ 327053 h 327053"/>
              <a:gd name="connsiteX5" fmla="*/ 0 w 2107983"/>
              <a:gd name="connsiteY5" fmla="*/ 0 h 327053"/>
              <a:gd name="connsiteX6" fmla="*/ 367 w 2107983"/>
              <a:gd name="connsiteY6" fmla="*/ 0 h 327053"/>
              <a:gd name="connsiteX7" fmla="*/ 1021 w 2107983"/>
              <a:gd name="connsiteY7" fmla="*/ 971 h 3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83" h="327053">
                <a:moveTo>
                  <a:pt x="238253" y="0"/>
                </a:moveTo>
                <a:lnTo>
                  <a:pt x="2099025" y="0"/>
                </a:lnTo>
                <a:lnTo>
                  <a:pt x="2107983" y="8524"/>
                </a:lnTo>
                <a:lnTo>
                  <a:pt x="2107983" y="327053"/>
                </a:lnTo>
                <a:lnTo>
                  <a:pt x="526071" y="327053"/>
                </a:lnTo>
                <a:close/>
                <a:moveTo>
                  <a:pt x="0" y="0"/>
                </a:moveTo>
                <a:lnTo>
                  <a:pt x="367" y="0"/>
                </a:lnTo>
                <a:lnTo>
                  <a:pt x="1021" y="971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s.siam.org/doi/pdf/10.1137/S00361445034248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rxiv.org/pdf/1704.07525.pdf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networksciencebook.com/chapter/3#small-world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sciencebook.com/chapter/4#scale-free" TargetMode="External"/><Relationship Id="rId2" Type="http://schemas.openxmlformats.org/officeDocument/2006/relationships/hyperlink" Target="https://epubs.siam.org/doi/pdf/10.1137/S003614450342480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q5hlsJAOfc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NRWSF1c0Ez0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q5hlsJAOfc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2615738" y="5469775"/>
            <a:ext cx="9576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MA4404 Complex Networks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Network Science Overview (part 2)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0" y="60353"/>
            <a:ext cx="377662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  <a:latin typeface="Aileron Light" panose="00000400000000000000" pitchFamily="50" charset="0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847"/>
            <a:ext cx="480475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indent="0">
              <a:buNone/>
            </a:pPr>
            <a: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  <a:t>Prof. Ralucca Gera, rgera@nps.edu </a:t>
            </a:r>
          </a:p>
          <a:p>
            <a:pPr indent="0">
              <a:buNone/>
            </a:pPr>
            <a: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  <a:t>Applied Mathematics Department, </a:t>
            </a:r>
            <a:b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</a:br>
            <a: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  <a:t>Naval Postgraduate School</a:t>
            </a:r>
            <a:endParaRPr lang="en-US" sz="1600" b="1" i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7" y="3017837"/>
            <a:ext cx="3264193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Aileron Light" panose="00000400000000000000" pitchFamily="50" charset="0"/>
              </a:rPr>
              <a:t>Newman’s</a:t>
            </a:r>
            <a:br>
              <a:rPr lang="en-US" dirty="0">
                <a:latin typeface="Aileron Light" panose="00000400000000000000" pitchFamily="50" charset="0"/>
              </a:rPr>
            </a:br>
            <a:r>
              <a:rPr lang="en-US" dirty="0">
                <a:latin typeface="Aileron Light" panose="00000400000000000000" pitchFamily="50" charset="0"/>
              </a:rPr>
              <a:t>overview </a:t>
            </a:r>
            <a:br>
              <a:rPr lang="en-US" dirty="0">
                <a:latin typeface="Aileron Light" panose="00000400000000000000" pitchFamily="50" charset="0"/>
              </a:rPr>
            </a:br>
            <a:r>
              <a:rPr lang="en-US" dirty="0">
                <a:latin typeface="Aileron Light" panose="00000400000000000000" pitchFamily="50" charset="0"/>
              </a:rPr>
              <a:t>table of </a:t>
            </a:r>
            <a:br>
              <a:rPr lang="en-US" dirty="0">
                <a:latin typeface="Aileron Light" panose="00000400000000000000" pitchFamily="50" charset="0"/>
              </a:rPr>
            </a:br>
            <a:r>
              <a:rPr lang="en-US" dirty="0">
                <a:latin typeface="Aileron Light" panose="00000400000000000000" pitchFamily="50" charset="0"/>
              </a:rPr>
              <a:t>networks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94" y="114300"/>
            <a:ext cx="9483133" cy="5992813"/>
          </a:xfrm>
        </p:spPr>
      </p:pic>
      <p:sp>
        <p:nvSpPr>
          <p:cNvPr id="3" name="TextBox 2"/>
          <p:cNvSpPr txBox="1"/>
          <p:nvPr/>
        </p:nvSpPr>
        <p:spPr>
          <a:xfrm>
            <a:off x="5867584" y="70327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|V(G)|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8958" y="69795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|E(G)|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985" y="-68706"/>
            <a:ext cx="44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Avg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deg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3670" y="-50540"/>
            <a:ext cx="46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Avg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path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384" y="-64401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Eponent</a:t>
            </a:r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err="1">
                <a:solidFill>
                  <a:srgbClr val="FF0000"/>
                </a:solidFill>
              </a:rPr>
              <a:t>powerlaw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7464" y="70325"/>
            <a:ext cx="904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Clustering </a:t>
            </a:r>
            <a:r>
              <a:rPr lang="en-US" sz="800" dirty="0" err="1">
                <a:solidFill>
                  <a:srgbClr val="FF0000"/>
                </a:solidFill>
              </a:rPr>
              <a:t>coeff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384" y="98245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homophily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650355"/>
            <a:ext cx="838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Source: Newman, The Structure and Function of Complex Networks, SIAM 2003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6720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“Small” Path Length: Examples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DEE406E-9F62-413F-8F1D-D3DEAF316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4" y="1525156"/>
            <a:ext cx="8353587" cy="453338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383CF9-97DF-421F-87F7-3204F86A4F0E}"/>
              </a:ext>
            </a:extLst>
          </p:cNvPr>
          <p:cNvSpPr txBox="1">
            <a:spLocks/>
          </p:cNvSpPr>
          <p:nvPr/>
        </p:nvSpPr>
        <p:spPr>
          <a:xfrm rot="10800000" flipV="1">
            <a:off x="11431535" y="6505817"/>
            <a:ext cx="594026" cy="2888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17DE52-CE1D-4F21-9A6F-8CAF122CD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87" y="2876967"/>
            <a:ext cx="8710612" cy="33166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AE3F1D-C9AC-4AD5-9C48-B6EFDF87A0D1}"/>
              </a:ext>
            </a:extLst>
          </p:cNvPr>
          <p:cNvSpPr/>
          <p:nvPr/>
        </p:nvSpPr>
        <p:spPr>
          <a:xfrm>
            <a:off x="8280579" y="6193631"/>
            <a:ext cx="2082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5"/>
              </a:rPr>
              <a:t>https://arxiv.org/pdf/1704.07525.pdf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7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Small Path Length: Derivation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8923" y="1728349"/>
                <a:ext cx="6429375" cy="49196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Assume in a network, the nodes’ average degree is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k</a:t>
                </a:r>
                <a:r>
                  <a:rPr lang="en-US" sz="2400" dirty="0">
                    <a:latin typeface="Aileron Light" panose="00000400000000000000" pitchFamily="50" charset="0"/>
                  </a:rPr>
                  <a:t>, start at some arbitrary node.  Then: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In 1 hop:  reach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nodes (at most)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In 2 hops:  reach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nodes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hops:  reach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nodes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Therefore, for large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and large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:r>
                  <a:rPr lang="en-US" sz="2400" dirty="0">
                    <a:latin typeface="Aileron Light" panose="00000400000000000000" pitchFamily="50" charset="0"/>
                  </a:rPr>
                  <a:t>number of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we obtain a very small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is average number of hops):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    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   →   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~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latin typeface="Aileron Light" panose="00000400000000000000" pitchFamily="50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8923" y="1728349"/>
                <a:ext cx="6429375" cy="4919662"/>
              </a:xfrm>
              <a:blipFill>
                <a:blip r:embed="rId2"/>
                <a:stretch>
                  <a:fillRect l="-1517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33B792-248A-4892-8340-298928D12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28197"/>
              </p:ext>
            </p:extLst>
          </p:nvPr>
        </p:nvGraphicFramePr>
        <p:xfrm>
          <a:off x="5124450" y="1706563"/>
          <a:ext cx="6769893" cy="435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CD5BB3-EBEE-4390-9C2F-1CD7B04152AD}"/>
                  </a:ext>
                </a:extLst>
              </p:cNvPr>
              <p:cNvSpPr/>
              <p:nvPr/>
            </p:nvSpPr>
            <p:spPr>
              <a:xfrm>
                <a:off x="7921117" y="6042229"/>
                <a:ext cx="3905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𝒍𝒐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(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where n is number of nodes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CD5BB3-EBEE-4390-9C2F-1CD7B0415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17" y="6042229"/>
                <a:ext cx="3905364" cy="369332"/>
              </a:xfrm>
              <a:prstGeom prst="rect">
                <a:avLst/>
              </a:prstGeom>
              <a:blipFill>
                <a:blip r:embed="rId4"/>
                <a:stretch>
                  <a:fillRect t="-8197" r="-6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6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Small Path Length: Derivation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8923" y="1728349"/>
                <a:ext cx="6429375" cy="49196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Assume in a network, the nodes’ average degree is </a:t>
                </a:r>
                <a:r>
                  <a:rPr lang="en-US" sz="2400" i="1" dirty="0">
                    <a:latin typeface="Aileron Light" panose="00000400000000000000" pitchFamily="50" charset="0"/>
                  </a:rPr>
                  <a:t>k</a:t>
                </a:r>
                <a:r>
                  <a:rPr lang="en-US" sz="2400" dirty="0">
                    <a:latin typeface="Aileron Light" panose="00000400000000000000" pitchFamily="50" charset="0"/>
                  </a:rPr>
                  <a:t>, start at some arbitrary node.  Then: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In 1 hop:  reach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nodes (at most)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In 2 hops:  reach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nodes</a:t>
                </a: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hops:  reach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nodes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Therefore, for large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and large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:r>
                  <a:rPr lang="en-US" sz="2400" dirty="0">
                    <a:latin typeface="Aileron Light" panose="00000400000000000000" pitchFamily="50" charset="0"/>
                  </a:rPr>
                  <a:t>number of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we obtain a very small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is average number of hops):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    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   →   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~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(</a:t>
                </a:r>
                <a:r>
                  <a:rPr lang="en-US" sz="1600" b="0" i="0" dirty="0">
                    <a:solidFill>
                      <a:srgbClr val="353535"/>
                    </a:solidFill>
                    <a:effectLst/>
                    <a:latin typeface="Merriweather" panose="00000500000000000000" pitchFamily="2" charset="0"/>
                  </a:rPr>
                  <a:t>the </a:t>
                </a:r>
                <a:r>
                  <a:rPr lang="en-US" sz="1600" b="0" i="0" dirty="0">
                    <a:solidFill>
                      <a:srgbClr val="7030A0"/>
                    </a:solidFill>
                    <a:effectLst/>
                    <a:latin typeface="Merriweather" panose="00000500000000000000" pitchFamily="2" charset="0"/>
                  </a:rPr>
                  <a:t>log </a:t>
                </a:r>
                <a:r>
                  <a:rPr lang="en-US" sz="1600" b="0" i="1" dirty="0">
                    <a:solidFill>
                      <a:srgbClr val="7030A0"/>
                    </a:solidFill>
                    <a:effectLst/>
                    <a:latin typeface="Merriweather" panose="00000500000000000000" pitchFamily="2" charset="0"/>
                  </a:rPr>
                  <a:t>k</a:t>
                </a:r>
                <a:r>
                  <a:rPr lang="en-US" sz="1600" b="0" i="0" dirty="0">
                    <a:solidFill>
                      <a:srgbClr val="353535"/>
                    </a:solidFill>
                    <a:effectLst/>
                    <a:latin typeface="Merriweather" panose="00000500000000000000" pitchFamily="2" charset="0"/>
                  </a:rPr>
                  <a:t> term implies that the denser the network, the smaller is the average distance between the nodes.</a:t>
                </a:r>
                <a:r>
                  <a:rPr lang="en-US" sz="2400" dirty="0">
                    <a:latin typeface="Aileron Light" panose="00000400000000000000" pitchFamily="50" charset="0"/>
                  </a:rPr>
                  <a:t>)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8923" y="1728349"/>
                <a:ext cx="6429375" cy="4919662"/>
              </a:xfrm>
              <a:blipFill>
                <a:blip r:embed="rId2"/>
                <a:stretch>
                  <a:fillRect l="-1517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7B735AD-5E74-40D7-9471-8A379770E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174" y="1907931"/>
            <a:ext cx="5259592" cy="3798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F9183-C8CC-4221-A146-718265FF6FF0}"/>
              </a:ext>
            </a:extLst>
          </p:cNvPr>
          <p:cNvSpPr txBox="1"/>
          <p:nvPr/>
        </p:nvSpPr>
        <p:spPr>
          <a:xfrm>
            <a:off x="8792308" y="6069746"/>
            <a:ext cx="28311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http://networksciencebook.com/chapter/3#small-worlds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91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208"/>
            <a:ext cx="9019674" cy="1091112"/>
          </a:xfrm>
        </p:spPr>
        <p:txBody>
          <a:bodyPr/>
          <a:lstStyle/>
          <a:p>
            <a:r>
              <a:rPr lang="en-US" altLang="en-US" dirty="0">
                <a:latin typeface="Aileron Light" panose="00000400000000000000" pitchFamily="50" charset="0"/>
              </a:rPr>
              <a:t>How Do We construct Small-words?</a:t>
            </a:r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51282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ileron Light" panose="00000400000000000000" pitchFamily="50" charset="0"/>
              </a:rPr>
              <a:t>Watts offered a modified alternative of the </a:t>
            </a:r>
            <a:br>
              <a:rPr lang="en-US" sz="2400" dirty="0">
                <a:latin typeface="Aileron Light" panose="00000400000000000000" pitchFamily="50" charset="0"/>
              </a:rPr>
            </a:br>
            <a:r>
              <a:rPr lang="en-US" sz="2400" dirty="0">
                <a:latin typeface="Aileron Light" panose="00000400000000000000" pitchFamily="50" charset="0"/>
              </a:rPr>
              <a:t>E-R random graphs, that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reconciled clustering/short path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with radon graphs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By envisioning that people live on a circle, and they make friends based on proximity to neighbors  </a:t>
            </a:r>
            <a:r>
              <a:rPr lang="en-US" sz="2400" dirty="0">
                <a:latin typeface="Aileron Light" panose="00000400000000000000" pitchFamily="50" charset="0"/>
                <a:sym typeface="Wingdings" panose="05000000000000000000" pitchFamily="2" charset="2"/>
              </a:rPr>
              <a:t> not a small world anymore</a:t>
            </a:r>
          </a:p>
          <a:p>
            <a:r>
              <a:rPr lang="en-US" sz="2400" dirty="0">
                <a:latin typeface="Aileron Light" panose="00000400000000000000" pitchFamily="50" charset="0"/>
                <a:sym typeface="Wingdings" panose="05000000000000000000" pitchFamily="2" charset="2"/>
              </a:rPr>
              <a:t>So to make it realistic, they add randomness to this world (since we have friends and relatives that could be half way across the world)</a:t>
            </a:r>
            <a:endParaRPr lang="en-US" sz="2400" dirty="0">
              <a:latin typeface="Aileron Light" panose="00000400000000000000" pitchFamily="50" charset="0"/>
            </a:endParaRPr>
          </a:p>
        </p:txBody>
      </p:sp>
      <p:pic>
        <p:nvPicPr>
          <p:cNvPr id="3076" name="Picture 4" descr="&amp;#x201C;Stay nearby or get checked&amp;#x201D;: A Covid-19 control strategy">
            <a:extLst>
              <a:ext uri="{FF2B5EF4-FFF2-40B4-BE49-F238E27FC236}">
                <a16:creationId xmlns:a16="http://schemas.microsoft.com/office/drawing/2014/main" id="{CB28748B-DBE6-47C6-8DFB-33CA3557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2593808"/>
            <a:ext cx="3042486" cy="253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316208"/>
            <a:ext cx="9019674" cy="104140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ileron Light" panose="00000400000000000000" pitchFamily="50" charset="0"/>
              </a:rPr>
              <a:t>Small-words: </a:t>
            </a:r>
            <a:r>
              <a:rPr lang="en-US" sz="4400" dirty="0">
                <a:latin typeface="Aileron Light" panose="00000400000000000000" pitchFamily="50" charset="0"/>
              </a:rPr>
              <a:t>Watts-</a:t>
            </a:r>
            <a:r>
              <a:rPr lang="en-US" sz="4400" dirty="0" err="1">
                <a:latin typeface="Aileron Light" panose="00000400000000000000" pitchFamily="50" charset="0"/>
              </a:rPr>
              <a:t>Strogatz</a:t>
            </a:r>
            <a:r>
              <a:rPr lang="en-US" sz="4400">
                <a:latin typeface="Aileron Light" panose="00000400000000000000" pitchFamily="50" charset="0"/>
              </a:rPr>
              <a:t> model</a:t>
            </a:r>
            <a:endParaRPr lang="en-US" altLang="en-US" dirty="0">
              <a:latin typeface="Aileron Light" panose="00000400000000000000" pitchFamily="50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82A84B8-4A61-42C4-91A1-7DBF9A8C5570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357452" y="1544638"/>
            <a:ext cx="4293575" cy="4318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Aileron Light" panose="00000400000000000000" pitchFamily="50" charset="0"/>
              </a:rPr>
              <a:t>This is a model introduced by Watts-</a:t>
            </a:r>
            <a:r>
              <a:rPr lang="en-US" sz="2400" dirty="0" err="1">
                <a:latin typeface="Aileron Light" panose="00000400000000000000" pitchFamily="50" charset="0"/>
              </a:rPr>
              <a:t>Strogatz</a:t>
            </a:r>
            <a:r>
              <a:rPr lang="en-US" sz="2400" dirty="0">
                <a:latin typeface="Aileron Light" panose="00000400000000000000" pitchFamily="50" charset="0"/>
              </a:rPr>
              <a:t>: Networks that share properties of both regular and random graphs </a:t>
            </a:r>
            <a:br>
              <a:rPr lang="en-US" sz="2400" dirty="0">
                <a:latin typeface="Aileron Light" panose="00000400000000000000" pitchFamily="50" charset="0"/>
              </a:rPr>
            </a:br>
            <a:r>
              <a:rPr lang="en-US" sz="2400" dirty="0">
                <a:latin typeface="Aileron Light" panose="00000400000000000000" pitchFamily="50" charset="0"/>
              </a:rPr>
              <a:t>(</a:t>
            </a:r>
            <a:r>
              <a:rPr lang="en-US" altLang="en-US" sz="2400" dirty="0">
                <a:latin typeface="Aileron Light" panose="00000400000000000000" pitchFamily="50" charset="0"/>
              </a:rPr>
              <a:t>Watts was the PhD student, and </a:t>
            </a:r>
            <a:r>
              <a:rPr lang="en-US" altLang="en-US" sz="2400" dirty="0" err="1">
                <a:latin typeface="Aileron Light" panose="00000400000000000000" pitchFamily="50" charset="0"/>
              </a:rPr>
              <a:t>Strogatz</a:t>
            </a:r>
            <a:r>
              <a:rPr lang="en-US" altLang="en-US" sz="2400" dirty="0">
                <a:latin typeface="Aileron Light" panose="00000400000000000000" pitchFamily="50" charset="0"/>
              </a:rPr>
              <a:t> was his advisor</a:t>
            </a:r>
            <a:r>
              <a:rPr lang="en-US" sz="2400" dirty="0">
                <a:latin typeface="Aileron Light" panose="00000400000000000000" pitchFamily="50" charset="0"/>
              </a:rPr>
              <a:t>) :</a:t>
            </a:r>
          </a:p>
          <a:p>
            <a:pPr marL="0" indent="0">
              <a:buNone/>
              <a:defRPr/>
            </a:pPr>
            <a:r>
              <a:rPr lang="en-US" sz="2400" dirty="0"/>
              <a:t>Begin with a low-dimensional regular lattice Randomly rewire some of the links with a probability p For small p a mostly regular graph is produced Small-world properties are obtained through the randomly wired links </a:t>
            </a:r>
          </a:p>
          <a:p>
            <a:pPr marL="0" indent="0">
              <a:buNone/>
              <a:defRPr/>
            </a:pPr>
            <a:endParaRPr lang="en-US" sz="2400" dirty="0">
              <a:latin typeface="Aileron Light" panose="00000400000000000000" pitchFamily="50" charset="0"/>
            </a:endParaRPr>
          </a:p>
          <a:p>
            <a:pPr>
              <a:defRPr/>
            </a:pPr>
            <a:endParaRPr lang="en-US" altLang="en-US" sz="2400" dirty="0">
              <a:latin typeface="Aileron Light" panose="00000400000000000000" pitchFamily="50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25" y="3271838"/>
            <a:ext cx="60039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12721" y="6063958"/>
            <a:ext cx="388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cs typeface="Arial" pitchFamily="34" charset="0"/>
              </a:rPr>
              <a:t>Source: Watts, DJ; </a:t>
            </a:r>
            <a:r>
              <a:rPr lang="en-US" sz="800" dirty="0" err="1">
                <a:cs typeface="Arial" pitchFamily="34" charset="0"/>
              </a:rPr>
              <a:t>Strogatz</a:t>
            </a:r>
            <a:r>
              <a:rPr lang="en-US" sz="800" dirty="0">
                <a:cs typeface="Arial" pitchFamily="34" charset="0"/>
              </a:rPr>
              <a:t>, S H. 1998. </a:t>
            </a:r>
            <a:br>
              <a:rPr lang="en-US" sz="800" dirty="0">
                <a:cs typeface="Arial" pitchFamily="34" charset="0"/>
              </a:rPr>
            </a:br>
            <a:r>
              <a:rPr lang="en-US" sz="800" dirty="0">
                <a:cs typeface="Arial" pitchFamily="34" charset="0"/>
              </a:rPr>
              <a:t>Collective dynamics of 'small-world' networks, </a:t>
            </a:r>
            <a:r>
              <a:rPr lang="en-US" sz="800" i="1" dirty="0">
                <a:cs typeface="Arial" pitchFamily="34" charset="0"/>
              </a:rPr>
              <a:t>NATURE </a:t>
            </a:r>
            <a:r>
              <a:rPr lang="en-US" sz="800" dirty="0">
                <a:cs typeface="Arial" pitchFamily="34" charset="0"/>
              </a:rPr>
              <a:t>393(668).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27084"/>
              </p:ext>
            </p:extLst>
          </p:nvPr>
        </p:nvGraphicFramePr>
        <p:xfrm>
          <a:off x="4720624" y="1544638"/>
          <a:ext cx="7391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Regular/lattice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Random graphs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clustering coefficient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average path length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013" name="TextBox 4"/>
          <p:cNvSpPr txBox="1">
            <a:spLocks noChangeArrowheads="1"/>
          </p:cNvSpPr>
          <p:nvPr/>
        </p:nvSpPr>
        <p:spPr bwMode="auto">
          <a:xfrm>
            <a:off x="7496817" y="5313362"/>
            <a:ext cx="4318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ileron Light" panose="00000400000000000000" pitchFamily="50" charset="0"/>
                <a:cs typeface="Arial" pitchFamily="34" charset="0"/>
              </a:rPr>
              <a:t>p = probability of rewiring edges of the lattice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2"/>
    </mc:Choice>
    <mc:Fallback xmlns="">
      <p:transition spd="slow" advTm="4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WS model of small world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52544" y="233464"/>
            <a:ext cx="7613646" cy="233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WS model turned out to be a wonderful model generating interests among the researchers, and still used today in complex networks analysis, as an ordered world sprinkled with randomness.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Downsides: 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both ER and WS depict an egalitarian world, where edges attach to existing equal nodes based on rolling a dice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WS networks don’t grow</a:t>
            </a:r>
          </a:p>
        </p:txBody>
      </p:sp>
      <p:pic>
        <p:nvPicPr>
          <p:cNvPr id="4098" name="Picture 2" descr="Fig. 9">
            <a:extLst>
              <a:ext uri="{FF2B5EF4-FFF2-40B4-BE49-F238E27FC236}">
                <a16:creationId xmlns:a16="http://schemas.microsoft.com/office/drawing/2014/main" id="{0C747EA4-2762-413C-8816-35AC9506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3489676"/>
            <a:ext cx="10917936" cy="22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3A9D9-32FA-40F7-8253-8C85BF8C2C5C}"/>
              </a:ext>
            </a:extLst>
          </p:cNvPr>
          <p:cNvSpPr txBox="1"/>
          <p:nvPr/>
        </p:nvSpPr>
        <p:spPr>
          <a:xfrm>
            <a:off x="8191195" y="6118896"/>
            <a:ext cx="32036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/>
              <a:t>https://link.springer.com/article/10.1007/s13538-020-00772-9/figures/9</a:t>
            </a:r>
          </a:p>
        </p:txBody>
      </p:sp>
    </p:spTree>
    <p:extLst>
      <p:ext uri="{BB962C8B-B14F-4D97-AF65-F5344CB8AC3E}">
        <p14:creationId xmlns:p14="http://schemas.microsoft.com/office/powerpoint/2010/main" val="318525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Diagram&#10;&#10;Description automatically generated">
            <a:extLst>
              <a:ext uri="{FF2B5EF4-FFF2-40B4-BE49-F238E27FC236}">
                <a16:creationId xmlns:a16="http://schemas.microsoft.com/office/drawing/2014/main" id="{55E1BAB9-1B72-4DD2-9C92-D49C11F63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"/>
          <a:stretch/>
        </p:blipFill>
        <p:spPr bwMode="auto">
          <a:xfrm>
            <a:off x="1524" y="-215811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4" name="Freeform: Shape 74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16525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5" name="Freeform: Shape 76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6" name="Freeform: Shape 78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17801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3246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00457C"/>
                </a:solidFill>
              </a:rPr>
              <a:t>Average path + clustering =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45932" y="2329732"/>
            <a:ext cx="7340048" cy="32997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rgbClr val="00457C"/>
                </a:solidFill>
              </a:rPr>
              <a:t>Moreover, average path length is not enough to study these networks.</a:t>
            </a:r>
          </a:p>
          <a:p>
            <a:r>
              <a:rPr lang="en-US" sz="2000" b="1" dirty="0">
                <a:solidFill>
                  <a:srgbClr val="00457C"/>
                </a:solidFill>
              </a:rPr>
              <a:t>Has been augmented by clustering, and even that is not enough</a:t>
            </a:r>
          </a:p>
          <a:p>
            <a:r>
              <a:rPr lang="en-US" sz="2000" b="1" dirty="0">
                <a:solidFill>
                  <a:srgbClr val="00457C"/>
                </a:solidFill>
              </a:rPr>
              <a:t>Generally:  degree distribution, average path and clustering, plus possibly more,</a:t>
            </a:r>
          </a:p>
          <a:p>
            <a:pPr marL="0"/>
            <a:r>
              <a:rPr lang="en-US" sz="2000" b="1" dirty="0">
                <a:solidFill>
                  <a:srgbClr val="00457C"/>
                </a:solidFill>
              </a:rPr>
              <a:t>And even together </a:t>
            </a:r>
            <a:br>
              <a:rPr lang="en-US" sz="2000" b="1" dirty="0">
                <a:solidFill>
                  <a:srgbClr val="00457C"/>
                </a:solidFill>
              </a:rPr>
            </a:br>
            <a:r>
              <a:rPr lang="en-US" sz="2000" b="1" dirty="0">
                <a:solidFill>
                  <a:srgbClr val="00457C"/>
                </a:solidFill>
              </a:rPr>
              <a:t>they don’t characterize networks </a:t>
            </a:r>
            <a:br>
              <a:rPr lang="en-US" sz="2000" b="1" dirty="0">
                <a:solidFill>
                  <a:srgbClr val="00457C"/>
                </a:solidFill>
              </a:rPr>
            </a:br>
            <a:r>
              <a:rPr lang="en-US" sz="2000" b="1" dirty="0">
                <a:solidFill>
                  <a:srgbClr val="00457C"/>
                </a:solidFill>
              </a:rPr>
              <a:t>(There are plenty of networks with the same values for all 3, yet they are not the same network)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53928" y="635635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0B6591-407E-4742-9513-3BA6198A5F88}" type="slidenum">
              <a:rPr lang="en-US" sz="16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sz="16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312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FBC3AC-35CE-44FF-BA6F-A58427FF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Next: Analysis of Complex Networks 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ea typeface="+mn-ea"/>
                <a:cs typeface="+mn-cs"/>
              </a:rPr>
              <a:t>Scale free graphs (</a:t>
            </a:r>
            <a:r>
              <a:rPr lang="en-US" sz="2000">
                <a:ea typeface="+mn-ea"/>
                <a:cs typeface="+mn-cs"/>
              </a:rPr>
              <a:t>Barabás</a:t>
            </a:r>
            <a:r>
              <a:rPr lang="en-US" altLang="en-US" sz="2000">
                <a:ea typeface="+mn-ea"/>
                <a:cs typeface="+mn-cs"/>
              </a:rPr>
              <a:t>i-Albert)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ea typeface="+mn-ea"/>
                <a:cs typeface="+mn-cs"/>
              </a:rPr>
              <a:t>The configuration model (Molloy-Reed)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ea typeface="+mn-ea"/>
                <a:cs typeface="+mn-cs"/>
              </a:rPr>
              <a:t>Random geometric model (Gilbert)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6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abási Albert-László - Public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" r="-1" b="8234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A3FD0-CD86-4451-BFB1-50319A5B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/>
              <a:t>Next exploration:</a:t>
            </a:r>
            <a:br>
              <a:rPr lang="en-US" sz="1200"/>
            </a:br>
            <a:r>
              <a:rPr lang="en-US" altLang="en-US" sz="1200" cap="small"/>
              <a:t>Analysis of Complex Networks </a:t>
            </a:r>
            <a:br>
              <a:rPr lang="en-US" sz="1200"/>
            </a:br>
            <a:endParaRPr lang="en-US" sz="12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Scale free graphs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Barabás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-Albert)</a:t>
            </a:r>
          </a:p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The configuration model (Molloy-Reed)</a:t>
            </a:r>
          </a:p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Random geometric model (Gilbert)</a:t>
            </a:r>
          </a:p>
        </p:txBody>
      </p:sp>
      <p:sp>
        <p:nvSpPr>
          <p:cNvPr id="2" name="AutoShape 2" descr="Barabási–Albert model - Wikiwand"/>
          <p:cNvSpPr>
            <a:spLocks noChangeAspect="1" noChangeArrowheads="1"/>
          </p:cNvSpPr>
          <p:nvPr/>
        </p:nvSpPr>
        <p:spPr bwMode="auto">
          <a:xfrm>
            <a:off x="465161" y="204069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1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000"/>
              <a:t>Identify the main concepts of complex network analysis used in network analysis.</a:t>
            </a:r>
          </a:p>
          <a:p>
            <a:r>
              <a:rPr lang="en-US" altLang="en-US" sz="2000"/>
              <a:t>Distinguish methodologies used in analyzing networks.</a:t>
            </a:r>
          </a:p>
          <a:p>
            <a:r>
              <a:rPr lang="en-US" altLang="en-US" sz="2000"/>
              <a:t>Restate the meaning of:</a:t>
            </a:r>
          </a:p>
          <a:p>
            <a:pPr lvl="1"/>
            <a:r>
              <a:rPr lang="en-US" altLang="en-US" sz="2000"/>
              <a:t>Small world</a:t>
            </a:r>
          </a:p>
        </p:txBody>
      </p:sp>
    </p:spTree>
    <p:extLst>
      <p:ext uri="{BB962C8B-B14F-4D97-AF65-F5344CB8AC3E}">
        <p14:creationId xmlns:p14="http://schemas.microsoft.com/office/powerpoint/2010/main" val="408839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hlinkClick r:id="rId2"/>
              </a:rPr>
              <a:t>Newman, ME, The Structure and Function of Complex Networks, SIAM 2003</a:t>
            </a:r>
            <a:endParaRPr lang="en-US" sz="2000"/>
          </a:p>
          <a:p>
            <a:r>
              <a:rPr lang="en-US" sz="2000"/>
              <a:t>Watts, DJ; Strogatz, S H. 1998. </a:t>
            </a:r>
            <a:br>
              <a:rPr lang="en-US" sz="2000"/>
            </a:br>
            <a:r>
              <a:rPr lang="en-US" sz="2000"/>
              <a:t>Collective dynamics of 'small-world' networks, </a:t>
            </a:r>
            <a:r>
              <a:rPr lang="en-US" sz="2000" i="1"/>
              <a:t>NATURE </a:t>
            </a:r>
            <a:r>
              <a:rPr lang="en-US" sz="2000"/>
              <a:t>393(668).</a:t>
            </a:r>
          </a:p>
          <a:p>
            <a:r>
              <a:rPr lang="en-US" sz="2000"/>
              <a:t>Barabasi, AL.  </a:t>
            </a:r>
            <a:r>
              <a:rPr lang="en-US" sz="2000">
                <a:hlinkClick r:id="rId3"/>
              </a:rPr>
              <a:t>Network Science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7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55320" y="678655"/>
            <a:ext cx="5120114" cy="137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4294967295"/>
          </p:nvPr>
        </p:nvSpPr>
        <p:spPr>
          <a:xfrm>
            <a:off x="1550505" y="2484785"/>
            <a:ext cx="4743307" cy="37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1800" dirty="0"/>
              <a:t>Section 1: Graph theory:</a:t>
            </a:r>
          </a:p>
          <a:p>
            <a:pPr lvl="1"/>
            <a:r>
              <a:rPr lang="en-US" altLang="en-US" sz="1800" dirty="0"/>
              <a:t>Origins (Eulerian graphs)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r>
              <a:rPr lang="en-US" altLang="en-US" sz="1800" dirty="0"/>
              <a:t>Section 2: Complex networks:</a:t>
            </a:r>
          </a:p>
          <a:p>
            <a:pPr lvl="1"/>
            <a:r>
              <a:rPr lang="en-US" altLang="en-US" sz="1800" dirty="0"/>
              <a:t>Random graphs (</a:t>
            </a:r>
            <a:r>
              <a:rPr lang="en-US" altLang="en-US" sz="1800" dirty="0" err="1"/>
              <a:t>Erdos-Renyi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Small world graphs (Watts-</a:t>
            </a:r>
            <a:r>
              <a:rPr lang="en-US" altLang="en-US" sz="1800" dirty="0" err="1"/>
              <a:t>Strogatz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Scale free graphs (</a:t>
            </a:r>
            <a:r>
              <a:rPr lang="en-US" altLang="en-US" sz="1800" dirty="0" err="1"/>
              <a:t>Barabasi</a:t>
            </a:r>
            <a:r>
              <a:rPr lang="en-US" altLang="en-US" sz="1800" dirty="0"/>
              <a:t>-Albert)</a:t>
            </a:r>
          </a:p>
          <a:p>
            <a:pPr lvl="1"/>
            <a:r>
              <a:rPr lang="en-US" altLang="en-US" sz="1800" dirty="0"/>
              <a:t>The configuration model (Molloy-Reed)</a:t>
            </a:r>
          </a:p>
          <a:p>
            <a:pPr lvl="1"/>
            <a:endParaRPr lang="en-US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7D6F8-2A09-4970-AC97-8C9CD075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D52B1-437E-4818-945D-546DA1A64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416" t="32852" r="9834" b="4148"/>
          <a:stretch/>
        </p:blipFill>
        <p:spPr>
          <a:xfrm>
            <a:off x="1" y="2316471"/>
            <a:ext cx="1550504" cy="885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00E-9D49-4BC2-8C48-A8B678427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279" b="16480"/>
          <a:stretch/>
        </p:blipFill>
        <p:spPr>
          <a:xfrm>
            <a:off x="119753" y="3536414"/>
            <a:ext cx="2464422" cy="87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1"/>
    </mc:Choice>
    <mc:Fallback xmlns="">
      <p:transition spd="slow" advTm="181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0C226-312B-4CBB-99CF-F1351F30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660" y="2257766"/>
            <a:ext cx="3662223" cy="34589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1998: Small World Model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​</a:t>
            </a:r>
            <a:b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(Watts &amp;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Strogatz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, 1998)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​</a:t>
            </a:r>
            <a:b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</a:b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Aileron Light" panose="00000400000000000000" pitchFamily="50" charset="0"/>
              </a:rPr>
              <a:t>​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ileron Light" panose="00000400000000000000" pitchFamily="50" charset="0"/>
            </a:endParaRPr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3" name="Picture 22" descr="Diagram, shap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350F81F-AE01-4C0F-A36E-28B02BF84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8" r="437" b="1"/>
          <a:stretch/>
        </p:blipFill>
        <p:spPr>
          <a:xfrm>
            <a:off x="1499942" y="1809956"/>
            <a:ext cx="5501202" cy="3786855"/>
          </a:xfrm>
          <a:custGeom>
            <a:avLst/>
            <a:gdLst>
              <a:gd name="connsiteX0" fmla="*/ 546633 w 5501202"/>
              <a:gd name="connsiteY0" fmla="*/ 0 h 3786855"/>
              <a:gd name="connsiteX1" fmla="*/ 4190045 w 5501202"/>
              <a:gd name="connsiteY1" fmla="*/ 0 h 3786855"/>
              <a:gd name="connsiteX2" fmla="*/ 4217302 w 5501202"/>
              <a:gd name="connsiteY2" fmla="*/ 11787 h 3786855"/>
              <a:gd name="connsiteX3" fmla="*/ 5080301 w 5501202"/>
              <a:gd name="connsiteY3" fmla="*/ 634519 h 3786855"/>
              <a:gd name="connsiteX4" fmla="*/ 5453142 w 5501202"/>
              <a:gd name="connsiteY4" fmla="*/ 1124198 h 3786855"/>
              <a:gd name="connsiteX5" fmla="*/ 5501202 w 5501202"/>
              <a:gd name="connsiteY5" fmla="*/ 1214518 h 3786855"/>
              <a:gd name="connsiteX6" fmla="*/ 5501202 w 5501202"/>
              <a:gd name="connsiteY6" fmla="*/ 3240222 h 3786855"/>
              <a:gd name="connsiteX7" fmla="*/ 4954569 w 5501202"/>
              <a:gd name="connsiteY7" fmla="*/ 3786855 h 3786855"/>
              <a:gd name="connsiteX8" fmla="*/ 1566089 w 5501202"/>
              <a:gd name="connsiteY8" fmla="*/ 3786855 h 3786855"/>
              <a:gd name="connsiteX9" fmla="*/ 1483562 w 5501202"/>
              <a:gd name="connsiteY9" fmla="*/ 3756280 h 3786855"/>
              <a:gd name="connsiteX10" fmla="*/ 1297685 w 5501202"/>
              <a:gd name="connsiteY10" fmla="*/ 3676893 h 3786855"/>
              <a:gd name="connsiteX11" fmla="*/ 10258 w 5501202"/>
              <a:gd name="connsiteY11" fmla="*/ 2754085 h 3786855"/>
              <a:gd name="connsiteX12" fmla="*/ 0 w 5501202"/>
              <a:gd name="connsiteY12" fmla="*/ 2742013 h 3786855"/>
              <a:gd name="connsiteX13" fmla="*/ 0 w 5501202"/>
              <a:gd name="connsiteY13" fmla="*/ 546633 h 3786855"/>
              <a:gd name="connsiteX14" fmla="*/ 546633 w 5501202"/>
              <a:gd name="connsiteY14" fmla="*/ 0 h 37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01202" h="3786855">
                <a:moveTo>
                  <a:pt x="546633" y="0"/>
                </a:moveTo>
                <a:lnTo>
                  <a:pt x="4190045" y="0"/>
                </a:lnTo>
                <a:lnTo>
                  <a:pt x="4217302" y="11787"/>
                </a:lnTo>
                <a:cubicBezTo>
                  <a:pt x="4535309" y="159668"/>
                  <a:pt x="4829707" y="369941"/>
                  <a:pt x="5080301" y="634519"/>
                </a:cubicBezTo>
                <a:cubicBezTo>
                  <a:pt x="5223497" y="785706"/>
                  <a:pt x="5348211" y="950214"/>
                  <a:pt x="5453142" y="1124198"/>
                </a:cubicBezTo>
                <a:lnTo>
                  <a:pt x="5501202" y="1214518"/>
                </a:lnTo>
                <a:lnTo>
                  <a:pt x="5501202" y="3240222"/>
                </a:lnTo>
                <a:cubicBezTo>
                  <a:pt x="5501202" y="3542119"/>
                  <a:pt x="5256466" y="3786855"/>
                  <a:pt x="4954569" y="3786855"/>
                </a:cubicBezTo>
                <a:lnTo>
                  <a:pt x="1566089" y="3786855"/>
                </a:lnTo>
                <a:lnTo>
                  <a:pt x="1483562" y="3756280"/>
                </a:lnTo>
                <a:cubicBezTo>
                  <a:pt x="1421132" y="3731403"/>
                  <a:pt x="1359151" y="3704940"/>
                  <a:pt x="1297685" y="3676893"/>
                </a:cubicBezTo>
                <a:cubicBezTo>
                  <a:pt x="805956" y="3452517"/>
                  <a:pt x="369222" y="3136819"/>
                  <a:pt x="10258" y="2754085"/>
                </a:cubicBezTo>
                <a:lnTo>
                  <a:pt x="0" y="2742013"/>
                </a:lnTo>
                <a:lnTo>
                  <a:pt x="0" y="546633"/>
                </a:lnTo>
                <a:cubicBezTo>
                  <a:pt x="0" y="244736"/>
                  <a:pt x="244736" y="0"/>
                  <a:pt x="5466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320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38200" y="316208"/>
            <a:ext cx="9019674" cy="1041106"/>
          </a:xfrm>
        </p:spPr>
        <p:txBody>
          <a:bodyPr/>
          <a:lstStyle/>
          <a:p>
            <a:r>
              <a:rPr lang="en-US" altLang="en-US" dirty="0">
                <a:latin typeface="Aileron Light" panose="00000400000000000000" pitchFamily="50" charset="0"/>
              </a:rPr>
              <a:t>Data Driven Research: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1E2435F-3BB0-4EE9-8B67-439B8299453D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400" dirty="0">
              <a:latin typeface="Arial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688731" y="2189285"/>
            <a:ext cx="8019758" cy="5257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Lots of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experimental work</a:t>
            </a:r>
            <a:r>
              <a:rPr lang="en-US" altLang="en-US" sz="2400" dirty="0">
                <a:latin typeface="Aileron Light" panose="00000400000000000000" pitchFamily="50" charset="0"/>
              </a:rPr>
              <a:t> led to the discovery that </a:t>
            </a:r>
            <a:r>
              <a:rPr lang="en-US" altLang="en-US" sz="2400" i="1" dirty="0">
                <a:latin typeface="Aileron Light" panose="00000400000000000000" pitchFamily="50" charset="0"/>
              </a:rPr>
              <a:t>social networks are not random</a:t>
            </a:r>
            <a:r>
              <a:rPr lang="en-US" altLang="en-US" sz="2400" dirty="0">
                <a:latin typeface="Aileron Light" panose="00000400000000000000" pitchFamily="50" charset="0"/>
              </a:rPr>
              <a:t>, rather they display: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(1)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small-world phenomenon:</a:t>
            </a:r>
          </a:p>
          <a:p>
            <a:pPr lvl="1">
              <a:defRPr/>
            </a:pPr>
            <a:r>
              <a:rPr lang="en-US" altLang="en-US" sz="2000" dirty="0">
                <a:latin typeface="Aileron Light" panose="00000400000000000000" pitchFamily="50" charset="0"/>
              </a:rPr>
              <a:t>Small average distance (six-degree of separation phenomenon)  and</a:t>
            </a:r>
          </a:p>
          <a:p>
            <a:pPr lvl="1">
              <a:defRPr/>
            </a:pPr>
            <a:r>
              <a:rPr lang="en-US" altLang="en-US" sz="2000" dirty="0">
                <a:latin typeface="Aileron Light" panose="00000400000000000000" pitchFamily="50" charset="0"/>
              </a:rPr>
              <a:t>High clustering coefficient (your friends are friends with </a:t>
            </a:r>
            <a:r>
              <a:rPr lang="en-US" altLang="en-US" sz="2000" dirty="0" err="1">
                <a:latin typeface="Aileron Light" panose="00000400000000000000" pitchFamily="50" charset="0"/>
              </a:rPr>
              <a:t>eachother</a:t>
            </a:r>
            <a:r>
              <a:rPr lang="en-US" altLang="en-US" sz="2000" dirty="0">
                <a:latin typeface="Aileron Light" panose="00000400000000000000" pitchFamily="50" charset="0"/>
              </a:rPr>
              <a:t>)</a:t>
            </a:r>
          </a:p>
          <a:p>
            <a:pPr marL="57150" lvl="1" indent="0">
              <a:buNone/>
              <a:defRPr/>
            </a:pPr>
            <a:r>
              <a:rPr lang="en-US" altLang="en-US" dirty="0">
                <a:latin typeface="Aileron Light" panose="00000400000000000000" pitchFamily="50" charset="0"/>
              </a:rPr>
              <a:t>(2) </a:t>
            </a:r>
            <a:r>
              <a:rPr lang="en-US" altLang="en-US" dirty="0">
                <a:solidFill>
                  <a:srgbClr val="FF0000"/>
                </a:solidFill>
                <a:latin typeface="Aileron Light" panose="00000400000000000000" pitchFamily="50" charset="0"/>
              </a:rPr>
              <a:t>power law/exponential degree distribution: </a:t>
            </a:r>
            <a:r>
              <a:rPr lang="en-US" altLang="en-US" dirty="0">
                <a:latin typeface="Aileron Light" panose="00000400000000000000" pitchFamily="50" charset="0"/>
              </a:rPr>
              <a:t>few</a:t>
            </a:r>
            <a:r>
              <a:rPr lang="en-US" altLang="en-US" dirty="0">
                <a:solidFill>
                  <a:srgbClr val="FF0000"/>
                </a:solidFill>
                <a:latin typeface="Aileron Light" panose="00000400000000000000" pitchFamily="50" charset="0"/>
              </a:rPr>
              <a:t> </a:t>
            </a:r>
            <a:r>
              <a:rPr lang="en-US" altLang="en-US" dirty="0">
                <a:latin typeface="Aileron Light" panose="00000400000000000000" pitchFamily="50" charset="0"/>
              </a:rPr>
              <a:t>hubs and many small degree vertices</a:t>
            </a:r>
          </a:p>
          <a:p>
            <a:pPr marL="5715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Thus, researchers got more interested in the applications (along with the beauty and depth of  then mathematics)						</a:t>
            </a:r>
            <a:br>
              <a:rPr lang="en-US" altLang="en-US" sz="2400" dirty="0">
                <a:latin typeface="Aileron Light" panose="00000400000000000000" pitchFamily="50" charset="0"/>
              </a:rPr>
            </a:br>
            <a:br>
              <a:rPr lang="en-US" altLang="en-US" sz="2400" dirty="0">
                <a:latin typeface="Aileron Light" panose="00000400000000000000" pitchFamily="50" charset="0"/>
              </a:rPr>
            </a:br>
            <a:endParaRPr lang="en-US" altLang="en-US" sz="2400" dirty="0">
              <a:latin typeface="Aileron Light" panose="00000400000000000000" pitchFamily="50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11" y="2440781"/>
            <a:ext cx="275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AABEB-E7F2-4D92-820B-2C1F4543089E}"/>
              </a:ext>
            </a:extLst>
          </p:cNvPr>
          <p:cNvSpPr txBox="1"/>
          <p:nvPr/>
        </p:nvSpPr>
        <p:spPr>
          <a:xfrm>
            <a:off x="9262464" y="5183981"/>
            <a:ext cx="2350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1800" dirty="0"/>
              <a:t>Kevin Bacon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7"/>
    </mc:Choice>
    <mc:Fallback xmlns="">
      <p:transition spd="slow" advTm="57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208"/>
            <a:ext cx="9019674" cy="1041106"/>
          </a:xfrm>
        </p:spPr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Stanly Milgram's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353" y="1711748"/>
            <a:ext cx="8179410" cy="5953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ileron Light" panose="00000400000000000000" pitchFamily="50" charset="0"/>
              </a:rPr>
              <a:t>The 1st experiment of this kind dates back to the 60s to Prof. Milgram (a Harvard psychology professor) </a:t>
            </a:r>
          </a:p>
          <a:p>
            <a:pPr marL="0" indent="0">
              <a:buNone/>
            </a:pPr>
            <a:endParaRPr lang="en-US" sz="2400" dirty="0">
              <a:latin typeface="Aileron Light" panose="00000400000000000000" pitchFamily="50" charset="0"/>
            </a:endParaRPr>
          </a:p>
          <a:p>
            <a:pPr marL="0" indent="0">
              <a:buNone/>
            </a:pPr>
            <a:r>
              <a:rPr lang="en-US" sz="2400" dirty="0">
                <a:latin typeface="Aileron Light" panose="00000400000000000000" pitchFamily="50" charset="0"/>
              </a:rPr>
              <a:t>In 1967 Milgram studied the structure of social networks: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What is the average path length for social networks?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Experiment: 296 random individuals from two US cities (Omaha, Nebraska and Wichita, Kansas), were asked to forward a letter to a target contact in Boston.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Results: </a:t>
            </a:r>
          </a:p>
          <a:p>
            <a:pPr lvl="2"/>
            <a:r>
              <a:rPr lang="en-US" dirty="0">
                <a:latin typeface="Aileron Light" panose="00000400000000000000" pitchFamily="50" charset="0"/>
              </a:rPr>
              <a:t>only 20 percent of the packages sent reached their target, </a:t>
            </a:r>
          </a:p>
          <a:p>
            <a:pPr lvl="2"/>
            <a:r>
              <a:rPr lang="en-US" dirty="0">
                <a:latin typeface="Aileron Light" panose="00000400000000000000" pitchFamily="50" charset="0"/>
              </a:rPr>
              <a:t>an average number of hops of 6 (although this number does not take into account the remaining 80 percent of the undelivered packages).  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680" y="1592058"/>
            <a:ext cx="3162453" cy="2441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7874" y="4033695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4"/>
    </mc:Choice>
    <mc:Fallback xmlns="">
      <p:transition spd="slow" advTm="56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208"/>
            <a:ext cx="9019674" cy="1083968"/>
          </a:xfrm>
        </p:spPr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Stanly Milgram's Experiment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16511"/>
            <a:ext cx="10852067" cy="6182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ileron Light"/>
              </a:rPr>
              <a:t>His experiment was confined to US,  </a:t>
            </a:r>
            <a:br>
              <a:rPr lang="en-US" sz="2400" dirty="0">
                <a:latin typeface="Aileron Light"/>
              </a:rPr>
            </a:br>
            <a:r>
              <a:rPr lang="en-US" sz="2400" dirty="0">
                <a:latin typeface="Aileron Light"/>
              </a:rPr>
              <a:t>linking people “out there” in Wichita and Omaha to</a:t>
            </a:r>
            <a:br>
              <a:rPr lang="en-US" sz="2400" dirty="0">
                <a:latin typeface="Aileron Light"/>
              </a:rPr>
            </a:br>
            <a:r>
              <a:rPr lang="en-US" sz="2400" dirty="0">
                <a:latin typeface="Aileron Light"/>
              </a:rPr>
              <a:t> “over here” in Boston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This was coined “small world” in network science</a:t>
            </a:r>
          </a:p>
          <a:p>
            <a:r>
              <a:rPr lang="en-US" sz="2400" dirty="0">
                <a:latin typeface="Aileron Light"/>
              </a:rPr>
              <a:t>In 1991 a play by John Guare named </a:t>
            </a:r>
            <a:br>
              <a:rPr lang="en-US" sz="2400" dirty="0">
                <a:latin typeface="Aileron Light"/>
              </a:rPr>
            </a:br>
            <a:r>
              <a:rPr lang="en-US" sz="2400" dirty="0">
                <a:latin typeface="Aileron Light"/>
              </a:rPr>
              <a:t>“Everybody on this planet is separated </a:t>
            </a:r>
            <a:br>
              <a:rPr lang="en-US" sz="2400" dirty="0">
                <a:latin typeface="Aileron Light"/>
              </a:rPr>
            </a:br>
            <a:r>
              <a:rPr lang="en-US" sz="2400" dirty="0">
                <a:latin typeface="Aileron Light"/>
              </a:rPr>
              <a:t>by only six other people” </a:t>
            </a:r>
            <a:endParaRPr lang="en-US" sz="2400" dirty="0">
              <a:latin typeface="Aileron Light" panose="00000400000000000000" pitchFamily="50" charset="0"/>
            </a:endParaRPr>
          </a:p>
          <a:p>
            <a:pPr lvl="1"/>
            <a:r>
              <a:rPr lang="en-US" sz="2000" dirty="0">
                <a:latin typeface="Aileron Light"/>
              </a:rPr>
              <a:t>made the “six degree of separation” expression into </a:t>
            </a:r>
            <a:br>
              <a:rPr lang="en-US" sz="2000" dirty="0">
                <a:latin typeface="Aileron Light"/>
              </a:rPr>
            </a:br>
            <a:r>
              <a:rPr lang="en-US" sz="2000" dirty="0">
                <a:latin typeface="Aileron Light"/>
              </a:rPr>
              <a:t>a myth (yet famous) applied to the world since more </a:t>
            </a:r>
            <a:br>
              <a:rPr lang="en-US" sz="2000" dirty="0">
                <a:latin typeface="Aileron Light"/>
              </a:rPr>
            </a:br>
            <a:r>
              <a:rPr lang="en-US" sz="2000" dirty="0">
                <a:latin typeface="Aileron Light"/>
              </a:rPr>
              <a:t>people watch movies than read sociology.</a:t>
            </a:r>
          </a:p>
        </p:txBody>
      </p:sp>
      <p:sp>
        <p:nvSpPr>
          <p:cNvPr id="5" name="Rectangle 4"/>
          <p:cNvSpPr/>
          <p:nvPr/>
        </p:nvSpPr>
        <p:spPr>
          <a:xfrm>
            <a:off x="-99795" y="5944291"/>
            <a:ext cx="2039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n-US" sz="800" dirty="0"/>
              <a:t>Source: (Barabasi from “Linked”)</a:t>
            </a:r>
          </a:p>
        </p:txBody>
      </p:sp>
      <p:pic>
        <p:nvPicPr>
          <p:cNvPr id="6" name="Picture 6" descr="A picture containing text, book, holding, person&#10;&#10;Description automatically generated">
            <a:extLst>
              <a:ext uri="{FF2B5EF4-FFF2-40B4-BE49-F238E27FC236}">
                <a16:creationId xmlns:a16="http://schemas.microsoft.com/office/drawing/2014/main" id="{72DE2FC6-1760-4C10-A700-7E8C72A3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148" y="1678380"/>
            <a:ext cx="2624328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E99FE-A26B-48BA-9FE5-3B49C4BE180A}"/>
              </a:ext>
            </a:extLst>
          </p:cNvPr>
          <p:cNvSpPr txBox="1"/>
          <p:nvPr/>
        </p:nvSpPr>
        <p:spPr>
          <a:xfrm>
            <a:off x="9355776" y="580307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https://www.penguinrandomhouse.com/books/72632/six-degrees-of-separation-by-john-guare/</a:t>
            </a:r>
            <a:endParaRPr lang="en-US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10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207"/>
            <a:ext cx="9019674" cy="1055393"/>
          </a:xfrm>
        </p:spPr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More Recently on Small World: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66660"/>
            <a:ext cx="6772275" cy="556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ileron Light" panose="00000400000000000000" pitchFamily="50" charset="0"/>
              </a:rPr>
              <a:t>The experiment was later reproduced by </a:t>
            </a:r>
            <a:r>
              <a:rPr lang="en-US" sz="2400" dirty="0" err="1">
                <a:latin typeface="Aileron Light" panose="00000400000000000000" pitchFamily="50" charset="0"/>
              </a:rPr>
              <a:t>Dodds</a:t>
            </a:r>
            <a:r>
              <a:rPr lang="en-US" sz="2400" dirty="0">
                <a:latin typeface="Aileron Light" panose="00000400000000000000" pitchFamily="50" charset="0"/>
              </a:rPr>
              <a:t>: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used email as a medium to collect data for research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at a more global scale (18 targets, 13 countries, 60K participants) which resulted in 384 messages reaching their target,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yielding an average path length of 4.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Recently using FB and LinkedIn social media.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Same pattern in Nature: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2471499"/>
            <a:ext cx="4343400" cy="231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2002" y="5024714"/>
            <a:ext cx="1451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Play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0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"/>
    </mc:Choice>
    <mc:Fallback xmlns="">
      <p:transition spd="slow" advTm="2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Small World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So </a:t>
            </a:r>
            <a:r>
              <a:rPr lang="en-US" sz="2000" i="1" dirty="0"/>
              <a:t>small world</a:t>
            </a:r>
            <a:r>
              <a:rPr lang="en-US" sz="2000" dirty="0"/>
              <a:t> referrers to small average path length compared to the number of nodes in the network and high clustering coefficient</a:t>
            </a:r>
          </a:p>
          <a:p>
            <a:r>
              <a:rPr lang="en-US" sz="2000" dirty="0"/>
              <a:t>It is a property that has been observed in networks in general, regardless of the physical distance between the people the network connects</a:t>
            </a:r>
          </a:p>
          <a:p>
            <a:r>
              <a:rPr lang="en-US" sz="2000" dirty="0"/>
              <a:t>Original belief: some nodes are believed to be at the core of a network</a:t>
            </a:r>
          </a:p>
          <a:p>
            <a:pPr lvl="1"/>
            <a:r>
              <a:rPr lang="en-US" sz="2000" dirty="0"/>
              <a:t>Updated current belief: it is an effect of everyone being close to everyone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 example of a) a small-world network generated using the WS... | Download  Scientific Diagram">
            <a:extLst>
              <a:ext uri="{FF2B5EF4-FFF2-40B4-BE49-F238E27FC236}">
                <a16:creationId xmlns:a16="http://schemas.microsoft.com/office/drawing/2014/main" id="{3851CFBF-D4AB-469A-B1EF-B99F2DC42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4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3453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6BFCFBFC8F940B9A7F3352F02D625" ma:contentTypeVersion="26" ma:contentTypeDescription="Create a new document." ma:contentTypeScope="" ma:versionID="0681032e45133a609797cd72e21658aa">
  <xsd:schema xmlns:xsd="http://www.w3.org/2001/XMLSchema" xmlns:xs="http://www.w3.org/2001/XMLSchema" xmlns:p="http://schemas.microsoft.com/office/2006/metadata/properties" xmlns:ns2="a9bcab35-b3c2-4d78-aed9-c394864db16d" xmlns:ns3="873c79cf-b88b-4c6a-932d-9892b10d3908" targetNamespace="http://schemas.microsoft.com/office/2006/metadata/properties" ma:root="true" ma:fieldsID="07a1d719d21f330f581610cf70e377b1" ns2:_="" ns3:_="">
    <xsd:import namespace="a9bcab35-b3c2-4d78-aed9-c394864db16d"/>
    <xsd:import namespace="873c79cf-b88b-4c6a-932d-9892b10d390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cab35-b3c2-4d78-aed9-c394864db16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79cf-b88b-4c6a-932d-9892b10d390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a9bcab35-b3c2-4d78-aed9-c394864db16d" xsi:nil="true"/>
    <NotebookType xmlns="a9bcab35-b3c2-4d78-aed9-c394864db16d" xsi:nil="true"/>
    <TeamsChannelId xmlns="a9bcab35-b3c2-4d78-aed9-c394864db16d" xsi:nil="true"/>
    <Distribution_Groups xmlns="a9bcab35-b3c2-4d78-aed9-c394864db16d" xsi:nil="true"/>
    <Self_Registration_Enabled xmlns="a9bcab35-b3c2-4d78-aed9-c394864db16d" xsi:nil="true"/>
    <Has_Leaders_Only_SectionGroup xmlns="a9bcab35-b3c2-4d78-aed9-c394864db16d" xsi:nil="true"/>
    <Invited_Members xmlns="a9bcab35-b3c2-4d78-aed9-c394864db16d" xsi:nil="true"/>
    <AppVersion xmlns="a9bcab35-b3c2-4d78-aed9-c394864db16d" xsi:nil="true"/>
    <IsNotebookLocked xmlns="a9bcab35-b3c2-4d78-aed9-c394864db16d" xsi:nil="true"/>
    <Math_Settings xmlns="a9bcab35-b3c2-4d78-aed9-c394864db16d" xsi:nil="true"/>
    <FolderType xmlns="a9bcab35-b3c2-4d78-aed9-c394864db16d" xsi:nil="true"/>
    <Templates xmlns="a9bcab35-b3c2-4d78-aed9-c394864db16d" xsi:nil="true"/>
    <Members xmlns="a9bcab35-b3c2-4d78-aed9-c394864db16d">
      <UserInfo>
        <DisplayName/>
        <AccountId xsi:nil="true"/>
        <AccountType/>
      </UserInfo>
    </Members>
    <Member_Groups xmlns="a9bcab35-b3c2-4d78-aed9-c394864db16d">
      <UserInfo>
        <DisplayName/>
        <AccountId xsi:nil="true"/>
        <AccountType/>
      </UserInfo>
    </Member_Groups>
    <DefaultSectionNames xmlns="a9bcab35-b3c2-4d78-aed9-c394864db16d" xsi:nil="true"/>
    <Is_Collaboration_Space_Locked xmlns="a9bcab35-b3c2-4d78-aed9-c394864db16d" xsi:nil="true"/>
    <LMS_Mappings xmlns="a9bcab35-b3c2-4d78-aed9-c394864db16d" xsi:nil="true"/>
    <CultureName xmlns="a9bcab35-b3c2-4d78-aed9-c394864db16d" xsi:nil="true"/>
    <Owner xmlns="a9bcab35-b3c2-4d78-aed9-c394864db16d">
      <UserInfo>
        <DisplayName/>
        <AccountId xsi:nil="true"/>
        <AccountType/>
      </UserInfo>
    </Owner>
    <Leaders xmlns="a9bcab35-b3c2-4d78-aed9-c394864db16d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5541F305-680C-4B7B-B3BF-56530126F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bcab35-b3c2-4d78-aed9-c394864db16d"/>
    <ds:schemaRef ds:uri="873c79cf-b88b-4c6a-932d-9892b10d3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FA7D66-B0F8-4CD5-A26E-2E1E302147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513CB-C96A-4D25-83D0-18475A022F54}">
  <ds:schemaRefs>
    <ds:schemaRef ds:uri="http://schemas.microsoft.com/office/infopath/2007/PartnerControls"/>
    <ds:schemaRef ds:uri="873c79cf-b88b-4c6a-932d-9892b10d3908"/>
    <ds:schemaRef ds:uri="http://purl.org/dc/elements/1.1/"/>
    <ds:schemaRef ds:uri="http://purl.org/dc/dcmitype/"/>
    <ds:schemaRef ds:uri="http://purl.org/dc/terms/"/>
    <ds:schemaRef ds:uri="a9bcab35-b3c2-4d78-aed9-c394864db16d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1375</Words>
  <Application>Microsoft Office PowerPoint</Application>
  <PresentationFormat>Widescreen</PresentationFormat>
  <Paragraphs>152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Meiryo</vt:lpstr>
      <vt:lpstr>Aileron Light</vt:lpstr>
      <vt:lpstr>Arial</vt:lpstr>
      <vt:lpstr>Calibri</vt:lpstr>
      <vt:lpstr>Calibri Light</vt:lpstr>
      <vt:lpstr>Cambria Math</vt:lpstr>
      <vt:lpstr>Merriweather</vt:lpstr>
      <vt:lpstr>Rockwell</vt:lpstr>
      <vt:lpstr>Segoe UI</vt:lpstr>
      <vt:lpstr>Custom Design</vt:lpstr>
      <vt:lpstr>6_Office Theme</vt:lpstr>
      <vt:lpstr>8_Office Theme</vt:lpstr>
      <vt:lpstr>7_Office Theme</vt:lpstr>
      <vt:lpstr>2_Custom Design</vt:lpstr>
      <vt:lpstr>1_Custom Design</vt:lpstr>
      <vt:lpstr>3_Custom Design</vt:lpstr>
      <vt:lpstr>PowerPoint Presentation</vt:lpstr>
      <vt:lpstr>Learning Outcomes</vt:lpstr>
      <vt:lpstr>Overview</vt:lpstr>
      <vt:lpstr>1998: Small World Model​ (Watts &amp; Strogatz, 1998)​ ​</vt:lpstr>
      <vt:lpstr>Data Driven Research:</vt:lpstr>
      <vt:lpstr>Stanly Milgram's Experiment</vt:lpstr>
      <vt:lpstr>Stanly Milgram's Experiment (2)</vt:lpstr>
      <vt:lpstr>More Recently on Small World:</vt:lpstr>
      <vt:lpstr>Small World</vt:lpstr>
      <vt:lpstr>Newman’s overview  table of  networks</vt:lpstr>
      <vt:lpstr>“Small” Path Length: Examples</vt:lpstr>
      <vt:lpstr>Small Path Length: Derivation</vt:lpstr>
      <vt:lpstr>Small Path Length: Derivation</vt:lpstr>
      <vt:lpstr>How Do We construct Small-words?</vt:lpstr>
      <vt:lpstr>Small-words: Watts-Strogatz model</vt:lpstr>
      <vt:lpstr>WS model of small world</vt:lpstr>
      <vt:lpstr>Average path + clustering = ?</vt:lpstr>
      <vt:lpstr>Next: Analysis of Complex Networks </vt:lpstr>
      <vt:lpstr>Next exploration: Analysis of Complex Networks  </vt:lpstr>
      <vt:lpstr>Main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Gera, Ralucca (CIV)</dc:creator>
  <cp:lastModifiedBy>Gera, Ralucca (CIV)</cp:lastModifiedBy>
  <cp:revision>10</cp:revision>
  <dcterms:created xsi:type="dcterms:W3CDTF">2021-01-12T02:52:56Z</dcterms:created>
  <dcterms:modified xsi:type="dcterms:W3CDTF">2022-01-13T18:28:17Z</dcterms:modified>
</cp:coreProperties>
</file>