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5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6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7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8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9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10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11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12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13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1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1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16.xml" ContentType="application/vnd.openxmlformats-officedocument.theme+xml"/>
  <Override PartName="/ppt/slideLayouts/slideLayout63.xml" ContentType="application/vnd.openxmlformats-officedocument.presentationml.slideLayout+xml"/>
  <Override PartName="/ppt/theme/theme17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18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0.xml" ContentType="application/vnd.openxmlformats-officedocument.themeOverr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1.xml" ContentType="application/vnd.openxmlformats-officedocument.themeOverr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2.xml" ContentType="application/vnd.openxmlformats-officedocument.themeOverr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3.xml" ContentType="application/vnd.openxmlformats-officedocument.themeOverr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4.xml" ContentType="application/vnd.openxmlformats-officedocument.themeOverride+xml"/>
  <Override PartName="/ppt/slideLayouts/slideLayout70.xml" ContentType="application/vnd.openxmlformats-officedocument.presentationml.slideLayout+xml"/>
  <Override PartName="/ppt/theme/theme19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charts/chart15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91" r:id="rId5"/>
    <p:sldMasterId id="2147483699" r:id="rId6"/>
    <p:sldMasterId id="2147483703" r:id="rId7"/>
    <p:sldMasterId id="2147483707" r:id="rId8"/>
    <p:sldMasterId id="2147483711" r:id="rId9"/>
    <p:sldMasterId id="2147483715" r:id="rId10"/>
    <p:sldMasterId id="2147483728" r:id="rId11"/>
    <p:sldMasterId id="2147483740" r:id="rId12"/>
    <p:sldMasterId id="2147483752" r:id="rId13"/>
    <p:sldMasterId id="2147483722" r:id="rId14"/>
    <p:sldMasterId id="2147483686" r:id="rId15"/>
    <p:sldMasterId id="2147483764" r:id="rId16"/>
    <p:sldMasterId id="2147483719" r:id="rId17"/>
    <p:sldMasterId id="2147483683" r:id="rId18"/>
    <p:sldMasterId id="2147483725" r:id="rId19"/>
    <p:sldMasterId id="2147483670" r:id="rId20"/>
    <p:sldMasterId id="2147483662" r:id="rId21"/>
    <p:sldMasterId id="2147483677" r:id="rId22"/>
    <p:sldMasterId id="2147483769" r:id="rId23"/>
  </p:sldMasterIdLst>
  <p:notesMasterIdLst>
    <p:notesMasterId r:id="rId58"/>
  </p:notesMasterIdLst>
  <p:sldIdLst>
    <p:sldId id="256" r:id="rId24"/>
    <p:sldId id="862" r:id="rId25"/>
    <p:sldId id="774" r:id="rId26"/>
    <p:sldId id="947" r:id="rId27"/>
    <p:sldId id="894" r:id="rId28"/>
    <p:sldId id="895" r:id="rId29"/>
    <p:sldId id="896" r:id="rId30"/>
    <p:sldId id="897" r:id="rId31"/>
    <p:sldId id="898" r:id="rId32"/>
    <p:sldId id="948" r:id="rId33"/>
    <p:sldId id="900" r:id="rId34"/>
    <p:sldId id="901" r:id="rId35"/>
    <p:sldId id="955" r:id="rId36"/>
    <p:sldId id="902" r:id="rId37"/>
    <p:sldId id="904" r:id="rId38"/>
    <p:sldId id="905" r:id="rId39"/>
    <p:sldId id="957" r:id="rId40"/>
    <p:sldId id="956" r:id="rId41"/>
    <p:sldId id="954" r:id="rId42"/>
    <p:sldId id="906" r:id="rId43"/>
    <p:sldId id="958" r:id="rId44"/>
    <p:sldId id="953" r:id="rId45"/>
    <p:sldId id="929" r:id="rId46"/>
    <p:sldId id="931" r:id="rId47"/>
    <p:sldId id="909" r:id="rId48"/>
    <p:sldId id="910" r:id="rId49"/>
    <p:sldId id="951" r:id="rId50"/>
    <p:sldId id="950" r:id="rId51"/>
    <p:sldId id="912" r:id="rId52"/>
    <p:sldId id="932" r:id="rId53"/>
    <p:sldId id="945" r:id="rId54"/>
    <p:sldId id="840" r:id="rId55"/>
    <p:sldId id="918" r:id="rId56"/>
    <p:sldId id="952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nnor Barniskis" initials="CB" lastIdx="5" clrIdx="0">
    <p:extLst>
      <p:ext uri="{19B8F6BF-5375-455C-9EA6-DF929625EA0E}">
        <p15:presenceInfo xmlns:p15="http://schemas.microsoft.com/office/powerpoint/2012/main" userId="Connor Barniski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08C8"/>
    <a:srgbClr val="86D1FA"/>
    <a:srgbClr val="FBF5E6"/>
    <a:srgbClr val="00417F"/>
    <a:srgbClr val="8C8C8C"/>
    <a:srgbClr val="FFD503"/>
    <a:srgbClr val="00457C"/>
    <a:srgbClr val="B5C4DE"/>
    <a:srgbClr val="E9E9E9"/>
    <a:srgbClr val="FAB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1956" autoAdjust="0"/>
  </p:normalViewPr>
  <p:slideViewPr>
    <p:cSldViewPr snapToGrid="0">
      <p:cViewPr varScale="1">
        <p:scale>
          <a:sx n="92" d="100"/>
          <a:sy n="92" d="100"/>
        </p:scale>
        <p:origin x="133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3.xml"/><Relationship Id="rId39" Type="http://schemas.openxmlformats.org/officeDocument/2006/relationships/slide" Target="slides/slide16.xml"/><Relationship Id="rId21" Type="http://schemas.openxmlformats.org/officeDocument/2006/relationships/slideMaster" Target="slideMasters/slideMaster18.xml"/><Relationship Id="rId34" Type="http://schemas.openxmlformats.org/officeDocument/2006/relationships/slide" Target="slides/slide11.xml"/><Relationship Id="rId42" Type="http://schemas.openxmlformats.org/officeDocument/2006/relationships/slide" Target="slides/slide19.xml"/><Relationship Id="rId47" Type="http://schemas.openxmlformats.org/officeDocument/2006/relationships/slide" Target="slides/slide24.xml"/><Relationship Id="rId50" Type="http://schemas.openxmlformats.org/officeDocument/2006/relationships/slide" Target="slides/slide27.xml"/><Relationship Id="rId55" Type="http://schemas.openxmlformats.org/officeDocument/2006/relationships/slide" Target="slides/slide32.xml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6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.xml"/><Relationship Id="rId32" Type="http://schemas.openxmlformats.org/officeDocument/2006/relationships/slide" Target="slides/slide9.xml"/><Relationship Id="rId37" Type="http://schemas.openxmlformats.org/officeDocument/2006/relationships/slide" Target="slides/slide14.xml"/><Relationship Id="rId40" Type="http://schemas.openxmlformats.org/officeDocument/2006/relationships/slide" Target="slides/slide17.xml"/><Relationship Id="rId45" Type="http://schemas.openxmlformats.org/officeDocument/2006/relationships/slide" Target="slides/slide22.xml"/><Relationship Id="rId53" Type="http://schemas.openxmlformats.org/officeDocument/2006/relationships/slide" Target="slides/slide30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61" Type="http://schemas.openxmlformats.org/officeDocument/2006/relationships/viewProps" Target="viewProps.xml"/><Relationship Id="rId19" Type="http://schemas.openxmlformats.org/officeDocument/2006/relationships/slideMaster" Target="slideMasters/slideMaster16.xml"/><Relationship Id="rId14" Type="http://schemas.openxmlformats.org/officeDocument/2006/relationships/slideMaster" Target="slideMasters/slideMaster11.xml"/><Relationship Id="rId22" Type="http://schemas.openxmlformats.org/officeDocument/2006/relationships/slideMaster" Target="slideMasters/slideMaster19.xml"/><Relationship Id="rId27" Type="http://schemas.openxmlformats.org/officeDocument/2006/relationships/slide" Target="slides/slide4.xml"/><Relationship Id="rId30" Type="http://schemas.openxmlformats.org/officeDocument/2006/relationships/slide" Target="slides/slide7.xml"/><Relationship Id="rId35" Type="http://schemas.openxmlformats.org/officeDocument/2006/relationships/slide" Target="slides/slide12.xml"/><Relationship Id="rId43" Type="http://schemas.openxmlformats.org/officeDocument/2006/relationships/slide" Target="slides/slide20.xml"/><Relationship Id="rId48" Type="http://schemas.openxmlformats.org/officeDocument/2006/relationships/slide" Target="slides/slide25.xml"/><Relationship Id="rId56" Type="http://schemas.openxmlformats.org/officeDocument/2006/relationships/slide" Target="slides/slide33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28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2.xml"/><Relationship Id="rId33" Type="http://schemas.openxmlformats.org/officeDocument/2006/relationships/slide" Target="slides/slide10.xml"/><Relationship Id="rId38" Type="http://schemas.openxmlformats.org/officeDocument/2006/relationships/slide" Target="slides/slide15.xml"/><Relationship Id="rId46" Type="http://schemas.openxmlformats.org/officeDocument/2006/relationships/slide" Target="slides/slide23.xml"/><Relationship Id="rId59" Type="http://schemas.openxmlformats.org/officeDocument/2006/relationships/commentAuthors" Target="commentAuthors.xml"/><Relationship Id="rId20" Type="http://schemas.openxmlformats.org/officeDocument/2006/relationships/slideMaster" Target="slideMasters/slideMaster17.xml"/><Relationship Id="rId41" Type="http://schemas.openxmlformats.org/officeDocument/2006/relationships/slide" Target="slides/slide18.xml"/><Relationship Id="rId54" Type="http://schemas.openxmlformats.org/officeDocument/2006/relationships/slide" Target="slides/slide31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Master" Target="slideMasters/slideMaster20.xml"/><Relationship Id="rId28" Type="http://schemas.openxmlformats.org/officeDocument/2006/relationships/slide" Target="slides/slide5.xml"/><Relationship Id="rId36" Type="http://schemas.openxmlformats.org/officeDocument/2006/relationships/slide" Target="slides/slide13.xml"/><Relationship Id="rId49" Type="http://schemas.openxmlformats.org/officeDocument/2006/relationships/slide" Target="slides/slide26.xml"/><Relationship Id="rId57" Type="http://schemas.openxmlformats.org/officeDocument/2006/relationships/slide" Target="slides/slide34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8.xml"/><Relationship Id="rId44" Type="http://schemas.openxmlformats.org/officeDocument/2006/relationships/slide" Target="slides/slide21.xml"/><Relationship Id="rId52" Type="http://schemas.openxmlformats.org/officeDocument/2006/relationships/slide" Target="slides/slide29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XX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D56-4A27-89E6-C2DE114625FB}"/>
              </c:ext>
            </c:extLst>
          </c:dPt>
          <c:dPt>
            <c:idx val="1"/>
            <c:bubble3D val="0"/>
            <c:spPr>
              <a:gradFill flip="none" rotWithShape="1">
                <a:gsLst>
                  <a:gs pos="0">
                    <a:schemeClr val="accent1">
                      <a:lumMod val="0"/>
                      <a:lumOff val="100000"/>
                    </a:schemeClr>
                  </a:gs>
                  <a:gs pos="35000">
                    <a:schemeClr val="accent1">
                      <a:lumMod val="0"/>
                      <a:lumOff val="100000"/>
                    </a:schemeClr>
                  </a:gs>
                  <a:gs pos="100000">
                    <a:schemeClr val="bg2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D56-4A27-89E6-C2DE114625FB}"/>
              </c:ext>
            </c:extLst>
          </c:dPt>
          <c:cat>
            <c:strRef>
              <c:f>Sheet1!$A$2:$A$3</c:f>
              <c:strCache>
                <c:ptCount val="2"/>
                <c:pt idx="0">
                  <c:v>First</c:v>
                </c:pt>
                <c:pt idx="1">
                  <c:v>Auto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45</c:v>
                </c:pt>
                <c:pt idx="1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D56-4A27-89E6-C2DE114625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18-24</c:v>
                </c:pt>
                <c:pt idx="1">
                  <c:v>25-44</c:v>
                </c:pt>
                <c:pt idx="2">
                  <c:v>45-64</c:v>
                </c:pt>
                <c:pt idx="3">
                  <c:v>65+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0.8</c:v>
                </c:pt>
                <c:pt idx="1">
                  <c:v>0.85</c:v>
                </c:pt>
                <c:pt idx="2">
                  <c:v>0.3</c:v>
                </c:pt>
                <c:pt idx="3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02-4209-A75D-337A3739B5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408693304"/>
        <c:axId val="408688992"/>
      </c:barChart>
      <c:catAx>
        <c:axId val="40869330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08688992"/>
        <c:crosses val="autoZero"/>
        <c:auto val="1"/>
        <c:lblAlgn val="ctr"/>
        <c:lblOffset val="100"/>
        <c:noMultiLvlLbl val="0"/>
      </c:catAx>
      <c:valAx>
        <c:axId val="408688992"/>
        <c:scaling>
          <c:orientation val="minMax"/>
          <c:max val="1.2"/>
          <c:min val="0"/>
        </c:scaling>
        <c:delete val="1"/>
        <c:axPos val="b"/>
        <c:numFmt formatCode="0%" sourceLinked="1"/>
        <c:majorTickMark val="out"/>
        <c:minorTickMark val="none"/>
        <c:tickLblPos val="nextTo"/>
        <c:crossAx val="408693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91D-48A7-A6F4-2754513B3F38}"/>
              </c:ext>
            </c:extLst>
          </c:dPt>
          <c:dPt>
            <c:idx val="1"/>
            <c:bubble3D val="0"/>
            <c:spPr>
              <a:solidFill>
                <a:schemeClr val="bg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91D-48A7-A6F4-2754513B3F38}"/>
              </c:ext>
            </c:extLst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Men</c:v>
                </c:pt>
                <c:pt idx="1">
                  <c:v>na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85</c:v>
                </c:pt>
                <c:pt idx="1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91D-48A7-A6F4-2754513B3F38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1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3B9-4AC9-8BAB-E2DEE7E0C241}"/>
              </c:ext>
            </c:extLst>
          </c:dPt>
          <c:dPt>
            <c:idx val="1"/>
            <c:bubble3D val="0"/>
            <c:spPr>
              <a:solidFill>
                <a:schemeClr val="bg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3B9-4AC9-8BAB-E2DEE7E0C241}"/>
              </c:ext>
            </c:extLst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Men</c:v>
                </c:pt>
                <c:pt idx="1">
                  <c:v>na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80</c:v>
                </c:pt>
                <c:pt idx="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3B9-4AC9-8BAB-E2DEE7E0C241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1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944-4E82-A5D1-77F221D71EB0}"/>
              </c:ext>
            </c:extLst>
          </c:dPt>
          <c:dPt>
            <c:idx val="1"/>
            <c:bubble3D val="0"/>
            <c:spPr>
              <a:solidFill>
                <a:schemeClr val="bg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944-4E82-A5D1-77F221D71EB0}"/>
              </c:ext>
            </c:extLst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Men</c:v>
                </c:pt>
                <c:pt idx="1">
                  <c:v>na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70</c:v>
                </c:pt>
                <c:pt idx="1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944-4E82-A5D1-77F221D71EB0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1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High school degree or less</c:v>
                </c:pt>
                <c:pt idx="1">
                  <c:v>Some college</c:v>
                </c:pt>
                <c:pt idx="2">
                  <c:v>Bachelor's or Advanced Degree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0.35</c:v>
                </c:pt>
                <c:pt idx="1">
                  <c:v>0.65</c:v>
                </c:pt>
                <c:pt idx="2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84-4CF4-A421-24D39DE5B8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408692912"/>
        <c:axId val="408688600"/>
      </c:barChart>
      <c:catAx>
        <c:axId val="408692912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408688600"/>
        <c:crosses val="autoZero"/>
        <c:auto val="1"/>
        <c:lblAlgn val="ctr"/>
        <c:lblOffset val="100"/>
        <c:noMultiLvlLbl val="0"/>
      </c:catAx>
      <c:valAx>
        <c:axId val="408688600"/>
        <c:scaling>
          <c:orientation val="minMax"/>
          <c:max val="1.2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4086929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2160" b="1" i="0" u="none" strike="noStrike" baseline="0" dirty="0">
                <a:effectLst/>
              </a:rPr>
              <a:t>Estimating</a:t>
            </a:r>
            <a:r>
              <a:rPr lang="en-US" baseline="0" dirty="0"/>
              <a:t> the</a:t>
            </a:r>
            <a:r>
              <a:rPr lang="en-US" dirty="0"/>
              <a:t> average path length in 1999 </a:t>
            </a:r>
            <a:br>
              <a:rPr lang="en-US" dirty="0"/>
            </a:br>
            <a:r>
              <a:rPr lang="en-US" dirty="0"/>
              <a:t>(the numbers used in the plot</a:t>
            </a:r>
            <a:r>
              <a:rPr lang="en-US" baseline="0" dirty="0"/>
              <a:t> are estimated from samples using statistical mechanics, </a:t>
            </a:r>
            <a:br>
              <a:rPr lang="en-US" baseline="0" dirty="0"/>
            </a:br>
            <a:r>
              <a:rPr lang="en-US" baseline="0" dirty="0"/>
              <a:t>and not the ground truth values of WWW</a:t>
            </a:r>
            <a:r>
              <a:rPr lang="en-US" dirty="0"/>
              <a:t>)</a:t>
            </a:r>
          </a:p>
        </c:rich>
      </c:tx>
      <c:layout>
        <c:manualLayout>
          <c:xMode val="edge"/>
          <c:yMode val="edge"/>
          <c:x val="0.24695809133451591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8677640838373464"/>
          <c:y val="0.35650645053733104"/>
          <c:w val="0.70948514587850431"/>
          <c:h val="0.4451168278232322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Average path length </c:v>
                </c:pt>
              </c:strCache>
            </c:strRef>
          </c:tx>
          <c:marker>
            <c:symbol val="none"/>
          </c:marker>
          <c:cat>
            <c:numRef>
              <c:f>Sheet1!$A$2:$A$7</c:f>
              <c:numCache>
                <c:formatCode>#,##0</c:formatCode>
                <c:ptCount val="6"/>
                <c:pt idx="0">
                  <c:v>1000</c:v>
                </c:pt>
                <c:pt idx="1">
                  <c:v>10000</c:v>
                </c:pt>
                <c:pt idx="2">
                  <c:v>100000</c:v>
                </c:pt>
                <c:pt idx="3">
                  <c:v>1000000</c:v>
                </c:pt>
                <c:pt idx="4">
                  <c:v>10000000</c:v>
                </c:pt>
                <c:pt idx="5">
                  <c:v>800000000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6.4</c:v>
                </c:pt>
                <c:pt idx="1">
                  <c:v>12.4</c:v>
                </c:pt>
                <c:pt idx="2">
                  <c:v>14.8</c:v>
                </c:pt>
                <c:pt idx="3">
                  <c:v>16</c:v>
                </c:pt>
                <c:pt idx="4">
                  <c:v>17</c:v>
                </c:pt>
                <c:pt idx="5">
                  <c:v>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1C3-4593-A804-584B351C1C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1205741216"/>
        <c:axId val="-1205739040"/>
      </c:lineChart>
      <c:catAx>
        <c:axId val="-1205741216"/>
        <c:scaling>
          <c:orientation val="minMax"/>
        </c:scaling>
        <c:delete val="0"/>
        <c:axPos val="b"/>
        <c:numFmt formatCode="#,##0" sourceLinked="1"/>
        <c:majorTickMark val="out"/>
        <c:minorTickMark val="none"/>
        <c:tickLblPos val="nextTo"/>
        <c:crossAx val="-1205739040"/>
        <c:crosses val="autoZero"/>
        <c:auto val="1"/>
        <c:lblAlgn val="ctr"/>
        <c:lblOffset val="100"/>
        <c:noMultiLvlLbl val="0"/>
      </c:catAx>
      <c:valAx>
        <c:axId val="-12057390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120574121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XX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A24-4666-88A1-D11C174F1352}"/>
              </c:ext>
            </c:extLst>
          </c:dPt>
          <c:dPt>
            <c:idx val="1"/>
            <c:bubble3D val="0"/>
            <c:spPr>
              <a:gradFill flip="none" rotWithShape="1">
                <a:gsLst>
                  <a:gs pos="0">
                    <a:schemeClr val="accent1">
                      <a:lumMod val="0"/>
                      <a:lumOff val="100000"/>
                    </a:schemeClr>
                  </a:gs>
                  <a:gs pos="35000">
                    <a:schemeClr val="accent1">
                      <a:lumMod val="0"/>
                      <a:lumOff val="100000"/>
                    </a:schemeClr>
                  </a:gs>
                  <a:gs pos="100000">
                    <a:schemeClr val="bg2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A24-4666-88A1-D11C174F1352}"/>
              </c:ext>
            </c:extLst>
          </c:dPt>
          <c:cat>
            <c:strRef>
              <c:f>Sheet1!$A$2:$A$3</c:f>
              <c:strCache>
                <c:ptCount val="2"/>
                <c:pt idx="0">
                  <c:v>First</c:v>
                </c:pt>
                <c:pt idx="1">
                  <c:v>Auto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70</c:v>
                </c:pt>
                <c:pt idx="1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A24-4666-88A1-D11C174F13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55-4506-A73C-AABBE4AFA8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overlap val="44"/>
        <c:axId val="331573056"/>
        <c:axId val="331571880"/>
      </c:barChart>
      <c:catAx>
        <c:axId val="3315730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1571880"/>
        <c:crosses val="autoZero"/>
        <c:auto val="1"/>
        <c:lblAlgn val="ctr"/>
        <c:lblOffset val="100"/>
        <c:noMultiLvlLbl val="0"/>
      </c:catAx>
      <c:valAx>
        <c:axId val="33157188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315730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 flip="none" rotWithShape="1">
              <a:gsLst>
                <a:gs pos="0">
                  <a:schemeClr val="accent6">
                    <a:lumMod val="67000"/>
                  </a:schemeClr>
                </a:gs>
                <a:gs pos="48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3.2</c:v>
                </c:pt>
                <c:pt idx="1">
                  <c:v>0.1</c:v>
                </c:pt>
                <c:pt idx="2">
                  <c:v>4.4000000000000004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41-486A-A9EB-7D1C5C538D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overlap val="44"/>
        <c:axId val="331575800"/>
        <c:axId val="331576192"/>
      </c:barChart>
      <c:catAx>
        <c:axId val="3315758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1576192"/>
        <c:crosses val="autoZero"/>
        <c:auto val="1"/>
        <c:lblAlgn val="ctr"/>
        <c:lblOffset val="100"/>
        <c:noMultiLvlLbl val="0"/>
      </c:catAx>
      <c:valAx>
        <c:axId val="33157619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31575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9652777777777779"/>
          <c:h val="0.9965277777777777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248-45C5-8108-F3A9DAEC07F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248-45C5-8108-F3A9DAEC07F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248-45C5-8108-F3A9DAEC07F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248-45C5-8108-F3A9DAEC07F5}"/>
              </c:ext>
            </c:extLst>
          </c:dPt>
          <c:dLbls>
            <c:delete val="1"/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248-45C5-8108-F3A9DAEC07F5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9652777777777779"/>
          <c:h val="0.99652777777777779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81D-4B15-AA1B-D42969D831C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81D-4B15-AA1B-D42969D831C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81D-4B15-AA1B-D42969D831C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181D-4B15-AA1B-D42969D831CD}"/>
              </c:ext>
            </c:extLst>
          </c:dPt>
          <c:dLbls>
            <c:delete val="1"/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81D-4B15-AA1B-D42969D831CD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9652777777777779"/>
          <c:h val="0.9965277777777777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099-45B6-96B8-4B192942257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099-45B6-96B8-4B192942257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099-45B6-96B8-4B192942257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099-45B6-96B8-4B1929422579}"/>
              </c:ext>
            </c:extLst>
          </c:dPt>
          <c:dLbls>
            <c:delete val="1"/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099-45B6-96B8-4B1929422579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8C6-4BEB-B579-E609A4C69C38}"/>
              </c:ext>
            </c:extLst>
          </c:dPt>
          <c:dPt>
            <c:idx val="1"/>
            <c:bubble3D val="0"/>
            <c:spPr>
              <a:solidFill>
                <a:schemeClr val="bg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8C6-4BEB-B579-E609A4C69C38}"/>
              </c:ext>
            </c:extLst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Men</c:v>
                </c:pt>
                <c:pt idx="1">
                  <c:v>na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25</c:v>
                </c:pt>
                <c:pt idx="1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8C6-4BEB-B579-E609A4C69C38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1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276-4F4F-A7F1-D78069C3E4BC}"/>
              </c:ext>
            </c:extLst>
          </c:dPt>
          <c:dPt>
            <c:idx val="1"/>
            <c:bubble3D val="0"/>
            <c:spPr>
              <a:solidFill>
                <a:schemeClr val="bg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276-4F4F-A7F1-D78069C3E4BC}"/>
              </c:ext>
            </c:extLst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Men</c:v>
                </c:pt>
                <c:pt idx="1">
                  <c:v>na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35</c:v>
                </c:pt>
                <c:pt idx="1">
                  <c:v>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276-4F4F-A7F1-D78069C3E4B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1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D445A0-76B6-4FA4-8ED8-283A1ACC6BEE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8F6F70-56D7-43FB-A06E-0C53FA4F9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7369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353535"/>
                </a:solidFill>
                <a:effectLst/>
                <a:latin typeface="Merriweather" panose="00000500000000000000" pitchFamily="2" charset="0"/>
              </a:rPr>
              <a:t>The term “scale-free” is rooted in a branch of statistical physics called the </a:t>
            </a:r>
            <a:r>
              <a:rPr lang="en-US" b="0" i="1" dirty="0">
                <a:solidFill>
                  <a:srgbClr val="353535"/>
                </a:solidFill>
                <a:effectLst/>
                <a:latin typeface="Merriweather" panose="00000500000000000000" pitchFamily="2" charset="0"/>
              </a:rPr>
              <a:t>theory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C30597-6FEA-492B-B477-48503E6605C1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831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1" dirty="0">
              <a:solidFill>
                <a:srgbClr val="353535"/>
              </a:solidFill>
              <a:effectLst/>
              <a:latin typeface="Merriweather" panose="00000500000000000000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353535"/>
                </a:solidFill>
                <a:effectLst/>
                <a:latin typeface="Merriweather" panose="00000500000000000000" pitchFamily="2" charset="0"/>
              </a:rPr>
              <a:t>Random Networks Have a Scale</a:t>
            </a:r>
            <a:br>
              <a:rPr lang="en-US" b="0" i="0" dirty="0">
                <a:solidFill>
                  <a:srgbClr val="353535"/>
                </a:solidFill>
                <a:effectLst/>
                <a:latin typeface="Merriweather" panose="00000500000000000000" pitchFamily="2" charset="0"/>
              </a:rPr>
            </a:br>
            <a:r>
              <a:rPr lang="en-US" b="0" i="0" dirty="0">
                <a:solidFill>
                  <a:srgbClr val="353535"/>
                </a:solidFill>
                <a:effectLst/>
                <a:latin typeface="Merriweather" panose="00000500000000000000" pitchFamily="2" charset="0"/>
              </a:rPr>
              <a:t>For a random network with a Poisson degree distribution </a:t>
            </a:r>
            <a:r>
              <a:rPr lang="en-US" b="0" i="1" dirty="0" err="1">
                <a:solidFill>
                  <a:srgbClr val="353535"/>
                </a:solidFill>
                <a:effectLst/>
                <a:latin typeface="Merriweather" panose="00000500000000000000" pitchFamily="2" charset="0"/>
              </a:rPr>
              <a:t>σ</a:t>
            </a:r>
            <a:r>
              <a:rPr lang="en-US" b="0" i="1" baseline="-25000" dirty="0" err="1">
                <a:solidFill>
                  <a:srgbClr val="353535"/>
                </a:solidFill>
                <a:effectLst/>
                <a:latin typeface="Merriweather" panose="00000500000000000000" pitchFamily="2" charset="0"/>
              </a:rPr>
              <a:t>k</a:t>
            </a:r>
            <a:r>
              <a:rPr lang="en-US" b="0" i="0" dirty="0">
                <a:solidFill>
                  <a:srgbClr val="353535"/>
                </a:solidFill>
                <a:effectLst/>
                <a:latin typeface="Merriweather" panose="00000500000000000000" pitchFamily="2" charset="0"/>
              </a:rPr>
              <a:t> = </a:t>
            </a:r>
            <a:r>
              <a:rPr lang="en-US" b="0" i="1" dirty="0">
                <a:solidFill>
                  <a:srgbClr val="353535"/>
                </a:solidFill>
                <a:effectLst/>
                <a:latin typeface="Merriweather" panose="00000500000000000000" pitchFamily="2" charset="0"/>
              </a:rPr>
              <a:t>‹k›</a:t>
            </a:r>
            <a:r>
              <a:rPr lang="en-US" b="0" i="0" baseline="30000" dirty="0">
                <a:solidFill>
                  <a:srgbClr val="353535"/>
                </a:solidFill>
                <a:effectLst/>
                <a:latin typeface="Merriweather" panose="00000500000000000000" pitchFamily="2" charset="0"/>
              </a:rPr>
              <a:t>1/2</a:t>
            </a:r>
            <a:r>
              <a:rPr lang="en-US" b="0" i="0" dirty="0">
                <a:solidFill>
                  <a:srgbClr val="353535"/>
                </a:solidFill>
                <a:effectLst/>
                <a:latin typeface="Merriweather" panose="00000500000000000000" pitchFamily="2" charset="0"/>
              </a:rPr>
              <a:t>, which is always smaller than </a:t>
            </a:r>
            <a:r>
              <a:rPr lang="en-US" b="0" i="1" dirty="0">
                <a:solidFill>
                  <a:srgbClr val="353535"/>
                </a:solidFill>
                <a:effectLst/>
                <a:latin typeface="Merriweather" panose="00000500000000000000" pitchFamily="2" charset="0"/>
              </a:rPr>
              <a:t>〈k〉</a:t>
            </a:r>
            <a:r>
              <a:rPr lang="en-US" b="0" i="0" dirty="0">
                <a:solidFill>
                  <a:srgbClr val="353535"/>
                </a:solidFill>
                <a:effectLst/>
                <a:latin typeface="Merriweather" panose="00000500000000000000" pitchFamily="2" charset="0"/>
              </a:rPr>
              <a:t>. Hence the network’s nodes have degrees in the range k = </a:t>
            </a:r>
            <a:r>
              <a:rPr lang="en-US" b="0" i="1" dirty="0">
                <a:solidFill>
                  <a:srgbClr val="353535"/>
                </a:solidFill>
                <a:effectLst/>
                <a:latin typeface="Merriweather" panose="00000500000000000000" pitchFamily="2" charset="0"/>
              </a:rPr>
              <a:t>〈k〉</a:t>
            </a:r>
            <a:r>
              <a:rPr lang="en-US" b="0" i="0" dirty="0">
                <a:solidFill>
                  <a:srgbClr val="353535"/>
                </a:solidFill>
                <a:effectLst/>
                <a:latin typeface="Merriweather" panose="00000500000000000000" pitchFamily="2" charset="0"/>
              </a:rPr>
              <a:t> ± </a:t>
            </a:r>
            <a:r>
              <a:rPr lang="en-US" b="0" i="1" dirty="0">
                <a:solidFill>
                  <a:srgbClr val="353535"/>
                </a:solidFill>
                <a:effectLst/>
                <a:latin typeface="Merriweather" panose="00000500000000000000" pitchFamily="2" charset="0"/>
              </a:rPr>
              <a:t>〈k〉</a:t>
            </a:r>
            <a:r>
              <a:rPr lang="en-US" b="0" i="0" baseline="30000" dirty="0">
                <a:solidFill>
                  <a:srgbClr val="353535"/>
                </a:solidFill>
                <a:effectLst/>
                <a:latin typeface="Merriweather" panose="00000500000000000000" pitchFamily="2" charset="0"/>
              </a:rPr>
              <a:t>1/2</a:t>
            </a:r>
            <a:r>
              <a:rPr lang="en-US" b="0" i="0" dirty="0">
                <a:solidFill>
                  <a:srgbClr val="353535"/>
                </a:solidFill>
                <a:effectLst/>
                <a:latin typeface="Merriweather" panose="00000500000000000000" pitchFamily="2" charset="0"/>
              </a:rPr>
              <a:t>. In other words nodes in a random network have comparable degrees and the average degree </a:t>
            </a:r>
            <a:r>
              <a:rPr lang="en-US" b="0" i="1" dirty="0">
                <a:solidFill>
                  <a:srgbClr val="353535"/>
                </a:solidFill>
                <a:effectLst/>
                <a:latin typeface="Merriweather" panose="00000500000000000000" pitchFamily="2" charset="0"/>
              </a:rPr>
              <a:t>〈k〉</a:t>
            </a:r>
            <a:r>
              <a:rPr lang="en-US" b="0" i="0" dirty="0">
                <a:solidFill>
                  <a:srgbClr val="353535"/>
                </a:solidFill>
                <a:effectLst/>
                <a:latin typeface="Merriweather" panose="00000500000000000000" pitchFamily="2" charset="0"/>
              </a:rPr>
              <a:t> serves as the “scale” of a random network.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353535"/>
                </a:solidFill>
                <a:effectLst/>
                <a:latin typeface="Merriweather" panose="00000500000000000000" pitchFamily="2" charset="0"/>
              </a:rPr>
              <a:t>Scale-free Networks Lack a Scale</a:t>
            </a:r>
            <a:br>
              <a:rPr lang="en-US" b="0" i="0" dirty="0">
                <a:solidFill>
                  <a:srgbClr val="353535"/>
                </a:solidFill>
                <a:effectLst/>
                <a:latin typeface="Merriweather" panose="00000500000000000000" pitchFamily="2" charset="0"/>
              </a:rPr>
            </a:br>
            <a:r>
              <a:rPr lang="en-US" b="0" i="0" dirty="0">
                <a:solidFill>
                  <a:srgbClr val="353535"/>
                </a:solidFill>
                <a:effectLst/>
                <a:latin typeface="Merriweather" panose="00000500000000000000" pitchFamily="2" charset="0"/>
              </a:rPr>
              <a:t>For a network with a power-law degree distribution with </a:t>
            </a:r>
            <a:r>
              <a:rPr lang="en-US" b="0" i="1" dirty="0">
                <a:solidFill>
                  <a:srgbClr val="353535"/>
                </a:solidFill>
                <a:effectLst/>
                <a:latin typeface="Merriweather" panose="00000500000000000000" pitchFamily="2" charset="0"/>
              </a:rPr>
              <a:t>γ</a:t>
            </a:r>
            <a:r>
              <a:rPr lang="en-US" b="0" i="0" dirty="0">
                <a:solidFill>
                  <a:srgbClr val="353535"/>
                </a:solidFill>
                <a:effectLst/>
                <a:latin typeface="Merriweather" panose="00000500000000000000" pitchFamily="2" charset="0"/>
              </a:rPr>
              <a:t> &lt; 3 the first moment is finite but the second moment is infinite. The divergence of </a:t>
            </a:r>
            <a:r>
              <a:rPr lang="en-US" b="0" i="1" dirty="0">
                <a:solidFill>
                  <a:srgbClr val="353535"/>
                </a:solidFill>
                <a:effectLst/>
                <a:latin typeface="Merriweather" panose="00000500000000000000" pitchFamily="2" charset="0"/>
              </a:rPr>
              <a:t>〈k</a:t>
            </a:r>
            <a:r>
              <a:rPr lang="en-US" b="0" i="1" baseline="30000" dirty="0">
                <a:solidFill>
                  <a:srgbClr val="353535"/>
                </a:solidFill>
                <a:effectLst/>
                <a:latin typeface="Merriweather" panose="00000500000000000000" pitchFamily="2" charset="0"/>
              </a:rPr>
              <a:t>2</a:t>
            </a:r>
            <a:r>
              <a:rPr lang="en-US" b="0" i="1" dirty="0">
                <a:solidFill>
                  <a:srgbClr val="353535"/>
                </a:solidFill>
                <a:effectLst/>
                <a:latin typeface="Merriweather" panose="00000500000000000000" pitchFamily="2" charset="0"/>
              </a:rPr>
              <a:t>〉</a:t>
            </a:r>
            <a:r>
              <a:rPr lang="en-US" b="0" i="0" dirty="0">
                <a:solidFill>
                  <a:srgbClr val="353535"/>
                </a:solidFill>
                <a:effectLst/>
                <a:latin typeface="Merriweather" panose="00000500000000000000" pitchFamily="2" charset="0"/>
              </a:rPr>
              <a:t> (and of </a:t>
            </a:r>
            <a:r>
              <a:rPr lang="en-US" b="0" i="1" dirty="0" err="1">
                <a:solidFill>
                  <a:srgbClr val="353535"/>
                </a:solidFill>
                <a:effectLst/>
                <a:latin typeface="Merriweather" panose="00000500000000000000" pitchFamily="2" charset="0"/>
              </a:rPr>
              <a:t>σ</a:t>
            </a:r>
            <a:r>
              <a:rPr lang="en-US" b="0" i="1" baseline="-25000" dirty="0" err="1">
                <a:solidFill>
                  <a:srgbClr val="353535"/>
                </a:solidFill>
                <a:effectLst/>
                <a:latin typeface="Merriweather" panose="00000500000000000000" pitchFamily="2" charset="0"/>
              </a:rPr>
              <a:t>k</a:t>
            </a:r>
            <a:r>
              <a:rPr lang="en-US" b="0" i="0" dirty="0">
                <a:solidFill>
                  <a:srgbClr val="353535"/>
                </a:solidFill>
                <a:effectLst/>
                <a:latin typeface="Merriweather" panose="00000500000000000000" pitchFamily="2" charset="0"/>
              </a:rPr>
              <a:t>) for large </a:t>
            </a:r>
            <a:r>
              <a:rPr lang="en-US" b="0" i="1" dirty="0">
                <a:solidFill>
                  <a:srgbClr val="353535"/>
                </a:solidFill>
                <a:effectLst/>
                <a:latin typeface="Merriweather" panose="00000500000000000000" pitchFamily="2" charset="0"/>
              </a:rPr>
              <a:t>N</a:t>
            </a:r>
            <a:r>
              <a:rPr lang="en-US" b="0" i="0" dirty="0">
                <a:solidFill>
                  <a:srgbClr val="353535"/>
                </a:solidFill>
                <a:effectLst/>
                <a:latin typeface="Merriweather" panose="00000500000000000000" pitchFamily="2" charset="0"/>
              </a:rPr>
              <a:t> indicates that the fluctuations around the average can be arbitrary large. This means that when we randomly choose a node, we do not know what to expect: The selected node’s degree could be tiny or arbitrarily large. Hence networks with </a:t>
            </a:r>
            <a:r>
              <a:rPr lang="en-US" b="0" i="1" dirty="0">
                <a:solidFill>
                  <a:srgbClr val="353535"/>
                </a:solidFill>
                <a:effectLst/>
                <a:latin typeface="Merriweather" panose="00000500000000000000" pitchFamily="2" charset="0"/>
              </a:rPr>
              <a:t>γ</a:t>
            </a:r>
            <a:r>
              <a:rPr lang="en-US" b="0" i="0" dirty="0">
                <a:solidFill>
                  <a:srgbClr val="353535"/>
                </a:solidFill>
                <a:effectLst/>
                <a:latin typeface="Merriweather" panose="00000500000000000000" pitchFamily="2" charset="0"/>
              </a:rPr>
              <a:t> ‹ 3 do not have a meaningful internal scale, but are “scale-free”</a:t>
            </a:r>
          </a:p>
          <a:p>
            <a:r>
              <a:rPr lang="en-US" b="0" i="1" dirty="0">
                <a:solidFill>
                  <a:srgbClr val="353535"/>
                </a:solidFill>
                <a:effectLst/>
                <a:latin typeface="Merriweather" panose="00000500000000000000" pitchFamily="2" charset="0"/>
              </a:rPr>
              <a:t>of phase transitions</a:t>
            </a:r>
            <a:r>
              <a:rPr lang="en-US" b="0" i="0" dirty="0">
                <a:solidFill>
                  <a:srgbClr val="353535"/>
                </a:solidFill>
                <a:effectLst/>
                <a:latin typeface="Merriweather" panose="00000500000000000000" pitchFamily="2" charset="0"/>
              </a:rPr>
              <a:t> that extensively explored power laws in the 1960s and 1970s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F6F70-56D7-43FB-A06E-0C53FA4F9D7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080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F6F70-56D7-43FB-A06E-0C53FA4F9D7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586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8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Master" Target="../slideMasters/slideMaster18.xml"/><Relationship Id="rId4" Type="http://schemas.openxmlformats.org/officeDocument/2006/relationships/chart" Target="../charts/chart7.xml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4.xml"/><Relationship Id="rId3" Type="http://schemas.openxmlformats.org/officeDocument/2006/relationships/chart" Target="../charts/chart9.xml"/><Relationship Id="rId7" Type="http://schemas.openxmlformats.org/officeDocument/2006/relationships/chart" Target="../charts/chart13.xml"/><Relationship Id="rId2" Type="http://schemas.openxmlformats.org/officeDocument/2006/relationships/chart" Target="../charts/chart8.xml"/><Relationship Id="rId1" Type="http://schemas.openxmlformats.org/officeDocument/2006/relationships/slideMaster" Target="../slideMasters/slideMaster18.xml"/><Relationship Id="rId6" Type="http://schemas.openxmlformats.org/officeDocument/2006/relationships/chart" Target="../charts/chart12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040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51DC823-B222-4B11-BD1C-8AF926CEBCFE}"/>
              </a:ext>
            </a:extLst>
          </p:cNvPr>
          <p:cNvCxnSpPr/>
          <p:nvPr userDrawn="1"/>
        </p:nvCxnSpPr>
        <p:spPr>
          <a:xfrm>
            <a:off x="6821905" y="1564106"/>
            <a:ext cx="4235116" cy="0"/>
          </a:xfrm>
          <a:prstGeom prst="line">
            <a:avLst/>
          </a:prstGeom>
          <a:ln w="19050">
            <a:solidFill>
              <a:srgbClr val="8C8C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1785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0372" y="1111208"/>
            <a:ext cx="8803091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0B6591-407E-4742-9513-3BA6198A5F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9358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51DC823-B222-4B11-BD1C-8AF926CEBCFE}"/>
              </a:ext>
            </a:extLst>
          </p:cNvPr>
          <p:cNvCxnSpPr/>
          <p:nvPr userDrawn="1"/>
        </p:nvCxnSpPr>
        <p:spPr>
          <a:xfrm>
            <a:off x="6821905" y="1564106"/>
            <a:ext cx="4235116" cy="0"/>
          </a:xfrm>
          <a:prstGeom prst="line">
            <a:avLst/>
          </a:prstGeom>
          <a:ln w="19050">
            <a:solidFill>
              <a:srgbClr val="8C8C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35743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0B6591-407E-4742-9513-3BA6198A5F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1402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51DC823-B222-4B11-BD1C-8AF926CEBCFE}"/>
              </a:ext>
            </a:extLst>
          </p:cNvPr>
          <p:cNvCxnSpPr/>
          <p:nvPr userDrawn="1"/>
        </p:nvCxnSpPr>
        <p:spPr>
          <a:xfrm>
            <a:off x="6821905" y="1564106"/>
            <a:ext cx="4235116" cy="0"/>
          </a:xfrm>
          <a:prstGeom prst="line">
            <a:avLst/>
          </a:prstGeom>
          <a:ln w="19050">
            <a:solidFill>
              <a:srgbClr val="8C8C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34466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0B6591-407E-4742-9513-3BA6198A5F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1148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681D0-D8D8-4DCC-AC9F-579124AF0C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1673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11384-0042-4EA0-84AA-02C2A39740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BA2CC6-2976-4BAC-A187-C3EEE262C1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FB7EF9-7B85-4B48-98C1-A6BD902B5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4D7F4-AF73-4716-9B6A-513C3A106025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BD1717-3504-4BF9-80F0-735DC2A08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0314B2-AA65-4D92-93D9-0D786AE61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1A166-9CA4-4962-904D-8A251CDD6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5731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D6B20-90AA-4E73-9A98-D06D1323D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6C87B3-E100-4340-B820-DA9CBF261B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287BAD-5053-4BD1-A03B-7C9107AED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4D7F4-AF73-4716-9B6A-513C3A106025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2ACFA9-58B2-4DB3-AF0F-EF2BE6A9C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576C51-B8E8-4912-A9B1-681D9A91B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1A166-9CA4-4962-904D-8A251CDD6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2832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0037E-BE0A-49F0-B26B-F2289EB2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B1B416-BEA3-4830-84F8-FAF5CCA3D9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A8324F-6980-4C77-8976-50B7E831C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4D7F4-AF73-4716-9B6A-513C3A106025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DE2383-3FD5-47B8-A385-654D36626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4D609-E87E-42CE-819D-A9AB094B7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1A166-9CA4-4962-904D-8A251CDD6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235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AFE2C1-369A-49B5-A44C-65F2843777BB}" type="datetime1">
              <a:rPr lang="en-US"/>
              <a:pPr>
                <a:defRPr/>
              </a:pPr>
              <a:t>1/13/2022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0B6591-407E-4742-9513-3BA6198A5F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1475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4A80C-9DFA-4425-8703-357C75678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C494DA-7B61-4E20-AF35-92B0E0F744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1B44BE-1E04-4BFC-8F73-A3E80D7160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2849C2-9FAA-4406-8EF1-275AB5BB5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4D7F4-AF73-4716-9B6A-513C3A106025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F402E0-3CA6-4038-AD17-A03439B4B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C0024A-3988-485A-AC68-71FDE2DAD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1A166-9CA4-4962-904D-8A251CDD6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3214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199B2-9374-4095-99C5-7F027D8D3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A0A6C5-B4D9-4B9C-9C56-F474B819FE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411FEB-3142-4D2E-91A0-FC7C52C4BA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600F5B-F65A-418B-ADC0-4A52863D6E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51EE06-51D6-4F16-97CC-677636921E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70A0E2-B9AE-4195-A178-147C6CD78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4D7F4-AF73-4716-9B6A-513C3A106025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055567-8AB3-4763-8EE2-3C48C154C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1177E0-0340-463A-908D-7ACF7FAB4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1A166-9CA4-4962-904D-8A251CDD6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0634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F78AA-5C54-4B6A-AA48-AEE0641BD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62DAB-5BBB-4A41-B315-75AC3ED63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4D7F4-AF73-4716-9B6A-513C3A106025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818C34-84CA-4B28-B54D-57AC44DFC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91A448-424E-47C7-9BF0-665BA732A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1A166-9CA4-4962-904D-8A251CDD6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112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3A8905-BD76-4948-A5A8-E979FB463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4D7F4-AF73-4716-9B6A-513C3A106025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7B52C9-3615-4943-A0AE-0459B1452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1ACDA5-FB2A-4911-949C-8F6888FE6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1A166-9CA4-4962-904D-8A251CDD6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3391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665FE-DD76-4852-A57B-5E7C60E6E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E980AB-7BB5-471E-B134-67B3E8C98B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D6A931-D74D-4BD5-B78B-6E4514C5F6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DF9F12-D18D-4986-BF33-D5B1D3C82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4D7F4-AF73-4716-9B6A-513C3A106025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44CEE2-61C2-435A-AB43-6E57E9F93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7991F7-B112-4275-8BB1-183DB84D6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1A166-9CA4-4962-904D-8A251CDD6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9298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4C9FE-E8B7-4980-962C-ACFE3D8E9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6F08CB-1E63-433B-8EE3-C9FAD7CC81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50B9EF-71B4-44C2-A18F-128114D8E5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42B745-B66C-4A5C-8C77-686AA6F75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4D7F4-AF73-4716-9B6A-513C3A106025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C51A66-C8C4-4521-8421-C42453432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47BB92-6DB5-4B40-990B-C7621C067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1A166-9CA4-4962-904D-8A251CDD6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6641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C8FD4-5EA8-451C-B336-CD12F84A0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FC9338-EBE9-4B64-817C-218457DE9C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838BB8-C910-4FEC-AADA-E50A8FED4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4D7F4-AF73-4716-9B6A-513C3A106025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C7924-9CC7-4E4C-80DD-7A4A27976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0E3917-7063-424D-9BD9-DED34670D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1A166-9CA4-4962-904D-8A251CDD6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4914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2DEA0A-C8FD-4CE0-9046-D10C57CA2D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EB49C8-3E1B-456C-BF93-77EE0CE6F7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8FA282-C34B-4835-9570-B88C7B8D2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4D7F4-AF73-4716-9B6A-513C3A106025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13D0E7-8A40-4389-992B-AADA0FE07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8340F0-486E-4E96-97B9-B1F8DF120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1A166-9CA4-4962-904D-8A251CDD6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8111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11384-0042-4EA0-84AA-02C2A39740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BA2CC6-2976-4BAC-A187-C3EEE262C1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FB7EF9-7B85-4B48-98C1-A6BD902B5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4D7F4-AF73-4716-9B6A-513C3A106025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BD1717-3504-4BF9-80F0-735DC2A08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0314B2-AA65-4D92-93D9-0D786AE61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1A166-9CA4-4962-904D-8A251CDD6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87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D6B20-90AA-4E73-9A98-D06D1323D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6C87B3-E100-4340-B820-DA9CBF261B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287BAD-5053-4BD1-A03B-7C9107AED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4D7F4-AF73-4716-9B6A-513C3A106025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2ACFA9-58B2-4DB3-AF0F-EF2BE6A9C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576C51-B8E8-4912-A9B1-681D9A91B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1A166-9CA4-4962-904D-8A251CDD6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445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B84AFE-3AEC-442A-9D1C-735F3F18E06E}" type="datetime1">
              <a:rPr lang="en-US"/>
              <a:pPr>
                <a:defRPr/>
              </a:pPr>
              <a:t>1/13/2022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5F072A-38EE-4D37-976C-C29AA9835BE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4211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0037E-BE0A-49F0-B26B-F2289EB2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B1B416-BEA3-4830-84F8-FAF5CCA3D9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A8324F-6980-4C77-8976-50B7E831C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4D7F4-AF73-4716-9B6A-513C3A106025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DE2383-3FD5-47B8-A385-654D36626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4D609-E87E-42CE-819D-A9AB094B7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1A166-9CA4-4962-904D-8A251CDD6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4363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4A80C-9DFA-4425-8703-357C75678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C494DA-7B61-4E20-AF35-92B0E0F744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1B44BE-1E04-4BFC-8F73-A3E80D7160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2849C2-9FAA-4406-8EF1-275AB5BB5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4D7F4-AF73-4716-9B6A-513C3A106025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F402E0-3CA6-4038-AD17-A03439B4B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C0024A-3988-485A-AC68-71FDE2DAD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1A166-9CA4-4962-904D-8A251CDD6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9849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199B2-9374-4095-99C5-7F027D8D3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A0A6C5-B4D9-4B9C-9C56-F474B819FE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411FEB-3142-4D2E-91A0-FC7C52C4BA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600F5B-F65A-418B-ADC0-4A52863D6E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51EE06-51D6-4F16-97CC-677636921E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70A0E2-B9AE-4195-A178-147C6CD78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4D7F4-AF73-4716-9B6A-513C3A106025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055567-8AB3-4763-8EE2-3C48C154C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1177E0-0340-463A-908D-7ACF7FAB4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1A166-9CA4-4962-904D-8A251CDD6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7821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F78AA-5C54-4B6A-AA48-AEE0641BD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62DAB-5BBB-4A41-B315-75AC3ED63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4D7F4-AF73-4716-9B6A-513C3A106025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818C34-84CA-4B28-B54D-57AC44DFC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91A448-424E-47C7-9BF0-665BA732A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1A166-9CA4-4962-904D-8A251CDD6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3912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3A8905-BD76-4948-A5A8-E979FB463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4D7F4-AF73-4716-9B6A-513C3A106025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7B52C9-3615-4943-A0AE-0459B1452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1ACDA5-FB2A-4911-949C-8F6888FE6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1A166-9CA4-4962-904D-8A251CDD6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2807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665FE-DD76-4852-A57B-5E7C60E6E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E980AB-7BB5-471E-B134-67B3E8C98B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D6A931-D74D-4BD5-B78B-6E4514C5F6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DF9F12-D18D-4986-BF33-D5B1D3C82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4D7F4-AF73-4716-9B6A-513C3A106025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44CEE2-61C2-435A-AB43-6E57E9F93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7991F7-B112-4275-8BB1-183DB84D6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1A166-9CA4-4962-904D-8A251CDD6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9819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4C9FE-E8B7-4980-962C-ACFE3D8E9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6F08CB-1E63-433B-8EE3-C9FAD7CC81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50B9EF-71B4-44C2-A18F-128114D8E5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42B745-B66C-4A5C-8C77-686AA6F75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4D7F4-AF73-4716-9B6A-513C3A106025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C51A66-C8C4-4521-8421-C42453432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47BB92-6DB5-4B40-990B-C7621C067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1A166-9CA4-4962-904D-8A251CDD6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3741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C8FD4-5EA8-451C-B336-CD12F84A0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FC9338-EBE9-4B64-817C-218457DE9C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838BB8-C910-4FEC-AADA-E50A8FED4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4D7F4-AF73-4716-9B6A-513C3A106025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C7924-9CC7-4E4C-80DD-7A4A27976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0E3917-7063-424D-9BD9-DED34670D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1A166-9CA4-4962-904D-8A251CDD6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4842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2DEA0A-C8FD-4CE0-9046-D10C57CA2D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EB49C8-3E1B-456C-BF93-77EE0CE6F7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8FA282-C34B-4835-9570-B88C7B8D2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4D7F4-AF73-4716-9B6A-513C3A106025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13D0E7-8A40-4389-992B-AADA0FE07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8340F0-486E-4E96-97B9-B1F8DF120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1A166-9CA4-4962-904D-8A251CDD6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9259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11384-0042-4EA0-84AA-02C2A39740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BA2CC6-2976-4BAC-A187-C3EEE262C1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FB7EF9-7B85-4B48-98C1-A6BD902B5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4D7F4-AF73-4716-9B6A-513C3A106025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BD1717-3504-4BF9-80F0-735DC2A08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0314B2-AA65-4D92-93D9-0D786AE61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1A166-9CA4-4962-904D-8A251CDD6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735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657FDB9-688B-44DD-9240-E887D96BE44C}"/>
              </a:ext>
            </a:extLst>
          </p:cNvPr>
          <p:cNvCxnSpPr/>
          <p:nvPr userDrawn="1"/>
        </p:nvCxnSpPr>
        <p:spPr>
          <a:xfrm>
            <a:off x="6821905" y="1564106"/>
            <a:ext cx="4235116" cy="0"/>
          </a:xfrm>
          <a:prstGeom prst="line">
            <a:avLst/>
          </a:prstGeom>
          <a:ln w="19050">
            <a:solidFill>
              <a:srgbClr val="0041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57009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D6B20-90AA-4E73-9A98-D06D1323D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6C87B3-E100-4340-B820-DA9CBF261B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287BAD-5053-4BD1-A03B-7C9107AED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4D7F4-AF73-4716-9B6A-513C3A106025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2ACFA9-58B2-4DB3-AF0F-EF2BE6A9C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576C51-B8E8-4912-A9B1-681D9A91B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1A166-9CA4-4962-904D-8A251CDD6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662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0037E-BE0A-49F0-B26B-F2289EB2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B1B416-BEA3-4830-84F8-FAF5CCA3D9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A8324F-6980-4C77-8976-50B7E831C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4D7F4-AF73-4716-9B6A-513C3A106025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DE2383-3FD5-47B8-A385-654D36626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4D609-E87E-42CE-819D-A9AB094B7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1A166-9CA4-4962-904D-8A251CDD6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2114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4A80C-9DFA-4425-8703-357C75678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C494DA-7B61-4E20-AF35-92B0E0F744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1B44BE-1E04-4BFC-8F73-A3E80D7160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2849C2-9FAA-4406-8EF1-275AB5BB5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4D7F4-AF73-4716-9B6A-513C3A106025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F402E0-3CA6-4038-AD17-A03439B4B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C0024A-3988-485A-AC68-71FDE2DAD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1A166-9CA4-4962-904D-8A251CDD6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0394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199B2-9374-4095-99C5-7F027D8D3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A0A6C5-B4D9-4B9C-9C56-F474B819FE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411FEB-3142-4D2E-91A0-FC7C52C4BA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600F5B-F65A-418B-ADC0-4A52863D6E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51EE06-51D6-4F16-97CC-677636921E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70A0E2-B9AE-4195-A178-147C6CD78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4D7F4-AF73-4716-9B6A-513C3A106025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055567-8AB3-4763-8EE2-3C48C154C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1177E0-0340-463A-908D-7ACF7FAB4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1A166-9CA4-4962-904D-8A251CDD6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9323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F78AA-5C54-4B6A-AA48-AEE0641BD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62DAB-5BBB-4A41-B315-75AC3ED63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4D7F4-AF73-4716-9B6A-513C3A106025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818C34-84CA-4B28-B54D-57AC44DFC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91A448-424E-47C7-9BF0-665BA732A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1A166-9CA4-4962-904D-8A251CDD6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0652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3A8905-BD76-4948-A5A8-E979FB463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4D7F4-AF73-4716-9B6A-513C3A106025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7B52C9-3615-4943-A0AE-0459B1452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1ACDA5-FB2A-4911-949C-8F6888FE6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1A166-9CA4-4962-904D-8A251CDD6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4031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665FE-DD76-4852-A57B-5E7C60E6E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E980AB-7BB5-471E-B134-67B3E8C98B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D6A931-D74D-4BD5-B78B-6E4514C5F6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DF9F12-D18D-4986-BF33-D5B1D3C82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4D7F4-AF73-4716-9B6A-513C3A106025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44CEE2-61C2-435A-AB43-6E57E9F93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7991F7-B112-4275-8BB1-183DB84D6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1A166-9CA4-4962-904D-8A251CDD6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9068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4C9FE-E8B7-4980-962C-ACFE3D8E9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6F08CB-1E63-433B-8EE3-C9FAD7CC81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50B9EF-71B4-44C2-A18F-128114D8E5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42B745-B66C-4A5C-8C77-686AA6F75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4D7F4-AF73-4716-9B6A-513C3A106025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C51A66-C8C4-4521-8421-C42453432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47BB92-6DB5-4B40-990B-C7621C067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1A166-9CA4-4962-904D-8A251CDD6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3764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C8FD4-5EA8-451C-B336-CD12F84A0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FC9338-EBE9-4B64-817C-218457DE9C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838BB8-C910-4FEC-AADA-E50A8FED4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4D7F4-AF73-4716-9B6A-513C3A106025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C7924-9CC7-4E4C-80DD-7A4A27976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0E3917-7063-424D-9BD9-DED34670D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1A166-9CA4-4962-904D-8A251CDD6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5441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2DEA0A-C8FD-4CE0-9046-D10C57CA2D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EB49C8-3E1B-456C-BF93-77EE0CE6F7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8FA282-C34B-4835-9570-B88C7B8D2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4D7F4-AF73-4716-9B6A-513C3A106025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13D0E7-8A40-4389-992B-AADA0FE07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8340F0-486E-4E96-97B9-B1F8DF120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1A166-9CA4-4962-904D-8A251CDD6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967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0B6591-407E-4742-9513-3BA6198A5F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4654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D80EE-F794-4573-9159-AA03B210B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4341" y="492125"/>
            <a:ext cx="3932237" cy="103672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49F0F4-3939-4AAB-A1D1-18A41EA95B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76984" y="492125"/>
            <a:ext cx="5269832" cy="53689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0D7E02-BD51-42C1-A0E3-032A463780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84421"/>
            <a:ext cx="5476790" cy="418456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5436FF4D-648E-4930-89A0-47A07059EA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7998" y="6443957"/>
            <a:ext cx="594026" cy="365125"/>
          </a:xfrm>
          <a:prstGeom prst="rect">
            <a:avLst/>
          </a:prstGeom>
        </p:spPr>
        <p:txBody>
          <a:bodyPr/>
          <a:lstStyle/>
          <a:p>
            <a:fld id="{06E00476-8A9E-490F-AB18-73544A16A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7964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9EFAB-9914-44CB-A178-0B0C855E1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A1CA40-51C1-4D04-A959-12260F021F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00476-8A9E-490F-AB18-73544A16A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4350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D80EE-F794-4573-9159-AA03B210B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4341" y="492125"/>
            <a:ext cx="3932237" cy="103672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49F0F4-3939-4AAB-A1D1-18A41EA95B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45179" y="492125"/>
            <a:ext cx="5269832" cy="53689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0D7E02-BD51-42C1-A0E3-032A463780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84421"/>
            <a:ext cx="5476790" cy="418456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5E76E6B2-502C-4BB1-9283-EAFC2D42FAA6}"/>
              </a:ext>
            </a:extLst>
          </p:cNvPr>
          <p:cNvSpPr txBox="1">
            <a:spLocks/>
          </p:cNvSpPr>
          <p:nvPr userDrawn="1"/>
        </p:nvSpPr>
        <p:spPr>
          <a:xfrm>
            <a:off x="11517998" y="6443957"/>
            <a:ext cx="59402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6E00476-8A9E-490F-AB18-73544A16AA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8383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34B4F-ED9C-4426-BB86-71DB3DF41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3F0226-2ADD-4FDD-A033-E8EDEBDC9D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00476-8A9E-490F-AB18-73544A16A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4436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D80EE-F794-4573-9159-AA03B210B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4341" y="492125"/>
            <a:ext cx="3932237" cy="103672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49F0F4-3939-4AAB-A1D1-18A41EA95B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45179" y="492125"/>
            <a:ext cx="5269832" cy="53689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0D7E02-BD51-42C1-A0E3-032A463780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84421"/>
            <a:ext cx="5476790" cy="418456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5E76E6B2-502C-4BB1-9283-EAFC2D42FAA6}"/>
              </a:ext>
            </a:extLst>
          </p:cNvPr>
          <p:cNvSpPr txBox="1">
            <a:spLocks/>
          </p:cNvSpPr>
          <p:nvPr userDrawn="1"/>
        </p:nvSpPr>
        <p:spPr>
          <a:xfrm>
            <a:off x="11517998" y="6443957"/>
            <a:ext cx="59402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6E00476-8A9E-490F-AB18-73544A16AA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46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34B4F-ED9C-4426-BB86-71DB3DF41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3F0226-2ADD-4FDD-A033-E8EDEBDC9D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00476-8A9E-490F-AB18-73544A16A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1919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49F0F4-3939-4AAB-A1D1-18A41EA95B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45179" y="1470991"/>
            <a:ext cx="5269832" cy="439005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0D7E02-BD51-42C1-A0E3-032A463780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5916" y="1668874"/>
            <a:ext cx="5476790" cy="418456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D04818-1488-472B-BA13-2AAF54DED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7998" y="6443957"/>
            <a:ext cx="594026" cy="365125"/>
          </a:xfrm>
          <a:prstGeom prst="rect">
            <a:avLst/>
          </a:prstGeom>
        </p:spPr>
        <p:txBody>
          <a:bodyPr/>
          <a:lstStyle/>
          <a:p>
            <a:fld id="{06E00476-8A9E-490F-AB18-73544A16AA0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D6CB121-459B-48B0-BAC6-89DB60D95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515" y="335703"/>
            <a:ext cx="9019674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ileron Light" panose="0000040000000000000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821482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DD957-04E4-47F9-9791-E51A4D5D8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515" y="335703"/>
            <a:ext cx="9019674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ileron Light" panose="0000040000000000000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EF5FF9-40B7-4150-9A53-A236D82A65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00476-8A9E-490F-AB18-73544A16AA09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115A5B-E0FE-4753-B5B5-C17AC17266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7280" y="1668874"/>
            <a:ext cx="10551380" cy="418456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2876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 flipV="1">
            <a:off x="11441783" y="6367940"/>
            <a:ext cx="594026" cy="28880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0B6591-407E-4742-9513-3BA6198A5F8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B653F02-019A-475B-AE33-4DDF9CFAF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2240" y="1645285"/>
            <a:ext cx="672084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870170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D80EE-F794-4573-9159-AA03B210B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4341" y="492125"/>
            <a:ext cx="3932237" cy="103672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49F0F4-3939-4AAB-A1D1-18A41EA95B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76984" y="492125"/>
            <a:ext cx="5269832" cy="53689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0D7E02-BD51-42C1-A0E3-032A463780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84421"/>
            <a:ext cx="5476790" cy="418456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5436FF4D-648E-4930-89A0-47A07059EA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7998" y="6443957"/>
            <a:ext cx="594026" cy="365125"/>
          </a:xfrm>
          <a:prstGeom prst="rect">
            <a:avLst/>
          </a:prstGeom>
        </p:spPr>
        <p:txBody>
          <a:bodyPr/>
          <a:lstStyle/>
          <a:p>
            <a:fld id="{06E00476-8A9E-490F-AB18-73544A16A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836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4EA95BC-D947-4B27-9697-4F456CD469E6}"/>
              </a:ext>
            </a:extLst>
          </p:cNvPr>
          <p:cNvCxnSpPr/>
          <p:nvPr userDrawn="1"/>
        </p:nvCxnSpPr>
        <p:spPr>
          <a:xfrm>
            <a:off x="6821905" y="1564106"/>
            <a:ext cx="4235116" cy="0"/>
          </a:xfrm>
          <a:prstGeom prst="line">
            <a:avLst/>
          </a:prstGeom>
          <a:ln w="19050">
            <a:solidFill>
              <a:srgbClr val="FFD5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00674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9EFAB-9914-44CB-A178-0B0C855E1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A1CA40-51C1-4D04-A959-12260F021F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00476-8A9E-490F-AB18-73544A16A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0983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D80EE-F794-4573-9159-AA03B210B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702" y="309245"/>
            <a:ext cx="8557129" cy="1036721"/>
          </a:xfrm>
        </p:spPr>
        <p:txBody>
          <a:bodyPr anchor="b"/>
          <a:lstStyle>
            <a:lvl1pPr>
              <a:defRPr sz="4400">
                <a:latin typeface="Aileron Light" panose="0000040000000000000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49F0F4-3939-4AAB-A1D1-18A41EA95B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45179" y="1676483"/>
            <a:ext cx="5269832" cy="41845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0D7E02-BD51-42C1-A0E3-032A463780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84421"/>
            <a:ext cx="5476790" cy="418456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5E76E6B2-502C-4BB1-9283-EAFC2D42FAA6}"/>
              </a:ext>
            </a:extLst>
          </p:cNvPr>
          <p:cNvSpPr txBox="1">
            <a:spLocks/>
          </p:cNvSpPr>
          <p:nvPr userDrawn="1"/>
        </p:nvSpPr>
        <p:spPr>
          <a:xfrm>
            <a:off x="11517998" y="6443957"/>
            <a:ext cx="59402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6E00476-8A9E-490F-AB18-73544A16AA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20900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34B4F-ED9C-4426-BB86-71DB3DF41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3F0226-2ADD-4FDD-A033-E8EDEBDC9D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00476-8A9E-490F-AB18-73544A16A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27240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9DDA3-EBC0-46B5-96B4-C406C64F7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58382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058333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56DD1-D0C0-4B7C-B96D-E90DF2F05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8E4270DF-0005-4045-923E-F8F59D89720F}"/>
              </a:ext>
            </a:extLst>
          </p:cNvPr>
          <p:cNvGrpSpPr/>
          <p:nvPr userDrawn="1"/>
        </p:nvGrpSpPr>
        <p:grpSpPr>
          <a:xfrm>
            <a:off x="1594818" y="1876651"/>
            <a:ext cx="9002363" cy="3765812"/>
            <a:chOff x="2182762" y="1891399"/>
            <a:chExt cx="9002363" cy="376581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34D85B6-CE53-4B40-872B-EFCEA721F37B}"/>
                </a:ext>
              </a:extLst>
            </p:cNvPr>
            <p:cNvGrpSpPr/>
            <p:nvPr userDrawn="1"/>
          </p:nvGrpSpPr>
          <p:grpSpPr>
            <a:xfrm>
              <a:off x="8587932" y="2327403"/>
              <a:ext cx="1726799" cy="1867114"/>
              <a:chOff x="8540226" y="1753726"/>
              <a:chExt cx="2302399" cy="2489485"/>
            </a:xfrm>
          </p:grpSpPr>
          <p:sp>
            <p:nvSpPr>
              <p:cNvPr id="7" name="Arc 6">
                <a:extLst>
                  <a:ext uri="{FF2B5EF4-FFF2-40B4-BE49-F238E27FC236}">
                    <a16:creationId xmlns:a16="http://schemas.microsoft.com/office/drawing/2014/main" id="{EB846D31-9400-4810-8FC4-38AB1FA4DE6D}"/>
                  </a:ext>
                </a:extLst>
              </p:cNvPr>
              <p:cNvSpPr/>
              <p:nvPr/>
            </p:nvSpPr>
            <p:spPr>
              <a:xfrm>
                <a:off x="9666557" y="3067143"/>
                <a:ext cx="1176068" cy="1176068"/>
              </a:xfrm>
              <a:prstGeom prst="arc">
                <a:avLst>
                  <a:gd name="adj1" fmla="val 15956854"/>
                  <a:gd name="adj2" fmla="val 10795556"/>
                </a:avLst>
              </a:prstGeom>
              <a:ln w="3810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7D03D398-9B65-4D04-ABDF-68079AB496A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540226" y="3655937"/>
                <a:ext cx="1143000" cy="0"/>
              </a:xfrm>
              <a:prstGeom prst="line">
                <a:avLst/>
              </a:prstGeom>
              <a:ln w="3810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D1EB0081-FBE8-4E58-88B7-948091D802D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208272" y="1753726"/>
                <a:ext cx="0" cy="1333939"/>
              </a:xfrm>
              <a:prstGeom prst="line">
                <a:avLst/>
              </a:prstGeom>
              <a:ln w="38100">
                <a:solidFill>
                  <a:schemeClr val="accent6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BA561402-9031-4A8F-9FBF-00EA46D2CFBF}"/>
                  </a:ext>
                </a:extLst>
              </p:cNvPr>
              <p:cNvSpPr/>
              <p:nvPr/>
            </p:nvSpPr>
            <p:spPr>
              <a:xfrm>
                <a:off x="9814281" y="3214866"/>
                <a:ext cx="880621" cy="880621"/>
              </a:xfrm>
              <a:prstGeom prst="ellipse">
                <a:avLst/>
              </a:prstGeom>
              <a:ln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 b="1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255C18C-1A54-4338-AB00-4C51E3D2AF96}"/>
                </a:ext>
              </a:extLst>
            </p:cNvPr>
            <p:cNvGrpSpPr/>
            <p:nvPr userDrawn="1"/>
          </p:nvGrpSpPr>
          <p:grpSpPr>
            <a:xfrm>
              <a:off x="6849719" y="3328054"/>
              <a:ext cx="1738214" cy="1867114"/>
              <a:chOff x="6222608" y="3087927"/>
              <a:chExt cx="2317619" cy="2489485"/>
            </a:xfrm>
          </p:grpSpPr>
          <p:sp>
            <p:nvSpPr>
              <p:cNvPr id="12" name="Arc 11">
                <a:extLst>
                  <a:ext uri="{FF2B5EF4-FFF2-40B4-BE49-F238E27FC236}">
                    <a16:creationId xmlns:a16="http://schemas.microsoft.com/office/drawing/2014/main" id="{EE1EC382-6445-4FB6-B2A6-B910DC5E0330}"/>
                  </a:ext>
                </a:extLst>
              </p:cNvPr>
              <p:cNvSpPr/>
              <p:nvPr/>
            </p:nvSpPr>
            <p:spPr>
              <a:xfrm rot="10800000">
                <a:off x="7364159" y="3087927"/>
                <a:ext cx="1176068" cy="1176068"/>
              </a:xfrm>
              <a:prstGeom prst="arc">
                <a:avLst>
                  <a:gd name="adj1" fmla="val 10895"/>
                  <a:gd name="adj2" fmla="val 15969831"/>
                </a:avLst>
              </a:prstGeom>
              <a:ln w="381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D7C8C024-BCCC-4023-9B40-78DDC5BA44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22608" y="3656199"/>
                <a:ext cx="1141550" cy="0"/>
              </a:xfrm>
              <a:prstGeom prst="line">
                <a:avLst/>
              </a:prstGeom>
              <a:ln w="381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0AA2A72D-ABD5-4EBB-BC49-9C12D50AD2D4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7998512" y="4243473"/>
                <a:ext cx="0" cy="1333939"/>
              </a:xfrm>
              <a:prstGeom prst="line">
                <a:avLst/>
              </a:prstGeom>
              <a:ln w="38100">
                <a:solidFill>
                  <a:schemeClr val="accent5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0C3CEB22-9B3B-4627-A596-AB16EAF14419}"/>
                  </a:ext>
                </a:extLst>
              </p:cNvPr>
              <p:cNvSpPr/>
              <p:nvPr/>
            </p:nvSpPr>
            <p:spPr>
              <a:xfrm>
                <a:off x="7511883" y="3235650"/>
                <a:ext cx="880621" cy="880621"/>
              </a:xfrm>
              <a:prstGeom prst="ellipse">
                <a:avLst/>
              </a:pr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1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06582F3-90C6-497A-94EC-8E155EC4F924}"/>
                </a:ext>
              </a:extLst>
            </p:cNvPr>
            <p:cNvGrpSpPr/>
            <p:nvPr userDrawn="1"/>
          </p:nvGrpSpPr>
          <p:grpSpPr>
            <a:xfrm>
              <a:off x="5112203" y="2327403"/>
              <a:ext cx="1726799" cy="1867114"/>
              <a:chOff x="3905920" y="1753726"/>
              <a:chExt cx="2302399" cy="2489485"/>
            </a:xfrm>
          </p:grpSpPr>
          <p:sp>
            <p:nvSpPr>
              <p:cNvPr id="17" name="Arc 16">
                <a:extLst>
                  <a:ext uri="{FF2B5EF4-FFF2-40B4-BE49-F238E27FC236}">
                    <a16:creationId xmlns:a16="http://schemas.microsoft.com/office/drawing/2014/main" id="{52D5DDB7-720B-4CB6-B3AC-B33399F45365}"/>
                  </a:ext>
                </a:extLst>
              </p:cNvPr>
              <p:cNvSpPr/>
              <p:nvPr/>
            </p:nvSpPr>
            <p:spPr>
              <a:xfrm>
                <a:off x="5032251" y="3067143"/>
                <a:ext cx="1176068" cy="1176068"/>
              </a:xfrm>
              <a:prstGeom prst="arc">
                <a:avLst>
                  <a:gd name="adj1" fmla="val 15956854"/>
                  <a:gd name="adj2" fmla="val 10795556"/>
                </a:avLst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7162CF40-6EF1-4F34-BD34-8786497EDBE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905920" y="3655937"/>
                <a:ext cx="114300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7A9F9D86-C2F9-4E8E-B737-72956A8B88B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73966" y="1753726"/>
                <a:ext cx="0" cy="1333939"/>
              </a:xfrm>
              <a:prstGeom prst="line">
                <a:avLst/>
              </a:prstGeom>
              <a:ln w="38100">
                <a:solidFill>
                  <a:schemeClr val="accent2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1D56D119-7D56-4DBD-B0C6-14E7C3C02965}"/>
                  </a:ext>
                </a:extLst>
              </p:cNvPr>
              <p:cNvSpPr/>
              <p:nvPr/>
            </p:nvSpPr>
            <p:spPr>
              <a:xfrm>
                <a:off x="5179975" y="3214866"/>
                <a:ext cx="880621" cy="880621"/>
              </a:xfrm>
              <a:prstGeom prst="ellipse">
                <a:avLst/>
              </a:prstGeom>
              <a:ln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 b="1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99B29E7-DBDB-4A9F-8B5A-A2C621D9C022}"/>
                </a:ext>
              </a:extLst>
            </p:cNvPr>
            <p:cNvGrpSpPr/>
            <p:nvPr userDrawn="1"/>
          </p:nvGrpSpPr>
          <p:grpSpPr>
            <a:xfrm>
              <a:off x="3383631" y="3328054"/>
              <a:ext cx="1738214" cy="1867114"/>
              <a:chOff x="1601158" y="3087927"/>
              <a:chExt cx="2317619" cy="2489485"/>
            </a:xfrm>
          </p:grpSpPr>
          <p:sp>
            <p:nvSpPr>
              <p:cNvPr id="22" name="Arc 21">
                <a:extLst>
                  <a:ext uri="{FF2B5EF4-FFF2-40B4-BE49-F238E27FC236}">
                    <a16:creationId xmlns:a16="http://schemas.microsoft.com/office/drawing/2014/main" id="{50E49364-A97F-4784-97D7-7E29C7177795}"/>
                  </a:ext>
                </a:extLst>
              </p:cNvPr>
              <p:cNvSpPr/>
              <p:nvPr/>
            </p:nvSpPr>
            <p:spPr>
              <a:xfrm rot="10800000">
                <a:off x="2742709" y="3087927"/>
                <a:ext cx="1176068" cy="1176068"/>
              </a:xfrm>
              <a:prstGeom prst="arc">
                <a:avLst>
                  <a:gd name="adj1" fmla="val 10895"/>
                  <a:gd name="adj2" fmla="val 15969831"/>
                </a:avLst>
              </a:prstGeom>
              <a:ln w="381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6AFFD9E9-2803-4A3D-ADAA-D09F4C506A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01158" y="3656199"/>
                <a:ext cx="1141550" cy="0"/>
              </a:xfrm>
              <a:prstGeom prst="line">
                <a:avLst/>
              </a:prstGeom>
              <a:ln w="381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4D2C33A2-1E46-4BC0-ABAF-8E53C6E14EB4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3377062" y="4243473"/>
                <a:ext cx="0" cy="1333939"/>
              </a:xfrm>
              <a:prstGeom prst="line">
                <a:avLst/>
              </a:prstGeom>
              <a:ln w="38100">
                <a:solidFill>
                  <a:schemeClr val="accent3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65A621E2-9DED-44FD-BD1F-AEA86F875E39}"/>
                  </a:ext>
                </a:extLst>
              </p:cNvPr>
              <p:cNvSpPr/>
              <p:nvPr/>
            </p:nvSpPr>
            <p:spPr>
              <a:xfrm>
                <a:off x="2890432" y="3235650"/>
                <a:ext cx="880621" cy="880621"/>
              </a:xfrm>
              <a:prstGeom prst="ellipse">
                <a:avLst/>
              </a:prstGeom>
              <a:ln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100" b="1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D013D55-AA90-422C-9F6D-24C98E4B1549}"/>
                </a:ext>
              </a:extLst>
            </p:cNvPr>
            <p:cNvGrpSpPr/>
            <p:nvPr userDrawn="1"/>
          </p:nvGrpSpPr>
          <p:grpSpPr>
            <a:xfrm>
              <a:off x="2182762" y="2327403"/>
              <a:ext cx="1200308" cy="1867114"/>
              <a:chOff x="0" y="1753726"/>
              <a:chExt cx="1600410" cy="2489485"/>
            </a:xfrm>
          </p:grpSpPr>
          <p:sp>
            <p:nvSpPr>
              <p:cNvPr id="27" name="Arc 26">
                <a:extLst>
                  <a:ext uri="{FF2B5EF4-FFF2-40B4-BE49-F238E27FC236}">
                    <a16:creationId xmlns:a16="http://schemas.microsoft.com/office/drawing/2014/main" id="{0FCDCF35-5879-4945-94D7-62F371DEE56E}"/>
                  </a:ext>
                </a:extLst>
              </p:cNvPr>
              <p:cNvSpPr/>
              <p:nvPr/>
            </p:nvSpPr>
            <p:spPr>
              <a:xfrm>
                <a:off x="424342" y="3067143"/>
                <a:ext cx="1176068" cy="1176068"/>
              </a:xfrm>
              <a:prstGeom prst="arc">
                <a:avLst>
                  <a:gd name="adj1" fmla="val 15956854"/>
                  <a:gd name="adj2" fmla="val 10891041"/>
                </a:avLst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242DA899-9C64-463B-A819-23E05989A80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0" y="3655937"/>
                <a:ext cx="438631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97004F26-3297-49B6-BB0F-A9C315F2049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66057" y="1753726"/>
                <a:ext cx="0" cy="1333939"/>
              </a:xfrm>
              <a:prstGeom prst="line">
                <a:avLst/>
              </a:prstGeom>
              <a:ln w="38100"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EDD779A2-781B-405E-B8A3-D77884EC5407}"/>
                  </a:ext>
                </a:extLst>
              </p:cNvPr>
              <p:cNvSpPr/>
              <p:nvPr/>
            </p:nvSpPr>
            <p:spPr>
              <a:xfrm>
                <a:off x="572066" y="3214866"/>
                <a:ext cx="880621" cy="880621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1FB15B8-FA2B-4B75-94B3-5E0C54983187}"/>
                </a:ext>
              </a:extLst>
            </p:cNvPr>
            <p:cNvSpPr txBox="1"/>
            <p:nvPr userDrawn="1"/>
          </p:nvSpPr>
          <p:spPr>
            <a:xfrm>
              <a:off x="2543022" y="1891399"/>
              <a:ext cx="729688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100" b="1"/>
                <a:t>2017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D580631-0160-4A4A-995D-FD7415EDFE93}"/>
                </a:ext>
              </a:extLst>
            </p:cNvPr>
            <p:cNvSpPr txBox="1"/>
            <p:nvPr userDrawn="1"/>
          </p:nvSpPr>
          <p:spPr>
            <a:xfrm>
              <a:off x="4350714" y="5241713"/>
              <a:ext cx="729688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100" b="1"/>
                <a:t>2018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1BC1B41-E3F6-4AEA-8A4D-C1C82F215AD7}"/>
                </a:ext>
              </a:extLst>
            </p:cNvPr>
            <p:cNvSpPr txBox="1"/>
            <p:nvPr userDrawn="1"/>
          </p:nvSpPr>
          <p:spPr>
            <a:xfrm>
              <a:off x="5998393" y="1891399"/>
              <a:ext cx="729688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100" b="1"/>
                <a:t>2019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64649F3-4D69-4AF6-9386-1B5378069AE5}"/>
                </a:ext>
              </a:extLst>
            </p:cNvPr>
            <p:cNvSpPr txBox="1"/>
            <p:nvPr userDrawn="1"/>
          </p:nvSpPr>
          <p:spPr>
            <a:xfrm>
              <a:off x="7817625" y="5240929"/>
              <a:ext cx="729688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100" b="1"/>
                <a:t>2020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D10785A-5B9C-47F6-8E26-BD316E019720}"/>
                </a:ext>
              </a:extLst>
            </p:cNvPr>
            <p:cNvSpPr txBox="1"/>
            <p:nvPr userDrawn="1"/>
          </p:nvSpPr>
          <p:spPr>
            <a:xfrm>
              <a:off x="9474123" y="1891399"/>
              <a:ext cx="729688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100" b="1"/>
                <a:t>2021</a:t>
              </a: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5C9E3833-76B7-40F2-94C5-D6ABD2A43B6A}"/>
                </a:ext>
              </a:extLst>
            </p:cNvPr>
            <p:cNvGrpSpPr/>
            <p:nvPr userDrawn="1"/>
          </p:nvGrpSpPr>
          <p:grpSpPr>
            <a:xfrm>
              <a:off x="2989304" y="2293340"/>
              <a:ext cx="1250488" cy="910544"/>
              <a:chOff x="1075389" y="1776888"/>
              <a:chExt cx="1667317" cy="1214058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870547F-7A92-4A46-89BE-D4DE11126C3C}"/>
                  </a:ext>
                </a:extLst>
              </p:cNvPr>
              <p:cNvSpPr txBox="1"/>
              <p:nvPr/>
            </p:nvSpPr>
            <p:spPr>
              <a:xfrm>
                <a:off x="1075389" y="1776888"/>
                <a:ext cx="1509057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b="1" noProof="1"/>
                  <a:t>Lorem Ipsum</a:t>
                </a:r>
              </a:p>
            </p:txBody>
          </p: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5C03F62F-D8EE-45AE-BCD7-8A1FC931BC7B}"/>
                  </a:ext>
                </a:extLst>
              </p:cNvPr>
              <p:cNvCxnSpPr/>
              <p:nvPr/>
            </p:nvCxnSpPr>
            <p:spPr>
              <a:xfrm>
                <a:off x="1136650" y="2158920"/>
                <a:ext cx="1403350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677E78B8-B14E-4397-A1D9-2823179BA9CE}"/>
                  </a:ext>
                </a:extLst>
              </p:cNvPr>
              <p:cNvSpPr/>
              <p:nvPr/>
            </p:nvSpPr>
            <p:spPr>
              <a:xfrm>
                <a:off x="1075389" y="2190727"/>
                <a:ext cx="1667317" cy="8002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825" noProof="1"/>
                  <a:t>Lorem ipsum dolor sit amet, consectetur adipiscing elit, sed do eiusmod tempor. </a:t>
                </a: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EDDD6FD2-16B0-457A-8045-0D7275B056FC}"/>
                </a:ext>
              </a:extLst>
            </p:cNvPr>
            <p:cNvGrpSpPr/>
            <p:nvPr userDrawn="1"/>
          </p:nvGrpSpPr>
          <p:grpSpPr>
            <a:xfrm>
              <a:off x="4792719" y="4307710"/>
              <a:ext cx="1250488" cy="910544"/>
              <a:chOff x="1075389" y="1776888"/>
              <a:chExt cx="1667317" cy="1214058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9054BB9-DD17-4795-B918-01149C72C902}"/>
                  </a:ext>
                </a:extLst>
              </p:cNvPr>
              <p:cNvSpPr txBox="1"/>
              <p:nvPr/>
            </p:nvSpPr>
            <p:spPr>
              <a:xfrm>
                <a:off x="1075389" y="1776888"/>
                <a:ext cx="1509057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b="1" noProof="1"/>
                  <a:t>Lorem Ipsum</a:t>
                </a:r>
              </a:p>
            </p:txBody>
          </p: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A7D129C9-C1CC-41DA-B8CC-939816BF933A}"/>
                  </a:ext>
                </a:extLst>
              </p:cNvPr>
              <p:cNvCxnSpPr/>
              <p:nvPr/>
            </p:nvCxnSpPr>
            <p:spPr>
              <a:xfrm>
                <a:off x="1136650" y="2158920"/>
                <a:ext cx="1403350" cy="0"/>
              </a:xfrm>
              <a:prstGeom prst="line">
                <a:avLst/>
              </a:prstGeom>
              <a:ln w="381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5C9ACBE7-A01B-4061-882C-CA9A97025D15}"/>
                  </a:ext>
                </a:extLst>
              </p:cNvPr>
              <p:cNvSpPr/>
              <p:nvPr/>
            </p:nvSpPr>
            <p:spPr>
              <a:xfrm>
                <a:off x="1075389" y="2190727"/>
                <a:ext cx="1667317" cy="8002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825" noProof="1"/>
                  <a:t>Lorem ipsum dolor sit amet, consectetur adipiscing elit, sed do eiusmod tempor. </a:t>
                </a: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64DFA928-2E33-4FE5-B38C-A18134E69612}"/>
                </a:ext>
              </a:extLst>
            </p:cNvPr>
            <p:cNvGrpSpPr/>
            <p:nvPr userDrawn="1"/>
          </p:nvGrpSpPr>
          <p:grpSpPr>
            <a:xfrm>
              <a:off x="6461971" y="2293340"/>
              <a:ext cx="1250488" cy="910544"/>
              <a:chOff x="1075389" y="1776888"/>
              <a:chExt cx="1667317" cy="1214058"/>
            </a:xfrm>
          </p:grpSpPr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C26B8EFC-F98D-4627-9B60-07A41F989CEF}"/>
                  </a:ext>
                </a:extLst>
              </p:cNvPr>
              <p:cNvSpPr txBox="1"/>
              <p:nvPr/>
            </p:nvSpPr>
            <p:spPr>
              <a:xfrm>
                <a:off x="1075389" y="1776888"/>
                <a:ext cx="1509057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b="1" noProof="1"/>
                  <a:t>Lorem Ipsum</a:t>
                </a:r>
              </a:p>
            </p:txBody>
          </p: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7AC4DB37-A467-43F8-B91A-7221A4B053BC}"/>
                  </a:ext>
                </a:extLst>
              </p:cNvPr>
              <p:cNvCxnSpPr/>
              <p:nvPr/>
            </p:nvCxnSpPr>
            <p:spPr>
              <a:xfrm>
                <a:off x="1136650" y="2158920"/>
                <a:ext cx="1403350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938C82A3-DD33-4941-9CB6-9835348EA8EC}"/>
                  </a:ext>
                </a:extLst>
              </p:cNvPr>
              <p:cNvSpPr/>
              <p:nvPr/>
            </p:nvSpPr>
            <p:spPr>
              <a:xfrm>
                <a:off x="1075389" y="2190727"/>
                <a:ext cx="1667317" cy="8002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825" noProof="1"/>
                  <a:t>Lorem ipsum dolor sit amet, consectetur adipiscing elit, sed do eiusmod tempor. </a:t>
                </a: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3E765517-0C58-4915-A971-1307D8A30F80}"/>
                </a:ext>
              </a:extLst>
            </p:cNvPr>
            <p:cNvGrpSpPr/>
            <p:nvPr userDrawn="1"/>
          </p:nvGrpSpPr>
          <p:grpSpPr>
            <a:xfrm>
              <a:off x="8325733" y="4323100"/>
              <a:ext cx="1250488" cy="910544"/>
              <a:chOff x="1075389" y="1776888"/>
              <a:chExt cx="1667317" cy="1214058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8D15E086-D770-4480-9C0E-869DAA7BAB02}"/>
                  </a:ext>
                </a:extLst>
              </p:cNvPr>
              <p:cNvSpPr txBox="1"/>
              <p:nvPr/>
            </p:nvSpPr>
            <p:spPr>
              <a:xfrm>
                <a:off x="1075389" y="1776888"/>
                <a:ext cx="1509057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b="1" noProof="1"/>
                  <a:t>Lorem Ipsum</a:t>
                </a:r>
              </a:p>
            </p:txBody>
          </p: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38A8C451-4FCC-49F4-85D5-96730F5A1A3E}"/>
                  </a:ext>
                </a:extLst>
              </p:cNvPr>
              <p:cNvCxnSpPr/>
              <p:nvPr/>
            </p:nvCxnSpPr>
            <p:spPr>
              <a:xfrm>
                <a:off x="1136650" y="2158920"/>
                <a:ext cx="1403350" cy="0"/>
              </a:xfrm>
              <a:prstGeom prst="line">
                <a:avLst/>
              </a:prstGeom>
              <a:ln w="381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CA253EFA-93EA-41D3-AEB5-08EAECCBA8EB}"/>
                  </a:ext>
                </a:extLst>
              </p:cNvPr>
              <p:cNvSpPr/>
              <p:nvPr/>
            </p:nvSpPr>
            <p:spPr>
              <a:xfrm>
                <a:off x="1075389" y="2190727"/>
                <a:ext cx="1667317" cy="8002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825" noProof="1"/>
                  <a:t>Lorem ipsum dolor sit amet, consectetur adipiscing elit, sed do eiusmod tempor. </a:t>
                </a: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D57FE318-A66B-4B05-80FD-BB76A78B00A5}"/>
                </a:ext>
              </a:extLst>
            </p:cNvPr>
            <p:cNvGrpSpPr/>
            <p:nvPr userDrawn="1"/>
          </p:nvGrpSpPr>
          <p:grpSpPr>
            <a:xfrm>
              <a:off x="9934637" y="2325152"/>
              <a:ext cx="1250488" cy="910544"/>
              <a:chOff x="1075389" y="1776888"/>
              <a:chExt cx="1667317" cy="1214058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35690ACA-FBD0-4ABF-8A05-71DA10010424}"/>
                  </a:ext>
                </a:extLst>
              </p:cNvPr>
              <p:cNvSpPr txBox="1"/>
              <p:nvPr/>
            </p:nvSpPr>
            <p:spPr>
              <a:xfrm>
                <a:off x="1075389" y="1776888"/>
                <a:ext cx="1509057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b="1" noProof="1"/>
                  <a:t>Lorem Ipsum</a:t>
                </a:r>
              </a:p>
            </p:txBody>
          </p: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EA16E575-618B-4A92-B1C9-074EB4D88CB7}"/>
                  </a:ext>
                </a:extLst>
              </p:cNvPr>
              <p:cNvCxnSpPr/>
              <p:nvPr/>
            </p:nvCxnSpPr>
            <p:spPr>
              <a:xfrm>
                <a:off x="1136650" y="2158920"/>
                <a:ext cx="1403350" cy="0"/>
              </a:xfrm>
              <a:prstGeom prst="line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1EEF17DF-6881-4406-98EA-C67E78BFE2DA}"/>
                  </a:ext>
                </a:extLst>
              </p:cNvPr>
              <p:cNvSpPr/>
              <p:nvPr/>
            </p:nvSpPr>
            <p:spPr>
              <a:xfrm>
                <a:off x="1075389" y="2190727"/>
                <a:ext cx="1667317" cy="8002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825" noProof="1"/>
                  <a:t>Lorem ipsum dolor sit amet, consectetur adipiscing elit, sed do eiusmod tempor.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435190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35456F5C-62B5-40F0-A6D5-07441038513E}"/>
              </a:ext>
            </a:extLst>
          </p:cNvPr>
          <p:cNvSpPr>
            <a:spLocks/>
          </p:cNvSpPr>
          <p:nvPr userDrawn="1"/>
        </p:nvSpPr>
        <p:spPr bwMode="auto">
          <a:xfrm>
            <a:off x="2150849" y="1466084"/>
            <a:ext cx="1366161" cy="912114"/>
          </a:xfrm>
          <a:custGeom>
            <a:avLst/>
            <a:gdLst>
              <a:gd name="T0" fmla="*/ 0 w 929"/>
              <a:gd name="T1" fmla="*/ 0 h 365"/>
              <a:gd name="T2" fmla="*/ 747 w 929"/>
              <a:gd name="T3" fmla="*/ 0 h 365"/>
              <a:gd name="T4" fmla="*/ 929 w 929"/>
              <a:gd name="T5" fmla="*/ 182 h 365"/>
              <a:gd name="T6" fmla="*/ 747 w 929"/>
              <a:gd name="T7" fmla="*/ 365 h 365"/>
              <a:gd name="T8" fmla="*/ 0 w 929"/>
              <a:gd name="T9" fmla="*/ 365 h 365"/>
              <a:gd name="T10" fmla="*/ 0 w 929"/>
              <a:gd name="T11" fmla="*/ 0 h 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29" h="365">
                <a:moveTo>
                  <a:pt x="0" y="0"/>
                </a:moveTo>
                <a:lnTo>
                  <a:pt x="747" y="0"/>
                </a:lnTo>
                <a:lnTo>
                  <a:pt x="929" y="182"/>
                </a:lnTo>
                <a:lnTo>
                  <a:pt x="747" y="365"/>
                </a:lnTo>
                <a:lnTo>
                  <a:pt x="0" y="365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b="1" noProof="1">
                <a:solidFill>
                  <a:schemeClr val="bg1"/>
                </a:solidFill>
              </a:rPr>
              <a:t>2015</a:t>
            </a: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800F44B8-C847-4C91-8F01-03E79F3983C2}"/>
              </a:ext>
            </a:extLst>
          </p:cNvPr>
          <p:cNvSpPr>
            <a:spLocks/>
          </p:cNvSpPr>
          <p:nvPr userDrawn="1"/>
        </p:nvSpPr>
        <p:spPr bwMode="auto">
          <a:xfrm>
            <a:off x="3237606" y="1466084"/>
            <a:ext cx="1366161" cy="912114"/>
          </a:xfrm>
          <a:custGeom>
            <a:avLst/>
            <a:gdLst>
              <a:gd name="T0" fmla="*/ 0 w 923"/>
              <a:gd name="T1" fmla="*/ 0 h 365"/>
              <a:gd name="T2" fmla="*/ 741 w 923"/>
              <a:gd name="T3" fmla="*/ 0 h 365"/>
              <a:gd name="T4" fmla="*/ 923 w 923"/>
              <a:gd name="T5" fmla="*/ 182 h 365"/>
              <a:gd name="T6" fmla="*/ 741 w 923"/>
              <a:gd name="T7" fmla="*/ 365 h 365"/>
              <a:gd name="T8" fmla="*/ 0 w 923"/>
              <a:gd name="T9" fmla="*/ 365 h 365"/>
              <a:gd name="T10" fmla="*/ 182 w 923"/>
              <a:gd name="T11" fmla="*/ 182 h 365"/>
              <a:gd name="T12" fmla="*/ 0 w 923"/>
              <a:gd name="T13" fmla="*/ 0 h 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23" h="365">
                <a:moveTo>
                  <a:pt x="0" y="0"/>
                </a:moveTo>
                <a:lnTo>
                  <a:pt x="741" y="0"/>
                </a:lnTo>
                <a:lnTo>
                  <a:pt x="923" y="182"/>
                </a:lnTo>
                <a:lnTo>
                  <a:pt x="741" y="365"/>
                </a:lnTo>
                <a:lnTo>
                  <a:pt x="0" y="365"/>
                </a:lnTo>
                <a:lnTo>
                  <a:pt x="182" y="18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b="1" noProof="1">
                <a:solidFill>
                  <a:schemeClr val="bg1"/>
                </a:solidFill>
              </a:rPr>
              <a:t>2016</a:t>
            </a:r>
          </a:p>
        </p:txBody>
      </p:sp>
      <p:sp>
        <p:nvSpPr>
          <p:cNvPr id="7" name="Freeform 9">
            <a:extLst>
              <a:ext uri="{FF2B5EF4-FFF2-40B4-BE49-F238E27FC236}">
                <a16:creationId xmlns:a16="http://schemas.microsoft.com/office/drawing/2014/main" id="{064021AF-59DF-4B37-93C7-F3ECBA1F51EA}"/>
              </a:ext>
            </a:extLst>
          </p:cNvPr>
          <p:cNvSpPr>
            <a:spLocks/>
          </p:cNvSpPr>
          <p:nvPr userDrawn="1"/>
        </p:nvSpPr>
        <p:spPr bwMode="auto">
          <a:xfrm>
            <a:off x="4324362" y="1466084"/>
            <a:ext cx="1366161" cy="912114"/>
          </a:xfrm>
          <a:custGeom>
            <a:avLst/>
            <a:gdLst>
              <a:gd name="T0" fmla="*/ 0 w 923"/>
              <a:gd name="T1" fmla="*/ 0 h 365"/>
              <a:gd name="T2" fmla="*/ 741 w 923"/>
              <a:gd name="T3" fmla="*/ 0 h 365"/>
              <a:gd name="T4" fmla="*/ 923 w 923"/>
              <a:gd name="T5" fmla="*/ 182 h 365"/>
              <a:gd name="T6" fmla="*/ 741 w 923"/>
              <a:gd name="T7" fmla="*/ 365 h 365"/>
              <a:gd name="T8" fmla="*/ 0 w 923"/>
              <a:gd name="T9" fmla="*/ 365 h 365"/>
              <a:gd name="T10" fmla="*/ 182 w 923"/>
              <a:gd name="T11" fmla="*/ 182 h 365"/>
              <a:gd name="T12" fmla="*/ 0 w 923"/>
              <a:gd name="T13" fmla="*/ 0 h 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23" h="365">
                <a:moveTo>
                  <a:pt x="0" y="0"/>
                </a:moveTo>
                <a:lnTo>
                  <a:pt x="741" y="0"/>
                </a:lnTo>
                <a:lnTo>
                  <a:pt x="923" y="182"/>
                </a:lnTo>
                <a:lnTo>
                  <a:pt x="741" y="365"/>
                </a:lnTo>
                <a:lnTo>
                  <a:pt x="0" y="365"/>
                </a:lnTo>
                <a:lnTo>
                  <a:pt x="182" y="18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b="1" noProof="1"/>
              <a:t>2017</a:t>
            </a:r>
          </a:p>
        </p:txBody>
      </p:sp>
      <p:sp>
        <p:nvSpPr>
          <p:cNvPr id="8" name="Freeform 11">
            <a:extLst>
              <a:ext uri="{FF2B5EF4-FFF2-40B4-BE49-F238E27FC236}">
                <a16:creationId xmlns:a16="http://schemas.microsoft.com/office/drawing/2014/main" id="{8981FCDE-9794-46D5-ABC4-37860835093B}"/>
              </a:ext>
            </a:extLst>
          </p:cNvPr>
          <p:cNvSpPr>
            <a:spLocks/>
          </p:cNvSpPr>
          <p:nvPr userDrawn="1"/>
        </p:nvSpPr>
        <p:spPr bwMode="auto">
          <a:xfrm>
            <a:off x="5411118" y="1466084"/>
            <a:ext cx="1366161" cy="912114"/>
          </a:xfrm>
          <a:custGeom>
            <a:avLst/>
            <a:gdLst>
              <a:gd name="T0" fmla="*/ 0 w 930"/>
              <a:gd name="T1" fmla="*/ 0 h 365"/>
              <a:gd name="T2" fmla="*/ 747 w 930"/>
              <a:gd name="T3" fmla="*/ 0 h 365"/>
              <a:gd name="T4" fmla="*/ 930 w 930"/>
              <a:gd name="T5" fmla="*/ 182 h 365"/>
              <a:gd name="T6" fmla="*/ 747 w 930"/>
              <a:gd name="T7" fmla="*/ 365 h 365"/>
              <a:gd name="T8" fmla="*/ 0 w 930"/>
              <a:gd name="T9" fmla="*/ 365 h 365"/>
              <a:gd name="T10" fmla="*/ 182 w 930"/>
              <a:gd name="T11" fmla="*/ 182 h 365"/>
              <a:gd name="T12" fmla="*/ 0 w 930"/>
              <a:gd name="T13" fmla="*/ 0 h 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30" h="365">
                <a:moveTo>
                  <a:pt x="0" y="0"/>
                </a:moveTo>
                <a:lnTo>
                  <a:pt x="747" y="0"/>
                </a:lnTo>
                <a:lnTo>
                  <a:pt x="930" y="182"/>
                </a:lnTo>
                <a:lnTo>
                  <a:pt x="747" y="365"/>
                </a:lnTo>
                <a:lnTo>
                  <a:pt x="0" y="365"/>
                </a:lnTo>
                <a:lnTo>
                  <a:pt x="182" y="18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b="1" noProof="1"/>
              <a:t>2018</a:t>
            </a:r>
          </a:p>
        </p:txBody>
      </p:sp>
      <p:sp>
        <p:nvSpPr>
          <p:cNvPr id="9" name="Freeform 13">
            <a:extLst>
              <a:ext uri="{FF2B5EF4-FFF2-40B4-BE49-F238E27FC236}">
                <a16:creationId xmlns:a16="http://schemas.microsoft.com/office/drawing/2014/main" id="{A406C7A7-2CC9-45D8-8608-F88E468674D6}"/>
              </a:ext>
            </a:extLst>
          </p:cNvPr>
          <p:cNvSpPr>
            <a:spLocks/>
          </p:cNvSpPr>
          <p:nvPr userDrawn="1"/>
        </p:nvSpPr>
        <p:spPr bwMode="auto">
          <a:xfrm>
            <a:off x="6497875" y="1466084"/>
            <a:ext cx="1366161" cy="912114"/>
          </a:xfrm>
          <a:custGeom>
            <a:avLst/>
            <a:gdLst>
              <a:gd name="T0" fmla="*/ 0 w 923"/>
              <a:gd name="T1" fmla="*/ 0 h 365"/>
              <a:gd name="T2" fmla="*/ 741 w 923"/>
              <a:gd name="T3" fmla="*/ 0 h 365"/>
              <a:gd name="T4" fmla="*/ 923 w 923"/>
              <a:gd name="T5" fmla="*/ 182 h 365"/>
              <a:gd name="T6" fmla="*/ 741 w 923"/>
              <a:gd name="T7" fmla="*/ 365 h 365"/>
              <a:gd name="T8" fmla="*/ 0 w 923"/>
              <a:gd name="T9" fmla="*/ 365 h 365"/>
              <a:gd name="T10" fmla="*/ 182 w 923"/>
              <a:gd name="T11" fmla="*/ 182 h 365"/>
              <a:gd name="T12" fmla="*/ 0 w 923"/>
              <a:gd name="T13" fmla="*/ 0 h 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23" h="365">
                <a:moveTo>
                  <a:pt x="0" y="0"/>
                </a:moveTo>
                <a:lnTo>
                  <a:pt x="741" y="0"/>
                </a:lnTo>
                <a:lnTo>
                  <a:pt x="923" y="182"/>
                </a:lnTo>
                <a:lnTo>
                  <a:pt x="741" y="365"/>
                </a:lnTo>
                <a:lnTo>
                  <a:pt x="0" y="365"/>
                </a:lnTo>
                <a:lnTo>
                  <a:pt x="182" y="18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b="1" noProof="1"/>
              <a:t>2019</a:t>
            </a:r>
          </a:p>
        </p:txBody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E48B56F3-B872-4E8C-9474-2485CFD0EC9F}"/>
              </a:ext>
            </a:extLst>
          </p:cNvPr>
          <p:cNvSpPr>
            <a:spLocks/>
          </p:cNvSpPr>
          <p:nvPr userDrawn="1"/>
        </p:nvSpPr>
        <p:spPr bwMode="auto">
          <a:xfrm>
            <a:off x="7584632" y="1466084"/>
            <a:ext cx="1366161" cy="912114"/>
          </a:xfrm>
          <a:custGeom>
            <a:avLst/>
            <a:gdLst>
              <a:gd name="T0" fmla="*/ 0 w 923"/>
              <a:gd name="T1" fmla="*/ 0 h 365"/>
              <a:gd name="T2" fmla="*/ 741 w 923"/>
              <a:gd name="T3" fmla="*/ 0 h 365"/>
              <a:gd name="T4" fmla="*/ 923 w 923"/>
              <a:gd name="T5" fmla="*/ 182 h 365"/>
              <a:gd name="T6" fmla="*/ 741 w 923"/>
              <a:gd name="T7" fmla="*/ 365 h 365"/>
              <a:gd name="T8" fmla="*/ 0 w 923"/>
              <a:gd name="T9" fmla="*/ 365 h 365"/>
              <a:gd name="T10" fmla="*/ 182 w 923"/>
              <a:gd name="T11" fmla="*/ 182 h 365"/>
              <a:gd name="T12" fmla="*/ 0 w 923"/>
              <a:gd name="T13" fmla="*/ 0 h 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23" h="365">
                <a:moveTo>
                  <a:pt x="0" y="0"/>
                </a:moveTo>
                <a:lnTo>
                  <a:pt x="741" y="0"/>
                </a:lnTo>
                <a:lnTo>
                  <a:pt x="923" y="182"/>
                </a:lnTo>
                <a:lnTo>
                  <a:pt x="741" y="365"/>
                </a:lnTo>
                <a:lnTo>
                  <a:pt x="0" y="365"/>
                </a:lnTo>
                <a:lnTo>
                  <a:pt x="182" y="18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b="1" noProof="1">
                <a:solidFill>
                  <a:schemeClr val="bg1"/>
                </a:solidFill>
              </a:rPr>
              <a:t>2020</a:t>
            </a:r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0B961782-3A3E-4625-8FE7-E4FA91641AC7}"/>
              </a:ext>
            </a:extLst>
          </p:cNvPr>
          <p:cNvSpPr>
            <a:spLocks/>
          </p:cNvSpPr>
          <p:nvPr userDrawn="1"/>
        </p:nvSpPr>
        <p:spPr bwMode="auto">
          <a:xfrm>
            <a:off x="8671388" y="1466084"/>
            <a:ext cx="1366161" cy="912114"/>
          </a:xfrm>
          <a:custGeom>
            <a:avLst/>
            <a:gdLst>
              <a:gd name="T0" fmla="*/ 0 w 929"/>
              <a:gd name="T1" fmla="*/ 0 h 365"/>
              <a:gd name="T2" fmla="*/ 747 w 929"/>
              <a:gd name="T3" fmla="*/ 0 h 365"/>
              <a:gd name="T4" fmla="*/ 929 w 929"/>
              <a:gd name="T5" fmla="*/ 182 h 365"/>
              <a:gd name="T6" fmla="*/ 747 w 929"/>
              <a:gd name="T7" fmla="*/ 365 h 365"/>
              <a:gd name="T8" fmla="*/ 0 w 929"/>
              <a:gd name="T9" fmla="*/ 365 h 365"/>
              <a:gd name="T10" fmla="*/ 182 w 929"/>
              <a:gd name="T11" fmla="*/ 182 h 365"/>
              <a:gd name="T12" fmla="*/ 0 w 929"/>
              <a:gd name="T13" fmla="*/ 0 h 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29" h="365">
                <a:moveTo>
                  <a:pt x="0" y="0"/>
                </a:moveTo>
                <a:lnTo>
                  <a:pt x="747" y="0"/>
                </a:lnTo>
                <a:lnTo>
                  <a:pt x="929" y="182"/>
                </a:lnTo>
                <a:lnTo>
                  <a:pt x="747" y="365"/>
                </a:lnTo>
                <a:lnTo>
                  <a:pt x="0" y="365"/>
                </a:lnTo>
                <a:lnTo>
                  <a:pt x="182" y="18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b="1" noProof="1"/>
              <a:t>2021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C706593-2D8C-4169-8489-35250A8E02A1}"/>
              </a:ext>
            </a:extLst>
          </p:cNvPr>
          <p:cNvSpPr/>
          <p:nvPr userDrawn="1"/>
        </p:nvSpPr>
        <p:spPr>
          <a:xfrm>
            <a:off x="2150849" y="4166509"/>
            <a:ext cx="1362456" cy="1171697"/>
          </a:xfrm>
          <a:prstGeom prst="roundRect">
            <a:avLst>
              <a:gd name="adj" fmla="val 852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spcAft>
                <a:spcPts val="450"/>
              </a:spcAft>
            </a:pPr>
            <a:r>
              <a:rPr lang="en-US" sz="1350" b="1" cap="all" noProof="1"/>
              <a:t>Lorem ipsum </a:t>
            </a:r>
          </a:p>
          <a:p>
            <a:pPr algn="just">
              <a:spcAft>
                <a:spcPts val="450"/>
              </a:spcAft>
            </a:pPr>
            <a:r>
              <a:rPr lang="en-US" sz="800" noProof="1"/>
              <a:t>Lorem ipsum dolor sit amet, nibh est. A magna maecenas, quam magna nec quis, lorem nunc. Suspendisse viverra sodales mauris, cras pharetra.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A3CA456-722B-4C7F-9852-C5B9380C1828}"/>
              </a:ext>
            </a:extLst>
          </p:cNvPr>
          <p:cNvSpPr/>
          <p:nvPr userDrawn="1"/>
        </p:nvSpPr>
        <p:spPr>
          <a:xfrm>
            <a:off x="3238223" y="2686505"/>
            <a:ext cx="1362456" cy="1171697"/>
          </a:xfrm>
          <a:prstGeom prst="roundRect">
            <a:avLst>
              <a:gd name="adj" fmla="val 852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spcAft>
                <a:spcPts val="450"/>
              </a:spcAft>
            </a:pPr>
            <a:r>
              <a:rPr lang="en-US" sz="1350" b="1" cap="all" noProof="1">
                <a:solidFill>
                  <a:prstClr val="white"/>
                </a:solidFill>
              </a:rPr>
              <a:t>Lorem ipsum </a:t>
            </a:r>
          </a:p>
          <a:p>
            <a:pPr algn="just">
              <a:spcAft>
                <a:spcPts val="450"/>
              </a:spcAft>
            </a:pPr>
            <a:r>
              <a:rPr lang="en-US" sz="800" noProof="1">
                <a:solidFill>
                  <a:prstClr val="white"/>
                </a:solidFill>
              </a:rPr>
              <a:t>Lorem ipsum dolor sit amet, nibh est. A magna maecenas, quam magna nec quis, lorem nunc. Suspendisse viverra sodales mauris, cras pharetra.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A72FAFB-FAC8-4AAE-A139-96E84E602CA5}"/>
              </a:ext>
            </a:extLst>
          </p:cNvPr>
          <p:cNvSpPr/>
          <p:nvPr userDrawn="1"/>
        </p:nvSpPr>
        <p:spPr>
          <a:xfrm>
            <a:off x="4325597" y="4166510"/>
            <a:ext cx="1362456" cy="1171697"/>
          </a:xfrm>
          <a:prstGeom prst="roundRect">
            <a:avLst>
              <a:gd name="adj" fmla="val 852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spcAft>
                <a:spcPts val="450"/>
              </a:spcAft>
            </a:pPr>
            <a:r>
              <a:rPr lang="en-US" sz="1350" b="1" cap="all" noProof="1">
                <a:solidFill>
                  <a:schemeClr val="tx1"/>
                </a:solidFill>
              </a:rPr>
              <a:t>Lorem ipsum </a:t>
            </a:r>
          </a:p>
          <a:p>
            <a:pPr algn="just">
              <a:spcAft>
                <a:spcPts val="450"/>
              </a:spcAft>
            </a:pPr>
            <a:r>
              <a:rPr lang="en-US" sz="800" noProof="1">
                <a:solidFill>
                  <a:schemeClr val="tx1"/>
                </a:solidFill>
              </a:rPr>
              <a:t>Lorem ipsum dolor sit amet, nibh est. A magna maecenas, quam magna nec quis, lorem nunc. Suspendisse viverra sodales mauris, cras pharetra.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43F87D2-8679-469D-94E0-14B621BB2783}"/>
              </a:ext>
            </a:extLst>
          </p:cNvPr>
          <p:cNvSpPr/>
          <p:nvPr userDrawn="1"/>
        </p:nvSpPr>
        <p:spPr>
          <a:xfrm>
            <a:off x="5412971" y="2686505"/>
            <a:ext cx="1362456" cy="1171697"/>
          </a:xfrm>
          <a:prstGeom prst="roundRect">
            <a:avLst>
              <a:gd name="adj" fmla="val 852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spcAft>
                <a:spcPts val="450"/>
              </a:spcAft>
            </a:pPr>
            <a:r>
              <a:rPr lang="en-US" sz="1350" b="1" cap="all" noProof="1">
                <a:solidFill>
                  <a:schemeClr val="tx1"/>
                </a:solidFill>
              </a:rPr>
              <a:t>Lorem ipsum </a:t>
            </a:r>
          </a:p>
          <a:p>
            <a:pPr algn="just">
              <a:spcAft>
                <a:spcPts val="450"/>
              </a:spcAft>
            </a:pPr>
            <a:r>
              <a:rPr lang="en-US" sz="800" noProof="1">
                <a:solidFill>
                  <a:schemeClr val="tx1"/>
                </a:solidFill>
              </a:rPr>
              <a:t>Lorem ipsum dolor sit amet, nibh est. A magna maecenas, quam magna nec quis, lorem nunc. Suspendisse viverra sodales mauris, cras pharetra.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A5832A6-B39A-47B5-BA6C-8B1E606D0E39}"/>
              </a:ext>
            </a:extLst>
          </p:cNvPr>
          <p:cNvSpPr/>
          <p:nvPr userDrawn="1"/>
        </p:nvSpPr>
        <p:spPr>
          <a:xfrm>
            <a:off x="6500345" y="4166510"/>
            <a:ext cx="1362456" cy="1171697"/>
          </a:xfrm>
          <a:prstGeom prst="roundRect">
            <a:avLst>
              <a:gd name="adj" fmla="val 852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spcAft>
                <a:spcPts val="450"/>
              </a:spcAft>
            </a:pPr>
            <a:r>
              <a:rPr lang="en-US" sz="1350" b="1" cap="all" noProof="1">
                <a:solidFill>
                  <a:schemeClr val="tx1"/>
                </a:solidFill>
              </a:rPr>
              <a:t>Lorem ipsum </a:t>
            </a:r>
          </a:p>
          <a:p>
            <a:pPr algn="just">
              <a:spcAft>
                <a:spcPts val="450"/>
              </a:spcAft>
            </a:pPr>
            <a:r>
              <a:rPr lang="en-US" sz="800" noProof="1">
                <a:solidFill>
                  <a:schemeClr val="tx1"/>
                </a:solidFill>
              </a:rPr>
              <a:t>Lorem ipsum dolor sit amet, nibh est. A magna maecenas, quam magna nec quis, lorem nunc. Suspendisse viverra sodales mauris, cras pharetra.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8323CF0-AC20-4C73-AEF1-114A68B1487D}"/>
              </a:ext>
            </a:extLst>
          </p:cNvPr>
          <p:cNvSpPr/>
          <p:nvPr userDrawn="1"/>
        </p:nvSpPr>
        <p:spPr>
          <a:xfrm>
            <a:off x="7587719" y="2686505"/>
            <a:ext cx="1362456" cy="1171697"/>
          </a:xfrm>
          <a:prstGeom prst="roundRect">
            <a:avLst>
              <a:gd name="adj" fmla="val 852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spcAft>
                <a:spcPts val="450"/>
              </a:spcAft>
            </a:pPr>
            <a:r>
              <a:rPr lang="en-US" sz="1350" b="1" cap="all" noProof="1">
                <a:solidFill>
                  <a:prstClr val="white"/>
                </a:solidFill>
              </a:rPr>
              <a:t>Lorem ipsum </a:t>
            </a:r>
          </a:p>
          <a:p>
            <a:pPr algn="just">
              <a:spcAft>
                <a:spcPts val="450"/>
              </a:spcAft>
            </a:pPr>
            <a:r>
              <a:rPr lang="en-US" sz="800" noProof="1">
                <a:solidFill>
                  <a:prstClr val="white"/>
                </a:solidFill>
              </a:rPr>
              <a:t>Lorem ipsum dolor sit amet, nibh est. A magna maecenas, quam magna nec quis, lorem nunc. Suspendisse viverra sodales mauris, cras pharetra.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6BFF730-4217-4820-96CD-A0FD0C1C3A49}"/>
              </a:ext>
            </a:extLst>
          </p:cNvPr>
          <p:cNvSpPr/>
          <p:nvPr userDrawn="1"/>
        </p:nvSpPr>
        <p:spPr>
          <a:xfrm>
            <a:off x="8675093" y="4166510"/>
            <a:ext cx="1362456" cy="1171697"/>
          </a:xfrm>
          <a:prstGeom prst="roundRect">
            <a:avLst>
              <a:gd name="adj" fmla="val 852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spcAft>
                <a:spcPts val="450"/>
              </a:spcAft>
            </a:pPr>
            <a:r>
              <a:rPr lang="en-US" sz="1350" b="1" cap="all" noProof="1">
                <a:solidFill>
                  <a:schemeClr val="tx1"/>
                </a:solidFill>
              </a:rPr>
              <a:t>Lorem ipsum </a:t>
            </a:r>
          </a:p>
          <a:p>
            <a:pPr algn="just">
              <a:spcAft>
                <a:spcPts val="450"/>
              </a:spcAft>
            </a:pPr>
            <a:r>
              <a:rPr lang="en-US" sz="800" noProof="1">
                <a:solidFill>
                  <a:schemeClr val="tx1"/>
                </a:solidFill>
              </a:rPr>
              <a:t>Lorem ipsum dolor sit amet, nibh est. A magna maecenas, quam magna nec quis, lorem nunc. Suspendisse viverra sodales mauris, cras pharetra.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A07F517-FD8A-4FF2-9D07-2DF1BCCF3562}"/>
              </a:ext>
            </a:extLst>
          </p:cNvPr>
          <p:cNvCxnSpPr>
            <a:cxnSpLocks/>
            <a:endCxn id="13" idx="0"/>
          </p:cNvCxnSpPr>
          <p:nvPr userDrawn="1"/>
        </p:nvCxnSpPr>
        <p:spPr>
          <a:xfrm>
            <a:off x="3919451" y="2378196"/>
            <a:ext cx="0" cy="308309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0CC225F-F624-4545-BF08-F55BE576B494}"/>
              </a:ext>
            </a:extLst>
          </p:cNvPr>
          <p:cNvCxnSpPr>
            <a:cxnSpLocks/>
            <a:endCxn id="12" idx="0"/>
          </p:cNvCxnSpPr>
          <p:nvPr userDrawn="1"/>
        </p:nvCxnSpPr>
        <p:spPr>
          <a:xfrm>
            <a:off x="2832077" y="2378196"/>
            <a:ext cx="0" cy="1788313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4D12BC-9FE8-4148-9BAC-CF47C6F099AA}"/>
              </a:ext>
            </a:extLst>
          </p:cNvPr>
          <p:cNvCxnSpPr>
            <a:cxnSpLocks/>
            <a:endCxn id="14" idx="0"/>
          </p:cNvCxnSpPr>
          <p:nvPr userDrawn="1"/>
        </p:nvCxnSpPr>
        <p:spPr>
          <a:xfrm>
            <a:off x="5006825" y="2378196"/>
            <a:ext cx="0" cy="1788314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A64D283-0C81-427D-B736-B589CE8A31FD}"/>
              </a:ext>
            </a:extLst>
          </p:cNvPr>
          <p:cNvCxnSpPr>
            <a:cxnSpLocks/>
            <a:endCxn id="16" idx="0"/>
          </p:cNvCxnSpPr>
          <p:nvPr userDrawn="1"/>
        </p:nvCxnSpPr>
        <p:spPr>
          <a:xfrm>
            <a:off x="7170713" y="2378196"/>
            <a:ext cx="10860" cy="1788314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B16EABB-E4EA-4BA4-9A80-BB24E1C7E6B1}"/>
              </a:ext>
            </a:extLst>
          </p:cNvPr>
          <p:cNvCxnSpPr>
            <a:cxnSpLocks/>
            <a:endCxn id="18" idx="0"/>
          </p:cNvCxnSpPr>
          <p:nvPr userDrawn="1"/>
        </p:nvCxnSpPr>
        <p:spPr>
          <a:xfrm>
            <a:off x="9345460" y="2378196"/>
            <a:ext cx="10861" cy="1788314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461C051-8353-4395-A548-8D7ADFBE07B8}"/>
              </a:ext>
            </a:extLst>
          </p:cNvPr>
          <p:cNvCxnSpPr>
            <a:cxnSpLocks/>
            <a:endCxn id="15" idx="0"/>
          </p:cNvCxnSpPr>
          <p:nvPr userDrawn="1"/>
        </p:nvCxnSpPr>
        <p:spPr>
          <a:xfrm>
            <a:off x="6094199" y="2378196"/>
            <a:ext cx="0" cy="308309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1F048CD-ADCC-44DD-B10C-76882D9DF818}"/>
              </a:ext>
            </a:extLst>
          </p:cNvPr>
          <p:cNvCxnSpPr>
            <a:cxnSpLocks/>
            <a:endCxn id="17" idx="0"/>
          </p:cNvCxnSpPr>
          <p:nvPr userDrawn="1"/>
        </p:nvCxnSpPr>
        <p:spPr>
          <a:xfrm>
            <a:off x="8268947" y="2378196"/>
            <a:ext cx="0" cy="308309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99907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val 25">
            <a:extLst>
              <a:ext uri="{FF2B5EF4-FFF2-40B4-BE49-F238E27FC236}">
                <a16:creationId xmlns:a16="http://schemas.microsoft.com/office/drawing/2014/main" id="{FF515219-2E29-40F0-A1B6-8362C477310E}"/>
              </a:ext>
            </a:extLst>
          </p:cNvPr>
          <p:cNvSpPr/>
          <p:nvPr userDrawn="1"/>
        </p:nvSpPr>
        <p:spPr>
          <a:xfrm>
            <a:off x="3632875" y="1317930"/>
            <a:ext cx="2293893" cy="2293893"/>
          </a:xfrm>
          <a:prstGeom prst="ellipse">
            <a:avLst/>
          </a:prstGeom>
          <a:solidFill>
            <a:sysClr val="window" lastClr="FFFFFF"/>
          </a:solidFill>
          <a:ln>
            <a:noFill/>
          </a:ln>
          <a:effectLst>
            <a:outerShdw blurRad="101600" dist="139700" dir="4200000" algn="ctr" rotWithShape="0">
              <a:srgbClr val="000000">
                <a:alpha val="3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893D3E8-C39E-4AFB-9E4E-A639928CA060}"/>
              </a:ext>
            </a:extLst>
          </p:cNvPr>
          <p:cNvSpPr/>
          <p:nvPr userDrawn="1"/>
        </p:nvSpPr>
        <p:spPr>
          <a:xfrm>
            <a:off x="7836006" y="1327141"/>
            <a:ext cx="2293893" cy="2293893"/>
          </a:xfrm>
          <a:prstGeom prst="ellipse">
            <a:avLst/>
          </a:prstGeom>
          <a:solidFill>
            <a:sysClr val="window" lastClr="FFFFFF"/>
          </a:solidFill>
          <a:ln>
            <a:noFill/>
          </a:ln>
          <a:effectLst>
            <a:outerShdw blurRad="101600" dist="139700" dir="4200000" algn="ctr" rotWithShape="0">
              <a:srgbClr val="000000">
                <a:alpha val="3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8" name="Chart 27">
            <a:extLst>
              <a:ext uri="{FF2B5EF4-FFF2-40B4-BE49-F238E27FC236}">
                <a16:creationId xmlns:a16="http://schemas.microsoft.com/office/drawing/2014/main" id="{A2E7D9B0-EAED-4F09-BD24-8B994A9F960D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104104356"/>
              </p:ext>
            </p:extLst>
          </p:nvPr>
        </p:nvGraphicFramePr>
        <p:xfrm>
          <a:off x="2812362" y="1148803"/>
          <a:ext cx="3929830" cy="2640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9" name="Oval 28">
            <a:extLst>
              <a:ext uri="{FF2B5EF4-FFF2-40B4-BE49-F238E27FC236}">
                <a16:creationId xmlns:a16="http://schemas.microsoft.com/office/drawing/2014/main" id="{23C3B01B-5585-4F70-A6CA-DAB8BD94004C}"/>
              </a:ext>
            </a:extLst>
          </p:cNvPr>
          <p:cNvSpPr/>
          <p:nvPr userDrawn="1"/>
        </p:nvSpPr>
        <p:spPr>
          <a:xfrm>
            <a:off x="4015128" y="1706852"/>
            <a:ext cx="1524297" cy="1524297"/>
          </a:xfrm>
          <a:prstGeom prst="ellipse">
            <a:avLst/>
          </a:prstGeom>
          <a:solidFill>
            <a:sysClr val="window" lastClr="FFFFFF"/>
          </a:solidFill>
          <a:ln>
            <a:noFill/>
          </a:ln>
          <a:effectLst>
            <a:outerShdw blurRad="57150" dist="101600" dir="4200000" algn="ctr" rotWithShape="0">
              <a:srgbClr val="000000">
                <a:alpha val="3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1">
                <a:ln>
                  <a:noFill/>
                </a:ln>
                <a:solidFill>
                  <a:srgbClr val="06395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45%</a:t>
            </a:r>
          </a:p>
        </p:txBody>
      </p:sp>
      <p:graphicFrame>
        <p:nvGraphicFramePr>
          <p:cNvPr id="30" name="Chart 29">
            <a:extLst>
              <a:ext uri="{FF2B5EF4-FFF2-40B4-BE49-F238E27FC236}">
                <a16:creationId xmlns:a16="http://schemas.microsoft.com/office/drawing/2014/main" id="{85417F2F-07B7-4C9F-83D1-C9F3C4986B06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4029482376"/>
              </p:ext>
            </p:extLst>
          </p:nvPr>
        </p:nvGraphicFramePr>
        <p:xfrm>
          <a:off x="7015746" y="1148803"/>
          <a:ext cx="3929830" cy="2640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1" name="Oval 30">
            <a:extLst>
              <a:ext uri="{FF2B5EF4-FFF2-40B4-BE49-F238E27FC236}">
                <a16:creationId xmlns:a16="http://schemas.microsoft.com/office/drawing/2014/main" id="{140C5EC7-1AE0-4A34-A503-90BE1791F58A}"/>
              </a:ext>
            </a:extLst>
          </p:cNvPr>
          <p:cNvSpPr/>
          <p:nvPr userDrawn="1"/>
        </p:nvSpPr>
        <p:spPr>
          <a:xfrm>
            <a:off x="8218512" y="1706852"/>
            <a:ext cx="1524297" cy="1524297"/>
          </a:xfrm>
          <a:prstGeom prst="ellipse">
            <a:avLst/>
          </a:prstGeom>
          <a:solidFill>
            <a:sysClr val="window" lastClr="FFFFFF"/>
          </a:solidFill>
          <a:ln>
            <a:noFill/>
          </a:ln>
          <a:effectLst>
            <a:outerShdw blurRad="57150" dist="101600" dir="4200000" algn="ctr" rotWithShape="0">
              <a:srgbClr val="000000">
                <a:alpha val="3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1">
                <a:ln>
                  <a:noFill/>
                </a:ln>
                <a:solidFill>
                  <a:srgbClr val="A2B969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70%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B799F8C-E1AD-40B3-B8D0-0494A38F82C8}"/>
              </a:ext>
            </a:extLst>
          </p:cNvPr>
          <p:cNvGrpSpPr/>
          <p:nvPr userDrawn="1"/>
        </p:nvGrpSpPr>
        <p:grpSpPr>
          <a:xfrm>
            <a:off x="2920717" y="4240099"/>
            <a:ext cx="2937088" cy="1690262"/>
            <a:chOff x="332936" y="4590783"/>
            <a:chExt cx="2937088" cy="1690262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E43E2E0-A86D-4311-AAEC-B16A53ACC366}"/>
                </a:ext>
              </a:extLst>
            </p:cNvPr>
            <p:cNvSpPr txBox="1"/>
            <p:nvPr/>
          </p:nvSpPr>
          <p:spPr>
            <a:xfrm>
              <a:off x="332936" y="4590783"/>
              <a:ext cx="2937088" cy="52322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Lorem Ipsum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19EF299-C408-4BA4-B936-7C27CD4F97A8}"/>
                </a:ext>
              </a:extLst>
            </p:cNvPr>
            <p:cNvSpPr txBox="1"/>
            <p:nvPr/>
          </p:nvSpPr>
          <p:spPr>
            <a:xfrm>
              <a:off x="340731" y="5111494"/>
              <a:ext cx="2929293" cy="1169551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</a:rPr>
                <a:t>Lorem ipsum dolor sit amet, nibh est. A magna maecenas, quam magna nec quis, lorem nunc. Suspendisse viverra sodales mauris, cras pharetra proin egestas arcu erat dolor, at amet. 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1BE0902-B229-4FE0-BFCE-9BCD3694F88E}"/>
              </a:ext>
            </a:extLst>
          </p:cNvPr>
          <p:cNvGrpSpPr/>
          <p:nvPr userDrawn="1"/>
        </p:nvGrpSpPr>
        <p:grpSpPr>
          <a:xfrm>
            <a:off x="7083261" y="4240099"/>
            <a:ext cx="2937088" cy="1690262"/>
            <a:chOff x="332936" y="4590783"/>
            <a:chExt cx="2937088" cy="1690262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77EAE9B-79D2-4BFF-9582-135764C0D300}"/>
                </a:ext>
              </a:extLst>
            </p:cNvPr>
            <p:cNvSpPr txBox="1"/>
            <p:nvPr/>
          </p:nvSpPr>
          <p:spPr>
            <a:xfrm>
              <a:off x="332936" y="4590783"/>
              <a:ext cx="2937088" cy="52322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Lorem Ipsum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BD06111-6A38-4BE6-AE72-B259C798DA36}"/>
                </a:ext>
              </a:extLst>
            </p:cNvPr>
            <p:cNvSpPr txBox="1"/>
            <p:nvPr/>
          </p:nvSpPr>
          <p:spPr>
            <a:xfrm>
              <a:off x="340731" y="5111494"/>
              <a:ext cx="2929293" cy="1169551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</a:rPr>
                <a:t>Lorem ipsum dolor sit amet, nibh est. A magna maecenas, quam magna nec quis, lorem nunc. Suspendisse viverra sodales mauris, cras pharetra proin egestas arcu erat dolor, at amet. </a:t>
              </a:r>
            </a:p>
          </p:txBody>
        </p:sp>
      </p:grpSp>
      <p:graphicFrame>
        <p:nvGraphicFramePr>
          <p:cNvPr id="38" name="Chart 37">
            <a:extLst>
              <a:ext uri="{FF2B5EF4-FFF2-40B4-BE49-F238E27FC236}">
                <a16:creationId xmlns:a16="http://schemas.microsoft.com/office/drawing/2014/main" id="{34F30DF3-143E-403A-8500-B79A3AC2D21A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838767148"/>
              </p:ext>
            </p:extLst>
          </p:nvPr>
        </p:nvGraphicFramePr>
        <p:xfrm>
          <a:off x="1679468" y="2849051"/>
          <a:ext cx="2026109" cy="19834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9" name="Chart 38">
            <a:extLst>
              <a:ext uri="{FF2B5EF4-FFF2-40B4-BE49-F238E27FC236}">
                <a16:creationId xmlns:a16="http://schemas.microsoft.com/office/drawing/2014/main" id="{F979F991-6B77-4A57-9D09-88D2606BFBB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754646021"/>
              </p:ext>
            </p:extLst>
          </p:nvPr>
        </p:nvGraphicFramePr>
        <p:xfrm>
          <a:off x="6001150" y="2849051"/>
          <a:ext cx="2026109" cy="19834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0" name="Rectangle 39">
            <a:extLst>
              <a:ext uri="{FF2B5EF4-FFF2-40B4-BE49-F238E27FC236}">
                <a16:creationId xmlns:a16="http://schemas.microsoft.com/office/drawing/2014/main" id="{9C6FDFAD-E87C-403E-B03B-0119774184F4}"/>
              </a:ext>
            </a:extLst>
          </p:cNvPr>
          <p:cNvSpPr/>
          <p:nvPr userDrawn="1"/>
        </p:nvSpPr>
        <p:spPr>
          <a:xfrm>
            <a:off x="2027502" y="1237736"/>
            <a:ext cx="17864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all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Lorem Ipsum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02472C3-614E-4293-B0C6-9581D916C8FA}"/>
              </a:ext>
            </a:extLst>
          </p:cNvPr>
          <p:cNvSpPr/>
          <p:nvPr userDrawn="1"/>
        </p:nvSpPr>
        <p:spPr>
          <a:xfrm>
            <a:off x="6532661" y="1237736"/>
            <a:ext cx="17864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all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48555288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8342EDB-9C74-4D91-A1D3-7E3F88CE98AC}"/>
              </a:ext>
            </a:extLst>
          </p:cNvPr>
          <p:cNvGrpSpPr/>
          <p:nvPr userDrawn="1"/>
        </p:nvGrpSpPr>
        <p:grpSpPr>
          <a:xfrm>
            <a:off x="1936052" y="2125980"/>
            <a:ext cx="8319896" cy="2606040"/>
            <a:chOff x="412052" y="2175986"/>
            <a:chExt cx="8319896" cy="260604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2DE710B-1594-4F3D-AF90-69BD76120FC8}"/>
                </a:ext>
              </a:extLst>
            </p:cNvPr>
            <p:cNvGrpSpPr/>
            <p:nvPr userDrawn="1"/>
          </p:nvGrpSpPr>
          <p:grpSpPr>
            <a:xfrm>
              <a:off x="412052" y="2175986"/>
              <a:ext cx="2606040" cy="2606040"/>
              <a:chOff x="1393533" y="1790326"/>
              <a:chExt cx="3474720" cy="3474720"/>
            </a:xfrm>
          </p:grpSpPr>
          <p:graphicFrame>
            <p:nvGraphicFramePr>
              <p:cNvPr id="19" name="Chart 18">
                <a:extLst>
                  <a:ext uri="{FF2B5EF4-FFF2-40B4-BE49-F238E27FC236}">
                    <a16:creationId xmlns:a16="http://schemas.microsoft.com/office/drawing/2014/main" id="{6848FD5B-6A6D-45CE-838D-A9333589FDDA}"/>
                  </a:ext>
                </a:extLst>
              </p:cNvPr>
              <p:cNvGraphicFramePr/>
              <p:nvPr/>
            </p:nvGraphicFramePr>
            <p:xfrm>
              <a:off x="1393533" y="1790326"/>
              <a:ext cx="3474720" cy="347472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11B2E15E-DD9F-4B79-B058-51AFD3DDE8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3533" y="1790326"/>
                <a:ext cx="3465576" cy="3465576"/>
              </a:xfrm>
              <a:custGeom>
                <a:avLst/>
                <a:gdLst>
                  <a:gd name="connsiteX0" fmla="*/ 1836486 w 3672972"/>
                  <a:gd name="connsiteY0" fmla="*/ 462755 h 3679826"/>
                  <a:gd name="connsiteX1" fmla="*/ 459329 w 3672972"/>
                  <a:gd name="connsiteY1" fmla="*/ 1839912 h 3679826"/>
                  <a:gd name="connsiteX2" fmla="*/ 1836486 w 3672972"/>
                  <a:gd name="connsiteY2" fmla="*/ 3217069 h 3679826"/>
                  <a:gd name="connsiteX3" fmla="*/ 3213643 w 3672972"/>
                  <a:gd name="connsiteY3" fmla="*/ 1839912 h 3679826"/>
                  <a:gd name="connsiteX4" fmla="*/ 1836486 w 3672972"/>
                  <a:gd name="connsiteY4" fmla="*/ 462755 h 3679826"/>
                  <a:gd name="connsiteX5" fmla="*/ 1836486 w 3672972"/>
                  <a:gd name="connsiteY5" fmla="*/ 0 h 3679826"/>
                  <a:gd name="connsiteX6" fmla="*/ 3672972 w 3672972"/>
                  <a:gd name="connsiteY6" fmla="*/ 1839913 h 3679826"/>
                  <a:gd name="connsiteX7" fmla="*/ 1836486 w 3672972"/>
                  <a:gd name="connsiteY7" fmla="*/ 3679826 h 3679826"/>
                  <a:gd name="connsiteX8" fmla="*/ 0 w 3672972"/>
                  <a:gd name="connsiteY8" fmla="*/ 1839913 h 3679826"/>
                  <a:gd name="connsiteX9" fmla="*/ 1836486 w 3672972"/>
                  <a:gd name="connsiteY9" fmla="*/ 0 h 367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72972" h="3679826">
                    <a:moveTo>
                      <a:pt x="1836486" y="462755"/>
                    </a:moveTo>
                    <a:cubicBezTo>
                      <a:pt x="1075903" y="462755"/>
                      <a:pt x="459329" y="1079329"/>
                      <a:pt x="459329" y="1839912"/>
                    </a:cubicBezTo>
                    <a:cubicBezTo>
                      <a:pt x="459329" y="2600495"/>
                      <a:pt x="1075903" y="3217069"/>
                      <a:pt x="1836486" y="3217069"/>
                    </a:cubicBezTo>
                    <a:cubicBezTo>
                      <a:pt x="2597069" y="3217069"/>
                      <a:pt x="3213643" y="2600495"/>
                      <a:pt x="3213643" y="1839912"/>
                    </a:cubicBezTo>
                    <a:cubicBezTo>
                      <a:pt x="3213643" y="1079329"/>
                      <a:pt x="2597069" y="462755"/>
                      <a:pt x="1836486" y="462755"/>
                    </a:cubicBezTo>
                    <a:close/>
                    <a:moveTo>
                      <a:pt x="1836486" y="0"/>
                    </a:moveTo>
                    <a:cubicBezTo>
                      <a:pt x="2850749" y="0"/>
                      <a:pt x="3672972" y="823757"/>
                      <a:pt x="3672972" y="1839913"/>
                    </a:cubicBezTo>
                    <a:cubicBezTo>
                      <a:pt x="3672972" y="2856069"/>
                      <a:pt x="2850749" y="3679826"/>
                      <a:pt x="1836486" y="3679826"/>
                    </a:cubicBezTo>
                    <a:cubicBezTo>
                      <a:pt x="822223" y="3679826"/>
                      <a:pt x="0" y="2856069"/>
                      <a:pt x="0" y="1839913"/>
                    </a:cubicBezTo>
                    <a:cubicBezTo>
                      <a:pt x="0" y="823757"/>
                      <a:pt x="822223" y="0"/>
                      <a:pt x="1836486" y="0"/>
                    </a:cubicBezTo>
                    <a:close/>
                  </a:path>
                </a:pathLst>
              </a:custGeom>
              <a:solidFill>
                <a:sysClr val="windowText" lastClr="000000">
                  <a:alpha val="20000"/>
                </a:sys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5931D13-6222-417B-8A8C-7AB03ABD8AC4}"/>
                </a:ext>
              </a:extLst>
            </p:cNvPr>
            <p:cNvGrpSpPr/>
            <p:nvPr userDrawn="1"/>
          </p:nvGrpSpPr>
          <p:grpSpPr>
            <a:xfrm>
              <a:off x="6125908" y="2175986"/>
              <a:ext cx="2606040" cy="2606040"/>
              <a:chOff x="1393533" y="1790326"/>
              <a:chExt cx="3474720" cy="3474720"/>
            </a:xfrm>
          </p:grpSpPr>
          <p:graphicFrame>
            <p:nvGraphicFramePr>
              <p:cNvPr id="22" name="Chart 21">
                <a:extLst>
                  <a:ext uri="{FF2B5EF4-FFF2-40B4-BE49-F238E27FC236}">
                    <a16:creationId xmlns:a16="http://schemas.microsoft.com/office/drawing/2014/main" id="{6A4EF97E-856B-466C-BD95-45EC647ED961}"/>
                  </a:ext>
                </a:extLst>
              </p:cNvPr>
              <p:cNvGraphicFramePr/>
              <p:nvPr/>
            </p:nvGraphicFramePr>
            <p:xfrm>
              <a:off x="1393533" y="1790326"/>
              <a:ext cx="3474720" cy="347472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41EEE229-7827-434A-9042-BCB6CFBC61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3533" y="1790326"/>
                <a:ext cx="3465576" cy="3465576"/>
              </a:xfrm>
              <a:custGeom>
                <a:avLst/>
                <a:gdLst>
                  <a:gd name="connsiteX0" fmla="*/ 1836486 w 3672972"/>
                  <a:gd name="connsiteY0" fmla="*/ 462755 h 3679826"/>
                  <a:gd name="connsiteX1" fmla="*/ 459329 w 3672972"/>
                  <a:gd name="connsiteY1" fmla="*/ 1839912 h 3679826"/>
                  <a:gd name="connsiteX2" fmla="*/ 1836486 w 3672972"/>
                  <a:gd name="connsiteY2" fmla="*/ 3217069 h 3679826"/>
                  <a:gd name="connsiteX3" fmla="*/ 3213643 w 3672972"/>
                  <a:gd name="connsiteY3" fmla="*/ 1839912 h 3679826"/>
                  <a:gd name="connsiteX4" fmla="*/ 1836486 w 3672972"/>
                  <a:gd name="connsiteY4" fmla="*/ 462755 h 3679826"/>
                  <a:gd name="connsiteX5" fmla="*/ 1836486 w 3672972"/>
                  <a:gd name="connsiteY5" fmla="*/ 0 h 3679826"/>
                  <a:gd name="connsiteX6" fmla="*/ 3672972 w 3672972"/>
                  <a:gd name="connsiteY6" fmla="*/ 1839913 h 3679826"/>
                  <a:gd name="connsiteX7" fmla="*/ 1836486 w 3672972"/>
                  <a:gd name="connsiteY7" fmla="*/ 3679826 h 3679826"/>
                  <a:gd name="connsiteX8" fmla="*/ 0 w 3672972"/>
                  <a:gd name="connsiteY8" fmla="*/ 1839913 h 3679826"/>
                  <a:gd name="connsiteX9" fmla="*/ 1836486 w 3672972"/>
                  <a:gd name="connsiteY9" fmla="*/ 0 h 367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72972" h="3679826">
                    <a:moveTo>
                      <a:pt x="1836486" y="462755"/>
                    </a:moveTo>
                    <a:cubicBezTo>
                      <a:pt x="1075903" y="462755"/>
                      <a:pt x="459329" y="1079329"/>
                      <a:pt x="459329" y="1839912"/>
                    </a:cubicBezTo>
                    <a:cubicBezTo>
                      <a:pt x="459329" y="2600495"/>
                      <a:pt x="1075903" y="3217069"/>
                      <a:pt x="1836486" y="3217069"/>
                    </a:cubicBezTo>
                    <a:cubicBezTo>
                      <a:pt x="2597069" y="3217069"/>
                      <a:pt x="3213643" y="2600495"/>
                      <a:pt x="3213643" y="1839912"/>
                    </a:cubicBezTo>
                    <a:cubicBezTo>
                      <a:pt x="3213643" y="1079329"/>
                      <a:pt x="2597069" y="462755"/>
                      <a:pt x="1836486" y="462755"/>
                    </a:cubicBezTo>
                    <a:close/>
                    <a:moveTo>
                      <a:pt x="1836486" y="0"/>
                    </a:moveTo>
                    <a:cubicBezTo>
                      <a:pt x="2850749" y="0"/>
                      <a:pt x="3672972" y="823757"/>
                      <a:pt x="3672972" y="1839913"/>
                    </a:cubicBezTo>
                    <a:cubicBezTo>
                      <a:pt x="3672972" y="2856069"/>
                      <a:pt x="2850749" y="3679826"/>
                      <a:pt x="1836486" y="3679826"/>
                    </a:cubicBezTo>
                    <a:cubicBezTo>
                      <a:pt x="822223" y="3679826"/>
                      <a:pt x="0" y="2856069"/>
                      <a:pt x="0" y="1839913"/>
                    </a:cubicBezTo>
                    <a:cubicBezTo>
                      <a:pt x="0" y="823757"/>
                      <a:pt x="822223" y="0"/>
                      <a:pt x="1836486" y="0"/>
                    </a:cubicBezTo>
                    <a:close/>
                  </a:path>
                </a:pathLst>
              </a:custGeom>
              <a:solidFill>
                <a:sysClr val="windowText" lastClr="000000">
                  <a:alpha val="20000"/>
                </a:sys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graphicFrame>
          <p:nvGraphicFramePr>
            <p:cNvPr id="24" name="Chart 23">
              <a:extLst>
                <a:ext uri="{FF2B5EF4-FFF2-40B4-BE49-F238E27FC236}">
                  <a16:creationId xmlns:a16="http://schemas.microsoft.com/office/drawing/2014/main" id="{6D1D790A-73F4-4578-A756-5E7A623A36C9}"/>
                </a:ext>
              </a:extLst>
            </p:cNvPr>
            <p:cNvGraphicFramePr/>
            <p:nvPr userDrawn="1">
              <p:extLst>
                <p:ext uri="{D42A27DB-BD31-4B8C-83A1-F6EECF244321}">
                  <p14:modId xmlns:p14="http://schemas.microsoft.com/office/powerpoint/2010/main" val="3264194573"/>
                </p:ext>
              </p:extLst>
            </p:nvPr>
          </p:nvGraphicFramePr>
          <p:xfrm>
            <a:off x="3272410" y="2175986"/>
            <a:ext cx="2606040" cy="260604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D06B15E-8C45-4058-BA5D-29E9D2454B7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63278" y="2266855"/>
              <a:ext cx="2417445" cy="2417445"/>
            </a:xfrm>
            <a:custGeom>
              <a:avLst/>
              <a:gdLst>
                <a:gd name="connsiteX0" fmla="*/ 1613032 w 3223260"/>
                <a:gd name="connsiteY0" fmla="*/ 595929 h 3223260"/>
                <a:gd name="connsiteX1" fmla="*/ 591227 w 3223260"/>
                <a:gd name="connsiteY1" fmla="*/ 1615831 h 3223260"/>
                <a:gd name="connsiteX2" fmla="*/ 1613032 w 3223260"/>
                <a:gd name="connsiteY2" fmla="*/ 2635732 h 3223260"/>
                <a:gd name="connsiteX3" fmla="*/ 2634836 w 3223260"/>
                <a:gd name="connsiteY3" fmla="*/ 1615831 h 3223260"/>
                <a:gd name="connsiteX4" fmla="*/ 1613032 w 3223260"/>
                <a:gd name="connsiteY4" fmla="*/ 595929 h 3223260"/>
                <a:gd name="connsiteX5" fmla="*/ 1611630 w 3223260"/>
                <a:gd name="connsiteY5" fmla="*/ 0 h 3223260"/>
                <a:gd name="connsiteX6" fmla="*/ 3223260 w 3223260"/>
                <a:gd name="connsiteY6" fmla="*/ 1611630 h 3223260"/>
                <a:gd name="connsiteX7" fmla="*/ 1611630 w 3223260"/>
                <a:gd name="connsiteY7" fmla="*/ 3223260 h 3223260"/>
                <a:gd name="connsiteX8" fmla="*/ 0 w 3223260"/>
                <a:gd name="connsiteY8" fmla="*/ 1611630 h 3223260"/>
                <a:gd name="connsiteX9" fmla="*/ 1611630 w 3223260"/>
                <a:gd name="connsiteY9" fmla="*/ 0 h 3223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23260" h="3223260">
                  <a:moveTo>
                    <a:pt x="1613032" y="595929"/>
                  </a:moveTo>
                  <a:cubicBezTo>
                    <a:pt x="1048704" y="595929"/>
                    <a:pt x="591227" y="1052555"/>
                    <a:pt x="591227" y="1615831"/>
                  </a:cubicBezTo>
                  <a:cubicBezTo>
                    <a:pt x="591227" y="2179107"/>
                    <a:pt x="1048704" y="2635732"/>
                    <a:pt x="1613032" y="2635732"/>
                  </a:cubicBezTo>
                  <a:cubicBezTo>
                    <a:pt x="2177359" y="2635732"/>
                    <a:pt x="2634836" y="2179107"/>
                    <a:pt x="2634836" y="1615831"/>
                  </a:cubicBezTo>
                  <a:cubicBezTo>
                    <a:pt x="2634836" y="1052555"/>
                    <a:pt x="2177359" y="595929"/>
                    <a:pt x="1613032" y="595929"/>
                  </a:cubicBezTo>
                  <a:close/>
                  <a:moveTo>
                    <a:pt x="1611630" y="0"/>
                  </a:moveTo>
                  <a:cubicBezTo>
                    <a:pt x="2501709" y="0"/>
                    <a:pt x="3223260" y="721551"/>
                    <a:pt x="3223260" y="1611630"/>
                  </a:cubicBezTo>
                  <a:cubicBezTo>
                    <a:pt x="3223260" y="2501709"/>
                    <a:pt x="2501709" y="3223260"/>
                    <a:pt x="1611630" y="3223260"/>
                  </a:cubicBezTo>
                  <a:cubicBezTo>
                    <a:pt x="721552" y="3223260"/>
                    <a:pt x="0" y="2501709"/>
                    <a:pt x="0" y="1611630"/>
                  </a:cubicBezTo>
                  <a:cubicBezTo>
                    <a:pt x="0" y="721551"/>
                    <a:pt x="721552" y="0"/>
                    <a:pt x="1611630" y="0"/>
                  </a:cubicBezTo>
                  <a:close/>
                </a:path>
              </a:pathLst>
            </a:custGeom>
            <a:solidFill>
              <a:sysClr val="windowText" lastClr="000000">
                <a:alpha val="20000"/>
              </a:sys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2" name="Title 1">
            <a:extLst>
              <a:ext uri="{FF2B5EF4-FFF2-40B4-BE49-F238E27FC236}">
                <a16:creationId xmlns:a16="http://schemas.microsoft.com/office/drawing/2014/main" id="{1EC44088-C8E6-4D3D-BE8D-531273887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3110" y="365125"/>
            <a:ext cx="9660193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A5F3F1B-699D-44FA-B720-B87194B0B686}"/>
              </a:ext>
            </a:extLst>
          </p:cNvPr>
          <p:cNvGrpSpPr/>
          <p:nvPr userDrawn="1"/>
        </p:nvGrpSpPr>
        <p:grpSpPr>
          <a:xfrm>
            <a:off x="2587907" y="5023870"/>
            <a:ext cx="7050597" cy="1690262"/>
            <a:chOff x="332936" y="4590783"/>
            <a:chExt cx="2937088" cy="1690262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5D72B9F-66C0-4493-BEDC-7AA556BAE91B}"/>
                </a:ext>
              </a:extLst>
            </p:cNvPr>
            <p:cNvSpPr txBox="1"/>
            <p:nvPr/>
          </p:nvSpPr>
          <p:spPr>
            <a:xfrm>
              <a:off x="332936" y="4590783"/>
              <a:ext cx="2937088" cy="52322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Lorem Ipsum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C375C64-5ABD-4F38-B6AF-FBEF30460874}"/>
                </a:ext>
              </a:extLst>
            </p:cNvPr>
            <p:cNvSpPr txBox="1"/>
            <p:nvPr/>
          </p:nvSpPr>
          <p:spPr>
            <a:xfrm>
              <a:off x="340731" y="5111494"/>
              <a:ext cx="2929293" cy="1169551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</a:rPr>
                <a:t>Lorem ipsum dolor sit amet, nibh est. A magna maecenas, quam magna nec quis, lorem nunc. Suspendisse viverra sodales mauris, cras pharetra proin egestas arcu erat dolor, at amet.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869664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32">
            <a:extLst>
              <a:ext uri="{FF2B5EF4-FFF2-40B4-BE49-F238E27FC236}">
                <a16:creationId xmlns:a16="http://schemas.microsoft.com/office/drawing/2014/main" id="{FEAB4837-8E89-4029-8EC3-126B89938492}"/>
              </a:ext>
            </a:extLst>
          </p:cNvPr>
          <p:cNvSpPr txBox="1"/>
          <p:nvPr userDrawn="1"/>
        </p:nvSpPr>
        <p:spPr>
          <a:xfrm>
            <a:off x="3111201" y="1368785"/>
            <a:ext cx="680636" cy="323165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Gender</a:t>
            </a:r>
          </a:p>
        </p:txBody>
      </p:sp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519D9D39-93D5-476A-9927-4A674C5035D6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010106932"/>
              </p:ext>
            </p:extLst>
          </p:nvPr>
        </p:nvGraphicFramePr>
        <p:xfrm>
          <a:off x="2958193" y="1809944"/>
          <a:ext cx="1371600" cy="137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42359A05-5A1A-4EA5-9ABB-3772E320E0C4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285076096"/>
              </p:ext>
            </p:extLst>
          </p:nvPr>
        </p:nvGraphicFramePr>
        <p:xfrm>
          <a:off x="4689247" y="1809944"/>
          <a:ext cx="1371600" cy="137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D89D9A4-FA59-4FC3-BFAC-FF7A8EDA6635}"/>
              </a:ext>
            </a:extLst>
          </p:cNvPr>
          <p:cNvCxnSpPr>
            <a:cxnSpLocks/>
          </p:cNvCxnSpPr>
          <p:nvPr userDrawn="1"/>
        </p:nvCxnSpPr>
        <p:spPr>
          <a:xfrm flipH="1">
            <a:off x="3869289" y="2120967"/>
            <a:ext cx="783040" cy="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oval" w="med" len="med"/>
          </a:ln>
          <a:effectLst/>
        </p:spPr>
      </p:cxnSp>
      <p:sp>
        <p:nvSpPr>
          <p:cNvPr id="22" name="TextBox 36">
            <a:extLst>
              <a:ext uri="{FF2B5EF4-FFF2-40B4-BE49-F238E27FC236}">
                <a16:creationId xmlns:a16="http://schemas.microsoft.com/office/drawing/2014/main" id="{D3CAA5FE-6716-4905-B86C-198295C65972}"/>
              </a:ext>
            </a:extLst>
          </p:cNvPr>
          <p:cNvSpPr txBox="1"/>
          <p:nvPr userDrawn="1"/>
        </p:nvSpPr>
        <p:spPr>
          <a:xfrm>
            <a:off x="4249011" y="1843968"/>
            <a:ext cx="403317" cy="307777"/>
          </a:xfrm>
          <a:prstGeom prst="rect">
            <a:avLst/>
          </a:prstGeom>
          <a:noFill/>
        </p:spPr>
        <p:txBody>
          <a:bodyPr wrap="none" r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25%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738AC8D-81EF-494B-B466-189A66368C0F}"/>
              </a:ext>
            </a:extLst>
          </p:cNvPr>
          <p:cNvCxnSpPr>
            <a:cxnSpLocks/>
          </p:cNvCxnSpPr>
          <p:nvPr userDrawn="1"/>
        </p:nvCxnSpPr>
        <p:spPr>
          <a:xfrm flipH="1">
            <a:off x="5659849" y="2120966"/>
            <a:ext cx="783040" cy="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oval" w="med" len="med"/>
          </a:ln>
          <a:effectLst/>
        </p:spPr>
      </p:cxnSp>
      <p:sp>
        <p:nvSpPr>
          <p:cNvPr id="24" name="TextBox 38">
            <a:extLst>
              <a:ext uri="{FF2B5EF4-FFF2-40B4-BE49-F238E27FC236}">
                <a16:creationId xmlns:a16="http://schemas.microsoft.com/office/drawing/2014/main" id="{4A6AD85A-479E-496C-A92B-1E7FA7E9BD0D}"/>
              </a:ext>
            </a:extLst>
          </p:cNvPr>
          <p:cNvSpPr txBox="1"/>
          <p:nvPr userDrawn="1"/>
        </p:nvSpPr>
        <p:spPr>
          <a:xfrm>
            <a:off x="6039572" y="1843967"/>
            <a:ext cx="403317" cy="307777"/>
          </a:xfrm>
          <a:prstGeom prst="rect">
            <a:avLst/>
          </a:prstGeom>
          <a:noFill/>
        </p:spPr>
        <p:txBody>
          <a:bodyPr wrap="none" r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35%</a:t>
            </a:r>
          </a:p>
        </p:txBody>
      </p:sp>
      <p:sp>
        <p:nvSpPr>
          <p:cNvPr id="25" name="TextBox 39">
            <a:extLst>
              <a:ext uri="{FF2B5EF4-FFF2-40B4-BE49-F238E27FC236}">
                <a16:creationId xmlns:a16="http://schemas.microsoft.com/office/drawing/2014/main" id="{ED6886B2-DB01-4D64-ACE2-395AC28A04CB}"/>
              </a:ext>
            </a:extLst>
          </p:cNvPr>
          <p:cNvSpPr txBox="1"/>
          <p:nvPr userDrawn="1"/>
        </p:nvSpPr>
        <p:spPr>
          <a:xfrm>
            <a:off x="3431434" y="2370660"/>
            <a:ext cx="425116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</a:t>
            </a:r>
          </a:p>
        </p:txBody>
      </p:sp>
      <p:sp>
        <p:nvSpPr>
          <p:cNvPr id="42" name="TextBox 40">
            <a:extLst>
              <a:ext uri="{FF2B5EF4-FFF2-40B4-BE49-F238E27FC236}">
                <a16:creationId xmlns:a16="http://schemas.microsoft.com/office/drawing/2014/main" id="{41BD0792-CC07-40FC-A294-275624236903}"/>
              </a:ext>
            </a:extLst>
          </p:cNvPr>
          <p:cNvSpPr txBox="1"/>
          <p:nvPr userDrawn="1"/>
        </p:nvSpPr>
        <p:spPr>
          <a:xfrm>
            <a:off x="5075125" y="2370660"/>
            <a:ext cx="599844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Women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A522219-7732-40B0-BA31-EC98DCD57B3B}"/>
              </a:ext>
            </a:extLst>
          </p:cNvPr>
          <p:cNvCxnSpPr>
            <a:cxnSpLocks/>
          </p:cNvCxnSpPr>
          <p:nvPr userDrawn="1"/>
        </p:nvCxnSpPr>
        <p:spPr>
          <a:xfrm>
            <a:off x="3111201" y="1671311"/>
            <a:ext cx="3331688" cy="0"/>
          </a:xfrm>
          <a:prstGeom prst="line">
            <a:avLst/>
          </a:prstGeom>
          <a:noFill/>
          <a:ln w="6350" cap="flat" cmpd="sng" algn="ctr">
            <a:solidFill>
              <a:srgbClr val="3A5C84"/>
            </a:solidFill>
            <a:prstDash val="solid"/>
            <a:miter lim="800000"/>
          </a:ln>
          <a:effectLst/>
        </p:spPr>
      </p:cxnSp>
      <p:graphicFrame>
        <p:nvGraphicFramePr>
          <p:cNvPr id="46" name="Chart 45">
            <a:extLst>
              <a:ext uri="{FF2B5EF4-FFF2-40B4-BE49-F238E27FC236}">
                <a16:creationId xmlns:a16="http://schemas.microsoft.com/office/drawing/2014/main" id="{0423C3C9-C33B-4F93-8E75-5D5FC9FFADBE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75820701"/>
              </p:ext>
            </p:extLst>
          </p:nvPr>
        </p:nvGraphicFramePr>
        <p:xfrm>
          <a:off x="7183208" y="1684384"/>
          <a:ext cx="2057400" cy="16943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1" name="TextBox 89">
            <a:extLst>
              <a:ext uri="{FF2B5EF4-FFF2-40B4-BE49-F238E27FC236}">
                <a16:creationId xmlns:a16="http://schemas.microsoft.com/office/drawing/2014/main" id="{53D7C627-5E9D-42AE-9157-B4F04D8E000F}"/>
              </a:ext>
            </a:extLst>
          </p:cNvPr>
          <p:cNvSpPr txBox="1"/>
          <p:nvPr userDrawn="1"/>
        </p:nvSpPr>
        <p:spPr>
          <a:xfrm>
            <a:off x="6805575" y="1366242"/>
            <a:ext cx="394852" cy="323165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Age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922B8300-E714-4411-ACEA-BBA74F6F63C1}"/>
              </a:ext>
            </a:extLst>
          </p:cNvPr>
          <p:cNvCxnSpPr>
            <a:cxnSpLocks/>
          </p:cNvCxnSpPr>
          <p:nvPr userDrawn="1"/>
        </p:nvCxnSpPr>
        <p:spPr>
          <a:xfrm>
            <a:off x="6805575" y="1668769"/>
            <a:ext cx="2121865" cy="0"/>
          </a:xfrm>
          <a:prstGeom prst="line">
            <a:avLst/>
          </a:prstGeom>
          <a:noFill/>
          <a:ln w="6350" cap="flat" cmpd="sng" algn="ctr">
            <a:solidFill>
              <a:srgbClr val="3A5C84"/>
            </a:solidFill>
            <a:prstDash val="solid"/>
            <a:miter lim="800000"/>
          </a:ln>
          <a:effectLst/>
        </p:spPr>
      </p:cxnSp>
      <p:sp>
        <p:nvSpPr>
          <p:cNvPr id="63" name="TextBox 91">
            <a:extLst>
              <a:ext uri="{FF2B5EF4-FFF2-40B4-BE49-F238E27FC236}">
                <a16:creationId xmlns:a16="http://schemas.microsoft.com/office/drawing/2014/main" id="{132E0AA1-D3C7-42BA-BFA0-D04BABF78E22}"/>
              </a:ext>
            </a:extLst>
          </p:cNvPr>
          <p:cNvSpPr txBox="1"/>
          <p:nvPr userDrawn="1"/>
        </p:nvSpPr>
        <p:spPr>
          <a:xfrm>
            <a:off x="6697178" y="1839860"/>
            <a:ext cx="486030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18-24</a:t>
            </a:r>
          </a:p>
        </p:txBody>
      </p:sp>
      <p:sp>
        <p:nvSpPr>
          <p:cNvPr id="64" name="TextBox 92">
            <a:extLst>
              <a:ext uri="{FF2B5EF4-FFF2-40B4-BE49-F238E27FC236}">
                <a16:creationId xmlns:a16="http://schemas.microsoft.com/office/drawing/2014/main" id="{66142A66-F566-408F-9225-7F810AF63A3E}"/>
              </a:ext>
            </a:extLst>
          </p:cNvPr>
          <p:cNvSpPr txBox="1"/>
          <p:nvPr userDrawn="1"/>
        </p:nvSpPr>
        <p:spPr>
          <a:xfrm>
            <a:off x="6697178" y="2220075"/>
            <a:ext cx="486030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25-44</a:t>
            </a:r>
          </a:p>
        </p:txBody>
      </p:sp>
      <p:sp>
        <p:nvSpPr>
          <p:cNvPr id="65" name="TextBox 93">
            <a:extLst>
              <a:ext uri="{FF2B5EF4-FFF2-40B4-BE49-F238E27FC236}">
                <a16:creationId xmlns:a16="http://schemas.microsoft.com/office/drawing/2014/main" id="{671B4656-B52F-48B5-82C6-03F47E8CB2B4}"/>
              </a:ext>
            </a:extLst>
          </p:cNvPr>
          <p:cNvSpPr txBox="1"/>
          <p:nvPr userDrawn="1"/>
        </p:nvSpPr>
        <p:spPr>
          <a:xfrm>
            <a:off x="6697178" y="2600291"/>
            <a:ext cx="486030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45-64</a:t>
            </a:r>
          </a:p>
        </p:txBody>
      </p:sp>
      <p:sp>
        <p:nvSpPr>
          <p:cNvPr id="66" name="TextBox 94">
            <a:extLst>
              <a:ext uri="{FF2B5EF4-FFF2-40B4-BE49-F238E27FC236}">
                <a16:creationId xmlns:a16="http://schemas.microsoft.com/office/drawing/2014/main" id="{34A71E77-0D7F-4853-BDD3-EFC77863D20D}"/>
              </a:ext>
            </a:extLst>
          </p:cNvPr>
          <p:cNvSpPr txBox="1"/>
          <p:nvPr userDrawn="1"/>
        </p:nvSpPr>
        <p:spPr>
          <a:xfrm>
            <a:off x="6802977" y="2980507"/>
            <a:ext cx="380232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65+</a:t>
            </a:r>
          </a:p>
        </p:txBody>
      </p:sp>
      <p:sp>
        <p:nvSpPr>
          <p:cNvPr id="44" name="TextBox 72">
            <a:extLst>
              <a:ext uri="{FF2B5EF4-FFF2-40B4-BE49-F238E27FC236}">
                <a16:creationId xmlns:a16="http://schemas.microsoft.com/office/drawing/2014/main" id="{2CC2A292-352E-4E12-975D-F8F2FFF463CD}"/>
              </a:ext>
            </a:extLst>
          </p:cNvPr>
          <p:cNvSpPr txBox="1"/>
          <p:nvPr userDrawn="1"/>
        </p:nvSpPr>
        <p:spPr>
          <a:xfrm>
            <a:off x="2293809" y="4011489"/>
            <a:ext cx="881652" cy="323165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Education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98A3AEE-7BFC-4A2D-AFBF-63952A0BB3F6}"/>
              </a:ext>
            </a:extLst>
          </p:cNvPr>
          <p:cNvCxnSpPr>
            <a:cxnSpLocks/>
          </p:cNvCxnSpPr>
          <p:nvPr userDrawn="1"/>
        </p:nvCxnSpPr>
        <p:spPr>
          <a:xfrm>
            <a:off x="2293810" y="4314016"/>
            <a:ext cx="2860517" cy="0"/>
          </a:xfrm>
          <a:prstGeom prst="line">
            <a:avLst/>
          </a:prstGeom>
          <a:noFill/>
          <a:ln w="6350" cap="flat" cmpd="sng" algn="ctr">
            <a:solidFill>
              <a:srgbClr val="3A5C84"/>
            </a:solidFill>
            <a:prstDash val="solid"/>
            <a:miter lim="800000"/>
          </a:ln>
          <a:effectLst/>
        </p:spPr>
      </p:cxnSp>
      <p:graphicFrame>
        <p:nvGraphicFramePr>
          <p:cNvPr id="47" name="Chart 46">
            <a:extLst>
              <a:ext uri="{FF2B5EF4-FFF2-40B4-BE49-F238E27FC236}">
                <a16:creationId xmlns:a16="http://schemas.microsoft.com/office/drawing/2014/main" id="{26AEC5E4-F147-4642-9EDD-34995C39AAAE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413397149"/>
              </p:ext>
            </p:extLst>
          </p:nvPr>
        </p:nvGraphicFramePr>
        <p:xfrm>
          <a:off x="5834957" y="4515578"/>
          <a:ext cx="1371600" cy="137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8" name="Chart 47">
            <a:extLst>
              <a:ext uri="{FF2B5EF4-FFF2-40B4-BE49-F238E27FC236}">
                <a16:creationId xmlns:a16="http://schemas.microsoft.com/office/drawing/2014/main" id="{123ABDCA-4D4D-43A7-B36D-D5CCE1DA6BC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761200327"/>
              </p:ext>
            </p:extLst>
          </p:nvPr>
        </p:nvGraphicFramePr>
        <p:xfrm>
          <a:off x="7288577" y="4515578"/>
          <a:ext cx="1371600" cy="137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49" name="Chart 48">
            <a:extLst>
              <a:ext uri="{FF2B5EF4-FFF2-40B4-BE49-F238E27FC236}">
                <a16:creationId xmlns:a16="http://schemas.microsoft.com/office/drawing/2014/main" id="{C41AAE9B-7BC8-4557-BFAB-5A598FFD704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973576398"/>
              </p:ext>
            </p:extLst>
          </p:nvPr>
        </p:nvGraphicFramePr>
        <p:xfrm>
          <a:off x="8742198" y="4515578"/>
          <a:ext cx="1371600" cy="137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6D4546DC-9DC2-4B73-A7D5-87CA8D8E880E}"/>
              </a:ext>
            </a:extLst>
          </p:cNvPr>
          <p:cNvCxnSpPr>
            <a:cxnSpLocks/>
          </p:cNvCxnSpPr>
          <p:nvPr userDrawn="1"/>
        </p:nvCxnSpPr>
        <p:spPr>
          <a:xfrm flipH="1">
            <a:off x="6702097" y="4834660"/>
            <a:ext cx="783040" cy="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oval" w="med" len="med"/>
          </a:ln>
          <a:effectLst/>
        </p:spPr>
      </p:cxnSp>
      <p:sp>
        <p:nvSpPr>
          <p:cNvPr id="51" name="TextBox 79">
            <a:extLst>
              <a:ext uri="{FF2B5EF4-FFF2-40B4-BE49-F238E27FC236}">
                <a16:creationId xmlns:a16="http://schemas.microsoft.com/office/drawing/2014/main" id="{E6078285-5FFA-4640-AB12-20912275C542}"/>
              </a:ext>
            </a:extLst>
          </p:cNvPr>
          <p:cNvSpPr txBox="1"/>
          <p:nvPr userDrawn="1"/>
        </p:nvSpPr>
        <p:spPr>
          <a:xfrm>
            <a:off x="7081820" y="4557661"/>
            <a:ext cx="403317" cy="307777"/>
          </a:xfrm>
          <a:prstGeom prst="rect">
            <a:avLst/>
          </a:prstGeom>
          <a:noFill/>
        </p:spPr>
        <p:txBody>
          <a:bodyPr wrap="none" r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85%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F5CF50DD-1EB5-4592-8815-1CA78CF92813}"/>
              </a:ext>
            </a:extLst>
          </p:cNvPr>
          <p:cNvCxnSpPr>
            <a:cxnSpLocks/>
          </p:cNvCxnSpPr>
          <p:nvPr userDrawn="1"/>
        </p:nvCxnSpPr>
        <p:spPr>
          <a:xfrm flipH="1">
            <a:off x="8091607" y="4834660"/>
            <a:ext cx="783040" cy="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oval" w="med" len="med"/>
          </a:ln>
          <a:effectLst/>
        </p:spPr>
      </p:cxnSp>
      <p:sp>
        <p:nvSpPr>
          <p:cNvPr id="53" name="TextBox 81">
            <a:extLst>
              <a:ext uri="{FF2B5EF4-FFF2-40B4-BE49-F238E27FC236}">
                <a16:creationId xmlns:a16="http://schemas.microsoft.com/office/drawing/2014/main" id="{3EB335AC-7188-4599-AF6A-2FFB2C4D4B5E}"/>
              </a:ext>
            </a:extLst>
          </p:cNvPr>
          <p:cNvSpPr txBox="1"/>
          <p:nvPr userDrawn="1"/>
        </p:nvSpPr>
        <p:spPr>
          <a:xfrm>
            <a:off x="8471330" y="4557661"/>
            <a:ext cx="403317" cy="307777"/>
          </a:xfrm>
          <a:prstGeom prst="rect">
            <a:avLst/>
          </a:prstGeom>
          <a:noFill/>
        </p:spPr>
        <p:txBody>
          <a:bodyPr wrap="none" r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80%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9803DA6D-707A-430C-AF9F-966F98223A34}"/>
              </a:ext>
            </a:extLst>
          </p:cNvPr>
          <p:cNvCxnSpPr>
            <a:cxnSpLocks/>
          </p:cNvCxnSpPr>
          <p:nvPr userDrawn="1"/>
        </p:nvCxnSpPr>
        <p:spPr>
          <a:xfrm flipH="1">
            <a:off x="9627120" y="4836414"/>
            <a:ext cx="783040" cy="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oval" w="med" len="med"/>
          </a:ln>
          <a:effectLst/>
        </p:spPr>
      </p:cxnSp>
      <p:sp>
        <p:nvSpPr>
          <p:cNvPr id="55" name="TextBox 83">
            <a:extLst>
              <a:ext uri="{FF2B5EF4-FFF2-40B4-BE49-F238E27FC236}">
                <a16:creationId xmlns:a16="http://schemas.microsoft.com/office/drawing/2014/main" id="{54C9AAF0-D5A0-408D-81FC-41C8615C8B89}"/>
              </a:ext>
            </a:extLst>
          </p:cNvPr>
          <p:cNvSpPr txBox="1"/>
          <p:nvPr userDrawn="1"/>
        </p:nvSpPr>
        <p:spPr>
          <a:xfrm>
            <a:off x="10006843" y="4559415"/>
            <a:ext cx="403317" cy="307777"/>
          </a:xfrm>
          <a:prstGeom prst="rect">
            <a:avLst/>
          </a:prstGeom>
          <a:noFill/>
        </p:spPr>
        <p:txBody>
          <a:bodyPr wrap="none" r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70%</a:t>
            </a:r>
          </a:p>
        </p:txBody>
      </p:sp>
      <p:sp>
        <p:nvSpPr>
          <p:cNvPr id="56" name="TextBox 84">
            <a:extLst>
              <a:ext uri="{FF2B5EF4-FFF2-40B4-BE49-F238E27FC236}">
                <a16:creationId xmlns:a16="http://schemas.microsoft.com/office/drawing/2014/main" id="{58A452A9-AF73-434E-BFCE-07ED84FD967A}"/>
              </a:ext>
            </a:extLst>
          </p:cNvPr>
          <p:cNvSpPr txBox="1"/>
          <p:nvPr userDrawn="1"/>
        </p:nvSpPr>
        <p:spPr>
          <a:xfrm>
            <a:off x="6267322" y="5078266"/>
            <a:ext cx="506870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Urban</a:t>
            </a:r>
          </a:p>
        </p:txBody>
      </p:sp>
      <p:sp>
        <p:nvSpPr>
          <p:cNvPr id="57" name="TextBox 85">
            <a:extLst>
              <a:ext uri="{FF2B5EF4-FFF2-40B4-BE49-F238E27FC236}">
                <a16:creationId xmlns:a16="http://schemas.microsoft.com/office/drawing/2014/main" id="{4FD41D71-C08E-410F-B736-13E360F18186}"/>
              </a:ext>
            </a:extLst>
          </p:cNvPr>
          <p:cNvSpPr txBox="1"/>
          <p:nvPr userDrawn="1"/>
        </p:nvSpPr>
        <p:spPr>
          <a:xfrm>
            <a:off x="7628880" y="5078267"/>
            <a:ext cx="686406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Suburban</a:t>
            </a:r>
          </a:p>
        </p:txBody>
      </p:sp>
      <p:sp>
        <p:nvSpPr>
          <p:cNvPr id="58" name="TextBox 86">
            <a:extLst>
              <a:ext uri="{FF2B5EF4-FFF2-40B4-BE49-F238E27FC236}">
                <a16:creationId xmlns:a16="http://schemas.microsoft.com/office/drawing/2014/main" id="{FB926EB7-0907-445D-8D19-980DF23373AF}"/>
              </a:ext>
            </a:extLst>
          </p:cNvPr>
          <p:cNvSpPr txBox="1"/>
          <p:nvPr userDrawn="1"/>
        </p:nvSpPr>
        <p:spPr>
          <a:xfrm>
            <a:off x="9195618" y="5078266"/>
            <a:ext cx="455574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Rural</a:t>
            </a:r>
          </a:p>
        </p:txBody>
      </p:sp>
      <p:sp>
        <p:nvSpPr>
          <p:cNvPr id="59" name="TextBox 87">
            <a:extLst>
              <a:ext uri="{FF2B5EF4-FFF2-40B4-BE49-F238E27FC236}">
                <a16:creationId xmlns:a16="http://schemas.microsoft.com/office/drawing/2014/main" id="{582318C2-9F29-491D-9CFA-1ECF4D8256F9}"/>
              </a:ext>
            </a:extLst>
          </p:cNvPr>
          <p:cNvSpPr txBox="1"/>
          <p:nvPr userDrawn="1"/>
        </p:nvSpPr>
        <p:spPr>
          <a:xfrm>
            <a:off x="5988183" y="4011489"/>
            <a:ext cx="770660" cy="323165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Location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BBE9D98-73AB-4800-BCCD-35B293229433}"/>
              </a:ext>
            </a:extLst>
          </p:cNvPr>
          <p:cNvCxnSpPr>
            <a:cxnSpLocks/>
          </p:cNvCxnSpPr>
          <p:nvPr userDrawn="1"/>
        </p:nvCxnSpPr>
        <p:spPr>
          <a:xfrm>
            <a:off x="5988183" y="4314016"/>
            <a:ext cx="4440418" cy="0"/>
          </a:xfrm>
          <a:prstGeom prst="line">
            <a:avLst/>
          </a:prstGeom>
          <a:noFill/>
          <a:ln w="6350" cap="flat" cmpd="sng" algn="ctr">
            <a:solidFill>
              <a:srgbClr val="3A5C84"/>
            </a:solidFill>
            <a:prstDash val="solid"/>
            <a:miter lim="800000"/>
          </a:ln>
          <a:effectLst/>
        </p:spPr>
      </p:cxnSp>
      <p:graphicFrame>
        <p:nvGraphicFramePr>
          <p:cNvPr id="67" name="Chart 66">
            <a:extLst>
              <a:ext uri="{FF2B5EF4-FFF2-40B4-BE49-F238E27FC236}">
                <a16:creationId xmlns:a16="http://schemas.microsoft.com/office/drawing/2014/main" id="{E0D121D2-2841-4ACF-BBBC-EC21563B99A6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633306893"/>
              </p:ext>
            </p:extLst>
          </p:nvPr>
        </p:nvGraphicFramePr>
        <p:xfrm>
          <a:off x="3186055" y="4487286"/>
          <a:ext cx="2057400" cy="13921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82" name="Rectangle 81">
            <a:extLst>
              <a:ext uri="{FF2B5EF4-FFF2-40B4-BE49-F238E27FC236}">
                <a16:creationId xmlns:a16="http://schemas.microsoft.com/office/drawing/2014/main" id="{A6257AC0-0127-41BC-B78D-4A88DDCA7CF5}"/>
              </a:ext>
            </a:extLst>
          </p:cNvPr>
          <p:cNvSpPr/>
          <p:nvPr userDrawn="1"/>
        </p:nvSpPr>
        <p:spPr>
          <a:xfrm>
            <a:off x="2053859" y="5338304"/>
            <a:ext cx="115757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Bachelor's or Advanced Degree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47BB5790-DBAB-4BF4-B0AC-BCDA330307C7}"/>
              </a:ext>
            </a:extLst>
          </p:cNvPr>
          <p:cNvSpPr/>
          <p:nvPr userDrawn="1"/>
        </p:nvSpPr>
        <p:spPr>
          <a:xfrm>
            <a:off x="2053859" y="5040503"/>
            <a:ext cx="1157577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Some college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3627E3F3-9D74-4254-A066-000D2D1A3426}"/>
              </a:ext>
            </a:extLst>
          </p:cNvPr>
          <p:cNvSpPr/>
          <p:nvPr userDrawn="1"/>
        </p:nvSpPr>
        <p:spPr>
          <a:xfrm>
            <a:off x="2053859" y="4588812"/>
            <a:ext cx="115757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school degree or less</a:t>
            </a:r>
          </a:p>
        </p:txBody>
      </p:sp>
    </p:spTree>
    <p:extLst>
      <p:ext uri="{BB962C8B-B14F-4D97-AF65-F5344CB8AC3E}">
        <p14:creationId xmlns:p14="http://schemas.microsoft.com/office/powerpoint/2010/main" val="395435671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B5876-6A34-4F14-8E0F-4A4F25959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79759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0B6591-407E-4742-9513-3BA6198A5F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55183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9DDA3-EBC0-46B5-96B4-C406C64F7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58382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9779536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76752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AFE2C1-369A-49B5-A44C-65F2843777BB}" type="datetime1">
              <a:rPr lang="en-US"/>
              <a:pPr>
                <a:defRPr/>
              </a:pPr>
              <a:t>1/13/2022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0B6591-407E-4742-9513-3BA6198A5F8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96128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7B394E-DEE7-4227-A62F-4DB55BAAF4B4}" type="datetime1">
              <a:rPr lang="en-US"/>
              <a:pPr>
                <a:defRPr/>
              </a:pPr>
              <a:t>1/13/2022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681D0-D8D8-4DCC-AC9F-579124AF0C5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850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51DC823-B222-4B11-BD1C-8AF926CEBCFE}"/>
              </a:ext>
            </a:extLst>
          </p:cNvPr>
          <p:cNvCxnSpPr/>
          <p:nvPr userDrawn="1"/>
        </p:nvCxnSpPr>
        <p:spPr>
          <a:xfrm>
            <a:off x="6821905" y="1564106"/>
            <a:ext cx="4235116" cy="0"/>
          </a:xfrm>
          <a:prstGeom prst="line">
            <a:avLst/>
          </a:prstGeom>
          <a:ln w="19050">
            <a:solidFill>
              <a:srgbClr val="8C8C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4972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0B6591-407E-4742-9513-3BA6198A5F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535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theme" Target="../theme/theme1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theme" Target="../theme/theme1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6.png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7" Type="http://schemas.openxmlformats.org/officeDocument/2006/relationships/theme" Target="../theme/theme18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7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7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theme" Target="../theme/theme20.xml"/><Relationship Id="rId9" Type="http://schemas.openxmlformats.org/officeDocument/2006/relationships/image" Target="../media/image1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9F93009-C975-4261-B27C-4604CE9543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35000"/>
          </a:blip>
          <a:srcRect l="6509" t="18707" r="6509" b="2919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5431377-D786-4962-BB84-1409EBEBB903}"/>
              </a:ext>
            </a:extLst>
          </p:cNvPr>
          <p:cNvSpPr/>
          <p:nvPr userDrawn="1"/>
        </p:nvSpPr>
        <p:spPr>
          <a:xfrm>
            <a:off x="2636921" y="1070814"/>
            <a:ext cx="6918158" cy="3609474"/>
          </a:xfrm>
          <a:prstGeom prst="rect">
            <a:avLst/>
          </a:prstGeom>
          <a:solidFill>
            <a:schemeClr val="bg1"/>
          </a:solidFill>
          <a:ln w="57150">
            <a:solidFill>
              <a:srgbClr val="0041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chemeClr val="tx1"/>
              </a:solidFill>
              <a:latin typeface="Aileron Light" panose="000004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13E0FF6-AA31-4E89-9BEC-7A0CBFE22889}"/>
              </a:ext>
            </a:extLst>
          </p:cNvPr>
          <p:cNvSpPr/>
          <p:nvPr userDrawn="1"/>
        </p:nvSpPr>
        <p:spPr>
          <a:xfrm>
            <a:off x="4086726" y="4150899"/>
            <a:ext cx="4018547" cy="866273"/>
          </a:xfrm>
          <a:prstGeom prst="rect">
            <a:avLst/>
          </a:prstGeom>
          <a:solidFill>
            <a:srgbClr val="0041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ctr">
              <a:buNone/>
            </a:pPr>
            <a:r>
              <a:rPr lang="en-US" sz="1400" b="0" i="0">
                <a:solidFill>
                  <a:schemeClr val="bg1"/>
                </a:solidFill>
                <a:effectLst/>
                <a:latin typeface="Aileron Light" panose="00000400000000000000" pitchFamily="50" charset="0"/>
              </a:rPr>
              <a:t>Prof. Ralucca Gera, rgera@nps.edu </a:t>
            </a:r>
          </a:p>
          <a:p>
            <a:pPr indent="0" algn="ctr">
              <a:buNone/>
            </a:pPr>
            <a:r>
              <a:rPr lang="en-US" sz="1400" b="0" i="0">
                <a:solidFill>
                  <a:schemeClr val="bg1"/>
                </a:solidFill>
                <a:effectLst/>
                <a:latin typeface="Aileron Light" panose="00000400000000000000" pitchFamily="50" charset="0"/>
              </a:rPr>
              <a:t>Applied Mathematics Department, </a:t>
            </a:r>
            <a:br>
              <a:rPr lang="en-US" sz="1400" b="0" i="0">
                <a:solidFill>
                  <a:schemeClr val="bg1"/>
                </a:solidFill>
                <a:effectLst/>
                <a:latin typeface="Aileron Light" panose="00000400000000000000" pitchFamily="50" charset="0"/>
              </a:rPr>
            </a:br>
            <a:r>
              <a:rPr lang="en-US" sz="1400" b="0" i="0">
                <a:solidFill>
                  <a:schemeClr val="bg1"/>
                </a:solidFill>
                <a:effectLst/>
                <a:latin typeface="Aileron Light" panose="00000400000000000000" pitchFamily="50" charset="0"/>
              </a:rPr>
              <a:t>Naval Postgraduate School</a:t>
            </a:r>
          </a:p>
        </p:txBody>
      </p:sp>
    </p:spTree>
    <p:extLst>
      <p:ext uri="{BB962C8B-B14F-4D97-AF65-F5344CB8AC3E}">
        <p14:creationId xmlns:p14="http://schemas.microsoft.com/office/powerpoint/2010/main" val="940261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767" r:id="rId2"/>
    <p:sldLayoutId id="214748376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505A32-6789-40B5-B940-4F425BAC4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8C8C8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862B7-5DD1-40D2-9476-9FF611C451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03150"/>
            <a:ext cx="10515600" cy="38998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E601C4-57EE-40B0-8EAF-42A95374A1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64D7F4-AF73-4716-9B6A-513C3A106025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C8EA50-7AC9-4AC3-A242-75D5D7E709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059878-6C2D-41EC-AF8A-845E219B4B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C1A166-9CA4-4962-904D-8A251CDD644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703037-E23A-4788-B7D3-57030549D401}"/>
              </a:ext>
            </a:extLst>
          </p:cNvPr>
          <p:cNvSpPr/>
          <p:nvPr userDrawn="1"/>
        </p:nvSpPr>
        <p:spPr>
          <a:xfrm>
            <a:off x="336884" y="1155032"/>
            <a:ext cx="11405937" cy="4957010"/>
          </a:xfrm>
          <a:prstGeom prst="rect">
            <a:avLst/>
          </a:prstGeom>
          <a:noFill/>
          <a:ln w="28575">
            <a:solidFill>
              <a:srgbClr val="8C8C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810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F3175B8-0009-45B5-B1AD-0CA914E40C9B}"/>
              </a:ext>
            </a:extLst>
          </p:cNvPr>
          <p:cNvSpPr/>
          <p:nvPr userDrawn="1"/>
        </p:nvSpPr>
        <p:spPr>
          <a:xfrm>
            <a:off x="0" y="4764505"/>
            <a:ext cx="12192000" cy="2093495"/>
          </a:xfrm>
          <a:prstGeom prst="rect">
            <a:avLst/>
          </a:prstGeom>
          <a:gradFill flip="none" rotWithShape="1">
            <a:gsLst>
              <a:gs pos="0">
                <a:srgbClr val="8C8C8C"/>
              </a:gs>
              <a:gs pos="50000">
                <a:schemeClr val="bg1">
                  <a:lumMod val="75000"/>
                </a:schemeClr>
              </a:gs>
              <a:gs pos="82000">
                <a:srgbClr val="E9E9E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912C80-5347-44ED-8B06-1DC44EF08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594"/>
            <a:ext cx="901967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B43589-420F-4F4A-BF4F-2F399F8294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575DA27B-8105-4E33-8AF8-01B31B9676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7998" y="6443957"/>
            <a:ext cx="594026" cy="365125"/>
          </a:xfrm>
          <a:prstGeom prst="rect">
            <a:avLst/>
          </a:prstGeom>
        </p:spPr>
        <p:txBody>
          <a:bodyPr/>
          <a:lstStyle/>
          <a:p>
            <a:fld id="{06E00476-8A9E-490F-AB18-73544A16A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915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B5E1BAB-4B5B-4B3C-9C27-7EBDC4E4CD56}"/>
              </a:ext>
            </a:extLst>
          </p:cNvPr>
          <p:cNvSpPr/>
          <p:nvPr userDrawn="1"/>
        </p:nvSpPr>
        <p:spPr>
          <a:xfrm>
            <a:off x="0" y="4772306"/>
            <a:ext cx="12192000" cy="2085694"/>
          </a:xfrm>
          <a:prstGeom prst="rect">
            <a:avLst/>
          </a:prstGeom>
          <a:gradFill flip="none" rotWithShape="1">
            <a:gsLst>
              <a:gs pos="0">
                <a:srgbClr val="FFD503"/>
              </a:gs>
              <a:gs pos="50000">
                <a:schemeClr val="accent4">
                  <a:lumMod val="40000"/>
                  <a:lumOff val="60000"/>
                </a:schemeClr>
              </a:gs>
              <a:gs pos="82000">
                <a:srgbClr val="FBF5E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912C80-5347-44ED-8B06-1DC44EF08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6207"/>
            <a:ext cx="901967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B43589-420F-4F4A-BF4F-2F399F8294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6B05ED21-3DF7-48D1-AFC7-D43758B0B2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7998" y="6443957"/>
            <a:ext cx="594026" cy="365125"/>
          </a:xfrm>
          <a:prstGeom prst="rect">
            <a:avLst/>
          </a:prstGeom>
        </p:spPr>
        <p:txBody>
          <a:bodyPr/>
          <a:lstStyle/>
          <a:p>
            <a:fld id="{06E00476-8A9E-490F-AB18-73544A16A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197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B5E1BAB-4B5B-4B3C-9C27-7EBDC4E4CD56}"/>
              </a:ext>
            </a:extLst>
          </p:cNvPr>
          <p:cNvSpPr/>
          <p:nvPr userDrawn="1"/>
        </p:nvSpPr>
        <p:spPr>
          <a:xfrm>
            <a:off x="0" y="1732546"/>
            <a:ext cx="12192000" cy="5125453"/>
          </a:xfrm>
          <a:prstGeom prst="rect">
            <a:avLst/>
          </a:prstGeom>
          <a:gradFill flip="none" rotWithShape="1">
            <a:gsLst>
              <a:gs pos="0">
                <a:srgbClr val="FFD503"/>
              </a:gs>
              <a:gs pos="50000">
                <a:schemeClr val="accent4">
                  <a:lumMod val="40000"/>
                  <a:lumOff val="60000"/>
                </a:schemeClr>
              </a:gs>
              <a:gs pos="82000">
                <a:srgbClr val="FBF5E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912C80-5347-44ED-8B06-1DC44EF08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6207"/>
            <a:ext cx="901967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B43589-420F-4F4A-BF4F-2F399F8294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6B05ED21-3DF7-48D1-AFC7-D43758B0B2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7998" y="6443957"/>
            <a:ext cx="594026" cy="365125"/>
          </a:xfrm>
          <a:prstGeom prst="rect">
            <a:avLst/>
          </a:prstGeom>
        </p:spPr>
        <p:txBody>
          <a:bodyPr/>
          <a:lstStyle/>
          <a:p>
            <a:fld id="{06E00476-8A9E-490F-AB18-73544A16A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524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45482E7-0333-4A30-9A89-CECB6C452D87}"/>
              </a:ext>
            </a:extLst>
          </p:cNvPr>
          <p:cNvSpPr/>
          <p:nvPr userDrawn="1"/>
        </p:nvSpPr>
        <p:spPr>
          <a:xfrm>
            <a:off x="-5476" y="260465"/>
            <a:ext cx="12192000" cy="1147158"/>
          </a:xfrm>
          <a:prstGeom prst="rect">
            <a:avLst/>
          </a:prstGeom>
          <a:gradFill flip="none" rotWithShape="1">
            <a:gsLst>
              <a:gs pos="0">
                <a:srgbClr val="00457C"/>
              </a:gs>
              <a:gs pos="50000">
                <a:schemeClr val="accent1">
                  <a:lumMod val="75000"/>
                </a:schemeClr>
              </a:gs>
              <a:gs pos="82000">
                <a:srgbClr val="B5C4D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388157B-55ED-4434-AE40-42AC08FCF9EE}"/>
              </a:ext>
            </a:extLst>
          </p:cNvPr>
          <p:cNvSpPr/>
          <p:nvPr userDrawn="1"/>
        </p:nvSpPr>
        <p:spPr>
          <a:xfrm>
            <a:off x="9712370" y="6411822"/>
            <a:ext cx="2479630" cy="446178"/>
          </a:xfrm>
          <a:custGeom>
            <a:avLst/>
            <a:gdLst>
              <a:gd name="connsiteX0" fmla="*/ 298591 w 2479630"/>
              <a:gd name="connsiteY0" fmla="*/ 0 h 446178"/>
              <a:gd name="connsiteX1" fmla="*/ 1219457 w 2479630"/>
              <a:gd name="connsiteY1" fmla="*/ 0 h 446178"/>
              <a:gd name="connsiteX2" fmla="*/ 1986323 w 2479630"/>
              <a:gd name="connsiteY2" fmla="*/ 0 h 446178"/>
              <a:gd name="connsiteX3" fmla="*/ 2479630 w 2479630"/>
              <a:gd name="connsiteY3" fmla="*/ 0 h 446178"/>
              <a:gd name="connsiteX4" fmla="*/ 2479630 w 2479630"/>
              <a:gd name="connsiteY4" fmla="*/ 446178 h 446178"/>
              <a:gd name="connsiteX5" fmla="*/ 1986323 w 2479630"/>
              <a:gd name="connsiteY5" fmla="*/ 446178 h 446178"/>
              <a:gd name="connsiteX6" fmla="*/ 1219457 w 2479630"/>
              <a:gd name="connsiteY6" fmla="*/ 446178 h 446178"/>
              <a:gd name="connsiteX7" fmla="*/ 511264 w 2479630"/>
              <a:gd name="connsiteY7" fmla="*/ 446178 h 446178"/>
              <a:gd name="connsiteX8" fmla="*/ 481192 w 2479630"/>
              <a:gd name="connsiteY8" fmla="*/ 419934 h 446178"/>
              <a:gd name="connsiteX9" fmla="*/ 0 w 2479630"/>
              <a:gd name="connsiteY9" fmla="*/ 0 h 446178"/>
              <a:gd name="connsiteX10" fmla="*/ 9677 w 2479630"/>
              <a:gd name="connsiteY10" fmla="*/ 0 h 446178"/>
              <a:gd name="connsiteX11" fmla="*/ 15595 w 2479630"/>
              <a:gd name="connsiteY11" fmla="*/ 13610 h 446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79630" h="446178">
                <a:moveTo>
                  <a:pt x="298591" y="0"/>
                </a:moveTo>
                <a:lnTo>
                  <a:pt x="1219457" y="0"/>
                </a:lnTo>
                <a:lnTo>
                  <a:pt x="1986323" y="0"/>
                </a:lnTo>
                <a:lnTo>
                  <a:pt x="2479630" y="0"/>
                </a:lnTo>
                <a:lnTo>
                  <a:pt x="2479630" y="446178"/>
                </a:lnTo>
                <a:lnTo>
                  <a:pt x="1986323" y="446178"/>
                </a:lnTo>
                <a:lnTo>
                  <a:pt x="1219457" y="446178"/>
                </a:lnTo>
                <a:lnTo>
                  <a:pt x="511264" y="446178"/>
                </a:lnTo>
                <a:lnTo>
                  <a:pt x="481192" y="419934"/>
                </a:lnTo>
                <a:close/>
                <a:moveTo>
                  <a:pt x="0" y="0"/>
                </a:moveTo>
                <a:lnTo>
                  <a:pt x="9677" y="0"/>
                </a:lnTo>
                <a:lnTo>
                  <a:pt x="15595" y="13610"/>
                </a:lnTo>
                <a:close/>
              </a:path>
            </a:pathLst>
          </a:custGeom>
          <a:solidFill>
            <a:srgbClr val="FFD5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912C80-5347-44ED-8B06-1DC44EF08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605"/>
            <a:ext cx="901967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B43589-420F-4F4A-BF4F-2F399F8294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18645" y="175139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53E311AD-340A-4568-B7E6-16296439AA59}"/>
              </a:ext>
            </a:extLst>
          </p:cNvPr>
          <p:cNvSpPr/>
          <p:nvPr userDrawn="1"/>
        </p:nvSpPr>
        <p:spPr>
          <a:xfrm>
            <a:off x="0" y="6176963"/>
            <a:ext cx="8117306" cy="681037"/>
          </a:xfrm>
          <a:custGeom>
            <a:avLst/>
            <a:gdLst>
              <a:gd name="connsiteX0" fmla="*/ 0 w 8336657"/>
              <a:gd name="connsiteY0" fmla="*/ 0 h 501650"/>
              <a:gd name="connsiteX1" fmla="*/ 8027717 w 8336657"/>
              <a:gd name="connsiteY1" fmla="*/ 0 h 501650"/>
              <a:gd name="connsiteX2" fmla="*/ 8336657 w 8336657"/>
              <a:gd name="connsiteY2" fmla="*/ 501650 h 501650"/>
              <a:gd name="connsiteX3" fmla="*/ 0 w 8336657"/>
              <a:gd name="connsiteY3" fmla="*/ 501650 h 501650"/>
              <a:gd name="connsiteX4" fmla="*/ 0 w 8336657"/>
              <a:gd name="connsiteY4" fmla="*/ 0 h 50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36657" h="501650">
                <a:moveTo>
                  <a:pt x="0" y="0"/>
                </a:moveTo>
                <a:lnTo>
                  <a:pt x="8027717" y="0"/>
                </a:lnTo>
                <a:lnTo>
                  <a:pt x="8336657" y="501650"/>
                </a:lnTo>
                <a:lnTo>
                  <a:pt x="0" y="501650"/>
                </a:lnTo>
                <a:lnTo>
                  <a:pt x="0" y="0"/>
                </a:lnTo>
                <a:close/>
              </a:path>
            </a:pathLst>
          </a:custGeom>
          <a:solidFill>
            <a:srgbClr val="00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cap="small" baseline="0">
              <a:solidFill>
                <a:srgbClr val="002060"/>
              </a:solidFill>
              <a:ea typeface="+mn-lt"/>
              <a:cs typeface="+mn-lt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6C0F640-34D3-4EAC-B771-9F8A1DDF1AD5}"/>
              </a:ext>
            </a:extLst>
          </p:cNvPr>
          <p:cNvSpPr/>
          <p:nvPr userDrawn="1"/>
        </p:nvSpPr>
        <p:spPr>
          <a:xfrm>
            <a:off x="7824417" y="6423738"/>
            <a:ext cx="2310639" cy="446177"/>
          </a:xfrm>
          <a:custGeom>
            <a:avLst/>
            <a:gdLst>
              <a:gd name="connsiteX0" fmla="*/ 162401 w 2211551"/>
              <a:gd name="connsiteY0" fmla="*/ 0 h 446177"/>
              <a:gd name="connsiteX1" fmla="*/ 2009012 w 2211551"/>
              <a:gd name="connsiteY1" fmla="*/ 0 h 446177"/>
              <a:gd name="connsiteX2" fmla="*/ 2029795 w 2211551"/>
              <a:gd name="connsiteY2" fmla="*/ 28186 h 446177"/>
              <a:gd name="connsiteX3" fmla="*/ 2211551 w 2211551"/>
              <a:gd name="connsiteY3" fmla="*/ 446177 h 446177"/>
              <a:gd name="connsiteX4" fmla="*/ 373459 w 2211551"/>
              <a:gd name="connsiteY4" fmla="*/ 446177 h 446177"/>
              <a:gd name="connsiteX5" fmla="*/ 0 w 2211551"/>
              <a:gd name="connsiteY5" fmla="*/ 0 h 446177"/>
              <a:gd name="connsiteX6" fmla="*/ 351 w 2211551"/>
              <a:gd name="connsiteY6" fmla="*/ 0 h 446177"/>
              <a:gd name="connsiteX7" fmla="*/ 977 w 2211551"/>
              <a:gd name="connsiteY7" fmla="*/ 1325 h 446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11551" h="446177">
                <a:moveTo>
                  <a:pt x="162401" y="0"/>
                </a:moveTo>
                <a:lnTo>
                  <a:pt x="2009012" y="0"/>
                </a:lnTo>
                <a:lnTo>
                  <a:pt x="2029795" y="28186"/>
                </a:lnTo>
                <a:lnTo>
                  <a:pt x="2211551" y="446177"/>
                </a:lnTo>
                <a:lnTo>
                  <a:pt x="373459" y="446177"/>
                </a:lnTo>
                <a:close/>
                <a:moveTo>
                  <a:pt x="0" y="0"/>
                </a:moveTo>
                <a:lnTo>
                  <a:pt x="351" y="0"/>
                </a:lnTo>
                <a:lnTo>
                  <a:pt x="977" y="1325"/>
                </a:lnTo>
                <a:close/>
              </a:path>
            </a:pathLst>
          </a:custGeom>
          <a:solidFill>
            <a:srgbClr val="8C8C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Slide Number Placeholder 6">
            <a:extLst>
              <a:ext uri="{FF2B5EF4-FFF2-40B4-BE49-F238E27FC236}">
                <a16:creationId xmlns:a16="http://schemas.microsoft.com/office/drawing/2014/main" id="{A9FFCAE1-3B2D-4DA2-A940-A0E31D351E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7998" y="6443957"/>
            <a:ext cx="594026" cy="365125"/>
          </a:xfrm>
          <a:prstGeom prst="rect">
            <a:avLst/>
          </a:prstGeom>
        </p:spPr>
        <p:txBody>
          <a:bodyPr/>
          <a:lstStyle/>
          <a:p>
            <a:fld id="{06E00476-8A9E-490F-AB18-73544A16AA09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63A132A-AFA9-48DF-88E9-DBFF97030EB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12325" y="353210"/>
            <a:ext cx="1527041" cy="79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188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7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F3175B8-0009-45B5-B1AD-0CA914E40C9B}"/>
              </a:ext>
            </a:extLst>
          </p:cNvPr>
          <p:cNvSpPr/>
          <p:nvPr userDrawn="1"/>
        </p:nvSpPr>
        <p:spPr>
          <a:xfrm>
            <a:off x="-5476" y="266629"/>
            <a:ext cx="12192000" cy="1191491"/>
          </a:xfrm>
          <a:prstGeom prst="rect">
            <a:avLst/>
          </a:prstGeom>
          <a:gradFill flip="none" rotWithShape="1">
            <a:gsLst>
              <a:gs pos="0">
                <a:srgbClr val="8C8C8C"/>
              </a:gs>
              <a:gs pos="50000">
                <a:schemeClr val="bg1">
                  <a:lumMod val="75000"/>
                </a:schemeClr>
              </a:gs>
              <a:gs pos="82000">
                <a:srgbClr val="E9E9E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388157B-55ED-4434-AE40-42AC08FCF9EE}"/>
              </a:ext>
            </a:extLst>
          </p:cNvPr>
          <p:cNvSpPr/>
          <p:nvPr userDrawn="1"/>
        </p:nvSpPr>
        <p:spPr>
          <a:xfrm>
            <a:off x="9712370" y="6411822"/>
            <a:ext cx="2479630" cy="446178"/>
          </a:xfrm>
          <a:custGeom>
            <a:avLst/>
            <a:gdLst>
              <a:gd name="connsiteX0" fmla="*/ 298591 w 2479630"/>
              <a:gd name="connsiteY0" fmla="*/ 0 h 446178"/>
              <a:gd name="connsiteX1" fmla="*/ 1219457 w 2479630"/>
              <a:gd name="connsiteY1" fmla="*/ 0 h 446178"/>
              <a:gd name="connsiteX2" fmla="*/ 1986323 w 2479630"/>
              <a:gd name="connsiteY2" fmla="*/ 0 h 446178"/>
              <a:gd name="connsiteX3" fmla="*/ 2479630 w 2479630"/>
              <a:gd name="connsiteY3" fmla="*/ 0 h 446178"/>
              <a:gd name="connsiteX4" fmla="*/ 2479630 w 2479630"/>
              <a:gd name="connsiteY4" fmla="*/ 446178 h 446178"/>
              <a:gd name="connsiteX5" fmla="*/ 1986323 w 2479630"/>
              <a:gd name="connsiteY5" fmla="*/ 446178 h 446178"/>
              <a:gd name="connsiteX6" fmla="*/ 1219457 w 2479630"/>
              <a:gd name="connsiteY6" fmla="*/ 446178 h 446178"/>
              <a:gd name="connsiteX7" fmla="*/ 511264 w 2479630"/>
              <a:gd name="connsiteY7" fmla="*/ 446178 h 446178"/>
              <a:gd name="connsiteX8" fmla="*/ 481192 w 2479630"/>
              <a:gd name="connsiteY8" fmla="*/ 419934 h 446178"/>
              <a:gd name="connsiteX9" fmla="*/ 0 w 2479630"/>
              <a:gd name="connsiteY9" fmla="*/ 0 h 446178"/>
              <a:gd name="connsiteX10" fmla="*/ 9677 w 2479630"/>
              <a:gd name="connsiteY10" fmla="*/ 0 h 446178"/>
              <a:gd name="connsiteX11" fmla="*/ 15595 w 2479630"/>
              <a:gd name="connsiteY11" fmla="*/ 13610 h 446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79630" h="446178">
                <a:moveTo>
                  <a:pt x="298591" y="0"/>
                </a:moveTo>
                <a:lnTo>
                  <a:pt x="1219457" y="0"/>
                </a:lnTo>
                <a:lnTo>
                  <a:pt x="1986323" y="0"/>
                </a:lnTo>
                <a:lnTo>
                  <a:pt x="2479630" y="0"/>
                </a:lnTo>
                <a:lnTo>
                  <a:pt x="2479630" y="446178"/>
                </a:lnTo>
                <a:lnTo>
                  <a:pt x="1986323" y="446178"/>
                </a:lnTo>
                <a:lnTo>
                  <a:pt x="1219457" y="446178"/>
                </a:lnTo>
                <a:lnTo>
                  <a:pt x="511264" y="446178"/>
                </a:lnTo>
                <a:lnTo>
                  <a:pt x="481192" y="419934"/>
                </a:lnTo>
                <a:close/>
                <a:moveTo>
                  <a:pt x="0" y="0"/>
                </a:moveTo>
                <a:lnTo>
                  <a:pt x="9677" y="0"/>
                </a:lnTo>
                <a:lnTo>
                  <a:pt x="15595" y="13610"/>
                </a:lnTo>
                <a:close/>
              </a:path>
            </a:pathLst>
          </a:custGeom>
          <a:solidFill>
            <a:srgbClr val="00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912C80-5347-44ED-8B06-1DC44EF08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594"/>
            <a:ext cx="901967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B43589-420F-4F4A-BF4F-2F399F8294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53E311AD-340A-4568-B7E6-16296439AA59}"/>
              </a:ext>
            </a:extLst>
          </p:cNvPr>
          <p:cNvSpPr/>
          <p:nvPr userDrawn="1"/>
        </p:nvSpPr>
        <p:spPr>
          <a:xfrm>
            <a:off x="-5476" y="6176963"/>
            <a:ext cx="8117306" cy="681037"/>
          </a:xfrm>
          <a:custGeom>
            <a:avLst/>
            <a:gdLst>
              <a:gd name="connsiteX0" fmla="*/ 0 w 8336657"/>
              <a:gd name="connsiteY0" fmla="*/ 0 h 501650"/>
              <a:gd name="connsiteX1" fmla="*/ 8027717 w 8336657"/>
              <a:gd name="connsiteY1" fmla="*/ 0 h 501650"/>
              <a:gd name="connsiteX2" fmla="*/ 8336657 w 8336657"/>
              <a:gd name="connsiteY2" fmla="*/ 501650 h 501650"/>
              <a:gd name="connsiteX3" fmla="*/ 0 w 8336657"/>
              <a:gd name="connsiteY3" fmla="*/ 501650 h 501650"/>
              <a:gd name="connsiteX4" fmla="*/ 0 w 8336657"/>
              <a:gd name="connsiteY4" fmla="*/ 0 h 50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36657" h="501650">
                <a:moveTo>
                  <a:pt x="0" y="0"/>
                </a:moveTo>
                <a:lnTo>
                  <a:pt x="8027717" y="0"/>
                </a:lnTo>
                <a:lnTo>
                  <a:pt x="8336657" y="501650"/>
                </a:lnTo>
                <a:lnTo>
                  <a:pt x="0" y="501650"/>
                </a:lnTo>
                <a:lnTo>
                  <a:pt x="0" y="0"/>
                </a:lnTo>
                <a:close/>
              </a:path>
            </a:pathLst>
          </a:custGeom>
          <a:solidFill>
            <a:srgbClr val="8C8C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cap="small" baseline="0">
              <a:solidFill>
                <a:srgbClr val="960000"/>
              </a:solidFill>
              <a:ea typeface="+mn-lt"/>
              <a:cs typeface="+mn-lt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6C0F640-34D3-4EAC-B771-9F8A1DDF1AD5}"/>
              </a:ext>
            </a:extLst>
          </p:cNvPr>
          <p:cNvSpPr/>
          <p:nvPr userDrawn="1"/>
        </p:nvSpPr>
        <p:spPr>
          <a:xfrm>
            <a:off x="7824417" y="6423738"/>
            <a:ext cx="2310639" cy="446177"/>
          </a:xfrm>
          <a:custGeom>
            <a:avLst/>
            <a:gdLst>
              <a:gd name="connsiteX0" fmla="*/ 162401 w 2211551"/>
              <a:gd name="connsiteY0" fmla="*/ 0 h 446177"/>
              <a:gd name="connsiteX1" fmla="*/ 2009012 w 2211551"/>
              <a:gd name="connsiteY1" fmla="*/ 0 h 446177"/>
              <a:gd name="connsiteX2" fmla="*/ 2029795 w 2211551"/>
              <a:gd name="connsiteY2" fmla="*/ 28186 h 446177"/>
              <a:gd name="connsiteX3" fmla="*/ 2211551 w 2211551"/>
              <a:gd name="connsiteY3" fmla="*/ 446177 h 446177"/>
              <a:gd name="connsiteX4" fmla="*/ 373459 w 2211551"/>
              <a:gd name="connsiteY4" fmla="*/ 446177 h 446177"/>
              <a:gd name="connsiteX5" fmla="*/ 0 w 2211551"/>
              <a:gd name="connsiteY5" fmla="*/ 0 h 446177"/>
              <a:gd name="connsiteX6" fmla="*/ 351 w 2211551"/>
              <a:gd name="connsiteY6" fmla="*/ 0 h 446177"/>
              <a:gd name="connsiteX7" fmla="*/ 977 w 2211551"/>
              <a:gd name="connsiteY7" fmla="*/ 1325 h 446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11551" h="446177">
                <a:moveTo>
                  <a:pt x="162401" y="0"/>
                </a:moveTo>
                <a:lnTo>
                  <a:pt x="2009012" y="0"/>
                </a:lnTo>
                <a:lnTo>
                  <a:pt x="2029795" y="28186"/>
                </a:lnTo>
                <a:lnTo>
                  <a:pt x="2211551" y="446177"/>
                </a:lnTo>
                <a:lnTo>
                  <a:pt x="373459" y="446177"/>
                </a:lnTo>
                <a:close/>
                <a:moveTo>
                  <a:pt x="0" y="0"/>
                </a:moveTo>
                <a:lnTo>
                  <a:pt x="351" y="0"/>
                </a:lnTo>
                <a:lnTo>
                  <a:pt x="977" y="1325"/>
                </a:lnTo>
                <a:close/>
              </a:path>
            </a:pathLst>
          </a:custGeom>
          <a:solidFill>
            <a:srgbClr val="FFD5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575DA27B-8105-4E33-8AF8-01B31B9676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7998" y="6443957"/>
            <a:ext cx="594026" cy="365125"/>
          </a:xfrm>
          <a:prstGeom prst="rect">
            <a:avLst/>
          </a:prstGeom>
        </p:spPr>
        <p:txBody>
          <a:bodyPr/>
          <a:lstStyle/>
          <a:p>
            <a:fld id="{06E00476-8A9E-490F-AB18-73544A16AA09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610AE4-70F7-4464-A94B-CA6C6C3E23D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72827" y="299662"/>
            <a:ext cx="1180627" cy="112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837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B5E1BAB-4B5B-4B3C-9C27-7EBDC4E4CD56}"/>
              </a:ext>
            </a:extLst>
          </p:cNvPr>
          <p:cNvSpPr/>
          <p:nvPr userDrawn="1"/>
        </p:nvSpPr>
        <p:spPr>
          <a:xfrm>
            <a:off x="-5477" y="260464"/>
            <a:ext cx="12192000" cy="1156669"/>
          </a:xfrm>
          <a:prstGeom prst="rect">
            <a:avLst/>
          </a:prstGeom>
          <a:gradFill flip="none" rotWithShape="1">
            <a:gsLst>
              <a:gs pos="0">
                <a:srgbClr val="FFD503"/>
              </a:gs>
              <a:gs pos="50000">
                <a:schemeClr val="accent4">
                  <a:lumMod val="40000"/>
                  <a:lumOff val="60000"/>
                </a:schemeClr>
              </a:gs>
              <a:gs pos="82000">
                <a:srgbClr val="FBF5E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388157B-55ED-4434-AE40-42AC08FCF9EE}"/>
              </a:ext>
            </a:extLst>
          </p:cNvPr>
          <p:cNvSpPr/>
          <p:nvPr userDrawn="1"/>
        </p:nvSpPr>
        <p:spPr>
          <a:xfrm>
            <a:off x="9712370" y="6411822"/>
            <a:ext cx="2479630" cy="446178"/>
          </a:xfrm>
          <a:custGeom>
            <a:avLst/>
            <a:gdLst>
              <a:gd name="connsiteX0" fmla="*/ 298591 w 2479630"/>
              <a:gd name="connsiteY0" fmla="*/ 0 h 446178"/>
              <a:gd name="connsiteX1" fmla="*/ 1219457 w 2479630"/>
              <a:gd name="connsiteY1" fmla="*/ 0 h 446178"/>
              <a:gd name="connsiteX2" fmla="*/ 1986323 w 2479630"/>
              <a:gd name="connsiteY2" fmla="*/ 0 h 446178"/>
              <a:gd name="connsiteX3" fmla="*/ 2479630 w 2479630"/>
              <a:gd name="connsiteY3" fmla="*/ 0 h 446178"/>
              <a:gd name="connsiteX4" fmla="*/ 2479630 w 2479630"/>
              <a:gd name="connsiteY4" fmla="*/ 446178 h 446178"/>
              <a:gd name="connsiteX5" fmla="*/ 1986323 w 2479630"/>
              <a:gd name="connsiteY5" fmla="*/ 446178 h 446178"/>
              <a:gd name="connsiteX6" fmla="*/ 1219457 w 2479630"/>
              <a:gd name="connsiteY6" fmla="*/ 446178 h 446178"/>
              <a:gd name="connsiteX7" fmla="*/ 511264 w 2479630"/>
              <a:gd name="connsiteY7" fmla="*/ 446178 h 446178"/>
              <a:gd name="connsiteX8" fmla="*/ 481192 w 2479630"/>
              <a:gd name="connsiteY8" fmla="*/ 419934 h 446178"/>
              <a:gd name="connsiteX9" fmla="*/ 0 w 2479630"/>
              <a:gd name="connsiteY9" fmla="*/ 0 h 446178"/>
              <a:gd name="connsiteX10" fmla="*/ 9677 w 2479630"/>
              <a:gd name="connsiteY10" fmla="*/ 0 h 446178"/>
              <a:gd name="connsiteX11" fmla="*/ 15595 w 2479630"/>
              <a:gd name="connsiteY11" fmla="*/ 13610 h 446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79630" h="446178">
                <a:moveTo>
                  <a:pt x="298591" y="0"/>
                </a:moveTo>
                <a:lnTo>
                  <a:pt x="1219457" y="0"/>
                </a:lnTo>
                <a:lnTo>
                  <a:pt x="1986323" y="0"/>
                </a:lnTo>
                <a:lnTo>
                  <a:pt x="2479630" y="0"/>
                </a:lnTo>
                <a:lnTo>
                  <a:pt x="2479630" y="446178"/>
                </a:lnTo>
                <a:lnTo>
                  <a:pt x="1986323" y="446178"/>
                </a:lnTo>
                <a:lnTo>
                  <a:pt x="1219457" y="446178"/>
                </a:lnTo>
                <a:lnTo>
                  <a:pt x="511264" y="446178"/>
                </a:lnTo>
                <a:lnTo>
                  <a:pt x="481192" y="419934"/>
                </a:lnTo>
                <a:close/>
                <a:moveTo>
                  <a:pt x="0" y="0"/>
                </a:moveTo>
                <a:lnTo>
                  <a:pt x="9677" y="0"/>
                </a:lnTo>
                <a:lnTo>
                  <a:pt x="15595" y="13610"/>
                </a:lnTo>
                <a:close/>
              </a:path>
            </a:pathLst>
          </a:custGeom>
          <a:solidFill>
            <a:srgbClr val="8C8C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912C80-5347-44ED-8B06-1DC44EF08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6207"/>
            <a:ext cx="901967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B43589-420F-4F4A-BF4F-2F399F8294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53E311AD-340A-4568-B7E6-16296439AA59}"/>
              </a:ext>
            </a:extLst>
          </p:cNvPr>
          <p:cNvSpPr/>
          <p:nvPr userDrawn="1"/>
        </p:nvSpPr>
        <p:spPr>
          <a:xfrm>
            <a:off x="-5477" y="6176963"/>
            <a:ext cx="8117306" cy="681037"/>
          </a:xfrm>
          <a:custGeom>
            <a:avLst/>
            <a:gdLst>
              <a:gd name="connsiteX0" fmla="*/ 0 w 8336657"/>
              <a:gd name="connsiteY0" fmla="*/ 0 h 501650"/>
              <a:gd name="connsiteX1" fmla="*/ 8027717 w 8336657"/>
              <a:gd name="connsiteY1" fmla="*/ 0 h 501650"/>
              <a:gd name="connsiteX2" fmla="*/ 8336657 w 8336657"/>
              <a:gd name="connsiteY2" fmla="*/ 501650 h 501650"/>
              <a:gd name="connsiteX3" fmla="*/ 0 w 8336657"/>
              <a:gd name="connsiteY3" fmla="*/ 501650 h 501650"/>
              <a:gd name="connsiteX4" fmla="*/ 0 w 8336657"/>
              <a:gd name="connsiteY4" fmla="*/ 0 h 50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36657" h="501650">
                <a:moveTo>
                  <a:pt x="0" y="0"/>
                </a:moveTo>
                <a:lnTo>
                  <a:pt x="8027717" y="0"/>
                </a:lnTo>
                <a:lnTo>
                  <a:pt x="8336657" y="501650"/>
                </a:lnTo>
                <a:lnTo>
                  <a:pt x="0" y="501650"/>
                </a:lnTo>
                <a:lnTo>
                  <a:pt x="0" y="0"/>
                </a:lnTo>
                <a:close/>
              </a:path>
            </a:pathLst>
          </a:custGeom>
          <a:solidFill>
            <a:srgbClr val="FFD5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cap="small" baseline="0">
              <a:solidFill>
                <a:srgbClr val="D8AA16"/>
              </a:solidFill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6C0F640-34D3-4EAC-B771-9F8A1DDF1AD5}"/>
              </a:ext>
            </a:extLst>
          </p:cNvPr>
          <p:cNvSpPr/>
          <p:nvPr userDrawn="1"/>
        </p:nvSpPr>
        <p:spPr>
          <a:xfrm>
            <a:off x="7824417" y="6423738"/>
            <a:ext cx="2310639" cy="446177"/>
          </a:xfrm>
          <a:custGeom>
            <a:avLst/>
            <a:gdLst>
              <a:gd name="connsiteX0" fmla="*/ 162401 w 2211551"/>
              <a:gd name="connsiteY0" fmla="*/ 0 h 446177"/>
              <a:gd name="connsiteX1" fmla="*/ 2009012 w 2211551"/>
              <a:gd name="connsiteY1" fmla="*/ 0 h 446177"/>
              <a:gd name="connsiteX2" fmla="*/ 2029795 w 2211551"/>
              <a:gd name="connsiteY2" fmla="*/ 28186 h 446177"/>
              <a:gd name="connsiteX3" fmla="*/ 2211551 w 2211551"/>
              <a:gd name="connsiteY3" fmla="*/ 446177 h 446177"/>
              <a:gd name="connsiteX4" fmla="*/ 373459 w 2211551"/>
              <a:gd name="connsiteY4" fmla="*/ 446177 h 446177"/>
              <a:gd name="connsiteX5" fmla="*/ 0 w 2211551"/>
              <a:gd name="connsiteY5" fmla="*/ 0 h 446177"/>
              <a:gd name="connsiteX6" fmla="*/ 351 w 2211551"/>
              <a:gd name="connsiteY6" fmla="*/ 0 h 446177"/>
              <a:gd name="connsiteX7" fmla="*/ 977 w 2211551"/>
              <a:gd name="connsiteY7" fmla="*/ 1325 h 446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11551" h="446177">
                <a:moveTo>
                  <a:pt x="162401" y="0"/>
                </a:moveTo>
                <a:lnTo>
                  <a:pt x="2009012" y="0"/>
                </a:lnTo>
                <a:lnTo>
                  <a:pt x="2029795" y="28186"/>
                </a:lnTo>
                <a:lnTo>
                  <a:pt x="2211551" y="446177"/>
                </a:lnTo>
                <a:lnTo>
                  <a:pt x="373459" y="446177"/>
                </a:lnTo>
                <a:close/>
                <a:moveTo>
                  <a:pt x="0" y="0"/>
                </a:moveTo>
                <a:lnTo>
                  <a:pt x="351" y="0"/>
                </a:lnTo>
                <a:lnTo>
                  <a:pt x="977" y="1325"/>
                </a:lnTo>
                <a:close/>
              </a:path>
            </a:pathLst>
          </a:custGeom>
          <a:solidFill>
            <a:srgbClr val="00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6B05ED21-3DF7-48D1-AFC7-D43758B0B2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7998" y="6443957"/>
            <a:ext cx="594026" cy="365125"/>
          </a:xfrm>
          <a:prstGeom prst="rect">
            <a:avLst/>
          </a:prstGeom>
        </p:spPr>
        <p:txBody>
          <a:bodyPr/>
          <a:lstStyle/>
          <a:p>
            <a:fld id="{06E00476-8A9E-490F-AB18-73544A16AA09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AC47D0B-1E26-4529-9D42-7924416AC4A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28542" y="260464"/>
            <a:ext cx="1550504" cy="115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345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ileron Light" panose="0000040000000000000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826921-6E26-4769-826D-22D207FF00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2886322" y="0"/>
            <a:ext cx="9305677" cy="5173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7F8DB6-B8D9-4B25-88F5-8E67673C9B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244165"/>
            <a:ext cx="12192000" cy="6138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BA429D-E7AB-4983-BC24-A10CA4237C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8021" y="53889"/>
            <a:ext cx="2286198" cy="46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563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99BA68-5124-4231-9131-C8556E1AF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3110" y="365125"/>
            <a:ext cx="966019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39D35D-CBF9-40F9-ADD5-4F79B0A7D9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12153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1" r:id="rId3"/>
    <p:sldLayoutId id="2147483673" r:id="rId4"/>
    <p:sldLayoutId id="2147483672" r:id="rId5"/>
    <p:sldLayoutId id="214748367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6C09C4-D22A-461D-A306-339EB1E44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3000" y="365125"/>
            <a:ext cx="89007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7922A-E35D-4B1A-8875-C4EE765AEB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E506EF4-A73D-4255-A1F7-9F819D45751E}"/>
              </a:ext>
            </a:extLst>
          </p:cNvPr>
          <p:cNvSpPr/>
          <p:nvPr userDrawn="1"/>
        </p:nvSpPr>
        <p:spPr>
          <a:xfrm>
            <a:off x="0" y="6536031"/>
            <a:ext cx="8345018" cy="320552"/>
          </a:xfrm>
          <a:custGeom>
            <a:avLst/>
            <a:gdLst>
              <a:gd name="connsiteX0" fmla="*/ 0 w 8336657"/>
              <a:gd name="connsiteY0" fmla="*/ 0 h 501650"/>
              <a:gd name="connsiteX1" fmla="*/ 8027717 w 8336657"/>
              <a:gd name="connsiteY1" fmla="*/ 0 h 501650"/>
              <a:gd name="connsiteX2" fmla="*/ 8336657 w 8336657"/>
              <a:gd name="connsiteY2" fmla="*/ 501650 h 501650"/>
              <a:gd name="connsiteX3" fmla="*/ 0 w 8336657"/>
              <a:gd name="connsiteY3" fmla="*/ 501650 h 501650"/>
              <a:gd name="connsiteX4" fmla="*/ 0 w 8336657"/>
              <a:gd name="connsiteY4" fmla="*/ 0 h 50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36657" h="501650">
                <a:moveTo>
                  <a:pt x="0" y="0"/>
                </a:moveTo>
                <a:lnTo>
                  <a:pt x="8027717" y="0"/>
                </a:lnTo>
                <a:lnTo>
                  <a:pt x="8336657" y="501650"/>
                </a:lnTo>
                <a:lnTo>
                  <a:pt x="0" y="501650"/>
                </a:lnTo>
                <a:lnTo>
                  <a:pt x="0" y="0"/>
                </a:lnTo>
                <a:close/>
              </a:path>
            </a:pathLst>
          </a:custGeom>
          <a:solidFill>
            <a:srgbClr val="00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cap="small" baseline="0">
              <a:solidFill>
                <a:srgbClr val="002060"/>
              </a:solidFill>
              <a:ea typeface="+mn-lt"/>
              <a:cs typeface="+mn-lt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C4703E6-B44A-414B-A184-3B9323D66EE2}"/>
              </a:ext>
            </a:extLst>
          </p:cNvPr>
          <p:cNvSpPr/>
          <p:nvPr userDrawn="1"/>
        </p:nvSpPr>
        <p:spPr>
          <a:xfrm>
            <a:off x="8231478" y="6529917"/>
            <a:ext cx="2221523" cy="326665"/>
          </a:xfrm>
          <a:custGeom>
            <a:avLst/>
            <a:gdLst>
              <a:gd name="connsiteX0" fmla="*/ 285590 w 2221523"/>
              <a:gd name="connsiteY0" fmla="*/ 457200 h 457200"/>
              <a:gd name="connsiteX1" fmla="*/ 2221523 w 2221523"/>
              <a:gd name="connsiteY1" fmla="*/ 457200 h 457200"/>
              <a:gd name="connsiteX2" fmla="*/ 1935933 w 2221523"/>
              <a:gd name="connsiteY2" fmla="*/ 0 h 457200"/>
              <a:gd name="connsiteX3" fmla="*/ 0 w 2221523"/>
              <a:gd name="connsiteY3" fmla="*/ 0 h 457200"/>
              <a:gd name="connsiteX4" fmla="*/ 285590 w 2221523"/>
              <a:gd name="connsiteY4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1523" h="457200">
                <a:moveTo>
                  <a:pt x="285590" y="457200"/>
                </a:moveTo>
                <a:lnTo>
                  <a:pt x="2221523" y="457200"/>
                </a:lnTo>
                <a:lnTo>
                  <a:pt x="1935933" y="0"/>
                </a:lnTo>
                <a:lnTo>
                  <a:pt x="0" y="0"/>
                </a:lnTo>
                <a:lnTo>
                  <a:pt x="285590" y="457200"/>
                </a:lnTo>
                <a:close/>
              </a:path>
            </a:pathLst>
          </a:custGeom>
          <a:solidFill>
            <a:srgbClr val="8C8C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BCD56FF-66EA-4B58-8957-93CDB0ED6293}"/>
              </a:ext>
            </a:extLst>
          </p:cNvPr>
          <p:cNvSpPr/>
          <p:nvPr userDrawn="1"/>
        </p:nvSpPr>
        <p:spPr>
          <a:xfrm>
            <a:off x="10075390" y="6530947"/>
            <a:ext cx="2107983" cy="327053"/>
          </a:xfrm>
          <a:custGeom>
            <a:avLst/>
            <a:gdLst>
              <a:gd name="connsiteX0" fmla="*/ 238253 w 2107983"/>
              <a:gd name="connsiteY0" fmla="*/ 0 h 327053"/>
              <a:gd name="connsiteX1" fmla="*/ 2099025 w 2107983"/>
              <a:gd name="connsiteY1" fmla="*/ 0 h 327053"/>
              <a:gd name="connsiteX2" fmla="*/ 2107983 w 2107983"/>
              <a:gd name="connsiteY2" fmla="*/ 8524 h 327053"/>
              <a:gd name="connsiteX3" fmla="*/ 2107983 w 2107983"/>
              <a:gd name="connsiteY3" fmla="*/ 327053 h 327053"/>
              <a:gd name="connsiteX4" fmla="*/ 526071 w 2107983"/>
              <a:gd name="connsiteY4" fmla="*/ 327053 h 327053"/>
              <a:gd name="connsiteX5" fmla="*/ 0 w 2107983"/>
              <a:gd name="connsiteY5" fmla="*/ 0 h 327053"/>
              <a:gd name="connsiteX6" fmla="*/ 367 w 2107983"/>
              <a:gd name="connsiteY6" fmla="*/ 0 h 327053"/>
              <a:gd name="connsiteX7" fmla="*/ 1021 w 2107983"/>
              <a:gd name="connsiteY7" fmla="*/ 971 h 32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07983" h="327053">
                <a:moveTo>
                  <a:pt x="238253" y="0"/>
                </a:moveTo>
                <a:lnTo>
                  <a:pt x="2099025" y="0"/>
                </a:lnTo>
                <a:lnTo>
                  <a:pt x="2107983" y="8524"/>
                </a:lnTo>
                <a:lnTo>
                  <a:pt x="2107983" y="327053"/>
                </a:lnTo>
                <a:lnTo>
                  <a:pt x="526071" y="327053"/>
                </a:lnTo>
                <a:close/>
                <a:moveTo>
                  <a:pt x="0" y="0"/>
                </a:moveTo>
                <a:lnTo>
                  <a:pt x="367" y="0"/>
                </a:lnTo>
                <a:lnTo>
                  <a:pt x="1021" y="971"/>
                </a:lnTo>
                <a:close/>
              </a:path>
            </a:pathLst>
          </a:custGeom>
          <a:solidFill>
            <a:srgbClr val="FFD5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027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D801502-B426-469D-A295-F575CF23FE01}"/>
              </a:ext>
            </a:extLst>
          </p:cNvPr>
          <p:cNvSpPr/>
          <p:nvPr userDrawn="1"/>
        </p:nvSpPr>
        <p:spPr>
          <a:xfrm>
            <a:off x="2762667" y="0"/>
            <a:ext cx="3001453" cy="6868529"/>
          </a:xfrm>
          <a:prstGeom prst="rect">
            <a:avLst/>
          </a:prstGeom>
          <a:solidFill>
            <a:srgbClr val="8C8C8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F6CCBE-8A1E-4445-BFBC-A8CED225F3A6}"/>
              </a:ext>
            </a:extLst>
          </p:cNvPr>
          <p:cNvSpPr/>
          <p:nvPr userDrawn="1"/>
        </p:nvSpPr>
        <p:spPr>
          <a:xfrm>
            <a:off x="2672477" y="0"/>
            <a:ext cx="3001453" cy="6868529"/>
          </a:xfrm>
          <a:prstGeom prst="rect">
            <a:avLst/>
          </a:prstGeom>
          <a:solidFill>
            <a:srgbClr val="FFD5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5E17FB2-A426-4DE4-94E1-6B402A012EAF}"/>
              </a:ext>
            </a:extLst>
          </p:cNvPr>
          <p:cNvSpPr/>
          <p:nvPr userDrawn="1"/>
        </p:nvSpPr>
        <p:spPr>
          <a:xfrm>
            <a:off x="-14034" y="0"/>
            <a:ext cx="5579947" cy="6868529"/>
          </a:xfrm>
          <a:prstGeom prst="rect">
            <a:avLst/>
          </a:prstGeom>
          <a:solidFill>
            <a:srgbClr val="0045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lide Number Placeholder 6">
            <a:extLst>
              <a:ext uri="{FF2B5EF4-FFF2-40B4-BE49-F238E27FC236}">
                <a16:creationId xmlns:a16="http://schemas.microsoft.com/office/drawing/2014/main" id="{993734C5-A89B-40CC-AE6C-0B25EB429B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flipV="1">
            <a:off x="11441783" y="6367940"/>
            <a:ext cx="594026" cy="288807"/>
          </a:xfrm>
          <a:prstGeom prst="rect">
            <a:avLst/>
          </a:prstGeom>
        </p:spPr>
        <p:txBody>
          <a:bodyPr/>
          <a:lstStyle/>
          <a:p>
            <a:fld id="{06E00476-8A9E-490F-AB18-73544A16AA0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A71244DF-5CD4-4FB9-ABD7-D55E64BD0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877" y="2766218"/>
            <a:ext cx="517357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18878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ileron Light" panose="000004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6ABF17B-E105-45CF-A976-5E29D48B3E5B}"/>
              </a:ext>
            </a:extLst>
          </p:cNvPr>
          <p:cNvCxnSpPr>
            <a:cxnSpLocks/>
          </p:cNvCxnSpPr>
          <p:nvPr userDrawn="1"/>
        </p:nvCxnSpPr>
        <p:spPr>
          <a:xfrm>
            <a:off x="3152272" y="1965159"/>
            <a:ext cx="0" cy="2911642"/>
          </a:xfrm>
          <a:prstGeom prst="line">
            <a:avLst/>
          </a:prstGeom>
          <a:ln w="95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F74D0D2-50DD-498C-A7FE-00286C9D191B}"/>
              </a:ext>
            </a:extLst>
          </p:cNvPr>
          <p:cNvCxnSpPr>
            <a:cxnSpLocks/>
          </p:cNvCxnSpPr>
          <p:nvPr userDrawn="1"/>
        </p:nvCxnSpPr>
        <p:spPr>
          <a:xfrm>
            <a:off x="6110035" y="1965159"/>
            <a:ext cx="0" cy="2911642"/>
          </a:xfrm>
          <a:prstGeom prst="line">
            <a:avLst/>
          </a:prstGeom>
          <a:ln w="95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DC0D0D7-1FBC-44DC-9657-A3E3B802D0EC}"/>
              </a:ext>
            </a:extLst>
          </p:cNvPr>
          <p:cNvCxnSpPr>
            <a:cxnSpLocks/>
          </p:cNvCxnSpPr>
          <p:nvPr userDrawn="1"/>
        </p:nvCxnSpPr>
        <p:spPr>
          <a:xfrm>
            <a:off x="9067798" y="1965159"/>
            <a:ext cx="0" cy="2911642"/>
          </a:xfrm>
          <a:prstGeom prst="line">
            <a:avLst/>
          </a:prstGeom>
          <a:ln w="95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27820C7D-55D7-4884-A3D1-29BFB57E1FDC}"/>
              </a:ext>
            </a:extLst>
          </p:cNvPr>
          <p:cNvSpPr/>
          <p:nvPr userDrawn="1"/>
        </p:nvSpPr>
        <p:spPr>
          <a:xfrm flipV="1">
            <a:off x="9816897" y="-9199"/>
            <a:ext cx="2375103" cy="724094"/>
          </a:xfrm>
          <a:custGeom>
            <a:avLst/>
            <a:gdLst>
              <a:gd name="connsiteX0" fmla="*/ 445769 w 2375103"/>
              <a:gd name="connsiteY0" fmla="*/ 724094 h 724094"/>
              <a:gd name="connsiteX1" fmla="*/ 966899 w 2375103"/>
              <a:gd name="connsiteY1" fmla="*/ 724094 h 724094"/>
              <a:gd name="connsiteX2" fmla="*/ 1823848 w 2375103"/>
              <a:gd name="connsiteY2" fmla="*/ 724094 h 724094"/>
              <a:gd name="connsiteX3" fmla="*/ 2375103 w 2375103"/>
              <a:gd name="connsiteY3" fmla="*/ 724094 h 724094"/>
              <a:gd name="connsiteX4" fmla="*/ 2375103 w 2375103"/>
              <a:gd name="connsiteY4" fmla="*/ 0 h 724094"/>
              <a:gd name="connsiteX5" fmla="*/ 1823848 w 2375103"/>
              <a:gd name="connsiteY5" fmla="*/ 0 h 724094"/>
              <a:gd name="connsiteX6" fmla="*/ 966899 w 2375103"/>
              <a:gd name="connsiteY6" fmla="*/ 0 h 724094"/>
              <a:gd name="connsiteX7" fmla="*/ 0 w 2375103"/>
              <a:gd name="connsiteY7" fmla="*/ 0 h 724094"/>
              <a:gd name="connsiteX8" fmla="*/ 446560 w 2375103"/>
              <a:gd name="connsiteY8" fmla="*/ 714895 h 724094"/>
              <a:gd name="connsiteX9" fmla="*/ 440023 w 2375103"/>
              <a:gd name="connsiteY9" fmla="*/ 714895 h 724094"/>
              <a:gd name="connsiteX10" fmla="*/ 445769 w 2375103"/>
              <a:gd name="connsiteY10" fmla="*/ 724094 h 724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75103" h="724094">
                <a:moveTo>
                  <a:pt x="445769" y="724094"/>
                </a:moveTo>
                <a:lnTo>
                  <a:pt x="966899" y="724094"/>
                </a:lnTo>
                <a:lnTo>
                  <a:pt x="1823848" y="724094"/>
                </a:lnTo>
                <a:lnTo>
                  <a:pt x="2375103" y="724094"/>
                </a:lnTo>
                <a:lnTo>
                  <a:pt x="2375103" y="0"/>
                </a:lnTo>
                <a:lnTo>
                  <a:pt x="1823848" y="0"/>
                </a:lnTo>
                <a:lnTo>
                  <a:pt x="966899" y="0"/>
                </a:lnTo>
                <a:lnTo>
                  <a:pt x="0" y="0"/>
                </a:lnTo>
                <a:lnTo>
                  <a:pt x="446560" y="714895"/>
                </a:lnTo>
                <a:lnTo>
                  <a:pt x="440023" y="714895"/>
                </a:lnTo>
                <a:lnTo>
                  <a:pt x="445769" y="724094"/>
                </a:lnTo>
                <a:close/>
              </a:path>
            </a:pathLst>
          </a:custGeom>
          <a:solidFill>
            <a:srgbClr val="FFD5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119800F-93E3-4F04-A4FF-A3C4EE83F2D0}"/>
              </a:ext>
            </a:extLst>
          </p:cNvPr>
          <p:cNvSpPr/>
          <p:nvPr userDrawn="1"/>
        </p:nvSpPr>
        <p:spPr>
          <a:xfrm flipV="1">
            <a:off x="0" y="-387"/>
            <a:ext cx="8117306" cy="457200"/>
          </a:xfrm>
          <a:custGeom>
            <a:avLst/>
            <a:gdLst>
              <a:gd name="connsiteX0" fmla="*/ 0 w 8336657"/>
              <a:gd name="connsiteY0" fmla="*/ 0 h 501650"/>
              <a:gd name="connsiteX1" fmla="*/ 8027717 w 8336657"/>
              <a:gd name="connsiteY1" fmla="*/ 0 h 501650"/>
              <a:gd name="connsiteX2" fmla="*/ 8336657 w 8336657"/>
              <a:gd name="connsiteY2" fmla="*/ 501650 h 501650"/>
              <a:gd name="connsiteX3" fmla="*/ 0 w 8336657"/>
              <a:gd name="connsiteY3" fmla="*/ 501650 h 501650"/>
              <a:gd name="connsiteX4" fmla="*/ 0 w 8336657"/>
              <a:gd name="connsiteY4" fmla="*/ 0 h 50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36657" h="501650">
                <a:moveTo>
                  <a:pt x="0" y="0"/>
                </a:moveTo>
                <a:lnTo>
                  <a:pt x="8027717" y="0"/>
                </a:lnTo>
                <a:lnTo>
                  <a:pt x="8336657" y="501650"/>
                </a:lnTo>
                <a:lnTo>
                  <a:pt x="0" y="501650"/>
                </a:lnTo>
                <a:lnTo>
                  <a:pt x="0" y="0"/>
                </a:lnTo>
                <a:close/>
              </a:path>
            </a:pathLst>
          </a:custGeom>
          <a:solidFill>
            <a:srgbClr val="00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cap="small" baseline="0" dirty="0">
              <a:solidFill>
                <a:srgbClr val="002060"/>
              </a:solidFill>
              <a:ea typeface="+mn-lt"/>
              <a:cs typeface="+mn-lt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D93646B4-7859-4A91-9AAE-5A960A3651FB}"/>
              </a:ext>
            </a:extLst>
          </p:cNvPr>
          <p:cNvSpPr/>
          <p:nvPr userDrawn="1"/>
        </p:nvSpPr>
        <p:spPr>
          <a:xfrm flipV="1">
            <a:off x="7929328" y="-387"/>
            <a:ext cx="2221523" cy="457200"/>
          </a:xfrm>
          <a:custGeom>
            <a:avLst/>
            <a:gdLst>
              <a:gd name="connsiteX0" fmla="*/ 285590 w 2221523"/>
              <a:gd name="connsiteY0" fmla="*/ 457200 h 457200"/>
              <a:gd name="connsiteX1" fmla="*/ 2221523 w 2221523"/>
              <a:gd name="connsiteY1" fmla="*/ 457200 h 457200"/>
              <a:gd name="connsiteX2" fmla="*/ 1935933 w 2221523"/>
              <a:gd name="connsiteY2" fmla="*/ 0 h 457200"/>
              <a:gd name="connsiteX3" fmla="*/ 0 w 2221523"/>
              <a:gd name="connsiteY3" fmla="*/ 0 h 457200"/>
              <a:gd name="connsiteX4" fmla="*/ 285590 w 2221523"/>
              <a:gd name="connsiteY4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1523" h="457200">
                <a:moveTo>
                  <a:pt x="285590" y="457200"/>
                </a:moveTo>
                <a:lnTo>
                  <a:pt x="2221523" y="457200"/>
                </a:lnTo>
                <a:lnTo>
                  <a:pt x="1935933" y="0"/>
                </a:lnTo>
                <a:lnTo>
                  <a:pt x="0" y="0"/>
                </a:lnTo>
                <a:lnTo>
                  <a:pt x="285590" y="457200"/>
                </a:lnTo>
                <a:close/>
              </a:path>
            </a:pathLst>
          </a:custGeom>
          <a:solidFill>
            <a:srgbClr val="8C8C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E558AB-C9B3-4DEA-8826-18D1FB11CF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 flipV="1">
            <a:off x="-14034" y="6143105"/>
            <a:ext cx="12192000" cy="7254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7A35EF-4454-49BD-AA36-3C588F9E2B9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234477" y="2358458"/>
            <a:ext cx="2664183" cy="1987468"/>
          </a:xfrm>
          <a:prstGeom prst="rect">
            <a:avLst/>
          </a:prstGeom>
        </p:spPr>
      </p:pic>
      <p:sp>
        <p:nvSpPr>
          <p:cNvPr id="23" name="Slide Number Placeholder 6">
            <a:extLst>
              <a:ext uri="{FF2B5EF4-FFF2-40B4-BE49-F238E27FC236}">
                <a16:creationId xmlns:a16="http://schemas.microsoft.com/office/drawing/2014/main" id="{993734C5-A89B-40CC-AE6C-0B25EB429B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flipV="1">
            <a:off x="11431535" y="6505817"/>
            <a:ext cx="594026" cy="288807"/>
          </a:xfrm>
          <a:prstGeom prst="rect">
            <a:avLst/>
          </a:prstGeom>
        </p:spPr>
        <p:txBody>
          <a:bodyPr/>
          <a:lstStyle/>
          <a:p>
            <a:fld id="{06E00476-8A9E-490F-AB18-73544A16AA0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343C2C5C-435C-40AC-8F84-E50CC5D22B0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80" y="2421247"/>
            <a:ext cx="2427922" cy="1999465"/>
          </a:xfrm>
          <a:prstGeom prst="rect">
            <a:avLst/>
          </a:prstGeom>
        </p:spPr>
      </p:pic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2CE49D8D-2AFB-4C94-B7E8-811BC095AEC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146" y="2393798"/>
            <a:ext cx="2581141" cy="2070404"/>
          </a:xfrm>
          <a:prstGeom prst="rect">
            <a:avLst/>
          </a:prstGeom>
        </p:spPr>
      </p:pic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BAD547AA-2973-4C93-8DD1-ABDD5A7D0E0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296" y="2204164"/>
            <a:ext cx="2240719" cy="212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762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D801502-B426-469D-A295-F575CF23FE01}"/>
              </a:ext>
            </a:extLst>
          </p:cNvPr>
          <p:cNvSpPr/>
          <p:nvPr userDrawn="1"/>
        </p:nvSpPr>
        <p:spPr>
          <a:xfrm>
            <a:off x="2762667" y="0"/>
            <a:ext cx="3001453" cy="6868529"/>
          </a:xfrm>
          <a:prstGeom prst="rect">
            <a:avLst/>
          </a:prstGeom>
          <a:solidFill>
            <a:srgbClr val="00417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F6CCBE-8A1E-4445-BFBC-A8CED225F3A6}"/>
              </a:ext>
            </a:extLst>
          </p:cNvPr>
          <p:cNvSpPr/>
          <p:nvPr userDrawn="1"/>
        </p:nvSpPr>
        <p:spPr>
          <a:xfrm>
            <a:off x="2672477" y="0"/>
            <a:ext cx="3001453" cy="6868529"/>
          </a:xfrm>
          <a:prstGeom prst="rect">
            <a:avLst/>
          </a:prstGeom>
          <a:solidFill>
            <a:srgbClr val="8C8C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5E17FB2-A426-4DE4-94E1-6B402A012EAF}"/>
              </a:ext>
            </a:extLst>
          </p:cNvPr>
          <p:cNvSpPr/>
          <p:nvPr userDrawn="1"/>
        </p:nvSpPr>
        <p:spPr>
          <a:xfrm>
            <a:off x="-14034" y="0"/>
            <a:ext cx="5579947" cy="6868529"/>
          </a:xfrm>
          <a:prstGeom prst="rect">
            <a:avLst/>
          </a:prstGeom>
          <a:solidFill>
            <a:srgbClr val="FFD5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lide Number Placeholder 6">
            <a:extLst>
              <a:ext uri="{FF2B5EF4-FFF2-40B4-BE49-F238E27FC236}">
                <a16:creationId xmlns:a16="http://schemas.microsoft.com/office/drawing/2014/main" id="{993734C5-A89B-40CC-AE6C-0B25EB429B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flipV="1">
            <a:off x="11441783" y="6367940"/>
            <a:ext cx="594026" cy="288807"/>
          </a:xfrm>
          <a:prstGeom prst="rect">
            <a:avLst/>
          </a:prstGeom>
        </p:spPr>
        <p:txBody>
          <a:bodyPr/>
          <a:lstStyle/>
          <a:p>
            <a:fld id="{06E00476-8A9E-490F-AB18-73544A16AA0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A71244DF-5CD4-4FB9-ABD7-D55E64BD0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877" y="2766218"/>
            <a:ext cx="517357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3630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ileron Light" panose="000004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D801502-B426-469D-A295-F575CF23FE01}"/>
              </a:ext>
            </a:extLst>
          </p:cNvPr>
          <p:cNvSpPr/>
          <p:nvPr userDrawn="1"/>
        </p:nvSpPr>
        <p:spPr>
          <a:xfrm>
            <a:off x="2762667" y="0"/>
            <a:ext cx="3001453" cy="6868529"/>
          </a:xfrm>
          <a:prstGeom prst="rect">
            <a:avLst/>
          </a:prstGeom>
          <a:solidFill>
            <a:srgbClr val="FFD50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F6CCBE-8A1E-4445-BFBC-A8CED225F3A6}"/>
              </a:ext>
            </a:extLst>
          </p:cNvPr>
          <p:cNvSpPr/>
          <p:nvPr userDrawn="1"/>
        </p:nvSpPr>
        <p:spPr>
          <a:xfrm>
            <a:off x="2672477" y="0"/>
            <a:ext cx="3001453" cy="6868529"/>
          </a:xfrm>
          <a:prstGeom prst="rect">
            <a:avLst/>
          </a:prstGeom>
          <a:solidFill>
            <a:srgbClr val="004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5E17FB2-A426-4DE4-94E1-6B402A012EAF}"/>
              </a:ext>
            </a:extLst>
          </p:cNvPr>
          <p:cNvSpPr/>
          <p:nvPr userDrawn="1"/>
        </p:nvSpPr>
        <p:spPr>
          <a:xfrm>
            <a:off x="-14034" y="0"/>
            <a:ext cx="5579947" cy="6868529"/>
          </a:xfrm>
          <a:prstGeom prst="rect">
            <a:avLst/>
          </a:prstGeom>
          <a:solidFill>
            <a:srgbClr val="8C8C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lide Number Placeholder 6">
            <a:extLst>
              <a:ext uri="{FF2B5EF4-FFF2-40B4-BE49-F238E27FC236}">
                <a16:creationId xmlns:a16="http://schemas.microsoft.com/office/drawing/2014/main" id="{993734C5-A89B-40CC-AE6C-0B25EB429B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flipV="1">
            <a:off x="11441783" y="6367940"/>
            <a:ext cx="594026" cy="288807"/>
          </a:xfrm>
          <a:prstGeom prst="rect">
            <a:avLst/>
          </a:prstGeom>
        </p:spPr>
        <p:txBody>
          <a:bodyPr/>
          <a:lstStyle/>
          <a:p>
            <a:fld id="{06E00476-8A9E-490F-AB18-73544A16AA0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A71244DF-5CD4-4FB9-ABD7-D55E64BD0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877" y="2766218"/>
            <a:ext cx="517357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13626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ileron Light" panose="000004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llelogram 8">
            <a:extLst>
              <a:ext uri="{FF2B5EF4-FFF2-40B4-BE49-F238E27FC236}">
                <a16:creationId xmlns:a16="http://schemas.microsoft.com/office/drawing/2014/main" id="{D2BA2B54-18DE-4997-80A0-9B2C0B3E42FD}"/>
              </a:ext>
            </a:extLst>
          </p:cNvPr>
          <p:cNvSpPr/>
          <p:nvPr userDrawn="1"/>
        </p:nvSpPr>
        <p:spPr>
          <a:xfrm flipH="1">
            <a:off x="-3687643" y="0"/>
            <a:ext cx="6533147" cy="7772400"/>
          </a:xfrm>
          <a:prstGeom prst="parallelogram">
            <a:avLst/>
          </a:prstGeom>
          <a:solidFill>
            <a:srgbClr val="8C8C8C"/>
          </a:solidFill>
          <a:ln>
            <a:noFill/>
          </a:ln>
          <a:effectLst>
            <a:outerShdw blurRad="5080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2CCEB228-6C40-4CF2-8521-38D23AD0C764}"/>
              </a:ext>
            </a:extLst>
          </p:cNvPr>
          <p:cNvSpPr/>
          <p:nvPr userDrawn="1"/>
        </p:nvSpPr>
        <p:spPr>
          <a:xfrm flipH="1">
            <a:off x="-3944573" y="0"/>
            <a:ext cx="6533147" cy="7772400"/>
          </a:xfrm>
          <a:prstGeom prst="parallelogram">
            <a:avLst/>
          </a:prstGeom>
          <a:solidFill>
            <a:srgbClr val="FFD5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arallelogram 2">
            <a:extLst>
              <a:ext uri="{FF2B5EF4-FFF2-40B4-BE49-F238E27FC236}">
                <a16:creationId xmlns:a16="http://schemas.microsoft.com/office/drawing/2014/main" id="{980E0885-1E09-4B6A-879F-AFA1E3377DEE}"/>
              </a:ext>
            </a:extLst>
          </p:cNvPr>
          <p:cNvSpPr/>
          <p:nvPr userDrawn="1"/>
        </p:nvSpPr>
        <p:spPr>
          <a:xfrm flipH="1">
            <a:off x="-4250362" y="0"/>
            <a:ext cx="6533147" cy="7772400"/>
          </a:xfrm>
          <a:prstGeom prst="parallelogram">
            <a:avLst/>
          </a:prstGeom>
          <a:solidFill>
            <a:srgbClr val="0041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lide Number Placeholder 6">
            <a:extLst>
              <a:ext uri="{FF2B5EF4-FFF2-40B4-BE49-F238E27FC236}">
                <a16:creationId xmlns:a16="http://schemas.microsoft.com/office/drawing/2014/main" id="{993734C5-A89B-40CC-AE6C-0B25EB429B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flipV="1">
            <a:off x="11441783" y="6367940"/>
            <a:ext cx="594026" cy="288807"/>
          </a:xfrm>
          <a:prstGeom prst="rect">
            <a:avLst/>
          </a:prstGeom>
        </p:spPr>
        <p:txBody>
          <a:bodyPr/>
          <a:lstStyle/>
          <a:p>
            <a:fld id="{06E00476-8A9E-490F-AB18-73544A16AA0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A71244DF-5CD4-4FB9-ABD7-D55E64BD0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5705" y="323808"/>
            <a:ext cx="880309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14762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ileron Light" panose="000004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llelogram 8">
            <a:extLst>
              <a:ext uri="{FF2B5EF4-FFF2-40B4-BE49-F238E27FC236}">
                <a16:creationId xmlns:a16="http://schemas.microsoft.com/office/drawing/2014/main" id="{D2BA2B54-18DE-4997-80A0-9B2C0B3E42FD}"/>
              </a:ext>
            </a:extLst>
          </p:cNvPr>
          <p:cNvSpPr/>
          <p:nvPr userDrawn="1"/>
        </p:nvSpPr>
        <p:spPr>
          <a:xfrm flipH="1">
            <a:off x="-3639520" y="0"/>
            <a:ext cx="6533147" cy="7772400"/>
          </a:xfrm>
          <a:prstGeom prst="parallelogram">
            <a:avLst/>
          </a:prstGeom>
          <a:solidFill>
            <a:srgbClr val="FFD503"/>
          </a:solidFill>
          <a:ln>
            <a:noFill/>
          </a:ln>
          <a:effectLst>
            <a:outerShdw blurRad="5080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2CCEB228-6C40-4CF2-8521-38D23AD0C764}"/>
              </a:ext>
            </a:extLst>
          </p:cNvPr>
          <p:cNvSpPr/>
          <p:nvPr userDrawn="1"/>
        </p:nvSpPr>
        <p:spPr>
          <a:xfrm flipH="1">
            <a:off x="-3944573" y="0"/>
            <a:ext cx="6533147" cy="7772400"/>
          </a:xfrm>
          <a:prstGeom prst="parallelogram">
            <a:avLst/>
          </a:prstGeom>
          <a:solidFill>
            <a:srgbClr val="004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arallelogram 2">
            <a:extLst>
              <a:ext uri="{FF2B5EF4-FFF2-40B4-BE49-F238E27FC236}">
                <a16:creationId xmlns:a16="http://schemas.microsoft.com/office/drawing/2014/main" id="{980E0885-1E09-4B6A-879F-AFA1E3377DEE}"/>
              </a:ext>
            </a:extLst>
          </p:cNvPr>
          <p:cNvSpPr/>
          <p:nvPr userDrawn="1"/>
        </p:nvSpPr>
        <p:spPr>
          <a:xfrm flipH="1">
            <a:off x="-4250362" y="0"/>
            <a:ext cx="6533147" cy="7772400"/>
          </a:xfrm>
          <a:prstGeom prst="parallelogram">
            <a:avLst/>
          </a:prstGeom>
          <a:solidFill>
            <a:srgbClr val="8C8C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lide Number Placeholder 6">
            <a:extLst>
              <a:ext uri="{FF2B5EF4-FFF2-40B4-BE49-F238E27FC236}">
                <a16:creationId xmlns:a16="http://schemas.microsoft.com/office/drawing/2014/main" id="{993734C5-A89B-40CC-AE6C-0B25EB429B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flipV="1">
            <a:off x="11441783" y="6367940"/>
            <a:ext cx="594026" cy="288807"/>
          </a:xfrm>
          <a:prstGeom prst="rect">
            <a:avLst/>
          </a:prstGeom>
        </p:spPr>
        <p:txBody>
          <a:bodyPr/>
          <a:lstStyle/>
          <a:p>
            <a:fld id="{06E00476-8A9E-490F-AB18-73544A16AA0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A71244DF-5CD4-4FB9-ABD7-D55E64BD0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5705" y="323808"/>
            <a:ext cx="880309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89551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ileron Light" panose="000004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llelogram 8">
            <a:extLst>
              <a:ext uri="{FF2B5EF4-FFF2-40B4-BE49-F238E27FC236}">
                <a16:creationId xmlns:a16="http://schemas.microsoft.com/office/drawing/2014/main" id="{D2BA2B54-18DE-4997-80A0-9B2C0B3E42FD}"/>
              </a:ext>
            </a:extLst>
          </p:cNvPr>
          <p:cNvSpPr/>
          <p:nvPr userDrawn="1"/>
        </p:nvSpPr>
        <p:spPr>
          <a:xfrm flipH="1">
            <a:off x="-3639520" y="0"/>
            <a:ext cx="6533147" cy="7772400"/>
          </a:xfrm>
          <a:prstGeom prst="parallelogram">
            <a:avLst/>
          </a:prstGeom>
          <a:solidFill>
            <a:srgbClr val="00417F"/>
          </a:solidFill>
          <a:ln>
            <a:noFill/>
          </a:ln>
          <a:effectLst>
            <a:outerShdw blurRad="5080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2CCEB228-6C40-4CF2-8521-38D23AD0C764}"/>
              </a:ext>
            </a:extLst>
          </p:cNvPr>
          <p:cNvSpPr/>
          <p:nvPr userDrawn="1"/>
        </p:nvSpPr>
        <p:spPr>
          <a:xfrm flipH="1">
            <a:off x="-3944578" y="0"/>
            <a:ext cx="6533147" cy="7772400"/>
          </a:xfrm>
          <a:prstGeom prst="parallelogram">
            <a:avLst/>
          </a:prstGeom>
          <a:solidFill>
            <a:srgbClr val="8C8C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arallelogram 2">
            <a:extLst>
              <a:ext uri="{FF2B5EF4-FFF2-40B4-BE49-F238E27FC236}">
                <a16:creationId xmlns:a16="http://schemas.microsoft.com/office/drawing/2014/main" id="{980E0885-1E09-4B6A-879F-AFA1E3377DEE}"/>
              </a:ext>
            </a:extLst>
          </p:cNvPr>
          <p:cNvSpPr/>
          <p:nvPr userDrawn="1"/>
        </p:nvSpPr>
        <p:spPr>
          <a:xfrm flipH="1">
            <a:off x="-4250362" y="0"/>
            <a:ext cx="6533147" cy="7772400"/>
          </a:xfrm>
          <a:prstGeom prst="parallelogram">
            <a:avLst/>
          </a:prstGeom>
          <a:solidFill>
            <a:srgbClr val="FFD50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lide Number Placeholder 6">
            <a:extLst>
              <a:ext uri="{FF2B5EF4-FFF2-40B4-BE49-F238E27FC236}">
                <a16:creationId xmlns:a16="http://schemas.microsoft.com/office/drawing/2014/main" id="{993734C5-A89B-40CC-AE6C-0B25EB429B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flipV="1">
            <a:off x="11441783" y="6367940"/>
            <a:ext cx="594026" cy="288807"/>
          </a:xfrm>
          <a:prstGeom prst="rect">
            <a:avLst/>
          </a:prstGeom>
        </p:spPr>
        <p:txBody>
          <a:bodyPr/>
          <a:lstStyle/>
          <a:p>
            <a:fld id="{06E00476-8A9E-490F-AB18-73544A16AA0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A71244DF-5CD4-4FB9-ABD7-D55E64BD0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5705" y="323808"/>
            <a:ext cx="880309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21968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ileron Light" panose="000004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505A32-6789-40B5-B940-4F425BAC4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00417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862B7-5DD1-40D2-9476-9FF611C451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03150"/>
            <a:ext cx="10515600" cy="38998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E601C4-57EE-40B0-8EAF-42A95374A1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64D7F4-AF73-4716-9B6A-513C3A106025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C8EA50-7AC9-4AC3-A242-75D5D7E709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059878-6C2D-41EC-AF8A-845E219B4B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C1A166-9CA4-4962-904D-8A251CDD644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703037-E23A-4788-B7D3-57030549D401}"/>
              </a:ext>
            </a:extLst>
          </p:cNvPr>
          <p:cNvSpPr/>
          <p:nvPr userDrawn="1"/>
        </p:nvSpPr>
        <p:spPr>
          <a:xfrm>
            <a:off x="336884" y="1155032"/>
            <a:ext cx="11405937" cy="495701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198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505A32-6789-40B5-B940-4F425BAC4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D50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862B7-5DD1-40D2-9476-9FF611C451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03150"/>
            <a:ext cx="10515600" cy="38998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E601C4-57EE-40B0-8EAF-42A95374A1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64D7F4-AF73-4716-9B6A-513C3A106025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C8EA50-7AC9-4AC3-A242-75D5D7E709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059878-6C2D-41EC-AF8A-845E219B4B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C1A166-9CA4-4962-904D-8A251CDD644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703037-E23A-4788-B7D3-57030549D401}"/>
              </a:ext>
            </a:extLst>
          </p:cNvPr>
          <p:cNvSpPr/>
          <p:nvPr userDrawn="1"/>
        </p:nvSpPr>
        <p:spPr>
          <a:xfrm>
            <a:off x="336884" y="1155032"/>
            <a:ext cx="11405937" cy="4957010"/>
          </a:xfrm>
          <a:prstGeom prst="rect">
            <a:avLst/>
          </a:prstGeom>
          <a:noFill/>
          <a:ln w="28575">
            <a:solidFill>
              <a:srgbClr val="FFD5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497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6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networksciencebook.com/chapter/4#hubs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networksciencebook.com/chapter/4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sualcapitalist.com/ranking-the-top-100-websites-in-the-world/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://networksciencebook.com/chapter/4#scale-free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networksciencebook.com/chapter/4#scale-free" TargetMode="Externa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networksciencebook.com/chapter/4#scale-free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Relationship Id="rId4" Type="http://schemas.openxmlformats.org/officeDocument/2006/relationships/hyperlink" Target="http://networksciencebook.com/chapter/4#universality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barabasi.com/networksciencebook/chapter/5#growth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barabasi.com/networksciencebook/chapter/5#growth" TargetMode="External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networkx.lanl.gov/reference/generated/networkx.generators.random_graphs.barabasi_albert_graph.html#networkx.generators.random_graphs.barabasi_albert_graph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mathinsight.org/generating_networks_desired_degree_distribution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networkx.github.io/documentation/networkx-1.10/reference/generated/networkx.generators.degree_seq.configuration_model.html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5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networksciencebook.com/chapter/4#scale-free" TargetMode="External"/><Relationship Id="rId2" Type="http://schemas.openxmlformats.org/officeDocument/2006/relationships/hyperlink" Target="https://epubs.siam.org/doi/pdf/10.1137/S003614450342480" TargetMode="External"/><Relationship Id="rId1" Type="http://schemas.openxmlformats.org/officeDocument/2006/relationships/slideLayout" Target="../slideLayouts/slideLayout7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ox.com/a/internet-maps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6.xml"/><Relationship Id="rId5" Type="http://schemas.openxmlformats.org/officeDocument/2006/relationships/hyperlink" Target="https://www.theguardian.com/technology/2017/mar/11/tim-berners-lee-web-inventor-save-internet" TargetMode="External"/><Relationship Id="rId4" Type="http://schemas.openxmlformats.org/officeDocument/2006/relationships/hyperlink" Target="https://webdesign.tutsplus.com/articles/a-brief-history-of-the-world-wide-web--webdesign-8710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www.worldwidewebsize.com/" TargetMode="External"/><Relationship Id="rId1" Type="http://schemas.openxmlformats.org/officeDocument/2006/relationships/slideLayout" Target="../slideLayouts/slideLayout5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barabasi.com/networksciencebook/chapter/4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scholar.harvard.edu/files/noahmiller/files/statistical_mechanics.pdf" TargetMode="External"/><Relationship Id="rId1" Type="http://schemas.openxmlformats.org/officeDocument/2006/relationships/slideLayout" Target="../slideLayouts/slideLayout6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915152-C940-4E76-A097-099F64F9A132}"/>
              </a:ext>
            </a:extLst>
          </p:cNvPr>
          <p:cNvSpPr txBox="1"/>
          <p:nvPr/>
        </p:nvSpPr>
        <p:spPr>
          <a:xfrm>
            <a:off x="2615738" y="5469775"/>
            <a:ext cx="95762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ileron Light" panose="00000400000000000000" pitchFamily="50" charset="0"/>
                <a:ea typeface="+mn-ea"/>
                <a:cs typeface="+mn-cs"/>
              </a:rPr>
              <a:t>MA4404 Complex Networks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ileron Light" panose="00000400000000000000" pitchFamily="50" charset="0"/>
                <a:ea typeface="+mn-ea"/>
                <a:cs typeface="+mn-cs"/>
              </a:rPr>
              <a:t>Network Science Overview (part </a:t>
            </a:r>
            <a:r>
              <a:rPr lang="en-US" sz="3600" b="1" dirty="0">
                <a:solidFill>
                  <a:srgbClr val="4472C4">
                    <a:lumMod val="75000"/>
                  </a:srgbClr>
                </a:solidFill>
                <a:latin typeface="Aileron Light" panose="00000400000000000000" pitchFamily="50" charset="0"/>
              </a:rPr>
              <a:t>3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ileron Light" panose="00000400000000000000" pitchFamily="50" charset="0"/>
                <a:ea typeface="+mn-ea"/>
                <a:cs typeface="+mn-cs"/>
              </a:rPr>
              <a:t>)</a:t>
            </a: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625E524B-9AC3-4AFD-BCF7-C46EB1A497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90" y="60353"/>
            <a:ext cx="377662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 Light" panose="00000400000000000000" pitchFamily="50" charset="0"/>
                <a:ea typeface="MS PGothic" pitchFamily="34" charset="-128"/>
                <a:cs typeface="Arial" pitchFamily="34" charset="0"/>
              </a:rPr>
              <a:t>Excellence Through Knowledge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0AF49FF9-E536-4CFE-ADB4-91157FC729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07847"/>
            <a:ext cx="4804756" cy="88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ileron Light" panose="00000400000000000000" pitchFamily="50" charset="0"/>
                <a:ea typeface="MS PGothic" pitchFamily="34" charset="-128"/>
                <a:cs typeface="+mn-cs"/>
              </a:rPr>
              <a:t>Prof. Ralucca Gera, rgera@nps.edu 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ileron Light" panose="00000400000000000000" pitchFamily="50" charset="0"/>
                <a:ea typeface="MS PGothic" pitchFamily="34" charset="-128"/>
                <a:cs typeface="+mn-cs"/>
              </a:rPr>
              <a:t>Applied Mathematics Department, </a:t>
            </a:r>
            <a:b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ileron Light" panose="00000400000000000000" pitchFamily="50" charset="0"/>
                <a:ea typeface="MS PGothic" pitchFamily="34" charset="-128"/>
                <a:cs typeface="+mn-cs"/>
              </a:rPr>
            </a:b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ileron Light" panose="00000400000000000000" pitchFamily="50" charset="0"/>
                <a:ea typeface="MS PGothic" pitchFamily="34" charset="-128"/>
                <a:cs typeface="+mn-cs"/>
              </a:rPr>
              <a:t>Naval Postgraduate School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675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EB049-17E6-403C-8AB9-05A0BB4C5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Statistical mechanics (2)</a:t>
            </a:r>
          </a:p>
        </p:txBody>
      </p:sp>
      <p:graphicFrame>
        <p:nvGraphicFramePr>
          <p:cNvPr id="3" name="Content Placeholder 4">
            <a:extLst>
              <a:ext uri="{FF2B5EF4-FFF2-40B4-BE49-F238E27FC236}">
                <a16:creationId xmlns:a16="http://schemas.microsoft.com/office/drawing/2014/main" id="{5AFB6D2C-82D2-48EA-AE0B-EC7F270A72A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8648847"/>
              </p:ext>
            </p:extLst>
          </p:nvPr>
        </p:nvGraphicFramePr>
        <p:xfrm>
          <a:off x="3827888" y="1525157"/>
          <a:ext cx="8348870" cy="48040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EF2AD86-1150-4050-899E-C9168F447726}"/>
              </a:ext>
            </a:extLst>
          </p:cNvPr>
          <p:cNvSpPr txBox="1"/>
          <p:nvPr/>
        </p:nvSpPr>
        <p:spPr>
          <a:xfrm>
            <a:off x="385308" y="1929892"/>
            <a:ext cx="4459253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“Through analyzing the data of BGP tables in recent 5 years, we find that the </a:t>
            </a:r>
            <a:r>
              <a:rPr lang="en-US" sz="2400" dirty="0">
                <a:solidFill>
                  <a:srgbClr val="FF0000"/>
                </a:solidFill>
              </a:rPr>
              <a:t>average path length </a:t>
            </a:r>
            <a:r>
              <a:rPr lang="en-US" sz="2400" dirty="0"/>
              <a:t>of the Internet is descending and the </a:t>
            </a:r>
            <a:r>
              <a:rPr lang="en-US" sz="2400" dirty="0">
                <a:solidFill>
                  <a:srgbClr val="FF0000"/>
                </a:solidFill>
              </a:rPr>
              <a:t>descending rate is about 0.00025 </a:t>
            </a:r>
            <a:r>
              <a:rPr lang="en-US" sz="2400" dirty="0"/>
              <a:t>which is much different from the result induced from the theories.” </a:t>
            </a:r>
          </a:p>
          <a:p>
            <a:pPr algn="r"/>
            <a:r>
              <a:rPr lang="en-US" sz="1000" dirty="0"/>
              <a:t>Form “Does the Average Path Length Grow in the Internet?”</a:t>
            </a:r>
          </a:p>
          <a:p>
            <a:pPr algn="r" fontAlgn="ctr"/>
            <a:r>
              <a:rPr lang="en-US" sz="1000" dirty="0"/>
              <a:t>By </a:t>
            </a:r>
            <a:r>
              <a:rPr lang="en-US" sz="1000" dirty="0" err="1"/>
              <a:t>Jinjing</a:t>
            </a:r>
            <a:r>
              <a:rPr lang="en-US" sz="1000" dirty="0"/>
              <a:t> Zhao, </a:t>
            </a:r>
            <a:r>
              <a:rPr lang="en-US" sz="1000" dirty="0" err="1"/>
              <a:t>Peidong</a:t>
            </a:r>
            <a:r>
              <a:rPr lang="en-US" sz="1000" dirty="0"/>
              <a:t> Zhu, Xicheng Lu, Lei Xuan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5D7EC0-B5B2-4FC0-94F5-E86D838FFF07}"/>
              </a:ext>
            </a:extLst>
          </p:cNvPr>
          <p:cNvSpPr txBox="1"/>
          <p:nvPr/>
        </p:nvSpPr>
        <p:spPr>
          <a:xfrm>
            <a:off x="10026595" y="5263763"/>
            <a:ext cx="1965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Size of the internet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B24AB4-E222-45D4-867F-5F931D9C69DB}"/>
              </a:ext>
            </a:extLst>
          </p:cNvPr>
          <p:cNvSpPr txBox="1"/>
          <p:nvPr/>
        </p:nvSpPr>
        <p:spPr>
          <a:xfrm rot="16200000">
            <a:off x="4822061" y="3561108"/>
            <a:ext cx="1421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Average path</a:t>
            </a:r>
          </a:p>
        </p:txBody>
      </p:sp>
    </p:spTree>
    <p:extLst>
      <p:ext uri="{BB962C8B-B14F-4D97-AF65-F5344CB8AC3E}">
        <p14:creationId xmlns:p14="http://schemas.microsoft.com/office/powerpoint/2010/main" val="7045070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6816" y="201168"/>
            <a:ext cx="5259707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So what?</a:t>
            </a: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357DD0D3-F869-46D0-944C-6EC60E19E3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36816" cy="5254922"/>
          </a:xfrm>
          <a:custGeom>
            <a:avLst/>
            <a:gdLst>
              <a:gd name="connsiteX0" fmla="*/ 0 w 6136816"/>
              <a:gd name="connsiteY0" fmla="*/ 0 h 5254922"/>
              <a:gd name="connsiteX1" fmla="*/ 6136816 w 6136816"/>
              <a:gd name="connsiteY1" fmla="*/ 0 h 5254922"/>
              <a:gd name="connsiteX2" fmla="*/ 6134892 w 6136816"/>
              <a:gd name="connsiteY2" fmla="*/ 111520 h 5254922"/>
              <a:gd name="connsiteX3" fmla="*/ 6066513 w 6136816"/>
              <a:gd name="connsiteY3" fmla="*/ 752995 h 5254922"/>
              <a:gd name="connsiteX4" fmla="*/ 140712 w 6136816"/>
              <a:gd name="connsiteY4" fmla="*/ 5219363 h 5254922"/>
              <a:gd name="connsiteX5" fmla="*/ 0 w 6136816"/>
              <a:gd name="connsiteY5" fmla="*/ 5199534 h 525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6816" h="5254922">
                <a:moveTo>
                  <a:pt x="0" y="0"/>
                </a:moveTo>
                <a:lnTo>
                  <a:pt x="6136816" y="0"/>
                </a:lnTo>
                <a:lnTo>
                  <a:pt x="6134892" y="111520"/>
                </a:lnTo>
                <a:cubicBezTo>
                  <a:pt x="6124961" y="323936"/>
                  <a:pt x="6102367" y="538040"/>
                  <a:pt x="6066513" y="752995"/>
                </a:cubicBezTo>
                <a:cubicBezTo>
                  <a:pt x="5592281" y="3596146"/>
                  <a:pt x="2972232" y="5545369"/>
                  <a:pt x="140712" y="5219363"/>
                </a:cubicBezTo>
                <a:lnTo>
                  <a:pt x="0" y="5199534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3074" name="Picture 2" descr="Why didn't COVID-19 break the internet? | Network World">
            <a:extLst>
              <a:ext uri="{FF2B5EF4-FFF2-40B4-BE49-F238E27FC236}">
                <a16:creationId xmlns:a16="http://schemas.microsoft.com/office/drawing/2014/main" id="{4AD5F358-610C-41F9-9DB3-7F6F3250AD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6" r="1826" b="-1"/>
          <a:stretch/>
        </p:blipFill>
        <p:spPr bwMode="auto">
          <a:xfrm>
            <a:off x="1" y="2"/>
            <a:ext cx="5863721" cy="4984915"/>
          </a:xfrm>
          <a:custGeom>
            <a:avLst/>
            <a:gdLst/>
            <a:ahLst/>
            <a:cxnLst/>
            <a:rect l="l" t="t" r="r" b="b"/>
            <a:pathLst>
              <a:path w="5863721" h="4984915">
                <a:moveTo>
                  <a:pt x="0" y="0"/>
                </a:moveTo>
                <a:lnTo>
                  <a:pt x="5863721" y="0"/>
                </a:lnTo>
                <a:lnTo>
                  <a:pt x="5844576" y="326138"/>
                </a:lnTo>
                <a:cubicBezTo>
                  <a:pt x="5833049" y="448313"/>
                  <a:pt x="5817094" y="570952"/>
                  <a:pt x="5796589" y="693884"/>
                </a:cubicBezTo>
                <a:cubicBezTo>
                  <a:pt x="5344573" y="3403845"/>
                  <a:pt x="2847261" y="5261756"/>
                  <a:pt x="148386" y="4951022"/>
                </a:cubicBezTo>
                <a:lnTo>
                  <a:pt x="0" y="493011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type="body" sz="half" idx="4294967295"/>
              </p:nvPr>
            </p:nvSpPr>
            <p:spPr>
              <a:xfrm>
                <a:off x="5794130" y="1879002"/>
                <a:ext cx="6321669" cy="4134936"/>
              </a:xfrm>
            </p:spPr>
            <p:txBody>
              <a:bodyPr vert="horz" lIns="91440" tIns="45720" rIns="91440" bIns="45720" rtlCol="0" anchor="t">
                <a:noAutofit/>
              </a:bodyPr>
              <a:lstStyle/>
              <a:p>
                <a:pPr marL="0" indent="0">
                  <a:buNone/>
                </a:pPr>
                <a:r>
                  <a:rPr lang="en-US" sz="2400" dirty="0"/>
                  <a:t>Since the average degree for WWW is 7, it follows that </a:t>
                </a:r>
              </a:p>
              <a:p>
                <a:r>
                  <a:rPr lang="en-US" sz="2400" dirty="0"/>
                  <a:t>in 1 click we can discover 7 pages, </a:t>
                </a:r>
              </a:p>
              <a:p>
                <a:r>
                  <a:rPr lang="en-US" sz="2400" dirty="0"/>
                  <a:t>in 2 clicks we can discover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>
                            <a:latin typeface="Cambria Math" panose="02040503050406030204" pitchFamily="18" charset="0"/>
                          </a:rPr>
                          <m:t>7</m:t>
                        </m:r>
                      </m:e>
                      <m:sup>
                        <m:r>
                          <a:rPr lang="en-US" sz="2400" b="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 pages, and so on, and </a:t>
                </a:r>
              </a:p>
              <a:p>
                <a:r>
                  <a:rPr lang="en-US" sz="2400" dirty="0"/>
                  <a:t>in 19 clicks we can discover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7</m:t>
                        </m:r>
                      </m:e>
                      <m:sup>
                        <m:r>
                          <a:rPr lang="en-US" sz="2400" b="0" i="1">
                            <a:latin typeface="Cambria Math" panose="02040503050406030204" pitchFamily="18" charset="0"/>
                          </a:rPr>
                          <m:t>19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 pages which is 10 million more pages than the pages available on the Web.  </a:t>
                </a:r>
              </a:p>
              <a:p>
                <a:pPr marL="0"/>
                <a:r>
                  <a:rPr lang="en-US" sz="2400" dirty="0"/>
                  <a:t> Why?</a:t>
                </a:r>
              </a:p>
              <a:p>
                <a:pPr lvl="1"/>
                <a:r>
                  <a:rPr lang="en-US" sz="2000" dirty="0"/>
                  <a:t>Some of them repeat. 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4294967295"/>
              </p:nvPr>
            </p:nvSpPr>
            <p:spPr>
              <a:xfrm>
                <a:off x="5794130" y="1879002"/>
                <a:ext cx="6321669" cy="4134936"/>
              </a:xfrm>
              <a:blipFill>
                <a:blip r:embed="rId3"/>
                <a:stretch>
                  <a:fillRect l="-1446" t="-2062" r="-1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1000232" y="6108192"/>
            <a:ext cx="548640" cy="548640"/>
          </a:xfrm>
          <a:prstGeom prst="ellipse">
            <a:avLst/>
          </a:prstGeom>
          <a:solidFill>
            <a:srgbClr val="66433A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  <a:defRPr/>
            </a:pPr>
            <a:fld id="{640B6591-407E-4742-9513-3BA6198A5F88}" type="slidenum">
              <a:rPr lang="en-US" sz="1500">
                <a:solidFill>
                  <a:srgbClr val="FFFFFF"/>
                </a:solidFill>
                <a:latin typeface="Calibri" panose="020F0502020204030204"/>
              </a:rPr>
              <a:pPr algn="ctr">
                <a:spcAft>
                  <a:spcPts val="600"/>
                </a:spcAft>
                <a:defRPr/>
              </a:pPr>
              <a:t>11</a:t>
            </a:fld>
            <a:endParaRPr lang="en-US" sz="150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788121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3803" y="42860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What is new?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939054" y="2343024"/>
            <a:ext cx="6911830" cy="3785419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sz="2400" dirty="0"/>
              <a:t>The crawler that Barabás</a:t>
            </a:r>
            <a:r>
              <a:rPr lang="en-US" altLang="en-US" sz="2400" dirty="0"/>
              <a:t>i</a:t>
            </a:r>
            <a:r>
              <a:rPr lang="en-US" sz="2400" dirty="0"/>
              <a:t> and Albert use for the Web discovered </a:t>
            </a:r>
            <a:r>
              <a:rPr lang="en-US" sz="2400" b="1" dirty="0"/>
              <a:t>hubs</a:t>
            </a:r>
            <a:r>
              <a:rPr lang="en-US" sz="2400" dirty="0"/>
              <a:t> (high-degree nodes) that tend to connect different parts of the networks.</a:t>
            </a:r>
          </a:p>
          <a:p>
            <a:r>
              <a:rPr lang="en-US" sz="2400" dirty="0"/>
              <a:t>There is a need for a new model to account for the hubs (ER and WS models didn’t have hubs)</a:t>
            </a:r>
          </a:p>
          <a:p>
            <a:r>
              <a:rPr lang="en-US" sz="2400" dirty="0"/>
              <a:t>Do you believe that everybody’s website has an equal chance of being discovered in a random path?</a:t>
            </a:r>
          </a:p>
          <a:p>
            <a:r>
              <a:rPr lang="en-US" sz="2400" dirty="0"/>
              <a:t>Thinking of the topology (the layout and connections), what does this discovery depend on?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6357D04D-7C9A-4858-B05D-3AAF3A3BE8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38" r="-231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124" name="Straight Connector 7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3C40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0167042" y="6356350"/>
            <a:ext cx="118675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640B6591-407E-4742-9513-3BA6198A5F88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spcAft>
                  <a:spcPts val="600"/>
                </a:spcAft>
                <a:defRPr/>
              </a:pPr>
              <a:t>12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B557B3-2EE1-4C0C-89EB-744F5B85B4C1}"/>
              </a:ext>
            </a:extLst>
          </p:cNvPr>
          <p:cNvSpPr txBox="1"/>
          <p:nvPr/>
        </p:nvSpPr>
        <p:spPr>
          <a:xfrm>
            <a:off x="9248361" y="6140905"/>
            <a:ext cx="260252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 </a:t>
            </a:r>
            <a:r>
              <a:rPr lang="en-US" sz="800" dirty="0">
                <a:hlinkClick r:id="rId3"/>
              </a:rPr>
              <a:t>http://networksciencebook.com/chapter/4#hubs</a:t>
            </a:r>
            <a:r>
              <a:rPr lang="en-US" sz="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3950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DAD26C3-48E1-4D1C-BC90-665258C7D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631" y="1428340"/>
            <a:ext cx="8493369" cy="475628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640B6591-407E-4742-9513-3BA6198A5F88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 algn="r">
                <a:spcAft>
                  <a:spcPts val="600"/>
                </a:spcAft>
                <a:defRPr/>
              </a:pPr>
              <a:t>13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0A2540-2A8A-494E-BC83-B9700C766C9B}"/>
              </a:ext>
            </a:extLst>
          </p:cNvPr>
          <p:cNvSpPr txBox="1">
            <a:spLocks/>
          </p:cNvSpPr>
          <p:nvPr/>
        </p:nvSpPr>
        <p:spPr>
          <a:xfrm>
            <a:off x="4803803" y="42860"/>
            <a:ext cx="6586491" cy="128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Aileron Light" panose="00000400000000000000"/>
                <a:ea typeface="+mj-ea"/>
                <a:cs typeface="+mj-cs"/>
              </a:defRPr>
            </a:lvl1pPr>
          </a:lstStyle>
          <a:p>
            <a:r>
              <a:rPr lang="en-US"/>
              <a:t>What is new?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CA51AA-F9EF-4DEE-AE0A-217F9649E470}"/>
              </a:ext>
            </a:extLst>
          </p:cNvPr>
          <p:cNvSpPr txBox="1"/>
          <p:nvPr/>
        </p:nvSpPr>
        <p:spPr>
          <a:xfrm>
            <a:off x="9539294" y="6143386"/>
            <a:ext cx="248858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 </a:t>
            </a:r>
            <a:r>
              <a:rPr lang="en-US" sz="800" dirty="0">
                <a:hlinkClick r:id="rId3"/>
              </a:rPr>
              <a:t>http://networksciencebook.com/chapter/4</a:t>
            </a:r>
            <a:r>
              <a:rPr lang="en-US" sz="800" dirty="0"/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362738-FB97-4E48-898D-67B4647D757A}"/>
              </a:ext>
            </a:extLst>
          </p:cNvPr>
          <p:cNvSpPr txBox="1"/>
          <p:nvPr/>
        </p:nvSpPr>
        <p:spPr>
          <a:xfrm>
            <a:off x="84992" y="6445808"/>
            <a:ext cx="79299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effectLst/>
                <a:latin typeface="Maison"/>
              </a:rPr>
              <a:t>Snapshots of the World Wide Web sample mapped out by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Maison"/>
              </a:rPr>
              <a:t>Hawoong</a:t>
            </a:r>
            <a:r>
              <a:rPr lang="en-US" b="0" i="0" dirty="0">
                <a:solidFill>
                  <a:schemeClr val="bg1"/>
                </a:solidFill>
                <a:effectLst/>
                <a:latin typeface="Maison"/>
              </a:rPr>
              <a:t>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Maison"/>
              </a:rPr>
              <a:t>Jeong</a:t>
            </a:r>
            <a:r>
              <a:rPr lang="en-US" b="0" i="0" dirty="0">
                <a:solidFill>
                  <a:schemeClr val="bg1"/>
                </a:solidFill>
                <a:effectLst/>
                <a:latin typeface="Maison"/>
              </a:rPr>
              <a:t> in 1998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D88C0FB-EB77-4CD8-BC0C-CA6959897FCC}"/>
              </a:ext>
            </a:extLst>
          </p:cNvPr>
          <p:cNvSpPr txBox="1"/>
          <p:nvPr/>
        </p:nvSpPr>
        <p:spPr>
          <a:xfrm>
            <a:off x="2124429" y="1451701"/>
            <a:ext cx="385102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353535"/>
                </a:solidFill>
                <a:effectLst/>
                <a:latin typeface="Maison"/>
              </a:rPr>
              <a:t>325,729 nodes, offering a global view of WWW in 1998</a:t>
            </a:r>
            <a:endParaRPr lang="en-US" sz="120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EC8A063-344D-407D-A859-E7DEA18D62B5}"/>
              </a:ext>
            </a:extLst>
          </p:cNvPr>
          <p:cNvSpPr/>
          <p:nvPr/>
        </p:nvSpPr>
        <p:spPr>
          <a:xfrm>
            <a:off x="5873262" y="1590200"/>
            <a:ext cx="1354015" cy="130246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77C295B-17F0-4860-B56F-34B221800106}"/>
              </a:ext>
            </a:extLst>
          </p:cNvPr>
          <p:cNvCxnSpPr/>
          <p:nvPr/>
        </p:nvCxnSpPr>
        <p:spPr>
          <a:xfrm flipV="1">
            <a:off x="747346" y="2092569"/>
            <a:ext cx="5125916" cy="8001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037608D-7127-4A93-B91D-3A6380C9C2BC}"/>
                  </a:ext>
                </a:extLst>
              </p:cNvPr>
              <p:cNvSpPr txBox="1"/>
              <p:nvPr/>
            </p:nvSpPr>
            <p:spPr>
              <a:xfrm>
                <a:off x="167053" y="2837272"/>
                <a:ext cx="13698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deg</m:t>
                          </m:r>
                        </m:fName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≥50 </m:t>
                          </m:r>
                        </m:e>
                      </m:func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037608D-7127-4A93-B91D-3A6380C9C2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053" y="2837272"/>
                <a:ext cx="1369862" cy="369332"/>
              </a:xfrm>
              <a:prstGeom prst="rect">
                <a:avLst/>
              </a:prstGeom>
              <a:blipFill>
                <a:blip r:embed="rId4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8D722D4-4B29-4FE6-88D4-10378816CF49}"/>
                  </a:ext>
                </a:extLst>
              </p:cNvPr>
              <p:cNvSpPr txBox="1"/>
              <p:nvPr/>
            </p:nvSpPr>
            <p:spPr>
              <a:xfrm>
                <a:off x="10398369" y="2056768"/>
                <a:ext cx="14981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solidFill>
                                <a:srgbClr val="C808C8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C808C8"/>
                              </a:solidFill>
                              <a:latin typeface="Cambria Math" panose="02040503050406030204" pitchFamily="18" charset="0"/>
                            </a:rPr>
                            <m:t>deg</m:t>
                          </m:r>
                        </m:fName>
                        <m:e>
                          <m:r>
                            <a:rPr lang="en-US" b="0" i="1" smtClean="0">
                              <a:solidFill>
                                <a:srgbClr val="C808C8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rgbClr val="C808C8"/>
                              </a:solidFill>
                              <a:latin typeface="Cambria Math" panose="02040503050406030204" pitchFamily="18" charset="0"/>
                            </a:rPr>
                            <m:t>≥500 </m:t>
                          </m:r>
                        </m:e>
                      </m:func>
                    </m:oMath>
                  </m:oMathPara>
                </a14:m>
                <a:endParaRPr lang="en-US" dirty="0">
                  <a:solidFill>
                    <a:srgbClr val="C808C8"/>
                  </a:solidFill>
                </a:endParaRP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8D722D4-4B29-4FE6-88D4-10378816CF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8369" y="2056768"/>
                <a:ext cx="1498102" cy="369332"/>
              </a:xfrm>
              <a:prstGeom prst="rect">
                <a:avLst/>
              </a:prstGeom>
              <a:blipFill>
                <a:blip r:embed="rId5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1F0048D-631B-40FA-8078-00D8EF3D0839}"/>
              </a:ext>
            </a:extLst>
          </p:cNvPr>
          <p:cNvCxnSpPr>
            <a:stCxn id="24" idx="1"/>
          </p:cNvCxnSpPr>
          <p:nvPr/>
        </p:nvCxnSpPr>
        <p:spPr>
          <a:xfrm flipH="1" flipV="1">
            <a:off x="8466992" y="1828800"/>
            <a:ext cx="1931377" cy="412634"/>
          </a:xfrm>
          <a:prstGeom prst="straightConnector1">
            <a:avLst/>
          </a:prstGeom>
          <a:ln>
            <a:solidFill>
              <a:srgbClr val="C808C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0117DE7-F38F-475E-8634-DD909B05A488}"/>
              </a:ext>
            </a:extLst>
          </p:cNvPr>
          <p:cNvCxnSpPr>
            <a:cxnSpLocks/>
            <a:stCxn id="24" idx="1"/>
          </p:cNvCxnSpPr>
          <p:nvPr/>
        </p:nvCxnSpPr>
        <p:spPr>
          <a:xfrm flipH="1" flipV="1">
            <a:off x="8260375" y="2190064"/>
            <a:ext cx="2137994" cy="51370"/>
          </a:xfrm>
          <a:prstGeom prst="straightConnector1">
            <a:avLst/>
          </a:prstGeom>
          <a:ln>
            <a:solidFill>
              <a:srgbClr val="C808C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01BC73E-7A83-4D31-A2A1-707E74631E74}"/>
              </a:ext>
            </a:extLst>
          </p:cNvPr>
          <p:cNvSpPr txBox="1"/>
          <p:nvPr/>
        </p:nvSpPr>
        <p:spPr>
          <a:xfrm>
            <a:off x="747346" y="5442438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808C8"/>
                </a:solidFill>
              </a:rPr>
              <a:t>hub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1155D8B-9F74-4422-8065-7C34522350F0}"/>
              </a:ext>
            </a:extLst>
          </p:cNvPr>
          <p:cNvCxnSpPr>
            <a:stCxn id="26" idx="3"/>
          </p:cNvCxnSpPr>
          <p:nvPr/>
        </p:nvCxnSpPr>
        <p:spPr>
          <a:xfrm flipV="1">
            <a:off x="1297497" y="5046785"/>
            <a:ext cx="2368895" cy="580319"/>
          </a:xfrm>
          <a:prstGeom prst="straightConnector1">
            <a:avLst/>
          </a:prstGeom>
          <a:ln>
            <a:solidFill>
              <a:srgbClr val="C808C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1688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552" y="106708"/>
            <a:ext cx="3667039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So what?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59026" y="1510747"/>
            <a:ext cx="4313583" cy="4707173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sz="2400" dirty="0"/>
              <a:t>Will the information a professor posts on personal website be discovered with the same probability as a university department’s website?</a:t>
            </a:r>
          </a:p>
          <a:p>
            <a:pPr lvl="1"/>
            <a:r>
              <a:rPr lang="en-US" dirty="0"/>
              <a:t>One study:  If you look at the Web as directed (in the direction of hyperlinks, and some could be </a:t>
            </a:r>
            <a:r>
              <a:rPr lang="en-US" dirty="0" err="1"/>
              <a:t>bidrectional</a:t>
            </a:r>
            <a:r>
              <a:rPr lang="en-US" dirty="0"/>
              <a:t>) then 82% of the pages had less than 3 incoming hyperlinks (only 42 pages had more than 1000 incoming hyperlinks).    </a:t>
            </a:r>
            <a:br>
              <a:rPr lang="en-US" sz="2000" dirty="0"/>
            </a:br>
            <a:r>
              <a:rPr lang="en-US" sz="1000" dirty="0"/>
              <a:t>                                                  (from </a:t>
            </a:r>
            <a:r>
              <a:rPr lang="en-US" sz="1000" dirty="0" err="1"/>
              <a:t>Barabasi</a:t>
            </a:r>
            <a:r>
              <a:rPr lang="en-US" sz="1000" dirty="0"/>
              <a:t>, “Linked”)</a:t>
            </a:r>
          </a:p>
        </p:txBody>
      </p:sp>
      <p:sp>
        <p:nvSpPr>
          <p:cNvPr id="6153" name="Rectangle 70">
            <a:extLst>
              <a:ext uri="{FF2B5EF4-FFF2-40B4-BE49-F238E27FC236}">
                <a16:creationId xmlns:a16="http://schemas.microsoft.com/office/drawing/2014/main" id="{F2B38F72-8FC4-4001-8C67-FA6B86DEC7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2"/>
            <a:ext cx="7555992" cy="68579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The Richest People in Human History - Part 1">
            <a:extLst>
              <a:ext uri="{FF2B5EF4-FFF2-40B4-BE49-F238E27FC236}">
                <a16:creationId xmlns:a16="http://schemas.microsoft.com/office/drawing/2014/main" id="{4FB129DA-82BF-4E8D-A4D8-5B9335B65B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4952"/>
          <a:stretch/>
        </p:blipFill>
        <p:spPr bwMode="auto">
          <a:xfrm>
            <a:off x="5276088" y="640082"/>
            <a:ext cx="6276250" cy="557783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288635" y="6356350"/>
            <a:ext cx="685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640B6591-407E-4742-9513-3BA6198A5F88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spcAft>
                  <a:spcPts val="600"/>
                </a:spcAft>
                <a:defRPr/>
              </a:pPr>
              <a:t>14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2165DE-76D9-4537-B76F-97D00CFB1B13}"/>
              </a:ext>
            </a:extLst>
          </p:cNvPr>
          <p:cNvSpPr txBox="1"/>
          <p:nvPr/>
        </p:nvSpPr>
        <p:spPr>
          <a:xfrm>
            <a:off x="6925986" y="6440065"/>
            <a:ext cx="360949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800" dirty="0"/>
          </a:p>
          <a:p>
            <a:r>
              <a:rPr lang="en-US" sz="800" dirty="0">
                <a:hlinkClick r:id="rId3"/>
              </a:rPr>
              <a:t>https://www.visualcapitalist.com/ranking-the-top-100-websites-in-the-world/</a:t>
            </a:r>
            <a:r>
              <a:rPr lang="en-US" sz="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23121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7191" y="195063"/>
            <a:ext cx="9277617" cy="13255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ileron Light" panose="00000400000000000000"/>
              </a:rPr>
              <a:t>Bell shape  vs.  Scale Free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145337" y="1154934"/>
            <a:ext cx="10017125" cy="26130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200" dirty="0"/>
              <a:t>The same way that WS networks challenged the belief that ER is the model for social networks (ER is missing the small world short average path), </a:t>
            </a:r>
          </a:p>
          <a:p>
            <a:r>
              <a:rPr lang="en-US" sz="2200" dirty="0"/>
              <a:t>Now a new challenge is present for the small worlds:  hubs are not present in neither ER nor WS</a:t>
            </a:r>
          </a:p>
          <a:p>
            <a:r>
              <a:rPr lang="en-US" sz="2200" dirty="0"/>
              <a:t>Nature generates random distributions (distribution of heights among people) and power law distributions (i.e. scale-free networks) </a:t>
            </a:r>
          </a:p>
          <a:p>
            <a:pPr marL="0" indent="0">
              <a:buNone/>
            </a:pPr>
            <a:endParaRPr lang="en-US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D89944-28CE-4AB0-9A60-C729E132FB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86" t="-306" r="-1667" b="306"/>
          <a:stretch/>
        </p:blipFill>
        <p:spPr>
          <a:xfrm>
            <a:off x="2997009" y="3669952"/>
            <a:ext cx="9050598" cy="291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2875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Slide Number Placeholder 3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CC55B41F-16C9-4301-82E8-1465CB6C883D}" type="slidenum">
              <a:rPr lang="en-US" altLang="en-US" sz="1400" smtClean="0">
                <a:latin typeface="Arial" pitchFamily="34" charset="0"/>
              </a:rPr>
              <a:pPr eaLnBrk="1" hangingPunct="1">
                <a:spcBef>
                  <a:spcPct val="0"/>
                </a:spcBef>
                <a:buFontTx/>
                <a:buNone/>
                <a:defRPr/>
              </a:pPr>
              <a:t>16</a:t>
            </a:fld>
            <a:endParaRPr lang="en-US" altLang="en-US" sz="1400">
              <a:latin typeface="Arial" pitchFamily="34" charset="0"/>
            </a:endParaRPr>
          </a:p>
        </p:txBody>
      </p:sp>
      <p:sp>
        <p:nvSpPr>
          <p:cNvPr id="61443" name="Content Placeholder 2"/>
          <p:cNvSpPr>
            <a:spLocks noGrp="1"/>
          </p:cNvSpPr>
          <p:nvPr>
            <p:ph idx="4294967295"/>
          </p:nvPr>
        </p:nvSpPr>
        <p:spPr>
          <a:xfrm>
            <a:off x="2286000" y="1523621"/>
            <a:ext cx="9332843" cy="4329768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altLang="en-US" dirty="0"/>
              <a:t>A </a:t>
            </a:r>
            <a:r>
              <a:rPr lang="en-US" altLang="en-US" dirty="0">
                <a:solidFill>
                  <a:srgbClr val="990099"/>
                </a:solidFill>
              </a:rPr>
              <a:t>scale-free network </a:t>
            </a:r>
            <a:r>
              <a:rPr lang="en-US" altLang="en-US" dirty="0"/>
              <a:t>is a network whose degree distribution is power-law.  What are some ways of this to emerge? </a:t>
            </a:r>
          </a:p>
          <a:p>
            <a:pPr lvl="1">
              <a:defRPr/>
            </a:pPr>
            <a:r>
              <a:rPr lang="en-US" altLang="en-US" dirty="0"/>
              <a:t>Generally, it </a:t>
            </a:r>
            <a:r>
              <a:rPr lang="en-US" altLang="en-US" b="1" dirty="0"/>
              <a:t>emerges under preferential attachment</a:t>
            </a:r>
            <a:r>
              <a:rPr lang="en-US" altLang="en-US" dirty="0"/>
              <a:t>, but it doesn’t have to.</a:t>
            </a:r>
          </a:p>
          <a:p>
            <a:pPr>
              <a:defRPr/>
            </a:pPr>
            <a:r>
              <a:rPr lang="en-US" altLang="en-US" sz="2400" dirty="0">
                <a:solidFill>
                  <a:srgbClr val="00B050"/>
                </a:solidFill>
              </a:rPr>
              <a:t>In a random network, nodes </a:t>
            </a:r>
            <a:br>
              <a:rPr lang="en-US" altLang="en-US" sz="2400" dirty="0">
                <a:solidFill>
                  <a:srgbClr val="00B050"/>
                </a:solidFill>
              </a:rPr>
            </a:br>
            <a:r>
              <a:rPr lang="en-US" altLang="en-US" sz="2400" dirty="0">
                <a:solidFill>
                  <a:srgbClr val="00B050"/>
                </a:solidFill>
              </a:rPr>
              <a:t>have comparable degrees, the </a:t>
            </a:r>
            <a:br>
              <a:rPr lang="en-US" altLang="en-US" sz="2400" dirty="0">
                <a:solidFill>
                  <a:srgbClr val="00B050"/>
                </a:solidFill>
              </a:rPr>
            </a:br>
            <a:r>
              <a:rPr lang="en-US" altLang="en-US" sz="2400" dirty="0">
                <a:solidFill>
                  <a:srgbClr val="00B050"/>
                </a:solidFill>
              </a:rPr>
              <a:t>average serves as the “scale” </a:t>
            </a:r>
            <a:br>
              <a:rPr lang="en-US" altLang="en-US" sz="2400" dirty="0">
                <a:solidFill>
                  <a:srgbClr val="00B050"/>
                </a:solidFill>
              </a:rPr>
            </a:br>
            <a:r>
              <a:rPr lang="en-US" altLang="en-US" sz="2400" dirty="0">
                <a:solidFill>
                  <a:srgbClr val="00B050"/>
                </a:solidFill>
              </a:rPr>
              <a:t>of the network</a:t>
            </a:r>
          </a:p>
          <a:p>
            <a:pPr>
              <a:defRPr/>
            </a:pPr>
            <a:r>
              <a:rPr lang="en-US" altLang="en-US" sz="2400" dirty="0">
                <a:solidFill>
                  <a:srgbClr val="7030A0"/>
                </a:solidFill>
              </a:rPr>
              <a:t>In a scale free network, the </a:t>
            </a:r>
            <a:br>
              <a:rPr lang="en-US" altLang="en-US" sz="2400" dirty="0">
                <a:solidFill>
                  <a:srgbClr val="7030A0"/>
                </a:solidFill>
              </a:rPr>
            </a:br>
            <a:r>
              <a:rPr lang="en-US" altLang="en-US" sz="2400" dirty="0">
                <a:solidFill>
                  <a:srgbClr val="7030A0"/>
                </a:solidFill>
              </a:rPr>
              <a:t>fluctuation from the average </a:t>
            </a:r>
            <a:br>
              <a:rPr lang="en-US" altLang="en-US" sz="2400" dirty="0">
                <a:solidFill>
                  <a:srgbClr val="7030A0"/>
                </a:solidFill>
              </a:rPr>
            </a:br>
            <a:r>
              <a:rPr lang="en-US" altLang="en-US" sz="2400" dirty="0">
                <a:solidFill>
                  <a:srgbClr val="7030A0"/>
                </a:solidFill>
              </a:rPr>
              <a:t>degree is large, so the average </a:t>
            </a:r>
            <a:br>
              <a:rPr lang="en-US" altLang="en-US" sz="2400" dirty="0">
                <a:solidFill>
                  <a:srgbClr val="7030A0"/>
                </a:solidFill>
              </a:rPr>
            </a:br>
            <a:r>
              <a:rPr lang="en-US" altLang="en-US" sz="2400" dirty="0">
                <a:solidFill>
                  <a:srgbClr val="7030A0"/>
                </a:solidFill>
              </a:rPr>
              <a:t>degree cannot serve as the </a:t>
            </a:r>
            <a:br>
              <a:rPr lang="en-US" altLang="en-US" sz="2400" dirty="0">
                <a:solidFill>
                  <a:srgbClr val="7030A0"/>
                </a:solidFill>
              </a:rPr>
            </a:br>
            <a:r>
              <a:rPr lang="en-US" altLang="en-US" sz="2400" dirty="0">
                <a:solidFill>
                  <a:srgbClr val="7030A0"/>
                </a:solidFill>
              </a:rPr>
              <a:t>“scale” of the network.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3F84BA-83E2-48BC-AB7C-34DDBF72FE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7769" y="2810887"/>
            <a:ext cx="4179103" cy="3276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10F39E0-1FA0-47F3-ABA7-95DA05834997}"/>
              </a:ext>
            </a:extLst>
          </p:cNvPr>
          <p:cNvSpPr/>
          <p:nvPr/>
        </p:nvSpPr>
        <p:spPr>
          <a:xfrm>
            <a:off x="8439808" y="6158023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hlinkClick r:id="rId4"/>
              </a:rPr>
              <a:t>http://networksciencebook.com/chapter/4#scale-free</a:t>
            </a:r>
            <a:endParaRPr lang="en-US" sz="800" dirty="0"/>
          </a:p>
          <a:p>
            <a:endParaRPr lang="en-US" sz="8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9901B9A-478B-4379-9B0F-5DE61ED2C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7343" y="121149"/>
            <a:ext cx="8803091" cy="1325563"/>
          </a:xfrm>
        </p:spPr>
        <p:txBody>
          <a:bodyPr>
            <a:normAutofit/>
          </a:bodyPr>
          <a:lstStyle/>
          <a:p>
            <a:r>
              <a:rPr lang="en-US" altLang="en-US" dirty="0"/>
              <a:t>Scale-free Networks</a:t>
            </a:r>
          </a:p>
        </p:txBody>
      </p:sp>
    </p:spTree>
    <p:extLst>
      <p:ext uri="{BB962C8B-B14F-4D97-AF65-F5344CB8AC3E}">
        <p14:creationId xmlns:p14="http://schemas.microsoft.com/office/powerpoint/2010/main" val="52223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661"/>
    </mc:Choice>
    <mc:Fallback xmlns="">
      <p:transition spd="slow" advTm="50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Slide Number Placeholder 3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CC55B41F-16C9-4301-82E8-1465CB6C883D}" type="slidenum">
              <a:rPr lang="en-US" altLang="en-US" sz="1400" smtClean="0">
                <a:latin typeface="Arial" pitchFamily="34" charset="0"/>
              </a:rPr>
              <a:pPr eaLnBrk="1" hangingPunct="1">
                <a:spcBef>
                  <a:spcPct val="0"/>
                </a:spcBef>
                <a:buFontTx/>
                <a:buNone/>
                <a:defRPr/>
              </a:pPr>
              <a:t>17</a:t>
            </a:fld>
            <a:endParaRPr lang="en-US" altLang="en-US" sz="1400">
              <a:latin typeface="Arial" pitchFamily="34" charset="0"/>
            </a:endParaRPr>
          </a:p>
        </p:txBody>
      </p:sp>
      <p:sp>
        <p:nvSpPr>
          <p:cNvPr id="61443" name="Content Placeholder 2"/>
          <p:cNvSpPr>
            <a:spLocks noGrp="1"/>
          </p:cNvSpPr>
          <p:nvPr>
            <p:ph idx="4294967295"/>
          </p:nvPr>
        </p:nvSpPr>
        <p:spPr>
          <a:xfrm>
            <a:off x="2286000" y="1523621"/>
            <a:ext cx="9332843" cy="4329768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altLang="en-US" dirty="0"/>
              <a:t>A </a:t>
            </a:r>
            <a:r>
              <a:rPr lang="en-US" altLang="en-US" dirty="0">
                <a:solidFill>
                  <a:srgbClr val="990099"/>
                </a:solidFill>
              </a:rPr>
              <a:t>scale-free network </a:t>
            </a:r>
            <a:r>
              <a:rPr lang="en-US" altLang="en-US" dirty="0"/>
              <a:t>is a network whose degree distribution is power-law.  What are some ways of this to emerge? </a:t>
            </a:r>
          </a:p>
          <a:p>
            <a:pPr lvl="1">
              <a:defRPr/>
            </a:pPr>
            <a:r>
              <a:rPr lang="en-US" altLang="en-US" dirty="0"/>
              <a:t>Generally, it </a:t>
            </a:r>
            <a:r>
              <a:rPr lang="en-US" altLang="en-US" b="1" dirty="0"/>
              <a:t>emerges under preferential attachment</a:t>
            </a:r>
            <a:r>
              <a:rPr lang="en-US" altLang="en-US" dirty="0"/>
              <a:t>, but it doesn’t have to.</a:t>
            </a:r>
          </a:p>
          <a:p>
            <a:pPr>
              <a:defRPr/>
            </a:pPr>
            <a:r>
              <a:rPr lang="en-US" altLang="en-US" sz="2400" dirty="0">
                <a:solidFill>
                  <a:srgbClr val="00B050"/>
                </a:solidFill>
              </a:rPr>
              <a:t>In a random network, nodes </a:t>
            </a:r>
            <a:br>
              <a:rPr lang="en-US" altLang="en-US" sz="2400" dirty="0">
                <a:solidFill>
                  <a:srgbClr val="00B050"/>
                </a:solidFill>
              </a:rPr>
            </a:br>
            <a:r>
              <a:rPr lang="en-US" altLang="en-US" sz="2400" dirty="0">
                <a:solidFill>
                  <a:srgbClr val="00B050"/>
                </a:solidFill>
              </a:rPr>
              <a:t>have comparable degrees, the </a:t>
            </a:r>
            <a:br>
              <a:rPr lang="en-US" altLang="en-US" sz="2400" dirty="0">
                <a:solidFill>
                  <a:srgbClr val="00B050"/>
                </a:solidFill>
              </a:rPr>
            </a:br>
            <a:r>
              <a:rPr lang="en-US" altLang="en-US" sz="2400" dirty="0">
                <a:solidFill>
                  <a:srgbClr val="00B050"/>
                </a:solidFill>
              </a:rPr>
              <a:t>average serves as the “scale” </a:t>
            </a:r>
            <a:br>
              <a:rPr lang="en-US" altLang="en-US" sz="2400" dirty="0">
                <a:solidFill>
                  <a:srgbClr val="00B050"/>
                </a:solidFill>
              </a:rPr>
            </a:br>
            <a:r>
              <a:rPr lang="en-US" altLang="en-US" sz="2400" dirty="0">
                <a:solidFill>
                  <a:srgbClr val="00B050"/>
                </a:solidFill>
              </a:rPr>
              <a:t>of the network</a:t>
            </a:r>
          </a:p>
          <a:p>
            <a:pPr>
              <a:defRPr/>
            </a:pPr>
            <a:r>
              <a:rPr lang="en-US" altLang="en-US" sz="2400" dirty="0">
                <a:solidFill>
                  <a:srgbClr val="7030A0"/>
                </a:solidFill>
              </a:rPr>
              <a:t>In a scale free network, the </a:t>
            </a:r>
            <a:br>
              <a:rPr lang="en-US" altLang="en-US" sz="2400" dirty="0">
                <a:solidFill>
                  <a:srgbClr val="7030A0"/>
                </a:solidFill>
              </a:rPr>
            </a:br>
            <a:r>
              <a:rPr lang="en-US" altLang="en-US" sz="2400" dirty="0">
                <a:solidFill>
                  <a:srgbClr val="7030A0"/>
                </a:solidFill>
              </a:rPr>
              <a:t>fluctuation from the average </a:t>
            </a:r>
            <a:br>
              <a:rPr lang="en-US" altLang="en-US" sz="2400" dirty="0">
                <a:solidFill>
                  <a:srgbClr val="7030A0"/>
                </a:solidFill>
              </a:rPr>
            </a:br>
            <a:r>
              <a:rPr lang="en-US" altLang="en-US" sz="2400" dirty="0">
                <a:solidFill>
                  <a:srgbClr val="7030A0"/>
                </a:solidFill>
              </a:rPr>
              <a:t>degree is large, so the average </a:t>
            </a:r>
            <a:br>
              <a:rPr lang="en-US" altLang="en-US" sz="2400" dirty="0">
                <a:solidFill>
                  <a:srgbClr val="7030A0"/>
                </a:solidFill>
              </a:rPr>
            </a:br>
            <a:r>
              <a:rPr lang="en-US" altLang="en-US" sz="2400" dirty="0">
                <a:solidFill>
                  <a:srgbClr val="7030A0"/>
                </a:solidFill>
              </a:rPr>
              <a:t>degree cannot serve as the </a:t>
            </a:r>
            <a:br>
              <a:rPr lang="en-US" altLang="en-US" sz="2400" dirty="0">
                <a:solidFill>
                  <a:srgbClr val="7030A0"/>
                </a:solidFill>
              </a:rPr>
            </a:br>
            <a:r>
              <a:rPr lang="en-US" altLang="en-US" sz="2400" dirty="0">
                <a:solidFill>
                  <a:srgbClr val="7030A0"/>
                </a:solidFill>
              </a:rPr>
              <a:t>“scale” of the network.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0F39E0-1FA0-47F3-ABA7-95DA05834997}"/>
              </a:ext>
            </a:extLst>
          </p:cNvPr>
          <p:cNvSpPr/>
          <p:nvPr/>
        </p:nvSpPr>
        <p:spPr>
          <a:xfrm>
            <a:off x="8439808" y="6158023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hlinkClick r:id="rId2"/>
              </a:rPr>
              <a:t>http://networksciencebook.com/chapter/4#scale-free</a:t>
            </a:r>
            <a:endParaRPr lang="en-US" sz="800" dirty="0"/>
          </a:p>
          <a:p>
            <a:endParaRPr lang="en-US" sz="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444DE2-ECAA-47BD-9C4E-48684B0A6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204" y="2849184"/>
            <a:ext cx="4896750" cy="32831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1E6AAF-549F-4C21-B940-F3FCED97B45F}"/>
              </a:ext>
            </a:extLst>
          </p:cNvPr>
          <p:cNvSpPr txBox="1"/>
          <p:nvPr/>
        </p:nvSpPr>
        <p:spPr>
          <a:xfrm>
            <a:off x="7837613" y="2987644"/>
            <a:ext cx="2068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808C8"/>
                </a:solidFill>
              </a:rPr>
              <a:t>The degree of a hub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B3F51C8-EC73-4EA9-8BEA-F7055C9A2639}"/>
              </a:ext>
            </a:extLst>
          </p:cNvPr>
          <p:cNvSpPr txBox="1">
            <a:spLocks/>
          </p:cNvSpPr>
          <p:nvPr/>
        </p:nvSpPr>
        <p:spPr>
          <a:xfrm>
            <a:off x="1567343" y="121149"/>
            <a:ext cx="880309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ileron Light" panose="00000400000000000000" pitchFamily="50" charset="0"/>
                <a:ea typeface="+mj-ea"/>
                <a:cs typeface="+mj-cs"/>
              </a:defRPr>
            </a:lvl1pPr>
          </a:lstStyle>
          <a:p>
            <a:r>
              <a:rPr lang="en-US" altLang="en-US"/>
              <a:t>Scale-free Networks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35260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661"/>
    </mc:Choice>
    <mc:Fallback>
      <p:transition spd="slow" advTm="5066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D236F0-B609-4B75-83B4-740300175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112" y="1017526"/>
            <a:ext cx="5812697" cy="5245456"/>
          </a:xfrm>
          <a:prstGeom prst="rect">
            <a:avLst/>
          </a:prstGeom>
        </p:spPr>
      </p:pic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1567343" y="121149"/>
            <a:ext cx="8803091" cy="1325563"/>
          </a:xfrm>
        </p:spPr>
        <p:txBody>
          <a:bodyPr>
            <a:normAutofit/>
          </a:bodyPr>
          <a:lstStyle/>
          <a:p>
            <a:r>
              <a:rPr lang="en-US" altLang="en-US" dirty="0"/>
              <a:t>Scale-free Networks</a:t>
            </a: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CC55B41F-16C9-4301-82E8-1465CB6C883D}" type="slidenum">
              <a:rPr lang="en-US" altLang="en-US" sz="1400" smtClean="0">
                <a:latin typeface="Arial" pitchFamily="34" charset="0"/>
              </a:rPr>
              <a:pPr eaLnBrk="1" hangingPunct="1">
                <a:spcBef>
                  <a:spcPct val="0"/>
                </a:spcBef>
                <a:buFontTx/>
                <a:buNone/>
                <a:defRPr/>
              </a:pPr>
              <a:t>18</a:t>
            </a:fld>
            <a:endParaRPr lang="en-US" altLang="en-US" sz="1400">
              <a:latin typeface="Arial" pitchFamily="34" charset="0"/>
            </a:endParaRPr>
          </a:p>
        </p:txBody>
      </p:sp>
      <p:sp>
        <p:nvSpPr>
          <p:cNvPr id="61443" name="Content Placeholder 2"/>
          <p:cNvSpPr>
            <a:spLocks noGrp="1"/>
          </p:cNvSpPr>
          <p:nvPr>
            <p:ph idx="4294967295"/>
          </p:nvPr>
        </p:nvSpPr>
        <p:spPr>
          <a:xfrm>
            <a:off x="2163778" y="1523621"/>
            <a:ext cx="4445252" cy="497295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a. Poisson vs. Power-law Distributions</a:t>
            </a:r>
            <a:br>
              <a:rPr lang="en-US" sz="2000" dirty="0"/>
            </a:br>
            <a:r>
              <a:rPr lang="en-US" sz="2000" dirty="0"/>
              <a:t>Comparing a Poisson function with a power-law function (</a:t>
            </a:r>
            <a:r>
              <a:rPr lang="en-US" sz="2000" i="1" dirty="0"/>
              <a:t>γ</a:t>
            </a:r>
            <a:r>
              <a:rPr lang="en-US" sz="2000" dirty="0"/>
              <a:t>= 2.1) on a linear plot. Both distributions have </a:t>
            </a:r>
            <a:r>
              <a:rPr lang="en-US" sz="2000" i="1" dirty="0"/>
              <a:t>〈k〉</a:t>
            </a:r>
            <a:r>
              <a:rPr lang="en-US" sz="2000" dirty="0"/>
              <a:t>= 11.</a:t>
            </a:r>
          </a:p>
          <a:p>
            <a:pPr marL="0" indent="0">
              <a:buNone/>
            </a:pPr>
            <a:r>
              <a:rPr lang="en-US" sz="2000" dirty="0"/>
              <a:t>b. The same curves as in (a), but shown on a log-log plot, allowing us to inspect the difference between the two functions in the high-</a:t>
            </a:r>
            <a:r>
              <a:rPr lang="en-US" sz="2000" i="1" dirty="0"/>
              <a:t>k</a:t>
            </a:r>
            <a:r>
              <a:rPr lang="en-US" sz="2000" dirty="0"/>
              <a:t> regime.</a:t>
            </a:r>
          </a:p>
          <a:p>
            <a:pPr marL="0" indent="0">
              <a:buNone/>
            </a:pPr>
            <a:r>
              <a:rPr lang="en-US" sz="2000" dirty="0"/>
              <a:t>c. A random network with </a:t>
            </a:r>
            <a:r>
              <a:rPr lang="en-US" sz="2000" i="1" dirty="0"/>
              <a:t>〈k〉</a:t>
            </a:r>
            <a:r>
              <a:rPr lang="en-US" sz="2000" dirty="0"/>
              <a:t>= 3 and </a:t>
            </a:r>
            <a:r>
              <a:rPr lang="en-US" sz="2000" i="1" dirty="0"/>
              <a:t>N</a:t>
            </a:r>
            <a:r>
              <a:rPr lang="en-US" sz="2000" dirty="0"/>
              <a:t> = 50, illustrating that most nodes have comparable degree </a:t>
            </a:r>
            <a:r>
              <a:rPr lang="en-US" sz="2000" i="1" dirty="0"/>
              <a:t>k</a:t>
            </a:r>
            <a:r>
              <a:rPr lang="en-US" sz="2000" dirty="0"/>
              <a:t>≈</a:t>
            </a:r>
            <a:r>
              <a:rPr lang="en-US" sz="2000" i="1" dirty="0"/>
              <a:t>〈k〉</a:t>
            </a:r>
            <a:endParaRPr lang="en-US" sz="2000" dirty="0"/>
          </a:p>
          <a:p>
            <a:pPr marL="0" indent="0">
              <a:buNone/>
            </a:pPr>
            <a:r>
              <a:rPr lang="en-US" sz="2000" dirty="0"/>
              <a:t>d. A scale-free network with </a:t>
            </a:r>
            <a:r>
              <a:rPr lang="en-US" sz="2000" i="1" dirty="0"/>
              <a:t>γ</a:t>
            </a:r>
            <a:r>
              <a:rPr lang="en-US" sz="2000" dirty="0"/>
              <a:t>=2.1 and </a:t>
            </a:r>
            <a:r>
              <a:rPr lang="en-US" sz="2000" i="1" dirty="0"/>
              <a:t>〈k〉</a:t>
            </a:r>
            <a:r>
              <a:rPr lang="en-US" sz="2000" dirty="0"/>
              <a:t>=3, illustrating that numerous                            small-degree nodes coexist with a few     highly connected hubs. The size of each node is proportional to its degree.</a:t>
            </a:r>
          </a:p>
          <a:p>
            <a:pPr>
              <a:defRPr/>
            </a:pPr>
            <a:endParaRPr lang="en-US" altLang="en-US" sz="2000" dirty="0">
              <a:solidFill>
                <a:srgbClr val="7030A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0F39E0-1FA0-47F3-ABA7-95DA05834997}"/>
              </a:ext>
            </a:extLst>
          </p:cNvPr>
          <p:cNvSpPr/>
          <p:nvPr/>
        </p:nvSpPr>
        <p:spPr>
          <a:xfrm>
            <a:off x="8439808" y="6158023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hlinkClick r:id="rId3"/>
              </a:rPr>
              <a:t>http://networksciencebook.com/chapter/4#scale-free</a:t>
            </a:r>
            <a:endParaRPr lang="en-US" sz="800" dirty="0"/>
          </a:p>
          <a:p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253842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661"/>
    </mc:Choice>
    <mc:Fallback>
      <p:transition spd="slow" advTm="50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Slide Number Placeholder 3"/>
          <p:cNvSpPr>
            <a:spLocks noGrp="1"/>
          </p:cNvSpPr>
          <p:nvPr>
            <p:ph type="sldNum" sz="quarter" idx="12"/>
          </p:nvPr>
        </p:nvSpPr>
        <p:spPr>
          <a:xfrm rot="10800000" flipV="1">
            <a:off x="11441783" y="6367940"/>
            <a:ext cx="594026" cy="28880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fld id="{788B9C9C-8165-4AAF-8423-ACB31EBCD14D}" type="slidenum">
              <a:rPr lang="en-US" altLang="en-US" smtClean="0"/>
              <a:pPr eaLnBrk="1" hangingPunct="1">
                <a:defRPr/>
              </a:pPr>
              <a:t>19</a:t>
            </a:fld>
            <a:endParaRPr lang="en-US" altLang="en-US" dirty="0"/>
          </a:p>
        </p:txBody>
      </p:sp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831" y="946151"/>
            <a:ext cx="6477000" cy="577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Rounded Rectangle 5"/>
          <p:cNvSpPr>
            <a:spLocks noChangeArrowheads="1"/>
          </p:cNvSpPr>
          <p:nvPr/>
        </p:nvSpPr>
        <p:spPr bwMode="auto">
          <a:xfrm>
            <a:off x="2555631" y="4343400"/>
            <a:ext cx="1371600" cy="914400"/>
          </a:xfrm>
          <a:prstGeom prst="roundRect">
            <a:avLst>
              <a:gd name="adj" fmla="val 16667"/>
            </a:avLst>
          </a:prstGeom>
          <a:solidFill>
            <a:schemeClr val="accent3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National highway network</a:t>
            </a:r>
          </a:p>
        </p:txBody>
      </p:sp>
      <p:sp>
        <p:nvSpPr>
          <p:cNvPr id="43014" name="Rounded Rectangle 6"/>
          <p:cNvSpPr>
            <a:spLocks noChangeArrowheads="1"/>
          </p:cNvSpPr>
          <p:nvPr/>
        </p:nvSpPr>
        <p:spPr bwMode="auto">
          <a:xfrm>
            <a:off x="10251831" y="3833813"/>
            <a:ext cx="1143000" cy="914400"/>
          </a:xfrm>
          <a:prstGeom prst="roundRect">
            <a:avLst>
              <a:gd name="adj" fmla="val 16667"/>
            </a:avLst>
          </a:prstGeom>
          <a:solidFill>
            <a:schemeClr val="accent3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808C8"/>
                </a:solidFill>
                <a:latin typeface="Arial" pitchFamily="34" charset="0"/>
                <a:cs typeface="Arial" pitchFamily="34" charset="0"/>
              </a:rPr>
              <a:t>Airline traffic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808C8"/>
                </a:solidFill>
                <a:latin typeface="Arial" pitchFamily="34" charset="0"/>
                <a:cs typeface="Arial" pitchFamily="34" charset="0"/>
              </a:rPr>
              <a:t>network</a:t>
            </a:r>
          </a:p>
        </p:txBody>
      </p:sp>
      <p:cxnSp>
        <p:nvCxnSpPr>
          <p:cNvPr id="43015" name="Straight Arrow Connector 8"/>
          <p:cNvCxnSpPr>
            <a:cxnSpLocks noChangeShapeType="1"/>
          </p:cNvCxnSpPr>
          <p:nvPr/>
        </p:nvCxnSpPr>
        <p:spPr bwMode="auto">
          <a:xfrm flipH="1">
            <a:off x="9870831" y="4419600"/>
            <a:ext cx="381000" cy="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016" name="Straight Arrow Connector 10"/>
          <p:cNvCxnSpPr>
            <a:cxnSpLocks noChangeShapeType="1"/>
          </p:cNvCxnSpPr>
          <p:nvPr/>
        </p:nvCxnSpPr>
        <p:spPr bwMode="auto">
          <a:xfrm flipH="1" flipV="1">
            <a:off x="9870831" y="2819401"/>
            <a:ext cx="723900" cy="1014413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017" name="Straight Arrow Connector 13"/>
          <p:cNvCxnSpPr>
            <a:cxnSpLocks noChangeShapeType="1"/>
          </p:cNvCxnSpPr>
          <p:nvPr/>
        </p:nvCxnSpPr>
        <p:spPr bwMode="auto">
          <a:xfrm flipV="1">
            <a:off x="2974731" y="2819400"/>
            <a:ext cx="1409700" cy="152400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018" name="Straight Arrow Connector 14"/>
          <p:cNvCxnSpPr>
            <a:cxnSpLocks noChangeShapeType="1"/>
            <a:stCxn id="43013" idx="0"/>
          </p:cNvCxnSpPr>
          <p:nvPr/>
        </p:nvCxnSpPr>
        <p:spPr bwMode="auto">
          <a:xfrm flipV="1">
            <a:off x="3241432" y="4168776"/>
            <a:ext cx="892175" cy="174625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Rectangle 1"/>
          <p:cNvSpPr/>
          <p:nvPr/>
        </p:nvSpPr>
        <p:spPr>
          <a:xfrm>
            <a:off x="10084776" y="6585163"/>
            <a:ext cx="119295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353535"/>
                </a:solidFill>
              </a:rPr>
              <a:t>source: </a:t>
            </a:r>
            <a:r>
              <a:rPr lang="en-US" sz="800" dirty="0" err="1">
                <a:solidFill>
                  <a:srgbClr val="353535"/>
                </a:solidFill>
              </a:rPr>
              <a:t>Barabási</a:t>
            </a:r>
            <a:r>
              <a:rPr lang="en-US" sz="800" dirty="0">
                <a:solidFill>
                  <a:srgbClr val="353535"/>
                </a:solidFill>
              </a:rPr>
              <a:t>. </a:t>
            </a:r>
            <a:r>
              <a:rPr lang="en-US" sz="800" i="1" dirty="0">
                <a:solidFill>
                  <a:srgbClr val="353535"/>
                </a:solidFill>
              </a:rPr>
              <a:t>Linked</a:t>
            </a:r>
            <a:endParaRPr lang="en-US" sz="800" dirty="0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EDF98F9E-D649-4A1D-8386-47DA3BE95A77}"/>
              </a:ext>
            </a:extLst>
          </p:cNvPr>
          <p:cNvSpPr txBox="1">
            <a:spLocks/>
          </p:cNvSpPr>
          <p:nvPr/>
        </p:nvSpPr>
        <p:spPr>
          <a:xfrm>
            <a:off x="1337986" y="-56732"/>
            <a:ext cx="1090637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ileron Light" panose="00000400000000000000" pitchFamily="50" charset="0"/>
                <a:ea typeface="+mj-ea"/>
                <a:cs typeface="+mj-cs"/>
              </a:defRPr>
            </a:lvl1pPr>
          </a:lstStyle>
          <a:p>
            <a:r>
              <a:rPr lang="en-US" sz="4000" dirty="0"/>
              <a:t>What are the implications of the existence of hubs?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153035-78A3-450B-95CB-A2AA26B5C21B}"/>
              </a:ext>
            </a:extLst>
          </p:cNvPr>
          <p:cNvSpPr txBox="1"/>
          <p:nvPr/>
        </p:nvSpPr>
        <p:spPr>
          <a:xfrm flipH="1">
            <a:off x="4263488" y="740317"/>
            <a:ext cx="5888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Consider attacks, virus propagation, news dissemination</a:t>
            </a:r>
          </a:p>
        </p:txBody>
      </p:sp>
    </p:spTree>
    <p:extLst>
      <p:ext uri="{BB962C8B-B14F-4D97-AF65-F5344CB8AC3E}">
        <p14:creationId xmlns:p14="http://schemas.microsoft.com/office/powerpoint/2010/main" val="88653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864"/>
    </mc:Choice>
    <mc:Fallback xmlns="">
      <p:transition spd="slow" advTm="51864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alt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Learning Outcomes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810259" y="649480"/>
            <a:ext cx="6555347" cy="5546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/>
            <a:r>
              <a:rPr lang="en-US" altLang="en-US" sz="3600" dirty="0"/>
              <a:t>Identify the main concepts of complex network analysis used in network analysis.</a:t>
            </a:r>
          </a:p>
          <a:p>
            <a:pPr eaLnBrk="1" hangingPunct="1"/>
            <a:r>
              <a:rPr lang="en-US" altLang="en-US" sz="3600" dirty="0"/>
              <a:t>Distinguish methodologies used in analyzing networks.</a:t>
            </a:r>
          </a:p>
          <a:p>
            <a:pPr eaLnBrk="1" hangingPunct="1"/>
            <a:r>
              <a:rPr lang="en-US" altLang="en-US" sz="3600" dirty="0"/>
              <a:t>Restate the meaning of:</a:t>
            </a:r>
          </a:p>
          <a:p>
            <a:pPr lvl="1" eaLnBrk="1" hangingPunct="1"/>
            <a:r>
              <a:rPr lang="en-US" altLang="en-US" dirty="0"/>
              <a:t>Scale free</a:t>
            </a:r>
          </a:p>
          <a:p>
            <a:pPr lvl="1" eaLnBrk="1" hangingPunct="1"/>
            <a:r>
              <a:rPr lang="en-US" altLang="en-US" dirty="0"/>
              <a:t>Configuration model</a:t>
            </a:r>
          </a:p>
          <a:p>
            <a:pPr>
              <a:spcBef>
                <a:spcPts val="600"/>
              </a:spcBef>
            </a:pP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496117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113" y="912145"/>
            <a:ext cx="6939185" cy="578926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Random </a:t>
            </a:r>
            <a:b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vs. </a:t>
            </a:r>
            <a:b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Targeted Attack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 rot="10800000" flipV="1">
            <a:off x="11441783" y="6367940"/>
            <a:ext cx="594026" cy="28880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0D5F072A-38EE-4D37-976C-C29AA9835BEA}" type="slidenum">
              <a:rPr lang="en-US" sz="1200">
                <a:solidFill>
                  <a:schemeClr val="tx1">
                    <a:alpha val="80000"/>
                  </a:schemeClr>
                </a:solidFill>
              </a:rPr>
              <a:pPr algn="r">
                <a:spcAft>
                  <a:spcPts val="600"/>
                </a:spcAft>
                <a:defRPr/>
              </a:pPr>
              <a:t>20</a:t>
            </a:fld>
            <a:endParaRPr lang="en-US" sz="1200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1A719E-8E0A-4B1B-8B4B-F8FD3FB9EA31}"/>
              </a:ext>
            </a:extLst>
          </p:cNvPr>
          <p:cNvSpPr txBox="1"/>
          <p:nvPr/>
        </p:nvSpPr>
        <p:spPr>
          <a:xfrm>
            <a:off x="1942467" y="43172"/>
            <a:ext cx="612648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kern="1200" dirty="0">
                <a:latin typeface="Aileron Light"/>
                <a:ea typeface="+mj-ea"/>
                <a:cs typeface="+mj-cs"/>
              </a:rPr>
              <a:t>Robustness</a:t>
            </a:r>
            <a:endParaRPr lang="en-US" sz="4400" dirty="0">
              <a:latin typeface="Aileron Ligh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DD85D1-2D52-436E-83D7-D3D7B98F5160}"/>
              </a:ext>
            </a:extLst>
          </p:cNvPr>
          <p:cNvSpPr txBox="1"/>
          <p:nvPr/>
        </p:nvSpPr>
        <p:spPr>
          <a:xfrm>
            <a:off x="-3644292" y="6197600"/>
            <a:ext cx="6126480" cy="661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spcAft>
                <a:spcPts val="600"/>
              </a:spcAft>
            </a:pPr>
            <a:r>
              <a:rPr lang="en-US" sz="800" dirty="0">
                <a:solidFill>
                  <a:schemeClr val="bg1"/>
                </a:solidFill>
                <a:ea typeface="ＭＳ Ｐゴシック" pitchFamily="28" charset="-128"/>
              </a:rPr>
              <a:t>Source: </a:t>
            </a:r>
          </a:p>
          <a:p>
            <a:pPr algn="ctr" eaLnBrk="0" hangingPunct="0">
              <a:spcAft>
                <a:spcPts val="600"/>
              </a:spcAft>
            </a:pPr>
            <a:r>
              <a:rPr lang="en-US" sz="800" dirty="0">
                <a:solidFill>
                  <a:schemeClr val="bg1"/>
                </a:solidFill>
                <a:ea typeface="ＭＳ Ｐゴシック" pitchFamily="28" charset="-128"/>
              </a:rPr>
              <a:t>BARABÁSI  and BONABEAU. </a:t>
            </a:r>
            <a:br>
              <a:rPr lang="en-US" sz="800" dirty="0">
                <a:solidFill>
                  <a:schemeClr val="bg1"/>
                </a:solidFill>
                <a:ea typeface="ＭＳ Ｐゴシック" pitchFamily="28" charset="-128"/>
              </a:rPr>
            </a:br>
            <a:r>
              <a:rPr lang="en-US" sz="800" dirty="0">
                <a:solidFill>
                  <a:schemeClr val="bg1"/>
                </a:solidFill>
                <a:ea typeface="ＭＳ Ｐゴシック" pitchFamily="28" charset="-128"/>
              </a:rPr>
              <a:t>Scale-Free Networks in </a:t>
            </a:r>
            <a:br>
              <a:rPr lang="en-US" sz="800" dirty="0">
                <a:solidFill>
                  <a:schemeClr val="bg1"/>
                </a:solidFill>
                <a:ea typeface="ＭＳ Ｐゴシック" pitchFamily="28" charset="-128"/>
              </a:rPr>
            </a:br>
            <a:r>
              <a:rPr lang="en-US" sz="800" dirty="0">
                <a:solidFill>
                  <a:schemeClr val="bg1"/>
                </a:solidFill>
                <a:ea typeface="ＭＳ Ｐゴシック" pitchFamily="28" charset="-128"/>
              </a:rPr>
              <a:t>SCIENTIFIC AMERICAN (2003)</a:t>
            </a:r>
          </a:p>
        </p:txBody>
      </p:sp>
    </p:spTree>
    <p:extLst>
      <p:ext uri="{BB962C8B-B14F-4D97-AF65-F5344CB8AC3E}">
        <p14:creationId xmlns:p14="http://schemas.microsoft.com/office/powerpoint/2010/main" val="359614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641"/>
    </mc:Choice>
    <mc:Fallback xmlns="">
      <p:transition spd="slow" advTm="5364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796AC1F-CC36-4B39-A28A-720764033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5023D9-23AB-47D8-9412-5DC750927B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656"/>
            <a:ext cx="12192000" cy="666068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B2A0FEF-DDAC-477E-AFC5-17DA4E818D1B}"/>
              </a:ext>
            </a:extLst>
          </p:cNvPr>
          <p:cNvSpPr txBox="1"/>
          <p:nvPr/>
        </p:nvSpPr>
        <p:spPr>
          <a:xfrm>
            <a:off x="9199880" y="6541793"/>
            <a:ext cx="316484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hlinkClick r:id="rId4"/>
              </a:rPr>
              <a:t>http://networksciencebook.com/chapter/4#universality</a:t>
            </a:r>
            <a:r>
              <a:rPr lang="en-US" sz="800" dirty="0"/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9E4A35-9F5B-41CA-BBC4-64148BE55563}"/>
              </a:ext>
            </a:extLst>
          </p:cNvPr>
          <p:cNvSpPr txBox="1"/>
          <p:nvPr/>
        </p:nvSpPr>
        <p:spPr>
          <a:xfrm>
            <a:off x="5100320" y="5362694"/>
            <a:ext cx="69392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dirty="0">
                <a:solidFill>
                  <a:srgbClr val="C808C8"/>
                </a:solidFill>
                <a:effectLst/>
                <a:latin typeface="Maison"/>
              </a:rPr>
              <a:t>Timeline: Scale-Free Networks</a:t>
            </a:r>
            <a:br>
              <a:rPr lang="en-US" sz="3600" b="1" i="0" dirty="0">
                <a:solidFill>
                  <a:srgbClr val="C808C8"/>
                </a:solidFill>
                <a:effectLst/>
                <a:latin typeface="Maison"/>
              </a:rPr>
            </a:br>
            <a:r>
              <a:rPr lang="en-US" b="1" i="0" dirty="0">
                <a:solidFill>
                  <a:srgbClr val="C808C8"/>
                </a:solidFill>
                <a:effectLst/>
                <a:latin typeface="Maison"/>
              </a:rPr>
              <a:t>(Not All Network Are Scale-Free: power grid for example)</a:t>
            </a:r>
          </a:p>
        </p:txBody>
      </p:sp>
    </p:spTree>
    <p:extLst>
      <p:ext uri="{BB962C8B-B14F-4D97-AF65-F5344CB8AC3E}">
        <p14:creationId xmlns:p14="http://schemas.microsoft.com/office/powerpoint/2010/main" val="2887258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641"/>
    </mc:Choice>
    <mc:Fallback>
      <p:transition spd="slow" advTm="5364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>
            <a:extLst>
              <a:ext uri="{FF2B5EF4-FFF2-40B4-BE49-F238E27FC236}">
                <a16:creationId xmlns:a16="http://schemas.microsoft.com/office/drawing/2014/main" id="{A520B8F3-E663-4995-913C-0D44D38DDE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9" r="-1" b="355"/>
          <a:stretch/>
        </p:blipFill>
        <p:spPr bwMode="auto">
          <a:xfrm>
            <a:off x="1399052" y="1549972"/>
            <a:ext cx="5997616" cy="4306823"/>
          </a:xfrm>
          <a:custGeom>
            <a:avLst/>
            <a:gdLst/>
            <a:ahLst/>
            <a:cxnLst/>
            <a:rect l="l" t="t" r="r" b="b"/>
            <a:pathLst>
              <a:path w="5997636" h="4306833">
                <a:moveTo>
                  <a:pt x="0" y="0"/>
                </a:moveTo>
                <a:lnTo>
                  <a:pt x="5997636" y="0"/>
                </a:lnTo>
                <a:lnTo>
                  <a:pt x="5997636" y="4302053"/>
                </a:lnTo>
                <a:lnTo>
                  <a:pt x="5313331" y="4306748"/>
                </a:lnTo>
                <a:cubicBezTo>
                  <a:pt x="3800480" y="4309129"/>
                  <a:pt x="2093145" y="4262282"/>
                  <a:pt x="400746" y="4118385"/>
                </a:cubicBezTo>
                <a:lnTo>
                  <a:pt x="0" y="4081409"/>
                </a:lnTo>
                <a:lnTo>
                  <a:pt x="0" y="2982070"/>
                </a:lnTo>
                <a:lnTo>
                  <a:pt x="0" y="278994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Freeform 5">
            <a:extLst>
              <a:ext uri="{FF2B5EF4-FFF2-40B4-BE49-F238E27FC236}">
                <a16:creationId xmlns:a16="http://schemas.microsoft.com/office/drawing/2014/main" id="{07322A9E-F1EC-405E-8971-BA906EFFC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329674" y="1290909"/>
            <a:ext cx="9702800" cy="5573512"/>
          </a:xfrm>
          <a:custGeom>
            <a:avLst/>
            <a:gdLst>
              <a:gd name="T0" fmla="*/ 1752 w 2038"/>
              <a:gd name="T1" fmla="*/ 1169 h 1169"/>
              <a:gd name="T2" fmla="*/ 1487 w 2038"/>
              <a:gd name="T3" fmla="*/ 334 h 1169"/>
              <a:gd name="T4" fmla="*/ 860 w 2038"/>
              <a:gd name="T5" fmla="*/ 22 h 1169"/>
              <a:gd name="T6" fmla="*/ 199 w 2038"/>
              <a:gd name="T7" fmla="*/ 318 h 1169"/>
              <a:gd name="T8" fmla="*/ 399 w 2038"/>
              <a:gd name="T9" fmla="*/ 1165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38" h="1169">
                <a:moveTo>
                  <a:pt x="1752" y="1169"/>
                </a:moveTo>
                <a:cubicBezTo>
                  <a:pt x="2038" y="928"/>
                  <a:pt x="1673" y="513"/>
                  <a:pt x="1487" y="334"/>
                </a:cubicBezTo>
                <a:cubicBezTo>
                  <a:pt x="1316" y="170"/>
                  <a:pt x="1099" y="43"/>
                  <a:pt x="860" y="22"/>
                </a:cubicBezTo>
                <a:cubicBezTo>
                  <a:pt x="621" y="0"/>
                  <a:pt x="341" y="128"/>
                  <a:pt x="199" y="318"/>
                </a:cubicBezTo>
                <a:cubicBezTo>
                  <a:pt x="0" y="586"/>
                  <a:pt x="184" y="965"/>
                  <a:pt x="399" y="116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Freeform 6">
            <a:extLst>
              <a:ext uri="{FF2B5EF4-FFF2-40B4-BE49-F238E27FC236}">
                <a16:creationId xmlns:a16="http://schemas.microsoft.com/office/drawing/2014/main" id="{A5704422-1118-4FD1-95AD-29A064EB8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70451" y="2010741"/>
            <a:ext cx="7373938" cy="4848892"/>
          </a:xfrm>
          <a:custGeom>
            <a:avLst/>
            <a:gdLst>
              <a:gd name="T0" fmla="*/ 1025 w 1549"/>
              <a:gd name="T1" fmla="*/ 1016 h 1017"/>
              <a:gd name="T2" fmla="*/ 1443 w 1549"/>
              <a:gd name="T3" fmla="*/ 592 h 1017"/>
              <a:gd name="T4" fmla="*/ 782 w 1549"/>
              <a:gd name="T5" fmla="*/ 53 h 1017"/>
              <a:gd name="T6" fmla="*/ 150 w 1549"/>
              <a:gd name="T7" fmla="*/ 329 h 1017"/>
              <a:gd name="T8" fmla="*/ 477 w 1549"/>
              <a:gd name="T9" fmla="*/ 101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9" h="1017">
                <a:moveTo>
                  <a:pt x="1025" y="1016"/>
                </a:moveTo>
                <a:cubicBezTo>
                  <a:pt x="1223" y="971"/>
                  <a:pt x="1549" y="857"/>
                  <a:pt x="1443" y="592"/>
                </a:cubicBezTo>
                <a:cubicBezTo>
                  <a:pt x="1344" y="344"/>
                  <a:pt x="1041" y="111"/>
                  <a:pt x="782" y="53"/>
                </a:cubicBezTo>
                <a:cubicBezTo>
                  <a:pt x="545" y="0"/>
                  <a:pt x="275" y="117"/>
                  <a:pt x="150" y="329"/>
                </a:cubicBezTo>
                <a:cubicBezTo>
                  <a:pt x="0" y="584"/>
                  <a:pt x="243" y="911"/>
                  <a:pt x="477" y="1017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Freeform 7">
            <a:extLst>
              <a:ext uri="{FF2B5EF4-FFF2-40B4-BE49-F238E27FC236}">
                <a16:creationId xmlns:a16="http://schemas.microsoft.com/office/drawing/2014/main" id="{A88B2AAA-B805-498E-A9E6-98B885855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51351" y="1780905"/>
            <a:ext cx="8035925" cy="5083516"/>
          </a:xfrm>
          <a:custGeom>
            <a:avLst/>
            <a:gdLst>
              <a:gd name="T0" fmla="*/ 1302 w 1688"/>
              <a:gd name="T1" fmla="*/ 1066 h 1066"/>
              <a:gd name="T2" fmla="*/ 1613 w 1688"/>
              <a:gd name="T3" fmla="*/ 850 h 1066"/>
              <a:gd name="T4" fmla="*/ 1517 w 1688"/>
              <a:gd name="T5" fmla="*/ 471 h 1066"/>
              <a:gd name="T6" fmla="*/ 798 w 1688"/>
              <a:gd name="T7" fmla="*/ 28 h 1066"/>
              <a:gd name="T8" fmla="*/ 181 w 1688"/>
              <a:gd name="T9" fmla="*/ 333 h 1066"/>
              <a:gd name="T10" fmla="*/ 420 w 1688"/>
              <a:gd name="T11" fmla="*/ 1066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88" h="1066">
                <a:moveTo>
                  <a:pt x="1302" y="1066"/>
                </a:moveTo>
                <a:cubicBezTo>
                  <a:pt x="1416" y="1024"/>
                  <a:pt x="1551" y="962"/>
                  <a:pt x="1613" y="850"/>
                </a:cubicBezTo>
                <a:cubicBezTo>
                  <a:pt x="1688" y="715"/>
                  <a:pt x="1606" y="575"/>
                  <a:pt x="1517" y="471"/>
                </a:cubicBezTo>
                <a:cubicBezTo>
                  <a:pt x="1336" y="258"/>
                  <a:pt x="1084" y="62"/>
                  <a:pt x="798" y="28"/>
                </a:cubicBezTo>
                <a:cubicBezTo>
                  <a:pt x="559" y="0"/>
                  <a:pt x="317" y="138"/>
                  <a:pt x="181" y="333"/>
                </a:cubicBezTo>
                <a:cubicBezTo>
                  <a:pt x="0" y="592"/>
                  <a:pt x="191" y="907"/>
                  <a:pt x="420" y="10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Freeform 8">
            <a:extLst>
              <a:ext uri="{FF2B5EF4-FFF2-40B4-BE49-F238E27FC236}">
                <a16:creationId xmlns:a16="http://schemas.microsoft.com/office/drawing/2014/main" id="{9B8051E0-19D7-43E1-BFD9-E6DBFEB3A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542347"/>
            <a:ext cx="10334625" cy="6322075"/>
          </a:xfrm>
          <a:custGeom>
            <a:avLst/>
            <a:gdLst>
              <a:gd name="T0" fmla="*/ 1873 w 2171"/>
              <a:gd name="T1" fmla="*/ 1326 h 1326"/>
              <a:gd name="T2" fmla="*/ 1609 w 2171"/>
              <a:gd name="T3" fmla="*/ 473 h 1326"/>
              <a:gd name="T4" fmla="*/ 880 w 2171"/>
              <a:gd name="T5" fmla="*/ 63 h 1326"/>
              <a:gd name="T6" fmla="*/ 0 w 2171"/>
              <a:gd name="T7" fmla="*/ 423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71" h="1326">
                <a:moveTo>
                  <a:pt x="1873" y="1326"/>
                </a:moveTo>
                <a:cubicBezTo>
                  <a:pt x="2171" y="1045"/>
                  <a:pt x="1825" y="678"/>
                  <a:pt x="1609" y="473"/>
                </a:cubicBezTo>
                <a:cubicBezTo>
                  <a:pt x="1406" y="281"/>
                  <a:pt x="1159" y="116"/>
                  <a:pt x="880" y="63"/>
                </a:cubicBezTo>
                <a:cubicBezTo>
                  <a:pt x="545" y="0"/>
                  <a:pt x="214" y="161"/>
                  <a:pt x="0" y="42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Freeform 9">
            <a:extLst>
              <a:ext uri="{FF2B5EF4-FFF2-40B4-BE49-F238E27FC236}">
                <a16:creationId xmlns:a16="http://schemas.microsoft.com/office/drawing/2014/main" id="{4EDB2B02-86A2-46F5-A4BE-B7D9B1041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6178751"/>
            <a:ext cx="504825" cy="681527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cubicBezTo>
                  <a:pt x="35" y="54"/>
                  <a:pt x="70" y="101"/>
                  <a:pt x="106" y="143"/>
                </a:cubicBezTo>
              </a:path>
            </a:pathLst>
          </a:custGeom>
          <a:noFill/>
          <a:ln w="4763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Freeform 10">
            <a:extLst>
              <a:ext uri="{FF2B5EF4-FFF2-40B4-BE49-F238E27FC236}">
                <a16:creationId xmlns:a16="http://schemas.microsoft.com/office/drawing/2014/main" id="{43954639-FB5D-41F4-9560-6F6DFE778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59376"/>
            <a:ext cx="11091863" cy="6923796"/>
          </a:xfrm>
          <a:custGeom>
            <a:avLst/>
            <a:gdLst>
              <a:gd name="T0" fmla="*/ 2046 w 2330"/>
              <a:gd name="T1" fmla="*/ 1452 h 1452"/>
              <a:gd name="T2" fmla="*/ 1813 w 2330"/>
              <a:gd name="T3" fmla="*/ 601 h 1452"/>
              <a:gd name="T4" fmla="*/ 956 w 2330"/>
              <a:gd name="T5" fmla="*/ 97 h 1452"/>
              <a:gd name="T6" fmla="*/ 0 w 2330"/>
              <a:gd name="T7" fmla="*/ 366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30" h="1452">
                <a:moveTo>
                  <a:pt x="2046" y="1452"/>
                </a:moveTo>
                <a:cubicBezTo>
                  <a:pt x="2330" y="1153"/>
                  <a:pt x="2049" y="821"/>
                  <a:pt x="1813" y="601"/>
                </a:cubicBezTo>
                <a:cubicBezTo>
                  <a:pt x="1569" y="375"/>
                  <a:pt x="1282" y="179"/>
                  <a:pt x="956" y="97"/>
                </a:cubicBezTo>
                <a:cubicBezTo>
                  <a:pt x="572" y="0"/>
                  <a:pt x="292" y="101"/>
                  <a:pt x="0" y="3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Freeform 12">
            <a:extLst>
              <a:ext uri="{FF2B5EF4-FFF2-40B4-BE49-F238E27FC236}">
                <a16:creationId xmlns:a16="http://schemas.microsoft.com/office/drawing/2014/main" id="{E898931C-0323-41FA-A036-20F818B1F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1057275" cy="614491"/>
          </a:xfrm>
          <a:custGeom>
            <a:avLst/>
            <a:gdLst>
              <a:gd name="T0" fmla="*/ 222 w 222"/>
              <a:gd name="T1" fmla="*/ 0 h 129"/>
              <a:gd name="T2" fmla="*/ 0 w 222"/>
              <a:gd name="T3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2" h="129">
                <a:moveTo>
                  <a:pt x="222" y="0"/>
                </a:moveTo>
                <a:cubicBezTo>
                  <a:pt x="152" y="35"/>
                  <a:pt x="76" y="78"/>
                  <a:pt x="0" y="12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Freeform 14">
            <a:extLst>
              <a:ext uri="{FF2B5EF4-FFF2-40B4-BE49-F238E27FC236}">
                <a16:creationId xmlns:a16="http://schemas.microsoft.com/office/drawing/2014/main" id="{89AFE9DD-0792-4B98-B4EB-97ACA17E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-6705"/>
            <a:ext cx="595313" cy="352734"/>
          </a:xfrm>
          <a:custGeom>
            <a:avLst/>
            <a:gdLst>
              <a:gd name="T0" fmla="*/ 125 w 125"/>
              <a:gd name="T1" fmla="*/ 0 h 74"/>
              <a:gd name="T2" fmla="*/ 0 w 125"/>
              <a:gd name="T3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5" h="74">
                <a:moveTo>
                  <a:pt x="125" y="0"/>
                </a:moveTo>
                <a:cubicBezTo>
                  <a:pt x="85" y="22"/>
                  <a:pt x="43" y="47"/>
                  <a:pt x="0" y="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Freeform 16">
            <a:extLst>
              <a:ext uri="{FF2B5EF4-FFF2-40B4-BE49-F238E27FC236}">
                <a16:creationId xmlns:a16="http://schemas.microsoft.com/office/drawing/2014/main" id="{3981F5C4-9AE1-404E-AF44-A4E6DB374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357188" cy="213875"/>
          </a:xfrm>
          <a:custGeom>
            <a:avLst/>
            <a:gdLst>
              <a:gd name="T0" fmla="*/ 75 w 75"/>
              <a:gd name="T1" fmla="*/ 0 h 45"/>
              <a:gd name="T2" fmla="*/ 0 w 75"/>
              <a:gd name="T3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5" h="45">
                <a:moveTo>
                  <a:pt x="75" y="0"/>
                </a:moveTo>
                <a:cubicBezTo>
                  <a:pt x="50" y="14"/>
                  <a:pt x="25" y="29"/>
                  <a:pt x="0" y="45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Freeform 11">
            <a:extLst>
              <a:ext uri="{FF2B5EF4-FFF2-40B4-BE49-F238E27FC236}">
                <a16:creationId xmlns:a16="http://schemas.microsoft.com/office/drawing/2014/main" id="{763C1781-8726-4FAC-8C45-FF40376BE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26601" y="-1916"/>
            <a:ext cx="5788025" cy="6847184"/>
          </a:xfrm>
          <a:custGeom>
            <a:avLst/>
            <a:gdLst>
              <a:gd name="T0" fmla="*/ 1094 w 1216"/>
              <a:gd name="T1" fmla="*/ 1436 h 1436"/>
              <a:gd name="T2" fmla="*/ 709 w 1216"/>
              <a:gd name="T3" fmla="*/ 551 h 1436"/>
              <a:gd name="T4" fmla="*/ 0 w 1216"/>
              <a:gd name="T5" fmla="*/ 0 h 1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6" h="1436">
                <a:moveTo>
                  <a:pt x="1094" y="1436"/>
                </a:moveTo>
                <a:cubicBezTo>
                  <a:pt x="1216" y="1114"/>
                  <a:pt x="904" y="770"/>
                  <a:pt x="709" y="551"/>
                </a:cubicBezTo>
                <a:cubicBezTo>
                  <a:pt x="509" y="327"/>
                  <a:pt x="274" y="127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Freeform 21">
            <a:extLst>
              <a:ext uri="{FF2B5EF4-FFF2-40B4-BE49-F238E27FC236}">
                <a16:creationId xmlns:a16="http://schemas.microsoft.com/office/drawing/2014/main" id="{301491B5-56C7-43DC-A3D9-861EECCA0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235014" y="2872"/>
            <a:ext cx="2951163" cy="2555325"/>
          </a:xfrm>
          <a:custGeom>
            <a:avLst/>
            <a:gdLst>
              <a:gd name="T0" fmla="*/ 620 w 620"/>
              <a:gd name="T1" fmla="*/ 536 h 536"/>
              <a:gd name="T2" fmla="*/ 0 w 620"/>
              <a:gd name="T3" fmla="*/ 0 h 5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20" h="536">
                <a:moveTo>
                  <a:pt x="620" y="536"/>
                </a:moveTo>
                <a:cubicBezTo>
                  <a:pt x="404" y="314"/>
                  <a:pt x="196" y="13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0852E1-B7A3-455B-8927-E89EB7324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2248" y="1481328"/>
            <a:ext cx="2926080" cy="324969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Preferential attachment</a:t>
            </a:r>
            <a:endParaRPr lang="en-US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3" name="Freeform 22">
            <a:extLst>
              <a:ext uri="{FF2B5EF4-FFF2-40B4-BE49-F238E27FC236}">
                <a16:creationId xmlns:a16="http://schemas.microsoft.com/office/drawing/2014/main" id="{237E2353-22DF-46E0-A200-FB30F8F39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020826" y="-1916"/>
            <a:ext cx="2165350" cy="1358265"/>
          </a:xfrm>
          <a:custGeom>
            <a:avLst/>
            <a:gdLst>
              <a:gd name="T0" fmla="*/ 0 w 455"/>
              <a:gd name="T1" fmla="*/ 0 h 285"/>
              <a:gd name="T2" fmla="*/ 455 w 455"/>
              <a:gd name="T3" fmla="*/ 285 h 2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55" h="285">
                <a:moveTo>
                  <a:pt x="0" y="0"/>
                </a:moveTo>
                <a:cubicBezTo>
                  <a:pt x="153" y="85"/>
                  <a:pt x="308" y="180"/>
                  <a:pt x="455" y="28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Freeform 23">
            <a:extLst>
              <a:ext uri="{FF2B5EF4-FFF2-40B4-BE49-F238E27FC236}">
                <a16:creationId xmlns:a16="http://schemas.microsoft.com/office/drawing/2014/main" id="{DD6138DB-057B-45F7-A5F4-E7BFDA20D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90826" y="-1916"/>
            <a:ext cx="895350" cy="534687"/>
          </a:xfrm>
          <a:custGeom>
            <a:avLst/>
            <a:gdLst>
              <a:gd name="T0" fmla="*/ 0 w 188"/>
              <a:gd name="T1" fmla="*/ 0 h 112"/>
              <a:gd name="T2" fmla="*/ 188 w 188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8" h="112">
                <a:moveTo>
                  <a:pt x="0" y="0"/>
                </a:moveTo>
                <a:cubicBezTo>
                  <a:pt x="63" y="36"/>
                  <a:pt x="126" y="73"/>
                  <a:pt x="188" y="112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79A54AB1-B64F-4843-BFAB-81CB74E6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752078" y="2218040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75979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316207"/>
            <a:ext cx="9880158" cy="1325563"/>
          </a:xfrm>
        </p:spPr>
        <p:txBody>
          <a:bodyPr/>
          <a:lstStyle/>
          <a:p>
            <a:r>
              <a:rPr lang="en-US" dirty="0"/>
              <a:t>What is the essence of the BA networks?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9613E0-C608-4B6F-8D7A-7ADEF6A28D89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838200" y="1479550"/>
            <a:ext cx="10515600" cy="38989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An edge appears with probability proportional to the degree of the node it connects (preference for hubs):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8349" y="2288681"/>
            <a:ext cx="7259860" cy="322807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071899" y="6193922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/>
              <a:t>Source:</a:t>
            </a:r>
            <a:r>
              <a:rPr lang="en-US" sz="800" dirty="0">
                <a:hlinkClick r:id="rId3"/>
              </a:rPr>
              <a:t> http://barabasi.com/networksciencebook/chapter/5#growth</a:t>
            </a:r>
            <a:endParaRPr lang="en-US" sz="800" dirty="0"/>
          </a:p>
          <a:p>
            <a:endParaRPr lang="en-US" sz="800" dirty="0"/>
          </a:p>
        </p:txBody>
      </p:sp>
      <p:sp>
        <p:nvSpPr>
          <p:cNvPr id="9" name="Rectangle 8"/>
          <p:cNvSpPr/>
          <p:nvPr/>
        </p:nvSpPr>
        <p:spPr>
          <a:xfrm>
            <a:off x="2415210" y="5516753"/>
            <a:ext cx="63610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Existing nodes are filled, and the new node is hallow </a:t>
            </a:r>
          </a:p>
          <a:p>
            <a:r>
              <a:rPr lang="en-US" dirty="0"/>
              <a:t>(more than one new node can join the existing graph at one time).</a:t>
            </a:r>
          </a:p>
        </p:txBody>
      </p:sp>
    </p:spTree>
    <p:extLst>
      <p:ext uri="{BB962C8B-B14F-4D97-AF65-F5344CB8AC3E}">
        <p14:creationId xmlns:p14="http://schemas.microsoft.com/office/powerpoint/2010/main" val="17486195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BA model: BA(n, m)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9613E0-C608-4B6F-8D7A-7ADEF6A28D89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4294967295"/>
              </p:nvPr>
            </p:nvSpPr>
            <p:spPr>
              <a:xfrm>
                <a:off x="420189" y="1785983"/>
                <a:ext cx="10679798" cy="3898900"/>
              </a:xfrm>
            </p:spPr>
            <p:txBody>
              <a:bodyPr>
                <a:normAutofit fontScale="85000" lnSpcReduction="10000"/>
              </a:bodyPr>
              <a:lstStyle/>
              <a:p>
                <a:pPr marL="57150" indent="0">
                  <a:buNone/>
                </a:pPr>
                <a:r>
                  <a:rPr lang="en-US" b="1" dirty="0"/>
                  <a:t>Input: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i="1" dirty="0"/>
                  <a:t> (node count),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CC00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i="1" dirty="0"/>
                  <a:t> (degree of incoming node)</a:t>
                </a:r>
              </a:p>
              <a:p>
                <a:pPr marL="57150" indent="0">
                  <a:buNone/>
                </a:pPr>
                <a:r>
                  <a:rPr lang="en-US" b="1" dirty="0"/>
                  <a:t>Output</a:t>
                </a:r>
                <a:r>
                  <a:rPr lang="en-US" dirty="0"/>
                  <a:t>: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BA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solidFill>
                          <a:srgbClr val="00CC00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with </a:t>
                </a:r>
                <a14:m>
                  <m:oMath xmlns:m="http://schemas.openxmlformats.org/officeDocument/2006/math">
                    <m:r>
                      <a:rPr lang="en-US" b="0" i="1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nodes, and </a:t>
                </a:r>
                <a:r>
                  <a:rPr lang="en-US" dirty="0">
                    <a:solidFill>
                      <a:srgbClr val="00CC00"/>
                    </a:solidFill>
                  </a:rPr>
                  <a:t>each of the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CC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solidFill>
                          <a:srgbClr val="00CC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 smtClean="0">
                            <a:solidFill>
                              <a:srgbClr val="00CC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CC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CC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0CC00"/>
                    </a:solidFill>
                  </a:rPr>
                  <a:t> added nodes </a:t>
                </a:r>
                <a:r>
                  <a:rPr lang="en-US" dirty="0"/>
                  <a:t>attaches with </a:t>
                </a:r>
                <a14:m>
                  <m:oMath xmlns:m="http://schemas.openxmlformats.org/officeDocument/2006/math">
                    <m:r>
                      <a:rPr lang="en-US" b="0" i="1">
                        <a:solidFill>
                          <a:srgbClr val="00CC00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>
                        <a:solidFill>
                          <a:srgbClr val="00CC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edges.</a:t>
                </a:r>
              </a:p>
              <a:p>
                <a:pPr marL="57150" indent="0">
                  <a:buNone/>
                </a:pPr>
                <a:r>
                  <a:rPr lang="en-US" b="1" dirty="0"/>
                  <a:t>Algorithm:</a:t>
                </a:r>
              </a:p>
              <a:p>
                <a:pPr marL="0" indent="0">
                  <a:buNone/>
                </a:pPr>
                <a:r>
                  <a:rPr lang="en-US" i="1" dirty="0"/>
                  <a:t>Start: </a:t>
                </a:r>
                <a:r>
                  <a:rPr lang="en-US" dirty="0"/>
                  <a:t>A set 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nodes randomly connected (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deg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≥1, 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).</a:t>
                </a:r>
              </a:p>
              <a:p>
                <a:pPr marL="0" indent="0">
                  <a:buNone/>
                </a:pPr>
                <a:r>
                  <a:rPr lang="en-US" i="1" dirty="0"/>
                  <a:t>Grow: </a:t>
                </a:r>
                <a:r>
                  <a:rPr lang="en-US" dirty="0"/>
                  <a:t>add a new node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with </a:t>
                </a:r>
                <a:r>
                  <a:rPr lang="en-US" i="1" dirty="0"/>
                  <a:t>m</a:t>
                </a:r>
                <a:r>
                  <a:rPr lang="en-US" dirty="0"/>
                  <a:t> (≤ </a:t>
                </a:r>
                <a:r>
                  <a:rPr lang="en-US" i="1" dirty="0"/>
                  <a:t>m</a:t>
                </a:r>
                <a:r>
                  <a:rPr lang="en-US" i="1" baseline="-25000" dirty="0"/>
                  <a:t>0</a:t>
                </a:r>
                <a:r>
                  <a:rPr lang="en-US" dirty="0"/>
                  <a:t>) edges that connect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to </a:t>
                </a:r>
                <a:r>
                  <a:rPr lang="en-US" i="1" dirty="0"/>
                  <a:t>m</a:t>
                </a:r>
                <a:r>
                  <a:rPr lang="en-US" dirty="0"/>
                  <a:t> nodes already </a:t>
                </a:r>
                <a:br>
                  <a:rPr lang="en-US" dirty="0"/>
                </a:br>
                <a:r>
                  <a:rPr lang="en-US" dirty="0"/>
                  <a:t>in the network (in the first step connect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, then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∪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, and so on).</a:t>
                </a:r>
              </a:p>
              <a:p>
                <a:r>
                  <a:rPr lang="en-US" i="1" dirty="0"/>
                  <a:t>Preferential attachment in the growth process:</a:t>
                </a:r>
              </a:p>
              <a:p>
                <a:pPr marL="457200" lvl="1" indent="0">
                  <a:buNone/>
                </a:pPr>
                <a:r>
                  <a:rPr lang="en-US" dirty="0"/>
                  <a:t>The probability 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dirty="0">
                        <a:latin typeface="Cambria Math" panose="02040503050406030204" pitchFamily="18" charset="0"/>
                      </a:rPr>
                      <m:t>Π</m:t>
                    </m:r>
                    <m:r>
                      <a:rPr lang="en-US" dirty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k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lang="en-US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 that a the new node connects to </a:t>
                </a:r>
                <a:br>
                  <a:rPr lang="en-US" dirty="0"/>
                </a:br>
                <a:r>
                  <a:rPr lang="en-US" dirty="0"/>
                  <a:t>node </a:t>
                </a:r>
                <a:r>
                  <a:rPr lang="en-US" i="1" dirty="0"/>
                  <a:t>i</a:t>
                </a:r>
                <a:r>
                  <a:rPr lang="en-US" dirty="0"/>
                  <a:t> depends on the </a:t>
                </a:r>
                <a:r>
                  <a:rPr lang="en-US" dirty="0">
                    <a:solidFill>
                      <a:srgbClr val="FF0000"/>
                    </a:solidFill>
                  </a:rPr>
                  <a:t>degree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 as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dirty="0" smtClean="0">
                        <a:latin typeface="Cambria Math" panose="02040503050406030204" pitchFamily="18" charset="0"/>
                      </a:rPr>
                      <m:t>Π</m:t>
                    </m:r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k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i</m:t>
                            </m:r>
                          </m:sub>
                        </m:sSub>
                      </m:e>
                    </m:d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nary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  <a:p>
                <a:pPr marL="57150" indent="0">
                  <a:buNone/>
                </a:pPr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420189" y="1785983"/>
                <a:ext cx="10679798" cy="3898900"/>
              </a:xfrm>
              <a:blipFill>
                <a:blip r:embed="rId2"/>
                <a:stretch>
                  <a:fillRect l="-913" t="-29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1981200" y="6519446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/>
              <a:t>Source:</a:t>
            </a:r>
            <a:r>
              <a:rPr lang="en-US" sz="800" dirty="0">
                <a:hlinkClick r:id="rId3"/>
              </a:rPr>
              <a:t> http://barabasi.com/networksciencebook/chapter/5#growth</a:t>
            </a:r>
            <a:endParaRPr lang="en-US" sz="800" dirty="0"/>
          </a:p>
          <a:p>
            <a:endParaRPr lang="en-US" sz="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D2FBF3-E92D-4091-B66E-45D0CBC6FE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2502" y="4442481"/>
            <a:ext cx="4139522" cy="18406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71CECCA-D919-474D-A773-135B6817AF7F}"/>
              </a:ext>
            </a:extLst>
          </p:cNvPr>
          <p:cNvSpPr txBox="1"/>
          <p:nvPr/>
        </p:nvSpPr>
        <p:spPr>
          <a:xfrm>
            <a:off x="10313125" y="4177390"/>
            <a:ext cx="61003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BA(11, 2)</a:t>
            </a:r>
          </a:p>
        </p:txBody>
      </p:sp>
    </p:spTree>
    <p:extLst>
      <p:ext uri="{BB962C8B-B14F-4D97-AF65-F5344CB8AC3E}">
        <p14:creationId xmlns:p14="http://schemas.microsoft.com/office/powerpoint/2010/main" val="3779414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Python: Generating BA networks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0B6591-407E-4742-9513-3BA6198A5F88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8725" y="1701622"/>
            <a:ext cx="8982075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81200" y="5521147"/>
            <a:ext cx="8077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http://networkx.lanl.gov/reference/generated/networkx.generators.random_graphs.barabasi_albert_graph.html#networkx.generators.random_graphs.barabasi_albert_graph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080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Modified BA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0B6591-407E-4742-9513-3BA6198A5F88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71939" y="1783522"/>
            <a:ext cx="10515600" cy="38989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Many modifications of this model exists, based on:</a:t>
            </a:r>
          </a:p>
          <a:p>
            <a:pPr lvl="1"/>
            <a:r>
              <a:rPr lang="en-US" dirty="0"/>
              <a:t>Nodes “retiring” and losing their status</a:t>
            </a:r>
          </a:p>
          <a:p>
            <a:pPr lvl="1"/>
            <a:r>
              <a:rPr lang="en-US" dirty="0"/>
              <a:t>Nodes disappearing (such as website going down)</a:t>
            </a:r>
          </a:p>
          <a:p>
            <a:pPr lvl="1"/>
            <a:r>
              <a:rPr lang="en-US" dirty="0"/>
              <a:t>Links appearing or disappearing between the existing nodes (called internal links)</a:t>
            </a:r>
          </a:p>
          <a:p>
            <a:pPr lvl="1"/>
            <a:r>
              <a:rPr lang="en-US" dirty="0"/>
              <a:t>Fitness of nodes (modeling newcomers like Google)</a:t>
            </a:r>
          </a:p>
          <a:p>
            <a:r>
              <a:rPr lang="en-US" dirty="0"/>
              <a:t>Most researchers still use the standard BA model when studying new phenomena and metrics. </a:t>
            </a:r>
          </a:p>
          <a:p>
            <a:r>
              <a:rPr lang="en-US" dirty="0"/>
              <a:t>Why?  It is a simple model, and it was the first model that brought in growth (as well as preferential attachment)</a:t>
            </a:r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88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3"/>
          <p:cNvSpPr>
            <a:spLocks noGrp="1"/>
          </p:cNvSpPr>
          <p:nvPr>
            <p:ph type="title"/>
          </p:nvPr>
        </p:nvSpPr>
        <p:spPr>
          <a:xfrm>
            <a:off x="655320" y="678655"/>
            <a:ext cx="5120114" cy="13792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en-US" dirty="0"/>
              <a:t>Back to Overview</a:t>
            </a: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9" name="Content Placeholder 4"/>
          <p:cNvSpPr>
            <a:spLocks noGrp="1"/>
          </p:cNvSpPr>
          <p:nvPr>
            <p:ph idx="4294967295"/>
          </p:nvPr>
        </p:nvSpPr>
        <p:spPr>
          <a:xfrm>
            <a:off x="1550505" y="2484785"/>
            <a:ext cx="4743307" cy="3787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altLang="en-US" sz="1800" dirty="0"/>
              <a:t>Section 1: Graph theory:</a:t>
            </a:r>
          </a:p>
          <a:p>
            <a:pPr lvl="1"/>
            <a:r>
              <a:rPr lang="en-US" altLang="en-US" sz="1800" dirty="0"/>
              <a:t>Origins (Eulerian graphs)</a:t>
            </a:r>
          </a:p>
          <a:p>
            <a:pPr lvl="1"/>
            <a:endParaRPr lang="en-US" altLang="en-US" sz="1800" dirty="0"/>
          </a:p>
          <a:p>
            <a:pPr lvl="1"/>
            <a:endParaRPr lang="en-US" altLang="en-US" sz="1800" dirty="0"/>
          </a:p>
          <a:p>
            <a:pPr lvl="1"/>
            <a:endParaRPr lang="en-US" altLang="en-US" sz="1800" dirty="0"/>
          </a:p>
          <a:p>
            <a:pPr lvl="1"/>
            <a:endParaRPr lang="en-US" altLang="en-US" sz="1800" dirty="0"/>
          </a:p>
          <a:p>
            <a:pPr marL="0" indent="0">
              <a:buNone/>
            </a:pPr>
            <a:r>
              <a:rPr lang="en-US" altLang="en-US" sz="1800" dirty="0"/>
              <a:t>Section 2: Complex networks:</a:t>
            </a:r>
          </a:p>
          <a:p>
            <a:pPr lvl="1"/>
            <a:r>
              <a:rPr lang="en-US" altLang="en-US" sz="1800" dirty="0"/>
              <a:t>Random graphs (</a:t>
            </a:r>
            <a:r>
              <a:rPr lang="en-US" altLang="en-US" sz="1800" dirty="0" err="1"/>
              <a:t>Erdos-Renyi</a:t>
            </a:r>
            <a:r>
              <a:rPr lang="en-US" altLang="en-US" sz="1800" dirty="0"/>
              <a:t>)</a:t>
            </a:r>
          </a:p>
          <a:p>
            <a:pPr lvl="1"/>
            <a:r>
              <a:rPr lang="en-US" altLang="en-US" sz="1800" dirty="0"/>
              <a:t>Small world graphs (Watts-</a:t>
            </a:r>
            <a:r>
              <a:rPr lang="en-US" altLang="en-US" sz="1800" dirty="0" err="1"/>
              <a:t>Strogatz</a:t>
            </a:r>
            <a:r>
              <a:rPr lang="en-US" altLang="en-US" sz="1800" dirty="0"/>
              <a:t>)</a:t>
            </a:r>
          </a:p>
          <a:p>
            <a:pPr lvl="1"/>
            <a:r>
              <a:rPr lang="en-US" altLang="en-US" sz="1800" dirty="0"/>
              <a:t>Scale free graphs (</a:t>
            </a:r>
            <a:r>
              <a:rPr lang="en-US" altLang="en-US" sz="1800" dirty="0" err="1"/>
              <a:t>Barabasi</a:t>
            </a:r>
            <a:r>
              <a:rPr lang="en-US" altLang="en-US" sz="1800" dirty="0"/>
              <a:t>-Albert)</a:t>
            </a:r>
          </a:p>
          <a:p>
            <a:pPr lvl="1"/>
            <a:r>
              <a:rPr lang="en-US" altLang="en-US" sz="1800" dirty="0">
                <a:solidFill>
                  <a:srgbClr val="FF0000"/>
                </a:solidFill>
              </a:rPr>
              <a:t>The configuration model (Molloy-Reed)</a:t>
            </a:r>
          </a:p>
          <a:p>
            <a:pPr lvl="1"/>
            <a:endParaRPr lang="en-US" altLang="en-US" sz="1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B7D6F8-2A09-4970-AC97-8C9CD075F8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095"/>
          <a:stretch/>
        </p:blipFill>
        <p:spPr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BD52B1-437E-4818-945D-546DA1A64C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7416" t="32852" r="9834" b="4148"/>
          <a:stretch/>
        </p:blipFill>
        <p:spPr>
          <a:xfrm>
            <a:off x="1" y="2316471"/>
            <a:ext cx="1550504" cy="8853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5DD00E-9D49-4BC2-8C48-A8B6784275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9279" b="16480"/>
          <a:stretch/>
        </p:blipFill>
        <p:spPr>
          <a:xfrm>
            <a:off x="119753" y="3536414"/>
            <a:ext cx="2464422" cy="87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44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81"/>
    </mc:Choice>
    <mc:Fallback xmlns="">
      <p:transition spd="slow" advTm="18181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onfiguration model - Wikipedia">
            <a:extLst>
              <a:ext uri="{FF2B5EF4-FFF2-40B4-BE49-F238E27FC236}">
                <a16:creationId xmlns:a16="http://schemas.microsoft.com/office/drawing/2014/main" id="{6F6DF5EF-3FAA-4163-810C-4007CC3B0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684" y="1831267"/>
            <a:ext cx="4606003" cy="4032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Freeform 5">
            <a:extLst>
              <a:ext uri="{FF2B5EF4-FFF2-40B4-BE49-F238E27FC236}">
                <a16:creationId xmlns:a16="http://schemas.microsoft.com/office/drawing/2014/main" id="{07322A9E-F1EC-405E-8971-BA906EFFC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329674" y="1290909"/>
            <a:ext cx="9702800" cy="5573512"/>
          </a:xfrm>
          <a:custGeom>
            <a:avLst/>
            <a:gdLst>
              <a:gd name="T0" fmla="*/ 1752 w 2038"/>
              <a:gd name="T1" fmla="*/ 1169 h 1169"/>
              <a:gd name="T2" fmla="*/ 1487 w 2038"/>
              <a:gd name="T3" fmla="*/ 334 h 1169"/>
              <a:gd name="T4" fmla="*/ 860 w 2038"/>
              <a:gd name="T5" fmla="*/ 22 h 1169"/>
              <a:gd name="T6" fmla="*/ 199 w 2038"/>
              <a:gd name="T7" fmla="*/ 318 h 1169"/>
              <a:gd name="T8" fmla="*/ 399 w 2038"/>
              <a:gd name="T9" fmla="*/ 1165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38" h="1169">
                <a:moveTo>
                  <a:pt x="1752" y="1169"/>
                </a:moveTo>
                <a:cubicBezTo>
                  <a:pt x="2038" y="928"/>
                  <a:pt x="1673" y="513"/>
                  <a:pt x="1487" y="334"/>
                </a:cubicBezTo>
                <a:cubicBezTo>
                  <a:pt x="1316" y="170"/>
                  <a:pt x="1099" y="43"/>
                  <a:pt x="860" y="22"/>
                </a:cubicBezTo>
                <a:cubicBezTo>
                  <a:pt x="621" y="0"/>
                  <a:pt x="341" y="128"/>
                  <a:pt x="199" y="318"/>
                </a:cubicBezTo>
                <a:cubicBezTo>
                  <a:pt x="0" y="586"/>
                  <a:pt x="184" y="965"/>
                  <a:pt x="399" y="116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Freeform 6">
            <a:extLst>
              <a:ext uri="{FF2B5EF4-FFF2-40B4-BE49-F238E27FC236}">
                <a16:creationId xmlns:a16="http://schemas.microsoft.com/office/drawing/2014/main" id="{A5704422-1118-4FD1-95AD-29A064EB8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70451" y="2010741"/>
            <a:ext cx="7373938" cy="4848892"/>
          </a:xfrm>
          <a:custGeom>
            <a:avLst/>
            <a:gdLst>
              <a:gd name="T0" fmla="*/ 1025 w 1549"/>
              <a:gd name="T1" fmla="*/ 1016 h 1017"/>
              <a:gd name="T2" fmla="*/ 1443 w 1549"/>
              <a:gd name="T3" fmla="*/ 592 h 1017"/>
              <a:gd name="T4" fmla="*/ 782 w 1549"/>
              <a:gd name="T5" fmla="*/ 53 h 1017"/>
              <a:gd name="T6" fmla="*/ 150 w 1549"/>
              <a:gd name="T7" fmla="*/ 329 h 1017"/>
              <a:gd name="T8" fmla="*/ 477 w 1549"/>
              <a:gd name="T9" fmla="*/ 101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9" h="1017">
                <a:moveTo>
                  <a:pt x="1025" y="1016"/>
                </a:moveTo>
                <a:cubicBezTo>
                  <a:pt x="1223" y="971"/>
                  <a:pt x="1549" y="857"/>
                  <a:pt x="1443" y="592"/>
                </a:cubicBezTo>
                <a:cubicBezTo>
                  <a:pt x="1344" y="344"/>
                  <a:pt x="1041" y="111"/>
                  <a:pt x="782" y="53"/>
                </a:cubicBezTo>
                <a:cubicBezTo>
                  <a:pt x="545" y="0"/>
                  <a:pt x="275" y="117"/>
                  <a:pt x="150" y="329"/>
                </a:cubicBezTo>
                <a:cubicBezTo>
                  <a:pt x="0" y="584"/>
                  <a:pt x="243" y="911"/>
                  <a:pt x="477" y="1017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Freeform 7">
            <a:extLst>
              <a:ext uri="{FF2B5EF4-FFF2-40B4-BE49-F238E27FC236}">
                <a16:creationId xmlns:a16="http://schemas.microsoft.com/office/drawing/2014/main" id="{A88B2AAA-B805-498E-A9E6-98B885855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51351" y="1780905"/>
            <a:ext cx="8035925" cy="5083516"/>
          </a:xfrm>
          <a:custGeom>
            <a:avLst/>
            <a:gdLst>
              <a:gd name="T0" fmla="*/ 1302 w 1688"/>
              <a:gd name="T1" fmla="*/ 1066 h 1066"/>
              <a:gd name="T2" fmla="*/ 1613 w 1688"/>
              <a:gd name="T3" fmla="*/ 850 h 1066"/>
              <a:gd name="T4" fmla="*/ 1517 w 1688"/>
              <a:gd name="T5" fmla="*/ 471 h 1066"/>
              <a:gd name="T6" fmla="*/ 798 w 1688"/>
              <a:gd name="T7" fmla="*/ 28 h 1066"/>
              <a:gd name="T8" fmla="*/ 181 w 1688"/>
              <a:gd name="T9" fmla="*/ 333 h 1066"/>
              <a:gd name="T10" fmla="*/ 420 w 1688"/>
              <a:gd name="T11" fmla="*/ 1066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88" h="1066">
                <a:moveTo>
                  <a:pt x="1302" y="1066"/>
                </a:moveTo>
                <a:cubicBezTo>
                  <a:pt x="1416" y="1024"/>
                  <a:pt x="1551" y="962"/>
                  <a:pt x="1613" y="850"/>
                </a:cubicBezTo>
                <a:cubicBezTo>
                  <a:pt x="1688" y="715"/>
                  <a:pt x="1606" y="575"/>
                  <a:pt x="1517" y="471"/>
                </a:cubicBezTo>
                <a:cubicBezTo>
                  <a:pt x="1336" y="258"/>
                  <a:pt x="1084" y="62"/>
                  <a:pt x="798" y="28"/>
                </a:cubicBezTo>
                <a:cubicBezTo>
                  <a:pt x="559" y="0"/>
                  <a:pt x="317" y="138"/>
                  <a:pt x="181" y="333"/>
                </a:cubicBezTo>
                <a:cubicBezTo>
                  <a:pt x="0" y="592"/>
                  <a:pt x="191" y="907"/>
                  <a:pt x="420" y="10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Freeform 8">
            <a:extLst>
              <a:ext uri="{FF2B5EF4-FFF2-40B4-BE49-F238E27FC236}">
                <a16:creationId xmlns:a16="http://schemas.microsoft.com/office/drawing/2014/main" id="{9B8051E0-19D7-43E1-BFD9-E6DBFEB3A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542347"/>
            <a:ext cx="10334625" cy="6322075"/>
          </a:xfrm>
          <a:custGeom>
            <a:avLst/>
            <a:gdLst>
              <a:gd name="T0" fmla="*/ 1873 w 2171"/>
              <a:gd name="T1" fmla="*/ 1326 h 1326"/>
              <a:gd name="T2" fmla="*/ 1609 w 2171"/>
              <a:gd name="T3" fmla="*/ 473 h 1326"/>
              <a:gd name="T4" fmla="*/ 880 w 2171"/>
              <a:gd name="T5" fmla="*/ 63 h 1326"/>
              <a:gd name="T6" fmla="*/ 0 w 2171"/>
              <a:gd name="T7" fmla="*/ 423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71" h="1326">
                <a:moveTo>
                  <a:pt x="1873" y="1326"/>
                </a:moveTo>
                <a:cubicBezTo>
                  <a:pt x="2171" y="1045"/>
                  <a:pt x="1825" y="678"/>
                  <a:pt x="1609" y="473"/>
                </a:cubicBezTo>
                <a:cubicBezTo>
                  <a:pt x="1406" y="281"/>
                  <a:pt x="1159" y="116"/>
                  <a:pt x="880" y="63"/>
                </a:cubicBezTo>
                <a:cubicBezTo>
                  <a:pt x="545" y="0"/>
                  <a:pt x="214" y="161"/>
                  <a:pt x="0" y="42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Freeform 9">
            <a:extLst>
              <a:ext uri="{FF2B5EF4-FFF2-40B4-BE49-F238E27FC236}">
                <a16:creationId xmlns:a16="http://schemas.microsoft.com/office/drawing/2014/main" id="{4EDB2B02-86A2-46F5-A4BE-B7D9B1041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6178751"/>
            <a:ext cx="504825" cy="681527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cubicBezTo>
                  <a:pt x="35" y="54"/>
                  <a:pt x="70" y="101"/>
                  <a:pt x="106" y="143"/>
                </a:cubicBezTo>
              </a:path>
            </a:pathLst>
          </a:custGeom>
          <a:noFill/>
          <a:ln w="4763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Freeform 10">
            <a:extLst>
              <a:ext uri="{FF2B5EF4-FFF2-40B4-BE49-F238E27FC236}">
                <a16:creationId xmlns:a16="http://schemas.microsoft.com/office/drawing/2014/main" id="{43954639-FB5D-41F4-9560-6F6DFE778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59376"/>
            <a:ext cx="11091863" cy="6923796"/>
          </a:xfrm>
          <a:custGeom>
            <a:avLst/>
            <a:gdLst>
              <a:gd name="T0" fmla="*/ 2046 w 2330"/>
              <a:gd name="T1" fmla="*/ 1452 h 1452"/>
              <a:gd name="T2" fmla="*/ 1813 w 2330"/>
              <a:gd name="T3" fmla="*/ 601 h 1452"/>
              <a:gd name="T4" fmla="*/ 956 w 2330"/>
              <a:gd name="T5" fmla="*/ 97 h 1452"/>
              <a:gd name="T6" fmla="*/ 0 w 2330"/>
              <a:gd name="T7" fmla="*/ 366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30" h="1452">
                <a:moveTo>
                  <a:pt x="2046" y="1452"/>
                </a:moveTo>
                <a:cubicBezTo>
                  <a:pt x="2330" y="1153"/>
                  <a:pt x="2049" y="821"/>
                  <a:pt x="1813" y="601"/>
                </a:cubicBezTo>
                <a:cubicBezTo>
                  <a:pt x="1569" y="375"/>
                  <a:pt x="1282" y="179"/>
                  <a:pt x="956" y="97"/>
                </a:cubicBezTo>
                <a:cubicBezTo>
                  <a:pt x="572" y="0"/>
                  <a:pt x="292" y="101"/>
                  <a:pt x="0" y="3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Freeform 12">
            <a:extLst>
              <a:ext uri="{FF2B5EF4-FFF2-40B4-BE49-F238E27FC236}">
                <a16:creationId xmlns:a16="http://schemas.microsoft.com/office/drawing/2014/main" id="{E898931C-0323-41FA-A036-20F818B1F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1057275" cy="614491"/>
          </a:xfrm>
          <a:custGeom>
            <a:avLst/>
            <a:gdLst>
              <a:gd name="T0" fmla="*/ 222 w 222"/>
              <a:gd name="T1" fmla="*/ 0 h 129"/>
              <a:gd name="T2" fmla="*/ 0 w 222"/>
              <a:gd name="T3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2" h="129">
                <a:moveTo>
                  <a:pt x="222" y="0"/>
                </a:moveTo>
                <a:cubicBezTo>
                  <a:pt x="152" y="35"/>
                  <a:pt x="76" y="78"/>
                  <a:pt x="0" y="12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 14">
            <a:extLst>
              <a:ext uri="{FF2B5EF4-FFF2-40B4-BE49-F238E27FC236}">
                <a16:creationId xmlns:a16="http://schemas.microsoft.com/office/drawing/2014/main" id="{89AFE9DD-0792-4B98-B4EB-97ACA17E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-6705"/>
            <a:ext cx="595313" cy="352734"/>
          </a:xfrm>
          <a:custGeom>
            <a:avLst/>
            <a:gdLst>
              <a:gd name="T0" fmla="*/ 125 w 125"/>
              <a:gd name="T1" fmla="*/ 0 h 74"/>
              <a:gd name="T2" fmla="*/ 0 w 125"/>
              <a:gd name="T3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5" h="74">
                <a:moveTo>
                  <a:pt x="125" y="0"/>
                </a:moveTo>
                <a:cubicBezTo>
                  <a:pt x="85" y="22"/>
                  <a:pt x="43" y="47"/>
                  <a:pt x="0" y="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Freeform 16">
            <a:extLst>
              <a:ext uri="{FF2B5EF4-FFF2-40B4-BE49-F238E27FC236}">
                <a16:creationId xmlns:a16="http://schemas.microsoft.com/office/drawing/2014/main" id="{3981F5C4-9AE1-404E-AF44-A4E6DB374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357188" cy="213875"/>
          </a:xfrm>
          <a:custGeom>
            <a:avLst/>
            <a:gdLst>
              <a:gd name="T0" fmla="*/ 75 w 75"/>
              <a:gd name="T1" fmla="*/ 0 h 45"/>
              <a:gd name="T2" fmla="*/ 0 w 75"/>
              <a:gd name="T3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5" h="45">
                <a:moveTo>
                  <a:pt x="75" y="0"/>
                </a:moveTo>
                <a:cubicBezTo>
                  <a:pt x="50" y="14"/>
                  <a:pt x="25" y="29"/>
                  <a:pt x="0" y="45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Freeform 11">
            <a:extLst>
              <a:ext uri="{FF2B5EF4-FFF2-40B4-BE49-F238E27FC236}">
                <a16:creationId xmlns:a16="http://schemas.microsoft.com/office/drawing/2014/main" id="{763C1781-8726-4FAC-8C45-FF40376BE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26601" y="-1916"/>
            <a:ext cx="5788025" cy="6847184"/>
          </a:xfrm>
          <a:custGeom>
            <a:avLst/>
            <a:gdLst>
              <a:gd name="T0" fmla="*/ 1094 w 1216"/>
              <a:gd name="T1" fmla="*/ 1436 h 1436"/>
              <a:gd name="T2" fmla="*/ 709 w 1216"/>
              <a:gd name="T3" fmla="*/ 551 h 1436"/>
              <a:gd name="T4" fmla="*/ 0 w 1216"/>
              <a:gd name="T5" fmla="*/ 0 h 1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6" h="1436">
                <a:moveTo>
                  <a:pt x="1094" y="1436"/>
                </a:moveTo>
                <a:cubicBezTo>
                  <a:pt x="1216" y="1114"/>
                  <a:pt x="904" y="770"/>
                  <a:pt x="709" y="551"/>
                </a:cubicBezTo>
                <a:cubicBezTo>
                  <a:pt x="509" y="327"/>
                  <a:pt x="274" y="127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Freeform 21">
            <a:extLst>
              <a:ext uri="{FF2B5EF4-FFF2-40B4-BE49-F238E27FC236}">
                <a16:creationId xmlns:a16="http://schemas.microsoft.com/office/drawing/2014/main" id="{301491B5-56C7-43DC-A3D9-861EECCA0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235014" y="2872"/>
            <a:ext cx="2951163" cy="2555325"/>
          </a:xfrm>
          <a:custGeom>
            <a:avLst/>
            <a:gdLst>
              <a:gd name="T0" fmla="*/ 620 w 620"/>
              <a:gd name="T1" fmla="*/ 536 h 536"/>
              <a:gd name="T2" fmla="*/ 0 w 620"/>
              <a:gd name="T3" fmla="*/ 0 h 5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20" h="536">
                <a:moveTo>
                  <a:pt x="620" y="536"/>
                </a:moveTo>
                <a:cubicBezTo>
                  <a:pt x="404" y="314"/>
                  <a:pt x="196" y="13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027028-EB3F-4A57-974B-A196876ADC9C}"/>
              </a:ext>
            </a:extLst>
          </p:cNvPr>
          <p:cNvSpPr txBox="1"/>
          <p:nvPr/>
        </p:nvSpPr>
        <p:spPr>
          <a:xfrm>
            <a:off x="8418105" y="2468944"/>
            <a:ext cx="3595668" cy="24688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dirty="0"/>
              <a:t>The Molloy Reed Configuration Model</a:t>
            </a:r>
            <a:br>
              <a:rPr lang="en-US" altLang="en-US" sz="3200" dirty="0"/>
            </a:br>
            <a:r>
              <a:rPr lang="en-US" altLang="en-US" sz="3200" dirty="0"/>
              <a:t>(Molloy &amp; </a:t>
            </a:r>
            <a:br>
              <a:rPr lang="en-US" altLang="en-US" sz="3200" dirty="0"/>
            </a:br>
            <a:r>
              <a:rPr lang="en-US" altLang="en-US" sz="3200" dirty="0"/>
              <a:t>Reed, 1995)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75" name="Freeform 22">
            <a:extLst>
              <a:ext uri="{FF2B5EF4-FFF2-40B4-BE49-F238E27FC236}">
                <a16:creationId xmlns:a16="http://schemas.microsoft.com/office/drawing/2014/main" id="{237E2353-22DF-46E0-A200-FB30F8F39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020826" y="-1916"/>
            <a:ext cx="2165350" cy="1358265"/>
          </a:xfrm>
          <a:custGeom>
            <a:avLst/>
            <a:gdLst>
              <a:gd name="T0" fmla="*/ 0 w 455"/>
              <a:gd name="T1" fmla="*/ 0 h 285"/>
              <a:gd name="T2" fmla="*/ 455 w 455"/>
              <a:gd name="T3" fmla="*/ 285 h 2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55" h="285">
                <a:moveTo>
                  <a:pt x="0" y="0"/>
                </a:moveTo>
                <a:cubicBezTo>
                  <a:pt x="153" y="85"/>
                  <a:pt x="308" y="180"/>
                  <a:pt x="455" y="28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Freeform 23">
            <a:extLst>
              <a:ext uri="{FF2B5EF4-FFF2-40B4-BE49-F238E27FC236}">
                <a16:creationId xmlns:a16="http://schemas.microsoft.com/office/drawing/2014/main" id="{DD6138DB-057B-45F7-A5F4-E7BFDA20D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90826" y="-1916"/>
            <a:ext cx="895350" cy="534687"/>
          </a:xfrm>
          <a:custGeom>
            <a:avLst/>
            <a:gdLst>
              <a:gd name="T0" fmla="*/ 0 w 188"/>
              <a:gd name="T1" fmla="*/ 0 h 112"/>
              <a:gd name="T2" fmla="*/ 188 w 188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8" h="112">
                <a:moveTo>
                  <a:pt x="0" y="0"/>
                </a:moveTo>
                <a:cubicBezTo>
                  <a:pt x="63" y="36"/>
                  <a:pt x="126" y="73"/>
                  <a:pt x="188" y="112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79A54AB1-B64F-4843-BFAB-81CB74E6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752078" y="2218040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4398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MR configuration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0B6591-407E-4742-9513-3BA6198A5F88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29370" y="1803400"/>
            <a:ext cx="5666629" cy="3898900"/>
          </a:xfrm>
        </p:spPr>
        <p:txBody>
          <a:bodyPr>
            <a:normAutofit/>
          </a:bodyPr>
          <a:lstStyle/>
          <a:p>
            <a:r>
              <a:rPr lang="en-US" dirty="0"/>
              <a:t>A random graph model created based on a degree sequence of choice:</a:t>
            </a:r>
          </a:p>
          <a:p>
            <a:pPr lvl="1"/>
            <a:r>
              <a:rPr lang="en-US" dirty="0"/>
              <a:t>can be scale free, random, small world, …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Maybe more than degree sequence is needed to be controlled in order to create realistic models</a:t>
            </a:r>
          </a:p>
          <a:p>
            <a:endParaRPr lang="en-US" dirty="0"/>
          </a:p>
        </p:txBody>
      </p:sp>
      <p:pic>
        <p:nvPicPr>
          <p:cNvPr id="9218" name="Picture 2" descr="Generating networks with a desired degree distribution - Math Insight">
            <a:extLst>
              <a:ext uri="{FF2B5EF4-FFF2-40B4-BE49-F238E27FC236}">
                <a16:creationId xmlns:a16="http://schemas.microsoft.com/office/drawing/2014/main" id="{29CBEDEB-3BE4-4951-A1D5-85FE34DE3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209" y="1664252"/>
            <a:ext cx="5124815" cy="4245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306732-4BFD-4281-B69A-BC125A8D1C8F}"/>
              </a:ext>
            </a:extLst>
          </p:cNvPr>
          <p:cNvSpPr txBox="1"/>
          <p:nvPr/>
        </p:nvSpPr>
        <p:spPr>
          <a:xfrm>
            <a:off x="8050696" y="6144228"/>
            <a:ext cx="361386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 </a:t>
            </a:r>
            <a:r>
              <a:rPr lang="en-US" sz="800" dirty="0">
                <a:hlinkClick r:id="rId3"/>
              </a:rPr>
              <a:t>https://mathinsight.org/generating_networks_desired_degree_distribution</a:t>
            </a:r>
            <a:r>
              <a:rPr lang="en-US" sz="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387285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3"/>
          <p:cNvSpPr>
            <a:spLocks noGrp="1"/>
          </p:cNvSpPr>
          <p:nvPr>
            <p:ph type="title"/>
          </p:nvPr>
        </p:nvSpPr>
        <p:spPr>
          <a:xfrm>
            <a:off x="655320" y="678655"/>
            <a:ext cx="5120114" cy="13792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en-US" dirty="0"/>
              <a:t>Overview</a:t>
            </a: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9" name="Content Placeholder 4"/>
          <p:cNvSpPr>
            <a:spLocks noGrp="1"/>
          </p:cNvSpPr>
          <p:nvPr>
            <p:ph idx="4294967295"/>
          </p:nvPr>
        </p:nvSpPr>
        <p:spPr>
          <a:xfrm>
            <a:off x="1550505" y="2484785"/>
            <a:ext cx="4743307" cy="3787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altLang="en-US" sz="1800" dirty="0"/>
              <a:t>Section 1: Graph theory:</a:t>
            </a:r>
          </a:p>
          <a:p>
            <a:pPr lvl="1"/>
            <a:r>
              <a:rPr lang="en-US" altLang="en-US" sz="1800" dirty="0"/>
              <a:t>Origins (Eulerian graphs)</a:t>
            </a:r>
          </a:p>
          <a:p>
            <a:pPr lvl="1"/>
            <a:endParaRPr lang="en-US" altLang="en-US" sz="1800" dirty="0"/>
          </a:p>
          <a:p>
            <a:pPr lvl="1"/>
            <a:endParaRPr lang="en-US" altLang="en-US" sz="1800" dirty="0"/>
          </a:p>
          <a:p>
            <a:pPr lvl="1"/>
            <a:endParaRPr lang="en-US" altLang="en-US" sz="1800" dirty="0"/>
          </a:p>
          <a:p>
            <a:pPr lvl="1"/>
            <a:endParaRPr lang="en-US" altLang="en-US" sz="1800" dirty="0"/>
          </a:p>
          <a:p>
            <a:pPr marL="0" indent="0">
              <a:buNone/>
            </a:pPr>
            <a:r>
              <a:rPr lang="en-US" altLang="en-US" sz="1800" dirty="0"/>
              <a:t>Section 2: Complex networks:</a:t>
            </a:r>
          </a:p>
          <a:p>
            <a:pPr lvl="1"/>
            <a:r>
              <a:rPr lang="en-US" altLang="en-US" sz="1800" dirty="0"/>
              <a:t>Random graphs (</a:t>
            </a:r>
            <a:r>
              <a:rPr lang="en-US" altLang="en-US" sz="1800" dirty="0" err="1"/>
              <a:t>Erdos-Renyi</a:t>
            </a:r>
            <a:r>
              <a:rPr lang="en-US" altLang="en-US" sz="1800" dirty="0"/>
              <a:t>)</a:t>
            </a:r>
          </a:p>
          <a:p>
            <a:pPr lvl="1"/>
            <a:r>
              <a:rPr lang="en-US" altLang="en-US" sz="1800" dirty="0"/>
              <a:t>Small world graphs (Watts-</a:t>
            </a:r>
            <a:r>
              <a:rPr lang="en-US" altLang="en-US" sz="1800" dirty="0" err="1"/>
              <a:t>Strogatz</a:t>
            </a:r>
            <a:r>
              <a:rPr lang="en-US" altLang="en-US" sz="1800" dirty="0"/>
              <a:t>)</a:t>
            </a:r>
          </a:p>
          <a:p>
            <a:pPr lvl="1"/>
            <a:r>
              <a:rPr lang="en-US" altLang="en-US" sz="1800" dirty="0">
                <a:solidFill>
                  <a:srgbClr val="FF0000"/>
                </a:solidFill>
              </a:rPr>
              <a:t>Scale free graphs (</a:t>
            </a:r>
            <a:r>
              <a:rPr lang="en-US" altLang="en-US" sz="1800" dirty="0" err="1">
                <a:solidFill>
                  <a:srgbClr val="FF0000"/>
                </a:solidFill>
              </a:rPr>
              <a:t>Barabasi</a:t>
            </a:r>
            <a:r>
              <a:rPr lang="en-US" altLang="en-US" sz="1800" dirty="0">
                <a:solidFill>
                  <a:srgbClr val="FF0000"/>
                </a:solidFill>
              </a:rPr>
              <a:t>-Albert)</a:t>
            </a:r>
          </a:p>
          <a:p>
            <a:pPr lvl="1"/>
            <a:r>
              <a:rPr lang="en-US" altLang="en-US" sz="1800" dirty="0"/>
              <a:t>The configuration model (Molloy-Reed)</a:t>
            </a:r>
          </a:p>
          <a:p>
            <a:pPr lvl="1"/>
            <a:endParaRPr lang="en-US" altLang="en-US" sz="1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B7D6F8-2A09-4970-AC97-8C9CD075F8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095"/>
          <a:stretch/>
        </p:blipFill>
        <p:spPr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BD52B1-437E-4818-945D-546DA1A64C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7416" t="32852" r="9834" b="4148"/>
          <a:stretch/>
        </p:blipFill>
        <p:spPr>
          <a:xfrm>
            <a:off x="1" y="2316471"/>
            <a:ext cx="1550504" cy="8853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5DD00E-9D49-4BC2-8C48-A8B6784275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9279" b="16480"/>
          <a:stretch/>
        </p:blipFill>
        <p:spPr>
          <a:xfrm>
            <a:off x="119753" y="3536414"/>
            <a:ext cx="2464422" cy="8796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81"/>
    </mc:Choice>
    <mc:Fallback xmlns="">
      <p:transition spd="slow" advTm="18181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MR configuration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0B6591-407E-4742-9513-3BA6198A5F88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2068587"/>
            <a:ext cx="3288111" cy="26311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 random graph model created based on a degree sequence of choice: 4, 3, 2, 2, 2, 1, 1, 1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5768" y="3763227"/>
            <a:ext cx="2394139" cy="23152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913" y="1404730"/>
            <a:ext cx="2363861" cy="2286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198707" y="2090530"/>
            <a:ext cx="8345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Step 1:</a:t>
            </a:r>
          </a:p>
        </p:txBody>
      </p:sp>
      <p:sp>
        <p:nvSpPr>
          <p:cNvPr id="9" name="Rectangle 8"/>
          <p:cNvSpPr/>
          <p:nvPr/>
        </p:nvSpPr>
        <p:spPr>
          <a:xfrm>
            <a:off x="3607907" y="4376530"/>
            <a:ext cx="11368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 possible</a:t>
            </a:r>
            <a:br>
              <a:rPr lang="en-US" dirty="0"/>
            </a:br>
            <a:r>
              <a:rPr lang="en-US" dirty="0"/>
              <a:t>Step 2:</a:t>
            </a:r>
          </a:p>
        </p:txBody>
      </p:sp>
      <p:sp>
        <p:nvSpPr>
          <p:cNvPr id="10" name="Rectangle 9"/>
          <p:cNvSpPr/>
          <p:nvPr/>
        </p:nvSpPr>
        <p:spPr>
          <a:xfrm>
            <a:off x="8745416" y="4376531"/>
            <a:ext cx="8159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Or this</a:t>
            </a:r>
            <a:br>
              <a:rPr lang="en-US" dirty="0"/>
            </a:br>
            <a:r>
              <a:rPr lang="en-US" dirty="0"/>
              <a:t>step 2: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290" y="3840662"/>
            <a:ext cx="2297364" cy="22463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5AE3105-9110-4844-B051-6A366A3C3416}"/>
              </a:ext>
            </a:extLst>
          </p:cNvPr>
          <p:cNvSpPr txBox="1"/>
          <p:nvPr/>
        </p:nvSpPr>
        <p:spPr>
          <a:xfrm>
            <a:off x="8134491" y="2090530"/>
            <a:ext cx="3347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F9B992-1D1F-4069-88D2-C9BD6A6F6A3D}"/>
              </a:ext>
            </a:extLst>
          </p:cNvPr>
          <p:cNvSpPr txBox="1"/>
          <p:nvPr/>
        </p:nvSpPr>
        <p:spPr>
          <a:xfrm>
            <a:off x="9455333" y="2113911"/>
            <a:ext cx="3347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0D312C-5243-4842-A2E4-667BB1382525}"/>
              </a:ext>
            </a:extLst>
          </p:cNvPr>
          <p:cNvSpPr txBox="1"/>
          <p:nvPr/>
        </p:nvSpPr>
        <p:spPr>
          <a:xfrm>
            <a:off x="8986060" y="1404730"/>
            <a:ext cx="3347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0DE385-E890-4352-B4E3-A5D0A5C8A0DD}"/>
              </a:ext>
            </a:extLst>
          </p:cNvPr>
          <p:cNvSpPr txBox="1"/>
          <p:nvPr/>
        </p:nvSpPr>
        <p:spPr>
          <a:xfrm>
            <a:off x="7119913" y="2826523"/>
            <a:ext cx="3347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AE815F-0181-4185-AB9B-BB3CAAF302FC}"/>
              </a:ext>
            </a:extLst>
          </p:cNvPr>
          <p:cNvSpPr txBox="1"/>
          <p:nvPr/>
        </p:nvSpPr>
        <p:spPr>
          <a:xfrm>
            <a:off x="9134850" y="3060555"/>
            <a:ext cx="3347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B168D1-1C1A-4256-9212-92AC623D70FD}"/>
              </a:ext>
            </a:extLst>
          </p:cNvPr>
          <p:cNvSpPr txBox="1"/>
          <p:nvPr/>
        </p:nvSpPr>
        <p:spPr>
          <a:xfrm>
            <a:off x="7139366" y="1991578"/>
            <a:ext cx="3347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517BBC-C6A7-4D4F-AC37-1A25D0FD2A1B}"/>
              </a:ext>
            </a:extLst>
          </p:cNvPr>
          <p:cNvSpPr txBox="1"/>
          <p:nvPr/>
        </p:nvSpPr>
        <p:spPr>
          <a:xfrm>
            <a:off x="7794479" y="1348332"/>
            <a:ext cx="3347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3584D6B-C076-4143-8E8B-EA42F19A5A66}"/>
              </a:ext>
            </a:extLst>
          </p:cNvPr>
          <p:cNvSpPr txBox="1"/>
          <p:nvPr/>
        </p:nvSpPr>
        <p:spPr>
          <a:xfrm>
            <a:off x="7933743" y="3439417"/>
            <a:ext cx="3347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06243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Python: Generating MR networks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0B6591-407E-4742-9513-3BA6198A5F88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7BD7B1-685E-4E14-BE92-69334BD0F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88" y="2795753"/>
            <a:ext cx="7129201" cy="15811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577CB5-66CF-404E-8BDC-3494DFFE7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2488" y="3205655"/>
            <a:ext cx="2713070" cy="194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3763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 rot="10800000" flipV="1">
            <a:off x="11441783" y="6367940"/>
            <a:ext cx="594026" cy="288807"/>
          </a:xfrm>
        </p:spPr>
        <p:txBody>
          <a:bodyPr/>
          <a:lstStyle/>
          <a:p>
            <a:pPr>
              <a:defRPr/>
            </a:pPr>
            <a:fld id="{640B6591-407E-4742-9513-3BA6198A5F88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228" y="1456745"/>
            <a:ext cx="9857156" cy="470838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190753" y="6173789"/>
            <a:ext cx="74260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https://networkx.github.io/documentation/networkx-1.10/reference/generated/networkx.generators.degree_seq.configuration_model.html</a:t>
            </a:r>
            <a:endParaRPr lang="en-US" sz="800" dirty="0">
              <a:solidFill>
                <a:srgbClr val="FF0000"/>
              </a:solidFill>
            </a:endParaRPr>
          </a:p>
          <a:p>
            <a:endParaRPr lang="en-US" sz="8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9A2AB6-CBD5-41CC-AB82-40079072FFFB}"/>
              </a:ext>
            </a:extLst>
          </p:cNvPr>
          <p:cNvSpPr txBox="1"/>
          <p:nvPr/>
        </p:nvSpPr>
        <p:spPr>
          <a:xfrm>
            <a:off x="799106" y="395779"/>
            <a:ext cx="882197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Aileron Light" panose="00000400000000000000" pitchFamily="50" charset="0"/>
              </a:rPr>
              <a:t>Generating Config Model in Python</a:t>
            </a:r>
          </a:p>
        </p:txBody>
      </p:sp>
    </p:spTree>
    <p:extLst>
      <p:ext uri="{BB962C8B-B14F-4D97-AF65-F5344CB8AC3E}">
        <p14:creationId xmlns:p14="http://schemas.microsoft.com/office/powerpoint/2010/main" val="19743912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9F7551-E956-43CB-8F36-268A5DA44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0677D43-DB57-4254-BD60-C0C10917D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93155" y="457200"/>
            <a:ext cx="7898845" cy="5909113"/>
          </a:xfrm>
          <a:custGeom>
            <a:avLst/>
            <a:gdLst>
              <a:gd name="connsiteX0" fmla="*/ 3848214 w 7898845"/>
              <a:gd name="connsiteY0" fmla="*/ 0 h 5909113"/>
              <a:gd name="connsiteX1" fmla="*/ 7898845 w 7898845"/>
              <a:gd name="connsiteY1" fmla="*/ 0 h 5909113"/>
              <a:gd name="connsiteX2" fmla="*/ 7898845 w 7898845"/>
              <a:gd name="connsiteY2" fmla="*/ 5907437 h 5909113"/>
              <a:gd name="connsiteX3" fmla="*/ 7778213 w 7898845"/>
              <a:gd name="connsiteY3" fmla="*/ 5907437 h 5909113"/>
              <a:gd name="connsiteX4" fmla="*/ 7778213 w 7898845"/>
              <a:gd name="connsiteY4" fmla="*/ 5909093 h 5909113"/>
              <a:gd name="connsiteX5" fmla="*/ 7485321 w 7898845"/>
              <a:gd name="connsiteY5" fmla="*/ 5909093 h 5909113"/>
              <a:gd name="connsiteX6" fmla="*/ 7485321 w 7898845"/>
              <a:gd name="connsiteY6" fmla="*/ 5909094 h 5909113"/>
              <a:gd name="connsiteX7" fmla="*/ 4228895 w 7898845"/>
              <a:gd name="connsiteY7" fmla="*/ 5909094 h 5909113"/>
              <a:gd name="connsiteX8" fmla="*/ 4228895 w 7898845"/>
              <a:gd name="connsiteY8" fmla="*/ 5909112 h 5909113"/>
              <a:gd name="connsiteX9" fmla="*/ 3936003 w 7898845"/>
              <a:gd name="connsiteY9" fmla="*/ 5909112 h 5909113"/>
              <a:gd name="connsiteX10" fmla="*/ 3936003 w 7898845"/>
              <a:gd name="connsiteY10" fmla="*/ 5909113 h 5909113"/>
              <a:gd name="connsiteX11" fmla="*/ 0 w 7898845"/>
              <a:gd name="connsiteY11" fmla="*/ 5909113 h 5909113"/>
              <a:gd name="connsiteX12" fmla="*/ 2796838 w 7898845"/>
              <a:gd name="connsiteY12" fmla="*/ 1676 h 5909113"/>
              <a:gd name="connsiteX13" fmla="*/ 2916686 w 7898845"/>
              <a:gd name="connsiteY13" fmla="*/ 1676 h 5909113"/>
              <a:gd name="connsiteX14" fmla="*/ 2917470 w 7898845"/>
              <a:gd name="connsiteY14" fmla="*/ 20 h 5909113"/>
              <a:gd name="connsiteX15" fmla="*/ 3210362 w 7898845"/>
              <a:gd name="connsiteY15" fmla="*/ 20 h 5909113"/>
              <a:gd name="connsiteX16" fmla="*/ 3210362 w 7898845"/>
              <a:gd name="connsiteY16" fmla="*/ 19 h 5909113"/>
              <a:gd name="connsiteX17" fmla="*/ 3555322 w 7898845"/>
              <a:gd name="connsiteY17" fmla="*/ 19 h 5909113"/>
              <a:gd name="connsiteX18" fmla="*/ 3555322 w 7898845"/>
              <a:gd name="connsiteY18" fmla="*/ 1 h 5909113"/>
              <a:gd name="connsiteX19" fmla="*/ 3848214 w 7898845"/>
              <a:gd name="connsiteY19" fmla="*/ 1 h 5909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898845" h="5909113">
                <a:moveTo>
                  <a:pt x="3848214" y="0"/>
                </a:moveTo>
                <a:lnTo>
                  <a:pt x="7898845" y="0"/>
                </a:lnTo>
                <a:lnTo>
                  <a:pt x="7898845" y="5907437"/>
                </a:lnTo>
                <a:lnTo>
                  <a:pt x="7778213" y="5907437"/>
                </a:lnTo>
                <a:lnTo>
                  <a:pt x="7778213" y="5909093"/>
                </a:lnTo>
                <a:lnTo>
                  <a:pt x="7485321" y="5909093"/>
                </a:lnTo>
                <a:lnTo>
                  <a:pt x="7485321" y="5909094"/>
                </a:lnTo>
                <a:lnTo>
                  <a:pt x="4228895" y="5909094"/>
                </a:lnTo>
                <a:lnTo>
                  <a:pt x="4228895" y="5909112"/>
                </a:lnTo>
                <a:lnTo>
                  <a:pt x="3936003" y="5909112"/>
                </a:lnTo>
                <a:lnTo>
                  <a:pt x="3936003" y="5909113"/>
                </a:lnTo>
                <a:lnTo>
                  <a:pt x="0" y="5909113"/>
                </a:lnTo>
                <a:lnTo>
                  <a:pt x="2796838" y="1676"/>
                </a:lnTo>
                <a:lnTo>
                  <a:pt x="2916686" y="1676"/>
                </a:lnTo>
                <a:lnTo>
                  <a:pt x="2917470" y="20"/>
                </a:lnTo>
                <a:lnTo>
                  <a:pt x="3210362" y="20"/>
                </a:lnTo>
                <a:lnTo>
                  <a:pt x="3210362" y="19"/>
                </a:lnTo>
                <a:lnTo>
                  <a:pt x="3555322" y="19"/>
                </a:lnTo>
                <a:lnTo>
                  <a:pt x="3555322" y="1"/>
                </a:lnTo>
                <a:lnTo>
                  <a:pt x="3848214" y="1"/>
                </a:lnTo>
                <a:close/>
              </a:path>
            </a:pathLst>
          </a:custGeom>
          <a:solidFill>
            <a:srgbClr val="B4B4B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F0924E5-8F0D-47CB-B59E-155AFCF8C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8858"/>
            <a:ext cx="6769978" cy="5907437"/>
          </a:xfrm>
          <a:custGeom>
            <a:avLst/>
            <a:gdLst>
              <a:gd name="connsiteX0" fmla="*/ 0 w 6769978"/>
              <a:gd name="connsiteY0" fmla="*/ 0 h 5905761"/>
              <a:gd name="connsiteX1" fmla="*/ 6769978 w 6769978"/>
              <a:gd name="connsiteY1" fmla="*/ 0 h 5905761"/>
              <a:gd name="connsiteX2" fmla="*/ 3973138 w 6769978"/>
              <a:gd name="connsiteY2" fmla="*/ 5905761 h 5905761"/>
              <a:gd name="connsiteX3" fmla="*/ 0 w 6769978"/>
              <a:gd name="connsiteY3" fmla="*/ 5905761 h 5905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69978" h="5905761">
                <a:moveTo>
                  <a:pt x="0" y="0"/>
                </a:moveTo>
                <a:lnTo>
                  <a:pt x="6769978" y="0"/>
                </a:lnTo>
                <a:lnTo>
                  <a:pt x="3973138" y="5905761"/>
                </a:lnTo>
                <a:lnTo>
                  <a:pt x="0" y="5905761"/>
                </a:lnTo>
                <a:close/>
              </a:path>
            </a:pathLst>
          </a:cu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4702" y="295168"/>
            <a:ext cx="10700468" cy="99573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kern="1200" dirty="0">
                <a:solidFill>
                  <a:srgbClr val="00B0F0"/>
                </a:solidFill>
              </a:rPr>
              <a:t>Networks and their    degree distributions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494228" y="1586042"/>
            <a:ext cx="5462546" cy="441514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57150"/>
            <a:r>
              <a:rPr lang="en-US" sz="2400" b="1" dirty="0">
                <a:solidFill>
                  <a:schemeClr val="bg1"/>
                </a:solidFill>
              </a:rPr>
              <a:t>Rather</a:t>
            </a:r>
            <a:r>
              <a:rPr lang="en-US" sz="2400" dirty="0">
                <a:solidFill>
                  <a:schemeClr val="bg1"/>
                </a:solidFill>
              </a:rPr>
              <a:t>: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If G is a random graphs, then G has Poisson degree distribution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If G is scale free, then G most probably has a power-law degree distribution.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If G was constructed using preferential attachment, then G has a power-law degree distribution.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0392584" y="6356350"/>
            <a:ext cx="96121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640B6591-407E-4742-9513-3BA6198A5F88}" type="slidenum">
              <a:rPr lang="en-US" sz="1200">
                <a:solidFill>
                  <a:prstClr val="black">
                    <a:alpha val="80000"/>
                  </a:prstClr>
                </a:solidFill>
              </a:rPr>
              <a:pPr algn="r">
                <a:spcAft>
                  <a:spcPts val="600"/>
                </a:spcAft>
                <a:defRPr/>
              </a:pPr>
              <a:t>33</a:t>
            </a:fld>
            <a:endParaRPr lang="en-US" sz="1200">
              <a:solidFill>
                <a:prstClr val="black">
                  <a:alpha val="80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51E6B77-D6C8-4D00-884A-8A28781393F1}"/>
                  </a:ext>
                </a:extLst>
              </p:cNvPr>
              <p:cNvSpPr txBox="1"/>
              <p:nvPr/>
            </p:nvSpPr>
            <p:spPr>
              <a:xfrm>
                <a:off x="0" y="2274838"/>
                <a:ext cx="4715124" cy="30469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/>
                <a:r>
                  <a:rPr lang="en-US" sz="2400" dirty="0">
                    <a:solidFill>
                      <a:srgbClr val="FBF5E6"/>
                    </a:solidFill>
                  </a:rPr>
                  <a:t>Networks are </a:t>
                </a:r>
                <a:r>
                  <a:rPr lang="en-US" sz="2400" dirty="0">
                    <a:solidFill>
                      <a:srgbClr val="86D1FA"/>
                    </a:solidFill>
                  </a:rPr>
                  <a:t>not</a:t>
                </a:r>
                <a:r>
                  <a:rPr lang="en-US" sz="2400" dirty="0">
                    <a:solidFill>
                      <a:srgbClr val="FBF5E6"/>
                    </a:solidFill>
                  </a:rPr>
                  <a:t> characterized by degree distributions:</a:t>
                </a:r>
              </a:p>
              <a:p>
                <a:pPr marL="0"/>
                <a:endParaRPr lang="en-US" sz="2400" dirty="0">
                  <a:solidFill>
                    <a:srgbClr val="FBF5E6"/>
                  </a:solidFill>
                </a:endParaRPr>
              </a:p>
              <a:p>
                <a:pPr marL="0"/>
                <a:r>
                  <a:rPr lang="en-US" sz="2400" dirty="0">
                    <a:solidFill>
                      <a:srgbClr val="FBF5E6"/>
                    </a:solidFill>
                  </a:rPr>
                  <a:t>Random graphs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BF5E6"/>
                        </a:solidFill>
                        <a:latin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sz="2400" dirty="0">
                    <a:solidFill>
                      <a:srgbClr val="FBF5E6"/>
                    </a:solidFill>
                  </a:rPr>
                  <a:t> Poisson degree 			distribution</a:t>
                </a:r>
              </a:p>
              <a:p>
                <a:pPr marL="0"/>
                <a:endParaRPr lang="en-US" sz="2400" dirty="0">
                  <a:solidFill>
                    <a:srgbClr val="FBF5E6"/>
                  </a:solidFill>
                </a:endParaRPr>
              </a:p>
              <a:p>
                <a:pPr marL="0"/>
                <a:r>
                  <a:rPr lang="en-US" sz="2400" dirty="0">
                    <a:solidFill>
                      <a:srgbClr val="FBF5E6"/>
                    </a:solidFill>
                  </a:rPr>
                  <a:t>Scale-free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BF5E6"/>
                        </a:solidFill>
                        <a:latin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sz="2400" dirty="0">
                    <a:solidFill>
                      <a:srgbClr val="FBF5E6"/>
                    </a:solidFill>
                  </a:rPr>
                  <a:t> power-law degree 		distribution.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51E6B77-D6C8-4D00-884A-8A28781393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274838"/>
                <a:ext cx="4715124" cy="3046988"/>
              </a:xfrm>
              <a:prstGeom prst="rect">
                <a:avLst/>
              </a:prstGeom>
              <a:blipFill>
                <a:blip r:embed="rId2"/>
                <a:stretch>
                  <a:fillRect l="-1940" t="-1600" b="-3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7203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86855"/>
            <a:ext cx="3668088" cy="33874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kern="1200" dirty="0">
                <a:solidFill>
                  <a:srgbClr val="FFFFFF"/>
                </a:solidFill>
                <a:latin typeface="Aileron Light" panose="00000400000000000000" pitchFamily="50" charset="0"/>
              </a:rPr>
              <a:t>Main 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810259" y="649480"/>
            <a:ext cx="6555347" cy="554604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>
                <a:latin typeface="Aileron Light" panose="00000400000000000000" pitchFamily="50" charset="0"/>
                <a:hlinkClick r:id="rId2"/>
              </a:rPr>
              <a:t>Newman, ME, The Structure and Function of Complex Networks, SIAM 2003</a:t>
            </a:r>
            <a:endParaRPr lang="en-US" sz="2400" dirty="0">
              <a:latin typeface="Aileron Light" panose="00000400000000000000" pitchFamily="50" charset="0"/>
            </a:endParaRPr>
          </a:p>
          <a:p>
            <a:r>
              <a:rPr lang="en-US" sz="2400" dirty="0">
                <a:latin typeface="Aileron Light" panose="00000400000000000000" pitchFamily="50" charset="0"/>
              </a:rPr>
              <a:t>Watts, DJ; </a:t>
            </a:r>
            <a:r>
              <a:rPr lang="en-US" sz="2400" dirty="0" err="1">
                <a:latin typeface="Aileron Light" panose="00000400000000000000" pitchFamily="50" charset="0"/>
              </a:rPr>
              <a:t>Strogatz</a:t>
            </a:r>
            <a:r>
              <a:rPr lang="en-US" sz="2400" dirty="0">
                <a:latin typeface="Aileron Light" panose="00000400000000000000" pitchFamily="50" charset="0"/>
              </a:rPr>
              <a:t>, S H. 1998. </a:t>
            </a:r>
            <a:br>
              <a:rPr lang="en-US" sz="2400" dirty="0">
                <a:latin typeface="Aileron Light" panose="00000400000000000000" pitchFamily="50" charset="0"/>
              </a:rPr>
            </a:br>
            <a:r>
              <a:rPr lang="en-US" sz="2400" dirty="0">
                <a:latin typeface="Aileron Light" panose="00000400000000000000" pitchFamily="50" charset="0"/>
              </a:rPr>
              <a:t>Collective dynamics of 'small-world' networks, </a:t>
            </a:r>
            <a:r>
              <a:rPr lang="en-US" sz="2400" i="1" dirty="0">
                <a:latin typeface="Aileron Light" panose="00000400000000000000" pitchFamily="50" charset="0"/>
              </a:rPr>
              <a:t>NATURE </a:t>
            </a:r>
            <a:r>
              <a:rPr lang="en-US" sz="2400" dirty="0">
                <a:latin typeface="Aileron Light" panose="00000400000000000000" pitchFamily="50" charset="0"/>
              </a:rPr>
              <a:t>393(668).</a:t>
            </a:r>
          </a:p>
          <a:p>
            <a:r>
              <a:rPr lang="en-US" sz="2400" dirty="0" err="1">
                <a:latin typeface="Aileron Light" panose="00000400000000000000" pitchFamily="50" charset="0"/>
              </a:rPr>
              <a:t>Barabasi</a:t>
            </a:r>
            <a:r>
              <a:rPr lang="en-US" sz="2400" dirty="0">
                <a:latin typeface="Aileron Light" panose="00000400000000000000" pitchFamily="50" charset="0"/>
              </a:rPr>
              <a:t>, AL.  </a:t>
            </a:r>
            <a:r>
              <a:rPr lang="en-US" sz="2400" dirty="0">
                <a:latin typeface="Aileron Light" panose="00000400000000000000" pitchFamily="50" charset="0"/>
                <a:hlinkClick r:id="rId3"/>
              </a:rPr>
              <a:t>Network Science</a:t>
            </a:r>
            <a:endParaRPr lang="en-US" sz="2400" dirty="0">
              <a:latin typeface="Aileron Light" panose="00000400000000000000" pitchFamily="50" charset="0"/>
            </a:endParaRP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704320" y="6455664"/>
            <a:ext cx="448056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640B6591-407E-4742-9513-3BA6198A5F88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27770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DA23905-515C-4621-ABBE-8B8D07430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419" y="1482528"/>
            <a:ext cx="5055372" cy="4620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Freeform 5">
            <a:extLst>
              <a:ext uri="{FF2B5EF4-FFF2-40B4-BE49-F238E27FC236}">
                <a16:creationId xmlns:a16="http://schemas.microsoft.com/office/drawing/2014/main" id="{07322A9E-F1EC-405E-8971-BA906EFFC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329674" y="1290909"/>
            <a:ext cx="9702800" cy="5573512"/>
          </a:xfrm>
          <a:custGeom>
            <a:avLst/>
            <a:gdLst>
              <a:gd name="T0" fmla="*/ 1752 w 2038"/>
              <a:gd name="T1" fmla="*/ 1169 h 1169"/>
              <a:gd name="T2" fmla="*/ 1487 w 2038"/>
              <a:gd name="T3" fmla="*/ 334 h 1169"/>
              <a:gd name="T4" fmla="*/ 860 w 2038"/>
              <a:gd name="T5" fmla="*/ 22 h 1169"/>
              <a:gd name="T6" fmla="*/ 199 w 2038"/>
              <a:gd name="T7" fmla="*/ 318 h 1169"/>
              <a:gd name="T8" fmla="*/ 399 w 2038"/>
              <a:gd name="T9" fmla="*/ 1165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38" h="1169">
                <a:moveTo>
                  <a:pt x="1752" y="1169"/>
                </a:moveTo>
                <a:cubicBezTo>
                  <a:pt x="2038" y="928"/>
                  <a:pt x="1673" y="513"/>
                  <a:pt x="1487" y="334"/>
                </a:cubicBezTo>
                <a:cubicBezTo>
                  <a:pt x="1316" y="170"/>
                  <a:pt x="1099" y="43"/>
                  <a:pt x="860" y="22"/>
                </a:cubicBezTo>
                <a:cubicBezTo>
                  <a:pt x="621" y="0"/>
                  <a:pt x="341" y="128"/>
                  <a:pt x="199" y="318"/>
                </a:cubicBezTo>
                <a:cubicBezTo>
                  <a:pt x="0" y="586"/>
                  <a:pt x="184" y="965"/>
                  <a:pt x="399" y="116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Freeform 6">
            <a:extLst>
              <a:ext uri="{FF2B5EF4-FFF2-40B4-BE49-F238E27FC236}">
                <a16:creationId xmlns:a16="http://schemas.microsoft.com/office/drawing/2014/main" id="{A5704422-1118-4FD1-95AD-29A064EB8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70451" y="2010741"/>
            <a:ext cx="7373938" cy="4848892"/>
          </a:xfrm>
          <a:custGeom>
            <a:avLst/>
            <a:gdLst>
              <a:gd name="T0" fmla="*/ 1025 w 1549"/>
              <a:gd name="T1" fmla="*/ 1016 h 1017"/>
              <a:gd name="T2" fmla="*/ 1443 w 1549"/>
              <a:gd name="T3" fmla="*/ 592 h 1017"/>
              <a:gd name="T4" fmla="*/ 782 w 1549"/>
              <a:gd name="T5" fmla="*/ 53 h 1017"/>
              <a:gd name="T6" fmla="*/ 150 w 1549"/>
              <a:gd name="T7" fmla="*/ 329 h 1017"/>
              <a:gd name="T8" fmla="*/ 477 w 1549"/>
              <a:gd name="T9" fmla="*/ 101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9" h="1017">
                <a:moveTo>
                  <a:pt x="1025" y="1016"/>
                </a:moveTo>
                <a:cubicBezTo>
                  <a:pt x="1223" y="971"/>
                  <a:pt x="1549" y="857"/>
                  <a:pt x="1443" y="592"/>
                </a:cubicBezTo>
                <a:cubicBezTo>
                  <a:pt x="1344" y="344"/>
                  <a:pt x="1041" y="111"/>
                  <a:pt x="782" y="53"/>
                </a:cubicBezTo>
                <a:cubicBezTo>
                  <a:pt x="545" y="0"/>
                  <a:pt x="275" y="117"/>
                  <a:pt x="150" y="329"/>
                </a:cubicBezTo>
                <a:cubicBezTo>
                  <a:pt x="0" y="584"/>
                  <a:pt x="243" y="911"/>
                  <a:pt x="477" y="1017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Freeform 7">
            <a:extLst>
              <a:ext uri="{FF2B5EF4-FFF2-40B4-BE49-F238E27FC236}">
                <a16:creationId xmlns:a16="http://schemas.microsoft.com/office/drawing/2014/main" id="{A88B2AAA-B805-498E-A9E6-98B885855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51351" y="1780905"/>
            <a:ext cx="8035925" cy="5083516"/>
          </a:xfrm>
          <a:custGeom>
            <a:avLst/>
            <a:gdLst>
              <a:gd name="T0" fmla="*/ 1302 w 1688"/>
              <a:gd name="T1" fmla="*/ 1066 h 1066"/>
              <a:gd name="T2" fmla="*/ 1613 w 1688"/>
              <a:gd name="T3" fmla="*/ 850 h 1066"/>
              <a:gd name="T4" fmla="*/ 1517 w 1688"/>
              <a:gd name="T5" fmla="*/ 471 h 1066"/>
              <a:gd name="T6" fmla="*/ 798 w 1688"/>
              <a:gd name="T7" fmla="*/ 28 h 1066"/>
              <a:gd name="T8" fmla="*/ 181 w 1688"/>
              <a:gd name="T9" fmla="*/ 333 h 1066"/>
              <a:gd name="T10" fmla="*/ 420 w 1688"/>
              <a:gd name="T11" fmla="*/ 1066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88" h="1066">
                <a:moveTo>
                  <a:pt x="1302" y="1066"/>
                </a:moveTo>
                <a:cubicBezTo>
                  <a:pt x="1416" y="1024"/>
                  <a:pt x="1551" y="962"/>
                  <a:pt x="1613" y="850"/>
                </a:cubicBezTo>
                <a:cubicBezTo>
                  <a:pt x="1688" y="715"/>
                  <a:pt x="1606" y="575"/>
                  <a:pt x="1517" y="471"/>
                </a:cubicBezTo>
                <a:cubicBezTo>
                  <a:pt x="1336" y="258"/>
                  <a:pt x="1084" y="62"/>
                  <a:pt x="798" y="28"/>
                </a:cubicBezTo>
                <a:cubicBezTo>
                  <a:pt x="559" y="0"/>
                  <a:pt x="317" y="138"/>
                  <a:pt x="181" y="333"/>
                </a:cubicBezTo>
                <a:cubicBezTo>
                  <a:pt x="0" y="592"/>
                  <a:pt x="191" y="907"/>
                  <a:pt x="420" y="10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Freeform 8">
            <a:extLst>
              <a:ext uri="{FF2B5EF4-FFF2-40B4-BE49-F238E27FC236}">
                <a16:creationId xmlns:a16="http://schemas.microsoft.com/office/drawing/2014/main" id="{9B8051E0-19D7-43E1-BFD9-E6DBFEB3A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542347"/>
            <a:ext cx="10334625" cy="6322075"/>
          </a:xfrm>
          <a:custGeom>
            <a:avLst/>
            <a:gdLst>
              <a:gd name="T0" fmla="*/ 1873 w 2171"/>
              <a:gd name="T1" fmla="*/ 1326 h 1326"/>
              <a:gd name="T2" fmla="*/ 1609 w 2171"/>
              <a:gd name="T3" fmla="*/ 473 h 1326"/>
              <a:gd name="T4" fmla="*/ 880 w 2171"/>
              <a:gd name="T5" fmla="*/ 63 h 1326"/>
              <a:gd name="T6" fmla="*/ 0 w 2171"/>
              <a:gd name="T7" fmla="*/ 423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71" h="1326">
                <a:moveTo>
                  <a:pt x="1873" y="1326"/>
                </a:moveTo>
                <a:cubicBezTo>
                  <a:pt x="2171" y="1045"/>
                  <a:pt x="1825" y="678"/>
                  <a:pt x="1609" y="473"/>
                </a:cubicBezTo>
                <a:cubicBezTo>
                  <a:pt x="1406" y="281"/>
                  <a:pt x="1159" y="116"/>
                  <a:pt x="880" y="63"/>
                </a:cubicBezTo>
                <a:cubicBezTo>
                  <a:pt x="545" y="0"/>
                  <a:pt x="214" y="161"/>
                  <a:pt x="0" y="42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Freeform 9">
            <a:extLst>
              <a:ext uri="{FF2B5EF4-FFF2-40B4-BE49-F238E27FC236}">
                <a16:creationId xmlns:a16="http://schemas.microsoft.com/office/drawing/2014/main" id="{4EDB2B02-86A2-46F5-A4BE-B7D9B1041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6178751"/>
            <a:ext cx="504825" cy="681527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cubicBezTo>
                  <a:pt x="35" y="54"/>
                  <a:pt x="70" y="101"/>
                  <a:pt x="106" y="143"/>
                </a:cubicBezTo>
              </a:path>
            </a:pathLst>
          </a:custGeom>
          <a:noFill/>
          <a:ln w="4763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Freeform 10">
            <a:extLst>
              <a:ext uri="{FF2B5EF4-FFF2-40B4-BE49-F238E27FC236}">
                <a16:creationId xmlns:a16="http://schemas.microsoft.com/office/drawing/2014/main" id="{43954639-FB5D-41F4-9560-6F6DFE778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59376"/>
            <a:ext cx="11091863" cy="6923796"/>
          </a:xfrm>
          <a:custGeom>
            <a:avLst/>
            <a:gdLst>
              <a:gd name="T0" fmla="*/ 2046 w 2330"/>
              <a:gd name="T1" fmla="*/ 1452 h 1452"/>
              <a:gd name="T2" fmla="*/ 1813 w 2330"/>
              <a:gd name="T3" fmla="*/ 601 h 1452"/>
              <a:gd name="T4" fmla="*/ 956 w 2330"/>
              <a:gd name="T5" fmla="*/ 97 h 1452"/>
              <a:gd name="T6" fmla="*/ 0 w 2330"/>
              <a:gd name="T7" fmla="*/ 366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30" h="1452">
                <a:moveTo>
                  <a:pt x="2046" y="1452"/>
                </a:moveTo>
                <a:cubicBezTo>
                  <a:pt x="2330" y="1153"/>
                  <a:pt x="2049" y="821"/>
                  <a:pt x="1813" y="601"/>
                </a:cubicBezTo>
                <a:cubicBezTo>
                  <a:pt x="1569" y="375"/>
                  <a:pt x="1282" y="179"/>
                  <a:pt x="956" y="97"/>
                </a:cubicBezTo>
                <a:cubicBezTo>
                  <a:pt x="572" y="0"/>
                  <a:pt x="292" y="101"/>
                  <a:pt x="0" y="3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Freeform 12">
            <a:extLst>
              <a:ext uri="{FF2B5EF4-FFF2-40B4-BE49-F238E27FC236}">
                <a16:creationId xmlns:a16="http://schemas.microsoft.com/office/drawing/2014/main" id="{E898931C-0323-41FA-A036-20F818B1F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1057275" cy="614491"/>
          </a:xfrm>
          <a:custGeom>
            <a:avLst/>
            <a:gdLst>
              <a:gd name="T0" fmla="*/ 222 w 222"/>
              <a:gd name="T1" fmla="*/ 0 h 129"/>
              <a:gd name="T2" fmla="*/ 0 w 222"/>
              <a:gd name="T3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2" h="129">
                <a:moveTo>
                  <a:pt x="222" y="0"/>
                </a:moveTo>
                <a:cubicBezTo>
                  <a:pt x="152" y="35"/>
                  <a:pt x="76" y="78"/>
                  <a:pt x="0" y="12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 14">
            <a:extLst>
              <a:ext uri="{FF2B5EF4-FFF2-40B4-BE49-F238E27FC236}">
                <a16:creationId xmlns:a16="http://schemas.microsoft.com/office/drawing/2014/main" id="{89AFE9DD-0792-4B98-B4EB-97ACA17E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-6705"/>
            <a:ext cx="595313" cy="352734"/>
          </a:xfrm>
          <a:custGeom>
            <a:avLst/>
            <a:gdLst>
              <a:gd name="T0" fmla="*/ 125 w 125"/>
              <a:gd name="T1" fmla="*/ 0 h 74"/>
              <a:gd name="T2" fmla="*/ 0 w 125"/>
              <a:gd name="T3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5" h="74">
                <a:moveTo>
                  <a:pt x="125" y="0"/>
                </a:moveTo>
                <a:cubicBezTo>
                  <a:pt x="85" y="22"/>
                  <a:pt x="43" y="47"/>
                  <a:pt x="0" y="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Freeform 16">
            <a:extLst>
              <a:ext uri="{FF2B5EF4-FFF2-40B4-BE49-F238E27FC236}">
                <a16:creationId xmlns:a16="http://schemas.microsoft.com/office/drawing/2014/main" id="{3981F5C4-9AE1-404E-AF44-A4E6DB374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357188" cy="213875"/>
          </a:xfrm>
          <a:custGeom>
            <a:avLst/>
            <a:gdLst>
              <a:gd name="T0" fmla="*/ 75 w 75"/>
              <a:gd name="T1" fmla="*/ 0 h 45"/>
              <a:gd name="T2" fmla="*/ 0 w 75"/>
              <a:gd name="T3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5" h="45">
                <a:moveTo>
                  <a:pt x="75" y="0"/>
                </a:moveTo>
                <a:cubicBezTo>
                  <a:pt x="50" y="14"/>
                  <a:pt x="25" y="29"/>
                  <a:pt x="0" y="45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Freeform 11">
            <a:extLst>
              <a:ext uri="{FF2B5EF4-FFF2-40B4-BE49-F238E27FC236}">
                <a16:creationId xmlns:a16="http://schemas.microsoft.com/office/drawing/2014/main" id="{763C1781-8726-4FAC-8C45-FF40376BE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26601" y="-1916"/>
            <a:ext cx="5788025" cy="6847184"/>
          </a:xfrm>
          <a:custGeom>
            <a:avLst/>
            <a:gdLst>
              <a:gd name="T0" fmla="*/ 1094 w 1216"/>
              <a:gd name="T1" fmla="*/ 1436 h 1436"/>
              <a:gd name="T2" fmla="*/ 709 w 1216"/>
              <a:gd name="T3" fmla="*/ 551 h 1436"/>
              <a:gd name="T4" fmla="*/ 0 w 1216"/>
              <a:gd name="T5" fmla="*/ 0 h 1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6" h="1436">
                <a:moveTo>
                  <a:pt x="1094" y="1436"/>
                </a:moveTo>
                <a:cubicBezTo>
                  <a:pt x="1216" y="1114"/>
                  <a:pt x="904" y="770"/>
                  <a:pt x="709" y="551"/>
                </a:cubicBezTo>
                <a:cubicBezTo>
                  <a:pt x="509" y="327"/>
                  <a:pt x="274" y="127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Freeform 21">
            <a:extLst>
              <a:ext uri="{FF2B5EF4-FFF2-40B4-BE49-F238E27FC236}">
                <a16:creationId xmlns:a16="http://schemas.microsoft.com/office/drawing/2014/main" id="{301491B5-56C7-43DC-A3D9-861EECCA0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235014" y="2872"/>
            <a:ext cx="2951163" cy="2555325"/>
          </a:xfrm>
          <a:custGeom>
            <a:avLst/>
            <a:gdLst>
              <a:gd name="T0" fmla="*/ 620 w 620"/>
              <a:gd name="T1" fmla="*/ 536 h 536"/>
              <a:gd name="T2" fmla="*/ 0 w 620"/>
              <a:gd name="T3" fmla="*/ 0 h 5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20" h="536">
                <a:moveTo>
                  <a:pt x="620" y="536"/>
                </a:moveTo>
                <a:cubicBezTo>
                  <a:pt x="404" y="314"/>
                  <a:pt x="196" y="13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027028-EB3F-4A57-974B-A196876ADC9C}"/>
              </a:ext>
            </a:extLst>
          </p:cNvPr>
          <p:cNvSpPr txBox="1"/>
          <p:nvPr/>
        </p:nvSpPr>
        <p:spPr>
          <a:xfrm>
            <a:off x="8418105" y="2468944"/>
            <a:ext cx="3595668" cy="24688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it-IT" altLang="en-US" sz="3200" dirty="0"/>
              <a:t>Barabási-Albert (BA) Preferential Attachment Model </a:t>
            </a:r>
            <a:br>
              <a:rPr lang="it-IT" altLang="en-US" sz="3200" dirty="0"/>
            </a:br>
            <a:r>
              <a:rPr lang="it-IT" altLang="en-US" sz="3200" dirty="0"/>
              <a:t>(Barabási &amp; </a:t>
            </a:r>
            <a:br>
              <a:rPr lang="it-IT" altLang="en-US" sz="3200" dirty="0"/>
            </a:br>
            <a:r>
              <a:rPr lang="it-IT" altLang="en-US" sz="3200" dirty="0"/>
              <a:t>Albert, 1999)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75" name="Freeform 22">
            <a:extLst>
              <a:ext uri="{FF2B5EF4-FFF2-40B4-BE49-F238E27FC236}">
                <a16:creationId xmlns:a16="http://schemas.microsoft.com/office/drawing/2014/main" id="{237E2353-22DF-46E0-A200-FB30F8F39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020826" y="-1916"/>
            <a:ext cx="2165350" cy="1358265"/>
          </a:xfrm>
          <a:custGeom>
            <a:avLst/>
            <a:gdLst>
              <a:gd name="T0" fmla="*/ 0 w 455"/>
              <a:gd name="T1" fmla="*/ 0 h 285"/>
              <a:gd name="T2" fmla="*/ 455 w 455"/>
              <a:gd name="T3" fmla="*/ 285 h 2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55" h="285">
                <a:moveTo>
                  <a:pt x="0" y="0"/>
                </a:moveTo>
                <a:cubicBezTo>
                  <a:pt x="153" y="85"/>
                  <a:pt x="308" y="180"/>
                  <a:pt x="455" y="28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Freeform 23">
            <a:extLst>
              <a:ext uri="{FF2B5EF4-FFF2-40B4-BE49-F238E27FC236}">
                <a16:creationId xmlns:a16="http://schemas.microsoft.com/office/drawing/2014/main" id="{DD6138DB-057B-45F7-A5F4-E7BFDA20D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90826" y="-1916"/>
            <a:ext cx="895350" cy="534687"/>
          </a:xfrm>
          <a:custGeom>
            <a:avLst/>
            <a:gdLst>
              <a:gd name="T0" fmla="*/ 0 w 188"/>
              <a:gd name="T1" fmla="*/ 0 h 112"/>
              <a:gd name="T2" fmla="*/ 188 w 188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8" h="112">
                <a:moveTo>
                  <a:pt x="0" y="0"/>
                </a:moveTo>
                <a:cubicBezTo>
                  <a:pt x="63" y="36"/>
                  <a:pt x="126" y="73"/>
                  <a:pt x="188" y="112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79A54AB1-B64F-4843-BFAB-81CB74E6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752078" y="2218040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51837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 Brief History of the World Wide Web">
            <a:extLst>
              <a:ext uri="{FF2B5EF4-FFF2-40B4-BE49-F238E27FC236}">
                <a16:creationId xmlns:a16="http://schemas.microsoft.com/office/drawing/2014/main" id="{96A2DC25-BAC8-40CF-A8EA-0A5B3AF0316F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4" r="15744"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altLang="en-US" sz="2000" dirty="0"/>
              <a:t>The Inception of the World Wide Web</a:t>
            </a:r>
            <a:endParaRPr lang="en-US" sz="2000" dirty="0"/>
          </a:p>
          <a:p>
            <a:r>
              <a:rPr lang="en-US" sz="2000" dirty="0"/>
              <a:t>Tim Berners-Lee in 1980 said “Suppose all the information stored on computers everywhere were linked…All the best information in every computer at CERN (European Organization for Nuclear Research, a French organization) and on the planet would be available to me and everyone else.” He wrote a program that allowed computers to share information.  A year later, this turned into the WWW. 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A history of the Internet through pictures </a:t>
            </a:r>
            <a:r>
              <a:rPr lang="en-US" sz="2000" dirty="0">
                <a:hlinkClick r:id="rId3"/>
              </a:rPr>
              <a:t>here</a:t>
            </a:r>
            <a:r>
              <a:rPr lang="en-US" sz="2000" dirty="0"/>
              <a:t>!		       </a:t>
            </a:r>
            <a:br>
              <a:rPr lang="en-US" sz="2000" dirty="0"/>
            </a:br>
            <a:r>
              <a:rPr lang="en-US" sz="2000" dirty="0"/>
              <a:t>                            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0B6591-407E-4742-9513-3BA6198A5F88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ileron Light" panose="00000400000000000000"/>
              </a:rPr>
              <a:t>Why?</a:t>
            </a:r>
          </a:p>
        </p:txBody>
      </p:sp>
      <p:sp>
        <p:nvSpPr>
          <p:cNvPr id="5" name="Rectangle 4"/>
          <p:cNvSpPr/>
          <p:nvPr/>
        </p:nvSpPr>
        <p:spPr>
          <a:xfrm>
            <a:off x="8261406" y="6626519"/>
            <a:ext cx="154080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Source: Barabasi, “Linked”, 2002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7E4568-1DE4-4A13-9972-2213042903EF}"/>
              </a:ext>
            </a:extLst>
          </p:cNvPr>
          <p:cNvSpPr txBox="1"/>
          <p:nvPr/>
        </p:nvSpPr>
        <p:spPr>
          <a:xfrm>
            <a:off x="7830709" y="6170301"/>
            <a:ext cx="4361291" cy="216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 </a:t>
            </a:r>
            <a:r>
              <a:rPr lang="en-US" sz="800" dirty="0">
                <a:hlinkClick r:id="rId4"/>
              </a:rPr>
              <a:t>https://webdesign.tutsplus.com/articles/a-brief-history-of-the-world-wide-web--webdesign-8710</a:t>
            </a:r>
            <a:r>
              <a:rPr lang="en-US" sz="800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C19862-34E0-4550-ADEC-78F8481214D2}"/>
              </a:ext>
            </a:extLst>
          </p:cNvPr>
          <p:cNvSpPr txBox="1"/>
          <p:nvPr/>
        </p:nvSpPr>
        <p:spPr>
          <a:xfrm>
            <a:off x="1641944" y="4364128"/>
            <a:ext cx="609865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hlinkClick r:id="rId5"/>
              </a:rPr>
              <a:t>https://www.theguardian.com/technology/2017/mar/11/tim-berners-lee-web-inventor-save-internet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62472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What?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0B6591-407E-4742-9513-3BA6198A5F88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57809" y="1948069"/>
            <a:ext cx="6750657" cy="410287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WWW is a network:</a:t>
            </a:r>
          </a:p>
          <a:p>
            <a:pPr lvl="1"/>
            <a:r>
              <a:rPr lang="en-US" dirty="0"/>
              <a:t>Nodes:  website (web pages) containing all the </a:t>
            </a:r>
            <a:br>
              <a:rPr lang="en-US" dirty="0"/>
            </a:br>
            <a:r>
              <a:rPr lang="en-US" dirty="0"/>
              <a:t>information publicly available</a:t>
            </a:r>
          </a:p>
          <a:p>
            <a:pPr lvl="1"/>
            <a:r>
              <a:rPr lang="en-US" dirty="0"/>
              <a:t>Links:  hyperlinks (directed network)</a:t>
            </a:r>
          </a:p>
          <a:p>
            <a:r>
              <a:rPr lang="en-US" dirty="0"/>
              <a:t>The strength of this network is in the links:  </a:t>
            </a:r>
            <a:br>
              <a:rPr lang="en-US" dirty="0"/>
            </a:br>
            <a:r>
              <a:rPr lang="en-US" dirty="0"/>
              <a:t>they provide correlations between documents</a:t>
            </a:r>
          </a:p>
          <a:p>
            <a:r>
              <a:rPr lang="en-US" dirty="0"/>
              <a:t>In a decade (in 1999) WWW had a billion docs.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Question to answer: What does WWW look like? Is it a random graph?  Is it a small world?</a:t>
            </a:r>
          </a:p>
          <a:p>
            <a:pPr lvl="1"/>
            <a:r>
              <a:rPr lang="en-US" dirty="0"/>
              <a:t>There are about 47billion webpage 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029523" y="6484357"/>
            <a:ext cx="17748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hlinkClick r:id="rId2"/>
              </a:rPr>
              <a:t>http://www.worldwidewebsize.com/</a:t>
            </a:r>
            <a:endParaRPr lang="en-US" sz="800" dirty="0"/>
          </a:p>
          <a:p>
            <a:endParaRPr lang="en-US" sz="800" dirty="0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048E64CF-A96E-4142-ACA9-99B1D0CB15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6052" y="1803400"/>
            <a:ext cx="4737100" cy="389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93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9134" y="226855"/>
            <a:ext cx="531453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Measuring the World Wide Web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0D60ECE-8986-45DC-B7FE-EC7699B46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438829" cy="5840278"/>
          </a:xfrm>
          <a:custGeom>
            <a:avLst/>
            <a:gdLst>
              <a:gd name="connsiteX0" fmla="*/ 0 w 5438829"/>
              <a:gd name="connsiteY0" fmla="*/ 0 h 5840278"/>
              <a:gd name="connsiteX1" fmla="*/ 4466700 w 5438829"/>
              <a:gd name="connsiteY1" fmla="*/ 0 h 5840278"/>
              <a:gd name="connsiteX2" fmla="*/ 4652178 w 5438829"/>
              <a:gd name="connsiteY2" fmla="*/ 204077 h 5840278"/>
              <a:gd name="connsiteX3" fmla="*/ 5438829 w 5438829"/>
              <a:gd name="connsiteY3" fmla="*/ 2395363 h 5840278"/>
              <a:gd name="connsiteX4" fmla="*/ 1993914 w 5438829"/>
              <a:gd name="connsiteY4" fmla="*/ 5840278 h 5840278"/>
              <a:gd name="connsiteX5" fmla="*/ 67829 w 5438829"/>
              <a:gd name="connsiteY5" fmla="*/ 5251941 h 5840278"/>
              <a:gd name="connsiteX6" fmla="*/ 0 w 5438829"/>
              <a:gd name="connsiteY6" fmla="*/ 5201220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8829" h="5840278">
                <a:moveTo>
                  <a:pt x="0" y="0"/>
                </a:moveTo>
                <a:lnTo>
                  <a:pt x="4466700" y="0"/>
                </a:lnTo>
                <a:lnTo>
                  <a:pt x="4652178" y="204077"/>
                </a:lnTo>
                <a:cubicBezTo>
                  <a:pt x="5143616" y="799562"/>
                  <a:pt x="5438829" y="1562987"/>
                  <a:pt x="5438829" y="2395363"/>
                </a:cubicBezTo>
                <a:cubicBezTo>
                  <a:pt x="5438829" y="4297937"/>
                  <a:pt x="3896488" y="5840278"/>
                  <a:pt x="1993914" y="5840278"/>
                </a:cubicBezTo>
                <a:cubicBezTo>
                  <a:pt x="1280449" y="5840278"/>
                  <a:pt x="617641" y="5623387"/>
                  <a:pt x="67829" y="5251941"/>
                </a:cubicBezTo>
                <a:lnTo>
                  <a:pt x="0" y="520122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6964194-5878-40D2-8EC0-DDC58387F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269134" cy="5654940"/>
          </a:xfrm>
          <a:custGeom>
            <a:avLst/>
            <a:gdLst>
              <a:gd name="connsiteX0" fmla="*/ 0 w 5269134"/>
              <a:gd name="connsiteY0" fmla="*/ 0 h 5654940"/>
              <a:gd name="connsiteX1" fmla="*/ 4227767 w 5269134"/>
              <a:gd name="connsiteY1" fmla="*/ 0 h 5654940"/>
              <a:gd name="connsiteX2" fmla="*/ 4312042 w 5269134"/>
              <a:gd name="connsiteY2" fmla="*/ 76595 h 5654940"/>
              <a:gd name="connsiteX3" fmla="*/ 5269134 w 5269134"/>
              <a:gd name="connsiteY3" fmla="*/ 2387221 h 5654940"/>
              <a:gd name="connsiteX4" fmla="*/ 2001415 w 5269134"/>
              <a:gd name="connsiteY4" fmla="*/ 5654940 h 5654940"/>
              <a:gd name="connsiteX5" fmla="*/ 198928 w 5269134"/>
              <a:gd name="connsiteY5" fmla="*/ 5113274 h 5654940"/>
              <a:gd name="connsiteX6" fmla="*/ 0 w 5269134"/>
              <a:gd name="connsiteY6" fmla="*/ 4969563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69134" h="5654940">
                <a:moveTo>
                  <a:pt x="0" y="0"/>
                </a:moveTo>
                <a:lnTo>
                  <a:pt x="4227767" y="0"/>
                </a:lnTo>
                <a:lnTo>
                  <a:pt x="4312042" y="76595"/>
                </a:lnTo>
                <a:cubicBezTo>
                  <a:pt x="4903383" y="667936"/>
                  <a:pt x="5269134" y="1484866"/>
                  <a:pt x="5269134" y="2387221"/>
                </a:cubicBezTo>
                <a:cubicBezTo>
                  <a:pt x="5269134" y="4191932"/>
                  <a:pt x="3806126" y="5654940"/>
                  <a:pt x="2001415" y="5654940"/>
                </a:cubicBezTo>
                <a:cubicBezTo>
                  <a:pt x="1335223" y="5654940"/>
                  <a:pt x="715593" y="5455584"/>
                  <a:pt x="198928" y="5113274"/>
                </a:cubicBezTo>
                <a:lnTo>
                  <a:pt x="0" y="496956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phic 7" descr="Connections">
            <a:extLst>
              <a:ext uri="{FF2B5EF4-FFF2-40B4-BE49-F238E27FC236}">
                <a16:creationId xmlns:a16="http://schemas.microsoft.com/office/drawing/2014/main" id="{D10E327D-1B36-4EB6-AEFF-DBE4320E0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1733" y="543135"/>
            <a:ext cx="3835488" cy="383548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590867" y="1630017"/>
            <a:ext cx="6279400" cy="44781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/>
              <a:t>What does WWW look like?  Why would we care if the WWW is a small word?  </a:t>
            </a:r>
          </a:p>
          <a:p>
            <a:pPr lvl="1"/>
            <a:r>
              <a:rPr lang="en-US" sz="2000" dirty="0"/>
              <a:t>Are the WWW and social networks similar? Or like the brain? Or other networks..</a:t>
            </a:r>
          </a:p>
          <a:p>
            <a:pPr lvl="1"/>
            <a:r>
              <a:rPr lang="en-US" sz="2000" dirty="0"/>
              <a:t>Is there hope to learn from one network and transfer to the other if they are similar?</a:t>
            </a:r>
          </a:p>
          <a:p>
            <a:r>
              <a:rPr lang="en-US" sz="2000" dirty="0"/>
              <a:t>We don’t really know how to measure this similarity:  are we saying that if two networks have the same property (small world) then they are similar?</a:t>
            </a:r>
          </a:p>
          <a:p>
            <a:r>
              <a:rPr lang="en-US" sz="2000" dirty="0"/>
              <a:t>If they are different, then why?  Finding the “why” behind the observations is what we search for in Complex Networks.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1000232" y="6108192"/>
            <a:ext cx="548640" cy="548640"/>
          </a:xfrm>
          <a:prstGeom prst="ellipse">
            <a:avLst/>
          </a:prstGeom>
          <a:solidFill>
            <a:srgbClr val="7F7F7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  <a:defRPr/>
            </a:pPr>
            <a:fld id="{640B6591-407E-4742-9513-3BA6198A5F88}" type="slidenum">
              <a:rPr lang="en-US" sz="1500">
                <a:solidFill>
                  <a:srgbClr val="FFFFFF"/>
                </a:solidFill>
              </a:rPr>
              <a:pPr algn="ctr">
                <a:spcAft>
                  <a:spcPts val="600"/>
                </a:spcAft>
                <a:defRPr/>
              </a:pPr>
              <a:t>7</a:t>
            </a:fld>
            <a:endParaRPr lang="en-US" sz="15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4527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0B6591-407E-4742-9513-3BA6198A5F88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half" idx="4294967295"/>
          </p:nvPr>
        </p:nvSpPr>
        <p:spPr>
          <a:xfrm>
            <a:off x="158414" y="1669133"/>
            <a:ext cx="6353091" cy="4397375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How</a:t>
            </a:r>
            <a:r>
              <a:rPr lang="en-US" sz="2400" dirty="0"/>
              <a:t> to infer the WWW?</a:t>
            </a:r>
          </a:p>
          <a:p>
            <a:r>
              <a:rPr lang="en-US" sz="2400" dirty="0" err="1"/>
              <a:t>Barabás</a:t>
            </a:r>
            <a:r>
              <a:rPr lang="en-US" altLang="en-US" sz="2400" dirty="0" err="1"/>
              <a:t>i</a:t>
            </a:r>
            <a:r>
              <a:rPr lang="en-US" sz="2400" dirty="0"/>
              <a:t> and Albert (1999) created a crawler that randomly walked the Notre Dame (nd.edu) domain and gathered information that created a map of this domain:</a:t>
            </a:r>
          </a:p>
          <a:p>
            <a:pPr lvl="1"/>
            <a:r>
              <a:rPr lang="en-US" sz="2000" dirty="0"/>
              <a:t>300,000 nodes</a:t>
            </a:r>
          </a:p>
          <a:p>
            <a:pPr lvl="1"/>
            <a:r>
              <a:rPr lang="en-US" sz="2000" dirty="0"/>
              <a:t>Average number of hops = 11</a:t>
            </a:r>
          </a:p>
          <a:p>
            <a:pPr lvl="1"/>
            <a:r>
              <a:rPr lang="en-US" sz="2000" dirty="0"/>
              <a:t>Average degree is 7</a:t>
            </a:r>
          </a:p>
          <a:p>
            <a:r>
              <a:rPr lang="en-US" sz="2400" dirty="0"/>
              <a:t>They asked: </a:t>
            </a:r>
          </a:p>
          <a:p>
            <a:pPr lvl="1"/>
            <a:r>
              <a:rPr lang="en-US" sz="2000" dirty="0"/>
              <a:t>How does this information from nd.edu transfer to the WWW that was 3,000 times larger in 1999?  </a:t>
            </a:r>
          </a:p>
          <a:p>
            <a:pPr lvl="1"/>
            <a:r>
              <a:rPr lang="en-US" sz="2000" dirty="0"/>
              <a:t>Is the average path length of 3,000 x 11 = 33,000?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9522" y="1737597"/>
            <a:ext cx="5332570" cy="37786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077200" y="6066508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/>
              <a:t>Source: </a:t>
            </a:r>
            <a:r>
              <a:rPr lang="en-US" sz="800" dirty="0">
                <a:hlinkClick r:id="rId3"/>
              </a:rPr>
              <a:t>http://barabasi.com/networksciencebook/chapter/4</a:t>
            </a:r>
            <a:endParaRPr lang="en-US" sz="800" dirty="0"/>
          </a:p>
          <a:p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95749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Statistical mechanics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0B6591-407E-4742-9513-3BA6198A5F88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53152" y="1846245"/>
            <a:ext cx="4141940" cy="44284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Since nobody has a true map of the WWW (called ground truth), researchers turned to statistical mechanics' approaches.  </a:t>
            </a:r>
          </a:p>
          <a:p>
            <a:pPr lvl="1"/>
            <a:r>
              <a:rPr lang="en-US" dirty="0"/>
              <a:t>Statistical mechanics is a field of physics that studies random systems and unpredictable outcomes</a:t>
            </a:r>
          </a:p>
          <a:p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9E9982-13E0-434F-99C1-1A4328735AAA}"/>
              </a:ext>
            </a:extLst>
          </p:cNvPr>
          <p:cNvSpPr txBox="1"/>
          <p:nvPr/>
        </p:nvSpPr>
        <p:spPr>
          <a:xfrm>
            <a:off x="8030817" y="6105403"/>
            <a:ext cx="3360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hlinkClick r:id="rId2"/>
              </a:rPr>
              <a:t>https://scholar.harvard.edu/files/noahmiller/files/statistical_mechanics.pdf</a:t>
            </a:r>
            <a:endParaRPr lang="en-US" sz="800" dirty="0"/>
          </a:p>
          <a:p>
            <a:endParaRPr lang="en-US" sz="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26243B-3896-43D9-B449-EC77112583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8677" y="1723292"/>
            <a:ext cx="6643347" cy="428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738400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1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GO2">
    <a:dk1>
      <a:sysClr val="windowText" lastClr="000000"/>
    </a:dk1>
    <a:lt1>
      <a:sysClr val="window" lastClr="FFFFFF"/>
    </a:lt1>
    <a:dk2>
      <a:srgbClr val="063951"/>
    </a:dk2>
    <a:lt2>
      <a:srgbClr val="D3D3D3"/>
    </a:lt2>
    <a:accent1>
      <a:srgbClr val="3A5C84"/>
    </a:accent1>
    <a:accent2>
      <a:srgbClr val="F7931F"/>
    </a:accent2>
    <a:accent3>
      <a:srgbClr val="4CC1EF"/>
    </a:accent3>
    <a:accent4>
      <a:srgbClr val="FFCC4C"/>
    </a:accent4>
    <a:accent5>
      <a:srgbClr val="C13018"/>
    </a:accent5>
    <a:accent6>
      <a:srgbClr val="A2B969"/>
    </a:accent6>
    <a:hlink>
      <a:srgbClr val="6C2B43"/>
    </a:hlink>
    <a:folHlink>
      <a:srgbClr val="6C2B43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PGO2">
    <a:dk1>
      <a:sysClr val="windowText" lastClr="000000"/>
    </a:dk1>
    <a:lt1>
      <a:sysClr val="window" lastClr="FFFFFF"/>
    </a:lt1>
    <a:dk2>
      <a:srgbClr val="063951"/>
    </a:dk2>
    <a:lt2>
      <a:srgbClr val="D3D3D3"/>
    </a:lt2>
    <a:accent1>
      <a:srgbClr val="3A5C84"/>
    </a:accent1>
    <a:accent2>
      <a:srgbClr val="F7931F"/>
    </a:accent2>
    <a:accent3>
      <a:srgbClr val="4CC1EF"/>
    </a:accent3>
    <a:accent4>
      <a:srgbClr val="FFCC4C"/>
    </a:accent4>
    <a:accent5>
      <a:srgbClr val="C13018"/>
    </a:accent5>
    <a:accent6>
      <a:srgbClr val="A2B969"/>
    </a:accent6>
    <a:hlink>
      <a:srgbClr val="6C2B43"/>
    </a:hlink>
    <a:folHlink>
      <a:srgbClr val="6C2B43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PGO2">
    <a:dk1>
      <a:sysClr val="windowText" lastClr="000000"/>
    </a:dk1>
    <a:lt1>
      <a:sysClr val="window" lastClr="FFFFFF"/>
    </a:lt1>
    <a:dk2>
      <a:srgbClr val="063951"/>
    </a:dk2>
    <a:lt2>
      <a:srgbClr val="D3D3D3"/>
    </a:lt2>
    <a:accent1>
      <a:srgbClr val="3A5C84"/>
    </a:accent1>
    <a:accent2>
      <a:srgbClr val="F7931F"/>
    </a:accent2>
    <a:accent3>
      <a:srgbClr val="4CC1EF"/>
    </a:accent3>
    <a:accent4>
      <a:srgbClr val="FFCC4C"/>
    </a:accent4>
    <a:accent5>
      <a:srgbClr val="C13018"/>
    </a:accent5>
    <a:accent6>
      <a:srgbClr val="A2B969"/>
    </a:accent6>
    <a:hlink>
      <a:srgbClr val="6C2B43"/>
    </a:hlink>
    <a:folHlink>
      <a:srgbClr val="6C2B43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PGO2">
    <a:dk1>
      <a:sysClr val="windowText" lastClr="000000"/>
    </a:dk1>
    <a:lt1>
      <a:sysClr val="window" lastClr="FFFFFF"/>
    </a:lt1>
    <a:dk2>
      <a:srgbClr val="063951"/>
    </a:dk2>
    <a:lt2>
      <a:srgbClr val="D3D3D3"/>
    </a:lt2>
    <a:accent1>
      <a:srgbClr val="3A5C84"/>
    </a:accent1>
    <a:accent2>
      <a:srgbClr val="F7931F"/>
    </a:accent2>
    <a:accent3>
      <a:srgbClr val="4CC1EF"/>
    </a:accent3>
    <a:accent4>
      <a:srgbClr val="FFCC4C"/>
    </a:accent4>
    <a:accent5>
      <a:srgbClr val="C13018"/>
    </a:accent5>
    <a:accent6>
      <a:srgbClr val="A2B969"/>
    </a:accent6>
    <a:hlink>
      <a:srgbClr val="6C2B43"/>
    </a:hlink>
    <a:folHlink>
      <a:srgbClr val="6C2B43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PGO2">
    <a:dk1>
      <a:sysClr val="windowText" lastClr="000000"/>
    </a:dk1>
    <a:lt1>
      <a:sysClr val="window" lastClr="FFFFFF"/>
    </a:lt1>
    <a:dk2>
      <a:srgbClr val="063951"/>
    </a:dk2>
    <a:lt2>
      <a:srgbClr val="D3D3D3"/>
    </a:lt2>
    <a:accent1>
      <a:srgbClr val="3A5C84"/>
    </a:accent1>
    <a:accent2>
      <a:srgbClr val="F7931F"/>
    </a:accent2>
    <a:accent3>
      <a:srgbClr val="4CC1EF"/>
    </a:accent3>
    <a:accent4>
      <a:srgbClr val="FFCC4C"/>
    </a:accent4>
    <a:accent5>
      <a:srgbClr val="C13018"/>
    </a:accent5>
    <a:accent6>
      <a:srgbClr val="A2B969"/>
    </a:accent6>
    <a:hlink>
      <a:srgbClr val="6C2B43"/>
    </a:hlink>
    <a:folHlink>
      <a:srgbClr val="6C2B43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PGO2">
    <a:dk1>
      <a:sysClr val="windowText" lastClr="000000"/>
    </a:dk1>
    <a:lt1>
      <a:sysClr val="window" lastClr="FFFFFF"/>
    </a:lt1>
    <a:dk2>
      <a:srgbClr val="063951"/>
    </a:dk2>
    <a:lt2>
      <a:srgbClr val="D3D3D3"/>
    </a:lt2>
    <a:accent1>
      <a:srgbClr val="3A5C84"/>
    </a:accent1>
    <a:accent2>
      <a:srgbClr val="F7931F"/>
    </a:accent2>
    <a:accent3>
      <a:srgbClr val="4CC1EF"/>
    </a:accent3>
    <a:accent4>
      <a:srgbClr val="FFCC4C"/>
    </a:accent4>
    <a:accent5>
      <a:srgbClr val="C13018"/>
    </a:accent5>
    <a:accent6>
      <a:srgbClr val="A2B969"/>
    </a:accent6>
    <a:hlink>
      <a:srgbClr val="6C2B43"/>
    </a:hlink>
    <a:folHlink>
      <a:srgbClr val="6C2B43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PGO2">
    <a:dk1>
      <a:sysClr val="windowText" lastClr="000000"/>
    </a:dk1>
    <a:lt1>
      <a:sysClr val="window" lastClr="FFFFFF"/>
    </a:lt1>
    <a:dk2>
      <a:srgbClr val="063951"/>
    </a:dk2>
    <a:lt2>
      <a:srgbClr val="D3D3D3"/>
    </a:lt2>
    <a:accent1>
      <a:srgbClr val="3A5C84"/>
    </a:accent1>
    <a:accent2>
      <a:srgbClr val="F7931F"/>
    </a:accent2>
    <a:accent3>
      <a:srgbClr val="4CC1EF"/>
    </a:accent3>
    <a:accent4>
      <a:srgbClr val="FFCC4C"/>
    </a:accent4>
    <a:accent5>
      <a:srgbClr val="C13018"/>
    </a:accent5>
    <a:accent6>
      <a:srgbClr val="A2B969"/>
    </a:accent6>
    <a:hlink>
      <a:srgbClr val="6C2B43"/>
    </a:hlink>
    <a:folHlink>
      <a:srgbClr val="6C2B43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PGO2">
    <a:dk1>
      <a:sysClr val="windowText" lastClr="000000"/>
    </a:dk1>
    <a:lt1>
      <a:sysClr val="window" lastClr="FFFFFF"/>
    </a:lt1>
    <a:dk2>
      <a:srgbClr val="063951"/>
    </a:dk2>
    <a:lt2>
      <a:srgbClr val="D3D3D3"/>
    </a:lt2>
    <a:accent1>
      <a:srgbClr val="3A5C84"/>
    </a:accent1>
    <a:accent2>
      <a:srgbClr val="F7931F"/>
    </a:accent2>
    <a:accent3>
      <a:srgbClr val="4CC1EF"/>
    </a:accent3>
    <a:accent4>
      <a:srgbClr val="FFCC4C"/>
    </a:accent4>
    <a:accent5>
      <a:srgbClr val="C13018"/>
    </a:accent5>
    <a:accent6>
      <a:srgbClr val="A2B969"/>
    </a:accent6>
    <a:hlink>
      <a:srgbClr val="6C2B43"/>
    </a:hlink>
    <a:folHlink>
      <a:srgbClr val="6C2B43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PGO2">
    <a:dk1>
      <a:sysClr val="windowText" lastClr="000000"/>
    </a:dk1>
    <a:lt1>
      <a:sysClr val="window" lastClr="FFFFFF"/>
    </a:lt1>
    <a:dk2>
      <a:srgbClr val="063951"/>
    </a:dk2>
    <a:lt2>
      <a:srgbClr val="D3D3D3"/>
    </a:lt2>
    <a:accent1>
      <a:srgbClr val="3A5C84"/>
    </a:accent1>
    <a:accent2>
      <a:srgbClr val="F7931F"/>
    </a:accent2>
    <a:accent3>
      <a:srgbClr val="4CC1EF"/>
    </a:accent3>
    <a:accent4>
      <a:srgbClr val="FFCC4C"/>
    </a:accent4>
    <a:accent5>
      <a:srgbClr val="C13018"/>
    </a:accent5>
    <a:accent6>
      <a:srgbClr val="A2B969"/>
    </a:accent6>
    <a:hlink>
      <a:srgbClr val="6C2B43"/>
    </a:hlink>
    <a:folHlink>
      <a:srgbClr val="6C2B43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PGO2">
    <a:dk1>
      <a:sysClr val="windowText" lastClr="000000"/>
    </a:dk1>
    <a:lt1>
      <a:sysClr val="window" lastClr="FFFFFF"/>
    </a:lt1>
    <a:dk2>
      <a:srgbClr val="063951"/>
    </a:dk2>
    <a:lt2>
      <a:srgbClr val="D3D3D3"/>
    </a:lt2>
    <a:accent1>
      <a:srgbClr val="3A5C84"/>
    </a:accent1>
    <a:accent2>
      <a:srgbClr val="F7931F"/>
    </a:accent2>
    <a:accent3>
      <a:srgbClr val="4CC1EF"/>
    </a:accent3>
    <a:accent4>
      <a:srgbClr val="FFCC4C"/>
    </a:accent4>
    <a:accent5>
      <a:srgbClr val="C13018"/>
    </a:accent5>
    <a:accent6>
      <a:srgbClr val="A2B969"/>
    </a:accent6>
    <a:hlink>
      <a:srgbClr val="6C2B43"/>
    </a:hlink>
    <a:folHlink>
      <a:srgbClr val="6C2B43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PGO2">
    <a:dk1>
      <a:sysClr val="windowText" lastClr="000000"/>
    </a:dk1>
    <a:lt1>
      <a:sysClr val="window" lastClr="FFFFFF"/>
    </a:lt1>
    <a:dk2>
      <a:srgbClr val="063951"/>
    </a:dk2>
    <a:lt2>
      <a:srgbClr val="D3D3D3"/>
    </a:lt2>
    <a:accent1>
      <a:srgbClr val="3A5C84"/>
    </a:accent1>
    <a:accent2>
      <a:srgbClr val="F7931F"/>
    </a:accent2>
    <a:accent3>
      <a:srgbClr val="4CC1EF"/>
    </a:accent3>
    <a:accent4>
      <a:srgbClr val="FFCC4C"/>
    </a:accent4>
    <a:accent5>
      <a:srgbClr val="C13018"/>
    </a:accent5>
    <a:accent6>
      <a:srgbClr val="A2B969"/>
    </a:accent6>
    <a:hlink>
      <a:srgbClr val="6C2B43"/>
    </a:hlink>
    <a:folHlink>
      <a:srgbClr val="6C2B43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PGO2">
    <a:dk1>
      <a:sysClr val="windowText" lastClr="000000"/>
    </a:dk1>
    <a:lt1>
      <a:sysClr val="window" lastClr="FFFFFF"/>
    </a:lt1>
    <a:dk2>
      <a:srgbClr val="063951"/>
    </a:dk2>
    <a:lt2>
      <a:srgbClr val="D3D3D3"/>
    </a:lt2>
    <a:accent1>
      <a:srgbClr val="3A5C84"/>
    </a:accent1>
    <a:accent2>
      <a:srgbClr val="F7931F"/>
    </a:accent2>
    <a:accent3>
      <a:srgbClr val="4CC1EF"/>
    </a:accent3>
    <a:accent4>
      <a:srgbClr val="FFCC4C"/>
    </a:accent4>
    <a:accent5>
      <a:srgbClr val="C13018"/>
    </a:accent5>
    <a:accent6>
      <a:srgbClr val="A2B969"/>
    </a:accent6>
    <a:hlink>
      <a:srgbClr val="6C2B43"/>
    </a:hlink>
    <a:folHlink>
      <a:srgbClr val="6C2B43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PGO2">
    <a:dk1>
      <a:sysClr val="windowText" lastClr="000000"/>
    </a:dk1>
    <a:lt1>
      <a:sysClr val="window" lastClr="FFFFFF"/>
    </a:lt1>
    <a:dk2>
      <a:srgbClr val="063951"/>
    </a:dk2>
    <a:lt2>
      <a:srgbClr val="D3D3D3"/>
    </a:lt2>
    <a:accent1>
      <a:srgbClr val="3A5C84"/>
    </a:accent1>
    <a:accent2>
      <a:srgbClr val="F7931F"/>
    </a:accent2>
    <a:accent3>
      <a:srgbClr val="4CC1EF"/>
    </a:accent3>
    <a:accent4>
      <a:srgbClr val="FFCC4C"/>
    </a:accent4>
    <a:accent5>
      <a:srgbClr val="C13018"/>
    </a:accent5>
    <a:accent6>
      <a:srgbClr val="A2B969"/>
    </a:accent6>
    <a:hlink>
      <a:srgbClr val="6C2B43"/>
    </a:hlink>
    <a:folHlink>
      <a:srgbClr val="6C2B43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PGO2">
    <a:dk1>
      <a:sysClr val="windowText" lastClr="000000"/>
    </a:dk1>
    <a:lt1>
      <a:sysClr val="window" lastClr="FFFFFF"/>
    </a:lt1>
    <a:dk2>
      <a:srgbClr val="063951"/>
    </a:dk2>
    <a:lt2>
      <a:srgbClr val="D3D3D3"/>
    </a:lt2>
    <a:accent1>
      <a:srgbClr val="3A5C84"/>
    </a:accent1>
    <a:accent2>
      <a:srgbClr val="F7931F"/>
    </a:accent2>
    <a:accent3>
      <a:srgbClr val="4CC1EF"/>
    </a:accent3>
    <a:accent4>
      <a:srgbClr val="FFCC4C"/>
    </a:accent4>
    <a:accent5>
      <a:srgbClr val="C13018"/>
    </a:accent5>
    <a:accent6>
      <a:srgbClr val="A2B969"/>
    </a:accent6>
    <a:hlink>
      <a:srgbClr val="6C2B43"/>
    </a:hlink>
    <a:folHlink>
      <a:srgbClr val="6C2B43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E6BFCFBFC8F940B9A7F3352F02D625" ma:contentTypeVersion="26" ma:contentTypeDescription="Create a new document." ma:contentTypeScope="" ma:versionID="0681032e45133a609797cd72e21658aa">
  <xsd:schema xmlns:xsd="http://www.w3.org/2001/XMLSchema" xmlns:xs="http://www.w3.org/2001/XMLSchema" xmlns:p="http://schemas.microsoft.com/office/2006/metadata/properties" xmlns:ns2="a9bcab35-b3c2-4d78-aed9-c394864db16d" xmlns:ns3="873c79cf-b88b-4c6a-932d-9892b10d3908" targetNamespace="http://schemas.microsoft.com/office/2006/metadata/properties" ma:root="true" ma:fieldsID="07a1d719d21f330f581610cf70e377b1" ns2:_="" ns3:_="">
    <xsd:import namespace="a9bcab35-b3c2-4d78-aed9-c394864db16d"/>
    <xsd:import namespace="873c79cf-b88b-4c6a-932d-9892b10d3908"/>
    <xsd:element name="properties">
      <xsd:complexType>
        <xsd:sequence>
          <xsd:element name="documentManagement">
            <xsd:complexType>
              <xsd:all>
                <xsd:element ref="ns2:NotebookType" minOccurs="0"/>
                <xsd:element ref="ns2:FolderType" minOccurs="0"/>
                <xsd:element ref="ns2:CultureName" minOccurs="0"/>
                <xsd:element ref="ns2:AppVersion" minOccurs="0"/>
                <xsd:element ref="ns2:TeamsChannelId" minOccurs="0"/>
                <xsd:element ref="ns2:Owner" minOccurs="0"/>
                <xsd:element ref="ns2:Math_Settings" minOccurs="0"/>
                <xsd:element ref="ns2:DefaultSectionNames" minOccurs="0"/>
                <xsd:element ref="ns2:Templates" minOccurs="0"/>
                <xsd:element ref="ns2:Leaders" minOccurs="0"/>
                <xsd:element ref="ns2:Members" minOccurs="0"/>
                <xsd:element ref="ns2:Member_Groups" minOccurs="0"/>
                <xsd:element ref="ns2:Distribution_Groups" minOccurs="0"/>
                <xsd:element ref="ns2:LMS_Mappings" minOccurs="0"/>
                <xsd:element ref="ns2:Invited_Leaders" minOccurs="0"/>
                <xsd:element ref="ns2:Invited_Members" minOccurs="0"/>
                <xsd:element ref="ns2:Self_Registration_Enabled" minOccurs="0"/>
                <xsd:element ref="ns2:Has_Leaders_Only_SectionGroup" minOccurs="0"/>
                <xsd:element ref="ns2:Is_Collaboration_Space_Locked" minOccurs="0"/>
                <xsd:element ref="ns2:IsNotebookLocked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bcab35-b3c2-4d78-aed9-c394864db16d" elementFormDefault="qualified">
    <xsd:import namespace="http://schemas.microsoft.com/office/2006/documentManagement/types"/>
    <xsd:import namespace="http://schemas.microsoft.com/office/infopath/2007/PartnerControls"/>
    <xsd:element name="NotebookType" ma:index="8" nillable="true" ma:displayName="Notebook Type" ma:internalName="NotebookType">
      <xsd:simpleType>
        <xsd:restriction base="dms:Text"/>
      </xsd:simpleType>
    </xsd:element>
    <xsd:element name="FolderType" ma:index="9" nillable="true" ma:displayName="Folder Type" ma:internalName="FolderType">
      <xsd:simpleType>
        <xsd:restriction base="dms:Text"/>
      </xsd:simpleType>
    </xsd:element>
    <xsd:element name="CultureName" ma:index="10" nillable="true" ma:displayName="Culture Name" ma:internalName="CultureName">
      <xsd:simpleType>
        <xsd:restriction base="dms:Text"/>
      </xsd:simpleType>
    </xsd:element>
    <xsd:element name="AppVersion" ma:index="11" nillable="true" ma:displayName="App Version" ma:internalName="AppVersion">
      <xsd:simpleType>
        <xsd:restriction base="dms:Text"/>
      </xsd:simpleType>
    </xsd:element>
    <xsd:element name="TeamsChannelId" ma:index="12" nillable="true" ma:displayName="Teams Channel Id" ma:internalName="TeamsChannelId">
      <xsd:simpleType>
        <xsd:restriction base="dms:Text"/>
      </xsd:simpleType>
    </xsd:element>
    <xsd:element name="Owner" ma:index="13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14" nillable="true" ma:displayName="Math Settings" ma:internalName="Math_Settings">
      <xsd:simpleType>
        <xsd:restriction base="dms:Text"/>
      </xsd:simpleType>
    </xsd:element>
    <xsd:element name="DefaultSectionNames" ma:index="15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6" nillable="true" ma:displayName="Templates" ma:internalName="Templates">
      <xsd:simpleType>
        <xsd:restriction base="dms:Note">
          <xsd:maxLength value="255"/>
        </xsd:restriction>
      </xsd:simpleType>
    </xsd:element>
    <xsd:element name="Leaders" ma:index="17" nillable="true" ma:displayName="Leaders" ma:internalName="Lead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s" ma:index="18" nillable="true" ma:displayName="Members" ma:internalName="Memb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_Groups" ma:index="19" nillable="true" ma:displayName="Member Groups" ma:internalName="Member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20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21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Leaders" ma:index="22" nillable="true" ma:displayName="Invited Leaders" ma:internalName="Invited_Leaders">
      <xsd:simpleType>
        <xsd:restriction base="dms:Note">
          <xsd:maxLength value="255"/>
        </xsd:restriction>
      </xsd:simpleType>
    </xsd:element>
    <xsd:element name="Invited_Members" ma:index="23" nillable="true" ma:displayName="Invited Members" ma:internalName="Invited_Members">
      <xsd:simpleType>
        <xsd:restriction base="dms:Note">
          <xsd:maxLength value="255"/>
        </xsd:restriction>
      </xsd:simpleType>
    </xsd:element>
    <xsd:element name="Self_Registration_Enabled" ma:index="24" nillable="true" ma:displayName="Self Registration Enabled" ma:internalName="Self_Registration_Enabled">
      <xsd:simpleType>
        <xsd:restriction base="dms:Boolean"/>
      </xsd:simpleType>
    </xsd:element>
    <xsd:element name="Has_Leaders_Only_SectionGroup" ma:index="25" nillable="true" ma:displayName="Has Leaders Only SectionGroup" ma:internalName="Has_Leaders_Only_SectionGroup">
      <xsd:simpleType>
        <xsd:restriction base="dms:Boolean"/>
      </xsd:simpleType>
    </xsd:element>
    <xsd:element name="Is_Collaboration_Space_Locked" ma:index="26" nillable="true" ma:displayName="Is Collaboration Space Locked" ma:internalName="Is_Collaboration_Space_Locked">
      <xsd:simpleType>
        <xsd:restriction base="dms:Boolean"/>
      </xsd:simpleType>
    </xsd:element>
    <xsd:element name="IsNotebookLocked" ma:index="27" nillable="true" ma:displayName="Is Notebook Locked" ma:internalName="IsNotebookLocked">
      <xsd:simpleType>
        <xsd:restriction base="dms:Boolean"/>
      </xsd:simpleType>
    </xsd:element>
    <xsd:element name="MediaServiceMetadata" ma:index="2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3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3c79cf-b88b-4c6a-932d-9892b10d3908" elementFormDefault="qualified">
    <xsd:import namespace="http://schemas.microsoft.com/office/2006/documentManagement/types"/>
    <xsd:import namespace="http://schemas.microsoft.com/office/infopath/2007/PartnerControls"/>
    <xsd:element name="SharedWithUsers" ma:index="3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nvited_Leaders xmlns="a9bcab35-b3c2-4d78-aed9-c394864db16d" xsi:nil="true"/>
    <NotebookType xmlns="a9bcab35-b3c2-4d78-aed9-c394864db16d" xsi:nil="true"/>
    <TeamsChannelId xmlns="a9bcab35-b3c2-4d78-aed9-c394864db16d" xsi:nil="true"/>
    <Distribution_Groups xmlns="a9bcab35-b3c2-4d78-aed9-c394864db16d" xsi:nil="true"/>
    <Self_Registration_Enabled xmlns="a9bcab35-b3c2-4d78-aed9-c394864db16d" xsi:nil="true"/>
    <Has_Leaders_Only_SectionGroup xmlns="a9bcab35-b3c2-4d78-aed9-c394864db16d" xsi:nil="true"/>
    <Invited_Members xmlns="a9bcab35-b3c2-4d78-aed9-c394864db16d" xsi:nil="true"/>
    <AppVersion xmlns="a9bcab35-b3c2-4d78-aed9-c394864db16d" xsi:nil="true"/>
    <IsNotebookLocked xmlns="a9bcab35-b3c2-4d78-aed9-c394864db16d" xsi:nil="true"/>
    <Math_Settings xmlns="a9bcab35-b3c2-4d78-aed9-c394864db16d" xsi:nil="true"/>
    <FolderType xmlns="a9bcab35-b3c2-4d78-aed9-c394864db16d" xsi:nil="true"/>
    <Templates xmlns="a9bcab35-b3c2-4d78-aed9-c394864db16d" xsi:nil="true"/>
    <Members xmlns="a9bcab35-b3c2-4d78-aed9-c394864db16d">
      <UserInfo>
        <DisplayName/>
        <AccountId xsi:nil="true"/>
        <AccountType/>
      </UserInfo>
    </Members>
    <Member_Groups xmlns="a9bcab35-b3c2-4d78-aed9-c394864db16d">
      <UserInfo>
        <DisplayName/>
        <AccountId xsi:nil="true"/>
        <AccountType/>
      </UserInfo>
    </Member_Groups>
    <DefaultSectionNames xmlns="a9bcab35-b3c2-4d78-aed9-c394864db16d" xsi:nil="true"/>
    <Is_Collaboration_Space_Locked xmlns="a9bcab35-b3c2-4d78-aed9-c394864db16d" xsi:nil="true"/>
    <LMS_Mappings xmlns="a9bcab35-b3c2-4d78-aed9-c394864db16d" xsi:nil="true"/>
    <CultureName xmlns="a9bcab35-b3c2-4d78-aed9-c394864db16d" xsi:nil="true"/>
    <Owner xmlns="a9bcab35-b3c2-4d78-aed9-c394864db16d">
      <UserInfo>
        <DisplayName/>
        <AccountId xsi:nil="true"/>
        <AccountType/>
      </UserInfo>
    </Owner>
    <Leaders xmlns="a9bcab35-b3c2-4d78-aed9-c394864db16d">
      <UserInfo>
        <DisplayName/>
        <AccountId xsi:nil="true"/>
        <AccountType/>
      </UserInfo>
    </Leaders>
  </documentManagement>
</p:properties>
</file>

<file path=customXml/itemProps1.xml><?xml version="1.0" encoding="utf-8"?>
<ds:datastoreItem xmlns:ds="http://schemas.openxmlformats.org/officeDocument/2006/customXml" ds:itemID="{7EFA7D66-B0F8-4CD5-A26E-2E1E302147C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541F305-680C-4B7B-B3BF-56530126FBCB}">
  <ds:schemaRefs>
    <ds:schemaRef ds:uri="873c79cf-b88b-4c6a-932d-9892b10d3908"/>
    <ds:schemaRef ds:uri="a9bcab35-b3c2-4d78-aed9-c394864db16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DF513CB-C96A-4D25-83D0-18475A022F54}">
  <ds:schemaRefs>
    <ds:schemaRef ds:uri="http://www.w3.org/XML/1998/namespace"/>
    <ds:schemaRef ds:uri="a9bcab35-b3c2-4d78-aed9-c394864db16d"/>
    <ds:schemaRef ds:uri="http://purl.org/dc/terms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873c79cf-b88b-4c6a-932d-9892b10d3908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2499</Words>
  <Application>Microsoft Office PowerPoint</Application>
  <PresentationFormat>Widescreen</PresentationFormat>
  <Paragraphs>240</Paragraphs>
  <Slides>34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20</vt:i4>
      </vt:variant>
      <vt:variant>
        <vt:lpstr>Slide Titles</vt:lpstr>
      </vt:variant>
      <vt:variant>
        <vt:i4>34</vt:i4>
      </vt:variant>
    </vt:vector>
  </HeadingPairs>
  <TitlesOfParts>
    <vt:vector size="63" baseType="lpstr">
      <vt:lpstr>Aileron Light</vt:lpstr>
      <vt:lpstr>Arial</vt:lpstr>
      <vt:lpstr>Calibri</vt:lpstr>
      <vt:lpstr>Calibri Light</vt:lpstr>
      <vt:lpstr>Cambria Math</vt:lpstr>
      <vt:lpstr>Maison</vt:lpstr>
      <vt:lpstr>Merriweather</vt:lpstr>
      <vt:lpstr>Rockwell</vt:lpstr>
      <vt:lpstr>Segoe UI</vt:lpstr>
      <vt:lpstr>Custom Design</vt:lpstr>
      <vt:lpstr>4_Custom Design</vt:lpstr>
      <vt:lpstr>6_Custom Design</vt:lpstr>
      <vt:lpstr>7_Custom Design</vt:lpstr>
      <vt:lpstr>8_Custom Design</vt:lpstr>
      <vt:lpstr>9_Custom Design</vt:lpstr>
      <vt:lpstr>10_Custom Design</vt:lpstr>
      <vt:lpstr>5_Custom Design</vt:lpstr>
      <vt:lpstr>11_Custom Design</vt:lpstr>
      <vt:lpstr>12_Custom Design</vt:lpstr>
      <vt:lpstr>10_Office Theme</vt:lpstr>
      <vt:lpstr>7_Office Theme</vt:lpstr>
      <vt:lpstr>12_Office Theme</vt:lpstr>
      <vt:lpstr>9_Office Theme</vt:lpstr>
      <vt:lpstr>8_Office Theme</vt:lpstr>
      <vt:lpstr>11_Office Theme</vt:lpstr>
      <vt:lpstr>2_Custom Design</vt:lpstr>
      <vt:lpstr>1_Custom Design</vt:lpstr>
      <vt:lpstr>3_Custom Design</vt:lpstr>
      <vt:lpstr>13_Custom Design</vt:lpstr>
      <vt:lpstr>PowerPoint Presentation</vt:lpstr>
      <vt:lpstr>Learning Outcomes</vt:lpstr>
      <vt:lpstr>Overview</vt:lpstr>
      <vt:lpstr>PowerPoint Presentation</vt:lpstr>
      <vt:lpstr>Why?</vt:lpstr>
      <vt:lpstr>What?</vt:lpstr>
      <vt:lpstr>Measuring the World Wide Web</vt:lpstr>
      <vt:lpstr>How?</vt:lpstr>
      <vt:lpstr>Statistical mechanics</vt:lpstr>
      <vt:lpstr>Statistical mechanics (2)</vt:lpstr>
      <vt:lpstr>So what?</vt:lpstr>
      <vt:lpstr>What is new?</vt:lpstr>
      <vt:lpstr>PowerPoint Presentation</vt:lpstr>
      <vt:lpstr>So what?</vt:lpstr>
      <vt:lpstr>Bell shape  vs.  Scale Free</vt:lpstr>
      <vt:lpstr>Scale-free Networks</vt:lpstr>
      <vt:lpstr>PowerPoint Presentation</vt:lpstr>
      <vt:lpstr>Scale-free Networks</vt:lpstr>
      <vt:lpstr>PowerPoint Presentation</vt:lpstr>
      <vt:lpstr>Random  vs.  Targeted Attack</vt:lpstr>
      <vt:lpstr>PowerPoint Presentation</vt:lpstr>
      <vt:lpstr>Preferential attachment</vt:lpstr>
      <vt:lpstr>What is the essence of the BA networks?</vt:lpstr>
      <vt:lpstr>The BA model: BA(n, m)</vt:lpstr>
      <vt:lpstr>Python: Generating BA networks</vt:lpstr>
      <vt:lpstr>Modified BA</vt:lpstr>
      <vt:lpstr>Back to Overview</vt:lpstr>
      <vt:lpstr>PowerPoint Presentation</vt:lpstr>
      <vt:lpstr>The MR configuration model</vt:lpstr>
      <vt:lpstr>The MR configuration model</vt:lpstr>
      <vt:lpstr>Python: Generating MR networks</vt:lpstr>
      <vt:lpstr>PowerPoint Presentation</vt:lpstr>
      <vt:lpstr>Networks and their    degree distributions</vt:lpstr>
      <vt:lpstr>Main 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Gera, Ralucca (CIV)</dc:creator>
  <cp:lastModifiedBy>Gera, Ralucca (CIV)</cp:lastModifiedBy>
  <cp:revision>26</cp:revision>
  <cp:lastPrinted>2021-01-14T06:35:24Z</cp:lastPrinted>
  <dcterms:created xsi:type="dcterms:W3CDTF">2021-01-14T06:28:47Z</dcterms:created>
  <dcterms:modified xsi:type="dcterms:W3CDTF">2022-01-13T18:27:38Z</dcterms:modified>
</cp:coreProperties>
</file>