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1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6.xml" ContentType="application/vnd.openxmlformats-officedocument.theme+xml"/>
  <Override PartName="/ppt/slideLayouts/slideLayout57.xml" ContentType="application/vnd.openxmlformats-officedocument.presentationml.slideLayout+xml"/>
  <Override PartName="/ppt/theme/theme1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slideLayouts/slideLayout64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1" r:id="rId5"/>
    <p:sldMasterId id="2147483699" r:id="rId6"/>
    <p:sldMasterId id="2147483703" r:id="rId7"/>
    <p:sldMasterId id="2147483707" r:id="rId8"/>
    <p:sldMasterId id="2147483711" r:id="rId9"/>
    <p:sldMasterId id="2147483715" r:id="rId10"/>
    <p:sldMasterId id="2147483728" r:id="rId11"/>
    <p:sldMasterId id="2147483740" r:id="rId12"/>
    <p:sldMasterId id="2147483752" r:id="rId13"/>
    <p:sldMasterId id="2147483722" r:id="rId14"/>
    <p:sldMasterId id="2147483686" r:id="rId15"/>
    <p:sldMasterId id="2147483764" r:id="rId16"/>
    <p:sldMasterId id="2147483719" r:id="rId17"/>
    <p:sldMasterId id="2147483683" r:id="rId18"/>
    <p:sldMasterId id="2147483725" r:id="rId19"/>
    <p:sldMasterId id="2147483670" r:id="rId20"/>
    <p:sldMasterId id="2147483662" r:id="rId21"/>
    <p:sldMasterId id="2147483677" r:id="rId22"/>
  </p:sldMasterIdLst>
  <p:notesMasterIdLst>
    <p:notesMasterId r:id="rId41"/>
  </p:notesMasterIdLst>
  <p:sldIdLst>
    <p:sldId id="848" r:id="rId23"/>
    <p:sldId id="867" r:id="rId24"/>
    <p:sldId id="794" r:id="rId25"/>
    <p:sldId id="795" r:id="rId26"/>
    <p:sldId id="854" r:id="rId27"/>
    <p:sldId id="819" r:id="rId28"/>
    <p:sldId id="820" r:id="rId29"/>
    <p:sldId id="818" r:id="rId30"/>
    <p:sldId id="777" r:id="rId31"/>
    <p:sldId id="799" r:id="rId32"/>
    <p:sldId id="804" r:id="rId33"/>
    <p:sldId id="800" r:id="rId34"/>
    <p:sldId id="868" r:id="rId35"/>
    <p:sldId id="834" r:id="rId36"/>
    <p:sldId id="835" r:id="rId37"/>
    <p:sldId id="836" r:id="rId38"/>
    <p:sldId id="858" r:id="rId39"/>
    <p:sldId id="84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r Barniskis" initials="CB" lastIdx="5" clrIdx="0">
    <p:extLst>
      <p:ext uri="{19B8F6BF-5375-455C-9EA6-DF929625EA0E}">
        <p15:presenceInfo xmlns:p15="http://schemas.microsoft.com/office/powerpoint/2012/main" userId="Connor Barnisk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D2"/>
    <a:srgbClr val="0052A4"/>
    <a:srgbClr val="00417F"/>
    <a:srgbClr val="FBF5E6"/>
    <a:srgbClr val="8C8C8C"/>
    <a:srgbClr val="FFD503"/>
    <a:srgbClr val="00457C"/>
    <a:srgbClr val="B5C4DE"/>
    <a:srgbClr val="E9E9E9"/>
    <a:srgbClr val="86D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1D256-325C-4C7A-843F-0DAB19DC6AAE}" v="43" dt="2021-01-13T13:51:32.827"/>
    <p1510:client id="{8655A21E-B789-489F-9BC2-F31F11B523CA}" v="72" dt="2021-01-13T06:17:35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1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3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2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56-4A27-89E6-C2DE114625FB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56-4A27-89E6-C2DE114625FB}"/>
              </c:ext>
            </c:extLst>
          </c:dPt>
          <c:cat>
            <c:strRef>
              <c:f>Sheet1!$A$2:$A$3</c:f>
              <c:strCache>
                <c:ptCount val="2"/>
                <c:pt idx="0">
                  <c:v>First</c:v>
                </c:pt>
                <c:pt idx="1">
                  <c:v>Auto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56-4A27-89E6-C2DE11462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0.85</c:v>
                </c:pt>
                <c:pt idx="2">
                  <c:v>0.3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2-4209-A75D-337A3739B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08693304"/>
        <c:axId val="408688992"/>
      </c:barChart>
      <c:catAx>
        <c:axId val="408693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8688992"/>
        <c:crosses val="autoZero"/>
        <c:auto val="1"/>
        <c:lblAlgn val="ctr"/>
        <c:lblOffset val="100"/>
        <c:noMultiLvlLbl val="0"/>
      </c:catAx>
      <c:valAx>
        <c:axId val="408688992"/>
        <c:scaling>
          <c:orientation val="minMax"/>
          <c:max val="1.2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08693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1D-48A7-A6F4-2754513B3F3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1D-48A7-A6F4-2754513B3F3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1D-48A7-A6F4-2754513B3F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B9-4AC9-8BAB-E2DEE7E0C241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B9-4AC9-8BAB-E2DEE7E0C24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B9-4AC9-8BAB-E2DEE7E0C2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44-4E82-A5D1-77F221D71EB0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44-4E82-A5D1-77F221D71EB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44-4E82-A5D1-77F221D71E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High school degree or less</c:v>
                </c:pt>
                <c:pt idx="1">
                  <c:v>Some college</c:v>
                </c:pt>
                <c:pt idx="2">
                  <c:v>Bachelor's or Advanced Degree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0.65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4-4CF4-A421-24D39DE5B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08692912"/>
        <c:axId val="408688600"/>
      </c:barChart>
      <c:catAx>
        <c:axId val="4086929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08688600"/>
        <c:crosses val="autoZero"/>
        <c:auto val="1"/>
        <c:lblAlgn val="ctr"/>
        <c:lblOffset val="100"/>
        <c:noMultiLvlLbl val="0"/>
      </c:catAx>
      <c:valAx>
        <c:axId val="408688600"/>
        <c:scaling>
          <c:orientation val="minMax"/>
          <c:max val="1.2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869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24-4666-88A1-D11C174F135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24-4666-88A1-D11C174F1352}"/>
              </c:ext>
            </c:extLst>
          </c:dPt>
          <c:cat>
            <c:strRef>
              <c:f>Sheet1!$A$2:$A$3</c:f>
              <c:strCache>
                <c:ptCount val="2"/>
                <c:pt idx="0">
                  <c:v>First</c:v>
                </c:pt>
                <c:pt idx="1">
                  <c:v>Auto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4-4666-88A1-D11C174F1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06-A73C-AABBE4AF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44"/>
        <c:axId val="331573056"/>
        <c:axId val="331571880"/>
      </c:barChart>
      <c:catAx>
        <c:axId val="33157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571880"/>
        <c:crosses val="autoZero"/>
        <c:auto val="1"/>
        <c:lblAlgn val="ctr"/>
        <c:lblOffset val="100"/>
        <c:noMultiLvlLbl val="0"/>
      </c:catAx>
      <c:valAx>
        <c:axId val="331571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157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3.2</c:v>
                </c:pt>
                <c:pt idx="1">
                  <c:v>0.1</c:v>
                </c:pt>
                <c:pt idx="2">
                  <c:v>4.4000000000000004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41-486A-A9EB-7D1C5C538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44"/>
        <c:axId val="331575800"/>
        <c:axId val="331576192"/>
      </c:barChart>
      <c:catAx>
        <c:axId val="331575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576192"/>
        <c:crosses val="autoZero"/>
        <c:auto val="1"/>
        <c:lblAlgn val="ctr"/>
        <c:lblOffset val="100"/>
        <c:noMultiLvlLbl val="0"/>
      </c:catAx>
      <c:valAx>
        <c:axId val="331576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157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52777777777779"/>
          <c:h val="0.996527777777777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8-45C5-8108-F3A9DAEC07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8-45C5-8108-F3A9DAEC07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8-45C5-8108-F3A9DAEC07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48-45C5-8108-F3A9DAEC07F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48-45C5-8108-F3A9DAEC07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52777777777779"/>
          <c:h val="0.996527777777777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1D-4B15-AA1B-D42969D831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1D-4B15-AA1B-D42969D831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1D-4B15-AA1B-D42969D831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1D-4B15-AA1B-D42969D831CD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1D-4B15-AA1B-D42969D831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52777777777779"/>
          <c:h val="0.996527777777777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99-45B6-96B8-4B19294225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99-45B6-96B8-4B19294225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99-45B6-96B8-4B19294225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99-45B6-96B8-4B1929422579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99-45B6-96B8-4B19294225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C6-4BEB-B579-E609A4C69C3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C6-4BEB-B579-E609A4C69C3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C6-4BEB-B579-E609A4C69C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76-4F4F-A7F1-D78069C3E4B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76-4F4F-A7F1-D78069C3E4B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76-4F4F-A7F1-D78069C3E4B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://networkx.lanl.gov/reference/generators.html" TargetMode="External"/><Relationship Id="rId1" Type="http://schemas.openxmlformats.org/officeDocument/2006/relationships/hyperlink" Target="http://barabasi.com/networksciencebook/" TargetMode="Externa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hyperlink" Target="http://barabasi.com/networksciencebook/" TargetMode="External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hyperlink" Target="http://networkx.lanl.gov/reference/generators.html" TargetMode="External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37030-4B15-4C74-A7A6-ABCB08541BA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35918-903C-4B29-9373-DB456969DC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Newman “The structure and function of complex networks” (2003)</a:t>
          </a:r>
        </a:p>
      </dgm:t>
    </dgm:pt>
    <dgm:pt modelId="{A48B4337-FEB9-4F74-A0F6-070ACB7B353F}" type="parTrans" cxnId="{46C1AA83-0100-4801-90B4-741F88887D9E}">
      <dgm:prSet/>
      <dgm:spPr/>
      <dgm:t>
        <a:bodyPr/>
        <a:lstStyle/>
        <a:p>
          <a:endParaRPr lang="en-US"/>
        </a:p>
      </dgm:t>
    </dgm:pt>
    <dgm:pt modelId="{E69A947D-5C78-47D2-BF42-21714A6987E0}" type="sibTrans" cxnId="{46C1AA83-0100-4801-90B4-741F88887D9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59A925-C2BF-420E-9741-80944FC9DC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Estrada “The structure of complex Networks” (2012)</a:t>
          </a:r>
        </a:p>
      </dgm:t>
    </dgm:pt>
    <dgm:pt modelId="{E05C2AD0-291C-4DEB-ACA3-8B1B82040004}" type="parTrans" cxnId="{4C129B49-7540-48D9-9626-138772D8510D}">
      <dgm:prSet/>
      <dgm:spPr/>
      <dgm:t>
        <a:bodyPr/>
        <a:lstStyle/>
        <a:p>
          <a:endParaRPr lang="en-US"/>
        </a:p>
      </dgm:t>
    </dgm:pt>
    <dgm:pt modelId="{2828E25E-F46E-4F62-AE33-1A1695F3340D}" type="sibTrans" cxnId="{4C129B49-7540-48D9-9626-138772D851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BAE39CC-E418-4512-9953-94661F0C94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Barabasi “Network Science” (online: </a:t>
          </a:r>
          <a:r>
            <a:rPr lang="en-US">
              <a:hlinkClick xmlns:r="http://schemas.openxmlformats.org/officeDocument/2006/relationships" r:id="rId1"/>
            </a:rPr>
            <a:t>http://barabasi.com/networksciencebook/</a:t>
          </a:r>
          <a:r>
            <a:rPr lang="en-US"/>
            <a:t>)</a:t>
          </a:r>
        </a:p>
      </dgm:t>
    </dgm:pt>
    <dgm:pt modelId="{F59E9D5D-0AE1-47B7-A749-C7D99A6184F7}" type="parTrans" cxnId="{ED13BF82-C279-48BB-862A-50757F781561}">
      <dgm:prSet/>
      <dgm:spPr/>
      <dgm:t>
        <a:bodyPr/>
        <a:lstStyle/>
        <a:p>
          <a:endParaRPr lang="en-US"/>
        </a:p>
      </dgm:t>
    </dgm:pt>
    <dgm:pt modelId="{36C876D7-20B8-4BFB-9A95-2005990A0114}" type="sibTrans" cxnId="{ED13BF82-C279-48BB-862A-50757F7815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39EB5D1-17DC-45ED-AD1A-11886DA0CB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References to the classes that exist in python</a:t>
          </a:r>
          <a:r>
            <a:rPr lang="en-US">
              <a:hlinkClick xmlns:r="http://schemas.openxmlformats.org/officeDocument/2006/relationships" r:id="rId2"/>
            </a:rPr>
            <a:t>: http://networkx.lanl.gov/reference/generators.html</a:t>
          </a:r>
          <a:endParaRPr lang="en-US"/>
        </a:p>
      </dgm:t>
    </dgm:pt>
    <dgm:pt modelId="{7094CC5F-0F8B-43FB-98B3-17A77C4F89A0}" type="parTrans" cxnId="{DC7A2344-BE7D-4105-9EC5-A9744454DC51}">
      <dgm:prSet/>
      <dgm:spPr/>
      <dgm:t>
        <a:bodyPr/>
        <a:lstStyle/>
        <a:p>
          <a:endParaRPr lang="en-US"/>
        </a:p>
      </dgm:t>
    </dgm:pt>
    <dgm:pt modelId="{E8ABB742-A73D-415D-BB03-8EAB4368CC8F}" type="sibTrans" cxnId="{DC7A2344-BE7D-4105-9EC5-A9744454DC51}">
      <dgm:prSet/>
      <dgm:spPr/>
      <dgm:t>
        <a:bodyPr/>
        <a:lstStyle/>
        <a:p>
          <a:endParaRPr lang="en-US"/>
        </a:p>
      </dgm:t>
    </dgm:pt>
    <dgm:pt modelId="{799BB5CF-392E-498E-B73C-3CFBA1204D36}" type="pres">
      <dgm:prSet presAssocID="{8C437030-4B15-4C74-A7A6-ABCB08541BA7}" presName="root" presStyleCnt="0">
        <dgm:presLayoutVars>
          <dgm:dir/>
          <dgm:resizeHandles val="exact"/>
        </dgm:presLayoutVars>
      </dgm:prSet>
      <dgm:spPr/>
    </dgm:pt>
    <dgm:pt modelId="{678FBE45-7AB7-4923-8F66-A93E87912F8C}" type="pres">
      <dgm:prSet presAssocID="{8C437030-4B15-4C74-A7A6-ABCB08541BA7}" presName="container" presStyleCnt="0">
        <dgm:presLayoutVars>
          <dgm:dir/>
          <dgm:resizeHandles val="exact"/>
        </dgm:presLayoutVars>
      </dgm:prSet>
      <dgm:spPr/>
    </dgm:pt>
    <dgm:pt modelId="{799277AE-A9C2-42FD-A64F-F92B0711AC54}" type="pres">
      <dgm:prSet presAssocID="{B4E35918-903C-4B29-9373-DB456969DC93}" presName="compNode" presStyleCnt="0"/>
      <dgm:spPr/>
    </dgm:pt>
    <dgm:pt modelId="{694A6A18-7755-4992-A511-3D943AA4E15A}" type="pres">
      <dgm:prSet presAssocID="{B4E35918-903C-4B29-9373-DB456969DC93}" presName="iconBgRect" presStyleLbl="bgShp" presStyleIdx="0" presStyleCnt="4"/>
      <dgm:spPr/>
    </dgm:pt>
    <dgm:pt modelId="{8EBFA0BF-C70B-4B76-BF65-951F41BE3CE3}" type="pres">
      <dgm:prSet presAssocID="{B4E35918-903C-4B29-9373-DB456969DC93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B2B5AEFF-4A32-401C-9674-C2B5063E7EFB}" type="pres">
      <dgm:prSet presAssocID="{B4E35918-903C-4B29-9373-DB456969DC93}" presName="spaceRect" presStyleCnt="0"/>
      <dgm:spPr/>
    </dgm:pt>
    <dgm:pt modelId="{D9D8FBD8-8051-49E0-B517-1A9094A5F899}" type="pres">
      <dgm:prSet presAssocID="{B4E35918-903C-4B29-9373-DB456969DC93}" presName="textRect" presStyleLbl="revTx" presStyleIdx="0" presStyleCnt="4">
        <dgm:presLayoutVars>
          <dgm:chMax val="1"/>
          <dgm:chPref val="1"/>
        </dgm:presLayoutVars>
      </dgm:prSet>
      <dgm:spPr/>
    </dgm:pt>
    <dgm:pt modelId="{558BB7F0-4016-406F-9CF2-59E42C52C075}" type="pres">
      <dgm:prSet presAssocID="{E69A947D-5C78-47D2-BF42-21714A6987E0}" presName="sibTrans" presStyleLbl="sibTrans2D1" presStyleIdx="0" presStyleCnt="0"/>
      <dgm:spPr/>
    </dgm:pt>
    <dgm:pt modelId="{E3DACBB8-1F88-494B-8DE4-C45EC85B8F94}" type="pres">
      <dgm:prSet presAssocID="{3F59A925-C2BF-420E-9741-80944FC9DCDF}" presName="compNode" presStyleCnt="0"/>
      <dgm:spPr/>
    </dgm:pt>
    <dgm:pt modelId="{22B90B1D-8E34-41BE-B76E-96712774CD94}" type="pres">
      <dgm:prSet presAssocID="{3F59A925-C2BF-420E-9741-80944FC9DCDF}" presName="iconBgRect" presStyleLbl="bgShp" presStyleIdx="1" presStyleCnt="4"/>
      <dgm:spPr/>
    </dgm:pt>
    <dgm:pt modelId="{DC5B00A0-6382-41C9-8E0E-BD06DB093A57}" type="pres">
      <dgm:prSet presAssocID="{3F59A925-C2BF-420E-9741-80944FC9DCDF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138A5E68-0A19-4E6F-AA4E-D045AAF591D0}" type="pres">
      <dgm:prSet presAssocID="{3F59A925-C2BF-420E-9741-80944FC9DCDF}" presName="spaceRect" presStyleCnt="0"/>
      <dgm:spPr/>
    </dgm:pt>
    <dgm:pt modelId="{557E417B-F1EE-4DF0-9709-25F8D159B990}" type="pres">
      <dgm:prSet presAssocID="{3F59A925-C2BF-420E-9741-80944FC9DCDF}" presName="textRect" presStyleLbl="revTx" presStyleIdx="1" presStyleCnt="4">
        <dgm:presLayoutVars>
          <dgm:chMax val="1"/>
          <dgm:chPref val="1"/>
        </dgm:presLayoutVars>
      </dgm:prSet>
      <dgm:spPr/>
    </dgm:pt>
    <dgm:pt modelId="{35E83094-FD76-4FBB-8CDC-2109F7E63D1A}" type="pres">
      <dgm:prSet presAssocID="{2828E25E-F46E-4F62-AE33-1A1695F3340D}" presName="sibTrans" presStyleLbl="sibTrans2D1" presStyleIdx="0" presStyleCnt="0"/>
      <dgm:spPr/>
    </dgm:pt>
    <dgm:pt modelId="{7CC97514-A197-47C7-B054-D50182D580C1}" type="pres">
      <dgm:prSet presAssocID="{ABAE39CC-E418-4512-9953-94661F0C94F6}" presName="compNode" presStyleCnt="0"/>
      <dgm:spPr/>
    </dgm:pt>
    <dgm:pt modelId="{FAC4DDB1-63D0-4D9E-9917-4CAE0AECAB20}" type="pres">
      <dgm:prSet presAssocID="{ABAE39CC-E418-4512-9953-94661F0C94F6}" presName="iconBgRect" presStyleLbl="bgShp" presStyleIdx="2" presStyleCnt="4"/>
      <dgm:spPr/>
    </dgm:pt>
    <dgm:pt modelId="{5A33AB3D-2896-4405-A875-CE38D5D6F773}" type="pres">
      <dgm:prSet presAssocID="{ABAE39CC-E418-4512-9953-94661F0C94F6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43473959-C2A6-4AFF-A05C-54A5AE054CFA}" type="pres">
      <dgm:prSet presAssocID="{ABAE39CC-E418-4512-9953-94661F0C94F6}" presName="spaceRect" presStyleCnt="0"/>
      <dgm:spPr/>
    </dgm:pt>
    <dgm:pt modelId="{BF8A363F-B5E1-4F94-A5FD-CBB3681248ED}" type="pres">
      <dgm:prSet presAssocID="{ABAE39CC-E418-4512-9953-94661F0C94F6}" presName="textRect" presStyleLbl="revTx" presStyleIdx="2" presStyleCnt="4">
        <dgm:presLayoutVars>
          <dgm:chMax val="1"/>
          <dgm:chPref val="1"/>
        </dgm:presLayoutVars>
      </dgm:prSet>
      <dgm:spPr/>
    </dgm:pt>
    <dgm:pt modelId="{00BBDCF4-3079-43BF-9AA1-875FC29CFD58}" type="pres">
      <dgm:prSet presAssocID="{36C876D7-20B8-4BFB-9A95-2005990A0114}" presName="sibTrans" presStyleLbl="sibTrans2D1" presStyleIdx="0" presStyleCnt="0"/>
      <dgm:spPr/>
    </dgm:pt>
    <dgm:pt modelId="{5738F047-C1F4-464A-AB2E-153482C174B4}" type="pres">
      <dgm:prSet presAssocID="{E39EB5D1-17DC-45ED-AD1A-11886DA0CB14}" presName="compNode" presStyleCnt="0"/>
      <dgm:spPr/>
    </dgm:pt>
    <dgm:pt modelId="{8AE6080D-3A30-434E-9519-2374729DECE2}" type="pres">
      <dgm:prSet presAssocID="{E39EB5D1-17DC-45ED-AD1A-11886DA0CB14}" presName="iconBgRect" presStyleLbl="bgShp" presStyleIdx="3" presStyleCnt="4"/>
      <dgm:spPr/>
    </dgm:pt>
    <dgm:pt modelId="{D3A21FE5-8CDB-4437-9B48-55740943D1CA}" type="pres">
      <dgm:prSet presAssocID="{E39EB5D1-17DC-45ED-AD1A-11886DA0CB14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F43AE09-38D0-4FBF-A2EA-38C4886EA31A}" type="pres">
      <dgm:prSet presAssocID="{E39EB5D1-17DC-45ED-AD1A-11886DA0CB14}" presName="spaceRect" presStyleCnt="0"/>
      <dgm:spPr/>
    </dgm:pt>
    <dgm:pt modelId="{94B5D8CB-BA7B-4046-B077-1952B0750750}" type="pres">
      <dgm:prSet presAssocID="{E39EB5D1-17DC-45ED-AD1A-11886DA0CB1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26B2241-506F-44F4-99CF-E0C674C0614D}" type="presOf" srcId="{8C437030-4B15-4C74-A7A6-ABCB08541BA7}" destId="{799BB5CF-392E-498E-B73C-3CFBA1204D36}" srcOrd="0" destOrd="0" presId="urn:microsoft.com/office/officeart/2018/2/layout/IconCircleList"/>
    <dgm:cxn modelId="{DC7A2344-BE7D-4105-9EC5-A9744454DC51}" srcId="{8C437030-4B15-4C74-A7A6-ABCB08541BA7}" destId="{E39EB5D1-17DC-45ED-AD1A-11886DA0CB14}" srcOrd="3" destOrd="0" parTransId="{7094CC5F-0F8B-43FB-98B3-17A77C4F89A0}" sibTransId="{E8ABB742-A73D-415D-BB03-8EAB4368CC8F}"/>
    <dgm:cxn modelId="{4C129B49-7540-48D9-9626-138772D8510D}" srcId="{8C437030-4B15-4C74-A7A6-ABCB08541BA7}" destId="{3F59A925-C2BF-420E-9741-80944FC9DCDF}" srcOrd="1" destOrd="0" parTransId="{E05C2AD0-291C-4DEB-ACA3-8B1B82040004}" sibTransId="{2828E25E-F46E-4F62-AE33-1A1695F3340D}"/>
    <dgm:cxn modelId="{F9CCE44F-4F25-40FF-9EFE-2EE161064FE7}" type="presOf" srcId="{3F59A925-C2BF-420E-9741-80944FC9DCDF}" destId="{557E417B-F1EE-4DF0-9709-25F8D159B990}" srcOrd="0" destOrd="0" presId="urn:microsoft.com/office/officeart/2018/2/layout/IconCircleList"/>
    <dgm:cxn modelId="{37338272-42A0-4EDD-BFE5-158CA2E3916D}" type="presOf" srcId="{ABAE39CC-E418-4512-9953-94661F0C94F6}" destId="{BF8A363F-B5E1-4F94-A5FD-CBB3681248ED}" srcOrd="0" destOrd="0" presId="urn:microsoft.com/office/officeart/2018/2/layout/IconCircleList"/>
    <dgm:cxn modelId="{ED13BF82-C279-48BB-862A-50757F781561}" srcId="{8C437030-4B15-4C74-A7A6-ABCB08541BA7}" destId="{ABAE39CC-E418-4512-9953-94661F0C94F6}" srcOrd="2" destOrd="0" parTransId="{F59E9D5D-0AE1-47B7-A749-C7D99A6184F7}" sibTransId="{36C876D7-20B8-4BFB-9A95-2005990A0114}"/>
    <dgm:cxn modelId="{46C1AA83-0100-4801-90B4-741F88887D9E}" srcId="{8C437030-4B15-4C74-A7A6-ABCB08541BA7}" destId="{B4E35918-903C-4B29-9373-DB456969DC93}" srcOrd="0" destOrd="0" parTransId="{A48B4337-FEB9-4F74-A0F6-070ACB7B353F}" sibTransId="{E69A947D-5C78-47D2-BF42-21714A6987E0}"/>
    <dgm:cxn modelId="{9476B48A-77FB-4A65-906A-E554651D5D9D}" type="presOf" srcId="{E69A947D-5C78-47D2-BF42-21714A6987E0}" destId="{558BB7F0-4016-406F-9CF2-59E42C52C075}" srcOrd="0" destOrd="0" presId="urn:microsoft.com/office/officeart/2018/2/layout/IconCircleList"/>
    <dgm:cxn modelId="{DF7E868B-6178-419D-95C0-7511054737D5}" type="presOf" srcId="{B4E35918-903C-4B29-9373-DB456969DC93}" destId="{D9D8FBD8-8051-49E0-B517-1A9094A5F899}" srcOrd="0" destOrd="0" presId="urn:microsoft.com/office/officeart/2018/2/layout/IconCircleList"/>
    <dgm:cxn modelId="{C40E87AB-1E27-4CC1-AE86-CB1FD8B1B395}" type="presOf" srcId="{36C876D7-20B8-4BFB-9A95-2005990A0114}" destId="{00BBDCF4-3079-43BF-9AA1-875FC29CFD58}" srcOrd="0" destOrd="0" presId="urn:microsoft.com/office/officeart/2018/2/layout/IconCircleList"/>
    <dgm:cxn modelId="{7F499BC3-9D42-4D82-BDC4-311057D3894B}" type="presOf" srcId="{2828E25E-F46E-4F62-AE33-1A1695F3340D}" destId="{35E83094-FD76-4FBB-8CDC-2109F7E63D1A}" srcOrd="0" destOrd="0" presId="urn:microsoft.com/office/officeart/2018/2/layout/IconCircleList"/>
    <dgm:cxn modelId="{EFEC9AC8-0527-48B7-A808-F187547DEBA6}" type="presOf" srcId="{E39EB5D1-17DC-45ED-AD1A-11886DA0CB14}" destId="{94B5D8CB-BA7B-4046-B077-1952B0750750}" srcOrd="0" destOrd="0" presId="urn:microsoft.com/office/officeart/2018/2/layout/IconCircleList"/>
    <dgm:cxn modelId="{C12D601E-ADEB-419D-B1C9-6EE451036BB4}" type="presParOf" srcId="{799BB5CF-392E-498E-B73C-3CFBA1204D36}" destId="{678FBE45-7AB7-4923-8F66-A93E87912F8C}" srcOrd="0" destOrd="0" presId="urn:microsoft.com/office/officeart/2018/2/layout/IconCircleList"/>
    <dgm:cxn modelId="{3FC2C1FE-B0AC-4874-B416-8B13CC294766}" type="presParOf" srcId="{678FBE45-7AB7-4923-8F66-A93E87912F8C}" destId="{799277AE-A9C2-42FD-A64F-F92B0711AC54}" srcOrd="0" destOrd="0" presId="urn:microsoft.com/office/officeart/2018/2/layout/IconCircleList"/>
    <dgm:cxn modelId="{B77D7024-4437-45B1-982A-0BFF41E25246}" type="presParOf" srcId="{799277AE-A9C2-42FD-A64F-F92B0711AC54}" destId="{694A6A18-7755-4992-A511-3D943AA4E15A}" srcOrd="0" destOrd="0" presId="urn:microsoft.com/office/officeart/2018/2/layout/IconCircleList"/>
    <dgm:cxn modelId="{AA286DE9-66D2-4F6E-826E-DF339DD4C674}" type="presParOf" srcId="{799277AE-A9C2-42FD-A64F-F92B0711AC54}" destId="{8EBFA0BF-C70B-4B76-BF65-951F41BE3CE3}" srcOrd="1" destOrd="0" presId="urn:microsoft.com/office/officeart/2018/2/layout/IconCircleList"/>
    <dgm:cxn modelId="{EDFEF1BC-B73D-40EA-8B22-3A774FCDD902}" type="presParOf" srcId="{799277AE-A9C2-42FD-A64F-F92B0711AC54}" destId="{B2B5AEFF-4A32-401C-9674-C2B5063E7EFB}" srcOrd="2" destOrd="0" presId="urn:microsoft.com/office/officeart/2018/2/layout/IconCircleList"/>
    <dgm:cxn modelId="{5131DB21-6BCF-4CD1-BBD1-7B48E7712235}" type="presParOf" srcId="{799277AE-A9C2-42FD-A64F-F92B0711AC54}" destId="{D9D8FBD8-8051-49E0-B517-1A9094A5F899}" srcOrd="3" destOrd="0" presId="urn:microsoft.com/office/officeart/2018/2/layout/IconCircleList"/>
    <dgm:cxn modelId="{D9227D86-8BAF-4F32-AEFA-1EBBFA40E3B8}" type="presParOf" srcId="{678FBE45-7AB7-4923-8F66-A93E87912F8C}" destId="{558BB7F0-4016-406F-9CF2-59E42C52C075}" srcOrd="1" destOrd="0" presId="urn:microsoft.com/office/officeart/2018/2/layout/IconCircleList"/>
    <dgm:cxn modelId="{2D9B6BDE-308A-4C6E-806C-9762BA2FEF44}" type="presParOf" srcId="{678FBE45-7AB7-4923-8F66-A93E87912F8C}" destId="{E3DACBB8-1F88-494B-8DE4-C45EC85B8F94}" srcOrd="2" destOrd="0" presId="urn:microsoft.com/office/officeart/2018/2/layout/IconCircleList"/>
    <dgm:cxn modelId="{445F74FD-85E4-499E-834B-FF9942DAFEA5}" type="presParOf" srcId="{E3DACBB8-1F88-494B-8DE4-C45EC85B8F94}" destId="{22B90B1D-8E34-41BE-B76E-96712774CD94}" srcOrd="0" destOrd="0" presId="urn:microsoft.com/office/officeart/2018/2/layout/IconCircleList"/>
    <dgm:cxn modelId="{33D226F7-503A-4B33-BA7E-39B78FB70625}" type="presParOf" srcId="{E3DACBB8-1F88-494B-8DE4-C45EC85B8F94}" destId="{DC5B00A0-6382-41C9-8E0E-BD06DB093A57}" srcOrd="1" destOrd="0" presId="urn:microsoft.com/office/officeart/2018/2/layout/IconCircleList"/>
    <dgm:cxn modelId="{99D5AFEA-7459-4F50-A7F7-36EB0B2700E7}" type="presParOf" srcId="{E3DACBB8-1F88-494B-8DE4-C45EC85B8F94}" destId="{138A5E68-0A19-4E6F-AA4E-D045AAF591D0}" srcOrd="2" destOrd="0" presId="urn:microsoft.com/office/officeart/2018/2/layout/IconCircleList"/>
    <dgm:cxn modelId="{0509EA28-4622-4FA1-95C1-10AA05B9FCD5}" type="presParOf" srcId="{E3DACBB8-1F88-494B-8DE4-C45EC85B8F94}" destId="{557E417B-F1EE-4DF0-9709-25F8D159B990}" srcOrd="3" destOrd="0" presId="urn:microsoft.com/office/officeart/2018/2/layout/IconCircleList"/>
    <dgm:cxn modelId="{9F5C631C-EACE-4044-99A9-487A98830DE1}" type="presParOf" srcId="{678FBE45-7AB7-4923-8F66-A93E87912F8C}" destId="{35E83094-FD76-4FBB-8CDC-2109F7E63D1A}" srcOrd="3" destOrd="0" presId="urn:microsoft.com/office/officeart/2018/2/layout/IconCircleList"/>
    <dgm:cxn modelId="{F26C9A4E-BA55-44E9-80A1-C14CEA20C7EA}" type="presParOf" srcId="{678FBE45-7AB7-4923-8F66-A93E87912F8C}" destId="{7CC97514-A197-47C7-B054-D50182D580C1}" srcOrd="4" destOrd="0" presId="urn:microsoft.com/office/officeart/2018/2/layout/IconCircleList"/>
    <dgm:cxn modelId="{04495AA4-F1D0-481B-BBC5-5A84EB1AD40C}" type="presParOf" srcId="{7CC97514-A197-47C7-B054-D50182D580C1}" destId="{FAC4DDB1-63D0-4D9E-9917-4CAE0AECAB20}" srcOrd="0" destOrd="0" presId="urn:microsoft.com/office/officeart/2018/2/layout/IconCircleList"/>
    <dgm:cxn modelId="{93078060-22BF-4EDE-A696-C47924686071}" type="presParOf" srcId="{7CC97514-A197-47C7-B054-D50182D580C1}" destId="{5A33AB3D-2896-4405-A875-CE38D5D6F773}" srcOrd="1" destOrd="0" presId="urn:microsoft.com/office/officeart/2018/2/layout/IconCircleList"/>
    <dgm:cxn modelId="{0089FE14-F362-49E9-9E8E-6245BFBE576F}" type="presParOf" srcId="{7CC97514-A197-47C7-B054-D50182D580C1}" destId="{43473959-C2A6-4AFF-A05C-54A5AE054CFA}" srcOrd="2" destOrd="0" presId="urn:microsoft.com/office/officeart/2018/2/layout/IconCircleList"/>
    <dgm:cxn modelId="{B817216C-19DE-44D3-9F68-8BCFCD1EC083}" type="presParOf" srcId="{7CC97514-A197-47C7-B054-D50182D580C1}" destId="{BF8A363F-B5E1-4F94-A5FD-CBB3681248ED}" srcOrd="3" destOrd="0" presId="urn:microsoft.com/office/officeart/2018/2/layout/IconCircleList"/>
    <dgm:cxn modelId="{9F77E3F8-A319-4755-A90E-88FB04264DFD}" type="presParOf" srcId="{678FBE45-7AB7-4923-8F66-A93E87912F8C}" destId="{00BBDCF4-3079-43BF-9AA1-875FC29CFD58}" srcOrd="5" destOrd="0" presId="urn:microsoft.com/office/officeart/2018/2/layout/IconCircleList"/>
    <dgm:cxn modelId="{1D841839-DE25-43D2-80FC-42D78BDEA8B9}" type="presParOf" srcId="{678FBE45-7AB7-4923-8F66-A93E87912F8C}" destId="{5738F047-C1F4-464A-AB2E-153482C174B4}" srcOrd="6" destOrd="0" presId="urn:microsoft.com/office/officeart/2018/2/layout/IconCircleList"/>
    <dgm:cxn modelId="{873A6203-B3D0-48B0-B2FB-EE3E40F9449C}" type="presParOf" srcId="{5738F047-C1F4-464A-AB2E-153482C174B4}" destId="{8AE6080D-3A30-434E-9519-2374729DECE2}" srcOrd="0" destOrd="0" presId="urn:microsoft.com/office/officeart/2018/2/layout/IconCircleList"/>
    <dgm:cxn modelId="{B2602EC8-4D03-4DAE-93F7-1711366BBCD7}" type="presParOf" srcId="{5738F047-C1F4-464A-AB2E-153482C174B4}" destId="{D3A21FE5-8CDB-4437-9B48-55740943D1CA}" srcOrd="1" destOrd="0" presId="urn:microsoft.com/office/officeart/2018/2/layout/IconCircleList"/>
    <dgm:cxn modelId="{B050854B-612F-4C9B-9155-00BEEC841E2F}" type="presParOf" srcId="{5738F047-C1F4-464A-AB2E-153482C174B4}" destId="{9F43AE09-38D0-4FBF-A2EA-38C4886EA31A}" srcOrd="2" destOrd="0" presId="urn:microsoft.com/office/officeart/2018/2/layout/IconCircleList"/>
    <dgm:cxn modelId="{7A2E8F95-C343-4F8F-8287-719B191E3B80}" type="presParOf" srcId="{5738F047-C1F4-464A-AB2E-153482C174B4}" destId="{94B5D8CB-BA7B-4046-B077-1952B075075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A6A18-7755-4992-A511-3D943AA4E15A}">
      <dsp:nvSpPr>
        <dsp:cNvPr id="0" name=""/>
        <dsp:cNvSpPr/>
      </dsp:nvSpPr>
      <dsp:spPr>
        <a:xfrm>
          <a:off x="30242" y="26551"/>
          <a:ext cx="1084675" cy="10846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FA0BF-C70B-4B76-BF65-951F41BE3CE3}">
      <dsp:nvSpPr>
        <dsp:cNvPr id="0" name=""/>
        <dsp:cNvSpPr/>
      </dsp:nvSpPr>
      <dsp:spPr>
        <a:xfrm>
          <a:off x="258024" y="254333"/>
          <a:ext cx="629112" cy="6291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8FBD8-8051-49E0-B517-1A9094A5F899}">
      <dsp:nvSpPr>
        <dsp:cNvPr id="0" name=""/>
        <dsp:cNvSpPr/>
      </dsp:nvSpPr>
      <dsp:spPr>
        <a:xfrm>
          <a:off x="1347349" y="26551"/>
          <a:ext cx="2556736" cy="108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Newman “The structure and function of complex networks” (2003)</a:t>
          </a:r>
        </a:p>
      </dsp:txBody>
      <dsp:txXfrm>
        <a:off x="1347349" y="26551"/>
        <a:ext cx="2556736" cy="1084675"/>
      </dsp:txXfrm>
    </dsp:sp>
    <dsp:sp modelId="{22B90B1D-8E34-41BE-B76E-96712774CD94}">
      <dsp:nvSpPr>
        <dsp:cNvPr id="0" name=""/>
        <dsp:cNvSpPr/>
      </dsp:nvSpPr>
      <dsp:spPr>
        <a:xfrm>
          <a:off x="4349576" y="26551"/>
          <a:ext cx="1084675" cy="10846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B00A0-6382-41C9-8E0E-BD06DB093A57}">
      <dsp:nvSpPr>
        <dsp:cNvPr id="0" name=""/>
        <dsp:cNvSpPr/>
      </dsp:nvSpPr>
      <dsp:spPr>
        <a:xfrm>
          <a:off x="4577358" y="254333"/>
          <a:ext cx="629112" cy="6291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E417B-F1EE-4DF0-9709-25F8D159B990}">
      <dsp:nvSpPr>
        <dsp:cNvPr id="0" name=""/>
        <dsp:cNvSpPr/>
      </dsp:nvSpPr>
      <dsp:spPr>
        <a:xfrm>
          <a:off x="5666683" y="26551"/>
          <a:ext cx="2556736" cy="108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Estrada “The structure of complex Networks” (2012)</a:t>
          </a:r>
        </a:p>
      </dsp:txBody>
      <dsp:txXfrm>
        <a:off x="5666683" y="26551"/>
        <a:ext cx="2556736" cy="1084675"/>
      </dsp:txXfrm>
    </dsp:sp>
    <dsp:sp modelId="{FAC4DDB1-63D0-4D9E-9917-4CAE0AECAB20}">
      <dsp:nvSpPr>
        <dsp:cNvPr id="0" name=""/>
        <dsp:cNvSpPr/>
      </dsp:nvSpPr>
      <dsp:spPr>
        <a:xfrm>
          <a:off x="30242" y="1566428"/>
          <a:ext cx="1084675" cy="10846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3AB3D-2896-4405-A875-CE38D5D6F773}">
      <dsp:nvSpPr>
        <dsp:cNvPr id="0" name=""/>
        <dsp:cNvSpPr/>
      </dsp:nvSpPr>
      <dsp:spPr>
        <a:xfrm>
          <a:off x="258024" y="1794210"/>
          <a:ext cx="629112" cy="6291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A363F-B5E1-4F94-A5FD-CBB3681248ED}">
      <dsp:nvSpPr>
        <dsp:cNvPr id="0" name=""/>
        <dsp:cNvSpPr/>
      </dsp:nvSpPr>
      <dsp:spPr>
        <a:xfrm>
          <a:off x="1347349" y="1566428"/>
          <a:ext cx="2556736" cy="108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Barabasi “Network Science” (online: </a:t>
          </a:r>
          <a:r>
            <a:rPr lang="en-US" sz="1100" kern="1200">
              <a:hlinkClick xmlns:r="http://schemas.openxmlformats.org/officeDocument/2006/relationships" r:id="rId7"/>
            </a:rPr>
            <a:t>http://barabasi.com/networksciencebook/</a:t>
          </a:r>
          <a:r>
            <a:rPr lang="en-US" sz="1100" kern="1200"/>
            <a:t>)</a:t>
          </a:r>
        </a:p>
      </dsp:txBody>
      <dsp:txXfrm>
        <a:off x="1347349" y="1566428"/>
        <a:ext cx="2556736" cy="1084675"/>
      </dsp:txXfrm>
    </dsp:sp>
    <dsp:sp modelId="{8AE6080D-3A30-434E-9519-2374729DECE2}">
      <dsp:nvSpPr>
        <dsp:cNvPr id="0" name=""/>
        <dsp:cNvSpPr/>
      </dsp:nvSpPr>
      <dsp:spPr>
        <a:xfrm>
          <a:off x="4349576" y="1566428"/>
          <a:ext cx="1084675" cy="10846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21FE5-8CDB-4437-9B48-55740943D1CA}">
      <dsp:nvSpPr>
        <dsp:cNvPr id="0" name=""/>
        <dsp:cNvSpPr/>
      </dsp:nvSpPr>
      <dsp:spPr>
        <a:xfrm>
          <a:off x="4577358" y="1794210"/>
          <a:ext cx="629112" cy="62911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5D8CB-BA7B-4046-B077-1952B0750750}">
      <dsp:nvSpPr>
        <dsp:cNvPr id="0" name=""/>
        <dsp:cNvSpPr/>
      </dsp:nvSpPr>
      <dsp:spPr>
        <a:xfrm>
          <a:off x="5666683" y="1566428"/>
          <a:ext cx="2556736" cy="108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References to the classes that exist in python</a:t>
          </a:r>
          <a:r>
            <a:rPr lang="en-US" sz="1100" kern="1200">
              <a:hlinkClick xmlns:r="http://schemas.openxmlformats.org/officeDocument/2006/relationships" r:id="rId10"/>
            </a:rPr>
            <a:t>: http://networkx.lanl.gov/reference/generators.html</a:t>
          </a:r>
          <a:endParaRPr lang="en-US" sz="1100" kern="1200"/>
        </a:p>
      </dsp:txBody>
      <dsp:txXfrm>
        <a:off x="5666683" y="1566428"/>
        <a:ext cx="2556736" cy="1084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45A0-76B6-4FA4-8ED8-283A1ACC6B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6F70-56D7-43FB-A06E-0C53FA4F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D39B6-5E96-47C4-8771-5FE61800998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63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8.xml"/><Relationship Id="rId4" Type="http://schemas.openxmlformats.org/officeDocument/2006/relationships/chart" Target="../charts/chart7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8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4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51DC823-B222-4B11-BD1C-8AF926CEBCFE}"/>
              </a:ext>
            </a:extLst>
          </p:cNvPr>
          <p:cNvCxnSpPr/>
          <p:nvPr userDrawn="1"/>
        </p:nvCxnSpPr>
        <p:spPr>
          <a:xfrm>
            <a:off x="6821905" y="1564106"/>
            <a:ext cx="4235116" cy="0"/>
          </a:xfrm>
          <a:prstGeom prst="line">
            <a:avLst/>
          </a:prstGeom>
          <a:ln w="1905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8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3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20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51DC823-B222-4B11-BD1C-8AF926CEBCFE}"/>
              </a:ext>
            </a:extLst>
          </p:cNvPr>
          <p:cNvCxnSpPr/>
          <p:nvPr userDrawn="1"/>
        </p:nvCxnSpPr>
        <p:spPr>
          <a:xfrm>
            <a:off x="6821905" y="1564106"/>
            <a:ext cx="4235116" cy="0"/>
          </a:xfrm>
          <a:prstGeom prst="line">
            <a:avLst/>
          </a:prstGeom>
          <a:ln w="1905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7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40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72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51DC823-B222-4B11-BD1C-8AF926CEBCFE}"/>
              </a:ext>
            </a:extLst>
          </p:cNvPr>
          <p:cNvCxnSpPr/>
          <p:nvPr userDrawn="1"/>
        </p:nvCxnSpPr>
        <p:spPr>
          <a:xfrm>
            <a:off x="6821905" y="1564106"/>
            <a:ext cx="4235116" cy="0"/>
          </a:xfrm>
          <a:prstGeom prst="line">
            <a:avLst/>
          </a:prstGeom>
          <a:ln w="1905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4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14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6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1384-0042-4EA0-84AA-02C2A3974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A2CC6-2976-4BAC-A187-C3EEE262C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B7EF9-7B85-4B48-98C1-A6BD902B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D1717-3504-4BF9-80F0-735DC2A0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14B2-AA65-4D92-93D9-0D786AE6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2069466"/>
            <a:ext cx="560832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V="1">
            <a:off x="11441783" y="6367940"/>
            <a:ext cx="594026" cy="28880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53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6B20-90AA-4E73-9A98-D06D1323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87B3-E100-4340-B820-DA9CBF261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87BAD-5053-4BD1-A03B-7C9107AE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ACFA9-58B2-4DB3-AF0F-EF2BE6A9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76C51-B8E8-4912-A9B1-681D9A91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83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037E-BE0A-49F0-B26B-F2289EB2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1B416-BEA3-4830-84F8-FAF5CCA3D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8324F-6980-4C77-8976-50B7E831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2383-3FD5-47B8-A385-654D3662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4D609-E87E-42CE-819D-A9AB094B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5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A80C-9DFA-4425-8703-357C7567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94DA-7B61-4E20-AF35-92B0E0F74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B44BE-1E04-4BFC-8F73-A3E80D716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849C2-9FAA-4406-8EF1-275AB5BB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402E0-3CA6-4038-AD17-A03439B4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0024A-3988-485A-AC68-71FDE2DA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21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99B2-9374-4095-99C5-7F027D8D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0A6C5-B4D9-4B9C-9C56-F474B819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11FEB-3142-4D2E-91A0-FC7C52C4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00F5B-F65A-418B-ADC0-4A52863D6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1EE06-51D6-4F16-97CC-677636921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70A0E2-B9AE-4195-A178-147C6CD7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55567-8AB3-4763-8EE2-3C48C154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177E0-0340-463A-908D-7ACF7FAB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63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78AA-5C54-4B6A-AA48-AEE0641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A8905-BD76-4948-A5A8-E979FB46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B52C9-3615-4943-A0AE-0459B145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ACDA5-FB2A-4911-949C-8F6888FE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39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65FE-DD76-4852-A57B-5E7C60E6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980AB-7BB5-471E-B134-67B3E8C98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6A931-D74D-4BD5-B78B-6E4514C5F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F12-D18D-4986-BF33-D5B1D3C8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4CEE2-61C2-435A-AB43-6E57E9F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991F7-B112-4275-8BB1-183DB84D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29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1384-0042-4EA0-84AA-02C2A3974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A2CC6-2976-4BAC-A187-C3EEE262C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B7EF9-7B85-4B48-98C1-A6BD902B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D1717-3504-4BF9-80F0-735DC2A0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14B2-AA65-4D92-93D9-0D786AE6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78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6B20-90AA-4E73-9A98-D06D1323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87B3-E100-4340-B820-DA9CBF261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87BAD-5053-4BD1-A03B-7C9107AE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ACFA9-58B2-4DB3-AF0F-EF2BE6A9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76C51-B8E8-4912-A9B1-681D9A91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45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037E-BE0A-49F0-B26B-F2289EB2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1B416-BEA3-4830-84F8-FAF5CCA3D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8324F-6980-4C77-8976-50B7E831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2383-3FD5-47B8-A385-654D3662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4D609-E87E-42CE-819D-A9AB094B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3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57FDB9-688B-44DD-9240-E887D96BE44C}"/>
              </a:ext>
            </a:extLst>
          </p:cNvPr>
          <p:cNvCxnSpPr/>
          <p:nvPr userDrawn="1"/>
        </p:nvCxnSpPr>
        <p:spPr>
          <a:xfrm>
            <a:off x="6821905" y="1564106"/>
            <a:ext cx="4235116" cy="0"/>
          </a:xfrm>
          <a:prstGeom prst="line">
            <a:avLst/>
          </a:prstGeom>
          <a:ln w="19050">
            <a:solidFill>
              <a:srgbClr val="0041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00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A80C-9DFA-4425-8703-357C7567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94DA-7B61-4E20-AF35-92B0E0F74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B44BE-1E04-4BFC-8F73-A3E80D716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849C2-9FAA-4406-8EF1-275AB5BB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402E0-3CA6-4038-AD17-A03439B4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0024A-3988-485A-AC68-71FDE2DA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84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99B2-9374-4095-99C5-7F027D8D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0A6C5-B4D9-4B9C-9C56-F474B819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11FEB-3142-4D2E-91A0-FC7C52C4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00F5B-F65A-418B-ADC0-4A52863D6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1EE06-51D6-4F16-97CC-677636921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70A0E2-B9AE-4195-A178-147C6CD7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55567-8AB3-4763-8EE2-3C48C154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177E0-0340-463A-908D-7ACF7FAB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82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78AA-5C54-4B6A-AA48-AEE0641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91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A8905-BD76-4948-A5A8-E979FB46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B52C9-3615-4943-A0AE-0459B145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ACDA5-FB2A-4911-949C-8F6888FE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80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65FE-DD76-4852-A57B-5E7C60E6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980AB-7BB5-471E-B134-67B3E8C98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6A931-D74D-4BD5-B78B-6E4514C5F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F12-D18D-4986-BF33-D5B1D3C8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4CEE2-61C2-435A-AB43-6E57E9F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991F7-B112-4275-8BB1-183DB84D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81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C9FE-E8B7-4980-962C-ACFE3D8E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F08CB-1E63-433B-8EE3-C9FAD7CC8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0B9EF-71B4-44C2-A18F-128114D8E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2B745-B66C-4A5C-8C77-686AA6F7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51A66-C8C4-4521-8421-C4245343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7BB92-6DB5-4B40-990B-C7621C06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74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1384-0042-4EA0-84AA-02C2A3974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A2CC6-2976-4BAC-A187-C3EEE262C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B7EF9-7B85-4B48-98C1-A6BD902B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D1717-3504-4BF9-80F0-735DC2A0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14B2-AA65-4D92-93D9-0D786AE6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35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6B20-90AA-4E73-9A98-D06D1323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87B3-E100-4340-B820-DA9CBF261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87BAD-5053-4BD1-A03B-7C9107AE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ACFA9-58B2-4DB3-AF0F-EF2BE6A9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76C51-B8E8-4912-A9B1-681D9A91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66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037E-BE0A-49F0-B26B-F2289EB2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1B416-BEA3-4830-84F8-FAF5CCA3D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8324F-6980-4C77-8976-50B7E831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2383-3FD5-47B8-A385-654D3662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4D609-E87E-42CE-819D-A9AB094B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11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A80C-9DFA-4425-8703-357C7567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94DA-7B61-4E20-AF35-92B0E0F74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B44BE-1E04-4BFC-8F73-A3E80D716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849C2-9FAA-4406-8EF1-275AB5BB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402E0-3CA6-4038-AD17-A03439B4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0024A-3988-485A-AC68-71FDE2DA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3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65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99B2-9374-4095-99C5-7F027D8D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0A6C5-B4D9-4B9C-9C56-F474B819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11FEB-3142-4D2E-91A0-FC7C52C4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00F5B-F65A-418B-ADC0-4A52863D6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1EE06-51D6-4F16-97CC-677636921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70A0E2-B9AE-4195-A178-147C6CD7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55567-8AB3-4763-8EE2-3C48C154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177E0-0340-463A-908D-7ACF7FAB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2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78AA-5C54-4B6A-AA48-AEE0641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5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A8905-BD76-4948-A5A8-E979FB46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B52C9-3615-4943-A0AE-0459B145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ACDA5-FB2A-4911-949C-8F6888FE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03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65FE-DD76-4852-A57B-5E7C60E6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980AB-7BB5-471E-B134-67B3E8C98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6A931-D74D-4BD5-B78B-6E4514C5F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F12-D18D-4986-BF33-D5B1D3C8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4CEE2-61C2-435A-AB43-6E57E9F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991F7-B112-4275-8BB1-183DB84D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06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C9FE-E8B7-4980-962C-ACFE3D8E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F08CB-1E63-433B-8EE3-C9FAD7CC8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0B9EF-71B4-44C2-A18F-128114D8E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2B745-B66C-4A5C-8C77-686AA6F7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51A66-C8C4-4521-8421-C4245343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7BB92-6DB5-4B40-990B-C7621C06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6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41" y="492125"/>
            <a:ext cx="3932237" cy="103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6984" y="492125"/>
            <a:ext cx="5269832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421"/>
            <a:ext cx="5476790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96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5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41" y="492125"/>
            <a:ext cx="3932237" cy="103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5179" y="492125"/>
            <a:ext cx="5269832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421"/>
            <a:ext cx="5476790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8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43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41" y="492125"/>
            <a:ext cx="3932237" cy="103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5179" y="492125"/>
            <a:ext cx="5269832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421"/>
            <a:ext cx="5476790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99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1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41" y="492125"/>
            <a:ext cx="3932237" cy="103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5179" y="492125"/>
            <a:ext cx="5269832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421"/>
            <a:ext cx="5476790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48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7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41" y="492125"/>
            <a:ext cx="3932237" cy="103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6984" y="492125"/>
            <a:ext cx="5269832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421"/>
            <a:ext cx="5476790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36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9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41" y="492125"/>
            <a:ext cx="3932237" cy="103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5179" y="492125"/>
            <a:ext cx="5269832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421"/>
            <a:ext cx="5476790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09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2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838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833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D1-D0C0-4B7C-B96D-E90DF2F0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4270DF-0005-4045-923E-F8F59D89720F}"/>
              </a:ext>
            </a:extLst>
          </p:cNvPr>
          <p:cNvGrpSpPr/>
          <p:nvPr userDrawn="1"/>
        </p:nvGrpSpPr>
        <p:grpSpPr>
          <a:xfrm>
            <a:off x="1594818" y="1876651"/>
            <a:ext cx="9002363" cy="3765812"/>
            <a:chOff x="2182762" y="1891399"/>
            <a:chExt cx="9002363" cy="37658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4D85B6-CE53-4B40-872B-EFCEA721F37B}"/>
                </a:ext>
              </a:extLst>
            </p:cNvPr>
            <p:cNvGrpSpPr/>
            <p:nvPr userDrawn="1"/>
          </p:nvGrpSpPr>
          <p:grpSpPr>
            <a:xfrm>
              <a:off x="8587932" y="2327403"/>
              <a:ext cx="1726799" cy="1867114"/>
              <a:chOff x="8540226" y="1753726"/>
              <a:chExt cx="2302399" cy="248948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EB846D31-9400-4810-8FC4-38AB1FA4DE6D}"/>
                  </a:ext>
                </a:extLst>
              </p:cNvPr>
              <p:cNvSpPr/>
              <p:nvPr/>
            </p:nvSpPr>
            <p:spPr>
              <a:xfrm>
                <a:off x="9666557" y="3067143"/>
                <a:ext cx="1176068" cy="1176068"/>
              </a:xfrm>
              <a:prstGeom prst="arc">
                <a:avLst>
                  <a:gd name="adj1" fmla="val 15956854"/>
                  <a:gd name="adj2" fmla="val 10795556"/>
                </a:avLst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D03D398-9B65-4D04-ABDF-68079AB496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40226" y="3655937"/>
                <a:ext cx="11430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1EB0081-FBE8-4E58-88B7-948091D802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08272" y="1753726"/>
                <a:ext cx="0" cy="1333939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561402-9031-4A8F-9FBF-00EA46D2CFBF}"/>
                  </a:ext>
                </a:extLst>
              </p:cNvPr>
              <p:cNvSpPr/>
              <p:nvPr/>
            </p:nvSpPr>
            <p:spPr>
              <a:xfrm>
                <a:off x="9814281" y="3214866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55C18C-1A54-4338-AB00-4C51E3D2AF96}"/>
                </a:ext>
              </a:extLst>
            </p:cNvPr>
            <p:cNvGrpSpPr/>
            <p:nvPr userDrawn="1"/>
          </p:nvGrpSpPr>
          <p:grpSpPr>
            <a:xfrm>
              <a:off x="6849719" y="3328054"/>
              <a:ext cx="1738214" cy="1867114"/>
              <a:chOff x="6222608" y="3087927"/>
              <a:chExt cx="2317619" cy="2489485"/>
            </a:xfrm>
          </p:grpSpPr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EE1EC382-6445-4FB6-B2A6-B910DC5E0330}"/>
                  </a:ext>
                </a:extLst>
              </p:cNvPr>
              <p:cNvSpPr/>
              <p:nvPr/>
            </p:nvSpPr>
            <p:spPr>
              <a:xfrm rot="10800000">
                <a:off x="7364159" y="3087927"/>
                <a:ext cx="1176068" cy="1176068"/>
              </a:xfrm>
              <a:prstGeom prst="arc">
                <a:avLst>
                  <a:gd name="adj1" fmla="val 10895"/>
                  <a:gd name="adj2" fmla="val 15969831"/>
                </a:avLst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7C8C024-BCCC-4023-9B40-78DDC5BA4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2608" y="3656199"/>
                <a:ext cx="114155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AA2A72D-ABD5-4EBB-BC49-9C12D50AD2D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7998512" y="4243473"/>
                <a:ext cx="0" cy="1333939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C3CEB22-9B3B-4627-A596-AB16EAF14419}"/>
                  </a:ext>
                </a:extLst>
              </p:cNvPr>
              <p:cNvSpPr/>
              <p:nvPr/>
            </p:nvSpPr>
            <p:spPr>
              <a:xfrm>
                <a:off x="7511883" y="3235650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06582F3-90C6-497A-94EC-8E155EC4F924}"/>
                </a:ext>
              </a:extLst>
            </p:cNvPr>
            <p:cNvGrpSpPr/>
            <p:nvPr userDrawn="1"/>
          </p:nvGrpSpPr>
          <p:grpSpPr>
            <a:xfrm>
              <a:off x="5112203" y="2327403"/>
              <a:ext cx="1726799" cy="1867114"/>
              <a:chOff x="3905920" y="1753726"/>
              <a:chExt cx="2302399" cy="2489485"/>
            </a:xfrm>
          </p:grpSpPr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52D5DDB7-720B-4CB6-B3AC-B33399F45365}"/>
                  </a:ext>
                </a:extLst>
              </p:cNvPr>
              <p:cNvSpPr/>
              <p:nvPr/>
            </p:nvSpPr>
            <p:spPr>
              <a:xfrm>
                <a:off x="5032251" y="3067143"/>
                <a:ext cx="1176068" cy="1176068"/>
              </a:xfrm>
              <a:prstGeom prst="arc">
                <a:avLst>
                  <a:gd name="adj1" fmla="val 15956854"/>
                  <a:gd name="adj2" fmla="val 10795556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162CF40-6EF1-4F34-BD34-8786497ED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920" y="3655937"/>
                <a:ext cx="1143000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A9F9D86-C2F9-4E8E-B737-72956A8B88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3966" y="1753726"/>
                <a:ext cx="0" cy="1333939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D56D119-7D56-4DBD-B0C6-14E7C3C02965}"/>
                  </a:ext>
                </a:extLst>
              </p:cNvPr>
              <p:cNvSpPr/>
              <p:nvPr/>
            </p:nvSpPr>
            <p:spPr>
              <a:xfrm>
                <a:off x="5179975" y="3214866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99B29E7-DBDB-4A9F-8B5A-A2C621D9C022}"/>
                </a:ext>
              </a:extLst>
            </p:cNvPr>
            <p:cNvGrpSpPr/>
            <p:nvPr userDrawn="1"/>
          </p:nvGrpSpPr>
          <p:grpSpPr>
            <a:xfrm>
              <a:off x="3383631" y="3328054"/>
              <a:ext cx="1738214" cy="1867114"/>
              <a:chOff x="1601158" y="3087927"/>
              <a:chExt cx="2317619" cy="2489485"/>
            </a:xfrm>
          </p:grpSpPr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50E49364-A97F-4784-97D7-7E29C7177795}"/>
                  </a:ext>
                </a:extLst>
              </p:cNvPr>
              <p:cNvSpPr/>
              <p:nvPr/>
            </p:nvSpPr>
            <p:spPr>
              <a:xfrm rot="10800000">
                <a:off x="2742709" y="3087927"/>
                <a:ext cx="1176068" cy="1176068"/>
              </a:xfrm>
              <a:prstGeom prst="arc">
                <a:avLst>
                  <a:gd name="adj1" fmla="val 10895"/>
                  <a:gd name="adj2" fmla="val 15969831"/>
                </a:avLst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AFFD9E9-2803-4A3D-ADAA-D09F4C506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158" y="3656199"/>
                <a:ext cx="1141550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D2C33A2-1E46-4BC0-ABAF-8E53C6E14EB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377062" y="4243473"/>
                <a:ext cx="0" cy="1333939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5A621E2-9DED-44FD-BD1F-AEA86F875E39}"/>
                  </a:ext>
                </a:extLst>
              </p:cNvPr>
              <p:cNvSpPr/>
              <p:nvPr/>
            </p:nvSpPr>
            <p:spPr>
              <a:xfrm>
                <a:off x="2890432" y="3235650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1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013D55-AA90-422C-9F6D-24C98E4B1549}"/>
                </a:ext>
              </a:extLst>
            </p:cNvPr>
            <p:cNvGrpSpPr/>
            <p:nvPr userDrawn="1"/>
          </p:nvGrpSpPr>
          <p:grpSpPr>
            <a:xfrm>
              <a:off x="2182762" y="2327403"/>
              <a:ext cx="1200308" cy="1867114"/>
              <a:chOff x="0" y="1753726"/>
              <a:chExt cx="1600410" cy="2489485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0FCDCF35-5879-4945-94D7-62F371DEE56E}"/>
                  </a:ext>
                </a:extLst>
              </p:cNvPr>
              <p:cNvSpPr/>
              <p:nvPr/>
            </p:nvSpPr>
            <p:spPr>
              <a:xfrm>
                <a:off x="424342" y="3067143"/>
                <a:ext cx="1176068" cy="1176068"/>
              </a:xfrm>
              <a:prstGeom prst="arc">
                <a:avLst>
                  <a:gd name="adj1" fmla="val 15956854"/>
                  <a:gd name="adj2" fmla="val 1089104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42DA899-9C64-463B-A819-23E05989A8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3655937"/>
                <a:ext cx="43863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7004F26-3297-49B6-BB0F-A9C315F204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6057" y="1753726"/>
                <a:ext cx="0" cy="1333939"/>
              </a:xfrm>
              <a:prstGeom prst="line">
                <a:avLst/>
              </a:prstGeom>
              <a:ln w="3810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DD779A2-781B-405E-B8A3-D77884EC5407}"/>
                  </a:ext>
                </a:extLst>
              </p:cNvPr>
              <p:cNvSpPr/>
              <p:nvPr/>
            </p:nvSpPr>
            <p:spPr>
              <a:xfrm>
                <a:off x="572066" y="3214866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FB15B8-FA2B-4B75-94B3-5E0C54983187}"/>
                </a:ext>
              </a:extLst>
            </p:cNvPr>
            <p:cNvSpPr txBox="1"/>
            <p:nvPr userDrawn="1"/>
          </p:nvSpPr>
          <p:spPr>
            <a:xfrm>
              <a:off x="2543022" y="1891399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2017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580631-0160-4A4A-995D-FD7415EDFE93}"/>
                </a:ext>
              </a:extLst>
            </p:cNvPr>
            <p:cNvSpPr txBox="1"/>
            <p:nvPr userDrawn="1"/>
          </p:nvSpPr>
          <p:spPr>
            <a:xfrm>
              <a:off x="4350714" y="5241713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2018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BC1B41-E3F6-4AEA-8A4D-C1C82F215AD7}"/>
                </a:ext>
              </a:extLst>
            </p:cNvPr>
            <p:cNvSpPr txBox="1"/>
            <p:nvPr userDrawn="1"/>
          </p:nvSpPr>
          <p:spPr>
            <a:xfrm>
              <a:off x="5998393" y="1891399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2019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4649F3-4D69-4AF6-9386-1B5378069AE5}"/>
                </a:ext>
              </a:extLst>
            </p:cNvPr>
            <p:cNvSpPr txBox="1"/>
            <p:nvPr userDrawn="1"/>
          </p:nvSpPr>
          <p:spPr>
            <a:xfrm>
              <a:off x="7817625" y="5240929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10785A-5B9C-47F6-8E26-BD316E019720}"/>
                </a:ext>
              </a:extLst>
            </p:cNvPr>
            <p:cNvSpPr txBox="1"/>
            <p:nvPr userDrawn="1"/>
          </p:nvSpPr>
          <p:spPr>
            <a:xfrm>
              <a:off x="9474123" y="1891399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2021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C9E3833-76B7-40F2-94C5-D6ABD2A43B6A}"/>
                </a:ext>
              </a:extLst>
            </p:cNvPr>
            <p:cNvGrpSpPr/>
            <p:nvPr userDrawn="1"/>
          </p:nvGrpSpPr>
          <p:grpSpPr>
            <a:xfrm>
              <a:off x="2989304" y="2293340"/>
              <a:ext cx="1250488" cy="910544"/>
              <a:chOff x="1075389" y="1776888"/>
              <a:chExt cx="1667317" cy="121405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70547F-7A92-4A46-89BE-D4DE11126C3C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C03F62F-D8EE-45AE-BCD7-8A1FC931BC7B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77E78B8-B14E-4397-A1D9-2823179BA9CE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DDD6FD2-16B0-457A-8045-0D7275B056FC}"/>
                </a:ext>
              </a:extLst>
            </p:cNvPr>
            <p:cNvGrpSpPr/>
            <p:nvPr userDrawn="1"/>
          </p:nvGrpSpPr>
          <p:grpSpPr>
            <a:xfrm>
              <a:off x="4792719" y="4307710"/>
              <a:ext cx="1250488" cy="910544"/>
              <a:chOff x="1075389" y="1776888"/>
              <a:chExt cx="1667317" cy="1214058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054BB9-DD17-4795-B918-01149C72C902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7D129C9-C1CC-41DA-B8CC-939816BF933A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9ACBE7-A01B-4061-882C-CA9A97025D15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4DFA928-2E33-4FE5-B38C-A18134E69612}"/>
                </a:ext>
              </a:extLst>
            </p:cNvPr>
            <p:cNvGrpSpPr/>
            <p:nvPr userDrawn="1"/>
          </p:nvGrpSpPr>
          <p:grpSpPr>
            <a:xfrm>
              <a:off x="6461971" y="2293340"/>
              <a:ext cx="1250488" cy="910544"/>
              <a:chOff x="1075389" y="1776888"/>
              <a:chExt cx="1667317" cy="121405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6B8EFC-F98D-4627-9B60-07A41F989CEF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AC4DB37-A467-43F8-B91A-7221A4B053BC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38C82A3-DD33-4941-9CB6-9835348EA8EC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E765517-0C58-4915-A971-1307D8A30F80}"/>
                </a:ext>
              </a:extLst>
            </p:cNvPr>
            <p:cNvGrpSpPr/>
            <p:nvPr userDrawn="1"/>
          </p:nvGrpSpPr>
          <p:grpSpPr>
            <a:xfrm>
              <a:off x="8325733" y="4323100"/>
              <a:ext cx="1250488" cy="910544"/>
              <a:chOff x="1075389" y="1776888"/>
              <a:chExt cx="1667317" cy="121405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D15E086-D770-4480-9C0E-869DAA7BAB02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8A8C451-4FCC-49F4-85D5-96730F5A1A3E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253EFA-93EA-41D3-AEB5-08EAECCBA8EB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57FE318-A66B-4B05-80FD-BB76A78B00A5}"/>
                </a:ext>
              </a:extLst>
            </p:cNvPr>
            <p:cNvGrpSpPr/>
            <p:nvPr userDrawn="1"/>
          </p:nvGrpSpPr>
          <p:grpSpPr>
            <a:xfrm>
              <a:off x="9934637" y="2325152"/>
              <a:ext cx="1250488" cy="910544"/>
              <a:chOff x="1075389" y="1776888"/>
              <a:chExt cx="1667317" cy="121405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5690ACA-FBD0-4ABF-8A05-71DA10010424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A16E575-618B-4A92-B1C9-074EB4D88CB7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EEF17DF-6881-4406-98EA-C67E78BFE2DA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519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5456F5C-62B5-40F0-A6D5-07441038513E}"/>
              </a:ext>
            </a:extLst>
          </p:cNvPr>
          <p:cNvSpPr>
            <a:spLocks/>
          </p:cNvSpPr>
          <p:nvPr userDrawn="1"/>
        </p:nvSpPr>
        <p:spPr bwMode="auto">
          <a:xfrm>
            <a:off x="2150849" y="1466084"/>
            <a:ext cx="1366161" cy="912114"/>
          </a:xfrm>
          <a:custGeom>
            <a:avLst/>
            <a:gdLst>
              <a:gd name="T0" fmla="*/ 0 w 929"/>
              <a:gd name="T1" fmla="*/ 0 h 365"/>
              <a:gd name="T2" fmla="*/ 747 w 929"/>
              <a:gd name="T3" fmla="*/ 0 h 365"/>
              <a:gd name="T4" fmla="*/ 929 w 929"/>
              <a:gd name="T5" fmla="*/ 182 h 365"/>
              <a:gd name="T6" fmla="*/ 747 w 929"/>
              <a:gd name="T7" fmla="*/ 365 h 365"/>
              <a:gd name="T8" fmla="*/ 0 w 929"/>
              <a:gd name="T9" fmla="*/ 365 h 365"/>
              <a:gd name="T10" fmla="*/ 0 w 929"/>
              <a:gd name="T11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9" h="365">
                <a:moveTo>
                  <a:pt x="0" y="0"/>
                </a:moveTo>
                <a:lnTo>
                  <a:pt x="747" y="0"/>
                </a:lnTo>
                <a:lnTo>
                  <a:pt x="929" y="182"/>
                </a:lnTo>
                <a:lnTo>
                  <a:pt x="747" y="365"/>
                </a:lnTo>
                <a:lnTo>
                  <a:pt x="0" y="36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800F44B8-C847-4C91-8F01-03E79F3983C2}"/>
              </a:ext>
            </a:extLst>
          </p:cNvPr>
          <p:cNvSpPr>
            <a:spLocks/>
          </p:cNvSpPr>
          <p:nvPr userDrawn="1"/>
        </p:nvSpPr>
        <p:spPr bwMode="auto">
          <a:xfrm>
            <a:off x="3237606" y="1466084"/>
            <a:ext cx="1366161" cy="912114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064021AF-59DF-4B37-93C7-F3ECBA1F51EA}"/>
              </a:ext>
            </a:extLst>
          </p:cNvPr>
          <p:cNvSpPr>
            <a:spLocks/>
          </p:cNvSpPr>
          <p:nvPr userDrawn="1"/>
        </p:nvSpPr>
        <p:spPr bwMode="auto">
          <a:xfrm>
            <a:off x="4324362" y="1466084"/>
            <a:ext cx="1366161" cy="912114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/>
              <a:t>2017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981FCDE-9794-46D5-ABC4-37860835093B}"/>
              </a:ext>
            </a:extLst>
          </p:cNvPr>
          <p:cNvSpPr>
            <a:spLocks/>
          </p:cNvSpPr>
          <p:nvPr userDrawn="1"/>
        </p:nvSpPr>
        <p:spPr bwMode="auto">
          <a:xfrm>
            <a:off x="5411118" y="1466084"/>
            <a:ext cx="1366161" cy="912114"/>
          </a:xfrm>
          <a:custGeom>
            <a:avLst/>
            <a:gdLst>
              <a:gd name="T0" fmla="*/ 0 w 930"/>
              <a:gd name="T1" fmla="*/ 0 h 365"/>
              <a:gd name="T2" fmla="*/ 747 w 930"/>
              <a:gd name="T3" fmla="*/ 0 h 365"/>
              <a:gd name="T4" fmla="*/ 930 w 930"/>
              <a:gd name="T5" fmla="*/ 182 h 365"/>
              <a:gd name="T6" fmla="*/ 747 w 930"/>
              <a:gd name="T7" fmla="*/ 365 h 365"/>
              <a:gd name="T8" fmla="*/ 0 w 930"/>
              <a:gd name="T9" fmla="*/ 365 h 365"/>
              <a:gd name="T10" fmla="*/ 182 w 930"/>
              <a:gd name="T11" fmla="*/ 182 h 365"/>
              <a:gd name="T12" fmla="*/ 0 w 930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0" h="365">
                <a:moveTo>
                  <a:pt x="0" y="0"/>
                </a:moveTo>
                <a:lnTo>
                  <a:pt x="747" y="0"/>
                </a:lnTo>
                <a:lnTo>
                  <a:pt x="930" y="182"/>
                </a:lnTo>
                <a:lnTo>
                  <a:pt x="747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/>
              <a:t>2018</a:t>
            </a: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A406C7A7-2CC9-45D8-8608-F88E468674D6}"/>
              </a:ext>
            </a:extLst>
          </p:cNvPr>
          <p:cNvSpPr>
            <a:spLocks/>
          </p:cNvSpPr>
          <p:nvPr userDrawn="1"/>
        </p:nvSpPr>
        <p:spPr bwMode="auto">
          <a:xfrm>
            <a:off x="6497875" y="1466084"/>
            <a:ext cx="1366161" cy="912114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/>
              <a:t>2019</a:t>
            </a: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E48B56F3-B872-4E8C-9474-2485CFD0EC9F}"/>
              </a:ext>
            </a:extLst>
          </p:cNvPr>
          <p:cNvSpPr>
            <a:spLocks/>
          </p:cNvSpPr>
          <p:nvPr userDrawn="1"/>
        </p:nvSpPr>
        <p:spPr bwMode="auto">
          <a:xfrm>
            <a:off x="7584632" y="1466084"/>
            <a:ext cx="1366161" cy="912114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0B961782-3A3E-4625-8FE7-E4FA91641AC7}"/>
              </a:ext>
            </a:extLst>
          </p:cNvPr>
          <p:cNvSpPr>
            <a:spLocks/>
          </p:cNvSpPr>
          <p:nvPr userDrawn="1"/>
        </p:nvSpPr>
        <p:spPr bwMode="auto">
          <a:xfrm>
            <a:off x="8671388" y="1466084"/>
            <a:ext cx="1366161" cy="912114"/>
          </a:xfrm>
          <a:custGeom>
            <a:avLst/>
            <a:gdLst>
              <a:gd name="T0" fmla="*/ 0 w 929"/>
              <a:gd name="T1" fmla="*/ 0 h 365"/>
              <a:gd name="T2" fmla="*/ 747 w 929"/>
              <a:gd name="T3" fmla="*/ 0 h 365"/>
              <a:gd name="T4" fmla="*/ 929 w 929"/>
              <a:gd name="T5" fmla="*/ 182 h 365"/>
              <a:gd name="T6" fmla="*/ 747 w 929"/>
              <a:gd name="T7" fmla="*/ 365 h 365"/>
              <a:gd name="T8" fmla="*/ 0 w 929"/>
              <a:gd name="T9" fmla="*/ 365 h 365"/>
              <a:gd name="T10" fmla="*/ 182 w 929"/>
              <a:gd name="T11" fmla="*/ 182 h 365"/>
              <a:gd name="T12" fmla="*/ 0 w 929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9" h="365">
                <a:moveTo>
                  <a:pt x="0" y="0"/>
                </a:moveTo>
                <a:lnTo>
                  <a:pt x="747" y="0"/>
                </a:lnTo>
                <a:lnTo>
                  <a:pt x="929" y="182"/>
                </a:lnTo>
                <a:lnTo>
                  <a:pt x="747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/>
              <a:t>2021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706593-2D8C-4169-8489-35250A8E02A1}"/>
              </a:ext>
            </a:extLst>
          </p:cNvPr>
          <p:cNvSpPr/>
          <p:nvPr userDrawn="1"/>
        </p:nvSpPr>
        <p:spPr>
          <a:xfrm>
            <a:off x="2150849" y="4166509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/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/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3CA456-722B-4C7F-9852-C5B9380C1828}"/>
              </a:ext>
            </a:extLst>
          </p:cNvPr>
          <p:cNvSpPr/>
          <p:nvPr userDrawn="1"/>
        </p:nvSpPr>
        <p:spPr>
          <a:xfrm>
            <a:off x="3238223" y="2686505"/>
            <a:ext cx="1362456" cy="1171697"/>
          </a:xfrm>
          <a:prstGeom prst="roundRect">
            <a:avLst>
              <a:gd name="adj" fmla="val 85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prstClr val="white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prstClr val="white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72FAFB-FAC8-4AAE-A139-96E84E602CA5}"/>
              </a:ext>
            </a:extLst>
          </p:cNvPr>
          <p:cNvSpPr/>
          <p:nvPr userDrawn="1"/>
        </p:nvSpPr>
        <p:spPr>
          <a:xfrm>
            <a:off x="4325597" y="4166510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schemeClr val="tx1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schemeClr val="tx1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3F87D2-8679-469D-94E0-14B621BB2783}"/>
              </a:ext>
            </a:extLst>
          </p:cNvPr>
          <p:cNvSpPr/>
          <p:nvPr userDrawn="1"/>
        </p:nvSpPr>
        <p:spPr>
          <a:xfrm>
            <a:off x="5412971" y="2686505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schemeClr val="tx1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schemeClr val="tx1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832A6-B39A-47B5-BA6C-8B1E606D0E39}"/>
              </a:ext>
            </a:extLst>
          </p:cNvPr>
          <p:cNvSpPr/>
          <p:nvPr userDrawn="1"/>
        </p:nvSpPr>
        <p:spPr>
          <a:xfrm>
            <a:off x="6500345" y="4166510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schemeClr val="tx1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schemeClr val="tx1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323CF0-AC20-4C73-AEF1-114A68B1487D}"/>
              </a:ext>
            </a:extLst>
          </p:cNvPr>
          <p:cNvSpPr/>
          <p:nvPr userDrawn="1"/>
        </p:nvSpPr>
        <p:spPr>
          <a:xfrm>
            <a:off x="7587719" y="2686505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prstClr val="white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prstClr val="white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6BFF730-4217-4820-96CD-A0FD0C1C3A49}"/>
              </a:ext>
            </a:extLst>
          </p:cNvPr>
          <p:cNvSpPr/>
          <p:nvPr userDrawn="1"/>
        </p:nvSpPr>
        <p:spPr>
          <a:xfrm>
            <a:off x="8675093" y="4166510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schemeClr val="tx1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schemeClr val="tx1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07F517-FD8A-4FF2-9D07-2DF1BCCF3562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3919451" y="2378196"/>
            <a:ext cx="0" cy="30830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CC225F-F624-4545-BF08-F55BE576B494}"/>
              </a:ext>
            </a:extLst>
          </p:cNvPr>
          <p:cNvCxnSpPr>
            <a:cxnSpLocks/>
            <a:endCxn id="12" idx="0"/>
          </p:cNvCxnSpPr>
          <p:nvPr userDrawn="1"/>
        </p:nvCxnSpPr>
        <p:spPr>
          <a:xfrm>
            <a:off x="2832077" y="2378196"/>
            <a:ext cx="0" cy="17883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4D12BC-9FE8-4148-9BAC-CF47C6F099AA}"/>
              </a:ext>
            </a:extLst>
          </p:cNvPr>
          <p:cNvCxnSpPr>
            <a:cxnSpLocks/>
            <a:endCxn id="14" idx="0"/>
          </p:cNvCxnSpPr>
          <p:nvPr userDrawn="1"/>
        </p:nvCxnSpPr>
        <p:spPr>
          <a:xfrm>
            <a:off x="5006825" y="2378196"/>
            <a:ext cx="0" cy="178831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64D283-0C81-427D-B736-B589CE8A31FD}"/>
              </a:ext>
            </a:extLst>
          </p:cNvPr>
          <p:cNvCxnSpPr>
            <a:cxnSpLocks/>
            <a:endCxn id="16" idx="0"/>
          </p:cNvCxnSpPr>
          <p:nvPr userDrawn="1"/>
        </p:nvCxnSpPr>
        <p:spPr>
          <a:xfrm>
            <a:off x="7170713" y="2378196"/>
            <a:ext cx="10860" cy="178831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16EABB-E4EA-4BA4-9A80-BB24E1C7E6B1}"/>
              </a:ext>
            </a:extLst>
          </p:cNvPr>
          <p:cNvCxnSpPr>
            <a:cxnSpLocks/>
            <a:endCxn id="18" idx="0"/>
          </p:cNvCxnSpPr>
          <p:nvPr userDrawn="1"/>
        </p:nvCxnSpPr>
        <p:spPr>
          <a:xfrm>
            <a:off x="9345460" y="2378196"/>
            <a:ext cx="10861" cy="1788314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61C051-8353-4395-A548-8D7ADFBE07B8}"/>
              </a:ext>
            </a:extLst>
          </p:cNvPr>
          <p:cNvCxnSpPr>
            <a:cxnSpLocks/>
            <a:endCxn id="15" idx="0"/>
          </p:cNvCxnSpPr>
          <p:nvPr userDrawn="1"/>
        </p:nvCxnSpPr>
        <p:spPr>
          <a:xfrm>
            <a:off x="6094199" y="2378196"/>
            <a:ext cx="0" cy="3083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F048CD-ADCC-44DD-B10C-76882D9DF818}"/>
              </a:ext>
            </a:extLst>
          </p:cNvPr>
          <p:cNvCxnSpPr>
            <a:cxnSpLocks/>
            <a:endCxn id="17" idx="0"/>
          </p:cNvCxnSpPr>
          <p:nvPr userDrawn="1"/>
        </p:nvCxnSpPr>
        <p:spPr>
          <a:xfrm>
            <a:off x="8268947" y="2378196"/>
            <a:ext cx="0" cy="3083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9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EA95BC-D947-4B27-9697-4F456CD469E6}"/>
              </a:ext>
            </a:extLst>
          </p:cNvPr>
          <p:cNvCxnSpPr/>
          <p:nvPr userDrawn="1"/>
        </p:nvCxnSpPr>
        <p:spPr>
          <a:xfrm>
            <a:off x="6821905" y="1564106"/>
            <a:ext cx="4235116" cy="0"/>
          </a:xfrm>
          <a:prstGeom prst="line">
            <a:avLst/>
          </a:prstGeom>
          <a:ln w="19050">
            <a:solidFill>
              <a:srgbClr val="FFD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0674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FF515219-2E29-40F0-A1B6-8362C477310E}"/>
              </a:ext>
            </a:extLst>
          </p:cNvPr>
          <p:cNvSpPr/>
          <p:nvPr userDrawn="1"/>
        </p:nvSpPr>
        <p:spPr>
          <a:xfrm>
            <a:off x="3632875" y="1317930"/>
            <a:ext cx="2293893" cy="2293893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101600" dist="139700" dir="4200000" algn="ctr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93D3E8-C39E-4AFB-9E4E-A639928CA060}"/>
              </a:ext>
            </a:extLst>
          </p:cNvPr>
          <p:cNvSpPr/>
          <p:nvPr userDrawn="1"/>
        </p:nvSpPr>
        <p:spPr>
          <a:xfrm>
            <a:off x="7836006" y="1327141"/>
            <a:ext cx="2293893" cy="2293893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101600" dist="139700" dir="4200000" algn="ctr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2E7D9B0-EAED-4F09-BD24-8B994A9F960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04104356"/>
              </p:ext>
            </p:extLst>
          </p:nvPr>
        </p:nvGraphicFramePr>
        <p:xfrm>
          <a:off x="2812362" y="1148803"/>
          <a:ext cx="3929830" cy="264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23C3B01B-5585-4F70-A6CA-DAB8BD94004C}"/>
              </a:ext>
            </a:extLst>
          </p:cNvPr>
          <p:cNvSpPr/>
          <p:nvPr userDrawn="1"/>
        </p:nvSpPr>
        <p:spPr>
          <a:xfrm>
            <a:off x="4015128" y="1706852"/>
            <a:ext cx="1524297" cy="152429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01600" dir="4200000" algn="ctr" rotWithShape="0">
              <a:srgbClr val="000000">
                <a:alpha val="3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1">
                <a:ln>
                  <a:noFill/>
                </a:ln>
                <a:solidFill>
                  <a:srgbClr val="0639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45%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85417F2F-07B7-4C9F-83D1-C9F3C4986B0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29482376"/>
              </p:ext>
            </p:extLst>
          </p:nvPr>
        </p:nvGraphicFramePr>
        <p:xfrm>
          <a:off x="7015746" y="1148803"/>
          <a:ext cx="3929830" cy="264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140C5EC7-1AE0-4A34-A503-90BE1791F58A}"/>
              </a:ext>
            </a:extLst>
          </p:cNvPr>
          <p:cNvSpPr/>
          <p:nvPr userDrawn="1"/>
        </p:nvSpPr>
        <p:spPr>
          <a:xfrm>
            <a:off x="8218512" y="1706852"/>
            <a:ext cx="1524297" cy="152429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01600" dir="4200000" algn="ctr" rotWithShape="0">
              <a:srgbClr val="000000">
                <a:alpha val="3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1">
                <a:ln>
                  <a:noFill/>
                </a:ln>
                <a:solidFill>
                  <a:srgbClr val="A2B96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799F8C-E1AD-40B3-B8D0-0494A38F82C8}"/>
              </a:ext>
            </a:extLst>
          </p:cNvPr>
          <p:cNvGrpSpPr/>
          <p:nvPr userDrawn="1"/>
        </p:nvGrpSpPr>
        <p:grpSpPr>
          <a:xfrm>
            <a:off x="2920717" y="4240099"/>
            <a:ext cx="2937088" cy="1690262"/>
            <a:chOff x="332936" y="4590783"/>
            <a:chExt cx="2937088" cy="16902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43E2E0-A86D-4311-AAEC-B16A53ACC366}"/>
                </a:ext>
              </a:extLst>
            </p:cNvPr>
            <p:cNvSpPr txBox="1"/>
            <p:nvPr/>
          </p:nvSpPr>
          <p:spPr>
            <a:xfrm>
              <a:off x="332936" y="4590783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Lorem Ipsum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9EF299-C408-4BA4-B936-7C27CD4F97A8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1695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BE0902-B229-4FE0-BFCE-9BCD3694F88E}"/>
              </a:ext>
            </a:extLst>
          </p:cNvPr>
          <p:cNvGrpSpPr/>
          <p:nvPr userDrawn="1"/>
        </p:nvGrpSpPr>
        <p:grpSpPr>
          <a:xfrm>
            <a:off x="7083261" y="4240099"/>
            <a:ext cx="2937088" cy="1690262"/>
            <a:chOff x="332936" y="4590783"/>
            <a:chExt cx="2937088" cy="169026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7EAE9B-79D2-4BFF-9582-135764C0D300}"/>
                </a:ext>
              </a:extLst>
            </p:cNvPr>
            <p:cNvSpPr txBox="1"/>
            <p:nvPr/>
          </p:nvSpPr>
          <p:spPr>
            <a:xfrm>
              <a:off x="332936" y="4590783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Lorem Ipsum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D06111-6A38-4BE6-AE72-B259C798DA36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1695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34F30DF3-143E-403A-8500-B79A3AC2D21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38767148"/>
              </p:ext>
            </p:extLst>
          </p:nvPr>
        </p:nvGraphicFramePr>
        <p:xfrm>
          <a:off x="1679468" y="2849051"/>
          <a:ext cx="2026109" cy="198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F979F991-6B77-4A57-9D09-88D2606BFBB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54646021"/>
              </p:ext>
            </p:extLst>
          </p:nvPr>
        </p:nvGraphicFramePr>
        <p:xfrm>
          <a:off x="6001150" y="2849051"/>
          <a:ext cx="2026109" cy="198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9C6FDFAD-E87C-403E-B03B-0119774184F4}"/>
              </a:ext>
            </a:extLst>
          </p:cNvPr>
          <p:cNvSpPr/>
          <p:nvPr userDrawn="1"/>
        </p:nvSpPr>
        <p:spPr>
          <a:xfrm>
            <a:off x="2027502" y="1237736"/>
            <a:ext cx="1786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2472C3-614E-4293-B0C6-9581D916C8FA}"/>
              </a:ext>
            </a:extLst>
          </p:cNvPr>
          <p:cNvSpPr/>
          <p:nvPr userDrawn="1"/>
        </p:nvSpPr>
        <p:spPr>
          <a:xfrm>
            <a:off x="6532661" y="1237736"/>
            <a:ext cx="1786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855528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342EDB-9C74-4D91-A1D3-7E3F88CE98AC}"/>
              </a:ext>
            </a:extLst>
          </p:cNvPr>
          <p:cNvGrpSpPr/>
          <p:nvPr userDrawn="1"/>
        </p:nvGrpSpPr>
        <p:grpSpPr>
          <a:xfrm>
            <a:off x="1936052" y="2125980"/>
            <a:ext cx="8319896" cy="2606040"/>
            <a:chOff x="412052" y="2175986"/>
            <a:chExt cx="8319896" cy="26060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DE710B-1594-4F3D-AF90-69BD76120FC8}"/>
                </a:ext>
              </a:extLst>
            </p:cNvPr>
            <p:cNvGrpSpPr/>
            <p:nvPr userDrawn="1"/>
          </p:nvGrpSpPr>
          <p:grpSpPr>
            <a:xfrm>
              <a:off x="412052" y="2175986"/>
              <a:ext cx="2606040" cy="2606040"/>
              <a:chOff x="1393533" y="1790326"/>
              <a:chExt cx="3474720" cy="3474720"/>
            </a:xfrm>
          </p:grpSpPr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6848FD5B-6A6D-45CE-838D-A9333589FDDA}"/>
                  </a:ext>
                </a:extLst>
              </p:cNvPr>
              <p:cNvGraphicFramePr/>
              <p:nvPr/>
            </p:nvGraphicFramePr>
            <p:xfrm>
              <a:off x="1393533" y="1790326"/>
              <a:ext cx="3474720" cy="34747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1B2E15E-DD9F-4B79-B058-51AFD3DDE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533" y="1790326"/>
                <a:ext cx="3465576" cy="3465576"/>
              </a:xfrm>
              <a:custGeom>
                <a:avLst/>
                <a:gdLst>
                  <a:gd name="connsiteX0" fmla="*/ 1836486 w 3672972"/>
                  <a:gd name="connsiteY0" fmla="*/ 462755 h 3679826"/>
                  <a:gd name="connsiteX1" fmla="*/ 459329 w 3672972"/>
                  <a:gd name="connsiteY1" fmla="*/ 1839912 h 3679826"/>
                  <a:gd name="connsiteX2" fmla="*/ 1836486 w 3672972"/>
                  <a:gd name="connsiteY2" fmla="*/ 3217069 h 3679826"/>
                  <a:gd name="connsiteX3" fmla="*/ 3213643 w 3672972"/>
                  <a:gd name="connsiteY3" fmla="*/ 1839912 h 3679826"/>
                  <a:gd name="connsiteX4" fmla="*/ 1836486 w 3672972"/>
                  <a:gd name="connsiteY4" fmla="*/ 462755 h 3679826"/>
                  <a:gd name="connsiteX5" fmla="*/ 1836486 w 3672972"/>
                  <a:gd name="connsiteY5" fmla="*/ 0 h 3679826"/>
                  <a:gd name="connsiteX6" fmla="*/ 3672972 w 3672972"/>
                  <a:gd name="connsiteY6" fmla="*/ 1839913 h 3679826"/>
                  <a:gd name="connsiteX7" fmla="*/ 1836486 w 3672972"/>
                  <a:gd name="connsiteY7" fmla="*/ 3679826 h 3679826"/>
                  <a:gd name="connsiteX8" fmla="*/ 0 w 3672972"/>
                  <a:gd name="connsiteY8" fmla="*/ 1839913 h 3679826"/>
                  <a:gd name="connsiteX9" fmla="*/ 1836486 w 3672972"/>
                  <a:gd name="connsiteY9" fmla="*/ 0 h 367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2972" h="3679826">
                    <a:moveTo>
                      <a:pt x="1836486" y="462755"/>
                    </a:moveTo>
                    <a:cubicBezTo>
                      <a:pt x="1075903" y="462755"/>
                      <a:pt x="459329" y="1079329"/>
                      <a:pt x="459329" y="1839912"/>
                    </a:cubicBezTo>
                    <a:cubicBezTo>
                      <a:pt x="459329" y="2600495"/>
                      <a:pt x="1075903" y="3217069"/>
                      <a:pt x="1836486" y="3217069"/>
                    </a:cubicBezTo>
                    <a:cubicBezTo>
                      <a:pt x="2597069" y="3217069"/>
                      <a:pt x="3213643" y="2600495"/>
                      <a:pt x="3213643" y="1839912"/>
                    </a:cubicBezTo>
                    <a:cubicBezTo>
                      <a:pt x="3213643" y="1079329"/>
                      <a:pt x="2597069" y="462755"/>
                      <a:pt x="1836486" y="462755"/>
                    </a:cubicBezTo>
                    <a:close/>
                    <a:moveTo>
                      <a:pt x="1836486" y="0"/>
                    </a:moveTo>
                    <a:cubicBezTo>
                      <a:pt x="2850749" y="0"/>
                      <a:pt x="3672972" y="823757"/>
                      <a:pt x="3672972" y="1839913"/>
                    </a:cubicBezTo>
                    <a:cubicBezTo>
                      <a:pt x="3672972" y="2856069"/>
                      <a:pt x="2850749" y="3679826"/>
                      <a:pt x="1836486" y="3679826"/>
                    </a:cubicBezTo>
                    <a:cubicBezTo>
                      <a:pt x="822223" y="3679826"/>
                      <a:pt x="0" y="2856069"/>
                      <a:pt x="0" y="1839913"/>
                    </a:cubicBezTo>
                    <a:cubicBezTo>
                      <a:pt x="0" y="823757"/>
                      <a:pt x="822223" y="0"/>
                      <a:pt x="1836486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931D13-6222-417B-8A8C-7AB03ABD8AC4}"/>
                </a:ext>
              </a:extLst>
            </p:cNvPr>
            <p:cNvGrpSpPr/>
            <p:nvPr userDrawn="1"/>
          </p:nvGrpSpPr>
          <p:grpSpPr>
            <a:xfrm>
              <a:off x="6125908" y="2175986"/>
              <a:ext cx="2606040" cy="2606040"/>
              <a:chOff x="1393533" y="1790326"/>
              <a:chExt cx="3474720" cy="3474720"/>
            </a:xfrm>
          </p:grpSpPr>
          <p:graphicFrame>
            <p:nvGraphicFramePr>
              <p:cNvPr id="22" name="Chart 21">
                <a:extLst>
                  <a:ext uri="{FF2B5EF4-FFF2-40B4-BE49-F238E27FC236}">
                    <a16:creationId xmlns:a16="http://schemas.microsoft.com/office/drawing/2014/main" id="{6A4EF97E-856B-466C-BD95-45EC647ED961}"/>
                  </a:ext>
                </a:extLst>
              </p:cNvPr>
              <p:cNvGraphicFramePr/>
              <p:nvPr/>
            </p:nvGraphicFramePr>
            <p:xfrm>
              <a:off x="1393533" y="1790326"/>
              <a:ext cx="3474720" cy="34747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1EEE229-7827-434A-9042-BCB6CFBC6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533" y="1790326"/>
                <a:ext cx="3465576" cy="3465576"/>
              </a:xfrm>
              <a:custGeom>
                <a:avLst/>
                <a:gdLst>
                  <a:gd name="connsiteX0" fmla="*/ 1836486 w 3672972"/>
                  <a:gd name="connsiteY0" fmla="*/ 462755 h 3679826"/>
                  <a:gd name="connsiteX1" fmla="*/ 459329 w 3672972"/>
                  <a:gd name="connsiteY1" fmla="*/ 1839912 h 3679826"/>
                  <a:gd name="connsiteX2" fmla="*/ 1836486 w 3672972"/>
                  <a:gd name="connsiteY2" fmla="*/ 3217069 h 3679826"/>
                  <a:gd name="connsiteX3" fmla="*/ 3213643 w 3672972"/>
                  <a:gd name="connsiteY3" fmla="*/ 1839912 h 3679826"/>
                  <a:gd name="connsiteX4" fmla="*/ 1836486 w 3672972"/>
                  <a:gd name="connsiteY4" fmla="*/ 462755 h 3679826"/>
                  <a:gd name="connsiteX5" fmla="*/ 1836486 w 3672972"/>
                  <a:gd name="connsiteY5" fmla="*/ 0 h 3679826"/>
                  <a:gd name="connsiteX6" fmla="*/ 3672972 w 3672972"/>
                  <a:gd name="connsiteY6" fmla="*/ 1839913 h 3679826"/>
                  <a:gd name="connsiteX7" fmla="*/ 1836486 w 3672972"/>
                  <a:gd name="connsiteY7" fmla="*/ 3679826 h 3679826"/>
                  <a:gd name="connsiteX8" fmla="*/ 0 w 3672972"/>
                  <a:gd name="connsiteY8" fmla="*/ 1839913 h 3679826"/>
                  <a:gd name="connsiteX9" fmla="*/ 1836486 w 3672972"/>
                  <a:gd name="connsiteY9" fmla="*/ 0 h 367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2972" h="3679826">
                    <a:moveTo>
                      <a:pt x="1836486" y="462755"/>
                    </a:moveTo>
                    <a:cubicBezTo>
                      <a:pt x="1075903" y="462755"/>
                      <a:pt x="459329" y="1079329"/>
                      <a:pt x="459329" y="1839912"/>
                    </a:cubicBezTo>
                    <a:cubicBezTo>
                      <a:pt x="459329" y="2600495"/>
                      <a:pt x="1075903" y="3217069"/>
                      <a:pt x="1836486" y="3217069"/>
                    </a:cubicBezTo>
                    <a:cubicBezTo>
                      <a:pt x="2597069" y="3217069"/>
                      <a:pt x="3213643" y="2600495"/>
                      <a:pt x="3213643" y="1839912"/>
                    </a:cubicBezTo>
                    <a:cubicBezTo>
                      <a:pt x="3213643" y="1079329"/>
                      <a:pt x="2597069" y="462755"/>
                      <a:pt x="1836486" y="462755"/>
                    </a:cubicBezTo>
                    <a:close/>
                    <a:moveTo>
                      <a:pt x="1836486" y="0"/>
                    </a:moveTo>
                    <a:cubicBezTo>
                      <a:pt x="2850749" y="0"/>
                      <a:pt x="3672972" y="823757"/>
                      <a:pt x="3672972" y="1839913"/>
                    </a:cubicBezTo>
                    <a:cubicBezTo>
                      <a:pt x="3672972" y="2856069"/>
                      <a:pt x="2850749" y="3679826"/>
                      <a:pt x="1836486" y="3679826"/>
                    </a:cubicBezTo>
                    <a:cubicBezTo>
                      <a:pt x="822223" y="3679826"/>
                      <a:pt x="0" y="2856069"/>
                      <a:pt x="0" y="1839913"/>
                    </a:cubicBezTo>
                    <a:cubicBezTo>
                      <a:pt x="0" y="823757"/>
                      <a:pt x="822223" y="0"/>
                      <a:pt x="1836486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6D1D790A-73F4-4578-A756-5E7A623A36C9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3264194573"/>
                </p:ext>
              </p:extLst>
            </p:nvPr>
          </p:nvGraphicFramePr>
          <p:xfrm>
            <a:off x="3272410" y="2175986"/>
            <a:ext cx="2606040" cy="2606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D06B15E-8C45-4058-BA5D-29E9D2454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3278" y="2266855"/>
              <a:ext cx="2417445" cy="2417445"/>
            </a:xfrm>
            <a:custGeom>
              <a:avLst/>
              <a:gdLst>
                <a:gd name="connsiteX0" fmla="*/ 1613032 w 3223260"/>
                <a:gd name="connsiteY0" fmla="*/ 595929 h 3223260"/>
                <a:gd name="connsiteX1" fmla="*/ 591227 w 3223260"/>
                <a:gd name="connsiteY1" fmla="*/ 1615831 h 3223260"/>
                <a:gd name="connsiteX2" fmla="*/ 1613032 w 3223260"/>
                <a:gd name="connsiteY2" fmla="*/ 2635732 h 3223260"/>
                <a:gd name="connsiteX3" fmla="*/ 2634836 w 3223260"/>
                <a:gd name="connsiteY3" fmla="*/ 1615831 h 3223260"/>
                <a:gd name="connsiteX4" fmla="*/ 1613032 w 3223260"/>
                <a:gd name="connsiteY4" fmla="*/ 595929 h 3223260"/>
                <a:gd name="connsiteX5" fmla="*/ 1611630 w 3223260"/>
                <a:gd name="connsiteY5" fmla="*/ 0 h 3223260"/>
                <a:gd name="connsiteX6" fmla="*/ 3223260 w 3223260"/>
                <a:gd name="connsiteY6" fmla="*/ 1611630 h 3223260"/>
                <a:gd name="connsiteX7" fmla="*/ 1611630 w 3223260"/>
                <a:gd name="connsiteY7" fmla="*/ 3223260 h 3223260"/>
                <a:gd name="connsiteX8" fmla="*/ 0 w 3223260"/>
                <a:gd name="connsiteY8" fmla="*/ 1611630 h 3223260"/>
                <a:gd name="connsiteX9" fmla="*/ 1611630 w 3223260"/>
                <a:gd name="connsiteY9" fmla="*/ 0 h 322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3260" h="3223260">
                  <a:moveTo>
                    <a:pt x="1613032" y="595929"/>
                  </a:moveTo>
                  <a:cubicBezTo>
                    <a:pt x="1048704" y="595929"/>
                    <a:pt x="591227" y="1052555"/>
                    <a:pt x="591227" y="1615831"/>
                  </a:cubicBezTo>
                  <a:cubicBezTo>
                    <a:pt x="591227" y="2179107"/>
                    <a:pt x="1048704" y="2635732"/>
                    <a:pt x="1613032" y="2635732"/>
                  </a:cubicBezTo>
                  <a:cubicBezTo>
                    <a:pt x="2177359" y="2635732"/>
                    <a:pt x="2634836" y="2179107"/>
                    <a:pt x="2634836" y="1615831"/>
                  </a:cubicBezTo>
                  <a:cubicBezTo>
                    <a:pt x="2634836" y="1052555"/>
                    <a:pt x="2177359" y="595929"/>
                    <a:pt x="1613032" y="595929"/>
                  </a:cubicBezTo>
                  <a:close/>
                  <a:moveTo>
                    <a:pt x="1611630" y="0"/>
                  </a:moveTo>
                  <a:cubicBezTo>
                    <a:pt x="2501709" y="0"/>
                    <a:pt x="3223260" y="721551"/>
                    <a:pt x="3223260" y="1611630"/>
                  </a:cubicBezTo>
                  <a:cubicBezTo>
                    <a:pt x="3223260" y="2501709"/>
                    <a:pt x="2501709" y="3223260"/>
                    <a:pt x="1611630" y="3223260"/>
                  </a:cubicBezTo>
                  <a:cubicBezTo>
                    <a:pt x="721552" y="3223260"/>
                    <a:pt x="0" y="2501709"/>
                    <a:pt x="0" y="1611630"/>
                  </a:cubicBezTo>
                  <a:cubicBezTo>
                    <a:pt x="0" y="721551"/>
                    <a:pt x="721552" y="0"/>
                    <a:pt x="1611630" y="0"/>
                  </a:cubicBezTo>
                  <a:close/>
                </a:path>
              </a:pathLst>
            </a:custGeom>
            <a:solidFill>
              <a:sysClr val="windowText" lastClr="000000">
                <a:alpha val="20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1EC44088-C8E6-4D3D-BE8D-53127388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110" y="365125"/>
            <a:ext cx="966019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5F3F1B-699D-44FA-B720-B87194B0B686}"/>
              </a:ext>
            </a:extLst>
          </p:cNvPr>
          <p:cNvGrpSpPr/>
          <p:nvPr userDrawn="1"/>
        </p:nvGrpSpPr>
        <p:grpSpPr>
          <a:xfrm>
            <a:off x="2587907" y="5023870"/>
            <a:ext cx="7050597" cy="1690262"/>
            <a:chOff x="332936" y="4590783"/>
            <a:chExt cx="2937088" cy="16902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D72B9F-66C0-4493-BEDC-7AA556BAE91B}"/>
                </a:ext>
              </a:extLst>
            </p:cNvPr>
            <p:cNvSpPr txBox="1"/>
            <p:nvPr/>
          </p:nvSpPr>
          <p:spPr>
            <a:xfrm>
              <a:off x="332936" y="4590783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Lorem Ipsum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375C64-5ABD-4F38-B6AF-FBEF30460874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1695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696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2">
            <a:extLst>
              <a:ext uri="{FF2B5EF4-FFF2-40B4-BE49-F238E27FC236}">
                <a16:creationId xmlns:a16="http://schemas.microsoft.com/office/drawing/2014/main" id="{FEAB4837-8E89-4029-8EC3-126B89938492}"/>
              </a:ext>
            </a:extLst>
          </p:cNvPr>
          <p:cNvSpPr txBox="1"/>
          <p:nvPr userDrawn="1"/>
        </p:nvSpPr>
        <p:spPr>
          <a:xfrm>
            <a:off x="3111201" y="1368785"/>
            <a:ext cx="680636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19D9D39-93D5-476A-9927-4A674C5035D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10106932"/>
              </p:ext>
            </p:extLst>
          </p:nvPr>
        </p:nvGraphicFramePr>
        <p:xfrm>
          <a:off x="2958193" y="1809944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2359A05-5A1A-4EA5-9ABB-3772E320E0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85076096"/>
              </p:ext>
            </p:extLst>
          </p:nvPr>
        </p:nvGraphicFramePr>
        <p:xfrm>
          <a:off x="4689247" y="1809944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89D9A4-FA59-4FC3-BFAC-FF7A8EDA6635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9289" y="2120967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22" name="TextBox 36">
            <a:extLst>
              <a:ext uri="{FF2B5EF4-FFF2-40B4-BE49-F238E27FC236}">
                <a16:creationId xmlns:a16="http://schemas.microsoft.com/office/drawing/2014/main" id="{D3CAA5FE-6716-4905-B86C-198295C65972}"/>
              </a:ext>
            </a:extLst>
          </p:cNvPr>
          <p:cNvSpPr txBox="1"/>
          <p:nvPr userDrawn="1"/>
        </p:nvSpPr>
        <p:spPr>
          <a:xfrm>
            <a:off x="4249011" y="1843968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38AC8D-81EF-494B-B466-189A66368C0F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9849" y="2120966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24" name="TextBox 38">
            <a:extLst>
              <a:ext uri="{FF2B5EF4-FFF2-40B4-BE49-F238E27FC236}">
                <a16:creationId xmlns:a16="http://schemas.microsoft.com/office/drawing/2014/main" id="{4A6AD85A-479E-496C-A92B-1E7FA7E9BD0D}"/>
              </a:ext>
            </a:extLst>
          </p:cNvPr>
          <p:cNvSpPr txBox="1"/>
          <p:nvPr userDrawn="1"/>
        </p:nvSpPr>
        <p:spPr>
          <a:xfrm>
            <a:off x="6039572" y="1843967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35%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ED6886B2-DB01-4D64-ACE2-395AC28A04CB}"/>
              </a:ext>
            </a:extLst>
          </p:cNvPr>
          <p:cNvSpPr txBox="1"/>
          <p:nvPr userDrawn="1"/>
        </p:nvSpPr>
        <p:spPr>
          <a:xfrm>
            <a:off x="3431434" y="2370660"/>
            <a:ext cx="4251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</a:t>
            </a: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id="{41BD0792-CC07-40FC-A294-275624236903}"/>
              </a:ext>
            </a:extLst>
          </p:cNvPr>
          <p:cNvSpPr txBox="1"/>
          <p:nvPr userDrawn="1"/>
        </p:nvSpPr>
        <p:spPr>
          <a:xfrm>
            <a:off x="5075125" y="2370660"/>
            <a:ext cx="599844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Women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A522219-7732-40B0-BA31-EC98DCD57B3B}"/>
              </a:ext>
            </a:extLst>
          </p:cNvPr>
          <p:cNvCxnSpPr>
            <a:cxnSpLocks/>
          </p:cNvCxnSpPr>
          <p:nvPr userDrawn="1"/>
        </p:nvCxnSpPr>
        <p:spPr>
          <a:xfrm>
            <a:off x="3111201" y="1671311"/>
            <a:ext cx="3331688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0423C3C9-C33B-4F93-8E75-5D5FC9FFADB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5820701"/>
              </p:ext>
            </p:extLst>
          </p:nvPr>
        </p:nvGraphicFramePr>
        <p:xfrm>
          <a:off x="7183208" y="1684384"/>
          <a:ext cx="2057400" cy="169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extBox 89">
            <a:extLst>
              <a:ext uri="{FF2B5EF4-FFF2-40B4-BE49-F238E27FC236}">
                <a16:creationId xmlns:a16="http://schemas.microsoft.com/office/drawing/2014/main" id="{53D7C627-5E9D-42AE-9157-B4F04D8E000F}"/>
              </a:ext>
            </a:extLst>
          </p:cNvPr>
          <p:cNvSpPr txBox="1"/>
          <p:nvPr userDrawn="1"/>
        </p:nvSpPr>
        <p:spPr>
          <a:xfrm>
            <a:off x="6805575" y="1366242"/>
            <a:ext cx="394852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22B8300-E714-4411-ACEA-BBA74F6F63C1}"/>
              </a:ext>
            </a:extLst>
          </p:cNvPr>
          <p:cNvCxnSpPr>
            <a:cxnSpLocks/>
          </p:cNvCxnSpPr>
          <p:nvPr userDrawn="1"/>
        </p:nvCxnSpPr>
        <p:spPr>
          <a:xfrm>
            <a:off x="6805575" y="1668769"/>
            <a:ext cx="2121865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63" name="TextBox 91">
            <a:extLst>
              <a:ext uri="{FF2B5EF4-FFF2-40B4-BE49-F238E27FC236}">
                <a16:creationId xmlns:a16="http://schemas.microsoft.com/office/drawing/2014/main" id="{132E0AA1-D3C7-42BA-BFA0-D04BABF78E22}"/>
              </a:ext>
            </a:extLst>
          </p:cNvPr>
          <p:cNvSpPr txBox="1"/>
          <p:nvPr userDrawn="1"/>
        </p:nvSpPr>
        <p:spPr>
          <a:xfrm>
            <a:off x="6697178" y="1839860"/>
            <a:ext cx="48603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18-24</a:t>
            </a:r>
          </a:p>
        </p:txBody>
      </p:sp>
      <p:sp>
        <p:nvSpPr>
          <p:cNvPr id="64" name="TextBox 92">
            <a:extLst>
              <a:ext uri="{FF2B5EF4-FFF2-40B4-BE49-F238E27FC236}">
                <a16:creationId xmlns:a16="http://schemas.microsoft.com/office/drawing/2014/main" id="{66142A66-F566-408F-9225-7F810AF63A3E}"/>
              </a:ext>
            </a:extLst>
          </p:cNvPr>
          <p:cNvSpPr txBox="1"/>
          <p:nvPr userDrawn="1"/>
        </p:nvSpPr>
        <p:spPr>
          <a:xfrm>
            <a:off x="6697178" y="2220075"/>
            <a:ext cx="48603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25-44</a:t>
            </a:r>
          </a:p>
        </p:txBody>
      </p:sp>
      <p:sp>
        <p:nvSpPr>
          <p:cNvPr id="65" name="TextBox 93">
            <a:extLst>
              <a:ext uri="{FF2B5EF4-FFF2-40B4-BE49-F238E27FC236}">
                <a16:creationId xmlns:a16="http://schemas.microsoft.com/office/drawing/2014/main" id="{671B4656-B52F-48B5-82C6-03F47E8CB2B4}"/>
              </a:ext>
            </a:extLst>
          </p:cNvPr>
          <p:cNvSpPr txBox="1"/>
          <p:nvPr userDrawn="1"/>
        </p:nvSpPr>
        <p:spPr>
          <a:xfrm>
            <a:off x="6697178" y="2600291"/>
            <a:ext cx="48603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45-64</a:t>
            </a:r>
          </a:p>
        </p:txBody>
      </p:sp>
      <p:sp>
        <p:nvSpPr>
          <p:cNvPr id="66" name="TextBox 94">
            <a:extLst>
              <a:ext uri="{FF2B5EF4-FFF2-40B4-BE49-F238E27FC236}">
                <a16:creationId xmlns:a16="http://schemas.microsoft.com/office/drawing/2014/main" id="{34A71E77-0D7F-4853-BDD3-EFC77863D20D}"/>
              </a:ext>
            </a:extLst>
          </p:cNvPr>
          <p:cNvSpPr txBox="1"/>
          <p:nvPr userDrawn="1"/>
        </p:nvSpPr>
        <p:spPr>
          <a:xfrm>
            <a:off x="6802977" y="2980507"/>
            <a:ext cx="380232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65+</a:t>
            </a:r>
          </a:p>
        </p:txBody>
      </p:sp>
      <p:sp>
        <p:nvSpPr>
          <p:cNvPr id="44" name="TextBox 72">
            <a:extLst>
              <a:ext uri="{FF2B5EF4-FFF2-40B4-BE49-F238E27FC236}">
                <a16:creationId xmlns:a16="http://schemas.microsoft.com/office/drawing/2014/main" id="{2CC2A292-352E-4E12-975D-F8F2FFF463CD}"/>
              </a:ext>
            </a:extLst>
          </p:cNvPr>
          <p:cNvSpPr txBox="1"/>
          <p:nvPr userDrawn="1"/>
        </p:nvSpPr>
        <p:spPr>
          <a:xfrm>
            <a:off x="2293809" y="4011489"/>
            <a:ext cx="881652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8A3AEE-7BFC-4A2D-AFBF-63952A0BB3F6}"/>
              </a:ext>
            </a:extLst>
          </p:cNvPr>
          <p:cNvCxnSpPr>
            <a:cxnSpLocks/>
          </p:cNvCxnSpPr>
          <p:nvPr userDrawn="1"/>
        </p:nvCxnSpPr>
        <p:spPr>
          <a:xfrm>
            <a:off x="2293810" y="4314016"/>
            <a:ext cx="2860517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26AEC5E4-F147-4642-9EDD-34995C39AAA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13397149"/>
              </p:ext>
            </p:extLst>
          </p:nvPr>
        </p:nvGraphicFramePr>
        <p:xfrm>
          <a:off x="5834957" y="4515578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123ABDCA-4D4D-43A7-B36D-D5CCE1DA6BC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61200327"/>
              </p:ext>
            </p:extLst>
          </p:nvPr>
        </p:nvGraphicFramePr>
        <p:xfrm>
          <a:off x="7288577" y="4515578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C41AAE9B-7BC8-4557-BFAB-5A598FFD704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73576398"/>
              </p:ext>
            </p:extLst>
          </p:nvPr>
        </p:nvGraphicFramePr>
        <p:xfrm>
          <a:off x="8742198" y="4515578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D4546DC-9DC2-4B73-A7D5-87CA8D8E880E}"/>
              </a:ext>
            </a:extLst>
          </p:cNvPr>
          <p:cNvCxnSpPr>
            <a:cxnSpLocks/>
          </p:cNvCxnSpPr>
          <p:nvPr userDrawn="1"/>
        </p:nvCxnSpPr>
        <p:spPr>
          <a:xfrm flipH="1">
            <a:off x="6702097" y="4834660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51" name="TextBox 79">
            <a:extLst>
              <a:ext uri="{FF2B5EF4-FFF2-40B4-BE49-F238E27FC236}">
                <a16:creationId xmlns:a16="http://schemas.microsoft.com/office/drawing/2014/main" id="{E6078285-5FFA-4640-AB12-20912275C542}"/>
              </a:ext>
            </a:extLst>
          </p:cNvPr>
          <p:cNvSpPr txBox="1"/>
          <p:nvPr userDrawn="1"/>
        </p:nvSpPr>
        <p:spPr>
          <a:xfrm>
            <a:off x="7081820" y="4557661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85%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5CF50DD-1EB5-4592-8815-1CA78CF92813}"/>
              </a:ext>
            </a:extLst>
          </p:cNvPr>
          <p:cNvCxnSpPr>
            <a:cxnSpLocks/>
          </p:cNvCxnSpPr>
          <p:nvPr userDrawn="1"/>
        </p:nvCxnSpPr>
        <p:spPr>
          <a:xfrm flipH="1">
            <a:off x="8091607" y="4834660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53" name="TextBox 81">
            <a:extLst>
              <a:ext uri="{FF2B5EF4-FFF2-40B4-BE49-F238E27FC236}">
                <a16:creationId xmlns:a16="http://schemas.microsoft.com/office/drawing/2014/main" id="{3EB335AC-7188-4599-AF6A-2FFB2C4D4B5E}"/>
              </a:ext>
            </a:extLst>
          </p:cNvPr>
          <p:cNvSpPr txBox="1"/>
          <p:nvPr userDrawn="1"/>
        </p:nvSpPr>
        <p:spPr>
          <a:xfrm>
            <a:off x="8471330" y="4557661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80%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803DA6D-707A-430C-AF9F-966F98223A34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7120" y="4836414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55" name="TextBox 83">
            <a:extLst>
              <a:ext uri="{FF2B5EF4-FFF2-40B4-BE49-F238E27FC236}">
                <a16:creationId xmlns:a16="http://schemas.microsoft.com/office/drawing/2014/main" id="{54C9AAF0-D5A0-408D-81FC-41C8615C8B89}"/>
              </a:ext>
            </a:extLst>
          </p:cNvPr>
          <p:cNvSpPr txBox="1"/>
          <p:nvPr userDrawn="1"/>
        </p:nvSpPr>
        <p:spPr>
          <a:xfrm>
            <a:off x="10006843" y="4559415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</a:t>
            </a:r>
          </a:p>
        </p:txBody>
      </p:sp>
      <p:sp>
        <p:nvSpPr>
          <p:cNvPr id="56" name="TextBox 84">
            <a:extLst>
              <a:ext uri="{FF2B5EF4-FFF2-40B4-BE49-F238E27FC236}">
                <a16:creationId xmlns:a16="http://schemas.microsoft.com/office/drawing/2014/main" id="{58A452A9-AF73-434E-BFCE-07ED84FD967A}"/>
              </a:ext>
            </a:extLst>
          </p:cNvPr>
          <p:cNvSpPr txBox="1"/>
          <p:nvPr userDrawn="1"/>
        </p:nvSpPr>
        <p:spPr>
          <a:xfrm>
            <a:off x="6267322" y="5078266"/>
            <a:ext cx="50687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</a:t>
            </a:r>
          </a:p>
        </p:txBody>
      </p:sp>
      <p:sp>
        <p:nvSpPr>
          <p:cNvPr id="57" name="TextBox 85">
            <a:extLst>
              <a:ext uri="{FF2B5EF4-FFF2-40B4-BE49-F238E27FC236}">
                <a16:creationId xmlns:a16="http://schemas.microsoft.com/office/drawing/2014/main" id="{4FD41D71-C08E-410F-B736-13E360F18186}"/>
              </a:ext>
            </a:extLst>
          </p:cNvPr>
          <p:cNvSpPr txBox="1"/>
          <p:nvPr userDrawn="1"/>
        </p:nvSpPr>
        <p:spPr>
          <a:xfrm>
            <a:off x="7628880" y="5078267"/>
            <a:ext cx="68640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Suburban</a:t>
            </a:r>
          </a:p>
        </p:txBody>
      </p:sp>
      <p:sp>
        <p:nvSpPr>
          <p:cNvPr id="58" name="TextBox 86">
            <a:extLst>
              <a:ext uri="{FF2B5EF4-FFF2-40B4-BE49-F238E27FC236}">
                <a16:creationId xmlns:a16="http://schemas.microsoft.com/office/drawing/2014/main" id="{FB926EB7-0907-445D-8D19-980DF23373AF}"/>
              </a:ext>
            </a:extLst>
          </p:cNvPr>
          <p:cNvSpPr txBox="1"/>
          <p:nvPr userDrawn="1"/>
        </p:nvSpPr>
        <p:spPr>
          <a:xfrm>
            <a:off x="9195618" y="5078266"/>
            <a:ext cx="455574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</a:t>
            </a:r>
          </a:p>
        </p:txBody>
      </p:sp>
      <p:sp>
        <p:nvSpPr>
          <p:cNvPr id="59" name="TextBox 87">
            <a:extLst>
              <a:ext uri="{FF2B5EF4-FFF2-40B4-BE49-F238E27FC236}">
                <a16:creationId xmlns:a16="http://schemas.microsoft.com/office/drawing/2014/main" id="{582318C2-9F29-491D-9CFA-1ECF4D8256F9}"/>
              </a:ext>
            </a:extLst>
          </p:cNvPr>
          <p:cNvSpPr txBox="1"/>
          <p:nvPr userDrawn="1"/>
        </p:nvSpPr>
        <p:spPr>
          <a:xfrm>
            <a:off x="5988183" y="4011489"/>
            <a:ext cx="770660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BBE9D98-73AB-4800-BCCD-35B293229433}"/>
              </a:ext>
            </a:extLst>
          </p:cNvPr>
          <p:cNvCxnSpPr>
            <a:cxnSpLocks/>
          </p:cNvCxnSpPr>
          <p:nvPr userDrawn="1"/>
        </p:nvCxnSpPr>
        <p:spPr>
          <a:xfrm>
            <a:off x="5988183" y="4314016"/>
            <a:ext cx="4440418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0D121D2-2841-4ACF-BBBC-EC21563B99A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33306893"/>
              </p:ext>
            </p:extLst>
          </p:nvPr>
        </p:nvGraphicFramePr>
        <p:xfrm>
          <a:off x="3186055" y="4487286"/>
          <a:ext cx="2057400" cy="139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A6257AC0-0127-41BC-B78D-4A88DDCA7CF5}"/>
              </a:ext>
            </a:extLst>
          </p:cNvPr>
          <p:cNvSpPr/>
          <p:nvPr userDrawn="1"/>
        </p:nvSpPr>
        <p:spPr>
          <a:xfrm>
            <a:off x="2053859" y="5338304"/>
            <a:ext cx="11575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Bachelor's or Advanced Degree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7BB5790-DBAB-4BF4-B0AC-BCDA330307C7}"/>
              </a:ext>
            </a:extLst>
          </p:cNvPr>
          <p:cNvSpPr/>
          <p:nvPr userDrawn="1"/>
        </p:nvSpPr>
        <p:spPr>
          <a:xfrm>
            <a:off x="2053859" y="5040503"/>
            <a:ext cx="115757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college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627E3F3-9D74-4254-A066-000D2D1A3426}"/>
              </a:ext>
            </a:extLst>
          </p:cNvPr>
          <p:cNvSpPr/>
          <p:nvPr userDrawn="1"/>
        </p:nvSpPr>
        <p:spPr>
          <a:xfrm>
            <a:off x="2053859" y="4588812"/>
            <a:ext cx="11575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school degree or less</a:t>
            </a:r>
          </a:p>
        </p:txBody>
      </p:sp>
    </p:spTree>
    <p:extLst>
      <p:ext uri="{BB962C8B-B14F-4D97-AF65-F5344CB8AC3E}">
        <p14:creationId xmlns:p14="http://schemas.microsoft.com/office/powerpoint/2010/main" val="3954356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5876-6A34-4F14-8E0F-4A4F2595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7598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838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79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51DC823-B222-4B11-BD1C-8AF926CEBCFE}"/>
              </a:ext>
            </a:extLst>
          </p:cNvPr>
          <p:cNvCxnSpPr/>
          <p:nvPr userDrawn="1"/>
        </p:nvCxnSpPr>
        <p:spPr>
          <a:xfrm>
            <a:off x="6821905" y="1564106"/>
            <a:ext cx="4235116" cy="0"/>
          </a:xfrm>
          <a:prstGeom prst="line">
            <a:avLst/>
          </a:prstGeom>
          <a:ln w="1905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7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3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6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F93009-C975-4261-B27C-4604CE954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6509" t="18707" r="6509" b="2919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431377-D786-4962-BB84-1409EBEBB903}"/>
              </a:ext>
            </a:extLst>
          </p:cNvPr>
          <p:cNvSpPr/>
          <p:nvPr userDrawn="1"/>
        </p:nvSpPr>
        <p:spPr>
          <a:xfrm>
            <a:off x="2636921" y="1070814"/>
            <a:ext cx="6918158" cy="3609474"/>
          </a:xfrm>
          <a:prstGeom prst="rect">
            <a:avLst/>
          </a:prstGeom>
          <a:solidFill>
            <a:schemeClr val="bg1"/>
          </a:solidFill>
          <a:ln w="57150"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Aileron Light" panose="00000400000000000000" pitchFamily="5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3E0FF6-AA31-4E89-9BEC-7A0CBFE22889}"/>
              </a:ext>
            </a:extLst>
          </p:cNvPr>
          <p:cNvSpPr/>
          <p:nvPr userDrawn="1"/>
        </p:nvSpPr>
        <p:spPr>
          <a:xfrm>
            <a:off x="4086726" y="4150899"/>
            <a:ext cx="4018547" cy="866273"/>
          </a:xfrm>
          <a:prstGeom prst="rect">
            <a:avLst/>
          </a:prstGeom>
          <a:solidFill>
            <a:srgbClr val="004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en-US" sz="1400" b="0" i="0" dirty="0">
                <a:solidFill>
                  <a:schemeClr val="bg1"/>
                </a:solidFill>
                <a:effectLst/>
                <a:latin typeface="Aileron Light" panose="00000400000000000000" pitchFamily="50" charset="0"/>
              </a:rPr>
              <a:t>Prof. Ralucca Gera, rgera@nps.edu </a:t>
            </a:r>
          </a:p>
          <a:p>
            <a:pPr indent="0" algn="ctr">
              <a:buNone/>
            </a:pPr>
            <a:r>
              <a:rPr lang="en-US" sz="1400" b="0" i="0" dirty="0">
                <a:solidFill>
                  <a:schemeClr val="bg1"/>
                </a:solidFill>
                <a:effectLst/>
                <a:latin typeface="Aileron Light" panose="00000400000000000000" pitchFamily="50" charset="0"/>
              </a:rPr>
              <a:t>Applied Mathematics Department, 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ileron Light" panose="00000400000000000000" pitchFamily="50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ileron Light" panose="00000400000000000000" pitchFamily="50" charset="0"/>
              </a:rPr>
              <a:t>Naval Postgraduate School</a:t>
            </a:r>
          </a:p>
        </p:txBody>
      </p:sp>
    </p:spTree>
    <p:extLst>
      <p:ext uri="{BB962C8B-B14F-4D97-AF65-F5344CB8AC3E}">
        <p14:creationId xmlns:p14="http://schemas.microsoft.com/office/powerpoint/2010/main" val="94026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05A32-6789-40B5-B940-4F425BAC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8C8C8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862B7-5DD1-40D2-9476-9FF611C45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3150"/>
            <a:ext cx="10515600" cy="389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601C4-57EE-40B0-8EAF-42A95374A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8EA50-7AC9-4AC3-A242-75D5D7E70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9878-6C2D-41EC-AF8A-845E219B4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03037-E23A-4788-B7D3-57030549D401}"/>
              </a:ext>
            </a:extLst>
          </p:cNvPr>
          <p:cNvSpPr/>
          <p:nvPr userDrawn="1"/>
        </p:nvSpPr>
        <p:spPr>
          <a:xfrm>
            <a:off x="336884" y="1155032"/>
            <a:ext cx="11405937" cy="4957010"/>
          </a:xfrm>
          <a:prstGeom prst="rect">
            <a:avLst/>
          </a:prstGeom>
          <a:noFill/>
          <a:ln w="28575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1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0" y="4764505"/>
            <a:ext cx="12192000" cy="2093495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94"/>
            <a:ext cx="9019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0" y="4772306"/>
            <a:ext cx="12192000" cy="2085694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207"/>
            <a:ext cx="9019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0" y="1732546"/>
            <a:ext cx="12192000" cy="5125453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207"/>
            <a:ext cx="9019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2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5476" y="260465"/>
            <a:ext cx="12192000" cy="1147158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9712370" y="6411822"/>
            <a:ext cx="2479630" cy="446178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605"/>
            <a:ext cx="9019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0" y="6176963"/>
            <a:ext cx="8117306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7824417" y="6423738"/>
            <a:ext cx="231063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2325" y="353210"/>
            <a:ext cx="152704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8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5476" y="266629"/>
            <a:ext cx="12192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9712370" y="6411822"/>
            <a:ext cx="2479630" cy="446178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94"/>
            <a:ext cx="9019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5476" y="6176963"/>
            <a:ext cx="8117306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cap="small" baseline="0" dirty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7824417" y="6423738"/>
            <a:ext cx="231063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72827" y="299662"/>
            <a:ext cx="1180627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5477" y="260464"/>
            <a:ext cx="12192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9712370" y="6411822"/>
            <a:ext cx="2479630" cy="446178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207"/>
            <a:ext cx="9019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5477" y="6176963"/>
            <a:ext cx="8117306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cap="small" baseline="0" dirty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7824417" y="6423738"/>
            <a:ext cx="231063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8542" y="260464"/>
            <a:ext cx="1550504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4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886322" y="0"/>
            <a:ext cx="9305677" cy="5173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4165"/>
            <a:ext cx="12192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21" y="53889"/>
            <a:ext cx="228619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9BA68-5124-4231-9131-C8556E1A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110" y="365125"/>
            <a:ext cx="9660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9D35D-CBF9-40F9-ADD5-4F79B0A7D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1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3" r:id="rId4"/>
    <p:sldLayoutId id="2147483672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C09C4-D22A-461D-A306-339EB1E4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00" y="365125"/>
            <a:ext cx="8900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7922A-E35D-4B1A-8875-C4EE765A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E506EF4-A73D-4255-A1F7-9F819D45751E}"/>
              </a:ext>
            </a:extLst>
          </p:cNvPr>
          <p:cNvSpPr/>
          <p:nvPr userDrawn="1"/>
        </p:nvSpPr>
        <p:spPr>
          <a:xfrm>
            <a:off x="0" y="6536031"/>
            <a:ext cx="8345018" cy="320552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4703E6-B44A-414B-A184-3B9323D66EE2}"/>
              </a:ext>
            </a:extLst>
          </p:cNvPr>
          <p:cNvSpPr/>
          <p:nvPr userDrawn="1"/>
        </p:nvSpPr>
        <p:spPr>
          <a:xfrm>
            <a:off x="8231478" y="6529917"/>
            <a:ext cx="2221523" cy="326665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CD56FF-66EA-4B58-8957-93CDB0ED6293}"/>
              </a:ext>
            </a:extLst>
          </p:cNvPr>
          <p:cNvSpPr/>
          <p:nvPr userDrawn="1"/>
        </p:nvSpPr>
        <p:spPr>
          <a:xfrm>
            <a:off x="10075390" y="6530947"/>
            <a:ext cx="2107983" cy="327053"/>
          </a:xfrm>
          <a:custGeom>
            <a:avLst/>
            <a:gdLst>
              <a:gd name="connsiteX0" fmla="*/ 238253 w 2107983"/>
              <a:gd name="connsiteY0" fmla="*/ 0 h 327053"/>
              <a:gd name="connsiteX1" fmla="*/ 2099025 w 2107983"/>
              <a:gd name="connsiteY1" fmla="*/ 0 h 327053"/>
              <a:gd name="connsiteX2" fmla="*/ 2107983 w 2107983"/>
              <a:gd name="connsiteY2" fmla="*/ 8524 h 327053"/>
              <a:gd name="connsiteX3" fmla="*/ 2107983 w 2107983"/>
              <a:gd name="connsiteY3" fmla="*/ 327053 h 327053"/>
              <a:gd name="connsiteX4" fmla="*/ 526071 w 2107983"/>
              <a:gd name="connsiteY4" fmla="*/ 327053 h 327053"/>
              <a:gd name="connsiteX5" fmla="*/ 0 w 2107983"/>
              <a:gd name="connsiteY5" fmla="*/ 0 h 327053"/>
              <a:gd name="connsiteX6" fmla="*/ 367 w 2107983"/>
              <a:gd name="connsiteY6" fmla="*/ 0 h 327053"/>
              <a:gd name="connsiteX7" fmla="*/ 1021 w 2107983"/>
              <a:gd name="connsiteY7" fmla="*/ 971 h 32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983" h="327053">
                <a:moveTo>
                  <a:pt x="238253" y="0"/>
                </a:moveTo>
                <a:lnTo>
                  <a:pt x="2099025" y="0"/>
                </a:lnTo>
                <a:lnTo>
                  <a:pt x="2107983" y="8524"/>
                </a:lnTo>
                <a:lnTo>
                  <a:pt x="2107983" y="327053"/>
                </a:lnTo>
                <a:lnTo>
                  <a:pt x="526071" y="327053"/>
                </a:lnTo>
                <a:close/>
                <a:moveTo>
                  <a:pt x="0" y="0"/>
                </a:moveTo>
                <a:lnTo>
                  <a:pt x="367" y="0"/>
                </a:lnTo>
                <a:lnTo>
                  <a:pt x="1021" y="971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D801502-B426-469D-A295-F575CF23FE01}"/>
              </a:ext>
            </a:extLst>
          </p:cNvPr>
          <p:cNvSpPr/>
          <p:nvPr userDrawn="1"/>
        </p:nvSpPr>
        <p:spPr>
          <a:xfrm>
            <a:off x="2762667" y="0"/>
            <a:ext cx="3001453" cy="6868529"/>
          </a:xfrm>
          <a:prstGeom prst="rect">
            <a:avLst/>
          </a:prstGeom>
          <a:solidFill>
            <a:srgbClr val="8C8C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6CCBE-8A1E-4445-BFBC-A8CED225F3A6}"/>
              </a:ext>
            </a:extLst>
          </p:cNvPr>
          <p:cNvSpPr/>
          <p:nvPr userDrawn="1"/>
        </p:nvSpPr>
        <p:spPr>
          <a:xfrm>
            <a:off x="2672477" y="0"/>
            <a:ext cx="3001453" cy="6868529"/>
          </a:xfrm>
          <a:prstGeom prst="rect">
            <a:avLst/>
          </a:pr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E17FB2-A426-4DE4-94E1-6B402A012EAF}"/>
              </a:ext>
            </a:extLst>
          </p:cNvPr>
          <p:cNvSpPr/>
          <p:nvPr userDrawn="1"/>
        </p:nvSpPr>
        <p:spPr>
          <a:xfrm>
            <a:off x="-14034" y="0"/>
            <a:ext cx="5579947" cy="6868529"/>
          </a:xfrm>
          <a:prstGeom prst="rect">
            <a:avLst/>
          </a:prstGeom>
          <a:solidFill>
            <a:srgbClr val="0045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11441783" y="6367940"/>
            <a:ext cx="594026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1244DF-5CD4-4FB9-ABD7-D55E64BD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77" y="2766218"/>
            <a:ext cx="5173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887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ileron Light" panose="000004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D801502-B426-469D-A295-F575CF23FE01}"/>
              </a:ext>
            </a:extLst>
          </p:cNvPr>
          <p:cNvSpPr/>
          <p:nvPr userDrawn="1"/>
        </p:nvSpPr>
        <p:spPr>
          <a:xfrm>
            <a:off x="2762667" y="0"/>
            <a:ext cx="3001453" cy="6868529"/>
          </a:xfrm>
          <a:prstGeom prst="rect">
            <a:avLst/>
          </a:prstGeom>
          <a:solidFill>
            <a:srgbClr val="004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6CCBE-8A1E-4445-BFBC-A8CED225F3A6}"/>
              </a:ext>
            </a:extLst>
          </p:cNvPr>
          <p:cNvSpPr/>
          <p:nvPr userDrawn="1"/>
        </p:nvSpPr>
        <p:spPr>
          <a:xfrm>
            <a:off x="2672477" y="0"/>
            <a:ext cx="3001453" cy="6868529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E17FB2-A426-4DE4-94E1-6B402A012EAF}"/>
              </a:ext>
            </a:extLst>
          </p:cNvPr>
          <p:cNvSpPr/>
          <p:nvPr userDrawn="1"/>
        </p:nvSpPr>
        <p:spPr>
          <a:xfrm>
            <a:off x="-14034" y="0"/>
            <a:ext cx="5579947" cy="6868529"/>
          </a:xfrm>
          <a:prstGeom prst="rect">
            <a:avLst/>
          </a:pr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11441783" y="6367940"/>
            <a:ext cx="594026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1244DF-5CD4-4FB9-ABD7-D55E64BD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77" y="2766218"/>
            <a:ext cx="5173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63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ileron Light" panose="000004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D801502-B426-469D-A295-F575CF23FE01}"/>
              </a:ext>
            </a:extLst>
          </p:cNvPr>
          <p:cNvSpPr/>
          <p:nvPr userDrawn="1"/>
        </p:nvSpPr>
        <p:spPr>
          <a:xfrm>
            <a:off x="2762667" y="0"/>
            <a:ext cx="3001453" cy="6868529"/>
          </a:xfrm>
          <a:prstGeom prst="rect">
            <a:avLst/>
          </a:prstGeom>
          <a:solidFill>
            <a:srgbClr val="FFD5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6CCBE-8A1E-4445-BFBC-A8CED225F3A6}"/>
              </a:ext>
            </a:extLst>
          </p:cNvPr>
          <p:cNvSpPr/>
          <p:nvPr userDrawn="1"/>
        </p:nvSpPr>
        <p:spPr>
          <a:xfrm>
            <a:off x="2672477" y="0"/>
            <a:ext cx="3001453" cy="6868529"/>
          </a:xfrm>
          <a:prstGeom prst="rect">
            <a:avLst/>
          </a:prstGeom>
          <a:solidFill>
            <a:srgbClr val="00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E17FB2-A426-4DE4-94E1-6B402A012EAF}"/>
              </a:ext>
            </a:extLst>
          </p:cNvPr>
          <p:cNvSpPr/>
          <p:nvPr userDrawn="1"/>
        </p:nvSpPr>
        <p:spPr>
          <a:xfrm>
            <a:off x="-14034" y="0"/>
            <a:ext cx="5579947" cy="6868529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11441783" y="6367940"/>
            <a:ext cx="594026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1244DF-5CD4-4FB9-ABD7-D55E64BD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77" y="2766218"/>
            <a:ext cx="5173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3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ileron Light" panose="000004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D2BA2B54-18DE-4997-80A0-9B2C0B3E42FD}"/>
              </a:ext>
            </a:extLst>
          </p:cNvPr>
          <p:cNvSpPr/>
          <p:nvPr userDrawn="1"/>
        </p:nvSpPr>
        <p:spPr>
          <a:xfrm flipH="1">
            <a:off x="-3687643" y="0"/>
            <a:ext cx="6533147" cy="7772400"/>
          </a:xfrm>
          <a:prstGeom prst="parallelogram">
            <a:avLst/>
          </a:prstGeom>
          <a:solidFill>
            <a:srgbClr val="8C8C8C"/>
          </a:solidFill>
          <a:ln>
            <a:noFill/>
          </a:ln>
          <a:effectLst>
            <a:outerShdw blurRad="5080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CCEB228-6C40-4CF2-8521-38D23AD0C764}"/>
              </a:ext>
            </a:extLst>
          </p:cNvPr>
          <p:cNvSpPr/>
          <p:nvPr userDrawn="1"/>
        </p:nvSpPr>
        <p:spPr>
          <a:xfrm flipH="1">
            <a:off x="-3944573" y="0"/>
            <a:ext cx="6533147" cy="7772400"/>
          </a:xfrm>
          <a:prstGeom prst="parallelogram">
            <a:avLst/>
          </a:pr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980E0885-1E09-4B6A-879F-AFA1E3377DEE}"/>
              </a:ext>
            </a:extLst>
          </p:cNvPr>
          <p:cNvSpPr/>
          <p:nvPr userDrawn="1"/>
        </p:nvSpPr>
        <p:spPr>
          <a:xfrm flipH="1">
            <a:off x="-4250362" y="0"/>
            <a:ext cx="6533147" cy="7772400"/>
          </a:xfrm>
          <a:prstGeom prst="parallelogram">
            <a:avLst/>
          </a:prstGeom>
          <a:solidFill>
            <a:srgbClr val="004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11441783" y="6367940"/>
            <a:ext cx="594026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1244DF-5CD4-4FB9-ABD7-D55E64BD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05" y="323808"/>
            <a:ext cx="88030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ileron Light" panose="000004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D2BA2B54-18DE-4997-80A0-9B2C0B3E42FD}"/>
              </a:ext>
            </a:extLst>
          </p:cNvPr>
          <p:cNvSpPr/>
          <p:nvPr userDrawn="1"/>
        </p:nvSpPr>
        <p:spPr>
          <a:xfrm flipH="1">
            <a:off x="-3639520" y="0"/>
            <a:ext cx="6533147" cy="7772400"/>
          </a:xfrm>
          <a:prstGeom prst="parallelogram">
            <a:avLst/>
          </a:prstGeom>
          <a:solidFill>
            <a:srgbClr val="FFD503"/>
          </a:solidFill>
          <a:ln>
            <a:noFill/>
          </a:ln>
          <a:effectLst>
            <a:outerShdw blurRad="5080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CCEB228-6C40-4CF2-8521-38D23AD0C764}"/>
              </a:ext>
            </a:extLst>
          </p:cNvPr>
          <p:cNvSpPr/>
          <p:nvPr userDrawn="1"/>
        </p:nvSpPr>
        <p:spPr>
          <a:xfrm flipH="1">
            <a:off x="-3944573" y="0"/>
            <a:ext cx="6533147" cy="7772400"/>
          </a:xfrm>
          <a:prstGeom prst="parallelogram">
            <a:avLst/>
          </a:prstGeom>
          <a:solidFill>
            <a:srgbClr val="00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980E0885-1E09-4B6A-879F-AFA1E3377DEE}"/>
              </a:ext>
            </a:extLst>
          </p:cNvPr>
          <p:cNvSpPr/>
          <p:nvPr userDrawn="1"/>
        </p:nvSpPr>
        <p:spPr>
          <a:xfrm flipH="1">
            <a:off x="-4250362" y="0"/>
            <a:ext cx="6533147" cy="7772400"/>
          </a:xfrm>
          <a:prstGeom prst="parallelogram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11441783" y="6367940"/>
            <a:ext cx="594026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1244DF-5CD4-4FB9-ABD7-D55E64BD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05" y="323808"/>
            <a:ext cx="88030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95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ileron Light" panose="000004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D2BA2B54-18DE-4997-80A0-9B2C0B3E42FD}"/>
              </a:ext>
            </a:extLst>
          </p:cNvPr>
          <p:cNvSpPr/>
          <p:nvPr userDrawn="1"/>
        </p:nvSpPr>
        <p:spPr>
          <a:xfrm flipH="1">
            <a:off x="-3639520" y="0"/>
            <a:ext cx="6533147" cy="7772400"/>
          </a:xfrm>
          <a:prstGeom prst="parallelogram">
            <a:avLst/>
          </a:prstGeom>
          <a:solidFill>
            <a:srgbClr val="00417F"/>
          </a:solidFill>
          <a:ln>
            <a:noFill/>
          </a:ln>
          <a:effectLst>
            <a:outerShdw blurRad="5080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CCEB228-6C40-4CF2-8521-38D23AD0C764}"/>
              </a:ext>
            </a:extLst>
          </p:cNvPr>
          <p:cNvSpPr/>
          <p:nvPr userDrawn="1"/>
        </p:nvSpPr>
        <p:spPr>
          <a:xfrm flipH="1">
            <a:off x="-3944578" y="0"/>
            <a:ext cx="6533147" cy="7772400"/>
          </a:xfrm>
          <a:prstGeom prst="parallelogram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980E0885-1E09-4B6A-879F-AFA1E3377DEE}"/>
              </a:ext>
            </a:extLst>
          </p:cNvPr>
          <p:cNvSpPr/>
          <p:nvPr userDrawn="1"/>
        </p:nvSpPr>
        <p:spPr>
          <a:xfrm flipH="1">
            <a:off x="-4250362" y="0"/>
            <a:ext cx="6533147" cy="7772400"/>
          </a:xfrm>
          <a:prstGeom prst="parallelogram">
            <a:avLst/>
          </a:pr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11441783" y="6367940"/>
            <a:ext cx="594026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1244DF-5CD4-4FB9-ABD7-D55E64BD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05" y="323808"/>
            <a:ext cx="88030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96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ileron Light" panose="000004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05A32-6789-40B5-B940-4F425BAC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41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862B7-5DD1-40D2-9476-9FF611C45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3150"/>
            <a:ext cx="10515600" cy="389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601C4-57EE-40B0-8EAF-42A95374A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8EA50-7AC9-4AC3-A242-75D5D7E70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9878-6C2D-41EC-AF8A-845E219B4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03037-E23A-4788-B7D3-57030549D401}"/>
              </a:ext>
            </a:extLst>
          </p:cNvPr>
          <p:cNvSpPr/>
          <p:nvPr userDrawn="1"/>
        </p:nvSpPr>
        <p:spPr>
          <a:xfrm>
            <a:off x="336884" y="1155032"/>
            <a:ext cx="11405937" cy="4957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9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05A32-6789-40B5-B940-4F425BAC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D50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862B7-5DD1-40D2-9476-9FF611C45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3150"/>
            <a:ext cx="10515600" cy="389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601C4-57EE-40B0-8EAF-42A95374A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D7F4-AF73-4716-9B6A-513C3A1060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8EA50-7AC9-4AC3-A242-75D5D7E70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9878-6C2D-41EC-AF8A-845E219B4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03037-E23A-4788-B7D3-57030549D401}"/>
              </a:ext>
            </a:extLst>
          </p:cNvPr>
          <p:cNvSpPr/>
          <p:nvPr userDrawn="1"/>
        </p:nvSpPr>
        <p:spPr>
          <a:xfrm>
            <a:off x="336884" y="1155032"/>
            <a:ext cx="11405937" cy="4957010"/>
          </a:xfrm>
          <a:prstGeom prst="rect">
            <a:avLst/>
          </a:prstGeom>
          <a:noFill/>
          <a:ln w="28575">
            <a:solidFill>
              <a:srgbClr val="FFD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x.lanl.gov/reference/generated/networkx.generators.random_graphs.erdos_renyi_graph.html#networkx.generators.random_graphs.erdos_renyi_graph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isb1-INI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tworkx.github.io/documentation/networkx-1.10/reference/generated/networkx.generators.geometric.random_geometric_graph.html#networkx.generators.geometric.random_geometric_graph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citations?view_op=view_citation&amp;hl=en&amp;user=cVeVZ1YAAAAJ&amp;citation_for_view=cVeVZ1YAAAAJ:8igAKu_hPxwC" TargetMode="External"/><Relationship Id="rId2" Type="http://schemas.openxmlformats.org/officeDocument/2006/relationships/hyperlink" Target="https://cle.nps.edu/access/content/group/5cb3b971-441c-418d-b57f-615baef24199/Text%20Books/02-random%20graphs.pdf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scholar.google.com/citations?view_op=view_citation&amp;hl=en&amp;user=vsj2slIAAAAJ&amp;citation_for_view=vsj2slIAAAAJ:u5HHmVD_uO8C" TargetMode="External"/><Relationship Id="rId4" Type="http://schemas.openxmlformats.org/officeDocument/2006/relationships/hyperlink" Target="http://scholar.google.com/citations?view_op=view_citation&amp;hl=en&amp;user=LhOAiXMAAAAJ&amp;citation_for_view=LhOAiXMAAAAJ:u5HHmVD_uO8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tworkx.github.io/documentation/latest/reference/generators.html" TargetMode="External"/><Relationship Id="rId2" Type="http://schemas.openxmlformats.org/officeDocument/2006/relationships/hyperlink" Target="https://www.youtube.com/watch?v=yisN77RMAAA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0595" y="1202714"/>
            <a:ext cx="8449627" cy="16764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pitchFamily="28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MS PGothic" pitchFamily="34" charset="-128"/>
                <a:cs typeface="ＭＳ Ｐゴシック" pitchFamily="28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MS PGothic" pitchFamily="34" charset="-128"/>
                <a:cs typeface="ＭＳ Ｐゴシック" pitchFamily="28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MS PGothic" pitchFamily="34" charset="-128"/>
                <a:cs typeface="ＭＳ Ｐゴシック" pitchFamily="28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MS PGothic" pitchFamily="34" charset="-128"/>
                <a:cs typeface="ＭＳ Ｐゴシック" pitchFamily="28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ＭＳ Ｐゴシック" pitchFamily="28" charset="-128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ＭＳ Ｐゴシック" pitchFamily="28" charset="-128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ＭＳ Ｐゴシック" pitchFamily="28" charset="-128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ＭＳ Ｐゴシック" pitchFamily="28" charset="-128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00417F"/>
                </a:solidFill>
                <a:latin typeface="Aileron Light" panose="00000400000000000000" pitchFamily="50" charset="0"/>
                <a:cs typeface="Arial" pitchFamily="34" charset="0"/>
              </a:rPr>
              <a:t>Models of networks</a:t>
            </a:r>
            <a:br>
              <a:rPr lang="en-US" altLang="en-US" sz="4400" dirty="0">
                <a:solidFill>
                  <a:srgbClr val="00417F"/>
                </a:solidFill>
                <a:latin typeface="Aileron Light" panose="00000400000000000000" pitchFamily="50" charset="0"/>
                <a:cs typeface="Arial" pitchFamily="34" charset="0"/>
              </a:rPr>
            </a:br>
            <a:r>
              <a:rPr lang="en-US" altLang="en-US" sz="4400" dirty="0">
                <a:solidFill>
                  <a:srgbClr val="00417F"/>
                </a:solidFill>
                <a:latin typeface="Aileron Light" panose="00000400000000000000" pitchFamily="50" charset="0"/>
                <a:cs typeface="Arial" pitchFamily="34" charset="0"/>
              </a:rPr>
              <a:t>(synthetic networks or </a:t>
            </a:r>
            <a:br>
              <a:rPr lang="en-US" altLang="en-US" sz="4400" dirty="0">
                <a:solidFill>
                  <a:srgbClr val="00417F"/>
                </a:solidFill>
                <a:latin typeface="Aileron Light" panose="00000400000000000000" pitchFamily="50" charset="0"/>
                <a:cs typeface="Arial" pitchFamily="34" charset="0"/>
              </a:rPr>
            </a:br>
            <a:r>
              <a:rPr lang="en-US" altLang="en-US" sz="4400" dirty="0">
                <a:solidFill>
                  <a:srgbClr val="00417F"/>
                </a:solidFill>
                <a:latin typeface="Aileron Light" panose="00000400000000000000" pitchFamily="50" charset="0"/>
                <a:cs typeface="Arial" pitchFamily="34" charset="0"/>
              </a:rPr>
              <a:t>generative models):</a:t>
            </a:r>
            <a:br>
              <a:rPr lang="en-US" altLang="en-US" sz="4400" dirty="0">
                <a:solidFill>
                  <a:srgbClr val="00417F"/>
                </a:solidFill>
                <a:latin typeface="Aileron Light" panose="00000400000000000000" pitchFamily="50" charset="0"/>
                <a:cs typeface="Arial" pitchFamily="34" charset="0"/>
              </a:rPr>
            </a:br>
            <a:r>
              <a:rPr lang="en-US" sz="4400" b="1" dirty="0" err="1">
                <a:solidFill>
                  <a:srgbClr val="00417F"/>
                </a:solidFill>
                <a:latin typeface="+mj-lt"/>
              </a:rPr>
              <a:t>Erdős-Rényi</a:t>
            </a:r>
            <a:endParaRPr lang="en-US" altLang="en-US" sz="4400" kern="0" dirty="0">
              <a:solidFill>
                <a:srgbClr val="00417F"/>
              </a:solidFill>
              <a:latin typeface="Aileron Light" panose="00000400000000000000" pitchFamily="50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467600" y="644525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Excellence Through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17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6C7E-D7EC-4312-B09E-D9A8ECD6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latin typeface="Aileron Light" panose="00000400000000000000" pitchFamily="50" charset="0"/>
              </a:rPr>
              <a:t>Generating</a:t>
            </a:r>
            <a:r>
              <a:rPr lang="en-US" sz="4400" dirty="0">
                <a:latin typeface="Aileron Light" panose="00000400000000000000" pitchFamily="50" charset="0"/>
              </a:rPr>
              <a:t> </a:t>
            </a:r>
            <a:r>
              <a:rPr lang="en-US" sz="4400" dirty="0" err="1">
                <a:latin typeface="Aileron Light" panose="00000400000000000000" pitchFamily="50" charset="0"/>
              </a:rPr>
              <a:t>Erd</a:t>
            </a:r>
            <a:r>
              <a:rPr lang="hu-HU" sz="4400" dirty="0">
                <a:latin typeface="Aileron Light" panose="00000400000000000000" pitchFamily="50" charset="0"/>
              </a:rPr>
              <a:t>ő</a:t>
            </a:r>
            <a:r>
              <a:rPr lang="en-US" sz="4400" dirty="0">
                <a:latin typeface="Aileron Light" panose="00000400000000000000" pitchFamily="50" charset="0"/>
              </a:rPr>
              <a:t>s-</a:t>
            </a:r>
            <a:r>
              <a:rPr lang="en-US" sz="4400" dirty="0" err="1">
                <a:latin typeface="Aileron Light" panose="00000400000000000000" pitchFamily="50" charset="0"/>
              </a:rPr>
              <a:t>Rényi</a:t>
            </a:r>
            <a:r>
              <a:rPr lang="en-US" sz="4400" dirty="0">
                <a:latin typeface="Aileron Light" panose="00000400000000000000" pitchFamily="50" charset="0"/>
              </a:rPr>
              <a:t> </a:t>
            </a:r>
            <a:r>
              <a:rPr lang="en-US" sz="4400" kern="0" dirty="0">
                <a:latin typeface="Aileron Light" panose="00000400000000000000" pitchFamily="50" charset="0"/>
              </a:rPr>
              <a:t>ER(</a:t>
            </a:r>
            <a:r>
              <a:rPr lang="en-US" sz="4400" kern="0" dirty="0" err="1">
                <a:latin typeface="Aileron Light" panose="00000400000000000000" pitchFamily="50" charset="0"/>
              </a:rPr>
              <a:t>n,p</a:t>
            </a:r>
            <a:r>
              <a:rPr lang="en-US" sz="4400" kern="0" dirty="0">
                <a:latin typeface="Aileron Light" panose="00000400000000000000" pitchFamily="50" charset="0"/>
              </a:rPr>
              <a:t>)</a:t>
            </a:r>
            <a:endParaRPr lang="en-US" dirty="0">
              <a:latin typeface="Aileron Light" panose="000004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440875" y="-2474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pitchFamily="28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MS PGothic" pitchFamily="34" charset="-128"/>
                <a:cs typeface="ＭＳ Ｐゴシック" pitchFamily="28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MS PGothic" pitchFamily="34" charset="-128"/>
                <a:cs typeface="ＭＳ Ｐゴシック" pitchFamily="28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MS PGothic" pitchFamily="34" charset="-128"/>
                <a:cs typeface="ＭＳ Ｐゴシック" pitchFamily="28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MS PGothic" pitchFamily="34" charset="-128"/>
                <a:cs typeface="ＭＳ Ｐゴシック" pitchFamily="28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ＭＳ Ｐゴシック" pitchFamily="28" charset="-128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ＭＳ Ｐゴシック" pitchFamily="28" charset="-128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ＭＳ Ｐゴシック" pitchFamily="28" charset="-128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ＭＳ Ｐゴシック" pitchFamily="28" charset="-128"/>
              </a:defRPr>
            </a:lvl9pPr>
          </a:lstStyle>
          <a:p>
            <a:endParaRPr lang="en-US" sz="2800" kern="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4E285EC-F93D-4786-9FBA-579C2683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06" y="2326957"/>
            <a:ext cx="6372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1A1CDAD-B82C-48D4-A3F0-B20932222D24}"/>
              </a:ext>
            </a:extLst>
          </p:cNvPr>
          <p:cNvSpPr txBox="1">
            <a:spLocks/>
          </p:cNvSpPr>
          <p:nvPr/>
        </p:nvSpPr>
        <p:spPr>
          <a:xfrm>
            <a:off x="838200" y="389865"/>
            <a:ext cx="10515600" cy="1325563"/>
          </a:xfrm>
          <a:prstGeom prst="rect">
            <a:avLst/>
          </a:prstGeom>
          <a:solidFill>
            <a:srgbClr val="FFD50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kern="0" dirty="0">
                <a:latin typeface="Aileron Light" panose="00000400000000000000" pitchFamily="50" charset="0"/>
              </a:rPr>
              <a:t>Generating</a:t>
            </a:r>
            <a:r>
              <a:rPr lang="en-US" dirty="0">
                <a:latin typeface="Aileron Light" panose="00000400000000000000" pitchFamily="50" charset="0"/>
              </a:rPr>
              <a:t> </a:t>
            </a:r>
            <a:r>
              <a:rPr lang="en-US" dirty="0" err="1">
                <a:latin typeface="Aileron Light" panose="00000400000000000000" pitchFamily="50" charset="0"/>
              </a:rPr>
              <a:t>Erd</a:t>
            </a:r>
            <a:r>
              <a:rPr lang="hu-HU" dirty="0">
                <a:latin typeface="Aileron Light" panose="00000400000000000000" pitchFamily="50" charset="0"/>
              </a:rPr>
              <a:t>ő</a:t>
            </a:r>
            <a:r>
              <a:rPr lang="en-US" dirty="0">
                <a:latin typeface="Aileron Light" panose="00000400000000000000" pitchFamily="50" charset="0"/>
              </a:rPr>
              <a:t>s-</a:t>
            </a:r>
            <a:r>
              <a:rPr lang="en-US" dirty="0" err="1">
                <a:latin typeface="Aileron Light" panose="00000400000000000000" pitchFamily="50" charset="0"/>
              </a:rPr>
              <a:t>Rényi</a:t>
            </a:r>
            <a:r>
              <a:rPr lang="en-US" dirty="0">
                <a:latin typeface="Aileron Light" panose="00000400000000000000" pitchFamily="50" charset="0"/>
              </a:rPr>
              <a:t> </a:t>
            </a:r>
            <a:r>
              <a:rPr lang="en-US" kern="0" dirty="0">
                <a:latin typeface="Aileron Light" panose="00000400000000000000" pitchFamily="50" charset="0"/>
              </a:rPr>
              <a:t>ER(n,p) in Gephi</a:t>
            </a:r>
            <a:endParaRPr lang="en-US" dirty="0">
              <a:latin typeface="Aileron Light" panose="00000400000000000000" pitchFamily="50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45CF02-B39B-4450-B44D-4E534D51FE82}"/>
              </a:ext>
            </a:extLst>
          </p:cNvPr>
          <p:cNvSpPr txBox="1">
            <a:spLocks/>
          </p:cNvSpPr>
          <p:nvPr/>
        </p:nvSpPr>
        <p:spPr bwMode="auto">
          <a:xfrm>
            <a:off x="3440875" y="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pitchFamily="28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MS PGothic" pitchFamily="34" charset="-128"/>
                <a:cs typeface="ＭＳ Ｐゴシック" pitchFamily="28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MS PGothic" pitchFamily="34" charset="-128"/>
                <a:cs typeface="ＭＳ Ｐゴシック" pitchFamily="28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MS PGothic" pitchFamily="34" charset="-128"/>
                <a:cs typeface="ＭＳ Ｐゴシック" pitchFamily="28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MS PGothic" pitchFamily="34" charset="-128"/>
                <a:cs typeface="ＭＳ Ｐゴシック" pitchFamily="28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ＭＳ Ｐゴシック" pitchFamily="28" charset="-128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ＭＳ Ｐゴシック" pitchFamily="28" charset="-128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ＭＳ Ｐゴシック" pitchFamily="28" charset="-128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" pitchFamily="28" charset="0"/>
                <a:ea typeface="ＭＳ Ｐゴシック" pitchFamily="28" charset="-128"/>
              </a:defRPr>
            </a:lvl9pPr>
          </a:lstStyle>
          <a:p>
            <a:endParaRPr lang="en-US" sz="2800" kern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256BC8C-CAF7-4156-87C3-FBCD57217113}"/>
              </a:ext>
            </a:extLst>
          </p:cNvPr>
          <p:cNvSpPr txBox="1">
            <a:spLocks/>
          </p:cNvSpPr>
          <p:nvPr/>
        </p:nvSpPr>
        <p:spPr>
          <a:xfrm>
            <a:off x="838200" y="1998668"/>
            <a:ext cx="10515600" cy="341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ileron Light" panose="00000400000000000000" pitchFamily="50" charset="0"/>
              </a:rPr>
              <a:t>ER graphs are models of a network in which some specific set of parameters take fixed values, but the construction of the network is random (see below in Gephi)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0C02E8B3-D447-4D21-B2D5-46A6A42A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06" y="2653635"/>
            <a:ext cx="6372225" cy="339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8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2421" y="2301229"/>
            <a:ext cx="2926080" cy="2468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Generating </a:t>
            </a:r>
            <a:r>
              <a:rPr lang="en-US" sz="4000" dirty="0" err="1"/>
              <a:t>Erdős-Rényi</a:t>
            </a:r>
            <a:r>
              <a:rPr lang="en-US" sz="4000" dirty="0"/>
              <a:t> ER(n,m) in Gephi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0B6591-407E-4742-9513-3BA6198A5F8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0207A-8C93-4649-8121-929D6586A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997" t="-20642" r="-14069" b="2"/>
          <a:stretch/>
        </p:blipFill>
        <p:spPr>
          <a:xfrm>
            <a:off x="-1470829" y="-6705"/>
            <a:ext cx="11480283" cy="644598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2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Generating </a:t>
            </a:r>
            <a:r>
              <a:rPr lang="en-US" sz="2800" dirty="0" err="1"/>
              <a:t>Erd</a:t>
            </a:r>
            <a:r>
              <a:rPr lang="hu-HU" sz="2800" dirty="0"/>
              <a:t>ő</a:t>
            </a:r>
            <a:r>
              <a:rPr lang="en-US" sz="2800" dirty="0"/>
              <a:t>s-</a:t>
            </a:r>
            <a:r>
              <a:rPr lang="en-US" sz="2800" dirty="0" err="1"/>
              <a:t>Rényi</a:t>
            </a:r>
            <a:r>
              <a:rPr lang="en-US" sz="2800" dirty="0"/>
              <a:t> random networks in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9267"/>
            <a:ext cx="85344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6356818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Reference for python: </a:t>
            </a:r>
            <a:r>
              <a:rPr lang="en-US" sz="800" dirty="0">
                <a:hlinkClick r:id="rId3"/>
              </a:rPr>
              <a:t>http://networkx.lanl.gov/reference/generated/networkx.generators.random_graphs.erdos_renyi_graph.html#networkx.generators.random_graphs.erdos_renyi_graph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7382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889B39D-BF70-44F2-AC82-BBBDCF4E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2" r="-2" b="34741"/>
          <a:stretch/>
        </p:blipFill>
        <p:spPr bwMode="auto">
          <a:xfrm>
            <a:off x="0" y="0"/>
            <a:ext cx="12191980" cy="45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E6B79-C63F-4E73-A4D2-23DCFD236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5972"/>
            <a:ext cx="12192000" cy="22920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85A37E-86B8-4D3C-B2F2-3D006189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31" y="5121318"/>
            <a:ext cx="9660193" cy="1325563"/>
          </a:xfrm>
        </p:spPr>
        <p:txBody>
          <a:bodyPr/>
          <a:lstStyle/>
          <a:p>
            <a:r>
              <a:rPr lang="en-US" altLang="en-US" sz="4400" dirty="0">
                <a:solidFill>
                  <a:srgbClr val="0069D2"/>
                </a:solidFill>
                <a:latin typeface="Aileron Light" panose="00000400000000000000" pitchFamily="50" charset="0"/>
              </a:rPr>
              <a:t>The Random Geometric model</a:t>
            </a:r>
            <a:endParaRPr lang="en-US" dirty="0">
              <a:solidFill>
                <a:srgbClr val="0069D2"/>
              </a:solidFill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8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ileron Light" panose="00000400000000000000" pitchFamily="50" charset="0"/>
              </a:rPr>
              <a:t>Random Geometric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2165684"/>
                <a:ext cx="10515600" cy="423194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Aileron Light" panose="00000400000000000000" pitchFamily="50" charset="0"/>
                  </a:rPr>
                  <a:t>Again, the </a:t>
                </a:r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connections are created at random</a:t>
                </a:r>
                <a:r>
                  <a:rPr lang="en-US" sz="2400" dirty="0">
                    <a:latin typeface="Aileron Light" panose="00000400000000000000" pitchFamily="50" charset="0"/>
                  </a:rPr>
                  <a:t>, but based on proximity (such as </a:t>
                </a:r>
                <a:r>
                  <a:rPr lang="en-US" sz="2400" i="1" dirty="0">
                    <a:latin typeface="Aileron Light" panose="00000400000000000000" pitchFamily="50" charset="0"/>
                  </a:rPr>
                  <a:t>ad hoc networks</a:t>
                </a:r>
                <a:r>
                  <a:rPr lang="en-US" sz="2400" dirty="0">
                    <a:latin typeface="Aileron Light" panose="00000400000000000000" pitchFamily="50" charset="0"/>
                  </a:rPr>
                  <a:t>)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Proximity is relevant</a:t>
                </a:r>
                <a:r>
                  <a:rPr lang="en-US" sz="2400" dirty="0">
                    <a:latin typeface="Aileron Light" panose="00000400000000000000" pitchFamily="50" charset="0"/>
                  </a:rPr>
                  <a:t>: for 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, the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is created with a probability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, for given fixed distance </a:t>
                </a:r>
                <a:r>
                  <a:rPr lang="en-US" sz="2400" i="1" dirty="0">
                    <a:latin typeface="Aileron Light" panose="00000400000000000000" pitchFamily="50" charset="0"/>
                  </a:rPr>
                  <a:t>r.</a:t>
                </a:r>
                <a:endParaRPr lang="en-US" sz="2400" dirty="0">
                  <a:latin typeface="Aileron Light" panose="00000400000000000000" pitchFamily="50" charset="0"/>
                </a:endParaRP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There is no perfect model for the world around us, not even for specific types of networks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38200" y="2165684"/>
                <a:ext cx="10515600" cy="4231941"/>
              </a:xfrm>
              <a:blipFill>
                <a:blip r:embed="rId2"/>
                <a:stretch>
                  <a:fillRect l="-812" t="-2017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69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2" y="349748"/>
            <a:ext cx="4034589" cy="63563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ileron Light" panose="00000400000000000000" pitchFamily="50" charset="0"/>
              </a:rPr>
              <a:t>An example of  a random geometric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01" y="1508576"/>
            <a:ext cx="5628272" cy="433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05337" y="6367544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https://www.youtube.com/watch?v=NUisb1-INIE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501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9252" y="1997302"/>
            <a:ext cx="2395202" cy="2468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Creating it in Python</a:t>
            </a: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0B6591-407E-4742-9513-3BA6198A5F8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6695" t="-15013" r="-13079" b="-1"/>
          <a:stretch/>
        </p:blipFill>
        <p:spPr>
          <a:xfrm>
            <a:off x="-281881" y="676417"/>
            <a:ext cx="10751761" cy="50847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127" y="5761155"/>
            <a:ext cx="9016999" cy="464458"/>
          </a:xfrm>
          <a:prstGeom prst="rect">
            <a:avLst/>
          </a:prstGeom>
          <a:solidFill>
            <a:srgbClr val="00417F"/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https://networkx.github.io/documentation/networkx-1.10/reference/generated/networkx.generators.geometric.random_geometric_graph.html#networkx.generators.geometric.random_geometric_graph</a:t>
            </a:r>
            <a:endParaRPr lang="en-US" sz="105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9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97" y="1413809"/>
            <a:ext cx="2926080" cy="1514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Practice in </a:t>
            </a:r>
            <a:r>
              <a:rPr lang="en-US" sz="4000" dirty="0" err="1"/>
              <a:t>Cocalc</a:t>
            </a:r>
            <a:r>
              <a:rPr lang="en-US" sz="4000" dirty="0"/>
              <a:t>: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0B6591-407E-4742-9513-3BA6198A5F88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7025" b="-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95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0800000" flipH="1" flipV="1">
            <a:off x="3922295" y="685799"/>
            <a:ext cx="7218947" cy="553453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Main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 flipV="1">
            <a:off x="11596688" y="6367463"/>
            <a:ext cx="595312" cy="288925"/>
          </a:xfr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9" name="TextBox 5">
            <a:extLst>
              <a:ext uri="{FF2B5EF4-FFF2-40B4-BE49-F238E27FC236}">
                <a16:creationId xmlns:a16="http://schemas.microsoft.com/office/drawing/2014/main" id="{98F69542-270F-492F-909B-CE8D100815D2}"/>
              </a:ext>
            </a:extLst>
          </p:cNvPr>
          <p:cNvGraphicFramePr/>
          <p:nvPr/>
        </p:nvGraphicFramePr>
        <p:xfrm>
          <a:off x="3019927" y="2257199"/>
          <a:ext cx="825366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89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3212-92A2-4F98-A963-276CB6A5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Learning Outcomes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804A4-8FE6-4879-B0AB-DC6317877828}"/>
              </a:ext>
            </a:extLst>
          </p:cNvPr>
          <p:cNvSpPr txBox="1"/>
          <p:nvPr/>
        </p:nvSpPr>
        <p:spPr>
          <a:xfrm>
            <a:off x="6096000" y="1720840"/>
            <a:ext cx="56789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ileron Light" panose="00000400000000000000" pitchFamily="50" charset="0"/>
              </a:rPr>
              <a:t>Identify network models and explain their structures;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ileron Light" panose="00000400000000000000" pitchFamily="50" charset="0"/>
              </a:rPr>
              <a:t>Contrast networks and synthetic models;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Aileron Light" panose="00000400000000000000" pitchFamily="50" charset="0"/>
              </a:rPr>
              <a:t>Understand how to design new network models (based on the existing ones and on the collected data)</a:t>
            </a:r>
            <a:endParaRPr lang="en-US" altLang="en-US" sz="2400" dirty="0">
              <a:latin typeface="Aileron Light" panose="00000400000000000000" pitchFamily="50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ileron Light" panose="00000400000000000000" pitchFamily="50" charset="0"/>
              </a:rPr>
              <a:t>Distinguish methodologies used in analyzing networks.</a:t>
            </a:r>
          </a:p>
        </p:txBody>
      </p:sp>
    </p:spTree>
    <p:extLst>
      <p:ext uri="{BB962C8B-B14F-4D97-AF65-F5344CB8AC3E}">
        <p14:creationId xmlns:p14="http://schemas.microsoft.com/office/powerpoint/2010/main" val="397978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ileron Light" panose="00000400000000000000" pitchFamily="50" charset="0"/>
              </a:rPr>
              <a:t>The three papers for each of the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7515" y="1816768"/>
            <a:ext cx="10900611" cy="534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ileron Light" panose="00000400000000000000" pitchFamily="50" charset="0"/>
              </a:rPr>
              <a:t>Synthetic models are used as reference/null models to compare against and build new complex networks</a:t>
            </a:r>
          </a:p>
          <a:p>
            <a:endParaRPr lang="en-US" sz="2400" dirty="0">
              <a:latin typeface="Aileron Light" panose="00000400000000000000" pitchFamily="50" charset="0"/>
            </a:endParaRPr>
          </a:p>
          <a:p>
            <a:r>
              <a:rPr lang="en-US" sz="2400" dirty="0">
                <a:latin typeface="Aileron Light" panose="00000400000000000000" pitchFamily="50" charset="0"/>
              </a:rPr>
              <a:t>“</a:t>
            </a:r>
            <a:r>
              <a:rPr lang="en-US" sz="2400" dirty="0">
                <a:latin typeface="Aileron Light" panose="00000400000000000000" pitchFamily="50" charset="0"/>
                <a:hlinkClick r:id="rId2"/>
              </a:rPr>
              <a:t>On Random Graphs I</a:t>
            </a:r>
            <a:r>
              <a:rPr lang="en-US" sz="2400" dirty="0">
                <a:latin typeface="Aileron Light" panose="00000400000000000000" pitchFamily="50" charset="0"/>
              </a:rPr>
              <a:t>” by Paul </a:t>
            </a:r>
            <a:r>
              <a:rPr lang="en-US" sz="2400" dirty="0" err="1">
                <a:latin typeface="Aileron Light" panose="00000400000000000000" pitchFamily="50" charset="0"/>
              </a:rPr>
              <a:t>Erdős</a:t>
            </a:r>
            <a:r>
              <a:rPr lang="en-US" sz="2400" dirty="0">
                <a:latin typeface="Aileron Light" panose="00000400000000000000" pitchFamily="50" charset="0"/>
              </a:rPr>
              <a:t> and </a:t>
            </a:r>
            <a:r>
              <a:rPr lang="en-US" sz="2400" dirty="0" err="1">
                <a:latin typeface="Aileron Light" panose="00000400000000000000" pitchFamily="50" charset="0"/>
              </a:rPr>
              <a:t>Alfed</a:t>
            </a:r>
            <a:r>
              <a:rPr lang="en-US" sz="2400" dirty="0">
                <a:latin typeface="Aileron Light" panose="00000400000000000000" pitchFamily="50" charset="0"/>
              </a:rPr>
              <a:t> </a:t>
            </a:r>
            <a:r>
              <a:rPr lang="en-US" sz="2400" dirty="0" err="1">
                <a:latin typeface="Aileron Light" panose="00000400000000000000" pitchFamily="50" charset="0"/>
              </a:rPr>
              <a:t>Rényi</a:t>
            </a:r>
            <a:r>
              <a:rPr lang="en-US" sz="2400" dirty="0">
                <a:latin typeface="Aileron Light" panose="00000400000000000000" pitchFamily="50" charset="0"/>
              </a:rPr>
              <a:t> in </a:t>
            </a:r>
            <a:r>
              <a:rPr lang="en-US" sz="2400" i="1" dirty="0" err="1">
                <a:latin typeface="Aileron Light" panose="00000400000000000000" pitchFamily="50" charset="0"/>
              </a:rPr>
              <a:t>Publicationes</a:t>
            </a:r>
            <a:r>
              <a:rPr lang="en-US" sz="2400" i="1" dirty="0">
                <a:latin typeface="Aileron Light" panose="00000400000000000000" pitchFamily="50" charset="0"/>
              </a:rPr>
              <a:t> </a:t>
            </a:r>
            <a:r>
              <a:rPr lang="en-US" sz="2400" i="1" dirty="0" err="1">
                <a:latin typeface="Aileron Light" panose="00000400000000000000" pitchFamily="50" charset="0"/>
              </a:rPr>
              <a:t>Mathematicae</a:t>
            </a:r>
            <a:r>
              <a:rPr lang="en-US" sz="2400" dirty="0">
                <a:latin typeface="Aileron Light" panose="00000400000000000000" pitchFamily="50" charset="0"/>
              </a:rPr>
              <a:t> (1958) </a:t>
            </a:r>
            <a:br>
              <a:rPr lang="en-US" sz="2400" dirty="0">
                <a:latin typeface="Aileron Light" panose="00000400000000000000" pitchFamily="50" charset="0"/>
              </a:rPr>
            </a:br>
            <a:r>
              <a:rPr lang="en-US" sz="2400" dirty="0">
                <a:latin typeface="Aileron Light" panose="00000400000000000000" pitchFamily="50" charset="0"/>
                <a:hlinkClick r:id="rId3"/>
              </a:rPr>
              <a:t>Times cited</a:t>
            </a:r>
            <a:r>
              <a:rPr lang="en-US" sz="2400" dirty="0">
                <a:latin typeface="Aileron Light" panose="00000400000000000000" pitchFamily="50" charset="0"/>
              </a:rPr>
              <a:t>: ∼ 3, 517 (as  of January 1, 2015)</a:t>
            </a:r>
          </a:p>
          <a:p>
            <a:r>
              <a:rPr lang="en-US" sz="2400" dirty="0">
                <a:latin typeface="Aileron Light" panose="00000400000000000000" pitchFamily="50" charset="0"/>
              </a:rPr>
              <a:t>“</a:t>
            </a:r>
            <a:r>
              <a:rPr lang="en-US" sz="2400" dirty="0">
                <a:latin typeface="Aileron Light" panose="00000400000000000000" pitchFamily="50" charset="0"/>
                <a:hlinkClick r:id="rId4"/>
              </a:rPr>
              <a:t>Collective dynamics of ‘small-world’ networks</a:t>
            </a:r>
            <a:r>
              <a:rPr lang="en-US" sz="2400" dirty="0">
                <a:latin typeface="Aileron Light" panose="00000400000000000000" pitchFamily="50" charset="0"/>
              </a:rPr>
              <a:t>” by Duncan Watts and Steve </a:t>
            </a:r>
            <a:r>
              <a:rPr lang="en-US" sz="2400" dirty="0" err="1">
                <a:latin typeface="Aileron Light" panose="00000400000000000000" pitchFamily="50" charset="0"/>
              </a:rPr>
              <a:t>Strogatz</a:t>
            </a:r>
            <a:r>
              <a:rPr lang="en-US" sz="2400" dirty="0">
                <a:latin typeface="Aileron Light" panose="00000400000000000000" pitchFamily="50" charset="0"/>
              </a:rPr>
              <a:t> in </a:t>
            </a:r>
            <a:r>
              <a:rPr lang="en-US" sz="2400" i="1" dirty="0">
                <a:latin typeface="Aileron Light" panose="00000400000000000000" pitchFamily="50" charset="0"/>
              </a:rPr>
              <a:t>Nature</a:t>
            </a:r>
            <a:r>
              <a:rPr lang="en-US" sz="2400" dirty="0">
                <a:latin typeface="Aileron Light" panose="00000400000000000000" pitchFamily="50" charset="0"/>
              </a:rPr>
              <a:t>, (1998) Times cited: ∼ 24, 535 (as  of January 1, 2015)</a:t>
            </a:r>
          </a:p>
          <a:p>
            <a:r>
              <a:rPr lang="en-US" sz="2400" dirty="0">
                <a:latin typeface="Aileron Light" panose="00000400000000000000" pitchFamily="50" charset="0"/>
              </a:rPr>
              <a:t>“</a:t>
            </a:r>
            <a:r>
              <a:rPr lang="en-US" sz="2400" dirty="0">
                <a:latin typeface="Aileron Light" panose="00000400000000000000" pitchFamily="50" charset="0"/>
                <a:hlinkClick r:id="rId5"/>
              </a:rPr>
              <a:t>Emergence of scaling in random networks</a:t>
            </a:r>
            <a:r>
              <a:rPr lang="en-US" sz="2400" dirty="0">
                <a:latin typeface="Aileron Light" panose="00000400000000000000" pitchFamily="50" charset="0"/>
              </a:rPr>
              <a:t>” by </a:t>
            </a:r>
            <a:r>
              <a:rPr lang="en-US" sz="2400" dirty="0" err="1">
                <a:latin typeface="Aileron Light" panose="00000400000000000000" pitchFamily="50" charset="0"/>
              </a:rPr>
              <a:t>László</a:t>
            </a:r>
            <a:r>
              <a:rPr lang="en-US" sz="2400" dirty="0">
                <a:latin typeface="Aileron Light" panose="00000400000000000000" pitchFamily="50" charset="0"/>
              </a:rPr>
              <a:t> </a:t>
            </a:r>
            <a:r>
              <a:rPr lang="en-US" sz="2400" dirty="0" err="1">
                <a:latin typeface="Aileron Light" panose="00000400000000000000" pitchFamily="50" charset="0"/>
              </a:rPr>
              <a:t>Barabási</a:t>
            </a:r>
            <a:r>
              <a:rPr lang="en-US" sz="2400" dirty="0">
                <a:latin typeface="Aileron Light" panose="00000400000000000000" pitchFamily="50" charset="0"/>
              </a:rPr>
              <a:t> and </a:t>
            </a:r>
            <a:r>
              <a:rPr lang="en-US" sz="2400" dirty="0" err="1">
                <a:latin typeface="Aileron Light" panose="00000400000000000000" pitchFamily="50" charset="0"/>
              </a:rPr>
              <a:t>Réka</a:t>
            </a:r>
            <a:r>
              <a:rPr lang="en-US" sz="2400" dirty="0">
                <a:latin typeface="Aileron Light" panose="00000400000000000000" pitchFamily="50" charset="0"/>
              </a:rPr>
              <a:t> Albert in </a:t>
            </a:r>
            <a:r>
              <a:rPr lang="en-US" sz="2400" i="1" dirty="0">
                <a:latin typeface="Aileron Light" panose="00000400000000000000" pitchFamily="50" charset="0"/>
              </a:rPr>
              <a:t>Science</a:t>
            </a:r>
            <a:r>
              <a:rPr lang="en-US" sz="2400" dirty="0">
                <a:latin typeface="Aileron Light" panose="00000400000000000000" pitchFamily="50" charset="0"/>
              </a:rPr>
              <a:t>, (1999)</a:t>
            </a:r>
            <a:br>
              <a:rPr lang="en-US" sz="2400" dirty="0">
                <a:latin typeface="Aileron Light" panose="00000400000000000000" pitchFamily="50" charset="0"/>
              </a:rPr>
            </a:br>
            <a:r>
              <a:rPr lang="en-US" sz="2400" dirty="0">
                <a:latin typeface="Aileron Light" panose="00000400000000000000" pitchFamily="50" charset="0"/>
              </a:rPr>
              <a:t>Times cited: ∼ 21, 418  (as  of January 1, 2015)</a:t>
            </a:r>
          </a:p>
          <a:p>
            <a:pPr marL="0" indent="0">
              <a:buNone/>
            </a:pPr>
            <a:endParaRPr lang="en-US" sz="2400" dirty="0"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5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469231"/>
            <a:ext cx="10433801" cy="1263316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4400" dirty="0">
                <a:solidFill>
                  <a:schemeClr val="bg1"/>
                </a:solidFill>
                <a:latin typeface="Aileron Light" panose="00000400000000000000" pitchFamily="50" charset="0"/>
              </a:rPr>
              <a:t>Why care?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9788" y="1949116"/>
            <a:ext cx="10830844" cy="3811588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Epidemiology</a:t>
            </a:r>
            <a:r>
              <a:rPr lang="en-US" altLang="en-US" sz="2400" dirty="0">
                <a:latin typeface="Aileron Light" panose="00000400000000000000" pitchFamily="50" charset="0"/>
              </a:rPr>
              <a:t>: </a:t>
            </a:r>
          </a:p>
          <a:p>
            <a:pPr lvl="1"/>
            <a:r>
              <a:rPr lang="en-US" altLang="en-US" sz="2400" dirty="0">
                <a:latin typeface="Aileron Light" panose="00000400000000000000" pitchFamily="50" charset="0"/>
              </a:rPr>
              <a:t>A virus propagates much faster in scale-free networks.</a:t>
            </a:r>
          </a:p>
          <a:p>
            <a:pPr lvl="1"/>
            <a:r>
              <a:rPr lang="en-US" altLang="en-US" sz="2400" dirty="0">
                <a:latin typeface="Aileron Light" panose="00000400000000000000" pitchFamily="50" charset="0"/>
              </a:rPr>
              <a:t>Vaccination of random nodes in scale free does not work, but targeted vaccination is very effective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Create synthetic networks to be used as null models</a:t>
            </a:r>
            <a:r>
              <a:rPr lang="en-US" altLang="en-US" sz="2400" dirty="0">
                <a:latin typeface="Aileron Light" panose="00000400000000000000" pitchFamily="50" charset="0"/>
              </a:rPr>
              <a:t>: </a:t>
            </a:r>
          </a:p>
          <a:p>
            <a:pPr lvl="1"/>
            <a:r>
              <a:rPr lang="en-US" altLang="en-US" sz="2400" dirty="0">
                <a:latin typeface="Aileron Light" panose="00000400000000000000" pitchFamily="50" charset="0"/>
              </a:rPr>
              <a:t>What effect does the degree distribution alone have on the behavior of the system?  (answered by comparing to the configuration model)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Create networks of different sizes</a:t>
            </a:r>
          </a:p>
          <a:p>
            <a:pPr lvl="1"/>
            <a:r>
              <a:rPr lang="en-US" altLang="en-US" sz="2400" dirty="0">
                <a:latin typeface="Aileron Light" panose="00000400000000000000" pitchFamily="50" charset="0"/>
              </a:rPr>
              <a:t>Networks of particular sizes and structures can be quickly and cheaply generated, instead of collecting and cleaning the data that takes time </a:t>
            </a:r>
          </a:p>
          <a:p>
            <a:pPr lvl="1"/>
            <a:endParaRPr lang="en-US" altLang="en-US" sz="2400" dirty="0">
              <a:latin typeface="Aileron Light" panose="00000400000000000000" pitchFamily="50" charset="0"/>
            </a:endParaRPr>
          </a:p>
          <a:p>
            <a:endParaRPr lang="en-US" altLang="en-US" sz="2400" dirty="0"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0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. Erdös-Rényi model of random graph evolution | Download Scientific Diagram">
            <a:extLst>
              <a:ext uri="{FF2B5EF4-FFF2-40B4-BE49-F238E27FC236}">
                <a16:creationId xmlns:a16="http://schemas.microsoft.com/office/drawing/2014/main" id="{A056A2CD-DE39-4BAB-889C-2B968A4B2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499C30-CF48-4B78-AA61-62B884BF84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392424"/>
            <a:ext cx="6982834" cy="102643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 err="1">
                <a:solidFill>
                  <a:srgbClr val="FFFF00"/>
                </a:solidFill>
                <a:latin typeface="+mj-lt"/>
              </a:rPr>
              <a:t>Erdős-Rényi</a:t>
            </a:r>
            <a:r>
              <a:rPr lang="en-US" sz="6000" dirty="0">
                <a:solidFill>
                  <a:srgbClr val="FFFF00"/>
                </a:solidFill>
                <a:latin typeface="+mj-lt"/>
              </a:rPr>
              <a:t>  </a:t>
            </a:r>
            <a:br>
              <a:rPr lang="en-US" sz="6000" dirty="0">
                <a:solidFill>
                  <a:srgbClr val="FFFF00"/>
                </a:solidFill>
                <a:latin typeface="+mj-lt"/>
              </a:rPr>
            </a:br>
            <a:r>
              <a:rPr lang="en-US" sz="6000" dirty="0">
                <a:solidFill>
                  <a:srgbClr val="FFFF00"/>
                </a:solidFill>
                <a:latin typeface="+mj-lt"/>
              </a:rPr>
              <a:t>Random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23224" y="6053734"/>
            <a:ext cx="213057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640B6591-407E-4742-9513-3BA6198A5F88}" type="slidenum">
              <a:rPr lang="en-US" sz="1200">
                <a:solidFill>
                  <a:schemeClr val="tx1">
                    <a:alpha val="8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chemeClr val="tx1">
                  <a:alpha val="8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32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Random graphs (</a:t>
            </a:r>
            <a:r>
              <a:rPr lang="en-US" dirty="0" err="1">
                <a:latin typeface="Aileron Light" panose="00000400000000000000" pitchFamily="50" charset="0"/>
              </a:rPr>
              <a:t>Erd</a:t>
            </a:r>
            <a:r>
              <a:rPr lang="hu-HU" dirty="0">
                <a:latin typeface="Aileron Light" panose="00000400000000000000" pitchFamily="50" charset="0"/>
              </a:rPr>
              <a:t>ő</a:t>
            </a:r>
            <a:r>
              <a:rPr lang="en-US" dirty="0">
                <a:latin typeface="Aileron Light" panose="00000400000000000000" pitchFamily="50" charset="0"/>
              </a:rPr>
              <a:t>s-</a:t>
            </a:r>
            <a:r>
              <a:rPr lang="en-US" dirty="0" err="1">
                <a:latin typeface="Aileron Light" panose="00000400000000000000" pitchFamily="50" charset="0"/>
              </a:rPr>
              <a:t>Rényi</a:t>
            </a:r>
            <a:r>
              <a:rPr lang="en-US" dirty="0">
                <a:latin typeface="Aileron Light" panose="00000400000000000000" pitchFamily="50" charset="0"/>
              </a:rPr>
              <a:t> , 1959)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ileron Light" panose="00000400000000000000" pitchFamily="50" charset="0"/>
                    <a:hlinkClick r:id="rId2"/>
                  </a:rPr>
                  <a:t>ERmodel </a:t>
                </a:r>
                <a:r>
                  <a:rPr lang="en-US" sz="2400" dirty="0">
                    <a:latin typeface="Aileron Light" panose="00000400000000000000" pitchFamily="50" charset="0"/>
                  </a:rPr>
                  <a:t>: creates at random with fixed parameters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G(</a:t>
                </a:r>
                <a:r>
                  <a:rPr lang="en-US" sz="2400" dirty="0" err="1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n,m</a:t>
                </a:r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): </a:t>
                </a:r>
                <a:r>
                  <a:rPr lang="en-US" sz="2400" dirty="0">
                    <a:latin typeface="Aileron Light" panose="00000400000000000000" pitchFamily="50" charset="0"/>
                  </a:rPr>
                  <a:t>fix </a:t>
                </a:r>
                <a:r>
                  <a:rPr lang="en-US" sz="2400" i="1" dirty="0">
                    <a:latin typeface="Aileron Light" panose="00000400000000000000" pitchFamily="50" charset="0"/>
                  </a:rPr>
                  <a:t>n</a:t>
                </a:r>
                <a:r>
                  <a:rPr lang="en-US" sz="2400" dirty="0">
                    <a:latin typeface="Aileron Light" panose="00000400000000000000" pitchFamily="50" charset="0"/>
                  </a:rPr>
                  <a:t> (node count) and </a:t>
                </a:r>
                <a:r>
                  <a:rPr lang="en-US" sz="2400" i="1" dirty="0">
                    <a:latin typeface="Aileron Light" panose="00000400000000000000" pitchFamily="50" charset="0"/>
                  </a:rPr>
                  <a:t>m </a:t>
                </a:r>
                <a:r>
                  <a:rPr lang="en-US" sz="2400" dirty="0">
                    <a:latin typeface="Aileron Light" panose="00000400000000000000" pitchFamily="50" charset="0"/>
                  </a:rPr>
                  <a:t>(edge count)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G(</a:t>
                </a:r>
                <a:r>
                  <a:rPr lang="en-US" sz="2400" dirty="0" err="1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n,p</a:t>
                </a:r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): </a:t>
                </a:r>
                <a:r>
                  <a:rPr lang="en-US" sz="2400" dirty="0">
                    <a:latin typeface="Aileron Light" panose="00000400000000000000" pitchFamily="50" charset="0"/>
                  </a:rPr>
                  <a:t>fix </a:t>
                </a:r>
                <a:r>
                  <a:rPr lang="en-US" sz="2400" i="1" dirty="0">
                    <a:latin typeface="Aileron Light" panose="00000400000000000000" pitchFamily="50" charset="0"/>
                  </a:rPr>
                  <a:t>n</a:t>
                </a:r>
                <a:r>
                  <a:rPr lang="en-US" sz="2400" dirty="0">
                    <a:latin typeface="Aileron Light" panose="00000400000000000000" pitchFamily="50" charset="0"/>
                  </a:rPr>
                  <a:t> and probability </a:t>
                </a:r>
                <a:r>
                  <a:rPr lang="en-US" sz="2400" i="1" dirty="0">
                    <a:latin typeface="Aileron Light" panose="00000400000000000000" pitchFamily="50" charset="0"/>
                  </a:rPr>
                  <a:t>p </a:t>
                </a:r>
                <a:r>
                  <a:rPr lang="en-US" sz="2400" dirty="0">
                    <a:latin typeface="Aileron Light" panose="00000400000000000000" pitchFamily="50" charset="0"/>
                  </a:rPr>
                  <a:t>of the edge existence between vertices (m is not fixed)</a:t>
                </a:r>
                <a:endParaRPr lang="en-US" sz="2400" i="1" dirty="0">
                  <a:latin typeface="Aileron Light" panose="00000400000000000000" pitchFamily="50" charset="0"/>
                </a:endParaRP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The mean value of edges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 dirty="0">
                    <a:latin typeface="Aileron Light" panose="00000400000000000000" pitchFamily="50" charset="0"/>
                  </a:rPr>
                  <a:t> </a:t>
                </a: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The average degree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The distribution of finding a node of degree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is binomial:</a:t>
                </a:r>
              </a:p>
              <a:p>
                <a:pPr marL="5143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Aileron Light" panose="00000400000000000000" pitchFamily="50" charset="0"/>
                </a:endParaRPr>
              </a:p>
              <a:p>
                <a:pPr lvl="0"/>
                <a:r>
                  <a:rPr lang="en-US" sz="2400" i="1" dirty="0" err="1">
                    <a:solidFill>
                      <a:prstClr val="black"/>
                    </a:solidFill>
                    <a:latin typeface="Aileron Light" panose="00000400000000000000" pitchFamily="50" charset="0"/>
                  </a:rPr>
                  <a:t>NetworkX</a:t>
                </a:r>
                <a:r>
                  <a:rPr lang="en-US" sz="2400" dirty="0">
                    <a:solidFill>
                      <a:prstClr val="black"/>
                    </a:solidFill>
                    <a:latin typeface="Aileron Light" panose="00000400000000000000" pitchFamily="50" charset="0"/>
                  </a:rPr>
                  <a:t> has </a:t>
                </a:r>
                <a:r>
                  <a:rPr lang="en-US" sz="2400" dirty="0">
                    <a:solidFill>
                      <a:prstClr val="black"/>
                    </a:solidFill>
                    <a:latin typeface="Aileron Light" panose="00000400000000000000" pitchFamily="50" charset="0"/>
                    <a:hlinkClick r:id="rId3"/>
                  </a:rPr>
                  <a:t>synthetic models and classes</a:t>
                </a:r>
                <a:endParaRPr lang="en-US" sz="2400" dirty="0">
                  <a:solidFill>
                    <a:prstClr val="black"/>
                  </a:solidFill>
                  <a:latin typeface="Aileron Light" panose="00000400000000000000" pitchFamily="50" charset="0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lvl="1"/>
                <a:endParaRPr lang="en-US" i="1" dirty="0">
                  <a:latin typeface="Aileron Light" panose="00000400000000000000" pitchFamily="50" charset="0"/>
                </a:endParaRPr>
              </a:p>
              <a:p>
                <a:pPr lvl="1"/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28" t="-2188" b="-6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6</a:t>
            </a:fld>
            <a:endParaRPr lang="en-US" dirty="0"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Creating G(n,m)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Aileron Light" panose="00000400000000000000" pitchFamily="50" charset="0"/>
                  </a:rPr>
                  <a:t>Method two and equivalent to the first</a:t>
                </a:r>
                <a:r>
                  <a:rPr lang="en-US" sz="2400" dirty="0">
                    <a:latin typeface="Aileron Light" panose="00000400000000000000" pitchFamily="50" charset="0"/>
                  </a:rPr>
                  <a:t>:</a:t>
                </a: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To make a random network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:  </a:t>
                </a: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take </a:t>
                </a:r>
                <a:r>
                  <a:rPr lang="en-US" i="1" dirty="0">
                    <a:latin typeface="Aileron Light" panose="00000400000000000000" pitchFamily="50" charset="0"/>
                  </a:rPr>
                  <a:t>n</a:t>
                </a:r>
                <a:r>
                  <a:rPr lang="en-US" dirty="0">
                    <a:latin typeface="Aileron Light" panose="00000400000000000000" pitchFamily="50" charset="0"/>
                  </a:rPr>
                  <a:t> nodes, </a:t>
                </a:r>
              </a:p>
              <a:p>
                <a:pPr lvl="1"/>
                <a:r>
                  <a:rPr lang="en-US" i="1" dirty="0">
                    <a:latin typeface="Aileron Light" panose="00000400000000000000" pitchFamily="50" charset="0"/>
                  </a:rPr>
                  <a:t>m</a:t>
                </a:r>
                <a:r>
                  <a:rPr lang="en-US" dirty="0">
                    <a:latin typeface="Aileron Light" panose="00000400000000000000" pitchFamily="50" charset="0"/>
                  </a:rPr>
                  <a:t> pairs of nodes at random to form edges,</a:t>
                </a: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place the edges between the randomly chosen nodes.</a:t>
                </a: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The average degree: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is often used to denote the degree of vertex i in complex networks (enumerate the vertices, 1, 2, …)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7</a:t>
            </a:fld>
            <a:endParaRPr lang="en-US" dirty="0"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6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R1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66" y="2514590"/>
            <a:ext cx="4431068" cy="332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716379" cy="6858000"/>
          </a:xfrm>
        </p:spPr>
        <p:txBody>
          <a:bodyPr anchor="ctr"/>
          <a:lstStyle/>
          <a:p>
            <a:r>
              <a:rPr lang="en-US" dirty="0"/>
              <a:t>Creating G(</a:t>
            </a:r>
            <a:r>
              <a:rPr lang="en-US" dirty="0" err="1"/>
              <a:t>n,p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476633" y="1231817"/>
                <a:ext cx="7254157" cy="16557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create a random network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Take </a:t>
                </a:r>
                <a:r>
                  <a:rPr lang="en-US" i="1" dirty="0"/>
                  <a:t>n</a:t>
                </a:r>
                <a:r>
                  <a:rPr lang="en-US" dirty="0"/>
                  <a:t> nodes, 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A fixed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the whole graph</a:t>
                </a:r>
                <a:endParaRPr lang="en-US" i="1" dirty="0"/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Attach edges at random to the nodes, with the probability </a:t>
                </a:r>
                <a:r>
                  <a:rPr lang="en-US" i="1" dirty="0"/>
                  <a:t>p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476633" y="1231817"/>
                <a:ext cx="7254157" cy="1655762"/>
              </a:xfrm>
              <a:blipFill>
                <a:blip r:embed="rId3"/>
                <a:stretch>
                  <a:fillRect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8616" y="5738437"/>
                <a:ext cx="51239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Degree distribution for both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616" y="5738437"/>
                <a:ext cx="5123967" cy="369332"/>
              </a:xfrm>
              <a:prstGeom prst="rect">
                <a:avLst/>
              </a:prstGeom>
              <a:blipFill>
                <a:blip r:embed="rId4"/>
                <a:stretch>
                  <a:fillRect l="-9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74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Results about E-R graphs: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14B34D-3A1D-4AEA-8B72-9C6F1DDD03FA}"/>
                  </a:ext>
                </a:extLst>
              </p:cNvPr>
              <p:cNvSpPr txBox="1"/>
              <p:nvPr/>
            </p:nvSpPr>
            <p:spPr>
              <a:xfrm>
                <a:off x="838200" y="2171524"/>
                <a:ext cx="11024937" cy="3835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Aileron Light" panose="00000400000000000000" pitchFamily="50" charset="0"/>
                  </a:rPr>
                  <a:t>Degree distribution</a:t>
                </a:r>
                <a:r>
                  <a:rPr lang="en-US" sz="2400" dirty="0">
                    <a:latin typeface="Aileron Light" panose="00000400000000000000" pitchFamily="50" charset="0"/>
                  </a:rPr>
                  <a:t>: Binomial</a:t>
                </a:r>
              </a:p>
              <a:p>
                <a:endParaRPr lang="en-US" sz="2400" b="1" dirty="0">
                  <a:latin typeface="Aileron Light" panose="00000400000000000000" pitchFamily="50" charset="0"/>
                </a:endParaRPr>
              </a:p>
              <a:p>
                <a:r>
                  <a:rPr lang="en-US" sz="2400" b="1" dirty="0">
                    <a:latin typeface="Aileron Light" panose="00000400000000000000" pitchFamily="50" charset="0"/>
                  </a:rPr>
                  <a:t>Average path is small compared to </a:t>
                </a:r>
                <a:r>
                  <a:rPr lang="en-US" sz="2400" b="1" i="1" dirty="0">
                    <a:latin typeface="Aileron Light" panose="00000400000000000000" pitchFamily="50" charset="0"/>
                  </a:rPr>
                  <a:t>n</a:t>
                </a:r>
                <a:r>
                  <a:rPr lang="en-US" sz="2400" dirty="0">
                    <a:latin typeface="Aileron Light" panose="00000400000000000000" pitchFamily="50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(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is the average degree</a:t>
                </a:r>
              </a:p>
              <a:p>
                <a:pPr lvl="1"/>
                <a:r>
                  <a:rPr lang="en-US" sz="2400" dirty="0">
                    <a:latin typeface="Aileron Light" panose="00000400000000000000" pitchFamily="50" charset="0"/>
                  </a:rPr>
                  <a:t>Comparable to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of the observed networks</a:t>
                </a:r>
              </a:p>
              <a:p>
                <a:endParaRPr lang="en-US" sz="2400" b="1" dirty="0">
                  <a:latin typeface="Aileron Light" panose="00000400000000000000" pitchFamily="50" charset="0"/>
                </a:endParaRPr>
              </a:p>
              <a:p>
                <a:r>
                  <a:rPr lang="en-US" sz="2400" b="1" dirty="0">
                    <a:latin typeface="Aileron Light" panose="00000400000000000000" pitchFamily="50" charset="0"/>
                  </a:rPr>
                  <a:t>Clustering coefficient is small: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 </a:t>
                </a:r>
                <a:br>
                  <a:rPr lang="en-US" sz="2400" dirty="0">
                    <a:latin typeface="Aileron Light" panose="00000400000000000000" pitchFamily="50" charset="0"/>
                  </a:rPr>
                </a:br>
                <a:r>
                  <a:rPr lang="en-US" sz="2400" dirty="0">
                    <a:latin typeface="Aileron Light" panose="00000400000000000000" pitchFamily="50" charset="0"/>
                  </a:rPr>
                  <a:t>(The probability that  two neighbors of a node are connected is equal to the probability of any two random nodes being connected)</a:t>
                </a:r>
              </a:p>
              <a:p>
                <a:pPr lvl="1"/>
                <a:r>
                  <a:rPr lang="en-US" sz="2400" dirty="0">
                    <a:latin typeface="Aileron Light" panose="00000400000000000000" pitchFamily="50" charset="0"/>
                  </a:rPr>
                  <a:t>However, observed networks have high clustering.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14B34D-3A1D-4AEA-8B72-9C6F1DDD0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71524"/>
                <a:ext cx="11024937" cy="3835474"/>
              </a:xfrm>
              <a:prstGeom prst="rect">
                <a:avLst/>
              </a:prstGeom>
              <a:blipFill>
                <a:blip r:embed="rId2"/>
                <a:stretch>
                  <a:fillRect l="-885" t="-1272" r="-608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24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6BFCFBFC8F940B9A7F3352F02D625" ma:contentTypeVersion="26" ma:contentTypeDescription="Create a new document." ma:contentTypeScope="" ma:versionID="0681032e45133a609797cd72e21658aa">
  <xsd:schema xmlns:xsd="http://www.w3.org/2001/XMLSchema" xmlns:xs="http://www.w3.org/2001/XMLSchema" xmlns:p="http://schemas.microsoft.com/office/2006/metadata/properties" xmlns:ns2="a9bcab35-b3c2-4d78-aed9-c394864db16d" xmlns:ns3="873c79cf-b88b-4c6a-932d-9892b10d3908" targetNamespace="http://schemas.microsoft.com/office/2006/metadata/properties" ma:root="true" ma:fieldsID="07a1d719d21f330f581610cf70e377b1" ns2:_="" ns3:_="">
    <xsd:import namespace="a9bcab35-b3c2-4d78-aed9-c394864db16d"/>
    <xsd:import namespace="873c79cf-b88b-4c6a-932d-9892b10d3908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cab35-b3c2-4d78-aed9-c394864db16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c79cf-b88b-4c6a-932d-9892b10d390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Leaders xmlns="a9bcab35-b3c2-4d78-aed9-c394864db16d" xsi:nil="true"/>
    <NotebookType xmlns="a9bcab35-b3c2-4d78-aed9-c394864db16d" xsi:nil="true"/>
    <TeamsChannelId xmlns="a9bcab35-b3c2-4d78-aed9-c394864db16d" xsi:nil="true"/>
    <Distribution_Groups xmlns="a9bcab35-b3c2-4d78-aed9-c394864db16d" xsi:nil="true"/>
    <Self_Registration_Enabled xmlns="a9bcab35-b3c2-4d78-aed9-c394864db16d" xsi:nil="true"/>
    <Has_Leaders_Only_SectionGroup xmlns="a9bcab35-b3c2-4d78-aed9-c394864db16d" xsi:nil="true"/>
    <Invited_Members xmlns="a9bcab35-b3c2-4d78-aed9-c394864db16d" xsi:nil="true"/>
    <AppVersion xmlns="a9bcab35-b3c2-4d78-aed9-c394864db16d" xsi:nil="true"/>
    <IsNotebookLocked xmlns="a9bcab35-b3c2-4d78-aed9-c394864db16d" xsi:nil="true"/>
    <Math_Settings xmlns="a9bcab35-b3c2-4d78-aed9-c394864db16d" xsi:nil="true"/>
    <FolderType xmlns="a9bcab35-b3c2-4d78-aed9-c394864db16d" xsi:nil="true"/>
    <Templates xmlns="a9bcab35-b3c2-4d78-aed9-c394864db16d" xsi:nil="true"/>
    <Members xmlns="a9bcab35-b3c2-4d78-aed9-c394864db16d">
      <UserInfo>
        <DisplayName/>
        <AccountId xsi:nil="true"/>
        <AccountType/>
      </UserInfo>
    </Members>
    <Member_Groups xmlns="a9bcab35-b3c2-4d78-aed9-c394864db16d">
      <UserInfo>
        <DisplayName/>
        <AccountId xsi:nil="true"/>
        <AccountType/>
      </UserInfo>
    </Member_Groups>
    <DefaultSectionNames xmlns="a9bcab35-b3c2-4d78-aed9-c394864db16d" xsi:nil="true"/>
    <Is_Collaboration_Space_Locked xmlns="a9bcab35-b3c2-4d78-aed9-c394864db16d" xsi:nil="true"/>
    <LMS_Mappings xmlns="a9bcab35-b3c2-4d78-aed9-c394864db16d" xsi:nil="true"/>
    <CultureName xmlns="a9bcab35-b3c2-4d78-aed9-c394864db16d" xsi:nil="true"/>
    <Owner xmlns="a9bcab35-b3c2-4d78-aed9-c394864db16d">
      <UserInfo>
        <DisplayName/>
        <AccountId xsi:nil="true"/>
        <AccountType/>
      </UserInfo>
    </Owner>
    <Leaders xmlns="a9bcab35-b3c2-4d78-aed9-c394864db16d">
      <UserInfo>
        <DisplayName/>
        <AccountId xsi:nil="true"/>
        <AccountType/>
      </UserInfo>
    </Leaders>
  </documentManagement>
</p:properties>
</file>

<file path=customXml/itemProps1.xml><?xml version="1.0" encoding="utf-8"?>
<ds:datastoreItem xmlns:ds="http://schemas.openxmlformats.org/officeDocument/2006/customXml" ds:itemID="{5541F305-680C-4B7B-B3BF-56530126F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bcab35-b3c2-4d78-aed9-c394864db16d"/>
    <ds:schemaRef ds:uri="873c79cf-b88b-4c6a-932d-9892b10d39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FA7D66-B0F8-4CD5-A26E-2E1E302147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F513CB-C96A-4D25-83D0-18475A022F54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a9bcab35-b3c2-4d78-aed9-c394864db16d"/>
    <ds:schemaRef ds:uri="http://purl.org/dc/dcmitype/"/>
    <ds:schemaRef ds:uri="http://schemas.microsoft.com/office/infopath/2007/PartnerControls"/>
    <ds:schemaRef ds:uri="873c79cf-b88b-4c6a-932d-9892b10d390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945</Words>
  <Application>Microsoft Office PowerPoint</Application>
  <PresentationFormat>Widescreen</PresentationFormat>
  <Paragraphs>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18</vt:i4>
      </vt:variant>
    </vt:vector>
  </HeadingPairs>
  <TitlesOfParts>
    <vt:vector size="43" baseType="lpstr">
      <vt:lpstr>Aileron Light</vt:lpstr>
      <vt:lpstr>Arial</vt:lpstr>
      <vt:lpstr>Calibri</vt:lpstr>
      <vt:lpstr>Calibri Light</vt:lpstr>
      <vt:lpstr>Cambria Math</vt:lpstr>
      <vt:lpstr>Rockwell</vt:lpstr>
      <vt:lpstr>Custom Design</vt:lpstr>
      <vt:lpstr>4_Custom Design</vt:lpstr>
      <vt:lpstr>6_Custom Design</vt:lpstr>
      <vt:lpstr>7_Custom Design</vt:lpstr>
      <vt:lpstr>8_Custom Design</vt:lpstr>
      <vt:lpstr>9_Custom Design</vt:lpstr>
      <vt:lpstr>10_Custom Design</vt:lpstr>
      <vt:lpstr>5_Custom Design</vt:lpstr>
      <vt:lpstr>11_Custom Design</vt:lpstr>
      <vt:lpstr>12_Custom Design</vt:lpstr>
      <vt:lpstr>10_Office Theme</vt:lpstr>
      <vt:lpstr>7_Office Theme</vt:lpstr>
      <vt:lpstr>12_Office Theme</vt:lpstr>
      <vt:lpstr>9_Office Theme</vt:lpstr>
      <vt:lpstr>8_Office Theme</vt:lpstr>
      <vt:lpstr>11_Office Theme</vt:lpstr>
      <vt:lpstr>2_Custom Design</vt:lpstr>
      <vt:lpstr>1_Custom Design</vt:lpstr>
      <vt:lpstr>3_Custom Design</vt:lpstr>
      <vt:lpstr>PowerPoint Presentation</vt:lpstr>
      <vt:lpstr>Learning Outcomes</vt:lpstr>
      <vt:lpstr>The three papers for each of the models</vt:lpstr>
      <vt:lpstr>Why care?</vt:lpstr>
      <vt:lpstr>Erdős-Rényi   Random Graphs</vt:lpstr>
      <vt:lpstr>Random graphs (Erdős-Rényi , 1959)</vt:lpstr>
      <vt:lpstr>Creating G(n,m)</vt:lpstr>
      <vt:lpstr>Creating G(n,p)</vt:lpstr>
      <vt:lpstr>Results about E-R graphs:</vt:lpstr>
      <vt:lpstr>Generating Erdős-Rényi ER(n,p)</vt:lpstr>
      <vt:lpstr>Generating Erdős-Rényi ER(n,m) in Gephi</vt:lpstr>
      <vt:lpstr>Generating Erdős-Rényi random networks in Python</vt:lpstr>
      <vt:lpstr>The Random Geometric model</vt:lpstr>
      <vt:lpstr>Random Geometric Model</vt:lpstr>
      <vt:lpstr>An example of  a random geometric</vt:lpstr>
      <vt:lpstr>Creating it in Python</vt:lpstr>
      <vt:lpstr>Practice in Cocalc:</vt:lpstr>
      <vt:lpstr>Main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Gera, Ralucca (CIV)</dc:creator>
  <cp:lastModifiedBy>Gera, Ralucca (CIV)</cp:lastModifiedBy>
  <cp:revision>6</cp:revision>
  <cp:lastPrinted>2021-01-13T16:32:39Z</cp:lastPrinted>
  <dcterms:created xsi:type="dcterms:W3CDTF">2021-01-13T05:57:59Z</dcterms:created>
  <dcterms:modified xsi:type="dcterms:W3CDTF">2022-01-11T17:42:46Z</dcterms:modified>
</cp:coreProperties>
</file>