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67" r:id="rId6"/>
    <p:sldMasterId id="2147483671" r:id="rId7"/>
    <p:sldMasterId id="2147483674" r:id="rId8"/>
  </p:sldMasterIdLst>
  <p:notesMasterIdLst>
    <p:notesMasterId r:id="rId28"/>
  </p:notesMasterIdLst>
  <p:handoutMasterIdLst>
    <p:handoutMasterId r:id="rId29"/>
  </p:handoutMasterIdLst>
  <p:sldIdLst>
    <p:sldId id="991" r:id="rId9"/>
    <p:sldId id="986" r:id="rId10"/>
    <p:sldId id="992" r:id="rId11"/>
    <p:sldId id="382" r:id="rId12"/>
    <p:sldId id="976" r:id="rId13"/>
    <p:sldId id="383" r:id="rId14"/>
    <p:sldId id="385" r:id="rId15"/>
    <p:sldId id="387" r:id="rId16"/>
    <p:sldId id="984" r:id="rId17"/>
    <p:sldId id="388" r:id="rId18"/>
    <p:sldId id="965" r:id="rId19"/>
    <p:sldId id="389" r:id="rId20"/>
    <p:sldId id="390" r:id="rId21"/>
    <p:sldId id="391" r:id="rId22"/>
    <p:sldId id="993" r:id="rId23"/>
    <p:sldId id="392" r:id="rId24"/>
    <p:sldId id="393" r:id="rId25"/>
    <p:sldId id="394" r:id="rId26"/>
    <p:sldId id="269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434" autoAdjust="0"/>
  </p:normalViewPr>
  <p:slideViewPr>
    <p:cSldViewPr>
      <p:cViewPr varScale="1">
        <p:scale>
          <a:sx n="76" d="100"/>
          <a:sy n="76" d="100"/>
        </p:scale>
        <p:origin x="72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4EE6-A37D-4714-90D9-4D3359B5343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24A1-5DC0-42DD-BD1B-0B999F69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2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73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96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6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2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5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28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10529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7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chastics.net/sna/periodic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ournals.plos.org/plosone/article/figure?id=10.1371/journal.pone.0069374.g00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84882-229-0_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va-portal.org/smash/get/diva2:509757/FULLTEXT0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61804" y="5441762"/>
            <a:ext cx="71821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Betweenness Centrality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betweenness of 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7620000" cy="4221163"/>
          </a:xfrm>
        </p:spPr>
        <p:txBody>
          <a:bodyPr/>
          <a:lstStyle/>
          <a:p>
            <a:r>
              <a:rPr lang="en-US" dirty="0"/>
              <a:t>Fraction of shortest paths that include vertex </a:t>
            </a:r>
            <a:r>
              <a:rPr lang="en-US" i="1" dirty="0"/>
              <a:t>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5" y="3261519"/>
            <a:ext cx="3471304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54608"/>
              </p:ext>
            </p:extLst>
          </p:nvPr>
        </p:nvGraphicFramePr>
        <p:xfrm>
          <a:off x="4876800" y="2339181"/>
          <a:ext cx="35661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477000" y="3352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05800" y="4267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48600" y="4267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69688" y="3352800"/>
            <a:ext cx="1442224" cy="1271239"/>
          </a:xfrm>
          <a:custGeom>
            <a:avLst/>
            <a:gdLst>
              <a:gd name="connsiteX0" fmla="*/ 1375317 w 1442224"/>
              <a:gd name="connsiteY0" fmla="*/ 1271239 h 1271239"/>
              <a:gd name="connsiteX1" fmla="*/ 1375317 w 1442224"/>
              <a:gd name="connsiteY1" fmla="*/ 1271239 h 1271239"/>
              <a:gd name="connsiteX2" fmla="*/ 1248936 w 1442224"/>
              <a:gd name="connsiteY2" fmla="*/ 1263804 h 1271239"/>
              <a:gd name="connsiteX3" fmla="*/ 1137424 w 1442224"/>
              <a:gd name="connsiteY3" fmla="*/ 1241502 h 1271239"/>
              <a:gd name="connsiteX4" fmla="*/ 988741 w 1442224"/>
              <a:gd name="connsiteY4" fmla="*/ 1226634 h 1271239"/>
              <a:gd name="connsiteX5" fmla="*/ 944136 w 1442224"/>
              <a:gd name="connsiteY5" fmla="*/ 1219200 h 1271239"/>
              <a:gd name="connsiteX6" fmla="*/ 906966 w 1442224"/>
              <a:gd name="connsiteY6" fmla="*/ 1211765 h 1271239"/>
              <a:gd name="connsiteX7" fmla="*/ 743415 w 1442224"/>
              <a:gd name="connsiteY7" fmla="*/ 1196897 h 1271239"/>
              <a:gd name="connsiteX8" fmla="*/ 706244 w 1442224"/>
              <a:gd name="connsiteY8" fmla="*/ 1189463 h 1271239"/>
              <a:gd name="connsiteX9" fmla="*/ 661639 w 1442224"/>
              <a:gd name="connsiteY9" fmla="*/ 1182029 h 1271239"/>
              <a:gd name="connsiteX10" fmla="*/ 624468 w 1442224"/>
              <a:gd name="connsiteY10" fmla="*/ 1174595 h 1271239"/>
              <a:gd name="connsiteX11" fmla="*/ 542693 w 1442224"/>
              <a:gd name="connsiteY11" fmla="*/ 1167161 h 1271239"/>
              <a:gd name="connsiteX12" fmla="*/ 453483 w 1442224"/>
              <a:gd name="connsiteY12" fmla="*/ 1152292 h 1271239"/>
              <a:gd name="connsiteX13" fmla="*/ 431180 w 1442224"/>
              <a:gd name="connsiteY13" fmla="*/ 1144858 h 1271239"/>
              <a:gd name="connsiteX14" fmla="*/ 341971 w 1442224"/>
              <a:gd name="connsiteY14" fmla="*/ 1137424 h 1271239"/>
              <a:gd name="connsiteX15" fmla="*/ 304800 w 1442224"/>
              <a:gd name="connsiteY15" fmla="*/ 1129990 h 1271239"/>
              <a:gd name="connsiteX16" fmla="*/ 193288 w 1442224"/>
              <a:gd name="connsiteY16" fmla="*/ 1115122 h 1271239"/>
              <a:gd name="connsiteX17" fmla="*/ 178419 w 1442224"/>
              <a:gd name="connsiteY17" fmla="*/ 1100253 h 1271239"/>
              <a:gd name="connsiteX18" fmla="*/ 148683 w 1442224"/>
              <a:gd name="connsiteY18" fmla="*/ 1092819 h 1271239"/>
              <a:gd name="connsiteX19" fmla="*/ 126380 w 1442224"/>
              <a:gd name="connsiteY19" fmla="*/ 1085385 h 1271239"/>
              <a:gd name="connsiteX20" fmla="*/ 104078 w 1442224"/>
              <a:gd name="connsiteY20" fmla="*/ 1063083 h 1271239"/>
              <a:gd name="connsiteX21" fmla="*/ 74341 w 1442224"/>
              <a:gd name="connsiteY21" fmla="*/ 1025912 h 1271239"/>
              <a:gd name="connsiteX22" fmla="*/ 29736 w 1442224"/>
              <a:gd name="connsiteY22" fmla="*/ 996175 h 1271239"/>
              <a:gd name="connsiteX23" fmla="*/ 14868 w 1442224"/>
              <a:gd name="connsiteY23" fmla="*/ 973873 h 1271239"/>
              <a:gd name="connsiteX24" fmla="*/ 0 w 1442224"/>
              <a:gd name="connsiteY24" fmla="*/ 929268 h 1271239"/>
              <a:gd name="connsiteX25" fmla="*/ 7434 w 1442224"/>
              <a:gd name="connsiteY25" fmla="*/ 840058 h 1271239"/>
              <a:gd name="connsiteX26" fmla="*/ 14868 w 1442224"/>
              <a:gd name="connsiteY26" fmla="*/ 817756 h 1271239"/>
              <a:gd name="connsiteX27" fmla="*/ 37171 w 1442224"/>
              <a:gd name="connsiteY27" fmla="*/ 795453 h 1271239"/>
              <a:gd name="connsiteX28" fmla="*/ 44605 w 1442224"/>
              <a:gd name="connsiteY28" fmla="*/ 765717 h 1271239"/>
              <a:gd name="connsiteX29" fmla="*/ 59473 w 1442224"/>
              <a:gd name="connsiteY29" fmla="*/ 750848 h 1271239"/>
              <a:gd name="connsiteX30" fmla="*/ 74341 w 1442224"/>
              <a:gd name="connsiteY30" fmla="*/ 728546 h 1271239"/>
              <a:gd name="connsiteX31" fmla="*/ 89210 w 1442224"/>
              <a:gd name="connsiteY31" fmla="*/ 713678 h 1271239"/>
              <a:gd name="connsiteX32" fmla="*/ 111512 w 1442224"/>
              <a:gd name="connsiteY32" fmla="*/ 683941 h 1271239"/>
              <a:gd name="connsiteX33" fmla="*/ 126380 w 1442224"/>
              <a:gd name="connsiteY33" fmla="*/ 661639 h 1271239"/>
              <a:gd name="connsiteX34" fmla="*/ 148683 w 1442224"/>
              <a:gd name="connsiteY34" fmla="*/ 639336 h 1271239"/>
              <a:gd name="connsiteX35" fmla="*/ 193288 w 1442224"/>
              <a:gd name="connsiteY35" fmla="*/ 579863 h 1271239"/>
              <a:gd name="connsiteX36" fmla="*/ 223024 w 1442224"/>
              <a:gd name="connsiteY36" fmla="*/ 535258 h 1271239"/>
              <a:gd name="connsiteX37" fmla="*/ 252761 w 1442224"/>
              <a:gd name="connsiteY37" fmla="*/ 490653 h 1271239"/>
              <a:gd name="connsiteX38" fmla="*/ 312234 w 1442224"/>
              <a:gd name="connsiteY38" fmla="*/ 438614 h 1271239"/>
              <a:gd name="connsiteX39" fmla="*/ 327102 w 1442224"/>
              <a:gd name="connsiteY39" fmla="*/ 416312 h 1271239"/>
              <a:gd name="connsiteX40" fmla="*/ 371707 w 1442224"/>
              <a:gd name="connsiteY40" fmla="*/ 371707 h 1271239"/>
              <a:gd name="connsiteX41" fmla="*/ 401444 w 1442224"/>
              <a:gd name="connsiteY41" fmla="*/ 334536 h 1271239"/>
              <a:gd name="connsiteX42" fmla="*/ 460917 w 1442224"/>
              <a:gd name="connsiteY42" fmla="*/ 297365 h 1271239"/>
              <a:gd name="connsiteX43" fmla="*/ 483219 w 1442224"/>
              <a:gd name="connsiteY43" fmla="*/ 282497 h 1271239"/>
              <a:gd name="connsiteX44" fmla="*/ 520390 w 1442224"/>
              <a:gd name="connsiteY44" fmla="*/ 245326 h 1271239"/>
              <a:gd name="connsiteX45" fmla="*/ 572429 w 1442224"/>
              <a:gd name="connsiteY45" fmla="*/ 208156 h 1271239"/>
              <a:gd name="connsiteX46" fmla="*/ 587297 w 1442224"/>
              <a:gd name="connsiteY46" fmla="*/ 193287 h 1271239"/>
              <a:gd name="connsiteX47" fmla="*/ 609600 w 1442224"/>
              <a:gd name="connsiteY47" fmla="*/ 178419 h 1271239"/>
              <a:gd name="connsiteX48" fmla="*/ 631902 w 1442224"/>
              <a:gd name="connsiteY48" fmla="*/ 156117 h 1271239"/>
              <a:gd name="connsiteX49" fmla="*/ 676507 w 1442224"/>
              <a:gd name="connsiteY49" fmla="*/ 126380 h 1271239"/>
              <a:gd name="connsiteX50" fmla="*/ 706244 w 1442224"/>
              <a:gd name="connsiteY50" fmla="*/ 104078 h 1271239"/>
              <a:gd name="connsiteX51" fmla="*/ 735980 w 1442224"/>
              <a:gd name="connsiteY51" fmla="*/ 89209 h 1271239"/>
              <a:gd name="connsiteX52" fmla="*/ 758283 w 1442224"/>
              <a:gd name="connsiteY52" fmla="*/ 74341 h 1271239"/>
              <a:gd name="connsiteX53" fmla="*/ 795454 w 1442224"/>
              <a:gd name="connsiteY53" fmla="*/ 44604 h 1271239"/>
              <a:gd name="connsiteX54" fmla="*/ 840058 w 1442224"/>
              <a:gd name="connsiteY54" fmla="*/ 14868 h 1271239"/>
              <a:gd name="connsiteX55" fmla="*/ 884663 w 1442224"/>
              <a:gd name="connsiteY55" fmla="*/ 0 h 1271239"/>
              <a:gd name="connsiteX56" fmla="*/ 981307 w 1442224"/>
              <a:gd name="connsiteY56" fmla="*/ 14868 h 1271239"/>
              <a:gd name="connsiteX57" fmla="*/ 996175 w 1442224"/>
              <a:gd name="connsiteY57" fmla="*/ 37170 h 1271239"/>
              <a:gd name="connsiteX58" fmla="*/ 1011044 w 1442224"/>
              <a:gd name="connsiteY58" fmla="*/ 52039 h 1271239"/>
              <a:gd name="connsiteX59" fmla="*/ 1033346 w 1442224"/>
              <a:gd name="connsiteY59" fmla="*/ 104078 h 1271239"/>
              <a:gd name="connsiteX60" fmla="*/ 1025912 w 1442224"/>
              <a:gd name="connsiteY60" fmla="*/ 156117 h 1271239"/>
              <a:gd name="connsiteX61" fmla="*/ 981307 w 1442224"/>
              <a:gd name="connsiteY61" fmla="*/ 200722 h 1271239"/>
              <a:gd name="connsiteX62" fmla="*/ 929268 w 1442224"/>
              <a:gd name="connsiteY62" fmla="*/ 252761 h 1271239"/>
              <a:gd name="connsiteX63" fmla="*/ 906966 w 1442224"/>
              <a:gd name="connsiteY63" fmla="*/ 275063 h 1271239"/>
              <a:gd name="connsiteX64" fmla="*/ 877229 w 1442224"/>
              <a:gd name="connsiteY64" fmla="*/ 312234 h 1271239"/>
              <a:gd name="connsiteX65" fmla="*/ 869795 w 1442224"/>
              <a:gd name="connsiteY65" fmla="*/ 334536 h 1271239"/>
              <a:gd name="connsiteX66" fmla="*/ 847493 w 1442224"/>
              <a:gd name="connsiteY66" fmla="*/ 349404 h 1271239"/>
              <a:gd name="connsiteX67" fmla="*/ 825190 w 1442224"/>
              <a:gd name="connsiteY67" fmla="*/ 371707 h 1271239"/>
              <a:gd name="connsiteX68" fmla="*/ 780585 w 1442224"/>
              <a:gd name="connsiteY68" fmla="*/ 416312 h 1271239"/>
              <a:gd name="connsiteX69" fmla="*/ 743415 w 1442224"/>
              <a:gd name="connsiteY69" fmla="*/ 468351 h 1271239"/>
              <a:gd name="connsiteX70" fmla="*/ 713678 w 1442224"/>
              <a:gd name="connsiteY70" fmla="*/ 512956 h 1271239"/>
              <a:gd name="connsiteX71" fmla="*/ 691375 w 1442224"/>
              <a:gd name="connsiteY71" fmla="*/ 527824 h 1271239"/>
              <a:gd name="connsiteX72" fmla="*/ 654205 w 1442224"/>
              <a:gd name="connsiteY72" fmla="*/ 564995 h 1271239"/>
              <a:gd name="connsiteX73" fmla="*/ 564995 w 1442224"/>
              <a:gd name="connsiteY73" fmla="*/ 654204 h 1271239"/>
              <a:gd name="connsiteX74" fmla="*/ 527824 w 1442224"/>
              <a:gd name="connsiteY74" fmla="*/ 691375 h 1271239"/>
              <a:gd name="connsiteX75" fmla="*/ 512956 w 1442224"/>
              <a:gd name="connsiteY75" fmla="*/ 706244 h 1271239"/>
              <a:gd name="connsiteX76" fmla="*/ 498088 w 1442224"/>
              <a:gd name="connsiteY76" fmla="*/ 728546 h 1271239"/>
              <a:gd name="connsiteX77" fmla="*/ 468351 w 1442224"/>
              <a:gd name="connsiteY77" fmla="*/ 758283 h 1271239"/>
              <a:gd name="connsiteX78" fmla="*/ 446049 w 1442224"/>
              <a:gd name="connsiteY78" fmla="*/ 802887 h 1271239"/>
              <a:gd name="connsiteX79" fmla="*/ 438615 w 1442224"/>
              <a:gd name="connsiteY79" fmla="*/ 825190 h 1271239"/>
              <a:gd name="connsiteX80" fmla="*/ 446049 w 1442224"/>
              <a:gd name="connsiteY80" fmla="*/ 899531 h 1271239"/>
              <a:gd name="connsiteX81" fmla="*/ 460917 w 1442224"/>
              <a:gd name="connsiteY81" fmla="*/ 914400 h 1271239"/>
              <a:gd name="connsiteX82" fmla="*/ 490654 w 1442224"/>
              <a:gd name="connsiteY82" fmla="*/ 951570 h 1271239"/>
              <a:gd name="connsiteX83" fmla="*/ 520390 w 1442224"/>
              <a:gd name="connsiteY83" fmla="*/ 959004 h 1271239"/>
              <a:gd name="connsiteX84" fmla="*/ 587297 w 1442224"/>
              <a:gd name="connsiteY84" fmla="*/ 981307 h 1271239"/>
              <a:gd name="connsiteX85" fmla="*/ 617034 w 1442224"/>
              <a:gd name="connsiteY85" fmla="*/ 988741 h 1271239"/>
              <a:gd name="connsiteX86" fmla="*/ 676507 w 1442224"/>
              <a:gd name="connsiteY86" fmla="*/ 1003609 h 1271239"/>
              <a:gd name="connsiteX87" fmla="*/ 906966 w 1442224"/>
              <a:gd name="connsiteY87" fmla="*/ 1011044 h 1271239"/>
              <a:gd name="connsiteX88" fmla="*/ 988741 w 1442224"/>
              <a:gd name="connsiteY88" fmla="*/ 1018478 h 1271239"/>
              <a:gd name="connsiteX89" fmla="*/ 1092819 w 1442224"/>
              <a:gd name="connsiteY89" fmla="*/ 1033346 h 1271239"/>
              <a:gd name="connsiteX90" fmla="*/ 1152293 w 1442224"/>
              <a:gd name="connsiteY90" fmla="*/ 1040780 h 1271239"/>
              <a:gd name="connsiteX91" fmla="*/ 1300975 w 1442224"/>
              <a:gd name="connsiteY91" fmla="*/ 1055648 h 1271239"/>
              <a:gd name="connsiteX92" fmla="*/ 1360449 w 1442224"/>
              <a:gd name="connsiteY92" fmla="*/ 1070517 h 1271239"/>
              <a:gd name="connsiteX93" fmla="*/ 1405054 w 1442224"/>
              <a:gd name="connsiteY93" fmla="*/ 1085385 h 1271239"/>
              <a:gd name="connsiteX94" fmla="*/ 1427356 w 1442224"/>
              <a:gd name="connsiteY94" fmla="*/ 1100253 h 1271239"/>
              <a:gd name="connsiteX95" fmla="*/ 1434790 w 1442224"/>
              <a:gd name="connsiteY95" fmla="*/ 1129990 h 1271239"/>
              <a:gd name="connsiteX96" fmla="*/ 1442224 w 1442224"/>
              <a:gd name="connsiteY96" fmla="*/ 1152292 h 1271239"/>
              <a:gd name="connsiteX97" fmla="*/ 1434790 w 1442224"/>
              <a:gd name="connsiteY97" fmla="*/ 1174595 h 1271239"/>
              <a:gd name="connsiteX98" fmla="*/ 1412488 w 1442224"/>
              <a:gd name="connsiteY98" fmla="*/ 1196897 h 1271239"/>
              <a:gd name="connsiteX99" fmla="*/ 1397619 w 1442224"/>
              <a:gd name="connsiteY99" fmla="*/ 1219200 h 1271239"/>
              <a:gd name="connsiteX100" fmla="*/ 1390185 w 1442224"/>
              <a:gd name="connsiteY100" fmla="*/ 1248936 h 1271239"/>
              <a:gd name="connsiteX101" fmla="*/ 1375317 w 1442224"/>
              <a:gd name="connsiteY101" fmla="*/ 1271239 h 12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442224" h="1271239">
                <a:moveTo>
                  <a:pt x="1375317" y="1271239"/>
                </a:moveTo>
                <a:lnTo>
                  <a:pt x="1375317" y="1271239"/>
                </a:lnTo>
                <a:cubicBezTo>
                  <a:pt x="1333190" y="1268761"/>
                  <a:pt x="1290810" y="1269038"/>
                  <a:pt x="1248936" y="1263804"/>
                </a:cubicBezTo>
                <a:cubicBezTo>
                  <a:pt x="1211322" y="1259102"/>
                  <a:pt x="1174950" y="1246863"/>
                  <a:pt x="1137424" y="1241502"/>
                </a:cubicBezTo>
                <a:cubicBezTo>
                  <a:pt x="1053400" y="1229499"/>
                  <a:pt x="1102856" y="1235412"/>
                  <a:pt x="988741" y="1226634"/>
                </a:cubicBezTo>
                <a:lnTo>
                  <a:pt x="944136" y="1219200"/>
                </a:lnTo>
                <a:cubicBezTo>
                  <a:pt x="931704" y="1216940"/>
                  <a:pt x="919524" y="1213160"/>
                  <a:pt x="906966" y="1211765"/>
                </a:cubicBezTo>
                <a:cubicBezTo>
                  <a:pt x="802321" y="1200137"/>
                  <a:pt x="832452" y="1209616"/>
                  <a:pt x="743415" y="1196897"/>
                </a:cubicBezTo>
                <a:cubicBezTo>
                  <a:pt x="730906" y="1195110"/>
                  <a:pt x="718676" y="1191723"/>
                  <a:pt x="706244" y="1189463"/>
                </a:cubicBezTo>
                <a:cubicBezTo>
                  <a:pt x="691414" y="1186767"/>
                  <a:pt x="676469" y="1184725"/>
                  <a:pt x="661639" y="1182029"/>
                </a:cubicBezTo>
                <a:cubicBezTo>
                  <a:pt x="649207" y="1179769"/>
                  <a:pt x="637006" y="1176162"/>
                  <a:pt x="624468" y="1174595"/>
                </a:cubicBezTo>
                <a:cubicBezTo>
                  <a:pt x="597309" y="1171200"/>
                  <a:pt x="569951" y="1169639"/>
                  <a:pt x="542693" y="1167161"/>
                </a:cubicBezTo>
                <a:cubicBezTo>
                  <a:pt x="463921" y="1147466"/>
                  <a:pt x="581077" y="1175490"/>
                  <a:pt x="453483" y="1152292"/>
                </a:cubicBezTo>
                <a:cubicBezTo>
                  <a:pt x="445773" y="1150890"/>
                  <a:pt x="438948" y="1145894"/>
                  <a:pt x="431180" y="1144858"/>
                </a:cubicBezTo>
                <a:cubicBezTo>
                  <a:pt x="401602" y="1140914"/>
                  <a:pt x="371707" y="1139902"/>
                  <a:pt x="341971" y="1137424"/>
                </a:cubicBezTo>
                <a:cubicBezTo>
                  <a:pt x="329581" y="1134946"/>
                  <a:pt x="317325" y="1131660"/>
                  <a:pt x="304800" y="1129990"/>
                </a:cubicBezTo>
                <a:cubicBezTo>
                  <a:pt x="174432" y="1112608"/>
                  <a:pt x="276925" y="1131849"/>
                  <a:pt x="193288" y="1115122"/>
                </a:cubicBezTo>
                <a:cubicBezTo>
                  <a:pt x="188332" y="1110166"/>
                  <a:pt x="184688" y="1103388"/>
                  <a:pt x="178419" y="1100253"/>
                </a:cubicBezTo>
                <a:cubicBezTo>
                  <a:pt x="169281" y="1095684"/>
                  <a:pt x="158507" y="1095626"/>
                  <a:pt x="148683" y="1092819"/>
                </a:cubicBezTo>
                <a:cubicBezTo>
                  <a:pt x="141148" y="1090666"/>
                  <a:pt x="133814" y="1087863"/>
                  <a:pt x="126380" y="1085385"/>
                </a:cubicBezTo>
                <a:cubicBezTo>
                  <a:pt x="118946" y="1077951"/>
                  <a:pt x="110808" y="1071160"/>
                  <a:pt x="104078" y="1063083"/>
                </a:cubicBezTo>
                <a:cubicBezTo>
                  <a:pt x="87817" y="1043570"/>
                  <a:pt x="93571" y="1040334"/>
                  <a:pt x="74341" y="1025912"/>
                </a:cubicBezTo>
                <a:cubicBezTo>
                  <a:pt x="60045" y="1015190"/>
                  <a:pt x="29736" y="996175"/>
                  <a:pt x="29736" y="996175"/>
                </a:cubicBezTo>
                <a:cubicBezTo>
                  <a:pt x="24780" y="988741"/>
                  <a:pt x="18497" y="982038"/>
                  <a:pt x="14868" y="973873"/>
                </a:cubicBezTo>
                <a:cubicBezTo>
                  <a:pt x="8503" y="959551"/>
                  <a:pt x="0" y="929268"/>
                  <a:pt x="0" y="929268"/>
                </a:cubicBezTo>
                <a:cubicBezTo>
                  <a:pt x="2478" y="899531"/>
                  <a:pt x="3490" y="869636"/>
                  <a:pt x="7434" y="840058"/>
                </a:cubicBezTo>
                <a:cubicBezTo>
                  <a:pt x="8470" y="832291"/>
                  <a:pt x="10521" y="824276"/>
                  <a:pt x="14868" y="817756"/>
                </a:cubicBezTo>
                <a:cubicBezTo>
                  <a:pt x="20700" y="809008"/>
                  <a:pt x="29737" y="802887"/>
                  <a:pt x="37171" y="795453"/>
                </a:cubicBezTo>
                <a:cubicBezTo>
                  <a:pt x="39649" y="785541"/>
                  <a:pt x="40036" y="774855"/>
                  <a:pt x="44605" y="765717"/>
                </a:cubicBezTo>
                <a:cubicBezTo>
                  <a:pt x="47739" y="759448"/>
                  <a:pt x="55095" y="756321"/>
                  <a:pt x="59473" y="750848"/>
                </a:cubicBezTo>
                <a:cubicBezTo>
                  <a:pt x="65054" y="743871"/>
                  <a:pt x="68760" y="735523"/>
                  <a:pt x="74341" y="728546"/>
                </a:cubicBezTo>
                <a:cubicBezTo>
                  <a:pt x="78720" y="723073"/>
                  <a:pt x="84723" y="719063"/>
                  <a:pt x="89210" y="713678"/>
                </a:cubicBezTo>
                <a:cubicBezTo>
                  <a:pt x="97142" y="704160"/>
                  <a:pt x="104310" y="694023"/>
                  <a:pt x="111512" y="683941"/>
                </a:cubicBezTo>
                <a:cubicBezTo>
                  <a:pt x="116705" y="676671"/>
                  <a:pt x="120660" y="668503"/>
                  <a:pt x="126380" y="661639"/>
                </a:cubicBezTo>
                <a:cubicBezTo>
                  <a:pt x="133111" y="653562"/>
                  <a:pt x="142228" y="647635"/>
                  <a:pt x="148683" y="639336"/>
                </a:cubicBezTo>
                <a:cubicBezTo>
                  <a:pt x="207520" y="563688"/>
                  <a:pt x="155893" y="617255"/>
                  <a:pt x="193288" y="579863"/>
                </a:cubicBezTo>
                <a:cubicBezTo>
                  <a:pt x="207505" y="537212"/>
                  <a:pt x="190541" y="577022"/>
                  <a:pt x="223024" y="535258"/>
                </a:cubicBezTo>
                <a:cubicBezTo>
                  <a:pt x="233995" y="521153"/>
                  <a:pt x="240125" y="503289"/>
                  <a:pt x="252761" y="490653"/>
                </a:cubicBezTo>
                <a:cubicBezTo>
                  <a:pt x="296250" y="447165"/>
                  <a:pt x="275353" y="463203"/>
                  <a:pt x="312234" y="438614"/>
                </a:cubicBezTo>
                <a:cubicBezTo>
                  <a:pt x="317190" y="431180"/>
                  <a:pt x="321166" y="422990"/>
                  <a:pt x="327102" y="416312"/>
                </a:cubicBezTo>
                <a:cubicBezTo>
                  <a:pt x="341072" y="400596"/>
                  <a:pt x="360044" y="389203"/>
                  <a:pt x="371707" y="371707"/>
                </a:cubicBezTo>
                <a:cubicBezTo>
                  <a:pt x="380338" y="358760"/>
                  <a:pt x="388200" y="343807"/>
                  <a:pt x="401444" y="334536"/>
                </a:cubicBezTo>
                <a:cubicBezTo>
                  <a:pt x="420596" y="321130"/>
                  <a:pt x="441465" y="310333"/>
                  <a:pt x="460917" y="297365"/>
                </a:cubicBezTo>
                <a:cubicBezTo>
                  <a:pt x="468351" y="292409"/>
                  <a:pt x="476495" y="288380"/>
                  <a:pt x="483219" y="282497"/>
                </a:cubicBezTo>
                <a:cubicBezTo>
                  <a:pt x="496406" y="270958"/>
                  <a:pt x="505810" y="255045"/>
                  <a:pt x="520390" y="245326"/>
                </a:cubicBezTo>
                <a:cubicBezTo>
                  <a:pt x="539704" y="232451"/>
                  <a:pt x="553986" y="223525"/>
                  <a:pt x="572429" y="208156"/>
                </a:cubicBezTo>
                <a:cubicBezTo>
                  <a:pt x="577813" y="203669"/>
                  <a:pt x="581824" y="197666"/>
                  <a:pt x="587297" y="193287"/>
                </a:cubicBezTo>
                <a:cubicBezTo>
                  <a:pt x="594274" y="187705"/>
                  <a:pt x="602736" y="184139"/>
                  <a:pt x="609600" y="178419"/>
                </a:cubicBezTo>
                <a:cubicBezTo>
                  <a:pt x="617677" y="171689"/>
                  <a:pt x="623603" y="162572"/>
                  <a:pt x="631902" y="156117"/>
                </a:cubicBezTo>
                <a:cubicBezTo>
                  <a:pt x="646007" y="145146"/>
                  <a:pt x="662211" y="137102"/>
                  <a:pt x="676507" y="126380"/>
                </a:cubicBezTo>
                <a:cubicBezTo>
                  <a:pt x="686419" y="118946"/>
                  <a:pt x="695737" y="110645"/>
                  <a:pt x="706244" y="104078"/>
                </a:cubicBezTo>
                <a:cubicBezTo>
                  <a:pt x="715642" y="98204"/>
                  <a:pt x="726358" y="94707"/>
                  <a:pt x="735980" y="89209"/>
                </a:cubicBezTo>
                <a:cubicBezTo>
                  <a:pt x="743738" y="84776"/>
                  <a:pt x="750849" y="79297"/>
                  <a:pt x="758283" y="74341"/>
                </a:cubicBezTo>
                <a:cubicBezTo>
                  <a:pt x="785754" y="33135"/>
                  <a:pt x="757434" y="65727"/>
                  <a:pt x="795454" y="44604"/>
                </a:cubicBezTo>
                <a:cubicBezTo>
                  <a:pt x="811074" y="35926"/>
                  <a:pt x="823106" y="20519"/>
                  <a:pt x="840058" y="14868"/>
                </a:cubicBezTo>
                <a:lnTo>
                  <a:pt x="884663" y="0"/>
                </a:lnTo>
                <a:cubicBezTo>
                  <a:pt x="916878" y="4956"/>
                  <a:pt x="950386" y="4561"/>
                  <a:pt x="981307" y="14868"/>
                </a:cubicBezTo>
                <a:cubicBezTo>
                  <a:pt x="989783" y="17693"/>
                  <a:pt x="990594" y="30193"/>
                  <a:pt x="996175" y="37170"/>
                </a:cubicBezTo>
                <a:cubicBezTo>
                  <a:pt x="1000554" y="42643"/>
                  <a:pt x="1007156" y="46207"/>
                  <a:pt x="1011044" y="52039"/>
                </a:cubicBezTo>
                <a:cubicBezTo>
                  <a:pt x="1023293" y="70412"/>
                  <a:pt x="1026738" y="84253"/>
                  <a:pt x="1033346" y="104078"/>
                </a:cubicBezTo>
                <a:cubicBezTo>
                  <a:pt x="1030868" y="121424"/>
                  <a:pt x="1034219" y="140689"/>
                  <a:pt x="1025912" y="156117"/>
                </a:cubicBezTo>
                <a:cubicBezTo>
                  <a:pt x="1015943" y="174631"/>
                  <a:pt x="996175" y="185854"/>
                  <a:pt x="981307" y="200722"/>
                </a:cubicBezTo>
                <a:lnTo>
                  <a:pt x="929268" y="252761"/>
                </a:lnTo>
                <a:cubicBezTo>
                  <a:pt x="921834" y="260195"/>
                  <a:pt x="912798" y="266316"/>
                  <a:pt x="906966" y="275063"/>
                </a:cubicBezTo>
                <a:cubicBezTo>
                  <a:pt x="888209" y="303197"/>
                  <a:pt x="898415" y="291047"/>
                  <a:pt x="877229" y="312234"/>
                </a:cubicBezTo>
                <a:cubicBezTo>
                  <a:pt x="874751" y="319668"/>
                  <a:pt x="874690" y="328417"/>
                  <a:pt x="869795" y="334536"/>
                </a:cubicBezTo>
                <a:cubicBezTo>
                  <a:pt x="864214" y="341513"/>
                  <a:pt x="854357" y="343684"/>
                  <a:pt x="847493" y="349404"/>
                </a:cubicBezTo>
                <a:cubicBezTo>
                  <a:pt x="839416" y="356135"/>
                  <a:pt x="832032" y="363724"/>
                  <a:pt x="825190" y="371707"/>
                </a:cubicBezTo>
                <a:cubicBezTo>
                  <a:pt x="788306" y="414739"/>
                  <a:pt x="819847" y="390138"/>
                  <a:pt x="780585" y="416312"/>
                </a:cubicBezTo>
                <a:cubicBezTo>
                  <a:pt x="748309" y="480863"/>
                  <a:pt x="785607" y="414104"/>
                  <a:pt x="743415" y="468351"/>
                </a:cubicBezTo>
                <a:cubicBezTo>
                  <a:pt x="732444" y="482456"/>
                  <a:pt x="728547" y="503044"/>
                  <a:pt x="713678" y="512956"/>
                </a:cubicBezTo>
                <a:cubicBezTo>
                  <a:pt x="706244" y="517912"/>
                  <a:pt x="698099" y="521940"/>
                  <a:pt x="691375" y="527824"/>
                </a:cubicBezTo>
                <a:cubicBezTo>
                  <a:pt x="678188" y="539363"/>
                  <a:pt x="666595" y="552605"/>
                  <a:pt x="654205" y="564995"/>
                </a:cubicBezTo>
                <a:lnTo>
                  <a:pt x="564995" y="654204"/>
                </a:lnTo>
                <a:lnTo>
                  <a:pt x="527824" y="691375"/>
                </a:lnTo>
                <a:cubicBezTo>
                  <a:pt x="522868" y="696331"/>
                  <a:pt x="516844" y="700412"/>
                  <a:pt x="512956" y="706244"/>
                </a:cubicBezTo>
                <a:cubicBezTo>
                  <a:pt x="508000" y="713678"/>
                  <a:pt x="503903" y="721762"/>
                  <a:pt x="498088" y="728546"/>
                </a:cubicBezTo>
                <a:cubicBezTo>
                  <a:pt x="488965" y="739189"/>
                  <a:pt x="468351" y="758283"/>
                  <a:pt x="468351" y="758283"/>
                </a:cubicBezTo>
                <a:cubicBezTo>
                  <a:pt x="449664" y="814343"/>
                  <a:pt x="474872" y="745239"/>
                  <a:pt x="446049" y="802887"/>
                </a:cubicBezTo>
                <a:cubicBezTo>
                  <a:pt x="442545" y="809896"/>
                  <a:pt x="441093" y="817756"/>
                  <a:pt x="438615" y="825190"/>
                </a:cubicBezTo>
                <a:cubicBezTo>
                  <a:pt x="441093" y="849970"/>
                  <a:pt x="440009" y="875371"/>
                  <a:pt x="446049" y="899531"/>
                </a:cubicBezTo>
                <a:cubicBezTo>
                  <a:pt x="447749" y="906331"/>
                  <a:pt x="456539" y="908927"/>
                  <a:pt x="460917" y="914400"/>
                </a:cubicBezTo>
                <a:cubicBezTo>
                  <a:pt x="467922" y="923156"/>
                  <a:pt x="478686" y="945586"/>
                  <a:pt x="490654" y="951570"/>
                </a:cubicBezTo>
                <a:cubicBezTo>
                  <a:pt x="499792" y="956139"/>
                  <a:pt x="510478" y="956526"/>
                  <a:pt x="520390" y="959004"/>
                </a:cubicBezTo>
                <a:cubicBezTo>
                  <a:pt x="557496" y="983742"/>
                  <a:pt x="530064" y="969861"/>
                  <a:pt x="587297" y="981307"/>
                </a:cubicBezTo>
                <a:cubicBezTo>
                  <a:pt x="597316" y="983311"/>
                  <a:pt x="607210" y="985934"/>
                  <a:pt x="617034" y="988741"/>
                </a:cubicBezTo>
                <a:cubicBezTo>
                  <a:pt x="640961" y="995577"/>
                  <a:pt x="648361" y="1002045"/>
                  <a:pt x="676507" y="1003609"/>
                </a:cubicBezTo>
                <a:cubicBezTo>
                  <a:pt x="753248" y="1007873"/>
                  <a:pt x="830146" y="1008566"/>
                  <a:pt x="906966" y="1011044"/>
                </a:cubicBezTo>
                <a:cubicBezTo>
                  <a:pt x="934224" y="1013522"/>
                  <a:pt x="961565" y="1015217"/>
                  <a:pt x="988741" y="1018478"/>
                </a:cubicBezTo>
                <a:cubicBezTo>
                  <a:pt x="1023536" y="1022653"/>
                  <a:pt x="1058045" y="1028999"/>
                  <a:pt x="1092819" y="1033346"/>
                </a:cubicBezTo>
                <a:lnTo>
                  <a:pt x="1152293" y="1040780"/>
                </a:lnTo>
                <a:cubicBezTo>
                  <a:pt x="1237177" y="1062001"/>
                  <a:pt x="1107255" y="1031432"/>
                  <a:pt x="1300975" y="1055648"/>
                </a:cubicBezTo>
                <a:cubicBezTo>
                  <a:pt x="1321252" y="1058183"/>
                  <a:pt x="1341063" y="1064055"/>
                  <a:pt x="1360449" y="1070517"/>
                </a:cubicBezTo>
                <a:lnTo>
                  <a:pt x="1405054" y="1085385"/>
                </a:lnTo>
                <a:cubicBezTo>
                  <a:pt x="1412488" y="1090341"/>
                  <a:pt x="1422400" y="1092819"/>
                  <a:pt x="1427356" y="1100253"/>
                </a:cubicBezTo>
                <a:cubicBezTo>
                  <a:pt x="1433023" y="1108754"/>
                  <a:pt x="1431983" y="1120166"/>
                  <a:pt x="1434790" y="1129990"/>
                </a:cubicBezTo>
                <a:cubicBezTo>
                  <a:pt x="1436943" y="1137525"/>
                  <a:pt x="1439746" y="1144858"/>
                  <a:pt x="1442224" y="1152292"/>
                </a:cubicBezTo>
                <a:cubicBezTo>
                  <a:pt x="1439746" y="1159726"/>
                  <a:pt x="1439137" y="1168075"/>
                  <a:pt x="1434790" y="1174595"/>
                </a:cubicBezTo>
                <a:cubicBezTo>
                  <a:pt x="1428958" y="1183343"/>
                  <a:pt x="1419218" y="1188821"/>
                  <a:pt x="1412488" y="1196897"/>
                </a:cubicBezTo>
                <a:cubicBezTo>
                  <a:pt x="1406768" y="1203761"/>
                  <a:pt x="1402575" y="1211766"/>
                  <a:pt x="1397619" y="1219200"/>
                </a:cubicBezTo>
                <a:cubicBezTo>
                  <a:pt x="1395141" y="1229112"/>
                  <a:pt x="1392992" y="1239112"/>
                  <a:pt x="1390185" y="1248936"/>
                </a:cubicBezTo>
                <a:cubicBezTo>
                  <a:pt x="1388032" y="1256471"/>
                  <a:pt x="1377795" y="1267522"/>
                  <a:pt x="1375317" y="1271239"/>
                </a:cubicBezTo>
                <a:close/>
              </a:path>
            </a:pathLst>
          </a:cu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51340" y="3231509"/>
            <a:ext cx="825191" cy="2071381"/>
          </a:xfrm>
          <a:custGeom>
            <a:avLst/>
            <a:gdLst>
              <a:gd name="connsiteX0" fmla="*/ 780586 w 825191"/>
              <a:gd name="connsiteY0" fmla="*/ 1107688 h 2071381"/>
              <a:gd name="connsiteX1" fmla="*/ 780586 w 825191"/>
              <a:gd name="connsiteY1" fmla="*/ 1107688 h 2071381"/>
              <a:gd name="connsiteX2" fmla="*/ 706244 w 825191"/>
              <a:gd name="connsiteY2" fmla="*/ 1092820 h 2071381"/>
              <a:gd name="connsiteX3" fmla="*/ 683942 w 825191"/>
              <a:gd name="connsiteY3" fmla="*/ 1085386 h 2071381"/>
              <a:gd name="connsiteX4" fmla="*/ 654205 w 825191"/>
              <a:gd name="connsiteY4" fmla="*/ 1092820 h 2071381"/>
              <a:gd name="connsiteX5" fmla="*/ 587298 w 825191"/>
              <a:gd name="connsiteY5" fmla="*/ 1152293 h 2071381"/>
              <a:gd name="connsiteX6" fmla="*/ 550127 w 825191"/>
              <a:gd name="connsiteY6" fmla="*/ 1196898 h 2071381"/>
              <a:gd name="connsiteX7" fmla="*/ 535259 w 825191"/>
              <a:gd name="connsiteY7" fmla="*/ 1248937 h 2071381"/>
              <a:gd name="connsiteX8" fmla="*/ 520391 w 825191"/>
              <a:gd name="connsiteY8" fmla="*/ 1271239 h 2071381"/>
              <a:gd name="connsiteX9" fmla="*/ 512957 w 825191"/>
              <a:gd name="connsiteY9" fmla="*/ 1293542 h 2071381"/>
              <a:gd name="connsiteX10" fmla="*/ 498088 w 825191"/>
              <a:gd name="connsiteY10" fmla="*/ 1308410 h 2071381"/>
              <a:gd name="connsiteX11" fmla="*/ 490654 w 825191"/>
              <a:gd name="connsiteY11" fmla="*/ 1338147 h 2071381"/>
              <a:gd name="connsiteX12" fmla="*/ 475786 w 825191"/>
              <a:gd name="connsiteY12" fmla="*/ 1382752 h 2071381"/>
              <a:gd name="connsiteX13" fmla="*/ 468352 w 825191"/>
              <a:gd name="connsiteY13" fmla="*/ 1405054 h 2071381"/>
              <a:gd name="connsiteX14" fmla="*/ 446049 w 825191"/>
              <a:gd name="connsiteY14" fmla="*/ 1479395 h 2071381"/>
              <a:gd name="connsiteX15" fmla="*/ 431181 w 825191"/>
              <a:gd name="connsiteY15" fmla="*/ 1494264 h 2071381"/>
              <a:gd name="connsiteX16" fmla="*/ 379142 w 825191"/>
              <a:gd name="connsiteY16" fmla="*/ 1561171 h 2071381"/>
              <a:gd name="connsiteX17" fmla="*/ 356839 w 825191"/>
              <a:gd name="connsiteY17" fmla="*/ 1583473 h 2071381"/>
              <a:gd name="connsiteX18" fmla="*/ 327103 w 825191"/>
              <a:gd name="connsiteY18" fmla="*/ 1576039 h 2071381"/>
              <a:gd name="connsiteX19" fmla="*/ 312235 w 825191"/>
              <a:gd name="connsiteY19" fmla="*/ 1553737 h 2071381"/>
              <a:gd name="connsiteX20" fmla="*/ 297366 w 825191"/>
              <a:gd name="connsiteY20" fmla="*/ 1494264 h 2071381"/>
              <a:gd name="connsiteX21" fmla="*/ 304800 w 825191"/>
              <a:gd name="connsiteY21" fmla="*/ 1315844 h 2071381"/>
              <a:gd name="connsiteX22" fmla="*/ 312235 w 825191"/>
              <a:gd name="connsiteY22" fmla="*/ 1286108 h 2071381"/>
              <a:gd name="connsiteX23" fmla="*/ 319669 w 825191"/>
              <a:gd name="connsiteY23" fmla="*/ 1234069 h 2071381"/>
              <a:gd name="connsiteX24" fmla="*/ 319669 w 825191"/>
              <a:gd name="connsiteY24" fmla="*/ 929269 h 2071381"/>
              <a:gd name="connsiteX25" fmla="*/ 312235 w 825191"/>
              <a:gd name="connsiteY25" fmla="*/ 899532 h 2071381"/>
              <a:gd name="connsiteX26" fmla="*/ 319669 w 825191"/>
              <a:gd name="connsiteY26" fmla="*/ 624469 h 2071381"/>
              <a:gd name="connsiteX27" fmla="*/ 327103 w 825191"/>
              <a:gd name="connsiteY27" fmla="*/ 579864 h 2071381"/>
              <a:gd name="connsiteX28" fmla="*/ 334537 w 825191"/>
              <a:gd name="connsiteY28" fmla="*/ 498088 h 2071381"/>
              <a:gd name="connsiteX29" fmla="*/ 341971 w 825191"/>
              <a:gd name="connsiteY29" fmla="*/ 460917 h 2071381"/>
              <a:gd name="connsiteX30" fmla="*/ 356839 w 825191"/>
              <a:gd name="connsiteY30" fmla="*/ 379142 h 2071381"/>
              <a:gd name="connsiteX31" fmla="*/ 371708 w 825191"/>
              <a:gd name="connsiteY31" fmla="*/ 200722 h 2071381"/>
              <a:gd name="connsiteX32" fmla="*/ 364274 w 825191"/>
              <a:gd name="connsiteY32" fmla="*/ 126381 h 2071381"/>
              <a:gd name="connsiteX33" fmla="*/ 349405 w 825191"/>
              <a:gd name="connsiteY33" fmla="*/ 66908 h 2071381"/>
              <a:gd name="connsiteX34" fmla="*/ 341971 w 825191"/>
              <a:gd name="connsiteY34" fmla="*/ 44605 h 2071381"/>
              <a:gd name="connsiteX35" fmla="*/ 312235 w 825191"/>
              <a:gd name="connsiteY35" fmla="*/ 29737 h 2071381"/>
              <a:gd name="connsiteX36" fmla="*/ 289932 w 825191"/>
              <a:gd name="connsiteY36" fmla="*/ 14869 h 2071381"/>
              <a:gd name="connsiteX37" fmla="*/ 252761 w 825191"/>
              <a:gd name="connsiteY37" fmla="*/ 7434 h 2071381"/>
              <a:gd name="connsiteX38" fmla="*/ 230459 w 825191"/>
              <a:gd name="connsiteY38" fmla="*/ 0 h 2071381"/>
              <a:gd name="connsiteX39" fmla="*/ 126381 w 825191"/>
              <a:gd name="connsiteY39" fmla="*/ 7434 h 2071381"/>
              <a:gd name="connsiteX40" fmla="*/ 37171 w 825191"/>
              <a:gd name="connsiteY40" fmla="*/ 22303 h 2071381"/>
              <a:gd name="connsiteX41" fmla="*/ 0 w 825191"/>
              <a:gd name="connsiteY41" fmla="*/ 126381 h 2071381"/>
              <a:gd name="connsiteX42" fmla="*/ 14869 w 825191"/>
              <a:gd name="connsiteY42" fmla="*/ 312234 h 2071381"/>
              <a:gd name="connsiteX43" fmla="*/ 29737 w 825191"/>
              <a:gd name="connsiteY43" fmla="*/ 416312 h 2071381"/>
              <a:gd name="connsiteX44" fmla="*/ 59474 w 825191"/>
              <a:gd name="connsiteY44" fmla="*/ 550127 h 2071381"/>
              <a:gd name="connsiteX45" fmla="*/ 74342 w 825191"/>
              <a:gd name="connsiteY45" fmla="*/ 646771 h 2071381"/>
              <a:gd name="connsiteX46" fmla="*/ 89210 w 825191"/>
              <a:gd name="connsiteY46" fmla="*/ 825191 h 2071381"/>
              <a:gd name="connsiteX47" fmla="*/ 104079 w 825191"/>
              <a:gd name="connsiteY47" fmla="*/ 1122556 h 2071381"/>
              <a:gd name="connsiteX48" fmla="*/ 96644 w 825191"/>
              <a:gd name="connsiteY48" fmla="*/ 1412488 h 2071381"/>
              <a:gd name="connsiteX49" fmla="*/ 89210 w 825191"/>
              <a:gd name="connsiteY49" fmla="*/ 1486830 h 2071381"/>
              <a:gd name="connsiteX50" fmla="*/ 81776 w 825191"/>
              <a:gd name="connsiteY50" fmla="*/ 1620644 h 2071381"/>
              <a:gd name="connsiteX51" fmla="*/ 74342 w 825191"/>
              <a:gd name="connsiteY51" fmla="*/ 1657815 h 2071381"/>
              <a:gd name="connsiteX52" fmla="*/ 66908 w 825191"/>
              <a:gd name="connsiteY52" fmla="*/ 1724722 h 2071381"/>
              <a:gd name="connsiteX53" fmla="*/ 59474 w 825191"/>
              <a:gd name="connsiteY53" fmla="*/ 1784195 h 2071381"/>
              <a:gd name="connsiteX54" fmla="*/ 74342 w 825191"/>
              <a:gd name="connsiteY54" fmla="*/ 1925444 h 2071381"/>
              <a:gd name="connsiteX55" fmla="*/ 81776 w 825191"/>
              <a:gd name="connsiteY55" fmla="*/ 1947747 h 2071381"/>
              <a:gd name="connsiteX56" fmla="*/ 96644 w 825191"/>
              <a:gd name="connsiteY56" fmla="*/ 1999786 h 2071381"/>
              <a:gd name="connsiteX57" fmla="*/ 118947 w 825191"/>
              <a:gd name="connsiteY57" fmla="*/ 2014654 h 2071381"/>
              <a:gd name="connsiteX58" fmla="*/ 133815 w 825191"/>
              <a:gd name="connsiteY58" fmla="*/ 2036956 h 2071381"/>
              <a:gd name="connsiteX59" fmla="*/ 223025 w 825191"/>
              <a:gd name="connsiteY59" fmla="*/ 2059259 h 2071381"/>
              <a:gd name="connsiteX60" fmla="*/ 371708 w 825191"/>
              <a:gd name="connsiteY60" fmla="*/ 2051825 h 2071381"/>
              <a:gd name="connsiteX61" fmla="*/ 408879 w 825191"/>
              <a:gd name="connsiteY61" fmla="*/ 2036956 h 2071381"/>
              <a:gd name="connsiteX62" fmla="*/ 460918 w 825191"/>
              <a:gd name="connsiteY62" fmla="*/ 1992352 h 2071381"/>
              <a:gd name="connsiteX63" fmla="*/ 475786 w 825191"/>
              <a:gd name="connsiteY63" fmla="*/ 1970049 h 2071381"/>
              <a:gd name="connsiteX64" fmla="*/ 483220 w 825191"/>
              <a:gd name="connsiteY64" fmla="*/ 1903142 h 2071381"/>
              <a:gd name="connsiteX65" fmla="*/ 498088 w 825191"/>
              <a:gd name="connsiteY65" fmla="*/ 1836234 h 2071381"/>
              <a:gd name="connsiteX66" fmla="*/ 505522 w 825191"/>
              <a:gd name="connsiteY66" fmla="*/ 1813932 h 2071381"/>
              <a:gd name="connsiteX67" fmla="*/ 520391 w 825191"/>
              <a:gd name="connsiteY67" fmla="*/ 1761893 h 2071381"/>
              <a:gd name="connsiteX68" fmla="*/ 535259 w 825191"/>
              <a:gd name="connsiteY68" fmla="*/ 1739591 h 2071381"/>
              <a:gd name="connsiteX69" fmla="*/ 550127 w 825191"/>
              <a:gd name="connsiteY69" fmla="*/ 1709854 h 2071381"/>
              <a:gd name="connsiteX70" fmla="*/ 587298 w 825191"/>
              <a:gd name="connsiteY70" fmla="*/ 1672683 h 2071381"/>
              <a:gd name="connsiteX71" fmla="*/ 609600 w 825191"/>
              <a:gd name="connsiteY71" fmla="*/ 1650381 h 2071381"/>
              <a:gd name="connsiteX72" fmla="*/ 646771 w 825191"/>
              <a:gd name="connsiteY72" fmla="*/ 1605776 h 2071381"/>
              <a:gd name="connsiteX73" fmla="*/ 676508 w 825191"/>
              <a:gd name="connsiteY73" fmla="*/ 1568605 h 2071381"/>
              <a:gd name="connsiteX74" fmla="*/ 713679 w 825191"/>
              <a:gd name="connsiteY74" fmla="*/ 1509132 h 2071381"/>
              <a:gd name="connsiteX75" fmla="*/ 743415 w 825191"/>
              <a:gd name="connsiteY75" fmla="*/ 1479395 h 2071381"/>
              <a:gd name="connsiteX76" fmla="*/ 750849 w 825191"/>
              <a:gd name="connsiteY76" fmla="*/ 1442225 h 2071381"/>
              <a:gd name="connsiteX77" fmla="*/ 780586 w 825191"/>
              <a:gd name="connsiteY77" fmla="*/ 1397620 h 2071381"/>
              <a:gd name="connsiteX78" fmla="*/ 788020 w 825191"/>
              <a:gd name="connsiteY78" fmla="*/ 1367883 h 2071381"/>
              <a:gd name="connsiteX79" fmla="*/ 802888 w 825191"/>
              <a:gd name="connsiteY79" fmla="*/ 1338147 h 2071381"/>
              <a:gd name="connsiteX80" fmla="*/ 810322 w 825191"/>
              <a:gd name="connsiteY80" fmla="*/ 1315844 h 2071381"/>
              <a:gd name="connsiteX81" fmla="*/ 817757 w 825191"/>
              <a:gd name="connsiteY81" fmla="*/ 1256371 h 2071381"/>
              <a:gd name="connsiteX82" fmla="*/ 825191 w 825191"/>
              <a:gd name="connsiteY82" fmla="*/ 1226634 h 2071381"/>
              <a:gd name="connsiteX83" fmla="*/ 817757 w 825191"/>
              <a:gd name="connsiteY83" fmla="*/ 1152293 h 2071381"/>
              <a:gd name="connsiteX84" fmla="*/ 802888 w 825191"/>
              <a:gd name="connsiteY84" fmla="*/ 1129991 h 2071381"/>
              <a:gd name="connsiteX85" fmla="*/ 780586 w 825191"/>
              <a:gd name="connsiteY85" fmla="*/ 1107688 h 207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25191" h="2071381">
                <a:moveTo>
                  <a:pt x="780586" y="1107688"/>
                </a:moveTo>
                <a:lnTo>
                  <a:pt x="780586" y="1107688"/>
                </a:lnTo>
                <a:cubicBezTo>
                  <a:pt x="755805" y="1102732"/>
                  <a:pt x="730868" y="1098502"/>
                  <a:pt x="706244" y="1092820"/>
                </a:cubicBezTo>
                <a:cubicBezTo>
                  <a:pt x="698609" y="1091058"/>
                  <a:pt x="691778" y="1085386"/>
                  <a:pt x="683942" y="1085386"/>
                </a:cubicBezTo>
                <a:cubicBezTo>
                  <a:pt x="673725" y="1085386"/>
                  <a:pt x="664117" y="1090342"/>
                  <a:pt x="654205" y="1092820"/>
                </a:cubicBezTo>
                <a:cubicBezTo>
                  <a:pt x="625227" y="1112139"/>
                  <a:pt x="612758" y="1118346"/>
                  <a:pt x="587298" y="1152293"/>
                </a:cubicBezTo>
                <a:cubicBezTo>
                  <a:pt x="560791" y="1187637"/>
                  <a:pt x="573758" y="1173269"/>
                  <a:pt x="550127" y="1196898"/>
                </a:cubicBezTo>
                <a:cubicBezTo>
                  <a:pt x="547745" y="1206424"/>
                  <a:pt x="540591" y="1238273"/>
                  <a:pt x="535259" y="1248937"/>
                </a:cubicBezTo>
                <a:cubicBezTo>
                  <a:pt x="531263" y="1256928"/>
                  <a:pt x="525347" y="1263805"/>
                  <a:pt x="520391" y="1271239"/>
                </a:cubicBezTo>
                <a:cubicBezTo>
                  <a:pt x="517913" y="1278673"/>
                  <a:pt x="516989" y="1286822"/>
                  <a:pt x="512957" y="1293542"/>
                </a:cubicBezTo>
                <a:cubicBezTo>
                  <a:pt x="509351" y="1299552"/>
                  <a:pt x="501223" y="1302141"/>
                  <a:pt x="498088" y="1308410"/>
                </a:cubicBezTo>
                <a:cubicBezTo>
                  <a:pt x="493519" y="1317549"/>
                  <a:pt x="493590" y="1328361"/>
                  <a:pt x="490654" y="1338147"/>
                </a:cubicBezTo>
                <a:cubicBezTo>
                  <a:pt x="486151" y="1353159"/>
                  <a:pt x="480742" y="1367884"/>
                  <a:pt x="475786" y="1382752"/>
                </a:cubicBezTo>
                <a:cubicBezTo>
                  <a:pt x="473308" y="1390186"/>
                  <a:pt x="470252" y="1397452"/>
                  <a:pt x="468352" y="1405054"/>
                </a:cubicBezTo>
                <a:cubicBezTo>
                  <a:pt x="464983" y="1418532"/>
                  <a:pt x="452084" y="1473359"/>
                  <a:pt x="446049" y="1479395"/>
                </a:cubicBezTo>
                <a:lnTo>
                  <a:pt x="431181" y="1494264"/>
                </a:lnTo>
                <a:cubicBezTo>
                  <a:pt x="417098" y="1536514"/>
                  <a:pt x="429288" y="1511026"/>
                  <a:pt x="379142" y="1561171"/>
                </a:cubicBezTo>
                <a:lnTo>
                  <a:pt x="356839" y="1583473"/>
                </a:lnTo>
                <a:cubicBezTo>
                  <a:pt x="346927" y="1580995"/>
                  <a:pt x="335604" y="1581706"/>
                  <a:pt x="327103" y="1576039"/>
                </a:cubicBezTo>
                <a:cubicBezTo>
                  <a:pt x="319669" y="1571083"/>
                  <a:pt x="316231" y="1561728"/>
                  <a:pt x="312235" y="1553737"/>
                </a:cubicBezTo>
                <a:cubicBezTo>
                  <a:pt x="304613" y="1538494"/>
                  <a:pt x="300195" y="1508408"/>
                  <a:pt x="297366" y="1494264"/>
                </a:cubicBezTo>
                <a:cubicBezTo>
                  <a:pt x="299844" y="1434791"/>
                  <a:pt x="300559" y="1375218"/>
                  <a:pt x="304800" y="1315844"/>
                </a:cubicBezTo>
                <a:cubicBezTo>
                  <a:pt x="305528" y="1305653"/>
                  <a:pt x="310407" y="1296160"/>
                  <a:pt x="312235" y="1286108"/>
                </a:cubicBezTo>
                <a:cubicBezTo>
                  <a:pt x="315370" y="1268868"/>
                  <a:pt x="317191" y="1251415"/>
                  <a:pt x="319669" y="1234069"/>
                </a:cubicBezTo>
                <a:cubicBezTo>
                  <a:pt x="328054" y="1083144"/>
                  <a:pt x="331871" y="1093995"/>
                  <a:pt x="319669" y="929269"/>
                </a:cubicBezTo>
                <a:cubicBezTo>
                  <a:pt x="318914" y="919080"/>
                  <a:pt x="314713" y="909444"/>
                  <a:pt x="312235" y="899532"/>
                </a:cubicBezTo>
                <a:cubicBezTo>
                  <a:pt x="314713" y="807844"/>
                  <a:pt x="315408" y="716091"/>
                  <a:pt x="319669" y="624469"/>
                </a:cubicBezTo>
                <a:cubicBezTo>
                  <a:pt x="320369" y="609412"/>
                  <a:pt x="325342" y="594834"/>
                  <a:pt x="327103" y="579864"/>
                </a:cubicBezTo>
                <a:cubicBezTo>
                  <a:pt x="330301" y="552680"/>
                  <a:pt x="331142" y="525248"/>
                  <a:pt x="334537" y="498088"/>
                </a:cubicBezTo>
                <a:cubicBezTo>
                  <a:pt x="336104" y="485550"/>
                  <a:pt x="340050" y="473406"/>
                  <a:pt x="341971" y="460917"/>
                </a:cubicBezTo>
                <a:cubicBezTo>
                  <a:pt x="353979" y="382861"/>
                  <a:pt x="341674" y="424636"/>
                  <a:pt x="356839" y="379142"/>
                </a:cubicBezTo>
                <a:cubicBezTo>
                  <a:pt x="359123" y="354015"/>
                  <a:pt x="371708" y="219803"/>
                  <a:pt x="371708" y="200722"/>
                </a:cubicBezTo>
                <a:cubicBezTo>
                  <a:pt x="371708" y="175818"/>
                  <a:pt x="368368" y="150946"/>
                  <a:pt x="364274" y="126381"/>
                </a:cubicBezTo>
                <a:cubicBezTo>
                  <a:pt x="360914" y="106225"/>
                  <a:pt x="354782" y="86622"/>
                  <a:pt x="349405" y="66908"/>
                </a:cubicBezTo>
                <a:cubicBezTo>
                  <a:pt x="347343" y="59348"/>
                  <a:pt x="347512" y="50146"/>
                  <a:pt x="341971" y="44605"/>
                </a:cubicBezTo>
                <a:cubicBezTo>
                  <a:pt x="334135" y="36769"/>
                  <a:pt x="321857" y="35235"/>
                  <a:pt x="312235" y="29737"/>
                </a:cubicBezTo>
                <a:cubicBezTo>
                  <a:pt x="304477" y="25304"/>
                  <a:pt x="298298" y="18006"/>
                  <a:pt x="289932" y="14869"/>
                </a:cubicBezTo>
                <a:cubicBezTo>
                  <a:pt x="278101" y="10432"/>
                  <a:pt x="265019" y="10499"/>
                  <a:pt x="252761" y="7434"/>
                </a:cubicBezTo>
                <a:cubicBezTo>
                  <a:pt x="245159" y="5533"/>
                  <a:pt x="237893" y="2478"/>
                  <a:pt x="230459" y="0"/>
                </a:cubicBezTo>
                <a:lnTo>
                  <a:pt x="126381" y="7434"/>
                </a:lnTo>
                <a:cubicBezTo>
                  <a:pt x="59012" y="13292"/>
                  <a:pt x="78204" y="8626"/>
                  <a:pt x="37171" y="22303"/>
                </a:cubicBezTo>
                <a:cubicBezTo>
                  <a:pt x="-3647" y="83531"/>
                  <a:pt x="9652" y="49177"/>
                  <a:pt x="0" y="126381"/>
                </a:cubicBezTo>
                <a:cubicBezTo>
                  <a:pt x="10077" y="307749"/>
                  <a:pt x="462" y="204181"/>
                  <a:pt x="14869" y="312234"/>
                </a:cubicBezTo>
                <a:cubicBezTo>
                  <a:pt x="19130" y="344189"/>
                  <a:pt x="22823" y="384047"/>
                  <a:pt x="29737" y="416312"/>
                </a:cubicBezTo>
                <a:cubicBezTo>
                  <a:pt x="39873" y="463613"/>
                  <a:pt x="54029" y="501121"/>
                  <a:pt x="59474" y="550127"/>
                </a:cubicBezTo>
                <a:cubicBezTo>
                  <a:pt x="68036" y="627189"/>
                  <a:pt x="61466" y="595264"/>
                  <a:pt x="74342" y="646771"/>
                </a:cubicBezTo>
                <a:cubicBezTo>
                  <a:pt x="79298" y="706244"/>
                  <a:pt x="87402" y="765539"/>
                  <a:pt x="89210" y="825191"/>
                </a:cubicBezTo>
                <a:cubicBezTo>
                  <a:pt x="97175" y="1088031"/>
                  <a:pt x="85073" y="989527"/>
                  <a:pt x="104079" y="1122556"/>
                </a:cubicBezTo>
                <a:cubicBezTo>
                  <a:pt x="101601" y="1219200"/>
                  <a:pt x="100587" y="1315893"/>
                  <a:pt x="96644" y="1412488"/>
                </a:cubicBezTo>
                <a:cubicBezTo>
                  <a:pt x="95628" y="1437372"/>
                  <a:pt x="90984" y="1461989"/>
                  <a:pt x="89210" y="1486830"/>
                </a:cubicBezTo>
                <a:cubicBezTo>
                  <a:pt x="86027" y="1531390"/>
                  <a:pt x="85646" y="1576138"/>
                  <a:pt x="81776" y="1620644"/>
                </a:cubicBezTo>
                <a:cubicBezTo>
                  <a:pt x="80681" y="1633232"/>
                  <a:pt x="76129" y="1645306"/>
                  <a:pt x="74342" y="1657815"/>
                </a:cubicBezTo>
                <a:cubicBezTo>
                  <a:pt x="71169" y="1680029"/>
                  <a:pt x="69530" y="1702436"/>
                  <a:pt x="66908" y="1724722"/>
                </a:cubicBezTo>
                <a:cubicBezTo>
                  <a:pt x="64574" y="1744564"/>
                  <a:pt x="61952" y="1764371"/>
                  <a:pt x="59474" y="1784195"/>
                </a:cubicBezTo>
                <a:cubicBezTo>
                  <a:pt x="63243" y="1833192"/>
                  <a:pt x="63846" y="1878209"/>
                  <a:pt x="74342" y="1925444"/>
                </a:cubicBezTo>
                <a:cubicBezTo>
                  <a:pt x="76042" y="1933094"/>
                  <a:pt x="79623" y="1940212"/>
                  <a:pt x="81776" y="1947747"/>
                </a:cubicBezTo>
                <a:cubicBezTo>
                  <a:pt x="82369" y="1949824"/>
                  <a:pt x="92684" y="1994836"/>
                  <a:pt x="96644" y="1999786"/>
                </a:cubicBezTo>
                <a:cubicBezTo>
                  <a:pt x="102226" y="2006763"/>
                  <a:pt x="111513" y="2009698"/>
                  <a:pt x="118947" y="2014654"/>
                </a:cubicBezTo>
                <a:cubicBezTo>
                  <a:pt x="123903" y="2022088"/>
                  <a:pt x="127497" y="2030638"/>
                  <a:pt x="133815" y="2036956"/>
                </a:cubicBezTo>
                <a:cubicBezTo>
                  <a:pt x="159424" y="2062565"/>
                  <a:pt x="185824" y="2055126"/>
                  <a:pt x="223025" y="2059259"/>
                </a:cubicBezTo>
                <a:cubicBezTo>
                  <a:pt x="282480" y="2079077"/>
                  <a:pt x="254258" y="2073180"/>
                  <a:pt x="371708" y="2051825"/>
                </a:cubicBezTo>
                <a:cubicBezTo>
                  <a:pt x="384838" y="2049438"/>
                  <a:pt x="397214" y="2043437"/>
                  <a:pt x="408879" y="2036956"/>
                </a:cubicBezTo>
                <a:cubicBezTo>
                  <a:pt x="424152" y="2028471"/>
                  <a:pt x="449263" y="2006338"/>
                  <a:pt x="460918" y="1992352"/>
                </a:cubicBezTo>
                <a:cubicBezTo>
                  <a:pt x="466638" y="1985488"/>
                  <a:pt x="470830" y="1977483"/>
                  <a:pt x="475786" y="1970049"/>
                </a:cubicBezTo>
                <a:cubicBezTo>
                  <a:pt x="478264" y="1947747"/>
                  <a:pt x="480047" y="1925356"/>
                  <a:pt x="483220" y="1903142"/>
                </a:cubicBezTo>
                <a:cubicBezTo>
                  <a:pt x="485410" y="1887813"/>
                  <a:pt x="493450" y="1852467"/>
                  <a:pt x="498088" y="1836234"/>
                </a:cubicBezTo>
                <a:cubicBezTo>
                  <a:pt x="500241" y="1828699"/>
                  <a:pt x="503369" y="1821467"/>
                  <a:pt x="505522" y="1813932"/>
                </a:cubicBezTo>
                <a:cubicBezTo>
                  <a:pt x="508697" y="1802821"/>
                  <a:pt x="514451" y="1773773"/>
                  <a:pt x="520391" y="1761893"/>
                </a:cubicBezTo>
                <a:cubicBezTo>
                  <a:pt x="524387" y="1753902"/>
                  <a:pt x="530826" y="1747348"/>
                  <a:pt x="535259" y="1739591"/>
                </a:cubicBezTo>
                <a:cubicBezTo>
                  <a:pt x="540757" y="1729969"/>
                  <a:pt x="543323" y="1718602"/>
                  <a:pt x="550127" y="1709854"/>
                </a:cubicBezTo>
                <a:cubicBezTo>
                  <a:pt x="560885" y="1696022"/>
                  <a:pt x="574908" y="1685073"/>
                  <a:pt x="587298" y="1672683"/>
                </a:cubicBezTo>
                <a:cubicBezTo>
                  <a:pt x="594732" y="1665249"/>
                  <a:pt x="603768" y="1659129"/>
                  <a:pt x="609600" y="1650381"/>
                </a:cubicBezTo>
                <a:cubicBezTo>
                  <a:pt x="640031" y="1604736"/>
                  <a:pt x="606702" y="1651569"/>
                  <a:pt x="646771" y="1605776"/>
                </a:cubicBezTo>
                <a:cubicBezTo>
                  <a:pt x="657220" y="1593835"/>
                  <a:pt x="667409" y="1581604"/>
                  <a:pt x="676508" y="1568605"/>
                </a:cubicBezTo>
                <a:cubicBezTo>
                  <a:pt x="680776" y="1562507"/>
                  <a:pt x="704788" y="1519505"/>
                  <a:pt x="713679" y="1509132"/>
                </a:cubicBezTo>
                <a:cubicBezTo>
                  <a:pt x="722802" y="1498489"/>
                  <a:pt x="733503" y="1489307"/>
                  <a:pt x="743415" y="1479395"/>
                </a:cubicBezTo>
                <a:cubicBezTo>
                  <a:pt x="745893" y="1467005"/>
                  <a:pt x="745620" y="1453728"/>
                  <a:pt x="750849" y="1442225"/>
                </a:cubicBezTo>
                <a:cubicBezTo>
                  <a:pt x="758244" y="1425957"/>
                  <a:pt x="780586" y="1397620"/>
                  <a:pt x="780586" y="1397620"/>
                </a:cubicBezTo>
                <a:cubicBezTo>
                  <a:pt x="783064" y="1387708"/>
                  <a:pt x="784432" y="1377450"/>
                  <a:pt x="788020" y="1367883"/>
                </a:cubicBezTo>
                <a:cubicBezTo>
                  <a:pt x="791911" y="1357507"/>
                  <a:pt x="798523" y="1348333"/>
                  <a:pt x="802888" y="1338147"/>
                </a:cubicBezTo>
                <a:cubicBezTo>
                  <a:pt x="805975" y="1330944"/>
                  <a:pt x="807844" y="1323278"/>
                  <a:pt x="810322" y="1315844"/>
                </a:cubicBezTo>
                <a:cubicBezTo>
                  <a:pt x="812800" y="1296020"/>
                  <a:pt x="814472" y="1276078"/>
                  <a:pt x="817757" y="1256371"/>
                </a:cubicBezTo>
                <a:cubicBezTo>
                  <a:pt x="819437" y="1246293"/>
                  <a:pt x="825191" y="1236851"/>
                  <a:pt x="825191" y="1226634"/>
                </a:cubicBezTo>
                <a:cubicBezTo>
                  <a:pt x="825191" y="1201730"/>
                  <a:pt x="823357" y="1176559"/>
                  <a:pt x="817757" y="1152293"/>
                </a:cubicBezTo>
                <a:cubicBezTo>
                  <a:pt x="815748" y="1143587"/>
                  <a:pt x="808608" y="1136855"/>
                  <a:pt x="802888" y="1129991"/>
                </a:cubicBezTo>
                <a:cubicBezTo>
                  <a:pt x="802882" y="1129984"/>
                  <a:pt x="784303" y="1111405"/>
                  <a:pt x="780586" y="1107688"/>
                </a:cubicBezTo>
                <a:close/>
              </a:path>
            </a:pathLst>
          </a:cu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90800" y="3261519"/>
            <a:ext cx="791307" cy="1345580"/>
          </a:xfrm>
          <a:custGeom>
            <a:avLst/>
            <a:gdLst>
              <a:gd name="connsiteX0" fmla="*/ 679794 w 791307"/>
              <a:gd name="connsiteY0" fmla="*/ 1293541 h 1345580"/>
              <a:gd name="connsiteX1" fmla="*/ 679794 w 791307"/>
              <a:gd name="connsiteY1" fmla="*/ 1293541 h 1345580"/>
              <a:gd name="connsiteX2" fmla="*/ 731833 w 791307"/>
              <a:gd name="connsiteY2" fmla="*/ 1204332 h 1345580"/>
              <a:gd name="connsiteX3" fmla="*/ 746702 w 791307"/>
              <a:gd name="connsiteY3" fmla="*/ 1174595 h 1345580"/>
              <a:gd name="connsiteX4" fmla="*/ 776438 w 791307"/>
              <a:gd name="connsiteY4" fmla="*/ 1129990 h 1345580"/>
              <a:gd name="connsiteX5" fmla="*/ 791307 w 791307"/>
              <a:gd name="connsiteY5" fmla="*/ 1085385 h 1345580"/>
              <a:gd name="connsiteX6" fmla="*/ 776438 w 791307"/>
              <a:gd name="connsiteY6" fmla="*/ 884663 h 1345580"/>
              <a:gd name="connsiteX7" fmla="*/ 769004 w 791307"/>
              <a:gd name="connsiteY7" fmla="*/ 862361 h 1345580"/>
              <a:gd name="connsiteX8" fmla="*/ 761570 w 791307"/>
              <a:gd name="connsiteY8" fmla="*/ 810322 h 1345580"/>
              <a:gd name="connsiteX9" fmla="*/ 731833 w 791307"/>
              <a:gd name="connsiteY9" fmla="*/ 728546 h 1345580"/>
              <a:gd name="connsiteX10" fmla="*/ 724399 w 791307"/>
              <a:gd name="connsiteY10" fmla="*/ 698810 h 1345580"/>
              <a:gd name="connsiteX11" fmla="*/ 709531 w 791307"/>
              <a:gd name="connsiteY11" fmla="*/ 676507 h 1345580"/>
              <a:gd name="connsiteX12" fmla="*/ 694663 w 791307"/>
              <a:gd name="connsiteY12" fmla="*/ 646771 h 1345580"/>
              <a:gd name="connsiteX13" fmla="*/ 672360 w 791307"/>
              <a:gd name="connsiteY13" fmla="*/ 602166 h 1345580"/>
              <a:gd name="connsiteX14" fmla="*/ 664926 w 791307"/>
              <a:gd name="connsiteY14" fmla="*/ 579863 h 1345580"/>
              <a:gd name="connsiteX15" fmla="*/ 642624 w 791307"/>
              <a:gd name="connsiteY15" fmla="*/ 550127 h 1345580"/>
              <a:gd name="connsiteX16" fmla="*/ 635190 w 791307"/>
              <a:gd name="connsiteY16" fmla="*/ 527824 h 1345580"/>
              <a:gd name="connsiteX17" fmla="*/ 620321 w 791307"/>
              <a:gd name="connsiteY17" fmla="*/ 512956 h 1345580"/>
              <a:gd name="connsiteX18" fmla="*/ 605453 w 791307"/>
              <a:gd name="connsiteY18" fmla="*/ 490653 h 1345580"/>
              <a:gd name="connsiteX19" fmla="*/ 598019 w 791307"/>
              <a:gd name="connsiteY19" fmla="*/ 468351 h 1345580"/>
              <a:gd name="connsiteX20" fmla="*/ 583150 w 791307"/>
              <a:gd name="connsiteY20" fmla="*/ 446049 h 1345580"/>
              <a:gd name="connsiteX21" fmla="*/ 568282 w 791307"/>
              <a:gd name="connsiteY21" fmla="*/ 416312 h 1345580"/>
              <a:gd name="connsiteX22" fmla="*/ 553414 w 791307"/>
              <a:gd name="connsiteY22" fmla="*/ 394010 h 1345580"/>
              <a:gd name="connsiteX23" fmla="*/ 538546 w 791307"/>
              <a:gd name="connsiteY23" fmla="*/ 364273 h 1345580"/>
              <a:gd name="connsiteX24" fmla="*/ 516243 w 791307"/>
              <a:gd name="connsiteY24" fmla="*/ 334536 h 1345580"/>
              <a:gd name="connsiteX25" fmla="*/ 479072 w 791307"/>
              <a:gd name="connsiteY25" fmla="*/ 289932 h 1345580"/>
              <a:gd name="connsiteX26" fmla="*/ 441902 w 791307"/>
              <a:gd name="connsiteY26" fmla="*/ 237892 h 1345580"/>
              <a:gd name="connsiteX27" fmla="*/ 427033 w 791307"/>
              <a:gd name="connsiteY27" fmla="*/ 208156 h 1345580"/>
              <a:gd name="connsiteX28" fmla="*/ 374994 w 791307"/>
              <a:gd name="connsiteY28" fmla="*/ 133814 h 1345580"/>
              <a:gd name="connsiteX29" fmla="*/ 352692 w 791307"/>
              <a:gd name="connsiteY29" fmla="*/ 126380 h 1345580"/>
              <a:gd name="connsiteX30" fmla="*/ 345258 w 791307"/>
              <a:gd name="connsiteY30" fmla="*/ 104078 h 1345580"/>
              <a:gd name="connsiteX31" fmla="*/ 322955 w 791307"/>
              <a:gd name="connsiteY31" fmla="*/ 96644 h 1345580"/>
              <a:gd name="connsiteX32" fmla="*/ 308087 w 791307"/>
              <a:gd name="connsiteY32" fmla="*/ 81775 h 1345580"/>
              <a:gd name="connsiteX33" fmla="*/ 256048 w 791307"/>
              <a:gd name="connsiteY33" fmla="*/ 59473 h 1345580"/>
              <a:gd name="connsiteX34" fmla="*/ 233746 w 791307"/>
              <a:gd name="connsiteY34" fmla="*/ 37171 h 1345580"/>
              <a:gd name="connsiteX35" fmla="*/ 189141 w 791307"/>
              <a:gd name="connsiteY35" fmla="*/ 22302 h 1345580"/>
              <a:gd name="connsiteX36" fmla="*/ 137102 w 791307"/>
              <a:gd name="connsiteY36" fmla="*/ 0 h 1345580"/>
              <a:gd name="connsiteX37" fmla="*/ 55326 w 791307"/>
              <a:gd name="connsiteY37" fmla="*/ 22302 h 1345580"/>
              <a:gd name="connsiteX38" fmla="*/ 18155 w 791307"/>
              <a:gd name="connsiteY38" fmla="*/ 59473 h 1345580"/>
              <a:gd name="connsiteX39" fmla="*/ 10721 w 791307"/>
              <a:gd name="connsiteY39" fmla="*/ 200722 h 1345580"/>
              <a:gd name="connsiteX40" fmla="*/ 25590 w 791307"/>
              <a:gd name="connsiteY40" fmla="*/ 223024 h 1345580"/>
              <a:gd name="connsiteX41" fmla="*/ 33024 w 791307"/>
              <a:gd name="connsiteY41" fmla="*/ 252761 h 1345580"/>
              <a:gd name="connsiteX42" fmla="*/ 55326 w 791307"/>
              <a:gd name="connsiteY42" fmla="*/ 275063 h 1345580"/>
              <a:gd name="connsiteX43" fmla="*/ 70194 w 791307"/>
              <a:gd name="connsiteY43" fmla="*/ 297366 h 1345580"/>
              <a:gd name="connsiteX44" fmla="*/ 92497 w 791307"/>
              <a:gd name="connsiteY44" fmla="*/ 319668 h 1345580"/>
              <a:gd name="connsiteX45" fmla="*/ 144536 w 791307"/>
              <a:gd name="connsiteY45" fmla="*/ 386575 h 1345580"/>
              <a:gd name="connsiteX46" fmla="*/ 174272 w 791307"/>
              <a:gd name="connsiteY46" fmla="*/ 431180 h 1345580"/>
              <a:gd name="connsiteX47" fmla="*/ 189141 w 791307"/>
              <a:gd name="connsiteY47" fmla="*/ 453483 h 1345580"/>
              <a:gd name="connsiteX48" fmla="*/ 211443 w 791307"/>
              <a:gd name="connsiteY48" fmla="*/ 475785 h 1345580"/>
              <a:gd name="connsiteX49" fmla="*/ 241180 w 791307"/>
              <a:gd name="connsiteY49" fmla="*/ 512956 h 1345580"/>
              <a:gd name="connsiteX50" fmla="*/ 256048 w 791307"/>
              <a:gd name="connsiteY50" fmla="*/ 542692 h 1345580"/>
              <a:gd name="connsiteX51" fmla="*/ 285785 w 791307"/>
              <a:gd name="connsiteY51" fmla="*/ 587297 h 1345580"/>
              <a:gd name="connsiteX52" fmla="*/ 308087 w 791307"/>
              <a:gd name="connsiteY52" fmla="*/ 631902 h 1345580"/>
              <a:gd name="connsiteX53" fmla="*/ 315521 w 791307"/>
              <a:gd name="connsiteY53" fmla="*/ 654205 h 1345580"/>
              <a:gd name="connsiteX54" fmla="*/ 345258 w 791307"/>
              <a:gd name="connsiteY54" fmla="*/ 698810 h 1345580"/>
              <a:gd name="connsiteX55" fmla="*/ 360126 w 791307"/>
              <a:gd name="connsiteY55" fmla="*/ 728546 h 1345580"/>
              <a:gd name="connsiteX56" fmla="*/ 382429 w 791307"/>
              <a:gd name="connsiteY56" fmla="*/ 743414 h 1345580"/>
              <a:gd name="connsiteX57" fmla="*/ 397297 w 791307"/>
              <a:gd name="connsiteY57" fmla="*/ 773151 h 1345580"/>
              <a:gd name="connsiteX58" fmla="*/ 404731 w 791307"/>
              <a:gd name="connsiteY58" fmla="*/ 795453 h 1345580"/>
              <a:gd name="connsiteX59" fmla="*/ 419599 w 791307"/>
              <a:gd name="connsiteY59" fmla="*/ 810322 h 1345580"/>
              <a:gd name="connsiteX60" fmla="*/ 434468 w 791307"/>
              <a:gd name="connsiteY60" fmla="*/ 854927 h 1345580"/>
              <a:gd name="connsiteX61" fmla="*/ 441902 w 791307"/>
              <a:gd name="connsiteY61" fmla="*/ 877229 h 1345580"/>
              <a:gd name="connsiteX62" fmla="*/ 456770 w 791307"/>
              <a:gd name="connsiteY62" fmla="*/ 899532 h 1345580"/>
              <a:gd name="connsiteX63" fmla="*/ 464204 w 791307"/>
              <a:gd name="connsiteY63" fmla="*/ 929268 h 1345580"/>
              <a:gd name="connsiteX64" fmla="*/ 486507 w 791307"/>
              <a:gd name="connsiteY64" fmla="*/ 981307 h 1345580"/>
              <a:gd name="connsiteX65" fmla="*/ 479072 w 791307"/>
              <a:gd name="connsiteY65" fmla="*/ 1085385 h 1345580"/>
              <a:gd name="connsiteX66" fmla="*/ 464204 w 791307"/>
              <a:gd name="connsiteY66" fmla="*/ 1129990 h 1345580"/>
              <a:gd name="connsiteX67" fmla="*/ 456770 w 791307"/>
              <a:gd name="connsiteY67" fmla="*/ 1152292 h 1345580"/>
              <a:gd name="connsiteX68" fmla="*/ 456770 w 791307"/>
              <a:gd name="connsiteY68" fmla="*/ 1293541 h 1345580"/>
              <a:gd name="connsiteX69" fmla="*/ 493941 w 791307"/>
              <a:gd name="connsiteY69" fmla="*/ 1315844 h 1345580"/>
              <a:gd name="connsiteX70" fmla="*/ 516243 w 791307"/>
              <a:gd name="connsiteY70" fmla="*/ 1330712 h 1345580"/>
              <a:gd name="connsiteX71" fmla="*/ 560848 w 791307"/>
              <a:gd name="connsiteY71" fmla="*/ 1345580 h 1345580"/>
              <a:gd name="connsiteX72" fmla="*/ 664926 w 791307"/>
              <a:gd name="connsiteY72" fmla="*/ 1323278 h 1345580"/>
              <a:gd name="connsiteX73" fmla="*/ 672360 w 791307"/>
              <a:gd name="connsiteY73" fmla="*/ 1300975 h 1345580"/>
              <a:gd name="connsiteX74" fmla="*/ 679794 w 791307"/>
              <a:gd name="connsiteY74" fmla="*/ 1293541 h 134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91307" h="1345580">
                <a:moveTo>
                  <a:pt x="679794" y="1293541"/>
                </a:moveTo>
                <a:lnTo>
                  <a:pt x="679794" y="1293541"/>
                </a:lnTo>
                <a:cubicBezTo>
                  <a:pt x="697140" y="1263805"/>
                  <a:pt x="714955" y="1234337"/>
                  <a:pt x="731833" y="1204332"/>
                </a:cubicBezTo>
                <a:cubicBezTo>
                  <a:pt x="737266" y="1194673"/>
                  <a:pt x="741000" y="1184098"/>
                  <a:pt x="746702" y="1174595"/>
                </a:cubicBezTo>
                <a:cubicBezTo>
                  <a:pt x="755896" y="1159272"/>
                  <a:pt x="770787" y="1146942"/>
                  <a:pt x="776438" y="1129990"/>
                </a:cubicBezTo>
                <a:lnTo>
                  <a:pt x="791307" y="1085385"/>
                </a:lnTo>
                <a:cubicBezTo>
                  <a:pt x="788455" y="1028347"/>
                  <a:pt x="788962" y="947286"/>
                  <a:pt x="776438" y="884663"/>
                </a:cubicBezTo>
                <a:cubicBezTo>
                  <a:pt x="774901" y="876979"/>
                  <a:pt x="771482" y="869795"/>
                  <a:pt x="769004" y="862361"/>
                </a:cubicBezTo>
                <a:cubicBezTo>
                  <a:pt x="766526" y="845015"/>
                  <a:pt x="765510" y="827396"/>
                  <a:pt x="761570" y="810322"/>
                </a:cubicBezTo>
                <a:cubicBezTo>
                  <a:pt x="752457" y="770830"/>
                  <a:pt x="744030" y="765135"/>
                  <a:pt x="731833" y="728546"/>
                </a:cubicBezTo>
                <a:cubicBezTo>
                  <a:pt x="728602" y="718853"/>
                  <a:pt x="728424" y="708201"/>
                  <a:pt x="724399" y="698810"/>
                </a:cubicBezTo>
                <a:cubicBezTo>
                  <a:pt x="720879" y="690598"/>
                  <a:pt x="713964" y="684265"/>
                  <a:pt x="709531" y="676507"/>
                </a:cubicBezTo>
                <a:cubicBezTo>
                  <a:pt x="704033" y="666885"/>
                  <a:pt x="699619" y="656683"/>
                  <a:pt x="694663" y="646771"/>
                </a:cubicBezTo>
                <a:cubicBezTo>
                  <a:pt x="676327" y="573425"/>
                  <a:pt x="700767" y="649509"/>
                  <a:pt x="672360" y="602166"/>
                </a:cubicBezTo>
                <a:cubicBezTo>
                  <a:pt x="668328" y="595446"/>
                  <a:pt x="668814" y="586667"/>
                  <a:pt x="664926" y="579863"/>
                </a:cubicBezTo>
                <a:cubicBezTo>
                  <a:pt x="658779" y="569105"/>
                  <a:pt x="650058" y="560039"/>
                  <a:pt x="642624" y="550127"/>
                </a:cubicBezTo>
                <a:cubicBezTo>
                  <a:pt x="640146" y="542693"/>
                  <a:pt x="639222" y="534544"/>
                  <a:pt x="635190" y="527824"/>
                </a:cubicBezTo>
                <a:cubicBezTo>
                  <a:pt x="631584" y="521814"/>
                  <a:pt x="624700" y="518429"/>
                  <a:pt x="620321" y="512956"/>
                </a:cubicBezTo>
                <a:cubicBezTo>
                  <a:pt x="614739" y="505979"/>
                  <a:pt x="609449" y="498645"/>
                  <a:pt x="605453" y="490653"/>
                </a:cubicBezTo>
                <a:cubicBezTo>
                  <a:pt x="601949" y="483644"/>
                  <a:pt x="601524" y="475360"/>
                  <a:pt x="598019" y="468351"/>
                </a:cubicBezTo>
                <a:cubicBezTo>
                  <a:pt x="594023" y="460360"/>
                  <a:pt x="587583" y="453807"/>
                  <a:pt x="583150" y="446049"/>
                </a:cubicBezTo>
                <a:cubicBezTo>
                  <a:pt x="577652" y="436427"/>
                  <a:pt x="573780" y="425934"/>
                  <a:pt x="568282" y="416312"/>
                </a:cubicBezTo>
                <a:cubicBezTo>
                  <a:pt x="563849" y="408555"/>
                  <a:pt x="557847" y="401767"/>
                  <a:pt x="553414" y="394010"/>
                </a:cubicBezTo>
                <a:cubicBezTo>
                  <a:pt x="547916" y="384388"/>
                  <a:pt x="544420" y="373671"/>
                  <a:pt x="538546" y="364273"/>
                </a:cubicBezTo>
                <a:cubicBezTo>
                  <a:pt x="531979" y="353766"/>
                  <a:pt x="523445" y="344619"/>
                  <a:pt x="516243" y="334536"/>
                </a:cubicBezTo>
                <a:cubicBezTo>
                  <a:pt x="490368" y="298311"/>
                  <a:pt x="513782" y="324641"/>
                  <a:pt x="479072" y="289932"/>
                </a:cubicBezTo>
                <a:cubicBezTo>
                  <a:pt x="463262" y="242500"/>
                  <a:pt x="484233" y="294333"/>
                  <a:pt x="441902" y="237892"/>
                </a:cubicBezTo>
                <a:cubicBezTo>
                  <a:pt x="435253" y="229026"/>
                  <a:pt x="432735" y="217659"/>
                  <a:pt x="427033" y="208156"/>
                </a:cubicBezTo>
                <a:cubicBezTo>
                  <a:pt x="426320" y="206968"/>
                  <a:pt x="383129" y="140593"/>
                  <a:pt x="374994" y="133814"/>
                </a:cubicBezTo>
                <a:cubicBezTo>
                  <a:pt x="368974" y="128797"/>
                  <a:pt x="360126" y="128858"/>
                  <a:pt x="352692" y="126380"/>
                </a:cubicBezTo>
                <a:cubicBezTo>
                  <a:pt x="350214" y="118946"/>
                  <a:pt x="350799" y="109619"/>
                  <a:pt x="345258" y="104078"/>
                </a:cubicBezTo>
                <a:cubicBezTo>
                  <a:pt x="339717" y="98537"/>
                  <a:pt x="329675" y="100676"/>
                  <a:pt x="322955" y="96644"/>
                </a:cubicBezTo>
                <a:cubicBezTo>
                  <a:pt x="316945" y="93038"/>
                  <a:pt x="313919" y="85663"/>
                  <a:pt x="308087" y="81775"/>
                </a:cubicBezTo>
                <a:cubicBezTo>
                  <a:pt x="289716" y="69528"/>
                  <a:pt x="275871" y="66081"/>
                  <a:pt x="256048" y="59473"/>
                </a:cubicBezTo>
                <a:cubicBezTo>
                  <a:pt x="248614" y="52039"/>
                  <a:pt x="242936" y="42277"/>
                  <a:pt x="233746" y="37171"/>
                </a:cubicBezTo>
                <a:cubicBezTo>
                  <a:pt x="220046" y="29560"/>
                  <a:pt x="204009" y="27258"/>
                  <a:pt x="189141" y="22302"/>
                </a:cubicBezTo>
                <a:cubicBezTo>
                  <a:pt x="156321" y="11362"/>
                  <a:pt x="173853" y="18375"/>
                  <a:pt x="137102" y="0"/>
                </a:cubicBezTo>
                <a:cubicBezTo>
                  <a:pt x="92944" y="5520"/>
                  <a:pt x="83438" y="-2296"/>
                  <a:pt x="55326" y="22302"/>
                </a:cubicBezTo>
                <a:cubicBezTo>
                  <a:pt x="42139" y="33841"/>
                  <a:pt x="18155" y="59473"/>
                  <a:pt x="18155" y="59473"/>
                </a:cubicBezTo>
                <a:cubicBezTo>
                  <a:pt x="-3076" y="123167"/>
                  <a:pt x="-5861" y="112289"/>
                  <a:pt x="10721" y="200722"/>
                </a:cubicBezTo>
                <a:cubicBezTo>
                  <a:pt x="12368" y="209504"/>
                  <a:pt x="20634" y="215590"/>
                  <a:pt x="25590" y="223024"/>
                </a:cubicBezTo>
                <a:cubicBezTo>
                  <a:pt x="28068" y="232936"/>
                  <a:pt x="27955" y="243890"/>
                  <a:pt x="33024" y="252761"/>
                </a:cubicBezTo>
                <a:cubicBezTo>
                  <a:pt x="38240" y="261889"/>
                  <a:pt x="48596" y="266986"/>
                  <a:pt x="55326" y="275063"/>
                </a:cubicBezTo>
                <a:cubicBezTo>
                  <a:pt x="61046" y="281927"/>
                  <a:pt x="64474" y="290502"/>
                  <a:pt x="70194" y="297366"/>
                </a:cubicBezTo>
                <a:cubicBezTo>
                  <a:pt x="76925" y="305443"/>
                  <a:pt x="86042" y="311369"/>
                  <a:pt x="92497" y="319668"/>
                </a:cubicBezTo>
                <a:cubicBezTo>
                  <a:pt x="154742" y="399697"/>
                  <a:pt x="93902" y="335943"/>
                  <a:pt x="144536" y="386575"/>
                </a:cubicBezTo>
                <a:cubicBezTo>
                  <a:pt x="157600" y="425769"/>
                  <a:pt x="143335" y="394056"/>
                  <a:pt x="174272" y="431180"/>
                </a:cubicBezTo>
                <a:cubicBezTo>
                  <a:pt x="179992" y="438044"/>
                  <a:pt x="183421" y="446619"/>
                  <a:pt x="189141" y="453483"/>
                </a:cubicBezTo>
                <a:cubicBezTo>
                  <a:pt x="195871" y="461559"/>
                  <a:pt x="204713" y="467708"/>
                  <a:pt x="211443" y="475785"/>
                </a:cubicBezTo>
                <a:cubicBezTo>
                  <a:pt x="258323" y="532042"/>
                  <a:pt x="197930" y="469709"/>
                  <a:pt x="241180" y="512956"/>
                </a:cubicBezTo>
                <a:cubicBezTo>
                  <a:pt x="246136" y="522868"/>
                  <a:pt x="250346" y="533189"/>
                  <a:pt x="256048" y="542692"/>
                </a:cubicBezTo>
                <a:cubicBezTo>
                  <a:pt x="265242" y="558015"/>
                  <a:pt x="285785" y="587297"/>
                  <a:pt x="285785" y="587297"/>
                </a:cubicBezTo>
                <a:cubicBezTo>
                  <a:pt x="304471" y="643357"/>
                  <a:pt x="279265" y="574256"/>
                  <a:pt x="308087" y="631902"/>
                </a:cubicBezTo>
                <a:cubicBezTo>
                  <a:pt x="311591" y="638911"/>
                  <a:pt x="311715" y="647355"/>
                  <a:pt x="315521" y="654205"/>
                </a:cubicBezTo>
                <a:cubicBezTo>
                  <a:pt x="324199" y="669826"/>
                  <a:pt x="337266" y="682827"/>
                  <a:pt x="345258" y="698810"/>
                </a:cubicBezTo>
                <a:cubicBezTo>
                  <a:pt x="350214" y="708722"/>
                  <a:pt x="353031" y="720033"/>
                  <a:pt x="360126" y="728546"/>
                </a:cubicBezTo>
                <a:cubicBezTo>
                  <a:pt x="365846" y="735410"/>
                  <a:pt x="374995" y="738458"/>
                  <a:pt x="382429" y="743414"/>
                </a:cubicBezTo>
                <a:cubicBezTo>
                  <a:pt x="387385" y="753326"/>
                  <a:pt x="392932" y="762965"/>
                  <a:pt x="397297" y="773151"/>
                </a:cubicBezTo>
                <a:cubicBezTo>
                  <a:pt x="400384" y="780354"/>
                  <a:pt x="400699" y="788734"/>
                  <a:pt x="404731" y="795453"/>
                </a:cubicBezTo>
                <a:cubicBezTo>
                  <a:pt x="408337" y="801463"/>
                  <a:pt x="414643" y="805366"/>
                  <a:pt x="419599" y="810322"/>
                </a:cubicBezTo>
                <a:lnTo>
                  <a:pt x="434468" y="854927"/>
                </a:lnTo>
                <a:cubicBezTo>
                  <a:pt x="436946" y="862361"/>
                  <a:pt x="437555" y="870709"/>
                  <a:pt x="441902" y="877229"/>
                </a:cubicBezTo>
                <a:lnTo>
                  <a:pt x="456770" y="899532"/>
                </a:lnTo>
                <a:cubicBezTo>
                  <a:pt x="459248" y="909444"/>
                  <a:pt x="460179" y="919877"/>
                  <a:pt x="464204" y="929268"/>
                </a:cubicBezTo>
                <a:cubicBezTo>
                  <a:pt x="495010" y="1001151"/>
                  <a:pt x="465160" y="895929"/>
                  <a:pt x="486507" y="981307"/>
                </a:cubicBezTo>
                <a:cubicBezTo>
                  <a:pt x="484029" y="1016000"/>
                  <a:pt x="484232" y="1050989"/>
                  <a:pt x="479072" y="1085385"/>
                </a:cubicBezTo>
                <a:cubicBezTo>
                  <a:pt x="476747" y="1100884"/>
                  <a:pt x="469160" y="1115122"/>
                  <a:pt x="464204" y="1129990"/>
                </a:cubicBezTo>
                <a:lnTo>
                  <a:pt x="456770" y="1152292"/>
                </a:lnTo>
                <a:cubicBezTo>
                  <a:pt x="451514" y="1204853"/>
                  <a:pt x="442612" y="1241626"/>
                  <a:pt x="456770" y="1293541"/>
                </a:cubicBezTo>
                <a:cubicBezTo>
                  <a:pt x="460852" y="1308509"/>
                  <a:pt x="483243" y="1312278"/>
                  <a:pt x="493941" y="1315844"/>
                </a:cubicBezTo>
                <a:cubicBezTo>
                  <a:pt x="501375" y="1320800"/>
                  <a:pt x="508078" y="1327083"/>
                  <a:pt x="516243" y="1330712"/>
                </a:cubicBezTo>
                <a:cubicBezTo>
                  <a:pt x="530565" y="1337077"/>
                  <a:pt x="560848" y="1345580"/>
                  <a:pt x="560848" y="1345580"/>
                </a:cubicBezTo>
                <a:cubicBezTo>
                  <a:pt x="582023" y="1343655"/>
                  <a:pt x="642536" y="1351266"/>
                  <a:pt x="664926" y="1323278"/>
                </a:cubicBezTo>
                <a:cubicBezTo>
                  <a:pt x="669821" y="1317159"/>
                  <a:pt x="668328" y="1307695"/>
                  <a:pt x="672360" y="1300975"/>
                </a:cubicBezTo>
                <a:cubicBezTo>
                  <a:pt x="688981" y="1273273"/>
                  <a:pt x="678555" y="1294780"/>
                  <a:pt x="679794" y="1293541"/>
                </a:cubicBezTo>
                <a:close/>
              </a:path>
            </a:pathLst>
          </a:custGeom>
          <a:solidFill>
            <a:srgbClr val="FFFF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624254" y="3317488"/>
            <a:ext cx="1635512" cy="1315844"/>
          </a:xfrm>
          <a:custGeom>
            <a:avLst/>
            <a:gdLst>
              <a:gd name="connsiteX0" fmla="*/ 587297 w 1635512"/>
              <a:gd name="connsiteY0" fmla="*/ 1033346 h 1315844"/>
              <a:gd name="connsiteX1" fmla="*/ 587297 w 1635512"/>
              <a:gd name="connsiteY1" fmla="*/ 1033346 h 1315844"/>
              <a:gd name="connsiteX2" fmla="*/ 520390 w 1635512"/>
              <a:gd name="connsiteY2" fmla="*/ 1040780 h 1315844"/>
              <a:gd name="connsiteX3" fmla="*/ 475785 w 1635512"/>
              <a:gd name="connsiteY3" fmla="*/ 1055649 h 1315844"/>
              <a:gd name="connsiteX4" fmla="*/ 468351 w 1635512"/>
              <a:gd name="connsiteY4" fmla="*/ 1077951 h 1315844"/>
              <a:gd name="connsiteX5" fmla="*/ 446048 w 1635512"/>
              <a:gd name="connsiteY5" fmla="*/ 1092819 h 1315844"/>
              <a:gd name="connsiteX6" fmla="*/ 431180 w 1635512"/>
              <a:gd name="connsiteY6" fmla="*/ 1115122 h 1315844"/>
              <a:gd name="connsiteX7" fmla="*/ 423746 w 1635512"/>
              <a:gd name="connsiteY7" fmla="*/ 1144858 h 1315844"/>
              <a:gd name="connsiteX8" fmla="*/ 416312 w 1635512"/>
              <a:gd name="connsiteY8" fmla="*/ 1167161 h 1315844"/>
              <a:gd name="connsiteX9" fmla="*/ 423746 w 1635512"/>
              <a:gd name="connsiteY9" fmla="*/ 1256371 h 1315844"/>
              <a:gd name="connsiteX10" fmla="*/ 438614 w 1635512"/>
              <a:gd name="connsiteY10" fmla="*/ 1278673 h 1315844"/>
              <a:gd name="connsiteX11" fmla="*/ 475785 w 1635512"/>
              <a:gd name="connsiteY11" fmla="*/ 1308410 h 1315844"/>
              <a:gd name="connsiteX12" fmla="*/ 498087 w 1635512"/>
              <a:gd name="connsiteY12" fmla="*/ 1315844 h 1315844"/>
              <a:gd name="connsiteX13" fmla="*/ 669073 w 1635512"/>
              <a:gd name="connsiteY13" fmla="*/ 1308410 h 1315844"/>
              <a:gd name="connsiteX14" fmla="*/ 698809 w 1635512"/>
              <a:gd name="connsiteY14" fmla="*/ 1300975 h 1315844"/>
              <a:gd name="connsiteX15" fmla="*/ 721112 w 1635512"/>
              <a:gd name="connsiteY15" fmla="*/ 1286107 h 1315844"/>
              <a:gd name="connsiteX16" fmla="*/ 750848 w 1635512"/>
              <a:gd name="connsiteY16" fmla="*/ 1271239 h 1315844"/>
              <a:gd name="connsiteX17" fmla="*/ 773151 w 1635512"/>
              <a:gd name="connsiteY17" fmla="*/ 1263805 h 1315844"/>
              <a:gd name="connsiteX18" fmla="*/ 832624 w 1635512"/>
              <a:gd name="connsiteY18" fmla="*/ 1234068 h 1315844"/>
              <a:gd name="connsiteX19" fmla="*/ 862361 w 1635512"/>
              <a:gd name="connsiteY19" fmla="*/ 1219200 h 1315844"/>
              <a:gd name="connsiteX20" fmla="*/ 914400 w 1635512"/>
              <a:gd name="connsiteY20" fmla="*/ 1204332 h 1315844"/>
              <a:gd name="connsiteX21" fmla="*/ 951570 w 1635512"/>
              <a:gd name="connsiteY21" fmla="*/ 1182029 h 1315844"/>
              <a:gd name="connsiteX22" fmla="*/ 996175 w 1635512"/>
              <a:gd name="connsiteY22" fmla="*/ 1167161 h 1315844"/>
              <a:gd name="connsiteX23" fmla="*/ 1040780 w 1635512"/>
              <a:gd name="connsiteY23" fmla="*/ 1144858 h 1315844"/>
              <a:gd name="connsiteX24" fmla="*/ 1100253 w 1635512"/>
              <a:gd name="connsiteY24" fmla="*/ 1122556 h 1315844"/>
              <a:gd name="connsiteX25" fmla="*/ 1115122 w 1635512"/>
              <a:gd name="connsiteY25" fmla="*/ 1107688 h 1315844"/>
              <a:gd name="connsiteX26" fmla="*/ 1174595 w 1635512"/>
              <a:gd name="connsiteY26" fmla="*/ 1092819 h 1315844"/>
              <a:gd name="connsiteX27" fmla="*/ 1211766 w 1635512"/>
              <a:gd name="connsiteY27" fmla="*/ 1070517 h 1315844"/>
              <a:gd name="connsiteX28" fmla="*/ 1256370 w 1635512"/>
              <a:gd name="connsiteY28" fmla="*/ 1055649 h 1315844"/>
              <a:gd name="connsiteX29" fmla="*/ 1278673 w 1635512"/>
              <a:gd name="connsiteY29" fmla="*/ 1048214 h 1315844"/>
              <a:gd name="connsiteX30" fmla="*/ 1308409 w 1635512"/>
              <a:gd name="connsiteY30" fmla="*/ 1033346 h 1315844"/>
              <a:gd name="connsiteX31" fmla="*/ 1345580 w 1635512"/>
              <a:gd name="connsiteY31" fmla="*/ 1018478 h 1315844"/>
              <a:gd name="connsiteX32" fmla="*/ 1397619 w 1635512"/>
              <a:gd name="connsiteY32" fmla="*/ 988741 h 1315844"/>
              <a:gd name="connsiteX33" fmla="*/ 1427356 w 1635512"/>
              <a:gd name="connsiteY33" fmla="*/ 981307 h 1315844"/>
              <a:gd name="connsiteX34" fmla="*/ 1471961 w 1635512"/>
              <a:gd name="connsiteY34" fmla="*/ 951571 h 1315844"/>
              <a:gd name="connsiteX35" fmla="*/ 1546302 w 1635512"/>
              <a:gd name="connsiteY35" fmla="*/ 914400 h 1315844"/>
              <a:gd name="connsiteX36" fmla="*/ 1590907 w 1635512"/>
              <a:gd name="connsiteY36" fmla="*/ 869795 h 1315844"/>
              <a:gd name="connsiteX37" fmla="*/ 1605775 w 1635512"/>
              <a:gd name="connsiteY37" fmla="*/ 840058 h 1315844"/>
              <a:gd name="connsiteX38" fmla="*/ 1620644 w 1635512"/>
              <a:gd name="connsiteY38" fmla="*/ 817756 h 1315844"/>
              <a:gd name="connsiteX39" fmla="*/ 1635512 w 1635512"/>
              <a:gd name="connsiteY39" fmla="*/ 773151 h 1315844"/>
              <a:gd name="connsiteX40" fmla="*/ 1628078 w 1635512"/>
              <a:gd name="connsiteY40" fmla="*/ 713678 h 1315844"/>
              <a:gd name="connsiteX41" fmla="*/ 1605775 w 1635512"/>
              <a:gd name="connsiteY41" fmla="*/ 691375 h 1315844"/>
              <a:gd name="connsiteX42" fmla="*/ 1546302 w 1635512"/>
              <a:gd name="connsiteY42" fmla="*/ 669073 h 1315844"/>
              <a:gd name="connsiteX43" fmla="*/ 1524000 w 1635512"/>
              <a:gd name="connsiteY43" fmla="*/ 654205 h 1315844"/>
              <a:gd name="connsiteX44" fmla="*/ 1457092 w 1635512"/>
              <a:gd name="connsiteY44" fmla="*/ 639336 h 1315844"/>
              <a:gd name="connsiteX45" fmla="*/ 1405053 w 1635512"/>
              <a:gd name="connsiteY45" fmla="*/ 624468 h 1315844"/>
              <a:gd name="connsiteX46" fmla="*/ 1382751 w 1635512"/>
              <a:gd name="connsiteY46" fmla="*/ 609600 h 1315844"/>
              <a:gd name="connsiteX47" fmla="*/ 1360448 w 1635512"/>
              <a:gd name="connsiteY47" fmla="*/ 602166 h 1315844"/>
              <a:gd name="connsiteX48" fmla="*/ 1330712 w 1635512"/>
              <a:gd name="connsiteY48" fmla="*/ 579863 h 1315844"/>
              <a:gd name="connsiteX49" fmla="*/ 1300975 w 1635512"/>
              <a:gd name="connsiteY49" fmla="*/ 564995 h 1315844"/>
              <a:gd name="connsiteX50" fmla="*/ 1278673 w 1635512"/>
              <a:gd name="connsiteY50" fmla="*/ 542692 h 1315844"/>
              <a:gd name="connsiteX51" fmla="*/ 1196897 w 1635512"/>
              <a:gd name="connsiteY51" fmla="*/ 490653 h 1315844"/>
              <a:gd name="connsiteX52" fmla="*/ 1107687 w 1635512"/>
              <a:gd name="connsiteY52" fmla="*/ 408878 h 1315844"/>
              <a:gd name="connsiteX53" fmla="*/ 1063083 w 1635512"/>
              <a:gd name="connsiteY53" fmla="*/ 379141 h 1315844"/>
              <a:gd name="connsiteX54" fmla="*/ 988741 w 1635512"/>
              <a:gd name="connsiteY54" fmla="*/ 319668 h 1315844"/>
              <a:gd name="connsiteX55" fmla="*/ 929268 w 1635512"/>
              <a:gd name="connsiteY55" fmla="*/ 252761 h 1315844"/>
              <a:gd name="connsiteX56" fmla="*/ 899531 w 1635512"/>
              <a:gd name="connsiteY56" fmla="*/ 223024 h 1315844"/>
              <a:gd name="connsiteX57" fmla="*/ 869795 w 1635512"/>
              <a:gd name="connsiteY57" fmla="*/ 208156 h 1315844"/>
              <a:gd name="connsiteX58" fmla="*/ 840058 w 1635512"/>
              <a:gd name="connsiteY58" fmla="*/ 185853 h 1315844"/>
              <a:gd name="connsiteX59" fmla="*/ 780585 w 1635512"/>
              <a:gd name="connsiteY59" fmla="*/ 163551 h 1315844"/>
              <a:gd name="connsiteX60" fmla="*/ 758283 w 1635512"/>
              <a:gd name="connsiteY60" fmla="*/ 148683 h 1315844"/>
              <a:gd name="connsiteX61" fmla="*/ 735980 w 1635512"/>
              <a:gd name="connsiteY61" fmla="*/ 126380 h 1315844"/>
              <a:gd name="connsiteX62" fmla="*/ 691375 w 1635512"/>
              <a:gd name="connsiteY62" fmla="*/ 111512 h 1315844"/>
              <a:gd name="connsiteX63" fmla="*/ 654205 w 1635512"/>
              <a:gd name="connsiteY63" fmla="*/ 89210 h 1315844"/>
              <a:gd name="connsiteX64" fmla="*/ 535258 w 1635512"/>
              <a:gd name="connsiteY64" fmla="*/ 66907 h 1315844"/>
              <a:gd name="connsiteX65" fmla="*/ 431180 w 1635512"/>
              <a:gd name="connsiteY65" fmla="*/ 37171 h 1315844"/>
              <a:gd name="connsiteX66" fmla="*/ 408878 w 1635512"/>
              <a:gd name="connsiteY66" fmla="*/ 29736 h 1315844"/>
              <a:gd name="connsiteX67" fmla="*/ 349405 w 1635512"/>
              <a:gd name="connsiteY67" fmla="*/ 22302 h 1315844"/>
              <a:gd name="connsiteX68" fmla="*/ 319668 w 1635512"/>
              <a:gd name="connsiteY68" fmla="*/ 14868 h 1315844"/>
              <a:gd name="connsiteX69" fmla="*/ 178419 w 1635512"/>
              <a:gd name="connsiteY69" fmla="*/ 0 h 1315844"/>
              <a:gd name="connsiteX70" fmla="*/ 52039 w 1635512"/>
              <a:gd name="connsiteY70" fmla="*/ 7434 h 1315844"/>
              <a:gd name="connsiteX71" fmla="*/ 22302 w 1635512"/>
              <a:gd name="connsiteY71" fmla="*/ 37171 h 1315844"/>
              <a:gd name="connsiteX72" fmla="*/ 7434 w 1635512"/>
              <a:gd name="connsiteY72" fmla="*/ 89210 h 1315844"/>
              <a:gd name="connsiteX73" fmla="*/ 0 w 1635512"/>
              <a:gd name="connsiteY73" fmla="*/ 111512 h 1315844"/>
              <a:gd name="connsiteX74" fmla="*/ 7434 w 1635512"/>
              <a:gd name="connsiteY74" fmla="*/ 133814 h 1315844"/>
              <a:gd name="connsiteX75" fmla="*/ 59473 w 1635512"/>
              <a:gd name="connsiteY75" fmla="*/ 193288 h 1315844"/>
              <a:gd name="connsiteX76" fmla="*/ 81775 w 1635512"/>
              <a:gd name="connsiteY76" fmla="*/ 215590 h 1315844"/>
              <a:gd name="connsiteX77" fmla="*/ 111512 w 1635512"/>
              <a:gd name="connsiteY77" fmla="*/ 245327 h 1315844"/>
              <a:gd name="connsiteX78" fmla="*/ 156117 w 1635512"/>
              <a:gd name="connsiteY78" fmla="*/ 275063 h 1315844"/>
              <a:gd name="connsiteX79" fmla="*/ 223024 w 1635512"/>
              <a:gd name="connsiteY79" fmla="*/ 327102 h 1315844"/>
              <a:gd name="connsiteX80" fmla="*/ 245326 w 1635512"/>
              <a:gd name="connsiteY80" fmla="*/ 341971 h 1315844"/>
              <a:gd name="connsiteX81" fmla="*/ 319668 w 1635512"/>
              <a:gd name="connsiteY81" fmla="*/ 364273 h 1315844"/>
              <a:gd name="connsiteX82" fmla="*/ 371707 w 1635512"/>
              <a:gd name="connsiteY82" fmla="*/ 386575 h 1315844"/>
              <a:gd name="connsiteX83" fmla="*/ 438614 w 1635512"/>
              <a:gd name="connsiteY83" fmla="*/ 416312 h 1315844"/>
              <a:gd name="connsiteX84" fmla="*/ 475785 w 1635512"/>
              <a:gd name="connsiteY84" fmla="*/ 438614 h 1315844"/>
              <a:gd name="connsiteX85" fmla="*/ 498087 w 1635512"/>
              <a:gd name="connsiteY85" fmla="*/ 446049 h 1315844"/>
              <a:gd name="connsiteX86" fmla="*/ 550126 w 1635512"/>
              <a:gd name="connsiteY86" fmla="*/ 468351 h 1315844"/>
              <a:gd name="connsiteX87" fmla="*/ 572429 w 1635512"/>
              <a:gd name="connsiteY87" fmla="*/ 490653 h 1315844"/>
              <a:gd name="connsiteX88" fmla="*/ 639336 w 1635512"/>
              <a:gd name="connsiteY88" fmla="*/ 527824 h 1315844"/>
              <a:gd name="connsiteX89" fmla="*/ 661639 w 1635512"/>
              <a:gd name="connsiteY89" fmla="*/ 542692 h 1315844"/>
              <a:gd name="connsiteX90" fmla="*/ 683941 w 1635512"/>
              <a:gd name="connsiteY90" fmla="*/ 550127 h 1315844"/>
              <a:gd name="connsiteX91" fmla="*/ 728546 w 1635512"/>
              <a:gd name="connsiteY91" fmla="*/ 587297 h 1315844"/>
              <a:gd name="connsiteX92" fmla="*/ 788019 w 1635512"/>
              <a:gd name="connsiteY92" fmla="*/ 617034 h 1315844"/>
              <a:gd name="connsiteX93" fmla="*/ 810322 w 1635512"/>
              <a:gd name="connsiteY93" fmla="*/ 631902 h 1315844"/>
              <a:gd name="connsiteX94" fmla="*/ 832624 w 1635512"/>
              <a:gd name="connsiteY94" fmla="*/ 639336 h 1315844"/>
              <a:gd name="connsiteX95" fmla="*/ 892097 w 1635512"/>
              <a:gd name="connsiteY95" fmla="*/ 669073 h 1315844"/>
              <a:gd name="connsiteX96" fmla="*/ 929268 w 1635512"/>
              <a:gd name="connsiteY96" fmla="*/ 691375 h 1315844"/>
              <a:gd name="connsiteX97" fmla="*/ 959005 w 1635512"/>
              <a:gd name="connsiteY97" fmla="*/ 721112 h 1315844"/>
              <a:gd name="connsiteX98" fmla="*/ 1011044 w 1635512"/>
              <a:gd name="connsiteY98" fmla="*/ 750849 h 1315844"/>
              <a:gd name="connsiteX99" fmla="*/ 1055648 w 1635512"/>
              <a:gd name="connsiteY99" fmla="*/ 795453 h 1315844"/>
              <a:gd name="connsiteX100" fmla="*/ 1070517 w 1635512"/>
              <a:gd name="connsiteY100" fmla="*/ 810322 h 1315844"/>
              <a:gd name="connsiteX101" fmla="*/ 1077951 w 1635512"/>
              <a:gd name="connsiteY101" fmla="*/ 840058 h 1315844"/>
              <a:gd name="connsiteX102" fmla="*/ 1085385 w 1635512"/>
              <a:gd name="connsiteY102" fmla="*/ 862361 h 1315844"/>
              <a:gd name="connsiteX103" fmla="*/ 1055648 w 1635512"/>
              <a:gd name="connsiteY103" fmla="*/ 914400 h 1315844"/>
              <a:gd name="connsiteX104" fmla="*/ 1025912 w 1635512"/>
              <a:gd name="connsiteY104" fmla="*/ 921834 h 1315844"/>
              <a:gd name="connsiteX105" fmla="*/ 996175 w 1635512"/>
              <a:gd name="connsiteY105" fmla="*/ 936702 h 1315844"/>
              <a:gd name="connsiteX106" fmla="*/ 951570 w 1635512"/>
              <a:gd name="connsiteY106" fmla="*/ 966439 h 1315844"/>
              <a:gd name="connsiteX107" fmla="*/ 877229 w 1635512"/>
              <a:gd name="connsiteY107" fmla="*/ 1011044 h 1315844"/>
              <a:gd name="connsiteX108" fmla="*/ 854926 w 1635512"/>
              <a:gd name="connsiteY108" fmla="*/ 1018478 h 1315844"/>
              <a:gd name="connsiteX109" fmla="*/ 587297 w 1635512"/>
              <a:gd name="connsiteY109" fmla="*/ 1033346 h 131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635512" h="1315844">
                <a:moveTo>
                  <a:pt x="587297" y="1033346"/>
                </a:moveTo>
                <a:lnTo>
                  <a:pt x="587297" y="1033346"/>
                </a:lnTo>
                <a:cubicBezTo>
                  <a:pt x="564995" y="1035824"/>
                  <a:pt x="542394" y="1036379"/>
                  <a:pt x="520390" y="1040780"/>
                </a:cubicBezTo>
                <a:cubicBezTo>
                  <a:pt x="505022" y="1043854"/>
                  <a:pt x="475785" y="1055649"/>
                  <a:pt x="475785" y="1055649"/>
                </a:cubicBezTo>
                <a:cubicBezTo>
                  <a:pt x="473307" y="1063083"/>
                  <a:pt x="473246" y="1071832"/>
                  <a:pt x="468351" y="1077951"/>
                </a:cubicBezTo>
                <a:cubicBezTo>
                  <a:pt x="462769" y="1084928"/>
                  <a:pt x="452366" y="1086501"/>
                  <a:pt x="446048" y="1092819"/>
                </a:cubicBezTo>
                <a:cubicBezTo>
                  <a:pt x="439730" y="1099137"/>
                  <a:pt x="436136" y="1107688"/>
                  <a:pt x="431180" y="1115122"/>
                </a:cubicBezTo>
                <a:cubicBezTo>
                  <a:pt x="428702" y="1125034"/>
                  <a:pt x="426553" y="1135034"/>
                  <a:pt x="423746" y="1144858"/>
                </a:cubicBezTo>
                <a:cubicBezTo>
                  <a:pt x="421593" y="1152393"/>
                  <a:pt x="416312" y="1159325"/>
                  <a:pt x="416312" y="1167161"/>
                </a:cubicBezTo>
                <a:cubicBezTo>
                  <a:pt x="416312" y="1197001"/>
                  <a:pt x="417894" y="1227111"/>
                  <a:pt x="423746" y="1256371"/>
                </a:cubicBezTo>
                <a:cubicBezTo>
                  <a:pt x="425498" y="1265132"/>
                  <a:pt x="433033" y="1271696"/>
                  <a:pt x="438614" y="1278673"/>
                </a:cubicBezTo>
                <a:cubicBezTo>
                  <a:pt x="447832" y="1290195"/>
                  <a:pt x="462909" y="1301972"/>
                  <a:pt x="475785" y="1308410"/>
                </a:cubicBezTo>
                <a:cubicBezTo>
                  <a:pt x="482794" y="1311915"/>
                  <a:pt x="490653" y="1313366"/>
                  <a:pt x="498087" y="1315844"/>
                </a:cubicBezTo>
                <a:cubicBezTo>
                  <a:pt x="555082" y="1313366"/>
                  <a:pt x="612180" y="1312625"/>
                  <a:pt x="669073" y="1308410"/>
                </a:cubicBezTo>
                <a:cubicBezTo>
                  <a:pt x="679262" y="1307655"/>
                  <a:pt x="689418" y="1305000"/>
                  <a:pt x="698809" y="1300975"/>
                </a:cubicBezTo>
                <a:cubicBezTo>
                  <a:pt x="707021" y="1297455"/>
                  <a:pt x="713354" y="1290540"/>
                  <a:pt x="721112" y="1286107"/>
                </a:cubicBezTo>
                <a:cubicBezTo>
                  <a:pt x="730734" y="1280609"/>
                  <a:pt x="740662" y="1275604"/>
                  <a:pt x="750848" y="1271239"/>
                </a:cubicBezTo>
                <a:cubicBezTo>
                  <a:pt x="758051" y="1268152"/>
                  <a:pt x="766017" y="1267048"/>
                  <a:pt x="773151" y="1263805"/>
                </a:cubicBezTo>
                <a:cubicBezTo>
                  <a:pt x="793329" y="1254633"/>
                  <a:pt x="812800" y="1243980"/>
                  <a:pt x="832624" y="1234068"/>
                </a:cubicBezTo>
                <a:cubicBezTo>
                  <a:pt x="842536" y="1229112"/>
                  <a:pt x="851610" y="1221888"/>
                  <a:pt x="862361" y="1219200"/>
                </a:cubicBezTo>
                <a:cubicBezTo>
                  <a:pt x="871886" y="1216819"/>
                  <a:pt x="903737" y="1209664"/>
                  <a:pt x="914400" y="1204332"/>
                </a:cubicBezTo>
                <a:cubicBezTo>
                  <a:pt x="927324" y="1197870"/>
                  <a:pt x="938416" y="1188008"/>
                  <a:pt x="951570" y="1182029"/>
                </a:cubicBezTo>
                <a:cubicBezTo>
                  <a:pt x="965838" y="1175544"/>
                  <a:pt x="982157" y="1174170"/>
                  <a:pt x="996175" y="1167161"/>
                </a:cubicBezTo>
                <a:cubicBezTo>
                  <a:pt x="1011043" y="1159727"/>
                  <a:pt x="1025647" y="1151737"/>
                  <a:pt x="1040780" y="1144858"/>
                </a:cubicBezTo>
                <a:cubicBezTo>
                  <a:pt x="1065222" y="1133748"/>
                  <a:pt x="1077038" y="1130294"/>
                  <a:pt x="1100253" y="1122556"/>
                </a:cubicBezTo>
                <a:cubicBezTo>
                  <a:pt x="1105209" y="1117600"/>
                  <a:pt x="1108680" y="1110449"/>
                  <a:pt x="1115122" y="1107688"/>
                </a:cubicBezTo>
                <a:cubicBezTo>
                  <a:pt x="1174499" y="1082240"/>
                  <a:pt x="1131298" y="1114467"/>
                  <a:pt x="1174595" y="1092819"/>
                </a:cubicBezTo>
                <a:cubicBezTo>
                  <a:pt x="1187519" y="1086357"/>
                  <a:pt x="1198612" y="1076496"/>
                  <a:pt x="1211766" y="1070517"/>
                </a:cubicBezTo>
                <a:cubicBezTo>
                  <a:pt x="1226034" y="1064032"/>
                  <a:pt x="1241502" y="1060605"/>
                  <a:pt x="1256370" y="1055649"/>
                </a:cubicBezTo>
                <a:cubicBezTo>
                  <a:pt x="1263804" y="1053171"/>
                  <a:pt x="1271664" y="1051719"/>
                  <a:pt x="1278673" y="1048214"/>
                </a:cubicBezTo>
                <a:cubicBezTo>
                  <a:pt x="1288585" y="1043258"/>
                  <a:pt x="1298282" y="1037847"/>
                  <a:pt x="1308409" y="1033346"/>
                </a:cubicBezTo>
                <a:cubicBezTo>
                  <a:pt x="1320604" y="1027926"/>
                  <a:pt x="1333644" y="1024446"/>
                  <a:pt x="1345580" y="1018478"/>
                </a:cubicBezTo>
                <a:cubicBezTo>
                  <a:pt x="1388712" y="996913"/>
                  <a:pt x="1345494" y="1008289"/>
                  <a:pt x="1397619" y="988741"/>
                </a:cubicBezTo>
                <a:cubicBezTo>
                  <a:pt x="1407186" y="985153"/>
                  <a:pt x="1417444" y="983785"/>
                  <a:pt x="1427356" y="981307"/>
                </a:cubicBezTo>
                <a:cubicBezTo>
                  <a:pt x="1442224" y="971395"/>
                  <a:pt x="1455537" y="958610"/>
                  <a:pt x="1471961" y="951571"/>
                </a:cubicBezTo>
                <a:cubicBezTo>
                  <a:pt x="1493457" y="942358"/>
                  <a:pt x="1526645" y="931873"/>
                  <a:pt x="1546302" y="914400"/>
                </a:cubicBezTo>
                <a:cubicBezTo>
                  <a:pt x="1562018" y="900430"/>
                  <a:pt x="1590907" y="869795"/>
                  <a:pt x="1590907" y="869795"/>
                </a:cubicBezTo>
                <a:cubicBezTo>
                  <a:pt x="1595863" y="859883"/>
                  <a:pt x="1600277" y="849680"/>
                  <a:pt x="1605775" y="840058"/>
                </a:cubicBezTo>
                <a:cubicBezTo>
                  <a:pt x="1610208" y="832300"/>
                  <a:pt x="1617015" y="825921"/>
                  <a:pt x="1620644" y="817756"/>
                </a:cubicBezTo>
                <a:cubicBezTo>
                  <a:pt x="1627009" y="803434"/>
                  <a:pt x="1635512" y="773151"/>
                  <a:pt x="1635512" y="773151"/>
                </a:cubicBezTo>
                <a:cubicBezTo>
                  <a:pt x="1633034" y="753327"/>
                  <a:pt x="1634906" y="732454"/>
                  <a:pt x="1628078" y="713678"/>
                </a:cubicBezTo>
                <a:cubicBezTo>
                  <a:pt x="1624485" y="703797"/>
                  <a:pt x="1614330" y="697486"/>
                  <a:pt x="1605775" y="691375"/>
                </a:cubicBezTo>
                <a:cubicBezTo>
                  <a:pt x="1584842" y="676423"/>
                  <a:pt x="1570248" y="675059"/>
                  <a:pt x="1546302" y="669073"/>
                </a:cubicBezTo>
                <a:cubicBezTo>
                  <a:pt x="1538868" y="664117"/>
                  <a:pt x="1532212" y="657724"/>
                  <a:pt x="1524000" y="654205"/>
                </a:cubicBezTo>
                <a:cubicBezTo>
                  <a:pt x="1514242" y="650023"/>
                  <a:pt x="1464414" y="640963"/>
                  <a:pt x="1457092" y="639336"/>
                </a:cubicBezTo>
                <a:cubicBezTo>
                  <a:pt x="1429086" y="633112"/>
                  <a:pt x="1429890" y="632747"/>
                  <a:pt x="1405053" y="624468"/>
                </a:cubicBezTo>
                <a:cubicBezTo>
                  <a:pt x="1397619" y="619512"/>
                  <a:pt x="1390742" y="613596"/>
                  <a:pt x="1382751" y="609600"/>
                </a:cubicBezTo>
                <a:cubicBezTo>
                  <a:pt x="1375742" y="606096"/>
                  <a:pt x="1367252" y="606054"/>
                  <a:pt x="1360448" y="602166"/>
                </a:cubicBezTo>
                <a:cubicBezTo>
                  <a:pt x="1349690" y="596019"/>
                  <a:pt x="1341219" y="586430"/>
                  <a:pt x="1330712" y="579863"/>
                </a:cubicBezTo>
                <a:cubicBezTo>
                  <a:pt x="1321314" y="573989"/>
                  <a:pt x="1310887" y="569951"/>
                  <a:pt x="1300975" y="564995"/>
                </a:cubicBezTo>
                <a:cubicBezTo>
                  <a:pt x="1293541" y="557561"/>
                  <a:pt x="1287228" y="548803"/>
                  <a:pt x="1278673" y="542692"/>
                </a:cubicBezTo>
                <a:cubicBezTo>
                  <a:pt x="1252381" y="523912"/>
                  <a:pt x="1219744" y="513499"/>
                  <a:pt x="1196897" y="490653"/>
                </a:cubicBezTo>
                <a:cubicBezTo>
                  <a:pt x="1160610" y="454366"/>
                  <a:pt x="1148192" y="439257"/>
                  <a:pt x="1107687" y="408878"/>
                </a:cubicBezTo>
                <a:cubicBezTo>
                  <a:pt x="1093392" y="398156"/>
                  <a:pt x="1077037" y="390304"/>
                  <a:pt x="1063083" y="379141"/>
                </a:cubicBezTo>
                <a:cubicBezTo>
                  <a:pt x="957160" y="294402"/>
                  <a:pt x="1126021" y="411189"/>
                  <a:pt x="988741" y="319668"/>
                </a:cubicBezTo>
                <a:cubicBezTo>
                  <a:pt x="962209" y="279870"/>
                  <a:pt x="980191" y="303684"/>
                  <a:pt x="929268" y="252761"/>
                </a:cubicBezTo>
                <a:cubicBezTo>
                  <a:pt x="919356" y="242849"/>
                  <a:pt x="912069" y="229293"/>
                  <a:pt x="899531" y="223024"/>
                </a:cubicBezTo>
                <a:cubicBezTo>
                  <a:pt x="889619" y="218068"/>
                  <a:pt x="879192" y="214029"/>
                  <a:pt x="869795" y="208156"/>
                </a:cubicBezTo>
                <a:cubicBezTo>
                  <a:pt x="859288" y="201589"/>
                  <a:pt x="850565" y="192420"/>
                  <a:pt x="840058" y="185853"/>
                </a:cubicBezTo>
                <a:cubicBezTo>
                  <a:pt x="814142" y="169655"/>
                  <a:pt x="809126" y="170686"/>
                  <a:pt x="780585" y="163551"/>
                </a:cubicBezTo>
                <a:cubicBezTo>
                  <a:pt x="773151" y="158595"/>
                  <a:pt x="765147" y="154403"/>
                  <a:pt x="758283" y="148683"/>
                </a:cubicBezTo>
                <a:cubicBezTo>
                  <a:pt x="750206" y="141952"/>
                  <a:pt x="745171" y="131486"/>
                  <a:pt x="735980" y="126380"/>
                </a:cubicBezTo>
                <a:cubicBezTo>
                  <a:pt x="722280" y="118769"/>
                  <a:pt x="705643" y="117997"/>
                  <a:pt x="691375" y="111512"/>
                </a:cubicBezTo>
                <a:cubicBezTo>
                  <a:pt x="678221" y="105533"/>
                  <a:pt x="667691" y="94397"/>
                  <a:pt x="654205" y="89210"/>
                </a:cubicBezTo>
                <a:cubicBezTo>
                  <a:pt x="616235" y="74606"/>
                  <a:pt x="575035" y="71879"/>
                  <a:pt x="535258" y="66907"/>
                </a:cubicBezTo>
                <a:cubicBezTo>
                  <a:pt x="500565" y="56995"/>
                  <a:pt x="465409" y="48582"/>
                  <a:pt x="431180" y="37171"/>
                </a:cubicBezTo>
                <a:cubicBezTo>
                  <a:pt x="423746" y="34693"/>
                  <a:pt x="416588" y="31138"/>
                  <a:pt x="408878" y="29736"/>
                </a:cubicBezTo>
                <a:cubicBezTo>
                  <a:pt x="389222" y="26162"/>
                  <a:pt x="369112" y="25586"/>
                  <a:pt x="349405" y="22302"/>
                </a:cubicBezTo>
                <a:cubicBezTo>
                  <a:pt x="339327" y="20622"/>
                  <a:pt x="329746" y="16548"/>
                  <a:pt x="319668" y="14868"/>
                </a:cubicBezTo>
                <a:cubicBezTo>
                  <a:pt x="280682" y="8371"/>
                  <a:pt x="214814" y="3309"/>
                  <a:pt x="178419" y="0"/>
                </a:cubicBezTo>
                <a:cubicBezTo>
                  <a:pt x="136292" y="2478"/>
                  <a:pt x="93091" y="-2340"/>
                  <a:pt x="52039" y="7434"/>
                </a:cubicBezTo>
                <a:cubicBezTo>
                  <a:pt x="38402" y="10681"/>
                  <a:pt x="22302" y="37171"/>
                  <a:pt x="22302" y="37171"/>
                </a:cubicBezTo>
                <a:cubicBezTo>
                  <a:pt x="4478" y="90643"/>
                  <a:pt x="26103" y="23867"/>
                  <a:pt x="7434" y="89210"/>
                </a:cubicBezTo>
                <a:cubicBezTo>
                  <a:pt x="5281" y="96745"/>
                  <a:pt x="2478" y="104078"/>
                  <a:pt x="0" y="111512"/>
                </a:cubicBezTo>
                <a:cubicBezTo>
                  <a:pt x="2478" y="118946"/>
                  <a:pt x="3930" y="126805"/>
                  <a:pt x="7434" y="133814"/>
                </a:cubicBezTo>
                <a:cubicBezTo>
                  <a:pt x="19729" y="158404"/>
                  <a:pt x="40092" y="173907"/>
                  <a:pt x="59473" y="193288"/>
                </a:cubicBezTo>
                <a:lnTo>
                  <a:pt x="81775" y="215590"/>
                </a:lnTo>
                <a:cubicBezTo>
                  <a:pt x="91687" y="225502"/>
                  <a:pt x="99848" y="237551"/>
                  <a:pt x="111512" y="245327"/>
                </a:cubicBezTo>
                <a:cubicBezTo>
                  <a:pt x="126380" y="255239"/>
                  <a:pt x="143482" y="262427"/>
                  <a:pt x="156117" y="275063"/>
                </a:cubicBezTo>
                <a:cubicBezTo>
                  <a:pt x="191056" y="310004"/>
                  <a:pt x="169668" y="291531"/>
                  <a:pt x="223024" y="327102"/>
                </a:cubicBezTo>
                <a:cubicBezTo>
                  <a:pt x="230458" y="332058"/>
                  <a:pt x="236658" y="339804"/>
                  <a:pt x="245326" y="341971"/>
                </a:cubicBezTo>
                <a:cubicBezTo>
                  <a:pt x="266669" y="347307"/>
                  <a:pt x="301568" y="355223"/>
                  <a:pt x="319668" y="364273"/>
                </a:cubicBezTo>
                <a:cubicBezTo>
                  <a:pt x="356414" y="382645"/>
                  <a:pt x="338891" y="375636"/>
                  <a:pt x="371707" y="386575"/>
                </a:cubicBezTo>
                <a:cubicBezTo>
                  <a:pt x="424336" y="421663"/>
                  <a:pt x="355210" y="378402"/>
                  <a:pt x="438614" y="416312"/>
                </a:cubicBezTo>
                <a:cubicBezTo>
                  <a:pt x="451768" y="422291"/>
                  <a:pt x="462861" y="432152"/>
                  <a:pt x="475785" y="438614"/>
                </a:cubicBezTo>
                <a:cubicBezTo>
                  <a:pt x="482794" y="442119"/>
                  <a:pt x="491078" y="442544"/>
                  <a:pt x="498087" y="446049"/>
                </a:cubicBezTo>
                <a:cubicBezTo>
                  <a:pt x="549421" y="471717"/>
                  <a:pt x="488246" y="452881"/>
                  <a:pt x="550126" y="468351"/>
                </a:cubicBezTo>
                <a:cubicBezTo>
                  <a:pt x="557560" y="475785"/>
                  <a:pt x="564352" y="483922"/>
                  <a:pt x="572429" y="490653"/>
                </a:cubicBezTo>
                <a:cubicBezTo>
                  <a:pt x="592542" y="507414"/>
                  <a:pt x="616545" y="515163"/>
                  <a:pt x="639336" y="527824"/>
                </a:cubicBezTo>
                <a:cubicBezTo>
                  <a:pt x="647147" y="532163"/>
                  <a:pt x="653647" y="538696"/>
                  <a:pt x="661639" y="542692"/>
                </a:cubicBezTo>
                <a:cubicBezTo>
                  <a:pt x="668648" y="546197"/>
                  <a:pt x="676932" y="546622"/>
                  <a:pt x="683941" y="550127"/>
                </a:cubicBezTo>
                <a:cubicBezTo>
                  <a:pt x="741912" y="579113"/>
                  <a:pt x="668250" y="548927"/>
                  <a:pt x="728546" y="587297"/>
                </a:cubicBezTo>
                <a:cubicBezTo>
                  <a:pt x="747245" y="599197"/>
                  <a:pt x="769577" y="604740"/>
                  <a:pt x="788019" y="617034"/>
                </a:cubicBezTo>
                <a:cubicBezTo>
                  <a:pt x="795453" y="621990"/>
                  <a:pt x="802330" y="627906"/>
                  <a:pt x="810322" y="631902"/>
                </a:cubicBezTo>
                <a:cubicBezTo>
                  <a:pt x="817331" y="635406"/>
                  <a:pt x="825615" y="635832"/>
                  <a:pt x="832624" y="639336"/>
                </a:cubicBezTo>
                <a:cubicBezTo>
                  <a:pt x="902848" y="674449"/>
                  <a:pt x="841806" y="652309"/>
                  <a:pt x="892097" y="669073"/>
                </a:cubicBezTo>
                <a:cubicBezTo>
                  <a:pt x="947044" y="724016"/>
                  <a:pt x="861704" y="643115"/>
                  <a:pt x="929268" y="691375"/>
                </a:cubicBezTo>
                <a:cubicBezTo>
                  <a:pt x="940675" y="699523"/>
                  <a:pt x="948455" y="711881"/>
                  <a:pt x="959005" y="721112"/>
                </a:cubicBezTo>
                <a:cubicBezTo>
                  <a:pt x="986701" y="745346"/>
                  <a:pt x="982243" y="741248"/>
                  <a:pt x="1011044" y="750849"/>
                </a:cubicBezTo>
                <a:lnTo>
                  <a:pt x="1055648" y="795453"/>
                </a:lnTo>
                <a:lnTo>
                  <a:pt x="1070517" y="810322"/>
                </a:lnTo>
                <a:cubicBezTo>
                  <a:pt x="1072995" y="820234"/>
                  <a:pt x="1075144" y="830234"/>
                  <a:pt x="1077951" y="840058"/>
                </a:cubicBezTo>
                <a:cubicBezTo>
                  <a:pt x="1080104" y="847593"/>
                  <a:pt x="1085385" y="854525"/>
                  <a:pt x="1085385" y="862361"/>
                </a:cubicBezTo>
                <a:cubicBezTo>
                  <a:pt x="1085385" y="884294"/>
                  <a:pt x="1074902" y="903398"/>
                  <a:pt x="1055648" y="914400"/>
                </a:cubicBezTo>
                <a:cubicBezTo>
                  <a:pt x="1046777" y="919469"/>
                  <a:pt x="1035479" y="918247"/>
                  <a:pt x="1025912" y="921834"/>
                </a:cubicBezTo>
                <a:cubicBezTo>
                  <a:pt x="1015535" y="925725"/>
                  <a:pt x="1006087" y="931746"/>
                  <a:pt x="996175" y="936702"/>
                </a:cubicBezTo>
                <a:cubicBezTo>
                  <a:pt x="967778" y="965101"/>
                  <a:pt x="996577" y="939435"/>
                  <a:pt x="951570" y="966439"/>
                </a:cubicBezTo>
                <a:cubicBezTo>
                  <a:pt x="907533" y="992861"/>
                  <a:pt x="916878" y="994051"/>
                  <a:pt x="877229" y="1011044"/>
                </a:cubicBezTo>
                <a:cubicBezTo>
                  <a:pt x="870026" y="1014131"/>
                  <a:pt x="862643" y="1017116"/>
                  <a:pt x="854926" y="1018478"/>
                </a:cubicBezTo>
                <a:cubicBezTo>
                  <a:pt x="719039" y="1042457"/>
                  <a:pt x="631902" y="1030868"/>
                  <a:pt x="587297" y="1033346"/>
                </a:cubicBezTo>
                <a:close/>
              </a:path>
            </a:pathLst>
          </a:custGeom>
          <a:solidFill>
            <a:srgbClr val="FFFF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9800" y="3231509"/>
            <a:ext cx="533400" cy="578491"/>
          </a:xfrm>
          <a:prstGeom prst="ellipse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14389" y="5499901"/>
                <a:ext cx="3757611" cy="636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0.75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9" y="5499901"/>
                <a:ext cx="3757611" cy="636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048000" y="3916653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24254" y="3338861"/>
            <a:ext cx="687658" cy="1268238"/>
            <a:chOff x="2624254" y="3567461"/>
            <a:chExt cx="687658" cy="1268238"/>
          </a:xfrm>
        </p:grpSpPr>
        <p:sp>
          <p:nvSpPr>
            <p:cNvPr id="17" name="Oval 16"/>
            <p:cNvSpPr/>
            <p:nvPr/>
          </p:nvSpPr>
          <p:spPr>
            <a:xfrm>
              <a:off x="3083312" y="4607099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24254" y="3567461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4331824" y="1999289"/>
            <a:ext cx="1868660" cy="609600"/>
          </a:xfrm>
          <a:prstGeom prst="wedgeRoundRectCallout">
            <a:avLst>
              <a:gd name="adj1" fmla="val 53728"/>
              <a:gd name="adj2" fmla="val 156035"/>
              <a:gd name="adj3" fmla="val 16667"/>
            </a:avLst>
          </a:prstGeom>
          <a:solidFill>
            <a:srgbClr val="EEECE1">
              <a:alpha val="58824"/>
            </a:srgbClr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shortest path of 4 goes through A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858001" y="5654751"/>
            <a:ext cx="1934846" cy="609600"/>
          </a:xfrm>
          <a:prstGeom prst="wedgeRoundRectCallout">
            <a:avLst>
              <a:gd name="adj1" fmla="val 21293"/>
              <a:gd name="adj2" fmla="val -237500"/>
              <a:gd name="adj3" fmla="val 16667"/>
            </a:avLst>
          </a:prstGeom>
          <a:solidFill>
            <a:srgbClr val="EEECE1">
              <a:alpha val="58824"/>
            </a:srgbClr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shortest path of 4 goes through A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234636" y="4739481"/>
            <a:ext cx="1828787" cy="609600"/>
          </a:xfrm>
          <a:prstGeom prst="wedgeRoundRectCallout">
            <a:avLst>
              <a:gd name="adj1" fmla="val 81044"/>
              <a:gd name="adj2" fmla="val -100914"/>
              <a:gd name="adj3" fmla="val 16667"/>
            </a:avLst>
          </a:prstGeom>
          <a:solidFill>
            <a:srgbClr val="EEECE1">
              <a:alpha val="58824"/>
            </a:srgbClr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shortest path of 4 goes through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53489" y="2058490"/>
                <a:ext cx="3569823" cy="867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 ∀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89" y="2058490"/>
                <a:ext cx="3569823" cy="867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05600" y="194753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paths </a:t>
            </a:r>
          </a:p>
        </p:txBody>
      </p:sp>
    </p:spTree>
    <p:extLst>
      <p:ext uri="{BB962C8B-B14F-4D97-AF65-F5344CB8AC3E}">
        <p14:creationId xmlns:p14="http://schemas.microsoft.com/office/powerpoint/2010/main" val="1877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 animBg="1"/>
      <p:bldP spid="5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9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6472445" y="2888590"/>
            <a:ext cx="2388396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Arial" pitchFamily="34" charset="0"/>
              </a:rPr>
              <a:t>Refinement of the BC formula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/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ileron Light" panose="00000400000000000000" pitchFamily="50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/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ileron Light" panose="00000400000000000000" pitchFamily="50" charset="0"/>
                    <a:ea typeface="+mn-ea"/>
                    <a:cs typeface="+mn-cs"/>
                  </a:rPr>
                  <a:t>with the centrality at time t=0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=1, 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∀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𝑗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ileron Light" panose="00000400000000000000" pitchFamily="50" charset="0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blipFill>
                <a:blip r:embed="rId4"/>
                <a:stretch>
                  <a:fillRect t="-5505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normalized refined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dirty="0"/>
                  <a:t>How do we find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normalized</a:t>
                </a:r>
                <a:r>
                  <a:rPr lang="en-US" sz="3200" dirty="0"/>
                  <a:t> relative </a:t>
                </a:r>
                <a:r>
                  <a:rPr lang="en-US" sz="3200" dirty="0" err="1"/>
                  <a:t>betweenness</a:t>
                </a:r>
                <a:r>
                  <a:rPr lang="en-US" sz="3200" dirty="0"/>
                  <a:t> centrality values?  Allows to compare nodes in other graphs.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3600" dirty="0"/>
                  <a:t> )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2800" dirty="0"/>
                  <a:t>where </a:t>
                </a:r>
                <a:endParaRPr lang="en-US" sz="2800" i="1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is the number of </a:t>
                </a:r>
                <a:r>
                  <a:rPr lang="en-US" i="1" dirty="0"/>
                  <a:t>s-t</a:t>
                </a:r>
                <a:r>
                  <a:rPr lang="en-US" dirty="0"/>
                  <a:t> geodesics that </a:t>
                </a:r>
                <a:r>
                  <a:rPr lang="en-US" i="1" dirty="0"/>
                  <a:t>i</a:t>
                </a:r>
                <a:r>
                  <a:rPr lang="en-US" dirty="0"/>
                  <a:t> belongs to.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/>
                  <a:t> is the number of </a:t>
                </a:r>
                <a:r>
                  <a:rPr lang="en-US" i="1" dirty="0"/>
                  <a:t>s-t</a:t>
                </a:r>
                <a:r>
                  <a:rPr lang="en-US" dirty="0"/>
                  <a:t> geodesics </a:t>
                </a:r>
              </a:p>
              <a:p>
                <a:pPr lvl="1"/>
                <a:r>
                  <a:rPr lang="en-US" dirty="0"/>
                  <a:t>Convention: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/>
                  <a:t> = 0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= 0,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4400" cy="4953000"/>
              </a:xfrm>
              <a:blipFill rotWithShape="0">
                <a:blip r:embed="rId2"/>
                <a:stretch>
                  <a:fillRect l="-1786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5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normalized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How do we find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normalized</a:t>
                </a:r>
                <a:r>
                  <a:rPr lang="en-US" sz="3200" dirty="0"/>
                  <a:t> relative </a:t>
                </a:r>
                <a:r>
                  <a:rPr lang="en-US" sz="3200" dirty="0" err="1"/>
                  <a:t>betweenness</a:t>
                </a:r>
                <a:r>
                  <a:rPr lang="en-US" sz="3200" dirty="0"/>
                  <a:t> centrality values?  Allows to compare nodes in other graphs.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3600" dirty="0"/>
                  <a:t> )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𝑛</m:t>
                    </m:r>
                    <m:r>
                      <a:rPr lang="en-US" sz="3600" i="1">
                        <a:latin typeface="Cambria Math"/>
                      </a:rPr>
                      <m:t>+1)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2800" dirty="0"/>
                  <a:t>where </a:t>
                </a:r>
                <a:endParaRPr lang="en-US" sz="2800" i="1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is the number of </a:t>
                </a:r>
                <a:r>
                  <a:rPr lang="en-US" i="1" dirty="0"/>
                  <a:t>s-t</a:t>
                </a:r>
                <a:r>
                  <a:rPr lang="en-US" dirty="0"/>
                  <a:t> geodesics that </a:t>
                </a:r>
                <a:r>
                  <a:rPr lang="en-US" i="1" dirty="0"/>
                  <a:t>i</a:t>
                </a:r>
                <a:r>
                  <a:rPr lang="en-US" dirty="0"/>
                  <a:t> belongs to.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/>
                  <a:t> is the number of </a:t>
                </a:r>
                <a:r>
                  <a:rPr lang="en-US" i="1" dirty="0"/>
                  <a:t>s-t</a:t>
                </a:r>
                <a:r>
                  <a:rPr lang="en-US" dirty="0"/>
                  <a:t> geodesics </a:t>
                </a:r>
              </a:p>
              <a:p>
                <a:pPr lvl="1"/>
                <a:r>
                  <a:rPr lang="en-US" dirty="0"/>
                  <a:t>Convention: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/>
                  <a:t> = 0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= 0,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534400" cy="4953000"/>
              </a:xfrm>
              <a:blipFill rotWithShape="0">
                <a:blip r:embed="rId2"/>
                <a:stretch>
                  <a:fillRect l="-1786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Betweenness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generally for Information flow</a:t>
            </a:r>
          </a:p>
          <a:p>
            <a:r>
              <a:rPr lang="en-US" dirty="0"/>
              <a:t>Typically distributed over a wide range</a:t>
            </a:r>
          </a:p>
          <a:p>
            <a:r>
              <a:rPr lang="en-US" dirty="0" err="1"/>
              <a:t>Betweenness</a:t>
            </a:r>
            <a:r>
              <a:rPr lang="en-US" dirty="0"/>
              <a:t> only uses geodesic paths</a:t>
            </a:r>
          </a:p>
          <a:p>
            <a:r>
              <a:rPr lang="en-US" dirty="0"/>
              <a:t>Information can also flow on longer paths</a:t>
            </a:r>
          </a:p>
          <a:p>
            <a:r>
              <a:rPr lang="en-US" dirty="0"/>
              <a:t>Sometimes we hear it through the grapevine</a:t>
            </a:r>
          </a:p>
          <a:p>
            <a:endParaRPr lang="en-US" dirty="0"/>
          </a:p>
          <a:p>
            <a:r>
              <a:rPr lang="en-US" dirty="0"/>
              <a:t>While </a:t>
            </a:r>
            <a:r>
              <a:rPr lang="en-US" dirty="0" err="1"/>
              <a:t>betweenness</a:t>
            </a:r>
            <a:r>
              <a:rPr lang="en-US" dirty="0"/>
              <a:t> focuses just on the geodesic, </a:t>
            </a:r>
            <a:r>
              <a:rPr lang="en-US" dirty="0">
                <a:solidFill>
                  <a:srgbClr val="0070C0"/>
                </a:solidFill>
              </a:rPr>
              <a:t>flow </a:t>
            </a:r>
            <a:r>
              <a:rPr lang="en-US" dirty="0" err="1">
                <a:solidFill>
                  <a:srgbClr val="0070C0"/>
                </a:solidFill>
              </a:rPr>
              <a:t>betweenness</a:t>
            </a:r>
            <a:r>
              <a:rPr lang="en-US" dirty="0">
                <a:solidFill>
                  <a:srgbClr val="0070C0"/>
                </a:solidFill>
              </a:rPr>
              <a:t> centrality </a:t>
            </a:r>
            <a:r>
              <a:rPr lang="en-US" dirty="0"/>
              <a:t>focuses on how information might flow through many different paths. </a:t>
            </a:r>
          </a:p>
        </p:txBody>
      </p:sp>
    </p:spTree>
    <p:extLst>
      <p:ext uri="{BB962C8B-B14F-4D97-AF65-F5344CB8AC3E}">
        <p14:creationId xmlns:p14="http://schemas.microsoft.com/office/powerpoint/2010/main" val="25337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2E86E-C44E-465F-8D12-459D0E61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35" y="1427288"/>
            <a:ext cx="2940065" cy="4617994"/>
          </a:xfrm>
          <a:prstGeom prst="rect">
            <a:avLst/>
          </a:prstGeom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889" y="3256487"/>
            <a:ext cx="2765987" cy="1160981"/>
          </a:xfrm>
          <a:solidFill>
            <a:schemeClr val="bg1"/>
          </a:solidFill>
        </p:spPr>
        <p:txBody>
          <a:bodyPr vert="horz" lIns="68580" tIns="34291" rIns="68580" bIns="34291" rtlCol="0" anchor="b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Extensions of Betweenness Centrality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505DF-47AB-4C68-9210-2370956CD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22" y="1813854"/>
            <a:ext cx="17716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Flow </a:t>
            </a:r>
            <a:r>
              <a:rPr lang="en-US" sz="3600" dirty="0" err="1"/>
              <a:t>betweenness</a:t>
            </a:r>
            <a:r>
              <a:rPr lang="en-US" sz="3600" dirty="0"/>
              <a:t>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Same expression,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2400" dirty="0"/>
                  <a:t>BUT</a:t>
                </a:r>
                <a:endParaRPr lang="en-US" sz="24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is the maximum flow transmitted from  </a:t>
                </a:r>
                <a:r>
                  <a:rPr lang="en-US" i="1" dirty="0"/>
                  <a:t>s </a:t>
                </a:r>
                <a:r>
                  <a:rPr lang="en-US" dirty="0"/>
                  <a:t> to </a:t>
                </a:r>
                <a:r>
                  <a:rPr lang="en-US" i="1" dirty="0"/>
                  <a:t>t</a:t>
                </a:r>
                <a:r>
                  <a:rPr lang="en-US" dirty="0"/>
                  <a:t> through all possible paths that </a:t>
                </a:r>
                <a:r>
                  <a:rPr lang="en-US" i="1" dirty="0"/>
                  <a:t>i</a:t>
                </a:r>
                <a:r>
                  <a:rPr lang="en-US" dirty="0"/>
                  <a:t> belongs to.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/>
                  <a:t>is the  maximum flow transmitted from  </a:t>
                </a:r>
                <a:r>
                  <a:rPr lang="en-US" i="1" dirty="0"/>
                  <a:t>s </a:t>
                </a:r>
                <a:r>
                  <a:rPr lang="en-US" dirty="0"/>
                  <a:t> to </a:t>
                </a:r>
                <a:r>
                  <a:rPr lang="en-US" i="1" dirty="0"/>
                  <a:t>t</a:t>
                </a:r>
                <a:r>
                  <a:rPr lang="en-US" dirty="0"/>
                  <a:t> through all possible paths</a:t>
                </a:r>
              </a:p>
              <a:p>
                <a:pPr lvl="1"/>
                <a:r>
                  <a:rPr lang="en-US" dirty="0"/>
                  <a:t>Convention: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/>
                  <a:t> = 0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= 0,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(in an undirected graph, an </a:t>
                </a:r>
                <a:r>
                  <a:rPr lang="en-US" sz="2400" i="1" dirty="0"/>
                  <a:t>s-t</a:t>
                </a:r>
                <a:r>
                  <a:rPr lang="en-US" sz="2400" dirty="0"/>
                  <a:t> geodesic is the same as a </a:t>
                </a:r>
                <a:r>
                  <a:rPr lang="en-US" sz="2400" i="1" dirty="0"/>
                  <a:t>t-s</a:t>
                </a:r>
                <a:r>
                  <a:rPr lang="en-US" sz="2400" dirty="0"/>
                  <a:t> geodesics, so it gets counted twice)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  <a:blipFill rotWithShape="0">
                <a:blip r:embed="rId2"/>
                <a:stretch>
                  <a:fillRect l="-1481" t="-115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2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8"/>
            <a:ext cx="75247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Random walk betweenness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Same expression,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nor/>
                        </m:rPr>
                        <a:rPr lang="en-US" sz="3600" dirty="0"/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2400" dirty="0"/>
                  <a:t>BUT</a:t>
                </a:r>
                <a:endParaRPr lang="en-US" sz="24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is the number of times a random walk from </a:t>
                </a:r>
                <a:r>
                  <a:rPr lang="en-US" i="1" dirty="0"/>
                  <a:t>s </a:t>
                </a:r>
                <a:r>
                  <a:rPr lang="en-US" dirty="0"/>
                  <a:t>to</a:t>
                </a:r>
                <a:r>
                  <a:rPr lang="en-US" i="1" dirty="0"/>
                  <a:t> t </a:t>
                </a:r>
                <a:r>
                  <a:rPr lang="en-US" dirty="0"/>
                  <a:t>passes through </a:t>
                </a:r>
                <a:r>
                  <a:rPr lang="en-US" i="1" dirty="0"/>
                  <a:t>i, </a:t>
                </a:r>
                <a:r>
                  <a:rPr lang="en-US" dirty="0"/>
                  <a:t>averaged over many repetitions of a walk</a:t>
                </a:r>
                <a:endParaRPr lang="en-US" i="1" dirty="0"/>
              </a:p>
              <a:p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r>
                  <a:rPr lang="en-US" sz="2800" dirty="0"/>
                  <a:t>A good measure for traffic that doesn’t have a particular destination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5410200"/>
              </a:xfrm>
              <a:blipFill rotWithShape="0">
                <a:blip r:embed="rId2"/>
                <a:stretch>
                  <a:fillRect l="-1556" t="-124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2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extensions of centralities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extend the centralities you have seen?  What else would you introduce that would capture the centrality of a vertex?</a:t>
            </a:r>
          </a:p>
          <a:p>
            <a:r>
              <a:rPr lang="en-US" dirty="0"/>
              <a:t>Would you use it for edges?</a:t>
            </a:r>
          </a:p>
          <a:p>
            <a:r>
              <a:rPr lang="en-US" dirty="0"/>
              <a:t>This is a good time to share your thoughts</a:t>
            </a:r>
          </a:p>
          <a:p>
            <a:r>
              <a:rPr lang="en-US" dirty="0"/>
              <a:t>Subgraph/subset centrality?  </a:t>
            </a:r>
          </a:p>
          <a:p>
            <a:pPr lvl="1"/>
            <a:r>
              <a:rPr lang="en-US" dirty="0"/>
              <a:t>How central are you to that particular subgraph?  </a:t>
            </a:r>
          </a:p>
          <a:p>
            <a:pPr lvl="1"/>
            <a:r>
              <a:rPr lang="en-US" dirty="0"/>
              <a:t>How central is the subgraph to the network?</a:t>
            </a:r>
          </a:p>
          <a:p>
            <a:pPr lvl="1"/>
            <a:r>
              <a:rPr lang="en-US" dirty="0"/>
              <a:t>If so, would you repeat the centralities seen before for that subgraph?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619"/>
            <a:ext cx="7620000" cy="646332"/>
          </a:xfrm>
        </p:spPr>
        <p:txBody>
          <a:bodyPr/>
          <a:lstStyle/>
          <a:p>
            <a:r>
              <a:rPr lang="en-US" dirty="0">
                <a:latin typeface="Aileron Light" panose="00000400000000000000"/>
              </a:rPr>
              <a:t>A periodic table of centralities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E39B-BB39-440E-A643-0BECF0606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1" y="1097845"/>
            <a:ext cx="9170622" cy="51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B58557-E680-464F-831E-DC1816DBCA72}"/>
              </a:ext>
            </a:extLst>
          </p:cNvPr>
          <p:cNvSpPr/>
          <p:nvPr/>
        </p:nvSpPr>
        <p:spPr>
          <a:xfrm>
            <a:off x="5257800" y="6254359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http://schochastics.net/sna/periodic.html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142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Compute Betweenness Centrality per node.</a:t>
            </a:r>
          </a:p>
          <a:p>
            <a:pPr eaLnBrk="1" hangingPunct="1"/>
            <a:r>
              <a:rPr lang="en-US" altLang="en-US" sz="2000" dirty="0"/>
              <a:t>Interpret the meaning of the values of Betweenness Centrality.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457201"/>
            <a:ext cx="5105400" cy="6858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Why?!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229600" cy="50292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ileron Light" panose="00000400000000000000"/>
                <a:ea typeface="ＭＳ Ｐゴシック" charset="0"/>
                <a:cs typeface="Arial" panose="020B0604020202020204" pitchFamily="34" charset="0"/>
              </a:rPr>
              <a:t>Intuition</a:t>
            </a:r>
            <a:r>
              <a:rPr lang="en-US" dirty="0">
                <a:latin typeface="Aileron Light" panose="00000400000000000000"/>
                <a:ea typeface="ＭＳ Ｐゴシック" charset="0"/>
                <a:cs typeface="Arial" panose="020B0604020202020204" pitchFamily="34" charset="0"/>
              </a:rPr>
              <a:t>: how many pairs of individuals would have to go through you in order to reach one another in the minimum number of hops?</a:t>
            </a:r>
          </a:p>
          <a:p>
            <a:r>
              <a:rPr lang="en-US" altLang="en-US" dirty="0">
                <a:latin typeface="Aileron Light" panose="00000400000000000000"/>
                <a:cs typeface="Arial" panose="020B0604020202020204" pitchFamily="34" charset="0"/>
              </a:rPr>
              <a:t>Interactions between two individuals depend on the other individuals in the set of nodes. The nodes in the middle have some control over the paths in the graph.</a:t>
            </a:r>
          </a:p>
          <a:p>
            <a:r>
              <a:rPr lang="en-US" altLang="en-US" dirty="0">
                <a:latin typeface="Aileron Light" panose="00000400000000000000"/>
                <a:cs typeface="Arial" panose="020B0604020202020204" pitchFamily="34" charset="0"/>
              </a:rPr>
              <a:t>Useful for flow, such as information or data packages</a:t>
            </a:r>
          </a:p>
          <a:p>
            <a:endParaRPr lang="en-US" dirty="0">
              <a:latin typeface="Aileron Light" panose="0000040000000000000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ileron Light" panose="0000040000000000000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3528A-21CB-4333-8300-0329911D2ECE}"/>
              </a:ext>
            </a:extLst>
          </p:cNvPr>
          <p:cNvSpPr/>
          <p:nvPr/>
        </p:nvSpPr>
        <p:spPr>
          <a:xfrm>
            <a:off x="1981200" y="6210008"/>
            <a:ext cx="68154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PLOS ONE: A Network Integration Approach to Predict Conserved Regulators Related to Pathogenicity of Influenza and SARS-</a:t>
            </a:r>
            <a:r>
              <a:rPr lang="en-US" sz="800" dirty="0" err="1">
                <a:hlinkClick r:id="rId2"/>
              </a:rPr>
              <a:t>CoV</a:t>
            </a:r>
            <a:r>
              <a:rPr lang="en-US" sz="800" dirty="0">
                <a:hlinkClick r:id="rId2"/>
              </a:rPr>
              <a:t> Respiratory Viruses</a:t>
            </a:r>
            <a:r>
              <a:rPr lang="en-US" sz="800" dirty="0"/>
              <a:t> </a:t>
            </a:r>
          </a:p>
        </p:txBody>
      </p:sp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DEA9D5FB-FC09-4A3A-A7DA-C5F9A5EB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89325"/>
            <a:ext cx="4267200" cy="28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8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206" y="457201"/>
            <a:ext cx="7886700" cy="533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199"/>
            <a:ext cx="8458200" cy="518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Aileron Light"/>
              </a:rPr>
              <a:t>If more than one geodesic </a:t>
            </a:r>
            <a:r>
              <a:rPr lang="en-US" altLang="en-US" dirty="0">
                <a:latin typeface="Aileron Light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Aileron Light"/>
              </a:rPr>
              <a:t> all geodesics are equally likely to be used.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ileron Light"/>
              </a:rPr>
              <a:t>Flow takes the shortest path (we’ll look at alternatives)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ileron Light"/>
              </a:rPr>
              <a:t>Every pair of nodes exchanges a message with equal probability per unit time.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ileron Light"/>
              </a:rPr>
              <a:t>Question:  How many messages, on average, will have passed through each vertex </a:t>
            </a:r>
            <a:r>
              <a:rPr lang="en-US" altLang="en-US" dirty="0" err="1">
                <a:latin typeface="Aileron Light"/>
              </a:rPr>
              <a:t>en</a:t>
            </a:r>
            <a:r>
              <a:rPr lang="en-US" altLang="en-US" dirty="0">
                <a:latin typeface="Aileron Light"/>
              </a:rPr>
              <a:t> route to their destination?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Aileron Light"/>
              </a:rPr>
              <a:t>A node’s </a:t>
            </a:r>
            <a:r>
              <a:rPr lang="en-US" altLang="en-US" dirty="0" err="1">
                <a:latin typeface="Aileron Light"/>
              </a:rPr>
              <a:t>betweenness</a:t>
            </a:r>
            <a:r>
              <a:rPr lang="en-US" altLang="en-US" dirty="0">
                <a:latin typeface="Aileron Light"/>
              </a:rPr>
              <a:t> is given by all pairs of nodes, including the node in question. 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Aileron Light"/>
            </a:endParaRPr>
          </a:p>
          <a:p>
            <a:pPr marL="0" indent="0">
              <a:buNone/>
            </a:pPr>
            <a:endParaRPr lang="en-US" dirty="0">
              <a:latin typeface="Aileron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 descr="Fig. 2.1">
            <a:extLst>
              <a:ext uri="{FF2B5EF4-FFF2-40B4-BE49-F238E27FC236}">
                <a16:creationId xmlns:a16="http://schemas.microsoft.com/office/drawing/2014/main" id="{5C321D33-5C84-44DD-94D7-00634B8D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7" y="3442155"/>
            <a:ext cx="53262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EB3AF-E3FD-46A1-9693-6CE023A35189}"/>
              </a:ext>
            </a:extLst>
          </p:cNvPr>
          <p:cNvSpPr/>
          <p:nvPr/>
        </p:nvSpPr>
        <p:spPr>
          <a:xfrm>
            <a:off x="6017559" y="6251418"/>
            <a:ext cx="30905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Discovering Sets of Key Players in Social Networks | SpringerLink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0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680108E-47C5-4225-BE6E-CB866CB0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94" y="2192927"/>
            <a:ext cx="3770586" cy="2733675"/>
          </a:xfrm>
          <a:prstGeom prst="rect">
            <a:avLst/>
          </a:prstGeom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Intuition Closeness Centrality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Meaning of betweenness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1676400"/>
                <a:ext cx="86106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Aileron Light" panose="00000400000000000000"/>
                  </a:rPr>
                  <a:t>Vertices with high betweenness centrality have influence in the network by virtue of their control over information passing between others. </a:t>
                </a:r>
                <a:endParaRPr lang="en-US" altLang="en-US" dirty="0">
                  <a:latin typeface="Aileron Light" panose="0000040000000000000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Aileron Light" panose="00000400000000000000"/>
                  </a:rPr>
                  <a:t>They get to see the messages as they pass through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Aileron Light" panose="00000400000000000000"/>
                  </a:rPr>
                  <a:t>They could get paid for passing the message along</a:t>
                </a:r>
              </a:p>
              <a:p>
                <a:pPr marL="114308" indent="0">
                  <a:lnSpc>
                    <a:spcPct val="80000"/>
                  </a:lnSpc>
                  <a:buNone/>
                </a:pPr>
                <a:r>
                  <a:rPr lang="en-US" altLang="en-US" sz="1800" dirty="0">
                    <a:latin typeface="Aileron Light" panose="00000400000000000000"/>
                  </a:rPr>
                  <a:t>Thus their removal would disrupt communication</a:t>
                </a:r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altLang="en-US" sz="2800" dirty="0">
                  <a:latin typeface="Aileron Light" panose="00000400000000000000"/>
                </a:endParaRPr>
              </a:p>
              <a:p>
                <a:pPr marL="114308" indent="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Aileron Light" panose="00000400000000000000"/>
                  </a:rPr>
                  <a:t>How would you capture it in a mathematical formula?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>
                    <a:latin typeface="Aileron Light" panose="0000040000000000000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Aileron Light" panose="0000040000000000000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ileron Light" panose="00000400000000000000"/>
                  </a:rPr>
                  <a:t>where </a:t>
                </a:r>
                <a:endParaRPr lang="en-US" sz="1800" i="1" dirty="0">
                  <a:latin typeface="Aileron Light" panose="0000040000000000000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>
                    <a:latin typeface="Aileron Light" panose="00000400000000000000"/>
                  </a:rPr>
                  <a:t>is the number of </a:t>
                </a:r>
                <a:r>
                  <a:rPr lang="en-US" i="1" dirty="0">
                    <a:latin typeface="Aileron Light" panose="00000400000000000000"/>
                  </a:rPr>
                  <a:t>s-t</a:t>
                </a:r>
                <a:r>
                  <a:rPr lang="en-US" dirty="0">
                    <a:latin typeface="Aileron Light" panose="00000400000000000000"/>
                  </a:rPr>
                  <a:t> geodesics that </a:t>
                </a:r>
                <a:r>
                  <a:rPr lang="en-US" i="1" dirty="0">
                    <a:latin typeface="Aileron Light" panose="00000400000000000000"/>
                  </a:rPr>
                  <a:t>i</a:t>
                </a:r>
                <a:r>
                  <a:rPr lang="en-US" dirty="0">
                    <a:latin typeface="Aileron Light" panose="00000400000000000000"/>
                  </a:rPr>
                  <a:t> belongs to </a:t>
                </a:r>
                <a:br>
                  <a:rPr lang="en-US" dirty="0">
                    <a:latin typeface="Aileron Light" panose="00000400000000000000"/>
                  </a:rPr>
                </a:br>
                <a:r>
                  <a:rPr lang="en-US" dirty="0">
                    <a:latin typeface="Aileron Light" panose="00000400000000000000"/>
                  </a:rPr>
                  <a:t>(default: </a:t>
                </a:r>
                <a:r>
                  <a:rPr lang="en-US" i="1" dirty="0">
                    <a:latin typeface="Aileron Light" panose="00000400000000000000"/>
                  </a:rPr>
                  <a:t>i</a:t>
                </a:r>
                <a:r>
                  <a:rPr lang="en-US" dirty="0">
                    <a:latin typeface="Aileron Light" panose="00000400000000000000"/>
                  </a:rPr>
                  <a:t> could equal </a:t>
                </a:r>
                <a:r>
                  <a:rPr lang="en-US" i="1" dirty="0">
                    <a:latin typeface="Aileron Light" panose="00000400000000000000"/>
                  </a:rPr>
                  <a:t>s</a:t>
                </a:r>
                <a:r>
                  <a:rPr lang="en-US" dirty="0">
                    <a:latin typeface="Aileron Light" panose="00000400000000000000"/>
                  </a:rPr>
                  <a:t> or </a:t>
                </a:r>
                <a:r>
                  <a:rPr lang="en-US" i="1" dirty="0">
                    <a:latin typeface="Aileron Light" panose="00000400000000000000"/>
                  </a:rPr>
                  <a:t>t</a:t>
                </a:r>
                <a:r>
                  <a:rPr lang="en-US" dirty="0">
                    <a:latin typeface="Aileron Light" panose="00000400000000000000"/>
                  </a:rPr>
                  <a:t>, but in other versions it cannot and that’s where you see 0 values)</a:t>
                </a:r>
              </a:p>
              <a:p>
                <a:pPr lvl="1"/>
                <a:r>
                  <a:rPr lang="en-US" dirty="0">
                    <a:latin typeface="Aileron Light" panose="00000400000000000000"/>
                  </a:rPr>
                  <a:t>in an undirected graph, an </a:t>
                </a:r>
                <a:r>
                  <a:rPr lang="en-US" i="1" dirty="0">
                    <a:latin typeface="Aileron Light" panose="00000400000000000000"/>
                  </a:rPr>
                  <a:t>s-t</a:t>
                </a:r>
                <a:r>
                  <a:rPr lang="en-US" dirty="0">
                    <a:latin typeface="Aileron Light" panose="00000400000000000000"/>
                  </a:rPr>
                  <a:t> geodesic is the same as a </a:t>
                </a:r>
                <a:r>
                  <a:rPr lang="en-US" i="1" dirty="0">
                    <a:latin typeface="Aileron Light" panose="00000400000000000000"/>
                  </a:rPr>
                  <a:t>t-s</a:t>
                </a:r>
                <a:r>
                  <a:rPr lang="en-US" dirty="0">
                    <a:latin typeface="Aileron Light" panose="00000400000000000000"/>
                  </a:rPr>
                  <a:t> geodesics, so the edge gets counted twice)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Aileron Light" panose="00000400000000000000"/>
                  </a:rPr>
                  <a:t>It is applicable to directed networks as well.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3400" y="1676400"/>
                <a:ext cx="8610600" cy="4953000"/>
              </a:xfrm>
              <a:blipFill>
                <a:blip r:embed="rId2"/>
                <a:stretch>
                  <a:fillRect l="-1133" t="-2829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0411642-0EC5-42A2-B3A5-3E527A74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53" y="2209800"/>
            <a:ext cx="2683219" cy="1440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E7C51-500F-4961-B23A-CBC718565F96}"/>
              </a:ext>
            </a:extLst>
          </p:cNvPr>
          <p:cNvSpPr/>
          <p:nvPr/>
        </p:nvSpPr>
        <p:spPr>
          <a:xfrm>
            <a:off x="7488088" y="3577524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4"/>
              </a:rPr>
              <a:t>FULLTEXT01.pdf (diva-portal.org)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5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CC489-598C-45D4-9D5B-1EB0B184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90800"/>
            <a:ext cx="3165737" cy="237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8"/>
            <a:ext cx="72961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Bounds for BC in connected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04800" y="1752600"/>
                <a:ext cx="57150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latin typeface="Aileron Light" panose="00000400000000000000"/>
                  </a:rPr>
                  <a:t>Let G be a connected graph: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latin typeface="Aileron Light" panose="00000400000000000000"/>
                  </a:rPr>
                  <a:t>What is the minimum value of betweenness centrality a vertex can have?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Aileron Light" panose="00000400000000000000"/>
                  </a:rPr>
                  <a:t>A leaf has: </a:t>
                </a:r>
                <a:r>
                  <a:rPr lang="en-US" altLang="en-US" dirty="0">
                    <a:solidFill>
                      <a:srgbClr val="00B050"/>
                    </a:solidFill>
                    <a:latin typeface="Aileron Light" panose="0000040000000000000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−1)+(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−1)+1=2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br>
                  <a:rPr lang="en-US" altLang="en-US" dirty="0">
                    <a:latin typeface="Aileron Light" panose="00000400000000000000"/>
                  </a:rPr>
                </a:br>
                <a:r>
                  <a:rPr lang="en-US" altLang="en-US" dirty="0">
                    <a:latin typeface="Aileron Light" panose="00000400000000000000"/>
                  </a:rPr>
                  <a:t>since we have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altLang="en-US" dirty="0">
                    <a:latin typeface="Aileron Light" panose="00000400000000000000"/>
                  </a:rPr>
                  <a:t>paths from </a:t>
                </a:r>
                <a:r>
                  <a:rPr lang="en-US" altLang="en-US" i="1" dirty="0">
                    <a:solidFill>
                      <a:srgbClr val="00B050"/>
                    </a:solidFill>
                    <a:latin typeface="Aileron Light" panose="00000400000000000000"/>
                  </a:rPr>
                  <a:t>x</a:t>
                </a:r>
                <a:r>
                  <a:rPr lang="en-US" altLang="en-US" dirty="0">
                    <a:solidFill>
                      <a:srgbClr val="00B050"/>
                    </a:solidFill>
                    <a:latin typeface="Aileron Light" panose="00000400000000000000"/>
                  </a:rPr>
                  <a:t> to each vertex, </a:t>
                </a:r>
                <a:br>
                  <a:rPr lang="en-US" altLang="en-US" dirty="0">
                    <a:latin typeface="Aileron Light" panose="00000400000000000000"/>
                  </a:rPr>
                </a:br>
                <a:r>
                  <a:rPr lang="en-US" altLang="en-US" dirty="0">
                    <a:latin typeface="Aileron Light" panose="0000040000000000000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dirty="0">
                    <a:latin typeface="Aileron Light" panose="00000400000000000000"/>
                  </a:rPr>
                  <a:t> more paths </a:t>
                </a:r>
                <a:r>
                  <a:rPr lang="en-US" altLang="en-US" dirty="0">
                    <a:solidFill>
                      <a:srgbClr val="FF0000"/>
                    </a:solidFill>
                    <a:latin typeface="Aileron Light" panose="00000400000000000000"/>
                  </a:rPr>
                  <a:t>from  each vertex to x.</a:t>
                </a:r>
                <a:r>
                  <a:rPr lang="en-US" altLang="en-US" dirty="0">
                    <a:latin typeface="Aileron Light" panose="00000400000000000000"/>
                  </a:rPr>
                  <a:t> Finally, </a:t>
                </a:r>
                <a:r>
                  <a:rPr lang="en-US" altLang="en-US" dirty="0">
                    <a:solidFill>
                      <a:srgbClr val="0000FF"/>
                    </a:solidFill>
                    <a:latin typeface="Aileron Light" panose="00000400000000000000"/>
                  </a:rPr>
                  <a:t>one path from </a:t>
                </a:r>
                <a:r>
                  <a:rPr lang="en-US" altLang="en-US" i="1" dirty="0">
                    <a:solidFill>
                      <a:srgbClr val="0000FF"/>
                    </a:solidFill>
                    <a:latin typeface="Aileron Light" panose="00000400000000000000"/>
                  </a:rPr>
                  <a:t>x</a:t>
                </a:r>
                <a:r>
                  <a:rPr lang="en-US" altLang="en-US" dirty="0">
                    <a:solidFill>
                      <a:srgbClr val="0000FF"/>
                    </a:solidFill>
                    <a:latin typeface="Aileron Light" panose="00000400000000000000"/>
                  </a:rPr>
                  <a:t> to </a:t>
                </a:r>
                <a:r>
                  <a:rPr lang="en-US" altLang="en-US" i="1" dirty="0">
                    <a:solidFill>
                      <a:srgbClr val="0000FF"/>
                    </a:solidFill>
                    <a:latin typeface="Aileron Light" panose="00000400000000000000"/>
                  </a:rPr>
                  <a:t>x</a:t>
                </a:r>
                <a:r>
                  <a:rPr lang="en-US" altLang="en-US" dirty="0">
                    <a:latin typeface="Aileron Light" panose="00000400000000000000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>
                    <a:latin typeface="Aileron Light" panose="00000400000000000000"/>
                  </a:rPr>
                  <a:t>What is the maximum value of betweenness centrality a vertex can have?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Aileron Light" panose="00000400000000000000"/>
                  </a:rPr>
                  <a:t>center of a star, say node 0: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</a:rPr>
                      <m:t>−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en-US" dirty="0">
                    <a:solidFill>
                      <a:srgbClr val="00B050"/>
                    </a:solidFill>
                    <a:latin typeface="Aileron Light" panose="00000400000000000000"/>
                  </a:rPr>
                  <a:t> </a:t>
                </a:r>
                <a:br>
                  <a:rPr lang="en-US" altLang="en-US" dirty="0">
                    <a:latin typeface="Aileron Light" panose="00000400000000000000"/>
                  </a:rPr>
                </a:br>
                <a:r>
                  <a:rPr lang="en-US" altLang="en-US" dirty="0">
                    <a:latin typeface="Aileron Light" panose="00000400000000000000"/>
                  </a:rPr>
                  <a:t>Let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</a:rPr>
                          <m:t>star</m:t>
                        </m:r>
                      </m:e>
                    </m:d>
                    <m:r>
                      <a:rPr lang="en-US" altLang="en-US" b="0" i="0" smtClean="0">
                        <a:latin typeface="Cambria Math"/>
                      </a:rPr>
                      <m:t>={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1, 2, 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−1} </m:t>
                    </m:r>
                  </m:oMath>
                </a14:m>
                <a:r>
                  <a:rPr lang="en-US" altLang="en-US" dirty="0">
                    <a:latin typeface="Aileron Light" panose="00000400000000000000"/>
                  </a:rPr>
                  <a:t> with center node 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/>
                      </a:rPr>
                      <m:t> .</m:t>
                    </m:r>
                  </m:oMath>
                </a14:m>
                <a:r>
                  <a:rPr lang="en-US" altLang="en-US" dirty="0">
                    <a:latin typeface="Aileron Light" panose="00000400000000000000"/>
                  </a:rPr>
                  <a:t> Then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Aileron Light" panose="00000400000000000000"/>
                  </a:rPr>
                  <a:t> pairs of nodes</a:t>
                </a:r>
                <a:r>
                  <a:rPr lang="en-US" altLang="en-US" dirty="0">
                    <a:latin typeface="Aileron Light" panose="00000400000000000000"/>
                  </a:rPr>
                  <a:t>, from which we take away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n</m:t>
                    </m:r>
                    <m:r>
                      <a:rPr lang="en-US" alt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en-US" dirty="0">
                    <a:solidFill>
                      <a:srgbClr val="00B050"/>
                    </a:solidFill>
                    <a:latin typeface="Aileron Light" panose="00000400000000000000"/>
                  </a:rPr>
                  <a:t> paths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B050"/>
                    </a:solidFill>
                    <a:latin typeface="Aileron Light" panose="00000400000000000000"/>
                  </a:rPr>
                  <a:t> to itself </a:t>
                </a:r>
                <a:r>
                  <a:rPr lang="en-US" altLang="en-US" dirty="0">
                    <a:latin typeface="Aileron Light" panose="0000040000000000000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Aileron Light" panose="00000400000000000000"/>
                  </a:rPr>
                  <a:t> is not on them.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04800" y="1752600"/>
                <a:ext cx="5715000" cy="4724400"/>
              </a:xfrm>
              <a:blipFill>
                <a:blip r:embed="rId3"/>
                <a:stretch>
                  <a:fillRect l="-1386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refined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1676400"/>
                <a:ext cx="8534400" cy="4679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/>
                  </a:rPr>
                  <a:t>How do we find the relative (to the other nodes) </a:t>
                </a:r>
                <a:r>
                  <a:rPr lang="en-US" sz="2400" dirty="0" err="1">
                    <a:latin typeface="Aileron Light" panose="00000400000000000000"/>
                  </a:rPr>
                  <a:t>betweenness</a:t>
                </a:r>
                <a:r>
                  <a:rPr lang="en-US" sz="2400" dirty="0">
                    <a:latin typeface="Aileron Light" panose="00000400000000000000"/>
                  </a:rPr>
                  <a:t> centrality values?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latin typeface="Aileron Light" panose="0000040000000000000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Aileron Light" panose="0000040000000000000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/>
                  </a:rPr>
                  <a:t> </a:t>
                </a:r>
                <a:r>
                  <a:rPr lang="en-US" sz="1800" dirty="0">
                    <a:latin typeface="Aileron Light" panose="00000400000000000000"/>
                  </a:rPr>
                  <a:t>where: </a:t>
                </a:r>
                <a:endParaRPr lang="en-US" sz="1800" i="1" dirty="0">
                  <a:latin typeface="Aileron Light" panose="0000040000000000000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>
                    <a:latin typeface="Aileron Light" panose="00000400000000000000"/>
                  </a:rPr>
                  <a:t> is the number of </a:t>
                </a:r>
                <a:r>
                  <a:rPr lang="en-US" i="1" dirty="0">
                    <a:latin typeface="Aileron Light" panose="00000400000000000000"/>
                  </a:rPr>
                  <a:t>s-t</a:t>
                </a:r>
                <a:r>
                  <a:rPr lang="en-US" dirty="0">
                    <a:latin typeface="Aileron Light" panose="00000400000000000000"/>
                  </a:rPr>
                  <a:t> geodesics that </a:t>
                </a:r>
                <a:r>
                  <a:rPr lang="en-US" i="1" dirty="0">
                    <a:latin typeface="Aileron Light" panose="00000400000000000000"/>
                  </a:rPr>
                  <a:t>i</a:t>
                </a:r>
                <a:r>
                  <a:rPr lang="en-US" dirty="0">
                    <a:latin typeface="Aileron Light" panose="00000400000000000000"/>
                  </a:rPr>
                  <a:t> belongs to.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>
                    <a:latin typeface="Aileron Light" panose="00000400000000000000"/>
                  </a:rPr>
                  <a:t> is the number of </a:t>
                </a:r>
                <a:r>
                  <a:rPr lang="en-US" i="1" dirty="0">
                    <a:latin typeface="Aileron Light" panose="00000400000000000000"/>
                  </a:rPr>
                  <a:t>s-t</a:t>
                </a:r>
                <a:r>
                  <a:rPr lang="en-US" dirty="0">
                    <a:latin typeface="Aileron Light" panose="00000400000000000000"/>
                  </a:rPr>
                  <a:t> geodesics </a:t>
                </a:r>
              </a:p>
              <a:p>
                <a:pPr lvl="1"/>
                <a:r>
                  <a:rPr lang="en-US" dirty="0">
                    <a:latin typeface="Aileron Light" panose="00000400000000000000"/>
                  </a:rPr>
                  <a:t>Convention: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dirty="0">
                    <a:latin typeface="Aileron Light" panose="00000400000000000000"/>
                  </a:rPr>
                  <a:t> = 0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>
                    <a:latin typeface="Aileron Light" panose="00000400000000000000"/>
                  </a:rPr>
                  <a:t> = 0,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>
                    <a:latin typeface="Aileron Light" panose="0000040000000000000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Aileron Light" panose="00000400000000000000"/>
                  </a:rPr>
                  <a:t>(in an undirected graph, an </a:t>
                </a:r>
                <a:r>
                  <a:rPr lang="en-US" i="1" dirty="0">
                    <a:latin typeface="Aileron Light" panose="00000400000000000000"/>
                  </a:rPr>
                  <a:t>s-t</a:t>
                </a:r>
                <a:r>
                  <a:rPr lang="en-US" dirty="0">
                    <a:latin typeface="Aileron Light" panose="00000400000000000000"/>
                  </a:rPr>
                  <a:t> geodesic is the same as a </a:t>
                </a:r>
                <a:r>
                  <a:rPr lang="en-US" i="1" dirty="0">
                    <a:latin typeface="Aileron Light" panose="00000400000000000000"/>
                  </a:rPr>
                  <a:t>t-s</a:t>
                </a:r>
                <a:r>
                  <a:rPr lang="en-US" dirty="0">
                    <a:latin typeface="Aileron Light" panose="00000400000000000000"/>
                  </a:rPr>
                  <a:t> geodesics, so it gets counted twice)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1676400"/>
                <a:ext cx="8534400" cy="4679950"/>
              </a:xfrm>
              <a:blipFill>
                <a:blip r:embed="rId2"/>
                <a:stretch>
                  <a:fillRect l="-1071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96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etweenness centrality bounds">
            <a:extLst>
              <a:ext uri="{FF2B5EF4-FFF2-40B4-BE49-F238E27FC236}">
                <a16:creationId xmlns:a16="http://schemas.microsoft.com/office/drawing/2014/main" id="{30C5DD5C-B6B9-41A8-9D2A-2690A8A9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58" y="3124200"/>
            <a:ext cx="3541745" cy="21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570" y="3251425"/>
            <a:ext cx="2659857" cy="863375"/>
          </a:xfrm>
          <a:solidFill>
            <a:schemeClr val="bg1"/>
          </a:solidFill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  <a:latin typeface="Aileron Light" panose="00000400000000000000" pitchFamily="50" charset="0"/>
              </a:rPr>
              <a:t>An in-class activity</a:t>
            </a:r>
            <a:endParaRPr lang="en-US" sz="2667" b="1" dirty="0">
              <a:solidFill>
                <a:schemeClr val="accent1"/>
              </a:solidFill>
              <a:latin typeface="Aileron Light" panose="00000400000000000000" pitchFamily="50" charset="0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320228"/>
      </p:ext>
    </p:extLst>
  </p:cSld>
  <p:clrMapOvr>
    <a:masterClrMapping/>
  </p:clrMapOvr>
</p:sld>
</file>

<file path=ppt/theme/theme1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E65D5-40E2-4BBA-A7FB-76C878500896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1219</Words>
  <Application>Microsoft Office PowerPoint</Application>
  <PresentationFormat>On-screen Show (4:3)</PresentationFormat>
  <Paragraphs>162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15_Custom Design</vt:lpstr>
      <vt:lpstr>2_Custom Design</vt:lpstr>
      <vt:lpstr>12_Office Theme</vt:lpstr>
      <vt:lpstr>10_Office Theme</vt:lpstr>
      <vt:lpstr>9_Office Theme</vt:lpstr>
      <vt:lpstr>PowerPoint Presentation</vt:lpstr>
      <vt:lpstr>Learning Outcomes</vt:lpstr>
      <vt:lpstr>Why?!</vt:lpstr>
      <vt:lpstr>Assumptions</vt:lpstr>
      <vt:lpstr>Intuition Closeness Centrality</vt:lpstr>
      <vt:lpstr>Meaning of betweenness centrality</vt:lpstr>
      <vt:lpstr>Bounds for BC in connected graphs</vt:lpstr>
      <vt:lpstr>A refined formula</vt:lpstr>
      <vt:lpstr>An in-class activity</vt:lpstr>
      <vt:lpstr>What is the betweenness of A?</vt:lpstr>
      <vt:lpstr>PowerPoint Presentation</vt:lpstr>
      <vt:lpstr>A normalized refined formula</vt:lpstr>
      <vt:lpstr>Another normalized formula</vt:lpstr>
      <vt:lpstr> Betweenness Centrality</vt:lpstr>
      <vt:lpstr>Extensions of Betweenness Centrality</vt:lpstr>
      <vt:lpstr>Flow betweenness centrality</vt:lpstr>
      <vt:lpstr>Random walk betweenness centrality</vt:lpstr>
      <vt:lpstr>Other extensions of centralities</vt:lpstr>
      <vt:lpstr>A periodic table of centralities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222</cp:revision>
  <cp:lastPrinted>2017-02-23T14:40:56Z</cp:lastPrinted>
  <dcterms:created xsi:type="dcterms:W3CDTF">2012-06-25T16:22:02Z</dcterms:created>
  <dcterms:modified xsi:type="dcterms:W3CDTF">2021-02-08T00:31:24Z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