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9" r:id="rId5"/>
    <p:sldMasterId id="2147483661" r:id="rId6"/>
    <p:sldMasterId id="2147483665" r:id="rId7"/>
    <p:sldMasterId id="2147483668" r:id="rId8"/>
  </p:sldMasterIdLst>
  <p:notesMasterIdLst>
    <p:notesMasterId r:id="rId24"/>
  </p:notesMasterIdLst>
  <p:sldIdLst>
    <p:sldId id="991" r:id="rId9"/>
    <p:sldId id="986" r:id="rId10"/>
    <p:sldId id="281" r:id="rId11"/>
    <p:sldId id="282" r:id="rId12"/>
    <p:sldId id="268" r:id="rId13"/>
    <p:sldId id="976" r:id="rId14"/>
    <p:sldId id="284" r:id="rId15"/>
    <p:sldId id="285" r:id="rId16"/>
    <p:sldId id="992" r:id="rId17"/>
    <p:sldId id="988" r:id="rId18"/>
    <p:sldId id="286" r:id="rId19"/>
    <p:sldId id="287" r:id="rId20"/>
    <p:sldId id="965" r:id="rId21"/>
    <p:sldId id="289" r:id="rId22"/>
    <p:sldId id="291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0" autoAdjust="0"/>
    <p:restoredTop sz="94434" autoAdjust="0"/>
  </p:normalViewPr>
  <p:slideViewPr>
    <p:cSldViewPr>
      <p:cViewPr varScale="1">
        <p:scale>
          <a:sx n="89" d="100"/>
          <a:sy n="89" d="100"/>
        </p:scale>
        <p:origin x="72" y="5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0853">
              <a:defRPr/>
            </a:pPr>
            <a:fld id="{CA06C0D8-C3C8-4358-BFFD-D92C60C40A45}" type="slidenum">
              <a:rPr lang="en-US" sz="1300">
                <a:solidFill>
                  <a:prstClr val="black"/>
                </a:solidFill>
                <a:latin typeface="Calibri"/>
              </a:rPr>
              <a:pPr defTabSz="980853">
                <a:defRPr/>
              </a:pPr>
              <a:t>13</a:t>
            </a:fld>
            <a:endParaRPr lang="en-US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12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34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5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8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4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5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31157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Clustering-memes-in-social-media-Ferrara-JafariAsbagh/7b32a5352528231b2d99bcdb646416fd4dd5269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84882-229-0_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journalism.com/wp-content/uploads/2012/11/centrality-measur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Closeness Centrality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CFC16451-4FFB-495B-844A-FDC0412A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88" y="2674040"/>
            <a:ext cx="4419600" cy="277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456" y="3402523"/>
            <a:ext cx="2588420" cy="843116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3600" b="1" dirty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2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295400"/>
                <a:ext cx="8915400" cy="48006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sz="2400" b="0" dirty="0"/>
                </a:b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𝐴𝐶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𝐴𝐷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𝐴𝐹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1+1+1+2+1+2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295400"/>
                <a:ext cx="8915400" cy="4800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8520"/>
            <a:ext cx="4419600" cy="277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2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057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class exercise: closeness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600200"/>
                <a:ext cx="8058150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Should they be the same regardless of the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/>
                  </a:rPr>
                  <a:t>Sometimes, we care for a relative centrality, so it should be the same for all n values, since it identifies a certain structure.</a:t>
                </a:r>
              </a:p>
              <a:p>
                <a:r>
                  <a:rPr lang="en-US" dirty="0">
                    <a:latin typeface="Aileron Light" panose="00000400000000000000"/>
                  </a:rPr>
                  <a:t>How would you fix the “problem” so that it scales with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𝑛𝑜𝑟𝑚𝑎𝑙𝑖𝑧𝑒𝑑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latin typeface="Aileron Light" panose="0000040000000000000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latin typeface="Aileron Light" panose="00000400000000000000"/>
                  </a:rPr>
                  <a:t>where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 is number of vertices in the graph.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>
                    <a:latin typeface="Aileron Light" panose="00000400000000000000"/>
                  </a:rPr>
                  <a:t>In class exercise: What is the normalized closeness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?</m:t>
                    </m:r>
                  </m:oMath>
                </a14:m>
                <a:endParaRPr lang="en-US" dirty="0"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600200"/>
                <a:ext cx="8058150" cy="4525963"/>
              </a:xfrm>
              <a:blipFill>
                <a:blip r:embed="rId2"/>
                <a:stretch>
                  <a:fillRect l="-757" t="-1348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8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5887714" y="3475326"/>
            <a:ext cx="3048000" cy="642747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Well Defined?!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B3B4C8-142A-49F4-964A-042D41906735}"/>
                  </a:ext>
                </a:extLst>
              </p:cNvPr>
              <p:cNvSpPr/>
              <p:nvPr/>
            </p:nvSpPr>
            <p:spPr>
              <a:xfrm>
                <a:off x="1521105" y="3581400"/>
                <a:ext cx="3401030" cy="13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B3B4C8-142A-49F4-964A-042D4190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05" y="3581400"/>
                <a:ext cx="3401030" cy="13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Closeness centrality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758CB3-8115-428F-85B0-2A01C508409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1677168"/>
                <a:ext cx="7696200" cy="5028432"/>
              </a:xfrm>
            </p:spPr>
            <p:txBody>
              <a:bodyPr/>
              <a:lstStyle/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In a typical network the closeness centrality  might span a factor of five or less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It is difficult to distinguish between central and less central vertices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a small change in network might considerably affect the centrality order</a:t>
                </a:r>
              </a:p>
              <a:p>
                <a:pPr marL="342884" lvl="1" indent="0">
                  <a:buNone/>
                </a:pPr>
                <a:endParaRPr lang="en-US" altLang="en-US" sz="800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It is well defined?!  Consider it in a disconnected network:</a:t>
                </a:r>
              </a:p>
              <a:p>
                <a:endParaRPr lang="en-US" altLang="en-US" sz="800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Alternative computations exist but they have their own problems: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Such as the harmonic mean: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>
                  <a:latin typeface="Aileron Light" panose="00000400000000000000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Which works for disconnected graphs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 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 0 if </a:t>
                </a:r>
                <a:r>
                  <a:rPr lang="en-US" altLang="en-US" i="1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i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 and </a:t>
                </a:r>
                <a:r>
                  <a:rPr lang="en-US" altLang="en-US" i="1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j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 are in different components.</a:t>
                </a:r>
              </a:p>
              <a:p>
                <a:pPr marL="457200" lvl="1" indent="0">
                  <a:buNone/>
                </a:pP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But still small range of values for most networks.</a:t>
                </a:r>
                <a:endParaRPr lang="en-US" altLang="en-US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Both closeness centrality and harmonic closeness centrality are hardly ever used</a:t>
                </a:r>
              </a:p>
              <a:p>
                <a:endParaRPr lang="en-US" altLang="en-US" dirty="0">
                  <a:latin typeface="Aileron Light" panose="00000400000000000000"/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1677168"/>
                <a:ext cx="7696200" cy="5028432"/>
              </a:xfrm>
              <a:blipFill>
                <a:blip r:embed="rId2"/>
                <a:stretch>
                  <a:fillRect l="-792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F2817C-BAFD-4A2B-8AC3-DB9978340CD4}"/>
                  </a:ext>
                </a:extLst>
              </p:cNvPr>
              <p:cNvSpPr/>
              <p:nvPr/>
            </p:nvSpPr>
            <p:spPr>
              <a:xfrm>
                <a:off x="7010400" y="2871600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F2817C-BAFD-4A2B-8AC3-DB9978340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871600"/>
                <a:ext cx="1988686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6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677168"/>
            <a:ext cx="7600949" cy="4448995"/>
          </a:xfrm>
        </p:spPr>
        <p:txBody>
          <a:bodyPr/>
          <a:lstStyle/>
          <a:p>
            <a:r>
              <a:rPr lang="en-US" dirty="0"/>
              <a:t>How would you generalize this centrality?</a:t>
            </a:r>
          </a:p>
          <a:p>
            <a:r>
              <a:rPr lang="en-US" dirty="0"/>
              <a:t>This is a good time to share your thoughts</a:t>
            </a:r>
          </a:p>
          <a:p>
            <a:r>
              <a:rPr lang="en-US" dirty="0"/>
              <a:t>Closeness centrality of a set rather than a vertex?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644C39B-3C15-401F-8C53-FE9B8F38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" y="3276600"/>
            <a:ext cx="68580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326E5A-6C4A-45D4-953E-69826144AC53}"/>
              </a:ext>
            </a:extLst>
          </p:cNvPr>
          <p:cNvSpPr/>
          <p:nvPr/>
        </p:nvSpPr>
        <p:spPr>
          <a:xfrm>
            <a:off x="5966460" y="601844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[PDF] Clustering memes in social media | Semantic Scholar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0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Understand the new categories of centralities that includes closeness centrality.</a:t>
            </a:r>
          </a:p>
          <a:p>
            <a:pPr eaLnBrk="1" hangingPunct="1"/>
            <a:r>
              <a:rPr lang="en-US" altLang="en-US" sz="2000" dirty="0"/>
              <a:t>Compute Closeness Centrality per node.</a:t>
            </a:r>
          </a:p>
          <a:p>
            <a:pPr eaLnBrk="1" hangingPunct="1"/>
            <a:r>
              <a:rPr lang="en-US" altLang="en-US" sz="2000" dirty="0"/>
              <a:t>Interpret the meaning of the values of Closeness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886700" cy="1325563"/>
          </a:xfrm>
        </p:spPr>
        <p:txBody>
          <a:bodyPr/>
          <a:lstStyle/>
          <a:p>
            <a:r>
              <a:rPr lang="en-US" sz="3200" dirty="0"/>
              <a:t>Recall…back to Degree Centrality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985DF3-20DA-4CE0-84B3-36284EA3A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381012"/>
                  </p:ext>
                </p:extLst>
              </p:nvPr>
            </p:nvGraphicFramePr>
            <p:xfrm>
              <a:off x="609600" y="1272199"/>
              <a:ext cx="8324848" cy="3884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22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7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 (or simply the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HOW?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985DF3-20DA-4CE0-84B3-36284EA3A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381012"/>
                  </p:ext>
                </p:extLst>
              </p:nvPr>
            </p:nvGraphicFramePr>
            <p:xfrm>
              <a:off x="609600" y="1272199"/>
              <a:ext cx="8324848" cy="3884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22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7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8" t="-100000" r="-275342" b="-15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857" t="-100000" r="-187143" b="-15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00000" r="-1173" b="-15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8" t="-197802" r="-275342" b="-5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857" t="-197802" r="-187143" b="-5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97802" r="-1173" b="-5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HOW?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462543"/>
            <a:ext cx="7886700" cy="1325563"/>
          </a:xfrm>
        </p:spPr>
        <p:txBody>
          <a:bodyPr/>
          <a:lstStyle/>
          <a:p>
            <a:r>
              <a:rPr lang="en-US" dirty="0"/>
              <a:t>How to measure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51171"/>
                  </p:ext>
                </p:extLst>
              </p:nvPr>
            </p:nvGraphicFramePr>
            <p:xfrm>
              <a:off x="609600" y="1253744"/>
              <a:ext cx="8324848" cy="4917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39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 (or simply the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90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241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 - closeness centrality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Close</a:t>
                          </a:r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everyone at the same time</a:t>
                          </a:r>
                          <a:endParaRPr lang="en-US" sz="13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efficiency of a vertex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reaching everyone quickly (spreading news or a virus for example)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51171"/>
                  </p:ext>
                </p:extLst>
              </p:nvPr>
            </p:nvGraphicFramePr>
            <p:xfrm>
              <a:off x="609600" y="1253744"/>
              <a:ext cx="8324848" cy="4917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39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7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1" t="-100526" r="-263395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615" t="-100526" r="-20553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00526" r="-1173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9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1" t="-196392" r="-263395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615" t="-196392" r="-205538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96392" r="-1173" b="-1216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241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 - closeness centrality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Close</a:t>
                          </a:r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everyone at the same time</a:t>
                          </a:r>
                          <a:endParaRPr lang="en-US" sz="13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efficiency of a vertex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reaching everyone quickly (spreading news or a virus for example)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0867" y="4724400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67" y="4724400"/>
                <a:ext cx="1988686" cy="879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5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. 2.1">
            <a:extLst>
              <a:ext uri="{FF2B5EF4-FFF2-40B4-BE49-F238E27FC236}">
                <a16:creationId xmlns:a16="http://schemas.microsoft.com/office/drawing/2014/main" id="{432AB49D-C2BC-4F8E-AAC9-E3C563E9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3" y="3953063"/>
            <a:ext cx="4599920" cy="23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620000" cy="601662"/>
          </a:xfrm>
        </p:spPr>
        <p:txBody>
          <a:bodyPr/>
          <a:lstStyle/>
          <a:p>
            <a:r>
              <a:rPr lang="en-US" dirty="0"/>
              <a:t>MA4404: Centralities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1" y="1295400"/>
            <a:ext cx="4766382" cy="4267199"/>
            <a:chOff x="152400" y="1295400"/>
            <a:chExt cx="4648200" cy="5426075"/>
          </a:xfrm>
        </p:grpSpPr>
        <p:sp>
          <p:nvSpPr>
            <p:cNvPr id="6" name="Oval 5"/>
            <p:cNvSpPr/>
            <p:nvPr/>
          </p:nvSpPr>
          <p:spPr>
            <a:xfrm>
              <a:off x="381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Eigenvector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5746751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PageRank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95332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</a:p>
          </p:txBody>
        </p:sp>
        <p:cxnSp>
          <p:nvCxnSpPr>
            <p:cNvPr id="14" name="Straight Arrow Connector 13"/>
            <p:cNvCxnSpPr>
              <a:stCxn id="6" idx="4"/>
              <a:endCxn id="7" idx="2"/>
            </p:cNvCxnSpPr>
            <p:nvPr/>
          </p:nvCxnSpPr>
          <p:spPr>
            <a:xfrm>
              <a:off x="1181100" y="2590800"/>
              <a:ext cx="3429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6"/>
            </p:cNvCxnSpPr>
            <p:nvPr/>
          </p:nvCxnSpPr>
          <p:spPr>
            <a:xfrm flipH="1">
              <a:off x="1981200" y="3886200"/>
              <a:ext cx="342900" cy="921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2"/>
            </p:cNvCxnSpPr>
            <p:nvPr/>
          </p:nvCxnSpPr>
          <p:spPr>
            <a:xfrm>
              <a:off x="1181100" y="5226424"/>
              <a:ext cx="342900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1981200" y="4807324"/>
              <a:ext cx="1014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0" idx="4"/>
            </p:cNvCxnSpPr>
            <p:nvPr/>
          </p:nvCxnSpPr>
          <p:spPr>
            <a:xfrm flipV="1">
              <a:off x="3124200" y="5226424"/>
              <a:ext cx="671232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" y="1295400"/>
              <a:ext cx="4648200" cy="5426075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2226" y="154557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Adjacencies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0037" y="1285736"/>
            <a:ext cx="4161563" cy="2514599"/>
            <a:chOff x="5181600" y="1295401"/>
            <a:chExt cx="3810000" cy="2819400"/>
          </a:xfrm>
        </p:grpSpPr>
        <p:sp>
          <p:nvSpPr>
            <p:cNvPr id="11" name="Oval 10"/>
            <p:cNvSpPr/>
            <p:nvPr/>
          </p:nvSpPr>
          <p:spPr>
            <a:xfrm>
              <a:off x="5334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Closeness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Betweenness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1295401"/>
              <a:ext cx="3810000" cy="281940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6666" y="154557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Distances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2BE15-9915-4A9B-BB3C-E5B7D75FC38F}"/>
              </a:ext>
            </a:extLst>
          </p:cNvPr>
          <p:cNvSpPr/>
          <p:nvPr/>
        </p:nvSpPr>
        <p:spPr>
          <a:xfrm>
            <a:off x="5162057" y="62930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Discovering Sets of Key Players in Social Networks | SpringerLink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680108E-47C5-4225-BE6E-CB866CB0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94" y="2192927"/>
            <a:ext cx="3770586" cy="2733675"/>
          </a:xfrm>
          <a:prstGeom prst="rect">
            <a:avLst/>
          </a:prstGeom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Intuition Closeness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60BAF-7F27-4CE0-80F9-6CC922D5C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614" y="2025538"/>
            <a:ext cx="3770586" cy="2733675"/>
          </a:xfrm>
          <a:prstGeom prst="rect">
            <a:avLst/>
          </a:prstGeo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Why?!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004EF8-BA9C-4884-8D37-694C737B7D02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5538"/>
            <a:ext cx="5486400" cy="4134667"/>
          </a:xfrm>
        </p:spPr>
        <p:txBody>
          <a:bodyPr/>
          <a:lstStyle/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What if it’s not so important to have many direct friends?</a:t>
            </a:r>
          </a:p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But one still wants to be in the “middle” of the network by being close to many friends.</a:t>
            </a:r>
          </a:p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What metric could identify these central nodes?</a:t>
            </a:r>
          </a:p>
          <a:p>
            <a:pPr lvl="1"/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Graph theory:  </a:t>
            </a:r>
          </a:p>
          <a:p>
            <a:pPr marL="342892" lvl="1" indent="0">
              <a:buNone/>
            </a:pPr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Cen(G) = {v : e(v) is the smallest of all vertices in G}</a:t>
            </a:r>
          </a:p>
          <a:p>
            <a:pPr lvl="1"/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Complex networks:  </a:t>
            </a:r>
          </a:p>
          <a:p>
            <a:pPr marL="342892" lvl="1" indent="0">
              <a:buNone/>
            </a:pPr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Closeness centrality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15B3F-03BF-448B-8C7F-43BC3A60EFCE}"/>
              </a:ext>
            </a:extLst>
          </p:cNvPr>
          <p:cNvSpPr/>
          <p:nvPr/>
        </p:nvSpPr>
        <p:spPr>
          <a:xfrm>
            <a:off x="5943600" y="6160205"/>
            <a:ext cx="281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centrality-measures.png (942×564) (compjournalism.com)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7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73855" y="1474963"/>
            <a:ext cx="8529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dirty="0">
                <a:solidFill>
                  <a:prstClr val="black"/>
                </a:solidFill>
              </a:rPr>
              <a:t>Closeness is based on the average distance between a vertex </a:t>
            </a:r>
            <a:r>
              <a:rPr lang="en-US" altLang="en-US" sz="2400" i="1" dirty="0">
                <a:solidFill>
                  <a:prstClr val="black"/>
                </a:solidFill>
              </a:rPr>
              <a:t>i</a:t>
            </a:r>
            <a:r>
              <a:rPr lang="en-US" altLang="en-US" sz="2400" dirty="0">
                <a:solidFill>
                  <a:prstClr val="black"/>
                </a:solidFill>
              </a:rPr>
              <a:t> and all vertices in the graph (consider vertices in the same component only):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3F6B6-BC52-409A-B212-F31E34F7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centrality: definition</a:t>
            </a:r>
            <a:endParaRPr lang="en-US" dirty="0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8FF15-753F-4582-A3B2-6899D558FCE1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1447800" y="3657600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prstClr val="black"/>
                </a:solidFill>
              </a:rPr>
              <a:t>depends on </a:t>
            </a:r>
            <a:r>
              <a:rPr lang="en-US" altLang="en-US" sz="2400" dirty="0">
                <a:solidFill>
                  <a:srgbClr val="FF0000"/>
                </a:solidFill>
              </a:rPr>
              <a:t>inverse</a:t>
            </a:r>
            <a:r>
              <a:rPr lang="en-US" altLang="en-US" sz="2400" dirty="0">
                <a:solidFill>
                  <a:prstClr val="black"/>
                </a:solidFill>
              </a:rPr>
              <a:t> distance to other vertices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866" y="4731603"/>
            <a:ext cx="8368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 can be viewed as the efficiency of a vertex in spreading information to all other vertices.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77657" y="2549144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57" y="2549144"/>
                <a:ext cx="1988686" cy="8798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8799" y="5791200"/>
            <a:ext cx="595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Drawback:  only computed per component</a:t>
            </a:r>
          </a:p>
        </p:txBody>
      </p:sp>
    </p:spTree>
    <p:extLst>
      <p:ext uri="{BB962C8B-B14F-4D97-AF65-F5344CB8AC3E}">
        <p14:creationId xmlns:p14="http://schemas.microsoft.com/office/powerpoint/2010/main" val="177752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22" name="Text Box 3"/>
              <p:cNvSpPr txBox="1">
                <a:spLocks noChangeArrowheads="1"/>
              </p:cNvSpPr>
              <p:nvPr/>
            </p:nvSpPr>
            <p:spPr bwMode="auto">
              <a:xfrm>
                <a:off x="373855" y="1474963"/>
                <a:ext cx="8529638" cy="5016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000" dirty="0">
                    <a:solidFill>
                      <a:prstClr val="black"/>
                    </a:solidFill>
                    <a:latin typeface="Aileron Light" panose="00000400000000000000"/>
                  </a:rPr>
                  <a:t>Closeness centrality for node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>
                    <a:solidFill>
                      <a:prstClr val="black"/>
                    </a:solidFill>
                    <a:latin typeface="Aileron Light" panose="00000400000000000000"/>
                  </a:rPr>
                  <a:t> is the average distance between a vertex </a:t>
                </a:r>
                <a:r>
                  <a:rPr lang="en-US" altLang="en-US" sz="2000" i="1" dirty="0">
                    <a:solidFill>
                      <a:prstClr val="black"/>
                    </a:solidFill>
                    <a:latin typeface="Aileron Light" panose="00000400000000000000"/>
                  </a:rPr>
                  <a:t>i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Aileron Light" panose="00000400000000000000"/>
                  </a:rPr>
                  <a:t> and all vertices in the graph (consider vertices in the same component only):  </a:t>
                </a: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r>
                  <a:rPr lang="en-US" altLang="en-US" sz="2000" dirty="0">
                    <a:solidFill>
                      <a:prstClr val="black"/>
                    </a:solidFill>
                    <a:latin typeface="Aileron Light" panose="00000400000000000000"/>
                  </a:rPr>
                  <a:t>which depends on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Aileron Light" panose="00000400000000000000"/>
                  </a:rPr>
                  <a:t>inverse</a:t>
                </a:r>
                <a:r>
                  <a:rPr lang="en-US" altLang="en-US" sz="2000" dirty="0">
                    <a:solidFill>
                      <a:prstClr val="black"/>
                    </a:solidFill>
                    <a:latin typeface="Aileron Light" panose="00000400000000000000"/>
                  </a:rPr>
                  <a:t> distance to other vertices</a:t>
                </a: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r>
                  <a:rPr lang="en-US" altLang="en-US" sz="2000" dirty="0">
                    <a:latin typeface="Aileron Light" panose="00000400000000000000"/>
                    <a:cs typeface="Arial" panose="020B0604020202020204" pitchFamily="34" charset="0"/>
                  </a:rPr>
                  <a:t>Closeness centrality can be viewed as the efficiency of a vertex in spreading information to all other vertices.</a:t>
                </a:r>
              </a:p>
              <a:p>
                <a:endParaRPr lang="en-US" altLang="en-US" sz="2000" dirty="0">
                  <a:latin typeface="Aileron Light" panose="00000400000000000000"/>
                  <a:cs typeface="Arial" panose="020B0604020202020204" pitchFamily="34" charset="0"/>
                </a:endParaRPr>
              </a:p>
              <a:p>
                <a:r>
                  <a:rPr lang="en-US" altLang="en-US" sz="2000" dirty="0">
                    <a:latin typeface="Aileron Light" panose="00000400000000000000"/>
                    <a:cs typeface="Arial" panose="020B0604020202020204" pitchFamily="34" charset="0"/>
                  </a:rPr>
                  <a:t>Drawback:  only computed per component</a:t>
                </a:r>
              </a:p>
              <a:p>
                <a:endParaRPr lang="en-US" altLang="en-US" sz="2000" dirty="0">
                  <a:latin typeface="Aileron Light" panose="00000400000000000000"/>
                  <a:cs typeface="Arial" panose="020B0604020202020204" pitchFamily="34" charset="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000" dirty="0">
                  <a:solidFill>
                    <a:prstClr val="black"/>
                  </a:solidFill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3072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55" y="1474963"/>
                <a:ext cx="8529638" cy="5016758"/>
              </a:xfrm>
              <a:prstGeom prst="rect">
                <a:avLst/>
              </a:prstGeom>
              <a:blipFill>
                <a:blip r:embed="rId2"/>
                <a:stretch>
                  <a:fillRect l="-714" t="-729" r="-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183F6B6-BC52-409A-B212-F31E34F7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centrality: definition</a:t>
            </a:r>
            <a:endParaRPr lang="en-US" dirty="0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8FF15-753F-4582-A3B2-6899D558FCE1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577657" y="2360598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57" y="2360598"/>
                <a:ext cx="1988686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1775"/>
      </p:ext>
    </p:extLst>
  </p:cSld>
  <p:clrMapOvr>
    <a:masterClrMapping/>
  </p:clrMapOvr>
</p:sld>
</file>

<file path=ppt/theme/theme1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5E65D5-40E2-4BBA-A7FB-76C87850089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822</Words>
  <Application>Microsoft Office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Wingdings</vt:lpstr>
      <vt:lpstr>15_Custom Design</vt:lpstr>
      <vt:lpstr>2_Custom Design</vt:lpstr>
      <vt:lpstr>12_Office Theme</vt:lpstr>
      <vt:lpstr>10_Office Theme</vt:lpstr>
      <vt:lpstr>9_Office Theme</vt:lpstr>
      <vt:lpstr>PowerPoint Presentation</vt:lpstr>
      <vt:lpstr>Learning Outcomes</vt:lpstr>
      <vt:lpstr>Recall…back to Degree Centrality</vt:lpstr>
      <vt:lpstr>How to measure it?</vt:lpstr>
      <vt:lpstr>MA4404: Centralities categories</vt:lpstr>
      <vt:lpstr>Intuition Closeness Centrality</vt:lpstr>
      <vt:lpstr>Why?!</vt:lpstr>
      <vt:lpstr>Closeness centrality: definition</vt:lpstr>
      <vt:lpstr>Closeness centrality: definition</vt:lpstr>
      <vt:lpstr>Examples</vt:lpstr>
      <vt:lpstr>Closeness Centrality</vt:lpstr>
      <vt:lpstr>In class exercise: closeness centrality</vt:lpstr>
      <vt:lpstr>PowerPoint Presentation</vt:lpstr>
      <vt:lpstr>Closeness centrality</vt:lpstr>
      <vt:lpstr>Generalization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215</cp:revision>
  <cp:lastPrinted>2021-02-07T23:29:03Z</cp:lastPrinted>
  <dcterms:created xsi:type="dcterms:W3CDTF">2012-06-25T16:22:02Z</dcterms:created>
  <dcterms:modified xsi:type="dcterms:W3CDTF">2021-02-08T01:15:23Z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