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62" r:id="rId5"/>
    <p:sldMasterId id="2147483664" r:id="rId6"/>
    <p:sldMasterId id="2147483667" r:id="rId7"/>
    <p:sldMasterId id="2147483671" r:id="rId8"/>
  </p:sldMasterIdLst>
  <p:notesMasterIdLst>
    <p:notesMasterId r:id="rId16"/>
  </p:notesMasterIdLst>
  <p:sldIdLst>
    <p:sldId id="256" r:id="rId9"/>
    <p:sldId id="862" r:id="rId10"/>
    <p:sldId id="271" r:id="rId11"/>
    <p:sldId id="274" r:id="rId12"/>
    <p:sldId id="276" r:id="rId13"/>
    <p:sldId id="275" r:id="rId14"/>
    <p:sldId id="268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EF66F-2CD4-4D53-868C-790B2E81DC8B}" v="2" dt="2021-02-01T12:40:06.6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0" autoAdjust="0"/>
    <p:restoredTop sz="77184" autoAdjust="0"/>
  </p:normalViewPr>
  <p:slideViewPr>
    <p:cSldViewPr>
      <p:cViewPr varScale="1">
        <p:scale>
          <a:sx n="87" d="100"/>
          <a:sy n="87" d="100"/>
        </p:scale>
        <p:origin x="6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671FE0-3066-4D68-864B-E5705455ABC7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F184579-C7F5-4E94-9DDB-DB9A1E36A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0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184579-C7F5-4E94-9DDB-DB9A1E36A6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509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80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2F0D4E0-3759-4149-9009-C138BD830BA3}" type="datetimeFigureOut">
              <a:rPr lang="en-US" smtClean="0"/>
              <a:pPr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UNCLASSIFIED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DED34C-DE97-4463-B92A-AD521C2553A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47800" y="1143000"/>
            <a:ext cx="6553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801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/>
              <a:pPr>
                <a:defRPr/>
              </a:pPr>
              <a:t>2/7/2021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9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681D0-D8D8-4DCC-AC9F-579124AF0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17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9DDA3-EBC0-46B5-96B4-C406C64F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658383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31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261" y="492134"/>
            <a:ext cx="2949177" cy="10367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2742" y="492126"/>
            <a:ext cx="3952375" cy="53689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30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436FF4D-648E-4930-89A0-47A07059E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9EFAB-9914-44CB-A178-0B0C855E1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A1CA40-51C1-4D04-A959-12260F021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D80EE-F794-4573-9159-AA03B210B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278" y="309246"/>
            <a:ext cx="6417847" cy="1036721"/>
          </a:xfrm>
        </p:spPr>
        <p:txBody>
          <a:bodyPr anchor="b"/>
          <a:lstStyle>
            <a:lvl1pPr>
              <a:defRPr sz="3300">
                <a:latin typeface="Aileron Light" panose="0000040000000000000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9F0F4-3939-4AAB-A1D1-18A41EA95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08885" y="1676485"/>
            <a:ext cx="3952375" cy="4184567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0D7E02-BD51-42C1-A0E3-032A4637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84422"/>
            <a:ext cx="4107592" cy="4184567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5E76E6B2-502C-4BB1-9283-EAFC2D42FAA6}"/>
              </a:ext>
            </a:extLst>
          </p:cNvPr>
          <p:cNvSpPr txBox="1">
            <a:spLocks/>
          </p:cNvSpPr>
          <p:nvPr userDrawn="1"/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E00476-8A9E-490F-AB18-73544A16AA09}" type="slidenum">
              <a:rPr lang="en-US" sz="1351" smtClean="0"/>
              <a:pPr/>
              <a:t>‹#›</a:t>
            </a:fld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6704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34B4F-ED9C-4426-BB86-71DB3DF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3F0226-2ADD-4FDD-A033-E8EDEBDC9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3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FE2C1-369A-49B5-A44C-65F2843777BB}" type="datetime1">
              <a:rPr lang="en-US">
                <a:solidFill>
                  <a:prstClr val="black"/>
                </a:solidFill>
              </a:rPr>
              <a:pPr>
                <a:defRPr/>
              </a:pPr>
              <a:t>2/7/2021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B6591-407E-4742-9513-3BA6198A5F8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68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png"/><Relationship Id="rId10" Type="http://schemas.openxmlformats.org/officeDocument/2006/relationships/image" Target="../media/image5.png"/><Relationship Id="rId4" Type="http://schemas.openxmlformats.org/officeDocument/2006/relationships/theme" Target="../theme/theme1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7820C7D-55D7-4884-A3D1-29BFB57E1FDC}"/>
              </a:ext>
            </a:extLst>
          </p:cNvPr>
          <p:cNvSpPr/>
          <p:nvPr userDrawn="1"/>
        </p:nvSpPr>
        <p:spPr>
          <a:xfrm flipV="1">
            <a:off x="7362678" y="-9200"/>
            <a:ext cx="1781327" cy="724095"/>
          </a:xfrm>
          <a:custGeom>
            <a:avLst/>
            <a:gdLst>
              <a:gd name="connsiteX0" fmla="*/ 445769 w 2375103"/>
              <a:gd name="connsiteY0" fmla="*/ 724094 h 724094"/>
              <a:gd name="connsiteX1" fmla="*/ 966899 w 2375103"/>
              <a:gd name="connsiteY1" fmla="*/ 724094 h 724094"/>
              <a:gd name="connsiteX2" fmla="*/ 1823848 w 2375103"/>
              <a:gd name="connsiteY2" fmla="*/ 724094 h 724094"/>
              <a:gd name="connsiteX3" fmla="*/ 2375103 w 2375103"/>
              <a:gd name="connsiteY3" fmla="*/ 724094 h 724094"/>
              <a:gd name="connsiteX4" fmla="*/ 2375103 w 2375103"/>
              <a:gd name="connsiteY4" fmla="*/ 0 h 724094"/>
              <a:gd name="connsiteX5" fmla="*/ 1823848 w 2375103"/>
              <a:gd name="connsiteY5" fmla="*/ 0 h 724094"/>
              <a:gd name="connsiteX6" fmla="*/ 966899 w 2375103"/>
              <a:gd name="connsiteY6" fmla="*/ 0 h 724094"/>
              <a:gd name="connsiteX7" fmla="*/ 0 w 2375103"/>
              <a:gd name="connsiteY7" fmla="*/ 0 h 724094"/>
              <a:gd name="connsiteX8" fmla="*/ 446560 w 2375103"/>
              <a:gd name="connsiteY8" fmla="*/ 714895 h 724094"/>
              <a:gd name="connsiteX9" fmla="*/ 440023 w 2375103"/>
              <a:gd name="connsiteY9" fmla="*/ 714895 h 724094"/>
              <a:gd name="connsiteX10" fmla="*/ 445769 w 2375103"/>
              <a:gd name="connsiteY10" fmla="*/ 724094 h 724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75103" h="724094">
                <a:moveTo>
                  <a:pt x="445769" y="724094"/>
                </a:moveTo>
                <a:lnTo>
                  <a:pt x="966899" y="724094"/>
                </a:lnTo>
                <a:lnTo>
                  <a:pt x="1823848" y="724094"/>
                </a:lnTo>
                <a:lnTo>
                  <a:pt x="2375103" y="724094"/>
                </a:lnTo>
                <a:lnTo>
                  <a:pt x="2375103" y="0"/>
                </a:lnTo>
                <a:lnTo>
                  <a:pt x="1823848" y="0"/>
                </a:lnTo>
                <a:lnTo>
                  <a:pt x="966899" y="0"/>
                </a:lnTo>
                <a:lnTo>
                  <a:pt x="0" y="0"/>
                </a:lnTo>
                <a:lnTo>
                  <a:pt x="446560" y="714895"/>
                </a:lnTo>
                <a:lnTo>
                  <a:pt x="440023" y="714895"/>
                </a:lnTo>
                <a:lnTo>
                  <a:pt x="445769" y="724094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19800F-93E3-4F04-A4FF-A3C4EE83F2D0}"/>
              </a:ext>
            </a:extLst>
          </p:cNvPr>
          <p:cNvSpPr/>
          <p:nvPr userDrawn="1"/>
        </p:nvSpPr>
        <p:spPr>
          <a:xfrm flipV="1">
            <a:off x="3" y="-387"/>
            <a:ext cx="6087980" cy="457200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 dirty="0">
              <a:solidFill>
                <a:srgbClr val="002060"/>
              </a:solidFill>
              <a:ea typeface="+mn-lt"/>
              <a:cs typeface="+mn-lt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93646B4-7859-4A91-9AAE-5A960A3651FB}"/>
              </a:ext>
            </a:extLst>
          </p:cNvPr>
          <p:cNvSpPr/>
          <p:nvPr userDrawn="1"/>
        </p:nvSpPr>
        <p:spPr>
          <a:xfrm flipV="1">
            <a:off x="5947001" y="-387"/>
            <a:ext cx="1666143" cy="457200"/>
          </a:xfrm>
          <a:custGeom>
            <a:avLst/>
            <a:gdLst>
              <a:gd name="connsiteX0" fmla="*/ 285590 w 2221523"/>
              <a:gd name="connsiteY0" fmla="*/ 457200 h 457200"/>
              <a:gd name="connsiteX1" fmla="*/ 2221523 w 2221523"/>
              <a:gd name="connsiteY1" fmla="*/ 457200 h 457200"/>
              <a:gd name="connsiteX2" fmla="*/ 1935933 w 2221523"/>
              <a:gd name="connsiteY2" fmla="*/ 0 h 457200"/>
              <a:gd name="connsiteX3" fmla="*/ 0 w 2221523"/>
              <a:gd name="connsiteY3" fmla="*/ 0 h 457200"/>
              <a:gd name="connsiteX4" fmla="*/ 285590 w 2221523"/>
              <a:gd name="connsiteY4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1523" h="457200">
                <a:moveTo>
                  <a:pt x="285590" y="457200"/>
                </a:moveTo>
                <a:lnTo>
                  <a:pt x="2221523" y="457200"/>
                </a:lnTo>
                <a:lnTo>
                  <a:pt x="1935933" y="0"/>
                </a:lnTo>
                <a:lnTo>
                  <a:pt x="0" y="0"/>
                </a:lnTo>
                <a:lnTo>
                  <a:pt x="285590" y="45720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E558AB-C9B3-4DEA-8826-18D1FB11CF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-10525" y="6143105"/>
            <a:ext cx="9144000" cy="725424"/>
          </a:xfrm>
          <a:prstGeom prst="rect">
            <a:avLst/>
          </a:prstGeom>
        </p:spPr>
      </p:pic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993734C5-A89B-40CC-AE6C-0B25EB429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flipV="1">
            <a:off x="8458200" y="6505825"/>
            <a:ext cx="560971" cy="288807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C634E2B-AEEF-4700-A6E1-CBEFF28081E4}"/>
              </a:ext>
            </a:extLst>
          </p:cNvPr>
          <p:cNvCxnSpPr>
            <a:cxnSpLocks/>
          </p:cNvCxnSpPr>
          <p:nvPr userDrawn="1"/>
        </p:nvCxnSpPr>
        <p:spPr>
          <a:xfrm>
            <a:off x="2364204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619A78F-9BA5-4363-8393-F6624EF90A86}"/>
              </a:ext>
            </a:extLst>
          </p:cNvPr>
          <p:cNvCxnSpPr>
            <a:cxnSpLocks/>
          </p:cNvCxnSpPr>
          <p:nvPr userDrawn="1"/>
        </p:nvCxnSpPr>
        <p:spPr>
          <a:xfrm>
            <a:off x="4582527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F82B55-6A6B-471D-89E5-B1752BD1FA0C}"/>
              </a:ext>
            </a:extLst>
          </p:cNvPr>
          <p:cNvCxnSpPr>
            <a:cxnSpLocks/>
          </p:cNvCxnSpPr>
          <p:nvPr userDrawn="1"/>
        </p:nvCxnSpPr>
        <p:spPr>
          <a:xfrm>
            <a:off x="6800848" y="1965159"/>
            <a:ext cx="0" cy="2911643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A8CFEC-6A31-4A21-80F9-7B4AC946316F}"/>
              </a:ext>
            </a:extLst>
          </p:cNvPr>
          <p:cNvGrpSpPr/>
          <p:nvPr userDrawn="1"/>
        </p:nvGrpSpPr>
        <p:grpSpPr>
          <a:xfrm>
            <a:off x="533400" y="2703982"/>
            <a:ext cx="1505543" cy="1597656"/>
            <a:chOff x="4114800" y="921809"/>
            <a:chExt cx="4800600" cy="5330825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E9173099-1B41-43F8-842D-6B8521416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921809"/>
              <a:ext cx="4800600" cy="533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C15EAF-1667-4681-BB2C-CAD8CA554547}"/>
                </a:ext>
              </a:extLst>
            </p:cNvPr>
            <p:cNvSpPr/>
            <p:nvPr/>
          </p:nvSpPr>
          <p:spPr bwMode="auto">
            <a:xfrm>
              <a:off x="6210300" y="428625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DB5C80B-4F6D-43F1-BD52-AC74A0AFB6BD}"/>
                </a:ext>
              </a:extLst>
            </p:cNvPr>
            <p:cNvSpPr/>
            <p:nvPr/>
          </p:nvSpPr>
          <p:spPr bwMode="auto">
            <a:xfrm>
              <a:off x="7286625" y="1981200"/>
              <a:ext cx="685800" cy="533400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28" charset="-128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C49BBEE8-8DF8-45AE-81A9-5F657BD6770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09849" y="2630551"/>
            <a:ext cx="1701803" cy="1596897"/>
          </a:xfrm>
          <a:prstGeom prst="rect">
            <a:avLst/>
          </a:prstGeom>
        </p:spPr>
      </p:pic>
      <p:pic>
        <p:nvPicPr>
          <p:cNvPr id="30" name="Picture 4" descr="PageRank - Wikiwand">
            <a:extLst>
              <a:ext uri="{FF2B5EF4-FFF2-40B4-BE49-F238E27FC236}">
                <a16:creationId xmlns:a16="http://schemas.microsoft.com/office/drawing/2014/main" id="{C8E8B334-E38F-4CAC-B098-CFCE0AA62B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18" y="2740425"/>
            <a:ext cx="1917548" cy="13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B79D21-5642-4C53-8B6C-9B66F57B042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4479" y="2659368"/>
            <a:ext cx="2135898" cy="13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5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F3175B8-0009-45B5-B1AD-0CA914E40C9B}"/>
              </a:ext>
            </a:extLst>
          </p:cNvPr>
          <p:cNvSpPr/>
          <p:nvPr userDrawn="1"/>
        </p:nvSpPr>
        <p:spPr>
          <a:xfrm>
            <a:off x="-4107" y="266629"/>
            <a:ext cx="9144000" cy="1191491"/>
          </a:xfrm>
          <a:prstGeom prst="rect">
            <a:avLst/>
          </a:prstGeom>
          <a:gradFill flip="none" rotWithShape="1">
            <a:gsLst>
              <a:gs pos="0">
                <a:srgbClr val="8C8C8C"/>
              </a:gs>
              <a:gs pos="50000">
                <a:schemeClr val="bg1">
                  <a:lumMod val="75000"/>
                </a:schemeClr>
              </a:gs>
              <a:gs pos="82000">
                <a:srgbClr val="E9E9E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199595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6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cap="small" baseline="0">
              <a:solidFill>
                <a:srgbClr val="960000"/>
              </a:solidFill>
              <a:ea typeface="+mn-lt"/>
              <a:cs typeface="+mn-lt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8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75DA27B-8105-4E33-8AF8-01B31B967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610AE4-70F7-4464-A94B-CA6C6C3E23D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625" y="299668"/>
            <a:ext cx="885471" cy="1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5E1BAB-4B5B-4B3C-9C27-7EBDC4E4CD56}"/>
              </a:ext>
            </a:extLst>
          </p:cNvPr>
          <p:cNvSpPr/>
          <p:nvPr userDrawn="1"/>
        </p:nvSpPr>
        <p:spPr>
          <a:xfrm>
            <a:off x="-4108" y="260464"/>
            <a:ext cx="9144000" cy="1156669"/>
          </a:xfrm>
          <a:prstGeom prst="rect">
            <a:avLst/>
          </a:prstGeom>
          <a:gradFill flip="none" rotWithShape="1">
            <a:gsLst>
              <a:gs pos="0">
                <a:srgbClr val="FFD503"/>
              </a:gs>
              <a:gs pos="50000">
                <a:schemeClr val="accent4">
                  <a:lumMod val="40000"/>
                  <a:lumOff val="60000"/>
                </a:schemeClr>
              </a:gs>
              <a:gs pos="82000">
                <a:srgbClr val="FBF5E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388157B-55ED-4434-AE40-42AC08FCF9EE}"/>
              </a:ext>
            </a:extLst>
          </p:cNvPr>
          <p:cNvSpPr/>
          <p:nvPr userDrawn="1"/>
        </p:nvSpPr>
        <p:spPr>
          <a:xfrm>
            <a:off x="7284277" y="6411821"/>
            <a:ext cx="1859723" cy="446179"/>
          </a:xfrm>
          <a:custGeom>
            <a:avLst/>
            <a:gdLst>
              <a:gd name="connsiteX0" fmla="*/ 298591 w 2479630"/>
              <a:gd name="connsiteY0" fmla="*/ 0 h 446178"/>
              <a:gd name="connsiteX1" fmla="*/ 1219457 w 2479630"/>
              <a:gd name="connsiteY1" fmla="*/ 0 h 446178"/>
              <a:gd name="connsiteX2" fmla="*/ 1986323 w 2479630"/>
              <a:gd name="connsiteY2" fmla="*/ 0 h 446178"/>
              <a:gd name="connsiteX3" fmla="*/ 2479630 w 2479630"/>
              <a:gd name="connsiteY3" fmla="*/ 0 h 446178"/>
              <a:gd name="connsiteX4" fmla="*/ 2479630 w 2479630"/>
              <a:gd name="connsiteY4" fmla="*/ 446178 h 446178"/>
              <a:gd name="connsiteX5" fmla="*/ 1986323 w 2479630"/>
              <a:gd name="connsiteY5" fmla="*/ 446178 h 446178"/>
              <a:gd name="connsiteX6" fmla="*/ 1219457 w 2479630"/>
              <a:gd name="connsiteY6" fmla="*/ 446178 h 446178"/>
              <a:gd name="connsiteX7" fmla="*/ 511264 w 2479630"/>
              <a:gd name="connsiteY7" fmla="*/ 446178 h 446178"/>
              <a:gd name="connsiteX8" fmla="*/ 481192 w 2479630"/>
              <a:gd name="connsiteY8" fmla="*/ 419934 h 446178"/>
              <a:gd name="connsiteX9" fmla="*/ 0 w 2479630"/>
              <a:gd name="connsiteY9" fmla="*/ 0 h 446178"/>
              <a:gd name="connsiteX10" fmla="*/ 9677 w 2479630"/>
              <a:gd name="connsiteY10" fmla="*/ 0 h 446178"/>
              <a:gd name="connsiteX11" fmla="*/ 15595 w 2479630"/>
              <a:gd name="connsiteY11" fmla="*/ 13610 h 446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79630" h="446178">
                <a:moveTo>
                  <a:pt x="298591" y="0"/>
                </a:moveTo>
                <a:lnTo>
                  <a:pt x="1219457" y="0"/>
                </a:lnTo>
                <a:lnTo>
                  <a:pt x="1986323" y="0"/>
                </a:lnTo>
                <a:lnTo>
                  <a:pt x="2479630" y="0"/>
                </a:lnTo>
                <a:lnTo>
                  <a:pt x="2479630" y="446178"/>
                </a:lnTo>
                <a:lnTo>
                  <a:pt x="1986323" y="446178"/>
                </a:lnTo>
                <a:lnTo>
                  <a:pt x="1219457" y="446178"/>
                </a:lnTo>
                <a:lnTo>
                  <a:pt x="511264" y="446178"/>
                </a:lnTo>
                <a:lnTo>
                  <a:pt x="481192" y="419934"/>
                </a:lnTo>
                <a:close/>
                <a:moveTo>
                  <a:pt x="0" y="0"/>
                </a:moveTo>
                <a:lnTo>
                  <a:pt x="9677" y="0"/>
                </a:lnTo>
                <a:lnTo>
                  <a:pt x="15595" y="13610"/>
                </a:lnTo>
                <a:close/>
              </a:path>
            </a:pathLst>
          </a:custGeom>
          <a:solidFill>
            <a:srgbClr val="8C8C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912C80-5347-44ED-8B06-1DC44EF0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6208"/>
            <a:ext cx="67647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43589-420F-4F4A-BF4F-2F399F829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3E311AD-340A-4568-B7E6-16296439AA59}"/>
              </a:ext>
            </a:extLst>
          </p:cNvPr>
          <p:cNvSpPr/>
          <p:nvPr userDrawn="1"/>
        </p:nvSpPr>
        <p:spPr>
          <a:xfrm>
            <a:off x="-4107" y="6176964"/>
            <a:ext cx="6087980" cy="681037"/>
          </a:xfrm>
          <a:custGeom>
            <a:avLst/>
            <a:gdLst>
              <a:gd name="connsiteX0" fmla="*/ 0 w 8336657"/>
              <a:gd name="connsiteY0" fmla="*/ 0 h 501650"/>
              <a:gd name="connsiteX1" fmla="*/ 8027717 w 8336657"/>
              <a:gd name="connsiteY1" fmla="*/ 0 h 501650"/>
              <a:gd name="connsiteX2" fmla="*/ 8336657 w 8336657"/>
              <a:gd name="connsiteY2" fmla="*/ 501650 h 501650"/>
              <a:gd name="connsiteX3" fmla="*/ 0 w 8336657"/>
              <a:gd name="connsiteY3" fmla="*/ 501650 h 501650"/>
              <a:gd name="connsiteX4" fmla="*/ 0 w 8336657"/>
              <a:gd name="connsiteY4" fmla="*/ 0 h 50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36657" h="501650">
                <a:moveTo>
                  <a:pt x="0" y="0"/>
                </a:moveTo>
                <a:lnTo>
                  <a:pt x="8027717" y="0"/>
                </a:lnTo>
                <a:lnTo>
                  <a:pt x="8336657" y="501650"/>
                </a:lnTo>
                <a:lnTo>
                  <a:pt x="0" y="501650"/>
                </a:lnTo>
                <a:lnTo>
                  <a:pt x="0" y="0"/>
                </a:lnTo>
                <a:close/>
              </a:path>
            </a:pathLst>
          </a:custGeom>
          <a:solidFill>
            <a:srgbClr val="FFD5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700" cap="small" baseline="0">
              <a:solidFill>
                <a:srgbClr val="D8AA16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C0F640-34D3-4EAC-B771-9F8A1DDF1AD5}"/>
              </a:ext>
            </a:extLst>
          </p:cNvPr>
          <p:cNvSpPr/>
          <p:nvPr userDrawn="1"/>
        </p:nvSpPr>
        <p:spPr>
          <a:xfrm>
            <a:off x="5868313" y="6423740"/>
            <a:ext cx="1732979" cy="446177"/>
          </a:xfrm>
          <a:custGeom>
            <a:avLst/>
            <a:gdLst>
              <a:gd name="connsiteX0" fmla="*/ 162401 w 2211551"/>
              <a:gd name="connsiteY0" fmla="*/ 0 h 446177"/>
              <a:gd name="connsiteX1" fmla="*/ 2009012 w 2211551"/>
              <a:gd name="connsiteY1" fmla="*/ 0 h 446177"/>
              <a:gd name="connsiteX2" fmla="*/ 2029795 w 2211551"/>
              <a:gd name="connsiteY2" fmla="*/ 28186 h 446177"/>
              <a:gd name="connsiteX3" fmla="*/ 2211551 w 2211551"/>
              <a:gd name="connsiteY3" fmla="*/ 446177 h 446177"/>
              <a:gd name="connsiteX4" fmla="*/ 373459 w 2211551"/>
              <a:gd name="connsiteY4" fmla="*/ 446177 h 446177"/>
              <a:gd name="connsiteX5" fmla="*/ 0 w 2211551"/>
              <a:gd name="connsiteY5" fmla="*/ 0 h 446177"/>
              <a:gd name="connsiteX6" fmla="*/ 351 w 2211551"/>
              <a:gd name="connsiteY6" fmla="*/ 0 h 446177"/>
              <a:gd name="connsiteX7" fmla="*/ 977 w 2211551"/>
              <a:gd name="connsiteY7" fmla="*/ 1325 h 44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11551" h="446177">
                <a:moveTo>
                  <a:pt x="162401" y="0"/>
                </a:moveTo>
                <a:lnTo>
                  <a:pt x="2009012" y="0"/>
                </a:lnTo>
                <a:lnTo>
                  <a:pt x="2029795" y="28186"/>
                </a:lnTo>
                <a:lnTo>
                  <a:pt x="2211551" y="446177"/>
                </a:lnTo>
                <a:lnTo>
                  <a:pt x="373459" y="446177"/>
                </a:lnTo>
                <a:close/>
                <a:moveTo>
                  <a:pt x="0" y="0"/>
                </a:moveTo>
                <a:lnTo>
                  <a:pt x="351" y="0"/>
                </a:lnTo>
                <a:lnTo>
                  <a:pt x="977" y="1325"/>
                </a:lnTo>
                <a:close/>
              </a:path>
            </a:pathLst>
          </a:custGeom>
          <a:solidFill>
            <a:srgbClr val="004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1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6B05ED21-3DF7-48D1-AFC7-D43758B0B2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8499" y="6443958"/>
            <a:ext cx="445520" cy="365125"/>
          </a:xfrm>
          <a:prstGeom prst="rect">
            <a:avLst/>
          </a:prstGeom>
        </p:spPr>
        <p:txBody>
          <a:bodyPr/>
          <a:lstStyle/>
          <a:p>
            <a:fld id="{06E00476-8A9E-490F-AB18-73544A16AA0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C47D0B-1E26-4529-9D42-7924416AC4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46407" y="260465"/>
            <a:ext cx="1162879" cy="11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ileron Light" panose="00000400000000000000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26921-6E26-4769-826D-22D207FF00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2164748" y="0"/>
            <a:ext cx="6979257" cy="517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7F8DB6-B8D9-4B25-88F5-8E67673C9B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244165"/>
            <a:ext cx="9144000" cy="6138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BA429D-E7AB-4983-BC24-A10CA4237C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8516" y="53898"/>
            <a:ext cx="1714648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8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15152-C940-4E76-A097-099F64F9A132}"/>
              </a:ext>
            </a:extLst>
          </p:cNvPr>
          <p:cNvSpPr txBox="1"/>
          <p:nvPr/>
        </p:nvSpPr>
        <p:spPr>
          <a:xfrm>
            <a:off x="1961804" y="5441762"/>
            <a:ext cx="71821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ileron Light" panose="00000400000000000000" pitchFamily="50" charset="0"/>
                <a:ea typeface="+mn-ea"/>
                <a:cs typeface="+mn-cs"/>
              </a:rPr>
              <a:t>MA4404 Complex Networks</a:t>
            </a:r>
          </a:p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Degree Centrality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625E524B-9AC3-4AFD-BCF7-C46EB1A49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1" y="902517"/>
            <a:ext cx="28324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Arial" pitchFamily="34" charset="0"/>
              </a:rPr>
              <a:t>Excellence Through Knowledge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0AF49FF9-E536-4CFE-ADB4-91157FC72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61" y="545499"/>
            <a:ext cx="3603567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18" charset="0"/>
                <a:ea typeface="MS PGothic" pitchFamily="34" charset="-128"/>
              </a:defRPr>
            </a:lvl9pPr>
          </a:lstStyle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Prof. Ralucca Gera, rgera@nps.edu </a:t>
            </a:r>
          </a:p>
          <a:p>
            <a:pPr marL="0" marR="0" lvl="0" indent="0" algn="l" defTabSz="685766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Applied Mathematics Department, 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ileron Light" panose="00000400000000000000" pitchFamily="50" charset="0"/>
                <a:ea typeface="MS PGothic" pitchFamily="34" charset="-128"/>
                <a:cs typeface="+mn-cs"/>
              </a:rPr>
              <a:t>Naval Postgraduate School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Segoe UI" panose="020B0502040204020203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67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1713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3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3" y="969718"/>
            <a:ext cx="2925267" cy="417895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50041" y="586856"/>
            <a:ext cx="2401024" cy="3387497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algn="r" defTabSz="1219170"/>
            <a:r>
              <a:rPr lang="en-US" altLang="en-US" sz="3467">
                <a:solidFill>
                  <a:srgbClr val="FFFFFF"/>
                </a:solidFill>
              </a:rPr>
              <a:t>Learning Outcomes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07694" y="649481"/>
            <a:ext cx="4916511" cy="5546047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/>
          <a:p>
            <a:pPr eaLnBrk="1" hangingPunct="1"/>
            <a:r>
              <a:rPr lang="en-US" altLang="en-US" sz="2000" dirty="0"/>
              <a:t>Compute degree centrality.</a:t>
            </a:r>
          </a:p>
          <a:p>
            <a:pPr eaLnBrk="1" hangingPunct="1"/>
            <a:r>
              <a:rPr lang="en-US" altLang="en-US" sz="2000" dirty="0"/>
              <a:t>Interpret the meaning of the values of degree centrality.</a:t>
            </a:r>
          </a:p>
          <a:p>
            <a:pPr eaLnBrk="1" hangingPunct="1"/>
            <a:r>
              <a:rPr lang="en-US" altLang="en-US" sz="2000" dirty="0"/>
              <a:t>Distinguish between the degree and degree centrality.</a:t>
            </a:r>
          </a:p>
        </p:txBody>
      </p:sp>
    </p:spTree>
    <p:extLst>
      <p:ext uri="{BB962C8B-B14F-4D97-AF65-F5344CB8AC3E}">
        <p14:creationId xmlns:p14="http://schemas.microsoft.com/office/powerpoint/2010/main" val="44961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181539"/>
                  </p:ext>
                </p:extLst>
              </p:nvPr>
            </p:nvGraphicFramePr>
            <p:xfrm>
              <a:off x="228600" y="1952007"/>
              <a:ext cx="8763000" cy="356130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90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262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52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39435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6489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number of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</a:t>
                          </a:r>
                          <a:endParaRPr lang="en-US" sz="1800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deg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180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0747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Lots of one-hop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connections from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relative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to the size of the graph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The proportion of the vertices that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aseline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a14:m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influences directly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Degree centrality</a:t>
                          </a:r>
                          <a:r>
                            <a:rPr lang="en-US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1800" baseline="0" smtClean="0">
                                        <a:latin typeface="Cambria Math" panose="02040503050406030204" pitchFamily="18" charset="0"/>
                                      </a:rPr>
                                      <m:t>deg</m:t>
                                    </m:r>
                                    <m:r>
                                      <a:rPr lang="en-US" sz="1800" baseline="0" smtClean="0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lang="en-US" sz="1800" baseline="0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1800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nor/>
                                      </m:rPr>
                                      <a:rPr lang="en-US" sz="1800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|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V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aseline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G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800" baseline="0" dirty="0" smtClean="0">
                                        <a:latin typeface="Arial" panose="020B0604020202020204" pitchFamily="34" charset="0"/>
                                        <a:cs typeface="Arial" panose="020B0604020202020204" pitchFamily="34" charset="0"/>
                                      </a:rPr>
                                      <m:t>)|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181539"/>
                  </p:ext>
                </p:extLst>
              </p:nvPr>
            </p:nvGraphicFramePr>
            <p:xfrm>
              <a:off x="228600" y="1952007"/>
              <a:ext cx="8763000" cy="3610593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21907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2627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5522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07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Quality: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what makes a node important (central)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Mathematical</a:t>
                          </a:r>
                          <a:r>
                            <a:rPr lang="en-US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Description</a:t>
                          </a:r>
                          <a:endParaRPr 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Appropriate Usage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Identification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8" t="-133333" r="-300833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198" t="-133333" r="-161594" b="-1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36" t="-133333" r="-1393" b="-1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5074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8" t="-141129" r="-300833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7198" t="-141129" r="-161594" b="-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Local influence matters</a:t>
                          </a:r>
                        </a:p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Small diameter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836" t="-141129" r="-1393" b="-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Centrality</a:t>
            </a:r>
          </a:p>
        </p:txBody>
      </p:sp>
    </p:spTree>
    <p:extLst>
      <p:ext uri="{BB962C8B-B14F-4D97-AF65-F5344CB8AC3E}">
        <p14:creationId xmlns:p14="http://schemas.microsoft.com/office/powerpoint/2010/main" val="419044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Degree per vertex as a vector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93" y="1524000"/>
            <a:ext cx="81518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419100" y="1618325"/>
            <a:ext cx="2667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" y="1295400"/>
            <a:ext cx="45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4 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7 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2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4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2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3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3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953000" y="4724400"/>
            <a:ext cx="266700" cy="2286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" name="Double Bracket 2">
            <a:extLst>
              <a:ext uri="{FF2B5EF4-FFF2-40B4-BE49-F238E27FC236}">
                <a16:creationId xmlns:a16="http://schemas.microsoft.com/office/drawing/2014/main" id="{16CCED38-9D67-4D16-ADF7-29A61E9144A7}"/>
              </a:ext>
            </a:extLst>
          </p:cNvPr>
          <p:cNvSpPr/>
          <p:nvPr/>
        </p:nvSpPr>
        <p:spPr>
          <a:xfrm>
            <a:off x="381000" y="1447800"/>
            <a:ext cx="381000" cy="472440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2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Degree Centrality per vertex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631" y="1615433"/>
            <a:ext cx="7086600" cy="393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389768" y="1527470"/>
            <a:ext cx="448431" cy="377529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850" y="1303366"/>
            <a:ext cx="7899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4/20 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7 20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2/20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4/20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2/20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3/20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3/20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  <a:br>
              <a:rPr lang="en-US" sz="16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sz="1600" dirty="0">
                <a:solidFill>
                  <a:prstClr val="black"/>
                </a:solidFill>
                <a:latin typeface="Arial" pitchFamily="34" charset="0"/>
              </a:rPr>
              <a:t>1/20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4228" y="5421868"/>
                <a:ext cx="7458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</a:rPr>
                  <a:t>Divide by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−1 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</a:rPr>
                  <a:t> not counting the vertex at which centrality is computed.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8" y="5421868"/>
                <a:ext cx="7458260" cy="369332"/>
              </a:xfrm>
              <a:prstGeom prst="rect">
                <a:avLst/>
              </a:prstGeom>
              <a:blipFill>
                <a:blip r:embed="rId3"/>
                <a:stretch>
                  <a:fillRect l="-65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14228" y="5848999"/>
                <a:ext cx="79934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</a:rPr>
                  <a:t>Or divide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prstClr val="black"/>
                        </a:solidFill>
                        <a:latin typeface="Cambria Math"/>
                      </a:rPr>
                      <m:t>Δ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Arial" pitchFamily="34" charset="0"/>
                  </a:rPr>
                  <a:t> to normalize it since we only care for the relative centrality.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8" y="5848999"/>
                <a:ext cx="7993407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10" t="-8197" r="-53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5077581" y="4343400"/>
            <a:ext cx="266700" cy="2286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>
          <a:xfrm>
            <a:off x="6553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Double Bracket 12">
            <a:extLst>
              <a:ext uri="{FF2B5EF4-FFF2-40B4-BE49-F238E27FC236}">
                <a16:creationId xmlns:a16="http://schemas.microsoft.com/office/drawing/2014/main" id="{EBDA9B72-0FB2-4704-9C5B-64A176CC3EA8}"/>
              </a:ext>
            </a:extLst>
          </p:cNvPr>
          <p:cNvSpPr/>
          <p:nvPr/>
        </p:nvSpPr>
        <p:spPr>
          <a:xfrm>
            <a:off x="289310" y="1371600"/>
            <a:ext cx="625090" cy="4800600"/>
          </a:xfrm>
          <a:prstGeom prst="bracketPair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Degree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B6591-407E-4742-9513-3BA6198A5F8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86" y="1828800"/>
            <a:ext cx="5742814" cy="342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2293357"/>
            <a:ext cx="5127479" cy="3200400"/>
            <a:chOff x="381000" y="3657600"/>
            <a:chExt cx="5127479" cy="32004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57600"/>
              <a:ext cx="5127479" cy="3200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 bwMode="auto">
            <a:xfrm>
              <a:off x="1138517" y="3693460"/>
              <a:ext cx="147918" cy="1748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961964" y="6212543"/>
              <a:ext cx="147918" cy="1748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374775" y="6230472"/>
              <a:ext cx="147918" cy="1748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4110317" y="5898777"/>
              <a:ext cx="147918" cy="1748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872752" y="6051178"/>
              <a:ext cx="147918" cy="1748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954305" y="6230472"/>
              <a:ext cx="147918" cy="1748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1662953" y="5885330"/>
              <a:ext cx="147918" cy="1748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1385046" y="5822578"/>
              <a:ext cx="147918" cy="174811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83F2578-07F0-4E4D-A0AC-E2A6A2AEC56E}"/>
              </a:ext>
            </a:extLst>
          </p:cNvPr>
          <p:cNvSpPr txBox="1"/>
          <p:nvPr/>
        </p:nvSpPr>
        <p:spPr>
          <a:xfrm>
            <a:off x="6225331" y="5729715"/>
            <a:ext cx="2937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you can also compute </a:t>
            </a:r>
            <a:br>
              <a:rPr lang="en-US" dirty="0"/>
            </a:br>
            <a:r>
              <a:rPr lang="en-US" dirty="0"/>
              <a:t>Degree centrality distribution</a:t>
            </a:r>
          </a:p>
        </p:txBody>
      </p:sp>
    </p:spTree>
    <p:extLst>
      <p:ext uri="{BB962C8B-B14F-4D97-AF65-F5344CB8AC3E}">
        <p14:creationId xmlns:p14="http://schemas.microsoft.com/office/powerpoint/2010/main" val="370994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9100"/>
            <a:ext cx="7620000" cy="601662"/>
          </a:xfrm>
        </p:spPr>
        <p:txBody>
          <a:bodyPr/>
          <a:lstStyle/>
          <a:p>
            <a:r>
              <a:rPr lang="en-US" dirty="0"/>
              <a:t>MA4404: Centralities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0B6591-407E-4742-9513-3BA6198A5F8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52400" y="1295401"/>
            <a:ext cx="4648200" cy="4953000"/>
            <a:chOff x="152400" y="1295400"/>
            <a:chExt cx="4648200" cy="5426075"/>
          </a:xfrm>
        </p:grpSpPr>
        <p:sp>
          <p:nvSpPr>
            <p:cNvPr id="6" name="Oval 5"/>
            <p:cNvSpPr/>
            <p:nvPr/>
          </p:nvSpPr>
          <p:spPr>
            <a:xfrm>
              <a:off x="381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Degree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15240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Eigenvector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381000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Katz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1524000" y="5746751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PageRank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995332" y="4388224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HITS</a:t>
              </a:r>
            </a:p>
          </p:txBody>
        </p:sp>
        <p:cxnSp>
          <p:nvCxnSpPr>
            <p:cNvPr id="14" name="Straight Arrow Connector 13"/>
            <p:cNvCxnSpPr>
              <a:stCxn id="6" idx="4"/>
              <a:endCxn id="7" idx="2"/>
            </p:cNvCxnSpPr>
            <p:nvPr/>
          </p:nvCxnSpPr>
          <p:spPr>
            <a:xfrm>
              <a:off x="1181100" y="2590800"/>
              <a:ext cx="342900" cy="876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4"/>
              <a:endCxn id="8" idx="6"/>
            </p:cNvCxnSpPr>
            <p:nvPr/>
          </p:nvCxnSpPr>
          <p:spPr>
            <a:xfrm flipH="1">
              <a:off x="1981200" y="3886200"/>
              <a:ext cx="342900" cy="92112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8" idx="4"/>
              <a:endCxn id="9" idx="2"/>
            </p:cNvCxnSpPr>
            <p:nvPr/>
          </p:nvCxnSpPr>
          <p:spPr>
            <a:xfrm>
              <a:off x="1181100" y="5226424"/>
              <a:ext cx="342900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8" idx="6"/>
              <a:endCxn id="10" idx="2"/>
            </p:cNvCxnSpPr>
            <p:nvPr/>
          </p:nvCxnSpPr>
          <p:spPr>
            <a:xfrm>
              <a:off x="1981200" y="4807324"/>
              <a:ext cx="10141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9" idx="6"/>
              <a:endCxn id="10" idx="4"/>
            </p:cNvCxnSpPr>
            <p:nvPr/>
          </p:nvCxnSpPr>
          <p:spPr>
            <a:xfrm flipV="1">
              <a:off x="3124200" y="5226424"/>
              <a:ext cx="671232" cy="93942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152400" y="1295400"/>
              <a:ext cx="4648200" cy="5426075"/>
            </a:xfrm>
            <a:prstGeom prst="rect">
              <a:avLst/>
            </a:prstGeom>
            <a:solidFill>
              <a:srgbClr val="0000FF">
                <a:alpha val="3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2226" y="1545571"/>
              <a:ext cx="1428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Adjacencies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181600" y="1295401"/>
            <a:ext cx="3810000" cy="2819400"/>
            <a:chOff x="5181600" y="1295401"/>
            <a:chExt cx="3810000" cy="2819400"/>
          </a:xfrm>
        </p:grpSpPr>
        <p:sp>
          <p:nvSpPr>
            <p:cNvPr id="11" name="Oval 10"/>
            <p:cNvSpPr/>
            <p:nvPr/>
          </p:nvSpPr>
          <p:spPr>
            <a:xfrm>
              <a:off x="5334000" y="17526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Closeness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162800" y="3048000"/>
              <a:ext cx="16002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Betweenness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81600" y="1295401"/>
              <a:ext cx="3810000" cy="2819400"/>
            </a:xfrm>
            <a:prstGeom prst="rect">
              <a:avLst/>
            </a:prstGeom>
            <a:solidFill>
              <a:srgbClr val="008000">
                <a:alpha val="2980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386666" y="1545571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Distances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0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828E3E77775040BEB12C878E074CF7" ma:contentTypeVersion="0" ma:contentTypeDescription="Create a new document." ma:contentTypeScope="" ma:versionID="5ecb01a9fd66e3add4ce0e7a6911cde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178C584-A191-44E3-86EC-4DD822363D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2683C9-629F-4A29-99D5-22D1EC95E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5E65D5-40E2-4BBA-A7FB-76C878500896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4655</TotalTime>
  <Words>274</Words>
  <Application>Microsoft Office PowerPoint</Application>
  <PresentationFormat>On-screen Show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Aileron Light</vt:lpstr>
      <vt:lpstr>Arial</vt:lpstr>
      <vt:lpstr>Calibri</vt:lpstr>
      <vt:lpstr>Calibri Light</vt:lpstr>
      <vt:lpstr>Cambria Math</vt:lpstr>
      <vt:lpstr>Segoe UI</vt:lpstr>
      <vt:lpstr>14_Custom Design</vt:lpstr>
      <vt:lpstr>2_Custom Design</vt:lpstr>
      <vt:lpstr>8_Office Theme</vt:lpstr>
      <vt:lpstr>12_Office Theme</vt:lpstr>
      <vt:lpstr>3_Custom Design</vt:lpstr>
      <vt:lpstr>PowerPoint Presentation</vt:lpstr>
      <vt:lpstr>Learning Outcomes</vt:lpstr>
      <vt:lpstr>Degree Centrality</vt:lpstr>
      <vt:lpstr>Degree per vertex as a vector</vt:lpstr>
      <vt:lpstr>Degree Centrality per vertex</vt:lpstr>
      <vt:lpstr>Degree distribution</vt:lpstr>
      <vt:lpstr>MA4404: Centralities categories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MSCE Presentation Template</dc:title>
  <dc:creator>Damian.Shepard</dc:creator>
  <cp:lastModifiedBy>Gera, Ralucca (CIV)</cp:lastModifiedBy>
  <cp:revision>215</cp:revision>
  <cp:lastPrinted>2017-02-23T14:40:56Z</cp:lastPrinted>
  <dcterms:created xsi:type="dcterms:W3CDTF">2012-06-25T16:22:02Z</dcterms:created>
  <dcterms:modified xsi:type="dcterms:W3CDTF">2021-02-07T23:15:20Z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0x01010014828E3E77775040BEB12C878E074CF7</vt:lpwstr>
  </property>
</Properties>
</file>