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63" r:id="rId5"/>
    <p:sldMasterId id="2147483665" r:id="rId6"/>
    <p:sldMasterId id="2147483669" r:id="rId7"/>
  </p:sldMasterIdLst>
  <p:notesMasterIdLst>
    <p:notesMasterId r:id="rId17"/>
  </p:notesMasterIdLst>
  <p:sldIdLst>
    <p:sldId id="988" r:id="rId8"/>
    <p:sldId id="986" r:id="rId9"/>
    <p:sldId id="337" r:id="rId10"/>
    <p:sldId id="346" r:id="rId11"/>
    <p:sldId id="987" r:id="rId12"/>
    <p:sldId id="347" r:id="rId13"/>
    <p:sldId id="348" r:id="rId14"/>
    <p:sldId id="349" r:id="rId15"/>
    <p:sldId id="350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22AFF-53F3-46E1-8C35-E3672511AEA4}" v="4" dt="2021-02-07T22:25:5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4434" autoAdjust="0"/>
  </p:normalViewPr>
  <p:slideViewPr>
    <p:cSldViewPr>
      <p:cViewPr varScale="1">
        <p:scale>
          <a:sx n="114" d="100"/>
          <a:sy n="114" d="100"/>
        </p:scale>
        <p:origin x="31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671FE0-3066-4D68-864B-E5705455ABC7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F184579-C7F5-4E94-9DDB-DB9A1E36A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67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0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2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4" indent="0" algn="ctr">
              <a:buNone/>
              <a:defRPr/>
            </a:lvl6pPr>
            <a:lvl7pPr marL="2057298" indent="0" algn="ctr">
              <a:buNone/>
              <a:defRPr/>
            </a:lvl7pPr>
            <a:lvl8pPr marL="2400180" indent="0" algn="ctr">
              <a:buNone/>
              <a:defRPr/>
            </a:lvl8pPr>
            <a:lvl9pPr marL="27430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7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844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73488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2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2/7/2021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2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24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4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2.wdp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theme" Target="../theme/theme4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BF17B-E105-45CF-A976-5E29D48B3E5B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74D0D2-50DD-498C-A7FE-00286C9D191B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0D0D7-1FBC-44DC-9657-A3E3B802D0E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573651" y="6505826"/>
            <a:ext cx="445520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Exact Recovery by Semidefinite Programming in the Binary Stochastic Block  Model with Partially Revealed Side Information | SigPort">
            <a:extLst>
              <a:ext uri="{FF2B5EF4-FFF2-40B4-BE49-F238E27FC236}">
                <a16:creationId xmlns:a16="http://schemas.microsoft.com/office/drawing/2014/main" id="{F025DA03-6CE9-4858-8F8F-B8FF69D59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9" y="2567279"/>
            <a:ext cx="1930396" cy="14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 smart local moving algorithm for large-scale modularity-based community  detection">
            <a:extLst>
              <a:ext uri="{FF2B5EF4-FFF2-40B4-BE49-F238E27FC236}">
                <a16:creationId xmlns:a16="http://schemas.microsoft.com/office/drawing/2014/main" id="{F0452279-F2D2-4DD5-A605-315F46E88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5" y="2682839"/>
            <a:ext cx="2005496" cy="12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8894E-9187-4444-A41D-8B89C0022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619" t="2542" r="4066" b="2542"/>
          <a:stretch/>
        </p:blipFill>
        <p:spPr>
          <a:xfrm>
            <a:off x="7112001" y="2523576"/>
            <a:ext cx="1517643" cy="1517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1934D-1122-4B1F-9AD9-F420581B3A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161" y="2682840"/>
            <a:ext cx="2009240" cy="12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8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5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5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458200" y="6505825"/>
            <a:ext cx="560971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634E2B-AEEF-4700-A6E1-CBEFF28081E4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19A78F-9BA5-4363-8393-F6624EF90A86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F82B55-6A6B-471D-89E5-B1752BD1FA0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8CFEC-6A31-4A21-80F9-7B4AC946316F}"/>
              </a:ext>
            </a:extLst>
          </p:cNvPr>
          <p:cNvGrpSpPr/>
          <p:nvPr userDrawn="1"/>
        </p:nvGrpSpPr>
        <p:grpSpPr>
          <a:xfrm>
            <a:off x="533400" y="2703982"/>
            <a:ext cx="1505543" cy="1597656"/>
            <a:chOff x="4114800" y="921809"/>
            <a:chExt cx="4800600" cy="5330825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9173099-1B41-43F8-842D-6B8521416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921809"/>
              <a:ext cx="4800600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C15EAF-1667-4681-BB2C-CAD8CA554547}"/>
                </a:ext>
              </a:extLst>
            </p:cNvPr>
            <p:cNvSpPr/>
            <p:nvPr/>
          </p:nvSpPr>
          <p:spPr bwMode="auto">
            <a:xfrm>
              <a:off x="6210300" y="428625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B5C80B-4F6D-43F1-BD52-AC74A0AFB6BD}"/>
                </a:ext>
              </a:extLst>
            </p:cNvPr>
            <p:cNvSpPr/>
            <p:nvPr/>
          </p:nvSpPr>
          <p:spPr bwMode="auto">
            <a:xfrm>
              <a:off x="7286625" y="198120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49BBEE8-8DF8-45AE-81A9-5F657BD677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9849" y="2630551"/>
            <a:ext cx="1701803" cy="1596897"/>
          </a:xfrm>
          <a:prstGeom prst="rect">
            <a:avLst/>
          </a:prstGeom>
        </p:spPr>
      </p:pic>
      <p:pic>
        <p:nvPicPr>
          <p:cNvPr id="30" name="Picture 4" descr="PageRank - Wikiwand">
            <a:extLst>
              <a:ext uri="{FF2B5EF4-FFF2-40B4-BE49-F238E27FC236}">
                <a16:creationId xmlns:a16="http://schemas.microsoft.com/office/drawing/2014/main" id="{C8E8B334-E38F-4CAC-B098-CFCE0AA62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8" y="2740425"/>
            <a:ext cx="1917548" cy="13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B79D21-5642-4C53-8B6C-9B66F57B04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4479" y="2659368"/>
            <a:ext cx="2135898" cy="13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eb.eecs.umich.edu/~michjc/eecs584/notes/lecture19-kleinberg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i.math.cornell.edu/~mec/Winter2009/RalucaRemus/Lecture4/lecture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interest.com/pin/142637513171560799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eb.eecs.umich.edu/~michjc/eecs584/notes/lecture19-kleinberg.pdf" TargetMode="Externa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eb.eecs.umich.edu/~michjc/eecs584/notes/lecture19-kleinberg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828800" y="5466612"/>
            <a:ext cx="7182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766"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ileron Light" panose="00000400000000000000" pitchFamily="50" charset="0"/>
              </a:rPr>
              <a:t>MA4404 Complex Networks: 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ileron Light" panose="00000400000000000000" pitchFamily="50" charset="0"/>
              </a:rPr>
            </a:b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HITS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(Hyperlink Induced Topic Search )Centrality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1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eaLnBrk="1" hangingPunct="1"/>
            <a:r>
              <a:rPr lang="en-US" altLang="en-US" sz="2000" dirty="0"/>
              <a:t>Understand the difference between Hubs and Authority in directed graphs.</a:t>
            </a:r>
          </a:p>
          <a:p>
            <a:pPr eaLnBrk="1" hangingPunct="1"/>
            <a:r>
              <a:rPr lang="en-US" altLang="en-US" sz="2000" dirty="0"/>
              <a:t>Compute HITS per node.</a:t>
            </a:r>
          </a:p>
          <a:p>
            <a:pPr eaLnBrk="1" hangingPunct="1"/>
            <a:r>
              <a:rPr lang="en-US" altLang="en-US" sz="2000" dirty="0"/>
              <a:t>Interpret the meaning of the values of HITS.</a:t>
            </a:r>
          </a:p>
        </p:txBody>
      </p:sp>
    </p:spTree>
    <p:extLst>
      <p:ext uri="{BB962C8B-B14F-4D97-AF65-F5344CB8AC3E}">
        <p14:creationId xmlns:p14="http://schemas.microsoft.com/office/powerpoint/2010/main" val="41655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304800"/>
            <a:ext cx="7886700" cy="1325563"/>
          </a:xfrm>
        </p:spPr>
        <p:txBody>
          <a:bodyPr/>
          <a:lstStyle/>
          <a:p>
            <a:r>
              <a:rPr lang="en-US" sz="3200" dirty="0"/>
              <a:t>What have we considered to this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077200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200" dirty="0"/>
              <a:t>Identified </a:t>
            </a:r>
          </a:p>
          <a:p>
            <a:pPr lvl="1"/>
            <a:r>
              <a:rPr lang="en-US" sz="1900" dirty="0"/>
              <a:t>vertices that are important because of their number of connections (degree centrality), and</a:t>
            </a:r>
          </a:p>
          <a:p>
            <a:pPr lvl="1"/>
            <a:r>
              <a:rPr lang="en-US" sz="1900" dirty="0"/>
              <a:t>vertices that are important because they are adjacent to important vertices (eigenvector centrality), and</a:t>
            </a:r>
          </a:p>
          <a:p>
            <a:r>
              <a:rPr lang="en-US" sz="2200" dirty="0"/>
              <a:t>Generalized these ideas to directed networks (Katz centrality), and</a:t>
            </a:r>
          </a:p>
          <a:p>
            <a:r>
              <a:rPr lang="en-US" sz="2200" dirty="0"/>
              <a:t>Identified a mechanism to control the “flow of centrality” from high centrality vertices in an appropriate manner (PageRank centrality).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What we’ve not done is </a:t>
            </a:r>
            <a:r>
              <a:rPr lang="en-US" sz="2200" i="1" dirty="0"/>
              <a:t>classify</a:t>
            </a:r>
            <a:r>
              <a:rPr lang="en-US" sz="2200" dirty="0"/>
              <a:t> the </a:t>
            </a:r>
            <a:br>
              <a:rPr lang="en-US" sz="2200" dirty="0"/>
            </a:br>
            <a:r>
              <a:rPr lang="en-US" sz="2200" dirty="0"/>
              <a:t>important vertices by what makes </a:t>
            </a:r>
            <a:br>
              <a:rPr lang="en-US" sz="2200" dirty="0"/>
            </a:br>
            <a:r>
              <a:rPr lang="en-US" sz="2200" dirty="0"/>
              <a:t>them important:</a:t>
            </a:r>
          </a:p>
          <a:p>
            <a:r>
              <a:rPr lang="en-US" sz="1800" dirty="0"/>
              <a:t>A good hub points to many good authorities. </a:t>
            </a:r>
          </a:p>
          <a:p>
            <a:r>
              <a:rPr lang="en-US" sz="1800" dirty="0"/>
              <a:t>A good authority is pointed to by many good hubs.</a:t>
            </a:r>
          </a:p>
          <a:p>
            <a:r>
              <a:rPr lang="en-US" sz="1800" dirty="0"/>
              <a:t> Authorities and hubs have a mutual </a:t>
            </a:r>
            <a:br>
              <a:rPr lang="en-US" sz="1800" dirty="0"/>
            </a:br>
            <a:r>
              <a:rPr lang="en-US" sz="1800" dirty="0"/>
              <a:t>reinforcement relationship.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E58EE-FA90-414D-87FB-406D278C2EC5}"/>
              </a:ext>
            </a:extLst>
          </p:cNvPr>
          <p:cNvSpPr txBox="1"/>
          <p:nvPr/>
        </p:nvSpPr>
        <p:spPr>
          <a:xfrm>
            <a:off x="583223" y="5994856"/>
            <a:ext cx="36467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http://web.eecs.umich.edu/~michjc/eecs584/notes/lecture19-kleinberg.pdf</a:t>
            </a:r>
            <a:r>
              <a:rPr lang="en-US" sz="800" dirty="0"/>
              <a:t> </a:t>
            </a:r>
          </a:p>
        </p:txBody>
      </p:sp>
      <p:pic>
        <p:nvPicPr>
          <p:cNvPr id="1028" name="Picture 4" descr="Image result for hub and authorities network science">
            <a:extLst>
              <a:ext uri="{FF2B5EF4-FFF2-40B4-BE49-F238E27FC236}">
                <a16:creationId xmlns:a16="http://schemas.microsoft.com/office/drawing/2014/main" id="{C52B22A9-DC61-48D7-A24A-D4045668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2670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A025CC-6430-4E7E-9B58-98FF3855BA03}"/>
              </a:ext>
            </a:extLst>
          </p:cNvPr>
          <p:cNvSpPr txBox="1"/>
          <p:nvPr/>
        </p:nvSpPr>
        <p:spPr>
          <a:xfrm>
            <a:off x="5560403" y="5661253"/>
            <a:ext cx="37264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http://pi.math.cornell.edu/~mec/Winter2009/RalucaRemus/Lecture4/lecture4.html</a:t>
            </a:r>
            <a:r>
              <a:rPr lang="en-US" sz="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0738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Authority and Hub Centralities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44F2D-EA53-4F01-B6C9-372CD53CD21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81001" y="1539062"/>
                <a:ext cx="8257498" cy="4514850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ja-JP" dirty="0">
                    <a:ea typeface="ＭＳ Ｐゴシック" pitchFamily="34" charset="-128"/>
                  </a:rPr>
                  <a:t>Authority centrality:</a:t>
                </a:r>
                <a:r>
                  <a:rPr lang="en-US" altLang="ja-JP" dirty="0">
                    <a:solidFill>
                      <a:schemeClr val="tx1"/>
                    </a:solidFill>
                    <a:ea typeface="ＭＳ Ｐゴシック" pitchFamily="34" charset="-128"/>
                  </a:rPr>
                  <a:t> </a:t>
                </a:r>
                <a:r>
                  <a:rPr lang="en-US" altLang="ja-JP" i="1" dirty="0">
                    <a:solidFill>
                      <a:schemeClr val="tx1"/>
                    </a:solidFill>
                    <a:ea typeface="ＭＳ Ｐゴシック" pitchFamily="34" charset="-128"/>
                  </a:rPr>
                  <a:t>i</a:t>
                </a:r>
                <a:r>
                  <a:rPr lang="en-US" altLang="ja-JP" dirty="0">
                    <a:solidFill>
                      <a:schemeClr val="tx1"/>
                    </a:solidFill>
                    <a:ea typeface="ＭＳ Ｐゴシック" pitchFamily="34" charset="-128"/>
                  </a:rPr>
                  <a:t>’s rank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>
                    <a:ea typeface="ＭＳ Ｐゴシック" pitchFamily="34" charset="-128"/>
                  </a:rPr>
                  <a:t> is proportional to the sum of the hub centralities that point to it</a:t>
                </a:r>
                <a:r>
                  <a:rPr lang="en-US" altLang="ja-JP" i="1" dirty="0">
                    <a:ea typeface="ＭＳ Ｐゴシック" pitchFamily="34" charset="-128"/>
                  </a:rPr>
                  <a:t>:</a:t>
                </a:r>
                <a:endParaRPr lang="en-US" altLang="ja-JP" dirty="0">
                  <a:ea typeface="ＭＳ Ｐゴシック" pitchFamily="34" charset="-128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pPr marL="349250" indent="0">
                  <a:lnSpc>
                    <a:spcPct val="90000"/>
                  </a:lnSpc>
                  <a:buNone/>
                </a:pPr>
                <a:r>
                  <a:rPr lang="en-US" altLang="ja-JP" dirty="0">
                    <a:ea typeface="ＭＳ Ｐゴシック" pitchFamily="34" charset="-128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ja-JP" dirty="0">
                    <a:ea typeface="ＭＳ Ｐゴシック" pitchFamily="34" charset="-128"/>
                  </a:rPr>
                  <a:t> is a constant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dirty="0">
                    <a:ea typeface="ＭＳ Ｐゴシック" pitchFamily="34" charset="-128"/>
                  </a:rPr>
                  <a:t> are hub </a:t>
                </a:r>
                <a:br>
                  <a:rPr lang="en-US" altLang="ja-JP" dirty="0">
                    <a:ea typeface="ＭＳ Ｐゴシック" pitchFamily="34" charset="-128"/>
                  </a:rPr>
                </a:br>
                <a:r>
                  <a:rPr lang="en-US" altLang="ja-JP" dirty="0">
                    <a:ea typeface="ＭＳ Ｐゴシック" pitchFamily="34" charset="-128"/>
                  </a:rPr>
                  <a:t>centralities of those vertices pointing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>
                    <a:ea typeface="ＭＳ Ｐゴシック" pitchFamily="34" charset="-128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ja-JP" dirty="0">
                    <a:ea typeface="ＭＳ Ｐゴシック" pitchFamily="34" charset="-128"/>
                  </a:rPr>
                  <a:t>Hub centrality: </a:t>
                </a:r>
                <a:r>
                  <a:rPr lang="en-US" altLang="ja-JP" i="1" dirty="0"/>
                  <a:t>i</a:t>
                </a:r>
                <a:r>
                  <a:rPr lang="en-US" altLang="ja-JP" dirty="0"/>
                  <a:t>’s rank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 is proportional</a:t>
                </a:r>
                <a:br>
                  <a:rPr lang="en-US" altLang="ja-JP" dirty="0"/>
                </a:br>
                <a:r>
                  <a:rPr lang="en-US" altLang="ja-JP" dirty="0"/>
                  <a:t>to the sum of the authority centralities it </a:t>
                </a:r>
                <a:br>
                  <a:rPr lang="en-US" altLang="ja-JP" dirty="0"/>
                </a:br>
                <a:r>
                  <a:rPr lang="en-US" altLang="ja-JP" dirty="0"/>
                  <a:t>points to</a:t>
                </a:r>
                <a:r>
                  <a:rPr lang="en-US" altLang="ja-JP" i="1" dirty="0"/>
                  <a:t>:</a:t>
                </a:r>
                <a:endParaRPr lang="en-US" altLang="ja-JP" dirty="0"/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dirty="0"/>
              </a:p>
              <a:p>
                <a:pPr marL="349250" indent="0">
                  <a:lnSpc>
                    <a:spcPct val="90000"/>
                  </a:lnSpc>
                  <a:buNone/>
                </a:pPr>
                <a:r>
                  <a:rPr lang="en-US" altLang="ja-JP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ja-JP" dirty="0"/>
                  <a:t> is another constant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dirty="0"/>
                  <a:t> are authority centralities of those vertices pointing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altLang="ja-JP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482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81001" y="1539062"/>
                <a:ext cx="8257498" cy="4514850"/>
              </a:xfrm>
              <a:blipFill>
                <a:blip r:embed="rId2"/>
                <a:stretch>
                  <a:fillRect l="-739" t="-1484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3242489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hub and authorities network science">
            <a:extLst>
              <a:ext uri="{FF2B5EF4-FFF2-40B4-BE49-F238E27FC236}">
                <a16:creationId xmlns:a16="http://schemas.microsoft.com/office/drawing/2014/main" id="{F5EFA8FA-5E62-49E8-9889-5FF53E139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68" y="2514600"/>
            <a:ext cx="3454512" cy="21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0365C-DAE2-4134-9335-492104D4C0BF}"/>
              </a:ext>
            </a:extLst>
          </p:cNvPr>
          <p:cNvSpPr txBox="1"/>
          <p:nvPr/>
        </p:nvSpPr>
        <p:spPr>
          <a:xfrm>
            <a:off x="6239835" y="4565948"/>
            <a:ext cx="28979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https://www.pinterest.com/pin/142637513171560799/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70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7B988C-65E0-4129-B796-5802CE480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8" y="1487398"/>
            <a:ext cx="3014662" cy="2402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5F41D9-7E56-4EE7-8EAC-E985B28F91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304800"/>
                <a:ext cx="7981950" cy="1325563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/>
                  <a:t>The Iterative Algorithm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100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100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𝑆𝑡𝑒𝑝</m:t>
                          </m:r>
                          <m:r>
                            <a:rPr lang="en-US" sz="3100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3100" i="1">
                              <a:solidFill>
                                <a:srgbClr val="00808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rgbClr val="00808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100" i="1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100" i="1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100" i="1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100" i="1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100" i="1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100" i="1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1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31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31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1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31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31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1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1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1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1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1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en-US" altLang="ja-JP" sz="3100" dirty="0"/>
                </a:br>
                <a:endParaRPr lang="en-US" sz="31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5F41D9-7E56-4EE7-8EAC-E985B28F9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304800"/>
                <a:ext cx="7981950" cy="1325563"/>
              </a:xfrm>
              <a:blipFill>
                <a:blip r:embed="rId3"/>
                <a:stretch>
                  <a:fillRect l="-1757" t="-15207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D9861A0-F41A-4551-B9B5-5832E862D8D1}"/>
              </a:ext>
            </a:extLst>
          </p:cNvPr>
          <p:cNvSpPr txBox="1"/>
          <p:nvPr/>
        </p:nvSpPr>
        <p:spPr>
          <a:xfrm>
            <a:off x="2605774" y="6447209"/>
            <a:ext cx="36467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http://web.eecs.umich.edu/~michjc/eecs584/notes/lecture19-kleinberg.pdf</a:t>
            </a:r>
            <a:r>
              <a:rPr lang="en-US" sz="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5D12C-8047-4782-83A2-64918E571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398"/>
            <a:ext cx="3014662" cy="242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401561-E3A8-4C13-BDE3-7E608EACC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938" y="1487398"/>
            <a:ext cx="3044062" cy="23879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F232EC-6194-4B1C-B241-1FBC03305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14605"/>
            <a:ext cx="3014662" cy="2496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C0E9AF-8462-45D8-A5C8-E89E853054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3897397"/>
            <a:ext cx="3014662" cy="25034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63AEB7-E65C-4B05-BCB3-1B63B8D4B2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3938073"/>
            <a:ext cx="3148922" cy="25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Matrix notation: leading eigenvalue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42632-60DB-40C4-9C03-D302AA0B572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239528" y="1701301"/>
                <a:ext cx="8621731" cy="439468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altLang="ja-JP" sz="2400" dirty="0">
                    <a:ea typeface="ＭＳ Ｐゴシック" pitchFamily="34" charset="-128"/>
                  </a:rPr>
                  <a:t>We re-write authority and hub centrality</a:t>
                </a:r>
              </a:p>
              <a:p>
                <a:pPr marL="0" indent="0">
                  <a:buNone/>
                </a:pP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dirty="0">
                    <a:ea typeface="ＭＳ Ｐゴシック" pitchFamily="34" charset="-128"/>
                  </a:rPr>
                  <a:t>in matrix-vector form,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ja-JP" sz="2400" dirty="0">
                    <a:ea typeface="ＭＳ Ｐゴシック" pitchFamily="34" charset="-128"/>
                  </a:rPr>
                  <a:t>:</a:t>
                </a:r>
              </a:p>
              <a:p>
                <a:pPr marL="0" indent="0" eaLnBrk="1" hangingPunct="1">
                  <a:buNone/>
                </a:pPr>
                <a:endParaRPr lang="en-US" sz="9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ja-JP" sz="2400" dirty="0">
                    <a:ea typeface="ＭＳ Ｐゴシック" pitchFamily="34" charset="-128"/>
                  </a:rPr>
                  <a:t>,	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400" dirty="0"/>
                  <a:t>,</a:t>
                </a:r>
                <a:r>
                  <a:rPr lang="en-US" altLang="ja-JP" sz="2400" dirty="0">
                    <a:ea typeface="ＭＳ Ｐゴシック" pitchFamily="34" charset="-128"/>
                  </a:rPr>
                  <a:t>  and combine these two equations to obtain:</a:t>
                </a:r>
              </a:p>
              <a:p>
                <a:pPr marL="0" indent="0">
                  <a:buNone/>
                </a:pPr>
                <a:endParaRPr lang="en-US" altLang="ja-JP" sz="900" dirty="0"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↔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  <a:r>
                  <a:rPr lang="en-US" sz="2400" b="1" i="1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and similarly for 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</a:t>
                </a:r>
                <a:r>
                  <a:rPr lang="en-US" sz="2400" dirty="0"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9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altLang="ja-JP" sz="2400" b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𝑨𝒚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ja-JP" sz="2400" b="1" dirty="0">
                    <a:solidFill>
                      <a:srgbClr val="0070C0"/>
                    </a:solidFill>
                  </a:rPr>
                  <a:t>,      where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𝜶𝜷</m:t>
                        </m:r>
                      </m:den>
                    </m:f>
                  </m:oMath>
                </a14:m>
                <a:r>
                  <a:rPr lang="en-US" altLang="ja-JP" sz="2400" b="1" dirty="0">
                    <a:solidFill>
                      <a:srgbClr val="0070C0"/>
                    </a:solidFill>
                    <a:ea typeface="ＭＳ Ｐゴシック" pitchFamily="34" charset="-128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sz="2400" dirty="0"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ea typeface="ＭＳ Ｐゴシック" pitchFamily="34" charset="-128"/>
                  </a:rPr>
                  <a:t>Authority and hub centralities are given by leading eigenvectors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400" dirty="0">
                    <a:ea typeface="ＭＳ Ｐゴシック" pitchFamily="34" charset="-128"/>
                  </a:rPr>
                  <a:t>, (it is the same eigenvalue for both matrices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400" dirty="0">
                    <a:ea typeface="ＭＳ Ｐゴシック" pitchFamily="34" charset="-128"/>
                  </a:rPr>
                  <a:t>).</a:t>
                </a:r>
              </a:p>
              <a:p>
                <a:pPr marL="0" indent="0">
                  <a:buNone/>
                </a:pPr>
                <a:endParaRPr lang="en-US" altLang="ja-JP" sz="2400" dirty="0"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ea typeface="ＭＳ Ｐゴシック" pitchFamily="34" charset="-128"/>
                  </a:rPr>
                  <a:t>Now, how do we find the eigenvectors?</a:t>
                </a:r>
              </a:p>
            </p:txBody>
          </p:sp>
        </mc:Choice>
        <mc:Fallback xmlns="">
          <p:sp>
            <p:nvSpPr>
              <p:cNvPr id="358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239528" y="1701301"/>
                <a:ext cx="8621731" cy="4394689"/>
              </a:xfrm>
              <a:blipFill>
                <a:blip r:embed="rId2"/>
                <a:stretch>
                  <a:fillRect l="-707" t="-2497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9" name="Rectangle 15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D0E68E-8076-45A6-9DB3-CC74D896C194}"/>
              </a:ext>
            </a:extLst>
          </p:cNvPr>
          <p:cNvSpPr txBox="1"/>
          <p:nvPr/>
        </p:nvSpPr>
        <p:spPr>
          <a:xfrm>
            <a:off x="1676400" y="6443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7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16208"/>
            <a:ext cx="71437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Matrix notation: leading eigenvectors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42632-60DB-40C4-9C03-D302AA0B572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28650" y="1752601"/>
                <a:ext cx="8009849" cy="4343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400" dirty="0">
                    <a:ea typeface="ＭＳ Ｐゴシック" pitchFamily="34" charset="-128"/>
                  </a:rPr>
                  <a:t>Multiply both sides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400" dirty="0">
                    <a:ea typeface="ＭＳ Ｐゴシック" pitchFamily="34" charset="-128"/>
                  </a:rPr>
                  <a:t> by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sz="2400" dirty="0">
                    <a:ea typeface="ＭＳ Ｐゴシック" pitchFamily="34" charset="-128"/>
                  </a:rPr>
                  <a:t> :</a:t>
                </a:r>
              </a:p>
              <a:p>
                <a:pPr marL="0" indent="0">
                  <a:buNone/>
                </a:pPr>
                <a:endParaRPr lang="en-US" altLang="ja-JP" sz="800" dirty="0"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ja-JP" sz="2400" dirty="0"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ea typeface="ＭＳ Ｐゴシック" pitchFamily="34" charset="-128"/>
                  </a:rPr>
                  <a:t>And we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400" dirty="0">
                    <a:ea typeface="ＭＳ Ｐゴシック" pitchFamily="34" charset="-128"/>
                  </a:rPr>
                  <a:t> is an eigenvector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400" dirty="0">
                    <a:ea typeface="ＭＳ Ｐゴシック" pitchFamily="34" charset="-128"/>
                  </a:rPr>
                  <a:t> with eigenvalue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ja-JP" sz="2400" dirty="0">
                    <a:ea typeface="ＭＳ Ｐゴシック" pitchFamily="34" charset="-128"/>
                  </a:rPr>
                  <a:t>  </a:t>
                </a:r>
                <a:r>
                  <a:rPr lang="en-US" altLang="ja-JP" sz="2400" dirty="0">
                    <a:ea typeface="ＭＳ Ｐゴシック" pitchFamily="34" charset="-128"/>
                    <a:sym typeface="Wingdings" panose="05000000000000000000" pitchFamily="2" charset="2"/>
                  </a:rPr>
                  <a:t> gives the authority centrality</a:t>
                </a:r>
                <a:r>
                  <a:rPr lang="en-US" altLang="ja-JP" sz="2400" dirty="0">
                    <a:ea typeface="ＭＳ Ｐゴシック" pitchFamily="34" charset="-128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sz="2400" dirty="0"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ea typeface="ＭＳ Ｐゴシック" pitchFamily="34" charset="-128"/>
                  </a:rPr>
                  <a:t>And to compute hub centrality: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8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28650" y="1752601"/>
                <a:ext cx="8009849" cy="4343400"/>
              </a:xfrm>
              <a:blipFill>
                <a:blip r:embed="rId2"/>
                <a:stretch>
                  <a:fillRect l="-1142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9" name="Rectangle 15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E3AE0A-2383-4D92-8BC1-943A6DF5454C}"/>
              </a:ext>
            </a:extLst>
          </p:cNvPr>
          <p:cNvSpPr/>
          <p:nvPr/>
        </p:nvSpPr>
        <p:spPr>
          <a:xfrm>
            <a:off x="5257800" y="2587249"/>
            <a:ext cx="533400" cy="4607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DAAD5A-0302-4359-847F-AE53640155F3}"/>
              </a:ext>
            </a:extLst>
          </p:cNvPr>
          <p:cNvSpPr/>
          <p:nvPr/>
        </p:nvSpPr>
        <p:spPr>
          <a:xfrm>
            <a:off x="4085851" y="2587249"/>
            <a:ext cx="533400" cy="4607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3916314"/>
                  </p:ext>
                </p:extLst>
              </p:nvPr>
            </p:nvGraphicFramePr>
            <p:xfrm>
              <a:off x="1" y="1293431"/>
              <a:ext cx="9067799" cy="556456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289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24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924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540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1647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Quality:</a:t>
                          </a:r>
                          <a:r>
                            <a:rPr lang="en-US" baseline="0" dirty="0"/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Mathematical</a:t>
                          </a:r>
                          <a:r>
                            <a:rPr lang="en-US" baseline="0" dirty="0"/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Appropriate Usage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Identification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680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out-degree vertices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out degree of the neighbors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Directed graphs</a:t>
                          </a:r>
                        </a:p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that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 not strongly connected</a:t>
                          </a: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Katz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l-GR" altLang="ja-JP" sz="160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altLang="ja-JP" sz="16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ja-JP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ja-JP" sz="1600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160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</a:t>
                          </a:r>
                          <a:r>
                            <a:rPr lang="el-G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Where </a:t>
                          </a:r>
                          <a:r>
                            <a:rPr lang="el-G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is </a:t>
                          </a:r>
                          <a:r>
                            <a:rPr lang="en-US" sz="16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some small weight for each node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74339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distribute the weight that a node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has to the nodes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  <m:func>
                                      <m:func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distributing the wealth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a node to the ones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Page Rank: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160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ja-JP" sz="1600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altLang="ja-JP" sz="16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ja-JP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𝑜𝑢𝑡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ja-JP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deg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ja-JP" sz="1600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func>
                                      </m:den>
                                    </m:f>
                                  </m:e>
                                </m:nary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l-GR" altLang="ja-JP" sz="1600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n-US" altLang="ja-JP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160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ja-JP" sz="16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1600">
                                    <a:latin typeface="Cambria Math" panose="02040503050406030204" pitchFamily="18" charset="0"/>
                                  </a:rPr>
                                  <m:t>β</m:t>
                                </m:r>
                                <m:r>
                                  <a:rPr lang="en-US" altLang="ja-JP" sz="160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altLang="ja-JP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56948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Authority: important if hubs point to it; Hub: important if it points to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authorities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Authority: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altLang="ja-JP" sz="1600" dirty="0"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, </a:t>
                          </a:r>
                          <a:endParaRPr lang="en-US" altLang="ja-JP" sz="1600" b="1" i="1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Hub: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constants</a:t>
                          </a:r>
                        </a:p>
                        <a:p>
                          <a:pPr algn="l"/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 entities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that have information, as in co-citation and bibliographic coupling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Hub Centrality: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altLang="ja-JP" sz="1600" dirty="0">
                            <a:ea typeface="+mn-ea"/>
                          </a:endParaRPr>
                        </a:p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Authority Centrality: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altLang="ja-JP" sz="1600" dirty="0">
                            <a:ea typeface="+mn-e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3916314"/>
                  </p:ext>
                </p:extLst>
              </p:nvPr>
            </p:nvGraphicFramePr>
            <p:xfrm>
              <a:off x="1" y="1293431"/>
              <a:ext cx="9067799" cy="556456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289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24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924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540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1647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Quality:</a:t>
                          </a:r>
                          <a:r>
                            <a:rPr lang="en-US" baseline="0" dirty="0"/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Mathematical</a:t>
                          </a:r>
                          <a:r>
                            <a:rPr lang="en-US" baseline="0" dirty="0"/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Appropriate Usage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Identification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680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out-degree vertices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out degree of the neighbors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Directed graphs</a:t>
                          </a:r>
                        </a:p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that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 not strongly connected</a:t>
                          </a: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645" t="-84422" r="-772" b="-2763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74339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distribute the weight that a node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has to the nodes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862" t="-119156" r="-26752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 above but distributing the wealth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a node to the ones it points to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645" t="-119156" r="-772" b="-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56948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Authority: important if hubs point to it; Hub: important if it points to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authorities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862" t="-282427" r="-267524" b="-1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 entities</a:t>
                          </a:r>
                          <a:r>
                            <a:rPr 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that have information, as in co-citation and bibliographic coupling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645" t="-282427" r="-772" b="-1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238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496887"/>
            <a:ext cx="8439150" cy="13255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is HITS not used as much as, say, PageRank?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96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F42632-60DB-40C4-9C03-D302AA0B572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228600" y="1628078"/>
            <a:ext cx="4419600" cy="453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PageRank</a:t>
            </a:r>
          </a:p>
          <a:p>
            <a:r>
              <a:rPr lang="en-US" sz="2800" dirty="0"/>
              <a:t>Computed for all web pages stored prior to query</a:t>
            </a:r>
          </a:p>
          <a:p>
            <a:r>
              <a:rPr lang="en-US" sz="2800" dirty="0"/>
              <a:t>It computes authorities</a:t>
            </a:r>
          </a:p>
          <a:p>
            <a:endParaRPr lang="en-US" sz="2800" dirty="0"/>
          </a:p>
          <a:p>
            <a:r>
              <a:rPr lang="en-US" sz="2800" dirty="0"/>
              <a:t>Computationally fast</a:t>
            </a:r>
          </a:p>
        </p:txBody>
      </p:sp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9" name="Rectangle 15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60000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75000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885967" y="1529634"/>
            <a:ext cx="4038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>
                <a:latin typeface="+mn-lt"/>
              </a:rPr>
              <a:t>HITS</a:t>
            </a:r>
          </a:p>
          <a:p>
            <a:r>
              <a:rPr lang="en-US" sz="2800" dirty="0">
                <a:latin typeface="+mn-lt"/>
              </a:rPr>
              <a:t>Performed on a query-based subset</a:t>
            </a:r>
          </a:p>
          <a:p>
            <a:r>
              <a:rPr lang="en-US" sz="2800" dirty="0">
                <a:latin typeface="+mn-lt"/>
              </a:rPr>
              <a:t>It computes authorities and hubs</a:t>
            </a:r>
          </a:p>
          <a:p>
            <a:r>
              <a:rPr lang="en-US" sz="2800" dirty="0">
                <a:latin typeface="+mn-lt"/>
              </a:rPr>
              <a:t>Easy to compute, but hard to compute real 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0650" y="6159023"/>
            <a:ext cx="3943350" cy="217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http://web.eecs.umich.edu/~michjc/eecs584/notes/lecture19-kleinberg.pdf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6145812"/>
      </p:ext>
    </p:extLst>
  </p:cSld>
  <p:clrMapOvr>
    <a:masterClrMapping/>
  </p:clrMapOvr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28E3E77775040BEB12C878E074CF7" ma:contentTypeVersion="0" ma:contentTypeDescription="Create a new document." ma:contentTypeScope="" ma:versionID="5ecb01a9fd66e3add4ce0e7a6911cd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78C584-A191-44E3-86EC-4DD822363D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E65D5-40E2-4BBA-A7FB-76C878500896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E2683C9-629F-4A29-99D5-22D1EC95E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4686</TotalTime>
  <Words>801</Words>
  <Application>Microsoft Office PowerPoint</Application>
  <PresentationFormat>On-screen Show (4:3)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Aileron Light</vt:lpstr>
      <vt:lpstr>Arial</vt:lpstr>
      <vt:lpstr>Calibri</vt:lpstr>
      <vt:lpstr>Calibri Light</vt:lpstr>
      <vt:lpstr>Cambria Math</vt:lpstr>
      <vt:lpstr>Segoe UI</vt:lpstr>
      <vt:lpstr>14_Custom Design</vt:lpstr>
      <vt:lpstr>2_Custom Design</vt:lpstr>
      <vt:lpstr>12_Office Theme</vt:lpstr>
      <vt:lpstr>15_Custom Design</vt:lpstr>
      <vt:lpstr>PowerPoint Presentation</vt:lpstr>
      <vt:lpstr>Learning Outcomes</vt:lpstr>
      <vt:lpstr>What have we considered to this point?</vt:lpstr>
      <vt:lpstr>Authority and Hub Centralities</vt:lpstr>
      <vt:lpstr>The Iterative Algorithm  〖I Step: x〗_i=α∑_j▒〖A_ij y_j 〗    O Step: y_i=β∑_j▒〖A_ij x_j 〗, </vt:lpstr>
      <vt:lpstr>Matrix notation: leading eigenvalue</vt:lpstr>
      <vt:lpstr>Matrix notation: leading eigenvectors</vt:lpstr>
      <vt:lpstr>Overview</vt:lpstr>
      <vt:lpstr>Why is HITS not used as much as, say, PageRank?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MSCE Presentation Template</dc:title>
  <dc:creator>Damian.Shepard</dc:creator>
  <cp:lastModifiedBy>Gera, Ralucca (CIV)</cp:lastModifiedBy>
  <cp:revision>232</cp:revision>
  <cp:lastPrinted>2017-02-23T14:40:56Z</cp:lastPrinted>
  <dcterms:created xsi:type="dcterms:W3CDTF">2012-06-25T16:22:02Z</dcterms:created>
  <dcterms:modified xsi:type="dcterms:W3CDTF">2021-02-07T22:27:06Z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0x01010014828E3E77775040BEB12C878E074CF7</vt:lpwstr>
  </property>
</Properties>
</file>