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6" r:id="rId5"/>
    <p:sldMasterId id="2147483668" r:id="rId6"/>
    <p:sldMasterId id="2147483672" r:id="rId7"/>
  </p:sldMasterIdLst>
  <p:notesMasterIdLst>
    <p:notesMasterId r:id="rId15"/>
  </p:notesMasterIdLst>
  <p:sldIdLst>
    <p:sldId id="987" r:id="rId8"/>
    <p:sldId id="986" r:id="rId9"/>
    <p:sldId id="293" r:id="rId10"/>
    <p:sldId id="332" r:id="rId11"/>
    <p:sldId id="331" r:id="rId12"/>
    <p:sldId id="336" r:id="rId13"/>
    <p:sldId id="335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F654E-E44C-487E-8F3F-90B5D42C8300}" v="2" dt="2021-02-07T22:22:1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434" autoAdjust="0"/>
  </p:normalViewPr>
  <p:slideViewPr>
    <p:cSldViewPr>
      <p:cViewPr varScale="1">
        <p:scale>
          <a:sx n="109" d="100"/>
          <a:sy n="109" d="100"/>
        </p:scale>
        <p:origin x="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21671FE0-3066-4D68-864B-E5705455ABC7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F184579-C7F5-4E94-9DDB-DB9A1E3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1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2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4" indent="0" algn="ctr">
              <a:buNone/>
              <a:defRPr/>
            </a:lvl6pPr>
            <a:lvl7pPr marL="2057298" indent="0" algn="ctr">
              <a:buNone/>
              <a:defRPr/>
            </a:lvl7pPr>
            <a:lvl8pPr marL="2400180" indent="0" algn="ctr">
              <a:buNone/>
              <a:defRPr/>
            </a:lvl8pPr>
            <a:lvl9pPr marL="27430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6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6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55223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2/7/2021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38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1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0.xml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theme" Target="../theme/theme4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573651" y="6505826"/>
            <a:ext cx="445520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Exact Recovery by Semidefinite Programming in the Binary Stochastic Block  Model with Partially Revealed Side Information | SigPort">
            <a:extLst>
              <a:ext uri="{FF2B5EF4-FFF2-40B4-BE49-F238E27FC236}">
                <a16:creationId xmlns:a16="http://schemas.microsoft.com/office/drawing/2014/main" id="{F025DA03-6CE9-4858-8F8F-B8FF69D59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9" y="2567279"/>
            <a:ext cx="1930396" cy="14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smart local moving algorithm for large-scale modularity-based community  detection">
            <a:extLst>
              <a:ext uri="{FF2B5EF4-FFF2-40B4-BE49-F238E27FC236}">
                <a16:creationId xmlns:a16="http://schemas.microsoft.com/office/drawing/2014/main" id="{F0452279-F2D2-4DD5-A605-315F46E88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5" y="2682839"/>
            <a:ext cx="2005496" cy="12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8894E-9187-4444-A41D-8B89C0022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619" t="2542" r="4066" b="2542"/>
          <a:stretch/>
        </p:blipFill>
        <p:spPr>
          <a:xfrm>
            <a:off x="7112001" y="2523576"/>
            <a:ext cx="1517643" cy="1517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1934D-1122-4B1F-9AD9-F420581B3A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161" y="2682840"/>
            <a:ext cx="2009240" cy="12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458200" y="6505825"/>
            <a:ext cx="560971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634E2B-AEEF-4700-A6E1-CBEFF28081E4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19A78F-9BA5-4363-8393-F6624EF90A86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F82B55-6A6B-471D-89E5-B1752BD1FA0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8CFEC-6A31-4A21-80F9-7B4AC946316F}"/>
              </a:ext>
            </a:extLst>
          </p:cNvPr>
          <p:cNvGrpSpPr/>
          <p:nvPr userDrawn="1"/>
        </p:nvGrpSpPr>
        <p:grpSpPr>
          <a:xfrm>
            <a:off x="533400" y="2703982"/>
            <a:ext cx="1505543" cy="1597656"/>
            <a:chOff x="4114800" y="921809"/>
            <a:chExt cx="4800600" cy="5330825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9173099-1B41-43F8-842D-6B8521416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921809"/>
              <a:ext cx="48006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15EAF-1667-4681-BB2C-CAD8CA554547}"/>
                </a:ext>
              </a:extLst>
            </p:cNvPr>
            <p:cNvSpPr/>
            <p:nvPr/>
          </p:nvSpPr>
          <p:spPr bwMode="auto">
            <a:xfrm>
              <a:off x="6210300" y="428625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B5C80B-4F6D-43F1-BD52-AC74A0AFB6BD}"/>
                </a:ext>
              </a:extLst>
            </p:cNvPr>
            <p:cNvSpPr/>
            <p:nvPr/>
          </p:nvSpPr>
          <p:spPr bwMode="auto">
            <a:xfrm>
              <a:off x="7286625" y="198120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BBEE8-8DF8-45AE-81A9-5F657BD677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49" y="2630551"/>
            <a:ext cx="1701803" cy="1596897"/>
          </a:xfrm>
          <a:prstGeom prst="rect">
            <a:avLst/>
          </a:prstGeom>
        </p:spPr>
      </p:pic>
      <p:pic>
        <p:nvPicPr>
          <p:cNvPr id="30" name="Picture 4" descr="PageRank - Wikiwand">
            <a:extLst>
              <a:ext uri="{FF2B5EF4-FFF2-40B4-BE49-F238E27FC236}">
                <a16:creationId xmlns:a16="http://schemas.microsoft.com/office/drawing/2014/main" id="{C8E8B334-E38F-4CAC-B098-CFCE0AA62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2740425"/>
            <a:ext cx="1917548" cy="1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B79D21-5642-4C53-8B6C-9B66F57B04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9" y="2659368"/>
            <a:ext cx="2135898" cy="13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5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rected_acyclic_graph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61804" y="5441762"/>
            <a:ext cx="7182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766">
              <a:defRPr/>
            </a:pPr>
            <a:r>
              <a:rPr lang="en-US" b="1" dirty="0">
                <a:solidFill>
                  <a:srgbClr val="4472C4"/>
                </a:solidFill>
                <a:latin typeface="Aileron Light" panose="00000400000000000000" pitchFamily="50" charset="0"/>
              </a:rPr>
              <a:t>MA4404 Complex Networks</a:t>
            </a:r>
          </a:p>
          <a:p>
            <a:pPr lvl="0" defTabSz="685766">
              <a:defRPr/>
            </a:pPr>
            <a:r>
              <a:rPr lang="en-US" sz="3200" b="1" i="1" dirty="0">
                <a:solidFill>
                  <a:srgbClr val="4472C4"/>
                </a:solidFill>
                <a:latin typeface="Arial" pitchFamily="34" charset="0"/>
                <a:cs typeface="Arial" pitchFamily="34" charset="0"/>
              </a:rPr>
              <a:t>Katz Centrality for directed graphs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1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eaLnBrk="1" hangingPunct="1"/>
            <a:r>
              <a:rPr lang="en-US" altLang="en-US" sz="2000" dirty="0"/>
              <a:t>Understand how Katz centrality is an extension of Eigenvector Centrality to directed graphs.</a:t>
            </a:r>
          </a:p>
          <a:p>
            <a:pPr eaLnBrk="1" hangingPunct="1"/>
            <a:r>
              <a:rPr lang="en-US" altLang="en-US" sz="2000" dirty="0"/>
              <a:t>Compute Katz centrality per node.</a:t>
            </a:r>
          </a:p>
          <a:p>
            <a:pPr eaLnBrk="1" hangingPunct="1"/>
            <a:r>
              <a:rPr lang="en-US" altLang="en-US" sz="2000"/>
              <a:t>Interpret the meaning of the values of Katz centrality.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Centralities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23875" y="838200"/>
            <a:ext cx="8620125" cy="5410200"/>
          </a:xfrm>
        </p:spPr>
        <p:txBody>
          <a:bodyPr/>
          <a:lstStyle/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060889"/>
                  </p:ext>
                </p:extLst>
              </p:nvPr>
            </p:nvGraphicFramePr>
            <p:xfrm>
              <a:off x="0" y="1371600"/>
              <a:ext cx="9144000" cy="481638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48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09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9889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8719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719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number of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0812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proportion of the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centrality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baseline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)|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1808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 (instead of a weight of 1 as in degree centrality)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Eigenvector</a:t>
                          </a:r>
                          <a:r>
                            <a:rPr lang="en-US" sz="135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</a:t>
                          </a:r>
                        </a:p>
                        <a:p>
                          <a:r>
                            <a:rPr lang="en-US" sz="135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(recursive formula):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5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35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35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3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350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35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35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35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35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060889"/>
                  </p:ext>
                </p:extLst>
              </p:nvPr>
            </p:nvGraphicFramePr>
            <p:xfrm>
              <a:off x="0" y="1371600"/>
              <a:ext cx="9144000" cy="481638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48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09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9889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8719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71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" t="-101026" r="-274378" b="-27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058" t="-101026" r="-167718" b="-27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33" t="-101026" r="-1333" b="-27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081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" t="-197980" r="-274378" b="-166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058" t="-197980" r="-167718" b="-166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33" t="-197980" r="-1333" b="-1661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3386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 (instead of a weight of 1 as in degree centrality)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33" t="-290640" r="-1333" b="-62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802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Recall: Strongly connected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06AB9-67B4-49F0-8E58-EF7B17F2B1B7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1659" y="1828800"/>
            <a:ext cx="82296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b="1" dirty="0">
                <a:ea typeface="ＭＳ Ｐゴシック" pitchFamily="34" charset="-128"/>
              </a:rPr>
              <a:t>Definition:</a:t>
            </a:r>
            <a:r>
              <a:rPr lang="en-US" altLang="ja-JP" dirty="0">
                <a:ea typeface="ＭＳ Ｐゴシック" pitchFamily="34" charset="-128"/>
              </a:rPr>
              <a:t> A directed graph </a:t>
            </a:r>
            <a:r>
              <a:rPr lang="en-US" altLang="ja-JP" i="1" dirty="0">
                <a:ea typeface="ＭＳ Ｐゴシック" pitchFamily="34" charset="-128"/>
              </a:rPr>
              <a:t>D</a:t>
            </a:r>
            <a:r>
              <a:rPr lang="en-US" altLang="ja-JP" dirty="0">
                <a:ea typeface="ＭＳ Ｐゴシック" pitchFamily="34" charset="-128"/>
              </a:rPr>
              <a:t> = (</a:t>
            </a:r>
            <a:r>
              <a:rPr lang="en-US" altLang="ja-JP" i="1" dirty="0">
                <a:ea typeface="ＭＳ Ｐゴシック" pitchFamily="34" charset="-128"/>
              </a:rPr>
              <a:t>V</a:t>
            </a:r>
            <a:r>
              <a:rPr lang="en-US" altLang="ja-JP" dirty="0">
                <a:ea typeface="ＭＳ Ｐゴシック" pitchFamily="34" charset="-128"/>
              </a:rPr>
              <a:t>, </a:t>
            </a:r>
            <a:r>
              <a:rPr lang="en-US" altLang="ja-JP" i="1" dirty="0">
                <a:ea typeface="ＭＳ Ｐゴシック" pitchFamily="34" charset="-128"/>
              </a:rPr>
              <a:t>E</a:t>
            </a:r>
            <a:r>
              <a:rPr lang="en-US" altLang="ja-JP" dirty="0">
                <a:ea typeface="ＭＳ Ｐゴシック" pitchFamily="34" charset="-128"/>
              </a:rPr>
              <a:t>) is </a:t>
            </a:r>
            <a:r>
              <a:rPr lang="en-US" altLang="ja-JP" dirty="0">
                <a:solidFill>
                  <a:srgbClr val="3333CC"/>
                </a:solidFill>
                <a:ea typeface="ＭＳ Ｐゴシック" pitchFamily="34" charset="-128"/>
              </a:rPr>
              <a:t>strongly connected</a:t>
            </a:r>
            <a:r>
              <a:rPr lang="en-US" altLang="ja-JP" dirty="0">
                <a:ea typeface="ＭＳ Ｐゴシック" pitchFamily="34" charset="-128"/>
              </a:rPr>
              <a:t> if and only if, for each pair of nodes </a:t>
            </a:r>
            <a:r>
              <a:rPr lang="en-US" altLang="ja-JP" i="1" dirty="0">
                <a:ea typeface="ＭＳ Ｐゴシック" pitchFamily="34" charset="-128"/>
              </a:rPr>
              <a:t>u</a:t>
            </a:r>
            <a:r>
              <a:rPr lang="en-US" altLang="ja-JP" dirty="0">
                <a:ea typeface="ＭＳ Ｐゴシック" pitchFamily="34" charset="-128"/>
              </a:rPr>
              <a:t>, </a:t>
            </a:r>
            <a:r>
              <a:rPr lang="en-US" altLang="ja-JP" i="1" dirty="0">
                <a:ea typeface="ＭＳ Ｐゴシック" pitchFamily="34" charset="-128"/>
              </a:rPr>
              <a:t>v</a:t>
            </a:r>
            <a:r>
              <a:rPr lang="en-US" altLang="ja-JP" dirty="0">
                <a:ea typeface="ＭＳ Ｐゴシック" pitchFamily="34" charset="-128"/>
              </a:rPr>
              <a:t> ∈ </a:t>
            </a:r>
            <a:r>
              <a:rPr lang="en-US" altLang="ja-JP" i="1" dirty="0">
                <a:ea typeface="ＭＳ Ｐゴシック" pitchFamily="34" charset="-128"/>
              </a:rPr>
              <a:t>V</a:t>
            </a:r>
            <a:r>
              <a:rPr lang="en-US" altLang="ja-JP" dirty="0">
                <a:ea typeface="ＭＳ Ｐゴシック" pitchFamily="34" charset="-128"/>
              </a:rPr>
              <a:t>, there is a path from </a:t>
            </a:r>
            <a:r>
              <a:rPr lang="en-US" altLang="ja-JP" i="1" dirty="0">
                <a:ea typeface="ＭＳ Ｐゴシック" pitchFamily="34" charset="-128"/>
              </a:rPr>
              <a:t>u</a:t>
            </a:r>
            <a:r>
              <a:rPr lang="en-US" altLang="ja-JP" dirty="0">
                <a:ea typeface="ＭＳ Ｐゴシック" pitchFamily="34" charset="-128"/>
              </a:rPr>
              <a:t> to </a:t>
            </a:r>
            <a:r>
              <a:rPr lang="en-US" altLang="ja-JP" i="1" dirty="0">
                <a:ea typeface="ＭＳ Ｐゴシック" pitchFamily="34" charset="-128"/>
              </a:rPr>
              <a:t>v</a:t>
            </a:r>
            <a:r>
              <a:rPr lang="en-US" altLang="ja-JP" dirty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The Web graph is not strongly connected since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there are pairs of nodes </a:t>
            </a:r>
            <a:r>
              <a:rPr lang="en-US" altLang="ja-JP" i="1" dirty="0">
                <a:ea typeface="ＭＳ Ｐゴシック" pitchFamily="34" charset="-128"/>
              </a:rPr>
              <a:t>u</a:t>
            </a:r>
            <a:r>
              <a:rPr lang="en-US" altLang="ja-JP" dirty="0">
                <a:ea typeface="ＭＳ Ｐゴシック" pitchFamily="34" charset="-128"/>
              </a:rPr>
              <a:t> and </a:t>
            </a:r>
            <a:r>
              <a:rPr lang="en-US" altLang="ja-JP" i="1" dirty="0">
                <a:ea typeface="ＭＳ Ｐゴシック" pitchFamily="34" charset="-128"/>
              </a:rPr>
              <a:t>v</a:t>
            </a:r>
            <a:r>
              <a:rPr lang="en-US" altLang="ja-JP" dirty="0">
                <a:ea typeface="ＭＳ Ｐゴシック" pitchFamily="34" charset="-128"/>
              </a:rPr>
              <a:t>, there is no path from </a:t>
            </a:r>
            <a:r>
              <a:rPr lang="en-US" altLang="ja-JP" i="1" dirty="0">
                <a:ea typeface="ＭＳ Ｐゴシック" pitchFamily="34" charset="-128"/>
              </a:rPr>
              <a:t>u</a:t>
            </a:r>
            <a:r>
              <a:rPr lang="en-US" altLang="ja-JP" dirty="0">
                <a:ea typeface="ＭＳ Ｐゴシック" pitchFamily="34" charset="-128"/>
              </a:rPr>
              <a:t> to </a:t>
            </a:r>
            <a:r>
              <a:rPr lang="en-US" altLang="ja-JP" i="1" dirty="0">
                <a:ea typeface="ＭＳ Ｐゴシック" pitchFamily="34" charset="-128"/>
              </a:rPr>
              <a:t>v and </a:t>
            </a:r>
            <a:r>
              <a:rPr lang="en-US" altLang="ja-JP" dirty="0">
                <a:ea typeface="ＭＳ Ｐゴシック" pitchFamily="34" charset="-128"/>
              </a:rPr>
              <a:t>from </a:t>
            </a:r>
            <a:r>
              <a:rPr lang="en-US" altLang="ja-JP" i="1" dirty="0">
                <a:ea typeface="ＭＳ Ｐゴシック" pitchFamily="34" charset="-128"/>
              </a:rPr>
              <a:t>v </a:t>
            </a:r>
            <a:r>
              <a:rPr lang="en-US" altLang="ja-JP" dirty="0">
                <a:ea typeface="ＭＳ Ｐゴシック" pitchFamily="34" charset="-128"/>
              </a:rPr>
              <a:t> to </a:t>
            </a:r>
            <a:r>
              <a:rPr lang="en-US" altLang="ja-JP" i="1" dirty="0">
                <a:ea typeface="ＭＳ Ｐゴシック" pitchFamily="34" charset="-128"/>
              </a:rPr>
              <a:t>u</a:t>
            </a:r>
            <a:r>
              <a:rPr lang="en-US" altLang="ja-JP" dirty="0">
                <a:ea typeface="ＭＳ Ｐゴシック" pitchFamily="34" charset="-128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>
                <a:ea typeface="ＭＳ Ｐゴシック" pitchFamily="34" charset="-128"/>
              </a:rPr>
              <a:t>This presents a challenge for nodes that have an in-degree of zero 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ja-JP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FF0000"/>
                </a:solidFill>
                <a:ea typeface="ＭＳ Ｐゴシック" pitchFamily="34" charset="-128"/>
              </a:rPr>
              <a:t>Add a link from each page to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FF0000"/>
                </a:solidFill>
                <a:ea typeface="ＭＳ Ｐゴシック" pitchFamily="34" charset="-128"/>
              </a:rPr>
              <a:t>every page and give each link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FF0000"/>
                </a:solidFill>
                <a:ea typeface="ＭＳ Ｐゴシック" pitchFamily="34" charset="-128"/>
              </a:rPr>
              <a:t>a small transition probability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FF0000"/>
                </a:solidFill>
                <a:ea typeface="ＭＳ Ｐゴシック" pitchFamily="34" charset="-128"/>
              </a:rPr>
              <a:t>controlled by a parameter </a:t>
            </a:r>
            <a:r>
              <a:rPr lang="en-US" altLang="ja-JP" i="1" dirty="0">
                <a:solidFill>
                  <a:srgbClr val="FF0000"/>
                </a:solidFill>
                <a:ea typeface="ＭＳ Ｐゴシック" pitchFamily="34" charset="-128"/>
              </a:rPr>
              <a:t>β</a:t>
            </a:r>
            <a:r>
              <a:rPr lang="en-US" altLang="ja-JP" dirty="0">
                <a:solidFill>
                  <a:srgbClr val="FF0000"/>
                </a:solidFill>
                <a:ea typeface="ＭＳ Ｐゴシック" pitchFamily="34" charset="-128"/>
              </a:rPr>
              <a:t>.</a:t>
            </a:r>
            <a:r>
              <a:rPr lang="en-US" altLang="ja-JP" dirty="0">
                <a:ea typeface="ＭＳ Ｐゴシック" pitchFamily="34" charset="-128"/>
              </a:rPr>
              <a:t>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69505"/>
            <a:ext cx="3110855" cy="21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25094" y="5938391"/>
            <a:ext cx="371890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http://en.wikipedia.org/wiki/Directed_acyclic_graph</a:t>
            </a:r>
            <a:endParaRPr lang="en-US" sz="11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49371" y="54953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3733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3968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Katz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342900" y="1447800"/>
                <a:ext cx="87249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Recall that the eigenvector centrality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 is a weighted degree obtained from the leading eigenvector of 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/>
                      </a:rPr>
                      <m:t>A</m:t>
                    </m:r>
                    <m:r>
                      <a:rPr lang="en-US" sz="18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800" b="1" dirty="0"/>
                      <m:t>x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1800" b="1" dirty="0"/>
                      <m:t>x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/>
                  <a:t>, so its entries are</a:t>
                </a:r>
                <a:br>
                  <a:rPr lang="en-US" sz="1800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Thoughts on how to adapt the above formula for directed graphs?</a:t>
                </a:r>
              </a:p>
              <a:p>
                <a:r>
                  <a:rPr lang="en-US" sz="1800" dirty="0"/>
                  <a:t>Katz centrality: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/>
                  <a:t> + </a:t>
                </a:r>
                <a:r>
                  <a:rPr lang="el-GR" sz="1800" dirty="0">
                    <a:solidFill>
                      <a:srgbClr val="FF0000"/>
                    </a:solidFill>
                  </a:rPr>
                  <a:t>β</a:t>
                </a:r>
                <a:r>
                  <a:rPr lang="en-US" sz="1800" dirty="0">
                    <a:solidFill>
                      <a:srgbClr val="FF0000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1800" dirty="0"/>
                  <a:t>Where </a:t>
                </a:r>
                <a:r>
                  <a:rPr lang="el-GR" sz="1800" dirty="0">
                    <a:solidFill>
                      <a:srgbClr val="FF0000"/>
                    </a:solidFill>
                  </a:rPr>
                  <a:t>β</a:t>
                </a:r>
                <a:r>
                  <a:rPr lang="en-US" sz="1800" dirty="0"/>
                  <a:t> is a </a:t>
                </a:r>
                <a:r>
                  <a:rPr lang="en-US" sz="1800" dirty="0">
                    <a:solidFill>
                      <a:srgbClr val="FF0000"/>
                    </a:solidFill>
                  </a:rPr>
                  <a:t>constant</a:t>
                </a:r>
                <a:r>
                  <a:rPr lang="en-US" sz="1800" dirty="0"/>
                  <a:t> initial weight given </a:t>
                </a:r>
                <a:r>
                  <a:rPr lang="en-US" sz="1800" dirty="0">
                    <a:solidFill>
                      <a:srgbClr val="FF0000"/>
                    </a:solidFill>
                  </a:rPr>
                  <a:t>to each vertex</a:t>
                </a:r>
                <a:r>
                  <a:rPr lang="en-US" sz="1800" dirty="0"/>
                  <a:t> so that vertices with zero in degree (or out degree) are included in calculations.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ja-JP" sz="1800" dirty="0">
                    <a:ea typeface="ＭＳ Ｐゴシック" pitchFamily="34" charset="-128"/>
                  </a:rPr>
                  <a:t>After this augmentation, a random surfer on a particular webpage, has two options:</a:t>
                </a:r>
              </a:p>
              <a:p>
                <a:pPr marL="839788" lvl="1" indent="-495300" eaLnBrk="1" hangingPunct="1">
                  <a:lnSpc>
                    <a:spcPct val="9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dirty="0">
                    <a:ea typeface="ＭＳ Ｐゴシック" pitchFamily="34" charset="-128"/>
                  </a:rPr>
                  <a:t>He randomly chooses an out-link to follow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ja-JP" dirty="0">
                    <a:ea typeface="ＭＳ Ｐゴシック" pitchFamily="34" charset="-128"/>
                  </a:rPr>
                  <a:t>)</a:t>
                </a:r>
              </a:p>
              <a:p>
                <a:pPr marL="839788" lvl="1" indent="-495300" eaLnBrk="1" hangingPunct="1">
                  <a:lnSpc>
                    <a:spcPct val="9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ja-JP" dirty="0">
                    <a:ea typeface="ＭＳ Ｐゴシック" pitchFamily="34" charset="-128"/>
                  </a:rPr>
                  <a:t>He jumps to a random page (</a:t>
                </a:r>
                <a:r>
                  <a:rPr lang="el-GR" altLang="ja-JP" dirty="0">
                    <a:ea typeface="ＭＳ Ｐゴシック" pitchFamily="34" charset="-128"/>
                  </a:rPr>
                  <a:t>β</a:t>
                </a:r>
                <a:r>
                  <a:rPr lang="en-US" altLang="ja-JP" dirty="0">
                    <a:ea typeface="ＭＳ Ｐゴシック" pitchFamily="34" charset="-128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</a:rPr>
                  <a:t>Does </a:t>
                </a:r>
                <a:r>
                  <a:rPr lang="el-GR" sz="1800" dirty="0">
                    <a:solidFill>
                      <a:srgbClr val="FF0000"/>
                    </a:solidFill>
                  </a:rPr>
                  <a:t>β</a:t>
                </a:r>
                <a:r>
                  <a:rPr lang="en-US" sz="1800" dirty="0">
                    <a:solidFill>
                      <a:srgbClr val="FF0000"/>
                    </a:solidFill>
                  </a:rPr>
                  <a:t> have to be the same for each vertex?</a:t>
                </a:r>
              </a:p>
              <a:p>
                <a:r>
                  <a:rPr lang="en-US" sz="1800" dirty="0"/>
                  <a:t>An extension: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800" dirty="0">
                            <a:solidFill>
                              <a:srgbClr val="FF0000"/>
                            </a:solidFill>
                          </a:rPr>
                          <m:t>β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an initial weight given to vertex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as a mechanism to differentiate vertices using some quality not modeled by adjacencies. Vertices with zero in degree (or out degree) will be included in calculations.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42900" y="1447800"/>
                <a:ext cx="8724900" cy="5257800"/>
              </a:xfrm>
              <a:blipFill>
                <a:blip r:embed="rId2"/>
                <a:stretch>
                  <a:fillRect l="-559" t="-9977" r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70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Katz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95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Does</a:t>
            </a:r>
          </a:p>
          <a:p>
            <a:r>
              <a:rPr lang="en-US" dirty="0"/>
              <a:t>Generalize the concept of eigenvector centrality to directed networks that are not strongly connected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Does not</a:t>
            </a:r>
          </a:p>
          <a:p>
            <a:r>
              <a:rPr lang="en-US" dirty="0"/>
              <a:t>Control for the fact that a high centrality vertex imparts high centrality on those vertices “downstream,” or all those vertices reachable from that high centrality vertex </a:t>
            </a:r>
            <a:r>
              <a:rPr lang="en-US" dirty="0">
                <a:sym typeface="Wingdings" panose="05000000000000000000" pitchFamily="2" charset="2"/>
              </a:rPr>
              <a:t> PageRank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PageRank - Wikiwand">
            <a:extLst>
              <a:ext uri="{FF2B5EF4-FFF2-40B4-BE49-F238E27FC236}">
                <a16:creationId xmlns:a16="http://schemas.microsoft.com/office/drawing/2014/main" id="{CC71E26E-1AF8-4D32-8622-79AC749B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12" y="2209800"/>
            <a:ext cx="3987730" cy="28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1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Overview: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23875" y="838200"/>
            <a:ext cx="8620125" cy="5410200"/>
          </a:xfrm>
        </p:spPr>
        <p:txBody>
          <a:bodyPr/>
          <a:lstStyle/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854116"/>
                  </p:ext>
                </p:extLst>
              </p:nvPr>
            </p:nvGraphicFramePr>
            <p:xfrm>
              <a:off x="0" y="1295400"/>
              <a:ext cx="9144001" cy="5562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644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924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50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6203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0852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631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800" baseline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</a:t>
                          </a:r>
                          <a:r>
                            <a:rPr lang="en-US" sz="1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sz="1800" baseline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proportion of the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degree centrality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aseline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aseline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sz="1800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aseline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  <m:r>
                                  <a:rPr lang="en-US" sz="180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aseline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1800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8469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Eigenvector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630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out-degree vertices (where each vertex has some pre-assigned weight)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out degree of the neighbors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Directed graphs</a:t>
                          </a:r>
                        </a:p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 not strongly connected</a:t>
                          </a: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Katz centrality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dirty="0"/>
                            <a:t> + </a:t>
                          </a:r>
                          <a:r>
                            <a:rPr lang="el-GR" dirty="0">
                              <a:solidFill>
                                <a:schemeClr val="tx1"/>
                              </a:solidFill>
                            </a:rPr>
                            <a:t>β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Where </a:t>
                          </a:r>
                          <a:r>
                            <a:rPr lang="el-GR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is some initial weight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854116"/>
                  </p:ext>
                </p:extLst>
              </p:nvPr>
            </p:nvGraphicFramePr>
            <p:xfrm>
              <a:off x="0" y="1295400"/>
              <a:ext cx="9144001" cy="5562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644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924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50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6203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0852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631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800" baseline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</a:t>
                          </a:r>
                          <a:r>
                            <a:rPr lang="en-US" sz="1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sz="1800" baseline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3372" t="-92424" r="-224709" b="-2752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1788" t="-92424" r="-883" b="-2752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8469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1788" t="-156148" r="-883" b="-123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630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out-degree vertices (where each vertex has some pre-assigned weight)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out degree of the neighbors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Directed graphs</a:t>
                          </a:r>
                        </a:p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that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are not strongly connected</a:t>
                          </a: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1788" t="-216263" r="-883" b="-4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0492897"/>
      </p:ext>
    </p:extLst>
  </p:cSld>
  <p:clrMapOvr>
    <a:masterClrMapping/>
  </p:clrMapOvr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8E3E77775040BEB12C878E074CF7" ma:contentTypeVersion="0" ma:contentTypeDescription="Create a new document." ma:contentTypeScope="" ma:versionID="5ecb01a9fd66e3add4ce0e7a6911cd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8C584-A191-44E3-86EC-4DD822363D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E65D5-40E2-4BBA-A7FB-76C87850089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E2683C9-629F-4A29-99D5-22D1EC95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681</Words>
  <Application>Microsoft Office PowerPoint</Application>
  <PresentationFormat>On-screen Show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Aileron Light</vt:lpstr>
      <vt:lpstr>Arial</vt:lpstr>
      <vt:lpstr>Calibri</vt:lpstr>
      <vt:lpstr>Calibri Light</vt:lpstr>
      <vt:lpstr>Cambria Math</vt:lpstr>
      <vt:lpstr>Segoe UI</vt:lpstr>
      <vt:lpstr>Wingdings</vt:lpstr>
      <vt:lpstr>14_Custom Design</vt:lpstr>
      <vt:lpstr>2_Custom Design</vt:lpstr>
      <vt:lpstr>12_Office Theme</vt:lpstr>
      <vt:lpstr>15_Custom Design</vt:lpstr>
      <vt:lpstr>PowerPoint Presentation</vt:lpstr>
      <vt:lpstr>Learning Outcomes</vt:lpstr>
      <vt:lpstr>Recall: Centralities</vt:lpstr>
      <vt:lpstr>Recall: Strongly connected</vt:lpstr>
      <vt:lpstr>Katz Centrality</vt:lpstr>
      <vt:lpstr>Katz Centrality</vt:lpstr>
      <vt:lpstr>Updated Overview: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Presentation Template</dc:title>
  <dc:creator>Damian.Shepard</dc:creator>
  <cp:lastModifiedBy>Gera, Ralucca (CIV)</cp:lastModifiedBy>
  <cp:revision>208</cp:revision>
  <cp:lastPrinted>2020-02-04T00:54:37Z</cp:lastPrinted>
  <dcterms:created xsi:type="dcterms:W3CDTF">2012-06-25T16:22:02Z</dcterms:created>
  <dcterms:modified xsi:type="dcterms:W3CDTF">2021-02-07T22:22:51Z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0x01010014828E3E77775040BEB12C878E074CF7</vt:lpwstr>
  </property>
</Properties>
</file>