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63" r:id="rId6"/>
    <p:sldMasterId id="2147483665" r:id="rId7"/>
    <p:sldMasterId id="2147483669" r:id="rId8"/>
    <p:sldMasterId id="2147483674" r:id="rId9"/>
    <p:sldMasterId id="2147483677" r:id="rId10"/>
  </p:sldMasterIdLst>
  <p:notesMasterIdLst>
    <p:notesMasterId r:id="rId41"/>
  </p:notesMasterIdLst>
  <p:sldIdLst>
    <p:sldId id="991" r:id="rId11"/>
    <p:sldId id="986" r:id="rId12"/>
    <p:sldId id="337" r:id="rId13"/>
    <p:sldId id="338" r:id="rId14"/>
    <p:sldId id="339" r:id="rId15"/>
    <p:sldId id="340" r:id="rId16"/>
    <p:sldId id="976" r:id="rId17"/>
    <p:sldId id="341" r:id="rId18"/>
    <p:sldId id="342" r:id="rId19"/>
    <p:sldId id="343" r:id="rId20"/>
    <p:sldId id="344" r:id="rId21"/>
    <p:sldId id="345" r:id="rId22"/>
    <p:sldId id="965" r:id="rId23"/>
    <p:sldId id="346" r:id="rId24"/>
    <p:sldId id="347" r:id="rId25"/>
    <p:sldId id="349" r:id="rId26"/>
    <p:sldId id="988" r:id="rId27"/>
    <p:sldId id="350" r:id="rId28"/>
    <p:sldId id="351" r:id="rId29"/>
    <p:sldId id="352" r:id="rId30"/>
    <p:sldId id="353" r:id="rId31"/>
    <p:sldId id="354" r:id="rId32"/>
    <p:sldId id="987" r:id="rId33"/>
    <p:sldId id="989" r:id="rId34"/>
    <p:sldId id="359" r:id="rId35"/>
    <p:sldId id="360" r:id="rId36"/>
    <p:sldId id="990" r:id="rId37"/>
    <p:sldId id="355" r:id="rId38"/>
    <p:sldId id="356" r:id="rId39"/>
    <p:sldId id="357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FC350-129F-412E-83EC-44EC6A446B75}" v="4" dt="2021-02-07T22:24:16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3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5/10/relationships/revisionInfo" Target="revisionInfo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29F3F-0F70-4553-974A-8ACFF09AA0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D5A5EE-5912-462A-8567-7D488AA02D5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420B41-FDDE-4F54-A197-DB8F6B195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27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69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17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1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0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3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4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CS583, Bing Liu, 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2759-C8B5-4CD4-96C1-744099AB920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7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3533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theme" Target="../theme/theme7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16781" y="561856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" y="76200"/>
            <a:ext cx="1530826" cy="1064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0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Exact Recovery by Semidefinite Programming in the Binary Stochastic Block  Model with Partially Revealed Side Information | SigPort">
            <a:extLst>
              <a:ext uri="{FF2B5EF4-FFF2-40B4-BE49-F238E27FC236}">
                <a16:creationId xmlns:a16="http://schemas.microsoft.com/office/drawing/2014/main" id="{F025DA03-6CE9-4858-8F8F-B8FF69D59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2567279"/>
            <a:ext cx="1930396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F0452279-F2D2-4DD5-A605-315F46E88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2682839"/>
            <a:ext cx="2005496" cy="1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8894E-9187-4444-A41D-8B89C0022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19" t="2542" r="4066" b="2542"/>
          <a:stretch/>
        </p:blipFill>
        <p:spPr>
          <a:xfrm>
            <a:off x="7112001" y="2523576"/>
            <a:ext cx="1517643" cy="15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1934D-1122-4B1F-9AD9-F420581B3A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161" y="2682840"/>
            <a:ext cx="2009240" cy="1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1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hrefs.com/blog/google-pageran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rleansmarketing.com/web-development1/microsites/#.VMX4xntHEq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png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0.png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cornell.edu/~mec/Winter2009/RalucaRemus/Lecture3/lecture3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cornell.edu/~mec/Winter2009/RalucaRemus/Lecture3/lecture3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rected_acyclic_grap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0.wmf"/><Relationship Id="rId4" Type="http://schemas.openxmlformats.org/officeDocument/2006/relationships/hyperlink" Target="http://www.math.cornell.edu/~mec/Winter2009/RalucaRemus/Lecture3/lecture3.html" TargetMode="External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cornell.edu/~mec/Winter2009/RalucaRemus/Lecture4/lecture4.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61804" y="5441762"/>
            <a:ext cx="71821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766">
              <a:defRPr/>
            </a:pPr>
            <a:r>
              <a:rPr lang="en-US" b="1" dirty="0">
                <a:solidFill>
                  <a:srgbClr val="4472C4"/>
                </a:solidFill>
                <a:latin typeface="Aileron Light" panose="00000400000000000000" pitchFamily="50" charset="0"/>
              </a:rPr>
              <a:t>MA4404 Complex Networks</a:t>
            </a:r>
          </a:p>
          <a:p>
            <a:pPr lvl="0" defTabSz="685766">
              <a:defRPr/>
            </a:pPr>
            <a:r>
              <a:rPr lang="en-US" sz="3200" b="1" i="1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PageRank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specifically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F890E-EC3E-4690-95D2-468F0B71011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641771"/>
            <a:ext cx="5124450" cy="4608513"/>
          </a:xfrm>
        </p:spPr>
        <p:txBody>
          <a:bodyPr>
            <a:normAutofit/>
          </a:bodyPr>
          <a:lstStyle/>
          <a:p>
            <a:pPr marL="571500" indent="-571500" eaLnBrk="1" hangingPunct="1"/>
            <a:r>
              <a:rPr lang="en-US" altLang="ja-JP" sz="2400" dirty="0">
                <a:ea typeface="ＭＳ Ｐゴシック" pitchFamily="34" charset="-128"/>
              </a:rPr>
              <a:t>A hyperlink from a page to another page is an implicit transmission of authority to the target page. </a:t>
            </a:r>
          </a:p>
          <a:p>
            <a:pPr marL="839788" lvl="1" indent="-495300" eaLnBrk="1" hangingPunct="1">
              <a:buFont typeface="Wingdings" panose="05000000000000000000" pitchFamily="2" charset="2"/>
              <a:buChar char="ü"/>
            </a:pPr>
            <a:r>
              <a:rPr lang="en-US" altLang="ja-JP" sz="2000" dirty="0">
                <a:ea typeface="ＭＳ Ｐゴシック" pitchFamily="34" charset="-128"/>
              </a:rPr>
              <a:t>The more in-links that a page </a:t>
            </a:r>
            <a:r>
              <a:rPr lang="en-US" altLang="ja-JP" sz="2000" i="1" dirty="0">
                <a:ea typeface="ＭＳ Ｐゴシック" pitchFamily="34" charset="-128"/>
              </a:rPr>
              <a:t>i </a:t>
            </a:r>
            <a:r>
              <a:rPr lang="en-US" altLang="ja-JP" sz="2000" dirty="0">
                <a:ea typeface="ＭＳ Ｐゴシック" pitchFamily="34" charset="-128"/>
              </a:rPr>
              <a:t>receives, the more prestige the page </a:t>
            </a:r>
            <a:r>
              <a:rPr lang="en-US" altLang="ja-JP" sz="2000" i="1" dirty="0">
                <a:ea typeface="ＭＳ Ｐゴシック" pitchFamily="34" charset="-128"/>
              </a:rPr>
              <a:t>i</a:t>
            </a:r>
            <a:r>
              <a:rPr lang="en-US" altLang="ja-JP" sz="2000" dirty="0">
                <a:ea typeface="ＭＳ Ｐゴシック" pitchFamily="34" charset="-128"/>
              </a:rPr>
              <a:t> has. </a:t>
            </a:r>
          </a:p>
          <a:p>
            <a:pPr marL="571500" indent="-571500" eaLnBrk="1" hangingPunct="1"/>
            <a:r>
              <a:rPr lang="en-US" altLang="ja-JP" sz="2400" dirty="0">
                <a:ea typeface="ＭＳ Ｐゴシック" pitchFamily="34" charset="-128"/>
              </a:rPr>
              <a:t>Pages that point to page </a:t>
            </a:r>
            <a:r>
              <a:rPr lang="en-US" altLang="ja-JP" sz="2400" i="1" dirty="0">
                <a:ea typeface="ＭＳ Ｐゴシック" pitchFamily="34" charset="-128"/>
              </a:rPr>
              <a:t>i</a:t>
            </a:r>
            <a:r>
              <a:rPr lang="en-US" altLang="ja-JP" sz="2400" dirty="0">
                <a:ea typeface="ＭＳ Ｐゴシック" pitchFamily="34" charset="-128"/>
              </a:rPr>
              <a:t> also have their own prestige scores. </a:t>
            </a:r>
          </a:p>
          <a:p>
            <a:pPr marL="839788" lvl="1" indent="-495300" eaLnBrk="1" hangingPunct="1">
              <a:buFont typeface="Wingdings" panose="05000000000000000000" pitchFamily="2" charset="2"/>
              <a:buChar char="ü"/>
            </a:pPr>
            <a:r>
              <a:rPr lang="en-US" altLang="ja-JP" sz="2000" dirty="0">
                <a:ea typeface="ＭＳ Ｐゴシック" pitchFamily="34" charset="-128"/>
              </a:rPr>
              <a:t>A page of a higher prestige pointing to </a:t>
            </a:r>
            <a:r>
              <a:rPr lang="en-US" altLang="ja-JP" sz="2000" i="1" dirty="0">
                <a:ea typeface="ＭＳ Ｐゴシック" pitchFamily="34" charset="-128"/>
              </a:rPr>
              <a:t>i</a:t>
            </a:r>
            <a:r>
              <a:rPr lang="en-US" altLang="ja-JP" sz="2000" dirty="0">
                <a:ea typeface="ＭＳ Ｐゴシック" pitchFamily="34" charset="-128"/>
              </a:rPr>
              <a:t> is more important than a page of a lower prestige pointing to </a:t>
            </a:r>
            <a:r>
              <a:rPr lang="en-US" altLang="ja-JP" sz="2000" i="1" dirty="0">
                <a:ea typeface="ＭＳ Ｐゴシック" pitchFamily="34" charset="-128"/>
              </a:rPr>
              <a:t>i</a:t>
            </a:r>
            <a:r>
              <a:rPr lang="en-US" altLang="ja-JP" sz="2000" dirty="0">
                <a:ea typeface="ＭＳ Ｐゴシック" pitchFamily="34" charset="-128"/>
              </a:rPr>
              <a:t>. </a:t>
            </a:r>
          </a:p>
          <a:p>
            <a:pPr marL="839788" lvl="1" indent="-495300" eaLnBrk="1" hangingPunct="1">
              <a:buFont typeface="Wingdings" panose="05000000000000000000" pitchFamily="2" charset="2"/>
              <a:buChar char="ü"/>
            </a:pPr>
            <a:r>
              <a:rPr lang="en-US" altLang="ja-JP" sz="2000" dirty="0">
                <a:ea typeface="ＭＳ Ｐゴシック" pitchFamily="34" charset="-128"/>
              </a:rPr>
              <a:t>In other words, a page is important if it is pointed to by other important pages. </a:t>
            </a: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B517D-1463-416F-BBEC-53CA9721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48" y="2444083"/>
            <a:ext cx="3742371" cy="2749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CF30FA-E4F7-4336-BABE-821F9A1104D5}"/>
              </a:ext>
            </a:extLst>
          </p:cNvPr>
          <p:cNvSpPr txBox="1"/>
          <p:nvPr/>
        </p:nvSpPr>
        <p:spPr>
          <a:xfrm>
            <a:off x="6019800" y="6134868"/>
            <a:ext cx="29220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</a:t>
            </a:r>
            <a:r>
              <a:rPr lang="en-US" sz="900" dirty="0">
                <a:hlinkClick r:id="rId3"/>
              </a:rPr>
              <a:t>https://ahrefs.com/blog/google-pagerank/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2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 web can be viewed </a:t>
            </a:r>
            <a:br>
              <a:rPr lang="en-US" altLang="en-US" sz="3200" dirty="0"/>
            </a:br>
            <a:r>
              <a:rPr lang="en-US" altLang="en-US" sz="3200" dirty="0"/>
              <a:t>as directed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981200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The nodes or vertices are the web pages.</a:t>
            </a:r>
          </a:p>
          <a:p>
            <a:pPr eaLnBrk="1" hangingPunct="1"/>
            <a:r>
              <a:rPr lang="en-US" altLang="en-US" sz="2000" dirty="0"/>
              <a:t>The edges are the hyperlinks between websites</a:t>
            </a:r>
          </a:p>
          <a:p>
            <a:pPr eaLnBrk="1" hangingPunct="1"/>
            <a:r>
              <a:rPr lang="en-US" altLang="en-US" sz="2000" dirty="0">
                <a:solidFill>
                  <a:prstClr val="black"/>
                </a:solidFill>
              </a:rPr>
              <a:t>This digraph has more than  10 billion vertices and it is growing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every second!</a:t>
            </a:r>
          </a:p>
          <a:p>
            <a:pPr eaLnBrk="1" hangingPunct="1"/>
            <a:r>
              <a:rPr lang="en-US" altLang="en-US" sz="2000" dirty="0">
                <a:solidFill>
                  <a:prstClr val="black"/>
                </a:solidFill>
              </a:rPr>
              <a:t>Google is useful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because it ranks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these outputs well,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not because it finds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more relevant pages </a:t>
            </a:r>
          </a:p>
          <a:p>
            <a:pPr eaLnBrk="1" hangingPunct="1"/>
            <a:endParaRPr lang="en-US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31420"/>
            <a:ext cx="3581400" cy="26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47268-9BDC-433A-A166-CEBC89CC6121}"/>
              </a:ext>
            </a:extLst>
          </p:cNvPr>
          <p:cNvSpPr txBox="1"/>
          <p:nvPr/>
        </p:nvSpPr>
        <p:spPr>
          <a:xfrm>
            <a:off x="5410200" y="6176682"/>
            <a:ext cx="38144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http://orleansmarketing.com/web-development1/microsites/#.VMX4xntHEqI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717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64" y="4495800"/>
            <a:ext cx="3108236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web at a glance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000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117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1190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162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324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67000"/>
            <a:ext cx="2800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990600"/>
            <a:ext cx="6096000" cy="541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09600" y="838200"/>
            <a:ext cx="28194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22325" y="1233487"/>
            <a:ext cx="232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PageRank Algorithm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98333" y="5088730"/>
            <a:ext cx="219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Query-independent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6452809"/>
            <a:ext cx="2738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M. Ram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Murty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Queen’s University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2122" y="3706636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1331893"/>
            <a:ext cx="137730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Index: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content</a:t>
            </a:r>
          </a:p>
        </p:txBody>
      </p:sp>
    </p:spTree>
    <p:extLst>
      <p:ext uri="{BB962C8B-B14F-4D97-AF65-F5344CB8AC3E}">
        <p14:creationId xmlns:p14="http://schemas.microsoft.com/office/powerpoint/2010/main" val="7266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/>
      <p:bldP spid="19468" grpId="0"/>
      <p:bldP spid="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6472445" y="2888590"/>
            <a:ext cx="2388396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Computing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PageRank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/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/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the centrality at time t=0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=1, 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∀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𝑗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blipFill>
                <a:blip r:embed="rId4"/>
                <a:stretch>
                  <a:fillRect t="-5505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PageRank algorithm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44F2D-EA53-4F01-B6C9-372CD53CD21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98794" y="1447800"/>
                <a:ext cx="8785225" cy="550545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ja-JP" sz="2000" dirty="0">
                    <a:ea typeface="ＭＳ Ｐゴシック" pitchFamily="34" charset="-128"/>
                  </a:rPr>
                  <a:t>Eigenvector centrality:</a:t>
                </a:r>
                <a:r>
                  <a:rPr lang="en-US" altLang="ja-JP" sz="2000" dirty="0">
                    <a:solidFill>
                      <a:schemeClr val="tx1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ja-JP" sz="2000" i="1" dirty="0">
                    <a:solidFill>
                      <a:schemeClr val="tx1"/>
                    </a:solidFill>
                    <a:ea typeface="ＭＳ Ｐゴシック" pitchFamily="34" charset="-128"/>
                  </a:rPr>
                  <a:t>i</a:t>
                </a:r>
                <a:r>
                  <a:rPr lang="en-US" altLang="ja-JP" sz="2000" dirty="0">
                    <a:solidFill>
                      <a:schemeClr val="tx1"/>
                    </a:solidFill>
                    <a:ea typeface="ＭＳ Ｐゴシック" pitchFamily="34" charset="-128"/>
                  </a:rPr>
                  <a:t>’s Rank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ＭＳ Ｐゴシック" pitchFamily="34" charset="-128"/>
                  </a:rPr>
                  <a:t> is the 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sum</a:t>
                </a:r>
                <a:r>
                  <a:rPr lang="en-US" altLang="ja-JP" sz="2000" dirty="0">
                    <a:ea typeface="ＭＳ Ｐゴシック" pitchFamily="34" charset="-128"/>
                  </a:rPr>
                  <a:t> of the 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Rank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>
                    <a:ea typeface="ＭＳ Ｐゴシック" pitchFamily="34" charset="-128"/>
                  </a:rPr>
                  <a:t> of all pages </a:t>
                </a:r>
                <a:r>
                  <a:rPr lang="en-US" altLang="ja-JP" sz="2000" i="1" dirty="0">
                    <a:solidFill>
                      <a:srgbClr val="FF0000"/>
                    </a:solidFill>
                    <a:ea typeface="ＭＳ Ｐゴシック" pitchFamily="34" charset="-128"/>
                  </a:rPr>
                  <a:t>j</a:t>
                </a:r>
                <a:r>
                  <a:rPr lang="en-US" altLang="ja-JP" sz="2000" dirty="0">
                    <a:ea typeface="ＭＳ Ｐゴシック" pitchFamily="34" charset="-128"/>
                  </a:rPr>
                  <a:t> that 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point to </a:t>
                </a:r>
                <a:r>
                  <a:rPr lang="en-US" altLang="ja-JP" sz="2000" i="1" dirty="0">
                    <a:solidFill>
                      <a:srgbClr val="FF0000"/>
                    </a:solidFill>
                    <a:ea typeface="ＭＳ Ｐゴシック" pitchFamily="34" charset="-128"/>
                  </a:rPr>
                  <a:t>i </a:t>
                </a:r>
                <a:r>
                  <a:rPr lang="en-US" altLang="ja-JP" sz="2000" i="1" dirty="0">
                    <a:ea typeface="ＭＳ Ｐゴシック" pitchFamily="34" charset="-128"/>
                  </a:rPr>
                  <a:t>:</a:t>
                </a:r>
                <a:endParaRPr lang="en-US" altLang="ja-JP" sz="2000" dirty="0">
                  <a:ea typeface="ＭＳ Ｐゴシック" pitchFamily="34" charset="-128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ja-JP" sz="2000" dirty="0">
                    <a:ea typeface="ＭＳ Ｐゴシック" pitchFamily="34" charset="-128"/>
                  </a:rPr>
                  <a:t>Then Katz centrality adds </a:t>
                </a:r>
                <a:r>
                  <a:rPr lang="en-US" altLang="ja-JP" sz="2000" b="1" dirty="0">
                    <a:solidFill>
                      <a:srgbClr val="7030A0"/>
                    </a:solidFill>
                    <a:ea typeface="ＭＳ Ｐゴシック" pitchFamily="34" charset="-128"/>
                  </a:rPr>
                  <a:t>the teleportation </a:t>
                </a:r>
                <a:r>
                  <a:rPr lang="en-US" altLang="ja-JP" sz="2000" dirty="0">
                    <a:ea typeface="ＭＳ Ｐゴシック" pitchFamily="34" charset="-128"/>
                  </a:rPr>
                  <a:t>by adding a small weight edge to each node (using a weight of </a:t>
                </a:r>
                <a14:m>
                  <m:oMath xmlns:m="http://schemas.openxmlformats.org/officeDocument/2006/math">
                    <m:r>
                      <a:rPr lang="el-GR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ＭＳ Ｐゴシック" pitchFamily="34" charset="-128"/>
                      </a:rPr>
                      <m:t>𝜷</m:t>
                    </m:r>
                    <m:r>
                      <a:rPr lang="el-GR" altLang="ja-JP" sz="2000" i="1">
                        <a:solidFill>
                          <a:srgbClr val="7030A0"/>
                        </a:solidFill>
                        <a:latin typeface="Cambria Math"/>
                        <a:ea typeface="ＭＳ Ｐゴシック" pitchFamily="34" charset="-128"/>
                      </a:rPr>
                      <m:t> </m:t>
                    </m:r>
                  </m:oMath>
                </a14:m>
                <a:r>
                  <a:rPr lang="en-US" altLang="ja-JP" sz="2000" dirty="0">
                    <a:ea typeface="ＭＳ Ｐゴシック" pitchFamily="34" charset="-128"/>
                  </a:rPr>
                  <a:t>):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+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ＭＳ Ｐゴシック" pitchFamily="34" charset="-128"/>
                      </a:rPr>
                      <m:t> </m:t>
                    </m:r>
                    <m:r>
                      <a:rPr lang="el-GR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ＭＳ Ｐゴシック" pitchFamily="34" charset="-128"/>
                      </a:rPr>
                      <m:t>𝜷</m:t>
                    </m:r>
                  </m:oMath>
                </a14:m>
                <a:endParaRPr lang="en-US" altLang="ja-JP" sz="2000" b="1" dirty="0">
                  <a:ea typeface="ＭＳ Ｐゴシック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ja-JP" sz="2000" dirty="0">
                    <a:ea typeface="ＭＳ Ｐゴシック" pitchFamily="34" charset="-128"/>
                  </a:rPr>
                  <a:t>BUT, since a page </a:t>
                </a:r>
                <a:r>
                  <a:rPr lang="en-US" altLang="ja-JP" sz="2000" i="1" dirty="0">
                    <a:solidFill>
                      <a:srgbClr val="FF0000"/>
                    </a:solidFill>
                    <a:ea typeface="ＭＳ Ｐゴシック" pitchFamily="34" charset="-128"/>
                  </a:rPr>
                  <a:t>j</a:t>
                </a:r>
                <a:r>
                  <a:rPr lang="en-US" altLang="ja-JP" sz="2000" dirty="0">
                    <a:ea typeface="ＭＳ Ｐゴシック" pitchFamily="34" charset="-128"/>
                  </a:rPr>
                  <a:t> may </a:t>
                </a:r>
                <a:r>
                  <a:rPr lang="en-US" altLang="ja-JP" sz="2000" dirty="0">
                    <a:solidFill>
                      <a:srgbClr val="00B050"/>
                    </a:solidFill>
                    <a:ea typeface="ＭＳ Ｐゴシック" pitchFamily="34" charset="-128"/>
                  </a:rPr>
                  <a:t>point to many </a:t>
                </a:r>
                <a:r>
                  <a:rPr lang="en-US" altLang="ja-JP" sz="2000" dirty="0">
                    <a:ea typeface="ＭＳ Ｐゴシック" pitchFamily="34" charset="-128"/>
                  </a:rPr>
                  <a:t>other pages, its </a:t>
                </a:r>
                <a:r>
                  <a:rPr lang="en-US" altLang="ja-JP" sz="2000" dirty="0">
                    <a:solidFill>
                      <a:srgbClr val="00B050"/>
                    </a:solidFill>
                    <a:ea typeface="ＭＳ Ｐゴシック" pitchFamily="34" charset="-128"/>
                  </a:rPr>
                  <a:t>prestige score </a:t>
                </a:r>
                <a:r>
                  <a:rPr lang="en-US" altLang="ja-JP" sz="2000" dirty="0">
                    <a:ea typeface="ＭＳ Ｐゴシック" pitchFamily="34" charset="-128"/>
                  </a:rPr>
                  <a:t>should be </a:t>
                </a:r>
                <a:r>
                  <a:rPr lang="en-US" altLang="ja-JP" sz="2000" dirty="0">
                    <a:solidFill>
                      <a:srgbClr val="00B050"/>
                    </a:solidFill>
                    <a:ea typeface="ＭＳ Ｐゴシック" pitchFamily="34" charset="-128"/>
                  </a:rPr>
                  <a:t>shared</a:t>
                </a:r>
                <a:r>
                  <a:rPr lang="en-US" altLang="ja-JP" sz="2000" dirty="0">
                    <a:ea typeface="ＭＳ Ｐゴシック" pitchFamily="34" charset="-128"/>
                  </a:rPr>
                  <a:t> among these pages.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	(For example NPS pointing to many sites)</a:t>
                </a:r>
                <a:endParaRPr lang="en-US" altLang="ja-JP" sz="2000" dirty="0">
                  <a:ea typeface="ＭＳ Ｐゴシック" pitchFamily="34" charset="-128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𝑑𝑒𝑔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000" dirty="0"/>
                  <a:t> +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ＭＳ Ｐゴシック" pitchFamily="34" charset="-128"/>
                      </a:rPr>
                      <m:t> </m:t>
                    </m:r>
                    <m:r>
                      <a:rPr lang="el-GR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ＭＳ Ｐゴシック" pitchFamily="34" charset="-128"/>
                      </a:rPr>
                      <m:t>𝜷</m:t>
                    </m:r>
                  </m:oMath>
                </a14:m>
                <a:endParaRPr lang="en-US" altLang="ja-JP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48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98794" y="1447800"/>
                <a:ext cx="8785225" cy="5505450"/>
              </a:xfrm>
              <a:blipFill>
                <a:blip r:embed="rId2"/>
                <a:stretch>
                  <a:fillRect l="-625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3242489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notation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42632-60DB-40C4-9C03-D302AA0B57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52401" y="1462088"/>
                <a:ext cx="8991600" cy="5319712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n-US" altLang="ja-JP" sz="1600" dirty="0">
                    <a:ea typeface="ＭＳ Ｐゴシック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/>
                        <a:ea typeface="ＭＳ Ｐゴシック" pitchFamily="34" charset="-128"/>
                      </a:rPr>
                      <m:t>𝒙</m:t>
                    </m:r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 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be a </a:t>
                </a:r>
                <a:r>
                  <a:rPr lang="en-US" altLang="ja-JP" sz="1600" i="1" dirty="0">
                    <a:ea typeface="ＭＳ Ｐゴシック" pitchFamily="34" charset="-128"/>
                  </a:rPr>
                  <a:t>n</a:t>
                </a:r>
                <a:r>
                  <a:rPr lang="en-US" altLang="ja-JP" sz="1600" dirty="0">
                    <a:ea typeface="ＭＳ Ｐゴシック" pitchFamily="34" charset="-128"/>
                  </a:rPr>
                  <a:t>-dimensional column vector of PageRank values, i.e., </a:t>
                </a:r>
                <a14:m>
                  <m:oMath xmlns:m="http://schemas.openxmlformats.org/officeDocument/2006/math">
                    <m:r>
                      <a:rPr lang="en-US" altLang="ja-JP" sz="1600" b="1" i="1">
                        <a:latin typeface="Cambria Math"/>
                        <a:ea typeface="ＭＳ Ｐゴシック" pitchFamily="34" charset="-128"/>
                      </a:rPr>
                      <m:t>𝒙</m:t>
                    </m:r>
                    <m:r>
                      <a:rPr lang="en-US" altLang="ja-JP" sz="1600" b="1" i="1" smtClean="0">
                        <a:latin typeface="Cambria Math"/>
                        <a:ea typeface="ＭＳ Ｐゴシック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𝟏</m:t>
                        </m:r>
                      </m:sub>
                    </m:sSub>
                    <m:r>
                      <a:rPr lang="en-US" altLang="ja-JP" sz="1600" b="1" i="1" smtClean="0">
                        <a:latin typeface="Cambria Math"/>
                        <a:ea typeface="ＭＳ Ｐゴシック" pitchFamily="34" charset="-128"/>
                      </a:rPr>
                      <m:t>, </m:t>
                    </m:r>
                    <m:sSub>
                      <m:sSub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𝟐</m:t>
                        </m:r>
                      </m:sub>
                    </m:sSub>
                    <m:r>
                      <a:rPr lang="en-US" altLang="ja-JP" sz="1600" b="1" i="1" smtClean="0">
                        <a:latin typeface="Cambria Math"/>
                        <a:ea typeface="ＭＳ Ｐゴシック" pitchFamily="34" charset="-128"/>
                      </a:rPr>
                      <m:t>, …, </m:t>
                    </m:r>
                    <m:sSub>
                      <m:sSub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ja-JP" sz="1600" b="1" i="1" smtClean="0">
                            <a:latin typeface="Cambria Math"/>
                            <a:ea typeface="ＭＳ Ｐゴシック" pitchFamily="34" charset="-128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)</a:t>
                </a:r>
                <a:r>
                  <a:rPr lang="en-US" altLang="ja-JP" sz="1600" i="1" baseline="30000" dirty="0">
                    <a:ea typeface="ＭＳ Ｐゴシック" pitchFamily="34" charset="-128"/>
                  </a:rPr>
                  <a:t>T</a:t>
                </a:r>
                <a:r>
                  <a:rPr lang="en-US" altLang="ja-JP" sz="1600" dirty="0">
                    <a:ea typeface="ＭＳ Ｐゴシック" pitchFamily="34" charset="-128"/>
                  </a:rPr>
                  <a:t>.</a:t>
                </a:r>
              </a:p>
              <a:p>
                <a:pPr eaLnBrk="1" hangingPunct="1"/>
                <a:r>
                  <a:rPr lang="en-US" altLang="ja-JP" sz="1600" dirty="0">
                    <a:ea typeface="ＭＳ Ｐゴシック" pitchFamily="34" charset="-128"/>
                  </a:rPr>
                  <a:t>Let </a:t>
                </a:r>
                <a:r>
                  <a:rPr lang="en-US" altLang="ja-JP" sz="1600" b="1" i="1" dirty="0">
                    <a:ea typeface="ＭＳ Ｐゴシック" pitchFamily="34" charset="-128"/>
                  </a:rPr>
                  <a:t>A</a:t>
                </a:r>
                <a:r>
                  <a:rPr lang="en-US" altLang="ja-JP" sz="1600" dirty="0">
                    <a:ea typeface="ＭＳ Ｐゴシック" pitchFamily="34" charset="-128"/>
                  </a:rPr>
                  <a:t> be the adjacency matrix of our digraph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/>
                            <a:ea typeface="ＭＳ Ｐゴシック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ja-JP" sz="1600" i="1">
                            <a:latin typeface="Cambria Math"/>
                            <a:ea typeface="ＭＳ Ｐゴシック" pitchFamily="34" charset="-128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ja-JP" sz="1600" dirty="0">
                  <a:ea typeface="ＭＳ Ｐゴシック" pitchFamily="34" charset="-128"/>
                </a:endParaRPr>
              </a:p>
              <a:p>
                <a:pPr eaLnBrk="1" hangingPunct="1"/>
                <a:r>
                  <a:rPr lang="en-US" altLang="ja-JP" sz="1600" dirty="0">
                    <a:ea typeface="ＭＳ Ｐゴシック" pitchFamily="34" charset="-128"/>
                  </a:rPr>
                  <a:t>Then the PageRank centrality of node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𝑖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is given by: 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/>
                            <a:ea typeface="ＭＳ Ｐゴシック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ja-JP" sz="1600" b="0" i="1" smtClean="0">
                        <a:latin typeface="Cambria Math"/>
                        <a:ea typeface="ＭＳ Ｐゴシック" pitchFamily="34" charset="-128"/>
                      </a:rPr>
                      <m:t>α</m:t>
                    </m:r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1600" b="0" i="1" dirty="0" smtClean="0">
                            <a:latin typeface="Cambria Math"/>
                            <a:ea typeface="ＭＳ Ｐゴシック" pitchFamily="34" charset="-128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/>
                                <a:ea typeface="ＭＳ Ｐゴシック" pitchFamily="34" charset="-128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sz="1600" b="0" i="1" smtClean="0">
                            <a:latin typeface="Cambria Math"/>
                            <a:ea typeface="ＭＳ Ｐゴシック" pitchFamily="34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1600" b="0" i="1" smtClean="0">
                                    <a:latin typeface="Cambria Math"/>
                                    <a:ea typeface="ＭＳ Ｐゴシック" pitchFamily="34" charset="-128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1600" b="0" i="1" smtClean="0">
                                <a:latin typeface="Cambria Math"/>
                                <a:ea typeface="ＭＳ Ｐゴシック" pitchFamily="34" charset="-128"/>
                              </a:rPr>
                              <m:t>𝑜𝑢𝑡</m:t>
                            </m:r>
                            <m:func>
                              <m:funcPr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1600" b="0" i="0" smtClean="0">
                                    <a:latin typeface="Cambria Math"/>
                                    <a:ea typeface="ＭＳ Ｐゴシック" pitchFamily="34" charset="-128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altLang="ja-JP" sz="1600" b="0" i="1" smtClean="0">
                                    <a:latin typeface="Cambria Math"/>
                                    <a:ea typeface="ＭＳ Ｐゴシック" pitchFamily="34" charset="-128"/>
                                  </a:rPr>
                                  <m:t>𝑗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 + </m:t>
                    </m:r>
                    <m:r>
                      <m:rPr>
                        <m:sty m:val="p"/>
                      </m:rPr>
                      <a:rPr lang="el-GR" altLang="ja-JP" sz="1600" b="0" i="1" smtClean="0">
                        <a:latin typeface="Cambria Math"/>
                        <a:ea typeface="ＭＳ Ｐゴシック" pitchFamily="34" charset="-128"/>
                      </a:rPr>
                      <m:t>β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    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ja-JP" sz="1600" dirty="0">
                    <a:ea typeface="ＭＳ Ｐゴシック" pitchFamily="34" charset="-128"/>
                  </a:rPr>
                  <a:t>or</a:t>
                </a:r>
                <a:br>
                  <a:rPr lang="en-US" altLang="ja-JP" sz="1600" dirty="0">
                    <a:ea typeface="ＭＳ Ｐゴシック" pitchFamily="34" charset="-128"/>
                  </a:rPr>
                </a:br>
                <a:r>
                  <a:rPr lang="en-US" altLang="ja-JP" sz="160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/>
                        <a:ea typeface="ＭＳ Ｐゴシック" pitchFamily="34" charset="-128"/>
                      </a:rPr>
                      <m:t>𝒙</m:t>
                    </m:r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ja-JP" sz="1600" i="1">
                        <a:latin typeface="Cambria Math"/>
                        <a:ea typeface="ＭＳ Ｐゴシック" pitchFamily="34" charset="-128"/>
                      </a:rPr>
                      <m:t>α</m:t>
                    </m:r>
                    <m:r>
                      <a:rPr lang="en-US" altLang="ja-JP" sz="1600" i="1">
                        <a:latin typeface="Cambria Math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sz="1600" b="0" i="1" smtClean="0">
                        <a:latin typeface="Cambria Math"/>
                        <a:ea typeface="ＭＳ Ｐゴシック" pitchFamily="34" charset="-128"/>
                      </a:rPr>
                      <m:t>𝐴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/>
                            <a:ea typeface="ＭＳ Ｐゴシック" pitchFamily="34" charset="-128"/>
                          </a:rPr>
                          <m:t>𝐷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  <m:r>
                      <a:rPr lang="en-US" altLang="ja-JP" sz="1600" b="1" i="1" smtClean="0">
                        <a:latin typeface="Cambria Math"/>
                        <a:ea typeface="ＭＳ Ｐゴシック" pitchFamily="34" charset="-128"/>
                      </a:rPr>
                      <m:t>𝒙</m:t>
                    </m:r>
                    <m:r>
                      <a:rPr lang="en-US" altLang="ja-JP" sz="1600" i="1">
                        <a:latin typeface="Cambria Math"/>
                        <a:ea typeface="ＭＳ Ｐゴシック" pitchFamily="34" charset="-128"/>
                      </a:rPr>
                      <m:t> + </m:t>
                    </m:r>
                    <m:r>
                      <m:rPr>
                        <m:sty m:val="p"/>
                      </m:rPr>
                      <a:rPr lang="el-GR" altLang="ja-JP" sz="1600" i="1">
                        <a:latin typeface="Cambria Math"/>
                        <a:ea typeface="ＭＳ Ｐゴシック" pitchFamily="34" charset="-128"/>
                      </a:rPr>
                      <m:t>β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ja-JP" sz="1600" dirty="0">
                    <a:ea typeface="ＭＳ Ｐゴシック" pitchFamily="34" charset="-128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600" i="1">
                        <a:latin typeface="Cambria Math"/>
                        <a:ea typeface="ＭＳ Ｐゴシック" pitchFamily="34" charset="-128"/>
                      </a:rPr>
                      <m:t>α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is the damping factor, generally set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600" i="1">
                        <a:latin typeface="Cambria Math"/>
                        <a:ea typeface="ＭＳ Ｐゴシック" pitchFamily="34" charset="-128"/>
                      </a:rPr>
                      <m:t>α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= .85 (more on the next page).</a:t>
                </a:r>
              </a:p>
              <a:p>
                <a:pPr marL="0" indent="0" eaLnBrk="1" hangingPunct="1">
                  <a:buNone/>
                </a:pPr>
                <a:r>
                  <a:rPr lang="en-US" altLang="ja-JP" sz="1600" dirty="0">
                    <a:ea typeface="ＭＳ Ｐゴシック" pitchFamily="34" charset="-128"/>
                  </a:rPr>
                  <a:t>Recall from eigenvector centrality:  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/>
                      </a:rPr>
                      <m:t>A</m:t>
                    </m:r>
                    <m: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/>
                      <m:t>x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600" b="1" dirty="0"/>
                      <m:t>x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   or    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dirty="0"/>
                      <m:t>x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 =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b="1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600" b="1" i="1" dirty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dirty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sz="1600" b="1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6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/>
                      <m:t>x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1600" dirty="0"/>
              </a:p>
              <a:p>
                <a:pPr eaLnBrk="1" hangingPunct="1"/>
                <a:r>
                  <a:rPr lang="en-US" altLang="ja-JP" sz="1600" dirty="0">
                    <a:ea typeface="ＭＳ Ｐゴシック" pitchFamily="34" charset="-128"/>
                  </a:rPr>
                  <a:t>Small </a:t>
                </a:r>
                <a14:m>
                  <m:oMath xmlns:m="http://schemas.openxmlformats.org/officeDocument/2006/math">
                    <m:r>
                      <a:rPr lang="el-GR" altLang="ja-JP" sz="1600" b="1" i="1" smtClean="0">
                        <a:solidFill>
                          <a:srgbClr val="FF33CC"/>
                        </a:solidFill>
                        <a:latin typeface="Cambria Math"/>
                        <a:ea typeface="ＭＳ Ｐゴシック" pitchFamily="34" charset="-128"/>
                      </a:rPr>
                      <m:t>𝜶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values (close to 0): the contribution given by paths longer than one hop is small, so centrality  scores are mainly influenced by in-degrees.</a:t>
                </a:r>
              </a:p>
              <a:p>
                <a:pPr eaLnBrk="1" hangingPunct="1"/>
                <a:r>
                  <a:rPr lang="en-US" altLang="ja-JP" sz="1600" dirty="0">
                    <a:ea typeface="ＭＳ Ｐゴシック" pitchFamily="34" charset="-128"/>
                  </a:rPr>
                  <a:t>Large </a:t>
                </a:r>
                <a14:m>
                  <m:oMath xmlns:m="http://schemas.openxmlformats.org/officeDocument/2006/math">
                    <m:r>
                      <a:rPr lang="el-GR" altLang="ja-JP" sz="1600" b="1" i="1" smtClean="0">
                        <a:solidFill>
                          <a:srgbClr val="FF33CC"/>
                        </a:solidFill>
                        <a:latin typeface="Cambria Math"/>
                        <a:ea typeface="ＭＳ Ｐゴシック" pitchFamily="34" charset="-128"/>
                      </a:rPr>
                      <m:t>𝜶</m:t>
                    </m:r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 values (close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): allows long paths to be devalued smoothly, and centrality scores influenced by the topology of G.</a:t>
                </a:r>
              </a:p>
              <a:p>
                <a:pPr eaLnBrk="1" hangingPunct="1"/>
                <a:r>
                  <a:rPr lang="en-US" altLang="ja-JP" sz="1600" dirty="0">
                    <a:ea typeface="ＭＳ Ｐゴシック" pitchFamily="34" charset="-128"/>
                  </a:rPr>
                  <a:t>Recommendation: </a:t>
                </a:r>
                <a:r>
                  <a:rPr lang="en-US" altLang="ja-JP" sz="1600" dirty="0">
                    <a:solidFill>
                      <a:srgbClr val="FF33CC"/>
                    </a:solidFill>
                    <a:ea typeface="ＭＳ Ｐゴシック" pitchFamily="34" charset="-128"/>
                  </a:rPr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600" i="1">
                        <a:solidFill>
                          <a:srgbClr val="FF33CC"/>
                        </a:solidFill>
                        <a:latin typeface="Cambria Math"/>
                        <a:ea typeface="ＭＳ Ｐゴシック" pitchFamily="34" charset="-128"/>
                      </a:rPr>
                      <m:t>α</m:t>
                    </m:r>
                    <m:r>
                      <a:rPr lang="en-US" altLang="ja-JP" sz="16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∈(0,</m:t>
                    </m:r>
                    <m:f>
                      <m:fPr>
                        <m:ctrlPr>
                          <a:rPr lang="en-US" sz="16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ja-JP" sz="16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1600" dirty="0">
                    <a:solidFill>
                      <a:srgbClr val="FF33CC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ja-JP" sz="1600" dirty="0">
                    <a:ea typeface="ＭＳ Ｐゴシック" pitchFamily="34" charset="-128"/>
                  </a:rPr>
                  <a:t>, where the centrality diverges at 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600" dirty="0">
                    <a:ea typeface="ＭＳ Ｐゴシック" pitchFamily="34" charset="-128"/>
                  </a:rPr>
                  <a:t>.  The default is usually .85</a:t>
                </a:r>
              </a:p>
              <a:p>
                <a:pPr marL="0" indent="0" eaLnBrk="1" hangingPunct="1">
                  <a:buNone/>
                </a:pPr>
                <a:endParaRPr lang="en-US" altLang="ja-JP" sz="16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58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52401" y="1462088"/>
                <a:ext cx="8991600" cy="5319712"/>
              </a:xfrm>
              <a:blipFill>
                <a:blip r:embed="rId2"/>
                <a:stretch>
                  <a:fillRect l="-339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9" name="Rectangle 1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10CD7-8BA0-49FF-9249-9FFBF28B5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521747"/>
                  </p:ext>
                </p:extLst>
              </p:nvPr>
            </p:nvGraphicFramePr>
            <p:xfrm>
              <a:off x="0" y="1293431"/>
              <a:ext cx="9144001" cy="489356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468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805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Quality:</a:t>
                          </a:r>
                          <a:r>
                            <a:rPr lang="en-US" baseline="0" dirty="0"/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</a:t>
                          </a:r>
                          <a:r>
                            <a:rPr lang="en-US" baseline="0" dirty="0"/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Appropriate Usage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Identification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Eigenvector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1600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Where A is the in degree matrix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52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Katz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altLang="ja-JP" sz="160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altLang="ja-JP" sz="16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ja-JP" sz="1600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</a:t>
                          </a:r>
                          <a:r>
                            <a:rPr lang="el-G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Where </a:t>
                          </a:r>
                          <a:r>
                            <a:rPr lang="el-G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is </a:t>
                          </a: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some small weight for each node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521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distribute the weight that a node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has to the nodes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  <m:func>
                                      <m:func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distributing the wealth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a node to the ones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Page Rank: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1600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𝑜𝑢𝑡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ja-JP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deg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nary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ja-JP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521747"/>
                  </p:ext>
                </p:extLst>
              </p:nvPr>
            </p:nvGraphicFramePr>
            <p:xfrm>
              <a:off x="0" y="1293431"/>
              <a:ext cx="9144001" cy="489356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468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805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Quality:</a:t>
                          </a:r>
                          <a:r>
                            <a:rPr lang="en-US" baseline="0" dirty="0"/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</a:t>
                          </a:r>
                          <a:r>
                            <a:rPr lang="en-US" baseline="0" dirty="0"/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Appropriate Usage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Identification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9843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931" t="-76650" r="-766" b="-232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9461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931" t="-194413" r="-766" b="-156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86116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distribute the weight that a node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has to the nodes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739" t="-190253" r="-267197" b="-1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distributing the wealth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a node to the ones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931" t="-190253" r="-766" b="-1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238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42" y="2674040"/>
            <a:ext cx="2194560" cy="2468880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</a:rPr>
              <a:t>An example using the Adjacency and Diagonal Matrices </a:t>
            </a:r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D3A2382-6C5C-4744-82AE-F2AA1B5AC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41227"/>
              </p:ext>
            </p:extLst>
          </p:nvPr>
        </p:nvGraphicFramePr>
        <p:xfrm>
          <a:off x="1007616" y="2757639"/>
          <a:ext cx="4675111" cy="267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400120" imgH="1371600" progId="Equation.3">
                  <p:embed/>
                </p:oleObj>
              </mc:Choice>
              <mc:Fallback>
                <p:oleObj name="Equation" r:id="rId3" imgW="2400120" imgH="13716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616" y="2757639"/>
                        <a:ext cx="4675111" cy="2671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6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 example as just described:</a:t>
            </a:r>
          </a:p>
        </p:txBody>
      </p:sp>
      <p:pic>
        <p:nvPicPr>
          <p:cNvPr id="49157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4932363" cy="2016125"/>
          </a:xfrm>
          <a:noFill/>
        </p:spPr>
      </p:pic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0" y="2518589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1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94044"/>
              </p:ext>
            </p:extLst>
          </p:nvPr>
        </p:nvGraphicFramePr>
        <p:xfrm>
          <a:off x="1447800" y="3106738"/>
          <a:ext cx="345122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612800" imgH="1371600" progId="Equation.DSMT4">
                  <p:embed/>
                </p:oleObj>
              </mc:Choice>
              <mc:Fallback>
                <p:oleObj name="Equation" r:id="rId4" imgW="1612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06738"/>
                        <a:ext cx="345122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8800" y="1106269"/>
            <a:ext cx="206979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vertex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outgoing links)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7400" y="1515070"/>
                <a:ext cx="32816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 that the problem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vertices </a:t>
                </a:r>
                <a:r>
                  <a: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indegree = 0</a:t>
                </a:r>
                <a:br>
                  <a: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 solved by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solidFill>
                          <a:prstClr val="black"/>
                        </a:solidFill>
                        <a:latin typeface="Cambria Math"/>
                      </a:rPr>
                      <m:t>β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15070"/>
                <a:ext cx="3281668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673" t="-3974" r="-55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/>
          <p:cNvCxnSpPr/>
          <p:nvPr/>
        </p:nvCxnSpPr>
        <p:spPr bwMode="auto">
          <a:xfrm>
            <a:off x="3801468" y="1242038"/>
            <a:ext cx="381000" cy="144799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600" y="3048000"/>
                <a:ext cx="3125536" cy="1349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α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  <m:func>
                                <m:func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deg</m:t>
                                  </m:r>
                                </m:fName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l-GR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β</m:t>
                      </m:r>
                    </m:oMath>
                    <m:oMath xmlns:m="http://schemas.openxmlformats.org/officeDocument/2006/math">
                      <m:r>
                        <a:rPr lang="en-US" altLang="ja-JP" b="0" i="0" dirty="0" smtClean="0">
                          <a:latin typeface="Cambria Math"/>
                          <a:ea typeface="ＭＳ Ｐゴシック" pitchFamily="34" charset="-128"/>
                        </a:rPr>
                        <m:t>                    </m:t>
                      </m:r>
                      <m:r>
                        <m:rPr>
                          <m:nor/>
                        </m:rPr>
                        <a:rPr lang="en-US" altLang="ja-JP" dirty="0"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altLang="ja-JP" dirty="0"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𝒙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/>
                          <a:ea typeface="ＭＳ Ｐゴシック" pitchFamily="34" charset="-128"/>
                        </a:rPr>
                        <m:t>α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𝐴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  <a:ea typeface="ＭＳ Ｐゴシック" pitchFamily="34" charset="-128"/>
                            </a:rPr>
                            <m:t>𝐷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  <a:ea typeface="ＭＳ Ｐゴシック" pitchFamily="34" charset="-128"/>
                            </a:rPr>
                            <m:t>−1</m:t>
                          </m:r>
                        </m:sup>
                      </m:sSup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𝒙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/>
                          <a:ea typeface="ＭＳ Ｐゴシック" pitchFamily="34" charset="-128"/>
                        </a:rPr>
                        <m:t>β</m:t>
                      </m:r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𝟏</m:t>
                      </m:r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048000"/>
                <a:ext cx="3125536" cy="1349857"/>
              </a:xfrm>
              <a:prstGeom prst="rect">
                <a:avLst/>
              </a:prstGeom>
              <a:blipFill rotWithShape="0">
                <a:blip r:embed="rId7"/>
                <a:stretch>
                  <a:fillRect b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880957" y="4763869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the formula above</a:t>
            </a:r>
            <a:b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well defined?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858437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the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degree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000" y="3200400"/>
            <a:ext cx="191590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in-degree matrix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 rot="5400000">
            <a:off x="1099069" y="4070867"/>
            <a:ext cx="1002267" cy="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1828800" y="6118367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column  shows the out degree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 bwMode="auto">
          <a:xfrm flipV="1">
            <a:off x="1219200" y="5320102"/>
            <a:ext cx="809645" cy="9009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/>
          <p:nvPr/>
        </p:nvCxnSpPr>
        <p:spPr bwMode="auto">
          <a:xfrm rot="5400000" flipH="1" flipV="1">
            <a:off x="2785110" y="5952076"/>
            <a:ext cx="449579" cy="3325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5833533" y="5451292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If not, how could we fix </a:t>
            </a:r>
          </a:p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formula or the matrix?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" grpId="0"/>
      <p:bldP spid="15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can we fix the problem?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D5AE5-005B-4B87-968D-F5C55FC574A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395" y="1478917"/>
            <a:ext cx="8839200" cy="2303463"/>
          </a:xfrm>
        </p:spPr>
        <p:txBody>
          <a:bodyPr>
            <a:normAutofit/>
          </a:bodyPr>
          <a:lstStyle/>
          <a:p>
            <a:pPr marL="495300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>
                <a:ea typeface="ＭＳ Ｐゴシック" pitchFamily="34" charset="-128"/>
              </a:rPr>
              <a:t>Remove those pages with no out-links during the PageRank computation as these pages do not affect the ranking of any other page directly (these pages will get outgoing links in the future). </a:t>
            </a:r>
          </a:p>
          <a:p>
            <a:pPr marL="495300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>
                <a:ea typeface="ＭＳ Ｐゴシック" pitchFamily="34" charset="-128"/>
              </a:rPr>
              <a:t>Add a complete set of outgoing links from each such page </a:t>
            </a:r>
            <a:r>
              <a:rPr lang="en-US" altLang="ja-JP" sz="2000" i="1" dirty="0">
                <a:ea typeface="ＭＳ Ｐゴシック" pitchFamily="34" charset="-128"/>
              </a:rPr>
              <a:t>i</a:t>
            </a:r>
            <a:r>
              <a:rPr lang="en-US" altLang="ja-JP" sz="2000" dirty="0">
                <a:ea typeface="ＭＳ Ｐゴシック" pitchFamily="34" charset="-128"/>
              </a:rPr>
              <a:t> to all the pages on the Web. </a:t>
            </a:r>
            <a:endParaRPr lang="en-US" altLang="en-US" sz="2000" dirty="0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2518589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1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0244"/>
              </p:ext>
            </p:extLst>
          </p:nvPr>
        </p:nvGraphicFramePr>
        <p:xfrm>
          <a:off x="3878263" y="3687763"/>
          <a:ext cx="3457575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587240" imgH="1371600" progId="Equation.DSMT4">
                  <p:embed/>
                </p:oleObj>
              </mc:Choice>
              <mc:Fallback>
                <p:oleObj name="Equation" r:id="rId3" imgW="15872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3687763"/>
                        <a:ext cx="3457575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0140" y="3731397"/>
            <a:ext cx="2339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The second choice is used in PR since matrix may get updated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8" y="4876800"/>
            <a:ext cx="302544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43200" y="3385068"/>
            <a:ext cx="191590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in-degree matrix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urved Connector 19"/>
          <p:cNvCxnSpPr/>
          <p:nvPr/>
        </p:nvCxnSpPr>
        <p:spPr bwMode="auto">
          <a:xfrm rot="5400000">
            <a:off x="3490105" y="4353701"/>
            <a:ext cx="1198598" cy="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8001000" y="3569734"/>
            <a:ext cx="114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the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degree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20271" y="2295156"/>
            <a:ext cx="8246534" cy="752844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7341" y="3054728"/>
            <a:ext cx="255504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column  shows the out degree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 rot="10800000" flipV="1">
            <a:off x="7288818" y="3811748"/>
            <a:ext cx="814764" cy="114699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/>
          <p:nvPr/>
        </p:nvCxnSpPr>
        <p:spPr bwMode="auto">
          <a:xfrm rot="16200000" flipH="1">
            <a:off x="6349484" y="3474484"/>
            <a:ext cx="369332" cy="1905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477000" y="3694492"/>
            <a:ext cx="253585" cy="2952369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1" grpId="0"/>
      <p:bldP spid="3" grpId="0" animBg="1"/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Understand how PageRank is an extension of Katz and Eigenvector Centrality to directed graphs.</a:t>
            </a:r>
          </a:p>
          <a:p>
            <a:pPr eaLnBrk="1" hangingPunct="1"/>
            <a:r>
              <a:rPr lang="en-US" altLang="en-US" sz="2000" dirty="0"/>
              <a:t>Compute PageRank per node.</a:t>
            </a:r>
          </a:p>
          <a:p>
            <a:pPr eaLnBrk="1" hangingPunct="1"/>
            <a:r>
              <a:rPr lang="en-US" altLang="en-US" sz="2000" dirty="0"/>
              <a:t>Interpret the meaning of the values of PageRank.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can we fix the out degree = 0?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D5AE5-005B-4B87-968D-F5C55FC574A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2899589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1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47513"/>
              </p:ext>
            </p:extLst>
          </p:nvPr>
        </p:nvGraphicFramePr>
        <p:xfrm>
          <a:off x="3962948" y="3627282"/>
          <a:ext cx="4865139" cy="2575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577960" imgH="1371600" progId="Equation.DSMT4">
                  <p:embed/>
                </p:oleObj>
              </mc:Choice>
              <mc:Fallback>
                <p:oleObj name="Equation" r:id="rId3" imgW="257796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948" y="3627282"/>
                        <a:ext cx="4865139" cy="2575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05488" y="5791200"/>
            <a:ext cx="3518912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Inverse of the out-degree matrix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3421129" y="5061466"/>
            <a:ext cx="589899" cy="729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39938"/>
            <a:ext cx="302544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58146"/>
              </p:ext>
            </p:extLst>
          </p:nvPr>
        </p:nvGraphicFramePr>
        <p:xfrm>
          <a:off x="381000" y="1524000"/>
          <a:ext cx="3457575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587240" imgH="1371600" progId="Equation.DSMT4">
                  <p:embed/>
                </p:oleObj>
              </mc:Choice>
              <mc:Fallback>
                <p:oleObj name="Equation" r:id="rId6" imgW="15872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457575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85226" y="4724400"/>
            <a:ext cx="191590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in-degree matrix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 rot="16200000" flipV="1">
            <a:off x="76200" y="3733800"/>
            <a:ext cx="1524000" cy="457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62600" y="1597882"/>
                <a:ext cx="223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𝒙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/>
                          <a:ea typeface="ＭＳ Ｐゴシック" pitchFamily="34" charset="-128"/>
                        </a:rPr>
                        <m:t>α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𝐴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  <a:ea typeface="ＭＳ Ｐゴシック" pitchFamily="34" charset="-128"/>
                            </a:rPr>
                            <m:t>𝐷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  <a:ea typeface="ＭＳ Ｐゴシック" pitchFamily="34" charset="-128"/>
                            </a:rPr>
                            <m:t>−1</m:t>
                          </m:r>
                        </m:sup>
                      </m:sSup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𝒙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/>
                          <a:ea typeface="ＭＳ Ｐゴシック" pitchFamily="34" charset="-128"/>
                        </a:rPr>
                        <m:t>β</m:t>
                      </m:r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𝟏</m:t>
                      </m:r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597882"/>
                <a:ext cx="2234201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 bwMode="auto">
          <a:xfrm>
            <a:off x="2946815" y="1524000"/>
            <a:ext cx="253585" cy="2952369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5334000"/>
            <a:ext cx="609599" cy="45720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62600" y="2124869"/>
            <a:ext cx="22323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638801" y="2277269"/>
            <a:ext cx="2133599" cy="803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248400" y="2201069"/>
            <a:ext cx="15240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239001" y="2337198"/>
            <a:ext cx="555960" cy="3210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001000" y="2353469"/>
            <a:ext cx="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67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 centrality formula is well defined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D5AE5-005B-4B87-968D-F5C55FC574A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82" y="1539923"/>
            <a:ext cx="8382000" cy="230346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ja-JP" sz="1800" dirty="0">
                <a:ea typeface="ＭＳ Ｐゴシック" pitchFamily="34" charset="-128"/>
              </a:rPr>
              <a:t>By multiplying them we obtain the  matrix that captures:</a:t>
            </a:r>
          </a:p>
          <a:p>
            <a:pPr marL="895350" lvl="1" indent="-495300" eaLnBrk="1" hangingPunct="1">
              <a:buFont typeface="Wingdings" pitchFamily="2" charset="2"/>
              <a:buAutoNum type="arabicPeriod"/>
            </a:pPr>
            <a:r>
              <a:rPr lang="en-US" altLang="en-US" sz="1200" dirty="0">
                <a:ea typeface="ＭＳ Ｐゴシック" pitchFamily="34" charset="-128"/>
              </a:rPr>
              <a:t>The in and out degree per vertex</a:t>
            </a:r>
          </a:p>
          <a:p>
            <a:pPr marL="895350" lvl="1" indent="-495300" eaLnBrk="1" hangingPunct="1">
              <a:buFont typeface="Wingdings" pitchFamily="2" charset="2"/>
              <a:buAutoNum type="arabicPeriod"/>
            </a:pPr>
            <a:r>
              <a:rPr lang="en-US" altLang="en-US" sz="1200" dirty="0">
                <a:ea typeface="ＭＳ Ｐゴシック" pitchFamily="34" charset="-128"/>
              </a:rPr>
              <a:t>Divides the centrality of each </a:t>
            </a:r>
            <a:br>
              <a:rPr lang="en-US" altLang="en-US" sz="1200" dirty="0">
                <a:ea typeface="ＭＳ Ｐゴシック" pitchFamily="34" charset="-128"/>
              </a:rPr>
            </a:br>
            <a:r>
              <a:rPr lang="en-US" altLang="en-US" sz="1200" dirty="0">
                <a:ea typeface="ＭＳ Ｐゴシック" pitchFamily="34" charset="-128"/>
              </a:rPr>
              <a:t>vertex by its degree</a:t>
            </a:r>
          </a:p>
          <a:p>
            <a:pPr marL="400050" lvl="1" indent="0" eaLnBrk="1" hangingPunct="1"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 marL="400050" lvl="1" indent="0" eaLnBrk="1" hangingPunct="1">
              <a:buNone/>
            </a:pPr>
            <a:r>
              <a:rPr lang="en-US" altLang="en-US" sz="1200" dirty="0">
                <a:ea typeface="ＭＳ Ｐゴシック" pitchFamily="34" charset="-128"/>
              </a:rPr>
              <a:t>The contribution</a:t>
            </a:r>
          </a:p>
          <a:p>
            <a:pPr marL="400050" lvl="1" indent="0" eaLnBrk="1" hangingPunct="1">
              <a:buNone/>
            </a:pPr>
            <a:r>
              <a:rPr lang="en-US" altLang="en-US" sz="1200" dirty="0">
                <a:ea typeface="ＭＳ Ｐゴシック" pitchFamily="34" charset="-128"/>
              </a:rPr>
              <a:t>of node 5 is </a:t>
            </a:r>
          </a:p>
          <a:p>
            <a:pPr marL="400050" lvl="1" indent="0" eaLnBrk="1" hangingPunct="1">
              <a:buNone/>
            </a:pPr>
            <a:r>
              <a:rPr lang="en-US" altLang="en-US" sz="1200" dirty="0">
                <a:ea typeface="ＭＳ Ｐゴシック" pitchFamily="34" charset="-128"/>
              </a:rPr>
              <a:t>insignificant, </a:t>
            </a:r>
          </a:p>
          <a:p>
            <a:pPr marL="400050" lvl="1" indent="0" eaLnBrk="1" hangingPunct="1">
              <a:buNone/>
            </a:pPr>
            <a:r>
              <a:rPr lang="en-US" altLang="en-US" sz="1200" dirty="0">
                <a:ea typeface="ＭＳ Ｐゴシック" pitchFamily="34" charset="-128"/>
              </a:rPr>
              <a:t>and the formula </a:t>
            </a:r>
            <a:br>
              <a:rPr lang="en-US" altLang="en-US" sz="1200" dirty="0">
                <a:ea typeface="ＭＳ Ｐゴシック" pitchFamily="34" charset="-128"/>
              </a:rPr>
            </a:br>
            <a:r>
              <a:rPr lang="en-US" altLang="en-US" sz="1200" dirty="0">
                <a:ea typeface="ＭＳ Ｐゴシック" pitchFamily="34" charset="-128"/>
              </a:rPr>
              <a:t>is now well defined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72" y="3845931"/>
            <a:ext cx="191590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in-degree matrix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2367" y="3132931"/>
            <a:ext cx="2056973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out-degree matrix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urved Connector 3"/>
          <p:cNvCxnSpPr>
            <a:stCxn id="2" idx="3"/>
          </p:cNvCxnSpPr>
          <p:nvPr/>
        </p:nvCxnSpPr>
        <p:spPr bwMode="auto">
          <a:xfrm>
            <a:off x="2214681" y="4030597"/>
            <a:ext cx="833319" cy="914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0" idx="2"/>
          </p:cNvCxnSpPr>
          <p:nvPr/>
        </p:nvCxnSpPr>
        <p:spPr bwMode="auto">
          <a:xfrm flipH="1">
            <a:off x="3265584" y="3502263"/>
            <a:ext cx="645270" cy="14427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35428"/>
              </p:ext>
            </p:extLst>
          </p:nvPr>
        </p:nvGraphicFramePr>
        <p:xfrm>
          <a:off x="2819400" y="3592286"/>
          <a:ext cx="4724400" cy="269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2400120" imgH="1371600" progId="Equation.3">
                  <p:embed/>
                </p:oleObj>
              </mc:Choice>
              <mc:Fallback>
                <p:oleObj name="Equation" r:id="rId3" imgW="240012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3592286"/>
                        <a:ext cx="4724400" cy="2699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05819" y="1535668"/>
                <a:ext cx="223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𝒙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/>
                          <a:ea typeface="ＭＳ Ｐゴシック" pitchFamily="34" charset="-128"/>
                        </a:rPr>
                        <m:t>α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𝐴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  <a:ea typeface="ＭＳ Ｐゴシック" pitchFamily="34" charset="-128"/>
                            </a:rPr>
                            <m:t>𝐷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  <a:ea typeface="ＭＳ Ｐゴシック" pitchFamily="34" charset="-128"/>
                            </a:rPr>
                            <m:t>−1</m:t>
                          </m:r>
                        </m:sup>
                      </m:sSup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𝒙</m:t>
                      </m:r>
                      <m:r>
                        <a:rPr lang="en-US" altLang="ja-JP" i="1">
                          <a:latin typeface="Cambria Math"/>
                          <a:ea typeface="ＭＳ Ｐゴシック" pitchFamily="34" charset="-128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/>
                          <a:ea typeface="ＭＳ Ｐゴシック" pitchFamily="34" charset="-128"/>
                        </a:rPr>
                        <m:t>β</m:t>
                      </m:r>
                      <m:r>
                        <a:rPr lang="en-US" altLang="ja-JP" b="1" i="1">
                          <a:latin typeface="Cambria Math"/>
                          <a:ea typeface="ＭＳ Ｐゴシック" pitchFamily="34" charset="-128"/>
                        </a:rPr>
                        <m:t>𝟏</m:t>
                      </m:r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19" y="1535668"/>
                <a:ext cx="223420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6168875" y="3489277"/>
            <a:ext cx="645270" cy="2802666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96269"/>
            <a:ext cx="302544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H="1">
            <a:off x="5562600" y="1981200"/>
            <a:ext cx="22323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638801" y="2133600"/>
            <a:ext cx="2133599" cy="803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248400" y="2057400"/>
            <a:ext cx="15240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239001" y="2193529"/>
            <a:ext cx="555960" cy="3210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0010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035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Transition probability matrix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DEEB5-021D-45CF-88BA-2E6AA9647DE0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-17929" y="1562850"/>
                <a:ext cx="8991600" cy="460935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ja-JP" sz="2600" dirty="0">
                    <a:ea typeface="ＭＳ Ｐゴシック" pitchFamily="34" charset="-128"/>
                  </a:rPr>
                  <a:t>This modified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  <a:ea typeface="ＭＳ Ｐゴシック" pitchFamily="34" charset="-128"/>
                      </a:rPr>
                      <m:t>𝐴</m:t>
                    </m:r>
                    <m:sSup>
                      <m:sSup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/>
                            <a:ea typeface="ＭＳ Ｐゴシック" pitchFamily="34" charset="-128"/>
                          </a:rPr>
                          <m:t>𝐷</m:t>
                        </m:r>
                      </m:e>
                      <m:sup>
                        <m:r>
                          <a:rPr lang="en-US" altLang="ja-JP" sz="2600" b="0" i="1" smtClean="0">
                            <a:latin typeface="Cambria Math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2600" dirty="0">
                    <a:ea typeface="ＭＳ Ｐゴシック" pitchFamily="34" charset="-128"/>
                  </a:rPr>
                  <a:t> matrix is called the </a:t>
                </a:r>
                <a:r>
                  <a:rPr lang="en-US" altLang="ja-JP" sz="2600" dirty="0">
                    <a:solidFill>
                      <a:srgbClr val="FF0000"/>
                    </a:solidFill>
                    <a:ea typeface="ＭＳ Ｐゴシック" pitchFamily="34" charset="-128"/>
                  </a:rPr>
                  <a:t>state transition probability </a:t>
                </a:r>
                <a:r>
                  <a:rPr lang="en-US" altLang="ja-JP" sz="2600" dirty="0">
                    <a:ea typeface="ＭＳ Ｐゴシック" pitchFamily="34" charset="-128"/>
                  </a:rPr>
                  <a:t>matrix.  Denote its entries by </a:t>
                </a:r>
                <a:r>
                  <a:rPr lang="en-US" altLang="ja-JP" sz="2600" i="1" dirty="0" err="1">
                    <a:ea typeface="ＭＳ Ｐゴシック" pitchFamily="34" charset="-128"/>
                  </a:rPr>
                  <a:t>p</a:t>
                </a:r>
                <a:r>
                  <a:rPr lang="en-US" altLang="ja-JP" sz="2600" i="1" baseline="-25000" dirty="0" err="1">
                    <a:ea typeface="ＭＳ Ｐゴシック" pitchFamily="34" charset="-128"/>
                  </a:rPr>
                  <a:t>ij</a:t>
                </a:r>
                <a:r>
                  <a:rPr lang="en-US" altLang="ja-JP" sz="2600" i="1" baseline="-25000" dirty="0">
                    <a:ea typeface="ＭＳ Ｐゴシック" pitchFamily="34" charset="-128"/>
                  </a:rPr>
                  <a:t> </a:t>
                </a:r>
                <a:r>
                  <a:rPr lang="en-US" altLang="ja-JP" sz="2600" i="1" dirty="0">
                    <a:ea typeface="ＭＳ Ｐゴシック" pitchFamily="34" charset="-128"/>
                  </a:rPr>
                  <a:t> </a:t>
                </a:r>
                <a:r>
                  <a:rPr lang="en-US" altLang="ja-JP" sz="2600" dirty="0">
                    <a:ea typeface="ＭＳ Ｐゴシック" pitchFamily="34" charset="-128"/>
                  </a:rPr>
                  <a:t>:</a:t>
                </a:r>
                <a:endParaRPr lang="en-US" altLang="ja-JP" sz="2600" b="0" dirty="0">
                  <a:ea typeface="ＭＳ Ｐゴシック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ja-JP" sz="2600" dirty="0">
                  <a:ea typeface="ＭＳ Ｐゴシック" pitchFamily="34" charset="-128"/>
                </a:endParaRPr>
              </a:p>
              <a:p>
                <a:pPr eaLnBrk="1" hangingPunct="1"/>
                <a:endParaRPr lang="en-US" altLang="ja-JP" sz="2600" dirty="0">
                  <a:ea typeface="ＭＳ Ｐゴシック" pitchFamily="34" charset="-128"/>
                </a:endParaRPr>
              </a:p>
              <a:p>
                <a:pPr eaLnBrk="1" hangingPunct="1"/>
                <a:endParaRPr lang="en-US" altLang="ja-JP" sz="2600" dirty="0">
                  <a:ea typeface="ＭＳ Ｐゴシック" pitchFamily="34" charset="-128"/>
                </a:endParaRPr>
              </a:p>
              <a:p>
                <a:pPr eaLnBrk="1" hangingPunct="1"/>
                <a:endParaRPr lang="en-US" altLang="ja-JP" sz="2600" dirty="0">
                  <a:ea typeface="ＭＳ Ｐゴシック" pitchFamily="34" charset="-128"/>
                </a:endParaRPr>
              </a:p>
              <a:p>
                <a:pPr eaLnBrk="1" hangingPunct="1"/>
                <a:endParaRPr lang="en-US" altLang="ja-JP" sz="2600" dirty="0">
                  <a:ea typeface="ＭＳ Ｐゴシック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ja-JP" sz="2600" dirty="0">
                  <a:ea typeface="ＭＳ Ｐゴシック" pitchFamily="34" charset="-128"/>
                </a:endParaRPr>
              </a:p>
              <a:p>
                <a:pPr eaLnBrk="1" hangingPunct="1"/>
                <a:r>
                  <a:rPr lang="en-US" altLang="ja-JP" sz="2600" i="1" dirty="0" err="1">
                    <a:ea typeface="ＭＳ Ｐゴシック" pitchFamily="34" charset="-128"/>
                  </a:rPr>
                  <a:t>p</a:t>
                </a:r>
                <a:r>
                  <a:rPr lang="en-US" altLang="ja-JP" sz="2600" i="1" baseline="-25000" dirty="0" err="1">
                    <a:ea typeface="ＭＳ Ｐゴシック" pitchFamily="34" charset="-128"/>
                  </a:rPr>
                  <a:t>ij</a:t>
                </a:r>
                <a:r>
                  <a:rPr lang="en-US" altLang="ja-JP" sz="2600" dirty="0">
                    <a:ea typeface="ＭＳ Ｐゴシック" pitchFamily="34" charset="-128"/>
                  </a:rPr>
                  <a:t> represents the transition probability that the surfer in state </a:t>
                </a:r>
                <a:r>
                  <a:rPr lang="en-US" altLang="ja-JP" sz="2600" i="1" dirty="0">
                    <a:ea typeface="ＭＳ Ｐゴシック" pitchFamily="34" charset="-128"/>
                  </a:rPr>
                  <a:t>i</a:t>
                </a:r>
                <a:r>
                  <a:rPr lang="en-US" altLang="ja-JP" sz="2600" dirty="0">
                    <a:ea typeface="ＭＳ Ｐゴシック" pitchFamily="34" charset="-128"/>
                  </a:rPr>
                  <a:t> (page </a:t>
                </a:r>
                <a:r>
                  <a:rPr lang="en-US" altLang="ja-JP" sz="2600" i="1" dirty="0">
                    <a:ea typeface="ＭＳ Ｐゴシック" pitchFamily="34" charset="-128"/>
                  </a:rPr>
                  <a:t>i</a:t>
                </a:r>
                <a:r>
                  <a:rPr lang="en-US" altLang="ja-JP" sz="2600" dirty="0">
                    <a:ea typeface="ＭＳ Ｐゴシック" pitchFamily="34" charset="-128"/>
                  </a:rPr>
                  <a:t>) will move to state </a:t>
                </a:r>
                <a:r>
                  <a:rPr lang="en-US" altLang="ja-JP" sz="2600" i="1" dirty="0">
                    <a:ea typeface="ＭＳ Ｐゴシック" pitchFamily="34" charset="-128"/>
                  </a:rPr>
                  <a:t>j</a:t>
                </a:r>
                <a:r>
                  <a:rPr lang="en-US" altLang="ja-JP" sz="2600" dirty="0">
                    <a:ea typeface="ＭＳ Ｐゴシック" pitchFamily="34" charset="-128"/>
                  </a:rPr>
                  <a:t> (page </a:t>
                </a:r>
                <a:r>
                  <a:rPr lang="en-US" altLang="ja-JP" sz="2600" i="1" dirty="0">
                    <a:ea typeface="ＭＳ Ｐゴシック" pitchFamily="34" charset="-128"/>
                  </a:rPr>
                  <a:t>j</a:t>
                </a:r>
                <a:r>
                  <a:rPr lang="en-US" altLang="ja-JP" sz="2600" dirty="0">
                    <a:ea typeface="ＭＳ Ｐゴシック" pitchFamily="34" charset="-128"/>
                  </a:rPr>
                  <a:t>).</a:t>
                </a:r>
              </a:p>
              <a:p>
                <a:pPr eaLnBrk="1" hangingPunct="1"/>
                <a:r>
                  <a:rPr lang="en-US" altLang="en-US" sz="2600" dirty="0">
                    <a:ea typeface="ＭＳ Ｐゴシック" pitchFamily="34" charset="-128"/>
                  </a:rPr>
                  <a:t>An extra example in the backup slides of this PPT deck.</a:t>
                </a:r>
                <a:endParaRPr lang="en-US" altLang="en-US" sz="2600" dirty="0"/>
              </a:p>
            </p:txBody>
          </p:sp>
        </mc:Choice>
        <mc:Fallback xmlns="">
          <p:sp>
            <p:nvSpPr>
              <p:cNvPr id="399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-17929" y="1562850"/>
                <a:ext cx="8991600" cy="4609350"/>
              </a:xfrm>
              <a:blipFill>
                <a:blip r:embed="rId3"/>
                <a:stretch>
                  <a:fillRect l="-1017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99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784060"/>
              </p:ext>
            </p:extLst>
          </p:nvPr>
        </p:nvGraphicFramePr>
        <p:xfrm>
          <a:off x="2371306" y="2344738"/>
          <a:ext cx="3813594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247840" imgH="1396800" progId="Equation.3">
                  <p:embed/>
                </p:oleObj>
              </mc:Choice>
              <mc:Fallback>
                <p:oleObj name="Equation" r:id="rId4" imgW="22478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306" y="2344738"/>
                        <a:ext cx="3813594" cy="237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3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288363"/>
                  </p:ext>
                </p:extLst>
              </p:nvPr>
            </p:nvGraphicFramePr>
            <p:xfrm>
              <a:off x="0" y="1293431"/>
              <a:ext cx="9144001" cy="51374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468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805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Quality:</a:t>
                          </a:r>
                          <a:r>
                            <a:rPr lang="en-US" baseline="0" dirty="0"/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</a:t>
                          </a:r>
                          <a:r>
                            <a:rPr lang="en-US" baseline="0" dirty="0"/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Appropriate Usage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Identification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Eigenvector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1600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Where A is the in degree matrix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52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Katz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altLang="ja-JP" sz="160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altLang="ja-JP" sz="16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ja-JP" sz="1600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</a:t>
                          </a:r>
                          <a:r>
                            <a:rPr lang="el-G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Where </a:t>
                          </a:r>
                          <a:r>
                            <a:rPr lang="el-G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is </a:t>
                          </a: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some small weight for each node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521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distribute the weight that a node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has to the nodes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  <m:func>
                                      <m:func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distributing the wealth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a node to the ones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Page Rank: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1600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𝑜𝑢𝑡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ja-JP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deg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nary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0000FF"/>
                              </a:solidFill>
                            </a:rPr>
                            <a:t>Where </a:t>
                          </a:r>
                          <a:r>
                            <a:rPr lang="en-US" sz="1600" dirty="0" err="1">
                              <a:solidFill>
                                <a:srgbClr val="0000FF"/>
                              </a:solidFill>
                            </a:rPr>
                            <a:t>outdeg</a:t>
                          </a:r>
                          <a:r>
                            <a:rPr lang="en-US" sz="1600" baseline="0" dirty="0">
                              <a:solidFill>
                                <a:srgbClr val="0000FF"/>
                              </a:solidFill>
                            </a:rPr>
                            <a:t> j = max{1, out degree of node  j}</a:t>
                          </a:r>
                          <a:r>
                            <a:rPr lang="en-US" sz="1600" baseline="0" dirty="0">
                              <a:solidFill>
                                <a:srgbClr val="0000FF"/>
                              </a:solidFill>
                              <a:latin typeface="+mn-lt"/>
                              <a:cs typeface="+mn-cs"/>
                            </a:rPr>
                            <a:t>, </a:t>
                          </a: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ja-JP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288363"/>
                  </p:ext>
                </p:extLst>
              </p:nvPr>
            </p:nvGraphicFramePr>
            <p:xfrm>
              <a:off x="0" y="1293431"/>
              <a:ext cx="9144001" cy="51374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468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83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805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Quality:</a:t>
                          </a:r>
                          <a:r>
                            <a:rPr lang="en-US" baseline="0" dirty="0"/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</a:t>
                          </a:r>
                          <a:r>
                            <a:rPr lang="en-US" baseline="0" dirty="0"/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Appropriate Usage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Identification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9843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931" t="-76650" r="-766" b="-253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9461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931" t="-194413" r="-766" b="-1787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29956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distribute the weight that a node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has to the nodes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739" t="-166246" r="-267197" b="-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distributing the wealth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a node to the ones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931" t="-166246" r="-766" b="-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45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4AD7436A-C6C9-49B0-96CF-8C32B0BC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2" y="2667000"/>
            <a:ext cx="4191000" cy="307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41" y="2686108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Final Comments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0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52400" y="1724025"/>
                <a:ext cx="8991600" cy="51816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ja-JP" sz="2000" dirty="0">
                    <a:ea typeface="ＭＳ Ｐゴシック" pitchFamily="34" charset="-128"/>
                  </a:rPr>
                  <a:t>Newman’s book gives: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ＭＳ Ｐゴシック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  <a:ea typeface="ＭＳ Ｐゴシック" pitchFamily="34" charset="-128"/>
                      </a:rPr>
                      <m:t>= </m:t>
                    </m:r>
                    <m:r>
                      <a:rPr lang="el-GR" altLang="ja-JP" sz="2000" b="1" i="1" smtClean="0">
                        <a:solidFill>
                          <a:srgbClr val="00B0F0"/>
                        </a:solidFill>
                        <a:latin typeface="Cambria Math"/>
                        <a:ea typeface="ＭＳ Ｐゴシック" pitchFamily="34" charset="-128"/>
                      </a:rPr>
                      <m:t>𝜶</m:t>
                    </m:r>
                    <m:r>
                      <a:rPr lang="en-US" altLang="ja-JP" sz="2000" i="1">
                        <a:latin typeface="Cambria Math"/>
                        <a:ea typeface="ＭＳ Ｐゴシック" pitchFamily="34" charset="-128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i="1" dirty="0">
                            <a:latin typeface="Cambria Math"/>
                            <a:ea typeface="ＭＳ Ｐゴシック" pitchFamily="34" charset="-128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  <a:ea typeface="ＭＳ Ｐゴシック" pitchFamily="34" charset="-128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/>
                            <a:ea typeface="ＭＳ Ｐゴシック" pitchFamily="34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/>
                                    <a:ea typeface="ＭＳ Ｐゴシック" pitchFamily="34" charset="-128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000" i="1">
                                <a:latin typeface="Cambria Math"/>
                                <a:ea typeface="ＭＳ Ｐゴシック" pitchFamily="34" charset="-128"/>
                              </a:rPr>
                              <m:t>𝑜𝑢𝑡</m:t>
                            </m:r>
                            <m:func>
                              <m:func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000">
                                    <a:latin typeface="Cambria Math"/>
                                    <a:ea typeface="ＭＳ Ｐゴシック" pitchFamily="34" charset="-128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ＭＳ Ｐゴシック" pitchFamily="34" charset="-128"/>
                                  </a:rPr>
                                  <m:t>𝑗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altLang="ja-JP" sz="2000" i="1">
                        <a:latin typeface="Cambria Math"/>
                        <a:ea typeface="ＭＳ Ｐゴシック" pitchFamily="34" charset="-128"/>
                      </a:rPr>
                      <m:t> + </m:t>
                    </m:r>
                    <m:r>
                      <a:rPr lang="el-GR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</a:rPr>
                      <m:t>𝜷</m:t>
                    </m:r>
                  </m:oMath>
                </a14:m>
                <a:r>
                  <a:rPr lang="en-US" altLang="ja-JP" sz="2000" dirty="0">
                    <a:ea typeface="ＭＳ Ｐゴシック" pitchFamily="34" charset="-128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ja-JP" sz="2000" dirty="0">
                    <a:ea typeface="ＭＳ Ｐゴシック" pitchFamily="34" charset="-128"/>
                  </a:rPr>
                  <a:t>where </a:t>
                </a:r>
                <a:r>
                  <a:rPr lang="el-GR" altLang="ja-JP" sz="2000" dirty="0">
                    <a:ea typeface="ＭＳ Ｐゴシック" pitchFamily="34" charset="-128"/>
                  </a:rPr>
                  <a:t>α</a:t>
                </a:r>
                <a:r>
                  <a:rPr lang="en-US" altLang="ja-JP" sz="2000" dirty="0">
                    <a:ea typeface="ＭＳ Ｐゴシック" pitchFamily="34" charset="-128"/>
                  </a:rPr>
                  <a:t> is called the </a:t>
                </a:r>
                <a:r>
                  <a:rPr lang="en-US" altLang="ja-JP" sz="2000" b="1" dirty="0">
                    <a:solidFill>
                      <a:srgbClr val="00B0F0"/>
                    </a:solidFill>
                    <a:ea typeface="ＭＳ Ｐゴシック" pitchFamily="34" charset="-128"/>
                  </a:rPr>
                  <a:t>damping factor</a:t>
                </a:r>
                <a:r>
                  <a:rPr lang="en-US" altLang="ja-JP" sz="2000" dirty="0">
                    <a:solidFill>
                      <a:srgbClr val="00B0F0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ja-JP" sz="2000" dirty="0">
                    <a:ea typeface="ＭＳ Ｐゴシック" pitchFamily="34" charset="-128"/>
                  </a:rPr>
                  <a:t>which can be set to between 0 and 1(or the largest eigenvalue of </a:t>
                </a:r>
                <a:r>
                  <a:rPr lang="en-US" altLang="ja-JP" sz="2000" i="1" dirty="0">
                    <a:ea typeface="ＭＳ Ｐゴシック" pitchFamily="34" charset="-128"/>
                  </a:rPr>
                  <a:t>A</a:t>
                </a:r>
                <a:r>
                  <a:rPr lang="en-US" altLang="ja-JP" sz="2000" dirty="0">
                    <a:ea typeface="ＭＳ Ｐゴシック" pitchFamily="34" charset="-128"/>
                  </a:rPr>
                  <a:t>).</a:t>
                </a:r>
              </a:p>
              <a:p>
                <a:pPr eaLnBrk="1" hangingPunct="1"/>
                <a:r>
                  <a:rPr lang="en-US" altLang="ja-JP" sz="2000" dirty="0">
                    <a:ea typeface="ＭＳ Ｐゴシック" pitchFamily="34" charset="-128"/>
                  </a:rPr>
                  <a:t>And the formula in the original PageRank is: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  <a:ea typeface="ＭＳ Ｐゴシック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  <a:ea typeface="ＭＳ Ｐゴシック" pitchFamily="34" charset="-128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  <a:ea typeface="ＭＳ Ｐゴシック" pitchFamily="34" charset="-128"/>
                        </a:rPr>
                        <m:t>= </m:t>
                      </m:r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/>
                          <a:ea typeface="ＭＳ Ｐゴシック" pitchFamily="34" charset="-128"/>
                        </a:rPr>
                        <m:t>𝒅</m:t>
                      </m:r>
                      <m:r>
                        <a:rPr lang="en-US" altLang="ja-JP" sz="2000" i="1">
                          <a:latin typeface="Cambria Math"/>
                          <a:ea typeface="ＭＳ Ｐゴシック" pitchFamily="34" charset="-128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 dirty="0">
                              <a:latin typeface="Cambria Math"/>
                              <a:ea typeface="ＭＳ Ｐゴシック" pitchFamily="34" charset="-128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ＭＳ Ｐゴシック" pitchFamily="34" charset="-128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ＭＳ Ｐゴシック" pitchFamily="34" charset="-128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ＭＳ Ｐゴシック" pitchFamily="34" charset="-128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  <a:ea typeface="ＭＳ Ｐゴシック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  <a:ea typeface="ＭＳ Ｐゴシック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  <a:ea typeface="ＭＳ Ｐゴシック" pitchFamily="34" charset="-128"/>
                                </a:rPr>
                                <m:t>𝑜𝑢𝑡</m:t>
                              </m:r>
                              <m:func>
                                <m:func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latin typeface="Cambria Math"/>
                                      <a:ea typeface="ＭＳ Ｐゴシック" pitchFamily="34" charset="-128"/>
                                    </a:rPr>
                                    <m:t>deg</m:t>
                                  </m:r>
                                </m:fName>
                                <m:e>
                                  <m:r>
                                    <a:rPr lang="en-US" altLang="ja-JP" sz="2000" i="1">
                                      <a:latin typeface="Cambria Math"/>
                                      <a:ea typeface="ＭＳ Ｐゴシック" pitchFamily="34" charset="-128"/>
                                    </a:rPr>
                                    <m:t>𝑗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altLang="ja-JP" sz="2000" i="1">
                          <a:latin typeface="Cambria Math"/>
                          <a:ea typeface="ＭＳ Ｐゴシック" pitchFamily="34" charset="-128"/>
                        </a:rPr>
                        <m:t> +</m:t>
                      </m:r>
                      <m:r>
                        <a:rPr lang="en-US" altLang="ja-JP" sz="2000" b="0" i="1" smtClean="0">
                          <a:latin typeface="Cambria Math"/>
                          <a:ea typeface="ＭＳ Ｐゴシック" pitchFamily="34" charset="-128"/>
                        </a:rPr>
                        <m:t>(1−</m:t>
                      </m:r>
                      <m:r>
                        <a:rPr lang="en-US" altLang="ja-JP" sz="2000" b="0" i="1" smtClean="0">
                          <a:latin typeface="Cambria Math"/>
                          <a:ea typeface="ＭＳ Ｐゴシック" pitchFamily="34" charset="-128"/>
                        </a:rPr>
                        <m:t>𝑑</m:t>
                      </m:r>
                      <m:r>
                        <a:rPr lang="en-US" altLang="ja-JP" sz="2000" b="0" i="1" smtClean="0">
                          <a:latin typeface="Cambria Math"/>
                          <a:ea typeface="ＭＳ Ｐゴシック" pitchFamily="34" charset="-128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ea typeface="ＭＳ Ｐゴシック" pitchFamily="34" charset="-128"/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ja-JP" sz="2000" dirty="0">
                    <a:ea typeface="ＭＳ Ｐゴシック" pitchFamily="34" charset="-128"/>
                  </a:rPr>
                  <a:t>where </a:t>
                </a:r>
                <a:r>
                  <a:rPr lang="en-US" altLang="ja-JP" sz="2000" b="1" i="1" dirty="0">
                    <a:solidFill>
                      <a:srgbClr val="00B0F0"/>
                    </a:solidFill>
                    <a:ea typeface="ＭＳ Ｐゴシック" pitchFamily="34" charset="-128"/>
                  </a:rPr>
                  <a:t>d</a:t>
                </a:r>
                <a:r>
                  <a:rPr lang="en-US" altLang="ja-JP" sz="2000" dirty="0">
                    <a:ea typeface="ＭＳ Ｐゴシック" pitchFamily="34" charset="-128"/>
                  </a:rPr>
                  <a:t> is the </a:t>
                </a:r>
                <a:r>
                  <a:rPr lang="en-US" altLang="ja-JP" sz="2000" b="1" dirty="0">
                    <a:solidFill>
                      <a:srgbClr val="00B0F0"/>
                    </a:solidFill>
                    <a:ea typeface="ＭＳ Ｐゴシック" pitchFamily="34" charset="-128"/>
                  </a:rPr>
                  <a:t>damping factor (</a:t>
                </a:r>
                <a:r>
                  <a:rPr lang="en-US" altLang="ja-JP" sz="2000" b="1" i="1" dirty="0">
                    <a:solidFill>
                      <a:srgbClr val="00B0F0"/>
                    </a:solidFill>
                    <a:ea typeface="ＭＳ Ｐゴシック" pitchFamily="34" charset="-128"/>
                  </a:rPr>
                  <a:t>d</a:t>
                </a:r>
                <a:r>
                  <a:rPr lang="en-US" altLang="ja-JP" sz="2000" b="1" dirty="0">
                    <a:solidFill>
                      <a:srgbClr val="00B0F0"/>
                    </a:solidFill>
                    <a:ea typeface="ＭＳ Ｐゴシック" pitchFamily="34" charset="-128"/>
                  </a:rPr>
                  <a:t> = 0.85 as default</a:t>
                </a:r>
                <a:r>
                  <a:rPr lang="en-US" altLang="ja-JP" sz="2000" dirty="0">
                    <a:solidFill>
                      <a:srgbClr val="00B0F0"/>
                    </a:solidFill>
                    <a:ea typeface="ＭＳ Ｐゴシック" pitchFamily="34" charset="-128"/>
                  </a:rPr>
                  <a:t>)</a:t>
                </a:r>
              </a:p>
              <a:p>
                <a:pPr marL="342900" lvl="1" indent="-342900" eaLnBrk="1" hangingPunct="1">
                  <a:buFontTx/>
                  <a:buChar char="•"/>
                </a:pPr>
                <a:r>
                  <a:rPr lang="en-US" altLang="ja-JP" sz="2000" dirty="0">
                    <a:ea typeface="ＭＳ Ｐゴシック" pitchFamily="34" charset="-128"/>
                  </a:rPr>
                  <a:t>Gephi: the default value for </a:t>
                </a:r>
                <a14:m>
                  <m:oMath xmlns:m="http://schemas.openxmlformats.org/officeDocument/2006/math">
                    <m:r>
                      <a:rPr lang="el-GR" altLang="ja-JP" sz="2000" b="1" i="1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</a:rPr>
                      <m:t>𝜷</m:t>
                    </m:r>
                  </m:oMath>
                </a14:m>
                <a:r>
                  <a:rPr lang="en-US" altLang="ja-JP" sz="2000" dirty="0">
                    <a:ea typeface="ＭＳ Ｐゴシック" pitchFamily="34" charset="-128"/>
                  </a:rPr>
                  <a:t> is the </a:t>
                </a:r>
                <a:r>
                  <a:rPr lang="en-US" altLang="ja-JP" sz="2000" b="1" dirty="0">
                    <a:solidFill>
                      <a:srgbClr val="FF0000"/>
                    </a:solidFill>
                    <a:ea typeface="ＭＳ Ｐゴシック" pitchFamily="34" charset="-128"/>
                  </a:rPr>
                  <a:t>probability  =  0.85 </a:t>
                </a:r>
                <a:r>
                  <a:rPr lang="en-US" altLang="ja-JP" sz="2000" dirty="0">
                    <a:ea typeface="ＭＳ Ｐゴシック" pitchFamily="34" charset="-128"/>
                  </a:rPr>
                  <a:t>and Epsilon is the criteria for eigenvector convergence based on the power method 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52400" y="1724025"/>
                <a:ext cx="8991600" cy="5181600"/>
              </a:xfrm>
              <a:blipFill>
                <a:blip r:embed="rId2"/>
                <a:stretch>
                  <a:fillRect l="-746" t="-9059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38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Final Points on PageRank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4CEA0-E366-4C34-8D23-6C9C57D21A35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229600" cy="5405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solidFill>
                  <a:srgbClr val="00CC00"/>
                </a:solidFill>
                <a:ea typeface="ＭＳ Ｐゴシック" pitchFamily="34" charset="-128"/>
              </a:rPr>
              <a:t>Fighting spam</a:t>
            </a:r>
            <a:r>
              <a:rPr lang="en-US" altLang="ja-JP" sz="2400" dirty="0">
                <a:ea typeface="ＭＳ Ｐゴシック" pitchFamily="34" charset="-128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A page is important if the pages pointing to it are important.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Since it is not easy for Web page owner to add in-links into his/her page from other important pages, it is thus not easy to influence PageRank.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solidFill>
                  <a:srgbClr val="00CC00"/>
                </a:solidFill>
                <a:ea typeface="ＭＳ Ｐゴシック" pitchFamily="34" charset="-128"/>
              </a:rPr>
              <a:t>PageRank is a global measure and is query independent</a:t>
            </a:r>
            <a:r>
              <a:rPr lang="en-US" altLang="ja-JP" sz="2400" dirty="0">
                <a:ea typeface="ＭＳ Ｐゴシック" pitchFamily="34" charset="-128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The values of the PageRank algorithm of all the pages are computed and saved off-line rather than at the query time =&gt; fast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solidFill>
                  <a:srgbClr val="FF0000"/>
                </a:solidFill>
                <a:ea typeface="ＭＳ Ｐゴシック" pitchFamily="34" charset="-128"/>
              </a:rPr>
              <a:t>Criticism</a:t>
            </a:r>
            <a:r>
              <a:rPr lang="en-US" altLang="ja-JP" sz="2400" dirty="0">
                <a:ea typeface="ＭＳ Ｐゴシック" pitchFamily="34" charset="-128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There are companies that can increase your PageRank by adding it to a cluster and increasing its </a:t>
            </a:r>
            <a:r>
              <a:rPr lang="en-US" altLang="ja-JP" dirty="0" err="1">
                <a:ea typeface="ＭＳ Ｐゴシック" pitchFamily="34" charset="-128"/>
              </a:rPr>
              <a:t>indegree</a:t>
            </a:r>
            <a:endParaRPr lang="en-US" altLang="ja-JP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It cannot not distinguish between pages that are authoritative in general and pages that are authoritative on the query topic.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800" dirty="0">
                <a:ea typeface="ＭＳ Ｐゴシック" pitchFamily="34" charset="-128"/>
              </a:rPr>
              <a:t>But it works based on the keyword search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972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544220-D014-4B8E-875E-359A141B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1B599-1192-460C-A5F1-324F38CF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C7625-21D7-44A1-957C-80B2EC8F4E6F}"/>
              </a:ext>
            </a:extLst>
          </p:cNvPr>
          <p:cNvSpPr txBox="1"/>
          <p:nvPr/>
        </p:nvSpPr>
        <p:spPr>
          <a:xfrm>
            <a:off x="2438400" y="5791200"/>
            <a:ext cx="355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up slides: one smaller example</a:t>
            </a:r>
          </a:p>
        </p:txBody>
      </p:sp>
    </p:spTree>
    <p:extLst>
      <p:ext uri="{BB962C8B-B14F-4D97-AF65-F5344CB8AC3E}">
        <p14:creationId xmlns:p14="http://schemas.microsoft.com/office/powerpoint/2010/main" val="1733339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5720"/>
            <a:ext cx="7239000" cy="762000"/>
          </a:xfrm>
        </p:spPr>
        <p:txBody>
          <a:bodyPr/>
          <a:lstStyle/>
          <a:p>
            <a:r>
              <a:rPr lang="en-US" sz="3200" dirty="0"/>
              <a:t>A 4-website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" y="1228634"/>
            <a:ext cx="5349532" cy="51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4008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http://www.math.cornell.edu/~mec/Winter2009/RalucaRemus/Lecture3/lecture3.html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75" y="2447835"/>
            <a:ext cx="2622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5803392" y="336223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45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74715"/>
            <a:ext cx="7239000" cy="762000"/>
          </a:xfrm>
        </p:spPr>
        <p:txBody>
          <a:bodyPr/>
          <a:lstStyle/>
          <a:p>
            <a:r>
              <a:rPr lang="en-US" sz="3200" dirty="0"/>
              <a:t>A 4-website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219855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http://www.math.cornell.edu/~mec/Winter2009/RalucaRemus/Lecture3/lecture3.html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33400" y="1651149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</a:t>
            </a:r>
            <a:r>
              <a:rPr lang="en-US" altLang="ja-JP" sz="2400" i="1" baseline="-250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ij</a:t>
            </a:r>
            <a:r>
              <a:rPr lang="en-US" altLang="ja-JP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represents the transition probability that the surfer on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page </a:t>
            </a:r>
            <a:r>
              <a:rPr lang="en-US" altLang="ja-JP" sz="2400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</a:t>
            </a:r>
            <a:r>
              <a:rPr lang="en-US" altLang="ja-JP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will move to </a:t>
            </a:r>
            <a:r>
              <a:rPr lang="en-US" altLang="ja-JP" sz="24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page </a:t>
            </a:r>
            <a:r>
              <a:rPr lang="en-US" altLang="ja-JP" sz="2400" i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</a:t>
            </a:r>
            <a:r>
              <a:rPr lang="en-US" altLang="ja-JP" sz="24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endParaRPr lang="en-US" sz="240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3725863"/>
          <a:ext cx="3884612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209680" imgH="914400" progId="Equation.3">
                  <p:embed/>
                </p:oleObj>
              </mc:Choice>
              <mc:Fallback>
                <p:oleObj name="Equation" r:id="rId4" imgW="2209680" imgH="9144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725863"/>
                        <a:ext cx="3884612" cy="160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819400" y="3725863"/>
            <a:ext cx="469392" cy="1608137"/>
          </a:xfrm>
          <a:prstGeom prst="rect">
            <a:avLst/>
          </a:prstGeom>
          <a:noFill/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6808" y="3725863"/>
            <a:ext cx="240792" cy="16081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97808" y="3725863"/>
            <a:ext cx="469392" cy="160813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97608" y="3725863"/>
            <a:ext cx="469392" cy="1608137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725" y="1607334"/>
            <a:ext cx="38766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5562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Who knows how PageRank works?  Guesses?</a:t>
            </a:r>
          </a:p>
          <a:p>
            <a:r>
              <a:rPr lang="en-US" dirty="0"/>
              <a:t>In directed graphs:  some in-degrees are zero.</a:t>
            </a:r>
          </a:p>
          <a:p>
            <a:r>
              <a:rPr lang="en-US" dirty="0"/>
              <a:t>Fix:  Katz centrality used a “free” weight of </a:t>
            </a:r>
            <a:r>
              <a:rPr lang="el-GR" dirty="0"/>
              <a:t>β</a:t>
            </a:r>
            <a:endParaRPr lang="en-US" dirty="0"/>
          </a:p>
          <a:p>
            <a:r>
              <a:rPr lang="en-US" dirty="0"/>
              <a:t>New problem: should the weight of the following edges be the same:</a:t>
            </a:r>
            <a:br>
              <a:rPr lang="en-US" dirty="0"/>
            </a:br>
            <a:r>
              <a:rPr lang="en-US" sz="2400" dirty="0"/>
              <a:t>(11, 9), </a:t>
            </a:r>
            <a:br>
              <a:rPr lang="en-US" sz="2400" dirty="0"/>
            </a:br>
            <a:r>
              <a:rPr lang="en-US" sz="2400" dirty="0"/>
              <a:t>(5, 11), </a:t>
            </a:r>
            <a:br>
              <a:rPr lang="en-US" sz="2400" dirty="0"/>
            </a:br>
            <a:r>
              <a:rPr lang="en-US" sz="2400" dirty="0"/>
              <a:t>(3, 8)?</a:t>
            </a:r>
          </a:p>
          <a:p>
            <a:r>
              <a:rPr lang="en-US" sz="2000" dirty="0"/>
              <a:t>How should we decide </a:t>
            </a:r>
            <a:br>
              <a:rPr lang="en-US" sz="2000" dirty="0"/>
            </a:br>
            <a:r>
              <a:rPr lang="en-US" sz="2000" dirty="0"/>
              <a:t>on the weight?  Think</a:t>
            </a:r>
            <a:br>
              <a:rPr lang="en-US" sz="2000" dirty="0"/>
            </a:br>
            <a:r>
              <a:rPr lang="en-US" sz="2000" dirty="0"/>
              <a:t>about it while we’re</a:t>
            </a:r>
            <a:br>
              <a:rPr lang="en-US" sz="2000" dirty="0"/>
            </a:br>
            <a:r>
              <a:rPr lang="en-US" sz="2000" dirty="0"/>
              <a:t>going through the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2" y="3364518"/>
            <a:ext cx="4189748" cy="29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6290850"/>
            <a:ext cx="3810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http://en.wikipedia.org/wiki/Directed_acyclic_graph</a:t>
            </a:r>
            <a:endParaRPr lang="en-US" sz="1100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750119" y="3913284"/>
            <a:ext cx="270933" cy="5825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773652" y="5135875"/>
            <a:ext cx="304800" cy="5825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375398" y="4953000"/>
            <a:ext cx="270933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73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56" y="1335255"/>
            <a:ext cx="2079643" cy="16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762000"/>
          </a:xfrm>
        </p:spPr>
        <p:txBody>
          <a:bodyPr/>
          <a:lstStyle/>
          <a:p>
            <a:r>
              <a:rPr lang="en-US" sz="3200" dirty="0"/>
              <a:t>A 4-website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447800" cy="365125"/>
          </a:xfr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5340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4"/>
              </a:rPr>
              <a:t>http://www.math.cornell.edu/~mec/Winter2009/RalucaRemus/Lecture3/lecture3.html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590189"/>
            <a:ext cx="5623560" cy="265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51661"/>
            <a:ext cx="7677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99829"/>
            <a:ext cx="431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209189"/>
            <a:ext cx="7624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Random surfer: each page has equal probability ¼ to be chosen as a starting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" y="4394461"/>
                <a:ext cx="8305800" cy="594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that page </a:t>
                </a:r>
                <a:r>
                  <a:rPr lang="en-US" sz="16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be visited after </a:t>
                </a:r>
                <a:r>
                  <a:rPr lang="en-US" sz="1600" i="1" dirty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600" dirty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(i.e. the random surfer ending up at page </a:t>
                </a:r>
                <a:r>
                  <a:rPr lang="en-US" sz="16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entry of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1600" b="1" baseline="30000" dirty="0" err="1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94461"/>
                <a:ext cx="8305800" cy="594073"/>
              </a:xfrm>
              <a:prstGeom prst="rect">
                <a:avLst/>
              </a:prstGeom>
              <a:blipFill rotWithShape="0">
                <a:blip r:embed="rId8"/>
                <a:stretch>
                  <a:fillRect l="-367" t="-3093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04800" y="6138446"/>
            <a:ext cx="8234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Simplification for this example: No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was involved since id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0, for all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848600" y="3037990"/>
            <a:ext cx="381000" cy="1295400"/>
          </a:xfrm>
          <a:prstGeom prst="rect">
            <a:avLst/>
          </a:prstGeom>
          <a:noFill/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34375" y="3037990"/>
            <a:ext cx="200025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686800" y="3037989"/>
            <a:ext cx="304800" cy="132811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315200" y="3037990"/>
            <a:ext cx="457200" cy="12954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14068" y="2961789"/>
          <a:ext cx="3129931" cy="129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9" imgW="2209680" imgH="914400" progId="Equation.3">
                  <p:embed/>
                </p:oleObj>
              </mc:Choice>
              <mc:Fallback>
                <p:oleObj name="Equation" r:id="rId9" imgW="2209680" imgH="9144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4068" y="2961789"/>
                        <a:ext cx="3129931" cy="1295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3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–web 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43763" y="6248400"/>
            <a:ext cx="190023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BA3198-F03D-4B0F-8558-144081B4618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16458"/>
            <a:ext cx="8763000" cy="5257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Early search engines mainly compared content similarity of the query and the indexed pages. i.e.,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>
                <a:ea typeface="ＭＳ Ｐゴシック" pitchFamily="34" charset="-128"/>
              </a:rPr>
              <a:t>They use information retrieval methods, </a:t>
            </a:r>
            <a:r>
              <a:rPr lang="en-US" altLang="ja-JP" dirty="0">
                <a:solidFill>
                  <a:srgbClr val="3333CC"/>
                </a:solidFill>
                <a:ea typeface="ＭＳ Ｐゴシック" pitchFamily="34" charset="-128"/>
              </a:rPr>
              <a:t>cosine similarity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dirty="0">
                <a:solidFill>
                  <a:srgbClr val="3333CC"/>
                </a:solidFill>
                <a:ea typeface="ＭＳ Ｐゴシック" pitchFamily="34" charset="-128"/>
              </a:rPr>
              <a:t>TF-IDF</a:t>
            </a:r>
            <a:r>
              <a:rPr lang="en-US" altLang="ja-JP" dirty="0">
                <a:ea typeface="ＭＳ Ｐゴシック" pitchFamily="34" charset="-128"/>
              </a:rPr>
              <a:t>, ...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In the mid 1990’s, it became clear that content similarity alone was no longer sufficient.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>
                <a:ea typeface="ＭＳ Ｐゴシック" pitchFamily="34" charset="-128"/>
              </a:rPr>
              <a:t>The number of pages grew rapidly in the mid 1990’s.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How to choose only 30-40 pages and rank them suitably to present to the user?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>
                <a:ea typeface="ＭＳ Ｐゴシック" pitchFamily="34" charset="-128"/>
              </a:rPr>
              <a:t>Content similarity is easily spammed.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Webpage can repeat words and add related words to boost the rankings of his pages and/or to make the pages relevant to a large number of queries. </a:t>
            </a:r>
            <a:endParaRPr lang="en-US" alt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1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(</a:t>
            </a:r>
            <a:r>
              <a:rPr lang="en-US" altLang="en-US" dirty="0" err="1"/>
              <a:t>cont</a:t>
            </a:r>
            <a:r>
              <a:rPr lang="en-US" altLang="en-US" dirty="0"/>
              <a:t> 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18350" y="6172200"/>
            <a:ext cx="20256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970050-74F8-434C-9123-249616EF607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649" y="1228725"/>
            <a:ext cx="8435975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Starting around 1996, researchers began to work on the problem. They resorted to 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hyperlinks</a:t>
            </a:r>
            <a:r>
              <a:rPr lang="en-US" altLang="ja-JP" sz="2800" dirty="0">
                <a:ea typeface="ＭＳ Ｐゴシック" pitchFamily="34" charset="-128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>
                <a:ea typeface="ＭＳ Ｐゴシック" pitchFamily="34" charset="-128"/>
              </a:rPr>
              <a:t>In 1997, </a:t>
            </a:r>
            <a:r>
              <a:rPr lang="en-US" altLang="ja-JP" sz="2400" dirty="0" err="1">
                <a:ea typeface="ＭＳ Ｐゴシック" pitchFamily="34" charset="-128"/>
              </a:rPr>
              <a:t>Yanhong</a:t>
            </a:r>
            <a:r>
              <a:rPr lang="en-US" altLang="ja-JP" sz="2400" dirty="0">
                <a:ea typeface="ＭＳ Ｐゴシック" pitchFamily="34" charset="-128"/>
              </a:rPr>
              <a:t> Li, Scotch Plains, NJ, created a hyperlink based search patent. The method uses </a:t>
            </a:r>
            <a:r>
              <a:rPr lang="en-US" altLang="ja-JP" sz="2400" b="1" dirty="0">
                <a:ea typeface="ＭＳ Ｐゴシック" pitchFamily="34" charset="-128"/>
              </a:rPr>
              <a:t>words </a:t>
            </a:r>
            <a:r>
              <a:rPr lang="en-US" altLang="ja-JP" sz="2400" dirty="0">
                <a:ea typeface="ＭＳ Ｐゴシック" pitchFamily="34" charset="-128"/>
              </a:rPr>
              <a:t>in anchor text of hyperlinks.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Web pages on the other hand are connected through hyperlinks, which carry important information.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>
                <a:solidFill>
                  <a:srgbClr val="3333CC"/>
                </a:solidFill>
                <a:ea typeface="ＭＳ Ｐゴシック" pitchFamily="34" charset="-128"/>
              </a:rPr>
              <a:t>Some hyperlinks</a:t>
            </a:r>
            <a:r>
              <a:rPr lang="en-US" altLang="ja-JP" sz="2400" dirty="0">
                <a:ea typeface="ＭＳ Ｐゴシック" pitchFamily="34" charset="-128"/>
              </a:rPr>
              <a:t>: organize information at the same site (anchors).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>
                <a:solidFill>
                  <a:srgbClr val="3333CC"/>
                </a:solidFill>
                <a:ea typeface="ＭＳ Ｐゴシック" pitchFamily="34" charset="-128"/>
              </a:rPr>
              <a:t>Other hyperlinks</a:t>
            </a:r>
            <a:r>
              <a:rPr lang="en-US" altLang="ja-JP" sz="2400" dirty="0">
                <a:ea typeface="ＭＳ Ｐゴシック" pitchFamily="34" charset="-128"/>
              </a:rPr>
              <a:t>: point to pages from other Web sites. Such out-going hyperlinks often indicate an 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34" charset="-128"/>
              </a:rPr>
              <a:t>implicit conveyance of authority</a:t>
            </a:r>
            <a:r>
              <a:rPr lang="en-US" altLang="ja-JP" sz="2400" dirty="0">
                <a:ea typeface="ＭＳ Ｐゴシック" pitchFamily="34" charset="-128"/>
              </a:rPr>
              <a:t> to the pages being pointed to.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34" charset="-128"/>
              </a:rPr>
              <a:t>Those pages that are pointed to by many other pages are likely to contain authoritative information. </a:t>
            </a:r>
            <a:endParaRPr lang="en-US" alt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8084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/>
              <a:t>Introduction (cont 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359525"/>
            <a:ext cx="1676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480434-2230-47C1-B761-2E5A1BE8E2B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47"/>
            <a:ext cx="8153400" cy="51133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500" dirty="0">
                <a:ea typeface="ＭＳ Ｐゴシック" pitchFamily="34" charset="-128"/>
              </a:rPr>
              <a:t>During 1997-1998, two most influential hyperlink based search algorithms </a:t>
            </a:r>
            <a:r>
              <a:rPr lang="en-US" altLang="ja-JP" sz="2500" dirty="0">
                <a:solidFill>
                  <a:srgbClr val="3333CC"/>
                </a:solidFill>
                <a:ea typeface="ＭＳ Ｐゴシック" pitchFamily="34" charset="-128"/>
              </a:rPr>
              <a:t>PageRank</a:t>
            </a:r>
            <a:r>
              <a:rPr lang="en-US" altLang="ja-JP" sz="2500" dirty="0">
                <a:ea typeface="ＭＳ Ｐゴシック" pitchFamily="34" charset="-128"/>
              </a:rPr>
              <a:t> and </a:t>
            </a:r>
            <a:r>
              <a:rPr lang="en-US" altLang="ja-JP" sz="2500" dirty="0">
                <a:solidFill>
                  <a:srgbClr val="3333CC"/>
                </a:solidFill>
                <a:ea typeface="ＭＳ Ｐゴシック" pitchFamily="34" charset="-128"/>
              </a:rPr>
              <a:t>HITS</a:t>
            </a:r>
            <a:r>
              <a:rPr lang="en-US" altLang="ja-JP" sz="2500" dirty="0">
                <a:ea typeface="ＭＳ Ｐゴシック" pitchFamily="34" charset="-128"/>
              </a:rPr>
              <a:t> were published.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500" dirty="0">
                <a:ea typeface="ＭＳ Ｐゴシック" pitchFamily="34" charset="-128"/>
              </a:rPr>
              <a:t>Both algorithms exploit the hyperlinks of the Web to rank pages according to their levels of “prestige” or “authority”.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100" b="1" dirty="0">
                <a:solidFill>
                  <a:srgbClr val="FF0000"/>
                </a:solidFill>
                <a:ea typeface="ＭＳ Ｐゴシック" pitchFamily="34" charset="-128"/>
              </a:rPr>
              <a:t>HITS (Section 7.5)</a:t>
            </a:r>
            <a:r>
              <a:rPr lang="en-US" altLang="ja-JP" sz="2100" dirty="0">
                <a:ea typeface="ＭＳ Ｐゴシック" pitchFamily="34" charset="-128"/>
              </a:rPr>
              <a:t>: Prof. Jon Kleinberg (Cornell University), at </a:t>
            </a:r>
            <a:r>
              <a:rPr lang="en-US" altLang="ja-JP" sz="2100" i="1" dirty="0">
                <a:solidFill>
                  <a:srgbClr val="3333CC"/>
                </a:solidFill>
                <a:ea typeface="ＭＳ Ｐゴシック" pitchFamily="34" charset="-128"/>
              </a:rPr>
              <a:t>Ninth Annual ACM-SIAM Symposium on Discrete Algorithms</a:t>
            </a:r>
            <a:r>
              <a:rPr lang="en-US" altLang="ja-JP" sz="2100" dirty="0">
                <a:ea typeface="ＭＳ Ｐゴシック" pitchFamily="34" charset="-128"/>
              </a:rPr>
              <a:t>, January 1998. </a:t>
            </a:r>
            <a:r>
              <a:rPr lang="en-US" sz="2000" b="1" i="1" dirty="0"/>
              <a:t>(</a:t>
            </a:r>
            <a:r>
              <a:rPr lang="en-US" sz="2000" b="1" i="1" dirty="0">
                <a:hlinkClick r:id="rId2"/>
              </a:rPr>
              <a:t>HITS</a:t>
            </a:r>
            <a:r>
              <a:rPr lang="en-US" sz="2000" b="1" i="1" dirty="0"/>
              <a:t> stands for Hyperlink-Induced Topic Search)</a:t>
            </a:r>
            <a:endParaRPr lang="en-US" altLang="ja-JP" sz="2100" dirty="0">
              <a:ea typeface="ＭＳ Ｐゴシック" pitchFamily="34" charset="-128"/>
            </a:endParaRP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ja-JP" sz="2100" b="1" dirty="0">
                <a:solidFill>
                  <a:srgbClr val="FF0000"/>
                </a:solidFill>
                <a:ea typeface="ＭＳ Ｐゴシック" pitchFamily="34" charset="-128"/>
              </a:rPr>
              <a:t>PageRank (Section 7.4)</a:t>
            </a:r>
            <a:r>
              <a:rPr lang="en-US" altLang="ja-JP" sz="2100" dirty="0">
                <a:ea typeface="ＭＳ Ｐゴシック" pitchFamily="34" charset="-128"/>
              </a:rPr>
              <a:t>: Sergey </a:t>
            </a:r>
            <a:r>
              <a:rPr lang="en-US" altLang="ja-JP" sz="2100" dirty="0" err="1">
                <a:ea typeface="ＭＳ Ｐゴシック" pitchFamily="34" charset="-128"/>
              </a:rPr>
              <a:t>Brin</a:t>
            </a:r>
            <a:r>
              <a:rPr lang="en-US" altLang="ja-JP" sz="2100" dirty="0">
                <a:ea typeface="ＭＳ Ｐゴシック" pitchFamily="34" charset="-128"/>
              </a:rPr>
              <a:t> and Larry Page, </a:t>
            </a:r>
            <a:r>
              <a:rPr lang="en-US" altLang="ja-JP" sz="2200" dirty="0">
                <a:ea typeface="ＭＳ Ｐゴシック" pitchFamily="34" charset="-128"/>
              </a:rPr>
              <a:t>PhD students from Stanford University, </a:t>
            </a:r>
            <a:r>
              <a:rPr lang="en-US" altLang="ja-JP" sz="2100" dirty="0">
                <a:ea typeface="ＭＳ Ｐゴシック" pitchFamily="34" charset="-128"/>
              </a:rPr>
              <a:t>at </a:t>
            </a:r>
            <a:r>
              <a:rPr lang="en-US" altLang="ja-JP" sz="2100" i="1" dirty="0">
                <a:solidFill>
                  <a:srgbClr val="3333CC"/>
                </a:solidFill>
                <a:ea typeface="ＭＳ Ｐゴシック" pitchFamily="34" charset="-128"/>
              </a:rPr>
              <a:t>Seventh International World Wide Web Conference</a:t>
            </a:r>
            <a:r>
              <a:rPr lang="en-US" altLang="ja-JP" sz="2100" dirty="0">
                <a:ea typeface="ＭＳ Ｐゴシック" pitchFamily="34" charset="-128"/>
              </a:rPr>
              <a:t> (</a:t>
            </a:r>
            <a:r>
              <a:rPr lang="en-US" altLang="ja-JP" sz="2100" dirty="0">
                <a:solidFill>
                  <a:srgbClr val="3333CC"/>
                </a:solidFill>
                <a:ea typeface="ＭＳ Ｐゴシック" pitchFamily="34" charset="-128"/>
              </a:rPr>
              <a:t>WWW7</a:t>
            </a:r>
            <a:r>
              <a:rPr lang="en-US" altLang="ja-JP" sz="2100" dirty="0">
                <a:ea typeface="ＭＳ Ｐゴシック" pitchFamily="34" charset="-128"/>
              </a:rPr>
              <a:t>) in April, 1998.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ＭＳ Ｐゴシック" pitchFamily="34" charset="-128"/>
              </a:rPr>
              <a:t>Which one have you heard of?  Why?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HITS </a:t>
            </a:r>
            <a:r>
              <a:rPr lang="en-US" sz="2400" dirty="0"/>
              <a:t>is part of the </a:t>
            </a:r>
            <a:r>
              <a:rPr lang="en-US" sz="2400" b="1" dirty="0"/>
              <a:t>Ask</a:t>
            </a:r>
            <a:r>
              <a:rPr lang="en-US" sz="2400" dirty="0"/>
              <a:t> search engine (www.Ask.com).</a:t>
            </a:r>
            <a:endParaRPr lang="en-US" altLang="ja-JP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ea typeface="ＭＳ Ｐゴシック" pitchFamily="34" charset="-128"/>
              </a:rPr>
              <a:t>PageRank</a:t>
            </a:r>
            <a:r>
              <a:rPr lang="en-US" altLang="ja-JP" sz="2400" dirty="0">
                <a:ea typeface="ＭＳ Ｐゴシック" pitchFamily="34" charset="-128"/>
              </a:rPr>
              <a:t> has emerged as the dominant link analysis model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ea typeface="ＭＳ Ｐゴシック" pitchFamily="34" charset="-128"/>
              </a:rPr>
              <a:t>due to its query-independence,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ea typeface="ＭＳ Ｐゴシック" pitchFamily="34" charset="-128"/>
              </a:rPr>
              <a:t>its ability to combat spamming,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b="1" dirty="0">
                <a:ea typeface="ＭＳ Ｐゴシック" pitchFamily="34" charset="-128"/>
              </a:rPr>
              <a:t>Google’s</a:t>
            </a:r>
            <a:r>
              <a:rPr lang="en-US" altLang="ja-JP" sz="2400" dirty="0">
                <a:ea typeface="ＭＳ Ｐゴシック" pitchFamily="34" charset="-128"/>
              </a:rPr>
              <a:t> huge business success. 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endParaRPr lang="en-US" altLang="ja-JP" sz="25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0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ageRank - Wikiwand">
            <a:extLst>
              <a:ext uri="{FF2B5EF4-FFF2-40B4-BE49-F238E27FC236}">
                <a16:creationId xmlns:a16="http://schemas.microsoft.com/office/drawing/2014/main" id="{7530E315-E0D4-4222-8767-892A1896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5" y="2252189"/>
            <a:ext cx="3987730" cy="28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Intuition behind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PageRank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 PageRank Algorithm </a:t>
            </a:r>
            <a:br>
              <a:rPr lang="en-US" altLang="en-US" sz="3200" dirty="0"/>
            </a:br>
            <a:r>
              <a:rPr lang="en-US" altLang="en-US" sz="3200" dirty="0"/>
              <a:t>for WWW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0267" y="2819400"/>
            <a:ext cx="8229600" cy="5211762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Invented the PageRank Algorithm to rank the returned key word searches </a:t>
            </a:r>
          </a:p>
          <a:p>
            <a:pPr eaLnBrk="1" hangingPunct="1"/>
            <a:r>
              <a:rPr lang="en-US" altLang="en-US" sz="2000" dirty="0"/>
              <a:t>PageRank is based on: A webpage is important if it is pointed to by other important pages.</a:t>
            </a:r>
          </a:p>
          <a:p>
            <a:pPr eaLnBrk="1" hangingPunct="1"/>
            <a:r>
              <a:rPr lang="en-US" altLang="en-US" sz="2000" dirty="0"/>
              <a:t>The algorithm was patented in 2001, and refined since.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6" y="15240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69259" y="1723072"/>
            <a:ext cx="426270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Sergey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Larry Page</a:t>
            </a:r>
          </a:p>
          <a:p>
            <a:pPr algn="ctr"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1998</a:t>
            </a:r>
          </a:p>
          <a:p>
            <a:pPr algn="ctr" eaLnBrk="1" hangingPunct="1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(quitting their PhD programs at Stanford</a:t>
            </a:r>
          </a:p>
          <a:p>
            <a:pPr algn="ctr"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start Google)</a:t>
            </a:r>
          </a:p>
        </p:txBody>
      </p:sp>
    </p:spTree>
    <p:extLst>
      <p:ext uri="{BB962C8B-B14F-4D97-AF65-F5344CB8AC3E}">
        <p14:creationId xmlns:p14="http://schemas.microsoft.com/office/powerpoint/2010/main" val="6460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PageRank: the intuitive idea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0C745-05FC-4813-ACAC-399BAD2B919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894" y="1527470"/>
            <a:ext cx="8458200" cy="4916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1800" dirty="0">
                <a:solidFill>
                  <a:srgbClr val="3333CC"/>
                </a:solidFill>
                <a:ea typeface="ＭＳ Ｐゴシック" pitchFamily="34" charset="-128"/>
              </a:rPr>
              <a:t>PageRank relies on the democratic nature of the Web</a:t>
            </a:r>
            <a:r>
              <a:rPr lang="en-US" altLang="ja-JP" sz="1800" dirty="0">
                <a:ea typeface="ＭＳ Ｐゴシック" pitchFamily="34" charset="-128"/>
              </a:rPr>
              <a:t> by using its vast link structure as an indicator of an individual page's value or quality.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>
                <a:ea typeface="ＭＳ Ｐゴシック" pitchFamily="34" charset="-128"/>
              </a:rPr>
              <a:t>PageRank interprets a hyperlink from page </a:t>
            </a:r>
            <a:r>
              <a:rPr lang="en-US" altLang="ja-JP" sz="1800" i="1" dirty="0">
                <a:ea typeface="ＭＳ Ｐゴシック" pitchFamily="34" charset="-128"/>
              </a:rPr>
              <a:t>i</a:t>
            </a:r>
            <a:r>
              <a:rPr lang="en-US" altLang="ja-JP" sz="1800" dirty="0">
                <a:ea typeface="ＭＳ Ｐゴシック" pitchFamily="34" charset="-128"/>
              </a:rPr>
              <a:t> to page </a:t>
            </a:r>
            <a:r>
              <a:rPr lang="en-US" altLang="ja-JP" sz="1800" i="1" dirty="0">
                <a:ea typeface="ＭＳ Ｐゴシック" pitchFamily="34" charset="-128"/>
              </a:rPr>
              <a:t>j</a:t>
            </a:r>
            <a:r>
              <a:rPr lang="en-US" altLang="ja-JP" sz="1800" dirty="0">
                <a:ea typeface="ＭＳ Ｐゴシック" pitchFamily="34" charset="-128"/>
              </a:rPr>
              <a:t> as a vote, by page </a:t>
            </a:r>
            <a:r>
              <a:rPr lang="en-US" altLang="ja-JP" sz="1800" i="1" dirty="0">
                <a:ea typeface="ＭＳ Ｐゴシック" pitchFamily="34" charset="-128"/>
              </a:rPr>
              <a:t>i</a:t>
            </a:r>
            <a:r>
              <a:rPr lang="en-US" altLang="ja-JP" sz="1800" dirty="0">
                <a:ea typeface="ＭＳ Ｐゴシック" pitchFamily="34" charset="-128"/>
              </a:rPr>
              <a:t>, for page </a:t>
            </a:r>
            <a:r>
              <a:rPr lang="en-US" altLang="ja-JP" sz="1800" i="1" dirty="0">
                <a:ea typeface="ＭＳ Ｐゴシック" pitchFamily="34" charset="-128"/>
              </a:rPr>
              <a:t>j</a:t>
            </a:r>
            <a:r>
              <a:rPr lang="en-US" altLang="ja-JP" sz="1800" dirty="0"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>
                <a:ea typeface="ＭＳ Ｐゴシック" pitchFamily="34" charset="-128"/>
              </a:rPr>
              <a:t>However, PageRank looks at more than the sheer number of votes; it also analyzes the page that casts the vote.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A vote casted by an “important” page </a:t>
            </a:r>
            <a:r>
              <a:rPr lang="en-US" altLang="ja-JP" i="1" dirty="0">
                <a:ea typeface="ＭＳ Ｐゴシック" pitchFamily="34" charset="-128"/>
              </a:rPr>
              <a:t>i</a:t>
            </a:r>
            <a:r>
              <a:rPr lang="en-US" altLang="ja-JP" dirty="0">
                <a:ea typeface="ＭＳ Ｐゴシック" pitchFamily="34" charset="-128"/>
              </a:rPr>
              <a:t> weighs more heavily and helps to make page </a:t>
            </a:r>
            <a:r>
              <a:rPr lang="en-US" altLang="ja-JP" i="1" dirty="0">
                <a:ea typeface="ＭＳ Ｐゴシック" pitchFamily="34" charset="-128"/>
              </a:rPr>
              <a:t>j</a:t>
            </a:r>
            <a:r>
              <a:rPr lang="en-US" altLang="ja-JP" dirty="0">
                <a:ea typeface="ＭＳ Ｐゴシック" pitchFamily="34" charset="-128"/>
              </a:rPr>
              <a:t> more "important." (like eigenvector and Katz)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Also, the vote of page </a:t>
            </a:r>
            <a:r>
              <a:rPr lang="en-US" altLang="ja-JP" i="1" dirty="0">
                <a:ea typeface="ＭＳ Ｐゴシック" pitchFamily="34" charset="-128"/>
              </a:rPr>
              <a:t>i</a:t>
            </a:r>
            <a:r>
              <a:rPr lang="en-US" altLang="ja-JP" dirty="0">
                <a:ea typeface="ＭＳ Ｐゴシック" pitchFamily="34" charset="-128"/>
              </a:rPr>
              <a:t> is shared among the pages that it points to, so page </a:t>
            </a:r>
            <a:r>
              <a:rPr lang="en-US" altLang="ja-JP" i="1" dirty="0">
                <a:ea typeface="ＭＳ Ｐゴシック" pitchFamily="34" charset="-128"/>
              </a:rPr>
              <a:t>j </a:t>
            </a:r>
            <a:r>
              <a:rPr lang="en-US" altLang="ja-JP" dirty="0">
                <a:ea typeface="ＭＳ Ｐゴシック" pitchFamily="34" charset="-128"/>
              </a:rPr>
              <a:t>gets a fraction of the vote.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800" dirty="0">
                <a:ea typeface="ＭＳ Ｐゴシック" pitchFamily="34" charset="-128"/>
              </a:rPr>
              <a:t>How do we find that fraction? </a:t>
            </a:r>
            <a:r>
              <a:rPr lang="en-US" sz="1800" dirty="0"/>
              <a:t>Think about it while we’re going through the slides</a:t>
            </a:r>
            <a:endParaRPr lang="en-US" altLang="ja-JP" sz="1800" dirty="0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48011-3610-4DE5-8748-10B7A32D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81" y="4847744"/>
            <a:ext cx="9144000" cy="20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5E65D5-40E2-4BBA-A7FB-76C878500896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2373</Words>
  <Application>Microsoft Office PowerPoint</Application>
  <PresentationFormat>On-screen Show (4:3)</PresentationFormat>
  <Paragraphs>257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Wingdings</vt:lpstr>
      <vt:lpstr>Office Theme</vt:lpstr>
      <vt:lpstr>14_Custom Design</vt:lpstr>
      <vt:lpstr>2_Custom Design</vt:lpstr>
      <vt:lpstr>12_Office Theme</vt:lpstr>
      <vt:lpstr>9_Office Theme</vt:lpstr>
      <vt:lpstr>10_Office Theme</vt:lpstr>
      <vt:lpstr>15_Custom Design</vt:lpstr>
      <vt:lpstr>Equation</vt:lpstr>
      <vt:lpstr>PowerPoint Presentation</vt:lpstr>
      <vt:lpstr>Learning Outcomes</vt:lpstr>
      <vt:lpstr>Why?!</vt:lpstr>
      <vt:lpstr>Introduction –web search</vt:lpstr>
      <vt:lpstr>Introduction (cont …)</vt:lpstr>
      <vt:lpstr>Introduction (cont …)</vt:lpstr>
      <vt:lpstr>Intuition behind PageRank</vt:lpstr>
      <vt:lpstr>The PageRank Algorithm  for WWW</vt:lpstr>
      <vt:lpstr>PageRank: the intuitive idea</vt:lpstr>
      <vt:lpstr>More specifically</vt:lpstr>
      <vt:lpstr>The web can be viewed  as directed graph</vt:lpstr>
      <vt:lpstr>The web at a glance</vt:lpstr>
      <vt:lpstr>PowerPoint Presentation</vt:lpstr>
      <vt:lpstr>PageRank algorithm</vt:lpstr>
      <vt:lpstr>Matrix notation</vt:lpstr>
      <vt:lpstr>Updated Overview</vt:lpstr>
      <vt:lpstr>An example using the Adjacency and Diagonal Matrices </vt:lpstr>
      <vt:lpstr>An example as just described:</vt:lpstr>
      <vt:lpstr>How can we fix the problem?</vt:lpstr>
      <vt:lpstr>How can we fix the out degree = 0?</vt:lpstr>
      <vt:lpstr>PR centrality formula is well defined</vt:lpstr>
      <vt:lpstr>Transition probability matrix</vt:lpstr>
      <vt:lpstr>Updated Overview</vt:lpstr>
      <vt:lpstr>Final Comments</vt:lpstr>
      <vt:lpstr>Some comments</vt:lpstr>
      <vt:lpstr>Final Points on PageRank</vt:lpstr>
      <vt:lpstr>Backup slides</vt:lpstr>
      <vt:lpstr>A 4-website Internet </vt:lpstr>
      <vt:lpstr>A 4-website Internet </vt:lpstr>
      <vt:lpstr>A 4-website Internet 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212</cp:revision>
  <cp:lastPrinted>2020-02-03T05:49:12Z</cp:lastPrinted>
  <dcterms:created xsi:type="dcterms:W3CDTF">2012-06-25T16:22:02Z</dcterms:created>
  <dcterms:modified xsi:type="dcterms:W3CDTF">2021-02-07T22:25:05Z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