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9" r:id="rId2"/>
    <p:sldMasterId id="2147483691" r:id="rId3"/>
    <p:sldMasterId id="2147483695" r:id="rId4"/>
  </p:sldMasterIdLst>
  <p:notesMasterIdLst>
    <p:notesMasterId r:id="rId17"/>
  </p:notesMasterIdLst>
  <p:sldIdLst>
    <p:sldId id="991" r:id="rId5"/>
    <p:sldId id="976" r:id="rId6"/>
    <p:sldId id="294" r:id="rId7"/>
    <p:sldId id="295" r:id="rId8"/>
    <p:sldId id="297" r:id="rId9"/>
    <p:sldId id="965" r:id="rId10"/>
    <p:sldId id="300" r:id="rId11"/>
    <p:sldId id="282" r:id="rId12"/>
    <p:sldId id="284" r:id="rId13"/>
    <p:sldId id="285" r:id="rId14"/>
    <p:sldId id="286" r:id="rId15"/>
    <p:sldId id="283"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048" y="52"/>
      </p:cViewPr>
      <p:guideLst>
        <p:guide orient="horz" pos="2160"/>
        <p:guide pos="2880"/>
      </p:guideLst>
    </p:cSldViewPr>
  </p:slideViewPr>
  <p:notesTextViewPr>
    <p:cViewPr>
      <p:scale>
        <a:sx n="1" d="1"/>
        <a:sy n="1" d="1"/>
      </p:scale>
      <p:origin x="0" y="0"/>
    </p:cViewPr>
  </p:notesTextViewPr>
  <p:sorterViewPr>
    <p:cViewPr>
      <p:scale>
        <a:sx n="100" d="100"/>
        <a:sy n="100" d="100"/>
      </p:scale>
      <p:origin x="0" y="-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5B46355-850B-408E-BFAB-1EFA818D60EB}" type="datetimeFigureOut">
              <a:rPr lang="en-US" smtClean="0"/>
              <a:t>2/7/2021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58838CE-F384-4917-9DFB-29F96D025C4D}" type="slidenum">
              <a:rPr lang="en-US" smtClean="0"/>
              <a:t>‹#›</a:t>
            </a:fld>
            <a:endParaRPr lang="en-US"/>
          </a:p>
        </p:txBody>
      </p:sp>
    </p:spTree>
    <p:extLst>
      <p:ext uri="{BB962C8B-B14F-4D97-AF65-F5344CB8AC3E}">
        <p14:creationId xmlns:p14="http://schemas.microsoft.com/office/powerpoint/2010/main" val="77856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https://www.researchgate.net/figure/a-k-core-decomposition-illustrative-example-Note-that-while-nodes-and-have-same_fig2_311990870 </a:t>
            </a:r>
          </a:p>
        </p:txBody>
      </p:sp>
      <p:sp>
        <p:nvSpPr>
          <p:cNvPr id="4" name="Slide Number Placeholder 3"/>
          <p:cNvSpPr>
            <a:spLocks noGrp="1"/>
          </p:cNvSpPr>
          <p:nvPr>
            <p:ph type="sldNum" sz="quarter" idx="5"/>
          </p:nvPr>
        </p:nvSpPr>
        <p:spPr/>
        <p:txBody>
          <a:bodyPr/>
          <a:lstStyle/>
          <a:p>
            <a:pPr marL="0" marR="0" lvl="0" indent="0" algn="r" defTabSz="980853" rtl="0" eaLnBrk="1" fontAlgn="auto" latinLnBrk="0" hangingPunct="1">
              <a:lnSpc>
                <a:spcPct val="100000"/>
              </a:lnSpc>
              <a:spcBef>
                <a:spcPts val="0"/>
              </a:spcBef>
              <a:spcAft>
                <a:spcPts val="0"/>
              </a:spcAft>
              <a:buClrTx/>
              <a:buSzTx/>
              <a:buFontTx/>
              <a:buNone/>
              <a:tabLst/>
              <a:defRPr/>
            </a:pPr>
            <a:fld id="{CA06C0D8-C3C8-4358-BFFD-D92C60C40A45}"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80853"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68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81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8AA-5C54-4B6A-AA48-AEE0641BD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2/7/2021</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14397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flipV="1">
            <a:off x="8581337" y="6367950"/>
            <a:ext cx="445520" cy="288807"/>
          </a:xfrm>
          <a:prstGeom prst="rect">
            <a:avLst/>
          </a:prstGeom>
          <a:ln/>
        </p:spPr>
        <p:txBody>
          <a:bodyPr/>
          <a:lstStyle>
            <a:lvl1pPr>
              <a:defRPr/>
            </a:lvl1pPr>
          </a:lstStyle>
          <a:p>
            <a:pPr>
              <a:defRPr/>
            </a:pPr>
            <a:fld id="{640B6591-407E-4742-9513-3BA6198A5F88}" type="slidenum">
              <a:rPr lang="en-US"/>
              <a:pPr>
                <a:defRPr/>
              </a:pPr>
              <a:t>‹#›</a:t>
            </a:fld>
            <a:endParaRPr lang="en-US" dirty="0"/>
          </a:p>
        </p:txBody>
      </p:sp>
      <p:sp>
        <p:nvSpPr>
          <p:cNvPr id="7" name="Title 6">
            <a:extLst>
              <a:ext uri="{FF2B5EF4-FFF2-40B4-BE49-F238E27FC236}">
                <a16:creationId xmlns:a16="http://schemas.microsoft.com/office/drawing/2014/main" id="{4B653F02-019A-475B-AE33-4DDF9CFAF999}"/>
              </a:ext>
            </a:extLst>
          </p:cNvPr>
          <p:cNvSpPr>
            <a:spLocks noGrp="1"/>
          </p:cNvSpPr>
          <p:nvPr>
            <p:ph type="title"/>
          </p:nvPr>
        </p:nvSpPr>
        <p:spPr>
          <a:xfrm>
            <a:off x="2011685" y="1645285"/>
            <a:ext cx="5040631"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927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2/7/2021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dirty="0"/>
          </a:p>
        </p:txBody>
      </p:sp>
    </p:spTree>
    <p:extLst>
      <p:ext uri="{BB962C8B-B14F-4D97-AF65-F5344CB8AC3E}">
        <p14:creationId xmlns:p14="http://schemas.microsoft.com/office/powerpoint/2010/main" val="145065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dirty="0"/>
          </a:p>
        </p:txBody>
      </p:sp>
    </p:spTree>
    <p:extLst>
      <p:ext uri="{BB962C8B-B14F-4D97-AF65-F5344CB8AC3E}">
        <p14:creationId xmlns:p14="http://schemas.microsoft.com/office/powerpoint/2010/main" val="317068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628651" y="26583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1969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583278" y="309246"/>
            <a:ext cx="6417847" cy="1036721"/>
          </a:xfrm>
        </p:spPr>
        <p:txBody>
          <a:bodyPr anchor="b"/>
          <a:lstStyle>
            <a:lvl1pPr>
              <a:defRPr sz="3300">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5" y="1676485"/>
            <a:ext cx="3952375" cy="4184567"/>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8638499" y="6443958"/>
            <a:ext cx="4455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351" smtClean="0"/>
              <a:pPr/>
              <a:t>‹#›</a:t>
            </a:fld>
            <a:endParaRPr lang="en-US" sz="1351"/>
          </a:p>
        </p:txBody>
      </p:sp>
    </p:spTree>
    <p:extLst>
      <p:ext uri="{BB962C8B-B14F-4D97-AF65-F5344CB8AC3E}">
        <p14:creationId xmlns:p14="http://schemas.microsoft.com/office/powerpoint/2010/main" val="411765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28850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solidFill>
                  <a:prstClr val="black"/>
                </a:solidFill>
              </a:rPr>
              <a:pPr>
                <a:defRPr/>
              </a:pPr>
              <a:t>2/7/2021</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0306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9" y="1470992"/>
            <a:ext cx="3952375" cy="4390059"/>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91937" y="1668880"/>
            <a:ext cx="4107592" cy="418456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8638499" y="6443958"/>
            <a:ext cx="445520" cy="365125"/>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FD6CB121-459B-48B0-BAC6-89DB60D95597}"/>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99710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
        <p:nvSpPr>
          <p:cNvPr id="4" name="Text Placeholder 3">
            <a:extLst>
              <a:ext uri="{FF2B5EF4-FFF2-40B4-BE49-F238E27FC236}">
                <a16:creationId xmlns:a16="http://schemas.microsoft.com/office/drawing/2014/main" id="{C1115A5B-E0FE-4753-B5B5-C17AC1726684}"/>
              </a:ext>
            </a:extLst>
          </p:cNvPr>
          <p:cNvSpPr>
            <a:spLocks noGrp="1"/>
          </p:cNvSpPr>
          <p:nvPr>
            <p:ph type="body" sz="half" idx="2"/>
          </p:nvPr>
        </p:nvSpPr>
        <p:spPr>
          <a:xfrm>
            <a:off x="822965" y="1668880"/>
            <a:ext cx="7913535" cy="418456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a:t>Click to edit Master text styles</a:t>
            </a:r>
          </a:p>
        </p:txBody>
      </p:sp>
    </p:spTree>
    <p:extLst>
      <p:ext uri="{BB962C8B-B14F-4D97-AF65-F5344CB8AC3E}">
        <p14:creationId xmlns:p14="http://schemas.microsoft.com/office/powerpoint/2010/main" val="144052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hdphoto" Target="../media/hdphoto2.wdp"/><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microsoft.com/office/2007/relationships/hdphoto" Target="../media/hdphoto4.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27820C7D-55D7-4884-A3D1-29BFB57E1FDC}"/>
              </a:ext>
            </a:extLst>
          </p:cNvPr>
          <p:cNvSpPr/>
          <p:nvPr userDrawn="1"/>
        </p:nvSpPr>
        <p:spPr>
          <a:xfrm flipV="1">
            <a:off x="7362678" y="-9200"/>
            <a:ext cx="1781327" cy="724095"/>
          </a:xfrm>
          <a:custGeom>
            <a:avLst/>
            <a:gdLst>
              <a:gd name="connsiteX0" fmla="*/ 445769 w 2375103"/>
              <a:gd name="connsiteY0" fmla="*/ 724094 h 724094"/>
              <a:gd name="connsiteX1" fmla="*/ 966899 w 2375103"/>
              <a:gd name="connsiteY1" fmla="*/ 724094 h 724094"/>
              <a:gd name="connsiteX2" fmla="*/ 1823848 w 2375103"/>
              <a:gd name="connsiteY2" fmla="*/ 724094 h 724094"/>
              <a:gd name="connsiteX3" fmla="*/ 2375103 w 2375103"/>
              <a:gd name="connsiteY3" fmla="*/ 724094 h 724094"/>
              <a:gd name="connsiteX4" fmla="*/ 2375103 w 2375103"/>
              <a:gd name="connsiteY4" fmla="*/ 0 h 724094"/>
              <a:gd name="connsiteX5" fmla="*/ 1823848 w 2375103"/>
              <a:gd name="connsiteY5" fmla="*/ 0 h 724094"/>
              <a:gd name="connsiteX6" fmla="*/ 966899 w 2375103"/>
              <a:gd name="connsiteY6" fmla="*/ 0 h 724094"/>
              <a:gd name="connsiteX7" fmla="*/ 0 w 2375103"/>
              <a:gd name="connsiteY7" fmla="*/ 0 h 724094"/>
              <a:gd name="connsiteX8" fmla="*/ 446560 w 2375103"/>
              <a:gd name="connsiteY8" fmla="*/ 714895 h 724094"/>
              <a:gd name="connsiteX9" fmla="*/ 440023 w 2375103"/>
              <a:gd name="connsiteY9" fmla="*/ 714895 h 724094"/>
              <a:gd name="connsiteX10" fmla="*/ 445769 w 2375103"/>
              <a:gd name="connsiteY10" fmla="*/ 724094 h 72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103" h="724094">
                <a:moveTo>
                  <a:pt x="445769" y="724094"/>
                </a:moveTo>
                <a:lnTo>
                  <a:pt x="966899" y="724094"/>
                </a:lnTo>
                <a:lnTo>
                  <a:pt x="1823848" y="724094"/>
                </a:lnTo>
                <a:lnTo>
                  <a:pt x="2375103" y="724094"/>
                </a:lnTo>
                <a:lnTo>
                  <a:pt x="2375103" y="0"/>
                </a:lnTo>
                <a:lnTo>
                  <a:pt x="1823848" y="0"/>
                </a:lnTo>
                <a:lnTo>
                  <a:pt x="966899" y="0"/>
                </a:lnTo>
                <a:lnTo>
                  <a:pt x="0" y="0"/>
                </a:lnTo>
                <a:lnTo>
                  <a:pt x="446560" y="714895"/>
                </a:lnTo>
                <a:lnTo>
                  <a:pt x="440023" y="714895"/>
                </a:lnTo>
                <a:lnTo>
                  <a:pt x="445769" y="724094"/>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12" name="Freeform: Shape 11">
            <a:extLst>
              <a:ext uri="{FF2B5EF4-FFF2-40B4-BE49-F238E27FC236}">
                <a16:creationId xmlns:a16="http://schemas.microsoft.com/office/drawing/2014/main" id="{7119800F-93E3-4F04-A4FF-A3C4EE83F2D0}"/>
              </a:ext>
            </a:extLst>
          </p:cNvPr>
          <p:cNvSpPr/>
          <p:nvPr userDrawn="1"/>
        </p:nvSpPr>
        <p:spPr>
          <a:xfrm flipV="1">
            <a:off x="3" y="-387"/>
            <a:ext cx="6087980" cy="457200"/>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dirty="0">
              <a:solidFill>
                <a:srgbClr val="002060"/>
              </a:solidFill>
              <a:ea typeface="+mn-lt"/>
              <a:cs typeface="+mn-lt"/>
            </a:endParaRPr>
          </a:p>
        </p:txBody>
      </p:sp>
      <p:sp>
        <p:nvSpPr>
          <p:cNvPr id="42" name="Freeform: Shape 41">
            <a:extLst>
              <a:ext uri="{FF2B5EF4-FFF2-40B4-BE49-F238E27FC236}">
                <a16:creationId xmlns:a16="http://schemas.microsoft.com/office/drawing/2014/main" id="{D93646B4-7859-4A91-9AAE-5A960A3651FB}"/>
              </a:ext>
            </a:extLst>
          </p:cNvPr>
          <p:cNvSpPr/>
          <p:nvPr userDrawn="1"/>
        </p:nvSpPr>
        <p:spPr>
          <a:xfrm flipV="1">
            <a:off x="5947001" y="-387"/>
            <a:ext cx="1666143" cy="457200"/>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pic>
        <p:nvPicPr>
          <p:cNvPr id="3" name="Picture 2">
            <a:extLst>
              <a:ext uri="{FF2B5EF4-FFF2-40B4-BE49-F238E27FC236}">
                <a16:creationId xmlns:a16="http://schemas.microsoft.com/office/drawing/2014/main" id="{95E558AB-C9B3-4DEA-8826-18D1FB11CF84}"/>
              </a:ext>
            </a:extLst>
          </p:cNvPr>
          <p:cNvPicPr>
            <a:picLocks noChangeAspect="1"/>
          </p:cNvPicPr>
          <p:nvPr userDrawn="1"/>
        </p:nvPicPr>
        <p:blipFill>
          <a:blip r:embed="rId5"/>
          <a:stretch>
            <a:fillRect/>
          </a:stretch>
        </p:blipFill>
        <p:spPr>
          <a:xfrm flipH="1" flipV="1">
            <a:off x="-10525" y="6143105"/>
            <a:ext cx="9144000" cy="725424"/>
          </a:xfrm>
          <a:prstGeom prst="rect">
            <a:avLst/>
          </a:prstGeom>
        </p:spPr>
      </p:pic>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8458200" y="6505825"/>
            <a:ext cx="560971" cy="288807"/>
          </a:xfrm>
          <a:prstGeom prst="rect">
            <a:avLst/>
          </a:prstGeom>
        </p:spPr>
        <p:txBody>
          <a:bodyPr/>
          <a:lstStyle/>
          <a:p>
            <a:fld id="{06E00476-8A9E-490F-AB18-73544A16AA09}" type="slidenum">
              <a:rPr lang="en-US" smtClean="0"/>
              <a:t>‹#›</a:t>
            </a:fld>
            <a:endParaRPr lang="en-US" dirty="0"/>
          </a:p>
        </p:txBody>
      </p:sp>
      <p:cxnSp>
        <p:nvCxnSpPr>
          <p:cNvPr id="18" name="Straight Connector 17">
            <a:extLst>
              <a:ext uri="{FF2B5EF4-FFF2-40B4-BE49-F238E27FC236}">
                <a16:creationId xmlns:a16="http://schemas.microsoft.com/office/drawing/2014/main" id="{DC634E2B-AEEF-4700-A6E1-CBEFF28081E4}"/>
              </a:ext>
            </a:extLst>
          </p:cNvPr>
          <p:cNvCxnSpPr>
            <a:cxnSpLocks/>
          </p:cNvCxnSpPr>
          <p:nvPr userDrawn="1"/>
        </p:nvCxnSpPr>
        <p:spPr>
          <a:xfrm>
            <a:off x="2364204"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19A78F-9BA5-4363-8393-F6624EF90A86}"/>
              </a:ext>
            </a:extLst>
          </p:cNvPr>
          <p:cNvCxnSpPr>
            <a:cxnSpLocks/>
          </p:cNvCxnSpPr>
          <p:nvPr userDrawn="1"/>
        </p:nvCxnSpPr>
        <p:spPr>
          <a:xfrm>
            <a:off x="4582527"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F82B55-6A6B-471D-89E5-B1752BD1FA0C}"/>
              </a:ext>
            </a:extLst>
          </p:cNvPr>
          <p:cNvCxnSpPr>
            <a:cxnSpLocks/>
          </p:cNvCxnSpPr>
          <p:nvPr userDrawn="1"/>
        </p:nvCxnSpPr>
        <p:spPr>
          <a:xfrm>
            <a:off x="6800848"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FA8CFEC-6A31-4A21-80F9-7B4AC946316F}"/>
              </a:ext>
            </a:extLst>
          </p:cNvPr>
          <p:cNvGrpSpPr/>
          <p:nvPr userDrawn="1"/>
        </p:nvGrpSpPr>
        <p:grpSpPr>
          <a:xfrm>
            <a:off x="533400" y="2703982"/>
            <a:ext cx="1505543" cy="1597656"/>
            <a:chOff x="4114800" y="921809"/>
            <a:chExt cx="4800600" cy="5330825"/>
          </a:xfrm>
        </p:grpSpPr>
        <p:pic>
          <p:nvPicPr>
            <p:cNvPr id="26" name="Picture 2">
              <a:extLst>
                <a:ext uri="{FF2B5EF4-FFF2-40B4-BE49-F238E27FC236}">
                  <a16:creationId xmlns:a16="http://schemas.microsoft.com/office/drawing/2014/main" id="{E9173099-1B41-43F8-842D-6B85214163CD}"/>
                </a:ext>
              </a:extLst>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114800" y="921809"/>
              <a:ext cx="4800600" cy="533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Oval 26">
              <a:extLst>
                <a:ext uri="{FF2B5EF4-FFF2-40B4-BE49-F238E27FC236}">
                  <a16:creationId xmlns:a16="http://schemas.microsoft.com/office/drawing/2014/main" id="{01C15EAF-1667-4681-BB2C-CAD8CA554547}"/>
                </a:ext>
              </a:extLst>
            </p:cNvPr>
            <p:cNvSpPr/>
            <p:nvPr/>
          </p:nvSpPr>
          <p:spPr bwMode="auto">
            <a:xfrm>
              <a:off x="6210300" y="4286250"/>
              <a:ext cx="685800" cy="533400"/>
            </a:xfrm>
            <a:prstGeom prst="ellipse">
              <a:avLst/>
            </a:prstGeom>
            <a:noFill/>
            <a:ln w="9525" cap="flat" cmpd="sng" algn="ctr">
              <a:solidFill>
                <a:schemeClr val="tx1"/>
              </a:solidFill>
              <a:prstDash val="solid"/>
              <a:round/>
              <a:headEnd type="none" w="med" len="med"/>
              <a:tailEnd type="none" w="med" len="med"/>
            </a:ln>
            <a:effectLst>
              <a:glow rad="2286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28" charset="-128"/>
              </a:endParaRPr>
            </a:p>
          </p:txBody>
        </p:sp>
        <p:sp>
          <p:nvSpPr>
            <p:cNvPr id="28" name="Oval 27">
              <a:extLst>
                <a:ext uri="{FF2B5EF4-FFF2-40B4-BE49-F238E27FC236}">
                  <a16:creationId xmlns:a16="http://schemas.microsoft.com/office/drawing/2014/main" id="{1DB5C80B-4F6D-43F1-BD52-AC74A0AFB6BD}"/>
                </a:ext>
              </a:extLst>
            </p:cNvPr>
            <p:cNvSpPr/>
            <p:nvPr/>
          </p:nvSpPr>
          <p:spPr bwMode="auto">
            <a:xfrm>
              <a:off x="7286625" y="1981200"/>
              <a:ext cx="685800" cy="533400"/>
            </a:xfrm>
            <a:prstGeom prst="ellipse">
              <a:avLst/>
            </a:prstGeom>
            <a:noFill/>
            <a:ln w="9525" cap="flat" cmpd="sng" algn="ctr">
              <a:solidFill>
                <a:srgbClr val="FF000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a typeface="ＭＳ Ｐゴシック" pitchFamily="28" charset="-128"/>
              </a:endParaRPr>
            </a:p>
          </p:txBody>
        </p:sp>
      </p:grpSp>
      <p:pic>
        <p:nvPicPr>
          <p:cNvPr id="29" name="Picture 28">
            <a:extLst>
              <a:ext uri="{FF2B5EF4-FFF2-40B4-BE49-F238E27FC236}">
                <a16:creationId xmlns:a16="http://schemas.microsoft.com/office/drawing/2014/main" id="{C49BBEE8-8DF8-45AE-81A9-5F657BD67707}"/>
              </a:ext>
            </a:extLst>
          </p:cNvPr>
          <p:cNvPicPr>
            <a:picLocks noChangeAspect="1"/>
          </p:cNvPicPr>
          <p:nvPr userDrawn="1"/>
        </p:nvPicPr>
        <p:blipFill>
          <a:blip r:embed="rId8">
            <a:duotone>
              <a:schemeClr val="accent1">
                <a:shade val="45000"/>
                <a:satMod val="135000"/>
              </a:schemeClr>
              <a:prstClr val="white"/>
            </a:duotone>
          </a:blip>
          <a:stretch>
            <a:fillRect/>
          </a:stretch>
        </p:blipFill>
        <p:spPr>
          <a:xfrm>
            <a:off x="2609849" y="2630551"/>
            <a:ext cx="1701803" cy="1596897"/>
          </a:xfrm>
          <a:prstGeom prst="rect">
            <a:avLst/>
          </a:prstGeom>
        </p:spPr>
      </p:pic>
      <p:pic>
        <p:nvPicPr>
          <p:cNvPr id="30" name="Picture 4" descr="PageRank - Wikiwand">
            <a:extLst>
              <a:ext uri="{FF2B5EF4-FFF2-40B4-BE49-F238E27FC236}">
                <a16:creationId xmlns:a16="http://schemas.microsoft.com/office/drawing/2014/main" id="{C8E8B334-E38F-4CAC-B098-CFCE0AA62B74}"/>
              </a:ext>
            </a:extLst>
          </p:cNvPr>
          <p:cNvPicPr>
            <a:picLocks noChangeAspect="1" noChangeArrowheads="1"/>
          </p:cNvPicPr>
          <p:nvPr userDrawn="1"/>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5618" y="2740425"/>
            <a:ext cx="1917548" cy="13771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14B79D21-5642-4C53-8B6C-9B66F57B0422}"/>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844479" y="2659368"/>
            <a:ext cx="2135898" cy="1303032"/>
          </a:xfrm>
          <a:prstGeom prst="rect">
            <a:avLst/>
          </a:prstGeom>
        </p:spPr>
      </p:pic>
    </p:spTree>
    <p:extLst>
      <p:ext uri="{BB962C8B-B14F-4D97-AF65-F5344CB8AC3E}">
        <p14:creationId xmlns:p14="http://schemas.microsoft.com/office/powerpoint/2010/main" val="9617202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6921-6E26-4769-826D-22D207FF001E}"/>
              </a:ext>
            </a:extLst>
          </p:cNvPr>
          <p:cNvPicPr>
            <a:picLocks noChangeAspect="1"/>
          </p:cNvPicPr>
          <p:nvPr userDrawn="1"/>
        </p:nvPicPr>
        <p:blipFill>
          <a:blip r:embed="rId3"/>
          <a:stretch>
            <a:fillRect/>
          </a:stretch>
        </p:blipFill>
        <p:spPr>
          <a:xfrm rot="10800000">
            <a:off x="2164748" y="0"/>
            <a:ext cx="6979257" cy="517359"/>
          </a:xfrm>
          <a:prstGeom prst="rect">
            <a:avLst/>
          </a:prstGeom>
        </p:spPr>
      </p:pic>
      <p:pic>
        <p:nvPicPr>
          <p:cNvPr id="3" name="Picture 2">
            <a:extLst>
              <a:ext uri="{FF2B5EF4-FFF2-40B4-BE49-F238E27FC236}">
                <a16:creationId xmlns:a16="http://schemas.microsoft.com/office/drawing/2014/main" id="{A47F8DB6-B8D9-4B25-88F5-8E67673C9B5F}"/>
              </a:ext>
            </a:extLst>
          </p:cNvPr>
          <p:cNvPicPr>
            <a:picLocks noChangeAspect="1"/>
          </p:cNvPicPr>
          <p:nvPr userDrawn="1"/>
        </p:nvPicPr>
        <p:blipFill>
          <a:blip r:embed="rId3"/>
          <a:stretch>
            <a:fillRect/>
          </a:stretch>
        </p:blipFill>
        <p:spPr>
          <a:xfrm>
            <a:off x="0" y="6244165"/>
            <a:ext cx="9144000" cy="613835"/>
          </a:xfrm>
          <a:prstGeom prst="rect">
            <a:avLst/>
          </a:prstGeom>
        </p:spPr>
      </p:pic>
      <p:pic>
        <p:nvPicPr>
          <p:cNvPr id="9" name="Picture 8">
            <a:extLst>
              <a:ext uri="{FF2B5EF4-FFF2-40B4-BE49-F238E27FC236}">
                <a16:creationId xmlns:a16="http://schemas.microsoft.com/office/drawing/2014/main" id="{43BA429D-E7AB-4983-BC24-A10CA4237C4A}"/>
              </a:ext>
            </a:extLst>
          </p:cNvPr>
          <p:cNvPicPr>
            <a:picLocks noChangeAspect="1"/>
          </p:cNvPicPr>
          <p:nvPr userDrawn="1"/>
        </p:nvPicPr>
        <p:blipFill>
          <a:blip r:embed="rId4"/>
          <a:stretch>
            <a:fillRect/>
          </a:stretch>
        </p:blipFill>
        <p:spPr>
          <a:xfrm>
            <a:off x="148516" y="53898"/>
            <a:ext cx="1714648" cy="469433"/>
          </a:xfrm>
          <a:prstGeom prst="rect">
            <a:avLst/>
          </a:prstGeom>
        </p:spPr>
      </p:pic>
    </p:spTree>
    <p:extLst>
      <p:ext uri="{BB962C8B-B14F-4D97-AF65-F5344CB8AC3E}">
        <p14:creationId xmlns:p14="http://schemas.microsoft.com/office/powerpoint/2010/main" val="3994511942"/>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4108" y="260464"/>
            <a:ext cx="9144000" cy="1156669"/>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316208"/>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7"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700"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746407" y="260465"/>
            <a:ext cx="1162879" cy="1156668"/>
          </a:xfrm>
          <a:prstGeom prst="rect">
            <a:avLst/>
          </a:prstGeom>
        </p:spPr>
      </p:pic>
    </p:spTree>
    <p:extLst>
      <p:ext uri="{BB962C8B-B14F-4D97-AF65-F5344CB8AC3E}">
        <p14:creationId xmlns:p14="http://schemas.microsoft.com/office/powerpoint/2010/main" val="38131040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685783" rtl="0" eaLnBrk="1" latinLnBrk="0" hangingPunct="1">
        <a:lnSpc>
          <a:spcPct val="90000"/>
        </a:lnSpc>
        <a:spcBef>
          <a:spcPct val="0"/>
        </a:spcBef>
        <a:buNone/>
        <a:defRPr sz="3300" kern="1200">
          <a:solidFill>
            <a:schemeClr val="tx1"/>
          </a:solidFill>
          <a:latin typeface="Aileron Light" panose="0000040000000000000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4107" y="260474"/>
            <a:ext cx="9144000" cy="1147159"/>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1" y="351605"/>
            <a:ext cx="67647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1063987" y="1751396"/>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8"/>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7734249" y="353219"/>
            <a:ext cx="1145281" cy="791159"/>
          </a:xfrm>
          <a:prstGeom prst="rect">
            <a:avLst/>
          </a:prstGeom>
        </p:spPr>
      </p:pic>
    </p:spTree>
    <p:extLst>
      <p:ext uri="{BB962C8B-B14F-4D97-AF65-F5344CB8AC3E}">
        <p14:creationId xmlns:p14="http://schemas.microsoft.com/office/powerpoint/2010/main" val="27881706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networkx.github.io/documentation/networkx-1.9/reference/generated/networkx.algorithms.centrality.degree_centrality.html" TargetMode="External"/><Relationship Id="rId2" Type="http://schemas.openxmlformats.org/officeDocument/2006/relationships/hyperlink" Target="https://media.readthedocs.org/pdf/networkx/stable/networkx.pdf"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networkx.github.io/documentation/networkx-1.9/reference/generated/networkx.algorithms.centrality.eigenvector_centrality.html#networkx.algorithms.centrality.eigenvector_centrality"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gephi.org/users/tutorial-layouts/" TargetMode="External"/><Relationship Id="rId2" Type="http://schemas.openxmlformats.org/officeDocument/2006/relationships/hyperlink" Target="http://www.martingrandjean.ch/gephi-introduction/" TargetMode="External"/><Relationship Id="rId1" Type="http://schemas.openxmlformats.org/officeDocument/2006/relationships/slideLayout" Target="../slideLayouts/slideLayout10.xml"/><Relationship Id="rId6" Type="http://schemas.openxmlformats.org/officeDocument/2006/relationships/hyperlink" Target="http://jilltxt.net/?p=3730" TargetMode="External"/><Relationship Id="rId5" Type="http://schemas.openxmlformats.org/officeDocument/2006/relationships/hyperlink" Target="https://gephi.org/tutorials/gephi-tutorial-layouts.pdf" TargetMode="External"/><Relationship Id="rId4" Type="http://schemas.openxmlformats.org/officeDocument/2006/relationships/hyperlink" Target="https://www.youtube.com/watch?v=HJ4Hcq3YX4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15152-C940-4E76-A097-099F64F9A132}"/>
              </a:ext>
            </a:extLst>
          </p:cNvPr>
          <p:cNvSpPr txBox="1"/>
          <p:nvPr/>
        </p:nvSpPr>
        <p:spPr>
          <a:xfrm>
            <a:off x="1961804" y="5441762"/>
            <a:ext cx="7182196" cy="1354217"/>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Aileron Light" panose="00000400000000000000" pitchFamily="50" charset="0"/>
                <a:ea typeface="+mn-ea"/>
                <a:cs typeface="+mn-cs"/>
              </a:rPr>
              <a:t>MA4404 Complex Networks</a:t>
            </a:r>
          </a:p>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4472C4"/>
                </a:solidFill>
                <a:effectLst/>
                <a:uLnTx/>
                <a:uFillTx/>
                <a:latin typeface="Arial" pitchFamily="34" charset="0"/>
                <a:ea typeface="+mn-ea"/>
                <a:cs typeface="Arial" pitchFamily="34" charset="0"/>
              </a:rPr>
              <a:t>Centralities: Python and Gephi</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rgbClr val="4472C4"/>
              </a:solidFill>
              <a:effectLst/>
              <a:uLnTx/>
              <a:uFillTx/>
              <a:latin typeface="Arial" pitchFamily="34" charset="0"/>
              <a:ea typeface="+mn-ea"/>
              <a:cs typeface="Arial" pitchFamily="34" charset="0"/>
            </a:endParaRPr>
          </a:p>
        </p:txBody>
      </p:sp>
      <p:sp>
        <p:nvSpPr>
          <p:cNvPr id="3" name="Text Box 4">
            <a:extLst>
              <a:ext uri="{FF2B5EF4-FFF2-40B4-BE49-F238E27FC236}">
                <a16:creationId xmlns:a16="http://schemas.microsoft.com/office/drawing/2014/main" id="{625E524B-9AC3-4AFD-BCF7-C46EB1A497DB}"/>
              </a:ext>
            </a:extLst>
          </p:cNvPr>
          <p:cNvSpPr txBox="1">
            <a:spLocks noChangeArrowheads="1"/>
          </p:cNvSpPr>
          <p:nvPr/>
        </p:nvSpPr>
        <p:spPr bwMode="auto">
          <a:xfrm>
            <a:off x="66601" y="902517"/>
            <a:ext cx="2832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marL="0" marR="0" lvl="0" indent="0" algn="l" defTabSz="685766" rtl="0" eaLnBrk="1" fontAlgn="auto" latinLnBrk="0" hangingPunct="1">
              <a:lnSpc>
                <a:spcPct val="100000"/>
              </a:lnSpc>
              <a:spcBef>
                <a:spcPct val="50000"/>
              </a:spcBef>
              <a:spcAft>
                <a:spcPts val="0"/>
              </a:spcAft>
              <a:buClrTx/>
              <a:buSzTx/>
              <a:buFontTx/>
              <a:buNone/>
              <a:tabLst/>
              <a:defRPr/>
            </a:pPr>
            <a:r>
              <a:rPr kumimoji="0" lang="en-US" altLang="en-US" sz="1200" b="0" i="1" u="none" strike="noStrike" kern="1200" cap="none" spc="0" normalizeH="0" baseline="0" noProof="0" dirty="0">
                <a:ln>
                  <a:noFill/>
                </a:ln>
                <a:solidFill>
                  <a:prstClr val="white"/>
                </a:solidFill>
                <a:effectLst/>
                <a:uLnTx/>
                <a:uFillTx/>
                <a:latin typeface="Aileron Light" panose="00000400000000000000" pitchFamily="50" charset="0"/>
                <a:ea typeface="MS PGothic" pitchFamily="34" charset="-128"/>
                <a:cs typeface="Arial" pitchFamily="34" charset="0"/>
              </a:rPr>
              <a:t>Excellence Through Knowledge</a:t>
            </a:r>
          </a:p>
        </p:txBody>
      </p:sp>
      <p:sp>
        <p:nvSpPr>
          <p:cNvPr id="4" name="Text Box 4">
            <a:extLst>
              <a:ext uri="{FF2B5EF4-FFF2-40B4-BE49-F238E27FC236}">
                <a16:creationId xmlns:a16="http://schemas.microsoft.com/office/drawing/2014/main" id="{0AF49FF9-E536-4CFE-ADB4-91157FC72944}"/>
              </a:ext>
            </a:extLst>
          </p:cNvPr>
          <p:cNvSpPr txBox="1">
            <a:spLocks noChangeArrowheads="1"/>
          </p:cNvSpPr>
          <p:nvPr/>
        </p:nvSpPr>
        <p:spPr bwMode="auto">
          <a:xfrm>
            <a:off x="125461" y="545499"/>
            <a:ext cx="360356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marL="0" marR="0" lvl="0" indent="0" algn="l" defTabSz="685766" rtl="0" eaLnBrk="0" fontAlgn="auto" latinLnBrk="0" hangingPunct="0">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Prof. Ralucca Gera, rgera@nps.edu </a:t>
            </a:r>
          </a:p>
          <a:p>
            <a:pPr marL="0" marR="0" lvl="0" indent="0" algn="l" defTabSz="685766" rtl="0" eaLnBrk="0" fontAlgn="auto" latinLnBrk="0" hangingPunct="0">
              <a:lnSpc>
                <a:spcPct val="100000"/>
              </a:lnSpc>
              <a:spcBef>
                <a:spcPct val="2000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Applied Mathematics Department, </a:t>
            </a:r>
            <a:b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br>
            <a:r>
              <a:rPr kumimoji="0" lang="en-US" sz="1200" b="1" i="0" u="none" strike="noStrike" kern="1200" cap="none" spc="0" normalizeH="0" baseline="0" noProof="0">
                <a:ln>
                  <a:noFill/>
                </a:ln>
                <a:solidFill>
                  <a:srgbClr val="4472C4">
                    <a:lumMod val="75000"/>
                  </a:srgbClr>
                </a:solidFill>
                <a:effectLst/>
                <a:uLnTx/>
                <a:uFillTx/>
                <a:latin typeface="Aileron Light" panose="00000400000000000000" pitchFamily="50" charset="0"/>
                <a:ea typeface="MS PGothic" pitchFamily="34" charset="-128"/>
                <a:cs typeface="+mn-cs"/>
              </a:rPr>
              <a:t>Naval Postgraduate School</a:t>
            </a:r>
            <a:endParaRPr kumimoji="0" lang="en-US" sz="1200" b="1" i="0" u="none" strike="noStrike" kern="1200" cap="none" spc="0" normalizeH="0" baseline="0" noProof="0">
              <a:ln>
                <a:noFill/>
              </a:ln>
              <a:solidFill>
                <a:srgbClr val="4472C4">
                  <a:lumMod val="75000"/>
                </a:srgbClr>
              </a:solidFill>
              <a:effectLst/>
              <a:uLnTx/>
              <a:uFillTx/>
              <a:latin typeface="Segoe UI" panose="020B0502040204020203" pitchFamily="34" charset="0"/>
              <a:ea typeface="MS PGothic" pitchFamily="34" charset="-128"/>
              <a:cs typeface="+mn-cs"/>
            </a:endParaRPr>
          </a:p>
        </p:txBody>
      </p:sp>
    </p:spTree>
    <p:extLst>
      <p:ext uri="{BB962C8B-B14F-4D97-AF65-F5344CB8AC3E}">
        <p14:creationId xmlns:p14="http://schemas.microsoft.com/office/powerpoint/2010/main" val="353831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nodes based on centralities</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10</a:t>
            </a:fld>
            <a:endParaRPr lang="en-US" dirty="0">
              <a:solidFill>
                <a:prstClr val="black"/>
              </a:solidFill>
            </a:endParaRPr>
          </a:p>
        </p:txBody>
      </p:sp>
      <p:sp>
        <p:nvSpPr>
          <p:cNvPr id="3" name="Content Placeholder 2"/>
          <p:cNvSpPr>
            <a:spLocks noGrp="1"/>
          </p:cNvSpPr>
          <p:nvPr>
            <p:ph idx="4294967295"/>
          </p:nvPr>
        </p:nvSpPr>
        <p:spPr>
          <a:xfrm>
            <a:off x="406933" y="1604227"/>
            <a:ext cx="8229600" cy="4525963"/>
          </a:xfrm>
        </p:spPr>
        <p:txBody>
          <a:bodyPr/>
          <a:lstStyle/>
          <a:p>
            <a:r>
              <a:rPr lang="en-US" dirty="0">
                <a:latin typeface="Aileron Light" panose="00000400000000000000"/>
              </a:rPr>
              <a:t>Find Filters on the top right, next to Statistics</a:t>
            </a:r>
          </a:p>
          <a:p>
            <a:r>
              <a:rPr lang="en-US" dirty="0">
                <a:latin typeface="Aileron Light" panose="00000400000000000000"/>
              </a:rPr>
              <a:t>Under topology, you can find the centralities</a:t>
            </a:r>
          </a:p>
          <a:p>
            <a:endParaRPr lang="en-US" dirty="0">
              <a:latin typeface="Aileron Light" panose="00000400000000000000"/>
            </a:endParaRPr>
          </a:p>
          <a:p>
            <a:pPr marL="0" indent="0">
              <a:buNone/>
            </a:pPr>
            <a:endParaRPr lang="en-US" dirty="0">
              <a:latin typeface="Aileron Light" panose="00000400000000000000"/>
            </a:endParaRPr>
          </a:p>
          <a:p>
            <a:endParaRPr lang="en-US" dirty="0">
              <a:latin typeface="Aileron Light" panose="00000400000000000000"/>
            </a:endParaRPr>
          </a:p>
          <a:p>
            <a:endParaRPr lang="en-US" dirty="0">
              <a:latin typeface="Aileron Light" panose="00000400000000000000"/>
            </a:endParaRPr>
          </a:p>
          <a:p>
            <a:r>
              <a:rPr lang="en-US" dirty="0">
                <a:latin typeface="Aileron Light" panose="00000400000000000000"/>
              </a:rPr>
              <a:t>Choose one, drag and drop it to the Queries</a:t>
            </a:r>
          </a:p>
          <a:p>
            <a:r>
              <a:rPr lang="en-US" dirty="0">
                <a:latin typeface="Aileron Light" panose="00000400000000000000"/>
              </a:rPr>
              <a:t>Choose the </a:t>
            </a:r>
            <a:br>
              <a:rPr lang="en-US" dirty="0">
                <a:latin typeface="Aileron Light" panose="00000400000000000000"/>
              </a:rPr>
            </a:br>
            <a:r>
              <a:rPr lang="en-US" dirty="0">
                <a:latin typeface="Aileron Light" panose="00000400000000000000"/>
              </a:rPr>
              <a:t>bounds needed.</a:t>
            </a:r>
          </a:p>
          <a:p>
            <a:endParaRPr lang="en-US" dirty="0">
              <a:latin typeface="Aileron Light" panose="00000400000000000000"/>
            </a:endParaRPr>
          </a:p>
        </p:txBody>
      </p:sp>
      <p:pic>
        <p:nvPicPr>
          <p:cNvPr id="6" name="Picture 5"/>
          <p:cNvPicPr>
            <a:picLocks noChangeAspect="1"/>
          </p:cNvPicPr>
          <p:nvPr/>
        </p:nvPicPr>
        <p:blipFill>
          <a:blip r:embed="rId2"/>
          <a:stretch>
            <a:fillRect/>
          </a:stretch>
        </p:blipFill>
        <p:spPr>
          <a:xfrm>
            <a:off x="6563032" y="1417104"/>
            <a:ext cx="2438400" cy="4973150"/>
          </a:xfrm>
          <a:prstGeom prst="rect">
            <a:avLst/>
          </a:prstGeom>
        </p:spPr>
      </p:pic>
      <p:pic>
        <p:nvPicPr>
          <p:cNvPr id="7" name="Picture 6"/>
          <p:cNvPicPr>
            <a:picLocks noChangeAspect="1"/>
          </p:cNvPicPr>
          <p:nvPr/>
        </p:nvPicPr>
        <p:blipFill>
          <a:blip r:embed="rId3"/>
          <a:stretch>
            <a:fillRect/>
          </a:stretch>
        </p:blipFill>
        <p:spPr>
          <a:xfrm>
            <a:off x="762000" y="2438400"/>
            <a:ext cx="2952750" cy="1276350"/>
          </a:xfrm>
          <a:prstGeom prst="rect">
            <a:avLst/>
          </a:prstGeom>
        </p:spPr>
      </p:pic>
      <p:pic>
        <p:nvPicPr>
          <p:cNvPr id="8" name="Picture 7"/>
          <p:cNvPicPr>
            <a:picLocks noChangeAspect="1"/>
          </p:cNvPicPr>
          <p:nvPr/>
        </p:nvPicPr>
        <p:blipFill>
          <a:blip r:embed="rId4"/>
          <a:stretch>
            <a:fillRect/>
          </a:stretch>
        </p:blipFill>
        <p:spPr>
          <a:xfrm>
            <a:off x="2454760" y="4403127"/>
            <a:ext cx="1805808" cy="1701291"/>
          </a:xfrm>
          <a:prstGeom prst="rect">
            <a:avLst/>
          </a:prstGeom>
        </p:spPr>
      </p:pic>
      <p:sp>
        <p:nvSpPr>
          <p:cNvPr id="9" name="Arrow: Right 8">
            <a:extLst>
              <a:ext uri="{FF2B5EF4-FFF2-40B4-BE49-F238E27FC236}">
                <a16:creationId xmlns:a16="http://schemas.microsoft.com/office/drawing/2014/main" id="{163A4E8E-1578-4A26-9A80-6AC82225C50F}"/>
              </a:ext>
            </a:extLst>
          </p:cNvPr>
          <p:cNvSpPr/>
          <p:nvPr/>
        </p:nvSpPr>
        <p:spPr>
          <a:xfrm rot="20212268">
            <a:off x="7220825" y="1658872"/>
            <a:ext cx="609600" cy="283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1D3E225-06A8-4452-9502-7A01517B96CF}"/>
              </a:ext>
            </a:extLst>
          </p:cNvPr>
          <p:cNvSpPr/>
          <p:nvPr/>
        </p:nvSpPr>
        <p:spPr>
          <a:xfrm rot="20212268">
            <a:off x="6431896" y="2788252"/>
            <a:ext cx="609600" cy="283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0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11</a:t>
            </a:fld>
            <a:endParaRPr lang="en-US" dirty="0">
              <a:solidFill>
                <a:prstClr val="black"/>
              </a:solidFill>
            </a:endParaRPr>
          </a:p>
        </p:txBody>
      </p:sp>
      <p:sp>
        <p:nvSpPr>
          <p:cNvPr id="3" name="Content Placeholder 2"/>
          <p:cNvSpPr>
            <a:spLocks noGrp="1"/>
          </p:cNvSpPr>
          <p:nvPr>
            <p:ph idx="4294967295"/>
          </p:nvPr>
        </p:nvSpPr>
        <p:spPr>
          <a:xfrm>
            <a:off x="533400" y="1677168"/>
            <a:ext cx="8229600" cy="4525963"/>
          </a:xfrm>
        </p:spPr>
        <p:txBody>
          <a:bodyPr/>
          <a:lstStyle/>
          <a:p>
            <a:r>
              <a:rPr lang="en-US" dirty="0"/>
              <a:t>You can export the visualized graph as SVG or PDF:</a:t>
            </a:r>
          </a:p>
          <a:p>
            <a:pPr lvl="1"/>
            <a:r>
              <a:rPr lang="en-US" dirty="0"/>
              <a:t>Go to preview (fix if needed)</a:t>
            </a:r>
          </a:p>
          <a:p>
            <a:pPr lvl="1"/>
            <a:r>
              <a:rPr lang="en-US" dirty="0"/>
              <a:t>Resize for large networks</a:t>
            </a:r>
          </a:p>
          <a:p>
            <a:pPr lvl="1"/>
            <a:r>
              <a:rPr lang="en-US" dirty="0"/>
              <a:t>Click SVG</a:t>
            </a:r>
            <a:br>
              <a:rPr lang="en-US" dirty="0"/>
            </a:br>
            <a:br>
              <a:rPr lang="en-US" dirty="0"/>
            </a:br>
            <a:r>
              <a:rPr lang="en-US" dirty="0"/>
              <a:t>(SVG is vectorial graphics like PDF so they scale to different sizes nicely) </a:t>
            </a:r>
          </a:p>
        </p:txBody>
      </p:sp>
      <p:pic>
        <p:nvPicPr>
          <p:cNvPr id="5" name="Picture 4"/>
          <p:cNvPicPr>
            <a:picLocks noChangeAspect="1"/>
          </p:cNvPicPr>
          <p:nvPr/>
        </p:nvPicPr>
        <p:blipFill>
          <a:blip r:embed="rId2"/>
          <a:stretch>
            <a:fillRect/>
          </a:stretch>
        </p:blipFill>
        <p:spPr>
          <a:xfrm>
            <a:off x="762000" y="3581400"/>
            <a:ext cx="2819400" cy="828675"/>
          </a:xfrm>
          <a:prstGeom prst="rect">
            <a:avLst/>
          </a:prstGeom>
        </p:spPr>
      </p:pic>
    </p:spTree>
    <p:extLst>
      <p:ext uri="{BB962C8B-B14F-4D97-AF65-F5344CB8AC3E}">
        <p14:creationId xmlns:p14="http://schemas.microsoft.com/office/powerpoint/2010/main" val="81169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metrics</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12</a:t>
            </a:fld>
            <a:endParaRPr lang="en-US" dirty="0">
              <a:solidFill>
                <a:prstClr val="black"/>
              </a:solidFill>
            </a:endParaRPr>
          </a:p>
        </p:txBody>
      </p:sp>
      <p:sp>
        <p:nvSpPr>
          <p:cNvPr id="6" name="Content Placeholder 5"/>
          <p:cNvSpPr>
            <a:spLocks noGrp="1"/>
          </p:cNvSpPr>
          <p:nvPr>
            <p:ph idx="4294967295"/>
          </p:nvPr>
        </p:nvSpPr>
        <p:spPr>
          <a:xfrm>
            <a:off x="914400" y="1981200"/>
            <a:ext cx="7315200" cy="3840163"/>
          </a:xfrm>
        </p:spPr>
        <p:txBody>
          <a:bodyPr/>
          <a:lstStyle/>
          <a:p>
            <a:r>
              <a:rPr lang="en-US" dirty="0"/>
              <a:t>Average path length: under </a:t>
            </a:r>
            <a:br>
              <a:rPr lang="en-US" dirty="0"/>
            </a:br>
            <a:r>
              <a:rPr lang="en-US" dirty="0"/>
              <a:t>the statics module, right</a:t>
            </a:r>
          </a:p>
          <a:p>
            <a:r>
              <a:rPr lang="en-US" dirty="0"/>
              <a:t>Computes the average of</a:t>
            </a:r>
            <a:br>
              <a:rPr lang="en-US" dirty="0"/>
            </a:br>
            <a:r>
              <a:rPr lang="en-US" dirty="0"/>
              <a:t>shortest paths between all</a:t>
            </a:r>
            <a:br>
              <a:rPr lang="en-US" dirty="0"/>
            </a:br>
            <a:r>
              <a:rPr lang="en-US" dirty="0"/>
              <a:t>pairs of nodes </a:t>
            </a:r>
          </a:p>
          <a:p>
            <a:r>
              <a:rPr lang="en-US" dirty="0"/>
              <a:t>Result:</a:t>
            </a:r>
          </a:p>
          <a:p>
            <a:pPr marL="0" indent="0">
              <a:buNone/>
            </a:pPr>
            <a:endParaRPr lang="en-US" dirty="0"/>
          </a:p>
        </p:txBody>
      </p:sp>
      <p:pic>
        <p:nvPicPr>
          <p:cNvPr id="7" name="Picture 6"/>
          <p:cNvPicPr>
            <a:picLocks noChangeAspect="1"/>
          </p:cNvPicPr>
          <p:nvPr/>
        </p:nvPicPr>
        <p:blipFill>
          <a:blip r:embed="rId2"/>
          <a:stretch>
            <a:fillRect/>
          </a:stretch>
        </p:blipFill>
        <p:spPr>
          <a:xfrm>
            <a:off x="5791200" y="1458119"/>
            <a:ext cx="3292819" cy="4731698"/>
          </a:xfrm>
          <a:prstGeom prst="rect">
            <a:avLst/>
          </a:prstGeom>
        </p:spPr>
      </p:pic>
      <p:pic>
        <p:nvPicPr>
          <p:cNvPr id="8" name="Picture 7"/>
          <p:cNvPicPr>
            <a:picLocks noChangeAspect="1"/>
          </p:cNvPicPr>
          <p:nvPr/>
        </p:nvPicPr>
        <p:blipFill>
          <a:blip r:embed="rId3"/>
          <a:stretch>
            <a:fillRect/>
          </a:stretch>
        </p:blipFill>
        <p:spPr>
          <a:xfrm>
            <a:off x="773149" y="3895235"/>
            <a:ext cx="4873554" cy="2110355"/>
          </a:xfrm>
          <a:prstGeom prst="rect">
            <a:avLst/>
          </a:prstGeom>
        </p:spPr>
      </p:pic>
    </p:spTree>
    <p:extLst>
      <p:ext uri="{BB962C8B-B14F-4D97-AF65-F5344CB8AC3E}">
        <p14:creationId xmlns:p14="http://schemas.microsoft.com/office/powerpoint/2010/main" val="2143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01AC04-912E-40CF-B8CA-5F2DA404E73D}"/>
              </a:ext>
            </a:extLst>
          </p:cNvPr>
          <p:cNvPicPr>
            <a:picLocks noChangeAspect="1"/>
          </p:cNvPicPr>
          <p:nvPr/>
        </p:nvPicPr>
        <p:blipFill>
          <a:blip r:embed="rId2"/>
          <a:stretch>
            <a:fillRect/>
          </a:stretch>
        </p:blipFill>
        <p:spPr>
          <a:xfrm>
            <a:off x="1044574" y="3532641"/>
            <a:ext cx="4419600" cy="1088108"/>
          </a:xfrm>
          <a:prstGeom prst="rect">
            <a:avLst/>
          </a:prstGeom>
        </p:spPr>
      </p:pic>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825433"/>
            <a:ext cx="7277100" cy="418013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365306"/>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219292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264011"/>
            <a:ext cx="7750969"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5491314"/>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812719"/>
            <a:ext cx="8318897"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855814"/>
            <a:ext cx="79295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852222"/>
            <a:ext cx="446485" cy="264551"/>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6" y="855814"/>
            <a:ext cx="267891" cy="16040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855814"/>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2" y="85940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5902938" y="2325804"/>
            <a:ext cx="2765987" cy="2437273"/>
          </a:xfrm>
        </p:spPr>
        <p:txBody>
          <a:bodyPr vert="horz" lIns="68580" tIns="34291" rIns="68580" bIns="34291" rtlCol="0" anchor="b">
            <a:normAutofit/>
          </a:bodyPr>
          <a:lstStyle/>
          <a:p>
            <a:pPr algn="ctr"/>
            <a:r>
              <a:rPr lang="en-US" sz="3200" dirty="0">
                <a:solidFill>
                  <a:schemeClr val="accent1"/>
                </a:solidFill>
              </a:rPr>
              <a:t>Centralities in </a:t>
            </a:r>
            <a:r>
              <a:rPr lang="en-US" sz="3200" dirty="0" err="1">
                <a:solidFill>
                  <a:schemeClr val="accent1"/>
                </a:solidFill>
              </a:rPr>
              <a:t>Cocalc</a:t>
            </a:r>
            <a:r>
              <a:rPr lang="en-US" sz="3200" dirty="0">
                <a:solidFill>
                  <a:schemeClr val="accent1"/>
                </a:solidFill>
              </a:rPr>
              <a:t> (Python)</a:t>
            </a:r>
            <a:endParaRPr lang="en-US" sz="3000" b="1" dirty="0">
              <a:solidFill>
                <a:schemeClr val="accent1"/>
              </a:solidFill>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21" y="855813"/>
            <a:ext cx="1624012" cy="1018699"/>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855814"/>
            <a:ext cx="671512"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9" y="2520780"/>
            <a:ext cx="3314068" cy="3194707"/>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366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86461-F325-408A-9FEA-042B45234E13}"/>
              </a:ext>
            </a:extLst>
          </p:cNvPr>
          <p:cNvPicPr>
            <a:picLocks noChangeAspect="1"/>
          </p:cNvPicPr>
          <p:nvPr/>
        </p:nvPicPr>
        <p:blipFill>
          <a:blip r:embed="rId2"/>
          <a:stretch>
            <a:fillRect/>
          </a:stretch>
        </p:blipFill>
        <p:spPr>
          <a:xfrm>
            <a:off x="5777022" y="1447801"/>
            <a:ext cx="3366977" cy="4953000"/>
          </a:xfrm>
          <a:prstGeom prst="rect">
            <a:avLst/>
          </a:prstGeom>
        </p:spPr>
      </p:pic>
      <p:sp>
        <p:nvSpPr>
          <p:cNvPr id="2" name="Title 1"/>
          <p:cNvSpPr>
            <a:spLocks noGrp="1"/>
          </p:cNvSpPr>
          <p:nvPr>
            <p:ph type="title"/>
          </p:nvPr>
        </p:nvSpPr>
        <p:spPr/>
        <p:txBody>
          <a:bodyPr/>
          <a:lstStyle/>
          <a:p>
            <a:r>
              <a:rPr lang="en-US" dirty="0"/>
              <a:t>Python code on </a:t>
            </a:r>
            <a:r>
              <a:rPr lang="en-US" dirty="0" err="1"/>
              <a:t>CoCalc</a:t>
            </a:r>
            <a:r>
              <a:rPr lang="en-US" dirty="0"/>
              <a:t>	</a:t>
            </a:r>
          </a:p>
        </p:txBody>
      </p:sp>
      <p:sp>
        <p:nvSpPr>
          <p:cNvPr id="4" name="Slide Number Placeholder 3"/>
          <p:cNvSpPr>
            <a:spLocks noGrp="1"/>
          </p:cNvSpPr>
          <p:nvPr>
            <p:ph type="sldNum" sz="quarter" idx="10"/>
          </p:nvPr>
        </p:nvSpPr>
        <p:spPr>
          <a:prstGeom prst="rect">
            <a:avLst/>
          </a:prstGeom>
        </p:spPr>
        <p:txBody>
          <a:bodyPr/>
          <a:lstStyle/>
          <a:p>
            <a:pPr>
              <a:defRPr/>
            </a:pPr>
            <a:fld id="{640B6591-407E-4742-9513-3BA6198A5F88}" type="slidenum">
              <a:rPr lang="en-US" smtClean="0">
                <a:solidFill>
                  <a:prstClr val="black"/>
                </a:solidFill>
              </a:rPr>
              <a:pPr>
                <a:defRPr/>
              </a:pPr>
              <a:t>3</a:t>
            </a:fld>
            <a:endParaRPr lang="en-US" dirty="0">
              <a:solidFill>
                <a:prstClr val="black"/>
              </a:solidFill>
            </a:endParaRPr>
          </a:p>
        </p:txBody>
      </p:sp>
      <p:sp>
        <p:nvSpPr>
          <p:cNvPr id="3" name="Content Placeholder 2"/>
          <p:cNvSpPr>
            <a:spLocks noGrp="1"/>
          </p:cNvSpPr>
          <p:nvPr>
            <p:ph idx="4294967295"/>
          </p:nvPr>
        </p:nvSpPr>
        <p:spPr>
          <a:xfrm>
            <a:off x="174459" y="1447800"/>
            <a:ext cx="5311941" cy="4525963"/>
          </a:xfrm>
          <a:prstGeom prst="rect">
            <a:avLst/>
          </a:prstGeom>
        </p:spPr>
        <p:txBody>
          <a:bodyPr/>
          <a:lstStyle/>
          <a:p>
            <a:pPr marL="0" indent="0">
              <a:buNone/>
            </a:pPr>
            <a:r>
              <a:rPr lang="en-US" dirty="0"/>
              <a:t>Use </a:t>
            </a:r>
            <a:r>
              <a:rPr lang="en-US" i="1" dirty="0" err="1"/>
              <a:t>NetworkAnalysis.ipynb</a:t>
            </a:r>
            <a:r>
              <a:rPr lang="en-US" i="1" dirty="0"/>
              <a:t> </a:t>
            </a:r>
            <a:r>
              <a:rPr lang="en-US" dirty="0"/>
              <a:t>for each centrality:</a:t>
            </a:r>
          </a:p>
          <a:p>
            <a:r>
              <a:rPr lang="en-US" dirty="0"/>
              <a:t>The default is to show 10 nodes of highest values for each centrality.  If you wish to display more than 10 nodes, update the value in the definition of centrality below </a:t>
            </a:r>
          </a:p>
          <a:p>
            <a:endParaRPr lang="en-US" dirty="0"/>
          </a:p>
        </p:txBody>
      </p:sp>
      <p:pic>
        <p:nvPicPr>
          <p:cNvPr id="10" name="Picture 9">
            <a:extLst>
              <a:ext uri="{FF2B5EF4-FFF2-40B4-BE49-F238E27FC236}">
                <a16:creationId xmlns:a16="http://schemas.microsoft.com/office/drawing/2014/main" id="{FA7516A2-73F5-4643-B377-47FAF543D506}"/>
              </a:ext>
            </a:extLst>
          </p:cNvPr>
          <p:cNvPicPr>
            <a:picLocks noChangeAspect="1"/>
          </p:cNvPicPr>
          <p:nvPr/>
        </p:nvPicPr>
        <p:blipFill>
          <a:blip r:embed="rId3"/>
          <a:stretch>
            <a:fillRect/>
          </a:stretch>
        </p:blipFill>
        <p:spPr>
          <a:xfrm>
            <a:off x="838200" y="3677506"/>
            <a:ext cx="4419600" cy="1088108"/>
          </a:xfrm>
          <a:prstGeom prst="rect">
            <a:avLst/>
          </a:prstGeom>
        </p:spPr>
      </p:pic>
    </p:spTree>
    <p:extLst>
      <p:ext uri="{BB962C8B-B14F-4D97-AF65-F5344CB8AC3E}">
        <p14:creationId xmlns:p14="http://schemas.microsoft.com/office/powerpoint/2010/main" val="27493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NetworkX</a:t>
            </a:r>
            <a:r>
              <a:rPr lang="en-US" dirty="0"/>
              <a:t> References</a:t>
            </a:r>
          </a:p>
        </p:txBody>
      </p:sp>
      <p:sp>
        <p:nvSpPr>
          <p:cNvPr id="7" name="Slide Number Placeholder 6"/>
          <p:cNvSpPr>
            <a:spLocks noGrp="1"/>
          </p:cNvSpPr>
          <p:nvPr>
            <p:ph type="sldNum" sz="quarter" idx="10"/>
          </p:nvPr>
        </p:nvSpPr>
        <p:spPr>
          <a:prstGeom prst="rect">
            <a:avLst/>
          </a:prstGeom>
        </p:spPr>
        <p:txBody>
          <a:bodyPr/>
          <a:lstStyle/>
          <a:p>
            <a:pPr>
              <a:defRPr/>
            </a:pPr>
            <a:fld id="{1EB9110C-CDBC-44E3-B6B4-26358019CB8D}" type="slidenum">
              <a:rPr lang="en-US" smtClean="0">
                <a:solidFill>
                  <a:prstClr val="black"/>
                </a:solidFill>
              </a:rPr>
              <a:pPr>
                <a:defRPr/>
              </a:pPr>
              <a:t>4</a:t>
            </a:fld>
            <a:endParaRPr lang="en-US" dirty="0">
              <a:solidFill>
                <a:prstClr val="black"/>
              </a:solidFill>
            </a:endParaRPr>
          </a:p>
        </p:txBody>
      </p:sp>
      <p:sp>
        <p:nvSpPr>
          <p:cNvPr id="3" name="Text Placeholder 2"/>
          <p:cNvSpPr>
            <a:spLocks noGrp="1"/>
          </p:cNvSpPr>
          <p:nvPr>
            <p:ph type="body" idx="4294967295"/>
          </p:nvPr>
        </p:nvSpPr>
        <p:spPr>
          <a:xfrm>
            <a:off x="0" y="1535113"/>
            <a:ext cx="4040188" cy="639762"/>
          </a:xfrm>
          <a:prstGeom prst="rect">
            <a:avLst/>
          </a:prstGeom>
        </p:spPr>
        <p:txBody>
          <a:bodyPr/>
          <a:lstStyle/>
          <a:p>
            <a:r>
              <a:rPr lang="en-US">
                <a:hlinkClick r:id="rId2"/>
              </a:rPr>
              <a:t>PDF reference for NetworkX</a:t>
            </a:r>
            <a:endParaRPr lang="en-US"/>
          </a:p>
        </p:txBody>
      </p:sp>
      <p:sp>
        <p:nvSpPr>
          <p:cNvPr id="5" name="Text Placeholder 4"/>
          <p:cNvSpPr>
            <a:spLocks noGrp="1"/>
          </p:cNvSpPr>
          <p:nvPr>
            <p:ph type="body" sz="quarter" idx="4294967295"/>
          </p:nvPr>
        </p:nvSpPr>
        <p:spPr>
          <a:xfrm>
            <a:off x="5102225" y="1535113"/>
            <a:ext cx="4041775" cy="639762"/>
          </a:xfrm>
          <a:prstGeom prst="rect">
            <a:avLst/>
          </a:prstGeom>
        </p:spPr>
        <p:txBody>
          <a:bodyPr/>
          <a:lstStyle/>
          <a:p>
            <a:r>
              <a:rPr lang="en-US">
                <a:hlinkClick r:id="rId3"/>
              </a:rPr>
              <a:t>Github interactive version</a:t>
            </a:r>
            <a:endParaRPr lang="en-US"/>
          </a:p>
        </p:txBody>
      </p:sp>
      <p:pic>
        <p:nvPicPr>
          <p:cNvPr id="8" name="Content Placeholder 7"/>
          <p:cNvPicPr>
            <a:picLocks noGrp="1" noChangeAspect="1"/>
          </p:cNvPicPr>
          <p:nvPr>
            <p:ph sz="half" idx="4294967295"/>
          </p:nvPr>
        </p:nvPicPr>
        <p:blipFill>
          <a:blip r:embed="rId4"/>
          <a:stretch>
            <a:fillRect/>
          </a:stretch>
        </p:blipFill>
        <p:spPr>
          <a:xfrm>
            <a:off x="0" y="2174875"/>
            <a:ext cx="3886200" cy="3951288"/>
          </a:xfrm>
          <a:prstGeom prst="rect">
            <a:avLst/>
          </a:prstGeom>
        </p:spPr>
      </p:pic>
      <p:pic>
        <p:nvPicPr>
          <p:cNvPr id="9" name="Picture 8"/>
          <p:cNvPicPr>
            <a:picLocks noChangeAspect="1"/>
          </p:cNvPicPr>
          <p:nvPr/>
        </p:nvPicPr>
        <p:blipFill>
          <a:blip r:embed="rId5"/>
          <a:stretch>
            <a:fillRect/>
          </a:stretch>
        </p:blipFill>
        <p:spPr>
          <a:xfrm>
            <a:off x="4653885" y="2160698"/>
            <a:ext cx="4390819" cy="3859102"/>
          </a:xfrm>
          <a:prstGeom prst="rect">
            <a:avLst/>
          </a:prstGeom>
        </p:spPr>
      </p:pic>
    </p:spTree>
    <p:extLst>
      <p:ext uri="{BB962C8B-B14F-4D97-AF65-F5344CB8AC3E}">
        <p14:creationId xmlns:p14="http://schemas.microsoft.com/office/powerpoint/2010/main" val="347408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Closeness/Eigenvector</a:t>
            </a:r>
          </a:p>
        </p:txBody>
      </p:sp>
      <p:sp>
        <p:nvSpPr>
          <p:cNvPr id="4" name="Slide Number Placeholder 3"/>
          <p:cNvSpPr>
            <a:spLocks noGrp="1"/>
          </p:cNvSpPr>
          <p:nvPr>
            <p:ph type="sldNum" sz="quarter" idx="10"/>
          </p:nvPr>
        </p:nvSpPr>
        <p:spPr>
          <a:prstGeom prst="rect">
            <a:avLst/>
          </a:prstGeom>
        </p:spPr>
        <p:txBody>
          <a:bodyPr/>
          <a:lstStyle/>
          <a:p>
            <a:pPr>
              <a:defRPr/>
            </a:pPr>
            <a:fld id="{640B6591-407E-4742-9513-3BA6198A5F88}" type="slidenum">
              <a:rPr lang="en-US" smtClean="0">
                <a:solidFill>
                  <a:prstClr val="black"/>
                </a:solidFill>
              </a:rPr>
              <a:pPr>
                <a:defRPr/>
              </a:pPr>
              <a:t>5</a:t>
            </a:fld>
            <a:endParaRPr lang="en-US" dirty="0">
              <a:solidFill>
                <a:prstClr val="black"/>
              </a:solidFill>
            </a:endParaRPr>
          </a:p>
        </p:txBody>
      </p:sp>
      <p:sp>
        <p:nvSpPr>
          <p:cNvPr id="3" name="Content Placeholder 2"/>
          <p:cNvSpPr>
            <a:spLocks noGrp="1"/>
          </p:cNvSpPr>
          <p:nvPr>
            <p:ph idx="4294967295"/>
          </p:nvPr>
        </p:nvSpPr>
        <p:spPr>
          <a:xfrm>
            <a:off x="304800" y="1600200"/>
            <a:ext cx="7924800" cy="4413822"/>
          </a:xfrm>
          <a:prstGeom prst="rect">
            <a:avLst/>
          </a:prstGeom>
        </p:spPr>
        <p:txBody>
          <a:bodyPr>
            <a:normAutofit/>
          </a:bodyPr>
          <a:lstStyle/>
          <a:p>
            <a:r>
              <a:rPr lang="en-US" sz="2000" dirty="0">
                <a:latin typeface="Aileron Light" panose="00000400000000000000"/>
              </a:rPr>
              <a:t>The closeness centrality is normalized by dividing by (n-1), where n is the number of nodes in the connected part of graph containing the node. If the graph is not completely connected, this algorithm computes the closeness centrality for each connected part separately.</a:t>
            </a:r>
          </a:p>
          <a:p>
            <a:endParaRPr lang="en-US" sz="2000" dirty="0">
              <a:latin typeface="Aileron Light" panose="00000400000000000000"/>
            </a:endParaRPr>
          </a:p>
          <a:p>
            <a:endParaRPr lang="en-US" sz="2000" dirty="0">
              <a:latin typeface="Aileron Light" panose="00000400000000000000"/>
            </a:endParaRPr>
          </a:p>
          <a:p>
            <a:r>
              <a:rPr lang="en-US" sz="2000" dirty="0">
                <a:latin typeface="Aileron Light" panose="00000400000000000000"/>
              </a:rPr>
              <a:t>The eigenvector calculation is done by the power iteration method and has no guarantee of convergence. The iteration will stop after </a:t>
            </a:r>
            <a:r>
              <a:rPr lang="en-US" sz="2000" dirty="0" err="1">
                <a:latin typeface="Aileron Light" panose="00000400000000000000"/>
              </a:rPr>
              <a:t>max_iter</a:t>
            </a:r>
            <a:r>
              <a:rPr lang="en-US" sz="2000" dirty="0">
                <a:latin typeface="Aileron Light" panose="00000400000000000000"/>
              </a:rPr>
              <a:t> iterations or an error tolerance of </a:t>
            </a:r>
            <a:r>
              <a:rPr lang="en-US" sz="2000" dirty="0" err="1">
                <a:latin typeface="Aileron Light" panose="00000400000000000000"/>
              </a:rPr>
              <a:t>number_of_nodes</a:t>
            </a:r>
            <a:r>
              <a:rPr lang="en-US" sz="2000" dirty="0">
                <a:latin typeface="Aileron Light" panose="00000400000000000000"/>
              </a:rPr>
              <a:t>(G)*</a:t>
            </a:r>
            <a:r>
              <a:rPr lang="en-US" sz="2000" dirty="0" err="1">
                <a:latin typeface="Aileron Light" panose="00000400000000000000"/>
              </a:rPr>
              <a:t>tol</a:t>
            </a:r>
            <a:r>
              <a:rPr lang="en-US" sz="2000" dirty="0">
                <a:latin typeface="Aileron Light" panose="00000400000000000000"/>
              </a:rPr>
              <a:t> has been reached. </a:t>
            </a:r>
          </a:p>
          <a:p>
            <a:pPr lvl="1"/>
            <a:r>
              <a:rPr lang="en-US" sz="2000" dirty="0">
                <a:latin typeface="Aileron Light" panose="00000400000000000000"/>
              </a:rPr>
              <a:t>For directed graphs this is “left” </a:t>
            </a:r>
            <a:r>
              <a:rPr lang="en-US" sz="2000" dirty="0" err="1">
                <a:latin typeface="Aileron Light" panose="00000400000000000000"/>
              </a:rPr>
              <a:t>eigevector</a:t>
            </a:r>
            <a:r>
              <a:rPr lang="en-US" sz="2000" dirty="0">
                <a:latin typeface="Aileron Light" panose="00000400000000000000"/>
              </a:rPr>
              <a:t> centrality which corresponds to the in-edges in the graph. For out-edges eigenvector centrality first reverse the graph with </a:t>
            </a:r>
            <a:r>
              <a:rPr lang="en-US" sz="2000" dirty="0" err="1">
                <a:latin typeface="Aileron Light" panose="00000400000000000000"/>
              </a:rPr>
              <a:t>G.reverse</a:t>
            </a:r>
            <a:r>
              <a:rPr lang="en-US" sz="2000" dirty="0">
                <a:latin typeface="Aileron Light" panose="00000400000000000000"/>
              </a:rPr>
              <a:t>().</a:t>
            </a:r>
          </a:p>
        </p:txBody>
      </p:sp>
      <p:pic>
        <p:nvPicPr>
          <p:cNvPr id="5" name="Picture 4"/>
          <p:cNvPicPr>
            <a:picLocks noChangeAspect="1"/>
          </p:cNvPicPr>
          <p:nvPr/>
        </p:nvPicPr>
        <p:blipFill>
          <a:blip r:embed="rId2"/>
          <a:stretch>
            <a:fillRect/>
          </a:stretch>
        </p:blipFill>
        <p:spPr>
          <a:xfrm>
            <a:off x="6400799" y="2477096"/>
            <a:ext cx="1591243" cy="570904"/>
          </a:xfrm>
          <a:prstGeom prst="rect">
            <a:avLst/>
          </a:prstGeom>
        </p:spPr>
      </p:pic>
      <p:sp>
        <p:nvSpPr>
          <p:cNvPr id="6" name="TextBox 5"/>
          <p:cNvSpPr txBox="1"/>
          <p:nvPr/>
        </p:nvSpPr>
        <p:spPr>
          <a:xfrm>
            <a:off x="914400" y="6242275"/>
            <a:ext cx="8839200" cy="338554"/>
          </a:xfrm>
          <a:prstGeom prst="rect">
            <a:avLst/>
          </a:prstGeom>
          <a:noFill/>
        </p:spPr>
        <p:txBody>
          <a:bodyPr wrap="square" rtlCol="0">
            <a:spAutoFit/>
          </a:bodyPr>
          <a:lstStyle/>
          <a:p>
            <a:r>
              <a:rPr lang="en-US" sz="800" dirty="0">
                <a:hlinkClick r:id="rId3"/>
              </a:rPr>
              <a:t>https://networkx.github.io/documentation/networkx-1.9/reference/generated/networkx.algorithms.centrality.eigenvector_centrality.html#networkx.algorithms.centrality.eigenvector_centrality</a:t>
            </a:r>
            <a:endParaRPr lang="en-US" sz="800" dirty="0"/>
          </a:p>
          <a:p>
            <a:endParaRPr lang="en-US" sz="800" dirty="0"/>
          </a:p>
        </p:txBody>
      </p:sp>
    </p:spTree>
    <p:extLst>
      <p:ext uri="{BB962C8B-B14F-4D97-AF65-F5344CB8AC3E}">
        <p14:creationId xmlns:p14="http://schemas.microsoft.com/office/powerpoint/2010/main" val="414518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010746"/>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10"/>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2"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7"/>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6" y="2878"/>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F027028-EB3F-4A57-974B-A196876ADC9C}"/>
              </a:ext>
            </a:extLst>
          </p:cNvPr>
          <p:cNvSpPr txBox="1"/>
          <p:nvPr/>
        </p:nvSpPr>
        <p:spPr>
          <a:xfrm>
            <a:off x="5715000" y="3475326"/>
            <a:ext cx="3220714" cy="824473"/>
          </a:xfrm>
          <a:prstGeom prst="rect">
            <a:avLst/>
          </a:prstGeom>
          <a:solidFill>
            <a:schemeClr val="bg1"/>
          </a:solidFill>
        </p:spPr>
        <p:txBody>
          <a:bodyPr vert="horz" lIns="121920" tIns="60960" rIns="121920" bIns="60960" rtlCol="0" anchor="b">
            <a:normAutofit fontScale="92500" lnSpcReduction="20000"/>
          </a:bodyPr>
          <a:lstStyle/>
          <a:p>
            <a:pPr marL="0" marR="0" lvl="0" indent="0" algn="l" defTabSz="1219170" rtl="0" eaLnBrk="1" fontAlgn="auto" latinLnBrk="0" hangingPunct="1">
              <a:lnSpc>
                <a:spcPct val="90000"/>
              </a:lnSpc>
              <a:spcBef>
                <a:spcPct val="0"/>
              </a:spcBef>
              <a:spcAft>
                <a:spcPts val="800"/>
              </a:spcAft>
              <a:buClrTx/>
              <a:buSzTx/>
              <a:buFontTx/>
              <a:buNone/>
              <a:tabLst/>
              <a:defRPr/>
            </a:pPr>
            <a:r>
              <a:rPr kumimoji="0" lang="en-US" altLang="en-US" sz="3200" b="0" i="0" u="none" strike="noStrike" kern="0" cap="none" spc="0" normalizeH="0" baseline="0" noProof="0" dirty="0">
                <a:ln>
                  <a:noFill/>
                </a:ln>
                <a:solidFill>
                  <a:srgbClr val="4472C4"/>
                </a:solidFill>
                <a:effectLst/>
                <a:uLnTx/>
                <a:uFillTx/>
                <a:latin typeface="Arial" pitchFamily="34" charset="0"/>
                <a:ea typeface="+mn-ea"/>
                <a:cs typeface="Arial" pitchFamily="34" charset="0"/>
              </a:rPr>
              <a:t>Centralities in </a:t>
            </a:r>
            <a:r>
              <a:rPr lang="en-US" altLang="en-US" sz="3200" kern="0" dirty="0">
                <a:solidFill>
                  <a:srgbClr val="4472C4"/>
                </a:solidFill>
                <a:latin typeface="Arial" pitchFamily="34" charset="0"/>
                <a:cs typeface="Arial" pitchFamily="34" charset="0"/>
              </a:rPr>
              <a:t>G</a:t>
            </a:r>
            <a:r>
              <a:rPr kumimoji="0" lang="en-US" altLang="en-US" sz="3200" b="0" i="0" u="none" strike="noStrike" kern="0" cap="none" spc="0" normalizeH="0" baseline="0" noProof="0" dirty="0" err="1">
                <a:ln>
                  <a:noFill/>
                </a:ln>
                <a:solidFill>
                  <a:srgbClr val="4472C4"/>
                </a:solidFill>
                <a:effectLst/>
                <a:uLnTx/>
                <a:uFillTx/>
                <a:latin typeface="Arial" pitchFamily="34" charset="0"/>
                <a:ea typeface="+mn-ea"/>
                <a:cs typeface="Arial" pitchFamily="34" charset="0"/>
              </a:rPr>
              <a:t>ephi</a:t>
            </a:r>
            <a:endParaRPr kumimoji="0" lang="en-US" sz="3200" b="0" i="0" u="none" strike="noStrike" kern="1200" cap="none" spc="0" normalizeH="0" baseline="0" noProof="0" dirty="0">
              <a:ln>
                <a:noFill/>
              </a:ln>
              <a:solidFill>
                <a:srgbClr val="4472C4"/>
              </a:solidFill>
              <a:effectLst/>
              <a:uLnTx/>
              <a:uFillTx/>
              <a:latin typeface="Aileron Light" panose="00000400000000000000" pitchFamily="50" charset="0"/>
              <a:ea typeface="+mn-ea"/>
              <a:cs typeface="+mn-cs"/>
            </a:endParaRPr>
          </a:p>
        </p:txBody>
      </p:sp>
      <p:sp>
        <p:nvSpPr>
          <p:cNvPr id="10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65"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ckwell" panose="02060603020205020403"/>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3B3B4C8-142A-49F4-964A-042D41906735}"/>
                  </a:ext>
                </a:extLst>
              </p:cNvPr>
              <p:cNvSpPr/>
              <p:nvPr/>
            </p:nvSpPr>
            <p:spPr>
              <a:xfrm>
                <a:off x="1521105" y="3581400"/>
                <a:ext cx="3401030" cy="13173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a:ea typeface="+mn-ea"/>
                              <a:cs typeface="+mn-cs"/>
                            </a:rPr>
                            <m:t>𝐶</m:t>
                          </m:r>
                        </m:e>
                        <m:sub>
                          <m:r>
                            <a:rPr kumimoji="0" lang="en-US" sz="2800" b="0" i="1" u="none" strike="noStrike" kern="1200" cap="none" spc="0" normalizeH="0" baseline="0" noProof="0">
                              <a:ln>
                                <a:noFill/>
                              </a:ln>
                              <a:solidFill>
                                <a:prstClr val="black"/>
                              </a:solidFill>
                              <a:effectLst/>
                              <a:uLnTx/>
                              <a:uFillTx/>
                              <a:latin typeface="Cambria Math"/>
                              <a:ea typeface="+mn-ea"/>
                              <a:cs typeface="+mn-cs"/>
                            </a:rPr>
                            <m:t>𝑖</m:t>
                          </m:r>
                        </m:sub>
                      </m:sSub>
                      <m:r>
                        <a:rPr kumimoji="0" lang="en-US" sz="2800" b="0" i="1" u="none" strike="noStrike" kern="1200" cap="none" spc="0" normalizeH="0" baseline="0" noProof="0">
                          <a:ln>
                            <a:noFill/>
                          </a:ln>
                          <a:solidFill>
                            <a:prstClr val="black"/>
                          </a:solidFill>
                          <a:effectLst/>
                          <a:uLnTx/>
                          <a:uFillTx/>
                          <a:latin typeface="Cambria Math"/>
                          <a:ea typeface="+mn-ea"/>
                          <a:cs typeface="+mn-cs"/>
                        </a:rPr>
                        <m:t>=</m:t>
                      </m:r>
                      <m:f>
                        <m:fPr>
                          <m:type m:val="li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a:ln>
                                <a:noFill/>
                              </a:ln>
                              <a:solidFill>
                                <a:prstClr val="black"/>
                              </a:solidFill>
                              <a:effectLst/>
                              <a:uLnTx/>
                              <a:uFillTx/>
                              <a:latin typeface="Cambria Math"/>
                              <a:ea typeface="+mn-ea"/>
                              <a:cs typeface="+mn-cs"/>
                            </a:rPr>
                            <m:t>1</m:t>
                          </m:r>
                        </m:num>
                        <m:den>
                          <m:nary>
                            <m:naryPr>
                              <m: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2800" b="0" i="1" u="none" strike="noStrike" kern="1200" cap="none" spc="0" normalizeH="0" baseline="0" noProof="0">
                                  <a:ln>
                                    <a:noFill/>
                                  </a:ln>
                                  <a:solidFill>
                                    <a:prstClr val="black"/>
                                  </a:solidFill>
                                  <a:effectLst/>
                                  <a:uLnTx/>
                                  <a:uFillTx/>
                                  <a:latin typeface="Cambria Math"/>
                                  <a:ea typeface="+mn-ea"/>
                                  <a:cs typeface="+mn-cs"/>
                                </a:rPr>
                                <m:t>𝑗</m:t>
                              </m:r>
                              <m:r>
                                <a:rPr kumimoji="0" lang="en-US" sz="2800" b="0" i="1" u="none" strike="noStrike" kern="1200" cap="none" spc="0" normalizeH="0" baseline="0" noProof="0">
                                  <a:ln>
                                    <a:noFill/>
                                  </a:ln>
                                  <a:solidFill>
                                    <a:prstClr val="black"/>
                                  </a:solidFill>
                                  <a:effectLst/>
                                  <a:uLnTx/>
                                  <a:uFillTx/>
                                  <a:latin typeface="Cambria Math"/>
                                  <a:ea typeface="+mn-ea"/>
                                  <a:cs typeface="+mn-cs"/>
                                </a:rPr>
                                <m:t>=1</m:t>
                              </m:r>
                            </m:sub>
                            <m:sup>
                              <m:r>
                                <a:rPr kumimoji="0" lang="en-US" sz="2800" b="0" i="1" u="none" strike="noStrike" kern="1200" cap="none" spc="0" normalizeH="0" baseline="0" noProof="0">
                                  <a:ln>
                                    <a:noFill/>
                                  </a:ln>
                                  <a:solidFill>
                                    <a:prstClr val="black"/>
                                  </a:solidFill>
                                  <a:effectLst/>
                                  <a:uLnTx/>
                                  <a:uFillTx/>
                                  <a:latin typeface="Cambria Math"/>
                                  <a:ea typeface="+mn-ea"/>
                                  <a:cs typeface="+mn-cs"/>
                                </a:rPr>
                                <m:t>𝑛</m:t>
                              </m:r>
                            </m:sup>
                            <m:e>
                              <m:r>
                                <a:rPr kumimoji="0" lang="en-US" sz="2800" b="0" i="1" u="none" strike="noStrike" kern="1200" cap="none" spc="0" normalizeH="0" baseline="0" noProof="0">
                                  <a:ln>
                                    <a:noFill/>
                                  </a:ln>
                                  <a:solidFill>
                                    <a:prstClr val="black"/>
                                  </a:solidFill>
                                  <a:effectLst/>
                                  <a:uLnTx/>
                                  <a:uFillTx/>
                                  <a:latin typeface="Cambria Math"/>
                                  <a:ea typeface="+mn-ea"/>
                                  <a:cs typeface="+mn-cs"/>
                                </a:rPr>
                                <m:t>𝑑</m:t>
                              </m:r>
                              <m:r>
                                <a:rPr kumimoji="0" lang="en-US" sz="2800" b="0" i="1" u="none" strike="noStrike" kern="1200" cap="none" spc="0" normalizeH="0" baseline="0" noProof="0">
                                  <a:ln>
                                    <a:noFill/>
                                  </a:ln>
                                  <a:solidFill>
                                    <a:prstClr val="black"/>
                                  </a:solidFill>
                                  <a:effectLst/>
                                  <a:uLnTx/>
                                  <a:uFillTx/>
                                  <a:latin typeface="Cambria Math"/>
                                  <a:ea typeface="+mn-ea"/>
                                  <a:cs typeface="+mn-cs"/>
                                </a:rPr>
                                <m:t>(</m:t>
                              </m:r>
                              <m:r>
                                <a:rPr kumimoji="0" lang="en-US" sz="2800" b="0" i="1" u="none" strike="noStrike" kern="1200" cap="none" spc="0" normalizeH="0" baseline="0" noProof="0">
                                  <a:ln>
                                    <a:noFill/>
                                  </a:ln>
                                  <a:solidFill>
                                    <a:prstClr val="black"/>
                                  </a:solidFill>
                                  <a:effectLst/>
                                  <a:uLnTx/>
                                  <a:uFillTx/>
                                  <a:latin typeface="Cambria Math"/>
                                  <a:ea typeface="+mn-ea"/>
                                  <a:cs typeface="+mn-cs"/>
                                </a:rPr>
                                <m:t>𝑖</m:t>
                              </m:r>
                              <m:r>
                                <a:rPr kumimoji="0" lang="en-US" sz="2800" b="0" i="1" u="none" strike="noStrike" kern="1200" cap="none" spc="0" normalizeH="0" baseline="0" noProof="0">
                                  <a:ln>
                                    <a:noFill/>
                                  </a:ln>
                                  <a:solidFill>
                                    <a:prstClr val="black"/>
                                  </a:solidFill>
                                  <a:effectLst/>
                                  <a:uLnTx/>
                                  <a:uFillTx/>
                                  <a:latin typeface="Cambria Math"/>
                                  <a:ea typeface="+mn-ea"/>
                                  <a:cs typeface="+mn-cs"/>
                                </a:rPr>
                                <m:t>,</m:t>
                              </m:r>
                              <m:r>
                                <a:rPr kumimoji="0" lang="en-US" sz="2800" b="0" i="1" u="none" strike="noStrike" kern="1200" cap="none" spc="0" normalizeH="0" baseline="0" noProof="0">
                                  <a:ln>
                                    <a:noFill/>
                                  </a:ln>
                                  <a:solidFill>
                                    <a:prstClr val="black"/>
                                  </a:solidFill>
                                  <a:effectLst/>
                                  <a:uLnTx/>
                                  <a:uFillTx/>
                                  <a:latin typeface="Cambria Math"/>
                                  <a:ea typeface="+mn-ea"/>
                                  <a:cs typeface="+mn-cs"/>
                                </a:rPr>
                                <m:t>𝑗</m:t>
                              </m:r>
                              <m:r>
                                <a:rPr kumimoji="0" lang="en-US" sz="2800" b="0" i="1" u="none" strike="noStrike" kern="1200" cap="none" spc="0" normalizeH="0" baseline="0" noProof="0">
                                  <a:ln>
                                    <a:noFill/>
                                  </a:ln>
                                  <a:solidFill>
                                    <a:prstClr val="black"/>
                                  </a:solidFill>
                                  <a:effectLst/>
                                  <a:uLnTx/>
                                  <a:uFillTx/>
                                  <a:latin typeface="Cambria Math"/>
                                  <a:ea typeface="+mn-ea"/>
                                  <a:cs typeface="+mn-cs"/>
                                </a:rPr>
                                <m:t>)</m:t>
                              </m:r>
                            </m:e>
                          </m:nary>
                        </m:den>
                      </m:f>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Rectangle 1">
                <a:extLst>
                  <a:ext uri="{FF2B5EF4-FFF2-40B4-BE49-F238E27FC236}">
                    <a16:creationId xmlns:a16="http://schemas.microsoft.com/office/drawing/2014/main" id="{E3B3B4C8-142A-49F4-964A-042D41906735}"/>
                  </a:ext>
                </a:extLst>
              </p:cNvPr>
              <p:cNvSpPr>
                <a:spLocks noRot="1" noChangeAspect="1" noMove="1" noResize="1" noEditPoints="1" noAdjustHandles="1" noChangeArrowheads="1" noChangeShapeType="1" noTextEdit="1"/>
              </p:cNvSpPr>
              <p:nvPr/>
            </p:nvSpPr>
            <p:spPr>
              <a:xfrm>
                <a:off x="1521105" y="3581400"/>
                <a:ext cx="3401030" cy="13173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238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Resources for Gephi:</a:t>
            </a:r>
            <a:endParaRPr lang="en-US" dirty="0"/>
          </a:p>
        </p:txBody>
      </p:sp>
      <p:sp>
        <p:nvSpPr>
          <p:cNvPr id="7" name="Content Placeholder 6"/>
          <p:cNvSpPr>
            <a:spLocks noGrp="1"/>
          </p:cNvSpPr>
          <p:nvPr>
            <p:ph idx="4294967295"/>
          </p:nvPr>
        </p:nvSpPr>
        <p:spPr>
          <a:xfrm>
            <a:off x="533400" y="1828800"/>
            <a:ext cx="8077200" cy="3962400"/>
          </a:xfrm>
        </p:spPr>
        <p:txBody>
          <a:bodyPr/>
          <a:lstStyle/>
          <a:p>
            <a:r>
              <a:rPr lang="en-US" dirty="0">
                <a:latin typeface="Aileron Light" panose="00000400000000000000"/>
                <a:hlinkClick r:id="rId2"/>
              </a:rPr>
              <a:t>Overview and explanations of </a:t>
            </a:r>
            <a:r>
              <a:rPr lang="en-US" dirty="0" err="1">
                <a:latin typeface="Aileron Light" panose="00000400000000000000"/>
                <a:hlinkClick r:id="rId2"/>
              </a:rPr>
              <a:t>Gephi</a:t>
            </a:r>
            <a:endParaRPr lang="en-US" dirty="0">
              <a:latin typeface="Aileron Light" panose="00000400000000000000"/>
              <a:hlinkClick r:id="rId3"/>
            </a:endParaRPr>
          </a:p>
          <a:p>
            <a:r>
              <a:rPr lang="en-US" dirty="0" err="1">
                <a:latin typeface="Aileron Light" panose="00000400000000000000"/>
                <a:hlinkClick r:id="rId3"/>
              </a:rPr>
              <a:t>Gephi’s</a:t>
            </a:r>
            <a:r>
              <a:rPr lang="en-US" dirty="0">
                <a:latin typeface="Aileron Light" panose="00000400000000000000"/>
                <a:hlinkClick r:id="rId3"/>
              </a:rPr>
              <a:t> overview</a:t>
            </a:r>
            <a:r>
              <a:rPr lang="en-US" dirty="0">
                <a:latin typeface="Aileron Light" panose="00000400000000000000"/>
              </a:rPr>
              <a:t> tutorial</a:t>
            </a:r>
          </a:p>
          <a:p>
            <a:r>
              <a:rPr lang="en-US" dirty="0">
                <a:latin typeface="Aileron Light" panose="00000400000000000000"/>
              </a:rPr>
              <a:t>An </a:t>
            </a:r>
            <a:r>
              <a:rPr lang="en-US" dirty="0">
                <a:latin typeface="Aileron Light" panose="00000400000000000000"/>
                <a:hlinkClick r:id="rId4"/>
              </a:rPr>
              <a:t>introductory video</a:t>
            </a:r>
            <a:r>
              <a:rPr lang="en-US" dirty="0">
                <a:latin typeface="Aileron Light" panose="00000400000000000000"/>
              </a:rPr>
              <a:t> to create data for </a:t>
            </a:r>
            <a:r>
              <a:rPr lang="en-US" dirty="0" err="1">
                <a:latin typeface="Aileron Light" panose="00000400000000000000"/>
              </a:rPr>
              <a:t>Gephi</a:t>
            </a:r>
            <a:r>
              <a:rPr lang="en-US" dirty="0">
                <a:latin typeface="Aileron Light" panose="00000400000000000000"/>
              </a:rPr>
              <a:t> and to use degree, closeness and </a:t>
            </a:r>
            <a:r>
              <a:rPr lang="en-US" dirty="0" err="1">
                <a:latin typeface="Aileron Light" panose="00000400000000000000"/>
              </a:rPr>
              <a:t>betweeness</a:t>
            </a:r>
            <a:r>
              <a:rPr lang="en-US" dirty="0">
                <a:latin typeface="Aileron Light" panose="00000400000000000000"/>
              </a:rPr>
              <a:t> (also posted on the website </a:t>
            </a:r>
            <a:r>
              <a:rPr lang="en-US" dirty="0" err="1">
                <a:latin typeface="Aileron Light" panose="00000400000000000000"/>
              </a:rPr>
              <a:t>unde</a:t>
            </a:r>
            <a:r>
              <a:rPr lang="en-US" dirty="0">
                <a:latin typeface="Aileron Light" panose="00000400000000000000"/>
              </a:rPr>
              <a:t> today’s lecture).</a:t>
            </a:r>
          </a:p>
          <a:p>
            <a:r>
              <a:rPr lang="en-US" dirty="0" err="1">
                <a:latin typeface="Aileron Light" panose="00000400000000000000"/>
              </a:rPr>
              <a:t>Gephi’s</a:t>
            </a:r>
            <a:r>
              <a:rPr lang="en-US" dirty="0">
                <a:latin typeface="Aileron Light" panose="00000400000000000000"/>
              </a:rPr>
              <a:t> </a:t>
            </a:r>
            <a:r>
              <a:rPr lang="en-US" dirty="0">
                <a:latin typeface="Aileron Light" panose="00000400000000000000"/>
                <a:hlinkClick r:id="rId5"/>
              </a:rPr>
              <a:t>overview of layouts</a:t>
            </a:r>
            <a:endParaRPr lang="en-US" dirty="0">
              <a:latin typeface="Aileron Light" panose="00000400000000000000"/>
            </a:endParaRPr>
          </a:p>
          <a:p>
            <a:r>
              <a:rPr lang="en-US" dirty="0">
                <a:latin typeface="Aileron Light" panose="00000400000000000000"/>
                <a:hlinkClick r:id="rId6"/>
              </a:rPr>
              <a:t>Basic navigation</a:t>
            </a:r>
            <a:endParaRPr lang="en-US" dirty="0">
              <a:latin typeface="Aileron Light" panose="00000400000000000000"/>
            </a:endParaRPr>
          </a:p>
          <a:p>
            <a:endParaRPr lang="en-US" dirty="0">
              <a:latin typeface="Aileron Light" panose="00000400000000000000"/>
            </a:endParaRPr>
          </a:p>
        </p:txBody>
      </p:sp>
    </p:spTree>
    <p:extLst>
      <p:ext uri="{BB962C8B-B14F-4D97-AF65-F5344CB8AC3E}">
        <p14:creationId xmlns:p14="http://schemas.microsoft.com/office/powerpoint/2010/main" val="396534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Centralities</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8</a:t>
            </a:fld>
            <a:endParaRPr lang="en-US" dirty="0">
              <a:solidFill>
                <a:prstClr val="black"/>
              </a:solidFill>
            </a:endParaRPr>
          </a:p>
        </p:txBody>
      </p:sp>
      <p:sp>
        <p:nvSpPr>
          <p:cNvPr id="3" name="Content Placeholder 2"/>
          <p:cNvSpPr>
            <a:spLocks noGrp="1"/>
          </p:cNvSpPr>
          <p:nvPr>
            <p:ph idx="4294967295"/>
          </p:nvPr>
        </p:nvSpPr>
        <p:spPr>
          <a:xfrm>
            <a:off x="533400" y="1687000"/>
            <a:ext cx="5105400" cy="3611563"/>
          </a:xfrm>
        </p:spPr>
        <p:txBody>
          <a:bodyPr>
            <a:normAutofit/>
          </a:bodyPr>
          <a:lstStyle/>
          <a:p>
            <a:r>
              <a:rPr lang="en-US" dirty="0">
                <a:latin typeface="Abadi Extra Light" panose="020B0204020104020204" pitchFamily="34" charset="0"/>
              </a:rPr>
              <a:t>Click “Diameter” under the “Statistics” tab</a:t>
            </a:r>
            <a:br>
              <a:rPr lang="en-US" dirty="0">
                <a:latin typeface="Abadi Extra Light" panose="020B0204020104020204" pitchFamily="34" charset="0"/>
              </a:rPr>
            </a:br>
            <a:r>
              <a:rPr lang="en-US" dirty="0">
                <a:latin typeface="Abadi Extra Light" panose="020B0204020104020204" pitchFamily="34" charset="0"/>
              </a:rPr>
              <a:t>module on the right for</a:t>
            </a:r>
          </a:p>
          <a:p>
            <a:pPr lvl="1"/>
            <a:r>
              <a:rPr lang="en-US" dirty="0">
                <a:latin typeface="Abadi Extra Light" panose="020B0204020104020204" pitchFamily="34" charset="0"/>
              </a:rPr>
              <a:t>Betweenness </a:t>
            </a:r>
          </a:p>
          <a:p>
            <a:pPr lvl="1"/>
            <a:r>
              <a:rPr lang="en-US" dirty="0">
                <a:latin typeface="Abadi Extra Light" panose="020B0204020104020204" pitchFamily="34" charset="0"/>
              </a:rPr>
              <a:t>Closeness</a:t>
            </a:r>
          </a:p>
          <a:p>
            <a:r>
              <a:rPr lang="en-US" dirty="0">
                <a:latin typeface="Abadi Extra Light" panose="020B0204020104020204" pitchFamily="34" charset="0"/>
              </a:rPr>
              <a:t>The other centralities that available:</a:t>
            </a:r>
          </a:p>
          <a:p>
            <a:pPr lvl="1"/>
            <a:r>
              <a:rPr lang="en-US" dirty="0">
                <a:latin typeface="Abadi Extra Light" panose="020B0204020104020204" pitchFamily="34" charset="0"/>
              </a:rPr>
              <a:t>Eigenvector</a:t>
            </a:r>
          </a:p>
          <a:p>
            <a:pPr lvl="1"/>
            <a:r>
              <a:rPr lang="en-US" dirty="0">
                <a:latin typeface="Abadi Extra Light" panose="020B0204020104020204" pitchFamily="34" charset="0"/>
              </a:rPr>
              <a:t>PageRank</a:t>
            </a:r>
          </a:p>
          <a:p>
            <a:pPr lvl="1"/>
            <a:r>
              <a:rPr lang="en-US" dirty="0">
                <a:latin typeface="Abadi Extra Light" panose="020B0204020104020204" pitchFamily="34" charset="0"/>
              </a:rPr>
              <a:t>HITS</a:t>
            </a:r>
          </a:p>
          <a:p>
            <a:r>
              <a:rPr lang="en-US" dirty="0">
                <a:latin typeface="Abadi Extra Light" panose="020B0204020104020204" pitchFamily="34" charset="0"/>
              </a:rPr>
              <a:t>For directed graphs, check “directed”:</a:t>
            </a:r>
          </a:p>
          <a:p>
            <a:pPr marL="457200" lvl="1" indent="0">
              <a:buNone/>
            </a:pPr>
            <a:r>
              <a:rPr lang="en-US" dirty="0">
                <a:latin typeface="Abadi Extra Light" panose="020B0204020104020204" pitchFamily="34" charset="0"/>
              </a:rPr>
              <a:t> </a:t>
            </a:r>
          </a:p>
        </p:txBody>
      </p:sp>
      <p:pic>
        <p:nvPicPr>
          <p:cNvPr id="6" name="Picture 5"/>
          <p:cNvPicPr>
            <a:picLocks noChangeAspect="1"/>
          </p:cNvPicPr>
          <p:nvPr/>
        </p:nvPicPr>
        <p:blipFill>
          <a:blip r:embed="rId2"/>
          <a:stretch>
            <a:fillRect/>
          </a:stretch>
        </p:blipFill>
        <p:spPr>
          <a:xfrm>
            <a:off x="685800" y="4683240"/>
            <a:ext cx="3099128" cy="1250309"/>
          </a:xfrm>
          <a:prstGeom prst="rect">
            <a:avLst/>
          </a:prstGeom>
        </p:spPr>
      </p:pic>
      <p:pic>
        <p:nvPicPr>
          <p:cNvPr id="7" name="Picture 6">
            <a:extLst>
              <a:ext uri="{FF2B5EF4-FFF2-40B4-BE49-F238E27FC236}">
                <a16:creationId xmlns:a16="http://schemas.microsoft.com/office/drawing/2014/main" id="{114ACF05-6802-4925-876D-7AE0CF3ACCFD}"/>
              </a:ext>
            </a:extLst>
          </p:cNvPr>
          <p:cNvPicPr>
            <a:picLocks noChangeAspect="1"/>
          </p:cNvPicPr>
          <p:nvPr/>
        </p:nvPicPr>
        <p:blipFill>
          <a:blip r:embed="rId3"/>
          <a:stretch>
            <a:fillRect/>
          </a:stretch>
        </p:blipFill>
        <p:spPr>
          <a:xfrm>
            <a:off x="5718594" y="1447800"/>
            <a:ext cx="3349625" cy="4572000"/>
          </a:xfrm>
          <a:prstGeom prst="rect">
            <a:avLst/>
          </a:prstGeom>
        </p:spPr>
      </p:pic>
      <p:sp>
        <p:nvSpPr>
          <p:cNvPr id="8" name="Arrow: Right 7">
            <a:extLst>
              <a:ext uri="{FF2B5EF4-FFF2-40B4-BE49-F238E27FC236}">
                <a16:creationId xmlns:a16="http://schemas.microsoft.com/office/drawing/2014/main" id="{5BE211E2-5605-4C44-AAB2-5655BCC41E02}"/>
              </a:ext>
            </a:extLst>
          </p:cNvPr>
          <p:cNvSpPr/>
          <p:nvPr/>
        </p:nvSpPr>
        <p:spPr>
          <a:xfrm>
            <a:off x="5089482" y="2514600"/>
            <a:ext cx="609600" cy="283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938ABDC-0C16-429E-91E1-B559D1659682}"/>
              </a:ext>
            </a:extLst>
          </p:cNvPr>
          <p:cNvSpPr/>
          <p:nvPr/>
        </p:nvSpPr>
        <p:spPr>
          <a:xfrm>
            <a:off x="5108994" y="3005154"/>
            <a:ext cx="609600" cy="283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7A2CB5A-C540-4C38-ACDD-B23308A8457A}"/>
              </a:ext>
            </a:extLst>
          </p:cNvPr>
          <p:cNvSpPr/>
          <p:nvPr/>
        </p:nvSpPr>
        <p:spPr>
          <a:xfrm>
            <a:off x="5108994" y="4267200"/>
            <a:ext cx="609600" cy="283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CDF8728-4A9F-4916-BBF1-4CB9484959E8}"/>
              </a:ext>
            </a:extLst>
          </p:cNvPr>
          <p:cNvSpPr/>
          <p:nvPr/>
        </p:nvSpPr>
        <p:spPr>
          <a:xfrm>
            <a:off x="5059341" y="3450724"/>
            <a:ext cx="609600" cy="283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3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nodes based on centralities</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rPr>
              <a:pPr>
                <a:defRPr/>
              </a:pPr>
              <a:t>9</a:t>
            </a:fld>
            <a:endParaRPr lang="en-US" dirty="0">
              <a:solidFill>
                <a:prstClr val="black"/>
              </a:solidFill>
            </a:endParaRPr>
          </a:p>
        </p:txBody>
      </p:sp>
      <p:sp>
        <p:nvSpPr>
          <p:cNvPr id="3" name="Content Placeholder 2"/>
          <p:cNvSpPr>
            <a:spLocks noGrp="1"/>
          </p:cNvSpPr>
          <p:nvPr>
            <p:ph idx="4294967295"/>
          </p:nvPr>
        </p:nvSpPr>
        <p:spPr>
          <a:xfrm>
            <a:off x="457200" y="1956047"/>
            <a:ext cx="4698407" cy="3001963"/>
          </a:xfrm>
        </p:spPr>
        <p:txBody>
          <a:bodyPr/>
          <a:lstStyle/>
          <a:p>
            <a:r>
              <a:rPr lang="en-US" dirty="0">
                <a:latin typeface="Aileron Light" panose="00000400000000000000"/>
              </a:rPr>
              <a:t>Once you ran a metric, you can size/color the nodes based on your choices you ran.</a:t>
            </a:r>
          </a:p>
          <a:p>
            <a:r>
              <a:rPr lang="en-US" dirty="0">
                <a:latin typeface="Aileron Light" panose="00000400000000000000"/>
              </a:rPr>
              <a:t>Under on the top left, choose </a:t>
            </a:r>
            <a:r>
              <a:rPr lang="en-US" i="1" dirty="0">
                <a:latin typeface="Aileron Light" panose="00000400000000000000"/>
              </a:rPr>
              <a:t>Nodes,</a:t>
            </a:r>
            <a:r>
              <a:rPr lang="en-US" dirty="0">
                <a:latin typeface="Aileron Light" panose="00000400000000000000"/>
              </a:rPr>
              <a:t> and either </a:t>
            </a:r>
            <a:r>
              <a:rPr lang="en-US" i="1" dirty="0">
                <a:latin typeface="Aileron Light" panose="00000400000000000000"/>
              </a:rPr>
              <a:t>size</a:t>
            </a:r>
            <a:r>
              <a:rPr lang="en-US" dirty="0">
                <a:latin typeface="Aileron Light" panose="00000400000000000000"/>
              </a:rPr>
              <a:t> or </a:t>
            </a:r>
            <a:r>
              <a:rPr lang="en-US" i="1" dirty="0">
                <a:latin typeface="Aileron Light" panose="00000400000000000000"/>
              </a:rPr>
              <a:t>color</a:t>
            </a:r>
          </a:p>
          <a:p>
            <a:pPr marL="0" indent="0">
              <a:buNone/>
            </a:pPr>
            <a:br>
              <a:rPr lang="en-US" dirty="0">
                <a:latin typeface="Aileron Light" panose="00000400000000000000"/>
              </a:rPr>
            </a:br>
            <a:endParaRPr lang="en-US" dirty="0">
              <a:latin typeface="Aileron Light" panose="00000400000000000000"/>
            </a:endParaRPr>
          </a:p>
        </p:txBody>
      </p:sp>
      <p:pic>
        <p:nvPicPr>
          <p:cNvPr id="5" name="Picture 4">
            <a:extLst>
              <a:ext uri="{FF2B5EF4-FFF2-40B4-BE49-F238E27FC236}">
                <a16:creationId xmlns:a16="http://schemas.microsoft.com/office/drawing/2014/main" id="{1B02A906-3245-4E9D-BEA0-7F68693A537B}"/>
              </a:ext>
            </a:extLst>
          </p:cNvPr>
          <p:cNvPicPr>
            <a:picLocks noChangeAspect="1"/>
          </p:cNvPicPr>
          <p:nvPr/>
        </p:nvPicPr>
        <p:blipFill>
          <a:blip r:embed="rId2"/>
          <a:stretch>
            <a:fillRect/>
          </a:stretch>
        </p:blipFill>
        <p:spPr>
          <a:xfrm>
            <a:off x="6083139" y="1600201"/>
            <a:ext cx="2983673" cy="2133600"/>
          </a:xfrm>
          <a:prstGeom prst="rect">
            <a:avLst/>
          </a:prstGeom>
        </p:spPr>
      </p:pic>
      <p:sp>
        <p:nvSpPr>
          <p:cNvPr id="11" name="Arrow: Right 10">
            <a:extLst>
              <a:ext uri="{FF2B5EF4-FFF2-40B4-BE49-F238E27FC236}">
                <a16:creationId xmlns:a16="http://schemas.microsoft.com/office/drawing/2014/main" id="{58C7B1BC-CC21-4EAE-A145-EEDCFE3ACC4F}"/>
              </a:ext>
            </a:extLst>
          </p:cNvPr>
          <p:cNvSpPr/>
          <p:nvPr/>
        </p:nvSpPr>
        <p:spPr>
          <a:xfrm rot="20078316" flipH="1">
            <a:off x="6885824" y="2328676"/>
            <a:ext cx="774861" cy="2921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72C5124-7EDD-49D7-AAC5-047455C4F6DE}"/>
              </a:ext>
            </a:extLst>
          </p:cNvPr>
          <p:cNvPicPr>
            <a:picLocks noChangeAspect="1"/>
          </p:cNvPicPr>
          <p:nvPr/>
        </p:nvPicPr>
        <p:blipFill>
          <a:blip r:embed="rId3"/>
          <a:stretch>
            <a:fillRect/>
          </a:stretch>
        </p:blipFill>
        <p:spPr>
          <a:xfrm>
            <a:off x="5410200" y="3855181"/>
            <a:ext cx="3581400" cy="1958578"/>
          </a:xfrm>
          <a:prstGeom prst="rect">
            <a:avLst/>
          </a:prstGeom>
        </p:spPr>
      </p:pic>
      <p:sp>
        <p:nvSpPr>
          <p:cNvPr id="18" name="Arrow: Right 17">
            <a:extLst>
              <a:ext uri="{FF2B5EF4-FFF2-40B4-BE49-F238E27FC236}">
                <a16:creationId xmlns:a16="http://schemas.microsoft.com/office/drawing/2014/main" id="{A9BED369-4B81-4C1A-9E6C-2E33C7919A91}"/>
              </a:ext>
            </a:extLst>
          </p:cNvPr>
          <p:cNvSpPr/>
          <p:nvPr/>
        </p:nvSpPr>
        <p:spPr>
          <a:xfrm rot="20230633">
            <a:off x="7717318" y="5095499"/>
            <a:ext cx="708980" cy="18441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8A61EAD7-E06F-4788-A0B5-917AE857B023}"/>
              </a:ext>
            </a:extLst>
          </p:cNvPr>
          <p:cNvSpPr/>
          <p:nvPr/>
        </p:nvSpPr>
        <p:spPr>
          <a:xfrm rot="20230633">
            <a:off x="7736989" y="2680468"/>
            <a:ext cx="708980" cy="18441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E47D325-EF8A-44A4-9085-8073EF23E27B}"/>
              </a:ext>
            </a:extLst>
          </p:cNvPr>
          <p:cNvSpPr/>
          <p:nvPr/>
        </p:nvSpPr>
        <p:spPr>
          <a:xfrm rot="20078316" flipH="1">
            <a:off x="6045025" y="4811944"/>
            <a:ext cx="774861" cy="2921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910280"/>
      </p:ext>
    </p:extLst>
  </p:cSld>
  <p:clrMapOvr>
    <a:masterClrMapping/>
  </p:clrMapOvr>
</p:sld>
</file>

<file path=ppt/theme/theme1.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513</Words>
  <Application>Microsoft Office PowerPoint</Application>
  <PresentationFormat>On-screen Show (4:3)</PresentationFormat>
  <Paragraphs>69</Paragraphs>
  <Slides>12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Abadi Extra Light</vt:lpstr>
      <vt:lpstr>Aileron Light</vt:lpstr>
      <vt:lpstr>Arial</vt:lpstr>
      <vt:lpstr>Calibri</vt:lpstr>
      <vt:lpstr>Calibri Light</vt:lpstr>
      <vt:lpstr>Cambria Math</vt:lpstr>
      <vt:lpstr>Rockwell</vt:lpstr>
      <vt:lpstr>Segoe UI</vt:lpstr>
      <vt:lpstr>15_Custom Design</vt:lpstr>
      <vt:lpstr>2_Custom Design</vt:lpstr>
      <vt:lpstr>12_Office Theme</vt:lpstr>
      <vt:lpstr>9_Office Theme</vt:lpstr>
      <vt:lpstr>PowerPoint Presentation</vt:lpstr>
      <vt:lpstr>Centralities in Cocalc (Python)</vt:lpstr>
      <vt:lpstr>Python code on CoCalc </vt:lpstr>
      <vt:lpstr>NetworkX References</vt:lpstr>
      <vt:lpstr>Closeness/Eigenvector</vt:lpstr>
      <vt:lpstr>PowerPoint Presentation</vt:lpstr>
      <vt:lpstr>Resources for Gephi:</vt:lpstr>
      <vt:lpstr>Centralities</vt:lpstr>
      <vt:lpstr>Ranking nodes based on centralities</vt:lpstr>
      <vt:lpstr>Filtering nodes based on centralities</vt:lpstr>
      <vt:lpstr>Export</vt:lpstr>
      <vt:lpstr>Other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Centralities (1)</dc:title>
  <dc:creator>Ralucca</dc:creator>
  <cp:lastModifiedBy>Gera, Ralucca (CIV)</cp:lastModifiedBy>
  <cp:revision>99</cp:revision>
  <cp:lastPrinted>2021-02-08T00:57:42Z</cp:lastPrinted>
  <dcterms:created xsi:type="dcterms:W3CDTF">2015-01-20T18:46:16Z</dcterms:created>
  <dcterms:modified xsi:type="dcterms:W3CDTF">2021-02-08T00:59:12Z</dcterms:modified>
</cp:coreProperties>
</file>