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0" r:id="rId2"/>
    <p:sldMasterId id="2147483692" r:id="rId3"/>
    <p:sldMasterId id="2147483696" r:id="rId4"/>
    <p:sldMasterId id="2147483701" r:id="rId5"/>
  </p:sldMasterIdLst>
  <p:notesMasterIdLst>
    <p:notesMasterId r:id="rId24"/>
  </p:notesMasterIdLst>
  <p:sldIdLst>
    <p:sldId id="256" r:id="rId6"/>
    <p:sldId id="986" r:id="rId7"/>
    <p:sldId id="976" r:id="rId8"/>
    <p:sldId id="436" r:id="rId9"/>
    <p:sldId id="987" r:id="rId10"/>
    <p:sldId id="435" r:id="rId11"/>
    <p:sldId id="988" r:id="rId12"/>
    <p:sldId id="965" r:id="rId13"/>
    <p:sldId id="989" r:id="rId14"/>
    <p:sldId id="990" r:id="rId15"/>
    <p:sldId id="991" r:id="rId16"/>
    <p:sldId id="996" r:id="rId17"/>
    <p:sldId id="440" r:id="rId18"/>
    <p:sldId id="992" r:id="rId19"/>
    <p:sldId id="993" r:id="rId20"/>
    <p:sldId id="994" r:id="rId21"/>
    <p:sldId id="995" r:id="rId22"/>
    <p:sldId id="453"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95" autoAdjust="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727633C-9CEA-458E-964D-659E39039BDF}" type="datetimeFigureOut">
              <a:rPr lang="en-US" smtClean="0"/>
              <a:t>2/19/2021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0F0B483-FE2E-4ADA-B303-A26200385D0B}" type="slidenum">
              <a:rPr lang="en-US" smtClean="0"/>
              <a:t>‹#›</a:t>
            </a:fld>
            <a:endParaRPr lang="en-US"/>
          </a:p>
        </p:txBody>
      </p:sp>
    </p:spTree>
    <p:extLst>
      <p:ext uri="{BB962C8B-B14F-4D97-AF65-F5344CB8AC3E}">
        <p14:creationId xmlns:p14="http://schemas.microsoft.com/office/powerpoint/2010/main" val="287001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Mention that if we use the second definition of clustering coefficient (Eq. 7.44) we get different results – usually overestimate of C </a:t>
            </a:r>
          </a:p>
          <a:p>
            <a:r>
              <a:rPr lang="en-US" altLang="en-US">
                <a:latin typeface="Arial" pitchFamily="34" charset="0"/>
                <a:ea typeface="ＭＳ Ｐゴシック" pitchFamily="34" charset="-128"/>
              </a:rPr>
              <a:t>Also some studies instead of using the expected clustering coefficient given from the equation on this slide, they use the one for the Poissonian random graph (i.e., edge density), which again will give discrepancies in the results.</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accent1"/>
                </a:solidFill>
                <a:latin typeface="Arial" pitchFamily="34" charset="0"/>
                <a:ea typeface="ＭＳ Ｐゴシック" pitchFamily="34" charset="-128"/>
              </a:defRPr>
            </a:lvl1pPr>
            <a:lvl2pPr marL="785372" indent="-302066">
              <a:defRPr sz="2500">
                <a:solidFill>
                  <a:schemeClr val="accent1"/>
                </a:solidFill>
                <a:latin typeface="Arial" pitchFamily="34" charset="0"/>
                <a:ea typeface="ＭＳ Ｐゴシック" pitchFamily="34" charset="-128"/>
              </a:defRPr>
            </a:lvl2pPr>
            <a:lvl3pPr marL="1208265" indent="-241653">
              <a:defRPr sz="2500">
                <a:solidFill>
                  <a:schemeClr val="accent1"/>
                </a:solidFill>
                <a:latin typeface="Arial" pitchFamily="34" charset="0"/>
                <a:ea typeface="ＭＳ Ｐゴシック" pitchFamily="34" charset="-128"/>
              </a:defRPr>
            </a:lvl3pPr>
            <a:lvl4pPr marL="1691571" indent="-241653">
              <a:defRPr sz="2500">
                <a:solidFill>
                  <a:schemeClr val="accent1"/>
                </a:solidFill>
                <a:latin typeface="Arial" pitchFamily="34" charset="0"/>
                <a:ea typeface="ＭＳ Ｐゴシック" pitchFamily="34" charset="-128"/>
              </a:defRPr>
            </a:lvl4pPr>
            <a:lvl5pPr marL="2174878" indent="-241653">
              <a:defRPr sz="2500">
                <a:solidFill>
                  <a:schemeClr val="accent1"/>
                </a:solidFill>
                <a:latin typeface="Arial" pitchFamily="34" charset="0"/>
                <a:ea typeface="ＭＳ Ｐゴシック" pitchFamily="34" charset="-128"/>
              </a:defRPr>
            </a:lvl5pPr>
            <a:lvl6pPr marL="2658184" indent="-241653" algn="ctr" eaLnBrk="0" fontAlgn="base" hangingPunct="0">
              <a:spcBef>
                <a:spcPct val="0"/>
              </a:spcBef>
              <a:spcAft>
                <a:spcPct val="0"/>
              </a:spcAft>
              <a:defRPr sz="2500">
                <a:solidFill>
                  <a:schemeClr val="accent1"/>
                </a:solidFill>
                <a:latin typeface="Arial" pitchFamily="34" charset="0"/>
                <a:ea typeface="ＭＳ Ｐゴシック" pitchFamily="34" charset="-128"/>
              </a:defRPr>
            </a:lvl6pPr>
            <a:lvl7pPr marL="3141490" indent="-241653" algn="ctr" eaLnBrk="0" fontAlgn="base" hangingPunct="0">
              <a:spcBef>
                <a:spcPct val="0"/>
              </a:spcBef>
              <a:spcAft>
                <a:spcPct val="0"/>
              </a:spcAft>
              <a:defRPr sz="2500">
                <a:solidFill>
                  <a:schemeClr val="accent1"/>
                </a:solidFill>
                <a:latin typeface="Arial" pitchFamily="34" charset="0"/>
                <a:ea typeface="ＭＳ Ｐゴシック" pitchFamily="34" charset="-128"/>
              </a:defRPr>
            </a:lvl7pPr>
            <a:lvl8pPr marL="3624796" indent="-241653" algn="ctr" eaLnBrk="0" fontAlgn="base" hangingPunct="0">
              <a:spcBef>
                <a:spcPct val="0"/>
              </a:spcBef>
              <a:spcAft>
                <a:spcPct val="0"/>
              </a:spcAft>
              <a:defRPr sz="2500">
                <a:solidFill>
                  <a:schemeClr val="accent1"/>
                </a:solidFill>
                <a:latin typeface="Arial" pitchFamily="34" charset="0"/>
                <a:ea typeface="ＭＳ Ｐゴシック" pitchFamily="34" charset="-128"/>
              </a:defRPr>
            </a:lvl8pPr>
            <a:lvl9pPr marL="4108102" indent="-241653" algn="ctr" eaLnBrk="0" fontAlgn="base" hangingPunct="0">
              <a:spcBef>
                <a:spcPct val="0"/>
              </a:spcBef>
              <a:spcAft>
                <a:spcPct val="0"/>
              </a:spcAft>
              <a:defRPr sz="2500">
                <a:solidFill>
                  <a:schemeClr val="accent1"/>
                </a:solidFill>
                <a:latin typeface="Arial" pitchFamily="34" charset="0"/>
                <a:ea typeface="ＭＳ Ｐゴシック" pitchFamily="34" charset="-128"/>
              </a:defRPr>
            </a:lvl9pPr>
          </a:lstStyle>
          <a:p>
            <a:fld id="{67D1FE3F-49FF-4712-8E28-86EDA5E48FCA}" type="slidenum">
              <a:rPr lang="en-US" altLang="en-US" sz="1300">
                <a:solidFill>
                  <a:schemeClr val="tx1"/>
                </a:solidFill>
              </a:rPr>
              <a:pPr/>
              <a:t>4</a:t>
            </a:fld>
            <a:endParaRPr lang="en-US" altLang="en-US" sz="1300">
              <a:solidFill>
                <a:schemeClr val="tx1"/>
              </a:solidFill>
            </a:endParaRPr>
          </a:p>
        </p:txBody>
      </p:sp>
    </p:spTree>
    <p:extLst>
      <p:ext uri="{BB962C8B-B14F-4D97-AF65-F5344CB8AC3E}">
        <p14:creationId xmlns:p14="http://schemas.microsoft.com/office/powerpoint/2010/main" val="239513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6C0D8-C3C8-4358-BFFD-D92C60C40A4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685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275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62DAB-5BBB-4A41-B315-75AC3ED63DA0}"/>
              </a:ext>
            </a:extLst>
          </p:cNvPr>
          <p:cNvSpPr>
            <a:spLocks noGrp="1"/>
          </p:cNvSpPr>
          <p:nvPr>
            <p:ph type="dt" sz="half" idx="10"/>
          </p:nvPr>
        </p:nvSpPr>
        <p:spPr/>
        <p:txBody>
          <a:bodyPr/>
          <a:lstStyle/>
          <a:p>
            <a:fld id="{2364D7F4-AF73-4716-9B6A-513C3A106025}" type="datetimeFigureOut">
              <a:rPr lang="en-US" smtClean="0"/>
              <a:t>2/19/2021</a:t>
            </a:fld>
            <a:endParaRPr lang="en-US"/>
          </a:p>
        </p:txBody>
      </p:sp>
      <p:sp>
        <p:nvSpPr>
          <p:cNvPr id="4" name="Footer Placeholder 3">
            <a:extLst>
              <a:ext uri="{FF2B5EF4-FFF2-40B4-BE49-F238E27FC236}">
                <a16:creationId xmlns:a16="http://schemas.microsoft.com/office/drawing/2014/main" id="{A4818C34-84CA-4B28-B54D-57AC44DFC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1A448-424E-47C7-9BF0-665BA732AC2A}"/>
              </a:ext>
            </a:extLst>
          </p:cNvPr>
          <p:cNvSpPr>
            <a:spLocks noGrp="1"/>
          </p:cNvSpPr>
          <p:nvPr>
            <p:ph type="sldNum" sz="quarter" idx="12"/>
          </p:nvPr>
        </p:nvSpPr>
        <p:spPr/>
        <p:txBody>
          <a:bodyPr/>
          <a:lstStyle/>
          <a:p>
            <a:fld id="{10C1A166-9CA4-4962-904D-8A251CDD6444}" type="slidenum">
              <a:rPr lang="en-US" smtClean="0"/>
              <a:t>‹#›</a:t>
            </a:fld>
            <a:endParaRPr lang="en-US"/>
          </a:p>
        </p:txBody>
      </p:sp>
      <p:sp>
        <p:nvSpPr>
          <p:cNvPr id="6" name="Title 1">
            <a:extLst>
              <a:ext uri="{FF2B5EF4-FFF2-40B4-BE49-F238E27FC236}">
                <a16:creationId xmlns:a16="http://schemas.microsoft.com/office/drawing/2014/main" id="{B0A93A00-4A3A-45BE-A3C6-9B0129089240}"/>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330249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flipV="1">
            <a:off x="8581337" y="6367950"/>
            <a:ext cx="445520" cy="288807"/>
          </a:xfrm>
          <a:prstGeom prst="rect">
            <a:avLst/>
          </a:prstGeom>
          <a:ln/>
        </p:spPr>
        <p:txBody>
          <a:bodyPr/>
          <a:lstStyle>
            <a:lvl1pPr>
              <a:defRPr/>
            </a:lvl1pPr>
          </a:lstStyle>
          <a:p>
            <a:pPr>
              <a:defRPr/>
            </a:pPr>
            <a:fld id="{640B6591-407E-4742-9513-3BA6198A5F88}" type="slidenum">
              <a:rPr lang="en-US"/>
              <a:pPr>
                <a:defRPr/>
              </a:pPr>
              <a:t>‹#›</a:t>
            </a:fld>
            <a:endParaRPr lang="en-US" dirty="0"/>
          </a:p>
        </p:txBody>
      </p:sp>
      <p:sp>
        <p:nvSpPr>
          <p:cNvPr id="4" name="Title 1">
            <a:extLst>
              <a:ext uri="{FF2B5EF4-FFF2-40B4-BE49-F238E27FC236}">
                <a16:creationId xmlns:a16="http://schemas.microsoft.com/office/drawing/2014/main" id="{AE8FFD24-BD5E-47E9-8EAB-DC132777C190}"/>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190376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32738" y="1684422"/>
            <a:ext cx="3952375" cy="4176629"/>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22"/>
            <a:ext cx="4107592" cy="4184567"/>
          </a:xfrm>
        </p:spPr>
        <p:txBody>
          <a:bodyPr>
            <a:normAutofit/>
          </a:bodyPr>
          <a:lstStyle>
            <a:lvl1pPr marL="0" indent="0">
              <a:buNone/>
              <a:defRPr sz="20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8" name="Slide Number Placeholder 6">
            <a:extLst>
              <a:ext uri="{FF2B5EF4-FFF2-40B4-BE49-F238E27FC236}">
                <a16:creationId xmlns:a16="http://schemas.microsoft.com/office/drawing/2014/main" id="{5436FF4D-648E-4930-89A0-47A07059EA5B}"/>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sp>
        <p:nvSpPr>
          <p:cNvPr id="6" name="Title 1">
            <a:extLst>
              <a:ext uri="{FF2B5EF4-FFF2-40B4-BE49-F238E27FC236}">
                <a16:creationId xmlns:a16="http://schemas.microsoft.com/office/drawing/2014/main" id="{688A343C-3054-4F3E-A237-E9282BE641AE}"/>
              </a:ext>
            </a:extLst>
          </p:cNvPr>
          <p:cNvSpPr>
            <a:spLocks noGrp="1"/>
          </p:cNvSpPr>
          <p:nvPr>
            <p:ph type="title"/>
          </p:nvPr>
        </p:nvSpPr>
        <p:spPr>
          <a:xfrm>
            <a:off x="628650" y="199595"/>
            <a:ext cx="6764756" cy="1325563"/>
          </a:xfrm>
        </p:spPr>
        <p:txBody>
          <a:bodyPr/>
          <a:lstStyle/>
          <a:p>
            <a:r>
              <a:rPr lang="en-US"/>
              <a:t>Click to edit Master title style</a:t>
            </a:r>
          </a:p>
        </p:txBody>
      </p:sp>
    </p:spTree>
    <p:extLst>
      <p:ext uri="{BB962C8B-B14F-4D97-AF65-F5344CB8AC3E}">
        <p14:creationId xmlns:p14="http://schemas.microsoft.com/office/powerpoint/2010/main" val="326432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FAB-9914-44CB-A178-0B0C855E1A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A1CA40-51C1-4D04-A959-12260F021FCF}"/>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95846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pPr>
                <a:defRPr/>
              </a:pPr>
              <a:t>2/18/2021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dirty="0"/>
          </a:p>
        </p:txBody>
      </p:sp>
    </p:spTree>
    <p:extLst>
      <p:ext uri="{BB962C8B-B14F-4D97-AF65-F5344CB8AC3E}">
        <p14:creationId xmlns:p14="http://schemas.microsoft.com/office/powerpoint/2010/main" val="296915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2" indent="0" algn="ctr">
              <a:buNone/>
              <a:defRPr/>
            </a:lvl2pPr>
            <a:lvl3pPr marL="685766" indent="0" algn="ctr">
              <a:buNone/>
              <a:defRPr/>
            </a:lvl3pPr>
            <a:lvl4pPr marL="1028649" indent="0" algn="ctr">
              <a:buNone/>
              <a:defRPr/>
            </a:lvl4pPr>
            <a:lvl5pPr marL="1371532" indent="0" algn="ctr">
              <a:buNone/>
              <a:defRPr/>
            </a:lvl5pPr>
            <a:lvl6pPr marL="1714414" indent="0" algn="ctr">
              <a:buNone/>
              <a:defRPr/>
            </a:lvl6pPr>
            <a:lvl7pPr marL="2057298" indent="0" algn="ctr">
              <a:buNone/>
              <a:defRPr/>
            </a:lvl7pPr>
            <a:lvl8pPr marL="2400180" indent="0" algn="ctr">
              <a:buNone/>
              <a:defRPr/>
            </a:lvl8pPr>
            <a:lvl9pPr marL="274306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97B394E-DEE7-4227-A62F-4DB55BAAF4B4}" type="datetime1">
              <a:rPr lang="en-US"/>
              <a:pPr>
                <a:defRPr/>
              </a:pPr>
              <a:t>2/18/2021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81D0-D8D8-4DCC-AC9F-579124AF0C50}" type="slidenum">
              <a:rPr lang="en-US"/>
              <a:pPr>
                <a:defRPr/>
              </a:pPr>
              <a:t>‹#›</a:t>
            </a:fld>
            <a:endParaRPr lang="en-US" dirty="0"/>
          </a:p>
        </p:txBody>
      </p:sp>
    </p:spTree>
    <p:extLst>
      <p:ext uri="{BB962C8B-B14F-4D97-AF65-F5344CB8AC3E}">
        <p14:creationId xmlns:p14="http://schemas.microsoft.com/office/powerpoint/2010/main" val="136288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DA3-EBC0-46B5-96B4-C406C64F7894}"/>
              </a:ext>
            </a:extLst>
          </p:cNvPr>
          <p:cNvSpPr>
            <a:spLocks noGrp="1"/>
          </p:cNvSpPr>
          <p:nvPr>
            <p:ph type="title"/>
          </p:nvPr>
        </p:nvSpPr>
        <p:spPr>
          <a:xfrm>
            <a:off x="628651" y="26583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1359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583278" y="309246"/>
            <a:ext cx="6417847" cy="1036721"/>
          </a:xfrm>
        </p:spPr>
        <p:txBody>
          <a:bodyPr anchor="b"/>
          <a:lstStyle>
            <a:lvl1pPr>
              <a:defRPr sz="3300">
                <a:latin typeface="Aileron Light" panose="00000400000000000000"/>
              </a:defRPr>
            </a:lvl1pPr>
          </a:lstStyle>
          <a:p>
            <a:r>
              <a:rPr lang="en-US" dirty="0"/>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5" y="1676485"/>
            <a:ext cx="3952375" cy="4184567"/>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22"/>
            <a:ext cx="4107592" cy="418456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8638499" y="6443958"/>
            <a:ext cx="44552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z="1351" smtClean="0"/>
              <a:pPr/>
              <a:t>‹#›</a:t>
            </a:fld>
            <a:endParaRPr lang="en-US" sz="1351"/>
          </a:p>
        </p:txBody>
      </p:sp>
    </p:spTree>
    <p:extLst>
      <p:ext uri="{BB962C8B-B14F-4D97-AF65-F5344CB8AC3E}">
        <p14:creationId xmlns:p14="http://schemas.microsoft.com/office/powerpoint/2010/main" val="82317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80695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solidFill>
                  <a:prstClr val="black"/>
                </a:solidFill>
              </a:rPr>
              <a:pPr>
                <a:defRPr/>
              </a:pPr>
              <a:t>2/18/2021</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296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9" y="1470992"/>
            <a:ext cx="3952375" cy="4390059"/>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91937" y="1668880"/>
            <a:ext cx="4107592" cy="4184567"/>
          </a:xfrm>
        </p:spPr>
        <p:txBody>
          <a:bodyPr>
            <a:normAutofit/>
          </a:bodyPr>
          <a:lstStyle>
            <a:lvl1pPr marL="0" indent="0">
              <a:buNone/>
              <a:defRPr sz="20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1DD04818-1488-472B-BA13-2AAF54DEDD0B}"/>
              </a:ext>
            </a:extLst>
          </p:cNvPr>
          <p:cNvSpPr>
            <a:spLocks noGrp="1"/>
          </p:cNvSpPr>
          <p:nvPr>
            <p:ph type="sldNum" sz="quarter" idx="12"/>
          </p:nvPr>
        </p:nvSpPr>
        <p:spPr>
          <a:xfrm>
            <a:off x="8638499" y="6443958"/>
            <a:ext cx="445520" cy="365125"/>
          </a:xfrm>
          <a:prstGeom prst="rect">
            <a:avLst/>
          </a:prstGeom>
        </p:spPr>
        <p:txBody>
          <a:bodyPr/>
          <a:lstStyle/>
          <a:p>
            <a:fld id="{06E00476-8A9E-490F-AB18-73544A16AA09}" type="slidenum">
              <a:rPr lang="en-US" smtClean="0"/>
              <a:t>‹#›</a:t>
            </a:fld>
            <a:endParaRPr lang="en-US"/>
          </a:p>
        </p:txBody>
      </p:sp>
      <p:sp>
        <p:nvSpPr>
          <p:cNvPr id="6" name="Title 1">
            <a:extLst>
              <a:ext uri="{FF2B5EF4-FFF2-40B4-BE49-F238E27FC236}">
                <a16:creationId xmlns:a16="http://schemas.microsoft.com/office/drawing/2014/main" id="{FD6CB121-459B-48B0-BAC6-89DB60D95597}"/>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130901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D957-04E4-47F9-9791-E51A4D5D820D}"/>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CEF5FF9-40B7-4150-9A53-A236D82A65DB}"/>
              </a:ext>
            </a:extLst>
          </p:cNvPr>
          <p:cNvSpPr>
            <a:spLocks noGrp="1"/>
          </p:cNvSpPr>
          <p:nvPr>
            <p:ph type="sldNum" sz="quarter" idx="10"/>
          </p:nvPr>
        </p:nvSpPr>
        <p:spPr/>
        <p:txBody>
          <a:bodyPr/>
          <a:lstStyle/>
          <a:p>
            <a:fld id="{06E00476-8A9E-490F-AB18-73544A16AA09}" type="slidenum">
              <a:rPr lang="en-US" smtClean="0"/>
              <a:t>‹#›</a:t>
            </a:fld>
            <a:endParaRPr lang="en-US"/>
          </a:p>
        </p:txBody>
      </p:sp>
      <p:sp>
        <p:nvSpPr>
          <p:cNvPr id="4" name="Text Placeholder 3">
            <a:extLst>
              <a:ext uri="{FF2B5EF4-FFF2-40B4-BE49-F238E27FC236}">
                <a16:creationId xmlns:a16="http://schemas.microsoft.com/office/drawing/2014/main" id="{C1115A5B-E0FE-4753-B5B5-C17AC1726684}"/>
              </a:ext>
            </a:extLst>
          </p:cNvPr>
          <p:cNvSpPr>
            <a:spLocks noGrp="1"/>
          </p:cNvSpPr>
          <p:nvPr>
            <p:ph type="body" sz="half" idx="2"/>
          </p:nvPr>
        </p:nvSpPr>
        <p:spPr>
          <a:xfrm>
            <a:off x="822965" y="1668880"/>
            <a:ext cx="7913535" cy="4184567"/>
          </a:xfrm>
        </p:spPr>
        <p:txBody>
          <a:bodyPr>
            <a:normAutofit/>
          </a:bodyPr>
          <a:lstStyle>
            <a:lvl1pPr marL="0" indent="0">
              <a:buNone/>
              <a:defRPr sz="20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dirty="0"/>
              <a:t>Click to edit Master text styles</a:t>
            </a:r>
          </a:p>
        </p:txBody>
      </p:sp>
    </p:spTree>
    <p:extLst>
      <p:ext uri="{BB962C8B-B14F-4D97-AF65-F5344CB8AC3E}">
        <p14:creationId xmlns:p14="http://schemas.microsoft.com/office/powerpoint/2010/main" val="13518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microsoft.com/office/2007/relationships/hdphoto" Target="../media/hdphoto2.wdp"/><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6ABF17B-E105-45CF-A976-5E29D48B3E5B}"/>
              </a:ext>
            </a:extLst>
          </p:cNvPr>
          <p:cNvCxnSpPr>
            <a:cxnSpLocks/>
          </p:cNvCxnSpPr>
          <p:nvPr userDrawn="1"/>
        </p:nvCxnSpPr>
        <p:spPr>
          <a:xfrm>
            <a:off x="2364204"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74D0D2-50DD-498C-A7FE-00286C9D191B}"/>
              </a:ext>
            </a:extLst>
          </p:cNvPr>
          <p:cNvCxnSpPr>
            <a:cxnSpLocks/>
          </p:cNvCxnSpPr>
          <p:nvPr userDrawn="1"/>
        </p:nvCxnSpPr>
        <p:spPr>
          <a:xfrm>
            <a:off x="4582527"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C0D0D7-1FBC-44DC-9657-A3E3B802D0EC}"/>
              </a:ext>
            </a:extLst>
          </p:cNvPr>
          <p:cNvCxnSpPr>
            <a:cxnSpLocks/>
          </p:cNvCxnSpPr>
          <p:nvPr userDrawn="1"/>
        </p:nvCxnSpPr>
        <p:spPr>
          <a:xfrm>
            <a:off x="6800848"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27820C7D-55D7-4884-A3D1-29BFB57E1FDC}"/>
              </a:ext>
            </a:extLst>
          </p:cNvPr>
          <p:cNvSpPr/>
          <p:nvPr userDrawn="1"/>
        </p:nvSpPr>
        <p:spPr>
          <a:xfrm flipV="1">
            <a:off x="7362678" y="-9200"/>
            <a:ext cx="1781327" cy="724095"/>
          </a:xfrm>
          <a:custGeom>
            <a:avLst/>
            <a:gdLst>
              <a:gd name="connsiteX0" fmla="*/ 445769 w 2375103"/>
              <a:gd name="connsiteY0" fmla="*/ 724094 h 724094"/>
              <a:gd name="connsiteX1" fmla="*/ 966899 w 2375103"/>
              <a:gd name="connsiteY1" fmla="*/ 724094 h 724094"/>
              <a:gd name="connsiteX2" fmla="*/ 1823848 w 2375103"/>
              <a:gd name="connsiteY2" fmla="*/ 724094 h 724094"/>
              <a:gd name="connsiteX3" fmla="*/ 2375103 w 2375103"/>
              <a:gd name="connsiteY3" fmla="*/ 724094 h 724094"/>
              <a:gd name="connsiteX4" fmla="*/ 2375103 w 2375103"/>
              <a:gd name="connsiteY4" fmla="*/ 0 h 724094"/>
              <a:gd name="connsiteX5" fmla="*/ 1823848 w 2375103"/>
              <a:gd name="connsiteY5" fmla="*/ 0 h 724094"/>
              <a:gd name="connsiteX6" fmla="*/ 966899 w 2375103"/>
              <a:gd name="connsiteY6" fmla="*/ 0 h 724094"/>
              <a:gd name="connsiteX7" fmla="*/ 0 w 2375103"/>
              <a:gd name="connsiteY7" fmla="*/ 0 h 724094"/>
              <a:gd name="connsiteX8" fmla="*/ 446560 w 2375103"/>
              <a:gd name="connsiteY8" fmla="*/ 714895 h 724094"/>
              <a:gd name="connsiteX9" fmla="*/ 440023 w 2375103"/>
              <a:gd name="connsiteY9" fmla="*/ 714895 h 724094"/>
              <a:gd name="connsiteX10" fmla="*/ 445769 w 2375103"/>
              <a:gd name="connsiteY10" fmla="*/ 724094 h 72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5103" h="724094">
                <a:moveTo>
                  <a:pt x="445769" y="724094"/>
                </a:moveTo>
                <a:lnTo>
                  <a:pt x="966899" y="724094"/>
                </a:lnTo>
                <a:lnTo>
                  <a:pt x="1823848" y="724094"/>
                </a:lnTo>
                <a:lnTo>
                  <a:pt x="2375103" y="724094"/>
                </a:lnTo>
                <a:lnTo>
                  <a:pt x="2375103" y="0"/>
                </a:lnTo>
                <a:lnTo>
                  <a:pt x="1823848" y="0"/>
                </a:lnTo>
                <a:lnTo>
                  <a:pt x="966899" y="0"/>
                </a:lnTo>
                <a:lnTo>
                  <a:pt x="0" y="0"/>
                </a:lnTo>
                <a:lnTo>
                  <a:pt x="446560" y="714895"/>
                </a:lnTo>
                <a:lnTo>
                  <a:pt x="440023" y="714895"/>
                </a:lnTo>
                <a:lnTo>
                  <a:pt x="445769" y="724094"/>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12" name="Freeform: Shape 11">
            <a:extLst>
              <a:ext uri="{FF2B5EF4-FFF2-40B4-BE49-F238E27FC236}">
                <a16:creationId xmlns:a16="http://schemas.microsoft.com/office/drawing/2014/main" id="{7119800F-93E3-4F04-A4FF-A3C4EE83F2D0}"/>
              </a:ext>
            </a:extLst>
          </p:cNvPr>
          <p:cNvSpPr/>
          <p:nvPr userDrawn="1"/>
        </p:nvSpPr>
        <p:spPr>
          <a:xfrm flipV="1">
            <a:off x="3" y="-387"/>
            <a:ext cx="6087980" cy="457200"/>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dirty="0">
              <a:solidFill>
                <a:srgbClr val="002060"/>
              </a:solidFill>
              <a:ea typeface="+mn-lt"/>
              <a:cs typeface="+mn-lt"/>
            </a:endParaRPr>
          </a:p>
        </p:txBody>
      </p:sp>
      <p:sp>
        <p:nvSpPr>
          <p:cNvPr id="42" name="Freeform: Shape 41">
            <a:extLst>
              <a:ext uri="{FF2B5EF4-FFF2-40B4-BE49-F238E27FC236}">
                <a16:creationId xmlns:a16="http://schemas.microsoft.com/office/drawing/2014/main" id="{D93646B4-7859-4A91-9AAE-5A960A3651FB}"/>
              </a:ext>
            </a:extLst>
          </p:cNvPr>
          <p:cNvSpPr/>
          <p:nvPr userDrawn="1"/>
        </p:nvSpPr>
        <p:spPr>
          <a:xfrm flipV="1">
            <a:off x="5947001" y="-387"/>
            <a:ext cx="1666143" cy="457200"/>
          </a:xfrm>
          <a:custGeom>
            <a:avLst/>
            <a:gdLst>
              <a:gd name="connsiteX0" fmla="*/ 285590 w 2221523"/>
              <a:gd name="connsiteY0" fmla="*/ 457200 h 457200"/>
              <a:gd name="connsiteX1" fmla="*/ 2221523 w 2221523"/>
              <a:gd name="connsiteY1" fmla="*/ 457200 h 457200"/>
              <a:gd name="connsiteX2" fmla="*/ 1935933 w 2221523"/>
              <a:gd name="connsiteY2" fmla="*/ 0 h 457200"/>
              <a:gd name="connsiteX3" fmla="*/ 0 w 2221523"/>
              <a:gd name="connsiteY3" fmla="*/ 0 h 457200"/>
              <a:gd name="connsiteX4" fmla="*/ 285590 w 2221523"/>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523" h="457200">
                <a:moveTo>
                  <a:pt x="285590" y="457200"/>
                </a:moveTo>
                <a:lnTo>
                  <a:pt x="2221523" y="457200"/>
                </a:lnTo>
                <a:lnTo>
                  <a:pt x="1935933" y="0"/>
                </a:lnTo>
                <a:lnTo>
                  <a:pt x="0" y="0"/>
                </a:lnTo>
                <a:lnTo>
                  <a:pt x="285590" y="45720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pic>
        <p:nvPicPr>
          <p:cNvPr id="3" name="Picture 2">
            <a:extLst>
              <a:ext uri="{FF2B5EF4-FFF2-40B4-BE49-F238E27FC236}">
                <a16:creationId xmlns:a16="http://schemas.microsoft.com/office/drawing/2014/main" id="{95E558AB-C9B3-4DEA-8826-18D1FB11CF84}"/>
              </a:ext>
            </a:extLst>
          </p:cNvPr>
          <p:cNvPicPr>
            <a:picLocks noChangeAspect="1"/>
          </p:cNvPicPr>
          <p:nvPr userDrawn="1"/>
        </p:nvPicPr>
        <p:blipFill>
          <a:blip r:embed="rId5"/>
          <a:stretch>
            <a:fillRect/>
          </a:stretch>
        </p:blipFill>
        <p:spPr>
          <a:xfrm flipH="1" flipV="1">
            <a:off x="-10525" y="6143105"/>
            <a:ext cx="9144000" cy="725424"/>
          </a:xfrm>
          <a:prstGeom prst="rect">
            <a:avLst/>
          </a:prstGeom>
        </p:spPr>
      </p:pic>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8573651" y="6505826"/>
            <a:ext cx="445520" cy="288807"/>
          </a:xfrm>
          <a:prstGeom prst="rect">
            <a:avLst/>
          </a:prstGeom>
        </p:spPr>
        <p:txBody>
          <a:bodyPr/>
          <a:lstStyle/>
          <a:p>
            <a:fld id="{06E00476-8A9E-490F-AB18-73544A16AA09}" type="slidenum">
              <a:rPr lang="en-US" smtClean="0"/>
              <a:t>‹#›</a:t>
            </a:fld>
            <a:endParaRPr lang="en-US"/>
          </a:p>
        </p:txBody>
      </p:sp>
      <p:pic>
        <p:nvPicPr>
          <p:cNvPr id="14" name="Picture 2" descr="Exact Recovery by Semidefinite Programming in the Binary Stochastic Block  Model with Partially Revealed Side Information | SigPort">
            <a:extLst>
              <a:ext uri="{FF2B5EF4-FFF2-40B4-BE49-F238E27FC236}">
                <a16:creationId xmlns:a16="http://schemas.microsoft.com/office/drawing/2014/main" id="{F025DA03-6CE9-4858-8F8F-B8FF69D59CFA}"/>
              </a:ext>
            </a:extLst>
          </p:cNvPr>
          <p:cNvPicPr>
            <a:picLocks noChangeAspect="1" noChangeArrowheads="1"/>
          </p:cNvPicPr>
          <p:nvPr userDrawn="1"/>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499" y="2567279"/>
            <a:ext cx="1930396" cy="14477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 smart local moving algorithm for large-scale modularity-based community  detection">
            <a:extLst>
              <a:ext uri="{FF2B5EF4-FFF2-40B4-BE49-F238E27FC236}">
                <a16:creationId xmlns:a16="http://schemas.microsoft.com/office/drawing/2014/main" id="{F0452279-F2D2-4DD5-A605-315F46E8881F}"/>
              </a:ext>
            </a:extLst>
          </p:cNvPr>
          <p:cNvPicPr>
            <a:picLocks noChangeAspect="1" noChangeArrowheads="1"/>
          </p:cNvPicPr>
          <p:nvPr userDrawn="1"/>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3225" y="2682839"/>
            <a:ext cx="2005496" cy="1209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598894E-9187-4444-A41D-8B89C002269D}"/>
              </a:ext>
            </a:extLst>
          </p:cNvPr>
          <p:cNvPicPr>
            <a:picLocks noChangeAspect="1"/>
          </p:cNvPicPr>
          <p:nvPr userDrawn="1"/>
        </p:nvPicPr>
        <p:blipFill rotWithShape="1">
          <a:blip r:embed="rId8">
            <a:duotone>
              <a:schemeClr val="accent4">
                <a:shade val="45000"/>
                <a:satMod val="135000"/>
              </a:schemeClr>
              <a:prstClr val="white"/>
            </a:duotone>
          </a:blip>
          <a:srcRect l="6619" t="2542" r="4066" b="2542"/>
          <a:stretch/>
        </p:blipFill>
        <p:spPr>
          <a:xfrm>
            <a:off x="7112001" y="2523576"/>
            <a:ext cx="1517643" cy="1517641"/>
          </a:xfrm>
          <a:prstGeom prst="rect">
            <a:avLst/>
          </a:prstGeom>
        </p:spPr>
      </p:pic>
      <p:pic>
        <p:nvPicPr>
          <p:cNvPr id="17" name="Picture 16">
            <a:extLst>
              <a:ext uri="{FF2B5EF4-FFF2-40B4-BE49-F238E27FC236}">
                <a16:creationId xmlns:a16="http://schemas.microsoft.com/office/drawing/2014/main" id="{ED91934D-1122-4B1F-9AD9-F420581B3A74}"/>
              </a:ext>
            </a:extLst>
          </p:cNvPr>
          <p:cNvPicPr>
            <a:picLocks noChangeAspect="1"/>
          </p:cNvPicPr>
          <p:nvPr userDrawn="1"/>
        </p:nvPicPr>
        <p:blipFill>
          <a:blip r:embed="rId9">
            <a:duotone>
              <a:schemeClr val="accent1">
                <a:shade val="45000"/>
                <a:satMod val="135000"/>
              </a:schemeClr>
              <a:prstClr val="white"/>
            </a:duotone>
          </a:blip>
          <a:stretch>
            <a:fillRect/>
          </a:stretch>
        </p:blipFill>
        <p:spPr>
          <a:xfrm>
            <a:off x="2461161" y="2682840"/>
            <a:ext cx="2009240" cy="1216689"/>
          </a:xfrm>
          <a:prstGeom prst="rect">
            <a:avLst/>
          </a:prstGeom>
        </p:spPr>
      </p:pic>
    </p:spTree>
    <p:extLst>
      <p:ext uri="{BB962C8B-B14F-4D97-AF65-F5344CB8AC3E}">
        <p14:creationId xmlns:p14="http://schemas.microsoft.com/office/powerpoint/2010/main" val="6347047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6921-6E26-4769-826D-22D207FF001E}"/>
              </a:ext>
            </a:extLst>
          </p:cNvPr>
          <p:cNvPicPr>
            <a:picLocks noChangeAspect="1"/>
          </p:cNvPicPr>
          <p:nvPr userDrawn="1"/>
        </p:nvPicPr>
        <p:blipFill>
          <a:blip r:embed="rId3"/>
          <a:stretch>
            <a:fillRect/>
          </a:stretch>
        </p:blipFill>
        <p:spPr>
          <a:xfrm rot="10800000">
            <a:off x="2164748" y="0"/>
            <a:ext cx="6979257" cy="517359"/>
          </a:xfrm>
          <a:prstGeom prst="rect">
            <a:avLst/>
          </a:prstGeom>
        </p:spPr>
      </p:pic>
      <p:pic>
        <p:nvPicPr>
          <p:cNvPr id="3" name="Picture 2">
            <a:extLst>
              <a:ext uri="{FF2B5EF4-FFF2-40B4-BE49-F238E27FC236}">
                <a16:creationId xmlns:a16="http://schemas.microsoft.com/office/drawing/2014/main" id="{A47F8DB6-B8D9-4B25-88F5-8E67673C9B5F}"/>
              </a:ext>
            </a:extLst>
          </p:cNvPr>
          <p:cNvPicPr>
            <a:picLocks noChangeAspect="1"/>
          </p:cNvPicPr>
          <p:nvPr userDrawn="1"/>
        </p:nvPicPr>
        <p:blipFill>
          <a:blip r:embed="rId3"/>
          <a:stretch>
            <a:fillRect/>
          </a:stretch>
        </p:blipFill>
        <p:spPr>
          <a:xfrm>
            <a:off x="0" y="6244165"/>
            <a:ext cx="9144000" cy="613835"/>
          </a:xfrm>
          <a:prstGeom prst="rect">
            <a:avLst/>
          </a:prstGeom>
        </p:spPr>
      </p:pic>
      <p:pic>
        <p:nvPicPr>
          <p:cNvPr id="9" name="Picture 8">
            <a:extLst>
              <a:ext uri="{FF2B5EF4-FFF2-40B4-BE49-F238E27FC236}">
                <a16:creationId xmlns:a16="http://schemas.microsoft.com/office/drawing/2014/main" id="{43BA429D-E7AB-4983-BC24-A10CA4237C4A}"/>
              </a:ext>
            </a:extLst>
          </p:cNvPr>
          <p:cNvPicPr>
            <a:picLocks noChangeAspect="1"/>
          </p:cNvPicPr>
          <p:nvPr userDrawn="1"/>
        </p:nvPicPr>
        <p:blipFill>
          <a:blip r:embed="rId4"/>
          <a:stretch>
            <a:fillRect/>
          </a:stretch>
        </p:blipFill>
        <p:spPr>
          <a:xfrm>
            <a:off x="148516" y="53898"/>
            <a:ext cx="1714648" cy="469433"/>
          </a:xfrm>
          <a:prstGeom prst="rect">
            <a:avLst/>
          </a:prstGeom>
        </p:spPr>
      </p:pic>
    </p:spTree>
    <p:extLst>
      <p:ext uri="{BB962C8B-B14F-4D97-AF65-F5344CB8AC3E}">
        <p14:creationId xmlns:p14="http://schemas.microsoft.com/office/powerpoint/2010/main" val="3991600793"/>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4108" y="260464"/>
            <a:ext cx="9144000" cy="1156669"/>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0" y="316208"/>
            <a:ext cx="676475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7"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2700" cap="small" baseline="0">
              <a:solidFill>
                <a:srgbClr val="D8AA16"/>
              </a:solidFill>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0"/>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1" name="Picture 10">
            <a:extLst>
              <a:ext uri="{FF2B5EF4-FFF2-40B4-BE49-F238E27FC236}">
                <a16:creationId xmlns:a16="http://schemas.microsoft.com/office/drawing/2014/main" id="{8AC47D0B-1E26-4529-9D42-7924416AC4A1}"/>
              </a:ext>
            </a:extLst>
          </p:cNvPr>
          <p:cNvPicPr>
            <a:picLocks noChangeAspect="1"/>
          </p:cNvPicPr>
          <p:nvPr userDrawn="1"/>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746407" y="260465"/>
            <a:ext cx="1162879" cy="1156668"/>
          </a:xfrm>
          <a:prstGeom prst="rect">
            <a:avLst/>
          </a:prstGeom>
        </p:spPr>
      </p:pic>
    </p:spTree>
    <p:extLst>
      <p:ext uri="{BB962C8B-B14F-4D97-AF65-F5344CB8AC3E}">
        <p14:creationId xmlns:p14="http://schemas.microsoft.com/office/powerpoint/2010/main" val="28850250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defTabSz="685783" rtl="0" eaLnBrk="1" latinLnBrk="0" hangingPunct="1">
        <a:lnSpc>
          <a:spcPct val="90000"/>
        </a:lnSpc>
        <a:spcBef>
          <a:spcPct val="0"/>
        </a:spcBef>
        <a:buNone/>
        <a:defRPr sz="3300" kern="1200">
          <a:solidFill>
            <a:schemeClr val="tx1"/>
          </a:solidFill>
          <a:latin typeface="Aileron Light" panose="0000040000000000000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482E7-0333-4A30-9A89-CECB6C452D87}"/>
              </a:ext>
            </a:extLst>
          </p:cNvPr>
          <p:cNvSpPr/>
          <p:nvPr userDrawn="1"/>
        </p:nvSpPr>
        <p:spPr>
          <a:xfrm>
            <a:off x="-4107" y="260474"/>
            <a:ext cx="9144000" cy="1147159"/>
          </a:xfrm>
          <a:prstGeom prst="rect">
            <a:avLst/>
          </a:prstGeom>
          <a:gradFill flip="none" rotWithShape="1">
            <a:gsLst>
              <a:gs pos="0">
                <a:srgbClr val="00457C"/>
              </a:gs>
              <a:gs pos="50000">
                <a:schemeClr val="accent1">
                  <a:lumMod val="75000"/>
                </a:schemeClr>
              </a:gs>
              <a:gs pos="82000">
                <a:srgbClr val="B5C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1" y="351605"/>
            <a:ext cx="676475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751396"/>
            <a:ext cx="8322036"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3"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a:solidFill>
                <a:srgbClr val="00206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8"/>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0" name="Slide Number Placeholder 6">
            <a:extLst>
              <a:ext uri="{FF2B5EF4-FFF2-40B4-BE49-F238E27FC236}">
                <a16:creationId xmlns:a16="http://schemas.microsoft.com/office/drawing/2014/main" id="{A9FFCAE1-3B2D-4DA2-A940-A0E31D351E4D}"/>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2" name="Picture 11">
            <a:extLst>
              <a:ext uri="{FF2B5EF4-FFF2-40B4-BE49-F238E27FC236}">
                <a16:creationId xmlns:a16="http://schemas.microsoft.com/office/drawing/2014/main" id="{263A132A-AFA9-48DF-88E9-DBFF97030EB6}"/>
              </a:ext>
            </a:extLst>
          </p:cNvPr>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7734249" y="353219"/>
            <a:ext cx="1145281" cy="791159"/>
          </a:xfrm>
          <a:prstGeom prst="rect">
            <a:avLst/>
          </a:prstGeom>
        </p:spPr>
      </p:pic>
    </p:spTree>
    <p:extLst>
      <p:ext uri="{BB962C8B-B14F-4D97-AF65-F5344CB8AC3E}">
        <p14:creationId xmlns:p14="http://schemas.microsoft.com/office/powerpoint/2010/main" val="42726394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685766"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175B8-0009-45B5-B1AD-0CA914E40C9B}"/>
              </a:ext>
            </a:extLst>
          </p:cNvPr>
          <p:cNvSpPr/>
          <p:nvPr userDrawn="1"/>
        </p:nvSpPr>
        <p:spPr>
          <a:xfrm>
            <a:off x="-4107" y="266629"/>
            <a:ext cx="9144000" cy="1191491"/>
          </a:xfrm>
          <a:prstGeom prst="rect">
            <a:avLst/>
          </a:prstGeom>
          <a:gradFill flip="none" rotWithShape="1">
            <a:gsLst>
              <a:gs pos="0">
                <a:srgbClr val="8C8C8C"/>
              </a:gs>
              <a:gs pos="50000">
                <a:schemeClr val="bg1">
                  <a:lumMod val="75000"/>
                </a:schemeClr>
              </a:gs>
              <a:gs pos="82000">
                <a:srgbClr val="E9E9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0" y="199595"/>
            <a:ext cx="676475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6"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2400" cap="small" baseline="0">
              <a:solidFill>
                <a:srgbClr val="96000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0"/>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575DA27B-8105-4E33-8AF8-01B31B967688}"/>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4" name="Picture 13">
            <a:extLst>
              <a:ext uri="{FF2B5EF4-FFF2-40B4-BE49-F238E27FC236}">
                <a16:creationId xmlns:a16="http://schemas.microsoft.com/office/drawing/2014/main" id="{35610AE4-70F7-4464-A94B-CA6C6C3E23D4}"/>
              </a:ext>
            </a:extLst>
          </p:cNvPr>
          <p:cNvPicPr>
            <a:picLocks noChangeAspect="1"/>
          </p:cNvPicPr>
          <p:nvPr userDrawn="1"/>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154621" y="299663"/>
            <a:ext cx="885471" cy="1125423"/>
          </a:xfrm>
          <a:prstGeom prst="rect">
            <a:avLst/>
          </a:prstGeom>
        </p:spPr>
      </p:pic>
    </p:spTree>
    <p:extLst>
      <p:ext uri="{BB962C8B-B14F-4D97-AF65-F5344CB8AC3E}">
        <p14:creationId xmlns:p14="http://schemas.microsoft.com/office/powerpoint/2010/main" val="977186512"/>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hyperlink" Target="https://slideplayer.com/slide/1518649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file:///C:\Users\ellis\Downloads\DissertationResearchGateversion.pdf" TargetMode="External"/><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hyperlink" Target="https://www.slideshare.net/arbenson/higherorder-clustering-coefficients-80864022"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slideshare.net/arbenson/higherorder-clustering-coefficients-80864022" TargetMode="Externa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hyperlink" Target="http://barabasi.com/networksciencebook/chapter/5#diameter" TargetMode="External"/><Relationship Id="rId2" Type="http://schemas.openxmlformats.org/officeDocument/2006/relationships/hyperlink" Target="http://epubs.siam.org/doi/pdf/10.1137/S003614450342480" TargetMode="External"/><Relationship Id="rId1" Type="http://schemas.openxmlformats.org/officeDocument/2006/relationships/slideLayout" Target="../slideLayouts/slideLayout4.xml"/><Relationship Id="rId4" Type="http://schemas.openxmlformats.org/officeDocument/2006/relationships/hyperlink" Target="https://www.slideshare.net/arbenson/higherorder-clustering-coefficients-8086402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6.xml"/><Relationship Id="rId5" Type="http://schemas.openxmlformats.org/officeDocument/2006/relationships/hyperlink" Target="http://epubs.siam.org/doi/pdf/10.1137/S003614450342480"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barabasi.com/networksciencebook/chapter/5#diameter" TargetMode="External"/><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15152-C940-4E76-A097-099F64F9A132}"/>
              </a:ext>
            </a:extLst>
          </p:cNvPr>
          <p:cNvSpPr txBox="1"/>
          <p:nvPr/>
        </p:nvSpPr>
        <p:spPr>
          <a:xfrm>
            <a:off x="1927244" y="5524596"/>
            <a:ext cx="7182196" cy="846386"/>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Aileron Light" panose="00000400000000000000" pitchFamily="50" charset="0"/>
                <a:ea typeface="+mn-ea"/>
                <a:cs typeface="+mn-cs"/>
              </a:rPr>
              <a:t>MA4404 Complex Networks</a:t>
            </a:r>
          </a:p>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3100" b="1" i="1" u="none" strike="noStrike" kern="1200" cap="none" spc="0" normalizeH="0" baseline="0" noProof="0" dirty="0">
                <a:ln>
                  <a:noFill/>
                </a:ln>
                <a:solidFill>
                  <a:srgbClr val="4472C4"/>
                </a:solidFill>
                <a:effectLst/>
                <a:uLnTx/>
                <a:uFillTx/>
                <a:latin typeface="Arial" pitchFamily="34" charset="0"/>
                <a:ea typeface="+mn-ea"/>
                <a:cs typeface="Arial" pitchFamily="34" charset="0"/>
              </a:rPr>
              <a:t>Clustering Coefficient</a:t>
            </a:r>
          </a:p>
        </p:txBody>
      </p:sp>
      <p:sp>
        <p:nvSpPr>
          <p:cNvPr id="3" name="Text Box 4">
            <a:extLst>
              <a:ext uri="{FF2B5EF4-FFF2-40B4-BE49-F238E27FC236}">
                <a16:creationId xmlns:a16="http://schemas.microsoft.com/office/drawing/2014/main" id="{625E524B-9AC3-4AFD-BCF7-C46EB1A497DB}"/>
              </a:ext>
            </a:extLst>
          </p:cNvPr>
          <p:cNvSpPr txBox="1">
            <a:spLocks noChangeArrowheads="1"/>
          </p:cNvSpPr>
          <p:nvPr/>
        </p:nvSpPr>
        <p:spPr bwMode="auto">
          <a:xfrm>
            <a:off x="66601" y="902517"/>
            <a:ext cx="2832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marL="0" marR="0" lvl="0" indent="0" algn="l" defTabSz="685766" rtl="0" eaLnBrk="1" fontAlgn="auto" latinLnBrk="0" hangingPunct="1">
              <a:lnSpc>
                <a:spcPct val="100000"/>
              </a:lnSpc>
              <a:spcBef>
                <a:spcPct val="50000"/>
              </a:spcBef>
              <a:spcAft>
                <a:spcPts val="0"/>
              </a:spcAft>
              <a:buClrTx/>
              <a:buSzTx/>
              <a:buFontTx/>
              <a:buNone/>
              <a:tabLst/>
              <a:defRPr/>
            </a:pPr>
            <a:r>
              <a:rPr kumimoji="0" lang="en-US" altLang="en-US" sz="1200" b="0" i="1" u="none" strike="noStrike" kern="1200" cap="none" spc="0" normalizeH="0" baseline="0" noProof="0" dirty="0">
                <a:ln>
                  <a:noFill/>
                </a:ln>
                <a:solidFill>
                  <a:prstClr val="white"/>
                </a:solidFill>
                <a:effectLst/>
                <a:uLnTx/>
                <a:uFillTx/>
                <a:latin typeface="Aileron Light" panose="00000400000000000000" pitchFamily="50" charset="0"/>
                <a:ea typeface="MS PGothic" pitchFamily="34" charset="-128"/>
                <a:cs typeface="Arial" pitchFamily="34" charset="0"/>
              </a:rPr>
              <a:t>Excellence Through Knowledge</a:t>
            </a:r>
          </a:p>
        </p:txBody>
      </p:sp>
      <p:sp>
        <p:nvSpPr>
          <p:cNvPr id="4" name="Text Box 4">
            <a:extLst>
              <a:ext uri="{FF2B5EF4-FFF2-40B4-BE49-F238E27FC236}">
                <a16:creationId xmlns:a16="http://schemas.microsoft.com/office/drawing/2014/main" id="{0AF49FF9-E536-4CFE-ADB4-91157FC72944}"/>
              </a:ext>
            </a:extLst>
          </p:cNvPr>
          <p:cNvSpPr txBox="1">
            <a:spLocks noChangeArrowheads="1"/>
          </p:cNvSpPr>
          <p:nvPr/>
        </p:nvSpPr>
        <p:spPr bwMode="auto">
          <a:xfrm>
            <a:off x="125461" y="545499"/>
            <a:ext cx="360356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marL="0" marR="0" lvl="0" indent="0" algn="l" defTabSz="685766" rtl="0" eaLnBrk="0" fontAlgn="auto" latinLnBrk="0" hangingPunct="0">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Prof. Ralucca Gera, rgera@nps.edu </a:t>
            </a:r>
          </a:p>
          <a:p>
            <a:pPr marL="0" marR="0" lvl="0" indent="0" algn="l" defTabSz="685766" rtl="0" eaLnBrk="0" fontAlgn="auto" latinLnBrk="0" hangingPunct="0">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Applied Mathematics Department, </a:t>
            </a:r>
            <a:b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b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Naval Postgraduate School</a:t>
            </a:r>
            <a:endParaRPr kumimoji="0" lang="en-US" sz="1200" b="1" i="0" u="none" strike="noStrike" kern="1200" cap="none" spc="0" normalizeH="0" baseline="0" noProof="0">
              <a:ln>
                <a:noFill/>
              </a:ln>
              <a:solidFill>
                <a:srgbClr val="4472C4">
                  <a:lumMod val="75000"/>
                </a:srgbClr>
              </a:solidFill>
              <a:effectLst/>
              <a:uLnTx/>
              <a:uFillTx/>
              <a:latin typeface="Segoe UI" panose="020B0502040204020203" pitchFamily="34" charset="0"/>
              <a:ea typeface="MS PGothic" pitchFamily="34" charset="-128"/>
              <a:cs typeface="+mn-cs"/>
            </a:endParaRPr>
          </a:p>
        </p:txBody>
      </p:sp>
    </p:spTree>
    <p:extLst>
      <p:ext uri="{BB962C8B-B14F-4D97-AF65-F5344CB8AC3E}">
        <p14:creationId xmlns:p14="http://schemas.microsoft.com/office/powerpoint/2010/main" val="278567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rPr>
              <a:pPr>
                <a:defRPr/>
              </a:pPr>
              <a:t>10</a:t>
            </a:fld>
            <a:endParaRPr lang="en-US" dirty="0">
              <a:solidFill>
                <a:prstClr val="black"/>
              </a:solidFill>
            </a:endParaRPr>
          </a:p>
        </p:txBody>
      </p:sp>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14:m>
                  <m:oMath xmlns:m="http://schemas.openxmlformats.org/officeDocument/2006/math">
                    <m:r>
                      <a:rPr lang="en-US" b="1" i="1" smtClean="0">
                        <a:latin typeface="Cambria Math" panose="02040503050406030204" pitchFamily="18" charset="0"/>
                      </a:rPr>
                      <m:t>𝑷𝑷𝑰</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smtClean="0">
                        <a:latin typeface="Cambria Math" panose="02040503050406030204" pitchFamily="18" charset="0"/>
                      </a:rPr>
                      <m:t>𝑺𝑭</m:t>
                    </m:r>
                    <m:r>
                      <a:rPr lang="en-US" b="1" i="1" smtClean="0">
                        <a:latin typeface="Cambria Math" panose="02040503050406030204" pitchFamily="18" charset="0"/>
                      </a:rPr>
                      <m:t>: </m:t>
                    </m:r>
                  </m:oMath>
                </a14:m>
                <a:r>
                  <a:rPr lang="en-US" dirty="0"/>
                  <a:t>clustering as a function of degree k</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435" r="-992" b="-3670"/>
                </a:stretch>
              </a:blipFill>
            </p:spPr>
            <p:txBody>
              <a:bodyPr/>
              <a:lstStyle/>
              <a:p>
                <a:r>
                  <a:rPr lang="en-US">
                    <a:noFill/>
                  </a:rPr>
                  <a:t> </a:t>
                </a:r>
              </a:p>
            </p:txBody>
          </p:sp>
        </mc:Fallback>
      </mc:AlternateContent>
      <p:pic>
        <p:nvPicPr>
          <p:cNvPr id="296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354" y="1587065"/>
            <a:ext cx="6592382" cy="458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61024" y="6048445"/>
            <a:ext cx="3222995" cy="338554"/>
          </a:xfrm>
          <a:prstGeom prst="rect">
            <a:avLst/>
          </a:prstGeom>
        </p:spPr>
        <p:txBody>
          <a:bodyPr wrap="square">
            <a:spAutoFit/>
          </a:bodyPr>
          <a:lstStyle/>
          <a:p>
            <a:r>
              <a:rPr lang="en-US" sz="800" dirty="0"/>
              <a:t>Source: N. </a:t>
            </a:r>
            <a:r>
              <a:rPr lang="en-US" sz="800" dirty="0" err="1"/>
              <a:t>Prˆzulj</a:t>
            </a:r>
            <a:r>
              <a:rPr lang="en-US" sz="800" dirty="0"/>
              <a:t>, D. G. </a:t>
            </a:r>
            <a:r>
              <a:rPr lang="en-US" sz="800" dirty="0" err="1"/>
              <a:t>Corneil</a:t>
            </a:r>
            <a:r>
              <a:rPr lang="en-US" sz="800" dirty="0"/>
              <a:t>, and I. </a:t>
            </a:r>
            <a:r>
              <a:rPr lang="en-US" sz="800" dirty="0" err="1"/>
              <a:t>Jurisica</a:t>
            </a:r>
            <a:r>
              <a:rPr lang="en-US" sz="800" dirty="0"/>
              <a:t>.  Modeling interactome: Scale free or geometric? </a:t>
            </a:r>
            <a:r>
              <a:rPr lang="en-US" sz="800" dirty="0" err="1"/>
              <a:t>arXiv:qbio</a:t>
            </a:r>
            <a:r>
              <a:rPr lang="en-US" sz="800" dirty="0"/>
              <a:t>. MN/0404017, 2004.</a:t>
            </a:r>
          </a:p>
        </p:txBody>
      </p:sp>
      <p:sp>
        <p:nvSpPr>
          <p:cNvPr id="3" name="TextBox 2"/>
          <p:cNvSpPr txBox="1"/>
          <p:nvPr/>
        </p:nvSpPr>
        <p:spPr>
          <a:xfrm>
            <a:off x="6548310" y="3048000"/>
            <a:ext cx="2312949" cy="1477328"/>
          </a:xfrm>
          <a:prstGeom prst="rect">
            <a:avLst/>
          </a:prstGeom>
          <a:noFill/>
        </p:spPr>
        <p:txBody>
          <a:bodyPr wrap="square" rtlCol="0">
            <a:spAutoFit/>
          </a:bodyPr>
          <a:lstStyle/>
          <a:p>
            <a:r>
              <a:rPr lang="en-US" dirty="0"/>
              <a:t>PPI: protein-protein</a:t>
            </a:r>
            <a:br>
              <a:rPr lang="en-US" dirty="0"/>
            </a:br>
            <a:r>
              <a:rPr lang="en-US" dirty="0"/>
              <a:t>interaction </a:t>
            </a:r>
            <a:r>
              <a:rPr lang="en-US" dirty="0" err="1"/>
              <a:t>netw</a:t>
            </a:r>
            <a:r>
              <a:rPr lang="en-US" dirty="0"/>
              <a:t>.</a:t>
            </a:r>
          </a:p>
          <a:p>
            <a:endParaRPr lang="en-US" dirty="0"/>
          </a:p>
          <a:p>
            <a:r>
              <a:rPr lang="en-US" dirty="0"/>
              <a:t>SF = scale free synthetic network.</a:t>
            </a:r>
          </a:p>
        </p:txBody>
      </p:sp>
    </p:spTree>
    <p:extLst>
      <p:ext uri="{BB962C8B-B14F-4D97-AF65-F5344CB8AC3E}">
        <p14:creationId xmlns:p14="http://schemas.microsoft.com/office/powerpoint/2010/main" val="23961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6200" y="335704"/>
            <a:ext cx="7685761" cy="1325563"/>
          </a:xfrm>
        </p:spPr>
        <p:txBody>
          <a:bodyPr>
            <a:normAutofit/>
          </a:bodyPr>
          <a:lstStyle/>
          <a:p>
            <a:r>
              <a:rPr lang="en-US" altLang="en-US" sz="3200" dirty="0">
                <a:ea typeface="ＭＳ Ｐゴシック" pitchFamily="34" charset="-128"/>
              </a:rPr>
              <a:t>Internet: local clustering coefficient as a function of degree k</a:t>
            </a:r>
          </a:p>
        </p:txBody>
      </p:sp>
      <p:sp>
        <p:nvSpPr>
          <p:cNvPr id="5427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1"/>
                </a:solidFill>
                <a:latin typeface="Arial" pitchFamily="34" charset="0"/>
                <a:ea typeface="ＭＳ Ｐゴシック" pitchFamily="34" charset="-128"/>
              </a:defRPr>
            </a:lvl1pPr>
            <a:lvl2pPr marL="742950" indent="-285750">
              <a:defRPr sz="2400">
                <a:solidFill>
                  <a:schemeClr val="accent1"/>
                </a:solidFill>
                <a:latin typeface="Arial" pitchFamily="34" charset="0"/>
                <a:ea typeface="ＭＳ Ｐゴシック" pitchFamily="34" charset="-128"/>
              </a:defRPr>
            </a:lvl2pPr>
            <a:lvl3pPr marL="1143000" indent="-228600">
              <a:defRPr sz="2400">
                <a:solidFill>
                  <a:schemeClr val="accent1"/>
                </a:solidFill>
                <a:latin typeface="Arial" pitchFamily="34" charset="0"/>
                <a:ea typeface="ＭＳ Ｐゴシック" pitchFamily="34" charset="-128"/>
              </a:defRPr>
            </a:lvl3pPr>
            <a:lvl4pPr marL="1600200" indent="-228600">
              <a:defRPr sz="2400">
                <a:solidFill>
                  <a:schemeClr val="accent1"/>
                </a:solidFill>
                <a:latin typeface="Arial" pitchFamily="34" charset="0"/>
                <a:ea typeface="ＭＳ Ｐゴシック" pitchFamily="34" charset="-128"/>
              </a:defRPr>
            </a:lvl4pPr>
            <a:lvl5pPr marL="2057400" indent="-228600">
              <a:defRPr sz="2400">
                <a:solidFill>
                  <a:schemeClr val="accent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fld id="{2DDAB1FD-5818-4663-A7E5-0142AC82EC06}" type="slidenum">
              <a:rPr lang="en-US" altLang="en-US" sz="1000">
                <a:solidFill>
                  <a:srgbClr val="161616"/>
                </a:solidFill>
              </a:rPr>
              <a:pPr/>
              <a:t>11</a:t>
            </a:fld>
            <a:endParaRPr lang="en-US" altLang="en-US" sz="1000" dirty="0">
              <a:solidFill>
                <a:srgbClr val="161616"/>
              </a:solidFill>
            </a:endParaRPr>
          </a:p>
        </p:txBody>
      </p:sp>
      <mc:AlternateContent xmlns:mc="http://schemas.openxmlformats.org/markup-compatibility/2006">
        <mc:Choice xmlns:a14="http://schemas.microsoft.com/office/drawing/2010/main" Requires="a14">
          <p:sp>
            <p:nvSpPr>
              <p:cNvPr id="54274" name="Content Placeholder 2"/>
              <p:cNvSpPr>
                <a:spLocks noGrp="1"/>
              </p:cNvSpPr>
              <p:nvPr>
                <p:ph type="body" sz="half" idx="2"/>
              </p:nvPr>
            </p:nvSpPr>
            <p:spPr>
              <a:xfrm>
                <a:off x="531418" y="1644118"/>
                <a:ext cx="8155382" cy="4184567"/>
              </a:xfrm>
            </p:spPr>
            <p:txBody>
              <a:bodyPr>
                <a:noAutofit/>
              </a:bodyPr>
              <a:lstStyle/>
              <a:p>
                <a:pPr marL="0" indent="0">
                  <a:buNone/>
                </a:pPr>
                <a:r>
                  <a:rPr lang="en-US" altLang="en-US" dirty="0">
                    <a:solidFill>
                      <a:schemeClr val="tx1"/>
                    </a:solidFill>
                    <a:ea typeface="ＭＳ Ｐゴシック" pitchFamily="34" charset="-128"/>
                  </a:rPr>
                  <a:t>Notice:</a:t>
                </a:r>
                <a:r>
                  <a:rPr lang="en-US" altLang="en-US" dirty="0">
                    <a:ea typeface="ＭＳ Ｐゴシック" pitchFamily="34" charset="-128"/>
                  </a:rPr>
                  <a:t>  </a:t>
                </a:r>
                <a:r>
                  <a:rPr lang="en-US" altLang="en-US" dirty="0">
                    <a:solidFill>
                      <a:schemeClr val="tx1"/>
                    </a:solidFill>
                    <a:ea typeface="ＭＳ Ｐゴシック" pitchFamily="34" charset="-128"/>
                  </a:rPr>
                  <a:t>higher degree nodes exhibit lower local clustering coefficient                            </a:t>
                </a:r>
              </a:p>
              <a:p>
                <a:pPr marL="0" indent="0">
                  <a:buNone/>
                </a:pPr>
                <a:r>
                  <a:rPr lang="en-US" altLang="en-US" dirty="0">
                    <a:ea typeface="ＭＳ Ｐゴシック" pitchFamily="34" charset="-128"/>
                  </a:rPr>
                  <a:t>             </a:t>
                </a:r>
                <a:r>
                  <a:rPr lang="en-US" altLang="en-US" dirty="0">
                    <a:solidFill>
                      <a:schemeClr val="tx1"/>
                    </a:solidFill>
                    <a:ea typeface="ＭＳ Ｐゴシック" pitchFamily="34" charset="-128"/>
                  </a:rPr>
                  <a:t> (with larger variance as well)</a:t>
                </a:r>
              </a:p>
              <a:p>
                <a:pPr marL="0" indent="0">
                  <a:buNone/>
                </a:pPr>
                <a:r>
                  <a:rPr lang="en-US" altLang="en-US" dirty="0">
                    <a:ea typeface="ＭＳ Ｐゴシック" pitchFamily="34" charset="-128"/>
                  </a:rPr>
                  <a:t>Thoughts on why?</a:t>
                </a:r>
                <a:endParaRPr lang="en-US" altLang="en-US" dirty="0">
                  <a:solidFill>
                    <a:schemeClr val="tx1"/>
                  </a:solidFill>
                  <a:ea typeface="ＭＳ Ｐゴシック" pitchFamily="34" charset="-128"/>
                </a:endParaRPr>
              </a:p>
              <a:p>
                <a:pPr marL="0" indent="0">
                  <a:buNone/>
                </a:pPr>
                <a:endParaRPr lang="en-US" altLang="en-US" dirty="0">
                  <a:ea typeface="ＭＳ Ｐゴシック" pitchFamily="34" charset="-128"/>
                </a:endParaRPr>
              </a:p>
              <a:p>
                <a:r>
                  <a:rPr lang="en-US" altLang="en-US" dirty="0"/>
                  <a:t>Example: Internet network at the </a:t>
                </a:r>
                <a:br>
                  <a:rPr lang="en-US" altLang="en-US" dirty="0"/>
                </a:br>
                <a:r>
                  <a:rPr lang="en-US" altLang="en-US" dirty="0"/>
                  <a:t>Autonomous System level, averaged </a:t>
                </a:r>
                <a:br>
                  <a:rPr lang="en-US" altLang="en-US" dirty="0"/>
                </a:br>
                <a:r>
                  <a:rPr lang="en-US" altLang="en-US" dirty="0"/>
                  <a:t>over all of the vertices of degree k.</a:t>
                </a:r>
                <a:br>
                  <a:rPr lang="en-US" altLang="en-US" dirty="0"/>
                </a:br>
                <a:r>
                  <a:rPr lang="en-US" altLang="en-US" dirty="0"/>
                  <a:t>For nodes of degree </a:t>
                </a:r>
                <a14:m>
                  <m:oMath xmlns:m="http://schemas.openxmlformats.org/officeDocument/2006/math">
                    <m:r>
                      <a:rPr lang="en-US" altLang="en-US" i="1">
                        <a:latin typeface="Cambria Math" panose="02040503050406030204" pitchFamily="18" charset="0"/>
                      </a:rPr>
                      <m:t>𝑘</m:t>
                    </m:r>
                    <m:r>
                      <a:rPr lang="en-US" altLang="en-US" i="1">
                        <a:latin typeface="Cambria Math" panose="02040503050406030204" pitchFamily="18" charset="0"/>
                      </a:rPr>
                      <m:t> </m:t>
                    </m:r>
                  </m:oMath>
                </a14:m>
                <a:r>
                  <a:rPr lang="en-US" altLang="en-US" dirty="0"/>
                  <a:t>, the </a:t>
                </a:r>
                <a:br>
                  <a:rPr lang="en-US" altLang="en-US" dirty="0"/>
                </a:br>
                <a:r>
                  <a:rPr lang="en-US" altLang="en-US" dirty="0"/>
                  <a:t>best fit is:  </a:t>
                </a:r>
                <a:br>
                  <a:rPr lang="en-US" altLang="en-US" dirty="0"/>
                </a:br>
                <a:r>
                  <a:rPr lang="en-US" altLang="en-US" dirty="0"/>
                  <a:t>            </a:t>
                </a:r>
                <a14:m>
                  <m:oMath xmlns:m="http://schemas.openxmlformats.org/officeDocument/2006/math">
                    <m:sSup>
                      <m:sSupPr>
                        <m:ctrlPr>
                          <a:rPr lang="en-US" altLang="en-US" b="0" i="1" smtClean="0">
                            <a:latin typeface="Cambria Math" panose="02040503050406030204" pitchFamily="18" charset="0"/>
                          </a:rPr>
                        </m:ctrlPr>
                      </m:sSup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𝐶</m:t>
                            </m:r>
                          </m:e>
                          <m:sub>
                            <m:r>
                              <a:rPr lang="en-US" altLang="en-US" b="0" i="1" smtClean="0">
                                <a:latin typeface="Cambria Math" panose="02040503050406030204" pitchFamily="18" charset="0"/>
                              </a:rPr>
                              <m:t>𝑖</m:t>
                            </m:r>
                          </m:sub>
                        </m:sSub>
                        <m:r>
                          <a:rPr lang="en-US" altLang="en-US" b="0" i="1" smtClean="0">
                            <a:latin typeface="Cambria Math" panose="02040503050406030204" pitchFamily="18" charset="0"/>
                          </a:rPr>
                          <m:t> </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𝑘</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𝑘</m:t>
                        </m:r>
                      </m:e>
                      <m:sup>
                        <m:r>
                          <a:rPr lang="en-US" altLang="en-US" b="0" i="1" smtClean="0">
                            <a:latin typeface="Cambria Math" panose="02040503050406030204" pitchFamily="18" charset="0"/>
                          </a:rPr>
                          <m:t>−</m:t>
                        </m:r>
                        <m:r>
                          <m:rPr>
                            <m:sty m:val="p"/>
                          </m:rPr>
                          <a:rPr lang="el-GR" altLang="en-US" i="1">
                            <a:latin typeface="Cambria Math" panose="02040503050406030204" pitchFamily="18" charset="0"/>
                            <a:ea typeface="Cambria Math"/>
                          </a:rPr>
                          <m:t>α</m:t>
                        </m:r>
                      </m:sup>
                    </m:sSup>
                  </m:oMath>
                </a14:m>
                <a:r>
                  <a:rPr lang="en-US" altLang="en-US" dirty="0"/>
                  <a:t>, </a:t>
                </a:r>
              </a:p>
              <a:p>
                <a:r>
                  <a:rPr lang="en-US" altLang="en-US" dirty="0"/>
                  <a:t>where  </a:t>
                </a:r>
                <a14:m>
                  <m:oMath xmlns:m="http://schemas.openxmlformats.org/officeDocument/2006/math">
                    <m:r>
                      <a:rPr lang="en-US" altLang="en-US" i="1">
                        <a:latin typeface="Cambria Math" panose="02040503050406030204" pitchFamily="18" charset="0"/>
                        <a:ea typeface="Cambria Math"/>
                      </a:rPr>
                      <m:t>.75</m:t>
                    </m:r>
                    <m:r>
                      <a:rPr lang="en-US" altLang="en-US" b="0" i="0" smtClean="0">
                        <a:latin typeface="Cambria Math" panose="02040503050406030204" pitchFamily="18" charset="0"/>
                        <a:ea typeface="Cambria Math"/>
                      </a:rPr>
                      <m:t> </m:t>
                    </m:r>
                    <m:r>
                      <a:rPr lang="en-US" altLang="en-US" i="1" smtClean="0">
                        <a:latin typeface="Cambria Math" panose="02040503050406030204" pitchFamily="18" charset="0"/>
                        <a:ea typeface="Cambria Math"/>
                      </a:rPr>
                      <m:t>≤</m:t>
                    </m:r>
                    <m:r>
                      <m:rPr>
                        <m:sty m:val="p"/>
                      </m:rPr>
                      <a:rPr lang="el-GR" altLang="en-US" i="1" smtClean="0">
                        <a:latin typeface="Cambria Math" panose="02040503050406030204" pitchFamily="18" charset="0"/>
                        <a:ea typeface="Cambria Math"/>
                      </a:rPr>
                      <m:t>α</m:t>
                    </m:r>
                    <m:r>
                      <a:rPr lang="en-US" altLang="en-US" b="0" i="1" smtClean="0">
                        <a:latin typeface="Cambria Math" panose="02040503050406030204" pitchFamily="18" charset="0"/>
                        <a:ea typeface="Cambria Math"/>
                      </a:rPr>
                      <m:t> ≤</m:t>
                    </m:r>
                  </m:oMath>
                </a14:m>
                <a:r>
                  <a:rPr lang="en-US" altLang="en-US" dirty="0"/>
                  <a:t> 1</a:t>
                </a:r>
              </a:p>
              <a:p>
                <a:pPr marL="0" indent="0">
                  <a:buNone/>
                </a:pPr>
                <a:endParaRPr lang="en-US" altLang="en-US" dirty="0">
                  <a:solidFill>
                    <a:schemeClr val="tx1"/>
                  </a:solidFill>
                  <a:ea typeface="ＭＳ Ｐゴシック" pitchFamily="34" charset="-128"/>
                </a:endParaRPr>
              </a:p>
            </p:txBody>
          </p:sp>
        </mc:Choice>
        <mc:Fallback>
          <p:sp>
            <p:nvSpPr>
              <p:cNvPr id="54274" name="Content Placeholder 2"/>
              <p:cNvSpPr>
                <a:spLocks noGrp="1" noRot="1" noChangeAspect="1" noMove="1" noResize="1" noEditPoints="1" noAdjustHandles="1" noChangeArrowheads="1" noChangeShapeType="1" noTextEdit="1"/>
              </p:cNvSpPr>
              <p:nvPr>
                <p:ph type="body" sz="half" idx="2"/>
              </p:nvPr>
            </p:nvSpPr>
            <p:spPr>
              <a:xfrm>
                <a:off x="531418" y="1644118"/>
                <a:ext cx="8155382" cy="4184567"/>
              </a:xfrm>
              <a:blipFill>
                <a:blip r:embed="rId2"/>
                <a:stretch>
                  <a:fillRect l="-747" t="-1603" r="-10090"/>
                </a:stretch>
              </a:blipFill>
            </p:spPr>
            <p:txBody>
              <a:bodyPr/>
              <a:lstStyle/>
              <a:p>
                <a:r>
                  <a:rPr lang="en-US">
                    <a:noFill/>
                  </a:rPr>
                  <a:t> </a:t>
                </a:r>
              </a:p>
            </p:txBody>
          </p:sp>
        </mc:Fallback>
      </mc:AlternateContent>
      <p:pic>
        <p:nvPicPr>
          <p:cNvPr id="542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5724" y="2969680"/>
            <a:ext cx="4644477" cy="315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317DD42-03BF-48C2-8711-5A750EA3DA1B}"/>
              </a:ext>
            </a:extLst>
          </p:cNvPr>
          <p:cNvSpPr txBox="1"/>
          <p:nvPr/>
        </p:nvSpPr>
        <p:spPr>
          <a:xfrm>
            <a:off x="5972206" y="6228514"/>
            <a:ext cx="3111813" cy="215444"/>
          </a:xfrm>
          <a:prstGeom prst="rect">
            <a:avLst/>
          </a:prstGeom>
          <a:noFill/>
        </p:spPr>
        <p:txBody>
          <a:bodyPr wrap="square">
            <a:spAutoFit/>
          </a:bodyPr>
          <a:lstStyle/>
          <a:p>
            <a:r>
              <a:rPr lang="en-US" sz="800" dirty="0">
                <a:hlinkClick r:id="rId4"/>
              </a:rPr>
              <a:t>MIS 644 Social </a:t>
            </a:r>
            <a:r>
              <a:rPr lang="en-US" sz="800" dirty="0" err="1">
                <a:hlinkClick r:id="rId4"/>
              </a:rPr>
              <a:t>Newtork</a:t>
            </a:r>
            <a:r>
              <a:rPr lang="en-US" sz="800" dirty="0">
                <a:hlinkClick r:id="rId4"/>
              </a:rPr>
              <a:t> Analysis 2017/2018 Spring - ppt download)</a:t>
            </a:r>
            <a:endParaRPr lang="en-US" sz="800" dirty="0"/>
          </a:p>
        </p:txBody>
      </p:sp>
    </p:spTree>
    <p:extLst>
      <p:ext uri="{BB962C8B-B14F-4D97-AF65-F5344CB8AC3E}">
        <p14:creationId xmlns:p14="http://schemas.microsoft.com/office/powerpoint/2010/main" val="9997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BF85-C45F-4D36-BE1D-488950121C65}"/>
              </a:ext>
            </a:extLst>
          </p:cNvPr>
          <p:cNvSpPr>
            <a:spLocks noGrp="1"/>
          </p:cNvSpPr>
          <p:nvPr>
            <p:ph type="title"/>
          </p:nvPr>
        </p:nvSpPr>
        <p:spPr>
          <a:xfrm>
            <a:off x="467638" y="335704"/>
            <a:ext cx="7609561" cy="1325563"/>
          </a:xfrm>
        </p:spPr>
        <p:txBody>
          <a:bodyPr/>
          <a:lstStyle/>
          <a:p>
            <a:r>
              <a:rPr lang="en-US" dirty="0"/>
              <a:t>OSN: Avg Local Clustering as a function of degree</a:t>
            </a:r>
          </a:p>
        </p:txBody>
      </p:sp>
      <p:sp>
        <p:nvSpPr>
          <p:cNvPr id="3" name="Text Placeholder 2">
            <a:extLst>
              <a:ext uri="{FF2B5EF4-FFF2-40B4-BE49-F238E27FC236}">
                <a16:creationId xmlns:a16="http://schemas.microsoft.com/office/drawing/2014/main" id="{82C722B1-79BE-4247-8187-97793B6CD7FE}"/>
              </a:ext>
            </a:extLst>
          </p:cNvPr>
          <p:cNvSpPr>
            <a:spLocks noGrp="1"/>
          </p:cNvSpPr>
          <p:nvPr>
            <p:ph type="body" sz="half" idx="2"/>
          </p:nvPr>
        </p:nvSpPr>
        <p:spPr>
          <a:xfrm>
            <a:off x="274010" y="5857412"/>
            <a:ext cx="7913535" cy="679367"/>
          </a:xfrm>
        </p:spPr>
        <p:txBody>
          <a:bodyPr/>
          <a:lstStyle/>
          <a:p>
            <a:r>
              <a:rPr lang="en-US" dirty="0"/>
              <a:t>A node chosen at random has higher clustering than the one of a hub</a:t>
            </a:r>
          </a:p>
        </p:txBody>
      </p:sp>
      <p:pic>
        <p:nvPicPr>
          <p:cNvPr id="5" name="Picture 4">
            <a:extLst>
              <a:ext uri="{FF2B5EF4-FFF2-40B4-BE49-F238E27FC236}">
                <a16:creationId xmlns:a16="http://schemas.microsoft.com/office/drawing/2014/main" id="{BF984949-4019-42A0-9934-D81AABADB26A}"/>
              </a:ext>
            </a:extLst>
          </p:cNvPr>
          <p:cNvPicPr>
            <a:picLocks noChangeAspect="1"/>
          </p:cNvPicPr>
          <p:nvPr/>
        </p:nvPicPr>
        <p:blipFill>
          <a:blip r:embed="rId2"/>
          <a:stretch>
            <a:fillRect/>
          </a:stretch>
        </p:blipFill>
        <p:spPr>
          <a:xfrm>
            <a:off x="838200" y="1418707"/>
            <a:ext cx="6785157" cy="4438705"/>
          </a:xfrm>
          <a:prstGeom prst="rect">
            <a:avLst/>
          </a:prstGeom>
        </p:spPr>
      </p:pic>
      <p:sp>
        <p:nvSpPr>
          <p:cNvPr id="7" name="TextBox 6">
            <a:extLst>
              <a:ext uri="{FF2B5EF4-FFF2-40B4-BE49-F238E27FC236}">
                <a16:creationId xmlns:a16="http://schemas.microsoft.com/office/drawing/2014/main" id="{1A9211E9-5D78-4325-8C00-78E86794FE25}"/>
              </a:ext>
            </a:extLst>
          </p:cNvPr>
          <p:cNvSpPr txBox="1"/>
          <p:nvPr/>
        </p:nvSpPr>
        <p:spPr>
          <a:xfrm>
            <a:off x="7086599" y="6197095"/>
            <a:ext cx="1981200" cy="215444"/>
          </a:xfrm>
          <a:prstGeom prst="rect">
            <a:avLst/>
          </a:prstGeom>
          <a:noFill/>
        </p:spPr>
        <p:txBody>
          <a:bodyPr wrap="square">
            <a:spAutoFit/>
          </a:bodyPr>
          <a:lstStyle/>
          <a:p>
            <a:r>
              <a:rPr lang="en-US" sz="800" dirty="0">
                <a:hlinkClick r:id="rId3"/>
              </a:rPr>
              <a:t>DissertationResearchGateversion.pdf</a:t>
            </a:r>
            <a:endParaRPr lang="en-US" sz="800" dirty="0"/>
          </a:p>
        </p:txBody>
      </p:sp>
      <p:pic>
        <p:nvPicPr>
          <p:cNvPr id="9" name="Picture 8">
            <a:extLst>
              <a:ext uri="{FF2B5EF4-FFF2-40B4-BE49-F238E27FC236}">
                <a16:creationId xmlns:a16="http://schemas.microsoft.com/office/drawing/2014/main" id="{C165B2C7-5803-4864-88DD-69B256CB1DFB}"/>
              </a:ext>
            </a:extLst>
          </p:cNvPr>
          <p:cNvPicPr>
            <a:picLocks noChangeAspect="1"/>
          </p:cNvPicPr>
          <p:nvPr/>
        </p:nvPicPr>
        <p:blipFill>
          <a:blip r:embed="rId4"/>
          <a:stretch>
            <a:fillRect/>
          </a:stretch>
        </p:blipFill>
        <p:spPr>
          <a:xfrm>
            <a:off x="1828800" y="2974068"/>
            <a:ext cx="1935859" cy="2054326"/>
          </a:xfrm>
          <a:prstGeom prst="rect">
            <a:avLst/>
          </a:prstGeom>
        </p:spPr>
      </p:pic>
      <p:pic>
        <p:nvPicPr>
          <p:cNvPr id="11" name="Picture 10">
            <a:extLst>
              <a:ext uri="{FF2B5EF4-FFF2-40B4-BE49-F238E27FC236}">
                <a16:creationId xmlns:a16="http://schemas.microsoft.com/office/drawing/2014/main" id="{6A6C4CA0-04C7-4D48-86E3-771DBFC9E44D}"/>
              </a:ext>
            </a:extLst>
          </p:cNvPr>
          <p:cNvPicPr>
            <a:picLocks noChangeAspect="1"/>
          </p:cNvPicPr>
          <p:nvPr/>
        </p:nvPicPr>
        <p:blipFill>
          <a:blip r:embed="rId5"/>
          <a:stretch>
            <a:fillRect/>
          </a:stretch>
        </p:blipFill>
        <p:spPr>
          <a:xfrm>
            <a:off x="1991756" y="4876800"/>
            <a:ext cx="1772903" cy="301245"/>
          </a:xfrm>
          <a:prstGeom prst="rect">
            <a:avLst/>
          </a:prstGeom>
        </p:spPr>
      </p:pic>
    </p:spTree>
    <p:extLst>
      <p:ext uri="{BB962C8B-B14F-4D97-AF65-F5344CB8AC3E}">
        <p14:creationId xmlns:p14="http://schemas.microsoft.com/office/powerpoint/2010/main" val="302305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Local clustering coefficient</a:t>
            </a:r>
            <a:endParaRPr lang="en-US" dirty="0"/>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13</a:t>
            </a:fld>
            <a:endParaRPr lang="en-US" dirty="0">
              <a:solidFill>
                <a:prstClr val="black"/>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type="body" sz="half" idx="2"/>
              </p:nvPr>
            </p:nvSpPr>
            <p:spPr/>
            <p:txBody>
              <a:bodyPr/>
              <a:lstStyle/>
              <a:p>
                <a:pPr marL="0" indent="0">
                  <a:buNone/>
                </a:pPr>
                <a:r>
                  <a:rPr lang="en-US" dirty="0"/>
                  <a:t>Possible explanations for the decrease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𝑖</m:t>
                        </m:r>
                      </m:sub>
                    </m:sSub>
                  </m:oMath>
                </a14:m>
                <a:r>
                  <a:rPr lang="en-US" dirty="0"/>
                  <a:t> as degree increases:</a:t>
                </a:r>
              </a:p>
              <a:p>
                <a:r>
                  <a:rPr lang="en-US" dirty="0"/>
                  <a:t>Vertices tend to group in communities, sharing mostly neighbors within the same community</a:t>
                </a:r>
              </a:p>
              <a:p>
                <a:r>
                  <a:rPr lang="en-US" dirty="0"/>
                  <a:t>Thus some vertices have small/large degree based on the size of the community</a:t>
                </a:r>
              </a:p>
              <a:p>
                <a:r>
                  <a:rPr lang="en-US" dirty="0"/>
                  <a:t>Smaller communities are denser </a:t>
                </a:r>
                <a:r>
                  <a:rPr lang="en-US" dirty="0">
                    <a:sym typeface="Wingdings" panose="05000000000000000000" pitchFamily="2" charset="2"/>
                  </a:rPr>
                  <a:t> larger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a:sym typeface="Wingdings" panose="05000000000000000000" pitchFamily="2" charset="2"/>
                          </a:rPr>
                          <m:t>𝐶</m:t>
                        </m:r>
                      </m:e>
                      <m:sub>
                        <m:r>
                          <a:rPr lang="en-US" b="0" i="1" smtClean="0">
                            <a:latin typeface="Cambria Math"/>
                            <a:sym typeface="Wingdings" panose="05000000000000000000" pitchFamily="2" charset="2"/>
                          </a:rPr>
                          <m:t>𝑖</m:t>
                        </m:r>
                      </m:sub>
                    </m:sSub>
                  </m:oMath>
                </a14:m>
                <a:endParaRPr lang="en-US" dirty="0"/>
              </a:p>
              <a:p>
                <a:r>
                  <a:rPr lang="en-US" dirty="0"/>
                  <a:t>Communities may be connected by large degree nodes, and being a connector will decrease its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𝑖</m:t>
                        </m:r>
                      </m:sub>
                    </m:sSub>
                  </m:oMath>
                </a14:m>
                <a:r>
                  <a:rPr lang="en-US" dirty="0"/>
                  <a:t> of these large degree nodes.</a:t>
                </a:r>
              </a:p>
            </p:txBody>
          </p:sp>
        </mc:Choice>
        <mc:Fallback>
          <p:sp>
            <p:nvSpPr>
              <p:cNvPr id="3" name="Content Placeholder 2"/>
              <p:cNvSpPr>
                <a:spLocks noGrp="1" noRot="1" noChangeAspect="1" noMove="1" noResize="1" noEditPoints="1" noAdjustHandles="1" noChangeArrowheads="1" noChangeShapeType="1" noTextEdit="1"/>
              </p:cNvSpPr>
              <p:nvPr>
                <p:ph type="body" sz="half" idx="2"/>
              </p:nvPr>
            </p:nvSpPr>
            <p:spPr>
              <a:blipFill>
                <a:blip r:embed="rId2"/>
                <a:stretch>
                  <a:fillRect l="-770" t="-1603"/>
                </a:stretch>
              </a:blipFill>
            </p:spPr>
            <p:txBody>
              <a:bodyPr/>
              <a:lstStyle/>
              <a:p>
                <a:r>
                  <a:rPr lang="en-US">
                    <a:noFill/>
                  </a:rPr>
                  <a:t> </a:t>
                </a:r>
              </a:p>
            </p:txBody>
          </p:sp>
        </mc:Fallback>
      </mc:AlternateContent>
    </p:spTree>
    <p:extLst>
      <p:ext uri="{BB962C8B-B14F-4D97-AF65-F5344CB8AC3E}">
        <p14:creationId xmlns:p14="http://schemas.microsoft.com/office/powerpoint/2010/main" val="35877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8"/>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2"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542347"/>
            <a:ext cx="7750967"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5"/>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3"/>
            <a:ext cx="446485" cy="352732"/>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1916"/>
            <a:ext cx="267889"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1" y="2873"/>
            <a:ext cx="2213372" cy="2555324"/>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329908-89A3-41D4-B64A-C7AB380FABAA}"/>
              </a:ext>
            </a:extLst>
          </p:cNvPr>
          <p:cNvSpPr>
            <a:spLocks noGrp="1"/>
          </p:cNvSpPr>
          <p:nvPr>
            <p:ph type="title"/>
          </p:nvPr>
        </p:nvSpPr>
        <p:spPr>
          <a:xfrm>
            <a:off x="1377118" y="3124200"/>
            <a:ext cx="3928340" cy="1790120"/>
          </a:xfrm>
        </p:spPr>
        <p:txBody>
          <a:bodyPr vert="horz" lIns="121920" tIns="60960" rIns="121920" bIns="60960" rtlCol="0" anchor="b">
            <a:noAutofit/>
          </a:bodyPr>
          <a:lstStyle/>
          <a:p>
            <a:pPr algn="ctr" defTabSz="1219170"/>
            <a:r>
              <a:rPr lang="en-US" sz="3600" b="1" dirty="0">
                <a:solidFill>
                  <a:srgbClr val="002060"/>
                </a:solidFill>
              </a:rPr>
              <a:t>Extension of Clustering Coefficient</a:t>
            </a: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custDataLst>
      <p:tags r:id="rId1"/>
    </p:custDataLst>
    <p:extLst>
      <p:ext uri="{BB962C8B-B14F-4D97-AF65-F5344CB8AC3E}">
        <p14:creationId xmlns:p14="http://schemas.microsoft.com/office/powerpoint/2010/main" val="4195628199"/>
      </p:ext>
    </p:extLst>
  </p:cSld>
  <p:clrMapOvr>
    <a:masterClrMapping/>
  </p:clrMapOvr>
  <mc:AlternateContent xmlns:mc="http://schemas.openxmlformats.org/markup-compatibility/2006" xmlns:p14="http://schemas.microsoft.com/office/powerpoint/2010/main">
    <mc:Choice Requires="p14">
      <p:transition spd="slow" p14:dur="2000" advTm="13593"/>
    </mc:Choice>
    <mc:Fallback xmlns="">
      <p:transition spd="slow" advTm="1359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Extensions</a:t>
            </a:r>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543938" y="1733550"/>
                <a:ext cx="8229600" cy="4525963"/>
              </a:xfrm>
            </p:spPr>
            <p:txBody>
              <a:bodyPr/>
              <a:lstStyle/>
              <a:p>
                <a:pPr marL="0" indent="0">
                  <a:buNone/>
                </a:pPr>
                <a:r>
                  <a:rPr lang="en-US" dirty="0"/>
                  <a:t>Clustering coefficient measures the density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3</m:t>
                        </m:r>
                      </m:sub>
                    </m:sSub>
                  </m:oMath>
                </a14:m>
                <a:r>
                  <a:rPr lang="en-US" dirty="0"/>
                  <a:t> in networks</a:t>
                </a:r>
              </a:p>
              <a:p>
                <a:r>
                  <a:rPr lang="en-US" dirty="0"/>
                  <a:t>Count the density of: </a:t>
                </a:r>
              </a:p>
              <a:p>
                <a:pPr lvl="1"/>
                <a:r>
                  <a:rPr lang="en-US" dirty="0"/>
                  <a:t>other motifs, </a:t>
                </a:r>
              </a:p>
              <a:p>
                <a:pPr lvl="1"/>
                <a:r>
                  <a:rPr lang="en-US" dirty="0"/>
                  <a:t>clique expansion </a:t>
                </a:r>
                <a:r>
                  <a:rPr lang="en-US" sz="2000" dirty="0"/>
                  <a:t>(clique + edge).</a:t>
                </a: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543938" y="1733550"/>
                <a:ext cx="8229600" cy="4525963"/>
              </a:xfrm>
              <a:blipFill>
                <a:blip r:embed="rId2"/>
                <a:stretch>
                  <a:fillRect l="-889" t="-1480"/>
                </a:stretch>
              </a:blipFill>
            </p:spPr>
            <p:txBody>
              <a:bodyPr/>
              <a:lstStyle/>
              <a:p>
                <a:r>
                  <a:rPr lang="en-US">
                    <a:noFill/>
                  </a:rPr>
                  <a:t> </a:t>
                </a:r>
              </a:p>
            </p:txBody>
          </p:sp>
        </mc:Fallback>
      </mc:AlternateContent>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168" y="2631577"/>
            <a:ext cx="3553916" cy="195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609683" y="3686606"/>
            <a:ext cx="4824299" cy="2971799"/>
          </a:xfrm>
          <a:prstGeom prst="rect">
            <a:avLst/>
          </a:prstGeom>
        </p:spPr>
      </p:pic>
      <p:sp>
        <p:nvSpPr>
          <p:cNvPr id="7" name="Slide Number Placeholder 3"/>
          <p:cNvSpPr txBox="1">
            <a:spLocks/>
          </p:cNvSpPr>
          <p:nvPr/>
        </p:nvSpPr>
        <p:spPr bwMode="auto">
          <a:xfrm>
            <a:off x="5904407" y="6007122"/>
            <a:ext cx="3695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Arial" charset="0"/>
                <a:ea typeface="ＭＳ Ｐゴシック" pitchFamily="28"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800" dirty="0">
                <a:solidFill>
                  <a:prstClr val="black"/>
                </a:solidFill>
                <a:latin typeface="+mn-lt"/>
              </a:rPr>
              <a:t>Benson, Yin, </a:t>
            </a:r>
            <a:r>
              <a:rPr lang="en-US" sz="800" dirty="0" err="1">
                <a:solidFill>
                  <a:prstClr val="black"/>
                </a:solidFill>
                <a:latin typeface="+mn-lt"/>
              </a:rPr>
              <a:t>Leskovec</a:t>
            </a:r>
            <a:r>
              <a:rPr lang="en-US" sz="800" dirty="0">
                <a:solidFill>
                  <a:prstClr val="black"/>
                </a:solidFill>
                <a:latin typeface="+mn-lt"/>
              </a:rPr>
              <a:t>, “Higher-order clustering coefficient” (2017)</a:t>
            </a:r>
            <a:br>
              <a:rPr lang="en-US" sz="800" dirty="0">
                <a:solidFill>
                  <a:prstClr val="black"/>
                </a:solidFill>
                <a:latin typeface="+mn-lt"/>
              </a:rPr>
            </a:br>
            <a:r>
              <a:rPr lang="en-US" sz="800" dirty="0">
                <a:solidFill>
                  <a:prstClr val="black"/>
                </a:solidFill>
                <a:latin typeface="+mn-lt"/>
              </a:rPr>
              <a:t> </a:t>
            </a:r>
            <a:r>
              <a:rPr lang="en-US" sz="800" dirty="0">
                <a:solidFill>
                  <a:prstClr val="black"/>
                </a:solidFill>
                <a:latin typeface="+mn-lt"/>
                <a:hlinkClick r:id="rId5"/>
              </a:rPr>
              <a:t>https://www.slideshare.net/arbenson/higherorder-clustering-coefficients-80864022</a:t>
            </a:r>
            <a:endParaRPr lang="en-US" sz="800" dirty="0">
              <a:solidFill>
                <a:prstClr val="black"/>
              </a:solidFill>
              <a:latin typeface="+mn-lt"/>
            </a:endParaRPr>
          </a:p>
          <a:p>
            <a:pPr algn="l">
              <a:defRPr/>
            </a:pPr>
            <a:endParaRPr lang="en-US" sz="800" dirty="0">
              <a:solidFill>
                <a:prstClr val="black"/>
              </a:solidFill>
              <a:latin typeface="+mn-lt"/>
            </a:endParaRPr>
          </a:p>
        </p:txBody>
      </p:sp>
      <p:sp>
        <p:nvSpPr>
          <p:cNvPr id="8" name="Rectangle 7"/>
          <p:cNvSpPr/>
          <p:nvPr/>
        </p:nvSpPr>
        <p:spPr>
          <a:xfrm>
            <a:off x="5917470" y="4538246"/>
            <a:ext cx="3150330" cy="338554"/>
          </a:xfrm>
          <a:prstGeom prst="rect">
            <a:avLst/>
          </a:prstGeom>
        </p:spPr>
        <p:txBody>
          <a:bodyPr wrap="square">
            <a:spAutoFit/>
          </a:bodyPr>
          <a:lstStyle/>
          <a:p>
            <a:r>
              <a:rPr lang="en-US" sz="800" dirty="0"/>
              <a:t>Source: N. </a:t>
            </a:r>
            <a:r>
              <a:rPr lang="en-US" sz="800" dirty="0" err="1"/>
              <a:t>Prˆzulj</a:t>
            </a:r>
            <a:r>
              <a:rPr lang="en-US" sz="800" dirty="0"/>
              <a:t>, D. G. </a:t>
            </a:r>
            <a:r>
              <a:rPr lang="en-US" sz="800" dirty="0" err="1"/>
              <a:t>Corneil</a:t>
            </a:r>
            <a:r>
              <a:rPr lang="en-US" sz="800" dirty="0"/>
              <a:t>, and I. </a:t>
            </a:r>
            <a:r>
              <a:rPr lang="en-US" sz="800" dirty="0" err="1"/>
              <a:t>Jurisica</a:t>
            </a:r>
            <a:r>
              <a:rPr lang="en-US" sz="800" dirty="0"/>
              <a:t>. Modeling </a:t>
            </a:r>
            <a:r>
              <a:rPr lang="en-US" sz="800" dirty="0" err="1"/>
              <a:t>interactome</a:t>
            </a:r>
            <a:r>
              <a:rPr lang="en-US" sz="800" dirty="0"/>
              <a:t>: </a:t>
            </a:r>
            <a:br>
              <a:rPr lang="en-US" sz="800" dirty="0"/>
            </a:br>
            <a:r>
              <a:rPr lang="en-US" sz="800" dirty="0"/>
              <a:t>Scale free or geometric? </a:t>
            </a:r>
            <a:r>
              <a:rPr lang="en-US" sz="800" dirty="0" err="1"/>
              <a:t>arXiv:qbio</a:t>
            </a:r>
            <a:r>
              <a:rPr lang="en-US" sz="800" dirty="0"/>
              <a:t>. MN/0404017, 2004.</a:t>
            </a:r>
          </a:p>
        </p:txBody>
      </p:sp>
      <p:sp>
        <p:nvSpPr>
          <p:cNvPr id="4" name="Rectangle 3"/>
          <p:cNvSpPr/>
          <p:nvPr/>
        </p:nvSpPr>
        <p:spPr>
          <a:xfrm>
            <a:off x="5553168" y="2233618"/>
            <a:ext cx="3608680" cy="369332"/>
          </a:xfrm>
          <a:prstGeom prst="rect">
            <a:avLst/>
          </a:prstGeom>
        </p:spPr>
        <p:txBody>
          <a:bodyPr wrap="none">
            <a:spAutoFit/>
          </a:bodyPr>
          <a:lstStyle/>
          <a:p>
            <a:r>
              <a:rPr lang="en-US" dirty="0"/>
              <a:t>Enumeration of all graphs of fixed n:</a:t>
            </a:r>
          </a:p>
        </p:txBody>
      </p:sp>
      <p:sp>
        <p:nvSpPr>
          <p:cNvPr id="9" name="Rectangle 8"/>
          <p:cNvSpPr/>
          <p:nvPr/>
        </p:nvSpPr>
        <p:spPr>
          <a:xfrm>
            <a:off x="543938" y="3228006"/>
            <a:ext cx="4770858" cy="369332"/>
          </a:xfrm>
          <a:prstGeom prst="rect">
            <a:avLst/>
          </a:prstGeom>
        </p:spPr>
        <p:txBody>
          <a:bodyPr wrap="none">
            <a:spAutoFit/>
          </a:bodyPr>
          <a:lstStyle/>
          <a:p>
            <a:r>
              <a:rPr lang="en-US" dirty="0"/>
              <a:t>Frequency of cliques in </a:t>
            </a:r>
            <a:r>
              <a:rPr lang="en-US" dirty="0" err="1"/>
              <a:t>clique+edge</a:t>
            </a:r>
            <a:r>
              <a:rPr lang="en-US" dirty="0"/>
              <a:t> occurrences:</a:t>
            </a:r>
          </a:p>
        </p:txBody>
      </p:sp>
    </p:spTree>
    <p:extLst>
      <p:ext uri="{BB962C8B-B14F-4D97-AF65-F5344CB8AC3E}">
        <p14:creationId xmlns:p14="http://schemas.microsoft.com/office/powerpoint/2010/main" val="10885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595"/>
            <a:ext cx="7219950" cy="1325563"/>
          </a:xfrm>
        </p:spPr>
        <p:txBody>
          <a:bodyPr/>
          <a:lstStyle/>
          <a:p>
            <a:r>
              <a:rPr lang="en-US" dirty="0"/>
              <a:t>Graphlet frequency in Scale Free network</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16</a:t>
            </a:fld>
            <a:endParaRPr lang="en-US" dirty="0">
              <a:solidFill>
                <a:prstClr val="black"/>
              </a:solidFill>
            </a:endParaRPr>
          </a:p>
        </p:txBody>
      </p:sp>
      <p:sp>
        <p:nvSpPr>
          <p:cNvPr id="7" name="Rectangle 6"/>
          <p:cNvSpPr/>
          <p:nvPr/>
        </p:nvSpPr>
        <p:spPr>
          <a:xfrm>
            <a:off x="5959819" y="6053807"/>
            <a:ext cx="3124200" cy="338554"/>
          </a:xfrm>
          <a:prstGeom prst="rect">
            <a:avLst/>
          </a:prstGeom>
        </p:spPr>
        <p:txBody>
          <a:bodyPr wrap="square">
            <a:spAutoFit/>
          </a:bodyPr>
          <a:lstStyle/>
          <a:p>
            <a:r>
              <a:rPr lang="en-US" sz="800" dirty="0"/>
              <a:t>Source: N. </a:t>
            </a:r>
            <a:r>
              <a:rPr lang="en-US" sz="800" dirty="0" err="1"/>
              <a:t>Prˆzulj</a:t>
            </a:r>
            <a:r>
              <a:rPr lang="en-US" sz="800" dirty="0"/>
              <a:t>, D. G. </a:t>
            </a:r>
            <a:r>
              <a:rPr lang="en-US" sz="800" dirty="0" err="1"/>
              <a:t>Corneil</a:t>
            </a:r>
            <a:r>
              <a:rPr lang="en-US" sz="800" dirty="0"/>
              <a:t>, and I. </a:t>
            </a:r>
            <a:r>
              <a:rPr lang="en-US" sz="800" dirty="0" err="1"/>
              <a:t>Jurisica</a:t>
            </a:r>
            <a:r>
              <a:rPr lang="en-US" sz="800" dirty="0"/>
              <a:t>. Modeling </a:t>
            </a:r>
            <a:r>
              <a:rPr lang="en-US" sz="800" dirty="0" err="1"/>
              <a:t>interactome</a:t>
            </a:r>
            <a:r>
              <a:rPr lang="en-US" sz="800" dirty="0"/>
              <a:t>: </a:t>
            </a:r>
            <a:br>
              <a:rPr lang="en-US" sz="800" dirty="0"/>
            </a:br>
            <a:r>
              <a:rPr lang="en-US" sz="800" dirty="0"/>
              <a:t>Scale free or geometric? </a:t>
            </a:r>
            <a:r>
              <a:rPr lang="en-US" sz="800" dirty="0" err="1"/>
              <a:t>arXiv:qbio</a:t>
            </a:r>
            <a:r>
              <a:rPr lang="en-US" sz="800" dirty="0"/>
              <a:t>. MN/0404017, 2004.</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 y="4301834"/>
            <a:ext cx="3048000" cy="168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151" y="1525158"/>
            <a:ext cx="6348849" cy="448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5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Higher order clustering in WS networks</a:t>
            </a:r>
          </a:p>
        </p:txBody>
      </p:sp>
      <p:sp>
        <p:nvSpPr>
          <p:cNvPr id="4" name="Slide Number Placeholder 3"/>
          <p:cNvSpPr>
            <a:spLocks noGrp="1"/>
          </p:cNvSpPr>
          <p:nvPr>
            <p:ph type="sldNum" sz="quarter" idx="10"/>
          </p:nvPr>
        </p:nvSpPr>
        <p:spPr>
          <a:xfrm>
            <a:off x="5975291" y="5989637"/>
            <a:ext cx="3140419" cy="365125"/>
          </a:xfrm>
        </p:spPr>
        <p:txBody>
          <a:bodyPr/>
          <a:lstStyle/>
          <a:p>
            <a:pPr algn="l">
              <a:defRPr/>
            </a:pPr>
            <a:r>
              <a:rPr lang="en-US" sz="800" dirty="0">
                <a:solidFill>
                  <a:prstClr val="black"/>
                </a:solidFill>
                <a:latin typeface="+mn-lt"/>
              </a:rPr>
              <a:t>Benson, Yin, </a:t>
            </a:r>
            <a:r>
              <a:rPr lang="en-US" sz="800" dirty="0" err="1">
                <a:solidFill>
                  <a:prstClr val="black"/>
                </a:solidFill>
                <a:latin typeface="+mn-lt"/>
              </a:rPr>
              <a:t>Leskovec</a:t>
            </a:r>
            <a:r>
              <a:rPr lang="en-US" sz="800" dirty="0">
                <a:solidFill>
                  <a:prstClr val="black"/>
                </a:solidFill>
                <a:latin typeface="+mn-lt"/>
              </a:rPr>
              <a:t>, “Higher-order clustering coefficient” (2017) </a:t>
            </a:r>
            <a:r>
              <a:rPr lang="en-US" sz="800" dirty="0">
                <a:solidFill>
                  <a:prstClr val="black"/>
                </a:solidFill>
                <a:latin typeface="+mn-lt"/>
                <a:hlinkClick r:id="rId2"/>
              </a:rPr>
              <a:t>https://www.slideshare.net/arbenson/higherorder-clustering-coefficients-80864022</a:t>
            </a:r>
            <a:endParaRPr lang="en-US" sz="800" dirty="0">
              <a:solidFill>
                <a:prstClr val="black"/>
              </a:solidFill>
              <a:latin typeface="+mn-lt"/>
            </a:endParaRPr>
          </a:p>
          <a:p>
            <a:pPr algn="l">
              <a:defRPr/>
            </a:pPr>
            <a:endParaRPr lang="en-US" sz="800" dirty="0">
              <a:solidFill>
                <a:prstClr val="black"/>
              </a:solidFill>
              <a:latin typeface="+mn-lt"/>
            </a:endParaRPr>
          </a:p>
        </p:txBody>
      </p:sp>
      <p:pic>
        <p:nvPicPr>
          <p:cNvPr id="5" name="Picture 4"/>
          <p:cNvPicPr>
            <a:picLocks noChangeAspect="1"/>
          </p:cNvPicPr>
          <p:nvPr/>
        </p:nvPicPr>
        <p:blipFill>
          <a:blip r:embed="rId3"/>
          <a:stretch>
            <a:fillRect/>
          </a:stretch>
        </p:blipFill>
        <p:spPr>
          <a:xfrm>
            <a:off x="1447800" y="4268222"/>
            <a:ext cx="3666226" cy="1857738"/>
          </a:xfrm>
          <a:prstGeom prst="rect">
            <a:avLst/>
          </a:prstGeom>
        </p:spPr>
      </p:pic>
      <p:pic>
        <p:nvPicPr>
          <p:cNvPr id="6" name="Picture 5"/>
          <p:cNvPicPr>
            <a:picLocks noChangeAspect="1"/>
          </p:cNvPicPr>
          <p:nvPr/>
        </p:nvPicPr>
        <p:blipFill>
          <a:blip r:embed="rId4"/>
          <a:stretch>
            <a:fillRect/>
          </a:stretch>
        </p:blipFill>
        <p:spPr>
          <a:xfrm>
            <a:off x="4825760" y="1498005"/>
            <a:ext cx="4289950" cy="3171825"/>
          </a:xfrm>
          <a:prstGeom prst="rect">
            <a:avLst/>
          </a:prstGeom>
        </p:spPr>
      </p:pic>
      <p:pic>
        <p:nvPicPr>
          <p:cNvPr id="7" name="Picture 6"/>
          <p:cNvPicPr>
            <a:picLocks noChangeAspect="1"/>
          </p:cNvPicPr>
          <p:nvPr/>
        </p:nvPicPr>
        <p:blipFill>
          <a:blip r:embed="rId5"/>
          <a:stretch>
            <a:fillRect/>
          </a:stretch>
        </p:blipFill>
        <p:spPr>
          <a:xfrm>
            <a:off x="118800" y="1519518"/>
            <a:ext cx="4453200" cy="2743200"/>
          </a:xfrm>
          <a:prstGeom prst="rect">
            <a:avLst/>
          </a:prstGeom>
        </p:spPr>
      </p:pic>
    </p:spTree>
    <p:extLst>
      <p:ext uri="{BB962C8B-B14F-4D97-AF65-F5344CB8AC3E}">
        <p14:creationId xmlns:p14="http://schemas.microsoft.com/office/powerpoint/2010/main" val="42819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61156"/>
            <a:ext cx="7886700" cy="1325563"/>
          </a:xfrm>
        </p:spPr>
        <p:txBody>
          <a:bodyPr/>
          <a:lstStyle/>
          <a:p>
            <a:r>
              <a:rPr lang="en-US" dirty="0"/>
              <a:t>References</a:t>
            </a:r>
          </a:p>
        </p:txBody>
      </p:sp>
      <p:sp>
        <p:nvSpPr>
          <p:cNvPr id="3" name="Content Placeholder 2"/>
          <p:cNvSpPr>
            <a:spLocks noGrp="1"/>
          </p:cNvSpPr>
          <p:nvPr>
            <p:ph idx="4294967295"/>
          </p:nvPr>
        </p:nvSpPr>
        <p:spPr>
          <a:xfrm>
            <a:off x="762000" y="1600200"/>
            <a:ext cx="8153400" cy="4525963"/>
          </a:xfrm>
          <a:prstGeom prst="rect">
            <a:avLst/>
          </a:prstGeom>
        </p:spPr>
        <p:txBody>
          <a:bodyPr/>
          <a:lstStyle/>
          <a:p>
            <a:r>
              <a:rPr lang="en-US" sz="2400" dirty="0"/>
              <a:t>Newman, “The Structure and Function of Complex Networks” </a:t>
            </a:r>
            <a:r>
              <a:rPr lang="en-US" sz="2400" dirty="0">
                <a:hlinkClick r:id="rId2"/>
              </a:rPr>
              <a:t>http://epubs.siam.org/doi/pdf/10.1137/S003614450342480</a:t>
            </a:r>
            <a:endParaRPr lang="en-US" sz="2400" dirty="0"/>
          </a:p>
          <a:p>
            <a:r>
              <a:rPr lang="en-US" sz="2400" dirty="0"/>
              <a:t>Source: L. Barabasi. </a:t>
            </a:r>
            <a:r>
              <a:rPr lang="en-US" sz="2400" dirty="0">
                <a:hlinkClick r:id="rId3"/>
              </a:rPr>
              <a:t>http://barabasi.com/networksciencebook/chapter/5#diameter</a:t>
            </a:r>
            <a:endParaRPr lang="en-US" sz="2400" dirty="0"/>
          </a:p>
          <a:p>
            <a:r>
              <a:rPr lang="en-US" sz="2400" dirty="0">
                <a:solidFill>
                  <a:prstClr val="black"/>
                </a:solidFill>
              </a:rPr>
              <a:t>Benson, Yin, </a:t>
            </a:r>
            <a:r>
              <a:rPr lang="en-US" sz="2400" dirty="0" err="1">
                <a:solidFill>
                  <a:prstClr val="black"/>
                </a:solidFill>
              </a:rPr>
              <a:t>Leskovec</a:t>
            </a:r>
            <a:r>
              <a:rPr lang="en-US" sz="2400" dirty="0">
                <a:solidFill>
                  <a:prstClr val="black"/>
                </a:solidFill>
              </a:rPr>
              <a:t>, “Higher-order clustering coefficient” (2017) </a:t>
            </a:r>
            <a:r>
              <a:rPr lang="en-US" sz="2400" dirty="0">
                <a:solidFill>
                  <a:prstClr val="black"/>
                </a:solidFill>
                <a:hlinkClick r:id="rId4"/>
              </a:rPr>
              <a:t>https://www.slideshare.net/arbenson/higherorder-clustering-coefficients-80864022</a:t>
            </a:r>
            <a:endParaRPr lang="en-US" sz="2400" dirty="0">
              <a:solidFill>
                <a:prstClr val="black"/>
              </a:solidFill>
            </a:endParaRPr>
          </a:p>
          <a:p>
            <a:pPr>
              <a:defRPr/>
            </a:pPr>
            <a:r>
              <a:rPr lang="en-US" sz="2400" dirty="0"/>
              <a:t>N. </a:t>
            </a:r>
            <a:r>
              <a:rPr lang="en-US" sz="2400" dirty="0" err="1"/>
              <a:t>Prˆzulj</a:t>
            </a:r>
            <a:r>
              <a:rPr lang="en-US" sz="2400" dirty="0"/>
              <a:t>, D. G. </a:t>
            </a:r>
            <a:r>
              <a:rPr lang="en-US" sz="2400" dirty="0" err="1"/>
              <a:t>Corneil</a:t>
            </a:r>
            <a:r>
              <a:rPr lang="en-US" sz="2400" dirty="0"/>
              <a:t>, and I. </a:t>
            </a:r>
            <a:r>
              <a:rPr lang="en-US" sz="2400" dirty="0" err="1"/>
              <a:t>Jurisica</a:t>
            </a:r>
            <a:r>
              <a:rPr lang="en-US" sz="2400" dirty="0"/>
              <a:t>. Modeling interactome: Scale free or geometric? </a:t>
            </a:r>
            <a:br>
              <a:rPr lang="en-US" sz="2400" dirty="0"/>
            </a:br>
            <a:r>
              <a:rPr lang="en-US" sz="2400" dirty="0" err="1"/>
              <a:t>arXiv:qbio</a:t>
            </a:r>
            <a:r>
              <a:rPr lang="en-US" sz="2400" dirty="0"/>
              <a:t>. MN/0404017, 2004.</a:t>
            </a:r>
          </a:p>
          <a:p>
            <a:pPr>
              <a:defRPr/>
            </a:pPr>
            <a:endParaRPr lang="en-US" sz="2400" dirty="0">
              <a:solidFill>
                <a:prstClr val="black"/>
              </a:solidFill>
            </a:endParaRPr>
          </a:p>
          <a:p>
            <a:pPr>
              <a:defRPr/>
            </a:pPr>
            <a:endParaRPr lang="en-US" sz="2400" dirty="0">
              <a:solidFill>
                <a:prstClr val="black"/>
              </a:solidFill>
            </a:endParaRPr>
          </a:p>
          <a:p>
            <a:endParaRPr lang="en-US" sz="2400" dirty="0"/>
          </a:p>
        </p:txBody>
      </p:sp>
      <p:sp>
        <p:nvSpPr>
          <p:cNvPr id="4" name="Slide Number Placeholder 3"/>
          <p:cNvSpPr>
            <a:spLocks noGrp="1"/>
          </p:cNvSpPr>
          <p:nvPr>
            <p:ph type="sldNum" sz="quarter" idx="4294967295"/>
          </p:nvPr>
        </p:nvSpPr>
        <p:spPr>
          <a:xfrm>
            <a:off x="7848600" y="6468541"/>
            <a:ext cx="1295400" cy="476250"/>
          </a:xfrm>
          <a:prstGeom prst="rect">
            <a:avLst/>
          </a:prstGeom>
        </p:spPr>
        <p:txBody>
          <a:bodyPr/>
          <a:lstStyle/>
          <a:p>
            <a:pPr>
              <a:defRPr/>
            </a:pPr>
            <a:fld id="{640B6591-407E-4742-9513-3BA6198A5F88}"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12369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3"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969718"/>
            <a:ext cx="2925267" cy="417895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8" name="Rectangle 2"/>
          <p:cNvSpPr>
            <a:spLocks noGrp="1" noChangeArrowheads="1"/>
          </p:cNvSpPr>
          <p:nvPr>
            <p:ph type="title"/>
          </p:nvPr>
        </p:nvSpPr>
        <p:spPr>
          <a:xfrm>
            <a:off x="350041" y="586856"/>
            <a:ext cx="2401024" cy="3387497"/>
          </a:xfrm>
        </p:spPr>
        <p:txBody>
          <a:bodyPr vert="horz" lIns="121920" tIns="60960" rIns="121920" bIns="60960" rtlCol="0" anchor="b">
            <a:normAutofit/>
          </a:bodyPr>
          <a:lstStyle/>
          <a:p>
            <a:pPr algn="r" defTabSz="1219170"/>
            <a:r>
              <a:rPr lang="en-US" altLang="en-US" sz="3467">
                <a:solidFill>
                  <a:srgbClr val="FFFFFF"/>
                </a:solidFill>
              </a:rPr>
              <a:t>Learning Outcomes</a:t>
            </a:r>
          </a:p>
        </p:txBody>
      </p:sp>
      <p:sp>
        <p:nvSpPr>
          <p:cNvPr id="19459" name="Rectangle 3"/>
          <p:cNvSpPr>
            <a:spLocks noGrp="1" noChangeArrowheads="1"/>
          </p:cNvSpPr>
          <p:nvPr>
            <p:ph type="body" sz="half" idx="4294967295"/>
          </p:nvPr>
        </p:nvSpPr>
        <p:spPr>
          <a:xfrm>
            <a:off x="3607694" y="649481"/>
            <a:ext cx="4916511" cy="5546047"/>
          </a:xfrm>
          <a:prstGeom prst="rect">
            <a:avLst/>
          </a:prstGeom>
        </p:spPr>
        <p:txBody>
          <a:bodyPr vert="horz" lIns="121920" tIns="60960" rIns="121920" bIns="60960" rtlCol="0" anchor="ctr">
            <a:normAutofit/>
          </a:bodyPr>
          <a:lstStyle/>
          <a:p>
            <a:r>
              <a:rPr lang="en-US" dirty="0"/>
              <a:t>Differentiate between:</a:t>
            </a:r>
          </a:p>
          <a:p>
            <a:pPr lvl="1"/>
            <a:r>
              <a:rPr lang="en-US" dirty="0"/>
              <a:t>Local clustering coefficient,</a:t>
            </a:r>
          </a:p>
          <a:p>
            <a:pPr lvl="1"/>
            <a:r>
              <a:rPr lang="en-US" dirty="0"/>
              <a:t>Global clustering coefficient, and</a:t>
            </a:r>
          </a:p>
          <a:p>
            <a:pPr lvl="1"/>
            <a:r>
              <a:rPr lang="en-US" dirty="0"/>
              <a:t>Average clustering coefficient</a:t>
            </a:r>
          </a:p>
          <a:p>
            <a:r>
              <a:rPr lang="en-US" dirty="0"/>
              <a:t>Understand the computation of clustering coefficients</a:t>
            </a:r>
          </a:p>
          <a:p>
            <a:r>
              <a:rPr lang="en-US" dirty="0"/>
              <a:t>Create extensions of clustering coefficient</a:t>
            </a:r>
            <a:endParaRPr lang="en-US" sz="2000" dirty="0"/>
          </a:p>
        </p:txBody>
      </p:sp>
    </p:spTree>
    <p:extLst>
      <p:ext uri="{BB962C8B-B14F-4D97-AF65-F5344CB8AC3E}">
        <p14:creationId xmlns:p14="http://schemas.microsoft.com/office/powerpoint/2010/main" val="416558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825433"/>
            <a:ext cx="7277100" cy="4180135"/>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365306"/>
            <a:ext cx="5530453"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2192928"/>
            <a:ext cx="6026944"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264011"/>
            <a:ext cx="7750969"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5491314"/>
            <a:ext cx="378619"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812719"/>
            <a:ext cx="8318897"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855814"/>
            <a:ext cx="792956"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852222"/>
            <a:ext cx="446485" cy="264551"/>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6" y="855814"/>
            <a:ext cx="267891" cy="160407"/>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855814"/>
            <a:ext cx="4341019"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2" y="859404"/>
            <a:ext cx="2213372"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0852E1-B7A3-455B-8927-E89EB732444A}"/>
              </a:ext>
            </a:extLst>
          </p:cNvPr>
          <p:cNvSpPr>
            <a:spLocks noGrp="1"/>
          </p:cNvSpPr>
          <p:nvPr>
            <p:ph type="title"/>
          </p:nvPr>
        </p:nvSpPr>
        <p:spPr>
          <a:xfrm>
            <a:off x="5902938" y="2325804"/>
            <a:ext cx="2765987" cy="2437273"/>
          </a:xfrm>
        </p:spPr>
        <p:txBody>
          <a:bodyPr vert="horz" lIns="68580" tIns="34291" rIns="68580" bIns="34291" rtlCol="0" anchor="b">
            <a:normAutofit/>
          </a:bodyPr>
          <a:lstStyle/>
          <a:p>
            <a:pPr algn="ctr"/>
            <a:r>
              <a:rPr lang="en-US" sz="3200" dirty="0">
                <a:solidFill>
                  <a:schemeClr val="accent1"/>
                </a:solidFill>
              </a:rPr>
              <a:t>Definition of Clustering </a:t>
            </a:r>
            <a:br>
              <a:rPr lang="en-US" sz="3200" dirty="0">
                <a:solidFill>
                  <a:schemeClr val="accent1"/>
                </a:solidFill>
              </a:rPr>
            </a:br>
            <a:r>
              <a:rPr lang="en-US" sz="3200" dirty="0">
                <a:solidFill>
                  <a:schemeClr val="accent1"/>
                </a:solidFill>
              </a:rPr>
              <a:t>Coefficient</a:t>
            </a:r>
            <a:endParaRPr lang="en-US" sz="3000" b="1" dirty="0">
              <a:solidFill>
                <a:schemeClr val="accent1"/>
              </a:solidFill>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21" y="855813"/>
            <a:ext cx="1624012" cy="1018699"/>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855814"/>
            <a:ext cx="671512"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9" y="2520780"/>
            <a:ext cx="3314068" cy="3194707"/>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Rockwell" panose="02060603020205020403"/>
              <a:ea typeface="+mn-ea"/>
              <a:cs typeface="+mn-cs"/>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0026350-6454-49B6-BF91-A0D167B1CAEF}"/>
                  </a:ext>
                </a:extLst>
              </p:cNvPr>
              <p:cNvSpPr txBox="1"/>
              <p:nvPr/>
            </p:nvSpPr>
            <p:spPr>
              <a:xfrm>
                <a:off x="865707" y="3619549"/>
                <a:ext cx="5044020" cy="859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sz="2400" b="1" i="1" smtClean="0">
                          <a:solidFill>
                            <a:schemeClr val="accent1"/>
                          </a:solidFill>
                          <a:latin typeface="Cambria Math"/>
                          <a:ea typeface="Cambria Math"/>
                        </a:rPr>
                        <m:t>𝑪</m:t>
                      </m:r>
                      <m:d>
                        <m:dPr>
                          <m:ctrlPr>
                            <a:rPr lang="en-US" altLang="en-US" sz="2400" b="1" i="1">
                              <a:solidFill>
                                <a:schemeClr val="accent1"/>
                              </a:solidFill>
                              <a:latin typeface="Cambria Math" panose="02040503050406030204" pitchFamily="18" charset="0"/>
                              <a:ea typeface="Cambria Math"/>
                            </a:rPr>
                          </m:ctrlPr>
                        </m:dPr>
                        <m:e>
                          <m:r>
                            <a:rPr lang="en-US" altLang="en-US" sz="2400" b="1" i="1">
                              <a:solidFill>
                                <a:schemeClr val="accent1"/>
                              </a:solidFill>
                              <a:latin typeface="Cambria Math"/>
                              <a:ea typeface="Cambria Math"/>
                            </a:rPr>
                            <m:t>𝑮</m:t>
                          </m:r>
                        </m:e>
                      </m:d>
                      <m:r>
                        <a:rPr lang="en-US" altLang="en-US" sz="2400" b="1" i="1" smtClean="0">
                          <a:solidFill>
                            <a:schemeClr val="accent1"/>
                          </a:solidFill>
                          <a:latin typeface="Cambria Math"/>
                          <a:ea typeface="Cambria Math"/>
                        </a:rPr>
                        <m:t>= </m:t>
                      </m:r>
                      <m:f>
                        <m:fPr>
                          <m:ctrlPr>
                            <a:rPr lang="en-US" altLang="en-US" sz="2400" b="1" i="1" smtClean="0">
                              <a:solidFill>
                                <a:schemeClr val="accent1"/>
                              </a:solidFill>
                              <a:latin typeface="Cambria Math" panose="02040503050406030204" pitchFamily="18" charset="0"/>
                              <a:ea typeface="ＭＳ Ｐゴシック" pitchFamily="34" charset="-128"/>
                            </a:rPr>
                          </m:ctrlPr>
                        </m:fPr>
                        <m:num>
                          <m:r>
                            <a:rPr lang="en-US" altLang="en-US" sz="2400" b="1" i="1" smtClean="0">
                              <a:solidFill>
                                <a:schemeClr val="accent1"/>
                              </a:solidFill>
                              <a:latin typeface="Cambria Math"/>
                              <a:ea typeface="ＭＳ Ｐゴシック" pitchFamily="34" charset="-128"/>
                            </a:rPr>
                            <m:t># </m:t>
                          </m:r>
                          <m:r>
                            <a:rPr lang="en-US" altLang="en-US" sz="2400" b="1" i="1" smtClean="0">
                              <a:solidFill>
                                <a:schemeClr val="accent1"/>
                              </a:solidFill>
                              <a:latin typeface="Cambria Math"/>
                              <a:ea typeface="ＭＳ Ｐゴシック" pitchFamily="34" charset="-128"/>
                            </a:rPr>
                            <m:t>𝒐𝒇</m:t>
                          </m:r>
                          <m:r>
                            <a:rPr lang="en-US" altLang="en-US" sz="2400" b="1" i="1" smtClean="0">
                              <a:solidFill>
                                <a:schemeClr val="accent1"/>
                              </a:solidFill>
                              <a:latin typeface="Cambria Math"/>
                              <a:ea typeface="ＭＳ Ｐゴシック" pitchFamily="34" charset="-128"/>
                            </a:rPr>
                            <m:t> </m:t>
                          </m:r>
                          <m:sSub>
                            <m:sSubPr>
                              <m:ctrlPr>
                                <a:rPr lang="en-US" altLang="en-US" sz="2400" b="1" i="1" smtClean="0">
                                  <a:solidFill>
                                    <a:schemeClr val="accent1"/>
                                  </a:solidFill>
                                  <a:latin typeface="Cambria Math" panose="02040503050406030204" pitchFamily="18" charset="0"/>
                                  <a:ea typeface="ＭＳ Ｐゴシック" pitchFamily="34" charset="-128"/>
                                </a:rPr>
                              </m:ctrlPr>
                            </m:sSubPr>
                            <m:e>
                              <m:r>
                                <a:rPr lang="en-US" altLang="en-US" sz="2400" b="1" i="1" smtClean="0">
                                  <a:solidFill>
                                    <a:schemeClr val="accent1"/>
                                  </a:solidFill>
                                  <a:latin typeface="Cambria Math"/>
                                  <a:ea typeface="ＭＳ Ｐゴシック" pitchFamily="34" charset="-128"/>
                                </a:rPr>
                                <m:t>𝑲</m:t>
                              </m:r>
                            </m:e>
                            <m:sub>
                              <m:r>
                                <a:rPr lang="en-US" altLang="en-US" sz="2400" b="1" i="1" smtClean="0">
                                  <a:solidFill>
                                    <a:schemeClr val="accent1"/>
                                  </a:solidFill>
                                  <a:latin typeface="Cambria Math"/>
                                  <a:ea typeface="ＭＳ Ｐゴシック" pitchFamily="34" charset="-128"/>
                                </a:rPr>
                                <m:t>𝟑</m:t>
                              </m:r>
                            </m:sub>
                          </m:sSub>
                        </m:num>
                        <m:den>
                          <m:r>
                            <a:rPr lang="en-US" altLang="en-US" sz="2400" b="1" i="1" smtClean="0">
                              <a:solidFill>
                                <a:schemeClr val="accent1"/>
                              </a:solidFill>
                              <a:latin typeface="Cambria Math"/>
                              <a:ea typeface="ＭＳ Ｐゴシック" pitchFamily="34" charset="-128"/>
                            </a:rPr>
                            <m:t># </m:t>
                          </m:r>
                          <m:r>
                            <a:rPr lang="en-US" altLang="en-US" sz="2400" b="1" i="1" smtClean="0">
                              <a:solidFill>
                                <a:schemeClr val="accent1"/>
                              </a:solidFill>
                              <a:latin typeface="Cambria Math"/>
                              <a:ea typeface="ＭＳ Ｐゴシック" pitchFamily="34" charset="-128"/>
                            </a:rPr>
                            <m:t>𝒐𝒇</m:t>
                          </m:r>
                          <m:r>
                            <a:rPr lang="en-US" altLang="en-US" sz="2400" b="1" i="1" smtClean="0">
                              <a:solidFill>
                                <a:schemeClr val="accent1"/>
                              </a:solidFill>
                              <a:latin typeface="Cambria Math"/>
                              <a:ea typeface="ＭＳ Ｐゴシック" pitchFamily="34" charset="-128"/>
                            </a:rPr>
                            <m:t> </m:t>
                          </m:r>
                          <m:r>
                            <a:rPr lang="en-US" altLang="en-US" sz="2400" b="1" i="1" smtClean="0">
                              <a:solidFill>
                                <a:schemeClr val="accent1"/>
                              </a:solidFill>
                              <a:latin typeface="Cambria Math"/>
                              <a:ea typeface="ＭＳ Ｐゴシック" pitchFamily="34" charset="-128"/>
                            </a:rPr>
                            <m:t>𝒄𝒐𝒏𝒏𝒆𝒄𝒕𝒆𝒅</m:t>
                          </m:r>
                          <m:r>
                            <a:rPr lang="en-US" altLang="en-US" sz="2400" b="1" i="1" smtClean="0">
                              <a:solidFill>
                                <a:schemeClr val="accent1"/>
                              </a:solidFill>
                              <a:latin typeface="Cambria Math"/>
                              <a:ea typeface="ＭＳ Ｐゴシック" pitchFamily="34" charset="-128"/>
                            </a:rPr>
                            <m:t>  </m:t>
                          </m:r>
                          <m:r>
                            <a:rPr lang="en-US" altLang="en-US" sz="2400" b="1" i="1" smtClean="0">
                              <a:solidFill>
                                <a:schemeClr val="accent1"/>
                              </a:solidFill>
                              <a:latin typeface="Cambria Math"/>
                              <a:ea typeface="ＭＳ Ｐゴシック" pitchFamily="34" charset="-128"/>
                            </a:rPr>
                            <m:t>𝒕𝒓𝒊𝒑𝒍𝒆𝒔</m:t>
                          </m:r>
                        </m:den>
                      </m:f>
                    </m:oMath>
                  </m:oMathPara>
                </a14:m>
                <a:endParaRPr lang="en-US" sz="2400" b="1" dirty="0">
                  <a:solidFill>
                    <a:schemeClr val="accent1"/>
                  </a:solidFill>
                </a:endParaRPr>
              </a:p>
            </p:txBody>
          </p:sp>
        </mc:Choice>
        <mc:Fallback>
          <p:sp>
            <p:nvSpPr>
              <p:cNvPr id="20" name="TextBox 19">
                <a:extLst>
                  <a:ext uri="{FF2B5EF4-FFF2-40B4-BE49-F238E27FC236}">
                    <a16:creationId xmlns:a16="http://schemas.microsoft.com/office/drawing/2014/main" id="{20026350-6454-49B6-BF91-A0D167B1CAEF}"/>
                  </a:ext>
                </a:extLst>
              </p:cNvPr>
              <p:cNvSpPr txBox="1">
                <a:spLocks noRot="1" noChangeAspect="1" noMove="1" noResize="1" noEditPoints="1" noAdjustHandles="1" noChangeArrowheads="1" noChangeShapeType="1" noTextEdit="1"/>
              </p:cNvSpPr>
              <p:nvPr/>
            </p:nvSpPr>
            <p:spPr>
              <a:xfrm>
                <a:off x="865707" y="3619549"/>
                <a:ext cx="5044020" cy="85921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663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sz="2800" dirty="0">
                <a:ea typeface="ＭＳ Ｐゴシック" pitchFamily="34" charset="-128"/>
              </a:rPr>
              <a:t>Clustering coefficients for real networks</a:t>
            </a:r>
          </a:p>
        </p:txBody>
      </p:sp>
      <mc:AlternateContent xmlns:mc="http://schemas.openxmlformats.org/markup-compatibility/2006">
        <mc:Choice xmlns:a14="http://schemas.microsoft.com/office/drawing/2010/main" Requires="a14">
          <p:sp>
            <p:nvSpPr>
              <p:cNvPr id="52226" name="Content Placeholder 2"/>
              <p:cNvSpPr>
                <a:spLocks noGrp="1"/>
              </p:cNvSpPr>
              <p:nvPr>
                <p:ph idx="1"/>
              </p:nvPr>
            </p:nvSpPr>
            <p:spPr>
              <a:xfrm>
                <a:off x="0" y="1825625"/>
                <a:ext cx="9067800" cy="4351339"/>
              </a:xfrm>
            </p:spPr>
            <p:txBody>
              <a:bodyPr>
                <a:normAutofit fontScale="92500"/>
              </a:bodyPr>
              <a:lstStyle/>
              <a:p>
                <a:r>
                  <a:rPr lang="en-US" altLang="en-US" sz="2000" b="1" dirty="0">
                    <a:ea typeface="ＭＳ Ｐゴシック" pitchFamily="34" charset="-128"/>
                  </a:rPr>
                  <a:t>The clustering coefficients</a:t>
                </a:r>
                <a:r>
                  <a:rPr lang="en-US" altLang="en-US" sz="2000" dirty="0">
                    <a:ea typeface="ＭＳ Ｐゴシック" pitchFamily="34" charset="-128"/>
                  </a:rPr>
                  <a:t> measure the average probability that two neighbors of a vertex are themselves neighbors (a measure of  the density of triangles in a network).</a:t>
                </a:r>
              </a:p>
              <a:p>
                <a:r>
                  <a:rPr lang="en-US" altLang="en-US" sz="2000" dirty="0">
                    <a:ea typeface="ＭＳ Ｐゴシック" pitchFamily="34" charset="-128"/>
                  </a:rPr>
                  <a:t>There are three versions:</a:t>
                </a:r>
              </a:p>
              <a:p>
                <a:pPr marL="971550" lvl="1" indent="-514350">
                  <a:buFont typeface="+mj-lt"/>
                  <a:buAutoNum type="arabicPeriod"/>
                </a:pPr>
                <a:r>
                  <a:rPr lang="en-US" altLang="en-US" sz="2000" dirty="0">
                    <a:solidFill>
                      <a:schemeClr val="accent1"/>
                    </a:solidFill>
                    <a:ea typeface="Cambria Math"/>
                  </a:rPr>
                  <a:t>Clustering coefficient of the graph (overall network clustering): </a:t>
                </a:r>
              </a:p>
              <a:p>
                <a:pPr marL="971550" lvl="1" indent="-514350">
                  <a:buFont typeface="+mj-lt"/>
                  <a:buAutoNum type="arabicPeriod"/>
                </a:pPr>
                <a:endParaRPr lang="en-US" altLang="en-US" sz="800" dirty="0">
                  <a:solidFill>
                    <a:schemeClr val="accent1"/>
                  </a:solidFill>
                  <a:ea typeface="Cambria Math"/>
                </a:endParaRPr>
              </a:p>
              <a:p>
                <a:pPr marL="857250" lvl="2" indent="0" algn="ctr">
                  <a:buNone/>
                </a:pPr>
                <a14:m>
                  <m:oMath xmlns:m="http://schemas.openxmlformats.org/officeDocument/2006/math">
                    <m:r>
                      <a:rPr lang="en-US" altLang="en-US" sz="2000" i="1">
                        <a:solidFill>
                          <a:schemeClr val="accent1"/>
                        </a:solidFill>
                        <a:latin typeface="Cambria Math"/>
                        <a:ea typeface="Cambria Math"/>
                      </a:rPr>
                      <m:t>𝐶</m:t>
                    </m:r>
                    <m:d>
                      <m:dPr>
                        <m:ctrlPr>
                          <a:rPr lang="en-US" altLang="en-US" sz="2000" i="1">
                            <a:solidFill>
                              <a:schemeClr val="accent1"/>
                            </a:solidFill>
                            <a:latin typeface="Cambria Math" panose="02040503050406030204" pitchFamily="18" charset="0"/>
                            <a:ea typeface="Cambria Math"/>
                          </a:rPr>
                        </m:ctrlPr>
                      </m:dPr>
                      <m:e>
                        <m:r>
                          <a:rPr lang="en-US" altLang="en-US" sz="2000" i="1">
                            <a:solidFill>
                              <a:schemeClr val="accent1"/>
                            </a:solidFill>
                            <a:latin typeface="Cambria Math"/>
                            <a:ea typeface="Cambria Math"/>
                          </a:rPr>
                          <m:t>𝐺</m:t>
                        </m:r>
                      </m:e>
                    </m:d>
                    <m:r>
                      <a:rPr lang="en-US" altLang="en-US" sz="2000" b="0" i="1" smtClean="0">
                        <a:solidFill>
                          <a:schemeClr val="accent1"/>
                        </a:solidFill>
                        <a:latin typeface="Cambria Math"/>
                        <a:ea typeface="Cambria Math"/>
                      </a:rPr>
                      <m:t>= </m:t>
                    </m:r>
                    <m:f>
                      <m:fPr>
                        <m:ctrlPr>
                          <a:rPr lang="en-US" altLang="en-US" sz="2000" i="1" smtClean="0">
                            <a:solidFill>
                              <a:schemeClr val="accent1"/>
                            </a:solidFill>
                            <a:latin typeface="Cambria Math" panose="02040503050406030204" pitchFamily="18" charset="0"/>
                            <a:ea typeface="ＭＳ Ｐゴシック" pitchFamily="34" charset="-128"/>
                          </a:rPr>
                        </m:ctrlPr>
                      </m:fPr>
                      <m:num>
                        <m:r>
                          <a:rPr lang="en-US" altLang="en-US" sz="2000" b="0" i="1" smtClean="0">
                            <a:solidFill>
                              <a:schemeClr val="accent1"/>
                            </a:solidFill>
                            <a:latin typeface="Cambria Math"/>
                            <a:ea typeface="ＭＳ Ｐゴシック" pitchFamily="34" charset="-128"/>
                          </a:rPr>
                          <m:t> # </m:t>
                        </m:r>
                        <m:r>
                          <a:rPr lang="en-US" altLang="en-US" sz="2000" b="0" i="1" smtClean="0">
                            <a:solidFill>
                              <a:schemeClr val="accent1"/>
                            </a:solidFill>
                            <a:latin typeface="Cambria Math"/>
                            <a:ea typeface="ＭＳ Ｐゴシック" pitchFamily="34" charset="-128"/>
                          </a:rPr>
                          <m:t>𝑜𝑓</m:t>
                        </m:r>
                        <m:r>
                          <a:rPr lang="en-US" altLang="en-US" sz="2000" b="0" i="1" smtClean="0">
                            <a:solidFill>
                              <a:schemeClr val="accent1"/>
                            </a:solidFill>
                            <a:latin typeface="Cambria Math"/>
                            <a:ea typeface="ＭＳ Ｐゴシック" pitchFamily="34" charset="-128"/>
                          </a:rPr>
                          <m:t> </m:t>
                        </m:r>
                        <m:sSub>
                          <m:sSubPr>
                            <m:ctrlPr>
                              <a:rPr lang="en-US" altLang="en-US" sz="2000" b="0" i="1" smtClean="0">
                                <a:solidFill>
                                  <a:schemeClr val="accent1"/>
                                </a:solidFill>
                                <a:latin typeface="Cambria Math" panose="02040503050406030204" pitchFamily="18" charset="0"/>
                                <a:ea typeface="ＭＳ Ｐゴシック" pitchFamily="34" charset="-128"/>
                              </a:rPr>
                            </m:ctrlPr>
                          </m:sSubPr>
                          <m:e>
                            <m:r>
                              <a:rPr lang="en-US" altLang="en-US" sz="2000" b="0" i="1" smtClean="0">
                                <a:solidFill>
                                  <a:schemeClr val="accent1"/>
                                </a:solidFill>
                                <a:latin typeface="Cambria Math"/>
                                <a:ea typeface="ＭＳ Ｐゴシック" pitchFamily="34" charset="-128"/>
                              </a:rPr>
                              <m:t>𝐾</m:t>
                            </m:r>
                          </m:e>
                          <m:sub>
                            <m:r>
                              <a:rPr lang="en-US" altLang="en-US" sz="2000" b="0" i="1" smtClean="0">
                                <a:solidFill>
                                  <a:schemeClr val="accent1"/>
                                </a:solidFill>
                                <a:latin typeface="Cambria Math"/>
                                <a:ea typeface="ＭＳ Ｐゴシック" pitchFamily="34" charset="-128"/>
                              </a:rPr>
                              <m:t>3</m:t>
                            </m:r>
                          </m:sub>
                        </m:sSub>
                      </m:num>
                      <m:den>
                        <m:r>
                          <a:rPr lang="en-US" altLang="en-US" sz="2000" b="0" i="1" smtClean="0">
                            <a:solidFill>
                              <a:schemeClr val="accent1"/>
                            </a:solidFill>
                            <a:latin typeface="Cambria Math"/>
                            <a:ea typeface="ＭＳ Ｐゴシック" pitchFamily="34" charset="-128"/>
                          </a:rPr>
                          <m:t># </m:t>
                        </m:r>
                        <m:r>
                          <a:rPr lang="en-US" altLang="en-US" sz="2000" b="0" i="1" smtClean="0">
                            <a:solidFill>
                              <a:schemeClr val="accent1"/>
                            </a:solidFill>
                            <a:latin typeface="Cambria Math"/>
                            <a:ea typeface="ＭＳ Ｐゴシック" pitchFamily="34" charset="-128"/>
                          </a:rPr>
                          <m:t>𝑜𝑓</m:t>
                        </m:r>
                        <m:r>
                          <a:rPr lang="en-US" altLang="en-US" sz="2000" b="0" i="1" smtClean="0">
                            <a:solidFill>
                              <a:schemeClr val="accent1"/>
                            </a:solidFill>
                            <a:latin typeface="Cambria Math"/>
                            <a:ea typeface="ＭＳ Ｐゴシック" pitchFamily="34" charset="-128"/>
                          </a:rPr>
                          <m:t> </m:t>
                        </m:r>
                        <m:r>
                          <a:rPr lang="en-US" altLang="en-US" sz="2000" b="0" i="1" smtClean="0">
                            <a:solidFill>
                              <a:schemeClr val="accent1"/>
                            </a:solidFill>
                            <a:latin typeface="Cambria Math"/>
                            <a:ea typeface="ＭＳ Ｐゴシック" pitchFamily="34" charset="-128"/>
                          </a:rPr>
                          <m:t>𝑐𝑜𝑛𝑛𝑒𝑐𝑡𝑒𝑑</m:t>
                        </m:r>
                        <m:r>
                          <a:rPr lang="en-US" altLang="en-US" sz="2000" b="0" i="1" smtClean="0">
                            <a:solidFill>
                              <a:schemeClr val="accent1"/>
                            </a:solidFill>
                            <a:latin typeface="Cambria Math"/>
                            <a:ea typeface="ＭＳ Ｐゴシック" pitchFamily="34" charset="-128"/>
                          </a:rPr>
                          <m:t>  </m:t>
                        </m:r>
                        <m:r>
                          <a:rPr lang="en-US" altLang="en-US" sz="2000" b="0" i="1" smtClean="0">
                            <a:solidFill>
                              <a:schemeClr val="accent1"/>
                            </a:solidFill>
                            <a:latin typeface="Cambria Math"/>
                            <a:ea typeface="ＭＳ Ｐゴシック" pitchFamily="34" charset="-128"/>
                          </a:rPr>
                          <m:t>𝑡𝑟𝑖𝑝𝑙𝑒𝑠</m:t>
                        </m:r>
                      </m:den>
                    </m:f>
                  </m:oMath>
                </a14:m>
                <a:r>
                  <a:rPr lang="en-US" altLang="en-US" sz="2000" dirty="0">
                    <a:solidFill>
                      <a:schemeClr val="accent1"/>
                    </a:solidFill>
                    <a:ea typeface="ＭＳ Ｐゴシック" pitchFamily="34" charset="-128"/>
                  </a:rPr>
                  <a:t>   </a:t>
                </a:r>
              </a:p>
              <a:p>
                <a:pPr marL="857250" lvl="2" indent="0" algn="ctr">
                  <a:buNone/>
                </a:pPr>
                <a:endParaRPr lang="en-US" altLang="en-US" sz="2000" dirty="0">
                  <a:solidFill>
                    <a:schemeClr val="accent1"/>
                  </a:solidFill>
                  <a:ea typeface="ＭＳ Ｐゴシック" pitchFamily="34" charset="-128"/>
                </a:endParaRPr>
              </a:p>
              <a:p>
                <a:pPr marL="971550" lvl="1" indent="-514350">
                  <a:buFont typeface="+mj-lt"/>
                  <a:buAutoNum type="arabicPeriod"/>
                </a:pPr>
                <a:r>
                  <a:rPr lang="en-US" altLang="en-US" sz="2000" dirty="0">
                    <a:solidFill>
                      <a:srgbClr val="FF0000"/>
                    </a:solidFill>
                    <a:ea typeface="ＭＳ Ｐゴシック" pitchFamily="34" charset="-128"/>
                  </a:rPr>
                  <a:t>Local Clustering coefficient (locally dense communities):</a:t>
                </a:r>
                <a:r>
                  <a:rPr lang="en-US" altLang="en-US" sz="2000" dirty="0">
                    <a:solidFill>
                      <a:srgbClr val="FF0000"/>
                    </a:solidFill>
                    <a:ea typeface="Cambria Math"/>
                  </a:rPr>
                  <a:t> </a:t>
                </a:r>
              </a:p>
              <a:p>
                <a:pPr marL="457200" lvl="1" indent="0">
                  <a:buNone/>
                </a:pPr>
                <a:endParaRPr lang="en-US" altLang="en-US" sz="800" dirty="0">
                  <a:solidFill>
                    <a:srgbClr val="FF0000"/>
                  </a:solidFill>
                  <a:ea typeface="Cambria Math"/>
                </a:endParaRPr>
              </a:p>
              <a:p>
                <a:pPr marL="457200" lvl="1" indent="0">
                  <a:buNone/>
                </a:pPr>
                <a:endParaRPr lang="en-US" altLang="en-US" sz="800" b="0" i="1" dirty="0">
                  <a:solidFill>
                    <a:srgbClr val="FF0000"/>
                  </a:solidFill>
                  <a:latin typeface="Cambria Math" panose="02040503050406030204" pitchFamily="18" charset="0"/>
                  <a:ea typeface="Cambria Math"/>
                </a:endParaRPr>
              </a:p>
              <a:p>
                <a:pPr marL="857250" lvl="2" indent="0">
                  <a:buNone/>
                </a:pPr>
                <a14:m>
                  <m:oMathPara xmlns:m="http://schemas.openxmlformats.org/officeDocument/2006/math">
                    <m:oMathParaPr>
                      <m:jc m:val="center"/>
                    </m:oMathParaPr>
                    <m:oMath xmlns:m="http://schemas.openxmlformats.org/officeDocument/2006/math">
                      <m:sSub>
                        <m:sSubPr>
                          <m:ctrlPr>
                            <a:rPr lang="en-US" altLang="en-US" sz="1600" b="0" i="1" smtClean="0">
                              <a:solidFill>
                                <a:srgbClr val="FF0000"/>
                              </a:solidFill>
                              <a:latin typeface="Cambria Math" panose="02040503050406030204" pitchFamily="18" charset="0"/>
                              <a:ea typeface="Cambria Math"/>
                            </a:rPr>
                          </m:ctrlPr>
                        </m:sSubPr>
                        <m:e>
                          <m:r>
                            <m:rPr>
                              <m:sty m:val="p"/>
                            </m:rPr>
                            <a:rPr lang="en-US" altLang="en-US" sz="1600" b="0" i="0" smtClean="0">
                              <a:solidFill>
                                <a:srgbClr val="FF0000"/>
                              </a:solidFill>
                              <a:latin typeface="Cambria Math"/>
                              <a:ea typeface="Cambria Math"/>
                            </a:rPr>
                            <m:t>C</m:t>
                          </m:r>
                        </m:e>
                        <m:sub>
                          <m:r>
                            <m:rPr>
                              <m:sty m:val="p"/>
                            </m:rPr>
                            <a:rPr lang="en-US" altLang="en-US" sz="1600" b="0" i="0" smtClean="0">
                              <a:solidFill>
                                <a:srgbClr val="FF0000"/>
                              </a:solidFill>
                              <a:latin typeface="Cambria Math"/>
                              <a:ea typeface="Cambria Math"/>
                            </a:rPr>
                            <m:t>i</m:t>
                          </m:r>
                        </m:sub>
                      </m:sSub>
                      <m:r>
                        <a:rPr lang="en-US" altLang="en-US" sz="1600" i="1">
                          <a:solidFill>
                            <a:srgbClr val="FF0000"/>
                          </a:solidFill>
                          <a:latin typeface="Cambria Math"/>
                          <a:ea typeface="Cambria Math"/>
                        </a:rPr>
                        <m:t>= </m:t>
                      </m:r>
                      <m:f>
                        <m:fPr>
                          <m:ctrlPr>
                            <a:rPr lang="en-US" altLang="en-US" sz="1600" i="1">
                              <a:solidFill>
                                <a:srgbClr val="FF0000"/>
                              </a:solidFill>
                              <a:latin typeface="Cambria Math" panose="02040503050406030204" pitchFamily="18" charset="0"/>
                              <a:ea typeface="ＭＳ Ｐゴシック" pitchFamily="34" charset="-128"/>
                            </a:rPr>
                          </m:ctrlPr>
                        </m:fPr>
                        <m:num>
                          <m:r>
                            <a:rPr lang="en-US" altLang="en-US" sz="1600" i="1">
                              <a:solidFill>
                                <a:srgbClr val="FF0000"/>
                              </a:solidFill>
                              <a:latin typeface="Cambria Math"/>
                              <a:ea typeface="ＭＳ Ｐゴシック" pitchFamily="34" charset="-128"/>
                            </a:rPr>
                            <m:t> # </m:t>
                          </m:r>
                          <m:r>
                            <a:rPr lang="en-US" altLang="en-US" sz="1600" i="1">
                              <a:solidFill>
                                <a:srgbClr val="FF0000"/>
                              </a:solidFill>
                              <a:latin typeface="Cambria Math"/>
                              <a:ea typeface="ＭＳ Ｐゴシック" pitchFamily="34" charset="-128"/>
                            </a:rPr>
                            <m:t>𝑜𝑓</m:t>
                          </m:r>
                          <m:r>
                            <a:rPr lang="en-US" altLang="en-US" sz="1600" i="1">
                              <a:solidFill>
                                <a:srgbClr val="FF0000"/>
                              </a:solidFill>
                              <a:latin typeface="Cambria Math"/>
                              <a:ea typeface="ＭＳ Ｐゴシック" pitchFamily="34" charset="-128"/>
                            </a:rPr>
                            <m:t> </m:t>
                          </m:r>
                          <m:sSub>
                            <m:sSubPr>
                              <m:ctrlPr>
                                <a:rPr lang="en-US" altLang="en-US" sz="1600" i="1">
                                  <a:solidFill>
                                    <a:srgbClr val="FF0000"/>
                                  </a:solidFill>
                                  <a:latin typeface="Cambria Math" panose="02040503050406030204" pitchFamily="18" charset="0"/>
                                  <a:ea typeface="ＭＳ Ｐゴシック" pitchFamily="34" charset="-128"/>
                                </a:rPr>
                              </m:ctrlPr>
                            </m:sSubPr>
                            <m:e>
                              <m:r>
                                <a:rPr lang="en-US" altLang="en-US" sz="1600" i="1">
                                  <a:solidFill>
                                    <a:srgbClr val="FF0000"/>
                                  </a:solidFill>
                                  <a:latin typeface="Cambria Math"/>
                                  <a:ea typeface="ＭＳ Ｐゴシック" pitchFamily="34" charset="-128"/>
                                </a:rPr>
                                <m:t>𝐾</m:t>
                              </m:r>
                            </m:e>
                            <m:sub>
                              <m:r>
                                <a:rPr lang="en-US" altLang="en-US" sz="1600" i="1">
                                  <a:solidFill>
                                    <a:srgbClr val="FF0000"/>
                                  </a:solidFill>
                                  <a:latin typeface="Cambria Math"/>
                                  <a:ea typeface="ＭＳ Ｐゴシック" pitchFamily="34" charset="-128"/>
                                </a:rPr>
                                <m:t>3</m:t>
                              </m:r>
                            </m:sub>
                          </m:sSub>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𝑡h𝑎𝑡</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𝑖𝑛𝑙𝑢𝑑𝑒</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𝑖</m:t>
                          </m:r>
                        </m:num>
                        <m:den>
                          <m:r>
                            <a:rPr lang="en-US" altLang="en-US" sz="1600" i="1">
                              <a:solidFill>
                                <a:srgbClr val="FF0000"/>
                              </a:solidFill>
                              <a:latin typeface="Cambria Math"/>
                              <a:ea typeface="ＭＳ Ｐゴシック" pitchFamily="34" charset="-128"/>
                            </a:rPr>
                            <m:t># </m:t>
                          </m:r>
                          <m:r>
                            <a:rPr lang="en-US" altLang="en-US" sz="1600" i="1">
                              <a:solidFill>
                                <a:srgbClr val="FF0000"/>
                              </a:solidFill>
                              <a:latin typeface="Cambria Math"/>
                              <a:ea typeface="ＭＳ Ｐゴシック" pitchFamily="34" charset="-128"/>
                            </a:rPr>
                            <m:t>𝑜𝑓</m:t>
                          </m:r>
                          <m:r>
                            <a:rPr lang="en-US" altLang="en-US" sz="1600" i="1">
                              <a:solidFill>
                                <a:srgbClr val="FF0000"/>
                              </a:solidFill>
                              <a:latin typeface="Cambria Math"/>
                              <a:ea typeface="ＭＳ Ｐゴシック" pitchFamily="34" charset="-128"/>
                            </a:rPr>
                            <m:t> </m:t>
                          </m:r>
                          <m:r>
                            <a:rPr lang="en-US" altLang="en-US" sz="1600" i="1">
                              <a:solidFill>
                                <a:srgbClr val="FF0000"/>
                              </a:solidFill>
                              <a:latin typeface="Cambria Math"/>
                              <a:ea typeface="ＭＳ Ｐゴシック" pitchFamily="34" charset="-128"/>
                            </a:rPr>
                            <m:t>𝑐𝑜𝑛𝑛𝑒𝑐𝑡𝑒𝑑</m:t>
                          </m:r>
                          <m:r>
                            <a:rPr lang="en-US" altLang="en-US" sz="1600" i="1">
                              <a:solidFill>
                                <a:srgbClr val="FF0000"/>
                              </a:solidFill>
                              <a:latin typeface="Cambria Math"/>
                              <a:ea typeface="ＭＳ Ｐゴシック" pitchFamily="34" charset="-128"/>
                            </a:rPr>
                            <m:t>  </m:t>
                          </m:r>
                          <m:r>
                            <a:rPr lang="en-US" altLang="en-US" sz="1600" i="1">
                              <a:solidFill>
                                <a:srgbClr val="FF0000"/>
                              </a:solidFill>
                              <a:latin typeface="Cambria Math"/>
                              <a:ea typeface="ＭＳ Ｐゴシック" pitchFamily="34" charset="-128"/>
                            </a:rPr>
                            <m:t>𝑡𝑟𝑖𝑝𝑙𝑒𝑠</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𝑐𝑒𝑛𝑡𝑒𝑟𝑒𝑑</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𝑎𝑡</m:t>
                          </m:r>
                          <m:r>
                            <a:rPr lang="en-US" altLang="en-US" sz="1600" b="0" i="1" smtClean="0">
                              <a:solidFill>
                                <a:srgbClr val="FF0000"/>
                              </a:solidFill>
                              <a:latin typeface="Cambria Math"/>
                              <a:ea typeface="ＭＳ Ｐゴシック" pitchFamily="34" charset="-128"/>
                            </a:rPr>
                            <m:t> </m:t>
                          </m:r>
                          <m:r>
                            <a:rPr lang="en-US" altLang="en-US" sz="1600" b="0" i="1" smtClean="0">
                              <a:solidFill>
                                <a:srgbClr val="FF0000"/>
                              </a:solidFill>
                              <a:latin typeface="Cambria Math"/>
                              <a:ea typeface="ＭＳ Ｐゴシック" pitchFamily="34" charset="-128"/>
                            </a:rPr>
                            <m:t>𝑖</m:t>
                          </m:r>
                        </m:den>
                      </m:f>
                      <m:r>
                        <a:rPr lang="en-US" altLang="en-US" sz="1600" b="0" i="1" smtClean="0">
                          <a:solidFill>
                            <a:srgbClr val="FF0000"/>
                          </a:solidFill>
                          <a:latin typeface="Cambria Math" panose="02040503050406030204" pitchFamily="18" charset="0"/>
                          <a:ea typeface="ＭＳ Ｐゴシック" pitchFamily="34" charset="-128"/>
                        </a:rPr>
                        <m:t>=</m:t>
                      </m:r>
                      <m:f>
                        <m:fPr>
                          <m:ctrlPr>
                            <a:rPr lang="en-US" altLang="en-US" sz="1600" b="0" i="1" smtClean="0">
                              <a:solidFill>
                                <a:srgbClr val="FF0000"/>
                              </a:solidFill>
                              <a:latin typeface="Cambria Math" panose="02040503050406030204" pitchFamily="18" charset="0"/>
                              <a:ea typeface="ＭＳ Ｐゴシック" pitchFamily="34" charset="-128"/>
                            </a:rPr>
                          </m:ctrlPr>
                        </m:fPr>
                        <m:num>
                          <m:r>
                            <a:rPr lang="en-US" altLang="en-US" sz="1600" b="0" i="1" smtClean="0">
                              <a:solidFill>
                                <a:srgbClr val="FF0000"/>
                              </a:solidFill>
                              <a:latin typeface="Cambria Math" panose="02040503050406030204" pitchFamily="18" charset="0"/>
                              <a:ea typeface="ＭＳ Ｐゴシック" pitchFamily="34" charset="-128"/>
                            </a:rPr>
                            <m:t>𝑛𝑢𝑚𝑏𝑒𝑟</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𝑜𝑓</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𝑒𝑑𝑔𝑒𝑠</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𝑏𝑒𝑡𝑤𝑒𝑒𝑛</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𝑛𝑒𝑖𝑔h𝑏𝑜𝑟𝑠</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𝑜𝑓</m:t>
                          </m:r>
                          <m:r>
                            <a:rPr lang="en-US" altLang="en-US" sz="1600" b="0" i="1" smtClean="0">
                              <a:solidFill>
                                <a:srgbClr val="FF0000"/>
                              </a:solidFill>
                              <a:latin typeface="Cambria Math" panose="02040503050406030204" pitchFamily="18" charset="0"/>
                              <a:ea typeface="ＭＳ Ｐゴシック" pitchFamily="34" charset="-128"/>
                            </a:rPr>
                            <m:t> </m:t>
                          </m:r>
                          <m:r>
                            <a:rPr lang="en-US" altLang="en-US" sz="1600" b="0" i="1" smtClean="0">
                              <a:solidFill>
                                <a:srgbClr val="FF0000"/>
                              </a:solidFill>
                              <a:latin typeface="Cambria Math" panose="02040503050406030204" pitchFamily="18" charset="0"/>
                              <a:ea typeface="ＭＳ Ｐゴシック" pitchFamily="34" charset="-128"/>
                            </a:rPr>
                            <m:t>𝑖</m:t>
                          </m:r>
                        </m:num>
                        <m:den>
                          <m:func>
                            <m:funcPr>
                              <m:ctrlPr>
                                <a:rPr lang="en-US" altLang="en-US" sz="1600" b="0" i="1" smtClean="0">
                                  <a:solidFill>
                                    <a:srgbClr val="FF0000"/>
                                  </a:solidFill>
                                  <a:latin typeface="Cambria Math" panose="02040503050406030204" pitchFamily="18" charset="0"/>
                                  <a:ea typeface="ＭＳ Ｐゴシック" pitchFamily="34" charset="-128"/>
                                </a:rPr>
                              </m:ctrlPr>
                            </m:funcPr>
                            <m:fName>
                              <m:r>
                                <m:rPr>
                                  <m:sty m:val="p"/>
                                </m:rPr>
                                <a:rPr lang="en-US" altLang="en-US" sz="1600" b="0" i="0" smtClean="0">
                                  <a:solidFill>
                                    <a:srgbClr val="FF0000"/>
                                  </a:solidFill>
                                  <a:latin typeface="Cambria Math" panose="02040503050406030204" pitchFamily="18" charset="0"/>
                                  <a:ea typeface="ＭＳ Ｐゴシック" pitchFamily="34" charset="-128"/>
                                </a:rPr>
                                <m:t>deg</m:t>
                              </m:r>
                            </m:fName>
                            <m:e>
                              <m:r>
                                <a:rPr lang="en-US" altLang="en-US" sz="1600" b="0" i="1" smtClean="0">
                                  <a:solidFill>
                                    <a:srgbClr val="FF0000"/>
                                  </a:solidFill>
                                  <a:latin typeface="Cambria Math" panose="02040503050406030204" pitchFamily="18" charset="0"/>
                                  <a:ea typeface="ＭＳ Ｐゴシック" pitchFamily="34" charset="-128"/>
                                </a:rPr>
                                <m:t>𝑖</m:t>
                              </m:r>
                            </m:e>
                          </m:func>
                          <m:r>
                            <a:rPr lang="en-US" altLang="en-US" sz="1600" b="0" i="1" smtClean="0">
                              <a:solidFill>
                                <a:srgbClr val="FF0000"/>
                              </a:solidFill>
                              <a:latin typeface="Cambria Math" panose="02040503050406030204" pitchFamily="18" charset="0"/>
                              <a:ea typeface="ＭＳ Ｐゴシック" pitchFamily="34" charset="-128"/>
                            </a:rPr>
                            <m:t> (</m:t>
                          </m:r>
                          <m:func>
                            <m:funcPr>
                              <m:ctrlPr>
                                <a:rPr lang="en-US" altLang="en-US" sz="1600" b="0" i="1" smtClean="0">
                                  <a:solidFill>
                                    <a:srgbClr val="FF0000"/>
                                  </a:solidFill>
                                  <a:latin typeface="Cambria Math" panose="02040503050406030204" pitchFamily="18" charset="0"/>
                                  <a:ea typeface="ＭＳ Ｐゴシック" pitchFamily="34" charset="-128"/>
                                </a:rPr>
                              </m:ctrlPr>
                            </m:funcPr>
                            <m:fName>
                              <m:r>
                                <m:rPr>
                                  <m:sty m:val="p"/>
                                </m:rPr>
                                <a:rPr lang="en-US" altLang="en-US" sz="1600" b="0" i="0" smtClean="0">
                                  <a:solidFill>
                                    <a:srgbClr val="FF0000"/>
                                  </a:solidFill>
                                  <a:latin typeface="Cambria Math" panose="02040503050406030204" pitchFamily="18" charset="0"/>
                                  <a:ea typeface="ＭＳ Ｐゴシック" pitchFamily="34" charset="-128"/>
                                </a:rPr>
                                <m:t>deg</m:t>
                              </m:r>
                            </m:fName>
                            <m:e>
                              <m:r>
                                <a:rPr lang="en-US" altLang="en-US" sz="1600" b="0" i="1" smtClean="0">
                                  <a:solidFill>
                                    <a:srgbClr val="FF0000"/>
                                  </a:solidFill>
                                  <a:latin typeface="Cambria Math" panose="02040503050406030204" pitchFamily="18" charset="0"/>
                                  <a:ea typeface="ＭＳ Ｐゴシック" pitchFamily="34" charset="-128"/>
                                </a:rPr>
                                <m:t>𝑖</m:t>
                              </m:r>
                            </m:e>
                          </m:func>
                          <m:r>
                            <a:rPr lang="en-US" altLang="en-US" sz="1600" b="0" i="1" smtClean="0">
                              <a:solidFill>
                                <a:srgbClr val="FF0000"/>
                              </a:solidFill>
                              <a:latin typeface="Cambria Math" panose="02040503050406030204" pitchFamily="18" charset="0"/>
                              <a:ea typeface="ＭＳ Ｐゴシック" pitchFamily="34" charset="-128"/>
                            </a:rPr>
                            <m:t> −1)/2</m:t>
                          </m:r>
                        </m:den>
                      </m:f>
                    </m:oMath>
                  </m:oMathPara>
                </a14:m>
                <a:endParaRPr lang="en-US" altLang="en-US" sz="1600" dirty="0">
                  <a:solidFill>
                    <a:srgbClr val="00B050"/>
                  </a:solidFill>
                  <a:ea typeface="ＭＳ Ｐゴシック" pitchFamily="34" charset="-128"/>
                </a:endParaRPr>
              </a:p>
              <a:p>
                <a:pPr marL="857250" lvl="2" indent="0">
                  <a:buNone/>
                </a:pPr>
                <a:endParaRPr lang="en-US" altLang="en-US" sz="1600" dirty="0">
                  <a:solidFill>
                    <a:srgbClr val="00B050"/>
                  </a:solidFill>
                  <a:ea typeface="ＭＳ Ｐゴシック" pitchFamily="34" charset="-128"/>
                </a:endParaRPr>
              </a:p>
              <a:p>
                <a:pPr marL="514359" lvl="1" indent="0">
                  <a:buNone/>
                </a:pPr>
                <a:r>
                  <a:rPr lang="en-US" altLang="en-US" sz="2300" dirty="0">
                    <a:solidFill>
                      <a:srgbClr val="00B050"/>
                    </a:solidFill>
                    <a:ea typeface="ＭＳ Ｐゴシック" pitchFamily="34" charset="-128"/>
                  </a:rPr>
                  <a:t>3. A</a:t>
                </a:r>
                <a:r>
                  <a:rPr lang="en-US" altLang="en-US" sz="2300" b="0" dirty="0">
                    <a:solidFill>
                      <a:srgbClr val="00B050"/>
                    </a:solidFill>
                    <a:ea typeface="ＭＳ Ｐゴシック" pitchFamily="34" charset="-128"/>
                  </a:rPr>
                  <a:t>vg. clustering coefficient of G: </a:t>
                </a:r>
              </a:p>
              <a:p>
                <a:pPr marL="857250" lvl="2" indent="0" algn="ctr">
                  <a:buNone/>
                </a:pPr>
                <a14:m>
                  <m:oMath xmlns:m="http://schemas.openxmlformats.org/officeDocument/2006/math">
                    <m:sSub>
                      <m:sSubPr>
                        <m:ctrlPr>
                          <a:rPr lang="en-US" altLang="en-US" sz="2000" b="0" i="1" smtClean="0">
                            <a:solidFill>
                              <a:srgbClr val="00B050"/>
                            </a:solidFill>
                            <a:latin typeface="Cambria Math" panose="02040503050406030204" pitchFamily="18" charset="0"/>
                            <a:ea typeface="Cambria Math"/>
                          </a:rPr>
                        </m:ctrlPr>
                      </m:sSubPr>
                      <m:e>
                        <m:r>
                          <a:rPr lang="en-US" altLang="en-US" sz="2000" i="1">
                            <a:solidFill>
                              <a:srgbClr val="00B050"/>
                            </a:solidFill>
                            <a:latin typeface="Cambria Math"/>
                            <a:ea typeface="Cambria Math"/>
                          </a:rPr>
                          <m:t>𝐶</m:t>
                        </m:r>
                      </m:e>
                      <m:sub>
                        <m:r>
                          <a:rPr lang="en-US" altLang="en-US" sz="2000" b="0" i="1" smtClean="0">
                            <a:solidFill>
                              <a:srgbClr val="00B050"/>
                            </a:solidFill>
                            <a:latin typeface="Cambria Math"/>
                            <a:ea typeface="Cambria Math"/>
                          </a:rPr>
                          <m:t>𝑤𝑠</m:t>
                        </m:r>
                      </m:sub>
                    </m:sSub>
                    <m:d>
                      <m:dPr>
                        <m:ctrlPr>
                          <a:rPr lang="en-US" altLang="en-US" sz="2000" i="1">
                            <a:solidFill>
                              <a:srgbClr val="00B050"/>
                            </a:solidFill>
                            <a:latin typeface="Cambria Math" panose="02040503050406030204" pitchFamily="18" charset="0"/>
                            <a:ea typeface="Cambria Math"/>
                          </a:rPr>
                        </m:ctrlPr>
                      </m:dPr>
                      <m:e>
                        <m:r>
                          <a:rPr lang="en-US" altLang="en-US" sz="2000" i="1">
                            <a:solidFill>
                              <a:srgbClr val="00B050"/>
                            </a:solidFill>
                            <a:latin typeface="Cambria Math"/>
                            <a:ea typeface="Cambria Math"/>
                          </a:rPr>
                          <m:t>𝐺</m:t>
                        </m:r>
                      </m:e>
                    </m:d>
                    <m:r>
                      <a:rPr lang="en-US" altLang="en-US" sz="2000" b="0" i="1" smtClean="0">
                        <a:solidFill>
                          <a:srgbClr val="00B050"/>
                        </a:solidFill>
                        <a:latin typeface="Cambria Math"/>
                        <a:ea typeface="Cambria Math"/>
                      </a:rPr>
                      <m:t>= </m:t>
                    </m:r>
                    <m:f>
                      <m:fPr>
                        <m:ctrlPr>
                          <a:rPr lang="en-US" altLang="en-US" sz="2000" b="0" i="1" smtClean="0">
                            <a:solidFill>
                              <a:srgbClr val="00B050"/>
                            </a:solidFill>
                            <a:latin typeface="Cambria Math" panose="02040503050406030204" pitchFamily="18" charset="0"/>
                            <a:ea typeface="Cambria Math"/>
                          </a:rPr>
                        </m:ctrlPr>
                      </m:fPr>
                      <m:num>
                        <m:r>
                          <a:rPr lang="en-US" altLang="en-US" sz="2000" b="0" i="1" smtClean="0">
                            <a:solidFill>
                              <a:srgbClr val="00B050"/>
                            </a:solidFill>
                            <a:latin typeface="Cambria Math"/>
                            <a:ea typeface="Cambria Math"/>
                          </a:rPr>
                          <m:t>1</m:t>
                        </m:r>
                      </m:num>
                      <m:den>
                        <m:r>
                          <a:rPr lang="en-US" altLang="en-US" sz="2000" b="0" i="1" smtClean="0">
                            <a:solidFill>
                              <a:srgbClr val="00B050"/>
                            </a:solidFill>
                            <a:latin typeface="Cambria Math"/>
                            <a:ea typeface="Cambria Math"/>
                          </a:rPr>
                          <m:t>𝑛</m:t>
                        </m:r>
                      </m:den>
                    </m:f>
                  </m:oMath>
                </a14:m>
                <a:r>
                  <a:rPr lang="en-US" altLang="en-US" sz="2000" dirty="0">
                    <a:solidFill>
                      <a:srgbClr val="00B050"/>
                    </a:solidFill>
                    <a:ea typeface="ＭＳ Ｐゴシック" pitchFamily="34" charset="-128"/>
                  </a:rPr>
                  <a:t> </a:t>
                </a:r>
                <a14:m>
                  <m:oMath xmlns:m="http://schemas.openxmlformats.org/officeDocument/2006/math">
                    <m:nary>
                      <m:naryPr>
                        <m:chr m:val="∑"/>
                        <m:supHide m:val="on"/>
                        <m:ctrlPr>
                          <a:rPr lang="en-US" altLang="en-US" sz="2000" i="1" dirty="0" smtClean="0">
                            <a:solidFill>
                              <a:srgbClr val="00B050"/>
                            </a:solidFill>
                            <a:latin typeface="Cambria Math" panose="02040503050406030204" pitchFamily="18" charset="0"/>
                            <a:ea typeface="ＭＳ Ｐゴシック" pitchFamily="34" charset="-128"/>
                          </a:rPr>
                        </m:ctrlPr>
                      </m:naryPr>
                      <m:sub>
                        <m:r>
                          <m:rPr>
                            <m:brk m:alnAt="7"/>
                          </m:rPr>
                          <a:rPr lang="en-US" altLang="en-US" sz="2000" b="0" i="1" dirty="0" smtClean="0">
                            <a:solidFill>
                              <a:srgbClr val="00B050"/>
                            </a:solidFill>
                            <a:latin typeface="Cambria Math"/>
                            <a:ea typeface="ＭＳ Ｐゴシック" pitchFamily="34" charset="-128"/>
                          </a:rPr>
                          <m:t>𝑖</m:t>
                        </m:r>
                        <m:r>
                          <a:rPr lang="en-US" altLang="en-US" sz="2000" b="0" i="1" dirty="0" smtClean="0">
                            <a:solidFill>
                              <a:srgbClr val="00B050"/>
                            </a:solidFill>
                            <a:latin typeface="Cambria Math"/>
                            <a:ea typeface="ＭＳ Ｐゴシック" pitchFamily="34" charset="-128"/>
                          </a:rPr>
                          <m:t>∈</m:t>
                        </m:r>
                        <m:r>
                          <a:rPr lang="en-US" altLang="en-US" sz="2000" b="0" i="1" dirty="0" smtClean="0">
                            <a:solidFill>
                              <a:srgbClr val="00B050"/>
                            </a:solidFill>
                            <a:latin typeface="Cambria Math"/>
                            <a:ea typeface="ＭＳ Ｐゴシック" pitchFamily="34" charset="-128"/>
                          </a:rPr>
                          <m:t>𝑉</m:t>
                        </m:r>
                        <m:r>
                          <a:rPr lang="en-US" altLang="en-US" sz="2000" b="0" i="1" dirty="0" smtClean="0">
                            <a:solidFill>
                              <a:srgbClr val="00B050"/>
                            </a:solidFill>
                            <a:latin typeface="Cambria Math"/>
                            <a:ea typeface="ＭＳ Ｐゴシック" pitchFamily="34" charset="-128"/>
                          </a:rPr>
                          <m:t>(</m:t>
                        </m:r>
                        <m:r>
                          <a:rPr lang="en-US" altLang="en-US" sz="2000" b="0" i="1" dirty="0" smtClean="0">
                            <a:solidFill>
                              <a:srgbClr val="00B050"/>
                            </a:solidFill>
                            <a:latin typeface="Cambria Math"/>
                            <a:ea typeface="ＭＳ Ｐゴシック" pitchFamily="34" charset="-128"/>
                          </a:rPr>
                          <m:t>𝐺</m:t>
                        </m:r>
                        <m:r>
                          <a:rPr lang="en-US" altLang="en-US" sz="2000" b="0" i="1" dirty="0" smtClean="0">
                            <a:solidFill>
                              <a:srgbClr val="00B050"/>
                            </a:solidFill>
                            <a:latin typeface="Cambria Math"/>
                            <a:ea typeface="ＭＳ Ｐゴシック" pitchFamily="34" charset="-128"/>
                          </a:rPr>
                          <m:t>) </m:t>
                        </m:r>
                      </m:sub>
                      <m:sup/>
                      <m:e>
                        <m:sSub>
                          <m:sSubPr>
                            <m:ctrlPr>
                              <a:rPr lang="en-US" altLang="en-US" sz="2000" b="0" i="1" dirty="0" smtClean="0">
                                <a:solidFill>
                                  <a:srgbClr val="00B050"/>
                                </a:solidFill>
                                <a:latin typeface="Cambria Math" panose="02040503050406030204" pitchFamily="18" charset="0"/>
                                <a:ea typeface="ＭＳ Ｐゴシック" pitchFamily="34" charset="-128"/>
                              </a:rPr>
                            </m:ctrlPr>
                          </m:sSubPr>
                          <m:e>
                            <m:r>
                              <a:rPr lang="en-US" altLang="en-US" sz="2000" b="0" i="1" dirty="0" smtClean="0">
                                <a:solidFill>
                                  <a:srgbClr val="00B050"/>
                                </a:solidFill>
                                <a:latin typeface="Cambria Math"/>
                                <a:ea typeface="ＭＳ Ｐゴシック" pitchFamily="34" charset="-128"/>
                              </a:rPr>
                              <m:t>𝐶</m:t>
                            </m:r>
                          </m:e>
                          <m:sub>
                            <m:r>
                              <a:rPr lang="en-US" altLang="en-US" sz="2000" b="0" i="1" dirty="0" smtClean="0">
                                <a:solidFill>
                                  <a:srgbClr val="00B050"/>
                                </a:solidFill>
                                <a:latin typeface="Cambria Math"/>
                                <a:ea typeface="ＭＳ Ｐゴシック" pitchFamily="34" charset="-128"/>
                              </a:rPr>
                              <m:t>𝑖</m:t>
                            </m:r>
                          </m:sub>
                        </m:sSub>
                      </m:e>
                    </m:nary>
                  </m:oMath>
                </a14:m>
                <a:endParaRPr lang="en-US" altLang="en-US" sz="2000" dirty="0">
                  <a:ea typeface="ＭＳ Ｐゴシック" pitchFamily="34" charset="-128"/>
                </a:endParaRPr>
              </a:p>
              <a:p>
                <a:endParaRPr lang="en-US" altLang="en-US" sz="2000" dirty="0">
                  <a:ea typeface="ＭＳ Ｐゴシック" pitchFamily="34" charset="-128"/>
                </a:endParaRPr>
              </a:p>
            </p:txBody>
          </p:sp>
        </mc:Choice>
        <mc:Fallback>
          <p:sp>
            <p:nvSpPr>
              <p:cNvPr id="52226" name="Content Placeholder 2"/>
              <p:cNvSpPr>
                <a:spLocks noGrp="1" noRot="1" noChangeAspect="1" noMove="1" noResize="1" noEditPoints="1" noAdjustHandles="1" noChangeArrowheads="1" noChangeShapeType="1" noTextEdit="1"/>
              </p:cNvSpPr>
              <p:nvPr>
                <p:ph idx="1"/>
              </p:nvPr>
            </p:nvSpPr>
            <p:spPr>
              <a:xfrm>
                <a:off x="0" y="1825625"/>
                <a:ext cx="9067800" cy="4351339"/>
              </a:xfrm>
              <a:blipFill>
                <a:blip r:embed="rId3"/>
                <a:stretch>
                  <a:fillRect l="-470" t="-1401" b="-12745"/>
                </a:stretch>
              </a:blipFill>
            </p:spPr>
            <p:txBody>
              <a:bodyPr/>
              <a:lstStyle/>
              <a:p>
                <a:r>
                  <a:rPr lang="en-US">
                    <a:noFill/>
                  </a:rPr>
                  <a:t> </a:t>
                </a:r>
              </a:p>
            </p:txBody>
          </p:sp>
        </mc:Fallback>
      </mc:AlternateContent>
    </p:spTree>
    <p:extLst>
      <p:ext uri="{BB962C8B-B14F-4D97-AF65-F5344CB8AC3E}">
        <p14:creationId xmlns:p14="http://schemas.microsoft.com/office/powerpoint/2010/main" val="365589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16208"/>
            <a:ext cx="7212825" cy="1325563"/>
          </a:xfrm>
        </p:spPr>
        <p:txBody>
          <a:bodyPr/>
          <a:lstStyle/>
          <a:p>
            <a:r>
              <a:rPr lang="en-US" sz="2800" dirty="0"/>
              <a:t>Clustering </a:t>
            </a:r>
            <a:r>
              <a:rPr lang="en-US" sz="2800" dirty="0" err="1"/>
              <a:t>coeff</a:t>
            </a:r>
            <a:r>
              <a:rPr lang="en-US" sz="2800" dirty="0"/>
              <a:t> distribution example in Gephi</a:t>
            </a: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886" y="1447692"/>
            <a:ext cx="6536773" cy="468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755" y="1536903"/>
            <a:ext cx="22288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853" y="4239657"/>
            <a:ext cx="2265547" cy="209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TextBox 4"/>
              <p:cNvSpPr txBox="1"/>
              <p:nvPr/>
            </p:nvSpPr>
            <p:spPr>
              <a:xfrm flipH="1">
                <a:off x="7810800" y="1527241"/>
                <a:ext cx="1177750" cy="73064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h</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a:rPr>
                                    <m:t>5</m:t>
                                  </m:r>
                                </m:num>
                                <m:den>
                                  <m:r>
                                    <a:rPr lang="en-US" b="0" i="1" smtClean="0">
                                      <a:latin typeface="Cambria Math"/>
                                    </a:rPr>
                                    <m:t>2</m:t>
                                  </m:r>
                                </m:den>
                              </m:f>
                            </m:e>
                          </m:d>
                        </m:den>
                      </m:f>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flipH="1">
                <a:off x="7810800" y="1527241"/>
                <a:ext cx="1177750" cy="730649"/>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bwMode="auto">
          <a:xfrm>
            <a:off x="6573654" y="1459506"/>
            <a:ext cx="2535642" cy="498445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28" charset="-128"/>
            </a:endParaRPr>
          </a:p>
        </p:txBody>
      </p:sp>
      <p:sp>
        <p:nvSpPr>
          <p:cNvPr id="3" name="TextBox 2"/>
          <p:cNvSpPr txBox="1"/>
          <p:nvPr/>
        </p:nvSpPr>
        <p:spPr>
          <a:xfrm>
            <a:off x="381000" y="6146265"/>
            <a:ext cx="5557932" cy="369332"/>
          </a:xfrm>
          <a:prstGeom prst="rect">
            <a:avLst/>
          </a:prstGeom>
          <a:noFill/>
        </p:spPr>
        <p:txBody>
          <a:bodyPr wrap="none" rtlCol="0">
            <a:spAutoFit/>
          </a:bodyPr>
          <a:lstStyle/>
          <a:p>
            <a:r>
              <a:rPr lang="en-US" dirty="0"/>
              <a:t>Observed: Networks are globally sparse, but locally dense</a:t>
            </a:r>
          </a:p>
        </p:txBody>
      </p:sp>
      <mc:AlternateContent xmlns:mc="http://schemas.openxmlformats.org/markup-compatibility/2006">
        <mc:Choice xmlns:a14="http://schemas.microsoft.com/office/drawing/2010/main" Requires="a14">
          <p:sp>
            <p:nvSpPr>
              <p:cNvPr id="8" name="Rectangle 7"/>
              <p:cNvSpPr/>
              <p:nvPr/>
            </p:nvSpPr>
            <p:spPr>
              <a:xfrm>
                <a:off x="2665965" y="2362200"/>
                <a:ext cx="3812069" cy="539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1400" b="1" i="1" smtClean="0">
                              <a:solidFill>
                                <a:srgbClr val="0070C0"/>
                              </a:solidFill>
                              <a:latin typeface="Cambria Math" panose="02040503050406030204" pitchFamily="18" charset="0"/>
                              <a:ea typeface="Cambria Math"/>
                            </a:rPr>
                          </m:ctrlPr>
                        </m:sSubPr>
                        <m:e>
                          <m:r>
                            <a:rPr lang="en-US" altLang="en-US" sz="1400" b="1" i="1">
                              <a:solidFill>
                                <a:srgbClr val="0070C0"/>
                              </a:solidFill>
                              <a:latin typeface="Cambria Math"/>
                              <a:ea typeface="Cambria Math"/>
                            </a:rPr>
                            <m:t>𝐂</m:t>
                          </m:r>
                        </m:e>
                        <m:sub>
                          <m:r>
                            <a:rPr lang="en-US" altLang="en-US" sz="1400" b="1" i="1">
                              <a:solidFill>
                                <a:srgbClr val="0070C0"/>
                              </a:solidFill>
                              <a:latin typeface="Cambria Math"/>
                              <a:ea typeface="Cambria Math"/>
                            </a:rPr>
                            <m:t>𝐢</m:t>
                          </m:r>
                        </m:sub>
                      </m:sSub>
                      <m:r>
                        <a:rPr lang="en-US" altLang="en-US" sz="1400" b="1" i="1">
                          <a:solidFill>
                            <a:srgbClr val="0070C0"/>
                          </a:solidFill>
                          <a:latin typeface="Cambria Math"/>
                          <a:ea typeface="Cambria Math"/>
                        </a:rPr>
                        <m:t>= </m:t>
                      </m:r>
                      <m:f>
                        <m:fPr>
                          <m:ctrlPr>
                            <a:rPr lang="en-US" altLang="en-US" sz="1400" b="1" i="1">
                              <a:solidFill>
                                <a:srgbClr val="0070C0"/>
                              </a:solidFill>
                              <a:latin typeface="Cambria Math" panose="02040503050406030204" pitchFamily="18" charset="0"/>
                              <a:ea typeface="ＭＳ Ｐゴシック" pitchFamily="34" charset="-128"/>
                            </a:rPr>
                          </m:ctrlPr>
                        </m:fPr>
                        <m:num>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𝒐𝒇</m:t>
                          </m:r>
                          <m:r>
                            <a:rPr lang="en-US" altLang="en-US" sz="1400" b="1" i="1">
                              <a:solidFill>
                                <a:srgbClr val="0070C0"/>
                              </a:solidFill>
                              <a:latin typeface="Cambria Math"/>
                              <a:ea typeface="ＭＳ Ｐゴシック" pitchFamily="34" charset="-128"/>
                            </a:rPr>
                            <m:t> </m:t>
                          </m:r>
                          <m:sSub>
                            <m:sSubPr>
                              <m:ctrlPr>
                                <a:rPr lang="en-US" altLang="en-US" sz="1400" b="1" i="1">
                                  <a:solidFill>
                                    <a:srgbClr val="0070C0"/>
                                  </a:solidFill>
                                  <a:latin typeface="Cambria Math" panose="02040503050406030204" pitchFamily="18" charset="0"/>
                                  <a:ea typeface="ＭＳ Ｐゴシック" pitchFamily="34" charset="-128"/>
                                </a:rPr>
                              </m:ctrlPr>
                            </m:sSubPr>
                            <m:e>
                              <m:r>
                                <a:rPr lang="en-US" altLang="en-US" sz="1400" b="1" i="1">
                                  <a:solidFill>
                                    <a:srgbClr val="0070C0"/>
                                  </a:solidFill>
                                  <a:latin typeface="Cambria Math"/>
                                  <a:ea typeface="ＭＳ Ｐゴシック" pitchFamily="34" charset="-128"/>
                                </a:rPr>
                                <m:t>𝑲</m:t>
                              </m:r>
                            </m:e>
                            <m:sub>
                              <m:r>
                                <a:rPr lang="en-US" altLang="en-US" sz="1400" b="1" i="1">
                                  <a:solidFill>
                                    <a:srgbClr val="0070C0"/>
                                  </a:solidFill>
                                  <a:latin typeface="Cambria Math"/>
                                  <a:ea typeface="ＭＳ Ｐゴシック" pitchFamily="34" charset="-128"/>
                                </a:rPr>
                                <m:t>𝟑</m:t>
                              </m:r>
                            </m:sub>
                          </m:sSub>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𝒕𝒉𝒂𝒕</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𝒊𝒏𝒍𝒖𝒅𝒆</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𝒊</m:t>
                          </m:r>
                        </m:num>
                        <m:den>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𝒐𝒇</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𝒄𝒐𝒏𝒏𝒆𝒄𝒕𝒆𝒅</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𝒕𝒓𝒊𝒑𝒍𝒆𝒔</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𝒄𝒆𝒏𝒕𝒆𝒓𝒆𝒅</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𝒂𝒕</m:t>
                          </m:r>
                          <m:r>
                            <a:rPr lang="en-US" altLang="en-US" sz="1400" b="1" i="1">
                              <a:solidFill>
                                <a:srgbClr val="0070C0"/>
                              </a:solidFill>
                              <a:latin typeface="Cambria Math"/>
                              <a:ea typeface="ＭＳ Ｐゴシック" pitchFamily="34" charset="-128"/>
                            </a:rPr>
                            <m:t> </m:t>
                          </m:r>
                          <m:r>
                            <a:rPr lang="en-US" altLang="en-US" sz="1400" b="1" i="1">
                              <a:solidFill>
                                <a:srgbClr val="0070C0"/>
                              </a:solidFill>
                              <a:latin typeface="Cambria Math"/>
                              <a:ea typeface="ＭＳ Ｐゴシック" pitchFamily="34" charset="-128"/>
                            </a:rPr>
                            <m:t>𝒊</m:t>
                          </m:r>
                        </m:den>
                      </m:f>
                    </m:oMath>
                  </m:oMathPara>
                </a14:m>
                <a:endParaRPr lang="en-US" sz="1400" b="1" dirty="0">
                  <a:solidFill>
                    <a:srgbClr val="0070C0"/>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2665965" y="2362200"/>
                <a:ext cx="3812069" cy="539635"/>
              </a:xfrm>
              <a:prstGeom prst="rect">
                <a:avLst/>
              </a:prstGeom>
              <a:blipFill>
                <a:blip r:embed="rId6"/>
                <a:stretch>
                  <a:fillRect b="-56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Slide Number Placeholder 3"/>
              <p:cNvSpPr>
                <a:spLocks noGrp="1"/>
              </p:cNvSpPr>
              <p:nvPr>
                <p:ph type="sldNum" sz="quarter" idx="10"/>
              </p:nvPr>
            </p:nvSpPr>
            <p:spPr>
              <a:xfrm>
                <a:off x="7841475" y="4292397"/>
                <a:ext cx="1168232" cy="831656"/>
              </a:xfrm>
            </p:spPr>
            <p:txBody>
              <a:bodyPr/>
              <a:lstStyle/>
              <a:p>
                <a:pPr>
                  <a:defRPr/>
                </a:pP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5</m:t>
                            </m:r>
                          </m:num>
                          <m:den>
                            <m:r>
                              <a:rPr lang="en-US" i="1">
                                <a:latin typeface="Cambria Math"/>
                              </a:rPr>
                              <m:t>2</m:t>
                            </m:r>
                          </m:den>
                        </m:f>
                      </m:e>
                    </m:d>
                  </m:oMath>
                </a14:m>
                <a:r>
                  <a:rPr lang="en-US" dirty="0"/>
                  <a:t> paths, only 5 displayed</a:t>
                </a:r>
              </a:p>
            </p:txBody>
          </p:sp>
        </mc:Choice>
        <mc:Fallback>
          <p:sp>
            <p:nvSpPr>
              <p:cNvPr id="4" name="Slide Number Placeholder 3"/>
              <p:cNvSpPr>
                <a:spLocks noGrp="1" noRot="1" noChangeAspect="1" noMove="1" noResize="1" noEditPoints="1" noAdjustHandles="1" noChangeArrowheads="1" noChangeShapeType="1" noTextEdit="1"/>
              </p:cNvSpPr>
              <p:nvPr>
                <p:ph type="sldNum" sz="quarter" idx="10"/>
              </p:nvPr>
            </p:nvSpPr>
            <p:spPr>
              <a:xfrm>
                <a:off x="7841475" y="4292397"/>
                <a:ext cx="1168232" cy="831656"/>
              </a:xfrm>
              <a:blipFill>
                <a:blip r:embed="rId7"/>
                <a:stretch>
                  <a:fillRect l="-4167" r="-4167" b="-28467"/>
                </a:stretch>
              </a:blipFill>
            </p:spPr>
            <p:txBody>
              <a:bodyPr/>
              <a:lstStyle/>
              <a:p>
                <a:r>
                  <a:rPr lang="en-US">
                    <a:noFill/>
                  </a:rPr>
                  <a:t> </a:t>
                </a:r>
              </a:p>
            </p:txBody>
          </p:sp>
        </mc:Fallback>
      </mc:AlternateContent>
    </p:spTree>
    <p:extLst>
      <p:ext uri="{BB962C8B-B14F-4D97-AF65-F5344CB8AC3E}">
        <p14:creationId xmlns:p14="http://schemas.microsoft.com/office/powerpoint/2010/main" val="246207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a:ea typeface="ＭＳ Ｐゴシック" pitchFamily="34" charset="-128"/>
              </a:rPr>
              <a:t>Statistics for real networks</a:t>
            </a:r>
          </a:p>
        </p:txBody>
      </p:sp>
      <p:pic>
        <p:nvPicPr>
          <p:cNvPr id="1945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9214"/>
            <a:ext cx="7842739" cy="542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TextBox 1"/>
              <p:cNvSpPr txBox="1"/>
              <p:nvPr/>
            </p:nvSpPr>
            <p:spPr>
              <a:xfrm>
                <a:off x="7814436" y="2849532"/>
                <a:ext cx="1286342" cy="923330"/>
              </a:xfrm>
              <a:prstGeom prst="rect">
                <a:avLst/>
              </a:prstGeom>
              <a:noFill/>
            </p:spPr>
            <p:txBody>
              <a:bodyPr wrap="square" rtlCol="0">
                <a:spAutoFit/>
              </a:bodyPr>
              <a:lstStyle/>
              <a:p>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a:rPr>
                          <m:t>𝐶</m:t>
                        </m:r>
                      </m:e>
                      <m:sub>
                        <m:r>
                          <a:rPr lang="en-US" b="0" i="1" smtClean="0">
                            <a:solidFill>
                              <a:srgbClr val="FF0000"/>
                            </a:solidFill>
                            <a:latin typeface="Cambria Math"/>
                          </a:rPr>
                          <m:t>𝑤𝑠</m:t>
                        </m:r>
                      </m:sub>
                    </m:sSub>
                  </m:oMath>
                </a14:m>
                <a:r>
                  <a:rPr lang="en-US" dirty="0">
                    <a:solidFill>
                      <a:srgbClr val="FF0000"/>
                    </a:solidFill>
                  </a:rPr>
                  <a:t>= ave clustering coefficient</a:t>
                </a:r>
              </a:p>
            </p:txBody>
          </p:sp>
        </mc:Choice>
        <mc:Fallback>
          <p:sp>
            <p:nvSpPr>
              <p:cNvPr id="2" name="TextBox 1"/>
              <p:cNvSpPr txBox="1">
                <a:spLocks noRot="1" noChangeAspect="1" noMove="1" noResize="1" noEditPoints="1" noAdjustHandles="1" noChangeArrowheads="1" noChangeShapeType="1" noTextEdit="1"/>
              </p:cNvSpPr>
              <p:nvPr/>
            </p:nvSpPr>
            <p:spPr>
              <a:xfrm>
                <a:off x="7814436" y="2849532"/>
                <a:ext cx="1286342" cy="923330"/>
              </a:xfrm>
              <a:prstGeom prst="rect">
                <a:avLst/>
              </a:prstGeom>
              <a:blipFill>
                <a:blip r:embed="rId3"/>
                <a:stretch>
                  <a:fillRect l="-4265" t="-3289" b="-9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7805727" y="1549579"/>
                <a:ext cx="1235851" cy="923330"/>
              </a:xfrm>
              <a:prstGeom prst="rect">
                <a:avLst/>
              </a:prstGeom>
              <a:noFill/>
            </p:spPr>
            <p:txBody>
              <a:bodyPr wrap="square" rtlCol="0">
                <a:spAutoFit/>
              </a:bodyPr>
              <a:lstStyle/>
              <a:p>
                <a14:m>
                  <m:oMath xmlns:m="http://schemas.openxmlformats.org/officeDocument/2006/math">
                    <m:r>
                      <a:rPr lang="en-US" b="0" i="1" smtClean="0">
                        <a:solidFill>
                          <a:srgbClr val="FF0000"/>
                        </a:solidFill>
                        <a:latin typeface="Cambria Math"/>
                      </a:rPr>
                      <m:t>𝐶</m:t>
                    </m:r>
                  </m:oMath>
                </a14:m>
                <a:r>
                  <a:rPr lang="en-US" dirty="0">
                    <a:solidFill>
                      <a:srgbClr val="FF0000"/>
                    </a:solidFill>
                  </a:rPr>
                  <a:t>= clustering coefficient</a:t>
                </a:r>
              </a:p>
            </p:txBody>
          </p:sp>
        </mc:Choice>
        <mc:Fallback>
          <p:sp>
            <p:nvSpPr>
              <p:cNvPr id="6" name="TextBox 5"/>
              <p:cNvSpPr txBox="1">
                <a:spLocks noRot="1" noChangeAspect="1" noMove="1" noResize="1" noEditPoints="1" noAdjustHandles="1" noChangeArrowheads="1" noChangeShapeType="1" noTextEdit="1"/>
              </p:cNvSpPr>
              <p:nvPr/>
            </p:nvSpPr>
            <p:spPr>
              <a:xfrm>
                <a:off x="7805727" y="1549579"/>
                <a:ext cx="1235851" cy="923330"/>
              </a:xfrm>
              <a:prstGeom prst="rect">
                <a:avLst/>
              </a:prstGeom>
              <a:blipFill>
                <a:blip r:embed="rId4"/>
                <a:stretch>
                  <a:fillRect l="-3941" t="-3289" b="-9211"/>
                </a:stretch>
              </a:blipFill>
            </p:spPr>
            <p:txBody>
              <a:bodyPr/>
              <a:lstStyle/>
              <a:p>
                <a:r>
                  <a:rPr lang="en-US">
                    <a:noFill/>
                  </a:rPr>
                  <a:t> </a:t>
                </a:r>
              </a:p>
            </p:txBody>
          </p:sp>
        </mc:Fallback>
      </mc:AlternateContent>
      <p:sp>
        <p:nvSpPr>
          <p:cNvPr id="3" name="Rectangle 2"/>
          <p:cNvSpPr/>
          <p:nvPr/>
        </p:nvSpPr>
        <p:spPr>
          <a:xfrm>
            <a:off x="7753428" y="5428786"/>
            <a:ext cx="1377461" cy="954107"/>
          </a:xfrm>
          <a:prstGeom prst="rect">
            <a:avLst/>
          </a:prstGeom>
        </p:spPr>
        <p:txBody>
          <a:bodyPr wrap="square">
            <a:spAutoFit/>
          </a:bodyPr>
          <a:lstStyle/>
          <a:p>
            <a:r>
              <a:rPr lang="en-US" sz="800" dirty="0"/>
              <a:t>Newman, “The Structure and Function of Complex Networks” </a:t>
            </a:r>
            <a:r>
              <a:rPr lang="en-US" sz="800" dirty="0">
                <a:hlinkClick r:id="rId5"/>
              </a:rPr>
              <a:t>http://epubs.siam.org/doi/pdf/10.1137/S003614450342480</a:t>
            </a:r>
            <a:endParaRPr lang="en-US" sz="800" dirty="0"/>
          </a:p>
          <a:p>
            <a:endParaRPr lang="en-US" sz="800" dirty="0"/>
          </a:p>
        </p:txBody>
      </p:sp>
      <p:sp>
        <p:nvSpPr>
          <p:cNvPr id="7" name="Rectangle 6">
            <a:extLst>
              <a:ext uri="{FF2B5EF4-FFF2-40B4-BE49-F238E27FC236}">
                <a16:creationId xmlns:a16="http://schemas.microsoft.com/office/drawing/2014/main" id="{E81D86F1-0956-4F9D-99CD-ED4D57F71BA2}"/>
              </a:ext>
            </a:extLst>
          </p:cNvPr>
          <p:cNvSpPr/>
          <p:nvPr/>
        </p:nvSpPr>
        <p:spPr>
          <a:xfrm>
            <a:off x="6365427" y="1512592"/>
            <a:ext cx="489757" cy="5116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28AC5C4B-1EA1-4E80-830D-BFBF9FAFCEA8}"/>
              </a:ext>
            </a:extLst>
          </p:cNvPr>
          <p:cNvSpPr/>
          <p:nvPr/>
        </p:nvSpPr>
        <p:spPr>
          <a:xfrm>
            <a:off x="6814759" y="1512591"/>
            <a:ext cx="452746" cy="5116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94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vs. random</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7</a:t>
            </a:fld>
            <a:endParaRPr lang="en-US" dirty="0">
              <a:solidFill>
                <a:prstClr val="black"/>
              </a:solidFill>
            </a:endParaRPr>
          </a:p>
        </p:txBody>
      </p:sp>
      <p:pic>
        <p:nvPicPr>
          <p:cNvPr id="266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3604" y="1485900"/>
            <a:ext cx="8916791" cy="456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67400" y="6017476"/>
            <a:ext cx="3468240" cy="461665"/>
          </a:xfrm>
          <a:prstGeom prst="rect">
            <a:avLst/>
          </a:prstGeom>
        </p:spPr>
        <p:txBody>
          <a:bodyPr wrap="square">
            <a:spAutoFit/>
          </a:bodyPr>
          <a:lstStyle/>
          <a:p>
            <a:r>
              <a:rPr lang="en-US" sz="1200" dirty="0"/>
              <a:t>Source: N. </a:t>
            </a:r>
            <a:r>
              <a:rPr lang="en-US" sz="1200" dirty="0" err="1"/>
              <a:t>Przulj</a:t>
            </a:r>
            <a:r>
              <a:rPr lang="en-US" sz="1200" dirty="0"/>
              <a:t>. Graph theory analysis of protein-protein interactions. 2005.</a:t>
            </a:r>
          </a:p>
        </p:txBody>
      </p:sp>
      <p:sp>
        <p:nvSpPr>
          <p:cNvPr id="6" name="TextBox 5"/>
          <p:cNvSpPr txBox="1"/>
          <p:nvPr/>
        </p:nvSpPr>
        <p:spPr>
          <a:xfrm>
            <a:off x="6592440" y="1760072"/>
            <a:ext cx="341760" cy="261610"/>
          </a:xfrm>
          <a:prstGeom prst="rect">
            <a:avLst/>
          </a:prstGeom>
          <a:noFill/>
        </p:spPr>
        <p:txBody>
          <a:bodyPr wrap="none" rtlCol="0">
            <a:spAutoFit/>
          </a:bodyPr>
          <a:lstStyle/>
          <a:p>
            <a:r>
              <a:rPr lang="en-US" sz="1100" dirty="0" err="1"/>
              <a:t>ws</a:t>
            </a:r>
            <a:endParaRPr lang="en-US" sz="1100" dirty="0"/>
          </a:p>
        </p:txBody>
      </p:sp>
      <p:sp>
        <p:nvSpPr>
          <p:cNvPr id="8" name="TextBox 7"/>
          <p:cNvSpPr txBox="1"/>
          <p:nvPr/>
        </p:nvSpPr>
        <p:spPr>
          <a:xfrm>
            <a:off x="7811417" y="1774858"/>
            <a:ext cx="341760" cy="261610"/>
          </a:xfrm>
          <a:prstGeom prst="rect">
            <a:avLst/>
          </a:prstGeom>
          <a:noFill/>
        </p:spPr>
        <p:txBody>
          <a:bodyPr wrap="none" rtlCol="0">
            <a:spAutoFit/>
          </a:bodyPr>
          <a:lstStyle/>
          <a:p>
            <a:r>
              <a:rPr lang="en-US" sz="1100" dirty="0" err="1"/>
              <a:t>ws</a:t>
            </a:r>
            <a:endParaRPr lang="en-US" sz="1100" dirty="0"/>
          </a:p>
        </p:txBody>
      </p:sp>
      <p:sp>
        <p:nvSpPr>
          <p:cNvPr id="3" name="TextBox 2">
            <a:extLst>
              <a:ext uri="{FF2B5EF4-FFF2-40B4-BE49-F238E27FC236}">
                <a16:creationId xmlns:a16="http://schemas.microsoft.com/office/drawing/2014/main" id="{F459CE25-55FF-487B-A4E3-89C29BB5FDBC}"/>
              </a:ext>
            </a:extLst>
          </p:cNvPr>
          <p:cNvSpPr txBox="1"/>
          <p:nvPr/>
        </p:nvSpPr>
        <p:spPr>
          <a:xfrm>
            <a:off x="895515" y="6248308"/>
            <a:ext cx="3148170" cy="461665"/>
          </a:xfrm>
          <a:prstGeom prst="rect">
            <a:avLst/>
          </a:prstGeom>
          <a:noFill/>
        </p:spPr>
        <p:txBody>
          <a:bodyPr wrap="none" rtlCol="0">
            <a:spAutoFit/>
          </a:bodyPr>
          <a:lstStyle/>
          <a:p>
            <a:r>
              <a:rPr lang="en-US" sz="2400" dirty="0"/>
              <a:t>Why are they different?</a:t>
            </a:r>
          </a:p>
        </p:txBody>
      </p:sp>
      <p:sp>
        <p:nvSpPr>
          <p:cNvPr id="10" name="Rectangle 9">
            <a:extLst>
              <a:ext uri="{FF2B5EF4-FFF2-40B4-BE49-F238E27FC236}">
                <a16:creationId xmlns:a16="http://schemas.microsoft.com/office/drawing/2014/main" id="{B6F00E15-D52E-4078-AB0B-7E203515AC0A}"/>
              </a:ext>
            </a:extLst>
          </p:cNvPr>
          <p:cNvSpPr/>
          <p:nvPr/>
        </p:nvSpPr>
        <p:spPr>
          <a:xfrm>
            <a:off x="6160645" y="1760072"/>
            <a:ext cx="1078355" cy="4061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371B26-F0C6-4B3B-9A4E-2D83C2D8B69E}"/>
              </a:ext>
            </a:extLst>
          </p:cNvPr>
          <p:cNvSpPr/>
          <p:nvPr/>
        </p:nvSpPr>
        <p:spPr>
          <a:xfrm>
            <a:off x="7379845" y="1729445"/>
            <a:ext cx="1459355" cy="4061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41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8"/>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010746"/>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2" y="1780910"/>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2" y="542347"/>
            <a:ext cx="7750967"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7"/>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5"/>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3"/>
            <a:ext cx="446485" cy="352732"/>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1916"/>
            <a:ext cx="267889"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6" y="2878"/>
            <a:ext cx="2213372" cy="2555324"/>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F027028-EB3F-4A57-974B-A196876ADC9C}"/>
              </a:ext>
            </a:extLst>
          </p:cNvPr>
          <p:cNvSpPr txBox="1"/>
          <p:nvPr/>
        </p:nvSpPr>
        <p:spPr>
          <a:xfrm>
            <a:off x="1867609" y="3048000"/>
            <a:ext cx="3712953" cy="1855328"/>
          </a:xfrm>
          <a:prstGeom prst="rect">
            <a:avLst/>
          </a:prstGeom>
          <a:solidFill>
            <a:schemeClr val="bg1"/>
          </a:solidFill>
        </p:spPr>
        <p:txBody>
          <a:bodyPr vert="horz" lIns="121920" tIns="60960" rIns="121920" bIns="60960" rtlCol="0" anchor="b">
            <a:normAutofit fontScale="92500" lnSpcReduction="10000"/>
          </a:bodyPr>
          <a:lstStyle/>
          <a:p>
            <a:pPr marL="0" marR="0" lvl="0" indent="0" algn="ctr" defTabSz="1219170" rtl="0" eaLnBrk="1" fontAlgn="auto" latinLnBrk="0" hangingPunct="1">
              <a:lnSpc>
                <a:spcPct val="90000"/>
              </a:lnSpc>
              <a:spcBef>
                <a:spcPct val="0"/>
              </a:spcBef>
              <a:spcAft>
                <a:spcPts val="800"/>
              </a:spcAft>
              <a:buClrTx/>
              <a:buSzTx/>
              <a:buFontTx/>
              <a:buNone/>
              <a:tabLst/>
              <a:defRPr/>
            </a:pPr>
            <a:r>
              <a:rPr kumimoji="0" lang="en-US" alt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t>Clustering </a:t>
            </a:r>
            <a:r>
              <a:rPr lang="en-US" altLang="en-US" sz="3200" kern="0" dirty="0">
                <a:solidFill>
                  <a:srgbClr val="4472C4"/>
                </a:solidFill>
                <a:latin typeface="Arial" pitchFamily="34" charset="0"/>
                <a:cs typeface="Arial" pitchFamily="34" charset="0"/>
              </a:rPr>
              <a:t>dependency</a:t>
            </a:r>
          </a:p>
          <a:p>
            <a:pPr marL="0" marR="0" lvl="0" indent="0" algn="ctr" defTabSz="1219170" rtl="0" eaLnBrk="1" fontAlgn="auto" latinLnBrk="0" hangingPunct="1">
              <a:lnSpc>
                <a:spcPct val="90000"/>
              </a:lnSpc>
              <a:spcBef>
                <a:spcPct val="0"/>
              </a:spcBef>
              <a:spcAft>
                <a:spcPts val="800"/>
              </a:spcAft>
              <a:buClrTx/>
              <a:buSzTx/>
              <a:buFontTx/>
              <a:buNone/>
              <a:tabLst/>
              <a:defRPr/>
            </a:pPr>
            <a:r>
              <a:rPr kumimoji="0" 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t>on degrees or </a:t>
            </a:r>
            <a:br>
              <a:rPr kumimoji="0" 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br>
            <a:r>
              <a:rPr kumimoji="0" 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t>size of network</a:t>
            </a:r>
          </a:p>
        </p:txBody>
      </p:sp>
      <p:sp>
        <p:nvSpPr>
          <p:cNvPr id="106"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65" y="2218040"/>
            <a:ext cx="3314068" cy="425960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282387843"/>
      </p:ext>
    </p:extLst>
  </p:cSld>
  <p:clrMapOvr>
    <a:masterClrMapping/>
  </p:clrMapOvr>
  <mc:AlternateContent xmlns:mc="http://schemas.openxmlformats.org/markup-compatibility/2006" xmlns:p14="http://schemas.microsoft.com/office/powerpoint/2010/main">
    <mc:Choice Requires="p14">
      <p:transition spd="slow" p14:dur="2000" advTm="16681"/>
    </mc:Choice>
    <mc:Fallback xmlns="">
      <p:transition spd="slow" advTm="166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467638" y="335704"/>
                <a:ext cx="7152361" cy="1325563"/>
              </a:xfrm>
            </p:spPr>
            <p:txBody>
              <a:bodyPr/>
              <a:lstStyle/>
              <a:p>
                <a:r>
                  <a:rPr lang="en-US" dirty="0"/>
                  <a:t>ER &amp; BA model: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𝑤𝑠</m:t>
                        </m:r>
                      </m:sub>
                    </m:sSub>
                  </m:oMath>
                </a14:m>
                <a:r>
                  <a:rPr lang="en-US" b="0" dirty="0"/>
                  <a:t> as a function of the network size (N)</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67638" y="335704"/>
                <a:ext cx="7152361" cy="1325563"/>
              </a:xfrm>
              <a:blipFill>
                <a:blip r:embed="rId2"/>
                <a:stretch>
                  <a:fillRect l="-2302" r="-1108" b="-367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9</a:t>
            </a:fld>
            <a:endParaRPr lang="en-US" dirty="0">
              <a:solidFill>
                <a:prstClr val="black"/>
              </a:solidFill>
            </a:endParaRPr>
          </a:p>
        </p:txBody>
      </p:sp>
      <p:sp>
        <p:nvSpPr>
          <p:cNvPr id="6" name="Rectangle 5"/>
          <p:cNvSpPr/>
          <p:nvPr/>
        </p:nvSpPr>
        <p:spPr>
          <a:xfrm>
            <a:off x="5867400" y="6135144"/>
            <a:ext cx="3429000" cy="338554"/>
          </a:xfrm>
          <a:prstGeom prst="rect">
            <a:avLst/>
          </a:prstGeom>
        </p:spPr>
        <p:txBody>
          <a:bodyPr wrap="square">
            <a:spAutoFit/>
          </a:bodyPr>
          <a:lstStyle/>
          <a:p>
            <a:r>
              <a:rPr lang="en-US" sz="800" dirty="0"/>
              <a:t>L. </a:t>
            </a:r>
            <a:r>
              <a:rPr lang="en-US" sz="800" dirty="0" err="1"/>
              <a:t>Barab´asi</a:t>
            </a:r>
            <a:r>
              <a:rPr lang="en-US" sz="800" dirty="0"/>
              <a:t>. </a:t>
            </a:r>
            <a:r>
              <a:rPr lang="en-US" sz="800" dirty="0">
                <a:hlinkClick r:id="rId3"/>
              </a:rPr>
              <a:t>http://barabasi.com/networksciencebook/chapter/5#diameter</a:t>
            </a:r>
            <a:endParaRPr lang="en-US" sz="800" dirty="0"/>
          </a:p>
          <a:p>
            <a:endParaRPr lang="en-US" sz="800" dirty="0"/>
          </a:p>
        </p:txBody>
      </p:sp>
      <p:pic>
        <p:nvPicPr>
          <p:cNvPr id="7" name="Picture 6"/>
          <p:cNvPicPr>
            <a:picLocks noChangeAspect="1"/>
          </p:cNvPicPr>
          <p:nvPr/>
        </p:nvPicPr>
        <p:blipFill>
          <a:blip r:embed="rId4"/>
          <a:stretch>
            <a:fillRect/>
          </a:stretch>
        </p:blipFill>
        <p:spPr>
          <a:xfrm>
            <a:off x="0" y="1462677"/>
            <a:ext cx="7350113" cy="4558209"/>
          </a:xfrm>
          <a:prstGeom prst="rect">
            <a:avLst/>
          </a:prstGeom>
        </p:spPr>
      </p:pic>
      <p:sp>
        <p:nvSpPr>
          <p:cNvPr id="8" name="TextBox 7"/>
          <p:cNvSpPr txBox="1"/>
          <p:nvPr/>
        </p:nvSpPr>
        <p:spPr>
          <a:xfrm>
            <a:off x="4187635" y="1841797"/>
            <a:ext cx="2140330" cy="369332"/>
          </a:xfrm>
          <a:prstGeom prst="rect">
            <a:avLst/>
          </a:prstGeom>
          <a:noFill/>
        </p:spPr>
        <p:txBody>
          <a:bodyPr wrap="none" rtlCol="0">
            <a:spAutoFit/>
          </a:bodyPr>
          <a:lstStyle/>
          <a:p>
            <a:r>
              <a:rPr lang="en-US" dirty="0"/>
              <a:t>Analytical prediction</a:t>
            </a:r>
          </a:p>
        </p:txBody>
      </p:sp>
      <p:sp>
        <p:nvSpPr>
          <p:cNvPr id="12" name="TextBox 11"/>
          <p:cNvSpPr txBox="1"/>
          <p:nvPr/>
        </p:nvSpPr>
        <p:spPr>
          <a:xfrm>
            <a:off x="2214362" y="1564587"/>
            <a:ext cx="1127296" cy="369332"/>
          </a:xfrm>
          <a:prstGeom prst="rect">
            <a:avLst/>
          </a:prstGeom>
          <a:noFill/>
        </p:spPr>
        <p:txBody>
          <a:bodyPr wrap="none" rtlCol="0">
            <a:spAutoFit/>
          </a:bodyPr>
          <a:lstStyle/>
          <a:p>
            <a:r>
              <a:rPr lang="en-US" dirty="0">
                <a:solidFill>
                  <a:srgbClr val="7030A0"/>
                </a:solidFill>
              </a:rPr>
              <a:t>BA model</a:t>
            </a:r>
          </a:p>
        </p:txBody>
      </p:sp>
      <p:cxnSp>
        <p:nvCxnSpPr>
          <p:cNvPr id="13" name="Straight Arrow Connector 12"/>
          <p:cNvCxnSpPr/>
          <p:nvPr/>
        </p:nvCxnSpPr>
        <p:spPr bwMode="auto">
          <a:xfrm>
            <a:off x="2590800" y="1837238"/>
            <a:ext cx="0" cy="685800"/>
          </a:xfrm>
          <a:prstGeom prst="straightConnector1">
            <a:avLst/>
          </a:prstGeom>
          <a:solidFill>
            <a:schemeClr val="accent1"/>
          </a:solidFill>
          <a:ln w="28575" cap="flat" cmpd="sng" algn="ctr">
            <a:solidFill>
              <a:srgbClr val="7030A0"/>
            </a:solidFill>
            <a:prstDash val="solid"/>
            <a:round/>
            <a:headEnd type="none" w="med" len="med"/>
            <a:tailEnd type="triangle"/>
          </a:ln>
          <a:effectLst/>
        </p:spPr>
      </p:cxnSp>
      <p:sp>
        <p:nvSpPr>
          <p:cNvPr id="16" name="TextBox 15"/>
          <p:cNvSpPr txBox="1"/>
          <p:nvPr/>
        </p:nvSpPr>
        <p:spPr>
          <a:xfrm>
            <a:off x="3546710" y="4954972"/>
            <a:ext cx="1114408" cy="369332"/>
          </a:xfrm>
          <a:prstGeom prst="rect">
            <a:avLst/>
          </a:prstGeom>
          <a:noFill/>
        </p:spPr>
        <p:txBody>
          <a:bodyPr wrap="square" rtlCol="0">
            <a:spAutoFit/>
          </a:bodyPr>
          <a:lstStyle/>
          <a:p>
            <a:r>
              <a:rPr lang="en-US" dirty="0">
                <a:solidFill>
                  <a:srgbClr val="00B050"/>
                </a:solidFill>
              </a:rPr>
              <a:t>ER model</a:t>
            </a:r>
          </a:p>
        </p:txBody>
      </p:sp>
      <p:cxnSp>
        <p:nvCxnSpPr>
          <p:cNvPr id="17" name="Straight Arrow Connector 16"/>
          <p:cNvCxnSpPr/>
          <p:nvPr/>
        </p:nvCxnSpPr>
        <p:spPr bwMode="auto">
          <a:xfrm flipV="1">
            <a:off x="3951514" y="4463654"/>
            <a:ext cx="152400" cy="53340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mc:AlternateContent xmlns:mc="http://schemas.openxmlformats.org/markup-compatibility/2006">
        <mc:Choice xmlns:a14="http://schemas.microsoft.com/office/drawing/2010/main" Requires="a14">
          <p:sp>
            <p:nvSpPr>
              <p:cNvPr id="3" name="Rectangle 2"/>
              <p:cNvSpPr/>
              <p:nvPr/>
            </p:nvSpPr>
            <p:spPr>
              <a:xfrm>
                <a:off x="7125591" y="2698166"/>
                <a:ext cx="1987929" cy="761940"/>
              </a:xfrm>
              <a:prstGeom prst="rect">
                <a:avLst/>
              </a:prstGeom>
            </p:spPr>
            <p:txBody>
              <a:bodyPr wrap="square">
                <a:spAutoFit/>
              </a:bodyPr>
              <a:lstStyle/>
              <a:p>
                <a:r>
                  <a:rPr lang="en-US" altLang="en-US" dirty="0">
                    <a:solidFill>
                      <a:srgbClr val="0070C0"/>
                    </a:solidFill>
                    <a:ea typeface="Cambria Math"/>
                  </a:rPr>
                  <a:t>Recall: </a:t>
                </a:r>
                <a14:m>
                  <m:oMath xmlns:m="http://schemas.openxmlformats.org/officeDocument/2006/math">
                    <m:sSub>
                      <m:sSubPr>
                        <m:ctrlPr>
                          <a:rPr lang="en-US" altLang="en-US" i="1" smtClean="0">
                            <a:solidFill>
                              <a:srgbClr val="0070C0"/>
                            </a:solidFill>
                            <a:latin typeface="Cambria Math" panose="02040503050406030204" pitchFamily="18" charset="0"/>
                            <a:ea typeface="Cambria Math"/>
                          </a:rPr>
                        </m:ctrlPr>
                      </m:sSubPr>
                      <m:e>
                        <m:r>
                          <a:rPr lang="en-US" altLang="en-US" i="1">
                            <a:solidFill>
                              <a:srgbClr val="0070C0"/>
                            </a:solidFill>
                            <a:latin typeface="Cambria Math"/>
                            <a:ea typeface="Cambria Math"/>
                          </a:rPr>
                          <m:t>𝐶</m:t>
                        </m:r>
                      </m:e>
                      <m:sub>
                        <m:r>
                          <a:rPr lang="en-US" altLang="en-US" i="1">
                            <a:solidFill>
                              <a:srgbClr val="0070C0"/>
                            </a:solidFill>
                            <a:latin typeface="Cambria Math"/>
                            <a:ea typeface="Cambria Math"/>
                          </a:rPr>
                          <m:t>𝑤𝑠</m:t>
                        </m:r>
                      </m:sub>
                    </m:sSub>
                    <m:d>
                      <m:dPr>
                        <m:ctrlPr>
                          <a:rPr lang="en-US" altLang="en-US" i="1">
                            <a:solidFill>
                              <a:srgbClr val="0070C0"/>
                            </a:solidFill>
                            <a:latin typeface="Cambria Math" panose="02040503050406030204" pitchFamily="18" charset="0"/>
                            <a:ea typeface="Cambria Math"/>
                          </a:rPr>
                        </m:ctrlPr>
                      </m:dPr>
                      <m:e>
                        <m:r>
                          <a:rPr lang="en-US" altLang="en-US" i="1">
                            <a:solidFill>
                              <a:srgbClr val="0070C0"/>
                            </a:solidFill>
                            <a:latin typeface="Cambria Math"/>
                            <a:ea typeface="Cambria Math"/>
                          </a:rPr>
                          <m:t>𝐺</m:t>
                        </m:r>
                      </m:e>
                    </m:d>
                    <m:r>
                      <a:rPr lang="en-US" altLang="en-US" i="1">
                        <a:solidFill>
                          <a:srgbClr val="0070C0"/>
                        </a:solidFill>
                        <a:latin typeface="Cambria Math"/>
                        <a:ea typeface="Cambria Math"/>
                      </a:rPr>
                      <m:t>= </m:t>
                    </m:r>
                    <m:f>
                      <m:fPr>
                        <m:ctrlPr>
                          <a:rPr lang="en-US" altLang="en-US" i="1">
                            <a:solidFill>
                              <a:srgbClr val="0070C0"/>
                            </a:solidFill>
                            <a:latin typeface="Cambria Math" panose="02040503050406030204" pitchFamily="18" charset="0"/>
                            <a:ea typeface="Cambria Math"/>
                          </a:rPr>
                        </m:ctrlPr>
                      </m:fPr>
                      <m:num>
                        <m:r>
                          <a:rPr lang="en-US" altLang="en-US" i="1">
                            <a:solidFill>
                              <a:srgbClr val="0070C0"/>
                            </a:solidFill>
                            <a:latin typeface="Cambria Math"/>
                            <a:ea typeface="Cambria Math"/>
                          </a:rPr>
                          <m:t>1</m:t>
                        </m:r>
                      </m:num>
                      <m:den>
                        <m:r>
                          <a:rPr lang="en-US" altLang="en-US" i="1">
                            <a:solidFill>
                              <a:srgbClr val="0070C0"/>
                            </a:solidFill>
                            <a:latin typeface="Cambria Math"/>
                            <a:ea typeface="Cambria Math"/>
                          </a:rPr>
                          <m:t>𝑛</m:t>
                        </m:r>
                      </m:den>
                    </m:f>
                  </m:oMath>
                </a14:m>
                <a:r>
                  <a:rPr lang="en-US" altLang="en-US" dirty="0">
                    <a:solidFill>
                      <a:srgbClr val="0070C0"/>
                    </a:solidFill>
                    <a:ea typeface="ＭＳ Ｐゴシック" pitchFamily="34" charset="-128"/>
                  </a:rPr>
                  <a:t> </a:t>
                </a:r>
                <a14:m>
                  <m:oMath xmlns:m="http://schemas.openxmlformats.org/officeDocument/2006/math">
                    <m:nary>
                      <m:naryPr>
                        <m:chr m:val="∑"/>
                        <m:supHide m:val="on"/>
                        <m:ctrlPr>
                          <a:rPr lang="en-US" altLang="en-US" i="1" dirty="0">
                            <a:solidFill>
                              <a:srgbClr val="0070C0"/>
                            </a:solidFill>
                            <a:latin typeface="Cambria Math" panose="02040503050406030204" pitchFamily="18" charset="0"/>
                            <a:ea typeface="ＭＳ Ｐゴシック" pitchFamily="34" charset="-128"/>
                          </a:rPr>
                        </m:ctrlPr>
                      </m:naryPr>
                      <m:sub>
                        <m:r>
                          <m:rPr>
                            <m:brk m:alnAt="7"/>
                          </m:rPr>
                          <a:rPr lang="en-US" altLang="en-US" i="1" dirty="0">
                            <a:solidFill>
                              <a:srgbClr val="0070C0"/>
                            </a:solidFill>
                            <a:latin typeface="Cambria Math"/>
                            <a:ea typeface="ＭＳ Ｐゴシック" pitchFamily="34" charset="-128"/>
                          </a:rPr>
                          <m:t>𝑖</m:t>
                        </m:r>
                        <m:r>
                          <a:rPr lang="en-US" altLang="en-US" i="1" dirty="0">
                            <a:solidFill>
                              <a:srgbClr val="0070C0"/>
                            </a:solidFill>
                            <a:latin typeface="Cambria Math"/>
                            <a:ea typeface="ＭＳ Ｐゴシック" pitchFamily="34" charset="-128"/>
                          </a:rPr>
                          <m:t>∈</m:t>
                        </m:r>
                        <m:r>
                          <a:rPr lang="en-US" altLang="en-US" i="1" dirty="0">
                            <a:solidFill>
                              <a:srgbClr val="0070C0"/>
                            </a:solidFill>
                            <a:latin typeface="Cambria Math"/>
                            <a:ea typeface="ＭＳ Ｐゴシック" pitchFamily="34" charset="-128"/>
                          </a:rPr>
                          <m:t>𝑉</m:t>
                        </m:r>
                        <m:r>
                          <a:rPr lang="en-US" altLang="en-US" i="1" dirty="0">
                            <a:solidFill>
                              <a:srgbClr val="0070C0"/>
                            </a:solidFill>
                            <a:latin typeface="Cambria Math"/>
                            <a:ea typeface="ＭＳ Ｐゴシック" pitchFamily="34" charset="-128"/>
                          </a:rPr>
                          <m:t>(</m:t>
                        </m:r>
                        <m:r>
                          <a:rPr lang="en-US" altLang="en-US" i="1" dirty="0">
                            <a:solidFill>
                              <a:srgbClr val="0070C0"/>
                            </a:solidFill>
                            <a:latin typeface="Cambria Math"/>
                            <a:ea typeface="ＭＳ Ｐゴシック" pitchFamily="34" charset="-128"/>
                          </a:rPr>
                          <m:t>𝐺</m:t>
                        </m:r>
                        <m:r>
                          <a:rPr lang="en-US" altLang="en-US" i="1" dirty="0">
                            <a:solidFill>
                              <a:srgbClr val="0070C0"/>
                            </a:solidFill>
                            <a:latin typeface="Cambria Math"/>
                            <a:ea typeface="ＭＳ Ｐゴシック" pitchFamily="34" charset="-128"/>
                          </a:rPr>
                          <m:t>) </m:t>
                        </m:r>
                      </m:sub>
                      <m:sup/>
                      <m:e>
                        <m:sSub>
                          <m:sSubPr>
                            <m:ctrlPr>
                              <a:rPr lang="en-US" altLang="en-US" i="1" dirty="0">
                                <a:solidFill>
                                  <a:srgbClr val="0070C0"/>
                                </a:solidFill>
                                <a:latin typeface="Cambria Math" panose="02040503050406030204" pitchFamily="18" charset="0"/>
                                <a:ea typeface="ＭＳ Ｐゴシック" pitchFamily="34" charset="-128"/>
                              </a:rPr>
                            </m:ctrlPr>
                          </m:sSubPr>
                          <m:e>
                            <m:r>
                              <a:rPr lang="en-US" altLang="en-US" i="1" dirty="0">
                                <a:solidFill>
                                  <a:srgbClr val="0070C0"/>
                                </a:solidFill>
                                <a:latin typeface="Cambria Math"/>
                                <a:ea typeface="ＭＳ Ｐゴシック" pitchFamily="34" charset="-128"/>
                              </a:rPr>
                              <m:t>𝐶</m:t>
                            </m:r>
                          </m:e>
                          <m:sub>
                            <m:r>
                              <a:rPr lang="en-US" altLang="en-US" i="1" dirty="0">
                                <a:solidFill>
                                  <a:srgbClr val="0070C0"/>
                                </a:solidFill>
                                <a:latin typeface="Cambria Math"/>
                                <a:ea typeface="ＭＳ Ｐゴシック" pitchFamily="34" charset="-128"/>
                              </a:rPr>
                              <m:t>𝑖</m:t>
                            </m:r>
                          </m:sub>
                        </m:sSub>
                      </m:e>
                    </m:nary>
                  </m:oMath>
                </a14:m>
                <a:endParaRPr lang="en-US" dirty="0">
                  <a:solidFill>
                    <a:srgbClr val="0070C0"/>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7125591" y="2698166"/>
                <a:ext cx="1987929" cy="761940"/>
              </a:xfrm>
              <a:prstGeom prst="rect">
                <a:avLst/>
              </a:prstGeom>
              <a:blipFill>
                <a:blip r:embed="rId5"/>
                <a:stretch>
                  <a:fillRect l="-6135" t="-14400" b="-824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4858453D-62AE-4115-BA87-935C16BEE94F}"/>
              </a:ext>
            </a:extLst>
          </p:cNvPr>
          <p:cNvSpPr txBox="1"/>
          <p:nvPr/>
        </p:nvSpPr>
        <p:spPr>
          <a:xfrm>
            <a:off x="265612" y="6199130"/>
            <a:ext cx="4650376" cy="646331"/>
          </a:xfrm>
          <a:prstGeom prst="rect">
            <a:avLst/>
          </a:prstGeom>
          <a:noFill/>
        </p:spPr>
        <p:txBody>
          <a:bodyPr wrap="square">
            <a:spAutoFit/>
          </a:bodyPr>
          <a:lstStyle/>
          <a:p>
            <a:r>
              <a:rPr lang="en-US" b="0" i="0" dirty="0">
                <a:solidFill>
                  <a:schemeClr val="bg1"/>
                </a:solidFill>
                <a:effectLst/>
                <a:latin typeface="Merriweather"/>
              </a:rPr>
              <a:t>Barabási-Albert network is locally more clustered than a random network.</a:t>
            </a:r>
            <a:endParaRPr lang="en-US" dirty="0">
              <a:solidFill>
                <a:schemeClr val="bg1"/>
              </a:solidFill>
            </a:endParaRPr>
          </a:p>
        </p:txBody>
      </p:sp>
    </p:spTree>
    <p:extLst>
      <p:ext uri="{BB962C8B-B14F-4D97-AF65-F5344CB8AC3E}">
        <p14:creationId xmlns:p14="http://schemas.microsoft.com/office/powerpoint/2010/main" val="3637700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12500</TotalTime>
  <Words>928</Words>
  <Application>Microsoft Office PowerPoint</Application>
  <PresentationFormat>On-screen Show (4:3)</PresentationFormat>
  <Paragraphs>104</Paragraphs>
  <Slides>18</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18</vt:i4>
      </vt:variant>
    </vt:vector>
  </HeadingPairs>
  <TitlesOfParts>
    <vt:vector size="31" baseType="lpstr">
      <vt:lpstr>Aileron Light</vt:lpstr>
      <vt:lpstr>Arial</vt:lpstr>
      <vt:lpstr>Calibri</vt:lpstr>
      <vt:lpstr>Calibri Light</vt:lpstr>
      <vt:lpstr>Cambria Math</vt:lpstr>
      <vt:lpstr>Merriweather</vt:lpstr>
      <vt:lpstr>Rockwell</vt:lpstr>
      <vt:lpstr>Segoe UI</vt:lpstr>
      <vt:lpstr>14_Custom Design</vt:lpstr>
      <vt:lpstr>2_Custom Design</vt:lpstr>
      <vt:lpstr>12_Office Theme</vt:lpstr>
      <vt:lpstr>9_Office Theme</vt:lpstr>
      <vt:lpstr>10_Office Theme</vt:lpstr>
      <vt:lpstr>PowerPoint Presentation</vt:lpstr>
      <vt:lpstr>Learning Outcomes</vt:lpstr>
      <vt:lpstr>Definition of Clustering  Coefficient</vt:lpstr>
      <vt:lpstr>Clustering coefficients for real networks</vt:lpstr>
      <vt:lpstr>Clustering coeff distribution example in Gephi</vt:lpstr>
      <vt:lpstr>Statistics for real networks</vt:lpstr>
      <vt:lpstr>Observed vs. random</vt:lpstr>
      <vt:lpstr>PowerPoint Presentation</vt:lpstr>
      <vt:lpstr>ER &amp; BA model: C_ws as a function of the network size (N)</vt:lpstr>
      <vt:lpstr>PPI and SF: clustering as a function of degree k</vt:lpstr>
      <vt:lpstr>Internet: local clustering coefficient as a function of degree k</vt:lpstr>
      <vt:lpstr>OSN: Avg Local Clustering as a function of degree</vt:lpstr>
      <vt:lpstr>Local clustering coefficient</vt:lpstr>
      <vt:lpstr>Extension of Clustering Coefficient</vt:lpstr>
      <vt:lpstr>Extensions</vt:lpstr>
      <vt:lpstr>Graphlet frequency in Scale Free network</vt:lpstr>
      <vt:lpstr>Higher order clustering in WS networks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7.8:  Groups of vertices</dc:title>
  <dc:creator>Ralu</dc:creator>
  <cp:lastModifiedBy>Gera, Ralucca (CIV)</cp:lastModifiedBy>
  <cp:revision>577</cp:revision>
  <cp:lastPrinted>2017-02-23T19:14:15Z</cp:lastPrinted>
  <dcterms:created xsi:type="dcterms:W3CDTF">2015-02-03T07:25:13Z</dcterms:created>
  <dcterms:modified xsi:type="dcterms:W3CDTF">2021-02-22T00:10:17Z</dcterms:modified>
</cp:coreProperties>
</file>