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  <p:sldMasterId id="2147483692" r:id="rId3"/>
    <p:sldMasterId id="2147483696" r:id="rId4"/>
    <p:sldMasterId id="2147483701" r:id="rId5"/>
  </p:sldMasterIdLst>
  <p:notesMasterIdLst>
    <p:notesMasterId r:id="rId20"/>
  </p:notesMasterIdLst>
  <p:sldIdLst>
    <p:sldId id="256" r:id="rId6"/>
    <p:sldId id="986" r:id="rId7"/>
    <p:sldId id="976" r:id="rId8"/>
    <p:sldId id="381" r:id="rId9"/>
    <p:sldId id="380" r:id="rId10"/>
    <p:sldId id="352" r:id="rId11"/>
    <p:sldId id="987" r:id="rId12"/>
    <p:sldId id="965" r:id="rId13"/>
    <p:sldId id="389" r:id="rId14"/>
    <p:sldId id="988" r:id="rId15"/>
    <p:sldId id="385" r:id="rId16"/>
    <p:sldId id="990" r:id="rId17"/>
    <p:sldId id="395" r:id="rId18"/>
    <p:sldId id="392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727633C-9CEA-458E-964D-659E39039BD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0F0B483-FE2E-4ADA-B303-A2620038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1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https://www.researchgate.net/figure/a-k-core-decomposition-illustrative-example-Note-that-while-nodes-and-have-same_fig2_311990870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6C0D8-C3C8-4358-BFFD-D92C60C40A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85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62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653F02-019A-475B-AE33-4DDF9CF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5" y="1645285"/>
            <a:ext cx="50406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68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57" y="492126"/>
            <a:ext cx="2949177" cy="103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492126"/>
            <a:ext cx="3952375" cy="53689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2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4" indent="0" algn="ctr">
              <a:buNone/>
              <a:defRPr/>
            </a:lvl6pPr>
            <a:lvl7pPr marL="2057298" indent="0" algn="ctr">
              <a:buNone/>
              <a:defRPr/>
            </a:lvl7pPr>
            <a:lvl8pPr marL="2400180" indent="0" algn="ctr">
              <a:buNone/>
              <a:defRPr/>
            </a:lvl8pPr>
            <a:lvl9pPr marL="27430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958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51794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0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2/18/2021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96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6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573651" y="6505826"/>
            <a:ext cx="445520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Exact Recovery by Semidefinite Programming in the Binary Stochastic Block  Model with Partially Revealed Side Information | SigPort">
            <a:extLst>
              <a:ext uri="{FF2B5EF4-FFF2-40B4-BE49-F238E27FC236}">
                <a16:creationId xmlns:a16="http://schemas.microsoft.com/office/drawing/2014/main" id="{F025DA03-6CE9-4858-8F8F-B8FF69D59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9" y="2567279"/>
            <a:ext cx="1930396" cy="14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smart local moving algorithm for large-scale modularity-based community  detection">
            <a:extLst>
              <a:ext uri="{FF2B5EF4-FFF2-40B4-BE49-F238E27FC236}">
                <a16:creationId xmlns:a16="http://schemas.microsoft.com/office/drawing/2014/main" id="{F0452279-F2D2-4DD5-A605-315F46E88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5" y="2682839"/>
            <a:ext cx="2005496" cy="12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8894E-9187-4444-A41D-8B89C0022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619" t="2542" r="4066" b="2542"/>
          <a:stretch/>
        </p:blipFill>
        <p:spPr>
          <a:xfrm>
            <a:off x="7112001" y="2523576"/>
            <a:ext cx="1517643" cy="1517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1934D-1122-4B1F-9AD9-F420581B3A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161" y="2682840"/>
            <a:ext cx="2009240" cy="12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8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8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87" y="175139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6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networkx.github.io/documentation/latest/reference/algorithms/smallworld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arabasi.com/networksciencebook/chapter/5#origins" TargetMode="External"/><Relationship Id="rId2" Type="http://schemas.openxmlformats.org/officeDocument/2006/relationships/hyperlink" Target="http://epubs.siam.org/doi/pdf/10.1137/S00361445034248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arabasi.com/networksciencebook/chapter/5#origi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rabasi.com/networksciencebook/chapter/5#diamete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27244" y="5524596"/>
            <a:ext cx="71821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+mn-cs"/>
              </a:rPr>
              <a:t>MA4404 Complex Networks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Small World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7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small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499" y="6569075"/>
            <a:ext cx="445520" cy="365125"/>
          </a:xfr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16125" y="1420517"/>
            <a:ext cx="7127875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019800" y="6158522"/>
            <a:ext cx="28793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From Ernesto Estrada’s presentations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569" y="4616452"/>
            <a:ext cx="148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Avg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569" y="5378452"/>
            <a:ext cx="133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Avg</a:t>
            </a:r>
            <a:r>
              <a:rPr lang="en-US" sz="2400" b="1" i="1" dirty="0"/>
              <a:t> </a:t>
            </a:r>
            <a:r>
              <a:rPr lang="en-US" sz="2400" b="1" i="1" dirty="0" err="1"/>
              <a:t>clust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02583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small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49425" y="1447800"/>
            <a:ext cx="7394575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569" y="4491335"/>
            <a:ext cx="129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Avg</a:t>
            </a:r>
            <a:r>
              <a:rPr lang="en-US" sz="2400" b="1" i="1" dirty="0"/>
              <a:t> path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569" y="5253335"/>
            <a:ext cx="133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Avg</a:t>
            </a:r>
            <a:r>
              <a:rPr lang="en-US" sz="2400" b="1" i="1" dirty="0"/>
              <a:t> </a:t>
            </a:r>
            <a:r>
              <a:rPr lang="en-US" sz="2400" b="1" i="1" dirty="0" err="1"/>
              <a:t>clust</a:t>
            </a:r>
            <a:endParaRPr lang="en-US" sz="24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048A7-C149-408A-968F-E909E254B91F}"/>
              </a:ext>
            </a:extLst>
          </p:cNvPr>
          <p:cNvSpPr txBox="1"/>
          <p:nvPr/>
        </p:nvSpPr>
        <p:spPr>
          <a:xfrm flipH="1">
            <a:off x="6019800" y="6158522"/>
            <a:ext cx="28793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From Ernesto Estrada’s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05171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small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44663" y="1417637"/>
            <a:ext cx="7399337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569" y="4495800"/>
            <a:ext cx="129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Avg</a:t>
            </a:r>
            <a:r>
              <a:rPr lang="en-US" sz="2400" b="1" i="1" dirty="0"/>
              <a:t> path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569" y="5257800"/>
            <a:ext cx="133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Avg</a:t>
            </a:r>
            <a:r>
              <a:rPr lang="en-US" sz="2400" b="1" i="1" dirty="0"/>
              <a:t> </a:t>
            </a:r>
            <a:r>
              <a:rPr lang="en-US" sz="2400" b="1" i="1" dirty="0" err="1"/>
              <a:t>clust</a:t>
            </a:r>
            <a:endParaRPr lang="en-US" sz="24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CCF19-A10F-48AD-9B14-FABDD6E0ECB6}"/>
              </a:ext>
            </a:extLst>
          </p:cNvPr>
          <p:cNvSpPr txBox="1"/>
          <p:nvPr/>
        </p:nvSpPr>
        <p:spPr>
          <a:xfrm flipH="1">
            <a:off x="6019800" y="6158522"/>
            <a:ext cx="28793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From Ernesto Estrada’s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7567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Small World-ness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67639" y="1668880"/>
                <a:ext cx="8371561" cy="41845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Small-</a:t>
                </a:r>
                <a:r>
                  <a:rPr lang="en-US" sz="2000" dirty="0" err="1"/>
                  <a:t>worldness</a:t>
                </a:r>
                <a:r>
                  <a:rPr lang="en-US" sz="2000" dirty="0"/>
                  <a:t> is measured with the coefficient, either </a:t>
                </a:r>
                <a:r>
                  <a:rPr lang="en-US" sz="2000" dirty="0">
                    <a:hlinkClick r:id="rId2"/>
                  </a:rPr>
                  <a:t>sigma or omega</a:t>
                </a:r>
                <a:r>
                  <a:rPr lang="en-US" sz="20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𝑂𝑚𝑒𝑔𝑎</m:t>
                    </m:r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900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900" b="0" i="1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900" b="0" i="1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</m:sub>
                        </m:sSub>
                      </m:num>
                      <m:den>
                        <m:r>
                          <a:rPr lang="en-US" sz="1900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1900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US" sz="1900" b="0" i="1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900" b="0" i="1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𝑙𝑎𝑡𝑡𝑖𝑐𝑒</m:t>
                            </m:r>
                          </m:sub>
                        </m:sSub>
                      </m:den>
                    </m:f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∈(−1, 1)</m:t>
                    </m:r>
                  </m:oMath>
                </a14:m>
                <a:r>
                  <a:rPr lang="en-US" sz="1900" b="0" i="0" dirty="0">
                    <a:solidFill>
                      <a:srgbClr val="404040"/>
                    </a:solidFill>
                    <a:effectLst/>
                    <a:latin typeface="Lato"/>
                  </a:rPr>
                  <a:t>,  and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𝑆𝑖𝑔𝑚𝑎</m:t>
                    </m:r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1900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9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US" sz="19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9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</m:sub>
                        </m:sSub>
                      </m:den>
                    </m:f>
                    <m:r>
                      <a:rPr lang="en-US" sz="19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9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9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900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9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1900" b="0" i="1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900" b="0" i="1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900" dirty="0">
                    <a:solidFill>
                      <a:srgbClr val="404040"/>
                    </a:solidFill>
                  </a:rPr>
                  <a:t>,</a:t>
                </a:r>
              </a:p>
              <a:p>
                <a:pPr marL="342892" lvl="1" indent="0">
                  <a:buNone/>
                </a:pPr>
                <a:r>
                  <a:rPr lang="en-US" sz="1600" dirty="0">
                    <a:solidFill>
                      <a:srgbClr val="40404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404040"/>
                    </a:solidFill>
                  </a:rPr>
                  <a:t>is the average clustering coefficient of G, </a:t>
                </a:r>
                <a:br>
                  <a:rPr lang="en-US" sz="1600" dirty="0">
                    <a:solidFill>
                      <a:srgbClr val="40404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solidFill>
                      <a:srgbClr val="404040"/>
                    </a:solidFill>
                  </a:rPr>
                  <a:t> is the average shortest path length of G, </a:t>
                </a:r>
                <a:br>
                  <a:rPr lang="en-US" sz="1600" dirty="0">
                    <a:solidFill>
                      <a:srgbClr val="40404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𝑟𝑎𝑛𝑑𝑜𝑚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404040"/>
                    </a:solidFill>
                  </a:rPr>
                  <a:t> is the average shortest path length of an equivalent random graph, </a:t>
                </a:r>
                <a:br>
                  <a:rPr lang="en-US" sz="1600" dirty="0">
                    <a:solidFill>
                      <a:srgbClr val="40404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𝑟𝑎𝑛𝑑𝑜𝑚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404040"/>
                    </a:solidFill>
                  </a:rPr>
                  <a:t> is the average clustering coefficient of an equivalent random graph , </a:t>
                </a:r>
                <a:br>
                  <a:rPr lang="en-US" sz="1600" dirty="0">
                    <a:solidFill>
                      <a:srgbClr val="40404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𝑙𝑎𝑡𝑡𝑖𝑐𝑒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404040"/>
                    </a:solidFill>
                  </a:rPr>
                  <a:t> is the average clustering coefficient of an equivalent lattice graph.</a:t>
                </a:r>
              </a:p>
              <a:p>
                <a:pPr marL="10"/>
                <a:r>
                  <a:rPr lang="en-US" sz="2049" u="sng" dirty="0">
                    <a:solidFill>
                      <a:srgbClr val="404040"/>
                    </a:solidFill>
                  </a:rPr>
                  <a:t>Omega values: </a:t>
                </a:r>
                <a:r>
                  <a:rPr lang="en-US" sz="2049" dirty="0">
                    <a:solidFill>
                      <a:srgbClr val="404040"/>
                    </a:solidFill>
                  </a:rPr>
                  <a:t>	close to -1 mean G has a lattice shape, 	</a:t>
                </a:r>
                <a:br>
                  <a:rPr lang="en-US" sz="2049" dirty="0">
                    <a:solidFill>
                      <a:srgbClr val="404040"/>
                    </a:solidFill>
                  </a:rPr>
                </a:br>
                <a:r>
                  <a:rPr lang="en-US" sz="2049" dirty="0">
                    <a:solidFill>
                      <a:srgbClr val="404040"/>
                    </a:solidFill>
                  </a:rPr>
                  <a:t>			closer to 1 means that G has a random shape, and </a:t>
                </a:r>
                <a:br>
                  <a:rPr lang="en-US" sz="2049" dirty="0">
                    <a:solidFill>
                      <a:srgbClr val="404040"/>
                    </a:solidFill>
                  </a:rPr>
                </a:br>
                <a:r>
                  <a:rPr lang="en-US" sz="2049" dirty="0">
                    <a:solidFill>
                      <a:srgbClr val="404040"/>
                    </a:solidFill>
                  </a:rPr>
                  <a:t>			closer to 0 means that G is closer to small world.</a:t>
                </a:r>
              </a:p>
              <a:p>
                <a:pPr marL="10"/>
                <a:r>
                  <a:rPr lang="en-US" sz="2049" u="sng" dirty="0">
                    <a:solidFill>
                      <a:srgbClr val="404040"/>
                    </a:solidFill>
                  </a:rPr>
                  <a:t>Sigma values</a:t>
                </a:r>
                <a:r>
                  <a:rPr lang="en-US" sz="2049" dirty="0">
                    <a:solidFill>
                      <a:srgbClr val="404040"/>
                    </a:solidFill>
                  </a:rPr>
                  <a:t>: 	For a graph to be small world: </a:t>
                </a:r>
                <a14:m>
                  <m:oMath xmlns:m="http://schemas.openxmlformats.org/officeDocument/2006/math">
                    <m:r>
                      <a:rPr lang="en-US" sz="2049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𝑆𝑖𝑔𝑚𝑎</m:t>
                    </m:r>
                    <m:r>
                      <a:rPr lang="en-US" sz="2049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49" b="0" i="0" dirty="0">
                    <a:solidFill>
                      <a:srgbClr val="404040"/>
                    </a:solidFill>
                    <a:effectLst/>
                  </a:rPr>
                  <a:t>and  </a:t>
                </a:r>
                <a14:m>
                  <m:oMath xmlns:m="http://schemas.openxmlformats.org/officeDocument/2006/math">
                    <m:r>
                      <a:rPr lang="en-US" sz="2049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49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&gt; 1 </m:t>
                    </m:r>
                  </m:oMath>
                </a14:m>
                <a:r>
                  <a:rPr lang="en-US" sz="2049" dirty="0">
                    <a:solidFill>
                      <a:srgbClr val="404040"/>
                    </a:solidFill>
                  </a:rPr>
                  <a:t>. </a:t>
                </a:r>
                <a:endParaRPr lang="en-US" sz="2049" b="0" i="0" dirty="0">
                  <a:solidFill>
                    <a:srgbClr val="404040"/>
                  </a:solidFill>
                  <a:effectLst/>
                </a:endParaRPr>
              </a:p>
              <a:p>
                <a:pPr lvl="2"/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67639" y="1668880"/>
                <a:ext cx="8371561" cy="4184567"/>
              </a:xfrm>
              <a:blipFill>
                <a:blip r:embed="rId3"/>
                <a:stretch>
                  <a:fillRect l="-874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010400" y="6153295"/>
            <a:ext cx="2140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https://networkx.github.io/documentation/latest/reference/algorithms/smallworld.html</a:t>
            </a:r>
            <a:r>
              <a:rPr lang="en-US" sz="8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71807"/>
            <a:ext cx="6096000" cy="13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7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8867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Newman, “The Structure and Function of Complex Networks” </a:t>
            </a:r>
            <a:r>
              <a:rPr lang="en-US" sz="2400" dirty="0">
                <a:hlinkClick r:id="rId2"/>
              </a:rPr>
              <a:t>http://epubs.siam.org/doi/pdf/10.1137/S003614450342480</a:t>
            </a:r>
            <a:endParaRPr lang="en-US" sz="2400" dirty="0"/>
          </a:p>
          <a:p>
            <a:r>
              <a:rPr lang="en-US" sz="2400" dirty="0"/>
              <a:t>Source: L. Barabasi. Source: </a:t>
            </a:r>
            <a:r>
              <a:rPr lang="en-US" sz="2400" dirty="0">
                <a:hlinkClick r:id="rId3"/>
              </a:rPr>
              <a:t>http://barabasi.com/networksciencebook/chapter/5#origins</a:t>
            </a:r>
            <a:endParaRPr lang="en-US" sz="2400" dirty="0"/>
          </a:p>
          <a:p>
            <a:r>
              <a:rPr lang="en-US" sz="2400" dirty="0">
                <a:cs typeface="Arial" pitchFamily="34" charset="0"/>
              </a:rPr>
              <a:t>Source: Watts, DJ; </a:t>
            </a:r>
            <a:r>
              <a:rPr lang="en-US" sz="2400" dirty="0" err="1">
                <a:cs typeface="Arial" pitchFamily="34" charset="0"/>
              </a:rPr>
              <a:t>Strogatz</a:t>
            </a:r>
            <a:r>
              <a:rPr lang="en-US" sz="2400" dirty="0">
                <a:cs typeface="Arial" pitchFamily="34" charset="0"/>
              </a:rPr>
              <a:t>, S H. 1998. </a:t>
            </a:r>
            <a:br>
              <a:rPr lang="en-US" sz="2400" dirty="0">
                <a:cs typeface="Arial" pitchFamily="34" charset="0"/>
              </a:rPr>
            </a:br>
            <a:r>
              <a:rPr lang="en-US" sz="2400" dirty="0">
                <a:cs typeface="Arial" pitchFamily="34" charset="0"/>
              </a:rPr>
              <a:t>Collective dynamics of 'small-world' networks, </a:t>
            </a:r>
            <a:r>
              <a:rPr lang="en-US" sz="2400" i="1" dirty="0">
                <a:cs typeface="Arial" pitchFamily="34" charset="0"/>
              </a:rPr>
              <a:t>NATURE </a:t>
            </a:r>
            <a:r>
              <a:rPr lang="en-US" sz="2400" dirty="0">
                <a:cs typeface="Arial" pitchFamily="34" charset="0"/>
              </a:rPr>
              <a:t>393 (668). </a:t>
            </a:r>
            <a:endParaRPr lang="en-US" sz="2400" dirty="0"/>
          </a:p>
          <a:p>
            <a:r>
              <a:rPr lang="en-US" sz="2400" dirty="0"/>
              <a:t>Chen, H.; Fan, G.; Xie, L.; Cui, J.-H. A Hybrid Path-Oriented Code Assignment CDMA-Based MAC Protocol for Underwater Acoustic Sensor </a:t>
            </a:r>
            <a:r>
              <a:rPr lang="en-US" sz="2400" dirty="0" err="1"/>
              <a:t>Networks.</a:t>
            </a:r>
            <a:r>
              <a:rPr lang="en-US" sz="2400" i="1" dirty="0" err="1"/>
              <a:t>Sensors</a:t>
            </a:r>
            <a:r>
              <a:rPr lang="en-US" sz="2400" dirty="0"/>
              <a:t> </a:t>
            </a:r>
            <a:r>
              <a:rPr lang="en-US" sz="2400" b="1" dirty="0"/>
              <a:t>2013</a:t>
            </a:r>
            <a:r>
              <a:rPr lang="en-US" sz="2400" dirty="0"/>
              <a:t>, </a:t>
            </a:r>
            <a:r>
              <a:rPr lang="en-US" sz="2400" i="1" dirty="0"/>
              <a:t>13</a:t>
            </a:r>
            <a:r>
              <a:rPr lang="en-US" sz="2400" dirty="0"/>
              <a:t>, 15006-15025.</a:t>
            </a:r>
            <a:fld id="{57E798B3-564C-4C6C-902B-EA1E029B341F}" type="slidenum">
              <a:rPr lang="en-US" altLang="en-US" sz="2400" smtClean="0"/>
              <a:pPr/>
              <a:t>14</a:t>
            </a:fld>
            <a:endParaRPr lang="en-US" altLang="en-US" sz="2400" dirty="0"/>
          </a:p>
          <a:p>
            <a:r>
              <a:rPr lang="en-US" sz="2400" dirty="0"/>
              <a:t>Reuven Cohen and </a:t>
            </a:r>
            <a:r>
              <a:rPr lang="en-US" sz="2400" dirty="0" err="1"/>
              <a:t>Shlomo</a:t>
            </a:r>
            <a:r>
              <a:rPr lang="en-US" sz="2400" dirty="0"/>
              <a:t> </a:t>
            </a:r>
            <a:r>
              <a:rPr lang="en-US" sz="2400" dirty="0" err="1"/>
              <a:t>Havlin</a:t>
            </a:r>
            <a:r>
              <a:rPr lang="en-US" sz="2400" dirty="0"/>
              <a:t>.  Phys. Rev. Lett. </a:t>
            </a:r>
            <a:r>
              <a:rPr lang="en-US" sz="2400" b="1" dirty="0"/>
              <a:t>90</a:t>
            </a:r>
            <a:r>
              <a:rPr lang="en-US" sz="2400" dirty="0"/>
              <a:t>, 058701 – Published 4 February 2003</a:t>
            </a:r>
          </a:p>
          <a:p>
            <a:endParaRPr lang="en-US" altLang="en-US" sz="2400" dirty="0"/>
          </a:p>
          <a:p>
            <a:endParaRPr lang="en-US" sz="2400" dirty="0"/>
          </a:p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r>
              <a:rPr lang="en-US" sz="2000" dirty="0"/>
              <a:t>Understand the definition of small world</a:t>
            </a:r>
          </a:p>
          <a:p>
            <a:r>
              <a:rPr lang="en-US" sz="2000" dirty="0"/>
              <a:t>Identify methods to compare your network to the small world model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small world network">
            <a:extLst>
              <a:ext uri="{FF2B5EF4-FFF2-40B4-BE49-F238E27FC236}">
                <a16:creationId xmlns:a16="http://schemas.microsoft.com/office/drawing/2014/main" id="{D51303F9-9337-4D2F-B012-3C6A4CED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0" y="2514600"/>
            <a:ext cx="464434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938" y="2325804"/>
            <a:ext cx="2765987" cy="2437273"/>
          </a:xfrm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Small world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3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The small world effect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DB53C2C-D667-4B33-A8F2-8A65C7B0A49E}" type="slidenum">
              <a:rPr lang="en-US" altLang="en-US" sz="1000">
                <a:solidFill>
                  <a:srgbClr val="161616"/>
                </a:solidFill>
              </a:rPr>
              <a:pPr/>
              <a:t>4</a:t>
            </a:fld>
            <a:endParaRPr lang="en-US" altLang="en-US" sz="1000">
              <a:solidFill>
                <a:srgbClr val="16161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2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1000" y="1600200"/>
                <a:ext cx="8305800" cy="5973763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000" dirty="0">
                    <a:solidFill>
                      <a:srgbClr val="FF0000"/>
                    </a:solidFill>
                    <a:ea typeface="ＭＳ Ｐゴシック" pitchFamily="34" charset="-128"/>
                  </a:rPr>
                  <a:t>Coined as small world effect:</a:t>
                </a:r>
              </a:p>
              <a:p>
                <a:pPr lvl="1"/>
                <a:r>
                  <a:rPr lang="en-US" altLang="en-US" sz="2000" dirty="0">
                    <a:ea typeface="ＭＳ Ｐゴシック" pitchFamily="34" charset="-128"/>
                  </a:rPr>
                  <a:t>Average distances between vertices are surprisingly small in real life networks (Stanley Milgram’s letter-passing experiment had an average of 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ＭＳ Ｐゴシック" pitchFamily="34" charset="-128"/>
                  </a:rPr>
                  <a:t>6 hops)</a:t>
                </a:r>
                <a:r>
                  <a:rPr lang="en-US" altLang="en-US" sz="2000" dirty="0">
                    <a:ea typeface="ＭＳ Ｐゴシック" pitchFamily="34" charset="-128"/>
                  </a:rPr>
                  <a:t>.</a:t>
                </a:r>
              </a:p>
              <a:p>
                <a:pPr lvl="1"/>
                <a:r>
                  <a:rPr lang="en-US" altLang="en-US" sz="2000" dirty="0">
                    <a:ea typeface="ＭＳ Ｐゴシック" pitchFamily="34" charset="-128"/>
                  </a:rPr>
                  <a:t>High clustering coefficient</a:t>
                </a:r>
              </a:p>
              <a:p>
                <a:r>
                  <a:rPr lang="en-US" altLang="en-US" sz="2000" dirty="0">
                    <a:ea typeface="ＭＳ Ｐゴシック" pitchFamily="34" charset="-128"/>
                  </a:rPr>
                  <a:t>This has implications such as </a:t>
                </a:r>
              </a:p>
              <a:p>
                <a:pPr lvl="1"/>
                <a:r>
                  <a:rPr lang="en-US" altLang="en-US" sz="2000" dirty="0">
                    <a:ea typeface="ＭＳ Ｐゴシック" pitchFamily="34" charset="-128"/>
                  </a:rPr>
                  <a:t>rumor spread in a social networks, </a:t>
                </a:r>
              </a:p>
              <a:p>
                <a:pPr lvl="1"/>
                <a:r>
                  <a:rPr lang="en-US" altLang="en-US" sz="2000" dirty="0">
                    <a:ea typeface="ＭＳ Ｐゴシック" pitchFamily="34" charset="-128"/>
                  </a:rPr>
                  <a:t>response time in the Internet </a:t>
                </a:r>
              </a:p>
              <a:p>
                <a:pPr lvl="1"/>
                <a:r>
                  <a:rPr lang="en-US" altLang="en-US" sz="2000" dirty="0">
                    <a:ea typeface="ＭＳ Ｐゴシック" pitchFamily="34" charset="-128"/>
                  </a:rPr>
                  <a:t>disease spreading in social networks</a:t>
                </a:r>
              </a:p>
              <a:p>
                <a:pPr lvl="1"/>
                <a:r>
                  <a:rPr lang="en-US" altLang="en-US" sz="2000" dirty="0">
                    <a:ea typeface="ＭＳ Ｐゴシック" pitchFamily="34" charset="-128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  <a:ea typeface="ＭＳ Ｐゴシック" pitchFamily="34" charset="-128"/>
                      </a:rPr>
                      <m:t>𝑙</m:t>
                    </m:r>
                  </m:oMath>
                </a14:m>
                <a:r>
                  <a:rPr lang="en-US" altLang="en-US" sz="2000" dirty="0">
                    <a:ea typeface="ＭＳ Ｐゴシック" pitchFamily="34" charset="-128"/>
                  </a:rPr>
                  <a:t> for your networks?</a:t>
                </a:r>
              </a:p>
              <a:p>
                <a:r>
                  <a:rPr lang="en-US" altLang="en-US" sz="2000" dirty="0">
                    <a:ea typeface="ＭＳ Ｐゴシック" pitchFamily="34" charset="-128"/>
                  </a:rPr>
                  <a:t>Eventually: research started to develop </a:t>
                </a:r>
                <a:br>
                  <a:rPr lang="en-US" altLang="en-US" sz="2000" dirty="0">
                    <a:ea typeface="ＭＳ Ｐゴシック" pitchFamily="34" charset="-128"/>
                  </a:rPr>
                </a:br>
                <a:r>
                  <a:rPr lang="en-US" altLang="en-US" sz="2000" dirty="0">
                    <a:ea typeface="ＭＳ Ｐゴシック" pitchFamily="34" charset="-128"/>
                  </a:rPr>
                  <a:t>in search for 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ＭＳ Ｐゴシック" pitchFamily="34" charset="-128"/>
                  </a:rPr>
                  <a:t>mathematical network </a:t>
                </a:r>
                <a:br>
                  <a:rPr lang="en-US" altLang="en-US" sz="2000" dirty="0">
                    <a:solidFill>
                      <a:srgbClr val="FF0000"/>
                    </a:solidFill>
                    <a:ea typeface="ＭＳ Ｐゴシック" pitchFamily="34" charset="-128"/>
                  </a:rPr>
                </a:br>
                <a:r>
                  <a:rPr lang="en-US" altLang="en-US" sz="2000" dirty="0">
                    <a:solidFill>
                      <a:srgbClr val="FF0000"/>
                    </a:solidFill>
                    <a:ea typeface="ＭＳ Ｐゴシック" pitchFamily="34" charset="-128"/>
                  </a:rPr>
                  <a:t>models </a:t>
                </a:r>
                <a:r>
                  <a:rPr lang="en-US" altLang="en-US" sz="2000" dirty="0">
                    <a:ea typeface="ＭＳ Ｐゴシック" pitchFamily="34" charset="-128"/>
                  </a:rPr>
                  <a:t>to mimic: small average path </a:t>
                </a:r>
                <a:br>
                  <a:rPr lang="en-US" altLang="en-US" sz="2000" dirty="0">
                    <a:ea typeface="ＭＳ Ｐゴシック" pitchFamily="34" charset="-128"/>
                  </a:rPr>
                </a:br>
                <a:r>
                  <a:rPr lang="en-US" altLang="en-US" sz="2000" dirty="0">
                    <a:ea typeface="ＭＳ Ｐゴシック" pitchFamily="34" charset="-128"/>
                  </a:rPr>
                  <a:t>length and high clustering </a:t>
                </a:r>
              </a:p>
              <a:p>
                <a:pPr lvl="1"/>
                <a:endParaRPr lang="en-US" altLang="en-US" sz="2000" dirty="0">
                  <a:ea typeface="ＭＳ Ｐゴシック" pitchFamily="34" charset="-128"/>
                </a:endParaRPr>
              </a:p>
            </p:txBody>
          </p:sp>
        </mc:Choice>
        <mc:Fallback>
          <p:sp>
            <p:nvSpPr>
              <p:cNvPr id="2560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1000" y="1600200"/>
                <a:ext cx="8305800" cy="5973763"/>
              </a:xfrm>
              <a:blipFill>
                <a:blip r:embed="rId2"/>
                <a:stretch>
                  <a:fillRect l="-661" t="-1124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91200" y="6168270"/>
            <a:ext cx="3429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Reuven Cohen and </a:t>
            </a:r>
            <a:r>
              <a:rPr lang="en-US" sz="800" dirty="0" err="1"/>
              <a:t>Shlomo</a:t>
            </a:r>
            <a:r>
              <a:rPr lang="en-US" sz="800" dirty="0"/>
              <a:t> </a:t>
            </a:r>
            <a:r>
              <a:rPr lang="en-US" sz="800" dirty="0" err="1"/>
              <a:t>Havlin</a:t>
            </a:r>
            <a:r>
              <a:rPr lang="en-US" sz="800" dirty="0"/>
              <a:t> Phys. Rev. Lett. </a:t>
            </a:r>
            <a:r>
              <a:rPr lang="en-US" sz="800" b="1" dirty="0"/>
              <a:t>90</a:t>
            </a:r>
            <a:r>
              <a:rPr lang="en-US" sz="800" dirty="0"/>
              <a:t>, 058701 –  February 2003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C31E7A9-41F0-44CB-B393-BCCC4873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538" y="2933241"/>
            <a:ext cx="3839523" cy="27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Statistics for real networks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D1D060-234F-4E7C-9F18-3763FE4D2B06}" type="slidenum">
              <a:rPr lang="en-US" altLang="en-US" sz="1000">
                <a:solidFill>
                  <a:srgbClr val="161616"/>
                </a:solidFill>
              </a:rPr>
              <a:pPr/>
              <a:t>5</a:t>
            </a:fld>
            <a:endParaRPr lang="en-US" altLang="en-US" sz="1000">
              <a:solidFill>
                <a:srgbClr val="161616"/>
              </a:solidFill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89109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67797" y="1277694"/>
                <a:ext cx="2399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is the average distance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97" y="1277694"/>
                <a:ext cx="2399311" cy="369332"/>
              </a:xfrm>
              <a:prstGeom prst="rect">
                <a:avLst/>
              </a:prstGeom>
              <a:blipFill>
                <a:blip r:embed="rId3"/>
                <a:stretch>
                  <a:fillRect t="-10000" r="-38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2464179-7BD2-47F4-A632-02C4A8F3C60C}"/>
              </a:ext>
            </a:extLst>
          </p:cNvPr>
          <p:cNvSpPr/>
          <p:nvPr/>
        </p:nvSpPr>
        <p:spPr>
          <a:xfrm>
            <a:off x="5367797" y="1600201"/>
            <a:ext cx="728203" cy="502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The small average path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DB53C2C-D667-4B33-A8F2-8A65C7B0A49E}" type="slidenum">
              <a:rPr lang="en-US" altLang="en-US" sz="1000">
                <a:solidFill>
                  <a:srgbClr val="161616"/>
                </a:solidFill>
              </a:rPr>
              <a:pPr/>
              <a:t>6</a:t>
            </a:fld>
            <a:endParaRPr lang="en-US" altLang="en-US" sz="1000" dirty="0">
              <a:solidFill>
                <a:srgbClr val="16161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2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1000" y="1676400"/>
                <a:ext cx="8534400" cy="3962400"/>
              </a:xfrm>
            </p:spPr>
            <p:txBody>
              <a:bodyPr/>
              <a:lstStyle/>
              <a:p>
                <a:r>
                  <a:rPr lang="en-US" altLang="en-US" sz="3000" dirty="0">
                    <a:ea typeface="ＭＳ Ｐゴシック" pitchFamily="34" charset="-128"/>
                  </a:rPr>
                  <a:t>In math terms the small world effect is a hypothesis that the </a:t>
                </a:r>
                <a:r>
                  <a:rPr lang="en-US" altLang="en-US" sz="3000" dirty="0">
                    <a:solidFill>
                      <a:srgbClr val="FF0000"/>
                    </a:solidFill>
                    <a:ea typeface="ＭＳ Ｐゴシック" pitchFamily="34" charset="-128"/>
                  </a:rPr>
                  <a:t>mean distance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solidFill>
                          <a:srgbClr val="FF0000"/>
                        </a:solidFill>
                        <a:latin typeface="Cambria Math"/>
                        <a:ea typeface="ＭＳ Ｐゴシック" pitchFamily="34" charset="-128"/>
                      </a:rPr>
                      <m:t>𝑙</m:t>
                    </m:r>
                  </m:oMath>
                </a14:m>
                <a:r>
                  <a:rPr lang="en-US" altLang="en-US" sz="3000" dirty="0">
                    <a:solidFill>
                      <a:srgbClr val="FF0000"/>
                    </a:solidFill>
                    <a:ea typeface="ＭＳ Ｐゴシック" pitchFamily="34" charset="-128"/>
                  </a:rPr>
                  <a:t> is “small”</a:t>
                </a:r>
              </a:p>
              <a:p>
                <a:pPr lvl="1"/>
                <a:r>
                  <a:rPr lang="en-US" altLang="en-US" dirty="0">
                    <a:ea typeface="ＭＳ Ｐゴシック" pitchFamily="34" charset="-128"/>
                  </a:rPr>
                  <a:t>Typically networks have been found to have mean distance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less than 20 </a:t>
                </a:r>
                <a:r>
                  <a:rPr lang="en-US" altLang="en-US" dirty="0">
                    <a:ea typeface="ＭＳ Ｐゴシック" pitchFamily="34" charset="-128"/>
                  </a:rPr>
                  <a:t>– or in many cases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less than 10 </a:t>
                </a:r>
                <a:r>
                  <a:rPr lang="en-US" altLang="en-US" dirty="0">
                    <a:ea typeface="ＭＳ Ｐゴシック" pitchFamily="34" charset="-128"/>
                  </a:rPr>
                  <a:t>– even though the networks themselves have millions of nodes</a:t>
                </a:r>
              </a:p>
              <a:p>
                <a:r>
                  <a:rPr lang="en-US" altLang="en-US" sz="3000" dirty="0">
                    <a:ea typeface="ＭＳ Ｐゴシック" pitchFamily="34" charset="-128"/>
                  </a:rPr>
                  <a:t>Typically, the path length to the central node of a network grows slower than</a:t>
                </a:r>
                <a:r>
                  <a:rPr lang="en-US" altLang="en-US" sz="3000" i="1" dirty="0">
                    <a:ea typeface="ＭＳ Ｐゴシック" pitchFamily="34" charset="-128"/>
                  </a:rPr>
                  <a:t> n</a:t>
                </a:r>
                <a:r>
                  <a:rPr lang="en-US" altLang="en-US" sz="3000" dirty="0">
                    <a:ea typeface="ＭＳ Ｐゴシック" pitchFamily="34" charset="-128"/>
                  </a:rPr>
                  <a:t> (number of nodes)</a:t>
                </a:r>
              </a:p>
              <a:p>
                <a:pPr lvl="1"/>
                <a:r>
                  <a:rPr lang="en-US" altLang="en-US" dirty="0">
                    <a:ea typeface="ＭＳ Ｐゴシック" pitchFamily="34" charset="-128"/>
                  </a:rPr>
                  <a:t>in small-world networks </a:t>
                </a:r>
                <a:r>
                  <a:rPr lang="en-US" altLang="en-US" i="1" dirty="0">
                    <a:ea typeface="ＭＳ Ｐゴシック" pitchFamily="34" charset="-128"/>
                  </a:rPr>
                  <a:t>~log n</a:t>
                </a:r>
                <a:r>
                  <a:rPr lang="en-US" altLang="en-US" dirty="0">
                    <a:ea typeface="ＭＳ Ｐゴシック" pitchFamily="34" charset="-128"/>
                  </a:rPr>
                  <a:t>, </a:t>
                </a:r>
              </a:p>
              <a:p>
                <a:pPr lvl="1"/>
                <a:r>
                  <a:rPr lang="en-US" altLang="en-US" dirty="0">
                    <a:ea typeface="ＭＳ Ｐゴシック" pitchFamily="34" charset="-128"/>
                  </a:rPr>
                  <a:t>in scale-free networks ~</a:t>
                </a:r>
                <a:r>
                  <a:rPr lang="en-US" altLang="en-US" i="1" dirty="0" err="1">
                    <a:ea typeface="ＭＳ Ｐゴシック" pitchFamily="34" charset="-128"/>
                  </a:rPr>
                  <a:t>lnln</a:t>
                </a:r>
                <a:r>
                  <a:rPr lang="en-US" altLang="en-US" i="1" dirty="0">
                    <a:ea typeface="ＭＳ Ｐゴシック" pitchFamily="34" charset="-128"/>
                  </a:rPr>
                  <a:t> n</a:t>
                </a:r>
                <a:r>
                  <a:rPr lang="en-US" altLang="en-US" dirty="0">
                    <a:ea typeface="ＭＳ Ｐゴシック" pitchFamily="34" charset="-128"/>
                  </a:rPr>
                  <a:t>.</a:t>
                </a:r>
              </a:p>
              <a:p>
                <a:r>
                  <a:rPr lang="en-US" altLang="en-US" sz="3000" dirty="0">
                    <a:ea typeface="ＭＳ Ｐゴシック" pitchFamily="34" charset="-128"/>
                  </a:rPr>
                  <a:t>Next few slides: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&lt;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𝑑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&gt;</m:t>
                    </m:r>
                  </m:oMath>
                </a14:m>
                <a:r>
                  <a:rPr lang="en-US" altLang="en-US" sz="3000" dirty="0">
                    <a:ea typeface="ＭＳ Ｐゴシック" pitchFamily="34" charset="-128"/>
                  </a:rPr>
                  <a:t> is used by this researcher to denote the average path.</a:t>
                </a:r>
              </a:p>
              <a:p>
                <a:pPr marL="457200" lvl="1" indent="0">
                  <a:buNone/>
                </a:pPr>
                <a:endParaRPr lang="en-US" altLang="en-US" dirty="0">
                  <a:ea typeface="ＭＳ Ｐゴシック" pitchFamily="34" charset="-128"/>
                </a:endParaRPr>
              </a:p>
            </p:txBody>
          </p:sp>
        </mc:Choice>
        <mc:Fallback>
          <p:sp>
            <p:nvSpPr>
              <p:cNvPr id="2560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1000" y="1676400"/>
                <a:ext cx="8534400" cy="3962400"/>
              </a:xfrm>
              <a:blipFill>
                <a:blip r:embed="rId2"/>
                <a:stretch>
                  <a:fillRect l="-1500" t="-3077" r="-1143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019800" y="619546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3"/>
              </a:rPr>
              <a:t>http://barabasi.com/networksciencebook/chapter/5#origins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79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ER &amp; BA </a:t>
            </a:r>
            <a:r>
              <a:rPr lang="en-US" sz="2800" dirty="0"/>
              <a:t>model: Average Distance as a function </a:t>
            </a:r>
            <a:r>
              <a:rPr lang="en-US" sz="2800"/>
              <a:t>of network </a:t>
            </a:r>
            <a:r>
              <a:rPr lang="en-US" sz="2800" dirty="0"/>
              <a:t>size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7620001" cy="4651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6400" y="616495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Source: L. </a:t>
            </a:r>
            <a:r>
              <a:rPr lang="en-US" sz="800" dirty="0" err="1"/>
              <a:t>Barab´asi</a:t>
            </a:r>
            <a:r>
              <a:rPr lang="en-US" sz="800" dirty="0"/>
              <a:t>. </a:t>
            </a:r>
            <a:r>
              <a:rPr lang="en-US" sz="800" dirty="0">
                <a:hlinkClick r:id="rId3"/>
              </a:rPr>
              <a:t>http://barabasi.com/networksciencebook/chapter/5#diameter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743200"/>
            <a:ext cx="214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Analytical prediction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2083279" y="3048000"/>
            <a:ext cx="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90800" y="4433261"/>
            <a:ext cx="112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BA model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 flipH="1" flipV="1">
            <a:off x="2590800" y="40386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791419" y="4898288"/>
            <a:ext cx="111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ER model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 bwMode="auto">
          <a:xfrm flipH="1" flipV="1">
            <a:off x="1676401" y="4648200"/>
            <a:ext cx="261650" cy="6280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5156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mall world network">
            <a:extLst>
              <a:ext uri="{FF2B5EF4-FFF2-40B4-BE49-F238E27FC236}">
                <a16:creationId xmlns:a16="http://schemas.microsoft.com/office/drawing/2014/main" id="{BE95A845-FEB0-4CF9-BB13-501131ED4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95" y="2971800"/>
            <a:ext cx="4926572" cy="20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6369238" y="2846407"/>
            <a:ext cx="2585103" cy="1855328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4472C4"/>
                </a:solidFill>
                <a:latin typeface="Arial" pitchFamily="34" charset="0"/>
                <a:cs typeface="Arial" pitchFamily="34" charset="0"/>
              </a:rPr>
              <a:t>Identifying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small worlds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ileron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3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1"/>
    </mc:Choice>
    <mc:Fallback xmlns="">
      <p:transition spd="slow" advTm="166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Recall: How to construct Small-words?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82A84B8-4A61-42C4-91A1-7DBF9A8C5570}" type="slidenum">
              <a:rPr lang="en-US" altLang="en-US" sz="1400" smtClean="0"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en-US" sz="1400" dirty="0">
              <a:latin typeface="Arial" pitchFamily="34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190500" y="1386006"/>
            <a:ext cx="8229600" cy="5254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/>
              <a:t>This is a model introduced by Watts-</a:t>
            </a:r>
            <a:r>
              <a:rPr lang="en-US" sz="1800" dirty="0" err="1"/>
              <a:t>Strogatz</a:t>
            </a:r>
            <a:r>
              <a:rPr lang="en-US" sz="1800" dirty="0"/>
              <a:t>: Networks that share properties of both regular and random graphs (</a:t>
            </a:r>
            <a:r>
              <a:rPr lang="en-US" altLang="en-US" sz="1800" dirty="0"/>
              <a:t>Watts and his advisor </a:t>
            </a:r>
            <a:r>
              <a:rPr lang="en-US" altLang="en-US" sz="1800" dirty="0" err="1"/>
              <a:t>Strogatz</a:t>
            </a:r>
            <a:r>
              <a:rPr lang="en-US" sz="2000" dirty="0"/>
              <a:t>) 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74717" y="6139348"/>
            <a:ext cx="3109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cs typeface="Arial" pitchFamily="34" charset="0"/>
              </a:rPr>
              <a:t>Source: Watts, DJ; </a:t>
            </a:r>
            <a:r>
              <a:rPr lang="en-US" sz="800" dirty="0" err="1">
                <a:cs typeface="Arial" pitchFamily="34" charset="0"/>
              </a:rPr>
              <a:t>Strogatz</a:t>
            </a:r>
            <a:r>
              <a:rPr lang="en-US" sz="800" dirty="0">
                <a:cs typeface="Arial" pitchFamily="34" charset="0"/>
              </a:rPr>
              <a:t>, S H. 1998. </a:t>
            </a:r>
            <a:br>
              <a:rPr lang="en-US" sz="800" dirty="0">
                <a:cs typeface="Arial" pitchFamily="34" charset="0"/>
              </a:rPr>
            </a:br>
            <a:r>
              <a:rPr lang="en-US" sz="800" dirty="0">
                <a:cs typeface="Arial" pitchFamily="34" charset="0"/>
              </a:rPr>
              <a:t>Collective dynamics of 'small-world' networks, </a:t>
            </a:r>
            <a:r>
              <a:rPr lang="en-US" sz="800" i="1" dirty="0">
                <a:cs typeface="Arial" pitchFamily="34" charset="0"/>
              </a:rPr>
              <a:t>NATURE </a:t>
            </a:r>
            <a:r>
              <a:rPr lang="en-US" sz="800" dirty="0">
                <a:cs typeface="Arial" pitchFamily="34" charset="0"/>
              </a:rPr>
              <a:t>393(668).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94452"/>
              </p:ext>
            </p:extLst>
          </p:nvPr>
        </p:nvGraphicFramePr>
        <p:xfrm>
          <a:off x="304800" y="2006600"/>
          <a:ext cx="76962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Regular/lattice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Random graphs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dirty="0">
                          <a:solidFill>
                            <a:schemeClr val="bg1"/>
                          </a:solidFill>
                        </a:rPr>
                        <a:t>clustering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</a:rPr>
                        <a:t>coefficient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average path length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Image result for small world network">
            <a:extLst>
              <a:ext uri="{FF2B5EF4-FFF2-40B4-BE49-F238E27FC236}">
                <a16:creationId xmlns:a16="http://schemas.microsoft.com/office/drawing/2014/main" id="{1474B3F1-F614-40B5-830B-5CA1B895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11" y="3107548"/>
            <a:ext cx="59142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013" name="TextBox 4"/>
              <p:cNvSpPr txBox="1">
                <a:spLocks noChangeArrowheads="1"/>
              </p:cNvSpPr>
              <p:nvPr/>
            </p:nvSpPr>
            <p:spPr bwMode="auto">
              <a:xfrm>
                <a:off x="3475572" y="5483648"/>
                <a:ext cx="323825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altLang="en-US" sz="1200" dirty="0">
                    <a:latin typeface="Arial" pitchFamily="34" charset="0"/>
                    <a:cs typeface="Arial" pitchFamily="34" charset="0"/>
                  </a:rPr>
                  <a:t> = probability of rewiring edges of the lattice</a:t>
                </a:r>
              </a:p>
            </p:txBody>
          </p:sp>
        </mc:Choice>
        <mc:Fallback>
          <p:sp>
            <p:nvSpPr>
              <p:cNvPr id="4201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5572" y="5483648"/>
                <a:ext cx="3238259" cy="276999"/>
              </a:xfrm>
              <a:prstGeom prst="rect">
                <a:avLst/>
              </a:prstGeom>
              <a:blipFill>
                <a:blip r:embed="rId3"/>
                <a:stretch>
                  <a:fillRect t="-4444" b="-1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3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2"/>
    </mc:Choice>
    <mc:Fallback xmlns="">
      <p:transition spd="slow" advTm="4182"/>
    </mc:Fallback>
  </mc:AlternateContent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8006</TotalTime>
  <Words>790</Words>
  <Application>Microsoft Office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Aileron Light</vt:lpstr>
      <vt:lpstr>Arial</vt:lpstr>
      <vt:lpstr>Calibri</vt:lpstr>
      <vt:lpstr>Calibri Light</vt:lpstr>
      <vt:lpstr>Cambria Math</vt:lpstr>
      <vt:lpstr>Lato</vt:lpstr>
      <vt:lpstr>Rockwell</vt:lpstr>
      <vt:lpstr>Segoe UI</vt:lpstr>
      <vt:lpstr>14_Custom Design</vt:lpstr>
      <vt:lpstr>2_Custom Design</vt:lpstr>
      <vt:lpstr>12_Office Theme</vt:lpstr>
      <vt:lpstr>9_Office Theme</vt:lpstr>
      <vt:lpstr>10_Office Theme</vt:lpstr>
      <vt:lpstr>PowerPoint Presentation</vt:lpstr>
      <vt:lpstr>Learning Outcomes</vt:lpstr>
      <vt:lpstr>Small world</vt:lpstr>
      <vt:lpstr>The small world effect</vt:lpstr>
      <vt:lpstr>Statistics for real networks</vt:lpstr>
      <vt:lpstr>The small average path</vt:lpstr>
      <vt:lpstr>ER &amp; BA model: Average Distance as a function of network size N</vt:lpstr>
      <vt:lpstr>PowerPoint Presentation</vt:lpstr>
      <vt:lpstr>Recall: How to construct Small-words?</vt:lpstr>
      <vt:lpstr>Example small word</vt:lpstr>
      <vt:lpstr>Example small word</vt:lpstr>
      <vt:lpstr>Example small word</vt:lpstr>
      <vt:lpstr>Computing Small World-ness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7.8:  Groups of vertices</dc:title>
  <dc:creator>Ralu</dc:creator>
  <cp:lastModifiedBy>Gera, Ralucca (CIV)</cp:lastModifiedBy>
  <cp:revision>393</cp:revision>
  <cp:lastPrinted>2017-02-25T01:35:38Z</cp:lastPrinted>
  <dcterms:created xsi:type="dcterms:W3CDTF">2015-02-03T07:25:13Z</dcterms:created>
  <dcterms:modified xsi:type="dcterms:W3CDTF">2021-02-22T00:05:02Z</dcterms:modified>
</cp:coreProperties>
</file>