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0" r:id="rId2"/>
    <p:sldMasterId id="2147483692" r:id="rId3"/>
    <p:sldMasterId id="2147483696" r:id="rId4"/>
    <p:sldMasterId id="2147483699" r:id="rId5"/>
    <p:sldMasterId id="2147483704" r:id="rId6"/>
    <p:sldMasterId id="2147483708" r:id="rId7"/>
    <p:sldMasterId id="2147483713" r:id="rId8"/>
  </p:sldMasterIdLst>
  <p:notesMasterIdLst>
    <p:notesMasterId r:id="rId43"/>
  </p:notesMasterIdLst>
  <p:handoutMasterIdLst>
    <p:handoutMasterId r:id="rId44"/>
  </p:handoutMasterIdLst>
  <p:sldIdLst>
    <p:sldId id="256" r:id="rId9"/>
    <p:sldId id="986" r:id="rId10"/>
    <p:sldId id="344" r:id="rId11"/>
    <p:sldId id="391" r:id="rId12"/>
    <p:sldId id="991" r:id="rId13"/>
    <p:sldId id="387" r:id="rId14"/>
    <p:sldId id="388" r:id="rId15"/>
    <p:sldId id="992" r:id="rId16"/>
    <p:sldId id="993" r:id="rId17"/>
    <p:sldId id="994" r:id="rId18"/>
    <p:sldId id="965" r:id="rId19"/>
    <p:sldId id="995" r:id="rId20"/>
    <p:sldId id="996" r:id="rId21"/>
    <p:sldId id="366" r:id="rId22"/>
    <p:sldId id="365" r:id="rId23"/>
    <p:sldId id="997" r:id="rId24"/>
    <p:sldId id="999" r:id="rId25"/>
    <p:sldId id="1000" r:id="rId26"/>
    <p:sldId id="1001" r:id="rId27"/>
    <p:sldId id="1002" r:id="rId28"/>
    <p:sldId id="1004" r:id="rId29"/>
    <p:sldId id="1005" r:id="rId30"/>
    <p:sldId id="1006" r:id="rId31"/>
    <p:sldId id="1007" r:id="rId32"/>
    <p:sldId id="377" r:id="rId33"/>
    <p:sldId id="1008" r:id="rId34"/>
    <p:sldId id="357" r:id="rId35"/>
    <p:sldId id="1009" r:id="rId36"/>
    <p:sldId id="1010" r:id="rId37"/>
    <p:sldId id="1011" r:id="rId38"/>
    <p:sldId id="1014" r:id="rId39"/>
    <p:sldId id="361" r:id="rId40"/>
    <p:sldId id="398" r:id="rId41"/>
    <p:sldId id="38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6" autoAdjust="0"/>
    <p:restoredTop sz="94660"/>
  </p:normalViewPr>
  <p:slideViewPr>
    <p:cSldViewPr>
      <p:cViewPr varScale="1">
        <p:scale>
          <a:sx n="90" d="100"/>
          <a:sy n="90" d="100"/>
        </p:scale>
        <p:origin x="82" y="12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CD50F3-0E07-4079-B890-74D2DB8A38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ED653-AA6F-4913-9725-4C18AF6F00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2C20B-5938-4306-9A9F-13A16A2055A0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5A4BC-E43C-48EF-A34D-161877B261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6122B-77D2-4F49-8124-D66D50C8C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3ADBA-329C-4A39-9565-16EF4A66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79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7633C-9CEA-458E-964D-659E39039BDF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B483-FE2E-4ADA-B303-A26200385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1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https://www.researchgate.net/figure/a-k-core-decomposition-illustrative-example-Note-that-while-nodes-and-have-same_fig2_311990870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6C0D8-C3C8-4358-BFFD-D92C60C40A4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85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0B483-FE2E-4ADA-B303-A26200385D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0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99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9" y="1470992"/>
            <a:ext cx="3952375" cy="4390059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937" y="1668880"/>
            <a:ext cx="4107592" cy="418456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04818-1488-472B-BA13-2AAF54DE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6CB121-459B-48B0-BAC6-89DB60D9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5815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D957-04E4-47F9-9791-E51A4D5D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F5FF9-40B7-4150-9A53-A236D82A6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15A5B-E0FE-4753-B5B5-C17AC172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965" y="1668880"/>
            <a:ext cx="7913535" cy="418456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142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62DAB-5BBB-4A41-B315-75AC3ED6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18C34-84CA-4B28-B54D-57AC44DF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1A448-424E-47C7-9BF0-665BA732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A93A00-4A3A-45BE-A3C6-9B0129089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058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 flipV="1">
            <a:off x="8581337" y="6367950"/>
            <a:ext cx="445520" cy="28880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8FFD24-BD5E-47E9-8EAB-DC1327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8156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78" y="309246"/>
            <a:ext cx="6417847" cy="1036721"/>
          </a:xfrm>
        </p:spPr>
        <p:txBody>
          <a:bodyPr anchor="b"/>
          <a:lstStyle>
            <a:lvl1pPr>
              <a:defRPr sz="3300"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5" y="1676485"/>
            <a:ext cx="3952375" cy="4184567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z="1351" smtClean="0"/>
              <a:pPr/>
              <a:t>‹#›</a:t>
            </a:fld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541287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B4F-ED9C-4426-BB86-71DB3DF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7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>
                <a:solidFill>
                  <a:prstClr val="black"/>
                </a:solidFill>
              </a:rPr>
              <a:pPr>
                <a:defRPr/>
              </a:pPr>
              <a:t>2/18/2021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58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9" y="1470992"/>
            <a:ext cx="3952375" cy="4390059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937" y="1668880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04818-1488-472B-BA13-2AAF54DE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6CB121-459B-48B0-BAC6-89DB60D9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469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D957-04E4-47F9-9791-E51A4D5D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F5FF9-40B7-4150-9A53-A236D82A6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15A5B-E0FE-4753-B5B5-C17AC172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965" y="1668880"/>
            <a:ext cx="7913535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122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78AA-5C54-4B6A-AA48-AEE0641B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62DAB-5BBB-4A41-B315-75AC3ED6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18C34-84CA-4B28-B54D-57AC44DF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1A448-424E-47C7-9BF0-665BA732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3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68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 flipV="1">
            <a:off x="8581337" y="6367950"/>
            <a:ext cx="445520" cy="28880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653F02-019A-475B-AE33-4DDF9CFA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5" y="1645285"/>
            <a:ext cx="50406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644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257" y="492126"/>
            <a:ext cx="2949177" cy="1036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2738" y="492126"/>
            <a:ext cx="3952375" cy="53689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436FF4D-648E-4930-89A0-47A07059E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44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EFAB-9914-44CB-A178-0B0C855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1CA40-51C1-4D04-A959-12260F021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4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308" y="9144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1054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82" indent="0" algn="ctr">
              <a:buNone/>
              <a:defRPr/>
            </a:lvl2pPr>
            <a:lvl3pPr marL="685766" indent="0" algn="ctr">
              <a:buNone/>
              <a:defRPr/>
            </a:lvl3pPr>
            <a:lvl4pPr marL="1028649" indent="0" algn="ctr">
              <a:buNone/>
              <a:defRPr/>
            </a:lvl4pPr>
            <a:lvl5pPr marL="1371532" indent="0" algn="ctr">
              <a:buNone/>
              <a:defRPr/>
            </a:lvl5pPr>
            <a:lvl6pPr marL="1714414" indent="0" algn="ctr">
              <a:buNone/>
              <a:defRPr/>
            </a:lvl6pPr>
            <a:lvl7pPr marL="2057298" indent="0" algn="ctr">
              <a:buNone/>
              <a:defRPr/>
            </a:lvl7pPr>
            <a:lvl8pPr marL="2400180" indent="0" algn="ctr">
              <a:buNone/>
              <a:defRPr/>
            </a:lvl8pPr>
            <a:lvl9pPr marL="274306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B394E-DEE7-4227-A62F-4DB55BAAF4B4}" type="datetime1">
              <a:rPr lang="en-US"/>
              <a:pPr>
                <a:defRPr/>
              </a:pPr>
              <a:t>2/18/2021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 flipV="1">
            <a:off x="8382000" y="6505825"/>
            <a:ext cx="637171" cy="28880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04800"/>
            <a:ext cx="56388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457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5" y="1676485"/>
            <a:ext cx="3952375" cy="4184567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z="1351" smtClean="0"/>
              <a:pPr/>
              <a:t>‹#›</a:t>
            </a:fld>
            <a:endParaRPr lang="en-US" sz="1351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5AC2CE2-3DB7-43DD-AC71-3C4DED85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9"/>
            <a:ext cx="6764756" cy="1055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67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CDA7CA-6679-4167-B3DC-52548B7A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9"/>
            <a:ext cx="6764756" cy="1055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821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>
                <a:solidFill>
                  <a:prstClr val="black"/>
                </a:solidFill>
              </a:rPr>
              <a:pPr>
                <a:defRPr/>
              </a:pPr>
              <a:t>2/19/2021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8723410-B5F4-4654-B1BA-C0819102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9"/>
            <a:ext cx="6764756" cy="1055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479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2738" y="1684422"/>
            <a:ext cx="3952375" cy="4176629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436FF4D-648E-4930-89A0-47A07059E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8A343C-3054-4F3E-A237-E9282BE64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9595"/>
            <a:ext cx="676475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236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EFAB-9914-44CB-A178-0B0C855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1CA40-51C1-4D04-A959-12260F021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4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ABF17B-E105-45CF-A976-5E29D48B3E5B}"/>
              </a:ext>
            </a:extLst>
          </p:cNvPr>
          <p:cNvCxnSpPr>
            <a:cxnSpLocks/>
          </p:cNvCxnSpPr>
          <p:nvPr userDrawn="1"/>
        </p:nvCxnSpPr>
        <p:spPr>
          <a:xfrm>
            <a:off x="2364204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74D0D2-50DD-498C-A7FE-00286C9D191B}"/>
              </a:ext>
            </a:extLst>
          </p:cNvPr>
          <p:cNvCxnSpPr>
            <a:cxnSpLocks/>
          </p:cNvCxnSpPr>
          <p:nvPr userDrawn="1"/>
        </p:nvCxnSpPr>
        <p:spPr>
          <a:xfrm>
            <a:off x="4582527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C0D0D7-1FBC-44DC-9657-A3E3B802D0EC}"/>
              </a:ext>
            </a:extLst>
          </p:cNvPr>
          <p:cNvCxnSpPr>
            <a:cxnSpLocks/>
          </p:cNvCxnSpPr>
          <p:nvPr userDrawn="1"/>
        </p:nvCxnSpPr>
        <p:spPr>
          <a:xfrm>
            <a:off x="6800848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820C7D-55D7-4884-A3D1-29BFB57E1FDC}"/>
              </a:ext>
            </a:extLst>
          </p:cNvPr>
          <p:cNvSpPr/>
          <p:nvPr userDrawn="1"/>
        </p:nvSpPr>
        <p:spPr>
          <a:xfrm flipV="1">
            <a:off x="7362678" y="-9200"/>
            <a:ext cx="1781327" cy="724095"/>
          </a:xfrm>
          <a:custGeom>
            <a:avLst/>
            <a:gdLst>
              <a:gd name="connsiteX0" fmla="*/ 445769 w 2375103"/>
              <a:gd name="connsiteY0" fmla="*/ 724094 h 724094"/>
              <a:gd name="connsiteX1" fmla="*/ 966899 w 2375103"/>
              <a:gd name="connsiteY1" fmla="*/ 724094 h 724094"/>
              <a:gd name="connsiteX2" fmla="*/ 1823848 w 2375103"/>
              <a:gd name="connsiteY2" fmla="*/ 724094 h 724094"/>
              <a:gd name="connsiteX3" fmla="*/ 2375103 w 2375103"/>
              <a:gd name="connsiteY3" fmla="*/ 724094 h 724094"/>
              <a:gd name="connsiteX4" fmla="*/ 2375103 w 2375103"/>
              <a:gd name="connsiteY4" fmla="*/ 0 h 724094"/>
              <a:gd name="connsiteX5" fmla="*/ 1823848 w 2375103"/>
              <a:gd name="connsiteY5" fmla="*/ 0 h 724094"/>
              <a:gd name="connsiteX6" fmla="*/ 966899 w 2375103"/>
              <a:gd name="connsiteY6" fmla="*/ 0 h 724094"/>
              <a:gd name="connsiteX7" fmla="*/ 0 w 2375103"/>
              <a:gd name="connsiteY7" fmla="*/ 0 h 724094"/>
              <a:gd name="connsiteX8" fmla="*/ 446560 w 2375103"/>
              <a:gd name="connsiteY8" fmla="*/ 714895 h 724094"/>
              <a:gd name="connsiteX9" fmla="*/ 440023 w 2375103"/>
              <a:gd name="connsiteY9" fmla="*/ 714895 h 724094"/>
              <a:gd name="connsiteX10" fmla="*/ 445769 w 2375103"/>
              <a:gd name="connsiteY10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103" h="724094">
                <a:moveTo>
                  <a:pt x="445769" y="724094"/>
                </a:moveTo>
                <a:lnTo>
                  <a:pt x="966899" y="724094"/>
                </a:lnTo>
                <a:lnTo>
                  <a:pt x="1823848" y="724094"/>
                </a:lnTo>
                <a:lnTo>
                  <a:pt x="2375103" y="724094"/>
                </a:lnTo>
                <a:lnTo>
                  <a:pt x="2375103" y="0"/>
                </a:lnTo>
                <a:lnTo>
                  <a:pt x="1823848" y="0"/>
                </a:lnTo>
                <a:lnTo>
                  <a:pt x="966899" y="0"/>
                </a:lnTo>
                <a:lnTo>
                  <a:pt x="0" y="0"/>
                </a:lnTo>
                <a:lnTo>
                  <a:pt x="446560" y="714895"/>
                </a:lnTo>
                <a:lnTo>
                  <a:pt x="440023" y="714895"/>
                </a:lnTo>
                <a:lnTo>
                  <a:pt x="445769" y="724094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19800F-93E3-4F04-A4FF-A3C4EE83F2D0}"/>
              </a:ext>
            </a:extLst>
          </p:cNvPr>
          <p:cNvSpPr/>
          <p:nvPr userDrawn="1"/>
        </p:nvSpPr>
        <p:spPr>
          <a:xfrm flipV="1">
            <a:off x="3" y="-387"/>
            <a:ext cx="6087980" cy="457200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3646B4-7859-4A91-9AAE-5A960A3651FB}"/>
              </a:ext>
            </a:extLst>
          </p:cNvPr>
          <p:cNvSpPr/>
          <p:nvPr userDrawn="1"/>
        </p:nvSpPr>
        <p:spPr>
          <a:xfrm flipV="1">
            <a:off x="5947001" y="-387"/>
            <a:ext cx="1666143" cy="457200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58AB-C9B3-4DEA-8826-18D1FB11C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10525" y="6143105"/>
            <a:ext cx="9144000" cy="725424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8573651" y="6505826"/>
            <a:ext cx="445520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2" descr="Exact Recovery by Semidefinite Programming in the Binary Stochastic Block  Model with Partially Revealed Side Information | SigPort">
            <a:extLst>
              <a:ext uri="{FF2B5EF4-FFF2-40B4-BE49-F238E27FC236}">
                <a16:creationId xmlns:a16="http://schemas.microsoft.com/office/drawing/2014/main" id="{F025DA03-6CE9-4858-8F8F-B8FF69D59C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9" y="2567279"/>
            <a:ext cx="1930396" cy="14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 smart local moving algorithm for large-scale modularity-based community  detection">
            <a:extLst>
              <a:ext uri="{FF2B5EF4-FFF2-40B4-BE49-F238E27FC236}">
                <a16:creationId xmlns:a16="http://schemas.microsoft.com/office/drawing/2014/main" id="{F0452279-F2D2-4DD5-A605-315F46E888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25" y="2682839"/>
            <a:ext cx="2005496" cy="12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98894E-9187-4444-A41D-8B89C00226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619" t="2542" r="4066" b="2542"/>
          <a:stretch/>
        </p:blipFill>
        <p:spPr>
          <a:xfrm>
            <a:off x="7112001" y="2523576"/>
            <a:ext cx="1517643" cy="15176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91934D-1122-4B1F-9AD9-F420581B3A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1161" y="2682840"/>
            <a:ext cx="2009240" cy="12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2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2164748" y="0"/>
            <a:ext cx="6979257" cy="517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44165"/>
            <a:ext cx="9144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516" y="53898"/>
            <a:ext cx="171464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0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-4108" y="260464"/>
            <a:ext cx="9144000" cy="1156669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9"/>
            <a:ext cx="6764756" cy="1055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7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D8AA16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47D0B-1E26-4529-9D42-7924416AC4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6407" y="260465"/>
            <a:ext cx="1162879" cy="11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4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ileron Light" panose="0000040000000000000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3175B8-0009-45B5-B1AD-0CA914E40C9B}"/>
              </a:ext>
            </a:extLst>
          </p:cNvPr>
          <p:cNvSpPr/>
          <p:nvPr userDrawn="1"/>
        </p:nvSpPr>
        <p:spPr>
          <a:xfrm>
            <a:off x="-4107" y="266629"/>
            <a:ext cx="9144000" cy="1191491"/>
          </a:xfrm>
          <a:prstGeom prst="rect">
            <a:avLst/>
          </a:prstGeom>
          <a:gradFill flip="none" rotWithShape="1">
            <a:gsLst>
              <a:gs pos="0">
                <a:srgbClr val="8C8C8C"/>
              </a:gs>
              <a:gs pos="50000">
                <a:schemeClr val="bg1">
                  <a:lumMod val="75000"/>
                </a:schemeClr>
              </a:gs>
              <a:gs pos="82000">
                <a:srgbClr val="E9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959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6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cap="small" baseline="0">
              <a:solidFill>
                <a:srgbClr val="96000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75DA27B-8105-4E33-8AF8-01B31B96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610AE4-70F7-4464-A94B-CA6C6C3E23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621" y="299663"/>
            <a:ext cx="885471" cy="11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5482E7-0333-4A30-9A89-CECB6C452D87}"/>
              </a:ext>
            </a:extLst>
          </p:cNvPr>
          <p:cNvSpPr/>
          <p:nvPr userDrawn="1"/>
        </p:nvSpPr>
        <p:spPr>
          <a:xfrm>
            <a:off x="-4107" y="260474"/>
            <a:ext cx="9144000" cy="1147159"/>
          </a:xfrm>
          <a:prstGeom prst="rect">
            <a:avLst/>
          </a:prstGeom>
          <a:gradFill flip="none" rotWithShape="1">
            <a:gsLst>
              <a:gs pos="0">
                <a:srgbClr val="00457C"/>
              </a:gs>
              <a:gs pos="50000">
                <a:schemeClr val="accent1">
                  <a:lumMod val="75000"/>
                </a:schemeClr>
              </a:gs>
              <a:gs pos="82000">
                <a:srgbClr val="B5C4D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5160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751396"/>
            <a:ext cx="8322036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3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8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9FFCAE1-3B2D-4DA2-A940-A0E31D351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3A132A-AFA9-48DF-88E9-DBFF97030E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4249" y="353219"/>
            <a:ext cx="1145281" cy="7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9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-4108" y="260464"/>
            <a:ext cx="9144000" cy="1156669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8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7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D8AA16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47D0B-1E26-4529-9D42-7924416AC4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6407" y="260465"/>
            <a:ext cx="1162879" cy="11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3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ileron Light" panose="0000040000000000000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5482E7-0333-4A30-9A89-CECB6C452D87}"/>
              </a:ext>
            </a:extLst>
          </p:cNvPr>
          <p:cNvSpPr/>
          <p:nvPr userDrawn="1"/>
        </p:nvSpPr>
        <p:spPr>
          <a:xfrm>
            <a:off x="-4107" y="260474"/>
            <a:ext cx="9144000" cy="1147159"/>
          </a:xfrm>
          <a:prstGeom prst="rect">
            <a:avLst/>
          </a:prstGeom>
          <a:gradFill flip="none" rotWithShape="1">
            <a:gsLst>
              <a:gs pos="0">
                <a:srgbClr val="00457C"/>
              </a:gs>
              <a:gs pos="50000">
                <a:schemeClr val="accent1">
                  <a:lumMod val="75000"/>
                </a:schemeClr>
              </a:gs>
              <a:gs pos="82000">
                <a:srgbClr val="B5C4D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5160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987" y="1751396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3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8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9FFCAE1-3B2D-4DA2-A940-A0E31D351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3A132A-AFA9-48DF-88E9-DBFF97030E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4249" y="353219"/>
            <a:ext cx="1145281" cy="7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1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3175B8-0009-45B5-B1AD-0CA914E40C9B}"/>
              </a:ext>
            </a:extLst>
          </p:cNvPr>
          <p:cNvSpPr/>
          <p:nvPr userDrawn="1"/>
        </p:nvSpPr>
        <p:spPr>
          <a:xfrm>
            <a:off x="-4107" y="266629"/>
            <a:ext cx="9144000" cy="1191491"/>
          </a:xfrm>
          <a:prstGeom prst="rect">
            <a:avLst/>
          </a:prstGeom>
          <a:gradFill flip="none" rotWithShape="1">
            <a:gsLst>
              <a:gs pos="0">
                <a:srgbClr val="8C8C8C"/>
              </a:gs>
              <a:gs pos="50000">
                <a:schemeClr val="bg1">
                  <a:lumMod val="75000"/>
                </a:schemeClr>
              </a:gs>
              <a:gs pos="82000">
                <a:srgbClr val="E9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959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6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cap="small" baseline="0">
              <a:solidFill>
                <a:srgbClr val="96000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75DA27B-8105-4E33-8AF8-01B31B96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610AE4-70F7-4464-A94B-CA6C6C3E23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621" y="299663"/>
            <a:ext cx="885471" cy="11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networkx.github.io/documentation/networkx-1.9/reference/generated/networkx.algorithms.assortativity.degree_pearson_correlation_coefficient.html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stats.ox.ac.uk/~snijders/Equivalences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texas.edu/~mooney/" TargetMode="External"/><Relationship Id="rId2" Type="http://schemas.openxmlformats.org/officeDocument/2006/relationships/hyperlink" Target="https://arxiv.org/pdf/physics/0510143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eb.eecs.umich.edu/~dkoutra/tut/sdm14_part1a.pdf" TargetMode="External"/><Relationship Id="rId5" Type="http://schemas.openxmlformats.org/officeDocument/2006/relationships/hyperlink" Target="http://faculty.ucr.edu/~hanneman/nettext/C12_Equivalence.html" TargetMode="External"/><Relationship Id="rId4" Type="http://schemas.openxmlformats.org/officeDocument/2006/relationships/hyperlink" Target="http://www.stats.ox.ac.uk/~snijders/Equivalence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dkoutra/tut/sdm14_part1a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ucr.edu/~hanneman/nettext/C12_Equivalence.html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dkoutra/tut/sdm14_part1a.pdf" TargetMode="External"/><Relationship Id="rId2" Type="http://schemas.openxmlformats.org/officeDocument/2006/relationships/hyperlink" Target="http://faculty.ucr.edu/~hanneman/nettext/C12_Equivalence.html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dkoutra/tut/sdm14_part1a.pdf" TargetMode="External"/><Relationship Id="rId2" Type="http://schemas.openxmlformats.org/officeDocument/2006/relationships/hyperlink" Target="http://faculty.ucr.edu/~hanneman/nettext/C12_Equivalence.html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dkoutra/tut/sdm14_part1a.pdf" TargetMode="External"/><Relationship Id="rId2" Type="http://schemas.openxmlformats.org/officeDocument/2006/relationships/hyperlink" Target="http://faculty.ucr.edu/~hanneman/nettext/C12_Equivalence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15152-C940-4E76-A097-099F64F9A132}"/>
              </a:ext>
            </a:extLst>
          </p:cNvPr>
          <p:cNvSpPr txBox="1"/>
          <p:nvPr/>
        </p:nvSpPr>
        <p:spPr>
          <a:xfrm>
            <a:off x="1927244" y="5524596"/>
            <a:ext cx="718219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ileron Light" panose="00000400000000000000" pitchFamily="50" charset="0"/>
                <a:ea typeface="+mn-ea"/>
                <a:cs typeface="+mn-cs"/>
              </a:rPr>
              <a:t>MA4404 Complex Networks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Node Similarity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25E524B-9AC3-4AFD-BCF7-C46EB1A4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1" y="902517"/>
            <a:ext cx="2832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Arial" pitchFamily="34" charset="0"/>
              </a:rPr>
              <a:t>Excellence Through Knowledge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AF49FF9-E536-4CFE-ADB4-91157FC7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1" y="545499"/>
            <a:ext cx="360356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Prof. Ralucca Gera, rgera@nps.edu </a:t>
            </a:r>
          </a:p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Applied Mathematics Department,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Naval Postgraduate School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67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vs. Regular Equivalent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9855" y="1556721"/>
            <a:ext cx="8333699" cy="4394574"/>
          </a:xfrm>
        </p:spPr>
        <p:txBody>
          <a:bodyPr/>
          <a:lstStyle/>
          <a:p>
            <a:r>
              <a:rPr lang="en-US" dirty="0" err="1"/>
              <a:t>Defn</a:t>
            </a:r>
            <a:r>
              <a:rPr lang="en-US" dirty="0"/>
              <a:t>: Two vertices are </a:t>
            </a:r>
            <a:r>
              <a:rPr lang="en-US" dirty="0">
                <a:solidFill>
                  <a:srgbClr val="FF0000"/>
                </a:solidFill>
              </a:rPr>
              <a:t>structurally equivalent</a:t>
            </a:r>
            <a:r>
              <a:rPr lang="en-US" dirty="0"/>
              <a:t> if they have many common neighbors.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Defn</a:t>
            </a:r>
            <a:r>
              <a:rPr lang="en-US" dirty="0"/>
              <a:t>: Two vertices are </a:t>
            </a:r>
            <a:r>
              <a:rPr lang="en-US" dirty="0">
                <a:solidFill>
                  <a:srgbClr val="00B050"/>
                </a:solidFill>
              </a:rPr>
              <a:t>regularly equivalent </a:t>
            </a:r>
            <a:r>
              <a:rPr lang="en-US" dirty="0"/>
              <a:t>if they have many neighbors that are also equivalent. 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943100" y="2090739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24150" y="3132513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108200" y="3132513"/>
            <a:ext cx="304800" cy="3048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447800" y="3056313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58850" y="2751513"/>
            <a:ext cx="304800" cy="3048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397437" y="3056313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89026" y="2848350"/>
            <a:ext cx="304800" cy="3048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76600" y="2084763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15" name="Straight Connector 14"/>
          <p:cNvCxnSpPr>
            <a:stCxn id="5" idx="6"/>
            <a:endCxn id="11" idx="2"/>
          </p:cNvCxnSpPr>
          <p:nvPr/>
        </p:nvCxnSpPr>
        <p:spPr bwMode="auto">
          <a:xfrm>
            <a:off x="2247900" y="2243139"/>
            <a:ext cx="1841126" cy="7576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5" idx="5"/>
            <a:endCxn id="6" idx="1"/>
          </p:cNvCxnSpPr>
          <p:nvPr/>
        </p:nvCxnSpPr>
        <p:spPr bwMode="auto">
          <a:xfrm>
            <a:off x="2203263" y="2350902"/>
            <a:ext cx="565524" cy="8262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endCxn id="7" idx="0"/>
          </p:cNvCxnSpPr>
          <p:nvPr/>
        </p:nvCxnSpPr>
        <p:spPr bwMode="auto">
          <a:xfrm>
            <a:off x="2060575" y="2373314"/>
            <a:ext cx="200025" cy="75919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12" idx="3"/>
            <a:endCxn id="7" idx="7"/>
          </p:cNvCxnSpPr>
          <p:nvPr/>
        </p:nvCxnSpPr>
        <p:spPr bwMode="auto">
          <a:xfrm flipH="1">
            <a:off x="2368363" y="2344926"/>
            <a:ext cx="952874" cy="8322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2" idx="5"/>
            <a:endCxn id="11" idx="1"/>
          </p:cNvCxnSpPr>
          <p:nvPr/>
        </p:nvCxnSpPr>
        <p:spPr bwMode="auto">
          <a:xfrm>
            <a:off x="3536763" y="2344926"/>
            <a:ext cx="596900" cy="5480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2" idx="4"/>
            <a:endCxn id="6" idx="0"/>
          </p:cNvCxnSpPr>
          <p:nvPr/>
        </p:nvCxnSpPr>
        <p:spPr bwMode="auto">
          <a:xfrm flipH="1">
            <a:off x="2876550" y="2389563"/>
            <a:ext cx="552450" cy="7429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5" idx="3"/>
            <a:endCxn id="8" idx="0"/>
          </p:cNvCxnSpPr>
          <p:nvPr/>
        </p:nvCxnSpPr>
        <p:spPr bwMode="auto">
          <a:xfrm flipH="1">
            <a:off x="1600200" y="2350902"/>
            <a:ext cx="387537" cy="7054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2" idx="2"/>
            <a:endCxn id="8" idx="7"/>
          </p:cNvCxnSpPr>
          <p:nvPr/>
        </p:nvCxnSpPr>
        <p:spPr bwMode="auto">
          <a:xfrm flipH="1">
            <a:off x="1707963" y="2237163"/>
            <a:ext cx="1568637" cy="8637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1943100" y="4732713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724150" y="5774487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108200" y="5774487"/>
            <a:ext cx="304800" cy="3048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447800" y="5698287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958850" y="5393487"/>
            <a:ext cx="304800" cy="3048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397437" y="5698287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89026" y="5490324"/>
            <a:ext cx="304800" cy="3048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276600" y="4726737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7" name="Straight Connector 56"/>
          <p:cNvCxnSpPr>
            <a:stCxn id="49" idx="2"/>
            <a:endCxn id="53" idx="7"/>
          </p:cNvCxnSpPr>
          <p:nvPr/>
        </p:nvCxnSpPr>
        <p:spPr bwMode="auto">
          <a:xfrm flipH="1">
            <a:off x="1219013" y="4885113"/>
            <a:ext cx="724087" cy="5530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49" idx="6"/>
            <a:endCxn id="55" idx="2"/>
          </p:cNvCxnSpPr>
          <p:nvPr/>
        </p:nvCxnSpPr>
        <p:spPr bwMode="auto">
          <a:xfrm>
            <a:off x="2247900" y="4885113"/>
            <a:ext cx="1841126" cy="7576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49" idx="5"/>
            <a:endCxn id="54" idx="1"/>
          </p:cNvCxnSpPr>
          <p:nvPr/>
        </p:nvCxnSpPr>
        <p:spPr bwMode="auto">
          <a:xfrm>
            <a:off x="2203263" y="4992876"/>
            <a:ext cx="1238811" cy="7500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6" idx="3"/>
            <a:endCxn id="51" idx="7"/>
          </p:cNvCxnSpPr>
          <p:nvPr/>
        </p:nvCxnSpPr>
        <p:spPr bwMode="auto">
          <a:xfrm flipH="1">
            <a:off x="2368363" y="4986900"/>
            <a:ext cx="952874" cy="8322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56" idx="5"/>
            <a:endCxn id="55" idx="1"/>
          </p:cNvCxnSpPr>
          <p:nvPr/>
        </p:nvCxnSpPr>
        <p:spPr bwMode="auto">
          <a:xfrm>
            <a:off x="3536763" y="4986900"/>
            <a:ext cx="596900" cy="5480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56" idx="4"/>
            <a:endCxn id="50" idx="0"/>
          </p:cNvCxnSpPr>
          <p:nvPr/>
        </p:nvCxnSpPr>
        <p:spPr bwMode="auto">
          <a:xfrm flipH="1">
            <a:off x="2876550" y="5031537"/>
            <a:ext cx="552450" cy="7429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49" idx="3"/>
            <a:endCxn id="52" idx="0"/>
          </p:cNvCxnSpPr>
          <p:nvPr/>
        </p:nvCxnSpPr>
        <p:spPr bwMode="auto">
          <a:xfrm flipH="1">
            <a:off x="1600200" y="4992876"/>
            <a:ext cx="387537" cy="7054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56" idx="2"/>
            <a:endCxn id="52" idx="7"/>
          </p:cNvCxnSpPr>
          <p:nvPr/>
        </p:nvCxnSpPr>
        <p:spPr bwMode="auto">
          <a:xfrm flipH="1">
            <a:off x="1707963" y="4879137"/>
            <a:ext cx="1568637" cy="8637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5181600" y="2884051"/>
                <a:ext cx="39623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Such as two math students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 know the same professors, same topics, …, , i.e. substitutable in the field</a:t>
                </a:r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884051"/>
                <a:ext cx="3962399" cy="923330"/>
              </a:xfrm>
              <a:prstGeom prst="rect">
                <a:avLst/>
              </a:prstGeom>
              <a:blipFill>
                <a:blip r:embed="rId2"/>
                <a:stretch>
                  <a:fillRect l="-1231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5257800" y="5251824"/>
                <a:ext cx="3886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Such as two Deans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are in similar positions based on the ties to provost, president, department chairs, …</a:t>
                </a: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251824"/>
                <a:ext cx="3886200" cy="1200329"/>
              </a:xfrm>
              <a:prstGeom prst="rect">
                <a:avLst/>
              </a:prstGeom>
              <a:blipFill>
                <a:blip r:embed="rId3"/>
                <a:stretch>
                  <a:fillRect l="-1413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886989" y="1752600"/>
                <a:ext cx="373611" cy="371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89" y="1752600"/>
                <a:ext cx="373611" cy="371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3586143" y="4591981"/>
                <a:ext cx="372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43" y="4591981"/>
                <a:ext cx="3724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2189143" y="4591981"/>
                <a:ext cx="3762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43" y="4591981"/>
                <a:ext cx="37625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3200400" y="1760913"/>
                <a:ext cx="372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760913"/>
                <a:ext cx="37247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9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7" grpId="0"/>
      <p:bldP spid="68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44C3A9-02B4-4A21-BC60-5D82B2C61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63" y="2831081"/>
            <a:ext cx="4210050" cy="2200275"/>
          </a:xfrm>
          <a:prstGeom prst="rect">
            <a:avLst/>
          </a:prstGeom>
        </p:spPr>
      </p:pic>
      <p:sp>
        <p:nvSpPr>
          <p:cNvPr id="8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010746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10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2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7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6" y="2878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027028-EB3F-4A57-974B-A196876ADC9C}"/>
              </a:ext>
            </a:extLst>
          </p:cNvPr>
          <p:cNvSpPr txBox="1"/>
          <p:nvPr/>
        </p:nvSpPr>
        <p:spPr>
          <a:xfrm>
            <a:off x="6369238" y="2846407"/>
            <a:ext cx="2585103" cy="1855328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b">
            <a:normAutofit fontScale="77500" lnSpcReduction="20000"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Structural Equivalent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4472C4"/>
                </a:solidFill>
                <a:latin typeface="Arial" pitchFamily="34" charset="0"/>
                <a:cs typeface="Arial" pitchFamily="34" charset="0"/>
              </a:rPr>
              <a:t>Nodes</a:t>
            </a:r>
          </a:p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en-US" sz="4000" dirty="0"/>
              <a:t>share many neighbors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ileron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106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65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3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1"/>
    </mc:Choice>
    <mc:Fallback xmlns="">
      <p:transition spd="slow" advTm="1668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1" y="351605"/>
                <a:ext cx="6764756" cy="1325563"/>
              </a:xfrm>
            </p:spPr>
            <p:txBody>
              <a:bodyPr/>
              <a:lstStyle/>
              <a:p>
                <a:r>
                  <a:rPr lang="en-US" dirty="0"/>
                  <a:t>Measuring s</a:t>
                </a:r>
                <a:r>
                  <a:rPr lang="en-US" dirty="0">
                    <a:solidFill>
                      <a:schemeClr val="bg1"/>
                    </a:solidFill>
                  </a:rPr>
                  <a:t>tructural similarity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1" y="351605"/>
                <a:ext cx="6764756" cy="1325563"/>
              </a:xfrm>
              <a:blipFill>
                <a:blip r:embed="rId2"/>
                <a:stretch>
                  <a:fillRect l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32015" y="1600200"/>
                <a:ext cx="7983334" cy="56388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How can we measure this similarity?</a:t>
                </a:r>
              </a:p>
              <a:p>
                <a:pPr lvl="1"/>
                <a:r>
                  <a:rPr lang="en-US" sz="2000" dirty="0">
                    <a:solidFill>
                      <a:srgbClr val="FF0000"/>
                    </a:solidFill>
                  </a:rPr>
                  <a:t>measuring different ways of counting common neighbors 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1.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Count of common neighbors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]|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2. </a:t>
                </a:r>
                <a:r>
                  <a:rPr lang="en-US" sz="2000" dirty="0">
                    <a:solidFill>
                      <a:srgbClr val="FF0000"/>
                    </a:solidFill>
                  </a:rPr>
                  <a:t>Normalized common neighbors </a:t>
                </a:r>
                <a:r>
                  <a:rPr lang="en-US" sz="2000" dirty="0"/>
                  <a:t>(divide by a constant):</a:t>
                </a:r>
              </a:p>
              <a:p>
                <a:pPr lvl="1"/>
                <a:r>
                  <a:rPr lang="en-US" sz="2000" dirty="0"/>
                  <a:t>by the number of vertices: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)|</m:t>
                        </m:r>
                      </m:den>
                    </m:f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by the max number of common neighbors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 err="1">
                    <a:solidFill>
                      <a:srgbClr val="FF0000"/>
                    </a:solidFill>
                  </a:rPr>
                  <a:t>Jaccard</a:t>
                </a:r>
                <a:r>
                  <a:rPr lang="en-US" sz="2000" dirty="0">
                    <a:solidFill>
                      <a:srgbClr val="FF0000"/>
                    </a:solidFill>
                  </a:rPr>
                  <a:t> similarity </a:t>
                </a:r>
                <a:r>
                  <a:rPr lang="en-US" sz="2000" dirty="0"/>
                  <a:t>is the quotient of number of common to the union of all neighbors:</a:t>
                </a:r>
                <a:endParaRPr lang="en-US" sz="20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∪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∪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000" dirty="0"/>
                  <a:t>Fast to compute (thus popular) as it just counts neighbors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2015" y="1600200"/>
                <a:ext cx="7983334" cy="5638800"/>
              </a:xfrm>
              <a:blipFill>
                <a:blip r:embed="rId3"/>
                <a:stretch>
                  <a:fillRect l="-763" t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934199" y="6096000"/>
            <a:ext cx="2208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latin typeface="CMR9"/>
              </a:rPr>
              <a:t>P. Jaccard, Bulletin de la </a:t>
            </a:r>
            <a:r>
              <a:rPr lang="fr-FR" sz="800" dirty="0" err="1">
                <a:latin typeface="CMR9"/>
              </a:rPr>
              <a:t>Soci´et´e</a:t>
            </a:r>
            <a:r>
              <a:rPr lang="fr-FR" sz="800" dirty="0">
                <a:latin typeface="CMR9"/>
              </a:rPr>
              <a:t> Vaudoise des Sciences </a:t>
            </a:r>
            <a:r>
              <a:rPr lang="en-US" sz="800" dirty="0" err="1">
                <a:latin typeface="CMR9"/>
              </a:rPr>
              <a:t>Naturelles</a:t>
            </a:r>
            <a:r>
              <a:rPr lang="en-US" sz="800" dirty="0">
                <a:latin typeface="CMR9"/>
              </a:rPr>
              <a:t> </a:t>
            </a:r>
            <a:r>
              <a:rPr lang="en-US" sz="800" dirty="0">
                <a:latin typeface="CMBX9"/>
              </a:rPr>
              <a:t>37</a:t>
            </a:r>
            <a:r>
              <a:rPr lang="en-US" sz="800" dirty="0">
                <a:latin typeface="CMR9"/>
              </a:rPr>
              <a:t>, 547 (1901).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492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51605"/>
            <a:ext cx="6764756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Structural similarity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82385" y="1659157"/>
                <a:ext cx="8685415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3. </a:t>
                </a:r>
                <a:r>
                  <a:rPr lang="en-US" sz="1800" dirty="0">
                    <a:solidFill>
                      <a:srgbClr val="FF0000"/>
                    </a:solidFill>
                  </a:rPr>
                  <a:t>Cosine similarity </a:t>
                </a:r>
                <a:r>
                  <a:rPr lang="en-US" sz="1800" dirty="0"/>
                  <a:t>(divide by variable):</a:t>
                </a:r>
              </a:p>
              <a:p>
                <a:pPr marL="0" indent="0">
                  <a:buNone/>
                </a:pPr>
                <a:r>
                  <a:rPr lang="en-US" sz="1800" dirty="0"/>
                  <a:t>Let </a:t>
                </a:r>
                <a:r>
                  <a:rPr lang="en-US" sz="1800" i="1" dirty="0"/>
                  <a:t>x </a:t>
                </a:r>
                <a:r>
                  <a:rPr lang="en-US" sz="1800" dirty="0"/>
                  <a:t>be the row corresponding to vertex </a:t>
                </a:r>
                <a:r>
                  <a:rPr lang="en-US" sz="1800" i="1" dirty="0"/>
                  <a:t>i</a:t>
                </a:r>
                <a:r>
                  <a:rPr lang="en-US" sz="1800" dirty="0"/>
                  <a:t> in A, and</a:t>
                </a:r>
              </a:p>
              <a:p>
                <a:pPr marL="0" indent="0">
                  <a:buNone/>
                </a:pPr>
                <a:r>
                  <a:rPr lang="en-US" sz="1800" dirty="0"/>
                  <a:t>Let</a:t>
                </a:r>
                <a:r>
                  <a:rPr lang="en-US" sz="1800" i="1" dirty="0"/>
                  <a:t> y </a:t>
                </a:r>
                <a:r>
                  <a:rPr lang="en-US" sz="1800" dirty="0"/>
                  <a:t>be the column corresponding to vertex </a:t>
                </a:r>
                <a:r>
                  <a:rPr lang="en-US" sz="1800" i="1" dirty="0"/>
                  <a:t>j</a:t>
                </a:r>
                <a:r>
                  <a:rPr lang="en-US" sz="1800" dirty="0"/>
                  <a:t> in A.  Then</a:t>
                </a:r>
                <a:endParaRPr lang="en-US" sz="18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/>
                          </a:rPr>
                          <m:t>α</m:t>
                        </m:r>
                        <m:r>
                          <a:rPr lang="en-US" sz="1800" b="0" i="1" smtClean="0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 ∙</m:t>
                            </m:r>
                            <m:r>
                              <a:rPr lang="en-US" sz="18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</a:rPr>
                              <m:t>∙|</m:t>
                            </m:r>
                            <m:r>
                              <a:rPr lang="en-US" sz="1800" b="1" i="1" smtClean="0">
                                <a:latin typeface="Cambria Math"/>
                              </a:rPr>
                              <m:t>𝒚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|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1" smtClean="0"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𝑖𝑘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i="1" smtClean="0"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𝑘𝑗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rad>
                        <m:r>
                          <a:rPr lang="en-US" sz="1800" b="0" i="1" smtClean="0">
                            <a:latin typeface="Cambria Math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/>
                                  </a:rPr>
                                  <m:t>𝑘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rad>
                      </m:den>
                    </m:f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?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?</m:t>
                        </m:r>
                      </m:den>
                    </m:f>
                  </m:oMath>
                </a14:m>
                <a:r>
                  <a:rPr lang="en-US" sz="1800" dirty="0"/>
                  <a:t>  simplifies to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dirty="0">
                                    <a:latin typeface="Cambria Math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sz="1800" i="1" dirty="0">
                                    <a:latin typeface="Cambria Math"/>
                                  </a:rPr>
                                  <m:t>𝑖</m:t>
                                </m:r>
                              </m:e>
                            </m:func>
                            <m:r>
                              <a:rPr lang="en-US" sz="1800" i="1" dirty="0">
                                <a:latin typeface="Cambria Math"/>
                              </a:rPr>
                              <m:t> </m:t>
                            </m:r>
                          </m:e>
                        </m:rad>
                        <m:r>
                          <a:rPr lang="en-US" sz="1800" i="1" dirty="0"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dirty="0">
                                    <a:latin typeface="Cambria Math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sz="1800" i="1" dirty="0">
                                    <a:latin typeface="Cambria Math"/>
                                  </a:rPr>
                                  <m:t>𝑗</m:t>
                                </m:r>
                              </m:e>
                            </m:func>
                          </m:e>
                        </m:rad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=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/>
                          </a:rPr>
                          <m:t>𝑛𝑢𝑚𝑏𝑒𝑟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𝑜𝑓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𝑐𝑜𝑚𝑚𝑜𝑛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𝑛𝑒𝑖𝑔h𝑏𝑜𝑟𝑠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dirty="0" smtClean="0">
                                    <a:latin typeface="Cambria Math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sz="1800" b="0" i="1" dirty="0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func>
                            <m:r>
                              <a:rPr lang="en-US" sz="1800" b="0" i="1" dirty="0" smtClean="0">
                                <a:latin typeface="Cambria Math"/>
                              </a:rPr>
                              <m:t> </m:t>
                            </m:r>
                          </m:e>
                        </m:rad>
                        <m:r>
                          <a:rPr lang="en-US" sz="1800" b="0" i="1" dirty="0" smtClean="0"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dirty="0" smtClean="0">
                                    <a:latin typeface="Cambria Math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sz="1800" b="0" i="1" dirty="0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func>
                          </m:e>
                        </m:rad>
                      </m:den>
                    </m:f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Convention:  If</a:t>
                </a:r>
                <a:r>
                  <a:rPr lang="en-US" sz="1800" i="1" dirty="0"/>
                  <a:t> deg i</a:t>
                </a:r>
                <a:r>
                  <a:rPr lang="en-US" sz="1800" dirty="0"/>
                  <a:t> = 0 (denominator is 0), then </a:t>
                </a:r>
                <a:r>
                  <a:rPr lang="en-US" sz="1800" i="1" dirty="0"/>
                  <a:t>cos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1800" dirty="0"/>
                  <a:t> = 0 (orthogonal vectors).  </a:t>
                </a:r>
                <a:br>
                  <a:rPr lang="en-US" sz="1800" dirty="0"/>
                </a:br>
                <a:r>
                  <a:rPr lang="en-US" sz="1800" dirty="0"/>
                  <a:t>Range: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0≤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/>
                          </a:rPr>
                          <m:t>α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≤1</m:t>
                        </m:r>
                      </m:e>
                    </m:func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Cosine similarity is an example of a </a:t>
                </a:r>
                <a:r>
                  <a:rPr lang="en-US" sz="1800" dirty="0" err="1"/>
                  <a:t>baseic</a:t>
                </a:r>
                <a:r>
                  <a:rPr lang="en-US" sz="1800" dirty="0"/>
                  <a:t> technique used in </a:t>
                </a:r>
              </a:p>
              <a:p>
                <a:pPr lvl="1"/>
                <a:r>
                  <a:rPr lang="en-US" sz="1600" dirty="0"/>
                  <a:t>information retrieval, </a:t>
                </a:r>
              </a:p>
              <a:p>
                <a:pPr lvl="1"/>
                <a:r>
                  <a:rPr lang="en-US" sz="1600" dirty="0"/>
                  <a:t>text analysis, or </a:t>
                </a:r>
              </a:p>
              <a:p>
                <a:pPr lvl="1"/>
                <a:r>
                  <a:rPr lang="en-US" sz="1600" dirty="0"/>
                  <a:t>any comparison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1600" dirty="0"/>
                  <a:t>, where each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1600" dirty="0"/>
                  <a:t> can be vectorized based on their components 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82385" y="1659157"/>
                <a:ext cx="8685415" cy="5562600"/>
              </a:xfrm>
              <a:blipFill>
                <a:blip r:embed="rId2"/>
                <a:stretch>
                  <a:fillRect l="-63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867400" y="6105404"/>
            <a:ext cx="342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CMR9"/>
              </a:rPr>
              <a:t>G. Salton, </a:t>
            </a:r>
            <a:r>
              <a:rPr lang="en-US" sz="800" i="1" dirty="0">
                <a:latin typeface="CMTI9"/>
              </a:rPr>
              <a:t>Automatic Text Processing: The Transformation, Analysis, and Retrieval of Information by Computer</a:t>
            </a:r>
            <a:r>
              <a:rPr lang="en-US" sz="800" dirty="0">
                <a:latin typeface="CMR9"/>
              </a:rPr>
              <a:t>(Addison-Wesley, Reading, MA, 1989).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8381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>
                <a:ea typeface="新細明體" pitchFamily="2" charset="-120"/>
              </a:rPr>
              <a:t>Technique used in text analysis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EC6A6-CB04-4454-915A-7CEB7E00C559}" type="slidenum">
              <a:rPr lang="en-US" altLang="en-US"/>
              <a:pPr/>
              <a:t>14</a:t>
            </a:fld>
            <a:endParaRPr lang="en-US" altLang="en-US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03" name="Rectangle 3"/>
              <p:cNvSpPr>
                <a:spLocks noGrp="1" noChangeArrowheads="1"/>
              </p:cNvSpPr>
              <p:nvPr>
                <p:ph type="body" sz="half" idx="2"/>
              </p:nvPr>
            </p:nvSpPr>
            <p:spPr>
              <a:xfrm>
                <a:off x="467639" y="1668880"/>
                <a:ext cx="8268861" cy="4184567"/>
              </a:xfrm>
            </p:spPr>
            <p:txBody>
              <a:bodyPr>
                <a:normAutofit/>
              </a:bodyPr>
              <a:lstStyle/>
              <a:p>
                <a:pPr marL="188913" indent="-188913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zh-TW" dirty="0">
                    <a:ea typeface="新細明體" pitchFamily="2" charset="-120"/>
                  </a:rPr>
                  <a:t>A collection of </a:t>
                </a:r>
                <a:r>
                  <a:rPr lang="en-US" altLang="zh-TW" i="1" dirty="0">
                    <a:ea typeface="新細明體" pitchFamily="2" charset="-120"/>
                  </a:rPr>
                  <a:t>n</a:t>
                </a:r>
                <a:r>
                  <a:rPr lang="en-US" altLang="zh-TW" dirty="0">
                    <a:ea typeface="新細明體" pitchFamily="2" charset="-120"/>
                  </a:rPr>
                  <a:t> documents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2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2" charset="-12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2" charset="-12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2" charset="-12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2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2" charset="-12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2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2" charset="-120"/>
                      </a:rPr>
                      <m:t>,…,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2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2" charset="-12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2" charset="-12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2" charset="-120"/>
                  </a:rPr>
                  <a:t>) can be represented in the vector space model by a term-document matrix.</a:t>
                </a:r>
              </a:p>
              <a:p>
                <a:pPr marL="188913" indent="-188913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zh-TW" dirty="0">
                    <a:ea typeface="新細明體" pitchFamily="2" charset="-120"/>
                  </a:rPr>
                  <a:t>A list of </a:t>
                </a:r>
                <a:r>
                  <a:rPr lang="en-US" altLang="zh-TW" i="1" dirty="0">
                    <a:ea typeface="新細明體" pitchFamily="2" charset="-120"/>
                  </a:rPr>
                  <a:t>t</a:t>
                </a:r>
                <a:r>
                  <a:rPr lang="en-US" altLang="zh-TW" dirty="0">
                    <a:ea typeface="新細明體" pitchFamily="2" charset="-120"/>
                  </a:rPr>
                  <a:t> terms of interest: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2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2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2" charset="-12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2" charset="-12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2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2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2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2" charset="-120"/>
                      </a:rPr>
                      <m:t>, …,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2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2" charset="-12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2" charset="-12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2" charset="-120"/>
                </a:endParaRPr>
              </a:p>
              <a:p>
                <a:pPr marL="188913" indent="-188913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zh-TW" dirty="0">
                    <a:ea typeface="新細明體" pitchFamily="2" charset="-120"/>
                  </a:rPr>
                  <a:t>An entry in the matrix corresponds to the </a:t>
                </a:r>
                <a:r>
                  <a:rPr lang="en-US" altLang="zh-TW" dirty="0">
                    <a:solidFill>
                      <a:srgbClr val="0070C0"/>
                    </a:solidFill>
                    <a:ea typeface="新細明體" pitchFamily="2" charset="-120"/>
                  </a:rPr>
                  <a:t>“weight” of a term in the document</a:t>
                </a:r>
                <a:r>
                  <a:rPr lang="en-US" altLang="zh-TW" dirty="0">
                    <a:ea typeface="新細明體" pitchFamily="2" charset="-120"/>
                  </a:rPr>
                  <a:t>; zero means the term has no significance in the document or it simply doesn’t exist in the document.</a:t>
                </a:r>
                <a:endParaRPr lang="en-US" altLang="zh-TW" i="1" baseline="-25000" dirty="0">
                  <a:ea typeface="新細明體" pitchFamily="2" charset="-120"/>
                </a:endParaRPr>
              </a:p>
            </p:txBody>
          </p:sp>
        </mc:Choice>
        <mc:Fallback>
          <p:sp>
            <p:nvSpPr>
              <p:cNvPr id="102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67639" y="1668880"/>
                <a:ext cx="8268861" cy="4184567"/>
              </a:xfrm>
              <a:blipFill>
                <a:blip r:embed="rId2"/>
                <a:stretch>
                  <a:fillRect l="-811" t="-1603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2438400" y="3524250"/>
            <a:ext cx="3352800" cy="2647950"/>
            <a:chOff x="1632" y="1776"/>
            <a:chExt cx="2046" cy="1668"/>
          </a:xfrm>
        </p:grpSpPr>
        <p:grpSp>
          <p:nvGrpSpPr>
            <p:cNvPr id="102405" name="Group 5"/>
            <p:cNvGrpSpPr>
              <a:grpSpLocks/>
            </p:cNvGrpSpPr>
            <p:nvPr/>
          </p:nvGrpSpPr>
          <p:grpSpPr bwMode="auto">
            <a:xfrm>
              <a:off x="1632" y="1776"/>
              <a:ext cx="2026" cy="1575"/>
              <a:chOff x="1824" y="1296"/>
              <a:chExt cx="1930" cy="1575"/>
            </a:xfrm>
          </p:grpSpPr>
          <p:sp>
            <p:nvSpPr>
              <p:cNvPr id="102406" name="AutoShape 6"/>
              <p:cNvSpPr>
                <a:spLocks/>
              </p:cNvSpPr>
              <p:nvPr/>
            </p:nvSpPr>
            <p:spPr bwMode="auto">
              <a:xfrm>
                <a:off x="1824" y="1296"/>
                <a:ext cx="143" cy="1575"/>
              </a:xfrm>
              <a:prstGeom prst="leftBracket">
                <a:avLst>
                  <a:gd name="adj" fmla="val 9178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407" name="AutoShape 7"/>
              <p:cNvSpPr>
                <a:spLocks/>
              </p:cNvSpPr>
              <p:nvPr/>
            </p:nvSpPr>
            <p:spPr bwMode="auto">
              <a:xfrm>
                <a:off x="3648" y="1296"/>
                <a:ext cx="106" cy="1565"/>
              </a:xfrm>
              <a:prstGeom prst="rightBracket">
                <a:avLst>
                  <a:gd name="adj" fmla="val 14149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2408" name="Text Box 8"/>
            <p:cNvSpPr txBox="1">
              <a:spLocks noChangeArrowheads="1"/>
            </p:cNvSpPr>
            <p:nvPr/>
          </p:nvSpPr>
          <p:spPr bwMode="auto">
            <a:xfrm>
              <a:off x="1732" y="1776"/>
              <a:ext cx="1946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kumimoji="1" lang="en-US" altLang="zh-TW" sz="2400" i="1" dirty="0">
                  <a:ea typeface="新細明體" pitchFamily="2" charset="-120"/>
                </a:rPr>
                <a:t>        </a:t>
              </a:r>
              <a:r>
                <a:rPr kumimoji="1" lang="en-US" altLang="zh-TW" sz="2400" i="1" dirty="0">
                  <a:solidFill>
                    <a:srgbClr val="FF0000"/>
                  </a:solidFill>
                  <a:ea typeface="新細明體" pitchFamily="2" charset="-120"/>
                </a:rPr>
                <a:t>T</a:t>
              </a:r>
              <a:r>
                <a:rPr kumimoji="1" lang="en-US" altLang="zh-TW" sz="2400" i="1" baseline="-25000" dirty="0">
                  <a:solidFill>
                    <a:srgbClr val="FF0000"/>
                  </a:solidFill>
                  <a:ea typeface="新細明體" pitchFamily="2" charset="-120"/>
                </a:rPr>
                <a:t>1</a:t>
              </a:r>
              <a:r>
                <a:rPr kumimoji="1" lang="en-US" altLang="zh-TW" sz="2400" i="1" dirty="0">
                  <a:solidFill>
                    <a:srgbClr val="FF0000"/>
                  </a:solidFill>
                  <a:ea typeface="新細明體" pitchFamily="2" charset="-120"/>
                </a:rPr>
                <a:t>   T</a:t>
              </a:r>
              <a:r>
                <a:rPr kumimoji="1" lang="en-US" altLang="zh-TW" sz="2400" i="1" baseline="-25000" dirty="0">
                  <a:solidFill>
                    <a:srgbClr val="FF0000"/>
                  </a:solidFill>
                  <a:ea typeface="新細明體" pitchFamily="2" charset="-120"/>
                </a:rPr>
                <a:t>2</a:t>
              </a:r>
              <a:r>
                <a:rPr kumimoji="1" lang="en-US" altLang="zh-TW" sz="2400" i="1" dirty="0">
                  <a:solidFill>
                    <a:srgbClr val="FF0000"/>
                  </a:solidFill>
                  <a:ea typeface="新細明體" pitchFamily="2" charset="-120"/>
                </a:rPr>
                <a:t>    ….      T</a:t>
              </a:r>
              <a:r>
                <a:rPr kumimoji="1" lang="en-US" altLang="zh-TW" sz="2400" i="1" baseline="-25000" dirty="0">
                  <a:solidFill>
                    <a:srgbClr val="FF0000"/>
                  </a:solidFill>
                  <a:ea typeface="新細明體" pitchFamily="2" charset="-120"/>
                </a:rPr>
                <a:t>t</a:t>
              </a:r>
              <a:endParaRPr kumimoji="1" lang="en-US" altLang="zh-TW" sz="2400" i="1" dirty="0">
                <a:solidFill>
                  <a:srgbClr val="FF0000"/>
                </a:solidFill>
                <a:ea typeface="新細明體" pitchFamily="2" charset="-120"/>
              </a:endParaRPr>
            </a:p>
            <a:p>
              <a:pPr algn="l"/>
              <a:r>
                <a:rPr kumimoji="1" lang="en-US" altLang="zh-TW" sz="2400" i="1" dirty="0">
                  <a:solidFill>
                    <a:srgbClr val="FF0000"/>
                  </a:solidFill>
                  <a:ea typeface="新細明體" pitchFamily="2" charset="-120"/>
                </a:rPr>
                <a:t>D</a:t>
              </a:r>
              <a:r>
                <a:rPr kumimoji="1" lang="en-US" altLang="zh-TW" sz="2400" i="1" baseline="-25000" dirty="0">
                  <a:solidFill>
                    <a:srgbClr val="FF0000"/>
                  </a:solidFill>
                  <a:ea typeface="新細明體" pitchFamily="2" charset="-120"/>
                </a:rPr>
                <a:t>1</a:t>
              </a:r>
              <a:r>
                <a:rPr kumimoji="1" lang="en-US" altLang="zh-TW" sz="2400" i="1" dirty="0">
                  <a:ea typeface="新細明體" pitchFamily="2" charset="-120"/>
                </a:rPr>
                <a:t>    w</a:t>
              </a:r>
              <a:r>
                <a:rPr kumimoji="1" lang="en-US" altLang="zh-TW" sz="2400" i="1" baseline="-25000" dirty="0">
                  <a:ea typeface="新細明體" pitchFamily="2" charset="-120"/>
                </a:rPr>
                <a:t>11</a:t>
              </a:r>
              <a:r>
                <a:rPr kumimoji="1" lang="en-US" altLang="zh-TW" sz="2400" i="1" dirty="0">
                  <a:ea typeface="新細明體" pitchFamily="2" charset="-120"/>
                </a:rPr>
                <a:t>  w</a:t>
              </a:r>
              <a:r>
                <a:rPr kumimoji="1" lang="en-US" altLang="zh-TW" sz="2400" i="1" baseline="-25000" dirty="0">
                  <a:ea typeface="新細明體" pitchFamily="2" charset="-120"/>
                </a:rPr>
                <a:t>21</a:t>
              </a:r>
              <a:r>
                <a:rPr kumimoji="1" lang="en-US" altLang="zh-TW" sz="2400" i="1" dirty="0">
                  <a:ea typeface="新細明體" pitchFamily="2" charset="-120"/>
                </a:rPr>
                <a:t>   …      w</a:t>
              </a:r>
              <a:r>
                <a:rPr kumimoji="1" lang="en-US" altLang="zh-TW" sz="2400" i="1" baseline="-25000" dirty="0">
                  <a:ea typeface="新細明體" pitchFamily="2" charset="-120"/>
                </a:rPr>
                <a:t>t1</a:t>
              </a:r>
              <a:endParaRPr kumimoji="1" lang="en-US" altLang="zh-TW" sz="2400" i="1" dirty="0">
                <a:ea typeface="新細明體" pitchFamily="2" charset="-120"/>
              </a:endParaRPr>
            </a:p>
            <a:p>
              <a:pPr algn="l"/>
              <a:r>
                <a:rPr kumimoji="1" lang="en-US" altLang="zh-TW" sz="2400" i="1" dirty="0">
                  <a:solidFill>
                    <a:srgbClr val="FF0000"/>
                  </a:solidFill>
                  <a:ea typeface="新細明體" pitchFamily="2" charset="-120"/>
                </a:rPr>
                <a:t>D</a:t>
              </a:r>
              <a:r>
                <a:rPr kumimoji="1" lang="en-US" altLang="zh-TW" sz="2400" i="1" baseline="-25000" dirty="0">
                  <a:solidFill>
                    <a:srgbClr val="FF0000"/>
                  </a:solidFill>
                  <a:ea typeface="新細明體" pitchFamily="2" charset="-120"/>
                </a:rPr>
                <a:t>2</a:t>
              </a:r>
              <a:r>
                <a:rPr kumimoji="1" lang="en-US" altLang="zh-TW" sz="2400" i="1" baseline="-25000" dirty="0">
                  <a:ea typeface="新細明體" pitchFamily="2" charset="-120"/>
                </a:rPr>
                <a:t> </a:t>
              </a:r>
              <a:r>
                <a:rPr kumimoji="1" lang="en-US" altLang="zh-TW" sz="2400" i="1" dirty="0">
                  <a:ea typeface="新細明體" pitchFamily="2" charset="-120"/>
                </a:rPr>
                <a:t>   w</a:t>
              </a:r>
              <a:r>
                <a:rPr kumimoji="1" lang="en-US" altLang="zh-TW" sz="2400" i="1" baseline="-25000" dirty="0">
                  <a:ea typeface="新細明體" pitchFamily="2" charset="-120"/>
                </a:rPr>
                <a:t>12</a:t>
              </a:r>
              <a:r>
                <a:rPr kumimoji="1" lang="en-US" altLang="zh-TW" sz="2400" i="1" dirty="0">
                  <a:ea typeface="新細明體" pitchFamily="2" charset="-120"/>
                </a:rPr>
                <a:t>  w</a:t>
              </a:r>
              <a:r>
                <a:rPr kumimoji="1" lang="en-US" altLang="zh-TW" sz="2400" i="1" baseline="-25000" dirty="0">
                  <a:ea typeface="新細明體" pitchFamily="2" charset="-120"/>
                </a:rPr>
                <a:t>22</a:t>
              </a:r>
              <a:r>
                <a:rPr kumimoji="1" lang="en-US" altLang="zh-TW" sz="2400" i="1" dirty="0">
                  <a:ea typeface="新細明體" pitchFamily="2" charset="-120"/>
                </a:rPr>
                <a:t>   …      w</a:t>
              </a:r>
              <a:r>
                <a:rPr kumimoji="1" lang="en-US" altLang="zh-TW" sz="2400" i="1" baseline="-25000" dirty="0">
                  <a:ea typeface="新細明體" pitchFamily="2" charset="-120"/>
                </a:rPr>
                <a:t>t2</a:t>
              </a:r>
              <a:endParaRPr kumimoji="1" lang="en-US" altLang="zh-TW" sz="2400" i="1" dirty="0">
                <a:ea typeface="新細明體" pitchFamily="2" charset="-120"/>
              </a:endParaRPr>
            </a:p>
            <a:p>
              <a:pPr algn="l"/>
              <a:r>
                <a:rPr kumimoji="1" lang="en-US" altLang="zh-TW" sz="2400" i="1" dirty="0">
                  <a:ea typeface="新細明體" pitchFamily="2" charset="-120"/>
                </a:rPr>
                <a:t> </a:t>
              </a:r>
              <a:r>
                <a:rPr kumimoji="1" lang="en-US" altLang="zh-TW" sz="2400" dirty="0">
                  <a:solidFill>
                    <a:srgbClr val="FF0000"/>
                  </a:solidFill>
                  <a:ea typeface="新細明體" pitchFamily="2" charset="-120"/>
                </a:rPr>
                <a:t>:</a:t>
              </a:r>
              <a:r>
                <a:rPr kumimoji="1" lang="en-US" altLang="zh-TW" sz="2400" dirty="0">
                  <a:ea typeface="新細明體" pitchFamily="2" charset="-120"/>
                </a:rPr>
                <a:t>       :      :               :</a:t>
              </a:r>
            </a:p>
            <a:p>
              <a:pPr algn="l"/>
              <a:r>
                <a:rPr kumimoji="1" lang="en-US" altLang="zh-TW" sz="2400" dirty="0">
                  <a:ea typeface="新細明體" pitchFamily="2" charset="-120"/>
                </a:rPr>
                <a:t> </a:t>
              </a:r>
              <a:r>
                <a:rPr kumimoji="1" lang="en-US" altLang="zh-TW" sz="2400" dirty="0">
                  <a:solidFill>
                    <a:srgbClr val="FF0000"/>
                  </a:solidFill>
                  <a:ea typeface="新細明體" pitchFamily="2" charset="-120"/>
                </a:rPr>
                <a:t>:</a:t>
              </a:r>
              <a:r>
                <a:rPr kumimoji="1" lang="en-US" altLang="zh-TW" sz="2400" dirty="0">
                  <a:ea typeface="新細明體" pitchFamily="2" charset="-120"/>
                </a:rPr>
                <a:t>       :      :               :</a:t>
              </a:r>
              <a:endParaRPr kumimoji="1" lang="en-US" altLang="zh-TW" sz="2400" i="1" dirty="0">
                <a:ea typeface="新細明體" pitchFamily="2" charset="-120"/>
              </a:endParaRPr>
            </a:p>
            <a:p>
              <a:pPr algn="l"/>
              <a:r>
                <a:rPr kumimoji="1" lang="en-US" altLang="zh-TW" sz="2400" i="1" dirty="0" err="1">
                  <a:solidFill>
                    <a:srgbClr val="FF0000"/>
                  </a:solidFill>
                  <a:ea typeface="新細明體" pitchFamily="2" charset="-120"/>
                </a:rPr>
                <a:t>D</a:t>
              </a:r>
              <a:r>
                <a:rPr kumimoji="1" lang="en-US" altLang="zh-TW" sz="2400" i="1" baseline="-25000" dirty="0" err="1">
                  <a:solidFill>
                    <a:srgbClr val="FF0000"/>
                  </a:solidFill>
                  <a:ea typeface="新細明體" pitchFamily="2" charset="-120"/>
                </a:rPr>
                <a:t>n</a:t>
              </a:r>
              <a:r>
                <a:rPr kumimoji="1" lang="en-US" altLang="zh-TW" sz="2400" i="1" dirty="0">
                  <a:ea typeface="新細明體" pitchFamily="2" charset="-120"/>
                </a:rPr>
                <a:t>    w</a:t>
              </a:r>
              <a:r>
                <a:rPr kumimoji="1" lang="en-US" altLang="zh-TW" sz="2400" i="1" baseline="-25000" dirty="0">
                  <a:ea typeface="新細明體" pitchFamily="2" charset="-120"/>
                </a:rPr>
                <a:t>1n</a:t>
              </a:r>
              <a:r>
                <a:rPr kumimoji="1" lang="en-US" altLang="zh-TW" sz="2400" i="1" dirty="0">
                  <a:ea typeface="新細明體" pitchFamily="2" charset="-120"/>
                </a:rPr>
                <a:t>  w</a:t>
              </a:r>
              <a:r>
                <a:rPr kumimoji="1" lang="en-US" altLang="zh-TW" sz="2400" i="1" baseline="-25000" dirty="0">
                  <a:ea typeface="新細明體" pitchFamily="2" charset="-120"/>
                </a:rPr>
                <a:t>2n</a:t>
              </a:r>
              <a:r>
                <a:rPr kumimoji="1" lang="en-US" altLang="zh-TW" sz="2400" i="1" dirty="0">
                  <a:ea typeface="新細明體" pitchFamily="2" charset="-120"/>
                </a:rPr>
                <a:t>   …      </a:t>
              </a:r>
              <a:r>
                <a:rPr kumimoji="1" lang="en-US" altLang="zh-TW" sz="2400" i="1" dirty="0" err="1">
                  <a:ea typeface="新細明體" pitchFamily="2" charset="-120"/>
                </a:rPr>
                <a:t>w</a:t>
              </a:r>
              <a:r>
                <a:rPr kumimoji="1" lang="en-US" altLang="zh-TW" sz="2400" i="1" baseline="-25000" dirty="0" err="1">
                  <a:ea typeface="新細明體" pitchFamily="2" charset="-120"/>
                </a:rPr>
                <a:t>tn</a:t>
              </a:r>
              <a:endParaRPr kumimoji="1" lang="en-US" altLang="zh-TW" sz="2400" i="1" baseline="-25000" dirty="0">
                <a:ea typeface="新細明體" pitchFamily="2" charset="-120"/>
              </a:endParaRPr>
            </a:p>
            <a:p>
              <a:pPr algn="l"/>
              <a:endParaRPr kumimoji="1" lang="zh-TW" altLang="en-US" sz="2400" dirty="0">
                <a:ea typeface="新細明體" pitchFamily="2" charset="-12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24455" y="6161524"/>
            <a:ext cx="2867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altLang="en-US" sz="800" dirty="0"/>
              <a:t>Raymond J. Mooney, 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402968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>
                <a:ea typeface="新細明體" pitchFamily="2" charset="-120"/>
              </a:rPr>
              <a:t>Graphic Representation</a:t>
            </a: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B325D-F478-4887-B751-63117A948E2C}" type="slidenum">
              <a:rPr lang="en-US" altLang="en-US"/>
              <a:pPr/>
              <a:t>15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1207" y="1524000"/>
            <a:ext cx="3191594" cy="1693863"/>
          </a:xfrm>
          <a:solidFill>
            <a:srgbClr val="CCFFCC"/>
          </a:solidFill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zh-TW" sz="1800" dirty="0">
                <a:ea typeface="新細明體" pitchFamily="2" charset="-120"/>
              </a:rPr>
              <a:t>Example</a:t>
            </a:r>
            <a:r>
              <a:rPr lang="en-US" altLang="zh-TW" sz="1800" i="1" dirty="0">
                <a:ea typeface="新細明體" pitchFamily="2" charset="-120"/>
              </a:rPr>
              <a:t>: Given terms T</a:t>
            </a:r>
            <a:r>
              <a:rPr lang="en-US" altLang="zh-TW" sz="1800" i="1" baseline="-25000" dirty="0">
                <a:ea typeface="新細明體" pitchFamily="2" charset="-120"/>
              </a:rPr>
              <a:t>2, </a:t>
            </a:r>
            <a:r>
              <a:rPr lang="en-US" altLang="zh-TW" sz="1800" i="1" dirty="0">
                <a:ea typeface="新細明體" pitchFamily="2" charset="-120"/>
              </a:rPr>
              <a:t>T</a:t>
            </a:r>
            <a:r>
              <a:rPr lang="en-US" altLang="zh-TW" sz="1800" i="1" baseline="-25000" dirty="0">
                <a:ea typeface="新細明體" pitchFamily="2" charset="-120"/>
              </a:rPr>
              <a:t>2,</a:t>
            </a:r>
            <a:r>
              <a:rPr lang="en-US" altLang="zh-TW" sz="1800" i="1" dirty="0">
                <a:ea typeface="新細明體" pitchFamily="2" charset="-120"/>
              </a:rPr>
              <a:t> T</a:t>
            </a:r>
            <a:r>
              <a:rPr lang="en-US" altLang="zh-TW" sz="1800" i="1" baseline="-25000" dirty="0">
                <a:ea typeface="新細明體" pitchFamily="2" charset="-120"/>
              </a:rPr>
              <a:t>2 </a:t>
            </a:r>
            <a:endParaRPr lang="en-US" altLang="zh-TW" sz="1800" i="1" dirty="0">
              <a:ea typeface="新細明體" pitchFamily="2" charset="-120"/>
            </a:endParaRPr>
          </a:p>
          <a:p>
            <a:pPr>
              <a:buFontTx/>
              <a:buNone/>
            </a:pPr>
            <a:r>
              <a:rPr lang="en-US" altLang="zh-TW" sz="1800" i="1" dirty="0">
                <a:ea typeface="新細明體" pitchFamily="2" charset="-120"/>
              </a:rPr>
              <a:t>Documents D</a:t>
            </a:r>
            <a:r>
              <a:rPr lang="en-US" altLang="zh-TW" sz="1800" i="1" baseline="-25000" dirty="0">
                <a:ea typeface="新細明體" pitchFamily="2" charset="-120"/>
              </a:rPr>
              <a:t>1, </a:t>
            </a:r>
            <a:r>
              <a:rPr lang="en-US" altLang="zh-TW" sz="1800" i="1" dirty="0">
                <a:ea typeface="新細明體" pitchFamily="2" charset="-120"/>
              </a:rPr>
              <a:t>D</a:t>
            </a:r>
            <a:r>
              <a:rPr lang="en-US" altLang="zh-TW" sz="1800" i="1" baseline="-25000" dirty="0">
                <a:ea typeface="新細明體" pitchFamily="2" charset="-120"/>
              </a:rPr>
              <a:t>1 </a:t>
            </a:r>
            <a:r>
              <a:rPr lang="en-US" altLang="zh-TW" sz="1800" i="1" dirty="0">
                <a:ea typeface="新細明體" pitchFamily="2" charset="-120"/>
              </a:rPr>
              <a:t> and Query Q:</a:t>
            </a:r>
          </a:p>
          <a:p>
            <a:pPr>
              <a:buFontTx/>
              <a:buNone/>
            </a:pPr>
            <a:r>
              <a:rPr lang="en-US" altLang="zh-TW" sz="1800" i="1" dirty="0">
                <a:ea typeface="新細明體" pitchFamily="2" charset="-120"/>
              </a:rPr>
              <a:t>D</a:t>
            </a:r>
            <a:r>
              <a:rPr lang="en-US" altLang="zh-TW" sz="1800" i="1" baseline="-25000" dirty="0">
                <a:ea typeface="新細明體" pitchFamily="2" charset="-120"/>
              </a:rPr>
              <a:t>1</a:t>
            </a:r>
            <a:r>
              <a:rPr lang="en-US" altLang="zh-TW" sz="1800" i="1" dirty="0">
                <a:ea typeface="新細明體" pitchFamily="2" charset="-120"/>
              </a:rPr>
              <a:t> = 2T</a:t>
            </a:r>
            <a:r>
              <a:rPr lang="en-US" altLang="zh-TW" sz="1800" i="1" baseline="-25000" dirty="0">
                <a:ea typeface="新細明體" pitchFamily="2" charset="-120"/>
              </a:rPr>
              <a:t>1</a:t>
            </a:r>
            <a:r>
              <a:rPr lang="en-US" altLang="zh-TW" sz="1800" i="1" dirty="0">
                <a:ea typeface="新細明體" pitchFamily="2" charset="-120"/>
              </a:rPr>
              <a:t> + 3T</a:t>
            </a:r>
            <a:r>
              <a:rPr lang="en-US" altLang="zh-TW" sz="1800" i="1" baseline="-25000" dirty="0">
                <a:ea typeface="新細明體" pitchFamily="2" charset="-120"/>
              </a:rPr>
              <a:t>2</a:t>
            </a:r>
            <a:r>
              <a:rPr lang="en-US" altLang="zh-TW" sz="1800" i="1" dirty="0">
                <a:ea typeface="新細明體" pitchFamily="2" charset="-120"/>
              </a:rPr>
              <a:t> + 5T</a:t>
            </a:r>
            <a:r>
              <a:rPr lang="en-US" altLang="zh-TW" sz="1800" i="1" baseline="-25000" dirty="0">
                <a:ea typeface="新細明體" pitchFamily="2" charset="-120"/>
              </a:rPr>
              <a:t>3</a:t>
            </a:r>
          </a:p>
          <a:p>
            <a:pPr>
              <a:buFontTx/>
              <a:buNone/>
            </a:pPr>
            <a:r>
              <a:rPr lang="en-US" altLang="zh-TW" sz="1800" i="1" dirty="0">
                <a:ea typeface="新細明體" pitchFamily="2" charset="-120"/>
              </a:rPr>
              <a:t>D</a:t>
            </a:r>
            <a:r>
              <a:rPr lang="en-US" altLang="zh-TW" sz="1800" i="1" baseline="-25000" dirty="0">
                <a:ea typeface="新細明體" pitchFamily="2" charset="-120"/>
              </a:rPr>
              <a:t>2</a:t>
            </a:r>
            <a:r>
              <a:rPr lang="en-US" altLang="zh-TW" sz="1800" i="1" dirty="0">
                <a:ea typeface="新細明體" pitchFamily="2" charset="-120"/>
              </a:rPr>
              <a:t> = 3T</a:t>
            </a:r>
            <a:r>
              <a:rPr lang="en-US" altLang="zh-TW" sz="1800" i="1" baseline="-25000" dirty="0">
                <a:ea typeface="新細明體" pitchFamily="2" charset="-120"/>
              </a:rPr>
              <a:t>1</a:t>
            </a:r>
            <a:r>
              <a:rPr lang="en-US" altLang="zh-TW" sz="1800" i="1" dirty="0">
                <a:ea typeface="新細明體" pitchFamily="2" charset="-120"/>
              </a:rPr>
              <a:t> + 7T</a:t>
            </a:r>
            <a:r>
              <a:rPr lang="en-US" altLang="zh-TW" sz="1800" i="1" baseline="-25000" dirty="0">
                <a:ea typeface="新細明體" pitchFamily="2" charset="-120"/>
              </a:rPr>
              <a:t>2</a:t>
            </a:r>
            <a:r>
              <a:rPr lang="en-US" altLang="zh-TW" sz="1800" i="1" dirty="0">
                <a:ea typeface="新細明體" pitchFamily="2" charset="-120"/>
              </a:rPr>
              <a:t> +   T</a:t>
            </a:r>
            <a:r>
              <a:rPr lang="en-US" altLang="zh-TW" sz="1800" i="1" baseline="-25000" dirty="0">
                <a:ea typeface="新細明體" pitchFamily="2" charset="-120"/>
              </a:rPr>
              <a:t>3</a:t>
            </a:r>
          </a:p>
          <a:p>
            <a:pPr>
              <a:buFontTx/>
              <a:buNone/>
            </a:pPr>
            <a:r>
              <a:rPr lang="en-US" altLang="zh-TW" sz="1800" i="1" dirty="0">
                <a:ea typeface="新細明體" pitchFamily="2" charset="-120"/>
              </a:rPr>
              <a:t>Q = 0T</a:t>
            </a:r>
            <a:r>
              <a:rPr lang="en-US" altLang="zh-TW" sz="1800" i="1" baseline="-25000" dirty="0">
                <a:ea typeface="新細明體" pitchFamily="2" charset="-120"/>
              </a:rPr>
              <a:t>1</a:t>
            </a:r>
            <a:r>
              <a:rPr lang="en-US" altLang="zh-TW" sz="1800" i="1" dirty="0">
                <a:ea typeface="新細明體" pitchFamily="2" charset="-120"/>
              </a:rPr>
              <a:t> + 0T</a:t>
            </a:r>
            <a:r>
              <a:rPr lang="en-US" altLang="zh-TW" sz="1800" i="1" baseline="-25000" dirty="0">
                <a:ea typeface="新細明體" pitchFamily="2" charset="-120"/>
              </a:rPr>
              <a:t>2</a:t>
            </a:r>
            <a:r>
              <a:rPr lang="en-US" altLang="zh-TW" sz="1800" i="1" dirty="0">
                <a:ea typeface="新細明體" pitchFamily="2" charset="-120"/>
              </a:rPr>
              <a:t> +  2T</a:t>
            </a:r>
            <a:r>
              <a:rPr lang="en-US" altLang="zh-TW" sz="1800" i="1" baseline="-25000" dirty="0">
                <a:ea typeface="新細明體" pitchFamily="2" charset="-120"/>
              </a:rPr>
              <a:t>3</a:t>
            </a:r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4479925" y="4419600"/>
            <a:ext cx="35972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1381" name="Group 5"/>
          <p:cNvGrpSpPr>
            <a:grpSpLocks/>
          </p:cNvGrpSpPr>
          <p:nvPr/>
        </p:nvGrpSpPr>
        <p:grpSpPr bwMode="auto">
          <a:xfrm>
            <a:off x="1843087" y="1828800"/>
            <a:ext cx="6261100" cy="4176713"/>
            <a:chOff x="1305" y="1248"/>
            <a:chExt cx="3944" cy="2631"/>
          </a:xfrm>
        </p:grpSpPr>
        <p:sp>
          <p:nvSpPr>
            <p:cNvPr id="101382" name="Text Box 6"/>
            <p:cNvSpPr txBox="1">
              <a:spLocks noChangeArrowheads="1"/>
            </p:cNvSpPr>
            <p:nvPr/>
          </p:nvSpPr>
          <p:spPr bwMode="auto">
            <a:xfrm>
              <a:off x="3216" y="1257"/>
              <a:ext cx="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zh-TW" i="1">
                  <a:ea typeface="新細明體" pitchFamily="2" charset="-120"/>
                </a:rPr>
                <a:t>T</a:t>
              </a:r>
              <a:r>
                <a:rPr kumimoji="1" lang="en-US" altLang="zh-TW" i="1" baseline="-25000">
                  <a:ea typeface="新細明體" pitchFamily="2" charset="-120"/>
                </a:rPr>
                <a:t>3</a:t>
              </a:r>
              <a:endParaRPr kumimoji="1" lang="en-US" altLang="zh-TW">
                <a:ea typeface="新細明體" pitchFamily="2" charset="-120"/>
              </a:endParaRPr>
            </a:p>
          </p:txBody>
        </p:sp>
        <p:sp>
          <p:nvSpPr>
            <p:cNvPr id="101383" name="Line 7"/>
            <p:cNvSpPr>
              <a:spLocks noChangeShapeType="1"/>
            </p:cNvSpPr>
            <p:nvPr/>
          </p:nvSpPr>
          <p:spPr bwMode="auto">
            <a:xfrm>
              <a:off x="3143" y="2871"/>
              <a:ext cx="18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1384" name="Line 8"/>
            <p:cNvSpPr>
              <a:spLocks noChangeShapeType="1"/>
            </p:cNvSpPr>
            <p:nvPr/>
          </p:nvSpPr>
          <p:spPr bwMode="auto">
            <a:xfrm flipH="1">
              <a:off x="1543" y="2869"/>
              <a:ext cx="1587" cy="10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1385" name="Line 9"/>
            <p:cNvSpPr>
              <a:spLocks noChangeShapeType="1"/>
            </p:cNvSpPr>
            <p:nvPr/>
          </p:nvSpPr>
          <p:spPr bwMode="auto">
            <a:xfrm flipV="1">
              <a:off x="3130" y="1248"/>
              <a:ext cx="0" cy="1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1386" name="Line 10"/>
            <p:cNvSpPr>
              <a:spLocks noChangeShapeType="1"/>
            </p:cNvSpPr>
            <p:nvPr/>
          </p:nvSpPr>
          <p:spPr bwMode="auto">
            <a:xfrm flipH="1">
              <a:off x="2784" y="2862"/>
              <a:ext cx="73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1387" name="Line 11"/>
            <p:cNvSpPr>
              <a:spLocks noChangeShapeType="1"/>
            </p:cNvSpPr>
            <p:nvPr/>
          </p:nvSpPr>
          <p:spPr bwMode="auto">
            <a:xfrm>
              <a:off x="2352" y="3360"/>
              <a:ext cx="475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1388" name="Line 12"/>
            <p:cNvSpPr>
              <a:spLocks noChangeShapeType="1"/>
            </p:cNvSpPr>
            <p:nvPr/>
          </p:nvSpPr>
          <p:spPr bwMode="auto">
            <a:xfrm flipV="1">
              <a:off x="2784" y="211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1389" name="Line 13"/>
            <p:cNvSpPr>
              <a:spLocks noChangeShapeType="1"/>
            </p:cNvSpPr>
            <p:nvPr/>
          </p:nvSpPr>
          <p:spPr bwMode="auto">
            <a:xfrm flipH="1" flipV="1">
              <a:off x="2784" y="2016"/>
              <a:ext cx="346" cy="823"/>
            </a:xfrm>
            <a:prstGeom prst="line">
              <a:avLst/>
            </a:prstGeom>
            <a:noFill/>
            <a:ln w="57150">
              <a:solidFill>
                <a:schemeClr val="accent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1390" name="Line 14"/>
            <p:cNvSpPr>
              <a:spLocks noChangeShapeType="1"/>
            </p:cNvSpPr>
            <p:nvPr/>
          </p:nvSpPr>
          <p:spPr bwMode="auto">
            <a:xfrm flipH="1">
              <a:off x="2371" y="2880"/>
              <a:ext cx="1339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1391" name="Line 15"/>
            <p:cNvSpPr>
              <a:spLocks noChangeShapeType="1"/>
            </p:cNvSpPr>
            <p:nvPr/>
          </p:nvSpPr>
          <p:spPr bwMode="auto">
            <a:xfrm flipH="1" flipV="1">
              <a:off x="1839" y="3701"/>
              <a:ext cx="558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1392" name="Line 16"/>
            <p:cNvSpPr>
              <a:spLocks noChangeShapeType="1"/>
            </p:cNvSpPr>
            <p:nvPr/>
          </p:nvSpPr>
          <p:spPr bwMode="auto">
            <a:xfrm flipV="1">
              <a:off x="2419" y="3504"/>
              <a:ext cx="0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1393" name="Line 17"/>
            <p:cNvSpPr>
              <a:spLocks noChangeShapeType="1"/>
            </p:cNvSpPr>
            <p:nvPr/>
          </p:nvSpPr>
          <p:spPr bwMode="auto">
            <a:xfrm flipH="1">
              <a:off x="2408" y="2858"/>
              <a:ext cx="710" cy="666"/>
            </a:xfrm>
            <a:prstGeom prst="line">
              <a:avLst/>
            </a:prstGeom>
            <a:noFill/>
            <a:ln w="57150">
              <a:solidFill>
                <a:srgbClr val="F83F2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1394" name="Line 18"/>
            <p:cNvSpPr>
              <a:spLocks noChangeShapeType="1"/>
            </p:cNvSpPr>
            <p:nvPr/>
          </p:nvSpPr>
          <p:spPr bwMode="auto">
            <a:xfrm flipV="1">
              <a:off x="3130" y="2496"/>
              <a:ext cx="0" cy="37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1395" name="Text Box 19"/>
            <p:cNvSpPr txBox="1">
              <a:spLocks noChangeArrowheads="1"/>
            </p:cNvSpPr>
            <p:nvPr/>
          </p:nvSpPr>
          <p:spPr bwMode="auto">
            <a:xfrm>
              <a:off x="4992" y="2832"/>
              <a:ext cx="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zh-TW" i="1">
                  <a:ea typeface="新細明體" pitchFamily="2" charset="-120"/>
                </a:rPr>
                <a:t>T</a:t>
              </a:r>
              <a:r>
                <a:rPr kumimoji="1" lang="en-US" altLang="zh-TW" i="1" baseline="-25000">
                  <a:ea typeface="新細明體" pitchFamily="2" charset="-120"/>
                </a:rPr>
                <a:t>1</a:t>
              </a:r>
              <a:endParaRPr kumimoji="1" lang="en-US" altLang="zh-TW">
                <a:ea typeface="新細明體" pitchFamily="2" charset="-120"/>
              </a:endParaRPr>
            </a:p>
          </p:txBody>
        </p:sp>
        <p:sp>
          <p:nvSpPr>
            <p:cNvPr id="101396" name="Text Box 20"/>
            <p:cNvSpPr txBox="1">
              <a:spLocks noChangeArrowheads="1"/>
            </p:cNvSpPr>
            <p:nvPr/>
          </p:nvSpPr>
          <p:spPr bwMode="auto">
            <a:xfrm>
              <a:off x="1305" y="3597"/>
              <a:ext cx="2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zh-TW" i="1">
                  <a:ea typeface="新細明體" pitchFamily="2" charset="-120"/>
                </a:rPr>
                <a:t>T</a:t>
              </a:r>
              <a:r>
                <a:rPr kumimoji="1" lang="en-US" altLang="zh-TW" i="1" baseline="-25000">
                  <a:ea typeface="新細明體" pitchFamily="2" charset="-120"/>
                </a:rPr>
                <a:t>2</a:t>
              </a:r>
              <a:endParaRPr kumimoji="1" lang="en-US" altLang="zh-TW">
                <a:ea typeface="新細明體" pitchFamily="2" charset="-120"/>
              </a:endParaRPr>
            </a:p>
          </p:txBody>
        </p:sp>
        <p:sp>
          <p:nvSpPr>
            <p:cNvPr id="101397" name="Text Box 21"/>
            <p:cNvSpPr txBox="1">
              <a:spLocks noChangeArrowheads="1"/>
            </p:cNvSpPr>
            <p:nvPr/>
          </p:nvSpPr>
          <p:spPr bwMode="auto">
            <a:xfrm>
              <a:off x="1549" y="2516"/>
              <a:ext cx="122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zh-TW" sz="1800" i="1" dirty="0">
                  <a:solidFill>
                    <a:schemeClr val="accent4"/>
                  </a:solidFill>
                  <a:ea typeface="新細明體" pitchFamily="2" charset="-120"/>
                </a:rPr>
                <a:t>D</a:t>
              </a:r>
              <a:r>
                <a:rPr kumimoji="1" lang="en-US" altLang="zh-TW" sz="1800" i="1" baseline="-25000" dirty="0">
                  <a:solidFill>
                    <a:schemeClr val="accent4"/>
                  </a:solidFill>
                  <a:ea typeface="新細明體" pitchFamily="2" charset="-120"/>
                </a:rPr>
                <a:t>1</a:t>
              </a:r>
              <a:r>
                <a:rPr kumimoji="1" lang="en-US" altLang="zh-TW" sz="1800" i="1" dirty="0">
                  <a:solidFill>
                    <a:schemeClr val="accent4"/>
                  </a:solidFill>
                  <a:ea typeface="新細明體" pitchFamily="2" charset="-120"/>
                </a:rPr>
                <a:t> = 2T</a:t>
              </a:r>
              <a:r>
                <a:rPr kumimoji="1" lang="en-US" altLang="zh-TW" sz="1800" i="1" baseline="-25000" dirty="0">
                  <a:solidFill>
                    <a:schemeClr val="accent4"/>
                  </a:solidFill>
                  <a:ea typeface="新細明體" pitchFamily="2" charset="-120"/>
                </a:rPr>
                <a:t>1</a:t>
              </a:r>
              <a:r>
                <a:rPr kumimoji="1" lang="en-US" altLang="zh-TW" sz="1800" i="1" dirty="0">
                  <a:solidFill>
                    <a:schemeClr val="accent4"/>
                  </a:solidFill>
                  <a:ea typeface="新細明體" pitchFamily="2" charset="-120"/>
                </a:rPr>
                <a:t>+ 3T</a:t>
              </a:r>
              <a:r>
                <a:rPr kumimoji="1" lang="en-US" altLang="zh-TW" sz="1800" i="1" baseline="-25000" dirty="0">
                  <a:solidFill>
                    <a:schemeClr val="accent4"/>
                  </a:solidFill>
                  <a:ea typeface="新細明體" pitchFamily="2" charset="-120"/>
                </a:rPr>
                <a:t>2</a:t>
              </a:r>
              <a:r>
                <a:rPr kumimoji="1" lang="en-US" altLang="zh-TW" sz="1800" i="1" dirty="0">
                  <a:solidFill>
                    <a:schemeClr val="accent4"/>
                  </a:solidFill>
                  <a:ea typeface="新細明體" pitchFamily="2" charset="-120"/>
                </a:rPr>
                <a:t> + 5T</a:t>
              </a:r>
              <a:r>
                <a:rPr kumimoji="1" lang="en-US" altLang="zh-TW" sz="1800" i="1" baseline="-25000" dirty="0">
                  <a:solidFill>
                    <a:schemeClr val="accent4"/>
                  </a:solidFill>
                  <a:ea typeface="新細明體" pitchFamily="2" charset="-120"/>
                </a:rPr>
                <a:t>3</a:t>
              </a:r>
            </a:p>
          </p:txBody>
        </p:sp>
        <p:sp>
          <p:nvSpPr>
            <p:cNvPr id="101398" name="Text Box 22"/>
            <p:cNvSpPr txBox="1">
              <a:spLocks noChangeArrowheads="1"/>
            </p:cNvSpPr>
            <p:nvPr/>
          </p:nvSpPr>
          <p:spPr bwMode="auto">
            <a:xfrm>
              <a:off x="1371" y="3062"/>
              <a:ext cx="12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zh-TW" sz="1800" i="1" dirty="0">
                  <a:solidFill>
                    <a:srgbClr val="FF0000"/>
                  </a:solidFill>
                  <a:ea typeface="新細明體" pitchFamily="2" charset="-120"/>
                </a:rPr>
                <a:t>D</a:t>
              </a:r>
              <a:r>
                <a:rPr kumimoji="1" lang="en-US" altLang="zh-TW" sz="1800" i="1" baseline="-25000" dirty="0">
                  <a:solidFill>
                    <a:srgbClr val="FF0000"/>
                  </a:solidFill>
                  <a:ea typeface="新細明體" pitchFamily="2" charset="-120"/>
                </a:rPr>
                <a:t>2 </a:t>
              </a:r>
              <a:r>
                <a:rPr kumimoji="1" lang="en-US" altLang="zh-TW" sz="1800" i="1" dirty="0">
                  <a:solidFill>
                    <a:srgbClr val="FF0000"/>
                  </a:solidFill>
                  <a:ea typeface="新細明體" pitchFamily="2" charset="-120"/>
                </a:rPr>
                <a:t>= 3T</a:t>
              </a:r>
              <a:r>
                <a:rPr kumimoji="1" lang="en-US" altLang="zh-TW" sz="1800" i="1" baseline="-25000" dirty="0">
                  <a:solidFill>
                    <a:srgbClr val="FF0000"/>
                  </a:solidFill>
                  <a:ea typeface="新細明體" pitchFamily="2" charset="-120"/>
                </a:rPr>
                <a:t>1</a:t>
              </a:r>
              <a:r>
                <a:rPr kumimoji="1" lang="en-US" altLang="zh-TW" sz="1800" i="1" dirty="0">
                  <a:solidFill>
                    <a:srgbClr val="FF0000"/>
                  </a:solidFill>
                  <a:ea typeface="新細明體" pitchFamily="2" charset="-120"/>
                </a:rPr>
                <a:t> + 7T</a:t>
              </a:r>
              <a:r>
                <a:rPr kumimoji="1" lang="en-US" altLang="zh-TW" sz="1800" i="1" baseline="-25000" dirty="0">
                  <a:solidFill>
                    <a:srgbClr val="FF0000"/>
                  </a:solidFill>
                  <a:ea typeface="新細明體" pitchFamily="2" charset="-120"/>
                </a:rPr>
                <a:t>2</a:t>
              </a:r>
              <a:r>
                <a:rPr kumimoji="1" lang="en-US" altLang="zh-TW" sz="1800" i="1" dirty="0">
                  <a:solidFill>
                    <a:srgbClr val="FF0000"/>
                  </a:solidFill>
                  <a:ea typeface="新細明體" pitchFamily="2" charset="-120"/>
                </a:rPr>
                <a:t> +  T</a:t>
              </a:r>
              <a:r>
                <a:rPr kumimoji="1" lang="en-US" altLang="zh-TW" sz="1800" i="1" baseline="-25000" dirty="0">
                  <a:solidFill>
                    <a:srgbClr val="FF0000"/>
                  </a:solidFill>
                  <a:ea typeface="新細明體" pitchFamily="2" charset="-120"/>
                </a:rPr>
                <a:t>3</a:t>
              </a:r>
            </a:p>
          </p:txBody>
        </p:sp>
        <p:sp>
          <p:nvSpPr>
            <p:cNvPr id="101399" name="Text Box 23"/>
            <p:cNvSpPr txBox="1">
              <a:spLocks noChangeArrowheads="1"/>
            </p:cNvSpPr>
            <p:nvPr/>
          </p:nvSpPr>
          <p:spPr bwMode="auto">
            <a:xfrm>
              <a:off x="3110" y="2530"/>
              <a:ext cx="1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zh-TW" sz="1800" i="1" dirty="0">
                  <a:solidFill>
                    <a:schemeClr val="accent1"/>
                  </a:solidFill>
                  <a:ea typeface="新細明體" pitchFamily="2" charset="-120"/>
                </a:rPr>
                <a:t>Q = 0T</a:t>
              </a:r>
              <a:r>
                <a:rPr kumimoji="1" lang="en-US" altLang="zh-TW" sz="1800" i="1" baseline="-25000" dirty="0">
                  <a:solidFill>
                    <a:schemeClr val="accent1"/>
                  </a:solidFill>
                  <a:ea typeface="新細明體" pitchFamily="2" charset="-120"/>
                </a:rPr>
                <a:t>1</a:t>
              </a:r>
              <a:r>
                <a:rPr kumimoji="1" lang="en-US" altLang="zh-TW" sz="1800" i="1" dirty="0">
                  <a:solidFill>
                    <a:schemeClr val="accent1"/>
                  </a:solidFill>
                  <a:ea typeface="新細明體" pitchFamily="2" charset="-120"/>
                </a:rPr>
                <a:t> + 0T</a:t>
              </a:r>
              <a:r>
                <a:rPr kumimoji="1" lang="en-US" altLang="zh-TW" sz="1800" i="1" baseline="-25000" dirty="0">
                  <a:solidFill>
                    <a:schemeClr val="accent1"/>
                  </a:solidFill>
                  <a:ea typeface="新細明體" pitchFamily="2" charset="-120"/>
                </a:rPr>
                <a:t>2</a:t>
              </a:r>
              <a:r>
                <a:rPr kumimoji="1" lang="en-US" altLang="zh-TW" sz="1800" i="1" dirty="0">
                  <a:solidFill>
                    <a:schemeClr val="accent1"/>
                  </a:solidFill>
                  <a:ea typeface="新細明體" pitchFamily="2" charset="-120"/>
                </a:rPr>
                <a:t> + 2T</a:t>
              </a:r>
              <a:r>
                <a:rPr kumimoji="1" lang="en-US" altLang="zh-TW" sz="1800" i="1" baseline="-25000" dirty="0">
                  <a:solidFill>
                    <a:schemeClr val="accent1"/>
                  </a:solidFill>
                  <a:ea typeface="新細明體" pitchFamily="2" charset="-120"/>
                </a:rPr>
                <a:t>3</a:t>
              </a:r>
            </a:p>
          </p:txBody>
        </p:sp>
        <p:sp>
          <p:nvSpPr>
            <p:cNvPr id="101400" name="Line 24"/>
            <p:cNvSpPr>
              <a:spLocks noChangeShapeType="1"/>
            </p:cNvSpPr>
            <p:nvPr/>
          </p:nvSpPr>
          <p:spPr bwMode="auto">
            <a:xfrm flipH="1">
              <a:off x="2784" y="1824"/>
              <a:ext cx="336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1401" name="Freeform 25"/>
            <p:cNvSpPr>
              <a:spLocks/>
            </p:cNvSpPr>
            <p:nvPr/>
          </p:nvSpPr>
          <p:spPr bwMode="auto">
            <a:xfrm>
              <a:off x="2256" y="2425"/>
              <a:ext cx="662" cy="125"/>
            </a:xfrm>
            <a:custGeom>
              <a:avLst/>
              <a:gdLst>
                <a:gd name="T0" fmla="*/ 0 w 288"/>
                <a:gd name="T1" fmla="*/ 104 h 104"/>
                <a:gd name="T2" fmla="*/ 48 w 288"/>
                <a:gd name="T3" fmla="*/ 8 h 104"/>
                <a:gd name="T4" fmla="*/ 192 w 288"/>
                <a:gd name="T5" fmla="*/ 56 h 104"/>
                <a:gd name="T6" fmla="*/ 288 w 288"/>
                <a:gd name="T7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104">
                  <a:moveTo>
                    <a:pt x="0" y="104"/>
                  </a:moveTo>
                  <a:cubicBezTo>
                    <a:pt x="8" y="60"/>
                    <a:pt x="16" y="16"/>
                    <a:pt x="48" y="8"/>
                  </a:cubicBezTo>
                  <a:cubicBezTo>
                    <a:pt x="80" y="0"/>
                    <a:pt x="152" y="48"/>
                    <a:pt x="192" y="56"/>
                  </a:cubicBezTo>
                  <a:cubicBezTo>
                    <a:pt x="232" y="64"/>
                    <a:pt x="260" y="60"/>
                    <a:pt x="288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2" name="Freeform 26"/>
            <p:cNvSpPr>
              <a:spLocks/>
            </p:cNvSpPr>
            <p:nvPr/>
          </p:nvSpPr>
          <p:spPr bwMode="auto">
            <a:xfrm>
              <a:off x="2116" y="3244"/>
              <a:ext cx="284" cy="212"/>
            </a:xfrm>
            <a:custGeom>
              <a:avLst/>
              <a:gdLst>
                <a:gd name="T0" fmla="*/ 0 w 284"/>
                <a:gd name="T1" fmla="*/ 13 h 212"/>
                <a:gd name="T2" fmla="*/ 139 w 284"/>
                <a:gd name="T3" fmla="*/ 33 h 212"/>
                <a:gd name="T4" fmla="*/ 284 w 284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4" h="212">
                  <a:moveTo>
                    <a:pt x="0" y="13"/>
                  </a:moveTo>
                  <a:cubicBezTo>
                    <a:pt x="23" y="16"/>
                    <a:pt x="92" y="0"/>
                    <a:pt x="139" y="33"/>
                  </a:cubicBezTo>
                  <a:cubicBezTo>
                    <a:pt x="186" y="66"/>
                    <a:pt x="254" y="175"/>
                    <a:pt x="284" y="2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3" name="Text Box 27"/>
            <p:cNvSpPr txBox="1">
              <a:spLocks noChangeArrowheads="1"/>
            </p:cNvSpPr>
            <p:nvPr/>
          </p:nvSpPr>
          <p:spPr bwMode="auto">
            <a:xfrm>
              <a:off x="1680" y="3504"/>
              <a:ext cx="18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zh-TW" altLang="en-US" sz="1600" dirty="0">
                  <a:ea typeface="新細明體" pitchFamily="2" charset="-120"/>
                </a:rPr>
                <a:t>7</a:t>
              </a:r>
              <a:endParaRPr kumimoji="1" lang="zh-TW" altLang="en-US" sz="2400" dirty="0">
                <a:ea typeface="新細明體" pitchFamily="2" charset="-120"/>
              </a:endParaRPr>
            </a:p>
          </p:txBody>
        </p:sp>
        <p:sp>
          <p:nvSpPr>
            <p:cNvPr id="101404" name="Text Box 28"/>
            <p:cNvSpPr txBox="1">
              <a:spLocks noChangeArrowheads="1"/>
            </p:cNvSpPr>
            <p:nvPr/>
          </p:nvSpPr>
          <p:spPr bwMode="auto">
            <a:xfrm>
              <a:off x="3600" y="2688"/>
              <a:ext cx="18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zh-TW" altLang="en-US" sz="1600" dirty="0">
                  <a:ea typeface="新細明體" pitchFamily="2" charset="-120"/>
                </a:rPr>
                <a:t>3</a:t>
              </a:r>
              <a:endParaRPr kumimoji="1" lang="zh-TW" altLang="en-US" sz="2400" dirty="0">
                <a:ea typeface="新細明體" pitchFamily="2" charset="-120"/>
              </a:endParaRPr>
            </a:p>
          </p:txBody>
        </p:sp>
        <p:sp>
          <p:nvSpPr>
            <p:cNvPr id="101405" name="Text Box 29"/>
            <p:cNvSpPr txBox="1">
              <a:spLocks noChangeArrowheads="1"/>
            </p:cNvSpPr>
            <p:nvPr/>
          </p:nvSpPr>
          <p:spPr bwMode="auto">
            <a:xfrm>
              <a:off x="3408" y="2688"/>
              <a:ext cx="18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zh-TW" altLang="en-US" sz="1600" dirty="0">
                  <a:ea typeface="新細明體" pitchFamily="2" charset="-120"/>
                </a:rPr>
                <a:t>2</a:t>
              </a:r>
              <a:endParaRPr kumimoji="1" lang="zh-TW" altLang="en-US" sz="2400" dirty="0">
                <a:ea typeface="新細明體" pitchFamily="2" charset="-120"/>
              </a:endParaRPr>
            </a:p>
          </p:txBody>
        </p:sp>
        <p:sp>
          <p:nvSpPr>
            <p:cNvPr id="101406" name="Text Box 30"/>
            <p:cNvSpPr txBox="1">
              <a:spLocks noChangeArrowheads="1"/>
            </p:cNvSpPr>
            <p:nvPr/>
          </p:nvSpPr>
          <p:spPr bwMode="auto">
            <a:xfrm>
              <a:off x="3120" y="1680"/>
              <a:ext cx="18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zh-TW" altLang="en-US" sz="1600" dirty="0">
                  <a:ea typeface="新細明體" pitchFamily="2" charset="-120"/>
                </a:rPr>
                <a:t>5</a:t>
              </a:r>
              <a:endParaRPr kumimoji="1" lang="zh-TW" altLang="en-US" sz="2400" dirty="0">
                <a:ea typeface="新細明體" pitchFamily="2" charset="-120"/>
              </a:endParaRPr>
            </a:p>
          </p:txBody>
        </p:sp>
      </p:grpSp>
      <p:sp>
        <p:nvSpPr>
          <p:cNvPr id="101407" name="Text Box 31"/>
          <p:cNvSpPr txBox="1">
            <a:spLocks noChangeArrowheads="1"/>
          </p:cNvSpPr>
          <p:nvPr/>
        </p:nvSpPr>
        <p:spPr bwMode="auto">
          <a:xfrm>
            <a:off x="5737226" y="4872238"/>
            <a:ext cx="3352800" cy="11906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8913" indent="-1889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69925" indent="-2905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kumimoji="1" lang="en-US" altLang="zh-TW" sz="1800" dirty="0">
                <a:ea typeface="新細明體" pitchFamily="2" charset="-120"/>
              </a:rPr>
              <a:t>Is </a:t>
            </a:r>
            <a:r>
              <a:rPr kumimoji="1" lang="en-US" altLang="zh-TW" sz="1800" i="1" dirty="0">
                <a:ea typeface="新細明體" pitchFamily="2" charset="-120"/>
              </a:rPr>
              <a:t>D</a:t>
            </a:r>
            <a:r>
              <a:rPr kumimoji="1" lang="en-US" altLang="zh-TW" sz="1800" i="1" baseline="-25000" dirty="0">
                <a:ea typeface="新細明體" pitchFamily="2" charset="-120"/>
              </a:rPr>
              <a:t>1</a:t>
            </a:r>
            <a:r>
              <a:rPr kumimoji="1" lang="en-US" altLang="zh-TW" sz="1800" dirty="0">
                <a:ea typeface="新細明體" pitchFamily="2" charset="-120"/>
              </a:rPr>
              <a:t> or </a:t>
            </a:r>
            <a:r>
              <a:rPr kumimoji="1" lang="en-US" altLang="zh-TW" sz="1800" i="1" dirty="0">
                <a:ea typeface="新細明體" pitchFamily="2" charset="-120"/>
              </a:rPr>
              <a:t>D</a:t>
            </a:r>
            <a:r>
              <a:rPr kumimoji="1" lang="en-US" altLang="zh-TW" sz="1800" i="1" baseline="-25000" dirty="0">
                <a:ea typeface="新細明體" pitchFamily="2" charset="-120"/>
              </a:rPr>
              <a:t>2</a:t>
            </a:r>
            <a:r>
              <a:rPr kumimoji="1" lang="en-US" altLang="zh-TW" sz="1800" dirty="0">
                <a:ea typeface="新細明體" pitchFamily="2" charset="-120"/>
              </a:rPr>
              <a:t> more similar to Q?</a:t>
            </a:r>
          </a:p>
          <a:p>
            <a:pPr>
              <a:buFontTx/>
              <a:buChar char="•"/>
            </a:pPr>
            <a:r>
              <a:rPr kumimoji="1" lang="en-US" altLang="zh-TW" sz="1800" dirty="0">
                <a:ea typeface="新細明體" pitchFamily="2" charset="-120"/>
              </a:rPr>
              <a:t>How to measure the degree of similarity? Distance? Angle? Projection?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64146" y="6194826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altLang="en-US" sz="800" dirty="0"/>
              <a:t>Raymond J. Mooney, 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229402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  <p:bldP spid="10140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>
                <a:ea typeface="新細明體" pitchFamily="2" charset="-120"/>
              </a:rPr>
              <a:t>Cosine Similarity Measure</a:t>
            </a: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5499D-CB66-4C98-90F8-F9B5F40B5153}" type="slidenum">
              <a:rPr lang="en-US" altLang="en-US"/>
              <a:pPr/>
              <a:t>16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3528" y="1598653"/>
            <a:ext cx="7913535" cy="41845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>
                <a:ea typeface="新細明體" pitchFamily="2" charset="-120"/>
              </a:rPr>
              <a:t>Cosine similarity measures the cosine of the angle between two vectors.</a:t>
            </a:r>
          </a:p>
          <a:p>
            <a:pPr>
              <a:lnSpc>
                <a:spcPct val="90000"/>
              </a:lnSpc>
            </a:pPr>
            <a:r>
              <a:rPr lang="en-US" altLang="zh-TW" sz="2400" dirty="0">
                <a:ea typeface="新細明體" pitchFamily="2" charset="-120"/>
              </a:rPr>
              <a:t>Inner product normalized by the vector lengths.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>
                <a:ea typeface="新細明體" pitchFamily="2" charset="-120"/>
              </a:rPr>
              <a:t>   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782302" y="4374314"/>
            <a:ext cx="7924800" cy="92333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TW" i="1" dirty="0">
                <a:ea typeface="新細明體" pitchFamily="2" charset="-120"/>
              </a:rPr>
              <a:t>D</a:t>
            </a:r>
            <a:r>
              <a:rPr kumimoji="1" lang="en-US" altLang="zh-TW" i="1" baseline="-25000" dirty="0">
                <a:ea typeface="新細明體" pitchFamily="2" charset="-120"/>
              </a:rPr>
              <a:t>1</a:t>
            </a:r>
            <a:r>
              <a:rPr kumimoji="1" lang="en-US" altLang="zh-TW" i="1" dirty="0">
                <a:ea typeface="新細明體" pitchFamily="2" charset="-120"/>
              </a:rPr>
              <a:t> = 2T</a:t>
            </a:r>
            <a:r>
              <a:rPr kumimoji="1" lang="en-US" altLang="zh-TW" i="1" baseline="-25000" dirty="0">
                <a:ea typeface="新細明體" pitchFamily="2" charset="-120"/>
              </a:rPr>
              <a:t>1</a:t>
            </a:r>
            <a:r>
              <a:rPr kumimoji="1" lang="en-US" altLang="zh-TW" i="1" dirty="0">
                <a:ea typeface="新細明體" pitchFamily="2" charset="-120"/>
              </a:rPr>
              <a:t> + 3T</a:t>
            </a:r>
            <a:r>
              <a:rPr kumimoji="1" lang="en-US" altLang="zh-TW" i="1" baseline="-25000" dirty="0">
                <a:ea typeface="新細明體" pitchFamily="2" charset="-120"/>
              </a:rPr>
              <a:t>2</a:t>
            </a:r>
            <a:r>
              <a:rPr kumimoji="1" lang="en-US" altLang="zh-TW" i="1" dirty="0">
                <a:ea typeface="新細明體" pitchFamily="2" charset="-120"/>
              </a:rPr>
              <a:t> + 5T</a:t>
            </a:r>
            <a:r>
              <a:rPr kumimoji="1" lang="en-US" altLang="zh-TW" i="1" baseline="-25000" dirty="0">
                <a:ea typeface="新細明體" pitchFamily="2" charset="-120"/>
              </a:rPr>
              <a:t>3     </a:t>
            </a:r>
            <a:r>
              <a:rPr kumimoji="1" lang="en-US" altLang="zh-TW" dirty="0" err="1">
                <a:ea typeface="新細明體" pitchFamily="2" charset="-120"/>
              </a:rPr>
              <a:t>CosSim</a:t>
            </a:r>
            <a:r>
              <a:rPr kumimoji="1" lang="en-US" altLang="zh-TW" dirty="0">
                <a:ea typeface="新細明體" pitchFamily="2" charset="-120"/>
              </a:rPr>
              <a:t>(</a:t>
            </a:r>
            <a:r>
              <a:rPr kumimoji="1" lang="en-US" altLang="zh-TW" i="1" dirty="0">
                <a:ea typeface="新細明體" pitchFamily="2" charset="-120"/>
              </a:rPr>
              <a:t>D</a:t>
            </a:r>
            <a:r>
              <a:rPr kumimoji="1" lang="en-US" altLang="zh-TW" i="1" baseline="-25000" dirty="0">
                <a:ea typeface="新細明體" pitchFamily="2" charset="-120"/>
              </a:rPr>
              <a:t>1</a:t>
            </a:r>
            <a:r>
              <a:rPr kumimoji="1" lang="en-US" altLang="zh-TW" i="1" dirty="0">
                <a:ea typeface="新細明體" pitchFamily="2" charset="-120"/>
              </a:rPr>
              <a:t> </a:t>
            </a:r>
            <a:r>
              <a:rPr kumimoji="1" lang="en-US" altLang="zh-TW" dirty="0">
                <a:ea typeface="新細明體" pitchFamily="2" charset="-120"/>
              </a:rPr>
              <a:t>, </a:t>
            </a:r>
            <a:r>
              <a:rPr kumimoji="1" lang="en-US" altLang="zh-TW" i="1" dirty="0">
                <a:ea typeface="新細明體" pitchFamily="2" charset="-120"/>
              </a:rPr>
              <a:t>Q</a:t>
            </a:r>
            <a:r>
              <a:rPr kumimoji="1" lang="en-US" altLang="zh-TW" dirty="0">
                <a:ea typeface="新細明體" pitchFamily="2" charset="-120"/>
              </a:rPr>
              <a:t>) = 10 / </a:t>
            </a:r>
            <a:r>
              <a:rPr kumimoji="1" lang="en-US" altLang="zh-TW" dirty="0">
                <a:ea typeface="新細明體" pitchFamily="2" charset="-120"/>
                <a:sym typeface="Symbol" pitchFamily="18" charset="2"/>
              </a:rPr>
              <a:t>(4+9+25)(0+0+4) = 0.81</a:t>
            </a:r>
            <a:endParaRPr kumimoji="1" lang="en-US" altLang="zh-TW" i="1" baseline="-25000" dirty="0">
              <a:ea typeface="新細明體" pitchFamily="2" charset="-120"/>
            </a:endParaRPr>
          </a:p>
          <a:p>
            <a:pPr algn="l"/>
            <a:r>
              <a:rPr kumimoji="1" lang="en-US" altLang="zh-TW" i="1" dirty="0">
                <a:ea typeface="新細明體" pitchFamily="2" charset="-120"/>
              </a:rPr>
              <a:t>D</a:t>
            </a:r>
            <a:r>
              <a:rPr kumimoji="1" lang="en-US" altLang="zh-TW" i="1" baseline="-25000" dirty="0">
                <a:ea typeface="新細明體" pitchFamily="2" charset="-120"/>
              </a:rPr>
              <a:t>2</a:t>
            </a:r>
            <a:r>
              <a:rPr kumimoji="1" lang="en-US" altLang="zh-TW" i="1" dirty="0">
                <a:ea typeface="新細明體" pitchFamily="2" charset="-120"/>
              </a:rPr>
              <a:t> = 3T</a:t>
            </a:r>
            <a:r>
              <a:rPr kumimoji="1" lang="en-US" altLang="zh-TW" i="1" baseline="-25000" dirty="0">
                <a:ea typeface="新細明體" pitchFamily="2" charset="-120"/>
              </a:rPr>
              <a:t>1</a:t>
            </a:r>
            <a:r>
              <a:rPr kumimoji="1" lang="en-US" altLang="zh-TW" i="1" dirty="0">
                <a:ea typeface="新細明體" pitchFamily="2" charset="-120"/>
              </a:rPr>
              <a:t> + 7T</a:t>
            </a:r>
            <a:r>
              <a:rPr kumimoji="1" lang="en-US" altLang="zh-TW" i="1" baseline="-25000" dirty="0">
                <a:ea typeface="新細明體" pitchFamily="2" charset="-120"/>
              </a:rPr>
              <a:t>2</a:t>
            </a:r>
            <a:r>
              <a:rPr kumimoji="1" lang="en-US" altLang="zh-TW" i="1" dirty="0">
                <a:ea typeface="新細明體" pitchFamily="2" charset="-120"/>
              </a:rPr>
              <a:t> + 1T</a:t>
            </a:r>
            <a:r>
              <a:rPr kumimoji="1" lang="en-US" altLang="zh-TW" i="1" baseline="-25000" dirty="0">
                <a:ea typeface="新細明體" pitchFamily="2" charset="-120"/>
              </a:rPr>
              <a:t>3     </a:t>
            </a:r>
            <a:r>
              <a:rPr kumimoji="1" lang="en-US" altLang="zh-TW" dirty="0" err="1">
                <a:ea typeface="新細明體" pitchFamily="2" charset="-120"/>
              </a:rPr>
              <a:t>CosSim</a:t>
            </a:r>
            <a:r>
              <a:rPr kumimoji="1" lang="en-US" altLang="zh-TW" dirty="0">
                <a:ea typeface="新細明體" pitchFamily="2" charset="-120"/>
              </a:rPr>
              <a:t>(</a:t>
            </a:r>
            <a:r>
              <a:rPr kumimoji="1" lang="en-US" altLang="zh-TW" i="1" dirty="0">
                <a:ea typeface="新細明體" pitchFamily="2" charset="-120"/>
              </a:rPr>
              <a:t>D</a:t>
            </a:r>
            <a:r>
              <a:rPr kumimoji="1" lang="en-US" altLang="zh-TW" i="1" baseline="-25000" dirty="0">
                <a:ea typeface="新細明體" pitchFamily="2" charset="-120"/>
              </a:rPr>
              <a:t>2</a:t>
            </a:r>
            <a:r>
              <a:rPr kumimoji="1" lang="en-US" altLang="zh-TW" i="1" dirty="0">
                <a:ea typeface="新細明體" pitchFamily="2" charset="-120"/>
              </a:rPr>
              <a:t> </a:t>
            </a:r>
            <a:r>
              <a:rPr kumimoji="1" lang="en-US" altLang="zh-TW" dirty="0">
                <a:ea typeface="新細明體" pitchFamily="2" charset="-120"/>
              </a:rPr>
              <a:t>, </a:t>
            </a:r>
            <a:r>
              <a:rPr kumimoji="1" lang="en-US" altLang="zh-TW" i="1" dirty="0">
                <a:ea typeface="新細明體" pitchFamily="2" charset="-120"/>
              </a:rPr>
              <a:t>Q</a:t>
            </a:r>
            <a:r>
              <a:rPr kumimoji="1" lang="en-US" altLang="zh-TW" dirty="0">
                <a:ea typeface="新細明體" pitchFamily="2" charset="-120"/>
              </a:rPr>
              <a:t>) =  2 / </a:t>
            </a:r>
            <a:r>
              <a:rPr kumimoji="1" lang="en-US" altLang="zh-TW" dirty="0">
                <a:ea typeface="新細明體" pitchFamily="2" charset="-120"/>
                <a:sym typeface="Symbol" pitchFamily="18" charset="2"/>
              </a:rPr>
              <a:t>(9+49+1)(0+0+4) = 0.13</a:t>
            </a:r>
            <a:endParaRPr kumimoji="1" lang="en-US" altLang="zh-TW" i="1" baseline="-25000" dirty="0">
              <a:ea typeface="新細明體" pitchFamily="2" charset="-120"/>
              <a:sym typeface="Symbol" pitchFamily="18" charset="2"/>
            </a:endParaRPr>
          </a:p>
          <a:p>
            <a:pPr algn="l"/>
            <a:r>
              <a:rPr kumimoji="1" lang="en-US" altLang="zh-TW" i="1" dirty="0">
                <a:ea typeface="新細明體" pitchFamily="2" charset="-120"/>
              </a:rPr>
              <a:t>Q = 0T</a:t>
            </a:r>
            <a:r>
              <a:rPr kumimoji="1" lang="en-US" altLang="zh-TW" i="1" baseline="-25000" dirty="0">
                <a:ea typeface="新細明體" pitchFamily="2" charset="-120"/>
              </a:rPr>
              <a:t>1</a:t>
            </a:r>
            <a:r>
              <a:rPr kumimoji="1" lang="en-US" altLang="zh-TW" i="1" dirty="0">
                <a:ea typeface="新細明體" pitchFamily="2" charset="-120"/>
              </a:rPr>
              <a:t> + 0T</a:t>
            </a:r>
            <a:r>
              <a:rPr kumimoji="1" lang="en-US" altLang="zh-TW" i="1" baseline="-25000" dirty="0">
                <a:ea typeface="新細明體" pitchFamily="2" charset="-120"/>
              </a:rPr>
              <a:t>2</a:t>
            </a:r>
            <a:r>
              <a:rPr kumimoji="1" lang="en-US" altLang="zh-TW" i="1" dirty="0">
                <a:ea typeface="新細明體" pitchFamily="2" charset="-120"/>
              </a:rPr>
              <a:t> + 2T</a:t>
            </a:r>
            <a:r>
              <a:rPr kumimoji="1" lang="en-US" altLang="zh-TW" i="1" baseline="-25000" dirty="0">
                <a:ea typeface="新細明體" pitchFamily="2" charset="-120"/>
              </a:rPr>
              <a:t>3</a:t>
            </a:r>
            <a:endParaRPr kumimoji="1" lang="en-US" altLang="zh-TW" dirty="0">
              <a:ea typeface="新細明體" pitchFamily="2" charset="-120"/>
            </a:endParaRPr>
          </a:p>
        </p:txBody>
      </p:sp>
      <p:grpSp>
        <p:nvGrpSpPr>
          <p:cNvPr id="112645" name="Group 5"/>
          <p:cNvGrpSpPr>
            <a:grpSpLocks/>
          </p:cNvGrpSpPr>
          <p:nvPr/>
        </p:nvGrpSpPr>
        <p:grpSpPr bwMode="auto">
          <a:xfrm>
            <a:off x="6096000" y="1295400"/>
            <a:ext cx="2487613" cy="3033713"/>
            <a:chOff x="3978" y="2152"/>
            <a:chExt cx="1567" cy="1911"/>
          </a:xfrm>
        </p:grpSpPr>
        <p:sp>
          <p:nvSpPr>
            <p:cNvPr id="112646" name="Text Box 6"/>
            <p:cNvSpPr txBox="1">
              <a:spLocks noChangeArrowheads="1"/>
            </p:cNvSpPr>
            <p:nvPr/>
          </p:nvSpPr>
          <p:spPr bwMode="auto">
            <a:xfrm>
              <a:off x="4445" y="3222"/>
              <a:ext cx="2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zh-TW" altLang="en-US" i="1">
                  <a:latin typeface="Symbol" pitchFamily="18" charset="2"/>
                  <a:ea typeface="新細明體" pitchFamily="2" charset="-120"/>
                  <a:sym typeface="Symbol" pitchFamily="18" charset="2"/>
                </a:rPr>
                <a:t></a:t>
              </a:r>
              <a:r>
                <a:rPr kumimoji="1" lang="zh-TW" altLang="en-US" baseline="-25000">
                  <a:latin typeface="Symbol" pitchFamily="18" charset="2"/>
                  <a:ea typeface="新細明體" pitchFamily="2" charset="-120"/>
                  <a:sym typeface="Symbol" pitchFamily="18" charset="2"/>
                </a:rPr>
                <a:t>2</a:t>
              </a:r>
              <a:endParaRPr kumimoji="1" lang="zh-TW" altLang="en-US">
                <a:ea typeface="新細明體" pitchFamily="2" charset="-120"/>
              </a:endParaRPr>
            </a:p>
          </p:txBody>
        </p:sp>
        <p:sp>
          <p:nvSpPr>
            <p:cNvPr id="112647" name="Text Box 7"/>
            <p:cNvSpPr txBox="1">
              <a:spLocks noChangeArrowheads="1"/>
            </p:cNvSpPr>
            <p:nvPr/>
          </p:nvSpPr>
          <p:spPr bwMode="auto">
            <a:xfrm>
              <a:off x="4808" y="2159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zh-TW" i="1">
                  <a:ea typeface="新細明體" pitchFamily="2" charset="-120"/>
                </a:rPr>
                <a:t>t</a:t>
              </a:r>
              <a:r>
                <a:rPr kumimoji="1" lang="en-US" altLang="zh-TW" i="1" baseline="-25000">
                  <a:ea typeface="新細明體" pitchFamily="2" charset="-120"/>
                </a:rPr>
                <a:t>3</a:t>
              </a:r>
              <a:endParaRPr kumimoji="1" lang="en-US" altLang="zh-TW">
                <a:ea typeface="新細明體" pitchFamily="2" charset="-120"/>
              </a:endParaRPr>
            </a:p>
          </p:txBody>
        </p:sp>
        <p:sp>
          <p:nvSpPr>
            <p:cNvPr id="112648" name="Line 8"/>
            <p:cNvSpPr>
              <a:spLocks noChangeShapeType="1"/>
            </p:cNvSpPr>
            <p:nvPr/>
          </p:nvSpPr>
          <p:spPr bwMode="auto">
            <a:xfrm>
              <a:off x="4789" y="3331"/>
              <a:ext cx="7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649" name="Line 9"/>
            <p:cNvSpPr>
              <a:spLocks noChangeShapeType="1"/>
            </p:cNvSpPr>
            <p:nvPr/>
          </p:nvSpPr>
          <p:spPr bwMode="auto">
            <a:xfrm flipH="1">
              <a:off x="4103" y="3329"/>
              <a:ext cx="681" cy="7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2650" name="Line 10"/>
            <p:cNvSpPr>
              <a:spLocks noChangeShapeType="1"/>
            </p:cNvSpPr>
            <p:nvPr/>
          </p:nvSpPr>
          <p:spPr bwMode="auto">
            <a:xfrm flipV="1">
              <a:off x="4784" y="2152"/>
              <a:ext cx="0" cy="1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2651" name="Line 11"/>
            <p:cNvSpPr>
              <a:spLocks noChangeShapeType="1"/>
            </p:cNvSpPr>
            <p:nvPr/>
          </p:nvSpPr>
          <p:spPr bwMode="auto">
            <a:xfrm flipH="1" flipV="1">
              <a:off x="4481" y="2843"/>
              <a:ext cx="294" cy="484"/>
            </a:xfrm>
            <a:prstGeom prst="line">
              <a:avLst/>
            </a:prstGeom>
            <a:noFill/>
            <a:ln w="57150">
              <a:solidFill>
                <a:schemeClr val="accent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652" name="Line 12"/>
            <p:cNvSpPr>
              <a:spLocks noChangeShapeType="1"/>
            </p:cNvSpPr>
            <p:nvPr/>
          </p:nvSpPr>
          <p:spPr bwMode="auto">
            <a:xfrm flipH="1">
              <a:off x="4416" y="3321"/>
              <a:ext cx="363" cy="734"/>
            </a:xfrm>
            <a:prstGeom prst="line">
              <a:avLst/>
            </a:prstGeom>
            <a:noFill/>
            <a:ln w="57150">
              <a:solidFill>
                <a:srgbClr val="F83F2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653" name="Line 13"/>
            <p:cNvSpPr>
              <a:spLocks noChangeShapeType="1"/>
            </p:cNvSpPr>
            <p:nvPr/>
          </p:nvSpPr>
          <p:spPr bwMode="auto">
            <a:xfrm flipV="1">
              <a:off x="4784" y="2938"/>
              <a:ext cx="0" cy="391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654" name="Text Box 14"/>
            <p:cNvSpPr txBox="1">
              <a:spLocks noChangeArrowheads="1"/>
            </p:cNvSpPr>
            <p:nvPr/>
          </p:nvSpPr>
          <p:spPr bwMode="auto">
            <a:xfrm>
              <a:off x="5333" y="3288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zh-TW" i="1">
                  <a:ea typeface="新細明體" pitchFamily="2" charset="-120"/>
                </a:rPr>
                <a:t>t</a:t>
              </a:r>
              <a:r>
                <a:rPr kumimoji="1" lang="en-US" altLang="zh-TW" i="1" baseline="-25000">
                  <a:ea typeface="新細明體" pitchFamily="2" charset="-120"/>
                </a:rPr>
                <a:t>1</a:t>
              </a:r>
              <a:endParaRPr kumimoji="1" lang="en-US" altLang="zh-TW">
                <a:ea typeface="新細明體" pitchFamily="2" charset="-120"/>
              </a:endParaRPr>
            </a:p>
          </p:txBody>
        </p:sp>
        <p:sp>
          <p:nvSpPr>
            <p:cNvPr id="112655" name="Text Box 15"/>
            <p:cNvSpPr txBox="1">
              <a:spLocks noChangeArrowheads="1"/>
            </p:cNvSpPr>
            <p:nvPr/>
          </p:nvSpPr>
          <p:spPr bwMode="auto">
            <a:xfrm>
              <a:off x="3978" y="3733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zh-TW" i="1">
                  <a:ea typeface="新細明體" pitchFamily="2" charset="-120"/>
                </a:rPr>
                <a:t>t</a:t>
              </a:r>
              <a:r>
                <a:rPr kumimoji="1" lang="en-US" altLang="zh-TW" i="1" baseline="-25000">
                  <a:ea typeface="新細明體" pitchFamily="2" charset="-120"/>
                </a:rPr>
                <a:t>2</a:t>
              </a:r>
              <a:endParaRPr kumimoji="1" lang="en-US" altLang="zh-TW">
                <a:ea typeface="新細明體" pitchFamily="2" charset="-120"/>
              </a:endParaRPr>
            </a:p>
          </p:txBody>
        </p:sp>
        <p:sp>
          <p:nvSpPr>
            <p:cNvPr id="112656" name="Text Box 16"/>
            <p:cNvSpPr txBox="1">
              <a:spLocks noChangeArrowheads="1"/>
            </p:cNvSpPr>
            <p:nvPr/>
          </p:nvSpPr>
          <p:spPr bwMode="auto">
            <a:xfrm>
              <a:off x="4273" y="2911"/>
              <a:ext cx="3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zh-TW" sz="2400" i="1" dirty="0">
                  <a:solidFill>
                    <a:schemeClr val="accent4"/>
                  </a:solidFill>
                  <a:ea typeface="新細明體" pitchFamily="2" charset="-120"/>
                </a:rPr>
                <a:t>D</a:t>
              </a:r>
              <a:r>
                <a:rPr kumimoji="1" lang="en-US" altLang="zh-TW" sz="2400" i="1" baseline="-25000" dirty="0">
                  <a:solidFill>
                    <a:schemeClr val="accent4"/>
                  </a:solidFill>
                  <a:ea typeface="新細明體" pitchFamily="2" charset="-120"/>
                </a:rPr>
                <a:t>1</a:t>
              </a:r>
            </a:p>
          </p:txBody>
        </p:sp>
        <p:sp>
          <p:nvSpPr>
            <p:cNvPr id="112657" name="Text Box 17"/>
            <p:cNvSpPr txBox="1">
              <a:spLocks noChangeArrowheads="1"/>
            </p:cNvSpPr>
            <p:nvPr/>
          </p:nvSpPr>
          <p:spPr bwMode="auto">
            <a:xfrm>
              <a:off x="4498" y="3764"/>
              <a:ext cx="3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zh-TW" sz="2400" i="1" dirty="0">
                  <a:solidFill>
                    <a:srgbClr val="FF0000"/>
                  </a:solidFill>
                  <a:ea typeface="新細明體" pitchFamily="2" charset="-120"/>
                </a:rPr>
                <a:t>D</a:t>
              </a:r>
              <a:r>
                <a:rPr kumimoji="1" lang="en-US" altLang="zh-TW" sz="2400" i="1" baseline="-25000" dirty="0">
                  <a:solidFill>
                    <a:srgbClr val="FF0000"/>
                  </a:solidFill>
                  <a:ea typeface="新細明體" pitchFamily="2" charset="-120"/>
                </a:rPr>
                <a:t>2</a:t>
              </a:r>
            </a:p>
          </p:txBody>
        </p:sp>
        <p:sp>
          <p:nvSpPr>
            <p:cNvPr id="112658" name="Text Box 18"/>
            <p:cNvSpPr txBox="1">
              <a:spLocks noChangeArrowheads="1"/>
            </p:cNvSpPr>
            <p:nvPr/>
          </p:nvSpPr>
          <p:spPr bwMode="auto">
            <a:xfrm>
              <a:off x="4824" y="3019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en-US" altLang="zh-TW" sz="2400" i="1" dirty="0">
                  <a:solidFill>
                    <a:schemeClr val="accent1"/>
                  </a:solidFill>
                  <a:ea typeface="新細明體" pitchFamily="2" charset="-120"/>
                </a:rPr>
                <a:t>Q</a:t>
              </a:r>
              <a:endParaRPr kumimoji="1" lang="en-US" altLang="zh-TW" dirty="0">
                <a:solidFill>
                  <a:schemeClr val="accent1"/>
                </a:solidFill>
                <a:ea typeface="新細明體" pitchFamily="2" charset="-120"/>
              </a:endParaRPr>
            </a:p>
          </p:txBody>
        </p:sp>
        <p:sp>
          <p:nvSpPr>
            <p:cNvPr id="112659" name="Arc 19"/>
            <p:cNvSpPr>
              <a:spLocks/>
            </p:cNvSpPr>
            <p:nvPr/>
          </p:nvSpPr>
          <p:spPr bwMode="auto">
            <a:xfrm>
              <a:off x="4576" y="2921"/>
              <a:ext cx="196" cy="96"/>
            </a:xfrm>
            <a:custGeom>
              <a:avLst/>
              <a:gdLst>
                <a:gd name="G0" fmla="+- 8071 0 0"/>
                <a:gd name="G1" fmla="+- 21600 0 0"/>
                <a:gd name="G2" fmla="+- 21600 0 0"/>
                <a:gd name="T0" fmla="*/ 0 w 29671"/>
                <a:gd name="T1" fmla="*/ 1565 h 21600"/>
                <a:gd name="T2" fmla="*/ 29671 w 29671"/>
                <a:gd name="T3" fmla="*/ 21600 h 21600"/>
                <a:gd name="T4" fmla="*/ 8071 w 2967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71" h="21600" fill="none" extrusionOk="0">
                  <a:moveTo>
                    <a:pt x="-1" y="1564"/>
                  </a:moveTo>
                  <a:cubicBezTo>
                    <a:pt x="2565" y="531"/>
                    <a:pt x="5305" y="-1"/>
                    <a:pt x="8071" y="0"/>
                  </a:cubicBezTo>
                  <a:cubicBezTo>
                    <a:pt x="20000" y="0"/>
                    <a:pt x="29671" y="9670"/>
                    <a:pt x="29671" y="21600"/>
                  </a:cubicBezTo>
                </a:path>
                <a:path w="29671" h="21600" stroke="0" extrusionOk="0">
                  <a:moveTo>
                    <a:pt x="-1" y="1564"/>
                  </a:moveTo>
                  <a:cubicBezTo>
                    <a:pt x="2565" y="531"/>
                    <a:pt x="5305" y="-1"/>
                    <a:pt x="8071" y="0"/>
                  </a:cubicBezTo>
                  <a:cubicBezTo>
                    <a:pt x="20000" y="0"/>
                    <a:pt x="29671" y="9670"/>
                    <a:pt x="29671" y="21600"/>
                  </a:cubicBezTo>
                  <a:lnTo>
                    <a:pt x="8071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2660" name="Arc 20"/>
            <p:cNvSpPr>
              <a:spLocks/>
            </p:cNvSpPr>
            <p:nvPr/>
          </p:nvSpPr>
          <p:spPr bwMode="auto">
            <a:xfrm flipH="1">
              <a:off x="4627" y="3102"/>
              <a:ext cx="125" cy="5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2661" name="Text Box 21"/>
            <p:cNvSpPr txBox="1">
              <a:spLocks noChangeArrowheads="1"/>
            </p:cNvSpPr>
            <p:nvPr/>
          </p:nvSpPr>
          <p:spPr bwMode="auto">
            <a:xfrm>
              <a:off x="4512" y="2598"/>
              <a:ext cx="2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kumimoji="1" lang="zh-TW" altLang="en-US" i="1">
                  <a:latin typeface="Symbol" pitchFamily="18" charset="2"/>
                  <a:ea typeface="新細明體" pitchFamily="2" charset="-120"/>
                  <a:sym typeface="Symbol" pitchFamily="18" charset="2"/>
                </a:rPr>
                <a:t></a:t>
              </a:r>
              <a:r>
                <a:rPr kumimoji="1" lang="zh-TW" altLang="en-US" baseline="-25000">
                  <a:latin typeface="Symbol" pitchFamily="18" charset="2"/>
                  <a:ea typeface="新細明體" pitchFamily="2" charset="-120"/>
                  <a:sym typeface="Symbol" pitchFamily="18" charset="2"/>
                </a:rPr>
                <a:t>1</a:t>
              </a:r>
              <a:endParaRPr kumimoji="1" lang="zh-TW" altLang="en-US">
                <a:ea typeface="新細明體" pitchFamily="2" charset="-120"/>
              </a:endParaRPr>
            </a:p>
          </p:txBody>
        </p:sp>
      </p:grp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768350" y="5562600"/>
            <a:ext cx="7842250" cy="36933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TW" i="1" dirty="0">
                <a:ea typeface="新細明體" pitchFamily="2" charset="-120"/>
              </a:rPr>
              <a:t>D</a:t>
            </a:r>
            <a:r>
              <a:rPr kumimoji="1" lang="en-US" altLang="zh-TW" i="1" baseline="-25000" dirty="0">
                <a:ea typeface="新細明體" pitchFamily="2" charset="-120"/>
              </a:rPr>
              <a:t>1</a:t>
            </a:r>
            <a:r>
              <a:rPr kumimoji="1" lang="en-US" altLang="zh-TW" sz="1800" dirty="0">
                <a:ea typeface="新細明體" pitchFamily="2" charset="-120"/>
              </a:rPr>
              <a:t> is more similar to Q (than </a:t>
            </a:r>
            <a:r>
              <a:rPr kumimoji="1" lang="en-US" altLang="zh-TW" i="1" dirty="0">
                <a:ea typeface="新細明體" pitchFamily="2" charset="-120"/>
              </a:rPr>
              <a:t>D</a:t>
            </a:r>
            <a:r>
              <a:rPr kumimoji="1" lang="en-US" altLang="zh-TW" i="1" baseline="-25000" dirty="0">
                <a:ea typeface="新細明體" pitchFamily="2" charset="-120"/>
              </a:rPr>
              <a:t>2 </a:t>
            </a:r>
            <a:r>
              <a:rPr kumimoji="1" lang="en-US" altLang="zh-TW" sz="1800" dirty="0">
                <a:ea typeface="新細明體" pitchFamily="2" charset="-120"/>
              </a:rPr>
              <a:t>is similar to Q), </a:t>
            </a:r>
            <a:r>
              <a:rPr kumimoji="1" lang="en-US" altLang="zh-TW" dirty="0">
                <a:ea typeface="新細明體" pitchFamily="2" charset="-120"/>
              </a:rPr>
              <a:t>u</a:t>
            </a:r>
            <a:r>
              <a:rPr kumimoji="1" lang="en-US" altLang="zh-TW" sz="1800" dirty="0">
                <a:ea typeface="新細明體" pitchFamily="2" charset="-120"/>
              </a:rPr>
              <a:t>sing cosine similarity</a:t>
            </a:r>
          </a:p>
        </p:txBody>
      </p:sp>
      <p:sp>
        <p:nvSpPr>
          <p:cNvPr id="112664" name="Rectangle 24"/>
          <p:cNvSpPr>
            <a:spLocks noChangeArrowheads="1"/>
          </p:cNvSpPr>
          <p:nvPr/>
        </p:nvSpPr>
        <p:spPr bwMode="auto">
          <a:xfrm>
            <a:off x="969459" y="3262298"/>
            <a:ext cx="2430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kumimoji="1" lang="en-US" altLang="zh-TW" sz="1800" dirty="0" err="1">
                <a:ea typeface="新細明體" pitchFamily="2" charset="-120"/>
              </a:rPr>
              <a:t>CosSim</a:t>
            </a:r>
            <a:r>
              <a:rPr kumimoji="1" lang="en-US" altLang="zh-TW" sz="1800" dirty="0">
                <a:ea typeface="新細明體" pitchFamily="2" charset="-120"/>
              </a:rPr>
              <a:t>(</a:t>
            </a:r>
            <a:r>
              <a:rPr kumimoji="1" lang="en-US" altLang="zh-TW" b="1" i="1" dirty="0" err="1">
                <a:ea typeface="新細明體" pitchFamily="2" charset="-120"/>
              </a:rPr>
              <a:t>D</a:t>
            </a:r>
            <a:r>
              <a:rPr kumimoji="1" lang="en-US" altLang="zh-TW" sz="1800" i="1" baseline="-25000" dirty="0" err="1">
                <a:ea typeface="新細明體" pitchFamily="2" charset="-120"/>
              </a:rPr>
              <a:t>j</a:t>
            </a:r>
            <a:r>
              <a:rPr kumimoji="1" lang="en-US" altLang="zh-TW" sz="1800" dirty="0">
                <a:ea typeface="新細明體" pitchFamily="2" charset="-120"/>
              </a:rPr>
              <a:t>, </a:t>
            </a:r>
            <a:r>
              <a:rPr kumimoji="1" lang="en-US" altLang="zh-TW" b="1" i="1" dirty="0">
                <a:ea typeface="新細明體" pitchFamily="2" charset="-120"/>
              </a:rPr>
              <a:t>Q</a:t>
            </a:r>
            <a:r>
              <a:rPr kumimoji="1" lang="en-US" altLang="zh-TW" sz="1800" dirty="0">
                <a:ea typeface="新細明體" pitchFamily="2" charset="-120"/>
              </a:rPr>
              <a:t>) =</a:t>
            </a:r>
            <a:endParaRPr kumimoji="1" lang="zh-TW" altLang="en-US" sz="1800" dirty="0">
              <a:ea typeface="新細明體" pitchFamily="2" charset="-120"/>
            </a:endParaRPr>
          </a:p>
        </p:txBody>
      </p:sp>
      <p:sp>
        <p:nvSpPr>
          <p:cNvPr id="112665" name="Line 25"/>
          <p:cNvSpPr>
            <a:spLocks noChangeShapeType="1"/>
          </p:cNvSpPr>
          <p:nvPr/>
        </p:nvSpPr>
        <p:spPr bwMode="auto">
          <a:xfrm>
            <a:off x="4922665" y="4419600"/>
            <a:ext cx="15098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6" name="Line 26"/>
          <p:cNvSpPr>
            <a:spLocks noChangeShapeType="1"/>
          </p:cNvSpPr>
          <p:nvPr/>
        </p:nvSpPr>
        <p:spPr bwMode="auto">
          <a:xfrm>
            <a:off x="4876800" y="4724400"/>
            <a:ext cx="14859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18059" y="6187992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altLang="en-US" sz="800" dirty="0"/>
              <a:t>Raymond J. Mooney, University of Texas at Austin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7" y="2840513"/>
            <a:ext cx="3971924" cy="125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5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(Degree) Pearson Correlation </a:t>
            </a:r>
            <a:r>
              <a:rPr lang="en-US" dirty="0" err="1"/>
              <a:t>Coeff</a:t>
            </a:r>
            <a:r>
              <a:rPr lang="en-US" dirty="0"/>
              <a:t>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22965" y="1668880"/>
                <a:ext cx="7406635" cy="41845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1. </a:t>
                </a:r>
                <a:r>
                  <a:rPr lang="en-US" dirty="0">
                    <a:solidFill>
                      <a:srgbClr val="FF0000"/>
                    </a:solidFill>
                  </a:rPr>
                  <a:t>Count of common neighbors</a:t>
                </a:r>
                <a:endParaRPr lang="en-US" dirty="0"/>
              </a:p>
              <a:p>
                <a:r>
                  <a:rPr lang="en-US" dirty="0"/>
                  <a:t>2. </a:t>
                </a:r>
                <a:r>
                  <a:rPr lang="en-US" dirty="0">
                    <a:solidFill>
                      <a:srgbClr val="FF0000"/>
                    </a:solidFill>
                  </a:rPr>
                  <a:t>Normalized common neighbors </a:t>
                </a:r>
              </a:p>
              <a:p>
                <a:r>
                  <a:rPr lang="en-US" dirty="0"/>
                  <a:t>3.</a:t>
                </a:r>
                <a:r>
                  <a:rPr lang="en-US" dirty="0">
                    <a:solidFill>
                      <a:srgbClr val="FF0000"/>
                    </a:solidFill>
                  </a:rPr>
                  <a:t> Cosine similarity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4. </a:t>
                </a:r>
                <a:r>
                  <a:rPr lang="en-US" dirty="0">
                    <a:solidFill>
                      <a:srgbClr val="FF0000"/>
                    </a:solidFill>
                  </a:rPr>
                  <a:t>Degree Pearson Correlation Coefficient: </a:t>
                </a:r>
                <a:r>
                  <a:rPr lang="en-US" dirty="0"/>
                  <a:t>compare to the expected value of common neighbors (i.e. to a network in which vertices choose their neighbors at random).  Here is the derivation:</a:t>
                </a:r>
              </a:p>
              <a:p>
                <a:r>
                  <a:rPr lang="en-US" dirty="0"/>
                  <a:t>Let i and j be two vertices of </a:t>
                </a:r>
                <a:r>
                  <a:rPr lang="en-US" i="1" dirty="0" err="1"/>
                  <a:t>deg</a:t>
                </a:r>
                <a:r>
                  <a:rPr lang="en-US" i="1" dirty="0"/>
                  <a:t> i</a:t>
                </a:r>
                <a:r>
                  <a:rPr lang="en-US" dirty="0"/>
                  <a:t> and </a:t>
                </a:r>
                <a:r>
                  <a:rPr lang="en-US" i="1" dirty="0" err="1"/>
                  <a:t>deg</a:t>
                </a:r>
                <a:r>
                  <a:rPr lang="en-US" i="1" dirty="0"/>
                  <a:t> j</a:t>
                </a:r>
              </a:p>
              <a:p>
                <a:r>
                  <a:rPr lang="en-US" dirty="0"/>
                  <a:t>The probability of </a:t>
                </a:r>
                <a:r>
                  <a:rPr lang="en-US" i="1" dirty="0"/>
                  <a:t>j</a:t>
                </a:r>
                <a:r>
                  <a:rPr lang="en-US" dirty="0"/>
                  <a:t> to choose at random one of </a:t>
                </a:r>
                <a:r>
                  <a:rPr lang="en-US" i="1" dirty="0"/>
                  <a:t>i</a:t>
                </a:r>
                <a:r>
                  <a:rPr lang="en-US" dirty="0"/>
                  <a:t>’s neighbors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𝑑𝑒𝑔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 (or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𝑑𝑒𝑔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if loops in </a:t>
                </a:r>
                <a:r>
                  <a:rPr lang="en-US" i="1" dirty="0"/>
                  <a:t>G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Thus the probability that all of </a:t>
                </a:r>
                <a:r>
                  <a:rPr lang="en-US" i="1" dirty="0"/>
                  <a:t>j</a:t>
                </a:r>
                <a:r>
                  <a:rPr lang="en-US" dirty="0"/>
                  <a:t>’s neighbors are neighbors of </a:t>
                </a:r>
                <a:r>
                  <a:rPr lang="en-US" i="1" dirty="0"/>
                  <a:t>i</a:t>
                </a:r>
                <a:r>
                  <a:rPr lang="en-US" dirty="0"/>
                  <a:t> is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𝑑𝑒𝑔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 ∙ 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22965" y="1668880"/>
                <a:ext cx="7406635" cy="4184567"/>
              </a:xfrm>
              <a:blipFill>
                <a:blip r:embed="rId2"/>
                <a:stretch>
                  <a:fillRect l="-823" t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36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(Degree) Pearson Correlation Coeff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4. </a:t>
                </a:r>
                <a:r>
                  <a:rPr lang="en-US" dirty="0">
                    <a:solidFill>
                      <a:srgbClr val="FF0000"/>
                    </a:solidFill>
                  </a:rPr>
                  <a:t>Degree Pearson Correlation Coefficient </a:t>
                </a:r>
                <a:r>
                  <a:rPr lang="en-US" dirty="0"/>
                  <a:t>is the </a:t>
                </a:r>
                <a:r>
                  <a:rPr lang="en-US" b="1" dirty="0"/>
                  <a:t>number of common </a:t>
                </a:r>
                <a:r>
                  <a:rPr lang="en-US" dirty="0"/>
                  <a:t>neighbors minus the</a:t>
                </a:r>
                <a:r>
                  <a:rPr lang="en-US" b="1" dirty="0"/>
                  <a:t> expected </a:t>
                </a:r>
                <a:r>
                  <a:rPr lang="en-US" dirty="0"/>
                  <a:t>common neighbors (that we will normalize):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deg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func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−</m:t>
                        </m:r>
                      </m:e>
                    </m:nary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1" smtClean="0"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−</m:t>
                        </m:r>
                      </m:e>
                    </m:nary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−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&gt;&lt;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&gt;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−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/>
                  <a:t>] </a:t>
                </a:r>
              </a:p>
              <a:p>
                <a:pPr marL="0" indent="0">
                  <a:buNone/>
                </a:pPr>
                <a:r>
                  <a:rPr lang="en-US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e>
                    </m:nary>
                    <m:r>
                      <a:rPr lang="en-US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][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 </m:t>
                    </m:r>
                    <m:r>
                      <a:rPr lang="en-US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2"/>
                <a:stretch>
                  <a:fillRect l="-3082" t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532583" y="2978128"/>
                <a:ext cx="2376933" cy="783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Since the mean of the 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row is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&gt;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𝑖𝑘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83" y="2978128"/>
                <a:ext cx="2376933" cy="783035"/>
              </a:xfrm>
              <a:prstGeom prst="rect">
                <a:avLst/>
              </a:prstGeom>
              <a:blipFill>
                <a:blip r:embed="rId3"/>
                <a:stretch>
                  <a:fillRect l="-2308" t="-7031" r="-2308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400800" y="4829284"/>
                <a:ext cx="2944170" cy="96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FOIL and simplify using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&gt;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𝑗𝑘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</m:e>
                    </m:nary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&gt;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829284"/>
                <a:ext cx="2944170" cy="967957"/>
              </a:xfrm>
              <a:prstGeom prst="rect">
                <a:avLst/>
              </a:prstGeom>
              <a:blipFill>
                <a:blip r:embed="rId4"/>
                <a:stretch>
                  <a:fillRect l="-11387" t="-16981" b="-67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532583" y="3637864"/>
                <a:ext cx="2415033" cy="1499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Since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e>
                    </m:nary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𝑎𝑠</m:t>
                    </m:r>
                  </m:oMath>
                </a14:m>
                <a:endParaRPr lang="en-US" b="0" i="1" dirty="0">
                  <a:solidFill>
                    <a:srgbClr val="00B05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are constants with respect to k</a:t>
                </a:r>
                <a:br>
                  <a:rPr lang="en-US" dirty="0">
                    <a:solidFill>
                      <a:srgbClr val="00B050"/>
                    </a:solidFill>
                  </a:rPr>
                </a:br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583" y="3637864"/>
                <a:ext cx="2415033" cy="1499641"/>
              </a:xfrm>
              <a:prstGeom prst="rect">
                <a:avLst/>
              </a:prstGeom>
              <a:blipFill>
                <a:blip r:embed="rId5"/>
                <a:stretch>
                  <a:fillRect l="-2273" t="-29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cxnSpLocks/>
            <a:stCxn id="6" idx="1"/>
          </p:cNvCxnSpPr>
          <p:nvPr/>
        </p:nvCxnSpPr>
        <p:spPr bwMode="auto">
          <a:xfrm rot="10800000">
            <a:off x="4249754" y="4129241"/>
            <a:ext cx="2151046" cy="118402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Elbow Connector 13"/>
          <p:cNvCxnSpPr>
            <a:cxnSpLocks/>
          </p:cNvCxnSpPr>
          <p:nvPr/>
        </p:nvCxnSpPr>
        <p:spPr bwMode="auto">
          <a:xfrm rot="10800000">
            <a:off x="4309678" y="4629634"/>
            <a:ext cx="1015599" cy="91619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cxnSpLocks/>
          </p:cNvCxnSpPr>
          <p:nvPr/>
        </p:nvCxnSpPr>
        <p:spPr bwMode="auto">
          <a:xfrm flipH="1">
            <a:off x="1371600" y="1981200"/>
            <a:ext cx="30480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711874" y="2521397"/>
            <a:ext cx="1421725" cy="602804"/>
          </a:xfrm>
          <a:prstGeom prst="ellipse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15" name="Straight Arrow Connector 14"/>
          <p:cNvCxnSpPr>
            <a:cxnSpLocks/>
            <a:endCxn id="16" idx="7"/>
          </p:cNvCxnSpPr>
          <p:nvPr/>
        </p:nvCxnSpPr>
        <p:spPr bwMode="auto">
          <a:xfrm flipH="1">
            <a:off x="3044171" y="2257788"/>
            <a:ext cx="689630" cy="2715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2133599" y="2422763"/>
            <a:ext cx="1066801" cy="727729"/>
          </a:xfrm>
          <a:prstGeom prst="ellipse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625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(Degree) Pearson Correlation Coeff (3)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4. </a:t>
                </a:r>
                <a:r>
                  <a:rPr lang="en-US" dirty="0">
                    <a:solidFill>
                      <a:srgbClr val="FF0000"/>
                    </a:solidFill>
                  </a:rPr>
                  <a:t>Degree Pearson Correlation Coefficient </a:t>
                </a:r>
                <a:r>
                  <a:rPr lang="en-US" dirty="0"/>
                  <a:t>is the actual number of common neighbors minus the expected common neighbors (from previous page):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𝒄𝒐𝒗</m:t>
                    </m:r>
                    <m:d>
                      <m:dPr>
                        <m:ctrlPr>
                          <a:rPr lang="en-US" sz="22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2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22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𝒊𝒌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𝒋𝒌</m:t>
                            </m:r>
                          </m:sub>
                        </m:sSub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200" b="1" i="0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𝐝𝐞𝐠</m:t>
                                </m:r>
                              </m:fName>
                              <m:e>
                                <m:r>
                                  <a:rPr lang="en-US" sz="22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func>
                                  <m:funcPr>
                                    <m:ctrlPr>
                                      <a:rPr lang="en-US" sz="22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200" b="1" i="0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𝐝𝐞𝐠</m:t>
                                    </m:r>
                                  </m:fName>
                                  <m:e>
                                    <m:r>
                                      <a:rPr lang="en-US" sz="2200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𝒋</m:t>
                                    </m:r>
                                  </m:e>
                                </m:func>
                              </m:e>
                            </m:func>
                          </m:num>
                          <m:den>
                            <m:r>
                              <a:rPr lang="en-US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200" b="1" dirty="0">
                    <a:solidFill>
                      <a:srgbClr val="7030A0"/>
                    </a:solidFill>
                  </a:rPr>
                  <a:t>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</m:sub>
                      <m:sup/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2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𝒊𝒌</m:t>
                            </m:r>
                          </m:sub>
                        </m:sSub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</m:e>
                    </m:nary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&gt;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][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𝒋𝒌</m:t>
                        </m:r>
                      </m:sub>
                    </m:sSub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− 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en-US" sz="2200" b="1" dirty="0">
                    <a:solidFill>
                      <a:srgbClr val="7030A0"/>
                    </a:solidFill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200" b="1" dirty="0">
                    <a:solidFill>
                      <a:srgbClr val="7030A0"/>
                    </a:solidFill>
                  </a:rPr>
                  <a:t>Interpretation: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𝑗𝑘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deg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func>
                              </m:e>
                            </m:func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400" dirty="0"/>
                  <a:t> = 0 if the # of common neighbors is what is 			expected by chance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𝑗𝑘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deg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func>
                              </m:e>
                            </m:func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&lt;</a:t>
                </a:r>
                <a:r>
                  <a:rPr lang="en-US" sz="2400" dirty="0"/>
                  <a:t> 0 if the # of common neighbors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less</a:t>
                </a:r>
                <a:r>
                  <a:rPr lang="en-US" sz="2400" dirty="0">
                    <a:solidFill>
                      <a:srgbClr val="FF0000"/>
                    </a:solidFill>
                  </a:rPr>
                  <a:t> 				</a:t>
                </a:r>
                <a:r>
                  <a:rPr lang="en-US" sz="2400" dirty="0">
                    <a:solidFill>
                      <a:srgbClr val="0070C0"/>
                    </a:solidFill>
                  </a:rPr>
                  <a:t>than</a:t>
                </a:r>
                <a:r>
                  <a:rPr lang="en-US" sz="2400" dirty="0"/>
                  <a:t> what is expected by chance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𝑗𝑘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deg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func>
                              </m:e>
                            </m:func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&gt;</a:t>
                </a:r>
                <a:r>
                  <a:rPr lang="en-US" sz="2400" dirty="0"/>
                  <a:t> 0 if the # of common neighbors is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</a:rPr>
                  <a:t>more 			than</a:t>
                </a:r>
                <a:r>
                  <a:rPr lang="en-US" sz="2400" dirty="0"/>
                  <a:t> what is expected by chance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2"/>
                <a:stretch>
                  <a:fillRect l="-770"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248400" y="2667000"/>
                <a:ext cx="2247900" cy="322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the mean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1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row is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1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&gt;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sz="1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𝑖𝑘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1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667000"/>
                <a:ext cx="2247900" cy="322139"/>
              </a:xfrm>
              <a:prstGeom prst="rect">
                <a:avLst/>
              </a:prstGeom>
              <a:blipFill>
                <a:blip r:embed="rId3"/>
                <a:stretch>
                  <a:fillRect t="-40385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41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1713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3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3" y="969718"/>
            <a:ext cx="2925267" cy="417895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6"/>
            <a:ext cx="2401024" cy="3387497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r" defTabSz="1219170"/>
            <a:r>
              <a:rPr lang="en-US" altLang="en-US" sz="3467">
                <a:solidFill>
                  <a:srgbClr val="FFFFFF"/>
                </a:solidFill>
              </a:rPr>
              <a:t>Learning Outcomes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07694" y="649481"/>
            <a:ext cx="4916511" cy="55460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r>
              <a:rPr lang="en-US" dirty="0"/>
              <a:t>Building on </a:t>
            </a:r>
          </a:p>
          <a:p>
            <a:pPr lvl="1"/>
            <a:r>
              <a:rPr lang="en-US" dirty="0"/>
              <a:t>global properties: average degree, average clustering, </a:t>
            </a:r>
            <a:r>
              <a:rPr lang="en-US" dirty="0" err="1"/>
              <a:t>ave</a:t>
            </a:r>
            <a:r>
              <a:rPr lang="en-US" dirty="0"/>
              <a:t> path length</a:t>
            </a:r>
          </a:p>
          <a:p>
            <a:pPr lvl="1"/>
            <a:r>
              <a:rPr lang="en-US" dirty="0"/>
              <a:t>local properties: some node centralities</a:t>
            </a:r>
          </a:p>
          <a:p>
            <a:r>
              <a:rPr lang="en-US" dirty="0"/>
              <a:t>Understand the pairwise similarity of nodes based on position, role and structure:</a:t>
            </a:r>
          </a:p>
          <a:p>
            <a:pPr lvl="1"/>
            <a:r>
              <a:rPr lang="en-US" dirty="0"/>
              <a:t>Structural equivalence</a:t>
            </a:r>
          </a:p>
          <a:p>
            <a:pPr lvl="1"/>
            <a:r>
              <a:rPr lang="en-US" dirty="0"/>
              <a:t>Regular equivalence</a:t>
            </a:r>
          </a:p>
          <a:p>
            <a:pPr lvl="1"/>
            <a:r>
              <a:rPr lang="en-US" dirty="0"/>
              <a:t>Automorphic equivalence</a:t>
            </a:r>
          </a:p>
          <a:p>
            <a:r>
              <a:rPr lang="en-US" dirty="0"/>
              <a:t>Evaluate the correlation between pairs of nodes using structural equivalence</a:t>
            </a:r>
          </a:p>
        </p:txBody>
      </p:sp>
    </p:spTree>
    <p:extLst>
      <p:ext uri="{BB962C8B-B14F-4D97-AF65-F5344CB8AC3E}">
        <p14:creationId xmlns:p14="http://schemas.microsoft.com/office/powerpoint/2010/main" val="416558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(Degree) Pearson Correlation Coeff (4)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4. </a:t>
                </a:r>
                <a:r>
                  <a:rPr lang="en-US" sz="2800" dirty="0">
                    <a:solidFill>
                      <a:srgbClr val="FF0000"/>
                    </a:solidFill>
                  </a:rPr>
                  <a:t>Degree Pearson Correlation Coefficient </a:t>
                </a:r>
                <a:r>
                  <a:rPr lang="en-US" sz="2800" dirty="0"/>
                  <a:t>is the actual number of common neighbors minus the expected common neighbors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normalized </a:t>
                </a:r>
                <a:r>
                  <a:rPr lang="en-US" sz="2800" dirty="0">
                    <a:solidFill>
                      <a:schemeClr val="tx1"/>
                    </a:solidFill>
                  </a:rPr>
                  <a:t>by 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):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𝑐𝑜𝑣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𝑣𝑎𝑟</m:t>
                            </m:r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𝑐𝑜𝑣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𝑣𝑎𝑟</m:t>
                        </m:r>
                        <m:d>
                          <m:d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𝑣𝑎𝑟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</m:e>
                        </m:nary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&gt;][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𝑗𝑘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 &lt;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&gt;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</a:rPr>
                          <m:t>]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a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</m:e>
                                </m:nary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&gt;]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a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</m:e>
                                </m:nary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&gt;]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= 0 if the # of common neighbors is what is expected by chance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−1&lt;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&lt; 0</a:t>
                </a:r>
                <a:r>
                  <a:rPr lang="en-US" sz="2400" dirty="0"/>
                  <a:t> if the # of common neighbors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less than</a:t>
                </a:r>
                <a:r>
                  <a:rPr lang="en-US" sz="2400" dirty="0"/>
                  <a:t> what is expected by chance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200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</a:rPr>
                  <a:t>&lt; 1</a:t>
                </a:r>
                <a:r>
                  <a:rPr lang="en-US" sz="2400" dirty="0"/>
                  <a:t> if the # of common neighbors is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</a:rPr>
                  <a:t>more than</a:t>
                </a:r>
                <a:r>
                  <a:rPr lang="en-US" sz="2400" dirty="0"/>
                  <a:t> what is expected by chance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800" dirty="0"/>
                  <a:t> shows more/less neighbor similarity in a network, compared to vertices expected to be neighbors at random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1156" t="-2770" r="-1233" b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705600" y="2209800"/>
                <a:ext cx="2247900" cy="322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solidFill>
                      <a:schemeClr val="tx1"/>
                    </a:solidFill>
                  </a:rPr>
                  <a:t>the mean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1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 row is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1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000" dirty="0">
                    <a:solidFill>
                      <a:schemeClr val="tx1"/>
                    </a:solidFill>
                  </a:rPr>
                  <a:t>&gt;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1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sz="1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𝑖𝑘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1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209800"/>
                <a:ext cx="2247900" cy="322139"/>
              </a:xfrm>
              <a:prstGeom prst="rect">
                <a:avLst/>
              </a:prstGeom>
              <a:blipFill>
                <a:blip r:embed="rId4"/>
                <a:stretch>
                  <a:fillRect t="-40385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001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Overview: Structural similarity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1.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Count of common neighbors</a:t>
                </a:r>
                <a:r>
                  <a:rPr lang="en-US" sz="2000" dirty="0"/>
                  <a:t>: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=|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]∩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r>
                      <a:rPr lang="en-US" sz="2000" b="0" i="1" smtClean="0"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latin typeface="Cambria Math"/>
                      </a:rPr>
                      <m:t>]|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𝑘𝑗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</m:e>
                    </m:nary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i="1" smtClean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2. </a:t>
                </a:r>
                <a:r>
                  <a:rPr lang="en-US" sz="2000" dirty="0">
                    <a:solidFill>
                      <a:srgbClr val="FF0000"/>
                    </a:solidFill>
                  </a:rPr>
                  <a:t>Normalized common neighbors </a:t>
                </a:r>
                <a:r>
                  <a:rPr lang="en-US" sz="2000" dirty="0"/>
                  <a:t>(divide by the):</a:t>
                </a:r>
              </a:p>
              <a:p>
                <a:pPr marL="400050" lvl="1" indent="0">
                  <a:buNone/>
                </a:pPr>
                <a:r>
                  <a:rPr lang="en-US" sz="2000" dirty="0"/>
                  <a:t>number of vertices: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)|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1" smtClean="0">
                                    <a:latin typeface="Cambria Math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|</m:t>
                        </m:r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𝐺</m:t>
                        </m:r>
                        <m:r>
                          <a:rPr lang="en-US" sz="2000" i="1">
                            <a:latin typeface="Cambria Math"/>
                          </a:rPr>
                          <m:t>)|</m:t>
                        </m:r>
                      </m:den>
                    </m:f>
                  </m:oMath>
                </a14:m>
                <a:endParaRPr lang="en-US" sz="2000" b="0" dirty="0"/>
              </a:p>
              <a:p>
                <a:pPr marL="400050" lvl="1" indent="0">
                  <a:buNone/>
                </a:pPr>
                <a:r>
                  <a:rPr lang="en-US" sz="2000" dirty="0"/>
                  <a:t>max count of common neighbors possible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−2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−2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exact count of common neighbors (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Jaccard</a:t>
                </a:r>
                <a:r>
                  <a:rPr lang="en-US" sz="2000" dirty="0">
                    <a:solidFill>
                      <a:srgbClr val="FF0000"/>
                    </a:solidFill>
                  </a:rPr>
                  <a:t> similarity)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>
                          <a:rPr lang="en-US" sz="2000" i="1" dirty="0">
                            <a:latin typeface="Cambria Math"/>
                          </a:rPr>
                          <m:t>|</m:t>
                        </m:r>
                        <m:r>
                          <a:rPr lang="en-US" sz="2000" i="1" dirty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000" i="1" dirty="0">
                            <a:latin typeface="Cambria Math"/>
                          </a:rPr>
                          <m:t>∪ </m:t>
                        </m:r>
                        <m:r>
                          <a:rPr lang="en-US" sz="2000" i="1" dirty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000" i="1" dirty="0">
                            <a:latin typeface="Cambria Math"/>
                          </a:rPr>
                          <m:t>|</m:t>
                        </m:r>
                      </m:den>
                    </m:f>
                    <m:r>
                      <a:rPr lang="en-US" sz="20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1" smtClean="0">
                                    <a:latin typeface="Cambria Math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>
                          <a:rPr lang="en-US" sz="2000" i="1" dirty="0">
                            <a:latin typeface="Cambria Math"/>
                          </a:rPr>
                          <m:t>|</m:t>
                        </m:r>
                        <m:r>
                          <a:rPr lang="en-US" sz="2000" i="1" dirty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000" i="1" dirty="0">
                            <a:latin typeface="Cambria Math"/>
                          </a:rPr>
                          <m:t>∪ </m:t>
                        </m:r>
                        <m:r>
                          <a:rPr lang="en-US" sz="2000" i="1" dirty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sz="2000" i="1" dirty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3.</a:t>
                </a:r>
                <a:r>
                  <a:rPr lang="en-US" sz="2000" dirty="0">
                    <a:solidFill>
                      <a:srgbClr val="FF0000"/>
                    </a:solidFill>
                  </a:rPr>
                  <a:t> Cosine similarity</a:t>
                </a:r>
                <a:r>
                  <a:rPr lang="en-US" sz="20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sz="2000" i="1" dirty="0">
                                    <a:latin typeface="Cambria Math"/>
                                  </a:rPr>
                                  <m:t>𝑖</m:t>
                                </m:r>
                              </m:e>
                            </m:func>
                            <m:r>
                              <a:rPr lang="en-US" sz="2000" i="1" dirty="0">
                                <a:latin typeface="Cambria Math"/>
                              </a:rPr>
                              <m:t> </m:t>
                            </m:r>
                          </m:e>
                        </m:rad>
                        <m:r>
                          <a:rPr lang="en-US" sz="2000" i="1" dirty="0"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sz="2000" i="1" dirty="0">
                                    <a:latin typeface="Cambria Math"/>
                                  </a:rPr>
                                  <m:t>𝑗</m:t>
                                </m:r>
                              </m:e>
                            </m:func>
                          </m:e>
                        </m:rad>
                      </m:den>
                    </m:f>
                    <m:r>
                      <a:rPr lang="en-US" sz="20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1" smtClean="0">
                                    <a:latin typeface="Cambria Math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sz="2000" i="1" dirty="0">
                                    <a:latin typeface="Cambria Math"/>
                                  </a:rPr>
                                  <m:t>𝑖</m:t>
                                </m:r>
                              </m:e>
                            </m:func>
                            <m:r>
                              <a:rPr lang="en-US" sz="2000" i="1" dirty="0">
                                <a:latin typeface="Cambria Math"/>
                              </a:rPr>
                              <m:t> </m:t>
                            </m:r>
                          </m:e>
                        </m:rad>
                        <m:r>
                          <a:rPr lang="en-US" sz="2000" i="1" dirty="0">
                            <a:latin typeface="Cambria Math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sz="2000" i="1" dirty="0">
                                    <a:latin typeface="Cambria Math"/>
                                  </a:rPr>
                                  <m:t>𝑗</m:t>
                                </m:r>
                              </m:e>
                            </m:func>
                          </m:e>
                        </m:rad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4. </a:t>
                </a:r>
                <a:r>
                  <a:rPr lang="en-US" sz="2000" dirty="0">
                    <a:solidFill>
                      <a:srgbClr val="FF0000"/>
                    </a:solidFill>
                  </a:rPr>
                  <a:t>Degree Pearson Correlation Coefficient (</a:t>
                </a:r>
                <a:r>
                  <a:rPr lang="en-US" sz="2000" dirty="0">
                    <a:solidFill>
                      <a:srgbClr val="FF0000"/>
                    </a:solidFill>
                    <a:hlinkClick r:id="rId2"/>
                  </a:rPr>
                  <a:t>coded in </a:t>
                </a:r>
                <a:r>
                  <a:rPr lang="en-US" sz="2000" dirty="0" err="1">
                    <a:solidFill>
                      <a:srgbClr val="FF0000"/>
                    </a:solidFill>
                    <a:hlinkClick r:id="rId2"/>
                  </a:rPr>
                  <a:t>NetworkX</a:t>
                </a:r>
                <a:r>
                  <a:rPr lang="en-US" sz="2000" dirty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/>
                  <a:t>: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𝑐𝑜𝑣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𝑣𝑎𝑟</m:t>
                            </m:r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𝑐𝑜𝑣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𝑣𝑎𝑟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𝑣𝑎𝑟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</m:e>
                        </m:nary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&gt;][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𝑗𝑘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 &lt;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&gt;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</a:rPr>
                          <m:t>]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a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</m:e>
                                </m:nary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&gt;]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a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𝑗𝑘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</m:e>
                                </m:nary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&gt;]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514350" indent="-514350" algn="ctr">
                  <a:buAutoNum type="arabicPeriod"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693" t="-6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05" y="5205745"/>
            <a:ext cx="3605212" cy="846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7400" y="5965901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https://networkx.github.io/documentation/networkx-1.9/reference/generated/networkx.algorithms.assortativity.degree_pearson_correlation_coefficient.html</a:t>
            </a:r>
            <a:endParaRPr lang="en-US" sz="800" dirty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836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825433"/>
            <a:ext cx="7277100" cy="4180135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365306"/>
            <a:ext cx="5530453" cy="3636669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2192928"/>
            <a:ext cx="6026944" cy="3812637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1264011"/>
            <a:ext cx="7750969" cy="4741556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5491314"/>
            <a:ext cx="378619" cy="511145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812719"/>
            <a:ext cx="8318897" cy="5192847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855814"/>
            <a:ext cx="792956" cy="460868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852222"/>
            <a:ext cx="446485" cy="264551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6" y="855814"/>
            <a:ext cx="267891" cy="160407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855814"/>
            <a:ext cx="4341019" cy="5135388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2" y="859404"/>
            <a:ext cx="2213372" cy="1916493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852E1-B7A3-455B-8927-E89EB73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938" y="2325804"/>
            <a:ext cx="2765987" cy="2437273"/>
          </a:xfrm>
        </p:spPr>
        <p:txBody>
          <a:bodyPr vert="horz" lIns="68580" tIns="34291" rIns="68580" bIns="34291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Regular Equivalence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21" y="855813"/>
            <a:ext cx="1624012" cy="1018699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855814"/>
            <a:ext cx="671512" cy="401015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9" y="2520780"/>
            <a:ext cx="3314068" cy="3194707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E86F3-1C51-4283-904D-156175845ADA}"/>
              </a:ext>
            </a:extLst>
          </p:cNvPr>
          <p:cNvSpPr txBox="1"/>
          <p:nvPr/>
        </p:nvSpPr>
        <p:spPr>
          <a:xfrm>
            <a:off x="1154550" y="3537309"/>
            <a:ext cx="434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roles fall into which social roles?</a:t>
            </a:r>
          </a:p>
          <a:p>
            <a:r>
              <a:rPr lang="en-US" dirty="0"/>
              <a:t>How do social roles relate to each other?</a:t>
            </a:r>
          </a:p>
        </p:txBody>
      </p:sp>
    </p:spTree>
    <p:extLst>
      <p:ext uri="{BB962C8B-B14F-4D97-AF65-F5344CB8AC3E}">
        <p14:creationId xmlns:p14="http://schemas.microsoft.com/office/powerpoint/2010/main" val="1479690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Defn</a:t>
            </a:r>
            <a:r>
              <a:rPr lang="en-US" dirty="0"/>
              <a:t>: Two vertices are </a:t>
            </a:r>
            <a:r>
              <a:rPr lang="en-US" dirty="0">
                <a:solidFill>
                  <a:srgbClr val="FF0000"/>
                </a:solidFill>
              </a:rPr>
              <a:t>structurally equivalent</a:t>
            </a:r>
            <a:r>
              <a:rPr lang="en-US" dirty="0"/>
              <a:t> if they have many common neighbors.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Defn</a:t>
            </a:r>
            <a:r>
              <a:rPr lang="en-US" dirty="0"/>
              <a:t>: Two vertices are </a:t>
            </a:r>
            <a:r>
              <a:rPr lang="en-US" dirty="0">
                <a:solidFill>
                  <a:srgbClr val="00B050"/>
                </a:solidFill>
              </a:rPr>
              <a:t>regularly equivalent </a:t>
            </a:r>
            <a:r>
              <a:rPr lang="en-US" dirty="0"/>
              <a:t>if they have many neighbors that are also equivalent.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55" y="304800"/>
            <a:ext cx="6764756" cy="1055392"/>
          </a:xfrm>
        </p:spPr>
        <p:txBody>
          <a:bodyPr/>
          <a:lstStyle/>
          <a:p>
            <a:r>
              <a:rPr lang="en-US" dirty="0"/>
              <a:t>Structural vs. Regular Equivalence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943100" y="2615826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24150" y="36576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108200" y="3657600"/>
            <a:ext cx="304800" cy="3048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447800" y="3581400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58850" y="3276600"/>
            <a:ext cx="304800" cy="3048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397437" y="35814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89026" y="3373437"/>
            <a:ext cx="304800" cy="3048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76600" y="2609850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15" name="Straight Connector 14"/>
          <p:cNvCxnSpPr>
            <a:stCxn id="5" idx="6"/>
            <a:endCxn id="11" idx="2"/>
          </p:cNvCxnSpPr>
          <p:nvPr/>
        </p:nvCxnSpPr>
        <p:spPr bwMode="auto">
          <a:xfrm>
            <a:off x="2247900" y="2768226"/>
            <a:ext cx="1841126" cy="7576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5" idx="5"/>
            <a:endCxn id="6" idx="1"/>
          </p:cNvCxnSpPr>
          <p:nvPr/>
        </p:nvCxnSpPr>
        <p:spPr bwMode="auto">
          <a:xfrm>
            <a:off x="2203263" y="2875989"/>
            <a:ext cx="565524" cy="8262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endCxn id="7" idx="0"/>
          </p:cNvCxnSpPr>
          <p:nvPr/>
        </p:nvCxnSpPr>
        <p:spPr bwMode="auto">
          <a:xfrm>
            <a:off x="2060575" y="2898401"/>
            <a:ext cx="200025" cy="75919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12" idx="3"/>
            <a:endCxn id="7" idx="7"/>
          </p:cNvCxnSpPr>
          <p:nvPr/>
        </p:nvCxnSpPr>
        <p:spPr bwMode="auto">
          <a:xfrm flipH="1">
            <a:off x="2368363" y="2870013"/>
            <a:ext cx="952874" cy="8322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2" idx="5"/>
            <a:endCxn id="11" idx="1"/>
          </p:cNvCxnSpPr>
          <p:nvPr/>
        </p:nvCxnSpPr>
        <p:spPr bwMode="auto">
          <a:xfrm>
            <a:off x="3536763" y="2870013"/>
            <a:ext cx="596900" cy="5480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2" idx="4"/>
            <a:endCxn id="6" idx="0"/>
          </p:cNvCxnSpPr>
          <p:nvPr/>
        </p:nvCxnSpPr>
        <p:spPr bwMode="auto">
          <a:xfrm flipH="1">
            <a:off x="2876550" y="2914650"/>
            <a:ext cx="552450" cy="7429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5" idx="3"/>
            <a:endCxn id="8" idx="0"/>
          </p:cNvCxnSpPr>
          <p:nvPr/>
        </p:nvCxnSpPr>
        <p:spPr bwMode="auto">
          <a:xfrm flipH="1">
            <a:off x="1600200" y="2875989"/>
            <a:ext cx="387537" cy="7054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2" idx="2"/>
            <a:endCxn id="8" idx="7"/>
          </p:cNvCxnSpPr>
          <p:nvPr/>
        </p:nvCxnSpPr>
        <p:spPr bwMode="auto">
          <a:xfrm flipH="1">
            <a:off x="1707963" y="2762250"/>
            <a:ext cx="1568637" cy="8637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1943100" y="4865132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724150" y="5906906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2108200" y="5906906"/>
            <a:ext cx="304800" cy="3048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447800" y="5830706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958850" y="5525906"/>
            <a:ext cx="304800" cy="3048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397437" y="5830706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089026" y="5622743"/>
            <a:ext cx="304800" cy="3048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276600" y="4859156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7" name="Straight Connector 56"/>
          <p:cNvCxnSpPr>
            <a:stCxn id="49" idx="2"/>
            <a:endCxn id="53" idx="7"/>
          </p:cNvCxnSpPr>
          <p:nvPr/>
        </p:nvCxnSpPr>
        <p:spPr bwMode="auto">
          <a:xfrm flipH="1">
            <a:off x="1219013" y="5017532"/>
            <a:ext cx="724087" cy="5530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49" idx="6"/>
            <a:endCxn id="55" idx="2"/>
          </p:cNvCxnSpPr>
          <p:nvPr/>
        </p:nvCxnSpPr>
        <p:spPr bwMode="auto">
          <a:xfrm>
            <a:off x="2247900" y="5017532"/>
            <a:ext cx="1841126" cy="7576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49" idx="5"/>
            <a:endCxn id="54" idx="1"/>
          </p:cNvCxnSpPr>
          <p:nvPr/>
        </p:nvCxnSpPr>
        <p:spPr bwMode="auto">
          <a:xfrm>
            <a:off x="2203263" y="5125295"/>
            <a:ext cx="1238811" cy="7500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6" idx="3"/>
            <a:endCxn id="51" idx="7"/>
          </p:cNvCxnSpPr>
          <p:nvPr/>
        </p:nvCxnSpPr>
        <p:spPr bwMode="auto">
          <a:xfrm flipH="1">
            <a:off x="2368363" y="5119319"/>
            <a:ext cx="952874" cy="8322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56" idx="5"/>
            <a:endCxn id="55" idx="1"/>
          </p:cNvCxnSpPr>
          <p:nvPr/>
        </p:nvCxnSpPr>
        <p:spPr bwMode="auto">
          <a:xfrm>
            <a:off x="3536763" y="5119319"/>
            <a:ext cx="596900" cy="5480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56" idx="4"/>
            <a:endCxn id="50" idx="0"/>
          </p:cNvCxnSpPr>
          <p:nvPr/>
        </p:nvCxnSpPr>
        <p:spPr bwMode="auto">
          <a:xfrm flipH="1">
            <a:off x="2876550" y="5163956"/>
            <a:ext cx="552450" cy="7429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49" idx="3"/>
            <a:endCxn id="52" idx="0"/>
          </p:cNvCxnSpPr>
          <p:nvPr/>
        </p:nvCxnSpPr>
        <p:spPr bwMode="auto">
          <a:xfrm flipH="1">
            <a:off x="1600200" y="5125295"/>
            <a:ext cx="387537" cy="70541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56" idx="2"/>
            <a:endCxn id="52" idx="7"/>
          </p:cNvCxnSpPr>
          <p:nvPr/>
        </p:nvCxnSpPr>
        <p:spPr bwMode="auto">
          <a:xfrm flipH="1">
            <a:off x="1707963" y="5011556"/>
            <a:ext cx="1568637" cy="8637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5410199" y="2884051"/>
                <a:ext cx="34719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Such as two math Students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 know the same professors</a:t>
                </a:r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199" y="2884051"/>
                <a:ext cx="3471912" cy="646331"/>
              </a:xfrm>
              <a:prstGeom prst="rect">
                <a:avLst/>
              </a:prstGeom>
              <a:blipFill>
                <a:blip r:embed="rId2"/>
                <a:stretch>
                  <a:fillRect l="-140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5471138" y="4893764"/>
                <a:ext cx="365997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Such as two Deans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</a:t>
                </a:r>
                <a:br>
                  <a:rPr lang="en-US" dirty="0"/>
                </a:br>
                <a:r>
                  <a:rPr lang="en-US" dirty="0"/>
                  <a:t>have similar ties:</a:t>
                </a:r>
              </a:p>
              <a:p>
                <a:r>
                  <a:rPr lang="en-US" dirty="0"/>
                  <a:t>provost, president, department chairs </a:t>
                </a:r>
                <a:br>
                  <a:rPr lang="en-US" dirty="0"/>
                </a:br>
                <a:r>
                  <a:rPr lang="en-US" dirty="0"/>
                  <a:t>(some could actually be common)</a:t>
                </a: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138" y="4893764"/>
                <a:ext cx="3659976" cy="1200329"/>
              </a:xfrm>
              <a:prstGeom prst="rect">
                <a:avLst/>
              </a:prstGeom>
              <a:blipFill>
                <a:blip r:embed="rId3"/>
                <a:stretch>
                  <a:fillRect l="-1331" t="-3046" r="-3661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886989" y="2277687"/>
                <a:ext cx="373611" cy="371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89" y="2277687"/>
                <a:ext cx="373611" cy="371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3200400" y="2286000"/>
                <a:ext cx="372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86000"/>
                <a:ext cx="3724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3586143" y="4724400"/>
                <a:ext cx="372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43" y="4724400"/>
                <a:ext cx="37247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2189143" y="4724400"/>
                <a:ext cx="3762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43" y="4724400"/>
                <a:ext cx="3762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8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7" grpId="0"/>
      <p:bldP spid="68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817" y="3797779"/>
            <a:ext cx="7886700" cy="20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Regular Equivalence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1660225"/>
            <a:ext cx="80098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Defn</a:t>
            </a:r>
            <a:r>
              <a:rPr lang="en-US" sz="2000" dirty="0"/>
              <a:t>:  Two nodes are </a:t>
            </a:r>
            <a:r>
              <a:rPr lang="en-US" sz="2000" dirty="0">
                <a:solidFill>
                  <a:srgbClr val="00B050"/>
                </a:solidFill>
              </a:rPr>
              <a:t>regularly equivalent</a:t>
            </a:r>
            <a:r>
              <a:rPr lang="en-US" sz="2000" dirty="0"/>
              <a:t> if they are equally related to equivalent nodes (i.e. their neighbors need to be equivalent as well).</a:t>
            </a:r>
          </a:p>
          <a:p>
            <a:endParaRPr lang="en-US" sz="2000" dirty="0"/>
          </a:p>
          <a:p>
            <a:r>
              <a:rPr lang="en-US" sz="2000" dirty="0"/>
              <a:t>We capture equivalence through color pattern adjacencies: similar roles are captured through similar colors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6154523"/>
            <a:ext cx="22926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White and Reitz, 1983; </a:t>
            </a:r>
            <a:r>
              <a:rPr lang="en-US" sz="800" dirty="0" err="1"/>
              <a:t>Everette</a:t>
            </a:r>
            <a:r>
              <a:rPr lang="en-US" sz="800" dirty="0"/>
              <a:t> and </a:t>
            </a:r>
            <a:r>
              <a:rPr lang="en-US" sz="800" dirty="0" err="1"/>
              <a:t>Borgatti</a:t>
            </a:r>
            <a:r>
              <a:rPr lang="en-US" sz="800" dirty="0"/>
              <a:t>, 1991</a:t>
            </a:r>
          </a:p>
        </p:txBody>
      </p:sp>
    </p:spTree>
    <p:extLst>
      <p:ext uri="{BB962C8B-B14F-4D97-AF65-F5344CB8AC3E}">
        <p14:creationId xmlns:p14="http://schemas.microsoft.com/office/powerpoint/2010/main" val="1963482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Borgatti</a:t>
            </a:r>
            <a:r>
              <a:rPr lang="en-US" dirty="0"/>
              <a:t>-Everett Network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6021806" y="6191968"/>
            <a:ext cx="2743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http://www.stats.ox.ac.uk/~snijders/Equivalences.pdf</a:t>
            </a:r>
            <a:r>
              <a:rPr lang="en-US" sz="800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C3918D-33FC-40FB-B0E1-8B8EE6784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659976"/>
            <a:ext cx="8210549" cy="435133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Color coded based on structural similarity: Nodes adjacent to a set of nodes (substitutable based on the access to info) 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Color coded based on regular similarity: Nodes adjacent to similar roles in the network (similar positions in the network).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6745CB-2CB8-4D69-A6FF-CB681476B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996" y="2286000"/>
            <a:ext cx="5200650" cy="1628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6005BE-1C43-4DDB-944F-7E745CFF1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996" y="4445549"/>
            <a:ext cx="54292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1" y="1825625"/>
                <a:ext cx="7753349" cy="435133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Regular equivalences: nodes don’t have to be adjacent to be regular equivalent</a:t>
                </a:r>
              </a:p>
              <a:p>
                <a:r>
                  <a:rPr lang="en-US" sz="2000" dirty="0"/>
                  <a:t>REGE and CUTREGE – original algorithms developed by </a:t>
                </a:r>
                <a:r>
                  <a:rPr lang="en-US" sz="2000" dirty="0" err="1"/>
                  <a:t>Borgatti</a:t>
                </a:r>
                <a:r>
                  <a:rPr lang="en-US" sz="2000" dirty="0"/>
                  <a:t> and Everett to discover regular equivalences. Newman says “but the operations are very involved, and it is not easy to interpret”  </a:t>
                </a:r>
              </a:p>
              <a:p>
                <a:r>
                  <a:rPr lang="en-US" sz="2000" dirty="0"/>
                  <a:t>We’ll explore newer methods: develop the similarity,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/>
                  <a:t>, that is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high</a:t>
                </a:r>
                <a:r>
                  <a:rPr lang="en-US" sz="2000" dirty="0"/>
                  <a:t> if the neighbors </a:t>
                </a:r>
                <a:r>
                  <a:rPr lang="en-US" sz="2000" i="1" dirty="0">
                    <a:solidFill>
                      <a:srgbClr val="00B050"/>
                    </a:solidFill>
                  </a:rPr>
                  <a:t>k</a:t>
                </a:r>
                <a:r>
                  <a:rPr lang="en-US" sz="2000" dirty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𝑙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 </a:t>
                </a:r>
                <a:r>
                  <a:rPr lang="en-US" sz="2000" dirty="0"/>
                  <a:t>of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</a:rPr>
                  <a:t> and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j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are (</a:t>
                </a:r>
                <a:r>
                  <a:rPr lang="en-US" sz="2000" dirty="0">
                    <a:solidFill>
                      <a:srgbClr val="00B050"/>
                    </a:solidFill>
                  </a:rPr>
                  <a:t>regularly</a:t>
                </a:r>
                <a:r>
                  <a:rPr lang="en-US" sz="2000" dirty="0"/>
                  <a:t>) </a:t>
                </a:r>
                <a:r>
                  <a:rPr lang="en-US" sz="2000" dirty="0">
                    <a:solidFill>
                      <a:srgbClr val="00B050"/>
                    </a:solidFill>
                  </a:rPr>
                  <a:t>equivalent </a:t>
                </a:r>
              </a:p>
              <a:p>
                <a:pPr marL="0" indent="0">
                  <a:buNone/>
                </a:pPr>
                <a:r>
                  <a:rPr lang="en-US" sz="2000" b="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/>
                      </a:rPr>
                      <m:t>α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sz="20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/>
                  <a:t> is the product of the counts of common neighbors &amp;  their neighbors’ regular similarity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𝑘𝑙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br>
                  <a:rPr lang="en-US" sz="2000" dirty="0"/>
                </a:br>
                <a:r>
                  <a:rPr lang="en-US" sz="2000" dirty="0"/>
                  <a:t>A recurrence relation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σ</m:t>
                    </m:r>
                  </m:oMath>
                </a14:m>
                <a:r>
                  <a:rPr lang="en-US" sz="2000" dirty="0"/>
                  <a:t>, much like eigenvector.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825625"/>
                <a:ext cx="7753349" cy="4351339"/>
              </a:xfrm>
              <a:blipFill>
                <a:blip r:embed="rId2"/>
                <a:stretch>
                  <a:fillRect l="-786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6209"/>
            <a:ext cx="7143750" cy="1055392"/>
          </a:xfrm>
        </p:spPr>
        <p:txBody>
          <a:bodyPr/>
          <a:lstStyle/>
          <a:p>
            <a:r>
              <a:rPr lang="en-US" dirty="0"/>
              <a:t>Algorithms for Regular Equivalence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5904085" y="6176964"/>
            <a:ext cx="289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CMR9"/>
              </a:rPr>
              <a:t>S. P. </a:t>
            </a:r>
            <a:r>
              <a:rPr lang="en-US" sz="800" dirty="0" err="1">
                <a:latin typeface="CMR9"/>
              </a:rPr>
              <a:t>Borgatti</a:t>
            </a:r>
            <a:r>
              <a:rPr lang="en-US" sz="800" dirty="0">
                <a:latin typeface="CMR9"/>
              </a:rPr>
              <a:t> and M. G. Everett, Social Networks </a:t>
            </a:r>
            <a:r>
              <a:rPr lang="en-US" sz="800" dirty="0">
                <a:latin typeface="CMBX9"/>
              </a:rPr>
              <a:t>15</a:t>
            </a:r>
            <a:r>
              <a:rPr lang="en-US" sz="800" dirty="0">
                <a:latin typeface="CMR9"/>
              </a:rPr>
              <a:t>, 361 (1993).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502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7118" y="1676400"/>
                <a:ext cx="8009848" cy="46183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</a:rPr>
                        <m:t>α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1" smtClean="0"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1" smtClean="0"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𝑘𝑙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is equivalent to </a:t>
                </a: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</a:rPr>
                        <m:t>σ</m:t>
                      </m:r>
                      <m:r>
                        <a:rPr lang="el-GR" sz="2000" i="1">
                          <a:latin typeface="Cambria Math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</a:rPr>
                        <m:t>α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</a:rPr>
                        <m:t>σ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0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dirty="0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𝑘𝑙</m:t>
                        </m:r>
                      </m:sub>
                    </m:sSub>
                  </m:oMath>
                </a14:m>
                <a:r>
                  <a:rPr lang="en-US" sz="2000" dirty="0"/>
                  <a:t> is the regular similarity of 𝑘 &amp; 𝑙, </a:t>
                </a:r>
                <a:br>
                  <a:rPr lang="en-US" sz="2000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α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is the leading eigenvalue of </a:t>
                </a:r>
                <a:r>
                  <a:rPr lang="en-US" sz="2000" i="1" dirty="0"/>
                  <a:t>A</a:t>
                </a:r>
                <a:r>
                  <a:rPr lang="en-US" sz="2000" dirty="0"/>
                  <a:t>, and </a:t>
                </a:r>
                <a:br>
                  <a:rPr lang="en-US" sz="2000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σ</m:t>
                    </m:r>
                  </m:oMath>
                </a14:m>
                <a:r>
                  <a:rPr lang="en-US" sz="2000" dirty="0"/>
                  <a:t> is the eigenvector.</a:t>
                </a:r>
              </a:p>
              <a:p>
                <a:pPr marL="0" indent="0">
                  <a:buNone/>
                </a:pPr>
                <a:r>
                  <a:rPr lang="en-US" sz="2000" dirty="0"/>
                  <a:t>But:</a:t>
                </a:r>
              </a:p>
              <a:p>
                <a:r>
                  <a:rPr lang="en-US" sz="2000" dirty="0"/>
                  <a:t>It may not give high self-similarity,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, as it heavily depends on the similarity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&amp;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 dirty="0"/>
                  <a:t>, the neighbors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i="1" dirty="0"/>
                  <a:t> </a:t>
                </a:r>
              </a:p>
              <a:p>
                <a:r>
                  <a:rPr lang="en-US" sz="2000" dirty="0"/>
                  <a:t>It doesn’t give high similarity to pairs of vertices with lots of common neighbors (because it looks at values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&amp;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 dirty="0"/>
                  <a:t>, including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</a:rPr>
                      <m:t> ≠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)</a:t>
                </a: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Needs to be altered, and we’ll see two methods next.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118" y="1676400"/>
                <a:ext cx="8009848" cy="4618333"/>
              </a:xfrm>
              <a:blipFill>
                <a:blip r:embed="rId2"/>
                <a:stretch>
                  <a:fillRect l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6209"/>
            <a:ext cx="7219950" cy="1055392"/>
          </a:xfrm>
        </p:spPr>
        <p:txBody>
          <a:bodyPr/>
          <a:lstStyle/>
          <a:p>
            <a:r>
              <a:rPr lang="en-US" dirty="0"/>
              <a:t>Algorithms for Regular Equivalence (2)</a:t>
            </a:r>
          </a:p>
        </p:txBody>
      </p:sp>
    </p:spTree>
    <p:extLst>
      <p:ext uri="{BB962C8B-B14F-4D97-AF65-F5344CB8AC3E}">
        <p14:creationId xmlns:p14="http://schemas.microsoft.com/office/powerpoint/2010/main" val="3144580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mbria Math"/>
                  </a:rPr>
                  <a:t>MEHTOD 1</a:t>
                </a:r>
                <a:r>
                  <a:rPr lang="en-US" b="0" dirty="0">
                    <a:latin typeface="Cambria Math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α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𝑘𝑙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1400" dirty="0"/>
                  <a:t>Is equivalent to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σ</m:t>
                      </m:r>
                      <m:r>
                        <a:rPr lang="el-GR" i="1">
                          <a:latin typeface="Cambria Math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α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σ</m:t>
                      </m:r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with regular similarity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=0)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b="1" dirty="0"/>
                  <a:t>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0" dirty="0" smtClean="0">
                                <a:latin typeface="Cambria Math"/>
                              </a:rPr>
                              <m:t>1, 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if</m:t>
                            </m:r>
                            <m:r>
                              <a:rPr lang="en-US" b="0" i="0" dirty="0" smtClean="0">
                                <a:latin typeface="Cambria Math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i</m:t>
                            </m:r>
                            <m:r>
                              <a:rPr lang="en-US" b="0" i="0" dirty="0" smtClean="0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j</m:t>
                            </m:r>
                          </m:e>
                          <m:e>
                            <m:r>
                              <a:rPr lang="en-US" b="0" i="0" dirty="0" smtClean="0">
                                <a:latin typeface="Cambria Math"/>
                              </a:rPr>
                              <m:t>0, 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if</m:t>
                            </m:r>
                            <m:r>
                              <a:rPr lang="en-US" b="0" i="0" dirty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i</m:t>
                            </m:r>
                            <m:r>
                              <a:rPr lang="en-US" b="0" i="0" dirty="0" smtClean="0">
                                <a:latin typeface="Cambria Math"/>
                              </a:rPr>
                              <m:t> ≠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  <a:ea typeface="Cambria Math"/>
                              </a:rPr>
                              <m:t>j</m:t>
                            </m:r>
                            <m:r>
                              <a:rPr lang="en-US" b="0" i="0" dirty="0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Calculate by starting with the initial values: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=1)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α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b="0" dirty="0"/>
                  <a:t>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=2)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α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𝐴𝐼𝐴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66FF"/>
                          </a:solidFill>
                          <a:latin typeface="Cambria Math"/>
                        </a:rPr>
                        <m:t>α</m:t>
                      </m:r>
                      <m:r>
                        <a:rPr lang="en-US" i="1">
                          <a:solidFill>
                            <a:srgbClr val="FF66FF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66FF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66FF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FF66FF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FF66FF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=3)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α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FF66FF"/>
                              </a:solidFill>
                              <a:latin typeface="Cambria Math"/>
                            </a:rPr>
                            <m:t>α</m:t>
                          </m:r>
                          <m:r>
                            <a:rPr lang="en-US" i="1">
                              <a:solidFill>
                                <a:srgbClr val="FF66FF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FF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FF66FF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FF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66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66FF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α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α</m:t>
                      </m:r>
                      <m:sSup>
                        <m:sSup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𝐼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a weighted some of the</a:t>
                </a:r>
                <a:r>
                  <a:rPr lang="en-US" dirty="0">
                    <a:solidFill>
                      <a:srgbClr val="FF0000"/>
                    </a:solidFill>
                  </a:rPr>
                  <a:t> even </a:t>
                </a:r>
                <a:r>
                  <a:rPr lang="en-US" dirty="0"/>
                  <a:t>powers of </a:t>
                </a:r>
                <a:r>
                  <a:rPr lang="en-US" i="1" dirty="0"/>
                  <a:t>A </a:t>
                </a:r>
                <a:r>
                  <a:rPr lang="en-US" dirty="0"/>
                  <a:t>(walks of </a:t>
                </a:r>
                <a:r>
                  <a:rPr lang="en-US" dirty="0">
                    <a:solidFill>
                      <a:srgbClr val="FF0000"/>
                    </a:solidFill>
                  </a:rPr>
                  <a:t>even</a:t>
                </a:r>
                <a:r>
                  <a:rPr lang="en-US" dirty="0"/>
                  <a:t> length), but we want all the lengths…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7" t="-12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6209"/>
            <a:ext cx="6915150" cy="1055392"/>
          </a:xfrm>
        </p:spPr>
        <p:txBody>
          <a:bodyPr/>
          <a:lstStyle/>
          <a:p>
            <a:r>
              <a:rPr lang="en-US" dirty="0"/>
              <a:t>Algorithm 1 for Regular Equivalence (3)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7074519" y="1424036"/>
            <a:ext cx="304800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8305800" y="2003066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536725" y="1981200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305800" y="1728836"/>
            <a:ext cx="136718" cy="2865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stCxn id="4" idx="3"/>
            <a:endCxn id="6" idx="7"/>
          </p:cNvCxnSpPr>
          <p:nvPr/>
        </p:nvCxnSpPr>
        <p:spPr bwMode="auto">
          <a:xfrm flipH="1">
            <a:off x="6796888" y="1684199"/>
            <a:ext cx="322268" cy="3416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8133656" y="1424036"/>
            <a:ext cx="304800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10" name="Straight Connector 9"/>
          <p:cNvCxnSpPr>
            <a:stCxn id="4" idx="6"/>
            <a:endCxn id="9" idx="2"/>
          </p:cNvCxnSpPr>
          <p:nvPr/>
        </p:nvCxnSpPr>
        <p:spPr bwMode="auto">
          <a:xfrm>
            <a:off x="7379319" y="1576436"/>
            <a:ext cx="7543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6901756" y="2025837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379319" y="203738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808314" y="2034338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8" name="Straight Connector 27"/>
          <p:cNvCxnSpPr>
            <a:endCxn id="23" idx="0"/>
          </p:cNvCxnSpPr>
          <p:nvPr/>
        </p:nvCxnSpPr>
        <p:spPr bwMode="auto">
          <a:xfrm flipH="1">
            <a:off x="7054156" y="1728836"/>
            <a:ext cx="152102" cy="2970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endCxn id="24" idx="1"/>
          </p:cNvCxnSpPr>
          <p:nvPr/>
        </p:nvCxnSpPr>
        <p:spPr bwMode="auto">
          <a:xfrm>
            <a:off x="7280290" y="1728836"/>
            <a:ext cx="143666" cy="3531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endCxn id="25" idx="0"/>
          </p:cNvCxnSpPr>
          <p:nvPr/>
        </p:nvCxnSpPr>
        <p:spPr bwMode="auto">
          <a:xfrm flipH="1">
            <a:off x="7960714" y="1702687"/>
            <a:ext cx="262371" cy="3316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14258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METHOD 2</a:t>
                </a:r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to be high if vertex </a:t>
                </a:r>
                <a:r>
                  <a:rPr lang="en-US" b="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has </a:t>
                </a:r>
                <a:b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neighbor </a:t>
                </a:r>
                <a:r>
                  <a:rPr lang="en-US" b="0" i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k</a:t>
                </a:r>
                <a:r>
                  <a:rPr lang="en-US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that is similar to </a:t>
                </a:r>
                <a:r>
                  <a:rPr lang="en-US" b="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j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α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000" dirty="0"/>
                  <a:t>Is equivalent to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σ</m:t>
                    </m:r>
                    <m:r>
                      <a:rPr lang="el-GR" i="1">
                        <a:latin typeface="Cambria Math"/>
                      </a:rPr>
                      <m:t> =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α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σ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=0)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b="1" dirty="0"/>
                  <a:t>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dirty="0">
                                <a:latin typeface="Cambria Math"/>
                              </a:rPr>
                              <m:t>1, 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if</m:t>
                            </m:r>
                            <m:r>
                              <a:rPr lang="en-US" dirty="0">
                                <a:latin typeface="Cambria Math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i</m:t>
                            </m:r>
                            <m:r>
                              <a:rPr lang="en-US" dirty="0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j</m:t>
                            </m:r>
                          </m:e>
                          <m:e>
                            <m:r>
                              <a:rPr lang="en-US" dirty="0">
                                <a:latin typeface="Cambria Math"/>
                              </a:rPr>
                              <m:t>0, 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if</m:t>
                            </m:r>
                            <m:r>
                              <a:rPr lang="en-US" dirty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i</m:t>
                            </m:r>
                            <m:r>
                              <a:rPr lang="en-US" dirty="0">
                                <a:latin typeface="Cambria Math"/>
                              </a:rPr>
                              <m:t> 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  <a:ea typeface="Cambria Math"/>
                              </a:rPr>
                              <m:t>j</m:t>
                            </m:r>
                            <m:r>
                              <a:rPr lang="en-US" dirty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=1)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400" i="1">
                        <a:latin typeface="Cambria Math"/>
                      </a:rPr>
                      <m:t>α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𝐼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sz="2400" b="0" dirty="0"/>
                  <a:t>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en-US" sz="2400" i="1">
                              <a:latin typeface="Cambria Math"/>
                            </a:rPr>
                            <m:t>=2)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α</m:t>
                      </m:r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𝐴𝐼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𝐼</m:t>
                      </m:r>
                      <m:r>
                        <a:rPr lang="en-US" sz="2400" b="0" i="1" smtClean="0">
                          <a:latin typeface="Cambria Math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FF66FF"/>
                          </a:solidFill>
                          <a:latin typeface="Cambria Math"/>
                        </a:rPr>
                        <m:t>α</m:t>
                      </m:r>
                      <m:r>
                        <a:rPr lang="en-US" sz="2400" i="1">
                          <a:solidFill>
                            <a:srgbClr val="FF66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66FF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i="1">
                          <a:solidFill>
                            <a:srgbClr val="FF66FF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66FF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2400" i="1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  <m:r>
                            <a:rPr lang="en-US" sz="2400" i="1">
                              <a:latin typeface="Cambria Math"/>
                            </a:rPr>
                            <m:t>=3)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α</m:t>
                      </m:r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FF66FF"/>
                              </a:solidFill>
                              <a:latin typeface="Cambria Math"/>
                            </a:rPr>
                            <m:t>α</m:t>
                          </m:r>
                          <m:r>
                            <a:rPr lang="en-US" sz="2400" i="1">
                              <a:solidFill>
                                <a:srgbClr val="FF66FF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66FF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FF66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66FF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</a:rPr>
                            <m:t>α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/>
                        </a:rPr>
                        <m:t>α</m:t>
                      </m:r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𝐼</m:t>
                      </m:r>
                      <m:r>
                        <a:rPr lang="en-US" sz="2400" i="1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a weighted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α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?</m:t>
                        </m:r>
                      </m:sup>
                    </m:sSup>
                  </m:oMath>
                </a14:m>
                <a:r>
                  <a:rPr lang="en-US" dirty="0"/>
                  <a:t>) count of all walks between </a:t>
                </a:r>
                <a:r>
                  <a:rPr lang="en-US" i="1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 and </a:t>
                </a:r>
                <a:r>
                  <a:rPr lang="en-US" i="1" dirty="0">
                    <a:solidFill>
                      <a:srgbClr val="FF0000"/>
                    </a:solidFill>
                  </a:rPr>
                  <a:t>j</a:t>
                </a:r>
                <a:r>
                  <a:rPr lang="en-US" i="1" dirty="0"/>
                  <a:t>,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>
                        <a:solidFill>
                          <a:schemeClr val="tx1"/>
                        </a:solidFill>
                        <a:latin typeface="Cambria Math"/>
                      </a:rPr>
                      <m:t>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&lt; 1 so longer paths weigh less)</a:t>
                </a:r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7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6209"/>
            <a:ext cx="7100106" cy="1055392"/>
          </a:xfrm>
        </p:spPr>
        <p:txBody>
          <a:bodyPr/>
          <a:lstStyle/>
          <a:p>
            <a:r>
              <a:rPr lang="en-US" dirty="0"/>
              <a:t>Algorithm 2 for Regular Equivalence (4)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3248" y="6119465"/>
            <a:ext cx="30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Leicht</a:t>
            </a:r>
            <a:r>
              <a:rPr lang="en-US" sz="800" dirty="0"/>
              <a:t>, Elizabeth A., </a:t>
            </a:r>
            <a:r>
              <a:rPr lang="en-US" sz="800" dirty="0" err="1"/>
              <a:t>Petter</a:t>
            </a:r>
            <a:r>
              <a:rPr lang="en-US" sz="800" dirty="0"/>
              <a:t> </a:t>
            </a:r>
            <a:r>
              <a:rPr lang="en-US" sz="800" dirty="0" err="1"/>
              <a:t>Holme</a:t>
            </a:r>
            <a:r>
              <a:rPr lang="en-US" sz="800" dirty="0"/>
              <a:t>, and Mark EJ Newman. "Vertex similarity in networks." </a:t>
            </a:r>
            <a:r>
              <a:rPr lang="en-US" sz="800" i="1" dirty="0"/>
              <a:t>Physical Review E</a:t>
            </a:r>
            <a:r>
              <a:rPr lang="en-US" sz="800" dirty="0"/>
              <a:t> 73.2 (2006): 026120.</a:t>
            </a:r>
          </a:p>
          <a:p>
            <a:endParaRPr lang="en-US" sz="800" dirty="0"/>
          </a:p>
        </p:txBody>
      </p:sp>
      <p:sp>
        <p:nvSpPr>
          <p:cNvPr id="20" name="Oval 19"/>
          <p:cNvSpPr/>
          <p:nvPr/>
        </p:nvSpPr>
        <p:spPr bwMode="auto">
          <a:xfrm>
            <a:off x="7379319" y="2053651"/>
            <a:ext cx="304800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610600" y="2632681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841525" y="261081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8610600" y="2358451"/>
            <a:ext cx="136718" cy="2865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20" idx="3"/>
            <a:endCxn id="22" idx="7"/>
          </p:cNvCxnSpPr>
          <p:nvPr/>
        </p:nvCxnSpPr>
        <p:spPr bwMode="auto">
          <a:xfrm flipH="1">
            <a:off x="7101688" y="2313814"/>
            <a:ext cx="322268" cy="3416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8438456" y="2053651"/>
            <a:ext cx="304800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6" name="Straight Connector 25"/>
          <p:cNvCxnSpPr>
            <a:stCxn id="20" idx="6"/>
            <a:endCxn id="25" idx="2"/>
          </p:cNvCxnSpPr>
          <p:nvPr/>
        </p:nvCxnSpPr>
        <p:spPr bwMode="auto">
          <a:xfrm>
            <a:off x="7684119" y="2206051"/>
            <a:ext cx="75433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684119" y="2667000"/>
            <a:ext cx="304800" cy="304800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7358956" y="2358451"/>
            <a:ext cx="152102" cy="2970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endCxn id="28" idx="1"/>
          </p:cNvCxnSpPr>
          <p:nvPr/>
        </p:nvCxnSpPr>
        <p:spPr bwMode="auto">
          <a:xfrm>
            <a:off x="7585090" y="2358451"/>
            <a:ext cx="143666" cy="3531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endCxn id="28" idx="7"/>
          </p:cNvCxnSpPr>
          <p:nvPr/>
        </p:nvCxnSpPr>
        <p:spPr bwMode="auto">
          <a:xfrm flipH="1">
            <a:off x="7944282" y="2269177"/>
            <a:ext cx="522652" cy="4424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8265514" y="2332302"/>
            <a:ext cx="262371" cy="3316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8497676" y="1684319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7315046" y="1715422"/>
                <a:ext cx="3234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046" y="1715422"/>
                <a:ext cx="32342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7893304" y="274706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 bwMode="auto">
          <a:xfrm>
            <a:off x="8153400" y="2667000"/>
            <a:ext cx="304800" cy="304800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38" name="Straight Connector 37"/>
          <p:cNvCxnSpPr>
            <a:endCxn id="37" idx="1"/>
          </p:cNvCxnSpPr>
          <p:nvPr/>
        </p:nvCxnSpPr>
        <p:spPr bwMode="auto">
          <a:xfrm>
            <a:off x="7664241" y="2289103"/>
            <a:ext cx="533796" cy="4225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7230776" y="2667000"/>
            <a:ext cx="304800" cy="304800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4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5391149" cy="4351339"/>
          </a:xfrm>
        </p:spPr>
        <p:txBody>
          <a:bodyPr>
            <a:normAutofit/>
          </a:bodyPr>
          <a:lstStyle/>
          <a:p>
            <a:r>
              <a:rPr lang="en-US" sz="2000" dirty="0"/>
              <a:t>In complex network, one can measure similarity</a:t>
            </a:r>
          </a:p>
          <a:p>
            <a:pPr lvl="1"/>
            <a:r>
              <a:rPr lang="en-US" sz="2000" dirty="0"/>
              <a:t>Between vertices</a:t>
            </a:r>
          </a:p>
          <a:p>
            <a:pPr lvl="1"/>
            <a:r>
              <a:rPr lang="en-US" sz="2000" dirty="0"/>
              <a:t>Between networks</a:t>
            </a:r>
          </a:p>
          <a:p>
            <a:r>
              <a:rPr lang="en-US" sz="2000" dirty="0"/>
              <a:t>We now consider the similarity between vertices in the same network.  </a:t>
            </a:r>
          </a:p>
          <a:p>
            <a:r>
              <a:rPr lang="en-US" sz="2000" dirty="0"/>
              <a:t>Why and how can this similarity be quantified?</a:t>
            </a:r>
          </a:p>
          <a:p>
            <a:r>
              <a:rPr lang="en-US" sz="2000" dirty="0"/>
              <a:t>Differentiating vertices helps tease apart the types and relationships of vertices</a:t>
            </a:r>
          </a:p>
          <a:p>
            <a:pPr lvl="1"/>
            <a:r>
              <a:rPr lang="en-US" sz="2000" dirty="0"/>
              <a:t>Useful for “click here for pages/movies/books/modules similar to the current one”</a:t>
            </a:r>
          </a:p>
          <a:p>
            <a:r>
              <a:rPr lang="en-US" sz="2000" dirty="0"/>
              <a:t>We determine similarities based on the network structure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Similarity/equivalence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A86EDD-F94B-493E-A5F7-0FEA76B79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502998"/>
            <a:ext cx="2397991" cy="45219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A80F08-1502-4170-B824-D6FC9264AE43}"/>
              </a:ext>
            </a:extLst>
          </p:cNvPr>
          <p:cNvSpPr txBox="1"/>
          <p:nvPr/>
        </p:nvSpPr>
        <p:spPr>
          <a:xfrm>
            <a:off x="5896237" y="6228514"/>
            <a:ext cx="1524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https://scholar.google.com/</a:t>
            </a:r>
            <a:endParaRPr lang="en-US" sz="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D96746-9FD4-4C8C-82CE-C891BBF52DA4}"/>
              </a:ext>
            </a:extLst>
          </p:cNvPr>
          <p:cNvSpPr/>
          <p:nvPr/>
        </p:nvSpPr>
        <p:spPr>
          <a:xfrm>
            <a:off x="7742093" y="3581399"/>
            <a:ext cx="1066800" cy="30480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692C29-E897-46FD-80C0-32849AE687F1}"/>
              </a:ext>
            </a:extLst>
          </p:cNvPr>
          <p:cNvSpPr/>
          <p:nvPr/>
        </p:nvSpPr>
        <p:spPr>
          <a:xfrm>
            <a:off x="7698942" y="4679319"/>
            <a:ext cx="1066800" cy="30480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92A19B-13C3-4960-993E-67D0AE88C77C}"/>
              </a:ext>
            </a:extLst>
          </p:cNvPr>
          <p:cNvSpPr/>
          <p:nvPr/>
        </p:nvSpPr>
        <p:spPr>
          <a:xfrm>
            <a:off x="7698942" y="5777239"/>
            <a:ext cx="1066800" cy="30480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4783" y="1524000"/>
                <a:ext cx="8382000" cy="4724400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METHOD 2</a:t>
                </a:r>
                <a:r>
                  <a:rPr lang="en-US" sz="2000" b="0" dirty="0">
                    <a:latin typeface="Cambria Math"/>
                  </a:rPr>
                  <a:t>: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b="0" dirty="0">
                    <a:latin typeface="Cambria Math"/>
                  </a:rPr>
                  <a:t> to be high if vertex </a:t>
                </a:r>
                <a:r>
                  <a:rPr lang="en-US" sz="2000" b="0" i="1" dirty="0">
                    <a:solidFill>
                      <a:srgbClr val="FF0000"/>
                    </a:solidFill>
                    <a:latin typeface="Cambria Math"/>
                  </a:rPr>
                  <a:t>j</a:t>
                </a:r>
                <a:r>
                  <a:rPr lang="en-US" sz="2000" b="0" dirty="0">
                    <a:latin typeface="Cambria Math"/>
                  </a:rPr>
                  <a:t>  has a neighbor </a:t>
                </a:r>
                <a:r>
                  <a:rPr lang="en-US" sz="2000" b="0" i="1" dirty="0">
                    <a:solidFill>
                      <a:srgbClr val="00B050"/>
                    </a:solidFill>
                    <a:latin typeface="Cambria Math"/>
                  </a:rPr>
                  <a:t>k</a:t>
                </a:r>
                <a:r>
                  <a:rPr lang="en-US" sz="2000" b="0" dirty="0">
                    <a:latin typeface="Cambria Math"/>
                  </a:rPr>
                  <a:t>  that is similar to </a:t>
                </a:r>
                <a:r>
                  <a:rPr lang="en-US" sz="2000" b="0" i="1" dirty="0">
                    <a:solidFill>
                      <a:srgbClr val="FF0000"/>
                    </a:solidFill>
                    <a:latin typeface="Cambria Math"/>
                  </a:rPr>
                  <a:t>j</a:t>
                </a:r>
                <a:endParaRPr lang="en-US" sz="2000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α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/>
                          <m:t>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which is equivalent to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σ</m:t>
                    </m:r>
                    <m:r>
                      <a:rPr lang="el-GR" sz="2000" i="1">
                        <a:latin typeface="Cambria Math"/>
                      </a:rPr>
                      <m:t> = </m:t>
                    </m:r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α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𝐴</m:t>
                    </m:r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σ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𝐼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000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=0)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en-US" sz="2000" b="1" dirty="0"/>
              </a:p>
              <a:p>
                <a:r>
                  <a:rPr lang="en-US" sz="2000" dirty="0"/>
                  <a:t>This looks a lot like Katz centrality </a:t>
                </a:r>
                <a:br>
                  <a:rPr lang="en-US" sz="2000" dirty="0"/>
                </a:br>
                <a:r>
                  <a:rPr lang="en-US" sz="2000" dirty="0"/>
                  <a:t>(recall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000" i="1">
                        <a:latin typeface="Cambria Math"/>
                      </a:rPr>
                      <m:t>α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 + </a:t>
                </a:r>
                <a:r>
                  <a:rPr lang="el-GR" sz="2000" dirty="0">
                    <a:solidFill>
                      <a:srgbClr val="FF0000"/>
                    </a:solidFill>
                  </a:rPr>
                  <a:t>β</a:t>
                </a:r>
                <a:r>
                  <a:rPr lang="en-US" sz="2000" dirty="0">
                    <a:solidFill>
                      <a:srgbClr val="FF0000"/>
                    </a:solidFill>
                  </a:rPr>
                  <a:t>, w</a:t>
                </a:r>
                <a:r>
                  <a:rPr lang="en-US" sz="2000" dirty="0"/>
                  <a:t>here </a:t>
                </a:r>
                <a:r>
                  <a:rPr lang="el-GR" sz="2000" dirty="0">
                    <a:solidFill>
                      <a:srgbClr val="FF0000"/>
                    </a:solidFill>
                  </a:rPr>
                  <a:t>β</a:t>
                </a:r>
                <a:r>
                  <a:rPr lang="en-US" sz="2000" dirty="0"/>
                  <a:t> is a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constant</a:t>
                </a:r>
                <a:r>
                  <a:rPr lang="en-US" sz="2000" dirty="0"/>
                  <a:t> initial weight given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to each vertex</a:t>
                </a:r>
                <a:r>
                  <a:rPr lang="en-US" sz="2000" dirty="0"/>
                  <a:t> so that its out degree matters)  </a:t>
                </a:r>
                <a:br>
                  <a:rPr lang="en-US" sz="2000" dirty="0"/>
                </a:br>
                <a:r>
                  <a:rPr lang="en-US" sz="2000" dirty="0"/>
                  <a:t>Katz centrality of vertex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/>
                  <a:t> is the sum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∀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i="1" dirty="0">
                  <a:solidFill>
                    <a:srgbClr val="FF0000"/>
                  </a:solidFill>
                </a:endParaRPr>
              </a:p>
              <a:p>
                <a:r>
                  <a:rPr lang="en-US" sz="2000" dirty="0"/>
                  <a:t>The regular equivalence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/>
                  <a:t> tends to be high for vertices of high degree (more chances of their neighbors being similar)</a:t>
                </a:r>
              </a:p>
              <a:p>
                <a:r>
                  <a:rPr lang="en-US" sz="2000" dirty="0"/>
                  <a:t>However, some low degree vertices could be similar as well, so the formula can be modified similar to PageRank if desired: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</a:rPr>
                          <m:t>α</m:t>
                        </m:r>
                      </m:num>
                      <m:den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𝐝𝐞𝐠</m:t>
                            </m:r>
                          </m:fName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func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1" smtClean="0"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/>
                          <m:t>δ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which is equivalent to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</a:rPr>
                        <m:t>σ</m:t>
                      </m:r>
                      <m:r>
                        <a:rPr lang="el-GR" sz="2000" i="1">
                          <a:latin typeface="Cambria Math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</a:rPr>
                        <m:t>α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</a:rPr>
                        <m:t>σ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783" y="1524000"/>
                <a:ext cx="8382000" cy="4724400"/>
              </a:xfrm>
              <a:prstGeom prst="rect">
                <a:avLst/>
              </a:prstGeom>
              <a:blipFill>
                <a:blip r:embed="rId2"/>
                <a:stretch>
                  <a:fillRect l="-727" t="-3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6209"/>
            <a:ext cx="7219950" cy="1055392"/>
          </a:xfrm>
        </p:spPr>
        <p:txBody>
          <a:bodyPr/>
          <a:lstStyle/>
          <a:p>
            <a:r>
              <a:rPr lang="en-US" dirty="0"/>
              <a:t>Algorithm 2 for Regular Equivalence </a:t>
            </a:r>
          </a:p>
        </p:txBody>
      </p:sp>
    </p:spTree>
    <p:extLst>
      <p:ext uri="{BB962C8B-B14F-4D97-AF65-F5344CB8AC3E}">
        <p14:creationId xmlns:p14="http://schemas.microsoft.com/office/powerpoint/2010/main" val="3719854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1" y="2873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9908-89A3-41D4-B64A-C7AB380F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3" y="3429000"/>
            <a:ext cx="5395488" cy="1494386"/>
          </a:xfrm>
        </p:spPr>
        <p:txBody>
          <a:bodyPr vert="horz" lIns="121920" tIns="60960" rIns="121920" bIns="60960" rtlCol="0" anchor="b">
            <a:noAutofit/>
          </a:bodyPr>
          <a:lstStyle/>
          <a:p>
            <a:pPr algn="ctr" defTabSz="1219170"/>
            <a:r>
              <a:rPr lang="en-US" sz="2800" b="1" dirty="0">
                <a:solidFill>
                  <a:schemeClr val="accent1"/>
                </a:solidFill>
              </a:rPr>
              <a:t>The connection between </a:t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Regular and Structural </a:t>
            </a:r>
            <a:br>
              <a:rPr lang="en-US" sz="28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Equivalence</a:t>
            </a:r>
            <a:endParaRPr lang="en-US" sz="2667" b="1" dirty="0">
              <a:solidFill>
                <a:schemeClr val="accent1"/>
              </a:solidFill>
            </a:endParaRP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7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3"/>
    </mc:Choice>
    <mc:Fallback xmlns="">
      <p:transition spd="slow" advTm="13593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29840" y="1684422"/>
                <a:ext cx="4399357" cy="41845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</a:t>
                </a:r>
                <a:r>
                  <a:rPr lang="en-US" b="0" dirty="0">
                    <a:latin typeface="Cambria Math"/>
                  </a:rPr>
                  <a:t>ecall that the regular equivalence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weighted count of all walks between </a:t>
                </a:r>
                <a:r>
                  <a:rPr lang="en-US" i="1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 and </a:t>
                </a:r>
                <a:r>
                  <a:rPr lang="en-US" i="1" dirty="0">
                    <a:solidFill>
                      <a:srgbClr val="FF0000"/>
                    </a:solidFill>
                  </a:rPr>
                  <a:t>j, </a:t>
                </a:r>
                <a:r>
                  <a:rPr lang="en-US" i="1" dirty="0" err="1"/>
                  <a:t>i.e</a:t>
                </a:r>
                <a:r>
                  <a:rPr lang="en-US" dirty="0"/>
                  <a:t>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</a:rPr>
                            <m:t>=3)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</a:rPr>
                        <m:t>α</m:t>
                      </m:r>
                      <m:r>
                        <a:rPr lang="en-US" sz="20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α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</a:rPr>
                            <m:t>α</m:t>
                          </m:r>
                        </m:e>
                        <m:sup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</a:rPr>
                        <m:t>α</m:t>
                      </m:r>
                      <m:r>
                        <a:rPr lang="en-US" sz="2000" i="1">
                          <a:latin typeface="Cambria Math"/>
                        </a:rPr>
                        <m:t>𝐴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dirty="0"/>
                  <a:t>Recall that the structural equivalence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counts the # of common neighbors of   </a:t>
                </a:r>
                <a:r>
                  <a:rPr lang="en-US" i="1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 and </a:t>
                </a:r>
                <a:r>
                  <a:rPr lang="en-US" i="1" dirty="0">
                    <a:solidFill>
                      <a:srgbClr val="FF0000"/>
                    </a:solidFill>
                  </a:rPr>
                  <a:t>j</a:t>
                </a:r>
                <a:r>
                  <a:rPr lang="en-US" dirty="0"/>
                  <a:t> in different ways</a:t>
                </a:r>
              </a:p>
              <a:p>
                <a:r>
                  <a:rPr lang="en-US" dirty="0"/>
                  <a:t>What is the correlation between the number of common neighbors of </a:t>
                </a:r>
                <a:br>
                  <a:rPr lang="en-US" dirty="0"/>
                </a:br>
                <a:r>
                  <a:rPr lang="en-US" dirty="0"/>
                  <a:t>4 and 5, and paths of length 2 between 4 and 5?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29840" y="1684422"/>
                <a:ext cx="4399357" cy="4184567"/>
              </a:xfrm>
              <a:blipFill>
                <a:blip r:embed="rId2"/>
                <a:stretch>
                  <a:fillRect l="-138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(1)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697146E-7580-49C2-8477-BCC8A417C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276600" cy="300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FE8E475-AA17-40E5-98BB-84039FF11D4E}"/>
              </a:ext>
            </a:extLst>
          </p:cNvPr>
          <p:cNvSpPr/>
          <p:nvPr/>
        </p:nvSpPr>
        <p:spPr bwMode="auto">
          <a:xfrm>
            <a:off x="6781799" y="383864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01F810-6AFC-4CEC-8555-1EF5526F72D8}"/>
              </a:ext>
            </a:extLst>
          </p:cNvPr>
          <p:cNvSpPr/>
          <p:nvPr/>
        </p:nvSpPr>
        <p:spPr bwMode="auto">
          <a:xfrm>
            <a:off x="7696199" y="467684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B386CC3-E8B9-4711-B7F4-7952EF2EC05A}"/>
              </a:ext>
            </a:extLst>
          </p:cNvPr>
          <p:cNvSpPr/>
          <p:nvPr/>
        </p:nvSpPr>
        <p:spPr bwMode="auto">
          <a:xfrm>
            <a:off x="5562599" y="361004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7E471C-2C81-4067-80D6-79E3DC2E320A}"/>
              </a:ext>
            </a:extLst>
          </p:cNvPr>
          <p:cNvSpPr/>
          <p:nvPr/>
        </p:nvSpPr>
        <p:spPr bwMode="auto">
          <a:xfrm>
            <a:off x="6629399" y="269564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27727D-B855-47D0-89CC-98AB093F474C}"/>
              </a:ext>
            </a:extLst>
          </p:cNvPr>
          <p:cNvCxnSpPr>
            <a:endCxn id="24" idx="3"/>
          </p:cNvCxnSpPr>
          <p:nvPr/>
        </p:nvCxnSpPr>
        <p:spPr bwMode="auto">
          <a:xfrm flipV="1">
            <a:off x="6019799" y="3085885"/>
            <a:ext cx="676555" cy="5911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892718F-3597-4D86-A745-E8765721038B}"/>
              </a:ext>
            </a:extLst>
          </p:cNvPr>
          <p:cNvCxnSpPr>
            <a:stCxn id="20" idx="0"/>
          </p:cNvCxnSpPr>
          <p:nvPr/>
        </p:nvCxnSpPr>
        <p:spPr bwMode="auto">
          <a:xfrm flipH="1" flipV="1">
            <a:off x="6891476" y="3152841"/>
            <a:ext cx="118923" cy="6857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713E68-C6E8-420C-A189-BBEC134DECC4}"/>
              </a:ext>
            </a:extLst>
          </p:cNvPr>
          <p:cNvCxnSpPr/>
          <p:nvPr/>
        </p:nvCxnSpPr>
        <p:spPr bwMode="auto">
          <a:xfrm>
            <a:off x="6019799" y="3914840"/>
            <a:ext cx="1743355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A5697E-1EBC-44C2-96FA-7468AECB53F5}"/>
              </a:ext>
            </a:extLst>
          </p:cNvPr>
          <p:cNvCxnSpPr>
            <a:endCxn id="22" idx="1"/>
          </p:cNvCxnSpPr>
          <p:nvPr/>
        </p:nvCxnSpPr>
        <p:spPr bwMode="auto">
          <a:xfrm>
            <a:off x="7209723" y="4219639"/>
            <a:ext cx="553431" cy="5241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6B6ADC-3A25-4CC7-AB1D-CABC7BDB963D}"/>
              </a:ext>
            </a:extLst>
          </p:cNvPr>
          <p:cNvCxnSpPr/>
          <p:nvPr/>
        </p:nvCxnSpPr>
        <p:spPr bwMode="auto">
          <a:xfrm flipV="1">
            <a:off x="6019799" y="3610041"/>
            <a:ext cx="1828800" cy="2285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2A01FB-F631-452F-ACC9-C553D4FD69F8}"/>
              </a:ext>
            </a:extLst>
          </p:cNvPr>
          <p:cNvCxnSpPr/>
          <p:nvPr/>
        </p:nvCxnSpPr>
        <p:spPr bwMode="auto">
          <a:xfrm flipV="1">
            <a:off x="7234236" y="3676995"/>
            <a:ext cx="614363" cy="2378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1869E156-FCB1-4522-8C99-C93171D44BE5}"/>
              </a:ext>
            </a:extLst>
          </p:cNvPr>
          <p:cNvSpPr/>
          <p:nvPr/>
        </p:nvSpPr>
        <p:spPr bwMode="auto">
          <a:xfrm>
            <a:off x="7848599" y="338144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5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533400" y="1684422"/>
                <a:ext cx="4648197" cy="41845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</a:t>
                </a:r>
                <a:r>
                  <a:rPr lang="en-US" b="0" dirty="0">
                    <a:latin typeface="Cambria Math"/>
                  </a:rPr>
                  <a:t>ecall that the regular equivalence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weighted count of all walks between </a:t>
                </a:r>
                <a:r>
                  <a:rPr lang="en-US" i="1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 and </a:t>
                </a:r>
                <a:r>
                  <a:rPr lang="en-US" i="1" dirty="0">
                    <a:solidFill>
                      <a:srgbClr val="FF0000"/>
                    </a:solidFill>
                  </a:rPr>
                  <a:t>j, </a:t>
                </a:r>
                <a:r>
                  <a:rPr lang="en-US" i="1" dirty="0" err="1"/>
                  <a:t>i.e</a:t>
                </a:r>
                <a:r>
                  <a:rPr lang="en-US" dirty="0"/>
                  <a:t>: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</a:rPr>
                            <m:t>=3)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</a:rPr>
                        <m:t>α</m:t>
                      </m:r>
                      <m:r>
                        <a:rPr lang="en-US" sz="20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α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</a:rPr>
                            <m:t>α</m:t>
                          </m:r>
                        </m:e>
                        <m:sup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 i="1">
                          <a:latin typeface="Cambria Math"/>
                        </a:rPr>
                        <m:t>α</m:t>
                      </m:r>
                      <m:r>
                        <a:rPr lang="en-US" sz="2000" i="1">
                          <a:latin typeface="Cambria Math"/>
                        </a:rPr>
                        <m:t>𝐴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</a:rPr>
                        <m:t>𝐼</m:t>
                      </m:r>
                      <m:r>
                        <a:rPr lang="en-US" sz="2000" i="1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dirty="0"/>
                  <a:t>Recall that the structural equivalence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counts the # of common neighbors of   </a:t>
                </a:r>
                <a:r>
                  <a:rPr lang="en-US" i="1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 and </a:t>
                </a:r>
                <a:r>
                  <a:rPr lang="en-US" i="1" dirty="0">
                    <a:solidFill>
                      <a:srgbClr val="FF0000"/>
                    </a:solidFill>
                  </a:rPr>
                  <a:t>j</a:t>
                </a:r>
                <a:r>
                  <a:rPr lang="en-US" dirty="0"/>
                  <a:t> in different ways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So the regular equivalence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is a generalization of structural equivalence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counts just paths of length 2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533400" y="1684422"/>
                <a:ext cx="4648197" cy="4184567"/>
              </a:xfrm>
              <a:blipFill>
                <a:blip r:embed="rId2"/>
                <a:stretch>
                  <a:fillRect l="-1444"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(2)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276600" cy="300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6781799" y="383864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696199" y="467684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62599" y="361004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629399" y="269564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12" name="Straight Connector 11"/>
          <p:cNvCxnSpPr>
            <a:endCxn id="10" idx="3"/>
          </p:cNvCxnSpPr>
          <p:nvPr/>
        </p:nvCxnSpPr>
        <p:spPr bwMode="auto">
          <a:xfrm flipV="1">
            <a:off x="6019799" y="3085885"/>
            <a:ext cx="676555" cy="5911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0"/>
          </p:cNvCxnSpPr>
          <p:nvPr/>
        </p:nvCxnSpPr>
        <p:spPr bwMode="auto">
          <a:xfrm flipH="1" flipV="1">
            <a:off x="6891476" y="3152841"/>
            <a:ext cx="118923" cy="6857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019799" y="3914840"/>
            <a:ext cx="1743355" cy="914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endCxn id="8" idx="1"/>
          </p:cNvCxnSpPr>
          <p:nvPr/>
        </p:nvCxnSpPr>
        <p:spPr bwMode="auto">
          <a:xfrm>
            <a:off x="7209723" y="4219639"/>
            <a:ext cx="553431" cy="5241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6019799" y="3610041"/>
            <a:ext cx="1828800" cy="22859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234236" y="3676995"/>
            <a:ext cx="614363" cy="2378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7848599" y="338144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2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50913"/>
            <a:ext cx="8686800" cy="5105400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Newman, Mark. </a:t>
            </a:r>
            <a:r>
              <a:rPr lang="en-US" sz="2400" i="1" dirty="0"/>
              <a:t>Networks: An introduction</a:t>
            </a:r>
            <a:r>
              <a:rPr lang="en-US" sz="2400" dirty="0"/>
              <a:t>. Oxford university press, 2010.</a:t>
            </a:r>
          </a:p>
          <a:p>
            <a:r>
              <a:rPr lang="en-US" sz="2400" dirty="0"/>
              <a:t>Everett, Martin G., and Steve </a:t>
            </a:r>
            <a:r>
              <a:rPr lang="en-US" sz="2400" dirty="0" err="1"/>
              <a:t>Borgatti</a:t>
            </a:r>
            <a:r>
              <a:rPr lang="en-US" sz="2400" dirty="0"/>
              <a:t>. "Role </a:t>
            </a:r>
            <a:r>
              <a:rPr lang="en-US" sz="2400" dirty="0" err="1"/>
              <a:t>colouring</a:t>
            </a:r>
            <a:r>
              <a:rPr lang="en-US" sz="2400" dirty="0"/>
              <a:t> a graph." </a:t>
            </a:r>
            <a:r>
              <a:rPr lang="en-US" sz="2400" i="1" dirty="0"/>
              <a:t>Mathematical Social Sciences</a:t>
            </a:r>
            <a:r>
              <a:rPr lang="en-US" sz="2400" dirty="0"/>
              <a:t> 21.2 (1991): 183-188.</a:t>
            </a:r>
          </a:p>
          <a:p>
            <a:r>
              <a:rPr lang="en-US" sz="2400" dirty="0"/>
              <a:t>White, Douglas R., and Karl P. Reitz. "Graph and semigroup </a:t>
            </a:r>
            <a:r>
              <a:rPr lang="en-US" sz="2400" dirty="0" err="1"/>
              <a:t>homomorphisms</a:t>
            </a:r>
            <a:r>
              <a:rPr lang="en-US" sz="2400" dirty="0"/>
              <a:t> on networks of relations." </a:t>
            </a:r>
            <a:r>
              <a:rPr lang="en-US" sz="2400" i="1" dirty="0"/>
              <a:t>Social Networks</a:t>
            </a:r>
            <a:r>
              <a:rPr lang="en-US" sz="2400" dirty="0"/>
              <a:t> 5.2 (1983): 193-234.</a:t>
            </a:r>
          </a:p>
          <a:p>
            <a:r>
              <a:rPr lang="en-US" sz="2400" dirty="0" err="1"/>
              <a:t>Leicht</a:t>
            </a:r>
            <a:r>
              <a:rPr lang="en-US" sz="2400" dirty="0"/>
              <a:t>, Elizabeth A., </a:t>
            </a:r>
            <a:r>
              <a:rPr lang="en-US" sz="2400" dirty="0" err="1"/>
              <a:t>Petter</a:t>
            </a:r>
            <a:r>
              <a:rPr lang="en-US" sz="2400" dirty="0"/>
              <a:t> </a:t>
            </a:r>
            <a:r>
              <a:rPr lang="en-US" sz="2400" dirty="0" err="1"/>
              <a:t>Holme</a:t>
            </a:r>
            <a:r>
              <a:rPr lang="en-US" sz="2400" dirty="0"/>
              <a:t>, and Mark EJ Newman. "</a:t>
            </a:r>
            <a:r>
              <a:rPr lang="en-US" sz="2400" dirty="0">
                <a:hlinkClick r:id="rId2"/>
              </a:rPr>
              <a:t>Vertex similarity in networks." </a:t>
            </a:r>
            <a:r>
              <a:rPr lang="en-US" sz="2400" i="1" dirty="0"/>
              <a:t>Physical Review E</a:t>
            </a:r>
            <a:r>
              <a:rPr lang="en-US" sz="2400" dirty="0"/>
              <a:t> 73.2 (2006): 026120.</a:t>
            </a:r>
          </a:p>
          <a:p>
            <a:r>
              <a:rPr lang="en-US" sz="2400" dirty="0">
                <a:hlinkClick r:id="rId3"/>
              </a:rPr>
              <a:t>https://www.cs.utexas.edu/~mooney/</a:t>
            </a:r>
            <a:endParaRPr lang="en-US" sz="2400" dirty="0"/>
          </a:p>
          <a:p>
            <a:r>
              <a:rPr lang="en-US" sz="2400" dirty="0">
                <a:hlinkClick r:id="rId4"/>
              </a:rPr>
              <a:t>http://www.stats.ox.ac.uk/~snijders/Equivalences.pdf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5"/>
              </a:rPr>
              <a:t>http://faculty.ucr.edu/~hanneman/nettext/C12_Equivalence.html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6"/>
              </a:rPr>
              <a:t>https://web.eecs.umich.edu/~dkoutra/tut/sdm14_part1a.pdf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4833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8069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6209"/>
            <a:ext cx="6764756" cy="1055392"/>
          </a:xfrm>
        </p:spPr>
        <p:txBody>
          <a:bodyPr/>
          <a:lstStyle/>
          <a:p>
            <a:r>
              <a:rPr lang="en-US" dirty="0"/>
              <a:t>Types of Similarity/equivalence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6858000" cy="46977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43295" y="6224880"/>
            <a:ext cx="29176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https://web.eecs.umich.edu/~dkoutra/tut/sdm14_part1a.pdf</a:t>
            </a:r>
            <a:r>
              <a:rPr lang="en-US" sz="800" dirty="0"/>
              <a:t> 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298659" y="1828800"/>
            <a:ext cx="5562600" cy="329304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0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1" y="2873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9908-89A3-41D4-B64A-C7AB380F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605" y="3503076"/>
            <a:ext cx="2194560" cy="723320"/>
          </a:xfrm>
        </p:spPr>
        <p:txBody>
          <a:bodyPr vert="horz" lIns="121920" tIns="60960" rIns="121920" bIns="60960" rtlCol="0" anchor="b">
            <a:noAutofit/>
          </a:bodyPr>
          <a:lstStyle/>
          <a:p>
            <a:pPr algn="ctr" defTabSz="1219170"/>
            <a:r>
              <a:rPr lang="en-US" sz="3600" b="1" dirty="0">
                <a:solidFill>
                  <a:srgbClr val="002060"/>
                </a:solidFill>
              </a:rPr>
              <a:t>Why?!</a:t>
            </a: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5457E261-4EBA-4292-8858-7AFD74FB9FFD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2286000"/>
            <a:ext cx="3409355" cy="3017873"/>
            <a:chOff x="623" y="1104"/>
            <a:chExt cx="4632" cy="2549"/>
          </a:xfrm>
        </p:grpSpPr>
        <p:sp>
          <p:nvSpPr>
            <p:cNvPr id="22" name="Line 4">
              <a:extLst>
                <a:ext uri="{FF2B5EF4-FFF2-40B4-BE49-F238E27FC236}">
                  <a16:creationId xmlns:a16="http://schemas.microsoft.com/office/drawing/2014/main" id="{944D840C-3E44-4DF0-BCE6-1E1EDE292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" name="Line 5">
              <a:extLst>
                <a:ext uri="{FF2B5EF4-FFF2-40B4-BE49-F238E27FC236}">
                  <a16:creationId xmlns:a16="http://schemas.microsoft.com/office/drawing/2014/main" id="{BBABB4BF-4F60-4E7C-8AF0-67D8AA3B80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26" name="Line 6">
            <a:extLst>
              <a:ext uri="{FF2B5EF4-FFF2-40B4-BE49-F238E27FC236}">
                <a16:creationId xmlns:a16="http://schemas.microsoft.com/office/drawing/2014/main" id="{3EDB9CCB-3092-4E89-909F-F5CE759669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2313" y="3713199"/>
            <a:ext cx="501650" cy="1565275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8" name="Line 7">
            <a:extLst>
              <a:ext uri="{FF2B5EF4-FFF2-40B4-BE49-F238E27FC236}">
                <a16:creationId xmlns:a16="http://schemas.microsoft.com/office/drawing/2014/main" id="{E095D499-DA11-4CF8-8E74-D2E8D31291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327561"/>
            <a:ext cx="587375" cy="950913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0" name="Line 8">
            <a:extLst>
              <a:ext uri="{FF2B5EF4-FFF2-40B4-BE49-F238E27FC236}">
                <a16:creationId xmlns:a16="http://schemas.microsoft.com/office/drawing/2014/main" id="{95D2F2EC-E3E7-42FE-8354-5EAAEFC678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381536"/>
            <a:ext cx="1397000" cy="909638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2" name="Line 9">
            <a:extLst>
              <a:ext uri="{FF2B5EF4-FFF2-40B4-BE49-F238E27FC236}">
                <a16:creationId xmlns:a16="http://schemas.microsoft.com/office/drawing/2014/main" id="{9D5318FA-234C-4890-BF5D-EA550AFE09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5129249"/>
            <a:ext cx="1614488" cy="1619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55F8FF9F-61EA-4DC2-BFC9-DE68921E4C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865724"/>
            <a:ext cx="1163638" cy="4127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6" name="Line 12">
            <a:extLst>
              <a:ext uri="{FF2B5EF4-FFF2-40B4-BE49-F238E27FC236}">
                <a16:creationId xmlns:a16="http://schemas.microsoft.com/office/drawing/2014/main" id="{FAE840DF-0860-4259-B726-C6965BED37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358716"/>
            <a:ext cx="1843088" cy="9096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38" name="Group 13">
            <a:extLst>
              <a:ext uri="{FF2B5EF4-FFF2-40B4-BE49-F238E27FC236}">
                <a16:creationId xmlns:a16="http://schemas.microsoft.com/office/drawing/2014/main" id="{27CA9F2D-2586-4F2B-A18D-E5E45233BF7B}"/>
              </a:ext>
            </a:extLst>
          </p:cNvPr>
          <p:cNvGrpSpPr>
            <a:grpSpLocks/>
          </p:cNvGrpSpPr>
          <p:nvPr/>
        </p:nvGrpSpPr>
        <p:grpSpPr bwMode="auto">
          <a:xfrm>
            <a:off x="2854325" y="4683161"/>
            <a:ext cx="576263" cy="469900"/>
            <a:chOff x="1158" y="3262"/>
            <a:chExt cx="363" cy="296"/>
          </a:xfrm>
        </p:grpSpPr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81620DA7-69D3-4E17-A8BD-3E6EA594E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3375"/>
              <a:ext cx="14" cy="66"/>
            </a:xfrm>
            <a:custGeom>
              <a:avLst/>
              <a:gdLst>
                <a:gd name="T0" fmla="*/ 0 w 14"/>
                <a:gd name="T1" fmla="*/ 0 h 66"/>
                <a:gd name="T2" fmla="*/ 12 w 14"/>
                <a:gd name="T3" fmla="*/ 18 h 66"/>
                <a:gd name="T4" fmla="*/ 12 w 14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66">
                  <a:moveTo>
                    <a:pt x="0" y="0"/>
                  </a:moveTo>
                  <a:lnTo>
                    <a:pt x="12" y="18"/>
                  </a:lnTo>
                  <a:cubicBezTo>
                    <a:pt x="14" y="29"/>
                    <a:pt x="13" y="47"/>
                    <a:pt x="12" y="66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C1EB3A46-01C1-46D9-BFEB-D351A8D61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3262"/>
              <a:ext cx="66" cy="65"/>
            </a:xfrm>
            <a:custGeom>
              <a:avLst/>
              <a:gdLst>
                <a:gd name="T0" fmla="*/ 0 w 66"/>
                <a:gd name="T1" fmla="*/ 2 h 65"/>
                <a:gd name="T2" fmla="*/ 39 w 66"/>
                <a:gd name="T3" fmla="*/ 5 h 65"/>
                <a:gd name="T4" fmla="*/ 63 w 66"/>
                <a:gd name="T5" fmla="*/ 29 h 65"/>
                <a:gd name="T6" fmla="*/ 57 w 66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5">
                  <a:moveTo>
                    <a:pt x="0" y="2"/>
                  </a:moveTo>
                  <a:cubicBezTo>
                    <a:pt x="14" y="1"/>
                    <a:pt x="28" y="0"/>
                    <a:pt x="39" y="5"/>
                  </a:cubicBezTo>
                  <a:cubicBezTo>
                    <a:pt x="50" y="10"/>
                    <a:pt x="60" y="19"/>
                    <a:pt x="63" y="29"/>
                  </a:cubicBezTo>
                  <a:cubicBezTo>
                    <a:pt x="66" y="39"/>
                    <a:pt x="61" y="52"/>
                    <a:pt x="57" y="65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B367B02E-0BD7-431F-AA2A-6C113E9B8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3264"/>
              <a:ext cx="129" cy="294"/>
            </a:xfrm>
            <a:custGeom>
              <a:avLst/>
              <a:gdLst>
                <a:gd name="T0" fmla="*/ 0 w 129"/>
                <a:gd name="T1" fmla="*/ 0 h 294"/>
                <a:gd name="T2" fmla="*/ 81 w 129"/>
                <a:gd name="T3" fmla="*/ 42 h 294"/>
                <a:gd name="T4" fmla="*/ 123 w 129"/>
                <a:gd name="T5" fmla="*/ 123 h 294"/>
                <a:gd name="T6" fmla="*/ 117 w 129"/>
                <a:gd name="T7" fmla="*/ 216 h 294"/>
                <a:gd name="T8" fmla="*/ 84 w 129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94">
                  <a:moveTo>
                    <a:pt x="0" y="0"/>
                  </a:moveTo>
                  <a:cubicBezTo>
                    <a:pt x="30" y="11"/>
                    <a:pt x="61" y="22"/>
                    <a:pt x="81" y="42"/>
                  </a:cubicBezTo>
                  <a:cubicBezTo>
                    <a:pt x="101" y="62"/>
                    <a:pt x="117" y="94"/>
                    <a:pt x="123" y="123"/>
                  </a:cubicBezTo>
                  <a:cubicBezTo>
                    <a:pt x="129" y="152"/>
                    <a:pt x="123" y="188"/>
                    <a:pt x="117" y="216"/>
                  </a:cubicBezTo>
                  <a:cubicBezTo>
                    <a:pt x="111" y="244"/>
                    <a:pt x="97" y="269"/>
                    <a:pt x="84" y="29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27BB372-87C5-4B8B-BA6C-FF32DAEB3950}"/>
              </a:ext>
            </a:extLst>
          </p:cNvPr>
          <p:cNvSpPr txBox="1"/>
          <p:nvPr/>
        </p:nvSpPr>
        <p:spPr>
          <a:xfrm>
            <a:off x="4140200" y="432756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BE8D1-E321-48DE-A384-0D4A75180E43}"/>
              </a:ext>
            </a:extLst>
          </p:cNvPr>
          <p:cNvSpPr txBox="1"/>
          <p:nvPr/>
        </p:nvSpPr>
        <p:spPr>
          <a:xfrm>
            <a:off x="4789091" y="5278474"/>
            <a:ext cx="53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x-axis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F3BBC-95FA-4A0D-9155-162FB0A62B70}"/>
              </a:ext>
            </a:extLst>
          </p:cNvPr>
          <p:cNvSpPr txBox="1"/>
          <p:nvPr/>
        </p:nvSpPr>
        <p:spPr>
          <a:xfrm rot="16200000">
            <a:off x="1550744" y="2525595"/>
            <a:ext cx="535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y-axis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6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93"/>
    </mc:Choice>
    <mc:Fallback xmlns="">
      <p:transition spd="slow" advTm="13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76400"/>
            <a:ext cx="8712200" cy="5492750"/>
          </a:xfrm>
        </p:spPr>
        <p:txBody>
          <a:bodyPr>
            <a:normAutofit/>
          </a:bodyPr>
          <a:lstStyle/>
          <a:p>
            <a:r>
              <a:rPr lang="en-US" sz="2000" dirty="0"/>
              <a:t>Why care?  How do items get suggested to users? Based on the groups they belong to, depending on</a:t>
            </a:r>
          </a:p>
          <a:p>
            <a:pPr lvl="2"/>
            <a:r>
              <a:rPr lang="en-US" sz="2000" dirty="0"/>
              <a:t>The behavior of the user</a:t>
            </a:r>
          </a:p>
          <a:p>
            <a:pPr lvl="2"/>
            <a:r>
              <a:rPr lang="en-US" sz="2000" dirty="0"/>
              <a:t>The similarity of the users to </a:t>
            </a:r>
            <a:r>
              <a:rPr lang="en-US" sz="2000" dirty="0" err="1"/>
              <a:t>eachother</a:t>
            </a:r>
            <a:r>
              <a:rPr lang="en-US" sz="2000" dirty="0"/>
              <a:t> (similar attitude)</a:t>
            </a:r>
          </a:p>
          <a:p>
            <a:pPr marL="914400" lvl="2" indent="0">
              <a:buNone/>
            </a:pPr>
            <a:r>
              <a:rPr lang="en-US" sz="2000" dirty="0"/>
              <a:t>Hypothesis: similar nodes have similar outcomes.</a:t>
            </a:r>
          </a:p>
          <a:p>
            <a:r>
              <a:rPr lang="en-US" sz="2000" dirty="0"/>
              <a:t>There are three types of similarities:</a:t>
            </a:r>
          </a:p>
          <a:p>
            <a:pPr lvl="1"/>
            <a:r>
              <a:rPr lang="en-US" sz="2000" dirty="0"/>
              <a:t>Structural equivalence (such as Pearson Corr. </a:t>
            </a:r>
            <a:r>
              <a:rPr lang="en-US" sz="2000" dirty="0" err="1"/>
              <a:t>Coeff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Regular equivalence</a:t>
            </a:r>
          </a:p>
          <a:p>
            <a:pPr lvl="1"/>
            <a:r>
              <a:rPr lang="en-US" sz="2000" dirty="0"/>
              <a:t>Automorphic equivalence (</a:t>
            </a:r>
            <a:r>
              <a:rPr lang="en-US" sz="2000" dirty="0" err="1"/>
              <a:t>automorphism</a:t>
            </a:r>
            <a:r>
              <a:rPr lang="en-US" sz="2000" dirty="0"/>
              <a:t> classes)</a:t>
            </a:r>
          </a:p>
          <a:p>
            <a:pPr marL="457200" lvl="1" indent="0">
              <a:buNone/>
            </a:pPr>
            <a:r>
              <a:rPr lang="en-US" sz="2000" dirty="0"/>
              <a:t>Of these, "automorphic" has rarely been used in substantive work, it is more theoretical than the other ones (mostly studied in graph theory: groups and graphs).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6549" y="6152893"/>
            <a:ext cx="3124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http://faculty.ucr.edu/~hanneman/nettext/C12_Equivalence.html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213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Automorphic equivalence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79873" y="6495270"/>
            <a:ext cx="445520" cy="365125"/>
          </a:xfrm>
        </p:spPr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2138" y="16481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nodes (of the same color below) are automorphically equivalent if swapping same-colored nodes and their neighbors maintains all the distances among all the nodes in the graph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419600" y="2819400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19600" y="5560594"/>
            <a:ext cx="3048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19600" y="3654006"/>
            <a:ext cx="304800" cy="3048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90800" y="370877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13" name="Straight Connector 12"/>
          <p:cNvCxnSpPr>
            <a:stCxn id="9" idx="4"/>
            <a:endCxn id="11" idx="0"/>
          </p:cNvCxnSpPr>
          <p:nvPr/>
        </p:nvCxnSpPr>
        <p:spPr bwMode="auto">
          <a:xfrm>
            <a:off x="4572000" y="3124200"/>
            <a:ext cx="0" cy="5298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9" idx="3"/>
          </p:cNvCxnSpPr>
          <p:nvPr/>
        </p:nvCxnSpPr>
        <p:spPr bwMode="auto">
          <a:xfrm flipH="1">
            <a:off x="2882900" y="3079563"/>
            <a:ext cx="1581337" cy="7268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1" idx="4"/>
            <a:endCxn id="10" idx="0"/>
          </p:cNvCxnSpPr>
          <p:nvPr/>
        </p:nvCxnSpPr>
        <p:spPr bwMode="auto">
          <a:xfrm>
            <a:off x="4572000" y="3958806"/>
            <a:ext cx="0" cy="16017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6261100" y="370877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560594"/>
            <a:ext cx="304800" cy="304800"/>
          </a:xfrm>
          <a:prstGeom prst="ellipse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43751" y="5560594"/>
            <a:ext cx="304800" cy="304800"/>
          </a:xfrm>
          <a:prstGeom prst="ellipse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384800" y="5560594"/>
            <a:ext cx="304800" cy="304800"/>
          </a:xfrm>
          <a:prstGeom prst="ellipse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429000" y="5560594"/>
            <a:ext cx="304800" cy="304800"/>
          </a:xfrm>
          <a:prstGeom prst="ellipse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7" name="Straight Connector 26"/>
          <p:cNvCxnSpPr>
            <a:stCxn id="9" idx="5"/>
            <a:endCxn id="19" idx="1"/>
          </p:cNvCxnSpPr>
          <p:nvPr/>
        </p:nvCxnSpPr>
        <p:spPr bwMode="auto">
          <a:xfrm>
            <a:off x="4679763" y="3079563"/>
            <a:ext cx="1625974" cy="67384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endCxn id="26" idx="0"/>
          </p:cNvCxnSpPr>
          <p:nvPr/>
        </p:nvCxnSpPr>
        <p:spPr bwMode="auto">
          <a:xfrm>
            <a:off x="2844800" y="3958806"/>
            <a:ext cx="736600" cy="16017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1904252" y="3941553"/>
            <a:ext cx="711574" cy="16362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endCxn id="24" idx="0"/>
          </p:cNvCxnSpPr>
          <p:nvPr/>
        </p:nvCxnSpPr>
        <p:spPr bwMode="auto">
          <a:xfrm>
            <a:off x="6553200" y="3958806"/>
            <a:ext cx="742951" cy="16017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endCxn id="25" idx="0"/>
          </p:cNvCxnSpPr>
          <p:nvPr/>
        </p:nvCxnSpPr>
        <p:spPr bwMode="auto">
          <a:xfrm flipH="1">
            <a:off x="5537200" y="3958806"/>
            <a:ext cx="768537" cy="16017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6016269" y="6081601"/>
            <a:ext cx="3124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http://faculty.ucr.edu/~hanneman/nettext/C12_Equivalence.html</a:t>
            </a:r>
            <a:r>
              <a:rPr lang="en-US" sz="800" dirty="0"/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16269" y="6234069"/>
            <a:ext cx="2921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https://web.eecs.umich.edu/~dkoutra/tut/sdm14_part1a.pdf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692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equivalence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79873" y="6495270"/>
            <a:ext cx="445520" cy="365125"/>
          </a:xfrm>
        </p:spPr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2138" y="16481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nodes (of the same color below) are structurally equivalent if they have the same relationships to the other neighbors, i.e. they are substitutable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419600" y="2819400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19600" y="5560594"/>
            <a:ext cx="3048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19600" y="3654006"/>
            <a:ext cx="304800" cy="3048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90800" y="370877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13" name="Straight Connector 12"/>
          <p:cNvCxnSpPr>
            <a:stCxn id="9" idx="4"/>
            <a:endCxn id="11" idx="0"/>
          </p:cNvCxnSpPr>
          <p:nvPr/>
        </p:nvCxnSpPr>
        <p:spPr bwMode="auto">
          <a:xfrm>
            <a:off x="4572000" y="3124200"/>
            <a:ext cx="0" cy="5298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9" idx="3"/>
          </p:cNvCxnSpPr>
          <p:nvPr/>
        </p:nvCxnSpPr>
        <p:spPr bwMode="auto">
          <a:xfrm flipH="1">
            <a:off x="2882900" y="3079563"/>
            <a:ext cx="1581337" cy="7268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1" idx="4"/>
            <a:endCxn id="10" idx="0"/>
          </p:cNvCxnSpPr>
          <p:nvPr/>
        </p:nvCxnSpPr>
        <p:spPr bwMode="auto">
          <a:xfrm>
            <a:off x="4572000" y="3958806"/>
            <a:ext cx="0" cy="16017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6261100" y="370877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560594"/>
            <a:ext cx="304800" cy="304800"/>
          </a:xfrm>
          <a:prstGeom prst="ellipse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43751" y="5560594"/>
            <a:ext cx="304800" cy="304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384800" y="5560594"/>
            <a:ext cx="304800" cy="304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429000" y="5560594"/>
            <a:ext cx="304800" cy="304800"/>
          </a:xfrm>
          <a:prstGeom prst="ellipse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7" name="Straight Connector 26"/>
          <p:cNvCxnSpPr>
            <a:stCxn id="9" idx="5"/>
            <a:endCxn id="19" idx="1"/>
          </p:cNvCxnSpPr>
          <p:nvPr/>
        </p:nvCxnSpPr>
        <p:spPr bwMode="auto">
          <a:xfrm>
            <a:off x="4679763" y="3079563"/>
            <a:ext cx="1625974" cy="67384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endCxn id="26" idx="0"/>
          </p:cNvCxnSpPr>
          <p:nvPr/>
        </p:nvCxnSpPr>
        <p:spPr bwMode="auto">
          <a:xfrm>
            <a:off x="2844800" y="3958806"/>
            <a:ext cx="736600" cy="16017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1904252" y="3941553"/>
            <a:ext cx="711574" cy="16362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endCxn id="24" idx="0"/>
          </p:cNvCxnSpPr>
          <p:nvPr/>
        </p:nvCxnSpPr>
        <p:spPr bwMode="auto">
          <a:xfrm>
            <a:off x="6553200" y="3958806"/>
            <a:ext cx="742951" cy="16017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endCxn id="25" idx="0"/>
          </p:cNvCxnSpPr>
          <p:nvPr/>
        </p:nvCxnSpPr>
        <p:spPr bwMode="auto">
          <a:xfrm flipH="1">
            <a:off x="5537200" y="3958806"/>
            <a:ext cx="768537" cy="16017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6016269" y="6081601"/>
            <a:ext cx="3124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http://faculty.ucr.edu/~hanneman/nettext/C12_Equivalence.html</a:t>
            </a:r>
            <a:r>
              <a:rPr lang="en-US" sz="800" dirty="0"/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16269" y="6234069"/>
            <a:ext cx="2921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https://web.eecs.umich.edu/~dkoutra/tut/sdm14_part1a.pdf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248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equivalence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79873" y="6495270"/>
            <a:ext cx="445520" cy="365125"/>
          </a:xfrm>
        </p:spPr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2138" y="16481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nodes (of the same color below) are regularly equivalent if they have the same profile of ties with members of other sets of actors that are also regularly equivalent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419600" y="2819400"/>
            <a:ext cx="304800" cy="3048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19600" y="5560594"/>
            <a:ext cx="304800" cy="304800"/>
          </a:xfrm>
          <a:prstGeom prst="ellipse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19600" y="3654006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90800" y="370877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13" name="Straight Connector 12"/>
          <p:cNvCxnSpPr>
            <a:stCxn id="9" idx="4"/>
            <a:endCxn id="11" idx="0"/>
          </p:cNvCxnSpPr>
          <p:nvPr/>
        </p:nvCxnSpPr>
        <p:spPr bwMode="auto">
          <a:xfrm>
            <a:off x="4572000" y="3124200"/>
            <a:ext cx="0" cy="5298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9" idx="3"/>
          </p:cNvCxnSpPr>
          <p:nvPr/>
        </p:nvCxnSpPr>
        <p:spPr bwMode="auto">
          <a:xfrm flipH="1">
            <a:off x="2882900" y="3079563"/>
            <a:ext cx="1581337" cy="72684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1" idx="4"/>
            <a:endCxn id="10" idx="0"/>
          </p:cNvCxnSpPr>
          <p:nvPr/>
        </p:nvCxnSpPr>
        <p:spPr bwMode="auto">
          <a:xfrm>
            <a:off x="4572000" y="3958806"/>
            <a:ext cx="0" cy="16017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6261100" y="3708775"/>
            <a:ext cx="304800" cy="3048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560594"/>
            <a:ext cx="304800" cy="304800"/>
          </a:xfrm>
          <a:prstGeom prst="ellipse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143751" y="5560594"/>
            <a:ext cx="304800" cy="304800"/>
          </a:xfrm>
          <a:prstGeom prst="ellipse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384800" y="5560594"/>
            <a:ext cx="304800" cy="304800"/>
          </a:xfrm>
          <a:prstGeom prst="ellipse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429000" y="5560594"/>
            <a:ext cx="304800" cy="304800"/>
          </a:xfrm>
          <a:prstGeom prst="ellipse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7" name="Straight Connector 26"/>
          <p:cNvCxnSpPr>
            <a:stCxn id="9" idx="5"/>
            <a:endCxn id="19" idx="1"/>
          </p:cNvCxnSpPr>
          <p:nvPr/>
        </p:nvCxnSpPr>
        <p:spPr bwMode="auto">
          <a:xfrm>
            <a:off x="4679763" y="3079563"/>
            <a:ext cx="1625974" cy="67384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endCxn id="26" idx="0"/>
          </p:cNvCxnSpPr>
          <p:nvPr/>
        </p:nvCxnSpPr>
        <p:spPr bwMode="auto">
          <a:xfrm>
            <a:off x="2844800" y="3958806"/>
            <a:ext cx="736600" cy="16017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1904252" y="3941553"/>
            <a:ext cx="711574" cy="16362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endCxn id="24" idx="0"/>
          </p:cNvCxnSpPr>
          <p:nvPr/>
        </p:nvCxnSpPr>
        <p:spPr bwMode="auto">
          <a:xfrm>
            <a:off x="6553200" y="3958806"/>
            <a:ext cx="742951" cy="16017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endCxn id="25" idx="0"/>
          </p:cNvCxnSpPr>
          <p:nvPr/>
        </p:nvCxnSpPr>
        <p:spPr bwMode="auto">
          <a:xfrm flipH="1">
            <a:off x="5537200" y="3958806"/>
            <a:ext cx="768537" cy="16017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6016269" y="6081601"/>
            <a:ext cx="3124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http://faculty.ucr.edu/~hanneman/nettext/C12_Equivalence.html</a:t>
            </a:r>
            <a:r>
              <a:rPr lang="en-US" sz="800" dirty="0"/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16269" y="6234069"/>
            <a:ext cx="2921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https://web.eecs.umich.edu/~dkoutra/tut/sdm14_part1a.pdf</a:t>
            </a:r>
            <a:r>
              <a:rPr lang="en-US" sz="800" dirty="0"/>
              <a:t>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F290C1F-DBCC-483B-851A-A299919B2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937" y="2260682"/>
            <a:ext cx="2921307" cy="13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6492</TotalTime>
  <Words>3122</Words>
  <Application>Microsoft Office PowerPoint</Application>
  <PresentationFormat>On-screen Show (4:3)</PresentationFormat>
  <Paragraphs>324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54" baseType="lpstr">
      <vt:lpstr>Aileron Light</vt:lpstr>
      <vt:lpstr>Arial</vt:lpstr>
      <vt:lpstr>Calibri</vt:lpstr>
      <vt:lpstr>Calibri Light</vt:lpstr>
      <vt:lpstr>Cambria Math</vt:lpstr>
      <vt:lpstr>CMBX9</vt:lpstr>
      <vt:lpstr>CMR9</vt:lpstr>
      <vt:lpstr>CMTI9</vt:lpstr>
      <vt:lpstr>Rockwell</vt:lpstr>
      <vt:lpstr>Segoe UI</vt:lpstr>
      <vt:lpstr>Symbol</vt:lpstr>
      <vt:lpstr>Times New Roman</vt:lpstr>
      <vt:lpstr>14_Custom Design</vt:lpstr>
      <vt:lpstr>2_Custom Design</vt:lpstr>
      <vt:lpstr>12_Office Theme</vt:lpstr>
      <vt:lpstr>10_Office Theme</vt:lpstr>
      <vt:lpstr>9_Office Theme</vt:lpstr>
      <vt:lpstr>13_Office Theme</vt:lpstr>
      <vt:lpstr>11_Office Theme</vt:lpstr>
      <vt:lpstr>14_Office Theme</vt:lpstr>
      <vt:lpstr>PowerPoint Presentation</vt:lpstr>
      <vt:lpstr>Learning Outcomes</vt:lpstr>
      <vt:lpstr>Similarity/equivalence </vt:lpstr>
      <vt:lpstr>Types of Similarity/equivalence </vt:lpstr>
      <vt:lpstr>Why?!</vt:lpstr>
      <vt:lpstr>Introduction</vt:lpstr>
      <vt:lpstr>Automorphic equivalence</vt:lpstr>
      <vt:lpstr>Structural equivalence</vt:lpstr>
      <vt:lpstr>Regular equivalence</vt:lpstr>
      <vt:lpstr>Structural vs. Regular Equivalent nodes</vt:lpstr>
      <vt:lpstr>PowerPoint Presentation</vt:lpstr>
      <vt:lpstr>Measuring structural similarity n_ij </vt:lpstr>
      <vt:lpstr>Structural similarity (2)</vt:lpstr>
      <vt:lpstr>Technique used in text analysis</vt:lpstr>
      <vt:lpstr>Graphic Representation</vt:lpstr>
      <vt:lpstr>Cosine Similarity Measure</vt:lpstr>
      <vt:lpstr>(Degree) Pearson Correlation Coeff (1)</vt:lpstr>
      <vt:lpstr>(Degree) Pearson Correlation Coeff (2)</vt:lpstr>
      <vt:lpstr>(Degree) Pearson Correlation Coeff (3)</vt:lpstr>
      <vt:lpstr>(Degree) Pearson Correlation Coeff (4)</vt:lpstr>
      <vt:lpstr>Overview: Structural similarity</vt:lpstr>
      <vt:lpstr>Regular Equivalence</vt:lpstr>
      <vt:lpstr>Structural vs. Regular Equivalence</vt:lpstr>
      <vt:lpstr>Definition of Regular Equivalence</vt:lpstr>
      <vt:lpstr>The Borgatti-Everett Network</vt:lpstr>
      <vt:lpstr>Algorithms for Regular Equivalence (1)</vt:lpstr>
      <vt:lpstr>Algorithms for Regular Equivalence (2)</vt:lpstr>
      <vt:lpstr>Algorithm 1 for Regular Equivalence (3)</vt:lpstr>
      <vt:lpstr>Algorithm 2 for Regular Equivalence (4)</vt:lpstr>
      <vt:lpstr>Algorithm 2 for Regular Equivalence </vt:lpstr>
      <vt:lpstr>The connection between  Regular and Structural  Equivalence</vt:lpstr>
      <vt:lpstr>Equivalence (1)</vt:lpstr>
      <vt:lpstr>Equivalence (2)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7.8:  Groups of vertices</dc:title>
  <dc:creator>Ralu</dc:creator>
  <cp:lastModifiedBy>Ralucca Gera</cp:lastModifiedBy>
  <cp:revision>466</cp:revision>
  <cp:lastPrinted>2017-02-25T06:53:22Z</cp:lastPrinted>
  <dcterms:created xsi:type="dcterms:W3CDTF">2015-02-03T07:25:13Z</dcterms:created>
  <dcterms:modified xsi:type="dcterms:W3CDTF">2021-02-19T22:57:07Z</dcterms:modified>
</cp:coreProperties>
</file>