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0" r:id="rId3"/>
    <p:sldMasterId id="2147483692" r:id="rId4"/>
    <p:sldMasterId id="2147483696" r:id="rId5"/>
    <p:sldMasterId id="2147483701" r:id="rId6"/>
  </p:sldMasterIdLst>
  <p:notesMasterIdLst>
    <p:notesMasterId r:id="rId49"/>
  </p:notesMasterIdLst>
  <p:sldIdLst>
    <p:sldId id="256" r:id="rId7"/>
    <p:sldId id="986" r:id="rId8"/>
    <p:sldId id="976" r:id="rId9"/>
    <p:sldId id="373" r:id="rId10"/>
    <p:sldId id="303" r:id="rId11"/>
    <p:sldId id="358" r:id="rId12"/>
    <p:sldId id="376" r:id="rId13"/>
    <p:sldId id="360" r:id="rId14"/>
    <p:sldId id="359" r:id="rId15"/>
    <p:sldId id="988" r:id="rId16"/>
    <p:sldId id="987" r:id="rId17"/>
    <p:sldId id="965" r:id="rId18"/>
    <p:sldId id="394" r:id="rId19"/>
    <p:sldId id="989" r:id="rId20"/>
    <p:sldId id="395" r:id="rId21"/>
    <p:sldId id="377" r:id="rId22"/>
    <p:sldId id="991" r:id="rId23"/>
    <p:sldId id="306" r:id="rId24"/>
    <p:sldId id="990" r:id="rId25"/>
    <p:sldId id="307" r:id="rId26"/>
    <p:sldId id="994" r:id="rId27"/>
    <p:sldId id="995" r:id="rId28"/>
    <p:sldId id="996" r:id="rId29"/>
    <p:sldId id="997" r:id="rId30"/>
    <p:sldId id="998" r:id="rId31"/>
    <p:sldId id="999" r:id="rId32"/>
    <p:sldId id="992" r:id="rId33"/>
    <p:sldId id="337" r:id="rId34"/>
    <p:sldId id="375" r:id="rId35"/>
    <p:sldId id="338" r:id="rId36"/>
    <p:sldId id="1000" r:id="rId37"/>
    <p:sldId id="1001" r:id="rId38"/>
    <p:sldId id="1002" r:id="rId39"/>
    <p:sldId id="1003" r:id="rId40"/>
    <p:sldId id="1004" r:id="rId41"/>
    <p:sldId id="1006" r:id="rId42"/>
    <p:sldId id="332" r:id="rId43"/>
    <p:sldId id="382" r:id="rId44"/>
    <p:sldId id="1007" r:id="rId45"/>
    <p:sldId id="1008" r:id="rId46"/>
    <p:sldId id="1009" r:id="rId47"/>
    <p:sldId id="365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>
      <p:cViewPr varScale="1">
        <p:scale>
          <a:sx n="115" d="100"/>
          <a:sy n="115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6C2622-CC91-4FAB-A609-AEAE12DA5F0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94A4E0-F77F-4B2E-A7D2-3369F1A0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4A4E0-F77F-4B2E-A7D2-3369F1A02E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9E97-1075-41D3-973A-C838F75D7425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2E16-E08A-4A37-BD6F-9B7AA89869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7B63-6E46-4C22-8F46-379A0C5CC032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A52-4979-4905-A9AB-F964E5DDD5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7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CS583, Bing Liu, 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2759-C8B5-4CD4-96C1-744099AB920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3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3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8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02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33565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9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635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49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4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76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1600200"/>
            <a:ext cx="3952375" cy="4260851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A09B08-4926-4681-B727-58CFCF0F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7647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128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7647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D6AFF8-69EC-4544-B99B-3276B1DF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3723-7B26-48DC-8933-D6150986F93F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B541-15C7-47AC-B2BC-1B272565908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AE0D-A26B-4DDD-AA8C-16F0409A0296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3E4D-216B-4543-80EA-83EBFC568E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2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8D52-D0AC-4923-BF45-B760B08EDCA6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10C-CDBC-44E3-B6B4-26358019CB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4AFE-3AEC-442A-9D1C-735F3F18E06E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072A-38EE-4D37-976C-C29AA9835B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3114-6957-4CE5-8EB3-497CE8A8AF14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13E0-C608-4B6F-8D7A-7ADEF6A28D8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41CA-04E9-4A5D-AF02-F0158CA60A4D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25F1-E4D1-44A6-A651-D2904AD8152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97F1-7581-4382-899D-61DB4601D208}" type="datetime1">
              <a:rPr lang="en-US">
                <a:solidFill>
                  <a:prstClr val="black"/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2920-4270-48F8-B3B5-1BB989F0B7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nps_ppt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764EE-D857-4D5F-8590-D76EE354B184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AAE68-6F04-44F1-B8A6-3E1532F238E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1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ＭＳ Ｐゴシック" pitchFamily="28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arketplace.gephi.org/plugin/circular-layout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gephi.org/users/tutorial-layout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The-unreasonable-effectiveness-of-tree-based-theor-Melnik-Hackett/0ef76143b83257592c4155a648286ba7a0cff47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NicolaBarbieri/homophily-and-influence-in-social-network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tepsandleaps.wordpress.com/2013/08/15/the-financial-ecosyste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27244" y="5524596"/>
            <a:ext cx="71821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Homophily (or Assortativity)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8" y="3429000"/>
            <a:ext cx="2194560" cy="1135960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</a:rPr>
              <a:t>Why care?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6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5158"/>
            <a:ext cx="8953497" cy="4525963"/>
          </a:xfrm>
        </p:spPr>
        <p:txBody>
          <a:bodyPr/>
          <a:lstStyle/>
          <a:p>
            <a:r>
              <a:rPr lang="en-US" dirty="0"/>
              <a:t>Identifying people of interest could be easy if the network presents homophily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558" y="5005923"/>
            <a:ext cx="8573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When </a:t>
            </a:r>
            <a:r>
              <a:rPr lang="en-US" sz="1600" dirty="0" err="1">
                <a:latin typeface="Arial" panose="020B0604020202020204" pitchFamily="34" charset="0"/>
              </a:rPr>
              <a:t>assortivity</a:t>
            </a:r>
            <a:r>
              <a:rPr lang="en-US" sz="1600" dirty="0">
                <a:latin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</a:rPr>
              <a:t>homophily</a:t>
            </a:r>
            <a:r>
              <a:rPr lang="en-US" sz="1600" dirty="0">
                <a:latin typeface="Arial" panose="020B0604020202020204" pitchFamily="34" charset="0"/>
              </a:rPr>
              <a:t>) is low lie </a:t>
            </a:r>
            <a:r>
              <a:rPr lang="en-US" sz="1600" dirty="0" err="1">
                <a:latin typeface="Arial" panose="020B0604020202020204" pitchFamily="34" charset="0"/>
              </a:rPr>
              <a:t>Pokec</a:t>
            </a:r>
            <a:r>
              <a:rPr lang="en-US" sz="1600" dirty="0">
                <a:latin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</a:rPr>
              <a:t>RedLearnRS</a:t>
            </a:r>
            <a:r>
              <a:rPr lang="en-US" sz="1600" dirty="0">
                <a:latin typeface="Arial" panose="020B0604020202020204" pitchFamily="34" charset="0"/>
              </a:rPr>
              <a:t> (machine learning algorithm that depends on the count of POIs neighbors of nodes) outperforms all other strategies.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When attributes show high </a:t>
            </a:r>
            <a:r>
              <a:rPr lang="en-US" sz="1600" dirty="0" err="1">
                <a:latin typeface="Arial" panose="020B0604020202020204" pitchFamily="34" charset="0"/>
              </a:rPr>
              <a:t>homophily</a:t>
            </a:r>
            <a:r>
              <a:rPr lang="en-US" sz="1600" dirty="0">
                <a:latin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</a:rPr>
              <a:t>RedLearnRS</a:t>
            </a:r>
            <a:r>
              <a:rPr lang="en-US" sz="1600" dirty="0">
                <a:latin typeface="Arial" panose="020B0604020202020204" pitchFamily="34" charset="0"/>
              </a:rPr>
              <a:t> performs quite similar to the other algorithms.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63461"/>
            <a:ext cx="5085333" cy="3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1719772" y="2819400"/>
            <a:ext cx="2585103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to compute it?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1"/>
    </mc:Choice>
    <mc:Fallback xmlns="">
      <p:transition spd="slow" advTm="166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>
                <a:solidFill>
                  <a:schemeClr val="tx1"/>
                </a:solidFill>
                <a:latin typeface="+mj-lt"/>
              </a:rPr>
              <a:t>Gephi: Install Circular Layout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802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The Radial Axis Layout groups nodes and draws the groups in axes 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Group nodes by degree, in degree, out degree, etc.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Group nodes by attribute sort (based on data type of attribute).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Draw axes/spars in ascending or descending order.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Allows top, middle or bottom "knockdown" of axes/spars, along with ability to specify number of spars resulting after knockdown.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84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13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363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Homophily in Gephi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386" name="Picture 2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0"/>
            <a:ext cx="5845555" cy="46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6183742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https://gephi.org/users/tutorial-layouts/</a:t>
            </a:r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3834777" y="143967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91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ordered  by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1267"/>
            <a:ext cx="7870576" cy="44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Homophily in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To check an attribute’s assortativity:</a:t>
            </a:r>
          </a:p>
          <a:p>
            <a:pPr marL="0" indent="0">
              <a:buNone/>
            </a:pPr>
            <a:r>
              <a:rPr lang="en-US" sz="2100" dirty="0" err="1">
                <a:solidFill>
                  <a:srgbClr val="FF0000"/>
                </a:solidFill>
              </a:rPr>
              <a:t>assortivity_val</a:t>
            </a:r>
            <a:r>
              <a:rPr lang="en-US" sz="2100" dirty="0">
                <a:solidFill>
                  <a:srgbClr val="FF0000"/>
                </a:solidFill>
              </a:rPr>
              <a:t>=</a:t>
            </a:r>
            <a:r>
              <a:rPr lang="en-US" sz="2100" dirty="0" err="1">
                <a:solidFill>
                  <a:srgbClr val="FF0000"/>
                </a:solidFill>
              </a:rPr>
              <a:t>nx.attribute_assortativity_coefficient</a:t>
            </a:r>
            <a:r>
              <a:rPr lang="en-US" sz="2100" dirty="0">
                <a:solidFill>
                  <a:srgbClr val="FF0000"/>
                </a:solidFill>
              </a:rPr>
              <a:t>(G, "color“)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The attribute “color” can be replaced by other attributes that your data was tagged with.</a:t>
            </a:r>
          </a:p>
          <a:p>
            <a:endParaRPr lang="en-US" sz="2100" dirty="0"/>
          </a:p>
          <a:p>
            <a:r>
              <a:rPr lang="en-US" sz="2100" dirty="0"/>
              <a:t>If the attribute is “degree” then we obtain degree assortativity: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r = </a:t>
            </a:r>
            <a:r>
              <a:rPr lang="en-US" sz="2100" dirty="0" err="1">
                <a:solidFill>
                  <a:srgbClr val="FF0000"/>
                </a:solidFill>
              </a:rPr>
              <a:t>nx.degree_assortativity_coefficient</a:t>
            </a:r>
            <a:r>
              <a:rPr lang="en-US" sz="2100" dirty="0">
                <a:solidFill>
                  <a:srgbClr val="FF0000"/>
                </a:solidFill>
              </a:rPr>
              <a:t>(G)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If the attribute is “communities” then we obtain modularity: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https://stackoverflow.com/questions/29897243/graph-modularity-in-python-networkx 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5702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74" y="3754683"/>
            <a:ext cx="2194560" cy="1135960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</a:rPr>
              <a:t>What do we measure?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1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Assortative mixing (homophily)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7219" y="1600200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study two types of assortative mixing:</a:t>
            </a:r>
          </a:p>
          <a:p>
            <a:pPr marL="514350" indent="-514350">
              <a:buAutoNum type="arabicPeriod"/>
            </a:pPr>
            <a:r>
              <a:rPr lang="en-US" dirty="0"/>
              <a:t>Based on</a:t>
            </a:r>
            <a:r>
              <a:rPr lang="en-US" dirty="0">
                <a:solidFill>
                  <a:srgbClr val="FF0000"/>
                </a:solidFill>
              </a:rPr>
              <a:t> enumerative </a:t>
            </a:r>
            <a:r>
              <a:rPr lang="en-US" dirty="0"/>
              <a:t>characteristics (the characteristics don’t fall in any particular order):</a:t>
            </a:r>
          </a:p>
          <a:p>
            <a:pPr marL="914400" lvl="1" indent="-514350">
              <a:buAutoNum type="arabicPeriod"/>
            </a:pPr>
            <a:r>
              <a:rPr lang="en-US" dirty="0"/>
              <a:t>Nationality</a:t>
            </a:r>
          </a:p>
          <a:p>
            <a:pPr marL="914400" lvl="1" indent="-514350">
              <a:buAutoNum type="arabicPeriod"/>
            </a:pPr>
            <a:r>
              <a:rPr lang="en-US" dirty="0"/>
              <a:t>Race </a:t>
            </a:r>
          </a:p>
          <a:p>
            <a:pPr marL="914400" lvl="1" indent="-514350">
              <a:buAutoNum type="arabicPeriod"/>
            </a:pPr>
            <a:r>
              <a:rPr lang="en-US" dirty="0"/>
              <a:t>Gender</a:t>
            </a:r>
          </a:p>
          <a:p>
            <a:pPr marL="914400" lvl="1" indent="-514350">
              <a:buAutoNum type="arabicPeriod"/>
            </a:pPr>
            <a:r>
              <a:rPr lang="en-US" dirty="0"/>
              <a:t>Communities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Based on </a:t>
            </a:r>
            <a:r>
              <a:rPr lang="en-US" dirty="0">
                <a:solidFill>
                  <a:srgbClr val="FF0000"/>
                </a:solidFill>
              </a:rPr>
              <a:t>scalar</a:t>
            </a:r>
            <a:r>
              <a:rPr lang="en-US" dirty="0"/>
              <a:t> characteristics, such as:</a:t>
            </a:r>
          </a:p>
          <a:p>
            <a:pPr marL="914400" lvl="1" indent="-514350">
              <a:buAutoNum type="arabicPeriod"/>
            </a:pPr>
            <a:r>
              <a:rPr lang="en-US" dirty="0"/>
              <a:t>Age</a:t>
            </a:r>
          </a:p>
          <a:p>
            <a:pPr marL="914400" lvl="1" indent="-514350">
              <a:buAutoNum type="arabicPeriod"/>
            </a:pPr>
            <a:r>
              <a:rPr lang="en-US" dirty="0"/>
              <a:t>Income</a:t>
            </a:r>
          </a:p>
          <a:p>
            <a:pPr marL="914400" lvl="1" indent="-514350">
              <a:buAutoNum type="arabicPeriod"/>
            </a:pPr>
            <a:endParaRPr lang="en-US" dirty="0"/>
          </a:p>
          <a:p>
            <a:pPr marL="571508" indent="-514350">
              <a:buAutoNum type="arabicPeriod"/>
            </a:pP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degree</a:t>
            </a:r>
            <a:r>
              <a:rPr lang="en-US" dirty="0"/>
              <a:t>:  high degree connect to high degree</a:t>
            </a:r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8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49" y="2583172"/>
            <a:ext cx="47112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Type 1: Assortativity based on </a:t>
            </a:r>
            <a:r>
              <a:rPr lang="en-US" altLang="en-US" sz="24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enumerative characteristics</a:t>
            </a:r>
            <a:r>
              <a:rPr lang="en-US" altLang="en-US" sz="24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1) Nationality</a:t>
            </a:r>
            <a:b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2) Race </a:t>
            </a:r>
            <a:b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3) Gender</a:t>
            </a:r>
            <a:b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4) Communities</a:t>
            </a:r>
            <a:br>
              <a:rPr lang="en-US" altLang="en-US" sz="20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91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 how to measure that nodes with similar characteristics tend to cluster,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Based on enumerative characteristics (nationality)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Based on scalar characteristics (age, grade)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Based on degree.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Analyze network using homophily by identifying the assortativity values based on various characteristics.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Evaluate: consider why behind the what is the assortativity values of your network.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definition of assortativity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41771"/>
                <a:ext cx="8382000" cy="445422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network is </a:t>
                </a:r>
                <a:r>
                  <a:rPr lang="en-US" dirty="0">
                    <a:solidFill>
                      <a:srgbClr val="FF0000"/>
                    </a:solidFill>
                  </a:rPr>
                  <a:t>assortative</a:t>
                </a:r>
                <a:r>
                  <a:rPr lang="en-US" dirty="0"/>
                  <a:t> if there is a significant fraction of edges between same-type vertices.  How to quantify the assortativity,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of a network?</a:t>
                </a:r>
              </a:p>
              <a:p>
                <a:pPr marL="0" indent="0">
                  <a:buNone/>
                </a:pPr>
                <a:r>
                  <a:rPr lang="en-US" b="1" u="sng" dirty="0">
                    <a:solidFill>
                      <a:srgbClr val="0070C0"/>
                    </a:solidFill>
                  </a:rPr>
                  <a:t>Method 1: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the class of vertex </a:t>
                </a:r>
                <a:r>
                  <a:rPr lang="en-US" i="1" dirty="0"/>
                  <a:t>I,</a:t>
                </a:r>
                <a:r>
                  <a:rPr lang="en-US" dirty="0"/>
                  <a:t> and tag the nodes to belong to each class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</a:t>
                </a: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# </m:t>
                        </m:r>
                        <m:r>
                          <a:rPr lang="en-US" b="0" i="1" smtClean="0">
                            <a:latin typeface="Cambria Math"/>
                          </a:rPr>
                          <m:t>𝑒𝑑𝑔𝑒𝑠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𝑝𝑜𝑠𝑠𝑖𝑏𝑙𝑒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𝑒𝑑𝑔𝑒𝑠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assortativity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V(G) as the only class?  Does it make sense? </a:t>
                </a:r>
              </a:p>
              <a:p>
                <a:pPr marL="0" indent="0">
                  <a:buNone/>
                </a:pPr>
                <a:r>
                  <a:rPr lang="en-US" b="1" u="sng" dirty="0">
                    <a:solidFill>
                      <a:srgbClr val="0070C0"/>
                    </a:solidFill>
                  </a:rPr>
                  <a:t>Method 2: </a:t>
                </a:r>
                <a:r>
                  <a:rPr lang="en-US" dirty="0"/>
                  <a:t>compare the assortativity of the network to the one of a random graph:</a:t>
                </a:r>
              </a:p>
              <a:p>
                <a:r>
                  <a:rPr lang="en-US" dirty="0"/>
                  <a:t>Compute the fraction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</a:t>
                </a:r>
                <a:r>
                  <a:rPr lang="en-US" dirty="0">
                    <a:solidFill>
                      <a:srgbClr val="FF0000"/>
                    </a:solidFill>
                  </a:rPr>
                  <a:t>given network,</a:t>
                </a:r>
              </a:p>
              <a:p>
                <a:r>
                  <a:rPr lang="en-US" dirty="0"/>
                  <a:t>Compute the fraction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 </a:t>
                </a:r>
                <a:r>
                  <a:rPr lang="en-US" dirty="0">
                    <a:solidFill>
                      <a:srgbClr val="FF0000"/>
                    </a:solidFill>
                  </a:rPr>
                  <a:t>random graph,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their difference.</a:t>
                </a:r>
              </a:p>
              <a:p>
                <a:pPr marL="0" indent="0">
                  <a:buNone/>
                </a:pPr>
                <a:r>
                  <a:rPr lang="en-US" dirty="0"/>
                  <a:t>This is the same process used for similarity, rather counting edges between nodes instead of neighbors of pairs of nodes.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41771"/>
                <a:ext cx="8382000" cy="4454229"/>
              </a:xfrm>
              <a:blipFill>
                <a:blip r:embed="rId2"/>
                <a:stretch>
                  <a:fillRect l="-727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BC931-6D50-4F13-A115-FA4B94CD5A75}"/>
              </a:ext>
            </a:extLst>
          </p:cNvPr>
          <p:cNvSpPr txBox="1"/>
          <p:nvPr/>
        </p:nvSpPr>
        <p:spPr>
          <a:xfrm>
            <a:off x="6019800" y="579120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look into this!</a:t>
            </a:r>
          </a:p>
        </p:txBody>
      </p:sp>
    </p:spTree>
    <p:extLst>
      <p:ext uri="{BB962C8B-B14F-4D97-AF65-F5344CB8AC3E}">
        <p14:creationId xmlns:p14="http://schemas.microsoft.com/office/powerpoint/2010/main" val="22995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81226"/>
                <a:ext cx="80772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the fraction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</a:t>
                </a:r>
                <a:r>
                  <a:rPr lang="en-US" dirty="0">
                    <a:solidFill>
                      <a:srgbClr val="0070C0"/>
                    </a:solidFill>
                  </a:rPr>
                  <a:t>given network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81226"/>
                <a:ext cx="8077200" cy="1325563"/>
              </a:xfrm>
              <a:blipFill>
                <a:blip r:embed="rId2"/>
                <a:stretch>
                  <a:fillRect l="-2038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class of vertex </a:t>
                </a:r>
                <a:r>
                  <a:rPr lang="en-US" i="1" dirty="0"/>
                  <a:t>i</a:t>
                </a:r>
                <a:r>
                  <a:rPr lang="en-US" dirty="0"/>
                  <a:t>.</a:t>
                </a:r>
                <a:endParaRPr lang="en-US" i="1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be the total number of classes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  <m:t>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sym typeface="Mathematica1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ym typeface="Mathematica1"/>
                  </a:rPr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Kronecker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 </m:t>
                    </m:r>
                  </m:oMath>
                </a14:m>
                <a:r>
                  <a:rPr lang="en-US" dirty="0">
                    <a:sym typeface="Mathematica1"/>
                  </a:rPr>
                  <a:t>that accounts for vertices in the same class.</a:t>
                </a:r>
              </a:p>
              <a:p>
                <a:r>
                  <a:rPr lang="en-US" dirty="0">
                    <a:sym typeface="Mathematica1"/>
                  </a:rPr>
                  <a:t>Then the number of edges of the same type 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sym typeface="Mathematica1"/>
                            </a:rPr>
                            <m:t>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Mathematica1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Mathematica1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Mathematica1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sym typeface="Mathematica1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sym typeface="Mathematica1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  <a:sym typeface="Mathematica1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Mathematica1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sym typeface="Mathematica1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sym typeface="Mathematica1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/>
                              <a:sym typeface="Mathematica1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  <a:sym typeface="Mathematica1"/>
                        </a:rPr>
                        <m:t>𝛿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Mathematica1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Mathematica1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sym typeface="Mathematica1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sym typeface="Mathematica1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  <a:sym typeface="Mathematica1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Mathematica1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sym typeface="Mathematica1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sym typeface="Mathematica1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86330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if vertices</a:t>
            </a:r>
            <a:br>
              <a:rPr lang="en-US" dirty="0"/>
            </a:br>
            <a:r>
              <a:rPr lang="en-US" dirty="0"/>
              <a:t>are in the same class</a:t>
            </a:r>
          </a:p>
        </p:txBody>
      </p:sp>
      <p:cxnSp>
        <p:nvCxnSpPr>
          <p:cNvPr id="9" name="Curved Connector 8"/>
          <p:cNvCxnSpPr/>
          <p:nvPr/>
        </p:nvCxnSpPr>
        <p:spPr bwMode="auto">
          <a:xfrm rot="16200000" flipV="1">
            <a:off x="3517810" y="4381501"/>
            <a:ext cx="685800" cy="6096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105400" y="4926015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for adjacent nodes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 rot="16200000" flipV="1">
            <a:off x="5524500" y="4356619"/>
            <a:ext cx="685800" cy="6096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11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316208"/>
                <a:ext cx="7012406" cy="13255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Computing the fraction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</a:t>
                </a:r>
                <a:r>
                  <a:rPr lang="en-US" dirty="0">
                    <a:solidFill>
                      <a:srgbClr val="0070C0"/>
                    </a:solidFill>
                  </a:rPr>
                  <a:t>random network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316208"/>
                <a:ext cx="7012406" cy="1325563"/>
              </a:xfrm>
              <a:blipFill>
                <a:blip r:embed="rId3"/>
                <a:stretch>
                  <a:fillRect l="-2348" r="-2174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10549" cy="43513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Construct a random graph with the same degree </a:t>
                </a:r>
                <a:r>
                  <a:rPr lang="en-US" dirty="0" err="1"/>
                  <a:t>distrib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class of vertex </a:t>
                </a:r>
                <a:r>
                  <a:rPr lang="en-US" i="1" dirty="0"/>
                  <a:t>i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be the total number of classes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</m:oMath>
                </a14:m>
                <a:r>
                  <a:rPr lang="en-US" dirty="0">
                    <a:sym typeface="Mathematica1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sym typeface="Mathematica1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ym typeface="Mathematica1"/>
                  </a:rPr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Kronecker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</m:oMath>
                </a14:m>
                <a:endParaRPr lang="en-US" dirty="0">
                  <a:sym typeface="Mathematica1"/>
                </a:endParaRPr>
              </a:p>
              <a:p>
                <a:r>
                  <a:rPr lang="en-US" dirty="0">
                    <a:sym typeface="Mathematica1"/>
                  </a:rPr>
                  <a:t>Pick an arbitrary edge in the random graph:</a:t>
                </a:r>
              </a:p>
              <a:p>
                <a:pPr lvl="1"/>
                <a:r>
                  <a:rPr lang="en-US" sz="2100" dirty="0">
                    <a:sym typeface="Mathematica1"/>
                  </a:rPr>
                  <a:t>pick a vertex </a:t>
                </a:r>
                <a:r>
                  <a:rPr lang="en-US" sz="2100" i="1" dirty="0">
                    <a:sym typeface="Mathematica1"/>
                  </a:rPr>
                  <a:t>i</a:t>
                </a:r>
                <a:r>
                  <a:rPr lang="en-US" sz="2100" dirty="0">
                    <a:sym typeface="Mathematica1"/>
                  </a:rPr>
                  <a:t> → 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sym typeface="Mathematica1"/>
                          </a:rPr>
                          <m:t>deg</m:t>
                        </m:r>
                      </m:fName>
                      <m:e>
                        <m:r>
                          <a:rPr lang="en-US" sz="2100" b="0" i="1" smtClean="0">
                            <a:latin typeface="Cambria Math"/>
                            <a:sym typeface="Mathematica1"/>
                          </a:rPr>
                          <m:t>𝑖</m:t>
                        </m:r>
                      </m:e>
                    </m:func>
                  </m:oMath>
                </a14:m>
                <a:r>
                  <a:rPr lang="en-US" sz="2100" dirty="0">
                    <a:sym typeface="Mathematica1"/>
                  </a:rPr>
                  <a:t> edges incident with it,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sym typeface="Mathematica1"/>
                          </a:rPr>
                          <m:t>deg</m:t>
                        </m:r>
                      </m:fName>
                      <m:e>
                        <m:r>
                          <a:rPr lang="en-US" sz="2100" b="0" i="1" smtClean="0">
                            <a:latin typeface="Cambria Math"/>
                            <a:sym typeface="Mathematica1"/>
                          </a:rPr>
                          <m:t>𝑖</m:t>
                        </m:r>
                      </m:e>
                    </m:func>
                  </m:oMath>
                </a14:m>
                <a:r>
                  <a:rPr lang="en-US" sz="2100" dirty="0">
                    <a:sym typeface="Mathematica1"/>
                  </a:rPr>
                  <a:t> choices for </a:t>
                </a:r>
                <a:r>
                  <a:rPr lang="en-US" sz="2100" i="1" dirty="0">
                    <a:sym typeface="Mathematica1"/>
                  </a:rPr>
                  <a:t>i</a:t>
                </a:r>
                <a:r>
                  <a:rPr lang="en-US" sz="2100" dirty="0">
                    <a:sym typeface="Mathematica1"/>
                  </a:rPr>
                  <a:t> to be the 1st end vertex of our arbitrary edge</a:t>
                </a:r>
              </a:p>
              <a:p>
                <a:pPr lvl="1"/>
                <a:r>
                  <a:rPr lang="en-US" sz="2100" dirty="0">
                    <a:sym typeface="Mathematica1"/>
                  </a:rPr>
                  <a:t>and then 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sym typeface="Mathematica1"/>
                          </a:rPr>
                          <m:t>deg</m:t>
                        </m:r>
                      </m:fName>
                      <m:e>
                        <m:r>
                          <a:rPr lang="en-US" sz="2100" b="0" i="1" smtClean="0">
                            <a:latin typeface="Cambria Math"/>
                            <a:sym typeface="Mathematica1"/>
                          </a:rPr>
                          <m:t>𝑗</m:t>
                        </m:r>
                      </m:e>
                    </m:func>
                  </m:oMath>
                </a14:m>
                <a:r>
                  <a:rPr lang="en-US" sz="2100" dirty="0">
                    <a:sym typeface="Mathematica1"/>
                  </a:rPr>
                  <a:t> choices for j to be the other end-vertex.</a:t>
                </a:r>
              </a:p>
              <a:p>
                <a:r>
                  <a:rPr lang="en-US" dirty="0">
                    <a:sym typeface="Mathematica1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Mathematica1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Mathematica1"/>
                      </a:rPr>
                      <m:t>=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|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𝐸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(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𝐺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)|</m:t>
                    </m:r>
                  </m:oMath>
                </a14:m>
                <a:r>
                  <a:rPr lang="en-US" dirty="0">
                    <a:sym typeface="Mathematica1"/>
                  </a:rPr>
                  <a:t> edges are placed at random, </a:t>
                </a:r>
                <a:br>
                  <a:rPr lang="en-US" dirty="0">
                    <a:sym typeface="Mathematica1"/>
                  </a:rPr>
                </a:br>
                <a:r>
                  <a:rPr lang="en-US" dirty="0">
                    <a:sym typeface="Mathematica1"/>
                  </a:rPr>
                  <a:t>the expected number of edges between </a:t>
                </a:r>
                <a:r>
                  <a:rPr lang="en-US" i="1" dirty="0">
                    <a:sym typeface="Mathematica1"/>
                  </a:rPr>
                  <a:t>i</a:t>
                </a:r>
                <a:r>
                  <a:rPr lang="en-US" dirty="0">
                    <a:sym typeface="Mathematica1"/>
                  </a:rPr>
                  <a:t> and </a:t>
                </a:r>
                <a:r>
                  <a:rPr lang="en-US" i="1" dirty="0">
                    <a:sym typeface="Mathematica1"/>
                  </a:rPr>
                  <a:t>j</a:t>
                </a:r>
                <a:r>
                  <a:rPr lang="en-US" dirty="0">
                    <a:sym typeface="Mathematica1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Mathematica1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 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Mathematica1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  <a:sym typeface="Mathematica1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Mathematica1"/>
                          </a:rPr>
                          <m:t>𝑚</m:t>
                        </m:r>
                      </m:den>
                    </m:f>
                  </m:oMath>
                </a14:m>
                <a:endParaRPr lang="en-US" dirty="0">
                  <a:sym typeface="Mathematica1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10549" cy="4351339"/>
              </a:xfrm>
              <a:blipFill>
                <a:blip r:embed="rId4"/>
                <a:stretch>
                  <a:fillRect l="-74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38647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if vertices</a:t>
            </a:r>
            <a:br>
              <a:rPr lang="en-US" dirty="0"/>
            </a:br>
            <a:r>
              <a:rPr lang="en-US" dirty="0"/>
              <a:t>are in the same class</a:t>
            </a:r>
          </a:p>
        </p:txBody>
      </p:sp>
      <p:cxnSp>
        <p:nvCxnSpPr>
          <p:cNvPr id="9" name="Curved Connector 8"/>
          <p:cNvCxnSpPr>
            <a:cxnSpLocks/>
            <a:stCxn id="7" idx="1"/>
          </p:cNvCxnSpPr>
          <p:nvPr/>
        </p:nvCxnSpPr>
        <p:spPr bwMode="auto">
          <a:xfrm rot="10800000" flipV="1">
            <a:off x="5943600" y="2709643"/>
            <a:ext cx="381000" cy="44720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41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Compute the fraction of edges        </a:t>
                </a:r>
                <a:br>
                  <a:rPr lang="en-US" sz="2800" dirty="0"/>
                </a:b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random network</a:t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02" t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 a random graph with the same degree </a:t>
                </a:r>
                <a:r>
                  <a:rPr lang="en-US" dirty="0" err="1"/>
                  <a:t>distrib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class of vertex </a:t>
                </a:r>
                <a:r>
                  <a:rPr lang="en-US" i="1" dirty="0"/>
                  <a:t>i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be the total number of classes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</m:oMath>
                </a14:m>
                <a:r>
                  <a:rPr lang="en-US" dirty="0">
                    <a:sym typeface="Mathematica1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sym typeface="Mathematica1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Mathematica1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ym typeface="Mathematica1"/>
                  </a:rPr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Kronecker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</m:oMath>
                </a14:m>
                <a:endParaRPr lang="en-US" dirty="0">
                  <a:sym typeface="Mathematica1"/>
                </a:endParaRPr>
              </a:p>
              <a:p>
                <a:r>
                  <a:rPr lang="en-US" dirty="0">
                    <a:sym typeface="Mathematica1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Mathematica1"/>
                      </a:rPr>
                      <m:t>|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𝐸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(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𝐺</m:t>
                    </m:r>
                    <m:r>
                      <a:rPr lang="en-US" i="1">
                        <a:latin typeface="Cambria Math"/>
                        <a:sym typeface="Mathematica1"/>
                      </a:rPr>
                      <m:t>)|</m:t>
                    </m:r>
                  </m:oMath>
                </a14:m>
                <a:r>
                  <a:rPr lang="en-US" dirty="0">
                    <a:sym typeface="Mathematica1"/>
                  </a:rPr>
                  <a:t> edges are placed at random, the expected number of edges between </a:t>
                </a:r>
                <a:r>
                  <a:rPr lang="en-US" i="1" dirty="0">
                    <a:sym typeface="Mathematica1"/>
                  </a:rPr>
                  <a:t>i</a:t>
                </a:r>
                <a:r>
                  <a:rPr lang="en-US" dirty="0">
                    <a:sym typeface="Mathematica1"/>
                  </a:rPr>
                  <a:t> and </a:t>
                </a:r>
                <a:r>
                  <a:rPr lang="en-US" i="1" dirty="0">
                    <a:sym typeface="Mathematica1"/>
                  </a:rPr>
                  <a:t>j</a:t>
                </a:r>
                <a:r>
                  <a:rPr lang="en-US" dirty="0">
                    <a:sym typeface="Mathematica1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Mathematica1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 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Mathematica1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  <a:sym typeface="Mathematica1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  <a:sym typeface="Mathematica1"/>
                          </a:rPr>
                          <m:t>|</m:t>
                        </m:r>
                        <m:r>
                          <a:rPr lang="en-US" i="1" smtClean="0">
                            <a:latin typeface="Cambria Math"/>
                            <a:sym typeface="Mathematica1"/>
                          </a:rPr>
                          <m:t>𝐸</m:t>
                        </m:r>
                        <m:r>
                          <a:rPr lang="en-US" i="1" smtClean="0">
                            <a:latin typeface="Cambria Math"/>
                            <a:sym typeface="Mathematica1"/>
                          </a:rPr>
                          <m:t>(</m:t>
                        </m:r>
                        <m:r>
                          <a:rPr lang="en-US" i="1" smtClean="0">
                            <a:latin typeface="Cambria Math"/>
                            <a:sym typeface="Mathematica1"/>
                          </a:rPr>
                          <m:t>𝐺</m:t>
                        </m:r>
                        <m:r>
                          <a:rPr lang="en-US" i="1" smtClean="0">
                            <a:latin typeface="Cambria Math"/>
                            <a:sym typeface="Mathematica1"/>
                          </a:rPr>
                          <m:t>)|</m:t>
                        </m:r>
                      </m:den>
                    </m:f>
                  </m:oMath>
                </a14:m>
                <a:r>
                  <a:rPr lang="en-US" dirty="0">
                    <a:sym typeface="Mathematica1"/>
                  </a:rPr>
                  <a:t> </a:t>
                </a:r>
              </a:p>
              <a:p>
                <a:r>
                  <a:rPr lang="en-US" dirty="0">
                    <a:sym typeface="Mathematica1"/>
                  </a:rPr>
                  <a:t>Then the number of edges between same class nodes 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latin typeface="Cambria Math"/>
                            </a:rPr>
                            <m:t>𝑖</m:t>
                          </m:r>
                          <m:r>
                            <a:rPr lang="en-US" sz="2100" i="1">
                              <a:latin typeface="Cambria Math"/>
                            </a:rPr>
                            <m:t>𝑗</m:t>
                          </m:r>
                          <m:r>
                            <a:rPr lang="en-US" sz="2100" i="1">
                              <a:latin typeface="Cambria Math"/>
                            </a:rPr>
                            <m:t>∈</m:t>
                          </m:r>
                          <m:r>
                            <a:rPr lang="en-US" sz="2100" i="1">
                              <a:latin typeface="Cambria Math"/>
                            </a:rPr>
                            <m:t>𝐸</m:t>
                          </m:r>
                          <m:r>
                            <a:rPr lang="en-US" sz="2100" i="1">
                              <a:latin typeface="Cambria Math"/>
                            </a:rPr>
                            <m:t>(</m:t>
                          </m:r>
                          <m:r>
                            <a:rPr lang="en-US" sz="2100" i="1">
                              <a:latin typeface="Cambria Math"/>
                            </a:rPr>
                            <m:t>𝐺</m:t>
                          </m:r>
                          <m:r>
                            <a:rPr lang="en-US" sz="2100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latin typeface="Cambria Math"/>
                                    </a:rPr>
                                    <m:t>deg</m:t>
                                  </m:r>
                                </m:fName>
                                <m:e>
                                  <m:r>
                                    <a:rPr lang="en-US" sz="21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10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latin typeface="Cambria Math"/>
                                    </a:rPr>
                                    <m:t>deg</m:t>
                                  </m:r>
                                </m:fName>
                                <m:e>
                                  <m:r>
                                    <a:rPr lang="en-US" sz="2100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2|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)|</m:t>
                              </m:r>
                            </m:den>
                          </m:f>
                          <m:r>
                            <a:rPr lang="en-US" sz="2100" i="1" dirty="0">
                              <a:latin typeface="Cambria Math" panose="02040503050406030204" pitchFamily="18" charset="0"/>
                              <a:sym typeface="Mathematica1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  <a:sym typeface="Mathematica1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  <a:sym typeface="Mathematica1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 dirty="0">
                                      <a:latin typeface="Cambria Math"/>
                                      <a:sym typeface="Mathematica1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/>
                                      <a:sym typeface="Mathematica1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/>
                                  <a:sym typeface="Mathematica1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  <a:sym typeface="Mathematica1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 dirty="0">
                                      <a:latin typeface="Cambria Math"/>
                                      <a:sym typeface="Mathematica1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/>
                                      <a:sym typeface="Mathematica1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100" i="1" dirty="0">
                              <a:latin typeface="Cambria Math"/>
                              <a:sym typeface="Mathematica1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100" dirty="0">
                  <a:sym typeface="Mathematica1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3" t="-15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170" y="2388242"/>
            <a:ext cx="212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if vertices</a:t>
            </a:r>
            <a:br>
              <a:rPr lang="en-US" dirty="0"/>
            </a:br>
            <a:r>
              <a:rPr lang="en-US" dirty="0"/>
              <a:t>are in the same class</a:t>
            </a:r>
          </a:p>
        </p:txBody>
      </p:sp>
      <p:cxnSp>
        <p:nvCxnSpPr>
          <p:cNvPr id="9" name="Curved Connector 8"/>
          <p:cNvCxnSpPr>
            <a:cxnSpLocks/>
          </p:cNvCxnSpPr>
          <p:nvPr/>
        </p:nvCxnSpPr>
        <p:spPr bwMode="auto">
          <a:xfrm rot="10800000" flipV="1">
            <a:off x="6096000" y="2711407"/>
            <a:ext cx="762002" cy="66432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1791" y="5714076"/>
            <a:ext cx="90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duplications: as you choose vertex j above, the edge </a:t>
            </a:r>
            <a:r>
              <a:rPr lang="en-US" dirty="0" err="1">
                <a:solidFill>
                  <a:srgbClr val="FF0000"/>
                </a:solidFill>
              </a:rPr>
              <a:t>ji</a:t>
            </a:r>
            <a:r>
              <a:rPr lang="en-US" dirty="0">
                <a:solidFill>
                  <a:srgbClr val="FF0000"/>
                </a:solidFill>
              </a:rPr>
              <a:t> will be counted after edge </a:t>
            </a:r>
            <a:r>
              <a:rPr lang="en-US" dirty="0" err="1">
                <a:solidFill>
                  <a:srgbClr val="FF0000"/>
                </a:solidFill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 was counted</a:t>
            </a:r>
          </a:p>
        </p:txBody>
      </p:sp>
      <p:cxnSp>
        <p:nvCxnSpPr>
          <p:cNvPr id="11" name="Curved Connector 10"/>
          <p:cNvCxnSpPr>
            <a:cxnSpLocks/>
          </p:cNvCxnSpPr>
          <p:nvPr/>
        </p:nvCxnSpPr>
        <p:spPr bwMode="auto">
          <a:xfrm flipV="1">
            <a:off x="1295400" y="5372916"/>
            <a:ext cx="1752600" cy="49435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cxnSpLocks/>
          </p:cNvCxnSpPr>
          <p:nvPr/>
        </p:nvCxnSpPr>
        <p:spPr bwMode="auto">
          <a:xfrm rot="5400000">
            <a:off x="5237776" y="3121017"/>
            <a:ext cx="2029637" cy="182041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37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their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  <a:sym typeface="Mathematica1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2|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i="1">
                                <a:latin typeface="Cambria Math"/>
                              </a:rPr>
                              <m:t>)|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sym typeface="Mathematica1"/>
                          </a:rPr>
                          <m:t>𝛿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sym typeface="Mathematica1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sym typeface="Mathematica1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sym typeface="Mathematica1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sym typeface="Mathematica1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/>
                            <a:sym typeface="Mathematica1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)|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]</m:t>
                    </m:r>
                    <m:r>
                      <a:rPr lang="en-US" i="1" dirty="0"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  <a:sym typeface="Mathematica1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now normalize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|E(G)|: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Modularity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func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sym typeface="Mathematica1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same </a:t>
                </a:r>
                <a:r>
                  <a:rPr lang="en-US" dirty="0" err="1"/>
                  <a:t>defn</a:t>
                </a:r>
                <a:r>
                  <a:rPr lang="en-US" dirty="0"/>
                  <a:t> as the modularity in community detection, since it measures assortativity based on predefined communities.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51777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if vertices</a:t>
            </a:r>
            <a:br>
              <a:rPr lang="en-US" dirty="0"/>
            </a:br>
            <a:r>
              <a:rPr lang="en-US" dirty="0"/>
              <a:t>are in the same class</a:t>
            </a:r>
          </a:p>
        </p:txBody>
      </p:sp>
      <p:cxnSp>
        <p:nvCxnSpPr>
          <p:cNvPr id="6" name="Curved Connector 5"/>
          <p:cNvCxnSpPr>
            <a:cxnSpLocks/>
          </p:cNvCxnSpPr>
          <p:nvPr/>
        </p:nvCxnSpPr>
        <p:spPr bwMode="auto">
          <a:xfrm rot="16200000" flipV="1">
            <a:off x="5486400" y="2209800"/>
            <a:ext cx="381000" cy="381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69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func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sym typeface="Mathematica1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Mathematica1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Measure used to quantify the like vertices being connected to like vertices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-1 &lt; Q &lt; 0  </a:t>
                </a:r>
                <a:r>
                  <a:rPr lang="en-US" dirty="0"/>
                  <a:t>means there are fewer edges between like vertices in a class compared to a random network</a:t>
                </a:r>
              </a:p>
              <a:p>
                <a:pPr marL="0" indent="0">
                  <a:buNone/>
                </a:pPr>
                <a:r>
                  <a:rPr lang="en-US" dirty="0"/>
                  <a:t>   i.e. </a:t>
                </a:r>
                <a:r>
                  <a:rPr lang="en-US" dirty="0" err="1">
                    <a:solidFill>
                      <a:srgbClr val="FF0000"/>
                    </a:solidFill>
                  </a:rPr>
                  <a:t>disassortative</a:t>
                </a:r>
                <a:r>
                  <a:rPr lang="en-US" dirty="0">
                    <a:solidFill>
                      <a:srgbClr val="FF0000"/>
                    </a:solidFill>
                  </a:rPr>
                  <a:t> network 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0 &lt; Q &lt; 1  </a:t>
                </a:r>
                <a:r>
                  <a:rPr lang="en-US" dirty="0"/>
                  <a:t>means there are more edges between like vertices in a class compared to a random network i.e. </a:t>
                </a:r>
                <a:r>
                  <a:rPr lang="en-US" dirty="0" err="1">
                    <a:solidFill>
                      <a:srgbClr val="FF0000"/>
                    </a:solidFill>
                  </a:rPr>
                  <a:t>assortative</a:t>
                </a:r>
                <a:r>
                  <a:rPr lang="en-US" dirty="0">
                    <a:solidFill>
                      <a:srgbClr val="FF0000"/>
                    </a:solidFill>
                  </a:rPr>
                  <a:t> network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Q = 0  </a:t>
                </a:r>
                <a:r>
                  <a:rPr lang="en-US" dirty="0"/>
                  <a:t>means it behaves like a random network.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Enumerative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altLang="en-US" dirty="0">
                    <a:ea typeface="ＭＳ Ｐゴシック" pitchFamily="34" charset="-128"/>
                  </a:rPr>
                  <a:t>Normalizing the modularity value Q, by the maximum value that it can get is realistic</a:t>
                </a:r>
              </a:p>
              <a:p>
                <a:pPr lvl="1" algn="just"/>
                <a:r>
                  <a:rPr lang="en-US" altLang="en-US" dirty="0">
                    <a:ea typeface="ＭＳ Ｐゴシック" pitchFamily="34" charset="-128"/>
                  </a:rPr>
                  <a:t>Perfect mixing is when all edges fall between vertices of the same type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r>
                  <a:rPr lang="en-US" altLang="en-US" dirty="0">
                    <a:ea typeface="ＭＳ Ｐゴシック" pitchFamily="34" charset="-128"/>
                  </a:rPr>
                  <a:t>)</a:t>
                </a:r>
              </a:p>
              <a:p>
                <a:pPr lvl="1"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r>
                  <a:rPr lang="en-US" altLang="en-US" dirty="0">
                    <a:ea typeface="ＭＳ Ｐゴシック" pitchFamily="34" charset="-128"/>
                  </a:rPr>
                  <a:t>Then, the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assortativity coefficient,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, </a:t>
                </a:r>
                <a:r>
                  <a:rPr lang="en-US" altLang="en-US" dirty="0">
                    <a:ea typeface="ＭＳ Ｐゴシック" pitchFamily="34" charset="-128"/>
                  </a:rPr>
                  <a:t>is:</a:t>
                </a:r>
              </a:p>
              <a:p>
                <a:pPr lvl="1" algn="just"/>
                <a:endParaRPr lang="en-US" altLang="en-US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1469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0E16C9-E405-47C2-93C2-BA1CB15A7F58}" type="slidenum">
              <a:rPr lang="en-US" altLang="en-US" sz="1000">
                <a:solidFill>
                  <a:srgbClr val="161616"/>
                </a:solidFill>
              </a:rPr>
              <a:pPr/>
              <a:t>26</a:t>
            </a:fld>
            <a:endParaRPr lang="en-US" altLang="en-US" sz="1000" dirty="0">
              <a:solidFill>
                <a:srgbClr val="161616"/>
              </a:solidFill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352799" y="3124200"/>
          <a:ext cx="374072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800" imgH="469900" progId="Equation.3">
                  <p:embed/>
                </p:oleObj>
              </mc:Choice>
              <mc:Fallback>
                <p:oleObj name="Equation" r:id="rId4" imgW="2082800" imgH="469900" progId="Equation.3">
                  <p:embed/>
                  <p:pic>
                    <p:nvPicPr>
                      <p:cNvPr id="114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99" y="3124200"/>
                        <a:ext cx="374072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2797175" y="4981575"/>
          <a:ext cx="45402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040" imgH="533160" progId="Equation.DSMT4">
                  <p:embed/>
                </p:oleObj>
              </mc:Choice>
              <mc:Fallback>
                <p:oleObj name="Equation" r:id="rId6" imgW="2705040" imgH="533160" progId="Equation.DSMT4">
                  <p:embed/>
                  <p:pic>
                    <p:nvPicPr>
                      <p:cNvPr id="114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981575"/>
                        <a:ext cx="45402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9600" y="2865100"/>
                <a:ext cx="70493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865100"/>
                <a:ext cx="704937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  <a:stCxn id="3" idx="2"/>
          </p:cNvCxnSpPr>
          <p:nvPr/>
        </p:nvCxnSpPr>
        <p:spPr bwMode="auto">
          <a:xfrm>
            <a:off x="4772069" y="3200400"/>
            <a:ext cx="136726" cy="2537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06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1393825" y="2971800"/>
            <a:ext cx="4074684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 fontScale="70000" lnSpcReduction="20000"/>
          </a:bodyPr>
          <a:lstStyle/>
          <a:p>
            <a:pPr algn="l"/>
            <a: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Type 2: Assortativity based on </a:t>
            </a:r>
            <a:b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40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scalar characteristics</a:t>
            </a:r>
            <a: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such as: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Income</a:t>
            </a: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1"/>
    </mc:Choice>
    <mc:Fallback xmlns="">
      <p:transition spd="slow" advTm="1668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Scalar characteristics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9E2ED1-057F-43AC-A1EF-27899F85B269}" type="slidenum">
              <a:rPr lang="en-US" altLang="en-US" sz="1000">
                <a:solidFill>
                  <a:srgbClr val="161616"/>
                </a:solidFill>
              </a:rPr>
              <a:pPr/>
              <a:t>28</a:t>
            </a:fld>
            <a:endParaRPr lang="en-US" altLang="en-US" sz="1000">
              <a:solidFill>
                <a:srgbClr val="161616"/>
              </a:solidFill>
            </a:endParaRPr>
          </a:p>
        </p:txBody>
      </p:sp>
      <p:sp>
        <p:nvSpPr>
          <p:cNvPr id="118786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itchFamily="34" charset="-128"/>
              </a:rPr>
              <a:t>Scalar characteristics: enumerative characteristics taking </a:t>
            </a:r>
            <a:r>
              <a:rPr lang="en-US" altLang="en-US" sz="2100" dirty="0">
                <a:solidFill>
                  <a:srgbClr val="FF0000"/>
                </a:solidFill>
                <a:ea typeface="ＭＳ Ｐゴシック" pitchFamily="34" charset="-128"/>
              </a:rPr>
              <a:t>numerical values, </a:t>
            </a:r>
            <a:r>
              <a:rPr lang="en-US" altLang="en-US" sz="2100" dirty="0">
                <a:ea typeface="ＭＳ Ｐゴシック" pitchFamily="34" charset="-128"/>
              </a:rPr>
              <a:t>such as age,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itchFamily="34" charset="-128"/>
              </a:rPr>
              <a:t>For example using age: two people are similar if:</a:t>
            </a:r>
          </a:p>
          <a:p>
            <a:pPr marL="1028666" lvl="2" indent="-342900">
              <a:buFont typeface="Wingdings" panose="05000000000000000000" pitchFamily="2" charset="2"/>
              <a:buChar char="Ø"/>
            </a:pPr>
            <a:r>
              <a:rPr lang="en-US" altLang="en-US" sz="2100" dirty="0">
                <a:ea typeface="ＭＳ Ｐゴシック" pitchFamily="34" charset="-128"/>
              </a:rPr>
              <a:t>they are born the same day or </a:t>
            </a:r>
          </a:p>
          <a:p>
            <a:pPr marL="1028666" lvl="2" indent="-342900">
              <a:buFont typeface="Wingdings" panose="05000000000000000000" pitchFamily="2" charset="2"/>
              <a:buChar char="Ø"/>
            </a:pPr>
            <a:r>
              <a:rPr lang="en-US" altLang="en-US" sz="2100" dirty="0">
                <a:ea typeface="ＭＳ Ｐゴシック" pitchFamily="34" charset="-128"/>
              </a:rPr>
              <a:t>within a year or within </a:t>
            </a:r>
            <a:r>
              <a:rPr lang="en-US" altLang="en-US" sz="2100" i="1" dirty="0">
                <a:ea typeface="ＭＳ Ｐゴシック" pitchFamily="34" charset="-128"/>
              </a:rPr>
              <a:t>x</a:t>
            </a:r>
            <a:r>
              <a:rPr lang="en-US" altLang="en-US" sz="2100" dirty="0">
                <a:ea typeface="ＭＳ Ｐゴシック" pitchFamily="34" charset="-128"/>
              </a:rPr>
              <a:t> years, </a:t>
            </a:r>
          </a:p>
          <a:p>
            <a:pPr marL="1028666" lvl="2" indent="-342900">
              <a:buFont typeface="Wingdings" panose="05000000000000000000" pitchFamily="2" charset="2"/>
              <a:buChar char="Ø"/>
            </a:pPr>
            <a:r>
              <a:rPr lang="en-US" altLang="en-US" sz="2100" dirty="0">
                <a:ea typeface="ＭＳ Ｐゴシック" pitchFamily="34" charset="-128"/>
              </a:rPr>
              <a:t>They are in the same class</a:t>
            </a:r>
          </a:p>
          <a:p>
            <a:pPr marL="1028666" lvl="2" indent="-342900">
              <a:buFont typeface="Wingdings" panose="05000000000000000000" pitchFamily="2" charset="2"/>
              <a:buChar char="Ø"/>
            </a:pPr>
            <a:r>
              <a:rPr lang="en-US" altLang="en-US" sz="2100" dirty="0">
                <a:ea typeface="ＭＳ Ｐゴシック" pitchFamily="34" charset="-128"/>
              </a:rPr>
              <a:t>Same generation</a:t>
            </a:r>
          </a:p>
          <a:p>
            <a:pPr marL="914400" lvl="2" indent="0">
              <a:buNone/>
            </a:pPr>
            <a:r>
              <a:rPr lang="en-US" altLang="en-US" sz="2100" dirty="0">
                <a:ea typeface="ＭＳ Ｐゴシック" pitchFamily="34" charset="-128"/>
              </a:rPr>
              <a:t>different granularity based on the data and questions asked.</a:t>
            </a:r>
          </a:p>
          <a:p>
            <a:pPr marL="571534" indent="-342900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itchFamily="34" charset="-128"/>
              </a:rPr>
              <a:t>If people are friends with others of the same age, we consider the network </a:t>
            </a:r>
            <a:r>
              <a:rPr lang="en-US" altLang="en-US" sz="2100" dirty="0">
                <a:solidFill>
                  <a:srgbClr val="FF0000"/>
                </a:solidFill>
                <a:ea typeface="ＭＳ Ｐゴシック" pitchFamily="34" charset="-128"/>
              </a:rPr>
              <a:t>assortatively mixed by age (or stratified by age)</a:t>
            </a:r>
          </a:p>
        </p:txBody>
      </p:sp>
    </p:spTree>
    <p:extLst>
      <p:ext uri="{BB962C8B-B14F-4D97-AF65-F5344CB8AC3E}">
        <p14:creationId xmlns:p14="http://schemas.microsoft.com/office/powerpoint/2010/main" val="386756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Assortativity by grade/age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270" r="1332" b="1529"/>
          <a:stretch>
            <a:fillRect/>
          </a:stretch>
        </p:blipFill>
        <p:spPr bwMode="auto">
          <a:xfrm>
            <a:off x="1295400" y="1494811"/>
            <a:ext cx="6248400" cy="468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34897" y="6134302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James Moody</a:t>
            </a:r>
          </a:p>
        </p:txBody>
      </p:sp>
    </p:spTree>
    <p:extLst>
      <p:ext uri="{BB962C8B-B14F-4D97-AF65-F5344CB8AC3E}">
        <p14:creationId xmlns:p14="http://schemas.microsoft.com/office/powerpoint/2010/main" val="16818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small world network">
            <a:extLst>
              <a:ext uri="{FF2B5EF4-FFF2-40B4-BE49-F238E27FC236}">
                <a16:creationId xmlns:a16="http://schemas.microsoft.com/office/drawing/2014/main" id="{D51303F9-9337-4D2F-B012-3C6A4CED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0" y="2514600"/>
            <a:ext cx="464434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Hubs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adjacent to hubs?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Scalar characteristics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9E2ED1-057F-43AC-A1EF-27899F85B269}" type="slidenum">
              <a:rPr lang="en-US" altLang="en-US" sz="1000">
                <a:solidFill>
                  <a:srgbClr val="161616"/>
                </a:solidFill>
              </a:rPr>
              <a:pPr/>
              <a:t>30</a:t>
            </a:fld>
            <a:endParaRPr lang="en-US" altLang="en-US" sz="1000" dirty="0">
              <a:solidFill>
                <a:srgbClr val="161616"/>
              </a:solidFill>
            </a:endParaRPr>
          </a:p>
        </p:txBody>
      </p:sp>
      <p:sp>
        <p:nvSpPr>
          <p:cNvPr id="118786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100" dirty="0">
              <a:ea typeface="ＭＳ Ｐゴシック" pitchFamily="34" charset="-128"/>
            </a:endParaRPr>
          </a:p>
          <a:p>
            <a:r>
              <a:rPr lang="en-US" altLang="en-US" sz="2100" dirty="0">
                <a:ea typeface="ＭＳ Ｐゴシック" pitchFamily="34" charset="-128"/>
              </a:rPr>
              <a:t>When we consider </a:t>
            </a:r>
            <a:r>
              <a:rPr lang="en-US" altLang="en-US" sz="2100" dirty="0">
                <a:solidFill>
                  <a:srgbClr val="FF0000"/>
                </a:solidFill>
                <a:ea typeface="ＭＳ Ｐゴシック" pitchFamily="34" charset="-128"/>
              </a:rPr>
              <a:t>scalar characteristics </a:t>
            </a:r>
            <a:r>
              <a:rPr lang="en-US" altLang="en-US" sz="2100" dirty="0">
                <a:ea typeface="ＭＳ Ｐゴシック" pitchFamily="34" charset="-128"/>
              </a:rPr>
              <a:t>we basically have an approximate notion of </a:t>
            </a:r>
            <a:r>
              <a:rPr lang="en-US" altLang="en-US" sz="2100" dirty="0">
                <a:solidFill>
                  <a:srgbClr val="FF0000"/>
                </a:solidFill>
                <a:ea typeface="ＭＳ Ｐゴシック" pitchFamily="34" charset="-128"/>
              </a:rPr>
              <a:t>similarity between adjacent vertices </a:t>
            </a:r>
            <a:r>
              <a:rPr lang="en-US" altLang="en-US" sz="2100" dirty="0">
                <a:ea typeface="ＭＳ Ｐゴシック" pitchFamily="34" charset="-128"/>
              </a:rPr>
              <a:t>(i.e. how far/close the values are) </a:t>
            </a:r>
          </a:p>
          <a:p>
            <a:pPr lvl="1"/>
            <a:r>
              <a:rPr lang="en-US" altLang="en-US" sz="2100" dirty="0">
                <a:ea typeface="ＭＳ Ｐゴシック" pitchFamily="34" charset="-128"/>
              </a:rPr>
              <a:t>There is </a:t>
            </a:r>
            <a:r>
              <a:rPr lang="en-US" altLang="en-US" sz="2100" dirty="0">
                <a:solidFill>
                  <a:srgbClr val="0070C0"/>
                </a:solidFill>
                <a:ea typeface="ＭＳ Ｐゴシック" pitchFamily="34" charset="-128"/>
              </a:rPr>
              <a:t>no approximate similarity</a:t>
            </a:r>
            <a:r>
              <a:rPr lang="en-US" altLang="en-US" sz="2100" dirty="0">
                <a:ea typeface="ＭＳ Ｐゴシック" pitchFamily="34" charset="-128"/>
              </a:rPr>
              <a:t> that can be measured this way when we talk about enumerative characteristics; rather present/absent</a:t>
            </a:r>
          </a:p>
          <a:p>
            <a:endParaRPr lang="en-US" altLang="en-US" sz="3149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384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3281"/>
            <a:ext cx="3068781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Assortativity matrix based on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Scalar characteristics</a:t>
            </a:r>
          </a:p>
        </p:txBody>
      </p:sp>
      <p:sp>
        <p:nvSpPr>
          <p:cNvPr id="1198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B05CD2-0897-4D66-9D6C-15DC034DEB43}" type="slidenum">
              <a:rPr lang="en-US" altLang="en-US" sz="1000">
                <a:solidFill>
                  <a:srgbClr val="161616"/>
                </a:solidFill>
              </a:rPr>
              <a:pPr/>
              <a:t>31</a:t>
            </a:fld>
            <a:endParaRPr lang="en-US" altLang="en-US" sz="1000">
              <a:solidFill>
                <a:srgbClr val="16161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B2C4A-73F1-4A57-9241-9420DC509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019" y="1631484"/>
            <a:ext cx="7913535" cy="4184567"/>
          </a:xfrm>
        </p:spPr>
        <p:txBody>
          <a:bodyPr/>
          <a:lstStyle/>
          <a:p>
            <a:r>
              <a:rPr lang="en-US" dirty="0"/>
              <a:t>Friendships at the</a:t>
            </a:r>
            <a:br>
              <a:rPr lang="en-US" dirty="0"/>
            </a:br>
            <a:r>
              <a:rPr lang="en-US" dirty="0"/>
              <a:t>same US high school:</a:t>
            </a:r>
            <a:br>
              <a:rPr lang="en-US" dirty="0"/>
            </a:br>
            <a:r>
              <a:rPr lang="en-US" dirty="0"/>
              <a:t>each dot represents a </a:t>
            </a:r>
            <a:br>
              <a:rPr lang="en-US" dirty="0"/>
            </a:br>
            <a:r>
              <a:rPr lang="en-US" dirty="0"/>
              <a:t>friendship (an edge</a:t>
            </a:r>
            <a:br>
              <a:rPr lang="en-US" dirty="0"/>
            </a:br>
            <a:r>
              <a:rPr lang="en-US" dirty="0"/>
              <a:t>from the network)</a:t>
            </a:r>
          </a:p>
          <a:p>
            <a:endParaRPr lang="en-US" dirty="0"/>
          </a:p>
        </p:txBody>
      </p:sp>
      <p:pic>
        <p:nvPicPr>
          <p:cNvPr id="1198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5" y="1526430"/>
            <a:ext cx="47127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251" y="1652877"/>
            <a:ext cx="175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Denser along the diagonal (communities)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031" y="4306296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Sparser as the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difference in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grades increases</a:t>
            </a:r>
          </a:p>
        </p:txBody>
      </p:sp>
    </p:spTree>
    <p:extLst>
      <p:ext uri="{BB962C8B-B14F-4D97-AF65-F5344CB8AC3E}">
        <p14:creationId xmlns:p14="http://schemas.microsoft.com/office/powerpoint/2010/main" val="41985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assortative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4434835" cy="41845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Data:  1995 US National Survey of Family Growth</a:t>
            </a:r>
          </a:p>
          <a:p>
            <a:r>
              <a:rPr lang="en-US" dirty="0"/>
              <a:t>Top figure:  A scatter plot of 1141 </a:t>
            </a:r>
            <a:br>
              <a:rPr lang="en-US" dirty="0"/>
            </a:br>
            <a:r>
              <a:rPr lang="en-US" dirty="0"/>
              <a:t>married couples</a:t>
            </a:r>
          </a:p>
          <a:p>
            <a:r>
              <a:rPr lang="en-US" dirty="0"/>
              <a:t>Bottom figure: The same data</a:t>
            </a:r>
            <a:br>
              <a:rPr lang="en-US" dirty="0"/>
            </a:br>
            <a:r>
              <a:rPr lang="en-US" dirty="0"/>
              <a:t>showing a histogram  of the age difference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91" y="1401468"/>
            <a:ext cx="3739703" cy="54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506031"/>
            <a:ext cx="1895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Newman, Phys Rev E. 67, 026126 (2003)</a:t>
            </a:r>
          </a:p>
        </p:txBody>
      </p:sp>
    </p:spTree>
    <p:extLst>
      <p:ext uri="{BB962C8B-B14F-4D97-AF65-F5344CB8AC3E}">
        <p14:creationId xmlns:p14="http://schemas.microsoft.com/office/powerpoint/2010/main" val="1812749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Scalar characteristics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900B97-3020-4B2D-B229-B878223767A0}" type="slidenum">
              <a:rPr lang="en-US" altLang="en-US" sz="1000">
                <a:solidFill>
                  <a:srgbClr val="161616"/>
                </a:solidFill>
              </a:rPr>
              <a:pPr/>
              <a:t>33</a:t>
            </a:fld>
            <a:endParaRPr lang="en-US" altLang="en-US" sz="1000">
              <a:solidFill>
                <a:srgbClr val="161616"/>
              </a:solidFill>
            </a:endParaRPr>
          </a:p>
        </p:txBody>
      </p:sp>
      <p:sp>
        <p:nvSpPr>
          <p:cNvPr id="120834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How do we measure scalar assortative mixing?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Would the idea we use for the enumerative assortative mixing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itchFamily="34" charset="-128"/>
              </a:rPr>
              <a:t>That is to place vertices in bins based on scalar values:</a:t>
            </a:r>
          </a:p>
          <a:p>
            <a:pPr marL="628632" lvl="1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itchFamily="34" charset="-128"/>
              </a:rPr>
              <a:t>Treat vertices that fall in the same bin (such as age) as “like vertices” or “identical”</a:t>
            </a:r>
          </a:p>
          <a:p>
            <a:pPr marL="628632" lvl="1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itchFamily="34" charset="-128"/>
              </a:rPr>
              <a:t>Apply modularity metric for enumerative characteristics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473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Scalar characteristics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6EA387-C4BE-44A1-AF60-613CD008021A}" type="slidenum">
              <a:rPr lang="en-US" altLang="en-US" sz="1000">
                <a:solidFill>
                  <a:srgbClr val="161616"/>
                </a:solidFill>
              </a:rPr>
              <a:pPr/>
              <a:t>34</a:t>
            </a:fld>
            <a:endParaRPr lang="en-US" altLang="en-US" sz="1000" dirty="0">
              <a:solidFill>
                <a:srgbClr val="16161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6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altLang="en-US" dirty="0">
                    <a:ea typeface="ＭＳ Ｐゴシック" pitchFamily="34" charset="-128"/>
                  </a:rPr>
                  <a:t>Then the assortativity coefficient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>
                    <a:ea typeface="ＭＳ Ｐゴシック" pitchFamily="34" charset="-128"/>
                  </a:rPr>
                  <a:t> is defined again as: </a:t>
                </a: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algn="just"/>
                <a:endParaRPr lang="en-US" altLang="en-US" dirty="0">
                  <a:ea typeface="ＭＳ Ｐゴシック" pitchFamily="34" charset="-128"/>
                </a:endParaRPr>
              </a:p>
              <a:p>
                <a:pPr marL="457200" lvl="1" indent="0" algn="just">
                  <a:buNone/>
                </a:pPr>
                <a:r>
                  <a:rPr lang="en-US" altLang="en-US" sz="2100" i="1" dirty="0">
                    <a:ea typeface="ＭＳ Ｐゴシック" pitchFamily="34" charset="-128"/>
                  </a:rPr>
                  <a:t>r=1   </a:t>
                </a:r>
                <a:r>
                  <a:rPr lang="en-US" altLang="en-US" sz="2100" dirty="0">
                    <a:ea typeface="ＭＳ Ｐゴシック" pitchFamily="34" charset="-128"/>
                    <a:sym typeface="Wingdings" pitchFamily="2" charset="2"/>
                  </a:rPr>
                  <a:t>  Perfectly </a:t>
                </a:r>
                <a:r>
                  <a:rPr lang="en-US" altLang="en-US" sz="2100" dirty="0" err="1">
                    <a:ea typeface="ＭＳ Ｐゴシック" pitchFamily="34" charset="-128"/>
                    <a:sym typeface="Wingdings" pitchFamily="2" charset="2"/>
                  </a:rPr>
                  <a:t>assortative</a:t>
                </a:r>
                <a:r>
                  <a:rPr lang="en-US" altLang="en-US" sz="2100" dirty="0">
                    <a:ea typeface="ＭＳ Ｐゴシック" pitchFamily="34" charset="-128"/>
                    <a:sym typeface="Wingdings" pitchFamily="2" charset="2"/>
                  </a:rPr>
                  <a:t> network</a:t>
                </a:r>
              </a:p>
              <a:p>
                <a:pPr marL="457200" lvl="1" indent="0" algn="just">
                  <a:buNone/>
                </a:pPr>
                <a:r>
                  <a:rPr lang="en-US" altLang="en-US" sz="2100" i="1" dirty="0">
                    <a:ea typeface="ＭＳ Ｐゴシック" pitchFamily="34" charset="-128"/>
                    <a:sym typeface="Wingdings" pitchFamily="2" charset="2"/>
                  </a:rPr>
                  <a:t>r=-1  </a:t>
                </a:r>
                <a:r>
                  <a:rPr lang="en-US" altLang="en-US" sz="2100" dirty="0">
                    <a:ea typeface="ＭＳ Ｐゴシック" pitchFamily="34" charset="-128"/>
                    <a:sym typeface="Wingdings" pitchFamily="2" charset="2"/>
                  </a:rPr>
                  <a:t>  Perfectly </a:t>
                </a:r>
                <a:r>
                  <a:rPr lang="en-US" altLang="en-US" sz="2100" dirty="0" err="1">
                    <a:ea typeface="ＭＳ Ｐゴシック" pitchFamily="34" charset="-128"/>
                    <a:sym typeface="Wingdings" pitchFamily="2" charset="2"/>
                  </a:rPr>
                  <a:t>disassortative</a:t>
                </a:r>
                <a:r>
                  <a:rPr lang="en-US" altLang="en-US" sz="2100" dirty="0">
                    <a:ea typeface="ＭＳ Ｐゴシック" pitchFamily="34" charset="-128"/>
                    <a:sym typeface="Wingdings" pitchFamily="2" charset="2"/>
                  </a:rPr>
                  <a:t> network</a:t>
                </a:r>
              </a:p>
              <a:p>
                <a:pPr marL="457200" lvl="1" indent="0" algn="just">
                  <a:buNone/>
                </a:pPr>
                <a:r>
                  <a:rPr lang="en-US" altLang="en-US" sz="2100" i="1" dirty="0">
                    <a:ea typeface="ＭＳ Ｐゴシック" pitchFamily="34" charset="-128"/>
                    <a:sym typeface="Wingdings" pitchFamily="2" charset="2"/>
                  </a:rPr>
                  <a:t>r=0   </a:t>
                </a:r>
                <a:r>
                  <a:rPr lang="en-US" altLang="en-US" sz="2100" dirty="0">
                    <a:ea typeface="ＭＳ Ｐゴシック" pitchFamily="34" charset="-128"/>
                    <a:sym typeface="Wingdings" pitchFamily="2" charset="2"/>
                  </a:rPr>
                  <a:t>  no correlation </a:t>
                </a:r>
              </a:p>
              <a:p>
                <a:pPr marL="57150" indent="0" algn="just">
                  <a:buNone/>
                </a:pPr>
                <a:r>
                  <a:rPr lang="en-US" altLang="en-US" dirty="0">
                    <a:ea typeface="ＭＳ Ｐゴシック" pitchFamily="34" charset="-128"/>
                    <a:sym typeface="Wingdings" pitchFamily="2" charset="2"/>
                  </a:rPr>
                  <a:t>Same as Modularity or Pearson correlation </a:t>
                </a:r>
                <a:r>
                  <a:rPr lang="en-US" altLang="en-US" dirty="0" err="1">
                    <a:ea typeface="ＭＳ Ｐゴシック" pitchFamily="34" charset="-128"/>
                    <a:sym typeface="Wingdings" pitchFamily="2" charset="2"/>
                  </a:rPr>
                  <a:t>coeff</a:t>
                </a:r>
                <a:r>
                  <a:rPr lang="en-US" altLang="en-US" dirty="0">
                    <a:ea typeface="ＭＳ Ｐゴシック" pitchFamily="34" charset="-128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39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924" t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27648"/>
              </p:ext>
            </p:extLst>
          </p:nvPr>
        </p:nvGraphicFramePr>
        <p:xfrm>
          <a:off x="1357976" y="2286000"/>
          <a:ext cx="371356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84200" progId="Equation.3">
                  <p:embed/>
                </p:oleObj>
              </mc:Choice>
              <mc:Fallback>
                <p:oleObj name="Equation" r:id="rId4" imgW="1714500" imgH="584200" progId="Equation.3">
                  <p:embed/>
                  <p:pic>
                    <p:nvPicPr>
                      <p:cNvPr id="123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976" y="2286000"/>
                        <a:ext cx="371356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87849" y="262429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the enumerative </a:t>
            </a:r>
            <a:br>
              <a:rPr lang="en-US" dirty="0"/>
            </a:br>
            <a:r>
              <a:rPr lang="en-US" dirty="0"/>
              <a:t>one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35357" y="3861138"/>
                <a:ext cx="13420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</a:t>
                </a:r>
                <a:br>
                  <a:rPr lang="en-US" dirty="0"/>
                </a:br>
                <a:r>
                  <a:rPr lang="en-US" dirty="0"/>
                  <a:t>either 0 or 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57" y="3861138"/>
                <a:ext cx="1342034" cy="646331"/>
              </a:xfrm>
              <a:prstGeom prst="rect">
                <a:avLst/>
              </a:prstGeom>
              <a:blipFill>
                <a:blip r:embed="rId6"/>
                <a:stretch>
                  <a:fillRect l="-3636" t="-4717" r="-31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>
            <a:cxnSpLocks/>
          </p:cNvCxnSpPr>
          <p:nvPr/>
        </p:nvCxnSpPr>
        <p:spPr bwMode="auto">
          <a:xfrm rot="10800000">
            <a:off x="2798707" y="3316069"/>
            <a:ext cx="4141160" cy="72973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0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3" y="1396398"/>
            <a:ext cx="3438647" cy="27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38E12-4348-4D55-9A7C-424763BB7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290" y="1447800"/>
            <a:ext cx="7913535" cy="4184567"/>
          </a:xfrm>
        </p:spPr>
        <p:txBody>
          <a:bodyPr/>
          <a:lstStyle/>
          <a:p>
            <a:r>
              <a:rPr lang="en-US" dirty="0"/>
              <a:t>88 Computer Science faculty: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vertices are PhD granting institutions in </a:t>
            </a:r>
          </a:p>
          <a:p>
            <a:r>
              <a:rPr lang="en-US" dirty="0"/>
              <a:t>	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(</a:t>
            </a:r>
            <a:r>
              <a:rPr lang="en-US" dirty="0" err="1"/>
              <a:t>i,j</a:t>
            </a:r>
            <a:r>
              <a:rPr lang="en-US" dirty="0"/>
              <a:t>)  captures that a PhD student at </a:t>
            </a:r>
            <a:r>
              <a:rPr lang="en-US" i="1" dirty="0"/>
              <a:t>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now faculty at </a:t>
            </a:r>
            <a:r>
              <a:rPr lang="en-US" i="1" dirty="0"/>
              <a:t>j</a:t>
            </a:r>
            <a:r>
              <a:rPr lang="en-US" dirty="0"/>
              <a:t> </a:t>
            </a:r>
          </a:p>
          <a:p>
            <a:r>
              <a:rPr lang="en-US" dirty="0"/>
              <a:t>labels are US census regions + Canada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577"/>
            <a:ext cx="5638800" cy="2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3725" y="6176237"/>
            <a:ext cx="20633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Five Lectures on Networks, by Aaron </a:t>
            </a:r>
            <a:r>
              <a:rPr lang="en-US" sz="800" dirty="0" err="1"/>
              <a:t>Clauset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6177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08" y="3703384"/>
            <a:ext cx="3835226" cy="1745560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l"/>
            <a:r>
              <a:rPr lang="en-US" altLang="en-US" sz="28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particular scalar characteristic is </a:t>
            </a:r>
            <a:br>
              <a:rPr lang="en-US" altLang="en-US" sz="28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0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degree:  </a:t>
            </a:r>
            <a:br>
              <a:rPr lang="en-US" altLang="en-US" sz="28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8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high degree nodes connect to high degree nodes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2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Assortative mixing by degree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4163"/>
            <a:ext cx="7543800" cy="4618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itchFamily="34" charset="-128"/>
              </a:rPr>
              <a:t>A special case is when the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characteristic of interest is the degree</a:t>
            </a:r>
            <a:r>
              <a:rPr lang="en-US" altLang="en-US" dirty="0">
                <a:ea typeface="ＭＳ Ｐゴシック" pitchFamily="34" charset="-128"/>
              </a:rPr>
              <a:t> of the node </a:t>
            </a:r>
          </a:p>
          <a:p>
            <a:r>
              <a:rPr lang="en-US" altLang="en-US" dirty="0">
                <a:ea typeface="ＭＳ Ｐゴシック" pitchFamily="34" charset="-128"/>
              </a:rPr>
              <a:t>Commonly used in social networks (the most used one of the scalar characteristics)</a:t>
            </a:r>
          </a:p>
          <a:p>
            <a:r>
              <a:rPr lang="en-US" altLang="en-US" dirty="0">
                <a:ea typeface="ＭＳ Ｐゴシック" pitchFamily="34" charset="-128"/>
              </a:rPr>
              <a:t>More interesting since degree is a topological property of the network (not just a value like age or grade)  </a:t>
            </a:r>
          </a:p>
          <a:p>
            <a:r>
              <a:rPr lang="en-US" altLang="en-US" dirty="0">
                <a:ea typeface="ＭＳ Ｐゴシック" pitchFamily="34" charset="-128"/>
              </a:rPr>
              <a:t>This now reduces to Pearson Correlation Coefficient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1F09BBE-AF94-4B61-9968-0A6877A40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38536"/>
              </p:ext>
            </p:extLst>
          </p:nvPr>
        </p:nvGraphicFramePr>
        <p:xfrm>
          <a:off x="1851584" y="4343400"/>
          <a:ext cx="5212232" cy="111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533160" progId="Equation.3">
                  <p:embed/>
                </p:oleObj>
              </mc:Choice>
              <mc:Fallback>
                <p:oleObj name="Equation" r:id="rId2" imgW="2692080" imgH="53316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584" y="4343400"/>
                        <a:ext cx="5212232" cy="111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8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the value r for real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8572500" cy="3486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2725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https://www.semanticscholar.org/paper/The-unreasonable-effectiveness-of-tree-based-theor-Melnik-Hackett/0ef76143b83257592c4155a648286ba7a0cff474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006600" y="172110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Some statistics about real networks published in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itchFamily="34" charset="-128"/>
              </a:rPr>
              <a:t>Assortative</a:t>
            </a:r>
            <a:r>
              <a:rPr lang="en-US" altLang="en-US" dirty="0">
                <a:ea typeface="ＭＳ Ｐゴシック" pitchFamily="34" charset="-128"/>
              </a:rPr>
              <a:t> mixing by degree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70818"/>
            <a:ext cx="8686800" cy="3916363"/>
          </a:xfrm>
        </p:spPr>
        <p:txBody>
          <a:bodyPr>
            <a:normAutofit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Assortative</a:t>
            </a:r>
            <a:r>
              <a:rPr lang="en-US" altLang="en-US" dirty="0">
                <a:ea typeface="ＭＳ Ｐゴシック" pitchFamily="34" charset="-128"/>
              </a:rPr>
              <a:t> network by degree </a:t>
            </a:r>
            <a:r>
              <a:rPr lang="en-US" altLang="en-US" dirty="0">
                <a:ea typeface="ＭＳ Ｐゴシック" pitchFamily="34" charset="-128"/>
                <a:sym typeface="Wingdings" pitchFamily="2" charset="2"/>
              </a:rPr>
              <a:t> core of high degrees and a periphery of low degrees (Figure (a) below)</a:t>
            </a:r>
          </a:p>
          <a:p>
            <a:r>
              <a:rPr lang="en-US" altLang="en-US" dirty="0" err="1">
                <a:ea typeface="ＭＳ Ｐゴシック" pitchFamily="34" charset="-128"/>
                <a:sym typeface="Wingdings" pitchFamily="2" charset="2"/>
              </a:rPr>
              <a:t>Disassortative</a:t>
            </a:r>
            <a:r>
              <a:rPr lang="en-US" altLang="en-US" dirty="0">
                <a:ea typeface="ＭＳ Ｐゴシック" pitchFamily="34" charset="-128"/>
                <a:sym typeface="Wingdings" pitchFamily="2" charset="2"/>
              </a:rPr>
              <a:t> network by degree  uniform: low degree adjacent to high degree (Figure (b) and (c) below)</a:t>
            </a:r>
          </a:p>
          <a:p>
            <a:endParaRPr lang="en-US" altLang="en-US" dirty="0">
              <a:ea typeface="ＭＳ Ｐゴシック" pitchFamily="34" charset="-128"/>
              <a:sym typeface="Wingdings" pitchFamily="2" charset="2"/>
            </a:endParaRPr>
          </a:p>
        </p:txBody>
      </p:sp>
      <p:pic>
        <p:nvPicPr>
          <p:cNvPr id="1259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9" y="2810852"/>
            <a:ext cx="6052446" cy="33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1465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500" y="61465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3348832"/>
            <a:ext cx="2771775" cy="249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41475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Are hubs adjacent to hubs?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Real networks usually show a non-zero </a:t>
            </a:r>
            <a:r>
              <a:rPr lang="en-US" i="1" dirty="0"/>
              <a:t>degree correlation</a:t>
            </a:r>
            <a:r>
              <a:rPr lang="en-US" dirty="0"/>
              <a:t> (defined later compared to random). </a:t>
            </a:r>
          </a:p>
          <a:p>
            <a:pPr lvl="1"/>
            <a:r>
              <a:rPr lang="en-US" dirty="0"/>
              <a:t>If it has a positive degree correlation, the network has assortatively mixed degrees (assort. based other attributes can also be considered).</a:t>
            </a:r>
          </a:p>
          <a:p>
            <a:pPr lvl="1"/>
            <a:r>
              <a:rPr lang="en-US" dirty="0"/>
              <a:t>If it is negative, it is disassortative.</a:t>
            </a:r>
          </a:p>
          <a:p>
            <a:r>
              <a:rPr lang="en-US" dirty="0"/>
              <a:t>According to Newman, social networks tend to be assortatively mixed, while other kinds of networks are generally </a:t>
            </a:r>
            <a:r>
              <a:rPr lang="en-US" dirty="0" err="1"/>
              <a:t>disassortatively</a:t>
            </a:r>
            <a:r>
              <a:rPr lang="en-US" dirty="0"/>
              <a:t> mixed.</a:t>
            </a:r>
          </a:p>
          <a:p>
            <a:r>
              <a:rPr lang="en-US" dirty="0"/>
              <a:t>Homophily or assortativity is a common property of social networks (but not necessary):</a:t>
            </a:r>
          </a:p>
          <a:p>
            <a:pPr lvl="1"/>
            <a:r>
              <a:rPr lang="en-US" dirty="0"/>
              <a:t>Papers in citation networks tend to cite papers in the same field</a:t>
            </a:r>
          </a:p>
          <a:p>
            <a:pPr lvl="1"/>
            <a:r>
              <a:rPr lang="en-US" dirty="0"/>
              <a:t>Websites tend to point to websites in the same language</a:t>
            </a:r>
          </a:p>
          <a:p>
            <a:pPr lvl="1"/>
            <a:r>
              <a:rPr lang="en-US" dirty="0"/>
              <a:t>Political views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Obesity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Newman’s book (2003)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" y="1447800"/>
            <a:ext cx="8367553" cy="457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078468"/>
            <a:ext cx="267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 = assortativity coefficient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5956" y="62185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</a:rPr>
              <a:t>Newman, M. E. J. "MEJ Newman, SIAM Rev. 45, 167 (2003)." </a:t>
            </a:r>
            <a:r>
              <a:rPr lang="en-US" sz="800" i="1" dirty="0">
                <a:latin typeface="Arial" panose="020B0604020202020204" pitchFamily="34" charset="0"/>
              </a:rPr>
              <a:t>SIAM Rev.</a:t>
            </a:r>
            <a:r>
              <a:rPr lang="en-US" sz="800" dirty="0">
                <a:latin typeface="Arial" panose="020B0604020202020204" pitchFamily="34" charset="0"/>
              </a:rPr>
              <a:t> 45 (2003): 167.</a:t>
            </a:r>
            <a:endParaRPr lang="en-US" sz="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4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(published in 2003)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423"/>
            <a:ext cx="9204674" cy="44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6211408"/>
            <a:ext cx="2023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Newman, Phys. Rev. E. 67 , 0626126 (2003)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807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Same formula: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45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05721"/>
            <a:ext cx="3714749" cy="46581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73152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Newman, M. E. J. "MEJ Newman, SIAM Rev. 45, 167 (2003)." </a:t>
            </a:r>
            <a:r>
              <a:rPr lang="en-US" i="1" dirty="0"/>
              <a:t>SIAM Rev.</a:t>
            </a:r>
            <a:r>
              <a:rPr lang="en-US" dirty="0"/>
              <a:t> 45 (2003): 167.</a:t>
            </a:r>
          </a:p>
          <a:p>
            <a:r>
              <a:rPr lang="en-US" dirty="0"/>
              <a:t>Newman, Mark EJ. "Mixing patterns in networks." </a:t>
            </a:r>
            <a:r>
              <a:rPr lang="en-US" i="1" dirty="0"/>
              <a:t>Physical Review E</a:t>
            </a:r>
            <a:r>
              <a:rPr lang="en-US" dirty="0"/>
              <a:t> 67.2 (2003): 026126.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77000"/>
            <a:ext cx="990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9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Homophily or assortativity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Sociologists have observed network partitioning based on the following characteristics:</a:t>
            </a:r>
          </a:p>
          <a:p>
            <a:pPr lvl="1"/>
            <a:r>
              <a:rPr lang="en-US" dirty="0"/>
              <a:t>Friendships,  acquaintances, business relationships</a:t>
            </a:r>
          </a:p>
          <a:p>
            <a:pPr lvl="1"/>
            <a:r>
              <a:rPr lang="en-US" dirty="0"/>
              <a:t>Relationships based on certain characteristics:</a:t>
            </a:r>
          </a:p>
          <a:p>
            <a:pPr lvl="2"/>
            <a:r>
              <a:rPr lang="en-US" dirty="0"/>
              <a:t>Age</a:t>
            </a:r>
          </a:p>
          <a:p>
            <a:pPr lvl="2"/>
            <a:r>
              <a:rPr lang="en-US" dirty="0"/>
              <a:t>Nationality</a:t>
            </a:r>
          </a:p>
          <a:p>
            <a:pPr lvl="2"/>
            <a:r>
              <a:rPr lang="en-US" dirty="0"/>
              <a:t>Language</a:t>
            </a:r>
          </a:p>
          <a:p>
            <a:pPr lvl="2"/>
            <a:r>
              <a:rPr lang="en-US" dirty="0"/>
              <a:t>Education</a:t>
            </a:r>
          </a:p>
          <a:p>
            <a:pPr lvl="2"/>
            <a:r>
              <a:rPr lang="en-US" dirty="0"/>
              <a:t>Income level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Homophily</a:t>
            </a:r>
            <a:r>
              <a:rPr lang="en-US" dirty="0">
                <a:solidFill>
                  <a:srgbClr val="FF0000"/>
                </a:solidFill>
              </a:rPr>
              <a:t> is the tendency of individuals to choose friends with similar characteristic. “Like links with like.”</a:t>
            </a:r>
          </a:p>
        </p:txBody>
      </p:sp>
    </p:spTree>
    <p:extLst>
      <p:ext uri="{BB962C8B-B14F-4D97-AF65-F5344CB8AC3E}">
        <p14:creationId xmlns:p14="http://schemas.microsoft.com/office/powerpoint/2010/main" val="158181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598192"/>
          </a:xfrm>
        </p:spPr>
        <p:txBody>
          <a:bodyPr/>
          <a:lstStyle/>
          <a:p>
            <a:r>
              <a:rPr lang="en-US" dirty="0"/>
              <a:t>Example of homophily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0" y="1447348"/>
            <a:ext cx="7377112" cy="47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605835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http://www.slideshare.net/NicolaBarbieri/homophily-and-influence-in-social-networks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9995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Assortativity by 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736" r="1303" b="1447"/>
          <a:stretch>
            <a:fillRect/>
          </a:stretch>
        </p:blipFill>
        <p:spPr bwMode="auto">
          <a:xfrm>
            <a:off x="1676400" y="1584663"/>
            <a:ext cx="6144520" cy="45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06112" y="6172200"/>
            <a:ext cx="7569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800" dirty="0"/>
              <a:t>James Moody</a:t>
            </a:r>
          </a:p>
        </p:txBody>
      </p:sp>
    </p:spTree>
    <p:extLst>
      <p:ext uri="{BB962C8B-B14F-4D97-AF65-F5344CB8AC3E}">
        <p14:creationId xmlns:p14="http://schemas.microsoft.com/office/powerpoint/2010/main" val="368844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Assortativity by political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2858"/>
            <a:ext cx="4972848" cy="44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6188641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Conover et at.,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958" y="2274838"/>
            <a:ext cx="36710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Titter data:  political retweet network</a:t>
            </a:r>
          </a:p>
          <a:p>
            <a:r>
              <a:rPr lang="en-US" dirty="0"/>
              <a:t>Red = Republicans</a:t>
            </a:r>
          </a:p>
          <a:p>
            <a:r>
              <a:rPr lang="en-US" dirty="0"/>
              <a:t>Blue = Democrats</a:t>
            </a:r>
          </a:p>
          <a:p>
            <a:endParaRPr lang="en-US" dirty="0"/>
          </a:p>
          <a:p>
            <a:r>
              <a:rPr lang="en-US" dirty="0"/>
              <a:t>Note that they mostly </a:t>
            </a:r>
          </a:p>
          <a:p>
            <a:r>
              <a:rPr lang="en-US" dirty="0"/>
              <a:t>tweet and re-tweet </a:t>
            </a:r>
          </a:p>
          <a:p>
            <a:r>
              <a:rPr lang="en-US" dirty="0"/>
              <a:t>to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Disassortative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867149" cy="4351339"/>
          </a:xfrm>
        </p:spPr>
        <p:txBody>
          <a:bodyPr/>
          <a:lstStyle/>
          <a:p>
            <a:r>
              <a:rPr lang="en-US" dirty="0"/>
              <a:t>Of course, some networks show disassortative mixing: “like links with dislike”. </a:t>
            </a:r>
          </a:p>
          <a:p>
            <a:r>
              <a:rPr lang="en-US" dirty="0"/>
              <a:t>Disassortative networks are the ones in which adjacent nodes tend to be dissimilar:</a:t>
            </a:r>
          </a:p>
          <a:p>
            <a:pPr lvl="1"/>
            <a:r>
              <a:rPr lang="en-US" dirty="0"/>
              <a:t>Dating network (females/males)</a:t>
            </a:r>
          </a:p>
          <a:p>
            <a:pPr lvl="1"/>
            <a:r>
              <a:rPr lang="en-US" dirty="0"/>
              <a:t>Food web (predator/prey)</a:t>
            </a:r>
          </a:p>
          <a:p>
            <a:pPr lvl="1"/>
            <a:r>
              <a:rPr lang="en-US" dirty="0"/>
              <a:t>Economic networks (producers/consumers)</a:t>
            </a:r>
          </a:p>
          <a:p>
            <a:pPr lvl="1"/>
            <a:r>
              <a:rPr lang="en-US" dirty="0"/>
              <a:t>High degree nodes </a:t>
            </a:r>
            <a:r>
              <a:rPr lang="en-US" dirty="0" err="1"/>
              <a:t>adjancent</a:t>
            </a:r>
            <a:r>
              <a:rPr lang="en-US" dirty="0"/>
              <a:t> to small degree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D3DC8-3B46-494C-83E0-81AAED670C2C}"/>
              </a:ext>
            </a:extLst>
          </p:cNvPr>
          <p:cNvSpPr txBox="1"/>
          <p:nvPr/>
        </p:nvSpPr>
        <p:spPr>
          <a:xfrm>
            <a:off x="5791200" y="6217628"/>
            <a:ext cx="35109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https://stepsandleaps.wordpress.com/2013/08/15/the-financial-ecosystem/</a:t>
            </a:r>
            <a:r>
              <a:rPr lang="en-US" sz="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317CC-1C3E-4CEB-A098-123DEB96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09" y="1447801"/>
            <a:ext cx="2651589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DD497-9704-44AE-A2ED-6D2B41825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15998"/>
            <a:ext cx="2269301" cy="26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10708</TotalTime>
  <Words>2187</Words>
  <Application>Microsoft Office PowerPoint</Application>
  <PresentationFormat>On-screen Show (4:3)</PresentationFormat>
  <Paragraphs>268</Paragraphs>
  <Slides>42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Times</vt:lpstr>
      <vt:lpstr>Wingdings</vt:lpstr>
      <vt:lpstr>Default Design</vt:lpstr>
      <vt:lpstr>14_Custom Design</vt:lpstr>
      <vt:lpstr>2_Custom Design</vt:lpstr>
      <vt:lpstr>12_Office Theme</vt:lpstr>
      <vt:lpstr>9_Office Theme</vt:lpstr>
      <vt:lpstr>10_Office Theme</vt:lpstr>
      <vt:lpstr>Equation</vt:lpstr>
      <vt:lpstr>PowerPoint Presentation</vt:lpstr>
      <vt:lpstr>Learning Outcomes</vt:lpstr>
      <vt:lpstr>Hubs  adjacent to hubs?</vt:lpstr>
      <vt:lpstr>Are hubs adjacent to hubs?</vt:lpstr>
      <vt:lpstr>Homophily or assortativity</vt:lpstr>
      <vt:lpstr>Example of homophily</vt:lpstr>
      <vt:lpstr>Assortativity by race</vt:lpstr>
      <vt:lpstr>Assortativity by political views</vt:lpstr>
      <vt:lpstr>Disassortative</vt:lpstr>
      <vt:lpstr>Why care?</vt:lpstr>
      <vt:lpstr>Why?</vt:lpstr>
      <vt:lpstr>PowerPoint Presentation</vt:lpstr>
      <vt:lpstr>Gephi: Install Circular Layout </vt:lpstr>
      <vt:lpstr>Homophily in Gephi</vt:lpstr>
      <vt:lpstr>An example: ordered  by communities</vt:lpstr>
      <vt:lpstr>Homophily in Python</vt:lpstr>
      <vt:lpstr>What do we measure?</vt:lpstr>
      <vt:lpstr>Assortative mixing (homophily)</vt:lpstr>
      <vt:lpstr>Type 1: Assortativity based on enumerative characteristics: 1) Nationality 2) Race  3) Gender 4) Communities </vt:lpstr>
      <vt:lpstr>Possible definition of assortativity</vt:lpstr>
      <vt:lpstr>Computing the fraction of edges in c_i in the given network</vt:lpstr>
      <vt:lpstr>Computing the fraction of edges in c_i in the random network</vt:lpstr>
      <vt:lpstr>Compute the fraction of edges          in c_i in the random network </vt:lpstr>
      <vt:lpstr>Consider their difference</vt:lpstr>
      <vt:lpstr>Modularity</vt:lpstr>
      <vt:lpstr>Enumerative characteristics</vt:lpstr>
      <vt:lpstr>PowerPoint Presentation</vt:lpstr>
      <vt:lpstr>Scalar characteristics</vt:lpstr>
      <vt:lpstr>Assortativity by grade/age</vt:lpstr>
      <vt:lpstr>Scalar characteristics</vt:lpstr>
      <vt:lpstr>Assortativity matrix based on  Scalar characteristics</vt:lpstr>
      <vt:lpstr>Strongly assortative</vt:lpstr>
      <vt:lpstr>Scalar characteristics</vt:lpstr>
      <vt:lpstr>Scalar characteristics</vt:lpstr>
      <vt:lpstr>Computer Science faculty</vt:lpstr>
      <vt:lpstr>A particular scalar characteristic is  the degree:   high degree nodes connect to high degree nodes</vt:lpstr>
      <vt:lpstr>Assortative mixing by degree</vt:lpstr>
      <vt:lpstr>Range of the value r for real networks</vt:lpstr>
      <vt:lpstr>Assortative mixing by degree</vt:lpstr>
      <vt:lpstr>Newman’s book (2003)</vt:lpstr>
      <vt:lpstr>Examples (published in 2003)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7.8:  Groups of vertices</dc:title>
  <dc:creator>Ralu</dc:creator>
  <cp:lastModifiedBy>Gera, Ralucca (CIV)</cp:lastModifiedBy>
  <cp:revision>298</cp:revision>
  <cp:lastPrinted>2019-02-26T16:27:24Z</cp:lastPrinted>
  <dcterms:created xsi:type="dcterms:W3CDTF">2015-02-03T07:25:13Z</dcterms:created>
  <dcterms:modified xsi:type="dcterms:W3CDTF">2021-03-04T17:41:04Z</dcterms:modified>
</cp:coreProperties>
</file>