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373" r:id="rId4"/>
    <p:sldId id="374" r:id="rId5"/>
    <p:sldId id="375" r:id="rId6"/>
    <p:sldId id="382" r:id="rId7"/>
    <p:sldId id="376" r:id="rId8"/>
    <p:sldId id="377" r:id="rId9"/>
    <p:sldId id="378" r:id="rId10"/>
    <p:sldId id="379" r:id="rId11"/>
    <p:sldId id="3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C2622-CC91-4FAB-A609-AEAE12DA5F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4A4E0-F77F-4B2E-A7D2-3369F1A0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5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56876E-107A-4EAC-9444-667C12369085}" type="slidenum">
              <a:rPr lang="en-US" altLang="en-US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4FA94-A0DD-42B6-B96B-70F324CBC47E}" type="slidenum">
              <a:rPr lang="en-US" altLang="en-US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55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1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394E-DEE7-4227-A62F-4DB55BAAF4B4}" type="datetime1">
              <a:rPr lang="en-US">
                <a:solidFill>
                  <a:prstClr val="black"/>
                </a:solidFill>
              </a:rPr>
              <a:pPr>
                <a:defRPr/>
              </a:pPr>
              <a:t>2/28/2018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9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93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3723-7B26-48DC-8933-D6150986F93F}" type="datetime1">
              <a:rPr lang="en-US">
                <a:solidFill>
                  <a:prstClr val="black"/>
                </a:solidFill>
              </a:rPr>
              <a:pPr>
                <a:defRPr/>
              </a:pPr>
              <a:t>2/28/2018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B541-15C7-47AC-B2BC-1B272565908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7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AE0D-A26B-4DDD-AA8C-16F0409A0296}" type="datetime1">
              <a:rPr lang="en-US">
                <a:solidFill>
                  <a:prstClr val="black"/>
                </a:solidFill>
              </a:rPr>
              <a:pPr>
                <a:defRPr/>
              </a:pPr>
              <a:t>2/28/2018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43E4D-216B-4543-80EA-83EBFC568EC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29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88D52-D0AC-4923-BF45-B760B08EDCA6}" type="datetime1">
              <a:rPr lang="en-US">
                <a:solidFill>
                  <a:prstClr val="black"/>
                </a:solidFill>
              </a:rPr>
              <a:pPr>
                <a:defRPr/>
              </a:pPr>
              <a:t>2/28/2018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10C-CDBC-44E3-B6B4-26358019CB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45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4AFE-3AEC-442A-9D1C-735F3F18E06E}" type="datetime1">
              <a:rPr lang="en-US">
                <a:solidFill>
                  <a:prstClr val="black"/>
                </a:solidFill>
              </a:rPr>
              <a:pPr>
                <a:defRPr/>
              </a:pPr>
              <a:t>2/28/2018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072A-38EE-4D37-976C-C29AA9835BE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94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F3114-6957-4CE5-8EB3-497CE8A8AF14}" type="datetime1">
              <a:rPr lang="en-US">
                <a:solidFill>
                  <a:prstClr val="black"/>
                </a:solidFill>
              </a:rPr>
              <a:pPr>
                <a:defRPr/>
              </a:pPr>
              <a:t>2/28/2018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613E0-C608-4B6F-8D7A-7ADEF6A28D8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2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41CA-04E9-4A5D-AF02-F0158CA60A4D}" type="datetime1">
              <a:rPr lang="en-US">
                <a:solidFill>
                  <a:prstClr val="black"/>
                </a:solidFill>
              </a:rPr>
              <a:pPr>
                <a:defRPr/>
              </a:pPr>
              <a:t>2/28/2018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25F1-E4D1-44A6-A651-D2904AD8152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7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1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B97F1-7581-4382-899D-61DB4601D208}" type="datetime1">
              <a:rPr lang="en-US">
                <a:solidFill>
                  <a:prstClr val="black"/>
                </a:solidFill>
              </a:rPr>
              <a:pPr>
                <a:defRPr/>
              </a:pPr>
              <a:t>2/28/2018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42920-4270-48F8-B3B5-1BB989F0B77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04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19E97-1075-41D3-973A-C838F75D7425}" type="datetime1">
              <a:rPr lang="en-US">
                <a:solidFill>
                  <a:prstClr val="black"/>
                </a:solidFill>
              </a:rPr>
              <a:pPr>
                <a:defRPr/>
              </a:pPr>
              <a:t>2/28/2018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B2E16-E08A-4A37-BD6F-9B7AA898697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1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55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67B63-6E46-4C22-8F46-379A0C5CC032}" type="datetime1">
              <a:rPr lang="en-US">
                <a:solidFill>
                  <a:prstClr val="black"/>
                </a:solidFill>
              </a:rPr>
              <a:pPr>
                <a:defRPr/>
              </a:pPr>
              <a:t>2/28/2018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AA52-4979-4905-A9AB-F964E5DDD5B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79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CS583, Bing Liu, UIC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2759-C8B5-4CD4-96C1-744099AB920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3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33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0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0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93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81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nps_ppt_mast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15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itchFamily="34" charset="-128"/>
          <a:cs typeface="ＭＳ Ｐゴシック" pitchFamily="28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MS PGothic" pitchFamily="34" charset="-128"/>
          <a:cs typeface="ＭＳ Ｐゴシック" pitchFamily="28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MS PGothic" pitchFamily="34" charset="-128"/>
          <a:cs typeface="ＭＳ Ｐゴシック" pitchFamily="28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MS PGothic" pitchFamily="34" charset="-128"/>
          <a:cs typeface="ＭＳ Ｐゴシック" pitchFamily="28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MS PGothic" pitchFamily="34" charset="-128"/>
          <a:cs typeface="ＭＳ Ｐゴシック" pitchFamily="28" charset="-128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nps_ppt_sl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764EE-D857-4D5F-8590-D76EE354B184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2/28/2018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055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AAE68-6F04-44F1-B8A6-3E1532F238E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1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itchFamily="34" charset="-128"/>
          <a:cs typeface="ＭＳ Ｐゴシック" pitchFamily="28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MS PGothic" pitchFamily="34" charset="-128"/>
          <a:cs typeface="ＭＳ Ｐゴシック" pitchFamily="28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MS PGothic" pitchFamily="34" charset="-128"/>
          <a:cs typeface="ＭＳ Ｐゴシック" pitchFamily="28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MS PGothic" pitchFamily="34" charset="-128"/>
          <a:cs typeface="ＭＳ Ｐゴシック" pitchFamily="28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MS PGothic" pitchFamily="34" charset="-128"/>
          <a:cs typeface="ＭＳ Ｐゴシック" pitchFamily="28" charset="-128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" pitchFamily="28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2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pdf/math/9310236.pdf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Robustness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or Network Resilience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3984625"/>
            <a:ext cx="441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kern="0" dirty="0">
                <a:solidFill>
                  <a:schemeClr val="bg1"/>
                </a:solidFill>
              </a:rPr>
              <a:t>Ralucca Gera,</a:t>
            </a:r>
          </a:p>
          <a:p>
            <a:pPr algn="ctr"/>
            <a:r>
              <a:rPr lang="en-US" sz="2800" kern="0" dirty="0">
                <a:solidFill>
                  <a:schemeClr val="bg1"/>
                </a:solidFill>
              </a:rPr>
              <a:t>Applied Mathematics Dept.</a:t>
            </a:r>
            <a:br>
              <a:rPr lang="en-US" sz="2800" kern="0" dirty="0">
                <a:solidFill>
                  <a:schemeClr val="bg1"/>
                </a:solidFill>
              </a:rPr>
            </a:br>
            <a:r>
              <a:rPr lang="en-US" sz="2800" kern="0" dirty="0">
                <a:solidFill>
                  <a:schemeClr val="bg1"/>
                </a:solidFill>
              </a:rPr>
              <a:t>Naval Postgraduate School</a:t>
            </a:r>
            <a:br>
              <a:rPr lang="en-US" sz="2800" kern="0" dirty="0">
                <a:solidFill>
                  <a:schemeClr val="bg1"/>
                </a:solidFill>
              </a:rPr>
            </a:br>
            <a:r>
              <a:rPr lang="en-US" sz="2800" kern="0" dirty="0">
                <a:solidFill>
                  <a:schemeClr val="bg1"/>
                </a:solidFill>
              </a:rPr>
              <a:t>Monterey, California</a:t>
            </a:r>
            <a:br>
              <a:rPr lang="en-US" sz="2800" kern="0" dirty="0">
                <a:solidFill>
                  <a:schemeClr val="bg1"/>
                </a:solidFill>
              </a:rPr>
            </a:br>
            <a:r>
              <a:rPr lang="en-US" sz="2800" kern="0" dirty="0">
                <a:solidFill>
                  <a:schemeClr val="bg1"/>
                </a:solidFill>
              </a:rPr>
              <a:t>rgera@nps.edu</a:t>
            </a:r>
          </a:p>
          <a:p>
            <a:endParaRPr lang="en-US" altLang="en-US" sz="28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resilience to targeted attacks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Scale-free graphs are resilient to random attacks, but sensitive to targeted attacks. For random networks there is smaller difference between the two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567906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600200" y="5638800"/>
            <a:ext cx="6400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R. Albert, H. Jeong, and A.-L. Barabasi, </a:t>
            </a:r>
            <a:r>
              <a:rPr lang="en-US" altLang="en-US" sz="2000" i="1"/>
              <a:t>Attack and error tolerance of complex networks</a:t>
            </a:r>
            <a:r>
              <a:rPr lang="en-US" altLang="en-US" sz="2000"/>
              <a:t>, Nature, 406 (2000), pp. 378–382.</a:t>
            </a:r>
            <a:r>
              <a:rPr lang="en-US" altLang="en-US" sz="80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749" y="6517543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Lada </a:t>
            </a:r>
            <a:r>
              <a:rPr lang="en-US" dirty="0" err="1" smtClean="0"/>
              <a:t>Adamic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4800600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 of nodes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9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Robustness and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/>
          <a:lstStyle/>
          <a:p>
            <a:r>
              <a:rPr lang="en-US" dirty="0" smtClean="0"/>
              <a:t>How does a network change as nodes or edges are removed?</a:t>
            </a:r>
            <a:endParaRPr lang="en-US" dirty="0"/>
          </a:p>
          <a:p>
            <a:r>
              <a:rPr lang="en-US" dirty="0" smtClean="0"/>
              <a:t>How could we measure the change?</a:t>
            </a:r>
          </a:p>
          <a:p>
            <a:r>
              <a:rPr lang="en-US" dirty="0" smtClean="0"/>
              <a:t>Good time to share your thoughts</a:t>
            </a:r>
          </a:p>
          <a:p>
            <a:r>
              <a:rPr lang="en-US" dirty="0" smtClean="0"/>
              <a:t>Some thoughts:</a:t>
            </a:r>
          </a:p>
          <a:p>
            <a:pPr lvl="1"/>
            <a:r>
              <a:rPr lang="en-US" dirty="0"/>
              <a:t>Change in average path length</a:t>
            </a:r>
          </a:p>
          <a:p>
            <a:pPr lvl="1"/>
            <a:r>
              <a:rPr lang="en-US" dirty="0"/>
              <a:t>The count and size of the </a:t>
            </a:r>
            <a:r>
              <a:rPr lang="en-US" dirty="0" smtClean="0"/>
              <a:t>components obtained</a:t>
            </a:r>
          </a:p>
          <a:p>
            <a:pPr lvl="1"/>
            <a:r>
              <a:rPr lang="en-US" dirty="0" smtClean="0"/>
              <a:t>The size of the giant component (</a:t>
            </a:r>
            <a:r>
              <a:rPr lang="en-US" sz="2400" dirty="0" smtClean="0"/>
              <a:t>whose size is  more than 50% of nodes; reference for giant component: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arxiv.org/pdf/math/9310236.pdf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Node and edge removal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Node/edge percolation (or random failure)</a:t>
            </a:r>
            <a:r>
              <a:rPr lang="en-US" smtClean="0"/>
              <a:t>: Node removal with some probability p corresponding to random failure </a:t>
            </a:r>
          </a:p>
          <a:p>
            <a:r>
              <a:rPr lang="en-US" i="1" smtClean="0"/>
              <a:t>Targeted attack</a:t>
            </a:r>
            <a:r>
              <a:rPr lang="en-US" smtClean="0"/>
              <a:t>:  remove nodes/edges with highest effect (such as componenets or average path length)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24000" y="114300"/>
            <a:ext cx="82296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Percolation threshold in Erdos-Renyi Graphs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991301" y="3642247"/>
            <a:ext cx="3104998" cy="2801877"/>
            <a:chOff x="300" y="495"/>
            <a:chExt cx="2004" cy="2000"/>
          </a:xfrm>
        </p:grpSpPr>
        <p:pic>
          <p:nvPicPr>
            <p:cNvPr id="14" name="Picture 13" descr="order_parame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7" b="14285"/>
            <a:stretch>
              <a:fillRect/>
            </a:stretch>
          </p:blipFill>
          <p:spPr bwMode="auto">
            <a:xfrm>
              <a:off x="480" y="624"/>
              <a:ext cx="1824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854" y="2231"/>
              <a:ext cx="1377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average </a:t>
              </a:r>
              <a:r>
                <a:rPr lang="en-US" altLang="en-US" dirty="0" smtClean="0"/>
                <a:t>degree (z)</a:t>
              </a:r>
              <a:endParaRPr lang="en-US" altLang="en-US" dirty="0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 rot="16200000">
              <a:off x="-573" y="1368"/>
              <a:ext cx="196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/>
                <a:t>size of giant </a:t>
              </a:r>
              <a:r>
                <a:rPr lang="en-US" altLang="en-US" sz="1600" dirty="0" smtClean="0"/>
                <a:t>component (S)</a:t>
              </a:r>
              <a:endParaRPr lang="en-US" altLang="en-US" sz="1600" dirty="0"/>
            </a:p>
          </p:txBody>
        </p:sp>
      </p:grpSp>
      <p:pic>
        <p:nvPicPr>
          <p:cNvPr id="7" name="Picture 6" descr="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5"/>
            <a:ext cx="28194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out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838200"/>
            <a:ext cx="30765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371600" y="3057225"/>
            <a:ext cx="1290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FF0000"/>
                </a:solidFill>
              </a:rPr>
              <a:t>av deg = 0.99</a:t>
            </a:r>
          </a:p>
        </p:txBody>
      </p:sp>
      <p:pic>
        <p:nvPicPr>
          <p:cNvPr id="10" name="Picture 9" descr="outp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28675"/>
            <a:ext cx="32194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343400" y="3057225"/>
            <a:ext cx="1290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FF0000"/>
                </a:solidFill>
              </a:rPr>
              <a:t>av deg = 1.18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543800" y="2981025"/>
            <a:ext cx="1290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FF0000"/>
                </a:solidFill>
              </a:rPr>
              <a:t>av deg = 3.96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28563" y="3914201"/>
            <a:ext cx="4934306" cy="291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 smtClean="0"/>
              <a:t>As </a:t>
            </a:r>
            <a:r>
              <a:rPr lang="en-US" altLang="en-US" dirty="0"/>
              <a:t>the average </a:t>
            </a:r>
            <a:r>
              <a:rPr lang="en-US" altLang="en-US" dirty="0" smtClean="0"/>
              <a:t>degree (z) </a:t>
            </a:r>
            <a:r>
              <a:rPr lang="en-US" altLang="en-US" dirty="0"/>
              <a:t>increases to z = 1, a giant component suddenly </a:t>
            </a:r>
            <a:r>
              <a:rPr lang="en-US" altLang="en-US" dirty="0" smtClean="0"/>
              <a:t>appears.</a:t>
            </a:r>
            <a:endParaRPr lang="en-US" altLang="en-US" dirty="0"/>
          </a:p>
          <a:p>
            <a:pPr>
              <a:spcAft>
                <a:spcPct val="20000"/>
              </a:spcAft>
            </a:pPr>
            <a:r>
              <a:rPr lang="en-US" altLang="en-US" dirty="0" smtClean="0"/>
              <a:t>Edge </a:t>
            </a:r>
            <a:r>
              <a:rPr lang="en-US" altLang="en-US" dirty="0"/>
              <a:t>removal is the opposite </a:t>
            </a:r>
            <a:r>
              <a:rPr lang="en-US" altLang="en-US" smtClean="0"/>
              <a:t>process: </a:t>
            </a:r>
            <a:br>
              <a:rPr lang="en-US" altLang="en-US" smtClean="0"/>
            </a:br>
            <a:r>
              <a:rPr lang="en-US" altLang="en-US" smtClean="0"/>
              <a:t>At </a:t>
            </a:r>
            <a:r>
              <a:rPr lang="en-US" altLang="en-US" dirty="0"/>
              <a:t>some point the average degree drops below 1 and the network </a:t>
            </a:r>
            <a:r>
              <a:rPr lang="en-US" altLang="en-US"/>
              <a:t>becomes </a:t>
            </a:r>
            <a:r>
              <a:rPr lang="en-US" altLang="en-US" smtClean="0"/>
              <a:t>disconnected?</a:t>
            </a:r>
            <a:endParaRPr lang="en-US" altLang="en-US" dirty="0" smtClean="0"/>
          </a:p>
          <a:p>
            <a:pPr>
              <a:spcAft>
                <a:spcPct val="20000"/>
              </a:spcAft>
            </a:pPr>
            <a:r>
              <a:rPr lang="en-US" altLang="en-US" dirty="0"/>
              <a:t>Percolation </a:t>
            </a:r>
            <a:r>
              <a:rPr lang="en-US" altLang="en-US" dirty="0" err="1"/>
              <a:t>theshold</a:t>
            </a:r>
            <a:r>
              <a:rPr lang="en-US" altLang="en-US" dirty="0"/>
              <a:t>: how many edges have to be removed before the giant component disappears?</a:t>
            </a:r>
          </a:p>
          <a:p>
            <a:pPr>
              <a:spcAft>
                <a:spcPct val="20000"/>
              </a:spcAft>
            </a:pPr>
            <a:endParaRPr lang="en-US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0749" y="6517543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Lada </a:t>
            </a:r>
            <a:r>
              <a:rPr lang="en-US" dirty="0" err="1" smtClean="0"/>
              <a:t>Adamic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51507" y="295302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a network percolate?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8121" r="4337" b="6396"/>
          <a:stretch>
            <a:fillRect/>
          </a:stretch>
        </p:blipFill>
        <p:spPr bwMode="auto">
          <a:xfrm>
            <a:off x="486387" y="914400"/>
            <a:ext cx="836011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8823" y="6202362"/>
            <a:ext cx="7280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200"/>
              <a:t>Source: Bender-deMoll &amp; McFarland “The Art and Science of Dynamic Network Visualization</a:t>
            </a:r>
            <a:r>
              <a:rPr lang="en-US" altLang="en-US" sz="1200">
                <a:latin typeface="TimesNewRomanMS" charset="0"/>
              </a:rPr>
              <a:t>” JoSS </a:t>
            </a:r>
            <a:r>
              <a:rPr lang="en-US" altLang="en-US" sz="1200" i="1">
                <a:latin typeface="TimesNewRomanMS" charset="0"/>
              </a:rPr>
              <a:t>Forthcoming</a:t>
            </a:r>
            <a:endParaRPr lang="en-US" altLang="en-US" sz="1200" i="1"/>
          </a:p>
        </p:txBody>
      </p:sp>
    </p:spTree>
    <p:extLst>
      <p:ext uri="{BB962C8B-B14F-4D97-AF65-F5344CB8AC3E}">
        <p14:creationId xmlns:p14="http://schemas.microsoft.com/office/powerpoint/2010/main" val="37362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Percolation on Complex Networks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848600" cy="2133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Percolation can be extended to networks of arbitrary topology.</a:t>
            </a:r>
          </a:p>
          <a:p>
            <a:pPr eaLnBrk="1" hangingPunct="1"/>
            <a:r>
              <a:rPr lang="en-US" altLang="en-US" sz="2400" dirty="0" smtClean="0"/>
              <a:t>We say the network percolates when a giant component forms.</a:t>
            </a:r>
          </a:p>
          <a:p>
            <a:pPr eaLnBrk="1" hangingPunct="1"/>
            <a:r>
              <a:rPr lang="en-US" altLang="en-US" sz="2400" dirty="0"/>
              <a:t>S</a:t>
            </a:r>
            <a:r>
              <a:rPr lang="en-US" altLang="en-US" sz="2400" dirty="0" smtClean="0"/>
              <a:t>cale </a:t>
            </a:r>
            <a:r>
              <a:rPr lang="en-US" altLang="en-US" sz="2400" dirty="0"/>
              <a:t>free </a:t>
            </a:r>
            <a:r>
              <a:rPr lang="en-US" altLang="en-US" sz="2400" dirty="0" smtClean="0"/>
              <a:t>networks will always have a </a:t>
            </a:r>
            <a:r>
              <a:rPr lang="en-US" altLang="en-US" sz="2400" dirty="0"/>
              <a:t>giant component (the network always percolates)</a:t>
            </a:r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16388" name="Picture 5" descr="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4385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3886200" y="2971800"/>
            <a:ext cx="685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6390" name="Picture 8" descr="out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114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0749" y="6517543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Lada </a:t>
            </a:r>
            <a:r>
              <a:rPr lang="en-US" dirty="0" err="1" smtClean="0"/>
              <a:t>Adamic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Scale-free networks are resilient with respect to random attack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</a:t>
            </a:r>
            <a:r>
              <a:rPr lang="en-US" altLang="en-US" dirty="0" err="1" smtClean="0"/>
              <a:t>gnutella</a:t>
            </a:r>
            <a:r>
              <a:rPr lang="en-US" altLang="en-US" dirty="0" smtClean="0"/>
              <a:t> network, 20% of the total number of nodes removed</a:t>
            </a:r>
          </a:p>
        </p:txBody>
      </p:sp>
      <p:pic>
        <p:nvPicPr>
          <p:cNvPr id="18436" name="Picture 5" descr="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114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4114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648200" y="4419600"/>
            <a:ext cx="685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1219200" y="6096000"/>
            <a:ext cx="290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/>
              <a:t>574 nodes in giant component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5638800" y="6172200"/>
            <a:ext cx="290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/>
              <a:t>427 nodes in giant component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749" y="6517543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Lada </a:t>
            </a:r>
            <a:r>
              <a:rPr lang="en-US" dirty="0" err="1" smtClean="0"/>
              <a:t>Adamic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8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Targeted attacks are affective against scale-free networks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Example: same </a:t>
            </a:r>
            <a:r>
              <a:rPr lang="en-US" altLang="en-US" sz="2400" dirty="0" err="1" smtClean="0"/>
              <a:t>gnutella</a:t>
            </a:r>
            <a:r>
              <a:rPr lang="en-US" altLang="en-US" sz="2400" dirty="0" smtClean="0"/>
              <a:t> network, 22 most connected nodes removed (2.8% of the total number nodes are removed)</a:t>
            </a:r>
          </a:p>
        </p:txBody>
      </p:sp>
      <p:pic>
        <p:nvPicPr>
          <p:cNvPr id="19460" name="Picture 4" descr="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42576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2576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4648200" y="4191000"/>
            <a:ext cx="838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15000" y="6019800"/>
            <a:ext cx="324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301 nodes in giant component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90600" y="6019800"/>
            <a:ext cx="324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574 nodes in giant component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749" y="6517543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Lada </a:t>
            </a:r>
            <a:r>
              <a:rPr lang="en-US" dirty="0" err="1" smtClean="0"/>
              <a:t>Adamic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2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Random failures vs. Attacks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48188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72612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410200" y="6348413"/>
            <a:ext cx="324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/>
              <a:t>adapted from slide by Reka Albert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749" y="6517543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Lada </a:t>
            </a:r>
            <a:r>
              <a:rPr lang="en-US" dirty="0" err="1" smtClean="0"/>
              <a:t>Adamic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9818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403</Words>
  <Application>Microsoft Office PowerPoint</Application>
  <PresentationFormat>On-screen Show (4:3)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Times</vt:lpstr>
      <vt:lpstr>Times New Roman</vt:lpstr>
      <vt:lpstr>TimesNewRomanMS</vt:lpstr>
      <vt:lpstr>Wingdings</vt:lpstr>
      <vt:lpstr>1_Default Design</vt:lpstr>
      <vt:lpstr>Default Design</vt:lpstr>
      <vt:lpstr>Robustness or Network Resilience</vt:lpstr>
      <vt:lpstr>Network Robustness and resilience</vt:lpstr>
      <vt:lpstr>Node and edge removal</vt:lpstr>
      <vt:lpstr>PowerPoint Presentation</vt:lpstr>
      <vt:lpstr>How does a network percolate?</vt:lpstr>
      <vt:lpstr>Percolation on Complex Networks</vt:lpstr>
      <vt:lpstr>Scale-free networks are resilient with respect to random attack</vt:lpstr>
      <vt:lpstr>Targeted attacks are affective against scale-free networks</vt:lpstr>
      <vt:lpstr>Random failures vs. Attacks</vt:lpstr>
      <vt:lpstr>Network resilience to targeted attacks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7.8:  Groups of vertices</dc:title>
  <dc:creator>Ralu</dc:creator>
  <cp:lastModifiedBy>Ralu G</cp:lastModifiedBy>
  <cp:revision>184</cp:revision>
  <dcterms:created xsi:type="dcterms:W3CDTF">2015-02-03T07:25:13Z</dcterms:created>
  <dcterms:modified xsi:type="dcterms:W3CDTF">2018-02-28T17:18:02Z</dcterms:modified>
</cp:coreProperties>
</file>