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4" r:id="rId5"/>
  </p:sldMasterIdLst>
  <p:notesMasterIdLst>
    <p:notesMasterId r:id="rId23"/>
  </p:notesMasterIdLst>
  <p:sldIdLst>
    <p:sldId id="256" r:id="rId6"/>
    <p:sldId id="465" r:id="rId7"/>
    <p:sldId id="478" r:id="rId8"/>
    <p:sldId id="471" r:id="rId9"/>
    <p:sldId id="484" r:id="rId10"/>
    <p:sldId id="497" r:id="rId11"/>
    <p:sldId id="498" r:id="rId12"/>
    <p:sldId id="504" r:id="rId13"/>
    <p:sldId id="442" r:id="rId14"/>
    <p:sldId id="510" r:id="rId15"/>
    <p:sldId id="503" r:id="rId16"/>
    <p:sldId id="509" r:id="rId17"/>
    <p:sldId id="511" r:id="rId18"/>
    <p:sldId id="493" r:id="rId19"/>
    <p:sldId id="505" r:id="rId20"/>
    <p:sldId id="501" r:id="rId21"/>
    <p:sldId id="508"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8C606C-097C-AE91-7039-81F04342AAD1}" name="Bartolf, D'Marie (D) (CIV)" initials="BD((" userId="Bartolf, D'Marie (D) (CIV)"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bdella-el Kallassy, Sarah Z. (she/her/hers)" initials="AeKSZ(" lastIdx="7" clrIdx="6">
    <p:extLst>
      <p:ext uri="{19B8F6BF-5375-455C-9EA6-DF929625EA0E}">
        <p15:presenceInfo xmlns:p15="http://schemas.microsoft.com/office/powerpoint/2012/main" userId="S::Sarah.Kallassy@va.gov::4ac82e6d-3179-449a-92f4-ffcf3f097f52" providerId="AD"/>
      </p:ext>
    </p:extLst>
  </p:cmAuthor>
  <p:cmAuthor id="1" name="Andrew Gormley" initials="AG" lastIdx="1" clrIdx="0">
    <p:extLst>
      <p:ext uri="{19B8F6BF-5375-455C-9EA6-DF929625EA0E}">
        <p15:presenceInfo xmlns:p15="http://schemas.microsoft.com/office/powerpoint/2012/main" userId="S::Andrew.Gormley@riospartners.com::8288e5f8-e0e8-4d45-af85-9e3569516580" providerId="AD"/>
      </p:ext>
    </p:extLst>
  </p:cmAuthor>
  <p:cmAuthor id="2" name="Huang, Grant" initials="HG" lastIdx="4" clrIdx="1">
    <p:extLst>
      <p:ext uri="{19B8F6BF-5375-455C-9EA6-DF929625EA0E}">
        <p15:presenceInfo xmlns:p15="http://schemas.microsoft.com/office/powerpoint/2012/main" userId="S::grant.huang@va.gov::dc6ee509-eac4-4268-a04a-8b1a987c5a79" providerId="AD"/>
      </p:ext>
    </p:extLst>
  </p:cmAuthor>
  <p:cmAuthor id="3" name="K Welder" initials="KW" lastIdx="3" clrIdx="2">
    <p:extLst>
      <p:ext uri="{19B8F6BF-5375-455C-9EA6-DF929625EA0E}">
        <p15:presenceInfo xmlns:p15="http://schemas.microsoft.com/office/powerpoint/2012/main" userId="K Welder" providerId="None"/>
      </p:ext>
    </p:extLst>
  </p:cmAuthor>
  <p:cmAuthor id="4" name="Stewart, William R." initials="SWR" lastIdx="6" clrIdx="3">
    <p:extLst>
      <p:ext uri="{19B8F6BF-5375-455C-9EA6-DF929625EA0E}">
        <p15:presenceInfo xmlns:p15="http://schemas.microsoft.com/office/powerpoint/2012/main" userId="S::William.Stewart9@va.gov::0bc18658-b16e-47ad-88eb-a0db6eba0fa1" providerId="AD"/>
      </p:ext>
    </p:extLst>
  </p:cmAuthor>
  <p:cmAuthor id="5" name="Boese, Anthony R." initials="BAR" lastIdx="4" clrIdx="4">
    <p:extLst>
      <p:ext uri="{19B8F6BF-5375-455C-9EA6-DF929625EA0E}">
        <p15:presenceInfo xmlns:p15="http://schemas.microsoft.com/office/powerpoint/2012/main" userId="S::Anthony.Boese@va.gov::01b7aa67-926b-440b-89cb-01d15f2066ab" providerId="AD"/>
      </p:ext>
    </p:extLst>
  </p:cmAuthor>
  <p:cmAuthor id="6" name="Boese, Anthony (HQ-JD033)[Federal Government Detailee]" initials="BA(JGD" lastIdx="2" clrIdx="5">
    <p:extLst>
      <p:ext uri="{19B8F6BF-5375-455C-9EA6-DF929625EA0E}">
        <p15:presenceInfo xmlns:p15="http://schemas.microsoft.com/office/powerpoint/2012/main" userId="S::aboese@ndc.nasa.gov::cc97a186-4af4-40db-bb7a-38e3a69cd7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EFCE07"/>
    <a:srgbClr val="F6F7F8"/>
    <a:srgbClr val="33CCFF"/>
    <a:srgbClr val="565E68"/>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3" autoAdjust="0"/>
    <p:restoredTop sz="96727" autoAdjust="0"/>
  </p:normalViewPr>
  <p:slideViewPr>
    <p:cSldViewPr snapToGrid="0">
      <p:cViewPr varScale="1">
        <p:scale>
          <a:sx n="93" d="100"/>
          <a:sy n="93" d="100"/>
        </p:scale>
        <p:origin x="8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77378-64C6-4C87-B37E-A1B76117129F}" type="doc">
      <dgm:prSet loTypeId="urn:microsoft.com/office/officeart/2005/8/layout/lProcess3" loCatId="process" qsTypeId="urn:microsoft.com/office/officeart/2005/8/quickstyle/simple2" qsCatId="simple" csTypeId="urn:microsoft.com/office/officeart/2005/8/colors/accent2_3" csCatId="accent2" phldr="1"/>
      <dgm:spPr/>
      <dgm:t>
        <a:bodyPr/>
        <a:lstStyle/>
        <a:p>
          <a:endParaRPr lang="en-US"/>
        </a:p>
      </dgm:t>
    </dgm:pt>
    <dgm:pt modelId="{B20B3B2B-A14D-4F46-BB19-C75E8E099097}">
      <dgm:prSet phldrT="[Text]"/>
      <dgm:spPr/>
      <dgm:t>
        <a:bodyPr/>
        <a:lstStyle/>
        <a:p>
          <a:r>
            <a:rPr lang="en-US" dirty="0"/>
            <a:t>Assess</a:t>
          </a:r>
        </a:p>
      </dgm:t>
    </dgm:pt>
    <dgm:pt modelId="{604AD52F-2B90-4D22-8097-10CAC293A724}" type="parTrans" cxnId="{4692DEFC-C197-4485-8A1B-621F13C872E1}">
      <dgm:prSet/>
      <dgm:spPr/>
      <dgm:t>
        <a:bodyPr/>
        <a:lstStyle/>
        <a:p>
          <a:endParaRPr lang="en-US"/>
        </a:p>
      </dgm:t>
    </dgm:pt>
    <dgm:pt modelId="{C6B76308-C6BA-4463-8C7D-81A8BABC07A4}" type="sibTrans" cxnId="{4692DEFC-C197-4485-8A1B-621F13C872E1}">
      <dgm:prSet/>
      <dgm:spPr/>
      <dgm:t>
        <a:bodyPr/>
        <a:lstStyle/>
        <a:p>
          <a:endParaRPr lang="en-US"/>
        </a:p>
      </dgm:t>
    </dgm:pt>
    <dgm:pt modelId="{DDBE8CF6-058B-4CAC-A4B5-974A0609127F}">
      <dgm:prSet phldrT="[Text]"/>
      <dgm:spPr/>
      <dgm:t>
        <a:bodyPr/>
        <a:lstStyle/>
        <a:p>
          <a:r>
            <a:rPr lang="en-US" dirty="0"/>
            <a:t>Educate</a:t>
          </a:r>
        </a:p>
      </dgm:t>
    </dgm:pt>
    <dgm:pt modelId="{01AE9D8F-AC7F-4F29-977C-AA6DD6558402}" type="parTrans" cxnId="{A938511A-FFB3-430A-AF5E-95687BFA36DC}">
      <dgm:prSet/>
      <dgm:spPr/>
      <dgm:t>
        <a:bodyPr/>
        <a:lstStyle/>
        <a:p>
          <a:endParaRPr lang="en-US"/>
        </a:p>
      </dgm:t>
    </dgm:pt>
    <dgm:pt modelId="{898ACC45-B060-4729-8FB7-543B14F86D5B}" type="sibTrans" cxnId="{A938511A-FFB3-430A-AF5E-95687BFA36DC}">
      <dgm:prSet/>
      <dgm:spPr/>
      <dgm:t>
        <a:bodyPr/>
        <a:lstStyle/>
        <a:p>
          <a:endParaRPr lang="en-US"/>
        </a:p>
      </dgm:t>
    </dgm:pt>
    <dgm:pt modelId="{88430676-DE14-4CD3-A79F-1DEB7381732E}">
      <dgm:prSet phldrT="[Text]"/>
      <dgm:spPr/>
      <dgm:t>
        <a:bodyPr/>
        <a:lstStyle/>
        <a:p>
          <a:r>
            <a:rPr lang="en-US" dirty="0"/>
            <a:t>Describe</a:t>
          </a:r>
        </a:p>
      </dgm:t>
    </dgm:pt>
    <dgm:pt modelId="{9A8BE727-1E0E-4782-8DEA-D0240BDB7B15}" type="parTrans" cxnId="{62DB1761-616B-4E98-93EC-B2065D13F631}">
      <dgm:prSet/>
      <dgm:spPr/>
      <dgm:t>
        <a:bodyPr/>
        <a:lstStyle/>
        <a:p>
          <a:endParaRPr lang="en-US"/>
        </a:p>
      </dgm:t>
    </dgm:pt>
    <dgm:pt modelId="{5AE2AC6A-F2D0-4FE9-9F43-F3A7E4006939}" type="sibTrans" cxnId="{62DB1761-616B-4E98-93EC-B2065D13F631}">
      <dgm:prSet/>
      <dgm:spPr/>
      <dgm:t>
        <a:bodyPr/>
        <a:lstStyle/>
        <a:p>
          <a:endParaRPr lang="en-US"/>
        </a:p>
      </dgm:t>
    </dgm:pt>
    <dgm:pt modelId="{449A1A6C-FBA8-4567-9085-6FBD10AC471A}">
      <dgm:prSet phldrT="[Text]"/>
      <dgm:spPr/>
      <dgm:t>
        <a:bodyPr/>
        <a:lstStyle/>
        <a:p>
          <a:r>
            <a:rPr lang="en-US" dirty="0"/>
            <a:t>Make Ready</a:t>
          </a:r>
        </a:p>
      </dgm:t>
    </dgm:pt>
    <dgm:pt modelId="{3919001F-7E3F-4250-980A-16646137FF3C}" type="parTrans" cxnId="{6CEFD88D-00C7-4A0D-9894-2FE0FC1A14E1}">
      <dgm:prSet/>
      <dgm:spPr/>
      <dgm:t>
        <a:bodyPr/>
        <a:lstStyle/>
        <a:p>
          <a:endParaRPr lang="en-US"/>
        </a:p>
      </dgm:t>
    </dgm:pt>
    <dgm:pt modelId="{768550A7-A0EE-404B-9292-3EFCD73ABF22}" type="sibTrans" cxnId="{6CEFD88D-00C7-4A0D-9894-2FE0FC1A14E1}">
      <dgm:prSet/>
      <dgm:spPr/>
      <dgm:t>
        <a:bodyPr/>
        <a:lstStyle/>
        <a:p>
          <a:endParaRPr lang="en-US"/>
        </a:p>
      </dgm:t>
    </dgm:pt>
    <dgm:pt modelId="{3CF35B69-D693-4071-8222-D5BC3C91BC28}">
      <dgm:prSet phldrT="[Text]"/>
      <dgm:spPr/>
      <dgm:t>
        <a:bodyPr/>
        <a:lstStyle/>
        <a:p>
          <a:r>
            <a:rPr lang="en-US" dirty="0"/>
            <a:t>Find Gaps</a:t>
          </a:r>
        </a:p>
      </dgm:t>
    </dgm:pt>
    <dgm:pt modelId="{46F95C60-27D2-4333-A8C1-19448BE30791}" type="sibTrans" cxnId="{90EF47AE-5CA2-4D2D-BD4A-C11A8B3065B2}">
      <dgm:prSet/>
      <dgm:spPr/>
      <dgm:t>
        <a:bodyPr/>
        <a:lstStyle/>
        <a:p>
          <a:endParaRPr lang="en-US"/>
        </a:p>
      </dgm:t>
    </dgm:pt>
    <dgm:pt modelId="{B753093A-9434-45A3-9E56-58F25862C8D3}" type="parTrans" cxnId="{90EF47AE-5CA2-4D2D-BD4A-C11A8B3065B2}">
      <dgm:prSet/>
      <dgm:spPr/>
      <dgm:t>
        <a:bodyPr/>
        <a:lstStyle/>
        <a:p>
          <a:endParaRPr lang="en-US"/>
        </a:p>
      </dgm:t>
    </dgm:pt>
    <dgm:pt modelId="{2A4EB24D-EC51-44FE-B9B7-DF8E29600EC0}" type="pres">
      <dgm:prSet presAssocID="{95077378-64C6-4C87-B37E-A1B76117129F}" presName="Name0" presStyleCnt="0">
        <dgm:presLayoutVars>
          <dgm:chPref val="3"/>
          <dgm:dir/>
          <dgm:animLvl val="lvl"/>
          <dgm:resizeHandles/>
        </dgm:presLayoutVars>
      </dgm:prSet>
      <dgm:spPr/>
    </dgm:pt>
    <dgm:pt modelId="{788BB54B-E335-4B26-9548-86E2CAECEE74}" type="pres">
      <dgm:prSet presAssocID="{B20B3B2B-A14D-4F46-BB19-C75E8E099097}" presName="horFlow" presStyleCnt="0"/>
      <dgm:spPr/>
    </dgm:pt>
    <dgm:pt modelId="{CA42BC2F-6982-4141-A126-BD5B270E086B}" type="pres">
      <dgm:prSet presAssocID="{B20B3B2B-A14D-4F46-BB19-C75E8E099097}" presName="bigChev" presStyleLbl="node1" presStyleIdx="0" presStyleCnt="5" custLinFactNeighborX="42781"/>
      <dgm:spPr/>
    </dgm:pt>
    <dgm:pt modelId="{8EF472A5-3338-4386-8A8E-EAFDB84EEA49}" type="pres">
      <dgm:prSet presAssocID="{B20B3B2B-A14D-4F46-BB19-C75E8E099097}" presName="vSp" presStyleCnt="0"/>
      <dgm:spPr/>
    </dgm:pt>
    <dgm:pt modelId="{A231762B-C6D2-467B-AD9F-2F3EC93BD038}" type="pres">
      <dgm:prSet presAssocID="{3CF35B69-D693-4071-8222-D5BC3C91BC28}" presName="horFlow" presStyleCnt="0"/>
      <dgm:spPr/>
    </dgm:pt>
    <dgm:pt modelId="{E2C9B9E8-A82E-4AD9-B496-9AE6944AE151}" type="pres">
      <dgm:prSet presAssocID="{3CF35B69-D693-4071-8222-D5BC3C91BC28}" presName="bigChev" presStyleLbl="node1" presStyleIdx="1" presStyleCnt="5" custLinFactNeighborX="42781"/>
      <dgm:spPr/>
    </dgm:pt>
    <dgm:pt modelId="{29F59416-514E-440C-A822-581BB7E87BAA}" type="pres">
      <dgm:prSet presAssocID="{3CF35B69-D693-4071-8222-D5BC3C91BC28}" presName="vSp" presStyleCnt="0"/>
      <dgm:spPr/>
    </dgm:pt>
    <dgm:pt modelId="{CF86589F-B0A2-4C3A-8464-9D8F37653ED8}" type="pres">
      <dgm:prSet presAssocID="{DDBE8CF6-058B-4CAC-A4B5-974A0609127F}" presName="horFlow" presStyleCnt="0"/>
      <dgm:spPr/>
    </dgm:pt>
    <dgm:pt modelId="{4D2A8147-55E9-44D3-954F-1F6DB9D315E3}" type="pres">
      <dgm:prSet presAssocID="{DDBE8CF6-058B-4CAC-A4B5-974A0609127F}" presName="bigChev" presStyleLbl="node1" presStyleIdx="2" presStyleCnt="5" custLinFactNeighborX="42781"/>
      <dgm:spPr/>
    </dgm:pt>
    <dgm:pt modelId="{1294FCE5-784F-46D7-BAC5-456141C0ED8A}" type="pres">
      <dgm:prSet presAssocID="{DDBE8CF6-058B-4CAC-A4B5-974A0609127F}" presName="vSp" presStyleCnt="0"/>
      <dgm:spPr/>
    </dgm:pt>
    <dgm:pt modelId="{9E249A8E-3D73-4A7D-9AE5-17D533173FA8}" type="pres">
      <dgm:prSet presAssocID="{88430676-DE14-4CD3-A79F-1DEB7381732E}" presName="horFlow" presStyleCnt="0"/>
      <dgm:spPr/>
    </dgm:pt>
    <dgm:pt modelId="{86D8CC07-E99C-4EEB-86F8-7BC0598A50F2}" type="pres">
      <dgm:prSet presAssocID="{88430676-DE14-4CD3-A79F-1DEB7381732E}" presName="bigChev" presStyleLbl="node1" presStyleIdx="3" presStyleCnt="5" custLinFactNeighborX="42781"/>
      <dgm:spPr/>
    </dgm:pt>
    <dgm:pt modelId="{9C156904-07F2-4D9D-A4A8-30D41604FB58}" type="pres">
      <dgm:prSet presAssocID="{88430676-DE14-4CD3-A79F-1DEB7381732E}" presName="vSp" presStyleCnt="0"/>
      <dgm:spPr/>
    </dgm:pt>
    <dgm:pt modelId="{F58F5E50-372B-44A6-838E-3D137EF57065}" type="pres">
      <dgm:prSet presAssocID="{449A1A6C-FBA8-4567-9085-6FBD10AC471A}" presName="horFlow" presStyleCnt="0"/>
      <dgm:spPr/>
    </dgm:pt>
    <dgm:pt modelId="{10188532-5740-4F7C-B3CF-6BE311B923A0}" type="pres">
      <dgm:prSet presAssocID="{449A1A6C-FBA8-4567-9085-6FBD10AC471A}" presName="bigChev" presStyleLbl="node1" presStyleIdx="4" presStyleCnt="5" custLinFactNeighborX="42781"/>
      <dgm:spPr/>
    </dgm:pt>
  </dgm:ptLst>
  <dgm:cxnLst>
    <dgm:cxn modelId="{8184DD0F-1E5F-4BE4-ACCC-E5581A741E39}" type="presOf" srcId="{88430676-DE14-4CD3-A79F-1DEB7381732E}" destId="{86D8CC07-E99C-4EEB-86F8-7BC0598A50F2}" srcOrd="0" destOrd="0" presId="urn:microsoft.com/office/officeart/2005/8/layout/lProcess3"/>
    <dgm:cxn modelId="{9AA52C16-515C-413A-8632-68634A924FF5}" type="presOf" srcId="{95077378-64C6-4C87-B37E-A1B76117129F}" destId="{2A4EB24D-EC51-44FE-B9B7-DF8E29600EC0}" srcOrd="0" destOrd="0" presId="urn:microsoft.com/office/officeart/2005/8/layout/lProcess3"/>
    <dgm:cxn modelId="{A938511A-FFB3-430A-AF5E-95687BFA36DC}" srcId="{95077378-64C6-4C87-B37E-A1B76117129F}" destId="{DDBE8CF6-058B-4CAC-A4B5-974A0609127F}" srcOrd="2" destOrd="0" parTransId="{01AE9D8F-AC7F-4F29-977C-AA6DD6558402}" sibTransId="{898ACC45-B060-4729-8FB7-543B14F86D5B}"/>
    <dgm:cxn modelId="{62DB1761-616B-4E98-93EC-B2065D13F631}" srcId="{95077378-64C6-4C87-B37E-A1B76117129F}" destId="{88430676-DE14-4CD3-A79F-1DEB7381732E}" srcOrd="3" destOrd="0" parTransId="{9A8BE727-1E0E-4782-8DEA-D0240BDB7B15}" sibTransId="{5AE2AC6A-F2D0-4FE9-9F43-F3A7E4006939}"/>
    <dgm:cxn modelId="{32921168-2325-4A4F-94B1-B05625FC2D39}" type="presOf" srcId="{DDBE8CF6-058B-4CAC-A4B5-974A0609127F}" destId="{4D2A8147-55E9-44D3-954F-1F6DB9D315E3}" srcOrd="0" destOrd="0" presId="urn:microsoft.com/office/officeart/2005/8/layout/lProcess3"/>
    <dgm:cxn modelId="{CB2F574C-326E-4163-A808-672BF3548418}" type="presOf" srcId="{449A1A6C-FBA8-4567-9085-6FBD10AC471A}" destId="{10188532-5740-4F7C-B3CF-6BE311B923A0}" srcOrd="0" destOrd="0" presId="urn:microsoft.com/office/officeart/2005/8/layout/lProcess3"/>
    <dgm:cxn modelId="{6CEFD88D-00C7-4A0D-9894-2FE0FC1A14E1}" srcId="{95077378-64C6-4C87-B37E-A1B76117129F}" destId="{449A1A6C-FBA8-4567-9085-6FBD10AC471A}" srcOrd="4" destOrd="0" parTransId="{3919001F-7E3F-4250-980A-16646137FF3C}" sibTransId="{768550A7-A0EE-404B-9292-3EFCD73ABF22}"/>
    <dgm:cxn modelId="{90EF47AE-5CA2-4D2D-BD4A-C11A8B3065B2}" srcId="{95077378-64C6-4C87-B37E-A1B76117129F}" destId="{3CF35B69-D693-4071-8222-D5BC3C91BC28}" srcOrd="1" destOrd="0" parTransId="{B753093A-9434-45A3-9E56-58F25862C8D3}" sibTransId="{46F95C60-27D2-4333-A8C1-19448BE30791}"/>
    <dgm:cxn modelId="{9460E9DD-4100-4E66-AE6F-23CD58CABF43}" type="presOf" srcId="{3CF35B69-D693-4071-8222-D5BC3C91BC28}" destId="{E2C9B9E8-A82E-4AD9-B496-9AE6944AE151}" srcOrd="0" destOrd="0" presId="urn:microsoft.com/office/officeart/2005/8/layout/lProcess3"/>
    <dgm:cxn modelId="{563484FA-3015-44F2-914D-0570E5F059CF}" type="presOf" srcId="{B20B3B2B-A14D-4F46-BB19-C75E8E099097}" destId="{CA42BC2F-6982-4141-A126-BD5B270E086B}" srcOrd="0" destOrd="0" presId="urn:microsoft.com/office/officeart/2005/8/layout/lProcess3"/>
    <dgm:cxn modelId="{4692DEFC-C197-4485-8A1B-621F13C872E1}" srcId="{95077378-64C6-4C87-B37E-A1B76117129F}" destId="{B20B3B2B-A14D-4F46-BB19-C75E8E099097}" srcOrd="0" destOrd="0" parTransId="{604AD52F-2B90-4D22-8097-10CAC293A724}" sibTransId="{C6B76308-C6BA-4463-8C7D-81A8BABC07A4}"/>
    <dgm:cxn modelId="{EDE3AF9A-0768-4DA8-ADB7-531EB7A0EA9E}" type="presParOf" srcId="{2A4EB24D-EC51-44FE-B9B7-DF8E29600EC0}" destId="{788BB54B-E335-4B26-9548-86E2CAECEE74}" srcOrd="0" destOrd="0" presId="urn:microsoft.com/office/officeart/2005/8/layout/lProcess3"/>
    <dgm:cxn modelId="{35B82B9E-1793-4619-9C4A-834C167A786E}" type="presParOf" srcId="{788BB54B-E335-4B26-9548-86E2CAECEE74}" destId="{CA42BC2F-6982-4141-A126-BD5B270E086B}" srcOrd="0" destOrd="0" presId="urn:microsoft.com/office/officeart/2005/8/layout/lProcess3"/>
    <dgm:cxn modelId="{6D1E1FA0-3A4D-4327-BCA6-B0BF6765D0E5}" type="presParOf" srcId="{2A4EB24D-EC51-44FE-B9B7-DF8E29600EC0}" destId="{8EF472A5-3338-4386-8A8E-EAFDB84EEA49}" srcOrd="1" destOrd="0" presId="urn:microsoft.com/office/officeart/2005/8/layout/lProcess3"/>
    <dgm:cxn modelId="{12072FFE-BA92-4557-B424-9F18C7847C6E}" type="presParOf" srcId="{2A4EB24D-EC51-44FE-B9B7-DF8E29600EC0}" destId="{A231762B-C6D2-467B-AD9F-2F3EC93BD038}" srcOrd="2" destOrd="0" presId="urn:microsoft.com/office/officeart/2005/8/layout/lProcess3"/>
    <dgm:cxn modelId="{3E23F18F-2048-48BF-BDCC-5371FE91C481}" type="presParOf" srcId="{A231762B-C6D2-467B-AD9F-2F3EC93BD038}" destId="{E2C9B9E8-A82E-4AD9-B496-9AE6944AE151}" srcOrd="0" destOrd="0" presId="urn:microsoft.com/office/officeart/2005/8/layout/lProcess3"/>
    <dgm:cxn modelId="{3D4E389D-4D42-426E-97D3-54AE48BAF42F}" type="presParOf" srcId="{2A4EB24D-EC51-44FE-B9B7-DF8E29600EC0}" destId="{29F59416-514E-440C-A822-581BB7E87BAA}" srcOrd="3" destOrd="0" presId="urn:microsoft.com/office/officeart/2005/8/layout/lProcess3"/>
    <dgm:cxn modelId="{91A851E2-5DF3-490E-ABC0-36F200BA2027}" type="presParOf" srcId="{2A4EB24D-EC51-44FE-B9B7-DF8E29600EC0}" destId="{CF86589F-B0A2-4C3A-8464-9D8F37653ED8}" srcOrd="4" destOrd="0" presId="urn:microsoft.com/office/officeart/2005/8/layout/lProcess3"/>
    <dgm:cxn modelId="{2E5D8958-E1F3-4D85-ACA3-1B8E13A938A6}" type="presParOf" srcId="{CF86589F-B0A2-4C3A-8464-9D8F37653ED8}" destId="{4D2A8147-55E9-44D3-954F-1F6DB9D315E3}" srcOrd="0" destOrd="0" presId="urn:microsoft.com/office/officeart/2005/8/layout/lProcess3"/>
    <dgm:cxn modelId="{66D2B0B1-B29F-45A1-9BC0-99FF887DE41C}" type="presParOf" srcId="{2A4EB24D-EC51-44FE-B9B7-DF8E29600EC0}" destId="{1294FCE5-784F-46D7-BAC5-456141C0ED8A}" srcOrd="5" destOrd="0" presId="urn:microsoft.com/office/officeart/2005/8/layout/lProcess3"/>
    <dgm:cxn modelId="{5BA2B3E9-1FC9-4F20-A562-F0CD503275CF}" type="presParOf" srcId="{2A4EB24D-EC51-44FE-B9B7-DF8E29600EC0}" destId="{9E249A8E-3D73-4A7D-9AE5-17D533173FA8}" srcOrd="6" destOrd="0" presId="urn:microsoft.com/office/officeart/2005/8/layout/lProcess3"/>
    <dgm:cxn modelId="{435AA22E-BFA7-40CB-A13A-58872ADFD19F}" type="presParOf" srcId="{9E249A8E-3D73-4A7D-9AE5-17D533173FA8}" destId="{86D8CC07-E99C-4EEB-86F8-7BC0598A50F2}" srcOrd="0" destOrd="0" presId="urn:microsoft.com/office/officeart/2005/8/layout/lProcess3"/>
    <dgm:cxn modelId="{0A831518-5858-4A5F-9F84-BB924496A048}" type="presParOf" srcId="{2A4EB24D-EC51-44FE-B9B7-DF8E29600EC0}" destId="{9C156904-07F2-4D9D-A4A8-30D41604FB58}" srcOrd="7" destOrd="0" presId="urn:microsoft.com/office/officeart/2005/8/layout/lProcess3"/>
    <dgm:cxn modelId="{913AE884-6772-4EA3-820D-1EC23269CA75}" type="presParOf" srcId="{2A4EB24D-EC51-44FE-B9B7-DF8E29600EC0}" destId="{F58F5E50-372B-44A6-838E-3D137EF57065}" srcOrd="8" destOrd="0" presId="urn:microsoft.com/office/officeart/2005/8/layout/lProcess3"/>
    <dgm:cxn modelId="{280D7518-EFB9-4837-9FBD-2548D3773483}" type="presParOf" srcId="{F58F5E50-372B-44A6-838E-3D137EF57065}" destId="{10188532-5740-4F7C-B3CF-6BE311B923A0}"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77378-64C6-4C87-B37E-A1B76117129F}" type="doc">
      <dgm:prSet loTypeId="urn:microsoft.com/office/officeart/2005/8/layout/lProcess3" loCatId="process" qsTypeId="urn:microsoft.com/office/officeart/2005/8/quickstyle/simple2" qsCatId="simple" csTypeId="urn:microsoft.com/office/officeart/2005/8/colors/accent2_3" csCatId="accent2" phldr="1"/>
      <dgm:spPr/>
      <dgm:t>
        <a:bodyPr/>
        <a:lstStyle/>
        <a:p>
          <a:endParaRPr lang="en-US"/>
        </a:p>
      </dgm:t>
    </dgm:pt>
    <dgm:pt modelId="{B20B3B2B-A14D-4F46-BB19-C75E8E099097}">
      <dgm:prSet phldrT="[Text]"/>
      <dgm:spPr/>
      <dgm:t>
        <a:bodyPr/>
        <a:lstStyle/>
        <a:p>
          <a:r>
            <a:rPr lang="en-US" dirty="0"/>
            <a:t>Assess</a:t>
          </a:r>
        </a:p>
      </dgm:t>
    </dgm:pt>
    <dgm:pt modelId="{604AD52F-2B90-4D22-8097-10CAC293A724}" type="parTrans" cxnId="{4692DEFC-C197-4485-8A1B-621F13C872E1}">
      <dgm:prSet/>
      <dgm:spPr/>
      <dgm:t>
        <a:bodyPr/>
        <a:lstStyle/>
        <a:p>
          <a:endParaRPr lang="en-US"/>
        </a:p>
      </dgm:t>
    </dgm:pt>
    <dgm:pt modelId="{C6B76308-C6BA-4463-8C7D-81A8BABC07A4}" type="sibTrans" cxnId="{4692DEFC-C197-4485-8A1B-621F13C872E1}">
      <dgm:prSet/>
      <dgm:spPr/>
      <dgm:t>
        <a:bodyPr/>
        <a:lstStyle/>
        <a:p>
          <a:endParaRPr lang="en-US"/>
        </a:p>
      </dgm:t>
    </dgm:pt>
    <dgm:pt modelId="{DDBE8CF6-058B-4CAC-A4B5-974A0609127F}">
      <dgm:prSet phldrT="[Text]"/>
      <dgm:spPr/>
      <dgm:t>
        <a:bodyPr/>
        <a:lstStyle/>
        <a:p>
          <a:r>
            <a:rPr lang="en-US" dirty="0"/>
            <a:t>Educate</a:t>
          </a:r>
        </a:p>
      </dgm:t>
    </dgm:pt>
    <dgm:pt modelId="{01AE9D8F-AC7F-4F29-977C-AA6DD6558402}" type="parTrans" cxnId="{A938511A-FFB3-430A-AF5E-95687BFA36DC}">
      <dgm:prSet/>
      <dgm:spPr/>
      <dgm:t>
        <a:bodyPr/>
        <a:lstStyle/>
        <a:p>
          <a:endParaRPr lang="en-US"/>
        </a:p>
      </dgm:t>
    </dgm:pt>
    <dgm:pt modelId="{898ACC45-B060-4729-8FB7-543B14F86D5B}" type="sibTrans" cxnId="{A938511A-FFB3-430A-AF5E-95687BFA36DC}">
      <dgm:prSet/>
      <dgm:spPr/>
      <dgm:t>
        <a:bodyPr/>
        <a:lstStyle/>
        <a:p>
          <a:endParaRPr lang="en-US"/>
        </a:p>
      </dgm:t>
    </dgm:pt>
    <dgm:pt modelId="{88430676-DE14-4CD3-A79F-1DEB7381732E}">
      <dgm:prSet phldrT="[Text]"/>
      <dgm:spPr/>
      <dgm:t>
        <a:bodyPr/>
        <a:lstStyle/>
        <a:p>
          <a:r>
            <a:rPr lang="en-US" dirty="0"/>
            <a:t>Describe</a:t>
          </a:r>
        </a:p>
      </dgm:t>
    </dgm:pt>
    <dgm:pt modelId="{9A8BE727-1E0E-4782-8DEA-D0240BDB7B15}" type="parTrans" cxnId="{62DB1761-616B-4E98-93EC-B2065D13F631}">
      <dgm:prSet/>
      <dgm:spPr/>
      <dgm:t>
        <a:bodyPr/>
        <a:lstStyle/>
        <a:p>
          <a:endParaRPr lang="en-US"/>
        </a:p>
      </dgm:t>
    </dgm:pt>
    <dgm:pt modelId="{5AE2AC6A-F2D0-4FE9-9F43-F3A7E4006939}" type="sibTrans" cxnId="{62DB1761-616B-4E98-93EC-B2065D13F631}">
      <dgm:prSet/>
      <dgm:spPr/>
      <dgm:t>
        <a:bodyPr/>
        <a:lstStyle/>
        <a:p>
          <a:endParaRPr lang="en-US"/>
        </a:p>
      </dgm:t>
    </dgm:pt>
    <dgm:pt modelId="{449A1A6C-FBA8-4567-9085-6FBD10AC471A}">
      <dgm:prSet phldrT="[Text]"/>
      <dgm:spPr/>
      <dgm:t>
        <a:bodyPr/>
        <a:lstStyle/>
        <a:p>
          <a:r>
            <a:rPr lang="en-US" dirty="0"/>
            <a:t>Make Ready</a:t>
          </a:r>
        </a:p>
      </dgm:t>
    </dgm:pt>
    <dgm:pt modelId="{3919001F-7E3F-4250-980A-16646137FF3C}" type="parTrans" cxnId="{6CEFD88D-00C7-4A0D-9894-2FE0FC1A14E1}">
      <dgm:prSet/>
      <dgm:spPr/>
      <dgm:t>
        <a:bodyPr/>
        <a:lstStyle/>
        <a:p>
          <a:endParaRPr lang="en-US"/>
        </a:p>
      </dgm:t>
    </dgm:pt>
    <dgm:pt modelId="{768550A7-A0EE-404B-9292-3EFCD73ABF22}" type="sibTrans" cxnId="{6CEFD88D-00C7-4A0D-9894-2FE0FC1A14E1}">
      <dgm:prSet/>
      <dgm:spPr/>
      <dgm:t>
        <a:bodyPr/>
        <a:lstStyle/>
        <a:p>
          <a:endParaRPr lang="en-US"/>
        </a:p>
      </dgm:t>
    </dgm:pt>
    <dgm:pt modelId="{3CF35B69-D693-4071-8222-D5BC3C91BC28}">
      <dgm:prSet phldrT="[Text]"/>
      <dgm:spPr/>
      <dgm:t>
        <a:bodyPr/>
        <a:lstStyle/>
        <a:p>
          <a:r>
            <a:rPr lang="en-US" dirty="0"/>
            <a:t>Find Gaps</a:t>
          </a:r>
        </a:p>
      </dgm:t>
    </dgm:pt>
    <dgm:pt modelId="{46F95C60-27D2-4333-A8C1-19448BE30791}" type="sibTrans" cxnId="{90EF47AE-5CA2-4D2D-BD4A-C11A8B3065B2}">
      <dgm:prSet/>
      <dgm:spPr/>
      <dgm:t>
        <a:bodyPr/>
        <a:lstStyle/>
        <a:p>
          <a:endParaRPr lang="en-US"/>
        </a:p>
      </dgm:t>
    </dgm:pt>
    <dgm:pt modelId="{B753093A-9434-45A3-9E56-58F25862C8D3}" type="parTrans" cxnId="{90EF47AE-5CA2-4D2D-BD4A-C11A8B3065B2}">
      <dgm:prSet/>
      <dgm:spPr/>
      <dgm:t>
        <a:bodyPr/>
        <a:lstStyle/>
        <a:p>
          <a:endParaRPr lang="en-US"/>
        </a:p>
      </dgm:t>
    </dgm:pt>
    <dgm:pt modelId="{2A4EB24D-EC51-44FE-B9B7-DF8E29600EC0}" type="pres">
      <dgm:prSet presAssocID="{95077378-64C6-4C87-B37E-A1B76117129F}" presName="Name0" presStyleCnt="0">
        <dgm:presLayoutVars>
          <dgm:chPref val="3"/>
          <dgm:dir/>
          <dgm:animLvl val="lvl"/>
          <dgm:resizeHandles/>
        </dgm:presLayoutVars>
      </dgm:prSet>
      <dgm:spPr/>
    </dgm:pt>
    <dgm:pt modelId="{788BB54B-E335-4B26-9548-86E2CAECEE74}" type="pres">
      <dgm:prSet presAssocID="{B20B3B2B-A14D-4F46-BB19-C75E8E099097}" presName="horFlow" presStyleCnt="0"/>
      <dgm:spPr/>
    </dgm:pt>
    <dgm:pt modelId="{CA42BC2F-6982-4141-A126-BD5B270E086B}" type="pres">
      <dgm:prSet presAssocID="{B20B3B2B-A14D-4F46-BB19-C75E8E099097}" presName="bigChev" presStyleLbl="node1" presStyleIdx="0" presStyleCnt="5" custLinFactNeighborX="42781"/>
      <dgm:spPr/>
    </dgm:pt>
    <dgm:pt modelId="{8EF472A5-3338-4386-8A8E-EAFDB84EEA49}" type="pres">
      <dgm:prSet presAssocID="{B20B3B2B-A14D-4F46-BB19-C75E8E099097}" presName="vSp" presStyleCnt="0"/>
      <dgm:spPr/>
    </dgm:pt>
    <dgm:pt modelId="{A231762B-C6D2-467B-AD9F-2F3EC93BD038}" type="pres">
      <dgm:prSet presAssocID="{3CF35B69-D693-4071-8222-D5BC3C91BC28}" presName="horFlow" presStyleCnt="0"/>
      <dgm:spPr/>
    </dgm:pt>
    <dgm:pt modelId="{E2C9B9E8-A82E-4AD9-B496-9AE6944AE151}" type="pres">
      <dgm:prSet presAssocID="{3CF35B69-D693-4071-8222-D5BC3C91BC28}" presName="bigChev" presStyleLbl="node1" presStyleIdx="1" presStyleCnt="5" custLinFactNeighborX="42781"/>
      <dgm:spPr/>
    </dgm:pt>
    <dgm:pt modelId="{29F59416-514E-440C-A822-581BB7E87BAA}" type="pres">
      <dgm:prSet presAssocID="{3CF35B69-D693-4071-8222-D5BC3C91BC28}" presName="vSp" presStyleCnt="0"/>
      <dgm:spPr/>
    </dgm:pt>
    <dgm:pt modelId="{CF86589F-B0A2-4C3A-8464-9D8F37653ED8}" type="pres">
      <dgm:prSet presAssocID="{DDBE8CF6-058B-4CAC-A4B5-974A0609127F}" presName="horFlow" presStyleCnt="0"/>
      <dgm:spPr/>
    </dgm:pt>
    <dgm:pt modelId="{4D2A8147-55E9-44D3-954F-1F6DB9D315E3}" type="pres">
      <dgm:prSet presAssocID="{DDBE8CF6-058B-4CAC-A4B5-974A0609127F}" presName="bigChev" presStyleLbl="node1" presStyleIdx="2" presStyleCnt="5" custLinFactNeighborX="42781"/>
      <dgm:spPr/>
    </dgm:pt>
    <dgm:pt modelId="{1294FCE5-784F-46D7-BAC5-456141C0ED8A}" type="pres">
      <dgm:prSet presAssocID="{DDBE8CF6-058B-4CAC-A4B5-974A0609127F}" presName="vSp" presStyleCnt="0"/>
      <dgm:spPr/>
    </dgm:pt>
    <dgm:pt modelId="{9E249A8E-3D73-4A7D-9AE5-17D533173FA8}" type="pres">
      <dgm:prSet presAssocID="{88430676-DE14-4CD3-A79F-1DEB7381732E}" presName="horFlow" presStyleCnt="0"/>
      <dgm:spPr/>
    </dgm:pt>
    <dgm:pt modelId="{86D8CC07-E99C-4EEB-86F8-7BC0598A50F2}" type="pres">
      <dgm:prSet presAssocID="{88430676-DE14-4CD3-A79F-1DEB7381732E}" presName="bigChev" presStyleLbl="node1" presStyleIdx="3" presStyleCnt="5" custLinFactNeighborX="42781"/>
      <dgm:spPr/>
    </dgm:pt>
    <dgm:pt modelId="{9C156904-07F2-4D9D-A4A8-30D41604FB58}" type="pres">
      <dgm:prSet presAssocID="{88430676-DE14-4CD3-A79F-1DEB7381732E}" presName="vSp" presStyleCnt="0"/>
      <dgm:spPr/>
    </dgm:pt>
    <dgm:pt modelId="{F58F5E50-372B-44A6-838E-3D137EF57065}" type="pres">
      <dgm:prSet presAssocID="{449A1A6C-FBA8-4567-9085-6FBD10AC471A}" presName="horFlow" presStyleCnt="0"/>
      <dgm:spPr/>
    </dgm:pt>
    <dgm:pt modelId="{10188532-5740-4F7C-B3CF-6BE311B923A0}" type="pres">
      <dgm:prSet presAssocID="{449A1A6C-FBA8-4567-9085-6FBD10AC471A}" presName="bigChev" presStyleLbl="node1" presStyleIdx="4" presStyleCnt="5" custLinFactNeighborX="42781"/>
      <dgm:spPr/>
    </dgm:pt>
  </dgm:ptLst>
  <dgm:cxnLst>
    <dgm:cxn modelId="{8184DD0F-1E5F-4BE4-ACCC-E5581A741E39}" type="presOf" srcId="{88430676-DE14-4CD3-A79F-1DEB7381732E}" destId="{86D8CC07-E99C-4EEB-86F8-7BC0598A50F2}" srcOrd="0" destOrd="0" presId="urn:microsoft.com/office/officeart/2005/8/layout/lProcess3"/>
    <dgm:cxn modelId="{9AA52C16-515C-413A-8632-68634A924FF5}" type="presOf" srcId="{95077378-64C6-4C87-B37E-A1B76117129F}" destId="{2A4EB24D-EC51-44FE-B9B7-DF8E29600EC0}" srcOrd="0" destOrd="0" presId="urn:microsoft.com/office/officeart/2005/8/layout/lProcess3"/>
    <dgm:cxn modelId="{A938511A-FFB3-430A-AF5E-95687BFA36DC}" srcId="{95077378-64C6-4C87-B37E-A1B76117129F}" destId="{DDBE8CF6-058B-4CAC-A4B5-974A0609127F}" srcOrd="2" destOrd="0" parTransId="{01AE9D8F-AC7F-4F29-977C-AA6DD6558402}" sibTransId="{898ACC45-B060-4729-8FB7-543B14F86D5B}"/>
    <dgm:cxn modelId="{62DB1761-616B-4E98-93EC-B2065D13F631}" srcId="{95077378-64C6-4C87-B37E-A1B76117129F}" destId="{88430676-DE14-4CD3-A79F-1DEB7381732E}" srcOrd="3" destOrd="0" parTransId="{9A8BE727-1E0E-4782-8DEA-D0240BDB7B15}" sibTransId="{5AE2AC6A-F2D0-4FE9-9F43-F3A7E4006939}"/>
    <dgm:cxn modelId="{32921168-2325-4A4F-94B1-B05625FC2D39}" type="presOf" srcId="{DDBE8CF6-058B-4CAC-A4B5-974A0609127F}" destId="{4D2A8147-55E9-44D3-954F-1F6DB9D315E3}" srcOrd="0" destOrd="0" presId="urn:microsoft.com/office/officeart/2005/8/layout/lProcess3"/>
    <dgm:cxn modelId="{CB2F574C-326E-4163-A808-672BF3548418}" type="presOf" srcId="{449A1A6C-FBA8-4567-9085-6FBD10AC471A}" destId="{10188532-5740-4F7C-B3CF-6BE311B923A0}" srcOrd="0" destOrd="0" presId="urn:microsoft.com/office/officeart/2005/8/layout/lProcess3"/>
    <dgm:cxn modelId="{6CEFD88D-00C7-4A0D-9894-2FE0FC1A14E1}" srcId="{95077378-64C6-4C87-B37E-A1B76117129F}" destId="{449A1A6C-FBA8-4567-9085-6FBD10AC471A}" srcOrd="4" destOrd="0" parTransId="{3919001F-7E3F-4250-980A-16646137FF3C}" sibTransId="{768550A7-A0EE-404B-9292-3EFCD73ABF22}"/>
    <dgm:cxn modelId="{90EF47AE-5CA2-4D2D-BD4A-C11A8B3065B2}" srcId="{95077378-64C6-4C87-B37E-A1B76117129F}" destId="{3CF35B69-D693-4071-8222-D5BC3C91BC28}" srcOrd="1" destOrd="0" parTransId="{B753093A-9434-45A3-9E56-58F25862C8D3}" sibTransId="{46F95C60-27D2-4333-A8C1-19448BE30791}"/>
    <dgm:cxn modelId="{9460E9DD-4100-4E66-AE6F-23CD58CABF43}" type="presOf" srcId="{3CF35B69-D693-4071-8222-D5BC3C91BC28}" destId="{E2C9B9E8-A82E-4AD9-B496-9AE6944AE151}" srcOrd="0" destOrd="0" presId="urn:microsoft.com/office/officeart/2005/8/layout/lProcess3"/>
    <dgm:cxn modelId="{563484FA-3015-44F2-914D-0570E5F059CF}" type="presOf" srcId="{B20B3B2B-A14D-4F46-BB19-C75E8E099097}" destId="{CA42BC2F-6982-4141-A126-BD5B270E086B}" srcOrd="0" destOrd="0" presId="urn:microsoft.com/office/officeart/2005/8/layout/lProcess3"/>
    <dgm:cxn modelId="{4692DEFC-C197-4485-8A1B-621F13C872E1}" srcId="{95077378-64C6-4C87-B37E-A1B76117129F}" destId="{B20B3B2B-A14D-4F46-BB19-C75E8E099097}" srcOrd="0" destOrd="0" parTransId="{604AD52F-2B90-4D22-8097-10CAC293A724}" sibTransId="{C6B76308-C6BA-4463-8C7D-81A8BABC07A4}"/>
    <dgm:cxn modelId="{EDE3AF9A-0768-4DA8-ADB7-531EB7A0EA9E}" type="presParOf" srcId="{2A4EB24D-EC51-44FE-B9B7-DF8E29600EC0}" destId="{788BB54B-E335-4B26-9548-86E2CAECEE74}" srcOrd="0" destOrd="0" presId="urn:microsoft.com/office/officeart/2005/8/layout/lProcess3"/>
    <dgm:cxn modelId="{35B82B9E-1793-4619-9C4A-834C167A786E}" type="presParOf" srcId="{788BB54B-E335-4B26-9548-86E2CAECEE74}" destId="{CA42BC2F-6982-4141-A126-BD5B270E086B}" srcOrd="0" destOrd="0" presId="urn:microsoft.com/office/officeart/2005/8/layout/lProcess3"/>
    <dgm:cxn modelId="{6D1E1FA0-3A4D-4327-BCA6-B0BF6765D0E5}" type="presParOf" srcId="{2A4EB24D-EC51-44FE-B9B7-DF8E29600EC0}" destId="{8EF472A5-3338-4386-8A8E-EAFDB84EEA49}" srcOrd="1" destOrd="0" presId="urn:microsoft.com/office/officeart/2005/8/layout/lProcess3"/>
    <dgm:cxn modelId="{12072FFE-BA92-4557-B424-9F18C7847C6E}" type="presParOf" srcId="{2A4EB24D-EC51-44FE-B9B7-DF8E29600EC0}" destId="{A231762B-C6D2-467B-AD9F-2F3EC93BD038}" srcOrd="2" destOrd="0" presId="urn:microsoft.com/office/officeart/2005/8/layout/lProcess3"/>
    <dgm:cxn modelId="{3E23F18F-2048-48BF-BDCC-5371FE91C481}" type="presParOf" srcId="{A231762B-C6D2-467B-AD9F-2F3EC93BD038}" destId="{E2C9B9E8-A82E-4AD9-B496-9AE6944AE151}" srcOrd="0" destOrd="0" presId="urn:microsoft.com/office/officeart/2005/8/layout/lProcess3"/>
    <dgm:cxn modelId="{3D4E389D-4D42-426E-97D3-54AE48BAF42F}" type="presParOf" srcId="{2A4EB24D-EC51-44FE-B9B7-DF8E29600EC0}" destId="{29F59416-514E-440C-A822-581BB7E87BAA}" srcOrd="3" destOrd="0" presId="urn:microsoft.com/office/officeart/2005/8/layout/lProcess3"/>
    <dgm:cxn modelId="{91A851E2-5DF3-490E-ABC0-36F200BA2027}" type="presParOf" srcId="{2A4EB24D-EC51-44FE-B9B7-DF8E29600EC0}" destId="{CF86589F-B0A2-4C3A-8464-9D8F37653ED8}" srcOrd="4" destOrd="0" presId="urn:microsoft.com/office/officeart/2005/8/layout/lProcess3"/>
    <dgm:cxn modelId="{2E5D8958-E1F3-4D85-ACA3-1B8E13A938A6}" type="presParOf" srcId="{CF86589F-B0A2-4C3A-8464-9D8F37653ED8}" destId="{4D2A8147-55E9-44D3-954F-1F6DB9D315E3}" srcOrd="0" destOrd="0" presId="urn:microsoft.com/office/officeart/2005/8/layout/lProcess3"/>
    <dgm:cxn modelId="{66D2B0B1-B29F-45A1-9BC0-99FF887DE41C}" type="presParOf" srcId="{2A4EB24D-EC51-44FE-B9B7-DF8E29600EC0}" destId="{1294FCE5-784F-46D7-BAC5-456141C0ED8A}" srcOrd="5" destOrd="0" presId="urn:microsoft.com/office/officeart/2005/8/layout/lProcess3"/>
    <dgm:cxn modelId="{5BA2B3E9-1FC9-4F20-A562-F0CD503275CF}" type="presParOf" srcId="{2A4EB24D-EC51-44FE-B9B7-DF8E29600EC0}" destId="{9E249A8E-3D73-4A7D-9AE5-17D533173FA8}" srcOrd="6" destOrd="0" presId="urn:microsoft.com/office/officeart/2005/8/layout/lProcess3"/>
    <dgm:cxn modelId="{435AA22E-BFA7-40CB-A13A-58872ADFD19F}" type="presParOf" srcId="{9E249A8E-3D73-4A7D-9AE5-17D533173FA8}" destId="{86D8CC07-E99C-4EEB-86F8-7BC0598A50F2}" srcOrd="0" destOrd="0" presId="urn:microsoft.com/office/officeart/2005/8/layout/lProcess3"/>
    <dgm:cxn modelId="{0A831518-5858-4A5F-9F84-BB924496A048}" type="presParOf" srcId="{2A4EB24D-EC51-44FE-B9B7-DF8E29600EC0}" destId="{9C156904-07F2-4D9D-A4A8-30D41604FB58}" srcOrd="7" destOrd="0" presId="urn:microsoft.com/office/officeart/2005/8/layout/lProcess3"/>
    <dgm:cxn modelId="{913AE884-6772-4EA3-820D-1EC23269CA75}" type="presParOf" srcId="{2A4EB24D-EC51-44FE-B9B7-DF8E29600EC0}" destId="{F58F5E50-372B-44A6-838E-3D137EF57065}" srcOrd="8" destOrd="0" presId="urn:microsoft.com/office/officeart/2005/8/layout/lProcess3"/>
    <dgm:cxn modelId="{280D7518-EFB9-4837-9FBD-2548D3773483}" type="presParOf" srcId="{F58F5E50-372B-44A6-838E-3D137EF57065}" destId="{10188532-5740-4F7C-B3CF-6BE311B923A0}"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2BC2F-6982-4141-A126-BD5B270E086B}">
      <dsp:nvSpPr>
        <dsp:cNvPr id="0" name=""/>
        <dsp:cNvSpPr/>
      </dsp:nvSpPr>
      <dsp:spPr>
        <a:xfrm>
          <a:off x="722467" y="741"/>
          <a:ext cx="2090487" cy="836194"/>
        </a:xfrm>
        <a:prstGeom prst="chevron">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Assess</a:t>
          </a:r>
        </a:p>
      </dsp:txBody>
      <dsp:txXfrm>
        <a:off x="1140564" y="741"/>
        <a:ext cx="1254293" cy="836194"/>
      </dsp:txXfrm>
    </dsp:sp>
    <dsp:sp modelId="{E2C9B9E8-A82E-4AD9-B496-9AE6944AE151}">
      <dsp:nvSpPr>
        <dsp:cNvPr id="0" name=""/>
        <dsp:cNvSpPr/>
      </dsp:nvSpPr>
      <dsp:spPr>
        <a:xfrm>
          <a:off x="722467" y="954003"/>
          <a:ext cx="2090487" cy="836194"/>
        </a:xfrm>
        <a:prstGeom prst="chevron">
          <a:avLst/>
        </a:prstGeom>
        <a:solidFill>
          <a:schemeClr val="accent2">
            <a:shade val="80000"/>
            <a:hueOff val="60237"/>
            <a:satOff val="1168"/>
            <a:lumOff val="55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Find Gaps</a:t>
          </a:r>
        </a:p>
      </dsp:txBody>
      <dsp:txXfrm>
        <a:off x="1140564" y="954003"/>
        <a:ext cx="1254293" cy="836194"/>
      </dsp:txXfrm>
    </dsp:sp>
    <dsp:sp modelId="{4D2A8147-55E9-44D3-954F-1F6DB9D315E3}">
      <dsp:nvSpPr>
        <dsp:cNvPr id="0" name=""/>
        <dsp:cNvSpPr/>
      </dsp:nvSpPr>
      <dsp:spPr>
        <a:xfrm>
          <a:off x="722467" y="1907266"/>
          <a:ext cx="2090487" cy="836194"/>
        </a:xfrm>
        <a:prstGeom prst="chevron">
          <a:avLst/>
        </a:prstGeom>
        <a:solidFill>
          <a:schemeClr val="accent2">
            <a:shade val="80000"/>
            <a:hueOff val="120475"/>
            <a:satOff val="2336"/>
            <a:lumOff val="111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Educate</a:t>
          </a:r>
        </a:p>
      </dsp:txBody>
      <dsp:txXfrm>
        <a:off x="1140564" y="1907266"/>
        <a:ext cx="1254293" cy="836194"/>
      </dsp:txXfrm>
    </dsp:sp>
    <dsp:sp modelId="{86D8CC07-E99C-4EEB-86F8-7BC0598A50F2}">
      <dsp:nvSpPr>
        <dsp:cNvPr id="0" name=""/>
        <dsp:cNvSpPr/>
      </dsp:nvSpPr>
      <dsp:spPr>
        <a:xfrm>
          <a:off x="722467" y="2860528"/>
          <a:ext cx="2090487" cy="836194"/>
        </a:xfrm>
        <a:prstGeom prst="chevron">
          <a:avLst/>
        </a:prstGeom>
        <a:solidFill>
          <a:schemeClr val="accent2">
            <a:shade val="80000"/>
            <a:hueOff val="180712"/>
            <a:satOff val="3505"/>
            <a:lumOff val="16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Describe</a:t>
          </a:r>
        </a:p>
      </dsp:txBody>
      <dsp:txXfrm>
        <a:off x="1140564" y="2860528"/>
        <a:ext cx="1254293" cy="836194"/>
      </dsp:txXfrm>
    </dsp:sp>
    <dsp:sp modelId="{10188532-5740-4F7C-B3CF-6BE311B923A0}">
      <dsp:nvSpPr>
        <dsp:cNvPr id="0" name=""/>
        <dsp:cNvSpPr/>
      </dsp:nvSpPr>
      <dsp:spPr>
        <a:xfrm>
          <a:off x="722467" y="3813790"/>
          <a:ext cx="2090487" cy="836194"/>
        </a:xfrm>
        <a:prstGeom prst="chevron">
          <a:avLst/>
        </a:prstGeom>
        <a:solidFill>
          <a:schemeClr val="accent2">
            <a:shade val="80000"/>
            <a:hueOff val="240949"/>
            <a:satOff val="4673"/>
            <a:lumOff val="222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Make Ready</a:t>
          </a:r>
        </a:p>
      </dsp:txBody>
      <dsp:txXfrm>
        <a:off x="1140564" y="3813790"/>
        <a:ext cx="1254293" cy="836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2BC2F-6982-4141-A126-BD5B270E086B}">
      <dsp:nvSpPr>
        <dsp:cNvPr id="0" name=""/>
        <dsp:cNvSpPr/>
      </dsp:nvSpPr>
      <dsp:spPr>
        <a:xfrm>
          <a:off x="722467" y="741"/>
          <a:ext cx="2090487" cy="836194"/>
        </a:xfrm>
        <a:prstGeom prst="chevron">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Assess</a:t>
          </a:r>
        </a:p>
      </dsp:txBody>
      <dsp:txXfrm>
        <a:off x="1140564" y="741"/>
        <a:ext cx="1254293" cy="836194"/>
      </dsp:txXfrm>
    </dsp:sp>
    <dsp:sp modelId="{E2C9B9E8-A82E-4AD9-B496-9AE6944AE151}">
      <dsp:nvSpPr>
        <dsp:cNvPr id="0" name=""/>
        <dsp:cNvSpPr/>
      </dsp:nvSpPr>
      <dsp:spPr>
        <a:xfrm>
          <a:off x="722467" y="954003"/>
          <a:ext cx="2090487" cy="836194"/>
        </a:xfrm>
        <a:prstGeom prst="chevron">
          <a:avLst/>
        </a:prstGeom>
        <a:solidFill>
          <a:schemeClr val="accent2">
            <a:shade val="80000"/>
            <a:hueOff val="60237"/>
            <a:satOff val="1168"/>
            <a:lumOff val="55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Find Gaps</a:t>
          </a:r>
        </a:p>
      </dsp:txBody>
      <dsp:txXfrm>
        <a:off x="1140564" y="954003"/>
        <a:ext cx="1254293" cy="836194"/>
      </dsp:txXfrm>
    </dsp:sp>
    <dsp:sp modelId="{4D2A8147-55E9-44D3-954F-1F6DB9D315E3}">
      <dsp:nvSpPr>
        <dsp:cNvPr id="0" name=""/>
        <dsp:cNvSpPr/>
      </dsp:nvSpPr>
      <dsp:spPr>
        <a:xfrm>
          <a:off x="722467" y="1907266"/>
          <a:ext cx="2090487" cy="836194"/>
        </a:xfrm>
        <a:prstGeom prst="chevron">
          <a:avLst/>
        </a:prstGeom>
        <a:solidFill>
          <a:schemeClr val="accent2">
            <a:shade val="80000"/>
            <a:hueOff val="120475"/>
            <a:satOff val="2336"/>
            <a:lumOff val="111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Educate</a:t>
          </a:r>
        </a:p>
      </dsp:txBody>
      <dsp:txXfrm>
        <a:off x="1140564" y="1907266"/>
        <a:ext cx="1254293" cy="836194"/>
      </dsp:txXfrm>
    </dsp:sp>
    <dsp:sp modelId="{86D8CC07-E99C-4EEB-86F8-7BC0598A50F2}">
      <dsp:nvSpPr>
        <dsp:cNvPr id="0" name=""/>
        <dsp:cNvSpPr/>
      </dsp:nvSpPr>
      <dsp:spPr>
        <a:xfrm>
          <a:off x="722467" y="2860528"/>
          <a:ext cx="2090487" cy="836194"/>
        </a:xfrm>
        <a:prstGeom prst="chevron">
          <a:avLst/>
        </a:prstGeom>
        <a:solidFill>
          <a:schemeClr val="accent2">
            <a:shade val="80000"/>
            <a:hueOff val="180712"/>
            <a:satOff val="3505"/>
            <a:lumOff val="16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Describe</a:t>
          </a:r>
        </a:p>
      </dsp:txBody>
      <dsp:txXfrm>
        <a:off x="1140564" y="2860528"/>
        <a:ext cx="1254293" cy="836194"/>
      </dsp:txXfrm>
    </dsp:sp>
    <dsp:sp modelId="{10188532-5740-4F7C-B3CF-6BE311B923A0}">
      <dsp:nvSpPr>
        <dsp:cNvPr id="0" name=""/>
        <dsp:cNvSpPr/>
      </dsp:nvSpPr>
      <dsp:spPr>
        <a:xfrm>
          <a:off x="722467" y="3813790"/>
          <a:ext cx="2090487" cy="836194"/>
        </a:xfrm>
        <a:prstGeom prst="chevron">
          <a:avLst/>
        </a:prstGeom>
        <a:solidFill>
          <a:schemeClr val="accent2">
            <a:shade val="80000"/>
            <a:hueOff val="240949"/>
            <a:satOff val="4673"/>
            <a:lumOff val="222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Make Ready</a:t>
          </a:r>
        </a:p>
      </dsp:txBody>
      <dsp:txXfrm>
        <a:off x="1140564" y="3813790"/>
        <a:ext cx="1254293" cy="83619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41903-E3E2-4441-8BB3-C461B0225FEE}"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CD5EF-C971-419F-AD43-E0687695BF21}" type="slidenum">
              <a:rPr lang="en-US" smtClean="0"/>
              <a:t>‹#›</a:t>
            </a:fld>
            <a:endParaRPr lang="en-US"/>
          </a:p>
        </p:txBody>
      </p:sp>
    </p:spTree>
    <p:extLst>
      <p:ext uri="{BB962C8B-B14F-4D97-AF65-F5344CB8AC3E}">
        <p14:creationId xmlns:p14="http://schemas.microsoft.com/office/powerpoint/2010/main" val="77806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ADD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Emphasize agnostic</a:t>
            </a:r>
          </a:p>
          <a:p>
            <a:pPr marL="0" lvl="0" indent="0" algn="l" rtl="0">
              <a:spcBef>
                <a:spcPts val="0"/>
              </a:spcBef>
              <a:spcAft>
                <a:spcPts val="0"/>
              </a:spcAft>
              <a:buNone/>
            </a:pPr>
            <a:r>
              <a:rPr lang="en-US" dirty="0"/>
              <a:t>Emphasize clustering; skills beyond mere narrow SME zone </a:t>
            </a:r>
          </a:p>
          <a:p>
            <a:pPr marL="0" lvl="0" indent="0" algn="l" rtl="0">
              <a:spcBef>
                <a:spcPts val="0"/>
              </a:spcBef>
              <a:spcAft>
                <a:spcPts val="0"/>
              </a:spcAft>
              <a:buNone/>
            </a:pPr>
            <a:r>
              <a:rPr lang="en-US" dirty="0"/>
              <a:t>Identify and PD; inclusivity</a:t>
            </a:r>
          </a:p>
          <a:p>
            <a:pPr marL="0" lvl="0" indent="0" algn="l" rtl="0">
              <a:spcBef>
                <a:spcPts val="0"/>
              </a:spcBef>
              <a:spcAft>
                <a:spcPts val="0"/>
              </a:spcAft>
              <a:buNone/>
            </a:pPr>
            <a:r>
              <a:rPr lang="en-US" dirty="0"/>
              <a:t>Any Background to Any Position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ADDESS BIAS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Data validation</a:t>
            </a:r>
          </a:p>
          <a:p>
            <a:pPr marL="0" lvl="0" indent="0" algn="l" rtl="0">
              <a:spcBef>
                <a:spcPts val="0"/>
              </a:spcBef>
              <a:spcAft>
                <a:spcPts val="0"/>
              </a:spcAft>
              <a:buNone/>
            </a:pPr>
            <a:r>
              <a:rPr lang="en-US" dirty="0"/>
              <a:t>SDKs APIs for other LMS’s</a:t>
            </a:r>
          </a:p>
          <a:p>
            <a:pPr marL="0" lvl="0" indent="0" algn="l" rtl="0">
              <a:spcBef>
                <a:spcPts val="0"/>
              </a:spcBef>
              <a:spcAft>
                <a:spcPts val="0"/>
              </a:spcAft>
              <a:buNone/>
            </a:pPr>
            <a:r>
              <a:rPr lang="en-US" dirty="0"/>
              <a:t>Are you using predictive criterion-related test validation where test scores collected now are related to real job performance collected in the future?</a:t>
            </a:r>
          </a:p>
          <a:p>
            <a:pPr marL="0" lvl="0" indent="0" algn="l" rtl="0">
              <a:spcBef>
                <a:spcPts val="0"/>
              </a:spcBef>
              <a:spcAft>
                <a:spcPts val="0"/>
              </a:spcAft>
              <a:buNone/>
            </a:pPr>
            <a:r>
              <a:rPr lang="en-US" dirty="0"/>
              <a:t>Could you speak to any data preparation methods you might use to mitigate bias in your training data/ (e.g., balancing data, </a:t>
            </a:r>
            <a:r>
              <a:rPr lang="en-US" dirty="0" err="1"/>
              <a:t>etc</a:t>
            </a:r>
            <a:r>
              <a:rPr lang="en-US" dirty="0"/>
              <a:t>) that you might use in addition to validation methods used on the outputs?</a:t>
            </a:r>
            <a:endParaRPr lang="en-US" b="1"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Add slides for catch shoots (Like Resume Reader NLP)?</a:t>
            </a:r>
            <a:endParaRPr b="0" dirty="0"/>
          </a:p>
        </p:txBody>
      </p:sp>
      <p:sp>
        <p:nvSpPr>
          <p:cNvPr id="282" name="Google Shape;2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CD5EF-C971-419F-AD43-E0687695BF21}" type="slidenum">
              <a:rPr lang="en-US" smtClean="0"/>
              <a:t>4</a:t>
            </a:fld>
            <a:endParaRPr lang="en-US"/>
          </a:p>
        </p:txBody>
      </p:sp>
    </p:spTree>
    <p:extLst>
      <p:ext uri="{BB962C8B-B14F-4D97-AF65-F5344CB8AC3E}">
        <p14:creationId xmlns:p14="http://schemas.microsoft.com/office/powerpoint/2010/main" val="144962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spcBef>
                <a:spcPct val="0"/>
              </a:spcBef>
              <a:spcAft>
                <a:spcPct val="0"/>
              </a:spcAft>
              <a:buFont typeface="Arial,Sans-Serif"/>
              <a:buChar char="•"/>
            </a:pPr>
            <a:r>
              <a:rPr lang="en-US" b="1" dirty="0"/>
              <a:t>an AI driven, content agnostic, personnel assessment and upskilling platform designed with trustworthiness, accessibility, and equity in mind.</a:t>
            </a:r>
            <a:endParaRPr lang="en-US" dirty="0"/>
          </a:p>
          <a:p>
            <a:pPr marL="628650" lvl="1" indent="-171450">
              <a:spcBef>
                <a:spcPct val="0"/>
              </a:spcBef>
              <a:spcAft>
                <a:spcPct val="0"/>
              </a:spcAft>
              <a:buFont typeface="Arial,Sans-Serif"/>
              <a:buChar char="•"/>
            </a:pPr>
            <a:r>
              <a:rPr lang="en-US" dirty="0"/>
              <a:t>ASPIRE meets a learner where they are and take them to where they need to be specific to their rank, role, and agency.</a:t>
            </a:r>
          </a:p>
          <a:p>
            <a:pPr marL="628650" lvl="1" indent="-171450">
              <a:spcBef>
                <a:spcPct val="0"/>
              </a:spcBef>
              <a:spcAft>
                <a:spcPct val="0"/>
              </a:spcAft>
              <a:buFont typeface="Arial,Sans-Serif"/>
              <a:buChar char="•"/>
            </a:pPr>
            <a:r>
              <a:rPr lang="en-US" dirty="0"/>
              <a:t>ASPIRE can be populated with content to assess and teach over any subject; AI is the first subject being developed.</a:t>
            </a:r>
          </a:p>
          <a:p>
            <a:pPr marL="628650" lvl="1" indent="-171450">
              <a:spcBef>
                <a:spcPct val="0"/>
              </a:spcBef>
              <a:spcAft>
                <a:spcPct val="0"/>
              </a:spcAft>
              <a:buFont typeface="Arial,Sans-Serif"/>
              <a:buChar char="•"/>
            </a:pPr>
            <a:r>
              <a:rPr lang="en-US" dirty="0"/>
              <a:t>ASPIRE’s design includes self-auditing and human auditing to ensure high functionality, minimized bias, and maximized accessibility and security.</a:t>
            </a:r>
          </a:p>
          <a:p>
            <a:pPr lvl="1">
              <a:spcBef>
                <a:spcPct val="0"/>
              </a:spcBef>
              <a:spcAft>
                <a:spcPct val="0"/>
              </a:spcAft>
            </a:pPr>
            <a:endParaRPr lang="en-US" dirty="0"/>
          </a:p>
          <a:p>
            <a:pPr marL="171450" indent="-171450">
              <a:spcBef>
                <a:spcPct val="0"/>
              </a:spcBef>
              <a:spcAft>
                <a:spcPct val="0"/>
              </a:spcAft>
              <a:buFont typeface="Arial,Sans-Serif"/>
              <a:buChar char="•"/>
            </a:pPr>
            <a:r>
              <a:rPr lang="en-US" b="1" dirty="0"/>
              <a:t>a solution for many policy- and strategy-driven needs.</a:t>
            </a:r>
            <a:endParaRPr lang="en-US" dirty="0"/>
          </a:p>
          <a:p>
            <a:pPr marL="628650" lvl="1" indent="-171450">
              <a:spcBef>
                <a:spcPct val="0"/>
              </a:spcBef>
              <a:spcAft>
                <a:spcPct val="0"/>
              </a:spcAft>
              <a:buFont typeface="Arial,Sans-Serif"/>
              <a:buChar char="•"/>
            </a:pPr>
            <a:r>
              <a:rPr lang="en-US" dirty="0"/>
              <a:t>ASPIRE’s is an efficient and flexible solution for the training requirements included in The AI Training ACT, EO 13960, EO 13859, EO 14091, the National AI R&amp;D Strategy, and elsewhere.</a:t>
            </a:r>
          </a:p>
          <a:p>
            <a:pPr marL="628650" lvl="1" indent="-171450">
              <a:spcBef>
                <a:spcPct val="0"/>
              </a:spcBef>
              <a:spcAft>
                <a:spcPct val="0"/>
              </a:spcAft>
              <a:buFont typeface="Arial,Sans-Serif"/>
              <a:buChar char="•"/>
            </a:pPr>
            <a:r>
              <a:rPr lang="en-US" dirty="0"/>
              <a:t>China and possibly others seem to be and/or pulling ahead in terms of technological R&amp;D and in educating their workforce and populous on numerous critical competencies.</a:t>
            </a:r>
          </a:p>
          <a:p>
            <a:pPr lvl="1">
              <a:spcBef>
                <a:spcPct val="0"/>
              </a:spcBef>
              <a:spcAft>
                <a:spcPct val="0"/>
              </a:spcAft>
            </a:pPr>
            <a:endParaRPr lang="en-US" dirty="0"/>
          </a:p>
          <a:p>
            <a:pPr marL="171450" indent="-171450">
              <a:spcBef>
                <a:spcPct val="0"/>
              </a:spcBef>
              <a:spcAft>
                <a:spcPct val="0"/>
              </a:spcAft>
              <a:buFont typeface="Arial,Sans-Serif"/>
              <a:buChar char="•"/>
            </a:pPr>
            <a:r>
              <a:rPr lang="en-US" b="1" dirty="0"/>
              <a:t>a solution for many context-driven needs.</a:t>
            </a:r>
            <a:endParaRPr lang="en-US" dirty="0"/>
          </a:p>
          <a:p>
            <a:pPr marL="628650" lvl="1" indent="-171450">
              <a:spcBef>
                <a:spcPct val="0"/>
              </a:spcBef>
              <a:spcAft>
                <a:spcPct val="0"/>
              </a:spcAft>
              <a:buFont typeface="Arial,Sans-Serif"/>
              <a:buChar char="•"/>
            </a:pPr>
            <a:r>
              <a:rPr lang="en-US" dirty="0"/>
              <a:t>The federal workforce is aging rapidly; development offerings like ASPIRE are shown to be strong recruitment and retention incentives.</a:t>
            </a:r>
          </a:p>
          <a:p>
            <a:pPr marL="628650" lvl="1" indent="-171450">
              <a:spcBef>
                <a:spcPct val="0"/>
              </a:spcBef>
              <a:spcAft>
                <a:spcPct val="0"/>
              </a:spcAft>
              <a:buFont typeface="Arial,Sans-Serif"/>
              <a:buChar char="•"/>
            </a:pPr>
            <a:r>
              <a:rPr lang="en-US" dirty="0"/>
              <a:t>Traditional training and education systems are not yet reliable for cultivating and vetting experts in the newest technologies.</a:t>
            </a:r>
          </a:p>
          <a:p>
            <a:pPr lvl="1">
              <a:spcBef>
                <a:spcPct val="0"/>
              </a:spcBef>
              <a:spcAft>
                <a:spcPct val="0"/>
              </a:spcAft>
            </a:pPr>
            <a:endParaRPr lang="en-US" dirty="0"/>
          </a:p>
          <a:p>
            <a:pPr marL="171450" indent="-171450">
              <a:spcBef>
                <a:spcPct val="0"/>
              </a:spcBef>
              <a:spcAft>
                <a:spcPct val="0"/>
              </a:spcAft>
              <a:buFont typeface="Arial,Sans-Serif"/>
              <a:buChar char="•"/>
            </a:pPr>
            <a:r>
              <a:rPr lang="en-US" b="1" dirty="0"/>
              <a:t>designed to be built by and for many stakeholders in parallel to accelerate development and deployment.</a:t>
            </a:r>
            <a:endParaRPr lang="en-US" dirty="0"/>
          </a:p>
          <a:p>
            <a:pPr marL="628650" lvl="1" indent="-171450">
              <a:spcBef>
                <a:spcPct val="0"/>
              </a:spcBef>
              <a:spcAft>
                <a:spcPct val="0"/>
              </a:spcAft>
              <a:buFont typeface="Arial,Sans-Serif"/>
              <a:buChar char="•"/>
            </a:pPr>
            <a:r>
              <a:rPr lang="en-US" dirty="0"/>
              <a:t>Our groundwork research and design efforts established commonality in data model, security procedures, and integration protocols which allow for the system to be built integrated from the ground up regardless of the number of build sites.</a:t>
            </a:r>
          </a:p>
          <a:p>
            <a:pPr marL="628650" lvl="1" indent="-171450">
              <a:spcBef>
                <a:spcPct val="0"/>
              </a:spcBef>
              <a:spcAft>
                <a:spcPct val="0"/>
              </a:spcAft>
              <a:buFont typeface="Arial,Sans-Serif"/>
              <a:buChar char="•"/>
            </a:pPr>
            <a:r>
              <a:rPr lang="en-US" dirty="0"/>
              <a:t>Our methods for scalable personalization allow for compounding acceleration in development as more persons are developing content for and being assessed and trained on more subjects.</a:t>
            </a:r>
          </a:p>
          <a:p>
            <a:pPr lvl="1">
              <a:spcBef>
                <a:spcPct val="0"/>
              </a:spcBef>
              <a:spcAft>
                <a:spcPct val="0"/>
              </a:spcAft>
            </a:pPr>
            <a:endParaRPr lang="en-US" dirty="0"/>
          </a:p>
          <a:p>
            <a:pPr marL="0" lvl="0" indent="0" algn="l">
              <a:spcBef>
                <a:spcPts val="0"/>
              </a:spcBef>
              <a:spcAft>
                <a:spcPts val="0"/>
              </a:spcAft>
              <a:buNone/>
            </a:pPr>
            <a:endParaRPr dirty="0">
              <a:cs typeface="Calibri"/>
            </a:endParaRPr>
          </a:p>
        </p:txBody>
      </p:sp>
      <p:sp>
        <p:nvSpPr>
          <p:cNvPr id="423" name="Google Shape;4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27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spcBef>
                <a:spcPct val="0"/>
              </a:spcBef>
              <a:spcAft>
                <a:spcPct val="0"/>
              </a:spcAft>
              <a:buFont typeface="Arial,Sans-Serif"/>
              <a:buChar char="•"/>
            </a:pPr>
            <a:r>
              <a:rPr lang="en-US" b="1" dirty="0"/>
              <a:t>an AI driven, content agnostic, personnel assessment and upskilling platform designed with trustworthiness, accessibility, and equity in mind.</a:t>
            </a:r>
            <a:endParaRPr lang="en-US" dirty="0"/>
          </a:p>
          <a:p>
            <a:pPr marL="628650" lvl="1" indent="-171450">
              <a:spcBef>
                <a:spcPct val="0"/>
              </a:spcBef>
              <a:spcAft>
                <a:spcPct val="0"/>
              </a:spcAft>
              <a:buFont typeface="Arial,Sans-Serif"/>
              <a:buChar char="•"/>
            </a:pPr>
            <a:r>
              <a:rPr lang="en-US" dirty="0"/>
              <a:t>ASPIRE meets a learner where they are and take them to where they need to be specific to their rank, role, and agency.</a:t>
            </a:r>
          </a:p>
          <a:p>
            <a:pPr marL="628650" lvl="1" indent="-171450">
              <a:spcBef>
                <a:spcPct val="0"/>
              </a:spcBef>
              <a:spcAft>
                <a:spcPct val="0"/>
              </a:spcAft>
              <a:buFont typeface="Arial,Sans-Serif"/>
              <a:buChar char="•"/>
            </a:pPr>
            <a:r>
              <a:rPr lang="en-US" dirty="0"/>
              <a:t>ASPIRE can be populated with content to assess and teach over any subject; AI is the first subject being developed.</a:t>
            </a:r>
          </a:p>
          <a:p>
            <a:pPr marL="628650" lvl="1" indent="-171450">
              <a:spcBef>
                <a:spcPct val="0"/>
              </a:spcBef>
              <a:spcAft>
                <a:spcPct val="0"/>
              </a:spcAft>
              <a:buFont typeface="Arial,Sans-Serif"/>
              <a:buChar char="•"/>
            </a:pPr>
            <a:r>
              <a:rPr lang="en-US" dirty="0"/>
              <a:t>ASPIRE’s design includes self-auditing and human auditing to ensure high functionality, minimized bias, and maximized accessibility and security.</a:t>
            </a:r>
          </a:p>
          <a:p>
            <a:pPr lvl="1">
              <a:spcBef>
                <a:spcPct val="0"/>
              </a:spcBef>
              <a:spcAft>
                <a:spcPct val="0"/>
              </a:spcAft>
            </a:pPr>
            <a:endParaRPr lang="en-US" dirty="0"/>
          </a:p>
          <a:p>
            <a:pPr marL="171450" indent="-171450">
              <a:spcBef>
                <a:spcPct val="0"/>
              </a:spcBef>
              <a:spcAft>
                <a:spcPct val="0"/>
              </a:spcAft>
              <a:buFont typeface="Arial,Sans-Serif"/>
              <a:buChar char="•"/>
            </a:pPr>
            <a:r>
              <a:rPr lang="en-US" b="1" dirty="0"/>
              <a:t>a solution for many policy- and strategy-driven needs.</a:t>
            </a:r>
            <a:endParaRPr lang="en-US" dirty="0"/>
          </a:p>
          <a:p>
            <a:pPr marL="628650" lvl="1" indent="-171450">
              <a:spcBef>
                <a:spcPct val="0"/>
              </a:spcBef>
              <a:spcAft>
                <a:spcPct val="0"/>
              </a:spcAft>
              <a:buFont typeface="Arial,Sans-Serif"/>
              <a:buChar char="•"/>
            </a:pPr>
            <a:r>
              <a:rPr lang="en-US" dirty="0"/>
              <a:t>ASPIRE’s is an efficient and flexible solution for the training requirements included in The AI Training ACT, EO 13960, EO 13859, EO 14091, the National AI R&amp;D Strategy, and elsewhere.</a:t>
            </a:r>
          </a:p>
          <a:p>
            <a:pPr marL="628650" lvl="1" indent="-171450">
              <a:spcBef>
                <a:spcPct val="0"/>
              </a:spcBef>
              <a:spcAft>
                <a:spcPct val="0"/>
              </a:spcAft>
              <a:buFont typeface="Arial,Sans-Serif"/>
              <a:buChar char="•"/>
            </a:pPr>
            <a:r>
              <a:rPr lang="en-US" dirty="0"/>
              <a:t>China and possibly others seem to be and/or pulling ahead in terms of technological R&amp;D and in educating their workforce and populous on numerous critical competencies.</a:t>
            </a:r>
          </a:p>
          <a:p>
            <a:pPr lvl="1">
              <a:spcBef>
                <a:spcPct val="0"/>
              </a:spcBef>
              <a:spcAft>
                <a:spcPct val="0"/>
              </a:spcAft>
            </a:pPr>
            <a:endParaRPr lang="en-US" dirty="0"/>
          </a:p>
          <a:p>
            <a:pPr marL="171450" indent="-171450">
              <a:spcBef>
                <a:spcPct val="0"/>
              </a:spcBef>
              <a:spcAft>
                <a:spcPct val="0"/>
              </a:spcAft>
              <a:buFont typeface="Arial,Sans-Serif"/>
              <a:buChar char="•"/>
            </a:pPr>
            <a:r>
              <a:rPr lang="en-US" b="1" dirty="0"/>
              <a:t>a solution for many context-driven needs.</a:t>
            </a:r>
            <a:endParaRPr lang="en-US" dirty="0"/>
          </a:p>
          <a:p>
            <a:pPr marL="628650" lvl="1" indent="-171450">
              <a:spcBef>
                <a:spcPct val="0"/>
              </a:spcBef>
              <a:spcAft>
                <a:spcPct val="0"/>
              </a:spcAft>
              <a:buFont typeface="Arial,Sans-Serif"/>
              <a:buChar char="•"/>
            </a:pPr>
            <a:r>
              <a:rPr lang="en-US" dirty="0"/>
              <a:t>The federal workforce is aging rapidly; development offerings like ASPIRE are shown to be strong recruitment and retention incentives.</a:t>
            </a:r>
          </a:p>
          <a:p>
            <a:pPr marL="628650" lvl="1" indent="-171450">
              <a:spcBef>
                <a:spcPct val="0"/>
              </a:spcBef>
              <a:spcAft>
                <a:spcPct val="0"/>
              </a:spcAft>
              <a:buFont typeface="Arial,Sans-Serif"/>
              <a:buChar char="•"/>
            </a:pPr>
            <a:r>
              <a:rPr lang="en-US" dirty="0"/>
              <a:t>Traditional training and education systems are not yet reliable for cultivating and vetting experts in the newest technologies.</a:t>
            </a:r>
          </a:p>
          <a:p>
            <a:pPr lvl="1">
              <a:spcBef>
                <a:spcPct val="0"/>
              </a:spcBef>
              <a:spcAft>
                <a:spcPct val="0"/>
              </a:spcAft>
            </a:pPr>
            <a:endParaRPr lang="en-US" dirty="0"/>
          </a:p>
          <a:p>
            <a:pPr marL="171450" indent="-171450">
              <a:spcBef>
                <a:spcPct val="0"/>
              </a:spcBef>
              <a:spcAft>
                <a:spcPct val="0"/>
              </a:spcAft>
              <a:buFont typeface="Arial,Sans-Serif"/>
              <a:buChar char="•"/>
            </a:pPr>
            <a:r>
              <a:rPr lang="en-US" b="1" dirty="0"/>
              <a:t>designed to be built by and for many stakeholders in parallel to accelerate development and deployment.</a:t>
            </a:r>
            <a:endParaRPr lang="en-US" dirty="0"/>
          </a:p>
          <a:p>
            <a:pPr marL="628650" lvl="1" indent="-171450">
              <a:spcBef>
                <a:spcPct val="0"/>
              </a:spcBef>
              <a:spcAft>
                <a:spcPct val="0"/>
              </a:spcAft>
              <a:buFont typeface="Arial,Sans-Serif"/>
              <a:buChar char="•"/>
            </a:pPr>
            <a:r>
              <a:rPr lang="en-US" dirty="0"/>
              <a:t>Our groundwork research and design efforts established commonality in data model, security procedures, and integration protocols which allow for the system to be built integrated from the ground up regardless of the number of build sites.</a:t>
            </a:r>
          </a:p>
          <a:p>
            <a:pPr marL="628650" lvl="1" indent="-171450">
              <a:spcBef>
                <a:spcPct val="0"/>
              </a:spcBef>
              <a:spcAft>
                <a:spcPct val="0"/>
              </a:spcAft>
              <a:buFont typeface="Arial,Sans-Serif"/>
              <a:buChar char="•"/>
            </a:pPr>
            <a:r>
              <a:rPr lang="en-US" dirty="0"/>
              <a:t>Our methods for scalable personalization allow for compounding acceleration in development as more persons are developing content for and being assessed and trained on more subjects.</a:t>
            </a:r>
          </a:p>
          <a:p>
            <a:pPr lvl="1">
              <a:spcBef>
                <a:spcPct val="0"/>
              </a:spcBef>
              <a:spcAft>
                <a:spcPct val="0"/>
              </a:spcAft>
            </a:pPr>
            <a:endParaRPr lang="en-US" dirty="0"/>
          </a:p>
          <a:p>
            <a:pPr marL="0" lvl="0" indent="0" algn="l">
              <a:spcBef>
                <a:spcPts val="0"/>
              </a:spcBef>
              <a:spcAft>
                <a:spcPts val="0"/>
              </a:spcAft>
              <a:buNone/>
            </a:pPr>
            <a:endParaRPr dirty="0">
              <a:cs typeface="Calibri"/>
            </a:endParaRPr>
          </a:p>
        </p:txBody>
      </p:sp>
      <p:sp>
        <p:nvSpPr>
          <p:cNvPr id="423" name="Google Shape;4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06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a:t>Before formally introducing what we call “The CHUNK Learning” concept, allow me a moment to demonstrate how it might work for a single lesson.</a:t>
            </a:r>
          </a:p>
          <a:p>
            <a:r>
              <a:rPr lang="en-US" sz="2600"/>
              <a:t>  </a:t>
            </a:r>
          </a:p>
          <a:p>
            <a:r>
              <a:rPr lang="en-US" sz="2600"/>
              <a:t>In the upper plane, we have a repository of learning materials.  These materials will align themselves in learning modules for each of the two students. </a:t>
            </a:r>
          </a:p>
          <a:p>
            <a:r>
              <a:rPr lang="en-US" sz="2600"/>
              <a:t> </a:t>
            </a:r>
          </a:p>
          <a:p>
            <a:r>
              <a:rPr lang="en-US" sz="2600"/>
              <a:t> &lt;click&gt;</a:t>
            </a:r>
          </a:p>
          <a:p>
            <a:r>
              <a:rPr lang="en-US" sz="2600"/>
              <a:t> </a:t>
            </a:r>
          </a:p>
          <a:p>
            <a:r>
              <a:rPr lang="en-US" sz="2600"/>
              <a:t>To begin, both students will watch the same video demonstrating why the particular topic is important. </a:t>
            </a:r>
          </a:p>
          <a:p>
            <a:r>
              <a:rPr lang="en-US" sz="2600"/>
              <a:t> </a:t>
            </a:r>
          </a:p>
          <a:p>
            <a:r>
              <a:rPr lang="en-US" sz="2600"/>
              <a:t>&lt;click&gt; </a:t>
            </a:r>
          </a:p>
          <a:p>
            <a:r>
              <a:rPr lang="en-US" sz="2600"/>
              <a:t> </a:t>
            </a:r>
          </a:p>
          <a:p>
            <a:r>
              <a:rPr lang="en-US" sz="2600"/>
              <a:t>Each student will then watch a video demonstrating how that particular topic is applied within his/her discipline (based on his/her profile). The video which best matches the student’s profile will be shown to the student; however, alternative videos loosely connected to the student’s profile are also available for student review.</a:t>
            </a:r>
          </a:p>
          <a:p>
            <a:r>
              <a:rPr lang="en-US" sz="2600"/>
              <a:t> </a:t>
            </a:r>
          </a:p>
          <a:p>
            <a:r>
              <a:rPr lang="en-US" sz="2600"/>
              <a:t>&lt;click&gt; </a:t>
            </a:r>
          </a:p>
          <a:p>
            <a:r>
              <a:rPr lang="en-US" sz="2600"/>
              <a:t> </a:t>
            </a:r>
          </a:p>
          <a:p>
            <a:r>
              <a:rPr lang="en-US" sz="2600"/>
              <a:t>Next, the lesson plan is built where, in this example, the assigned reading is different for each student, but the slide review and example problems are the same. Additionally, the cyber systems student has some additional material related to programming. Once again, loosely connect additional learning materials are presented for optional student review. Enabling the student to achieve any desired level of breadth and depth.</a:t>
            </a:r>
          </a:p>
          <a:p>
            <a:r>
              <a:rPr lang="en-US" sz="2600"/>
              <a:t> </a:t>
            </a:r>
          </a:p>
          <a:p>
            <a:r>
              <a:rPr lang="en-US" sz="2600"/>
              <a:t>&lt;click&gt; </a:t>
            </a:r>
          </a:p>
          <a:p>
            <a:r>
              <a:rPr lang="en-US" sz="2600"/>
              <a:t> </a:t>
            </a:r>
          </a:p>
          <a:p>
            <a:r>
              <a:rPr lang="en-US" sz="2600"/>
              <a:t>Lastly, in this example, a common assessment is presented to both students. Each student ends up with a real-time and adaptive, personalized CHUNK module.</a:t>
            </a:r>
          </a:p>
          <a:p>
            <a:r>
              <a:rPr lang="en-US" sz="2600"/>
              <a:t> </a:t>
            </a:r>
          </a:p>
          <a:p>
            <a:r>
              <a:rPr lang="en-US" sz="2600"/>
              <a:t>&lt;next slide&gt;</a:t>
            </a:r>
          </a:p>
          <a:p>
            <a:endParaRPr lang="en-US"/>
          </a:p>
        </p:txBody>
      </p:sp>
      <p:sp>
        <p:nvSpPr>
          <p:cNvPr id="4" name="Slide Number Placeholder 3"/>
          <p:cNvSpPr>
            <a:spLocks noGrp="1"/>
          </p:cNvSpPr>
          <p:nvPr>
            <p:ph type="sldNum" sz="quarter" idx="5"/>
          </p:nvPr>
        </p:nvSpPr>
        <p:spPr/>
        <p:txBody>
          <a:bodyPr/>
          <a:lstStyle/>
          <a:p>
            <a:fld id="{0F0EC919-7EA6-4516-A29C-D46A39766E4A}" type="slidenum">
              <a:rPr lang="en-US" smtClean="0"/>
              <a:t>10</a:t>
            </a:fld>
            <a:endParaRPr lang="en-US"/>
          </a:p>
        </p:txBody>
      </p:sp>
    </p:spTree>
    <p:extLst>
      <p:ext uri="{BB962C8B-B14F-4D97-AF65-F5344CB8AC3E}">
        <p14:creationId xmlns:p14="http://schemas.microsoft.com/office/powerpoint/2010/main" val="155414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spcBef>
                <a:spcPct val="0"/>
              </a:spcBef>
              <a:spcAft>
                <a:spcPct val="0"/>
              </a:spcAft>
              <a:buFont typeface="Arial,Sans-Serif"/>
              <a:buChar char="•"/>
            </a:pPr>
            <a:r>
              <a:rPr lang="en-US" b="1" dirty="0"/>
              <a:t>an AI driven, content agnostic, personnel assessment and upskilling platform designed with trustworthiness, accessibility, and equity in mind.</a:t>
            </a:r>
            <a:endParaRPr lang="en-US" dirty="0"/>
          </a:p>
          <a:p>
            <a:pPr marL="628650" lvl="1" indent="-171450">
              <a:spcBef>
                <a:spcPct val="0"/>
              </a:spcBef>
              <a:spcAft>
                <a:spcPct val="0"/>
              </a:spcAft>
              <a:buFont typeface="Arial,Sans-Serif"/>
              <a:buChar char="•"/>
            </a:pPr>
            <a:r>
              <a:rPr lang="en-US" dirty="0"/>
              <a:t>ASPIRE meets a learner where they are and take them to where they need to be specific to their rank, role, and agency.</a:t>
            </a:r>
          </a:p>
          <a:p>
            <a:pPr marL="628650" lvl="1" indent="-171450">
              <a:spcBef>
                <a:spcPct val="0"/>
              </a:spcBef>
              <a:spcAft>
                <a:spcPct val="0"/>
              </a:spcAft>
              <a:buFont typeface="Arial,Sans-Serif"/>
              <a:buChar char="•"/>
            </a:pPr>
            <a:r>
              <a:rPr lang="en-US" dirty="0"/>
              <a:t>ASPIRE can be populated with content to assess and teach over any subject; AI is the first subject being developed.</a:t>
            </a:r>
          </a:p>
          <a:p>
            <a:pPr marL="628650" lvl="1" indent="-171450">
              <a:spcBef>
                <a:spcPct val="0"/>
              </a:spcBef>
              <a:spcAft>
                <a:spcPct val="0"/>
              </a:spcAft>
              <a:buFont typeface="Arial,Sans-Serif"/>
              <a:buChar char="•"/>
            </a:pPr>
            <a:r>
              <a:rPr lang="en-US" dirty="0"/>
              <a:t>ASPIRE’s design includes self-auditing and human auditing to ensure high functionality, minimized bias, and maximized accessibility and security.</a:t>
            </a:r>
          </a:p>
          <a:p>
            <a:pPr lvl="1">
              <a:spcBef>
                <a:spcPct val="0"/>
              </a:spcBef>
              <a:spcAft>
                <a:spcPct val="0"/>
              </a:spcAft>
            </a:pPr>
            <a:endParaRPr lang="en-US" dirty="0"/>
          </a:p>
          <a:p>
            <a:pPr marL="171450" indent="-171450">
              <a:spcBef>
                <a:spcPct val="0"/>
              </a:spcBef>
              <a:spcAft>
                <a:spcPct val="0"/>
              </a:spcAft>
              <a:buFont typeface="Arial,Sans-Serif"/>
              <a:buChar char="•"/>
            </a:pPr>
            <a:r>
              <a:rPr lang="en-US" b="1" dirty="0"/>
              <a:t>a solution for many policy- and strategy-driven needs.</a:t>
            </a:r>
            <a:endParaRPr lang="en-US" dirty="0"/>
          </a:p>
          <a:p>
            <a:pPr marL="628650" lvl="1" indent="-171450">
              <a:spcBef>
                <a:spcPct val="0"/>
              </a:spcBef>
              <a:spcAft>
                <a:spcPct val="0"/>
              </a:spcAft>
              <a:buFont typeface="Arial,Sans-Serif"/>
              <a:buChar char="•"/>
            </a:pPr>
            <a:r>
              <a:rPr lang="en-US" dirty="0"/>
              <a:t>ASPIRE’s is an efficient and flexible solution for the training requirements included in The AI Training ACT, EO 13960, EO 13859, EO 14091, the National AI R&amp;D Strategy, and elsewhere.</a:t>
            </a:r>
          </a:p>
          <a:p>
            <a:pPr marL="628650" lvl="1" indent="-171450">
              <a:spcBef>
                <a:spcPct val="0"/>
              </a:spcBef>
              <a:spcAft>
                <a:spcPct val="0"/>
              </a:spcAft>
              <a:buFont typeface="Arial,Sans-Serif"/>
              <a:buChar char="•"/>
            </a:pPr>
            <a:r>
              <a:rPr lang="en-US" dirty="0"/>
              <a:t>China and possibly others seem to be and/or pulling ahead in terms of technological R&amp;D and in educating their workforce and populous on numerous critical competencies.</a:t>
            </a:r>
          </a:p>
          <a:p>
            <a:pPr lvl="1">
              <a:spcBef>
                <a:spcPct val="0"/>
              </a:spcBef>
              <a:spcAft>
                <a:spcPct val="0"/>
              </a:spcAft>
            </a:pPr>
            <a:endParaRPr lang="en-US" dirty="0"/>
          </a:p>
          <a:p>
            <a:pPr marL="171450" indent="-171450">
              <a:spcBef>
                <a:spcPct val="0"/>
              </a:spcBef>
              <a:spcAft>
                <a:spcPct val="0"/>
              </a:spcAft>
              <a:buFont typeface="Arial,Sans-Serif"/>
              <a:buChar char="•"/>
            </a:pPr>
            <a:r>
              <a:rPr lang="en-US" b="1" dirty="0"/>
              <a:t>a solution for many context-driven needs.</a:t>
            </a:r>
            <a:endParaRPr lang="en-US" dirty="0"/>
          </a:p>
          <a:p>
            <a:pPr marL="628650" lvl="1" indent="-171450">
              <a:spcBef>
                <a:spcPct val="0"/>
              </a:spcBef>
              <a:spcAft>
                <a:spcPct val="0"/>
              </a:spcAft>
              <a:buFont typeface="Arial,Sans-Serif"/>
              <a:buChar char="•"/>
            </a:pPr>
            <a:r>
              <a:rPr lang="en-US" dirty="0"/>
              <a:t>The federal workforce is aging rapidly; development offerings like ASPIRE are shown to be strong recruitment and retention incentives.</a:t>
            </a:r>
          </a:p>
          <a:p>
            <a:pPr marL="628650" lvl="1" indent="-171450">
              <a:spcBef>
                <a:spcPct val="0"/>
              </a:spcBef>
              <a:spcAft>
                <a:spcPct val="0"/>
              </a:spcAft>
              <a:buFont typeface="Arial,Sans-Serif"/>
              <a:buChar char="•"/>
            </a:pPr>
            <a:r>
              <a:rPr lang="en-US" dirty="0"/>
              <a:t>Traditional training and education systems are not yet reliable for cultivating and vetting experts in the newest technologies.</a:t>
            </a:r>
          </a:p>
          <a:p>
            <a:pPr lvl="1">
              <a:spcBef>
                <a:spcPct val="0"/>
              </a:spcBef>
              <a:spcAft>
                <a:spcPct val="0"/>
              </a:spcAft>
            </a:pPr>
            <a:endParaRPr lang="en-US" dirty="0"/>
          </a:p>
          <a:p>
            <a:pPr marL="171450" indent="-171450">
              <a:spcBef>
                <a:spcPct val="0"/>
              </a:spcBef>
              <a:spcAft>
                <a:spcPct val="0"/>
              </a:spcAft>
              <a:buFont typeface="Arial,Sans-Serif"/>
              <a:buChar char="•"/>
            </a:pPr>
            <a:r>
              <a:rPr lang="en-US" b="1" dirty="0"/>
              <a:t>designed to be built by and for many stakeholders in parallel to accelerate development and deployment.</a:t>
            </a:r>
            <a:endParaRPr lang="en-US" dirty="0"/>
          </a:p>
          <a:p>
            <a:pPr marL="628650" lvl="1" indent="-171450">
              <a:spcBef>
                <a:spcPct val="0"/>
              </a:spcBef>
              <a:spcAft>
                <a:spcPct val="0"/>
              </a:spcAft>
              <a:buFont typeface="Arial,Sans-Serif"/>
              <a:buChar char="•"/>
            </a:pPr>
            <a:r>
              <a:rPr lang="en-US" dirty="0"/>
              <a:t>Our groundwork research and design efforts established commonality in data model, security procedures, and integration protocols which allow for the system to be built integrated from the ground up regardless of the number of build sites.</a:t>
            </a:r>
          </a:p>
          <a:p>
            <a:pPr marL="628650" lvl="1" indent="-171450">
              <a:spcBef>
                <a:spcPct val="0"/>
              </a:spcBef>
              <a:spcAft>
                <a:spcPct val="0"/>
              </a:spcAft>
              <a:buFont typeface="Arial,Sans-Serif"/>
              <a:buChar char="•"/>
            </a:pPr>
            <a:r>
              <a:rPr lang="en-US" dirty="0"/>
              <a:t>Our methods for scalable personalization allow for compounding acceleration in development as more persons are developing content for and being assessed and trained on more subjects.</a:t>
            </a:r>
          </a:p>
          <a:p>
            <a:pPr lvl="1">
              <a:spcBef>
                <a:spcPct val="0"/>
              </a:spcBef>
              <a:spcAft>
                <a:spcPct val="0"/>
              </a:spcAft>
            </a:pPr>
            <a:endParaRPr lang="en-US" dirty="0"/>
          </a:p>
          <a:p>
            <a:pPr marL="0" lvl="0" indent="0" algn="l">
              <a:spcBef>
                <a:spcPts val="0"/>
              </a:spcBef>
              <a:spcAft>
                <a:spcPts val="0"/>
              </a:spcAft>
              <a:buNone/>
            </a:pPr>
            <a:endParaRPr dirty="0">
              <a:cs typeface="Calibri"/>
            </a:endParaRPr>
          </a:p>
        </p:txBody>
      </p:sp>
      <p:sp>
        <p:nvSpPr>
          <p:cNvPr id="423" name="Google Shape;4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09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CD5EF-C971-419F-AD43-E0687695BF21}" type="slidenum">
              <a:rPr lang="en-US" smtClean="0"/>
              <a:t>14</a:t>
            </a:fld>
            <a:endParaRPr lang="en-US"/>
          </a:p>
        </p:txBody>
      </p:sp>
    </p:spTree>
    <p:extLst>
      <p:ext uri="{BB962C8B-B14F-4D97-AF65-F5344CB8AC3E}">
        <p14:creationId xmlns:p14="http://schemas.microsoft.com/office/powerpoint/2010/main" val="177104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spcBef>
                <a:spcPct val="0"/>
              </a:spcBef>
              <a:spcAft>
                <a:spcPct val="0"/>
              </a:spcAft>
              <a:buFont typeface="Arial,Sans-Serif"/>
              <a:buChar char="•"/>
            </a:pPr>
            <a:r>
              <a:rPr lang="en-US" b="1" dirty="0"/>
              <a:t>an AI driven, content agnostic, personnel assessment and upskilling platform designed with trustworthiness, accessibility, and equity in mind.</a:t>
            </a:r>
            <a:endParaRPr lang="en-US" dirty="0"/>
          </a:p>
          <a:p>
            <a:pPr marL="628650" lvl="1" indent="-171450">
              <a:spcBef>
                <a:spcPct val="0"/>
              </a:spcBef>
              <a:spcAft>
                <a:spcPct val="0"/>
              </a:spcAft>
              <a:buFont typeface="Arial,Sans-Serif"/>
              <a:buChar char="•"/>
            </a:pPr>
            <a:r>
              <a:rPr lang="en-US" dirty="0"/>
              <a:t>ASPIRE meets a learner where they are and take them to where they need to be specific to their rank, role, and agency.</a:t>
            </a:r>
          </a:p>
          <a:p>
            <a:pPr marL="628650" lvl="1" indent="-171450">
              <a:spcBef>
                <a:spcPct val="0"/>
              </a:spcBef>
              <a:spcAft>
                <a:spcPct val="0"/>
              </a:spcAft>
              <a:buFont typeface="Arial,Sans-Serif"/>
              <a:buChar char="•"/>
            </a:pPr>
            <a:r>
              <a:rPr lang="en-US" dirty="0"/>
              <a:t>ASPIRE can be populated with content to assess and teach over any subject; AI is the first subject being developed.</a:t>
            </a:r>
          </a:p>
          <a:p>
            <a:pPr marL="628650" lvl="1" indent="-171450">
              <a:spcBef>
                <a:spcPct val="0"/>
              </a:spcBef>
              <a:spcAft>
                <a:spcPct val="0"/>
              </a:spcAft>
              <a:buFont typeface="Arial,Sans-Serif"/>
              <a:buChar char="•"/>
            </a:pPr>
            <a:r>
              <a:rPr lang="en-US" dirty="0"/>
              <a:t>ASPIRE’s design includes self-auditing and human auditing to ensure high functionality, minimized bias, and maximized accessibility and security.</a:t>
            </a:r>
          </a:p>
          <a:p>
            <a:pPr lvl="1">
              <a:spcBef>
                <a:spcPct val="0"/>
              </a:spcBef>
              <a:spcAft>
                <a:spcPct val="0"/>
              </a:spcAft>
            </a:pPr>
            <a:endParaRPr lang="en-US" dirty="0"/>
          </a:p>
          <a:p>
            <a:pPr marL="171450" indent="-171450">
              <a:spcBef>
                <a:spcPct val="0"/>
              </a:spcBef>
              <a:spcAft>
                <a:spcPct val="0"/>
              </a:spcAft>
              <a:buFont typeface="Arial,Sans-Serif"/>
              <a:buChar char="•"/>
            </a:pPr>
            <a:r>
              <a:rPr lang="en-US" b="1" dirty="0"/>
              <a:t>a solution for many policy- and strategy-driven needs.</a:t>
            </a:r>
            <a:endParaRPr lang="en-US" dirty="0"/>
          </a:p>
          <a:p>
            <a:pPr marL="628650" lvl="1" indent="-171450">
              <a:spcBef>
                <a:spcPct val="0"/>
              </a:spcBef>
              <a:spcAft>
                <a:spcPct val="0"/>
              </a:spcAft>
              <a:buFont typeface="Arial,Sans-Serif"/>
              <a:buChar char="•"/>
            </a:pPr>
            <a:r>
              <a:rPr lang="en-US" dirty="0"/>
              <a:t>ASPIRE’s is an efficient and flexible solution for the training requirements included in The AI Training ACT, EO 13960, EO 13859, EO 14091, the National AI R&amp;D Strategy, and elsewhere.</a:t>
            </a:r>
          </a:p>
          <a:p>
            <a:pPr marL="628650" lvl="1" indent="-171450">
              <a:spcBef>
                <a:spcPct val="0"/>
              </a:spcBef>
              <a:spcAft>
                <a:spcPct val="0"/>
              </a:spcAft>
              <a:buFont typeface="Arial,Sans-Serif"/>
              <a:buChar char="•"/>
            </a:pPr>
            <a:r>
              <a:rPr lang="en-US" dirty="0"/>
              <a:t>China and possibly others seem to be and/or pulling ahead in terms of technological R&amp;D and in educating their workforce and populous on numerous critical competencies.</a:t>
            </a:r>
          </a:p>
          <a:p>
            <a:pPr lvl="1">
              <a:spcBef>
                <a:spcPct val="0"/>
              </a:spcBef>
              <a:spcAft>
                <a:spcPct val="0"/>
              </a:spcAft>
            </a:pPr>
            <a:endParaRPr lang="en-US" dirty="0"/>
          </a:p>
          <a:p>
            <a:pPr marL="171450" indent="-171450">
              <a:spcBef>
                <a:spcPct val="0"/>
              </a:spcBef>
              <a:spcAft>
                <a:spcPct val="0"/>
              </a:spcAft>
              <a:buFont typeface="Arial,Sans-Serif"/>
              <a:buChar char="•"/>
            </a:pPr>
            <a:r>
              <a:rPr lang="en-US" b="1" dirty="0"/>
              <a:t>a solution for many context-driven needs.</a:t>
            </a:r>
            <a:endParaRPr lang="en-US" dirty="0"/>
          </a:p>
          <a:p>
            <a:pPr marL="628650" lvl="1" indent="-171450">
              <a:spcBef>
                <a:spcPct val="0"/>
              </a:spcBef>
              <a:spcAft>
                <a:spcPct val="0"/>
              </a:spcAft>
              <a:buFont typeface="Arial,Sans-Serif"/>
              <a:buChar char="•"/>
            </a:pPr>
            <a:r>
              <a:rPr lang="en-US" dirty="0"/>
              <a:t>The federal workforce is aging rapidly; development offerings like ASPIRE are shown to be strong recruitment and retention incentives.</a:t>
            </a:r>
          </a:p>
          <a:p>
            <a:pPr marL="628650" lvl="1" indent="-171450">
              <a:spcBef>
                <a:spcPct val="0"/>
              </a:spcBef>
              <a:spcAft>
                <a:spcPct val="0"/>
              </a:spcAft>
              <a:buFont typeface="Arial,Sans-Serif"/>
              <a:buChar char="•"/>
            </a:pPr>
            <a:r>
              <a:rPr lang="en-US" dirty="0"/>
              <a:t>Traditional training and education systems are not yet reliable for cultivating and vetting experts in the newest technologies.</a:t>
            </a:r>
          </a:p>
          <a:p>
            <a:pPr lvl="1">
              <a:spcBef>
                <a:spcPct val="0"/>
              </a:spcBef>
              <a:spcAft>
                <a:spcPct val="0"/>
              </a:spcAft>
            </a:pPr>
            <a:endParaRPr lang="en-US" dirty="0"/>
          </a:p>
          <a:p>
            <a:pPr marL="171450" indent="-171450">
              <a:spcBef>
                <a:spcPct val="0"/>
              </a:spcBef>
              <a:spcAft>
                <a:spcPct val="0"/>
              </a:spcAft>
              <a:buFont typeface="Arial,Sans-Serif"/>
              <a:buChar char="•"/>
            </a:pPr>
            <a:r>
              <a:rPr lang="en-US" b="1" dirty="0"/>
              <a:t>designed to be built by and for many stakeholders in parallel to accelerate development and deployment.</a:t>
            </a:r>
            <a:endParaRPr lang="en-US" dirty="0"/>
          </a:p>
          <a:p>
            <a:pPr marL="628650" lvl="1" indent="-171450">
              <a:spcBef>
                <a:spcPct val="0"/>
              </a:spcBef>
              <a:spcAft>
                <a:spcPct val="0"/>
              </a:spcAft>
              <a:buFont typeface="Arial,Sans-Serif"/>
              <a:buChar char="•"/>
            </a:pPr>
            <a:r>
              <a:rPr lang="en-US" dirty="0"/>
              <a:t>Our groundwork research and design efforts established commonality in data model, security procedures, and integration protocols which allow for the system to be built integrated from the ground up regardless of the number of build sites.</a:t>
            </a:r>
          </a:p>
          <a:p>
            <a:pPr marL="628650" lvl="1" indent="-171450">
              <a:spcBef>
                <a:spcPct val="0"/>
              </a:spcBef>
              <a:spcAft>
                <a:spcPct val="0"/>
              </a:spcAft>
              <a:buFont typeface="Arial,Sans-Serif"/>
              <a:buChar char="•"/>
            </a:pPr>
            <a:r>
              <a:rPr lang="en-US" dirty="0"/>
              <a:t>Our methods for scalable personalization allow for compounding acceleration in development as more persons are developing content for and being assessed and trained on more subjects.</a:t>
            </a:r>
          </a:p>
          <a:p>
            <a:pPr lvl="1">
              <a:spcBef>
                <a:spcPct val="0"/>
              </a:spcBef>
              <a:spcAft>
                <a:spcPct val="0"/>
              </a:spcAft>
            </a:pPr>
            <a:endParaRPr lang="en-US" dirty="0"/>
          </a:p>
          <a:p>
            <a:pPr marL="0" lvl="0" indent="0" algn="l">
              <a:spcBef>
                <a:spcPts val="0"/>
              </a:spcBef>
              <a:spcAft>
                <a:spcPts val="0"/>
              </a:spcAft>
              <a:buNone/>
            </a:pPr>
            <a:endParaRPr dirty="0">
              <a:cs typeface="Calibri"/>
            </a:endParaRPr>
          </a:p>
        </p:txBody>
      </p:sp>
      <p:sp>
        <p:nvSpPr>
          <p:cNvPr id="423" name="Google Shape;4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027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1147762"/>
            <a:ext cx="1490472" cy="1485900"/>
          </a:xfrm>
          <a:prstGeom prst="rect">
            <a:avLst/>
          </a:prstGeom>
        </p:spPr>
      </p:pic>
    </p:spTree>
    <p:extLst>
      <p:ext uri="{BB962C8B-B14F-4D97-AF65-F5344CB8AC3E}">
        <p14:creationId xmlns:p14="http://schemas.microsoft.com/office/powerpoint/2010/main" val="1562126208"/>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6300"/>
            <a:ext cx="10515600" cy="2695576"/>
          </a:xfrm>
        </p:spPr>
        <p:txBody>
          <a:bodyPr anchor="b">
            <a:normAutofit/>
          </a:bodyPr>
          <a:lstStyle>
            <a:lvl1pPr algn="l">
              <a:defRPr sz="36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1851" y="3751265"/>
            <a:ext cx="105156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36782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50679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122070"/>
            <a:ext cx="10515600" cy="749808"/>
          </a:xfrm>
        </p:spPr>
        <p:txBody>
          <a:bodyPr/>
          <a:lstStyle/>
          <a:p>
            <a:r>
              <a:rPr lang="en-US"/>
              <a:t>Click to edit master title style</a:t>
            </a:r>
          </a:p>
        </p:txBody>
      </p:sp>
      <p:sp>
        <p:nvSpPr>
          <p:cNvPr id="3" name="Text Placeholder 2"/>
          <p:cNvSpPr>
            <a:spLocks noGrp="1"/>
          </p:cNvSpPr>
          <p:nvPr>
            <p:ph type="body" idx="1" hasCustomPrompt="1"/>
          </p:nvPr>
        </p:nvSpPr>
        <p:spPr>
          <a:xfrm>
            <a:off x="839789" y="1137442"/>
            <a:ext cx="5157787"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 </a:t>
            </a:r>
          </a:p>
        </p:txBody>
      </p:sp>
      <p:sp>
        <p:nvSpPr>
          <p:cNvPr id="4" name="Content Placeholder 3"/>
          <p:cNvSpPr>
            <a:spLocks noGrp="1"/>
          </p:cNvSpPr>
          <p:nvPr>
            <p:ph sz="half" idx="2"/>
          </p:nvPr>
        </p:nvSpPr>
        <p:spPr>
          <a:xfrm>
            <a:off x="839789" y="1645920"/>
            <a:ext cx="5157787"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1" y="1133856"/>
            <a:ext cx="5183188"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6" name="Content Placeholder 5"/>
          <p:cNvSpPr>
            <a:spLocks noGrp="1"/>
          </p:cNvSpPr>
          <p:nvPr>
            <p:ph sz="quarter" idx="4"/>
          </p:nvPr>
        </p:nvSpPr>
        <p:spPr>
          <a:xfrm>
            <a:off x="6172201" y="1645920"/>
            <a:ext cx="5183188"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96617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80432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52485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1_Title Slide">
    <p:bg>
      <p:bgPr>
        <a:solidFill>
          <a:srgbClr val="002F56"/>
        </a:solidFill>
        <a:effectLst/>
      </p:bgPr>
    </p:bg>
    <p:spTree>
      <p:nvGrpSpPr>
        <p:cNvPr id="1" name="Shape 16"/>
        <p:cNvGrpSpPr/>
        <p:nvPr/>
      </p:nvGrpSpPr>
      <p:grpSpPr>
        <a:xfrm>
          <a:off x="0" y="0"/>
          <a:ext cx="0" cy="0"/>
          <a:chOff x="0" y="0"/>
          <a:chExt cx="0" cy="0"/>
        </a:xfrm>
      </p:grpSpPr>
      <p:pic>
        <p:nvPicPr>
          <p:cNvPr id="17" name="Google Shape;17;p10"/>
          <p:cNvPicPr preferRelativeResize="0"/>
          <p:nvPr/>
        </p:nvPicPr>
        <p:blipFill rotWithShape="1">
          <a:blip r:embed="rId2">
            <a:alphaModFix/>
          </a:blip>
          <a:srcRect/>
          <a:stretch/>
        </p:blipFill>
        <p:spPr>
          <a:xfrm>
            <a:off x="10109427" y="327775"/>
            <a:ext cx="1850690" cy="810433"/>
          </a:xfrm>
          <a:prstGeom prst="rect">
            <a:avLst/>
          </a:prstGeom>
          <a:noFill/>
          <a:ln>
            <a:noFill/>
          </a:ln>
        </p:spPr>
      </p:pic>
      <p:pic>
        <p:nvPicPr>
          <p:cNvPr id="18" name="Google Shape;18;p10"/>
          <p:cNvPicPr preferRelativeResize="0"/>
          <p:nvPr/>
        </p:nvPicPr>
        <p:blipFill rotWithShape="1">
          <a:blip r:embed="rId3">
            <a:alphaModFix amt="17000"/>
          </a:blip>
          <a:srcRect t="33903" b="4214"/>
          <a:stretch/>
        </p:blipFill>
        <p:spPr>
          <a:xfrm>
            <a:off x="0" y="1989761"/>
            <a:ext cx="12192000" cy="4289763"/>
          </a:xfrm>
          <a:prstGeom prst="rect">
            <a:avLst/>
          </a:prstGeom>
          <a:noFill/>
          <a:ln>
            <a:noFill/>
          </a:ln>
        </p:spPr>
      </p:pic>
      <p:pic>
        <p:nvPicPr>
          <p:cNvPr id="19" name="Google Shape;19;p10"/>
          <p:cNvPicPr preferRelativeResize="0"/>
          <p:nvPr/>
        </p:nvPicPr>
        <p:blipFill rotWithShape="1">
          <a:blip r:embed="rId4">
            <a:alphaModFix amt="57000"/>
          </a:blip>
          <a:srcRect t="49466" b="11942"/>
          <a:stretch/>
        </p:blipFill>
        <p:spPr>
          <a:xfrm>
            <a:off x="2214" y="3470891"/>
            <a:ext cx="12192000" cy="2675140"/>
          </a:xfrm>
          <a:prstGeom prst="rect">
            <a:avLst/>
          </a:prstGeom>
          <a:noFill/>
          <a:ln>
            <a:noFill/>
          </a:ln>
        </p:spPr>
      </p:pic>
      <p:pic>
        <p:nvPicPr>
          <p:cNvPr id="20" name="Google Shape;20;p10"/>
          <p:cNvPicPr preferRelativeResize="0"/>
          <p:nvPr/>
        </p:nvPicPr>
        <p:blipFill rotWithShape="1">
          <a:blip r:embed="rId5">
            <a:alphaModFix/>
          </a:blip>
          <a:srcRect/>
          <a:stretch/>
        </p:blipFill>
        <p:spPr>
          <a:xfrm>
            <a:off x="416720" y="1408662"/>
            <a:ext cx="1850690" cy="1845013"/>
          </a:xfrm>
          <a:prstGeom prst="rect">
            <a:avLst/>
          </a:prstGeom>
          <a:noFill/>
          <a:ln>
            <a:noFill/>
          </a:ln>
        </p:spPr>
      </p:pic>
      <p:sp>
        <p:nvSpPr>
          <p:cNvPr id="24" name="Google Shape;24;p10"/>
          <p:cNvSpPr txBox="1">
            <a:spLocks noGrp="1"/>
          </p:cNvSpPr>
          <p:nvPr>
            <p:ph type="ctrTitle"/>
          </p:nvPr>
        </p:nvSpPr>
        <p:spPr>
          <a:xfrm>
            <a:off x="2474649" y="1887450"/>
            <a:ext cx="9097758" cy="87560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6500"/>
              <a:buFont typeface="Calibri"/>
              <a:buNone/>
              <a:defRPr sz="65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10"/>
          <p:cNvSpPr txBox="1">
            <a:spLocks noGrp="1"/>
          </p:cNvSpPr>
          <p:nvPr>
            <p:ph type="subTitle" idx="1"/>
          </p:nvPr>
        </p:nvSpPr>
        <p:spPr>
          <a:xfrm>
            <a:off x="2474649" y="2820512"/>
            <a:ext cx="8382000" cy="433163"/>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3000"/>
              <a:buNone/>
              <a:defRPr sz="3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10"/>
          <p:cNvSpPr txBox="1">
            <a:spLocks noGrp="1"/>
          </p:cNvSpPr>
          <p:nvPr>
            <p:ph type="body" idx="2"/>
          </p:nvPr>
        </p:nvSpPr>
        <p:spPr>
          <a:xfrm>
            <a:off x="2470258" y="3364874"/>
            <a:ext cx="8382000" cy="774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22224478"/>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838200" y="542841"/>
            <a:ext cx="8665564" cy="7529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2F56"/>
              </a:buClr>
              <a:buSzPts val="3600"/>
              <a:buFont typeface="Calibri"/>
              <a:buNone/>
              <a:defRPr sz="3600" b="1" i="0" u="none" strike="noStrike" cap="none">
                <a:solidFill>
                  <a:srgbClr val="002F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11"/>
          <p:cNvSpPr txBox="1">
            <a:spLocks noGrp="1"/>
          </p:cNvSpPr>
          <p:nvPr>
            <p:ph type="body" idx="1"/>
          </p:nvPr>
        </p:nvSpPr>
        <p:spPr>
          <a:xfrm>
            <a:off x="838200" y="1608667"/>
            <a:ext cx="10515600" cy="4247991"/>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chemeClr val="dk1"/>
              </a:buClr>
              <a:buSzPts val="2200"/>
              <a:buChar char="•"/>
              <a:defRPr/>
            </a:lvl1pPr>
            <a:lvl2pPr marL="914400" lvl="1" indent="-355600" algn="l">
              <a:lnSpc>
                <a:spcPct val="110000"/>
              </a:lnSpc>
              <a:spcBef>
                <a:spcPts val="500"/>
              </a:spcBef>
              <a:spcAft>
                <a:spcPts val="0"/>
              </a:spcAft>
              <a:buClr>
                <a:schemeClr val="dk1"/>
              </a:buClr>
              <a:buSzPts val="20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30200" algn="l">
              <a:lnSpc>
                <a:spcPct val="110000"/>
              </a:lnSpc>
              <a:spcBef>
                <a:spcPts val="500"/>
              </a:spcBef>
              <a:spcAft>
                <a:spcPts val="0"/>
              </a:spcAft>
              <a:buClr>
                <a:schemeClr val="dk1"/>
              </a:buClr>
              <a:buSzPts val="1600"/>
              <a:buChar char="•"/>
              <a:defRPr/>
            </a:lvl4pPr>
            <a:lvl5pPr marL="2286000" lvl="4" indent="-317500" algn="l">
              <a:lnSpc>
                <a:spcPct val="11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11"/>
          <p:cNvPicPr preferRelativeResize="0"/>
          <p:nvPr/>
        </p:nvPicPr>
        <p:blipFill rotWithShape="1">
          <a:blip r:embed="rId2">
            <a:alphaModFix/>
          </a:blip>
          <a:srcRect/>
          <a:stretch/>
        </p:blipFill>
        <p:spPr>
          <a:xfrm>
            <a:off x="10178320" y="420181"/>
            <a:ext cx="1697467" cy="533489"/>
          </a:xfrm>
          <a:prstGeom prst="rect">
            <a:avLst/>
          </a:prstGeom>
          <a:noFill/>
          <a:ln>
            <a:noFill/>
          </a:ln>
        </p:spPr>
      </p:pic>
    </p:spTree>
    <p:extLst>
      <p:ext uri="{BB962C8B-B14F-4D97-AF65-F5344CB8AC3E}">
        <p14:creationId xmlns:p14="http://schemas.microsoft.com/office/powerpoint/2010/main" val="1296917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d Slide 2">
  <p:cSld name="End Slide 2">
    <p:bg>
      <p:bgPr>
        <a:solidFill>
          <a:srgbClr val="002F56"/>
        </a:solidFill>
        <a:effectLst/>
      </p:bgPr>
    </p:bg>
    <p:spTree>
      <p:nvGrpSpPr>
        <p:cNvPr id="1" name="Shape 74"/>
        <p:cNvGrpSpPr/>
        <p:nvPr/>
      </p:nvGrpSpPr>
      <p:grpSpPr>
        <a:xfrm>
          <a:off x="0" y="0"/>
          <a:ext cx="0" cy="0"/>
          <a:chOff x="0" y="0"/>
          <a:chExt cx="0" cy="0"/>
        </a:xfrm>
      </p:grpSpPr>
      <p:pic>
        <p:nvPicPr>
          <p:cNvPr id="76" name="Google Shape;76;p16"/>
          <p:cNvPicPr preferRelativeResize="0"/>
          <p:nvPr/>
        </p:nvPicPr>
        <p:blipFill rotWithShape="1">
          <a:blip r:embed="rId2">
            <a:alphaModFix amt="17000"/>
          </a:blip>
          <a:srcRect t="33903" b="4214"/>
          <a:stretch/>
        </p:blipFill>
        <p:spPr>
          <a:xfrm>
            <a:off x="-2214" y="850509"/>
            <a:ext cx="12192000" cy="4289763"/>
          </a:xfrm>
          <a:prstGeom prst="rect">
            <a:avLst/>
          </a:prstGeom>
          <a:noFill/>
          <a:ln>
            <a:noFill/>
          </a:ln>
        </p:spPr>
      </p:pic>
      <p:pic>
        <p:nvPicPr>
          <p:cNvPr id="77" name="Google Shape;77;p16"/>
          <p:cNvPicPr preferRelativeResize="0"/>
          <p:nvPr/>
        </p:nvPicPr>
        <p:blipFill rotWithShape="1">
          <a:blip r:embed="rId3">
            <a:alphaModFix amt="57000"/>
          </a:blip>
          <a:srcRect t="49466" b="11942"/>
          <a:stretch/>
        </p:blipFill>
        <p:spPr>
          <a:xfrm>
            <a:off x="0" y="2331639"/>
            <a:ext cx="12192000" cy="2675140"/>
          </a:xfrm>
          <a:prstGeom prst="rect">
            <a:avLst/>
          </a:prstGeom>
          <a:noFill/>
          <a:ln>
            <a:noFill/>
          </a:ln>
        </p:spPr>
      </p:pic>
      <p:sp>
        <p:nvSpPr>
          <p:cNvPr id="78" name="Google Shape;78;p16"/>
          <p:cNvSpPr txBox="1">
            <a:spLocks noGrp="1"/>
          </p:cNvSpPr>
          <p:nvPr>
            <p:ph type="ctrTitle"/>
          </p:nvPr>
        </p:nvSpPr>
        <p:spPr>
          <a:xfrm>
            <a:off x="914401" y="2039304"/>
            <a:ext cx="10743200" cy="243252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7500"/>
              <a:buFont typeface="Calibri"/>
              <a:buNone/>
              <a:defRPr sz="75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 name="Google Shape;79;p16"/>
          <p:cNvPicPr preferRelativeResize="0"/>
          <p:nvPr/>
        </p:nvPicPr>
        <p:blipFill rotWithShape="1">
          <a:blip r:embed="rId4">
            <a:alphaModFix/>
          </a:blip>
          <a:srcRect/>
          <a:stretch/>
        </p:blipFill>
        <p:spPr>
          <a:xfrm>
            <a:off x="10109427" y="327775"/>
            <a:ext cx="1850690" cy="810433"/>
          </a:xfrm>
          <a:prstGeom prst="rect">
            <a:avLst/>
          </a:prstGeom>
          <a:noFill/>
          <a:ln>
            <a:noFill/>
          </a:ln>
        </p:spPr>
      </p:pic>
    </p:spTree>
    <p:extLst>
      <p:ext uri="{BB962C8B-B14F-4D97-AF65-F5344CB8AC3E}">
        <p14:creationId xmlns:p14="http://schemas.microsoft.com/office/powerpoint/2010/main" val="3837644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Photo Layout">
  <p:cSld name="Three Photo Layout">
    <p:bg>
      <p:bgPr>
        <a:solidFill>
          <a:srgbClr val="002F56"/>
        </a:solidFill>
        <a:effectLst/>
      </p:bgPr>
    </p:bg>
    <p:spTree>
      <p:nvGrpSpPr>
        <p:cNvPr id="1" name="Shape 110"/>
        <p:cNvGrpSpPr/>
        <p:nvPr/>
      </p:nvGrpSpPr>
      <p:grpSpPr>
        <a:xfrm>
          <a:off x="0" y="0"/>
          <a:ext cx="0" cy="0"/>
          <a:chOff x="0" y="0"/>
          <a:chExt cx="0" cy="0"/>
        </a:xfrm>
      </p:grpSpPr>
      <p:pic>
        <p:nvPicPr>
          <p:cNvPr id="111" name="Google Shape;111;p21"/>
          <p:cNvPicPr preferRelativeResize="0"/>
          <p:nvPr/>
        </p:nvPicPr>
        <p:blipFill rotWithShape="1">
          <a:blip r:embed="rId2">
            <a:alphaModFix amt="17000"/>
          </a:blip>
          <a:srcRect t="33903" b="4214"/>
          <a:stretch/>
        </p:blipFill>
        <p:spPr>
          <a:xfrm>
            <a:off x="0" y="1989761"/>
            <a:ext cx="12192000" cy="4289763"/>
          </a:xfrm>
          <a:prstGeom prst="rect">
            <a:avLst/>
          </a:prstGeom>
          <a:noFill/>
          <a:ln>
            <a:noFill/>
          </a:ln>
        </p:spPr>
      </p:pic>
      <p:pic>
        <p:nvPicPr>
          <p:cNvPr id="112" name="Google Shape;112;p21"/>
          <p:cNvPicPr preferRelativeResize="0"/>
          <p:nvPr/>
        </p:nvPicPr>
        <p:blipFill rotWithShape="1">
          <a:blip r:embed="rId3">
            <a:alphaModFix amt="57000"/>
          </a:blip>
          <a:srcRect t="49466" b="11942"/>
          <a:stretch/>
        </p:blipFill>
        <p:spPr>
          <a:xfrm>
            <a:off x="2214" y="3470891"/>
            <a:ext cx="12192000" cy="2675140"/>
          </a:xfrm>
          <a:prstGeom prst="rect">
            <a:avLst/>
          </a:prstGeom>
          <a:noFill/>
          <a:ln>
            <a:noFill/>
          </a:ln>
        </p:spPr>
      </p:pic>
      <p:pic>
        <p:nvPicPr>
          <p:cNvPr id="113" name="Google Shape;113;p21"/>
          <p:cNvPicPr preferRelativeResize="0"/>
          <p:nvPr/>
        </p:nvPicPr>
        <p:blipFill rotWithShape="1">
          <a:blip r:embed="rId4">
            <a:alphaModFix/>
          </a:blip>
          <a:srcRect/>
          <a:stretch/>
        </p:blipFill>
        <p:spPr>
          <a:xfrm>
            <a:off x="390583" y="6104140"/>
            <a:ext cx="2014330" cy="542181"/>
          </a:xfrm>
          <a:prstGeom prst="rect">
            <a:avLst/>
          </a:prstGeom>
          <a:noFill/>
          <a:ln>
            <a:noFill/>
          </a:ln>
        </p:spPr>
      </p:pic>
      <p:pic>
        <p:nvPicPr>
          <p:cNvPr id="114" name="Google Shape;114;p21"/>
          <p:cNvPicPr preferRelativeResize="0"/>
          <p:nvPr/>
        </p:nvPicPr>
        <p:blipFill rotWithShape="1">
          <a:blip r:embed="rId5">
            <a:alphaModFix/>
          </a:blip>
          <a:srcRect/>
          <a:stretch/>
        </p:blipFill>
        <p:spPr>
          <a:xfrm>
            <a:off x="9335055" y="5983730"/>
            <a:ext cx="1942545" cy="783000"/>
          </a:xfrm>
          <a:prstGeom prst="rect">
            <a:avLst/>
          </a:prstGeom>
          <a:noFill/>
          <a:ln>
            <a:noFill/>
          </a:ln>
        </p:spPr>
      </p:pic>
      <p:sp>
        <p:nvSpPr>
          <p:cNvPr id="115" name="Google Shape;115;p21"/>
          <p:cNvSpPr>
            <a:spLocks noGrp="1"/>
          </p:cNvSpPr>
          <p:nvPr>
            <p:ph type="pic" idx="2"/>
          </p:nvPr>
        </p:nvSpPr>
        <p:spPr>
          <a:xfrm>
            <a:off x="576975" y="1881280"/>
            <a:ext cx="3227735" cy="3009387"/>
          </a:xfrm>
          <a:prstGeom prst="rect">
            <a:avLst/>
          </a:prstGeom>
          <a:noFill/>
          <a:ln>
            <a:noFill/>
          </a:ln>
        </p:spPr>
      </p:sp>
      <p:sp>
        <p:nvSpPr>
          <p:cNvPr id="116" name="Google Shape;116;p21"/>
          <p:cNvSpPr>
            <a:spLocks noGrp="1"/>
          </p:cNvSpPr>
          <p:nvPr>
            <p:ph type="pic" idx="3"/>
          </p:nvPr>
        </p:nvSpPr>
        <p:spPr>
          <a:xfrm>
            <a:off x="4465820" y="1881280"/>
            <a:ext cx="3227735" cy="3009387"/>
          </a:xfrm>
          <a:prstGeom prst="rect">
            <a:avLst/>
          </a:prstGeom>
          <a:noFill/>
          <a:ln>
            <a:noFill/>
          </a:ln>
        </p:spPr>
      </p:sp>
      <p:sp>
        <p:nvSpPr>
          <p:cNvPr id="117" name="Google Shape;117;p21"/>
          <p:cNvSpPr>
            <a:spLocks noGrp="1"/>
          </p:cNvSpPr>
          <p:nvPr>
            <p:ph type="pic" idx="4"/>
          </p:nvPr>
        </p:nvSpPr>
        <p:spPr>
          <a:xfrm>
            <a:off x="8354665" y="1881280"/>
            <a:ext cx="3227735" cy="3009387"/>
          </a:xfrm>
          <a:prstGeom prst="rect">
            <a:avLst/>
          </a:prstGeom>
          <a:noFill/>
          <a:ln>
            <a:noFill/>
          </a:ln>
        </p:spPr>
      </p:sp>
      <p:sp>
        <p:nvSpPr>
          <p:cNvPr id="118" name="Google Shape;118;p21"/>
          <p:cNvSpPr txBox="1">
            <a:spLocks noGrp="1"/>
          </p:cNvSpPr>
          <p:nvPr>
            <p:ph type="body" idx="1"/>
          </p:nvPr>
        </p:nvSpPr>
        <p:spPr>
          <a:xfrm>
            <a:off x="576975" y="5050728"/>
            <a:ext cx="3227735" cy="774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5"/>
          </p:nvPr>
        </p:nvSpPr>
        <p:spPr>
          <a:xfrm>
            <a:off x="4465820" y="5050728"/>
            <a:ext cx="3227735" cy="774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21"/>
          <p:cNvSpPr txBox="1">
            <a:spLocks noGrp="1"/>
          </p:cNvSpPr>
          <p:nvPr>
            <p:ph type="body" idx="6"/>
          </p:nvPr>
        </p:nvSpPr>
        <p:spPr>
          <a:xfrm>
            <a:off x="8354664" y="5067352"/>
            <a:ext cx="3227735" cy="774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1" name="Google Shape;121;p21"/>
          <p:cNvPicPr preferRelativeResize="0"/>
          <p:nvPr/>
        </p:nvPicPr>
        <p:blipFill rotWithShape="1">
          <a:blip r:embed="rId6">
            <a:alphaModFix/>
          </a:blip>
          <a:srcRect/>
          <a:stretch/>
        </p:blipFill>
        <p:spPr>
          <a:xfrm>
            <a:off x="10109427" y="327775"/>
            <a:ext cx="1850690" cy="810433"/>
          </a:xfrm>
          <a:prstGeom prst="rect">
            <a:avLst/>
          </a:prstGeom>
          <a:noFill/>
          <a:ln>
            <a:noFill/>
          </a:ln>
        </p:spPr>
      </p:pic>
    </p:spTree>
    <p:extLst>
      <p:ext uri="{BB962C8B-B14F-4D97-AF65-F5344CB8AC3E}">
        <p14:creationId xmlns:p14="http://schemas.microsoft.com/office/powerpoint/2010/main" val="3143085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hoto, Two Subhead">
  <p:cSld name="Photo, Two Subhead">
    <p:spTree>
      <p:nvGrpSpPr>
        <p:cNvPr id="1" name="Shape 122"/>
        <p:cNvGrpSpPr/>
        <p:nvPr/>
      </p:nvGrpSpPr>
      <p:grpSpPr>
        <a:xfrm>
          <a:off x="0" y="0"/>
          <a:ext cx="0" cy="0"/>
          <a:chOff x="0" y="0"/>
          <a:chExt cx="0" cy="0"/>
        </a:xfrm>
      </p:grpSpPr>
      <p:sp>
        <p:nvSpPr>
          <p:cNvPr id="124" name="Google Shape;124;p22"/>
          <p:cNvSpPr>
            <a:spLocks noGrp="1"/>
          </p:cNvSpPr>
          <p:nvPr>
            <p:ph type="pic" idx="2"/>
          </p:nvPr>
        </p:nvSpPr>
        <p:spPr>
          <a:xfrm>
            <a:off x="876451" y="1678906"/>
            <a:ext cx="4011391" cy="3740031"/>
          </a:xfrm>
          <a:prstGeom prst="rect">
            <a:avLst/>
          </a:prstGeom>
          <a:noFill/>
          <a:ln>
            <a:noFill/>
          </a:ln>
        </p:spPr>
      </p:sp>
      <p:sp>
        <p:nvSpPr>
          <p:cNvPr id="125" name="Google Shape;125;p22"/>
          <p:cNvSpPr txBox="1">
            <a:spLocks noGrp="1"/>
          </p:cNvSpPr>
          <p:nvPr>
            <p:ph type="title"/>
          </p:nvPr>
        </p:nvSpPr>
        <p:spPr>
          <a:xfrm>
            <a:off x="838200" y="542841"/>
            <a:ext cx="8665564" cy="7529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2F56"/>
              </a:buClr>
              <a:buSzPts val="3600"/>
              <a:buFont typeface="Calibri"/>
              <a:buNone/>
              <a:defRPr sz="3600" b="1" i="0" u="none" strike="noStrike" cap="none">
                <a:solidFill>
                  <a:srgbClr val="002F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6" name="Google Shape;126;p22"/>
          <p:cNvPicPr preferRelativeResize="0"/>
          <p:nvPr/>
        </p:nvPicPr>
        <p:blipFill rotWithShape="1">
          <a:blip r:embed="rId2">
            <a:alphaModFix/>
          </a:blip>
          <a:srcRect/>
          <a:stretch/>
        </p:blipFill>
        <p:spPr>
          <a:xfrm>
            <a:off x="10178320" y="420181"/>
            <a:ext cx="1697467" cy="533489"/>
          </a:xfrm>
          <a:prstGeom prst="rect">
            <a:avLst/>
          </a:prstGeom>
          <a:noFill/>
          <a:ln>
            <a:noFill/>
          </a:ln>
        </p:spPr>
      </p:pic>
      <p:sp>
        <p:nvSpPr>
          <p:cNvPr id="127" name="Google Shape;127;p22"/>
          <p:cNvSpPr txBox="1">
            <a:spLocks noGrp="1"/>
          </p:cNvSpPr>
          <p:nvPr>
            <p:ph type="body" idx="1"/>
          </p:nvPr>
        </p:nvSpPr>
        <p:spPr>
          <a:xfrm>
            <a:off x="5186937" y="1663923"/>
            <a:ext cx="2788997" cy="4211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1434"/>
              </a:buClr>
              <a:buSzPts val="2400"/>
              <a:buNone/>
              <a:defRPr sz="2400" b="1">
                <a:solidFill>
                  <a:srgbClr val="88143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22"/>
          <p:cNvSpPr txBox="1">
            <a:spLocks noGrp="1"/>
          </p:cNvSpPr>
          <p:nvPr>
            <p:ph type="body" idx="3"/>
          </p:nvPr>
        </p:nvSpPr>
        <p:spPr>
          <a:xfrm>
            <a:off x="5185348" y="2168246"/>
            <a:ext cx="2789419" cy="3250691"/>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chemeClr val="dk1"/>
              </a:buClr>
              <a:buSzPts val="2200"/>
              <a:buChar char="•"/>
              <a:defRPr/>
            </a:lvl1pPr>
            <a:lvl2pPr marL="914400" lvl="1" indent="-355600" algn="l">
              <a:lnSpc>
                <a:spcPct val="110000"/>
              </a:lnSpc>
              <a:spcBef>
                <a:spcPts val="500"/>
              </a:spcBef>
              <a:spcAft>
                <a:spcPts val="0"/>
              </a:spcAft>
              <a:buClr>
                <a:schemeClr val="dk1"/>
              </a:buClr>
              <a:buSzPts val="20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30200" algn="l">
              <a:lnSpc>
                <a:spcPct val="110000"/>
              </a:lnSpc>
              <a:spcBef>
                <a:spcPts val="500"/>
              </a:spcBef>
              <a:spcAft>
                <a:spcPts val="0"/>
              </a:spcAft>
              <a:buClr>
                <a:schemeClr val="dk1"/>
              </a:buClr>
              <a:buSzPts val="1600"/>
              <a:buChar char="•"/>
              <a:defRPr/>
            </a:lvl4pPr>
            <a:lvl5pPr marL="2286000" lvl="4" indent="-317500" algn="l">
              <a:lnSpc>
                <a:spcPct val="11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2"/>
          <p:cNvSpPr txBox="1">
            <a:spLocks noGrp="1"/>
          </p:cNvSpPr>
          <p:nvPr>
            <p:ph type="body" idx="4"/>
          </p:nvPr>
        </p:nvSpPr>
        <p:spPr>
          <a:xfrm>
            <a:off x="8273862" y="1663923"/>
            <a:ext cx="2788997" cy="4211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1434"/>
              </a:buClr>
              <a:buSzPts val="2400"/>
              <a:buNone/>
              <a:defRPr sz="2400" b="1">
                <a:solidFill>
                  <a:srgbClr val="88143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22"/>
          <p:cNvSpPr txBox="1">
            <a:spLocks noGrp="1"/>
          </p:cNvSpPr>
          <p:nvPr>
            <p:ph type="body" idx="5"/>
          </p:nvPr>
        </p:nvSpPr>
        <p:spPr>
          <a:xfrm>
            <a:off x="8272273" y="2168246"/>
            <a:ext cx="2789419" cy="3250691"/>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chemeClr val="dk1"/>
              </a:buClr>
              <a:buSzPts val="2200"/>
              <a:buChar char="•"/>
              <a:defRPr/>
            </a:lvl1pPr>
            <a:lvl2pPr marL="914400" lvl="1" indent="-355600" algn="l">
              <a:lnSpc>
                <a:spcPct val="110000"/>
              </a:lnSpc>
              <a:spcBef>
                <a:spcPts val="500"/>
              </a:spcBef>
              <a:spcAft>
                <a:spcPts val="0"/>
              </a:spcAft>
              <a:buClr>
                <a:schemeClr val="dk1"/>
              </a:buClr>
              <a:buSzPts val="20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30200" algn="l">
              <a:lnSpc>
                <a:spcPct val="110000"/>
              </a:lnSpc>
              <a:spcBef>
                <a:spcPts val="500"/>
              </a:spcBef>
              <a:spcAft>
                <a:spcPts val="0"/>
              </a:spcAft>
              <a:buClr>
                <a:schemeClr val="dk1"/>
              </a:buClr>
              <a:buSzPts val="1600"/>
              <a:buChar char="•"/>
              <a:defRPr/>
            </a:lvl4pPr>
            <a:lvl5pPr marL="2286000" lvl="4" indent="-317500" algn="l">
              <a:lnSpc>
                <a:spcPct val="11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9488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61550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 1">
  <p:cSld name="Divider Slide 1">
    <p:spTree>
      <p:nvGrpSpPr>
        <p:cNvPr id="1" name="Shape 131"/>
        <p:cNvGrpSpPr/>
        <p:nvPr/>
      </p:nvGrpSpPr>
      <p:grpSpPr>
        <a:xfrm>
          <a:off x="0" y="0"/>
          <a:ext cx="0" cy="0"/>
          <a:chOff x="0" y="0"/>
          <a:chExt cx="0" cy="0"/>
        </a:xfrm>
      </p:grpSpPr>
      <p:pic>
        <p:nvPicPr>
          <p:cNvPr id="133" name="Google Shape;133;p23"/>
          <p:cNvPicPr preferRelativeResize="0"/>
          <p:nvPr/>
        </p:nvPicPr>
        <p:blipFill rotWithShape="1">
          <a:blip r:embed="rId2">
            <a:alphaModFix amt="11000"/>
          </a:blip>
          <a:srcRect t="33903" b="4214"/>
          <a:stretch/>
        </p:blipFill>
        <p:spPr>
          <a:xfrm>
            <a:off x="-2214" y="850509"/>
            <a:ext cx="12192000" cy="4289763"/>
          </a:xfrm>
          <a:prstGeom prst="rect">
            <a:avLst/>
          </a:prstGeom>
          <a:noFill/>
          <a:ln>
            <a:noFill/>
          </a:ln>
        </p:spPr>
      </p:pic>
      <p:pic>
        <p:nvPicPr>
          <p:cNvPr id="134" name="Google Shape;134;p23"/>
          <p:cNvPicPr preferRelativeResize="0"/>
          <p:nvPr/>
        </p:nvPicPr>
        <p:blipFill rotWithShape="1">
          <a:blip r:embed="rId3">
            <a:alphaModFix amt="57000"/>
          </a:blip>
          <a:srcRect t="49466" b="11942"/>
          <a:stretch/>
        </p:blipFill>
        <p:spPr>
          <a:xfrm>
            <a:off x="0" y="2331639"/>
            <a:ext cx="12192000" cy="2675140"/>
          </a:xfrm>
          <a:prstGeom prst="rect">
            <a:avLst/>
          </a:prstGeom>
          <a:noFill/>
          <a:ln>
            <a:noFill/>
          </a:ln>
        </p:spPr>
      </p:pic>
      <p:pic>
        <p:nvPicPr>
          <p:cNvPr id="135" name="Google Shape;135;p23"/>
          <p:cNvPicPr preferRelativeResize="0"/>
          <p:nvPr/>
        </p:nvPicPr>
        <p:blipFill rotWithShape="1">
          <a:blip r:embed="rId4">
            <a:alphaModFix/>
          </a:blip>
          <a:srcRect/>
          <a:stretch/>
        </p:blipFill>
        <p:spPr>
          <a:xfrm>
            <a:off x="10178320" y="420181"/>
            <a:ext cx="1697467" cy="533489"/>
          </a:xfrm>
          <a:prstGeom prst="rect">
            <a:avLst/>
          </a:prstGeom>
          <a:noFill/>
          <a:ln>
            <a:noFill/>
          </a:ln>
        </p:spPr>
      </p:pic>
      <p:sp>
        <p:nvSpPr>
          <p:cNvPr id="136" name="Google Shape;136;p23"/>
          <p:cNvSpPr txBox="1">
            <a:spLocks noGrp="1"/>
          </p:cNvSpPr>
          <p:nvPr>
            <p:ph type="ctrTitle"/>
          </p:nvPr>
        </p:nvSpPr>
        <p:spPr>
          <a:xfrm>
            <a:off x="914401" y="2039304"/>
            <a:ext cx="10743200" cy="243252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F56"/>
              </a:buClr>
              <a:buSzPts val="7500"/>
              <a:buFont typeface="Calibri"/>
              <a:buNone/>
              <a:defRPr sz="7500" b="1" i="0" u="none" strike="noStrike" cap="none">
                <a:solidFill>
                  <a:srgbClr val="002F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382206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5703-235C-46F7-8456-93249B3C87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94AECA-B905-4B03-B36C-B28A43643D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BB269F-A22D-41A6-9404-7BC3C0D61952}"/>
              </a:ext>
            </a:extLst>
          </p:cNvPr>
          <p:cNvSpPr>
            <a:spLocks noGrp="1"/>
          </p:cNvSpPr>
          <p:nvPr>
            <p:ph type="dt" sz="half" idx="10"/>
          </p:nvPr>
        </p:nvSpPr>
        <p:spPr/>
        <p:txBody>
          <a:bodyPr/>
          <a:lstStyle/>
          <a:p>
            <a:fld id="{FAF9038C-3B70-4C94-9E84-96800F580F73}" type="datetimeFigureOut">
              <a:rPr lang="en-US" smtClean="0"/>
              <a:t>1/24/2024</a:t>
            </a:fld>
            <a:endParaRPr lang="en-US"/>
          </a:p>
        </p:txBody>
      </p:sp>
      <p:sp>
        <p:nvSpPr>
          <p:cNvPr id="5" name="Footer Placeholder 4">
            <a:extLst>
              <a:ext uri="{FF2B5EF4-FFF2-40B4-BE49-F238E27FC236}">
                <a16:creationId xmlns:a16="http://schemas.microsoft.com/office/drawing/2014/main" id="{B5AB0B1D-7A21-4910-BFC0-C98B1DBB0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7110B-3C59-4283-BDDE-C98D8891E97A}"/>
              </a:ext>
            </a:extLst>
          </p:cNvPr>
          <p:cNvSpPr>
            <a:spLocks noGrp="1"/>
          </p:cNvSpPr>
          <p:nvPr>
            <p:ph type="sldNum" sz="quarter" idx="12"/>
          </p:nvPr>
        </p:nvSpPr>
        <p:spPr/>
        <p:txBody>
          <a:bodyPr/>
          <a:lstStyle/>
          <a:p>
            <a:fld id="{48E9390F-4CE6-43D4-9C75-CB55D9A3CAD7}" type="slidenum">
              <a:rPr lang="en-US" smtClean="0"/>
              <a:t>‹#›</a:t>
            </a:fld>
            <a:endParaRPr lang="en-US"/>
          </a:p>
        </p:txBody>
      </p:sp>
    </p:spTree>
    <p:extLst>
      <p:ext uri="{BB962C8B-B14F-4D97-AF65-F5344CB8AC3E}">
        <p14:creationId xmlns:p14="http://schemas.microsoft.com/office/powerpoint/2010/main" val="125349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DBFD43-1F43-4688-AD62-8A807452FAE0}"/>
              </a:ext>
            </a:extLst>
          </p:cNvPr>
          <p:cNvSpPr>
            <a:spLocks noGrp="1"/>
          </p:cNvSpPr>
          <p:nvPr>
            <p:ph type="dt" sz="half" idx="10"/>
          </p:nvPr>
        </p:nvSpPr>
        <p:spPr/>
        <p:txBody>
          <a:bodyPr/>
          <a:lstStyle/>
          <a:p>
            <a:fld id="{FAF9038C-3B70-4C94-9E84-96800F580F73}" type="datetimeFigureOut">
              <a:rPr lang="en-US" smtClean="0"/>
              <a:t>1/24/2024</a:t>
            </a:fld>
            <a:endParaRPr lang="en-US"/>
          </a:p>
        </p:txBody>
      </p:sp>
      <p:sp>
        <p:nvSpPr>
          <p:cNvPr id="3" name="Footer Placeholder 2">
            <a:extLst>
              <a:ext uri="{FF2B5EF4-FFF2-40B4-BE49-F238E27FC236}">
                <a16:creationId xmlns:a16="http://schemas.microsoft.com/office/drawing/2014/main" id="{C4B26343-678F-49E0-AA88-06DC5EA50A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2317F4-9076-4ED7-86D1-54E506DC097B}"/>
              </a:ext>
            </a:extLst>
          </p:cNvPr>
          <p:cNvSpPr>
            <a:spLocks noGrp="1"/>
          </p:cNvSpPr>
          <p:nvPr>
            <p:ph type="sldNum" sz="quarter" idx="12"/>
          </p:nvPr>
        </p:nvSpPr>
        <p:spPr/>
        <p:txBody>
          <a:bodyPr/>
          <a:lstStyle/>
          <a:p>
            <a:fld id="{48E9390F-4CE6-43D4-9C75-CB55D9A3CAD7}" type="slidenum">
              <a:rPr lang="en-US" smtClean="0"/>
              <a:t>‹#›</a:t>
            </a:fld>
            <a:endParaRPr lang="en-US"/>
          </a:p>
        </p:txBody>
      </p:sp>
    </p:spTree>
    <p:extLst>
      <p:ext uri="{BB962C8B-B14F-4D97-AF65-F5344CB8AC3E}">
        <p14:creationId xmlns:p14="http://schemas.microsoft.com/office/powerpoint/2010/main" val="102575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5049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320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0770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2397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3293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99514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0847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2.png"/><Relationship Id="rId5" Type="http://schemas.openxmlformats.org/officeDocument/2006/relationships/slideLayout" Target="../slideLayouts/slideLayout20.xml"/><Relationship Id="rId10" Type="http://schemas.openxmlformats.org/officeDocument/2006/relationships/image" Target="../media/image11.png"/><Relationship Id="rId4" Type="http://schemas.openxmlformats.org/officeDocument/2006/relationships/slideLayout" Target="../slideLayouts/slideLayout19.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7"/>
            </p:custDataLst>
            <p:extLst>
              <p:ext uri="{D42A27DB-BD31-4B8C-83A1-F6EECF244321}">
                <p14:modId xmlns:p14="http://schemas.microsoft.com/office/powerpoint/2010/main" val="3070664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6" progId="TCLayout.ActiveDocument.1">
                  <p:embed/>
                </p:oleObj>
              </mc:Choice>
              <mc:Fallback>
                <p:oleObj name="think-cell Slide" r:id="rId19"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119743"/>
            <a:ext cx="105156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04901"/>
            <a:ext cx="10515600" cy="4818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userDrawn="1"/>
        </p:nvPicPr>
        <p:blipFill>
          <a:blip r:embed="rId21" cstate="print">
            <a:extLst>
              <a:ext uri="{28A0092B-C50C-407E-A947-70E740481C1C}">
                <a14:useLocalDpi xmlns:a14="http://schemas.microsoft.com/office/drawing/2010/main"/>
              </a:ext>
            </a:extLst>
          </a:blip>
          <a:srcRect/>
          <a:stretch>
            <a:fillRect/>
          </a:stretch>
        </p:blipFill>
        <p:spPr bwMode="auto">
          <a:xfrm>
            <a:off x="578644" y="6172200"/>
            <a:ext cx="23413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8815388" y="6184206"/>
            <a:ext cx="2868613" cy="641708"/>
          </a:xfrm>
          <a:prstGeom prst="rect">
            <a:avLst/>
          </a:prstGeom>
        </p:spPr>
      </p:pic>
      <p:sp>
        <p:nvSpPr>
          <p:cNvPr id="6" name="Slide Number Placeholder 5"/>
          <p:cNvSpPr>
            <a:spLocks noGrp="1"/>
          </p:cNvSpPr>
          <p:nvPr>
            <p:ph type="sldNum" sz="quarter" idx="4"/>
          </p:nvPr>
        </p:nvSpPr>
        <p:spPr>
          <a:xfrm>
            <a:off x="11582400" y="6400801"/>
            <a:ext cx="512064" cy="365125"/>
          </a:xfrm>
          <a:prstGeom prst="rect">
            <a:avLst/>
          </a:prstGeom>
        </p:spPr>
        <p:txBody>
          <a:bodyPr vert="horz" lIns="91440" tIns="45720" rIns="91440" bIns="45720" rtlCol="0" anchor="ctr"/>
          <a:lstStyle>
            <a:lvl1pPr algn="r">
              <a:defRPr sz="1200">
                <a:solidFill>
                  <a:schemeClr val="bg1"/>
                </a:solidFill>
              </a:defRPr>
            </a:lvl1pPr>
          </a:lstStyle>
          <a:p>
            <a:fld id="{670A9334-4E67-F94F-A05E-0CE8B74A054E}" type="slidenum">
              <a:rPr lang="en-US" smtClean="0"/>
              <a:pPr/>
              <a:t>‹#›</a:t>
            </a:fld>
            <a:endParaRPr lang="en-US"/>
          </a:p>
        </p:txBody>
      </p:sp>
      <p:pic>
        <p:nvPicPr>
          <p:cNvPr id="7" name="Picture 2" descr="Naval Postgraduate School">
            <a:extLst>
              <a:ext uri="{FF2B5EF4-FFF2-40B4-BE49-F238E27FC236}">
                <a16:creationId xmlns:a16="http://schemas.microsoft.com/office/drawing/2014/main" id="{7B550204-432B-D2FC-6130-83FE526FAFA3}"/>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820622" y="6207545"/>
            <a:ext cx="931512" cy="6417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for a institute of texas&#10;&#10;Description automatically generated">
            <a:extLst>
              <a:ext uri="{FF2B5EF4-FFF2-40B4-BE49-F238E27FC236}">
                <a16:creationId xmlns:a16="http://schemas.microsoft.com/office/drawing/2014/main" id="{7995CDFB-9904-9C27-128C-1210A87FF35C}"/>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5974904" y="6187458"/>
            <a:ext cx="1456978" cy="625036"/>
          </a:xfrm>
          <a:prstGeom prst="rect">
            <a:avLst/>
          </a:prstGeom>
        </p:spPr>
      </p:pic>
    </p:spTree>
    <p:extLst>
      <p:ext uri="{BB962C8B-B14F-4D97-AF65-F5344CB8AC3E}">
        <p14:creationId xmlns:p14="http://schemas.microsoft.com/office/powerpoint/2010/main" val="1190627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21" r:id="rId15"/>
  </p:sldLayoutIdLst>
  <p:hf hdr="0" ft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body" idx="1"/>
          </p:nvPr>
        </p:nvSpPr>
        <p:spPr>
          <a:xfrm>
            <a:off x="838200" y="1295770"/>
            <a:ext cx="10515600" cy="4627988"/>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1" name="Google Shape;11;p9"/>
          <p:cNvSpPr/>
          <p:nvPr/>
        </p:nvSpPr>
        <p:spPr>
          <a:xfrm>
            <a:off x="0" y="5909238"/>
            <a:ext cx="12192000" cy="948762"/>
          </a:xfrm>
          <a:prstGeom prst="rect">
            <a:avLst/>
          </a:prstGeom>
          <a:solidFill>
            <a:srgbClr val="002F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 name="Google Shape;12;p9"/>
          <p:cNvSpPr txBox="1"/>
          <p:nvPr/>
        </p:nvSpPr>
        <p:spPr>
          <a:xfrm>
            <a:off x="11363723" y="6224260"/>
            <a:ext cx="512064"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lt1"/>
                </a:solidFill>
                <a:latin typeface="Calibri"/>
                <a:ea typeface="Calibri"/>
                <a:cs typeface="Calibri"/>
                <a:sym typeface="Calibri"/>
              </a:rPr>
              <a:t>‹#›</a:t>
            </a:fld>
            <a:endParaRPr sz="1400" b="0" i="0" u="none" strike="noStrike" cap="none">
              <a:solidFill>
                <a:schemeClr val="lt1"/>
              </a:solidFill>
              <a:latin typeface="Calibri"/>
              <a:ea typeface="Calibri"/>
              <a:cs typeface="Calibri"/>
              <a:sym typeface="Calibri"/>
            </a:endParaRPr>
          </a:p>
        </p:txBody>
      </p:sp>
      <p:pic>
        <p:nvPicPr>
          <p:cNvPr id="13" name="Google Shape;13;p9"/>
          <p:cNvPicPr preferRelativeResize="0"/>
          <p:nvPr/>
        </p:nvPicPr>
        <p:blipFill rotWithShape="1">
          <a:blip r:embed="rId9">
            <a:alphaModFix/>
          </a:blip>
          <a:srcRect/>
          <a:stretch/>
        </p:blipFill>
        <p:spPr>
          <a:xfrm>
            <a:off x="390583" y="6104140"/>
            <a:ext cx="2014330" cy="542181"/>
          </a:xfrm>
          <a:prstGeom prst="rect">
            <a:avLst/>
          </a:prstGeom>
          <a:noFill/>
          <a:ln>
            <a:noFill/>
          </a:ln>
        </p:spPr>
      </p:pic>
      <p:pic>
        <p:nvPicPr>
          <p:cNvPr id="14" name="Google Shape;14;p9"/>
          <p:cNvPicPr preferRelativeResize="0"/>
          <p:nvPr/>
        </p:nvPicPr>
        <p:blipFill rotWithShape="1">
          <a:blip r:embed="rId10">
            <a:alphaModFix/>
          </a:blip>
          <a:srcRect/>
          <a:stretch/>
        </p:blipFill>
        <p:spPr>
          <a:xfrm>
            <a:off x="9335055" y="5983730"/>
            <a:ext cx="1942545" cy="783000"/>
          </a:xfrm>
          <a:prstGeom prst="rect">
            <a:avLst/>
          </a:prstGeom>
          <a:noFill/>
          <a:ln>
            <a:noFill/>
          </a:ln>
        </p:spPr>
      </p:pic>
      <p:pic>
        <p:nvPicPr>
          <p:cNvPr id="15" name="Google Shape;15;p9"/>
          <p:cNvPicPr preferRelativeResize="0"/>
          <p:nvPr/>
        </p:nvPicPr>
        <p:blipFill rotWithShape="1">
          <a:blip r:embed="rId11">
            <a:alphaModFix/>
          </a:blip>
          <a:srcRect/>
          <a:stretch/>
        </p:blipFill>
        <p:spPr>
          <a:xfrm>
            <a:off x="10178320" y="420181"/>
            <a:ext cx="1697467" cy="533489"/>
          </a:xfrm>
          <a:prstGeom prst="rect">
            <a:avLst/>
          </a:prstGeom>
          <a:noFill/>
          <a:ln>
            <a:noFill/>
          </a:ln>
        </p:spPr>
      </p:pic>
      <p:pic>
        <p:nvPicPr>
          <p:cNvPr id="2" name="Picture 2" descr="Naval Postgraduate School">
            <a:extLst>
              <a:ext uri="{FF2B5EF4-FFF2-40B4-BE49-F238E27FC236}">
                <a16:creationId xmlns:a16="http://schemas.microsoft.com/office/drawing/2014/main" id="{8A92EEEE-2466-B888-E48A-FE272A1DCB9E}"/>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453163" y="5985841"/>
            <a:ext cx="12858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for a institute of texas&#10;&#10;Description automatically generated">
            <a:extLst>
              <a:ext uri="{FF2B5EF4-FFF2-40B4-BE49-F238E27FC236}">
                <a16:creationId xmlns:a16="http://schemas.microsoft.com/office/drawing/2014/main" id="{F7E840FA-81E3-CA2D-08BC-ACA1D10D753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31428" y="5923758"/>
            <a:ext cx="2011236" cy="862810"/>
          </a:xfrm>
          <a:prstGeom prst="rect">
            <a:avLst/>
          </a:prstGeom>
        </p:spPr>
      </p:pic>
    </p:spTree>
    <p:extLst>
      <p:ext uri="{BB962C8B-B14F-4D97-AF65-F5344CB8AC3E}">
        <p14:creationId xmlns:p14="http://schemas.microsoft.com/office/powerpoint/2010/main" val="4037598095"/>
      </p:ext>
    </p:extLst>
  </p:cSld>
  <p:clrMap bg1="lt1" tx1="dk1" bg2="dk2" tx2="lt2" accent1="accent1" accent2="accent2" accent3="accent3" accent4="accent4" accent5="accent5" accent6="accent6" hlink="hlink" folHlink="folHlink"/>
  <p:sldLayoutIdLst>
    <p:sldLayoutId id="2147483726" r:id="rId1"/>
    <p:sldLayoutId id="2147483730" r:id="rId2"/>
    <p:sldLayoutId id="2147483734" r:id="rId3"/>
    <p:sldLayoutId id="2147483735" r:id="rId4"/>
    <p:sldLayoutId id="2147483736" r:id="rId5"/>
    <p:sldLayoutId id="2147483738" r:id="rId6"/>
    <p:sldLayoutId id="214748373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nthony.boese@va.gov"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mailto:rgera@nsps.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5.jpeg"/><Relationship Id="rId11" Type="http://schemas.openxmlformats.org/officeDocument/2006/relationships/image" Target="../media/image39.jpeg"/><Relationship Id="rId5" Type="http://schemas.openxmlformats.org/officeDocument/2006/relationships/image" Target="../media/image26.jpeg"/><Relationship Id="rId10" Type="http://schemas.openxmlformats.org/officeDocument/2006/relationships/image" Target="../media/image38.png"/><Relationship Id="rId4" Type="http://schemas.openxmlformats.org/officeDocument/2006/relationships/image" Target="../media/image24.jpe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
          <p:cNvSpPr txBox="1">
            <a:spLocks noGrp="1"/>
          </p:cNvSpPr>
          <p:nvPr>
            <p:ph type="ctrTitle"/>
          </p:nvPr>
        </p:nvSpPr>
        <p:spPr>
          <a:xfrm>
            <a:off x="93913" y="149997"/>
            <a:ext cx="8894721" cy="11738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6500"/>
              <a:buFont typeface="Calibri"/>
              <a:buNone/>
            </a:pPr>
            <a:r>
              <a:rPr lang="en-US" sz="2400" dirty="0"/>
              <a:t>ASPIRE: All Services Personnel and Institutional Readiness Engine</a:t>
            </a:r>
            <a:endParaRPr sz="2400" dirty="0"/>
          </a:p>
        </p:txBody>
      </p:sp>
      <p:pic>
        <p:nvPicPr>
          <p:cNvPr id="2" name="Picture 1">
            <a:extLst>
              <a:ext uri="{FF2B5EF4-FFF2-40B4-BE49-F238E27FC236}">
                <a16:creationId xmlns:a16="http://schemas.microsoft.com/office/drawing/2014/main" id="{58DDDFA7-F97A-44BC-BA7B-40162B2E712A}"/>
              </a:ext>
            </a:extLst>
          </p:cNvPr>
          <p:cNvPicPr>
            <a:picLocks noChangeAspect="1"/>
          </p:cNvPicPr>
          <p:nvPr/>
        </p:nvPicPr>
        <p:blipFill>
          <a:blip r:embed="rId3"/>
          <a:stretch>
            <a:fillRect/>
          </a:stretch>
        </p:blipFill>
        <p:spPr>
          <a:xfrm>
            <a:off x="325925" y="6092891"/>
            <a:ext cx="11592688" cy="757956"/>
          </a:xfrm>
          <a:prstGeom prst="rect">
            <a:avLst/>
          </a:prstGeom>
          <a:solidFill>
            <a:srgbClr val="002F56"/>
          </a:solidFill>
        </p:spPr>
      </p:pic>
      <p:sp>
        <p:nvSpPr>
          <p:cNvPr id="3" name="TextBox 2">
            <a:extLst>
              <a:ext uri="{FF2B5EF4-FFF2-40B4-BE49-F238E27FC236}">
                <a16:creationId xmlns:a16="http://schemas.microsoft.com/office/drawing/2014/main" id="{C1E80D6B-F0EC-497B-B878-D91882133CED}"/>
              </a:ext>
            </a:extLst>
          </p:cNvPr>
          <p:cNvSpPr txBox="1"/>
          <p:nvPr/>
        </p:nvSpPr>
        <p:spPr>
          <a:xfrm>
            <a:off x="5565485" y="4491575"/>
            <a:ext cx="4387049" cy="1015663"/>
          </a:xfrm>
          <a:prstGeom prst="rect">
            <a:avLst/>
          </a:prstGeom>
          <a:noFill/>
        </p:spPr>
        <p:txBody>
          <a:bodyPr wrap="square" rtlCol="0">
            <a:spAutoFit/>
          </a:bodyPr>
          <a:lstStyle/>
          <a:p>
            <a:r>
              <a:rPr lang="en-US" sz="2000" dirty="0">
                <a:solidFill>
                  <a:schemeClr val="lt1"/>
                </a:solidFill>
                <a:latin typeface="Calibri"/>
                <a:cs typeface="Calibri"/>
                <a:sym typeface="Calibri"/>
              </a:rPr>
              <a:t>Mark </a:t>
            </a:r>
            <a:r>
              <a:rPr lang="en-US" sz="2000" dirty="0" err="1">
                <a:solidFill>
                  <a:schemeClr val="lt1"/>
                </a:solidFill>
                <a:latin typeface="Calibri"/>
                <a:cs typeface="Calibri"/>
                <a:sym typeface="Calibri"/>
              </a:rPr>
              <a:t>Reith,</a:t>
            </a:r>
            <a:r>
              <a:rPr lang="en-US" sz="2000" dirty="0">
                <a:solidFill>
                  <a:schemeClr val="lt1"/>
                </a:solidFill>
                <a:latin typeface="Calibri"/>
                <a:cs typeface="Calibri"/>
                <a:sym typeface="Calibri"/>
              </a:rPr>
              <a:t> PhD, CISSP</a:t>
            </a:r>
          </a:p>
          <a:p>
            <a:r>
              <a:rPr lang="en-US" sz="2000" dirty="0">
                <a:solidFill>
                  <a:schemeClr val="lt1"/>
                </a:solidFill>
                <a:latin typeface="Calibri"/>
                <a:cs typeface="Calibri"/>
                <a:sym typeface="Calibri"/>
              </a:rPr>
              <a:t>Assistant Professor of Computer Science</a:t>
            </a:r>
          </a:p>
          <a:p>
            <a:r>
              <a:rPr lang="en-US" sz="2000" dirty="0">
                <a:solidFill>
                  <a:schemeClr val="lt1"/>
                </a:solidFill>
                <a:latin typeface="Calibri"/>
                <a:cs typeface="Calibri"/>
                <a:sym typeface="Calibri"/>
              </a:rPr>
              <a:t>Air Force Institute of Technology</a:t>
            </a:r>
          </a:p>
        </p:txBody>
      </p:sp>
      <p:sp>
        <p:nvSpPr>
          <p:cNvPr id="5" name="TextBox 4">
            <a:extLst>
              <a:ext uri="{FF2B5EF4-FFF2-40B4-BE49-F238E27FC236}">
                <a16:creationId xmlns:a16="http://schemas.microsoft.com/office/drawing/2014/main" id="{E3E6163F-A3B6-F0C9-835A-85374E1045C7}"/>
              </a:ext>
            </a:extLst>
          </p:cNvPr>
          <p:cNvSpPr txBox="1"/>
          <p:nvPr/>
        </p:nvSpPr>
        <p:spPr>
          <a:xfrm>
            <a:off x="509529" y="4545382"/>
            <a:ext cx="3329578" cy="1015663"/>
          </a:xfrm>
          <a:prstGeom prst="rect">
            <a:avLst/>
          </a:prstGeom>
          <a:noFill/>
        </p:spPr>
        <p:txBody>
          <a:bodyPr wrap="square" rtlCol="0">
            <a:spAutoFit/>
          </a:bodyPr>
          <a:lstStyle/>
          <a:p>
            <a:r>
              <a:rPr lang="en-US" sz="2000" dirty="0" err="1">
                <a:solidFill>
                  <a:schemeClr val="lt1"/>
                </a:solidFill>
                <a:latin typeface="Calibri"/>
                <a:cs typeface="Calibri"/>
                <a:sym typeface="Calibri"/>
              </a:rPr>
              <a:t>Ralucca</a:t>
            </a:r>
            <a:r>
              <a:rPr lang="en-US" sz="2000" dirty="0">
                <a:solidFill>
                  <a:schemeClr val="lt1"/>
                </a:solidFill>
                <a:latin typeface="Calibri"/>
                <a:cs typeface="Calibri"/>
                <a:sym typeface="Calibri"/>
              </a:rPr>
              <a:t> Gera, PhD</a:t>
            </a:r>
          </a:p>
          <a:p>
            <a:r>
              <a:rPr lang="en-US" sz="2000" dirty="0">
                <a:solidFill>
                  <a:schemeClr val="lt1"/>
                </a:solidFill>
                <a:latin typeface="Calibri"/>
                <a:cs typeface="Calibri"/>
                <a:sym typeface="Calibri"/>
              </a:rPr>
              <a:t>Professor of Mathematics</a:t>
            </a:r>
          </a:p>
          <a:p>
            <a:r>
              <a:rPr lang="en-US" sz="2000" dirty="0">
                <a:solidFill>
                  <a:schemeClr val="lt1"/>
                </a:solidFill>
                <a:latin typeface="Calibri"/>
                <a:cs typeface="Calibri"/>
                <a:sym typeface="Calibri"/>
              </a:rPr>
              <a:t>Naval Postgraduate School</a:t>
            </a:r>
          </a:p>
        </p:txBody>
      </p:sp>
      <p:pic>
        <p:nvPicPr>
          <p:cNvPr id="1026" name="Picture 2" descr="Naval Postgraduate School">
            <a:extLst>
              <a:ext uri="{FF2B5EF4-FFF2-40B4-BE49-F238E27FC236}">
                <a16:creationId xmlns:a16="http://schemas.microsoft.com/office/drawing/2014/main" id="{3368EAD6-7E29-3E51-2BE7-4A1F8D34E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525" y="4570112"/>
            <a:ext cx="12858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logo for a institute of texas&#10;&#10;Description automatically generated">
            <a:extLst>
              <a:ext uri="{FF2B5EF4-FFF2-40B4-BE49-F238E27FC236}">
                <a16:creationId xmlns:a16="http://schemas.microsoft.com/office/drawing/2014/main" id="{973F97C4-9DFB-ABF4-241B-2DCDC9B8C7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1551" y="4568001"/>
            <a:ext cx="2011236" cy="862810"/>
          </a:xfrm>
          <a:prstGeom prst="rect">
            <a:avLst/>
          </a:prstGeom>
        </p:spPr>
      </p:pic>
      <p:sp>
        <p:nvSpPr>
          <p:cNvPr id="7" name="Google Shape;284;p1">
            <a:extLst>
              <a:ext uri="{FF2B5EF4-FFF2-40B4-BE49-F238E27FC236}">
                <a16:creationId xmlns:a16="http://schemas.microsoft.com/office/drawing/2014/main" id="{1B1686B6-5A73-8ADE-2345-58443F76D7D3}"/>
              </a:ext>
            </a:extLst>
          </p:cNvPr>
          <p:cNvSpPr txBox="1">
            <a:spLocks/>
          </p:cNvSpPr>
          <p:nvPr/>
        </p:nvSpPr>
        <p:spPr>
          <a:xfrm>
            <a:off x="2702910" y="1960838"/>
            <a:ext cx="8894721" cy="1173887"/>
          </a:xfrm>
          <a:prstGeom prst="rect">
            <a:avLst/>
          </a:prstGeom>
          <a:noFill/>
          <a:ln>
            <a:noFill/>
          </a:ln>
        </p:spPr>
        <p:txBody>
          <a:bodyPr spcFirstLastPara="1" vert="horz" wrap="square" lIns="91425" tIns="45700" rIns="91425" bIns="45700" rtlCol="0" anchor="ctr" anchorCtr="0">
            <a:noAutofit/>
          </a:bodyPr>
          <a:lstStyle>
            <a:lvl1pPr marR="0" lvl="0" algn="l" defTabSz="914400" rtl="0" eaLnBrk="1" latinLnBrk="0" hangingPunct="1">
              <a:lnSpc>
                <a:spcPct val="90000"/>
              </a:lnSpc>
              <a:spcBef>
                <a:spcPts val="0"/>
              </a:spcBef>
              <a:spcAft>
                <a:spcPts val="0"/>
              </a:spcAft>
              <a:buClr>
                <a:schemeClr val="lt1"/>
              </a:buClr>
              <a:buSzPts val="6500"/>
              <a:buFont typeface="Calibri"/>
              <a:buNone/>
              <a:defRPr sz="6500" b="1" i="0" u="none" strike="noStrike" kern="1200"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lgn="ctr"/>
            <a:r>
              <a:rPr lang="en-US" sz="3600" dirty="0"/>
              <a:t>A Vision of Personalized Learning:</a:t>
            </a:r>
            <a:br>
              <a:rPr lang="en-US" sz="3600" dirty="0"/>
            </a:br>
            <a:r>
              <a:rPr lang="en-US" sz="3600" dirty="0"/>
              <a:t>myJourney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7330E31D-9579-3247-A9FB-BDE869445867}"/>
              </a:ext>
            </a:extLst>
          </p:cNvPr>
          <p:cNvCxnSpPr>
            <a:cxnSpLocks/>
            <a:stCxn id="59" idx="2"/>
          </p:cNvCxnSpPr>
          <p:nvPr/>
        </p:nvCxnSpPr>
        <p:spPr>
          <a:xfrm flipH="1">
            <a:off x="9055100" y="2315270"/>
            <a:ext cx="761397" cy="147256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Parallelogram 2">
            <a:extLst>
              <a:ext uri="{FF2B5EF4-FFF2-40B4-BE49-F238E27FC236}">
                <a16:creationId xmlns:a16="http://schemas.microsoft.com/office/drawing/2014/main" id="{894675CE-57B9-1D4D-9BE4-9CD0B10258E1}"/>
              </a:ext>
            </a:extLst>
          </p:cNvPr>
          <p:cNvSpPr/>
          <p:nvPr/>
        </p:nvSpPr>
        <p:spPr>
          <a:xfrm>
            <a:off x="2260599" y="3623370"/>
            <a:ext cx="3502935" cy="561992"/>
          </a:xfrm>
          <a:prstGeom prst="parallelogram">
            <a:avLst>
              <a:gd name="adj" fmla="val 76820"/>
            </a:avLst>
          </a:prstGeom>
          <a:no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DA2C484-1DA9-344B-B9AA-E11727F12139}"/>
              </a:ext>
            </a:extLst>
          </p:cNvPr>
          <p:cNvSpPr/>
          <p:nvPr/>
        </p:nvSpPr>
        <p:spPr>
          <a:xfrm>
            <a:off x="2663449" y="3815094"/>
            <a:ext cx="274320" cy="203200"/>
          </a:xfrm>
          <a:prstGeom prst="ellipse">
            <a:avLst/>
          </a:prstGeom>
          <a:solidFill>
            <a:srgbClr val="0432FF"/>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F65943FE-201C-F644-8ADA-F9D618415D11}"/>
              </a:ext>
            </a:extLst>
          </p:cNvPr>
          <p:cNvSpPr/>
          <p:nvPr/>
        </p:nvSpPr>
        <p:spPr>
          <a:xfrm>
            <a:off x="3061582" y="3815094"/>
            <a:ext cx="275316" cy="203200"/>
          </a:xfrm>
          <a:prstGeom prst="triangle">
            <a:avLst/>
          </a:prstGeom>
          <a:solidFill>
            <a:srgbClr val="FF2600"/>
          </a:solid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DF9EA46-ACEF-EF49-B211-DE5CF6231BDC}"/>
              </a:ext>
            </a:extLst>
          </p:cNvPr>
          <p:cNvSpPr/>
          <p:nvPr/>
        </p:nvSpPr>
        <p:spPr>
          <a:xfrm>
            <a:off x="3460711" y="3815094"/>
            <a:ext cx="274320" cy="203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A2F009F2-DD80-9E4F-8D22-E3885A730AE4}"/>
              </a:ext>
            </a:extLst>
          </p:cNvPr>
          <p:cNvSpPr/>
          <p:nvPr/>
        </p:nvSpPr>
        <p:spPr>
          <a:xfrm>
            <a:off x="5053242" y="3816110"/>
            <a:ext cx="274320" cy="201168"/>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CCDC2AF-F78E-E448-943A-0430BE9184D1}"/>
              </a:ext>
            </a:extLst>
          </p:cNvPr>
          <p:cNvSpPr/>
          <p:nvPr/>
        </p:nvSpPr>
        <p:spPr>
          <a:xfrm>
            <a:off x="3858844" y="3815094"/>
            <a:ext cx="274320" cy="203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FE298F6-DD3D-C941-B258-A6399B8A7EF0}"/>
              </a:ext>
            </a:extLst>
          </p:cNvPr>
          <p:cNvSpPr/>
          <p:nvPr/>
        </p:nvSpPr>
        <p:spPr>
          <a:xfrm>
            <a:off x="4256977" y="3815094"/>
            <a:ext cx="274320" cy="203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54C4E8-CE61-3C4F-8F47-4DFE0B7367BE}"/>
              </a:ext>
            </a:extLst>
          </p:cNvPr>
          <p:cNvSpPr/>
          <p:nvPr/>
        </p:nvSpPr>
        <p:spPr>
          <a:xfrm>
            <a:off x="4655110" y="3815094"/>
            <a:ext cx="274320" cy="2032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4648E0FD-8C69-6B44-802D-4D8BE15C3A9B}"/>
              </a:ext>
            </a:extLst>
          </p:cNvPr>
          <p:cNvSpPr/>
          <p:nvPr/>
        </p:nvSpPr>
        <p:spPr>
          <a:xfrm>
            <a:off x="7709715" y="3635698"/>
            <a:ext cx="3110686" cy="561992"/>
          </a:xfrm>
          <a:prstGeom prst="parallelogram">
            <a:avLst>
              <a:gd name="adj" fmla="val 76820"/>
            </a:avLst>
          </a:prstGeom>
          <a:no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A464D4-1462-E347-9C80-AC06D910DEBD}"/>
              </a:ext>
            </a:extLst>
          </p:cNvPr>
          <p:cNvSpPr/>
          <p:nvPr/>
        </p:nvSpPr>
        <p:spPr>
          <a:xfrm>
            <a:off x="8112564" y="3827422"/>
            <a:ext cx="274320" cy="203200"/>
          </a:xfrm>
          <a:prstGeom prst="ellipse">
            <a:avLst/>
          </a:prstGeom>
          <a:solidFill>
            <a:srgbClr val="0432FF"/>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893E6AA1-D02D-674A-A0E6-7BCDDB7F9655}"/>
              </a:ext>
            </a:extLst>
          </p:cNvPr>
          <p:cNvSpPr/>
          <p:nvPr/>
        </p:nvSpPr>
        <p:spPr>
          <a:xfrm>
            <a:off x="8510697" y="3827422"/>
            <a:ext cx="275316" cy="203200"/>
          </a:xfrm>
          <a:prstGeom prst="triangle">
            <a:avLst/>
          </a:prstGeom>
          <a:solidFill>
            <a:schemeClr val="accent2"/>
          </a:solid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3E08594-FCAE-D546-A872-8509AFE64F53}"/>
              </a:ext>
            </a:extLst>
          </p:cNvPr>
          <p:cNvSpPr/>
          <p:nvPr/>
        </p:nvSpPr>
        <p:spPr>
          <a:xfrm>
            <a:off x="8909826" y="3827422"/>
            <a:ext cx="274320" cy="20669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D6445920-094F-8542-A57E-E7F3A99579BD}"/>
              </a:ext>
            </a:extLst>
          </p:cNvPr>
          <p:cNvSpPr/>
          <p:nvPr/>
        </p:nvSpPr>
        <p:spPr>
          <a:xfrm>
            <a:off x="10121357" y="3828438"/>
            <a:ext cx="274320" cy="201168"/>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F7E44C-B2B4-0B4E-A25B-94720FB97B06}"/>
              </a:ext>
            </a:extLst>
          </p:cNvPr>
          <p:cNvSpPr/>
          <p:nvPr/>
        </p:nvSpPr>
        <p:spPr>
          <a:xfrm>
            <a:off x="9307959" y="3827422"/>
            <a:ext cx="274320" cy="203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870F00E-2EF6-8141-B16A-69A584CA554E}"/>
              </a:ext>
            </a:extLst>
          </p:cNvPr>
          <p:cNvSpPr/>
          <p:nvPr/>
        </p:nvSpPr>
        <p:spPr>
          <a:xfrm>
            <a:off x="9706092" y="3827422"/>
            <a:ext cx="274320" cy="203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BFA4681-F483-B146-9C1B-71F579F48A9B}"/>
              </a:ext>
            </a:extLst>
          </p:cNvPr>
          <p:cNvCxnSpPr>
            <a:stCxn id="69" idx="4"/>
          </p:cNvCxnSpPr>
          <p:nvPr/>
        </p:nvCxnSpPr>
        <p:spPr>
          <a:xfrm flipH="1">
            <a:off x="2937769" y="1807270"/>
            <a:ext cx="3556650" cy="2007824"/>
          </a:xfrm>
          <a:prstGeom prst="straightConnector1">
            <a:avLst/>
          </a:prstGeom>
          <a:ln w="28575">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A842AD2-E690-F24B-8DDD-574D37B1FABF}"/>
              </a:ext>
            </a:extLst>
          </p:cNvPr>
          <p:cNvCxnSpPr>
            <a:cxnSpLocks/>
            <a:stCxn id="69" idx="4"/>
          </p:cNvCxnSpPr>
          <p:nvPr/>
        </p:nvCxnSpPr>
        <p:spPr>
          <a:xfrm>
            <a:off x="6494419" y="1807270"/>
            <a:ext cx="1632559" cy="1994747"/>
          </a:xfrm>
          <a:prstGeom prst="straightConnector1">
            <a:avLst/>
          </a:prstGeom>
          <a:ln w="28575">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18D41E0-F01E-5546-9944-C434FF7C0054}"/>
              </a:ext>
            </a:extLst>
          </p:cNvPr>
          <p:cNvCxnSpPr>
            <a:cxnSpLocks/>
            <a:stCxn id="47" idx="3"/>
          </p:cNvCxnSpPr>
          <p:nvPr/>
        </p:nvCxnSpPr>
        <p:spPr>
          <a:xfrm>
            <a:off x="8104642" y="2112070"/>
            <a:ext cx="520803" cy="168994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1FF8D03-2FCF-7247-A922-8191DC3F26BE}"/>
              </a:ext>
            </a:extLst>
          </p:cNvPr>
          <p:cNvCxnSpPr>
            <a:cxnSpLocks/>
            <a:stCxn id="44" idx="3"/>
          </p:cNvCxnSpPr>
          <p:nvPr/>
        </p:nvCxnSpPr>
        <p:spPr>
          <a:xfrm flipH="1">
            <a:off x="3296459" y="2315270"/>
            <a:ext cx="1894441" cy="1486747"/>
          </a:xfrm>
          <a:prstGeom prst="straightConnector1">
            <a:avLst/>
          </a:prstGeom>
          <a:ln w="28575">
            <a:solidFill>
              <a:srgbClr val="FF26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DB0F6D7-DC2D-1A4A-93E2-AEE1F9345D7B}"/>
              </a:ext>
            </a:extLst>
          </p:cNvPr>
          <p:cNvCxnSpPr>
            <a:cxnSpLocks/>
            <a:stCxn id="50" idx="2"/>
          </p:cNvCxnSpPr>
          <p:nvPr/>
        </p:nvCxnSpPr>
        <p:spPr>
          <a:xfrm flipH="1">
            <a:off x="3645657" y="2264470"/>
            <a:ext cx="2178751" cy="15233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CC2E73D-DCFF-DE4A-8F1A-2267C7C44F7B}"/>
              </a:ext>
            </a:extLst>
          </p:cNvPr>
          <p:cNvCxnSpPr>
            <a:cxnSpLocks/>
            <a:stCxn id="58" idx="2"/>
          </p:cNvCxnSpPr>
          <p:nvPr/>
        </p:nvCxnSpPr>
        <p:spPr>
          <a:xfrm flipH="1">
            <a:off x="4113794" y="2132751"/>
            <a:ext cx="2411110" cy="16409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CF7F51F-D025-4C49-9E1F-E5709A4EC256}"/>
              </a:ext>
            </a:extLst>
          </p:cNvPr>
          <p:cNvCxnSpPr>
            <a:cxnSpLocks/>
            <a:stCxn id="58" idx="2"/>
          </p:cNvCxnSpPr>
          <p:nvPr/>
        </p:nvCxnSpPr>
        <p:spPr>
          <a:xfrm>
            <a:off x="6524904" y="2132751"/>
            <a:ext cx="2861781" cy="16386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66FEC5-4CFD-CB45-946E-7CD21EB74F3F}"/>
              </a:ext>
            </a:extLst>
          </p:cNvPr>
          <p:cNvCxnSpPr>
            <a:cxnSpLocks/>
            <a:stCxn id="51" idx="2"/>
          </p:cNvCxnSpPr>
          <p:nvPr/>
        </p:nvCxnSpPr>
        <p:spPr>
          <a:xfrm flipH="1">
            <a:off x="4521709" y="1857433"/>
            <a:ext cx="2840437" cy="1930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2C4E5B2-5AC9-0745-BE40-DD26EF3AE613}"/>
              </a:ext>
            </a:extLst>
          </p:cNvPr>
          <p:cNvCxnSpPr>
            <a:cxnSpLocks/>
            <a:stCxn id="51" idx="2"/>
          </p:cNvCxnSpPr>
          <p:nvPr/>
        </p:nvCxnSpPr>
        <p:spPr>
          <a:xfrm>
            <a:off x="7362146" y="1857433"/>
            <a:ext cx="2463124" cy="19139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7516C3B-9847-7B40-8B99-D34099712641}"/>
              </a:ext>
            </a:extLst>
          </p:cNvPr>
          <p:cNvCxnSpPr>
            <a:cxnSpLocks/>
            <a:stCxn id="68" idx="1"/>
          </p:cNvCxnSpPr>
          <p:nvPr/>
        </p:nvCxnSpPr>
        <p:spPr>
          <a:xfrm>
            <a:off x="9270355" y="2314254"/>
            <a:ext cx="984057" cy="145713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A8B8712-8663-234E-9BEE-D81C73FEA36C}"/>
              </a:ext>
            </a:extLst>
          </p:cNvPr>
          <p:cNvCxnSpPr>
            <a:cxnSpLocks/>
            <a:stCxn id="68" idx="2"/>
          </p:cNvCxnSpPr>
          <p:nvPr/>
        </p:nvCxnSpPr>
        <p:spPr>
          <a:xfrm flipH="1">
            <a:off x="5332279" y="2314254"/>
            <a:ext cx="3764340" cy="150084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871998B-F735-894E-A633-CD2688007E1E}"/>
              </a:ext>
            </a:extLst>
          </p:cNvPr>
          <p:cNvCxnSpPr>
            <a:cxnSpLocks/>
            <a:stCxn id="55" idx="2"/>
          </p:cNvCxnSpPr>
          <p:nvPr/>
        </p:nvCxnSpPr>
        <p:spPr>
          <a:xfrm flipH="1">
            <a:off x="4938203" y="2264470"/>
            <a:ext cx="2706559" cy="150691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312E6543-A8A2-A046-8555-845DA20B1AA7}"/>
              </a:ext>
            </a:extLst>
          </p:cNvPr>
          <p:cNvSpPr/>
          <p:nvPr/>
        </p:nvSpPr>
        <p:spPr>
          <a:xfrm>
            <a:off x="4597424" y="1112100"/>
            <a:ext cx="6400800" cy="1371600"/>
          </a:xfrm>
          <a:prstGeom prst="parallelogram">
            <a:avLst>
              <a:gd name="adj" fmla="val 76820"/>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281EF960-B363-7941-9DB5-DBE96C5332B9}"/>
              </a:ext>
            </a:extLst>
          </p:cNvPr>
          <p:cNvGrpSpPr/>
          <p:nvPr/>
        </p:nvGrpSpPr>
        <p:grpSpPr>
          <a:xfrm rot="5400000">
            <a:off x="6219446" y="4956622"/>
            <a:ext cx="516926" cy="1428750"/>
            <a:chOff x="6462308" y="2815590"/>
            <a:chExt cx="818602" cy="1428750"/>
          </a:xfrm>
        </p:grpSpPr>
        <p:sp>
          <p:nvSpPr>
            <p:cNvPr id="33" name="Rectangle 32">
              <a:extLst>
                <a:ext uri="{FF2B5EF4-FFF2-40B4-BE49-F238E27FC236}">
                  <a16:creationId xmlns:a16="http://schemas.microsoft.com/office/drawing/2014/main" id="{A1B32D58-062F-104D-986A-1C6DABEFCBBA}"/>
                </a:ext>
              </a:extLst>
            </p:cNvPr>
            <p:cNvSpPr/>
            <p:nvPr/>
          </p:nvSpPr>
          <p:spPr>
            <a:xfrm>
              <a:off x="6732270" y="2815590"/>
              <a:ext cx="548640" cy="142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5BA4AEF-11DF-C842-BC85-55672FC36814}"/>
                </a:ext>
              </a:extLst>
            </p:cNvPr>
            <p:cNvSpPr/>
            <p:nvPr/>
          </p:nvSpPr>
          <p:spPr>
            <a:xfrm>
              <a:off x="6462308" y="377438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86569A5-CE0B-9F47-8686-4D60ACCFD03B}"/>
                </a:ext>
              </a:extLst>
            </p:cNvPr>
            <p:cNvSpPr/>
            <p:nvPr/>
          </p:nvSpPr>
          <p:spPr>
            <a:xfrm>
              <a:off x="6462308" y="315849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6" name="Cloud Callout 35">
            <a:extLst>
              <a:ext uri="{FF2B5EF4-FFF2-40B4-BE49-F238E27FC236}">
                <a16:creationId xmlns:a16="http://schemas.microsoft.com/office/drawing/2014/main" id="{F869E7D0-FB01-D54C-ABD0-CAD46D779B18}"/>
              </a:ext>
            </a:extLst>
          </p:cNvPr>
          <p:cNvSpPr/>
          <p:nvPr/>
        </p:nvSpPr>
        <p:spPr>
          <a:xfrm>
            <a:off x="4257314" y="4428661"/>
            <a:ext cx="1506220" cy="983873"/>
          </a:xfrm>
          <a:prstGeom prst="cloudCallout">
            <a:avLst>
              <a:gd name="adj1" fmla="val 66878"/>
              <a:gd name="adj2" fmla="val 50458"/>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a:solidFill>
                  <a:srgbClr val="002060"/>
                </a:solidFill>
                <a:latin typeface="Cambria" panose="02040503050406030204" pitchFamily="18" charset="0"/>
              </a:rPr>
              <a:t>Applied Math</a:t>
            </a:r>
          </a:p>
        </p:txBody>
      </p:sp>
      <p:sp>
        <p:nvSpPr>
          <p:cNvPr id="38" name="Oval 37">
            <a:extLst>
              <a:ext uri="{FF2B5EF4-FFF2-40B4-BE49-F238E27FC236}">
                <a16:creationId xmlns:a16="http://schemas.microsoft.com/office/drawing/2014/main" id="{1AB553EA-41B6-0C49-9E00-DB3316C4ABD9}"/>
              </a:ext>
            </a:extLst>
          </p:cNvPr>
          <p:cNvSpPr/>
          <p:nvPr/>
        </p:nvSpPr>
        <p:spPr>
          <a:xfrm>
            <a:off x="5651500" y="1350070"/>
            <a:ext cx="274320" cy="203200"/>
          </a:xfrm>
          <a:prstGeom prst="ellipse">
            <a:avLst/>
          </a:prstGeom>
          <a:solidFill>
            <a:srgbClr val="0432FF"/>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F9FF622-29B9-7242-8B11-3F46C27A7A6B}"/>
              </a:ext>
            </a:extLst>
          </p:cNvPr>
          <p:cNvSpPr/>
          <p:nvPr/>
        </p:nvSpPr>
        <p:spPr>
          <a:xfrm>
            <a:off x="10245374" y="1265889"/>
            <a:ext cx="274320" cy="203200"/>
          </a:xfrm>
          <a:prstGeom prst="ellipse">
            <a:avLst/>
          </a:prstGeom>
          <a:solidFill>
            <a:srgbClr val="0432FF"/>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C7C7DB4-65B5-584B-849B-B96EF3D20112}"/>
              </a:ext>
            </a:extLst>
          </p:cNvPr>
          <p:cNvSpPr/>
          <p:nvPr/>
        </p:nvSpPr>
        <p:spPr>
          <a:xfrm>
            <a:off x="7435394" y="1197035"/>
            <a:ext cx="274320" cy="203200"/>
          </a:xfrm>
          <a:prstGeom prst="ellipse">
            <a:avLst/>
          </a:prstGeom>
          <a:solidFill>
            <a:srgbClr val="0432FF"/>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4159C38-8B7C-3A4F-B914-504A0A795082}"/>
              </a:ext>
            </a:extLst>
          </p:cNvPr>
          <p:cNvSpPr/>
          <p:nvPr/>
        </p:nvSpPr>
        <p:spPr>
          <a:xfrm>
            <a:off x="8377981" y="2061270"/>
            <a:ext cx="274320" cy="203200"/>
          </a:xfrm>
          <a:prstGeom prst="ellipse">
            <a:avLst/>
          </a:prstGeom>
          <a:solidFill>
            <a:srgbClr val="0432FF"/>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iangle 41">
            <a:extLst>
              <a:ext uri="{FF2B5EF4-FFF2-40B4-BE49-F238E27FC236}">
                <a16:creationId xmlns:a16="http://schemas.microsoft.com/office/drawing/2014/main" id="{4867A461-28DE-9243-A505-8BA6F76136FD}"/>
              </a:ext>
            </a:extLst>
          </p:cNvPr>
          <p:cNvSpPr/>
          <p:nvPr/>
        </p:nvSpPr>
        <p:spPr>
          <a:xfrm>
            <a:off x="6735084" y="1604070"/>
            <a:ext cx="275316" cy="203200"/>
          </a:xfrm>
          <a:prstGeom prst="triangle">
            <a:avLst/>
          </a:prstGeom>
          <a:solidFill>
            <a:srgbClr val="FF2600"/>
          </a:solid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3C571064-63EF-5D4B-B852-622D77A14ED0}"/>
              </a:ext>
            </a:extLst>
          </p:cNvPr>
          <p:cNvSpPr/>
          <p:nvPr/>
        </p:nvSpPr>
        <p:spPr>
          <a:xfrm>
            <a:off x="6046786" y="1203384"/>
            <a:ext cx="275316" cy="203200"/>
          </a:xfrm>
          <a:prstGeom prst="triangle">
            <a:avLst/>
          </a:prstGeom>
          <a:solidFill>
            <a:srgbClr val="FF2600"/>
          </a:solid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EB87E5C2-380C-CD44-8275-C251689EE8FB}"/>
              </a:ext>
            </a:extLst>
          </p:cNvPr>
          <p:cNvSpPr/>
          <p:nvPr/>
        </p:nvSpPr>
        <p:spPr>
          <a:xfrm>
            <a:off x="5053242" y="2112070"/>
            <a:ext cx="275316" cy="203200"/>
          </a:xfrm>
          <a:prstGeom prst="triangle">
            <a:avLst/>
          </a:prstGeom>
          <a:solidFill>
            <a:srgbClr val="FF2600"/>
          </a:solid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iangle 44">
            <a:extLst>
              <a:ext uri="{FF2B5EF4-FFF2-40B4-BE49-F238E27FC236}">
                <a16:creationId xmlns:a16="http://schemas.microsoft.com/office/drawing/2014/main" id="{AA5D8E38-0677-4A43-9775-9F3FF1402F66}"/>
              </a:ext>
            </a:extLst>
          </p:cNvPr>
          <p:cNvSpPr/>
          <p:nvPr/>
        </p:nvSpPr>
        <p:spPr>
          <a:xfrm>
            <a:off x="5871314" y="1755833"/>
            <a:ext cx="275316" cy="203200"/>
          </a:xfrm>
          <a:prstGeom prst="triangle">
            <a:avLst/>
          </a:prstGeom>
          <a:solidFill>
            <a:srgbClr val="FF2600"/>
          </a:solid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54C148E5-92C2-E34A-B3B5-8FF5070B0377}"/>
              </a:ext>
            </a:extLst>
          </p:cNvPr>
          <p:cNvSpPr/>
          <p:nvPr/>
        </p:nvSpPr>
        <p:spPr>
          <a:xfrm>
            <a:off x="7713893" y="1411975"/>
            <a:ext cx="275316" cy="203200"/>
          </a:xfrm>
          <a:prstGeom prst="triangle">
            <a:avLst/>
          </a:prstGeom>
          <a:solidFill>
            <a:srgbClr val="FF2600"/>
          </a:solid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CD6CB9D4-30A9-BB45-BC66-E39CD6E5759F}"/>
              </a:ext>
            </a:extLst>
          </p:cNvPr>
          <p:cNvSpPr/>
          <p:nvPr/>
        </p:nvSpPr>
        <p:spPr>
          <a:xfrm>
            <a:off x="7966984" y="1908870"/>
            <a:ext cx="275316" cy="203200"/>
          </a:xfrm>
          <a:prstGeom prst="triangle">
            <a:avLst/>
          </a:prstGeom>
          <a:solidFill>
            <a:schemeClr val="accent2"/>
          </a:solid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iangle 47">
            <a:extLst>
              <a:ext uri="{FF2B5EF4-FFF2-40B4-BE49-F238E27FC236}">
                <a16:creationId xmlns:a16="http://schemas.microsoft.com/office/drawing/2014/main" id="{114451DE-8AD2-994E-85C5-430299F54CA3}"/>
              </a:ext>
            </a:extLst>
          </p:cNvPr>
          <p:cNvSpPr/>
          <p:nvPr/>
        </p:nvSpPr>
        <p:spPr>
          <a:xfrm>
            <a:off x="9711050" y="1248470"/>
            <a:ext cx="275316" cy="203200"/>
          </a:xfrm>
          <a:prstGeom prst="triangle">
            <a:avLst/>
          </a:prstGeom>
          <a:solidFill>
            <a:srgbClr val="FF2600"/>
          </a:solid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iangle 48">
            <a:extLst>
              <a:ext uri="{FF2B5EF4-FFF2-40B4-BE49-F238E27FC236}">
                <a16:creationId xmlns:a16="http://schemas.microsoft.com/office/drawing/2014/main" id="{1BF6E68A-9303-1D47-8F7B-E0A2B5DE82BB}"/>
              </a:ext>
            </a:extLst>
          </p:cNvPr>
          <p:cNvSpPr/>
          <p:nvPr/>
        </p:nvSpPr>
        <p:spPr>
          <a:xfrm>
            <a:off x="8881384" y="1755833"/>
            <a:ext cx="275316" cy="203200"/>
          </a:xfrm>
          <a:prstGeom prst="triangle">
            <a:avLst/>
          </a:prstGeom>
          <a:solidFill>
            <a:srgbClr val="FF2600"/>
          </a:solid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FF1C205-1C28-864D-8C53-5065E8AD8F87}"/>
              </a:ext>
            </a:extLst>
          </p:cNvPr>
          <p:cNvSpPr/>
          <p:nvPr/>
        </p:nvSpPr>
        <p:spPr>
          <a:xfrm>
            <a:off x="5687248" y="2061270"/>
            <a:ext cx="274320" cy="20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7238FB0-9737-AB48-8553-78368AB73AD8}"/>
              </a:ext>
            </a:extLst>
          </p:cNvPr>
          <p:cNvSpPr/>
          <p:nvPr/>
        </p:nvSpPr>
        <p:spPr>
          <a:xfrm>
            <a:off x="7224986" y="1654233"/>
            <a:ext cx="274320" cy="20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3F220E6-0F92-014A-A933-D803643EB91D}"/>
              </a:ext>
            </a:extLst>
          </p:cNvPr>
          <p:cNvSpPr/>
          <p:nvPr/>
        </p:nvSpPr>
        <p:spPr>
          <a:xfrm>
            <a:off x="9163938" y="1240895"/>
            <a:ext cx="274320" cy="20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05670D5-2A37-B348-A8FE-64C4448F9F0C}"/>
              </a:ext>
            </a:extLst>
          </p:cNvPr>
          <p:cNvSpPr/>
          <p:nvPr/>
        </p:nvSpPr>
        <p:spPr>
          <a:xfrm>
            <a:off x="5354520" y="1654233"/>
            <a:ext cx="274320" cy="20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3E36F37-DC07-0148-B4A7-4CCE446431B5}"/>
              </a:ext>
            </a:extLst>
          </p:cNvPr>
          <p:cNvSpPr/>
          <p:nvPr/>
        </p:nvSpPr>
        <p:spPr>
          <a:xfrm>
            <a:off x="6486987" y="1265889"/>
            <a:ext cx="274320" cy="20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C8BBE26-7D14-414E-82B6-D4402283B763}"/>
              </a:ext>
            </a:extLst>
          </p:cNvPr>
          <p:cNvSpPr/>
          <p:nvPr/>
        </p:nvSpPr>
        <p:spPr>
          <a:xfrm>
            <a:off x="7507602" y="2061270"/>
            <a:ext cx="274320" cy="203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F96AAEB-8B8D-BC47-960A-B4208D9D2A99}"/>
              </a:ext>
            </a:extLst>
          </p:cNvPr>
          <p:cNvSpPr/>
          <p:nvPr/>
        </p:nvSpPr>
        <p:spPr>
          <a:xfrm>
            <a:off x="8422091" y="1667571"/>
            <a:ext cx="274320" cy="20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1646B0A-791A-FA4D-8CF9-2C3AD19E6DD6}"/>
              </a:ext>
            </a:extLst>
          </p:cNvPr>
          <p:cNvSpPr/>
          <p:nvPr/>
        </p:nvSpPr>
        <p:spPr>
          <a:xfrm>
            <a:off x="8065232" y="1350070"/>
            <a:ext cx="274320" cy="20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1F3D2AF-5FA9-E349-A674-3C03394303FB}"/>
              </a:ext>
            </a:extLst>
          </p:cNvPr>
          <p:cNvSpPr/>
          <p:nvPr/>
        </p:nvSpPr>
        <p:spPr>
          <a:xfrm>
            <a:off x="6387744" y="1929551"/>
            <a:ext cx="274320" cy="20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D0D8EA0-D1E6-544A-AD6D-18ECAD316B88}"/>
              </a:ext>
            </a:extLst>
          </p:cNvPr>
          <p:cNvSpPr/>
          <p:nvPr/>
        </p:nvSpPr>
        <p:spPr>
          <a:xfrm>
            <a:off x="9679337" y="2112070"/>
            <a:ext cx="274320" cy="20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187A4C5-C6BF-7C4A-A6D9-CF376C5FD490}"/>
              </a:ext>
            </a:extLst>
          </p:cNvPr>
          <p:cNvSpPr/>
          <p:nvPr/>
        </p:nvSpPr>
        <p:spPr>
          <a:xfrm>
            <a:off x="9616670" y="1592006"/>
            <a:ext cx="274320" cy="20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a:extLst>
              <a:ext uri="{FF2B5EF4-FFF2-40B4-BE49-F238E27FC236}">
                <a16:creationId xmlns:a16="http://schemas.microsoft.com/office/drawing/2014/main" id="{E71DB82C-E9B0-104F-8AA8-EC7D89F4E7A3}"/>
              </a:ext>
            </a:extLst>
          </p:cNvPr>
          <p:cNvSpPr/>
          <p:nvPr/>
        </p:nvSpPr>
        <p:spPr>
          <a:xfrm>
            <a:off x="9995935" y="1713034"/>
            <a:ext cx="274320" cy="201168"/>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a:extLst>
              <a:ext uri="{FF2B5EF4-FFF2-40B4-BE49-F238E27FC236}">
                <a16:creationId xmlns:a16="http://schemas.microsoft.com/office/drawing/2014/main" id="{AE46C0FF-2B13-0A43-BA66-DA0E78BD3B85}"/>
              </a:ext>
            </a:extLst>
          </p:cNvPr>
          <p:cNvSpPr/>
          <p:nvPr/>
        </p:nvSpPr>
        <p:spPr>
          <a:xfrm>
            <a:off x="6088094" y="2176205"/>
            <a:ext cx="274320" cy="201168"/>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a:extLst>
              <a:ext uri="{FF2B5EF4-FFF2-40B4-BE49-F238E27FC236}">
                <a16:creationId xmlns:a16="http://schemas.microsoft.com/office/drawing/2014/main" id="{E4927DDF-68E4-474B-B4CD-279C37F2C0E4}"/>
              </a:ext>
            </a:extLst>
          </p:cNvPr>
          <p:cNvSpPr/>
          <p:nvPr/>
        </p:nvSpPr>
        <p:spPr>
          <a:xfrm>
            <a:off x="9112365" y="1617007"/>
            <a:ext cx="274320" cy="201168"/>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a:extLst>
              <a:ext uri="{FF2B5EF4-FFF2-40B4-BE49-F238E27FC236}">
                <a16:creationId xmlns:a16="http://schemas.microsoft.com/office/drawing/2014/main" id="{2E66C60F-8326-0942-8D4C-B6A2130B4296}"/>
              </a:ext>
            </a:extLst>
          </p:cNvPr>
          <p:cNvSpPr/>
          <p:nvPr/>
        </p:nvSpPr>
        <p:spPr>
          <a:xfrm>
            <a:off x="6910993" y="1311971"/>
            <a:ext cx="274320" cy="201168"/>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a:extLst>
              <a:ext uri="{FF2B5EF4-FFF2-40B4-BE49-F238E27FC236}">
                <a16:creationId xmlns:a16="http://schemas.microsoft.com/office/drawing/2014/main" id="{EE5EC8F7-0FDA-8D43-8965-2F7E7800CC55}"/>
              </a:ext>
            </a:extLst>
          </p:cNvPr>
          <p:cNvSpPr/>
          <p:nvPr/>
        </p:nvSpPr>
        <p:spPr>
          <a:xfrm>
            <a:off x="6922343" y="2162870"/>
            <a:ext cx="274320" cy="201168"/>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a:extLst>
              <a:ext uri="{FF2B5EF4-FFF2-40B4-BE49-F238E27FC236}">
                <a16:creationId xmlns:a16="http://schemas.microsoft.com/office/drawing/2014/main" id="{7DDF419A-0081-B941-9CA3-F407EE525C5E}"/>
              </a:ext>
            </a:extLst>
          </p:cNvPr>
          <p:cNvSpPr/>
          <p:nvPr/>
        </p:nvSpPr>
        <p:spPr>
          <a:xfrm>
            <a:off x="7660664" y="1705932"/>
            <a:ext cx="274320" cy="201168"/>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a:extLst>
              <a:ext uri="{FF2B5EF4-FFF2-40B4-BE49-F238E27FC236}">
                <a16:creationId xmlns:a16="http://schemas.microsoft.com/office/drawing/2014/main" id="{517ECA75-A5D8-E442-85A6-A9BE34AB11BF}"/>
              </a:ext>
            </a:extLst>
          </p:cNvPr>
          <p:cNvSpPr/>
          <p:nvPr/>
        </p:nvSpPr>
        <p:spPr>
          <a:xfrm>
            <a:off x="8676435" y="1299333"/>
            <a:ext cx="274320" cy="201168"/>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a:extLst>
              <a:ext uri="{FF2B5EF4-FFF2-40B4-BE49-F238E27FC236}">
                <a16:creationId xmlns:a16="http://schemas.microsoft.com/office/drawing/2014/main" id="{CA1BD9DB-8B3B-2B42-9F9D-CBF161AB9D39}"/>
              </a:ext>
            </a:extLst>
          </p:cNvPr>
          <p:cNvSpPr/>
          <p:nvPr/>
        </p:nvSpPr>
        <p:spPr>
          <a:xfrm>
            <a:off x="9046327" y="2113086"/>
            <a:ext cx="274320" cy="201168"/>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36BD869-FC72-5E45-A9E3-08635959DA00}"/>
              </a:ext>
            </a:extLst>
          </p:cNvPr>
          <p:cNvSpPr/>
          <p:nvPr/>
        </p:nvSpPr>
        <p:spPr>
          <a:xfrm>
            <a:off x="6357259" y="1604070"/>
            <a:ext cx="274320" cy="203200"/>
          </a:xfrm>
          <a:prstGeom prst="ellipse">
            <a:avLst/>
          </a:prstGeom>
          <a:solidFill>
            <a:srgbClr val="0432FF"/>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arallelogram 69">
            <a:extLst>
              <a:ext uri="{FF2B5EF4-FFF2-40B4-BE49-F238E27FC236}">
                <a16:creationId xmlns:a16="http://schemas.microsoft.com/office/drawing/2014/main" id="{FC6FAB3E-F666-3D4F-A90E-0A71942070AC}"/>
              </a:ext>
            </a:extLst>
          </p:cNvPr>
          <p:cNvSpPr/>
          <p:nvPr/>
        </p:nvSpPr>
        <p:spPr>
          <a:xfrm>
            <a:off x="4605105" y="1108133"/>
            <a:ext cx="6400800" cy="1371600"/>
          </a:xfrm>
          <a:prstGeom prst="parallelogram">
            <a:avLst>
              <a:gd name="adj" fmla="val 76820"/>
            </a:avLst>
          </a:prstGeom>
          <a:no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2D3E701-8590-934C-9521-2EEB27AA0B5B}"/>
              </a:ext>
            </a:extLst>
          </p:cNvPr>
          <p:cNvGrpSpPr/>
          <p:nvPr/>
        </p:nvGrpSpPr>
        <p:grpSpPr>
          <a:xfrm>
            <a:off x="-217130" y="3623370"/>
            <a:ext cx="2029816" cy="2232432"/>
            <a:chOff x="470755" y="4495627"/>
            <a:chExt cx="2029816" cy="2232432"/>
          </a:xfrm>
        </p:grpSpPr>
        <p:sp>
          <p:nvSpPr>
            <p:cNvPr id="72" name="Oval 71">
              <a:extLst>
                <a:ext uri="{FF2B5EF4-FFF2-40B4-BE49-F238E27FC236}">
                  <a16:creationId xmlns:a16="http://schemas.microsoft.com/office/drawing/2014/main" id="{55668D6B-15FF-734A-988E-F12AE2024B39}"/>
                </a:ext>
              </a:extLst>
            </p:cNvPr>
            <p:cNvSpPr/>
            <p:nvPr/>
          </p:nvSpPr>
          <p:spPr>
            <a:xfrm>
              <a:off x="2025342" y="4696533"/>
              <a:ext cx="274320" cy="203200"/>
            </a:xfrm>
            <a:prstGeom prst="ellipse">
              <a:avLst/>
            </a:prstGeom>
            <a:solidFill>
              <a:srgbClr val="043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Cambria" panose="02040503050406030204" pitchFamily="18" charset="0"/>
              </a:endParaRPr>
            </a:p>
          </p:txBody>
        </p:sp>
        <p:sp>
          <p:nvSpPr>
            <p:cNvPr id="73" name="Triangle 72">
              <a:extLst>
                <a:ext uri="{FF2B5EF4-FFF2-40B4-BE49-F238E27FC236}">
                  <a16:creationId xmlns:a16="http://schemas.microsoft.com/office/drawing/2014/main" id="{24F617B4-32ED-C543-88F5-316389A0ED87}"/>
                </a:ext>
              </a:extLst>
            </p:cNvPr>
            <p:cNvSpPr/>
            <p:nvPr/>
          </p:nvSpPr>
          <p:spPr>
            <a:xfrm>
              <a:off x="2025342" y="5252142"/>
              <a:ext cx="275316" cy="203200"/>
            </a:xfrm>
            <a:prstGeom prst="triangle">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Cambria" panose="02040503050406030204" pitchFamily="18" charset="0"/>
              </a:endParaRPr>
            </a:p>
          </p:txBody>
        </p:sp>
        <p:sp>
          <p:nvSpPr>
            <p:cNvPr id="74" name="Rectangle 73">
              <a:extLst>
                <a:ext uri="{FF2B5EF4-FFF2-40B4-BE49-F238E27FC236}">
                  <a16:creationId xmlns:a16="http://schemas.microsoft.com/office/drawing/2014/main" id="{0143912C-77AC-8C4D-97BF-6A89B527CF10}"/>
                </a:ext>
              </a:extLst>
            </p:cNvPr>
            <p:cNvSpPr/>
            <p:nvPr/>
          </p:nvSpPr>
          <p:spPr>
            <a:xfrm>
              <a:off x="2025342" y="5807751"/>
              <a:ext cx="274320" cy="20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Cambria" panose="02040503050406030204" pitchFamily="18" charset="0"/>
              </a:endParaRPr>
            </a:p>
          </p:txBody>
        </p:sp>
        <p:sp>
          <p:nvSpPr>
            <p:cNvPr id="75" name="Hexagon 74">
              <a:extLst>
                <a:ext uri="{FF2B5EF4-FFF2-40B4-BE49-F238E27FC236}">
                  <a16:creationId xmlns:a16="http://schemas.microsoft.com/office/drawing/2014/main" id="{942C3048-D3E7-4E44-A3A8-62D72E138A8F}"/>
                </a:ext>
              </a:extLst>
            </p:cNvPr>
            <p:cNvSpPr/>
            <p:nvPr/>
          </p:nvSpPr>
          <p:spPr>
            <a:xfrm>
              <a:off x="2025342" y="6363361"/>
              <a:ext cx="274320" cy="201168"/>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Cambria" panose="02040503050406030204" pitchFamily="18" charset="0"/>
              </a:endParaRPr>
            </a:p>
          </p:txBody>
        </p:sp>
        <p:sp>
          <p:nvSpPr>
            <p:cNvPr id="76" name="TextBox 75">
              <a:extLst>
                <a:ext uri="{FF2B5EF4-FFF2-40B4-BE49-F238E27FC236}">
                  <a16:creationId xmlns:a16="http://schemas.microsoft.com/office/drawing/2014/main" id="{E433797B-B989-B446-8C2A-7E33884D497C}"/>
                </a:ext>
              </a:extLst>
            </p:cNvPr>
            <p:cNvSpPr txBox="1"/>
            <p:nvPr/>
          </p:nvSpPr>
          <p:spPr>
            <a:xfrm>
              <a:off x="470755" y="4623769"/>
              <a:ext cx="1554587" cy="2031325"/>
            </a:xfrm>
            <a:prstGeom prst="rect">
              <a:avLst/>
            </a:prstGeom>
            <a:noFill/>
            <a:ln>
              <a:noFill/>
            </a:ln>
          </p:spPr>
          <p:txBody>
            <a:bodyPr wrap="square" lIns="91440" tIns="45720" rIns="91440" bIns="45720" rtlCol="0" anchor="t">
              <a:spAutoFit/>
            </a:bodyPr>
            <a:lstStyle/>
            <a:p>
              <a:pPr algn="r"/>
              <a:r>
                <a:rPr lang="en-US" b="1" dirty="0">
                  <a:solidFill>
                    <a:srgbClr val="002060"/>
                  </a:solidFill>
                  <a:latin typeface="Calibri"/>
                  <a:cs typeface="Calibri"/>
                </a:rPr>
                <a:t>Why Learn?</a:t>
              </a:r>
            </a:p>
            <a:p>
              <a:pPr algn="r"/>
              <a:endParaRPr lang="en-US" b="1" dirty="0">
                <a:solidFill>
                  <a:srgbClr val="002060"/>
                </a:solidFill>
                <a:latin typeface="Calibri"/>
                <a:cs typeface="Calibri"/>
              </a:endParaRPr>
            </a:p>
            <a:p>
              <a:pPr algn="r"/>
              <a:r>
                <a:rPr lang="en-US" b="1" dirty="0">
                  <a:solidFill>
                    <a:srgbClr val="002060"/>
                  </a:solidFill>
                  <a:latin typeface="Calibri"/>
                  <a:cs typeface="Calibri"/>
                </a:rPr>
                <a:t>How Used?</a:t>
              </a:r>
            </a:p>
            <a:p>
              <a:pPr algn="r"/>
              <a:endParaRPr lang="en-US" b="1" dirty="0">
                <a:solidFill>
                  <a:srgbClr val="002060"/>
                </a:solidFill>
                <a:latin typeface="Calibri"/>
                <a:cs typeface="Calibri"/>
              </a:endParaRPr>
            </a:p>
            <a:p>
              <a:pPr algn="r"/>
              <a:r>
                <a:rPr lang="en-US" b="1" dirty="0">
                  <a:solidFill>
                    <a:srgbClr val="002060"/>
                  </a:solidFill>
                  <a:latin typeface="Calibri"/>
                  <a:cs typeface="Calibri"/>
                </a:rPr>
                <a:t>Methodology</a:t>
              </a:r>
            </a:p>
            <a:p>
              <a:pPr algn="r"/>
              <a:endParaRPr lang="en-US" b="1" dirty="0">
                <a:solidFill>
                  <a:srgbClr val="002060"/>
                </a:solidFill>
                <a:latin typeface="Calibri"/>
                <a:cs typeface="Calibri"/>
              </a:endParaRPr>
            </a:p>
            <a:p>
              <a:pPr algn="r"/>
              <a:r>
                <a:rPr lang="en-US" b="1" dirty="0">
                  <a:solidFill>
                    <a:srgbClr val="002060"/>
                  </a:solidFill>
                  <a:latin typeface="Calibri"/>
                  <a:cs typeface="Calibri"/>
                </a:rPr>
                <a:t>Assessment</a:t>
              </a:r>
            </a:p>
          </p:txBody>
        </p:sp>
        <p:sp>
          <p:nvSpPr>
            <p:cNvPr id="77" name="Rectangle 76">
              <a:extLst>
                <a:ext uri="{FF2B5EF4-FFF2-40B4-BE49-F238E27FC236}">
                  <a16:creationId xmlns:a16="http://schemas.microsoft.com/office/drawing/2014/main" id="{8E5569D0-EF0F-1C4F-ACD4-F2DE486EAFB3}"/>
                </a:ext>
              </a:extLst>
            </p:cNvPr>
            <p:cNvSpPr/>
            <p:nvPr/>
          </p:nvSpPr>
          <p:spPr>
            <a:xfrm>
              <a:off x="488008" y="4495627"/>
              <a:ext cx="2012563" cy="223243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Cambria" panose="02040503050406030204" pitchFamily="18" charset="0"/>
              </a:endParaRPr>
            </a:p>
          </p:txBody>
        </p:sp>
      </p:grpSp>
      <p:sp>
        <p:nvSpPr>
          <p:cNvPr id="78" name="Slide Number Placeholder 77">
            <a:extLst>
              <a:ext uri="{FF2B5EF4-FFF2-40B4-BE49-F238E27FC236}">
                <a16:creationId xmlns:a16="http://schemas.microsoft.com/office/drawing/2014/main" id="{C14F12E6-BB40-8C4A-AFDD-1F017B9C286B}"/>
              </a:ext>
            </a:extLst>
          </p:cNvPr>
          <p:cNvSpPr>
            <a:spLocks noGrp="1"/>
          </p:cNvSpPr>
          <p:nvPr>
            <p:ph type="sldNum" sz="quarter" idx="12"/>
          </p:nvPr>
        </p:nvSpPr>
        <p:spPr/>
        <p:txBody>
          <a:bodyPr/>
          <a:lstStyle/>
          <a:p>
            <a:endParaRPr lang="en-US" dirty="0"/>
          </a:p>
        </p:txBody>
      </p:sp>
      <p:sp>
        <p:nvSpPr>
          <p:cNvPr id="80" name="TextBox 79">
            <a:extLst>
              <a:ext uri="{FF2B5EF4-FFF2-40B4-BE49-F238E27FC236}">
                <a16:creationId xmlns:a16="http://schemas.microsoft.com/office/drawing/2014/main" id="{09BB066D-A76F-EC4F-891E-5F1B9E09480D}"/>
              </a:ext>
            </a:extLst>
          </p:cNvPr>
          <p:cNvSpPr txBox="1"/>
          <p:nvPr/>
        </p:nvSpPr>
        <p:spPr>
          <a:xfrm>
            <a:off x="39581" y="3288533"/>
            <a:ext cx="1212191" cy="461665"/>
          </a:xfrm>
          <a:prstGeom prst="rect">
            <a:avLst/>
          </a:prstGeom>
          <a:noFill/>
        </p:spPr>
        <p:txBody>
          <a:bodyPr wrap="none" rtlCol="0">
            <a:spAutoFit/>
          </a:bodyPr>
          <a:lstStyle/>
          <a:p>
            <a:r>
              <a:rPr lang="en-US" sz="2400" b="1" dirty="0">
                <a:solidFill>
                  <a:srgbClr val="002060"/>
                </a:solidFill>
                <a:latin typeface="Cambria" panose="02040503050406030204" pitchFamily="18" charset="0"/>
              </a:rPr>
              <a:t>Legend</a:t>
            </a:r>
          </a:p>
        </p:txBody>
      </p:sp>
      <p:sp>
        <p:nvSpPr>
          <p:cNvPr id="83" name="Triangle 82">
            <a:extLst>
              <a:ext uri="{FF2B5EF4-FFF2-40B4-BE49-F238E27FC236}">
                <a16:creationId xmlns:a16="http://schemas.microsoft.com/office/drawing/2014/main" id="{26AD4144-C64A-8345-A7F0-85C55AD452B2}"/>
              </a:ext>
            </a:extLst>
          </p:cNvPr>
          <p:cNvSpPr/>
          <p:nvPr/>
        </p:nvSpPr>
        <p:spPr>
          <a:xfrm>
            <a:off x="3077150" y="4292903"/>
            <a:ext cx="275316" cy="203200"/>
          </a:xfrm>
          <a:prstGeom prst="triangle">
            <a:avLst/>
          </a:prstGeom>
          <a:noFill/>
          <a:ln>
            <a:solidFill>
              <a:srgbClr val="FF2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iangle 83">
            <a:extLst>
              <a:ext uri="{FF2B5EF4-FFF2-40B4-BE49-F238E27FC236}">
                <a16:creationId xmlns:a16="http://schemas.microsoft.com/office/drawing/2014/main" id="{95F70A36-B88F-6C49-97CF-F40D6179A0E7}"/>
              </a:ext>
            </a:extLst>
          </p:cNvPr>
          <p:cNvSpPr/>
          <p:nvPr/>
        </p:nvSpPr>
        <p:spPr>
          <a:xfrm>
            <a:off x="3080960" y="4433873"/>
            <a:ext cx="275316" cy="203200"/>
          </a:xfrm>
          <a:prstGeom prst="triangle">
            <a:avLst/>
          </a:prstGeom>
          <a:noFill/>
          <a:ln>
            <a:solidFill>
              <a:srgbClr val="FF2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iangle 84">
            <a:extLst>
              <a:ext uri="{FF2B5EF4-FFF2-40B4-BE49-F238E27FC236}">
                <a16:creationId xmlns:a16="http://schemas.microsoft.com/office/drawing/2014/main" id="{372A9F10-A7EB-E44C-8C20-4AC0D25BFCFC}"/>
              </a:ext>
            </a:extLst>
          </p:cNvPr>
          <p:cNvSpPr/>
          <p:nvPr/>
        </p:nvSpPr>
        <p:spPr>
          <a:xfrm>
            <a:off x="3084770" y="4574843"/>
            <a:ext cx="275316" cy="203200"/>
          </a:xfrm>
          <a:prstGeom prst="triangle">
            <a:avLst/>
          </a:prstGeom>
          <a:noFill/>
          <a:ln>
            <a:solidFill>
              <a:srgbClr val="FF2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iangle 85">
            <a:extLst>
              <a:ext uri="{FF2B5EF4-FFF2-40B4-BE49-F238E27FC236}">
                <a16:creationId xmlns:a16="http://schemas.microsoft.com/office/drawing/2014/main" id="{24ADCDA9-1606-104B-AF0B-D8D5666F56F9}"/>
              </a:ext>
            </a:extLst>
          </p:cNvPr>
          <p:cNvSpPr/>
          <p:nvPr/>
        </p:nvSpPr>
        <p:spPr>
          <a:xfrm>
            <a:off x="8510833" y="4291763"/>
            <a:ext cx="275316" cy="203200"/>
          </a:xfrm>
          <a:prstGeom prst="triangle">
            <a:avLst/>
          </a:prstGeom>
          <a:noFill/>
          <a:ln>
            <a:solidFill>
              <a:srgbClr val="FF2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B8FC1FEA-1286-4E4F-95A9-4BAC6559AE2B}"/>
              </a:ext>
            </a:extLst>
          </p:cNvPr>
          <p:cNvSpPr/>
          <p:nvPr/>
        </p:nvSpPr>
        <p:spPr>
          <a:xfrm>
            <a:off x="9095012" y="4274621"/>
            <a:ext cx="274320" cy="203200"/>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A472BA4-4EDE-6D40-9455-D3DBB53234B3}"/>
              </a:ext>
            </a:extLst>
          </p:cNvPr>
          <p:cNvSpPr/>
          <p:nvPr/>
        </p:nvSpPr>
        <p:spPr>
          <a:xfrm>
            <a:off x="9247412" y="4427021"/>
            <a:ext cx="274320" cy="203200"/>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FC80BC7A-0BF3-FA4C-89C5-E1A47D30220E}"/>
              </a:ext>
            </a:extLst>
          </p:cNvPr>
          <p:cNvSpPr/>
          <p:nvPr/>
        </p:nvSpPr>
        <p:spPr>
          <a:xfrm>
            <a:off x="9399812" y="4579421"/>
            <a:ext cx="274320" cy="203200"/>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iangle 89">
            <a:extLst>
              <a:ext uri="{FF2B5EF4-FFF2-40B4-BE49-F238E27FC236}">
                <a16:creationId xmlns:a16="http://schemas.microsoft.com/office/drawing/2014/main" id="{9EDF79F6-6397-E043-A8B1-FE423DF39E71}"/>
              </a:ext>
            </a:extLst>
          </p:cNvPr>
          <p:cNvSpPr/>
          <p:nvPr/>
        </p:nvSpPr>
        <p:spPr>
          <a:xfrm>
            <a:off x="8526073" y="4444163"/>
            <a:ext cx="275316" cy="203200"/>
          </a:xfrm>
          <a:prstGeom prst="triangle">
            <a:avLst/>
          </a:prstGeom>
          <a:noFill/>
          <a:ln>
            <a:solidFill>
              <a:srgbClr val="FF2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B49FC24-2927-0246-8D7F-211AE484D504}"/>
              </a:ext>
            </a:extLst>
          </p:cNvPr>
          <p:cNvSpPr/>
          <p:nvPr/>
        </p:nvSpPr>
        <p:spPr>
          <a:xfrm>
            <a:off x="3815017" y="4304859"/>
            <a:ext cx="274320" cy="203200"/>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B0489A7-0E5F-A14E-B97F-19E99D5F7749}"/>
              </a:ext>
            </a:extLst>
          </p:cNvPr>
          <p:cNvSpPr/>
          <p:nvPr/>
        </p:nvSpPr>
        <p:spPr>
          <a:xfrm>
            <a:off x="3967417" y="4457259"/>
            <a:ext cx="274320" cy="203200"/>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Callout 36">
            <a:extLst>
              <a:ext uri="{FF2B5EF4-FFF2-40B4-BE49-F238E27FC236}">
                <a16:creationId xmlns:a16="http://schemas.microsoft.com/office/drawing/2014/main" id="{D6BAAD3C-1EFD-C448-ACF6-155C6637B6AB}"/>
              </a:ext>
            </a:extLst>
          </p:cNvPr>
          <p:cNvSpPr/>
          <p:nvPr/>
        </p:nvSpPr>
        <p:spPr>
          <a:xfrm>
            <a:off x="7192284" y="4428661"/>
            <a:ext cx="1991862" cy="983873"/>
          </a:xfrm>
          <a:prstGeom prst="cloudCallout">
            <a:avLst>
              <a:gd name="adj1" fmla="val -66679"/>
              <a:gd name="adj2" fmla="val 5433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solidFill>
                  <a:srgbClr val="002060"/>
                </a:solidFill>
                <a:latin typeface="Cambria" panose="02040503050406030204" pitchFamily="18" charset="0"/>
              </a:rPr>
              <a:t>Operations Research</a:t>
            </a:r>
          </a:p>
        </p:txBody>
      </p:sp>
      <p:sp>
        <p:nvSpPr>
          <p:cNvPr id="93" name="TextBox 92">
            <a:extLst>
              <a:ext uri="{FF2B5EF4-FFF2-40B4-BE49-F238E27FC236}">
                <a16:creationId xmlns:a16="http://schemas.microsoft.com/office/drawing/2014/main" id="{C930FAF1-5387-A746-9B70-257B6CB7DB2E}"/>
              </a:ext>
            </a:extLst>
          </p:cNvPr>
          <p:cNvSpPr txBox="1"/>
          <p:nvPr/>
        </p:nvSpPr>
        <p:spPr>
          <a:xfrm>
            <a:off x="1921636" y="4175096"/>
            <a:ext cx="2642968" cy="461665"/>
          </a:xfrm>
          <a:prstGeom prst="rect">
            <a:avLst/>
          </a:prstGeom>
          <a:noFill/>
        </p:spPr>
        <p:txBody>
          <a:bodyPr wrap="none" lIns="91440" tIns="45720" rIns="91440" bIns="45720" rtlCol="0" anchor="t">
            <a:spAutoFit/>
          </a:bodyPr>
          <a:lstStyle/>
          <a:p>
            <a:r>
              <a:rPr lang="en-US" sz="2400" b="1" dirty="0">
                <a:solidFill>
                  <a:srgbClr val="002060"/>
                </a:solidFill>
                <a:latin typeface="Calibri"/>
                <a:ea typeface="Cambria"/>
                <a:cs typeface="Calibri"/>
              </a:rPr>
              <a:t>Personalized chunk</a:t>
            </a:r>
            <a:endParaRPr lang="en-US" sz="2400" b="1" dirty="0">
              <a:solidFill>
                <a:srgbClr val="002060"/>
              </a:solidFill>
              <a:latin typeface="Calibri"/>
              <a:cs typeface="Calibri"/>
            </a:endParaRPr>
          </a:p>
        </p:txBody>
      </p:sp>
      <p:sp>
        <p:nvSpPr>
          <p:cNvPr id="94" name="TextBox 93">
            <a:extLst>
              <a:ext uri="{FF2B5EF4-FFF2-40B4-BE49-F238E27FC236}">
                <a16:creationId xmlns:a16="http://schemas.microsoft.com/office/drawing/2014/main" id="{D1E41B55-5CD0-FD4B-9F62-F342762F5D80}"/>
              </a:ext>
            </a:extLst>
          </p:cNvPr>
          <p:cNvSpPr txBox="1"/>
          <p:nvPr/>
        </p:nvSpPr>
        <p:spPr>
          <a:xfrm>
            <a:off x="9366302" y="4128319"/>
            <a:ext cx="2637260" cy="461665"/>
          </a:xfrm>
          <a:prstGeom prst="rect">
            <a:avLst/>
          </a:prstGeom>
          <a:noFill/>
        </p:spPr>
        <p:txBody>
          <a:bodyPr wrap="none" lIns="91440" tIns="45720" rIns="91440" bIns="45720" rtlCol="0" anchor="t">
            <a:spAutoFit/>
          </a:bodyPr>
          <a:lstStyle/>
          <a:p>
            <a:r>
              <a:rPr lang="en-US" sz="2400" b="1" dirty="0">
                <a:solidFill>
                  <a:srgbClr val="002060"/>
                </a:solidFill>
                <a:latin typeface="Calibri"/>
                <a:ea typeface="Cambria"/>
                <a:cs typeface="Calibri"/>
              </a:rPr>
              <a:t>Personalized chunk</a:t>
            </a:r>
            <a:endParaRPr lang="en-US" sz="2400" b="1" dirty="0">
              <a:solidFill>
                <a:srgbClr val="002060"/>
              </a:solidFill>
              <a:latin typeface="Calibri"/>
              <a:cs typeface="Calibri"/>
            </a:endParaRPr>
          </a:p>
        </p:txBody>
      </p:sp>
      <p:cxnSp>
        <p:nvCxnSpPr>
          <p:cNvPr id="95" name="Straight Arrow Connector 94">
            <a:extLst>
              <a:ext uri="{FF2B5EF4-FFF2-40B4-BE49-F238E27FC236}">
                <a16:creationId xmlns:a16="http://schemas.microsoft.com/office/drawing/2014/main" id="{6E1BEAB2-846B-464F-BBFB-B4249830C422}"/>
              </a:ext>
            </a:extLst>
          </p:cNvPr>
          <p:cNvCxnSpPr>
            <a:cxnSpLocks/>
            <a:stCxn id="50" idx="2"/>
          </p:cNvCxnSpPr>
          <p:nvPr/>
        </p:nvCxnSpPr>
        <p:spPr>
          <a:xfrm>
            <a:off x="5824408" y="2264470"/>
            <a:ext cx="3117354" cy="15511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8843BA16-2E53-AD53-7415-B3A56A5D87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70416" y="133970"/>
            <a:ext cx="905774" cy="630877"/>
          </a:xfrm>
          <a:prstGeom prst="rect">
            <a:avLst/>
          </a:prstGeom>
        </p:spPr>
      </p:pic>
      <p:sp>
        <p:nvSpPr>
          <p:cNvPr id="79" name="Title 22">
            <a:extLst>
              <a:ext uri="{FF2B5EF4-FFF2-40B4-BE49-F238E27FC236}">
                <a16:creationId xmlns:a16="http://schemas.microsoft.com/office/drawing/2014/main" id="{F4366743-E3A4-E676-7287-7784EA9D6442}"/>
              </a:ext>
            </a:extLst>
          </p:cNvPr>
          <p:cNvSpPr txBox="1">
            <a:spLocks/>
          </p:cNvSpPr>
          <p:nvPr/>
        </p:nvSpPr>
        <p:spPr>
          <a:xfrm>
            <a:off x="562785" y="317284"/>
            <a:ext cx="8665564" cy="752929"/>
          </a:xfrm>
        </p:spPr>
        <p:txBody>
          <a:bodyPr anchor="b"/>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3600" b="1" kern="0" dirty="0">
                <a:solidFill>
                  <a:srgbClr val="002F56"/>
                </a:solidFill>
                <a:latin typeface="Calibri" panose="020F0502020204030204" pitchFamily="34" charset="0"/>
                <a:ea typeface="Calibri" panose="020F0502020204030204" pitchFamily="34" charset="0"/>
                <a:cs typeface="Calibri" panose="020F0502020204030204" pitchFamily="34" charset="0"/>
              </a:rPr>
              <a:t>Modules of Personalized Micro-learning</a:t>
            </a:r>
          </a:p>
        </p:txBody>
      </p:sp>
      <p:sp>
        <p:nvSpPr>
          <p:cNvPr id="81" name="TextBox 80">
            <a:extLst>
              <a:ext uri="{FF2B5EF4-FFF2-40B4-BE49-F238E27FC236}">
                <a16:creationId xmlns:a16="http://schemas.microsoft.com/office/drawing/2014/main" id="{F4C791F6-21C9-B077-A610-B01EE230F9CB}"/>
              </a:ext>
            </a:extLst>
          </p:cNvPr>
          <p:cNvSpPr txBox="1"/>
          <p:nvPr/>
        </p:nvSpPr>
        <p:spPr>
          <a:xfrm>
            <a:off x="2328182" y="4159264"/>
            <a:ext cx="1180131" cy="461665"/>
          </a:xfrm>
          <a:prstGeom prst="rect">
            <a:avLst/>
          </a:prstGeom>
          <a:noFill/>
        </p:spPr>
        <p:txBody>
          <a:bodyPr wrap="none" lIns="91440" tIns="45720" rIns="91440" bIns="45720" rtlCol="0" anchor="t">
            <a:spAutoFit/>
          </a:bodyPr>
          <a:lstStyle/>
          <a:p>
            <a:r>
              <a:rPr lang="en-US" sz="2400" b="1" dirty="0">
                <a:solidFill>
                  <a:srgbClr val="002060"/>
                </a:solidFill>
                <a:latin typeface="Calibri"/>
                <a:ea typeface="Cambria"/>
                <a:cs typeface="Calibri"/>
              </a:rPr>
              <a:t>Module</a:t>
            </a:r>
            <a:endParaRPr lang="en-US" sz="2400" b="1" dirty="0">
              <a:solidFill>
                <a:srgbClr val="002060"/>
              </a:solidFill>
              <a:latin typeface="Calibri"/>
              <a:cs typeface="Calibri"/>
            </a:endParaRPr>
          </a:p>
        </p:txBody>
      </p:sp>
      <p:sp>
        <p:nvSpPr>
          <p:cNvPr id="82" name="TextBox 81">
            <a:extLst>
              <a:ext uri="{FF2B5EF4-FFF2-40B4-BE49-F238E27FC236}">
                <a16:creationId xmlns:a16="http://schemas.microsoft.com/office/drawing/2014/main" id="{47ED2493-1F32-FE28-0E33-549DD20F1679}"/>
              </a:ext>
            </a:extLst>
          </p:cNvPr>
          <p:cNvSpPr txBox="1"/>
          <p:nvPr/>
        </p:nvSpPr>
        <p:spPr>
          <a:xfrm>
            <a:off x="9369332" y="4167565"/>
            <a:ext cx="1180131" cy="461665"/>
          </a:xfrm>
          <a:prstGeom prst="rect">
            <a:avLst/>
          </a:prstGeom>
          <a:noFill/>
        </p:spPr>
        <p:txBody>
          <a:bodyPr wrap="none" lIns="91440" tIns="45720" rIns="91440" bIns="45720" rtlCol="0" anchor="t">
            <a:spAutoFit/>
          </a:bodyPr>
          <a:lstStyle/>
          <a:p>
            <a:r>
              <a:rPr lang="en-US" sz="2400" b="1" dirty="0">
                <a:solidFill>
                  <a:srgbClr val="002060"/>
                </a:solidFill>
                <a:latin typeface="Calibri"/>
                <a:ea typeface="Cambria"/>
                <a:cs typeface="Calibri"/>
              </a:rPr>
              <a:t>Module</a:t>
            </a:r>
            <a:endParaRPr lang="en-US" sz="2400" b="1" dirty="0">
              <a:solidFill>
                <a:srgbClr val="002060"/>
              </a:solidFill>
              <a:latin typeface="Calibri"/>
              <a:cs typeface="Calibri"/>
            </a:endParaRPr>
          </a:p>
        </p:txBody>
      </p:sp>
    </p:spTree>
    <p:extLst>
      <p:ext uri="{BB962C8B-B14F-4D97-AF65-F5344CB8AC3E}">
        <p14:creationId xmlns:p14="http://schemas.microsoft.com/office/powerpoint/2010/main" val="290344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5000" autoRev="1" fill="hold" grpId="0" nodeType="clickEffect">
                                  <p:stCondLst>
                                    <p:cond delay="0"/>
                                  </p:stCondLst>
                                  <p:childTnLst>
                                    <p:animScale>
                                      <p:cBhvr>
                                        <p:cTn id="6" dur="500" fill="hold"/>
                                        <p:tgtEl>
                                          <p:spTgt spid="69"/>
                                        </p:tgtEl>
                                      </p:cBhvr>
                                      <p:by x="150000" y="150000"/>
                                    </p:animScale>
                                  </p:childTnLst>
                                </p:cTn>
                              </p:par>
                            </p:childTnLst>
                          </p:cTn>
                        </p:par>
                        <p:par>
                          <p:cTn id="7" fill="hold">
                            <p:stCondLst>
                              <p:cond delay="5000"/>
                            </p:stCondLst>
                            <p:childTnLst>
                              <p:par>
                                <p:cTn id="8" presetID="22" presetClass="entr" presetSubtype="1"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1000"/>
                                        <p:tgtEl>
                                          <p:spTgt spid="18"/>
                                        </p:tgtEl>
                                      </p:cBhvr>
                                    </p:animEffect>
                                  </p:childTnLst>
                                </p:cTn>
                              </p:par>
                            </p:childTnLst>
                          </p:cTn>
                        </p:par>
                        <p:par>
                          <p:cTn id="11" fill="hold">
                            <p:stCondLst>
                              <p:cond delay="6000"/>
                            </p:stCondLst>
                            <p:childTnLst>
                              <p:par>
                                <p:cTn id="12" presetID="9"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par>
                          <p:cTn id="15" fill="hold">
                            <p:stCondLst>
                              <p:cond delay="65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1000"/>
                                        <p:tgtEl>
                                          <p:spTgt spid="19"/>
                                        </p:tgtEl>
                                      </p:cBhvr>
                                    </p:animEffect>
                                  </p:childTnLst>
                                </p:cTn>
                              </p:par>
                            </p:childTnLst>
                          </p:cTn>
                        </p:par>
                        <p:par>
                          <p:cTn id="19" fill="hold">
                            <p:stCondLst>
                              <p:cond delay="7500"/>
                            </p:stCondLst>
                            <p:childTnLst>
                              <p:par>
                                <p:cTn id="20" presetID="9"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repeatCount="5000" autoRev="1" fill="hold" grpId="0" nodeType="clickEffect">
                                  <p:stCondLst>
                                    <p:cond delay="0"/>
                                  </p:stCondLst>
                                  <p:childTnLst>
                                    <p:animScale>
                                      <p:cBhvr>
                                        <p:cTn id="26" dur="500" fill="hold"/>
                                        <p:tgtEl>
                                          <p:spTgt spid="44"/>
                                        </p:tgtEl>
                                      </p:cBhvr>
                                      <p:by x="150000" y="150000"/>
                                    </p:animScale>
                                  </p:childTnLst>
                                </p:cTn>
                              </p:par>
                              <p:par>
                                <p:cTn id="27" presetID="6" presetClass="emph" presetSubtype="0" repeatCount="5000" autoRev="1" fill="hold" grpId="0" nodeType="withEffect">
                                  <p:stCondLst>
                                    <p:cond delay="0"/>
                                  </p:stCondLst>
                                  <p:childTnLst>
                                    <p:animScale>
                                      <p:cBhvr>
                                        <p:cTn id="28" dur="500" fill="hold"/>
                                        <p:tgtEl>
                                          <p:spTgt spid="47"/>
                                        </p:tgtEl>
                                      </p:cBhvr>
                                      <p:by x="150000" y="150000"/>
                                    </p:animScale>
                                  </p:childTnLst>
                                </p:cTn>
                              </p:par>
                            </p:childTnLst>
                          </p:cTn>
                        </p:par>
                        <p:par>
                          <p:cTn id="29" fill="hold">
                            <p:stCondLst>
                              <p:cond delay="5000"/>
                            </p:stCondLst>
                            <p:childTnLst>
                              <p:par>
                                <p:cTn id="30" presetID="22" presetClass="entr" presetSubtype="1"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1000"/>
                                        <p:tgtEl>
                                          <p:spTgt spid="21"/>
                                        </p:tgtEl>
                                      </p:cBhvr>
                                    </p:animEffect>
                                  </p:childTnLst>
                                </p:cTn>
                              </p:par>
                            </p:childTnLst>
                          </p:cTn>
                        </p:par>
                        <p:par>
                          <p:cTn id="33" fill="hold">
                            <p:stCondLst>
                              <p:cond delay="6000"/>
                            </p:stCondLst>
                            <p:childTnLst>
                              <p:par>
                                <p:cTn id="34" presetID="9"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par>
                          <p:cTn id="37" fill="hold">
                            <p:stCondLst>
                              <p:cond delay="6500"/>
                            </p:stCondLst>
                            <p:childTnLst>
                              <p:par>
                                <p:cTn id="38" presetID="22" presetClass="entr" presetSubtype="1"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1000"/>
                                        <p:tgtEl>
                                          <p:spTgt spid="20"/>
                                        </p:tgtEl>
                                      </p:cBhvr>
                                    </p:animEffect>
                                  </p:childTnLst>
                                </p:cTn>
                              </p:par>
                            </p:childTnLst>
                          </p:cTn>
                        </p:par>
                        <p:par>
                          <p:cTn id="41" fill="hold">
                            <p:stCondLst>
                              <p:cond delay="7500"/>
                            </p:stCondLst>
                            <p:childTnLst>
                              <p:par>
                                <p:cTn id="42" presetID="9"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par>
                          <p:cTn id="45" fill="hold">
                            <p:stCondLst>
                              <p:cond delay="8000"/>
                            </p:stCondLst>
                            <p:childTnLst>
                              <p:par>
                                <p:cTn id="46" presetID="9" presetClass="entr" presetSubtype="0" fill="hold" grpId="0" nodeType="afterEffect">
                                  <p:stCondLst>
                                    <p:cond delay="5000"/>
                                  </p:stCondLst>
                                  <p:childTnLst>
                                    <p:set>
                                      <p:cBhvr>
                                        <p:cTn id="47" dur="1" fill="hold">
                                          <p:stCondLst>
                                            <p:cond delay="0"/>
                                          </p:stCondLst>
                                        </p:cTn>
                                        <p:tgtEl>
                                          <p:spTgt spid="83"/>
                                        </p:tgtEl>
                                        <p:attrNameLst>
                                          <p:attrName>style.visibility</p:attrName>
                                        </p:attrNameLst>
                                      </p:cBhvr>
                                      <p:to>
                                        <p:strVal val="visible"/>
                                      </p:to>
                                    </p:set>
                                    <p:animEffect transition="in" filter="dissolve">
                                      <p:cBhvr>
                                        <p:cTn id="48" dur="1000"/>
                                        <p:tgtEl>
                                          <p:spTgt spid="83"/>
                                        </p:tgtEl>
                                      </p:cBhvr>
                                    </p:animEffect>
                                  </p:childTnLst>
                                </p:cTn>
                              </p:par>
                            </p:childTnLst>
                          </p:cTn>
                        </p:par>
                        <p:par>
                          <p:cTn id="49" fill="hold">
                            <p:stCondLst>
                              <p:cond delay="14000"/>
                            </p:stCondLst>
                            <p:childTnLst>
                              <p:par>
                                <p:cTn id="50" presetID="9" presetClass="entr" presetSubtype="0"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dissolve">
                                      <p:cBhvr>
                                        <p:cTn id="52" dur="2000"/>
                                        <p:tgtEl>
                                          <p:spTgt spid="84"/>
                                        </p:tgtEl>
                                      </p:cBhvr>
                                    </p:animEffect>
                                  </p:childTnLst>
                                </p:cTn>
                              </p:par>
                            </p:childTnLst>
                          </p:cTn>
                        </p:par>
                        <p:par>
                          <p:cTn id="53" fill="hold">
                            <p:stCondLst>
                              <p:cond delay="16000"/>
                            </p:stCondLst>
                            <p:childTnLst>
                              <p:par>
                                <p:cTn id="54" presetID="9" presetClass="entr" presetSubtype="0" fill="hold" grpId="0" nodeType="after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dissolve">
                                      <p:cBhvr>
                                        <p:cTn id="56" dur="2000"/>
                                        <p:tgtEl>
                                          <p:spTgt spid="85"/>
                                        </p:tgtEl>
                                      </p:cBhvr>
                                    </p:animEffect>
                                  </p:childTnLst>
                                </p:cTn>
                              </p:par>
                            </p:childTnLst>
                          </p:cTn>
                        </p:par>
                        <p:par>
                          <p:cTn id="57" fill="hold">
                            <p:stCondLst>
                              <p:cond delay="18000"/>
                            </p:stCondLst>
                            <p:childTnLst>
                              <p:par>
                                <p:cTn id="58" presetID="9"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dissolve">
                                      <p:cBhvr>
                                        <p:cTn id="60" dur="2000"/>
                                        <p:tgtEl>
                                          <p:spTgt spid="86"/>
                                        </p:tgtEl>
                                      </p:cBhvr>
                                    </p:animEffect>
                                  </p:childTnLst>
                                </p:cTn>
                              </p:par>
                            </p:childTnLst>
                          </p:cTn>
                        </p:par>
                        <p:par>
                          <p:cTn id="61" fill="hold">
                            <p:stCondLst>
                              <p:cond delay="20000"/>
                            </p:stCondLst>
                            <p:childTnLst>
                              <p:par>
                                <p:cTn id="62" presetID="9" presetClass="entr" presetSubtype="0" fill="hold" grpId="0" nodeType="after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dissolve">
                                      <p:cBhvr>
                                        <p:cTn id="64" dur="2000"/>
                                        <p:tgtEl>
                                          <p:spTgt spid="90"/>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mph" presetSubtype="0" repeatCount="5000" autoRev="1" fill="hold" grpId="0" nodeType="clickEffect">
                                  <p:stCondLst>
                                    <p:cond delay="0"/>
                                  </p:stCondLst>
                                  <p:childTnLst>
                                    <p:animScale>
                                      <p:cBhvr>
                                        <p:cTn id="68" dur="500" fill="hold"/>
                                        <p:tgtEl>
                                          <p:spTgt spid="50"/>
                                        </p:tgtEl>
                                      </p:cBhvr>
                                      <p:by x="150000" y="150000"/>
                                    </p:animScale>
                                  </p:childTnLst>
                                </p:cTn>
                              </p:par>
                              <p:par>
                                <p:cTn id="69" presetID="6" presetClass="emph" presetSubtype="0" repeatCount="5000" autoRev="1" fill="hold" grpId="0" nodeType="withEffect">
                                  <p:stCondLst>
                                    <p:cond delay="3000"/>
                                  </p:stCondLst>
                                  <p:childTnLst>
                                    <p:animScale>
                                      <p:cBhvr>
                                        <p:cTn id="70" dur="500" fill="hold"/>
                                        <p:tgtEl>
                                          <p:spTgt spid="59"/>
                                        </p:tgtEl>
                                      </p:cBhvr>
                                      <p:by x="150000" y="150000"/>
                                    </p:animScale>
                                  </p:childTnLst>
                                </p:cTn>
                              </p:par>
                              <p:par>
                                <p:cTn id="71" presetID="6" presetClass="emph" presetSubtype="0" repeatCount="5000" autoRev="1" fill="hold" grpId="0" nodeType="withEffect">
                                  <p:stCondLst>
                                    <p:cond delay="3000"/>
                                  </p:stCondLst>
                                  <p:childTnLst>
                                    <p:animScale>
                                      <p:cBhvr>
                                        <p:cTn id="72" dur="500" fill="hold"/>
                                        <p:tgtEl>
                                          <p:spTgt spid="58"/>
                                        </p:tgtEl>
                                      </p:cBhvr>
                                      <p:by x="150000" y="150000"/>
                                    </p:animScale>
                                  </p:childTnLst>
                                </p:cTn>
                              </p:par>
                              <p:par>
                                <p:cTn id="73" presetID="6" presetClass="emph" presetSubtype="0" repeatCount="5000" autoRev="1" fill="hold" grpId="0" nodeType="withEffect">
                                  <p:stCondLst>
                                    <p:cond delay="3000"/>
                                  </p:stCondLst>
                                  <p:childTnLst>
                                    <p:animScale>
                                      <p:cBhvr>
                                        <p:cTn id="74" dur="500" fill="hold"/>
                                        <p:tgtEl>
                                          <p:spTgt spid="51"/>
                                        </p:tgtEl>
                                      </p:cBhvr>
                                      <p:by x="150000" y="150000"/>
                                    </p:animScale>
                                  </p:childTnLst>
                                </p:cTn>
                              </p:par>
                              <p:par>
                                <p:cTn id="75" presetID="6" presetClass="emph" presetSubtype="0" repeatCount="5000" autoRev="1" fill="hold" grpId="0" nodeType="withEffect">
                                  <p:stCondLst>
                                    <p:cond delay="3000"/>
                                  </p:stCondLst>
                                  <p:childTnLst>
                                    <p:animScale>
                                      <p:cBhvr>
                                        <p:cTn id="76" dur="500" fill="hold"/>
                                        <p:tgtEl>
                                          <p:spTgt spid="55"/>
                                        </p:tgtEl>
                                      </p:cBhvr>
                                      <p:by x="150000" y="150000"/>
                                    </p:animScale>
                                  </p:childTnLst>
                                </p:cTn>
                              </p:par>
                            </p:childTnLst>
                          </p:cTn>
                        </p:par>
                        <p:par>
                          <p:cTn id="77" fill="hold">
                            <p:stCondLst>
                              <p:cond delay="8000"/>
                            </p:stCondLst>
                            <p:childTnLst>
                              <p:par>
                                <p:cTn id="78" presetID="22" presetClass="entr" presetSubtype="1"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up)">
                                      <p:cBhvr>
                                        <p:cTn id="80" dur="1000"/>
                                        <p:tgtEl>
                                          <p:spTgt spid="22"/>
                                        </p:tgtEl>
                                      </p:cBhvr>
                                    </p:animEffect>
                                  </p:childTnLst>
                                </p:cTn>
                              </p:par>
                            </p:childTnLst>
                          </p:cTn>
                        </p:par>
                        <p:par>
                          <p:cTn id="81" fill="hold">
                            <p:stCondLst>
                              <p:cond delay="9000"/>
                            </p:stCondLst>
                            <p:childTnLst>
                              <p:par>
                                <p:cTn id="82" presetID="9" presetClass="entr" presetSubtype="0"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dissolve">
                                      <p:cBhvr>
                                        <p:cTn id="84" dur="500"/>
                                        <p:tgtEl>
                                          <p:spTgt spid="6"/>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wipe(up)">
                                      <p:cBhvr>
                                        <p:cTn id="88" dur="1000"/>
                                        <p:tgtEl>
                                          <p:spTgt spid="2"/>
                                        </p:tgtEl>
                                      </p:cBhvr>
                                    </p:animEffect>
                                  </p:childTnLst>
                                </p:cTn>
                              </p:par>
                            </p:childTnLst>
                          </p:cTn>
                        </p:par>
                        <p:par>
                          <p:cTn id="89" fill="hold">
                            <p:stCondLst>
                              <p:cond delay="10500"/>
                            </p:stCondLst>
                            <p:childTnLst>
                              <p:par>
                                <p:cTn id="90" presetID="22" presetClass="entr" presetSubtype="1" repeatCount="0" fill="hold" nodeType="afterEffect">
                                  <p:stCondLst>
                                    <p:cond delay="0"/>
                                  </p:stCondLst>
                                  <p:childTnLst>
                                    <p:set>
                                      <p:cBhvr>
                                        <p:cTn id="91" dur="1" fill="hold">
                                          <p:stCondLst>
                                            <p:cond delay="0"/>
                                          </p:stCondLst>
                                        </p:cTn>
                                        <p:tgtEl>
                                          <p:spTgt spid="95"/>
                                        </p:tgtEl>
                                        <p:attrNameLst>
                                          <p:attrName>style.visibility</p:attrName>
                                        </p:attrNameLst>
                                      </p:cBhvr>
                                      <p:to>
                                        <p:strVal val="visible"/>
                                      </p:to>
                                    </p:set>
                                    <p:animEffect transition="in" filter="wipe(up)">
                                      <p:cBhvr>
                                        <p:cTn id="92" dur="1000"/>
                                        <p:tgtEl>
                                          <p:spTgt spid="95"/>
                                        </p:tgtEl>
                                      </p:cBhvr>
                                    </p:animEffect>
                                  </p:childTnLst>
                                </p:cTn>
                              </p:par>
                            </p:childTnLst>
                          </p:cTn>
                        </p:par>
                        <p:par>
                          <p:cTn id="93" fill="hold">
                            <p:stCondLst>
                              <p:cond delay="11500"/>
                            </p:stCondLst>
                            <p:childTnLst>
                              <p:par>
                                <p:cTn id="94" presetID="9" presetClass="entr" presetSubtype="0" fill="hold" grpId="0" nodeType="after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dissolve">
                                      <p:cBhvr>
                                        <p:cTn id="96" dur="500"/>
                                        <p:tgtEl>
                                          <p:spTgt spid="14"/>
                                        </p:tgtEl>
                                      </p:cBhvr>
                                    </p:animEffect>
                                  </p:childTnLst>
                                </p:cTn>
                              </p:par>
                            </p:childTnLst>
                          </p:cTn>
                        </p:par>
                        <p:par>
                          <p:cTn id="97" fill="hold">
                            <p:stCondLst>
                              <p:cond delay="12000"/>
                            </p:stCondLst>
                            <p:childTnLst>
                              <p:par>
                                <p:cTn id="98" presetID="22" presetClass="entr" presetSubtype="1" fill="hold"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up)">
                                      <p:cBhvr>
                                        <p:cTn id="100" dur="1000"/>
                                        <p:tgtEl>
                                          <p:spTgt spid="23"/>
                                        </p:tgtEl>
                                      </p:cBhvr>
                                    </p:animEffect>
                                  </p:childTnLst>
                                </p:cTn>
                              </p:par>
                            </p:childTnLst>
                          </p:cTn>
                        </p:par>
                        <p:par>
                          <p:cTn id="101" fill="hold">
                            <p:stCondLst>
                              <p:cond delay="13000"/>
                            </p:stCondLst>
                            <p:childTnLst>
                              <p:par>
                                <p:cTn id="102" presetID="9" presetClass="entr" presetSubtype="0" fill="hold" grpId="0" nodeType="after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dissolve">
                                      <p:cBhvr>
                                        <p:cTn id="104" dur="500"/>
                                        <p:tgtEl>
                                          <p:spTgt spid="8"/>
                                        </p:tgtEl>
                                      </p:cBhvr>
                                    </p:animEffect>
                                  </p:childTnLst>
                                </p:cTn>
                              </p:par>
                            </p:childTnLst>
                          </p:cTn>
                        </p:par>
                        <p:par>
                          <p:cTn id="105" fill="hold">
                            <p:stCondLst>
                              <p:cond delay="13500"/>
                            </p:stCondLst>
                            <p:childTnLst>
                              <p:par>
                                <p:cTn id="106" presetID="22" presetClass="entr" presetSubtype="1" repeatCount="0" fill="hold"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up)">
                                      <p:cBhvr>
                                        <p:cTn id="108" dur="1000"/>
                                        <p:tgtEl>
                                          <p:spTgt spid="24"/>
                                        </p:tgtEl>
                                      </p:cBhvr>
                                    </p:animEffect>
                                  </p:childTnLst>
                                </p:cTn>
                              </p:par>
                            </p:childTnLst>
                          </p:cTn>
                        </p:par>
                        <p:par>
                          <p:cTn id="109" fill="hold">
                            <p:stCondLst>
                              <p:cond delay="14500"/>
                            </p:stCondLst>
                            <p:childTnLst>
                              <p:par>
                                <p:cTn id="110" presetID="9" presetClass="entr" presetSubtype="0" fill="hold" grpId="0" nodeType="after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dissolve">
                                      <p:cBhvr>
                                        <p:cTn id="112" dur="500"/>
                                        <p:tgtEl>
                                          <p:spTgt spid="16"/>
                                        </p:tgtEl>
                                      </p:cBhvr>
                                    </p:animEffect>
                                  </p:childTnLst>
                                </p:cTn>
                              </p:par>
                            </p:childTnLst>
                          </p:cTn>
                        </p:par>
                        <p:par>
                          <p:cTn id="113" fill="hold">
                            <p:stCondLst>
                              <p:cond delay="15000"/>
                            </p:stCondLst>
                            <p:childTnLst>
                              <p:par>
                                <p:cTn id="114" presetID="22" presetClass="entr" presetSubtype="1" fill="hold" nodeType="after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up)">
                                      <p:cBhvr>
                                        <p:cTn id="116" dur="2000"/>
                                        <p:tgtEl>
                                          <p:spTgt spid="25"/>
                                        </p:tgtEl>
                                      </p:cBhvr>
                                    </p:animEffect>
                                  </p:childTnLst>
                                </p:cTn>
                              </p:par>
                            </p:childTnLst>
                          </p:cTn>
                        </p:par>
                        <p:par>
                          <p:cTn id="117" fill="hold">
                            <p:stCondLst>
                              <p:cond delay="17000"/>
                            </p:stCondLst>
                            <p:childTnLst>
                              <p:par>
                                <p:cTn id="118" presetID="9" presetClass="entr" presetSubtype="0" fill="hold" grpId="0" nodeType="afterEffect">
                                  <p:stCondLst>
                                    <p:cond delay="0"/>
                                  </p:stCondLst>
                                  <p:childTnLst>
                                    <p:set>
                                      <p:cBhvr>
                                        <p:cTn id="119" dur="1" fill="hold">
                                          <p:stCondLst>
                                            <p:cond delay="0"/>
                                          </p:stCondLst>
                                        </p:cTn>
                                        <p:tgtEl>
                                          <p:spTgt spid="9"/>
                                        </p:tgtEl>
                                        <p:attrNameLst>
                                          <p:attrName>style.visibility</p:attrName>
                                        </p:attrNameLst>
                                      </p:cBhvr>
                                      <p:to>
                                        <p:strVal val="visible"/>
                                      </p:to>
                                    </p:set>
                                    <p:animEffect transition="in" filter="dissolve">
                                      <p:cBhvr>
                                        <p:cTn id="120" dur="500"/>
                                        <p:tgtEl>
                                          <p:spTgt spid="9"/>
                                        </p:tgtEl>
                                      </p:cBhvr>
                                    </p:animEffect>
                                  </p:childTnLst>
                                </p:cTn>
                              </p:par>
                            </p:childTnLst>
                          </p:cTn>
                        </p:par>
                        <p:par>
                          <p:cTn id="121" fill="hold">
                            <p:stCondLst>
                              <p:cond delay="17500"/>
                            </p:stCondLst>
                            <p:childTnLst>
                              <p:par>
                                <p:cTn id="122" presetID="22" presetClass="entr" presetSubtype="1" repeatCount="0" fill="hold" nodeType="after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wipe(up)">
                                      <p:cBhvr>
                                        <p:cTn id="124" dur="1000"/>
                                        <p:tgtEl>
                                          <p:spTgt spid="26"/>
                                        </p:tgtEl>
                                      </p:cBhvr>
                                    </p:animEffect>
                                  </p:childTnLst>
                                </p:cTn>
                              </p:par>
                            </p:childTnLst>
                          </p:cTn>
                        </p:par>
                        <p:par>
                          <p:cTn id="125" fill="hold">
                            <p:stCondLst>
                              <p:cond delay="18500"/>
                            </p:stCondLst>
                            <p:childTnLst>
                              <p:par>
                                <p:cTn id="126" presetID="9" presetClass="entr" presetSubtype="0" fill="hold" grpId="0" nodeType="after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dissolve">
                                      <p:cBhvr>
                                        <p:cTn id="128" dur="500"/>
                                        <p:tgtEl>
                                          <p:spTgt spid="17"/>
                                        </p:tgtEl>
                                      </p:cBhvr>
                                    </p:animEffect>
                                  </p:childTnLst>
                                </p:cTn>
                              </p:par>
                            </p:childTnLst>
                          </p:cTn>
                        </p:par>
                        <p:par>
                          <p:cTn id="129" fill="hold">
                            <p:stCondLst>
                              <p:cond delay="19000"/>
                            </p:stCondLst>
                            <p:childTnLst>
                              <p:par>
                                <p:cTn id="130" presetID="22" presetClass="entr" presetSubtype="1" fill="hold" nodeType="after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wipe(up)">
                                      <p:cBhvr>
                                        <p:cTn id="132" dur="1000"/>
                                        <p:tgtEl>
                                          <p:spTgt spid="29"/>
                                        </p:tgtEl>
                                      </p:cBhvr>
                                    </p:animEffect>
                                  </p:childTnLst>
                                </p:cTn>
                              </p:par>
                            </p:childTnLst>
                          </p:cTn>
                        </p:par>
                        <p:par>
                          <p:cTn id="133" fill="hold">
                            <p:stCondLst>
                              <p:cond delay="20000"/>
                            </p:stCondLst>
                            <p:childTnLst>
                              <p:par>
                                <p:cTn id="134" presetID="9" presetClass="entr" presetSubtype="0" fill="hold" grpId="0" nodeType="afterEffect">
                                  <p:stCondLst>
                                    <p:cond delay="0"/>
                                  </p:stCondLst>
                                  <p:childTnLst>
                                    <p:set>
                                      <p:cBhvr>
                                        <p:cTn id="135" dur="1" fill="hold">
                                          <p:stCondLst>
                                            <p:cond delay="0"/>
                                          </p:stCondLst>
                                        </p:cTn>
                                        <p:tgtEl>
                                          <p:spTgt spid="10"/>
                                        </p:tgtEl>
                                        <p:attrNameLst>
                                          <p:attrName>style.visibility</p:attrName>
                                        </p:attrNameLst>
                                      </p:cBhvr>
                                      <p:to>
                                        <p:strVal val="visible"/>
                                      </p:to>
                                    </p:set>
                                    <p:animEffect transition="in" filter="dissolve">
                                      <p:cBhvr>
                                        <p:cTn id="136" dur="500"/>
                                        <p:tgtEl>
                                          <p:spTgt spid="10"/>
                                        </p:tgtEl>
                                      </p:cBhvr>
                                    </p:animEffect>
                                  </p:childTnLst>
                                </p:cTn>
                              </p:par>
                            </p:childTnLst>
                          </p:cTn>
                        </p:par>
                        <p:par>
                          <p:cTn id="137" fill="hold">
                            <p:stCondLst>
                              <p:cond delay="20500"/>
                            </p:stCondLst>
                            <p:childTnLst>
                              <p:par>
                                <p:cTn id="138" presetID="9" presetClass="entr" presetSubtype="0" fill="hold" grpId="0" nodeType="afterEffect">
                                  <p:stCondLst>
                                    <p:cond delay="0"/>
                                  </p:stCondLst>
                                  <p:childTnLst>
                                    <p:set>
                                      <p:cBhvr>
                                        <p:cTn id="139" dur="1" fill="hold">
                                          <p:stCondLst>
                                            <p:cond delay="0"/>
                                          </p:stCondLst>
                                        </p:cTn>
                                        <p:tgtEl>
                                          <p:spTgt spid="91"/>
                                        </p:tgtEl>
                                        <p:attrNameLst>
                                          <p:attrName>style.visibility</p:attrName>
                                        </p:attrNameLst>
                                      </p:cBhvr>
                                      <p:to>
                                        <p:strVal val="visible"/>
                                      </p:to>
                                    </p:set>
                                    <p:animEffect transition="in" filter="dissolve">
                                      <p:cBhvr>
                                        <p:cTn id="140" dur="2000"/>
                                        <p:tgtEl>
                                          <p:spTgt spid="91"/>
                                        </p:tgtEl>
                                      </p:cBhvr>
                                    </p:animEffect>
                                  </p:childTnLst>
                                </p:cTn>
                              </p:par>
                            </p:childTnLst>
                          </p:cTn>
                        </p:par>
                        <p:par>
                          <p:cTn id="141" fill="hold">
                            <p:stCondLst>
                              <p:cond delay="22500"/>
                            </p:stCondLst>
                            <p:childTnLst>
                              <p:par>
                                <p:cTn id="142" presetID="9" presetClass="entr" presetSubtype="0" fill="hold" grpId="0" nodeType="afterEffect">
                                  <p:stCondLst>
                                    <p:cond delay="0"/>
                                  </p:stCondLst>
                                  <p:childTnLst>
                                    <p:set>
                                      <p:cBhvr>
                                        <p:cTn id="143" dur="1" fill="hold">
                                          <p:stCondLst>
                                            <p:cond delay="0"/>
                                          </p:stCondLst>
                                        </p:cTn>
                                        <p:tgtEl>
                                          <p:spTgt spid="92"/>
                                        </p:tgtEl>
                                        <p:attrNameLst>
                                          <p:attrName>style.visibility</p:attrName>
                                        </p:attrNameLst>
                                      </p:cBhvr>
                                      <p:to>
                                        <p:strVal val="visible"/>
                                      </p:to>
                                    </p:set>
                                    <p:animEffect transition="in" filter="dissolve">
                                      <p:cBhvr>
                                        <p:cTn id="144" dur="2000"/>
                                        <p:tgtEl>
                                          <p:spTgt spid="92"/>
                                        </p:tgtEl>
                                      </p:cBhvr>
                                    </p:animEffect>
                                  </p:childTnLst>
                                </p:cTn>
                              </p:par>
                            </p:childTnLst>
                          </p:cTn>
                        </p:par>
                        <p:par>
                          <p:cTn id="145" fill="hold">
                            <p:stCondLst>
                              <p:cond delay="24500"/>
                            </p:stCondLst>
                            <p:childTnLst>
                              <p:par>
                                <p:cTn id="146" presetID="9" presetClass="entr" presetSubtype="0" fill="hold" grpId="0" nodeType="afterEffect">
                                  <p:stCondLst>
                                    <p:cond delay="0"/>
                                  </p:stCondLst>
                                  <p:childTnLst>
                                    <p:set>
                                      <p:cBhvr>
                                        <p:cTn id="147" dur="1" fill="hold">
                                          <p:stCondLst>
                                            <p:cond delay="0"/>
                                          </p:stCondLst>
                                        </p:cTn>
                                        <p:tgtEl>
                                          <p:spTgt spid="87"/>
                                        </p:tgtEl>
                                        <p:attrNameLst>
                                          <p:attrName>style.visibility</p:attrName>
                                        </p:attrNameLst>
                                      </p:cBhvr>
                                      <p:to>
                                        <p:strVal val="visible"/>
                                      </p:to>
                                    </p:set>
                                    <p:animEffect transition="in" filter="dissolve">
                                      <p:cBhvr>
                                        <p:cTn id="148" dur="2000"/>
                                        <p:tgtEl>
                                          <p:spTgt spid="87"/>
                                        </p:tgtEl>
                                      </p:cBhvr>
                                    </p:animEffect>
                                  </p:childTnLst>
                                </p:cTn>
                              </p:par>
                            </p:childTnLst>
                          </p:cTn>
                        </p:par>
                        <p:par>
                          <p:cTn id="149" fill="hold">
                            <p:stCondLst>
                              <p:cond delay="26500"/>
                            </p:stCondLst>
                            <p:childTnLst>
                              <p:par>
                                <p:cTn id="150" presetID="9" presetClass="entr" presetSubtype="0"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dissolve">
                                      <p:cBhvr>
                                        <p:cTn id="152" dur="2000"/>
                                        <p:tgtEl>
                                          <p:spTgt spid="88"/>
                                        </p:tgtEl>
                                      </p:cBhvr>
                                    </p:animEffect>
                                  </p:childTnLst>
                                </p:cTn>
                              </p:par>
                            </p:childTnLst>
                          </p:cTn>
                        </p:par>
                        <p:par>
                          <p:cTn id="153" fill="hold">
                            <p:stCondLst>
                              <p:cond delay="28500"/>
                            </p:stCondLst>
                            <p:childTnLst>
                              <p:par>
                                <p:cTn id="154" presetID="9" presetClass="entr" presetSubtype="0" fill="hold" grpId="0" nodeType="afterEffect">
                                  <p:stCondLst>
                                    <p:cond delay="0"/>
                                  </p:stCondLst>
                                  <p:childTnLst>
                                    <p:set>
                                      <p:cBhvr>
                                        <p:cTn id="155" dur="1" fill="hold">
                                          <p:stCondLst>
                                            <p:cond delay="0"/>
                                          </p:stCondLst>
                                        </p:cTn>
                                        <p:tgtEl>
                                          <p:spTgt spid="89"/>
                                        </p:tgtEl>
                                        <p:attrNameLst>
                                          <p:attrName>style.visibility</p:attrName>
                                        </p:attrNameLst>
                                      </p:cBhvr>
                                      <p:to>
                                        <p:strVal val="visible"/>
                                      </p:to>
                                    </p:set>
                                    <p:animEffect transition="in" filter="dissolve">
                                      <p:cBhvr>
                                        <p:cTn id="156" dur="2000"/>
                                        <p:tgtEl>
                                          <p:spTgt spid="89"/>
                                        </p:tgtEl>
                                      </p:cBhvr>
                                    </p:animEffect>
                                  </p:childTnLst>
                                </p:cTn>
                              </p:par>
                            </p:childTnLst>
                          </p:cTn>
                        </p:par>
                      </p:childTnLst>
                    </p:cTn>
                  </p:par>
                  <p:par>
                    <p:cTn id="157" fill="hold">
                      <p:stCondLst>
                        <p:cond delay="indefinite"/>
                      </p:stCondLst>
                      <p:childTnLst>
                        <p:par>
                          <p:cTn id="158" fill="hold">
                            <p:stCondLst>
                              <p:cond delay="0"/>
                            </p:stCondLst>
                            <p:childTnLst>
                              <p:par>
                                <p:cTn id="159" presetID="6" presetClass="emph" presetSubtype="0" repeatCount="5000" autoRev="1" fill="hold" grpId="0" nodeType="clickEffect">
                                  <p:stCondLst>
                                    <p:cond delay="0"/>
                                  </p:stCondLst>
                                  <p:childTnLst>
                                    <p:animScale>
                                      <p:cBhvr>
                                        <p:cTn id="160" dur="500" fill="hold"/>
                                        <p:tgtEl>
                                          <p:spTgt spid="68"/>
                                        </p:tgtEl>
                                      </p:cBhvr>
                                      <p:by x="150000" y="150000"/>
                                    </p:animScale>
                                  </p:childTnLst>
                                </p:cTn>
                              </p:par>
                            </p:childTnLst>
                          </p:cTn>
                        </p:par>
                        <p:par>
                          <p:cTn id="161" fill="hold">
                            <p:stCondLst>
                              <p:cond delay="5000"/>
                            </p:stCondLst>
                            <p:childTnLst>
                              <p:par>
                                <p:cTn id="162" presetID="22" presetClass="entr" presetSubtype="1" fill="hold" nodeType="afterEffect">
                                  <p:stCondLst>
                                    <p:cond delay="0"/>
                                  </p:stCondLst>
                                  <p:childTnLst>
                                    <p:set>
                                      <p:cBhvr>
                                        <p:cTn id="163" dur="1" fill="hold">
                                          <p:stCondLst>
                                            <p:cond delay="0"/>
                                          </p:stCondLst>
                                        </p:cTn>
                                        <p:tgtEl>
                                          <p:spTgt spid="28"/>
                                        </p:tgtEl>
                                        <p:attrNameLst>
                                          <p:attrName>style.visibility</p:attrName>
                                        </p:attrNameLst>
                                      </p:cBhvr>
                                      <p:to>
                                        <p:strVal val="visible"/>
                                      </p:to>
                                    </p:set>
                                    <p:animEffect transition="in" filter="wipe(up)">
                                      <p:cBhvr>
                                        <p:cTn id="164" dur="1000"/>
                                        <p:tgtEl>
                                          <p:spTgt spid="28"/>
                                        </p:tgtEl>
                                      </p:cBhvr>
                                    </p:animEffect>
                                  </p:childTnLst>
                                </p:cTn>
                              </p:par>
                            </p:childTnLst>
                          </p:cTn>
                        </p:par>
                        <p:par>
                          <p:cTn id="165" fill="hold">
                            <p:stCondLst>
                              <p:cond delay="6000"/>
                            </p:stCondLst>
                            <p:childTnLst>
                              <p:par>
                                <p:cTn id="166" presetID="9" presetClass="entr" presetSubtype="0" fill="hold" grpId="0" nodeType="afterEffect">
                                  <p:stCondLst>
                                    <p:cond delay="0"/>
                                  </p:stCondLst>
                                  <p:childTnLst>
                                    <p:set>
                                      <p:cBhvr>
                                        <p:cTn id="167" dur="1" fill="hold">
                                          <p:stCondLst>
                                            <p:cond delay="0"/>
                                          </p:stCondLst>
                                        </p:cTn>
                                        <p:tgtEl>
                                          <p:spTgt spid="7"/>
                                        </p:tgtEl>
                                        <p:attrNameLst>
                                          <p:attrName>style.visibility</p:attrName>
                                        </p:attrNameLst>
                                      </p:cBhvr>
                                      <p:to>
                                        <p:strVal val="visible"/>
                                      </p:to>
                                    </p:set>
                                    <p:animEffect transition="in" filter="dissolve">
                                      <p:cBhvr>
                                        <p:cTn id="168" dur="500"/>
                                        <p:tgtEl>
                                          <p:spTgt spid="7"/>
                                        </p:tgtEl>
                                      </p:cBhvr>
                                    </p:animEffect>
                                  </p:childTnLst>
                                </p:cTn>
                              </p:par>
                            </p:childTnLst>
                          </p:cTn>
                        </p:par>
                        <p:par>
                          <p:cTn id="169" fill="hold">
                            <p:stCondLst>
                              <p:cond delay="6500"/>
                            </p:stCondLst>
                            <p:childTnLst>
                              <p:par>
                                <p:cTn id="170" presetID="22" presetClass="entr" presetSubtype="1" fill="hold" nodeType="afterEffect">
                                  <p:stCondLst>
                                    <p:cond delay="0"/>
                                  </p:stCondLst>
                                  <p:childTnLst>
                                    <p:set>
                                      <p:cBhvr>
                                        <p:cTn id="171" dur="1" fill="hold">
                                          <p:stCondLst>
                                            <p:cond delay="0"/>
                                          </p:stCondLst>
                                        </p:cTn>
                                        <p:tgtEl>
                                          <p:spTgt spid="27"/>
                                        </p:tgtEl>
                                        <p:attrNameLst>
                                          <p:attrName>style.visibility</p:attrName>
                                        </p:attrNameLst>
                                      </p:cBhvr>
                                      <p:to>
                                        <p:strVal val="visible"/>
                                      </p:to>
                                    </p:set>
                                    <p:animEffect transition="in" filter="wipe(up)">
                                      <p:cBhvr>
                                        <p:cTn id="172" dur="1000"/>
                                        <p:tgtEl>
                                          <p:spTgt spid="27"/>
                                        </p:tgtEl>
                                      </p:cBhvr>
                                    </p:animEffect>
                                  </p:childTnLst>
                                </p:cTn>
                              </p:par>
                            </p:childTnLst>
                          </p:cTn>
                        </p:par>
                        <p:par>
                          <p:cTn id="173" fill="hold">
                            <p:stCondLst>
                              <p:cond delay="7500"/>
                            </p:stCondLst>
                            <p:childTnLst>
                              <p:par>
                                <p:cTn id="174" presetID="9" presetClass="entr" presetSubtype="0" fill="hold" grpId="0" nodeType="afterEffect">
                                  <p:stCondLst>
                                    <p:cond delay="0"/>
                                  </p:stCondLst>
                                  <p:childTnLst>
                                    <p:set>
                                      <p:cBhvr>
                                        <p:cTn id="175" dur="1" fill="hold">
                                          <p:stCondLst>
                                            <p:cond delay="0"/>
                                          </p:stCondLst>
                                        </p:cTn>
                                        <p:tgtEl>
                                          <p:spTgt spid="15"/>
                                        </p:tgtEl>
                                        <p:attrNameLst>
                                          <p:attrName>style.visibility</p:attrName>
                                        </p:attrNameLst>
                                      </p:cBhvr>
                                      <p:to>
                                        <p:strVal val="visible"/>
                                      </p:to>
                                    </p:set>
                                    <p:animEffect transition="in" filter="dissolve">
                                      <p:cBhvr>
                                        <p:cTn id="176" dur="500"/>
                                        <p:tgtEl>
                                          <p:spTgt spid="15"/>
                                        </p:tgtEl>
                                      </p:cBhvr>
                                    </p:animEffect>
                                  </p:childTnLst>
                                </p:cTn>
                              </p:par>
                            </p:childTnLst>
                          </p:cTn>
                        </p:par>
                        <p:par>
                          <p:cTn id="177" fill="hold">
                            <p:stCondLst>
                              <p:cond delay="8000"/>
                            </p:stCondLst>
                            <p:childTnLst>
                              <p:par>
                                <p:cTn id="178" presetID="1" presetClass="entr" presetSubtype="0" fill="hold" grpId="0" nodeType="afterEffect">
                                  <p:stCondLst>
                                    <p:cond delay="0"/>
                                  </p:stCondLst>
                                  <p:childTnLst>
                                    <p:set>
                                      <p:cBhvr>
                                        <p:cTn id="179" dur="1" fill="hold">
                                          <p:stCondLst>
                                            <p:cond delay="0"/>
                                          </p:stCondLst>
                                        </p:cTn>
                                        <p:tgtEl>
                                          <p:spTgt spid="30"/>
                                        </p:tgtEl>
                                        <p:attrNameLst>
                                          <p:attrName>style.visibility</p:attrName>
                                        </p:attrNameLst>
                                      </p:cBhvr>
                                      <p:to>
                                        <p:strVal val="visible"/>
                                      </p:to>
                                    </p:set>
                                  </p:childTnLst>
                                </p:cTn>
                              </p:par>
                            </p:childTnLst>
                          </p:cTn>
                        </p:par>
                        <p:par>
                          <p:cTn id="180" fill="hold">
                            <p:stCondLst>
                              <p:cond delay="8000"/>
                            </p:stCondLst>
                            <p:childTnLst>
                              <p:par>
                                <p:cTn id="181" presetID="1" presetClass="entr" presetSubtype="0" fill="hold" grpId="0" nodeType="afterEffect">
                                  <p:stCondLst>
                                    <p:cond delay="0"/>
                                  </p:stCondLst>
                                  <p:childTnLst>
                                    <p:set>
                                      <p:cBhvr>
                                        <p:cTn id="182" dur="1" fill="hold">
                                          <p:stCondLst>
                                            <p:cond delay="0"/>
                                          </p:stCondLst>
                                        </p:cTn>
                                        <p:tgtEl>
                                          <p:spTgt spid="93"/>
                                        </p:tgtEl>
                                        <p:attrNameLst>
                                          <p:attrName>style.visibility</p:attrName>
                                        </p:attrNameLst>
                                      </p:cBhvr>
                                      <p:to>
                                        <p:strVal val="visible"/>
                                      </p:to>
                                    </p:set>
                                  </p:childTnLst>
                                </p:cTn>
                              </p:par>
                            </p:childTnLst>
                          </p:cTn>
                        </p:par>
                        <p:par>
                          <p:cTn id="183" fill="hold">
                            <p:stCondLst>
                              <p:cond delay="8000"/>
                            </p:stCondLst>
                            <p:childTnLst>
                              <p:par>
                                <p:cTn id="184" presetID="1" presetClass="entr" presetSubtype="0" fill="hold" grpId="0" nodeType="afterEffect">
                                  <p:stCondLst>
                                    <p:cond delay="0"/>
                                  </p:stCondLst>
                                  <p:childTnLst>
                                    <p:set>
                                      <p:cBhvr>
                                        <p:cTn id="185" dur="1" fill="hold">
                                          <p:stCondLst>
                                            <p:cond delay="0"/>
                                          </p:stCondLst>
                                        </p:cTn>
                                        <p:tgtEl>
                                          <p:spTgt spid="94"/>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2" presetClass="exit" presetSubtype="4" fill="hold" grpId="0" nodeType="clickEffect">
                                  <p:stCondLst>
                                    <p:cond delay="0"/>
                                  </p:stCondLst>
                                  <p:childTnLst>
                                    <p:anim calcmode="lin" valueType="num">
                                      <p:cBhvr additive="base">
                                        <p:cTn id="189" dur="500"/>
                                        <p:tgtEl>
                                          <p:spTgt spid="81"/>
                                        </p:tgtEl>
                                        <p:attrNameLst>
                                          <p:attrName>ppt_x</p:attrName>
                                        </p:attrNameLst>
                                      </p:cBhvr>
                                      <p:tavLst>
                                        <p:tav tm="0">
                                          <p:val>
                                            <p:strVal val="ppt_x"/>
                                          </p:val>
                                        </p:tav>
                                        <p:tav tm="100000">
                                          <p:val>
                                            <p:strVal val="ppt_x"/>
                                          </p:val>
                                        </p:tav>
                                      </p:tavLst>
                                    </p:anim>
                                    <p:anim calcmode="lin" valueType="num">
                                      <p:cBhvr additive="base">
                                        <p:cTn id="190" dur="500"/>
                                        <p:tgtEl>
                                          <p:spTgt spid="81"/>
                                        </p:tgtEl>
                                        <p:attrNameLst>
                                          <p:attrName>ppt_y</p:attrName>
                                        </p:attrNameLst>
                                      </p:cBhvr>
                                      <p:tavLst>
                                        <p:tav tm="0">
                                          <p:val>
                                            <p:strVal val="ppt_y"/>
                                          </p:val>
                                        </p:tav>
                                        <p:tav tm="100000">
                                          <p:val>
                                            <p:strVal val="1+ppt_h/2"/>
                                          </p:val>
                                        </p:tav>
                                      </p:tavLst>
                                    </p:anim>
                                    <p:set>
                                      <p:cBhvr>
                                        <p:cTn id="191" dur="1" fill="hold">
                                          <p:stCondLst>
                                            <p:cond delay="499"/>
                                          </p:stCondLst>
                                        </p:cTn>
                                        <p:tgtEl>
                                          <p:spTgt spid="81"/>
                                        </p:tgtEl>
                                        <p:attrNameLst>
                                          <p:attrName>style.visibility</p:attrName>
                                        </p:attrNameLst>
                                      </p:cBhvr>
                                      <p:to>
                                        <p:strVal val="hidden"/>
                                      </p:to>
                                    </p:set>
                                  </p:childTnLst>
                                </p:cTn>
                              </p:par>
                              <p:par>
                                <p:cTn id="192" presetID="2" presetClass="exit" presetSubtype="4" fill="hold" grpId="0" nodeType="withEffect">
                                  <p:stCondLst>
                                    <p:cond delay="0"/>
                                  </p:stCondLst>
                                  <p:childTnLst>
                                    <p:anim calcmode="lin" valueType="num">
                                      <p:cBhvr additive="base">
                                        <p:cTn id="193" dur="500"/>
                                        <p:tgtEl>
                                          <p:spTgt spid="82"/>
                                        </p:tgtEl>
                                        <p:attrNameLst>
                                          <p:attrName>ppt_x</p:attrName>
                                        </p:attrNameLst>
                                      </p:cBhvr>
                                      <p:tavLst>
                                        <p:tav tm="0">
                                          <p:val>
                                            <p:strVal val="ppt_x"/>
                                          </p:val>
                                        </p:tav>
                                        <p:tav tm="100000">
                                          <p:val>
                                            <p:strVal val="ppt_x"/>
                                          </p:val>
                                        </p:tav>
                                      </p:tavLst>
                                    </p:anim>
                                    <p:anim calcmode="lin" valueType="num">
                                      <p:cBhvr additive="base">
                                        <p:cTn id="194" dur="500"/>
                                        <p:tgtEl>
                                          <p:spTgt spid="82"/>
                                        </p:tgtEl>
                                        <p:attrNameLst>
                                          <p:attrName>ppt_y</p:attrName>
                                        </p:attrNameLst>
                                      </p:cBhvr>
                                      <p:tavLst>
                                        <p:tav tm="0">
                                          <p:val>
                                            <p:strVal val="ppt_y"/>
                                          </p:val>
                                        </p:tav>
                                        <p:tav tm="100000">
                                          <p:val>
                                            <p:strVal val="1+ppt_h/2"/>
                                          </p:val>
                                        </p:tav>
                                      </p:tavLst>
                                    </p:anim>
                                    <p:set>
                                      <p:cBhvr>
                                        <p:cTn id="195"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30" grpId="0" animBg="1"/>
      <p:bldP spid="44" grpId="0" animBg="1"/>
      <p:bldP spid="47" grpId="0" animBg="1"/>
      <p:bldP spid="50" grpId="0" animBg="1"/>
      <p:bldP spid="51" grpId="0" animBg="1"/>
      <p:bldP spid="55" grpId="0" animBg="1"/>
      <p:bldP spid="58" grpId="0" animBg="1"/>
      <p:bldP spid="59" grpId="0" animBg="1"/>
      <p:bldP spid="68" grpId="0" animBg="1"/>
      <p:bldP spid="69"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p:bldP spid="94" grpId="0"/>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4124-6F0B-4356-8417-CC24979D78AE}"/>
              </a:ext>
            </a:extLst>
          </p:cNvPr>
          <p:cNvSpPr>
            <a:spLocks noGrp="1"/>
          </p:cNvSpPr>
          <p:nvPr>
            <p:ph type="ctrTitle"/>
          </p:nvPr>
        </p:nvSpPr>
        <p:spPr/>
        <p:txBody>
          <a:bodyPr/>
          <a:lstStyle/>
          <a:p>
            <a:r>
              <a:rPr lang="en-US" dirty="0"/>
              <a:t>Demo </a:t>
            </a:r>
          </a:p>
        </p:txBody>
      </p:sp>
    </p:spTree>
    <p:extLst>
      <p:ext uri="{BB962C8B-B14F-4D97-AF65-F5344CB8AC3E}">
        <p14:creationId xmlns:p14="http://schemas.microsoft.com/office/powerpoint/2010/main" val="129753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23" name="Title 22">
            <a:extLst>
              <a:ext uri="{FF2B5EF4-FFF2-40B4-BE49-F238E27FC236}">
                <a16:creationId xmlns:a16="http://schemas.microsoft.com/office/drawing/2014/main" id="{934B7916-865F-7C6B-3DD9-5BB09A8F59F2}"/>
              </a:ext>
            </a:extLst>
          </p:cNvPr>
          <p:cNvSpPr>
            <a:spLocks noGrp="1"/>
          </p:cNvSpPr>
          <p:nvPr>
            <p:ph type="title"/>
          </p:nvPr>
        </p:nvSpPr>
        <p:spPr>
          <a:xfrm>
            <a:off x="562785" y="317284"/>
            <a:ext cx="8665564" cy="752929"/>
          </a:xfrm>
        </p:spPr>
        <p:txBody>
          <a:bodyPr/>
          <a:lstStyle/>
          <a:p>
            <a:r>
              <a:rPr lang="en-US" dirty="0"/>
              <a:t>AI-based Dynamic Learning Path</a:t>
            </a:r>
          </a:p>
        </p:txBody>
      </p:sp>
      <p:sp>
        <p:nvSpPr>
          <p:cNvPr id="2" name="Rectangle: Rounded Corners 1">
            <a:extLst>
              <a:ext uri="{FF2B5EF4-FFF2-40B4-BE49-F238E27FC236}">
                <a16:creationId xmlns:a16="http://schemas.microsoft.com/office/drawing/2014/main" id="{76AABC49-AFE0-BAC9-D740-2CB916F58AF0}"/>
              </a:ext>
            </a:extLst>
          </p:cNvPr>
          <p:cNvSpPr/>
          <p:nvPr/>
        </p:nvSpPr>
        <p:spPr>
          <a:xfrm>
            <a:off x="253487" y="1312753"/>
            <a:ext cx="2625505" cy="14032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Using AI techniques to tag educational content in modules (on learning outcomes</a:t>
            </a:r>
          </a:p>
        </p:txBody>
      </p:sp>
      <p:sp>
        <p:nvSpPr>
          <p:cNvPr id="3" name="Rectangle: Rounded Corners 2">
            <a:extLst>
              <a:ext uri="{FF2B5EF4-FFF2-40B4-BE49-F238E27FC236}">
                <a16:creationId xmlns:a16="http://schemas.microsoft.com/office/drawing/2014/main" id="{96BBDC3B-4858-A4DA-0D90-D90EE9E01A9A}"/>
              </a:ext>
            </a:extLst>
          </p:cNvPr>
          <p:cNvSpPr/>
          <p:nvPr/>
        </p:nvSpPr>
        <p:spPr>
          <a:xfrm>
            <a:off x="3100178" y="1277269"/>
            <a:ext cx="2836093" cy="14032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Using AI techniques to map relationships between modules as a network of knowledge</a:t>
            </a:r>
          </a:p>
        </p:txBody>
      </p:sp>
      <p:pic>
        <p:nvPicPr>
          <p:cNvPr id="2050" name="Picture 2" descr="How to make AI videos in under 5 minutes - YouTube">
            <a:extLst>
              <a:ext uri="{FF2B5EF4-FFF2-40B4-BE49-F238E27FC236}">
                <a16:creationId xmlns:a16="http://schemas.microsoft.com/office/drawing/2014/main" id="{47AEF8D0-ECBE-3370-7755-6A864937F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7" y="2923096"/>
            <a:ext cx="1548142" cy="866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ow to Use AI in the Classroom — @TheMerrillsEDU">
            <a:extLst>
              <a:ext uri="{FF2B5EF4-FFF2-40B4-BE49-F238E27FC236}">
                <a16:creationId xmlns:a16="http://schemas.microsoft.com/office/drawing/2014/main" id="{6403ED47-33A4-E3F5-BA2D-36AADE3E8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8" y="3890380"/>
            <a:ext cx="1548142" cy="8669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ow to Communicate with ChatGPT – A Guide to Prompt Engineering">
            <a:extLst>
              <a:ext uri="{FF2B5EF4-FFF2-40B4-BE49-F238E27FC236}">
                <a16:creationId xmlns:a16="http://schemas.microsoft.com/office/drawing/2014/main" id="{546A3B98-8FD0-754A-03BE-0BF5B02E3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08" y="4885428"/>
            <a:ext cx="1548142" cy="866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6341C9EA-D293-6EB3-C8DD-77AF7A83B267}"/>
              </a:ext>
            </a:extLst>
          </p:cNvPr>
          <p:cNvSpPr/>
          <p:nvPr/>
        </p:nvSpPr>
        <p:spPr>
          <a:xfrm>
            <a:off x="1986609" y="3124228"/>
            <a:ext cx="993276" cy="45720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Video </a:t>
            </a:r>
          </a:p>
          <a:p>
            <a:pPr algn="ctr"/>
            <a:r>
              <a:rPr lang="en-US" sz="1100" dirty="0">
                <a:solidFill>
                  <a:schemeClr val="tx1"/>
                </a:solidFill>
              </a:rPr>
              <a:t>Generation</a:t>
            </a:r>
          </a:p>
        </p:txBody>
      </p:sp>
      <p:sp>
        <p:nvSpPr>
          <p:cNvPr id="7" name="Rectangle: Rounded Corners 6">
            <a:extLst>
              <a:ext uri="{FF2B5EF4-FFF2-40B4-BE49-F238E27FC236}">
                <a16:creationId xmlns:a16="http://schemas.microsoft.com/office/drawing/2014/main" id="{96E270E7-F51E-32F6-F3FA-3D4F1EBCE39C}"/>
              </a:ext>
            </a:extLst>
          </p:cNvPr>
          <p:cNvSpPr/>
          <p:nvPr/>
        </p:nvSpPr>
        <p:spPr>
          <a:xfrm>
            <a:off x="1990839" y="5090307"/>
            <a:ext cx="989045" cy="45720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Prompt Engineering</a:t>
            </a:r>
          </a:p>
        </p:txBody>
      </p:sp>
      <p:sp>
        <p:nvSpPr>
          <p:cNvPr id="8" name="Rectangle: Rounded Corners 7">
            <a:extLst>
              <a:ext uri="{FF2B5EF4-FFF2-40B4-BE49-F238E27FC236}">
                <a16:creationId xmlns:a16="http://schemas.microsoft.com/office/drawing/2014/main" id="{2BF10AF3-E071-EB91-42A6-165171093660}"/>
              </a:ext>
            </a:extLst>
          </p:cNvPr>
          <p:cNvSpPr/>
          <p:nvPr/>
        </p:nvSpPr>
        <p:spPr>
          <a:xfrm>
            <a:off x="1986609" y="4089842"/>
            <a:ext cx="993276" cy="45720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Expert </a:t>
            </a:r>
          </a:p>
          <a:p>
            <a:pPr algn="ctr"/>
            <a:r>
              <a:rPr lang="en-US" sz="1100" dirty="0">
                <a:solidFill>
                  <a:schemeClr val="tx1"/>
                </a:solidFill>
              </a:rPr>
              <a:t>Systems</a:t>
            </a:r>
          </a:p>
        </p:txBody>
      </p:sp>
      <p:cxnSp>
        <p:nvCxnSpPr>
          <p:cNvPr id="10" name="Straight Arrow Connector 9">
            <a:extLst>
              <a:ext uri="{FF2B5EF4-FFF2-40B4-BE49-F238E27FC236}">
                <a16:creationId xmlns:a16="http://schemas.microsoft.com/office/drawing/2014/main" id="{709120D7-B45A-EDCE-E1CF-F5C8C5A7D44C}"/>
              </a:ext>
            </a:extLst>
          </p:cNvPr>
          <p:cNvCxnSpPr>
            <a:cxnSpLocks/>
            <a:stCxn id="2050" idx="3"/>
            <a:endCxn id="6" idx="1"/>
          </p:cNvCxnSpPr>
          <p:nvPr/>
        </p:nvCxnSpPr>
        <p:spPr>
          <a:xfrm flipV="1">
            <a:off x="1597849" y="3352828"/>
            <a:ext cx="388760" cy="374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15D4D0F4-DA8F-428F-6F68-B5B906213AC5}"/>
              </a:ext>
            </a:extLst>
          </p:cNvPr>
          <p:cNvCxnSpPr>
            <a:cxnSpLocks/>
            <a:stCxn id="2052" idx="3"/>
            <a:endCxn id="8" idx="1"/>
          </p:cNvCxnSpPr>
          <p:nvPr/>
        </p:nvCxnSpPr>
        <p:spPr>
          <a:xfrm flipV="1">
            <a:off x="1597850" y="4318442"/>
            <a:ext cx="388759" cy="541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B8126C3-8739-6A59-56D9-52D74DF5923F}"/>
              </a:ext>
            </a:extLst>
          </p:cNvPr>
          <p:cNvCxnSpPr>
            <a:cxnSpLocks/>
            <a:stCxn id="2054" idx="3"/>
            <a:endCxn id="7" idx="1"/>
          </p:cNvCxnSpPr>
          <p:nvPr/>
        </p:nvCxnSpPr>
        <p:spPr>
          <a:xfrm flipV="1">
            <a:off x="1597850" y="5318907"/>
            <a:ext cx="392989"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8" name="Rectangle: Rounded Corners 37">
            <a:extLst>
              <a:ext uri="{FF2B5EF4-FFF2-40B4-BE49-F238E27FC236}">
                <a16:creationId xmlns:a16="http://schemas.microsoft.com/office/drawing/2014/main" id="{E40FFA1C-CDC9-B563-39DF-4E4BC27F5631}"/>
              </a:ext>
            </a:extLst>
          </p:cNvPr>
          <p:cNvSpPr/>
          <p:nvPr/>
        </p:nvSpPr>
        <p:spPr>
          <a:xfrm>
            <a:off x="3337575" y="3352828"/>
            <a:ext cx="993276" cy="45720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Video </a:t>
            </a:r>
          </a:p>
          <a:p>
            <a:pPr algn="ctr"/>
            <a:r>
              <a:rPr lang="en-US" sz="1100" dirty="0">
                <a:solidFill>
                  <a:schemeClr val="tx1"/>
                </a:solidFill>
              </a:rPr>
              <a:t>Generation</a:t>
            </a:r>
          </a:p>
        </p:txBody>
      </p:sp>
      <p:sp>
        <p:nvSpPr>
          <p:cNvPr id="39" name="Rectangle: Rounded Corners 38">
            <a:extLst>
              <a:ext uri="{FF2B5EF4-FFF2-40B4-BE49-F238E27FC236}">
                <a16:creationId xmlns:a16="http://schemas.microsoft.com/office/drawing/2014/main" id="{F157C0C7-A7B7-0290-DE52-B68A6B997612}"/>
              </a:ext>
            </a:extLst>
          </p:cNvPr>
          <p:cNvSpPr/>
          <p:nvPr/>
        </p:nvSpPr>
        <p:spPr>
          <a:xfrm>
            <a:off x="3341806" y="4871890"/>
            <a:ext cx="989045" cy="45720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Prompt Engineering</a:t>
            </a:r>
          </a:p>
        </p:txBody>
      </p:sp>
      <p:sp>
        <p:nvSpPr>
          <p:cNvPr id="40" name="Rectangle: Rounded Corners 39">
            <a:extLst>
              <a:ext uri="{FF2B5EF4-FFF2-40B4-BE49-F238E27FC236}">
                <a16:creationId xmlns:a16="http://schemas.microsoft.com/office/drawing/2014/main" id="{ECFC4C77-9B59-7CA7-022D-039D00536690}"/>
              </a:ext>
            </a:extLst>
          </p:cNvPr>
          <p:cNvSpPr/>
          <p:nvPr/>
        </p:nvSpPr>
        <p:spPr>
          <a:xfrm>
            <a:off x="4893673" y="4098341"/>
            <a:ext cx="993276" cy="45720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Expert </a:t>
            </a:r>
          </a:p>
          <a:p>
            <a:pPr algn="ctr"/>
            <a:r>
              <a:rPr lang="en-US" sz="1100" dirty="0">
                <a:solidFill>
                  <a:schemeClr val="tx1"/>
                </a:solidFill>
              </a:rPr>
              <a:t>Systems</a:t>
            </a:r>
          </a:p>
        </p:txBody>
      </p:sp>
      <p:cxnSp>
        <p:nvCxnSpPr>
          <p:cNvPr id="42" name="Straight Connector 41">
            <a:extLst>
              <a:ext uri="{FF2B5EF4-FFF2-40B4-BE49-F238E27FC236}">
                <a16:creationId xmlns:a16="http://schemas.microsoft.com/office/drawing/2014/main" id="{49E865AB-5323-7E0C-328E-949CC46F1515}"/>
              </a:ext>
            </a:extLst>
          </p:cNvPr>
          <p:cNvCxnSpPr>
            <a:stCxn id="38" idx="2"/>
            <a:endCxn id="39" idx="0"/>
          </p:cNvCxnSpPr>
          <p:nvPr/>
        </p:nvCxnSpPr>
        <p:spPr>
          <a:xfrm>
            <a:off x="3834213" y="3810028"/>
            <a:ext cx="2116" cy="1061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05CB380-CD72-DD6D-DD20-3A5A55C7BB9F}"/>
              </a:ext>
            </a:extLst>
          </p:cNvPr>
          <p:cNvCxnSpPr>
            <a:stCxn id="38" idx="3"/>
            <a:endCxn id="40" idx="0"/>
          </p:cNvCxnSpPr>
          <p:nvPr/>
        </p:nvCxnSpPr>
        <p:spPr>
          <a:xfrm>
            <a:off x="4330851" y="3581428"/>
            <a:ext cx="1059460" cy="516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7D4808-CF1E-2E7C-F2DE-C55294A07319}"/>
              </a:ext>
            </a:extLst>
          </p:cNvPr>
          <p:cNvCxnSpPr>
            <a:stCxn id="40" idx="2"/>
            <a:endCxn id="39" idx="3"/>
          </p:cNvCxnSpPr>
          <p:nvPr/>
        </p:nvCxnSpPr>
        <p:spPr>
          <a:xfrm flipH="1">
            <a:off x="4330851" y="4555541"/>
            <a:ext cx="1059460" cy="544949"/>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4A6D732-3C03-63AE-0944-694812250BBB}"/>
              </a:ext>
            </a:extLst>
          </p:cNvPr>
          <p:cNvSpPr/>
          <p:nvPr/>
        </p:nvSpPr>
        <p:spPr>
          <a:xfrm>
            <a:off x="6255731" y="1247898"/>
            <a:ext cx="2836093" cy="14032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Using AI techniques to dynamically </a:t>
            </a:r>
            <a:r>
              <a:rPr lang="en-US"/>
              <a:t>generate AI-based personalized </a:t>
            </a:r>
            <a:r>
              <a:rPr lang="en-US" dirty="0"/>
              <a:t>learning paths</a:t>
            </a:r>
          </a:p>
        </p:txBody>
      </p:sp>
      <p:sp>
        <p:nvSpPr>
          <p:cNvPr id="5" name="Rectangle: Rounded Corners 4">
            <a:extLst>
              <a:ext uri="{FF2B5EF4-FFF2-40B4-BE49-F238E27FC236}">
                <a16:creationId xmlns:a16="http://schemas.microsoft.com/office/drawing/2014/main" id="{9C64DC38-A383-26C6-EE12-76199EB2B096}"/>
              </a:ext>
            </a:extLst>
          </p:cNvPr>
          <p:cNvSpPr/>
          <p:nvPr/>
        </p:nvSpPr>
        <p:spPr>
          <a:xfrm>
            <a:off x="9266291" y="1218041"/>
            <a:ext cx="2836093" cy="14032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 SME approved and touched up with teaching best practices to maximize learning</a:t>
            </a:r>
          </a:p>
        </p:txBody>
      </p:sp>
      <p:sp>
        <p:nvSpPr>
          <p:cNvPr id="28" name="TextBox 27">
            <a:extLst>
              <a:ext uri="{FF2B5EF4-FFF2-40B4-BE49-F238E27FC236}">
                <a16:creationId xmlns:a16="http://schemas.microsoft.com/office/drawing/2014/main" id="{1158809B-B58F-8153-EDBA-91421DC5627C}"/>
              </a:ext>
            </a:extLst>
          </p:cNvPr>
          <p:cNvSpPr txBox="1"/>
          <p:nvPr/>
        </p:nvSpPr>
        <p:spPr>
          <a:xfrm>
            <a:off x="10033693" y="5233396"/>
            <a:ext cx="2192833" cy="646331"/>
          </a:xfrm>
          <a:prstGeom prst="rect">
            <a:avLst/>
          </a:prstGeom>
          <a:noFill/>
        </p:spPr>
        <p:txBody>
          <a:bodyPr wrap="square">
            <a:spAutoFit/>
          </a:bodyPr>
          <a:lstStyle/>
          <a:p>
            <a:r>
              <a:rPr lang="en-US" sz="1200" i="0" u="none" strike="noStrike" dirty="0">
                <a:solidFill>
                  <a:srgbClr val="333333"/>
                </a:solidFill>
                <a:effectLst/>
                <a:latin typeface="europa"/>
              </a:rPr>
              <a:t>Understanding How We Learn: A Visual Guide (Weinstein &amp; </a:t>
            </a:r>
            <a:r>
              <a:rPr lang="en-US" sz="1200" i="0" u="none" strike="noStrike" dirty="0" err="1">
                <a:solidFill>
                  <a:srgbClr val="333333"/>
                </a:solidFill>
                <a:effectLst/>
                <a:latin typeface="europa"/>
              </a:rPr>
              <a:t>Sumeracki</a:t>
            </a:r>
            <a:r>
              <a:rPr lang="en-US" sz="1200" i="0" u="none" strike="noStrike" dirty="0">
                <a:solidFill>
                  <a:srgbClr val="333333"/>
                </a:solidFill>
                <a:effectLst/>
                <a:latin typeface="europa"/>
              </a:rPr>
              <a:t>, 2019)</a:t>
            </a:r>
          </a:p>
        </p:txBody>
      </p:sp>
      <p:pic>
        <p:nvPicPr>
          <p:cNvPr id="30" name="Picture 29">
            <a:extLst>
              <a:ext uri="{FF2B5EF4-FFF2-40B4-BE49-F238E27FC236}">
                <a16:creationId xmlns:a16="http://schemas.microsoft.com/office/drawing/2014/main" id="{A8A23E9A-99F9-1EA9-60AC-6E5FA39CFD5C}"/>
              </a:ext>
            </a:extLst>
          </p:cNvPr>
          <p:cNvPicPr>
            <a:picLocks noChangeAspect="1"/>
          </p:cNvPicPr>
          <p:nvPr/>
        </p:nvPicPr>
        <p:blipFill>
          <a:blip r:embed="rId6"/>
          <a:stretch>
            <a:fillRect/>
          </a:stretch>
        </p:blipFill>
        <p:spPr>
          <a:xfrm>
            <a:off x="10033693" y="2737175"/>
            <a:ext cx="856210" cy="1077853"/>
          </a:xfrm>
          <a:prstGeom prst="rect">
            <a:avLst/>
          </a:prstGeom>
        </p:spPr>
      </p:pic>
      <p:pic>
        <p:nvPicPr>
          <p:cNvPr id="32" name="Picture 31">
            <a:extLst>
              <a:ext uri="{FF2B5EF4-FFF2-40B4-BE49-F238E27FC236}">
                <a16:creationId xmlns:a16="http://schemas.microsoft.com/office/drawing/2014/main" id="{682919EE-5648-AE5A-B240-B2FFEF8C259F}"/>
              </a:ext>
            </a:extLst>
          </p:cNvPr>
          <p:cNvPicPr>
            <a:picLocks noChangeAspect="1"/>
          </p:cNvPicPr>
          <p:nvPr/>
        </p:nvPicPr>
        <p:blipFill>
          <a:blip r:embed="rId7"/>
          <a:stretch>
            <a:fillRect/>
          </a:stretch>
        </p:blipFill>
        <p:spPr>
          <a:xfrm>
            <a:off x="10405991" y="3119437"/>
            <a:ext cx="839464" cy="1115061"/>
          </a:xfrm>
          <a:prstGeom prst="rect">
            <a:avLst/>
          </a:prstGeom>
        </p:spPr>
      </p:pic>
      <p:pic>
        <p:nvPicPr>
          <p:cNvPr id="34" name="Picture 33">
            <a:extLst>
              <a:ext uri="{FF2B5EF4-FFF2-40B4-BE49-F238E27FC236}">
                <a16:creationId xmlns:a16="http://schemas.microsoft.com/office/drawing/2014/main" id="{B9115EEA-234A-9386-1CAF-76F79A602375}"/>
              </a:ext>
            </a:extLst>
          </p:cNvPr>
          <p:cNvPicPr>
            <a:picLocks noChangeAspect="1"/>
          </p:cNvPicPr>
          <p:nvPr/>
        </p:nvPicPr>
        <p:blipFill>
          <a:blip r:embed="rId8"/>
          <a:stretch>
            <a:fillRect/>
          </a:stretch>
        </p:blipFill>
        <p:spPr>
          <a:xfrm>
            <a:off x="10709927" y="3593920"/>
            <a:ext cx="907826" cy="1120855"/>
          </a:xfrm>
          <a:prstGeom prst="rect">
            <a:avLst/>
          </a:prstGeom>
        </p:spPr>
      </p:pic>
      <p:pic>
        <p:nvPicPr>
          <p:cNvPr id="36" name="Picture 35">
            <a:extLst>
              <a:ext uri="{FF2B5EF4-FFF2-40B4-BE49-F238E27FC236}">
                <a16:creationId xmlns:a16="http://schemas.microsoft.com/office/drawing/2014/main" id="{D6C54FEA-F0E5-683D-FB43-803B4469B576}"/>
              </a:ext>
            </a:extLst>
          </p:cNvPr>
          <p:cNvPicPr>
            <a:picLocks noChangeAspect="1"/>
          </p:cNvPicPr>
          <p:nvPr/>
        </p:nvPicPr>
        <p:blipFill>
          <a:blip r:embed="rId9"/>
          <a:stretch>
            <a:fillRect/>
          </a:stretch>
        </p:blipFill>
        <p:spPr>
          <a:xfrm>
            <a:off x="11031837" y="3985291"/>
            <a:ext cx="1009738" cy="1333616"/>
          </a:xfrm>
          <a:prstGeom prst="rect">
            <a:avLst/>
          </a:prstGeom>
        </p:spPr>
      </p:pic>
      <p:sp>
        <p:nvSpPr>
          <p:cNvPr id="37" name="TextBox 36">
            <a:extLst>
              <a:ext uri="{FF2B5EF4-FFF2-40B4-BE49-F238E27FC236}">
                <a16:creationId xmlns:a16="http://schemas.microsoft.com/office/drawing/2014/main" id="{F9F3E1BE-ECD3-4167-EEF8-2BE3AE106A6A}"/>
              </a:ext>
            </a:extLst>
          </p:cNvPr>
          <p:cNvSpPr txBox="1"/>
          <p:nvPr/>
        </p:nvSpPr>
        <p:spPr>
          <a:xfrm>
            <a:off x="10142605" y="4806211"/>
            <a:ext cx="1024639" cy="246221"/>
          </a:xfrm>
          <a:prstGeom prst="rect">
            <a:avLst/>
          </a:prstGeom>
          <a:solidFill>
            <a:srgbClr val="33CCFF"/>
          </a:solidFill>
        </p:spPr>
        <p:txBody>
          <a:bodyPr wrap="none" rtlCol="0">
            <a:spAutoFit/>
          </a:bodyPr>
          <a:lstStyle/>
          <a:p>
            <a:r>
              <a:rPr lang="en-US" sz="1000" dirty="0">
                <a:solidFill>
                  <a:srgbClr val="F6F7F8"/>
                </a:solidFill>
              </a:rPr>
              <a:t>MULTIMODAL</a:t>
            </a:r>
          </a:p>
        </p:txBody>
      </p:sp>
      <p:sp>
        <p:nvSpPr>
          <p:cNvPr id="41" name="TextBox 40">
            <a:extLst>
              <a:ext uri="{FF2B5EF4-FFF2-40B4-BE49-F238E27FC236}">
                <a16:creationId xmlns:a16="http://schemas.microsoft.com/office/drawing/2014/main" id="{28C3B4E8-D2EE-7DDF-2E0B-98F6CCD56FA0}"/>
              </a:ext>
            </a:extLst>
          </p:cNvPr>
          <p:cNvSpPr txBox="1"/>
          <p:nvPr/>
        </p:nvSpPr>
        <p:spPr>
          <a:xfrm>
            <a:off x="2163123" y="2883706"/>
            <a:ext cx="509050" cy="276999"/>
          </a:xfrm>
          <a:prstGeom prst="rect">
            <a:avLst/>
          </a:prstGeom>
          <a:noFill/>
        </p:spPr>
        <p:txBody>
          <a:bodyPr wrap="none" rtlCol="0">
            <a:spAutoFit/>
          </a:bodyPr>
          <a:lstStyle/>
          <a:p>
            <a:r>
              <a:rPr lang="en-US" sz="1200" dirty="0"/>
              <a:t>Tags</a:t>
            </a:r>
          </a:p>
        </p:txBody>
      </p:sp>
      <p:sp>
        <p:nvSpPr>
          <p:cNvPr id="43" name="TextBox 42">
            <a:extLst>
              <a:ext uri="{FF2B5EF4-FFF2-40B4-BE49-F238E27FC236}">
                <a16:creationId xmlns:a16="http://schemas.microsoft.com/office/drawing/2014/main" id="{0FEC2574-7E5B-3D55-527B-575A1F2286E8}"/>
              </a:ext>
            </a:extLst>
          </p:cNvPr>
          <p:cNvSpPr txBox="1"/>
          <p:nvPr/>
        </p:nvSpPr>
        <p:spPr>
          <a:xfrm>
            <a:off x="188869" y="2665094"/>
            <a:ext cx="1114408" cy="276999"/>
          </a:xfrm>
          <a:prstGeom prst="rect">
            <a:avLst/>
          </a:prstGeom>
          <a:noFill/>
        </p:spPr>
        <p:txBody>
          <a:bodyPr wrap="none" rtlCol="0">
            <a:spAutoFit/>
          </a:bodyPr>
          <a:lstStyle/>
          <a:p>
            <a:r>
              <a:rPr lang="en-US" sz="1200" dirty="0"/>
              <a:t>Micro-content</a:t>
            </a:r>
          </a:p>
        </p:txBody>
      </p:sp>
      <p:pic>
        <p:nvPicPr>
          <p:cNvPr id="18" name="Picture 17">
            <a:extLst>
              <a:ext uri="{FF2B5EF4-FFF2-40B4-BE49-F238E27FC236}">
                <a16:creationId xmlns:a16="http://schemas.microsoft.com/office/drawing/2014/main" id="{32170848-AF74-143A-53B2-36C26D74A05F}"/>
              </a:ext>
            </a:extLst>
          </p:cNvPr>
          <p:cNvPicPr>
            <a:picLocks noChangeAspect="1"/>
          </p:cNvPicPr>
          <p:nvPr/>
        </p:nvPicPr>
        <p:blipFill>
          <a:blip r:embed="rId10"/>
          <a:stretch>
            <a:fillRect/>
          </a:stretch>
        </p:blipFill>
        <p:spPr>
          <a:xfrm>
            <a:off x="6001074" y="3307652"/>
            <a:ext cx="3720153" cy="1798327"/>
          </a:xfrm>
          <a:prstGeom prst="rect">
            <a:avLst/>
          </a:prstGeom>
        </p:spPr>
      </p:pic>
    </p:spTree>
    <p:extLst>
      <p:ext uri="{BB962C8B-B14F-4D97-AF65-F5344CB8AC3E}">
        <p14:creationId xmlns:p14="http://schemas.microsoft.com/office/powerpoint/2010/main" val="384616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mph" presetSubtype="0" grpId="1" nodeType="clickEffect">
                                  <p:stCondLst>
                                    <p:cond delay="0"/>
                                  </p:stCondLst>
                                  <p:childTnLst>
                                    <p:set>
                                      <p:cBhvr>
                                        <p:cTn id="34" dur="indefinite"/>
                                        <p:tgtEl>
                                          <p:spTgt spid="2"/>
                                        </p:tgtEl>
                                        <p:attrNameLst>
                                          <p:attrName>style.opacity</p:attrName>
                                        </p:attrNameLst>
                                      </p:cBhvr>
                                      <p:to>
                                        <p:strVal val="0.25"/>
                                      </p:to>
                                    </p:set>
                                    <p:animEffect filter="image" prLst="opacity: 0.25">
                                      <p:cBhvr rctx="IE">
                                        <p:cTn id="35" dur="indefinite"/>
                                        <p:tgtEl>
                                          <p:spTgt spid="2"/>
                                        </p:tgtEl>
                                      </p:cBhvr>
                                    </p:animEffect>
                                  </p:childTnLst>
                                </p:cTn>
                              </p:par>
                              <p:par>
                                <p:cTn id="36" presetID="9" presetClass="emph" presetSubtype="0" nodeType="withEffect">
                                  <p:stCondLst>
                                    <p:cond delay="0"/>
                                  </p:stCondLst>
                                  <p:childTnLst>
                                    <p:set>
                                      <p:cBhvr>
                                        <p:cTn id="37" dur="indefinite"/>
                                        <p:tgtEl>
                                          <p:spTgt spid="2050"/>
                                        </p:tgtEl>
                                        <p:attrNameLst>
                                          <p:attrName>style.opacity</p:attrName>
                                        </p:attrNameLst>
                                      </p:cBhvr>
                                      <p:to>
                                        <p:strVal val="0.25"/>
                                      </p:to>
                                    </p:set>
                                    <p:animEffect filter="image" prLst="opacity: 0.25">
                                      <p:cBhvr rctx="IE">
                                        <p:cTn id="38" dur="indefinite"/>
                                        <p:tgtEl>
                                          <p:spTgt spid="2050"/>
                                        </p:tgtEl>
                                      </p:cBhvr>
                                    </p:animEffect>
                                  </p:childTnLst>
                                </p:cTn>
                              </p:par>
                              <p:par>
                                <p:cTn id="39" presetID="9" presetClass="emph" presetSubtype="0" nodeType="withEffect">
                                  <p:stCondLst>
                                    <p:cond delay="0"/>
                                  </p:stCondLst>
                                  <p:childTnLst>
                                    <p:set>
                                      <p:cBhvr>
                                        <p:cTn id="40" dur="indefinite"/>
                                        <p:tgtEl>
                                          <p:spTgt spid="2052"/>
                                        </p:tgtEl>
                                        <p:attrNameLst>
                                          <p:attrName>style.opacity</p:attrName>
                                        </p:attrNameLst>
                                      </p:cBhvr>
                                      <p:to>
                                        <p:strVal val="0.25"/>
                                      </p:to>
                                    </p:set>
                                    <p:animEffect filter="image" prLst="opacity: 0.25">
                                      <p:cBhvr rctx="IE">
                                        <p:cTn id="41" dur="indefinite"/>
                                        <p:tgtEl>
                                          <p:spTgt spid="2052"/>
                                        </p:tgtEl>
                                      </p:cBhvr>
                                    </p:animEffect>
                                  </p:childTnLst>
                                </p:cTn>
                              </p:par>
                              <p:par>
                                <p:cTn id="42" presetID="9" presetClass="emph" presetSubtype="0" nodeType="withEffect">
                                  <p:stCondLst>
                                    <p:cond delay="0"/>
                                  </p:stCondLst>
                                  <p:childTnLst>
                                    <p:set>
                                      <p:cBhvr>
                                        <p:cTn id="43" dur="indefinite"/>
                                        <p:tgtEl>
                                          <p:spTgt spid="2054"/>
                                        </p:tgtEl>
                                        <p:attrNameLst>
                                          <p:attrName>style.opacity</p:attrName>
                                        </p:attrNameLst>
                                      </p:cBhvr>
                                      <p:to>
                                        <p:strVal val="0.25"/>
                                      </p:to>
                                    </p:set>
                                    <p:animEffect filter="image" prLst="opacity: 0.25">
                                      <p:cBhvr rctx="IE">
                                        <p:cTn id="44" dur="indefinite"/>
                                        <p:tgtEl>
                                          <p:spTgt spid="2054"/>
                                        </p:tgtEl>
                                      </p:cBhvr>
                                    </p:animEffect>
                                  </p:childTnLst>
                                </p:cTn>
                              </p:par>
                              <p:par>
                                <p:cTn id="45" presetID="9" presetClass="emph" presetSubtype="0" grpId="1" nodeType="withEffect">
                                  <p:stCondLst>
                                    <p:cond delay="0"/>
                                  </p:stCondLst>
                                  <p:childTnLst>
                                    <p:set>
                                      <p:cBhvr>
                                        <p:cTn id="46" dur="indefinite"/>
                                        <p:tgtEl>
                                          <p:spTgt spid="6"/>
                                        </p:tgtEl>
                                        <p:attrNameLst>
                                          <p:attrName>style.opacity</p:attrName>
                                        </p:attrNameLst>
                                      </p:cBhvr>
                                      <p:to>
                                        <p:strVal val="0.25"/>
                                      </p:to>
                                    </p:set>
                                    <p:animEffect filter="image" prLst="opacity: 0.25">
                                      <p:cBhvr rctx="IE">
                                        <p:cTn id="47" dur="indefinite"/>
                                        <p:tgtEl>
                                          <p:spTgt spid="6"/>
                                        </p:tgtEl>
                                      </p:cBhvr>
                                    </p:animEffect>
                                  </p:childTnLst>
                                </p:cTn>
                              </p:par>
                              <p:par>
                                <p:cTn id="48" presetID="9" presetClass="emph" presetSubtype="0" grpId="1" nodeType="withEffect">
                                  <p:stCondLst>
                                    <p:cond delay="0"/>
                                  </p:stCondLst>
                                  <p:childTnLst>
                                    <p:set>
                                      <p:cBhvr>
                                        <p:cTn id="49" dur="indefinite"/>
                                        <p:tgtEl>
                                          <p:spTgt spid="7"/>
                                        </p:tgtEl>
                                        <p:attrNameLst>
                                          <p:attrName>style.opacity</p:attrName>
                                        </p:attrNameLst>
                                      </p:cBhvr>
                                      <p:to>
                                        <p:strVal val="0.25"/>
                                      </p:to>
                                    </p:set>
                                    <p:animEffect filter="image" prLst="opacity: 0.25">
                                      <p:cBhvr rctx="IE">
                                        <p:cTn id="50" dur="indefinite"/>
                                        <p:tgtEl>
                                          <p:spTgt spid="7"/>
                                        </p:tgtEl>
                                      </p:cBhvr>
                                    </p:animEffect>
                                  </p:childTnLst>
                                </p:cTn>
                              </p:par>
                              <p:par>
                                <p:cTn id="51" presetID="9" presetClass="emph" presetSubtype="0" grpId="1" nodeType="withEffect">
                                  <p:stCondLst>
                                    <p:cond delay="0"/>
                                  </p:stCondLst>
                                  <p:childTnLst>
                                    <p:set>
                                      <p:cBhvr>
                                        <p:cTn id="52" dur="indefinite"/>
                                        <p:tgtEl>
                                          <p:spTgt spid="8"/>
                                        </p:tgtEl>
                                        <p:attrNameLst>
                                          <p:attrName>style.opacity</p:attrName>
                                        </p:attrNameLst>
                                      </p:cBhvr>
                                      <p:to>
                                        <p:strVal val="0.25"/>
                                      </p:to>
                                    </p:set>
                                    <p:animEffect filter="image" prLst="opacity: 0.25">
                                      <p:cBhvr rctx="IE">
                                        <p:cTn id="53" dur="indefinite"/>
                                        <p:tgtEl>
                                          <p:spTgt spid="8"/>
                                        </p:tgtEl>
                                      </p:cBhvr>
                                    </p:animEffect>
                                  </p:childTnLst>
                                </p:cTn>
                              </p:par>
                              <p:par>
                                <p:cTn id="54" presetID="9" presetClass="emph" presetSubtype="0" nodeType="withEffect">
                                  <p:stCondLst>
                                    <p:cond delay="0"/>
                                  </p:stCondLst>
                                  <p:childTnLst>
                                    <p:set>
                                      <p:cBhvr>
                                        <p:cTn id="55" dur="indefinite"/>
                                        <p:tgtEl>
                                          <p:spTgt spid="10"/>
                                        </p:tgtEl>
                                        <p:attrNameLst>
                                          <p:attrName>style.opacity</p:attrName>
                                        </p:attrNameLst>
                                      </p:cBhvr>
                                      <p:to>
                                        <p:strVal val="0.25"/>
                                      </p:to>
                                    </p:set>
                                    <p:animEffect filter="image" prLst="opacity: 0.25">
                                      <p:cBhvr rctx="IE">
                                        <p:cTn id="56" dur="indefinite"/>
                                        <p:tgtEl>
                                          <p:spTgt spid="10"/>
                                        </p:tgtEl>
                                      </p:cBhvr>
                                    </p:animEffect>
                                  </p:childTnLst>
                                </p:cTn>
                              </p:par>
                              <p:par>
                                <p:cTn id="57" presetID="9" presetClass="emph" presetSubtype="0" nodeType="withEffect">
                                  <p:stCondLst>
                                    <p:cond delay="0"/>
                                  </p:stCondLst>
                                  <p:childTnLst>
                                    <p:set>
                                      <p:cBhvr>
                                        <p:cTn id="58" dur="indefinite"/>
                                        <p:tgtEl>
                                          <p:spTgt spid="12"/>
                                        </p:tgtEl>
                                        <p:attrNameLst>
                                          <p:attrName>style.opacity</p:attrName>
                                        </p:attrNameLst>
                                      </p:cBhvr>
                                      <p:to>
                                        <p:strVal val="0.25"/>
                                      </p:to>
                                    </p:set>
                                    <p:animEffect filter="image" prLst="opacity: 0.25">
                                      <p:cBhvr rctx="IE">
                                        <p:cTn id="59" dur="indefinite"/>
                                        <p:tgtEl>
                                          <p:spTgt spid="12"/>
                                        </p:tgtEl>
                                      </p:cBhvr>
                                    </p:animEffect>
                                  </p:childTnLst>
                                </p:cTn>
                              </p:par>
                              <p:par>
                                <p:cTn id="60" presetID="9" presetClass="emph" presetSubtype="0" nodeType="withEffect">
                                  <p:stCondLst>
                                    <p:cond delay="0"/>
                                  </p:stCondLst>
                                  <p:childTnLst>
                                    <p:set>
                                      <p:cBhvr>
                                        <p:cTn id="61" dur="indefinite"/>
                                        <p:tgtEl>
                                          <p:spTgt spid="14"/>
                                        </p:tgtEl>
                                        <p:attrNameLst>
                                          <p:attrName>style.opacity</p:attrName>
                                        </p:attrNameLst>
                                      </p:cBhvr>
                                      <p:to>
                                        <p:strVal val="0.25"/>
                                      </p:to>
                                    </p:set>
                                    <p:animEffect filter="image" prLst="opacity: 0.25">
                                      <p:cBhvr rctx="IE">
                                        <p:cTn id="62" dur="indefinite"/>
                                        <p:tgtEl>
                                          <p:spTgt spid="14"/>
                                        </p:tgtEl>
                                      </p:cBhvr>
                                    </p:animEffect>
                                  </p:childTnLst>
                                </p:cTn>
                              </p:par>
                              <p:par>
                                <p:cTn id="63" presetID="9" presetClass="emph" presetSubtype="0" grpId="1" nodeType="withEffect">
                                  <p:stCondLst>
                                    <p:cond delay="0"/>
                                  </p:stCondLst>
                                  <p:childTnLst>
                                    <p:set>
                                      <p:cBhvr>
                                        <p:cTn id="64" dur="indefinite"/>
                                        <p:tgtEl>
                                          <p:spTgt spid="43"/>
                                        </p:tgtEl>
                                        <p:attrNameLst>
                                          <p:attrName>style.opacity</p:attrName>
                                        </p:attrNameLst>
                                      </p:cBhvr>
                                      <p:to>
                                        <p:strVal val="0.5"/>
                                      </p:to>
                                    </p:set>
                                    <p:animEffect filter="image" prLst="opacity: 0.5">
                                      <p:cBhvr rctx="IE">
                                        <p:cTn id="65" dur="indefinite"/>
                                        <p:tgtEl>
                                          <p:spTgt spid="43"/>
                                        </p:tgtEl>
                                      </p:cBhvr>
                                    </p:animEffect>
                                  </p:childTnLst>
                                </p:cTn>
                              </p:par>
                              <p:par>
                                <p:cTn id="66" presetID="9" presetClass="emph" presetSubtype="0" grpId="1" nodeType="withEffect">
                                  <p:stCondLst>
                                    <p:cond delay="0"/>
                                  </p:stCondLst>
                                  <p:childTnLst>
                                    <p:set>
                                      <p:cBhvr>
                                        <p:cTn id="67" dur="indefinite"/>
                                        <p:tgtEl>
                                          <p:spTgt spid="41"/>
                                        </p:tgtEl>
                                        <p:attrNameLst>
                                          <p:attrName>style.opacity</p:attrName>
                                        </p:attrNameLst>
                                      </p:cBhvr>
                                      <p:to>
                                        <p:strVal val="0.5"/>
                                      </p:to>
                                    </p:set>
                                    <p:animEffect filter="image" prLst="opacity: 0.5">
                                      <p:cBhvr rctx="IE">
                                        <p:cTn id="68" dur="indefinite"/>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9" presetClass="emph" presetSubtype="0" grpId="1" nodeType="clickEffect">
                                  <p:stCondLst>
                                    <p:cond delay="0"/>
                                  </p:stCondLst>
                                  <p:childTnLst>
                                    <p:set>
                                      <p:cBhvr>
                                        <p:cTn id="90" dur="indefinite"/>
                                        <p:tgtEl>
                                          <p:spTgt spid="38"/>
                                        </p:tgtEl>
                                        <p:attrNameLst>
                                          <p:attrName>style.opacity</p:attrName>
                                        </p:attrNameLst>
                                      </p:cBhvr>
                                      <p:to>
                                        <p:strVal val="0.25"/>
                                      </p:to>
                                    </p:set>
                                    <p:animEffect filter="image" prLst="opacity: 0.25">
                                      <p:cBhvr rctx="IE">
                                        <p:cTn id="91" dur="indefinite"/>
                                        <p:tgtEl>
                                          <p:spTgt spid="38"/>
                                        </p:tgtEl>
                                      </p:cBhvr>
                                    </p:animEffect>
                                  </p:childTnLst>
                                </p:cTn>
                              </p:par>
                              <p:par>
                                <p:cTn id="92" presetID="9" presetClass="emph" presetSubtype="0" grpId="1" nodeType="withEffect">
                                  <p:stCondLst>
                                    <p:cond delay="0"/>
                                  </p:stCondLst>
                                  <p:childTnLst>
                                    <p:set>
                                      <p:cBhvr>
                                        <p:cTn id="93" dur="indefinite"/>
                                        <p:tgtEl>
                                          <p:spTgt spid="39"/>
                                        </p:tgtEl>
                                        <p:attrNameLst>
                                          <p:attrName>style.opacity</p:attrName>
                                        </p:attrNameLst>
                                      </p:cBhvr>
                                      <p:to>
                                        <p:strVal val="0.25"/>
                                      </p:to>
                                    </p:set>
                                    <p:animEffect filter="image" prLst="opacity: 0.25">
                                      <p:cBhvr rctx="IE">
                                        <p:cTn id="94" dur="indefinite"/>
                                        <p:tgtEl>
                                          <p:spTgt spid="39"/>
                                        </p:tgtEl>
                                      </p:cBhvr>
                                    </p:animEffect>
                                  </p:childTnLst>
                                </p:cTn>
                              </p:par>
                              <p:par>
                                <p:cTn id="95" presetID="9" presetClass="emph" presetSubtype="0" grpId="1" nodeType="withEffect">
                                  <p:stCondLst>
                                    <p:cond delay="0"/>
                                  </p:stCondLst>
                                  <p:childTnLst>
                                    <p:set>
                                      <p:cBhvr>
                                        <p:cTn id="96" dur="indefinite"/>
                                        <p:tgtEl>
                                          <p:spTgt spid="40"/>
                                        </p:tgtEl>
                                        <p:attrNameLst>
                                          <p:attrName>style.opacity</p:attrName>
                                        </p:attrNameLst>
                                      </p:cBhvr>
                                      <p:to>
                                        <p:strVal val="0.25"/>
                                      </p:to>
                                    </p:set>
                                    <p:animEffect filter="image" prLst="opacity: 0.25">
                                      <p:cBhvr rctx="IE">
                                        <p:cTn id="97" dur="indefinite"/>
                                        <p:tgtEl>
                                          <p:spTgt spid="40"/>
                                        </p:tgtEl>
                                      </p:cBhvr>
                                    </p:animEffect>
                                  </p:childTnLst>
                                </p:cTn>
                              </p:par>
                              <p:par>
                                <p:cTn id="98" presetID="9" presetClass="emph" presetSubtype="0" nodeType="withEffect">
                                  <p:stCondLst>
                                    <p:cond delay="0"/>
                                  </p:stCondLst>
                                  <p:childTnLst>
                                    <p:set>
                                      <p:cBhvr>
                                        <p:cTn id="99" dur="indefinite"/>
                                        <p:tgtEl>
                                          <p:spTgt spid="42"/>
                                        </p:tgtEl>
                                        <p:attrNameLst>
                                          <p:attrName>style.opacity</p:attrName>
                                        </p:attrNameLst>
                                      </p:cBhvr>
                                      <p:to>
                                        <p:strVal val="0.25"/>
                                      </p:to>
                                    </p:set>
                                    <p:animEffect filter="image" prLst="opacity: 0.25">
                                      <p:cBhvr rctx="IE">
                                        <p:cTn id="100" dur="indefinite"/>
                                        <p:tgtEl>
                                          <p:spTgt spid="42"/>
                                        </p:tgtEl>
                                      </p:cBhvr>
                                    </p:animEffect>
                                  </p:childTnLst>
                                </p:cTn>
                              </p:par>
                              <p:par>
                                <p:cTn id="101" presetID="9" presetClass="emph" presetSubtype="0" nodeType="withEffect">
                                  <p:stCondLst>
                                    <p:cond delay="0"/>
                                  </p:stCondLst>
                                  <p:childTnLst>
                                    <p:set>
                                      <p:cBhvr>
                                        <p:cTn id="102" dur="indefinite"/>
                                        <p:tgtEl>
                                          <p:spTgt spid="44"/>
                                        </p:tgtEl>
                                        <p:attrNameLst>
                                          <p:attrName>style.opacity</p:attrName>
                                        </p:attrNameLst>
                                      </p:cBhvr>
                                      <p:to>
                                        <p:strVal val="0.25"/>
                                      </p:to>
                                    </p:set>
                                    <p:animEffect filter="image" prLst="opacity: 0.25">
                                      <p:cBhvr rctx="IE">
                                        <p:cTn id="103" dur="indefinite"/>
                                        <p:tgtEl>
                                          <p:spTgt spid="44"/>
                                        </p:tgtEl>
                                      </p:cBhvr>
                                    </p:animEffect>
                                  </p:childTnLst>
                                </p:cTn>
                              </p:par>
                              <p:par>
                                <p:cTn id="104" presetID="9" presetClass="emph" presetSubtype="0" nodeType="withEffect">
                                  <p:stCondLst>
                                    <p:cond delay="0"/>
                                  </p:stCondLst>
                                  <p:childTnLst>
                                    <p:set>
                                      <p:cBhvr>
                                        <p:cTn id="105" dur="indefinite"/>
                                        <p:tgtEl>
                                          <p:spTgt spid="46"/>
                                        </p:tgtEl>
                                        <p:attrNameLst>
                                          <p:attrName>style.opacity</p:attrName>
                                        </p:attrNameLst>
                                      </p:cBhvr>
                                      <p:to>
                                        <p:strVal val="0.25"/>
                                      </p:to>
                                    </p:set>
                                    <p:animEffect filter="image" prLst="opacity: 0.25">
                                      <p:cBhvr rctx="IE">
                                        <p:cTn id="106" dur="indefinite"/>
                                        <p:tgtEl>
                                          <p:spTgt spid="46"/>
                                        </p:tgtEl>
                                      </p:cBhvr>
                                    </p:animEffect>
                                  </p:childTnLst>
                                </p:cTn>
                              </p:par>
                              <p:par>
                                <p:cTn id="107" presetID="9" presetClass="emph" presetSubtype="0" grpId="1" nodeType="withEffect">
                                  <p:stCondLst>
                                    <p:cond delay="0"/>
                                  </p:stCondLst>
                                  <p:childTnLst>
                                    <p:set>
                                      <p:cBhvr>
                                        <p:cTn id="108" dur="indefinite"/>
                                        <p:tgtEl>
                                          <p:spTgt spid="3"/>
                                        </p:tgtEl>
                                        <p:attrNameLst>
                                          <p:attrName>style.opacity</p:attrName>
                                        </p:attrNameLst>
                                      </p:cBhvr>
                                      <p:to>
                                        <p:strVal val="0.25"/>
                                      </p:to>
                                    </p:set>
                                    <p:animEffect filter="image" prLst="opacity: 0.25">
                                      <p:cBhvr rctx="IE">
                                        <p:cTn id="109" dur="indefinite"/>
                                        <p:tgtEl>
                                          <p:spTgt spid="3"/>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18"/>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9" presetClass="emph" presetSubtype="0" nodeType="clickEffect">
                                  <p:stCondLst>
                                    <p:cond delay="0"/>
                                  </p:stCondLst>
                                  <p:childTnLst>
                                    <p:set>
                                      <p:cBhvr>
                                        <p:cTn id="121" dur="indefinite"/>
                                        <p:tgtEl>
                                          <p:spTgt spid="18"/>
                                        </p:tgtEl>
                                        <p:attrNameLst>
                                          <p:attrName>style.opacity</p:attrName>
                                        </p:attrNameLst>
                                      </p:cBhvr>
                                      <p:to>
                                        <p:strVal val="0.5"/>
                                      </p:to>
                                    </p:set>
                                    <p:animEffect filter="image" prLst="opacity: 0.5">
                                      <p:cBhvr rctx="IE">
                                        <p:cTn id="122" dur="indefinite"/>
                                        <p:tgtEl>
                                          <p:spTgt spid="18"/>
                                        </p:tgtEl>
                                      </p:cBhvr>
                                    </p:animEffect>
                                  </p:childTnLst>
                                </p:cTn>
                              </p:par>
                              <p:par>
                                <p:cTn id="123" presetID="9" presetClass="emph" presetSubtype="0" grpId="1" nodeType="withEffect">
                                  <p:stCondLst>
                                    <p:cond delay="0"/>
                                  </p:stCondLst>
                                  <p:childTnLst>
                                    <p:set>
                                      <p:cBhvr>
                                        <p:cTn id="124" dur="indefinite"/>
                                        <p:tgtEl>
                                          <p:spTgt spid="4"/>
                                        </p:tgtEl>
                                        <p:attrNameLst>
                                          <p:attrName>style.opacity</p:attrName>
                                        </p:attrNameLst>
                                      </p:cBhvr>
                                      <p:to>
                                        <p:strVal val="0.25"/>
                                      </p:to>
                                    </p:set>
                                    <p:animEffect filter="image" prLst="opacity: 0.25">
                                      <p:cBhvr rctx="IE">
                                        <p:cTn id="125" dur="indefinite"/>
                                        <p:tgtEl>
                                          <p:spTgt spid="4"/>
                                        </p:tgtEl>
                                      </p:cBhvr>
                                    </p:animEffect>
                                  </p:childTnLst>
                                </p:cTn>
                              </p:par>
                              <p:par>
                                <p:cTn id="126" presetID="1" presetClass="entr" presetSubtype="0" fill="hold" grpId="0" nodeType="withEffect">
                                  <p:stCondLst>
                                    <p:cond delay="0"/>
                                  </p:stCondLst>
                                  <p:childTnLst>
                                    <p:set>
                                      <p:cBhvr>
                                        <p:cTn id="127" dur="1" fill="hold">
                                          <p:stCondLst>
                                            <p:cond delay="0"/>
                                          </p:stCondLst>
                                        </p:cTn>
                                        <p:tgtEl>
                                          <p:spTgt spid="5"/>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30"/>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32"/>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34"/>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37"/>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6" grpId="0" animBg="1"/>
      <p:bldP spid="6" grpId="1" animBg="1"/>
      <p:bldP spid="7" grpId="0" animBg="1"/>
      <p:bldP spid="7" grpId="1" animBg="1"/>
      <p:bldP spid="8" grpId="0" animBg="1"/>
      <p:bldP spid="8" grpId="1" animBg="1"/>
      <p:bldP spid="38" grpId="0" animBg="1"/>
      <p:bldP spid="38" grpId="1" animBg="1"/>
      <p:bldP spid="39" grpId="0" animBg="1"/>
      <p:bldP spid="39" grpId="1" animBg="1"/>
      <p:bldP spid="40" grpId="0" animBg="1"/>
      <p:bldP spid="40" grpId="1" animBg="1"/>
      <p:bldP spid="4" grpId="0" animBg="1"/>
      <p:bldP spid="4" grpId="1" animBg="1"/>
      <p:bldP spid="5" grpId="0" animBg="1"/>
      <p:bldP spid="28" grpId="0"/>
      <p:bldP spid="37" grpId="0" animBg="1"/>
      <p:bldP spid="41" grpId="0"/>
      <p:bldP spid="41" grpId="1"/>
      <p:bldP spid="43" grpId="0"/>
      <p:bldP spid="4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B5C7-32F7-4657-2F00-6999880E3E16}"/>
              </a:ext>
            </a:extLst>
          </p:cNvPr>
          <p:cNvSpPr>
            <a:spLocks noGrp="1"/>
          </p:cNvSpPr>
          <p:nvPr>
            <p:ph type="ctrTitle"/>
          </p:nvPr>
        </p:nvSpPr>
        <p:spPr>
          <a:xfrm>
            <a:off x="464025" y="374276"/>
            <a:ext cx="9621671" cy="540123"/>
          </a:xfrm>
        </p:spPr>
        <p:txBody>
          <a:bodyPr/>
          <a:lstStyle/>
          <a:p>
            <a:r>
              <a:rPr lang="en-US" sz="3600" dirty="0"/>
              <a:t>All Services Personnel and Readiness Engine </a:t>
            </a:r>
          </a:p>
        </p:txBody>
      </p:sp>
      <p:pic>
        <p:nvPicPr>
          <p:cNvPr id="5" name="Picture 4" descr="Diagram&#10;&#10;Description automatically generated">
            <a:extLst>
              <a:ext uri="{FF2B5EF4-FFF2-40B4-BE49-F238E27FC236}">
                <a16:creationId xmlns:a16="http://schemas.microsoft.com/office/drawing/2014/main" id="{30440580-0933-A098-8FA9-37B9B7978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286" y="914399"/>
            <a:ext cx="4997259" cy="5263507"/>
          </a:xfrm>
          <a:prstGeom prst="rect">
            <a:avLst/>
          </a:prstGeom>
        </p:spPr>
      </p:pic>
      <p:graphicFrame>
        <p:nvGraphicFramePr>
          <p:cNvPr id="6" name="Diagram 5">
            <a:extLst>
              <a:ext uri="{FF2B5EF4-FFF2-40B4-BE49-F238E27FC236}">
                <a16:creationId xmlns:a16="http://schemas.microsoft.com/office/drawing/2014/main" id="{3CCABB64-F452-87ED-9C2A-1EBE7A60E641}"/>
              </a:ext>
            </a:extLst>
          </p:cNvPr>
          <p:cNvGraphicFramePr/>
          <p:nvPr/>
        </p:nvGraphicFramePr>
        <p:xfrm>
          <a:off x="3556012" y="1103636"/>
          <a:ext cx="2812955" cy="4650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Logo, company name&#10;&#10;Description automatically generated">
            <a:extLst>
              <a:ext uri="{FF2B5EF4-FFF2-40B4-BE49-F238E27FC236}">
                <a16:creationId xmlns:a16="http://schemas.microsoft.com/office/drawing/2014/main" id="{28D759E7-F3D9-326F-5A18-D77CF0762A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1939" y="2520834"/>
            <a:ext cx="1913952" cy="1816330"/>
          </a:xfrm>
          <a:prstGeom prst="flowChartConnector">
            <a:avLst/>
          </a:prstGeom>
          <a:effectLst/>
        </p:spPr>
      </p:pic>
      <p:sp>
        <p:nvSpPr>
          <p:cNvPr id="4" name="TextBox 3">
            <a:extLst>
              <a:ext uri="{FF2B5EF4-FFF2-40B4-BE49-F238E27FC236}">
                <a16:creationId xmlns:a16="http://schemas.microsoft.com/office/drawing/2014/main" id="{7738DCA5-2E81-2641-772F-492689994B5D}"/>
              </a:ext>
            </a:extLst>
          </p:cNvPr>
          <p:cNvSpPr txBox="1"/>
          <p:nvPr/>
        </p:nvSpPr>
        <p:spPr>
          <a:xfrm>
            <a:off x="138837" y="1483141"/>
            <a:ext cx="4114715" cy="3539430"/>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rgbClr val="333333"/>
                </a:solidFill>
                <a:effectLst/>
              </a:rPr>
              <a:t>An AI driven, </a:t>
            </a:r>
            <a:endParaRPr lang="en-US" altLang="en-US" sz="2800" b="1" dirty="0">
              <a:solidFill>
                <a:srgbClr val="333333"/>
              </a:solidFill>
            </a:endParaRPr>
          </a:p>
          <a:p>
            <a:pPr marR="0" lvl="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rgbClr val="333333"/>
                </a:solidFill>
                <a:effectLst/>
              </a:rPr>
              <a:t>content agnostic,</a:t>
            </a:r>
          </a:p>
          <a:p>
            <a:pPr marR="0" lvl="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rgbClr val="333333"/>
                </a:solidFill>
                <a:effectLst/>
              </a:rPr>
              <a:t>personnel assessment</a:t>
            </a:r>
          </a:p>
          <a:p>
            <a:pPr marR="0" lvl="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rgbClr val="333333"/>
                </a:solidFill>
                <a:effectLst/>
              </a:rPr>
              <a:t>&amp; upskilling platform</a:t>
            </a:r>
          </a:p>
          <a:p>
            <a:pPr marR="0" lvl="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rgbClr val="333333"/>
                </a:solidFill>
                <a:effectLst/>
              </a:rPr>
              <a:t>designed with trustworthiness, accessibility, and equity in mind.</a:t>
            </a:r>
            <a:endParaRPr lang="en-US" altLang="en-US" sz="2800" b="1" dirty="0">
              <a:solidFill>
                <a:srgbClr val="333333"/>
              </a:solidFill>
            </a:endParaRPr>
          </a:p>
        </p:txBody>
      </p:sp>
      <p:sp>
        <p:nvSpPr>
          <p:cNvPr id="9" name="Arrow: Circular 8">
            <a:extLst>
              <a:ext uri="{FF2B5EF4-FFF2-40B4-BE49-F238E27FC236}">
                <a16:creationId xmlns:a16="http://schemas.microsoft.com/office/drawing/2014/main" id="{4C384A12-2575-883C-7DB7-CBD39E8EED56}"/>
              </a:ext>
            </a:extLst>
          </p:cNvPr>
          <p:cNvSpPr/>
          <p:nvPr/>
        </p:nvSpPr>
        <p:spPr>
          <a:xfrm rot="20318322">
            <a:off x="7008385" y="619206"/>
            <a:ext cx="3852192" cy="2780792"/>
          </a:xfrm>
          <a:prstGeom prst="circularArrow">
            <a:avLst/>
          </a:prstGeom>
          <a:solidFill>
            <a:srgbClr val="EFCE0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3382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0" nodeType="clickEffect">
                                  <p:stCondLst>
                                    <p:cond delay="0"/>
                                  </p:stCondLst>
                                  <p:childTnLst>
                                    <p:animEffect transition="out" filter="fade">
                                      <p:cBhvr>
                                        <p:cTn id="39" dur="500" tmFilter="0, 0; .2, .5; .8, .5; 1, 0"/>
                                        <p:tgtEl>
                                          <p:spTgt spid="2"/>
                                        </p:tgtEl>
                                      </p:cBhvr>
                                    </p:animEffect>
                                    <p:animScale>
                                      <p:cBhvr>
                                        <p:cTn id="4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D2C0-5DF2-4105-9087-61979C2D4B83}"/>
              </a:ext>
            </a:extLst>
          </p:cNvPr>
          <p:cNvSpPr>
            <a:spLocks noGrp="1"/>
          </p:cNvSpPr>
          <p:nvPr>
            <p:ph type="title"/>
          </p:nvPr>
        </p:nvSpPr>
        <p:spPr>
          <a:xfrm>
            <a:off x="70701" y="830597"/>
            <a:ext cx="11353800" cy="752929"/>
          </a:xfrm>
        </p:spPr>
        <p:txBody>
          <a:bodyPr/>
          <a:lstStyle/>
          <a:p>
            <a:pPr algn="l"/>
            <a:r>
              <a:rPr lang="en-US" sz="4800" dirty="0"/>
              <a:t>How to Get Involved</a:t>
            </a:r>
          </a:p>
        </p:txBody>
      </p:sp>
      <p:sp>
        <p:nvSpPr>
          <p:cNvPr id="3" name="Content Placeholder 2">
            <a:extLst>
              <a:ext uri="{FF2B5EF4-FFF2-40B4-BE49-F238E27FC236}">
                <a16:creationId xmlns:a16="http://schemas.microsoft.com/office/drawing/2014/main" id="{49E281B5-FB18-40AB-894E-D83584DD3655}"/>
              </a:ext>
            </a:extLst>
          </p:cNvPr>
          <p:cNvSpPr>
            <a:spLocks noGrp="1"/>
          </p:cNvSpPr>
          <p:nvPr>
            <p:ph idx="1"/>
          </p:nvPr>
        </p:nvSpPr>
        <p:spPr>
          <a:xfrm>
            <a:off x="222913" y="2103052"/>
            <a:ext cx="7988490" cy="5247289"/>
          </a:xfrm>
        </p:spPr>
        <p:txBody>
          <a:bodyPr>
            <a:normAutofit/>
          </a:bodyPr>
          <a:lstStyle/>
          <a:p>
            <a:pPr marL="88900" indent="0">
              <a:buNone/>
            </a:pPr>
            <a:r>
              <a:rPr lang="en-US" sz="1800" dirty="0"/>
              <a:t>All Are Welcome!</a:t>
            </a:r>
          </a:p>
          <a:p>
            <a:r>
              <a:rPr lang="en-US" sz="1800" dirty="0"/>
              <a:t>All agencies can participate </a:t>
            </a:r>
            <a:br>
              <a:rPr lang="en-US" sz="1800" dirty="0"/>
            </a:br>
            <a:r>
              <a:rPr lang="en-US" sz="1800" dirty="0"/>
              <a:t>(no need to build their own copy of ASPIRE)</a:t>
            </a:r>
          </a:p>
          <a:p>
            <a:r>
              <a:rPr lang="en-US" sz="1800" dirty="0"/>
              <a:t>Happy to brief and engage in a conversation with researchers or DoD agency </a:t>
            </a:r>
          </a:p>
          <a:p>
            <a:pPr marL="88900" indent="0">
              <a:buNone/>
            </a:pPr>
            <a:r>
              <a:rPr lang="en-US" sz="1800" dirty="0"/>
              <a:t>Connect with ASPIRE’s team: </a:t>
            </a:r>
            <a:r>
              <a:rPr lang="en-US" sz="1800" dirty="0">
                <a:hlinkClick r:id="rId3"/>
              </a:rPr>
              <a:t>anthony.boese@va.gov</a:t>
            </a:r>
            <a:endParaRPr lang="en-US" sz="1800" dirty="0"/>
          </a:p>
          <a:p>
            <a:pPr marL="88900" indent="0">
              <a:buNone/>
            </a:pPr>
            <a:r>
              <a:rPr lang="en-US" sz="1800" dirty="0"/>
              <a:t>Engagement on educational aspect: </a:t>
            </a:r>
            <a:r>
              <a:rPr lang="en-US" sz="1800" dirty="0">
                <a:hlinkClick r:id="rId4"/>
              </a:rPr>
              <a:t>rgera@nsps.edu</a:t>
            </a:r>
            <a:r>
              <a:rPr lang="en-US" sz="1800" dirty="0"/>
              <a:t> </a:t>
            </a:r>
          </a:p>
        </p:txBody>
      </p:sp>
      <p:sp>
        <p:nvSpPr>
          <p:cNvPr id="4" name="Slide Number Placeholder 3">
            <a:extLst>
              <a:ext uri="{FF2B5EF4-FFF2-40B4-BE49-F238E27FC236}">
                <a16:creationId xmlns:a16="http://schemas.microsoft.com/office/drawing/2014/main" id="{1E67A55A-A507-4756-B4AF-61DD9E92DA48}"/>
              </a:ext>
            </a:extLst>
          </p:cNvPr>
          <p:cNvSpPr>
            <a:spLocks noGrp="1"/>
          </p:cNvSpPr>
          <p:nvPr>
            <p:ph type="sldNum" sz="quarter" idx="12"/>
          </p:nvPr>
        </p:nvSpPr>
        <p:spPr>
          <a:xfrm>
            <a:off x="11582400" y="6400801"/>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mtClean="0"/>
              <a:pPr/>
              <a:t>14</a:t>
            </a:fld>
            <a:endParaRPr lang="en-US"/>
          </a:p>
        </p:txBody>
      </p:sp>
      <p:pic>
        <p:nvPicPr>
          <p:cNvPr id="7" name="Picture 6">
            <a:extLst>
              <a:ext uri="{FF2B5EF4-FFF2-40B4-BE49-F238E27FC236}">
                <a16:creationId xmlns:a16="http://schemas.microsoft.com/office/drawing/2014/main" id="{308135AB-7300-B695-2A19-659F8A0AB277}"/>
              </a:ext>
            </a:extLst>
          </p:cNvPr>
          <p:cNvPicPr>
            <a:picLocks noChangeAspect="1"/>
          </p:cNvPicPr>
          <p:nvPr/>
        </p:nvPicPr>
        <p:blipFill>
          <a:blip r:embed="rId5"/>
          <a:stretch>
            <a:fillRect/>
          </a:stretch>
        </p:blipFill>
        <p:spPr>
          <a:xfrm>
            <a:off x="8319155" y="67238"/>
            <a:ext cx="3922250" cy="6790762"/>
          </a:xfrm>
          <a:prstGeom prst="rect">
            <a:avLst/>
          </a:prstGeom>
        </p:spPr>
      </p:pic>
      <p:pic>
        <p:nvPicPr>
          <p:cNvPr id="9" name="Picture 8">
            <a:extLst>
              <a:ext uri="{FF2B5EF4-FFF2-40B4-BE49-F238E27FC236}">
                <a16:creationId xmlns:a16="http://schemas.microsoft.com/office/drawing/2014/main" id="{8DFB3E82-0C35-7C42-98D4-F6E4A8FAC5BC}"/>
              </a:ext>
            </a:extLst>
          </p:cNvPr>
          <p:cNvPicPr>
            <a:picLocks noChangeAspect="1"/>
          </p:cNvPicPr>
          <p:nvPr/>
        </p:nvPicPr>
        <p:blipFill>
          <a:blip r:embed="rId6"/>
          <a:stretch>
            <a:fillRect/>
          </a:stretch>
        </p:blipFill>
        <p:spPr>
          <a:xfrm>
            <a:off x="5597388" y="67238"/>
            <a:ext cx="2696983" cy="2696983"/>
          </a:xfrm>
          <a:prstGeom prst="rect">
            <a:avLst/>
          </a:prstGeom>
        </p:spPr>
      </p:pic>
      <p:sp>
        <p:nvSpPr>
          <p:cNvPr id="11" name="TextBox 10">
            <a:extLst>
              <a:ext uri="{FF2B5EF4-FFF2-40B4-BE49-F238E27FC236}">
                <a16:creationId xmlns:a16="http://schemas.microsoft.com/office/drawing/2014/main" id="{AC4390E7-242D-CEEB-89B1-3FD2A3E06028}"/>
              </a:ext>
            </a:extLst>
          </p:cNvPr>
          <p:cNvSpPr txBox="1"/>
          <p:nvPr/>
        </p:nvSpPr>
        <p:spPr>
          <a:xfrm>
            <a:off x="2613166" y="5304008"/>
            <a:ext cx="6268870" cy="646331"/>
          </a:xfrm>
          <a:prstGeom prst="rect">
            <a:avLst/>
          </a:prstGeom>
          <a:noFill/>
        </p:spPr>
        <p:txBody>
          <a:bodyPr wrap="square">
            <a:spAutoFit/>
          </a:bodyPr>
          <a:lstStyle/>
          <a:p>
            <a:r>
              <a:rPr lang="en-US" sz="3600" b="1" dirty="0">
                <a:solidFill>
                  <a:srgbClr val="002F56"/>
                </a:solidFill>
              </a:rPr>
              <a:t>Questions?</a:t>
            </a:r>
          </a:p>
        </p:txBody>
      </p:sp>
    </p:spTree>
    <p:extLst>
      <p:ext uri="{BB962C8B-B14F-4D97-AF65-F5344CB8AC3E}">
        <p14:creationId xmlns:p14="http://schemas.microsoft.com/office/powerpoint/2010/main" val="9888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4124-6F0B-4356-8417-CC24979D78AE}"/>
              </a:ext>
            </a:extLst>
          </p:cNvPr>
          <p:cNvSpPr>
            <a:spLocks noGrp="1"/>
          </p:cNvSpPr>
          <p:nvPr>
            <p:ph type="ctrTitle"/>
          </p:nvPr>
        </p:nvSpPr>
        <p:spPr/>
        <p:txBody>
          <a:bodyPr/>
          <a:lstStyle/>
          <a:p>
            <a:r>
              <a:rPr lang="en-US" dirty="0"/>
              <a:t>Back up slides </a:t>
            </a:r>
          </a:p>
        </p:txBody>
      </p:sp>
    </p:spTree>
    <p:extLst>
      <p:ext uri="{BB962C8B-B14F-4D97-AF65-F5344CB8AC3E}">
        <p14:creationId xmlns:p14="http://schemas.microsoft.com/office/powerpoint/2010/main" val="35622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535CC06-9A74-8DC3-0DEC-722683B20AAE}"/>
              </a:ext>
            </a:extLst>
          </p:cNvPr>
          <p:cNvSpPr/>
          <p:nvPr/>
        </p:nvSpPr>
        <p:spPr>
          <a:xfrm>
            <a:off x="8866659" y="1144817"/>
            <a:ext cx="1931586" cy="464480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rPr>
              <a:t>Video Generation</a:t>
            </a:r>
          </a:p>
        </p:txBody>
      </p:sp>
      <p:sp>
        <p:nvSpPr>
          <p:cNvPr id="3" name="Rectangle: Rounded Corners 2">
            <a:extLst>
              <a:ext uri="{FF2B5EF4-FFF2-40B4-BE49-F238E27FC236}">
                <a16:creationId xmlns:a16="http://schemas.microsoft.com/office/drawing/2014/main" id="{9CE638A3-7494-E06A-F1BE-134CC63571E2}"/>
              </a:ext>
            </a:extLst>
          </p:cNvPr>
          <p:cNvSpPr/>
          <p:nvPr/>
        </p:nvSpPr>
        <p:spPr>
          <a:xfrm>
            <a:off x="5377174" y="1143248"/>
            <a:ext cx="1931586" cy="464480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rPr>
              <a:t>Prompt Engineering</a:t>
            </a:r>
          </a:p>
        </p:txBody>
      </p:sp>
      <p:sp>
        <p:nvSpPr>
          <p:cNvPr id="2" name="Rectangle: Rounded Corners 1">
            <a:extLst>
              <a:ext uri="{FF2B5EF4-FFF2-40B4-BE49-F238E27FC236}">
                <a16:creationId xmlns:a16="http://schemas.microsoft.com/office/drawing/2014/main" id="{7E695CCD-561C-94D4-5D66-CC163A5779B4}"/>
              </a:ext>
            </a:extLst>
          </p:cNvPr>
          <p:cNvSpPr/>
          <p:nvPr/>
        </p:nvSpPr>
        <p:spPr>
          <a:xfrm>
            <a:off x="1750664" y="1143248"/>
            <a:ext cx="1931586" cy="464480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rPr>
              <a:t>Expert </a:t>
            </a:r>
          </a:p>
          <a:p>
            <a:pPr algn="ctr"/>
            <a:r>
              <a:rPr lang="en-US" sz="1100" dirty="0">
                <a:solidFill>
                  <a:schemeClr val="tx1"/>
                </a:solidFill>
              </a:rPr>
              <a:t>Systems</a:t>
            </a:r>
          </a:p>
        </p:txBody>
      </p:sp>
      <p:sp>
        <p:nvSpPr>
          <p:cNvPr id="23" name="Title 22">
            <a:extLst>
              <a:ext uri="{FF2B5EF4-FFF2-40B4-BE49-F238E27FC236}">
                <a16:creationId xmlns:a16="http://schemas.microsoft.com/office/drawing/2014/main" id="{934B7916-865F-7C6B-3DD9-5BB09A8F59F2}"/>
              </a:ext>
            </a:extLst>
          </p:cNvPr>
          <p:cNvSpPr>
            <a:spLocks noGrp="1"/>
          </p:cNvSpPr>
          <p:nvPr>
            <p:ph type="title"/>
          </p:nvPr>
        </p:nvSpPr>
        <p:spPr>
          <a:xfrm>
            <a:off x="562785" y="317284"/>
            <a:ext cx="8665564" cy="752929"/>
          </a:xfrm>
        </p:spPr>
        <p:txBody>
          <a:bodyPr/>
          <a:lstStyle/>
          <a:p>
            <a:r>
              <a:rPr lang="en-US" dirty="0"/>
              <a:t>Dynamic Learning Path</a:t>
            </a:r>
          </a:p>
        </p:txBody>
      </p:sp>
      <p:sp>
        <p:nvSpPr>
          <p:cNvPr id="5" name="Rectangle: Rounded Corners 4">
            <a:extLst>
              <a:ext uri="{FF2B5EF4-FFF2-40B4-BE49-F238E27FC236}">
                <a16:creationId xmlns:a16="http://schemas.microsoft.com/office/drawing/2014/main" id="{17DB7671-A9B0-F39B-D273-91448D07F729}"/>
              </a:ext>
            </a:extLst>
          </p:cNvPr>
          <p:cNvSpPr/>
          <p:nvPr/>
        </p:nvSpPr>
        <p:spPr>
          <a:xfrm>
            <a:off x="415595" y="3180244"/>
            <a:ext cx="1149036" cy="45720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Augmenting GPT</a:t>
            </a:r>
          </a:p>
        </p:txBody>
      </p:sp>
      <p:sp>
        <p:nvSpPr>
          <p:cNvPr id="6" name="Rectangle: Rounded Corners 5">
            <a:extLst>
              <a:ext uri="{FF2B5EF4-FFF2-40B4-BE49-F238E27FC236}">
                <a16:creationId xmlns:a16="http://schemas.microsoft.com/office/drawing/2014/main" id="{E99F01D6-9F58-B44A-2D05-BA0B0EC54BF7}"/>
              </a:ext>
            </a:extLst>
          </p:cNvPr>
          <p:cNvSpPr/>
          <p:nvPr/>
        </p:nvSpPr>
        <p:spPr>
          <a:xfrm>
            <a:off x="3909596" y="3175579"/>
            <a:ext cx="1251693" cy="45720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Refining GPT Responses</a:t>
            </a:r>
          </a:p>
        </p:txBody>
      </p:sp>
      <p:sp>
        <p:nvSpPr>
          <p:cNvPr id="7" name="Rectangle: Rounded Corners 6">
            <a:extLst>
              <a:ext uri="{FF2B5EF4-FFF2-40B4-BE49-F238E27FC236}">
                <a16:creationId xmlns:a16="http://schemas.microsoft.com/office/drawing/2014/main" id="{2BC064DD-1F3B-B1AA-8BE2-F5CAF2D718CA}"/>
              </a:ext>
            </a:extLst>
          </p:cNvPr>
          <p:cNvSpPr/>
          <p:nvPr/>
        </p:nvSpPr>
        <p:spPr>
          <a:xfrm>
            <a:off x="7492852" y="3175579"/>
            <a:ext cx="1251693" cy="45720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Syncing Video to GPT</a:t>
            </a:r>
          </a:p>
        </p:txBody>
      </p:sp>
      <p:cxnSp>
        <p:nvCxnSpPr>
          <p:cNvPr id="10" name="Straight Arrow Connector 9">
            <a:extLst>
              <a:ext uri="{FF2B5EF4-FFF2-40B4-BE49-F238E27FC236}">
                <a16:creationId xmlns:a16="http://schemas.microsoft.com/office/drawing/2014/main" id="{23D57F4C-C40B-F51D-9671-50784EF45E33}"/>
              </a:ext>
            </a:extLst>
          </p:cNvPr>
          <p:cNvCxnSpPr>
            <a:cxnSpLocks/>
            <a:endCxn id="5" idx="1"/>
          </p:cNvCxnSpPr>
          <p:nvPr/>
        </p:nvCxnSpPr>
        <p:spPr>
          <a:xfrm>
            <a:off x="121298" y="3408844"/>
            <a:ext cx="2942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8" descr="Teaching with AI @ Auburn (Canvas Course)">
            <a:extLst>
              <a:ext uri="{FF2B5EF4-FFF2-40B4-BE49-F238E27FC236}">
                <a16:creationId xmlns:a16="http://schemas.microsoft.com/office/drawing/2014/main" id="{8B36E5CF-AE07-13B3-DF4C-17E14FD6F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6271" y="2917462"/>
            <a:ext cx="1072733" cy="9641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ow to make AI videos in under 5 minutes - YouTube">
            <a:extLst>
              <a:ext uri="{FF2B5EF4-FFF2-40B4-BE49-F238E27FC236}">
                <a16:creationId xmlns:a16="http://schemas.microsoft.com/office/drawing/2014/main" id="{11E05480-E912-2BD7-3504-D9FF98B7F6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1665" y="1757518"/>
            <a:ext cx="1548142" cy="866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6" descr="How to Communicate with ChatGPT – A Guide to Prompt Engineering">
            <a:extLst>
              <a:ext uri="{FF2B5EF4-FFF2-40B4-BE49-F238E27FC236}">
                <a16:creationId xmlns:a16="http://schemas.microsoft.com/office/drawing/2014/main" id="{D0F8DD1D-AEE6-BB7E-62CB-15456E6466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361" y="2967694"/>
            <a:ext cx="1548142" cy="866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4" descr="How to Use AI in the Classroom — @TheMerrillsEDU">
            <a:extLst>
              <a:ext uri="{FF2B5EF4-FFF2-40B4-BE49-F238E27FC236}">
                <a16:creationId xmlns:a16="http://schemas.microsoft.com/office/drawing/2014/main" id="{B25FA9A4-1B95-CE6D-351B-1776CE3C21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8600" y="2970696"/>
            <a:ext cx="1548142" cy="8669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Artificial intelligence teacher bot concept Vector Image">
            <a:extLst>
              <a:ext uri="{FF2B5EF4-FFF2-40B4-BE49-F238E27FC236}">
                <a16:creationId xmlns:a16="http://schemas.microsoft.com/office/drawing/2014/main" id="{9CE3439E-F83C-2E3D-1732-B4DF27BA10B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8515"/>
          <a:stretch/>
        </p:blipFill>
        <p:spPr bwMode="auto">
          <a:xfrm>
            <a:off x="1969912" y="4148768"/>
            <a:ext cx="1465517" cy="14462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Augment GPT Response with External Knowledge using GPT Index">
            <a:extLst>
              <a:ext uri="{FF2B5EF4-FFF2-40B4-BE49-F238E27FC236}">
                <a16:creationId xmlns:a16="http://schemas.microsoft.com/office/drawing/2014/main" id="{928D36CF-077B-7276-D9F6-80529E403A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9940" y="1789597"/>
            <a:ext cx="1526802" cy="8028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ChatGPT Prompts: Improving Prompts with Samples | by Anuj Agarwal | Medium">
            <a:extLst>
              <a:ext uri="{FF2B5EF4-FFF2-40B4-BE49-F238E27FC236}">
                <a16:creationId xmlns:a16="http://schemas.microsoft.com/office/drawing/2014/main" id="{3071548E-228E-3B81-1A36-8A954D94DB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4361" y="1789597"/>
            <a:ext cx="1548142" cy="8140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Uri Alon on X: &quot;📢New Paper: Self-Refine: Iterative Refinement with Self- Feedback We use an LLM such as GPT-3.5/4 to: 1. Generate output 2. Provide  feedback on its own output 3. Refine its">
            <a:extLst>
              <a:ext uri="{FF2B5EF4-FFF2-40B4-BE49-F238E27FC236}">
                <a16:creationId xmlns:a16="http://schemas.microsoft.com/office/drawing/2014/main" id="{6350F928-F606-1CB5-D581-F821F49D74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4361" y="4148768"/>
            <a:ext cx="1548142" cy="6931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2" name="Picture 10" descr="How to use Chat GPT to create Awesome Video Scripts - YouTube">
            <a:extLst>
              <a:ext uri="{FF2B5EF4-FFF2-40B4-BE49-F238E27FC236}">
                <a16:creationId xmlns:a16="http://schemas.microsoft.com/office/drawing/2014/main" id="{7E47E7C0-67B1-B48D-9734-385DB29DE4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31666" y="2967898"/>
            <a:ext cx="1548142" cy="86695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Using ChatGPT in Video Marketing: A Comprehensive Guide - NoGood™: Growth  Marketing Agency">
            <a:extLst>
              <a:ext uri="{FF2B5EF4-FFF2-40B4-BE49-F238E27FC236}">
                <a16:creationId xmlns:a16="http://schemas.microsoft.com/office/drawing/2014/main" id="{4358FED8-2BA2-F0FF-E96A-F52C5D5E934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31665" y="4148768"/>
            <a:ext cx="1548142" cy="77407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DCE2BE82-9E92-5E06-B2C1-1EEDADDF4524}"/>
              </a:ext>
            </a:extLst>
          </p:cNvPr>
          <p:cNvCxnSpPr>
            <a:cxnSpLocks/>
            <a:stCxn id="5" idx="3"/>
            <a:endCxn id="3076" idx="1"/>
          </p:cNvCxnSpPr>
          <p:nvPr/>
        </p:nvCxnSpPr>
        <p:spPr>
          <a:xfrm flipV="1">
            <a:off x="1564631" y="2190998"/>
            <a:ext cx="385309" cy="1217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035013D-BF7F-ADDF-77DE-E797C13E8E79}"/>
              </a:ext>
            </a:extLst>
          </p:cNvPr>
          <p:cNvCxnSpPr>
            <a:stCxn id="5" idx="3"/>
            <a:endCxn id="15" idx="1"/>
          </p:cNvCxnSpPr>
          <p:nvPr/>
        </p:nvCxnSpPr>
        <p:spPr>
          <a:xfrm flipV="1">
            <a:off x="1564631" y="3404176"/>
            <a:ext cx="363969" cy="4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45B795A-1149-9653-48A7-96BD1620C286}"/>
              </a:ext>
            </a:extLst>
          </p:cNvPr>
          <p:cNvCxnSpPr>
            <a:cxnSpLocks/>
            <a:stCxn id="5" idx="3"/>
            <a:endCxn id="3074" idx="1"/>
          </p:cNvCxnSpPr>
          <p:nvPr/>
        </p:nvCxnSpPr>
        <p:spPr>
          <a:xfrm>
            <a:off x="1564631" y="3408844"/>
            <a:ext cx="405281" cy="1463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0D955CC-21F0-2094-A766-796E50C3777D}"/>
              </a:ext>
            </a:extLst>
          </p:cNvPr>
          <p:cNvCxnSpPr>
            <a:stCxn id="3076" idx="3"/>
            <a:endCxn id="6" idx="1"/>
          </p:cNvCxnSpPr>
          <p:nvPr/>
        </p:nvCxnSpPr>
        <p:spPr>
          <a:xfrm>
            <a:off x="3476742" y="2190998"/>
            <a:ext cx="432854" cy="1213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6C4C450-D9FC-CC50-9627-C7F9B6E5D6A4}"/>
              </a:ext>
            </a:extLst>
          </p:cNvPr>
          <p:cNvCxnSpPr>
            <a:stCxn id="15" idx="3"/>
            <a:endCxn id="6" idx="1"/>
          </p:cNvCxnSpPr>
          <p:nvPr/>
        </p:nvCxnSpPr>
        <p:spPr>
          <a:xfrm>
            <a:off x="3476742" y="3404176"/>
            <a:ext cx="432854"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9CE07F4-CC3A-25C0-D2F6-DB2EB01F360B}"/>
              </a:ext>
            </a:extLst>
          </p:cNvPr>
          <p:cNvCxnSpPr>
            <a:stCxn id="3074" idx="3"/>
            <a:endCxn id="6" idx="1"/>
          </p:cNvCxnSpPr>
          <p:nvPr/>
        </p:nvCxnSpPr>
        <p:spPr>
          <a:xfrm flipV="1">
            <a:off x="3435429" y="3404179"/>
            <a:ext cx="474167" cy="1467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F885BCC-5B5C-E408-38A6-F469571DB287}"/>
              </a:ext>
            </a:extLst>
          </p:cNvPr>
          <p:cNvCxnSpPr>
            <a:stCxn id="6" idx="3"/>
            <a:endCxn id="3078" idx="1"/>
          </p:cNvCxnSpPr>
          <p:nvPr/>
        </p:nvCxnSpPr>
        <p:spPr>
          <a:xfrm flipV="1">
            <a:off x="5161289" y="2196609"/>
            <a:ext cx="433072" cy="1207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AFECBA-544E-0AB2-67E9-1784F0D2144B}"/>
              </a:ext>
            </a:extLst>
          </p:cNvPr>
          <p:cNvCxnSpPr>
            <a:stCxn id="6" idx="3"/>
            <a:endCxn id="14" idx="1"/>
          </p:cNvCxnSpPr>
          <p:nvPr/>
        </p:nvCxnSpPr>
        <p:spPr>
          <a:xfrm flipV="1">
            <a:off x="5161289" y="3401174"/>
            <a:ext cx="433072" cy="3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468E19-01F1-50E1-97DB-BA727AC4FEE3}"/>
              </a:ext>
            </a:extLst>
          </p:cNvPr>
          <p:cNvCxnSpPr>
            <a:stCxn id="6" idx="3"/>
            <a:endCxn id="3080" idx="1"/>
          </p:cNvCxnSpPr>
          <p:nvPr/>
        </p:nvCxnSpPr>
        <p:spPr>
          <a:xfrm>
            <a:off x="5161289" y="3404179"/>
            <a:ext cx="433072" cy="1091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ED77BA5-75D1-A7D0-B0CA-3E0D3713866B}"/>
              </a:ext>
            </a:extLst>
          </p:cNvPr>
          <p:cNvCxnSpPr>
            <a:stCxn id="14" idx="3"/>
            <a:endCxn id="7" idx="1"/>
          </p:cNvCxnSpPr>
          <p:nvPr/>
        </p:nvCxnSpPr>
        <p:spPr>
          <a:xfrm>
            <a:off x="7142503" y="3401174"/>
            <a:ext cx="350349" cy="3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89CAFA0-8A53-CE0F-B38D-A44741AC9589}"/>
              </a:ext>
            </a:extLst>
          </p:cNvPr>
          <p:cNvCxnSpPr>
            <a:stCxn id="3078" idx="3"/>
            <a:endCxn id="7" idx="1"/>
          </p:cNvCxnSpPr>
          <p:nvPr/>
        </p:nvCxnSpPr>
        <p:spPr>
          <a:xfrm>
            <a:off x="7142503" y="2196609"/>
            <a:ext cx="350349" cy="1207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786CCD5-C777-D246-9523-98BB5D66DF35}"/>
              </a:ext>
            </a:extLst>
          </p:cNvPr>
          <p:cNvCxnSpPr>
            <a:stCxn id="3080" idx="3"/>
            <a:endCxn id="7" idx="1"/>
          </p:cNvCxnSpPr>
          <p:nvPr/>
        </p:nvCxnSpPr>
        <p:spPr>
          <a:xfrm flipV="1">
            <a:off x="7142503" y="3404179"/>
            <a:ext cx="350349" cy="1091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D1FA000-F1D6-93FE-B030-9E6508A7A10D}"/>
              </a:ext>
            </a:extLst>
          </p:cNvPr>
          <p:cNvCxnSpPr>
            <a:stCxn id="7" idx="3"/>
            <a:endCxn id="3082" idx="1"/>
          </p:cNvCxnSpPr>
          <p:nvPr/>
        </p:nvCxnSpPr>
        <p:spPr>
          <a:xfrm flipV="1">
            <a:off x="8744545" y="3401378"/>
            <a:ext cx="287121" cy="2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D91BA22-3EEB-CCC2-C5EB-3B1C12D86806}"/>
              </a:ext>
            </a:extLst>
          </p:cNvPr>
          <p:cNvCxnSpPr>
            <a:stCxn id="7" idx="3"/>
            <a:endCxn id="13" idx="1"/>
          </p:cNvCxnSpPr>
          <p:nvPr/>
        </p:nvCxnSpPr>
        <p:spPr>
          <a:xfrm flipV="1">
            <a:off x="8744545" y="2190998"/>
            <a:ext cx="287120" cy="1213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CF63969-062C-1591-DB8C-80C8B6BD7FF7}"/>
              </a:ext>
            </a:extLst>
          </p:cNvPr>
          <p:cNvCxnSpPr>
            <a:stCxn id="7" idx="3"/>
            <a:endCxn id="3084" idx="1"/>
          </p:cNvCxnSpPr>
          <p:nvPr/>
        </p:nvCxnSpPr>
        <p:spPr>
          <a:xfrm>
            <a:off x="8744545" y="3404179"/>
            <a:ext cx="287120" cy="113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B452D55-FC83-066F-1BF7-B565C6EEBA48}"/>
              </a:ext>
            </a:extLst>
          </p:cNvPr>
          <p:cNvCxnSpPr>
            <a:cxnSpLocks/>
            <a:stCxn id="3082" idx="3"/>
            <a:endCxn id="12" idx="1"/>
          </p:cNvCxnSpPr>
          <p:nvPr/>
        </p:nvCxnSpPr>
        <p:spPr>
          <a:xfrm flipV="1">
            <a:off x="10579808" y="3399513"/>
            <a:ext cx="366463" cy="1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83C53C6-1444-C36F-ECC5-E12167326276}"/>
              </a:ext>
            </a:extLst>
          </p:cNvPr>
          <p:cNvCxnSpPr>
            <a:stCxn id="13" idx="3"/>
            <a:endCxn id="12" idx="1"/>
          </p:cNvCxnSpPr>
          <p:nvPr/>
        </p:nvCxnSpPr>
        <p:spPr>
          <a:xfrm>
            <a:off x="10579807" y="2190998"/>
            <a:ext cx="366464" cy="1208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4BE44E7-5768-AD6B-6EF7-778D6315AF2A}"/>
              </a:ext>
            </a:extLst>
          </p:cNvPr>
          <p:cNvCxnSpPr>
            <a:stCxn id="3084" idx="3"/>
            <a:endCxn id="12" idx="1"/>
          </p:cNvCxnSpPr>
          <p:nvPr/>
        </p:nvCxnSpPr>
        <p:spPr>
          <a:xfrm flipV="1">
            <a:off x="10579807" y="3399513"/>
            <a:ext cx="366464" cy="1136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Arrow: Curved Down 8">
            <a:extLst>
              <a:ext uri="{FF2B5EF4-FFF2-40B4-BE49-F238E27FC236}">
                <a16:creationId xmlns:a16="http://schemas.microsoft.com/office/drawing/2014/main" id="{94FC794C-AD53-F48D-734D-7021CA4E133B}"/>
              </a:ext>
            </a:extLst>
          </p:cNvPr>
          <p:cNvSpPr/>
          <p:nvPr/>
        </p:nvSpPr>
        <p:spPr>
          <a:xfrm>
            <a:off x="604420" y="2357689"/>
            <a:ext cx="851618" cy="65227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07AA0F11-CC16-A41B-D1F8-A5536A115667}"/>
              </a:ext>
            </a:extLst>
          </p:cNvPr>
          <p:cNvSpPr txBox="1"/>
          <p:nvPr/>
        </p:nvSpPr>
        <p:spPr>
          <a:xfrm>
            <a:off x="562785" y="1904213"/>
            <a:ext cx="873957" cy="461665"/>
          </a:xfrm>
          <a:prstGeom prst="rect">
            <a:avLst/>
          </a:prstGeom>
          <a:noFill/>
        </p:spPr>
        <p:txBody>
          <a:bodyPr wrap="none" rtlCol="0">
            <a:spAutoFit/>
          </a:bodyPr>
          <a:lstStyle/>
          <a:p>
            <a:pPr algn="ctr"/>
            <a:r>
              <a:rPr lang="en-US" sz="1200" dirty="0"/>
              <a:t>Spaced </a:t>
            </a:r>
          </a:p>
          <a:p>
            <a:pPr algn="ctr"/>
            <a:r>
              <a:rPr lang="en-US" sz="1200" dirty="0"/>
              <a:t>Repetition</a:t>
            </a:r>
          </a:p>
        </p:txBody>
      </p:sp>
      <p:sp>
        <p:nvSpPr>
          <p:cNvPr id="16" name="Arrow: Curved Down 15">
            <a:extLst>
              <a:ext uri="{FF2B5EF4-FFF2-40B4-BE49-F238E27FC236}">
                <a16:creationId xmlns:a16="http://schemas.microsoft.com/office/drawing/2014/main" id="{D85152E6-2E53-FDA3-27D8-467B3D674003}"/>
              </a:ext>
            </a:extLst>
          </p:cNvPr>
          <p:cNvSpPr/>
          <p:nvPr/>
        </p:nvSpPr>
        <p:spPr>
          <a:xfrm>
            <a:off x="4131954" y="2357689"/>
            <a:ext cx="851618" cy="65227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A5A18473-A603-E836-4A0E-53A90FB83580}"/>
              </a:ext>
            </a:extLst>
          </p:cNvPr>
          <p:cNvSpPr txBox="1"/>
          <p:nvPr/>
        </p:nvSpPr>
        <p:spPr>
          <a:xfrm>
            <a:off x="4090319" y="1904213"/>
            <a:ext cx="873957" cy="461665"/>
          </a:xfrm>
          <a:prstGeom prst="rect">
            <a:avLst/>
          </a:prstGeom>
          <a:noFill/>
        </p:spPr>
        <p:txBody>
          <a:bodyPr wrap="none" rtlCol="0">
            <a:spAutoFit/>
          </a:bodyPr>
          <a:lstStyle/>
          <a:p>
            <a:pPr algn="ctr"/>
            <a:r>
              <a:rPr lang="en-US" sz="1200" dirty="0"/>
              <a:t>Spaced </a:t>
            </a:r>
          </a:p>
          <a:p>
            <a:pPr algn="ctr"/>
            <a:r>
              <a:rPr lang="en-US" sz="1200" dirty="0"/>
              <a:t>Repetition</a:t>
            </a:r>
          </a:p>
        </p:txBody>
      </p:sp>
      <p:sp>
        <p:nvSpPr>
          <p:cNvPr id="20" name="Arrow: Curved Down 19">
            <a:extLst>
              <a:ext uri="{FF2B5EF4-FFF2-40B4-BE49-F238E27FC236}">
                <a16:creationId xmlns:a16="http://schemas.microsoft.com/office/drawing/2014/main" id="{6B6617F3-0297-BD3B-3497-52252F44FFC4}"/>
              </a:ext>
            </a:extLst>
          </p:cNvPr>
          <p:cNvSpPr/>
          <p:nvPr/>
        </p:nvSpPr>
        <p:spPr>
          <a:xfrm>
            <a:off x="7708835" y="2357689"/>
            <a:ext cx="851618" cy="65227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05490037-213A-655E-66E3-DEF109F43C1A}"/>
              </a:ext>
            </a:extLst>
          </p:cNvPr>
          <p:cNvSpPr txBox="1"/>
          <p:nvPr/>
        </p:nvSpPr>
        <p:spPr>
          <a:xfrm>
            <a:off x="7667200" y="1904213"/>
            <a:ext cx="873957" cy="461665"/>
          </a:xfrm>
          <a:prstGeom prst="rect">
            <a:avLst/>
          </a:prstGeom>
          <a:noFill/>
        </p:spPr>
        <p:txBody>
          <a:bodyPr wrap="none" rtlCol="0">
            <a:spAutoFit/>
          </a:bodyPr>
          <a:lstStyle/>
          <a:p>
            <a:pPr algn="ctr"/>
            <a:r>
              <a:rPr lang="en-US" sz="1200" dirty="0"/>
              <a:t>Spaced </a:t>
            </a:r>
          </a:p>
          <a:p>
            <a:pPr algn="ctr"/>
            <a:r>
              <a:rPr lang="en-US" sz="1200" dirty="0"/>
              <a:t>Repetition</a:t>
            </a:r>
          </a:p>
        </p:txBody>
      </p:sp>
      <p:sp>
        <p:nvSpPr>
          <p:cNvPr id="24" name="Arrow: Curved Down 23">
            <a:extLst>
              <a:ext uri="{FF2B5EF4-FFF2-40B4-BE49-F238E27FC236}">
                <a16:creationId xmlns:a16="http://schemas.microsoft.com/office/drawing/2014/main" id="{954623E6-B0B9-C828-52E5-73BFC04720C6}"/>
              </a:ext>
            </a:extLst>
          </p:cNvPr>
          <p:cNvSpPr/>
          <p:nvPr/>
        </p:nvSpPr>
        <p:spPr>
          <a:xfrm rot="10800000">
            <a:off x="548357" y="3807727"/>
            <a:ext cx="851618" cy="65227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98071ED9-E28F-03F8-9311-0B6AF5BF7289}"/>
              </a:ext>
            </a:extLst>
          </p:cNvPr>
          <p:cNvSpPr txBox="1"/>
          <p:nvPr/>
        </p:nvSpPr>
        <p:spPr>
          <a:xfrm>
            <a:off x="436542" y="4498733"/>
            <a:ext cx="1072730" cy="1200329"/>
          </a:xfrm>
          <a:prstGeom prst="rect">
            <a:avLst/>
          </a:prstGeom>
          <a:noFill/>
        </p:spPr>
        <p:txBody>
          <a:bodyPr wrap="none" rtlCol="0">
            <a:spAutoFit/>
          </a:bodyPr>
          <a:lstStyle/>
          <a:p>
            <a:pPr algn="ctr"/>
            <a:r>
              <a:rPr lang="en-US" sz="1200" dirty="0"/>
              <a:t>Retrieval</a:t>
            </a:r>
          </a:p>
          <a:p>
            <a:pPr algn="ctr"/>
            <a:r>
              <a:rPr lang="en-US" sz="1200" dirty="0"/>
              <a:t>(Formative </a:t>
            </a:r>
          </a:p>
          <a:p>
            <a:pPr algn="ctr"/>
            <a:r>
              <a:rPr lang="en-US" sz="1200" dirty="0"/>
              <a:t>Assessment)</a:t>
            </a:r>
          </a:p>
          <a:p>
            <a:pPr algn="ctr"/>
            <a:r>
              <a:rPr lang="en-US" sz="1200" dirty="0"/>
              <a:t>+</a:t>
            </a:r>
          </a:p>
          <a:p>
            <a:pPr algn="ctr"/>
            <a:r>
              <a:rPr lang="en-US" sz="1200" dirty="0"/>
              <a:t>Gamification</a:t>
            </a:r>
          </a:p>
          <a:p>
            <a:pPr algn="ctr"/>
            <a:r>
              <a:rPr lang="en-US" sz="1200" dirty="0"/>
              <a:t>(Points)</a:t>
            </a:r>
          </a:p>
        </p:txBody>
      </p:sp>
      <p:sp>
        <p:nvSpPr>
          <p:cNvPr id="26" name="Arrow: Curved Down 25">
            <a:extLst>
              <a:ext uri="{FF2B5EF4-FFF2-40B4-BE49-F238E27FC236}">
                <a16:creationId xmlns:a16="http://schemas.microsoft.com/office/drawing/2014/main" id="{0EA4B6CD-1CB9-EE9D-3579-81F9031EA8A5}"/>
              </a:ext>
            </a:extLst>
          </p:cNvPr>
          <p:cNvSpPr/>
          <p:nvPr/>
        </p:nvSpPr>
        <p:spPr>
          <a:xfrm rot="10800000">
            <a:off x="4088556" y="3764336"/>
            <a:ext cx="851618" cy="65227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80FC0296-AD56-3695-394E-9D549DE6C180}"/>
              </a:ext>
            </a:extLst>
          </p:cNvPr>
          <p:cNvSpPr txBox="1"/>
          <p:nvPr/>
        </p:nvSpPr>
        <p:spPr>
          <a:xfrm>
            <a:off x="3930254" y="4455342"/>
            <a:ext cx="1165705" cy="1200329"/>
          </a:xfrm>
          <a:prstGeom prst="rect">
            <a:avLst/>
          </a:prstGeom>
          <a:noFill/>
        </p:spPr>
        <p:txBody>
          <a:bodyPr wrap="none" rtlCol="0">
            <a:spAutoFit/>
          </a:bodyPr>
          <a:lstStyle/>
          <a:p>
            <a:pPr algn="ctr"/>
            <a:r>
              <a:rPr lang="en-US" sz="1200" dirty="0"/>
              <a:t>Retrieval</a:t>
            </a:r>
          </a:p>
          <a:p>
            <a:pPr algn="ctr"/>
            <a:r>
              <a:rPr lang="en-US" sz="1200" dirty="0"/>
              <a:t>(Formative </a:t>
            </a:r>
          </a:p>
          <a:p>
            <a:pPr algn="ctr"/>
            <a:r>
              <a:rPr lang="en-US" sz="1200" dirty="0"/>
              <a:t>Assessment)</a:t>
            </a:r>
          </a:p>
          <a:p>
            <a:pPr algn="ctr"/>
            <a:r>
              <a:rPr lang="en-US" sz="1200" dirty="0"/>
              <a:t>+</a:t>
            </a:r>
          </a:p>
          <a:p>
            <a:pPr algn="ctr"/>
            <a:r>
              <a:rPr lang="en-US" sz="1200" dirty="0"/>
              <a:t>Gamification</a:t>
            </a:r>
          </a:p>
          <a:p>
            <a:pPr algn="ctr"/>
            <a:r>
              <a:rPr lang="en-US" sz="1200" dirty="0"/>
              <a:t>(New Options)</a:t>
            </a:r>
          </a:p>
        </p:txBody>
      </p:sp>
      <p:sp>
        <p:nvSpPr>
          <p:cNvPr id="29" name="Arrow: Curved Down 28">
            <a:extLst>
              <a:ext uri="{FF2B5EF4-FFF2-40B4-BE49-F238E27FC236}">
                <a16:creationId xmlns:a16="http://schemas.microsoft.com/office/drawing/2014/main" id="{E073A57B-AA3B-1DEC-49ED-9A34BDE3647E}"/>
              </a:ext>
            </a:extLst>
          </p:cNvPr>
          <p:cNvSpPr/>
          <p:nvPr/>
        </p:nvSpPr>
        <p:spPr>
          <a:xfrm rot="10800000">
            <a:off x="7667200" y="3790208"/>
            <a:ext cx="851618" cy="65227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A491C834-2623-2B68-E6D0-0C3EE4EF8427}"/>
              </a:ext>
            </a:extLst>
          </p:cNvPr>
          <p:cNvSpPr txBox="1"/>
          <p:nvPr/>
        </p:nvSpPr>
        <p:spPr>
          <a:xfrm>
            <a:off x="7555385" y="4481214"/>
            <a:ext cx="1072730" cy="1200329"/>
          </a:xfrm>
          <a:prstGeom prst="rect">
            <a:avLst/>
          </a:prstGeom>
          <a:noFill/>
        </p:spPr>
        <p:txBody>
          <a:bodyPr wrap="none" rtlCol="0">
            <a:spAutoFit/>
          </a:bodyPr>
          <a:lstStyle/>
          <a:p>
            <a:pPr algn="ctr"/>
            <a:r>
              <a:rPr lang="en-US" sz="1200" dirty="0"/>
              <a:t>Retrieval</a:t>
            </a:r>
          </a:p>
          <a:p>
            <a:pPr algn="ctr"/>
            <a:r>
              <a:rPr lang="en-US" sz="1200" dirty="0"/>
              <a:t>(Formative </a:t>
            </a:r>
          </a:p>
          <a:p>
            <a:pPr algn="ctr"/>
            <a:r>
              <a:rPr lang="en-US" sz="1200" dirty="0"/>
              <a:t>Assessment)</a:t>
            </a:r>
          </a:p>
          <a:p>
            <a:pPr algn="ctr"/>
            <a:r>
              <a:rPr lang="en-US" sz="1200" dirty="0"/>
              <a:t>+</a:t>
            </a:r>
          </a:p>
          <a:p>
            <a:pPr algn="ctr"/>
            <a:r>
              <a:rPr lang="en-US" sz="1200" dirty="0"/>
              <a:t>Gamification</a:t>
            </a:r>
          </a:p>
          <a:p>
            <a:pPr algn="ctr"/>
            <a:r>
              <a:rPr lang="en-US" sz="1200" dirty="0"/>
              <a:t>(Storyline)</a:t>
            </a:r>
          </a:p>
        </p:txBody>
      </p:sp>
    </p:spTree>
    <p:extLst>
      <p:ext uri="{BB962C8B-B14F-4D97-AF65-F5344CB8AC3E}">
        <p14:creationId xmlns:p14="http://schemas.microsoft.com/office/powerpoint/2010/main" val="893078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57A8-F95C-8D8C-09DB-C4A0FB6D0DE4}"/>
              </a:ext>
            </a:extLst>
          </p:cNvPr>
          <p:cNvSpPr>
            <a:spLocks noGrp="1"/>
          </p:cNvSpPr>
          <p:nvPr>
            <p:ph type="title"/>
          </p:nvPr>
        </p:nvSpPr>
        <p:spPr>
          <a:xfrm>
            <a:off x="282020" y="119063"/>
            <a:ext cx="10515600" cy="752475"/>
          </a:xfrm>
        </p:spPr>
        <p:txBody>
          <a:bodyPr/>
          <a:lstStyle/>
          <a:p>
            <a:r>
              <a:rPr lang="en-US" dirty="0"/>
              <a:t>AI-based dynamic assessment– By Scaled Entelechy        </a:t>
            </a:r>
          </a:p>
        </p:txBody>
      </p:sp>
      <p:sp>
        <p:nvSpPr>
          <p:cNvPr id="9" name="Text Placeholder 8">
            <a:extLst>
              <a:ext uri="{FF2B5EF4-FFF2-40B4-BE49-F238E27FC236}">
                <a16:creationId xmlns:a16="http://schemas.microsoft.com/office/drawing/2014/main" id="{5617A94F-DA9A-C377-607C-FC87CFCCD7ED}"/>
              </a:ext>
            </a:extLst>
          </p:cNvPr>
          <p:cNvSpPr>
            <a:spLocks noGrp="1"/>
          </p:cNvSpPr>
          <p:nvPr>
            <p:ph type="body" idx="1"/>
          </p:nvPr>
        </p:nvSpPr>
        <p:spPr>
          <a:xfrm>
            <a:off x="175598" y="5670366"/>
            <a:ext cx="10514011" cy="421194"/>
          </a:xfrm>
        </p:spPr>
        <p:txBody>
          <a:bodyPr/>
          <a:lstStyle/>
          <a:p>
            <a:r>
              <a:rPr lang="en-US" dirty="0"/>
              <a:t>From Yohan Lee (yohan@se2.ai)</a:t>
            </a:r>
          </a:p>
        </p:txBody>
      </p:sp>
      <p:sp>
        <p:nvSpPr>
          <p:cNvPr id="5" name="Slide Number Placeholder 4">
            <a:extLst>
              <a:ext uri="{FF2B5EF4-FFF2-40B4-BE49-F238E27FC236}">
                <a16:creationId xmlns:a16="http://schemas.microsoft.com/office/drawing/2014/main" id="{675C1D71-2356-5F9A-CCD8-D6AB4DE26ED7}"/>
              </a:ext>
            </a:extLst>
          </p:cNvPr>
          <p:cNvSpPr>
            <a:spLocks noGrp="1"/>
          </p:cNvSpPr>
          <p:nvPr>
            <p:ph type="sldNum" sz="quarter" idx="10"/>
          </p:nvPr>
        </p:nvSpPr>
        <p:spPr>
          <a:xfrm>
            <a:off x="11582400" y="6400801"/>
            <a:ext cx="512064" cy="365125"/>
          </a:xfrm>
        </p:spPr>
        <p:txBody>
          <a:bodyPr/>
          <a:lstStyle/>
          <a:p>
            <a:fld id="{670A9334-4E67-F94F-A05E-0CE8B74A054E}" type="slidenum">
              <a:rPr lang="en-US" smtClean="0"/>
              <a:pPr/>
              <a:t>17</a:t>
            </a:fld>
            <a:endParaRPr lang="en-US"/>
          </a:p>
        </p:txBody>
      </p:sp>
      <p:pic>
        <p:nvPicPr>
          <p:cNvPr id="10" name="Google Shape;485;p123">
            <a:extLst>
              <a:ext uri="{FF2B5EF4-FFF2-40B4-BE49-F238E27FC236}">
                <a16:creationId xmlns:a16="http://schemas.microsoft.com/office/drawing/2014/main" id="{D6361BC8-2B20-9782-1411-7B5B652C856D}"/>
              </a:ext>
            </a:extLst>
          </p:cNvPr>
          <p:cNvPicPr preferRelativeResize="0"/>
          <p:nvPr/>
        </p:nvPicPr>
        <p:blipFill>
          <a:blip r:embed="rId2">
            <a:alphaModFix/>
          </a:blip>
          <a:stretch>
            <a:fillRect/>
          </a:stretch>
        </p:blipFill>
        <p:spPr>
          <a:xfrm>
            <a:off x="11003287" y="160630"/>
            <a:ext cx="953207" cy="701999"/>
          </a:xfrm>
          <a:prstGeom prst="rect">
            <a:avLst/>
          </a:prstGeom>
          <a:noFill/>
          <a:ln>
            <a:noFill/>
          </a:ln>
        </p:spPr>
      </p:pic>
      <p:pic>
        <p:nvPicPr>
          <p:cNvPr id="4" name="Picture 3">
            <a:extLst>
              <a:ext uri="{FF2B5EF4-FFF2-40B4-BE49-F238E27FC236}">
                <a16:creationId xmlns:a16="http://schemas.microsoft.com/office/drawing/2014/main" id="{E34CC0DB-7975-FC43-1123-E97BBC0A0F21}"/>
              </a:ext>
            </a:extLst>
          </p:cNvPr>
          <p:cNvPicPr>
            <a:picLocks noChangeAspect="1"/>
          </p:cNvPicPr>
          <p:nvPr/>
        </p:nvPicPr>
        <p:blipFill>
          <a:blip r:embed="rId3"/>
          <a:stretch>
            <a:fillRect/>
          </a:stretch>
        </p:blipFill>
        <p:spPr>
          <a:xfrm>
            <a:off x="6248526" y="1775561"/>
            <a:ext cx="5943474" cy="4315999"/>
          </a:xfrm>
          <a:prstGeom prst="rect">
            <a:avLst/>
          </a:prstGeom>
        </p:spPr>
      </p:pic>
      <p:pic>
        <p:nvPicPr>
          <p:cNvPr id="7" name="Picture 6">
            <a:extLst>
              <a:ext uri="{FF2B5EF4-FFF2-40B4-BE49-F238E27FC236}">
                <a16:creationId xmlns:a16="http://schemas.microsoft.com/office/drawing/2014/main" id="{6FBF3DA5-3389-8EFC-F729-EC34ADF99F4D}"/>
              </a:ext>
            </a:extLst>
          </p:cNvPr>
          <p:cNvPicPr>
            <a:picLocks noChangeAspect="1"/>
          </p:cNvPicPr>
          <p:nvPr/>
        </p:nvPicPr>
        <p:blipFill>
          <a:blip r:embed="rId4"/>
          <a:stretch>
            <a:fillRect/>
          </a:stretch>
        </p:blipFill>
        <p:spPr>
          <a:xfrm>
            <a:off x="0" y="862629"/>
            <a:ext cx="7203989" cy="3974423"/>
          </a:xfrm>
          <a:prstGeom prst="rect">
            <a:avLst/>
          </a:prstGeom>
        </p:spPr>
      </p:pic>
      <p:pic>
        <p:nvPicPr>
          <p:cNvPr id="6" name="Picture 5">
            <a:extLst>
              <a:ext uri="{FF2B5EF4-FFF2-40B4-BE49-F238E27FC236}">
                <a16:creationId xmlns:a16="http://schemas.microsoft.com/office/drawing/2014/main" id="{B68A0D64-8DFC-6FC1-6448-94DA7E18560E}"/>
              </a:ext>
            </a:extLst>
          </p:cNvPr>
          <p:cNvPicPr>
            <a:picLocks noChangeAspect="1"/>
          </p:cNvPicPr>
          <p:nvPr/>
        </p:nvPicPr>
        <p:blipFill>
          <a:blip r:embed="rId5"/>
          <a:stretch>
            <a:fillRect/>
          </a:stretch>
        </p:blipFill>
        <p:spPr>
          <a:xfrm>
            <a:off x="2434272" y="1100888"/>
            <a:ext cx="7323455" cy="4656223"/>
          </a:xfrm>
          <a:prstGeom prst="rect">
            <a:avLst/>
          </a:prstGeom>
        </p:spPr>
      </p:pic>
    </p:spTree>
    <p:extLst>
      <p:ext uri="{BB962C8B-B14F-4D97-AF65-F5344CB8AC3E}">
        <p14:creationId xmlns:p14="http://schemas.microsoft.com/office/powerpoint/2010/main" val="271484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7194-1F2F-4103-A289-E54B21A1DA37}"/>
              </a:ext>
            </a:extLst>
          </p:cNvPr>
          <p:cNvSpPr>
            <a:spLocks noGrp="1"/>
          </p:cNvSpPr>
          <p:nvPr>
            <p:ph type="ctrTitle"/>
          </p:nvPr>
        </p:nvSpPr>
        <p:spPr>
          <a:xfrm>
            <a:off x="601883" y="2212739"/>
            <a:ext cx="12192000" cy="2432522"/>
          </a:xfrm>
        </p:spPr>
        <p:txBody>
          <a:bodyPr/>
          <a:lstStyle/>
          <a:p>
            <a:r>
              <a:rPr lang="en-US" dirty="0"/>
              <a:t>Overview</a:t>
            </a:r>
          </a:p>
        </p:txBody>
      </p:sp>
    </p:spTree>
    <p:extLst>
      <p:ext uri="{BB962C8B-B14F-4D97-AF65-F5344CB8AC3E}">
        <p14:creationId xmlns:p14="http://schemas.microsoft.com/office/powerpoint/2010/main" val="328607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B5C7-32F7-4657-2F00-6999880E3E16}"/>
              </a:ext>
            </a:extLst>
          </p:cNvPr>
          <p:cNvSpPr>
            <a:spLocks noGrp="1"/>
          </p:cNvSpPr>
          <p:nvPr>
            <p:ph type="ctrTitle"/>
          </p:nvPr>
        </p:nvSpPr>
        <p:spPr>
          <a:xfrm>
            <a:off x="464025" y="374276"/>
            <a:ext cx="9621671" cy="540123"/>
          </a:xfrm>
        </p:spPr>
        <p:txBody>
          <a:bodyPr/>
          <a:lstStyle/>
          <a:p>
            <a:r>
              <a:rPr lang="en-US" sz="3600" dirty="0"/>
              <a:t>All Services Personnel and Readiness Engine </a:t>
            </a:r>
          </a:p>
        </p:txBody>
      </p:sp>
      <p:pic>
        <p:nvPicPr>
          <p:cNvPr id="5" name="Picture 4" descr="Diagram&#10;&#10;Description automatically generated">
            <a:extLst>
              <a:ext uri="{FF2B5EF4-FFF2-40B4-BE49-F238E27FC236}">
                <a16:creationId xmlns:a16="http://schemas.microsoft.com/office/drawing/2014/main" id="{30440580-0933-A098-8FA9-37B9B7978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286" y="914399"/>
            <a:ext cx="4997259" cy="5263507"/>
          </a:xfrm>
          <a:prstGeom prst="rect">
            <a:avLst/>
          </a:prstGeom>
        </p:spPr>
      </p:pic>
      <p:graphicFrame>
        <p:nvGraphicFramePr>
          <p:cNvPr id="6" name="Diagram 5">
            <a:extLst>
              <a:ext uri="{FF2B5EF4-FFF2-40B4-BE49-F238E27FC236}">
                <a16:creationId xmlns:a16="http://schemas.microsoft.com/office/drawing/2014/main" id="{3CCABB64-F452-87ED-9C2A-1EBE7A60E641}"/>
              </a:ext>
            </a:extLst>
          </p:cNvPr>
          <p:cNvGraphicFramePr/>
          <p:nvPr>
            <p:extLst>
              <p:ext uri="{D42A27DB-BD31-4B8C-83A1-F6EECF244321}">
                <p14:modId xmlns:p14="http://schemas.microsoft.com/office/powerpoint/2010/main" val="4077280202"/>
              </p:ext>
            </p:extLst>
          </p:nvPr>
        </p:nvGraphicFramePr>
        <p:xfrm>
          <a:off x="3556012" y="1103636"/>
          <a:ext cx="2812955" cy="4650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Logo, company name&#10;&#10;Description automatically generated">
            <a:extLst>
              <a:ext uri="{FF2B5EF4-FFF2-40B4-BE49-F238E27FC236}">
                <a16:creationId xmlns:a16="http://schemas.microsoft.com/office/drawing/2014/main" id="{28D759E7-F3D9-326F-5A18-D77CF0762A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1939" y="2520834"/>
            <a:ext cx="1913952" cy="1816330"/>
          </a:xfrm>
          <a:prstGeom prst="flowChartConnector">
            <a:avLst/>
          </a:prstGeom>
          <a:effectLst/>
        </p:spPr>
      </p:pic>
      <p:sp>
        <p:nvSpPr>
          <p:cNvPr id="4" name="TextBox 3">
            <a:extLst>
              <a:ext uri="{FF2B5EF4-FFF2-40B4-BE49-F238E27FC236}">
                <a16:creationId xmlns:a16="http://schemas.microsoft.com/office/drawing/2014/main" id="{7738DCA5-2E81-2641-772F-492689994B5D}"/>
              </a:ext>
            </a:extLst>
          </p:cNvPr>
          <p:cNvSpPr txBox="1"/>
          <p:nvPr/>
        </p:nvSpPr>
        <p:spPr>
          <a:xfrm>
            <a:off x="138837" y="1483141"/>
            <a:ext cx="4114715" cy="3539430"/>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rgbClr val="333333"/>
                </a:solidFill>
                <a:effectLst/>
              </a:rPr>
              <a:t>An AI driven, </a:t>
            </a:r>
            <a:endParaRPr lang="en-US" altLang="en-US" sz="2800" b="1" dirty="0">
              <a:solidFill>
                <a:srgbClr val="333333"/>
              </a:solidFill>
            </a:endParaRPr>
          </a:p>
          <a:p>
            <a:pPr marR="0" lvl="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rgbClr val="333333"/>
                </a:solidFill>
                <a:effectLst/>
              </a:rPr>
              <a:t>content agnostic,</a:t>
            </a:r>
          </a:p>
          <a:p>
            <a:pPr marR="0" lvl="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rgbClr val="333333"/>
                </a:solidFill>
                <a:effectLst/>
              </a:rPr>
              <a:t>personnel assessment</a:t>
            </a:r>
          </a:p>
          <a:p>
            <a:pPr marR="0" lvl="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rgbClr val="333333"/>
                </a:solidFill>
                <a:effectLst/>
              </a:rPr>
              <a:t>&amp; upskilling platform</a:t>
            </a:r>
          </a:p>
          <a:p>
            <a:pPr marR="0" lvl="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rgbClr val="333333"/>
                </a:solidFill>
                <a:effectLst/>
              </a:rPr>
              <a:t>designed with trustworthiness, accessibility, and equity in mind.</a:t>
            </a:r>
            <a:endParaRPr lang="en-US" altLang="en-US" sz="2800" b="1" dirty="0">
              <a:solidFill>
                <a:srgbClr val="333333"/>
              </a:solidFill>
            </a:endParaRPr>
          </a:p>
        </p:txBody>
      </p:sp>
      <p:sp>
        <p:nvSpPr>
          <p:cNvPr id="9" name="Arrow: Circular 8">
            <a:extLst>
              <a:ext uri="{FF2B5EF4-FFF2-40B4-BE49-F238E27FC236}">
                <a16:creationId xmlns:a16="http://schemas.microsoft.com/office/drawing/2014/main" id="{4C384A12-2575-883C-7DB7-CBD39E8EED56}"/>
              </a:ext>
            </a:extLst>
          </p:cNvPr>
          <p:cNvSpPr/>
          <p:nvPr/>
        </p:nvSpPr>
        <p:spPr>
          <a:xfrm rot="20318322">
            <a:off x="7008385" y="619206"/>
            <a:ext cx="3852192" cy="2780792"/>
          </a:xfrm>
          <a:prstGeom prst="circularArrow">
            <a:avLst/>
          </a:prstGeom>
          <a:solidFill>
            <a:srgbClr val="EFCE0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147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0" nodeType="clickEffect">
                                  <p:stCondLst>
                                    <p:cond delay="0"/>
                                  </p:stCondLst>
                                  <p:childTnLst>
                                    <p:animEffect transition="out" filter="fade">
                                      <p:cBhvr>
                                        <p:cTn id="39" dur="500" tmFilter="0, 0; .2, .5; .8, .5; 1, 0"/>
                                        <p:tgtEl>
                                          <p:spTgt spid="2"/>
                                        </p:tgtEl>
                                      </p:cBhvr>
                                    </p:animEffect>
                                    <p:animScale>
                                      <p:cBhvr>
                                        <p:cTn id="4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1F857-8E3F-6443-D65E-C78AB7030DA0}"/>
              </a:ext>
            </a:extLst>
          </p:cNvPr>
          <p:cNvSpPr>
            <a:spLocks noGrp="1"/>
          </p:cNvSpPr>
          <p:nvPr>
            <p:ph type="title"/>
          </p:nvPr>
        </p:nvSpPr>
        <p:spPr>
          <a:xfrm>
            <a:off x="4975536" y="1101409"/>
            <a:ext cx="5810745" cy="917433"/>
          </a:xfrm>
        </p:spPr>
        <p:txBody>
          <a:bodyPr/>
          <a:lstStyle/>
          <a:p>
            <a:r>
              <a:rPr lang="en-US" dirty="0"/>
              <a:t>ASPIRE PARTNERS</a:t>
            </a:r>
          </a:p>
        </p:txBody>
      </p:sp>
      <p:pic>
        <p:nvPicPr>
          <p:cNvPr id="8" name="Picture 7">
            <a:extLst>
              <a:ext uri="{FF2B5EF4-FFF2-40B4-BE49-F238E27FC236}">
                <a16:creationId xmlns:a16="http://schemas.microsoft.com/office/drawing/2014/main" id="{0F5FCF84-806B-00EE-E12C-36DA8DDFEEE9}"/>
              </a:ext>
            </a:extLst>
          </p:cNvPr>
          <p:cNvPicPr>
            <a:picLocks noChangeAspect="1"/>
          </p:cNvPicPr>
          <p:nvPr/>
        </p:nvPicPr>
        <p:blipFill>
          <a:blip r:embed="rId3"/>
          <a:stretch>
            <a:fillRect/>
          </a:stretch>
        </p:blipFill>
        <p:spPr>
          <a:xfrm>
            <a:off x="4770335" y="1749370"/>
            <a:ext cx="6780471" cy="4007221"/>
          </a:xfrm>
          <a:prstGeom prst="rect">
            <a:avLst/>
          </a:prstGeom>
        </p:spPr>
      </p:pic>
      <p:sp>
        <p:nvSpPr>
          <p:cNvPr id="6" name="TextBox 5">
            <a:extLst>
              <a:ext uri="{FF2B5EF4-FFF2-40B4-BE49-F238E27FC236}">
                <a16:creationId xmlns:a16="http://schemas.microsoft.com/office/drawing/2014/main" id="{F513E986-680F-85D5-2247-1468ED6D9EA1}"/>
              </a:ext>
            </a:extLst>
          </p:cNvPr>
          <p:cNvSpPr txBox="1"/>
          <p:nvPr/>
        </p:nvSpPr>
        <p:spPr>
          <a:xfrm>
            <a:off x="195618" y="2477657"/>
            <a:ext cx="4158018" cy="1754326"/>
          </a:xfrm>
          <a:prstGeom prst="rect">
            <a:avLst/>
          </a:prstGeom>
          <a:noFill/>
        </p:spPr>
        <p:txBody>
          <a:bodyPr wrap="square">
            <a:spAutoFit/>
          </a:bodyPr>
          <a:lstStyle/>
          <a:p>
            <a:r>
              <a:rPr lang="en-US" b="1" dirty="0"/>
              <a:t>Anthony Boese</a:t>
            </a:r>
          </a:p>
          <a:p>
            <a:r>
              <a:rPr lang="en-US" dirty="0"/>
              <a:t>ASPIRE Program Manager</a:t>
            </a:r>
          </a:p>
          <a:p>
            <a:endParaRPr lang="en-US" dirty="0"/>
          </a:p>
          <a:p>
            <a:r>
              <a:rPr lang="en-US" dirty="0"/>
              <a:t>Interagency Programs Manager</a:t>
            </a:r>
          </a:p>
          <a:p>
            <a:r>
              <a:rPr lang="en-US" dirty="0"/>
              <a:t>National Artificial Intelligence Institute</a:t>
            </a:r>
          </a:p>
          <a:p>
            <a:r>
              <a:rPr lang="en-US" dirty="0"/>
              <a:t>Veterans Affairs </a:t>
            </a:r>
          </a:p>
        </p:txBody>
      </p:sp>
      <p:sp>
        <p:nvSpPr>
          <p:cNvPr id="7" name="Title 1">
            <a:extLst>
              <a:ext uri="{FF2B5EF4-FFF2-40B4-BE49-F238E27FC236}">
                <a16:creationId xmlns:a16="http://schemas.microsoft.com/office/drawing/2014/main" id="{B56ECCA1-81DD-9307-961D-5F20F5001344}"/>
              </a:ext>
            </a:extLst>
          </p:cNvPr>
          <p:cNvSpPr txBox="1">
            <a:spLocks/>
          </p:cNvSpPr>
          <p:nvPr/>
        </p:nvSpPr>
        <p:spPr>
          <a:xfrm>
            <a:off x="96586" y="1137226"/>
            <a:ext cx="3376066" cy="91743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2F56"/>
              </a:buClr>
              <a:buSzPts val="3600"/>
              <a:buFont typeface="Calibri"/>
              <a:buNone/>
              <a:defRPr sz="3600" b="1" i="0" u="none" strike="noStrike" cap="none">
                <a:solidFill>
                  <a:srgbClr val="002F5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kern="0" dirty="0"/>
              <a:t>ASPIRE PM</a:t>
            </a:r>
          </a:p>
        </p:txBody>
      </p:sp>
    </p:spTree>
    <p:extLst>
      <p:ext uri="{BB962C8B-B14F-4D97-AF65-F5344CB8AC3E}">
        <p14:creationId xmlns:p14="http://schemas.microsoft.com/office/powerpoint/2010/main" val="224631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7194-1F2F-4103-A289-E54B21A1DA37}"/>
              </a:ext>
            </a:extLst>
          </p:cNvPr>
          <p:cNvSpPr>
            <a:spLocks noGrp="1"/>
          </p:cNvSpPr>
          <p:nvPr>
            <p:ph type="ctrTitle"/>
          </p:nvPr>
        </p:nvSpPr>
        <p:spPr>
          <a:xfrm>
            <a:off x="0" y="2039304"/>
            <a:ext cx="12192000" cy="2432522"/>
          </a:xfrm>
        </p:spPr>
        <p:txBody>
          <a:bodyPr/>
          <a:lstStyle/>
          <a:p>
            <a:r>
              <a:rPr lang="en-US" dirty="0"/>
              <a:t>   Research</a:t>
            </a:r>
          </a:p>
        </p:txBody>
      </p:sp>
      <p:pic>
        <p:nvPicPr>
          <p:cNvPr id="4" name="Picture 3">
            <a:extLst>
              <a:ext uri="{FF2B5EF4-FFF2-40B4-BE49-F238E27FC236}">
                <a16:creationId xmlns:a16="http://schemas.microsoft.com/office/drawing/2014/main" id="{8CECB4E5-ACF0-9BC2-C658-BD6669C5511E}"/>
              </a:ext>
            </a:extLst>
          </p:cNvPr>
          <p:cNvPicPr>
            <a:picLocks noChangeAspect="1"/>
          </p:cNvPicPr>
          <p:nvPr/>
        </p:nvPicPr>
        <p:blipFill>
          <a:blip r:embed="rId2"/>
          <a:stretch>
            <a:fillRect/>
          </a:stretch>
        </p:blipFill>
        <p:spPr>
          <a:xfrm>
            <a:off x="8288978" y="209809"/>
            <a:ext cx="3676969" cy="2446232"/>
          </a:xfrm>
          <a:prstGeom prst="rect">
            <a:avLst/>
          </a:prstGeom>
        </p:spPr>
      </p:pic>
      <p:pic>
        <p:nvPicPr>
          <p:cNvPr id="5" name="Picture 4" descr="A picture containing indoor, sky, computer&#10;&#10;Description generated with high confidence">
            <a:extLst>
              <a:ext uri="{FF2B5EF4-FFF2-40B4-BE49-F238E27FC236}">
                <a16:creationId xmlns:a16="http://schemas.microsoft.com/office/drawing/2014/main" id="{5BB8B9D8-2398-B9A4-B92A-20AB4BA048DE}"/>
              </a:ext>
            </a:extLst>
          </p:cNvPr>
          <p:cNvPicPr>
            <a:picLocks noChangeAspect="1"/>
          </p:cNvPicPr>
          <p:nvPr/>
        </p:nvPicPr>
        <p:blipFill>
          <a:blip r:embed="rId3"/>
          <a:stretch>
            <a:fillRect/>
          </a:stretch>
        </p:blipFill>
        <p:spPr>
          <a:xfrm>
            <a:off x="8288978" y="2901631"/>
            <a:ext cx="3676969" cy="2976006"/>
          </a:xfrm>
          <a:prstGeom prst="rect">
            <a:avLst/>
          </a:prstGeom>
        </p:spPr>
      </p:pic>
    </p:spTree>
    <p:extLst>
      <p:ext uri="{BB962C8B-B14F-4D97-AF65-F5344CB8AC3E}">
        <p14:creationId xmlns:p14="http://schemas.microsoft.com/office/powerpoint/2010/main" val="251778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23" name="Title 22">
            <a:extLst>
              <a:ext uri="{FF2B5EF4-FFF2-40B4-BE49-F238E27FC236}">
                <a16:creationId xmlns:a16="http://schemas.microsoft.com/office/drawing/2014/main" id="{934B7916-865F-7C6B-3DD9-5BB09A8F59F2}"/>
              </a:ext>
            </a:extLst>
          </p:cNvPr>
          <p:cNvSpPr>
            <a:spLocks noGrp="1"/>
          </p:cNvSpPr>
          <p:nvPr>
            <p:ph type="title"/>
          </p:nvPr>
        </p:nvSpPr>
        <p:spPr>
          <a:xfrm>
            <a:off x="482386" y="357221"/>
            <a:ext cx="8665564" cy="752929"/>
          </a:xfrm>
        </p:spPr>
        <p:txBody>
          <a:bodyPr/>
          <a:lstStyle/>
          <a:p>
            <a:r>
              <a:rPr lang="en-US" dirty="0"/>
              <a:t>ASPIRE’s education entails…</a:t>
            </a:r>
          </a:p>
        </p:txBody>
      </p:sp>
      <p:sp>
        <p:nvSpPr>
          <p:cNvPr id="5" name="Rectangle: Rounded Corners 4">
            <a:extLst>
              <a:ext uri="{FF2B5EF4-FFF2-40B4-BE49-F238E27FC236}">
                <a16:creationId xmlns:a16="http://schemas.microsoft.com/office/drawing/2014/main" id="{24B7CE08-2DEF-86AA-6D5B-4908AA8E644C}"/>
              </a:ext>
            </a:extLst>
          </p:cNvPr>
          <p:cNvSpPr/>
          <p:nvPr/>
        </p:nvSpPr>
        <p:spPr bwMode="auto">
          <a:xfrm>
            <a:off x="695043" y="1998899"/>
            <a:ext cx="1863253" cy="921959"/>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Digital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Badges</a:t>
            </a:r>
          </a:p>
        </p:txBody>
      </p:sp>
      <p:sp>
        <p:nvSpPr>
          <p:cNvPr id="6" name="Rectangle: Rounded Corners 5">
            <a:extLst>
              <a:ext uri="{FF2B5EF4-FFF2-40B4-BE49-F238E27FC236}">
                <a16:creationId xmlns:a16="http://schemas.microsoft.com/office/drawing/2014/main" id="{B723A3F0-0AC8-1301-4FA3-C7172E78CADD}"/>
              </a:ext>
            </a:extLst>
          </p:cNvPr>
          <p:cNvSpPr/>
          <p:nvPr/>
        </p:nvSpPr>
        <p:spPr bwMode="auto">
          <a:xfrm>
            <a:off x="9642568" y="1998900"/>
            <a:ext cx="1863253" cy="921959"/>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Gamification &amp;</a:t>
            </a:r>
            <a:br>
              <a:rPr kumimoji="0" lang="en-US" sz="1800" b="0" i="0" u="none" strike="noStrike" cap="none" normalizeH="0" baseline="0" dirty="0">
                <a:ln>
                  <a:noFill/>
                </a:ln>
                <a:solidFill>
                  <a:schemeClr val="bg1"/>
                </a:solidFill>
                <a:effectLst/>
                <a:latin typeface="Arial" charset="0"/>
              </a:rPr>
            </a:br>
            <a:r>
              <a:rPr kumimoji="0" lang="en-US" sz="1800" b="0" i="0" u="none" strike="noStrike" cap="none" normalizeH="0" baseline="0" dirty="0">
                <a:ln>
                  <a:noFill/>
                </a:ln>
                <a:solidFill>
                  <a:schemeClr val="bg1"/>
                </a:solidFill>
                <a:effectLst/>
                <a:latin typeface="Arial" charset="0"/>
              </a:rPr>
              <a:t>Microlearning</a:t>
            </a:r>
          </a:p>
        </p:txBody>
      </p:sp>
      <p:sp>
        <p:nvSpPr>
          <p:cNvPr id="7" name="Rectangle: Rounded Corners 6">
            <a:extLst>
              <a:ext uri="{FF2B5EF4-FFF2-40B4-BE49-F238E27FC236}">
                <a16:creationId xmlns:a16="http://schemas.microsoft.com/office/drawing/2014/main" id="{9E882872-90C2-CC5C-E535-42C0D1518D8B}"/>
              </a:ext>
            </a:extLst>
          </p:cNvPr>
          <p:cNvSpPr/>
          <p:nvPr/>
        </p:nvSpPr>
        <p:spPr bwMode="auto">
          <a:xfrm>
            <a:off x="8036813" y="4783479"/>
            <a:ext cx="1863253" cy="921959"/>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Personalized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Learning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Paths</a:t>
            </a:r>
          </a:p>
        </p:txBody>
      </p:sp>
      <p:sp>
        <p:nvSpPr>
          <p:cNvPr id="8" name="Rectangle: Rounded Corners 7">
            <a:extLst>
              <a:ext uri="{FF2B5EF4-FFF2-40B4-BE49-F238E27FC236}">
                <a16:creationId xmlns:a16="http://schemas.microsoft.com/office/drawing/2014/main" id="{48D018FD-B513-4BC6-7B1C-280F0EEA3EDB}"/>
              </a:ext>
            </a:extLst>
          </p:cNvPr>
          <p:cNvSpPr/>
          <p:nvPr/>
        </p:nvSpPr>
        <p:spPr bwMode="auto">
          <a:xfrm>
            <a:off x="2264024" y="4783480"/>
            <a:ext cx="1863253" cy="921959"/>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Competency Based Assessments</a:t>
            </a:r>
          </a:p>
        </p:txBody>
      </p:sp>
      <p:sp>
        <p:nvSpPr>
          <p:cNvPr id="9" name="Rectangle: Rounded Corners 8">
            <a:extLst>
              <a:ext uri="{FF2B5EF4-FFF2-40B4-BE49-F238E27FC236}">
                <a16:creationId xmlns:a16="http://schemas.microsoft.com/office/drawing/2014/main" id="{7ED0A534-2F92-C9C2-4812-51BEF06812F7}"/>
              </a:ext>
            </a:extLst>
          </p:cNvPr>
          <p:cNvSpPr/>
          <p:nvPr/>
        </p:nvSpPr>
        <p:spPr bwMode="auto">
          <a:xfrm>
            <a:off x="5055338" y="863157"/>
            <a:ext cx="2119420" cy="807872"/>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Arial" charset="0"/>
              </a:rPr>
              <a:t>Learner Profile</a:t>
            </a:r>
          </a:p>
        </p:txBody>
      </p:sp>
      <p:pic>
        <p:nvPicPr>
          <p:cNvPr id="10" name="Picture 9">
            <a:extLst>
              <a:ext uri="{FF2B5EF4-FFF2-40B4-BE49-F238E27FC236}">
                <a16:creationId xmlns:a16="http://schemas.microsoft.com/office/drawing/2014/main" id="{0D919280-9208-CC0E-4ACB-B1AD19EC02DE}"/>
              </a:ext>
            </a:extLst>
          </p:cNvPr>
          <p:cNvPicPr>
            <a:picLocks noChangeAspect="1"/>
          </p:cNvPicPr>
          <p:nvPr/>
        </p:nvPicPr>
        <p:blipFill rotWithShape="1">
          <a:blip r:embed="rId3">
            <a:extLst>
              <a:ext uri="{28A0092B-C50C-407E-A947-70E740481C1C}">
                <a14:useLocalDpi xmlns:a14="http://schemas.microsoft.com/office/drawing/2010/main" val="0"/>
              </a:ext>
            </a:extLst>
          </a:blip>
          <a:srcRect l="84684"/>
          <a:stretch/>
        </p:blipFill>
        <p:spPr>
          <a:xfrm>
            <a:off x="2313007" y="2761642"/>
            <a:ext cx="1928570" cy="932108"/>
          </a:xfrm>
          <a:prstGeom prst="rect">
            <a:avLst/>
          </a:prstGeom>
          <a:ln>
            <a:solidFill>
              <a:schemeClr val="tx1"/>
            </a:solidFill>
          </a:ln>
        </p:spPr>
      </p:pic>
      <p:pic>
        <p:nvPicPr>
          <p:cNvPr id="11" name="Picture 10" descr="Graphical user interface, text&#10;&#10;Description automatically generated">
            <a:extLst>
              <a:ext uri="{FF2B5EF4-FFF2-40B4-BE49-F238E27FC236}">
                <a16:creationId xmlns:a16="http://schemas.microsoft.com/office/drawing/2014/main" id="{0B82509C-0623-2F3D-6415-DDFC97754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590" y="1758052"/>
            <a:ext cx="2022918" cy="934962"/>
          </a:xfrm>
          <a:prstGeom prst="rect">
            <a:avLst/>
          </a:prstGeom>
          <a:ln>
            <a:solidFill>
              <a:schemeClr val="tx1"/>
            </a:solidFill>
          </a:ln>
        </p:spPr>
      </p:pic>
      <p:pic>
        <p:nvPicPr>
          <p:cNvPr id="12" name="Picture 11">
            <a:extLst>
              <a:ext uri="{FF2B5EF4-FFF2-40B4-BE49-F238E27FC236}">
                <a16:creationId xmlns:a16="http://schemas.microsoft.com/office/drawing/2014/main" id="{C9588C86-876C-57CC-45AB-006C8700D5BD}"/>
              </a:ext>
            </a:extLst>
          </p:cNvPr>
          <p:cNvPicPr>
            <a:picLocks noChangeAspect="1"/>
          </p:cNvPicPr>
          <p:nvPr/>
        </p:nvPicPr>
        <p:blipFill rotWithShape="1">
          <a:blip r:embed="rId3">
            <a:extLst>
              <a:ext uri="{28A0092B-C50C-407E-A947-70E740481C1C}">
                <a14:useLocalDpi xmlns:a14="http://schemas.microsoft.com/office/drawing/2010/main" val="0"/>
              </a:ext>
            </a:extLst>
          </a:blip>
          <a:srcRect l="63017" r="21846"/>
          <a:stretch/>
        </p:blipFill>
        <p:spPr>
          <a:xfrm>
            <a:off x="3979964" y="4003621"/>
            <a:ext cx="1906001" cy="932108"/>
          </a:xfrm>
          <a:prstGeom prst="rect">
            <a:avLst/>
          </a:prstGeom>
          <a:ln>
            <a:solidFill>
              <a:schemeClr val="tx1"/>
            </a:solidFill>
          </a:ln>
        </p:spPr>
      </p:pic>
      <p:pic>
        <p:nvPicPr>
          <p:cNvPr id="13" name="Picture 12">
            <a:extLst>
              <a:ext uri="{FF2B5EF4-FFF2-40B4-BE49-F238E27FC236}">
                <a16:creationId xmlns:a16="http://schemas.microsoft.com/office/drawing/2014/main" id="{02FB52F8-C900-0D9E-E56E-0CB55367AC44}"/>
              </a:ext>
            </a:extLst>
          </p:cNvPr>
          <p:cNvPicPr>
            <a:picLocks noChangeAspect="1"/>
          </p:cNvPicPr>
          <p:nvPr/>
        </p:nvPicPr>
        <p:blipFill rotWithShape="1">
          <a:blip r:embed="rId3">
            <a:extLst>
              <a:ext uri="{28A0092B-C50C-407E-A947-70E740481C1C}">
                <a14:useLocalDpi xmlns:a14="http://schemas.microsoft.com/office/drawing/2010/main" val="0"/>
              </a:ext>
            </a:extLst>
          </a:blip>
          <a:srcRect l="42114" r="42494"/>
          <a:stretch/>
        </p:blipFill>
        <p:spPr>
          <a:xfrm>
            <a:off x="6381329" y="3995511"/>
            <a:ext cx="1938032" cy="932107"/>
          </a:xfrm>
          <a:prstGeom prst="rect">
            <a:avLst/>
          </a:prstGeom>
          <a:ln>
            <a:solidFill>
              <a:schemeClr val="tx1"/>
            </a:solidFill>
          </a:ln>
        </p:spPr>
      </p:pic>
      <p:pic>
        <p:nvPicPr>
          <p:cNvPr id="14" name="Picture 13">
            <a:extLst>
              <a:ext uri="{FF2B5EF4-FFF2-40B4-BE49-F238E27FC236}">
                <a16:creationId xmlns:a16="http://schemas.microsoft.com/office/drawing/2014/main" id="{9380C6A4-1A78-61BE-9E07-B639067963BD}"/>
              </a:ext>
            </a:extLst>
          </p:cNvPr>
          <p:cNvPicPr>
            <a:picLocks noChangeAspect="1"/>
          </p:cNvPicPr>
          <p:nvPr/>
        </p:nvPicPr>
        <p:blipFill rotWithShape="1">
          <a:blip r:embed="rId3">
            <a:extLst>
              <a:ext uri="{28A0092B-C50C-407E-A947-70E740481C1C}">
                <a14:useLocalDpi xmlns:a14="http://schemas.microsoft.com/office/drawing/2010/main" val="0"/>
              </a:ext>
            </a:extLst>
          </a:blip>
          <a:srcRect l="21082" r="63272"/>
          <a:stretch/>
        </p:blipFill>
        <p:spPr>
          <a:xfrm>
            <a:off x="7947607" y="2761642"/>
            <a:ext cx="1970065" cy="932107"/>
          </a:xfrm>
          <a:prstGeom prst="rect">
            <a:avLst/>
          </a:prstGeom>
          <a:ln>
            <a:solidFill>
              <a:schemeClr val="tx1"/>
            </a:solidFill>
          </a:ln>
        </p:spPr>
      </p:pic>
      <p:sp>
        <p:nvSpPr>
          <p:cNvPr id="15" name="Arrow: Left 14">
            <a:extLst>
              <a:ext uri="{FF2B5EF4-FFF2-40B4-BE49-F238E27FC236}">
                <a16:creationId xmlns:a16="http://schemas.microsoft.com/office/drawing/2014/main" id="{A1A0426A-03D5-FA02-6F46-8987BC42E4DD}"/>
              </a:ext>
            </a:extLst>
          </p:cNvPr>
          <p:cNvSpPr/>
          <p:nvPr/>
        </p:nvSpPr>
        <p:spPr>
          <a:xfrm>
            <a:off x="5917524" y="4359206"/>
            <a:ext cx="395051" cy="2209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 15">
            <a:extLst>
              <a:ext uri="{FF2B5EF4-FFF2-40B4-BE49-F238E27FC236}">
                <a16:creationId xmlns:a16="http://schemas.microsoft.com/office/drawing/2014/main" id="{7F5B6E19-5206-31FA-AC81-6BB9F691AC71}"/>
              </a:ext>
            </a:extLst>
          </p:cNvPr>
          <p:cNvSpPr/>
          <p:nvPr/>
        </p:nvSpPr>
        <p:spPr>
          <a:xfrm rot="5400000">
            <a:off x="7896534" y="1400990"/>
            <a:ext cx="548567" cy="1938031"/>
          </a:xfrm>
          <a:prstGeom prst="bentArrow">
            <a:avLst>
              <a:gd name="adj1" fmla="val 15509"/>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Bent 16">
            <a:extLst>
              <a:ext uri="{FF2B5EF4-FFF2-40B4-BE49-F238E27FC236}">
                <a16:creationId xmlns:a16="http://schemas.microsoft.com/office/drawing/2014/main" id="{EFC904B7-D889-0FA0-5A96-E9C5563A04F6}"/>
              </a:ext>
            </a:extLst>
          </p:cNvPr>
          <p:cNvSpPr/>
          <p:nvPr/>
        </p:nvSpPr>
        <p:spPr>
          <a:xfrm rot="10800000">
            <a:off x="8386304" y="3782193"/>
            <a:ext cx="728825" cy="800502"/>
          </a:xfrm>
          <a:prstGeom prst="bentArrow">
            <a:avLst>
              <a:gd name="adj1" fmla="val 12500"/>
              <a:gd name="adj2" fmla="val 1552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Bent 17">
            <a:extLst>
              <a:ext uri="{FF2B5EF4-FFF2-40B4-BE49-F238E27FC236}">
                <a16:creationId xmlns:a16="http://schemas.microsoft.com/office/drawing/2014/main" id="{56D0703E-2244-3553-C409-6DC48C1009DB}"/>
              </a:ext>
            </a:extLst>
          </p:cNvPr>
          <p:cNvSpPr/>
          <p:nvPr/>
        </p:nvSpPr>
        <p:spPr>
          <a:xfrm>
            <a:off x="3209925" y="2050877"/>
            <a:ext cx="1818370" cy="638257"/>
          </a:xfrm>
          <a:prstGeom prst="bentArrow">
            <a:avLst>
              <a:gd name="adj1" fmla="val 15509"/>
              <a:gd name="adj2" fmla="val 18409"/>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Bent 18">
            <a:extLst>
              <a:ext uri="{FF2B5EF4-FFF2-40B4-BE49-F238E27FC236}">
                <a16:creationId xmlns:a16="http://schemas.microsoft.com/office/drawing/2014/main" id="{8A739444-9CFA-FF06-7DC5-143360A2BCD9}"/>
              </a:ext>
            </a:extLst>
          </p:cNvPr>
          <p:cNvSpPr/>
          <p:nvPr/>
        </p:nvSpPr>
        <p:spPr>
          <a:xfrm rot="16200000">
            <a:off x="3146547" y="3746354"/>
            <a:ext cx="728825" cy="800502"/>
          </a:xfrm>
          <a:prstGeom prst="bentArrow">
            <a:avLst>
              <a:gd name="adj1" fmla="val 12500"/>
              <a:gd name="adj2" fmla="val 1552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5931AC54-8205-9876-14A8-54F64C8FEFEA}"/>
              </a:ext>
            </a:extLst>
          </p:cNvPr>
          <p:cNvSpPr txBox="1"/>
          <p:nvPr/>
        </p:nvSpPr>
        <p:spPr>
          <a:xfrm>
            <a:off x="4437155" y="2863748"/>
            <a:ext cx="3326552" cy="861774"/>
          </a:xfrm>
          <a:prstGeom prst="rect">
            <a:avLst/>
          </a:prstGeom>
          <a:noFill/>
        </p:spPr>
        <p:txBody>
          <a:bodyPr wrap="none" rtlCol="0">
            <a:spAutoFit/>
          </a:bodyPr>
          <a:lstStyle/>
          <a:p>
            <a:pPr algn="ctr"/>
            <a:r>
              <a:rPr lang="en-US" sz="3200" dirty="0">
                <a:latin typeface="Kalinga" panose="020B0502040204020203" pitchFamily="34" charset="0"/>
                <a:ea typeface="STXingkai" panose="020B0503020204020204" pitchFamily="2" charset="-122"/>
                <a:cs typeface="Kalinga" panose="020B0502040204020203" pitchFamily="34" charset="0"/>
              </a:rPr>
              <a:t>“myJourney”</a:t>
            </a:r>
          </a:p>
          <a:p>
            <a:pPr algn="ctr"/>
            <a:r>
              <a:rPr lang="en-US" b="1" dirty="0"/>
              <a:t>Personalized Learning Cycle</a:t>
            </a:r>
          </a:p>
        </p:txBody>
      </p:sp>
    </p:spTree>
    <p:extLst>
      <p:ext uri="{BB962C8B-B14F-4D97-AF65-F5344CB8AC3E}">
        <p14:creationId xmlns:p14="http://schemas.microsoft.com/office/powerpoint/2010/main" val="98248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16"/>
                                        </p:tgtEl>
                                        <p:attrNameLst>
                                          <p:attrName>style.opacity</p:attrName>
                                        </p:attrNameLst>
                                      </p:cBhvr>
                                      <p:to>
                                        <p:strVal val="0.25"/>
                                      </p:to>
                                    </p:set>
                                    <p:animEffect filter="image" prLst="opacity: 0.25">
                                      <p:cBhvr rctx="IE">
                                        <p:cTn id="7" dur="indefinite"/>
                                        <p:tgtEl>
                                          <p:spTgt spid="16"/>
                                        </p:tgtEl>
                                      </p:cBhvr>
                                    </p:animEffect>
                                  </p:childTnLst>
                                </p:cTn>
                              </p:par>
                              <p:par>
                                <p:cTn id="8" presetID="9" presetClass="emph" presetSubtype="0" grpId="0" nodeType="withEffect">
                                  <p:stCondLst>
                                    <p:cond delay="0"/>
                                  </p:stCondLst>
                                  <p:childTnLst>
                                    <p:set>
                                      <p:cBhvr>
                                        <p:cTn id="9" dur="indefinite"/>
                                        <p:tgtEl>
                                          <p:spTgt spid="6"/>
                                        </p:tgtEl>
                                        <p:attrNameLst>
                                          <p:attrName>style.opacity</p:attrName>
                                        </p:attrNameLst>
                                      </p:cBhvr>
                                      <p:to>
                                        <p:strVal val="0.25"/>
                                      </p:to>
                                    </p:set>
                                    <p:animEffect filter="image" prLst="opacity: 0.25">
                                      <p:cBhvr rctx="IE">
                                        <p:cTn id="10" dur="indefinite"/>
                                        <p:tgtEl>
                                          <p:spTgt spid="6"/>
                                        </p:tgtEl>
                                      </p:cBhvr>
                                    </p:animEffect>
                                  </p:childTnLst>
                                </p:cTn>
                              </p:par>
                              <p:par>
                                <p:cTn id="11" presetID="9" presetClass="emph" presetSubtype="0" nodeType="withEffect">
                                  <p:stCondLst>
                                    <p:cond delay="0"/>
                                  </p:stCondLst>
                                  <p:childTnLst>
                                    <p:set>
                                      <p:cBhvr>
                                        <p:cTn id="12" dur="indefinite"/>
                                        <p:tgtEl>
                                          <p:spTgt spid="14"/>
                                        </p:tgtEl>
                                        <p:attrNameLst>
                                          <p:attrName>style.opacity</p:attrName>
                                        </p:attrNameLst>
                                      </p:cBhvr>
                                      <p:to>
                                        <p:strVal val="0.25"/>
                                      </p:to>
                                    </p:set>
                                    <p:animEffect filter="image" prLst="opacity: 0.25">
                                      <p:cBhvr rctx="IE">
                                        <p:cTn id="13" dur="indefinite"/>
                                        <p:tgtEl>
                                          <p:spTgt spid="14"/>
                                        </p:tgtEl>
                                      </p:cBhvr>
                                    </p:animEffect>
                                  </p:childTnLst>
                                </p:cTn>
                              </p:par>
                              <p:par>
                                <p:cTn id="14" presetID="9" presetClass="emph" presetSubtype="0" grpId="0" nodeType="withEffect">
                                  <p:stCondLst>
                                    <p:cond delay="0"/>
                                  </p:stCondLst>
                                  <p:childTnLst>
                                    <p:set>
                                      <p:cBhvr>
                                        <p:cTn id="15" dur="indefinite"/>
                                        <p:tgtEl>
                                          <p:spTgt spid="17"/>
                                        </p:tgtEl>
                                        <p:attrNameLst>
                                          <p:attrName>style.opacity</p:attrName>
                                        </p:attrNameLst>
                                      </p:cBhvr>
                                      <p:to>
                                        <p:strVal val="0.25"/>
                                      </p:to>
                                    </p:set>
                                    <p:animEffect filter="image" prLst="opacity: 0.25">
                                      <p:cBhvr rctx="IE">
                                        <p:cTn id="16" dur="indefinite"/>
                                        <p:tgtEl>
                                          <p:spTgt spid="17"/>
                                        </p:tgtEl>
                                      </p:cBhvr>
                                    </p:animEffect>
                                  </p:childTnLst>
                                </p:cTn>
                              </p:par>
                              <p:par>
                                <p:cTn id="17" presetID="9" presetClass="emph" presetSubtype="0" grpId="0" nodeType="withEffect">
                                  <p:stCondLst>
                                    <p:cond delay="0"/>
                                  </p:stCondLst>
                                  <p:childTnLst>
                                    <p:set>
                                      <p:cBhvr>
                                        <p:cTn id="18" dur="indefinite"/>
                                        <p:tgtEl>
                                          <p:spTgt spid="15"/>
                                        </p:tgtEl>
                                        <p:attrNameLst>
                                          <p:attrName>style.opacity</p:attrName>
                                        </p:attrNameLst>
                                      </p:cBhvr>
                                      <p:to>
                                        <p:strVal val="0.25"/>
                                      </p:to>
                                    </p:set>
                                    <p:animEffect filter="image" prLst="opacity: 0.25">
                                      <p:cBhvr rctx="IE">
                                        <p:cTn id="19" dur="indefinite"/>
                                        <p:tgtEl>
                                          <p:spTgt spid="15"/>
                                        </p:tgtEl>
                                      </p:cBhvr>
                                    </p:animEffect>
                                  </p:childTnLst>
                                </p:cTn>
                              </p:par>
                              <p:par>
                                <p:cTn id="20" presetID="9" presetClass="emph" presetSubtype="0" nodeType="withEffect">
                                  <p:stCondLst>
                                    <p:cond delay="0"/>
                                  </p:stCondLst>
                                  <p:childTnLst>
                                    <p:set>
                                      <p:cBhvr>
                                        <p:cTn id="21" dur="indefinite"/>
                                        <p:tgtEl>
                                          <p:spTgt spid="12"/>
                                        </p:tgtEl>
                                        <p:attrNameLst>
                                          <p:attrName>style.opacity</p:attrName>
                                        </p:attrNameLst>
                                      </p:cBhvr>
                                      <p:to>
                                        <p:strVal val="0.25"/>
                                      </p:to>
                                    </p:set>
                                    <p:animEffect filter="image" prLst="opacity: 0.25">
                                      <p:cBhvr rctx="IE">
                                        <p:cTn id="22" dur="indefinite"/>
                                        <p:tgtEl>
                                          <p:spTgt spid="12"/>
                                        </p:tgtEl>
                                      </p:cBhvr>
                                    </p:animEffect>
                                  </p:childTnLst>
                                </p:cTn>
                              </p:par>
                              <p:par>
                                <p:cTn id="23" presetID="9" presetClass="emph" presetSubtype="0" grpId="0" nodeType="withEffect">
                                  <p:stCondLst>
                                    <p:cond delay="0"/>
                                  </p:stCondLst>
                                  <p:childTnLst>
                                    <p:set>
                                      <p:cBhvr>
                                        <p:cTn id="24" dur="indefinite"/>
                                        <p:tgtEl>
                                          <p:spTgt spid="8"/>
                                        </p:tgtEl>
                                        <p:attrNameLst>
                                          <p:attrName>style.opacity</p:attrName>
                                        </p:attrNameLst>
                                      </p:cBhvr>
                                      <p:to>
                                        <p:strVal val="0.25"/>
                                      </p:to>
                                    </p:set>
                                    <p:animEffect filter="image" prLst="opacity: 0.25">
                                      <p:cBhvr rctx="IE">
                                        <p:cTn id="25" dur="indefinite"/>
                                        <p:tgtEl>
                                          <p:spTgt spid="8"/>
                                        </p:tgtEl>
                                      </p:cBhvr>
                                    </p:animEffect>
                                  </p:childTnLst>
                                </p:cTn>
                              </p:par>
                              <p:par>
                                <p:cTn id="26" presetID="9" presetClass="emph" presetSubtype="0" grpId="0" nodeType="withEffect">
                                  <p:stCondLst>
                                    <p:cond delay="0"/>
                                  </p:stCondLst>
                                  <p:childTnLst>
                                    <p:set>
                                      <p:cBhvr>
                                        <p:cTn id="27" dur="indefinite"/>
                                        <p:tgtEl>
                                          <p:spTgt spid="19"/>
                                        </p:tgtEl>
                                        <p:attrNameLst>
                                          <p:attrName>style.opacity</p:attrName>
                                        </p:attrNameLst>
                                      </p:cBhvr>
                                      <p:to>
                                        <p:strVal val="0.25"/>
                                      </p:to>
                                    </p:set>
                                    <p:animEffect filter="image" prLst="opacity: 0.25">
                                      <p:cBhvr rctx="IE">
                                        <p:cTn id="28" dur="indefinite"/>
                                        <p:tgtEl>
                                          <p:spTgt spid="19"/>
                                        </p:tgtEl>
                                      </p:cBhvr>
                                    </p:animEffect>
                                  </p:childTnLst>
                                </p:cTn>
                              </p:par>
                              <p:par>
                                <p:cTn id="29" presetID="9" presetClass="emph" presetSubtype="0" nodeType="withEffect">
                                  <p:stCondLst>
                                    <p:cond delay="0"/>
                                  </p:stCondLst>
                                  <p:childTnLst>
                                    <p:set>
                                      <p:cBhvr>
                                        <p:cTn id="30" dur="indefinite"/>
                                        <p:tgtEl>
                                          <p:spTgt spid="10"/>
                                        </p:tgtEl>
                                        <p:attrNameLst>
                                          <p:attrName>style.opacity</p:attrName>
                                        </p:attrNameLst>
                                      </p:cBhvr>
                                      <p:to>
                                        <p:strVal val="0.25"/>
                                      </p:to>
                                    </p:set>
                                    <p:animEffect filter="image" prLst="opacity: 0.25">
                                      <p:cBhvr rctx="IE">
                                        <p:cTn id="31" dur="indefinite"/>
                                        <p:tgtEl>
                                          <p:spTgt spid="10"/>
                                        </p:tgtEl>
                                      </p:cBhvr>
                                    </p:animEffect>
                                  </p:childTnLst>
                                </p:cTn>
                              </p:par>
                              <p:par>
                                <p:cTn id="32" presetID="9" presetClass="emph" presetSubtype="0" grpId="0" nodeType="withEffect">
                                  <p:stCondLst>
                                    <p:cond delay="0"/>
                                  </p:stCondLst>
                                  <p:childTnLst>
                                    <p:set>
                                      <p:cBhvr>
                                        <p:cTn id="33" dur="indefinite"/>
                                        <p:tgtEl>
                                          <p:spTgt spid="5"/>
                                        </p:tgtEl>
                                        <p:attrNameLst>
                                          <p:attrName>style.opacity</p:attrName>
                                        </p:attrNameLst>
                                      </p:cBhvr>
                                      <p:to>
                                        <p:strVal val="0.25"/>
                                      </p:to>
                                    </p:set>
                                    <p:animEffect filter="image" prLst="opacity: 0.25">
                                      <p:cBhvr rctx="IE">
                                        <p:cTn id="34" dur="indefinite"/>
                                        <p:tgtEl>
                                          <p:spTgt spid="5"/>
                                        </p:tgtEl>
                                      </p:cBhvr>
                                    </p:animEffect>
                                  </p:childTnLst>
                                </p:cTn>
                              </p:par>
                              <p:par>
                                <p:cTn id="35" presetID="9" presetClass="emph" presetSubtype="0" grpId="0" nodeType="withEffect">
                                  <p:stCondLst>
                                    <p:cond delay="0"/>
                                  </p:stCondLst>
                                  <p:childTnLst>
                                    <p:set>
                                      <p:cBhvr>
                                        <p:cTn id="36" dur="indefinite"/>
                                        <p:tgtEl>
                                          <p:spTgt spid="18"/>
                                        </p:tgtEl>
                                        <p:attrNameLst>
                                          <p:attrName>style.opacity</p:attrName>
                                        </p:attrNameLst>
                                      </p:cBhvr>
                                      <p:to>
                                        <p:strVal val="0.25"/>
                                      </p:to>
                                    </p:set>
                                    <p:animEffect filter="image" prLst="opacity: 0.25">
                                      <p:cBhvr rctx="IE">
                                        <p:cTn id="37"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23" name="Title 22">
            <a:extLst>
              <a:ext uri="{FF2B5EF4-FFF2-40B4-BE49-F238E27FC236}">
                <a16:creationId xmlns:a16="http://schemas.microsoft.com/office/drawing/2014/main" id="{934B7916-865F-7C6B-3DD9-5BB09A8F59F2}"/>
              </a:ext>
            </a:extLst>
          </p:cNvPr>
          <p:cNvSpPr>
            <a:spLocks noGrp="1"/>
          </p:cNvSpPr>
          <p:nvPr>
            <p:ph type="title"/>
          </p:nvPr>
        </p:nvSpPr>
        <p:spPr>
          <a:xfrm>
            <a:off x="562785" y="317284"/>
            <a:ext cx="8665564" cy="752929"/>
          </a:xfrm>
        </p:spPr>
        <p:txBody>
          <a:bodyPr/>
          <a:lstStyle/>
          <a:p>
            <a:r>
              <a:rPr lang="en-US" dirty="0"/>
              <a:t>Dynamic Learner Profile as User Progresses</a:t>
            </a:r>
          </a:p>
        </p:txBody>
      </p:sp>
      <p:pic>
        <p:nvPicPr>
          <p:cNvPr id="5" name="Picture 4" descr="A screenshot of a computer program&#10;&#10;Description automatically generated">
            <a:extLst>
              <a:ext uri="{FF2B5EF4-FFF2-40B4-BE49-F238E27FC236}">
                <a16:creationId xmlns:a16="http://schemas.microsoft.com/office/drawing/2014/main" id="{3D7C441A-C0D9-9DB3-0097-C5091CBCD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6" y="1225052"/>
            <a:ext cx="5437772" cy="4513160"/>
          </a:xfrm>
          <a:prstGeom prst="rect">
            <a:avLst/>
          </a:prstGeom>
        </p:spPr>
      </p:pic>
      <p:pic>
        <p:nvPicPr>
          <p:cNvPr id="2" name="Picture 1" descr="A picture containing indoor, sky, computer&#10;&#10;Description generated with high confidence">
            <a:extLst>
              <a:ext uri="{FF2B5EF4-FFF2-40B4-BE49-F238E27FC236}">
                <a16:creationId xmlns:a16="http://schemas.microsoft.com/office/drawing/2014/main" id="{86049C2A-688A-F71E-A4E9-1AEBA346C87D}"/>
              </a:ext>
            </a:extLst>
          </p:cNvPr>
          <p:cNvPicPr>
            <a:picLocks noChangeAspect="1"/>
          </p:cNvPicPr>
          <p:nvPr/>
        </p:nvPicPr>
        <p:blipFill>
          <a:blip r:embed="rId4"/>
          <a:stretch>
            <a:fillRect/>
          </a:stretch>
        </p:blipFill>
        <p:spPr>
          <a:xfrm>
            <a:off x="6754230" y="1274795"/>
            <a:ext cx="4752243" cy="4248132"/>
          </a:xfrm>
          <a:prstGeom prst="rect">
            <a:avLst/>
          </a:prstGeom>
        </p:spPr>
      </p:pic>
      <p:sp>
        <p:nvSpPr>
          <p:cNvPr id="3" name="Arrow: Left-Right 2">
            <a:extLst>
              <a:ext uri="{FF2B5EF4-FFF2-40B4-BE49-F238E27FC236}">
                <a16:creationId xmlns:a16="http://schemas.microsoft.com/office/drawing/2014/main" id="{148C690D-24C3-4669-1173-09B7CD668DDE}"/>
              </a:ext>
            </a:extLst>
          </p:cNvPr>
          <p:cNvSpPr/>
          <p:nvPr/>
        </p:nvSpPr>
        <p:spPr>
          <a:xfrm>
            <a:off x="5588692" y="3092442"/>
            <a:ext cx="991872" cy="61519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790FA7-7A1B-009D-2D92-E3512BC265F0}"/>
              </a:ext>
            </a:extLst>
          </p:cNvPr>
          <p:cNvSpPr txBox="1"/>
          <p:nvPr/>
        </p:nvSpPr>
        <p:spPr>
          <a:xfrm>
            <a:off x="8607188" y="1332931"/>
            <a:ext cx="1880643" cy="400110"/>
          </a:xfrm>
          <a:prstGeom prst="rect">
            <a:avLst/>
          </a:prstGeom>
          <a:noFill/>
        </p:spPr>
        <p:txBody>
          <a:bodyPr wrap="none" rtlCol="0">
            <a:spAutoFit/>
          </a:bodyPr>
          <a:lstStyle/>
          <a:p>
            <a:r>
              <a:rPr lang="en-US" sz="2000" b="1" dirty="0">
                <a:solidFill>
                  <a:srgbClr val="F6F7F8"/>
                </a:solidFill>
              </a:rPr>
              <a:t>Learning path</a:t>
            </a:r>
          </a:p>
        </p:txBody>
      </p:sp>
    </p:spTree>
    <p:extLst>
      <p:ext uri="{BB962C8B-B14F-4D97-AF65-F5344CB8AC3E}">
        <p14:creationId xmlns:p14="http://schemas.microsoft.com/office/powerpoint/2010/main" val="22755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4124-6F0B-4356-8417-CC24979D78AE}"/>
              </a:ext>
            </a:extLst>
          </p:cNvPr>
          <p:cNvSpPr>
            <a:spLocks noGrp="1"/>
          </p:cNvSpPr>
          <p:nvPr>
            <p:ph type="ctrTitle"/>
          </p:nvPr>
        </p:nvSpPr>
        <p:spPr/>
        <p:txBody>
          <a:bodyPr/>
          <a:lstStyle/>
          <a:p>
            <a:r>
              <a:rPr lang="en-US" dirty="0"/>
              <a:t>Demo </a:t>
            </a:r>
          </a:p>
        </p:txBody>
      </p:sp>
    </p:spTree>
    <p:extLst>
      <p:ext uri="{BB962C8B-B14F-4D97-AF65-F5344CB8AC3E}">
        <p14:creationId xmlns:p14="http://schemas.microsoft.com/office/powerpoint/2010/main" val="361004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indoor, sky, computer&#10;&#10;Description generated with high confidence">
            <a:extLst>
              <a:ext uri="{FF2B5EF4-FFF2-40B4-BE49-F238E27FC236}">
                <a16:creationId xmlns:a16="http://schemas.microsoft.com/office/drawing/2014/main" id="{5CDAEDD8-BC0E-4B8D-9AD1-90DA1E74A3AC}"/>
              </a:ext>
            </a:extLst>
          </p:cNvPr>
          <p:cNvPicPr>
            <a:picLocks noChangeAspect="1"/>
          </p:cNvPicPr>
          <p:nvPr/>
        </p:nvPicPr>
        <p:blipFill>
          <a:blip r:embed="rId2"/>
          <a:stretch>
            <a:fillRect/>
          </a:stretch>
        </p:blipFill>
        <p:spPr>
          <a:xfrm>
            <a:off x="7217411" y="1647702"/>
            <a:ext cx="4752243" cy="4248132"/>
          </a:xfrm>
          <a:prstGeom prst="rect">
            <a:avLst/>
          </a:prstGeom>
        </p:spPr>
      </p:pic>
      <p:pic>
        <p:nvPicPr>
          <p:cNvPr id="4" name="Picture 4" descr="A close up of a map&#10;&#10;Description generated with high confidence">
            <a:extLst>
              <a:ext uri="{FF2B5EF4-FFF2-40B4-BE49-F238E27FC236}">
                <a16:creationId xmlns:a16="http://schemas.microsoft.com/office/drawing/2014/main" id="{EBD4A5A2-E98D-4306-B6EC-51733F032244}"/>
              </a:ext>
            </a:extLst>
          </p:cNvPr>
          <p:cNvPicPr>
            <a:picLocks noChangeAspect="1"/>
          </p:cNvPicPr>
          <p:nvPr/>
        </p:nvPicPr>
        <p:blipFill>
          <a:blip r:embed="rId3"/>
          <a:stretch>
            <a:fillRect/>
          </a:stretch>
        </p:blipFill>
        <p:spPr>
          <a:xfrm>
            <a:off x="91939" y="1540947"/>
            <a:ext cx="5524132" cy="4461641"/>
          </a:xfrm>
          <a:prstGeom prst="rect">
            <a:avLst/>
          </a:prstGeom>
        </p:spPr>
      </p:pic>
      <p:sp>
        <p:nvSpPr>
          <p:cNvPr id="7" name="Text Placeholder 6"/>
          <p:cNvSpPr>
            <a:spLocks noGrp="1"/>
          </p:cNvSpPr>
          <p:nvPr>
            <p:ph type="subTitle" idx="1"/>
          </p:nvPr>
        </p:nvSpPr>
        <p:spPr>
          <a:xfrm>
            <a:off x="80208" y="939836"/>
            <a:ext cx="5209879" cy="1655762"/>
          </a:xfrm>
        </p:spPr>
        <p:txBody>
          <a:bodyPr vert="horz" lIns="91440" tIns="45720" rIns="91440" bIns="45720" rtlCol="0" anchor="t">
            <a:normAutofit/>
          </a:bodyPr>
          <a:lstStyle/>
          <a:p>
            <a:pPr algn="l"/>
            <a:r>
              <a:rPr lang="en-US" sz="1800" dirty="0">
                <a:latin typeface="+mn-lt"/>
              </a:rPr>
              <a:t>Nodes:  modules</a:t>
            </a:r>
          </a:p>
          <a:p>
            <a:pPr algn="l"/>
            <a:r>
              <a:rPr lang="en-US" sz="1800" dirty="0">
                <a:latin typeface="+mn-lt"/>
              </a:rPr>
              <a:t>Edges:  correlations               </a:t>
            </a:r>
          </a:p>
        </p:txBody>
      </p:sp>
      <p:pic>
        <p:nvPicPr>
          <p:cNvPr id="3" name="Picture 2">
            <a:extLst>
              <a:ext uri="{FF2B5EF4-FFF2-40B4-BE49-F238E27FC236}">
                <a16:creationId xmlns:a16="http://schemas.microsoft.com/office/drawing/2014/main" id="{B139C2DB-AAA8-2B23-5B09-39EB5FBB76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9514" y="111144"/>
            <a:ext cx="905774" cy="630877"/>
          </a:xfrm>
          <a:prstGeom prst="rect">
            <a:avLst/>
          </a:prstGeom>
        </p:spPr>
      </p:pic>
      <p:sp>
        <p:nvSpPr>
          <p:cNvPr id="5" name="Arrow: Right 4">
            <a:extLst>
              <a:ext uri="{FF2B5EF4-FFF2-40B4-BE49-F238E27FC236}">
                <a16:creationId xmlns:a16="http://schemas.microsoft.com/office/drawing/2014/main" id="{B94AD959-F2B4-47EC-0C89-061EF0C25A89}"/>
              </a:ext>
            </a:extLst>
          </p:cNvPr>
          <p:cNvSpPr/>
          <p:nvPr/>
        </p:nvSpPr>
        <p:spPr>
          <a:xfrm>
            <a:off x="5627802" y="3193234"/>
            <a:ext cx="1362173" cy="6588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2">
            <a:extLst>
              <a:ext uri="{FF2B5EF4-FFF2-40B4-BE49-F238E27FC236}">
                <a16:creationId xmlns:a16="http://schemas.microsoft.com/office/drawing/2014/main" id="{1E4D1265-DD4D-02DA-DAE1-FFD96414F5A2}"/>
              </a:ext>
            </a:extLst>
          </p:cNvPr>
          <p:cNvSpPr txBox="1">
            <a:spLocks/>
          </p:cNvSpPr>
          <p:nvPr/>
        </p:nvSpPr>
        <p:spPr>
          <a:xfrm>
            <a:off x="517294" y="317284"/>
            <a:ext cx="10773956" cy="752929"/>
          </a:xfrm>
        </p:spPr>
        <p:txBody>
          <a:bodyPr anchor="b"/>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3600" b="1" kern="0" dirty="0">
                <a:solidFill>
                  <a:srgbClr val="002F56"/>
                </a:solidFill>
                <a:latin typeface="Calibri" panose="020F0502020204030204" pitchFamily="34" charset="0"/>
                <a:ea typeface="Calibri" panose="020F0502020204030204" pitchFamily="34" charset="0"/>
                <a:cs typeface="Calibri" panose="020F0502020204030204" pitchFamily="34" charset="0"/>
              </a:rPr>
              <a:t>Network of Knowledge </a:t>
            </a:r>
            <a:r>
              <a:rPr lang="en-US" sz="3600" b="1" kern="0" dirty="0">
                <a:solidFill>
                  <a:srgbClr val="002F56"/>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Dynamic Learning paths</a:t>
            </a:r>
            <a:endParaRPr lang="en-US" sz="3600" b="1" kern="0" dirty="0">
              <a:solidFill>
                <a:srgbClr val="002F56"/>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 Placeholder 6">
            <a:extLst>
              <a:ext uri="{FF2B5EF4-FFF2-40B4-BE49-F238E27FC236}">
                <a16:creationId xmlns:a16="http://schemas.microsoft.com/office/drawing/2014/main" id="{1A6F77FF-AAFE-2AD9-630A-33AC2F9931D8}"/>
              </a:ext>
            </a:extLst>
          </p:cNvPr>
          <p:cNvSpPr txBox="1">
            <a:spLocks/>
          </p:cNvSpPr>
          <p:nvPr/>
        </p:nvSpPr>
        <p:spPr>
          <a:xfrm>
            <a:off x="7142452" y="870709"/>
            <a:ext cx="5209879" cy="1655762"/>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0" marR="0" lvl="0" indent="0" algn="ctr" rtl="0">
              <a:lnSpc>
                <a:spcPct val="90000"/>
              </a:lnSpc>
              <a:spcBef>
                <a:spcPts val="1000"/>
              </a:spcBef>
              <a:spcAft>
                <a:spcPts val="0"/>
              </a:spcAft>
              <a:buClr>
                <a:schemeClr val="dk1"/>
              </a:buClr>
              <a:buSzPts val="22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pPr algn="l"/>
            <a:r>
              <a:rPr lang="en-US" sz="1800" kern="0">
                <a:latin typeface="+mn-lt"/>
              </a:rPr>
              <a:t>Nodes:  modules</a:t>
            </a:r>
          </a:p>
          <a:p>
            <a:pPr algn="l"/>
            <a:r>
              <a:rPr lang="en-US" sz="1800" kern="0">
                <a:latin typeface="+mn-lt"/>
              </a:rPr>
              <a:t>Edges:  pre-requisites                </a:t>
            </a:r>
            <a:endParaRPr lang="en-US" sz="1800" kern="0" dirty="0">
              <a:latin typeface="+mn-lt"/>
            </a:endParaRPr>
          </a:p>
        </p:txBody>
      </p:sp>
    </p:spTree>
    <p:extLst>
      <p:ext uri="{BB962C8B-B14F-4D97-AF65-F5344CB8AC3E}">
        <p14:creationId xmlns:p14="http://schemas.microsoft.com/office/powerpoint/2010/main" val="1887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emplates xmlns="ececf9de-24cc-40ff-be27-6892b9dac156" xsi:nil="true"/>
    <NotebookType xmlns="ececf9de-24cc-40ff-be27-6892b9dac156" xsi:nil="true"/>
    <Students xmlns="ececf9de-24cc-40ff-be27-6892b9dac156">
      <UserInfo>
        <DisplayName/>
        <AccountId xsi:nil="true"/>
        <AccountType/>
      </UserInfo>
    </Students>
    <Self_Registration_Enabled xmlns="ececf9de-24cc-40ff-be27-6892b9dac156" xsi:nil="true"/>
    <Teachers xmlns="ececf9de-24cc-40ff-be27-6892b9dac156">
      <UserInfo>
        <DisplayName/>
        <AccountId xsi:nil="true"/>
        <AccountType/>
      </UserInfo>
    </Teachers>
    <Student_Groups xmlns="ececf9de-24cc-40ff-be27-6892b9dac156">
      <UserInfo>
        <DisplayName/>
        <AccountId xsi:nil="true"/>
        <AccountType/>
      </UserInfo>
    </Student_Groups>
    <AppVersion xmlns="ececf9de-24cc-40ff-be27-6892b9dac156" xsi:nil="true"/>
    <IsNotebookLocked xmlns="ececf9de-24cc-40ff-be27-6892b9dac156" xsi:nil="true"/>
    <Math_Settings xmlns="ececf9de-24cc-40ff-be27-6892b9dac156" xsi:nil="true"/>
    <Invited_Students xmlns="ececf9de-24cc-40ff-be27-6892b9dac156" xsi:nil="true"/>
    <LMS_Mappings xmlns="ececf9de-24cc-40ff-be27-6892b9dac156" xsi:nil="true"/>
    <Is_Collaboration_Space_Locked xmlns="ececf9de-24cc-40ff-be27-6892b9dac156" xsi:nil="true"/>
    <_activity xmlns="ececf9de-24cc-40ff-be27-6892b9dac156" xsi:nil="true"/>
    <Has_Teacher_Only_SectionGroup xmlns="ececf9de-24cc-40ff-be27-6892b9dac156" xsi:nil="true"/>
    <FolderType xmlns="ececf9de-24cc-40ff-be27-6892b9dac156" xsi:nil="true"/>
    <Distribution_Groups xmlns="ececf9de-24cc-40ff-be27-6892b9dac156" xsi:nil="true"/>
    <TeamsChannelId xmlns="ececf9de-24cc-40ff-be27-6892b9dac156" xsi:nil="true"/>
    <DefaultSectionNames xmlns="ececf9de-24cc-40ff-be27-6892b9dac156" xsi:nil="true"/>
    <CultureName xmlns="ececf9de-24cc-40ff-be27-6892b9dac156" xsi:nil="true"/>
    <Owner xmlns="ececf9de-24cc-40ff-be27-6892b9dac156">
      <UserInfo>
        <DisplayName/>
        <AccountId xsi:nil="true"/>
        <AccountType/>
      </UserInfo>
    </Owner>
    <Invited_Teachers xmlns="ececf9de-24cc-40ff-be27-6892b9dac156" xsi:nil="true"/>
    <Teams_Channel_Section_Location xmlns="ececf9de-24cc-40ff-be27-6892b9dac15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776022BDEBD24598A08B824DCD9EDA" ma:contentTypeVersion="40" ma:contentTypeDescription="Create a new document." ma:contentTypeScope="" ma:versionID="bf8fe996febd405e7fd3dba3f77c0a58">
  <xsd:schema xmlns:xsd="http://www.w3.org/2001/XMLSchema" xmlns:xs="http://www.w3.org/2001/XMLSchema" xmlns:p="http://schemas.microsoft.com/office/2006/metadata/properties" xmlns:ns1="http://schemas.microsoft.com/sharepoint/v3" xmlns:ns3="ececf9de-24cc-40ff-be27-6892b9dac156" xmlns:ns4="135a453f-f833-4b96-9c61-df138c3fa5e5" targetNamespace="http://schemas.microsoft.com/office/2006/metadata/properties" ma:root="true" ma:fieldsID="8021df45c79dfc564c09ee426386b12e" ns1:_="" ns3:_="" ns4:_="">
    <xsd:import namespace="http://schemas.microsoft.com/sharepoint/v3"/>
    <xsd:import namespace="ececf9de-24cc-40ff-be27-6892b9dac156"/>
    <xsd:import namespace="135a453f-f833-4b96-9c61-df138c3fa5e5"/>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element ref="ns3:MediaLengthInSeconds" minOccurs="0"/>
                <xsd:element ref="ns3:Math_Settings" minOccurs="0"/>
                <xsd:element ref="ns3:Distribution_Groups" minOccurs="0"/>
                <xsd:element ref="ns3:LMS_Mappings" minOccurs="0"/>
                <xsd:element ref="ns3:Teams_Channel_Section_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8" nillable="true" ma:displayName="Unified Compliance Policy Properties" ma:hidden="true" ma:internalName="_ip_UnifiedCompliancePolicyProperties">
      <xsd:simpleType>
        <xsd:restriction base="dms:Note"/>
      </xsd:simpleType>
    </xsd:element>
    <xsd:element name="_ip_UnifiedCompliancePolicyUIAction" ma:index="3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ecf9de-24cc-40ff-be27-6892b9dac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2" nillable="true" ma:displayName="Default Section Names" ma:internalName="DefaultSectionNames">
      <xsd:simpleType>
        <xsd:restriction base="dms:Note">
          <xsd:maxLength value="255"/>
        </xsd:restriction>
      </xsd:simpleType>
    </xsd:element>
    <xsd:element name="Templates" ma:index="23" nillable="true" ma:displayName="Templates" ma:internalName="Templates">
      <xsd:simpleType>
        <xsd:restriction base="dms:Note">
          <xsd:maxLength value="255"/>
        </xsd:restriction>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element name="MediaLengthInSeconds" ma:index="40" nillable="true" ma:displayName="Length (seconds)" ma:internalName="MediaLengthInSeconds" ma:readOnly="true">
      <xsd:simpleType>
        <xsd:restriction base="dms:Unknown"/>
      </xsd:simpleType>
    </xsd:element>
    <xsd:element name="Math_Settings" ma:index="41" nillable="true" ma:displayName="Math Settings" ma:internalName="Math_Settings">
      <xsd:simpleType>
        <xsd:restriction base="dms:Text"/>
      </xsd:simpleType>
    </xsd:element>
    <xsd:element name="Distribution_Groups" ma:index="42" nillable="true" ma:displayName="Distribution Groups" ma:internalName="Distribution_Groups">
      <xsd:simpleType>
        <xsd:restriction base="dms:Note">
          <xsd:maxLength value="255"/>
        </xsd:restriction>
      </xsd:simpleType>
    </xsd:element>
    <xsd:element name="LMS_Mappings" ma:index="43" nillable="true" ma:displayName="LMS Mappings" ma:internalName="LMS_Mappings">
      <xsd:simpleType>
        <xsd:restriction base="dms:Note">
          <xsd:maxLength value="255"/>
        </xsd:restriction>
      </xsd:simpleType>
    </xsd:element>
    <xsd:element name="Teams_Channel_Section_Location" ma:index="44" nillable="true" ma:displayName="Teams Channel Section Location" ma:internalName="Teams_Channel_Section_Location">
      <xsd:simpleType>
        <xsd:restriction base="dms:Text"/>
      </xsd:simpleType>
    </xsd:element>
    <xsd:element name="_activity" ma:index="45" nillable="true" ma:displayName="_activity" ma:hidden="true" ma:internalName="_activity">
      <xsd:simpleType>
        <xsd:restriction base="dms:Note"/>
      </xsd:simpleType>
    </xsd:element>
    <xsd:element name="MediaServiceObjectDetectorVersions" ma:index="46" nillable="true" ma:displayName="MediaServiceObjectDetectorVersions" ma:description="" ma:hidden="true" ma:indexed="true" ma:internalName="MediaServiceObjectDetectorVersions" ma:readOnly="true">
      <xsd:simpleType>
        <xsd:restriction base="dms:Text"/>
      </xsd:simpleType>
    </xsd:element>
    <xsd:element name="MediaServiceSystemTags" ma:index="47"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5a453f-f833-4b96-9c61-df138c3fa5e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807435-82D5-415D-8653-27081648C44F}">
  <ds:schemaRefs>
    <ds:schemaRef ds:uri="135a453f-f833-4b96-9c61-df138c3fa5e5"/>
    <ds:schemaRef ds:uri="http://schemas.microsoft.com/sharepoint/v3"/>
    <ds:schemaRef ds:uri="http://schemas.microsoft.com/office/2006/documentManagement/types"/>
    <ds:schemaRef ds:uri="ececf9de-24cc-40ff-be27-6892b9dac156"/>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289F9E9-CF84-4F29-BDA1-C5B69F0612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ecf9de-24cc-40ff-be27-6892b9dac156"/>
    <ds:schemaRef ds:uri="135a453f-f833-4b96-9c61-df138c3fa5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F66D5D-6637-49D1-8B96-A36C51E835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47900</TotalTime>
  <Words>2016</Words>
  <Application>Microsoft Office PowerPoint</Application>
  <PresentationFormat>Widescreen</PresentationFormat>
  <Paragraphs>241</Paragraphs>
  <Slides>17</Slides>
  <Notes>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6" baseType="lpstr">
      <vt:lpstr>Arial</vt:lpstr>
      <vt:lpstr>Arial,Sans-Serif</vt:lpstr>
      <vt:lpstr>Calibri</vt:lpstr>
      <vt:lpstr>Cambria</vt:lpstr>
      <vt:lpstr>europa</vt:lpstr>
      <vt:lpstr>Kalinga</vt:lpstr>
      <vt:lpstr>1_Office Theme</vt:lpstr>
      <vt:lpstr>2_Office Theme</vt:lpstr>
      <vt:lpstr>think-cell Slide</vt:lpstr>
      <vt:lpstr>ASPIRE: All Services Personnel and Institutional Readiness Engine</vt:lpstr>
      <vt:lpstr>Overview</vt:lpstr>
      <vt:lpstr>All Services Personnel and Readiness Engine </vt:lpstr>
      <vt:lpstr>ASPIRE PARTNERS</vt:lpstr>
      <vt:lpstr>   Research</vt:lpstr>
      <vt:lpstr>ASPIRE’s education entails…</vt:lpstr>
      <vt:lpstr>Dynamic Learner Profile as User Progresses</vt:lpstr>
      <vt:lpstr>Demo </vt:lpstr>
      <vt:lpstr>PowerPoint Presentation</vt:lpstr>
      <vt:lpstr>PowerPoint Presentation</vt:lpstr>
      <vt:lpstr>Demo </vt:lpstr>
      <vt:lpstr>AI-based Dynamic Learning Path</vt:lpstr>
      <vt:lpstr>All Services Personnel and Readiness Engine </vt:lpstr>
      <vt:lpstr>How to Get Involved</vt:lpstr>
      <vt:lpstr>Back up slides </vt:lpstr>
      <vt:lpstr>Dynamic Learning Path</vt:lpstr>
      <vt:lpstr>AI-based dynamic assessment– By Scaled Entelechy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Gormley</dc:creator>
  <cp:lastModifiedBy>Gera, Ralucca (CIV)</cp:lastModifiedBy>
  <cp:revision>583</cp:revision>
  <dcterms:created xsi:type="dcterms:W3CDTF">2021-01-15T17:02:58Z</dcterms:created>
  <dcterms:modified xsi:type="dcterms:W3CDTF">2024-01-24T19:03:19Z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0x0101006C776022BDEBD24598A08B824DCD9EDA</vt:lpwstr>
  </property>
  <property fmtid="{D5CDD505-2E9C-101B-9397-08002B2CF9AE}" pid="3" name="MediaServiceImageTags">
    <vt:lpwstr/>
  </property>
</Properties>
</file>