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theme/theme8.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9.xml" ContentType="application/vnd.openxmlformats-officedocument.theme+xml"/>
  <Override PartName="/ppt/slideLayouts/slideLayout26.xml" ContentType="application/vnd.openxmlformats-officedocument.presentationml.slideLayout+xml"/>
  <Override PartName="/ppt/theme/theme10.xml" ContentType="application/vnd.openxmlformats-officedocument.theme+xml"/>
  <Override PartName="/ppt/slideLayouts/slideLayout27.xml" ContentType="application/vnd.openxmlformats-officedocument.presentationml.slideLayout+xml"/>
  <Override PartName="/ppt/theme/theme11.xml" ContentType="application/vnd.openxmlformats-officedocument.theme+xml"/>
  <Override PartName="/ppt/slideLayouts/slideLayout28.xml" ContentType="application/vnd.openxmlformats-officedocument.presentationml.slideLayout+xml"/>
  <Override PartName="/ppt/theme/theme12.xml" ContentType="application/vnd.openxmlformats-officedocument.theme+xml"/>
  <Override PartName="/ppt/slideLayouts/slideLayout2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4"/>
    <p:sldMasterId id="2147483680" r:id="rId5"/>
    <p:sldMasterId id="2147483683" r:id="rId6"/>
    <p:sldMasterId id="2147483686" r:id="rId7"/>
    <p:sldMasterId id="2147483670" r:id="rId8"/>
    <p:sldMasterId id="2147483662" r:id="rId9"/>
    <p:sldMasterId id="2147483677" r:id="rId10"/>
    <p:sldMasterId id="2147483693" r:id="rId11"/>
    <p:sldMasterId id="2147483695" r:id="rId12"/>
    <p:sldMasterId id="2147483697" r:id="rId13"/>
    <p:sldMasterId id="2147483699" r:id="rId14"/>
    <p:sldMasterId id="2147483703" r:id="rId15"/>
    <p:sldMasterId id="2147483705" r:id="rId16"/>
  </p:sldMasterIdLst>
  <p:notesMasterIdLst>
    <p:notesMasterId r:id="rId38"/>
  </p:notesMasterIdLst>
  <p:sldIdLst>
    <p:sldId id="945" r:id="rId17"/>
    <p:sldId id="947" r:id="rId18"/>
    <p:sldId id="965" r:id="rId19"/>
    <p:sldId id="963" r:id="rId20"/>
    <p:sldId id="964" r:id="rId21"/>
    <p:sldId id="948" r:id="rId22"/>
    <p:sldId id="950" r:id="rId23"/>
    <p:sldId id="951" r:id="rId24"/>
    <p:sldId id="952" r:id="rId25"/>
    <p:sldId id="953" r:id="rId26"/>
    <p:sldId id="966" r:id="rId27"/>
    <p:sldId id="955" r:id="rId28"/>
    <p:sldId id="956" r:id="rId29"/>
    <p:sldId id="957" r:id="rId30"/>
    <p:sldId id="959" r:id="rId31"/>
    <p:sldId id="960" r:id="rId32"/>
    <p:sldId id="958" r:id="rId33"/>
    <p:sldId id="961" r:id="rId34"/>
    <p:sldId id="967" r:id="rId35"/>
    <p:sldId id="968" r:id="rId36"/>
    <p:sldId id="96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nnor Barniskis" initials="CB" lastIdx="5" clrIdx="0">
    <p:extLst>
      <p:ext uri="{19B8F6BF-5375-455C-9EA6-DF929625EA0E}">
        <p15:presenceInfo xmlns:p15="http://schemas.microsoft.com/office/powerpoint/2012/main" userId="Connor Barnisk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60A3"/>
    <a:srgbClr val="FFD503"/>
    <a:srgbClr val="86D1FA"/>
    <a:srgbClr val="00457C"/>
    <a:srgbClr val="929292"/>
    <a:srgbClr val="D8A424"/>
    <a:srgbClr val="FBF5E6"/>
    <a:srgbClr val="B5C4DE"/>
    <a:srgbClr val="E9E9E9"/>
    <a:srgbClr val="8C8C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43" d="100"/>
          <a:sy n="143" d="100"/>
        </p:scale>
        <p:origin x="206"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commentAuthors" Target="commentAuthors.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XX</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4D56-4A27-89E6-C2DE114625FB}"/>
              </c:ext>
            </c:extLst>
          </c:dPt>
          <c:dPt>
            <c:idx val="1"/>
            <c:bubble3D val="0"/>
            <c:spPr>
              <a:gradFill flip="none" rotWithShape="1">
                <a:gsLst>
                  <a:gs pos="0">
                    <a:schemeClr val="accent1">
                      <a:lumMod val="0"/>
                      <a:lumOff val="100000"/>
                    </a:schemeClr>
                  </a:gs>
                  <a:gs pos="35000">
                    <a:schemeClr val="accent1">
                      <a:lumMod val="0"/>
                      <a:lumOff val="100000"/>
                    </a:schemeClr>
                  </a:gs>
                  <a:gs pos="100000">
                    <a:schemeClr val="bg2"/>
                  </a:gs>
                </a:gsLst>
                <a:path path="circle">
                  <a:fillToRect l="50000" t="-80000" r="50000" b="180000"/>
                </a:path>
                <a:tileRect/>
              </a:gradFill>
              <a:ln>
                <a:noFill/>
              </a:ln>
              <a:effectLst/>
            </c:spPr>
            <c:extLst>
              <c:ext xmlns:c16="http://schemas.microsoft.com/office/drawing/2014/chart" uri="{C3380CC4-5D6E-409C-BE32-E72D297353CC}">
                <c16:uniqueId val="{00000003-4D56-4A27-89E6-C2DE114625FB}"/>
              </c:ext>
            </c:extLst>
          </c:dPt>
          <c:cat>
            <c:strRef>
              <c:f>Sheet1!$A$2:$A$3</c:f>
              <c:strCache>
                <c:ptCount val="2"/>
                <c:pt idx="0">
                  <c:v>First</c:v>
                </c:pt>
                <c:pt idx="1">
                  <c:v>Auto</c:v>
                </c:pt>
              </c:strCache>
            </c:strRef>
          </c:cat>
          <c:val>
            <c:numRef>
              <c:f>Sheet1!$B$2:$B$3</c:f>
              <c:numCache>
                <c:formatCode>General</c:formatCode>
                <c:ptCount val="2"/>
                <c:pt idx="0">
                  <c:v>45</c:v>
                </c:pt>
                <c:pt idx="1">
                  <c:v>55</c:v>
                </c:pt>
              </c:numCache>
            </c:numRef>
          </c:val>
          <c:extLst>
            <c:ext xmlns:c16="http://schemas.microsoft.com/office/drawing/2014/chart" uri="{C3380CC4-5D6E-409C-BE32-E72D297353CC}">
              <c16:uniqueId val="{00000004-4D56-4A27-89E6-C2DE114625F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Series 1</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18-24</c:v>
                </c:pt>
                <c:pt idx="1">
                  <c:v>25-44</c:v>
                </c:pt>
                <c:pt idx="2">
                  <c:v>45-64</c:v>
                </c:pt>
                <c:pt idx="3">
                  <c:v>65+</c:v>
                </c:pt>
              </c:strCache>
            </c:strRef>
          </c:cat>
          <c:val>
            <c:numRef>
              <c:f>Sheet1!$B$2:$B$5</c:f>
              <c:numCache>
                <c:formatCode>0%</c:formatCode>
                <c:ptCount val="4"/>
                <c:pt idx="0">
                  <c:v>0.8</c:v>
                </c:pt>
                <c:pt idx="1">
                  <c:v>0.85</c:v>
                </c:pt>
                <c:pt idx="2">
                  <c:v>0.3</c:v>
                </c:pt>
                <c:pt idx="3">
                  <c:v>0.15</c:v>
                </c:pt>
              </c:numCache>
            </c:numRef>
          </c:val>
          <c:extLst>
            <c:ext xmlns:c16="http://schemas.microsoft.com/office/drawing/2014/chart" uri="{C3380CC4-5D6E-409C-BE32-E72D297353CC}">
              <c16:uniqueId val="{00000000-DB02-4209-A75D-337A3739B55F}"/>
            </c:ext>
          </c:extLst>
        </c:ser>
        <c:dLbls>
          <c:showLegendKey val="0"/>
          <c:showVal val="0"/>
          <c:showCatName val="0"/>
          <c:showSerName val="0"/>
          <c:showPercent val="0"/>
          <c:showBubbleSize val="0"/>
        </c:dLbls>
        <c:gapWidth val="40"/>
        <c:axId val="445150480"/>
        <c:axId val="445152440"/>
      </c:barChart>
      <c:catAx>
        <c:axId val="445150480"/>
        <c:scaling>
          <c:orientation val="minMax"/>
        </c:scaling>
        <c:delete val="1"/>
        <c:axPos val="l"/>
        <c:numFmt formatCode="General" sourceLinked="1"/>
        <c:majorTickMark val="none"/>
        <c:minorTickMark val="none"/>
        <c:tickLblPos val="nextTo"/>
        <c:crossAx val="445152440"/>
        <c:crosses val="autoZero"/>
        <c:auto val="1"/>
        <c:lblAlgn val="ctr"/>
        <c:lblOffset val="100"/>
        <c:noMultiLvlLbl val="0"/>
      </c:catAx>
      <c:valAx>
        <c:axId val="445152440"/>
        <c:scaling>
          <c:orientation val="minMax"/>
          <c:max val="1.2"/>
          <c:min val="0"/>
        </c:scaling>
        <c:delete val="1"/>
        <c:axPos val="b"/>
        <c:numFmt formatCode="0%" sourceLinked="1"/>
        <c:majorTickMark val="out"/>
        <c:minorTickMark val="none"/>
        <c:tickLblPos val="nextTo"/>
        <c:crossAx val="445150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3"/>
              </a:solidFill>
              <a:ln>
                <a:noFill/>
              </a:ln>
              <a:effectLst/>
            </c:spPr>
            <c:extLst>
              <c:ext xmlns:c16="http://schemas.microsoft.com/office/drawing/2014/chart" uri="{C3380CC4-5D6E-409C-BE32-E72D297353CC}">
                <c16:uniqueId val="{00000001-991D-48A7-A6F4-2754513B3F38}"/>
              </c:ext>
            </c:extLst>
          </c:dPt>
          <c:dPt>
            <c:idx val="1"/>
            <c:bubble3D val="0"/>
            <c:spPr>
              <a:solidFill>
                <a:schemeClr val="bg2"/>
              </a:solidFill>
              <a:ln>
                <a:noFill/>
              </a:ln>
              <a:effectLst/>
            </c:spPr>
            <c:extLst>
              <c:ext xmlns:c16="http://schemas.microsoft.com/office/drawing/2014/chart" uri="{C3380CC4-5D6E-409C-BE32-E72D297353CC}">
                <c16:uniqueId val="{00000003-991D-48A7-A6F4-2754513B3F38}"/>
              </c:ext>
            </c:extLst>
          </c:dPt>
          <c:dLbls>
            <c:delete val="1"/>
          </c:dLbls>
          <c:cat>
            <c:strRef>
              <c:f>Sheet1!$A$2:$A$3</c:f>
              <c:strCache>
                <c:ptCount val="2"/>
                <c:pt idx="0">
                  <c:v>Men</c:v>
                </c:pt>
                <c:pt idx="1">
                  <c:v>na</c:v>
                </c:pt>
              </c:strCache>
            </c:strRef>
          </c:cat>
          <c:val>
            <c:numRef>
              <c:f>Sheet1!$B$2:$B$3</c:f>
              <c:numCache>
                <c:formatCode>General</c:formatCode>
                <c:ptCount val="2"/>
                <c:pt idx="0">
                  <c:v>85</c:v>
                </c:pt>
                <c:pt idx="1">
                  <c:v>15</c:v>
                </c:pt>
              </c:numCache>
            </c:numRef>
          </c:val>
          <c:extLst>
            <c:ext xmlns:c16="http://schemas.microsoft.com/office/drawing/2014/chart" uri="{C3380CC4-5D6E-409C-BE32-E72D297353CC}">
              <c16:uniqueId val="{00000004-991D-48A7-A6F4-2754513B3F38}"/>
            </c:ext>
          </c:extLst>
        </c:ser>
        <c:dLbls>
          <c:showLegendKey val="0"/>
          <c:showVal val="0"/>
          <c:showCatName val="0"/>
          <c:showSerName val="0"/>
          <c:showPercent val="1"/>
          <c:showBubbleSize val="0"/>
          <c:showLeaderLines val="1"/>
        </c:dLbls>
        <c:firstSliceAng val="0"/>
        <c:holeSize val="5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3">
                  <a:lumMod val="75000"/>
                </a:schemeClr>
              </a:solidFill>
              <a:ln>
                <a:noFill/>
              </a:ln>
              <a:effectLst/>
            </c:spPr>
            <c:extLst>
              <c:ext xmlns:c16="http://schemas.microsoft.com/office/drawing/2014/chart" uri="{C3380CC4-5D6E-409C-BE32-E72D297353CC}">
                <c16:uniqueId val="{00000001-33B9-4AC9-8BAB-E2DEE7E0C241}"/>
              </c:ext>
            </c:extLst>
          </c:dPt>
          <c:dPt>
            <c:idx val="1"/>
            <c:bubble3D val="0"/>
            <c:spPr>
              <a:solidFill>
                <a:schemeClr val="bg2"/>
              </a:solidFill>
              <a:ln>
                <a:noFill/>
              </a:ln>
              <a:effectLst/>
            </c:spPr>
            <c:extLst>
              <c:ext xmlns:c16="http://schemas.microsoft.com/office/drawing/2014/chart" uri="{C3380CC4-5D6E-409C-BE32-E72D297353CC}">
                <c16:uniqueId val="{00000003-33B9-4AC9-8BAB-E2DEE7E0C241}"/>
              </c:ext>
            </c:extLst>
          </c:dPt>
          <c:dLbls>
            <c:delete val="1"/>
          </c:dLbls>
          <c:cat>
            <c:strRef>
              <c:f>Sheet1!$A$2:$A$3</c:f>
              <c:strCache>
                <c:ptCount val="2"/>
                <c:pt idx="0">
                  <c:v>Men</c:v>
                </c:pt>
                <c:pt idx="1">
                  <c:v>na</c:v>
                </c:pt>
              </c:strCache>
            </c:strRef>
          </c:cat>
          <c:val>
            <c:numRef>
              <c:f>Sheet1!$B$2:$B$3</c:f>
              <c:numCache>
                <c:formatCode>General</c:formatCode>
                <c:ptCount val="2"/>
                <c:pt idx="0">
                  <c:v>80</c:v>
                </c:pt>
                <c:pt idx="1">
                  <c:v>20</c:v>
                </c:pt>
              </c:numCache>
            </c:numRef>
          </c:val>
          <c:extLst>
            <c:ext xmlns:c16="http://schemas.microsoft.com/office/drawing/2014/chart" uri="{C3380CC4-5D6E-409C-BE32-E72D297353CC}">
              <c16:uniqueId val="{00000004-33B9-4AC9-8BAB-E2DEE7E0C241}"/>
            </c:ext>
          </c:extLst>
        </c:ser>
        <c:dLbls>
          <c:showLegendKey val="0"/>
          <c:showVal val="0"/>
          <c:showCatName val="0"/>
          <c:showSerName val="0"/>
          <c:showPercent val="1"/>
          <c:showBubbleSize val="0"/>
          <c:showLeaderLines val="1"/>
        </c:dLbls>
        <c:firstSliceAng val="0"/>
        <c:holeSize val="5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3">
                  <a:lumMod val="50000"/>
                </a:schemeClr>
              </a:solidFill>
              <a:ln>
                <a:noFill/>
              </a:ln>
              <a:effectLst/>
            </c:spPr>
            <c:extLst>
              <c:ext xmlns:c16="http://schemas.microsoft.com/office/drawing/2014/chart" uri="{C3380CC4-5D6E-409C-BE32-E72D297353CC}">
                <c16:uniqueId val="{00000001-6944-4E82-A5D1-77F221D71EB0}"/>
              </c:ext>
            </c:extLst>
          </c:dPt>
          <c:dPt>
            <c:idx val="1"/>
            <c:bubble3D val="0"/>
            <c:spPr>
              <a:solidFill>
                <a:schemeClr val="bg2"/>
              </a:solidFill>
              <a:ln>
                <a:noFill/>
              </a:ln>
              <a:effectLst/>
            </c:spPr>
            <c:extLst>
              <c:ext xmlns:c16="http://schemas.microsoft.com/office/drawing/2014/chart" uri="{C3380CC4-5D6E-409C-BE32-E72D297353CC}">
                <c16:uniqueId val="{00000003-6944-4E82-A5D1-77F221D71EB0}"/>
              </c:ext>
            </c:extLst>
          </c:dPt>
          <c:dLbls>
            <c:delete val="1"/>
          </c:dLbls>
          <c:cat>
            <c:strRef>
              <c:f>Sheet1!$A$2:$A$3</c:f>
              <c:strCache>
                <c:ptCount val="2"/>
                <c:pt idx="0">
                  <c:v>Men</c:v>
                </c:pt>
                <c:pt idx="1">
                  <c:v>na</c:v>
                </c:pt>
              </c:strCache>
            </c:strRef>
          </c:cat>
          <c:val>
            <c:numRef>
              <c:f>Sheet1!$B$2:$B$3</c:f>
              <c:numCache>
                <c:formatCode>General</c:formatCode>
                <c:ptCount val="2"/>
                <c:pt idx="0">
                  <c:v>70</c:v>
                </c:pt>
                <c:pt idx="1">
                  <c:v>30</c:v>
                </c:pt>
              </c:numCache>
            </c:numRef>
          </c:val>
          <c:extLst>
            <c:ext xmlns:c16="http://schemas.microsoft.com/office/drawing/2014/chart" uri="{C3380CC4-5D6E-409C-BE32-E72D297353CC}">
              <c16:uniqueId val="{00000004-6944-4E82-A5D1-77F221D71EB0}"/>
            </c:ext>
          </c:extLst>
        </c:ser>
        <c:dLbls>
          <c:showLegendKey val="0"/>
          <c:showVal val="0"/>
          <c:showCatName val="0"/>
          <c:showSerName val="0"/>
          <c:showPercent val="1"/>
          <c:showBubbleSize val="0"/>
          <c:showLeaderLines val="1"/>
        </c:dLbls>
        <c:firstSliceAng val="0"/>
        <c:holeSize val="5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Series 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High school degree or less</c:v>
                </c:pt>
                <c:pt idx="1">
                  <c:v>Some college</c:v>
                </c:pt>
                <c:pt idx="2">
                  <c:v>Bachelor's or Advanced Degree</c:v>
                </c:pt>
              </c:strCache>
            </c:strRef>
          </c:cat>
          <c:val>
            <c:numRef>
              <c:f>Sheet1!$B$2:$B$4</c:f>
              <c:numCache>
                <c:formatCode>0%</c:formatCode>
                <c:ptCount val="3"/>
                <c:pt idx="0">
                  <c:v>0.35</c:v>
                </c:pt>
                <c:pt idx="1">
                  <c:v>0.65</c:v>
                </c:pt>
                <c:pt idx="2">
                  <c:v>0.9</c:v>
                </c:pt>
              </c:numCache>
            </c:numRef>
          </c:val>
          <c:extLst>
            <c:ext xmlns:c16="http://schemas.microsoft.com/office/drawing/2014/chart" uri="{C3380CC4-5D6E-409C-BE32-E72D297353CC}">
              <c16:uniqueId val="{00000000-8284-4CF4-A421-24D39DE5B815}"/>
            </c:ext>
          </c:extLst>
        </c:ser>
        <c:dLbls>
          <c:showLegendKey val="0"/>
          <c:showVal val="0"/>
          <c:showCatName val="0"/>
          <c:showSerName val="0"/>
          <c:showPercent val="0"/>
          <c:showBubbleSize val="0"/>
        </c:dLbls>
        <c:gapWidth val="40"/>
        <c:axId val="445153224"/>
        <c:axId val="445144600"/>
      </c:barChart>
      <c:catAx>
        <c:axId val="445153224"/>
        <c:scaling>
          <c:orientation val="maxMin"/>
        </c:scaling>
        <c:delete val="1"/>
        <c:axPos val="l"/>
        <c:numFmt formatCode="General" sourceLinked="1"/>
        <c:majorTickMark val="none"/>
        <c:minorTickMark val="none"/>
        <c:tickLblPos val="nextTo"/>
        <c:crossAx val="445144600"/>
        <c:crosses val="autoZero"/>
        <c:auto val="1"/>
        <c:lblAlgn val="ctr"/>
        <c:lblOffset val="100"/>
        <c:noMultiLvlLbl val="0"/>
      </c:catAx>
      <c:valAx>
        <c:axId val="445144600"/>
        <c:scaling>
          <c:orientation val="minMax"/>
          <c:max val="1.2"/>
          <c:min val="0"/>
        </c:scaling>
        <c:delete val="1"/>
        <c:axPos val="t"/>
        <c:numFmt formatCode="0%" sourceLinked="1"/>
        <c:majorTickMark val="out"/>
        <c:minorTickMark val="none"/>
        <c:tickLblPos val="nextTo"/>
        <c:crossAx val="445153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XX</c:v>
                </c:pt>
              </c:strCache>
            </c:strRef>
          </c:tx>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1-7A24-4666-88A1-D11C174F1352}"/>
              </c:ext>
            </c:extLst>
          </c:dPt>
          <c:dPt>
            <c:idx val="1"/>
            <c:bubble3D val="0"/>
            <c:spPr>
              <a:gradFill flip="none" rotWithShape="1">
                <a:gsLst>
                  <a:gs pos="0">
                    <a:schemeClr val="accent1">
                      <a:lumMod val="0"/>
                      <a:lumOff val="100000"/>
                    </a:schemeClr>
                  </a:gs>
                  <a:gs pos="35000">
                    <a:schemeClr val="accent1">
                      <a:lumMod val="0"/>
                      <a:lumOff val="100000"/>
                    </a:schemeClr>
                  </a:gs>
                  <a:gs pos="100000">
                    <a:schemeClr val="bg2"/>
                  </a:gs>
                </a:gsLst>
                <a:path path="circle">
                  <a:fillToRect l="50000" t="-80000" r="50000" b="180000"/>
                </a:path>
                <a:tileRect/>
              </a:gradFill>
              <a:ln>
                <a:noFill/>
              </a:ln>
              <a:effectLst/>
            </c:spPr>
            <c:extLst>
              <c:ext xmlns:c16="http://schemas.microsoft.com/office/drawing/2014/chart" uri="{C3380CC4-5D6E-409C-BE32-E72D297353CC}">
                <c16:uniqueId val="{00000003-7A24-4666-88A1-D11C174F1352}"/>
              </c:ext>
            </c:extLst>
          </c:dPt>
          <c:cat>
            <c:strRef>
              <c:f>Sheet1!$A$2:$A$3</c:f>
              <c:strCache>
                <c:ptCount val="2"/>
                <c:pt idx="0">
                  <c:v>First</c:v>
                </c:pt>
                <c:pt idx="1">
                  <c:v>Auto</c:v>
                </c:pt>
              </c:strCache>
            </c:strRef>
          </c:cat>
          <c:val>
            <c:numRef>
              <c:f>Sheet1!$B$2:$B$3</c:f>
              <c:numCache>
                <c:formatCode>General</c:formatCode>
                <c:ptCount val="2"/>
                <c:pt idx="0">
                  <c:v>70</c:v>
                </c:pt>
                <c:pt idx="1">
                  <c:v>30</c:v>
                </c:pt>
              </c:numCache>
            </c:numRef>
          </c:val>
          <c:extLst>
            <c:ext xmlns:c16="http://schemas.microsoft.com/office/drawing/2014/chart" uri="{C3380CC4-5D6E-409C-BE32-E72D297353CC}">
              <c16:uniqueId val="{00000004-7A24-4666-88A1-D11C174F135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E55-4506-A73C-AABBE4AFA8BC}"/>
            </c:ext>
          </c:extLst>
        </c:ser>
        <c:dLbls>
          <c:showLegendKey val="0"/>
          <c:showVal val="0"/>
          <c:showCatName val="0"/>
          <c:showSerName val="0"/>
          <c:showPercent val="0"/>
          <c:showBubbleSize val="0"/>
        </c:dLbls>
        <c:gapWidth val="90"/>
        <c:overlap val="44"/>
        <c:axId val="441609192"/>
        <c:axId val="445153616"/>
      </c:barChart>
      <c:catAx>
        <c:axId val="44160919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2">
                    <a:lumMod val="75000"/>
                  </a:schemeClr>
                </a:solidFill>
                <a:latin typeface="+mn-lt"/>
                <a:ea typeface="+mn-ea"/>
                <a:cs typeface="+mn-cs"/>
              </a:defRPr>
            </a:pPr>
            <a:endParaRPr lang="en-US"/>
          </a:p>
        </c:txPr>
        <c:crossAx val="445153616"/>
        <c:crosses val="autoZero"/>
        <c:auto val="1"/>
        <c:lblAlgn val="ctr"/>
        <c:lblOffset val="100"/>
        <c:noMultiLvlLbl val="0"/>
      </c:catAx>
      <c:valAx>
        <c:axId val="445153616"/>
        <c:scaling>
          <c:orientation val="minMax"/>
        </c:scaling>
        <c:delete val="1"/>
        <c:axPos val="l"/>
        <c:numFmt formatCode="General" sourceLinked="1"/>
        <c:majorTickMark val="out"/>
        <c:minorTickMark val="none"/>
        <c:tickLblPos val="nextTo"/>
        <c:crossAx val="4416091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3.2</c:v>
                </c:pt>
                <c:pt idx="1">
                  <c:v>0.1</c:v>
                </c:pt>
                <c:pt idx="2">
                  <c:v>4.4000000000000004</c:v>
                </c:pt>
                <c:pt idx="3">
                  <c:v>2</c:v>
                </c:pt>
              </c:numCache>
            </c:numRef>
          </c:val>
          <c:extLst>
            <c:ext xmlns:c16="http://schemas.microsoft.com/office/drawing/2014/chart" uri="{C3380CC4-5D6E-409C-BE32-E72D297353CC}">
              <c16:uniqueId val="{00000000-F341-486A-A9EB-7D1C5C538D32}"/>
            </c:ext>
          </c:extLst>
        </c:ser>
        <c:dLbls>
          <c:showLegendKey val="0"/>
          <c:showVal val="0"/>
          <c:showCatName val="0"/>
          <c:showSerName val="0"/>
          <c:showPercent val="0"/>
          <c:showBubbleSize val="0"/>
        </c:dLbls>
        <c:gapWidth val="90"/>
        <c:overlap val="44"/>
        <c:axId val="445154400"/>
        <c:axId val="445155184"/>
      </c:barChart>
      <c:catAx>
        <c:axId val="44515440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2">
                    <a:lumMod val="75000"/>
                  </a:schemeClr>
                </a:solidFill>
                <a:latin typeface="+mn-lt"/>
                <a:ea typeface="+mn-ea"/>
                <a:cs typeface="+mn-cs"/>
              </a:defRPr>
            </a:pPr>
            <a:endParaRPr lang="en-US"/>
          </a:p>
        </c:txPr>
        <c:crossAx val="445155184"/>
        <c:crosses val="autoZero"/>
        <c:auto val="1"/>
        <c:lblAlgn val="ctr"/>
        <c:lblOffset val="100"/>
        <c:noMultiLvlLbl val="0"/>
      </c:catAx>
      <c:valAx>
        <c:axId val="445155184"/>
        <c:scaling>
          <c:orientation val="minMax"/>
        </c:scaling>
        <c:delete val="1"/>
        <c:axPos val="l"/>
        <c:numFmt formatCode="General" sourceLinked="1"/>
        <c:majorTickMark val="out"/>
        <c:minorTickMark val="none"/>
        <c:tickLblPos val="nextTo"/>
        <c:crossAx val="445154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9652777777777779"/>
          <c:h val="0.99652777777777779"/>
        </c:manualLayout>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8248-45C5-8108-F3A9DAEC07F5}"/>
              </c:ext>
            </c:extLst>
          </c:dPt>
          <c:dPt>
            <c:idx val="1"/>
            <c:bubble3D val="0"/>
            <c:spPr>
              <a:solidFill>
                <a:schemeClr val="accent2"/>
              </a:solidFill>
              <a:ln w="19050">
                <a:noFill/>
              </a:ln>
              <a:effectLst/>
            </c:spPr>
            <c:extLst>
              <c:ext xmlns:c16="http://schemas.microsoft.com/office/drawing/2014/chart" uri="{C3380CC4-5D6E-409C-BE32-E72D297353CC}">
                <c16:uniqueId val="{00000003-8248-45C5-8108-F3A9DAEC07F5}"/>
              </c:ext>
            </c:extLst>
          </c:dPt>
          <c:dPt>
            <c:idx val="2"/>
            <c:bubble3D val="0"/>
            <c:spPr>
              <a:solidFill>
                <a:schemeClr val="accent3"/>
              </a:solidFill>
              <a:ln w="19050">
                <a:noFill/>
              </a:ln>
              <a:effectLst/>
            </c:spPr>
            <c:extLst>
              <c:ext xmlns:c16="http://schemas.microsoft.com/office/drawing/2014/chart" uri="{C3380CC4-5D6E-409C-BE32-E72D297353CC}">
                <c16:uniqueId val="{00000005-8248-45C5-8108-F3A9DAEC07F5}"/>
              </c:ext>
            </c:extLst>
          </c:dPt>
          <c:dPt>
            <c:idx val="3"/>
            <c:bubble3D val="0"/>
            <c:spPr>
              <a:solidFill>
                <a:schemeClr val="accent4"/>
              </a:solidFill>
              <a:ln w="19050">
                <a:noFill/>
              </a:ln>
              <a:effectLst/>
            </c:spPr>
            <c:extLst>
              <c:ext xmlns:c16="http://schemas.microsoft.com/office/drawing/2014/chart" uri="{C3380CC4-5D6E-409C-BE32-E72D297353CC}">
                <c16:uniqueId val="{00000007-8248-45C5-8108-F3A9DAEC07F5}"/>
              </c:ext>
            </c:extLst>
          </c:dPt>
          <c:dLbls>
            <c:delete val="1"/>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248-45C5-8108-F3A9DAEC07F5}"/>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9652777777777779"/>
          <c:h val="0.99652777777777779"/>
        </c:manualLayout>
      </c:layout>
      <c:pie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181D-4B15-AA1B-D42969D831CD}"/>
              </c:ext>
            </c:extLst>
          </c:dPt>
          <c:dPt>
            <c:idx val="1"/>
            <c:bubble3D val="0"/>
            <c:spPr>
              <a:solidFill>
                <a:schemeClr val="accent2"/>
              </a:solidFill>
              <a:ln w="19050">
                <a:noFill/>
              </a:ln>
              <a:effectLst/>
            </c:spPr>
            <c:extLst>
              <c:ext xmlns:c16="http://schemas.microsoft.com/office/drawing/2014/chart" uri="{C3380CC4-5D6E-409C-BE32-E72D297353CC}">
                <c16:uniqueId val="{00000003-181D-4B15-AA1B-D42969D831CD}"/>
              </c:ext>
            </c:extLst>
          </c:dPt>
          <c:dPt>
            <c:idx val="2"/>
            <c:bubble3D val="0"/>
            <c:spPr>
              <a:solidFill>
                <a:schemeClr val="accent3"/>
              </a:solidFill>
              <a:ln w="19050">
                <a:noFill/>
              </a:ln>
              <a:effectLst/>
            </c:spPr>
            <c:extLst>
              <c:ext xmlns:c16="http://schemas.microsoft.com/office/drawing/2014/chart" uri="{C3380CC4-5D6E-409C-BE32-E72D297353CC}">
                <c16:uniqueId val="{00000005-181D-4B15-AA1B-D42969D831CD}"/>
              </c:ext>
            </c:extLst>
          </c:dPt>
          <c:dPt>
            <c:idx val="3"/>
            <c:bubble3D val="0"/>
            <c:spPr>
              <a:solidFill>
                <a:schemeClr val="accent4"/>
              </a:solidFill>
              <a:ln w="19050">
                <a:noFill/>
              </a:ln>
              <a:effectLst/>
            </c:spPr>
            <c:extLst>
              <c:ext xmlns:c16="http://schemas.microsoft.com/office/drawing/2014/chart" uri="{C3380CC4-5D6E-409C-BE32-E72D297353CC}">
                <c16:uniqueId val="{00000007-181D-4B15-AA1B-D42969D831CD}"/>
              </c:ext>
            </c:extLst>
          </c:dPt>
          <c:dLbls>
            <c:delete val="1"/>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181D-4B15-AA1B-D42969D831CD}"/>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9652777777777779"/>
          <c:h val="0.99652777777777779"/>
        </c:manualLayout>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0099-45B6-96B8-4B1929422579}"/>
              </c:ext>
            </c:extLst>
          </c:dPt>
          <c:dPt>
            <c:idx val="1"/>
            <c:bubble3D val="0"/>
            <c:spPr>
              <a:solidFill>
                <a:schemeClr val="accent2"/>
              </a:solidFill>
              <a:ln w="19050">
                <a:noFill/>
              </a:ln>
              <a:effectLst/>
            </c:spPr>
            <c:extLst>
              <c:ext xmlns:c16="http://schemas.microsoft.com/office/drawing/2014/chart" uri="{C3380CC4-5D6E-409C-BE32-E72D297353CC}">
                <c16:uniqueId val="{00000003-0099-45B6-96B8-4B1929422579}"/>
              </c:ext>
            </c:extLst>
          </c:dPt>
          <c:dPt>
            <c:idx val="2"/>
            <c:bubble3D val="0"/>
            <c:spPr>
              <a:solidFill>
                <a:schemeClr val="accent3"/>
              </a:solidFill>
              <a:ln w="19050">
                <a:noFill/>
              </a:ln>
              <a:effectLst/>
            </c:spPr>
            <c:extLst>
              <c:ext xmlns:c16="http://schemas.microsoft.com/office/drawing/2014/chart" uri="{C3380CC4-5D6E-409C-BE32-E72D297353CC}">
                <c16:uniqueId val="{00000005-0099-45B6-96B8-4B1929422579}"/>
              </c:ext>
            </c:extLst>
          </c:dPt>
          <c:dPt>
            <c:idx val="3"/>
            <c:bubble3D val="0"/>
            <c:spPr>
              <a:solidFill>
                <a:schemeClr val="accent4"/>
              </a:solidFill>
              <a:ln w="19050">
                <a:noFill/>
              </a:ln>
              <a:effectLst/>
            </c:spPr>
            <c:extLst>
              <c:ext xmlns:c16="http://schemas.microsoft.com/office/drawing/2014/chart" uri="{C3380CC4-5D6E-409C-BE32-E72D297353CC}">
                <c16:uniqueId val="{00000007-0099-45B6-96B8-4B1929422579}"/>
              </c:ext>
            </c:extLst>
          </c:dPt>
          <c:dLbls>
            <c:delete val="1"/>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0099-45B6-96B8-4B1929422579}"/>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6">
                  <a:lumMod val="75000"/>
                </a:schemeClr>
              </a:solidFill>
              <a:ln>
                <a:noFill/>
              </a:ln>
              <a:effectLst/>
            </c:spPr>
            <c:extLst>
              <c:ext xmlns:c16="http://schemas.microsoft.com/office/drawing/2014/chart" uri="{C3380CC4-5D6E-409C-BE32-E72D297353CC}">
                <c16:uniqueId val="{00000001-18C6-4BEB-B579-E609A4C69C38}"/>
              </c:ext>
            </c:extLst>
          </c:dPt>
          <c:dPt>
            <c:idx val="1"/>
            <c:bubble3D val="0"/>
            <c:spPr>
              <a:solidFill>
                <a:schemeClr val="bg2"/>
              </a:solidFill>
              <a:ln>
                <a:noFill/>
              </a:ln>
              <a:effectLst/>
            </c:spPr>
            <c:extLst>
              <c:ext xmlns:c16="http://schemas.microsoft.com/office/drawing/2014/chart" uri="{C3380CC4-5D6E-409C-BE32-E72D297353CC}">
                <c16:uniqueId val="{00000003-18C6-4BEB-B579-E609A4C69C38}"/>
              </c:ext>
            </c:extLst>
          </c:dPt>
          <c:dLbls>
            <c:delete val="1"/>
          </c:dLbls>
          <c:cat>
            <c:strRef>
              <c:f>Sheet1!$A$2:$A$3</c:f>
              <c:strCache>
                <c:ptCount val="2"/>
                <c:pt idx="0">
                  <c:v>Men</c:v>
                </c:pt>
                <c:pt idx="1">
                  <c:v>na</c:v>
                </c:pt>
              </c:strCache>
            </c:strRef>
          </c:cat>
          <c:val>
            <c:numRef>
              <c:f>Sheet1!$B$2:$B$3</c:f>
              <c:numCache>
                <c:formatCode>General</c:formatCode>
                <c:ptCount val="2"/>
                <c:pt idx="0">
                  <c:v>25</c:v>
                </c:pt>
                <c:pt idx="1">
                  <c:v>75</c:v>
                </c:pt>
              </c:numCache>
            </c:numRef>
          </c:val>
          <c:extLst>
            <c:ext xmlns:c16="http://schemas.microsoft.com/office/drawing/2014/chart" uri="{C3380CC4-5D6E-409C-BE32-E72D297353CC}">
              <c16:uniqueId val="{00000004-18C6-4BEB-B579-E609A4C69C38}"/>
            </c:ext>
          </c:extLst>
        </c:ser>
        <c:dLbls>
          <c:showLegendKey val="0"/>
          <c:showVal val="0"/>
          <c:showCatName val="0"/>
          <c:showSerName val="0"/>
          <c:showPercent val="1"/>
          <c:showBubbleSize val="0"/>
          <c:showLeaderLines val="1"/>
        </c:dLbls>
        <c:firstSliceAng val="0"/>
        <c:holeSize val="5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5"/>
              </a:solidFill>
              <a:ln>
                <a:noFill/>
              </a:ln>
              <a:effectLst/>
            </c:spPr>
            <c:extLst>
              <c:ext xmlns:c16="http://schemas.microsoft.com/office/drawing/2014/chart" uri="{C3380CC4-5D6E-409C-BE32-E72D297353CC}">
                <c16:uniqueId val="{00000001-8276-4F4F-A7F1-D78069C3E4BC}"/>
              </c:ext>
            </c:extLst>
          </c:dPt>
          <c:dPt>
            <c:idx val="1"/>
            <c:bubble3D val="0"/>
            <c:spPr>
              <a:solidFill>
                <a:schemeClr val="bg2"/>
              </a:solidFill>
              <a:ln>
                <a:noFill/>
              </a:ln>
              <a:effectLst/>
            </c:spPr>
            <c:extLst>
              <c:ext xmlns:c16="http://schemas.microsoft.com/office/drawing/2014/chart" uri="{C3380CC4-5D6E-409C-BE32-E72D297353CC}">
                <c16:uniqueId val="{00000003-8276-4F4F-A7F1-D78069C3E4BC}"/>
              </c:ext>
            </c:extLst>
          </c:dPt>
          <c:dLbls>
            <c:delete val="1"/>
          </c:dLbls>
          <c:cat>
            <c:strRef>
              <c:f>Sheet1!$A$2:$A$3</c:f>
              <c:strCache>
                <c:ptCount val="2"/>
                <c:pt idx="0">
                  <c:v>Men</c:v>
                </c:pt>
                <c:pt idx="1">
                  <c:v>na</c:v>
                </c:pt>
              </c:strCache>
            </c:strRef>
          </c:cat>
          <c:val>
            <c:numRef>
              <c:f>Sheet1!$B$2:$B$3</c:f>
              <c:numCache>
                <c:formatCode>General</c:formatCode>
                <c:ptCount val="2"/>
                <c:pt idx="0">
                  <c:v>35</c:v>
                </c:pt>
                <c:pt idx="1">
                  <c:v>65</c:v>
                </c:pt>
              </c:numCache>
            </c:numRef>
          </c:val>
          <c:extLst>
            <c:ext xmlns:c16="http://schemas.microsoft.com/office/drawing/2014/chart" uri="{C3380CC4-5D6E-409C-BE32-E72D297353CC}">
              <c16:uniqueId val="{00000004-8276-4F4F-A7F1-D78069C3E4BC}"/>
            </c:ext>
          </c:extLst>
        </c:ser>
        <c:dLbls>
          <c:showLegendKey val="0"/>
          <c:showVal val="0"/>
          <c:showCatName val="0"/>
          <c:showSerName val="0"/>
          <c:showPercent val="1"/>
          <c:showBubbleSize val="0"/>
          <c:showLeaderLines val="1"/>
        </c:dLbls>
        <c:firstSliceAng val="0"/>
        <c:holeSize val="5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D445A0-76B6-4FA4-8ED8-283A1ACC6BEE}" type="datetimeFigureOut">
              <a:rPr lang="en-US" smtClean="0"/>
              <a:t>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F6F70-56D7-43FB-A06E-0C53FA4F9D70}" type="slidenum">
              <a:rPr lang="en-US" smtClean="0"/>
              <a:t>‹#›</a:t>
            </a:fld>
            <a:endParaRPr lang="en-US"/>
          </a:p>
        </p:txBody>
      </p:sp>
    </p:spTree>
    <p:extLst>
      <p:ext uri="{BB962C8B-B14F-4D97-AF65-F5344CB8AC3E}">
        <p14:creationId xmlns:p14="http://schemas.microsoft.com/office/powerpoint/2010/main" val="3758736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8F6F70-56D7-43FB-A06E-0C53FA4F9D70}" type="slidenum">
              <a:rPr lang="en-US" smtClean="0"/>
              <a:t>1</a:t>
            </a:fld>
            <a:endParaRPr lang="en-US"/>
          </a:p>
        </p:txBody>
      </p:sp>
    </p:spTree>
    <p:extLst>
      <p:ext uri="{BB962C8B-B14F-4D97-AF65-F5344CB8AC3E}">
        <p14:creationId xmlns:p14="http://schemas.microsoft.com/office/powerpoint/2010/main" val="1345908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Email from Sept-Dec 2016, receive and sent emails.  </a:t>
            </a:r>
          </a:p>
          <a:p>
            <a:r>
              <a:rPr lang="en-US"/>
              <a:t>Node: user</a:t>
            </a:r>
            <a:r>
              <a:rPr lang="en-US" baseline="0"/>
              <a:t> accounts</a:t>
            </a:r>
          </a:p>
          <a:p>
            <a:r>
              <a:rPr lang="en-US" baseline="0"/>
              <a:t>Edge: header field users (To, From, CC, BCC)</a:t>
            </a:r>
          </a:p>
          <a:p>
            <a:r>
              <a:rPr lang="en-US" baseline="0"/>
              <a:t>Colors basedon degree</a:t>
            </a:r>
          </a:p>
          <a:p>
            <a:r>
              <a:rPr lang="en-US" baseline="0"/>
              <a:t>Miguel:  Light green one</a:t>
            </a:r>
          </a:p>
          <a:p>
            <a:r>
              <a:rPr lang="en-US" baseline="0"/>
              <a:t>No weights on edges</a:t>
            </a:r>
            <a:endParaRPr lang="en-US"/>
          </a:p>
        </p:txBody>
      </p:sp>
      <p:sp>
        <p:nvSpPr>
          <p:cNvPr id="4" name="Slide Number Placeholder 3"/>
          <p:cNvSpPr>
            <a:spLocks noGrp="1"/>
          </p:cNvSpPr>
          <p:nvPr>
            <p:ph type="sldNum" sz="quarter" idx="10"/>
          </p:nvPr>
        </p:nvSpPr>
        <p:spPr/>
        <p:txBody>
          <a:bodyPr/>
          <a:lstStyle/>
          <a:p>
            <a:fld id="{05449045-655F-4E92-B741-9F6F4C61B97E}" type="slidenum">
              <a:rPr lang="en-US" smtClean="0"/>
              <a:t>15</a:t>
            </a:fld>
            <a:endParaRPr lang="en-US"/>
          </a:p>
        </p:txBody>
      </p:sp>
    </p:spTree>
    <p:extLst>
      <p:ext uri="{BB962C8B-B14F-4D97-AF65-F5344CB8AC3E}">
        <p14:creationId xmlns:p14="http://schemas.microsoft.com/office/powerpoint/2010/main" val="3014602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PO,</a:t>
            </a:r>
          </a:p>
          <a:p>
            <a:r>
              <a:rPr lang="en-US" dirty="0"/>
              <a:t>Dept Chair</a:t>
            </a:r>
          </a:p>
          <a:p>
            <a:endParaRPr lang="en-US" dirty="0"/>
          </a:p>
        </p:txBody>
      </p:sp>
      <p:sp>
        <p:nvSpPr>
          <p:cNvPr id="4" name="Slide Number Placeholder 3"/>
          <p:cNvSpPr>
            <a:spLocks noGrp="1"/>
          </p:cNvSpPr>
          <p:nvPr>
            <p:ph type="sldNum" sz="quarter" idx="5"/>
          </p:nvPr>
        </p:nvSpPr>
        <p:spPr/>
        <p:txBody>
          <a:bodyPr/>
          <a:lstStyle/>
          <a:p>
            <a:fld id="{05449045-655F-4E92-B741-9F6F4C61B97E}" type="slidenum">
              <a:rPr lang="en-US" smtClean="0"/>
              <a:t>16</a:t>
            </a:fld>
            <a:endParaRPr lang="en-US"/>
          </a:p>
        </p:txBody>
      </p:sp>
    </p:spTree>
    <p:extLst>
      <p:ext uri="{BB962C8B-B14F-4D97-AF65-F5344CB8AC3E}">
        <p14:creationId xmlns:p14="http://schemas.microsoft.com/office/powerpoint/2010/main" val="2657898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18</a:t>
            </a:fld>
            <a:endParaRPr lang="en-US"/>
          </a:p>
        </p:txBody>
      </p:sp>
    </p:spTree>
    <p:extLst>
      <p:ext uri="{BB962C8B-B14F-4D97-AF65-F5344CB8AC3E}">
        <p14:creationId xmlns:p14="http://schemas.microsoft.com/office/powerpoint/2010/main" val="607090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2D8F4EB8-003B-4B1A-B565-330B3E1732AB}" type="slidenum">
              <a:rPr lang="en-US" smtClean="0"/>
              <a:t>20</a:t>
            </a:fld>
            <a:endParaRPr lang="en-US" dirty="0"/>
          </a:p>
        </p:txBody>
      </p:sp>
    </p:spTree>
    <p:extLst>
      <p:ext uri="{BB962C8B-B14F-4D97-AF65-F5344CB8AC3E}">
        <p14:creationId xmlns:p14="http://schemas.microsoft.com/office/powerpoint/2010/main" val="2790129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267D3A-53C5-436C-98E7-077C76BAA4B2}" type="slidenum">
              <a:rPr lang="en-US" smtClean="0"/>
              <a:t>2</a:t>
            </a:fld>
            <a:endParaRPr lang="en-US"/>
          </a:p>
        </p:txBody>
      </p:sp>
    </p:spTree>
    <p:extLst>
      <p:ext uri="{BB962C8B-B14F-4D97-AF65-F5344CB8AC3E}">
        <p14:creationId xmlns:p14="http://schemas.microsoft.com/office/powerpoint/2010/main" val="3690244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7</a:t>
            </a:fld>
            <a:endParaRPr lang="en-US"/>
          </a:p>
        </p:txBody>
      </p:sp>
    </p:spTree>
    <p:extLst>
      <p:ext uri="{BB962C8B-B14F-4D97-AF65-F5344CB8AC3E}">
        <p14:creationId xmlns:p14="http://schemas.microsoft.com/office/powerpoint/2010/main" val="2800940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8</a:t>
            </a:fld>
            <a:endParaRPr lang="en-US"/>
          </a:p>
        </p:txBody>
      </p:sp>
    </p:spTree>
    <p:extLst>
      <p:ext uri="{BB962C8B-B14F-4D97-AF65-F5344CB8AC3E}">
        <p14:creationId xmlns:p14="http://schemas.microsoft.com/office/powerpoint/2010/main" val="802519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10</a:t>
            </a:fld>
            <a:endParaRPr lang="en-US"/>
          </a:p>
        </p:txBody>
      </p:sp>
    </p:spTree>
    <p:extLst>
      <p:ext uri="{BB962C8B-B14F-4D97-AF65-F5344CB8AC3E}">
        <p14:creationId xmlns:p14="http://schemas.microsoft.com/office/powerpoint/2010/main" val="2687341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449045-655F-4E92-B741-9F6F4C61B97E}" type="slidenum">
              <a:rPr lang="en-US" smtClean="0"/>
              <a:t>11</a:t>
            </a:fld>
            <a:endParaRPr lang="en-US"/>
          </a:p>
        </p:txBody>
      </p:sp>
    </p:spTree>
    <p:extLst>
      <p:ext uri="{BB962C8B-B14F-4D97-AF65-F5344CB8AC3E}">
        <p14:creationId xmlns:p14="http://schemas.microsoft.com/office/powerpoint/2010/main" val="3961289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12</a:t>
            </a:fld>
            <a:endParaRPr lang="en-US"/>
          </a:p>
        </p:txBody>
      </p:sp>
    </p:spTree>
    <p:extLst>
      <p:ext uri="{BB962C8B-B14F-4D97-AF65-F5344CB8AC3E}">
        <p14:creationId xmlns:p14="http://schemas.microsoft.com/office/powerpoint/2010/main" val="596509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13</a:t>
            </a:fld>
            <a:endParaRPr lang="en-US"/>
          </a:p>
        </p:txBody>
      </p:sp>
    </p:spTree>
    <p:extLst>
      <p:ext uri="{BB962C8B-B14F-4D97-AF65-F5344CB8AC3E}">
        <p14:creationId xmlns:p14="http://schemas.microsoft.com/office/powerpoint/2010/main" val="815017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7D3A-53C5-436C-98E7-077C76BAA4B2}" type="slidenum">
              <a:rPr lang="en-US" smtClean="0"/>
              <a:t>14</a:t>
            </a:fld>
            <a:endParaRPr lang="en-US"/>
          </a:p>
        </p:txBody>
      </p:sp>
    </p:spTree>
    <p:extLst>
      <p:ext uri="{BB962C8B-B14F-4D97-AF65-F5344CB8AC3E}">
        <p14:creationId xmlns:p14="http://schemas.microsoft.com/office/powerpoint/2010/main" val="4045879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6.xml"/><Relationship Id="rId5" Type="http://schemas.openxmlformats.org/officeDocument/2006/relationships/chart" Target="../charts/chart4.xml"/><Relationship Id="rId4" Type="http://schemas.openxmlformats.org/officeDocument/2006/relationships/chart" Target="../charts/chart3.xml"/></Relationships>
</file>

<file path=ppt/slideLayouts/_rels/slideLayout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Master" Target="../slideMasters/slideMaster6.xml"/><Relationship Id="rId4" Type="http://schemas.openxmlformats.org/officeDocument/2006/relationships/chart" Target="../charts/chart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chart" Target="../charts/chart14.xml"/><Relationship Id="rId3" Type="http://schemas.openxmlformats.org/officeDocument/2006/relationships/chart" Target="../charts/chart9.xml"/><Relationship Id="rId7" Type="http://schemas.openxmlformats.org/officeDocument/2006/relationships/chart" Target="../charts/chart13.xml"/><Relationship Id="rId2" Type="http://schemas.openxmlformats.org/officeDocument/2006/relationships/chart" Target="../charts/chart8.xml"/><Relationship Id="rId1" Type="http://schemas.openxmlformats.org/officeDocument/2006/relationships/slideMaster" Target="../slideMasters/slideMaster6.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40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D80EE-F794-4573-9159-AA03B210BD89}"/>
              </a:ext>
            </a:extLst>
          </p:cNvPr>
          <p:cNvSpPr>
            <a:spLocks noGrp="1"/>
          </p:cNvSpPr>
          <p:nvPr>
            <p:ph type="title"/>
          </p:nvPr>
        </p:nvSpPr>
        <p:spPr>
          <a:xfrm>
            <a:off x="2384341" y="492125"/>
            <a:ext cx="3932237" cy="1036721"/>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49F0F4-3939-4AAB-A1D1-18A41EA95B20}"/>
              </a:ext>
            </a:extLst>
          </p:cNvPr>
          <p:cNvSpPr>
            <a:spLocks noGrp="1"/>
          </p:cNvSpPr>
          <p:nvPr>
            <p:ph type="pic" idx="1"/>
          </p:nvPr>
        </p:nvSpPr>
        <p:spPr>
          <a:xfrm>
            <a:off x="6576984" y="492125"/>
            <a:ext cx="5269832" cy="5368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0D7E02-BD51-42C1-A0E3-032A46378022}"/>
              </a:ext>
            </a:extLst>
          </p:cNvPr>
          <p:cNvSpPr>
            <a:spLocks noGrp="1"/>
          </p:cNvSpPr>
          <p:nvPr>
            <p:ph type="body" sz="half" idx="2"/>
          </p:nvPr>
        </p:nvSpPr>
        <p:spPr>
          <a:xfrm>
            <a:off x="839788" y="1684421"/>
            <a:ext cx="5476790" cy="41845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6">
            <a:extLst>
              <a:ext uri="{FF2B5EF4-FFF2-40B4-BE49-F238E27FC236}">
                <a16:creationId xmlns:a16="http://schemas.microsoft.com/office/drawing/2014/main" id="{5436FF4D-648E-4930-89A0-47A07059EA5B}"/>
              </a:ext>
            </a:extLst>
          </p:cNvPr>
          <p:cNvSpPr>
            <a:spLocks noGrp="1"/>
          </p:cNvSpPr>
          <p:nvPr>
            <p:ph type="sldNum" sz="quarter" idx="4"/>
          </p:nvPr>
        </p:nvSpPr>
        <p:spPr>
          <a:xfrm>
            <a:off x="11517998" y="6443957"/>
            <a:ext cx="594026" cy="365125"/>
          </a:xfrm>
          <a:prstGeom prst="rect">
            <a:avLst/>
          </a:prstGeom>
        </p:spPr>
        <p:txBody>
          <a:bodyPr/>
          <a:lstStyle/>
          <a:p>
            <a:fld id="{06E00476-8A9E-490F-AB18-73544A16AA09}" type="slidenum">
              <a:rPr lang="en-US" smtClean="0"/>
              <a:t>‹#›</a:t>
            </a:fld>
            <a:endParaRPr lang="en-US"/>
          </a:p>
        </p:txBody>
      </p:sp>
    </p:spTree>
    <p:extLst>
      <p:ext uri="{BB962C8B-B14F-4D97-AF65-F5344CB8AC3E}">
        <p14:creationId xmlns:p14="http://schemas.microsoft.com/office/powerpoint/2010/main" val="785836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9EFAB-9914-44CB-A178-0B0C855E1A4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AA1CA40-51C1-4D04-A959-12260F021FCF}"/>
              </a:ext>
            </a:extLst>
          </p:cNvPr>
          <p:cNvSpPr>
            <a:spLocks noGrp="1"/>
          </p:cNvSpPr>
          <p:nvPr>
            <p:ph type="sldNum" sz="quarter" idx="10"/>
          </p:nvPr>
        </p:nvSpPr>
        <p:spPr/>
        <p:txBody>
          <a:bodyPr/>
          <a:lstStyle/>
          <a:p>
            <a:fld id="{06E00476-8A9E-490F-AB18-73544A16AA09}" type="slidenum">
              <a:rPr lang="en-US" smtClean="0"/>
              <a:t>‹#›</a:t>
            </a:fld>
            <a:endParaRPr lang="en-US"/>
          </a:p>
        </p:txBody>
      </p:sp>
    </p:spTree>
    <p:extLst>
      <p:ext uri="{BB962C8B-B14F-4D97-AF65-F5344CB8AC3E}">
        <p14:creationId xmlns:p14="http://schemas.microsoft.com/office/powerpoint/2010/main" val="3479409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ustom Layout">
    <p:bg>
      <p:bgPr>
        <a:gradFill rotWithShape="1">
          <a:gsLst>
            <a:gs pos="0">
              <a:srgbClr val="47619D"/>
            </a:gs>
            <a:gs pos="76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1" descr="pencil 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550" y="174622"/>
            <a:ext cx="5776111" cy="256188"/>
          </a:xfrm>
          <a:prstGeom prst="rect">
            <a:avLst/>
          </a:prstGeom>
        </p:spPr>
      </p:pic>
    </p:spTree>
    <p:extLst>
      <p:ext uri="{BB962C8B-B14F-4D97-AF65-F5344CB8AC3E}">
        <p14:creationId xmlns:p14="http://schemas.microsoft.com/office/powerpoint/2010/main" val="1279788771"/>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D80EE-F794-4573-9159-AA03B210BD89}"/>
              </a:ext>
            </a:extLst>
          </p:cNvPr>
          <p:cNvSpPr>
            <a:spLocks noGrp="1"/>
          </p:cNvSpPr>
          <p:nvPr>
            <p:ph type="title"/>
          </p:nvPr>
        </p:nvSpPr>
        <p:spPr>
          <a:xfrm>
            <a:off x="2384341" y="492125"/>
            <a:ext cx="3932237" cy="1036721"/>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49F0F4-3939-4AAB-A1D1-18A41EA95B20}"/>
              </a:ext>
            </a:extLst>
          </p:cNvPr>
          <p:cNvSpPr>
            <a:spLocks noGrp="1"/>
          </p:cNvSpPr>
          <p:nvPr>
            <p:ph type="pic" idx="1"/>
          </p:nvPr>
        </p:nvSpPr>
        <p:spPr>
          <a:xfrm>
            <a:off x="6545179" y="492125"/>
            <a:ext cx="5269832" cy="5368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0D7E02-BD51-42C1-A0E3-032A46378022}"/>
              </a:ext>
            </a:extLst>
          </p:cNvPr>
          <p:cNvSpPr>
            <a:spLocks noGrp="1"/>
          </p:cNvSpPr>
          <p:nvPr>
            <p:ph type="body" sz="half" idx="2"/>
          </p:nvPr>
        </p:nvSpPr>
        <p:spPr>
          <a:xfrm>
            <a:off x="839788" y="1684421"/>
            <a:ext cx="5476790" cy="41845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6">
            <a:extLst>
              <a:ext uri="{FF2B5EF4-FFF2-40B4-BE49-F238E27FC236}">
                <a16:creationId xmlns:a16="http://schemas.microsoft.com/office/drawing/2014/main" id="{5E76E6B2-502C-4BB1-9283-EAFC2D42FAA6}"/>
              </a:ext>
            </a:extLst>
          </p:cNvPr>
          <p:cNvSpPr txBox="1">
            <a:spLocks/>
          </p:cNvSpPr>
          <p:nvPr userDrawn="1"/>
        </p:nvSpPr>
        <p:spPr>
          <a:xfrm>
            <a:off x="11517998" y="6443957"/>
            <a:ext cx="5940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E00476-8A9E-490F-AB18-73544A16AA09}" type="slidenum">
              <a:rPr lang="en-US" smtClean="0"/>
              <a:pPr/>
              <a:t>‹#›</a:t>
            </a:fld>
            <a:endParaRPr lang="en-US"/>
          </a:p>
        </p:txBody>
      </p:sp>
    </p:spTree>
    <p:extLst>
      <p:ext uri="{BB962C8B-B14F-4D97-AF65-F5344CB8AC3E}">
        <p14:creationId xmlns:p14="http://schemas.microsoft.com/office/powerpoint/2010/main" val="825838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34B4F-ED9C-4426-BB86-71DB3DF41A1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13F0226-2ADD-4FDD-A033-E8EDEBDC9DF1}"/>
              </a:ext>
            </a:extLst>
          </p:cNvPr>
          <p:cNvSpPr>
            <a:spLocks noGrp="1"/>
          </p:cNvSpPr>
          <p:nvPr>
            <p:ph type="sldNum" sz="quarter" idx="10"/>
          </p:nvPr>
        </p:nvSpPr>
        <p:spPr/>
        <p:txBody>
          <a:bodyPr/>
          <a:lstStyle/>
          <a:p>
            <a:fld id="{06E00476-8A9E-490F-AB18-73544A16AA09}" type="slidenum">
              <a:rPr lang="en-US" smtClean="0"/>
              <a:t>‹#›</a:t>
            </a:fld>
            <a:endParaRPr lang="en-US"/>
          </a:p>
        </p:txBody>
      </p:sp>
    </p:spTree>
    <p:extLst>
      <p:ext uri="{BB962C8B-B14F-4D97-AF65-F5344CB8AC3E}">
        <p14:creationId xmlns:p14="http://schemas.microsoft.com/office/powerpoint/2010/main" val="2550443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9DDA3-EBC0-46B5-96B4-C406C64F7894}"/>
              </a:ext>
            </a:extLst>
          </p:cNvPr>
          <p:cNvSpPr>
            <a:spLocks noGrp="1"/>
          </p:cNvSpPr>
          <p:nvPr>
            <p:ph type="title"/>
          </p:nvPr>
        </p:nvSpPr>
        <p:spPr>
          <a:xfrm>
            <a:off x="838200" y="2658382"/>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05833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56DD1-D0C0-4B7C-B96D-E90DF2F05B3F}"/>
              </a:ext>
            </a:extLst>
          </p:cNvPr>
          <p:cNvSpPr>
            <a:spLocks noGrp="1"/>
          </p:cNvSpPr>
          <p:nvPr>
            <p:ph type="title"/>
          </p:nvPr>
        </p:nvSpPr>
        <p:spPr/>
        <p:txBody>
          <a:bodyPr/>
          <a:lstStyle/>
          <a:p>
            <a:r>
              <a:rPr lang="en-US"/>
              <a:t>Click to edit Master title style</a:t>
            </a:r>
          </a:p>
        </p:txBody>
      </p:sp>
      <p:grpSp>
        <p:nvGrpSpPr>
          <p:cNvPr id="61" name="Group 60">
            <a:extLst>
              <a:ext uri="{FF2B5EF4-FFF2-40B4-BE49-F238E27FC236}">
                <a16:creationId xmlns:a16="http://schemas.microsoft.com/office/drawing/2014/main" id="{8E4270DF-0005-4045-923E-F8F59D89720F}"/>
              </a:ext>
            </a:extLst>
          </p:cNvPr>
          <p:cNvGrpSpPr/>
          <p:nvPr userDrawn="1"/>
        </p:nvGrpSpPr>
        <p:grpSpPr>
          <a:xfrm>
            <a:off x="1594818" y="1876651"/>
            <a:ext cx="9002363" cy="3765812"/>
            <a:chOff x="2182762" y="1891399"/>
            <a:chExt cx="9002363" cy="3765812"/>
          </a:xfrm>
        </p:grpSpPr>
        <p:grpSp>
          <p:nvGrpSpPr>
            <p:cNvPr id="6" name="Group 5">
              <a:extLst>
                <a:ext uri="{FF2B5EF4-FFF2-40B4-BE49-F238E27FC236}">
                  <a16:creationId xmlns:a16="http://schemas.microsoft.com/office/drawing/2014/main" id="{B34D85B6-CE53-4B40-872B-EFCEA721F37B}"/>
                </a:ext>
              </a:extLst>
            </p:cNvPr>
            <p:cNvGrpSpPr/>
            <p:nvPr userDrawn="1"/>
          </p:nvGrpSpPr>
          <p:grpSpPr>
            <a:xfrm>
              <a:off x="8587932" y="2327403"/>
              <a:ext cx="1726799" cy="1867114"/>
              <a:chOff x="8540226" y="1753726"/>
              <a:chExt cx="2302399" cy="2489485"/>
            </a:xfrm>
          </p:grpSpPr>
          <p:sp>
            <p:nvSpPr>
              <p:cNvPr id="7" name="Arc 6">
                <a:extLst>
                  <a:ext uri="{FF2B5EF4-FFF2-40B4-BE49-F238E27FC236}">
                    <a16:creationId xmlns:a16="http://schemas.microsoft.com/office/drawing/2014/main" id="{EB846D31-9400-4810-8FC4-38AB1FA4DE6D}"/>
                  </a:ext>
                </a:extLst>
              </p:cNvPr>
              <p:cNvSpPr/>
              <p:nvPr/>
            </p:nvSpPr>
            <p:spPr>
              <a:xfrm>
                <a:off x="9666557" y="3067143"/>
                <a:ext cx="1176068" cy="1176068"/>
              </a:xfrm>
              <a:prstGeom prst="arc">
                <a:avLst>
                  <a:gd name="adj1" fmla="val 15956854"/>
                  <a:gd name="adj2" fmla="val 10795556"/>
                </a:avLst>
              </a:pr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8" name="Straight Connector 7">
                <a:extLst>
                  <a:ext uri="{FF2B5EF4-FFF2-40B4-BE49-F238E27FC236}">
                    <a16:creationId xmlns:a16="http://schemas.microsoft.com/office/drawing/2014/main" id="{7D03D398-9B65-4D04-ABDF-68079AB496AA}"/>
                  </a:ext>
                </a:extLst>
              </p:cNvPr>
              <p:cNvCxnSpPr>
                <a:cxnSpLocks/>
              </p:cNvCxnSpPr>
              <p:nvPr/>
            </p:nvCxnSpPr>
            <p:spPr>
              <a:xfrm flipH="1">
                <a:off x="8540226" y="3655937"/>
                <a:ext cx="1143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1EB0081-FBE8-4E58-88B7-948091D802D0}"/>
                  </a:ext>
                </a:extLst>
              </p:cNvPr>
              <p:cNvCxnSpPr>
                <a:cxnSpLocks/>
              </p:cNvCxnSpPr>
              <p:nvPr/>
            </p:nvCxnSpPr>
            <p:spPr>
              <a:xfrm flipV="1">
                <a:off x="10208272" y="1753726"/>
                <a:ext cx="0" cy="1333939"/>
              </a:xfrm>
              <a:prstGeom prst="line">
                <a:avLst/>
              </a:prstGeom>
              <a:ln w="38100">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A561402-9031-4A8F-9FBF-00EA46D2CFBF}"/>
                  </a:ext>
                </a:extLst>
              </p:cNvPr>
              <p:cNvSpPr/>
              <p:nvPr/>
            </p:nvSpPr>
            <p:spPr>
              <a:xfrm>
                <a:off x="9814281" y="3214866"/>
                <a:ext cx="880621" cy="880621"/>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100" b="1">
                  <a:solidFill>
                    <a:schemeClr val="tx1">
                      <a:lumMod val="85000"/>
                      <a:lumOff val="15000"/>
                    </a:schemeClr>
                  </a:solidFill>
                </a:endParaRPr>
              </a:p>
            </p:txBody>
          </p:sp>
        </p:grpSp>
        <p:grpSp>
          <p:nvGrpSpPr>
            <p:cNvPr id="11" name="Group 10">
              <a:extLst>
                <a:ext uri="{FF2B5EF4-FFF2-40B4-BE49-F238E27FC236}">
                  <a16:creationId xmlns:a16="http://schemas.microsoft.com/office/drawing/2014/main" id="{B255C18C-1A54-4338-AB00-4C51E3D2AF96}"/>
                </a:ext>
              </a:extLst>
            </p:cNvPr>
            <p:cNvGrpSpPr/>
            <p:nvPr userDrawn="1"/>
          </p:nvGrpSpPr>
          <p:grpSpPr>
            <a:xfrm>
              <a:off x="6849719" y="3328054"/>
              <a:ext cx="1738214" cy="1867114"/>
              <a:chOff x="6222608" y="3087927"/>
              <a:chExt cx="2317619" cy="2489485"/>
            </a:xfrm>
          </p:grpSpPr>
          <p:sp>
            <p:nvSpPr>
              <p:cNvPr id="12" name="Arc 11">
                <a:extLst>
                  <a:ext uri="{FF2B5EF4-FFF2-40B4-BE49-F238E27FC236}">
                    <a16:creationId xmlns:a16="http://schemas.microsoft.com/office/drawing/2014/main" id="{EE1EC382-6445-4FB6-B2A6-B910DC5E0330}"/>
                  </a:ext>
                </a:extLst>
              </p:cNvPr>
              <p:cNvSpPr/>
              <p:nvPr/>
            </p:nvSpPr>
            <p:spPr>
              <a:xfrm rot="10800000">
                <a:off x="7364159" y="3087927"/>
                <a:ext cx="1176068" cy="1176068"/>
              </a:xfrm>
              <a:prstGeom prst="arc">
                <a:avLst>
                  <a:gd name="adj1" fmla="val 10895"/>
                  <a:gd name="adj2" fmla="val 15969831"/>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13" name="Straight Connector 12">
                <a:extLst>
                  <a:ext uri="{FF2B5EF4-FFF2-40B4-BE49-F238E27FC236}">
                    <a16:creationId xmlns:a16="http://schemas.microsoft.com/office/drawing/2014/main" id="{D7C8C024-BCCC-4023-9B40-78DDC5BA44FA}"/>
                  </a:ext>
                </a:extLst>
              </p:cNvPr>
              <p:cNvCxnSpPr>
                <a:cxnSpLocks/>
              </p:cNvCxnSpPr>
              <p:nvPr/>
            </p:nvCxnSpPr>
            <p:spPr>
              <a:xfrm>
                <a:off x="6222608" y="3656199"/>
                <a:ext cx="114155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AA2A72D-ABD5-4EBB-BC49-9C12D50AD2D4}"/>
                  </a:ext>
                </a:extLst>
              </p:cNvPr>
              <p:cNvCxnSpPr>
                <a:cxnSpLocks/>
              </p:cNvCxnSpPr>
              <p:nvPr/>
            </p:nvCxnSpPr>
            <p:spPr>
              <a:xfrm rot="10800000" flipV="1">
                <a:off x="7998512" y="4243473"/>
                <a:ext cx="0" cy="1333939"/>
              </a:xfrm>
              <a:prstGeom prst="line">
                <a:avLst/>
              </a:prstGeom>
              <a:ln w="381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0C3CEB22-9B3B-4627-A596-AB16EAF14419}"/>
                  </a:ext>
                </a:extLst>
              </p:cNvPr>
              <p:cNvSpPr/>
              <p:nvPr/>
            </p:nvSpPr>
            <p:spPr>
              <a:xfrm>
                <a:off x="7511883" y="3235650"/>
                <a:ext cx="880621" cy="880621"/>
              </a:xfrm>
              <a:prstGeom prst="ellipse">
                <a:avLst/>
              </a:prstGeom>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100" b="1">
                  <a:effectLst>
                    <a:outerShdw blurRad="38100" dist="38100" dir="2700000" algn="tl">
                      <a:srgbClr val="000000">
                        <a:alpha val="43137"/>
                      </a:srgbClr>
                    </a:outerShdw>
                  </a:effectLst>
                </a:endParaRPr>
              </a:p>
            </p:txBody>
          </p:sp>
        </p:grpSp>
        <p:grpSp>
          <p:nvGrpSpPr>
            <p:cNvPr id="16" name="Group 15">
              <a:extLst>
                <a:ext uri="{FF2B5EF4-FFF2-40B4-BE49-F238E27FC236}">
                  <a16:creationId xmlns:a16="http://schemas.microsoft.com/office/drawing/2014/main" id="{D06582F3-90C6-497A-94EC-8E155EC4F924}"/>
                </a:ext>
              </a:extLst>
            </p:cNvPr>
            <p:cNvGrpSpPr/>
            <p:nvPr userDrawn="1"/>
          </p:nvGrpSpPr>
          <p:grpSpPr>
            <a:xfrm>
              <a:off x="5112203" y="2327403"/>
              <a:ext cx="1726799" cy="1867114"/>
              <a:chOff x="3905920" y="1753726"/>
              <a:chExt cx="2302399" cy="2489485"/>
            </a:xfrm>
          </p:grpSpPr>
          <p:sp>
            <p:nvSpPr>
              <p:cNvPr id="17" name="Arc 16">
                <a:extLst>
                  <a:ext uri="{FF2B5EF4-FFF2-40B4-BE49-F238E27FC236}">
                    <a16:creationId xmlns:a16="http://schemas.microsoft.com/office/drawing/2014/main" id="{52D5DDB7-720B-4CB6-B3AC-B33399F45365}"/>
                  </a:ext>
                </a:extLst>
              </p:cNvPr>
              <p:cNvSpPr/>
              <p:nvPr/>
            </p:nvSpPr>
            <p:spPr>
              <a:xfrm>
                <a:off x="5032251" y="3067143"/>
                <a:ext cx="1176068" cy="1176068"/>
              </a:xfrm>
              <a:prstGeom prst="arc">
                <a:avLst>
                  <a:gd name="adj1" fmla="val 15956854"/>
                  <a:gd name="adj2" fmla="val 10795556"/>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18" name="Straight Connector 17">
                <a:extLst>
                  <a:ext uri="{FF2B5EF4-FFF2-40B4-BE49-F238E27FC236}">
                    <a16:creationId xmlns:a16="http://schemas.microsoft.com/office/drawing/2014/main" id="{7162CF40-6EF1-4F34-BD34-8786497EDBE4}"/>
                  </a:ext>
                </a:extLst>
              </p:cNvPr>
              <p:cNvCxnSpPr>
                <a:cxnSpLocks/>
              </p:cNvCxnSpPr>
              <p:nvPr/>
            </p:nvCxnSpPr>
            <p:spPr>
              <a:xfrm flipH="1">
                <a:off x="3905920" y="3655937"/>
                <a:ext cx="1143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A9F9D86-C2F9-4E8E-B737-72956A8B88B8}"/>
                  </a:ext>
                </a:extLst>
              </p:cNvPr>
              <p:cNvCxnSpPr>
                <a:cxnSpLocks/>
              </p:cNvCxnSpPr>
              <p:nvPr/>
            </p:nvCxnSpPr>
            <p:spPr>
              <a:xfrm flipV="1">
                <a:off x="5573966" y="1753726"/>
                <a:ext cx="0" cy="1333939"/>
              </a:xfrm>
              <a:prstGeom prst="line">
                <a:avLst/>
              </a:prstGeom>
              <a:ln w="3810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1D56D119-7D56-4DBD-B0C6-14E7C3C02965}"/>
                  </a:ext>
                </a:extLst>
              </p:cNvPr>
              <p:cNvSpPr/>
              <p:nvPr/>
            </p:nvSpPr>
            <p:spPr>
              <a:xfrm>
                <a:off x="5179975" y="3214866"/>
                <a:ext cx="880621" cy="88062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100" b="1">
                  <a:solidFill>
                    <a:schemeClr val="tx1">
                      <a:lumMod val="85000"/>
                      <a:lumOff val="15000"/>
                    </a:schemeClr>
                  </a:solidFill>
                </a:endParaRPr>
              </a:p>
            </p:txBody>
          </p:sp>
        </p:grpSp>
        <p:grpSp>
          <p:nvGrpSpPr>
            <p:cNvPr id="21" name="Group 20">
              <a:extLst>
                <a:ext uri="{FF2B5EF4-FFF2-40B4-BE49-F238E27FC236}">
                  <a16:creationId xmlns:a16="http://schemas.microsoft.com/office/drawing/2014/main" id="{099B29E7-DBDB-4A9F-8B5A-A2C621D9C022}"/>
                </a:ext>
              </a:extLst>
            </p:cNvPr>
            <p:cNvGrpSpPr/>
            <p:nvPr userDrawn="1"/>
          </p:nvGrpSpPr>
          <p:grpSpPr>
            <a:xfrm>
              <a:off x="3383631" y="3328054"/>
              <a:ext cx="1738214" cy="1867114"/>
              <a:chOff x="1601158" y="3087927"/>
              <a:chExt cx="2317619" cy="2489485"/>
            </a:xfrm>
          </p:grpSpPr>
          <p:sp>
            <p:nvSpPr>
              <p:cNvPr id="22" name="Arc 21">
                <a:extLst>
                  <a:ext uri="{FF2B5EF4-FFF2-40B4-BE49-F238E27FC236}">
                    <a16:creationId xmlns:a16="http://schemas.microsoft.com/office/drawing/2014/main" id="{50E49364-A97F-4784-97D7-7E29C7177795}"/>
                  </a:ext>
                </a:extLst>
              </p:cNvPr>
              <p:cNvSpPr/>
              <p:nvPr/>
            </p:nvSpPr>
            <p:spPr>
              <a:xfrm rot="10800000">
                <a:off x="2742709" y="3087927"/>
                <a:ext cx="1176068" cy="1176068"/>
              </a:xfrm>
              <a:prstGeom prst="arc">
                <a:avLst>
                  <a:gd name="adj1" fmla="val 10895"/>
                  <a:gd name="adj2" fmla="val 15969831"/>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23" name="Straight Connector 22">
                <a:extLst>
                  <a:ext uri="{FF2B5EF4-FFF2-40B4-BE49-F238E27FC236}">
                    <a16:creationId xmlns:a16="http://schemas.microsoft.com/office/drawing/2014/main" id="{6AFFD9E9-2803-4A3D-ADAA-D09F4C506ACE}"/>
                  </a:ext>
                </a:extLst>
              </p:cNvPr>
              <p:cNvCxnSpPr>
                <a:cxnSpLocks/>
              </p:cNvCxnSpPr>
              <p:nvPr/>
            </p:nvCxnSpPr>
            <p:spPr>
              <a:xfrm>
                <a:off x="1601158" y="3656199"/>
                <a:ext cx="114155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D2C33A2-1E46-4BC0-ABAF-8E53C6E14EB4}"/>
                  </a:ext>
                </a:extLst>
              </p:cNvPr>
              <p:cNvCxnSpPr>
                <a:cxnSpLocks/>
              </p:cNvCxnSpPr>
              <p:nvPr/>
            </p:nvCxnSpPr>
            <p:spPr>
              <a:xfrm rot="10800000" flipV="1">
                <a:off x="3377062" y="4243473"/>
                <a:ext cx="0" cy="1333939"/>
              </a:xfrm>
              <a:prstGeom prst="line">
                <a:avLst/>
              </a:prstGeom>
              <a:ln w="38100">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65A621E2-9DED-44FD-BD1F-AEA86F875E39}"/>
                  </a:ext>
                </a:extLst>
              </p:cNvPr>
              <p:cNvSpPr/>
              <p:nvPr/>
            </p:nvSpPr>
            <p:spPr>
              <a:xfrm>
                <a:off x="2890432" y="3235650"/>
                <a:ext cx="880621" cy="880621"/>
              </a:xfrm>
              <a:prstGeom prst="ellipse">
                <a:avLst/>
              </a:prstGeom>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100" b="1">
                  <a:solidFill>
                    <a:schemeClr val="accent1">
                      <a:lumMod val="50000"/>
                    </a:schemeClr>
                  </a:solidFill>
                </a:endParaRPr>
              </a:p>
            </p:txBody>
          </p:sp>
        </p:grpSp>
        <p:grpSp>
          <p:nvGrpSpPr>
            <p:cNvPr id="26" name="Group 25">
              <a:extLst>
                <a:ext uri="{FF2B5EF4-FFF2-40B4-BE49-F238E27FC236}">
                  <a16:creationId xmlns:a16="http://schemas.microsoft.com/office/drawing/2014/main" id="{9D013D55-AA90-422C-9F6D-24C98E4B1549}"/>
                </a:ext>
              </a:extLst>
            </p:cNvPr>
            <p:cNvGrpSpPr/>
            <p:nvPr userDrawn="1"/>
          </p:nvGrpSpPr>
          <p:grpSpPr>
            <a:xfrm>
              <a:off x="2182762" y="2327403"/>
              <a:ext cx="1200308" cy="1867114"/>
              <a:chOff x="0" y="1753726"/>
              <a:chExt cx="1600410" cy="2489485"/>
            </a:xfrm>
          </p:grpSpPr>
          <p:sp>
            <p:nvSpPr>
              <p:cNvPr id="27" name="Arc 26">
                <a:extLst>
                  <a:ext uri="{FF2B5EF4-FFF2-40B4-BE49-F238E27FC236}">
                    <a16:creationId xmlns:a16="http://schemas.microsoft.com/office/drawing/2014/main" id="{0FCDCF35-5879-4945-94D7-62F371DEE56E}"/>
                  </a:ext>
                </a:extLst>
              </p:cNvPr>
              <p:cNvSpPr/>
              <p:nvPr/>
            </p:nvSpPr>
            <p:spPr>
              <a:xfrm>
                <a:off x="424342" y="3067143"/>
                <a:ext cx="1176068" cy="1176068"/>
              </a:xfrm>
              <a:prstGeom prst="arc">
                <a:avLst>
                  <a:gd name="adj1" fmla="val 15956854"/>
                  <a:gd name="adj2" fmla="val 10891041"/>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28" name="Straight Connector 27">
                <a:extLst>
                  <a:ext uri="{FF2B5EF4-FFF2-40B4-BE49-F238E27FC236}">
                    <a16:creationId xmlns:a16="http://schemas.microsoft.com/office/drawing/2014/main" id="{242DA899-9C64-463B-A819-23E05989A802}"/>
                  </a:ext>
                </a:extLst>
              </p:cNvPr>
              <p:cNvCxnSpPr>
                <a:cxnSpLocks/>
              </p:cNvCxnSpPr>
              <p:nvPr/>
            </p:nvCxnSpPr>
            <p:spPr>
              <a:xfrm flipH="1">
                <a:off x="0" y="3655937"/>
                <a:ext cx="43863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7004F26-3297-49B6-BB0F-A9C315F20495}"/>
                  </a:ext>
                </a:extLst>
              </p:cNvPr>
              <p:cNvCxnSpPr>
                <a:cxnSpLocks/>
              </p:cNvCxnSpPr>
              <p:nvPr/>
            </p:nvCxnSpPr>
            <p:spPr>
              <a:xfrm flipV="1">
                <a:off x="966057" y="1753726"/>
                <a:ext cx="0" cy="1333939"/>
              </a:xfrm>
              <a:prstGeom prst="line">
                <a:avLst/>
              </a:prstGeom>
              <a:ln w="38100">
                <a:tailEnd type="ova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EDD779A2-781B-405E-B8A3-D77884EC5407}"/>
                  </a:ext>
                </a:extLst>
              </p:cNvPr>
              <p:cNvSpPr/>
              <p:nvPr/>
            </p:nvSpPr>
            <p:spPr>
              <a:xfrm>
                <a:off x="572066" y="3214866"/>
                <a:ext cx="880621" cy="880621"/>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00" b="1">
                  <a:effectLst>
                    <a:outerShdw blurRad="38100" dist="38100" dir="2700000" algn="tl">
                      <a:srgbClr val="000000">
                        <a:alpha val="43137"/>
                      </a:srgbClr>
                    </a:outerShdw>
                  </a:effectLst>
                </a:endParaRPr>
              </a:p>
            </p:txBody>
          </p:sp>
        </p:grpSp>
        <p:sp>
          <p:nvSpPr>
            <p:cNvPr id="31" name="TextBox 30">
              <a:extLst>
                <a:ext uri="{FF2B5EF4-FFF2-40B4-BE49-F238E27FC236}">
                  <a16:creationId xmlns:a16="http://schemas.microsoft.com/office/drawing/2014/main" id="{21FB15B8-FA2B-4B75-94B3-5E0C54983187}"/>
                </a:ext>
              </a:extLst>
            </p:cNvPr>
            <p:cNvSpPr txBox="1"/>
            <p:nvPr userDrawn="1"/>
          </p:nvSpPr>
          <p:spPr>
            <a:xfrm>
              <a:off x="2543022" y="1891399"/>
              <a:ext cx="729688" cy="415498"/>
            </a:xfrm>
            <a:prstGeom prst="rect">
              <a:avLst/>
            </a:prstGeom>
            <a:noFill/>
          </p:spPr>
          <p:txBody>
            <a:bodyPr wrap="none" rtlCol="0">
              <a:spAutoFit/>
            </a:bodyPr>
            <a:lstStyle/>
            <a:p>
              <a:pPr algn="ctr"/>
              <a:r>
                <a:rPr lang="en-US" sz="2100" b="1"/>
                <a:t>2017</a:t>
              </a:r>
            </a:p>
          </p:txBody>
        </p:sp>
        <p:sp>
          <p:nvSpPr>
            <p:cNvPr id="32" name="TextBox 31">
              <a:extLst>
                <a:ext uri="{FF2B5EF4-FFF2-40B4-BE49-F238E27FC236}">
                  <a16:creationId xmlns:a16="http://schemas.microsoft.com/office/drawing/2014/main" id="{FD580631-0160-4A4A-995D-FD7415EDFE93}"/>
                </a:ext>
              </a:extLst>
            </p:cNvPr>
            <p:cNvSpPr txBox="1"/>
            <p:nvPr userDrawn="1"/>
          </p:nvSpPr>
          <p:spPr>
            <a:xfrm>
              <a:off x="4350714" y="5241713"/>
              <a:ext cx="729688" cy="415498"/>
            </a:xfrm>
            <a:prstGeom prst="rect">
              <a:avLst/>
            </a:prstGeom>
            <a:noFill/>
          </p:spPr>
          <p:txBody>
            <a:bodyPr wrap="none" rtlCol="0">
              <a:spAutoFit/>
            </a:bodyPr>
            <a:lstStyle/>
            <a:p>
              <a:pPr algn="ctr"/>
              <a:r>
                <a:rPr lang="en-US" sz="2100" b="1"/>
                <a:t>2018</a:t>
              </a:r>
            </a:p>
          </p:txBody>
        </p:sp>
        <p:sp>
          <p:nvSpPr>
            <p:cNvPr id="33" name="TextBox 32">
              <a:extLst>
                <a:ext uri="{FF2B5EF4-FFF2-40B4-BE49-F238E27FC236}">
                  <a16:creationId xmlns:a16="http://schemas.microsoft.com/office/drawing/2014/main" id="{E1BC1B41-E3F6-4AEA-8A4D-C1C82F215AD7}"/>
                </a:ext>
              </a:extLst>
            </p:cNvPr>
            <p:cNvSpPr txBox="1"/>
            <p:nvPr userDrawn="1"/>
          </p:nvSpPr>
          <p:spPr>
            <a:xfrm>
              <a:off x="5998393" y="1891399"/>
              <a:ext cx="729688" cy="415498"/>
            </a:xfrm>
            <a:prstGeom prst="rect">
              <a:avLst/>
            </a:prstGeom>
            <a:noFill/>
          </p:spPr>
          <p:txBody>
            <a:bodyPr wrap="none" rtlCol="0">
              <a:spAutoFit/>
            </a:bodyPr>
            <a:lstStyle/>
            <a:p>
              <a:pPr algn="ctr"/>
              <a:r>
                <a:rPr lang="en-US" sz="2100" b="1"/>
                <a:t>2019</a:t>
              </a:r>
            </a:p>
          </p:txBody>
        </p:sp>
        <p:sp>
          <p:nvSpPr>
            <p:cNvPr id="34" name="TextBox 33">
              <a:extLst>
                <a:ext uri="{FF2B5EF4-FFF2-40B4-BE49-F238E27FC236}">
                  <a16:creationId xmlns:a16="http://schemas.microsoft.com/office/drawing/2014/main" id="{F64649F3-4D69-4AF6-9386-1B5378069AE5}"/>
                </a:ext>
              </a:extLst>
            </p:cNvPr>
            <p:cNvSpPr txBox="1"/>
            <p:nvPr userDrawn="1"/>
          </p:nvSpPr>
          <p:spPr>
            <a:xfrm>
              <a:off x="7817625" y="5240929"/>
              <a:ext cx="729688" cy="415498"/>
            </a:xfrm>
            <a:prstGeom prst="rect">
              <a:avLst/>
            </a:prstGeom>
            <a:noFill/>
          </p:spPr>
          <p:txBody>
            <a:bodyPr wrap="none" rtlCol="0">
              <a:spAutoFit/>
            </a:bodyPr>
            <a:lstStyle/>
            <a:p>
              <a:pPr algn="ctr"/>
              <a:r>
                <a:rPr lang="en-US" sz="2100" b="1"/>
                <a:t>2020</a:t>
              </a:r>
            </a:p>
          </p:txBody>
        </p:sp>
        <p:sp>
          <p:nvSpPr>
            <p:cNvPr id="35" name="TextBox 34">
              <a:extLst>
                <a:ext uri="{FF2B5EF4-FFF2-40B4-BE49-F238E27FC236}">
                  <a16:creationId xmlns:a16="http://schemas.microsoft.com/office/drawing/2014/main" id="{CD10785A-5B9C-47F6-8E26-BD316E019720}"/>
                </a:ext>
              </a:extLst>
            </p:cNvPr>
            <p:cNvSpPr txBox="1"/>
            <p:nvPr userDrawn="1"/>
          </p:nvSpPr>
          <p:spPr>
            <a:xfrm>
              <a:off x="9474123" y="1891399"/>
              <a:ext cx="729688" cy="415498"/>
            </a:xfrm>
            <a:prstGeom prst="rect">
              <a:avLst/>
            </a:prstGeom>
            <a:noFill/>
          </p:spPr>
          <p:txBody>
            <a:bodyPr wrap="none" rtlCol="0">
              <a:spAutoFit/>
            </a:bodyPr>
            <a:lstStyle/>
            <a:p>
              <a:pPr algn="ctr"/>
              <a:r>
                <a:rPr lang="en-US" sz="2100" b="1"/>
                <a:t>2021</a:t>
              </a:r>
            </a:p>
          </p:txBody>
        </p:sp>
        <p:grpSp>
          <p:nvGrpSpPr>
            <p:cNvPr id="36" name="Group 35">
              <a:extLst>
                <a:ext uri="{FF2B5EF4-FFF2-40B4-BE49-F238E27FC236}">
                  <a16:creationId xmlns:a16="http://schemas.microsoft.com/office/drawing/2014/main" id="{5C9E3833-76B7-40F2-94C5-D6ABD2A43B6A}"/>
                </a:ext>
              </a:extLst>
            </p:cNvPr>
            <p:cNvGrpSpPr/>
            <p:nvPr userDrawn="1"/>
          </p:nvGrpSpPr>
          <p:grpSpPr>
            <a:xfrm>
              <a:off x="2989304" y="2293340"/>
              <a:ext cx="1250488" cy="910544"/>
              <a:chOff x="1075389" y="1776888"/>
              <a:chExt cx="1667317" cy="1214058"/>
            </a:xfrm>
          </p:grpSpPr>
          <p:sp>
            <p:nvSpPr>
              <p:cNvPr id="37" name="TextBox 36">
                <a:extLst>
                  <a:ext uri="{FF2B5EF4-FFF2-40B4-BE49-F238E27FC236}">
                    <a16:creationId xmlns:a16="http://schemas.microsoft.com/office/drawing/2014/main" id="{0870547F-7A92-4A46-89BE-D4DE11126C3C}"/>
                  </a:ext>
                </a:extLst>
              </p:cNvPr>
              <p:cNvSpPr txBox="1"/>
              <p:nvPr/>
            </p:nvSpPr>
            <p:spPr>
              <a:xfrm>
                <a:off x="1075389" y="1776888"/>
                <a:ext cx="1509057" cy="400109"/>
              </a:xfrm>
              <a:prstGeom prst="rect">
                <a:avLst/>
              </a:prstGeom>
              <a:noFill/>
            </p:spPr>
            <p:txBody>
              <a:bodyPr wrap="square" rtlCol="0">
                <a:spAutoFit/>
              </a:bodyPr>
              <a:lstStyle/>
              <a:p>
                <a:r>
                  <a:rPr lang="en-US" sz="1350" b="1" noProof="1"/>
                  <a:t>Lorem Ipsum</a:t>
                </a:r>
              </a:p>
            </p:txBody>
          </p:sp>
          <p:cxnSp>
            <p:nvCxnSpPr>
              <p:cNvPr id="38" name="Straight Connector 37">
                <a:extLst>
                  <a:ext uri="{FF2B5EF4-FFF2-40B4-BE49-F238E27FC236}">
                    <a16:creationId xmlns:a16="http://schemas.microsoft.com/office/drawing/2014/main" id="{5C03F62F-D8EE-45AE-BCD7-8A1FC931BC7B}"/>
                  </a:ext>
                </a:extLst>
              </p:cNvPr>
              <p:cNvCxnSpPr/>
              <p:nvPr/>
            </p:nvCxnSpPr>
            <p:spPr>
              <a:xfrm>
                <a:off x="1136650" y="2158920"/>
                <a:ext cx="140335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677E78B8-B14E-4397-A1D9-2823179BA9CE}"/>
                  </a:ext>
                </a:extLst>
              </p:cNvPr>
              <p:cNvSpPr/>
              <p:nvPr/>
            </p:nvSpPr>
            <p:spPr>
              <a:xfrm>
                <a:off x="1075389" y="2190727"/>
                <a:ext cx="1667317" cy="800219"/>
              </a:xfrm>
              <a:prstGeom prst="rect">
                <a:avLst/>
              </a:prstGeom>
            </p:spPr>
            <p:txBody>
              <a:bodyPr wrap="square">
                <a:spAutoFit/>
              </a:bodyPr>
              <a:lstStyle/>
              <a:p>
                <a:r>
                  <a:rPr lang="en-US" sz="825" noProof="1"/>
                  <a:t>Lorem ipsum dolor sit amet, consectetur adipiscing elit, sed do eiusmod tempor. </a:t>
                </a:r>
              </a:p>
            </p:txBody>
          </p:sp>
        </p:grpSp>
        <p:grpSp>
          <p:nvGrpSpPr>
            <p:cNvPr id="40" name="Group 39">
              <a:extLst>
                <a:ext uri="{FF2B5EF4-FFF2-40B4-BE49-F238E27FC236}">
                  <a16:creationId xmlns:a16="http://schemas.microsoft.com/office/drawing/2014/main" id="{EDDD6FD2-16B0-457A-8045-0D7275B056FC}"/>
                </a:ext>
              </a:extLst>
            </p:cNvPr>
            <p:cNvGrpSpPr/>
            <p:nvPr userDrawn="1"/>
          </p:nvGrpSpPr>
          <p:grpSpPr>
            <a:xfrm>
              <a:off x="4792719" y="4307710"/>
              <a:ext cx="1250488" cy="910544"/>
              <a:chOff x="1075389" y="1776888"/>
              <a:chExt cx="1667317" cy="1214058"/>
            </a:xfrm>
          </p:grpSpPr>
          <p:sp>
            <p:nvSpPr>
              <p:cNvPr id="41" name="TextBox 40">
                <a:extLst>
                  <a:ext uri="{FF2B5EF4-FFF2-40B4-BE49-F238E27FC236}">
                    <a16:creationId xmlns:a16="http://schemas.microsoft.com/office/drawing/2014/main" id="{89054BB9-DD17-4795-B918-01149C72C902}"/>
                  </a:ext>
                </a:extLst>
              </p:cNvPr>
              <p:cNvSpPr txBox="1"/>
              <p:nvPr/>
            </p:nvSpPr>
            <p:spPr>
              <a:xfrm>
                <a:off x="1075389" y="1776888"/>
                <a:ext cx="1509057" cy="400109"/>
              </a:xfrm>
              <a:prstGeom prst="rect">
                <a:avLst/>
              </a:prstGeom>
              <a:noFill/>
            </p:spPr>
            <p:txBody>
              <a:bodyPr wrap="square" rtlCol="0">
                <a:spAutoFit/>
              </a:bodyPr>
              <a:lstStyle/>
              <a:p>
                <a:r>
                  <a:rPr lang="en-US" sz="1350" b="1" noProof="1"/>
                  <a:t>Lorem Ipsum</a:t>
                </a:r>
              </a:p>
            </p:txBody>
          </p:sp>
          <p:cxnSp>
            <p:nvCxnSpPr>
              <p:cNvPr id="42" name="Straight Connector 41">
                <a:extLst>
                  <a:ext uri="{FF2B5EF4-FFF2-40B4-BE49-F238E27FC236}">
                    <a16:creationId xmlns:a16="http://schemas.microsoft.com/office/drawing/2014/main" id="{A7D129C9-C1CC-41DA-B8CC-939816BF933A}"/>
                  </a:ext>
                </a:extLst>
              </p:cNvPr>
              <p:cNvCxnSpPr/>
              <p:nvPr/>
            </p:nvCxnSpPr>
            <p:spPr>
              <a:xfrm>
                <a:off x="1136650" y="2158920"/>
                <a:ext cx="140335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5C9ACBE7-A01B-4061-882C-CA9A97025D15}"/>
                  </a:ext>
                </a:extLst>
              </p:cNvPr>
              <p:cNvSpPr/>
              <p:nvPr/>
            </p:nvSpPr>
            <p:spPr>
              <a:xfrm>
                <a:off x="1075389" y="2190727"/>
                <a:ext cx="1667317" cy="800219"/>
              </a:xfrm>
              <a:prstGeom prst="rect">
                <a:avLst/>
              </a:prstGeom>
            </p:spPr>
            <p:txBody>
              <a:bodyPr wrap="square">
                <a:spAutoFit/>
              </a:bodyPr>
              <a:lstStyle/>
              <a:p>
                <a:r>
                  <a:rPr lang="en-US" sz="825" noProof="1"/>
                  <a:t>Lorem ipsum dolor sit amet, consectetur adipiscing elit, sed do eiusmod tempor. </a:t>
                </a:r>
              </a:p>
            </p:txBody>
          </p:sp>
        </p:grpSp>
        <p:grpSp>
          <p:nvGrpSpPr>
            <p:cNvPr id="44" name="Group 43">
              <a:extLst>
                <a:ext uri="{FF2B5EF4-FFF2-40B4-BE49-F238E27FC236}">
                  <a16:creationId xmlns:a16="http://schemas.microsoft.com/office/drawing/2014/main" id="{64DFA928-2E33-4FE5-B38C-A18134E69612}"/>
                </a:ext>
              </a:extLst>
            </p:cNvPr>
            <p:cNvGrpSpPr/>
            <p:nvPr userDrawn="1"/>
          </p:nvGrpSpPr>
          <p:grpSpPr>
            <a:xfrm>
              <a:off x="6461971" y="2293340"/>
              <a:ext cx="1250488" cy="910544"/>
              <a:chOff x="1075389" y="1776888"/>
              <a:chExt cx="1667317" cy="1214058"/>
            </a:xfrm>
          </p:grpSpPr>
          <p:sp>
            <p:nvSpPr>
              <p:cNvPr id="45" name="TextBox 44">
                <a:extLst>
                  <a:ext uri="{FF2B5EF4-FFF2-40B4-BE49-F238E27FC236}">
                    <a16:creationId xmlns:a16="http://schemas.microsoft.com/office/drawing/2014/main" id="{C26B8EFC-F98D-4627-9B60-07A41F989CEF}"/>
                  </a:ext>
                </a:extLst>
              </p:cNvPr>
              <p:cNvSpPr txBox="1"/>
              <p:nvPr/>
            </p:nvSpPr>
            <p:spPr>
              <a:xfrm>
                <a:off x="1075389" y="1776888"/>
                <a:ext cx="1509057" cy="400109"/>
              </a:xfrm>
              <a:prstGeom prst="rect">
                <a:avLst/>
              </a:prstGeom>
              <a:noFill/>
            </p:spPr>
            <p:txBody>
              <a:bodyPr wrap="square" rtlCol="0">
                <a:spAutoFit/>
              </a:bodyPr>
              <a:lstStyle/>
              <a:p>
                <a:r>
                  <a:rPr lang="en-US" sz="1350" b="1" noProof="1"/>
                  <a:t>Lorem Ipsum</a:t>
                </a:r>
              </a:p>
            </p:txBody>
          </p:sp>
          <p:cxnSp>
            <p:nvCxnSpPr>
              <p:cNvPr id="46" name="Straight Connector 45">
                <a:extLst>
                  <a:ext uri="{FF2B5EF4-FFF2-40B4-BE49-F238E27FC236}">
                    <a16:creationId xmlns:a16="http://schemas.microsoft.com/office/drawing/2014/main" id="{7AC4DB37-A467-43F8-B91A-7221A4B053BC}"/>
                  </a:ext>
                </a:extLst>
              </p:cNvPr>
              <p:cNvCxnSpPr/>
              <p:nvPr/>
            </p:nvCxnSpPr>
            <p:spPr>
              <a:xfrm>
                <a:off x="1136650" y="2158920"/>
                <a:ext cx="140335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938C82A3-DD33-4941-9CB6-9835348EA8EC}"/>
                  </a:ext>
                </a:extLst>
              </p:cNvPr>
              <p:cNvSpPr/>
              <p:nvPr/>
            </p:nvSpPr>
            <p:spPr>
              <a:xfrm>
                <a:off x="1075389" y="2190727"/>
                <a:ext cx="1667317" cy="800219"/>
              </a:xfrm>
              <a:prstGeom prst="rect">
                <a:avLst/>
              </a:prstGeom>
            </p:spPr>
            <p:txBody>
              <a:bodyPr wrap="square">
                <a:spAutoFit/>
              </a:bodyPr>
              <a:lstStyle/>
              <a:p>
                <a:r>
                  <a:rPr lang="en-US" sz="825" noProof="1"/>
                  <a:t>Lorem ipsum dolor sit amet, consectetur adipiscing elit, sed do eiusmod tempor. </a:t>
                </a:r>
              </a:p>
            </p:txBody>
          </p:sp>
        </p:grpSp>
        <p:grpSp>
          <p:nvGrpSpPr>
            <p:cNvPr id="48" name="Group 47">
              <a:extLst>
                <a:ext uri="{FF2B5EF4-FFF2-40B4-BE49-F238E27FC236}">
                  <a16:creationId xmlns:a16="http://schemas.microsoft.com/office/drawing/2014/main" id="{3E765517-0C58-4915-A971-1307D8A30F80}"/>
                </a:ext>
              </a:extLst>
            </p:cNvPr>
            <p:cNvGrpSpPr/>
            <p:nvPr userDrawn="1"/>
          </p:nvGrpSpPr>
          <p:grpSpPr>
            <a:xfrm>
              <a:off x="8325733" y="4323100"/>
              <a:ext cx="1250488" cy="910544"/>
              <a:chOff x="1075389" y="1776888"/>
              <a:chExt cx="1667317" cy="1214058"/>
            </a:xfrm>
          </p:grpSpPr>
          <p:sp>
            <p:nvSpPr>
              <p:cNvPr id="49" name="TextBox 48">
                <a:extLst>
                  <a:ext uri="{FF2B5EF4-FFF2-40B4-BE49-F238E27FC236}">
                    <a16:creationId xmlns:a16="http://schemas.microsoft.com/office/drawing/2014/main" id="{8D15E086-D770-4480-9C0E-869DAA7BAB02}"/>
                  </a:ext>
                </a:extLst>
              </p:cNvPr>
              <p:cNvSpPr txBox="1"/>
              <p:nvPr/>
            </p:nvSpPr>
            <p:spPr>
              <a:xfrm>
                <a:off x="1075389" y="1776888"/>
                <a:ext cx="1509057" cy="400109"/>
              </a:xfrm>
              <a:prstGeom prst="rect">
                <a:avLst/>
              </a:prstGeom>
              <a:noFill/>
            </p:spPr>
            <p:txBody>
              <a:bodyPr wrap="square" rtlCol="0">
                <a:spAutoFit/>
              </a:bodyPr>
              <a:lstStyle/>
              <a:p>
                <a:r>
                  <a:rPr lang="en-US" sz="1350" b="1" noProof="1"/>
                  <a:t>Lorem Ipsum</a:t>
                </a:r>
              </a:p>
            </p:txBody>
          </p:sp>
          <p:cxnSp>
            <p:nvCxnSpPr>
              <p:cNvPr id="50" name="Straight Connector 49">
                <a:extLst>
                  <a:ext uri="{FF2B5EF4-FFF2-40B4-BE49-F238E27FC236}">
                    <a16:creationId xmlns:a16="http://schemas.microsoft.com/office/drawing/2014/main" id="{38A8C451-4FCC-49F4-85D5-96730F5A1A3E}"/>
                  </a:ext>
                </a:extLst>
              </p:cNvPr>
              <p:cNvCxnSpPr/>
              <p:nvPr/>
            </p:nvCxnSpPr>
            <p:spPr>
              <a:xfrm>
                <a:off x="1136650" y="2158920"/>
                <a:ext cx="140335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CA253EFA-93EA-41D3-AEB5-08EAECCBA8EB}"/>
                  </a:ext>
                </a:extLst>
              </p:cNvPr>
              <p:cNvSpPr/>
              <p:nvPr/>
            </p:nvSpPr>
            <p:spPr>
              <a:xfrm>
                <a:off x="1075389" y="2190727"/>
                <a:ext cx="1667317" cy="800219"/>
              </a:xfrm>
              <a:prstGeom prst="rect">
                <a:avLst/>
              </a:prstGeom>
            </p:spPr>
            <p:txBody>
              <a:bodyPr wrap="square">
                <a:spAutoFit/>
              </a:bodyPr>
              <a:lstStyle/>
              <a:p>
                <a:r>
                  <a:rPr lang="en-US" sz="825" noProof="1"/>
                  <a:t>Lorem ipsum dolor sit amet, consectetur adipiscing elit, sed do eiusmod tempor. </a:t>
                </a:r>
              </a:p>
            </p:txBody>
          </p:sp>
        </p:grpSp>
        <p:grpSp>
          <p:nvGrpSpPr>
            <p:cNvPr id="52" name="Group 51">
              <a:extLst>
                <a:ext uri="{FF2B5EF4-FFF2-40B4-BE49-F238E27FC236}">
                  <a16:creationId xmlns:a16="http://schemas.microsoft.com/office/drawing/2014/main" id="{D57FE318-A66B-4B05-80FD-BB76A78B00A5}"/>
                </a:ext>
              </a:extLst>
            </p:cNvPr>
            <p:cNvGrpSpPr/>
            <p:nvPr userDrawn="1"/>
          </p:nvGrpSpPr>
          <p:grpSpPr>
            <a:xfrm>
              <a:off x="9934637" y="2325152"/>
              <a:ext cx="1250488" cy="910544"/>
              <a:chOff x="1075389" y="1776888"/>
              <a:chExt cx="1667317" cy="1214058"/>
            </a:xfrm>
          </p:grpSpPr>
          <p:sp>
            <p:nvSpPr>
              <p:cNvPr id="53" name="TextBox 52">
                <a:extLst>
                  <a:ext uri="{FF2B5EF4-FFF2-40B4-BE49-F238E27FC236}">
                    <a16:creationId xmlns:a16="http://schemas.microsoft.com/office/drawing/2014/main" id="{35690ACA-FBD0-4ABF-8A05-71DA10010424}"/>
                  </a:ext>
                </a:extLst>
              </p:cNvPr>
              <p:cNvSpPr txBox="1"/>
              <p:nvPr/>
            </p:nvSpPr>
            <p:spPr>
              <a:xfrm>
                <a:off x="1075389" y="1776888"/>
                <a:ext cx="1509057" cy="400109"/>
              </a:xfrm>
              <a:prstGeom prst="rect">
                <a:avLst/>
              </a:prstGeom>
              <a:noFill/>
            </p:spPr>
            <p:txBody>
              <a:bodyPr wrap="square" rtlCol="0">
                <a:spAutoFit/>
              </a:bodyPr>
              <a:lstStyle/>
              <a:p>
                <a:r>
                  <a:rPr lang="en-US" sz="1350" b="1" noProof="1"/>
                  <a:t>Lorem Ipsum</a:t>
                </a:r>
              </a:p>
            </p:txBody>
          </p:sp>
          <p:cxnSp>
            <p:nvCxnSpPr>
              <p:cNvPr id="54" name="Straight Connector 53">
                <a:extLst>
                  <a:ext uri="{FF2B5EF4-FFF2-40B4-BE49-F238E27FC236}">
                    <a16:creationId xmlns:a16="http://schemas.microsoft.com/office/drawing/2014/main" id="{EA16E575-618B-4A92-B1C9-074EB4D88CB7}"/>
                  </a:ext>
                </a:extLst>
              </p:cNvPr>
              <p:cNvCxnSpPr/>
              <p:nvPr/>
            </p:nvCxnSpPr>
            <p:spPr>
              <a:xfrm>
                <a:off x="1136650" y="2158920"/>
                <a:ext cx="140335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1EEF17DF-6881-4406-98EA-C67E78BFE2DA}"/>
                  </a:ext>
                </a:extLst>
              </p:cNvPr>
              <p:cNvSpPr/>
              <p:nvPr/>
            </p:nvSpPr>
            <p:spPr>
              <a:xfrm>
                <a:off x="1075389" y="2190727"/>
                <a:ext cx="1667317" cy="800219"/>
              </a:xfrm>
              <a:prstGeom prst="rect">
                <a:avLst/>
              </a:prstGeom>
            </p:spPr>
            <p:txBody>
              <a:bodyPr wrap="square">
                <a:spAutoFit/>
              </a:bodyPr>
              <a:lstStyle/>
              <a:p>
                <a:r>
                  <a:rPr lang="en-US" sz="825" noProof="1"/>
                  <a:t>Lorem ipsum dolor sit amet, consectetur adipiscing elit, sed do eiusmod tempor. </a:t>
                </a:r>
              </a:p>
            </p:txBody>
          </p:sp>
        </p:grpSp>
      </p:grpSp>
    </p:spTree>
    <p:extLst>
      <p:ext uri="{BB962C8B-B14F-4D97-AF65-F5344CB8AC3E}">
        <p14:creationId xmlns:p14="http://schemas.microsoft.com/office/powerpoint/2010/main" val="1443519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35456F5C-62B5-40F0-A6D5-07441038513E}"/>
              </a:ext>
            </a:extLst>
          </p:cNvPr>
          <p:cNvSpPr>
            <a:spLocks/>
          </p:cNvSpPr>
          <p:nvPr userDrawn="1"/>
        </p:nvSpPr>
        <p:spPr bwMode="auto">
          <a:xfrm>
            <a:off x="2150849" y="1466084"/>
            <a:ext cx="1366161" cy="912114"/>
          </a:xfrm>
          <a:custGeom>
            <a:avLst/>
            <a:gdLst>
              <a:gd name="T0" fmla="*/ 0 w 929"/>
              <a:gd name="T1" fmla="*/ 0 h 365"/>
              <a:gd name="T2" fmla="*/ 747 w 929"/>
              <a:gd name="T3" fmla="*/ 0 h 365"/>
              <a:gd name="T4" fmla="*/ 929 w 929"/>
              <a:gd name="T5" fmla="*/ 182 h 365"/>
              <a:gd name="T6" fmla="*/ 747 w 929"/>
              <a:gd name="T7" fmla="*/ 365 h 365"/>
              <a:gd name="T8" fmla="*/ 0 w 929"/>
              <a:gd name="T9" fmla="*/ 365 h 365"/>
              <a:gd name="T10" fmla="*/ 0 w 929"/>
              <a:gd name="T11" fmla="*/ 0 h 365"/>
            </a:gdLst>
            <a:ahLst/>
            <a:cxnLst>
              <a:cxn ang="0">
                <a:pos x="T0" y="T1"/>
              </a:cxn>
              <a:cxn ang="0">
                <a:pos x="T2" y="T3"/>
              </a:cxn>
              <a:cxn ang="0">
                <a:pos x="T4" y="T5"/>
              </a:cxn>
              <a:cxn ang="0">
                <a:pos x="T6" y="T7"/>
              </a:cxn>
              <a:cxn ang="0">
                <a:pos x="T8" y="T9"/>
              </a:cxn>
              <a:cxn ang="0">
                <a:pos x="T10" y="T11"/>
              </a:cxn>
            </a:cxnLst>
            <a:rect l="0" t="0" r="r" b="b"/>
            <a:pathLst>
              <a:path w="929" h="365">
                <a:moveTo>
                  <a:pt x="0" y="0"/>
                </a:moveTo>
                <a:lnTo>
                  <a:pt x="747" y="0"/>
                </a:lnTo>
                <a:lnTo>
                  <a:pt x="929" y="182"/>
                </a:lnTo>
                <a:lnTo>
                  <a:pt x="747" y="365"/>
                </a:lnTo>
                <a:lnTo>
                  <a:pt x="0" y="365"/>
                </a:lnTo>
                <a:lnTo>
                  <a:pt x="0" y="0"/>
                </a:lnTo>
                <a:close/>
              </a:path>
            </a:pathLst>
          </a:custGeom>
          <a:solidFill>
            <a:schemeClr val="tx2"/>
          </a:solidFill>
          <a:ln>
            <a:noFill/>
          </a:ln>
        </p:spPr>
        <p:txBody>
          <a:bodyPr vert="horz" wrap="square" lIns="68580" tIns="34290" rIns="68580" bIns="34290" numCol="1" anchor="ctr" anchorCtr="0" compatLnSpc="1">
            <a:prstTxWarp prst="textNoShape">
              <a:avLst/>
            </a:prstTxWarp>
          </a:bodyPr>
          <a:lstStyle/>
          <a:p>
            <a:pPr algn="ctr"/>
            <a:r>
              <a:rPr lang="en-US" sz="2400" b="1" noProof="1">
                <a:solidFill>
                  <a:schemeClr val="bg1"/>
                </a:solidFill>
              </a:rPr>
              <a:t>2015</a:t>
            </a:r>
          </a:p>
        </p:txBody>
      </p:sp>
      <p:sp>
        <p:nvSpPr>
          <p:cNvPr id="6" name="Freeform 7">
            <a:extLst>
              <a:ext uri="{FF2B5EF4-FFF2-40B4-BE49-F238E27FC236}">
                <a16:creationId xmlns:a16="http://schemas.microsoft.com/office/drawing/2014/main" id="{800F44B8-C847-4C91-8F01-03E79F3983C2}"/>
              </a:ext>
            </a:extLst>
          </p:cNvPr>
          <p:cNvSpPr>
            <a:spLocks/>
          </p:cNvSpPr>
          <p:nvPr userDrawn="1"/>
        </p:nvSpPr>
        <p:spPr bwMode="auto">
          <a:xfrm>
            <a:off x="3237606" y="1466084"/>
            <a:ext cx="1366161" cy="912114"/>
          </a:xfrm>
          <a:custGeom>
            <a:avLst/>
            <a:gdLst>
              <a:gd name="T0" fmla="*/ 0 w 923"/>
              <a:gd name="T1" fmla="*/ 0 h 365"/>
              <a:gd name="T2" fmla="*/ 741 w 923"/>
              <a:gd name="T3" fmla="*/ 0 h 365"/>
              <a:gd name="T4" fmla="*/ 923 w 923"/>
              <a:gd name="T5" fmla="*/ 182 h 365"/>
              <a:gd name="T6" fmla="*/ 741 w 923"/>
              <a:gd name="T7" fmla="*/ 365 h 365"/>
              <a:gd name="T8" fmla="*/ 0 w 923"/>
              <a:gd name="T9" fmla="*/ 365 h 365"/>
              <a:gd name="T10" fmla="*/ 182 w 923"/>
              <a:gd name="T11" fmla="*/ 182 h 365"/>
              <a:gd name="T12" fmla="*/ 0 w 923"/>
              <a:gd name="T13" fmla="*/ 0 h 365"/>
            </a:gdLst>
            <a:ahLst/>
            <a:cxnLst>
              <a:cxn ang="0">
                <a:pos x="T0" y="T1"/>
              </a:cxn>
              <a:cxn ang="0">
                <a:pos x="T2" y="T3"/>
              </a:cxn>
              <a:cxn ang="0">
                <a:pos x="T4" y="T5"/>
              </a:cxn>
              <a:cxn ang="0">
                <a:pos x="T6" y="T7"/>
              </a:cxn>
              <a:cxn ang="0">
                <a:pos x="T8" y="T9"/>
              </a:cxn>
              <a:cxn ang="0">
                <a:pos x="T10" y="T11"/>
              </a:cxn>
              <a:cxn ang="0">
                <a:pos x="T12" y="T13"/>
              </a:cxn>
            </a:cxnLst>
            <a:rect l="0" t="0" r="r" b="b"/>
            <a:pathLst>
              <a:path w="923" h="365">
                <a:moveTo>
                  <a:pt x="0" y="0"/>
                </a:moveTo>
                <a:lnTo>
                  <a:pt x="741" y="0"/>
                </a:lnTo>
                <a:lnTo>
                  <a:pt x="923" y="182"/>
                </a:lnTo>
                <a:lnTo>
                  <a:pt x="741" y="365"/>
                </a:lnTo>
                <a:lnTo>
                  <a:pt x="0" y="365"/>
                </a:lnTo>
                <a:lnTo>
                  <a:pt x="182" y="182"/>
                </a:lnTo>
                <a:lnTo>
                  <a:pt x="0" y="0"/>
                </a:lnTo>
                <a:close/>
              </a:path>
            </a:pathLst>
          </a:custGeom>
          <a:solidFill>
            <a:schemeClr val="accent1"/>
          </a:solidFill>
          <a:ln>
            <a:noFill/>
          </a:ln>
        </p:spPr>
        <p:txBody>
          <a:bodyPr vert="horz" wrap="square" lIns="68580" tIns="34290" rIns="68580" bIns="34290" numCol="1" anchor="ctr" anchorCtr="0" compatLnSpc="1">
            <a:prstTxWarp prst="textNoShape">
              <a:avLst/>
            </a:prstTxWarp>
          </a:bodyPr>
          <a:lstStyle/>
          <a:p>
            <a:pPr algn="ctr"/>
            <a:r>
              <a:rPr lang="en-US" sz="2400" b="1" noProof="1">
                <a:solidFill>
                  <a:schemeClr val="bg1"/>
                </a:solidFill>
              </a:rPr>
              <a:t>2016</a:t>
            </a:r>
          </a:p>
        </p:txBody>
      </p:sp>
      <p:sp>
        <p:nvSpPr>
          <p:cNvPr id="7" name="Freeform 9">
            <a:extLst>
              <a:ext uri="{FF2B5EF4-FFF2-40B4-BE49-F238E27FC236}">
                <a16:creationId xmlns:a16="http://schemas.microsoft.com/office/drawing/2014/main" id="{064021AF-59DF-4B37-93C7-F3ECBA1F51EA}"/>
              </a:ext>
            </a:extLst>
          </p:cNvPr>
          <p:cNvSpPr>
            <a:spLocks/>
          </p:cNvSpPr>
          <p:nvPr userDrawn="1"/>
        </p:nvSpPr>
        <p:spPr bwMode="auto">
          <a:xfrm>
            <a:off x="4324362" y="1466084"/>
            <a:ext cx="1366161" cy="912114"/>
          </a:xfrm>
          <a:custGeom>
            <a:avLst/>
            <a:gdLst>
              <a:gd name="T0" fmla="*/ 0 w 923"/>
              <a:gd name="T1" fmla="*/ 0 h 365"/>
              <a:gd name="T2" fmla="*/ 741 w 923"/>
              <a:gd name="T3" fmla="*/ 0 h 365"/>
              <a:gd name="T4" fmla="*/ 923 w 923"/>
              <a:gd name="T5" fmla="*/ 182 h 365"/>
              <a:gd name="T6" fmla="*/ 741 w 923"/>
              <a:gd name="T7" fmla="*/ 365 h 365"/>
              <a:gd name="T8" fmla="*/ 0 w 923"/>
              <a:gd name="T9" fmla="*/ 365 h 365"/>
              <a:gd name="T10" fmla="*/ 182 w 923"/>
              <a:gd name="T11" fmla="*/ 182 h 365"/>
              <a:gd name="T12" fmla="*/ 0 w 923"/>
              <a:gd name="T13" fmla="*/ 0 h 365"/>
            </a:gdLst>
            <a:ahLst/>
            <a:cxnLst>
              <a:cxn ang="0">
                <a:pos x="T0" y="T1"/>
              </a:cxn>
              <a:cxn ang="0">
                <a:pos x="T2" y="T3"/>
              </a:cxn>
              <a:cxn ang="0">
                <a:pos x="T4" y="T5"/>
              </a:cxn>
              <a:cxn ang="0">
                <a:pos x="T6" y="T7"/>
              </a:cxn>
              <a:cxn ang="0">
                <a:pos x="T8" y="T9"/>
              </a:cxn>
              <a:cxn ang="0">
                <a:pos x="T10" y="T11"/>
              </a:cxn>
              <a:cxn ang="0">
                <a:pos x="T12" y="T13"/>
              </a:cxn>
            </a:cxnLst>
            <a:rect l="0" t="0" r="r" b="b"/>
            <a:pathLst>
              <a:path w="923" h="365">
                <a:moveTo>
                  <a:pt x="0" y="0"/>
                </a:moveTo>
                <a:lnTo>
                  <a:pt x="741" y="0"/>
                </a:lnTo>
                <a:lnTo>
                  <a:pt x="923" y="182"/>
                </a:lnTo>
                <a:lnTo>
                  <a:pt x="741" y="365"/>
                </a:lnTo>
                <a:lnTo>
                  <a:pt x="0" y="365"/>
                </a:lnTo>
                <a:lnTo>
                  <a:pt x="182" y="182"/>
                </a:lnTo>
                <a:lnTo>
                  <a:pt x="0" y="0"/>
                </a:lnTo>
                <a:close/>
              </a:path>
            </a:pathLst>
          </a:custGeom>
          <a:solidFill>
            <a:schemeClr val="accent2"/>
          </a:solidFill>
          <a:ln>
            <a:noFill/>
          </a:ln>
        </p:spPr>
        <p:txBody>
          <a:bodyPr vert="horz" wrap="square" lIns="68580" tIns="34290" rIns="68580" bIns="34290" numCol="1" anchor="ctr" anchorCtr="0" compatLnSpc="1">
            <a:prstTxWarp prst="textNoShape">
              <a:avLst/>
            </a:prstTxWarp>
          </a:bodyPr>
          <a:lstStyle/>
          <a:p>
            <a:pPr algn="ctr"/>
            <a:r>
              <a:rPr lang="en-US" sz="2400" b="1" noProof="1"/>
              <a:t>2017</a:t>
            </a:r>
          </a:p>
        </p:txBody>
      </p:sp>
      <p:sp>
        <p:nvSpPr>
          <p:cNvPr id="8" name="Freeform 11">
            <a:extLst>
              <a:ext uri="{FF2B5EF4-FFF2-40B4-BE49-F238E27FC236}">
                <a16:creationId xmlns:a16="http://schemas.microsoft.com/office/drawing/2014/main" id="{8981FCDE-9794-46D5-ABC4-37860835093B}"/>
              </a:ext>
            </a:extLst>
          </p:cNvPr>
          <p:cNvSpPr>
            <a:spLocks/>
          </p:cNvSpPr>
          <p:nvPr userDrawn="1"/>
        </p:nvSpPr>
        <p:spPr bwMode="auto">
          <a:xfrm>
            <a:off x="5411118" y="1466084"/>
            <a:ext cx="1366161" cy="912114"/>
          </a:xfrm>
          <a:custGeom>
            <a:avLst/>
            <a:gdLst>
              <a:gd name="T0" fmla="*/ 0 w 930"/>
              <a:gd name="T1" fmla="*/ 0 h 365"/>
              <a:gd name="T2" fmla="*/ 747 w 930"/>
              <a:gd name="T3" fmla="*/ 0 h 365"/>
              <a:gd name="T4" fmla="*/ 930 w 930"/>
              <a:gd name="T5" fmla="*/ 182 h 365"/>
              <a:gd name="T6" fmla="*/ 747 w 930"/>
              <a:gd name="T7" fmla="*/ 365 h 365"/>
              <a:gd name="T8" fmla="*/ 0 w 930"/>
              <a:gd name="T9" fmla="*/ 365 h 365"/>
              <a:gd name="T10" fmla="*/ 182 w 930"/>
              <a:gd name="T11" fmla="*/ 182 h 365"/>
              <a:gd name="T12" fmla="*/ 0 w 930"/>
              <a:gd name="T13" fmla="*/ 0 h 365"/>
            </a:gdLst>
            <a:ahLst/>
            <a:cxnLst>
              <a:cxn ang="0">
                <a:pos x="T0" y="T1"/>
              </a:cxn>
              <a:cxn ang="0">
                <a:pos x="T2" y="T3"/>
              </a:cxn>
              <a:cxn ang="0">
                <a:pos x="T4" y="T5"/>
              </a:cxn>
              <a:cxn ang="0">
                <a:pos x="T6" y="T7"/>
              </a:cxn>
              <a:cxn ang="0">
                <a:pos x="T8" y="T9"/>
              </a:cxn>
              <a:cxn ang="0">
                <a:pos x="T10" y="T11"/>
              </a:cxn>
              <a:cxn ang="0">
                <a:pos x="T12" y="T13"/>
              </a:cxn>
            </a:cxnLst>
            <a:rect l="0" t="0" r="r" b="b"/>
            <a:pathLst>
              <a:path w="930" h="365">
                <a:moveTo>
                  <a:pt x="0" y="0"/>
                </a:moveTo>
                <a:lnTo>
                  <a:pt x="747" y="0"/>
                </a:lnTo>
                <a:lnTo>
                  <a:pt x="930" y="182"/>
                </a:lnTo>
                <a:lnTo>
                  <a:pt x="747" y="365"/>
                </a:lnTo>
                <a:lnTo>
                  <a:pt x="0" y="365"/>
                </a:lnTo>
                <a:lnTo>
                  <a:pt x="182" y="182"/>
                </a:lnTo>
                <a:lnTo>
                  <a:pt x="0" y="0"/>
                </a:lnTo>
                <a:close/>
              </a:path>
            </a:pathLst>
          </a:custGeom>
          <a:solidFill>
            <a:schemeClr val="accent3"/>
          </a:solidFill>
          <a:ln>
            <a:noFill/>
          </a:ln>
        </p:spPr>
        <p:txBody>
          <a:bodyPr vert="horz" wrap="square" lIns="68580" tIns="34290" rIns="68580" bIns="34290" numCol="1" anchor="ctr" anchorCtr="0" compatLnSpc="1">
            <a:prstTxWarp prst="textNoShape">
              <a:avLst/>
            </a:prstTxWarp>
          </a:bodyPr>
          <a:lstStyle/>
          <a:p>
            <a:pPr algn="ctr"/>
            <a:r>
              <a:rPr lang="en-US" sz="2400" b="1" noProof="1"/>
              <a:t>2018</a:t>
            </a:r>
          </a:p>
        </p:txBody>
      </p:sp>
      <p:sp>
        <p:nvSpPr>
          <p:cNvPr id="9" name="Freeform 13">
            <a:extLst>
              <a:ext uri="{FF2B5EF4-FFF2-40B4-BE49-F238E27FC236}">
                <a16:creationId xmlns:a16="http://schemas.microsoft.com/office/drawing/2014/main" id="{A406C7A7-2CC9-45D8-8608-F88E468674D6}"/>
              </a:ext>
            </a:extLst>
          </p:cNvPr>
          <p:cNvSpPr>
            <a:spLocks/>
          </p:cNvSpPr>
          <p:nvPr userDrawn="1"/>
        </p:nvSpPr>
        <p:spPr bwMode="auto">
          <a:xfrm>
            <a:off x="6497875" y="1466084"/>
            <a:ext cx="1366161" cy="912114"/>
          </a:xfrm>
          <a:custGeom>
            <a:avLst/>
            <a:gdLst>
              <a:gd name="T0" fmla="*/ 0 w 923"/>
              <a:gd name="T1" fmla="*/ 0 h 365"/>
              <a:gd name="T2" fmla="*/ 741 w 923"/>
              <a:gd name="T3" fmla="*/ 0 h 365"/>
              <a:gd name="T4" fmla="*/ 923 w 923"/>
              <a:gd name="T5" fmla="*/ 182 h 365"/>
              <a:gd name="T6" fmla="*/ 741 w 923"/>
              <a:gd name="T7" fmla="*/ 365 h 365"/>
              <a:gd name="T8" fmla="*/ 0 w 923"/>
              <a:gd name="T9" fmla="*/ 365 h 365"/>
              <a:gd name="T10" fmla="*/ 182 w 923"/>
              <a:gd name="T11" fmla="*/ 182 h 365"/>
              <a:gd name="T12" fmla="*/ 0 w 923"/>
              <a:gd name="T13" fmla="*/ 0 h 365"/>
            </a:gdLst>
            <a:ahLst/>
            <a:cxnLst>
              <a:cxn ang="0">
                <a:pos x="T0" y="T1"/>
              </a:cxn>
              <a:cxn ang="0">
                <a:pos x="T2" y="T3"/>
              </a:cxn>
              <a:cxn ang="0">
                <a:pos x="T4" y="T5"/>
              </a:cxn>
              <a:cxn ang="0">
                <a:pos x="T6" y="T7"/>
              </a:cxn>
              <a:cxn ang="0">
                <a:pos x="T8" y="T9"/>
              </a:cxn>
              <a:cxn ang="0">
                <a:pos x="T10" y="T11"/>
              </a:cxn>
              <a:cxn ang="0">
                <a:pos x="T12" y="T13"/>
              </a:cxn>
            </a:cxnLst>
            <a:rect l="0" t="0" r="r" b="b"/>
            <a:pathLst>
              <a:path w="923" h="365">
                <a:moveTo>
                  <a:pt x="0" y="0"/>
                </a:moveTo>
                <a:lnTo>
                  <a:pt x="741" y="0"/>
                </a:lnTo>
                <a:lnTo>
                  <a:pt x="923" y="182"/>
                </a:lnTo>
                <a:lnTo>
                  <a:pt x="741" y="365"/>
                </a:lnTo>
                <a:lnTo>
                  <a:pt x="0" y="365"/>
                </a:lnTo>
                <a:lnTo>
                  <a:pt x="182" y="182"/>
                </a:lnTo>
                <a:lnTo>
                  <a:pt x="0" y="0"/>
                </a:lnTo>
                <a:close/>
              </a:path>
            </a:pathLst>
          </a:custGeom>
          <a:solidFill>
            <a:schemeClr val="accent4"/>
          </a:solidFill>
          <a:ln>
            <a:noFill/>
          </a:ln>
        </p:spPr>
        <p:txBody>
          <a:bodyPr vert="horz" wrap="square" lIns="68580" tIns="34290" rIns="68580" bIns="34290" numCol="1" anchor="ctr" anchorCtr="0" compatLnSpc="1">
            <a:prstTxWarp prst="textNoShape">
              <a:avLst/>
            </a:prstTxWarp>
          </a:bodyPr>
          <a:lstStyle/>
          <a:p>
            <a:pPr algn="ctr"/>
            <a:r>
              <a:rPr lang="en-US" sz="2400" b="1" noProof="1"/>
              <a:t>2019</a:t>
            </a:r>
          </a:p>
        </p:txBody>
      </p:sp>
      <p:sp>
        <p:nvSpPr>
          <p:cNvPr id="10" name="Freeform 15">
            <a:extLst>
              <a:ext uri="{FF2B5EF4-FFF2-40B4-BE49-F238E27FC236}">
                <a16:creationId xmlns:a16="http://schemas.microsoft.com/office/drawing/2014/main" id="{E48B56F3-B872-4E8C-9474-2485CFD0EC9F}"/>
              </a:ext>
            </a:extLst>
          </p:cNvPr>
          <p:cNvSpPr>
            <a:spLocks/>
          </p:cNvSpPr>
          <p:nvPr userDrawn="1"/>
        </p:nvSpPr>
        <p:spPr bwMode="auto">
          <a:xfrm>
            <a:off x="7584632" y="1466084"/>
            <a:ext cx="1366161" cy="912114"/>
          </a:xfrm>
          <a:custGeom>
            <a:avLst/>
            <a:gdLst>
              <a:gd name="T0" fmla="*/ 0 w 923"/>
              <a:gd name="T1" fmla="*/ 0 h 365"/>
              <a:gd name="T2" fmla="*/ 741 w 923"/>
              <a:gd name="T3" fmla="*/ 0 h 365"/>
              <a:gd name="T4" fmla="*/ 923 w 923"/>
              <a:gd name="T5" fmla="*/ 182 h 365"/>
              <a:gd name="T6" fmla="*/ 741 w 923"/>
              <a:gd name="T7" fmla="*/ 365 h 365"/>
              <a:gd name="T8" fmla="*/ 0 w 923"/>
              <a:gd name="T9" fmla="*/ 365 h 365"/>
              <a:gd name="T10" fmla="*/ 182 w 923"/>
              <a:gd name="T11" fmla="*/ 182 h 365"/>
              <a:gd name="T12" fmla="*/ 0 w 923"/>
              <a:gd name="T13" fmla="*/ 0 h 365"/>
            </a:gdLst>
            <a:ahLst/>
            <a:cxnLst>
              <a:cxn ang="0">
                <a:pos x="T0" y="T1"/>
              </a:cxn>
              <a:cxn ang="0">
                <a:pos x="T2" y="T3"/>
              </a:cxn>
              <a:cxn ang="0">
                <a:pos x="T4" y="T5"/>
              </a:cxn>
              <a:cxn ang="0">
                <a:pos x="T6" y="T7"/>
              </a:cxn>
              <a:cxn ang="0">
                <a:pos x="T8" y="T9"/>
              </a:cxn>
              <a:cxn ang="0">
                <a:pos x="T10" y="T11"/>
              </a:cxn>
              <a:cxn ang="0">
                <a:pos x="T12" y="T13"/>
              </a:cxn>
            </a:cxnLst>
            <a:rect l="0" t="0" r="r" b="b"/>
            <a:pathLst>
              <a:path w="923" h="365">
                <a:moveTo>
                  <a:pt x="0" y="0"/>
                </a:moveTo>
                <a:lnTo>
                  <a:pt x="741" y="0"/>
                </a:lnTo>
                <a:lnTo>
                  <a:pt x="923" y="182"/>
                </a:lnTo>
                <a:lnTo>
                  <a:pt x="741" y="365"/>
                </a:lnTo>
                <a:lnTo>
                  <a:pt x="0" y="365"/>
                </a:lnTo>
                <a:lnTo>
                  <a:pt x="182" y="182"/>
                </a:lnTo>
                <a:lnTo>
                  <a:pt x="0" y="0"/>
                </a:lnTo>
                <a:close/>
              </a:path>
            </a:pathLst>
          </a:custGeom>
          <a:solidFill>
            <a:schemeClr val="accent5"/>
          </a:solidFill>
          <a:ln>
            <a:noFill/>
          </a:ln>
        </p:spPr>
        <p:txBody>
          <a:bodyPr vert="horz" wrap="square" lIns="68580" tIns="34290" rIns="68580" bIns="34290" numCol="1" anchor="ctr" anchorCtr="0" compatLnSpc="1">
            <a:prstTxWarp prst="textNoShape">
              <a:avLst/>
            </a:prstTxWarp>
          </a:bodyPr>
          <a:lstStyle/>
          <a:p>
            <a:pPr algn="ctr"/>
            <a:r>
              <a:rPr lang="en-US" sz="2400" b="1" noProof="1">
                <a:solidFill>
                  <a:schemeClr val="bg1"/>
                </a:solidFill>
              </a:rPr>
              <a:t>2020</a:t>
            </a:r>
          </a:p>
        </p:txBody>
      </p:sp>
      <p:sp>
        <p:nvSpPr>
          <p:cNvPr id="11" name="Freeform 17">
            <a:extLst>
              <a:ext uri="{FF2B5EF4-FFF2-40B4-BE49-F238E27FC236}">
                <a16:creationId xmlns:a16="http://schemas.microsoft.com/office/drawing/2014/main" id="{0B961782-3A3E-4625-8FE7-E4FA91641AC7}"/>
              </a:ext>
            </a:extLst>
          </p:cNvPr>
          <p:cNvSpPr>
            <a:spLocks/>
          </p:cNvSpPr>
          <p:nvPr userDrawn="1"/>
        </p:nvSpPr>
        <p:spPr bwMode="auto">
          <a:xfrm>
            <a:off x="8671388" y="1466084"/>
            <a:ext cx="1366161" cy="912114"/>
          </a:xfrm>
          <a:custGeom>
            <a:avLst/>
            <a:gdLst>
              <a:gd name="T0" fmla="*/ 0 w 929"/>
              <a:gd name="T1" fmla="*/ 0 h 365"/>
              <a:gd name="T2" fmla="*/ 747 w 929"/>
              <a:gd name="T3" fmla="*/ 0 h 365"/>
              <a:gd name="T4" fmla="*/ 929 w 929"/>
              <a:gd name="T5" fmla="*/ 182 h 365"/>
              <a:gd name="T6" fmla="*/ 747 w 929"/>
              <a:gd name="T7" fmla="*/ 365 h 365"/>
              <a:gd name="T8" fmla="*/ 0 w 929"/>
              <a:gd name="T9" fmla="*/ 365 h 365"/>
              <a:gd name="T10" fmla="*/ 182 w 929"/>
              <a:gd name="T11" fmla="*/ 182 h 365"/>
              <a:gd name="T12" fmla="*/ 0 w 929"/>
              <a:gd name="T13" fmla="*/ 0 h 365"/>
            </a:gdLst>
            <a:ahLst/>
            <a:cxnLst>
              <a:cxn ang="0">
                <a:pos x="T0" y="T1"/>
              </a:cxn>
              <a:cxn ang="0">
                <a:pos x="T2" y="T3"/>
              </a:cxn>
              <a:cxn ang="0">
                <a:pos x="T4" y="T5"/>
              </a:cxn>
              <a:cxn ang="0">
                <a:pos x="T6" y="T7"/>
              </a:cxn>
              <a:cxn ang="0">
                <a:pos x="T8" y="T9"/>
              </a:cxn>
              <a:cxn ang="0">
                <a:pos x="T10" y="T11"/>
              </a:cxn>
              <a:cxn ang="0">
                <a:pos x="T12" y="T13"/>
              </a:cxn>
            </a:cxnLst>
            <a:rect l="0" t="0" r="r" b="b"/>
            <a:pathLst>
              <a:path w="929" h="365">
                <a:moveTo>
                  <a:pt x="0" y="0"/>
                </a:moveTo>
                <a:lnTo>
                  <a:pt x="747" y="0"/>
                </a:lnTo>
                <a:lnTo>
                  <a:pt x="929" y="182"/>
                </a:lnTo>
                <a:lnTo>
                  <a:pt x="747" y="365"/>
                </a:lnTo>
                <a:lnTo>
                  <a:pt x="0" y="365"/>
                </a:lnTo>
                <a:lnTo>
                  <a:pt x="182" y="182"/>
                </a:lnTo>
                <a:lnTo>
                  <a:pt x="0" y="0"/>
                </a:lnTo>
                <a:close/>
              </a:path>
            </a:pathLst>
          </a:custGeom>
          <a:solidFill>
            <a:schemeClr val="accent6"/>
          </a:solidFill>
          <a:ln>
            <a:noFill/>
          </a:ln>
        </p:spPr>
        <p:txBody>
          <a:bodyPr vert="horz" wrap="square" lIns="68580" tIns="34290" rIns="68580" bIns="34290" numCol="1" anchor="ctr" anchorCtr="0" compatLnSpc="1">
            <a:prstTxWarp prst="textNoShape">
              <a:avLst/>
            </a:prstTxWarp>
          </a:bodyPr>
          <a:lstStyle/>
          <a:p>
            <a:pPr algn="ctr"/>
            <a:r>
              <a:rPr lang="en-US" sz="2400" b="1" noProof="1"/>
              <a:t>2021</a:t>
            </a:r>
          </a:p>
        </p:txBody>
      </p:sp>
      <p:sp>
        <p:nvSpPr>
          <p:cNvPr id="12" name="Rectangle: Rounded Corners 11">
            <a:extLst>
              <a:ext uri="{FF2B5EF4-FFF2-40B4-BE49-F238E27FC236}">
                <a16:creationId xmlns:a16="http://schemas.microsoft.com/office/drawing/2014/main" id="{BC706593-2D8C-4169-8489-35250A8E02A1}"/>
              </a:ext>
            </a:extLst>
          </p:cNvPr>
          <p:cNvSpPr/>
          <p:nvPr userDrawn="1"/>
        </p:nvSpPr>
        <p:spPr>
          <a:xfrm>
            <a:off x="2150849" y="4166509"/>
            <a:ext cx="1362456" cy="1171697"/>
          </a:xfrm>
          <a:prstGeom prst="roundRect">
            <a:avLst>
              <a:gd name="adj" fmla="val 85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just">
              <a:spcAft>
                <a:spcPts val="450"/>
              </a:spcAft>
            </a:pPr>
            <a:r>
              <a:rPr lang="en-US" sz="1350" b="1" cap="all" noProof="1"/>
              <a:t>Lorem ipsum </a:t>
            </a:r>
          </a:p>
          <a:p>
            <a:pPr algn="just">
              <a:spcAft>
                <a:spcPts val="450"/>
              </a:spcAft>
            </a:pPr>
            <a:r>
              <a:rPr lang="en-US" sz="800" noProof="1"/>
              <a:t>Lorem ipsum dolor sit amet, nibh est. A magna maecenas, quam magna nec quis, lorem nunc. Suspendisse viverra sodales mauris, cras pharetra.</a:t>
            </a:r>
          </a:p>
        </p:txBody>
      </p:sp>
      <p:sp>
        <p:nvSpPr>
          <p:cNvPr id="13" name="Rectangle: Rounded Corners 12">
            <a:extLst>
              <a:ext uri="{FF2B5EF4-FFF2-40B4-BE49-F238E27FC236}">
                <a16:creationId xmlns:a16="http://schemas.microsoft.com/office/drawing/2014/main" id="{AA3CA456-722B-4C7F-9852-C5B9380C1828}"/>
              </a:ext>
            </a:extLst>
          </p:cNvPr>
          <p:cNvSpPr/>
          <p:nvPr userDrawn="1"/>
        </p:nvSpPr>
        <p:spPr>
          <a:xfrm>
            <a:off x="3238223" y="2686505"/>
            <a:ext cx="1362456" cy="1171697"/>
          </a:xfrm>
          <a:prstGeom prst="roundRect">
            <a:avLst>
              <a:gd name="adj" fmla="val 8527"/>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just">
              <a:spcAft>
                <a:spcPts val="450"/>
              </a:spcAft>
            </a:pPr>
            <a:r>
              <a:rPr lang="en-US" sz="1350" b="1" cap="all" noProof="1">
                <a:solidFill>
                  <a:prstClr val="white"/>
                </a:solidFill>
              </a:rPr>
              <a:t>Lorem ipsum </a:t>
            </a:r>
          </a:p>
          <a:p>
            <a:pPr algn="just">
              <a:spcAft>
                <a:spcPts val="450"/>
              </a:spcAft>
            </a:pPr>
            <a:r>
              <a:rPr lang="en-US" sz="800" noProof="1">
                <a:solidFill>
                  <a:prstClr val="white"/>
                </a:solidFill>
              </a:rPr>
              <a:t>Lorem ipsum dolor sit amet, nibh est. A magna maecenas, quam magna nec quis, lorem nunc. Suspendisse viverra sodales mauris, cras pharetra.</a:t>
            </a:r>
          </a:p>
        </p:txBody>
      </p:sp>
      <p:sp>
        <p:nvSpPr>
          <p:cNvPr id="14" name="Rectangle: Rounded Corners 13">
            <a:extLst>
              <a:ext uri="{FF2B5EF4-FFF2-40B4-BE49-F238E27FC236}">
                <a16:creationId xmlns:a16="http://schemas.microsoft.com/office/drawing/2014/main" id="{BA72FAFB-FAC8-4AAE-A139-96E84E602CA5}"/>
              </a:ext>
            </a:extLst>
          </p:cNvPr>
          <p:cNvSpPr/>
          <p:nvPr userDrawn="1"/>
        </p:nvSpPr>
        <p:spPr>
          <a:xfrm>
            <a:off x="4325597" y="4166510"/>
            <a:ext cx="1362456" cy="1171697"/>
          </a:xfrm>
          <a:prstGeom prst="roundRect">
            <a:avLst>
              <a:gd name="adj" fmla="val 852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just">
              <a:spcAft>
                <a:spcPts val="450"/>
              </a:spcAft>
            </a:pPr>
            <a:r>
              <a:rPr lang="en-US" sz="1350" b="1" cap="all" noProof="1">
                <a:solidFill>
                  <a:schemeClr val="tx1"/>
                </a:solidFill>
              </a:rPr>
              <a:t>Lorem ipsum </a:t>
            </a:r>
          </a:p>
          <a:p>
            <a:pPr algn="just">
              <a:spcAft>
                <a:spcPts val="450"/>
              </a:spcAft>
            </a:pPr>
            <a:r>
              <a:rPr lang="en-US" sz="800" noProof="1">
                <a:solidFill>
                  <a:schemeClr val="tx1"/>
                </a:solidFill>
              </a:rPr>
              <a:t>Lorem ipsum dolor sit amet, nibh est. A magna maecenas, quam magna nec quis, lorem nunc. Suspendisse viverra sodales mauris, cras pharetra.</a:t>
            </a:r>
          </a:p>
        </p:txBody>
      </p:sp>
      <p:sp>
        <p:nvSpPr>
          <p:cNvPr id="15" name="Rectangle: Rounded Corners 14">
            <a:extLst>
              <a:ext uri="{FF2B5EF4-FFF2-40B4-BE49-F238E27FC236}">
                <a16:creationId xmlns:a16="http://schemas.microsoft.com/office/drawing/2014/main" id="{E43F87D2-8679-469D-94E0-14B621BB2783}"/>
              </a:ext>
            </a:extLst>
          </p:cNvPr>
          <p:cNvSpPr/>
          <p:nvPr userDrawn="1"/>
        </p:nvSpPr>
        <p:spPr>
          <a:xfrm>
            <a:off x="5412971" y="2686505"/>
            <a:ext cx="1362456" cy="1171697"/>
          </a:xfrm>
          <a:prstGeom prst="roundRect">
            <a:avLst>
              <a:gd name="adj" fmla="val 852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just">
              <a:spcAft>
                <a:spcPts val="450"/>
              </a:spcAft>
            </a:pPr>
            <a:r>
              <a:rPr lang="en-US" sz="1350" b="1" cap="all" noProof="1">
                <a:solidFill>
                  <a:schemeClr val="tx1"/>
                </a:solidFill>
              </a:rPr>
              <a:t>Lorem ipsum </a:t>
            </a:r>
          </a:p>
          <a:p>
            <a:pPr algn="just">
              <a:spcAft>
                <a:spcPts val="450"/>
              </a:spcAft>
            </a:pPr>
            <a:r>
              <a:rPr lang="en-US" sz="800" noProof="1">
                <a:solidFill>
                  <a:schemeClr val="tx1"/>
                </a:solidFill>
              </a:rPr>
              <a:t>Lorem ipsum dolor sit amet, nibh est. A magna maecenas, quam magna nec quis, lorem nunc. Suspendisse viverra sodales mauris, cras pharetra.</a:t>
            </a:r>
          </a:p>
        </p:txBody>
      </p:sp>
      <p:sp>
        <p:nvSpPr>
          <p:cNvPr id="16" name="Rectangle: Rounded Corners 15">
            <a:extLst>
              <a:ext uri="{FF2B5EF4-FFF2-40B4-BE49-F238E27FC236}">
                <a16:creationId xmlns:a16="http://schemas.microsoft.com/office/drawing/2014/main" id="{5A5832A6-B39A-47B5-BA6C-8B1E606D0E39}"/>
              </a:ext>
            </a:extLst>
          </p:cNvPr>
          <p:cNvSpPr/>
          <p:nvPr userDrawn="1"/>
        </p:nvSpPr>
        <p:spPr>
          <a:xfrm>
            <a:off x="6500345" y="4166510"/>
            <a:ext cx="1362456" cy="1171697"/>
          </a:xfrm>
          <a:prstGeom prst="roundRect">
            <a:avLst>
              <a:gd name="adj" fmla="val 85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just">
              <a:spcAft>
                <a:spcPts val="450"/>
              </a:spcAft>
            </a:pPr>
            <a:r>
              <a:rPr lang="en-US" sz="1350" b="1" cap="all" noProof="1">
                <a:solidFill>
                  <a:schemeClr val="tx1"/>
                </a:solidFill>
              </a:rPr>
              <a:t>Lorem ipsum </a:t>
            </a:r>
          </a:p>
          <a:p>
            <a:pPr algn="just">
              <a:spcAft>
                <a:spcPts val="450"/>
              </a:spcAft>
            </a:pPr>
            <a:r>
              <a:rPr lang="en-US" sz="800" noProof="1">
                <a:solidFill>
                  <a:schemeClr val="tx1"/>
                </a:solidFill>
              </a:rPr>
              <a:t>Lorem ipsum dolor sit amet, nibh est. A magna maecenas, quam magna nec quis, lorem nunc. Suspendisse viverra sodales mauris, cras pharetra.</a:t>
            </a:r>
          </a:p>
        </p:txBody>
      </p:sp>
      <p:sp>
        <p:nvSpPr>
          <p:cNvPr id="17" name="Rectangle: Rounded Corners 16">
            <a:extLst>
              <a:ext uri="{FF2B5EF4-FFF2-40B4-BE49-F238E27FC236}">
                <a16:creationId xmlns:a16="http://schemas.microsoft.com/office/drawing/2014/main" id="{A8323CF0-AC20-4C73-AEF1-114A68B1487D}"/>
              </a:ext>
            </a:extLst>
          </p:cNvPr>
          <p:cNvSpPr/>
          <p:nvPr userDrawn="1"/>
        </p:nvSpPr>
        <p:spPr>
          <a:xfrm>
            <a:off x="7587719" y="2686505"/>
            <a:ext cx="1362456" cy="1171697"/>
          </a:xfrm>
          <a:prstGeom prst="roundRect">
            <a:avLst>
              <a:gd name="adj" fmla="val 852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just">
              <a:spcAft>
                <a:spcPts val="450"/>
              </a:spcAft>
            </a:pPr>
            <a:r>
              <a:rPr lang="en-US" sz="1350" b="1" cap="all" noProof="1">
                <a:solidFill>
                  <a:prstClr val="white"/>
                </a:solidFill>
              </a:rPr>
              <a:t>Lorem ipsum </a:t>
            </a:r>
          </a:p>
          <a:p>
            <a:pPr algn="just">
              <a:spcAft>
                <a:spcPts val="450"/>
              </a:spcAft>
            </a:pPr>
            <a:r>
              <a:rPr lang="en-US" sz="800" noProof="1">
                <a:solidFill>
                  <a:prstClr val="white"/>
                </a:solidFill>
              </a:rPr>
              <a:t>Lorem ipsum dolor sit amet, nibh est. A magna maecenas, quam magna nec quis, lorem nunc. Suspendisse viverra sodales mauris, cras pharetra.</a:t>
            </a:r>
          </a:p>
        </p:txBody>
      </p:sp>
      <p:sp>
        <p:nvSpPr>
          <p:cNvPr id="18" name="Rectangle: Rounded Corners 17">
            <a:extLst>
              <a:ext uri="{FF2B5EF4-FFF2-40B4-BE49-F238E27FC236}">
                <a16:creationId xmlns:a16="http://schemas.microsoft.com/office/drawing/2014/main" id="{A6BFF730-4217-4820-96CD-A0FD0C1C3A49}"/>
              </a:ext>
            </a:extLst>
          </p:cNvPr>
          <p:cNvSpPr/>
          <p:nvPr userDrawn="1"/>
        </p:nvSpPr>
        <p:spPr>
          <a:xfrm>
            <a:off x="8675093" y="4166510"/>
            <a:ext cx="1362456" cy="1171697"/>
          </a:xfrm>
          <a:prstGeom prst="roundRect">
            <a:avLst>
              <a:gd name="adj" fmla="val 852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just">
              <a:spcAft>
                <a:spcPts val="450"/>
              </a:spcAft>
            </a:pPr>
            <a:r>
              <a:rPr lang="en-US" sz="1350" b="1" cap="all" noProof="1">
                <a:solidFill>
                  <a:schemeClr val="tx1"/>
                </a:solidFill>
              </a:rPr>
              <a:t>Lorem ipsum </a:t>
            </a:r>
          </a:p>
          <a:p>
            <a:pPr algn="just">
              <a:spcAft>
                <a:spcPts val="450"/>
              </a:spcAft>
            </a:pPr>
            <a:r>
              <a:rPr lang="en-US" sz="800" noProof="1">
                <a:solidFill>
                  <a:schemeClr val="tx1"/>
                </a:solidFill>
              </a:rPr>
              <a:t>Lorem ipsum dolor sit amet, nibh est. A magna maecenas, quam magna nec quis, lorem nunc. Suspendisse viverra sodales mauris, cras pharetra.</a:t>
            </a:r>
          </a:p>
        </p:txBody>
      </p:sp>
      <p:cxnSp>
        <p:nvCxnSpPr>
          <p:cNvPr id="19" name="Straight Connector 18">
            <a:extLst>
              <a:ext uri="{FF2B5EF4-FFF2-40B4-BE49-F238E27FC236}">
                <a16:creationId xmlns:a16="http://schemas.microsoft.com/office/drawing/2014/main" id="{BA07F517-FD8A-4FF2-9D07-2DF1BCCF3562}"/>
              </a:ext>
            </a:extLst>
          </p:cNvPr>
          <p:cNvCxnSpPr>
            <a:cxnSpLocks/>
            <a:endCxn id="13" idx="0"/>
          </p:cNvCxnSpPr>
          <p:nvPr userDrawn="1"/>
        </p:nvCxnSpPr>
        <p:spPr>
          <a:xfrm>
            <a:off x="3919451" y="2378196"/>
            <a:ext cx="0" cy="30830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0CC225F-F624-4545-BF08-F55BE576B494}"/>
              </a:ext>
            </a:extLst>
          </p:cNvPr>
          <p:cNvCxnSpPr>
            <a:cxnSpLocks/>
            <a:endCxn id="12" idx="0"/>
          </p:cNvCxnSpPr>
          <p:nvPr userDrawn="1"/>
        </p:nvCxnSpPr>
        <p:spPr>
          <a:xfrm>
            <a:off x="2832077" y="2378196"/>
            <a:ext cx="0" cy="1788313"/>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4D12BC-9FE8-4148-9BAC-CF47C6F099AA}"/>
              </a:ext>
            </a:extLst>
          </p:cNvPr>
          <p:cNvCxnSpPr>
            <a:cxnSpLocks/>
            <a:endCxn id="14" idx="0"/>
          </p:cNvCxnSpPr>
          <p:nvPr userDrawn="1"/>
        </p:nvCxnSpPr>
        <p:spPr>
          <a:xfrm>
            <a:off x="5006825" y="2378196"/>
            <a:ext cx="0" cy="178831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A64D283-0C81-427D-B736-B589CE8A31FD}"/>
              </a:ext>
            </a:extLst>
          </p:cNvPr>
          <p:cNvCxnSpPr>
            <a:cxnSpLocks/>
            <a:endCxn id="16" idx="0"/>
          </p:cNvCxnSpPr>
          <p:nvPr userDrawn="1"/>
        </p:nvCxnSpPr>
        <p:spPr>
          <a:xfrm>
            <a:off x="7170713" y="2378196"/>
            <a:ext cx="10860" cy="1788314"/>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B16EABB-E4EA-4BA4-9A80-BB24E1C7E6B1}"/>
              </a:ext>
            </a:extLst>
          </p:cNvPr>
          <p:cNvCxnSpPr>
            <a:cxnSpLocks/>
            <a:endCxn id="18" idx="0"/>
          </p:cNvCxnSpPr>
          <p:nvPr userDrawn="1"/>
        </p:nvCxnSpPr>
        <p:spPr>
          <a:xfrm>
            <a:off x="9345460" y="2378196"/>
            <a:ext cx="10861" cy="1788314"/>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461C051-8353-4395-A548-8D7ADFBE07B8}"/>
              </a:ext>
            </a:extLst>
          </p:cNvPr>
          <p:cNvCxnSpPr>
            <a:cxnSpLocks/>
            <a:endCxn id="15" idx="0"/>
          </p:cNvCxnSpPr>
          <p:nvPr userDrawn="1"/>
        </p:nvCxnSpPr>
        <p:spPr>
          <a:xfrm>
            <a:off x="6094199" y="2378196"/>
            <a:ext cx="0" cy="308309"/>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1F048CD-ADCC-44DD-B10C-76882D9DF818}"/>
              </a:ext>
            </a:extLst>
          </p:cNvPr>
          <p:cNvCxnSpPr>
            <a:cxnSpLocks/>
            <a:endCxn id="17" idx="0"/>
          </p:cNvCxnSpPr>
          <p:nvPr userDrawn="1"/>
        </p:nvCxnSpPr>
        <p:spPr>
          <a:xfrm>
            <a:off x="8268947" y="2378196"/>
            <a:ext cx="0" cy="308309"/>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9990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FF515219-2E29-40F0-A1B6-8362C477310E}"/>
              </a:ext>
            </a:extLst>
          </p:cNvPr>
          <p:cNvSpPr/>
          <p:nvPr userDrawn="1"/>
        </p:nvSpPr>
        <p:spPr>
          <a:xfrm>
            <a:off x="3632875" y="1317930"/>
            <a:ext cx="2293893" cy="2293893"/>
          </a:xfrm>
          <a:prstGeom prst="ellipse">
            <a:avLst/>
          </a:prstGeom>
          <a:solidFill>
            <a:sysClr val="window" lastClr="FFFFFF"/>
          </a:solidFill>
          <a:ln>
            <a:noFill/>
          </a:ln>
          <a:effectLst>
            <a:outerShdw blurRad="101600" dist="139700" dir="4200000" algn="ctr" rotWithShape="0">
              <a:srgbClr val="000000">
                <a:alpha val="3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1">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B893D3E8-C39E-4AFB-9E4E-A639928CA060}"/>
              </a:ext>
            </a:extLst>
          </p:cNvPr>
          <p:cNvSpPr/>
          <p:nvPr userDrawn="1"/>
        </p:nvSpPr>
        <p:spPr>
          <a:xfrm>
            <a:off x="7836006" y="1327141"/>
            <a:ext cx="2293893" cy="2293893"/>
          </a:xfrm>
          <a:prstGeom prst="ellipse">
            <a:avLst/>
          </a:prstGeom>
          <a:solidFill>
            <a:sysClr val="window" lastClr="FFFFFF"/>
          </a:solidFill>
          <a:ln>
            <a:noFill/>
          </a:ln>
          <a:effectLst>
            <a:outerShdw blurRad="101600" dist="139700" dir="4200000" algn="ctr" rotWithShape="0">
              <a:srgbClr val="000000">
                <a:alpha val="3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1">
              <a:ln>
                <a:noFill/>
              </a:ln>
              <a:solidFill>
                <a:prstClr val="white"/>
              </a:solidFill>
              <a:effectLst/>
              <a:uLnTx/>
              <a:uFillTx/>
              <a:latin typeface="Calibri" panose="020F0502020204030204"/>
              <a:ea typeface="+mn-ea"/>
              <a:cs typeface="+mn-cs"/>
            </a:endParaRPr>
          </a:p>
        </p:txBody>
      </p:sp>
      <p:graphicFrame>
        <p:nvGraphicFramePr>
          <p:cNvPr id="28" name="Chart 27">
            <a:extLst>
              <a:ext uri="{FF2B5EF4-FFF2-40B4-BE49-F238E27FC236}">
                <a16:creationId xmlns:a16="http://schemas.microsoft.com/office/drawing/2014/main" id="{A2E7D9B0-EAED-4F09-BD24-8B994A9F960D}"/>
              </a:ext>
            </a:extLst>
          </p:cNvPr>
          <p:cNvGraphicFramePr/>
          <p:nvPr userDrawn="1">
            <p:extLst>
              <p:ext uri="{D42A27DB-BD31-4B8C-83A1-F6EECF244321}">
                <p14:modId xmlns:p14="http://schemas.microsoft.com/office/powerpoint/2010/main" val="2104104356"/>
              </p:ext>
            </p:extLst>
          </p:nvPr>
        </p:nvGraphicFramePr>
        <p:xfrm>
          <a:off x="2812362" y="1148803"/>
          <a:ext cx="3929830" cy="2640395"/>
        </p:xfrm>
        <a:graphic>
          <a:graphicData uri="http://schemas.openxmlformats.org/drawingml/2006/chart">
            <c:chart xmlns:c="http://schemas.openxmlformats.org/drawingml/2006/chart" xmlns:r="http://schemas.openxmlformats.org/officeDocument/2006/relationships" r:id="rId2"/>
          </a:graphicData>
        </a:graphic>
      </p:graphicFrame>
      <p:sp>
        <p:nvSpPr>
          <p:cNvPr id="29" name="Oval 28">
            <a:extLst>
              <a:ext uri="{FF2B5EF4-FFF2-40B4-BE49-F238E27FC236}">
                <a16:creationId xmlns:a16="http://schemas.microsoft.com/office/drawing/2014/main" id="{23C3B01B-5585-4F70-A6CA-DAB8BD94004C}"/>
              </a:ext>
            </a:extLst>
          </p:cNvPr>
          <p:cNvSpPr/>
          <p:nvPr userDrawn="1"/>
        </p:nvSpPr>
        <p:spPr>
          <a:xfrm>
            <a:off x="4015128" y="1706852"/>
            <a:ext cx="1524297" cy="1524297"/>
          </a:xfrm>
          <a:prstGeom prst="ellipse">
            <a:avLst/>
          </a:prstGeom>
          <a:solidFill>
            <a:sysClr val="window" lastClr="FFFFFF"/>
          </a:solidFill>
          <a:ln>
            <a:noFill/>
          </a:ln>
          <a:effectLst>
            <a:outerShdw blurRad="57150" dist="101600" dir="4200000" algn="ctr" rotWithShape="0">
              <a:srgbClr val="000000">
                <a:alpha val="3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1">
                <a:ln>
                  <a:noFill/>
                </a:ln>
                <a:solidFill>
                  <a:srgbClr val="063951"/>
                </a:solidFill>
                <a:effectLst/>
                <a:uLnTx/>
                <a:uFillTx/>
                <a:latin typeface="Calibri" panose="020F0502020204030204"/>
                <a:ea typeface="+mn-ea"/>
                <a:cs typeface="+mn-cs"/>
              </a:rPr>
              <a:t>45%</a:t>
            </a:r>
          </a:p>
        </p:txBody>
      </p:sp>
      <p:graphicFrame>
        <p:nvGraphicFramePr>
          <p:cNvPr id="30" name="Chart 29">
            <a:extLst>
              <a:ext uri="{FF2B5EF4-FFF2-40B4-BE49-F238E27FC236}">
                <a16:creationId xmlns:a16="http://schemas.microsoft.com/office/drawing/2014/main" id="{85417F2F-07B7-4C9F-83D1-C9F3C4986B06}"/>
              </a:ext>
            </a:extLst>
          </p:cNvPr>
          <p:cNvGraphicFramePr/>
          <p:nvPr userDrawn="1">
            <p:extLst>
              <p:ext uri="{D42A27DB-BD31-4B8C-83A1-F6EECF244321}">
                <p14:modId xmlns:p14="http://schemas.microsoft.com/office/powerpoint/2010/main" val="4029482376"/>
              </p:ext>
            </p:extLst>
          </p:nvPr>
        </p:nvGraphicFramePr>
        <p:xfrm>
          <a:off x="7015746" y="1148803"/>
          <a:ext cx="3929830" cy="2640395"/>
        </p:xfrm>
        <a:graphic>
          <a:graphicData uri="http://schemas.openxmlformats.org/drawingml/2006/chart">
            <c:chart xmlns:c="http://schemas.openxmlformats.org/drawingml/2006/chart" xmlns:r="http://schemas.openxmlformats.org/officeDocument/2006/relationships" r:id="rId3"/>
          </a:graphicData>
        </a:graphic>
      </p:graphicFrame>
      <p:sp>
        <p:nvSpPr>
          <p:cNvPr id="31" name="Oval 30">
            <a:extLst>
              <a:ext uri="{FF2B5EF4-FFF2-40B4-BE49-F238E27FC236}">
                <a16:creationId xmlns:a16="http://schemas.microsoft.com/office/drawing/2014/main" id="{140C5EC7-1AE0-4A34-A503-90BE1791F58A}"/>
              </a:ext>
            </a:extLst>
          </p:cNvPr>
          <p:cNvSpPr/>
          <p:nvPr userDrawn="1"/>
        </p:nvSpPr>
        <p:spPr>
          <a:xfrm>
            <a:off x="8218512" y="1706852"/>
            <a:ext cx="1524297" cy="1524297"/>
          </a:xfrm>
          <a:prstGeom prst="ellipse">
            <a:avLst/>
          </a:prstGeom>
          <a:solidFill>
            <a:sysClr val="window" lastClr="FFFFFF"/>
          </a:solidFill>
          <a:ln>
            <a:noFill/>
          </a:ln>
          <a:effectLst>
            <a:outerShdw blurRad="57150" dist="101600" dir="4200000" algn="ctr" rotWithShape="0">
              <a:srgbClr val="000000">
                <a:alpha val="3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1">
                <a:ln>
                  <a:noFill/>
                </a:ln>
                <a:solidFill>
                  <a:srgbClr val="A2B969">
                    <a:lumMod val="75000"/>
                  </a:srgbClr>
                </a:solidFill>
                <a:effectLst/>
                <a:uLnTx/>
                <a:uFillTx/>
                <a:latin typeface="Calibri" panose="020F0502020204030204"/>
                <a:ea typeface="+mn-ea"/>
                <a:cs typeface="+mn-cs"/>
              </a:rPr>
              <a:t>70%</a:t>
            </a:r>
          </a:p>
        </p:txBody>
      </p:sp>
      <p:grpSp>
        <p:nvGrpSpPr>
          <p:cNvPr id="32" name="Group 31">
            <a:extLst>
              <a:ext uri="{FF2B5EF4-FFF2-40B4-BE49-F238E27FC236}">
                <a16:creationId xmlns:a16="http://schemas.microsoft.com/office/drawing/2014/main" id="{6B799F8C-E1AD-40B3-B8D0-0494A38F82C8}"/>
              </a:ext>
            </a:extLst>
          </p:cNvPr>
          <p:cNvGrpSpPr/>
          <p:nvPr userDrawn="1"/>
        </p:nvGrpSpPr>
        <p:grpSpPr>
          <a:xfrm>
            <a:off x="2920717" y="4240099"/>
            <a:ext cx="2937088" cy="1690262"/>
            <a:chOff x="332936" y="4590783"/>
            <a:chExt cx="2937088" cy="1690262"/>
          </a:xfrm>
        </p:grpSpPr>
        <p:sp>
          <p:nvSpPr>
            <p:cNvPr id="33" name="TextBox 32">
              <a:extLst>
                <a:ext uri="{FF2B5EF4-FFF2-40B4-BE49-F238E27FC236}">
                  <a16:creationId xmlns:a16="http://schemas.microsoft.com/office/drawing/2014/main" id="{EE43E2E0-A86D-4311-AAEC-B16A53ACC366}"/>
                </a:ext>
              </a:extLst>
            </p:cNvPr>
            <p:cNvSpPr txBox="1"/>
            <p:nvPr/>
          </p:nvSpPr>
          <p:spPr>
            <a:xfrm>
              <a:off x="332936" y="4590783"/>
              <a:ext cx="2937088" cy="523220"/>
            </a:xfrm>
            <a:prstGeom prst="rect">
              <a:avLst/>
            </a:prstGeom>
            <a:noFill/>
          </p:spPr>
          <p:txBody>
            <a:bodyPr wrap="square" lIns="0" rIns="0" rtlCol="0" anchor="b">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1">
                  <a:ln>
                    <a:noFill/>
                  </a:ln>
                  <a:solidFill>
                    <a:prstClr val="black"/>
                  </a:solidFill>
                  <a:effectLst/>
                  <a:uLnTx/>
                  <a:uFillTx/>
                </a:rPr>
                <a:t>Lorem Ipsum</a:t>
              </a:r>
            </a:p>
          </p:txBody>
        </p:sp>
        <p:sp>
          <p:nvSpPr>
            <p:cNvPr id="34" name="TextBox 33">
              <a:extLst>
                <a:ext uri="{FF2B5EF4-FFF2-40B4-BE49-F238E27FC236}">
                  <a16:creationId xmlns:a16="http://schemas.microsoft.com/office/drawing/2014/main" id="{B19EF299-C408-4BA4-B936-7C27CD4F97A8}"/>
                </a:ext>
              </a:extLst>
            </p:cNvPr>
            <p:cNvSpPr txBox="1"/>
            <p:nvPr/>
          </p:nvSpPr>
          <p:spPr>
            <a:xfrm>
              <a:off x="340731" y="5111494"/>
              <a:ext cx="2929293" cy="1169551"/>
            </a:xfrm>
            <a:prstGeom prst="rect">
              <a:avLst/>
            </a:prstGeom>
            <a:noFill/>
          </p:spPr>
          <p:txBody>
            <a:bodyPr wrap="square" lIns="0" rIns="0" rtlCol="0" anchor="t">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1">
                  <a:ln>
                    <a:noFill/>
                  </a:ln>
                  <a:solidFill>
                    <a:prstClr val="black">
                      <a:lumMod val="65000"/>
                      <a:lumOff val="35000"/>
                    </a:prstClr>
                  </a:solidFill>
                  <a:effectLst/>
                  <a:uLnTx/>
                  <a:uFillTx/>
                </a:rPr>
                <a:t>Lorem ipsum dolor sit amet, nibh est. A magna maecenas, quam magna nec quis, lorem nunc. Suspendisse viverra sodales mauris, cras pharetra proin egestas arcu erat dolor, at amet. </a:t>
              </a:r>
            </a:p>
          </p:txBody>
        </p:sp>
      </p:grpSp>
      <p:grpSp>
        <p:nvGrpSpPr>
          <p:cNvPr id="35" name="Group 34">
            <a:extLst>
              <a:ext uri="{FF2B5EF4-FFF2-40B4-BE49-F238E27FC236}">
                <a16:creationId xmlns:a16="http://schemas.microsoft.com/office/drawing/2014/main" id="{31BE0902-B229-4FE0-BFCE-9BCD3694F88E}"/>
              </a:ext>
            </a:extLst>
          </p:cNvPr>
          <p:cNvGrpSpPr/>
          <p:nvPr userDrawn="1"/>
        </p:nvGrpSpPr>
        <p:grpSpPr>
          <a:xfrm>
            <a:off x="7083261" y="4240099"/>
            <a:ext cx="2937088" cy="1690262"/>
            <a:chOff x="332936" y="4590783"/>
            <a:chExt cx="2937088" cy="1690262"/>
          </a:xfrm>
        </p:grpSpPr>
        <p:sp>
          <p:nvSpPr>
            <p:cNvPr id="36" name="TextBox 35">
              <a:extLst>
                <a:ext uri="{FF2B5EF4-FFF2-40B4-BE49-F238E27FC236}">
                  <a16:creationId xmlns:a16="http://schemas.microsoft.com/office/drawing/2014/main" id="{F77EAE9B-79D2-4BFF-9582-135764C0D300}"/>
                </a:ext>
              </a:extLst>
            </p:cNvPr>
            <p:cNvSpPr txBox="1"/>
            <p:nvPr/>
          </p:nvSpPr>
          <p:spPr>
            <a:xfrm>
              <a:off x="332936" y="4590783"/>
              <a:ext cx="2937088" cy="523220"/>
            </a:xfrm>
            <a:prstGeom prst="rect">
              <a:avLst/>
            </a:prstGeom>
            <a:noFill/>
          </p:spPr>
          <p:txBody>
            <a:bodyPr wrap="square" lIns="0" rIns="0" rtlCol="0" anchor="b">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1">
                  <a:ln>
                    <a:noFill/>
                  </a:ln>
                  <a:solidFill>
                    <a:prstClr val="black"/>
                  </a:solidFill>
                  <a:effectLst/>
                  <a:uLnTx/>
                  <a:uFillTx/>
                </a:rPr>
                <a:t>Lorem Ipsum</a:t>
              </a:r>
            </a:p>
          </p:txBody>
        </p:sp>
        <p:sp>
          <p:nvSpPr>
            <p:cNvPr id="37" name="TextBox 36">
              <a:extLst>
                <a:ext uri="{FF2B5EF4-FFF2-40B4-BE49-F238E27FC236}">
                  <a16:creationId xmlns:a16="http://schemas.microsoft.com/office/drawing/2014/main" id="{4BD06111-6A38-4BE6-AE72-B259C798DA36}"/>
                </a:ext>
              </a:extLst>
            </p:cNvPr>
            <p:cNvSpPr txBox="1"/>
            <p:nvPr/>
          </p:nvSpPr>
          <p:spPr>
            <a:xfrm>
              <a:off x="340731" y="5111494"/>
              <a:ext cx="2929293" cy="1169551"/>
            </a:xfrm>
            <a:prstGeom prst="rect">
              <a:avLst/>
            </a:prstGeom>
            <a:noFill/>
          </p:spPr>
          <p:txBody>
            <a:bodyPr wrap="square" lIns="0" rIns="0" rtlCol="0" anchor="t">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1">
                  <a:ln>
                    <a:noFill/>
                  </a:ln>
                  <a:solidFill>
                    <a:prstClr val="black">
                      <a:lumMod val="65000"/>
                      <a:lumOff val="35000"/>
                    </a:prstClr>
                  </a:solidFill>
                  <a:effectLst/>
                  <a:uLnTx/>
                  <a:uFillTx/>
                </a:rPr>
                <a:t>Lorem ipsum dolor sit amet, nibh est. A magna maecenas, quam magna nec quis, lorem nunc. Suspendisse viverra sodales mauris, cras pharetra proin egestas arcu erat dolor, at amet. </a:t>
              </a:r>
            </a:p>
          </p:txBody>
        </p:sp>
      </p:grpSp>
      <p:graphicFrame>
        <p:nvGraphicFramePr>
          <p:cNvPr id="38" name="Chart 37">
            <a:extLst>
              <a:ext uri="{FF2B5EF4-FFF2-40B4-BE49-F238E27FC236}">
                <a16:creationId xmlns:a16="http://schemas.microsoft.com/office/drawing/2014/main" id="{34F30DF3-143E-403A-8500-B79A3AC2D21A}"/>
              </a:ext>
            </a:extLst>
          </p:cNvPr>
          <p:cNvGraphicFramePr/>
          <p:nvPr userDrawn="1">
            <p:extLst>
              <p:ext uri="{D42A27DB-BD31-4B8C-83A1-F6EECF244321}">
                <p14:modId xmlns:p14="http://schemas.microsoft.com/office/powerpoint/2010/main" val="3838767148"/>
              </p:ext>
            </p:extLst>
          </p:nvPr>
        </p:nvGraphicFramePr>
        <p:xfrm>
          <a:off x="1679468" y="2849051"/>
          <a:ext cx="2026109" cy="19834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9" name="Chart 38">
            <a:extLst>
              <a:ext uri="{FF2B5EF4-FFF2-40B4-BE49-F238E27FC236}">
                <a16:creationId xmlns:a16="http://schemas.microsoft.com/office/drawing/2014/main" id="{F979F991-6B77-4A57-9D09-88D2606BFBB9}"/>
              </a:ext>
            </a:extLst>
          </p:cNvPr>
          <p:cNvGraphicFramePr/>
          <p:nvPr userDrawn="1">
            <p:extLst>
              <p:ext uri="{D42A27DB-BD31-4B8C-83A1-F6EECF244321}">
                <p14:modId xmlns:p14="http://schemas.microsoft.com/office/powerpoint/2010/main" val="754646021"/>
              </p:ext>
            </p:extLst>
          </p:nvPr>
        </p:nvGraphicFramePr>
        <p:xfrm>
          <a:off x="6001150" y="2849051"/>
          <a:ext cx="2026109" cy="1983483"/>
        </p:xfrm>
        <a:graphic>
          <a:graphicData uri="http://schemas.openxmlformats.org/drawingml/2006/chart">
            <c:chart xmlns:c="http://schemas.openxmlformats.org/drawingml/2006/chart" xmlns:r="http://schemas.openxmlformats.org/officeDocument/2006/relationships" r:id="rId5"/>
          </a:graphicData>
        </a:graphic>
      </p:graphicFrame>
      <p:sp>
        <p:nvSpPr>
          <p:cNvPr id="40" name="Rectangle 39">
            <a:extLst>
              <a:ext uri="{FF2B5EF4-FFF2-40B4-BE49-F238E27FC236}">
                <a16:creationId xmlns:a16="http://schemas.microsoft.com/office/drawing/2014/main" id="{9C6FDFAD-E87C-403E-B03B-0119774184F4}"/>
              </a:ext>
            </a:extLst>
          </p:cNvPr>
          <p:cNvSpPr/>
          <p:nvPr userDrawn="1"/>
        </p:nvSpPr>
        <p:spPr>
          <a:xfrm>
            <a:off x="2027502" y="1237736"/>
            <a:ext cx="1786430"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all" spc="0" normalizeH="0" baseline="0" noProof="1">
                <a:ln>
                  <a:noFill/>
                </a:ln>
                <a:solidFill>
                  <a:prstClr val="black"/>
                </a:solidFill>
                <a:effectLst/>
                <a:uLnTx/>
                <a:uFillTx/>
              </a:rPr>
              <a:t>Lorem Ipsum</a:t>
            </a:r>
          </a:p>
        </p:txBody>
      </p:sp>
      <p:sp>
        <p:nvSpPr>
          <p:cNvPr id="41" name="Rectangle 40">
            <a:extLst>
              <a:ext uri="{FF2B5EF4-FFF2-40B4-BE49-F238E27FC236}">
                <a16:creationId xmlns:a16="http://schemas.microsoft.com/office/drawing/2014/main" id="{202472C3-614E-4293-B0C6-9581D916C8FA}"/>
              </a:ext>
            </a:extLst>
          </p:cNvPr>
          <p:cNvSpPr/>
          <p:nvPr userDrawn="1"/>
        </p:nvSpPr>
        <p:spPr>
          <a:xfrm>
            <a:off x="6532661" y="1237736"/>
            <a:ext cx="1786430"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all" spc="0" normalizeH="0" baseline="0" noProof="1">
                <a:ln>
                  <a:noFill/>
                </a:ln>
                <a:solidFill>
                  <a:prstClr val="black"/>
                </a:solidFill>
                <a:effectLst/>
                <a:uLnTx/>
                <a:uFillTx/>
              </a:rPr>
              <a:t>Lorem Ipsum</a:t>
            </a:r>
          </a:p>
        </p:txBody>
      </p:sp>
    </p:spTree>
    <p:extLst>
      <p:ext uri="{BB962C8B-B14F-4D97-AF65-F5344CB8AC3E}">
        <p14:creationId xmlns:p14="http://schemas.microsoft.com/office/powerpoint/2010/main" val="485552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342EDB-9C74-4D91-A1D3-7E3F88CE98AC}"/>
              </a:ext>
            </a:extLst>
          </p:cNvPr>
          <p:cNvGrpSpPr/>
          <p:nvPr userDrawn="1"/>
        </p:nvGrpSpPr>
        <p:grpSpPr>
          <a:xfrm>
            <a:off x="1936052" y="2125980"/>
            <a:ext cx="8319896" cy="2606040"/>
            <a:chOff x="412052" y="2175986"/>
            <a:chExt cx="8319896" cy="2606040"/>
          </a:xfrm>
        </p:grpSpPr>
        <p:grpSp>
          <p:nvGrpSpPr>
            <p:cNvPr id="18" name="Group 17">
              <a:extLst>
                <a:ext uri="{FF2B5EF4-FFF2-40B4-BE49-F238E27FC236}">
                  <a16:creationId xmlns:a16="http://schemas.microsoft.com/office/drawing/2014/main" id="{C2DE710B-1594-4F3D-AF90-69BD76120FC8}"/>
                </a:ext>
              </a:extLst>
            </p:cNvPr>
            <p:cNvGrpSpPr/>
            <p:nvPr userDrawn="1"/>
          </p:nvGrpSpPr>
          <p:grpSpPr>
            <a:xfrm>
              <a:off x="412052" y="2175986"/>
              <a:ext cx="2606040" cy="2606040"/>
              <a:chOff x="1393533" y="1790326"/>
              <a:chExt cx="3474720" cy="3474720"/>
            </a:xfrm>
          </p:grpSpPr>
          <p:graphicFrame>
            <p:nvGraphicFramePr>
              <p:cNvPr id="19" name="Chart 18">
                <a:extLst>
                  <a:ext uri="{FF2B5EF4-FFF2-40B4-BE49-F238E27FC236}">
                    <a16:creationId xmlns:a16="http://schemas.microsoft.com/office/drawing/2014/main" id="{6848FD5B-6A6D-45CE-838D-A9333589FDDA}"/>
                  </a:ext>
                </a:extLst>
              </p:cNvPr>
              <p:cNvGraphicFramePr/>
              <p:nvPr/>
            </p:nvGraphicFramePr>
            <p:xfrm>
              <a:off x="1393533" y="1790326"/>
              <a:ext cx="3474720" cy="3474720"/>
            </p:xfrm>
            <a:graphic>
              <a:graphicData uri="http://schemas.openxmlformats.org/drawingml/2006/chart">
                <c:chart xmlns:c="http://schemas.openxmlformats.org/drawingml/2006/chart" xmlns:r="http://schemas.openxmlformats.org/officeDocument/2006/relationships" r:id="rId2"/>
              </a:graphicData>
            </a:graphic>
          </p:graphicFrame>
          <p:sp>
            <p:nvSpPr>
              <p:cNvPr id="20" name="Freeform: Shape 19">
                <a:extLst>
                  <a:ext uri="{FF2B5EF4-FFF2-40B4-BE49-F238E27FC236}">
                    <a16:creationId xmlns:a16="http://schemas.microsoft.com/office/drawing/2014/main" id="{11B2E15E-DD9F-4B79-B058-51AFD3DDE81F}"/>
                  </a:ext>
                </a:extLst>
              </p:cNvPr>
              <p:cNvSpPr>
                <a:spLocks/>
              </p:cNvSpPr>
              <p:nvPr/>
            </p:nvSpPr>
            <p:spPr bwMode="auto">
              <a:xfrm>
                <a:off x="1393533" y="1790326"/>
                <a:ext cx="3465576" cy="3465576"/>
              </a:xfrm>
              <a:custGeom>
                <a:avLst/>
                <a:gdLst>
                  <a:gd name="connsiteX0" fmla="*/ 1836486 w 3672972"/>
                  <a:gd name="connsiteY0" fmla="*/ 462755 h 3679826"/>
                  <a:gd name="connsiteX1" fmla="*/ 459329 w 3672972"/>
                  <a:gd name="connsiteY1" fmla="*/ 1839912 h 3679826"/>
                  <a:gd name="connsiteX2" fmla="*/ 1836486 w 3672972"/>
                  <a:gd name="connsiteY2" fmla="*/ 3217069 h 3679826"/>
                  <a:gd name="connsiteX3" fmla="*/ 3213643 w 3672972"/>
                  <a:gd name="connsiteY3" fmla="*/ 1839912 h 3679826"/>
                  <a:gd name="connsiteX4" fmla="*/ 1836486 w 3672972"/>
                  <a:gd name="connsiteY4" fmla="*/ 462755 h 3679826"/>
                  <a:gd name="connsiteX5" fmla="*/ 1836486 w 3672972"/>
                  <a:gd name="connsiteY5" fmla="*/ 0 h 3679826"/>
                  <a:gd name="connsiteX6" fmla="*/ 3672972 w 3672972"/>
                  <a:gd name="connsiteY6" fmla="*/ 1839913 h 3679826"/>
                  <a:gd name="connsiteX7" fmla="*/ 1836486 w 3672972"/>
                  <a:gd name="connsiteY7" fmla="*/ 3679826 h 3679826"/>
                  <a:gd name="connsiteX8" fmla="*/ 0 w 3672972"/>
                  <a:gd name="connsiteY8" fmla="*/ 1839913 h 3679826"/>
                  <a:gd name="connsiteX9" fmla="*/ 1836486 w 3672972"/>
                  <a:gd name="connsiteY9" fmla="*/ 0 h 367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2972" h="3679826">
                    <a:moveTo>
                      <a:pt x="1836486" y="462755"/>
                    </a:moveTo>
                    <a:cubicBezTo>
                      <a:pt x="1075903" y="462755"/>
                      <a:pt x="459329" y="1079329"/>
                      <a:pt x="459329" y="1839912"/>
                    </a:cubicBezTo>
                    <a:cubicBezTo>
                      <a:pt x="459329" y="2600495"/>
                      <a:pt x="1075903" y="3217069"/>
                      <a:pt x="1836486" y="3217069"/>
                    </a:cubicBezTo>
                    <a:cubicBezTo>
                      <a:pt x="2597069" y="3217069"/>
                      <a:pt x="3213643" y="2600495"/>
                      <a:pt x="3213643" y="1839912"/>
                    </a:cubicBezTo>
                    <a:cubicBezTo>
                      <a:pt x="3213643" y="1079329"/>
                      <a:pt x="2597069" y="462755"/>
                      <a:pt x="1836486" y="462755"/>
                    </a:cubicBezTo>
                    <a:close/>
                    <a:moveTo>
                      <a:pt x="1836486" y="0"/>
                    </a:moveTo>
                    <a:cubicBezTo>
                      <a:pt x="2850749" y="0"/>
                      <a:pt x="3672972" y="823757"/>
                      <a:pt x="3672972" y="1839913"/>
                    </a:cubicBezTo>
                    <a:cubicBezTo>
                      <a:pt x="3672972" y="2856069"/>
                      <a:pt x="2850749" y="3679826"/>
                      <a:pt x="1836486" y="3679826"/>
                    </a:cubicBezTo>
                    <a:cubicBezTo>
                      <a:pt x="822223" y="3679826"/>
                      <a:pt x="0" y="2856069"/>
                      <a:pt x="0" y="1839913"/>
                    </a:cubicBezTo>
                    <a:cubicBezTo>
                      <a:pt x="0" y="823757"/>
                      <a:pt x="822223" y="0"/>
                      <a:pt x="1836486" y="0"/>
                    </a:cubicBezTo>
                    <a:close/>
                  </a:path>
                </a:pathLst>
              </a:custGeom>
              <a:solidFill>
                <a:sysClr val="windowText" lastClr="000000">
                  <a:alpha val="20000"/>
                </a:sys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endParaRPr>
              </a:p>
            </p:txBody>
          </p:sp>
        </p:grpSp>
        <p:grpSp>
          <p:nvGrpSpPr>
            <p:cNvPr id="21" name="Group 20">
              <a:extLst>
                <a:ext uri="{FF2B5EF4-FFF2-40B4-BE49-F238E27FC236}">
                  <a16:creationId xmlns:a16="http://schemas.microsoft.com/office/drawing/2014/main" id="{05931D13-6222-417B-8A8C-7AB03ABD8AC4}"/>
                </a:ext>
              </a:extLst>
            </p:cNvPr>
            <p:cNvGrpSpPr/>
            <p:nvPr userDrawn="1"/>
          </p:nvGrpSpPr>
          <p:grpSpPr>
            <a:xfrm>
              <a:off x="6125908" y="2175986"/>
              <a:ext cx="2606040" cy="2606040"/>
              <a:chOff x="1393533" y="1790326"/>
              <a:chExt cx="3474720" cy="3474720"/>
            </a:xfrm>
          </p:grpSpPr>
          <p:graphicFrame>
            <p:nvGraphicFramePr>
              <p:cNvPr id="22" name="Chart 21">
                <a:extLst>
                  <a:ext uri="{FF2B5EF4-FFF2-40B4-BE49-F238E27FC236}">
                    <a16:creationId xmlns:a16="http://schemas.microsoft.com/office/drawing/2014/main" id="{6A4EF97E-856B-466C-BD95-45EC647ED961}"/>
                  </a:ext>
                </a:extLst>
              </p:cNvPr>
              <p:cNvGraphicFramePr/>
              <p:nvPr/>
            </p:nvGraphicFramePr>
            <p:xfrm>
              <a:off x="1393533" y="1790326"/>
              <a:ext cx="3474720" cy="3474720"/>
            </p:xfrm>
            <a:graphic>
              <a:graphicData uri="http://schemas.openxmlformats.org/drawingml/2006/chart">
                <c:chart xmlns:c="http://schemas.openxmlformats.org/drawingml/2006/chart" xmlns:r="http://schemas.openxmlformats.org/officeDocument/2006/relationships" r:id="rId3"/>
              </a:graphicData>
            </a:graphic>
          </p:graphicFrame>
          <p:sp>
            <p:nvSpPr>
              <p:cNvPr id="23" name="Freeform: Shape 22">
                <a:extLst>
                  <a:ext uri="{FF2B5EF4-FFF2-40B4-BE49-F238E27FC236}">
                    <a16:creationId xmlns:a16="http://schemas.microsoft.com/office/drawing/2014/main" id="{41EEE229-7827-434A-9042-BCB6CFBC6157}"/>
                  </a:ext>
                </a:extLst>
              </p:cNvPr>
              <p:cNvSpPr>
                <a:spLocks/>
              </p:cNvSpPr>
              <p:nvPr/>
            </p:nvSpPr>
            <p:spPr bwMode="auto">
              <a:xfrm>
                <a:off x="1393533" y="1790326"/>
                <a:ext cx="3465576" cy="3465576"/>
              </a:xfrm>
              <a:custGeom>
                <a:avLst/>
                <a:gdLst>
                  <a:gd name="connsiteX0" fmla="*/ 1836486 w 3672972"/>
                  <a:gd name="connsiteY0" fmla="*/ 462755 h 3679826"/>
                  <a:gd name="connsiteX1" fmla="*/ 459329 w 3672972"/>
                  <a:gd name="connsiteY1" fmla="*/ 1839912 h 3679826"/>
                  <a:gd name="connsiteX2" fmla="*/ 1836486 w 3672972"/>
                  <a:gd name="connsiteY2" fmla="*/ 3217069 h 3679826"/>
                  <a:gd name="connsiteX3" fmla="*/ 3213643 w 3672972"/>
                  <a:gd name="connsiteY3" fmla="*/ 1839912 h 3679826"/>
                  <a:gd name="connsiteX4" fmla="*/ 1836486 w 3672972"/>
                  <a:gd name="connsiteY4" fmla="*/ 462755 h 3679826"/>
                  <a:gd name="connsiteX5" fmla="*/ 1836486 w 3672972"/>
                  <a:gd name="connsiteY5" fmla="*/ 0 h 3679826"/>
                  <a:gd name="connsiteX6" fmla="*/ 3672972 w 3672972"/>
                  <a:gd name="connsiteY6" fmla="*/ 1839913 h 3679826"/>
                  <a:gd name="connsiteX7" fmla="*/ 1836486 w 3672972"/>
                  <a:gd name="connsiteY7" fmla="*/ 3679826 h 3679826"/>
                  <a:gd name="connsiteX8" fmla="*/ 0 w 3672972"/>
                  <a:gd name="connsiteY8" fmla="*/ 1839913 h 3679826"/>
                  <a:gd name="connsiteX9" fmla="*/ 1836486 w 3672972"/>
                  <a:gd name="connsiteY9" fmla="*/ 0 h 367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2972" h="3679826">
                    <a:moveTo>
                      <a:pt x="1836486" y="462755"/>
                    </a:moveTo>
                    <a:cubicBezTo>
                      <a:pt x="1075903" y="462755"/>
                      <a:pt x="459329" y="1079329"/>
                      <a:pt x="459329" y="1839912"/>
                    </a:cubicBezTo>
                    <a:cubicBezTo>
                      <a:pt x="459329" y="2600495"/>
                      <a:pt x="1075903" y="3217069"/>
                      <a:pt x="1836486" y="3217069"/>
                    </a:cubicBezTo>
                    <a:cubicBezTo>
                      <a:pt x="2597069" y="3217069"/>
                      <a:pt x="3213643" y="2600495"/>
                      <a:pt x="3213643" y="1839912"/>
                    </a:cubicBezTo>
                    <a:cubicBezTo>
                      <a:pt x="3213643" y="1079329"/>
                      <a:pt x="2597069" y="462755"/>
                      <a:pt x="1836486" y="462755"/>
                    </a:cubicBezTo>
                    <a:close/>
                    <a:moveTo>
                      <a:pt x="1836486" y="0"/>
                    </a:moveTo>
                    <a:cubicBezTo>
                      <a:pt x="2850749" y="0"/>
                      <a:pt x="3672972" y="823757"/>
                      <a:pt x="3672972" y="1839913"/>
                    </a:cubicBezTo>
                    <a:cubicBezTo>
                      <a:pt x="3672972" y="2856069"/>
                      <a:pt x="2850749" y="3679826"/>
                      <a:pt x="1836486" y="3679826"/>
                    </a:cubicBezTo>
                    <a:cubicBezTo>
                      <a:pt x="822223" y="3679826"/>
                      <a:pt x="0" y="2856069"/>
                      <a:pt x="0" y="1839913"/>
                    </a:cubicBezTo>
                    <a:cubicBezTo>
                      <a:pt x="0" y="823757"/>
                      <a:pt x="822223" y="0"/>
                      <a:pt x="1836486" y="0"/>
                    </a:cubicBezTo>
                    <a:close/>
                  </a:path>
                </a:pathLst>
              </a:custGeom>
              <a:solidFill>
                <a:sysClr val="windowText" lastClr="000000">
                  <a:alpha val="20000"/>
                </a:sys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endParaRPr>
              </a:p>
            </p:txBody>
          </p:sp>
        </p:grpSp>
        <p:graphicFrame>
          <p:nvGraphicFramePr>
            <p:cNvPr id="24" name="Chart 23">
              <a:extLst>
                <a:ext uri="{FF2B5EF4-FFF2-40B4-BE49-F238E27FC236}">
                  <a16:creationId xmlns:a16="http://schemas.microsoft.com/office/drawing/2014/main" id="{6D1D790A-73F4-4578-A756-5E7A623A36C9}"/>
                </a:ext>
              </a:extLst>
            </p:cNvPr>
            <p:cNvGraphicFramePr/>
            <p:nvPr userDrawn="1">
              <p:extLst>
                <p:ext uri="{D42A27DB-BD31-4B8C-83A1-F6EECF244321}">
                  <p14:modId xmlns:p14="http://schemas.microsoft.com/office/powerpoint/2010/main" val="3264194573"/>
                </p:ext>
              </p:extLst>
            </p:nvPr>
          </p:nvGraphicFramePr>
          <p:xfrm>
            <a:off x="3272410" y="2175986"/>
            <a:ext cx="2606040" cy="2606040"/>
          </p:xfrm>
          <a:graphic>
            <a:graphicData uri="http://schemas.openxmlformats.org/drawingml/2006/chart">
              <c:chart xmlns:c="http://schemas.openxmlformats.org/drawingml/2006/chart" xmlns:r="http://schemas.openxmlformats.org/officeDocument/2006/relationships" r:id="rId4"/>
            </a:graphicData>
          </a:graphic>
        </p:graphicFrame>
        <p:sp>
          <p:nvSpPr>
            <p:cNvPr id="25" name="Freeform: Shape 24">
              <a:extLst>
                <a:ext uri="{FF2B5EF4-FFF2-40B4-BE49-F238E27FC236}">
                  <a16:creationId xmlns:a16="http://schemas.microsoft.com/office/drawing/2014/main" id="{9D06B15E-8C45-4058-BA5D-29E9D2454B74}"/>
                </a:ext>
              </a:extLst>
            </p:cNvPr>
            <p:cNvSpPr>
              <a:spLocks/>
            </p:cNvSpPr>
            <p:nvPr userDrawn="1"/>
          </p:nvSpPr>
          <p:spPr bwMode="auto">
            <a:xfrm>
              <a:off x="3363278" y="2266855"/>
              <a:ext cx="2417445" cy="2417445"/>
            </a:xfrm>
            <a:custGeom>
              <a:avLst/>
              <a:gdLst>
                <a:gd name="connsiteX0" fmla="*/ 1613032 w 3223260"/>
                <a:gd name="connsiteY0" fmla="*/ 595929 h 3223260"/>
                <a:gd name="connsiteX1" fmla="*/ 591227 w 3223260"/>
                <a:gd name="connsiteY1" fmla="*/ 1615831 h 3223260"/>
                <a:gd name="connsiteX2" fmla="*/ 1613032 w 3223260"/>
                <a:gd name="connsiteY2" fmla="*/ 2635732 h 3223260"/>
                <a:gd name="connsiteX3" fmla="*/ 2634836 w 3223260"/>
                <a:gd name="connsiteY3" fmla="*/ 1615831 h 3223260"/>
                <a:gd name="connsiteX4" fmla="*/ 1613032 w 3223260"/>
                <a:gd name="connsiteY4" fmla="*/ 595929 h 3223260"/>
                <a:gd name="connsiteX5" fmla="*/ 1611630 w 3223260"/>
                <a:gd name="connsiteY5" fmla="*/ 0 h 3223260"/>
                <a:gd name="connsiteX6" fmla="*/ 3223260 w 3223260"/>
                <a:gd name="connsiteY6" fmla="*/ 1611630 h 3223260"/>
                <a:gd name="connsiteX7" fmla="*/ 1611630 w 3223260"/>
                <a:gd name="connsiteY7" fmla="*/ 3223260 h 3223260"/>
                <a:gd name="connsiteX8" fmla="*/ 0 w 3223260"/>
                <a:gd name="connsiteY8" fmla="*/ 1611630 h 3223260"/>
                <a:gd name="connsiteX9" fmla="*/ 1611630 w 3223260"/>
                <a:gd name="connsiteY9" fmla="*/ 0 h 322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3260" h="3223260">
                  <a:moveTo>
                    <a:pt x="1613032" y="595929"/>
                  </a:moveTo>
                  <a:cubicBezTo>
                    <a:pt x="1048704" y="595929"/>
                    <a:pt x="591227" y="1052555"/>
                    <a:pt x="591227" y="1615831"/>
                  </a:cubicBezTo>
                  <a:cubicBezTo>
                    <a:pt x="591227" y="2179107"/>
                    <a:pt x="1048704" y="2635732"/>
                    <a:pt x="1613032" y="2635732"/>
                  </a:cubicBezTo>
                  <a:cubicBezTo>
                    <a:pt x="2177359" y="2635732"/>
                    <a:pt x="2634836" y="2179107"/>
                    <a:pt x="2634836" y="1615831"/>
                  </a:cubicBezTo>
                  <a:cubicBezTo>
                    <a:pt x="2634836" y="1052555"/>
                    <a:pt x="2177359" y="595929"/>
                    <a:pt x="1613032" y="595929"/>
                  </a:cubicBezTo>
                  <a:close/>
                  <a:moveTo>
                    <a:pt x="1611630" y="0"/>
                  </a:moveTo>
                  <a:cubicBezTo>
                    <a:pt x="2501709" y="0"/>
                    <a:pt x="3223260" y="721551"/>
                    <a:pt x="3223260" y="1611630"/>
                  </a:cubicBezTo>
                  <a:cubicBezTo>
                    <a:pt x="3223260" y="2501709"/>
                    <a:pt x="2501709" y="3223260"/>
                    <a:pt x="1611630" y="3223260"/>
                  </a:cubicBezTo>
                  <a:cubicBezTo>
                    <a:pt x="721552" y="3223260"/>
                    <a:pt x="0" y="2501709"/>
                    <a:pt x="0" y="1611630"/>
                  </a:cubicBezTo>
                  <a:cubicBezTo>
                    <a:pt x="0" y="721551"/>
                    <a:pt x="721552" y="0"/>
                    <a:pt x="1611630" y="0"/>
                  </a:cubicBezTo>
                  <a:close/>
                </a:path>
              </a:pathLst>
            </a:custGeom>
            <a:solidFill>
              <a:sysClr val="windowText" lastClr="000000">
                <a:alpha val="20000"/>
              </a:sys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endParaRPr>
            </a:p>
          </p:txBody>
        </p:sp>
      </p:grpSp>
      <p:sp>
        <p:nvSpPr>
          <p:cNvPr id="42" name="Title 1">
            <a:extLst>
              <a:ext uri="{FF2B5EF4-FFF2-40B4-BE49-F238E27FC236}">
                <a16:creationId xmlns:a16="http://schemas.microsoft.com/office/drawing/2014/main" id="{1EC44088-C8E6-4D3D-BE8D-531273887D16}"/>
              </a:ext>
            </a:extLst>
          </p:cNvPr>
          <p:cNvSpPr>
            <a:spLocks noGrp="1"/>
          </p:cNvSpPr>
          <p:nvPr>
            <p:ph type="title"/>
          </p:nvPr>
        </p:nvSpPr>
        <p:spPr>
          <a:xfrm>
            <a:off x="1283110" y="365125"/>
            <a:ext cx="9660193" cy="1325563"/>
          </a:xfrm>
        </p:spPr>
        <p:txBody>
          <a:bodyPr/>
          <a:lstStyle/>
          <a:p>
            <a:r>
              <a:rPr lang="en-US"/>
              <a:t>Click to edit Master title style</a:t>
            </a:r>
          </a:p>
        </p:txBody>
      </p:sp>
      <p:grpSp>
        <p:nvGrpSpPr>
          <p:cNvPr id="43" name="Group 42">
            <a:extLst>
              <a:ext uri="{FF2B5EF4-FFF2-40B4-BE49-F238E27FC236}">
                <a16:creationId xmlns:a16="http://schemas.microsoft.com/office/drawing/2014/main" id="{AA5F3F1B-699D-44FA-B720-B87194B0B686}"/>
              </a:ext>
            </a:extLst>
          </p:cNvPr>
          <p:cNvGrpSpPr/>
          <p:nvPr userDrawn="1"/>
        </p:nvGrpSpPr>
        <p:grpSpPr>
          <a:xfrm>
            <a:off x="2587907" y="5023870"/>
            <a:ext cx="7050597" cy="1690262"/>
            <a:chOff x="332936" y="4590783"/>
            <a:chExt cx="2937088" cy="1690262"/>
          </a:xfrm>
        </p:grpSpPr>
        <p:sp>
          <p:nvSpPr>
            <p:cNvPr id="44" name="TextBox 43">
              <a:extLst>
                <a:ext uri="{FF2B5EF4-FFF2-40B4-BE49-F238E27FC236}">
                  <a16:creationId xmlns:a16="http://schemas.microsoft.com/office/drawing/2014/main" id="{75D72B9F-66C0-4493-BEDC-7AA556BAE91B}"/>
                </a:ext>
              </a:extLst>
            </p:cNvPr>
            <p:cNvSpPr txBox="1"/>
            <p:nvPr/>
          </p:nvSpPr>
          <p:spPr>
            <a:xfrm>
              <a:off x="332936" y="4590783"/>
              <a:ext cx="2937088" cy="523220"/>
            </a:xfrm>
            <a:prstGeom prst="rect">
              <a:avLst/>
            </a:prstGeom>
            <a:noFill/>
          </p:spPr>
          <p:txBody>
            <a:bodyPr wrap="square" lIns="0" rIns="0" rtlCol="0" anchor="b">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1">
                  <a:ln>
                    <a:noFill/>
                  </a:ln>
                  <a:solidFill>
                    <a:prstClr val="black"/>
                  </a:solidFill>
                  <a:effectLst/>
                  <a:uLnTx/>
                  <a:uFillTx/>
                </a:rPr>
                <a:t>Lorem Ipsum</a:t>
              </a:r>
            </a:p>
          </p:txBody>
        </p:sp>
        <p:sp>
          <p:nvSpPr>
            <p:cNvPr id="45" name="TextBox 44">
              <a:extLst>
                <a:ext uri="{FF2B5EF4-FFF2-40B4-BE49-F238E27FC236}">
                  <a16:creationId xmlns:a16="http://schemas.microsoft.com/office/drawing/2014/main" id="{3C375C64-5ABD-4F38-B6AF-FBEF30460874}"/>
                </a:ext>
              </a:extLst>
            </p:cNvPr>
            <p:cNvSpPr txBox="1"/>
            <p:nvPr/>
          </p:nvSpPr>
          <p:spPr>
            <a:xfrm>
              <a:off x="340731" y="5111494"/>
              <a:ext cx="2929293" cy="1169551"/>
            </a:xfrm>
            <a:prstGeom prst="rect">
              <a:avLst/>
            </a:prstGeom>
            <a:noFill/>
          </p:spPr>
          <p:txBody>
            <a:bodyPr wrap="square" lIns="0" rIns="0" rtlCol="0" anchor="t">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1">
                  <a:ln>
                    <a:noFill/>
                  </a:ln>
                  <a:solidFill>
                    <a:prstClr val="black">
                      <a:lumMod val="65000"/>
                      <a:lumOff val="35000"/>
                    </a:prstClr>
                  </a:solidFill>
                  <a:effectLst/>
                  <a:uLnTx/>
                  <a:uFillTx/>
                </a:rPr>
                <a:t>Lorem ipsum dolor sit amet, nibh est. A magna maecenas, quam magna nec quis, lorem nunc. Suspendisse viverra sodales mauris, cras pharetra proin egestas arcu erat dolor, at amet. </a:t>
              </a:r>
            </a:p>
          </p:txBody>
        </p:sp>
      </p:grpSp>
    </p:spTree>
    <p:extLst>
      <p:ext uri="{BB962C8B-B14F-4D97-AF65-F5344CB8AC3E}">
        <p14:creationId xmlns:p14="http://schemas.microsoft.com/office/powerpoint/2010/main" val="1648696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FAFE2C1-369A-49B5-A44C-65F2843777BB}" type="datetime1">
              <a:rPr lang="en-US"/>
              <a:pPr>
                <a:defRPr/>
              </a:pPr>
              <a:t>1/5/2021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0B6591-407E-4742-9513-3BA6198A5F88}" type="slidenum">
              <a:rPr lang="en-US"/>
              <a:pPr>
                <a:defRPr/>
              </a:pPr>
              <a:t>‹#›</a:t>
            </a:fld>
            <a:endParaRPr lang="en-US"/>
          </a:p>
        </p:txBody>
      </p:sp>
    </p:spTree>
    <p:extLst>
      <p:ext uri="{BB962C8B-B14F-4D97-AF65-F5344CB8AC3E}">
        <p14:creationId xmlns:p14="http://schemas.microsoft.com/office/powerpoint/2010/main" val="2488206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18" name="TextBox 32">
            <a:extLst>
              <a:ext uri="{FF2B5EF4-FFF2-40B4-BE49-F238E27FC236}">
                <a16:creationId xmlns:a16="http://schemas.microsoft.com/office/drawing/2014/main" id="{FEAB4837-8E89-4029-8EC3-126B89938492}"/>
              </a:ext>
            </a:extLst>
          </p:cNvPr>
          <p:cNvSpPr txBox="1"/>
          <p:nvPr userDrawn="1"/>
        </p:nvSpPr>
        <p:spPr>
          <a:xfrm>
            <a:off x="3111201" y="1368785"/>
            <a:ext cx="680636" cy="323165"/>
          </a:xfrm>
          <a:prstGeom prst="rect">
            <a:avLst/>
          </a:prstGeom>
          <a:noFill/>
        </p:spPr>
        <p:txBody>
          <a:bodyPr wrap="none" l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ysClr val="windowText" lastClr="000000"/>
                </a:solidFill>
                <a:effectLst/>
                <a:uLnTx/>
                <a:uFillTx/>
                <a:latin typeface="Calibri" panose="020F0502020204030204"/>
                <a:ea typeface="+mn-ea"/>
                <a:cs typeface="+mn-cs"/>
              </a:rPr>
              <a:t>Gender</a:t>
            </a:r>
          </a:p>
        </p:txBody>
      </p:sp>
      <p:graphicFrame>
        <p:nvGraphicFramePr>
          <p:cNvPr id="19" name="Chart 18">
            <a:extLst>
              <a:ext uri="{FF2B5EF4-FFF2-40B4-BE49-F238E27FC236}">
                <a16:creationId xmlns:a16="http://schemas.microsoft.com/office/drawing/2014/main" id="{519D9D39-93D5-476A-9927-4A674C5035D6}"/>
              </a:ext>
            </a:extLst>
          </p:cNvPr>
          <p:cNvGraphicFramePr/>
          <p:nvPr userDrawn="1">
            <p:extLst>
              <p:ext uri="{D42A27DB-BD31-4B8C-83A1-F6EECF244321}">
                <p14:modId xmlns:p14="http://schemas.microsoft.com/office/powerpoint/2010/main" val="1010106932"/>
              </p:ext>
            </p:extLst>
          </p:nvPr>
        </p:nvGraphicFramePr>
        <p:xfrm>
          <a:off x="2958193" y="1809944"/>
          <a:ext cx="1371600" cy="1371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hart 19">
            <a:extLst>
              <a:ext uri="{FF2B5EF4-FFF2-40B4-BE49-F238E27FC236}">
                <a16:creationId xmlns:a16="http://schemas.microsoft.com/office/drawing/2014/main" id="{42359A05-5A1A-4EA5-9ABB-3772E320E0C4}"/>
              </a:ext>
            </a:extLst>
          </p:cNvPr>
          <p:cNvGraphicFramePr/>
          <p:nvPr userDrawn="1">
            <p:extLst>
              <p:ext uri="{D42A27DB-BD31-4B8C-83A1-F6EECF244321}">
                <p14:modId xmlns:p14="http://schemas.microsoft.com/office/powerpoint/2010/main" val="3285076096"/>
              </p:ext>
            </p:extLst>
          </p:nvPr>
        </p:nvGraphicFramePr>
        <p:xfrm>
          <a:off x="4689247" y="1809944"/>
          <a:ext cx="1371600" cy="1371600"/>
        </p:xfrm>
        <a:graphic>
          <a:graphicData uri="http://schemas.openxmlformats.org/drawingml/2006/chart">
            <c:chart xmlns:c="http://schemas.openxmlformats.org/drawingml/2006/chart" xmlns:r="http://schemas.openxmlformats.org/officeDocument/2006/relationships" r:id="rId3"/>
          </a:graphicData>
        </a:graphic>
      </p:graphicFrame>
      <p:cxnSp>
        <p:nvCxnSpPr>
          <p:cNvPr id="21" name="Straight Arrow Connector 20">
            <a:extLst>
              <a:ext uri="{FF2B5EF4-FFF2-40B4-BE49-F238E27FC236}">
                <a16:creationId xmlns:a16="http://schemas.microsoft.com/office/drawing/2014/main" id="{FD89D9A4-FA59-4FC3-BFAC-FF7A8EDA6635}"/>
              </a:ext>
            </a:extLst>
          </p:cNvPr>
          <p:cNvCxnSpPr>
            <a:cxnSpLocks/>
          </p:cNvCxnSpPr>
          <p:nvPr userDrawn="1"/>
        </p:nvCxnSpPr>
        <p:spPr>
          <a:xfrm flipH="1">
            <a:off x="3869289" y="2120967"/>
            <a:ext cx="783040" cy="0"/>
          </a:xfrm>
          <a:prstGeom prst="straightConnector1">
            <a:avLst/>
          </a:prstGeom>
          <a:noFill/>
          <a:ln w="6350" cap="flat" cmpd="sng" algn="ctr">
            <a:solidFill>
              <a:sysClr val="windowText" lastClr="000000"/>
            </a:solidFill>
            <a:prstDash val="solid"/>
            <a:miter lim="800000"/>
            <a:tailEnd type="oval" w="med" len="med"/>
          </a:ln>
          <a:effectLst/>
        </p:spPr>
      </p:cxnSp>
      <p:sp>
        <p:nvSpPr>
          <p:cNvPr id="22" name="TextBox 36">
            <a:extLst>
              <a:ext uri="{FF2B5EF4-FFF2-40B4-BE49-F238E27FC236}">
                <a16:creationId xmlns:a16="http://schemas.microsoft.com/office/drawing/2014/main" id="{D3CAA5FE-6716-4905-B86C-198295C65972}"/>
              </a:ext>
            </a:extLst>
          </p:cNvPr>
          <p:cNvSpPr txBox="1"/>
          <p:nvPr userDrawn="1"/>
        </p:nvSpPr>
        <p:spPr>
          <a:xfrm>
            <a:off x="4249011" y="1843968"/>
            <a:ext cx="403317" cy="307777"/>
          </a:xfrm>
          <a:prstGeom prst="rect">
            <a:avLst/>
          </a:prstGeom>
          <a:noFill/>
        </p:spPr>
        <p:txBody>
          <a:bodyPr wrap="none"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ysClr val="windowText" lastClr="000000"/>
                </a:solidFill>
                <a:effectLst/>
                <a:uLnTx/>
                <a:uFillTx/>
                <a:latin typeface="Calibri" panose="020F0502020204030204"/>
                <a:ea typeface="+mn-ea"/>
                <a:cs typeface="+mn-cs"/>
              </a:rPr>
              <a:t>25%</a:t>
            </a:r>
          </a:p>
        </p:txBody>
      </p:sp>
      <p:cxnSp>
        <p:nvCxnSpPr>
          <p:cNvPr id="23" name="Straight Arrow Connector 22">
            <a:extLst>
              <a:ext uri="{FF2B5EF4-FFF2-40B4-BE49-F238E27FC236}">
                <a16:creationId xmlns:a16="http://schemas.microsoft.com/office/drawing/2014/main" id="{D738AC8D-81EF-494B-B466-189A66368C0F}"/>
              </a:ext>
            </a:extLst>
          </p:cNvPr>
          <p:cNvCxnSpPr>
            <a:cxnSpLocks/>
          </p:cNvCxnSpPr>
          <p:nvPr userDrawn="1"/>
        </p:nvCxnSpPr>
        <p:spPr>
          <a:xfrm flipH="1">
            <a:off x="5659849" y="2120966"/>
            <a:ext cx="783040" cy="0"/>
          </a:xfrm>
          <a:prstGeom prst="straightConnector1">
            <a:avLst/>
          </a:prstGeom>
          <a:noFill/>
          <a:ln w="6350" cap="flat" cmpd="sng" algn="ctr">
            <a:solidFill>
              <a:sysClr val="windowText" lastClr="000000"/>
            </a:solidFill>
            <a:prstDash val="solid"/>
            <a:miter lim="800000"/>
            <a:tailEnd type="oval" w="med" len="med"/>
          </a:ln>
          <a:effectLst/>
        </p:spPr>
      </p:cxnSp>
      <p:sp>
        <p:nvSpPr>
          <p:cNvPr id="24" name="TextBox 38">
            <a:extLst>
              <a:ext uri="{FF2B5EF4-FFF2-40B4-BE49-F238E27FC236}">
                <a16:creationId xmlns:a16="http://schemas.microsoft.com/office/drawing/2014/main" id="{4A6AD85A-479E-496C-A92B-1E7FA7E9BD0D}"/>
              </a:ext>
            </a:extLst>
          </p:cNvPr>
          <p:cNvSpPr txBox="1"/>
          <p:nvPr userDrawn="1"/>
        </p:nvSpPr>
        <p:spPr>
          <a:xfrm>
            <a:off x="6039572" y="1843967"/>
            <a:ext cx="403317" cy="307777"/>
          </a:xfrm>
          <a:prstGeom prst="rect">
            <a:avLst/>
          </a:prstGeom>
          <a:noFill/>
        </p:spPr>
        <p:txBody>
          <a:bodyPr wrap="none"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ysClr val="windowText" lastClr="000000"/>
                </a:solidFill>
                <a:effectLst/>
                <a:uLnTx/>
                <a:uFillTx/>
                <a:latin typeface="Calibri" panose="020F0502020204030204"/>
                <a:ea typeface="+mn-ea"/>
                <a:cs typeface="+mn-cs"/>
              </a:rPr>
              <a:t>35%</a:t>
            </a:r>
          </a:p>
        </p:txBody>
      </p:sp>
      <p:sp>
        <p:nvSpPr>
          <p:cNvPr id="25" name="TextBox 39">
            <a:extLst>
              <a:ext uri="{FF2B5EF4-FFF2-40B4-BE49-F238E27FC236}">
                <a16:creationId xmlns:a16="http://schemas.microsoft.com/office/drawing/2014/main" id="{ED6886B2-DB01-4D64-ACE2-395AC28A04CB}"/>
              </a:ext>
            </a:extLst>
          </p:cNvPr>
          <p:cNvSpPr txBox="1"/>
          <p:nvPr userDrawn="1"/>
        </p:nvSpPr>
        <p:spPr>
          <a:xfrm>
            <a:off x="3431434" y="2370660"/>
            <a:ext cx="425116" cy="246221"/>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Calibri" panose="020F0502020204030204"/>
                <a:ea typeface="+mn-ea"/>
                <a:cs typeface="+mn-cs"/>
              </a:rPr>
              <a:t>Men</a:t>
            </a:r>
          </a:p>
        </p:txBody>
      </p:sp>
      <p:sp>
        <p:nvSpPr>
          <p:cNvPr id="42" name="TextBox 40">
            <a:extLst>
              <a:ext uri="{FF2B5EF4-FFF2-40B4-BE49-F238E27FC236}">
                <a16:creationId xmlns:a16="http://schemas.microsoft.com/office/drawing/2014/main" id="{41BD0792-CC07-40FC-A294-275624236903}"/>
              </a:ext>
            </a:extLst>
          </p:cNvPr>
          <p:cNvSpPr txBox="1"/>
          <p:nvPr userDrawn="1"/>
        </p:nvSpPr>
        <p:spPr>
          <a:xfrm>
            <a:off x="5075125" y="2370660"/>
            <a:ext cx="599844" cy="246221"/>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Calibri" panose="020F0502020204030204"/>
                <a:ea typeface="+mn-ea"/>
                <a:cs typeface="+mn-cs"/>
              </a:rPr>
              <a:t>Women</a:t>
            </a:r>
          </a:p>
        </p:txBody>
      </p:sp>
      <p:cxnSp>
        <p:nvCxnSpPr>
          <p:cNvPr id="43" name="Straight Connector 42">
            <a:extLst>
              <a:ext uri="{FF2B5EF4-FFF2-40B4-BE49-F238E27FC236}">
                <a16:creationId xmlns:a16="http://schemas.microsoft.com/office/drawing/2014/main" id="{3A522219-7732-40B0-BA31-EC98DCD57B3B}"/>
              </a:ext>
            </a:extLst>
          </p:cNvPr>
          <p:cNvCxnSpPr>
            <a:cxnSpLocks/>
          </p:cNvCxnSpPr>
          <p:nvPr userDrawn="1"/>
        </p:nvCxnSpPr>
        <p:spPr>
          <a:xfrm>
            <a:off x="3111201" y="1671311"/>
            <a:ext cx="3331688" cy="0"/>
          </a:xfrm>
          <a:prstGeom prst="line">
            <a:avLst/>
          </a:prstGeom>
          <a:noFill/>
          <a:ln w="6350" cap="flat" cmpd="sng" algn="ctr">
            <a:solidFill>
              <a:srgbClr val="3A5C84"/>
            </a:solidFill>
            <a:prstDash val="solid"/>
            <a:miter lim="800000"/>
          </a:ln>
          <a:effectLst/>
        </p:spPr>
      </p:cxnSp>
      <p:graphicFrame>
        <p:nvGraphicFramePr>
          <p:cNvPr id="46" name="Chart 45">
            <a:extLst>
              <a:ext uri="{FF2B5EF4-FFF2-40B4-BE49-F238E27FC236}">
                <a16:creationId xmlns:a16="http://schemas.microsoft.com/office/drawing/2014/main" id="{0423C3C9-C33B-4F93-8E75-5D5FC9FFADBE}"/>
              </a:ext>
            </a:extLst>
          </p:cNvPr>
          <p:cNvGraphicFramePr/>
          <p:nvPr userDrawn="1">
            <p:extLst>
              <p:ext uri="{D42A27DB-BD31-4B8C-83A1-F6EECF244321}">
                <p14:modId xmlns:p14="http://schemas.microsoft.com/office/powerpoint/2010/main" val="1775820701"/>
              </p:ext>
            </p:extLst>
          </p:nvPr>
        </p:nvGraphicFramePr>
        <p:xfrm>
          <a:off x="7183208" y="1684384"/>
          <a:ext cx="2057400" cy="1694333"/>
        </p:xfrm>
        <a:graphic>
          <a:graphicData uri="http://schemas.openxmlformats.org/drawingml/2006/chart">
            <c:chart xmlns:c="http://schemas.openxmlformats.org/drawingml/2006/chart" xmlns:r="http://schemas.openxmlformats.org/officeDocument/2006/relationships" r:id="rId4"/>
          </a:graphicData>
        </a:graphic>
      </p:graphicFrame>
      <p:sp>
        <p:nvSpPr>
          <p:cNvPr id="61" name="TextBox 89">
            <a:extLst>
              <a:ext uri="{FF2B5EF4-FFF2-40B4-BE49-F238E27FC236}">
                <a16:creationId xmlns:a16="http://schemas.microsoft.com/office/drawing/2014/main" id="{53D7C627-5E9D-42AE-9157-B4F04D8E000F}"/>
              </a:ext>
            </a:extLst>
          </p:cNvPr>
          <p:cNvSpPr txBox="1"/>
          <p:nvPr userDrawn="1"/>
        </p:nvSpPr>
        <p:spPr>
          <a:xfrm>
            <a:off x="6805575" y="1366242"/>
            <a:ext cx="394852" cy="323165"/>
          </a:xfrm>
          <a:prstGeom prst="rect">
            <a:avLst/>
          </a:prstGeom>
          <a:noFill/>
        </p:spPr>
        <p:txBody>
          <a:bodyPr wrap="none" l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ysClr val="windowText" lastClr="000000"/>
                </a:solidFill>
                <a:effectLst/>
                <a:uLnTx/>
                <a:uFillTx/>
                <a:latin typeface="Calibri" panose="020F0502020204030204"/>
                <a:ea typeface="+mn-ea"/>
                <a:cs typeface="+mn-cs"/>
              </a:rPr>
              <a:t>Age</a:t>
            </a:r>
          </a:p>
        </p:txBody>
      </p:sp>
      <p:cxnSp>
        <p:nvCxnSpPr>
          <p:cNvPr id="62" name="Straight Connector 61">
            <a:extLst>
              <a:ext uri="{FF2B5EF4-FFF2-40B4-BE49-F238E27FC236}">
                <a16:creationId xmlns:a16="http://schemas.microsoft.com/office/drawing/2014/main" id="{922B8300-E714-4411-ACEA-BBA74F6F63C1}"/>
              </a:ext>
            </a:extLst>
          </p:cNvPr>
          <p:cNvCxnSpPr>
            <a:cxnSpLocks/>
          </p:cNvCxnSpPr>
          <p:nvPr userDrawn="1"/>
        </p:nvCxnSpPr>
        <p:spPr>
          <a:xfrm>
            <a:off x="6805575" y="1668769"/>
            <a:ext cx="2121865" cy="0"/>
          </a:xfrm>
          <a:prstGeom prst="line">
            <a:avLst/>
          </a:prstGeom>
          <a:noFill/>
          <a:ln w="6350" cap="flat" cmpd="sng" algn="ctr">
            <a:solidFill>
              <a:srgbClr val="3A5C84"/>
            </a:solidFill>
            <a:prstDash val="solid"/>
            <a:miter lim="800000"/>
          </a:ln>
          <a:effectLst/>
        </p:spPr>
      </p:cxnSp>
      <p:sp>
        <p:nvSpPr>
          <p:cNvPr id="63" name="TextBox 91">
            <a:extLst>
              <a:ext uri="{FF2B5EF4-FFF2-40B4-BE49-F238E27FC236}">
                <a16:creationId xmlns:a16="http://schemas.microsoft.com/office/drawing/2014/main" id="{132E0AA1-D3C7-42BA-BFA0-D04BABF78E22}"/>
              </a:ext>
            </a:extLst>
          </p:cNvPr>
          <p:cNvSpPr txBox="1"/>
          <p:nvPr userDrawn="1"/>
        </p:nvSpPr>
        <p:spPr>
          <a:xfrm>
            <a:off x="6697178" y="1839860"/>
            <a:ext cx="486030" cy="246221"/>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Calibri" panose="020F0502020204030204"/>
                <a:ea typeface="+mn-ea"/>
                <a:cs typeface="+mn-cs"/>
              </a:rPr>
              <a:t>18-24</a:t>
            </a:r>
          </a:p>
        </p:txBody>
      </p:sp>
      <p:sp>
        <p:nvSpPr>
          <p:cNvPr id="64" name="TextBox 92">
            <a:extLst>
              <a:ext uri="{FF2B5EF4-FFF2-40B4-BE49-F238E27FC236}">
                <a16:creationId xmlns:a16="http://schemas.microsoft.com/office/drawing/2014/main" id="{66142A66-F566-408F-9225-7F810AF63A3E}"/>
              </a:ext>
            </a:extLst>
          </p:cNvPr>
          <p:cNvSpPr txBox="1"/>
          <p:nvPr userDrawn="1"/>
        </p:nvSpPr>
        <p:spPr>
          <a:xfrm>
            <a:off x="6697178" y="2220075"/>
            <a:ext cx="486030" cy="246221"/>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Calibri" panose="020F0502020204030204"/>
                <a:ea typeface="+mn-ea"/>
                <a:cs typeface="+mn-cs"/>
              </a:rPr>
              <a:t>25-44</a:t>
            </a:r>
          </a:p>
        </p:txBody>
      </p:sp>
      <p:sp>
        <p:nvSpPr>
          <p:cNvPr id="65" name="TextBox 93">
            <a:extLst>
              <a:ext uri="{FF2B5EF4-FFF2-40B4-BE49-F238E27FC236}">
                <a16:creationId xmlns:a16="http://schemas.microsoft.com/office/drawing/2014/main" id="{671B4656-B52F-48B5-82C6-03F47E8CB2B4}"/>
              </a:ext>
            </a:extLst>
          </p:cNvPr>
          <p:cNvSpPr txBox="1"/>
          <p:nvPr userDrawn="1"/>
        </p:nvSpPr>
        <p:spPr>
          <a:xfrm>
            <a:off x="6697178" y="2600291"/>
            <a:ext cx="486030" cy="246221"/>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Calibri" panose="020F0502020204030204"/>
                <a:ea typeface="+mn-ea"/>
                <a:cs typeface="+mn-cs"/>
              </a:rPr>
              <a:t>45-64</a:t>
            </a:r>
          </a:p>
        </p:txBody>
      </p:sp>
      <p:sp>
        <p:nvSpPr>
          <p:cNvPr id="66" name="TextBox 94">
            <a:extLst>
              <a:ext uri="{FF2B5EF4-FFF2-40B4-BE49-F238E27FC236}">
                <a16:creationId xmlns:a16="http://schemas.microsoft.com/office/drawing/2014/main" id="{34A71E77-0D7F-4853-BDD3-EFC77863D20D}"/>
              </a:ext>
            </a:extLst>
          </p:cNvPr>
          <p:cNvSpPr txBox="1"/>
          <p:nvPr userDrawn="1"/>
        </p:nvSpPr>
        <p:spPr>
          <a:xfrm>
            <a:off x="6802977" y="2980507"/>
            <a:ext cx="380232" cy="246221"/>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Calibri" panose="020F0502020204030204"/>
                <a:ea typeface="+mn-ea"/>
                <a:cs typeface="+mn-cs"/>
              </a:rPr>
              <a:t>65+</a:t>
            </a:r>
          </a:p>
        </p:txBody>
      </p:sp>
      <p:sp>
        <p:nvSpPr>
          <p:cNvPr id="44" name="TextBox 72">
            <a:extLst>
              <a:ext uri="{FF2B5EF4-FFF2-40B4-BE49-F238E27FC236}">
                <a16:creationId xmlns:a16="http://schemas.microsoft.com/office/drawing/2014/main" id="{2CC2A292-352E-4E12-975D-F8F2FFF463CD}"/>
              </a:ext>
            </a:extLst>
          </p:cNvPr>
          <p:cNvSpPr txBox="1"/>
          <p:nvPr userDrawn="1"/>
        </p:nvSpPr>
        <p:spPr>
          <a:xfrm>
            <a:off x="2293809" y="4011489"/>
            <a:ext cx="881652" cy="323165"/>
          </a:xfrm>
          <a:prstGeom prst="rect">
            <a:avLst/>
          </a:prstGeom>
          <a:noFill/>
        </p:spPr>
        <p:txBody>
          <a:bodyPr wrap="none" l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ysClr val="windowText" lastClr="000000"/>
                </a:solidFill>
                <a:effectLst/>
                <a:uLnTx/>
                <a:uFillTx/>
                <a:latin typeface="Calibri" panose="020F0502020204030204"/>
                <a:ea typeface="+mn-ea"/>
                <a:cs typeface="+mn-cs"/>
              </a:rPr>
              <a:t>Education</a:t>
            </a:r>
          </a:p>
        </p:txBody>
      </p:sp>
      <p:cxnSp>
        <p:nvCxnSpPr>
          <p:cNvPr id="45" name="Straight Connector 44">
            <a:extLst>
              <a:ext uri="{FF2B5EF4-FFF2-40B4-BE49-F238E27FC236}">
                <a16:creationId xmlns:a16="http://schemas.microsoft.com/office/drawing/2014/main" id="{198A3AEE-7BFC-4A2D-AFBF-63952A0BB3F6}"/>
              </a:ext>
            </a:extLst>
          </p:cNvPr>
          <p:cNvCxnSpPr>
            <a:cxnSpLocks/>
          </p:cNvCxnSpPr>
          <p:nvPr userDrawn="1"/>
        </p:nvCxnSpPr>
        <p:spPr>
          <a:xfrm>
            <a:off x="2293810" y="4314016"/>
            <a:ext cx="2860517" cy="0"/>
          </a:xfrm>
          <a:prstGeom prst="line">
            <a:avLst/>
          </a:prstGeom>
          <a:noFill/>
          <a:ln w="6350" cap="flat" cmpd="sng" algn="ctr">
            <a:solidFill>
              <a:srgbClr val="3A5C84"/>
            </a:solidFill>
            <a:prstDash val="solid"/>
            <a:miter lim="800000"/>
          </a:ln>
          <a:effectLst/>
        </p:spPr>
      </p:cxnSp>
      <p:graphicFrame>
        <p:nvGraphicFramePr>
          <p:cNvPr id="47" name="Chart 46">
            <a:extLst>
              <a:ext uri="{FF2B5EF4-FFF2-40B4-BE49-F238E27FC236}">
                <a16:creationId xmlns:a16="http://schemas.microsoft.com/office/drawing/2014/main" id="{26AEC5E4-F147-4642-9EDD-34995C39AAAE}"/>
              </a:ext>
            </a:extLst>
          </p:cNvPr>
          <p:cNvGraphicFramePr/>
          <p:nvPr userDrawn="1">
            <p:extLst>
              <p:ext uri="{D42A27DB-BD31-4B8C-83A1-F6EECF244321}">
                <p14:modId xmlns:p14="http://schemas.microsoft.com/office/powerpoint/2010/main" val="3413397149"/>
              </p:ext>
            </p:extLst>
          </p:nvPr>
        </p:nvGraphicFramePr>
        <p:xfrm>
          <a:off x="5834957" y="4515578"/>
          <a:ext cx="1371600" cy="1371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8" name="Chart 47">
            <a:extLst>
              <a:ext uri="{FF2B5EF4-FFF2-40B4-BE49-F238E27FC236}">
                <a16:creationId xmlns:a16="http://schemas.microsoft.com/office/drawing/2014/main" id="{123ABDCA-4D4D-43A7-B36D-D5CCE1DA6BC9}"/>
              </a:ext>
            </a:extLst>
          </p:cNvPr>
          <p:cNvGraphicFramePr/>
          <p:nvPr userDrawn="1">
            <p:extLst>
              <p:ext uri="{D42A27DB-BD31-4B8C-83A1-F6EECF244321}">
                <p14:modId xmlns:p14="http://schemas.microsoft.com/office/powerpoint/2010/main" val="3761200327"/>
              </p:ext>
            </p:extLst>
          </p:nvPr>
        </p:nvGraphicFramePr>
        <p:xfrm>
          <a:off x="7288577" y="4515578"/>
          <a:ext cx="1371600" cy="13716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9" name="Chart 48">
            <a:extLst>
              <a:ext uri="{FF2B5EF4-FFF2-40B4-BE49-F238E27FC236}">
                <a16:creationId xmlns:a16="http://schemas.microsoft.com/office/drawing/2014/main" id="{C41AAE9B-7BC8-4557-BFAB-5A598FFD704F}"/>
              </a:ext>
            </a:extLst>
          </p:cNvPr>
          <p:cNvGraphicFramePr/>
          <p:nvPr userDrawn="1">
            <p:extLst>
              <p:ext uri="{D42A27DB-BD31-4B8C-83A1-F6EECF244321}">
                <p14:modId xmlns:p14="http://schemas.microsoft.com/office/powerpoint/2010/main" val="973576398"/>
              </p:ext>
            </p:extLst>
          </p:nvPr>
        </p:nvGraphicFramePr>
        <p:xfrm>
          <a:off x="8742198" y="4515578"/>
          <a:ext cx="1371600" cy="1371600"/>
        </p:xfrm>
        <a:graphic>
          <a:graphicData uri="http://schemas.openxmlformats.org/drawingml/2006/chart">
            <c:chart xmlns:c="http://schemas.openxmlformats.org/drawingml/2006/chart" xmlns:r="http://schemas.openxmlformats.org/officeDocument/2006/relationships" r:id="rId7"/>
          </a:graphicData>
        </a:graphic>
      </p:graphicFrame>
      <p:cxnSp>
        <p:nvCxnSpPr>
          <p:cNvPr id="50" name="Straight Arrow Connector 49">
            <a:extLst>
              <a:ext uri="{FF2B5EF4-FFF2-40B4-BE49-F238E27FC236}">
                <a16:creationId xmlns:a16="http://schemas.microsoft.com/office/drawing/2014/main" id="{6D4546DC-9DC2-4B73-A7D5-87CA8D8E880E}"/>
              </a:ext>
            </a:extLst>
          </p:cNvPr>
          <p:cNvCxnSpPr>
            <a:cxnSpLocks/>
          </p:cNvCxnSpPr>
          <p:nvPr userDrawn="1"/>
        </p:nvCxnSpPr>
        <p:spPr>
          <a:xfrm flipH="1">
            <a:off x="6702097" y="4834660"/>
            <a:ext cx="783040" cy="0"/>
          </a:xfrm>
          <a:prstGeom prst="straightConnector1">
            <a:avLst/>
          </a:prstGeom>
          <a:noFill/>
          <a:ln w="6350" cap="flat" cmpd="sng" algn="ctr">
            <a:solidFill>
              <a:sysClr val="windowText" lastClr="000000"/>
            </a:solidFill>
            <a:prstDash val="solid"/>
            <a:miter lim="800000"/>
            <a:tailEnd type="oval" w="med" len="med"/>
          </a:ln>
          <a:effectLst/>
        </p:spPr>
      </p:cxnSp>
      <p:sp>
        <p:nvSpPr>
          <p:cNvPr id="51" name="TextBox 79">
            <a:extLst>
              <a:ext uri="{FF2B5EF4-FFF2-40B4-BE49-F238E27FC236}">
                <a16:creationId xmlns:a16="http://schemas.microsoft.com/office/drawing/2014/main" id="{E6078285-5FFA-4640-AB12-20912275C542}"/>
              </a:ext>
            </a:extLst>
          </p:cNvPr>
          <p:cNvSpPr txBox="1"/>
          <p:nvPr userDrawn="1"/>
        </p:nvSpPr>
        <p:spPr>
          <a:xfrm>
            <a:off x="7081820" y="4557661"/>
            <a:ext cx="403317" cy="307777"/>
          </a:xfrm>
          <a:prstGeom prst="rect">
            <a:avLst/>
          </a:prstGeom>
          <a:noFill/>
        </p:spPr>
        <p:txBody>
          <a:bodyPr wrap="none"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ysClr val="windowText" lastClr="000000"/>
                </a:solidFill>
                <a:effectLst/>
                <a:uLnTx/>
                <a:uFillTx/>
                <a:latin typeface="Calibri" panose="020F0502020204030204"/>
                <a:ea typeface="+mn-ea"/>
                <a:cs typeface="+mn-cs"/>
              </a:rPr>
              <a:t>85%</a:t>
            </a:r>
          </a:p>
        </p:txBody>
      </p:sp>
      <p:cxnSp>
        <p:nvCxnSpPr>
          <p:cNvPr id="52" name="Straight Arrow Connector 51">
            <a:extLst>
              <a:ext uri="{FF2B5EF4-FFF2-40B4-BE49-F238E27FC236}">
                <a16:creationId xmlns:a16="http://schemas.microsoft.com/office/drawing/2014/main" id="{F5CF50DD-1EB5-4592-8815-1CA78CF92813}"/>
              </a:ext>
            </a:extLst>
          </p:cNvPr>
          <p:cNvCxnSpPr>
            <a:cxnSpLocks/>
          </p:cNvCxnSpPr>
          <p:nvPr userDrawn="1"/>
        </p:nvCxnSpPr>
        <p:spPr>
          <a:xfrm flipH="1">
            <a:off x="8091607" y="4834660"/>
            <a:ext cx="783040" cy="0"/>
          </a:xfrm>
          <a:prstGeom prst="straightConnector1">
            <a:avLst/>
          </a:prstGeom>
          <a:noFill/>
          <a:ln w="6350" cap="flat" cmpd="sng" algn="ctr">
            <a:solidFill>
              <a:sysClr val="windowText" lastClr="000000"/>
            </a:solidFill>
            <a:prstDash val="solid"/>
            <a:miter lim="800000"/>
            <a:tailEnd type="oval" w="med" len="med"/>
          </a:ln>
          <a:effectLst/>
        </p:spPr>
      </p:cxnSp>
      <p:sp>
        <p:nvSpPr>
          <p:cNvPr id="53" name="TextBox 81">
            <a:extLst>
              <a:ext uri="{FF2B5EF4-FFF2-40B4-BE49-F238E27FC236}">
                <a16:creationId xmlns:a16="http://schemas.microsoft.com/office/drawing/2014/main" id="{3EB335AC-7188-4599-AF6A-2FFB2C4D4B5E}"/>
              </a:ext>
            </a:extLst>
          </p:cNvPr>
          <p:cNvSpPr txBox="1"/>
          <p:nvPr userDrawn="1"/>
        </p:nvSpPr>
        <p:spPr>
          <a:xfrm>
            <a:off x="8471330" y="4557661"/>
            <a:ext cx="403317" cy="307777"/>
          </a:xfrm>
          <a:prstGeom prst="rect">
            <a:avLst/>
          </a:prstGeom>
          <a:noFill/>
        </p:spPr>
        <p:txBody>
          <a:bodyPr wrap="none"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ysClr val="windowText" lastClr="000000"/>
                </a:solidFill>
                <a:effectLst/>
                <a:uLnTx/>
                <a:uFillTx/>
                <a:latin typeface="Calibri" panose="020F0502020204030204"/>
                <a:ea typeface="+mn-ea"/>
                <a:cs typeface="+mn-cs"/>
              </a:rPr>
              <a:t>80%</a:t>
            </a:r>
          </a:p>
        </p:txBody>
      </p:sp>
      <p:cxnSp>
        <p:nvCxnSpPr>
          <p:cNvPr id="54" name="Straight Arrow Connector 53">
            <a:extLst>
              <a:ext uri="{FF2B5EF4-FFF2-40B4-BE49-F238E27FC236}">
                <a16:creationId xmlns:a16="http://schemas.microsoft.com/office/drawing/2014/main" id="{9803DA6D-707A-430C-AF9F-966F98223A34}"/>
              </a:ext>
            </a:extLst>
          </p:cNvPr>
          <p:cNvCxnSpPr>
            <a:cxnSpLocks/>
          </p:cNvCxnSpPr>
          <p:nvPr userDrawn="1"/>
        </p:nvCxnSpPr>
        <p:spPr>
          <a:xfrm flipH="1">
            <a:off x="9627120" y="4836414"/>
            <a:ext cx="783040" cy="0"/>
          </a:xfrm>
          <a:prstGeom prst="straightConnector1">
            <a:avLst/>
          </a:prstGeom>
          <a:noFill/>
          <a:ln w="6350" cap="flat" cmpd="sng" algn="ctr">
            <a:solidFill>
              <a:sysClr val="windowText" lastClr="000000"/>
            </a:solidFill>
            <a:prstDash val="solid"/>
            <a:miter lim="800000"/>
            <a:tailEnd type="oval" w="med" len="med"/>
          </a:ln>
          <a:effectLst/>
        </p:spPr>
      </p:cxnSp>
      <p:sp>
        <p:nvSpPr>
          <p:cNvPr id="55" name="TextBox 83">
            <a:extLst>
              <a:ext uri="{FF2B5EF4-FFF2-40B4-BE49-F238E27FC236}">
                <a16:creationId xmlns:a16="http://schemas.microsoft.com/office/drawing/2014/main" id="{54C9AAF0-D5A0-408D-81FC-41C8615C8B89}"/>
              </a:ext>
            </a:extLst>
          </p:cNvPr>
          <p:cNvSpPr txBox="1"/>
          <p:nvPr userDrawn="1"/>
        </p:nvSpPr>
        <p:spPr>
          <a:xfrm>
            <a:off x="10006843" y="4559415"/>
            <a:ext cx="403317" cy="307777"/>
          </a:xfrm>
          <a:prstGeom prst="rect">
            <a:avLst/>
          </a:prstGeom>
          <a:noFill/>
        </p:spPr>
        <p:txBody>
          <a:bodyPr wrap="none"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ysClr val="windowText" lastClr="000000"/>
                </a:solidFill>
                <a:effectLst/>
                <a:uLnTx/>
                <a:uFillTx/>
                <a:latin typeface="Calibri" panose="020F0502020204030204"/>
                <a:ea typeface="+mn-ea"/>
                <a:cs typeface="+mn-cs"/>
              </a:rPr>
              <a:t>70%</a:t>
            </a:r>
          </a:p>
        </p:txBody>
      </p:sp>
      <p:sp>
        <p:nvSpPr>
          <p:cNvPr id="56" name="TextBox 84">
            <a:extLst>
              <a:ext uri="{FF2B5EF4-FFF2-40B4-BE49-F238E27FC236}">
                <a16:creationId xmlns:a16="http://schemas.microsoft.com/office/drawing/2014/main" id="{58A452A9-AF73-434E-BFCE-07ED84FD967A}"/>
              </a:ext>
            </a:extLst>
          </p:cNvPr>
          <p:cNvSpPr txBox="1"/>
          <p:nvPr userDrawn="1"/>
        </p:nvSpPr>
        <p:spPr>
          <a:xfrm>
            <a:off x="6267322" y="5078266"/>
            <a:ext cx="506870" cy="246221"/>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Calibri" panose="020F0502020204030204"/>
                <a:ea typeface="+mn-ea"/>
                <a:cs typeface="+mn-cs"/>
              </a:rPr>
              <a:t>Urban</a:t>
            </a:r>
          </a:p>
        </p:txBody>
      </p:sp>
      <p:sp>
        <p:nvSpPr>
          <p:cNvPr id="57" name="TextBox 85">
            <a:extLst>
              <a:ext uri="{FF2B5EF4-FFF2-40B4-BE49-F238E27FC236}">
                <a16:creationId xmlns:a16="http://schemas.microsoft.com/office/drawing/2014/main" id="{4FD41D71-C08E-410F-B736-13E360F18186}"/>
              </a:ext>
            </a:extLst>
          </p:cNvPr>
          <p:cNvSpPr txBox="1"/>
          <p:nvPr userDrawn="1"/>
        </p:nvSpPr>
        <p:spPr>
          <a:xfrm>
            <a:off x="7628880" y="5078267"/>
            <a:ext cx="686406" cy="246221"/>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Calibri" panose="020F0502020204030204"/>
                <a:ea typeface="+mn-ea"/>
                <a:cs typeface="+mn-cs"/>
              </a:rPr>
              <a:t>Suburban</a:t>
            </a:r>
          </a:p>
        </p:txBody>
      </p:sp>
      <p:sp>
        <p:nvSpPr>
          <p:cNvPr id="58" name="TextBox 86">
            <a:extLst>
              <a:ext uri="{FF2B5EF4-FFF2-40B4-BE49-F238E27FC236}">
                <a16:creationId xmlns:a16="http://schemas.microsoft.com/office/drawing/2014/main" id="{FB926EB7-0907-445D-8D19-980DF23373AF}"/>
              </a:ext>
            </a:extLst>
          </p:cNvPr>
          <p:cNvSpPr txBox="1"/>
          <p:nvPr userDrawn="1"/>
        </p:nvSpPr>
        <p:spPr>
          <a:xfrm>
            <a:off x="9195618" y="5078266"/>
            <a:ext cx="455574" cy="246221"/>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Calibri" panose="020F0502020204030204"/>
                <a:ea typeface="+mn-ea"/>
                <a:cs typeface="+mn-cs"/>
              </a:rPr>
              <a:t>Rural</a:t>
            </a:r>
          </a:p>
        </p:txBody>
      </p:sp>
      <p:sp>
        <p:nvSpPr>
          <p:cNvPr id="59" name="TextBox 87">
            <a:extLst>
              <a:ext uri="{FF2B5EF4-FFF2-40B4-BE49-F238E27FC236}">
                <a16:creationId xmlns:a16="http://schemas.microsoft.com/office/drawing/2014/main" id="{582318C2-9F29-491D-9CFA-1ECF4D8256F9}"/>
              </a:ext>
            </a:extLst>
          </p:cNvPr>
          <p:cNvSpPr txBox="1"/>
          <p:nvPr userDrawn="1"/>
        </p:nvSpPr>
        <p:spPr>
          <a:xfrm>
            <a:off x="5988183" y="4011489"/>
            <a:ext cx="770660" cy="323165"/>
          </a:xfrm>
          <a:prstGeom prst="rect">
            <a:avLst/>
          </a:prstGeom>
          <a:noFill/>
        </p:spPr>
        <p:txBody>
          <a:bodyPr wrap="none" l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ysClr val="windowText" lastClr="000000"/>
                </a:solidFill>
                <a:effectLst/>
                <a:uLnTx/>
                <a:uFillTx/>
                <a:latin typeface="Calibri" panose="020F0502020204030204"/>
                <a:ea typeface="+mn-ea"/>
                <a:cs typeface="+mn-cs"/>
              </a:rPr>
              <a:t>Location</a:t>
            </a:r>
          </a:p>
        </p:txBody>
      </p:sp>
      <p:cxnSp>
        <p:nvCxnSpPr>
          <p:cNvPr id="60" name="Straight Connector 59">
            <a:extLst>
              <a:ext uri="{FF2B5EF4-FFF2-40B4-BE49-F238E27FC236}">
                <a16:creationId xmlns:a16="http://schemas.microsoft.com/office/drawing/2014/main" id="{5BBE9D98-73AB-4800-BCCD-35B293229433}"/>
              </a:ext>
            </a:extLst>
          </p:cNvPr>
          <p:cNvCxnSpPr>
            <a:cxnSpLocks/>
          </p:cNvCxnSpPr>
          <p:nvPr userDrawn="1"/>
        </p:nvCxnSpPr>
        <p:spPr>
          <a:xfrm>
            <a:off x="5988183" y="4314016"/>
            <a:ext cx="4440418" cy="0"/>
          </a:xfrm>
          <a:prstGeom prst="line">
            <a:avLst/>
          </a:prstGeom>
          <a:noFill/>
          <a:ln w="6350" cap="flat" cmpd="sng" algn="ctr">
            <a:solidFill>
              <a:srgbClr val="3A5C84"/>
            </a:solidFill>
            <a:prstDash val="solid"/>
            <a:miter lim="800000"/>
          </a:ln>
          <a:effectLst/>
        </p:spPr>
      </p:cxnSp>
      <p:graphicFrame>
        <p:nvGraphicFramePr>
          <p:cNvPr id="67" name="Chart 66">
            <a:extLst>
              <a:ext uri="{FF2B5EF4-FFF2-40B4-BE49-F238E27FC236}">
                <a16:creationId xmlns:a16="http://schemas.microsoft.com/office/drawing/2014/main" id="{E0D121D2-2841-4ACF-BBBC-EC21563B99A6}"/>
              </a:ext>
            </a:extLst>
          </p:cNvPr>
          <p:cNvGraphicFramePr/>
          <p:nvPr userDrawn="1">
            <p:extLst>
              <p:ext uri="{D42A27DB-BD31-4B8C-83A1-F6EECF244321}">
                <p14:modId xmlns:p14="http://schemas.microsoft.com/office/powerpoint/2010/main" val="1633306893"/>
              </p:ext>
            </p:extLst>
          </p:nvPr>
        </p:nvGraphicFramePr>
        <p:xfrm>
          <a:off x="3186055" y="4487286"/>
          <a:ext cx="2057400" cy="1392134"/>
        </p:xfrm>
        <a:graphic>
          <a:graphicData uri="http://schemas.openxmlformats.org/drawingml/2006/chart">
            <c:chart xmlns:c="http://schemas.openxmlformats.org/drawingml/2006/chart" xmlns:r="http://schemas.openxmlformats.org/officeDocument/2006/relationships" r:id="rId8"/>
          </a:graphicData>
        </a:graphic>
      </p:graphicFrame>
      <p:sp>
        <p:nvSpPr>
          <p:cNvPr id="82" name="Rectangle 81">
            <a:extLst>
              <a:ext uri="{FF2B5EF4-FFF2-40B4-BE49-F238E27FC236}">
                <a16:creationId xmlns:a16="http://schemas.microsoft.com/office/drawing/2014/main" id="{A6257AC0-0127-41BC-B78D-4A88DDCA7CF5}"/>
              </a:ext>
            </a:extLst>
          </p:cNvPr>
          <p:cNvSpPr/>
          <p:nvPr userDrawn="1"/>
        </p:nvSpPr>
        <p:spPr>
          <a:xfrm>
            <a:off x="2053859" y="5338304"/>
            <a:ext cx="1157577" cy="400110"/>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Calibri" panose="020F0502020204030204"/>
                <a:ea typeface="+mn-ea"/>
                <a:cs typeface="+mn-cs"/>
              </a:rPr>
              <a:t>Bachelor's or Advanced Degree</a:t>
            </a:r>
          </a:p>
        </p:txBody>
      </p:sp>
      <p:sp>
        <p:nvSpPr>
          <p:cNvPr id="83" name="Rectangle 82">
            <a:extLst>
              <a:ext uri="{FF2B5EF4-FFF2-40B4-BE49-F238E27FC236}">
                <a16:creationId xmlns:a16="http://schemas.microsoft.com/office/drawing/2014/main" id="{47BB5790-DBAB-4BF4-B0AC-BCDA330307C7}"/>
              </a:ext>
            </a:extLst>
          </p:cNvPr>
          <p:cNvSpPr/>
          <p:nvPr userDrawn="1"/>
        </p:nvSpPr>
        <p:spPr>
          <a:xfrm>
            <a:off x="2053859" y="5040503"/>
            <a:ext cx="1157577" cy="24622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Calibri" panose="020F0502020204030204"/>
                <a:ea typeface="+mn-ea"/>
                <a:cs typeface="+mn-cs"/>
              </a:rPr>
              <a:t>Some college</a:t>
            </a:r>
          </a:p>
        </p:txBody>
      </p:sp>
      <p:sp>
        <p:nvSpPr>
          <p:cNvPr id="84" name="Rectangle 83">
            <a:extLst>
              <a:ext uri="{FF2B5EF4-FFF2-40B4-BE49-F238E27FC236}">
                <a16:creationId xmlns:a16="http://schemas.microsoft.com/office/drawing/2014/main" id="{3627E3F3-9D74-4254-A066-000D2D1A3426}"/>
              </a:ext>
            </a:extLst>
          </p:cNvPr>
          <p:cNvSpPr/>
          <p:nvPr userDrawn="1"/>
        </p:nvSpPr>
        <p:spPr>
          <a:xfrm>
            <a:off x="2053859" y="4588812"/>
            <a:ext cx="1157577" cy="400110"/>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Calibri" panose="020F0502020204030204"/>
                <a:ea typeface="+mn-ea"/>
                <a:cs typeface="+mn-cs"/>
              </a:rPr>
              <a:t>High school degree or less</a:t>
            </a:r>
          </a:p>
        </p:txBody>
      </p:sp>
    </p:spTree>
    <p:extLst>
      <p:ext uri="{BB962C8B-B14F-4D97-AF65-F5344CB8AC3E}">
        <p14:creationId xmlns:p14="http://schemas.microsoft.com/office/powerpoint/2010/main" val="3954356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5876-6A34-4F14-8E0F-4A4F2595964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9759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9DDA3-EBC0-46B5-96B4-C406C64F7894}"/>
              </a:ext>
            </a:extLst>
          </p:cNvPr>
          <p:cNvSpPr>
            <a:spLocks noGrp="1"/>
          </p:cNvSpPr>
          <p:nvPr>
            <p:ph type="title"/>
          </p:nvPr>
        </p:nvSpPr>
        <p:spPr>
          <a:xfrm>
            <a:off x="838200" y="2658382"/>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97795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9DDA3-EBC0-46B5-96B4-C406C64F7894}"/>
              </a:ext>
            </a:extLst>
          </p:cNvPr>
          <p:cNvSpPr>
            <a:spLocks noGrp="1"/>
          </p:cNvSpPr>
          <p:nvPr>
            <p:ph type="title"/>
          </p:nvPr>
        </p:nvSpPr>
        <p:spPr>
          <a:xfrm>
            <a:off x="838200" y="2658382"/>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33327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9DDA3-EBC0-46B5-96B4-C406C64F7894}"/>
              </a:ext>
            </a:extLst>
          </p:cNvPr>
          <p:cNvSpPr>
            <a:spLocks noGrp="1"/>
          </p:cNvSpPr>
          <p:nvPr>
            <p:ph type="title"/>
          </p:nvPr>
        </p:nvSpPr>
        <p:spPr>
          <a:xfrm>
            <a:off x="838200" y="2658382"/>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81850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Custom Layout">
    <p:bg>
      <p:bgPr>
        <a:gradFill rotWithShape="1">
          <a:gsLst>
            <a:gs pos="0">
              <a:srgbClr val="47619D"/>
            </a:gs>
            <a:gs pos="76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1" descr="pencil 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550" y="174622"/>
            <a:ext cx="5776111" cy="256188"/>
          </a:xfrm>
          <a:prstGeom prst="rect">
            <a:avLst/>
          </a:prstGeom>
        </p:spPr>
      </p:pic>
    </p:spTree>
    <p:extLst>
      <p:ext uri="{BB962C8B-B14F-4D97-AF65-F5344CB8AC3E}">
        <p14:creationId xmlns:p14="http://schemas.microsoft.com/office/powerpoint/2010/main" val="1707797074"/>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9DDA3-EBC0-46B5-96B4-C406C64F7894}"/>
              </a:ext>
            </a:extLst>
          </p:cNvPr>
          <p:cNvSpPr>
            <a:spLocks noGrp="1"/>
          </p:cNvSpPr>
          <p:nvPr>
            <p:ph type="title"/>
          </p:nvPr>
        </p:nvSpPr>
        <p:spPr>
          <a:xfrm>
            <a:off x="838200" y="2658382"/>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39778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9DDA3-EBC0-46B5-96B4-C406C64F7894}"/>
              </a:ext>
            </a:extLst>
          </p:cNvPr>
          <p:cNvSpPr>
            <a:spLocks noGrp="1"/>
          </p:cNvSpPr>
          <p:nvPr>
            <p:ph type="title"/>
          </p:nvPr>
        </p:nvSpPr>
        <p:spPr>
          <a:xfrm>
            <a:off x="838200" y="2658382"/>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13565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9DDA3-EBC0-46B5-96B4-C406C64F7894}"/>
              </a:ext>
            </a:extLst>
          </p:cNvPr>
          <p:cNvSpPr>
            <a:spLocks noGrp="1"/>
          </p:cNvSpPr>
          <p:nvPr>
            <p:ph type="title"/>
          </p:nvPr>
        </p:nvSpPr>
        <p:spPr>
          <a:xfrm>
            <a:off x="838200" y="2658382"/>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272341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9DDA3-EBC0-46B5-96B4-C406C64F7894}"/>
              </a:ext>
            </a:extLst>
          </p:cNvPr>
          <p:cNvSpPr>
            <a:spLocks noGrp="1"/>
          </p:cNvSpPr>
          <p:nvPr>
            <p:ph type="title"/>
          </p:nvPr>
        </p:nvSpPr>
        <p:spPr>
          <a:xfrm>
            <a:off x="838200" y="2658382"/>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58950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D97B394E-DEE7-4227-A62F-4DB55BAAF4B4}" type="datetime1">
              <a:rPr lang="en-US"/>
              <a:pPr>
                <a:defRPr/>
              </a:pPr>
              <a:t>1/5/2021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5681D0-D8D8-4DCC-AC9F-579124AF0C50}" type="slidenum">
              <a:rPr lang="en-US"/>
              <a:pPr>
                <a:defRPr/>
              </a:pPr>
              <a:t>‹#›</a:t>
            </a:fld>
            <a:endParaRPr lang="en-US"/>
          </a:p>
        </p:txBody>
      </p:sp>
    </p:spTree>
    <p:extLst>
      <p:ext uri="{BB962C8B-B14F-4D97-AF65-F5344CB8AC3E}">
        <p14:creationId xmlns:p14="http://schemas.microsoft.com/office/powerpoint/2010/main" val="3128653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A2B84AFE-3AEC-442A-9D1C-735F3F18E06E}" type="datetime1">
              <a:rPr lang="en-US"/>
              <a:pPr>
                <a:defRPr/>
              </a:pPr>
              <a:t>1/5/2021</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5F072A-38EE-4D37-976C-C29AA9835BEA}" type="slidenum">
              <a:rPr lang="en-US"/>
              <a:pPr>
                <a:defRPr/>
              </a:pPr>
              <a:t>‹#›</a:t>
            </a:fld>
            <a:endParaRPr lang="en-US" dirty="0"/>
          </a:p>
        </p:txBody>
      </p:sp>
    </p:spTree>
    <p:extLst>
      <p:ext uri="{BB962C8B-B14F-4D97-AF65-F5344CB8AC3E}">
        <p14:creationId xmlns:p14="http://schemas.microsoft.com/office/powerpoint/2010/main" val="986310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4EDAE0D-A26B-4DDD-AA8C-16F0409A0296}" type="datetime1">
              <a:rPr lang="en-US"/>
              <a:pPr>
                <a:defRPr/>
              </a:pPr>
              <a:t>1/5/2021</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D43E4D-216B-4543-80EA-83EBFC568EC4}" type="slidenum">
              <a:rPr lang="en-US"/>
              <a:pPr>
                <a:defRPr/>
              </a:pPr>
              <a:t>‹#›</a:t>
            </a:fld>
            <a:endParaRPr lang="en-US" dirty="0"/>
          </a:p>
        </p:txBody>
      </p:sp>
    </p:spTree>
    <p:extLst>
      <p:ext uri="{BB962C8B-B14F-4D97-AF65-F5344CB8AC3E}">
        <p14:creationId xmlns:p14="http://schemas.microsoft.com/office/powerpoint/2010/main" val="1435371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4873723-7B26-48DC-8933-D6150986F93F}" type="datetime1">
              <a:rPr lang="en-US">
                <a:solidFill>
                  <a:prstClr val="black"/>
                </a:solidFill>
              </a:rPr>
              <a:pPr>
                <a:defRPr/>
              </a:pPr>
              <a:t>1/5/2021</a:t>
            </a:fld>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B8B541-15C7-47AC-B2BC-1B2725659081}"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377481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D80EE-F794-4573-9159-AA03B210BD89}"/>
              </a:ext>
            </a:extLst>
          </p:cNvPr>
          <p:cNvSpPr>
            <a:spLocks noGrp="1"/>
          </p:cNvSpPr>
          <p:nvPr>
            <p:ph type="title"/>
          </p:nvPr>
        </p:nvSpPr>
        <p:spPr>
          <a:xfrm>
            <a:off x="2384341" y="492125"/>
            <a:ext cx="3932237" cy="1036721"/>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49F0F4-3939-4AAB-A1D1-18A41EA95B20}"/>
              </a:ext>
            </a:extLst>
          </p:cNvPr>
          <p:cNvSpPr>
            <a:spLocks noGrp="1"/>
          </p:cNvSpPr>
          <p:nvPr>
            <p:ph type="pic" idx="1"/>
          </p:nvPr>
        </p:nvSpPr>
        <p:spPr>
          <a:xfrm>
            <a:off x="6545179" y="492125"/>
            <a:ext cx="5269832" cy="5368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0D7E02-BD51-42C1-A0E3-032A46378022}"/>
              </a:ext>
            </a:extLst>
          </p:cNvPr>
          <p:cNvSpPr>
            <a:spLocks noGrp="1"/>
          </p:cNvSpPr>
          <p:nvPr>
            <p:ph type="body" sz="half" idx="2"/>
          </p:nvPr>
        </p:nvSpPr>
        <p:spPr>
          <a:xfrm>
            <a:off x="839788" y="1684421"/>
            <a:ext cx="5476790" cy="41845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DD04818-1488-472B-BA13-2AAF54DEDD0B}"/>
              </a:ext>
            </a:extLst>
          </p:cNvPr>
          <p:cNvSpPr>
            <a:spLocks noGrp="1"/>
          </p:cNvSpPr>
          <p:nvPr>
            <p:ph type="sldNum" sz="quarter" idx="12"/>
          </p:nvPr>
        </p:nvSpPr>
        <p:spPr>
          <a:xfrm>
            <a:off x="11517998" y="6443957"/>
            <a:ext cx="594026" cy="365125"/>
          </a:xfrm>
          <a:prstGeom prst="rect">
            <a:avLst/>
          </a:prstGeom>
        </p:spPr>
        <p:txBody>
          <a:bodyPr/>
          <a:lstStyle/>
          <a:p>
            <a:fld id="{06E00476-8A9E-490F-AB18-73544A16AA09}" type="slidenum">
              <a:rPr lang="en-US" smtClean="0"/>
              <a:t>‹#›</a:t>
            </a:fld>
            <a:endParaRPr lang="en-US"/>
          </a:p>
        </p:txBody>
      </p:sp>
    </p:spTree>
    <p:extLst>
      <p:ext uri="{BB962C8B-B14F-4D97-AF65-F5344CB8AC3E}">
        <p14:creationId xmlns:p14="http://schemas.microsoft.com/office/powerpoint/2010/main" val="3808559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DD957-04E4-47F9-9791-E51A4D5D820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CEF5FF9-40B7-4150-9A53-A236D82A65DB}"/>
              </a:ext>
            </a:extLst>
          </p:cNvPr>
          <p:cNvSpPr>
            <a:spLocks noGrp="1"/>
          </p:cNvSpPr>
          <p:nvPr>
            <p:ph type="sldNum" sz="quarter" idx="10"/>
          </p:nvPr>
        </p:nvSpPr>
        <p:spPr/>
        <p:txBody>
          <a:bodyPr/>
          <a:lstStyle/>
          <a:p>
            <a:fld id="{06E00476-8A9E-490F-AB18-73544A16AA09}" type="slidenum">
              <a:rPr lang="en-US" smtClean="0"/>
              <a:t>‹#›</a:t>
            </a:fld>
            <a:endParaRPr lang="en-US"/>
          </a:p>
        </p:txBody>
      </p:sp>
    </p:spTree>
    <p:extLst>
      <p:ext uri="{BB962C8B-B14F-4D97-AF65-F5344CB8AC3E}">
        <p14:creationId xmlns:p14="http://schemas.microsoft.com/office/powerpoint/2010/main" val="539487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Custom Layout">
    <p:bg>
      <p:bgPr>
        <a:gradFill rotWithShape="1">
          <a:gsLst>
            <a:gs pos="0">
              <a:srgbClr val="47619D"/>
            </a:gs>
            <a:gs pos="76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1" descr="pencil 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550" y="174622"/>
            <a:ext cx="5776111" cy="256188"/>
          </a:xfrm>
          <a:prstGeom prst="rect">
            <a:avLst/>
          </a:prstGeom>
        </p:spPr>
      </p:pic>
    </p:spTree>
    <p:extLst>
      <p:ext uri="{BB962C8B-B14F-4D97-AF65-F5344CB8AC3E}">
        <p14:creationId xmlns:p14="http://schemas.microsoft.com/office/powerpoint/2010/main" val="2180978606"/>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6.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7.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8.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microsoft.com/office/2007/relationships/hdphoto" Target="../media/hdphoto3.wdp"/><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5.xml"/><Relationship Id="rId1" Type="http://schemas.openxmlformats.org/officeDocument/2006/relationships/slideLayout" Target="../slideLayouts/slideLayout15.xml"/><Relationship Id="rId4"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6.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2.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3.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66ABF17B-E105-45CF-A976-5E29D48B3E5B}"/>
              </a:ext>
            </a:extLst>
          </p:cNvPr>
          <p:cNvCxnSpPr>
            <a:cxnSpLocks/>
          </p:cNvCxnSpPr>
          <p:nvPr userDrawn="1"/>
        </p:nvCxnSpPr>
        <p:spPr>
          <a:xfrm>
            <a:off x="3152272" y="1965159"/>
            <a:ext cx="0" cy="2911642"/>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F74D0D2-50DD-498C-A7FE-00286C9D191B}"/>
              </a:ext>
            </a:extLst>
          </p:cNvPr>
          <p:cNvCxnSpPr>
            <a:cxnSpLocks/>
          </p:cNvCxnSpPr>
          <p:nvPr userDrawn="1"/>
        </p:nvCxnSpPr>
        <p:spPr>
          <a:xfrm>
            <a:off x="6110035" y="1965159"/>
            <a:ext cx="0" cy="2911642"/>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DC0D0D7-1FBC-44DC-9657-A3E3B802D0EC}"/>
              </a:ext>
            </a:extLst>
          </p:cNvPr>
          <p:cNvCxnSpPr>
            <a:cxnSpLocks/>
          </p:cNvCxnSpPr>
          <p:nvPr userDrawn="1"/>
        </p:nvCxnSpPr>
        <p:spPr>
          <a:xfrm>
            <a:off x="9067798" y="1965159"/>
            <a:ext cx="0" cy="2911642"/>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27820C7D-55D7-4884-A3D1-29BFB57E1FDC}"/>
              </a:ext>
            </a:extLst>
          </p:cNvPr>
          <p:cNvSpPr/>
          <p:nvPr userDrawn="1"/>
        </p:nvSpPr>
        <p:spPr>
          <a:xfrm flipV="1">
            <a:off x="9816897" y="-9199"/>
            <a:ext cx="2375103" cy="724094"/>
          </a:xfrm>
          <a:custGeom>
            <a:avLst/>
            <a:gdLst>
              <a:gd name="connsiteX0" fmla="*/ 445769 w 2375103"/>
              <a:gd name="connsiteY0" fmla="*/ 724094 h 724094"/>
              <a:gd name="connsiteX1" fmla="*/ 966899 w 2375103"/>
              <a:gd name="connsiteY1" fmla="*/ 724094 h 724094"/>
              <a:gd name="connsiteX2" fmla="*/ 1823848 w 2375103"/>
              <a:gd name="connsiteY2" fmla="*/ 724094 h 724094"/>
              <a:gd name="connsiteX3" fmla="*/ 2375103 w 2375103"/>
              <a:gd name="connsiteY3" fmla="*/ 724094 h 724094"/>
              <a:gd name="connsiteX4" fmla="*/ 2375103 w 2375103"/>
              <a:gd name="connsiteY4" fmla="*/ 0 h 724094"/>
              <a:gd name="connsiteX5" fmla="*/ 1823848 w 2375103"/>
              <a:gd name="connsiteY5" fmla="*/ 0 h 724094"/>
              <a:gd name="connsiteX6" fmla="*/ 966899 w 2375103"/>
              <a:gd name="connsiteY6" fmla="*/ 0 h 724094"/>
              <a:gd name="connsiteX7" fmla="*/ 0 w 2375103"/>
              <a:gd name="connsiteY7" fmla="*/ 0 h 724094"/>
              <a:gd name="connsiteX8" fmla="*/ 446560 w 2375103"/>
              <a:gd name="connsiteY8" fmla="*/ 714895 h 724094"/>
              <a:gd name="connsiteX9" fmla="*/ 440023 w 2375103"/>
              <a:gd name="connsiteY9" fmla="*/ 714895 h 724094"/>
              <a:gd name="connsiteX10" fmla="*/ 445769 w 2375103"/>
              <a:gd name="connsiteY10" fmla="*/ 724094 h 72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5103" h="724094">
                <a:moveTo>
                  <a:pt x="445769" y="724094"/>
                </a:moveTo>
                <a:lnTo>
                  <a:pt x="966899" y="724094"/>
                </a:lnTo>
                <a:lnTo>
                  <a:pt x="1823848" y="724094"/>
                </a:lnTo>
                <a:lnTo>
                  <a:pt x="2375103" y="724094"/>
                </a:lnTo>
                <a:lnTo>
                  <a:pt x="2375103" y="0"/>
                </a:lnTo>
                <a:lnTo>
                  <a:pt x="1823848" y="0"/>
                </a:lnTo>
                <a:lnTo>
                  <a:pt x="966899" y="0"/>
                </a:lnTo>
                <a:lnTo>
                  <a:pt x="0" y="0"/>
                </a:lnTo>
                <a:lnTo>
                  <a:pt x="446560" y="714895"/>
                </a:lnTo>
                <a:lnTo>
                  <a:pt x="440023" y="714895"/>
                </a:lnTo>
                <a:lnTo>
                  <a:pt x="445769" y="724094"/>
                </a:lnTo>
                <a:close/>
              </a:path>
            </a:pathLst>
          </a:custGeom>
          <a:solidFill>
            <a:srgbClr val="FFD5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7119800F-93E3-4F04-A4FF-A3C4EE83F2D0}"/>
              </a:ext>
            </a:extLst>
          </p:cNvPr>
          <p:cNvSpPr/>
          <p:nvPr userDrawn="1"/>
        </p:nvSpPr>
        <p:spPr>
          <a:xfrm flipV="1">
            <a:off x="0" y="-387"/>
            <a:ext cx="8117306" cy="457200"/>
          </a:xfrm>
          <a:custGeom>
            <a:avLst/>
            <a:gdLst>
              <a:gd name="connsiteX0" fmla="*/ 0 w 8336657"/>
              <a:gd name="connsiteY0" fmla="*/ 0 h 501650"/>
              <a:gd name="connsiteX1" fmla="*/ 8027717 w 8336657"/>
              <a:gd name="connsiteY1" fmla="*/ 0 h 501650"/>
              <a:gd name="connsiteX2" fmla="*/ 8336657 w 8336657"/>
              <a:gd name="connsiteY2" fmla="*/ 501650 h 501650"/>
              <a:gd name="connsiteX3" fmla="*/ 0 w 8336657"/>
              <a:gd name="connsiteY3" fmla="*/ 501650 h 501650"/>
              <a:gd name="connsiteX4" fmla="*/ 0 w 8336657"/>
              <a:gd name="connsiteY4" fmla="*/ 0 h 50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6657" h="501650">
                <a:moveTo>
                  <a:pt x="0" y="0"/>
                </a:moveTo>
                <a:lnTo>
                  <a:pt x="8027717" y="0"/>
                </a:lnTo>
                <a:lnTo>
                  <a:pt x="8336657" y="501650"/>
                </a:lnTo>
                <a:lnTo>
                  <a:pt x="0" y="501650"/>
                </a:lnTo>
                <a:lnTo>
                  <a:pt x="0" y="0"/>
                </a:lnTo>
                <a:close/>
              </a:path>
            </a:pathLst>
          </a:custGeom>
          <a:solidFill>
            <a:srgbClr val="004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600" cap="small" baseline="0">
              <a:solidFill>
                <a:srgbClr val="002060"/>
              </a:solidFill>
              <a:ea typeface="+mn-lt"/>
              <a:cs typeface="+mn-lt"/>
            </a:endParaRPr>
          </a:p>
        </p:txBody>
      </p:sp>
      <p:sp>
        <p:nvSpPr>
          <p:cNvPr id="42" name="Freeform: Shape 41">
            <a:extLst>
              <a:ext uri="{FF2B5EF4-FFF2-40B4-BE49-F238E27FC236}">
                <a16:creationId xmlns:a16="http://schemas.microsoft.com/office/drawing/2014/main" id="{D93646B4-7859-4A91-9AAE-5A960A3651FB}"/>
              </a:ext>
            </a:extLst>
          </p:cNvPr>
          <p:cNvSpPr/>
          <p:nvPr userDrawn="1"/>
        </p:nvSpPr>
        <p:spPr>
          <a:xfrm flipV="1">
            <a:off x="7929328" y="-387"/>
            <a:ext cx="2221523" cy="457200"/>
          </a:xfrm>
          <a:custGeom>
            <a:avLst/>
            <a:gdLst>
              <a:gd name="connsiteX0" fmla="*/ 285590 w 2221523"/>
              <a:gd name="connsiteY0" fmla="*/ 457200 h 457200"/>
              <a:gd name="connsiteX1" fmla="*/ 2221523 w 2221523"/>
              <a:gd name="connsiteY1" fmla="*/ 457200 h 457200"/>
              <a:gd name="connsiteX2" fmla="*/ 1935933 w 2221523"/>
              <a:gd name="connsiteY2" fmla="*/ 0 h 457200"/>
              <a:gd name="connsiteX3" fmla="*/ 0 w 2221523"/>
              <a:gd name="connsiteY3" fmla="*/ 0 h 457200"/>
              <a:gd name="connsiteX4" fmla="*/ 285590 w 2221523"/>
              <a:gd name="connsiteY4" fmla="*/ 4572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1523" h="457200">
                <a:moveTo>
                  <a:pt x="285590" y="457200"/>
                </a:moveTo>
                <a:lnTo>
                  <a:pt x="2221523" y="457200"/>
                </a:lnTo>
                <a:lnTo>
                  <a:pt x="1935933" y="0"/>
                </a:lnTo>
                <a:lnTo>
                  <a:pt x="0" y="0"/>
                </a:lnTo>
                <a:lnTo>
                  <a:pt x="285590" y="457200"/>
                </a:lnTo>
                <a:close/>
              </a:path>
            </a:pathLst>
          </a:custGeom>
          <a:solidFill>
            <a:srgbClr val="8C8C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95E558AB-C9B3-4DEA-8826-18D1FB11CF84}"/>
              </a:ext>
            </a:extLst>
          </p:cNvPr>
          <p:cNvPicPr>
            <a:picLocks noChangeAspect="1"/>
          </p:cNvPicPr>
          <p:nvPr userDrawn="1"/>
        </p:nvPicPr>
        <p:blipFill>
          <a:blip r:embed="rId8"/>
          <a:stretch>
            <a:fillRect/>
          </a:stretch>
        </p:blipFill>
        <p:spPr>
          <a:xfrm flipH="1" flipV="1">
            <a:off x="-14034" y="6143105"/>
            <a:ext cx="12192000" cy="725424"/>
          </a:xfrm>
          <a:prstGeom prst="rect">
            <a:avLst/>
          </a:prstGeom>
        </p:spPr>
      </p:pic>
      <p:pic>
        <p:nvPicPr>
          <p:cNvPr id="4" name="Picture 3">
            <a:extLst>
              <a:ext uri="{FF2B5EF4-FFF2-40B4-BE49-F238E27FC236}">
                <a16:creationId xmlns:a16="http://schemas.microsoft.com/office/drawing/2014/main" id="{057A35EF-4454-49BD-AA36-3C588F9E2B93}"/>
              </a:ext>
            </a:extLst>
          </p:cNvPr>
          <p:cNvPicPr>
            <a:picLocks noChangeAspect="1"/>
          </p:cNvPicPr>
          <p:nvPr userDrawn="1"/>
        </p:nvPicPr>
        <p:blipFill>
          <a:blip r:embed="rId9">
            <a:duotone>
              <a:schemeClr val="accent4">
                <a:shade val="45000"/>
                <a:satMod val="135000"/>
              </a:schemeClr>
              <a:prstClr val="white"/>
            </a:duotone>
          </a:blip>
          <a:stretch>
            <a:fillRect/>
          </a:stretch>
        </p:blipFill>
        <p:spPr>
          <a:xfrm>
            <a:off x="3234477" y="2358458"/>
            <a:ext cx="2664183" cy="1987468"/>
          </a:xfrm>
          <a:prstGeom prst="rect">
            <a:avLst/>
          </a:prstGeom>
        </p:spPr>
      </p:pic>
      <p:pic>
        <p:nvPicPr>
          <p:cNvPr id="5" name="Picture 4">
            <a:extLst>
              <a:ext uri="{FF2B5EF4-FFF2-40B4-BE49-F238E27FC236}">
                <a16:creationId xmlns:a16="http://schemas.microsoft.com/office/drawing/2014/main" id="{B1CD4F1E-9559-4CF5-AE57-EDA121F9E9C6}"/>
              </a:ext>
            </a:extLst>
          </p:cNvPr>
          <p:cNvPicPr>
            <a:picLocks noChangeAspect="1"/>
          </p:cNvPicPr>
          <p:nvPr userDrawn="1"/>
        </p:nvPicPr>
        <p:blipFill>
          <a:blip r:embed="rId10">
            <a:duotone>
              <a:schemeClr val="accent1">
                <a:shade val="45000"/>
                <a:satMod val="135000"/>
              </a:schemeClr>
              <a:prstClr val="white"/>
            </a:duotone>
          </a:blip>
          <a:stretch>
            <a:fillRect/>
          </a:stretch>
        </p:blipFill>
        <p:spPr>
          <a:xfrm>
            <a:off x="500542" y="2813327"/>
            <a:ext cx="2345698" cy="1215305"/>
          </a:xfrm>
          <a:prstGeom prst="rect">
            <a:avLst/>
          </a:prstGeom>
        </p:spPr>
      </p:pic>
      <p:pic>
        <p:nvPicPr>
          <p:cNvPr id="6" name="Picture 5">
            <a:extLst>
              <a:ext uri="{FF2B5EF4-FFF2-40B4-BE49-F238E27FC236}">
                <a16:creationId xmlns:a16="http://schemas.microsoft.com/office/drawing/2014/main" id="{E59A566B-90ED-48BA-8ACF-15F80CA01E80}"/>
              </a:ext>
            </a:extLst>
          </p:cNvPr>
          <p:cNvPicPr>
            <a:picLocks noChangeAspect="1"/>
          </p:cNvPicPr>
          <p:nvPr userDrawn="1"/>
        </p:nvPicPr>
        <p:blipFill>
          <a:blip r:embed="rId11">
            <a:duotone>
              <a:schemeClr val="accent3">
                <a:shade val="45000"/>
                <a:satMod val="135000"/>
              </a:schemeClr>
              <a:prstClr val="white"/>
            </a:duotone>
          </a:blip>
          <a:stretch>
            <a:fillRect/>
          </a:stretch>
        </p:blipFill>
        <p:spPr>
          <a:xfrm>
            <a:off x="6701340" y="2551100"/>
            <a:ext cx="1822862" cy="1755800"/>
          </a:xfrm>
          <a:prstGeom prst="rect">
            <a:avLst/>
          </a:prstGeom>
        </p:spPr>
      </p:pic>
      <p:sp>
        <p:nvSpPr>
          <p:cNvPr id="23" name="Slide Number Placeholder 6">
            <a:extLst>
              <a:ext uri="{FF2B5EF4-FFF2-40B4-BE49-F238E27FC236}">
                <a16:creationId xmlns:a16="http://schemas.microsoft.com/office/drawing/2014/main" id="{993734C5-A89B-40CC-AE6C-0B25EB429BA2}"/>
              </a:ext>
            </a:extLst>
          </p:cNvPr>
          <p:cNvSpPr>
            <a:spLocks noGrp="1"/>
          </p:cNvSpPr>
          <p:nvPr>
            <p:ph type="sldNum" sz="quarter" idx="4"/>
          </p:nvPr>
        </p:nvSpPr>
        <p:spPr>
          <a:xfrm flipV="1">
            <a:off x="11431535" y="6505817"/>
            <a:ext cx="594026" cy="288807"/>
          </a:xfrm>
          <a:prstGeom prst="rect">
            <a:avLst/>
          </a:prstGeom>
        </p:spPr>
        <p:txBody>
          <a:bodyPr/>
          <a:lstStyle/>
          <a:p>
            <a:fld id="{06E00476-8A9E-490F-AB18-73544A16AA09}" type="slidenum">
              <a:rPr lang="en-US" smtClean="0"/>
              <a:t>‹#›</a:t>
            </a:fld>
            <a:endParaRPr lang="en-US"/>
          </a:p>
        </p:txBody>
      </p:sp>
      <p:pic>
        <p:nvPicPr>
          <p:cNvPr id="9" name="Picture 8">
            <a:extLst>
              <a:ext uri="{FF2B5EF4-FFF2-40B4-BE49-F238E27FC236}">
                <a16:creationId xmlns:a16="http://schemas.microsoft.com/office/drawing/2014/main" id="{6F4212B9-2F95-4D28-8E9F-F371CA11769F}"/>
              </a:ext>
            </a:extLst>
          </p:cNvPr>
          <p:cNvPicPr>
            <a:picLocks noChangeAspect="1"/>
          </p:cNvPicPr>
          <p:nvPr userDrawn="1"/>
        </p:nvPicPr>
        <p:blipFill>
          <a:blip r:embed="rId12"/>
          <a:stretch>
            <a:fillRect/>
          </a:stretch>
        </p:blipFill>
        <p:spPr>
          <a:xfrm>
            <a:off x="9269930" y="2706561"/>
            <a:ext cx="2755631" cy="1444877"/>
          </a:xfrm>
          <a:prstGeom prst="rect">
            <a:avLst/>
          </a:prstGeom>
        </p:spPr>
      </p:pic>
    </p:spTree>
    <p:extLst>
      <p:ext uri="{BB962C8B-B14F-4D97-AF65-F5344CB8AC3E}">
        <p14:creationId xmlns:p14="http://schemas.microsoft.com/office/powerpoint/2010/main" val="940261303"/>
      </p:ext>
    </p:extLst>
  </p:cSld>
  <p:clrMap bg1="lt1" tx1="dk1" bg2="lt2" tx2="dk2" accent1="accent1" accent2="accent2" accent3="accent3" accent4="accent4" accent5="accent5" accent6="accent6" hlink="hlink" folHlink="folHlink"/>
  <p:sldLayoutIdLst>
    <p:sldLayoutId id="2147483674" r:id="rId1"/>
    <p:sldLayoutId id="2147483689" r:id="rId2"/>
    <p:sldLayoutId id="2147483690" r:id="rId3"/>
    <p:sldLayoutId id="2147483691" r:id="rId4"/>
    <p:sldLayoutId id="2147483692" r:id="rId5"/>
    <p:sldLayoutId id="214748372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6C09C4-D22A-461D-A306-339EB1E4401F}"/>
              </a:ext>
            </a:extLst>
          </p:cNvPr>
          <p:cNvSpPr>
            <a:spLocks noGrp="1"/>
          </p:cNvSpPr>
          <p:nvPr>
            <p:ph type="title"/>
          </p:nvPr>
        </p:nvSpPr>
        <p:spPr>
          <a:xfrm>
            <a:off x="628651" y="365126"/>
            <a:ext cx="4229100" cy="120332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17922A-E35D-4B1A-8875-C4EE765AEB45}"/>
              </a:ext>
            </a:extLst>
          </p:cNvPr>
          <p:cNvSpPr>
            <a:spLocks noGrp="1"/>
          </p:cNvSpPr>
          <p:nvPr>
            <p:ph type="body" idx="1"/>
          </p:nvPr>
        </p:nvSpPr>
        <p:spPr>
          <a:xfrm>
            <a:off x="628652" y="1825625"/>
            <a:ext cx="42291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9A5F838-3E90-4C7E-A4EA-F66B58CFA199}"/>
              </a:ext>
            </a:extLst>
          </p:cNvPr>
          <p:cNvSpPr/>
          <p:nvPr userDrawn="1"/>
        </p:nvSpPr>
        <p:spPr>
          <a:xfrm>
            <a:off x="9061450" y="0"/>
            <a:ext cx="3130550" cy="6858000"/>
          </a:xfrm>
          <a:prstGeom prst="rect">
            <a:avLst/>
          </a:prstGeom>
          <a:solidFill>
            <a:srgbClr val="929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C11B340-2C12-4EA6-A365-2549C53E5EE3}"/>
              </a:ext>
            </a:extLst>
          </p:cNvPr>
          <p:cNvSpPr/>
          <p:nvPr userDrawn="1"/>
        </p:nvSpPr>
        <p:spPr>
          <a:xfrm>
            <a:off x="-15371" y="869950"/>
            <a:ext cx="139700" cy="698500"/>
          </a:xfrm>
          <a:prstGeom prst="rect">
            <a:avLst/>
          </a:prstGeom>
          <a:solidFill>
            <a:srgbClr val="929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C274BE7-DB6B-426D-8DDA-9E947BA31689}"/>
              </a:ext>
            </a:extLst>
          </p:cNvPr>
          <p:cNvSpPr/>
          <p:nvPr userDrawn="1"/>
        </p:nvSpPr>
        <p:spPr>
          <a:xfrm>
            <a:off x="158513" y="869950"/>
            <a:ext cx="215900" cy="698500"/>
          </a:xfrm>
          <a:prstGeom prst="rect">
            <a:avLst/>
          </a:prstGeom>
          <a:solidFill>
            <a:srgbClr val="929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E260FFDC-D48A-4E10-B236-336B8FD674AF}"/>
              </a:ext>
            </a:extLst>
          </p:cNvPr>
          <p:cNvCxnSpPr/>
          <p:nvPr userDrawn="1"/>
        </p:nvCxnSpPr>
        <p:spPr>
          <a:xfrm>
            <a:off x="635712" y="1644650"/>
            <a:ext cx="3784600" cy="0"/>
          </a:xfrm>
          <a:prstGeom prst="line">
            <a:avLst/>
          </a:prstGeom>
          <a:ln w="19050">
            <a:solidFill>
              <a:srgbClr val="92929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7A820F4-D4FD-4231-AB2D-A955389B5CC6}"/>
              </a:ext>
            </a:extLst>
          </p:cNvPr>
          <p:cNvSpPr/>
          <p:nvPr userDrawn="1"/>
        </p:nvSpPr>
        <p:spPr>
          <a:xfrm>
            <a:off x="5219463" y="365126"/>
            <a:ext cx="6502400" cy="6156288"/>
          </a:xfrm>
          <a:prstGeom prst="rect">
            <a:avLst/>
          </a:prstGeom>
          <a:solidFill>
            <a:schemeClr val="bg1"/>
          </a:solidFill>
          <a:ln>
            <a:noFill/>
          </a:ln>
          <a:effectLst>
            <a:outerShdw blurRad="50800" dist="419100" dir="2700000" sx="97000" sy="97000" algn="tl" rotWithShape="0">
              <a:schemeClr val="tx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636261"/>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6C09C4-D22A-461D-A306-339EB1E4401F}"/>
              </a:ext>
            </a:extLst>
          </p:cNvPr>
          <p:cNvSpPr>
            <a:spLocks noGrp="1"/>
          </p:cNvSpPr>
          <p:nvPr>
            <p:ph type="title"/>
          </p:nvPr>
        </p:nvSpPr>
        <p:spPr>
          <a:xfrm>
            <a:off x="628651" y="365126"/>
            <a:ext cx="4229100" cy="120332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17922A-E35D-4B1A-8875-C4EE765AEB45}"/>
              </a:ext>
            </a:extLst>
          </p:cNvPr>
          <p:cNvSpPr>
            <a:spLocks noGrp="1"/>
          </p:cNvSpPr>
          <p:nvPr>
            <p:ph type="body" idx="1"/>
          </p:nvPr>
        </p:nvSpPr>
        <p:spPr>
          <a:xfrm>
            <a:off x="628652" y="1825625"/>
            <a:ext cx="42291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9A5F838-3E90-4C7E-A4EA-F66B58CFA199}"/>
              </a:ext>
            </a:extLst>
          </p:cNvPr>
          <p:cNvSpPr/>
          <p:nvPr userDrawn="1"/>
        </p:nvSpPr>
        <p:spPr>
          <a:xfrm>
            <a:off x="4781550" y="0"/>
            <a:ext cx="7423150" cy="6858000"/>
          </a:xfrm>
          <a:prstGeom prst="rect">
            <a:avLst/>
          </a:prstGeom>
          <a:solidFill>
            <a:srgbClr val="929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7A820F4-D4FD-4231-AB2D-A955389B5CC6}"/>
              </a:ext>
            </a:extLst>
          </p:cNvPr>
          <p:cNvSpPr/>
          <p:nvPr userDrawn="1"/>
        </p:nvSpPr>
        <p:spPr>
          <a:xfrm>
            <a:off x="5213349" y="158750"/>
            <a:ext cx="6502163" cy="6527800"/>
          </a:xfrm>
          <a:prstGeom prst="rect">
            <a:avLst/>
          </a:prstGeom>
          <a:solidFill>
            <a:schemeClr val="bg1"/>
          </a:solidFill>
          <a:ln>
            <a:noFill/>
          </a:ln>
          <a:effectLst>
            <a:outerShdw blurRad="50800" dist="419100" dir="2700000" sx="97000" sy="97000" algn="tl" rotWithShape="0">
              <a:schemeClr val="tx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5289130"/>
      </p:ext>
    </p:ext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6C09C4-D22A-461D-A306-339EB1E4401F}"/>
              </a:ext>
            </a:extLst>
          </p:cNvPr>
          <p:cNvSpPr>
            <a:spLocks noGrp="1"/>
          </p:cNvSpPr>
          <p:nvPr>
            <p:ph type="title"/>
          </p:nvPr>
        </p:nvSpPr>
        <p:spPr>
          <a:xfrm>
            <a:off x="628651" y="365126"/>
            <a:ext cx="4229100" cy="120332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17922A-E35D-4B1A-8875-C4EE765AEB45}"/>
              </a:ext>
            </a:extLst>
          </p:cNvPr>
          <p:cNvSpPr>
            <a:spLocks noGrp="1"/>
          </p:cNvSpPr>
          <p:nvPr>
            <p:ph type="body" idx="1"/>
          </p:nvPr>
        </p:nvSpPr>
        <p:spPr>
          <a:xfrm>
            <a:off x="628652" y="1825625"/>
            <a:ext cx="42291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9A5F838-3E90-4C7E-A4EA-F66B58CFA199}"/>
              </a:ext>
            </a:extLst>
          </p:cNvPr>
          <p:cNvSpPr/>
          <p:nvPr userDrawn="1"/>
        </p:nvSpPr>
        <p:spPr>
          <a:xfrm>
            <a:off x="4787900" y="0"/>
            <a:ext cx="7423150" cy="6858000"/>
          </a:xfrm>
          <a:prstGeom prst="rect">
            <a:avLst/>
          </a:prstGeom>
          <a:solidFill>
            <a:srgbClr val="004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7A820F4-D4FD-4231-AB2D-A955389B5CC6}"/>
              </a:ext>
            </a:extLst>
          </p:cNvPr>
          <p:cNvSpPr/>
          <p:nvPr userDrawn="1"/>
        </p:nvSpPr>
        <p:spPr>
          <a:xfrm>
            <a:off x="5213349" y="158750"/>
            <a:ext cx="6502163" cy="6527800"/>
          </a:xfrm>
          <a:prstGeom prst="rect">
            <a:avLst/>
          </a:prstGeom>
          <a:solidFill>
            <a:schemeClr val="bg1"/>
          </a:solidFill>
          <a:ln>
            <a:noFill/>
          </a:ln>
          <a:effectLst>
            <a:outerShdw blurRad="50800" dist="419100" dir="2700000" sx="97000" sy="97000" algn="tl" rotWithShape="0">
              <a:schemeClr val="tx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0187502"/>
      </p:ext>
    </p:extLst>
  </p:cSld>
  <p:clrMap bg1="lt1" tx1="dk1" bg2="lt2" tx2="dk2" accent1="accent1" accent2="accent2" accent3="accent3" accent4="accent4" accent5="accent5" accent6="accent6" hlink="hlink" folHlink="folHlink"/>
  <p:sldLayoutIdLst>
    <p:sldLayoutId id="214748370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6C09C4-D22A-461D-A306-339EB1E4401F}"/>
              </a:ext>
            </a:extLst>
          </p:cNvPr>
          <p:cNvSpPr>
            <a:spLocks noGrp="1"/>
          </p:cNvSpPr>
          <p:nvPr>
            <p:ph type="title"/>
          </p:nvPr>
        </p:nvSpPr>
        <p:spPr>
          <a:xfrm>
            <a:off x="628651" y="365126"/>
            <a:ext cx="4229100" cy="120332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17922A-E35D-4B1A-8875-C4EE765AEB45}"/>
              </a:ext>
            </a:extLst>
          </p:cNvPr>
          <p:cNvSpPr>
            <a:spLocks noGrp="1"/>
          </p:cNvSpPr>
          <p:nvPr>
            <p:ph type="body" idx="1"/>
          </p:nvPr>
        </p:nvSpPr>
        <p:spPr>
          <a:xfrm>
            <a:off x="628652" y="1825625"/>
            <a:ext cx="42291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9A5F838-3E90-4C7E-A4EA-F66B58CFA199}"/>
              </a:ext>
            </a:extLst>
          </p:cNvPr>
          <p:cNvSpPr/>
          <p:nvPr userDrawn="1"/>
        </p:nvSpPr>
        <p:spPr>
          <a:xfrm>
            <a:off x="4787900" y="0"/>
            <a:ext cx="7423150" cy="6858000"/>
          </a:xfrm>
          <a:prstGeom prst="rect">
            <a:avLst/>
          </a:prstGeom>
          <a:solidFill>
            <a:srgbClr val="FFD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7A820F4-D4FD-4231-AB2D-A955389B5CC6}"/>
              </a:ext>
            </a:extLst>
          </p:cNvPr>
          <p:cNvSpPr/>
          <p:nvPr userDrawn="1"/>
        </p:nvSpPr>
        <p:spPr>
          <a:xfrm>
            <a:off x="5213349" y="158750"/>
            <a:ext cx="6502163" cy="6527800"/>
          </a:xfrm>
          <a:prstGeom prst="rect">
            <a:avLst/>
          </a:prstGeom>
          <a:solidFill>
            <a:schemeClr val="bg1"/>
          </a:solidFill>
          <a:ln>
            <a:noFill/>
          </a:ln>
          <a:effectLst>
            <a:outerShdw blurRad="50800" dist="419100" dir="2700000" sx="97000" sy="97000" algn="tl" rotWithShape="0">
              <a:schemeClr val="tx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356597"/>
      </p:ext>
    </p:extLst>
  </p:cSld>
  <p:clrMap bg1="lt1" tx1="dk1" bg2="lt2" tx2="dk2" accent1="accent1" accent2="accent2" accent3="accent3" accent4="accent4" accent5="accent5" accent6="accent6" hlink="hlink" folHlink="folHlink"/>
  <p:sldLayoutIdLst>
    <p:sldLayoutId id="214748370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5482E7-0333-4A30-9A89-CECB6C452D87}"/>
              </a:ext>
            </a:extLst>
          </p:cNvPr>
          <p:cNvSpPr/>
          <p:nvPr userDrawn="1"/>
        </p:nvSpPr>
        <p:spPr>
          <a:xfrm>
            <a:off x="-5476" y="260465"/>
            <a:ext cx="12192000" cy="1147158"/>
          </a:xfrm>
          <a:prstGeom prst="rect">
            <a:avLst/>
          </a:prstGeom>
          <a:gradFill flip="none" rotWithShape="1">
            <a:gsLst>
              <a:gs pos="0">
                <a:srgbClr val="00457C"/>
              </a:gs>
              <a:gs pos="50000">
                <a:schemeClr val="accent1">
                  <a:lumMod val="75000"/>
                </a:schemeClr>
              </a:gs>
              <a:gs pos="82000">
                <a:srgbClr val="B5C4D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388157B-55ED-4434-AE40-42AC08FCF9EE}"/>
              </a:ext>
            </a:extLst>
          </p:cNvPr>
          <p:cNvSpPr/>
          <p:nvPr userDrawn="1"/>
        </p:nvSpPr>
        <p:spPr>
          <a:xfrm>
            <a:off x="9712370" y="6411822"/>
            <a:ext cx="2479630" cy="446178"/>
          </a:xfrm>
          <a:custGeom>
            <a:avLst/>
            <a:gdLst>
              <a:gd name="connsiteX0" fmla="*/ 298591 w 2479630"/>
              <a:gd name="connsiteY0" fmla="*/ 0 h 446178"/>
              <a:gd name="connsiteX1" fmla="*/ 1219457 w 2479630"/>
              <a:gd name="connsiteY1" fmla="*/ 0 h 446178"/>
              <a:gd name="connsiteX2" fmla="*/ 1986323 w 2479630"/>
              <a:gd name="connsiteY2" fmla="*/ 0 h 446178"/>
              <a:gd name="connsiteX3" fmla="*/ 2479630 w 2479630"/>
              <a:gd name="connsiteY3" fmla="*/ 0 h 446178"/>
              <a:gd name="connsiteX4" fmla="*/ 2479630 w 2479630"/>
              <a:gd name="connsiteY4" fmla="*/ 446178 h 446178"/>
              <a:gd name="connsiteX5" fmla="*/ 1986323 w 2479630"/>
              <a:gd name="connsiteY5" fmla="*/ 446178 h 446178"/>
              <a:gd name="connsiteX6" fmla="*/ 1219457 w 2479630"/>
              <a:gd name="connsiteY6" fmla="*/ 446178 h 446178"/>
              <a:gd name="connsiteX7" fmla="*/ 511264 w 2479630"/>
              <a:gd name="connsiteY7" fmla="*/ 446178 h 446178"/>
              <a:gd name="connsiteX8" fmla="*/ 481192 w 2479630"/>
              <a:gd name="connsiteY8" fmla="*/ 419934 h 446178"/>
              <a:gd name="connsiteX9" fmla="*/ 0 w 2479630"/>
              <a:gd name="connsiteY9" fmla="*/ 0 h 446178"/>
              <a:gd name="connsiteX10" fmla="*/ 9677 w 2479630"/>
              <a:gd name="connsiteY10" fmla="*/ 0 h 446178"/>
              <a:gd name="connsiteX11" fmla="*/ 15595 w 2479630"/>
              <a:gd name="connsiteY11" fmla="*/ 13610 h 44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9630" h="446178">
                <a:moveTo>
                  <a:pt x="298591" y="0"/>
                </a:moveTo>
                <a:lnTo>
                  <a:pt x="1219457" y="0"/>
                </a:lnTo>
                <a:lnTo>
                  <a:pt x="1986323" y="0"/>
                </a:lnTo>
                <a:lnTo>
                  <a:pt x="2479630" y="0"/>
                </a:lnTo>
                <a:lnTo>
                  <a:pt x="2479630" y="446178"/>
                </a:lnTo>
                <a:lnTo>
                  <a:pt x="1986323" y="446178"/>
                </a:lnTo>
                <a:lnTo>
                  <a:pt x="1219457" y="446178"/>
                </a:lnTo>
                <a:lnTo>
                  <a:pt x="511264" y="446178"/>
                </a:lnTo>
                <a:lnTo>
                  <a:pt x="481192" y="419934"/>
                </a:lnTo>
                <a:close/>
                <a:moveTo>
                  <a:pt x="0" y="0"/>
                </a:moveTo>
                <a:lnTo>
                  <a:pt x="9677" y="0"/>
                </a:lnTo>
                <a:lnTo>
                  <a:pt x="15595" y="13610"/>
                </a:lnTo>
                <a:close/>
              </a:path>
            </a:pathLst>
          </a:custGeom>
          <a:solidFill>
            <a:srgbClr val="FFD5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1B912C80-5347-44ED-8B06-1DC44EF08903}"/>
              </a:ext>
            </a:extLst>
          </p:cNvPr>
          <p:cNvSpPr>
            <a:spLocks noGrp="1"/>
          </p:cNvSpPr>
          <p:nvPr>
            <p:ph type="title"/>
          </p:nvPr>
        </p:nvSpPr>
        <p:spPr>
          <a:xfrm>
            <a:off x="838200" y="351605"/>
            <a:ext cx="9019674"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B43589-420F-4F4A-BF4F-2F399F8294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Freeform: Shape 30">
            <a:extLst>
              <a:ext uri="{FF2B5EF4-FFF2-40B4-BE49-F238E27FC236}">
                <a16:creationId xmlns:a16="http://schemas.microsoft.com/office/drawing/2014/main" id="{53E311AD-340A-4568-B7E6-16296439AA59}"/>
              </a:ext>
            </a:extLst>
          </p:cNvPr>
          <p:cNvSpPr/>
          <p:nvPr userDrawn="1"/>
        </p:nvSpPr>
        <p:spPr>
          <a:xfrm>
            <a:off x="0" y="6176963"/>
            <a:ext cx="8117306" cy="681037"/>
          </a:xfrm>
          <a:custGeom>
            <a:avLst/>
            <a:gdLst>
              <a:gd name="connsiteX0" fmla="*/ 0 w 8336657"/>
              <a:gd name="connsiteY0" fmla="*/ 0 h 501650"/>
              <a:gd name="connsiteX1" fmla="*/ 8027717 w 8336657"/>
              <a:gd name="connsiteY1" fmla="*/ 0 h 501650"/>
              <a:gd name="connsiteX2" fmla="*/ 8336657 w 8336657"/>
              <a:gd name="connsiteY2" fmla="*/ 501650 h 501650"/>
              <a:gd name="connsiteX3" fmla="*/ 0 w 8336657"/>
              <a:gd name="connsiteY3" fmla="*/ 501650 h 501650"/>
              <a:gd name="connsiteX4" fmla="*/ 0 w 8336657"/>
              <a:gd name="connsiteY4" fmla="*/ 0 h 50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6657" h="501650">
                <a:moveTo>
                  <a:pt x="0" y="0"/>
                </a:moveTo>
                <a:lnTo>
                  <a:pt x="8027717" y="0"/>
                </a:lnTo>
                <a:lnTo>
                  <a:pt x="8336657" y="501650"/>
                </a:lnTo>
                <a:lnTo>
                  <a:pt x="0" y="501650"/>
                </a:lnTo>
                <a:lnTo>
                  <a:pt x="0" y="0"/>
                </a:lnTo>
                <a:close/>
              </a:path>
            </a:pathLst>
          </a:custGeom>
          <a:solidFill>
            <a:srgbClr val="004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600" cap="small" baseline="0">
              <a:solidFill>
                <a:srgbClr val="002060"/>
              </a:solidFill>
              <a:ea typeface="+mn-lt"/>
              <a:cs typeface="+mn-lt"/>
            </a:endParaRPr>
          </a:p>
        </p:txBody>
      </p:sp>
      <p:sp>
        <p:nvSpPr>
          <p:cNvPr id="17" name="Freeform: Shape 16">
            <a:extLst>
              <a:ext uri="{FF2B5EF4-FFF2-40B4-BE49-F238E27FC236}">
                <a16:creationId xmlns:a16="http://schemas.microsoft.com/office/drawing/2014/main" id="{26C0F640-34D3-4EAC-B771-9F8A1DDF1AD5}"/>
              </a:ext>
            </a:extLst>
          </p:cNvPr>
          <p:cNvSpPr/>
          <p:nvPr userDrawn="1"/>
        </p:nvSpPr>
        <p:spPr>
          <a:xfrm>
            <a:off x="7824417" y="6423738"/>
            <a:ext cx="2310639" cy="446177"/>
          </a:xfrm>
          <a:custGeom>
            <a:avLst/>
            <a:gdLst>
              <a:gd name="connsiteX0" fmla="*/ 162401 w 2211551"/>
              <a:gd name="connsiteY0" fmla="*/ 0 h 446177"/>
              <a:gd name="connsiteX1" fmla="*/ 2009012 w 2211551"/>
              <a:gd name="connsiteY1" fmla="*/ 0 h 446177"/>
              <a:gd name="connsiteX2" fmla="*/ 2029795 w 2211551"/>
              <a:gd name="connsiteY2" fmla="*/ 28186 h 446177"/>
              <a:gd name="connsiteX3" fmla="*/ 2211551 w 2211551"/>
              <a:gd name="connsiteY3" fmla="*/ 446177 h 446177"/>
              <a:gd name="connsiteX4" fmla="*/ 373459 w 2211551"/>
              <a:gd name="connsiteY4" fmla="*/ 446177 h 446177"/>
              <a:gd name="connsiteX5" fmla="*/ 0 w 2211551"/>
              <a:gd name="connsiteY5" fmla="*/ 0 h 446177"/>
              <a:gd name="connsiteX6" fmla="*/ 351 w 2211551"/>
              <a:gd name="connsiteY6" fmla="*/ 0 h 446177"/>
              <a:gd name="connsiteX7" fmla="*/ 977 w 2211551"/>
              <a:gd name="connsiteY7" fmla="*/ 1325 h 44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1551" h="446177">
                <a:moveTo>
                  <a:pt x="162401" y="0"/>
                </a:moveTo>
                <a:lnTo>
                  <a:pt x="2009012" y="0"/>
                </a:lnTo>
                <a:lnTo>
                  <a:pt x="2029795" y="28186"/>
                </a:lnTo>
                <a:lnTo>
                  <a:pt x="2211551" y="446177"/>
                </a:lnTo>
                <a:lnTo>
                  <a:pt x="373459" y="446177"/>
                </a:lnTo>
                <a:close/>
                <a:moveTo>
                  <a:pt x="0" y="0"/>
                </a:moveTo>
                <a:lnTo>
                  <a:pt x="351" y="0"/>
                </a:lnTo>
                <a:lnTo>
                  <a:pt x="977" y="1325"/>
                </a:lnTo>
                <a:close/>
              </a:path>
            </a:pathLst>
          </a:custGeom>
          <a:solidFill>
            <a:srgbClr val="8C8C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Slide Number Placeholder 6">
            <a:extLst>
              <a:ext uri="{FF2B5EF4-FFF2-40B4-BE49-F238E27FC236}">
                <a16:creationId xmlns:a16="http://schemas.microsoft.com/office/drawing/2014/main" id="{A9FFCAE1-3B2D-4DA2-A940-A0E31D351E4D}"/>
              </a:ext>
            </a:extLst>
          </p:cNvPr>
          <p:cNvSpPr>
            <a:spLocks noGrp="1"/>
          </p:cNvSpPr>
          <p:nvPr>
            <p:ph type="sldNum" sz="quarter" idx="4"/>
          </p:nvPr>
        </p:nvSpPr>
        <p:spPr>
          <a:xfrm>
            <a:off x="11517998" y="6443957"/>
            <a:ext cx="594026" cy="365125"/>
          </a:xfrm>
          <a:prstGeom prst="rect">
            <a:avLst/>
          </a:prstGeom>
        </p:spPr>
        <p:txBody>
          <a:bodyPr/>
          <a:lstStyle/>
          <a:p>
            <a:fld id="{06E00476-8A9E-490F-AB18-73544A16AA09}" type="slidenum">
              <a:rPr lang="en-US" smtClean="0"/>
              <a:t>‹#›</a:t>
            </a:fld>
            <a:endParaRPr lang="en-US"/>
          </a:p>
        </p:txBody>
      </p:sp>
      <p:pic>
        <p:nvPicPr>
          <p:cNvPr id="12" name="Picture 11">
            <a:extLst>
              <a:ext uri="{FF2B5EF4-FFF2-40B4-BE49-F238E27FC236}">
                <a16:creationId xmlns:a16="http://schemas.microsoft.com/office/drawing/2014/main" id="{263A132A-AFA9-48DF-88E9-DBFF97030EB6}"/>
              </a:ext>
            </a:extLst>
          </p:cNvPr>
          <p:cNvPicPr>
            <a:picLocks noChangeAspect="1"/>
          </p:cNvPicPr>
          <p:nvPr userDrawn="1"/>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0312325" y="353210"/>
            <a:ext cx="1527041" cy="791159"/>
          </a:xfrm>
          <a:prstGeom prst="rect">
            <a:avLst/>
          </a:prstGeom>
        </p:spPr>
      </p:pic>
    </p:spTree>
    <p:extLst>
      <p:ext uri="{BB962C8B-B14F-4D97-AF65-F5344CB8AC3E}">
        <p14:creationId xmlns:p14="http://schemas.microsoft.com/office/powerpoint/2010/main" val="46579552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71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3175B8-0009-45B5-B1AD-0CA914E40C9B}"/>
              </a:ext>
            </a:extLst>
          </p:cNvPr>
          <p:cNvSpPr/>
          <p:nvPr userDrawn="1"/>
        </p:nvSpPr>
        <p:spPr>
          <a:xfrm>
            <a:off x="-5476" y="266629"/>
            <a:ext cx="12192000" cy="1191491"/>
          </a:xfrm>
          <a:prstGeom prst="rect">
            <a:avLst/>
          </a:prstGeom>
          <a:gradFill flip="none" rotWithShape="1">
            <a:gsLst>
              <a:gs pos="0">
                <a:srgbClr val="8C8C8C"/>
              </a:gs>
              <a:gs pos="50000">
                <a:schemeClr val="bg1">
                  <a:lumMod val="75000"/>
                </a:schemeClr>
              </a:gs>
              <a:gs pos="82000">
                <a:srgbClr val="E9E9E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388157B-55ED-4434-AE40-42AC08FCF9EE}"/>
              </a:ext>
            </a:extLst>
          </p:cNvPr>
          <p:cNvSpPr/>
          <p:nvPr userDrawn="1"/>
        </p:nvSpPr>
        <p:spPr>
          <a:xfrm>
            <a:off x="9712370" y="6411822"/>
            <a:ext cx="2479630" cy="446178"/>
          </a:xfrm>
          <a:custGeom>
            <a:avLst/>
            <a:gdLst>
              <a:gd name="connsiteX0" fmla="*/ 298591 w 2479630"/>
              <a:gd name="connsiteY0" fmla="*/ 0 h 446178"/>
              <a:gd name="connsiteX1" fmla="*/ 1219457 w 2479630"/>
              <a:gd name="connsiteY1" fmla="*/ 0 h 446178"/>
              <a:gd name="connsiteX2" fmla="*/ 1986323 w 2479630"/>
              <a:gd name="connsiteY2" fmla="*/ 0 h 446178"/>
              <a:gd name="connsiteX3" fmla="*/ 2479630 w 2479630"/>
              <a:gd name="connsiteY3" fmla="*/ 0 h 446178"/>
              <a:gd name="connsiteX4" fmla="*/ 2479630 w 2479630"/>
              <a:gd name="connsiteY4" fmla="*/ 446178 h 446178"/>
              <a:gd name="connsiteX5" fmla="*/ 1986323 w 2479630"/>
              <a:gd name="connsiteY5" fmla="*/ 446178 h 446178"/>
              <a:gd name="connsiteX6" fmla="*/ 1219457 w 2479630"/>
              <a:gd name="connsiteY6" fmla="*/ 446178 h 446178"/>
              <a:gd name="connsiteX7" fmla="*/ 511264 w 2479630"/>
              <a:gd name="connsiteY7" fmla="*/ 446178 h 446178"/>
              <a:gd name="connsiteX8" fmla="*/ 481192 w 2479630"/>
              <a:gd name="connsiteY8" fmla="*/ 419934 h 446178"/>
              <a:gd name="connsiteX9" fmla="*/ 0 w 2479630"/>
              <a:gd name="connsiteY9" fmla="*/ 0 h 446178"/>
              <a:gd name="connsiteX10" fmla="*/ 9677 w 2479630"/>
              <a:gd name="connsiteY10" fmla="*/ 0 h 446178"/>
              <a:gd name="connsiteX11" fmla="*/ 15595 w 2479630"/>
              <a:gd name="connsiteY11" fmla="*/ 13610 h 44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9630" h="446178">
                <a:moveTo>
                  <a:pt x="298591" y="0"/>
                </a:moveTo>
                <a:lnTo>
                  <a:pt x="1219457" y="0"/>
                </a:lnTo>
                <a:lnTo>
                  <a:pt x="1986323" y="0"/>
                </a:lnTo>
                <a:lnTo>
                  <a:pt x="2479630" y="0"/>
                </a:lnTo>
                <a:lnTo>
                  <a:pt x="2479630" y="446178"/>
                </a:lnTo>
                <a:lnTo>
                  <a:pt x="1986323" y="446178"/>
                </a:lnTo>
                <a:lnTo>
                  <a:pt x="1219457" y="446178"/>
                </a:lnTo>
                <a:lnTo>
                  <a:pt x="511264" y="446178"/>
                </a:lnTo>
                <a:lnTo>
                  <a:pt x="481192" y="419934"/>
                </a:lnTo>
                <a:close/>
                <a:moveTo>
                  <a:pt x="0" y="0"/>
                </a:moveTo>
                <a:lnTo>
                  <a:pt x="9677" y="0"/>
                </a:lnTo>
                <a:lnTo>
                  <a:pt x="15595" y="13610"/>
                </a:lnTo>
                <a:close/>
              </a:path>
            </a:pathLst>
          </a:custGeom>
          <a:solidFill>
            <a:srgbClr val="0045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1B912C80-5347-44ED-8B06-1DC44EF08903}"/>
              </a:ext>
            </a:extLst>
          </p:cNvPr>
          <p:cNvSpPr>
            <a:spLocks noGrp="1"/>
          </p:cNvSpPr>
          <p:nvPr>
            <p:ph type="title"/>
          </p:nvPr>
        </p:nvSpPr>
        <p:spPr>
          <a:xfrm>
            <a:off x="838200" y="199594"/>
            <a:ext cx="9019674"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B43589-420F-4F4A-BF4F-2F399F8294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Freeform: Shape 30">
            <a:extLst>
              <a:ext uri="{FF2B5EF4-FFF2-40B4-BE49-F238E27FC236}">
                <a16:creationId xmlns:a16="http://schemas.microsoft.com/office/drawing/2014/main" id="{53E311AD-340A-4568-B7E6-16296439AA59}"/>
              </a:ext>
            </a:extLst>
          </p:cNvPr>
          <p:cNvSpPr/>
          <p:nvPr userDrawn="1"/>
        </p:nvSpPr>
        <p:spPr>
          <a:xfrm>
            <a:off x="-5476" y="6176963"/>
            <a:ext cx="8117306" cy="681037"/>
          </a:xfrm>
          <a:custGeom>
            <a:avLst/>
            <a:gdLst>
              <a:gd name="connsiteX0" fmla="*/ 0 w 8336657"/>
              <a:gd name="connsiteY0" fmla="*/ 0 h 501650"/>
              <a:gd name="connsiteX1" fmla="*/ 8027717 w 8336657"/>
              <a:gd name="connsiteY1" fmla="*/ 0 h 501650"/>
              <a:gd name="connsiteX2" fmla="*/ 8336657 w 8336657"/>
              <a:gd name="connsiteY2" fmla="*/ 501650 h 501650"/>
              <a:gd name="connsiteX3" fmla="*/ 0 w 8336657"/>
              <a:gd name="connsiteY3" fmla="*/ 501650 h 501650"/>
              <a:gd name="connsiteX4" fmla="*/ 0 w 8336657"/>
              <a:gd name="connsiteY4" fmla="*/ 0 h 50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6657" h="501650">
                <a:moveTo>
                  <a:pt x="0" y="0"/>
                </a:moveTo>
                <a:lnTo>
                  <a:pt x="8027717" y="0"/>
                </a:lnTo>
                <a:lnTo>
                  <a:pt x="8336657" y="501650"/>
                </a:lnTo>
                <a:lnTo>
                  <a:pt x="0" y="501650"/>
                </a:lnTo>
                <a:lnTo>
                  <a:pt x="0" y="0"/>
                </a:lnTo>
                <a:close/>
              </a:path>
            </a:pathLst>
          </a:custGeom>
          <a:solidFill>
            <a:srgbClr val="8C8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cap="small" baseline="0">
              <a:solidFill>
                <a:srgbClr val="960000"/>
              </a:solidFill>
              <a:ea typeface="+mn-lt"/>
              <a:cs typeface="+mn-lt"/>
            </a:endParaRPr>
          </a:p>
        </p:txBody>
      </p:sp>
      <p:sp>
        <p:nvSpPr>
          <p:cNvPr id="17" name="Freeform: Shape 16">
            <a:extLst>
              <a:ext uri="{FF2B5EF4-FFF2-40B4-BE49-F238E27FC236}">
                <a16:creationId xmlns:a16="http://schemas.microsoft.com/office/drawing/2014/main" id="{26C0F640-34D3-4EAC-B771-9F8A1DDF1AD5}"/>
              </a:ext>
            </a:extLst>
          </p:cNvPr>
          <p:cNvSpPr/>
          <p:nvPr userDrawn="1"/>
        </p:nvSpPr>
        <p:spPr>
          <a:xfrm>
            <a:off x="7824417" y="6423738"/>
            <a:ext cx="2310639" cy="446177"/>
          </a:xfrm>
          <a:custGeom>
            <a:avLst/>
            <a:gdLst>
              <a:gd name="connsiteX0" fmla="*/ 162401 w 2211551"/>
              <a:gd name="connsiteY0" fmla="*/ 0 h 446177"/>
              <a:gd name="connsiteX1" fmla="*/ 2009012 w 2211551"/>
              <a:gd name="connsiteY1" fmla="*/ 0 h 446177"/>
              <a:gd name="connsiteX2" fmla="*/ 2029795 w 2211551"/>
              <a:gd name="connsiteY2" fmla="*/ 28186 h 446177"/>
              <a:gd name="connsiteX3" fmla="*/ 2211551 w 2211551"/>
              <a:gd name="connsiteY3" fmla="*/ 446177 h 446177"/>
              <a:gd name="connsiteX4" fmla="*/ 373459 w 2211551"/>
              <a:gd name="connsiteY4" fmla="*/ 446177 h 446177"/>
              <a:gd name="connsiteX5" fmla="*/ 0 w 2211551"/>
              <a:gd name="connsiteY5" fmla="*/ 0 h 446177"/>
              <a:gd name="connsiteX6" fmla="*/ 351 w 2211551"/>
              <a:gd name="connsiteY6" fmla="*/ 0 h 446177"/>
              <a:gd name="connsiteX7" fmla="*/ 977 w 2211551"/>
              <a:gd name="connsiteY7" fmla="*/ 1325 h 44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1551" h="446177">
                <a:moveTo>
                  <a:pt x="162401" y="0"/>
                </a:moveTo>
                <a:lnTo>
                  <a:pt x="2009012" y="0"/>
                </a:lnTo>
                <a:lnTo>
                  <a:pt x="2029795" y="28186"/>
                </a:lnTo>
                <a:lnTo>
                  <a:pt x="2211551" y="446177"/>
                </a:lnTo>
                <a:lnTo>
                  <a:pt x="373459" y="446177"/>
                </a:lnTo>
                <a:close/>
                <a:moveTo>
                  <a:pt x="0" y="0"/>
                </a:moveTo>
                <a:lnTo>
                  <a:pt x="351" y="0"/>
                </a:lnTo>
                <a:lnTo>
                  <a:pt x="977" y="1325"/>
                </a:lnTo>
                <a:close/>
              </a:path>
            </a:pathLst>
          </a:custGeom>
          <a:solidFill>
            <a:srgbClr val="FFD5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Slide Number Placeholder 6">
            <a:extLst>
              <a:ext uri="{FF2B5EF4-FFF2-40B4-BE49-F238E27FC236}">
                <a16:creationId xmlns:a16="http://schemas.microsoft.com/office/drawing/2014/main" id="{575DA27B-8105-4E33-8AF8-01B31B967688}"/>
              </a:ext>
            </a:extLst>
          </p:cNvPr>
          <p:cNvSpPr>
            <a:spLocks noGrp="1"/>
          </p:cNvSpPr>
          <p:nvPr>
            <p:ph type="sldNum" sz="quarter" idx="4"/>
          </p:nvPr>
        </p:nvSpPr>
        <p:spPr>
          <a:xfrm>
            <a:off x="11517998" y="6443957"/>
            <a:ext cx="594026" cy="365125"/>
          </a:xfrm>
          <a:prstGeom prst="rect">
            <a:avLst/>
          </a:prstGeom>
        </p:spPr>
        <p:txBody>
          <a:bodyPr/>
          <a:lstStyle/>
          <a:p>
            <a:fld id="{06E00476-8A9E-490F-AB18-73544A16AA09}" type="slidenum">
              <a:rPr lang="en-US" smtClean="0"/>
              <a:t>‹#›</a:t>
            </a:fld>
            <a:endParaRPr lang="en-US"/>
          </a:p>
        </p:txBody>
      </p:sp>
      <p:pic>
        <p:nvPicPr>
          <p:cNvPr id="14" name="Picture 13">
            <a:extLst>
              <a:ext uri="{FF2B5EF4-FFF2-40B4-BE49-F238E27FC236}">
                <a16:creationId xmlns:a16="http://schemas.microsoft.com/office/drawing/2014/main" id="{35610AE4-70F7-4464-A94B-CA6C6C3E23D4}"/>
              </a:ext>
            </a:extLst>
          </p:cNvPr>
          <p:cNvPicPr>
            <a:picLocks noChangeAspect="1"/>
          </p:cNvPicPr>
          <p:nvPr userDrawn="1"/>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10872827" y="299662"/>
            <a:ext cx="1180627" cy="1125423"/>
          </a:xfrm>
          <a:prstGeom prst="rect">
            <a:avLst/>
          </a:prstGeom>
        </p:spPr>
      </p:pic>
    </p:spTree>
    <p:extLst>
      <p:ext uri="{BB962C8B-B14F-4D97-AF65-F5344CB8AC3E}">
        <p14:creationId xmlns:p14="http://schemas.microsoft.com/office/powerpoint/2010/main" val="396983792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70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B5E1BAB-4B5B-4B3C-9C27-7EBDC4E4CD56}"/>
              </a:ext>
            </a:extLst>
          </p:cNvPr>
          <p:cNvSpPr/>
          <p:nvPr userDrawn="1"/>
        </p:nvSpPr>
        <p:spPr>
          <a:xfrm>
            <a:off x="-5477" y="260464"/>
            <a:ext cx="12192000" cy="1156669"/>
          </a:xfrm>
          <a:prstGeom prst="rect">
            <a:avLst/>
          </a:prstGeom>
          <a:gradFill flip="none" rotWithShape="1">
            <a:gsLst>
              <a:gs pos="0">
                <a:srgbClr val="FFD503"/>
              </a:gs>
              <a:gs pos="50000">
                <a:schemeClr val="accent4">
                  <a:lumMod val="40000"/>
                  <a:lumOff val="60000"/>
                </a:schemeClr>
              </a:gs>
              <a:gs pos="82000">
                <a:srgbClr val="FBF5E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388157B-55ED-4434-AE40-42AC08FCF9EE}"/>
              </a:ext>
            </a:extLst>
          </p:cNvPr>
          <p:cNvSpPr/>
          <p:nvPr userDrawn="1"/>
        </p:nvSpPr>
        <p:spPr>
          <a:xfrm>
            <a:off x="9712370" y="6411822"/>
            <a:ext cx="2479630" cy="446178"/>
          </a:xfrm>
          <a:custGeom>
            <a:avLst/>
            <a:gdLst>
              <a:gd name="connsiteX0" fmla="*/ 298591 w 2479630"/>
              <a:gd name="connsiteY0" fmla="*/ 0 h 446178"/>
              <a:gd name="connsiteX1" fmla="*/ 1219457 w 2479630"/>
              <a:gd name="connsiteY1" fmla="*/ 0 h 446178"/>
              <a:gd name="connsiteX2" fmla="*/ 1986323 w 2479630"/>
              <a:gd name="connsiteY2" fmla="*/ 0 h 446178"/>
              <a:gd name="connsiteX3" fmla="*/ 2479630 w 2479630"/>
              <a:gd name="connsiteY3" fmla="*/ 0 h 446178"/>
              <a:gd name="connsiteX4" fmla="*/ 2479630 w 2479630"/>
              <a:gd name="connsiteY4" fmla="*/ 446178 h 446178"/>
              <a:gd name="connsiteX5" fmla="*/ 1986323 w 2479630"/>
              <a:gd name="connsiteY5" fmla="*/ 446178 h 446178"/>
              <a:gd name="connsiteX6" fmla="*/ 1219457 w 2479630"/>
              <a:gd name="connsiteY6" fmla="*/ 446178 h 446178"/>
              <a:gd name="connsiteX7" fmla="*/ 511264 w 2479630"/>
              <a:gd name="connsiteY7" fmla="*/ 446178 h 446178"/>
              <a:gd name="connsiteX8" fmla="*/ 481192 w 2479630"/>
              <a:gd name="connsiteY8" fmla="*/ 419934 h 446178"/>
              <a:gd name="connsiteX9" fmla="*/ 0 w 2479630"/>
              <a:gd name="connsiteY9" fmla="*/ 0 h 446178"/>
              <a:gd name="connsiteX10" fmla="*/ 9677 w 2479630"/>
              <a:gd name="connsiteY10" fmla="*/ 0 h 446178"/>
              <a:gd name="connsiteX11" fmla="*/ 15595 w 2479630"/>
              <a:gd name="connsiteY11" fmla="*/ 13610 h 44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9630" h="446178">
                <a:moveTo>
                  <a:pt x="298591" y="0"/>
                </a:moveTo>
                <a:lnTo>
                  <a:pt x="1219457" y="0"/>
                </a:lnTo>
                <a:lnTo>
                  <a:pt x="1986323" y="0"/>
                </a:lnTo>
                <a:lnTo>
                  <a:pt x="2479630" y="0"/>
                </a:lnTo>
                <a:lnTo>
                  <a:pt x="2479630" y="446178"/>
                </a:lnTo>
                <a:lnTo>
                  <a:pt x="1986323" y="446178"/>
                </a:lnTo>
                <a:lnTo>
                  <a:pt x="1219457" y="446178"/>
                </a:lnTo>
                <a:lnTo>
                  <a:pt x="511264" y="446178"/>
                </a:lnTo>
                <a:lnTo>
                  <a:pt x="481192" y="419934"/>
                </a:lnTo>
                <a:close/>
                <a:moveTo>
                  <a:pt x="0" y="0"/>
                </a:moveTo>
                <a:lnTo>
                  <a:pt x="9677" y="0"/>
                </a:lnTo>
                <a:lnTo>
                  <a:pt x="15595" y="13610"/>
                </a:lnTo>
                <a:close/>
              </a:path>
            </a:pathLst>
          </a:custGeom>
          <a:solidFill>
            <a:srgbClr val="8C8C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1B912C80-5347-44ED-8B06-1DC44EF08903}"/>
              </a:ext>
            </a:extLst>
          </p:cNvPr>
          <p:cNvSpPr>
            <a:spLocks noGrp="1"/>
          </p:cNvSpPr>
          <p:nvPr>
            <p:ph type="title"/>
          </p:nvPr>
        </p:nvSpPr>
        <p:spPr>
          <a:xfrm>
            <a:off x="838200" y="316207"/>
            <a:ext cx="9019674"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B43589-420F-4F4A-BF4F-2F399F8294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Freeform: Shape 30">
            <a:extLst>
              <a:ext uri="{FF2B5EF4-FFF2-40B4-BE49-F238E27FC236}">
                <a16:creationId xmlns:a16="http://schemas.microsoft.com/office/drawing/2014/main" id="{53E311AD-340A-4568-B7E6-16296439AA59}"/>
              </a:ext>
            </a:extLst>
          </p:cNvPr>
          <p:cNvSpPr/>
          <p:nvPr userDrawn="1"/>
        </p:nvSpPr>
        <p:spPr>
          <a:xfrm>
            <a:off x="-5477" y="6176963"/>
            <a:ext cx="8117306" cy="681037"/>
          </a:xfrm>
          <a:custGeom>
            <a:avLst/>
            <a:gdLst>
              <a:gd name="connsiteX0" fmla="*/ 0 w 8336657"/>
              <a:gd name="connsiteY0" fmla="*/ 0 h 501650"/>
              <a:gd name="connsiteX1" fmla="*/ 8027717 w 8336657"/>
              <a:gd name="connsiteY1" fmla="*/ 0 h 501650"/>
              <a:gd name="connsiteX2" fmla="*/ 8336657 w 8336657"/>
              <a:gd name="connsiteY2" fmla="*/ 501650 h 501650"/>
              <a:gd name="connsiteX3" fmla="*/ 0 w 8336657"/>
              <a:gd name="connsiteY3" fmla="*/ 501650 h 501650"/>
              <a:gd name="connsiteX4" fmla="*/ 0 w 8336657"/>
              <a:gd name="connsiteY4" fmla="*/ 0 h 50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6657" h="501650">
                <a:moveTo>
                  <a:pt x="0" y="0"/>
                </a:moveTo>
                <a:lnTo>
                  <a:pt x="8027717" y="0"/>
                </a:lnTo>
                <a:lnTo>
                  <a:pt x="8336657" y="501650"/>
                </a:lnTo>
                <a:lnTo>
                  <a:pt x="0" y="501650"/>
                </a:lnTo>
                <a:lnTo>
                  <a:pt x="0" y="0"/>
                </a:lnTo>
                <a:close/>
              </a:path>
            </a:pathLst>
          </a:custGeom>
          <a:solidFill>
            <a:srgbClr val="FFD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600" cap="small" baseline="0">
              <a:solidFill>
                <a:srgbClr val="D8AA16"/>
              </a:solidFill>
            </a:endParaRPr>
          </a:p>
        </p:txBody>
      </p:sp>
      <p:sp>
        <p:nvSpPr>
          <p:cNvPr id="17" name="Freeform: Shape 16">
            <a:extLst>
              <a:ext uri="{FF2B5EF4-FFF2-40B4-BE49-F238E27FC236}">
                <a16:creationId xmlns:a16="http://schemas.microsoft.com/office/drawing/2014/main" id="{26C0F640-34D3-4EAC-B771-9F8A1DDF1AD5}"/>
              </a:ext>
            </a:extLst>
          </p:cNvPr>
          <p:cNvSpPr/>
          <p:nvPr userDrawn="1"/>
        </p:nvSpPr>
        <p:spPr>
          <a:xfrm>
            <a:off x="7824417" y="6423738"/>
            <a:ext cx="2310639" cy="446177"/>
          </a:xfrm>
          <a:custGeom>
            <a:avLst/>
            <a:gdLst>
              <a:gd name="connsiteX0" fmla="*/ 162401 w 2211551"/>
              <a:gd name="connsiteY0" fmla="*/ 0 h 446177"/>
              <a:gd name="connsiteX1" fmla="*/ 2009012 w 2211551"/>
              <a:gd name="connsiteY1" fmla="*/ 0 h 446177"/>
              <a:gd name="connsiteX2" fmla="*/ 2029795 w 2211551"/>
              <a:gd name="connsiteY2" fmla="*/ 28186 h 446177"/>
              <a:gd name="connsiteX3" fmla="*/ 2211551 w 2211551"/>
              <a:gd name="connsiteY3" fmla="*/ 446177 h 446177"/>
              <a:gd name="connsiteX4" fmla="*/ 373459 w 2211551"/>
              <a:gd name="connsiteY4" fmla="*/ 446177 h 446177"/>
              <a:gd name="connsiteX5" fmla="*/ 0 w 2211551"/>
              <a:gd name="connsiteY5" fmla="*/ 0 h 446177"/>
              <a:gd name="connsiteX6" fmla="*/ 351 w 2211551"/>
              <a:gd name="connsiteY6" fmla="*/ 0 h 446177"/>
              <a:gd name="connsiteX7" fmla="*/ 977 w 2211551"/>
              <a:gd name="connsiteY7" fmla="*/ 1325 h 44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1551" h="446177">
                <a:moveTo>
                  <a:pt x="162401" y="0"/>
                </a:moveTo>
                <a:lnTo>
                  <a:pt x="2009012" y="0"/>
                </a:lnTo>
                <a:lnTo>
                  <a:pt x="2029795" y="28186"/>
                </a:lnTo>
                <a:lnTo>
                  <a:pt x="2211551" y="446177"/>
                </a:lnTo>
                <a:lnTo>
                  <a:pt x="373459" y="446177"/>
                </a:lnTo>
                <a:close/>
                <a:moveTo>
                  <a:pt x="0" y="0"/>
                </a:moveTo>
                <a:lnTo>
                  <a:pt x="351" y="0"/>
                </a:lnTo>
                <a:lnTo>
                  <a:pt x="977" y="1325"/>
                </a:lnTo>
                <a:close/>
              </a:path>
            </a:pathLst>
          </a:custGeom>
          <a:solidFill>
            <a:srgbClr val="0045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Slide Number Placeholder 6">
            <a:extLst>
              <a:ext uri="{FF2B5EF4-FFF2-40B4-BE49-F238E27FC236}">
                <a16:creationId xmlns:a16="http://schemas.microsoft.com/office/drawing/2014/main" id="{6B05ED21-3DF7-48D1-AFC7-D43758B0B29E}"/>
              </a:ext>
            </a:extLst>
          </p:cNvPr>
          <p:cNvSpPr>
            <a:spLocks noGrp="1"/>
          </p:cNvSpPr>
          <p:nvPr>
            <p:ph type="sldNum" sz="quarter" idx="4"/>
          </p:nvPr>
        </p:nvSpPr>
        <p:spPr>
          <a:xfrm>
            <a:off x="11517998" y="6443957"/>
            <a:ext cx="594026" cy="365125"/>
          </a:xfrm>
          <a:prstGeom prst="rect">
            <a:avLst/>
          </a:prstGeom>
        </p:spPr>
        <p:txBody>
          <a:bodyPr/>
          <a:lstStyle/>
          <a:p>
            <a:fld id="{06E00476-8A9E-490F-AB18-73544A16AA09}" type="slidenum">
              <a:rPr lang="en-US" smtClean="0"/>
              <a:t>‹#›</a:t>
            </a:fld>
            <a:endParaRPr lang="en-US"/>
          </a:p>
        </p:txBody>
      </p:sp>
      <p:pic>
        <p:nvPicPr>
          <p:cNvPr id="11" name="Picture 10">
            <a:extLst>
              <a:ext uri="{FF2B5EF4-FFF2-40B4-BE49-F238E27FC236}">
                <a16:creationId xmlns:a16="http://schemas.microsoft.com/office/drawing/2014/main" id="{8AC47D0B-1E26-4529-9D42-7924416AC4A1}"/>
              </a:ext>
            </a:extLst>
          </p:cNvPr>
          <p:cNvPicPr>
            <a:picLocks noChangeAspect="1"/>
          </p:cNvPicPr>
          <p:nvPr userDrawn="1"/>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10328542" y="260464"/>
            <a:ext cx="1550504" cy="1156668"/>
          </a:xfrm>
          <a:prstGeom prst="rect">
            <a:avLst/>
          </a:prstGeom>
        </p:spPr>
      </p:pic>
    </p:spTree>
    <p:extLst>
      <p:ext uri="{BB962C8B-B14F-4D97-AF65-F5344CB8AC3E}">
        <p14:creationId xmlns:p14="http://schemas.microsoft.com/office/powerpoint/2010/main" val="1167197295"/>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826921-6E26-4769-826D-22D207FF001E}"/>
              </a:ext>
            </a:extLst>
          </p:cNvPr>
          <p:cNvPicPr>
            <a:picLocks noChangeAspect="1"/>
          </p:cNvPicPr>
          <p:nvPr userDrawn="1"/>
        </p:nvPicPr>
        <p:blipFill>
          <a:blip r:embed="rId3"/>
          <a:stretch>
            <a:fillRect/>
          </a:stretch>
        </p:blipFill>
        <p:spPr>
          <a:xfrm rot="10800000">
            <a:off x="2886322" y="0"/>
            <a:ext cx="9305677" cy="517358"/>
          </a:xfrm>
          <a:prstGeom prst="rect">
            <a:avLst/>
          </a:prstGeom>
        </p:spPr>
      </p:pic>
      <p:pic>
        <p:nvPicPr>
          <p:cNvPr id="3" name="Picture 2">
            <a:extLst>
              <a:ext uri="{FF2B5EF4-FFF2-40B4-BE49-F238E27FC236}">
                <a16:creationId xmlns:a16="http://schemas.microsoft.com/office/drawing/2014/main" id="{A47F8DB6-B8D9-4B25-88F5-8E67673C9B5F}"/>
              </a:ext>
            </a:extLst>
          </p:cNvPr>
          <p:cNvPicPr>
            <a:picLocks noChangeAspect="1"/>
          </p:cNvPicPr>
          <p:nvPr userDrawn="1"/>
        </p:nvPicPr>
        <p:blipFill>
          <a:blip r:embed="rId3"/>
          <a:stretch>
            <a:fillRect/>
          </a:stretch>
        </p:blipFill>
        <p:spPr>
          <a:xfrm>
            <a:off x="0" y="6244165"/>
            <a:ext cx="12192000" cy="613835"/>
          </a:xfrm>
          <a:prstGeom prst="rect">
            <a:avLst/>
          </a:prstGeom>
        </p:spPr>
      </p:pic>
      <p:pic>
        <p:nvPicPr>
          <p:cNvPr id="9" name="Picture 8">
            <a:extLst>
              <a:ext uri="{FF2B5EF4-FFF2-40B4-BE49-F238E27FC236}">
                <a16:creationId xmlns:a16="http://schemas.microsoft.com/office/drawing/2014/main" id="{43BA429D-E7AB-4983-BC24-A10CA4237C4A}"/>
              </a:ext>
            </a:extLst>
          </p:cNvPr>
          <p:cNvPicPr>
            <a:picLocks noChangeAspect="1"/>
          </p:cNvPicPr>
          <p:nvPr userDrawn="1"/>
        </p:nvPicPr>
        <p:blipFill>
          <a:blip r:embed="rId4"/>
          <a:stretch>
            <a:fillRect/>
          </a:stretch>
        </p:blipFill>
        <p:spPr>
          <a:xfrm>
            <a:off x="198021" y="53889"/>
            <a:ext cx="2286198" cy="469433"/>
          </a:xfrm>
          <a:prstGeom prst="rect">
            <a:avLst/>
          </a:prstGeom>
        </p:spPr>
      </p:pic>
    </p:spTree>
    <p:extLst>
      <p:ext uri="{BB962C8B-B14F-4D97-AF65-F5344CB8AC3E}">
        <p14:creationId xmlns:p14="http://schemas.microsoft.com/office/powerpoint/2010/main" val="3686563154"/>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99BA68-5124-4231-9131-C8556E1AFC2F}"/>
              </a:ext>
            </a:extLst>
          </p:cNvPr>
          <p:cNvSpPr>
            <a:spLocks noGrp="1"/>
          </p:cNvSpPr>
          <p:nvPr>
            <p:ph type="title"/>
          </p:nvPr>
        </p:nvSpPr>
        <p:spPr>
          <a:xfrm>
            <a:off x="1283110" y="365125"/>
            <a:ext cx="9660193"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39D35D-CBF9-40F9-ADD5-4F79B0A7D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15301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1" r:id="rId3"/>
    <p:sldLayoutId id="2147483673" r:id="rId4"/>
    <p:sldLayoutId id="2147483672" r:id="rId5"/>
    <p:sldLayoutId id="214748367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6C09C4-D22A-461D-A306-339EB1E4401F}"/>
              </a:ext>
            </a:extLst>
          </p:cNvPr>
          <p:cNvSpPr>
            <a:spLocks noGrp="1"/>
          </p:cNvSpPr>
          <p:nvPr>
            <p:ph type="title"/>
          </p:nvPr>
        </p:nvSpPr>
        <p:spPr>
          <a:xfrm>
            <a:off x="2453000" y="365125"/>
            <a:ext cx="890079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17922A-E35D-4B1A-8875-C4EE765AEB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Shape 8">
            <a:extLst>
              <a:ext uri="{FF2B5EF4-FFF2-40B4-BE49-F238E27FC236}">
                <a16:creationId xmlns:a16="http://schemas.microsoft.com/office/drawing/2014/main" id="{6E506EF4-A73D-4255-A1F7-9F819D45751E}"/>
              </a:ext>
            </a:extLst>
          </p:cNvPr>
          <p:cNvSpPr/>
          <p:nvPr userDrawn="1"/>
        </p:nvSpPr>
        <p:spPr>
          <a:xfrm>
            <a:off x="0" y="6536031"/>
            <a:ext cx="8345018" cy="320552"/>
          </a:xfrm>
          <a:custGeom>
            <a:avLst/>
            <a:gdLst>
              <a:gd name="connsiteX0" fmla="*/ 0 w 8336657"/>
              <a:gd name="connsiteY0" fmla="*/ 0 h 501650"/>
              <a:gd name="connsiteX1" fmla="*/ 8027717 w 8336657"/>
              <a:gd name="connsiteY1" fmla="*/ 0 h 501650"/>
              <a:gd name="connsiteX2" fmla="*/ 8336657 w 8336657"/>
              <a:gd name="connsiteY2" fmla="*/ 501650 h 501650"/>
              <a:gd name="connsiteX3" fmla="*/ 0 w 8336657"/>
              <a:gd name="connsiteY3" fmla="*/ 501650 h 501650"/>
              <a:gd name="connsiteX4" fmla="*/ 0 w 8336657"/>
              <a:gd name="connsiteY4" fmla="*/ 0 h 50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6657" h="501650">
                <a:moveTo>
                  <a:pt x="0" y="0"/>
                </a:moveTo>
                <a:lnTo>
                  <a:pt x="8027717" y="0"/>
                </a:lnTo>
                <a:lnTo>
                  <a:pt x="8336657" y="501650"/>
                </a:lnTo>
                <a:lnTo>
                  <a:pt x="0" y="501650"/>
                </a:lnTo>
                <a:lnTo>
                  <a:pt x="0" y="0"/>
                </a:lnTo>
                <a:close/>
              </a:path>
            </a:pathLst>
          </a:custGeom>
          <a:solidFill>
            <a:srgbClr val="004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600" cap="small" baseline="0">
              <a:solidFill>
                <a:srgbClr val="002060"/>
              </a:solidFill>
              <a:ea typeface="+mn-lt"/>
              <a:cs typeface="+mn-lt"/>
            </a:endParaRPr>
          </a:p>
        </p:txBody>
      </p:sp>
      <p:sp>
        <p:nvSpPr>
          <p:cNvPr id="10" name="Freeform: Shape 9">
            <a:extLst>
              <a:ext uri="{FF2B5EF4-FFF2-40B4-BE49-F238E27FC236}">
                <a16:creationId xmlns:a16="http://schemas.microsoft.com/office/drawing/2014/main" id="{4C4703E6-B44A-414B-A184-3B9323D66EE2}"/>
              </a:ext>
            </a:extLst>
          </p:cNvPr>
          <p:cNvSpPr/>
          <p:nvPr userDrawn="1"/>
        </p:nvSpPr>
        <p:spPr>
          <a:xfrm>
            <a:off x="8231478" y="6529917"/>
            <a:ext cx="2221523" cy="326665"/>
          </a:xfrm>
          <a:custGeom>
            <a:avLst/>
            <a:gdLst>
              <a:gd name="connsiteX0" fmla="*/ 285590 w 2221523"/>
              <a:gd name="connsiteY0" fmla="*/ 457200 h 457200"/>
              <a:gd name="connsiteX1" fmla="*/ 2221523 w 2221523"/>
              <a:gd name="connsiteY1" fmla="*/ 457200 h 457200"/>
              <a:gd name="connsiteX2" fmla="*/ 1935933 w 2221523"/>
              <a:gd name="connsiteY2" fmla="*/ 0 h 457200"/>
              <a:gd name="connsiteX3" fmla="*/ 0 w 2221523"/>
              <a:gd name="connsiteY3" fmla="*/ 0 h 457200"/>
              <a:gd name="connsiteX4" fmla="*/ 285590 w 2221523"/>
              <a:gd name="connsiteY4" fmla="*/ 4572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1523" h="457200">
                <a:moveTo>
                  <a:pt x="285590" y="457200"/>
                </a:moveTo>
                <a:lnTo>
                  <a:pt x="2221523" y="457200"/>
                </a:lnTo>
                <a:lnTo>
                  <a:pt x="1935933" y="0"/>
                </a:lnTo>
                <a:lnTo>
                  <a:pt x="0" y="0"/>
                </a:lnTo>
                <a:lnTo>
                  <a:pt x="285590" y="457200"/>
                </a:lnTo>
                <a:close/>
              </a:path>
            </a:pathLst>
          </a:custGeom>
          <a:solidFill>
            <a:srgbClr val="8C8C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BCD56FF-66EA-4B58-8957-93CDB0ED6293}"/>
              </a:ext>
            </a:extLst>
          </p:cNvPr>
          <p:cNvSpPr/>
          <p:nvPr userDrawn="1"/>
        </p:nvSpPr>
        <p:spPr>
          <a:xfrm>
            <a:off x="10075390" y="6530947"/>
            <a:ext cx="2107983" cy="327053"/>
          </a:xfrm>
          <a:custGeom>
            <a:avLst/>
            <a:gdLst>
              <a:gd name="connsiteX0" fmla="*/ 238253 w 2107983"/>
              <a:gd name="connsiteY0" fmla="*/ 0 h 327053"/>
              <a:gd name="connsiteX1" fmla="*/ 2099025 w 2107983"/>
              <a:gd name="connsiteY1" fmla="*/ 0 h 327053"/>
              <a:gd name="connsiteX2" fmla="*/ 2107983 w 2107983"/>
              <a:gd name="connsiteY2" fmla="*/ 8524 h 327053"/>
              <a:gd name="connsiteX3" fmla="*/ 2107983 w 2107983"/>
              <a:gd name="connsiteY3" fmla="*/ 327053 h 327053"/>
              <a:gd name="connsiteX4" fmla="*/ 526071 w 2107983"/>
              <a:gd name="connsiteY4" fmla="*/ 327053 h 327053"/>
              <a:gd name="connsiteX5" fmla="*/ 0 w 2107983"/>
              <a:gd name="connsiteY5" fmla="*/ 0 h 327053"/>
              <a:gd name="connsiteX6" fmla="*/ 367 w 2107983"/>
              <a:gd name="connsiteY6" fmla="*/ 0 h 327053"/>
              <a:gd name="connsiteX7" fmla="*/ 1021 w 2107983"/>
              <a:gd name="connsiteY7" fmla="*/ 971 h 32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7983" h="327053">
                <a:moveTo>
                  <a:pt x="238253" y="0"/>
                </a:moveTo>
                <a:lnTo>
                  <a:pt x="2099025" y="0"/>
                </a:lnTo>
                <a:lnTo>
                  <a:pt x="2107983" y="8524"/>
                </a:lnTo>
                <a:lnTo>
                  <a:pt x="2107983" y="327053"/>
                </a:lnTo>
                <a:lnTo>
                  <a:pt x="526071" y="327053"/>
                </a:lnTo>
                <a:close/>
                <a:moveTo>
                  <a:pt x="0" y="0"/>
                </a:moveTo>
                <a:lnTo>
                  <a:pt x="367" y="0"/>
                </a:lnTo>
                <a:lnTo>
                  <a:pt x="1021" y="971"/>
                </a:lnTo>
                <a:close/>
              </a:path>
            </a:pathLst>
          </a:custGeom>
          <a:solidFill>
            <a:srgbClr val="FFD5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48027021"/>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6C09C4-D22A-461D-A306-339EB1E4401F}"/>
              </a:ext>
            </a:extLst>
          </p:cNvPr>
          <p:cNvSpPr>
            <a:spLocks noGrp="1"/>
          </p:cNvSpPr>
          <p:nvPr>
            <p:ph type="title"/>
          </p:nvPr>
        </p:nvSpPr>
        <p:spPr>
          <a:xfrm>
            <a:off x="628651" y="365126"/>
            <a:ext cx="4229100" cy="120332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17922A-E35D-4B1A-8875-C4EE765AEB45}"/>
              </a:ext>
            </a:extLst>
          </p:cNvPr>
          <p:cNvSpPr>
            <a:spLocks noGrp="1"/>
          </p:cNvSpPr>
          <p:nvPr>
            <p:ph type="body" idx="1"/>
          </p:nvPr>
        </p:nvSpPr>
        <p:spPr>
          <a:xfrm>
            <a:off x="628652" y="1825625"/>
            <a:ext cx="42291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9A5F838-3E90-4C7E-A4EA-F66B58CFA199}"/>
              </a:ext>
            </a:extLst>
          </p:cNvPr>
          <p:cNvSpPr/>
          <p:nvPr userDrawn="1"/>
        </p:nvSpPr>
        <p:spPr>
          <a:xfrm>
            <a:off x="9061450" y="0"/>
            <a:ext cx="3130550" cy="6858000"/>
          </a:xfrm>
          <a:prstGeom prst="rect">
            <a:avLst/>
          </a:prstGeom>
          <a:solidFill>
            <a:srgbClr val="004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C11B340-2C12-4EA6-A365-2549C53E5EE3}"/>
              </a:ext>
            </a:extLst>
          </p:cNvPr>
          <p:cNvSpPr/>
          <p:nvPr userDrawn="1"/>
        </p:nvSpPr>
        <p:spPr>
          <a:xfrm>
            <a:off x="0" y="869950"/>
            <a:ext cx="139700" cy="698500"/>
          </a:xfrm>
          <a:prstGeom prst="rect">
            <a:avLst/>
          </a:prstGeom>
          <a:solidFill>
            <a:srgbClr val="004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C274BE7-DB6B-426D-8DDA-9E947BA31689}"/>
              </a:ext>
            </a:extLst>
          </p:cNvPr>
          <p:cNvSpPr/>
          <p:nvPr userDrawn="1"/>
        </p:nvSpPr>
        <p:spPr>
          <a:xfrm>
            <a:off x="184150" y="869950"/>
            <a:ext cx="215900" cy="698500"/>
          </a:xfrm>
          <a:prstGeom prst="rect">
            <a:avLst/>
          </a:prstGeom>
          <a:solidFill>
            <a:srgbClr val="004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E260FFDC-D48A-4E10-B236-336B8FD674AF}"/>
              </a:ext>
            </a:extLst>
          </p:cNvPr>
          <p:cNvCxnSpPr/>
          <p:nvPr userDrawn="1"/>
        </p:nvCxnSpPr>
        <p:spPr>
          <a:xfrm>
            <a:off x="558800" y="1644650"/>
            <a:ext cx="3784600" cy="0"/>
          </a:xfrm>
          <a:prstGeom prst="line">
            <a:avLst/>
          </a:prstGeom>
          <a:ln w="19050">
            <a:solidFill>
              <a:srgbClr val="00457C"/>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7A820F4-D4FD-4231-AB2D-A955389B5CC6}"/>
              </a:ext>
            </a:extLst>
          </p:cNvPr>
          <p:cNvSpPr/>
          <p:nvPr userDrawn="1"/>
        </p:nvSpPr>
        <p:spPr>
          <a:xfrm>
            <a:off x="5245100" y="365126"/>
            <a:ext cx="6502400" cy="6156288"/>
          </a:xfrm>
          <a:prstGeom prst="rect">
            <a:avLst/>
          </a:prstGeom>
          <a:solidFill>
            <a:schemeClr val="bg1"/>
          </a:solidFill>
          <a:ln>
            <a:noFill/>
          </a:ln>
          <a:effectLst>
            <a:outerShdw blurRad="50800" dist="419100" dir="2700000" sx="97000" sy="97000" algn="tl" rotWithShape="0">
              <a:schemeClr val="tx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1012799"/>
      </p:ext>
    </p:ext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6C09C4-D22A-461D-A306-339EB1E4401F}"/>
              </a:ext>
            </a:extLst>
          </p:cNvPr>
          <p:cNvSpPr>
            <a:spLocks noGrp="1"/>
          </p:cNvSpPr>
          <p:nvPr>
            <p:ph type="title"/>
          </p:nvPr>
        </p:nvSpPr>
        <p:spPr>
          <a:xfrm>
            <a:off x="628651" y="365126"/>
            <a:ext cx="4229100" cy="120332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17922A-E35D-4B1A-8875-C4EE765AEB45}"/>
              </a:ext>
            </a:extLst>
          </p:cNvPr>
          <p:cNvSpPr>
            <a:spLocks noGrp="1"/>
          </p:cNvSpPr>
          <p:nvPr>
            <p:ph type="body" idx="1"/>
          </p:nvPr>
        </p:nvSpPr>
        <p:spPr>
          <a:xfrm>
            <a:off x="628652" y="1825625"/>
            <a:ext cx="42291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9A5F838-3E90-4C7E-A4EA-F66B58CFA199}"/>
              </a:ext>
            </a:extLst>
          </p:cNvPr>
          <p:cNvSpPr/>
          <p:nvPr userDrawn="1"/>
        </p:nvSpPr>
        <p:spPr>
          <a:xfrm>
            <a:off x="9061450" y="0"/>
            <a:ext cx="3130550" cy="6858000"/>
          </a:xfrm>
          <a:prstGeom prst="rect">
            <a:avLst/>
          </a:prstGeom>
          <a:solidFill>
            <a:srgbClr val="FFD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C11B340-2C12-4EA6-A365-2549C53E5EE3}"/>
              </a:ext>
            </a:extLst>
          </p:cNvPr>
          <p:cNvSpPr/>
          <p:nvPr userDrawn="1"/>
        </p:nvSpPr>
        <p:spPr>
          <a:xfrm>
            <a:off x="-25638" y="869950"/>
            <a:ext cx="139700" cy="698500"/>
          </a:xfrm>
          <a:prstGeom prst="rect">
            <a:avLst/>
          </a:prstGeom>
          <a:solidFill>
            <a:srgbClr val="FFD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C274BE7-DB6B-426D-8DDA-9E947BA31689}"/>
              </a:ext>
            </a:extLst>
          </p:cNvPr>
          <p:cNvSpPr/>
          <p:nvPr userDrawn="1"/>
        </p:nvSpPr>
        <p:spPr>
          <a:xfrm>
            <a:off x="184150" y="869950"/>
            <a:ext cx="215900" cy="698500"/>
          </a:xfrm>
          <a:prstGeom prst="rect">
            <a:avLst/>
          </a:prstGeom>
          <a:solidFill>
            <a:srgbClr val="FFD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E260FFDC-D48A-4E10-B236-336B8FD674AF}"/>
              </a:ext>
            </a:extLst>
          </p:cNvPr>
          <p:cNvCxnSpPr/>
          <p:nvPr userDrawn="1"/>
        </p:nvCxnSpPr>
        <p:spPr>
          <a:xfrm>
            <a:off x="558800" y="1644650"/>
            <a:ext cx="3784600" cy="0"/>
          </a:xfrm>
          <a:prstGeom prst="line">
            <a:avLst/>
          </a:prstGeom>
          <a:ln w="19050">
            <a:solidFill>
              <a:srgbClr val="FFD50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7A820F4-D4FD-4231-AB2D-A955389B5CC6}"/>
              </a:ext>
            </a:extLst>
          </p:cNvPr>
          <p:cNvSpPr/>
          <p:nvPr userDrawn="1"/>
        </p:nvSpPr>
        <p:spPr>
          <a:xfrm>
            <a:off x="5219463" y="365126"/>
            <a:ext cx="6502400" cy="6156288"/>
          </a:xfrm>
          <a:prstGeom prst="rect">
            <a:avLst/>
          </a:prstGeom>
          <a:solidFill>
            <a:schemeClr val="bg1"/>
          </a:solidFill>
          <a:ln>
            <a:noFill/>
          </a:ln>
          <a:effectLst>
            <a:outerShdw blurRad="50800" dist="419100" dir="2700000" sx="97000" sy="97000" algn="tl" rotWithShape="0">
              <a:schemeClr val="tx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3743619"/>
      </p:ext>
    </p:extLst>
  </p:cSld>
  <p:clrMap bg1="lt1" tx1="dk1" bg2="lt2" tx2="dk2" accent1="accent1" accent2="accent2" accent3="accent3" accent4="accent4" accent5="accent5" accent6="accent6" hlink="hlink" folHlink="folHlink"/>
  <p:sldLayoutIdLst>
    <p:sldLayoutId id="2147483696" r:id="rId1"/>
    <p:sldLayoutId id="214748373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microsoft.com/office/2007/relationships/hdphoto" Target="../media/hdphoto4.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2.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hyperlink" Target="mailto:rgera@nps.edu" TargetMode="External"/><Relationship Id="rId2" Type="http://schemas.openxmlformats.org/officeDocument/2006/relationships/hyperlink" Target="https://faculty.nps.edu/rgera/MA4404/NetworkProfileSummaryResources.html" TargetMode="External"/><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hyperlink" Target="http://faculty.nps.edu/rgera/MA4404.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hyperlink" Target="http://faculty.nps.edu/rgera/MA4404/NetworkProfileSummaryResources.html"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tiff"/><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576945" y="5523173"/>
            <a:ext cx="9410007" cy="1081290"/>
          </a:xfrm>
          <a:prstGeom prst="rect">
            <a:avLst/>
          </a:prstGeom>
        </p:spPr>
        <p:txBody>
          <a:bodyPr/>
          <a:lstStyle>
            <a:lvl1pPr algn="r" rtl="0" eaLnBrk="0" fontAlgn="base" hangingPunct="0">
              <a:spcBef>
                <a:spcPct val="0"/>
              </a:spcBef>
              <a:spcAft>
                <a:spcPct val="0"/>
              </a:spcAft>
              <a:defRPr sz="3200" b="1">
                <a:solidFill>
                  <a:schemeClr val="bg1"/>
                </a:solidFill>
                <a:latin typeface="+mj-lt"/>
                <a:ea typeface="MS PGothic" pitchFamily="34" charset="-128"/>
                <a:cs typeface="ＭＳ Ｐゴシック" pitchFamily="28" charset="-128"/>
              </a:defRPr>
            </a:lvl1pPr>
            <a:lvl2pPr algn="r" rtl="0" eaLnBrk="0" fontAlgn="base" hangingPunct="0">
              <a:spcBef>
                <a:spcPct val="0"/>
              </a:spcBef>
              <a:spcAft>
                <a:spcPct val="0"/>
              </a:spcAft>
              <a:defRPr sz="3200" b="1">
                <a:solidFill>
                  <a:schemeClr val="bg1"/>
                </a:solidFill>
                <a:latin typeface="Times" pitchFamily="28" charset="0"/>
                <a:ea typeface="MS PGothic" pitchFamily="34" charset="-128"/>
                <a:cs typeface="ＭＳ Ｐゴシック" pitchFamily="28" charset="-128"/>
              </a:defRPr>
            </a:lvl2pPr>
            <a:lvl3pPr algn="r" rtl="0" eaLnBrk="0" fontAlgn="base" hangingPunct="0">
              <a:spcBef>
                <a:spcPct val="0"/>
              </a:spcBef>
              <a:spcAft>
                <a:spcPct val="0"/>
              </a:spcAft>
              <a:defRPr sz="3200" b="1">
                <a:solidFill>
                  <a:schemeClr val="bg1"/>
                </a:solidFill>
                <a:latin typeface="Times" pitchFamily="28" charset="0"/>
                <a:ea typeface="MS PGothic" pitchFamily="34" charset="-128"/>
                <a:cs typeface="ＭＳ Ｐゴシック" pitchFamily="28" charset="-128"/>
              </a:defRPr>
            </a:lvl3pPr>
            <a:lvl4pPr algn="r" rtl="0" eaLnBrk="0" fontAlgn="base" hangingPunct="0">
              <a:spcBef>
                <a:spcPct val="0"/>
              </a:spcBef>
              <a:spcAft>
                <a:spcPct val="0"/>
              </a:spcAft>
              <a:defRPr sz="3200" b="1">
                <a:solidFill>
                  <a:schemeClr val="bg1"/>
                </a:solidFill>
                <a:latin typeface="Times" pitchFamily="28" charset="0"/>
                <a:ea typeface="MS PGothic" pitchFamily="34" charset="-128"/>
                <a:cs typeface="ＭＳ Ｐゴシック" pitchFamily="28" charset="-128"/>
              </a:defRPr>
            </a:lvl4pPr>
            <a:lvl5pPr algn="r" rtl="0" eaLnBrk="0" fontAlgn="base" hangingPunct="0">
              <a:spcBef>
                <a:spcPct val="0"/>
              </a:spcBef>
              <a:spcAft>
                <a:spcPct val="0"/>
              </a:spcAft>
              <a:defRPr sz="3200" b="1">
                <a:solidFill>
                  <a:schemeClr val="bg1"/>
                </a:solidFill>
                <a:latin typeface="Times" pitchFamily="28" charset="0"/>
                <a:ea typeface="MS PGothic" pitchFamily="34" charset="-128"/>
                <a:cs typeface="ＭＳ Ｐゴシック" pitchFamily="28" charset="-128"/>
              </a:defRPr>
            </a:lvl5pPr>
            <a:lvl6pPr marL="457200" algn="r" rtl="0" eaLnBrk="0" fontAlgn="base" hangingPunct="0">
              <a:spcBef>
                <a:spcPct val="0"/>
              </a:spcBef>
              <a:spcAft>
                <a:spcPct val="0"/>
              </a:spcAft>
              <a:defRPr sz="3200" b="1">
                <a:solidFill>
                  <a:schemeClr val="bg1"/>
                </a:solidFill>
                <a:latin typeface="Times" pitchFamily="28" charset="0"/>
                <a:ea typeface="ＭＳ Ｐゴシック" pitchFamily="28" charset="-128"/>
              </a:defRPr>
            </a:lvl6pPr>
            <a:lvl7pPr marL="914400" algn="r" rtl="0" eaLnBrk="0" fontAlgn="base" hangingPunct="0">
              <a:spcBef>
                <a:spcPct val="0"/>
              </a:spcBef>
              <a:spcAft>
                <a:spcPct val="0"/>
              </a:spcAft>
              <a:defRPr sz="3200" b="1">
                <a:solidFill>
                  <a:schemeClr val="bg1"/>
                </a:solidFill>
                <a:latin typeface="Times" pitchFamily="28" charset="0"/>
                <a:ea typeface="ＭＳ Ｐゴシック" pitchFamily="28" charset="-128"/>
              </a:defRPr>
            </a:lvl7pPr>
            <a:lvl8pPr marL="1371600" algn="r" rtl="0" eaLnBrk="0" fontAlgn="base" hangingPunct="0">
              <a:spcBef>
                <a:spcPct val="0"/>
              </a:spcBef>
              <a:spcAft>
                <a:spcPct val="0"/>
              </a:spcAft>
              <a:defRPr sz="3200" b="1">
                <a:solidFill>
                  <a:schemeClr val="bg1"/>
                </a:solidFill>
                <a:latin typeface="Times" pitchFamily="28" charset="0"/>
                <a:ea typeface="ＭＳ Ｐゴシック" pitchFamily="28" charset="-128"/>
              </a:defRPr>
            </a:lvl8pPr>
            <a:lvl9pPr marL="1828800" algn="r" rtl="0" eaLnBrk="0" fontAlgn="base" hangingPunct="0">
              <a:spcBef>
                <a:spcPct val="0"/>
              </a:spcBef>
              <a:spcAft>
                <a:spcPct val="0"/>
              </a:spcAft>
              <a:defRPr sz="3200" b="1">
                <a:solidFill>
                  <a:schemeClr val="bg1"/>
                </a:solidFill>
                <a:latin typeface="Times" pitchFamily="28" charset="0"/>
                <a:ea typeface="ＭＳ Ｐゴシック" pitchFamily="28" charset="-128"/>
              </a:defRPr>
            </a:lvl9pPr>
          </a:lstStyle>
          <a:p>
            <a:pPr algn="l"/>
            <a:r>
              <a:rPr lang="en-US" altLang="en-US" sz="2800" dirty="0">
                <a:solidFill>
                  <a:schemeClr val="accent1">
                    <a:lumMod val="75000"/>
                  </a:schemeClr>
                </a:solidFill>
                <a:latin typeface="Aileron Light" panose="00000400000000000000" pitchFamily="50" charset="0"/>
                <a:cs typeface="Arial" pitchFamily="34" charset="0"/>
              </a:rPr>
              <a:t>Lab exploration: Network Profile Summary</a:t>
            </a:r>
          </a:p>
        </p:txBody>
      </p:sp>
      <p:sp>
        <p:nvSpPr>
          <p:cNvPr id="8" name="Text Box 4"/>
          <p:cNvSpPr txBox="1">
            <a:spLocks noChangeArrowheads="1"/>
          </p:cNvSpPr>
          <p:nvPr/>
        </p:nvSpPr>
        <p:spPr bwMode="auto">
          <a:xfrm>
            <a:off x="137160" y="55534"/>
            <a:ext cx="3200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eaLnBrk="1" hangingPunct="1">
              <a:spcBef>
                <a:spcPct val="50000"/>
              </a:spcBef>
              <a:buFontTx/>
              <a:buNone/>
            </a:pPr>
            <a:r>
              <a:rPr lang="en-US" altLang="en-US" sz="1600" i="1">
                <a:solidFill>
                  <a:schemeClr val="bg1"/>
                </a:solidFill>
                <a:latin typeface="Arial" pitchFamily="34" charset="0"/>
                <a:cs typeface="Arial" pitchFamily="34" charset="0"/>
              </a:rPr>
              <a:t>Excellence Through Knowledge</a:t>
            </a:r>
          </a:p>
        </p:txBody>
      </p:sp>
      <p:sp>
        <p:nvSpPr>
          <p:cNvPr id="6" name="Text Box 4">
            <a:extLst>
              <a:ext uri="{FF2B5EF4-FFF2-40B4-BE49-F238E27FC236}">
                <a16:creationId xmlns:a16="http://schemas.microsoft.com/office/drawing/2014/main" id="{0AF49FF9-E536-4CFE-ADB4-91157FC72944}"/>
              </a:ext>
            </a:extLst>
          </p:cNvPr>
          <p:cNvSpPr txBox="1">
            <a:spLocks noChangeArrowheads="1"/>
          </p:cNvSpPr>
          <p:nvPr/>
        </p:nvSpPr>
        <p:spPr bwMode="auto">
          <a:xfrm>
            <a:off x="0" y="507847"/>
            <a:ext cx="4804756"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indent="0">
              <a:buNone/>
            </a:pPr>
            <a:r>
              <a:rPr lang="en-US" sz="1600" b="1" i="0" dirty="0">
                <a:solidFill>
                  <a:schemeClr val="accent1">
                    <a:lumMod val="75000"/>
                  </a:schemeClr>
                </a:solidFill>
                <a:effectLst/>
                <a:latin typeface="Aileron Light" panose="00000400000000000000" pitchFamily="50" charset="0"/>
              </a:rPr>
              <a:t>Prof. Ralucca Gera, rgera@nps.edu </a:t>
            </a:r>
          </a:p>
          <a:p>
            <a:pPr indent="0">
              <a:buNone/>
            </a:pPr>
            <a:r>
              <a:rPr lang="en-US" sz="1600" b="1" i="0" dirty="0">
                <a:solidFill>
                  <a:schemeClr val="accent1">
                    <a:lumMod val="75000"/>
                  </a:schemeClr>
                </a:solidFill>
                <a:effectLst/>
                <a:latin typeface="Aileron Light" panose="00000400000000000000" pitchFamily="50" charset="0"/>
              </a:rPr>
              <a:t>Applied Mathematics Department, </a:t>
            </a:r>
            <a:br>
              <a:rPr lang="en-US" sz="1600" b="1" i="0" dirty="0">
                <a:solidFill>
                  <a:schemeClr val="accent1">
                    <a:lumMod val="75000"/>
                  </a:schemeClr>
                </a:solidFill>
                <a:effectLst/>
                <a:latin typeface="Aileron Light" panose="00000400000000000000" pitchFamily="50" charset="0"/>
              </a:rPr>
            </a:br>
            <a:r>
              <a:rPr lang="en-US" sz="1600" b="1" i="0" dirty="0">
                <a:solidFill>
                  <a:schemeClr val="accent1">
                    <a:lumMod val="75000"/>
                  </a:schemeClr>
                </a:solidFill>
                <a:effectLst/>
                <a:latin typeface="Aileron Light" panose="00000400000000000000" pitchFamily="50" charset="0"/>
              </a:rPr>
              <a:t>Naval Postgraduate School</a:t>
            </a:r>
            <a:endParaRPr lang="en-US" sz="1600" b="1" i="0" dirty="0">
              <a:solidFill>
                <a:schemeClr val="accent1">
                  <a:lumMod val="75000"/>
                </a:schemeClr>
              </a:solidFill>
              <a:effectLst/>
              <a:latin typeface="Segoe UI" panose="020B0502040204020203" pitchFamily="34" charset="0"/>
            </a:endParaRPr>
          </a:p>
        </p:txBody>
      </p:sp>
    </p:spTree>
    <p:custDataLst>
      <p:tags r:id="rId1"/>
    </p:custDataLst>
    <p:extLst>
      <p:ext uri="{BB962C8B-B14F-4D97-AF65-F5344CB8AC3E}">
        <p14:creationId xmlns:p14="http://schemas.microsoft.com/office/powerpoint/2010/main" val="1835177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4294967295"/>
          </p:nvPr>
        </p:nvSpPr>
        <p:spPr>
          <a:xfrm>
            <a:off x="9448800" y="6356350"/>
            <a:ext cx="2743200" cy="365125"/>
          </a:xfrm>
        </p:spPr>
        <p:txBody>
          <a:bodyPr/>
          <a:lstStyle/>
          <a:p>
            <a:fld id="{A2912448-FEEC-49E8-9588-2DF1F90D57C2}" type="slidenum">
              <a:rPr lang="en-US" smtClean="0"/>
              <a:t>10</a:t>
            </a:fld>
            <a:endParaRPr lang="en-US"/>
          </a:p>
        </p:txBody>
      </p:sp>
      <p:grpSp>
        <p:nvGrpSpPr>
          <p:cNvPr id="29" name="Group 28">
            <a:extLst>
              <a:ext uri="{FF2B5EF4-FFF2-40B4-BE49-F238E27FC236}">
                <a16:creationId xmlns:a16="http://schemas.microsoft.com/office/drawing/2014/main" id="{F7E53708-4B00-4E94-9B7F-2880804F4970}"/>
              </a:ext>
            </a:extLst>
          </p:cNvPr>
          <p:cNvGrpSpPr/>
          <p:nvPr/>
        </p:nvGrpSpPr>
        <p:grpSpPr>
          <a:xfrm>
            <a:off x="2039738" y="630827"/>
            <a:ext cx="4333860" cy="3133323"/>
            <a:chOff x="0" y="1"/>
            <a:chExt cx="9144000" cy="6858000"/>
          </a:xfrm>
        </p:grpSpPr>
        <p:pic>
          <p:nvPicPr>
            <p:cNvPr id="30" name="Picture 29" descr="Screen Shot 2016-01-04 at 9.41.31 PM.png">
              <a:extLst>
                <a:ext uri="{FF2B5EF4-FFF2-40B4-BE49-F238E27FC236}">
                  <a16:creationId xmlns:a16="http://schemas.microsoft.com/office/drawing/2014/main" id="{43906176-ECED-4370-89F4-7C39A3E28B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6858000"/>
            </a:xfrm>
            <a:prstGeom prst="rect">
              <a:avLst/>
            </a:prstGeom>
            <a:ln>
              <a:solidFill>
                <a:schemeClr val="tx1"/>
              </a:solidFill>
            </a:ln>
          </p:spPr>
        </p:pic>
        <p:pic>
          <p:nvPicPr>
            <p:cNvPr id="31" name="Picture 30" descr="Screen Shot 2016-01-04 at 9.34.37 PM.png">
              <a:extLst>
                <a:ext uri="{FF2B5EF4-FFF2-40B4-BE49-F238E27FC236}">
                  <a16:creationId xmlns:a16="http://schemas.microsoft.com/office/drawing/2014/main" id="{5B466779-6AC9-4D7E-A6DC-2DC2200D0A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4090" y="5981367"/>
              <a:ext cx="2034363" cy="491053"/>
            </a:xfrm>
            <a:prstGeom prst="rect">
              <a:avLst/>
            </a:prstGeom>
            <a:ln>
              <a:solidFill>
                <a:schemeClr val="tx1"/>
              </a:solidFill>
            </a:ln>
          </p:spPr>
        </p:pic>
      </p:grpSp>
      <p:pic>
        <p:nvPicPr>
          <p:cNvPr id="4" name="Picture 3">
            <a:extLst>
              <a:ext uri="{FF2B5EF4-FFF2-40B4-BE49-F238E27FC236}">
                <a16:creationId xmlns:a16="http://schemas.microsoft.com/office/drawing/2014/main" id="{71BFA798-8923-4F7A-A54F-7FC0BB1FDE2F}"/>
              </a:ext>
            </a:extLst>
          </p:cNvPr>
          <p:cNvPicPr>
            <a:picLocks noChangeAspect="1"/>
          </p:cNvPicPr>
          <p:nvPr/>
        </p:nvPicPr>
        <p:blipFill rotWithShape="1">
          <a:blip r:embed="rId5"/>
          <a:srcRect l="533" t="9380" b="14340"/>
          <a:stretch/>
        </p:blipFill>
        <p:spPr>
          <a:xfrm>
            <a:off x="2017173" y="3913857"/>
            <a:ext cx="4333634" cy="2532255"/>
          </a:xfrm>
          <a:prstGeom prst="rect">
            <a:avLst/>
          </a:prstGeom>
        </p:spPr>
      </p:pic>
      <p:sp>
        <p:nvSpPr>
          <p:cNvPr id="5" name="TextBox 4">
            <a:extLst>
              <a:ext uri="{FF2B5EF4-FFF2-40B4-BE49-F238E27FC236}">
                <a16:creationId xmlns:a16="http://schemas.microsoft.com/office/drawing/2014/main" id="{A0B87282-6126-48B3-A111-3FE2A687A981}"/>
              </a:ext>
            </a:extLst>
          </p:cNvPr>
          <p:cNvSpPr txBox="1"/>
          <p:nvPr/>
        </p:nvSpPr>
        <p:spPr>
          <a:xfrm>
            <a:off x="3265641" y="3893937"/>
            <a:ext cx="2349500" cy="369332"/>
          </a:xfrm>
          <a:prstGeom prst="rect">
            <a:avLst/>
          </a:prstGeom>
          <a:noFill/>
        </p:spPr>
        <p:txBody>
          <a:bodyPr wrap="square" rtlCol="0">
            <a:spAutoFit/>
          </a:bodyPr>
          <a:lstStyle/>
          <a:p>
            <a:r>
              <a:rPr lang="en-US" sz="1800" dirty="0"/>
              <a:t>Degree Distribution</a:t>
            </a:r>
          </a:p>
        </p:txBody>
      </p:sp>
      <p:sp>
        <p:nvSpPr>
          <p:cNvPr id="6" name="Rectangle 5">
            <a:extLst>
              <a:ext uri="{FF2B5EF4-FFF2-40B4-BE49-F238E27FC236}">
                <a16:creationId xmlns:a16="http://schemas.microsoft.com/office/drawing/2014/main" id="{C3F3E773-5CC4-403F-BC9D-354475EFB838}"/>
              </a:ext>
            </a:extLst>
          </p:cNvPr>
          <p:cNvSpPr/>
          <p:nvPr/>
        </p:nvSpPr>
        <p:spPr>
          <a:xfrm>
            <a:off x="6757155" y="264828"/>
            <a:ext cx="4333859" cy="3098800"/>
          </a:xfrm>
          <a:prstGeom prst="rect">
            <a:avLst/>
          </a:prstGeom>
          <a:solidFill>
            <a:srgbClr val="12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Box 8"/>
          <p:cNvSpPr txBox="1"/>
          <p:nvPr/>
        </p:nvSpPr>
        <p:spPr>
          <a:xfrm>
            <a:off x="7200019" y="475400"/>
            <a:ext cx="3448130" cy="2677656"/>
          </a:xfrm>
          <a:prstGeom prst="rect">
            <a:avLst/>
          </a:prstGeom>
          <a:noFill/>
        </p:spPr>
        <p:txBody>
          <a:bodyPr wrap="square" rtlCol="0">
            <a:spAutoFit/>
          </a:bodyPr>
          <a:lstStyle/>
          <a:p>
            <a:r>
              <a:rPr lang="en-US" sz="2400" b="1" dirty="0">
                <a:latin typeface="Roboto" panose="02000000000000000000" pitchFamily="2" charset="0"/>
                <a:ea typeface="Roboto" panose="02000000000000000000" pitchFamily="2" charset="0"/>
              </a:rPr>
              <a:t>Small,  Dark,  Real, Multiplex Network of the five Terrorist Organizations in Indonesia rendered as a Monoplex Network by Gephi. </a:t>
            </a:r>
          </a:p>
        </p:txBody>
      </p:sp>
      <p:sp>
        <p:nvSpPr>
          <p:cNvPr id="10" name="Rectangle 9">
            <a:extLst>
              <a:ext uri="{FF2B5EF4-FFF2-40B4-BE49-F238E27FC236}">
                <a16:creationId xmlns:a16="http://schemas.microsoft.com/office/drawing/2014/main" id="{A76A0592-67D4-4CA1-9A9B-EDC750C6B7ED}"/>
              </a:ext>
            </a:extLst>
          </p:cNvPr>
          <p:cNvSpPr/>
          <p:nvPr/>
        </p:nvSpPr>
        <p:spPr>
          <a:xfrm>
            <a:off x="7044742" y="3702656"/>
            <a:ext cx="2308738" cy="1477328"/>
          </a:xfrm>
          <a:prstGeom prst="rect">
            <a:avLst/>
          </a:prstGeom>
        </p:spPr>
        <p:txBody>
          <a:bodyPr wrap="square">
            <a:spAutoFit/>
          </a:bodyPr>
          <a:lstStyle/>
          <a:p>
            <a:r>
              <a:rPr lang="en-US" sz="1800" dirty="0"/>
              <a:t>V = 133</a:t>
            </a:r>
          </a:p>
          <a:p>
            <a:r>
              <a:rPr lang="en-US" sz="1800" dirty="0"/>
              <a:t>E = 2451</a:t>
            </a:r>
          </a:p>
          <a:p>
            <a:r>
              <a:rPr lang="en-US" sz="1800" dirty="0"/>
              <a:t>Layers = 14</a:t>
            </a:r>
          </a:p>
          <a:p>
            <a:r>
              <a:rPr lang="en-US" sz="1800" dirty="0"/>
              <a:t>AVG Path Length: 2.13</a:t>
            </a:r>
          </a:p>
          <a:p>
            <a:r>
              <a:rPr lang="en-US" sz="1800" dirty="0"/>
              <a:t>Clustering Coeff: 0.71</a:t>
            </a:r>
          </a:p>
        </p:txBody>
      </p:sp>
      <p:sp>
        <p:nvSpPr>
          <p:cNvPr id="14" name="Rectangle 13">
            <a:extLst>
              <a:ext uri="{FF2B5EF4-FFF2-40B4-BE49-F238E27FC236}">
                <a16:creationId xmlns:a16="http://schemas.microsoft.com/office/drawing/2014/main" id="{9F1CD689-A941-454D-B30C-9B5408C29DBE}"/>
              </a:ext>
            </a:extLst>
          </p:cNvPr>
          <p:cNvSpPr/>
          <p:nvPr/>
        </p:nvSpPr>
        <p:spPr>
          <a:xfrm>
            <a:off x="6988336" y="5336577"/>
            <a:ext cx="2892264" cy="646331"/>
          </a:xfrm>
          <a:prstGeom prst="rect">
            <a:avLst/>
          </a:prstGeom>
        </p:spPr>
        <p:txBody>
          <a:bodyPr wrap="square">
            <a:spAutoFit/>
          </a:bodyPr>
          <a:lstStyle/>
          <a:p>
            <a:r>
              <a:rPr lang="en-US" sz="1800" dirty="0"/>
              <a:t>AVG Degree: 23</a:t>
            </a:r>
          </a:p>
          <a:p>
            <a:r>
              <a:rPr lang="en-US" sz="1800" dirty="0"/>
              <a:t>AVG Weighted Degree: 37</a:t>
            </a:r>
          </a:p>
        </p:txBody>
      </p:sp>
      <p:sp>
        <p:nvSpPr>
          <p:cNvPr id="13" name="TextBox 12">
            <a:extLst>
              <a:ext uri="{FF2B5EF4-FFF2-40B4-BE49-F238E27FC236}">
                <a16:creationId xmlns:a16="http://schemas.microsoft.com/office/drawing/2014/main" id="{B3F4A4A8-D39D-4F87-A0E9-A4BB9A48D1A3}"/>
              </a:ext>
            </a:extLst>
          </p:cNvPr>
          <p:cNvSpPr txBox="1"/>
          <p:nvPr/>
        </p:nvSpPr>
        <p:spPr>
          <a:xfrm>
            <a:off x="686172" y="587375"/>
            <a:ext cx="1255502" cy="276999"/>
          </a:xfrm>
          <a:prstGeom prst="rect">
            <a:avLst/>
          </a:prstGeom>
          <a:solidFill>
            <a:schemeClr val="accent1"/>
          </a:solidFill>
        </p:spPr>
        <p:txBody>
          <a:bodyPr wrap="square" rtlCol="0">
            <a:spAutoFit/>
          </a:bodyPr>
          <a:lstStyle/>
          <a:p>
            <a:r>
              <a:rPr lang="en-US" sz="1200" b="1" dirty="0">
                <a:solidFill>
                  <a:schemeClr val="bg1"/>
                </a:solidFill>
                <a:ea typeface="Roboto" panose="02000000000000000000" pitchFamily="2" charset="0"/>
              </a:rPr>
              <a:t>CPT Ryan Miller</a:t>
            </a:r>
          </a:p>
        </p:txBody>
      </p:sp>
    </p:spTree>
    <p:extLst>
      <p:ext uri="{BB962C8B-B14F-4D97-AF65-F5344CB8AC3E}">
        <p14:creationId xmlns:p14="http://schemas.microsoft.com/office/powerpoint/2010/main" val="71867417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9448800" y="6356350"/>
            <a:ext cx="2743200" cy="365125"/>
          </a:xfrm>
        </p:spPr>
        <p:txBody>
          <a:bodyPr/>
          <a:lstStyle/>
          <a:p>
            <a:pPr>
              <a:defRPr/>
            </a:pPr>
            <a:fld id="{3D9012B9-BAFA-4E92-A972-D73E70F31417}" type="slidenum">
              <a:rPr lang="en-US" smtClean="0">
                <a:solidFill>
                  <a:schemeClr val="bg1"/>
                </a:solidFill>
              </a:rPr>
              <a:pPr>
                <a:defRPr/>
              </a:pPr>
              <a:t>11</a:t>
            </a:fld>
            <a:endParaRPr lang="en-US">
              <a:solidFill>
                <a:schemeClr val="bg1"/>
              </a:solidFill>
            </a:endParaRPr>
          </a:p>
        </p:txBody>
      </p:sp>
      <p:pic>
        <p:nvPicPr>
          <p:cNvPr id="2050" name="Picture 2">
            <a:extLst>
              <a:ext uri="{FF2B5EF4-FFF2-40B4-BE49-F238E27FC236}">
                <a16:creationId xmlns:a16="http://schemas.microsoft.com/office/drawing/2014/main" id="{0B400C4E-D6D2-4A8B-919A-E50682895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01342"/>
            <a:ext cx="12192000" cy="4084637"/>
          </a:xfrm>
          <a:prstGeom prst="rect">
            <a:avLst/>
          </a:prstGeom>
          <a:noFill/>
          <a:extLst>
            <a:ext uri="{909E8E84-426E-40DD-AFC4-6F175D3DCCD1}">
              <a14:hiddenFill xmlns:a14="http://schemas.microsoft.com/office/drawing/2010/main">
                <a:solidFill>
                  <a:srgbClr val="FFFFFF"/>
                </a:solidFill>
              </a14:hiddenFill>
            </a:ext>
          </a:extLst>
        </p:spPr>
      </p:pic>
      <p:sp>
        <p:nvSpPr>
          <p:cNvPr id="2" name="Right Brace 1">
            <a:extLst>
              <a:ext uri="{FF2B5EF4-FFF2-40B4-BE49-F238E27FC236}">
                <a16:creationId xmlns:a16="http://schemas.microsoft.com/office/drawing/2014/main" id="{942BF194-CA3E-45EF-AAAF-6C5188302D85}"/>
              </a:ext>
            </a:extLst>
          </p:cNvPr>
          <p:cNvSpPr/>
          <p:nvPr/>
        </p:nvSpPr>
        <p:spPr>
          <a:xfrm rot="16200000">
            <a:off x="2757906" y="-818563"/>
            <a:ext cx="761999" cy="6277811"/>
          </a:xfrm>
          <a:prstGeom prst="rightBrace">
            <a:avLst/>
          </a:prstGeom>
          <a:ln w="28575">
            <a:solidFill>
              <a:srgbClr val="86D1F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Brace 16">
            <a:extLst>
              <a:ext uri="{FF2B5EF4-FFF2-40B4-BE49-F238E27FC236}">
                <a16:creationId xmlns:a16="http://schemas.microsoft.com/office/drawing/2014/main" id="{57A394E3-C23F-41FB-80B6-C752899B4021}"/>
              </a:ext>
            </a:extLst>
          </p:cNvPr>
          <p:cNvSpPr/>
          <p:nvPr/>
        </p:nvSpPr>
        <p:spPr>
          <a:xfrm rot="16200000">
            <a:off x="9804400" y="1071316"/>
            <a:ext cx="761999" cy="2318084"/>
          </a:xfrm>
          <a:prstGeom prst="rightBrace">
            <a:avLst/>
          </a:prstGeom>
          <a:ln w="28575">
            <a:solidFill>
              <a:srgbClr val="A860A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e 17">
            <a:extLst>
              <a:ext uri="{FF2B5EF4-FFF2-40B4-BE49-F238E27FC236}">
                <a16:creationId xmlns:a16="http://schemas.microsoft.com/office/drawing/2014/main" id="{898F5014-5AD7-4EF7-A7B7-B7931EBD5122}"/>
              </a:ext>
            </a:extLst>
          </p:cNvPr>
          <p:cNvSpPr/>
          <p:nvPr/>
        </p:nvSpPr>
        <p:spPr>
          <a:xfrm rot="16200000">
            <a:off x="7205164" y="991519"/>
            <a:ext cx="813631" cy="2529306"/>
          </a:xfrm>
          <a:prstGeom prst="righ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49991243-61A6-4EE4-89ED-908EB2314A67}"/>
              </a:ext>
            </a:extLst>
          </p:cNvPr>
          <p:cNvSpPr/>
          <p:nvPr/>
        </p:nvSpPr>
        <p:spPr>
          <a:xfrm>
            <a:off x="9341853" y="1283368"/>
            <a:ext cx="1820370" cy="501486"/>
          </a:xfrm>
          <a:prstGeom prst="rect">
            <a:avLst/>
          </a:prstGeom>
          <a:solidFill>
            <a:srgbClr val="A860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Knowledge</a:t>
            </a:r>
          </a:p>
        </p:txBody>
      </p:sp>
      <p:sp>
        <p:nvSpPr>
          <p:cNvPr id="21" name="Rectangle 20">
            <a:extLst>
              <a:ext uri="{FF2B5EF4-FFF2-40B4-BE49-F238E27FC236}">
                <a16:creationId xmlns:a16="http://schemas.microsoft.com/office/drawing/2014/main" id="{0B16CB20-1D6F-4240-8E65-59F224C44726}"/>
              </a:ext>
            </a:extLst>
          </p:cNvPr>
          <p:cNvSpPr/>
          <p:nvPr/>
        </p:nvSpPr>
        <p:spPr>
          <a:xfrm>
            <a:off x="6718962" y="1280692"/>
            <a:ext cx="1820370" cy="50148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Lines of Comms.</a:t>
            </a:r>
          </a:p>
        </p:txBody>
      </p:sp>
      <p:sp>
        <p:nvSpPr>
          <p:cNvPr id="22" name="Rectangle 21">
            <a:extLst>
              <a:ext uri="{FF2B5EF4-FFF2-40B4-BE49-F238E27FC236}">
                <a16:creationId xmlns:a16="http://schemas.microsoft.com/office/drawing/2014/main" id="{9693898A-9FFF-4EA9-A45E-F9BF6791839B}"/>
              </a:ext>
            </a:extLst>
          </p:cNvPr>
          <p:cNvSpPr/>
          <p:nvPr/>
        </p:nvSpPr>
        <p:spPr>
          <a:xfrm>
            <a:off x="2229830" y="1294059"/>
            <a:ext cx="1820370" cy="501486"/>
          </a:xfrm>
          <a:prstGeom prst="rect">
            <a:avLst/>
          </a:prstGeom>
          <a:solidFill>
            <a:srgbClr val="86D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Trust</a:t>
            </a:r>
          </a:p>
        </p:txBody>
      </p:sp>
      <p:sp>
        <p:nvSpPr>
          <p:cNvPr id="23" name="TextBox 22">
            <a:extLst>
              <a:ext uri="{FF2B5EF4-FFF2-40B4-BE49-F238E27FC236}">
                <a16:creationId xmlns:a16="http://schemas.microsoft.com/office/drawing/2014/main" id="{488967EC-E325-419E-9B5B-9ECA3AD27E0E}"/>
              </a:ext>
            </a:extLst>
          </p:cNvPr>
          <p:cNvSpPr txBox="1"/>
          <p:nvPr/>
        </p:nvSpPr>
        <p:spPr>
          <a:xfrm>
            <a:off x="686172" y="587375"/>
            <a:ext cx="1255502" cy="276999"/>
          </a:xfrm>
          <a:prstGeom prst="rect">
            <a:avLst/>
          </a:prstGeom>
          <a:solidFill>
            <a:schemeClr val="accent1"/>
          </a:solidFill>
        </p:spPr>
        <p:txBody>
          <a:bodyPr wrap="square" rtlCol="0">
            <a:spAutoFit/>
          </a:bodyPr>
          <a:lstStyle/>
          <a:p>
            <a:r>
              <a:rPr lang="en-US" sz="1200" b="1" dirty="0">
                <a:solidFill>
                  <a:schemeClr val="bg1"/>
                </a:solidFill>
                <a:ea typeface="Roboto" panose="02000000000000000000" pitchFamily="2" charset="0"/>
              </a:rPr>
              <a:t>CPT Ryan Miller</a:t>
            </a:r>
          </a:p>
        </p:txBody>
      </p:sp>
      <p:sp>
        <p:nvSpPr>
          <p:cNvPr id="24" name="Rectangle 23">
            <a:extLst>
              <a:ext uri="{FF2B5EF4-FFF2-40B4-BE49-F238E27FC236}">
                <a16:creationId xmlns:a16="http://schemas.microsoft.com/office/drawing/2014/main" id="{A58DC437-6E6C-48CF-BC83-BF88B8C9ADA3}"/>
              </a:ext>
            </a:extLst>
          </p:cNvPr>
          <p:cNvSpPr/>
          <p:nvPr/>
        </p:nvSpPr>
        <p:spPr>
          <a:xfrm>
            <a:off x="10371630" y="4027360"/>
            <a:ext cx="1820370" cy="50148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The monoplex</a:t>
            </a:r>
          </a:p>
        </p:txBody>
      </p:sp>
      <p:cxnSp>
        <p:nvCxnSpPr>
          <p:cNvPr id="25" name="Straight Arrow Connector 24">
            <a:extLst>
              <a:ext uri="{FF2B5EF4-FFF2-40B4-BE49-F238E27FC236}">
                <a16:creationId xmlns:a16="http://schemas.microsoft.com/office/drawing/2014/main" id="{49205A43-EF7F-49EE-A812-B4165C8D6DCE}"/>
              </a:ext>
            </a:extLst>
          </p:cNvPr>
          <p:cNvCxnSpPr/>
          <p:nvPr/>
        </p:nvCxnSpPr>
        <p:spPr>
          <a:xfrm>
            <a:off x="11716084" y="4545263"/>
            <a:ext cx="0" cy="684463"/>
          </a:xfrm>
          <a:prstGeom prst="straightConnector1">
            <a:avLst/>
          </a:prstGeom>
          <a:ln w="12700">
            <a:solidFill>
              <a:srgbClr val="FFD503"/>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8E9B9C0-7B56-4220-9798-1BB71744730B}"/>
              </a:ext>
            </a:extLst>
          </p:cNvPr>
          <p:cNvSpPr txBox="1"/>
          <p:nvPr/>
        </p:nvSpPr>
        <p:spPr>
          <a:xfrm>
            <a:off x="583992" y="974725"/>
            <a:ext cx="5565481" cy="584775"/>
          </a:xfrm>
          <a:prstGeom prst="rect">
            <a:avLst/>
          </a:prstGeom>
          <a:noFill/>
        </p:spPr>
        <p:txBody>
          <a:bodyPr wrap="square" rtlCol="0">
            <a:spAutoFit/>
          </a:bodyPr>
          <a:lstStyle/>
          <a:p>
            <a:r>
              <a:rPr lang="en-US" sz="3200" b="1" dirty="0">
                <a:ea typeface="Roboto" panose="02000000000000000000" pitchFamily="2" charset="0"/>
              </a:rPr>
              <a:t>Multiplex Terrorist Networks </a:t>
            </a:r>
          </a:p>
        </p:txBody>
      </p:sp>
    </p:spTree>
    <p:extLst>
      <p:ext uri="{BB962C8B-B14F-4D97-AF65-F5344CB8AC3E}">
        <p14:creationId xmlns:p14="http://schemas.microsoft.com/office/powerpoint/2010/main" val="1081935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17455" y="630793"/>
            <a:ext cx="1036309" cy="276999"/>
          </a:xfrm>
          <a:prstGeom prst="rect">
            <a:avLst/>
          </a:prstGeom>
          <a:solidFill>
            <a:srgbClr val="4A66AC"/>
          </a:solidFill>
        </p:spPr>
        <p:txBody>
          <a:bodyPr wrap="square" rtlCol="0">
            <a:spAutoFit/>
          </a:bodyPr>
          <a:lstStyle/>
          <a:p>
            <a:r>
              <a:rPr lang="en-US" sz="1200" b="1" dirty="0">
                <a:solidFill>
                  <a:schemeClr val="bg1"/>
                </a:solidFill>
                <a:ea typeface="Roboto" panose="02000000000000000000" pitchFamily="2" charset="0"/>
              </a:rPr>
              <a:t>Scott Warnke</a:t>
            </a:r>
          </a:p>
        </p:txBody>
      </p:sp>
      <p:sp>
        <p:nvSpPr>
          <p:cNvPr id="9" name="TextBox 8"/>
          <p:cNvSpPr txBox="1"/>
          <p:nvPr/>
        </p:nvSpPr>
        <p:spPr>
          <a:xfrm>
            <a:off x="635748" y="931948"/>
            <a:ext cx="4043959" cy="1077218"/>
          </a:xfrm>
          <a:prstGeom prst="rect">
            <a:avLst/>
          </a:prstGeom>
          <a:noFill/>
        </p:spPr>
        <p:txBody>
          <a:bodyPr wrap="square" rtlCol="0">
            <a:spAutoFit/>
          </a:bodyPr>
          <a:lstStyle/>
          <a:p>
            <a:r>
              <a:rPr lang="en-US" sz="3200" b="1" dirty="0">
                <a:ea typeface="Roboto" panose="02000000000000000000" pitchFamily="2" charset="0"/>
              </a:rPr>
              <a:t>Targeting a community in Terrorist networks </a:t>
            </a:r>
          </a:p>
        </p:txBody>
      </p:sp>
      <p:sp>
        <p:nvSpPr>
          <p:cNvPr id="12" name="Slide Number Placeholder 11"/>
          <p:cNvSpPr>
            <a:spLocks noGrp="1"/>
          </p:cNvSpPr>
          <p:nvPr>
            <p:ph type="sldNum" sz="quarter" idx="4294967295"/>
          </p:nvPr>
        </p:nvSpPr>
        <p:spPr>
          <a:xfrm>
            <a:off x="10134600" y="6356350"/>
            <a:ext cx="2057400" cy="365125"/>
          </a:xfrm>
        </p:spPr>
        <p:txBody>
          <a:bodyPr/>
          <a:lstStyle/>
          <a:p>
            <a:fld id="{A2912448-FEEC-49E8-9588-2DF1F90D57C2}" type="slidenum">
              <a:rPr lang="en-US" smtClean="0"/>
              <a:t>12</a:t>
            </a:fld>
            <a:endParaRPr lang="en-US"/>
          </a:p>
        </p:txBody>
      </p:sp>
      <p:sp>
        <p:nvSpPr>
          <p:cNvPr id="14" name="Rectangle 13"/>
          <p:cNvSpPr/>
          <p:nvPr/>
        </p:nvSpPr>
        <p:spPr>
          <a:xfrm>
            <a:off x="4572493" y="2470907"/>
            <a:ext cx="2728885" cy="2708114"/>
          </a:xfrm>
          <a:prstGeom prst="rect">
            <a:avLst/>
          </a:prstGeom>
        </p:spPr>
        <p:txBody>
          <a:bodyPr wrap="square">
            <a:spAutoFit/>
          </a:bodyPr>
          <a:lstStyle/>
          <a:p>
            <a:pPr>
              <a:lnSpc>
                <a:spcPct val="130000"/>
              </a:lnSpc>
            </a:pPr>
            <a:r>
              <a:rPr lang="en-US" sz="1200" dirty="0">
                <a:solidFill>
                  <a:schemeClr val="bg1"/>
                </a:solidFill>
                <a:latin typeface="Roboto Condensed Light" panose="02000000000000000000" pitchFamily="2" charset="0"/>
                <a:ea typeface="Roboto Condensed Light" panose="02000000000000000000" pitchFamily="2" charset="0"/>
              </a:rPr>
              <a:t>The same ten individuals appear in the same community in the communication layer.</a:t>
            </a:r>
          </a:p>
          <a:p>
            <a:pPr>
              <a:lnSpc>
                <a:spcPct val="130000"/>
              </a:lnSpc>
            </a:pPr>
            <a:endParaRPr lang="en-US" sz="1200" dirty="0">
              <a:solidFill>
                <a:schemeClr val="bg1"/>
              </a:solidFill>
              <a:latin typeface="Roboto Condensed Light" panose="02000000000000000000" pitchFamily="2" charset="0"/>
              <a:ea typeface="Roboto Condensed Light" panose="02000000000000000000" pitchFamily="2" charset="0"/>
            </a:endParaRPr>
          </a:p>
          <a:p>
            <a:pPr>
              <a:lnSpc>
                <a:spcPct val="130000"/>
              </a:lnSpc>
            </a:pPr>
            <a:r>
              <a:rPr lang="en-US" sz="1200" dirty="0">
                <a:solidFill>
                  <a:schemeClr val="bg1"/>
                </a:solidFill>
                <a:latin typeface="Roboto Condensed Light" panose="02000000000000000000" pitchFamily="2" charset="0"/>
                <a:ea typeface="Roboto Condensed Light" panose="02000000000000000000" pitchFamily="2" charset="0"/>
              </a:rPr>
              <a:t>They represent over 60% of a community in the full network (using only 20% of the ground truth).</a:t>
            </a:r>
          </a:p>
          <a:p>
            <a:pPr>
              <a:lnSpc>
                <a:spcPct val="130000"/>
              </a:lnSpc>
            </a:pPr>
            <a:endParaRPr lang="en-US" sz="1200" dirty="0">
              <a:solidFill>
                <a:schemeClr val="bg1"/>
              </a:solidFill>
              <a:latin typeface="Roboto Condensed Light" panose="02000000000000000000" pitchFamily="2" charset="0"/>
              <a:ea typeface="Roboto Condensed Light" panose="02000000000000000000" pitchFamily="2" charset="0"/>
            </a:endParaRPr>
          </a:p>
          <a:p>
            <a:pPr>
              <a:lnSpc>
                <a:spcPct val="130000"/>
              </a:lnSpc>
            </a:pPr>
            <a:r>
              <a:rPr lang="en-US" sz="1200" dirty="0">
                <a:solidFill>
                  <a:schemeClr val="bg1"/>
                </a:solidFill>
                <a:latin typeface="Roboto Condensed Light" panose="02000000000000000000" pitchFamily="2" charset="0"/>
                <a:ea typeface="Roboto Condensed Light" panose="02000000000000000000" pitchFamily="2" charset="0"/>
              </a:rPr>
              <a:t>This community represents </a:t>
            </a:r>
          </a:p>
          <a:p>
            <a:pPr>
              <a:lnSpc>
                <a:spcPct val="130000"/>
              </a:lnSpc>
            </a:pPr>
            <a:r>
              <a:rPr lang="en-US" sz="1200" dirty="0">
                <a:solidFill>
                  <a:schemeClr val="bg1"/>
                </a:solidFill>
                <a:latin typeface="Roboto Condensed Light" panose="02000000000000000000" pitchFamily="2" charset="0"/>
                <a:ea typeface="Roboto Condensed Light" panose="02000000000000000000" pitchFamily="2" charset="0"/>
              </a:rPr>
              <a:t>a group that carried out an </a:t>
            </a:r>
          </a:p>
          <a:p>
            <a:pPr>
              <a:lnSpc>
                <a:spcPct val="130000"/>
              </a:lnSpc>
            </a:pPr>
            <a:r>
              <a:rPr lang="en-US" sz="1200" dirty="0">
                <a:solidFill>
                  <a:schemeClr val="bg1"/>
                </a:solidFill>
                <a:latin typeface="Roboto Condensed Light" panose="02000000000000000000" pitchFamily="2" charset="0"/>
                <a:ea typeface="Roboto Condensed Light" panose="02000000000000000000" pitchFamily="2" charset="0"/>
              </a:rPr>
              <a:t>attack in Bali in 2005. </a:t>
            </a:r>
          </a:p>
        </p:txBody>
      </p:sp>
      <p:pic>
        <p:nvPicPr>
          <p:cNvPr id="20" name="Picture 19" descr="Communication Clique.png">
            <a:extLst>
              <a:ext uri="{FF2B5EF4-FFF2-40B4-BE49-F238E27FC236}">
                <a16:creationId xmlns:a16="http://schemas.microsoft.com/office/drawing/2014/main" id="{94F23424-D089-44E7-9849-C115DFED9B44}"/>
              </a:ext>
            </a:extLst>
          </p:cNvPr>
          <p:cNvPicPr>
            <a:picLocks noChangeAspect="1"/>
          </p:cNvPicPr>
          <p:nvPr/>
        </p:nvPicPr>
        <p:blipFill rotWithShape="1">
          <a:blip r:embed="rId3">
            <a:extLst>
              <a:ext uri="{28A0092B-C50C-407E-A947-70E740481C1C}">
                <a14:useLocalDpi xmlns:a14="http://schemas.microsoft.com/office/drawing/2010/main" val="0"/>
              </a:ext>
            </a:extLst>
          </a:blip>
          <a:srcRect l="30834" t="20005" r="26992" b="35507"/>
          <a:stretch/>
        </p:blipFill>
        <p:spPr>
          <a:xfrm>
            <a:off x="1796716" y="3270478"/>
            <a:ext cx="1681007" cy="1329941"/>
          </a:xfrm>
          <a:prstGeom prst="rect">
            <a:avLst/>
          </a:prstGeom>
          <a:ln>
            <a:solidFill>
              <a:schemeClr val="tx1"/>
            </a:solidFill>
          </a:ln>
        </p:spPr>
      </p:pic>
      <p:pic>
        <p:nvPicPr>
          <p:cNvPr id="2" name="Picture 1">
            <a:extLst>
              <a:ext uri="{FF2B5EF4-FFF2-40B4-BE49-F238E27FC236}">
                <a16:creationId xmlns:a16="http://schemas.microsoft.com/office/drawing/2014/main" id="{679FE0B3-B760-4CD8-87DF-F531104A50B9}"/>
              </a:ext>
            </a:extLst>
          </p:cNvPr>
          <p:cNvPicPr>
            <a:picLocks noChangeAspect="1"/>
          </p:cNvPicPr>
          <p:nvPr/>
        </p:nvPicPr>
        <p:blipFill rotWithShape="1">
          <a:blip r:embed="rId4"/>
          <a:srcRect l="12840" r="18881"/>
          <a:stretch/>
        </p:blipFill>
        <p:spPr>
          <a:xfrm>
            <a:off x="7483475" y="3759622"/>
            <a:ext cx="2413000" cy="2658282"/>
          </a:xfrm>
          <a:prstGeom prst="rect">
            <a:avLst/>
          </a:prstGeom>
        </p:spPr>
      </p:pic>
      <p:pic>
        <p:nvPicPr>
          <p:cNvPr id="3" name="Picture 2">
            <a:extLst>
              <a:ext uri="{FF2B5EF4-FFF2-40B4-BE49-F238E27FC236}">
                <a16:creationId xmlns:a16="http://schemas.microsoft.com/office/drawing/2014/main" id="{7BC2D1CB-543F-4342-B1D2-0515873055DB}"/>
              </a:ext>
            </a:extLst>
          </p:cNvPr>
          <p:cNvPicPr>
            <a:picLocks noChangeAspect="1"/>
          </p:cNvPicPr>
          <p:nvPr/>
        </p:nvPicPr>
        <p:blipFill rotWithShape="1">
          <a:blip r:embed="rId5"/>
          <a:srcRect l="8977" r="18664"/>
          <a:stretch/>
        </p:blipFill>
        <p:spPr>
          <a:xfrm>
            <a:off x="7483475" y="474244"/>
            <a:ext cx="2413000" cy="2609314"/>
          </a:xfrm>
          <a:prstGeom prst="rect">
            <a:avLst/>
          </a:prstGeom>
        </p:spPr>
      </p:pic>
      <p:sp>
        <p:nvSpPr>
          <p:cNvPr id="25" name="TextBox 24">
            <a:extLst>
              <a:ext uri="{FF2B5EF4-FFF2-40B4-BE49-F238E27FC236}">
                <a16:creationId xmlns:a16="http://schemas.microsoft.com/office/drawing/2014/main" id="{AF43EF50-E7F5-4B72-B4FE-E086C91F7D1C}"/>
              </a:ext>
            </a:extLst>
          </p:cNvPr>
          <p:cNvSpPr txBox="1"/>
          <p:nvPr/>
        </p:nvSpPr>
        <p:spPr>
          <a:xfrm>
            <a:off x="7483475" y="123095"/>
            <a:ext cx="2413001" cy="461665"/>
          </a:xfrm>
          <a:prstGeom prst="rect">
            <a:avLst/>
          </a:prstGeom>
          <a:solidFill>
            <a:srgbClr val="4A66AC"/>
          </a:solidFill>
          <a:ln>
            <a:solidFill>
              <a:schemeClr val="tx1"/>
            </a:solidFill>
          </a:ln>
        </p:spPr>
        <p:txBody>
          <a:bodyPr wrap="square" rtlCol="0">
            <a:spAutoFit/>
          </a:bodyPr>
          <a:lstStyle/>
          <a:p>
            <a:pPr algn="ctr"/>
            <a:r>
              <a:rPr lang="en-US" sz="1200" dirty="0">
                <a:solidFill>
                  <a:schemeClr val="bg1"/>
                </a:solidFill>
                <a:latin typeface="Roboto Condensed Light" panose="02000000000000000000"/>
              </a:rPr>
              <a:t>Identified community 1</a:t>
            </a:r>
            <a:r>
              <a:rPr lang="en-US" sz="1200" baseline="30000" dirty="0">
                <a:solidFill>
                  <a:schemeClr val="bg1"/>
                </a:solidFill>
                <a:latin typeface="Roboto Condensed Light" panose="02000000000000000000"/>
              </a:rPr>
              <a:t>st</a:t>
            </a:r>
            <a:r>
              <a:rPr lang="en-US" sz="1200" dirty="0">
                <a:solidFill>
                  <a:schemeClr val="bg1"/>
                </a:solidFill>
                <a:latin typeface="Roboto Condensed Light" panose="02000000000000000000"/>
              </a:rPr>
              <a:t> try</a:t>
            </a:r>
          </a:p>
          <a:p>
            <a:pPr algn="ctr"/>
            <a:r>
              <a:rPr lang="en-US" sz="1200" dirty="0">
                <a:solidFill>
                  <a:schemeClr val="bg1"/>
                </a:solidFill>
                <a:latin typeface="Roboto Condensed Light" panose="02000000000000000000"/>
              </a:rPr>
              <a:t>10/15 ID with partial information</a:t>
            </a:r>
          </a:p>
        </p:txBody>
      </p:sp>
      <p:sp>
        <p:nvSpPr>
          <p:cNvPr id="29" name="TextBox 28">
            <a:extLst>
              <a:ext uri="{FF2B5EF4-FFF2-40B4-BE49-F238E27FC236}">
                <a16:creationId xmlns:a16="http://schemas.microsoft.com/office/drawing/2014/main" id="{B9AD0413-AEB5-4A7B-800F-92BA8416E084}"/>
              </a:ext>
            </a:extLst>
          </p:cNvPr>
          <p:cNvSpPr txBox="1"/>
          <p:nvPr/>
        </p:nvSpPr>
        <p:spPr>
          <a:xfrm>
            <a:off x="7483475" y="6287701"/>
            <a:ext cx="2413001" cy="461665"/>
          </a:xfrm>
          <a:prstGeom prst="rect">
            <a:avLst/>
          </a:prstGeom>
          <a:solidFill>
            <a:srgbClr val="4A66AC"/>
          </a:solidFill>
          <a:ln>
            <a:solidFill>
              <a:schemeClr val="tx1"/>
            </a:solidFill>
          </a:ln>
        </p:spPr>
        <p:txBody>
          <a:bodyPr wrap="square" rtlCol="0">
            <a:spAutoFit/>
          </a:bodyPr>
          <a:lstStyle/>
          <a:p>
            <a:pPr algn="ctr"/>
            <a:r>
              <a:rPr lang="en-US" sz="1200" dirty="0">
                <a:solidFill>
                  <a:schemeClr val="bg1"/>
                </a:solidFill>
                <a:latin typeface="Roboto Condensed Light" panose="02000000000000000000"/>
              </a:rPr>
              <a:t>Identified community 2nd try</a:t>
            </a:r>
          </a:p>
          <a:p>
            <a:pPr algn="ctr"/>
            <a:r>
              <a:rPr lang="en-US" sz="1200" dirty="0">
                <a:solidFill>
                  <a:schemeClr val="bg1"/>
                </a:solidFill>
                <a:latin typeface="Roboto Condensed Light" panose="02000000000000000000"/>
              </a:rPr>
              <a:t>10/16 ID with partial information</a:t>
            </a:r>
          </a:p>
        </p:txBody>
      </p:sp>
      <p:sp>
        <p:nvSpPr>
          <p:cNvPr id="4" name="Rectangle 3">
            <a:extLst>
              <a:ext uri="{FF2B5EF4-FFF2-40B4-BE49-F238E27FC236}">
                <a16:creationId xmlns:a16="http://schemas.microsoft.com/office/drawing/2014/main" id="{CBB251FD-9109-408B-93A7-B64CC2FABDF1}"/>
              </a:ext>
            </a:extLst>
          </p:cNvPr>
          <p:cNvSpPr/>
          <p:nvPr/>
        </p:nvSpPr>
        <p:spPr>
          <a:xfrm>
            <a:off x="7483475" y="2673224"/>
            <a:ext cx="2413001" cy="1200329"/>
          </a:xfrm>
          <a:prstGeom prst="rect">
            <a:avLst/>
          </a:prstGeom>
          <a:solidFill>
            <a:srgbClr val="C00000"/>
          </a:solidFill>
        </p:spPr>
        <p:txBody>
          <a:bodyPr wrap="square">
            <a:spAutoFit/>
          </a:bodyPr>
          <a:lstStyle/>
          <a:p>
            <a:pPr marL="285750" indent="-285750">
              <a:buFont typeface="Arial"/>
              <a:buChar char="•"/>
            </a:pPr>
            <a:r>
              <a:rPr lang="en-US" sz="1200" dirty="0" err="1">
                <a:solidFill>
                  <a:schemeClr val="bg1"/>
                </a:solidFill>
                <a:latin typeface="Roboto Condensed Light" panose="02000000000000000000"/>
              </a:rPr>
              <a:t>Salik</a:t>
            </a:r>
            <a:r>
              <a:rPr lang="en-US" sz="1200" dirty="0">
                <a:solidFill>
                  <a:schemeClr val="bg1"/>
                </a:solidFill>
                <a:latin typeface="Roboto Condensed Light" panose="02000000000000000000"/>
              </a:rPr>
              <a:t> Firdaus, </a:t>
            </a:r>
            <a:r>
              <a:rPr lang="en-US" sz="1200" dirty="0" err="1">
                <a:solidFill>
                  <a:schemeClr val="bg1"/>
                </a:solidFill>
                <a:latin typeface="Roboto Condensed Light" panose="02000000000000000000"/>
              </a:rPr>
              <a:t>Misno</a:t>
            </a:r>
            <a:r>
              <a:rPr lang="en-US" sz="1200" dirty="0">
                <a:solidFill>
                  <a:schemeClr val="bg1"/>
                </a:solidFill>
                <a:latin typeface="Roboto Condensed Light" panose="02000000000000000000"/>
              </a:rPr>
              <a:t>, </a:t>
            </a:r>
            <a:r>
              <a:rPr lang="en-US" sz="1200" dirty="0" err="1">
                <a:solidFill>
                  <a:schemeClr val="bg1"/>
                </a:solidFill>
                <a:latin typeface="Roboto Condensed Light" panose="02000000000000000000"/>
              </a:rPr>
              <a:t>Aip</a:t>
            </a:r>
            <a:r>
              <a:rPr lang="en-US" sz="1200" dirty="0">
                <a:solidFill>
                  <a:schemeClr val="bg1"/>
                </a:solidFill>
                <a:latin typeface="Roboto Condensed Light" panose="02000000000000000000"/>
              </a:rPr>
              <a:t> </a:t>
            </a:r>
            <a:r>
              <a:rPr lang="en-US" sz="1200" dirty="0" err="1">
                <a:solidFill>
                  <a:schemeClr val="bg1"/>
                </a:solidFill>
                <a:latin typeface="Roboto Condensed Light" panose="02000000000000000000"/>
              </a:rPr>
              <a:t>Hidayat</a:t>
            </a:r>
            <a:r>
              <a:rPr lang="en-US" sz="1200" dirty="0">
                <a:solidFill>
                  <a:schemeClr val="bg1"/>
                </a:solidFill>
                <a:latin typeface="Roboto Condensed Light" panose="02000000000000000000"/>
              </a:rPr>
              <a:t>  </a:t>
            </a:r>
          </a:p>
          <a:p>
            <a:pPr marL="285750" indent="-285750">
              <a:buFont typeface="Arial"/>
              <a:buChar char="•"/>
            </a:pPr>
            <a:r>
              <a:rPr lang="en-US" sz="1200" dirty="0">
                <a:solidFill>
                  <a:schemeClr val="bg1"/>
                </a:solidFill>
                <a:latin typeface="Roboto Condensed Light" panose="02000000000000000000"/>
              </a:rPr>
              <a:t>3 suicide bombers from the Bali attack</a:t>
            </a:r>
          </a:p>
          <a:p>
            <a:pPr marL="285750" indent="-285750">
              <a:buFont typeface="Arial"/>
              <a:buChar char="•"/>
            </a:pPr>
            <a:r>
              <a:rPr lang="en-US" sz="1200" dirty="0">
                <a:solidFill>
                  <a:schemeClr val="bg1"/>
                </a:solidFill>
                <a:latin typeface="Roboto Condensed Light" panose="02000000000000000000"/>
              </a:rPr>
              <a:t>Not part of the Community in the Communication layer</a:t>
            </a:r>
          </a:p>
        </p:txBody>
      </p:sp>
      <p:pic>
        <p:nvPicPr>
          <p:cNvPr id="13" name="Picture 12">
            <a:extLst>
              <a:ext uri="{FF2B5EF4-FFF2-40B4-BE49-F238E27FC236}">
                <a16:creationId xmlns:a16="http://schemas.microsoft.com/office/drawing/2014/main" id="{7CA70CD9-C9DC-446E-ABE8-2078A2F0747E}"/>
              </a:ext>
            </a:extLst>
          </p:cNvPr>
          <p:cNvPicPr>
            <a:picLocks noChangeAspect="1"/>
          </p:cNvPicPr>
          <p:nvPr/>
        </p:nvPicPr>
        <p:blipFill rotWithShape="1">
          <a:blip r:embed="rId6"/>
          <a:srcRect l="34233" t="71507" r="2813" b="1230"/>
          <a:stretch/>
        </p:blipFill>
        <p:spPr>
          <a:xfrm>
            <a:off x="635748" y="4777168"/>
            <a:ext cx="3441700" cy="1640736"/>
          </a:xfrm>
          <a:prstGeom prst="parallelogram">
            <a:avLst>
              <a:gd name="adj" fmla="val 27617"/>
            </a:avLst>
          </a:prstGeom>
          <a:ln>
            <a:solidFill>
              <a:schemeClr val="bg2"/>
            </a:solidFill>
          </a:ln>
          <a:scene3d>
            <a:camera prst="obliqueBottomLeft"/>
            <a:lightRig rig="threePt" dir="t"/>
          </a:scene3d>
          <a:sp3d extrusionH="317500" contourW="12700" prstMaterial="metal">
            <a:bevelT/>
            <a:extrusionClr>
              <a:srgbClr val="6982BF"/>
            </a:extrusionClr>
            <a:contourClr>
              <a:srgbClr val="C9CBE7"/>
            </a:contourClr>
          </a:sp3d>
        </p:spPr>
      </p:pic>
      <p:cxnSp>
        <p:nvCxnSpPr>
          <p:cNvPr id="6" name="Straight Connector 5">
            <a:extLst>
              <a:ext uri="{FF2B5EF4-FFF2-40B4-BE49-F238E27FC236}">
                <a16:creationId xmlns:a16="http://schemas.microsoft.com/office/drawing/2014/main" id="{2873872C-4CF1-40AA-9146-804AC2CD1CF6}"/>
              </a:ext>
            </a:extLst>
          </p:cNvPr>
          <p:cNvCxnSpPr/>
          <p:nvPr/>
        </p:nvCxnSpPr>
        <p:spPr>
          <a:xfrm flipV="1">
            <a:off x="1101558" y="3273388"/>
            <a:ext cx="695158" cy="15037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25A401D-0AC0-43FF-854E-EAB19507ACED}"/>
              </a:ext>
            </a:extLst>
          </p:cNvPr>
          <p:cNvCxnSpPr>
            <a:cxnSpLocks/>
          </p:cNvCxnSpPr>
          <p:nvPr/>
        </p:nvCxnSpPr>
        <p:spPr>
          <a:xfrm flipV="1">
            <a:off x="629004" y="4597509"/>
            <a:ext cx="1167712" cy="18388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76EE5B-1C98-4049-AB8C-EE667AAEC4E8}"/>
              </a:ext>
            </a:extLst>
          </p:cNvPr>
          <p:cNvCxnSpPr>
            <a:cxnSpLocks/>
          </p:cNvCxnSpPr>
          <p:nvPr/>
        </p:nvCxnSpPr>
        <p:spPr>
          <a:xfrm flipH="1" flipV="1">
            <a:off x="3484467" y="4597509"/>
            <a:ext cx="116970" cy="18572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62E647-5175-49C6-96F1-2D44467D8147}"/>
              </a:ext>
            </a:extLst>
          </p:cNvPr>
          <p:cNvCxnSpPr>
            <a:cxnSpLocks/>
          </p:cNvCxnSpPr>
          <p:nvPr/>
        </p:nvCxnSpPr>
        <p:spPr>
          <a:xfrm flipH="1" flipV="1">
            <a:off x="3484467" y="3273388"/>
            <a:ext cx="599725" cy="15037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8707384"/>
      </p:ext>
    </p:extLst>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18052" y="709796"/>
            <a:ext cx="970137" cy="276999"/>
          </a:xfrm>
          <a:prstGeom prst="rect">
            <a:avLst/>
          </a:prstGeom>
          <a:solidFill>
            <a:srgbClr val="4A66AC"/>
          </a:solidFill>
        </p:spPr>
        <p:txBody>
          <a:bodyPr wrap="square" rtlCol="0">
            <a:spAutoFit/>
          </a:bodyPr>
          <a:lstStyle/>
          <a:p>
            <a:r>
              <a:rPr lang="en-US" sz="1200" b="1" dirty="0">
                <a:solidFill>
                  <a:schemeClr val="bg1"/>
                </a:solidFill>
                <a:ea typeface="Roboto" panose="02000000000000000000" pitchFamily="2" charset="0"/>
              </a:rPr>
              <a:t>Maria Smith</a:t>
            </a:r>
          </a:p>
        </p:txBody>
      </p:sp>
      <p:sp>
        <p:nvSpPr>
          <p:cNvPr id="9" name="TextBox 8"/>
          <p:cNvSpPr txBox="1"/>
          <p:nvPr/>
        </p:nvSpPr>
        <p:spPr>
          <a:xfrm>
            <a:off x="636344" y="1010952"/>
            <a:ext cx="4290598" cy="584775"/>
          </a:xfrm>
          <a:prstGeom prst="rect">
            <a:avLst/>
          </a:prstGeom>
          <a:noFill/>
        </p:spPr>
        <p:txBody>
          <a:bodyPr wrap="square" rtlCol="0">
            <a:spAutoFit/>
          </a:bodyPr>
          <a:lstStyle/>
          <a:p>
            <a:r>
              <a:rPr lang="en-US" sz="3200" b="1" dirty="0">
                <a:ea typeface="Roboto" panose="02000000000000000000" pitchFamily="2" charset="0"/>
              </a:rPr>
              <a:t>Trump World Associates</a:t>
            </a:r>
          </a:p>
        </p:txBody>
      </p:sp>
      <p:sp>
        <p:nvSpPr>
          <p:cNvPr id="12" name="Slide Number Placeholder 11"/>
          <p:cNvSpPr>
            <a:spLocks noGrp="1"/>
          </p:cNvSpPr>
          <p:nvPr>
            <p:ph type="sldNum" sz="quarter" idx="4294967295"/>
          </p:nvPr>
        </p:nvSpPr>
        <p:spPr>
          <a:xfrm>
            <a:off x="9448800" y="6356350"/>
            <a:ext cx="2743200" cy="365125"/>
          </a:xfrm>
        </p:spPr>
        <p:txBody>
          <a:bodyPr/>
          <a:lstStyle/>
          <a:p>
            <a:fld id="{A2912448-FEEC-49E8-9588-2DF1F90D57C2}" type="slidenum">
              <a:rPr lang="en-US" smtClean="0"/>
              <a:t>13</a:t>
            </a:fld>
            <a:endParaRPr lang="en-US"/>
          </a:p>
        </p:txBody>
      </p:sp>
      <p:sp>
        <p:nvSpPr>
          <p:cNvPr id="14" name="Rectangle 13"/>
          <p:cNvSpPr/>
          <p:nvPr/>
        </p:nvSpPr>
        <p:spPr>
          <a:xfrm>
            <a:off x="6906816" y="2389189"/>
            <a:ext cx="3349256" cy="1754326"/>
          </a:xfrm>
          <a:prstGeom prst="rect">
            <a:avLst/>
          </a:prstGeom>
        </p:spPr>
        <p:txBody>
          <a:bodyPr wrap="square">
            <a:spAutoFit/>
          </a:bodyPr>
          <a:lstStyle/>
          <a:p>
            <a:r>
              <a:rPr lang="en-US" sz="1200" dirty="0">
                <a:latin typeface="Roboto Condensed Light" panose="02000000000000000000" pitchFamily="2" charset="0"/>
                <a:ea typeface="Roboto Condensed Light" panose="02000000000000000000" pitchFamily="2" charset="0"/>
              </a:rPr>
              <a:t>No other American President has taken office with a giant network of businesses, investments and corporate connections.</a:t>
            </a:r>
          </a:p>
          <a:p>
            <a:endParaRPr lang="en-US" sz="1200" dirty="0">
              <a:latin typeface="Roboto Condensed Light" panose="02000000000000000000" pitchFamily="2" charset="0"/>
              <a:ea typeface="Roboto Condensed Light" panose="02000000000000000000" pitchFamily="2" charset="0"/>
            </a:endParaRPr>
          </a:p>
          <a:p>
            <a:r>
              <a:rPr lang="en-US" sz="1200" dirty="0">
                <a:latin typeface="Roboto Condensed Light" panose="02000000000000000000" pitchFamily="2" charset="0"/>
                <a:ea typeface="Roboto Condensed Light" panose="02000000000000000000" pitchFamily="2" charset="0"/>
              </a:rPr>
              <a:t>How are people and organizations connected in this social network?</a:t>
            </a:r>
          </a:p>
          <a:p>
            <a:endParaRPr lang="en-US" sz="1200" dirty="0">
              <a:latin typeface="Roboto Condensed Light" panose="02000000000000000000" pitchFamily="2" charset="0"/>
              <a:ea typeface="Roboto Condensed Light" panose="02000000000000000000" pitchFamily="2" charset="0"/>
            </a:endParaRPr>
          </a:p>
          <a:p>
            <a:r>
              <a:rPr lang="en-US" sz="1200" dirty="0">
                <a:latin typeface="Roboto Condensed Light" panose="02000000000000000000" pitchFamily="2" charset="0"/>
                <a:ea typeface="Roboto Condensed Light" panose="02000000000000000000" pitchFamily="2" charset="0"/>
              </a:rPr>
              <a:t>Who or what organizations have the most influence?</a:t>
            </a:r>
          </a:p>
        </p:txBody>
      </p:sp>
      <p:pic>
        <p:nvPicPr>
          <p:cNvPr id="3" name="Picture 2">
            <a:extLst>
              <a:ext uri="{FF2B5EF4-FFF2-40B4-BE49-F238E27FC236}">
                <a16:creationId xmlns:a16="http://schemas.microsoft.com/office/drawing/2014/main" id="{E06FCDC1-A430-4701-B8FC-2D0FC5397F75}"/>
              </a:ext>
            </a:extLst>
          </p:cNvPr>
          <p:cNvPicPr>
            <a:picLocks noChangeAspect="1"/>
          </p:cNvPicPr>
          <p:nvPr/>
        </p:nvPicPr>
        <p:blipFill>
          <a:blip r:embed="rId3"/>
          <a:stretch>
            <a:fillRect/>
          </a:stretch>
        </p:blipFill>
        <p:spPr>
          <a:xfrm>
            <a:off x="2054525" y="2382797"/>
            <a:ext cx="4852296" cy="2994071"/>
          </a:xfrm>
          <a:prstGeom prst="rect">
            <a:avLst/>
          </a:prstGeom>
        </p:spPr>
      </p:pic>
      <p:sp>
        <p:nvSpPr>
          <p:cNvPr id="15" name="Rectangle 14">
            <a:extLst>
              <a:ext uri="{FF2B5EF4-FFF2-40B4-BE49-F238E27FC236}">
                <a16:creationId xmlns:a16="http://schemas.microsoft.com/office/drawing/2014/main" id="{CF90AE49-6B0C-4C57-A9CE-33593BE75D88}"/>
              </a:ext>
            </a:extLst>
          </p:cNvPr>
          <p:cNvSpPr/>
          <p:nvPr/>
        </p:nvSpPr>
        <p:spPr>
          <a:xfrm>
            <a:off x="6906817" y="4326647"/>
            <a:ext cx="3525019" cy="1200329"/>
          </a:xfrm>
          <a:prstGeom prst="rect">
            <a:avLst/>
          </a:prstGeom>
        </p:spPr>
        <p:txBody>
          <a:bodyPr wrap="square">
            <a:spAutoFit/>
          </a:bodyPr>
          <a:lstStyle/>
          <a:p>
            <a:r>
              <a:rPr lang="en-US" sz="1200" u="sng" dirty="0">
                <a:latin typeface="Roboto Condensed Light" panose="02000000000000000000"/>
              </a:rPr>
              <a:t>Data Statistics:</a:t>
            </a:r>
          </a:p>
          <a:p>
            <a:pPr marL="285750" indent="-285750">
              <a:buFont typeface="Arial" panose="020B0604020202020204" pitchFamily="34" charset="0"/>
              <a:buChar char="•"/>
            </a:pPr>
            <a:r>
              <a:rPr lang="en-US" sz="1200" dirty="0">
                <a:latin typeface="Roboto Condensed Light" panose="02000000000000000000"/>
              </a:rPr>
              <a:t>Nodes: People and Organizations</a:t>
            </a:r>
          </a:p>
          <a:p>
            <a:pPr marL="285750" indent="-285750">
              <a:buFont typeface="Arial" panose="020B0604020202020204" pitchFamily="34" charset="0"/>
              <a:buChar char="•"/>
            </a:pPr>
            <a:r>
              <a:rPr lang="en-US" sz="1200" dirty="0">
                <a:latin typeface="Roboto Condensed Light" panose="02000000000000000000"/>
              </a:rPr>
              <a:t>#Nodes: 145</a:t>
            </a:r>
          </a:p>
          <a:p>
            <a:pPr marL="285750" indent="-285750">
              <a:buFont typeface="Arial" panose="020B0604020202020204" pitchFamily="34" charset="0"/>
              <a:buChar char="•"/>
            </a:pPr>
            <a:r>
              <a:rPr lang="en-US" sz="1200" dirty="0">
                <a:latin typeface="Roboto Condensed Light" panose="02000000000000000000"/>
              </a:rPr>
              <a:t>Edges: connection type (directed)</a:t>
            </a:r>
          </a:p>
          <a:p>
            <a:pPr marL="285750" indent="-285750">
              <a:buFont typeface="Arial" panose="020B0604020202020204" pitchFamily="34" charset="0"/>
              <a:buChar char="•"/>
            </a:pPr>
            <a:r>
              <a:rPr lang="en-US" sz="1200" dirty="0">
                <a:latin typeface="Roboto Condensed Light" panose="02000000000000000000"/>
              </a:rPr>
              <a:t>#Edges: 281</a:t>
            </a:r>
          </a:p>
          <a:p>
            <a:pPr marL="285750" indent="-285750">
              <a:buFont typeface="Arial" panose="020B0604020202020204" pitchFamily="34" charset="0"/>
              <a:buChar char="•"/>
            </a:pPr>
            <a:r>
              <a:rPr lang="en-US" sz="1200" dirty="0">
                <a:latin typeface="Roboto Condensed Light" panose="02000000000000000000"/>
              </a:rPr>
              <a:t>Strongly connected: 128</a:t>
            </a:r>
          </a:p>
        </p:txBody>
      </p:sp>
    </p:spTree>
    <p:extLst>
      <p:ext uri="{BB962C8B-B14F-4D97-AF65-F5344CB8AC3E}">
        <p14:creationId xmlns:p14="http://schemas.microsoft.com/office/powerpoint/2010/main" val="1136808879"/>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15438" y="1118344"/>
            <a:ext cx="1018036" cy="276999"/>
          </a:xfrm>
          <a:prstGeom prst="rect">
            <a:avLst/>
          </a:prstGeom>
          <a:solidFill>
            <a:srgbClr val="4A66AC"/>
          </a:solidFill>
        </p:spPr>
        <p:txBody>
          <a:bodyPr wrap="square" rtlCol="0">
            <a:spAutoFit/>
          </a:bodyPr>
          <a:lstStyle/>
          <a:p>
            <a:r>
              <a:rPr lang="en-US" sz="1200" b="1" dirty="0">
                <a:solidFill>
                  <a:schemeClr val="bg1"/>
                </a:solidFill>
                <a:ea typeface="Roboto" panose="02000000000000000000" pitchFamily="2" charset="0"/>
              </a:rPr>
              <a:t>LT Greg Allen</a:t>
            </a:r>
          </a:p>
        </p:txBody>
      </p:sp>
      <p:sp>
        <p:nvSpPr>
          <p:cNvPr id="9" name="TextBox 8"/>
          <p:cNvSpPr txBox="1"/>
          <p:nvPr/>
        </p:nvSpPr>
        <p:spPr>
          <a:xfrm>
            <a:off x="833733" y="1419500"/>
            <a:ext cx="2661306" cy="584775"/>
          </a:xfrm>
          <a:prstGeom prst="rect">
            <a:avLst/>
          </a:prstGeom>
          <a:noFill/>
        </p:spPr>
        <p:txBody>
          <a:bodyPr wrap="square" rtlCol="0">
            <a:spAutoFit/>
          </a:bodyPr>
          <a:lstStyle/>
          <a:p>
            <a:r>
              <a:rPr lang="en-US" sz="3200" b="1" dirty="0">
                <a:ea typeface="Roboto" panose="02000000000000000000" pitchFamily="2" charset="0"/>
              </a:rPr>
              <a:t>HDD Mapping </a:t>
            </a:r>
          </a:p>
        </p:txBody>
      </p:sp>
      <p:sp>
        <p:nvSpPr>
          <p:cNvPr id="12" name="Slide Number Placeholder 11"/>
          <p:cNvSpPr>
            <a:spLocks noGrp="1"/>
          </p:cNvSpPr>
          <p:nvPr>
            <p:ph type="sldNum" sz="quarter" idx="4294967295"/>
          </p:nvPr>
        </p:nvSpPr>
        <p:spPr>
          <a:xfrm>
            <a:off x="9448800" y="6356350"/>
            <a:ext cx="2743200" cy="365125"/>
          </a:xfrm>
        </p:spPr>
        <p:txBody>
          <a:bodyPr/>
          <a:lstStyle/>
          <a:p>
            <a:fld id="{A2912448-FEEC-49E8-9588-2DF1F90D57C2}" type="slidenum">
              <a:rPr lang="en-US" smtClean="0"/>
              <a:t>14</a:t>
            </a:fld>
            <a:endParaRPr lang="en-US"/>
          </a:p>
        </p:txBody>
      </p:sp>
      <p:sp>
        <p:nvSpPr>
          <p:cNvPr id="38" name="Rectangle 37"/>
          <p:cNvSpPr/>
          <p:nvPr/>
        </p:nvSpPr>
        <p:spPr>
          <a:xfrm>
            <a:off x="700012" y="2469248"/>
            <a:ext cx="3854303" cy="1027654"/>
          </a:xfrm>
          <a:prstGeom prst="rect">
            <a:avLst/>
          </a:prstGeom>
        </p:spPr>
        <p:txBody>
          <a:bodyPr wrap="square">
            <a:spAutoFit/>
          </a:bodyPr>
          <a:lstStyle/>
          <a:p>
            <a:pPr>
              <a:lnSpc>
                <a:spcPct val="130000"/>
              </a:lnSpc>
            </a:pPr>
            <a:r>
              <a:rPr lang="en-US" sz="1200" dirty="0">
                <a:latin typeface="Roboto Condensed Light" panose="02000000000000000000" pitchFamily="2" charset="0"/>
                <a:ea typeface="Roboto Condensed Light" panose="02000000000000000000" pitchFamily="2" charset="0"/>
              </a:rPr>
              <a:t>Automate extraction and construction of the social network of the user(s) of computers: HDD are scanned with forensic bulk extractor for email addresses</a:t>
            </a:r>
          </a:p>
        </p:txBody>
      </p:sp>
      <p:sp>
        <p:nvSpPr>
          <p:cNvPr id="39" name="Rounded Rectangle 38"/>
          <p:cNvSpPr/>
          <p:nvPr/>
        </p:nvSpPr>
        <p:spPr>
          <a:xfrm>
            <a:off x="2162831" y="4074788"/>
            <a:ext cx="3639398" cy="1666543"/>
          </a:xfrm>
          <a:prstGeom prst="roundRect">
            <a:avLst>
              <a:gd name="adj" fmla="val 2132"/>
            </a:avLst>
          </a:prstGeom>
          <a:gradFill>
            <a:gsLst>
              <a:gs pos="0">
                <a:schemeClr val="bg2">
                  <a:lumMod val="10000"/>
                </a:schemeClr>
              </a:gs>
              <a:gs pos="100000">
                <a:srgbClr val="89BDFF"/>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Freeform 64"/>
          <p:cNvSpPr>
            <a:spLocks noEditPoints="1"/>
          </p:cNvSpPr>
          <p:nvPr/>
        </p:nvSpPr>
        <p:spPr bwMode="auto">
          <a:xfrm>
            <a:off x="6111564" y="4841034"/>
            <a:ext cx="182243" cy="125193"/>
          </a:xfrm>
          <a:custGeom>
            <a:avLst/>
            <a:gdLst>
              <a:gd name="T0" fmla="*/ 144 w 400"/>
              <a:gd name="T1" fmla="*/ 54 h 272"/>
              <a:gd name="T2" fmla="*/ 144 w 400"/>
              <a:gd name="T3" fmla="*/ 0 h 272"/>
              <a:gd name="T4" fmla="*/ 0 w 400"/>
              <a:gd name="T5" fmla="*/ 129 h 272"/>
              <a:gd name="T6" fmla="*/ 144 w 400"/>
              <a:gd name="T7" fmla="*/ 263 h 272"/>
              <a:gd name="T8" fmla="*/ 144 w 400"/>
              <a:gd name="T9" fmla="*/ 207 h 272"/>
              <a:gd name="T10" fmla="*/ 60 w 400"/>
              <a:gd name="T11" fmla="*/ 129 h 272"/>
              <a:gd name="T12" fmla="*/ 144 w 400"/>
              <a:gd name="T13" fmla="*/ 54 h 272"/>
              <a:gd name="T14" fmla="*/ 244 w 400"/>
              <a:gd name="T15" fmla="*/ 77 h 272"/>
              <a:gd name="T16" fmla="*/ 244 w 400"/>
              <a:gd name="T17" fmla="*/ 0 h 272"/>
              <a:gd name="T18" fmla="*/ 100 w 400"/>
              <a:gd name="T19" fmla="*/ 129 h 272"/>
              <a:gd name="T20" fmla="*/ 244 w 400"/>
              <a:gd name="T21" fmla="*/ 263 h 272"/>
              <a:gd name="T22" fmla="*/ 244 w 400"/>
              <a:gd name="T23" fmla="*/ 176 h 272"/>
              <a:gd name="T24" fmla="*/ 400 w 400"/>
              <a:gd name="T25" fmla="*/ 272 h 272"/>
              <a:gd name="T26" fmla="*/ 244 w 400"/>
              <a:gd name="T27" fmla="*/ 7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0" h="272">
                <a:moveTo>
                  <a:pt x="144" y="54"/>
                </a:moveTo>
                <a:cubicBezTo>
                  <a:pt x="144" y="0"/>
                  <a:pt x="144" y="0"/>
                  <a:pt x="144" y="0"/>
                </a:cubicBezTo>
                <a:cubicBezTo>
                  <a:pt x="0" y="129"/>
                  <a:pt x="0" y="129"/>
                  <a:pt x="0" y="129"/>
                </a:cubicBezTo>
                <a:cubicBezTo>
                  <a:pt x="144" y="263"/>
                  <a:pt x="144" y="263"/>
                  <a:pt x="144" y="263"/>
                </a:cubicBezTo>
                <a:cubicBezTo>
                  <a:pt x="144" y="207"/>
                  <a:pt x="144" y="207"/>
                  <a:pt x="144" y="207"/>
                </a:cubicBezTo>
                <a:cubicBezTo>
                  <a:pt x="60" y="129"/>
                  <a:pt x="60" y="129"/>
                  <a:pt x="60" y="129"/>
                </a:cubicBezTo>
                <a:lnTo>
                  <a:pt x="144" y="54"/>
                </a:lnTo>
                <a:close/>
                <a:moveTo>
                  <a:pt x="244" y="77"/>
                </a:moveTo>
                <a:cubicBezTo>
                  <a:pt x="244" y="0"/>
                  <a:pt x="244" y="0"/>
                  <a:pt x="244" y="0"/>
                </a:cubicBezTo>
                <a:cubicBezTo>
                  <a:pt x="100" y="129"/>
                  <a:pt x="100" y="129"/>
                  <a:pt x="100" y="129"/>
                </a:cubicBezTo>
                <a:cubicBezTo>
                  <a:pt x="244" y="263"/>
                  <a:pt x="244" y="263"/>
                  <a:pt x="244" y="263"/>
                </a:cubicBezTo>
                <a:cubicBezTo>
                  <a:pt x="244" y="176"/>
                  <a:pt x="244" y="176"/>
                  <a:pt x="244" y="176"/>
                </a:cubicBezTo>
                <a:cubicBezTo>
                  <a:pt x="310" y="176"/>
                  <a:pt x="350" y="184"/>
                  <a:pt x="400" y="272"/>
                </a:cubicBezTo>
                <a:cubicBezTo>
                  <a:pt x="400" y="272"/>
                  <a:pt x="392" y="77"/>
                  <a:pt x="244" y="77"/>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AU" sz="1350"/>
          </a:p>
        </p:txBody>
      </p:sp>
      <p:pic>
        <p:nvPicPr>
          <p:cNvPr id="3" name="Picture 2">
            <a:extLst>
              <a:ext uri="{FF2B5EF4-FFF2-40B4-BE49-F238E27FC236}">
                <a16:creationId xmlns:a16="http://schemas.microsoft.com/office/drawing/2014/main" id="{38EC70A9-B98B-4963-B24A-8601DA55ABC8}"/>
              </a:ext>
            </a:extLst>
          </p:cNvPr>
          <p:cNvPicPr>
            <a:picLocks noChangeAspect="1"/>
          </p:cNvPicPr>
          <p:nvPr/>
        </p:nvPicPr>
        <p:blipFill>
          <a:blip r:embed="rId3"/>
          <a:stretch>
            <a:fillRect/>
          </a:stretch>
        </p:blipFill>
        <p:spPr>
          <a:xfrm rot="16200000">
            <a:off x="6079636" y="330199"/>
            <a:ext cx="5722328" cy="6197602"/>
          </a:xfrm>
          <a:prstGeom prst="rect">
            <a:avLst/>
          </a:prstGeom>
        </p:spPr>
      </p:pic>
      <p:pic>
        <p:nvPicPr>
          <p:cNvPr id="14" name="Picture 13">
            <a:extLst>
              <a:ext uri="{FF2B5EF4-FFF2-40B4-BE49-F238E27FC236}">
                <a16:creationId xmlns:a16="http://schemas.microsoft.com/office/drawing/2014/main" id="{DB1006C9-53C8-4D46-BF17-497A5C545EFE}"/>
              </a:ext>
            </a:extLst>
          </p:cNvPr>
          <p:cNvPicPr>
            <a:picLocks noChangeAspect="1"/>
          </p:cNvPicPr>
          <p:nvPr/>
        </p:nvPicPr>
        <p:blipFill>
          <a:blip r:embed="rId4" cstate="print">
            <a:duotone>
              <a:prstClr val="black"/>
              <a:schemeClr val="accent3">
                <a:tint val="45000"/>
                <a:satMod val="400000"/>
              </a:schemeClr>
            </a:duotone>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tretch>
            <a:fillRect/>
          </a:stretch>
        </p:blipFill>
        <p:spPr>
          <a:xfrm>
            <a:off x="700012" y="4074788"/>
            <a:ext cx="1804221" cy="1666543"/>
          </a:xfrm>
          <a:prstGeom prst="rect">
            <a:avLst/>
          </a:prstGeom>
        </p:spPr>
      </p:pic>
      <p:sp>
        <p:nvSpPr>
          <p:cNvPr id="4" name="Rectangle 3">
            <a:extLst>
              <a:ext uri="{FF2B5EF4-FFF2-40B4-BE49-F238E27FC236}">
                <a16:creationId xmlns:a16="http://schemas.microsoft.com/office/drawing/2014/main" id="{D7E201EC-0DEB-4A6A-92E9-708E49BF4D53}"/>
              </a:ext>
            </a:extLst>
          </p:cNvPr>
          <p:cNvSpPr/>
          <p:nvPr/>
        </p:nvSpPr>
        <p:spPr>
          <a:xfrm>
            <a:off x="2745967" y="4367124"/>
            <a:ext cx="2961250" cy="1384995"/>
          </a:xfrm>
          <a:prstGeom prst="rect">
            <a:avLst/>
          </a:prstGeom>
        </p:spPr>
        <p:txBody>
          <a:bodyPr wrap="square">
            <a:spAutoFit/>
          </a:bodyPr>
          <a:lstStyle/>
          <a:p>
            <a:r>
              <a:rPr lang="en-US" sz="1200" dirty="0">
                <a:solidFill>
                  <a:schemeClr val="bg1"/>
                </a:solidFill>
                <a:latin typeface="Roboto Condensed Light" panose="02000000000000000000"/>
              </a:rPr>
              <a:t>Component 4:</a:t>
            </a:r>
          </a:p>
          <a:p>
            <a:pPr marL="628650" lvl="1" indent="-171450">
              <a:buFont typeface="Arial" panose="020B0604020202020204" pitchFamily="34" charset="0"/>
              <a:buChar char="•"/>
            </a:pPr>
            <a:r>
              <a:rPr lang="en-US" sz="1200" dirty="0">
                <a:solidFill>
                  <a:schemeClr val="bg1"/>
                </a:solidFill>
                <a:latin typeface="Roboto Condensed Light" panose="02000000000000000000"/>
              </a:rPr>
              <a:t>Pearson Similarity: .837</a:t>
            </a:r>
          </a:p>
          <a:p>
            <a:pPr marL="628650" lvl="1" indent="-171450">
              <a:buFont typeface="Arial" panose="020B0604020202020204" pitchFamily="34" charset="0"/>
              <a:buChar char="•"/>
            </a:pPr>
            <a:r>
              <a:rPr lang="en-US" sz="1200" dirty="0">
                <a:solidFill>
                  <a:schemeClr val="bg1"/>
                </a:solidFill>
                <a:latin typeface="Roboto Condensed Light" panose="02000000000000000000"/>
              </a:rPr>
              <a:t>avg degree: 7.678</a:t>
            </a:r>
          </a:p>
          <a:p>
            <a:pPr marL="628650" lvl="1" indent="-171450">
              <a:buFont typeface="Arial" panose="020B0604020202020204" pitchFamily="34" charset="0"/>
              <a:buChar char="•"/>
            </a:pPr>
            <a:r>
              <a:rPr lang="en-US" sz="1200" dirty="0">
                <a:solidFill>
                  <a:schemeClr val="bg1"/>
                </a:solidFill>
                <a:latin typeface="Roboto Condensed Light" panose="02000000000000000000"/>
              </a:rPr>
              <a:t>avg path: 10.889</a:t>
            </a:r>
          </a:p>
          <a:p>
            <a:pPr marL="628650" lvl="1" indent="-171450">
              <a:buFont typeface="Arial" panose="020B0604020202020204" pitchFamily="34" charset="0"/>
              <a:buChar char="•"/>
            </a:pPr>
            <a:endParaRPr lang="en-US" sz="1200" dirty="0">
              <a:solidFill>
                <a:schemeClr val="bg1"/>
              </a:solidFill>
              <a:latin typeface="Roboto Condensed Light" panose="02000000000000000000"/>
            </a:endParaRPr>
          </a:p>
          <a:p>
            <a:r>
              <a:rPr lang="en-US" sz="1200" dirty="0">
                <a:solidFill>
                  <a:schemeClr val="bg1"/>
                </a:solidFill>
                <a:latin typeface="Roboto Condensed Light" panose="02000000000000000000"/>
              </a:rPr>
              <a:t>Possibly the address book?</a:t>
            </a:r>
          </a:p>
          <a:p>
            <a:endParaRPr lang="en-US" sz="1200" dirty="0">
              <a:solidFill>
                <a:schemeClr val="bg1"/>
              </a:solidFill>
              <a:latin typeface="Roboto Condensed Light" panose="02000000000000000000"/>
            </a:endParaRPr>
          </a:p>
        </p:txBody>
      </p:sp>
    </p:spTree>
    <p:extLst>
      <p:ext uri="{BB962C8B-B14F-4D97-AF65-F5344CB8AC3E}">
        <p14:creationId xmlns:p14="http://schemas.microsoft.com/office/powerpoint/2010/main" val="51939434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448800" y="6356350"/>
            <a:ext cx="2743200" cy="365125"/>
          </a:xfrm>
        </p:spPr>
        <p:txBody>
          <a:bodyPr/>
          <a:lstStyle/>
          <a:p>
            <a:pPr>
              <a:defRPr/>
            </a:pPr>
            <a:fld id="{9E9BAE9E-47C1-4502-B4D4-5B1CC262270F}" type="slidenum">
              <a:rPr lang="en-US" smtClean="0">
                <a:solidFill>
                  <a:schemeClr val="bg1"/>
                </a:solidFill>
              </a:rPr>
              <a:pPr>
                <a:defRPr/>
              </a:pPr>
              <a:t>15</a:t>
            </a:fld>
            <a:endParaRPr lang="en-US">
              <a:solidFill>
                <a:schemeClr val="bg1"/>
              </a:solidFill>
            </a:endParaRPr>
          </a:p>
        </p:txBody>
      </p:sp>
      <p:sp>
        <p:nvSpPr>
          <p:cNvPr id="3" name="Title 3"/>
          <p:cNvSpPr txBox="1">
            <a:spLocks/>
          </p:cNvSpPr>
          <p:nvPr/>
        </p:nvSpPr>
        <p:spPr>
          <a:xfrm>
            <a:off x="465220" y="789634"/>
            <a:ext cx="2326105" cy="346502"/>
          </a:xfrm>
          <a:prstGeom prst="rect">
            <a:avLst/>
          </a:prstGeom>
        </p:spPr>
        <p:txBody>
          <a:bodyPr/>
          <a:lstStyle>
            <a:lvl1pPr algn="r" rtl="0" eaLnBrk="0" fontAlgn="base" hangingPunct="0">
              <a:spcBef>
                <a:spcPct val="0"/>
              </a:spcBef>
              <a:spcAft>
                <a:spcPct val="0"/>
              </a:spcAft>
              <a:defRPr sz="3200" b="1">
                <a:solidFill>
                  <a:schemeClr val="bg1"/>
                </a:solidFill>
                <a:latin typeface="+mj-lt"/>
                <a:ea typeface="+mj-ea"/>
                <a:cs typeface="+mj-cs"/>
              </a:defRPr>
            </a:lvl1pPr>
            <a:lvl2pPr algn="r" rtl="0" eaLnBrk="0" fontAlgn="base" hangingPunct="0">
              <a:spcBef>
                <a:spcPct val="0"/>
              </a:spcBef>
              <a:spcAft>
                <a:spcPct val="0"/>
              </a:spcAft>
              <a:defRPr sz="3200" b="1">
                <a:solidFill>
                  <a:schemeClr val="bg1"/>
                </a:solidFill>
                <a:latin typeface="Times"/>
              </a:defRPr>
            </a:lvl2pPr>
            <a:lvl3pPr algn="r" rtl="0" eaLnBrk="0" fontAlgn="base" hangingPunct="0">
              <a:spcBef>
                <a:spcPct val="0"/>
              </a:spcBef>
              <a:spcAft>
                <a:spcPct val="0"/>
              </a:spcAft>
              <a:defRPr sz="3200" b="1">
                <a:solidFill>
                  <a:schemeClr val="bg1"/>
                </a:solidFill>
                <a:latin typeface="Times"/>
              </a:defRPr>
            </a:lvl3pPr>
            <a:lvl4pPr algn="r" rtl="0" eaLnBrk="0" fontAlgn="base" hangingPunct="0">
              <a:spcBef>
                <a:spcPct val="0"/>
              </a:spcBef>
              <a:spcAft>
                <a:spcPct val="0"/>
              </a:spcAft>
              <a:defRPr sz="3200" b="1">
                <a:solidFill>
                  <a:schemeClr val="bg1"/>
                </a:solidFill>
                <a:latin typeface="Times"/>
              </a:defRPr>
            </a:lvl4pPr>
            <a:lvl5pPr algn="r" rtl="0" eaLnBrk="0" fontAlgn="base" hangingPunct="0">
              <a:spcBef>
                <a:spcPct val="0"/>
              </a:spcBef>
              <a:spcAft>
                <a:spcPct val="0"/>
              </a:spcAft>
              <a:defRPr sz="3200" b="1">
                <a:solidFill>
                  <a:schemeClr val="bg1"/>
                </a:solidFill>
                <a:latin typeface="Times"/>
              </a:defRPr>
            </a:lvl5pPr>
            <a:lvl6pPr marL="457200" algn="r" rtl="0" fontAlgn="base">
              <a:spcBef>
                <a:spcPct val="0"/>
              </a:spcBef>
              <a:spcAft>
                <a:spcPct val="0"/>
              </a:spcAft>
              <a:defRPr sz="3200" b="1">
                <a:solidFill>
                  <a:schemeClr val="bg1"/>
                </a:solidFill>
                <a:latin typeface="Times"/>
              </a:defRPr>
            </a:lvl6pPr>
            <a:lvl7pPr marL="914400" algn="r" rtl="0" fontAlgn="base">
              <a:spcBef>
                <a:spcPct val="0"/>
              </a:spcBef>
              <a:spcAft>
                <a:spcPct val="0"/>
              </a:spcAft>
              <a:defRPr sz="3200" b="1">
                <a:solidFill>
                  <a:schemeClr val="bg1"/>
                </a:solidFill>
                <a:latin typeface="Times"/>
              </a:defRPr>
            </a:lvl7pPr>
            <a:lvl8pPr marL="1371600" algn="r" rtl="0" fontAlgn="base">
              <a:spcBef>
                <a:spcPct val="0"/>
              </a:spcBef>
              <a:spcAft>
                <a:spcPct val="0"/>
              </a:spcAft>
              <a:defRPr sz="3200" b="1">
                <a:solidFill>
                  <a:schemeClr val="bg1"/>
                </a:solidFill>
                <a:latin typeface="Times"/>
              </a:defRPr>
            </a:lvl8pPr>
            <a:lvl9pPr marL="1828800" algn="r" rtl="0" fontAlgn="base">
              <a:spcBef>
                <a:spcPct val="0"/>
              </a:spcBef>
              <a:spcAft>
                <a:spcPct val="0"/>
              </a:spcAft>
              <a:defRPr sz="3200" b="1">
                <a:solidFill>
                  <a:schemeClr val="bg1"/>
                </a:solidFill>
                <a:latin typeface="Times"/>
              </a:defRPr>
            </a:lvl9pPr>
          </a:lstStyle>
          <a:p>
            <a:r>
              <a:rPr lang="en-US" sz="2700" kern="0" dirty="0">
                <a:solidFill>
                  <a:schemeClr val="tx1"/>
                </a:solidFill>
              </a:rPr>
              <a:t>Email mapping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926" y="3177509"/>
            <a:ext cx="4471216" cy="3597275"/>
          </a:xfrm>
          <a:prstGeom prst="rect">
            <a:avLst/>
          </a:prstGeom>
        </p:spPr>
      </p:pic>
      <p:sp>
        <p:nvSpPr>
          <p:cNvPr id="5" name="Rectangle 4"/>
          <p:cNvSpPr/>
          <p:nvPr/>
        </p:nvSpPr>
        <p:spPr>
          <a:xfrm>
            <a:off x="860926" y="1748108"/>
            <a:ext cx="4572000" cy="1384995"/>
          </a:xfrm>
          <a:prstGeom prst="rect">
            <a:avLst/>
          </a:prstGeom>
        </p:spPr>
        <p:txBody>
          <a:bodyPr wrap="square">
            <a:spAutoFit/>
          </a:bodyPr>
          <a:lstStyle/>
          <a:p>
            <a:pPr marL="285750" indent="-285750">
              <a:buFont typeface="Arial" panose="020B0604020202020204" pitchFamily="34" charset="0"/>
              <a:buChar char="•"/>
            </a:pPr>
            <a:r>
              <a:rPr lang="en-US" sz="1200" dirty="0"/>
              <a:t>Email traffic from August ‘15 –Jan ‘16, </a:t>
            </a:r>
            <a:br>
              <a:rPr lang="en-US" sz="1200" dirty="0"/>
            </a:br>
            <a:r>
              <a:rPr lang="en-US" sz="1200" dirty="0"/>
              <a:t>(received and sent emails).  </a:t>
            </a:r>
          </a:p>
          <a:p>
            <a:pPr marL="285750" indent="-285750">
              <a:buFont typeface="Arial" panose="020B0604020202020204" pitchFamily="34" charset="0"/>
              <a:buChar char="•"/>
            </a:pPr>
            <a:r>
              <a:rPr lang="en-US" sz="1200" dirty="0"/>
              <a:t>Node: user accounts</a:t>
            </a:r>
          </a:p>
          <a:p>
            <a:pPr marL="285750" indent="-285750">
              <a:buFont typeface="Arial" panose="020B0604020202020204" pitchFamily="34" charset="0"/>
              <a:buChar char="•"/>
            </a:pPr>
            <a:r>
              <a:rPr lang="en-US" sz="1200" dirty="0"/>
              <a:t>Edge: header field users (To, From, CC, BCC)</a:t>
            </a:r>
          </a:p>
          <a:p>
            <a:pPr marL="285750" indent="-285750">
              <a:buFont typeface="Arial" panose="020B0604020202020204" pitchFamily="34" charset="0"/>
              <a:buChar char="•"/>
            </a:pPr>
            <a:r>
              <a:rPr lang="en-US" sz="1200" dirty="0"/>
              <a:t>Colors based on degree</a:t>
            </a:r>
          </a:p>
          <a:p>
            <a:pPr marL="285750" indent="-285750">
              <a:buFont typeface="Arial" panose="020B0604020202020204" pitchFamily="34" charset="0"/>
              <a:buChar char="•"/>
            </a:pPr>
            <a:r>
              <a:rPr lang="en-US" sz="1200" dirty="0"/>
              <a:t>Miguel:  Light green one</a:t>
            </a:r>
          </a:p>
          <a:p>
            <a:pPr marL="285750" indent="-285750">
              <a:buFont typeface="Arial" panose="020B0604020202020204" pitchFamily="34" charset="0"/>
              <a:buChar char="•"/>
            </a:pPr>
            <a:r>
              <a:rPr lang="en-US" sz="1200" dirty="0"/>
              <a:t>No weights on edges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0395" y="841678"/>
            <a:ext cx="5631943" cy="3946634"/>
          </a:xfrm>
          <a:prstGeom prst="rect">
            <a:avLst/>
          </a:prstGeom>
        </p:spPr>
      </p:pic>
      <p:sp>
        <p:nvSpPr>
          <p:cNvPr id="8" name="Rectangle 7"/>
          <p:cNvSpPr/>
          <p:nvPr/>
        </p:nvSpPr>
        <p:spPr>
          <a:xfrm>
            <a:off x="7904065" y="4972167"/>
            <a:ext cx="3184072" cy="1200329"/>
          </a:xfrm>
          <a:prstGeom prst="rect">
            <a:avLst/>
          </a:prstGeom>
        </p:spPr>
        <p:txBody>
          <a:bodyPr wrap="square">
            <a:spAutoFit/>
          </a:bodyPr>
          <a:lstStyle/>
          <a:p>
            <a:r>
              <a:rPr lang="en-US" sz="1800" dirty="0">
                <a:solidFill>
                  <a:srgbClr val="00B050"/>
                </a:solidFill>
              </a:rPr>
              <a:t>Email content mapping</a:t>
            </a:r>
          </a:p>
          <a:p>
            <a:pPr marL="285750" indent="-285750">
              <a:buFont typeface="Arial" panose="020B0604020202020204" pitchFamily="34" charset="0"/>
              <a:buChar char="•"/>
            </a:pPr>
            <a:r>
              <a:rPr lang="en-US" sz="1800" dirty="0">
                <a:solidFill>
                  <a:srgbClr val="00B050"/>
                </a:solidFill>
              </a:rPr>
              <a:t>Node: key words</a:t>
            </a:r>
          </a:p>
          <a:p>
            <a:pPr marL="285750" indent="-285750">
              <a:buFont typeface="Arial" panose="020B0604020202020204" pitchFamily="34" charset="0"/>
              <a:buChar char="•"/>
            </a:pPr>
            <a:r>
              <a:rPr lang="en-US" sz="1800" dirty="0">
                <a:solidFill>
                  <a:srgbClr val="00B050"/>
                </a:solidFill>
              </a:rPr>
              <a:t>Edges: key words in the same email</a:t>
            </a:r>
          </a:p>
        </p:txBody>
      </p:sp>
      <p:sp>
        <p:nvSpPr>
          <p:cNvPr id="10" name="TextBox 9">
            <a:extLst>
              <a:ext uri="{FF2B5EF4-FFF2-40B4-BE49-F238E27FC236}">
                <a16:creationId xmlns:a16="http://schemas.microsoft.com/office/drawing/2014/main" id="{78151765-75A2-48AB-B59F-905DBB99F6A6}"/>
              </a:ext>
            </a:extLst>
          </p:cNvPr>
          <p:cNvSpPr txBox="1"/>
          <p:nvPr/>
        </p:nvSpPr>
        <p:spPr>
          <a:xfrm>
            <a:off x="700504" y="556187"/>
            <a:ext cx="1796717" cy="276999"/>
          </a:xfrm>
          <a:prstGeom prst="rect">
            <a:avLst/>
          </a:prstGeom>
          <a:solidFill>
            <a:srgbClr val="4A66AC"/>
          </a:solidFill>
        </p:spPr>
        <p:txBody>
          <a:bodyPr wrap="square" rtlCol="0">
            <a:spAutoFit/>
          </a:bodyPr>
          <a:lstStyle/>
          <a:p>
            <a:r>
              <a:rPr lang="en-US" sz="1200" b="1" dirty="0">
                <a:solidFill>
                  <a:schemeClr val="bg1"/>
                </a:solidFill>
                <a:ea typeface="Roboto" panose="02000000000000000000" pitchFamily="2" charset="0"/>
              </a:rPr>
              <a:t>LT Miguel Miranda Lopez</a:t>
            </a:r>
          </a:p>
        </p:txBody>
      </p:sp>
      <p:sp>
        <p:nvSpPr>
          <p:cNvPr id="7" name="Rectangle 6">
            <a:extLst>
              <a:ext uri="{FF2B5EF4-FFF2-40B4-BE49-F238E27FC236}">
                <a16:creationId xmlns:a16="http://schemas.microsoft.com/office/drawing/2014/main" id="{0EC38321-1D05-406A-B723-1ABBF6F12F37}"/>
              </a:ext>
            </a:extLst>
          </p:cNvPr>
          <p:cNvSpPr/>
          <p:nvPr/>
        </p:nvSpPr>
        <p:spPr>
          <a:xfrm>
            <a:off x="7823200" y="5299242"/>
            <a:ext cx="2850147" cy="823495"/>
          </a:xfrm>
          <a:prstGeom prst="rect">
            <a:avLst/>
          </a:prstGeom>
          <a:noFill/>
          <a:ln>
            <a:solidFill>
              <a:srgbClr val="86D1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313DE21-C140-48F2-9694-E64ACEDB0A94}"/>
              </a:ext>
            </a:extLst>
          </p:cNvPr>
          <p:cNvSpPr/>
          <p:nvPr/>
        </p:nvSpPr>
        <p:spPr>
          <a:xfrm>
            <a:off x="860926" y="2160337"/>
            <a:ext cx="3347453" cy="385010"/>
          </a:xfrm>
          <a:prstGeom prst="rect">
            <a:avLst/>
          </a:prstGeom>
          <a:noFill/>
          <a:ln>
            <a:solidFill>
              <a:srgbClr val="86D1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50811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648200" y="3783947"/>
            <a:ext cx="2498238" cy="738732"/>
          </a:xfrm>
          <a:prstGeom prst="rect">
            <a:avLst/>
          </a:prstGeom>
        </p:spPr>
        <p:txBody>
          <a:bodyPr/>
          <a:lstStyle>
            <a:lvl1pPr algn="r" rtl="0" eaLnBrk="0" fontAlgn="base" hangingPunct="0">
              <a:spcBef>
                <a:spcPct val="0"/>
              </a:spcBef>
              <a:spcAft>
                <a:spcPct val="0"/>
              </a:spcAft>
              <a:defRPr sz="3200" b="1">
                <a:solidFill>
                  <a:schemeClr val="bg1"/>
                </a:solidFill>
                <a:latin typeface="+mj-lt"/>
                <a:ea typeface="+mj-ea"/>
                <a:cs typeface="+mj-cs"/>
              </a:defRPr>
            </a:lvl1pPr>
            <a:lvl2pPr algn="r" rtl="0" eaLnBrk="0" fontAlgn="base" hangingPunct="0">
              <a:spcBef>
                <a:spcPct val="0"/>
              </a:spcBef>
              <a:spcAft>
                <a:spcPct val="0"/>
              </a:spcAft>
              <a:defRPr sz="3200" b="1">
                <a:solidFill>
                  <a:schemeClr val="bg1"/>
                </a:solidFill>
                <a:latin typeface="Times"/>
              </a:defRPr>
            </a:lvl2pPr>
            <a:lvl3pPr algn="r" rtl="0" eaLnBrk="0" fontAlgn="base" hangingPunct="0">
              <a:spcBef>
                <a:spcPct val="0"/>
              </a:spcBef>
              <a:spcAft>
                <a:spcPct val="0"/>
              </a:spcAft>
              <a:defRPr sz="3200" b="1">
                <a:solidFill>
                  <a:schemeClr val="bg1"/>
                </a:solidFill>
                <a:latin typeface="Times"/>
              </a:defRPr>
            </a:lvl3pPr>
            <a:lvl4pPr algn="r" rtl="0" eaLnBrk="0" fontAlgn="base" hangingPunct="0">
              <a:spcBef>
                <a:spcPct val="0"/>
              </a:spcBef>
              <a:spcAft>
                <a:spcPct val="0"/>
              </a:spcAft>
              <a:defRPr sz="3200" b="1">
                <a:solidFill>
                  <a:schemeClr val="bg1"/>
                </a:solidFill>
                <a:latin typeface="Times"/>
              </a:defRPr>
            </a:lvl4pPr>
            <a:lvl5pPr algn="r" rtl="0" eaLnBrk="0" fontAlgn="base" hangingPunct="0">
              <a:spcBef>
                <a:spcPct val="0"/>
              </a:spcBef>
              <a:spcAft>
                <a:spcPct val="0"/>
              </a:spcAft>
              <a:defRPr sz="3200" b="1">
                <a:solidFill>
                  <a:schemeClr val="bg1"/>
                </a:solidFill>
                <a:latin typeface="Times"/>
              </a:defRPr>
            </a:lvl5pPr>
            <a:lvl6pPr marL="457200" algn="r" rtl="0" fontAlgn="base">
              <a:spcBef>
                <a:spcPct val="0"/>
              </a:spcBef>
              <a:spcAft>
                <a:spcPct val="0"/>
              </a:spcAft>
              <a:defRPr sz="3200" b="1">
                <a:solidFill>
                  <a:schemeClr val="bg1"/>
                </a:solidFill>
                <a:latin typeface="Times"/>
              </a:defRPr>
            </a:lvl6pPr>
            <a:lvl7pPr marL="914400" algn="r" rtl="0" fontAlgn="base">
              <a:spcBef>
                <a:spcPct val="0"/>
              </a:spcBef>
              <a:spcAft>
                <a:spcPct val="0"/>
              </a:spcAft>
              <a:defRPr sz="3200" b="1">
                <a:solidFill>
                  <a:schemeClr val="bg1"/>
                </a:solidFill>
                <a:latin typeface="Times"/>
              </a:defRPr>
            </a:lvl7pPr>
            <a:lvl8pPr marL="1371600" algn="r" rtl="0" fontAlgn="base">
              <a:spcBef>
                <a:spcPct val="0"/>
              </a:spcBef>
              <a:spcAft>
                <a:spcPct val="0"/>
              </a:spcAft>
              <a:defRPr sz="3200" b="1">
                <a:solidFill>
                  <a:schemeClr val="bg1"/>
                </a:solidFill>
                <a:latin typeface="Times"/>
              </a:defRPr>
            </a:lvl8pPr>
            <a:lvl9pPr marL="1828800" algn="r" rtl="0" fontAlgn="base">
              <a:spcBef>
                <a:spcPct val="0"/>
              </a:spcBef>
              <a:spcAft>
                <a:spcPct val="0"/>
              </a:spcAft>
              <a:defRPr sz="3200" b="1">
                <a:solidFill>
                  <a:schemeClr val="bg1"/>
                </a:solidFill>
                <a:latin typeface="Times"/>
              </a:defRPr>
            </a:lvl9pPr>
          </a:lstStyle>
          <a:p>
            <a:r>
              <a:rPr lang="en-US" sz="3200" kern="0" dirty="0">
                <a:solidFill>
                  <a:schemeClr val="tx1"/>
                </a:solidFill>
              </a:rPr>
              <a:t>Centralities</a:t>
            </a:r>
          </a:p>
        </p:txBody>
      </p:sp>
      <p:sp>
        <p:nvSpPr>
          <p:cNvPr id="6" name="Content Placeholder 2"/>
          <p:cNvSpPr txBox="1">
            <a:spLocks/>
          </p:cNvSpPr>
          <p:nvPr/>
        </p:nvSpPr>
        <p:spPr>
          <a:xfrm>
            <a:off x="1839686" y="4376672"/>
            <a:ext cx="3429000" cy="22990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000" kern="0" dirty="0"/>
              <a:t>Eigenvector: (↓)</a:t>
            </a:r>
          </a:p>
          <a:p>
            <a:r>
              <a:rPr lang="en-US" sz="2000" kern="0" dirty="0"/>
              <a:t>1. ‘Miguel’: 1</a:t>
            </a:r>
          </a:p>
          <a:p>
            <a:r>
              <a:rPr lang="en-US" sz="2000" kern="0" dirty="0"/>
              <a:t>2. ‘Office’: 0.9985</a:t>
            </a:r>
          </a:p>
          <a:p>
            <a:r>
              <a:rPr lang="en-US" sz="2000" kern="0" dirty="0"/>
              <a:t>3. ‘Eric’: 0.9156</a:t>
            </a:r>
          </a:p>
          <a:p>
            <a:r>
              <a:rPr lang="en-US" sz="2000" kern="0" dirty="0"/>
              <a:t>4. ‘September’: 0.8637</a:t>
            </a:r>
          </a:p>
          <a:p>
            <a:r>
              <a:rPr lang="en-US" sz="2000" kern="0" dirty="0"/>
              <a:t>5. ‘Student’: 0.8377</a:t>
            </a:r>
          </a:p>
        </p:txBody>
      </p:sp>
      <p:sp>
        <p:nvSpPr>
          <p:cNvPr id="7" name="Content Placeholder 2"/>
          <p:cNvSpPr txBox="1">
            <a:spLocks/>
          </p:cNvSpPr>
          <p:nvPr/>
        </p:nvSpPr>
        <p:spPr>
          <a:xfrm>
            <a:off x="4887686" y="4376672"/>
            <a:ext cx="3048000" cy="229906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sz="2200" dirty="0"/>
              <a:t>Closeness: (↑)</a:t>
            </a:r>
          </a:p>
          <a:p>
            <a:r>
              <a:rPr lang="en-US" sz="2200" dirty="0"/>
              <a:t>1. ‘Office’: 1.5383</a:t>
            </a:r>
          </a:p>
          <a:p>
            <a:r>
              <a:rPr lang="en-US" sz="2200" dirty="0"/>
              <a:t>2. ‘Miguel’: 1.5887</a:t>
            </a:r>
          </a:p>
          <a:p>
            <a:r>
              <a:rPr lang="en-US" sz="2200" dirty="0"/>
              <a:t>3. ‘Student’: 1.6210</a:t>
            </a:r>
          </a:p>
          <a:p>
            <a:r>
              <a:rPr lang="en-US" sz="2200" dirty="0"/>
              <a:t>4. ‘Eric’: 1.6633</a:t>
            </a:r>
          </a:p>
          <a:p>
            <a:r>
              <a:rPr lang="en-US" sz="2200" dirty="0"/>
              <a:t>5. ‘September’: 1.7359</a:t>
            </a:r>
          </a:p>
        </p:txBody>
      </p:sp>
      <p:sp>
        <p:nvSpPr>
          <p:cNvPr id="8" name="Content Placeholder 2"/>
          <p:cNvSpPr txBox="1">
            <a:spLocks/>
          </p:cNvSpPr>
          <p:nvPr/>
        </p:nvSpPr>
        <p:spPr>
          <a:xfrm>
            <a:off x="7783286" y="4376671"/>
            <a:ext cx="3048000" cy="229906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sz="2200" dirty="0"/>
              <a:t>Betweenness: (↓)</a:t>
            </a:r>
          </a:p>
          <a:p>
            <a:r>
              <a:rPr lang="en-US" sz="2200" dirty="0"/>
              <a:t>1. ‘Office’: 42,900</a:t>
            </a:r>
          </a:p>
          <a:p>
            <a:r>
              <a:rPr lang="en-US" sz="2200" dirty="0"/>
              <a:t>2. ‘Miguel’: 34,736</a:t>
            </a:r>
          </a:p>
          <a:p>
            <a:r>
              <a:rPr lang="en-US" sz="2200" dirty="0"/>
              <a:t>3. ‘Student’: 31487</a:t>
            </a:r>
          </a:p>
          <a:p>
            <a:r>
              <a:rPr lang="en-US" sz="2200" dirty="0"/>
              <a:t>4. ‘Eric’: 19,456</a:t>
            </a:r>
          </a:p>
          <a:p>
            <a:r>
              <a:rPr lang="en-US" sz="2200" dirty="0"/>
              <a:t>5. ‘September’: 14,557</a:t>
            </a:r>
          </a:p>
        </p:txBody>
      </p:sp>
      <p:sp>
        <p:nvSpPr>
          <p:cNvPr id="9" name="Content Placeholder 2"/>
          <p:cNvSpPr txBox="1">
            <a:spLocks/>
          </p:cNvSpPr>
          <p:nvPr/>
        </p:nvSpPr>
        <p:spPr>
          <a:xfrm>
            <a:off x="1398814" y="1555835"/>
            <a:ext cx="4310743" cy="2558006"/>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400" kern="0" dirty="0"/>
              <a:t>Nodes: 499 and Edges: 13,078</a:t>
            </a:r>
          </a:p>
          <a:p>
            <a:r>
              <a:rPr lang="en-US" sz="1400" kern="0" dirty="0"/>
              <a:t>Avg. </a:t>
            </a:r>
            <a:r>
              <a:rPr lang="en-US" sz="1400" kern="0" dirty="0" err="1"/>
              <a:t>Clus</a:t>
            </a:r>
            <a:r>
              <a:rPr lang="en-US" sz="1400" kern="0" dirty="0"/>
              <a:t>. Coeff: 0.829</a:t>
            </a:r>
          </a:p>
          <a:p>
            <a:r>
              <a:rPr lang="en-US" sz="1400" kern="0" dirty="0"/>
              <a:t>Avg. Path Length: 2.369</a:t>
            </a:r>
          </a:p>
          <a:p>
            <a:r>
              <a:rPr lang="en-US" sz="1400" kern="0" dirty="0"/>
              <a:t>Net Diam.: 5</a:t>
            </a:r>
          </a:p>
          <a:p>
            <a:r>
              <a:rPr lang="en-US" sz="1400" kern="0" dirty="0"/>
              <a:t>Avg. Deg.: 52.417</a:t>
            </a:r>
          </a:p>
          <a:p>
            <a:r>
              <a:rPr lang="en-US" sz="1400" kern="0" dirty="0"/>
              <a:t>Avg. W. Deg.: 66.725</a:t>
            </a:r>
          </a:p>
          <a:p>
            <a:r>
              <a:rPr lang="en-US" sz="1400" kern="0" dirty="0"/>
              <a:t>Density: 0.053</a:t>
            </a:r>
          </a:p>
          <a:p>
            <a:r>
              <a:rPr lang="en-US" sz="1400" kern="0" dirty="0"/>
              <a:t>Modularity: 0.467</a:t>
            </a:r>
          </a:p>
        </p:txBody>
      </p:sp>
      <p:pic>
        <p:nvPicPr>
          <p:cNvPr id="10"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22303" t="19340" r="28034" b="17491"/>
          <a:stretch/>
        </p:blipFill>
        <p:spPr>
          <a:xfrm>
            <a:off x="4685633" y="1179549"/>
            <a:ext cx="4457699" cy="2431434"/>
          </a:xfrm>
          <a:prstGeom prst="rect">
            <a:avLst/>
          </a:prstGeom>
        </p:spPr>
      </p:pic>
      <p:sp>
        <p:nvSpPr>
          <p:cNvPr id="11" name="Title 3">
            <a:extLst>
              <a:ext uri="{FF2B5EF4-FFF2-40B4-BE49-F238E27FC236}">
                <a16:creationId xmlns:a16="http://schemas.microsoft.com/office/drawing/2014/main" id="{D8A290A2-85CF-4C4E-917D-0618B6CD957B}"/>
              </a:ext>
            </a:extLst>
          </p:cNvPr>
          <p:cNvSpPr txBox="1">
            <a:spLocks/>
          </p:cNvSpPr>
          <p:nvPr/>
        </p:nvSpPr>
        <p:spPr>
          <a:xfrm>
            <a:off x="614948" y="931703"/>
            <a:ext cx="3368842" cy="346502"/>
          </a:xfrm>
          <a:prstGeom prst="rect">
            <a:avLst/>
          </a:prstGeom>
        </p:spPr>
        <p:txBody>
          <a:bodyPr/>
          <a:lstStyle>
            <a:lvl1pPr algn="r" rtl="0" eaLnBrk="0" fontAlgn="base" hangingPunct="0">
              <a:spcBef>
                <a:spcPct val="0"/>
              </a:spcBef>
              <a:spcAft>
                <a:spcPct val="0"/>
              </a:spcAft>
              <a:defRPr sz="3200" b="1">
                <a:solidFill>
                  <a:schemeClr val="bg1"/>
                </a:solidFill>
                <a:latin typeface="+mj-lt"/>
                <a:ea typeface="+mj-ea"/>
                <a:cs typeface="+mj-cs"/>
              </a:defRPr>
            </a:lvl1pPr>
            <a:lvl2pPr algn="r" rtl="0" eaLnBrk="0" fontAlgn="base" hangingPunct="0">
              <a:spcBef>
                <a:spcPct val="0"/>
              </a:spcBef>
              <a:spcAft>
                <a:spcPct val="0"/>
              </a:spcAft>
              <a:defRPr sz="3200" b="1">
                <a:solidFill>
                  <a:schemeClr val="bg1"/>
                </a:solidFill>
                <a:latin typeface="Times"/>
              </a:defRPr>
            </a:lvl2pPr>
            <a:lvl3pPr algn="r" rtl="0" eaLnBrk="0" fontAlgn="base" hangingPunct="0">
              <a:spcBef>
                <a:spcPct val="0"/>
              </a:spcBef>
              <a:spcAft>
                <a:spcPct val="0"/>
              </a:spcAft>
              <a:defRPr sz="3200" b="1">
                <a:solidFill>
                  <a:schemeClr val="bg1"/>
                </a:solidFill>
                <a:latin typeface="Times"/>
              </a:defRPr>
            </a:lvl3pPr>
            <a:lvl4pPr algn="r" rtl="0" eaLnBrk="0" fontAlgn="base" hangingPunct="0">
              <a:spcBef>
                <a:spcPct val="0"/>
              </a:spcBef>
              <a:spcAft>
                <a:spcPct val="0"/>
              </a:spcAft>
              <a:defRPr sz="3200" b="1">
                <a:solidFill>
                  <a:schemeClr val="bg1"/>
                </a:solidFill>
                <a:latin typeface="Times"/>
              </a:defRPr>
            </a:lvl4pPr>
            <a:lvl5pPr algn="r" rtl="0" eaLnBrk="0" fontAlgn="base" hangingPunct="0">
              <a:spcBef>
                <a:spcPct val="0"/>
              </a:spcBef>
              <a:spcAft>
                <a:spcPct val="0"/>
              </a:spcAft>
              <a:defRPr sz="3200" b="1">
                <a:solidFill>
                  <a:schemeClr val="bg1"/>
                </a:solidFill>
                <a:latin typeface="Times"/>
              </a:defRPr>
            </a:lvl5pPr>
            <a:lvl6pPr marL="457200" algn="r" rtl="0" fontAlgn="base">
              <a:spcBef>
                <a:spcPct val="0"/>
              </a:spcBef>
              <a:spcAft>
                <a:spcPct val="0"/>
              </a:spcAft>
              <a:defRPr sz="3200" b="1">
                <a:solidFill>
                  <a:schemeClr val="bg1"/>
                </a:solidFill>
                <a:latin typeface="Times"/>
              </a:defRPr>
            </a:lvl6pPr>
            <a:lvl7pPr marL="914400" algn="r" rtl="0" fontAlgn="base">
              <a:spcBef>
                <a:spcPct val="0"/>
              </a:spcBef>
              <a:spcAft>
                <a:spcPct val="0"/>
              </a:spcAft>
              <a:defRPr sz="3200" b="1">
                <a:solidFill>
                  <a:schemeClr val="bg1"/>
                </a:solidFill>
                <a:latin typeface="Times"/>
              </a:defRPr>
            </a:lvl7pPr>
            <a:lvl8pPr marL="1371600" algn="r" rtl="0" fontAlgn="base">
              <a:spcBef>
                <a:spcPct val="0"/>
              </a:spcBef>
              <a:spcAft>
                <a:spcPct val="0"/>
              </a:spcAft>
              <a:defRPr sz="3200" b="1">
                <a:solidFill>
                  <a:schemeClr val="bg1"/>
                </a:solidFill>
                <a:latin typeface="Times"/>
              </a:defRPr>
            </a:lvl8pPr>
            <a:lvl9pPr marL="1828800" algn="r" rtl="0" fontAlgn="base">
              <a:spcBef>
                <a:spcPct val="0"/>
              </a:spcBef>
              <a:spcAft>
                <a:spcPct val="0"/>
              </a:spcAft>
              <a:defRPr sz="3200" b="1">
                <a:solidFill>
                  <a:schemeClr val="bg1"/>
                </a:solidFill>
                <a:latin typeface="Times"/>
              </a:defRPr>
            </a:lvl9pPr>
          </a:lstStyle>
          <a:p>
            <a:r>
              <a:rPr lang="en-US" sz="2700" kern="0" dirty="0">
                <a:solidFill>
                  <a:srgbClr val="00B050"/>
                </a:solidFill>
              </a:rPr>
              <a:t>Email content mapping</a:t>
            </a:r>
          </a:p>
        </p:txBody>
      </p:sp>
      <p:sp>
        <p:nvSpPr>
          <p:cNvPr id="12" name="TextBox 11">
            <a:extLst>
              <a:ext uri="{FF2B5EF4-FFF2-40B4-BE49-F238E27FC236}">
                <a16:creationId xmlns:a16="http://schemas.microsoft.com/office/drawing/2014/main" id="{108EB5D9-2210-449C-9C1D-7467B7A2900D}"/>
              </a:ext>
            </a:extLst>
          </p:cNvPr>
          <p:cNvSpPr txBox="1"/>
          <p:nvPr/>
        </p:nvSpPr>
        <p:spPr>
          <a:xfrm>
            <a:off x="732588" y="565124"/>
            <a:ext cx="1786023" cy="276999"/>
          </a:xfrm>
          <a:prstGeom prst="rect">
            <a:avLst/>
          </a:prstGeom>
          <a:solidFill>
            <a:srgbClr val="4A66AC"/>
          </a:solidFill>
        </p:spPr>
        <p:txBody>
          <a:bodyPr wrap="square" rtlCol="0">
            <a:spAutoFit/>
          </a:bodyPr>
          <a:lstStyle/>
          <a:p>
            <a:r>
              <a:rPr lang="en-US" sz="1200" b="1" dirty="0">
                <a:solidFill>
                  <a:schemeClr val="bg1"/>
                </a:solidFill>
                <a:ea typeface="Roboto" panose="02000000000000000000" pitchFamily="2" charset="0"/>
              </a:rPr>
              <a:t>LT Miguel Miranda Lopez</a:t>
            </a:r>
          </a:p>
        </p:txBody>
      </p:sp>
      <p:pic>
        <p:nvPicPr>
          <p:cNvPr id="13" name="Picture 12">
            <a:extLst>
              <a:ext uri="{FF2B5EF4-FFF2-40B4-BE49-F238E27FC236}">
                <a16:creationId xmlns:a16="http://schemas.microsoft.com/office/drawing/2014/main" id="{ED732D66-A16D-4544-8721-EB346C69B4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3788" y="3092016"/>
            <a:ext cx="1926086" cy="1143768"/>
          </a:xfrm>
          <a:prstGeom prst="rect">
            <a:avLst/>
          </a:prstGeom>
        </p:spPr>
      </p:pic>
      <p:pic>
        <p:nvPicPr>
          <p:cNvPr id="14" name="Picture 13">
            <a:extLst>
              <a:ext uri="{FF2B5EF4-FFF2-40B4-BE49-F238E27FC236}">
                <a16:creationId xmlns:a16="http://schemas.microsoft.com/office/drawing/2014/main" id="{4F7C8CEE-E6F9-4C26-A66F-9122294119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7404" y="1686119"/>
            <a:ext cx="1898853" cy="1148719"/>
          </a:xfrm>
          <a:prstGeom prst="rect">
            <a:avLst/>
          </a:prstGeom>
        </p:spPr>
      </p:pic>
      <p:pic>
        <p:nvPicPr>
          <p:cNvPr id="15" name="Picture 14">
            <a:extLst>
              <a:ext uri="{FF2B5EF4-FFF2-40B4-BE49-F238E27FC236}">
                <a16:creationId xmlns:a16="http://schemas.microsoft.com/office/drawing/2014/main" id="{04114ADB-5B83-4853-B338-E3099259E1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3788" y="272715"/>
            <a:ext cx="1926086" cy="1138817"/>
          </a:xfrm>
          <a:prstGeom prst="rect">
            <a:avLst/>
          </a:prstGeom>
        </p:spPr>
      </p:pic>
    </p:spTree>
    <p:extLst>
      <p:ext uri="{BB962C8B-B14F-4D97-AF65-F5344CB8AC3E}">
        <p14:creationId xmlns:p14="http://schemas.microsoft.com/office/powerpoint/2010/main" val="3401209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FAD2E7-875D-4762-AEA5-6C6292E3ED4F}"/>
              </a:ext>
            </a:extLst>
          </p:cNvPr>
          <p:cNvSpPr>
            <a:spLocks noGrp="1"/>
          </p:cNvSpPr>
          <p:nvPr>
            <p:ph type="sldNum" sz="quarter" idx="4294967295"/>
          </p:nvPr>
        </p:nvSpPr>
        <p:spPr>
          <a:xfrm>
            <a:off x="10134600" y="6475413"/>
            <a:ext cx="2057400" cy="366712"/>
          </a:xfrm>
        </p:spPr>
        <p:txBody>
          <a:bodyPr/>
          <a:lstStyle/>
          <a:p>
            <a:fld id="{A2912448-FEEC-49E8-9588-2DF1F90D57C2}" type="slidenum">
              <a:rPr lang="en-US" smtClean="0">
                <a:latin typeface="Roboto Condensed Light" panose="02000000000000000000"/>
              </a:rPr>
              <a:pPr/>
              <a:t>17</a:t>
            </a:fld>
            <a:endParaRPr lang="en-US">
              <a:latin typeface="Roboto Condensed Light" panose="02000000000000000000"/>
            </a:endParaRPr>
          </a:p>
        </p:txBody>
      </p:sp>
      <p:sp>
        <p:nvSpPr>
          <p:cNvPr id="5" name="Rectangle 4">
            <a:extLst>
              <a:ext uri="{FF2B5EF4-FFF2-40B4-BE49-F238E27FC236}">
                <a16:creationId xmlns:a16="http://schemas.microsoft.com/office/drawing/2014/main" id="{A004D71E-4EEF-4EFD-A7F4-4E47C8FCC223}"/>
              </a:ext>
            </a:extLst>
          </p:cNvPr>
          <p:cNvSpPr/>
          <p:nvPr/>
        </p:nvSpPr>
        <p:spPr>
          <a:xfrm>
            <a:off x="5974813" y="3545727"/>
            <a:ext cx="227948" cy="276999"/>
          </a:xfrm>
          <a:prstGeom prst="rect">
            <a:avLst/>
          </a:prstGeom>
        </p:spPr>
        <p:txBody>
          <a:bodyPr wrap="square">
            <a:spAutoFit/>
          </a:bodyPr>
          <a:lstStyle/>
          <a:p>
            <a:r>
              <a:rPr lang="en-US" sz="1200" dirty="0">
                <a:solidFill>
                  <a:srgbClr val="000000"/>
                </a:solidFill>
                <a:latin typeface="Roboto Condensed Light" panose="02000000000000000000"/>
              </a:rPr>
              <a:t> </a:t>
            </a:r>
            <a:endParaRPr lang="en-US" sz="1200" dirty="0">
              <a:latin typeface="Roboto Condensed Light" panose="02000000000000000000"/>
            </a:endParaRPr>
          </a:p>
        </p:txBody>
      </p:sp>
      <p:pic>
        <p:nvPicPr>
          <p:cNvPr id="11" name="Picture 2">
            <a:extLst>
              <a:ext uri="{FF2B5EF4-FFF2-40B4-BE49-F238E27FC236}">
                <a16:creationId xmlns:a16="http://schemas.microsoft.com/office/drawing/2014/main" id="{DD3776FD-9AE1-4339-8D97-3AC2AD55B38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97537" y="1486834"/>
            <a:ext cx="6101597" cy="5311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a:extLst>
              <a:ext uri="{FF2B5EF4-FFF2-40B4-BE49-F238E27FC236}">
                <a16:creationId xmlns:a16="http://schemas.microsoft.com/office/drawing/2014/main" id="{10972762-35D8-4C87-8ED8-16226E73948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72600" y="1714990"/>
            <a:ext cx="1199920" cy="123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a:extLst>
              <a:ext uri="{FF2B5EF4-FFF2-40B4-BE49-F238E27FC236}">
                <a16:creationId xmlns:a16="http://schemas.microsoft.com/office/drawing/2014/main" id="{9B143BFB-34E2-4F9F-BB6E-2E602D910965}"/>
              </a:ext>
            </a:extLst>
          </p:cNvPr>
          <p:cNvGrpSpPr/>
          <p:nvPr/>
        </p:nvGrpSpPr>
        <p:grpSpPr>
          <a:xfrm>
            <a:off x="2183923" y="4860057"/>
            <a:ext cx="3172938" cy="1676400"/>
            <a:chOff x="617919" y="4495800"/>
            <a:chExt cx="3305292" cy="1752600"/>
          </a:xfrm>
        </p:grpSpPr>
        <p:sp>
          <p:nvSpPr>
            <p:cNvPr id="36" name="Rectangle 35">
              <a:extLst>
                <a:ext uri="{FF2B5EF4-FFF2-40B4-BE49-F238E27FC236}">
                  <a16:creationId xmlns:a16="http://schemas.microsoft.com/office/drawing/2014/main" id="{3F48CAAC-0188-4031-9050-83E647F58324}"/>
                </a:ext>
              </a:extLst>
            </p:cNvPr>
            <p:cNvSpPr/>
            <p:nvPr/>
          </p:nvSpPr>
          <p:spPr bwMode="auto">
            <a:xfrm>
              <a:off x="1914932" y="4495800"/>
              <a:ext cx="2008279" cy="1752600"/>
            </a:xfrm>
            <a:prstGeom prst="rect">
              <a:avLst/>
            </a:prstGeom>
            <a:solidFill>
              <a:srgbClr val="00FFFF">
                <a:alpha val="20000"/>
              </a:srgbClr>
            </a:solidFill>
            <a:ln w="38100"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Roboto Condensed Light" panose="02000000000000000000"/>
                <a:ea typeface="ＭＳ Ｐゴシック" pitchFamily="28" charset="-128"/>
              </a:endParaRPr>
            </a:p>
          </p:txBody>
        </p:sp>
        <p:sp>
          <p:nvSpPr>
            <p:cNvPr id="37" name="TextBox 36">
              <a:extLst>
                <a:ext uri="{FF2B5EF4-FFF2-40B4-BE49-F238E27FC236}">
                  <a16:creationId xmlns:a16="http://schemas.microsoft.com/office/drawing/2014/main" id="{958B612A-BE72-4201-8769-F67083A329EA}"/>
                </a:ext>
              </a:extLst>
            </p:cNvPr>
            <p:cNvSpPr txBox="1"/>
            <p:nvPr/>
          </p:nvSpPr>
          <p:spPr>
            <a:xfrm>
              <a:off x="617919" y="5257800"/>
              <a:ext cx="1004193" cy="289590"/>
            </a:xfrm>
            <a:prstGeom prst="rect">
              <a:avLst/>
            </a:prstGeom>
            <a:noFill/>
          </p:spPr>
          <p:txBody>
            <a:bodyPr wrap="none" rtlCol="0">
              <a:spAutoFit/>
            </a:bodyPr>
            <a:lstStyle/>
            <a:p>
              <a:pPr algn="r"/>
              <a:r>
                <a:rPr lang="en-US" sz="1200" b="1">
                  <a:solidFill>
                    <a:srgbClr val="00FFFF"/>
                  </a:solidFill>
                  <a:latin typeface="Roboto Condensed Light" panose="02000000000000000000"/>
                </a:rPr>
                <a:t>NAVY CEC</a:t>
              </a:r>
            </a:p>
          </p:txBody>
        </p:sp>
      </p:grpSp>
      <p:grpSp>
        <p:nvGrpSpPr>
          <p:cNvPr id="15" name="Group 14">
            <a:extLst>
              <a:ext uri="{FF2B5EF4-FFF2-40B4-BE49-F238E27FC236}">
                <a16:creationId xmlns:a16="http://schemas.microsoft.com/office/drawing/2014/main" id="{DD2B15C8-AE0F-4453-8364-CBAF832B2972}"/>
              </a:ext>
            </a:extLst>
          </p:cNvPr>
          <p:cNvGrpSpPr/>
          <p:nvPr/>
        </p:nvGrpSpPr>
        <p:grpSpPr>
          <a:xfrm>
            <a:off x="2208392" y="3825103"/>
            <a:ext cx="4324291" cy="990600"/>
            <a:chOff x="704909" y="3505200"/>
            <a:chExt cx="4324291" cy="990600"/>
          </a:xfrm>
        </p:grpSpPr>
        <p:sp>
          <p:nvSpPr>
            <p:cNvPr id="34" name="Rectangle 33">
              <a:extLst>
                <a:ext uri="{FF2B5EF4-FFF2-40B4-BE49-F238E27FC236}">
                  <a16:creationId xmlns:a16="http://schemas.microsoft.com/office/drawing/2014/main" id="{0262BFDF-B88E-49EA-8747-5C544A3649E1}"/>
                </a:ext>
              </a:extLst>
            </p:cNvPr>
            <p:cNvSpPr/>
            <p:nvPr/>
          </p:nvSpPr>
          <p:spPr bwMode="auto">
            <a:xfrm>
              <a:off x="3886200" y="3505200"/>
              <a:ext cx="1143000" cy="990600"/>
            </a:xfrm>
            <a:prstGeom prst="rect">
              <a:avLst/>
            </a:prstGeom>
            <a:solidFill>
              <a:srgbClr val="00CC00">
                <a:alpha val="20000"/>
              </a:srgbClr>
            </a:solidFill>
            <a:ln w="38100" cap="flat" cmpd="sng" algn="ctr">
              <a:solidFill>
                <a:srgbClr val="00CC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200">
                <a:latin typeface="Roboto Condensed Light" panose="02000000000000000000"/>
                <a:ea typeface="ＭＳ Ｐゴシック" pitchFamily="28" charset="-128"/>
              </a:endParaRPr>
            </a:p>
          </p:txBody>
        </p:sp>
        <p:sp>
          <p:nvSpPr>
            <p:cNvPr id="35" name="TextBox 34">
              <a:extLst>
                <a:ext uri="{FF2B5EF4-FFF2-40B4-BE49-F238E27FC236}">
                  <a16:creationId xmlns:a16="http://schemas.microsoft.com/office/drawing/2014/main" id="{0CFEFB23-C6B6-4054-995D-68DDD3CCDCA4}"/>
                </a:ext>
              </a:extLst>
            </p:cNvPr>
            <p:cNvSpPr txBox="1"/>
            <p:nvPr/>
          </p:nvSpPr>
          <p:spPr>
            <a:xfrm>
              <a:off x="704909" y="3831223"/>
              <a:ext cx="963982" cy="276999"/>
            </a:xfrm>
            <a:prstGeom prst="rect">
              <a:avLst/>
            </a:prstGeom>
            <a:noFill/>
          </p:spPr>
          <p:txBody>
            <a:bodyPr wrap="none" rtlCol="0">
              <a:spAutoFit/>
            </a:bodyPr>
            <a:lstStyle/>
            <a:p>
              <a:pPr algn="r"/>
              <a:r>
                <a:rPr lang="en-US" sz="1200" b="1">
                  <a:solidFill>
                    <a:srgbClr val="00CC00"/>
                  </a:solidFill>
                  <a:latin typeface="Roboto Condensed Light" panose="02000000000000000000"/>
                </a:rPr>
                <a:t>NAVY CEC</a:t>
              </a:r>
            </a:p>
          </p:txBody>
        </p:sp>
      </p:grpSp>
      <p:grpSp>
        <p:nvGrpSpPr>
          <p:cNvPr id="16" name="Group 15">
            <a:extLst>
              <a:ext uri="{FF2B5EF4-FFF2-40B4-BE49-F238E27FC236}">
                <a16:creationId xmlns:a16="http://schemas.microsoft.com/office/drawing/2014/main" id="{E1197B12-7F55-45CC-B294-FB3FE2D0DEE1}"/>
              </a:ext>
            </a:extLst>
          </p:cNvPr>
          <p:cNvGrpSpPr/>
          <p:nvPr/>
        </p:nvGrpSpPr>
        <p:grpSpPr>
          <a:xfrm>
            <a:off x="2282322" y="1678075"/>
            <a:ext cx="6709278" cy="860212"/>
            <a:chOff x="758322" y="1376683"/>
            <a:chExt cx="6709278" cy="860212"/>
          </a:xfrm>
        </p:grpSpPr>
        <p:sp>
          <p:nvSpPr>
            <p:cNvPr id="32" name="Rectangle 31">
              <a:extLst>
                <a:ext uri="{FF2B5EF4-FFF2-40B4-BE49-F238E27FC236}">
                  <a16:creationId xmlns:a16="http://schemas.microsoft.com/office/drawing/2014/main" id="{0C40529B-3E23-40F4-8BB6-0867EFEDF05C}"/>
                </a:ext>
              </a:extLst>
            </p:cNvPr>
            <p:cNvSpPr/>
            <p:nvPr/>
          </p:nvSpPr>
          <p:spPr bwMode="auto">
            <a:xfrm>
              <a:off x="6477000" y="1376683"/>
              <a:ext cx="990600" cy="860212"/>
            </a:xfrm>
            <a:prstGeom prst="rect">
              <a:avLst/>
            </a:prstGeom>
            <a:solidFill>
              <a:srgbClr val="FF0000">
                <a:alpha val="20000"/>
              </a:srgb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200">
                <a:latin typeface="Roboto Condensed Light" panose="02000000000000000000"/>
                <a:ea typeface="ＭＳ Ｐゴシック" pitchFamily="28" charset="-128"/>
              </a:endParaRPr>
            </a:p>
          </p:txBody>
        </p:sp>
        <p:sp>
          <p:nvSpPr>
            <p:cNvPr id="33" name="TextBox 32">
              <a:extLst>
                <a:ext uri="{FF2B5EF4-FFF2-40B4-BE49-F238E27FC236}">
                  <a16:creationId xmlns:a16="http://schemas.microsoft.com/office/drawing/2014/main" id="{41E8694E-3CEE-4452-BFF7-EF6509D58B22}"/>
                </a:ext>
              </a:extLst>
            </p:cNvPr>
            <p:cNvSpPr txBox="1"/>
            <p:nvPr/>
          </p:nvSpPr>
          <p:spPr>
            <a:xfrm>
              <a:off x="758322" y="1514401"/>
              <a:ext cx="893706" cy="461665"/>
            </a:xfrm>
            <a:prstGeom prst="rect">
              <a:avLst/>
            </a:prstGeom>
            <a:noFill/>
          </p:spPr>
          <p:txBody>
            <a:bodyPr wrap="none" rtlCol="0">
              <a:spAutoFit/>
            </a:bodyPr>
            <a:lstStyle/>
            <a:p>
              <a:pPr algn="r"/>
              <a:r>
                <a:rPr lang="en-US" sz="1200" b="1" dirty="0">
                  <a:solidFill>
                    <a:srgbClr val="FF0000"/>
                  </a:solidFill>
                  <a:latin typeface="Roboto Condensed Light" panose="02000000000000000000"/>
                </a:rPr>
                <a:t>CRYSTAL</a:t>
              </a:r>
            </a:p>
            <a:p>
              <a:pPr algn="r"/>
              <a:r>
                <a:rPr lang="en-US" sz="1200" b="1" dirty="0">
                  <a:solidFill>
                    <a:srgbClr val="FF0000"/>
                  </a:solidFill>
                  <a:latin typeface="Roboto Condensed Light" panose="02000000000000000000"/>
                </a:rPr>
                <a:t>CITY</a:t>
              </a:r>
            </a:p>
          </p:txBody>
        </p:sp>
      </p:grpSp>
      <p:grpSp>
        <p:nvGrpSpPr>
          <p:cNvPr id="17" name="Group 16">
            <a:extLst>
              <a:ext uri="{FF2B5EF4-FFF2-40B4-BE49-F238E27FC236}">
                <a16:creationId xmlns:a16="http://schemas.microsoft.com/office/drawing/2014/main" id="{A0F6773A-CB3E-4FA8-9C5F-54E9645E3040}"/>
              </a:ext>
            </a:extLst>
          </p:cNvPr>
          <p:cNvGrpSpPr/>
          <p:nvPr/>
        </p:nvGrpSpPr>
        <p:grpSpPr>
          <a:xfrm>
            <a:off x="2118623" y="2538287"/>
            <a:ext cx="5877664" cy="466626"/>
            <a:chOff x="594623" y="2236895"/>
            <a:chExt cx="5877664" cy="466626"/>
          </a:xfrm>
        </p:grpSpPr>
        <p:sp>
          <p:nvSpPr>
            <p:cNvPr id="30" name="Rectangle 29">
              <a:extLst>
                <a:ext uri="{FF2B5EF4-FFF2-40B4-BE49-F238E27FC236}">
                  <a16:creationId xmlns:a16="http://schemas.microsoft.com/office/drawing/2014/main" id="{F99AC0C6-4D9D-4910-971E-BA46FD4599FC}"/>
                </a:ext>
              </a:extLst>
            </p:cNvPr>
            <p:cNvSpPr/>
            <p:nvPr/>
          </p:nvSpPr>
          <p:spPr bwMode="auto">
            <a:xfrm>
              <a:off x="5938887" y="2236895"/>
              <a:ext cx="533400" cy="466626"/>
            </a:xfrm>
            <a:prstGeom prst="rect">
              <a:avLst/>
            </a:prstGeom>
            <a:solidFill>
              <a:srgbClr val="FFFF00">
                <a:alpha val="20000"/>
              </a:srgbClr>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200">
                <a:latin typeface="Roboto Condensed Light" panose="02000000000000000000"/>
                <a:ea typeface="ＭＳ Ｐゴシック" pitchFamily="28" charset="-128"/>
              </a:endParaRPr>
            </a:p>
          </p:txBody>
        </p:sp>
        <p:sp>
          <p:nvSpPr>
            <p:cNvPr id="31" name="TextBox 30">
              <a:extLst>
                <a:ext uri="{FF2B5EF4-FFF2-40B4-BE49-F238E27FC236}">
                  <a16:creationId xmlns:a16="http://schemas.microsoft.com/office/drawing/2014/main" id="{E71F9602-B94A-4449-9C12-019C2EDE4445}"/>
                </a:ext>
              </a:extLst>
            </p:cNvPr>
            <p:cNvSpPr txBox="1"/>
            <p:nvPr/>
          </p:nvSpPr>
          <p:spPr>
            <a:xfrm>
              <a:off x="594623" y="2300931"/>
              <a:ext cx="1057405" cy="276999"/>
            </a:xfrm>
            <a:prstGeom prst="rect">
              <a:avLst/>
            </a:prstGeom>
            <a:noFill/>
          </p:spPr>
          <p:txBody>
            <a:bodyPr wrap="none" rtlCol="0">
              <a:spAutoFit/>
            </a:bodyPr>
            <a:lstStyle/>
            <a:p>
              <a:pPr algn="r"/>
              <a:r>
                <a:rPr lang="en-US" sz="1200" b="1" dirty="0">
                  <a:solidFill>
                    <a:srgbClr val="FFFF00"/>
                  </a:solidFill>
                  <a:latin typeface="Roboto Condensed Light" panose="02000000000000000000"/>
                </a:rPr>
                <a:t>MARYLAND</a:t>
              </a:r>
            </a:p>
          </p:txBody>
        </p:sp>
      </p:grpSp>
      <p:grpSp>
        <p:nvGrpSpPr>
          <p:cNvPr id="18" name="Group 17">
            <a:extLst>
              <a:ext uri="{FF2B5EF4-FFF2-40B4-BE49-F238E27FC236}">
                <a16:creationId xmlns:a16="http://schemas.microsoft.com/office/drawing/2014/main" id="{8BA65614-46A3-4309-A40A-D0BB1BE7ADDB}"/>
              </a:ext>
            </a:extLst>
          </p:cNvPr>
          <p:cNvGrpSpPr/>
          <p:nvPr/>
        </p:nvGrpSpPr>
        <p:grpSpPr>
          <a:xfrm>
            <a:off x="2206981" y="2961110"/>
            <a:ext cx="5227233" cy="548082"/>
            <a:chOff x="682980" y="2659718"/>
            <a:chExt cx="5227233" cy="548082"/>
          </a:xfrm>
        </p:grpSpPr>
        <p:sp>
          <p:nvSpPr>
            <p:cNvPr id="28" name="Rectangle 27">
              <a:extLst>
                <a:ext uri="{FF2B5EF4-FFF2-40B4-BE49-F238E27FC236}">
                  <a16:creationId xmlns:a16="http://schemas.microsoft.com/office/drawing/2014/main" id="{C1B1CEEB-A7F1-45FA-BE29-0C5FE6894079}"/>
                </a:ext>
              </a:extLst>
            </p:cNvPr>
            <p:cNvSpPr/>
            <p:nvPr/>
          </p:nvSpPr>
          <p:spPr bwMode="auto">
            <a:xfrm>
              <a:off x="5376813" y="2696412"/>
              <a:ext cx="533400" cy="511388"/>
            </a:xfrm>
            <a:prstGeom prst="rect">
              <a:avLst/>
            </a:prstGeom>
            <a:solidFill>
              <a:srgbClr val="FF00FF">
                <a:alpha val="20000"/>
              </a:srgbClr>
            </a:solidFill>
            <a:ln w="381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200">
                <a:latin typeface="Roboto Condensed Light" panose="02000000000000000000"/>
                <a:ea typeface="ＭＳ Ｐゴシック" pitchFamily="28" charset="-128"/>
              </a:endParaRPr>
            </a:p>
          </p:txBody>
        </p:sp>
        <p:sp>
          <p:nvSpPr>
            <p:cNvPr id="29" name="TextBox 28">
              <a:extLst>
                <a:ext uri="{FF2B5EF4-FFF2-40B4-BE49-F238E27FC236}">
                  <a16:creationId xmlns:a16="http://schemas.microsoft.com/office/drawing/2014/main" id="{0E7A7008-8907-42B9-9E6E-7D7C8DC1C9D1}"/>
                </a:ext>
              </a:extLst>
            </p:cNvPr>
            <p:cNvSpPr txBox="1"/>
            <p:nvPr/>
          </p:nvSpPr>
          <p:spPr>
            <a:xfrm>
              <a:off x="682980" y="2659718"/>
              <a:ext cx="969048" cy="461665"/>
            </a:xfrm>
            <a:prstGeom prst="rect">
              <a:avLst/>
            </a:prstGeom>
            <a:noFill/>
          </p:spPr>
          <p:txBody>
            <a:bodyPr wrap="none" rtlCol="0">
              <a:spAutoFit/>
            </a:bodyPr>
            <a:lstStyle/>
            <a:p>
              <a:pPr algn="r"/>
              <a:r>
                <a:rPr lang="en-US" sz="1200" b="1" dirty="0">
                  <a:solidFill>
                    <a:srgbClr val="FF00FF"/>
                  </a:solidFill>
                  <a:latin typeface="Roboto Condensed Light" panose="02000000000000000000"/>
                </a:rPr>
                <a:t>VA BEACH</a:t>
              </a:r>
            </a:p>
            <a:p>
              <a:pPr algn="r"/>
              <a:r>
                <a:rPr lang="en-US" sz="1200" b="1" dirty="0">
                  <a:solidFill>
                    <a:srgbClr val="FF00FF"/>
                  </a:solidFill>
                  <a:latin typeface="Roboto Condensed Light" panose="02000000000000000000"/>
                </a:rPr>
                <a:t>&amp; JAPAN</a:t>
              </a:r>
            </a:p>
          </p:txBody>
        </p:sp>
      </p:grpSp>
      <p:grpSp>
        <p:nvGrpSpPr>
          <p:cNvPr id="19" name="Group 18">
            <a:extLst>
              <a:ext uri="{FF2B5EF4-FFF2-40B4-BE49-F238E27FC236}">
                <a16:creationId xmlns:a16="http://schemas.microsoft.com/office/drawing/2014/main" id="{F5AC52F5-645A-4A99-91C7-4846677C2F63}"/>
              </a:ext>
            </a:extLst>
          </p:cNvPr>
          <p:cNvGrpSpPr/>
          <p:nvPr/>
        </p:nvGrpSpPr>
        <p:grpSpPr>
          <a:xfrm>
            <a:off x="2130742" y="3482890"/>
            <a:ext cx="4774784" cy="331103"/>
            <a:chOff x="606742" y="3181497"/>
            <a:chExt cx="4774784" cy="331103"/>
          </a:xfrm>
        </p:grpSpPr>
        <p:sp>
          <p:nvSpPr>
            <p:cNvPr id="26" name="Rectangle 25">
              <a:extLst>
                <a:ext uri="{FF2B5EF4-FFF2-40B4-BE49-F238E27FC236}">
                  <a16:creationId xmlns:a16="http://schemas.microsoft.com/office/drawing/2014/main" id="{563A8291-C5EE-4F28-AF96-84F09434D7E4}"/>
                </a:ext>
              </a:extLst>
            </p:cNvPr>
            <p:cNvSpPr/>
            <p:nvPr/>
          </p:nvSpPr>
          <p:spPr bwMode="auto">
            <a:xfrm>
              <a:off x="5009952" y="3188948"/>
              <a:ext cx="371574" cy="323652"/>
            </a:xfrm>
            <a:prstGeom prst="rect">
              <a:avLst/>
            </a:prstGeom>
            <a:solidFill>
              <a:srgbClr val="FF3399">
                <a:alpha val="20000"/>
              </a:srgbClr>
            </a:solidFill>
            <a:ln w="38100" cap="flat" cmpd="sng" algn="ctr">
              <a:solidFill>
                <a:srgbClr val="FF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200">
                <a:latin typeface="Roboto Condensed Light" panose="02000000000000000000"/>
                <a:ea typeface="ＭＳ Ｐゴシック" pitchFamily="28" charset="-128"/>
              </a:endParaRPr>
            </a:p>
          </p:txBody>
        </p:sp>
        <p:sp>
          <p:nvSpPr>
            <p:cNvPr id="27" name="TextBox 26">
              <a:extLst>
                <a:ext uri="{FF2B5EF4-FFF2-40B4-BE49-F238E27FC236}">
                  <a16:creationId xmlns:a16="http://schemas.microsoft.com/office/drawing/2014/main" id="{F75B159A-150C-41B1-A23A-7901D7EECA0B}"/>
                </a:ext>
              </a:extLst>
            </p:cNvPr>
            <p:cNvSpPr txBox="1"/>
            <p:nvPr/>
          </p:nvSpPr>
          <p:spPr>
            <a:xfrm>
              <a:off x="606742" y="3181497"/>
              <a:ext cx="1045286" cy="276999"/>
            </a:xfrm>
            <a:prstGeom prst="rect">
              <a:avLst/>
            </a:prstGeom>
            <a:noFill/>
          </p:spPr>
          <p:txBody>
            <a:bodyPr wrap="none" rtlCol="0">
              <a:spAutoFit/>
            </a:bodyPr>
            <a:lstStyle/>
            <a:p>
              <a:pPr algn="r"/>
              <a:r>
                <a:rPr lang="en-US" sz="1200" b="1">
                  <a:solidFill>
                    <a:srgbClr val="FF3399"/>
                  </a:solidFill>
                  <a:latin typeface="Roboto Condensed Light" panose="02000000000000000000"/>
                </a:rPr>
                <a:t>PENTAGON</a:t>
              </a:r>
            </a:p>
          </p:txBody>
        </p:sp>
      </p:grpSp>
      <p:sp>
        <p:nvSpPr>
          <p:cNvPr id="24" name="Rectangle 23">
            <a:extLst>
              <a:ext uri="{FF2B5EF4-FFF2-40B4-BE49-F238E27FC236}">
                <a16:creationId xmlns:a16="http://schemas.microsoft.com/office/drawing/2014/main" id="{3D19A87B-9D2F-47A9-B12A-06008BCBEFE9}"/>
              </a:ext>
            </a:extLst>
          </p:cNvPr>
          <p:cNvSpPr/>
          <p:nvPr/>
        </p:nvSpPr>
        <p:spPr bwMode="auto">
          <a:xfrm>
            <a:off x="3429001" y="2997804"/>
            <a:ext cx="4033887" cy="3551988"/>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Roboto Condensed Light" panose="02000000000000000000"/>
              <a:ea typeface="ＭＳ Ｐゴシック" pitchFamily="28" charset="-128"/>
            </a:endParaRPr>
          </a:p>
        </p:txBody>
      </p:sp>
      <p:sp>
        <p:nvSpPr>
          <p:cNvPr id="22" name="Rectangle 21">
            <a:extLst>
              <a:ext uri="{FF2B5EF4-FFF2-40B4-BE49-F238E27FC236}">
                <a16:creationId xmlns:a16="http://schemas.microsoft.com/office/drawing/2014/main" id="{B7519A74-E0E2-4EB5-A45A-168800DAD645}"/>
              </a:ext>
            </a:extLst>
          </p:cNvPr>
          <p:cNvSpPr/>
          <p:nvPr/>
        </p:nvSpPr>
        <p:spPr bwMode="auto">
          <a:xfrm>
            <a:off x="7462887" y="1666110"/>
            <a:ext cx="1527142" cy="1335299"/>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Roboto Condensed Light" panose="02000000000000000000"/>
              <a:ea typeface="ＭＳ Ｐゴシック" pitchFamily="28" charset="-128"/>
            </a:endParaRPr>
          </a:p>
        </p:txBody>
      </p:sp>
      <p:sp>
        <p:nvSpPr>
          <p:cNvPr id="23" name="TextBox 22">
            <a:extLst>
              <a:ext uri="{FF2B5EF4-FFF2-40B4-BE49-F238E27FC236}">
                <a16:creationId xmlns:a16="http://schemas.microsoft.com/office/drawing/2014/main" id="{21763413-F952-4529-8A3B-2F225C37C898}"/>
              </a:ext>
            </a:extLst>
          </p:cNvPr>
          <p:cNvSpPr txBox="1"/>
          <p:nvPr/>
        </p:nvSpPr>
        <p:spPr>
          <a:xfrm>
            <a:off x="7495814" y="3048233"/>
            <a:ext cx="1617704" cy="461665"/>
          </a:xfrm>
          <a:prstGeom prst="rect">
            <a:avLst/>
          </a:prstGeom>
          <a:solidFill>
            <a:schemeClr val="tx2">
              <a:lumMod val="50000"/>
            </a:schemeClr>
          </a:solidFill>
        </p:spPr>
        <p:txBody>
          <a:bodyPr wrap="square" rtlCol="0">
            <a:spAutoFit/>
          </a:bodyPr>
          <a:lstStyle/>
          <a:p>
            <a:pPr algn="ctr"/>
            <a:r>
              <a:rPr lang="en-US" sz="1200" b="1" dirty="0">
                <a:solidFill>
                  <a:schemeClr val="bg1"/>
                </a:solidFill>
                <a:latin typeface="Roboto Condensed Light" panose="02000000000000000000"/>
              </a:rPr>
              <a:t>NO MILITARY AFFILIATION</a:t>
            </a:r>
          </a:p>
        </p:txBody>
      </p:sp>
      <p:sp>
        <p:nvSpPr>
          <p:cNvPr id="38" name="TextBox 37">
            <a:extLst>
              <a:ext uri="{FF2B5EF4-FFF2-40B4-BE49-F238E27FC236}">
                <a16:creationId xmlns:a16="http://schemas.microsoft.com/office/drawing/2014/main" id="{70ACB51E-6AFD-4098-98E3-8592D3004707}"/>
              </a:ext>
            </a:extLst>
          </p:cNvPr>
          <p:cNvSpPr txBox="1"/>
          <p:nvPr/>
        </p:nvSpPr>
        <p:spPr>
          <a:xfrm>
            <a:off x="740563" y="533667"/>
            <a:ext cx="1138902" cy="276999"/>
          </a:xfrm>
          <a:prstGeom prst="rect">
            <a:avLst/>
          </a:prstGeom>
          <a:solidFill>
            <a:schemeClr val="accent1"/>
          </a:solidFill>
        </p:spPr>
        <p:txBody>
          <a:bodyPr wrap="square" rtlCol="0">
            <a:spAutoFit/>
          </a:bodyPr>
          <a:lstStyle/>
          <a:p>
            <a:r>
              <a:rPr lang="en-US" sz="1200" b="1" dirty="0">
                <a:solidFill>
                  <a:schemeClr val="bg1"/>
                </a:solidFill>
                <a:ea typeface="Roboto" panose="02000000000000000000" pitchFamily="2" charset="0"/>
              </a:rPr>
              <a:t>Timothy James</a:t>
            </a:r>
          </a:p>
        </p:txBody>
      </p:sp>
      <p:sp>
        <p:nvSpPr>
          <p:cNvPr id="39" name="TextBox 38">
            <a:extLst>
              <a:ext uri="{FF2B5EF4-FFF2-40B4-BE49-F238E27FC236}">
                <a16:creationId xmlns:a16="http://schemas.microsoft.com/office/drawing/2014/main" id="{DC542C4A-A736-426E-A04E-3591B7098EA9}"/>
              </a:ext>
            </a:extLst>
          </p:cNvPr>
          <p:cNvSpPr txBox="1"/>
          <p:nvPr/>
        </p:nvSpPr>
        <p:spPr>
          <a:xfrm>
            <a:off x="646731" y="818289"/>
            <a:ext cx="5564537" cy="584775"/>
          </a:xfrm>
          <a:prstGeom prst="rect">
            <a:avLst/>
          </a:prstGeom>
          <a:noFill/>
        </p:spPr>
        <p:txBody>
          <a:bodyPr wrap="square" rtlCol="0">
            <a:spAutoFit/>
          </a:bodyPr>
          <a:lstStyle/>
          <a:p>
            <a:r>
              <a:rPr lang="en-US" sz="3200" b="1" dirty="0">
                <a:ea typeface="Roboto" panose="02000000000000000000" pitchFamily="2" charset="0"/>
              </a:rPr>
              <a:t>LinkedIn: Community Detection</a:t>
            </a:r>
          </a:p>
        </p:txBody>
      </p:sp>
      <p:sp>
        <p:nvSpPr>
          <p:cNvPr id="40" name="TextBox 39">
            <a:extLst>
              <a:ext uri="{FF2B5EF4-FFF2-40B4-BE49-F238E27FC236}">
                <a16:creationId xmlns:a16="http://schemas.microsoft.com/office/drawing/2014/main" id="{AE65A266-1A93-49B2-A745-E110DC27C11B}"/>
              </a:ext>
            </a:extLst>
          </p:cNvPr>
          <p:cNvSpPr txBox="1"/>
          <p:nvPr/>
        </p:nvSpPr>
        <p:spPr>
          <a:xfrm>
            <a:off x="4587284" y="2632750"/>
            <a:ext cx="1878911" cy="276999"/>
          </a:xfrm>
          <a:prstGeom prst="rect">
            <a:avLst/>
          </a:prstGeom>
          <a:solidFill>
            <a:schemeClr val="tx2">
              <a:lumMod val="50000"/>
            </a:schemeClr>
          </a:solidFill>
        </p:spPr>
        <p:txBody>
          <a:bodyPr wrap="square" rtlCol="0">
            <a:spAutoFit/>
          </a:bodyPr>
          <a:lstStyle/>
          <a:p>
            <a:pPr algn="r"/>
            <a:r>
              <a:rPr lang="en-US" sz="1200" b="1" dirty="0">
                <a:solidFill>
                  <a:schemeClr val="bg1"/>
                </a:solidFill>
                <a:latin typeface="Roboto Condensed Light" panose="02000000000000000000"/>
              </a:rPr>
              <a:t>MILITARY AFFILIATION</a:t>
            </a:r>
          </a:p>
        </p:txBody>
      </p:sp>
    </p:spTree>
    <p:extLst>
      <p:ext uri="{BB962C8B-B14F-4D97-AF65-F5344CB8AC3E}">
        <p14:creationId xmlns:p14="http://schemas.microsoft.com/office/powerpoint/2010/main" val="2990598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30806" y="634975"/>
            <a:ext cx="872162" cy="276999"/>
          </a:xfrm>
          <a:prstGeom prst="rect">
            <a:avLst/>
          </a:prstGeom>
          <a:solidFill>
            <a:schemeClr val="accent1"/>
          </a:solidFill>
        </p:spPr>
        <p:txBody>
          <a:bodyPr wrap="square" rtlCol="0">
            <a:spAutoFit/>
          </a:bodyPr>
          <a:lstStyle/>
          <a:p>
            <a:r>
              <a:rPr lang="en-US" sz="1200" b="1" dirty="0">
                <a:solidFill>
                  <a:schemeClr val="bg1"/>
                </a:solidFill>
                <a:ea typeface="Roboto" panose="02000000000000000000" pitchFamily="2" charset="0"/>
              </a:rPr>
              <a:t>Zac Lukens</a:t>
            </a:r>
          </a:p>
        </p:txBody>
      </p:sp>
      <p:sp>
        <p:nvSpPr>
          <p:cNvPr id="9" name="TextBox 8"/>
          <p:cNvSpPr txBox="1"/>
          <p:nvPr/>
        </p:nvSpPr>
        <p:spPr>
          <a:xfrm>
            <a:off x="1960346" y="3154950"/>
            <a:ext cx="4395652" cy="584775"/>
          </a:xfrm>
          <a:prstGeom prst="rect">
            <a:avLst/>
          </a:prstGeom>
          <a:noFill/>
        </p:spPr>
        <p:txBody>
          <a:bodyPr wrap="square" rtlCol="0">
            <a:spAutoFit/>
          </a:bodyPr>
          <a:lstStyle/>
          <a:p>
            <a:r>
              <a:rPr lang="en-US" sz="3200" b="1" dirty="0">
                <a:ea typeface="Roboto" panose="02000000000000000000" pitchFamily="2" charset="0"/>
              </a:rPr>
              <a:t>STAR WARS IV, V, AND VI </a:t>
            </a:r>
          </a:p>
        </p:txBody>
      </p:sp>
      <p:sp>
        <p:nvSpPr>
          <p:cNvPr id="12" name="Slide Number Placeholder 11"/>
          <p:cNvSpPr>
            <a:spLocks noGrp="1"/>
          </p:cNvSpPr>
          <p:nvPr>
            <p:ph type="sldNum" sz="quarter" idx="4294967295"/>
          </p:nvPr>
        </p:nvSpPr>
        <p:spPr>
          <a:xfrm>
            <a:off x="9448800" y="6356350"/>
            <a:ext cx="2743200" cy="365125"/>
          </a:xfrm>
        </p:spPr>
        <p:txBody>
          <a:bodyPr/>
          <a:lstStyle/>
          <a:p>
            <a:fld id="{A2912448-FEEC-49E8-9588-2DF1F90D57C2}" type="slidenum">
              <a:rPr lang="en-US" smtClean="0">
                <a:solidFill>
                  <a:schemeClr val="tx1"/>
                </a:solidFill>
              </a:rPr>
              <a:t>18</a:t>
            </a:fld>
            <a:endParaRPr lang="en-US">
              <a:solidFill>
                <a:schemeClr val="tx1"/>
              </a:solidFill>
            </a:endParaRPr>
          </a:p>
        </p:txBody>
      </p:sp>
      <p:sp>
        <p:nvSpPr>
          <p:cNvPr id="14" name="Rectangle 13"/>
          <p:cNvSpPr/>
          <p:nvPr/>
        </p:nvSpPr>
        <p:spPr>
          <a:xfrm>
            <a:off x="1960346" y="4142634"/>
            <a:ext cx="3413051" cy="2123658"/>
          </a:xfrm>
          <a:prstGeom prst="rect">
            <a:avLst/>
          </a:prstGeom>
        </p:spPr>
        <p:txBody>
          <a:bodyPr wrap="square">
            <a:spAutoFit/>
          </a:bodyPr>
          <a:lstStyle/>
          <a:p>
            <a:r>
              <a:rPr lang="en-US" sz="1200" dirty="0">
                <a:latin typeface="Roboto Condensed Light" panose="02000000000000000000" pitchFamily="2" charset="0"/>
                <a:ea typeface="Roboto Condensed Light" panose="02000000000000000000" pitchFamily="2" charset="0"/>
              </a:rPr>
              <a:t>Edges based on “interaction” in the movie</a:t>
            </a:r>
          </a:p>
          <a:p>
            <a:pPr marL="171450" indent="-171450">
              <a:buFont typeface="Arial" panose="020B0604020202020204" pitchFamily="34" charset="0"/>
              <a:buChar char="•"/>
            </a:pPr>
            <a:r>
              <a:rPr lang="en-US" sz="1200" dirty="0">
                <a:latin typeface="Roboto Condensed Light" panose="02000000000000000000" pitchFamily="2" charset="0"/>
                <a:ea typeface="Roboto Condensed Light" panose="02000000000000000000" pitchFamily="2" charset="0"/>
              </a:rPr>
              <a:t>Talked to</a:t>
            </a:r>
          </a:p>
          <a:p>
            <a:pPr marL="171450" indent="-171450">
              <a:buFont typeface="Arial" panose="020B0604020202020204" pitchFamily="34" charset="0"/>
              <a:buChar char="•"/>
            </a:pPr>
            <a:r>
              <a:rPr lang="en-US" sz="1200" dirty="0">
                <a:latin typeface="Roboto Condensed Light" panose="02000000000000000000" pitchFamily="2" charset="0"/>
                <a:ea typeface="Roboto Condensed Light" panose="02000000000000000000" pitchFamily="2" charset="0"/>
              </a:rPr>
              <a:t>Fought against/with</a:t>
            </a:r>
          </a:p>
          <a:p>
            <a:pPr marL="171450" indent="-171450">
              <a:buFont typeface="Arial" panose="020B0604020202020204" pitchFamily="34" charset="0"/>
              <a:buChar char="•"/>
            </a:pPr>
            <a:r>
              <a:rPr lang="en-US" sz="1200" dirty="0">
                <a:latin typeface="Roboto Condensed Light" panose="02000000000000000000" pitchFamily="2" charset="0"/>
                <a:ea typeface="Roboto Condensed Light" panose="02000000000000000000" pitchFamily="2" charset="0"/>
              </a:rPr>
              <a:t>Related to</a:t>
            </a:r>
          </a:p>
          <a:p>
            <a:pPr marL="171450" indent="-171450">
              <a:buFont typeface="Arial" panose="020B0604020202020204" pitchFamily="34" charset="0"/>
              <a:buChar char="•"/>
            </a:pPr>
            <a:r>
              <a:rPr lang="en-US" sz="1200" dirty="0">
                <a:latin typeface="Roboto Condensed Light" panose="02000000000000000000" pitchFamily="2" charset="0"/>
                <a:ea typeface="Roboto Condensed Light" panose="02000000000000000000" pitchFamily="2" charset="0"/>
              </a:rPr>
              <a:t>Worked for</a:t>
            </a:r>
          </a:p>
          <a:p>
            <a:endParaRPr lang="en-US" sz="1200" dirty="0">
              <a:latin typeface="Roboto Condensed Light" panose="02000000000000000000" pitchFamily="2" charset="0"/>
              <a:ea typeface="Roboto Condensed Light" panose="02000000000000000000" pitchFamily="2" charset="0"/>
            </a:endParaRPr>
          </a:p>
          <a:p>
            <a:r>
              <a:rPr lang="en-US" sz="1200" dirty="0">
                <a:latin typeface="Roboto Condensed Light" panose="02000000000000000000" pitchFamily="2" charset="0"/>
                <a:ea typeface="Roboto Condensed Light" panose="02000000000000000000" pitchFamily="2" charset="0"/>
              </a:rPr>
              <a:t>It is not a 100% </a:t>
            </a:r>
            <a:br>
              <a:rPr lang="en-US" sz="1200" dirty="0">
                <a:latin typeface="Roboto Condensed Light" panose="02000000000000000000" pitchFamily="2" charset="0"/>
                <a:ea typeface="Roboto Condensed Light" panose="02000000000000000000" pitchFamily="2" charset="0"/>
              </a:rPr>
            </a:br>
            <a:r>
              <a:rPr lang="en-US" sz="1200" dirty="0">
                <a:latin typeface="Roboto Condensed Light" panose="02000000000000000000" pitchFamily="2" charset="0"/>
                <a:ea typeface="Roboto Condensed Light" panose="02000000000000000000" pitchFamily="2" charset="0"/>
              </a:rPr>
              <a:t>representation</a:t>
            </a:r>
          </a:p>
          <a:p>
            <a:pPr marL="171450" indent="-171450">
              <a:buFont typeface="Arial" panose="020B0604020202020204" pitchFamily="34" charset="0"/>
              <a:buChar char="•"/>
            </a:pPr>
            <a:r>
              <a:rPr lang="en-US" sz="1200" dirty="0">
                <a:latin typeface="Roboto Condensed Light" panose="02000000000000000000" pitchFamily="2" charset="0"/>
                <a:ea typeface="Roboto Condensed Light" panose="02000000000000000000" pitchFamily="2" charset="0"/>
              </a:rPr>
              <a:t>Couldn’t find some of </a:t>
            </a:r>
            <a:br>
              <a:rPr lang="en-US" sz="1200" dirty="0">
                <a:latin typeface="Roboto Condensed Light" panose="02000000000000000000" pitchFamily="2" charset="0"/>
                <a:ea typeface="Roboto Condensed Light" panose="02000000000000000000" pitchFamily="2" charset="0"/>
              </a:rPr>
            </a:br>
            <a:r>
              <a:rPr lang="en-US" sz="1200" dirty="0">
                <a:latin typeface="Roboto Condensed Light" panose="02000000000000000000" pitchFamily="2" charset="0"/>
                <a:ea typeface="Roboto Condensed Light" panose="02000000000000000000" pitchFamily="2" charset="0"/>
              </a:rPr>
              <a:t>the minor characters </a:t>
            </a:r>
            <a:br>
              <a:rPr lang="en-US" sz="1200" dirty="0">
                <a:latin typeface="Roboto Condensed Light" panose="02000000000000000000" pitchFamily="2" charset="0"/>
                <a:ea typeface="Roboto Condensed Light" panose="02000000000000000000" pitchFamily="2" charset="0"/>
              </a:rPr>
            </a:br>
            <a:r>
              <a:rPr lang="en-US" sz="1200" dirty="0">
                <a:latin typeface="Roboto Condensed Light" panose="02000000000000000000" pitchFamily="2" charset="0"/>
                <a:ea typeface="Roboto Condensed Light" panose="02000000000000000000" pitchFamily="2" charset="0"/>
              </a:rPr>
              <a:t>listed in credits</a:t>
            </a:r>
          </a:p>
        </p:txBody>
      </p:sp>
      <p:pic>
        <p:nvPicPr>
          <p:cNvPr id="5" name="Picture 4">
            <a:extLst>
              <a:ext uri="{FF2B5EF4-FFF2-40B4-BE49-F238E27FC236}">
                <a16:creationId xmlns:a16="http://schemas.microsoft.com/office/drawing/2014/main" id="{FE09E419-A6F8-4D7D-AF42-339F522E77A7}"/>
              </a:ext>
            </a:extLst>
          </p:cNvPr>
          <p:cNvPicPr>
            <a:picLocks noChangeAspect="1"/>
          </p:cNvPicPr>
          <p:nvPr/>
        </p:nvPicPr>
        <p:blipFill rotWithShape="1">
          <a:blip r:embed="rId3"/>
          <a:srcRect t="25711" b="35750"/>
          <a:stretch/>
        </p:blipFill>
        <p:spPr>
          <a:xfrm>
            <a:off x="2014174" y="509256"/>
            <a:ext cx="9144000" cy="2349306"/>
          </a:xfrm>
          <a:prstGeom prst="rect">
            <a:avLst/>
          </a:prstGeom>
        </p:spPr>
      </p:pic>
      <p:pic>
        <p:nvPicPr>
          <p:cNvPr id="18" name="Content Placeholder 6">
            <a:extLst>
              <a:ext uri="{FF2B5EF4-FFF2-40B4-BE49-F238E27FC236}">
                <a16:creationId xmlns:a16="http://schemas.microsoft.com/office/drawing/2014/main" id="{C09B1158-B93C-469F-BE93-17F96DC2AE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7184189" y="2946400"/>
            <a:ext cx="3978275" cy="3872664"/>
          </a:xfrm>
          <a:prstGeom prst="rect">
            <a:avLst/>
          </a:prstGeom>
          <a:noFill/>
          <a:ln w="9525">
            <a:noFill/>
            <a:miter lim="800000"/>
            <a:headEnd/>
            <a:tailEnd/>
          </a:ln>
        </p:spPr>
      </p:pic>
      <p:sp>
        <p:nvSpPr>
          <p:cNvPr id="19" name="TextBox 18">
            <a:extLst>
              <a:ext uri="{FF2B5EF4-FFF2-40B4-BE49-F238E27FC236}">
                <a16:creationId xmlns:a16="http://schemas.microsoft.com/office/drawing/2014/main" id="{2F6E428E-93C4-4E2B-AA35-3A80666BB106}"/>
              </a:ext>
            </a:extLst>
          </p:cNvPr>
          <p:cNvSpPr txBox="1"/>
          <p:nvPr/>
        </p:nvSpPr>
        <p:spPr>
          <a:xfrm>
            <a:off x="9851189" y="3297988"/>
            <a:ext cx="1403269" cy="338554"/>
          </a:xfrm>
          <a:prstGeom prst="rect">
            <a:avLst/>
          </a:prstGeom>
          <a:noFill/>
        </p:spPr>
        <p:txBody>
          <a:bodyPr wrap="square" rtlCol="0">
            <a:spAutoFit/>
          </a:bodyPr>
          <a:lstStyle/>
          <a:p>
            <a:r>
              <a:rPr lang="en-US" sz="1600" dirty="0">
                <a:solidFill>
                  <a:schemeClr val="bg1"/>
                </a:solidFill>
              </a:rPr>
              <a:t>Jabba the Hutt</a:t>
            </a:r>
          </a:p>
        </p:txBody>
      </p:sp>
      <p:cxnSp>
        <p:nvCxnSpPr>
          <p:cNvPr id="27" name="Straight Arrow Connector 26">
            <a:extLst>
              <a:ext uri="{FF2B5EF4-FFF2-40B4-BE49-F238E27FC236}">
                <a16:creationId xmlns:a16="http://schemas.microsoft.com/office/drawing/2014/main" id="{A65D4919-8073-4730-B88A-8DC02F11AC96}"/>
              </a:ext>
            </a:extLst>
          </p:cNvPr>
          <p:cNvCxnSpPr>
            <a:cxnSpLocks/>
          </p:cNvCxnSpPr>
          <p:nvPr/>
        </p:nvCxnSpPr>
        <p:spPr>
          <a:xfrm flipH="1">
            <a:off x="9851188" y="3526588"/>
            <a:ext cx="609600"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795C4B6-7011-425F-BBA0-923BC251D125}"/>
              </a:ext>
            </a:extLst>
          </p:cNvPr>
          <p:cNvSpPr txBox="1"/>
          <p:nvPr/>
        </p:nvSpPr>
        <p:spPr>
          <a:xfrm>
            <a:off x="8619991" y="6269788"/>
            <a:ext cx="1445973" cy="338554"/>
          </a:xfrm>
          <a:prstGeom prst="rect">
            <a:avLst/>
          </a:prstGeom>
          <a:noFill/>
        </p:spPr>
        <p:txBody>
          <a:bodyPr wrap="square" rtlCol="0">
            <a:spAutoFit/>
          </a:bodyPr>
          <a:lstStyle/>
          <a:p>
            <a:r>
              <a:rPr lang="en-US" sz="1600" dirty="0">
                <a:solidFill>
                  <a:schemeClr val="bg1"/>
                </a:solidFill>
              </a:rPr>
              <a:t>Luke Skywalker</a:t>
            </a:r>
          </a:p>
        </p:txBody>
      </p:sp>
      <p:cxnSp>
        <p:nvCxnSpPr>
          <p:cNvPr id="29" name="Straight Arrow Connector 28">
            <a:extLst>
              <a:ext uri="{FF2B5EF4-FFF2-40B4-BE49-F238E27FC236}">
                <a16:creationId xmlns:a16="http://schemas.microsoft.com/office/drawing/2014/main" id="{C2BE9E69-E2EB-47EB-8DF4-63700B9AB30E}"/>
              </a:ext>
            </a:extLst>
          </p:cNvPr>
          <p:cNvCxnSpPr>
            <a:cxnSpLocks/>
          </p:cNvCxnSpPr>
          <p:nvPr/>
        </p:nvCxnSpPr>
        <p:spPr>
          <a:xfrm flipV="1">
            <a:off x="9173325" y="5202988"/>
            <a:ext cx="0" cy="283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6F9A79B-1B8C-4B96-AE96-4622C65D180B}"/>
              </a:ext>
            </a:extLst>
          </p:cNvPr>
          <p:cNvSpPr txBox="1"/>
          <p:nvPr/>
        </p:nvSpPr>
        <p:spPr>
          <a:xfrm>
            <a:off x="7178328" y="3281111"/>
            <a:ext cx="1841338" cy="338554"/>
          </a:xfrm>
          <a:prstGeom prst="rect">
            <a:avLst/>
          </a:prstGeom>
          <a:noFill/>
        </p:spPr>
        <p:txBody>
          <a:bodyPr wrap="square" rtlCol="0">
            <a:spAutoFit/>
          </a:bodyPr>
          <a:lstStyle/>
          <a:p>
            <a:r>
              <a:rPr lang="en-US" sz="1600" dirty="0">
                <a:solidFill>
                  <a:schemeClr val="bg1"/>
                </a:solidFill>
              </a:rPr>
              <a:t>Anakin/Darth Vader</a:t>
            </a:r>
          </a:p>
        </p:txBody>
      </p:sp>
      <p:cxnSp>
        <p:nvCxnSpPr>
          <p:cNvPr id="31" name="Straight Arrow Connector 30">
            <a:extLst>
              <a:ext uri="{FF2B5EF4-FFF2-40B4-BE49-F238E27FC236}">
                <a16:creationId xmlns:a16="http://schemas.microsoft.com/office/drawing/2014/main" id="{8DFB843E-7DA7-48CB-B94C-F445724F0B79}"/>
              </a:ext>
            </a:extLst>
          </p:cNvPr>
          <p:cNvCxnSpPr>
            <a:cxnSpLocks/>
          </p:cNvCxnSpPr>
          <p:nvPr/>
        </p:nvCxnSpPr>
        <p:spPr>
          <a:xfrm>
            <a:off x="8174788" y="3639447"/>
            <a:ext cx="0" cy="72534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DE75436-6FFD-4242-A47E-FE36F9D6A884}"/>
              </a:ext>
            </a:extLst>
          </p:cNvPr>
          <p:cNvSpPr txBox="1"/>
          <p:nvPr/>
        </p:nvSpPr>
        <p:spPr>
          <a:xfrm>
            <a:off x="7107989" y="5555612"/>
            <a:ext cx="1072153" cy="338554"/>
          </a:xfrm>
          <a:prstGeom prst="rect">
            <a:avLst/>
          </a:prstGeom>
          <a:noFill/>
        </p:spPr>
        <p:txBody>
          <a:bodyPr wrap="square" rtlCol="0">
            <a:spAutoFit/>
          </a:bodyPr>
          <a:lstStyle/>
          <a:p>
            <a:r>
              <a:rPr lang="en-US" sz="1600" dirty="0">
                <a:solidFill>
                  <a:schemeClr val="bg1"/>
                </a:solidFill>
              </a:rPr>
              <a:t>Bartender </a:t>
            </a:r>
          </a:p>
        </p:txBody>
      </p:sp>
      <p:cxnSp>
        <p:nvCxnSpPr>
          <p:cNvPr id="33" name="Straight Arrow Connector 32">
            <a:extLst>
              <a:ext uri="{FF2B5EF4-FFF2-40B4-BE49-F238E27FC236}">
                <a16:creationId xmlns:a16="http://schemas.microsoft.com/office/drawing/2014/main" id="{B6418580-EFD2-459A-AFC1-BE07A3CED128}"/>
              </a:ext>
            </a:extLst>
          </p:cNvPr>
          <p:cNvCxnSpPr>
            <a:cxnSpLocks/>
            <a:stCxn id="32" idx="2"/>
          </p:cNvCxnSpPr>
          <p:nvPr/>
        </p:nvCxnSpPr>
        <p:spPr>
          <a:xfrm>
            <a:off x="7644065" y="5894167"/>
            <a:ext cx="641924" cy="876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DD9FB88-63CC-4309-9FC5-6E9CC97C5D98}"/>
              </a:ext>
            </a:extLst>
          </p:cNvPr>
          <p:cNvCxnSpPr>
            <a:cxnSpLocks/>
          </p:cNvCxnSpPr>
          <p:nvPr/>
        </p:nvCxnSpPr>
        <p:spPr>
          <a:xfrm>
            <a:off x="7638163" y="5791831"/>
            <a:ext cx="547840" cy="19003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7A8F74C-30E7-4D78-A61A-B03D7FF1802E}"/>
              </a:ext>
            </a:extLst>
          </p:cNvPr>
          <p:cNvCxnSpPr>
            <a:cxnSpLocks/>
          </p:cNvCxnSpPr>
          <p:nvPr/>
        </p:nvCxnSpPr>
        <p:spPr>
          <a:xfrm>
            <a:off x="8078539" y="3526588"/>
            <a:ext cx="0" cy="85507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2693C15-C74C-4D8B-BB3E-E99E206C3ED2}"/>
              </a:ext>
            </a:extLst>
          </p:cNvPr>
          <p:cNvCxnSpPr>
            <a:cxnSpLocks/>
          </p:cNvCxnSpPr>
          <p:nvPr/>
        </p:nvCxnSpPr>
        <p:spPr>
          <a:xfrm flipH="1">
            <a:off x="9817145" y="3540212"/>
            <a:ext cx="523560" cy="91113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419472A-0961-4C9A-B2FA-88FF734AA7BB}"/>
              </a:ext>
            </a:extLst>
          </p:cNvPr>
          <p:cNvCxnSpPr>
            <a:cxnSpLocks/>
          </p:cNvCxnSpPr>
          <p:nvPr/>
        </p:nvCxnSpPr>
        <p:spPr>
          <a:xfrm flipH="1" flipV="1">
            <a:off x="9173325" y="5202988"/>
            <a:ext cx="106051" cy="1145889"/>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94360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7732" y="1028849"/>
            <a:ext cx="1917889" cy="2775348"/>
          </a:xfrm>
        </p:spPr>
        <p:txBody>
          <a:bodyPr>
            <a:normAutofit fontScale="90000"/>
          </a:bodyPr>
          <a:lstStyle/>
          <a:p>
            <a:r>
              <a:rPr lang="en-US" sz="3600" kern="0" dirty="0">
                <a:latin typeface="+mn-lt"/>
              </a:rPr>
              <a:t>NPS</a:t>
            </a:r>
            <a:br>
              <a:rPr lang="en-US" sz="3600" kern="0" dirty="0">
                <a:latin typeface="+mn-lt"/>
              </a:rPr>
            </a:br>
            <a:r>
              <a:rPr lang="en-US" sz="3600" kern="0" dirty="0">
                <a:latin typeface="+mn-lt"/>
              </a:rPr>
              <a:t>Network Science Certificate cohorts</a:t>
            </a:r>
            <a:endParaRPr lang="en-US" sz="3600" dirty="0">
              <a:latin typeface="+mn-lt"/>
            </a:endParaRPr>
          </a:p>
        </p:txBody>
      </p:sp>
      <p:sp>
        <p:nvSpPr>
          <p:cNvPr id="4" name="Rectangle 3"/>
          <p:cNvSpPr/>
          <p:nvPr/>
        </p:nvSpPr>
        <p:spPr bwMode="auto">
          <a:xfrm>
            <a:off x="2956759" y="1255076"/>
            <a:ext cx="8534400" cy="27753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28" charset="-128"/>
            </a:endParaRPr>
          </a:p>
        </p:txBody>
      </p:sp>
      <p:sp>
        <p:nvSpPr>
          <p:cNvPr id="5" name="TextBox 4"/>
          <p:cNvSpPr txBox="1"/>
          <p:nvPr/>
        </p:nvSpPr>
        <p:spPr>
          <a:xfrm>
            <a:off x="3104393" y="5490102"/>
            <a:ext cx="8181598"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a:t>Network as of 30JAN18</a:t>
            </a:r>
          </a:p>
          <a:p>
            <a:pPr marL="285750" indent="-285750">
              <a:buFont typeface="Arial" panose="020B0604020202020204" pitchFamily="34" charset="0"/>
              <a:buChar char="•"/>
            </a:pPr>
            <a:r>
              <a:rPr lang="en-US" sz="1400" dirty="0" err="1"/>
              <a:t>Gephi</a:t>
            </a:r>
            <a:r>
              <a:rPr lang="en-US" sz="1400" dirty="0"/>
              <a:t> algorithm repeatedly detected the same communities</a:t>
            </a:r>
          </a:p>
          <a:p>
            <a:pPr marL="285750" indent="-285750">
              <a:buFont typeface="Arial" panose="020B0604020202020204" pitchFamily="34" charset="0"/>
              <a:buChar char="•"/>
            </a:pPr>
            <a:r>
              <a:rPr lang="en-US" sz="1400" dirty="0"/>
              <a:t>Detected communities generally corresponded to Network Science cohorts</a:t>
            </a:r>
          </a:p>
          <a:p>
            <a:pPr marL="285750" indent="-285750">
              <a:buFont typeface="Arial" panose="020B0604020202020204" pitchFamily="34" charset="0"/>
              <a:buChar char="•"/>
            </a:pPr>
            <a:r>
              <a:rPr lang="en-US" sz="1400" dirty="0"/>
              <a:t>13 of 54 students responded</a:t>
            </a:r>
          </a:p>
          <a:p>
            <a:pPr marL="285750" indent="-285750">
              <a:buFont typeface="Arial" panose="020B0604020202020204" pitchFamily="34" charset="0"/>
              <a:buChar char="•"/>
            </a:pPr>
            <a:r>
              <a:rPr lang="en-US" sz="1400" dirty="0"/>
              <a:t>Sorted using </a:t>
            </a:r>
            <a:r>
              <a:rPr lang="en-US" sz="1400" dirty="0" err="1"/>
              <a:t>Fruchterman</a:t>
            </a:r>
            <a:r>
              <a:rPr lang="en-US" sz="1400" dirty="0"/>
              <a:t> </a:t>
            </a:r>
            <a:r>
              <a:rPr lang="en-US" sz="1400" dirty="0" err="1"/>
              <a:t>Reingold</a:t>
            </a:r>
            <a:r>
              <a:rPr lang="en-US" sz="1400" dirty="0"/>
              <a:t> algorithm</a:t>
            </a:r>
          </a:p>
        </p:txBody>
      </p:sp>
      <p:pic>
        <p:nvPicPr>
          <p:cNvPr id="6" name="Picture 5"/>
          <p:cNvPicPr>
            <a:picLocks noChangeAspect="1"/>
          </p:cNvPicPr>
          <p:nvPr/>
        </p:nvPicPr>
        <p:blipFill rotWithShape="1">
          <a:blip r:embed="rId2"/>
          <a:srcRect l="2640" t="2721" r="2640" b="8516"/>
          <a:stretch/>
        </p:blipFill>
        <p:spPr>
          <a:xfrm>
            <a:off x="5818217" y="1255077"/>
            <a:ext cx="2819400" cy="2718198"/>
          </a:xfrm>
          <a:prstGeom prst="rect">
            <a:avLst/>
          </a:prstGeom>
        </p:spPr>
      </p:pic>
      <p:pic>
        <p:nvPicPr>
          <p:cNvPr id="7" name="Picture 6"/>
          <p:cNvPicPr>
            <a:picLocks noChangeAspect="1"/>
          </p:cNvPicPr>
          <p:nvPr/>
        </p:nvPicPr>
        <p:blipFill rotWithShape="1">
          <a:blip r:embed="rId3"/>
          <a:srcRect b="17948"/>
          <a:stretch/>
        </p:blipFill>
        <p:spPr>
          <a:xfrm>
            <a:off x="5952758" y="3985167"/>
            <a:ext cx="2550319" cy="685806"/>
          </a:xfrm>
          <a:prstGeom prst="rect">
            <a:avLst/>
          </a:prstGeom>
        </p:spPr>
      </p:pic>
      <p:pic>
        <p:nvPicPr>
          <p:cNvPr id="8" name="Picture 7"/>
          <p:cNvPicPr>
            <a:picLocks noChangeAspect="1"/>
          </p:cNvPicPr>
          <p:nvPr/>
        </p:nvPicPr>
        <p:blipFill rotWithShape="1">
          <a:blip r:embed="rId4"/>
          <a:srcRect l="5271" t="4912" r="2716" b="4912"/>
          <a:stretch/>
        </p:blipFill>
        <p:spPr>
          <a:xfrm>
            <a:off x="3032952" y="1255076"/>
            <a:ext cx="2743207" cy="2666967"/>
          </a:xfrm>
          <a:prstGeom prst="rect">
            <a:avLst/>
          </a:prstGeom>
        </p:spPr>
      </p:pic>
      <p:pic>
        <p:nvPicPr>
          <p:cNvPr id="9" name="Picture 8"/>
          <p:cNvPicPr>
            <a:picLocks noChangeAspect="1"/>
          </p:cNvPicPr>
          <p:nvPr/>
        </p:nvPicPr>
        <p:blipFill>
          <a:blip r:embed="rId5"/>
          <a:stretch>
            <a:fillRect/>
          </a:stretch>
        </p:blipFill>
        <p:spPr>
          <a:xfrm>
            <a:off x="3104393" y="3947052"/>
            <a:ext cx="2600325" cy="1543050"/>
          </a:xfrm>
          <a:prstGeom prst="rect">
            <a:avLst/>
          </a:prstGeom>
        </p:spPr>
      </p:pic>
      <p:pic>
        <p:nvPicPr>
          <p:cNvPr id="10" name="Picture 9"/>
          <p:cNvPicPr>
            <a:picLocks noChangeAspect="1"/>
          </p:cNvPicPr>
          <p:nvPr/>
        </p:nvPicPr>
        <p:blipFill rotWithShape="1">
          <a:blip r:embed="rId6"/>
          <a:srcRect l="6619" t="2542" r="4066" b="2542"/>
          <a:stretch/>
        </p:blipFill>
        <p:spPr>
          <a:xfrm>
            <a:off x="8671759" y="1255076"/>
            <a:ext cx="2667024" cy="2667021"/>
          </a:xfrm>
          <a:prstGeom prst="rect">
            <a:avLst/>
          </a:prstGeom>
        </p:spPr>
      </p:pic>
      <p:pic>
        <p:nvPicPr>
          <p:cNvPr id="11" name="Picture 10"/>
          <p:cNvPicPr>
            <a:picLocks noChangeAspect="1"/>
          </p:cNvPicPr>
          <p:nvPr/>
        </p:nvPicPr>
        <p:blipFill>
          <a:blip r:embed="rId7"/>
          <a:stretch>
            <a:fillRect/>
          </a:stretch>
        </p:blipFill>
        <p:spPr>
          <a:xfrm>
            <a:off x="8706236" y="3947079"/>
            <a:ext cx="2607469" cy="892969"/>
          </a:xfrm>
          <a:prstGeom prst="rect">
            <a:avLst/>
          </a:prstGeom>
        </p:spPr>
      </p:pic>
      <p:sp>
        <p:nvSpPr>
          <p:cNvPr id="12" name="TextBox 11"/>
          <p:cNvSpPr txBox="1"/>
          <p:nvPr/>
        </p:nvSpPr>
        <p:spPr>
          <a:xfrm>
            <a:off x="3104393" y="994302"/>
            <a:ext cx="2600325" cy="307777"/>
          </a:xfrm>
          <a:prstGeom prst="rect">
            <a:avLst/>
          </a:prstGeom>
          <a:noFill/>
        </p:spPr>
        <p:txBody>
          <a:bodyPr wrap="square" rtlCol="0">
            <a:spAutoFit/>
          </a:bodyPr>
          <a:lstStyle/>
          <a:p>
            <a:pPr algn="ctr"/>
            <a:r>
              <a:rPr lang="en-US" sz="1400" dirty="0">
                <a:solidFill>
                  <a:srgbClr val="A860A3"/>
                </a:solidFill>
              </a:rPr>
              <a:t>NPS Curriculum</a:t>
            </a:r>
          </a:p>
        </p:txBody>
      </p:sp>
      <p:sp>
        <p:nvSpPr>
          <p:cNvPr id="13" name="TextBox 12"/>
          <p:cNvSpPr txBox="1"/>
          <p:nvPr/>
        </p:nvSpPr>
        <p:spPr>
          <a:xfrm>
            <a:off x="5952758" y="994302"/>
            <a:ext cx="2550318" cy="307777"/>
          </a:xfrm>
          <a:prstGeom prst="rect">
            <a:avLst/>
          </a:prstGeom>
          <a:noFill/>
        </p:spPr>
        <p:txBody>
          <a:bodyPr wrap="square" rtlCol="0">
            <a:spAutoFit/>
          </a:bodyPr>
          <a:lstStyle/>
          <a:p>
            <a:pPr algn="ctr"/>
            <a:r>
              <a:rPr lang="en-US" sz="1400" dirty="0">
                <a:solidFill>
                  <a:srgbClr val="00B050"/>
                </a:solidFill>
              </a:rPr>
              <a:t>Detected Communities</a:t>
            </a:r>
          </a:p>
        </p:txBody>
      </p:sp>
      <p:sp>
        <p:nvSpPr>
          <p:cNvPr id="14" name="TextBox 13"/>
          <p:cNvSpPr txBox="1"/>
          <p:nvPr/>
        </p:nvSpPr>
        <p:spPr>
          <a:xfrm>
            <a:off x="8735673" y="994302"/>
            <a:ext cx="2550318" cy="307777"/>
          </a:xfrm>
          <a:prstGeom prst="rect">
            <a:avLst/>
          </a:prstGeom>
          <a:noFill/>
        </p:spPr>
        <p:txBody>
          <a:bodyPr wrap="square" rtlCol="0">
            <a:spAutoFit/>
          </a:bodyPr>
          <a:lstStyle/>
          <a:p>
            <a:pPr algn="ctr"/>
            <a:r>
              <a:rPr lang="en-US" sz="1400" dirty="0">
                <a:solidFill>
                  <a:schemeClr val="accent2">
                    <a:lumMod val="75000"/>
                  </a:schemeClr>
                </a:solidFill>
              </a:rPr>
              <a:t>Network Science Cohort</a:t>
            </a:r>
          </a:p>
        </p:txBody>
      </p:sp>
      <p:sp>
        <p:nvSpPr>
          <p:cNvPr id="16" name="TextBox 15">
            <a:extLst>
              <a:ext uri="{FF2B5EF4-FFF2-40B4-BE49-F238E27FC236}">
                <a16:creationId xmlns:a16="http://schemas.microsoft.com/office/drawing/2014/main" id="{0BD76F55-A18B-4679-B203-F0D05B5F79D5}"/>
              </a:ext>
            </a:extLst>
          </p:cNvPr>
          <p:cNvSpPr txBox="1"/>
          <p:nvPr/>
        </p:nvSpPr>
        <p:spPr>
          <a:xfrm>
            <a:off x="730806" y="634975"/>
            <a:ext cx="872162" cy="276999"/>
          </a:xfrm>
          <a:prstGeom prst="rect">
            <a:avLst/>
          </a:prstGeom>
          <a:solidFill>
            <a:schemeClr val="accent1"/>
          </a:solidFill>
        </p:spPr>
        <p:txBody>
          <a:bodyPr wrap="square" rtlCol="0">
            <a:spAutoFit/>
          </a:bodyPr>
          <a:lstStyle/>
          <a:p>
            <a:r>
              <a:rPr lang="en-US" sz="1200" b="1" dirty="0">
                <a:solidFill>
                  <a:schemeClr val="bg1"/>
                </a:solidFill>
                <a:ea typeface="Roboto" panose="02000000000000000000" pitchFamily="2" charset="0"/>
              </a:rPr>
              <a:t>Erik Kiser</a:t>
            </a:r>
          </a:p>
        </p:txBody>
      </p:sp>
    </p:spTree>
    <p:extLst>
      <p:ext uri="{BB962C8B-B14F-4D97-AF65-F5344CB8AC3E}">
        <p14:creationId xmlns:p14="http://schemas.microsoft.com/office/powerpoint/2010/main" val="3579109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9"/>
          <p:cNvSpPr>
            <a:spLocks/>
          </p:cNvSpPr>
          <p:nvPr/>
        </p:nvSpPr>
        <p:spPr bwMode="auto">
          <a:xfrm>
            <a:off x="5610855" y="2969625"/>
            <a:ext cx="2825841" cy="1552676"/>
          </a:xfrm>
          <a:custGeom>
            <a:avLst/>
            <a:gdLst>
              <a:gd name="T0" fmla="*/ 559 w 2022"/>
              <a:gd name="T1" fmla="*/ 783 h 1111"/>
              <a:gd name="T2" fmla="*/ 1009 w 2022"/>
              <a:gd name="T3" fmla="*/ 0 h 1111"/>
              <a:gd name="T4" fmla="*/ 0 w 2022"/>
              <a:gd name="T5" fmla="*/ 1111 h 1111"/>
              <a:gd name="T6" fmla="*/ 2022 w 2022"/>
              <a:gd name="T7" fmla="*/ 1111 h 1111"/>
              <a:gd name="T8" fmla="*/ 559 w 2022"/>
              <a:gd name="T9" fmla="*/ 783 h 1111"/>
            </a:gdLst>
            <a:ahLst/>
            <a:cxnLst>
              <a:cxn ang="0">
                <a:pos x="T0" y="T1"/>
              </a:cxn>
              <a:cxn ang="0">
                <a:pos x="T2" y="T3"/>
              </a:cxn>
              <a:cxn ang="0">
                <a:pos x="T4" y="T5"/>
              </a:cxn>
              <a:cxn ang="0">
                <a:pos x="T6" y="T7"/>
              </a:cxn>
              <a:cxn ang="0">
                <a:pos x="T8" y="T9"/>
              </a:cxn>
            </a:cxnLst>
            <a:rect l="0" t="0" r="r" b="b"/>
            <a:pathLst>
              <a:path w="2022" h="1111">
                <a:moveTo>
                  <a:pt x="559" y="783"/>
                </a:moveTo>
                <a:lnTo>
                  <a:pt x="1009" y="0"/>
                </a:lnTo>
                <a:lnTo>
                  <a:pt x="0" y="1111"/>
                </a:lnTo>
                <a:lnTo>
                  <a:pt x="2022" y="1111"/>
                </a:lnTo>
                <a:lnTo>
                  <a:pt x="559" y="783"/>
                </a:lnTo>
                <a:close/>
              </a:path>
            </a:pathLst>
          </a:custGeom>
          <a:solidFill>
            <a:schemeClr val="accent6">
              <a:lumMod val="50000"/>
            </a:schemeClr>
          </a:solidFill>
          <a:ln>
            <a:noFill/>
          </a:ln>
        </p:spPr>
        <p:txBody>
          <a:bodyPr vert="horz" wrap="square" lIns="68580" tIns="34290" rIns="68580" bIns="34290" numCol="1" anchor="t" anchorCtr="0" compatLnSpc="1">
            <a:prstTxWarp prst="textNoShape">
              <a:avLst/>
            </a:prstTxWarp>
          </a:bodyPr>
          <a:lstStyle/>
          <a:p>
            <a:endParaRPr lang="en-AU" sz="1350"/>
          </a:p>
        </p:txBody>
      </p:sp>
      <p:sp>
        <p:nvSpPr>
          <p:cNvPr id="40" name="Freeform 8"/>
          <p:cNvSpPr>
            <a:spLocks/>
          </p:cNvSpPr>
          <p:nvPr/>
        </p:nvSpPr>
        <p:spPr bwMode="auto">
          <a:xfrm>
            <a:off x="6392082" y="2065413"/>
            <a:ext cx="2046010" cy="2456889"/>
          </a:xfrm>
          <a:custGeom>
            <a:avLst/>
            <a:gdLst>
              <a:gd name="T0" fmla="*/ 904 w 1464"/>
              <a:gd name="T1" fmla="*/ 1430 h 1758"/>
              <a:gd name="T2" fmla="*/ 0 w 1464"/>
              <a:gd name="T3" fmla="*/ 1430 h 1758"/>
              <a:gd name="T4" fmla="*/ 1464 w 1464"/>
              <a:gd name="T5" fmla="*/ 1758 h 1758"/>
              <a:gd name="T6" fmla="*/ 449 w 1464"/>
              <a:gd name="T7" fmla="*/ 0 h 1758"/>
              <a:gd name="T8" fmla="*/ 904 w 1464"/>
              <a:gd name="T9" fmla="*/ 1430 h 1758"/>
            </a:gdLst>
            <a:ahLst/>
            <a:cxnLst>
              <a:cxn ang="0">
                <a:pos x="T0" y="T1"/>
              </a:cxn>
              <a:cxn ang="0">
                <a:pos x="T2" y="T3"/>
              </a:cxn>
              <a:cxn ang="0">
                <a:pos x="T4" y="T5"/>
              </a:cxn>
              <a:cxn ang="0">
                <a:pos x="T6" y="T7"/>
              </a:cxn>
              <a:cxn ang="0">
                <a:pos x="T8" y="T9"/>
              </a:cxn>
            </a:cxnLst>
            <a:rect l="0" t="0" r="r" b="b"/>
            <a:pathLst>
              <a:path w="1464" h="1758">
                <a:moveTo>
                  <a:pt x="904" y="1430"/>
                </a:moveTo>
                <a:lnTo>
                  <a:pt x="0" y="1430"/>
                </a:lnTo>
                <a:lnTo>
                  <a:pt x="1464" y="1758"/>
                </a:lnTo>
                <a:lnTo>
                  <a:pt x="449" y="0"/>
                </a:lnTo>
                <a:lnTo>
                  <a:pt x="904" y="1430"/>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en-AU" sz="1350"/>
          </a:p>
        </p:txBody>
      </p:sp>
      <p:sp>
        <p:nvSpPr>
          <p:cNvPr id="41" name="Freeform 7"/>
          <p:cNvSpPr>
            <a:spLocks/>
          </p:cNvSpPr>
          <p:nvPr/>
        </p:nvSpPr>
        <p:spPr bwMode="auto">
          <a:xfrm>
            <a:off x="5610854" y="2065413"/>
            <a:ext cx="2044612" cy="2456889"/>
          </a:xfrm>
          <a:custGeom>
            <a:avLst/>
            <a:gdLst>
              <a:gd name="T0" fmla="*/ 1009 w 1463"/>
              <a:gd name="T1" fmla="*/ 647 h 1758"/>
              <a:gd name="T2" fmla="*/ 1463 w 1463"/>
              <a:gd name="T3" fmla="*/ 1430 h 1758"/>
              <a:gd name="T4" fmla="*/ 1008 w 1463"/>
              <a:gd name="T5" fmla="*/ 0 h 1758"/>
              <a:gd name="T6" fmla="*/ 0 w 1463"/>
              <a:gd name="T7" fmla="*/ 1758 h 1758"/>
              <a:gd name="T8" fmla="*/ 1009 w 1463"/>
              <a:gd name="T9" fmla="*/ 647 h 1758"/>
            </a:gdLst>
            <a:ahLst/>
            <a:cxnLst>
              <a:cxn ang="0">
                <a:pos x="T0" y="T1"/>
              </a:cxn>
              <a:cxn ang="0">
                <a:pos x="T2" y="T3"/>
              </a:cxn>
              <a:cxn ang="0">
                <a:pos x="T4" y="T5"/>
              </a:cxn>
              <a:cxn ang="0">
                <a:pos x="T6" y="T7"/>
              </a:cxn>
              <a:cxn ang="0">
                <a:pos x="T8" y="T9"/>
              </a:cxn>
            </a:cxnLst>
            <a:rect l="0" t="0" r="r" b="b"/>
            <a:pathLst>
              <a:path w="1463" h="1758">
                <a:moveTo>
                  <a:pt x="1009" y="647"/>
                </a:moveTo>
                <a:lnTo>
                  <a:pt x="1463" y="1430"/>
                </a:lnTo>
                <a:lnTo>
                  <a:pt x="1008" y="0"/>
                </a:lnTo>
                <a:lnTo>
                  <a:pt x="0" y="1758"/>
                </a:lnTo>
                <a:lnTo>
                  <a:pt x="1009" y="647"/>
                </a:lnTo>
                <a:close/>
              </a:path>
            </a:pathLst>
          </a:custGeom>
          <a:solidFill>
            <a:schemeClr val="tx2">
              <a:lumMod val="20000"/>
              <a:lumOff val="80000"/>
            </a:schemeClr>
          </a:solidFill>
          <a:ln>
            <a:noFill/>
          </a:ln>
        </p:spPr>
        <p:txBody>
          <a:bodyPr vert="horz" wrap="square" lIns="68580" tIns="34290" rIns="68580" bIns="34290" numCol="1" anchor="t" anchorCtr="0" compatLnSpc="1">
            <a:prstTxWarp prst="textNoShape">
              <a:avLst/>
            </a:prstTxWarp>
          </a:bodyPr>
          <a:lstStyle/>
          <a:p>
            <a:endParaRPr lang="en-AU" sz="1350" dirty="0"/>
          </a:p>
        </p:txBody>
      </p:sp>
      <p:sp>
        <p:nvSpPr>
          <p:cNvPr id="54" name="Rectangle 53"/>
          <p:cNvSpPr/>
          <p:nvPr/>
        </p:nvSpPr>
        <p:spPr>
          <a:xfrm>
            <a:off x="8161794" y="2483538"/>
            <a:ext cx="2214989" cy="1620636"/>
          </a:xfrm>
          <a:prstGeom prst="rect">
            <a:avLst/>
          </a:prstGeom>
        </p:spPr>
        <p:txBody>
          <a:bodyPr wrap="square">
            <a:spAutoFit/>
          </a:bodyPr>
          <a:lstStyle/>
          <a:p>
            <a:pPr>
              <a:lnSpc>
                <a:spcPct val="130000"/>
              </a:lnSpc>
            </a:pPr>
            <a:r>
              <a:rPr lang="en-US" sz="1400" b="1" u="sng" dirty="0">
                <a:solidFill>
                  <a:srgbClr val="FFD503"/>
                </a:solidFill>
                <a:latin typeface="Roboto Condensed Light" panose="02000000000000000000" pitchFamily="2" charset="0"/>
                <a:ea typeface="Roboto Condensed Light" panose="02000000000000000000" pitchFamily="2" charset="0"/>
              </a:rPr>
              <a:t>Interactive lectures: </a:t>
            </a:r>
          </a:p>
          <a:p>
            <a:pPr marL="171450" indent="-171450">
              <a:lnSpc>
                <a:spcPct val="130000"/>
              </a:lnSpc>
              <a:buFont typeface="Arial" panose="020B0604020202020204" pitchFamily="34" charset="0"/>
              <a:buChar char="•"/>
            </a:pPr>
            <a:r>
              <a:rPr lang="en-US" sz="1100" dirty="0">
                <a:solidFill>
                  <a:srgbClr val="FFD503"/>
                </a:solidFill>
                <a:latin typeface="Roboto Condensed Light" panose="02000000000000000000" pitchFamily="2" charset="0"/>
                <a:ea typeface="Roboto Condensed Light" panose="02000000000000000000" pitchFamily="2" charset="0"/>
              </a:rPr>
              <a:t>New concepts introduction</a:t>
            </a:r>
          </a:p>
          <a:p>
            <a:pPr marL="171450" indent="-171450">
              <a:lnSpc>
                <a:spcPct val="130000"/>
              </a:lnSpc>
              <a:buFont typeface="Arial" panose="020B0604020202020204" pitchFamily="34" charset="0"/>
              <a:buChar char="•"/>
            </a:pPr>
            <a:r>
              <a:rPr lang="en-US" sz="1100" dirty="0">
                <a:solidFill>
                  <a:srgbClr val="FFD503"/>
                </a:solidFill>
                <a:latin typeface="Roboto Condensed Light" panose="02000000000000000000" pitchFamily="2" charset="0"/>
                <a:ea typeface="Roboto Condensed Light" panose="02000000000000000000" pitchFamily="2" charset="0"/>
              </a:rPr>
              <a:t>Conversation driven</a:t>
            </a:r>
          </a:p>
          <a:p>
            <a:pPr marL="171450" indent="-171450">
              <a:lnSpc>
                <a:spcPct val="130000"/>
              </a:lnSpc>
              <a:buFont typeface="Arial" panose="020B0604020202020204" pitchFamily="34" charset="0"/>
              <a:buChar char="•"/>
            </a:pPr>
            <a:r>
              <a:rPr lang="en-US" sz="1100" dirty="0">
                <a:solidFill>
                  <a:srgbClr val="FFD503"/>
                </a:solidFill>
                <a:latin typeface="Roboto Condensed Light" panose="02000000000000000000" pitchFamily="2" charset="0"/>
                <a:ea typeface="Roboto Condensed Light" panose="02000000000000000000" pitchFamily="2" charset="0"/>
              </a:rPr>
              <a:t>Guest lecturers provide different perspectives and application (</a:t>
            </a:r>
            <a:r>
              <a:rPr lang="en-US" sz="1100" dirty="0" err="1">
                <a:solidFill>
                  <a:srgbClr val="FFD503"/>
                </a:solidFill>
                <a:latin typeface="Roboto Condensed Light" panose="02000000000000000000" pitchFamily="2" charset="0"/>
                <a:ea typeface="Roboto Condensed Light" panose="02000000000000000000" pitchFamily="2" charset="0"/>
              </a:rPr>
              <a:t>ie</a:t>
            </a:r>
            <a:r>
              <a:rPr lang="en-US" sz="1100" dirty="0">
                <a:solidFill>
                  <a:srgbClr val="FFD503"/>
                </a:solidFill>
                <a:latin typeface="Roboto Condensed Light" panose="02000000000000000000" pitchFamily="2" charset="0"/>
                <a:ea typeface="Roboto Condensed Light" panose="02000000000000000000" pitchFamily="2" charset="0"/>
              </a:rPr>
              <a:t>. OR)</a:t>
            </a:r>
          </a:p>
          <a:p>
            <a:pPr>
              <a:lnSpc>
                <a:spcPct val="130000"/>
              </a:lnSpc>
            </a:pPr>
            <a:endParaRPr lang="en-US" sz="825" dirty="0">
              <a:solidFill>
                <a:srgbClr val="FFD503"/>
              </a:solidFill>
              <a:latin typeface="Roboto Condensed Light" panose="02000000000000000000" pitchFamily="2" charset="0"/>
              <a:ea typeface="Roboto Condensed Light" panose="02000000000000000000" pitchFamily="2" charset="0"/>
            </a:endParaRPr>
          </a:p>
        </p:txBody>
      </p:sp>
      <p:sp>
        <p:nvSpPr>
          <p:cNvPr id="56" name="Rectangle 55"/>
          <p:cNvSpPr/>
          <p:nvPr/>
        </p:nvSpPr>
        <p:spPr>
          <a:xfrm>
            <a:off x="2213818" y="2227194"/>
            <a:ext cx="4079127" cy="1889941"/>
          </a:xfrm>
          <a:prstGeom prst="rect">
            <a:avLst/>
          </a:prstGeom>
        </p:spPr>
        <p:txBody>
          <a:bodyPr wrap="square">
            <a:spAutoFit/>
          </a:bodyPr>
          <a:lstStyle/>
          <a:p>
            <a:pPr>
              <a:lnSpc>
                <a:spcPct val="130000"/>
              </a:lnSpc>
            </a:pPr>
            <a:r>
              <a:rPr lang="en-US" sz="1400" b="1" u="sng" dirty="0">
                <a:solidFill>
                  <a:srgbClr val="C9CBE7"/>
                </a:solidFill>
                <a:latin typeface="Roboto Condensed Light" panose="02000000000000000000" pitchFamily="2" charset="0"/>
                <a:ea typeface="Roboto Condensed Light" panose="02000000000000000000" pitchFamily="2" charset="0"/>
              </a:rPr>
              <a:t>Network Profile Summary</a:t>
            </a:r>
          </a:p>
          <a:p>
            <a:pPr marL="171450" indent="-171450">
              <a:lnSpc>
                <a:spcPct val="130000"/>
              </a:lnSpc>
              <a:buFont typeface="Arial" panose="020B0604020202020204" pitchFamily="34" charset="0"/>
              <a:buChar char="•"/>
            </a:pPr>
            <a:r>
              <a:rPr lang="en-US" sz="1100" dirty="0">
                <a:solidFill>
                  <a:srgbClr val="C9CBE7"/>
                </a:solidFill>
                <a:latin typeface="Roboto Condensed Light" panose="02000000000000000000" pitchFamily="2" charset="0"/>
                <a:ea typeface="Roboto Condensed Light" panose="02000000000000000000" pitchFamily="2" charset="0"/>
              </a:rPr>
              <a:t>Each student picks a network to understand and explore</a:t>
            </a:r>
          </a:p>
          <a:p>
            <a:pPr marL="171450" indent="-171450">
              <a:lnSpc>
                <a:spcPct val="130000"/>
              </a:lnSpc>
              <a:buFont typeface="Arial" panose="020B0604020202020204" pitchFamily="34" charset="0"/>
              <a:buChar char="•"/>
            </a:pPr>
            <a:r>
              <a:rPr lang="en-US" sz="1100" dirty="0">
                <a:solidFill>
                  <a:srgbClr val="C9CBE7"/>
                </a:solidFill>
                <a:latin typeface="Roboto Condensed Light" panose="02000000000000000000" pitchFamily="2" charset="0"/>
                <a:ea typeface="Roboto Condensed Light" panose="02000000000000000000" pitchFamily="2" charset="0"/>
              </a:rPr>
              <a:t>As I teach concepts, each student tests the concepts on the chosen network (Gephi, Python, R)</a:t>
            </a:r>
          </a:p>
          <a:p>
            <a:pPr marL="171450" indent="-171450">
              <a:lnSpc>
                <a:spcPct val="130000"/>
              </a:lnSpc>
              <a:buFont typeface="Arial" panose="020B0604020202020204" pitchFamily="34" charset="0"/>
              <a:buChar char="•"/>
            </a:pPr>
            <a:r>
              <a:rPr lang="en-US" sz="1100" dirty="0">
                <a:solidFill>
                  <a:srgbClr val="C9CBE7"/>
                </a:solidFill>
                <a:latin typeface="Roboto Condensed Light" panose="02000000000000000000" pitchFamily="2" charset="0"/>
                <a:ea typeface="Roboto Condensed Light" panose="02000000000000000000" pitchFamily="2" charset="0"/>
              </a:rPr>
              <a:t>Deliverables:</a:t>
            </a:r>
          </a:p>
          <a:p>
            <a:pPr marL="628650" lvl="1" indent="-171450">
              <a:lnSpc>
                <a:spcPct val="130000"/>
              </a:lnSpc>
              <a:buFont typeface="Arial" panose="020B0604020202020204" pitchFamily="34" charset="0"/>
              <a:buChar char="•"/>
            </a:pPr>
            <a:r>
              <a:rPr lang="en-US" sz="1100" dirty="0">
                <a:solidFill>
                  <a:srgbClr val="C9CBE7"/>
                </a:solidFill>
                <a:latin typeface="Roboto Condensed Light" panose="02000000000000000000" pitchFamily="2" charset="0"/>
                <a:ea typeface="Roboto Condensed Light" panose="02000000000000000000" pitchFamily="2" charset="0"/>
              </a:rPr>
              <a:t>Weekly one-slide presentation throughout the quarter</a:t>
            </a:r>
          </a:p>
          <a:p>
            <a:pPr marL="628650" lvl="1" indent="-171450">
              <a:lnSpc>
                <a:spcPct val="130000"/>
              </a:lnSpc>
              <a:buFont typeface="Arial" panose="020B0604020202020204" pitchFamily="34" charset="0"/>
              <a:buChar char="•"/>
            </a:pPr>
            <a:r>
              <a:rPr lang="en-US" sz="1100" dirty="0">
                <a:solidFill>
                  <a:srgbClr val="C9CBE7"/>
                </a:solidFill>
                <a:latin typeface="Roboto Condensed Light" panose="02000000000000000000" pitchFamily="2" charset="0"/>
                <a:ea typeface="Roboto Condensed Light" panose="02000000000000000000" pitchFamily="2" charset="0"/>
              </a:rPr>
              <a:t>Final comprehensive PPT </a:t>
            </a:r>
          </a:p>
        </p:txBody>
      </p:sp>
      <p:sp>
        <p:nvSpPr>
          <p:cNvPr id="75" name="TextBox 74"/>
          <p:cNvSpPr txBox="1"/>
          <p:nvPr/>
        </p:nvSpPr>
        <p:spPr>
          <a:xfrm>
            <a:off x="2120145" y="829997"/>
            <a:ext cx="8256637" cy="707886"/>
          </a:xfrm>
          <a:prstGeom prst="rect">
            <a:avLst/>
          </a:prstGeom>
          <a:noFill/>
        </p:spPr>
        <p:txBody>
          <a:bodyPr wrap="square" rtlCol="0">
            <a:spAutoFit/>
          </a:bodyPr>
          <a:lstStyle/>
          <a:p>
            <a:r>
              <a:rPr lang="en-US" sz="4000" b="1" dirty="0">
                <a:solidFill>
                  <a:schemeClr val="bg1"/>
                </a:solidFill>
                <a:ea typeface="Roboto" panose="02000000000000000000" pitchFamily="2" charset="0"/>
              </a:rPr>
              <a:t>Components of Learning in MA 4404</a:t>
            </a:r>
          </a:p>
        </p:txBody>
      </p:sp>
      <p:sp>
        <p:nvSpPr>
          <p:cNvPr id="23" name="Rectangle 22">
            <a:extLst>
              <a:ext uri="{FF2B5EF4-FFF2-40B4-BE49-F238E27FC236}">
                <a16:creationId xmlns:a16="http://schemas.microsoft.com/office/drawing/2014/main" id="{555F7B6F-CB07-49FB-AD3B-AAF7F3E20DD7}"/>
              </a:ext>
            </a:extLst>
          </p:cNvPr>
          <p:cNvSpPr/>
          <p:nvPr/>
        </p:nvSpPr>
        <p:spPr>
          <a:xfrm>
            <a:off x="5582720" y="4740716"/>
            <a:ext cx="3641809" cy="1229760"/>
          </a:xfrm>
          <a:prstGeom prst="rect">
            <a:avLst/>
          </a:prstGeom>
        </p:spPr>
        <p:txBody>
          <a:bodyPr wrap="square">
            <a:spAutoFit/>
          </a:bodyPr>
          <a:lstStyle/>
          <a:p>
            <a:pPr>
              <a:lnSpc>
                <a:spcPct val="130000"/>
              </a:lnSpc>
            </a:pPr>
            <a:r>
              <a:rPr lang="en-US" sz="1400" b="1" u="sng" dirty="0">
                <a:solidFill>
                  <a:schemeClr val="accent6">
                    <a:lumMod val="60000"/>
                    <a:lumOff val="40000"/>
                  </a:schemeClr>
                </a:solidFill>
                <a:latin typeface="Roboto Condensed Light" panose="02000000000000000000" pitchFamily="2" charset="0"/>
                <a:ea typeface="Roboto Condensed Light" panose="02000000000000000000" pitchFamily="2" charset="0"/>
              </a:rPr>
              <a:t>Exploratory group projects</a:t>
            </a:r>
          </a:p>
          <a:p>
            <a:pPr marL="171450" indent="-171450">
              <a:lnSpc>
                <a:spcPct val="130000"/>
              </a:lnSpc>
              <a:buFont typeface="Arial" panose="020B0604020202020204" pitchFamily="34" charset="0"/>
              <a:buChar char="•"/>
            </a:pPr>
            <a:r>
              <a:rPr lang="en-US" sz="1100" dirty="0">
                <a:solidFill>
                  <a:schemeClr val="accent6">
                    <a:lumMod val="60000"/>
                    <a:lumOff val="40000"/>
                  </a:schemeClr>
                </a:solidFill>
                <a:latin typeface="Roboto Condensed Light" panose="02000000000000000000" pitchFamily="2" charset="0"/>
                <a:ea typeface="Roboto Condensed Light" panose="02000000000000000000" pitchFamily="2" charset="0"/>
              </a:rPr>
              <a:t>Open research topic that is currently relevant</a:t>
            </a:r>
          </a:p>
          <a:p>
            <a:pPr marL="171450" indent="-171450">
              <a:lnSpc>
                <a:spcPct val="130000"/>
              </a:lnSpc>
              <a:buFont typeface="Arial" panose="020B0604020202020204" pitchFamily="34" charset="0"/>
              <a:buChar char="•"/>
            </a:pPr>
            <a:r>
              <a:rPr lang="en-US" sz="1100" dirty="0">
                <a:solidFill>
                  <a:schemeClr val="accent6">
                    <a:lumMod val="60000"/>
                    <a:lumOff val="40000"/>
                  </a:schemeClr>
                </a:solidFill>
                <a:latin typeface="Roboto Condensed Light" panose="02000000000000000000" pitchFamily="2" charset="0"/>
                <a:ea typeface="Roboto Condensed Light" panose="02000000000000000000" pitchFamily="2" charset="0"/>
              </a:rPr>
              <a:t>Provide research project experience and thesis in a group format (learn with mutual support)</a:t>
            </a:r>
          </a:p>
          <a:p>
            <a:pPr marL="171450" indent="-171450">
              <a:lnSpc>
                <a:spcPct val="130000"/>
              </a:lnSpc>
              <a:buFont typeface="Arial" panose="020B0604020202020204" pitchFamily="34" charset="0"/>
              <a:buChar char="•"/>
            </a:pPr>
            <a:r>
              <a:rPr lang="en-US" sz="1100" dirty="0">
                <a:solidFill>
                  <a:schemeClr val="accent6">
                    <a:lumMod val="60000"/>
                    <a:lumOff val="40000"/>
                  </a:schemeClr>
                </a:solidFill>
                <a:latin typeface="Roboto Condensed Light" panose="02000000000000000000" pitchFamily="2" charset="0"/>
                <a:ea typeface="Roboto Condensed Light" panose="02000000000000000000" pitchFamily="2" charset="0"/>
              </a:rPr>
              <a:t>Focus on exploration not finding a “correct” answer</a:t>
            </a:r>
          </a:p>
        </p:txBody>
      </p:sp>
      <p:sp>
        <p:nvSpPr>
          <p:cNvPr id="2" name="Rectangle 1">
            <a:extLst>
              <a:ext uri="{FF2B5EF4-FFF2-40B4-BE49-F238E27FC236}">
                <a16:creationId xmlns:a16="http://schemas.microsoft.com/office/drawing/2014/main" id="{4A086F65-9068-4F75-9B34-87E4136F46E9}"/>
              </a:ext>
            </a:extLst>
          </p:cNvPr>
          <p:cNvSpPr/>
          <p:nvPr/>
        </p:nvSpPr>
        <p:spPr>
          <a:xfrm>
            <a:off x="1744335" y="6455557"/>
            <a:ext cx="8883748" cy="276999"/>
          </a:xfrm>
          <a:prstGeom prst="rect">
            <a:avLst/>
          </a:prstGeom>
        </p:spPr>
        <p:txBody>
          <a:bodyPr wrap="square">
            <a:spAutoFit/>
          </a:bodyPr>
          <a:lstStyle/>
          <a:p>
            <a:pPr algn="ctr"/>
            <a:r>
              <a:rPr lang="en-US" sz="1200" dirty="0">
                <a:solidFill>
                  <a:srgbClr val="FFFF00"/>
                </a:solidFill>
              </a:rPr>
              <a:t>“Great course! I enjoyed exploring the course concepts by implementing them on my network profile. Great way to learn!”  MA4404 student</a:t>
            </a:r>
          </a:p>
        </p:txBody>
      </p:sp>
    </p:spTree>
    <p:extLst>
      <p:ext uri="{BB962C8B-B14F-4D97-AF65-F5344CB8AC3E}">
        <p14:creationId xmlns:p14="http://schemas.microsoft.com/office/powerpoint/2010/main" val="211551554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p:cNvSpPr>
            <a:spLocks noGrp="1"/>
          </p:cNvSpPr>
          <p:nvPr>
            <p:ph type="body" sz="quarter" idx="4294967295"/>
          </p:nvPr>
        </p:nvSpPr>
        <p:spPr>
          <a:xfrm>
            <a:off x="332124" y="1657684"/>
            <a:ext cx="11817684" cy="4860341"/>
          </a:xfrm>
        </p:spPr>
        <p:txBody>
          <a:bodyPr>
            <a:noAutofit/>
          </a:bodyPr>
          <a:lstStyle/>
          <a:p>
            <a:pPr marL="0" indent="0">
              <a:buNone/>
            </a:pPr>
            <a:r>
              <a:rPr lang="en-US" sz="2400" dirty="0">
                <a:solidFill>
                  <a:srgbClr val="002060"/>
                </a:solidFill>
                <a:latin typeface="Cambria" panose="02040503050406030204" pitchFamily="18" charset="0"/>
                <a:ea typeface="Cambria" panose="02040503050406030204" pitchFamily="18" charset="0"/>
              </a:rPr>
              <a:t>Network Profile Summary is:</a:t>
            </a:r>
          </a:p>
          <a:p>
            <a:pPr lvl="1"/>
            <a:r>
              <a:rPr lang="en-US" sz="2000" dirty="0">
                <a:solidFill>
                  <a:srgbClr val="002060"/>
                </a:solidFill>
                <a:latin typeface="Cambria" panose="02040503050406030204" pitchFamily="18" charset="0"/>
                <a:ea typeface="Cambria" panose="02040503050406030204" pitchFamily="18" charset="0"/>
              </a:rPr>
              <a:t> deck of slides on the personal network.</a:t>
            </a:r>
          </a:p>
          <a:p>
            <a:pPr marL="0" indent="0">
              <a:buNone/>
            </a:pPr>
            <a:r>
              <a:rPr lang="en-US" sz="2400" dirty="0">
                <a:solidFill>
                  <a:srgbClr val="002060"/>
                </a:solidFill>
                <a:latin typeface="Cambria" panose="02040503050406030204" pitchFamily="18" charset="0"/>
                <a:ea typeface="Cambria" panose="02040503050406030204" pitchFamily="18" charset="0"/>
              </a:rPr>
              <a:t>Network Profile Summary</a:t>
            </a:r>
            <a:r>
              <a:rPr lang="en-US" sz="2400" kern="1100" dirty="0">
                <a:solidFill>
                  <a:srgbClr val="364A7A"/>
                </a:solidFill>
                <a:latin typeface="Cambria"/>
                <a:cs typeface="Cambria"/>
              </a:rPr>
              <a:t> </a:t>
            </a:r>
            <a:r>
              <a:rPr lang="en-US" sz="2400" dirty="0">
                <a:solidFill>
                  <a:srgbClr val="002060"/>
                </a:solidFill>
                <a:latin typeface="Cambria" panose="02040503050406030204" pitchFamily="18" charset="0"/>
                <a:ea typeface="Cambria" panose="02040503050406030204" pitchFamily="18" charset="0"/>
              </a:rPr>
              <a:t>allows students to:</a:t>
            </a:r>
          </a:p>
          <a:p>
            <a:pPr lvl="1"/>
            <a:r>
              <a:rPr lang="en-US" sz="2000" dirty="0">
                <a:solidFill>
                  <a:srgbClr val="002060"/>
                </a:solidFill>
                <a:latin typeface="Cambria" panose="02040503050406030204" pitchFamily="18" charset="0"/>
                <a:ea typeface="Cambria" panose="02040503050406030204" pitchFamily="18" charset="0"/>
              </a:rPr>
              <a:t>find the why behind the what they observed,</a:t>
            </a:r>
          </a:p>
          <a:p>
            <a:pPr lvl="1"/>
            <a:r>
              <a:rPr lang="en-US" sz="2000" dirty="0">
                <a:solidFill>
                  <a:srgbClr val="002060"/>
                </a:solidFill>
                <a:latin typeface="Cambria" panose="02040503050406030204" pitchFamily="18" charset="0"/>
                <a:ea typeface="Cambria" panose="02040503050406030204" pitchFamily="18" charset="0"/>
              </a:rPr>
              <a:t>be motivated,  </a:t>
            </a:r>
          </a:p>
          <a:p>
            <a:pPr lvl="1"/>
            <a:r>
              <a:rPr lang="en-US" sz="2000" dirty="0">
                <a:solidFill>
                  <a:srgbClr val="002060"/>
                </a:solidFill>
                <a:latin typeface="Cambria" panose="02040503050406030204" pitchFamily="18" charset="0"/>
                <a:ea typeface="Cambria" panose="02040503050406030204" pitchFamily="18" charset="0"/>
              </a:rPr>
              <a:t>be independent learner, </a:t>
            </a:r>
          </a:p>
          <a:p>
            <a:pPr lvl="1"/>
            <a:r>
              <a:rPr lang="en-US" sz="2000" dirty="0">
                <a:solidFill>
                  <a:srgbClr val="002060"/>
                </a:solidFill>
                <a:latin typeface="Cambria" panose="02040503050406030204" pitchFamily="18" charset="0"/>
                <a:ea typeface="Cambria" panose="02040503050406030204" pitchFamily="18" charset="0"/>
              </a:rPr>
              <a:t>continually apply newly learned concepts to their selected networks </a:t>
            </a:r>
            <a:r>
              <a:rPr lang="en-US" sz="2000" dirty="0">
                <a:solidFill>
                  <a:srgbClr val="002060"/>
                </a:solidFill>
                <a:latin typeface="Cambria" panose="02040503050406030204" pitchFamily="18" charset="0"/>
                <a:ea typeface="Cambria" panose="02040503050406030204" pitchFamily="18" charset="0"/>
                <a:sym typeface="Wingdings" panose="05000000000000000000" pitchFamily="2" charset="2"/>
              </a:rPr>
              <a:t> </a:t>
            </a:r>
            <a:r>
              <a:rPr lang="en-US" sz="2000" dirty="0">
                <a:solidFill>
                  <a:srgbClr val="002060"/>
                </a:solidFill>
                <a:latin typeface="Cambria" panose="02040503050406030204" pitchFamily="18" charset="0"/>
                <a:ea typeface="Cambria" panose="02040503050406030204" pitchFamily="18" charset="0"/>
              </a:rPr>
              <a:t>realize the utility and place of these concepts, </a:t>
            </a:r>
          </a:p>
          <a:p>
            <a:pPr lvl="1"/>
            <a:r>
              <a:rPr lang="en-US" sz="2000" dirty="0">
                <a:solidFill>
                  <a:srgbClr val="002060"/>
                </a:solidFill>
                <a:latin typeface="Cambria" panose="02040503050406030204" pitchFamily="18" charset="0"/>
                <a:ea typeface="Cambria" panose="02040503050406030204" pitchFamily="18" charset="0"/>
              </a:rPr>
              <a:t>see coursework, concepts, and feedback as productive and globally meaningful rather than corrective and locally meaningful,</a:t>
            </a:r>
          </a:p>
          <a:p>
            <a:pPr lvl="1"/>
            <a:r>
              <a:rPr lang="en-US" sz="2000" dirty="0">
                <a:solidFill>
                  <a:srgbClr val="002060"/>
                </a:solidFill>
                <a:latin typeface="Cambria" panose="02040503050406030204" pitchFamily="18" charset="0"/>
                <a:ea typeface="Cambria" panose="02040503050406030204" pitchFamily="18" charset="0"/>
              </a:rPr>
              <a:t>engage with topics that mean something to them, </a:t>
            </a:r>
          </a:p>
          <a:p>
            <a:pPr lvl="1"/>
            <a:r>
              <a:rPr lang="en-US" sz="2000" dirty="0">
                <a:solidFill>
                  <a:srgbClr val="002060"/>
                </a:solidFill>
                <a:latin typeface="Cambria" panose="02040503050406030204" pitchFamily="18" charset="0"/>
                <a:ea typeface="Cambria" panose="02040503050406030204" pitchFamily="18" charset="0"/>
              </a:rPr>
              <a:t>while students are exposed to required material.</a:t>
            </a:r>
          </a:p>
          <a:p>
            <a:endParaRPr lang="en-US" sz="2400" dirty="0">
              <a:solidFill>
                <a:srgbClr val="002060"/>
              </a:solidFill>
              <a:latin typeface="Cambria" panose="02040503050406030204" pitchFamily="18" charset="0"/>
              <a:ea typeface="Cambria" panose="02040503050406030204" pitchFamily="18" charset="0"/>
            </a:endParaRPr>
          </a:p>
        </p:txBody>
      </p:sp>
      <p:sp>
        <p:nvSpPr>
          <p:cNvPr id="3" name="Text Placeholder 28"/>
          <p:cNvSpPr>
            <a:spLocks noGrp="1"/>
          </p:cNvSpPr>
          <p:nvPr>
            <p:ph type="body" sz="quarter" idx="4294967295"/>
          </p:nvPr>
        </p:nvSpPr>
        <p:spPr>
          <a:xfrm>
            <a:off x="718804" y="512931"/>
            <a:ext cx="10425112" cy="569912"/>
          </a:xfrm>
        </p:spPr>
        <p:txBody>
          <a:bodyPr>
            <a:noAutofit/>
          </a:bodyPr>
          <a:lstStyle/>
          <a:p>
            <a:pPr marL="0" indent="0">
              <a:buNone/>
            </a:pPr>
            <a:r>
              <a:rPr lang="en-US" sz="4000" kern="1100" dirty="0">
                <a:solidFill>
                  <a:schemeClr val="bg1"/>
                </a:solidFill>
                <a:latin typeface="Cambria"/>
                <a:ea typeface="+mj-ea"/>
                <a:cs typeface="Cambria"/>
              </a:rPr>
              <a:t>Network Profile Summary</a:t>
            </a:r>
            <a:endParaRPr lang="en-US" sz="1400" dirty="0">
              <a:solidFill>
                <a:schemeClr val="bg1"/>
              </a:solidFill>
            </a:endParaRPr>
          </a:p>
        </p:txBody>
      </p:sp>
      <p:pic>
        <p:nvPicPr>
          <p:cNvPr id="4" name="Picture 3"/>
          <p:cNvPicPr>
            <a:picLocks noChangeAspect="1"/>
          </p:cNvPicPr>
          <p:nvPr/>
        </p:nvPicPr>
        <p:blipFill>
          <a:blip r:embed="rId4"/>
          <a:stretch>
            <a:fillRect/>
          </a:stretch>
        </p:blipFill>
        <p:spPr>
          <a:xfrm>
            <a:off x="7223926" y="1406357"/>
            <a:ext cx="4925882" cy="2069960"/>
          </a:xfrm>
          <a:prstGeom prst="rect">
            <a:avLst/>
          </a:prstGeom>
        </p:spPr>
      </p:pic>
    </p:spTree>
    <p:custDataLst>
      <p:tags r:id="rId1"/>
    </p:custDataLst>
    <p:extLst>
      <p:ext uri="{BB962C8B-B14F-4D97-AF65-F5344CB8AC3E}">
        <p14:creationId xmlns:p14="http://schemas.microsoft.com/office/powerpoint/2010/main" val="81293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958" y="292784"/>
            <a:ext cx="3316705" cy="1325563"/>
          </a:xfrm>
          <a:prstGeom prst="rect">
            <a:avLst/>
          </a:prstGeom>
        </p:spPr>
        <p:txBody>
          <a:bodyPr/>
          <a:lstStyle/>
          <a:p>
            <a:r>
              <a:rPr lang="en-US" dirty="0">
                <a:solidFill>
                  <a:schemeClr val="bg1"/>
                </a:solidFill>
              </a:rPr>
              <a:t>Thank you!</a:t>
            </a:r>
          </a:p>
        </p:txBody>
      </p:sp>
      <p:sp>
        <p:nvSpPr>
          <p:cNvPr id="3" name="Text Placeholder 2"/>
          <p:cNvSpPr>
            <a:spLocks noGrp="1"/>
          </p:cNvSpPr>
          <p:nvPr>
            <p:ph type="body" sz="quarter" idx="4294967295"/>
          </p:nvPr>
        </p:nvSpPr>
        <p:spPr>
          <a:xfrm>
            <a:off x="288758" y="2159000"/>
            <a:ext cx="6621463" cy="3503613"/>
          </a:xfrm>
          <a:prstGeom prst="rect">
            <a:avLst/>
          </a:prstGeom>
        </p:spPr>
        <p:txBody>
          <a:bodyPr/>
          <a:lstStyle/>
          <a:p>
            <a:r>
              <a:rPr lang="en-US" dirty="0"/>
              <a:t>Resources for data: </a:t>
            </a:r>
            <a:r>
              <a:rPr lang="en-US" dirty="0">
                <a:hlinkClick r:id="rId2"/>
              </a:rPr>
              <a:t>https://faculty.nps.edu/rgera/MA4404/NetworkProfileSummaryResources.html</a:t>
            </a:r>
            <a:r>
              <a:rPr lang="en-US" dirty="0"/>
              <a:t> </a:t>
            </a:r>
          </a:p>
          <a:p>
            <a:r>
              <a:rPr lang="en-US" dirty="0" err="1"/>
              <a:t>Ralucca’s</a:t>
            </a:r>
            <a:r>
              <a:rPr lang="en-US" dirty="0"/>
              <a:t> email: </a:t>
            </a:r>
            <a:br>
              <a:rPr lang="en-US" dirty="0"/>
            </a:br>
            <a:r>
              <a:rPr lang="en-US" dirty="0">
                <a:hlinkClick r:id="rId3"/>
              </a:rPr>
              <a:t>rgera@nps.edu</a:t>
            </a:r>
            <a:endParaRPr lang="en-US" dirty="0"/>
          </a:p>
          <a:p>
            <a:r>
              <a:rPr lang="en-US" dirty="0"/>
              <a:t>Course info: </a:t>
            </a:r>
            <a:r>
              <a:rPr lang="en-US" dirty="0">
                <a:hlinkClick r:id="rId4"/>
              </a:rPr>
              <a:t>http://faculty.nps.edu/rgera/MA4404.html</a:t>
            </a:r>
            <a:endParaRPr lang="en-US" dirty="0"/>
          </a:p>
          <a:p>
            <a:endParaRPr lang="en-US" dirty="0"/>
          </a:p>
          <a:p>
            <a:endParaRPr lang="en-US" dirty="0"/>
          </a:p>
        </p:txBody>
      </p:sp>
      <p:pic>
        <p:nvPicPr>
          <p:cNvPr id="4" name="Picture 3"/>
          <p:cNvPicPr>
            <a:picLocks noChangeAspect="1"/>
          </p:cNvPicPr>
          <p:nvPr/>
        </p:nvPicPr>
        <p:blipFill>
          <a:blip r:embed="rId5"/>
          <a:stretch>
            <a:fillRect/>
          </a:stretch>
        </p:blipFill>
        <p:spPr>
          <a:xfrm>
            <a:off x="7035536" y="100640"/>
            <a:ext cx="5151120" cy="6079387"/>
          </a:xfrm>
          <a:prstGeom prst="rect">
            <a:avLst/>
          </a:prstGeom>
        </p:spPr>
      </p:pic>
    </p:spTree>
    <p:extLst>
      <p:ext uri="{BB962C8B-B14F-4D97-AF65-F5344CB8AC3E}">
        <p14:creationId xmlns:p14="http://schemas.microsoft.com/office/powerpoint/2010/main" val="1614610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Why?</a:t>
            </a:r>
          </a:p>
        </p:txBody>
      </p:sp>
      <p:sp>
        <p:nvSpPr>
          <p:cNvPr id="3" name="Content Placeholder 2"/>
          <p:cNvSpPr>
            <a:spLocks noGrp="1"/>
          </p:cNvSpPr>
          <p:nvPr>
            <p:ph type="body" sz="quarter" idx="4294967295"/>
          </p:nvPr>
        </p:nvSpPr>
        <p:spPr>
          <a:xfrm>
            <a:off x="4810259" y="649480"/>
            <a:ext cx="6555347" cy="5546047"/>
          </a:xfrm>
        </p:spPr>
        <p:txBody>
          <a:bodyPr vert="horz" lIns="91440" tIns="45720" rIns="91440" bIns="45720" rtlCol="0" anchor="ctr">
            <a:normAutofit/>
          </a:bodyPr>
          <a:lstStyle/>
          <a:p>
            <a:r>
              <a:rPr lang="en-US" sz="2000" dirty="0"/>
              <a:t>Best way to learn is to experiment rather than to observe.</a:t>
            </a:r>
          </a:p>
          <a:p>
            <a:r>
              <a:rPr lang="en-US" sz="2000" dirty="0"/>
              <a:t>Transition from knowledge exposure to practice (without mimicking the instructor).</a:t>
            </a:r>
          </a:p>
          <a:p>
            <a:r>
              <a:rPr lang="en-US" sz="2000" dirty="0"/>
              <a:t>You can experiment on your network: </a:t>
            </a:r>
          </a:p>
          <a:p>
            <a:pPr lvl="1"/>
            <a:r>
              <a:rPr lang="en-US" sz="2000" dirty="0"/>
              <a:t>exploring the topics as we present them, and </a:t>
            </a:r>
          </a:p>
          <a:p>
            <a:pPr lvl="1"/>
            <a:r>
              <a:rPr lang="en-US" sz="2000" dirty="0"/>
              <a:t>as your intellectual curiosity inspires you.</a:t>
            </a:r>
          </a:p>
        </p:txBody>
      </p:sp>
      <p:sp>
        <p:nvSpPr>
          <p:cNvPr id="4" name="Slide Number Placeholder 3"/>
          <p:cNvSpPr>
            <a:spLocks noGrp="1"/>
          </p:cNvSpPr>
          <p:nvPr>
            <p:ph type="sldNum" sz="quarter" idx="10"/>
          </p:nvPr>
        </p:nvSpPr>
        <p:spPr>
          <a:xfrm>
            <a:off x="11704320" y="6455664"/>
            <a:ext cx="448056" cy="365125"/>
          </a:xfrm>
        </p:spPr>
        <p:txBody>
          <a:bodyPr vert="horz" lIns="91440" tIns="45720" rIns="91440" bIns="45720" rtlCol="0" anchor="ctr">
            <a:normAutofit/>
          </a:bodyPr>
          <a:lstStyle/>
          <a:p>
            <a:pPr algn="r">
              <a:spcAft>
                <a:spcPts val="600"/>
              </a:spcAft>
              <a:defRPr/>
            </a:pPr>
            <a:fld id="{640B6591-407E-4742-9513-3BA6198A5F88}" type="slidenum">
              <a:rPr lang="en-US" sz="1100" smtClean="0">
                <a:solidFill>
                  <a:schemeClr val="tx1">
                    <a:lumMod val="50000"/>
                    <a:lumOff val="50000"/>
                  </a:schemeClr>
                </a:solidFill>
              </a:rPr>
              <a:pPr algn="r">
                <a:spcAft>
                  <a:spcPts val="600"/>
                </a:spcAft>
                <a:defRPr/>
              </a:pPr>
              <a:t>3</a:t>
            </a:fld>
            <a:endParaRPr lang="en-US" sz="1100">
              <a:solidFill>
                <a:schemeClr val="tx1">
                  <a:lumMod val="50000"/>
                  <a:lumOff val="50000"/>
                </a:schemeClr>
              </a:solidFill>
            </a:endParaRPr>
          </a:p>
        </p:txBody>
      </p:sp>
      <p:sp>
        <p:nvSpPr>
          <p:cNvPr id="31" name="Rectangle 30">
            <a:extLst>
              <a:ext uri="{FF2B5EF4-FFF2-40B4-BE49-F238E27FC236}">
                <a16:creationId xmlns:a16="http://schemas.microsoft.com/office/drawing/2014/main" id="{0A5F8E85-48CC-4D9E-8B77-BF183617014F}"/>
              </a:ext>
            </a:extLst>
          </p:cNvPr>
          <p:cNvSpPr/>
          <p:nvPr/>
        </p:nvSpPr>
        <p:spPr>
          <a:xfrm>
            <a:off x="39624" y="5769811"/>
            <a:ext cx="3947289" cy="1015663"/>
          </a:xfrm>
          <a:prstGeom prst="rect">
            <a:avLst/>
          </a:prstGeom>
        </p:spPr>
        <p:txBody>
          <a:bodyPr wrap="square">
            <a:spAutoFit/>
          </a:bodyPr>
          <a:lstStyle/>
          <a:p>
            <a:r>
              <a:rPr lang="en-US" sz="1200" dirty="0">
                <a:solidFill>
                  <a:srgbClr val="FFFF00"/>
                </a:solidFill>
                <a:cs typeface="Nirmala UI" panose="020B0502040204020203" pitchFamily="34" charset="0"/>
              </a:rPr>
              <a:t>“This class is structured in the way I thought graduate school classes should be structured. Open research questions were effective in inspiring more advanced learning. An excellent class.” </a:t>
            </a:r>
          </a:p>
          <a:p>
            <a:pPr algn="r"/>
            <a:r>
              <a:rPr lang="en-US" sz="1200" dirty="0">
                <a:solidFill>
                  <a:srgbClr val="FFFF00"/>
                </a:solidFill>
                <a:cs typeface="Nirmala UI" panose="020B0502040204020203" pitchFamily="34" charset="0"/>
              </a:rPr>
              <a:t>MA4404 student</a:t>
            </a:r>
          </a:p>
        </p:txBody>
      </p:sp>
    </p:spTree>
    <p:extLst>
      <p:ext uri="{BB962C8B-B14F-4D97-AF65-F5344CB8AC3E}">
        <p14:creationId xmlns:p14="http://schemas.microsoft.com/office/powerpoint/2010/main" val="508055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Rectangle 3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b="1" kern="1200" dirty="0">
                <a:solidFill>
                  <a:srgbClr val="FFFFFF"/>
                </a:solidFill>
                <a:latin typeface="+mj-lt"/>
                <a:ea typeface="+mj-ea"/>
                <a:cs typeface="+mj-cs"/>
              </a:rPr>
              <a:t>How?</a:t>
            </a:r>
          </a:p>
        </p:txBody>
      </p:sp>
      <p:sp>
        <p:nvSpPr>
          <p:cNvPr id="30" name="Content Placeholder 2"/>
          <p:cNvSpPr>
            <a:spLocks noGrp="1"/>
          </p:cNvSpPr>
          <p:nvPr>
            <p:ph type="body" sz="quarter" idx="4294967295"/>
          </p:nvPr>
        </p:nvSpPr>
        <p:spPr>
          <a:xfrm>
            <a:off x="4810259" y="649480"/>
            <a:ext cx="6555347" cy="5546047"/>
          </a:xfrm>
        </p:spPr>
        <p:txBody>
          <a:bodyPr vert="horz" lIns="91440" tIns="45720" rIns="91440" bIns="45720" rtlCol="0" anchor="ctr">
            <a:normAutofit/>
          </a:bodyPr>
          <a:lstStyle/>
          <a:p>
            <a:r>
              <a:rPr lang="en-US" sz="2000"/>
              <a:t>Choose a network that interests you.  </a:t>
            </a:r>
          </a:p>
          <a:p>
            <a:r>
              <a:rPr lang="en-US" sz="2000"/>
              <a:t>You will be analyzing this network and present results about it. </a:t>
            </a:r>
          </a:p>
          <a:p>
            <a:r>
              <a:rPr lang="en-US" sz="2000"/>
              <a:t>You are welcome to download a data set from </a:t>
            </a:r>
            <a:r>
              <a:rPr lang="en-US" sz="2000">
                <a:hlinkClick r:id="rId2"/>
              </a:rPr>
              <a:t>http://faculty.nps.edu/rgera/MA4404/NetworkProfileSummaryResources.html</a:t>
            </a:r>
            <a:r>
              <a:rPr lang="en-US" sz="2000"/>
              <a:t> or other data of interest</a:t>
            </a:r>
          </a:p>
        </p:txBody>
      </p:sp>
      <p:sp>
        <p:nvSpPr>
          <p:cNvPr id="23" name="TextBox 22">
            <a:extLst>
              <a:ext uri="{FF2B5EF4-FFF2-40B4-BE49-F238E27FC236}">
                <a16:creationId xmlns:a16="http://schemas.microsoft.com/office/drawing/2014/main" id="{4655B9E9-FB59-41DB-97C0-BC13C6C351E0}"/>
              </a:ext>
            </a:extLst>
          </p:cNvPr>
          <p:cNvSpPr txBox="1"/>
          <p:nvPr/>
        </p:nvSpPr>
        <p:spPr>
          <a:xfrm>
            <a:off x="115211" y="4856997"/>
            <a:ext cx="3807394" cy="1997470"/>
          </a:xfrm>
          <a:prstGeom prst="rect">
            <a:avLst/>
          </a:prstGeom>
          <a:noFill/>
        </p:spPr>
        <p:txBody>
          <a:bodyPr wrap="square">
            <a:spAutoFit/>
          </a:bodyPr>
          <a:lstStyle/>
          <a:p>
            <a:pPr>
              <a:lnSpc>
                <a:spcPct val="90000"/>
              </a:lnSpc>
              <a:spcAft>
                <a:spcPts val="600"/>
              </a:spcAft>
            </a:pPr>
            <a:r>
              <a:rPr lang="en-US" sz="1200" dirty="0">
                <a:solidFill>
                  <a:srgbClr val="FFFF00"/>
                </a:solidFill>
              </a:rPr>
              <a:t>“This was an engaging and interactive course. It covered an incredibly interesting topic and the instructor did a great job bridging the ‘math’ with the real world applications. I enjoyed working in the group for projects and believe that this is by and far the best way to learn. The lectures were interesting, improved my understanding of the material, and contributed directly to the quality of the projects. The instructor is passionate about the topics and passed that enthusiasm to the class. I wouldn’t change anything”</a:t>
            </a:r>
          </a:p>
          <a:p>
            <a:pPr algn="r">
              <a:lnSpc>
                <a:spcPct val="90000"/>
              </a:lnSpc>
              <a:spcAft>
                <a:spcPts val="600"/>
              </a:spcAft>
            </a:pPr>
            <a:r>
              <a:rPr lang="en-US" sz="1200" dirty="0">
                <a:solidFill>
                  <a:srgbClr val="FFFF00"/>
                </a:solidFill>
              </a:rPr>
              <a:t>MA404 student</a:t>
            </a:r>
          </a:p>
        </p:txBody>
      </p:sp>
    </p:spTree>
    <p:extLst>
      <p:ext uri="{BB962C8B-B14F-4D97-AF65-F5344CB8AC3E}">
        <p14:creationId xmlns:p14="http://schemas.microsoft.com/office/powerpoint/2010/main" val="848054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What ?</a:t>
            </a:r>
          </a:p>
        </p:txBody>
      </p:sp>
      <p:sp>
        <p:nvSpPr>
          <p:cNvPr id="3" name="Content Placeholder 2"/>
          <p:cNvSpPr>
            <a:spLocks noGrp="1"/>
          </p:cNvSpPr>
          <p:nvPr>
            <p:ph type="body" sz="quarter" idx="4294967295"/>
          </p:nvPr>
        </p:nvSpPr>
        <p:spPr>
          <a:xfrm>
            <a:off x="4810259" y="649480"/>
            <a:ext cx="6555347" cy="5546047"/>
          </a:xfrm>
        </p:spPr>
        <p:txBody>
          <a:bodyPr vert="horz" lIns="91440" tIns="45720" rIns="91440" bIns="45720" rtlCol="0" anchor="ctr">
            <a:normAutofit/>
          </a:bodyPr>
          <a:lstStyle/>
          <a:p>
            <a:r>
              <a:rPr lang="en-US" sz="2000" dirty="0"/>
              <a:t>At the end of each week, create one (or two slides if absolutely needed) with your analysis of the topics presented that week, applied to your network: convincing, coherent, and cohesive  </a:t>
            </a:r>
          </a:p>
          <a:p>
            <a:r>
              <a:rPr lang="en-US" sz="2000" dirty="0"/>
              <a:t>Students will present  their findings, followed by a group discussion of all the networks’ analysis (similarities and dissimilarities).</a:t>
            </a:r>
          </a:p>
          <a:p>
            <a:r>
              <a:rPr lang="en-US" sz="2000" dirty="0"/>
              <a:t>The cumulative PPT slides to be turned in the day of classes.  </a:t>
            </a:r>
          </a:p>
        </p:txBody>
      </p:sp>
      <p:sp>
        <p:nvSpPr>
          <p:cNvPr id="13" name="TextBox 12">
            <a:extLst>
              <a:ext uri="{FF2B5EF4-FFF2-40B4-BE49-F238E27FC236}">
                <a16:creationId xmlns:a16="http://schemas.microsoft.com/office/drawing/2014/main" id="{AF792A60-0F60-4BBC-9469-CD0CF2E6F73D}"/>
              </a:ext>
            </a:extLst>
          </p:cNvPr>
          <p:cNvSpPr txBox="1"/>
          <p:nvPr/>
        </p:nvSpPr>
        <p:spPr>
          <a:xfrm>
            <a:off x="5201290" y="5972765"/>
            <a:ext cx="6164316" cy="369332"/>
          </a:xfrm>
          <a:prstGeom prst="rect">
            <a:avLst/>
          </a:prstGeom>
          <a:noFill/>
        </p:spPr>
        <p:txBody>
          <a:bodyPr wrap="square">
            <a:spAutoFit/>
          </a:bodyPr>
          <a:lstStyle/>
          <a:p>
            <a:pPr marL="0" indent="0">
              <a:buNone/>
            </a:pPr>
            <a:r>
              <a:rPr lang="en-US" dirty="0"/>
              <a:t>Let’s see some examples!</a:t>
            </a:r>
          </a:p>
        </p:txBody>
      </p:sp>
      <p:sp>
        <p:nvSpPr>
          <p:cNvPr id="15" name="TextBox 14">
            <a:extLst>
              <a:ext uri="{FF2B5EF4-FFF2-40B4-BE49-F238E27FC236}">
                <a16:creationId xmlns:a16="http://schemas.microsoft.com/office/drawing/2014/main" id="{AB7A0F39-6809-4219-B832-B1BF30ECBE7A}"/>
              </a:ext>
            </a:extLst>
          </p:cNvPr>
          <p:cNvSpPr txBox="1"/>
          <p:nvPr/>
        </p:nvSpPr>
        <p:spPr>
          <a:xfrm>
            <a:off x="112295" y="5871412"/>
            <a:ext cx="3828026" cy="830997"/>
          </a:xfrm>
          <a:prstGeom prst="rect">
            <a:avLst/>
          </a:prstGeom>
          <a:noFill/>
        </p:spPr>
        <p:txBody>
          <a:bodyPr wrap="square">
            <a:spAutoFit/>
          </a:bodyPr>
          <a:lstStyle/>
          <a:p>
            <a:r>
              <a:rPr lang="en-US" sz="1200" dirty="0">
                <a:solidFill>
                  <a:srgbClr val="FFFF00"/>
                </a:solidFill>
              </a:rPr>
              <a:t>“Best. Teacher. Ever. Loved the course, and if you had a mic Ralucca, this is the part where you would drop it and walk away.”</a:t>
            </a:r>
          </a:p>
          <a:p>
            <a:pPr algn="r"/>
            <a:r>
              <a:rPr lang="en-US" sz="1200" dirty="0">
                <a:solidFill>
                  <a:srgbClr val="FFFF00"/>
                </a:solidFill>
              </a:rPr>
              <a:t>MA4404 student</a:t>
            </a:r>
          </a:p>
        </p:txBody>
      </p:sp>
    </p:spTree>
    <p:extLst>
      <p:ext uri="{BB962C8B-B14F-4D97-AF65-F5344CB8AC3E}">
        <p14:creationId xmlns:p14="http://schemas.microsoft.com/office/powerpoint/2010/main" val="2382263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B8F6858-AFAF-4294-866B-12D7E92DC75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4749"/>
          <a:stretch/>
        </p:blipFill>
        <p:spPr bwMode="auto">
          <a:xfrm>
            <a:off x="733591" y="426735"/>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70">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E53C88DA-3371-4958-BB28-025302CB577C}"/>
              </a:ext>
            </a:extLst>
          </p:cNvPr>
          <p:cNvSpPr>
            <a:spLocks noGrp="1"/>
          </p:cNvSpPr>
          <p:nvPr>
            <p:ph type="sldNum" sz="quarter" idx="4294967295"/>
          </p:nvPr>
        </p:nvSpPr>
        <p:spPr>
          <a:xfrm>
            <a:off x="8610600" y="6356350"/>
            <a:ext cx="2743200" cy="365125"/>
          </a:xfrm>
        </p:spPr>
        <p:txBody>
          <a:bodyPr vert="horz" lIns="91440" tIns="45720" rIns="91440" bIns="45720" rtlCol="0" anchor="ctr">
            <a:normAutofit/>
          </a:bodyPr>
          <a:lstStyle/>
          <a:p>
            <a:pPr algn="r">
              <a:spcAft>
                <a:spcPts val="600"/>
              </a:spcAft>
              <a:defRPr/>
            </a:pPr>
            <a:fld id="{A2912448-FEEC-49E8-9588-2DF1F90D57C2}" type="slidenum">
              <a:rPr lang="en-US" sz="1200">
                <a:solidFill>
                  <a:srgbClr val="FFFFFF"/>
                </a:solidFill>
              </a:rPr>
              <a:pPr algn="r">
                <a:spcAft>
                  <a:spcPts val="600"/>
                </a:spcAft>
                <a:defRPr/>
              </a:pPr>
              <a:t>6</a:t>
            </a:fld>
            <a:endParaRPr lang="en-US" sz="1200">
              <a:solidFill>
                <a:srgbClr val="FFFFFF"/>
              </a:solidFill>
            </a:endParaRPr>
          </a:p>
        </p:txBody>
      </p:sp>
      <p:sp>
        <p:nvSpPr>
          <p:cNvPr id="9" name="TextBox 8">
            <a:extLst>
              <a:ext uri="{FF2B5EF4-FFF2-40B4-BE49-F238E27FC236}">
                <a16:creationId xmlns:a16="http://schemas.microsoft.com/office/drawing/2014/main" id="{C15E9635-EBDD-4D3D-8E4F-D4C26B3EA1FB}"/>
              </a:ext>
            </a:extLst>
          </p:cNvPr>
          <p:cNvSpPr txBox="1"/>
          <p:nvPr/>
        </p:nvSpPr>
        <p:spPr>
          <a:xfrm>
            <a:off x="668379" y="835292"/>
            <a:ext cx="3438144" cy="1921176"/>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400" b="1" dirty="0">
                <a:solidFill>
                  <a:schemeClr val="accent1">
                    <a:lumMod val="75000"/>
                  </a:schemeClr>
                </a:solidFill>
                <a:latin typeface="+mj-lt"/>
                <a:ea typeface="+mj-ea"/>
                <a:cs typeface="+mj-cs"/>
              </a:rPr>
              <a:t>Creative, Relevant Learning</a:t>
            </a:r>
          </a:p>
        </p:txBody>
      </p:sp>
      <p:sp>
        <p:nvSpPr>
          <p:cNvPr id="8" name="TextBox 7">
            <a:extLst>
              <a:ext uri="{FF2B5EF4-FFF2-40B4-BE49-F238E27FC236}">
                <a16:creationId xmlns:a16="http://schemas.microsoft.com/office/drawing/2014/main" id="{7A8FCA3E-3F53-49C1-87FF-A1AA302092AE}"/>
              </a:ext>
            </a:extLst>
          </p:cNvPr>
          <p:cNvSpPr txBox="1"/>
          <p:nvPr/>
        </p:nvSpPr>
        <p:spPr>
          <a:xfrm>
            <a:off x="760638" y="558293"/>
            <a:ext cx="1068498" cy="276999"/>
          </a:xfrm>
          <a:prstGeom prst="rect">
            <a:avLst/>
          </a:prstGeom>
          <a:solidFill>
            <a:schemeClr val="accent1"/>
          </a:solidFill>
        </p:spPr>
        <p:txBody>
          <a:bodyPr wrap="square" rtlCol="0">
            <a:spAutoFit/>
          </a:bodyPr>
          <a:lstStyle/>
          <a:p>
            <a:pPr>
              <a:spcAft>
                <a:spcPts val="600"/>
              </a:spcAft>
            </a:pPr>
            <a:r>
              <a:rPr lang="en-US" sz="1200" b="1" dirty="0">
                <a:solidFill>
                  <a:schemeClr val="bg1"/>
                </a:solidFill>
                <a:ea typeface="Roboto" panose="02000000000000000000" pitchFamily="2" charset="0"/>
              </a:rPr>
              <a:t>Student Work</a:t>
            </a:r>
          </a:p>
        </p:txBody>
      </p:sp>
      <p:sp>
        <p:nvSpPr>
          <p:cNvPr id="10" name="Rectangle 9">
            <a:extLst>
              <a:ext uri="{FF2B5EF4-FFF2-40B4-BE49-F238E27FC236}">
                <a16:creationId xmlns:a16="http://schemas.microsoft.com/office/drawing/2014/main" id="{63C223E5-A7EE-4671-A63A-74018EF7AD3C}"/>
              </a:ext>
            </a:extLst>
          </p:cNvPr>
          <p:cNvSpPr/>
          <p:nvPr/>
        </p:nvSpPr>
        <p:spPr>
          <a:xfrm>
            <a:off x="668379" y="3141964"/>
            <a:ext cx="3148789" cy="5696624"/>
          </a:xfrm>
          <a:prstGeom prst="rect">
            <a:avLst/>
          </a:prstGeom>
        </p:spPr>
        <p:txBody>
          <a:bodyPr wrap="square">
            <a:spAutoFit/>
          </a:bodyPr>
          <a:lstStyle/>
          <a:p>
            <a:pPr>
              <a:lnSpc>
                <a:spcPct val="130000"/>
              </a:lnSpc>
              <a:spcAft>
                <a:spcPts val="600"/>
              </a:spcAft>
            </a:pPr>
            <a:r>
              <a:rPr lang="en-US" sz="1200" b="1" dirty="0">
                <a:solidFill>
                  <a:srgbClr val="239D91"/>
                </a:solidFill>
                <a:latin typeface="Roboto Condensed Light" panose="02000000000000000000"/>
                <a:ea typeface="Roboto" panose="02000000000000000000" pitchFamily="2" charset="0"/>
              </a:rPr>
              <a:t>Healthcare, Logistics</a:t>
            </a:r>
          </a:p>
          <a:p>
            <a:pPr marL="171450" indent="-171450">
              <a:lnSpc>
                <a:spcPct val="130000"/>
              </a:lnSpc>
              <a:spcAft>
                <a:spcPts val="600"/>
              </a:spcAft>
              <a:buFont typeface="Arial" panose="020B0604020202020204" pitchFamily="34" charset="0"/>
              <a:buChar char="•"/>
            </a:pPr>
            <a:r>
              <a:rPr lang="en-US" sz="1200" dirty="0">
                <a:solidFill>
                  <a:schemeClr val="bg1"/>
                </a:solidFill>
                <a:latin typeface="Roboto Condensed Light" panose="02000000000000000000"/>
                <a:ea typeface="Roboto Condensed Light" panose="02000000000000000000" pitchFamily="2" charset="0"/>
              </a:rPr>
              <a:t>Public Health, </a:t>
            </a:r>
          </a:p>
          <a:p>
            <a:pPr marL="171450" indent="-171450">
              <a:lnSpc>
                <a:spcPct val="130000"/>
              </a:lnSpc>
              <a:spcAft>
                <a:spcPts val="600"/>
              </a:spcAft>
              <a:buFont typeface="Arial" panose="020B0604020202020204" pitchFamily="34" charset="0"/>
              <a:buChar char="•"/>
            </a:pPr>
            <a:r>
              <a:rPr lang="en-US" sz="1200" dirty="0">
                <a:solidFill>
                  <a:schemeClr val="bg1"/>
                </a:solidFill>
                <a:latin typeface="Roboto Condensed Light" panose="02000000000000000000"/>
                <a:ea typeface="Roboto Condensed Light" panose="02000000000000000000" pitchFamily="2" charset="0"/>
              </a:rPr>
              <a:t>Travel</a:t>
            </a:r>
          </a:p>
          <a:p>
            <a:pPr>
              <a:lnSpc>
                <a:spcPct val="130000"/>
              </a:lnSpc>
              <a:spcAft>
                <a:spcPts val="600"/>
              </a:spcAft>
            </a:pPr>
            <a:r>
              <a:rPr lang="en-US" sz="1200" b="1" dirty="0">
                <a:solidFill>
                  <a:srgbClr val="FFFA19"/>
                </a:solidFill>
                <a:latin typeface="Roboto Condensed Light" panose="02000000000000000000"/>
                <a:ea typeface="Roboto" panose="02000000000000000000" pitchFamily="2" charset="0"/>
              </a:rPr>
              <a:t>Wargaming</a:t>
            </a:r>
          </a:p>
          <a:p>
            <a:pPr marL="171450" indent="-171450">
              <a:lnSpc>
                <a:spcPct val="130000"/>
              </a:lnSpc>
              <a:spcAft>
                <a:spcPts val="600"/>
              </a:spcAft>
              <a:buFont typeface="Arial" panose="020B0604020202020204" pitchFamily="34" charset="0"/>
              <a:buChar char="•"/>
            </a:pPr>
            <a:r>
              <a:rPr lang="en-US" sz="1200" dirty="0">
                <a:solidFill>
                  <a:schemeClr val="bg1"/>
                </a:solidFill>
                <a:latin typeface="Roboto Condensed Light" panose="02000000000000000000"/>
                <a:ea typeface="Roboto Condensed Light" panose="02000000000000000000" pitchFamily="2" charset="0"/>
              </a:rPr>
              <a:t>Terrorist Networks</a:t>
            </a:r>
          </a:p>
          <a:p>
            <a:pPr>
              <a:lnSpc>
                <a:spcPct val="130000"/>
              </a:lnSpc>
              <a:spcAft>
                <a:spcPts val="600"/>
              </a:spcAft>
            </a:pPr>
            <a:r>
              <a:rPr lang="en-US" sz="1200" b="1" dirty="0">
                <a:solidFill>
                  <a:srgbClr val="2BB20F"/>
                </a:solidFill>
                <a:latin typeface="Roboto Condensed Light" panose="02000000000000000000"/>
                <a:ea typeface="Roboto" panose="02000000000000000000" pitchFamily="2" charset="0"/>
              </a:rPr>
              <a:t>Social Influence</a:t>
            </a:r>
          </a:p>
          <a:p>
            <a:pPr marL="171450" indent="-171450">
              <a:lnSpc>
                <a:spcPct val="130000"/>
              </a:lnSpc>
              <a:spcAft>
                <a:spcPts val="600"/>
              </a:spcAft>
              <a:buFont typeface="Arial" panose="020B0604020202020204" pitchFamily="34" charset="0"/>
              <a:buChar char="•"/>
            </a:pPr>
            <a:r>
              <a:rPr lang="en-US" sz="1200" dirty="0">
                <a:solidFill>
                  <a:schemeClr val="bg1"/>
                </a:solidFill>
                <a:latin typeface="Roboto Condensed Light" panose="02000000000000000000"/>
                <a:ea typeface="Roboto Condensed Light" panose="02000000000000000000" pitchFamily="2" charset="0"/>
              </a:rPr>
              <a:t>Political Influence, </a:t>
            </a:r>
          </a:p>
          <a:p>
            <a:pPr marL="171450" indent="-171450">
              <a:lnSpc>
                <a:spcPct val="130000"/>
              </a:lnSpc>
              <a:spcAft>
                <a:spcPts val="600"/>
              </a:spcAft>
              <a:buFont typeface="Arial" panose="020B0604020202020204" pitchFamily="34" charset="0"/>
              <a:buChar char="•"/>
            </a:pPr>
            <a:r>
              <a:rPr lang="en-US" sz="1200" dirty="0">
                <a:solidFill>
                  <a:schemeClr val="bg1"/>
                </a:solidFill>
                <a:latin typeface="Roboto Condensed Light" panose="02000000000000000000"/>
                <a:ea typeface="Roboto Condensed Light" panose="02000000000000000000" pitchFamily="2" charset="0"/>
              </a:rPr>
              <a:t>HDD Mapping, </a:t>
            </a:r>
          </a:p>
          <a:p>
            <a:pPr marL="171450" indent="-171450">
              <a:lnSpc>
                <a:spcPct val="130000"/>
              </a:lnSpc>
              <a:spcAft>
                <a:spcPts val="600"/>
              </a:spcAft>
              <a:buFont typeface="Arial" panose="020B0604020202020204" pitchFamily="34" charset="0"/>
              <a:buChar char="•"/>
            </a:pPr>
            <a:r>
              <a:rPr lang="en-US" sz="1200" dirty="0">
                <a:solidFill>
                  <a:schemeClr val="bg1"/>
                </a:solidFill>
                <a:latin typeface="Roboto Condensed Light" panose="02000000000000000000"/>
                <a:ea typeface="Roboto Condensed Light" panose="02000000000000000000" pitchFamily="2" charset="0"/>
              </a:rPr>
              <a:t>LinkedIn</a:t>
            </a:r>
          </a:p>
          <a:p>
            <a:pPr>
              <a:lnSpc>
                <a:spcPct val="130000"/>
              </a:lnSpc>
              <a:spcAft>
                <a:spcPts val="600"/>
              </a:spcAft>
            </a:pPr>
            <a:r>
              <a:rPr lang="en-US" sz="1200" b="1" dirty="0">
                <a:solidFill>
                  <a:srgbClr val="D72019"/>
                </a:solidFill>
                <a:latin typeface="Roboto Condensed Light" panose="02000000000000000000"/>
                <a:ea typeface="Roboto" panose="02000000000000000000" pitchFamily="2" charset="0"/>
              </a:rPr>
              <a:t>Personal Interest</a:t>
            </a:r>
          </a:p>
          <a:p>
            <a:pPr marL="171450" indent="-171450">
              <a:lnSpc>
                <a:spcPct val="130000"/>
              </a:lnSpc>
              <a:spcAft>
                <a:spcPts val="600"/>
              </a:spcAft>
              <a:buFont typeface="Arial" panose="020B0604020202020204" pitchFamily="34" charset="0"/>
              <a:buChar char="•"/>
            </a:pPr>
            <a:r>
              <a:rPr lang="en-US" sz="1200" dirty="0">
                <a:solidFill>
                  <a:schemeClr val="bg1"/>
                </a:solidFill>
                <a:latin typeface="Roboto Condensed Light" panose="02000000000000000000"/>
                <a:ea typeface="Roboto Condensed Light" panose="02000000000000000000" pitchFamily="2" charset="0"/>
              </a:rPr>
              <a:t>Star Wars</a:t>
            </a:r>
          </a:p>
          <a:p>
            <a:pPr>
              <a:lnSpc>
                <a:spcPct val="130000"/>
              </a:lnSpc>
              <a:spcAft>
                <a:spcPts val="600"/>
              </a:spcAft>
            </a:pPr>
            <a:endParaRPr lang="en-US" sz="1200" dirty="0">
              <a:solidFill>
                <a:schemeClr val="bg1"/>
              </a:solidFill>
              <a:latin typeface="Roboto Condensed Light" panose="02000000000000000000"/>
              <a:ea typeface="Roboto Condensed Light" panose="02000000000000000000" pitchFamily="2" charset="0"/>
            </a:endParaRPr>
          </a:p>
          <a:p>
            <a:pPr>
              <a:lnSpc>
                <a:spcPct val="130000"/>
              </a:lnSpc>
              <a:spcAft>
                <a:spcPts val="600"/>
              </a:spcAft>
            </a:pPr>
            <a:endParaRPr lang="en-US" sz="1200" dirty="0">
              <a:solidFill>
                <a:schemeClr val="bg1"/>
              </a:solidFill>
              <a:latin typeface="Roboto Condensed Light" panose="02000000000000000000"/>
              <a:ea typeface="Roboto Condensed Light" panose="02000000000000000000" pitchFamily="2" charset="0"/>
            </a:endParaRPr>
          </a:p>
          <a:p>
            <a:pPr>
              <a:lnSpc>
                <a:spcPct val="130000"/>
              </a:lnSpc>
              <a:spcAft>
                <a:spcPts val="600"/>
              </a:spcAft>
            </a:pPr>
            <a:endParaRPr lang="en-US" sz="1200" dirty="0">
              <a:solidFill>
                <a:schemeClr val="bg1"/>
              </a:solidFill>
              <a:latin typeface="Roboto Condensed Light" panose="02000000000000000000"/>
              <a:ea typeface="Roboto Condensed Light" panose="02000000000000000000" pitchFamily="2" charset="0"/>
            </a:endParaRPr>
          </a:p>
          <a:p>
            <a:pPr>
              <a:lnSpc>
                <a:spcPct val="130000"/>
              </a:lnSpc>
              <a:spcAft>
                <a:spcPts val="600"/>
              </a:spcAft>
            </a:pPr>
            <a:endParaRPr lang="en-US" sz="1200" dirty="0">
              <a:solidFill>
                <a:schemeClr val="bg1"/>
              </a:solidFill>
              <a:latin typeface="Roboto Condensed Light" panose="02000000000000000000"/>
              <a:ea typeface="Roboto Condensed Light" panose="02000000000000000000" pitchFamily="2" charset="0"/>
            </a:endParaRPr>
          </a:p>
          <a:p>
            <a:pPr>
              <a:lnSpc>
                <a:spcPct val="130000"/>
              </a:lnSpc>
              <a:spcAft>
                <a:spcPts val="600"/>
              </a:spcAft>
            </a:pPr>
            <a:endParaRPr lang="en-US" sz="1200" dirty="0">
              <a:solidFill>
                <a:schemeClr val="bg1"/>
              </a:solidFill>
              <a:latin typeface="Roboto Condensed Light" panose="02000000000000000000"/>
              <a:ea typeface="Roboto Condensed Light" panose="02000000000000000000" pitchFamily="2" charset="0"/>
            </a:endParaRPr>
          </a:p>
          <a:p>
            <a:pPr>
              <a:lnSpc>
                <a:spcPct val="130000"/>
              </a:lnSpc>
              <a:spcAft>
                <a:spcPts val="600"/>
              </a:spcAft>
            </a:pPr>
            <a:endParaRPr lang="en-US" sz="1200" dirty="0">
              <a:solidFill>
                <a:schemeClr val="bg1"/>
              </a:solidFill>
              <a:latin typeface="Roboto Condensed Light" panose="02000000000000000000"/>
              <a:ea typeface="Roboto Condensed Light" panose="02000000000000000000" pitchFamily="2" charset="0"/>
            </a:endParaRPr>
          </a:p>
          <a:p>
            <a:pPr>
              <a:lnSpc>
                <a:spcPct val="130000"/>
              </a:lnSpc>
              <a:spcAft>
                <a:spcPts val="600"/>
              </a:spcAft>
            </a:pPr>
            <a:endParaRPr lang="en-US" sz="1200" dirty="0">
              <a:solidFill>
                <a:schemeClr val="bg1"/>
              </a:solidFill>
              <a:latin typeface="Roboto Condensed Light" panose="02000000000000000000"/>
              <a:ea typeface="Roboto Condensed Light" panose="02000000000000000000" pitchFamily="2" charset="0"/>
            </a:endParaRPr>
          </a:p>
        </p:txBody>
      </p:sp>
    </p:spTree>
    <p:extLst>
      <p:ext uri="{BB962C8B-B14F-4D97-AF65-F5344CB8AC3E}">
        <p14:creationId xmlns:p14="http://schemas.microsoft.com/office/powerpoint/2010/main" val="3586328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C6A6C0-FDE2-4561-BC2E-4CB9D790B9E8}"/>
              </a:ext>
            </a:extLst>
          </p:cNvPr>
          <p:cNvSpPr/>
          <p:nvPr/>
        </p:nvSpPr>
        <p:spPr>
          <a:xfrm>
            <a:off x="4297137" y="4552005"/>
            <a:ext cx="3237305" cy="19908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p:cNvSpPr txBox="1"/>
          <p:nvPr/>
        </p:nvSpPr>
        <p:spPr>
          <a:xfrm>
            <a:off x="768040" y="716815"/>
            <a:ext cx="1483204" cy="276999"/>
          </a:xfrm>
          <a:prstGeom prst="rect">
            <a:avLst/>
          </a:prstGeom>
          <a:solidFill>
            <a:schemeClr val="accent1"/>
          </a:solidFill>
        </p:spPr>
        <p:txBody>
          <a:bodyPr wrap="square" rtlCol="0">
            <a:spAutoFit/>
          </a:bodyPr>
          <a:lstStyle/>
          <a:p>
            <a:r>
              <a:rPr lang="en-US" sz="1200" b="1" dirty="0">
                <a:solidFill>
                  <a:schemeClr val="bg1"/>
                </a:solidFill>
                <a:ea typeface="Roboto" panose="02000000000000000000" pitchFamily="2" charset="0"/>
              </a:rPr>
              <a:t>LtCol Mark Raffetto</a:t>
            </a:r>
          </a:p>
        </p:txBody>
      </p:sp>
      <p:sp>
        <p:nvSpPr>
          <p:cNvPr id="9" name="TextBox 8"/>
          <p:cNvSpPr txBox="1"/>
          <p:nvPr/>
        </p:nvSpPr>
        <p:spPr>
          <a:xfrm>
            <a:off x="686331" y="1017971"/>
            <a:ext cx="3468385" cy="584775"/>
          </a:xfrm>
          <a:prstGeom prst="rect">
            <a:avLst/>
          </a:prstGeom>
          <a:noFill/>
        </p:spPr>
        <p:txBody>
          <a:bodyPr wrap="square" rtlCol="0">
            <a:spAutoFit/>
          </a:bodyPr>
          <a:lstStyle/>
          <a:p>
            <a:r>
              <a:rPr lang="en-US" sz="3200" b="1" dirty="0">
                <a:ea typeface="Roboto" panose="02000000000000000000" pitchFamily="2" charset="0"/>
              </a:rPr>
              <a:t>The Brain Network </a:t>
            </a:r>
          </a:p>
        </p:txBody>
      </p:sp>
      <p:sp>
        <p:nvSpPr>
          <p:cNvPr id="12" name="Slide Number Placeholder 11"/>
          <p:cNvSpPr>
            <a:spLocks noGrp="1"/>
          </p:cNvSpPr>
          <p:nvPr>
            <p:ph type="sldNum" sz="quarter" idx="4294967295"/>
          </p:nvPr>
        </p:nvSpPr>
        <p:spPr>
          <a:xfrm>
            <a:off x="9448800" y="6356350"/>
            <a:ext cx="2743200" cy="365125"/>
          </a:xfrm>
        </p:spPr>
        <p:txBody>
          <a:bodyPr/>
          <a:lstStyle/>
          <a:p>
            <a:fld id="{A2912448-FEEC-49E8-9588-2DF1F90D57C2}" type="slidenum">
              <a:rPr lang="en-US" smtClean="0"/>
              <a:t>7</a:t>
            </a:fld>
            <a:endParaRPr lang="en-US"/>
          </a:p>
        </p:txBody>
      </p:sp>
      <p:grpSp>
        <p:nvGrpSpPr>
          <p:cNvPr id="40" name="Group 39"/>
          <p:cNvGrpSpPr/>
          <p:nvPr/>
        </p:nvGrpSpPr>
        <p:grpSpPr>
          <a:xfrm>
            <a:off x="6809790" y="3974622"/>
            <a:ext cx="327812" cy="476819"/>
            <a:chOff x="4838700" y="2774950"/>
            <a:chExt cx="279400" cy="406400"/>
          </a:xfrm>
          <a:solidFill>
            <a:schemeClr val="accent1">
              <a:lumMod val="75000"/>
            </a:schemeClr>
          </a:solidFill>
        </p:grpSpPr>
        <p:sp>
          <p:nvSpPr>
            <p:cNvPr id="41" name="Freeform 60"/>
            <p:cNvSpPr>
              <a:spLocks noEditPoints="1"/>
            </p:cNvSpPr>
            <p:nvPr/>
          </p:nvSpPr>
          <p:spPr bwMode="auto">
            <a:xfrm>
              <a:off x="4838700" y="2774950"/>
              <a:ext cx="279400" cy="406400"/>
            </a:xfrm>
            <a:custGeom>
              <a:avLst/>
              <a:gdLst/>
              <a:ahLst/>
              <a:cxnLst>
                <a:cxn ang="0">
                  <a:pos x="88" y="0"/>
                </a:cxn>
                <a:cxn ang="0">
                  <a:pos x="54" y="6"/>
                </a:cxn>
                <a:cxn ang="0">
                  <a:pos x="26" y="26"/>
                </a:cxn>
                <a:cxn ang="0">
                  <a:pos x="6" y="54"/>
                </a:cxn>
                <a:cxn ang="0">
                  <a:pos x="0" y="88"/>
                </a:cxn>
                <a:cxn ang="0">
                  <a:pos x="2" y="100"/>
                </a:cxn>
                <a:cxn ang="0">
                  <a:pos x="16" y="138"/>
                </a:cxn>
                <a:cxn ang="0">
                  <a:pos x="40" y="184"/>
                </a:cxn>
                <a:cxn ang="0">
                  <a:pos x="50" y="214"/>
                </a:cxn>
                <a:cxn ang="0">
                  <a:pos x="62" y="246"/>
                </a:cxn>
                <a:cxn ang="0">
                  <a:pos x="76" y="254"/>
                </a:cxn>
                <a:cxn ang="0">
                  <a:pos x="88" y="256"/>
                </a:cxn>
                <a:cxn ang="0">
                  <a:pos x="108" y="252"/>
                </a:cxn>
                <a:cxn ang="0">
                  <a:pos x="118" y="238"/>
                </a:cxn>
                <a:cxn ang="0">
                  <a:pos x="136" y="184"/>
                </a:cxn>
                <a:cxn ang="0">
                  <a:pos x="146" y="162"/>
                </a:cxn>
                <a:cxn ang="0">
                  <a:pos x="172" y="112"/>
                </a:cxn>
                <a:cxn ang="0">
                  <a:pos x="176" y="88"/>
                </a:cxn>
                <a:cxn ang="0">
                  <a:pos x="174" y="70"/>
                </a:cxn>
                <a:cxn ang="0">
                  <a:pos x="160" y="38"/>
                </a:cxn>
                <a:cxn ang="0">
                  <a:pos x="138" y="16"/>
                </a:cxn>
                <a:cxn ang="0">
                  <a:pos x="106" y="2"/>
                </a:cxn>
                <a:cxn ang="0">
                  <a:pos x="108" y="218"/>
                </a:cxn>
                <a:cxn ang="0">
                  <a:pos x="70" y="222"/>
                </a:cxn>
                <a:cxn ang="0">
                  <a:pos x="64" y="208"/>
                </a:cxn>
                <a:cxn ang="0">
                  <a:pos x="114" y="200"/>
                </a:cxn>
                <a:cxn ang="0">
                  <a:pos x="112" y="208"/>
                </a:cxn>
                <a:cxn ang="0">
                  <a:pos x="108" y="218"/>
                </a:cxn>
                <a:cxn ang="0">
                  <a:pos x="62" y="200"/>
                </a:cxn>
                <a:cxn ang="0">
                  <a:pos x="120" y="184"/>
                </a:cxn>
                <a:cxn ang="0">
                  <a:pos x="116" y="192"/>
                </a:cxn>
                <a:cxn ang="0">
                  <a:pos x="88" y="240"/>
                </a:cxn>
                <a:cxn ang="0">
                  <a:pos x="82" y="240"/>
                </a:cxn>
                <a:cxn ang="0">
                  <a:pos x="76" y="236"/>
                </a:cxn>
                <a:cxn ang="0">
                  <a:pos x="106" y="226"/>
                </a:cxn>
                <a:cxn ang="0">
                  <a:pos x="102" y="234"/>
                </a:cxn>
                <a:cxn ang="0">
                  <a:pos x="94" y="240"/>
                </a:cxn>
                <a:cxn ang="0">
                  <a:pos x="126" y="168"/>
                </a:cxn>
                <a:cxn ang="0">
                  <a:pos x="50" y="168"/>
                </a:cxn>
                <a:cxn ang="0">
                  <a:pos x="38" y="142"/>
                </a:cxn>
                <a:cxn ang="0">
                  <a:pos x="18" y="100"/>
                </a:cxn>
                <a:cxn ang="0">
                  <a:pos x="16" y="88"/>
                </a:cxn>
                <a:cxn ang="0">
                  <a:pos x="22" y="60"/>
                </a:cxn>
                <a:cxn ang="0">
                  <a:pos x="38" y="38"/>
                </a:cxn>
                <a:cxn ang="0">
                  <a:pos x="60" y="22"/>
                </a:cxn>
                <a:cxn ang="0">
                  <a:pos x="88" y="16"/>
                </a:cxn>
                <a:cxn ang="0">
                  <a:pos x="102" y="18"/>
                </a:cxn>
                <a:cxn ang="0">
                  <a:pos x="128" y="28"/>
                </a:cxn>
                <a:cxn ang="0">
                  <a:pos x="148" y="48"/>
                </a:cxn>
                <a:cxn ang="0">
                  <a:pos x="158" y="74"/>
                </a:cxn>
                <a:cxn ang="0">
                  <a:pos x="160" y="88"/>
                </a:cxn>
                <a:cxn ang="0">
                  <a:pos x="154" y="114"/>
                </a:cxn>
                <a:cxn ang="0">
                  <a:pos x="138" y="142"/>
                </a:cxn>
              </a:cxnLst>
              <a:rect l="0" t="0" r="r" b="b"/>
              <a:pathLst>
                <a:path w="176" h="256">
                  <a:moveTo>
                    <a:pt x="88" y="0"/>
                  </a:moveTo>
                  <a:lnTo>
                    <a:pt x="88" y="0"/>
                  </a:lnTo>
                  <a:lnTo>
                    <a:pt x="70" y="2"/>
                  </a:lnTo>
                  <a:lnTo>
                    <a:pt x="54" y="6"/>
                  </a:lnTo>
                  <a:lnTo>
                    <a:pt x="38" y="16"/>
                  </a:lnTo>
                  <a:lnTo>
                    <a:pt x="26" y="26"/>
                  </a:lnTo>
                  <a:lnTo>
                    <a:pt x="16" y="38"/>
                  </a:lnTo>
                  <a:lnTo>
                    <a:pt x="6" y="54"/>
                  </a:lnTo>
                  <a:lnTo>
                    <a:pt x="2" y="70"/>
                  </a:lnTo>
                  <a:lnTo>
                    <a:pt x="0" y="88"/>
                  </a:lnTo>
                  <a:lnTo>
                    <a:pt x="0" y="88"/>
                  </a:lnTo>
                  <a:lnTo>
                    <a:pt x="2" y="100"/>
                  </a:lnTo>
                  <a:lnTo>
                    <a:pt x="4" y="112"/>
                  </a:lnTo>
                  <a:lnTo>
                    <a:pt x="16" y="138"/>
                  </a:lnTo>
                  <a:lnTo>
                    <a:pt x="30" y="162"/>
                  </a:lnTo>
                  <a:lnTo>
                    <a:pt x="40" y="184"/>
                  </a:lnTo>
                  <a:lnTo>
                    <a:pt x="40" y="184"/>
                  </a:lnTo>
                  <a:lnTo>
                    <a:pt x="50" y="214"/>
                  </a:lnTo>
                  <a:lnTo>
                    <a:pt x="58" y="238"/>
                  </a:lnTo>
                  <a:lnTo>
                    <a:pt x="62" y="246"/>
                  </a:lnTo>
                  <a:lnTo>
                    <a:pt x="68" y="252"/>
                  </a:lnTo>
                  <a:lnTo>
                    <a:pt x="76" y="254"/>
                  </a:lnTo>
                  <a:lnTo>
                    <a:pt x="88" y="256"/>
                  </a:lnTo>
                  <a:lnTo>
                    <a:pt x="88" y="256"/>
                  </a:lnTo>
                  <a:lnTo>
                    <a:pt x="100" y="254"/>
                  </a:lnTo>
                  <a:lnTo>
                    <a:pt x="108" y="252"/>
                  </a:lnTo>
                  <a:lnTo>
                    <a:pt x="114" y="246"/>
                  </a:lnTo>
                  <a:lnTo>
                    <a:pt x="118" y="238"/>
                  </a:lnTo>
                  <a:lnTo>
                    <a:pt x="126" y="214"/>
                  </a:lnTo>
                  <a:lnTo>
                    <a:pt x="136" y="184"/>
                  </a:lnTo>
                  <a:lnTo>
                    <a:pt x="136" y="184"/>
                  </a:lnTo>
                  <a:lnTo>
                    <a:pt x="146" y="162"/>
                  </a:lnTo>
                  <a:lnTo>
                    <a:pt x="160" y="138"/>
                  </a:lnTo>
                  <a:lnTo>
                    <a:pt x="172" y="112"/>
                  </a:lnTo>
                  <a:lnTo>
                    <a:pt x="174" y="100"/>
                  </a:lnTo>
                  <a:lnTo>
                    <a:pt x="176" y="88"/>
                  </a:lnTo>
                  <a:lnTo>
                    <a:pt x="176" y="88"/>
                  </a:lnTo>
                  <a:lnTo>
                    <a:pt x="174" y="70"/>
                  </a:lnTo>
                  <a:lnTo>
                    <a:pt x="170" y="54"/>
                  </a:lnTo>
                  <a:lnTo>
                    <a:pt x="160" y="38"/>
                  </a:lnTo>
                  <a:lnTo>
                    <a:pt x="150" y="26"/>
                  </a:lnTo>
                  <a:lnTo>
                    <a:pt x="138" y="16"/>
                  </a:lnTo>
                  <a:lnTo>
                    <a:pt x="122" y="6"/>
                  </a:lnTo>
                  <a:lnTo>
                    <a:pt x="106" y="2"/>
                  </a:lnTo>
                  <a:lnTo>
                    <a:pt x="88" y="0"/>
                  </a:lnTo>
                  <a:close/>
                  <a:moveTo>
                    <a:pt x="108" y="218"/>
                  </a:moveTo>
                  <a:lnTo>
                    <a:pt x="70" y="222"/>
                  </a:lnTo>
                  <a:lnTo>
                    <a:pt x="70" y="222"/>
                  </a:lnTo>
                  <a:lnTo>
                    <a:pt x="64" y="208"/>
                  </a:lnTo>
                  <a:lnTo>
                    <a:pt x="64" y="208"/>
                  </a:lnTo>
                  <a:lnTo>
                    <a:pt x="64" y="206"/>
                  </a:lnTo>
                  <a:lnTo>
                    <a:pt x="114" y="200"/>
                  </a:lnTo>
                  <a:lnTo>
                    <a:pt x="114" y="200"/>
                  </a:lnTo>
                  <a:lnTo>
                    <a:pt x="112" y="208"/>
                  </a:lnTo>
                  <a:lnTo>
                    <a:pt x="112" y="208"/>
                  </a:lnTo>
                  <a:lnTo>
                    <a:pt x="108" y="218"/>
                  </a:lnTo>
                  <a:close/>
                  <a:moveTo>
                    <a:pt x="62" y="200"/>
                  </a:moveTo>
                  <a:lnTo>
                    <a:pt x="62" y="200"/>
                  </a:lnTo>
                  <a:lnTo>
                    <a:pt x="56" y="184"/>
                  </a:lnTo>
                  <a:lnTo>
                    <a:pt x="120" y="184"/>
                  </a:lnTo>
                  <a:lnTo>
                    <a:pt x="120" y="184"/>
                  </a:lnTo>
                  <a:lnTo>
                    <a:pt x="116" y="192"/>
                  </a:lnTo>
                  <a:lnTo>
                    <a:pt x="62" y="200"/>
                  </a:lnTo>
                  <a:close/>
                  <a:moveTo>
                    <a:pt x="88" y="240"/>
                  </a:moveTo>
                  <a:lnTo>
                    <a:pt x="88" y="240"/>
                  </a:lnTo>
                  <a:lnTo>
                    <a:pt x="82" y="240"/>
                  </a:lnTo>
                  <a:lnTo>
                    <a:pt x="78" y="238"/>
                  </a:lnTo>
                  <a:lnTo>
                    <a:pt x="76" y="236"/>
                  </a:lnTo>
                  <a:lnTo>
                    <a:pt x="72" y="230"/>
                  </a:lnTo>
                  <a:lnTo>
                    <a:pt x="106" y="226"/>
                  </a:lnTo>
                  <a:lnTo>
                    <a:pt x="106" y="226"/>
                  </a:lnTo>
                  <a:lnTo>
                    <a:pt x="102" y="234"/>
                  </a:lnTo>
                  <a:lnTo>
                    <a:pt x="98" y="238"/>
                  </a:lnTo>
                  <a:lnTo>
                    <a:pt x="94" y="240"/>
                  </a:lnTo>
                  <a:lnTo>
                    <a:pt x="88" y="240"/>
                  </a:lnTo>
                  <a:close/>
                  <a:moveTo>
                    <a:pt x="126" y="168"/>
                  </a:moveTo>
                  <a:lnTo>
                    <a:pt x="50" y="168"/>
                  </a:lnTo>
                  <a:lnTo>
                    <a:pt x="50" y="168"/>
                  </a:lnTo>
                  <a:lnTo>
                    <a:pt x="38" y="142"/>
                  </a:lnTo>
                  <a:lnTo>
                    <a:pt x="38" y="142"/>
                  </a:lnTo>
                  <a:lnTo>
                    <a:pt x="22" y="114"/>
                  </a:lnTo>
                  <a:lnTo>
                    <a:pt x="18" y="100"/>
                  </a:lnTo>
                  <a:lnTo>
                    <a:pt x="16" y="88"/>
                  </a:lnTo>
                  <a:lnTo>
                    <a:pt x="16" y="88"/>
                  </a:lnTo>
                  <a:lnTo>
                    <a:pt x="18" y="74"/>
                  </a:lnTo>
                  <a:lnTo>
                    <a:pt x="22" y="60"/>
                  </a:lnTo>
                  <a:lnTo>
                    <a:pt x="28" y="48"/>
                  </a:lnTo>
                  <a:lnTo>
                    <a:pt x="38" y="38"/>
                  </a:lnTo>
                  <a:lnTo>
                    <a:pt x="48" y="28"/>
                  </a:lnTo>
                  <a:lnTo>
                    <a:pt x="60" y="22"/>
                  </a:lnTo>
                  <a:lnTo>
                    <a:pt x="74" y="18"/>
                  </a:lnTo>
                  <a:lnTo>
                    <a:pt x="88" y="16"/>
                  </a:lnTo>
                  <a:lnTo>
                    <a:pt x="88" y="16"/>
                  </a:lnTo>
                  <a:lnTo>
                    <a:pt x="102" y="18"/>
                  </a:lnTo>
                  <a:lnTo>
                    <a:pt x="116" y="22"/>
                  </a:lnTo>
                  <a:lnTo>
                    <a:pt x="128" y="28"/>
                  </a:lnTo>
                  <a:lnTo>
                    <a:pt x="138" y="38"/>
                  </a:lnTo>
                  <a:lnTo>
                    <a:pt x="148" y="48"/>
                  </a:lnTo>
                  <a:lnTo>
                    <a:pt x="154" y="60"/>
                  </a:lnTo>
                  <a:lnTo>
                    <a:pt x="158" y="74"/>
                  </a:lnTo>
                  <a:lnTo>
                    <a:pt x="160" y="88"/>
                  </a:lnTo>
                  <a:lnTo>
                    <a:pt x="160" y="88"/>
                  </a:lnTo>
                  <a:lnTo>
                    <a:pt x="158" y="100"/>
                  </a:lnTo>
                  <a:lnTo>
                    <a:pt x="154" y="114"/>
                  </a:lnTo>
                  <a:lnTo>
                    <a:pt x="138" y="142"/>
                  </a:lnTo>
                  <a:lnTo>
                    <a:pt x="138" y="142"/>
                  </a:lnTo>
                  <a:lnTo>
                    <a:pt x="126" y="168"/>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ar-SA" sz="1350"/>
            </a:p>
          </p:txBody>
        </p:sp>
        <p:sp>
          <p:nvSpPr>
            <p:cNvPr id="42" name="Freeform 66"/>
            <p:cNvSpPr>
              <a:spLocks/>
            </p:cNvSpPr>
            <p:nvPr/>
          </p:nvSpPr>
          <p:spPr bwMode="auto">
            <a:xfrm>
              <a:off x="4902200" y="2838450"/>
              <a:ext cx="82550" cy="82550"/>
            </a:xfrm>
            <a:custGeom>
              <a:avLst/>
              <a:gdLst/>
              <a:ahLst/>
              <a:cxnLst>
                <a:cxn ang="0">
                  <a:pos x="48" y="0"/>
                </a:cxn>
                <a:cxn ang="0">
                  <a:pos x="48" y="0"/>
                </a:cxn>
                <a:cxn ang="0">
                  <a:pos x="38" y="0"/>
                </a:cxn>
                <a:cxn ang="0">
                  <a:pos x="30" y="4"/>
                </a:cxn>
                <a:cxn ang="0">
                  <a:pos x="22" y="8"/>
                </a:cxn>
                <a:cxn ang="0">
                  <a:pos x="14" y="14"/>
                </a:cxn>
                <a:cxn ang="0">
                  <a:pos x="8" y="22"/>
                </a:cxn>
                <a:cxn ang="0">
                  <a:pos x="4" y="30"/>
                </a:cxn>
                <a:cxn ang="0">
                  <a:pos x="0" y="38"/>
                </a:cxn>
                <a:cxn ang="0">
                  <a:pos x="0" y="48"/>
                </a:cxn>
                <a:cxn ang="0">
                  <a:pos x="0" y="48"/>
                </a:cxn>
                <a:cxn ang="0">
                  <a:pos x="2" y="50"/>
                </a:cxn>
                <a:cxn ang="0">
                  <a:pos x="4" y="52"/>
                </a:cxn>
                <a:cxn ang="0">
                  <a:pos x="4" y="52"/>
                </a:cxn>
                <a:cxn ang="0">
                  <a:pos x="6" y="50"/>
                </a:cxn>
                <a:cxn ang="0">
                  <a:pos x="8" y="48"/>
                </a:cxn>
                <a:cxn ang="0">
                  <a:pos x="8" y="48"/>
                </a:cxn>
                <a:cxn ang="0">
                  <a:pos x="8" y="40"/>
                </a:cxn>
                <a:cxn ang="0">
                  <a:pos x="12" y="32"/>
                </a:cxn>
                <a:cxn ang="0">
                  <a:pos x="14" y="26"/>
                </a:cxn>
                <a:cxn ang="0">
                  <a:pos x="20" y="20"/>
                </a:cxn>
                <a:cxn ang="0">
                  <a:pos x="26" y="14"/>
                </a:cxn>
                <a:cxn ang="0">
                  <a:pos x="32" y="12"/>
                </a:cxn>
                <a:cxn ang="0">
                  <a:pos x="40" y="8"/>
                </a:cxn>
                <a:cxn ang="0">
                  <a:pos x="48" y="8"/>
                </a:cxn>
                <a:cxn ang="0">
                  <a:pos x="48" y="8"/>
                </a:cxn>
                <a:cxn ang="0">
                  <a:pos x="50" y="6"/>
                </a:cxn>
                <a:cxn ang="0">
                  <a:pos x="52" y="4"/>
                </a:cxn>
                <a:cxn ang="0">
                  <a:pos x="52" y="4"/>
                </a:cxn>
                <a:cxn ang="0">
                  <a:pos x="50" y="2"/>
                </a:cxn>
                <a:cxn ang="0">
                  <a:pos x="48" y="0"/>
                </a:cxn>
              </a:cxnLst>
              <a:rect l="0" t="0" r="r" b="b"/>
              <a:pathLst>
                <a:path w="52" h="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ar-SA" sz="1350"/>
            </a:p>
          </p:txBody>
        </p:sp>
        <p:sp>
          <p:nvSpPr>
            <p:cNvPr id="43" name="Freeform 67"/>
            <p:cNvSpPr>
              <a:spLocks/>
            </p:cNvSpPr>
            <p:nvPr/>
          </p:nvSpPr>
          <p:spPr bwMode="auto">
            <a:xfrm>
              <a:off x="4902200" y="2838450"/>
              <a:ext cx="82550" cy="82550"/>
            </a:xfrm>
            <a:custGeom>
              <a:avLst/>
              <a:gdLst/>
              <a:ahLst/>
              <a:cxnLst>
                <a:cxn ang="0">
                  <a:pos x="48" y="0"/>
                </a:cxn>
                <a:cxn ang="0">
                  <a:pos x="48" y="0"/>
                </a:cxn>
                <a:cxn ang="0">
                  <a:pos x="38" y="0"/>
                </a:cxn>
                <a:cxn ang="0">
                  <a:pos x="30" y="4"/>
                </a:cxn>
                <a:cxn ang="0">
                  <a:pos x="22" y="8"/>
                </a:cxn>
                <a:cxn ang="0">
                  <a:pos x="14" y="14"/>
                </a:cxn>
                <a:cxn ang="0">
                  <a:pos x="8" y="22"/>
                </a:cxn>
                <a:cxn ang="0">
                  <a:pos x="4" y="30"/>
                </a:cxn>
                <a:cxn ang="0">
                  <a:pos x="0" y="38"/>
                </a:cxn>
                <a:cxn ang="0">
                  <a:pos x="0" y="48"/>
                </a:cxn>
                <a:cxn ang="0">
                  <a:pos x="0" y="48"/>
                </a:cxn>
                <a:cxn ang="0">
                  <a:pos x="2" y="50"/>
                </a:cxn>
                <a:cxn ang="0">
                  <a:pos x="4" y="52"/>
                </a:cxn>
                <a:cxn ang="0">
                  <a:pos x="4" y="52"/>
                </a:cxn>
                <a:cxn ang="0">
                  <a:pos x="6" y="50"/>
                </a:cxn>
                <a:cxn ang="0">
                  <a:pos x="8" y="48"/>
                </a:cxn>
                <a:cxn ang="0">
                  <a:pos x="8" y="48"/>
                </a:cxn>
                <a:cxn ang="0">
                  <a:pos x="8" y="40"/>
                </a:cxn>
                <a:cxn ang="0">
                  <a:pos x="12" y="32"/>
                </a:cxn>
                <a:cxn ang="0">
                  <a:pos x="14" y="26"/>
                </a:cxn>
                <a:cxn ang="0">
                  <a:pos x="20" y="20"/>
                </a:cxn>
                <a:cxn ang="0">
                  <a:pos x="26" y="14"/>
                </a:cxn>
                <a:cxn ang="0">
                  <a:pos x="32" y="12"/>
                </a:cxn>
                <a:cxn ang="0">
                  <a:pos x="40" y="8"/>
                </a:cxn>
                <a:cxn ang="0">
                  <a:pos x="48" y="8"/>
                </a:cxn>
                <a:cxn ang="0">
                  <a:pos x="48" y="8"/>
                </a:cxn>
                <a:cxn ang="0">
                  <a:pos x="50" y="6"/>
                </a:cxn>
                <a:cxn ang="0">
                  <a:pos x="52" y="4"/>
                </a:cxn>
                <a:cxn ang="0">
                  <a:pos x="52" y="4"/>
                </a:cxn>
                <a:cxn ang="0">
                  <a:pos x="50" y="2"/>
                </a:cxn>
                <a:cxn ang="0">
                  <a:pos x="48" y="0"/>
                </a:cxn>
              </a:cxnLst>
              <a:rect l="0" t="0" r="r" b="b"/>
              <a:pathLst>
                <a:path w="52" h="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ar-SA" sz="1350"/>
            </a:p>
          </p:txBody>
        </p:sp>
      </p:grpSp>
      <p:sp>
        <p:nvSpPr>
          <p:cNvPr id="39" name="Rectangle 38"/>
          <p:cNvSpPr/>
          <p:nvPr/>
        </p:nvSpPr>
        <p:spPr>
          <a:xfrm>
            <a:off x="5047208" y="4753834"/>
            <a:ext cx="2055317" cy="1747851"/>
          </a:xfrm>
          <a:prstGeom prst="rect">
            <a:avLst/>
          </a:prstGeom>
        </p:spPr>
        <p:txBody>
          <a:bodyPr wrap="square">
            <a:spAutoFit/>
          </a:bodyPr>
          <a:lstStyle/>
          <a:p>
            <a:pPr>
              <a:lnSpc>
                <a:spcPct val="130000"/>
              </a:lnSpc>
            </a:pPr>
            <a:r>
              <a:rPr lang="en-US" sz="1200" b="1" dirty="0">
                <a:solidFill>
                  <a:schemeClr val="bg1"/>
                </a:solidFill>
                <a:latin typeface="Roboto" panose="02000000000000000000" pitchFamily="2" charset="0"/>
                <a:ea typeface="Roboto" panose="02000000000000000000" pitchFamily="2" charset="0"/>
              </a:rPr>
              <a:t>297 Nodes - Neuron</a:t>
            </a:r>
          </a:p>
          <a:p>
            <a:pPr>
              <a:lnSpc>
                <a:spcPct val="130000"/>
              </a:lnSpc>
            </a:pPr>
            <a:r>
              <a:rPr lang="en-US" sz="1200" b="1" dirty="0">
                <a:solidFill>
                  <a:schemeClr val="bg1"/>
                </a:solidFill>
                <a:latin typeface="Roboto" panose="02000000000000000000" pitchFamily="2" charset="0"/>
                <a:ea typeface="Roboto" panose="02000000000000000000" pitchFamily="2" charset="0"/>
              </a:rPr>
              <a:t>2345 Edges - Synapse</a:t>
            </a:r>
          </a:p>
          <a:p>
            <a:pPr>
              <a:lnSpc>
                <a:spcPct val="130000"/>
              </a:lnSpc>
            </a:pPr>
            <a:r>
              <a:rPr lang="en-US" sz="1200" b="1" dirty="0">
                <a:solidFill>
                  <a:schemeClr val="bg1"/>
                </a:solidFill>
                <a:latin typeface="Roboto" panose="02000000000000000000" pitchFamily="2" charset="0"/>
                <a:ea typeface="Roboto" panose="02000000000000000000" pitchFamily="2" charset="0"/>
              </a:rPr>
              <a:t>15.79 Ave Degree</a:t>
            </a:r>
          </a:p>
          <a:p>
            <a:pPr>
              <a:lnSpc>
                <a:spcPct val="130000"/>
              </a:lnSpc>
            </a:pPr>
            <a:r>
              <a:rPr lang="en-US" sz="1200" b="1" dirty="0">
                <a:solidFill>
                  <a:schemeClr val="bg1"/>
                </a:solidFill>
                <a:latin typeface="Roboto" panose="02000000000000000000" pitchFamily="2" charset="0"/>
                <a:ea typeface="Roboto" panose="02000000000000000000" pitchFamily="2" charset="0"/>
              </a:rPr>
              <a:t>3.992 Ave Path </a:t>
            </a:r>
          </a:p>
          <a:p>
            <a:pPr>
              <a:lnSpc>
                <a:spcPct val="130000"/>
              </a:lnSpc>
            </a:pPr>
            <a:r>
              <a:rPr lang="en-US" sz="1200" b="1" dirty="0">
                <a:solidFill>
                  <a:schemeClr val="bg1"/>
                </a:solidFill>
                <a:latin typeface="Roboto" panose="02000000000000000000" pitchFamily="2" charset="0"/>
                <a:ea typeface="Roboto" panose="02000000000000000000" pitchFamily="2" charset="0"/>
              </a:rPr>
              <a:t>14 Diameter</a:t>
            </a:r>
          </a:p>
          <a:p>
            <a:pPr>
              <a:lnSpc>
                <a:spcPct val="130000"/>
              </a:lnSpc>
            </a:pPr>
            <a:r>
              <a:rPr lang="en-US" sz="1200" b="1" dirty="0">
                <a:solidFill>
                  <a:schemeClr val="bg1"/>
                </a:solidFill>
                <a:latin typeface="Roboto" panose="02000000000000000000" pitchFamily="2" charset="0"/>
                <a:ea typeface="Roboto" panose="02000000000000000000" pitchFamily="2" charset="0"/>
              </a:rPr>
              <a:t>.482 Modularity</a:t>
            </a:r>
          </a:p>
          <a:p>
            <a:pPr>
              <a:lnSpc>
                <a:spcPct val="130000"/>
              </a:lnSpc>
            </a:pPr>
            <a:r>
              <a:rPr lang="en-US" sz="1200" b="1" dirty="0">
                <a:solidFill>
                  <a:schemeClr val="bg1"/>
                </a:solidFill>
                <a:latin typeface="Roboto" panose="02000000000000000000" pitchFamily="2" charset="0"/>
                <a:ea typeface="Roboto" panose="02000000000000000000" pitchFamily="2" charset="0"/>
              </a:rPr>
              <a:t>1 Connected Component</a:t>
            </a:r>
          </a:p>
        </p:txBody>
      </p:sp>
      <p:pic>
        <p:nvPicPr>
          <p:cNvPr id="14" name="Picture 13">
            <a:extLst>
              <a:ext uri="{FF2B5EF4-FFF2-40B4-BE49-F238E27FC236}">
                <a16:creationId xmlns:a16="http://schemas.microsoft.com/office/drawing/2014/main" id="{8AB129F1-A964-467C-93B7-03B8C5829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807" y="2337908"/>
            <a:ext cx="2824934" cy="3209544"/>
          </a:xfrm>
          <a:prstGeom prst="rect">
            <a:avLst/>
          </a:prstGeom>
        </p:spPr>
      </p:pic>
      <p:pic>
        <p:nvPicPr>
          <p:cNvPr id="16" name="Picture 15">
            <a:extLst>
              <a:ext uri="{FF2B5EF4-FFF2-40B4-BE49-F238E27FC236}">
                <a16:creationId xmlns:a16="http://schemas.microsoft.com/office/drawing/2014/main" id="{F3797425-2F2D-46A7-BA70-8D10B3DEB0E3}"/>
              </a:ext>
            </a:extLst>
          </p:cNvPr>
          <p:cNvPicPr>
            <a:picLocks noChangeAspect="1"/>
          </p:cNvPicPr>
          <p:nvPr/>
        </p:nvPicPr>
        <p:blipFill rotWithShape="1">
          <a:blip r:embed="rId4">
            <a:extLst>
              <a:ext uri="{28A0092B-C50C-407E-A947-70E740481C1C}">
                <a14:useLocalDpi xmlns:a14="http://schemas.microsoft.com/office/drawing/2010/main" val="0"/>
              </a:ext>
            </a:extLst>
          </a:blip>
          <a:srcRect l="11657" t="1618" r="6968" b="288"/>
          <a:stretch/>
        </p:blipFill>
        <p:spPr>
          <a:xfrm>
            <a:off x="7166024" y="2337909"/>
            <a:ext cx="2847926" cy="3211031"/>
          </a:xfrm>
          <a:prstGeom prst="rect">
            <a:avLst/>
          </a:prstGeom>
        </p:spPr>
      </p:pic>
      <p:pic>
        <p:nvPicPr>
          <p:cNvPr id="17" name="Picture 16">
            <a:extLst>
              <a:ext uri="{FF2B5EF4-FFF2-40B4-BE49-F238E27FC236}">
                <a16:creationId xmlns:a16="http://schemas.microsoft.com/office/drawing/2014/main" id="{77A3D8A3-792F-45BF-AD73-EEA2FD790EB0}"/>
              </a:ext>
            </a:extLst>
          </p:cNvPr>
          <p:cNvPicPr>
            <a:picLocks noChangeAspect="1"/>
          </p:cNvPicPr>
          <p:nvPr/>
        </p:nvPicPr>
        <p:blipFill rotWithShape="1">
          <a:blip r:embed="rId5"/>
          <a:srcRect l="12988" r="10572"/>
          <a:stretch/>
        </p:blipFill>
        <p:spPr>
          <a:xfrm>
            <a:off x="7288522" y="249362"/>
            <a:ext cx="2750828" cy="1852258"/>
          </a:xfrm>
          <a:prstGeom prst="rect">
            <a:avLst/>
          </a:prstGeom>
        </p:spPr>
      </p:pic>
      <p:pic>
        <p:nvPicPr>
          <p:cNvPr id="15" name="Picture 14">
            <a:extLst>
              <a:ext uri="{FF2B5EF4-FFF2-40B4-BE49-F238E27FC236}">
                <a16:creationId xmlns:a16="http://schemas.microsoft.com/office/drawing/2014/main" id="{45D80A62-D848-4EC2-B614-6AB2B91B80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8252" y="2337909"/>
            <a:ext cx="2450473" cy="2338697"/>
          </a:xfrm>
          <a:prstGeom prst="rect">
            <a:avLst/>
          </a:prstGeom>
        </p:spPr>
      </p:pic>
      <p:sp>
        <p:nvSpPr>
          <p:cNvPr id="20" name="TextBox 19">
            <a:extLst>
              <a:ext uri="{FF2B5EF4-FFF2-40B4-BE49-F238E27FC236}">
                <a16:creationId xmlns:a16="http://schemas.microsoft.com/office/drawing/2014/main" id="{BBE9DA10-64ED-4C6E-AB83-EB1B6D4FA20A}"/>
              </a:ext>
            </a:extLst>
          </p:cNvPr>
          <p:cNvSpPr txBox="1"/>
          <p:nvPr/>
        </p:nvSpPr>
        <p:spPr>
          <a:xfrm>
            <a:off x="1912644" y="2418615"/>
            <a:ext cx="798617" cy="219291"/>
          </a:xfrm>
          <a:prstGeom prst="rect">
            <a:avLst/>
          </a:prstGeom>
          <a:solidFill>
            <a:schemeClr val="accent3">
              <a:lumMod val="75000"/>
            </a:schemeClr>
          </a:solidFill>
        </p:spPr>
        <p:txBody>
          <a:bodyPr wrap="square" rtlCol="0">
            <a:spAutoFit/>
          </a:bodyPr>
          <a:lstStyle/>
          <a:p>
            <a:r>
              <a:rPr lang="en-US" sz="825" b="1" dirty="0" err="1">
                <a:solidFill>
                  <a:schemeClr val="bg1"/>
                </a:solidFill>
                <a:latin typeface="Roboto" panose="02000000000000000000" pitchFamily="2" charset="0"/>
                <a:ea typeface="Roboto" panose="02000000000000000000" pitchFamily="2" charset="0"/>
              </a:rPr>
              <a:t>Betweeness</a:t>
            </a:r>
            <a:endParaRPr lang="en-US" sz="825" b="1" dirty="0">
              <a:solidFill>
                <a:schemeClr val="bg1"/>
              </a:solidFill>
              <a:latin typeface="Roboto" panose="02000000000000000000" pitchFamily="2" charset="0"/>
              <a:ea typeface="Roboto" panose="02000000000000000000" pitchFamily="2" charset="0"/>
            </a:endParaRPr>
          </a:p>
        </p:txBody>
      </p:sp>
      <p:sp>
        <p:nvSpPr>
          <p:cNvPr id="21" name="TextBox 20">
            <a:extLst>
              <a:ext uri="{FF2B5EF4-FFF2-40B4-BE49-F238E27FC236}">
                <a16:creationId xmlns:a16="http://schemas.microsoft.com/office/drawing/2014/main" id="{C3370FF0-F988-42BF-9736-B4EA5B64A68B}"/>
              </a:ext>
            </a:extLst>
          </p:cNvPr>
          <p:cNvSpPr txBox="1"/>
          <p:nvPr/>
        </p:nvSpPr>
        <p:spPr>
          <a:xfrm>
            <a:off x="4162637" y="2418615"/>
            <a:ext cx="1513556" cy="219291"/>
          </a:xfrm>
          <a:prstGeom prst="rect">
            <a:avLst/>
          </a:prstGeom>
          <a:solidFill>
            <a:schemeClr val="accent3">
              <a:lumMod val="75000"/>
            </a:schemeClr>
          </a:solidFill>
        </p:spPr>
        <p:txBody>
          <a:bodyPr wrap="square" rtlCol="0">
            <a:spAutoFit/>
          </a:bodyPr>
          <a:lstStyle/>
          <a:p>
            <a:r>
              <a:rPr lang="en-US" sz="825" b="1" dirty="0">
                <a:solidFill>
                  <a:schemeClr val="bg1"/>
                </a:solidFill>
                <a:latin typeface="Roboto" panose="02000000000000000000" pitchFamily="2" charset="0"/>
                <a:ea typeface="Roboto" panose="02000000000000000000" pitchFamily="2" charset="0"/>
              </a:rPr>
              <a:t>Modularity by </a:t>
            </a:r>
            <a:r>
              <a:rPr lang="en-US" sz="825" b="1" dirty="0" err="1">
                <a:solidFill>
                  <a:schemeClr val="bg1"/>
                </a:solidFill>
                <a:latin typeface="Roboto" panose="02000000000000000000" pitchFamily="2" charset="0"/>
                <a:ea typeface="Roboto" panose="02000000000000000000" pitchFamily="2" charset="0"/>
              </a:rPr>
              <a:t>Betweeness</a:t>
            </a:r>
            <a:endParaRPr lang="en-US" sz="825" b="1" dirty="0">
              <a:solidFill>
                <a:schemeClr val="bg1"/>
              </a:solidFill>
              <a:latin typeface="Roboto" panose="02000000000000000000" pitchFamily="2" charset="0"/>
              <a:ea typeface="Roboto" panose="02000000000000000000" pitchFamily="2" charset="0"/>
            </a:endParaRPr>
          </a:p>
        </p:txBody>
      </p:sp>
      <p:sp>
        <p:nvSpPr>
          <p:cNvPr id="22" name="TextBox 21">
            <a:extLst>
              <a:ext uri="{FF2B5EF4-FFF2-40B4-BE49-F238E27FC236}">
                <a16:creationId xmlns:a16="http://schemas.microsoft.com/office/drawing/2014/main" id="{86444579-2D20-4A55-ABD3-36D4FFDC02B5}"/>
              </a:ext>
            </a:extLst>
          </p:cNvPr>
          <p:cNvSpPr txBox="1"/>
          <p:nvPr/>
        </p:nvSpPr>
        <p:spPr>
          <a:xfrm>
            <a:off x="6818622" y="2418615"/>
            <a:ext cx="1309378" cy="219291"/>
          </a:xfrm>
          <a:prstGeom prst="rect">
            <a:avLst/>
          </a:prstGeom>
          <a:solidFill>
            <a:schemeClr val="accent3">
              <a:lumMod val="75000"/>
            </a:schemeClr>
          </a:solidFill>
        </p:spPr>
        <p:txBody>
          <a:bodyPr wrap="square" rtlCol="0">
            <a:spAutoFit/>
          </a:bodyPr>
          <a:lstStyle/>
          <a:p>
            <a:r>
              <a:rPr lang="en-US" sz="825" b="1" dirty="0" err="1">
                <a:solidFill>
                  <a:schemeClr val="bg1"/>
                </a:solidFill>
                <a:latin typeface="Roboto" panose="02000000000000000000" pitchFamily="2" charset="0"/>
                <a:ea typeface="Roboto" panose="02000000000000000000" pitchFamily="2" charset="0"/>
              </a:rPr>
              <a:t>Wt</a:t>
            </a:r>
            <a:r>
              <a:rPr lang="en-US" sz="825" b="1" dirty="0">
                <a:solidFill>
                  <a:schemeClr val="bg1"/>
                </a:solidFill>
                <a:latin typeface="Roboto" panose="02000000000000000000" pitchFamily="2" charset="0"/>
                <a:ea typeface="Roboto" panose="02000000000000000000" pitchFamily="2" charset="0"/>
              </a:rPr>
              <a:t> Degree All Colored</a:t>
            </a:r>
          </a:p>
        </p:txBody>
      </p:sp>
    </p:spTree>
    <p:extLst>
      <p:ext uri="{BB962C8B-B14F-4D97-AF65-F5344CB8AC3E}">
        <p14:creationId xmlns:p14="http://schemas.microsoft.com/office/powerpoint/2010/main" val="308567404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3992" y="634551"/>
            <a:ext cx="1478290" cy="276999"/>
          </a:xfrm>
          <a:prstGeom prst="rect">
            <a:avLst/>
          </a:prstGeom>
          <a:solidFill>
            <a:srgbClr val="4A66AC"/>
          </a:solidFill>
        </p:spPr>
        <p:txBody>
          <a:bodyPr wrap="square" rtlCol="0">
            <a:spAutoFit/>
          </a:bodyPr>
          <a:lstStyle/>
          <a:p>
            <a:r>
              <a:rPr lang="en-US" sz="1200" b="1" dirty="0">
                <a:solidFill>
                  <a:schemeClr val="bg1"/>
                </a:solidFill>
                <a:ea typeface="Roboto" panose="02000000000000000000" pitchFamily="2" charset="0"/>
              </a:rPr>
              <a:t>Josephine </a:t>
            </a:r>
            <a:r>
              <a:rPr lang="en-US" sz="1200" b="1" dirty="0" err="1">
                <a:solidFill>
                  <a:schemeClr val="bg1"/>
                </a:solidFill>
                <a:ea typeface="Roboto" panose="02000000000000000000" pitchFamily="2" charset="0"/>
              </a:rPr>
              <a:t>Cammack</a:t>
            </a:r>
            <a:endParaRPr lang="en-US" sz="1200" b="1" dirty="0">
              <a:solidFill>
                <a:schemeClr val="bg1"/>
              </a:solidFill>
              <a:ea typeface="Roboto" panose="02000000000000000000" pitchFamily="2" charset="0"/>
            </a:endParaRPr>
          </a:p>
        </p:txBody>
      </p:sp>
      <p:sp>
        <p:nvSpPr>
          <p:cNvPr id="9" name="TextBox 8"/>
          <p:cNvSpPr txBox="1"/>
          <p:nvPr/>
        </p:nvSpPr>
        <p:spPr>
          <a:xfrm>
            <a:off x="692285" y="935706"/>
            <a:ext cx="4421824" cy="1077218"/>
          </a:xfrm>
          <a:prstGeom prst="rect">
            <a:avLst/>
          </a:prstGeom>
          <a:noFill/>
        </p:spPr>
        <p:txBody>
          <a:bodyPr wrap="square" rtlCol="0">
            <a:spAutoFit/>
          </a:bodyPr>
          <a:lstStyle/>
          <a:p>
            <a:r>
              <a:rPr lang="en-US" sz="3200" b="1" dirty="0">
                <a:ea typeface="Roboto" panose="02000000000000000000" pitchFamily="2" charset="0"/>
              </a:rPr>
              <a:t>United States Airports and Flights </a:t>
            </a:r>
          </a:p>
        </p:txBody>
      </p:sp>
      <p:sp>
        <p:nvSpPr>
          <p:cNvPr id="12" name="Slide Number Placeholder 11"/>
          <p:cNvSpPr>
            <a:spLocks noGrp="1"/>
          </p:cNvSpPr>
          <p:nvPr>
            <p:ph type="sldNum" sz="quarter" idx="4294967295"/>
          </p:nvPr>
        </p:nvSpPr>
        <p:spPr>
          <a:xfrm>
            <a:off x="9448800" y="6356350"/>
            <a:ext cx="2743200" cy="365125"/>
          </a:xfrm>
        </p:spPr>
        <p:txBody>
          <a:bodyPr/>
          <a:lstStyle/>
          <a:p>
            <a:fld id="{A2912448-FEEC-49E8-9588-2DF1F90D57C2}" type="slidenum">
              <a:rPr lang="en-US" smtClean="0"/>
              <a:t>8</a:t>
            </a:fld>
            <a:endParaRPr lang="en-US"/>
          </a:p>
        </p:txBody>
      </p:sp>
      <p:grpSp>
        <p:nvGrpSpPr>
          <p:cNvPr id="14" name="Group 13">
            <a:extLst>
              <a:ext uri="{FF2B5EF4-FFF2-40B4-BE49-F238E27FC236}">
                <a16:creationId xmlns:a16="http://schemas.microsoft.com/office/drawing/2014/main" id="{3E921FE3-825F-4428-A46B-EA9967363CE8}"/>
              </a:ext>
            </a:extLst>
          </p:cNvPr>
          <p:cNvGrpSpPr/>
          <p:nvPr/>
        </p:nvGrpSpPr>
        <p:grpSpPr>
          <a:xfrm>
            <a:off x="5210576" y="1105628"/>
            <a:ext cx="5343811" cy="4398384"/>
            <a:chOff x="-10182687" y="780757"/>
            <a:chExt cx="9309999" cy="6858000"/>
          </a:xfrm>
        </p:grpSpPr>
        <p:pic>
          <p:nvPicPr>
            <p:cNvPr id="22" name="Picture 21">
              <a:extLst>
                <a:ext uri="{FF2B5EF4-FFF2-40B4-BE49-F238E27FC236}">
                  <a16:creationId xmlns:a16="http://schemas.microsoft.com/office/drawing/2014/main" id="{78A3A512-1897-4AD0-ACD7-A5E1BB043D42}"/>
                </a:ext>
              </a:extLst>
            </p:cNvPr>
            <p:cNvPicPr>
              <a:picLocks noChangeAspect="1"/>
            </p:cNvPicPr>
            <p:nvPr/>
          </p:nvPicPr>
          <p:blipFill>
            <a:blip r:embed="rId3"/>
            <a:stretch>
              <a:fillRect/>
            </a:stretch>
          </p:blipFill>
          <p:spPr>
            <a:xfrm>
              <a:off x="-10182687" y="780757"/>
              <a:ext cx="9309999" cy="6858000"/>
            </a:xfrm>
            <a:prstGeom prst="rect">
              <a:avLst/>
            </a:prstGeom>
          </p:spPr>
        </p:pic>
        <p:grpSp>
          <p:nvGrpSpPr>
            <p:cNvPr id="25" name="Group 24">
              <a:extLst>
                <a:ext uri="{FF2B5EF4-FFF2-40B4-BE49-F238E27FC236}">
                  <a16:creationId xmlns:a16="http://schemas.microsoft.com/office/drawing/2014/main" id="{4B438853-0593-4CAE-85C8-03E4D60028C3}"/>
                </a:ext>
              </a:extLst>
            </p:cNvPr>
            <p:cNvGrpSpPr/>
            <p:nvPr/>
          </p:nvGrpSpPr>
          <p:grpSpPr>
            <a:xfrm>
              <a:off x="-10175552" y="857687"/>
              <a:ext cx="5976437" cy="3982722"/>
              <a:chOff x="343847" y="102420"/>
              <a:chExt cx="5976437" cy="3982722"/>
            </a:xfrm>
          </p:grpSpPr>
          <p:pic>
            <p:nvPicPr>
              <p:cNvPr id="26" name="Picture 25">
                <a:extLst>
                  <a:ext uri="{FF2B5EF4-FFF2-40B4-BE49-F238E27FC236}">
                    <a16:creationId xmlns:a16="http://schemas.microsoft.com/office/drawing/2014/main" id="{541CF626-64D3-4229-AEFA-5895C5E2C1A8}"/>
                  </a:ext>
                </a:extLst>
              </p:cNvPr>
              <p:cNvPicPr>
                <a:picLocks noChangeAspect="1"/>
              </p:cNvPicPr>
              <p:nvPr/>
            </p:nvPicPr>
            <p:blipFill>
              <a:blip r:embed="rId4"/>
              <a:stretch>
                <a:fillRect/>
              </a:stretch>
            </p:blipFill>
            <p:spPr>
              <a:xfrm>
                <a:off x="343847" y="102420"/>
                <a:ext cx="5976437" cy="3982722"/>
              </a:xfrm>
              <a:prstGeom prst="rect">
                <a:avLst/>
              </a:prstGeom>
            </p:spPr>
          </p:pic>
          <p:sp>
            <p:nvSpPr>
              <p:cNvPr id="27" name="Oval 26">
                <a:extLst>
                  <a:ext uri="{FF2B5EF4-FFF2-40B4-BE49-F238E27FC236}">
                    <a16:creationId xmlns:a16="http://schemas.microsoft.com/office/drawing/2014/main" id="{C0FF7FA7-7D00-4B78-9A00-8DF61DF50E7D}"/>
                  </a:ext>
                </a:extLst>
              </p:cNvPr>
              <p:cNvSpPr/>
              <p:nvPr/>
            </p:nvSpPr>
            <p:spPr>
              <a:xfrm>
                <a:off x="1360449" y="1463040"/>
                <a:ext cx="365760" cy="316695"/>
              </a:xfrm>
              <a:prstGeom prst="ellipse">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800"/>
              </a:p>
            </p:txBody>
          </p:sp>
          <p:sp>
            <p:nvSpPr>
              <p:cNvPr id="28" name="Oval 27">
                <a:extLst>
                  <a:ext uri="{FF2B5EF4-FFF2-40B4-BE49-F238E27FC236}">
                    <a16:creationId xmlns:a16="http://schemas.microsoft.com/office/drawing/2014/main" id="{99C43AF4-4014-4C39-B1B5-4BAC840F8709}"/>
                  </a:ext>
                </a:extLst>
              </p:cNvPr>
              <p:cNvSpPr/>
              <p:nvPr/>
            </p:nvSpPr>
            <p:spPr>
              <a:xfrm>
                <a:off x="1949977" y="2769473"/>
                <a:ext cx="365760" cy="316695"/>
              </a:xfrm>
              <a:prstGeom prst="ellipse">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800"/>
              </a:p>
            </p:txBody>
          </p:sp>
          <p:sp>
            <p:nvSpPr>
              <p:cNvPr id="29" name="Oval 28">
                <a:extLst>
                  <a:ext uri="{FF2B5EF4-FFF2-40B4-BE49-F238E27FC236}">
                    <a16:creationId xmlns:a16="http://schemas.microsoft.com/office/drawing/2014/main" id="{F4522AFE-5588-4A49-BABD-215DC28E53F8}"/>
                  </a:ext>
                </a:extLst>
              </p:cNvPr>
              <p:cNvSpPr/>
              <p:nvPr/>
            </p:nvSpPr>
            <p:spPr>
              <a:xfrm>
                <a:off x="3868730" y="2672085"/>
                <a:ext cx="365760" cy="316695"/>
              </a:xfrm>
              <a:prstGeom prst="ellipse">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800"/>
              </a:p>
            </p:txBody>
          </p:sp>
          <p:sp>
            <p:nvSpPr>
              <p:cNvPr id="30" name="Oval 29">
                <a:extLst>
                  <a:ext uri="{FF2B5EF4-FFF2-40B4-BE49-F238E27FC236}">
                    <a16:creationId xmlns:a16="http://schemas.microsoft.com/office/drawing/2014/main" id="{8F7A25E5-D803-4270-922B-02A4803F4020}"/>
                  </a:ext>
                </a:extLst>
              </p:cNvPr>
              <p:cNvSpPr/>
              <p:nvPr/>
            </p:nvSpPr>
            <p:spPr>
              <a:xfrm>
                <a:off x="4234490" y="1332407"/>
                <a:ext cx="365760" cy="316695"/>
              </a:xfrm>
              <a:prstGeom prst="ellipse">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800"/>
              </a:p>
            </p:txBody>
          </p:sp>
        </p:grpSp>
      </p:grpSp>
      <p:pic>
        <p:nvPicPr>
          <p:cNvPr id="32" name="Picture 31">
            <a:extLst>
              <a:ext uri="{FF2B5EF4-FFF2-40B4-BE49-F238E27FC236}">
                <a16:creationId xmlns:a16="http://schemas.microsoft.com/office/drawing/2014/main" id="{2BE416FC-6C9D-4F64-9925-3B2F5232C96C}"/>
              </a:ext>
            </a:extLst>
          </p:cNvPr>
          <p:cNvPicPr>
            <a:picLocks noChangeAspect="1"/>
          </p:cNvPicPr>
          <p:nvPr/>
        </p:nvPicPr>
        <p:blipFill>
          <a:blip r:embed="rId5"/>
          <a:stretch>
            <a:fillRect/>
          </a:stretch>
        </p:blipFill>
        <p:spPr>
          <a:xfrm>
            <a:off x="8100647" y="1105628"/>
            <a:ext cx="2453740" cy="1493490"/>
          </a:xfrm>
          <a:prstGeom prst="rect">
            <a:avLst/>
          </a:prstGeom>
        </p:spPr>
      </p:pic>
      <p:pic>
        <p:nvPicPr>
          <p:cNvPr id="31" name="Picture 30">
            <a:extLst>
              <a:ext uri="{FF2B5EF4-FFF2-40B4-BE49-F238E27FC236}">
                <a16:creationId xmlns:a16="http://schemas.microsoft.com/office/drawing/2014/main" id="{333989A1-C828-4705-A123-A6F580BD9BF6}"/>
              </a:ext>
            </a:extLst>
          </p:cNvPr>
          <p:cNvPicPr>
            <a:picLocks noChangeAspect="1"/>
          </p:cNvPicPr>
          <p:nvPr/>
        </p:nvPicPr>
        <p:blipFill>
          <a:blip r:embed="rId6"/>
          <a:stretch>
            <a:fillRect/>
          </a:stretch>
        </p:blipFill>
        <p:spPr>
          <a:xfrm>
            <a:off x="2092284" y="5057533"/>
            <a:ext cx="2247581" cy="1743627"/>
          </a:xfrm>
          <a:prstGeom prst="rect">
            <a:avLst/>
          </a:prstGeom>
        </p:spPr>
      </p:pic>
      <p:sp>
        <p:nvSpPr>
          <p:cNvPr id="41" name="Rectangle 40">
            <a:extLst>
              <a:ext uri="{FF2B5EF4-FFF2-40B4-BE49-F238E27FC236}">
                <a16:creationId xmlns:a16="http://schemas.microsoft.com/office/drawing/2014/main" id="{356665AF-6AD1-46E9-8113-933570E8F6F7}"/>
              </a:ext>
            </a:extLst>
          </p:cNvPr>
          <p:cNvSpPr/>
          <p:nvPr/>
        </p:nvSpPr>
        <p:spPr>
          <a:xfrm>
            <a:off x="597058" y="2414240"/>
            <a:ext cx="4421824" cy="2536079"/>
          </a:xfrm>
          <a:prstGeom prst="rect">
            <a:avLst/>
          </a:prstGeom>
        </p:spPr>
        <p:txBody>
          <a:bodyPr wrap="square">
            <a:spAutoFit/>
          </a:bodyPr>
          <a:lstStyle/>
          <a:p>
            <a:pPr>
              <a:lnSpc>
                <a:spcPct val="90000"/>
              </a:lnSpc>
              <a:spcAft>
                <a:spcPts val="800"/>
              </a:spcAft>
            </a:pPr>
            <a:r>
              <a:rPr lang="en-US" sz="1200" u="sng" dirty="0">
                <a:latin typeface="Roboto Condensed Light" panose="02000000000000000000"/>
              </a:rPr>
              <a:t>Nodes</a:t>
            </a:r>
            <a:r>
              <a:rPr lang="en-US" sz="1200" dirty="0">
                <a:latin typeface="Roboto Condensed Light" panose="02000000000000000000"/>
              </a:rPr>
              <a:t>: 549 US Airports</a:t>
            </a:r>
          </a:p>
          <a:p>
            <a:pPr>
              <a:lnSpc>
                <a:spcPct val="90000"/>
              </a:lnSpc>
              <a:spcAft>
                <a:spcPts val="800"/>
              </a:spcAft>
            </a:pPr>
            <a:r>
              <a:rPr lang="en-US" sz="1200" u="sng" dirty="0">
                <a:latin typeface="Roboto Condensed Light" panose="02000000000000000000"/>
              </a:rPr>
              <a:t>Edges</a:t>
            </a:r>
            <a:r>
              <a:rPr lang="en-US" sz="1200" dirty="0">
                <a:latin typeface="Roboto Condensed Light" panose="02000000000000000000"/>
              </a:rPr>
              <a:t>: 5450 directed edges</a:t>
            </a:r>
          </a:p>
          <a:p>
            <a:pPr>
              <a:lnSpc>
                <a:spcPct val="90000"/>
              </a:lnSpc>
              <a:spcAft>
                <a:spcPts val="800"/>
              </a:spcAft>
            </a:pPr>
            <a:endParaRPr lang="en-US" sz="1200" dirty="0">
              <a:latin typeface="Roboto Condensed Light" panose="02000000000000000000"/>
            </a:endParaRPr>
          </a:p>
          <a:p>
            <a:pPr>
              <a:lnSpc>
                <a:spcPct val="90000"/>
              </a:lnSpc>
              <a:spcAft>
                <a:spcPts val="800"/>
              </a:spcAft>
            </a:pPr>
            <a:r>
              <a:rPr lang="en-US" sz="1200" dirty="0">
                <a:latin typeface="Roboto Condensed Light" panose="02000000000000000000"/>
              </a:rPr>
              <a:t>Public Health Application: Understanding the spread and determining measures for preventing the spread of infectious disease, from an airport/airline/travel perspective. </a:t>
            </a:r>
          </a:p>
          <a:p>
            <a:pPr>
              <a:lnSpc>
                <a:spcPct val="90000"/>
              </a:lnSpc>
              <a:spcAft>
                <a:spcPts val="800"/>
              </a:spcAft>
            </a:pPr>
            <a:endParaRPr lang="en-US" sz="1200" dirty="0">
              <a:latin typeface="Roboto Condensed Light" panose="02000000000000000000"/>
            </a:endParaRPr>
          </a:p>
          <a:p>
            <a:pPr>
              <a:lnSpc>
                <a:spcPct val="90000"/>
              </a:lnSpc>
              <a:spcAft>
                <a:spcPts val="800"/>
              </a:spcAft>
            </a:pPr>
            <a:r>
              <a:rPr lang="en-US" sz="1200" dirty="0">
                <a:latin typeface="Roboto Condensed Light" panose="02000000000000000000"/>
              </a:rPr>
              <a:t>Logistics and Business Decision-Making: Where will they put new airports, and which airports will the new airport be connected to first? Future Capacity of Airports Considerations</a:t>
            </a:r>
          </a:p>
          <a:p>
            <a:pPr>
              <a:lnSpc>
                <a:spcPct val="90000"/>
              </a:lnSpc>
              <a:spcAft>
                <a:spcPts val="800"/>
              </a:spcAft>
            </a:pPr>
            <a:r>
              <a:rPr lang="en-US" sz="1200" dirty="0">
                <a:latin typeface="Roboto Condensed Light" panose="02000000000000000000"/>
              </a:rPr>
              <a:t> </a:t>
            </a:r>
          </a:p>
        </p:txBody>
      </p:sp>
    </p:spTree>
    <p:extLst>
      <p:ext uri="{BB962C8B-B14F-4D97-AF65-F5344CB8AC3E}">
        <p14:creationId xmlns:p14="http://schemas.microsoft.com/office/powerpoint/2010/main" val="352473398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8472" b="10153"/>
          <a:stretch/>
        </p:blipFill>
        <p:spPr>
          <a:xfrm>
            <a:off x="2306207" y="974725"/>
            <a:ext cx="8262910" cy="5076325"/>
          </a:xfrm>
          <a:prstGeom prst="rect">
            <a:avLst/>
          </a:prstGeom>
        </p:spPr>
      </p:pic>
      <p:sp>
        <p:nvSpPr>
          <p:cNvPr id="3" name="Slide Number Placeholder 2"/>
          <p:cNvSpPr>
            <a:spLocks noGrp="1"/>
          </p:cNvSpPr>
          <p:nvPr>
            <p:ph type="sldNum" sz="quarter" idx="4294967295"/>
          </p:nvPr>
        </p:nvSpPr>
        <p:spPr>
          <a:xfrm>
            <a:off x="10134600" y="6343650"/>
            <a:ext cx="2057400" cy="365125"/>
          </a:xfrm>
        </p:spPr>
        <p:txBody>
          <a:bodyPr/>
          <a:lstStyle/>
          <a:p>
            <a:pPr>
              <a:defRPr/>
            </a:pPr>
            <a:fld id="{3D9012B9-BAFA-4E92-A972-D73E70F31417}" type="slidenum">
              <a:rPr lang="en-US" smtClean="0">
                <a:solidFill>
                  <a:schemeClr val="bg1"/>
                </a:solidFill>
              </a:rPr>
              <a:pPr>
                <a:defRPr/>
              </a:pPr>
              <a:t>9</a:t>
            </a:fld>
            <a:endParaRPr lang="en-US">
              <a:solidFill>
                <a:schemeClr val="bg1"/>
              </a:solidFill>
            </a:endParaRPr>
          </a:p>
        </p:txBody>
      </p:sp>
      <p:sp>
        <p:nvSpPr>
          <p:cNvPr id="6" name="TextBox 5">
            <a:extLst>
              <a:ext uri="{FF2B5EF4-FFF2-40B4-BE49-F238E27FC236}">
                <a16:creationId xmlns:a16="http://schemas.microsoft.com/office/drawing/2014/main" id="{35DB3370-6524-4381-B7A2-34C876452FEA}"/>
              </a:ext>
            </a:extLst>
          </p:cNvPr>
          <p:cNvSpPr txBox="1"/>
          <p:nvPr/>
        </p:nvSpPr>
        <p:spPr>
          <a:xfrm>
            <a:off x="712329" y="609601"/>
            <a:ext cx="1255502" cy="276999"/>
          </a:xfrm>
          <a:prstGeom prst="rect">
            <a:avLst/>
          </a:prstGeom>
          <a:solidFill>
            <a:schemeClr val="accent1"/>
          </a:solidFill>
        </p:spPr>
        <p:txBody>
          <a:bodyPr wrap="square" rtlCol="0">
            <a:spAutoFit/>
          </a:bodyPr>
          <a:lstStyle/>
          <a:p>
            <a:r>
              <a:rPr lang="en-US" sz="1200" b="1" dirty="0">
                <a:solidFill>
                  <a:schemeClr val="bg1"/>
                </a:solidFill>
                <a:ea typeface="Roboto" panose="02000000000000000000" pitchFamily="2" charset="0"/>
              </a:rPr>
              <a:t>CPT Ryan Miller</a:t>
            </a:r>
          </a:p>
        </p:txBody>
      </p:sp>
      <p:sp>
        <p:nvSpPr>
          <p:cNvPr id="7" name="TextBox 6">
            <a:extLst>
              <a:ext uri="{FF2B5EF4-FFF2-40B4-BE49-F238E27FC236}">
                <a16:creationId xmlns:a16="http://schemas.microsoft.com/office/drawing/2014/main" id="{DB79A802-C9E9-475C-8CB2-680B4EB8BB6F}"/>
              </a:ext>
            </a:extLst>
          </p:cNvPr>
          <p:cNvSpPr txBox="1"/>
          <p:nvPr/>
        </p:nvSpPr>
        <p:spPr>
          <a:xfrm>
            <a:off x="583992" y="974725"/>
            <a:ext cx="5565481" cy="584775"/>
          </a:xfrm>
          <a:prstGeom prst="rect">
            <a:avLst/>
          </a:prstGeom>
          <a:noFill/>
        </p:spPr>
        <p:txBody>
          <a:bodyPr wrap="square" rtlCol="0">
            <a:spAutoFit/>
          </a:bodyPr>
          <a:lstStyle/>
          <a:p>
            <a:r>
              <a:rPr lang="en-US" sz="3200" b="1" dirty="0">
                <a:ea typeface="Roboto" panose="02000000000000000000" pitchFamily="2" charset="0"/>
              </a:rPr>
              <a:t>Multiplex Terrorist Networks </a:t>
            </a:r>
          </a:p>
        </p:txBody>
      </p:sp>
    </p:spTree>
    <p:extLst>
      <p:ext uri="{BB962C8B-B14F-4D97-AF65-F5344CB8AC3E}">
        <p14:creationId xmlns:p14="http://schemas.microsoft.com/office/powerpoint/2010/main" val="8089583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E6BFCFBFC8F940B9A7F3352F02D625" ma:contentTypeVersion="26" ma:contentTypeDescription="Create a new document." ma:contentTypeScope="" ma:versionID="0681032e45133a609797cd72e21658aa">
  <xsd:schema xmlns:xsd="http://www.w3.org/2001/XMLSchema" xmlns:xs="http://www.w3.org/2001/XMLSchema" xmlns:p="http://schemas.microsoft.com/office/2006/metadata/properties" xmlns:ns2="a9bcab35-b3c2-4d78-aed9-c394864db16d" xmlns:ns3="873c79cf-b88b-4c6a-932d-9892b10d3908" targetNamespace="http://schemas.microsoft.com/office/2006/metadata/properties" ma:root="true" ma:fieldsID="07a1d719d21f330f581610cf70e377b1" ns2:_="" ns3:_="">
    <xsd:import namespace="a9bcab35-b3c2-4d78-aed9-c394864db16d"/>
    <xsd:import namespace="873c79cf-b88b-4c6a-932d-9892b10d3908"/>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bcab35-b3c2-4d78-aed9-c394864db16d"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AutoKeyPoints" ma:index="30" nillable="true" ma:displayName="MediaServiceAutoKeyPoints" ma:hidden="true" ma:internalName="MediaServiceAutoKeyPoints" ma:readOnly="true">
      <xsd:simpleType>
        <xsd:restriction base="dms:Note"/>
      </xsd:simpleType>
    </xsd:element>
    <xsd:element name="MediaServiceKeyPoints" ma:index="3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3c79cf-b88b-4c6a-932d-9892b10d3908" elementFormDefault="qualified">
    <xsd:import namespace="http://schemas.microsoft.com/office/2006/documentManagement/types"/>
    <xsd:import namespace="http://schemas.microsoft.com/office/infopath/2007/PartnerControls"/>
    <xsd:element name="SharedWithUsers" ma:index="3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nvited_Leaders xmlns="a9bcab35-b3c2-4d78-aed9-c394864db16d" xsi:nil="true"/>
    <NotebookType xmlns="a9bcab35-b3c2-4d78-aed9-c394864db16d" xsi:nil="true"/>
    <TeamsChannelId xmlns="a9bcab35-b3c2-4d78-aed9-c394864db16d" xsi:nil="true"/>
    <Distribution_Groups xmlns="a9bcab35-b3c2-4d78-aed9-c394864db16d" xsi:nil="true"/>
    <Self_Registration_Enabled xmlns="a9bcab35-b3c2-4d78-aed9-c394864db16d" xsi:nil="true"/>
    <Has_Leaders_Only_SectionGroup xmlns="a9bcab35-b3c2-4d78-aed9-c394864db16d" xsi:nil="true"/>
    <Invited_Members xmlns="a9bcab35-b3c2-4d78-aed9-c394864db16d" xsi:nil="true"/>
    <AppVersion xmlns="a9bcab35-b3c2-4d78-aed9-c394864db16d" xsi:nil="true"/>
    <IsNotebookLocked xmlns="a9bcab35-b3c2-4d78-aed9-c394864db16d" xsi:nil="true"/>
    <Math_Settings xmlns="a9bcab35-b3c2-4d78-aed9-c394864db16d" xsi:nil="true"/>
    <FolderType xmlns="a9bcab35-b3c2-4d78-aed9-c394864db16d" xsi:nil="true"/>
    <Templates xmlns="a9bcab35-b3c2-4d78-aed9-c394864db16d" xsi:nil="true"/>
    <Members xmlns="a9bcab35-b3c2-4d78-aed9-c394864db16d">
      <UserInfo>
        <DisplayName/>
        <AccountId xsi:nil="true"/>
        <AccountType/>
      </UserInfo>
    </Members>
    <Member_Groups xmlns="a9bcab35-b3c2-4d78-aed9-c394864db16d">
      <UserInfo>
        <DisplayName/>
        <AccountId xsi:nil="true"/>
        <AccountType/>
      </UserInfo>
    </Member_Groups>
    <DefaultSectionNames xmlns="a9bcab35-b3c2-4d78-aed9-c394864db16d" xsi:nil="true"/>
    <Is_Collaboration_Space_Locked xmlns="a9bcab35-b3c2-4d78-aed9-c394864db16d" xsi:nil="true"/>
    <LMS_Mappings xmlns="a9bcab35-b3c2-4d78-aed9-c394864db16d" xsi:nil="true"/>
    <CultureName xmlns="a9bcab35-b3c2-4d78-aed9-c394864db16d" xsi:nil="true"/>
    <Owner xmlns="a9bcab35-b3c2-4d78-aed9-c394864db16d">
      <UserInfo>
        <DisplayName/>
        <AccountId xsi:nil="true"/>
        <AccountType/>
      </UserInfo>
    </Owner>
    <Leaders xmlns="a9bcab35-b3c2-4d78-aed9-c394864db16d">
      <UserInfo>
        <DisplayName/>
        <AccountId xsi:nil="true"/>
        <AccountType/>
      </UserInfo>
    </Lead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41F305-680C-4B7B-B3BF-56530126FBCB}">
  <ds:schemaRefs>
    <ds:schemaRef ds:uri="873c79cf-b88b-4c6a-932d-9892b10d3908"/>
    <ds:schemaRef ds:uri="a9bcab35-b3c2-4d78-aed9-c394864db16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DF513CB-C96A-4D25-83D0-18475A022F54}">
  <ds:schemaRefs>
    <ds:schemaRef ds:uri="http://www.w3.org/XML/1998/namespace"/>
    <ds:schemaRef ds:uri="http://schemas.microsoft.com/office/infopath/2007/PartnerControls"/>
    <ds:schemaRef ds:uri="http://schemas.microsoft.com/office/2006/documentManagement/types"/>
    <ds:schemaRef ds:uri="http://purl.org/dc/terms/"/>
    <ds:schemaRef ds:uri="http://purl.org/dc/elements/1.1/"/>
    <ds:schemaRef ds:uri="http://schemas.microsoft.com/office/2006/metadata/properties"/>
    <ds:schemaRef ds:uri="873c79cf-b88b-4c6a-932d-9892b10d3908"/>
    <ds:schemaRef ds:uri="http://purl.org/dc/dcmitype/"/>
    <ds:schemaRef ds:uri="http://schemas.openxmlformats.org/package/2006/metadata/core-properties"/>
    <ds:schemaRef ds:uri="a9bcab35-b3c2-4d78-aed9-c394864db16d"/>
  </ds:schemaRefs>
</ds:datastoreItem>
</file>

<file path=customXml/itemProps3.xml><?xml version="1.0" encoding="utf-8"?>
<ds:datastoreItem xmlns:ds="http://schemas.openxmlformats.org/officeDocument/2006/customXml" ds:itemID="{7EFA7D66-B0F8-4CD5-A26E-2E1E302147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TotalTime>
  <Words>1506</Words>
  <Application>Microsoft Office PowerPoint</Application>
  <PresentationFormat>Widescreen</PresentationFormat>
  <Paragraphs>262</Paragraphs>
  <Slides>21</Slides>
  <Notes>13</Notes>
  <HiddenSlides>0</HiddenSlides>
  <MMClips>0</MMClips>
  <ScaleCrop>false</ScaleCrop>
  <HeadingPairs>
    <vt:vector size="6" baseType="variant">
      <vt:variant>
        <vt:lpstr>Fonts Used</vt:lpstr>
      </vt:variant>
      <vt:variant>
        <vt:i4>8</vt:i4>
      </vt:variant>
      <vt:variant>
        <vt:lpstr>Theme</vt:lpstr>
      </vt:variant>
      <vt:variant>
        <vt:i4>13</vt:i4>
      </vt:variant>
      <vt:variant>
        <vt:lpstr>Slide Titles</vt:lpstr>
      </vt:variant>
      <vt:variant>
        <vt:i4>21</vt:i4>
      </vt:variant>
    </vt:vector>
  </HeadingPairs>
  <TitlesOfParts>
    <vt:vector size="42" baseType="lpstr">
      <vt:lpstr>Aileron Light</vt:lpstr>
      <vt:lpstr>Arial</vt:lpstr>
      <vt:lpstr>Calibri</vt:lpstr>
      <vt:lpstr>Calibri Light</vt:lpstr>
      <vt:lpstr>Cambria</vt:lpstr>
      <vt:lpstr>Roboto</vt:lpstr>
      <vt:lpstr>Roboto Condensed Light</vt:lpstr>
      <vt:lpstr>Segoe UI</vt:lpstr>
      <vt:lpstr>Custom Design</vt:lpstr>
      <vt:lpstr>6_Office Theme</vt:lpstr>
      <vt:lpstr>8_Office Theme</vt:lpstr>
      <vt:lpstr>7_Office Theme</vt:lpstr>
      <vt:lpstr>2_Custom Design</vt:lpstr>
      <vt:lpstr>1_Custom Design</vt:lpstr>
      <vt:lpstr>3_Custom Design</vt:lpstr>
      <vt:lpstr>4_Custom Design</vt:lpstr>
      <vt:lpstr>5_Custom Design</vt:lpstr>
      <vt:lpstr>6_Custom Design</vt:lpstr>
      <vt:lpstr>7_Custom Design</vt:lpstr>
      <vt:lpstr>8_Custom Design</vt:lpstr>
      <vt:lpstr>9_Custom Design</vt:lpstr>
      <vt:lpstr>PowerPoint Presentation</vt:lpstr>
      <vt:lpstr>PowerPoint Presentation</vt:lpstr>
      <vt:lpstr>Why?</vt:lpstr>
      <vt:lpstr>How?</vt:lpstr>
      <vt:lpstr>What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NPS Network Science Certificate cohorts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Gera, Ralucca (CIV)</dc:creator>
  <cp:lastModifiedBy>Gera, Ralucca (CIV)</cp:lastModifiedBy>
  <cp:revision>2</cp:revision>
  <dcterms:created xsi:type="dcterms:W3CDTF">2021-01-06T04:12:24Z</dcterms:created>
  <dcterms:modified xsi:type="dcterms:W3CDTF">2021-01-06T04:19:52Z</dcterms:modified>
</cp:coreProperties>
</file>