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536471"/>
    <a:srgbClr val="AC966B"/>
    <a:srgbClr val="EBDB36"/>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4" autoAdjust="0"/>
  </p:normalViewPr>
  <p:slideViewPr>
    <p:cSldViewPr snapToGrid="0">
      <p:cViewPr varScale="1">
        <p:scale>
          <a:sx n="90" d="100"/>
          <a:sy n="90" d="100"/>
        </p:scale>
        <p:origin x="6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07300-9D20-45B7-BB90-EAFA9CE75F7B}"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F02FE-F288-44F8-A0B1-E09A6E3AFF91}" type="slidenum">
              <a:rPr lang="en-US" smtClean="0"/>
              <a:t>‹#›</a:t>
            </a:fld>
            <a:endParaRPr lang="en-US"/>
          </a:p>
        </p:txBody>
      </p:sp>
    </p:spTree>
    <p:extLst>
      <p:ext uri="{BB962C8B-B14F-4D97-AF65-F5344CB8AC3E}">
        <p14:creationId xmlns:p14="http://schemas.microsoft.com/office/powerpoint/2010/main" val="389373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FY22 was spent gathering and understanding faculty, student, and administrator requirements for a digital classroom environment.  What is needed to provide quality NPS education offerings to operators who remain in the fleet rather than </a:t>
            </a:r>
            <a:r>
              <a:rPr lang="en-US" dirty="0" err="1"/>
              <a:t>PCS’ing</a:t>
            </a:r>
            <a:r>
              <a:rPr lang="en-US" dirty="0"/>
              <a:t> to Monterey, CA? Upon finalization of those requirements, NPS and Microsoft worked to determine whether MS Teams was able to meet those requirements.  While there were limitations in some areas, Teams was able to satisfy most of the indicated requirements.  Many of the capabilities in Teams are redundant to those in Sakai.  Going forward, the goal is to determine how pairing Teams with Sakai creates the necessary environment for delivering quality distance learning micro-learning – addressing and resolving questions about redundancy and  providing </a:t>
            </a:r>
            <a:r>
              <a:rPr lang="en-US" dirty="0">
                <a:solidFill>
                  <a:srgbClr val="002060"/>
                </a:solidFill>
                <a:latin typeface="Abadi Extra Light" panose="020B0204020104020204" pitchFamily="34" charset="0"/>
                <a:cs typeface="Dubai" panose="020B0503030403030204" pitchFamily="34" charset="-78"/>
              </a:rPr>
              <a:t>foundation of standardization for distance learning. </a:t>
            </a:r>
            <a:endParaRPr lang="en-US" dirty="0"/>
          </a:p>
        </p:txBody>
      </p:sp>
      <p:sp>
        <p:nvSpPr>
          <p:cNvPr id="4" name="Slide Number Placeholder 3"/>
          <p:cNvSpPr>
            <a:spLocks noGrp="1"/>
          </p:cNvSpPr>
          <p:nvPr>
            <p:ph type="sldNum" sz="quarter" idx="5"/>
          </p:nvPr>
        </p:nvSpPr>
        <p:spPr/>
        <p:txBody>
          <a:bodyPr/>
          <a:lstStyle/>
          <a:p>
            <a:fld id="{551F02FE-F288-44F8-A0B1-E09A6E3AFF91}" type="slidenum">
              <a:rPr lang="en-US" smtClean="0"/>
              <a:t>2</a:t>
            </a:fld>
            <a:endParaRPr lang="en-US"/>
          </a:p>
        </p:txBody>
      </p:sp>
    </p:spTree>
    <p:extLst>
      <p:ext uri="{BB962C8B-B14F-4D97-AF65-F5344CB8AC3E}">
        <p14:creationId xmlns:p14="http://schemas.microsoft.com/office/powerpoint/2010/main" val="263169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A771-04CE-491B-AE4F-CFE21F06C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DCC33D-AAAC-4AB4-A6F6-DBAF75439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DB3FF-00BD-49D0-9EEB-47E3EFFB8BA9}"/>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5" name="Footer Placeholder 4">
            <a:extLst>
              <a:ext uri="{FF2B5EF4-FFF2-40B4-BE49-F238E27FC236}">
                <a16:creationId xmlns:a16="http://schemas.microsoft.com/office/drawing/2014/main" id="{B4BEC0CD-E7B7-489C-A7A5-701E2BA58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A2867-C5A0-4F2F-A084-F4E59EBD5A35}"/>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51746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7E01-399B-472D-A1F7-4D6A0FFD2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18665-1765-4569-B7CF-AEE56B54F3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26612-AC3F-4CFE-B5BD-903294C63983}"/>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5" name="Footer Placeholder 4">
            <a:extLst>
              <a:ext uri="{FF2B5EF4-FFF2-40B4-BE49-F238E27FC236}">
                <a16:creationId xmlns:a16="http://schemas.microsoft.com/office/drawing/2014/main" id="{D4734FAC-6201-4066-863F-B2B2B457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64DC5-BDC4-4F11-8D54-F1D8CB663579}"/>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141200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3A4DE-FF9E-46BC-92CF-83AB56B172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D07088-E07F-48B2-85AE-E5DBEC04FC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01C86-19EB-47B2-B3BE-872B41192397}"/>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5" name="Footer Placeholder 4">
            <a:extLst>
              <a:ext uri="{FF2B5EF4-FFF2-40B4-BE49-F238E27FC236}">
                <a16:creationId xmlns:a16="http://schemas.microsoft.com/office/drawing/2014/main" id="{AE0441F5-1697-4A84-809C-C9FB65199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92E6F-2E17-4BBB-9409-A1A45A58BB98}"/>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27073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F8AD-C5BE-4AFD-86C2-A273FB4345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CFD09-7AF0-49ED-BD69-D4FBD8D17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E87E7-2BD5-4C78-9D21-88D773E7ECED}"/>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5" name="Footer Placeholder 4">
            <a:extLst>
              <a:ext uri="{FF2B5EF4-FFF2-40B4-BE49-F238E27FC236}">
                <a16:creationId xmlns:a16="http://schemas.microsoft.com/office/drawing/2014/main" id="{DBF5EBAA-DD52-44F9-89EE-9B8E350A4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C0938-F21B-4C1E-9DF6-B11FDD4A4A7B}"/>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314045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16B8-9E4E-423E-B5A9-1D1A97267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8427F9-4951-4C80-9804-4A217C411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2710B-EC06-49C9-9EC3-63EF5C89D48B}"/>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5" name="Footer Placeholder 4">
            <a:extLst>
              <a:ext uri="{FF2B5EF4-FFF2-40B4-BE49-F238E27FC236}">
                <a16:creationId xmlns:a16="http://schemas.microsoft.com/office/drawing/2014/main" id="{E796CF08-BBB9-45A2-8FF9-ED3FA8646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95490-164B-42C1-8FBD-F90C0DA0CCC5}"/>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36929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9BB8-B668-4474-B372-FA6869713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0700D-02C5-4B18-8E8B-52E88F1D34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A62BE6-8E16-4D7C-A246-FC6F5B144E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5509A4-CE02-4ABB-B2BB-A75F7A4E78F7}"/>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6" name="Footer Placeholder 5">
            <a:extLst>
              <a:ext uri="{FF2B5EF4-FFF2-40B4-BE49-F238E27FC236}">
                <a16:creationId xmlns:a16="http://schemas.microsoft.com/office/drawing/2014/main" id="{7C16CCD5-1F0A-4924-A769-EB004A665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F6466-2DCA-4663-91DA-361DE3147702}"/>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357309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CF42-4B75-4AD4-9F0E-1F596EE02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9293E7-2825-44D4-B7FC-1D65C3972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9E74B-E8DA-4A0E-8CFA-F3D0E8F50E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C3B89B-8EB8-4E68-8672-77C1EEC7D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18FA6-D84D-4733-8CF0-D80A2EBB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8BE39-E234-46A9-9470-3CE9E3834907}"/>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8" name="Footer Placeholder 7">
            <a:extLst>
              <a:ext uri="{FF2B5EF4-FFF2-40B4-BE49-F238E27FC236}">
                <a16:creationId xmlns:a16="http://schemas.microsoft.com/office/drawing/2014/main" id="{242AA6B7-8884-4E72-9B0A-AD2BD50868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783EEA-A5F0-466D-A0DD-3671D2F45DEC}"/>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373680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EAAE-88D5-4548-B466-B331FBD0A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A4D53-1CD8-4BFA-BD15-07F24290656E}"/>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4" name="Footer Placeholder 3">
            <a:extLst>
              <a:ext uri="{FF2B5EF4-FFF2-40B4-BE49-F238E27FC236}">
                <a16:creationId xmlns:a16="http://schemas.microsoft.com/office/drawing/2014/main" id="{D0530453-EBF8-43C2-9309-90A653375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02CBE-F27D-4FD5-82EF-0FB016604212}"/>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174382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E6DE3-4C71-4138-B195-F26EF09DB83F}"/>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3" name="Footer Placeholder 2">
            <a:extLst>
              <a:ext uri="{FF2B5EF4-FFF2-40B4-BE49-F238E27FC236}">
                <a16:creationId xmlns:a16="http://schemas.microsoft.com/office/drawing/2014/main" id="{A08059EC-8329-44A0-B0F1-59A67C41C6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4FC94D-68AB-4340-8205-6F912A9F7C01}"/>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155230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5A1C-A12E-425E-8EA6-A3D2B413C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086B2E-DA5C-466C-82CE-F246FC2F0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1608E-E58C-40FD-A27D-463EFAC51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D3992-FA86-44AB-9B1E-8D83174FB55F}"/>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6" name="Footer Placeholder 5">
            <a:extLst>
              <a:ext uri="{FF2B5EF4-FFF2-40B4-BE49-F238E27FC236}">
                <a16:creationId xmlns:a16="http://schemas.microsoft.com/office/drawing/2014/main" id="{5090A36D-962A-4563-9992-A142E4DD5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F01C5F-D750-478E-9E4F-9F83745168B5}"/>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224167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8ED7-C0F7-4FF7-B724-63591DF1B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216824-C101-48EE-A57E-6DF609FEA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7D7161-BB12-4202-BD96-64CA04713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42195-FD58-426F-BC96-CC0D9260E434}"/>
              </a:ext>
            </a:extLst>
          </p:cNvPr>
          <p:cNvSpPr>
            <a:spLocks noGrp="1"/>
          </p:cNvSpPr>
          <p:nvPr>
            <p:ph type="dt" sz="half" idx="10"/>
          </p:nvPr>
        </p:nvSpPr>
        <p:spPr/>
        <p:txBody>
          <a:bodyPr/>
          <a:lstStyle/>
          <a:p>
            <a:fld id="{8A0E6C2B-A107-439C-9691-9E08D1896DC9}" type="datetimeFigureOut">
              <a:rPr lang="en-US" smtClean="0"/>
              <a:t>1/6/2023</a:t>
            </a:fld>
            <a:endParaRPr lang="en-US"/>
          </a:p>
        </p:txBody>
      </p:sp>
      <p:sp>
        <p:nvSpPr>
          <p:cNvPr id="6" name="Footer Placeholder 5">
            <a:extLst>
              <a:ext uri="{FF2B5EF4-FFF2-40B4-BE49-F238E27FC236}">
                <a16:creationId xmlns:a16="http://schemas.microsoft.com/office/drawing/2014/main" id="{810648A5-F8BB-4567-9FEE-E55526335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1F32F-1E97-4B3A-B45B-1B515D7C4F20}"/>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261756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90111-631C-4454-91AD-D0B413D70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F8E89-C939-4938-9EED-928D27E27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26960-8439-4F8F-A684-B11C248CB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E6C2B-A107-439C-9691-9E08D1896DC9}" type="datetimeFigureOut">
              <a:rPr lang="en-US" smtClean="0"/>
              <a:t>1/6/2023</a:t>
            </a:fld>
            <a:endParaRPr lang="en-US"/>
          </a:p>
        </p:txBody>
      </p:sp>
      <p:sp>
        <p:nvSpPr>
          <p:cNvPr id="5" name="Footer Placeholder 4">
            <a:extLst>
              <a:ext uri="{FF2B5EF4-FFF2-40B4-BE49-F238E27FC236}">
                <a16:creationId xmlns:a16="http://schemas.microsoft.com/office/drawing/2014/main" id="{48339733-EB12-4BA2-8385-029AB46FE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64577-9D96-4615-B975-D34FF61DFC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13E2F-DDD7-464A-B8D2-266F2A25A1D4}" type="slidenum">
              <a:rPr lang="en-US" smtClean="0"/>
              <a:t>‹#›</a:t>
            </a:fld>
            <a:endParaRPr lang="en-US"/>
          </a:p>
        </p:txBody>
      </p:sp>
    </p:spTree>
    <p:extLst>
      <p:ext uri="{BB962C8B-B14F-4D97-AF65-F5344CB8AC3E}">
        <p14:creationId xmlns:p14="http://schemas.microsoft.com/office/powerpoint/2010/main" val="3218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F11E048-BB76-4033-841D-0AA784A1DF04}"/>
              </a:ext>
            </a:extLst>
          </p:cNvPr>
          <p:cNvSpPr/>
          <p:nvPr/>
        </p:nvSpPr>
        <p:spPr>
          <a:xfrm>
            <a:off x="1175892" y="0"/>
            <a:ext cx="78143"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EB93AFF-C986-4CE9-AA5F-79BFFB48D91F}"/>
              </a:ext>
            </a:extLst>
          </p:cNvPr>
          <p:cNvSpPr/>
          <p:nvPr/>
        </p:nvSpPr>
        <p:spPr>
          <a:xfrm>
            <a:off x="0" y="0"/>
            <a:ext cx="1163404"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4E6D6D-9428-4067-94EB-6E8725EC35A7}"/>
              </a:ext>
            </a:extLst>
          </p:cNvPr>
          <p:cNvPicPr>
            <a:picLocks noChangeAspect="1"/>
          </p:cNvPicPr>
          <p:nvPr/>
        </p:nvPicPr>
        <p:blipFill rotWithShape="1">
          <a:blip r:embed="rId2"/>
          <a:srcRect b="33747"/>
          <a:stretch/>
        </p:blipFill>
        <p:spPr>
          <a:xfrm>
            <a:off x="1828565" y="3950933"/>
            <a:ext cx="5349119" cy="29944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9259993" lon="0" rev="0"/>
            </a:camera>
            <a:lightRig rig="twoPt" dir="t">
              <a:rot lat="0" lon="0" rev="7200000"/>
            </a:lightRig>
          </a:scene3d>
          <a:sp3d prstMaterial="matte">
            <a:bevelT w="22860" h="12700"/>
            <a:contourClr>
              <a:srgbClr val="FFFFFF"/>
            </a:contourClr>
          </a:sp3d>
        </p:spPr>
      </p:pic>
      <p:pic>
        <p:nvPicPr>
          <p:cNvPr id="4" name="Picture 3">
            <a:extLst>
              <a:ext uri="{FF2B5EF4-FFF2-40B4-BE49-F238E27FC236}">
                <a16:creationId xmlns:a16="http://schemas.microsoft.com/office/drawing/2014/main" id="{527E06D4-289B-42DA-8CD5-1047784E6787}"/>
              </a:ext>
            </a:extLst>
          </p:cNvPr>
          <p:cNvPicPr>
            <a:picLocks noChangeAspect="1"/>
          </p:cNvPicPr>
          <p:nvPr/>
        </p:nvPicPr>
        <p:blipFill rotWithShape="1">
          <a:blip r:embed="rId3"/>
          <a:srcRect t="2683" b="44862"/>
          <a:stretch/>
        </p:blipFill>
        <p:spPr>
          <a:xfrm>
            <a:off x="1828565" y="2202957"/>
            <a:ext cx="5126444" cy="284873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9259993" lon="0" rev="0"/>
            </a:camera>
            <a:lightRig rig="twoPt" dir="t">
              <a:rot lat="0" lon="0" rev="7200000"/>
            </a:lightRig>
          </a:scene3d>
          <a:sp3d prstMaterial="matte">
            <a:bevelT w="22860" h="12700"/>
            <a:contourClr>
              <a:srgbClr val="FFFFFF"/>
            </a:contourClr>
          </a:sp3d>
        </p:spPr>
      </p:pic>
      <p:pic>
        <p:nvPicPr>
          <p:cNvPr id="12" name="Picture 11">
            <a:extLst>
              <a:ext uri="{FF2B5EF4-FFF2-40B4-BE49-F238E27FC236}">
                <a16:creationId xmlns:a16="http://schemas.microsoft.com/office/drawing/2014/main" id="{C25626D2-ACDF-41A0-8516-E3E486905C07}"/>
              </a:ext>
            </a:extLst>
          </p:cNvPr>
          <p:cNvPicPr>
            <a:picLocks noChangeAspect="1"/>
          </p:cNvPicPr>
          <p:nvPr/>
        </p:nvPicPr>
        <p:blipFill rotWithShape="1">
          <a:blip r:embed="rId4"/>
          <a:srcRect l="8250" t="8279" b="13871"/>
          <a:stretch/>
        </p:blipFill>
        <p:spPr>
          <a:xfrm>
            <a:off x="3957247" y="253542"/>
            <a:ext cx="3718882" cy="2103492"/>
          </a:xfrm>
          <a:prstGeom prst="rect">
            <a:avLst/>
          </a:prstGeom>
          <a:effectLst>
            <a:outerShdw blurRad="50800" dist="101600" dir="5400000" sx="102000" sy="102000" algn="ctr" rotWithShape="0">
              <a:schemeClr val="tx1">
                <a:alpha val="40000"/>
              </a:schemeClr>
            </a:outerShdw>
          </a:effectLst>
        </p:spPr>
      </p:pic>
      <p:sp>
        <p:nvSpPr>
          <p:cNvPr id="14" name="Rectangle 13">
            <a:extLst>
              <a:ext uri="{FF2B5EF4-FFF2-40B4-BE49-F238E27FC236}">
                <a16:creationId xmlns:a16="http://schemas.microsoft.com/office/drawing/2014/main" id="{59E331AC-50A0-4905-A98B-2D7F1F1923C8}"/>
              </a:ext>
            </a:extLst>
          </p:cNvPr>
          <p:cNvSpPr/>
          <p:nvPr/>
        </p:nvSpPr>
        <p:spPr>
          <a:xfrm>
            <a:off x="1909186" y="5501473"/>
            <a:ext cx="396909" cy="60290"/>
          </a:xfrm>
          <a:prstGeom prst="rect">
            <a:avLst/>
          </a:prstGeom>
          <a:solidFill>
            <a:srgbClr val="536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a:solidFill>
                  <a:srgbClr val="AC966B"/>
                </a:solidFill>
              </a:rPr>
              <a:t>Teams</a:t>
            </a:r>
          </a:p>
        </p:txBody>
      </p:sp>
      <p:sp>
        <p:nvSpPr>
          <p:cNvPr id="15" name="Rectangle 14">
            <a:extLst>
              <a:ext uri="{FF2B5EF4-FFF2-40B4-BE49-F238E27FC236}">
                <a16:creationId xmlns:a16="http://schemas.microsoft.com/office/drawing/2014/main" id="{38099C41-88D2-4C23-98FF-06B550EB03F6}"/>
              </a:ext>
            </a:extLst>
          </p:cNvPr>
          <p:cNvSpPr/>
          <p:nvPr/>
        </p:nvSpPr>
        <p:spPr>
          <a:xfrm>
            <a:off x="1750423" y="5430742"/>
            <a:ext cx="783771" cy="2264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9EAC61-5522-48C5-B313-07C8896B7EB6}"/>
              </a:ext>
            </a:extLst>
          </p:cNvPr>
          <p:cNvSpPr/>
          <p:nvPr/>
        </p:nvSpPr>
        <p:spPr>
          <a:xfrm>
            <a:off x="2033452" y="3567022"/>
            <a:ext cx="783771" cy="2264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DB6B690D-0E82-47D1-A88F-C1CF27D2CE01}"/>
              </a:ext>
            </a:extLst>
          </p:cNvPr>
          <p:cNvPicPr>
            <a:picLocks noChangeAspect="1"/>
          </p:cNvPicPr>
          <p:nvPr/>
        </p:nvPicPr>
        <p:blipFill>
          <a:blip r:embed="rId5"/>
          <a:stretch>
            <a:fillRect/>
          </a:stretch>
        </p:blipFill>
        <p:spPr>
          <a:xfrm>
            <a:off x="368273" y="49497"/>
            <a:ext cx="3718882" cy="2493480"/>
          </a:xfrm>
          <a:prstGeom prst="rect">
            <a:avLst/>
          </a:prstGeom>
          <a:effectLst>
            <a:outerShdw blurRad="50800" dist="101600" dir="5400000" sx="102000" sy="102000" algn="ctr" rotWithShape="0">
              <a:srgbClr val="000000">
                <a:alpha val="40000"/>
              </a:srgbClr>
            </a:outerShdw>
          </a:effectLst>
        </p:spPr>
      </p:pic>
      <p:cxnSp>
        <p:nvCxnSpPr>
          <p:cNvPr id="39" name="Connector: Elbow 38">
            <a:extLst>
              <a:ext uri="{FF2B5EF4-FFF2-40B4-BE49-F238E27FC236}">
                <a16:creationId xmlns:a16="http://schemas.microsoft.com/office/drawing/2014/main" id="{CD2AB21E-B7C2-4117-9120-FEBE730DC610}"/>
              </a:ext>
            </a:extLst>
          </p:cNvPr>
          <p:cNvCxnSpPr>
            <a:stCxn id="15" idx="1"/>
            <a:endCxn id="4" idx="1"/>
          </p:cNvCxnSpPr>
          <p:nvPr/>
        </p:nvCxnSpPr>
        <p:spPr>
          <a:xfrm rot="10800000" flipH="1">
            <a:off x="1750423" y="3627328"/>
            <a:ext cx="78142" cy="1916627"/>
          </a:xfrm>
          <a:prstGeom prst="bentConnector3">
            <a:avLst>
              <a:gd name="adj1" fmla="val -29254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69307C1B-17E7-4F99-BF7C-FC1D4875DE30}"/>
              </a:ext>
            </a:extLst>
          </p:cNvPr>
          <p:cNvCxnSpPr>
            <a:stCxn id="4" idx="1"/>
            <a:endCxn id="29" idx="1"/>
          </p:cNvCxnSpPr>
          <p:nvPr/>
        </p:nvCxnSpPr>
        <p:spPr>
          <a:xfrm rot="10800000">
            <a:off x="368273" y="1296237"/>
            <a:ext cx="1460292" cy="2331090"/>
          </a:xfrm>
          <a:prstGeom prst="bentConnector3">
            <a:avLst>
              <a:gd name="adj1" fmla="val 11565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3DC4165-CE0C-40E8-AF11-B56D97F64CBC}"/>
              </a:ext>
            </a:extLst>
          </p:cNvPr>
          <p:cNvSpPr txBox="1"/>
          <p:nvPr/>
        </p:nvSpPr>
        <p:spPr>
          <a:xfrm>
            <a:off x="8113903" y="751290"/>
            <a:ext cx="4007767" cy="1200329"/>
          </a:xfrm>
          <a:prstGeom prst="rect">
            <a:avLst/>
          </a:prstGeom>
          <a:noFill/>
        </p:spPr>
        <p:txBody>
          <a:bodyPr wrap="square" rtlCol="0">
            <a:spAutoFit/>
          </a:bodyPr>
          <a:lstStyle/>
          <a:p>
            <a:r>
              <a:rPr lang="en-US" sz="3600" b="1" dirty="0">
                <a:solidFill>
                  <a:srgbClr val="002060"/>
                </a:solidFill>
                <a:latin typeface="Dubai" panose="020B0503030403030204" pitchFamily="34" charset="-78"/>
                <a:cs typeface="Dubai" panose="020B0503030403030204" pitchFamily="34" charset="-78"/>
              </a:rPr>
              <a:t>Digital Classroom:</a:t>
            </a:r>
          </a:p>
          <a:p>
            <a:r>
              <a:rPr lang="en-US" sz="3600" b="1" dirty="0">
                <a:solidFill>
                  <a:srgbClr val="002060"/>
                </a:solidFill>
                <a:latin typeface="Dubai" panose="020B0503030403030204" pitchFamily="34" charset="-78"/>
                <a:cs typeface="Dubai" panose="020B0503030403030204" pitchFamily="34" charset="-78"/>
              </a:rPr>
              <a:t>SAKAI + TEAMS</a:t>
            </a:r>
          </a:p>
        </p:txBody>
      </p:sp>
      <p:sp>
        <p:nvSpPr>
          <p:cNvPr id="46" name="TextBox 45">
            <a:extLst>
              <a:ext uri="{FF2B5EF4-FFF2-40B4-BE49-F238E27FC236}">
                <a16:creationId xmlns:a16="http://schemas.microsoft.com/office/drawing/2014/main" id="{F933A238-C285-47A1-A0AC-A9D23C12AB71}"/>
              </a:ext>
            </a:extLst>
          </p:cNvPr>
          <p:cNvSpPr txBox="1"/>
          <p:nvPr/>
        </p:nvSpPr>
        <p:spPr>
          <a:xfrm>
            <a:off x="8184233" y="1951619"/>
            <a:ext cx="3867108" cy="4801314"/>
          </a:xfrm>
          <a:prstGeom prst="rect">
            <a:avLst/>
          </a:prstGeom>
          <a:noFill/>
        </p:spPr>
        <p:txBody>
          <a:bodyPr wrap="square" rtlCol="0">
            <a:spAutoFit/>
          </a:bodyPr>
          <a:lstStyle/>
          <a:p>
            <a:r>
              <a:rPr lang="en-US" b="1" dirty="0">
                <a:solidFill>
                  <a:srgbClr val="002060"/>
                </a:solidFill>
                <a:latin typeface="Abadi Extra Light" panose="020B0204020104020204" pitchFamily="34" charset="0"/>
                <a:cs typeface="Dubai" panose="020B0503030403030204" pitchFamily="34" charset="-78"/>
              </a:rPr>
              <a:t>FY 22:</a:t>
            </a:r>
          </a:p>
          <a:p>
            <a:r>
              <a:rPr lang="en-US" dirty="0">
                <a:solidFill>
                  <a:srgbClr val="002060"/>
                </a:solidFill>
                <a:latin typeface="Abadi Extra Light" panose="020B0204020104020204" pitchFamily="34" charset="0"/>
                <a:cs typeface="Dubai" panose="020B0503030403030204" pitchFamily="34" charset="-78"/>
              </a:rPr>
              <a:t>Determination: Sakai plus MS Teams satisfies faculty and student requirements</a:t>
            </a:r>
          </a:p>
          <a:p>
            <a:endParaRPr lang="en-US" dirty="0">
              <a:solidFill>
                <a:srgbClr val="002060"/>
              </a:solidFill>
              <a:latin typeface="Abadi Extra Light" panose="020B0204020104020204" pitchFamily="34" charset="0"/>
              <a:cs typeface="Dubai" panose="020B0503030403030204" pitchFamily="34" charset="-78"/>
            </a:endParaRPr>
          </a:p>
          <a:p>
            <a:r>
              <a:rPr lang="en-US" b="1" dirty="0">
                <a:solidFill>
                  <a:srgbClr val="002060"/>
                </a:solidFill>
                <a:latin typeface="Abadi Extra Light" panose="020B0204020104020204" pitchFamily="34" charset="0"/>
                <a:cs typeface="Dubai" panose="020B0503030403030204" pitchFamily="34" charset="-78"/>
              </a:rPr>
              <a:t>FY23:</a:t>
            </a:r>
          </a:p>
          <a:p>
            <a:r>
              <a:rPr lang="en-US" dirty="0">
                <a:solidFill>
                  <a:srgbClr val="002060"/>
                </a:solidFill>
                <a:latin typeface="Abadi Extra Light" panose="020B0204020104020204" pitchFamily="34" charset="0"/>
                <a:cs typeface="Dubai" panose="020B0503030403030204" pitchFamily="34" charset="-78"/>
              </a:rPr>
              <a:t>1. Leverage the strengths of both platforms for optimal course delivery</a:t>
            </a:r>
          </a:p>
          <a:p>
            <a:pPr marL="342900" indent="-342900">
              <a:buFontTx/>
              <a:buChar char="-"/>
            </a:pPr>
            <a:r>
              <a:rPr lang="en-US" dirty="0">
                <a:solidFill>
                  <a:srgbClr val="002060"/>
                </a:solidFill>
                <a:latin typeface="Abadi Extra Light" panose="020B0204020104020204" pitchFamily="34" charset="0"/>
                <a:cs typeface="Dubai" panose="020B0503030403030204" pitchFamily="34" charset="-78"/>
              </a:rPr>
              <a:t>Sakai for course content organization and storage</a:t>
            </a:r>
          </a:p>
          <a:p>
            <a:pPr marL="342900" indent="-342900">
              <a:buFontTx/>
              <a:buChar char="-"/>
            </a:pPr>
            <a:r>
              <a:rPr lang="en-US" dirty="0">
                <a:solidFill>
                  <a:srgbClr val="002060"/>
                </a:solidFill>
                <a:latin typeface="Abadi Extra Light" panose="020B0204020104020204" pitchFamily="34" charset="0"/>
                <a:cs typeface="Dubai" panose="020B0503030403030204" pitchFamily="34" charset="-78"/>
              </a:rPr>
              <a:t>Teams for communication, real-time formative assessment (polling) and synchronous collaboration</a:t>
            </a:r>
          </a:p>
          <a:p>
            <a:endParaRPr lang="en-US" dirty="0">
              <a:solidFill>
                <a:srgbClr val="002060"/>
              </a:solidFill>
              <a:latin typeface="Abadi Extra Light" panose="020B0204020104020204" pitchFamily="34" charset="0"/>
              <a:cs typeface="Dubai" panose="020B0503030403030204" pitchFamily="34" charset="-78"/>
            </a:endParaRPr>
          </a:p>
          <a:p>
            <a:r>
              <a:rPr lang="en-US" dirty="0">
                <a:solidFill>
                  <a:srgbClr val="002060"/>
                </a:solidFill>
                <a:latin typeface="Abadi Extra Light" panose="020B0204020104020204" pitchFamily="34" charset="0"/>
                <a:cs typeface="Dubai" panose="020B0503030403030204" pitchFamily="34" charset="-78"/>
              </a:rPr>
              <a:t>2. Providing a foundation of standardization while still allowing faculty to design and deliver learning activities that support learning achievement</a:t>
            </a:r>
          </a:p>
        </p:txBody>
      </p:sp>
      <p:sp>
        <p:nvSpPr>
          <p:cNvPr id="17" name="TextBox 16">
            <a:extLst>
              <a:ext uri="{FF2B5EF4-FFF2-40B4-BE49-F238E27FC236}">
                <a16:creationId xmlns:a16="http://schemas.microsoft.com/office/drawing/2014/main" id="{6920BE7B-D3B9-4C52-9EC7-1079C223E3D1}"/>
              </a:ext>
            </a:extLst>
          </p:cNvPr>
          <p:cNvSpPr txBox="1"/>
          <p:nvPr/>
        </p:nvSpPr>
        <p:spPr>
          <a:xfrm>
            <a:off x="3459813" y="3039844"/>
            <a:ext cx="1557669" cy="200055"/>
          </a:xfrm>
          <a:prstGeom prst="rect">
            <a:avLst/>
          </a:prstGeom>
          <a:gradFill flip="none" rotWithShape="1">
            <a:gsLst>
              <a:gs pos="0">
                <a:srgbClr val="DCC42A"/>
              </a:gs>
              <a:gs pos="65000">
                <a:srgbClr val="EBDB36"/>
              </a:gs>
            </a:gsLst>
            <a:lin ang="0" scaled="1"/>
            <a:tileRect/>
          </a:gradFill>
        </p:spPr>
        <p:txBody>
          <a:bodyPr wrap="square" rtlCol="0">
            <a:spAutoFit/>
          </a:bodyPr>
          <a:lstStyle/>
          <a:p>
            <a:r>
              <a:rPr lang="en-US" sz="700"/>
              <a:t>Welcome to MN4115</a:t>
            </a:r>
          </a:p>
        </p:txBody>
      </p:sp>
      <p:pic>
        <p:nvPicPr>
          <p:cNvPr id="18" name="Picture 17">
            <a:extLst>
              <a:ext uri="{FF2B5EF4-FFF2-40B4-BE49-F238E27FC236}">
                <a16:creationId xmlns:a16="http://schemas.microsoft.com/office/drawing/2014/main" id="{7720B08D-3786-4878-B2FB-E1370590D97A}"/>
              </a:ext>
            </a:extLst>
          </p:cNvPr>
          <p:cNvPicPr>
            <a:picLocks noChangeAspect="1"/>
          </p:cNvPicPr>
          <p:nvPr/>
        </p:nvPicPr>
        <p:blipFill rotWithShape="1">
          <a:blip r:embed="rId6"/>
          <a:srcRect t="23700" b="19432"/>
          <a:stretch/>
        </p:blipFill>
        <p:spPr>
          <a:xfrm>
            <a:off x="2026196" y="237289"/>
            <a:ext cx="359695" cy="86673"/>
          </a:xfrm>
          <a:prstGeom prst="rect">
            <a:avLst/>
          </a:prstGeom>
        </p:spPr>
      </p:pic>
      <p:pic>
        <p:nvPicPr>
          <p:cNvPr id="19" name="Picture 18">
            <a:extLst>
              <a:ext uri="{FF2B5EF4-FFF2-40B4-BE49-F238E27FC236}">
                <a16:creationId xmlns:a16="http://schemas.microsoft.com/office/drawing/2014/main" id="{6DD21FBB-36B0-4EEA-84B2-2E1B0BD064DD}"/>
              </a:ext>
            </a:extLst>
          </p:cNvPr>
          <p:cNvPicPr>
            <a:picLocks noChangeAspect="1"/>
          </p:cNvPicPr>
          <p:nvPr/>
        </p:nvPicPr>
        <p:blipFill rotWithShape="1">
          <a:blip r:embed="rId6"/>
          <a:srcRect t="23700" b="19432"/>
          <a:stretch/>
        </p:blipFill>
        <p:spPr>
          <a:xfrm>
            <a:off x="5710953" y="265930"/>
            <a:ext cx="359695" cy="86673"/>
          </a:xfrm>
          <a:prstGeom prst="rect">
            <a:avLst/>
          </a:prstGeom>
        </p:spPr>
      </p:pic>
      <p:sp>
        <p:nvSpPr>
          <p:cNvPr id="20" name="TextBox 19">
            <a:extLst>
              <a:ext uri="{FF2B5EF4-FFF2-40B4-BE49-F238E27FC236}">
                <a16:creationId xmlns:a16="http://schemas.microsoft.com/office/drawing/2014/main" id="{0E2265D8-E7B2-44B3-BBD2-921968267B73}"/>
              </a:ext>
            </a:extLst>
          </p:cNvPr>
          <p:cNvSpPr txBox="1"/>
          <p:nvPr/>
        </p:nvSpPr>
        <p:spPr>
          <a:xfrm>
            <a:off x="2188443" y="2949417"/>
            <a:ext cx="869346" cy="169277"/>
          </a:xfrm>
          <a:prstGeom prst="rect">
            <a:avLst/>
          </a:prstGeom>
          <a:solidFill>
            <a:srgbClr val="ECECEC"/>
          </a:solidFill>
        </p:spPr>
        <p:txBody>
          <a:bodyPr wrap="square" rtlCol="0">
            <a:spAutoFit/>
          </a:bodyPr>
          <a:lstStyle/>
          <a:p>
            <a:r>
              <a:rPr lang="en-US" sz="500"/>
              <a:t>MN4115</a:t>
            </a:r>
          </a:p>
        </p:txBody>
      </p:sp>
    </p:spTree>
    <p:extLst>
      <p:ext uri="{BB962C8B-B14F-4D97-AF65-F5344CB8AC3E}">
        <p14:creationId xmlns:p14="http://schemas.microsoft.com/office/powerpoint/2010/main" val="324364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2CAB11-B287-4028-A0D5-E01CD52CAD86}"/>
              </a:ext>
            </a:extLst>
          </p:cNvPr>
          <p:cNvSpPr/>
          <p:nvPr/>
        </p:nvSpPr>
        <p:spPr>
          <a:xfrm>
            <a:off x="6376823" y="0"/>
            <a:ext cx="5815176" cy="6858000"/>
          </a:xfrm>
          <a:prstGeom prst="rect">
            <a:avLst/>
          </a:prstGeom>
          <a:solidFill>
            <a:schemeClr val="accent2">
              <a:lumMod val="20000"/>
              <a:lumOff val="80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F9BB6D-2FEA-4CD1-B841-AD6B07413A8A}"/>
              </a:ext>
            </a:extLst>
          </p:cNvPr>
          <p:cNvSpPr/>
          <p:nvPr/>
        </p:nvSpPr>
        <p:spPr>
          <a:xfrm>
            <a:off x="1254035" y="0"/>
            <a:ext cx="5122788" cy="6858000"/>
          </a:xfrm>
          <a:prstGeom prst="rect">
            <a:avLst/>
          </a:prstGeom>
          <a:solidFill>
            <a:srgbClr val="4472C4">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8283E4-CC12-4A35-B5AA-94B2F5F5BC43}"/>
              </a:ext>
            </a:extLst>
          </p:cNvPr>
          <p:cNvSpPr/>
          <p:nvPr/>
        </p:nvSpPr>
        <p:spPr>
          <a:xfrm>
            <a:off x="1175892" y="0"/>
            <a:ext cx="78143"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0856BD-EC20-47CD-95F7-CA714B657F6B}"/>
              </a:ext>
            </a:extLst>
          </p:cNvPr>
          <p:cNvSpPr/>
          <p:nvPr/>
        </p:nvSpPr>
        <p:spPr>
          <a:xfrm>
            <a:off x="0" y="0"/>
            <a:ext cx="1163404"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BF85F5F-8B64-4729-B607-33871E72A67B}"/>
              </a:ext>
            </a:extLst>
          </p:cNvPr>
          <p:cNvGrpSpPr/>
          <p:nvPr/>
        </p:nvGrpSpPr>
        <p:grpSpPr>
          <a:xfrm>
            <a:off x="4363020" y="767083"/>
            <a:ext cx="3986448" cy="646333"/>
            <a:chOff x="4625487" y="744697"/>
            <a:chExt cx="3986448" cy="646333"/>
          </a:xfrm>
        </p:grpSpPr>
        <p:sp>
          <p:nvSpPr>
            <p:cNvPr id="6" name="TextBox 5">
              <a:extLst>
                <a:ext uri="{FF2B5EF4-FFF2-40B4-BE49-F238E27FC236}">
                  <a16:creationId xmlns:a16="http://schemas.microsoft.com/office/drawing/2014/main" id="{5D250FB1-E830-4DC7-B940-4731FE190904}"/>
                </a:ext>
              </a:extLst>
            </p:cNvPr>
            <p:cNvSpPr txBox="1"/>
            <p:nvPr/>
          </p:nvSpPr>
          <p:spPr>
            <a:xfrm>
              <a:off x="4625487" y="744699"/>
              <a:ext cx="1470513" cy="646331"/>
            </a:xfrm>
            <a:prstGeom prst="rect">
              <a:avLst/>
            </a:prstGeom>
            <a:noFill/>
          </p:spPr>
          <p:txBody>
            <a:bodyPr wrap="square" rtlCol="0">
              <a:spAutoFit/>
            </a:bodyPr>
            <a:lstStyle/>
            <a:p>
              <a:r>
                <a:rPr lang="en-US" sz="3600" b="1" dirty="0">
                  <a:solidFill>
                    <a:srgbClr val="002060"/>
                  </a:solidFill>
                  <a:latin typeface="Dubai" panose="020B0503030403030204" pitchFamily="34" charset="-78"/>
                  <a:cs typeface="Dubai" panose="020B0503030403030204" pitchFamily="34" charset="-78"/>
                </a:rPr>
                <a:t>SAKAI</a:t>
              </a:r>
            </a:p>
          </p:txBody>
        </p:sp>
        <p:sp>
          <p:nvSpPr>
            <p:cNvPr id="7" name="TextBox 6">
              <a:extLst>
                <a:ext uri="{FF2B5EF4-FFF2-40B4-BE49-F238E27FC236}">
                  <a16:creationId xmlns:a16="http://schemas.microsoft.com/office/drawing/2014/main" id="{CF7EA364-9082-4B8E-AEFC-F156E522358C}"/>
                </a:ext>
              </a:extLst>
            </p:cNvPr>
            <p:cNvSpPr txBox="1"/>
            <p:nvPr/>
          </p:nvSpPr>
          <p:spPr>
            <a:xfrm>
              <a:off x="6352798" y="744698"/>
              <a:ext cx="467467" cy="646331"/>
            </a:xfrm>
            <a:prstGeom prst="rect">
              <a:avLst/>
            </a:prstGeom>
            <a:noFill/>
          </p:spPr>
          <p:txBody>
            <a:bodyPr wrap="square" rtlCol="0">
              <a:spAutoFit/>
            </a:bodyPr>
            <a:lstStyle/>
            <a:p>
              <a:r>
                <a:rPr lang="en-US" sz="3600" b="1" dirty="0">
                  <a:solidFill>
                    <a:srgbClr val="002060"/>
                  </a:solidFill>
                  <a:latin typeface="Dubai" panose="020B0503030403030204" pitchFamily="34" charset="-78"/>
                  <a:cs typeface="Dubai" panose="020B0503030403030204" pitchFamily="34" charset="-78"/>
                </a:rPr>
                <a:t>+</a:t>
              </a:r>
            </a:p>
          </p:txBody>
        </p:sp>
        <p:sp>
          <p:nvSpPr>
            <p:cNvPr id="8" name="TextBox 7">
              <a:extLst>
                <a:ext uri="{FF2B5EF4-FFF2-40B4-BE49-F238E27FC236}">
                  <a16:creationId xmlns:a16="http://schemas.microsoft.com/office/drawing/2014/main" id="{93138E25-27C3-45E9-B99F-B6DF8ECB8FA4}"/>
                </a:ext>
              </a:extLst>
            </p:cNvPr>
            <p:cNvSpPr txBox="1"/>
            <p:nvPr/>
          </p:nvSpPr>
          <p:spPr>
            <a:xfrm>
              <a:off x="6791314" y="744697"/>
              <a:ext cx="1820621" cy="646331"/>
            </a:xfrm>
            <a:prstGeom prst="rect">
              <a:avLst/>
            </a:prstGeom>
            <a:noFill/>
          </p:spPr>
          <p:txBody>
            <a:bodyPr wrap="square" rtlCol="0">
              <a:spAutoFit/>
            </a:bodyPr>
            <a:lstStyle/>
            <a:p>
              <a:r>
                <a:rPr lang="en-US" sz="3600" b="1" dirty="0">
                  <a:solidFill>
                    <a:srgbClr val="002060"/>
                  </a:solidFill>
                  <a:latin typeface="Dubai" panose="020B0503030403030204" pitchFamily="34" charset="-78"/>
                  <a:cs typeface="Dubai" panose="020B0503030403030204" pitchFamily="34" charset="-78"/>
                </a:rPr>
                <a:t>TEAMS</a:t>
              </a:r>
            </a:p>
          </p:txBody>
        </p:sp>
      </p:grpSp>
      <p:graphicFrame>
        <p:nvGraphicFramePr>
          <p:cNvPr id="11" name="Table 10">
            <a:extLst>
              <a:ext uri="{FF2B5EF4-FFF2-40B4-BE49-F238E27FC236}">
                <a16:creationId xmlns:a16="http://schemas.microsoft.com/office/drawing/2014/main" id="{18A8C9DC-7305-4268-ACD5-DF2272B276E6}"/>
              </a:ext>
            </a:extLst>
          </p:cNvPr>
          <p:cNvGraphicFramePr>
            <a:graphicFrameLocks noGrp="1"/>
          </p:cNvGraphicFramePr>
          <p:nvPr>
            <p:extLst>
              <p:ext uri="{D42A27DB-BD31-4B8C-83A1-F6EECF244321}">
                <p14:modId xmlns:p14="http://schemas.microsoft.com/office/powerpoint/2010/main" val="3790257722"/>
              </p:ext>
            </p:extLst>
          </p:nvPr>
        </p:nvGraphicFramePr>
        <p:xfrm>
          <a:off x="6816714" y="2345354"/>
          <a:ext cx="3970867" cy="4235768"/>
        </p:xfrm>
        <a:graphic>
          <a:graphicData uri="http://schemas.openxmlformats.org/drawingml/2006/table">
            <a:tbl>
              <a:tblPr/>
              <a:tblGrid>
                <a:gridCol w="3970867">
                  <a:extLst>
                    <a:ext uri="{9D8B030D-6E8A-4147-A177-3AD203B41FA5}">
                      <a16:colId xmlns:a16="http://schemas.microsoft.com/office/drawing/2014/main" val="1407721975"/>
                    </a:ext>
                  </a:extLst>
                </a:gridCol>
              </a:tblGrid>
              <a:tr h="179807">
                <a:tc>
                  <a:txBody>
                    <a:bodyPr/>
                    <a:lstStyle/>
                    <a:p>
                      <a:pPr algn="l" fontAlgn="b"/>
                      <a:r>
                        <a:rPr lang="en-US" sz="1100" b="1" i="0" u="none" strike="noStrike" dirty="0">
                          <a:solidFill>
                            <a:srgbClr val="000000"/>
                          </a:solidFill>
                          <a:effectLst/>
                          <a:latin typeface="Calibri" panose="020F0502020204030204" pitchFamily="34" charset="0"/>
                        </a:rPr>
                        <a:t>Communication</a:t>
                      </a:r>
                    </a:p>
                  </a:txBody>
                  <a:tcPr marL="7192" marR="7192" marT="719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05405400"/>
                  </a:ext>
                </a:extLst>
              </a:tr>
              <a:tr h="179807">
                <a:tc>
                  <a:txBody>
                    <a:bodyPr/>
                    <a:lstStyle/>
                    <a:p>
                      <a:pPr algn="l" fontAlgn="b"/>
                      <a:r>
                        <a:rPr lang="en-US" sz="1100" b="0" i="0" u="none" strike="noStrike" dirty="0">
                          <a:solidFill>
                            <a:srgbClr val="000000"/>
                          </a:solidFill>
                          <a:effectLst/>
                          <a:latin typeface="Calibri" panose="020F0502020204030204" pitchFamily="34" charset="0"/>
                        </a:rPr>
                        <a:t>Breakout rooms*</a:t>
                      </a:r>
                    </a:p>
                  </a:txBody>
                  <a:tcPr marL="7192" marR="7192" marT="719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4782276"/>
                  </a:ext>
                </a:extLst>
              </a:tr>
              <a:tr h="172615">
                <a:tc>
                  <a:txBody>
                    <a:bodyPr/>
                    <a:lstStyle/>
                    <a:p>
                      <a:pPr algn="l" fontAlgn="b"/>
                      <a:r>
                        <a:rPr lang="en-US" sz="1100" b="0" i="0" u="none" strike="noStrike" dirty="0">
                          <a:solidFill>
                            <a:srgbClr val="000000"/>
                          </a:solidFill>
                          <a:effectLst/>
                          <a:latin typeface="Calibri" panose="020F0502020204030204" pitchFamily="34" charset="0"/>
                        </a:rPr>
                        <a:t>Live polling*</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943440003"/>
                  </a:ext>
                </a:extLst>
              </a:tr>
              <a:tr h="172615">
                <a:tc>
                  <a:txBody>
                    <a:bodyPr/>
                    <a:lstStyle/>
                    <a:p>
                      <a:pPr algn="l" fontAlgn="b"/>
                      <a:r>
                        <a:rPr lang="en-US" sz="1100" b="0" i="0" u="none" strike="noStrike">
                          <a:solidFill>
                            <a:srgbClr val="000000"/>
                          </a:solidFill>
                          <a:effectLst/>
                          <a:latin typeface="Calibri" panose="020F0502020204030204" pitchFamily="34" charset="0"/>
                        </a:rPr>
                        <a:t>Chat</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201157677"/>
                  </a:ext>
                </a:extLst>
              </a:tr>
              <a:tr h="172615">
                <a:tc>
                  <a:txBody>
                    <a:bodyPr/>
                    <a:lstStyle/>
                    <a:p>
                      <a:pPr algn="l" fontAlgn="b"/>
                      <a:r>
                        <a:rPr lang="en-US" sz="1100" b="0" i="0" u="none" strike="noStrike" dirty="0">
                          <a:solidFill>
                            <a:srgbClr val="000000"/>
                          </a:solidFill>
                          <a:effectLst/>
                          <a:latin typeface="Calibri" panose="020F0502020204030204" pitchFamily="34" charset="0"/>
                        </a:rPr>
                        <a:t>In-platform messaging</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2031161576"/>
                  </a:ext>
                </a:extLst>
              </a:tr>
              <a:tr h="172615">
                <a:tc>
                  <a:txBody>
                    <a:bodyPr/>
                    <a:lstStyle/>
                    <a:p>
                      <a:pPr algn="l" fontAlgn="b"/>
                      <a:r>
                        <a:rPr lang="en-US" sz="1100" b="0" i="0" u="none" strike="noStrike" dirty="0">
                          <a:solidFill>
                            <a:srgbClr val="000000"/>
                          </a:solidFill>
                          <a:effectLst/>
                          <a:latin typeface="Calibri" panose="020F0502020204030204" pitchFamily="34" charset="0"/>
                        </a:rPr>
                        <a:t>External participation in-meeting capabilities*</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3789887640"/>
                  </a:ext>
                </a:extLst>
              </a:tr>
              <a:tr h="172615">
                <a:tc>
                  <a:txBody>
                    <a:bodyPr/>
                    <a:lstStyle/>
                    <a:p>
                      <a:pPr algn="l" fontAlgn="b"/>
                      <a:r>
                        <a:rPr lang="en-US" sz="1100" b="0" i="0" u="none" strike="noStrike" dirty="0">
                          <a:solidFill>
                            <a:srgbClr val="000000"/>
                          </a:solidFill>
                          <a:effectLst/>
                          <a:latin typeface="Calibri" panose="020F0502020204030204" pitchFamily="34" charset="0"/>
                        </a:rPr>
                        <a:t>Dial-in only option</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904234724"/>
                  </a:ext>
                </a:extLst>
              </a:tr>
              <a:tr h="172615">
                <a:tc>
                  <a:txBody>
                    <a:bodyPr/>
                    <a:lstStyle/>
                    <a:p>
                      <a:pPr algn="l" fontAlgn="b"/>
                      <a:endParaRPr lang="en-US" sz="1100" b="0" i="0" u="none" strike="noStrike" dirty="0">
                        <a:solidFill>
                          <a:srgbClr val="000000"/>
                        </a:solidFill>
                        <a:effectLst/>
                        <a:latin typeface="Calibri" panose="020F0502020204030204" pitchFamily="34" charset="0"/>
                      </a:endParaRP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1909013044"/>
                  </a:ext>
                </a:extLst>
              </a:tr>
              <a:tr h="179807">
                <a:tc>
                  <a:txBody>
                    <a:bodyPr/>
                    <a:lstStyle/>
                    <a:p>
                      <a:pPr algn="l" fontAlgn="b"/>
                      <a:r>
                        <a:rPr lang="en-US" sz="1100" b="1" i="0" u="none" strike="noStrike">
                          <a:solidFill>
                            <a:srgbClr val="000000"/>
                          </a:solidFill>
                          <a:effectLst/>
                          <a:latin typeface="Calibri" panose="020F0502020204030204" pitchFamily="34" charset="0"/>
                        </a:rPr>
                        <a:t>Collaboration</a:t>
                      </a:r>
                    </a:p>
                  </a:txBody>
                  <a:tcPr marL="7192" marR="7192" marT="719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66782623"/>
                  </a:ext>
                </a:extLst>
              </a:tr>
              <a:tr h="179807">
                <a:tc>
                  <a:txBody>
                    <a:bodyPr/>
                    <a:lstStyle/>
                    <a:p>
                      <a:pPr algn="l" fontAlgn="b"/>
                      <a:r>
                        <a:rPr lang="en-US" sz="1100" b="0" i="0" u="none" strike="noStrike" dirty="0">
                          <a:solidFill>
                            <a:srgbClr val="000000"/>
                          </a:solidFill>
                          <a:effectLst/>
                          <a:latin typeface="Calibri" panose="020F0502020204030204" pitchFamily="34" charset="0"/>
                        </a:rPr>
                        <a:t>Digital student collaboration space</a:t>
                      </a:r>
                    </a:p>
                  </a:txBody>
                  <a:tcPr marL="7192" marR="7192" marT="719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8447894"/>
                  </a:ext>
                </a:extLst>
              </a:tr>
              <a:tr h="159404">
                <a:tc>
                  <a:txBody>
                    <a:bodyPr/>
                    <a:lstStyle/>
                    <a:p>
                      <a:pPr marL="233363" indent="-233363" algn="l" fontAlgn="b"/>
                      <a:r>
                        <a:rPr lang="en-US" sz="1100" b="0" i="0" u="none" strike="noStrike" dirty="0">
                          <a:solidFill>
                            <a:srgbClr val="000000"/>
                          </a:solidFill>
                          <a:effectLst/>
                          <a:latin typeface="Calibri" panose="020F0502020204030204" pitchFamily="34" charset="0"/>
                        </a:rPr>
                        <a:t>Whiteboard </a:t>
                      </a:r>
                      <a:r>
                        <a:rPr lang="en-US" sz="1100" b="0" i="1" u="none" strike="noStrike" dirty="0">
                          <a:solidFill>
                            <a:srgbClr val="000000"/>
                          </a:solidFill>
                          <a:effectLst/>
                          <a:latin typeface="Calibri" panose="020F0502020204030204" pitchFamily="34" charset="0"/>
                        </a:rPr>
                        <a:t>(native platform cannot record whiteboard)</a:t>
                      </a:r>
                    </a:p>
                  </a:txBody>
                  <a:tcPr marL="7192" marR="7192" marT="7192" marB="0" anchor="b">
                    <a:lnL>
                      <a:noFill/>
                    </a:lnL>
                    <a:lnR>
                      <a:noFill/>
                    </a:lnR>
                    <a:lnT>
                      <a:noFill/>
                    </a:lnT>
                    <a:lnB>
                      <a:noFill/>
                    </a:lnB>
                  </a:tcPr>
                </a:tc>
                <a:extLst>
                  <a:ext uri="{0D108BD9-81ED-4DB2-BD59-A6C34878D82A}">
                    <a16:rowId xmlns:a16="http://schemas.microsoft.com/office/drawing/2014/main" val="2466419240"/>
                  </a:ext>
                </a:extLst>
              </a:tr>
              <a:tr h="172615">
                <a:tc>
                  <a:txBody>
                    <a:bodyPr/>
                    <a:lstStyle/>
                    <a:p>
                      <a:pPr algn="l" fontAlgn="b"/>
                      <a:r>
                        <a:rPr lang="en-US" sz="1100" b="0" i="0" u="none" strike="noStrike" dirty="0">
                          <a:solidFill>
                            <a:srgbClr val="000000"/>
                          </a:solidFill>
                          <a:effectLst/>
                          <a:latin typeface="Calibri" panose="020F0502020204030204" pitchFamily="34" charset="0"/>
                        </a:rPr>
                        <a:t>Virtual lab environment  (Azure lab services)</a:t>
                      </a:r>
                    </a:p>
                  </a:txBody>
                  <a:tcPr marL="7192" marR="7192" marT="7192" marB="0" anchor="b">
                    <a:lnL>
                      <a:noFill/>
                    </a:lnL>
                    <a:lnR>
                      <a:noFill/>
                    </a:lnR>
                    <a:lnT>
                      <a:noFill/>
                    </a:lnT>
                    <a:lnB>
                      <a:noFill/>
                    </a:lnB>
                  </a:tcPr>
                </a:tc>
                <a:extLst>
                  <a:ext uri="{0D108BD9-81ED-4DB2-BD59-A6C34878D82A}">
                    <a16:rowId xmlns:a16="http://schemas.microsoft.com/office/drawing/2014/main" val="2847089383"/>
                  </a:ext>
                </a:extLst>
              </a:tr>
              <a:tr h="172615">
                <a:tc>
                  <a:txBody>
                    <a:bodyPr/>
                    <a:lstStyle/>
                    <a:p>
                      <a:pPr algn="l" fontAlgn="b"/>
                      <a:r>
                        <a:rPr lang="en-US" sz="1100" b="0" i="0" u="none" strike="noStrike" dirty="0">
                          <a:solidFill>
                            <a:srgbClr val="000000"/>
                          </a:solidFill>
                          <a:effectLst/>
                          <a:latin typeface="Calibri" panose="020F0502020204030204" pitchFamily="34" charset="0"/>
                        </a:rPr>
                        <a:t>Student export of course materials  </a:t>
                      </a:r>
                    </a:p>
                  </a:txBody>
                  <a:tcPr marL="7192" marR="7192" marT="7192" marB="0" anchor="b">
                    <a:lnL>
                      <a:noFill/>
                    </a:lnL>
                    <a:lnR>
                      <a:noFill/>
                    </a:lnR>
                    <a:lnT>
                      <a:noFill/>
                    </a:lnT>
                    <a:lnB>
                      <a:noFill/>
                    </a:lnB>
                  </a:tcPr>
                </a:tc>
                <a:extLst>
                  <a:ext uri="{0D108BD9-81ED-4DB2-BD59-A6C34878D82A}">
                    <a16:rowId xmlns:a16="http://schemas.microsoft.com/office/drawing/2014/main" val="934777077"/>
                  </a:ext>
                </a:extLst>
              </a:tr>
              <a:tr h="172615">
                <a:tc>
                  <a:txBody>
                    <a:bodyPr/>
                    <a:lstStyle/>
                    <a:p>
                      <a:pPr algn="l" fontAlgn="b"/>
                      <a:r>
                        <a:rPr lang="en-US" sz="1100" b="0" i="0" u="none" strike="noStrike">
                          <a:solidFill>
                            <a:srgbClr val="000000"/>
                          </a:solidFill>
                          <a:effectLst/>
                          <a:latin typeface="Calibri" panose="020F0502020204030204" pitchFamily="34" charset="0"/>
                        </a:rPr>
                        <a:t>External file sharing</a:t>
                      </a:r>
                    </a:p>
                  </a:txBody>
                  <a:tcPr marL="7192" marR="7192" marT="7192" marB="0" anchor="b">
                    <a:lnL>
                      <a:noFill/>
                    </a:lnL>
                    <a:lnR>
                      <a:noFill/>
                    </a:lnR>
                    <a:lnT>
                      <a:noFill/>
                    </a:lnT>
                    <a:lnB>
                      <a:noFill/>
                    </a:lnB>
                  </a:tcPr>
                </a:tc>
                <a:extLst>
                  <a:ext uri="{0D108BD9-81ED-4DB2-BD59-A6C34878D82A}">
                    <a16:rowId xmlns:a16="http://schemas.microsoft.com/office/drawing/2014/main" val="322141561"/>
                  </a:ext>
                </a:extLst>
              </a:tr>
              <a:tr h="172615">
                <a:tc>
                  <a:txBody>
                    <a:bodyPr/>
                    <a:lstStyle/>
                    <a:p>
                      <a:pPr algn="l" fontAlgn="b"/>
                      <a:endParaRPr lang="en-US" sz="1100" b="0" i="0" u="none" strike="noStrike" dirty="0">
                        <a:solidFill>
                          <a:srgbClr val="000000"/>
                        </a:solidFill>
                        <a:effectLst/>
                        <a:latin typeface="Calibri" panose="020F0502020204030204" pitchFamily="34" charset="0"/>
                      </a:endParaRPr>
                    </a:p>
                  </a:txBody>
                  <a:tcPr marL="7192" marR="7192" marT="7192" marB="0" anchor="b">
                    <a:lnL>
                      <a:noFill/>
                    </a:lnL>
                    <a:lnR>
                      <a:noFill/>
                    </a:lnR>
                    <a:lnT>
                      <a:noFill/>
                    </a:lnT>
                    <a:lnB>
                      <a:noFill/>
                    </a:lnB>
                  </a:tcPr>
                </a:tc>
                <a:extLst>
                  <a:ext uri="{0D108BD9-81ED-4DB2-BD59-A6C34878D82A}">
                    <a16:rowId xmlns:a16="http://schemas.microsoft.com/office/drawing/2014/main" val="1280270942"/>
                  </a:ext>
                </a:extLst>
              </a:tr>
              <a:tr h="179807">
                <a:tc>
                  <a:txBody>
                    <a:bodyPr/>
                    <a:lstStyle/>
                    <a:p>
                      <a:pPr algn="l" fontAlgn="b"/>
                      <a:r>
                        <a:rPr lang="en-US" sz="1100" b="1" i="0" u="none" strike="noStrike">
                          <a:solidFill>
                            <a:srgbClr val="000000"/>
                          </a:solidFill>
                          <a:effectLst/>
                          <a:latin typeface="Calibri" panose="020F0502020204030204" pitchFamily="34" charset="0"/>
                        </a:rPr>
                        <a:t>Access</a:t>
                      </a:r>
                    </a:p>
                  </a:txBody>
                  <a:tcPr marL="7192" marR="7192" marT="719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48953720"/>
                  </a:ext>
                </a:extLst>
              </a:tr>
              <a:tr h="179807">
                <a:tc>
                  <a:txBody>
                    <a:bodyPr/>
                    <a:lstStyle/>
                    <a:p>
                      <a:pPr marL="228600" indent="-228600" algn="l" fontAlgn="b"/>
                      <a:r>
                        <a:rPr lang="en-US" sz="1100" b="0" i="0" u="none" strike="noStrike" dirty="0">
                          <a:solidFill>
                            <a:srgbClr val="000000"/>
                          </a:solidFill>
                          <a:effectLst/>
                          <a:latin typeface="Calibri" panose="020F0502020204030204" pitchFamily="34" charset="0"/>
                        </a:rPr>
                        <a:t>Student access to course materials after completion of a course </a:t>
                      </a:r>
                    </a:p>
                  </a:txBody>
                  <a:tcPr marL="7192" marR="7192" marT="719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89667650"/>
                  </a:ext>
                </a:extLst>
              </a:tr>
              <a:tr h="172615">
                <a:tc>
                  <a:txBody>
                    <a:bodyPr/>
                    <a:lstStyle/>
                    <a:p>
                      <a:pPr algn="l" fontAlgn="b"/>
                      <a:r>
                        <a:rPr lang="en-US" sz="1100" b="0" i="0" u="none" strike="noStrike" dirty="0">
                          <a:solidFill>
                            <a:srgbClr val="000000"/>
                          </a:solidFill>
                          <a:effectLst/>
                          <a:latin typeface="Calibri" panose="020F0502020204030204" pitchFamily="34" charset="0"/>
                        </a:rPr>
                        <a:t>Recording </a:t>
                      </a:r>
                      <a:r>
                        <a:rPr lang="en-US" sz="1100" b="0" i="1" u="none" strike="noStrike" dirty="0">
                          <a:solidFill>
                            <a:srgbClr val="000000"/>
                          </a:solidFill>
                          <a:effectLst/>
                          <a:latin typeface="Calibri" panose="020F0502020204030204" pitchFamily="34" charset="0"/>
                        </a:rPr>
                        <a:t>(no audio only, and no native editing)</a:t>
                      </a:r>
                    </a:p>
                  </a:txBody>
                  <a:tcPr marL="7192" marR="7192" marT="7192" marB="0" anchor="b">
                    <a:lnL>
                      <a:noFill/>
                    </a:lnL>
                    <a:lnR>
                      <a:noFill/>
                    </a:lnR>
                    <a:lnT>
                      <a:noFill/>
                    </a:lnT>
                    <a:lnB>
                      <a:noFill/>
                    </a:lnB>
                  </a:tcPr>
                </a:tc>
                <a:extLst>
                  <a:ext uri="{0D108BD9-81ED-4DB2-BD59-A6C34878D82A}">
                    <a16:rowId xmlns:a16="http://schemas.microsoft.com/office/drawing/2014/main" val="3102892023"/>
                  </a:ext>
                </a:extLst>
              </a:tr>
              <a:tr h="172615">
                <a:tc>
                  <a:txBody>
                    <a:bodyPr/>
                    <a:lstStyle/>
                    <a:p>
                      <a:pPr algn="l" fontAlgn="b"/>
                      <a:endParaRPr lang="en-US" sz="1100" b="0" i="0" u="none" strike="noStrike" dirty="0">
                        <a:solidFill>
                          <a:srgbClr val="000000"/>
                        </a:solidFill>
                        <a:effectLst/>
                        <a:latin typeface="Calibri" panose="020F0502020204030204" pitchFamily="34" charset="0"/>
                      </a:endParaRPr>
                    </a:p>
                  </a:txBody>
                  <a:tcPr marL="7192" marR="7192" marT="7192" marB="0" anchor="b">
                    <a:lnL>
                      <a:noFill/>
                    </a:lnL>
                    <a:lnR>
                      <a:noFill/>
                    </a:lnR>
                    <a:lnT>
                      <a:noFill/>
                    </a:lnT>
                    <a:lnB>
                      <a:noFill/>
                    </a:lnB>
                  </a:tcPr>
                </a:tc>
                <a:extLst>
                  <a:ext uri="{0D108BD9-81ED-4DB2-BD59-A6C34878D82A}">
                    <a16:rowId xmlns:a16="http://schemas.microsoft.com/office/drawing/2014/main" val="4217777031"/>
                  </a:ext>
                </a:extLst>
              </a:tr>
              <a:tr h="179807">
                <a:tc>
                  <a:txBody>
                    <a:bodyPr/>
                    <a:lstStyle/>
                    <a:p>
                      <a:pPr algn="l" fontAlgn="b"/>
                      <a:r>
                        <a:rPr lang="en-US" sz="1100" b="1" i="0" u="none" strike="noStrike" dirty="0">
                          <a:solidFill>
                            <a:srgbClr val="000000"/>
                          </a:solidFill>
                          <a:effectLst/>
                          <a:latin typeface="Calibri" panose="020F0502020204030204" pitchFamily="34" charset="0"/>
                        </a:rPr>
                        <a:t>Management/Privacy</a:t>
                      </a:r>
                    </a:p>
                  </a:txBody>
                  <a:tcPr marL="7192" marR="7192" marT="719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9583682"/>
                  </a:ext>
                </a:extLst>
              </a:tr>
              <a:tr h="179807">
                <a:tc>
                  <a:txBody>
                    <a:bodyPr/>
                    <a:lstStyle/>
                    <a:p>
                      <a:pPr algn="l" fontAlgn="b"/>
                      <a:r>
                        <a:rPr lang="en-US" sz="1100" b="0" i="0" u="none" strike="noStrike" dirty="0">
                          <a:solidFill>
                            <a:srgbClr val="000000"/>
                          </a:solidFill>
                          <a:effectLst/>
                          <a:latin typeface="Calibri" panose="020F0502020204030204" pitchFamily="34" charset="0"/>
                        </a:rPr>
                        <a:t>Password-protect</a:t>
                      </a:r>
                    </a:p>
                  </a:txBody>
                  <a:tcPr marL="7192" marR="7192" marT="719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4357574"/>
                  </a:ext>
                </a:extLst>
              </a:tr>
              <a:tr h="172615">
                <a:tc>
                  <a:txBody>
                    <a:bodyPr/>
                    <a:lstStyle/>
                    <a:p>
                      <a:pPr algn="l" fontAlgn="b"/>
                      <a:r>
                        <a:rPr lang="en-US" sz="1100" b="0" i="0" u="none" strike="noStrike" dirty="0">
                          <a:solidFill>
                            <a:srgbClr val="000000"/>
                          </a:solidFill>
                          <a:effectLst/>
                          <a:latin typeface="Calibri" panose="020F0502020204030204" pitchFamily="34" charset="0"/>
                        </a:rPr>
                        <a:t>Roles</a:t>
                      </a:r>
                    </a:p>
                  </a:txBody>
                  <a:tcPr marL="7192" marR="7192" marT="7192" marB="0" anchor="b">
                    <a:lnL>
                      <a:noFill/>
                    </a:lnL>
                    <a:lnR>
                      <a:noFill/>
                    </a:lnR>
                    <a:lnT>
                      <a:noFill/>
                    </a:lnT>
                    <a:lnB>
                      <a:noFill/>
                    </a:lnB>
                  </a:tcPr>
                </a:tc>
                <a:extLst>
                  <a:ext uri="{0D108BD9-81ED-4DB2-BD59-A6C34878D82A}">
                    <a16:rowId xmlns:a16="http://schemas.microsoft.com/office/drawing/2014/main" val="1107544107"/>
                  </a:ext>
                </a:extLst>
              </a:tr>
              <a:tr h="172615">
                <a:tc>
                  <a:txBody>
                    <a:bodyPr/>
                    <a:lstStyle/>
                    <a:p>
                      <a:pPr algn="l" fontAlgn="b"/>
                      <a:r>
                        <a:rPr lang="en-US" sz="1100" b="0" i="0" u="none" strike="noStrike" dirty="0">
                          <a:solidFill>
                            <a:srgbClr val="000000"/>
                          </a:solidFill>
                          <a:effectLst/>
                          <a:latin typeface="Calibri" panose="020F0502020204030204" pitchFamily="34" charset="0"/>
                        </a:rPr>
                        <a:t>Role permissions</a:t>
                      </a:r>
                    </a:p>
                  </a:txBody>
                  <a:tcPr marL="7192" marR="7192" marT="7192" marB="0" anchor="b">
                    <a:lnL>
                      <a:noFill/>
                    </a:lnL>
                    <a:lnR>
                      <a:noFill/>
                    </a:lnR>
                    <a:lnT>
                      <a:noFill/>
                    </a:lnT>
                    <a:lnB>
                      <a:noFill/>
                    </a:lnB>
                  </a:tcPr>
                </a:tc>
                <a:extLst>
                  <a:ext uri="{0D108BD9-81ED-4DB2-BD59-A6C34878D82A}">
                    <a16:rowId xmlns:a16="http://schemas.microsoft.com/office/drawing/2014/main" val="293029682"/>
                  </a:ext>
                </a:extLst>
              </a:tr>
              <a:tr h="172615">
                <a:tc>
                  <a:txBody>
                    <a:bodyPr/>
                    <a:lstStyle/>
                    <a:p>
                      <a:pPr algn="l" fontAlgn="b"/>
                      <a:r>
                        <a:rPr lang="en-US" sz="1100" b="0" i="0" u="none" strike="noStrike" dirty="0">
                          <a:solidFill>
                            <a:srgbClr val="000000"/>
                          </a:solidFill>
                          <a:effectLst/>
                          <a:latin typeface="Calibri" panose="020F0502020204030204" pitchFamily="34" charset="0"/>
                        </a:rPr>
                        <a:t>Enrollment management</a:t>
                      </a:r>
                    </a:p>
                  </a:txBody>
                  <a:tcPr marL="7192" marR="7192" marT="7192" marB="0" anchor="b">
                    <a:lnL>
                      <a:noFill/>
                    </a:lnL>
                    <a:lnR>
                      <a:noFill/>
                    </a:lnR>
                    <a:lnT>
                      <a:noFill/>
                    </a:lnT>
                    <a:lnB>
                      <a:noFill/>
                    </a:lnB>
                  </a:tcPr>
                </a:tc>
                <a:extLst>
                  <a:ext uri="{0D108BD9-81ED-4DB2-BD59-A6C34878D82A}">
                    <a16:rowId xmlns:a16="http://schemas.microsoft.com/office/drawing/2014/main" val="4110609378"/>
                  </a:ext>
                </a:extLst>
              </a:tr>
            </a:tbl>
          </a:graphicData>
        </a:graphic>
      </p:graphicFrame>
      <p:graphicFrame>
        <p:nvGraphicFramePr>
          <p:cNvPr id="14" name="Table 13">
            <a:extLst>
              <a:ext uri="{FF2B5EF4-FFF2-40B4-BE49-F238E27FC236}">
                <a16:creationId xmlns:a16="http://schemas.microsoft.com/office/drawing/2014/main" id="{F0BDE185-4F05-4BA1-86BF-579FC8DFE02B}"/>
              </a:ext>
            </a:extLst>
          </p:cNvPr>
          <p:cNvGraphicFramePr>
            <a:graphicFrameLocks noGrp="1"/>
          </p:cNvGraphicFramePr>
          <p:nvPr>
            <p:extLst>
              <p:ext uri="{D42A27DB-BD31-4B8C-83A1-F6EECF244321}">
                <p14:modId xmlns:p14="http://schemas.microsoft.com/office/powerpoint/2010/main" val="1377289742"/>
              </p:ext>
            </p:extLst>
          </p:nvPr>
        </p:nvGraphicFramePr>
        <p:xfrm>
          <a:off x="2062773" y="2345354"/>
          <a:ext cx="3970867" cy="4213860"/>
        </p:xfrm>
        <a:graphic>
          <a:graphicData uri="http://schemas.openxmlformats.org/drawingml/2006/table">
            <a:tbl>
              <a:tblPr/>
              <a:tblGrid>
                <a:gridCol w="3970867">
                  <a:extLst>
                    <a:ext uri="{9D8B030D-6E8A-4147-A177-3AD203B41FA5}">
                      <a16:colId xmlns:a16="http://schemas.microsoft.com/office/drawing/2014/main" val="3445903602"/>
                    </a:ext>
                  </a:extLst>
                </a:gridCol>
              </a:tblGrid>
              <a:tr h="190500">
                <a:tc>
                  <a:txBody>
                    <a:bodyPr/>
                    <a:lstStyle/>
                    <a:p>
                      <a:pPr algn="l" fontAlgn="b"/>
                      <a:r>
                        <a:rPr lang="en-US" sz="1100" b="1" i="0" u="none" strike="noStrike">
                          <a:solidFill>
                            <a:srgbClr val="000000"/>
                          </a:solidFill>
                          <a:effectLst/>
                          <a:latin typeface="Calibri" panose="020F0502020204030204" pitchFamily="34" charset="0"/>
                        </a:rPr>
                        <a:t>Course Design</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0159681"/>
                  </a:ext>
                </a:extLst>
              </a:tr>
              <a:tr h="190500">
                <a:tc>
                  <a:txBody>
                    <a:bodyPr/>
                    <a:lstStyle/>
                    <a:p>
                      <a:pPr marL="233363" indent="-233363" algn="l" fontAlgn="b"/>
                      <a:r>
                        <a:rPr lang="en-US" sz="1100" b="0" i="0" u="none" strike="noStrike" dirty="0">
                          <a:solidFill>
                            <a:srgbClr val="000000"/>
                          </a:solidFill>
                          <a:effectLst/>
                          <a:latin typeface="Calibri" panose="020F0502020204030204" pitchFamily="34" charset="0"/>
                        </a:rPr>
                        <a:t>Develop and implement course templates to be used across organization  </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46175397"/>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15331679"/>
                  </a:ext>
                </a:extLst>
              </a:tr>
              <a:tr h="190500">
                <a:tc>
                  <a:txBody>
                    <a:bodyPr/>
                    <a:lstStyle/>
                    <a:p>
                      <a:pPr algn="l" fontAlgn="b"/>
                      <a:r>
                        <a:rPr lang="en-US" sz="1100" b="1" i="0" u="none" strike="noStrike">
                          <a:solidFill>
                            <a:srgbClr val="000000"/>
                          </a:solidFill>
                          <a:effectLst/>
                          <a:latin typeface="Calibri" panose="020F0502020204030204" pitchFamily="34" charset="0"/>
                        </a:rPr>
                        <a:t>Content Storage</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97282676"/>
                  </a:ext>
                </a:extLst>
              </a:tr>
              <a:tr h="190500">
                <a:tc>
                  <a:txBody>
                    <a:bodyPr/>
                    <a:lstStyle/>
                    <a:p>
                      <a:pPr algn="l" fontAlgn="b"/>
                      <a:r>
                        <a:rPr lang="en-US" sz="1100" b="0" i="0" u="none" strike="noStrike" dirty="0">
                          <a:solidFill>
                            <a:srgbClr val="000000"/>
                          </a:solidFill>
                          <a:effectLst/>
                          <a:latin typeface="Calibri" panose="020F0502020204030204" pitchFamily="34" charset="0"/>
                        </a:rPr>
                        <a:t>Course Resources</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196275"/>
                  </a:ext>
                </a:extLst>
              </a:tr>
              <a:tr h="182880">
                <a:tc>
                  <a:txBody>
                    <a:bodyPr/>
                    <a:lstStyle/>
                    <a:p>
                      <a:pPr marL="233363" indent="-233363" algn="l" fontAlgn="b"/>
                      <a:r>
                        <a:rPr lang="en-US" sz="1100" b="0" i="0" u="none" strike="noStrike" dirty="0">
                          <a:solidFill>
                            <a:srgbClr val="000000"/>
                          </a:solidFill>
                          <a:effectLst/>
                          <a:latin typeface="Calibri" panose="020F0502020204030204" pitchFamily="34" charset="0"/>
                        </a:rPr>
                        <a:t>Student access to course materials after completion of a course </a:t>
                      </a:r>
                    </a:p>
                  </a:txBody>
                  <a:tcPr marL="7620" marR="7620" marT="7620" marB="0" anchor="b">
                    <a:lnL>
                      <a:noFill/>
                    </a:lnL>
                    <a:lnR>
                      <a:noFill/>
                    </a:lnR>
                    <a:lnT>
                      <a:noFill/>
                    </a:lnT>
                    <a:lnB>
                      <a:noFill/>
                    </a:lnB>
                  </a:tcPr>
                </a:tc>
                <a:extLst>
                  <a:ext uri="{0D108BD9-81ED-4DB2-BD59-A6C34878D82A}">
                    <a16:rowId xmlns:a16="http://schemas.microsoft.com/office/drawing/2014/main" val="1069365362"/>
                  </a:ext>
                </a:extLst>
              </a:tr>
              <a:tr h="182880">
                <a:tc>
                  <a:txBody>
                    <a:bodyPr/>
                    <a:lstStyle/>
                    <a:p>
                      <a:pPr algn="l" fontAlgn="b"/>
                      <a:r>
                        <a:rPr lang="en-US" sz="1100" b="0" i="0" u="none" strike="noStrike">
                          <a:solidFill>
                            <a:srgbClr val="000000"/>
                          </a:solidFill>
                          <a:effectLst/>
                          <a:latin typeface="Calibri" panose="020F0502020204030204" pitchFamily="34" charset="0"/>
                        </a:rPr>
                        <a:t>Student export of course materials  </a:t>
                      </a:r>
                    </a:p>
                  </a:txBody>
                  <a:tcPr marL="7620" marR="7620" marT="7620" marB="0" anchor="b">
                    <a:lnL>
                      <a:noFill/>
                    </a:lnL>
                    <a:lnR>
                      <a:noFill/>
                    </a:lnR>
                    <a:lnT>
                      <a:noFill/>
                    </a:lnT>
                    <a:lnB>
                      <a:noFill/>
                    </a:lnB>
                  </a:tcPr>
                </a:tc>
                <a:extLst>
                  <a:ext uri="{0D108BD9-81ED-4DB2-BD59-A6C34878D82A}">
                    <a16:rowId xmlns:a16="http://schemas.microsoft.com/office/drawing/2014/main" val="73533868"/>
                  </a:ext>
                </a:extLst>
              </a:tr>
              <a:tr h="182880">
                <a:tc>
                  <a:txBody>
                    <a:bodyPr/>
                    <a:lstStyle/>
                    <a:p>
                      <a:pPr algn="l" fontAlgn="b"/>
                      <a:r>
                        <a:rPr lang="en-US" sz="1100" b="0" i="0" u="none" strike="noStrike">
                          <a:solidFill>
                            <a:srgbClr val="000000"/>
                          </a:solidFill>
                          <a:effectLst/>
                          <a:latin typeface="Calibri" panose="020F0502020204030204" pitchFamily="34" charset="0"/>
                        </a:rPr>
                        <a:t>Host interactive, immersive educational media  </a:t>
                      </a:r>
                    </a:p>
                  </a:txBody>
                  <a:tcPr marL="7620" marR="7620" marT="7620" marB="0" anchor="b">
                    <a:lnL>
                      <a:noFill/>
                    </a:lnL>
                    <a:lnR>
                      <a:noFill/>
                    </a:lnR>
                    <a:lnT>
                      <a:noFill/>
                    </a:lnT>
                    <a:lnB>
                      <a:noFill/>
                    </a:lnB>
                  </a:tcPr>
                </a:tc>
                <a:extLst>
                  <a:ext uri="{0D108BD9-81ED-4DB2-BD59-A6C34878D82A}">
                    <a16:rowId xmlns:a16="http://schemas.microsoft.com/office/drawing/2014/main" val="306533994"/>
                  </a:ext>
                </a:extLst>
              </a:tr>
              <a:tr h="182880">
                <a:tc>
                  <a:txBody>
                    <a:bodyPr/>
                    <a:lstStyle/>
                    <a:p>
                      <a:pPr algn="l" fontAlgn="b"/>
                      <a:r>
                        <a:rPr lang="en-US" sz="1100" b="0" i="0" u="none" strike="noStrike" dirty="0">
                          <a:solidFill>
                            <a:srgbClr val="000000"/>
                          </a:solidFill>
                          <a:effectLst/>
                          <a:latin typeface="Calibri" panose="020F0502020204030204" pitchFamily="34" charset="0"/>
                        </a:rPr>
                        <a:t>External file sharing</a:t>
                      </a:r>
                    </a:p>
                  </a:txBody>
                  <a:tcPr marL="7620" marR="7620" marT="7620" marB="0" anchor="b">
                    <a:lnL>
                      <a:noFill/>
                    </a:lnL>
                    <a:lnR>
                      <a:noFill/>
                    </a:lnR>
                    <a:lnT>
                      <a:noFill/>
                    </a:lnT>
                    <a:lnB>
                      <a:noFill/>
                    </a:lnB>
                  </a:tcPr>
                </a:tc>
                <a:extLst>
                  <a:ext uri="{0D108BD9-81ED-4DB2-BD59-A6C34878D82A}">
                    <a16:rowId xmlns:a16="http://schemas.microsoft.com/office/drawing/2014/main" val="4002188237"/>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56223537"/>
                  </a:ext>
                </a:extLst>
              </a:tr>
              <a:tr h="190500">
                <a:tc>
                  <a:txBody>
                    <a:bodyPr/>
                    <a:lstStyle/>
                    <a:p>
                      <a:pPr algn="l" fontAlgn="b"/>
                      <a:r>
                        <a:rPr lang="en-US" sz="1100" b="1" i="0" u="none" strike="noStrike">
                          <a:solidFill>
                            <a:srgbClr val="000000"/>
                          </a:solidFill>
                          <a:effectLst/>
                          <a:latin typeface="Calibri" panose="020F0502020204030204" pitchFamily="34" charset="0"/>
                        </a:rPr>
                        <a:t>Communication</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34981054"/>
                  </a:ext>
                </a:extLst>
              </a:tr>
              <a:tr h="190500">
                <a:tc>
                  <a:txBody>
                    <a:bodyPr/>
                    <a:lstStyle/>
                    <a:p>
                      <a:pPr algn="l" fontAlgn="b"/>
                      <a:r>
                        <a:rPr lang="en-US" sz="1100" b="0" i="0" u="none" strike="noStrike" dirty="0">
                          <a:solidFill>
                            <a:srgbClr val="000000"/>
                          </a:solidFill>
                          <a:effectLst/>
                          <a:latin typeface="Calibri" panose="020F0502020204030204" pitchFamily="34" charset="0"/>
                        </a:rPr>
                        <a:t>Course announcements </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6195812"/>
                  </a:ext>
                </a:extLst>
              </a:tr>
              <a:tr h="182880">
                <a:tc>
                  <a:txBody>
                    <a:bodyPr/>
                    <a:lstStyle/>
                    <a:p>
                      <a:pPr algn="l" fontAlgn="b"/>
                      <a:r>
                        <a:rPr lang="en-US" sz="1100" b="0" i="0" u="none" strike="noStrike">
                          <a:solidFill>
                            <a:srgbClr val="000000"/>
                          </a:solidFill>
                          <a:effectLst/>
                          <a:latin typeface="Calibri" panose="020F0502020204030204" pitchFamily="34" charset="0"/>
                        </a:rPr>
                        <a:t>Calendar</a:t>
                      </a:r>
                    </a:p>
                  </a:txBody>
                  <a:tcPr marL="7620" marR="7620" marT="7620" marB="0" anchor="b">
                    <a:lnL>
                      <a:noFill/>
                    </a:lnL>
                    <a:lnR>
                      <a:noFill/>
                    </a:lnR>
                    <a:lnT>
                      <a:noFill/>
                    </a:lnT>
                    <a:lnB>
                      <a:noFill/>
                    </a:lnB>
                  </a:tcPr>
                </a:tc>
                <a:extLst>
                  <a:ext uri="{0D108BD9-81ED-4DB2-BD59-A6C34878D82A}">
                    <a16:rowId xmlns:a16="http://schemas.microsoft.com/office/drawing/2014/main" val="3161820788"/>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88017815"/>
                  </a:ext>
                </a:extLst>
              </a:tr>
              <a:tr h="190500">
                <a:tc>
                  <a:txBody>
                    <a:bodyPr/>
                    <a:lstStyle/>
                    <a:p>
                      <a:pPr algn="l" fontAlgn="b"/>
                      <a:r>
                        <a:rPr lang="en-US" sz="1100" b="1" i="0" u="none" strike="noStrike">
                          <a:solidFill>
                            <a:srgbClr val="000000"/>
                          </a:solidFill>
                          <a:effectLst/>
                          <a:latin typeface="Calibri" panose="020F0502020204030204" pitchFamily="34" charset="0"/>
                        </a:rPr>
                        <a:t>Management</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00760832"/>
                  </a:ext>
                </a:extLst>
              </a:tr>
              <a:tr h="190500">
                <a:tc>
                  <a:txBody>
                    <a:bodyPr/>
                    <a:lstStyle/>
                    <a:p>
                      <a:pPr algn="l" fontAlgn="b"/>
                      <a:r>
                        <a:rPr lang="en-US" sz="1100" b="0" i="0" u="none" strike="noStrike">
                          <a:solidFill>
                            <a:srgbClr val="000000"/>
                          </a:solidFill>
                          <a:effectLst/>
                          <a:latin typeface="Calibri" panose="020F0502020204030204" pitchFamily="34" charset="0"/>
                        </a:rPr>
                        <a:t>Course roster</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4074445"/>
                  </a:ext>
                </a:extLst>
              </a:tr>
              <a:tr h="182880">
                <a:tc>
                  <a:txBody>
                    <a:bodyPr/>
                    <a:lstStyle/>
                    <a:p>
                      <a:pPr algn="l" fontAlgn="b"/>
                      <a:r>
                        <a:rPr lang="en-US" sz="1100" b="0" i="0" u="none" strike="noStrike">
                          <a:solidFill>
                            <a:srgbClr val="000000"/>
                          </a:solidFill>
                          <a:effectLst/>
                          <a:latin typeface="Calibri" panose="020F0502020204030204" pitchFamily="34" charset="0"/>
                        </a:rPr>
                        <a:t>Course duplication </a:t>
                      </a:r>
                    </a:p>
                  </a:txBody>
                  <a:tcPr marL="7620" marR="7620" marT="7620" marB="0" anchor="b">
                    <a:lnL>
                      <a:noFill/>
                    </a:lnL>
                    <a:lnR>
                      <a:noFill/>
                    </a:lnR>
                    <a:lnT>
                      <a:noFill/>
                    </a:lnT>
                    <a:lnB>
                      <a:noFill/>
                    </a:lnB>
                  </a:tcPr>
                </a:tc>
                <a:extLst>
                  <a:ext uri="{0D108BD9-81ED-4DB2-BD59-A6C34878D82A}">
                    <a16:rowId xmlns:a16="http://schemas.microsoft.com/office/drawing/2014/main" val="915280437"/>
                  </a:ext>
                </a:extLst>
              </a:tr>
              <a:tr h="182880">
                <a:tc>
                  <a:txBody>
                    <a:bodyPr/>
                    <a:lstStyle/>
                    <a:p>
                      <a:pPr algn="l" fontAlgn="b"/>
                      <a:r>
                        <a:rPr lang="en-US" sz="1100" b="0" i="0" u="none" strike="noStrike">
                          <a:solidFill>
                            <a:srgbClr val="000000"/>
                          </a:solidFill>
                          <a:effectLst/>
                          <a:latin typeface="Calibri" panose="020F0502020204030204" pitchFamily="34" charset="0"/>
                        </a:rPr>
                        <a:t>Search keywords within and across courses  </a:t>
                      </a:r>
                    </a:p>
                  </a:txBody>
                  <a:tcPr marL="7620" marR="7620" marT="7620" marB="0" anchor="b">
                    <a:lnL>
                      <a:noFill/>
                    </a:lnL>
                    <a:lnR>
                      <a:noFill/>
                    </a:lnR>
                    <a:lnT>
                      <a:noFill/>
                    </a:lnT>
                    <a:lnB>
                      <a:noFill/>
                    </a:lnB>
                  </a:tcPr>
                </a:tc>
                <a:extLst>
                  <a:ext uri="{0D108BD9-81ED-4DB2-BD59-A6C34878D82A}">
                    <a16:rowId xmlns:a16="http://schemas.microsoft.com/office/drawing/2014/main" val="2539629656"/>
                  </a:ext>
                </a:extLst>
              </a:tr>
              <a:tr h="182880">
                <a:tc>
                  <a:txBody>
                    <a:bodyPr/>
                    <a:lstStyle/>
                    <a:p>
                      <a:pPr algn="l" fontAlgn="b"/>
                      <a:r>
                        <a:rPr lang="en-US" sz="1100" b="0" i="0" u="none" strike="noStrike" dirty="0">
                          <a:solidFill>
                            <a:srgbClr val="000000"/>
                          </a:solidFill>
                          <a:effectLst/>
                          <a:latin typeface="Calibri" panose="020F0502020204030204" pitchFamily="34" charset="0"/>
                        </a:rPr>
                        <a:t>Role permissions</a:t>
                      </a:r>
                    </a:p>
                  </a:txBody>
                  <a:tcPr marL="7620" marR="7620" marT="7620" marB="0" anchor="b">
                    <a:lnL>
                      <a:noFill/>
                    </a:lnL>
                    <a:lnR>
                      <a:noFill/>
                    </a:lnR>
                    <a:lnT>
                      <a:noFill/>
                    </a:lnT>
                    <a:lnB>
                      <a:noFill/>
                    </a:lnB>
                  </a:tcPr>
                </a:tc>
                <a:extLst>
                  <a:ext uri="{0D108BD9-81ED-4DB2-BD59-A6C34878D82A}">
                    <a16:rowId xmlns:a16="http://schemas.microsoft.com/office/drawing/2014/main" val="1297316175"/>
                  </a:ext>
                </a:extLst>
              </a:tr>
              <a:tr h="182880">
                <a:tc>
                  <a:txBody>
                    <a:bodyPr/>
                    <a:lstStyle/>
                    <a:p>
                      <a:pPr algn="l" fontAlgn="b"/>
                      <a:r>
                        <a:rPr lang="en-US" sz="1100" b="0" i="0" u="none" strike="noStrike" dirty="0">
                          <a:solidFill>
                            <a:srgbClr val="000000"/>
                          </a:solidFill>
                          <a:effectLst/>
                          <a:latin typeface="Calibri" panose="020F0502020204030204" pitchFamily="34" charset="0"/>
                        </a:rPr>
                        <a:t>Enrollment management</a:t>
                      </a:r>
                    </a:p>
                  </a:txBody>
                  <a:tcPr marL="7620" marR="7620" marT="7620" marB="0" anchor="b">
                    <a:lnL>
                      <a:noFill/>
                    </a:lnL>
                    <a:lnR>
                      <a:noFill/>
                    </a:lnR>
                    <a:lnT>
                      <a:noFill/>
                    </a:lnT>
                    <a:lnB>
                      <a:noFill/>
                    </a:lnB>
                  </a:tcPr>
                </a:tc>
                <a:extLst>
                  <a:ext uri="{0D108BD9-81ED-4DB2-BD59-A6C34878D82A}">
                    <a16:rowId xmlns:a16="http://schemas.microsoft.com/office/drawing/2014/main" val="643089310"/>
                  </a:ext>
                </a:extLst>
              </a:tr>
              <a:tr h="182880">
                <a:tc>
                  <a:txBody>
                    <a:bodyPr/>
                    <a:lstStyle/>
                    <a:p>
                      <a:pPr algn="l" fontAlgn="b"/>
                      <a:r>
                        <a:rPr lang="en-US" sz="1100" b="0" i="0" u="none" strike="noStrike" dirty="0">
                          <a:solidFill>
                            <a:srgbClr val="000000"/>
                          </a:solidFill>
                          <a:effectLst/>
                          <a:latin typeface="Calibri" panose="020F0502020204030204" pitchFamily="34" charset="0"/>
                        </a:rPr>
                        <a:t>User activity</a:t>
                      </a:r>
                    </a:p>
                    <a:p>
                      <a:pPr algn="l" fontAlgn="b"/>
                      <a:r>
                        <a:rPr lang="en-US" sz="1100" b="0" i="0" u="none" strike="noStrike" dirty="0">
                          <a:solidFill>
                            <a:srgbClr val="000000"/>
                          </a:solidFill>
                          <a:effectLst/>
                          <a:latin typeface="Calibri" panose="020F0502020204030204" pitchFamily="34" charset="0"/>
                        </a:rPr>
                        <a:t>Video management</a:t>
                      </a:r>
                    </a:p>
                  </a:txBody>
                  <a:tcPr marL="7620" marR="7620" marT="7620" marB="0" anchor="b">
                    <a:lnL>
                      <a:noFill/>
                    </a:lnL>
                    <a:lnR>
                      <a:noFill/>
                    </a:lnR>
                    <a:lnT>
                      <a:noFill/>
                    </a:lnT>
                    <a:lnB>
                      <a:noFill/>
                    </a:lnB>
                  </a:tcPr>
                </a:tc>
                <a:extLst>
                  <a:ext uri="{0D108BD9-81ED-4DB2-BD59-A6C34878D82A}">
                    <a16:rowId xmlns:a16="http://schemas.microsoft.com/office/drawing/2014/main" val="1104750260"/>
                  </a:ext>
                </a:extLst>
              </a:tr>
            </a:tbl>
          </a:graphicData>
        </a:graphic>
      </p:graphicFrame>
      <p:sp>
        <p:nvSpPr>
          <p:cNvPr id="15" name="TextBox 14">
            <a:extLst>
              <a:ext uri="{FF2B5EF4-FFF2-40B4-BE49-F238E27FC236}">
                <a16:creationId xmlns:a16="http://schemas.microsoft.com/office/drawing/2014/main" id="{19DC2E60-DEE3-402B-B5B9-1CC0E18525E4}"/>
              </a:ext>
            </a:extLst>
          </p:cNvPr>
          <p:cNvSpPr txBox="1"/>
          <p:nvPr/>
        </p:nvSpPr>
        <p:spPr>
          <a:xfrm>
            <a:off x="4150098" y="1402657"/>
            <a:ext cx="4123170" cy="553998"/>
          </a:xfrm>
          <a:prstGeom prst="rect">
            <a:avLst/>
          </a:prstGeom>
          <a:noFill/>
        </p:spPr>
        <p:txBody>
          <a:bodyPr wrap="square" rtlCol="0">
            <a:spAutoFit/>
          </a:bodyPr>
          <a:lstStyle/>
          <a:p>
            <a:pPr algn="ctr"/>
            <a:r>
              <a:rPr lang="en-US" sz="1000" b="1" dirty="0">
                <a:solidFill>
                  <a:srgbClr val="FF0000"/>
                </a:solidFill>
              </a:rPr>
              <a:t>Key Limitation: Cross-cloud collaboration with non-.edu participants</a:t>
            </a:r>
          </a:p>
          <a:p>
            <a:pPr algn="ctr"/>
            <a:r>
              <a:rPr lang="en-US" sz="1000" dirty="0">
                <a:solidFill>
                  <a:srgbClr val="FF0000"/>
                </a:solidFill>
              </a:rPr>
              <a:t>* Provides minimum requirements, but not all desired features in these areas are available</a:t>
            </a:r>
          </a:p>
        </p:txBody>
      </p:sp>
      <p:pic>
        <p:nvPicPr>
          <p:cNvPr id="17" name="Picture 16">
            <a:extLst>
              <a:ext uri="{FF2B5EF4-FFF2-40B4-BE49-F238E27FC236}">
                <a16:creationId xmlns:a16="http://schemas.microsoft.com/office/drawing/2014/main" id="{5E578993-D4AB-4DA9-940A-0173C9B6CEFB}"/>
              </a:ext>
            </a:extLst>
          </p:cNvPr>
          <p:cNvPicPr>
            <a:picLocks noChangeAspect="1"/>
          </p:cNvPicPr>
          <p:nvPr/>
        </p:nvPicPr>
        <p:blipFill>
          <a:blip r:embed="rId3"/>
          <a:stretch>
            <a:fillRect/>
          </a:stretch>
        </p:blipFill>
        <p:spPr>
          <a:xfrm>
            <a:off x="135952" y="58547"/>
            <a:ext cx="3715347" cy="2063406"/>
          </a:xfrm>
          <a:prstGeom prst="rect">
            <a:avLst/>
          </a:prstGeom>
        </p:spPr>
      </p:pic>
      <p:pic>
        <p:nvPicPr>
          <p:cNvPr id="18" name="Picture 17">
            <a:extLst>
              <a:ext uri="{FF2B5EF4-FFF2-40B4-BE49-F238E27FC236}">
                <a16:creationId xmlns:a16="http://schemas.microsoft.com/office/drawing/2014/main" id="{D9CAA95F-B0F9-4E21-9199-C13EED9E98B4}"/>
              </a:ext>
            </a:extLst>
          </p:cNvPr>
          <p:cNvPicPr>
            <a:picLocks noChangeAspect="1"/>
          </p:cNvPicPr>
          <p:nvPr/>
        </p:nvPicPr>
        <p:blipFill>
          <a:blip r:embed="rId4"/>
          <a:stretch>
            <a:fillRect/>
          </a:stretch>
        </p:blipFill>
        <p:spPr>
          <a:xfrm>
            <a:off x="8491866" y="78157"/>
            <a:ext cx="3598553" cy="2024186"/>
          </a:xfrm>
          <a:prstGeom prst="rect">
            <a:avLst/>
          </a:prstGeom>
        </p:spPr>
      </p:pic>
    </p:spTree>
    <p:extLst>
      <p:ext uri="{BB962C8B-B14F-4D97-AF65-F5344CB8AC3E}">
        <p14:creationId xmlns:p14="http://schemas.microsoft.com/office/powerpoint/2010/main" val="1107413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386</Words>
  <Application>Microsoft Office PowerPoint</Application>
  <PresentationFormat>Widescreen</PresentationFormat>
  <Paragraphs>61</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Abadi Extra Light</vt:lpstr>
      <vt:lpstr>Arial</vt:lpstr>
      <vt:lpstr>Calibri</vt:lpstr>
      <vt:lpstr>Calibri Light</vt:lpstr>
      <vt:lpstr>Dubai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Bartolf, D'Marie (D) (CIV)</dc:creator>
  <cp:lastModifiedBy>Gera, Ralucca (CIV)</cp:lastModifiedBy>
  <cp:revision>2</cp:revision>
  <dcterms:created xsi:type="dcterms:W3CDTF">2022-11-21T20:43:53Z</dcterms:created>
  <dcterms:modified xsi:type="dcterms:W3CDTF">2023-01-06T21:59:48Z</dcterms:modified>
</cp:coreProperties>
</file>