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31" r:id="rId3"/>
    <p:sldId id="438" r:id="rId4"/>
    <p:sldId id="434" r:id="rId5"/>
    <p:sldId id="379" r:id="rId6"/>
    <p:sldId id="384" r:id="rId7"/>
    <p:sldId id="419" r:id="rId8"/>
    <p:sldId id="364" r:id="rId9"/>
    <p:sldId id="367" r:id="rId10"/>
    <p:sldId id="368" r:id="rId11"/>
    <p:sldId id="371" r:id="rId12"/>
    <p:sldId id="372" r:id="rId13"/>
    <p:sldId id="373" r:id="rId14"/>
    <p:sldId id="387" r:id="rId15"/>
    <p:sldId id="386" r:id="rId16"/>
    <p:sldId id="412" r:id="rId17"/>
    <p:sldId id="439" r:id="rId18"/>
    <p:sldId id="423" r:id="rId19"/>
    <p:sldId id="436" r:id="rId20"/>
    <p:sldId id="381" r:id="rId21"/>
    <p:sldId id="432" r:id="rId22"/>
    <p:sldId id="260" r:id="rId23"/>
    <p:sldId id="433" r:id="rId24"/>
    <p:sldId id="440" r:id="rId25"/>
    <p:sldId id="441" r:id="rId26"/>
    <p:sldId id="43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A453D4-76BD-1948-BF0C-53D520F87BE0}" v="8" dt="2023-05-10T15:26:51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A212B-875A-F656-365D-2363551BB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252A12-C78E-2186-C43F-64F67076C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73D14-E0EB-D057-2A1A-F827A7F30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AA5-5A1A-EA43-856F-0611BB66B8F8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2212B-E7BA-BCA0-2CC5-94935CB3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1667B-F71E-5AFD-D98F-9F1B7AA57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73DE-C07B-6D49-92C5-4B54EF4C0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38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B6AB2-BF96-2C76-6628-E8C182F6A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890E-553C-4A36-E8DB-FC9877B95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63F66-B448-3259-158E-38DE4914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AA5-5A1A-EA43-856F-0611BB66B8F8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33F61-701F-55FF-7F1F-18B874649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0CE1A-ABC0-7D0D-FBE0-3F1E22F3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73DE-C07B-6D49-92C5-4B54EF4C0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9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D0D7A-7939-3DF0-410C-978ABF978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05BEA-4B2B-4780-747C-4EE21D493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8812-39F6-1470-1ADA-E6D28992E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AA5-5A1A-EA43-856F-0611BB66B8F8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01F63-EDB8-D4CE-7697-19C9F8E4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24F01-28E7-B615-1321-B03AE7E8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73DE-C07B-6D49-92C5-4B54EF4C0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0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E315-3A20-2C16-6D64-35C79EE97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4BF24-53F8-5BED-40CB-4F286A71A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6B638-BCC3-2A39-1E8F-4C85D383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AA5-5A1A-EA43-856F-0611BB66B8F8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7ABC2-EC53-59D4-F28B-11FEBE8AD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16B58-F21D-91C8-9F18-F1EA3E88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73DE-C07B-6D49-92C5-4B54EF4C0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7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E1D3-278E-8D59-67D0-0F0A46CC8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8BD02-7875-D5A7-E94C-016149B2E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B4F56-3C37-2F8F-FDDD-737A5CAA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AA5-5A1A-EA43-856F-0611BB66B8F8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AD666-2597-F6A9-71A4-EF51C6E5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6F6AD-C9BE-3713-FB75-7A2A1F92F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73DE-C07B-6D49-92C5-4B54EF4C0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90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651A2-0FC3-BAFB-ED20-E982FFE3C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6DDA6-5EEE-BFEE-85AB-02CE19841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6F8D5-8087-9616-D225-CF60CDD48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EDF55-6EFC-BAC2-E2BF-13DCD6FAD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AA5-5A1A-EA43-856F-0611BB66B8F8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4F7CC-E384-1CF9-04CE-06F58BDFA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55B62-5416-848D-F3D2-34D8F3126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73DE-C07B-6D49-92C5-4B54EF4C0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6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D566-9A4E-6C6C-4B38-EC3AE550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8BD0A-21A6-13EC-57FE-5910B1C21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7405A-17EF-CB4D-9E1E-3B23C48D4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3AE455-C5F8-1957-FBE8-0B7E31365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82983C-BCDF-6F00-6CC1-801B9C2EF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9F3332-0790-545E-FD30-482E1BBC5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AA5-5A1A-EA43-856F-0611BB66B8F8}" type="datetimeFigureOut">
              <a:rPr lang="en-US" smtClean="0"/>
              <a:t>8/7/23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B3633D-2B28-FE83-8778-E7E188095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A6DD93-272B-16A1-7AC7-D60C6580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73DE-C07B-6D49-92C5-4B54EF4C0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1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A638F-2B7B-FD22-396F-20312D94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688D9-34F8-179D-416E-DC2EACFE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AA5-5A1A-EA43-856F-0611BB66B8F8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44E48-6B37-8E73-CBC8-8BE09D17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66FE9-A8AA-19DA-9F3C-6905A73BB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73DE-C07B-6D49-92C5-4B54EF4C0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9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496D0-D206-19BF-55A7-BCFEDD8D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AA5-5A1A-EA43-856F-0611BB66B8F8}" type="datetimeFigureOut">
              <a:rPr lang="en-US" smtClean="0"/>
              <a:t>8/7/23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B5B1D6-A23B-2514-2ECF-453038B6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1B9E3-D07F-1CFC-4297-0453DF28A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73DE-C07B-6D49-92C5-4B54EF4C0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CA997-2738-D7BD-BC43-AF992206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57E10-71F3-967E-75D0-285FAC125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8B368-82AC-A49F-E06D-9961ABBA6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A4AFE-B9A5-F674-E417-901D55F6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AA5-5A1A-EA43-856F-0611BB66B8F8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B136A-5042-729A-C5FE-54A53D96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AE6A4-B03F-3003-C46D-E35A5EBE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73DE-C07B-6D49-92C5-4B54EF4C0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65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7D57-AE7E-45F6-A9C9-21317AC7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D0ED0-6388-960C-D729-D4A04BB1D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7D3C3-AE2A-B719-586B-ADBB61D41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24988-CFBD-89BE-9A7D-CE01A5128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AA5-5A1A-EA43-856F-0611BB66B8F8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FB22D-A3D1-65FA-7FA3-D71B30A91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D9AD1-1D4E-BE8B-5002-76439F47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73DE-C07B-6D49-92C5-4B54EF4C0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4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2C2456-32A3-8962-6FF4-BC243A158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57738-7510-A2DD-331A-BB128040B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E5F7C-FE3F-AD8C-630A-076915BE02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18AA5-5A1A-EA43-856F-0611BB66B8F8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D3DBC-E6EE-F681-6456-690A0657D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72864-BD89-E503-E098-BF721FE07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E73DE-C07B-6D49-92C5-4B54EF4C0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3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spgallup@nps.edu" TargetMode="External"/><Relationship Id="rId2" Type="http://schemas.openxmlformats.org/officeDocument/2006/relationships/hyperlink" Target="https://nps.edu/web/lmacc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8EA54E-1664-E90B-2CBE-5EE8AA360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LMACC Update to CRUSER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21C1DC3-5ACC-CA85-A058-D1D0EB4F4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Dr. Shelley Gallup and Ben DiDonato, August 2023</a:t>
            </a:r>
          </a:p>
        </p:txBody>
      </p:sp>
      <p:pic>
        <p:nvPicPr>
          <p:cNvPr id="3" name="Picture 2" descr="A red and white boat&#10;&#10;Description automatically generated with medium confidence">
            <a:extLst>
              <a:ext uri="{FF2B5EF4-FFF2-40B4-BE49-F238E27FC236}">
                <a16:creationId xmlns:a16="http://schemas.microsoft.com/office/drawing/2014/main" id="{E2C4AD9A-BBDD-7B98-AD45-E42AA864E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1" y="39757"/>
            <a:ext cx="5159229" cy="299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64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9B674DE-6E3D-4BE6-903F-E83352F3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Features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3CAA1F-48FD-4C06-9B0B-08F9D83C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10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B9FCCEE-FBD6-4B46-8593-43CBAAAB88A7}"/>
              </a:ext>
            </a:extLst>
          </p:cNvPr>
          <p:cNvSpPr txBox="1">
            <a:spLocks/>
          </p:cNvSpPr>
          <p:nvPr/>
        </p:nvSpPr>
        <p:spPr>
          <a:xfrm>
            <a:off x="838200" y="1801787"/>
            <a:ext cx="5257800" cy="4642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ts val="200"/>
              </a:spcBef>
            </a:pPr>
            <a:r>
              <a:rPr lang="en-US" sz="1600" dirty="0"/>
              <a:t>Excellent optical sensor suite:</a:t>
            </a:r>
          </a:p>
          <a:p>
            <a:pPr lvl="1" fontAlgn="base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Visible Distributed Aperture System (DAS)</a:t>
            </a:r>
          </a:p>
          <a:p>
            <a:pPr lvl="1" fontAlgn="base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IR DAS </a:t>
            </a:r>
          </a:p>
          <a:p>
            <a:pPr lvl="1" fontAlgn="base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Visible/IR camera turret  </a:t>
            </a:r>
          </a:p>
          <a:p>
            <a:pPr fontAlgn="base">
              <a:spcBef>
                <a:spcPts val="200"/>
              </a:spcBef>
            </a:pPr>
            <a:r>
              <a:rPr lang="en-US" sz="1600" dirty="0"/>
              <a:t>COTS navigation sonar</a:t>
            </a:r>
          </a:p>
          <a:p>
            <a:pPr fontAlgn="base">
              <a:spcBef>
                <a:spcPts val="200"/>
              </a:spcBef>
            </a:pPr>
            <a:r>
              <a:rPr lang="en-US" sz="1600" dirty="0"/>
              <a:t>Maximum affordable acoustic signature reduction</a:t>
            </a:r>
          </a:p>
          <a:p>
            <a:pPr fontAlgn="base">
              <a:spcBef>
                <a:spcPts val="200"/>
              </a:spcBef>
            </a:pPr>
            <a:r>
              <a:rPr lang="en-US" sz="1600" dirty="0"/>
              <a:t>Appropriate reduction of other signatures to blend into civilian traffic</a:t>
            </a:r>
          </a:p>
          <a:p>
            <a:pPr lvl="1" fontAlgn="base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Radar-transparent railings</a:t>
            </a:r>
          </a:p>
          <a:p>
            <a:pPr lvl="1" fontAlgn="base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COTS navigation radar</a:t>
            </a:r>
          </a:p>
          <a:p>
            <a:pPr lvl="1" fontAlgn="base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Thermal and acoustic damping coatings</a:t>
            </a:r>
          </a:p>
          <a:p>
            <a:pPr fontAlgn="base">
              <a:spcBef>
                <a:spcPts val="200"/>
              </a:spcBef>
            </a:pPr>
            <a:r>
              <a:rPr lang="en-US" sz="1600" dirty="0"/>
              <a:t>L3Harris Falcon III® RF-7800W non-line of sight radio</a:t>
            </a:r>
          </a:p>
          <a:p>
            <a:pPr fontAlgn="base">
              <a:spcBef>
                <a:spcPts val="200"/>
              </a:spcBef>
            </a:pPr>
            <a:r>
              <a:rPr lang="en-US" sz="1600" dirty="0"/>
              <a:t>Multifunction Advanced Datalink (MADL)</a:t>
            </a:r>
          </a:p>
          <a:p>
            <a:pPr fontAlgn="base">
              <a:spcBef>
                <a:spcPts val="200"/>
              </a:spcBef>
            </a:pPr>
            <a:r>
              <a:rPr lang="en-US" sz="1600" dirty="0"/>
              <a:t>Basic SATCOM</a:t>
            </a:r>
          </a:p>
          <a:p>
            <a:pPr fontAlgn="base">
              <a:spcBef>
                <a:spcPts val="200"/>
              </a:spcBef>
            </a:pPr>
            <a:r>
              <a:rPr lang="en-US" sz="1600" dirty="0"/>
              <a:t>Aft launch bay:</a:t>
            </a:r>
          </a:p>
          <a:p>
            <a:pPr lvl="1" fontAlgn="base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One 11m RHIB</a:t>
            </a:r>
          </a:p>
          <a:p>
            <a:pPr lvl="1" fontAlgn="base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One 11m long UUV slot (multiple UUV transportation possible)</a:t>
            </a:r>
          </a:p>
          <a:p>
            <a:pPr lvl="1" fontAlgn="base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Bay door doubles as launch ramp  </a:t>
            </a:r>
          </a:p>
          <a:p>
            <a:pPr fontAlgn="base">
              <a:spcBef>
                <a:spcPts val="200"/>
              </a:spcBef>
            </a:pPr>
            <a:r>
              <a:rPr lang="en-US" sz="1600" dirty="0"/>
              <a:t>Small topside UAV storage and launch accommodations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4BFDB3C-D05C-40E8-BC31-EDEAE7D37479}"/>
              </a:ext>
            </a:extLst>
          </p:cNvPr>
          <p:cNvSpPr txBox="1">
            <a:spLocks/>
          </p:cNvSpPr>
          <p:nvPr/>
        </p:nvSpPr>
        <p:spPr>
          <a:xfrm>
            <a:off x="6096000" y="1714268"/>
            <a:ext cx="5591694" cy="4642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600" dirty="0"/>
              <a:t>CONOPS: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All  variants have the same primary mission: Get missiles into the first island chain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Long-hull variants add a secondary mission like ASW or AAW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LMACC pairs grouped into packs of 6 ships plus 6 MUSVs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Self defense by extreme maneuvering, hiding among the littorals, EW, and “hiding in plain sight” among other traffic plus self defense weapons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Support EABO with sealift, logistics, and fires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Perform a variety of other missions ranging from counterpiracy to minelaying</a:t>
            </a:r>
          </a:p>
          <a:p>
            <a:pPr marL="0" indent="0">
              <a:spcBef>
                <a:spcPts val="600"/>
              </a:spcBef>
              <a:buNone/>
            </a:pP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dirty="0"/>
              <a:t>Variants add hull segment with additional capabilities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Allows smaller-scale deployment of specialist ships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Retains all baseline capabilities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New variants can be quickly developed and fielded</a:t>
            </a:r>
          </a:p>
        </p:txBody>
      </p:sp>
    </p:spTree>
    <p:extLst>
      <p:ext uri="{BB962C8B-B14F-4D97-AF65-F5344CB8AC3E}">
        <p14:creationId xmlns:p14="http://schemas.microsoft.com/office/powerpoint/2010/main" val="1663197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27A1-C5E1-41AA-9109-509F4C87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Armament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F5845-3957-4580-80D4-FF2C90FB7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4195527" cy="453072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/>
              <a:t>LRASM: long range attack against ships and heavily defended shore targets; power projection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/>
              <a:t>Spike NLOS: medium range attack against fast inshore attack craft, unmanned surface vehicles, and small ships; precision land attack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/>
              <a:t>Javelin/ballistic pintle mount: short range defense against swarms of small boats and USVs; limited anti-helicopter capability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/>
              <a:t>105mm howitzer (bow mounted): sustained low-cost area land attack; warning shots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/>
              <a:t>SeaRAM (stern mounted): short range missile and air defense; emergency anti-boat/USV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/>
              <a:t>Miniature Hit To Kill (MHTK): short range anti-UAV, Counter Rocket, Artillery, and Mortar (C-RAM), missile defense, air defense</a:t>
            </a:r>
          </a:p>
        </p:txBody>
      </p:sp>
      <p:pic>
        <p:nvPicPr>
          <p:cNvPr id="8" name="Content Placeholder 7" descr="A picture containing text, sky, wire, light&#10;&#10;Description automatically generated">
            <a:extLst>
              <a:ext uri="{FF2B5EF4-FFF2-40B4-BE49-F238E27FC236}">
                <a16:creationId xmlns:a16="http://schemas.microsoft.com/office/drawing/2014/main" id="{C3EA0DB1-F5CB-4895-9F42-6A1DEC8001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5"/>
          <a:stretch/>
        </p:blipFill>
        <p:spPr>
          <a:xfrm>
            <a:off x="5033727" y="1690688"/>
            <a:ext cx="7145136" cy="466566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56F22-7DAB-448A-A8B0-5A8D56B0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7F797-9183-DBA6-EE2C-C8AD96E146DA}"/>
              </a:ext>
            </a:extLst>
          </p:cNvPr>
          <p:cNvSpPr txBox="1"/>
          <p:nvPr/>
        </p:nvSpPr>
        <p:spPr>
          <a:xfrm>
            <a:off x="6096000" y="45636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D68C9-E964-E80D-8209-55CA71A0D4CD}"/>
              </a:ext>
            </a:extLst>
          </p:cNvPr>
          <p:cNvSpPr txBox="1"/>
          <p:nvPr/>
        </p:nvSpPr>
        <p:spPr>
          <a:xfrm>
            <a:off x="5501780" y="58402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DE207-D9E3-45FB-EDBF-4DDB7A3FCA51}"/>
              </a:ext>
            </a:extLst>
          </p:cNvPr>
          <p:cNvSpPr txBox="1"/>
          <p:nvPr/>
        </p:nvSpPr>
        <p:spPr>
          <a:xfrm>
            <a:off x="9831357" y="437894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A772C-A185-7DE1-908F-B79A6C32F728}"/>
              </a:ext>
            </a:extLst>
          </p:cNvPr>
          <p:cNvSpPr txBox="1"/>
          <p:nvPr/>
        </p:nvSpPr>
        <p:spPr>
          <a:xfrm>
            <a:off x="6837400" y="44713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34732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27A1-C5E1-41AA-9109-509F4C87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Primary Sensors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8250F-D2E3-4FE7-B8F5-2F6E52EE38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049161" cy="435133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Focus on passive sensors maximizes stealth to enhance survivability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Dual-band distributed aperture system (DAS) and detail cameras:</a:t>
            </a:r>
          </a:p>
          <a:p>
            <a:pPr marL="971550" lvl="1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Provides constant 360° video and thermal imaging</a:t>
            </a:r>
          </a:p>
          <a:p>
            <a:pPr marL="971550" lvl="1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Allows detailed target inspection in both bands</a:t>
            </a:r>
          </a:p>
          <a:p>
            <a:pPr marL="971550" lvl="1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Enables fully passive navigation, surveillance, and missile detection even in no-light conditions</a:t>
            </a:r>
          </a:p>
          <a:p>
            <a:pPr marL="971550" lvl="1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Supports strict EMCON to increase survivability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AN/SLQ-32 SEWIP EW Suite:</a:t>
            </a:r>
          </a:p>
          <a:p>
            <a:pPr marL="971550" lvl="1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Provides passive radar detection and localization</a:t>
            </a:r>
          </a:p>
          <a:p>
            <a:pPr marL="971550" lvl="1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Enables passive triangulation of electronic emissions</a:t>
            </a:r>
          </a:p>
          <a:p>
            <a:pPr marL="971550" lvl="1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Allows LRASM to engage targets while masking launch point with deceptive routing</a:t>
            </a:r>
          </a:p>
          <a:p>
            <a:pPr marL="971550" lvl="1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Provides radar jamming and countermeasures employment</a:t>
            </a:r>
          </a:p>
          <a:p>
            <a:pPr marL="971550" lvl="1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In service on many Navy ships</a:t>
            </a:r>
          </a:p>
          <a:p>
            <a:pPr marL="514350" indent="-285750">
              <a:defRPr/>
            </a:pPr>
            <a:r>
              <a:rPr lang="en-US" sz="1600" dirty="0"/>
              <a:t>Intelligence carry on program (ICOP) for intelligence sharing</a:t>
            </a:r>
          </a:p>
          <a:p>
            <a:pPr marL="514350" indent="-285750">
              <a:defRPr/>
            </a:pPr>
            <a:r>
              <a:rPr lang="en-US" sz="1600" dirty="0"/>
              <a:t>COTS radar to blend into civilian traffic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56F22-7DAB-448A-A8B0-5A8D56B0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2" descr="https://upload.wikimedia.org/wikipedia/commons/2/25/AN-SLQ-32_Electronic_Warfare_Suite_on_USS_CG-70_Lake_Erie_at_Osaka_%282014_April_13%29.jpg">
            <a:extLst>
              <a:ext uri="{FF2B5EF4-FFF2-40B4-BE49-F238E27FC236}">
                <a16:creationId xmlns:a16="http://schemas.microsoft.com/office/drawing/2014/main" id="{79E8A400-90B8-459E-A1F5-5D27902CD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912" y="2148172"/>
            <a:ext cx="4795782" cy="319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28F3A4-8EB3-4808-9BC5-48A5C01014D4}"/>
              </a:ext>
            </a:extLst>
          </p:cNvPr>
          <p:cNvSpPr/>
          <p:nvPr/>
        </p:nvSpPr>
        <p:spPr>
          <a:xfrm>
            <a:off x="6887360" y="5344867"/>
            <a:ext cx="48003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https://upload.wikimedia.org/wikipedia/commons/2/25/AN-SLQ-32_Electronic_Warfare_Suite_on_USS_CG-70_Lake_Erie_at_Osaka_%282014_April_13%29.jpg</a:t>
            </a:r>
          </a:p>
        </p:txBody>
      </p:sp>
    </p:spTree>
    <p:extLst>
      <p:ext uri="{BB962C8B-B14F-4D97-AF65-F5344CB8AC3E}">
        <p14:creationId xmlns:p14="http://schemas.microsoft.com/office/powerpoint/2010/main" val="780476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27A1-C5E1-41AA-9109-509F4C87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Other Key Features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86910-E3B8-474E-8615-F8FF00514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63936" cy="4351338"/>
          </a:xfrm>
        </p:spPr>
        <p:txBody>
          <a:bodyPr>
            <a:no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COTS Navigation Sonar:</a:t>
            </a:r>
          </a:p>
          <a:p>
            <a:pPr marL="971550" lvl="1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Enables navigation in unmapped shallow water</a:t>
            </a:r>
          </a:p>
          <a:p>
            <a:pPr marL="971550" lvl="1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Supports utilization of small, poorly mapped docks</a:t>
            </a:r>
          </a:p>
          <a:p>
            <a:pPr marL="971550" lvl="1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Provides limited seabed mapping capability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Aft launch bay:</a:t>
            </a:r>
          </a:p>
          <a:p>
            <a:pPr marL="971550" lvl="1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11m RHIB supports VBSS, EABO, and special operations</a:t>
            </a:r>
          </a:p>
          <a:p>
            <a:pPr marL="971550" lvl="1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One oversized UUV, multiple smaller UUVs, mines, or other seabed systems</a:t>
            </a:r>
          </a:p>
          <a:p>
            <a:pPr marL="971550" lvl="1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Aft door/ramp allows easy ingress/egress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Topside UAV locker supports employment of small drones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L3Harris Falcon III® RF-7800W non-line of sight radio (HF)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Multifunction Advanced Datalink (MADL)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Basic SATCOM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Innovations in engineering, work, energy, communications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Extra cabin space supports detachments, sealift, or extra crew</a:t>
            </a:r>
          </a:p>
        </p:txBody>
      </p:sp>
      <p:pic>
        <p:nvPicPr>
          <p:cNvPr id="8" name="Content Placeholder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28206E2B-0B7A-4A72-A7C2-B2747BBA2C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602136" y="1825625"/>
            <a:ext cx="5181600" cy="272664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56F22-7DAB-448A-A8B0-5A8D56B0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611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27A1-C5E1-41AA-9109-509F4C87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Propulsion Design Concept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F01B6-90EF-42AB-8B4B-EC690DAC5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30725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altLang="en-US" sz="1600" dirty="0"/>
              <a:t>Designed around littoral agility, survivability, and cost</a:t>
            </a:r>
          </a:p>
          <a:p>
            <a:pPr>
              <a:spcBef>
                <a:spcPts val="300"/>
              </a:spcBef>
            </a:pPr>
            <a:r>
              <a:rPr lang="en-US" altLang="en-US" sz="1600" dirty="0"/>
              <a:t>Integrated electric propulsion system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en-US" sz="1600" dirty="0"/>
              <a:t>No gearbox for lower maintenance cost and reduced acoustic signature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en-US" sz="1600" dirty="0"/>
              <a:t>Provides ample power for future systems</a:t>
            </a:r>
          </a:p>
          <a:p>
            <a:pPr>
              <a:spcBef>
                <a:spcPts val="300"/>
              </a:spcBef>
            </a:pPr>
            <a:r>
              <a:rPr lang="en-US" altLang="en-US" sz="1600" dirty="0"/>
              <a:t>Two main and one axillary diesel engines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en-US" sz="1600" dirty="0"/>
              <a:t>Low procurement, operating, and maintenance cost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en-US" sz="1600" dirty="0"/>
              <a:t>Compatible with civilian infrastructure including fuel</a:t>
            </a:r>
          </a:p>
          <a:p>
            <a:pPr>
              <a:spcBef>
                <a:spcPts val="300"/>
              </a:spcBef>
            </a:pPr>
            <a:r>
              <a:rPr lang="en-US" altLang="en-US" sz="1600" dirty="0"/>
              <a:t>Two steerable, reversible pumpjets with intake screens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en-US" sz="1600" dirty="0"/>
              <a:t>Maximizes agility in confined waters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en-US" sz="1600" dirty="0"/>
              <a:t>Reduced risk of damage in shallow water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en-US" sz="1600" dirty="0"/>
              <a:t>Reduced acoustic signature</a:t>
            </a:r>
          </a:p>
          <a:p>
            <a:pPr>
              <a:spcBef>
                <a:spcPts val="300"/>
              </a:spcBef>
            </a:pPr>
            <a:r>
              <a:rPr lang="en-US" altLang="en-US" sz="1600" dirty="0"/>
              <a:t>System design greatly reduces vulnerability to submarines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en-US" sz="1600" dirty="0"/>
              <a:t>Significantly reduces ship’s acoustic signature 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en-US" sz="1600" dirty="0"/>
              <a:t>Shallow water operations help avoid submarines</a:t>
            </a:r>
          </a:p>
          <a:p>
            <a:pPr>
              <a:spcBef>
                <a:spcPts val="300"/>
              </a:spcBef>
            </a:pPr>
            <a:r>
              <a:rPr lang="en-US" altLang="en-US" sz="1600" dirty="0"/>
              <a:t>Auxiliary Power Pod allows easy, tug-free docking and emergency propulsion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56F22-7DAB-448A-A8B0-5A8D56B0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2D8F9-A068-4542-A06C-E31D415C1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4"/>
            <a:ext cx="5770880" cy="43281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4F78E3-7B3E-425A-8A81-0C5E866BD241}"/>
              </a:ext>
            </a:extLst>
          </p:cNvPr>
          <p:cNvSpPr/>
          <p:nvPr/>
        </p:nvSpPr>
        <p:spPr>
          <a:xfrm>
            <a:off x="6172202" y="6156294"/>
            <a:ext cx="57708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https://upload.wikimedia.org/wikipedia/commons/4/4b/Waterjet.jpg</a:t>
            </a:r>
          </a:p>
        </p:txBody>
      </p:sp>
    </p:spTree>
    <p:extLst>
      <p:ext uri="{BB962C8B-B14F-4D97-AF65-F5344CB8AC3E}">
        <p14:creationId xmlns:p14="http://schemas.microsoft.com/office/powerpoint/2010/main" val="1515250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red and white boat&#10;&#10;Description automatically generated with low confidence">
            <a:extLst>
              <a:ext uri="{FF2B5EF4-FFF2-40B4-BE49-F238E27FC236}">
                <a16:creationId xmlns:a16="http://schemas.microsoft.com/office/drawing/2014/main" id="{5EAAF24C-4E9F-4147-947B-C649C05DE2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06" y="3866357"/>
            <a:ext cx="5412894" cy="2489992"/>
          </a:xfrm>
          <a:prstGeom prst="rect">
            <a:avLst/>
          </a:prstGeom>
        </p:spPr>
      </p:pic>
      <p:pic>
        <p:nvPicPr>
          <p:cNvPr id="12" name="Picture 11" descr="A red and white boat&#10;&#10;Description automatically generated with medium confidence">
            <a:extLst>
              <a:ext uri="{FF2B5EF4-FFF2-40B4-BE49-F238E27FC236}">
                <a16:creationId xmlns:a16="http://schemas.microsoft.com/office/drawing/2014/main" id="{11B79C0D-0ED6-4674-A32C-5C0492324F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91" y="1552794"/>
            <a:ext cx="4697904" cy="23266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B427A1-C5E1-41AA-9109-509F4C87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Specialized Variants (Air Defense and ASW)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6653EFE-F271-419D-82E7-05590D157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334387" cy="4351338"/>
          </a:xfrm>
        </p:spPr>
        <p:txBody>
          <a:bodyPr>
            <a:noAutofit/>
          </a:bodyPr>
          <a:lstStyle/>
          <a:p>
            <a:r>
              <a:rPr lang="en-US" sz="1600" dirty="0"/>
              <a:t>Four variants currently planned; all baseline capabilities retained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Additional capabilities added with hull segments at the missile bay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10- and 20-foot hull segments currently planned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Export variants with less sensitive equipment also possible</a:t>
            </a:r>
          </a:p>
          <a:p>
            <a:r>
              <a:rPr lang="en-US" sz="1600" dirty="0"/>
              <a:t>Falcon air defense variant (top) – 10-foot segment added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Adds a tactical-length Mk 41 VLS module and powerful optic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dirty="0"/>
              <a:t>Armed with 8 ESSM and 6 SM-2 Block IIIC Active missiles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Uses optics and triangulation to destroy hostile patrol aircraft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dirty="0"/>
              <a:t>Added optic provides extreme-range target identification, triangulates range with its partner’s DAS, guides missile to active seeker acquisition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dirty="0"/>
              <a:t>Fully passive targeting makes counterdetection difficult</a:t>
            </a:r>
          </a:p>
          <a:p>
            <a:r>
              <a:rPr lang="en-US" sz="1600" dirty="0"/>
              <a:t>Osprey anti-submarine variant (bottom) – 10-foot segment added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Adds 8 Tomahawks modified to carry an ASW torpedo, 4 self-defense ASW torpedoes, and a hull-mounted sonar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Attacks targets identified by offboard sensors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56F22-7DAB-448A-A8B0-5A8D56B0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EE67A81-B970-4F3D-A242-8D926B9CA8EF}"/>
              </a:ext>
            </a:extLst>
          </p:cNvPr>
          <p:cNvSpPr>
            <a:spLocks/>
          </p:cNvSpPr>
          <p:nvPr/>
        </p:nvSpPr>
        <p:spPr bwMode="auto">
          <a:xfrm>
            <a:off x="7744124" y="1951700"/>
            <a:ext cx="923012" cy="673513"/>
          </a:xfrm>
          <a:custGeom>
            <a:avLst/>
            <a:gdLst>
              <a:gd name="T0" fmla="*/ 0 w 398"/>
              <a:gd name="T1" fmla="*/ 0 h 369"/>
              <a:gd name="T2" fmla="*/ 398 w 398"/>
              <a:gd name="T3" fmla="*/ 369 h 36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8" h="369">
                <a:moveTo>
                  <a:pt x="0" y="0"/>
                </a:moveTo>
                <a:lnTo>
                  <a:pt x="398" y="369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DEF786B-0478-49E6-A1CE-A3CDB02CB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229" y="1730007"/>
            <a:ext cx="113266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/>
              <a:t>New optic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213B2A2-ACB0-4E86-9FE3-D21BF31E3B30}"/>
              </a:ext>
            </a:extLst>
          </p:cNvPr>
          <p:cNvSpPr>
            <a:spLocks/>
          </p:cNvSpPr>
          <p:nvPr/>
        </p:nvSpPr>
        <p:spPr bwMode="auto">
          <a:xfrm>
            <a:off x="9552389" y="1929415"/>
            <a:ext cx="270037" cy="349211"/>
          </a:xfrm>
          <a:custGeom>
            <a:avLst/>
            <a:gdLst>
              <a:gd name="T0" fmla="*/ 0 w 398"/>
              <a:gd name="T1" fmla="*/ 0 h 369"/>
              <a:gd name="T2" fmla="*/ 398 w 398"/>
              <a:gd name="T3" fmla="*/ 369 h 36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8" h="369">
                <a:moveTo>
                  <a:pt x="0" y="0"/>
                </a:moveTo>
                <a:lnTo>
                  <a:pt x="398" y="369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CFAEE7E6-B062-49D3-A32C-D9D57DCF8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0378" y="1553178"/>
            <a:ext cx="522011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/>
              <a:t>VLS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E1B34AD4-9CA6-4189-9529-A99CA499886C}"/>
              </a:ext>
            </a:extLst>
          </p:cNvPr>
          <p:cNvSpPr>
            <a:spLocks/>
          </p:cNvSpPr>
          <p:nvPr/>
        </p:nvSpPr>
        <p:spPr bwMode="auto">
          <a:xfrm flipH="1" flipV="1">
            <a:off x="10570127" y="5120624"/>
            <a:ext cx="595619" cy="507013"/>
          </a:xfrm>
          <a:custGeom>
            <a:avLst/>
            <a:gdLst>
              <a:gd name="T0" fmla="*/ 0 w 398"/>
              <a:gd name="T1" fmla="*/ 0 h 369"/>
              <a:gd name="T2" fmla="*/ 398 w 398"/>
              <a:gd name="T3" fmla="*/ 369 h 36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8" h="369">
                <a:moveTo>
                  <a:pt x="0" y="0"/>
                </a:moveTo>
                <a:lnTo>
                  <a:pt x="398" y="369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4DFA5707-CA99-4B33-82C2-3B23E54A7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4293" y="5631756"/>
            <a:ext cx="1546639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/>
              <a:t>ASW Weapons</a:t>
            </a:r>
          </a:p>
        </p:txBody>
      </p:sp>
    </p:spTree>
    <p:extLst>
      <p:ext uri="{BB962C8B-B14F-4D97-AF65-F5344CB8AC3E}">
        <p14:creationId xmlns:p14="http://schemas.microsoft.com/office/powerpoint/2010/main" val="1651056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27A1-C5E1-41AA-9109-509F4C87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Variant (Example) - Seabed and Mine Warfare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6653EFE-F271-419D-82E7-05590D157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89104" cy="4351338"/>
          </a:xfrm>
        </p:spPr>
        <p:txBody>
          <a:bodyPr>
            <a:noAutofit/>
          </a:bodyPr>
          <a:lstStyle/>
          <a:p>
            <a:r>
              <a:rPr lang="en-US" sz="1600" dirty="0"/>
              <a:t>Deploys, retrieves, and maintains seabed systems</a:t>
            </a:r>
          </a:p>
          <a:p>
            <a:r>
              <a:rPr lang="en-US" sz="1600" dirty="0"/>
              <a:t>Magazine system provides very high storage capacity</a:t>
            </a:r>
          </a:p>
          <a:p>
            <a:r>
              <a:rPr lang="en-US" sz="1600" dirty="0"/>
              <a:t>Service bay for maintenance and mission preparation</a:t>
            </a:r>
          </a:p>
          <a:p>
            <a:r>
              <a:rPr lang="en-US" sz="1600" dirty="0"/>
              <a:t>Lift raises payloads to aft launch bay</a:t>
            </a:r>
          </a:p>
          <a:p>
            <a:r>
              <a:rPr lang="en-US" sz="1600" dirty="0"/>
              <a:t>Deploys payloads and 11m RHIB via aft ramp</a:t>
            </a:r>
          </a:p>
          <a:p>
            <a:r>
              <a:rPr lang="en-US" sz="1600" dirty="0"/>
              <a:t>Crane provides logistics and alternative payload handling</a:t>
            </a:r>
          </a:p>
          <a:p>
            <a:r>
              <a:rPr lang="en-US" sz="1600" dirty="0"/>
              <a:t>Enhanced communications to export data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Improved satcom antennas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Wideband HF communications for local distribution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Intelligence Carry-On Program (ICOP)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Additional datalinks as desired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Acoustic communications system</a:t>
            </a:r>
          </a:p>
          <a:p>
            <a:r>
              <a:rPr lang="en-US" sz="1600" dirty="0"/>
              <a:t>Retains full survivability and armament</a:t>
            </a:r>
          </a:p>
          <a:p>
            <a:r>
              <a:rPr lang="en-US" sz="1600" dirty="0"/>
              <a:t>Fully enclosed configuration prevents hostile surveillance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56F22-7DAB-448A-A8B0-5A8D56B0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 descr="A picture containing sky, wire&#10;&#10;Description automatically generated">
            <a:extLst>
              <a:ext uri="{FF2B5EF4-FFF2-40B4-BE49-F238E27FC236}">
                <a16:creationId xmlns:a16="http://schemas.microsoft.com/office/drawing/2014/main" id="{D4B34B13-0146-46A4-AE87-9D3AFB82E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04" y="1703232"/>
            <a:ext cx="5060390" cy="2678649"/>
          </a:xfrm>
          <a:prstGeom prst="rect">
            <a:avLst/>
          </a:prstGeom>
        </p:spPr>
      </p:pic>
      <p:pic>
        <p:nvPicPr>
          <p:cNvPr id="7" name="Picture 6" descr="A picture containing sky, boat, watercraft&#10;&#10;Description automatically generated">
            <a:extLst>
              <a:ext uri="{FF2B5EF4-FFF2-40B4-BE49-F238E27FC236}">
                <a16:creationId xmlns:a16="http://schemas.microsoft.com/office/drawing/2014/main" id="{347AF13F-2C2F-44F6-9D33-A3B4CA6100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746" y="4377525"/>
            <a:ext cx="5436065" cy="205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87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1496D-EEC3-4576-97CE-44C7B673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Basic Wolfpack Tactics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E9455-76EC-46B5-BC2B-A805EA05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4C1A2-89B4-4151-AD19-64EE586DEBDE}"/>
              </a:ext>
            </a:extLst>
          </p:cNvPr>
          <p:cNvSpPr txBox="1"/>
          <p:nvPr/>
        </p:nvSpPr>
        <p:spPr>
          <a:xfrm>
            <a:off x="5213765" y="3504766"/>
            <a:ext cx="19422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LMACCs concealed behind islands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1A35A0-485A-9FDE-5355-DD82ADF898DC}"/>
              </a:ext>
            </a:extLst>
          </p:cNvPr>
          <p:cNvGrpSpPr/>
          <p:nvPr/>
        </p:nvGrpSpPr>
        <p:grpSpPr>
          <a:xfrm>
            <a:off x="7542346" y="2742309"/>
            <a:ext cx="576072" cy="576072"/>
            <a:chOff x="7214532" y="2771317"/>
            <a:chExt cx="576072" cy="5760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6FAB3C2-C7E8-49B0-075D-51B29B78D64F}"/>
                </a:ext>
              </a:extLst>
            </p:cNvPr>
            <p:cNvSpPr/>
            <p:nvPr/>
          </p:nvSpPr>
          <p:spPr>
            <a:xfrm>
              <a:off x="7214532" y="2771317"/>
              <a:ext cx="576072" cy="5760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6C8DB9-8EDC-72D1-B03C-174C41E48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9800" y="2810893"/>
              <a:ext cx="465535" cy="509179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63CD625-B622-8982-14E0-BA8CC616ED40}"/>
              </a:ext>
            </a:extLst>
          </p:cNvPr>
          <p:cNvSpPr txBox="1"/>
          <p:nvPr/>
        </p:nvSpPr>
        <p:spPr>
          <a:xfrm>
            <a:off x="9502304" y="3502383"/>
            <a:ext cx="79612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MUSV screen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5EA3C4-C766-F0B1-F348-B15326C5FDBF}"/>
              </a:ext>
            </a:extLst>
          </p:cNvPr>
          <p:cNvSpPr txBox="1"/>
          <p:nvPr/>
        </p:nvSpPr>
        <p:spPr>
          <a:xfrm>
            <a:off x="8199297" y="3502384"/>
            <a:ext cx="9428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USMC spotters</a:t>
            </a:r>
          </a:p>
        </p:txBody>
      </p:sp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86AA0BDB-D6B3-7D91-78A6-04EB75A4EF90}"/>
              </a:ext>
            </a:extLst>
          </p:cNvPr>
          <p:cNvSpPr/>
          <p:nvPr/>
        </p:nvSpPr>
        <p:spPr>
          <a:xfrm rot="16200000">
            <a:off x="7055142" y="5242420"/>
            <a:ext cx="1661020" cy="1570139"/>
          </a:xfrm>
          <a:prstGeom prst="flowChartDe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BAA1A557-A65C-76AA-8EA6-C693346D350F}"/>
              </a:ext>
            </a:extLst>
          </p:cNvPr>
          <p:cNvSpPr/>
          <p:nvPr/>
        </p:nvSpPr>
        <p:spPr>
          <a:xfrm rot="5400000">
            <a:off x="7055142" y="831809"/>
            <a:ext cx="1661020" cy="1570139"/>
          </a:xfrm>
          <a:prstGeom prst="flowChartDela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08454B-F7A3-712C-B926-AE5E752840DB}"/>
              </a:ext>
            </a:extLst>
          </p:cNvPr>
          <p:cNvGrpSpPr/>
          <p:nvPr/>
        </p:nvGrpSpPr>
        <p:grpSpPr>
          <a:xfrm>
            <a:off x="7542346" y="4325987"/>
            <a:ext cx="576072" cy="576072"/>
            <a:chOff x="7214532" y="2771317"/>
            <a:chExt cx="576072" cy="57607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4E77DFE-D919-F111-81D5-E66D51532539}"/>
                </a:ext>
              </a:extLst>
            </p:cNvPr>
            <p:cNvSpPr/>
            <p:nvPr/>
          </p:nvSpPr>
          <p:spPr>
            <a:xfrm>
              <a:off x="7214532" y="2771317"/>
              <a:ext cx="576072" cy="5760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E88FC8F-DB1D-C191-0888-1DE90A36A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9800" y="2810893"/>
              <a:ext cx="465535" cy="50917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A19FE-85B0-687E-7AA1-2CBE73E458FD}"/>
              </a:ext>
            </a:extLst>
          </p:cNvPr>
          <p:cNvGrpSpPr/>
          <p:nvPr/>
        </p:nvGrpSpPr>
        <p:grpSpPr>
          <a:xfrm>
            <a:off x="7542651" y="3534148"/>
            <a:ext cx="576072" cy="576072"/>
            <a:chOff x="7214532" y="2771317"/>
            <a:chExt cx="576072" cy="57607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0B92EA-9387-453C-2280-B7302F4A730C}"/>
                </a:ext>
              </a:extLst>
            </p:cNvPr>
            <p:cNvSpPr/>
            <p:nvPr/>
          </p:nvSpPr>
          <p:spPr>
            <a:xfrm>
              <a:off x="7214532" y="2771317"/>
              <a:ext cx="576072" cy="5760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9CAF06-BD17-2078-FEFF-2139EDBED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9800" y="2810893"/>
              <a:ext cx="465535" cy="509179"/>
            </a:xfrm>
            <a:prstGeom prst="rect">
              <a:avLst/>
            </a:prstGeom>
          </p:spPr>
        </p:pic>
      </p:grpSp>
      <p:pic>
        <p:nvPicPr>
          <p:cNvPr id="18" name="Picture 17" descr="A close-up of a boat&#10;&#10;Description automatically generated with medium confidence">
            <a:extLst>
              <a:ext uri="{FF2B5EF4-FFF2-40B4-BE49-F238E27FC236}">
                <a16:creationId xmlns:a16="http://schemas.microsoft.com/office/drawing/2014/main" id="{C3A1EFDB-246E-509E-DCBB-F67375DEF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9098" y="1952835"/>
            <a:ext cx="1773803" cy="424874"/>
          </a:xfrm>
          <a:prstGeom prst="rect">
            <a:avLst/>
          </a:prstGeom>
        </p:spPr>
      </p:pic>
      <p:pic>
        <p:nvPicPr>
          <p:cNvPr id="19" name="Picture 18" descr="A close-up of a boat&#10;&#10;Description automatically generated with medium confidence">
            <a:extLst>
              <a:ext uri="{FF2B5EF4-FFF2-40B4-BE49-F238E27FC236}">
                <a16:creationId xmlns:a16="http://schemas.microsoft.com/office/drawing/2014/main" id="{54DB71E0-3030-BBF4-C43A-6DB710374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5009" y="4365563"/>
            <a:ext cx="1773803" cy="424874"/>
          </a:xfrm>
          <a:prstGeom prst="rect">
            <a:avLst/>
          </a:prstGeom>
        </p:spPr>
      </p:pic>
      <p:pic>
        <p:nvPicPr>
          <p:cNvPr id="20" name="Picture 19" descr="A close-up of a boat&#10;&#10;Description automatically generated with medium confidence">
            <a:extLst>
              <a:ext uri="{FF2B5EF4-FFF2-40B4-BE49-F238E27FC236}">
                <a16:creationId xmlns:a16="http://schemas.microsoft.com/office/drawing/2014/main" id="{6AD9C169-C732-FE9D-17C7-C3A122BA3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4851" y="2819824"/>
            <a:ext cx="1773803" cy="424874"/>
          </a:xfrm>
          <a:prstGeom prst="rect">
            <a:avLst/>
          </a:prstGeom>
        </p:spPr>
      </p:pic>
      <p:pic>
        <p:nvPicPr>
          <p:cNvPr id="23" name="Picture 22" descr="A close-up of a boat&#10;&#10;Description automatically generated with medium confidence">
            <a:extLst>
              <a:ext uri="{FF2B5EF4-FFF2-40B4-BE49-F238E27FC236}">
                <a16:creationId xmlns:a16="http://schemas.microsoft.com/office/drawing/2014/main" id="{F83D0C51-E154-4AF6-70D1-761262590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9098" y="1469085"/>
            <a:ext cx="1773803" cy="424874"/>
          </a:xfrm>
          <a:prstGeom prst="rect">
            <a:avLst/>
          </a:prstGeom>
        </p:spPr>
      </p:pic>
      <p:pic>
        <p:nvPicPr>
          <p:cNvPr id="28" name="Picture 27" descr="A close-up of a boat&#10;&#10;Description automatically generated with medium confidence">
            <a:extLst>
              <a:ext uri="{FF2B5EF4-FFF2-40B4-BE49-F238E27FC236}">
                <a16:creationId xmlns:a16="http://schemas.microsoft.com/office/drawing/2014/main" id="{5866E160-D757-25F1-4379-7322CCFE8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4887" y="6027489"/>
            <a:ext cx="1773803" cy="424874"/>
          </a:xfrm>
          <a:prstGeom prst="rect">
            <a:avLst/>
          </a:prstGeom>
        </p:spPr>
      </p:pic>
      <p:pic>
        <p:nvPicPr>
          <p:cNvPr id="29" name="Picture 28" descr="A close-up of a boat&#10;&#10;Description automatically generated with medium confidence">
            <a:extLst>
              <a:ext uri="{FF2B5EF4-FFF2-40B4-BE49-F238E27FC236}">
                <a16:creationId xmlns:a16="http://schemas.microsoft.com/office/drawing/2014/main" id="{CBD1377A-C5E3-9078-A229-3ADD28450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4886" y="5399344"/>
            <a:ext cx="1773803" cy="424874"/>
          </a:xfrm>
          <a:prstGeom prst="rect">
            <a:avLst/>
          </a:prstGeom>
        </p:spPr>
      </p:pic>
      <p:pic>
        <p:nvPicPr>
          <p:cNvPr id="31" name="Picture 30" descr="A picture containing indoor&#10;&#10;Description automatically generated">
            <a:extLst>
              <a:ext uri="{FF2B5EF4-FFF2-40B4-BE49-F238E27FC236}">
                <a16:creationId xmlns:a16="http://schemas.microsoft.com/office/drawing/2014/main" id="{439B0240-9252-91E2-90A9-90E1A86F8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7065" y="1179080"/>
            <a:ext cx="1354455" cy="762000"/>
          </a:xfrm>
          <a:prstGeom prst="rect">
            <a:avLst/>
          </a:prstGeom>
        </p:spPr>
      </p:pic>
      <p:pic>
        <p:nvPicPr>
          <p:cNvPr id="36" name="Picture 35" descr="A picture containing indoor&#10;&#10;Description automatically generated">
            <a:extLst>
              <a:ext uri="{FF2B5EF4-FFF2-40B4-BE49-F238E27FC236}">
                <a16:creationId xmlns:a16="http://schemas.microsoft.com/office/drawing/2014/main" id="{A72F3BE6-D732-4922-9B60-3ECF109DFB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4186" y="2090767"/>
            <a:ext cx="1354455" cy="762000"/>
          </a:xfrm>
          <a:prstGeom prst="rect">
            <a:avLst/>
          </a:prstGeom>
        </p:spPr>
      </p:pic>
      <p:pic>
        <p:nvPicPr>
          <p:cNvPr id="37" name="Picture 36" descr="A picture containing indoor&#10;&#10;Description automatically generated">
            <a:extLst>
              <a:ext uri="{FF2B5EF4-FFF2-40B4-BE49-F238E27FC236}">
                <a16:creationId xmlns:a16="http://schemas.microsoft.com/office/drawing/2014/main" id="{E15DCA65-5D93-C174-4A20-E3CE8C978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1520" y="2937381"/>
            <a:ext cx="1354455" cy="762000"/>
          </a:xfrm>
          <a:prstGeom prst="rect">
            <a:avLst/>
          </a:prstGeom>
        </p:spPr>
      </p:pic>
      <p:pic>
        <p:nvPicPr>
          <p:cNvPr id="38" name="Picture 37" descr="A picture containing indoor&#10;&#10;Description automatically generated">
            <a:extLst>
              <a:ext uri="{FF2B5EF4-FFF2-40B4-BE49-F238E27FC236}">
                <a16:creationId xmlns:a16="http://schemas.microsoft.com/office/drawing/2014/main" id="{774DD2EE-16B6-EEFE-8B8B-99A08A366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1519" y="3840692"/>
            <a:ext cx="1354455" cy="762000"/>
          </a:xfrm>
          <a:prstGeom prst="rect">
            <a:avLst/>
          </a:prstGeom>
        </p:spPr>
      </p:pic>
      <p:pic>
        <p:nvPicPr>
          <p:cNvPr id="39" name="Picture 38" descr="A picture containing indoor&#10;&#10;Description automatically generated">
            <a:extLst>
              <a:ext uri="{FF2B5EF4-FFF2-40B4-BE49-F238E27FC236}">
                <a16:creationId xmlns:a16="http://schemas.microsoft.com/office/drawing/2014/main" id="{3F3BE015-4E77-3647-2475-FDA877B184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7064" y="5615638"/>
            <a:ext cx="1354455" cy="762000"/>
          </a:xfrm>
          <a:prstGeom prst="rect">
            <a:avLst/>
          </a:prstGeom>
        </p:spPr>
      </p:pic>
      <p:pic>
        <p:nvPicPr>
          <p:cNvPr id="40" name="Picture 39" descr="A picture containing indoor&#10;&#10;Description automatically generated">
            <a:extLst>
              <a:ext uri="{FF2B5EF4-FFF2-40B4-BE49-F238E27FC236}">
                <a16:creationId xmlns:a16="http://schemas.microsoft.com/office/drawing/2014/main" id="{D56A76A8-F78A-DC6A-EAAA-8981293366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4186" y="4682663"/>
            <a:ext cx="1354455" cy="762000"/>
          </a:xfrm>
          <a:prstGeom prst="rect">
            <a:avLst/>
          </a:prstGeom>
        </p:spPr>
      </p:pic>
      <p:pic>
        <p:nvPicPr>
          <p:cNvPr id="42" name="Picture 41" descr="A picture containing truck, outdoor, sky, ground&#10;&#10;Description automatically generated">
            <a:extLst>
              <a:ext uri="{FF2B5EF4-FFF2-40B4-BE49-F238E27FC236}">
                <a16:creationId xmlns:a16="http://schemas.microsoft.com/office/drawing/2014/main" id="{6F2C29D2-6AED-EA1B-1151-15C74307D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0316" y="1377600"/>
            <a:ext cx="959566" cy="685523"/>
          </a:xfrm>
          <a:prstGeom prst="rect">
            <a:avLst/>
          </a:prstGeom>
        </p:spPr>
      </p:pic>
      <p:pic>
        <p:nvPicPr>
          <p:cNvPr id="43" name="Picture 42" descr="A picture containing truck, outdoor, sky, ground&#10;&#10;Description automatically generated">
            <a:extLst>
              <a:ext uri="{FF2B5EF4-FFF2-40B4-BE49-F238E27FC236}">
                <a16:creationId xmlns:a16="http://schemas.microsoft.com/office/drawing/2014/main" id="{0524E6A9-4835-22BE-581C-91D1D17643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5869" y="5586750"/>
            <a:ext cx="959566" cy="68552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3E49C1C-7812-26E0-0835-86E546EEC0F3}"/>
              </a:ext>
            </a:extLst>
          </p:cNvPr>
          <p:cNvSpPr txBox="1"/>
          <p:nvPr/>
        </p:nvSpPr>
        <p:spPr>
          <a:xfrm>
            <a:off x="6717672" y="891031"/>
            <a:ext cx="22122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USMC missile battery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7C25E05-114E-7DCC-205E-FACDE11C0BF3}"/>
              </a:ext>
            </a:extLst>
          </p:cNvPr>
          <p:cNvSpPr txBox="1"/>
          <p:nvPr/>
        </p:nvSpPr>
        <p:spPr>
          <a:xfrm>
            <a:off x="7093167" y="6420406"/>
            <a:ext cx="22122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USMC missile battery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638225A-AF95-F7FD-B674-E92ED8B16780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4356686" cy="47177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LMACCs, MUSVs, and Marines secure area</a:t>
            </a:r>
          </a:p>
          <a:p>
            <a:r>
              <a:rPr lang="en-US" sz="1600" dirty="0"/>
              <a:t>Combined arms team provides layered defense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MUSVs provide outer sensor screen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USMC spotters difficult to counterdetect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LMACC provides primary striking power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USMC missiles provide supporting fire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Example has 3 sensor lines and 64 ASCMs</a:t>
            </a:r>
          </a:p>
          <a:p>
            <a:r>
              <a:rPr lang="en-US" sz="1600" dirty="0"/>
              <a:t>LMACC relocates USMC spotters as needed</a:t>
            </a:r>
          </a:p>
          <a:p>
            <a:r>
              <a:rPr lang="en-US" sz="1600" dirty="0"/>
              <a:t>Air defense on LMACC and/or shore batteries</a:t>
            </a:r>
          </a:p>
          <a:p>
            <a:r>
              <a:rPr lang="en-US" sz="1600" dirty="0"/>
              <a:t>All personnel and manned ships well concealed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MUSV more exposed, doubles as bait</a:t>
            </a:r>
          </a:p>
          <a:p>
            <a:r>
              <a:rPr lang="en-US" sz="1600" dirty="0"/>
              <a:t>Difficult to dislodge without risking a carrier</a:t>
            </a:r>
          </a:p>
          <a:p>
            <a:r>
              <a:rPr lang="en-US" sz="1600" dirty="0"/>
              <a:t>Combined arms force costs less than a DDG</a:t>
            </a:r>
          </a:p>
          <a:p>
            <a:r>
              <a:rPr lang="en-US" sz="1600" dirty="0"/>
              <a:t>Real terrain offers additional depth for more defensive lines and ambiguity</a:t>
            </a:r>
          </a:p>
        </p:txBody>
      </p:sp>
    </p:spTree>
    <p:extLst>
      <p:ext uri="{BB962C8B-B14F-4D97-AF65-F5344CB8AC3E}">
        <p14:creationId xmlns:p14="http://schemas.microsoft.com/office/powerpoint/2010/main" val="3564530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1496D-EEC3-4576-97CE-44C7B673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Deceptive LRASM Routing Tactics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E9455-76EC-46B5-BC2B-A805EA05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4C1A2-89B4-4151-AD19-64EE586DEBDE}"/>
              </a:ext>
            </a:extLst>
          </p:cNvPr>
          <p:cNvSpPr txBox="1"/>
          <p:nvPr/>
        </p:nvSpPr>
        <p:spPr>
          <a:xfrm>
            <a:off x="3459774" y="3557029"/>
            <a:ext cx="234528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LRASM launched towards another island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6FAB3C2-C7E8-49B0-075D-51B29B78D64F}"/>
              </a:ext>
            </a:extLst>
          </p:cNvPr>
          <p:cNvSpPr/>
          <p:nvPr/>
        </p:nvSpPr>
        <p:spPr>
          <a:xfrm>
            <a:off x="1652631" y="2060020"/>
            <a:ext cx="1224793" cy="114929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6B29D6-A55D-C6EF-437E-85B052E0B40E}"/>
              </a:ext>
            </a:extLst>
          </p:cNvPr>
          <p:cNvSpPr/>
          <p:nvPr/>
        </p:nvSpPr>
        <p:spPr>
          <a:xfrm>
            <a:off x="1652631" y="5001237"/>
            <a:ext cx="1224793" cy="114929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Empty Island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6C8DB9-8EDC-72D1-B03C-174C41E48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88" y="2125746"/>
            <a:ext cx="929478" cy="1017838"/>
          </a:xfrm>
          <a:prstGeom prst="rect">
            <a:avLst/>
          </a:prstGeom>
        </p:spPr>
      </p:pic>
      <p:pic>
        <p:nvPicPr>
          <p:cNvPr id="21" name="Picture 20" descr="A close-up of a ship&#10;&#10;Description automatically generated with medium confidence">
            <a:extLst>
              <a:ext uri="{FF2B5EF4-FFF2-40B4-BE49-F238E27FC236}">
                <a16:creationId xmlns:a16="http://schemas.microsoft.com/office/drawing/2014/main" id="{0FEB1AC8-7428-D95C-5613-6220B0C9A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5081" y="1957556"/>
            <a:ext cx="2040540" cy="1186028"/>
          </a:xfrm>
          <a:prstGeom prst="rect">
            <a:avLst/>
          </a:prstGeom>
        </p:spPr>
      </p:pic>
      <p:pic>
        <p:nvPicPr>
          <p:cNvPr id="24" name="Picture 23" descr="A large ship in the ocean&#10;&#10;Description automatically generated with low confidence">
            <a:extLst>
              <a:ext uri="{FF2B5EF4-FFF2-40B4-BE49-F238E27FC236}">
                <a16:creationId xmlns:a16="http://schemas.microsoft.com/office/drawing/2014/main" id="{73FAC627-65B4-2072-A703-A59EC332A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8634" y="3591084"/>
            <a:ext cx="2836545" cy="864870"/>
          </a:xfrm>
          <a:prstGeom prst="rect">
            <a:avLst/>
          </a:prstGeom>
        </p:spPr>
      </p:pic>
      <p:sp>
        <p:nvSpPr>
          <p:cNvPr id="25" name="Arrow: Down 24">
            <a:extLst>
              <a:ext uri="{FF2B5EF4-FFF2-40B4-BE49-F238E27FC236}">
                <a16:creationId xmlns:a16="http://schemas.microsoft.com/office/drawing/2014/main" id="{B9D9FA1C-76B5-8DA8-F186-45AEA40DFE61}"/>
              </a:ext>
            </a:extLst>
          </p:cNvPr>
          <p:cNvSpPr/>
          <p:nvPr/>
        </p:nvSpPr>
        <p:spPr>
          <a:xfrm>
            <a:off x="2905295" y="3411127"/>
            <a:ext cx="620786" cy="11860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2FF411F-093C-9196-2230-CAC1373259C4}"/>
              </a:ext>
            </a:extLst>
          </p:cNvPr>
          <p:cNvSpPr/>
          <p:nvPr/>
        </p:nvSpPr>
        <p:spPr>
          <a:xfrm rot="20590794">
            <a:off x="3920188" y="4991752"/>
            <a:ext cx="1224793" cy="644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1DB0985-9761-F0E4-F150-169AE0EFFAE7}"/>
              </a:ext>
            </a:extLst>
          </p:cNvPr>
          <p:cNvSpPr/>
          <p:nvPr/>
        </p:nvSpPr>
        <p:spPr>
          <a:xfrm rot="20535129" flipH="1">
            <a:off x="7783530" y="4105509"/>
            <a:ext cx="1147434" cy="700887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3CD625-B622-8982-14E0-BA8CC616ED40}"/>
              </a:ext>
            </a:extLst>
          </p:cNvPr>
          <p:cNvSpPr txBox="1"/>
          <p:nvPr/>
        </p:nvSpPr>
        <p:spPr>
          <a:xfrm>
            <a:off x="5090307" y="2227404"/>
            <a:ext cx="17215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Enemy detected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5EA3C4-C766-F0B1-F348-B15326C5FDBF}"/>
              </a:ext>
            </a:extLst>
          </p:cNvPr>
          <p:cNvSpPr txBox="1"/>
          <p:nvPr/>
        </p:nvSpPr>
        <p:spPr>
          <a:xfrm>
            <a:off x="3700920" y="5692146"/>
            <a:ext cx="162746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LRASM turns to engage target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0E4F28-A29B-F930-AAAA-ABCFA8699075}"/>
              </a:ext>
            </a:extLst>
          </p:cNvPr>
          <p:cNvSpPr txBox="1"/>
          <p:nvPr/>
        </p:nvSpPr>
        <p:spPr>
          <a:xfrm>
            <a:off x="8814039" y="2910698"/>
            <a:ext cx="233632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Enemy returns fire on presumed launch point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32D157-C4B1-7DA6-335F-FD13A510288F}"/>
              </a:ext>
            </a:extLst>
          </p:cNvPr>
          <p:cNvSpPr txBox="1"/>
          <p:nvPr/>
        </p:nvSpPr>
        <p:spPr>
          <a:xfrm>
            <a:off x="7740334" y="4920718"/>
            <a:ext cx="190700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Enemy missiles fly harmlessly into an unoccupied island</a:t>
            </a:r>
          </a:p>
        </p:txBody>
      </p:sp>
    </p:spTree>
    <p:extLst>
      <p:ext uri="{BB962C8B-B14F-4D97-AF65-F5344CB8AC3E}">
        <p14:creationId xmlns:p14="http://schemas.microsoft.com/office/powerpoint/2010/main" val="3012758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1496D-EEC3-4576-97CE-44C7B6732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33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The Long-Range Forward Sensor Grid 5G Cloud Based Targeting between vessels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E9455-76EC-46B5-BC2B-A805EA05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4C1A2-89B4-4151-AD19-64EE586DEBDE}"/>
              </a:ext>
            </a:extLst>
          </p:cNvPr>
          <p:cNvSpPr txBox="1"/>
          <p:nvPr/>
        </p:nvSpPr>
        <p:spPr>
          <a:xfrm>
            <a:off x="7988648" y="3752057"/>
            <a:ext cx="130698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USV detects warship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88D37A-9974-5506-C530-2D9E6E5712F6}"/>
              </a:ext>
            </a:extLst>
          </p:cNvPr>
          <p:cNvGrpSpPr/>
          <p:nvPr/>
        </p:nvGrpSpPr>
        <p:grpSpPr>
          <a:xfrm>
            <a:off x="6784285" y="5207059"/>
            <a:ext cx="1224793" cy="1149291"/>
            <a:chOff x="1652631" y="2060020"/>
            <a:chExt cx="1224793" cy="114929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6FAB3C2-C7E8-49B0-075D-51B29B78D64F}"/>
                </a:ext>
              </a:extLst>
            </p:cNvPr>
            <p:cNvSpPr/>
            <p:nvPr/>
          </p:nvSpPr>
          <p:spPr>
            <a:xfrm>
              <a:off x="1652631" y="2060020"/>
              <a:ext cx="1224793" cy="114929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6C8DB9-8EDC-72D1-B03C-174C41E48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288" y="2125746"/>
              <a:ext cx="929478" cy="1017838"/>
            </a:xfrm>
            <a:prstGeom prst="rect">
              <a:avLst/>
            </a:prstGeom>
          </p:spPr>
        </p:pic>
      </p:grpSp>
      <p:pic>
        <p:nvPicPr>
          <p:cNvPr id="24" name="Picture 23" descr="A large ship in the ocean&#10;&#10;Description automatically generated with low confidence">
            <a:extLst>
              <a:ext uri="{FF2B5EF4-FFF2-40B4-BE49-F238E27FC236}">
                <a16:creationId xmlns:a16="http://schemas.microsoft.com/office/drawing/2014/main" id="{73FAC627-65B4-2072-A703-A59EC332A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1373" y="3618839"/>
            <a:ext cx="2836545" cy="86487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780B5C7-7F65-0025-4F88-99BA16DC701D}"/>
              </a:ext>
            </a:extLst>
          </p:cNvPr>
          <p:cNvGrpSpPr/>
          <p:nvPr/>
        </p:nvGrpSpPr>
        <p:grpSpPr>
          <a:xfrm>
            <a:off x="855829" y="3458260"/>
            <a:ext cx="2040540" cy="1186028"/>
            <a:chOff x="1174790" y="3429000"/>
            <a:chExt cx="2040540" cy="1186028"/>
          </a:xfrm>
        </p:grpSpPr>
        <p:pic>
          <p:nvPicPr>
            <p:cNvPr id="21" name="Picture 20" descr="A close-up of a ship&#10;&#10;Description automatically generated with medium confidence">
              <a:extLst>
                <a:ext uri="{FF2B5EF4-FFF2-40B4-BE49-F238E27FC236}">
                  <a16:creationId xmlns:a16="http://schemas.microsoft.com/office/drawing/2014/main" id="{0FEB1AC8-7428-D95C-5613-6220B0C9A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74790" y="3429000"/>
              <a:ext cx="2040540" cy="118602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3CD625-B622-8982-14E0-BA8CC616ED40}"/>
                </a:ext>
              </a:extLst>
            </p:cNvPr>
            <p:cNvSpPr txBox="1"/>
            <p:nvPr/>
          </p:nvSpPr>
          <p:spPr>
            <a:xfrm>
              <a:off x="2528927" y="3429000"/>
              <a:ext cx="68640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SOPA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A5EA3C4-C766-F0B1-F348-B15326C5FDBF}"/>
              </a:ext>
            </a:extLst>
          </p:cNvPr>
          <p:cNvSpPr txBox="1"/>
          <p:nvPr/>
        </p:nvSpPr>
        <p:spPr>
          <a:xfrm>
            <a:off x="8084385" y="5458538"/>
            <a:ext cx="15939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Marines detect submarine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0E4F28-A29B-F930-AAAA-ABCFA8699075}"/>
              </a:ext>
            </a:extLst>
          </p:cNvPr>
          <p:cNvSpPr txBox="1"/>
          <p:nvPr/>
        </p:nvSpPr>
        <p:spPr>
          <a:xfrm>
            <a:off x="3603248" y="4036981"/>
            <a:ext cx="24183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NLOS HF transmission bounced off ionosphere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32D157-C4B1-7DA6-335F-FD13A510288F}"/>
              </a:ext>
            </a:extLst>
          </p:cNvPr>
          <p:cNvSpPr txBox="1"/>
          <p:nvPr/>
        </p:nvSpPr>
        <p:spPr>
          <a:xfrm>
            <a:off x="8251530" y="1980677"/>
            <a:ext cx="15971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G/ATOR detects aircraft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9F13F91-2E66-14F1-418B-C99D73BAE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3600" y="5417436"/>
            <a:ext cx="2438400" cy="613410"/>
          </a:xfrm>
          <a:prstGeom prst="rect">
            <a:avLst/>
          </a:prstGeom>
        </p:spPr>
      </p:pic>
      <p:pic>
        <p:nvPicPr>
          <p:cNvPr id="10" name="Picture 9" descr="A large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A43D0682-4C2C-E452-DAF2-2CA1085A7A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41665" r="3805" b="22139"/>
          <a:stretch/>
        </p:blipFill>
        <p:spPr>
          <a:xfrm>
            <a:off x="9931325" y="2004782"/>
            <a:ext cx="2256593" cy="577485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13DAAB1B-78F8-4CEB-8DD6-E156E4B062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8451" y="3693953"/>
            <a:ext cx="1354455" cy="762000"/>
          </a:xfrm>
          <a:prstGeom prst="rect">
            <a:avLst/>
          </a:prstGeom>
        </p:spPr>
      </p:pic>
      <p:pic>
        <p:nvPicPr>
          <p:cNvPr id="13" name="Picture 12" descr="A picture containing person, person, standing, military&#10;&#10;Description automatically generated">
            <a:extLst>
              <a:ext uri="{FF2B5EF4-FFF2-40B4-BE49-F238E27FC236}">
                <a16:creationId xmlns:a16="http://schemas.microsoft.com/office/drawing/2014/main" id="{44A8A1D8-630C-BD66-C6C6-21FC7AB426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 r="7072" b="33908"/>
          <a:stretch/>
        </p:blipFill>
        <p:spPr>
          <a:xfrm>
            <a:off x="7436190" y="1721997"/>
            <a:ext cx="732690" cy="1134063"/>
          </a:xfrm>
          <a:prstGeom prst="rect">
            <a:avLst/>
          </a:prstGeom>
        </p:spPr>
      </p:pic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2A364EC9-19C9-4DFF-9001-44BA28809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2111" y="5594350"/>
            <a:ext cx="1354455" cy="762000"/>
          </a:xfrm>
          <a:prstGeom prst="rect">
            <a:avLst/>
          </a:prstGeom>
        </p:spPr>
      </p:pic>
      <p:pic>
        <p:nvPicPr>
          <p:cNvPr id="23" name="Picture 22" descr="A close-up of a ship&#10;&#10;Description automatically generated with medium confidence">
            <a:extLst>
              <a:ext uri="{FF2B5EF4-FFF2-40B4-BE49-F238E27FC236}">
                <a16:creationId xmlns:a16="http://schemas.microsoft.com/office/drawing/2014/main" id="{6E6A3EE6-7BA0-F0BD-B0F0-B49536674E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6630" y="1930687"/>
            <a:ext cx="1360360" cy="790685"/>
          </a:xfrm>
          <a:prstGeom prst="rect">
            <a:avLst/>
          </a:prstGeom>
        </p:spPr>
      </p:pic>
      <p:sp>
        <p:nvSpPr>
          <p:cNvPr id="28" name="Lightning Bolt 27">
            <a:extLst>
              <a:ext uri="{FF2B5EF4-FFF2-40B4-BE49-F238E27FC236}">
                <a16:creationId xmlns:a16="http://schemas.microsoft.com/office/drawing/2014/main" id="{EAA6A05C-54E1-BA80-6C67-7CBC26D1B723}"/>
              </a:ext>
            </a:extLst>
          </p:cNvPr>
          <p:cNvSpPr/>
          <p:nvPr/>
        </p:nvSpPr>
        <p:spPr>
          <a:xfrm rot="5400000">
            <a:off x="6323144" y="1551873"/>
            <a:ext cx="506891" cy="155390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Lightning Bolt 28">
            <a:extLst>
              <a:ext uri="{FF2B5EF4-FFF2-40B4-BE49-F238E27FC236}">
                <a16:creationId xmlns:a16="http://schemas.microsoft.com/office/drawing/2014/main" id="{19EB0DE8-B0CD-303E-8438-ACC2866133FA}"/>
              </a:ext>
            </a:extLst>
          </p:cNvPr>
          <p:cNvSpPr/>
          <p:nvPr/>
        </p:nvSpPr>
        <p:spPr>
          <a:xfrm rot="5400000">
            <a:off x="5873820" y="5269712"/>
            <a:ext cx="463210" cy="1207105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F2BFC21C-3DD9-7FBD-0059-998F24963659}"/>
              </a:ext>
            </a:extLst>
          </p:cNvPr>
          <p:cNvSpPr/>
          <p:nvPr/>
        </p:nvSpPr>
        <p:spPr>
          <a:xfrm rot="6844831">
            <a:off x="5439267" y="2863513"/>
            <a:ext cx="463213" cy="1777085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Lightning Bolt 30">
            <a:extLst>
              <a:ext uri="{FF2B5EF4-FFF2-40B4-BE49-F238E27FC236}">
                <a16:creationId xmlns:a16="http://schemas.microsoft.com/office/drawing/2014/main" id="{3D58BA68-2EF6-D3A9-BD54-ED2FBC831BB4}"/>
              </a:ext>
            </a:extLst>
          </p:cNvPr>
          <p:cNvSpPr/>
          <p:nvPr/>
        </p:nvSpPr>
        <p:spPr>
          <a:xfrm rot="5030172">
            <a:off x="3510409" y="3054259"/>
            <a:ext cx="506891" cy="155390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ightning Bolt 36">
            <a:extLst>
              <a:ext uri="{FF2B5EF4-FFF2-40B4-BE49-F238E27FC236}">
                <a16:creationId xmlns:a16="http://schemas.microsoft.com/office/drawing/2014/main" id="{5F1A8A2F-D4F5-8A65-4D8C-63AB51B640A6}"/>
              </a:ext>
            </a:extLst>
          </p:cNvPr>
          <p:cNvSpPr/>
          <p:nvPr/>
        </p:nvSpPr>
        <p:spPr>
          <a:xfrm rot="4225039">
            <a:off x="3007163" y="1746885"/>
            <a:ext cx="519614" cy="204054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ightning Bolt 37">
            <a:extLst>
              <a:ext uri="{FF2B5EF4-FFF2-40B4-BE49-F238E27FC236}">
                <a16:creationId xmlns:a16="http://schemas.microsoft.com/office/drawing/2014/main" id="{43036B33-03B8-FB89-9177-BDF77B0C5842}"/>
              </a:ext>
            </a:extLst>
          </p:cNvPr>
          <p:cNvSpPr/>
          <p:nvPr/>
        </p:nvSpPr>
        <p:spPr>
          <a:xfrm rot="8353935">
            <a:off x="2989869" y="4420291"/>
            <a:ext cx="554199" cy="1918459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98C7F1-1F24-2280-AEA6-0A514774028B}"/>
              </a:ext>
            </a:extLst>
          </p:cNvPr>
          <p:cNvSpPr txBox="1"/>
          <p:nvPr/>
        </p:nvSpPr>
        <p:spPr>
          <a:xfrm>
            <a:off x="3954493" y="1555461"/>
            <a:ext cx="24276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LMACC relays LOS signal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3D1EC8-C46A-DF1E-DD72-101DC30454FA}"/>
              </a:ext>
            </a:extLst>
          </p:cNvPr>
          <p:cNvSpPr txBox="1"/>
          <p:nvPr/>
        </p:nvSpPr>
        <p:spPr>
          <a:xfrm>
            <a:off x="1868270" y="1920594"/>
            <a:ext cx="136979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Secure LOS transmission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6224F87-B44B-53F4-062A-7EB87B7ED84A}"/>
              </a:ext>
            </a:extLst>
          </p:cNvPr>
          <p:cNvSpPr txBox="1"/>
          <p:nvPr/>
        </p:nvSpPr>
        <p:spPr>
          <a:xfrm>
            <a:off x="3603248" y="6352143"/>
            <a:ext cx="219639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USV relays LOS signal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695636-73ED-71C7-C4BC-D659FA9F05F7}"/>
              </a:ext>
            </a:extLst>
          </p:cNvPr>
          <p:cNvSpPr txBox="1"/>
          <p:nvPr/>
        </p:nvSpPr>
        <p:spPr>
          <a:xfrm>
            <a:off x="686210" y="4643372"/>
            <a:ext cx="15749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Engagement decision made</a:t>
            </a:r>
          </a:p>
        </p:txBody>
      </p:sp>
    </p:spTree>
    <p:extLst>
      <p:ext uri="{BB962C8B-B14F-4D97-AF65-F5344CB8AC3E}">
        <p14:creationId xmlns:p14="http://schemas.microsoft.com/office/powerpoint/2010/main" val="254930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27A1-C5E1-41AA-9109-509F4C87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CNO Nav Plan 2022 Force Design Imperatives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55CE64-5F10-44C2-8D65-89F4C44B7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45002" cy="45307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1600" dirty="0"/>
              <a:t>LMACC satisfies force design imperatives for DMO</a:t>
            </a:r>
          </a:p>
          <a:p>
            <a:r>
              <a:rPr lang="en-US" altLang="en-US" sz="1600" dirty="0"/>
              <a:t>Expand </a:t>
            </a:r>
            <a:r>
              <a:rPr lang="en-US" altLang="en-US" sz="1600" b="1" i="1" dirty="0"/>
              <a:t>Distance: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600" dirty="0"/>
              <a:t>Long range missiles and very long cruise range</a:t>
            </a:r>
          </a:p>
          <a:p>
            <a:r>
              <a:rPr lang="en-US" altLang="en-US" sz="1600" dirty="0"/>
              <a:t>Leverage </a:t>
            </a:r>
            <a:r>
              <a:rPr lang="en-US" altLang="en-US" sz="1600" b="1" i="1" dirty="0"/>
              <a:t>Deception: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600" dirty="0"/>
              <a:t>Blends into civilian traffic, hides in littoral clutter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600" dirty="0"/>
              <a:t>Oversized electronic warfare suite, optics rather than radar for emissions control</a:t>
            </a:r>
          </a:p>
          <a:p>
            <a:r>
              <a:rPr lang="en-US" altLang="en-US" sz="1600" dirty="0"/>
              <a:t>Harden </a:t>
            </a:r>
            <a:r>
              <a:rPr lang="en-US" altLang="en-US" sz="1600" b="1" i="1" dirty="0"/>
              <a:t>Defense: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600" dirty="0"/>
              <a:t>Electronic warfare with backup hard-kill defenses</a:t>
            </a:r>
          </a:p>
          <a:p>
            <a:r>
              <a:rPr lang="en-US" altLang="en-US" sz="1600" dirty="0"/>
              <a:t>Increase </a:t>
            </a:r>
            <a:r>
              <a:rPr lang="en-US" altLang="en-US" sz="1600" b="1" i="1" dirty="0"/>
              <a:t>Distribution: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600" dirty="0"/>
              <a:t>Costs less than $100 million, can be acquired in large numbers</a:t>
            </a:r>
          </a:p>
          <a:p>
            <a:r>
              <a:rPr lang="en-US" altLang="en-US" sz="1600" dirty="0"/>
              <a:t>Ensure </a:t>
            </a:r>
            <a:r>
              <a:rPr lang="en-US" altLang="en-US" sz="1600" b="1" i="1" dirty="0"/>
              <a:t>Delivery: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600" dirty="0"/>
              <a:t>Transports personnel and light equipment into high-threat areas</a:t>
            </a:r>
          </a:p>
          <a:p>
            <a:r>
              <a:rPr lang="en-US" altLang="en-US" sz="1600" dirty="0"/>
              <a:t>Generate </a:t>
            </a:r>
            <a:r>
              <a:rPr lang="en-US" altLang="en-US" sz="1600" b="1" i="1" dirty="0"/>
              <a:t>Decision Advantage: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600" dirty="0"/>
              <a:t>Local ad-hoc networking with manned and unmanned forces afloat and ashore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600" dirty="0"/>
              <a:t>AI partnership accelerates crew decision making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56F22-7DAB-448A-A8B0-5A8D56B0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 descr="A person in a military uniform&#10;&#10;Description automatically generated with medium confidence">
            <a:extLst>
              <a:ext uri="{FF2B5EF4-FFF2-40B4-BE49-F238E27FC236}">
                <a16:creationId xmlns:a16="http://schemas.microsoft.com/office/drawing/2014/main" id="{793289EF-DB23-8505-A630-3DB0FF135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02" y="1825625"/>
            <a:ext cx="3304492" cy="41306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4E9245-D907-B8C4-20DC-D8E6100B26CF}"/>
              </a:ext>
            </a:extLst>
          </p:cNvPr>
          <p:cNvSpPr/>
          <p:nvPr/>
        </p:nvSpPr>
        <p:spPr>
          <a:xfrm>
            <a:off x="8383201" y="5956240"/>
            <a:ext cx="3304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 Admiral, Chief of Naval Operations</a:t>
            </a:r>
          </a:p>
          <a:p>
            <a:pPr algn="ctr"/>
            <a:r>
              <a:rPr lang="en-US" sz="1000" dirty="0"/>
              <a:t>Admiral Michael Gilday</a:t>
            </a:r>
          </a:p>
        </p:txBody>
      </p:sp>
    </p:spTree>
    <p:extLst>
      <p:ext uri="{BB962C8B-B14F-4D97-AF65-F5344CB8AC3E}">
        <p14:creationId xmlns:p14="http://schemas.microsoft.com/office/powerpoint/2010/main" val="3673968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27A1-C5E1-41AA-9109-509F4C87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 Bridge to Autonomy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F01B6-90EF-42AB-8B4B-EC690DAC5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Autofit/>
          </a:bodyPr>
          <a:lstStyle/>
          <a:p>
            <a:r>
              <a:rPr lang="en-US" sz="1600" dirty="0"/>
              <a:t>Weaponized autonomy emerges from complex system interactions</a:t>
            </a:r>
          </a:p>
          <a:p>
            <a:r>
              <a:rPr lang="en-US" sz="1600" dirty="0"/>
              <a:t>Emergent behavior necessary to meet operational needs</a:t>
            </a:r>
          </a:p>
          <a:p>
            <a:r>
              <a:rPr lang="en-US" sz="1600" dirty="0"/>
              <a:t>Emergent behavior causes unpredictable outcomes</a:t>
            </a:r>
          </a:p>
          <a:p>
            <a:r>
              <a:rPr lang="en-US" sz="1600" dirty="0"/>
              <a:t>Strong parallels with humans taking unpredictable actions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This can be positive or negative with examples ranging from Medal of Honor actions to disasters</a:t>
            </a:r>
          </a:p>
          <a:p>
            <a:r>
              <a:rPr lang="en-US" sz="1600" dirty="0"/>
              <a:t>We need to correct mistakes and build trust in these systems before we can allow them to act independently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Strong parallels with junior officer development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Initially require close supervision, but eventually earn the trust required for independent action</a:t>
            </a:r>
          </a:p>
          <a:p>
            <a:r>
              <a:rPr lang="en-US" sz="1600" dirty="0"/>
              <a:t>Current lack of experience with autonomous systems creates the need for human oversight</a:t>
            </a:r>
          </a:p>
          <a:p>
            <a:r>
              <a:rPr lang="en-US" sz="1600" dirty="0"/>
              <a:t>LMACC allows us to gain this experience by pairing autonomous systems with a permanent crew</a:t>
            </a:r>
          </a:p>
        </p:txBody>
      </p:sp>
      <p:pic>
        <p:nvPicPr>
          <p:cNvPr id="7" name="Content Placeholder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C35634-536C-4530-A01C-6F2114D936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05963"/>
            <a:ext cx="5181600" cy="279066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56F22-7DAB-448A-A8B0-5A8D56B0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25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95F68-DC41-8DF7-ABB8-D09F4EA1F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NRP Effort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6F2EC-99BE-67D0-73D9-3EC88627D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develop CONOPS for:</a:t>
            </a:r>
          </a:p>
          <a:p>
            <a:pPr lvl="1"/>
            <a:r>
              <a:rPr lang="en-US" dirty="0"/>
              <a:t>Undersea logistics (LT </a:t>
            </a:r>
            <a:r>
              <a:rPr lang="en-US" dirty="0" err="1"/>
              <a:t>Thuan</a:t>
            </a:r>
            <a:r>
              <a:rPr lang="en-US" dirty="0"/>
              <a:t> Chu, OR Thesis)</a:t>
            </a:r>
          </a:p>
          <a:p>
            <a:pPr lvl="1"/>
            <a:r>
              <a:rPr lang="en-US" dirty="0"/>
              <a:t>EABO/MLR landing, sustainment, weapons and comms</a:t>
            </a:r>
          </a:p>
          <a:p>
            <a:pPr lvl="1"/>
            <a:r>
              <a:rPr lang="en-US" dirty="0"/>
              <a:t>SAG </a:t>
            </a:r>
          </a:p>
          <a:p>
            <a:pPr lvl="1"/>
            <a:r>
              <a:rPr lang="en-US" dirty="0"/>
              <a:t>Mine Warfare</a:t>
            </a:r>
          </a:p>
          <a:p>
            <a:pPr lvl="1"/>
            <a:r>
              <a:rPr lang="en-US" dirty="0"/>
              <a:t>Deterrence Operations</a:t>
            </a:r>
          </a:p>
          <a:p>
            <a:r>
              <a:rPr lang="en-US" dirty="0"/>
              <a:t>Technology</a:t>
            </a:r>
          </a:p>
          <a:p>
            <a:pPr lvl="1"/>
            <a:r>
              <a:rPr lang="en-US" dirty="0"/>
              <a:t>Cognitive HF LPI/LPD for long haul comms (Christopher </a:t>
            </a:r>
            <a:r>
              <a:rPr lang="en-US" dirty="0" err="1"/>
              <a:t>Cirullo</a:t>
            </a:r>
            <a:r>
              <a:rPr lang="en-US" dirty="0"/>
              <a:t>, Ph.D. student)</a:t>
            </a:r>
          </a:p>
          <a:p>
            <a:pPr lvl="1"/>
            <a:r>
              <a:rPr lang="en-US" dirty="0"/>
              <a:t>Local cloud data sharing via 5G to include MLR (Experimentation on Stiletto)</a:t>
            </a:r>
          </a:p>
          <a:p>
            <a:pPr lvl="1"/>
            <a:r>
              <a:rPr lang="en-US" dirty="0"/>
              <a:t>Variety of energy conservation technologies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05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02EE6-8A52-F659-EF9C-F642D7FE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OV-1</a:t>
            </a:r>
          </a:p>
        </p:txBody>
      </p:sp>
      <p:pic>
        <p:nvPicPr>
          <p:cNvPr id="7" name="Picture 6" descr="A picture containing transport, watercraft, boat, naval architecture&#10;&#10;Description automatically generated">
            <a:extLst>
              <a:ext uri="{FF2B5EF4-FFF2-40B4-BE49-F238E27FC236}">
                <a16:creationId xmlns:a16="http://schemas.microsoft.com/office/drawing/2014/main" id="{487C0B00-A1A4-ADD1-BAA0-62936609A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23037"/>
            <a:ext cx="3328988" cy="1527652"/>
          </a:xfrm>
          <a:prstGeom prst="rect">
            <a:avLst/>
          </a:prstGeom>
        </p:spPr>
      </p:pic>
      <p:pic>
        <p:nvPicPr>
          <p:cNvPr id="8" name="Picture 7" descr="A picture containing transport, watercraft, boat, naval architecture&#10;&#10;Description automatically generated">
            <a:extLst>
              <a:ext uri="{FF2B5EF4-FFF2-40B4-BE49-F238E27FC236}">
                <a16:creationId xmlns:a16="http://schemas.microsoft.com/office/drawing/2014/main" id="{A6B06764-28D0-5015-CBAC-E1ACB4390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550" y="5094750"/>
            <a:ext cx="3328988" cy="15276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90ADC2-2C04-8E35-981C-94A2934EA388}"/>
              </a:ext>
            </a:extLst>
          </p:cNvPr>
          <p:cNvSpPr txBox="1"/>
          <p:nvPr/>
        </p:nvSpPr>
        <p:spPr>
          <a:xfrm>
            <a:off x="671513" y="4586288"/>
            <a:ext cx="3100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Stiletto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B71474-12C4-4E91-487C-E9206BA73D07}"/>
              </a:ext>
            </a:extLst>
          </p:cNvPr>
          <p:cNvSpPr txBox="1"/>
          <p:nvPr/>
        </p:nvSpPr>
        <p:spPr>
          <a:xfrm>
            <a:off x="9239003" y="4350689"/>
            <a:ext cx="171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RHIB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6ADAA3-CA87-AEF4-3C2A-41E1DD8D529E}"/>
              </a:ext>
            </a:extLst>
          </p:cNvPr>
          <p:cNvCxnSpPr/>
          <p:nvPr/>
        </p:nvCxnSpPr>
        <p:spPr>
          <a:xfrm>
            <a:off x="2612571" y="3075709"/>
            <a:ext cx="6222671" cy="16443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EE3FC95-D94A-7C45-AD07-E324EF1F3B87}"/>
              </a:ext>
            </a:extLst>
          </p:cNvPr>
          <p:cNvSpPr txBox="1"/>
          <p:nvPr/>
        </p:nvSpPr>
        <p:spPr>
          <a:xfrm>
            <a:off x="4653148" y="3262424"/>
            <a:ext cx="288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5G Link updating GPS position.</a:t>
            </a:r>
          </a:p>
        </p:txBody>
      </p:sp>
    </p:spTree>
    <p:extLst>
      <p:ext uri="{BB962C8B-B14F-4D97-AF65-F5344CB8AC3E}">
        <p14:creationId xmlns:p14="http://schemas.microsoft.com/office/powerpoint/2010/main" val="538999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0A7C6-BB10-11A7-607F-9A3EEAD1C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D1BA4-0D19-0622-57D7-1D7535CD2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NRP funding (OPNAV N96F)</a:t>
            </a:r>
          </a:p>
          <a:p>
            <a:r>
              <a:rPr lang="en-US" dirty="0"/>
              <a:t>At sea experimentation for 5G data sharing cloud</a:t>
            </a:r>
          </a:p>
          <a:p>
            <a:pPr marL="0" indent="0">
              <a:buNone/>
            </a:pPr>
            <a:r>
              <a:rPr lang="en-US" dirty="0"/>
              <a:t>	DoD vessel </a:t>
            </a:r>
            <a:r>
              <a:rPr lang="en-US" dirty="0" err="1"/>
              <a:t>Stilleto</a:t>
            </a:r>
            <a:r>
              <a:rPr lang="en-US" dirty="0"/>
              <a:t> and </a:t>
            </a:r>
            <a:r>
              <a:rPr lang="en-US" dirty="0" err="1"/>
              <a:t>SailPlan</a:t>
            </a:r>
            <a:r>
              <a:rPr lang="en-US" dirty="0"/>
              <a:t> CRADAs in place</a:t>
            </a:r>
          </a:p>
          <a:p>
            <a:r>
              <a:rPr lang="en-US" dirty="0"/>
              <a:t>OR validation of CONOPS</a:t>
            </a:r>
          </a:p>
          <a:p>
            <a:r>
              <a:rPr lang="en-US" dirty="0"/>
              <a:t>Wargaming possibilities</a:t>
            </a:r>
          </a:p>
          <a:p>
            <a:r>
              <a:rPr lang="en-US" dirty="0"/>
              <a:t>Human-Machine Partnership (Monterey Phoenix)</a:t>
            </a:r>
          </a:p>
          <a:p>
            <a:r>
              <a:rPr lang="en-US" dirty="0"/>
              <a:t>3D printed hull and internal structure analysis</a:t>
            </a:r>
          </a:p>
          <a:p>
            <a:r>
              <a:rPr lang="en-US" dirty="0"/>
              <a:t>Advance innovation inclusion to current design—form, fit and function</a:t>
            </a:r>
          </a:p>
        </p:txBody>
      </p:sp>
    </p:spTree>
    <p:extLst>
      <p:ext uri="{BB962C8B-B14F-4D97-AF65-F5344CB8AC3E}">
        <p14:creationId xmlns:p14="http://schemas.microsoft.com/office/powerpoint/2010/main" val="1527954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1031A-EA36-1213-5727-9E8CC58F0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5728C-D7D5-6F7C-A781-4409800F6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discussion with USNA marine architecture prototype</a:t>
            </a:r>
          </a:p>
          <a:p>
            <a:r>
              <a:rPr lang="en-US" dirty="0"/>
              <a:t>Human-Machine Partnership via virtual assistants (Gallup, NEJ March 23)</a:t>
            </a:r>
          </a:p>
          <a:p>
            <a:r>
              <a:rPr lang="en-US" dirty="0"/>
              <a:t>Classified theses</a:t>
            </a:r>
          </a:p>
          <a:p>
            <a:r>
              <a:rPr lang="en-US" dirty="0"/>
              <a:t>Campaign Analyses</a:t>
            </a:r>
          </a:p>
          <a:p>
            <a:r>
              <a:rPr lang="en-US" dirty="0"/>
              <a:t>Ph.D. topic using knowledge graphs to reduce DRIP</a:t>
            </a:r>
          </a:p>
          <a:p>
            <a:r>
              <a:rPr lang="en-US" dirty="0"/>
              <a:t>Support from Stiletto for range of experiments (Just completed first)</a:t>
            </a:r>
          </a:p>
          <a:p>
            <a:r>
              <a:rPr lang="en-US" dirty="0"/>
              <a:t>Commercial involvement by innovators (</a:t>
            </a:r>
            <a:r>
              <a:rPr lang="en-US" dirty="0" err="1"/>
              <a:t>SailPlan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4475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A0A0F-7B39-5321-952C-56DC01E75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U/W with Stiletto in Comms Exp 1</a:t>
            </a:r>
          </a:p>
        </p:txBody>
      </p:sp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258B1E4D-C026-41F3-4BBD-D2A5062350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6013" y="2657476"/>
            <a:ext cx="72136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7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BBF1C-A471-0D0C-A11E-DEF71227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FE41-4004-7C2C-7ED1-97DD0D651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u="sng" dirty="0">
                <a:solidFill>
                  <a:srgbClr val="0078D7"/>
                </a:solidFill>
                <a:effectLst/>
                <a:latin typeface="Calibri" panose="020F0502020204030204" pitchFamily="34" charset="0"/>
                <a:hlinkClick r:id="rId2" tooltip="https://nps.edu/web/lmacc"/>
              </a:rPr>
              <a:t>https://nps.edu/web/lmacc</a:t>
            </a:r>
            <a:endParaRPr lang="en-US" b="0" i="0" u="sng" dirty="0">
              <a:solidFill>
                <a:srgbClr val="0078D7"/>
              </a:solidFill>
              <a:effectLst/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u="sng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UNCLAS public facing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CUI content via CAC</a:t>
            </a:r>
          </a:p>
          <a:p>
            <a:pPr marL="457200" lvl="1" indent="0">
              <a:buNone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Constantly Under construction</a:t>
            </a:r>
          </a:p>
          <a:p>
            <a:pPr marL="457200" lvl="1" indent="0">
              <a:buNone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Contact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hlinkClick r:id="rId3"/>
              </a:rPr>
              <a:t>spgallup@nps.edu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1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27A1-C5E1-41AA-9109-509F4C87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Program Origin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55CE64-5F10-44C2-8D65-89F4C44B7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419987" cy="4530725"/>
          </a:xfrm>
        </p:spPr>
        <p:txBody>
          <a:bodyPr>
            <a:normAutofit/>
          </a:bodyPr>
          <a:lstStyle/>
          <a:p>
            <a:r>
              <a:rPr lang="en-US" sz="1600" dirty="0"/>
              <a:t>Study began after working with DARPA on Sea Hunter</a:t>
            </a:r>
          </a:p>
          <a:p>
            <a:r>
              <a:rPr lang="en-US" sz="1600" dirty="0"/>
              <a:t>At-sea experience revealed weaponizing autonomy will continue to create C2 problems</a:t>
            </a:r>
          </a:p>
          <a:p>
            <a:r>
              <a:rPr lang="en-US" sz="1600" dirty="0"/>
              <a:t>Workshops made it clear that the USN did not have a clear vision of autonomous missions or tactics</a:t>
            </a:r>
          </a:p>
          <a:p>
            <a:r>
              <a:rPr lang="en-US" sz="1600" dirty="0"/>
              <a:t>Determined the solution to these problems is to combine Sea Hunter’s autonomy with a small crew to handle tactics</a:t>
            </a:r>
          </a:p>
          <a:p>
            <a:r>
              <a:rPr lang="en-US" sz="1600" dirty="0"/>
              <a:t>Selected the Cyclone Class as a basis for the new design</a:t>
            </a:r>
          </a:p>
          <a:p>
            <a:r>
              <a:rPr lang="en-US" sz="1600" dirty="0"/>
              <a:t>Design refinement drew heavily from Kline and Hughes original “Streetfighter” concept</a:t>
            </a:r>
          </a:p>
          <a:p>
            <a:r>
              <a:rPr lang="en-US" sz="1600" dirty="0"/>
              <a:t>Developed new armament configuration for heavy anti-ship firepower and unprecedented flexibility for a small ship</a:t>
            </a:r>
          </a:p>
          <a:p>
            <a:r>
              <a:rPr lang="en-US" sz="1600" dirty="0"/>
              <a:t>Evolved design to enable blue water Pacific operations</a:t>
            </a:r>
          </a:p>
          <a:p>
            <a:r>
              <a:rPr lang="en-US" sz="1600" dirty="0"/>
              <a:t>Incorporated novel NLOS networking capabilities to work as a “Flotilla” including MUSVs in a sensor grid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56F22-7DAB-448A-A8B0-5A8D56B0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 descr="A picture containing water, outdoor, boat, sky&#10;&#10;Description automatically generated">
            <a:extLst>
              <a:ext uri="{FF2B5EF4-FFF2-40B4-BE49-F238E27FC236}">
                <a16:creationId xmlns:a16="http://schemas.microsoft.com/office/drawing/2014/main" id="{807A08C2-B70C-8FD4-9186-03A1F71D1F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20728" r="17000" b="7691"/>
          <a:stretch/>
        </p:blipFill>
        <p:spPr>
          <a:xfrm>
            <a:off x="6258186" y="1825625"/>
            <a:ext cx="5933814" cy="395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58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75A7B-A2DF-78CC-76D7-BF42021EA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basic concept….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AC72D-C395-64DC-9EBE-4DFBA5933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 Network IS the Platform” Peter Denning and John </a:t>
            </a:r>
            <a:r>
              <a:rPr lang="en-US" dirty="0" err="1"/>
              <a:t>Arquilla</a:t>
            </a:r>
            <a:endParaRPr lang="en-US" dirty="0"/>
          </a:p>
          <a:p>
            <a:r>
              <a:rPr lang="en-US" dirty="0"/>
              <a:t>210 feet LOA, 1000 tons, all carry long range missiles and various other weapons systems depending on variant</a:t>
            </a:r>
          </a:p>
          <a:p>
            <a:r>
              <a:rPr lang="en-US" dirty="0"/>
              <a:t>Flotilla concept mixes MUSV and LMACC for sensing and confusion to an adversary.</a:t>
            </a:r>
          </a:p>
          <a:p>
            <a:r>
              <a:rPr lang="en-US" dirty="0"/>
              <a:t>Crew size less than 30.  High level of machine and weapons systems autonomy.</a:t>
            </a:r>
          </a:p>
          <a:p>
            <a:r>
              <a:rPr lang="en-US" dirty="0"/>
              <a:t>Innovations in HIS</a:t>
            </a:r>
          </a:p>
          <a:p>
            <a:r>
              <a:rPr lang="en-US" dirty="0"/>
              <a:t>100 million per ship</a:t>
            </a:r>
          </a:p>
        </p:txBody>
      </p:sp>
    </p:spTree>
    <p:extLst>
      <p:ext uri="{BB962C8B-B14F-4D97-AF65-F5344CB8AC3E}">
        <p14:creationId xmlns:p14="http://schemas.microsoft.com/office/powerpoint/2010/main" val="1752711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27A1-C5E1-41AA-9109-509F4C87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Range and Hull Characteristics Justification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8AC90-39CF-4F5C-AA0A-9BC6EC3DC8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78710" cy="4351338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Chinese strategy appears to target our logistics</a:t>
            </a:r>
          </a:p>
          <a:p>
            <a:r>
              <a:rPr lang="en-US" sz="1600" dirty="0"/>
              <a:t>Limited MSC capacity increases this risk</a:t>
            </a:r>
          </a:p>
          <a:p>
            <a:r>
              <a:rPr lang="en-US" sz="1600" dirty="0"/>
              <a:t>Can only guarantee full resupply capability at Pearl Harbor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Guam will likely retain limited functionality</a:t>
            </a:r>
          </a:p>
          <a:p>
            <a:r>
              <a:rPr lang="en-US" sz="1600" dirty="0"/>
              <a:t>Can refuel at other civilian ports in the region if needed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Ship runs on readily available diesel fuel</a:t>
            </a:r>
          </a:p>
          <a:p>
            <a:r>
              <a:rPr lang="en-US" sz="1600" dirty="0"/>
              <a:t>First island chain may be too dangerous to resupply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Ports are easy to monitor and target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MSC may not be able to operate forward</a:t>
            </a:r>
          </a:p>
          <a:p>
            <a:r>
              <a:rPr lang="en-US" sz="1600" dirty="0"/>
              <a:t>We must be able to operate forward to win</a:t>
            </a:r>
          </a:p>
          <a:p>
            <a:r>
              <a:rPr lang="en-US" sz="1600" dirty="0"/>
              <a:t>Ship must sortie from the second island chain on internal fuel</a:t>
            </a:r>
          </a:p>
          <a:p>
            <a:r>
              <a:rPr lang="en-US" sz="1600" dirty="0"/>
              <a:t>Ship must be designed for regular ocean crossings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May have deployable outriggers for heavy seas</a:t>
            </a:r>
          </a:p>
          <a:p>
            <a:r>
              <a:rPr lang="en-US" sz="1600" dirty="0"/>
              <a:t>Range and seakeeping also useful for peacetime operations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56F22-7DAB-448A-A8B0-5A8D56B0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F64237A-E741-4DF1-8253-C33916069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10" y="1825625"/>
            <a:ext cx="5480406" cy="41732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3301BD-7ECF-49BD-BD50-6F6DBCAF623A}"/>
              </a:ext>
            </a:extLst>
          </p:cNvPr>
          <p:cNvSpPr/>
          <p:nvPr/>
        </p:nvSpPr>
        <p:spPr>
          <a:xfrm>
            <a:off x="6315215" y="5998842"/>
            <a:ext cx="5480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https://www.stratfor.com/sites/default/files/styles/wv_small/public/choke-points-china-asia-first-island-chain-0250217.png?itok=MdBNJ3v9</a:t>
            </a:r>
          </a:p>
        </p:txBody>
      </p:sp>
    </p:spTree>
    <p:extLst>
      <p:ext uri="{BB962C8B-B14F-4D97-AF65-F5344CB8AC3E}">
        <p14:creationId xmlns:p14="http://schemas.microsoft.com/office/powerpoint/2010/main" val="1061483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27A1-C5E1-41AA-9109-509F4C87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Leviathan Navy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F01B6-90EF-42AB-8B4B-EC690DAC5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30725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Current ESG, CSG, and logistics depend on very large ships and large escorts</a:t>
            </a:r>
          </a:p>
          <a:p>
            <a:r>
              <a:rPr lang="en-US" sz="1600" dirty="0"/>
              <a:t>Autonomy may have a place in these groups as a third tier of over the horizon sensors</a:t>
            </a:r>
          </a:p>
          <a:p>
            <a:r>
              <a:rPr lang="en-US" sz="1600" dirty="0"/>
              <a:t>These formations are efficient in terms of effects generated per dollar spent</a:t>
            </a:r>
          </a:p>
          <a:p>
            <a:r>
              <a:rPr lang="en-US" sz="1600" dirty="0"/>
              <a:t>High formation cost limits coverage and simplifies the enemy’s targeting problem</a:t>
            </a:r>
          </a:p>
          <a:p>
            <a:r>
              <a:rPr lang="en-US" sz="1600" dirty="0"/>
              <a:t>There is a known need for more numerous smaller ships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Distributed Lethality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Distributed Maritime Operations</a:t>
            </a:r>
          </a:p>
          <a:p>
            <a:r>
              <a:rPr lang="en-US" sz="1600" dirty="0"/>
              <a:t>LMACC provides a complementary low-cost asset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Can be mass produced to support the existing fleet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Improves coverage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Complicates the enemy’s targeting problem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Unloads low-end tasks from larger platforms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Provides early command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56F22-7DAB-448A-A8B0-5A8D56B0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 descr="A group of ships in the ocean&#10;&#10;Description automatically generated with low confidence">
            <a:extLst>
              <a:ext uri="{FF2B5EF4-FFF2-40B4-BE49-F238E27FC236}">
                <a16:creationId xmlns:a16="http://schemas.microsoft.com/office/drawing/2014/main" id="{1165521A-EFCE-4FA2-B3F8-034360188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5624"/>
            <a:ext cx="5852160" cy="39014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696798-C30F-46A7-9340-A76E77569652}"/>
              </a:ext>
            </a:extLst>
          </p:cNvPr>
          <p:cNvSpPr/>
          <p:nvPr/>
        </p:nvSpPr>
        <p:spPr>
          <a:xfrm>
            <a:off x="6014284" y="5727064"/>
            <a:ext cx="5852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https://upload.wikimedia.org/wikipedia/commons/2/25/USS_Nimitz_%28CVN-68%29%2C_USS_Theodore_Roosevelt_%28CVN-71%29_and_USS_Ronald_Reagan_%28CVN-76%29_carrier_groups_underway_in_the_Western_Pacific_on_12_November_2017_%28171112-N-TQ088-1766%29.jpg</a:t>
            </a:r>
          </a:p>
        </p:txBody>
      </p:sp>
    </p:spTree>
    <p:extLst>
      <p:ext uri="{BB962C8B-B14F-4D97-AF65-F5344CB8AC3E}">
        <p14:creationId xmlns:p14="http://schemas.microsoft.com/office/powerpoint/2010/main" val="3867362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people, group&#10;&#10;Description automatically generated">
            <a:extLst>
              <a:ext uri="{FF2B5EF4-FFF2-40B4-BE49-F238E27FC236}">
                <a16:creationId xmlns:a16="http://schemas.microsoft.com/office/drawing/2014/main" id="{82E6B603-5CAB-4B57-83A3-612EAEF00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95" y="1690688"/>
            <a:ext cx="5880670" cy="4410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B427A1-C5E1-41AA-9109-509F4C87A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393"/>
            <a:ext cx="11216780" cy="1042295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Employment Scenarios – Gray Zone Competition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6E263-2E47-4010-8052-21DA44B1D8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5095" cy="4650676"/>
          </a:xfrm>
        </p:spPr>
        <p:txBody>
          <a:bodyPr>
            <a:noAutofit/>
          </a:bodyPr>
          <a:lstStyle/>
          <a:p>
            <a:pPr marL="0" indent="0">
              <a:spcBef>
                <a:spcPts val="700"/>
              </a:spcBef>
              <a:buNone/>
            </a:pPr>
            <a:r>
              <a:rPr lang="en-US" sz="1600" dirty="0"/>
              <a:t>Joint patrols with partner nations:</a:t>
            </a:r>
          </a:p>
          <a:p>
            <a:pPr>
              <a:spcBef>
                <a:spcPts val="700"/>
              </a:spcBef>
            </a:pPr>
            <a:r>
              <a:rPr lang="en-US" sz="1600" dirty="0"/>
              <a:t>Foreign coast guard officers provide legal authority</a:t>
            </a:r>
          </a:p>
          <a:p>
            <a:pPr>
              <a:spcBef>
                <a:spcPts val="700"/>
              </a:spcBef>
            </a:pPr>
            <a:r>
              <a:rPr lang="en-US" sz="1600" dirty="0"/>
              <a:t>Bad actors cannot threaten or attack a USN warship</a:t>
            </a:r>
          </a:p>
          <a:p>
            <a:pPr>
              <a:spcBef>
                <a:spcPts val="700"/>
              </a:spcBef>
            </a:pPr>
            <a:r>
              <a:rPr lang="en-US" sz="1600" dirty="0"/>
              <a:t>Similarity to partner nation vessels improves joint training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en-US" sz="1600" dirty="0"/>
              <a:t>Sell or transfer ships to partner nations:</a:t>
            </a:r>
          </a:p>
          <a:p>
            <a:pPr>
              <a:spcBef>
                <a:spcPts val="700"/>
              </a:spcBef>
            </a:pPr>
            <a:r>
              <a:rPr lang="en-US" sz="1600" dirty="0"/>
              <a:t>Increases partner nation capabilities within their budget</a:t>
            </a:r>
          </a:p>
          <a:p>
            <a:pPr>
              <a:spcBef>
                <a:spcPts val="700"/>
              </a:spcBef>
            </a:pPr>
            <a:r>
              <a:rPr lang="en-US" sz="1600" dirty="0"/>
              <a:t>Can subsidize production or donate retired ships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en-US" sz="1600" dirty="0"/>
              <a:t>Low cost allows increased presence and readiness:</a:t>
            </a:r>
          </a:p>
          <a:p>
            <a:pPr>
              <a:spcBef>
                <a:spcPts val="700"/>
              </a:spcBef>
            </a:pPr>
            <a:r>
              <a:rPr lang="en-US" sz="1600" dirty="0"/>
              <a:t>Can build and crew 10+ for the cost of a frigate</a:t>
            </a:r>
          </a:p>
          <a:p>
            <a:pPr>
              <a:spcBef>
                <a:spcPts val="700"/>
              </a:spcBef>
            </a:pPr>
            <a:r>
              <a:rPr lang="en-US" sz="1600" dirty="0"/>
              <a:t>Increased US presence limits adversaries' options</a:t>
            </a:r>
          </a:p>
          <a:p>
            <a:pPr>
              <a:spcBef>
                <a:spcPts val="700"/>
              </a:spcBef>
            </a:pPr>
            <a:r>
              <a:rPr lang="en-US" sz="1600" dirty="0"/>
              <a:t>Spreading the workload improves overall readiness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en-US" sz="1600" dirty="0"/>
              <a:t>Larger ships can be held outside strike range:</a:t>
            </a:r>
          </a:p>
          <a:p>
            <a:pPr>
              <a:spcBef>
                <a:spcPts val="700"/>
              </a:spcBef>
            </a:pPr>
            <a:r>
              <a:rPr lang="en-US" sz="1600" dirty="0"/>
              <a:t>These ships can be used more strategically</a:t>
            </a:r>
          </a:p>
          <a:p>
            <a:pPr>
              <a:spcBef>
                <a:spcPts val="700"/>
              </a:spcBef>
            </a:pPr>
            <a:r>
              <a:rPr lang="en-US" sz="1600" dirty="0"/>
              <a:t>Contrast increases impact of large ship deployments</a:t>
            </a:r>
          </a:p>
          <a:p>
            <a:pPr>
              <a:spcBef>
                <a:spcPts val="700"/>
              </a:spcBef>
            </a:pPr>
            <a:r>
              <a:rPr lang="en-US" sz="1600" dirty="0"/>
              <a:t>Prevents a Pearl Harbor-style preemptive strike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56F22-7DAB-448A-A8B0-5A8D56B0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5F4A94-919C-4895-B51D-4E4B010CF1D8}"/>
              </a:ext>
            </a:extLst>
          </p:cNvPr>
          <p:cNvSpPr/>
          <p:nvPr/>
        </p:nvSpPr>
        <p:spPr>
          <a:xfrm>
            <a:off x="6023295" y="6097080"/>
            <a:ext cx="5880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https://commons.wikimedia.org/wiki/File:US_Navy_080808-N-4431B-371_U.S._and_Brunei_navy_visit,_board,_search,_and_seizure_team_members_search_for.jpg</a:t>
            </a:r>
          </a:p>
        </p:txBody>
      </p:sp>
    </p:spTree>
    <p:extLst>
      <p:ext uri="{BB962C8B-B14F-4D97-AF65-F5344CB8AC3E}">
        <p14:creationId xmlns:p14="http://schemas.microsoft.com/office/powerpoint/2010/main" val="687312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boat&#10;&#10;Description automatically generated with medium confidence">
            <a:extLst>
              <a:ext uri="{FF2B5EF4-FFF2-40B4-BE49-F238E27FC236}">
                <a16:creationId xmlns:a16="http://schemas.microsoft.com/office/drawing/2014/main" id="{A9FB7E93-165D-4827-B6FD-C35F03E34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41" y="1794800"/>
            <a:ext cx="8162159" cy="47441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53168-D5D1-40FB-9DFC-86AF6751A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32A7C8-DD92-4F70-9E70-B1726C4F0718}"/>
              </a:ext>
            </a:extLst>
          </p:cNvPr>
          <p:cNvSpPr txBox="1">
            <a:spLocks/>
          </p:cNvSpPr>
          <p:nvPr/>
        </p:nvSpPr>
        <p:spPr>
          <a:xfrm>
            <a:off x="838200" y="781396"/>
            <a:ext cx="10849494" cy="65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The LMACC Design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8E2F78-49C8-4614-A93E-4BEC9A5820F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38102"/>
          <a:ext cx="5708650" cy="179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5250">
                  <a:extLst>
                    <a:ext uri="{9D8B030D-6E8A-4147-A177-3AD203B41FA5}">
                      <a16:colId xmlns:a16="http://schemas.microsoft.com/office/drawing/2014/main" val="3757066526"/>
                    </a:ext>
                  </a:extLst>
                </a:gridCol>
                <a:gridCol w="1713865">
                  <a:extLst>
                    <a:ext uri="{9D8B030D-6E8A-4147-A177-3AD203B41FA5}">
                      <a16:colId xmlns:a16="http://schemas.microsoft.com/office/drawing/2014/main" val="1324850284"/>
                    </a:ext>
                  </a:extLst>
                </a:gridCol>
                <a:gridCol w="2629535">
                  <a:extLst>
                    <a:ext uri="{9D8B030D-6E8A-4147-A177-3AD203B41FA5}">
                      <a16:colId xmlns:a16="http://schemas.microsoft.com/office/drawing/2014/main" val="3814801772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LMACC Armament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8934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Weapon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Mission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Manning/Automation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508451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LRASM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Long range anti-ship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Manual, automation possible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256921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SeaRAM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Anti-missile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Man-in-the-loop and fully automatic modes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167100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Javelin Pintle Mount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Short-range anti-boat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Manual only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97489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105mm Howitzer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Naval gunfire support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Manual only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466536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Spike NLOS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Medium-range anti-surface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Manual, automation possible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360502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MHTK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Anti-UAV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Manual, automation possible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4327382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B60D2DB-DE0F-423A-BD62-9AC28B7540AB}"/>
              </a:ext>
            </a:extLst>
          </p:cNvPr>
          <p:cNvSpPr txBox="1"/>
          <p:nvPr/>
        </p:nvSpPr>
        <p:spPr>
          <a:xfrm>
            <a:off x="838200" y="3429000"/>
            <a:ext cx="36998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Bridge to autonomous vessels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Small permanent crew (~28)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Ship systems fully automated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Crew controls weapons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Long range (7,500+ nmi)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Operates forward in packs with MUSVs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Blends into littorals and civilian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Supports EABO with sealift and fires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DDG-sized electronic warfare suite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Relies on optical sensors for EMCON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Stern ramp for 11m RHIB and USV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Topside UAV locker</a:t>
            </a:r>
          </a:p>
        </p:txBody>
      </p:sp>
    </p:spTree>
    <p:extLst>
      <p:ext uri="{BB962C8B-B14F-4D97-AF65-F5344CB8AC3E}">
        <p14:creationId xmlns:p14="http://schemas.microsoft.com/office/powerpoint/2010/main" val="199808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9B674DE-6E3D-4BE6-903F-E83352F3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Features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3CAA1F-48FD-4C06-9B0B-08F9D83C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3168-D5D1-40FB-9DFC-86AF6751A231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B9FCCEE-FBD6-4B46-8593-43CBAAAB88A7}"/>
              </a:ext>
            </a:extLst>
          </p:cNvPr>
          <p:cNvSpPr txBox="1">
            <a:spLocks/>
          </p:cNvSpPr>
          <p:nvPr/>
        </p:nvSpPr>
        <p:spPr>
          <a:xfrm>
            <a:off x="838200" y="1801787"/>
            <a:ext cx="5257800" cy="4642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ts val="600"/>
              </a:spcBef>
            </a:pPr>
            <a:r>
              <a:rPr lang="en-US" sz="1600" dirty="0"/>
              <a:t>Name: </a:t>
            </a:r>
            <a:r>
              <a:rPr lang="en-US" sz="1600" i="1" dirty="0"/>
              <a:t>USS Shrike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Type: Patrol Ship, Guided missile (PCG)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Serial production unit cost: $96.6 million (FY 2019)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Development and prototype cost: $270 million (FY 2019)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Displacement: 1000 tons fully operational load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Length: 214 feet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Beam: 32 feet (waterline)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Draft: 6.5 feet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Range: 7,500+ nautical miles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Speed: 30 knots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Two steerable, reversible pumpjets with intake screen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Integrated electric propulsion with diesel engines  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Crew: ~ 28 Depending on variant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4BFDB3C-D05C-40E8-BC31-EDEAE7D37479}"/>
              </a:ext>
            </a:extLst>
          </p:cNvPr>
          <p:cNvSpPr txBox="1">
            <a:spLocks/>
          </p:cNvSpPr>
          <p:nvPr/>
        </p:nvSpPr>
        <p:spPr>
          <a:xfrm>
            <a:off x="6096000" y="1714268"/>
            <a:ext cx="5591694" cy="4642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ts val="600"/>
              </a:spcBef>
            </a:pPr>
            <a:r>
              <a:rPr lang="en-US" sz="1600" dirty="0"/>
              <a:t>Armament:  </a:t>
            </a:r>
          </a:p>
          <a:p>
            <a:pPr lvl="1" fontAlgn="base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Eight LRASMs</a:t>
            </a:r>
          </a:p>
          <a:p>
            <a:pPr lvl="1" fontAlgn="base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SeaRAM</a:t>
            </a:r>
          </a:p>
          <a:p>
            <a:pPr lvl="1" fontAlgn="base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Seven Javelin Pintle Mounts</a:t>
            </a:r>
          </a:p>
          <a:p>
            <a:pPr lvl="2" fontAlgn="base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One Javelin launch tray per mount</a:t>
            </a:r>
          </a:p>
          <a:p>
            <a:pPr lvl="2" fontAlgn="base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Ten stored missiles per mount</a:t>
            </a:r>
          </a:p>
          <a:p>
            <a:pPr lvl="2" fontAlgn="base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Either an M2 Browning or a Mk 19 AGL per mount</a:t>
            </a:r>
          </a:p>
          <a:p>
            <a:pPr lvl="1" fontAlgn="base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105mm howitzer</a:t>
            </a:r>
          </a:p>
          <a:p>
            <a:pPr lvl="1" fontAlgn="base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36 Spike NLOS missiles</a:t>
            </a:r>
          </a:p>
          <a:p>
            <a:pPr lvl="1" fontAlgn="base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64 Miniature Hit-To-Kill Missiles  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COMBATSS-21 combat management system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Latest generation full-sized AN/SLQ-32 electronic warfare suite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Intelligence carry on program (ICOP) for intelligence sharing</a:t>
            </a:r>
          </a:p>
          <a:p>
            <a:pPr fontAlgn="base">
              <a:spcBef>
                <a:spcPts val="600"/>
              </a:spcBef>
            </a:pPr>
            <a:r>
              <a:rPr lang="en-US" sz="1600" dirty="0"/>
              <a:t>Standard decoy launchers</a:t>
            </a:r>
          </a:p>
        </p:txBody>
      </p:sp>
    </p:spTree>
    <p:extLst>
      <p:ext uri="{BB962C8B-B14F-4D97-AF65-F5344CB8AC3E}">
        <p14:creationId xmlns:p14="http://schemas.microsoft.com/office/powerpoint/2010/main" val="2344409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2591</Words>
  <Application>Microsoft Macintosh PowerPoint</Application>
  <PresentationFormat>Widescreen</PresentationFormat>
  <Paragraphs>378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LMACC Update to CRUSER</vt:lpstr>
      <vt:lpstr>CNO Nav Plan 2022 Force Design Imperatives</vt:lpstr>
      <vt:lpstr>Program Origin</vt:lpstr>
      <vt:lpstr>Review of basic concept….</vt:lpstr>
      <vt:lpstr>Range and Hull Characteristics Justification</vt:lpstr>
      <vt:lpstr>The Leviathan Navy</vt:lpstr>
      <vt:lpstr>Employment Scenarios – Gray Zone Competition</vt:lpstr>
      <vt:lpstr>PowerPoint Presentation</vt:lpstr>
      <vt:lpstr>Features</vt:lpstr>
      <vt:lpstr>Features</vt:lpstr>
      <vt:lpstr>Armament</vt:lpstr>
      <vt:lpstr>Primary Sensors</vt:lpstr>
      <vt:lpstr>Other Key Features</vt:lpstr>
      <vt:lpstr>Propulsion Design Concept</vt:lpstr>
      <vt:lpstr>Specialized Variants (Air Defense and ASW)</vt:lpstr>
      <vt:lpstr>Variant (Example) - Seabed and Mine Warfare</vt:lpstr>
      <vt:lpstr>Basic Wolfpack Tactics</vt:lpstr>
      <vt:lpstr>Deceptive LRASM Routing Tactics</vt:lpstr>
      <vt:lpstr>The Long-Range Forward Sensor Grid 5G Cloud Based Targeting between vessels</vt:lpstr>
      <vt:lpstr>A Bridge to Autonomy</vt:lpstr>
      <vt:lpstr>2023 NRP Effort </vt:lpstr>
      <vt:lpstr>OV-1</vt:lpstr>
      <vt:lpstr>FY 2024</vt:lpstr>
      <vt:lpstr>Supporting activities</vt:lpstr>
      <vt:lpstr>Video U/W with Stiletto in Comms Exp 1</vt:lpstr>
      <vt:lpstr>Web 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LMACC Update—Grey Zone Ops</dc:title>
  <dc:creator>Gallup, Shelley (CIV)</dc:creator>
  <cp:lastModifiedBy>Gallup, Shelley (CIV)</cp:lastModifiedBy>
  <cp:revision>5</cp:revision>
  <dcterms:created xsi:type="dcterms:W3CDTF">2023-05-10T14:49:39Z</dcterms:created>
  <dcterms:modified xsi:type="dcterms:W3CDTF">2023-08-07T18:42:35Z</dcterms:modified>
</cp:coreProperties>
</file>