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9" r:id="rId4"/>
    <p:sldId id="284" r:id="rId5"/>
    <p:sldId id="270" r:id="rId6"/>
    <p:sldId id="271" r:id="rId7"/>
    <p:sldId id="262" r:id="rId8"/>
    <p:sldId id="281" r:id="rId9"/>
    <p:sldId id="280" r:id="rId10"/>
    <p:sldId id="282" r:id="rId11"/>
    <p:sldId id="272" r:id="rId12"/>
    <p:sldId id="278" r:id="rId13"/>
    <p:sldId id="275" r:id="rId14"/>
    <p:sldId id="261" r:id="rId15"/>
    <p:sldId id="279" r:id="rId16"/>
    <p:sldId id="283" r:id="rId17"/>
    <p:sldId id="274" r:id="rId18"/>
    <p:sldId id="276" r:id="rId19"/>
    <p:sldId id="265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06"/>
    <p:restoredTop sz="79013"/>
  </p:normalViewPr>
  <p:slideViewPr>
    <p:cSldViewPr snapToGrid="0" snapToObjects="1">
      <p:cViewPr varScale="1">
        <p:scale>
          <a:sx n="168" d="100"/>
          <a:sy n="168" d="100"/>
        </p:scale>
        <p:origin x="7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C2545-9D3B-354A-AB79-7F50946E17FA}" type="datetimeFigureOut">
              <a:rPr lang="en-US" smtClean="0"/>
              <a:t>10/8/19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69CB0-3244-5644-B80B-DA5078D96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4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69CB0-3244-5644-B80B-DA5078D960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54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Was able to detect potential insider dealing after inferring from an organizational chart that two people sat next to each 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69CB0-3244-5644-B80B-DA5078D960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21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69CB0-3244-5644-B80B-DA5078D960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90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GPS:</a:t>
            </a:r>
          </a:p>
          <a:p>
            <a:r>
              <a:rPr lang="en-US" dirty="0"/>
              <a:t>Herbert A. Simon, J. C. Shaw, and Allen Newell </a:t>
            </a:r>
          </a:p>
          <a:p>
            <a:r>
              <a:rPr lang="en-US" dirty="0"/>
              <a:t>Supposed to be a universal problem solver but only solved simple problems like towers of Hanoi</a:t>
            </a:r>
          </a:p>
          <a:p>
            <a:endParaRPr lang="en-US" dirty="0"/>
          </a:p>
          <a:p>
            <a:r>
              <a:rPr lang="en-US" dirty="0"/>
              <a:t>SAINT</a:t>
            </a:r>
          </a:p>
          <a:p>
            <a:r>
              <a:rPr lang="en-US" dirty="0"/>
              <a:t>Jams Robert Slagle at MIT in 1961. Written in Lisp. Could solve all but 2 problems taken from an MIT freshman calculus exam</a:t>
            </a:r>
          </a:p>
          <a:p>
            <a:endParaRPr lang="en-US" dirty="0"/>
          </a:p>
          <a:p>
            <a:r>
              <a:rPr lang="en-US" dirty="0"/>
              <a:t>ANALOGY</a:t>
            </a:r>
          </a:p>
          <a:p>
            <a:r>
              <a:rPr lang="en-US" dirty="0"/>
              <a:t>Thomas Evan, solve IQ-test style question, shape A is to shape B as shape C is to which</a:t>
            </a:r>
          </a:p>
          <a:p>
            <a:endParaRPr lang="en-US" dirty="0"/>
          </a:p>
          <a:p>
            <a:r>
              <a:rPr lang="en-US" dirty="0"/>
              <a:t>STUDENT</a:t>
            </a:r>
          </a:p>
          <a:p>
            <a:r>
              <a:rPr lang="en-US" dirty="0"/>
              <a:t>Daniel </a:t>
            </a:r>
            <a:r>
              <a:rPr lang="en-US" dirty="0" err="1"/>
              <a:t>Bobrow</a:t>
            </a:r>
            <a:r>
              <a:rPr lang="en-US" dirty="0"/>
              <a:t>, word-algebra problems at the high-school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69CB0-3244-5644-B80B-DA5078D960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5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69CB0-3244-5644-B80B-DA5078D960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76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Contributing factors: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Combinatorial explosion of real-world problems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Hype: overpromising, underperforming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Mansfield Amendment – DARPA must fund mission-oriented direct research rather than basic undirected research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DARPA disappointment with speech understanding at CMU; the system built was very rigid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69CB0-3244-5644-B80B-DA5078D960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07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Dendral</a:t>
            </a:r>
            <a:endParaRPr lang="en-US" dirty="0"/>
          </a:p>
          <a:p>
            <a:r>
              <a:rPr lang="en-US" dirty="0"/>
              <a:t>Identify unknown organic molecules using knowledge of chemistry.</a:t>
            </a:r>
          </a:p>
          <a:p>
            <a:endParaRPr lang="en-US" dirty="0"/>
          </a:p>
          <a:p>
            <a:r>
              <a:rPr lang="en-US" dirty="0"/>
              <a:t>MYCIN</a:t>
            </a:r>
          </a:p>
          <a:p>
            <a:r>
              <a:rPr lang="en-US" dirty="0"/>
              <a:t>Identify bacteria causing severe infections and recommend antibiotics; backward chaining. Never used in practice.</a:t>
            </a:r>
          </a:p>
          <a:p>
            <a:endParaRPr lang="en-US" dirty="0"/>
          </a:p>
          <a:p>
            <a:r>
              <a:rPr lang="en-US" dirty="0"/>
              <a:t>XCON, 1978</a:t>
            </a:r>
          </a:p>
          <a:p>
            <a:r>
              <a:rPr lang="en-US" dirty="0"/>
              <a:t>Expert </a:t>
            </a:r>
            <a:r>
              <a:rPr lang="en-US" dirty="0" err="1"/>
              <a:t>configurer</a:t>
            </a:r>
            <a:endParaRPr lang="en-US" dirty="0"/>
          </a:p>
          <a:p>
            <a:r>
              <a:rPr lang="en-US" dirty="0"/>
              <a:t>Saved $25 million per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69CB0-3244-5644-B80B-DA5078D960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26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Rigid, cannot learn. Like a human born with fixed knowledge</a:t>
            </a:r>
          </a:p>
          <a:p>
            <a:endParaRPr lang="en-US" dirty="0"/>
          </a:p>
          <a:p>
            <a:r>
              <a:rPr lang="en-US" dirty="0"/>
              <a:t>Restricted by the size of the knowledgebase</a:t>
            </a:r>
          </a:p>
          <a:p>
            <a:endParaRPr lang="en-US" dirty="0"/>
          </a:p>
          <a:p>
            <a:r>
              <a:rPr lang="en-US" dirty="0"/>
              <a:t>Expensive to maintain; the knowledgebase creates a bottleneck, for example it’s difficult to add new rules without creating contradictions.</a:t>
            </a:r>
          </a:p>
          <a:p>
            <a:endParaRPr lang="en-US" dirty="0"/>
          </a:p>
          <a:p>
            <a:r>
              <a:rPr lang="en-US" dirty="0"/>
              <a:t>Not possible to explicitly define some rules</a:t>
            </a:r>
          </a:p>
          <a:p>
            <a:endParaRPr lang="en-US" dirty="0"/>
          </a:p>
          <a:p>
            <a:r>
              <a:rPr lang="en-US" dirty="0"/>
              <a:t>Expert systems lack commonsense knowledge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69CB0-3244-5644-B80B-DA5078D960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53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development tool companies suffered continued losses</a:t>
            </a:r>
          </a:p>
          <a:p>
            <a:r>
              <a:rPr lang="en-US" dirty="0"/>
              <a:t>Machine manufacturers changed goals</a:t>
            </a:r>
          </a:p>
          <a:p>
            <a:r>
              <a:rPr lang="en-US" dirty="0"/>
              <a:t>Expert system applications suffered sales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69CB0-3244-5644-B80B-DA5078D960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04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Identify </a:t>
            </a:r>
            <a:r>
              <a:rPr lang="en-US"/>
              <a:t>the antecedent </a:t>
            </a:r>
            <a:r>
              <a:rPr lang="en-US" dirty="0"/>
              <a:t>of an </a:t>
            </a:r>
            <a:r>
              <a:rPr lang="en-US"/>
              <a:t>ambiguous pronoun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69CB0-3244-5644-B80B-DA5078D960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5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F924-7390-D54D-A065-89A8F1C0C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68C54-F5C0-6D4F-80BA-A3A772559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5AD79-8BD4-7E4B-A44D-0BB467BF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5337-A1DC-DD48-A2F7-E15F036B2B4B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C7EC-F191-F24E-ADB8-4DC4E6E4B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187D6-3862-B345-92C8-BBB402433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4AB6-4525-334E-96B2-E97609850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65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C3CFB-6A22-ED49-B1F6-68768138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0643E-BAC3-5E43-84AB-D6331F6B6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7FF3D-57BA-2B45-B911-FFC5A428A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5337-A1DC-DD48-A2F7-E15F036B2B4B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7C29C-7975-FC47-A0E3-FA7A67FF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29759-92BA-6A4B-A1BB-4AF4E6F5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4AB6-4525-334E-96B2-E97609850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6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6BFCCF-23DE-AB49-83F3-55B4003F02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0840F7-B907-A449-A618-F1258B372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F8217-0322-0845-AE13-239E8693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5337-A1DC-DD48-A2F7-E15F036B2B4B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A489F-90AD-3E43-8DFD-DDD37D83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8B69A-5C9E-4A44-B8FA-347B7E6C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4AB6-4525-334E-96B2-E97609850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0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8CE5D-5A39-8E4C-B3A0-0D4A6A7EA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F5E9-3934-4A43-9534-FFA581B2F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5B9D4-98BA-3A47-B015-F00BF533A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5337-A1DC-DD48-A2F7-E15F036B2B4B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7A277-9E79-8C44-9B15-3569D8351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1AF5D-EE4C-564D-AC60-DED5362C5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4AB6-4525-334E-96B2-E97609850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0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950B0-E07F-EF4C-935E-335B1714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6035A-03CE-9147-BFD1-2E37A9C91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1953B-2687-5D46-98A3-B66E9886D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5337-A1DC-DD48-A2F7-E15F036B2B4B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13C4-8D0D-1F46-AEB3-A349E080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1CFBD-E6A8-0547-911B-433E02BA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4AB6-4525-334E-96B2-E97609850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89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52B5-E3AB-8D43-AEC8-D6753290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C10F7-0BCA-B74B-B8C6-BF6F7EA8D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5B40D-F45F-1B4F-88D4-51FCA7E46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62E9B-7B9A-C842-BC29-B78373002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5337-A1DC-DD48-A2F7-E15F036B2B4B}" type="datetimeFigureOut">
              <a:rPr lang="en-US" smtClean="0"/>
              <a:t>10/8/19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8F6A6-0113-4B4A-9C30-81D77D75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81B99-015E-564C-8413-C3D6BD80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4AB6-4525-334E-96B2-E97609850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8009E-D9EA-724A-AD69-E6A756ABB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682F7-D1B3-4741-9776-D3F8E26C2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39636-A16F-7940-B4B0-28C5072EB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E30FE-E881-6C42-8474-B66BA73AC6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2DDEAD-DF41-7F42-B0DD-117D955A6D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78356A-D2F9-1548-B8FA-A391A95F7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5337-A1DC-DD48-A2F7-E15F036B2B4B}" type="datetimeFigureOut">
              <a:rPr lang="en-US" smtClean="0"/>
              <a:t>10/8/19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12EEAC-1E5C-994D-BC3A-32029D567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11ED71-C4FB-BE4A-A2C6-AB9EBC19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4AB6-4525-334E-96B2-E97609850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3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DF46D-C90F-A543-A084-A092F360B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77036A-A63F-7140-A496-A0456B89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5337-A1DC-DD48-A2F7-E15F036B2B4B}" type="datetimeFigureOut">
              <a:rPr lang="en-US" smtClean="0"/>
              <a:t>10/8/19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9327A-FF6E-3B45-8D34-00E6A4AD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A4E19-58D5-784E-ABBF-A5622169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4AB6-4525-334E-96B2-E97609850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7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9807CE-38E6-954C-97AD-49F53C370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5337-A1DC-DD48-A2F7-E15F036B2B4B}" type="datetimeFigureOut">
              <a:rPr lang="en-US" smtClean="0"/>
              <a:t>10/8/19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26959-A329-8B4A-8DC7-9B5408D2C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158B9-E507-654A-BA24-70CC7455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4AB6-4525-334E-96B2-E97609850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1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95F9-F67A-8B47-B7A7-37E58E282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EB64C-9393-EE4C-9511-256BAB95C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31195-D852-9D4F-9AB0-0B2404FA3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14896-A553-B449-A754-F79E62028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5337-A1DC-DD48-A2F7-E15F036B2B4B}" type="datetimeFigureOut">
              <a:rPr lang="en-US" smtClean="0"/>
              <a:t>10/8/19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77FF5-D3F9-2C41-8863-DAB6B3796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37E62-FA11-DB4E-86A8-C3A55879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4AB6-4525-334E-96B2-E97609850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1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A0EBE-B634-DB40-BCF9-2B553FFCC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073491-D3CB-0A44-9CDE-88DB823A79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E871C-086E-2643-807A-462AC6D37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E01D4-D1BD-A04E-9B64-5AF4A4006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5337-A1DC-DD48-A2F7-E15F036B2B4B}" type="datetimeFigureOut">
              <a:rPr lang="en-US" smtClean="0"/>
              <a:t>10/8/19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54A67-B2A6-1649-84E2-A48325466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E26C8-2BF9-AF42-B068-3D6BE7D9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4AB6-4525-334E-96B2-E97609850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2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82301C-BCD0-CE4D-8AA3-4F93FC52C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F5B84-FEE2-194E-A012-8B0BE578B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00617-22E5-354A-B201-128AD90C4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85337-A1DC-DD48-A2F7-E15F036B2B4B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D48D4-7D65-1844-BC0A-05BCBFD1E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5A5D5-E6D0-A241-9B31-502F012F7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E4AB6-4525-334E-96B2-E97609850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8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7D777-666C-9147-B403-DEB291350A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Rule-Based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AB78F-388D-4946-8B4E-3D85DFE82F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Vinnie Monaco</a:t>
            </a:r>
          </a:p>
          <a:p>
            <a:r>
              <a:rPr lang="en-US" dirty="0" err="1"/>
              <a:t>vinnie.monaco@nps.edu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34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D7D23-41C6-2B42-A5B8-F662BA470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</a:t>
            </a:r>
            <a:r>
              <a:rPr lang="en-US" baseline="30000" dirty="0"/>
              <a:t>st</a:t>
            </a:r>
            <a:r>
              <a:rPr lang="en-US" dirty="0"/>
              <a:t> AI winter: 1974-1980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CF080-77B0-1944-B515-233654BEF3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912" y="1791761"/>
            <a:ext cx="6168168" cy="4469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77A2E-0269-5C40-B0C7-722CD3D8A969}"/>
              </a:ext>
            </a:extLst>
          </p:cNvPr>
          <p:cNvSpPr txBox="1"/>
          <p:nvPr/>
        </p:nvSpPr>
        <p:spPr>
          <a:xfrm>
            <a:off x="3194659" y="6362163"/>
            <a:ext cx="550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1973 “Controversy” debate following the </a:t>
            </a:r>
            <a:r>
              <a:rPr lang="en-US" dirty="0" err="1"/>
              <a:t>Lighthill</a:t>
            </a:r>
            <a:r>
              <a:rPr lang="en-US" dirty="0"/>
              <a:t> Report</a:t>
            </a:r>
          </a:p>
        </p:txBody>
      </p:sp>
    </p:spTree>
    <p:extLst>
      <p:ext uri="{BB962C8B-B14F-4D97-AF65-F5344CB8AC3E}">
        <p14:creationId xmlns:p14="http://schemas.microsoft.com/office/powerpoint/2010/main" val="1967448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5E6F2-37A3-3E4F-8CDA-BE083D8B7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2EADA-F4A2-2A4E-811F-66669419A3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7416" y="2995708"/>
            <a:ext cx="2614730" cy="3645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EE9F93-AFB6-3A4D-9527-BC836A7BEE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6485" y="2995708"/>
            <a:ext cx="4391009" cy="3801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A4E587-F2A0-E443-A486-3B0B2AF657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1" y="2995708"/>
            <a:ext cx="4309146" cy="32381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D84453-54E5-134A-9874-ECC946841677}"/>
              </a:ext>
            </a:extLst>
          </p:cNvPr>
          <p:cNvSpPr/>
          <p:nvPr/>
        </p:nvSpPr>
        <p:spPr>
          <a:xfrm>
            <a:off x="1643183" y="1882051"/>
            <a:ext cx="1170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Dendral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516D4E-4828-A04B-AE3E-94943E68CC47}"/>
              </a:ext>
            </a:extLst>
          </p:cNvPr>
          <p:cNvSpPr/>
          <p:nvPr/>
        </p:nvSpPr>
        <p:spPr>
          <a:xfrm>
            <a:off x="5582301" y="1881532"/>
            <a:ext cx="1027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MYCIN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2CE6DC-2CEC-0641-839F-EA3EDDBCD374}"/>
              </a:ext>
            </a:extLst>
          </p:cNvPr>
          <p:cNvSpPr/>
          <p:nvPr/>
        </p:nvSpPr>
        <p:spPr>
          <a:xfrm>
            <a:off x="9452218" y="1882051"/>
            <a:ext cx="8995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XCON</a:t>
            </a:r>
          </a:p>
        </p:txBody>
      </p:sp>
    </p:spTree>
    <p:extLst>
      <p:ext uri="{BB962C8B-B14F-4D97-AF65-F5344CB8AC3E}">
        <p14:creationId xmlns:p14="http://schemas.microsoft.com/office/powerpoint/2010/main" val="380412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5754D-7EFC-8145-96A8-7B030AD61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Japan’s fifth generation Computer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92608-E6EA-6F44-9DF1-5F48C44D4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9274" cy="4351338"/>
          </a:xfrm>
        </p:spPr>
        <p:txBody>
          <a:bodyPr/>
          <a:lstStyle/>
          <a:p>
            <a:r>
              <a:rPr lang="en-US" dirty="0"/>
              <a:t>The next step in computing</a:t>
            </a:r>
          </a:p>
          <a:p>
            <a:pPr lvl="1"/>
            <a:r>
              <a:rPr lang="en-US" dirty="0"/>
              <a:t>Vacuum tubes </a:t>
            </a:r>
            <a:r>
              <a:rPr lang="en-US" dirty="0">
                <a:sym typeface="Wingdings" pitchFamily="2" charset="2"/>
              </a:rPr>
              <a:t> transistors  integrated circuits  microprocessors  parallelism</a:t>
            </a:r>
            <a:endParaRPr lang="en-US" dirty="0"/>
          </a:p>
          <a:p>
            <a:endParaRPr lang="en-US" dirty="0"/>
          </a:p>
          <a:p>
            <a:r>
              <a:rPr lang="en-US" dirty="0"/>
              <a:t>Began 1982, lasted 10 years</a:t>
            </a:r>
          </a:p>
          <a:p>
            <a:endParaRPr lang="en-US" dirty="0"/>
          </a:p>
          <a:p>
            <a:r>
              <a:rPr lang="en-US" dirty="0"/>
              <a:t>$400 million effort</a:t>
            </a:r>
          </a:p>
          <a:p>
            <a:endParaRPr lang="en-US" dirty="0"/>
          </a:p>
          <a:p>
            <a:r>
              <a:rPr lang="en-US" dirty="0"/>
              <a:t>Failure or ahead of it’s time?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722B1-AC30-7645-B949-9E58F84374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902" y="1626065"/>
            <a:ext cx="3311795" cy="4632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7B6F2C-0F3C-0B4F-9688-B0922688FCB2}"/>
              </a:ext>
            </a:extLst>
          </p:cNvPr>
          <p:cNvSpPr txBox="1"/>
          <p:nvPr/>
        </p:nvSpPr>
        <p:spPr>
          <a:xfrm>
            <a:off x="7759541" y="6357826"/>
            <a:ext cx="319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Parallel Interface Machine (PIM)</a:t>
            </a:r>
          </a:p>
        </p:txBody>
      </p:sp>
    </p:spTree>
    <p:extLst>
      <p:ext uri="{BB962C8B-B14F-4D97-AF65-F5344CB8AC3E}">
        <p14:creationId xmlns:p14="http://schemas.microsoft.com/office/powerpoint/2010/main" val="30495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01CD9-5E9A-3C49-9FF4-F6802BFA9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 system limitations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34EE8-EC4C-774E-88CA-58EFA9112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They cannot learn</a:t>
            </a:r>
          </a:p>
          <a:p>
            <a:endParaRPr lang="en-US" dirty="0"/>
          </a:p>
          <a:p>
            <a:r>
              <a:rPr lang="en-US" dirty="0"/>
              <a:t>Restricted by the size of the knowledgebase</a:t>
            </a:r>
          </a:p>
          <a:p>
            <a:endParaRPr lang="en-US" dirty="0"/>
          </a:p>
          <a:p>
            <a:r>
              <a:rPr lang="en-US" dirty="0"/>
              <a:t>Expensive to maintain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Lack commonsense knowledge</a:t>
            </a:r>
          </a:p>
          <a:p>
            <a:endParaRPr lang="en-US" dirty="0"/>
          </a:p>
          <a:p>
            <a:r>
              <a:rPr lang="en-US" dirty="0"/>
              <a:t>Not possible to explicitly define some rules</a:t>
            </a:r>
          </a:p>
        </p:txBody>
      </p:sp>
    </p:spTree>
    <p:extLst>
      <p:ext uri="{BB962C8B-B14F-4D97-AF65-F5344CB8AC3E}">
        <p14:creationId xmlns:p14="http://schemas.microsoft.com/office/powerpoint/2010/main" val="31182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1FEFF-C0C4-A740-BED4-C8BBDC27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difficult task for rule-based 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8FF0B3-E31D-DB40-B375-533272E5BD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220" y="1986843"/>
            <a:ext cx="5651500" cy="4028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32641F-D4C7-544A-ACAC-D7CEA204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736" y="3463692"/>
            <a:ext cx="2472745" cy="21047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82C887-1336-D348-A778-9177B784F52A}"/>
              </a:ext>
            </a:extLst>
          </p:cNvPr>
          <p:cNvCxnSpPr/>
          <p:nvPr/>
        </p:nvCxnSpPr>
        <p:spPr>
          <a:xfrm flipV="1">
            <a:off x="4095481" y="2871989"/>
            <a:ext cx="2768958" cy="5917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D95B9C-8225-EE40-AD09-AD84AA7F17ED}"/>
              </a:ext>
            </a:extLst>
          </p:cNvPr>
          <p:cNvCxnSpPr>
            <a:cxnSpLocks/>
          </p:cNvCxnSpPr>
          <p:nvPr/>
        </p:nvCxnSpPr>
        <p:spPr>
          <a:xfrm flipV="1">
            <a:off x="4095481" y="2871989"/>
            <a:ext cx="2768958" cy="2696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C23C37D-7204-A641-921C-DF4AEB6064A1}"/>
              </a:ext>
            </a:extLst>
          </p:cNvPr>
          <p:cNvSpPr txBox="1"/>
          <p:nvPr/>
        </p:nvSpPr>
        <p:spPr>
          <a:xfrm>
            <a:off x="1538846" y="1887512"/>
            <a:ext cx="2844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Recognize sunglasses if: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pixel at 100,150 is pink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pixel below is pink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pixel to right is 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88219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B903-AE00-0243-8794-032CBE258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AI Winter: 1987-1993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655630-1F9C-A143-B820-79234DDE4C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31368" y="1825625"/>
            <a:ext cx="4195264" cy="4351338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6D9D7F-6AD7-3540-9D59-58F1C05575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Commercialization slowed</a:t>
            </a:r>
          </a:p>
          <a:p>
            <a:endParaRPr lang="en-US" dirty="0"/>
          </a:p>
          <a:p>
            <a:r>
              <a:rPr lang="en-US" dirty="0"/>
              <a:t>LISP machines underperformed</a:t>
            </a:r>
          </a:p>
          <a:p>
            <a:endParaRPr lang="en-US" dirty="0"/>
          </a:p>
          <a:p>
            <a:r>
              <a:rPr lang="en-US" dirty="0"/>
              <a:t>Fifth Generation project ended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739EC-FA2E-5142-9EC0-55C5421947D1}"/>
              </a:ext>
            </a:extLst>
          </p:cNvPr>
          <p:cNvSpPr txBox="1"/>
          <p:nvPr/>
        </p:nvSpPr>
        <p:spPr>
          <a:xfrm>
            <a:off x="1859980" y="6311900"/>
            <a:ext cx="313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York Times, March 4, 1988</a:t>
            </a:r>
          </a:p>
        </p:txBody>
      </p:sp>
    </p:spTree>
    <p:extLst>
      <p:ext uri="{BB962C8B-B14F-4D97-AF65-F5344CB8AC3E}">
        <p14:creationId xmlns:p14="http://schemas.microsoft.com/office/powerpoint/2010/main" val="68316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718CB-DD28-324A-8652-B497274C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commonsense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F7DFC-8C7D-8049-A44B-0F25549D7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80" y="1825625"/>
            <a:ext cx="1151263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Winograd Schema Challenge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The city councilmen refused the demonstrators a permit because they </a:t>
            </a:r>
            <a:r>
              <a:rPr lang="en-US" sz="2400" b="1" dirty="0"/>
              <a:t>feared</a:t>
            </a:r>
            <a:r>
              <a:rPr lang="en-US" sz="2400" dirty="0"/>
              <a:t> violence.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 city councilmen refused the demonstrators a permit because they </a:t>
            </a:r>
            <a:r>
              <a:rPr lang="en-US" sz="2400" b="1" dirty="0"/>
              <a:t>advocated</a:t>
            </a:r>
            <a:r>
              <a:rPr lang="en-US" sz="2400" dirty="0"/>
              <a:t> violence.</a:t>
            </a:r>
          </a:p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77BDC66-0C39-1E4C-9869-4EF46AE34D20}"/>
              </a:ext>
            </a:extLst>
          </p:cNvPr>
          <p:cNvSpPr/>
          <p:nvPr/>
        </p:nvSpPr>
        <p:spPr>
          <a:xfrm>
            <a:off x="2137893" y="2987889"/>
            <a:ext cx="6606862" cy="850016"/>
          </a:xfrm>
          <a:custGeom>
            <a:avLst/>
            <a:gdLst>
              <a:gd name="connsiteX0" fmla="*/ 7769543 w 7769543"/>
              <a:gd name="connsiteY0" fmla="*/ 940991 h 1130392"/>
              <a:gd name="connsiteX1" fmla="*/ 3635425 w 7769543"/>
              <a:gd name="connsiteY1" fmla="*/ 833 h 1130392"/>
              <a:gd name="connsiteX2" fmla="*/ 441464 w 7769543"/>
              <a:gd name="connsiteY2" fmla="*/ 1082658 h 1130392"/>
              <a:gd name="connsiteX3" fmla="*/ 106613 w 7769543"/>
              <a:gd name="connsiteY3" fmla="*/ 837960 h 1130392"/>
              <a:gd name="connsiteX0" fmla="*/ 7328079 w 7328079"/>
              <a:gd name="connsiteY0" fmla="*/ 940991 h 1082658"/>
              <a:gd name="connsiteX1" fmla="*/ 3193961 w 7328079"/>
              <a:gd name="connsiteY1" fmla="*/ 833 h 1082658"/>
              <a:gd name="connsiteX2" fmla="*/ 0 w 7328079"/>
              <a:gd name="connsiteY2" fmla="*/ 1082658 h 1082658"/>
              <a:gd name="connsiteX0" fmla="*/ 7328079 w 7328079"/>
              <a:gd name="connsiteY0" fmla="*/ 940991 h 1082658"/>
              <a:gd name="connsiteX1" fmla="*/ 3193961 w 7328079"/>
              <a:gd name="connsiteY1" fmla="*/ 833 h 1082658"/>
              <a:gd name="connsiteX2" fmla="*/ 0 w 7328079"/>
              <a:gd name="connsiteY2" fmla="*/ 1082658 h 1082658"/>
              <a:gd name="connsiteX0" fmla="*/ 7328079 w 7328079"/>
              <a:gd name="connsiteY0" fmla="*/ 709871 h 851538"/>
              <a:gd name="connsiteX1" fmla="*/ 3271234 w 7328079"/>
              <a:gd name="connsiteY1" fmla="*/ 1532 h 851538"/>
              <a:gd name="connsiteX2" fmla="*/ 0 w 7328079"/>
              <a:gd name="connsiteY2" fmla="*/ 851538 h 851538"/>
              <a:gd name="connsiteX0" fmla="*/ 7250805 w 7250805"/>
              <a:gd name="connsiteY0" fmla="*/ 798658 h 850173"/>
              <a:gd name="connsiteX1" fmla="*/ 3271234 w 7250805"/>
              <a:gd name="connsiteY1" fmla="*/ 167 h 850173"/>
              <a:gd name="connsiteX2" fmla="*/ 0 w 7250805"/>
              <a:gd name="connsiteY2" fmla="*/ 850173 h 850173"/>
              <a:gd name="connsiteX0" fmla="*/ 6606862 w 6606862"/>
              <a:gd name="connsiteY0" fmla="*/ 837138 h 850016"/>
              <a:gd name="connsiteX1" fmla="*/ 3271234 w 6606862"/>
              <a:gd name="connsiteY1" fmla="*/ 10 h 850016"/>
              <a:gd name="connsiteX2" fmla="*/ 0 w 6606862"/>
              <a:gd name="connsiteY2" fmla="*/ 850016 h 850016"/>
              <a:gd name="connsiteX0" fmla="*/ 6606862 w 6606862"/>
              <a:gd name="connsiteY0" fmla="*/ 837138 h 850016"/>
              <a:gd name="connsiteX1" fmla="*/ 3271234 w 6606862"/>
              <a:gd name="connsiteY1" fmla="*/ 10 h 850016"/>
              <a:gd name="connsiteX2" fmla="*/ 0 w 6606862"/>
              <a:gd name="connsiteY2" fmla="*/ 850016 h 850016"/>
              <a:gd name="connsiteX0" fmla="*/ 6606862 w 6606862"/>
              <a:gd name="connsiteY0" fmla="*/ 837138 h 850016"/>
              <a:gd name="connsiteX1" fmla="*/ 3168203 w 6606862"/>
              <a:gd name="connsiteY1" fmla="*/ 10 h 850016"/>
              <a:gd name="connsiteX2" fmla="*/ 0 w 6606862"/>
              <a:gd name="connsiteY2" fmla="*/ 850016 h 85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6862" h="850016">
                <a:moveTo>
                  <a:pt x="6606862" y="837138"/>
                </a:moveTo>
                <a:cubicBezTo>
                  <a:pt x="5665631" y="368131"/>
                  <a:pt x="4269347" y="-2136"/>
                  <a:pt x="3168203" y="10"/>
                </a:cubicBezTo>
                <a:cubicBezTo>
                  <a:pt x="2067059" y="2156"/>
                  <a:pt x="356315" y="491554"/>
                  <a:pt x="0" y="850016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359EB45-429F-274F-9C21-D5E85A4527BE}"/>
              </a:ext>
            </a:extLst>
          </p:cNvPr>
          <p:cNvSpPr/>
          <p:nvPr/>
        </p:nvSpPr>
        <p:spPr>
          <a:xfrm>
            <a:off x="5344734" y="5032430"/>
            <a:ext cx="3400021" cy="645006"/>
          </a:xfrm>
          <a:custGeom>
            <a:avLst/>
            <a:gdLst>
              <a:gd name="connsiteX0" fmla="*/ 7769543 w 7769543"/>
              <a:gd name="connsiteY0" fmla="*/ 940991 h 1130392"/>
              <a:gd name="connsiteX1" fmla="*/ 3635425 w 7769543"/>
              <a:gd name="connsiteY1" fmla="*/ 833 h 1130392"/>
              <a:gd name="connsiteX2" fmla="*/ 441464 w 7769543"/>
              <a:gd name="connsiteY2" fmla="*/ 1082658 h 1130392"/>
              <a:gd name="connsiteX3" fmla="*/ 106613 w 7769543"/>
              <a:gd name="connsiteY3" fmla="*/ 837960 h 1130392"/>
              <a:gd name="connsiteX0" fmla="*/ 7328079 w 7328079"/>
              <a:gd name="connsiteY0" fmla="*/ 940991 h 1082658"/>
              <a:gd name="connsiteX1" fmla="*/ 3193961 w 7328079"/>
              <a:gd name="connsiteY1" fmla="*/ 833 h 1082658"/>
              <a:gd name="connsiteX2" fmla="*/ 0 w 7328079"/>
              <a:gd name="connsiteY2" fmla="*/ 1082658 h 1082658"/>
              <a:gd name="connsiteX0" fmla="*/ 7328079 w 7328079"/>
              <a:gd name="connsiteY0" fmla="*/ 940991 h 1082658"/>
              <a:gd name="connsiteX1" fmla="*/ 3193961 w 7328079"/>
              <a:gd name="connsiteY1" fmla="*/ 833 h 1082658"/>
              <a:gd name="connsiteX2" fmla="*/ 0 w 7328079"/>
              <a:gd name="connsiteY2" fmla="*/ 1082658 h 1082658"/>
              <a:gd name="connsiteX0" fmla="*/ 7328079 w 7328079"/>
              <a:gd name="connsiteY0" fmla="*/ 709871 h 851538"/>
              <a:gd name="connsiteX1" fmla="*/ 3271234 w 7328079"/>
              <a:gd name="connsiteY1" fmla="*/ 1532 h 851538"/>
              <a:gd name="connsiteX2" fmla="*/ 0 w 7328079"/>
              <a:gd name="connsiteY2" fmla="*/ 851538 h 851538"/>
              <a:gd name="connsiteX0" fmla="*/ 7250805 w 7250805"/>
              <a:gd name="connsiteY0" fmla="*/ 798658 h 850173"/>
              <a:gd name="connsiteX1" fmla="*/ 3271234 w 7250805"/>
              <a:gd name="connsiteY1" fmla="*/ 167 h 850173"/>
              <a:gd name="connsiteX2" fmla="*/ 0 w 7250805"/>
              <a:gd name="connsiteY2" fmla="*/ 850173 h 850173"/>
              <a:gd name="connsiteX0" fmla="*/ 4108761 w 4108761"/>
              <a:gd name="connsiteY0" fmla="*/ 798534 h 824291"/>
              <a:gd name="connsiteX1" fmla="*/ 129190 w 4108761"/>
              <a:gd name="connsiteY1" fmla="*/ 43 h 824291"/>
              <a:gd name="connsiteX2" fmla="*/ 708740 w 4108761"/>
              <a:gd name="connsiteY2" fmla="*/ 824291 h 824291"/>
              <a:gd name="connsiteX0" fmla="*/ 3400021 w 3400021"/>
              <a:gd name="connsiteY0" fmla="*/ 618282 h 644039"/>
              <a:gd name="connsiteX1" fmla="*/ 1584101 w 3400021"/>
              <a:gd name="connsiteY1" fmla="*/ 95 h 644039"/>
              <a:gd name="connsiteX2" fmla="*/ 0 w 3400021"/>
              <a:gd name="connsiteY2" fmla="*/ 644039 h 644039"/>
              <a:gd name="connsiteX0" fmla="*/ 3400021 w 3400021"/>
              <a:gd name="connsiteY0" fmla="*/ 619249 h 645006"/>
              <a:gd name="connsiteX1" fmla="*/ 1584101 w 3400021"/>
              <a:gd name="connsiteY1" fmla="*/ 1062 h 645006"/>
              <a:gd name="connsiteX2" fmla="*/ 0 w 3400021"/>
              <a:gd name="connsiteY2" fmla="*/ 645006 h 645006"/>
              <a:gd name="connsiteX0" fmla="*/ 3400021 w 3400021"/>
              <a:gd name="connsiteY0" fmla="*/ 619249 h 645006"/>
              <a:gd name="connsiteX1" fmla="*/ 1584101 w 3400021"/>
              <a:gd name="connsiteY1" fmla="*/ 1062 h 645006"/>
              <a:gd name="connsiteX2" fmla="*/ 0 w 3400021"/>
              <a:gd name="connsiteY2" fmla="*/ 645006 h 64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0021" h="645006">
                <a:moveTo>
                  <a:pt x="3400021" y="619249"/>
                </a:moveTo>
                <a:cubicBezTo>
                  <a:pt x="2948187" y="214638"/>
                  <a:pt x="2382591" y="22527"/>
                  <a:pt x="1584101" y="1062"/>
                </a:cubicBezTo>
                <a:cubicBezTo>
                  <a:pt x="785611" y="-20403"/>
                  <a:pt x="356315" y="286544"/>
                  <a:pt x="0" y="645006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9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4C714C-D3DE-8A4D-8645-B3FE70803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857" y="1825625"/>
            <a:ext cx="8513100" cy="5032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F8D98E-0F32-534F-A292-C820F7DBF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effort: Cyc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32ED0-386A-9149-AB74-81945F521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626994" cy="4351338"/>
          </a:xfrm>
        </p:spPr>
        <p:txBody>
          <a:bodyPr/>
          <a:lstStyle/>
          <a:p>
            <a:r>
              <a:rPr lang="en-US" dirty="0"/>
              <a:t>Started by Doug </a:t>
            </a:r>
            <a:r>
              <a:rPr lang="en-US" dirty="0" err="1"/>
              <a:t>Lenat</a:t>
            </a:r>
            <a:r>
              <a:rPr lang="en-US" dirty="0"/>
              <a:t> in 1984</a:t>
            </a:r>
          </a:p>
          <a:p>
            <a:r>
              <a:rPr lang="en-US" dirty="0"/>
              <a:t>An attempt to solve the “common sense problem”</a:t>
            </a:r>
          </a:p>
          <a:p>
            <a:r>
              <a:rPr lang="en-US" dirty="0"/>
              <a:t>25 million common sense rules</a:t>
            </a:r>
          </a:p>
          <a:p>
            <a:pPr lvl="1"/>
            <a:r>
              <a:rPr lang="en-US" dirty="0"/>
              <a:t>1000 persons-years to build</a:t>
            </a:r>
          </a:p>
          <a:p>
            <a:r>
              <a:rPr lang="en-US" dirty="0"/>
              <a:t>Just recently started to commercialize</a:t>
            </a:r>
          </a:p>
        </p:txBody>
      </p:sp>
    </p:spTree>
    <p:extLst>
      <p:ext uri="{BB962C8B-B14F-4D97-AF65-F5344CB8AC3E}">
        <p14:creationId xmlns:p14="http://schemas.microsoft.com/office/powerpoint/2010/main" val="42421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CF3D7-6605-CA45-AB52-3BC391CD2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rule-based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1A1DE-DC9C-6F45-A168-AF1F6E6F9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Computationally inexpensive</a:t>
            </a:r>
          </a:p>
          <a:p>
            <a:pPr lvl="1"/>
            <a:r>
              <a:rPr lang="en-US" dirty="0"/>
              <a:t>Moravec’s Paradox</a:t>
            </a:r>
          </a:p>
          <a:p>
            <a:endParaRPr lang="en-US" dirty="0"/>
          </a:p>
          <a:p>
            <a:r>
              <a:rPr lang="en-US" dirty="0"/>
              <a:t>Explainable</a:t>
            </a:r>
          </a:p>
          <a:p>
            <a:endParaRPr lang="en-US" dirty="0"/>
          </a:p>
          <a:p>
            <a:r>
              <a:rPr lang="en-US" dirty="0"/>
              <a:t>Well-suited for symbol manipulation and reasoning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7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B16CB-7126-7546-8106-81420166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trends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5CC86-CF5F-4349-9E3E-A5DFBC8F4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965" y="2421228"/>
            <a:ext cx="8104069" cy="42250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4373C3-F62D-764B-9B89-6A86D5894FB5}"/>
              </a:ext>
            </a:extLst>
          </p:cNvPr>
          <p:cNvSpPr txBox="1"/>
          <p:nvPr/>
        </p:nvSpPr>
        <p:spPr>
          <a:xfrm>
            <a:off x="3681716" y="1753499"/>
            <a:ext cx="482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DNC: Differentiable Neural Computer</a:t>
            </a:r>
          </a:p>
        </p:txBody>
      </p:sp>
    </p:spTree>
    <p:extLst>
      <p:ext uri="{BB962C8B-B14F-4D97-AF65-F5344CB8AC3E}">
        <p14:creationId xmlns:p14="http://schemas.microsoft.com/office/powerpoint/2010/main" val="3203049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8F005-374E-B840-B305-A75A97DE0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44857-3535-9C4E-8DC7-4094F5BD9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  <a:p>
            <a:endParaRPr lang="en-US" dirty="0"/>
          </a:p>
          <a:p>
            <a:r>
              <a:rPr lang="en-US" dirty="0"/>
              <a:t>Early attempts</a:t>
            </a:r>
          </a:p>
          <a:p>
            <a:endParaRPr lang="en-US" dirty="0"/>
          </a:p>
          <a:p>
            <a:r>
              <a:rPr lang="en-US" dirty="0"/>
              <a:t>Expert systems</a:t>
            </a:r>
          </a:p>
          <a:p>
            <a:endParaRPr lang="en-US" dirty="0"/>
          </a:p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20092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F865F-4AED-9A41-BD54-3C7743E7C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FCDA-C027-8B4B-8490-2739D3F42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 err="1"/>
              <a:t>vinnie.monaco@nps.edu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https://</a:t>
            </a:r>
            <a:r>
              <a:rPr lang="en-US" dirty="0" err="1"/>
              <a:t>vmonaco.com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08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B06E-BDB0-B640-A376-35595899B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F1400-3634-1B47-952F-39E23AF83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X then Y</a:t>
            </a:r>
          </a:p>
          <a:p>
            <a:pPr lvl="1"/>
            <a:r>
              <a:rPr lang="en-US" dirty="0"/>
              <a:t>If it is a federal holiday, then there are no classes.</a:t>
            </a:r>
          </a:p>
          <a:p>
            <a:endParaRPr lang="en-US" dirty="0"/>
          </a:p>
          <a:p>
            <a:r>
              <a:rPr lang="en-US" dirty="0"/>
              <a:t>All X are Y</a:t>
            </a:r>
          </a:p>
          <a:p>
            <a:pPr lvl="1"/>
            <a:r>
              <a:rPr lang="en-US" dirty="0"/>
              <a:t>Baseballs are round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 do X, one must first do Y</a:t>
            </a:r>
          </a:p>
          <a:p>
            <a:pPr lvl="1"/>
            <a:r>
              <a:rPr lang="en-US" dirty="0"/>
              <a:t>Requesting leave requires submitting a form</a:t>
            </a:r>
          </a:p>
        </p:txBody>
      </p:sp>
    </p:spTree>
    <p:extLst>
      <p:ext uri="{BB962C8B-B14F-4D97-AF65-F5344CB8AC3E}">
        <p14:creationId xmlns:p14="http://schemas.microsoft.com/office/powerpoint/2010/main" val="57536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C41AF-1757-114B-9557-DF22DB754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28AD4-739A-7440-BF6C-CBDC1C356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Rules and facts</a:t>
            </a:r>
          </a:p>
          <a:p>
            <a:r>
              <a:rPr lang="en-US" dirty="0"/>
              <a:t>If something is round, then it can roll away.</a:t>
            </a:r>
          </a:p>
          <a:p>
            <a:r>
              <a:rPr lang="en-US" dirty="0"/>
              <a:t>A baseball is round.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Conclusion</a:t>
            </a:r>
          </a:p>
          <a:p>
            <a:r>
              <a:rPr lang="en-US" dirty="0">
                <a:sym typeface="Wingdings" pitchFamily="2" charset="2"/>
              </a:rPr>
              <a:t>A baseball can roll away.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43A9758-9839-944E-993A-6153B824C569}"/>
              </a:ext>
            </a:extLst>
          </p:cNvPr>
          <p:cNvSpPr/>
          <p:nvPr/>
        </p:nvSpPr>
        <p:spPr>
          <a:xfrm>
            <a:off x="8072871" y="2653477"/>
            <a:ext cx="831676" cy="2017264"/>
          </a:xfrm>
          <a:custGeom>
            <a:avLst/>
            <a:gdLst>
              <a:gd name="connsiteX0" fmla="*/ 0 w 1131415"/>
              <a:gd name="connsiteY0" fmla="*/ 0 h 2059145"/>
              <a:gd name="connsiteX1" fmla="*/ 1130784 w 1131415"/>
              <a:gd name="connsiteY1" fmla="*/ 1193606 h 2059145"/>
              <a:gd name="connsiteX2" fmla="*/ 174503 w 1131415"/>
              <a:gd name="connsiteY2" fmla="*/ 2059145 h 2059145"/>
              <a:gd name="connsiteX3" fmla="*/ 174503 w 1131415"/>
              <a:gd name="connsiteY3" fmla="*/ 2059145 h 2059145"/>
              <a:gd name="connsiteX0" fmla="*/ 0 w 1103634"/>
              <a:gd name="connsiteY0" fmla="*/ 0 h 2059145"/>
              <a:gd name="connsiteX1" fmla="*/ 1102864 w 1103634"/>
              <a:gd name="connsiteY1" fmla="*/ 865539 h 2059145"/>
              <a:gd name="connsiteX2" fmla="*/ 174503 w 1103634"/>
              <a:gd name="connsiteY2" fmla="*/ 2059145 h 2059145"/>
              <a:gd name="connsiteX3" fmla="*/ 174503 w 1103634"/>
              <a:gd name="connsiteY3" fmla="*/ 2059145 h 2059145"/>
              <a:gd name="connsiteX0" fmla="*/ 0 w 1103634"/>
              <a:gd name="connsiteY0" fmla="*/ 0 h 2059145"/>
              <a:gd name="connsiteX1" fmla="*/ 1102864 w 1103634"/>
              <a:gd name="connsiteY1" fmla="*/ 865539 h 2059145"/>
              <a:gd name="connsiteX2" fmla="*/ 174503 w 1103634"/>
              <a:gd name="connsiteY2" fmla="*/ 2059145 h 2059145"/>
              <a:gd name="connsiteX3" fmla="*/ 174503 w 1103634"/>
              <a:gd name="connsiteY3" fmla="*/ 2059145 h 2059145"/>
              <a:gd name="connsiteX0" fmla="*/ 0 w 831702"/>
              <a:gd name="connsiteY0" fmla="*/ 0 h 2059145"/>
              <a:gd name="connsiteX1" fmla="*/ 830638 w 831702"/>
              <a:gd name="connsiteY1" fmla="*/ 1047023 h 2059145"/>
              <a:gd name="connsiteX2" fmla="*/ 174503 w 831702"/>
              <a:gd name="connsiteY2" fmla="*/ 2059145 h 2059145"/>
              <a:gd name="connsiteX3" fmla="*/ 174503 w 831702"/>
              <a:gd name="connsiteY3" fmla="*/ 2059145 h 2059145"/>
              <a:gd name="connsiteX0" fmla="*/ 0 w 830755"/>
              <a:gd name="connsiteY0" fmla="*/ 0 h 2059145"/>
              <a:gd name="connsiteX1" fmla="*/ 830638 w 830755"/>
              <a:gd name="connsiteY1" fmla="*/ 1047023 h 2059145"/>
              <a:gd name="connsiteX2" fmla="*/ 174503 w 830755"/>
              <a:gd name="connsiteY2" fmla="*/ 2059145 h 2059145"/>
              <a:gd name="connsiteX3" fmla="*/ 174503 w 830755"/>
              <a:gd name="connsiteY3" fmla="*/ 2059145 h 2059145"/>
              <a:gd name="connsiteX0" fmla="*/ 0 w 830755"/>
              <a:gd name="connsiteY0" fmla="*/ 0 h 2121031"/>
              <a:gd name="connsiteX1" fmla="*/ 830638 w 830755"/>
              <a:gd name="connsiteY1" fmla="*/ 1047023 h 2121031"/>
              <a:gd name="connsiteX2" fmla="*/ 174503 w 830755"/>
              <a:gd name="connsiteY2" fmla="*/ 2059145 h 2121031"/>
              <a:gd name="connsiteX3" fmla="*/ 139602 w 830755"/>
              <a:gd name="connsiteY3" fmla="*/ 2003304 h 2121031"/>
              <a:gd name="connsiteX0" fmla="*/ 0 w 830755"/>
              <a:gd name="connsiteY0" fmla="*/ 0 h 2059145"/>
              <a:gd name="connsiteX1" fmla="*/ 830638 w 830755"/>
              <a:gd name="connsiteY1" fmla="*/ 1047023 h 2059145"/>
              <a:gd name="connsiteX2" fmla="*/ 174503 w 830755"/>
              <a:gd name="connsiteY2" fmla="*/ 2059145 h 2059145"/>
              <a:gd name="connsiteX0" fmla="*/ 0 w 831371"/>
              <a:gd name="connsiteY0" fmla="*/ 0 h 2017264"/>
              <a:gd name="connsiteX1" fmla="*/ 830638 w 831371"/>
              <a:gd name="connsiteY1" fmla="*/ 1047023 h 2017264"/>
              <a:gd name="connsiteX2" fmla="*/ 146583 w 831371"/>
              <a:gd name="connsiteY2" fmla="*/ 2017264 h 2017264"/>
              <a:gd name="connsiteX0" fmla="*/ 0 w 831676"/>
              <a:gd name="connsiteY0" fmla="*/ 0 h 2017264"/>
              <a:gd name="connsiteX1" fmla="*/ 830638 w 831676"/>
              <a:gd name="connsiteY1" fmla="*/ 1047023 h 2017264"/>
              <a:gd name="connsiteX2" fmla="*/ 146583 w 831676"/>
              <a:gd name="connsiteY2" fmla="*/ 2017264 h 20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676" h="2017264">
                <a:moveTo>
                  <a:pt x="0" y="0"/>
                </a:moveTo>
                <a:cubicBezTo>
                  <a:pt x="627632" y="306544"/>
                  <a:pt x="806208" y="710812"/>
                  <a:pt x="830638" y="1047023"/>
                </a:cubicBezTo>
                <a:cubicBezTo>
                  <a:pt x="855068" y="1383234"/>
                  <a:pt x="443240" y="1920705"/>
                  <a:pt x="146583" y="2017264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C84AC24-FF45-8C4B-90CE-271517179D6D}"/>
              </a:ext>
            </a:extLst>
          </p:cNvPr>
          <p:cNvSpPr/>
          <p:nvPr/>
        </p:nvSpPr>
        <p:spPr>
          <a:xfrm>
            <a:off x="5410907" y="3092208"/>
            <a:ext cx="690155" cy="1578533"/>
          </a:xfrm>
          <a:custGeom>
            <a:avLst/>
            <a:gdLst>
              <a:gd name="connsiteX0" fmla="*/ 0 w 1131415"/>
              <a:gd name="connsiteY0" fmla="*/ 0 h 2059145"/>
              <a:gd name="connsiteX1" fmla="*/ 1130784 w 1131415"/>
              <a:gd name="connsiteY1" fmla="*/ 1193606 h 2059145"/>
              <a:gd name="connsiteX2" fmla="*/ 174503 w 1131415"/>
              <a:gd name="connsiteY2" fmla="*/ 2059145 h 2059145"/>
              <a:gd name="connsiteX3" fmla="*/ 174503 w 1131415"/>
              <a:gd name="connsiteY3" fmla="*/ 2059145 h 2059145"/>
              <a:gd name="connsiteX0" fmla="*/ 0 w 1103634"/>
              <a:gd name="connsiteY0" fmla="*/ 0 h 2059145"/>
              <a:gd name="connsiteX1" fmla="*/ 1102864 w 1103634"/>
              <a:gd name="connsiteY1" fmla="*/ 865539 h 2059145"/>
              <a:gd name="connsiteX2" fmla="*/ 174503 w 1103634"/>
              <a:gd name="connsiteY2" fmla="*/ 2059145 h 2059145"/>
              <a:gd name="connsiteX3" fmla="*/ 174503 w 1103634"/>
              <a:gd name="connsiteY3" fmla="*/ 2059145 h 2059145"/>
              <a:gd name="connsiteX0" fmla="*/ 0 w 1103634"/>
              <a:gd name="connsiteY0" fmla="*/ 0 h 2059145"/>
              <a:gd name="connsiteX1" fmla="*/ 1102864 w 1103634"/>
              <a:gd name="connsiteY1" fmla="*/ 865539 h 2059145"/>
              <a:gd name="connsiteX2" fmla="*/ 174503 w 1103634"/>
              <a:gd name="connsiteY2" fmla="*/ 2059145 h 2059145"/>
              <a:gd name="connsiteX3" fmla="*/ 174503 w 1103634"/>
              <a:gd name="connsiteY3" fmla="*/ 2059145 h 2059145"/>
              <a:gd name="connsiteX0" fmla="*/ 0 w 831702"/>
              <a:gd name="connsiteY0" fmla="*/ 0 h 2059145"/>
              <a:gd name="connsiteX1" fmla="*/ 830638 w 831702"/>
              <a:gd name="connsiteY1" fmla="*/ 1047023 h 2059145"/>
              <a:gd name="connsiteX2" fmla="*/ 174503 w 831702"/>
              <a:gd name="connsiteY2" fmla="*/ 2059145 h 2059145"/>
              <a:gd name="connsiteX3" fmla="*/ 174503 w 831702"/>
              <a:gd name="connsiteY3" fmla="*/ 2059145 h 2059145"/>
              <a:gd name="connsiteX0" fmla="*/ 0 w 830755"/>
              <a:gd name="connsiteY0" fmla="*/ 0 h 2059145"/>
              <a:gd name="connsiteX1" fmla="*/ 830638 w 830755"/>
              <a:gd name="connsiteY1" fmla="*/ 1047023 h 2059145"/>
              <a:gd name="connsiteX2" fmla="*/ 174503 w 830755"/>
              <a:gd name="connsiteY2" fmla="*/ 2059145 h 2059145"/>
              <a:gd name="connsiteX3" fmla="*/ 174503 w 830755"/>
              <a:gd name="connsiteY3" fmla="*/ 2059145 h 2059145"/>
              <a:gd name="connsiteX0" fmla="*/ 0 w 830755"/>
              <a:gd name="connsiteY0" fmla="*/ 0 h 2121031"/>
              <a:gd name="connsiteX1" fmla="*/ 830638 w 830755"/>
              <a:gd name="connsiteY1" fmla="*/ 1047023 h 2121031"/>
              <a:gd name="connsiteX2" fmla="*/ 174503 w 830755"/>
              <a:gd name="connsiteY2" fmla="*/ 2059145 h 2121031"/>
              <a:gd name="connsiteX3" fmla="*/ 139602 w 830755"/>
              <a:gd name="connsiteY3" fmla="*/ 2003304 h 2121031"/>
              <a:gd name="connsiteX0" fmla="*/ 0 w 830755"/>
              <a:gd name="connsiteY0" fmla="*/ 0 h 2059145"/>
              <a:gd name="connsiteX1" fmla="*/ 830638 w 830755"/>
              <a:gd name="connsiteY1" fmla="*/ 1047023 h 2059145"/>
              <a:gd name="connsiteX2" fmla="*/ 174503 w 830755"/>
              <a:gd name="connsiteY2" fmla="*/ 2059145 h 2059145"/>
              <a:gd name="connsiteX0" fmla="*/ 0 w 831371"/>
              <a:gd name="connsiteY0" fmla="*/ 0 h 2017264"/>
              <a:gd name="connsiteX1" fmla="*/ 830638 w 831371"/>
              <a:gd name="connsiteY1" fmla="*/ 1047023 h 2017264"/>
              <a:gd name="connsiteX2" fmla="*/ 146583 w 831371"/>
              <a:gd name="connsiteY2" fmla="*/ 2017264 h 2017264"/>
              <a:gd name="connsiteX0" fmla="*/ 0 w 831676"/>
              <a:gd name="connsiteY0" fmla="*/ 0 h 2017264"/>
              <a:gd name="connsiteX1" fmla="*/ 830638 w 831676"/>
              <a:gd name="connsiteY1" fmla="*/ 1047023 h 2017264"/>
              <a:gd name="connsiteX2" fmla="*/ 146583 w 831676"/>
              <a:gd name="connsiteY2" fmla="*/ 2017264 h 2017264"/>
              <a:gd name="connsiteX0" fmla="*/ 362968 w 782349"/>
              <a:gd name="connsiteY0" fmla="*/ 0 h 2001005"/>
              <a:gd name="connsiteX1" fmla="*/ 684055 w 782349"/>
              <a:gd name="connsiteY1" fmla="*/ 1030764 h 2001005"/>
              <a:gd name="connsiteX2" fmla="*/ 0 w 782349"/>
              <a:gd name="connsiteY2" fmla="*/ 2001005 h 2001005"/>
              <a:gd name="connsiteX0" fmla="*/ 362968 w 713909"/>
              <a:gd name="connsiteY0" fmla="*/ 0 h 2001005"/>
              <a:gd name="connsiteX1" fmla="*/ 684055 w 713909"/>
              <a:gd name="connsiteY1" fmla="*/ 1030764 h 2001005"/>
              <a:gd name="connsiteX2" fmla="*/ 0 w 713909"/>
              <a:gd name="connsiteY2" fmla="*/ 2001005 h 2001005"/>
              <a:gd name="connsiteX0" fmla="*/ 132623 w 685783"/>
              <a:gd name="connsiteY0" fmla="*/ 0 h 1838418"/>
              <a:gd name="connsiteX1" fmla="*/ 684055 w 685783"/>
              <a:gd name="connsiteY1" fmla="*/ 868177 h 1838418"/>
              <a:gd name="connsiteX2" fmla="*/ 0 w 685783"/>
              <a:gd name="connsiteY2" fmla="*/ 1838418 h 1838418"/>
              <a:gd name="connsiteX0" fmla="*/ 132623 w 690155"/>
              <a:gd name="connsiteY0" fmla="*/ 0 h 1838418"/>
              <a:gd name="connsiteX1" fmla="*/ 684055 w 690155"/>
              <a:gd name="connsiteY1" fmla="*/ 868177 h 1838418"/>
              <a:gd name="connsiteX2" fmla="*/ 0 w 690155"/>
              <a:gd name="connsiteY2" fmla="*/ 1838418 h 1838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0155" h="1838418">
                <a:moveTo>
                  <a:pt x="132623" y="0"/>
                </a:moveTo>
                <a:cubicBezTo>
                  <a:pt x="697434" y="355320"/>
                  <a:pt x="706159" y="561774"/>
                  <a:pt x="684055" y="868177"/>
                </a:cubicBezTo>
                <a:cubicBezTo>
                  <a:pt x="661951" y="1174580"/>
                  <a:pt x="296657" y="1741859"/>
                  <a:pt x="0" y="1838418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1CEA7-B925-9F43-9F4E-09B43F57DBCB}"/>
              </a:ext>
            </a:extLst>
          </p:cNvPr>
          <p:cNvSpPr txBox="1"/>
          <p:nvPr/>
        </p:nvSpPr>
        <p:spPr>
          <a:xfrm>
            <a:off x="6192697" y="3483096"/>
            <a:ext cx="1396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Backward</a:t>
            </a:r>
          </a:p>
          <a:p>
            <a:r>
              <a:rPr lang="en-US" sz="2400" dirty="0"/>
              <a:t>chaining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D3CFCD-F000-054F-81FE-C6ACDF117706}"/>
              </a:ext>
            </a:extLst>
          </p:cNvPr>
          <p:cNvSpPr txBox="1"/>
          <p:nvPr/>
        </p:nvSpPr>
        <p:spPr>
          <a:xfrm>
            <a:off x="9037539" y="3338943"/>
            <a:ext cx="1233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Forward</a:t>
            </a:r>
          </a:p>
          <a:p>
            <a:r>
              <a:rPr lang="en-US" sz="2400" dirty="0"/>
              <a:t>chaining</a:t>
            </a:r>
          </a:p>
        </p:txBody>
      </p:sp>
    </p:spTree>
    <p:extLst>
      <p:ext uri="{BB962C8B-B14F-4D97-AF65-F5344CB8AC3E}">
        <p14:creationId xmlns:p14="http://schemas.microsoft.com/office/powerpoint/2010/main" val="31741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2FC7-7E3C-AB40-8997-E09E8DD8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 rule-based AI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A517F4D-AAB2-6A47-94E3-A1A31F880158}"/>
              </a:ext>
            </a:extLst>
          </p:cNvPr>
          <p:cNvSpPr/>
          <p:nvPr/>
        </p:nvSpPr>
        <p:spPr>
          <a:xfrm>
            <a:off x="5034068" y="4051917"/>
            <a:ext cx="2123863" cy="2123863"/>
          </a:xfrm>
          <a:custGeom>
            <a:avLst/>
            <a:gdLst>
              <a:gd name="connsiteX0" fmla="*/ 0 w 2123863"/>
              <a:gd name="connsiteY0" fmla="*/ 1061932 h 2123863"/>
              <a:gd name="connsiteX1" fmla="*/ 1061932 w 2123863"/>
              <a:gd name="connsiteY1" fmla="*/ 0 h 2123863"/>
              <a:gd name="connsiteX2" fmla="*/ 2123864 w 2123863"/>
              <a:gd name="connsiteY2" fmla="*/ 1061932 h 2123863"/>
              <a:gd name="connsiteX3" fmla="*/ 1061932 w 2123863"/>
              <a:gd name="connsiteY3" fmla="*/ 2123864 h 2123863"/>
              <a:gd name="connsiteX4" fmla="*/ 0 w 2123863"/>
              <a:gd name="connsiteY4" fmla="*/ 1061932 h 212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3863" h="2123863">
                <a:moveTo>
                  <a:pt x="0" y="1061932"/>
                </a:moveTo>
                <a:cubicBezTo>
                  <a:pt x="0" y="475443"/>
                  <a:pt x="475443" y="0"/>
                  <a:pt x="1061932" y="0"/>
                </a:cubicBezTo>
                <a:cubicBezTo>
                  <a:pt x="1648421" y="0"/>
                  <a:pt x="2123864" y="475443"/>
                  <a:pt x="2123864" y="1061932"/>
                </a:cubicBezTo>
                <a:cubicBezTo>
                  <a:pt x="2123864" y="1648421"/>
                  <a:pt x="1648421" y="2123864"/>
                  <a:pt x="1061932" y="2123864"/>
                </a:cubicBezTo>
                <a:cubicBezTo>
                  <a:pt x="475443" y="2123864"/>
                  <a:pt x="0" y="1648421"/>
                  <a:pt x="0" y="106193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2308" tIns="352308" rIns="352308" bIns="35230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 dirty="0"/>
              <a:t>AI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83689DB2-C80F-314B-B034-102D97294247}"/>
              </a:ext>
            </a:extLst>
          </p:cNvPr>
          <p:cNvSpPr/>
          <p:nvPr/>
        </p:nvSpPr>
        <p:spPr>
          <a:xfrm rot="11700000">
            <a:off x="3425932" y="4307747"/>
            <a:ext cx="1582323" cy="605301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C914400-14DB-2A49-BBE5-329DBB9A7F81}"/>
              </a:ext>
            </a:extLst>
          </p:cNvPr>
          <p:cNvSpPr/>
          <p:nvPr/>
        </p:nvSpPr>
        <p:spPr>
          <a:xfrm>
            <a:off x="2444055" y="3598561"/>
            <a:ext cx="2017670" cy="1614136"/>
          </a:xfrm>
          <a:custGeom>
            <a:avLst/>
            <a:gdLst>
              <a:gd name="connsiteX0" fmla="*/ 0 w 2017670"/>
              <a:gd name="connsiteY0" fmla="*/ 161414 h 1614136"/>
              <a:gd name="connsiteX1" fmla="*/ 161414 w 2017670"/>
              <a:gd name="connsiteY1" fmla="*/ 0 h 1614136"/>
              <a:gd name="connsiteX2" fmla="*/ 1856256 w 2017670"/>
              <a:gd name="connsiteY2" fmla="*/ 0 h 1614136"/>
              <a:gd name="connsiteX3" fmla="*/ 2017670 w 2017670"/>
              <a:gd name="connsiteY3" fmla="*/ 161414 h 1614136"/>
              <a:gd name="connsiteX4" fmla="*/ 2017670 w 2017670"/>
              <a:gd name="connsiteY4" fmla="*/ 1452722 h 1614136"/>
              <a:gd name="connsiteX5" fmla="*/ 1856256 w 2017670"/>
              <a:gd name="connsiteY5" fmla="*/ 1614136 h 1614136"/>
              <a:gd name="connsiteX6" fmla="*/ 161414 w 2017670"/>
              <a:gd name="connsiteY6" fmla="*/ 1614136 h 1614136"/>
              <a:gd name="connsiteX7" fmla="*/ 0 w 2017670"/>
              <a:gd name="connsiteY7" fmla="*/ 1452722 h 1614136"/>
              <a:gd name="connsiteX8" fmla="*/ 0 w 2017670"/>
              <a:gd name="connsiteY8" fmla="*/ 161414 h 161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7670" h="1614136">
                <a:moveTo>
                  <a:pt x="0" y="161414"/>
                </a:moveTo>
                <a:cubicBezTo>
                  <a:pt x="0" y="72268"/>
                  <a:pt x="72268" y="0"/>
                  <a:pt x="161414" y="0"/>
                </a:cubicBezTo>
                <a:lnTo>
                  <a:pt x="1856256" y="0"/>
                </a:lnTo>
                <a:cubicBezTo>
                  <a:pt x="1945402" y="0"/>
                  <a:pt x="2017670" y="72268"/>
                  <a:pt x="2017670" y="161414"/>
                </a:cubicBezTo>
                <a:lnTo>
                  <a:pt x="2017670" y="1452722"/>
                </a:lnTo>
                <a:cubicBezTo>
                  <a:pt x="2017670" y="1541868"/>
                  <a:pt x="1945402" y="1614136"/>
                  <a:pt x="1856256" y="1614136"/>
                </a:cubicBezTo>
                <a:lnTo>
                  <a:pt x="161414" y="1614136"/>
                </a:lnTo>
                <a:cubicBezTo>
                  <a:pt x="72268" y="1614136"/>
                  <a:pt x="0" y="1541868"/>
                  <a:pt x="0" y="1452722"/>
                </a:cubicBezTo>
                <a:lnTo>
                  <a:pt x="0" y="16141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26" tIns="104426" rIns="104426" bIns="104426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kern="1200" dirty="0" err="1"/>
              <a:t>Facts+Rules</a:t>
            </a:r>
            <a:endParaRPr lang="en-US" sz="3000" kern="1200" dirty="0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ADC2778B-D5C9-7E43-9306-34841AC8B464}"/>
              </a:ext>
            </a:extLst>
          </p:cNvPr>
          <p:cNvSpPr/>
          <p:nvPr/>
        </p:nvSpPr>
        <p:spPr>
          <a:xfrm rot="14700000">
            <a:off x="4482767" y="3048260"/>
            <a:ext cx="1582323" cy="605301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B8C44AC-B6C5-B041-A290-EE63D2954D06}"/>
              </a:ext>
            </a:extLst>
          </p:cNvPr>
          <p:cNvSpPr/>
          <p:nvPr/>
        </p:nvSpPr>
        <p:spPr>
          <a:xfrm>
            <a:off x="3930734" y="1826807"/>
            <a:ext cx="2017670" cy="1614136"/>
          </a:xfrm>
          <a:custGeom>
            <a:avLst/>
            <a:gdLst>
              <a:gd name="connsiteX0" fmla="*/ 0 w 2017670"/>
              <a:gd name="connsiteY0" fmla="*/ 161414 h 1614136"/>
              <a:gd name="connsiteX1" fmla="*/ 161414 w 2017670"/>
              <a:gd name="connsiteY1" fmla="*/ 0 h 1614136"/>
              <a:gd name="connsiteX2" fmla="*/ 1856256 w 2017670"/>
              <a:gd name="connsiteY2" fmla="*/ 0 h 1614136"/>
              <a:gd name="connsiteX3" fmla="*/ 2017670 w 2017670"/>
              <a:gd name="connsiteY3" fmla="*/ 161414 h 1614136"/>
              <a:gd name="connsiteX4" fmla="*/ 2017670 w 2017670"/>
              <a:gd name="connsiteY4" fmla="*/ 1452722 h 1614136"/>
              <a:gd name="connsiteX5" fmla="*/ 1856256 w 2017670"/>
              <a:gd name="connsiteY5" fmla="*/ 1614136 h 1614136"/>
              <a:gd name="connsiteX6" fmla="*/ 161414 w 2017670"/>
              <a:gd name="connsiteY6" fmla="*/ 1614136 h 1614136"/>
              <a:gd name="connsiteX7" fmla="*/ 0 w 2017670"/>
              <a:gd name="connsiteY7" fmla="*/ 1452722 h 1614136"/>
              <a:gd name="connsiteX8" fmla="*/ 0 w 2017670"/>
              <a:gd name="connsiteY8" fmla="*/ 161414 h 161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7670" h="1614136">
                <a:moveTo>
                  <a:pt x="0" y="161414"/>
                </a:moveTo>
                <a:cubicBezTo>
                  <a:pt x="0" y="72268"/>
                  <a:pt x="72268" y="0"/>
                  <a:pt x="161414" y="0"/>
                </a:cubicBezTo>
                <a:lnTo>
                  <a:pt x="1856256" y="0"/>
                </a:lnTo>
                <a:cubicBezTo>
                  <a:pt x="1945402" y="0"/>
                  <a:pt x="2017670" y="72268"/>
                  <a:pt x="2017670" y="161414"/>
                </a:cubicBezTo>
                <a:lnTo>
                  <a:pt x="2017670" y="1452722"/>
                </a:lnTo>
                <a:cubicBezTo>
                  <a:pt x="2017670" y="1541868"/>
                  <a:pt x="1945402" y="1614136"/>
                  <a:pt x="1856256" y="1614136"/>
                </a:cubicBezTo>
                <a:lnTo>
                  <a:pt x="161414" y="1614136"/>
                </a:lnTo>
                <a:cubicBezTo>
                  <a:pt x="72268" y="1614136"/>
                  <a:pt x="0" y="1541868"/>
                  <a:pt x="0" y="1452722"/>
                </a:cubicBezTo>
                <a:lnTo>
                  <a:pt x="0" y="16141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26" tIns="104426" rIns="104426" bIns="104426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kern="1200" dirty="0"/>
              <a:t>Inference engine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34F5352D-ABBC-4D4F-9C45-6682EB70A10C}"/>
              </a:ext>
            </a:extLst>
          </p:cNvPr>
          <p:cNvSpPr/>
          <p:nvPr/>
        </p:nvSpPr>
        <p:spPr>
          <a:xfrm rot="17700000">
            <a:off x="6126909" y="3048260"/>
            <a:ext cx="1582323" cy="605301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3AD6B5F-E16D-A74F-B501-4FD6D1CA5A36}"/>
              </a:ext>
            </a:extLst>
          </p:cNvPr>
          <p:cNvSpPr/>
          <p:nvPr/>
        </p:nvSpPr>
        <p:spPr>
          <a:xfrm>
            <a:off x="6243595" y="1826807"/>
            <a:ext cx="2017670" cy="1614136"/>
          </a:xfrm>
          <a:custGeom>
            <a:avLst/>
            <a:gdLst>
              <a:gd name="connsiteX0" fmla="*/ 0 w 2017670"/>
              <a:gd name="connsiteY0" fmla="*/ 161414 h 1614136"/>
              <a:gd name="connsiteX1" fmla="*/ 161414 w 2017670"/>
              <a:gd name="connsiteY1" fmla="*/ 0 h 1614136"/>
              <a:gd name="connsiteX2" fmla="*/ 1856256 w 2017670"/>
              <a:gd name="connsiteY2" fmla="*/ 0 h 1614136"/>
              <a:gd name="connsiteX3" fmla="*/ 2017670 w 2017670"/>
              <a:gd name="connsiteY3" fmla="*/ 161414 h 1614136"/>
              <a:gd name="connsiteX4" fmla="*/ 2017670 w 2017670"/>
              <a:gd name="connsiteY4" fmla="*/ 1452722 h 1614136"/>
              <a:gd name="connsiteX5" fmla="*/ 1856256 w 2017670"/>
              <a:gd name="connsiteY5" fmla="*/ 1614136 h 1614136"/>
              <a:gd name="connsiteX6" fmla="*/ 161414 w 2017670"/>
              <a:gd name="connsiteY6" fmla="*/ 1614136 h 1614136"/>
              <a:gd name="connsiteX7" fmla="*/ 0 w 2017670"/>
              <a:gd name="connsiteY7" fmla="*/ 1452722 h 1614136"/>
              <a:gd name="connsiteX8" fmla="*/ 0 w 2017670"/>
              <a:gd name="connsiteY8" fmla="*/ 161414 h 161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7670" h="1614136">
                <a:moveTo>
                  <a:pt x="0" y="161414"/>
                </a:moveTo>
                <a:cubicBezTo>
                  <a:pt x="0" y="72268"/>
                  <a:pt x="72268" y="0"/>
                  <a:pt x="161414" y="0"/>
                </a:cubicBezTo>
                <a:lnTo>
                  <a:pt x="1856256" y="0"/>
                </a:lnTo>
                <a:cubicBezTo>
                  <a:pt x="1945402" y="0"/>
                  <a:pt x="2017670" y="72268"/>
                  <a:pt x="2017670" y="161414"/>
                </a:cubicBezTo>
                <a:lnTo>
                  <a:pt x="2017670" y="1452722"/>
                </a:lnTo>
                <a:cubicBezTo>
                  <a:pt x="2017670" y="1541868"/>
                  <a:pt x="1945402" y="1614136"/>
                  <a:pt x="1856256" y="1614136"/>
                </a:cubicBezTo>
                <a:lnTo>
                  <a:pt x="161414" y="1614136"/>
                </a:lnTo>
                <a:cubicBezTo>
                  <a:pt x="72268" y="1614136"/>
                  <a:pt x="0" y="1541868"/>
                  <a:pt x="0" y="1452722"/>
                </a:cubicBezTo>
                <a:lnTo>
                  <a:pt x="0" y="16141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26" tIns="104426" rIns="104426" bIns="104426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kern="1200" dirty="0"/>
              <a:t>Working memory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E914DECF-617A-F84F-9192-06BC25B25C3C}"/>
              </a:ext>
            </a:extLst>
          </p:cNvPr>
          <p:cNvSpPr/>
          <p:nvPr/>
        </p:nvSpPr>
        <p:spPr>
          <a:xfrm rot="20700000">
            <a:off x="7183744" y="4307747"/>
            <a:ext cx="1582323" cy="605301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FD13A06-5A2B-1A4B-983B-31E1229BC171}"/>
              </a:ext>
            </a:extLst>
          </p:cNvPr>
          <p:cNvSpPr/>
          <p:nvPr/>
        </p:nvSpPr>
        <p:spPr>
          <a:xfrm>
            <a:off x="7730274" y="3598561"/>
            <a:ext cx="2017670" cy="1614136"/>
          </a:xfrm>
          <a:custGeom>
            <a:avLst/>
            <a:gdLst>
              <a:gd name="connsiteX0" fmla="*/ 0 w 2017670"/>
              <a:gd name="connsiteY0" fmla="*/ 161414 h 1614136"/>
              <a:gd name="connsiteX1" fmla="*/ 161414 w 2017670"/>
              <a:gd name="connsiteY1" fmla="*/ 0 h 1614136"/>
              <a:gd name="connsiteX2" fmla="*/ 1856256 w 2017670"/>
              <a:gd name="connsiteY2" fmla="*/ 0 h 1614136"/>
              <a:gd name="connsiteX3" fmla="*/ 2017670 w 2017670"/>
              <a:gd name="connsiteY3" fmla="*/ 161414 h 1614136"/>
              <a:gd name="connsiteX4" fmla="*/ 2017670 w 2017670"/>
              <a:gd name="connsiteY4" fmla="*/ 1452722 h 1614136"/>
              <a:gd name="connsiteX5" fmla="*/ 1856256 w 2017670"/>
              <a:gd name="connsiteY5" fmla="*/ 1614136 h 1614136"/>
              <a:gd name="connsiteX6" fmla="*/ 161414 w 2017670"/>
              <a:gd name="connsiteY6" fmla="*/ 1614136 h 1614136"/>
              <a:gd name="connsiteX7" fmla="*/ 0 w 2017670"/>
              <a:gd name="connsiteY7" fmla="*/ 1452722 h 1614136"/>
              <a:gd name="connsiteX8" fmla="*/ 0 w 2017670"/>
              <a:gd name="connsiteY8" fmla="*/ 161414 h 161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7670" h="1614136">
                <a:moveTo>
                  <a:pt x="0" y="161414"/>
                </a:moveTo>
                <a:cubicBezTo>
                  <a:pt x="0" y="72268"/>
                  <a:pt x="72268" y="0"/>
                  <a:pt x="161414" y="0"/>
                </a:cubicBezTo>
                <a:lnTo>
                  <a:pt x="1856256" y="0"/>
                </a:lnTo>
                <a:cubicBezTo>
                  <a:pt x="1945402" y="0"/>
                  <a:pt x="2017670" y="72268"/>
                  <a:pt x="2017670" y="161414"/>
                </a:cubicBezTo>
                <a:lnTo>
                  <a:pt x="2017670" y="1452722"/>
                </a:lnTo>
                <a:cubicBezTo>
                  <a:pt x="2017670" y="1541868"/>
                  <a:pt x="1945402" y="1614136"/>
                  <a:pt x="1856256" y="1614136"/>
                </a:cubicBezTo>
                <a:lnTo>
                  <a:pt x="161414" y="1614136"/>
                </a:lnTo>
                <a:cubicBezTo>
                  <a:pt x="72268" y="1614136"/>
                  <a:pt x="0" y="1541868"/>
                  <a:pt x="0" y="1452722"/>
                </a:cubicBezTo>
                <a:lnTo>
                  <a:pt x="0" y="16141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26" tIns="104426" rIns="104426" bIns="104426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kern="1200" dirty="0"/>
              <a:t>User interface</a:t>
            </a:r>
          </a:p>
        </p:txBody>
      </p:sp>
    </p:spTree>
    <p:extLst>
      <p:ext uri="{BB962C8B-B14F-4D97-AF65-F5344CB8AC3E}">
        <p14:creationId xmlns:p14="http://schemas.microsoft.com/office/powerpoint/2010/main" val="32469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A446-C6FC-9B4D-8695-81DE0896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Tools of the trade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35820B-1720-E14E-859C-CC257CD58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50690" y="2008714"/>
            <a:ext cx="3194943" cy="823912"/>
          </a:xfrm>
        </p:spPr>
        <p:txBody>
          <a:bodyPr/>
          <a:lstStyle/>
          <a:p>
            <a:pPr algn="ctr"/>
            <a:r>
              <a:rPr lang="en-US" dirty="0"/>
              <a:t>Prolog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16FB5C-32EC-4841-BAC8-2F254053A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52655" y="2770206"/>
            <a:ext cx="6936763" cy="39456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roll_away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(X) :- shape(X, round).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shape(baseball, round).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roll_away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(baseball)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C348C671-DE8A-5C45-B8AE-AA3821C5F37E}"/>
              </a:ext>
            </a:extLst>
          </p:cNvPr>
          <p:cNvSpPr/>
          <p:nvPr/>
        </p:nvSpPr>
        <p:spPr>
          <a:xfrm>
            <a:off x="3687013" y="4602738"/>
            <a:ext cx="722298" cy="66851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74F1957-5AA2-5F49-8384-E2DF67FD4217}"/>
              </a:ext>
            </a:extLst>
          </p:cNvPr>
          <p:cNvSpPr/>
          <p:nvPr/>
        </p:nvSpPr>
        <p:spPr>
          <a:xfrm>
            <a:off x="8366234" y="3184634"/>
            <a:ext cx="273269" cy="977463"/>
          </a:xfrm>
          <a:prstGeom prst="rightBrace">
            <a:avLst>
              <a:gd name="adj1" fmla="val 35256"/>
              <a:gd name="adj2" fmla="val 5000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C7B51-95C0-954E-B859-019FA30EA98E}"/>
              </a:ext>
            </a:extLst>
          </p:cNvPr>
          <p:cNvSpPr txBox="1"/>
          <p:nvPr/>
        </p:nvSpPr>
        <p:spPr>
          <a:xfrm>
            <a:off x="9016319" y="3436884"/>
            <a:ext cx="2147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Knowledgebase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6E72116A-22DE-144F-921F-5EE5DEE0C702}"/>
              </a:ext>
            </a:extLst>
          </p:cNvPr>
          <p:cNvSpPr/>
          <p:nvPr/>
        </p:nvSpPr>
        <p:spPr>
          <a:xfrm>
            <a:off x="8366234" y="5335475"/>
            <a:ext cx="273269" cy="977463"/>
          </a:xfrm>
          <a:prstGeom prst="rightBrace">
            <a:avLst>
              <a:gd name="adj1" fmla="val 35256"/>
              <a:gd name="adj2" fmla="val 5000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4D1695-82A5-E440-9218-0713B21634D2}"/>
              </a:ext>
            </a:extLst>
          </p:cNvPr>
          <p:cNvSpPr txBox="1"/>
          <p:nvPr/>
        </p:nvSpPr>
        <p:spPr>
          <a:xfrm>
            <a:off x="9016319" y="5587725"/>
            <a:ext cx="160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Goal/query</a:t>
            </a:r>
          </a:p>
        </p:txBody>
      </p:sp>
    </p:spTree>
    <p:extLst>
      <p:ext uri="{BB962C8B-B14F-4D97-AF65-F5344CB8AC3E}">
        <p14:creationId xmlns:p14="http://schemas.microsoft.com/office/powerpoint/2010/main" val="186028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5B57-A6BB-9041-98DE-365AAB57B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Rule-based AI vs neural networks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A0A782-03A2-1940-BAB6-30A759E18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900" y="2411905"/>
            <a:ext cx="9168685" cy="3252031"/>
          </a:xfrm>
        </p:spPr>
      </p:pic>
    </p:spTree>
    <p:extLst>
      <p:ext uri="{BB962C8B-B14F-4D97-AF65-F5344CB8AC3E}">
        <p14:creationId xmlns:p14="http://schemas.microsoft.com/office/powerpoint/2010/main" val="3888137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DFE1550-D58D-DA40-8DAF-A583176A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attempts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86F6661-DD52-354A-9EF5-CD91C0172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8825" cy="435133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1959: GPS</a:t>
            </a:r>
          </a:p>
          <a:p>
            <a:pPr lvl="1"/>
            <a:r>
              <a:rPr lang="en-US" dirty="0"/>
              <a:t>General Problem Solver</a:t>
            </a:r>
          </a:p>
          <a:p>
            <a:r>
              <a:rPr lang="en-US" dirty="0"/>
              <a:t>1961: SAINT</a:t>
            </a:r>
          </a:p>
          <a:p>
            <a:pPr lvl="1"/>
            <a:r>
              <a:rPr lang="en-US" dirty="0"/>
              <a:t>Symbolic Automatic Integrator</a:t>
            </a:r>
          </a:p>
          <a:p>
            <a:r>
              <a:rPr lang="en-US" dirty="0"/>
              <a:t>1962: ANALOGY</a:t>
            </a:r>
          </a:p>
          <a:p>
            <a:pPr lvl="1"/>
            <a:r>
              <a:rPr lang="en-US" dirty="0"/>
              <a:t>A is to B as C is to ?</a:t>
            </a:r>
          </a:p>
          <a:p>
            <a:r>
              <a:rPr lang="en-US" dirty="0"/>
              <a:t>1964: STUDENT</a:t>
            </a:r>
          </a:p>
          <a:p>
            <a:pPr lvl="1"/>
            <a:r>
              <a:rPr lang="en-US" dirty="0"/>
              <a:t>If the number of customers Tom gets is twice the square of 20% of the number of advertisements he runs, and the number of advertisements is 45, then what is the number of customers Tom gets?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6FD8CF-EC1E-7446-8423-0A26F1E5E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525" y="1690688"/>
            <a:ext cx="5754080" cy="25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5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7CC8F-252C-4144-B96B-E73437CF0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rise of GOFAI: Good old-fashioned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DF2F3-53D8-434C-B702-4A5063979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91400" cy="43513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“within a generation ... the problem of creating 'artificial intelligence' will substantially be solved.”</a:t>
            </a:r>
          </a:p>
          <a:p>
            <a:pPr marL="457200" lvl="1" indent="0">
              <a:buNone/>
            </a:pPr>
            <a:r>
              <a:rPr lang="en-US" dirty="0"/>
              <a:t>- Marvin Minsky, 1967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“In from three to eight years we will have a machine with the general intelligence of an average human being.”</a:t>
            </a:r>
          </a:p>
          <a:p>
            <a:pPr marL="457200" lvl="1" indent="0">
              <a:buNone/>
            </a:pPr>
            <a:r>
              <a:rPr lang="en-US" dirty="0"/>
              <a:t>- Marvin Minsky, 1970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26765-6A5B-8F46-ACFE-2AAC249361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8229" y="2028607"/>
            <a:ext cx="2765571" cy="4148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8FB3B8-FDD0-8344-9CAF-B414B9B64F76}"/>
              </a:ext>
            </a:extLst>
          </p:cNvPr>
          <p:cNvSpPr txBox="1"/>
          <p:nvPr/>
        </p:nvSpPr>
        <p:spPr>
          <a:xfrm>
            <a:off x="9018165" y="6330216"/>
            <a:ext cx="2059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Minsky-</a:t>
            </a:r>
            <a:r>
              <a:rPr lang="en-US" dirty="0" err="1"/>
              <a:t>Papert</a:t>
            </a:r>
            <a:r>
              <a:rPr lang="en-US" dirty="0"/>
              <a:t> 1969</a:t>
            </a:r>
          </a:p>
        </p:txBody>
      </p:sp>
    </p:spTree>
    <p:extLst>
      <p:ext uri="{BB962C8B-B14F-4D97-AF65-F5344CB8AC3E}">
        <p14:creationId xmlns:p14="http://schemas.microsoft.com/office/powerpoint/2010/main" val="1569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788</Words>
  <Application>Microsoft Macintosh PowerPoint</Application>
  <PresentationFormat>Widescreen</PresentationFormat>
  <Paragraphs>187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Wingdings</vt:lpstr>
      <vt:lpstr>Office Theme</vt:lpstr>
      <vt:lpstr>Rule-Based AI</vt:lpstr>
      <vt:lpstr>Outline</vt:lpstr>
      <vt:lpstr>Rules</vt:lpstr>
      <vt:lpstr>Inference</vt:lpstr>
      <vt:lpstr>Components of a rule-based AI</vt:lpstr>
      <vt:lpstr>Tools of the trade</vt:lpstr>
      <vt:lpstr>Rule-based AI vs neural networks</vt:lpstr>
      <vt:lpstr>Early attempts</vt:lpstr>
      <vt:lpstr>The rise of GOFAI: Good old-fashioned AI</vt:lpstr>
      <vt:lpstr>The 1st AI winter: 1974-1980</vt:lpstr>
      <vt:lpstr>Expert systems</vt:lpstr>
      <vt:lpstr>Japan’s fifth generation Computer</vt:lpstr>
      <vt:lpstr>Expert system limitations</vt:lpstr>
      <vt:lpstr>A difficult task for rule-based AI</vt:lpstr>
      <vt:lpstr>The 2nd AI Winter: 1987-1993</vt:lpstr>
      <vt:lpstr>The commonsense problem</vt:lpstr>
      <vt:lpstr>Ongoing effort: Cyc</vt:lpstr>
      <vt:lpstr>Advantages of rule-based AI</vt:lpstr>
      <vt:lpstr>Current trends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Monaco, John (Vinnie) (CIV)</dc:creator>
  <cp:lastModifiedBy>Monaco, John (Vinnie) (CIV)</cp:lastModifiedBy>
  <cp:revision>71</cp:revision>
  <dcterms:created xsi:type="dcterms:W3CDTF">2019-08-29T16:30:28Z</dcterms:created>
  <dcterms:modified xsi:type="dcterms:W3CDTF">2019-10-08T23:17:17Z</dcterms:modified>
</cp:coreProperties>
</file>