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7" r:id="rId4"/>
    <p:sldId id="284" r:id="rId5"/>
    <p:sldId id="285" r:id="rId6"/>
    <p:sldId id="286" r:id="rId7"/>
    <p:sldId id="288" r:id="rId8"/>
    <p:sldId id="262" r:id="rId9"/>
    <p:sldId id="295" r:id="rId10"/>
    <p:sldId id="279" r:id="rId11"/>
    <p:sldId id="291" r:id="rId12"/>
    <p:sldId id="290" r:id="rId13"/>
    <p:sldId id="292" r:id="rId14"/>
    <p:sldId id="293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30B"/>
    <a:srgbClr val="364A7A"/>
    <a:srgbClr val="47619D"/>
    <a:srgbClr val="949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36" autoAdjust="0"/>
  </p:normalViewPr>
  <p:slideViewPr>
    <p:cSldViewPr snapToGrid="0" snapToObjects="1">
      <p:cViewPr varScale="1">
        <p:scale>
          <a:sx n="184" d="100"/>
          <a:sy n="184" d="100"/>
        </p:scale>
        <p:origin x="40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5A982-AFD6-CD48-B4CB-F3B1870100C5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F4498-8F37-C742-880C-4076278C2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4498-8F37-C742-880C-4076278C2A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4498-8F37-C742-880C-4076278C2A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3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749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S crest left aligned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7" y="437931"/>
            <a:ext cx="2036140" cy="49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2121"/>
            <a:ext cx="9144000" cy="60880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penci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5" y="268045"/>
            <a:ext cx="4010025" cy="162763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151062" y="1076326"/>
            <a:ext cx="6535737" cy="134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80000"/>
              </a:lnSpc>
              <a:defRPr b="0" i="0" kern="1100" spc="0">
                <a:solidFill>
                  <a:srgbClr val="364A7A"/>
                </a:solidFill>
                <a:latin typeface="Minion Pro"/>
                <a:cs typeface="Minion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6000" y="2645103"/>
            <a:ext cx="6400800" cy="0"/>
          </a:xfrm>
          <a:prstGeom prst="line">
            <a:avLst/>
          </a:prstGeom>
          <a:ln w="19050" cmpd="sng">
            <a:solidFill>
              <a:srgbClr val="4761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51063" y="2908300"/>
            <a:ext cx="6535737" cy="35036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1pPr>
            <a:lvl2pPr marL="742950" indent="-28575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2pPr>
            <a:lvl3pPr marL="11430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3pPr>
            <a:lvl4pPr marL="16002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4pPr>
            <a:lvl5pPr marL="20574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85750" y="1047750"/>
            <a:ext cx="1682750" cy="52149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78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2121"/>
            <a:ext cx="9144000" cy="60880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penci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5" y="268045"/>
            <a:ext cx="4010025" cy="162763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25463" y="1076326"/>
            <a:ext cx="6078538" cy="134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80000"/>
              </a:lnSpc>
              <a:defRPr b="0" i="0" kern="1100" spc="0">
                <a:solidFill>
                  <a:srgbClr val="364A7A"/>
                </a:solidFill>
                <a:latin typeface="Minion Pro"/>
                <a:cs typeface="Minion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0400" y="2645103"/>
            <a:ext cx="5943601" cy="0"/>
          </a:xfrm>
          <a:prstGeom prst="line">
            <a:avLst/>
          </a:prstGeom>
          <a:ln w="19050" cmpd="sng">
            <a:solidFill>
              <a:srgbClr val="4761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68960" y="2908300"/>
            <a:ext cx="6035041" cy="35036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1pPr>
            <a:lvl2pPr marL="742950" indent="-28575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2pPr>
            <a:lvl3pPr marL="11430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3pPr>
            <a:lvl4pPr marL="16002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4pPr>
            <a:lvl5pPr marL="20574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004050" y="1047750"/>
            <a:ext cx="1682750" cy="52149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71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2121"/>
            <a:ext cx="9144000" cy="60880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penci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5" y="268045"/>
            <a:ext cx="4010025" cy="162763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25463" y="1076326"/>
            <a:ext cx="8293418" cy="134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80000"/>
              </a:lnSpc>
              <a:defRPr b="0" i="0" kern="1100" spc="0">
                <a:solidFill>
                  <a:srgbClr val="364A7A"/>
                </a:solidFill>
                <a:latin typeface="Minion Pro"/>
                <a:cs typeface="Minion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0400" y="2645103"/>
            <a:ext cx="8158481" cy="0"/>
          </a:xfrm>
          <a:prstGeom prst="line">
            <a:avLst/>
          </a:prstGeom>
          <a:ln w="19050" cmpd="sng">
            <a:solidFill>
              <a:srgbClr val="4761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81600" y="2908300"/>
            <a:ext cx="3637281" cy="35036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1pPr>
            <a:lvl2pPr marL="742950" indent="-28575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2pPr>
            <a:lvl3pPr marL="11430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3pPr>
            <a:lvl4pPr marL="16002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4pPr>
            <a:lvl5pPr marL="20574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60400" y="2908300"/>
            <a:ext cx="4287520" cy="33543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29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2121"/>
            <a:ext cx="9144000" cy="60880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penci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5" y="268045"/>
            <a:ext cx="4010025" cy="162763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25463" y="1076326"/>
            <a:ext cx="8293418" cy="134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80000"/>
              </a:lnSpc>
              <a:defRPr b="0" i="0" kern="1100" spc="0">
                <a:solidFill>
                  <a:srgbClr val="364A7A"/>
                </a:solidFill>
                <a:latin typeface="Minion Pro"/>
                <a:cs typeface="Minion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60400" y="2645103"/>
            <a:ext cx="8158481" cy="0"/>
          </a:xfrm>
          <a:prstGeom prst="line">
            <a:avLst/>
          </a:prstGeom>
          <a:ln w="19050" cmpd="sng">
            <a:solidFill>
              <a:srgbClr val="4761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8640" y="2910840"/>
            <a:ext cx="3713800" cy="35036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1pPr>
            <a:lvl2pPr marL="742950" indent="-28575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2pPr>
            <a:lvl3pPr marL="11430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3pPr>
            <a:lvl4pPr marL="16002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4pPr>
            <a:lvl5pPr marL="20574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31361" y="2910840"/>
            <a:ext cx="4287520" cy="33543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78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2121"/>
            <a:ext cx="9144000" cy="60880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151062" y="1076326"/>
            <a:ext cx="6535737" cy="1344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80000"/>
              </a:lnSpc>
              <a:defRPr b="0" i="0" kern="1100" spc="0">
                <a:solidFill>
                  <a:srgbClr val="364A7A"/>
                </a:solidFill>
                <a:latin typeface="Minion Pro"/>
                <a:cs typeface="Minion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5750" y="1047750"/>
            <a:ext cx="1682750" cy="52149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penci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5" y="268045"/>
            <a:ext cx="4010025" cy="162763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286000" y="2645103"/>
            <a:ext cx="6400800" cy="0"/>
          </a:xfrm>
          <a:prstGeom prst="line">
            <a:avLst/>
          </a:prstGeom>
          <a:ln w="19050" cmpd="sng">
            <a:solidFill>
              <a:srgbClr val="47619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51063" y="4314059"/>
            <a:ext cx="3121627" cy="20978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1pPr>
            <a:lvl2pPr marL="742950" indent="-28575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2pPr>
            <a:lvl3pPr marL="11430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3pPr>
            <a:lvl4pPr marL="16002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4pPr>
            <a:lvl5pPr marL="20574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565173" y="4318000"/>
            <a:ext cx="3121627" cy="20978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1pPr>
            <a:lvl2pPr marL="742950" indent="-28575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2pPr>
            <a:lvl3pPr marL="11430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3pPr>
            <a:lvl4pPr marL="16002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4pPr>
            <a:lvl5pPr marL="2057400" indent="-228600">
              <a:buFont typeface="Wingdings" charset="2"/>
              <a:buChar char="§"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2151063" y="2829034"/>
            <a:ext cx="6535737" cy="13400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rgbClr val="364A7A"/>
                </a:solidFill>
                <a:latin typeface="Minion Pro"/>
                <a:cs typeface="Minion Pro"/>
              </a:defRPr>
            </a:lvl1pPr>
            <a:lvl2pPr marL="457200" indent="0">
              <a:buNone/>
              <a:defRPr sz="2800" baseline="0">
                <a:solidFill>
                  <a:srgbClr val="364A7A"/>
                </a:solidFill>
                <a:latin typeface="Minion Pro"/>
                <a:cs typeface="Minion Pro"/>
              </a:defRPr>
            </a:lvl2pPr>
            <a:lvl3pPr marL="914400" indent="0">
              <a:buNone/>
              <a:defRPr sz="2800" baseline="0">
                <a:solidFill>
                  <a:srgbClr val="364A7A"/>
                </a:solidFill>
                <a:latin typeface="Minion Pro"/>
                <a:cs typeface="Minion Pro"/>
              </a:defRPr>
            </a:lvl3pPr>
            <a:lvl4pPr marL="1371600" indent="0">
              <a:buNone/>
              <a:defRPr sz="2800" baseline="0">
                <a:solidFill>
                  <a:srgbClr val="364A7A"/>
                </a:solidFill>
                <a:latin typeface="Minion Pro"/>
                <a:cs typeface="Minion Pro"/>
              </a:defRPr>
            </a:lvl4pPr>
            <a:lvl5pPr marL="1828800" indent="0">
              <a:buNone/>
              <a:defRPr sz="2800" baseline="0">
                <a:solidFill>
                  <a:srgbClr val="364A7A"/>
                </a:solidFill>
                <a:latin typeface="Minion Pro"/>
                <a:cs typeface="Minio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03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2121"/>
            <a:ext cx="9144000" cy="60880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penci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5" y="268045"/>
            <a:ext cx="4010025" cy="16276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45200" y="1047750"/>
            <a:ext cx="2641600" cy="5364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charset="2"/>
              <a:buNone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1pPr>
            <a:lvl2pPr marL="457200" indent="0">
              <a:buFont typeface="Wingdings" charset="2"/>
              <a:buNone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2pPr>
            <a:lvl3pPr marL="914400" indent="0">
              <a:buFont typeface="Wingdings" charset="2"/>
              <a:buNone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3pPr>
            <a:lvl4pPr marL="1371600" indent="0">
              <a:buFont typeface="Wingdings" charset="2"/>
              <a:buNone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4pPr>
            <a:lvl5pPr marL="1828800" indent="0">
              <a:buFont typeface="Wingdings" charset="2"/>
              <a:buNone/>
              <a:defRPr sz="2400" baseline="0">
                <a:solidFill>
                  <a:srgbClr val="364A7A"/>
                </a:solidFill>
                <a:latin typeface="Minion Pro"/>
                <a:cs typeface="Minion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85750" y="1047750"/>
            <a:ext cx="1682750" cy="52149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29920" y="894080"/>
            <a:ext cx="5130800" cy="53686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27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gradFill rotWithShape="1">
          <a:gsLst>
            <a:gs pos="0">
              <a:srgbClr val="47619D"/>
            </a:gs>
            <a:gs pos="76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2121"/>
            <a:ext cx="9144000" cy="60880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penci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5" y="268045"/>
            <a:ext cx="4010025" cy="1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94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68" r:id="rId5"/>
    <p:sldLayoutId id="2147483669" r:id="rId6"/>
    <p:sldLayoutId id="2147483663" r:id="rId7"/>
    <p:sldLayoutId id="2147483670" r:id="rId8"/>
    <p:sldLayoutId id="2147483666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y.nps.edu/web/travel/hom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Travel@nps.edu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rs.gov/individuals/individual-taxpayer-identification-number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S stroked cr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1173089"/>
            <a:ext cx="4781550" cy="3231851"/>
          </a:xfrm>
          <a:prstGeom prst="rect">
            <a:avLst/>
          </a:prstGeom>
        </p:spPr>
      </p:pic>
      <p:pic>
        <p:nvPicPr>
          <p:cNvPr id="5" name="Picture 4" descr="NPS stroked logoW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46" y="4642541"/>
            <a:ext cx="3217863" cy="13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1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619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 Office Website</a:t>
            </a:r>
            <a:endParaRPr lang="en-US" dirty="0">
              <a:solidFill>
                <a:srgbClr val="47619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Wiki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 err="1">
                <a:sym typeface="Wingdings" panose="05000000000000000000" pitchFamily="2" charset="2"/>
              </a:rPr>
              <a:t>LifeRay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/>
              <a:t>(</a:t>
            </a:r>
            <a:r>
              <a:rPr lang="en-US" sz="2200" kern="1100" dirty="0">
                <a:solidFill>
                  <a:srgbClr val="CD630B"/>
                </a:solidFill>
              </a:rPr>
              <a:t>in-process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Some areas still under construction</a:t>
            </a:r>
          </a:p>
          <a:p>
            <a:r>
              <a:rPr lang="en-US" sz="2200" dirty="0"/>
              <a:t>New functions</a:t>
            </a:r>
          </a:p>
          <a:p>
            <a:pPr lvl="1"/>
            <a:r>
              <a:rPr lang="en-US" sz="2200" dirty="0"/>
              <a:t>Travel Request (</a:t>
            </a:r>
            <a:r>
              <a:rPr lang="en-US" sz="2200" kern="1100" dirty="0">
                <a:solidFill>
                  <a:srgbClr val="CD630B"/>
                </a:solidFill>
                <a:ea typeface="+mj-ea"/>
              </a:rPr>
              <a:t>testing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In/Out Processing (</a:t>
            </a:r>
            <a:r>
              <a:rPr lang="en-US" sz="2200" kern="1100" dirty="0">
                <a:solidFill>
                  <a:srgbClr val="CD630B"/>
                </a:solidFill>
              </a:rPr>
              <a:t>live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Virtual Travel Assistant (</a:t>
            </a:r>
            <a:r>
              <a:rPr lang="en-US" sz="2200" kern="1100" dirty="0">
                <a:solidFill>
                  <a:srgbClr val="CD630B"/>
                </a:solidFill>
              </a:rPr>
              <a:t>in development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Virtual APC (</a:t>
            </a:r>
            <a:r>
              <a:rPr lang="en-US" sz="2200" kern="1100" dirty="0">
                <a:solidFill>
                  <a:srgbClr val="CD630B"/>
                </a:solidFill>
              </a:rPr>
              <a:t>live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Country Clearance (</a:t>
            </a:r>
            <a:r>
              <a:rPr lang="en-US" sz="2200" kern="1100" dirty="0">
                <a:solidFill>
                  <a:srgbClr val="CD630B"/>
                </a:solidFill>
              </a:rPr>
              <a:t>live</a:t>
            </a:r>
            <a:r>
              <a:rPr lang="en-US" sz="2200" dirty="0"/>
              <a:t>)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25" y="1076329"/>
            <a:ext cx="1674885" cy="52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4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062" y="1076326"/>
            <a:ext cx="6645359" cy="1344613"/>
          </a:xfrm>
        </p:spPr>
        <p:txBody>
          <a:bodyPr>
            <a:noAutofit/>
          </a:bodyPr>
          <a:lstStyle/>
          <a:p>
            <a:r>
              <a:rPr lang="en-US" sz="4000" dirty="0"/>
              <a:t>Travel Office Website </a:t>
            </a:r>
            <a:r>
              <a:rPr lang="en-US" sz="4000" dirty="0">
                <a:solidFill>
                  <a:srgbClr val="CD630B"/>
                </a:solidFill>
              </a:rPr>
              <a:t>Metrics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CD630B"/>
                </a:solidFill>
              </a:rPr>
              <a:t>Reporting</a:t>
            </a:r>
            <a:r>
              <a:rPr lang="en-US" sz="4000" dirty="0"/>
              <a:t>, &amp; </a:t>
            </a:r>
            <a:r>
              <a:rPr lang="en-US" sz="4000" dirty="0">
                <a:solidFill>
                  <a:srgbClr val="CD630B"/>
                </a:solidFill>
              </a:rPr>
              <a:t>Tracking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51063" y="2664824"/>
            <a:ext cx="6779042" cy="37470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Travel ‘Pizza Tracker’ (</a:t>
            </a:r>
            <a:r>
              <a:rPr lang="en-US" sz="2200" dirty="0">
                <a:solidFill>
                  <a:srgbClr val="CD630B"/>
                </a:solidFill>
              </a:rPr>
              <a:t>in development</a:t>
            </a:r>
            <a:r>
              <a:rPr lang="en-US" sz="22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Customized and/or Summary Reporting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Comparative </a:t>
            </a:r>
            <a:r>
              <a:rPr lang="en-US" sz="2000" dirty="0">
                <a:solidFill>
                  <a:srgbClr val="CD630B"/>
                </a:solidFill>
              </a:rPr>
              <a:t>metrics</a:t>
            </a:r>
            <a:r>
              <a:rPr lang="en-US" sz="2000" dirty="0"/>
              <a:t> &amp; </a:t>
            </a:r>
            <a:r>
              <a:rPr lang="en-US" sz="2000" dirty="0">
                <a:solidFill>
                  <a:srgbClr val="CD630B"/>
                </a:solidFill>
              </a:rPr>
              <a:t>performance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is </a:t>
            </a:r>
            <a:r>
              <a:rPr lang="en-US" sz="2000" dirty="0">
                <a:solidFill>
                  <a:srgbClr val="CD630B"/>
                </a:solidFill>
              </a:rPr>
              <a:t>important</a:t>
            </a:r>
            <a:r>
              <a:rPr lang="en-US" sz="2000" dirty="0"/>
              <a:t> to GSOIS?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is </a:t>
            </a:r>
            <a:r>
              <a:rPr lang="en-US" sz="2000" dirty="0">
                <a:solidFill>
                  <a:srgbClr val="CD630B"/>
                </a:solidFill>
              </a:rPr>
              <a:t>useful</a:t>
            </a:r>
            <a:r>
              <a:rPr lang="en-US" sz="2000" dirty="0"/>
              <a:t> to GSOIS?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" y="1032534"/>
            <a:ext cx="1674886" cy="52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16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7619D"/>
                </a:solidFill>
              </a:rPr>
              <a:t>Update on </a:t>
            </a:r>
            <a:r>
              <a:rPr lang="en-US" dirty="0">
                <a:solidFill>
                  <a:srgbClr val="CD630B"/>
                </a:solidFill>
              </a:rPr>
              <a:t>REJECTs</a:t>
            </a:r>
            <a:endParaRPr lang="en-US" sz="4000" dirty="0">
              <a:solidFill>
                <a:srgbClr val="CD630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4186" y="2654878"/>
            <a:ext cx="6624205" cy="3757036"/>
          </a:xfrm>
        </p:spPr>
        <p:txBody>
          <a:bodyPr>
            <a:normAutofit/>
          </a:bodyPr>
          <a:lstStyle/>
          <a:p>
            <a:r>
              <a:rPr lang="en-US" sz="2200" dirty="0"/>
              <a:t>Underlying issues persist</a:t>
            </a:r>
          </a:p>
          <a:p>
            <a:r>
              <a:rPr lang="en-US" sz="2200" dirty="0"/>
              <a:t>Workaround approved for payments (</a:t>
            </a:r>
            <a:r>
              <a:rPr lang="en-US" sz="2200" dirty="0">
                <a:solidFill>
                  <a:srgbClr val="CD630B"/>
                </a:solidFill>
              </a:rPr>
              <a:t>6 Jan 19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Actions taken by NPS Travel Office</a:t>
            </a:r>
          </a:p>
          <a:p>
            <a:r>
              <a:rPr lang="en-US" sz="2200" dirty="0"/>
              <a:t>Comptroller working with FMP &amp; BUPERS on permanent solution (</a:t>
            </a:r>
            <a:r>
              <a:rPr lang="en-US" sz="2200" dirty="0">
                <a:solidFill>
                  <a:srgbClr val="CD630B"/>
                </a:solidFill>
              </a:rPr>
              <a:t>TBD</a:t>
            </a:r>
            <a:r>
              <a:rPr lang="en-US" sz="2200" dirty="0"/>
              <a:t>)</a:t>
            </a:r>
          </a:p>
          <a:p>
            <a:r>
              <a:rPr lang="en-US" sz="2200" dirty="0"/>
              <a:t>Questions, please email </a:t>
            </a:r>
            <a:r>
              <a:rPr lang="en-US" sz="2200" dirty="0">
                <a:hlinkClick r:id="rId2"/>
              </a:rPr>
              <a:t>Travel@nps.edu</a:t>
            </a:r>
            <a:r>
              <a:rPr lang="en-US" sz="2200" dirty="0"/>
              <a:t> </a:t>
            </a:r>
          </a:p>
          <a:p>
            <a:pPr lvl="1"/>
            <a:endParaRPr lang="en-US" sz="2200" dirty="0"/>
          </a:p>
          <a:p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EBDA13-6AC3-4A13-8D8D-DBA92E156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85" y="1032535"/>
            <a:ext cx="1674886" cy="52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7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4F40-6BE3-421A-BC89-4BB40768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Travel Office </a:t>
            </a:r>
            <a:r>
              <a:rPr lang="en-US" dirty="0">
                <a:solidFill>
                  <a:srgbClr val="CD630B"/>
                </a:solidFill>
              </a:rPr>
              <a:t>Restructuring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744CD-472E-48BC-977E-EA111F9CE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300368"/>
            <a:ext cx="4114801" cy="3111545"/>
          </a:xfrm>
        </p:spPr>
        <p:txBody>
          <a:bodyPr>
            <a:normAutofit/>
          </a:bodyPr>
          <a:lstStyle/>
          <a:p>
            <a:r>
              <a:rPr lang="en-US" dirty="0"/>
              <a:t>8 Staff</a:t>
            </a:r>
          </a:p>
          <a:p>
            <a:pPr lvl="1"/>
            <a:r>
              <a:rPr lang="en-US" sz="2000" dirty="0"/>
              <a:t>Travel Officer</a:t>
            </a:r>
          </a:p>
          <a:p>
            <a:pPr lvl="1"/>
            <a:r>
              <a:rPr lang="en-US" sz="2000" dirty="0"/>
              <a:t>Lead Travel Specialist</a:t>
            </a:r>
          </a:p>
          <a:p>
            <a:pPr lvl="1"/>
            <a:r>
              <a:rPr lang="en-US" sz="2000" dirty="0"/>
              <a:t>Travel Account Specialist (APC)</a:t>
            </a:r>
          </a:p>
          <a:p>
            <a:pPr lvl="1"/>
            <a:r>
              <a:rPr lang="en-US" sz="2000" dirty="0"/>
              <a:t>Travel Specialist (CO) x2</a:t>
            </a:r>
          </a:p>
          <a:p>
            <a:pPr lvl="1"/>
            <a:r>
              <a:rPr lang="en-US" sz="2000" dirty="0"/>
              <a:t>Travel Assistant x4</a:t>
            </a:r>
          </a:p>
          <a:p>
            <a:r>
              <a:rPr lang="en-US" dirty="0"/>
              <a:t>Centrally located in HE-038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BB6F7-ABD1-4BC1-AD5D-C32C443FB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1" y="3300368"/>
            <a:ext cx="4462894" cy="3115486"/>
          </a:xfrm>
        </p:spPr>
        <p:txBody>
          <a:bodyPr/>
          <a:lstStyle/>
          <a:p>
            <a:r>
              <a:rPr lang="en-US" dirty="0"/>
              <a:t>11 Staff</a:t>
            </a:r>
          </a:p>
          <a:p>
            <a:pPr lvl="1"/>
            <a:r>
              <a:rPr lang="en-US" sz="2000" dirty="0"/>
              <a:t>Travel Officer</a:t>
            </a:r>
          </a:p>
          <a:p>
            <a:pPr lvl="1"/>
            <a:r>
              <a:rPr lang="en-US" sz="2000" dirty="0"/>
              <a:t>Lead Travel Specialist</a:t>
            </a:r>
          </a:p>
          <a:p>
            <a:pPr lvl="1"/>
            <a:r>
              <a:rPr lang="en-US" sz="2000" dirty="0"/>
              <a:t>Travel Compliance Specialist x3</a:t>
            </a:r>
          </a:p>
          <a:p>
            <a:pPr lvl="1"/>
            <a:r>
              <a:rPr lang="en-US" sz="2000" dirty="0"/>
              <a:t>Travel Assistant x6</a:t>
            </a:r>
          </a:p>
          <a:p>
            <a:r>
              <a:rPr lang="en-US" dirty="0"/>
              <a:t>8 Centrally located in HE-038</a:t>
            </a:r>
          </a:p>
          <a:p>
            <a:pPr lvl="1"/>
            <a:r>
              <a:rPr lang="en-US" sz="2000" dirty="0"/>
              <a:t>One Travel Assistant detailed each to GSDM, GSEAS, GSOIS, &amp; SIGS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452CA-296A-4E8F-8FCE-F69B3A5A54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1" y="2695494"/>
            <a:ext cx="4114799" cy="608815"/>
          </a:xfrm>
        </p:spPr>
        <p:txBody>
          <a:bodyPr/>
          <a:lstStyle/>
          <a:p>
            <a:r>
              <a:rPr lang="en-US" u="sng" dirty="0"/>
              <a:t>Proposed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0136611-1727-4C5E-B255-E918AAD7F144}"/>
              </a:ext>
            </a:extLst>
          </p:cNvPr>
          <p:cNvSpPr txBox="1">
            <a:spLocks/>
          </p:cNvSpPr>
          <p:nvPr/>
        </p:nvSpPr>
        <p:spPr>
          <a:xfrm>
            <a:off x="457202" y="2691553"/>
            <a:ext cx="4114799" cy="6088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3802387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D630B"/>
                </a:solidFill>
              </a:rPr>
              <a:t>Benefits</a:t>
            </a:r>
            <a:r>
              <a:rPr lang="en-US" sz="4000" dirty="0">
                <a:solidFill>
                  <a:srgbClr val="CD630B"/>
                </a:solidFill>
              </a:rPr>
              <a:t> </a:t>
            </a:r>
            <a:r>
              <a:rPr lang="en-US" dirty="0">
                <a:solidFill>
                  <a:srgbClr val="47619D"/>
                </a:solidFill>
              </a:rPr>
              <a:t>of Proposed Restructure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51063" y="2673532"/>
            <a:ext cx="6535737" cy="36667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Travel Office staff detailed to a school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GSOIS gains </a:t>
            </a:r>
            <a:r>
              <a:rPr lang="en-US" sz="2000" dirty="0">
                <a:solidFill>
                  <a:srgbClr val="CD630B"/>
                </a:solidFill>
              </a:rPr>
              <a:t>greater access </a:t>
            </a:r>
            <a:r>
              <a:rPr lang="en-US" sz="2000" dirty="0"/>
              <a:t>to reporting &amp; information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CD630B"/>
                </a:solidFill>
              </a:rPr>
              <a:t>Workload sharing </a:t>
            </a:r>
            <a:r>
              <a:rPr lang="en-US" sz="2000" dirty="0"/>
              <a:t>with GSOIS administrative staff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Travel Office improves </a:t>
            </a:r>
            <a:r>
              <a:rPr lang="en-US" sz="2000" dirty="0">
                <a:solidFill>
                  <a:srgbClr val="CD630B"/>
                </a:solidFill>
              </a:rPr>
              <a:t>surge processing </a:t>
            </a:r>
            <a:r>
              <a:rPr lang="en-US" sz="2000" dirty="0"/>
              <a:t>capacity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CD630B"/>
                </a:solidFill>
              </a:rPr>
              <a:t>GTCC APC </a:t>
            </a:r>
            <a:r>
              <a:rPr lang="en-US" sz="2000" dirty="0"/>
              <a:t>in each school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Detailed staff able to provide </a:t>
            </a:r>
            <a:r>
              <a:rPr lang="en-US" sz="2000" dirty="0">
                <a:solidFill>
                  <a:srgbClr val="CD630B"/>
                </a:solidFill>
              </a:rPr>
              <a:t>tailored support</a:t>
            </a:r>
          </a:p>
          <a:p>
            <a:pPr>
              <a:lnSpc>
                <a:spcPct val="90000"/>
              </a:lnSpc>
            </a:pPr>
            <a:r>
              <a:rPr lang="en-US" dirty="0"/>
              <a:t>Duties reorganized with travelers in mind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Improved </a:t>
            </a:r>
            <a:r>
              <a:rPr lang="en-US" sz="2000" dirty="0">
                <a:solidFill>
                  <a:srgbClr val="CD630B"/>
                </a:solidFill>
              </a:rPr>
              <a:t>voucher processing capacity </a:t>
            </a:r>
            <a:r>
              <a:rPr lang="en-US" sz="2000" dirty="0"/>
              <a:t>during peak periods</a:t>
            </a:r>
          </a:p>
          <a:p>
            <a:pPr>
              <a:lnSpc>
                <a:spcPct val="90000"/>
              </a:lnSpc>
            </a:pPr>
            <a:r>
              <a:rPr lang="en-US" dirty="0"/>
              <a:t>Continued commitment to </a:t>
            </a:r>
            <a:r>
              <a:rPr lang="en-US" dirty="0">
                <a:solidFill>
                  <a:srgbClr val="CD630B"/>
                </a:solidFill>
              </a:rPr>
              <a:t>customer service</a:t>
            </a:r>
            <a:endParaRPr lang="en-US" sz="2000" dirty="0">
              <a:solidFill>
                <a:srgbClr val="CD630B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" y="1076326"/>
            <a:ext cx="1674887" cy="52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50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33999"/>
            <a:ext cx="9306726" cy="93067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1511856"/>
            <a:ext cx="9306725" cy="1396444"/>
          </a:xfrm>
          <a:prstGeom prst="rect">
            <a:avLst/>
          </a:prstGeom>
          <a:gradFill flip="none" rotWithShape="1">
            <a:gsLst>
              <a:gs pos="0">
                <a:srgbClr val="002463"/>
              </a:gs>
              <a:gs pos="100000">
                <a:srgbClr val="002463"/>
              </a:gs>
              <a:gs pos="51000">
                <a:schemeClr val="bg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677193"/>
            <a:ext cx="9287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latin typeface="Trajan Pro"/>
                <a:cs typeface="Trajan Pro"/>
              </a:rPr>
              <a:t>NAVAL POSTGRADUATE SCHOOL TRAVEL OFFICE</a:t>
            </a:r>
          </a:p>
          <a:p>
            <a:pPr algn="ctr"/>
            <a:r>
              <a:rPr lang="en-US" sz="2000" dirty="0">
                <a:latin typeface="Calibri"/>
                <a:cs typeface="Calibri"/>
              </a:rPr>
              <a:t>1 University Circle • Monterey, CA 93943</a:t>
            </a:r>
          </a:p>
          <a:p>
            <a:pPr algn="ctr"/>
            <a:r>
              <a:rPr lang="en-US" sz="2000" dirty="0">
                <a:latin typeface="Calibri"/>
                <a:cs typeface="Calibri"/>
              </a:rPr>
              <a:t>(831) 656-2041  •  www.nps.edu/travel</a:t>
            </a:r>
          </a:p>
        </p:txBody>
      </p:sp>
    </p:spTree>
    <p:extLst>
      <p:ext uri="{BB962C8B-B14F-4D97-AF65-F5344CB8AC3E}">
        <p14:creationId xmlns:p14="http://schemas.microsoft.com/office/powerpoint/2010/main" val="411666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51642" y="2032003"/>
            <a:ext cx="7220662" cy="2884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b="0" i="0" kern="1100" spc="0">
                <a:solidFill>
                  <a:schemeClr val="tx1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en-US" sz="7000" b="1" dirty="0">
                <a:latin typeface="Calibri"/>
                <a:cs typeface="Calibri"/>
              </a:rPr>
              <a:t>GSOIS Travel Brief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9368" y="4946303"/>
            <a:ext cx="356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NPS Travel Office</a:t>
            </a:r>
          </a:p>
          <a:p>
            <a:r>
              <a:rPr lang="en-US" dirty="0">
                <a:latin typeface="Cambria"/>
                <a:cs typeface="Cambria"/>
              </a:rPr>
              <a:t>9 January 2019</a:t>
            </a:r>
          </a:p>
        </p:txBody>
      </p:sp>
    </p:spTree>
    <p:extLst>
      <p:ext uri="{BB962C8B-B14F-4D97-AF65-F5344CB8AC3E}">
        <p14:creationId xmlns:p14="http://schemas.microsoft.com/office/powerpoint/2010/main" val="34001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062" y="1076326"/>
            <a:ext cx="6645359" cy="1344613"/>
          </a:xfrm>
        </p:spPr>
        <p:txBody>
          <a:bodyPr>
            <a:noAutofit/>
          </a:bodyPr>
          <a:lstStyle/>
          <a:p>
            <a:r>
              <a:rPr lang="en-US" sz="4000" dirty="0"/>
              <a:t>Briefing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51063" y="2664824"/>
            <a:ext cx="6779042" cy="374709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Invitational Travel SSN/ITIN Requirement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Navy Conference Guidance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Travel Office Website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Update on DTS REJECTs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Proposed Change to Travel Office Structure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" y="1032534"/>
            <a:ext cx="1674886" cy="52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8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062" y="1076326"/>
            <a:ext cx="6992938" cy="1344613"/>
          </a:xfrm>
        </p:spPr>
        <p:txBody>
          <a:bodyPr>
            <a:noAutofit/>
          </a:bodyPr>
          <a:lstStyle/>
          <a:p>
            <a:r>
              <a:rPr lang="en-US" sz="3900" dirty="0"/>
              <a:t>Changes to </a:t>
            </a:r>
            <a:r>
              <a:rPr lang="en-US" sz="4000" dirty="0">
                <a:solidFill>
                  <a:srgbClr val="CD630B"/>
                </a:solidFill>
              </a:rPr>
              <a:t>Invitational Travel </a:t>
            </a:r>
            <a:r>
              <a:rPr lang="en-US" sz="3900" dirty="0"/>
              <a:t>Processing</a:t>
            </a:r>
            <a:endParaRPr lang="en-US" sz="3900" dirty="0">
              <a:solidFill>
                <a:srgbClr val="CD630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51063" y="2656114"/>
            <a:ext cx="6810057" cy="37557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Invitational Traveler must have SSN or individual taxpayer identification number (ITIN)</a:t>
            </a:r>
          </a:p>
          <a:p>
            <a:pPr>
              <a:lnSpc>
                <a:spcPct val="90000"/>
              </a:lnSpc>
            </a:pPr>
            <a:r>
              <a:rPr lang="en-US" dirty="0"/>
              <a:t>Travel payments cannot be paid otherwise</a:t>
            </a:r>
          </a:p>
          <a:p>
            <a:pPr>
              <a:lnSpc>
                <a:spcPct val="90000"/>
              </a:lnSpc>
            </a:pPr>
            <a:r>
              <a:rPr lang="en-US" dirty="0"/>
              <a:t>Lead time for ITIN is 7 weeks</a:t>
            </a:r>
          </a:p>
          <a:p>
            <a:pPr>
              <a:lnSpc>
                <a:spcPct val="90000"/>
              </a:lnSpc>
            </a:pPr>
            <a:r>
              <a:rPr lang="en-US" dirty="0"/>
              <a:t>Allows processing via DTS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hlinkClick r:id="rId2"/>
              </a:rPr>
              <a:t>https://www.irs.gov/individuals/individual-taxpayer-identification-number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" y="1032535"/>
            <a:ext cx="1674885" cy="52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7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452702-E7D5-4C63-817E-0EFE5DBF985A}"/>
              </a:ext>
            </a:extLst>
          </p:cNvPr>
          <p:cNvSpPr txBox="1">
            <a:spLocks/>
          </p:cNvSpPr>
          <p:nvPr/>
        </p:nvSpPr>
        <p:spPr>
          <a:xfrm>
            <a:off x="107451" y="675731"/>
            <a:ext cx="6779042" cy="1344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7619D"/>
                </a:solidFill>
              </a:rPr>
              <a:t>Navy </a:t>
            </a:r>
            <a:r>
              <a:rPr lang="en-US" dirty="0">
                <a:solidFill>
                  <a:srgbClr val="CD630B"/>
                </a:solidFill>
              </a:rPr>
              <a:t>Conference Guidance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9C7F2A4-5EE3-4600-BEBA-8FF50CA10D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451" y="1637212"/>
            <a:ext cx="6779042" cy="3747090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SECNAVISNT 5050.6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Replaces OPNAV 5050.34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No significant changes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SECNAV 5050/2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Replaces OPNAV 5050-11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No changes blocks 1-22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Space for approval authority to provide guidance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61A34F-EE01-48E7-9C67-2325B4F66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85" y="1032535"/>
            <a:ext cx="1674886" cy="52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5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452702-E7D5-4C63-817E-0EFE5DBF985A}"/>
              </a:ext>
            </a:extLst>
          </p:cNvPr>
          <p:cNvSpPr txBox="1">
            <a:spLocks/>
          </p:cNvSpPr>
          <p:nvPr/>
        </p:nvSpPr>
        <p:spPr>
          <a:xfrm>
            <a:off x="107451" y="675731"/>
            <a:ext cx="8459854" cy="13446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47619D"/>
                </a:solidFill>
              </a:rPr>
              <a:t>Guidance from </a:t>
            </a:r>
            <a:r>
              <a:rPr lang="en-US" dirty="0">
                <a:solidFill>
                  <a:srgbClr val="CD630B"/>
                </a:solidFill>
              </a:rPr>
              <a:t>Approval Authority</a:t>
            </a: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2DDD642-8077-4D32-9742-D12926E9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0" y="1558834"/>
            <a:ext cx="8941095" cy="36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34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5CB8-8861-429C-872A-A1124F00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269" y="928981"/>
            <a:ext cx="6483530" cy="1344613"/>
          </a:xfrm>
        </p:spPr>
        <p:txBody>
          <a:bodyPr/>
          <a:lstStyle/>
          <a:p>
            <a:r>
              <a:rPr lang="en-US" dirty="0"/>
              <a:t>NPS Conference </a:t>
            </a:r>
            <a:br>
              <a:rPr lang="en-US" dirty="0"/>
            </a:br>
            <a:r>
              <a:rPr lang="en-US" sz="4000" dirty="0">
                <a:solidFill>
                  <a:srgbClr val="CD630B"/>
                </a:solidFill>
              </a:rPr>
              <a:t>Approval Authorities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135DC-8C9F-4680-963E-AC2A388AE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4173" y="3347697"/>
            <a:ext cx="2843505" cy="30610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SECNAV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UNSECNAV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UN/SECNAV appointed Tier Two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-BLUE LIST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F7192-A2C7-4059-88BA-FF85714B4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23855" y="3347697"/>
            <a:ext cx="3141619" cy="30610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Provost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VPAA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Deans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Military Assoc. Deans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Assoc. Deans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-Not on BLUE or WHITE Lists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-No ITA attendees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-Cost below $100k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1526F-A534-4C81-9B54-4B23815CBD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173" y="2829034"/>
            <a:ext cx="2843506" cy="5150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Tier One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AE47F3-DAD5-41A0-BAE3-13CE8389C714}"/>
              </a:ext>
            </a:extLst>
          </p:cNvPr>
          <p:cNvSpPr txBox="1">
            <a:spLocks/>
          </p:cNvSpPr>
          <p:nvPr/>
        </p:nvSpPr>
        <p:spPr>
          <a:xfrm>
            <a:off x="3037115" y="3351304"/>
            <a:ext cx="2786740" cy="306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President, NPS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-WHITE LIST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-ITA Attendance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-Cost between $100k &amp; $250k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CE6054E-BC38-4A1B-8377-691D3E891CFB}"/>
              </a:ext>
            </a:extLst>
          </p:cNvPr>
          <p:cNvSpPr txBox="1">
            <a:spLocks/>
          </p:cNvSpPr>
          <p:nvPr/>
        </p:nvSpPr>
        <p:spPr>
          <a:xfrm>
            <a:off x="3037116" y="2829033"/>
            <a:ext cx="2786739" cy="515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Tier Two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20BEEB5-D960-46DD-BC84-E07CD5064B2F}"/>
              </a:ext>
            </a:extLst>
          </p:cNvPr>
          <p:cNvSpPr txBox="1">
            <a:spLocks/>
          </p:cNvSpPr>
          <p:nvPr/>
        </p:nvSpPr>
        <p:spPr>
          <a:xfrm>
            <a:off x="5823855" y="2836247"/>
            <a:ext cx="3141618" cy="515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 baseline="0">
                <a:solidFill>
                  <a:srgbClr val="364A7A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OTHER </a:t>
            </a:r>
          </a:p>
        </p:txBody>
      </p:sp>
    </p:spTree>
    <p:extLst>
      <p:ext uri="{BB962C8B-B14F-4D97-AF65-F5344CB8AC3E}">
        <p14:creationId xmlns:p14="http://schemas.microsoft.com/office/powerpoint/2010/main" val="286686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D630B"/>
                </a:solidFill>
              </a:rPr>
              <a:t>Conference </a:t>
            </a:r>
            <a:r>
              <a:rPr lang="en-US" sz="4000" dirty="0"/>
              <a:t>Process Improvement</a:t>
            </a:r>
            <a:endParaRPr lang="en-US" sz="4000" dirty="0">
              <a:solidFill>
                <a:srgbClr val="CD630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51063" y="2673532"/>
            <a:ext cx="6535737" cy="36667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Monthly emails (</a:t>
            </a:r>
            <a:r>
              <a:rPr lang="en-US" kern="1100" dirty="0">
                <a:solidFill>
                  <a:srgbClr val="CD630B"/>
                </a:solidFill>
                <a:ea typeface="+mj-ea"/>
              </a:rPr>
              <a:t>3 Dec 19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Updated conference website (</a:t>
            </a:r>
            <a:r>
              <a:rPr lang="en-US" kern="1100" dirty="0">
                <a:solidFill>
                  <a:srgbClr val="CD630B"/>
                </a:solidFill>
                <a:ea typeface="+mj-ea"/>
              </a:rPr>
              <a:t>in progress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Process Tier One and Two requests through Microsoft Forms (</a:t>
            </a:r>
            <a:r>
              <a:rPr lang="en-US" kern="1100" dirty="0">
                <a:solidFill>
                  <a:srgbClr val="CD630B"/>
                </a:solidFill>
                <a:ea typeface="+mj-ea"/>
              </a:rPr>
              <a:t>proposed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Conference selected from drop-down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Prompts routing to appropriate authority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Produces </a:t>
            </a:r>
            <a:r>
              <a:rPr lang="en-US" u="sng" dirty="0"/>
              <a:t>SECNAV 5050-2</a:t>
            </a:r>
            <a:r>
              <a:rPr lang="en-US" dirty="0"/>
              <a:t> &amp; </a:t>
            </a:r>
            <a:r>
              <a:rPr lang="en-US" u="sng" dirty="0"/>
              <a:t>SF 182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be adapted for &lt;Tier Two conferences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" y="1076326"/>
            <a:ext cx="1674887" cy="52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5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AAF5770-4058-4576-AEF3-9AD4FB30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8" y="545522"/>
            <a:ext cx="6872988" cy="589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1749"/>
      </p:ext>
    </p:extLst>
  </p:cSld>
  <p:clrMapOvr>
    <a:masterClrMapping/>
  </p:clrMapOvr>
</p:sld>
</file>

<file path=ppt/theme/theme1.xml><?xml version="1.0" encoding="utf-8"?>
<a:theme xmlns:a="http://schemas.openxmlformats.org/drawingml/2006/main" name="  NP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NPS powerpoint template 1</Template>
  <TotalTime>201</TotalTime>
  <Words>506</Words>
  <Application>Microsoft Office PowerPoint</Application>
  <PresentationFormat>On-screen Show (4:3)</PresentationFormat>
  <Paragraphs>125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Gill Sans MT</vt:lpstr>
      <vt:lpstr>Minion Pro</vt:lpstr>
      <vt:lpstr>Trajan Pro</vt:lpstr>
      <vt:lpstr>Wingdings</vt:lpstr>
      <vt:lpstr>  NPS powerpoint template</vt:lpstr>
      <vt:lpstr>PowerPoint Presentation</vt:lpstr>
      <vt:lpstr>PowerPoint Presentation</vt:lpstr>
      <vt:lpstr>Briefing Summary</vt:lpstr>
      <vt:lpstr>Changes to Invitational Travel Processing</vt:lpstr>
      <vt:lpstr>PowerPoint Presentation</vt:lpstr>
      <vt:lpstr>PowerPoint Presentation</vt:lpstr>
      <vt:lpstr>NPS Conference  Approval Authorities</vt:lpstr>
      <vt:lpstr>Conference Process Improvement</vt:lpstr>
      <vt:lpstr>PowerPoint Presentation</vt:lpstr>
      <vt:lpstr>Travel Office Website</vt:lpstr>
      <vt:lpstr>Travel Office Website Metrics, Reporting, &amp; Tracking</vt:lpstr>
      <vt:lpstr>Update on REJECTs</vt:lpstr>
      <vt:lpstr>Proposed Travel Office Restructuring</vt:lpstr>
      <vt:lpstr>Benefits of Proposed Restructure</vt:lpstr>
      <vt:lpstr>PowerPoint Presentation</vt:lpstr>
    </vt:vector>
  </TitlesOfParts>
  <Company>Naval Postgraduate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Carr, Vincent (Vinny) (CIV)</dc:creator>
  <cp:lastModifiedBy>Carr, Vincent (Vinny) (CIV)</cp:lastModifiedBy>
  <cp:revision>15</cp:revision>
  <dcterms:created xsi:type="dcterms:W3CDTF">2020-01-06T15:33:02Z</dcterms:created>
  <dcterms:modified xsi:type="dcterms:W3CDTF">2020-01-06T18:54:49Z</dcterms:modified>
</cp:coreProperties>
</file>